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tags/tag1.xml" ContentType="application/vnd.openxmlformats-officedocument.presentationml.tags+xml"/>
  <Override PartName="/ppt/notesSlides/notesSlide2.xml" ContentType="application/vnd.openxmlformats-officedocument.presentationml.notesSlide+xml"/>
  <Override PartName="/ppt/tags/tag2.xml" ContentType="application/vnd.openxmlformats-officedocument.presentationml.tags+xml"/>
  <Override PartName="/ppt/notesSlides/notesSlide3.xml" ContentType="application/vnd.openxmlformats-officedocument.presentationml.notesSlide+xml"/>
  <Override PartName="/ppt/tags/tag3.xml" ContentType="application/vnd.openxmlformats-officedocument.presentationml.tags+xml"/>
  <Override PartName="/ppt/notesSlides/notesSlide4.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tags/tag4.xml" ContentType="application/vnd.openxmlformats-officedocument.presentationml.tags+xml"/>
  <Override PartName="/ppt/notesSlides/notesSlide5.xml" ContentType="application/vnd.openxmlformats-officedocument.presentationml.notesSlide+xml"/>
  <Override PartName="/ppt/tags/tag5.xml" ContentType="application/vnd.openxmlformats-officedocument.presentationml.tags+xml"/>
  <Override PartName="/ppt/notesSlides/notesSlide6.xml" ContentType="application/vnd.openxmlformats-officedocument.presentationml.notesSlide+xml"/>
  <Override PartName="/ppt/tags/tag6.xml" ContentType="application/vnd.openxmlformats-officedocument.presentationml.tags+xml"/>
  <Override PartName="/ppt/notesSlides/notesSlide7.xml" ContentType="application/vnd.openxmlformats-officedocument.presentationml.notesSlide+xml"/>
  <Override PartName="/ppt/tags/tag7.xml" ContentType="application/vnd.openxmlformats-officedocument.presentationml.tags+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tags/tag8.xml" ContentType="application/vnd.openxmlformats-officedocument.presentationml.tags+xml"/>
  <Override PartName="/ppt/notesSlides/notesSlide30.xml" ContentType="application/vnd.openxmlformats-officedocument.presentationml.notesSlide+xml"/>
  <Override PartName="/ppt/tags/tag9.xml" ContentType="application/vnd.openxmlformats-officedocument.presentationml.tags+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tags/tag10.xml" ContentType="application/vnd.openxmlformats-officedocument.presentationml.tags+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tags/tag11.xml" ContentType="application/vnd.openxmlformats-officedocument.presentationml.tags+xml"/>
  <Override PartName="/ppt/notesSlides/notesSlide5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89" r:id="rId2"/>
  </p:sldMasterIdLst>
  <p:notesMasterIdLst>
    <p:notesMasterId r:id="rId61"/>
  </p:notesMasterIdLst>
  <p:sldIdLst>
    <p:sldId id="716" r:id="rId3"/>
    <p:sldId id="817" r:id="rId4"/>
    <p:sldId id="818" r:id="rId5"/>
    <p:sldId id="821" r:id="rId6"/>
    <p:sldId id="819" r:id="rId7"/>
    <p:sldId id="822" r:id="rId8"/>
    <p:sldId id="823" r:id="rId9"/>
    <p:sldId id="824" r:id="rId10"/>
    <p:sldId id="754" r:id="rId11"/>
    <p:sldId id="825" r:id="rId12"/>
    <p:sldId id="826" r:id="rId13"/>
    <p:sldId id="827" r:id="rId14"/>
    <p:sldId id="829" r:id="rId15"/>
    <p:sldId id="828" r:id="rId16"/>
    <p:sldId id="830" r:id="rId17"/>
    <p:sldId id="831" r:id="rId18"/>
    <p:sldId id="832" r:id="rId19"/>
    <p:sldId id="833" r:id="rId20"/>
    <p:sldId id="834" r:id="rId21"/>
    <p:sldId id="835" r:id="rId22"/>
    <p:sldId id="836" r:id="rId23"/>
    <p:sldId id="837" r:id="rId24"/>
    <p:sldId id="838" r:id="rId25"/>
    <p:sldId id="839" r:id="rId26"/>
    <p:sldId id="840" r:id="rId27"/>
    <p:sldId id="841" r:id="rId28"/>
    <p:sldId id="842" r:id="rId29"/>
    <p:sldId id="843" r:id="rId30"/>
    <p:sldId id="844" r:id="rId31"/>
    <p:sldId id="845" r:id="rId32"/>
    <p:sldId id="846" r:id="rId33"/>
    <p:sldId id="847" r:id="rId34"/>
    <p:sldId id="848" r:id="rId35"/>
    <p:sldId id="849" r:id="rId36"/>
    <p:sldId id="850" r:id="rId37"/>
    <p:sldId id="851" r:id="rId38"/>
    <p:sldId id="852" r:id="rId39"/>
    <p:sldId id="853" r:id="rId40"/>
    <p:sldId id="854" r:id="rId41"/>
    <p:sldId id="855" r:id="rId42"/>
    <p:sldId id="856" r:id="rId43"/>
    <p:sldId id="857" r:id="rId44"/>
    <p:sldId id="858" r:id="rId45"/>
    <p:sldId id="859" r:id="rId46"/>
    <p:sldId id="860" r:id="rId47"/>
    <p:sldId id="861" r:id="rId48"/>
    <p:sldId id="862" r:id="rId49"/>
    <p:sldId id="863" r:id="rId50"/>
    <p:sldId id="864" r:id="rId51"/>
    <p:sldId id="865" r:id="rId52"/>
    <p:sldId id="866" r:id="rId53"/>
    <p:sldId id="870" r:id="rId54"/>
    <p:sldId id="871" r:id="rId55"/>
    <p:sldId id="867" r:id="rId56"/>
    <p:sldId id="868" r:id="rId57"/>
    <p:sldId id="869" r:id="rId58"/>
    <p:sldId id="788" r:id="rId59"/>
    <p:sldId id="349" r:id="rId6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1651" autoAdjust="0"/>
    <p:restoredTop sz="94660"/>
  </p:normalViewPr>
  <p:slideViewPr>
    <p:cSldViewPr snapToGrid="0">
      <p:cViewPr varScale="1">
        <p:scale>
          <a:sx n="85" d="100"/>
          <a:sy n="85" d="100"/>
        </p:scale>
        <p:origin x="744" y="4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4.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viewProps" Target="viewProp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5" Type="http://schemas.openxmlformats.org/officeDocument/2006/relationships/slide" Target="slides/slide3.xml"/><Relationship Id="rId61" Type="http://schemas.openxmlformats.org/officeDocument/2006/relationships/notesMaster" Target="notesMasters/notesMaster1.xml"/><Relationship Id="rId19" Type="http://schemas.openxmlformats.org/officeDocument/2006/relationships/slide" Target="slides/slide1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theme" Target="theme/theme1.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3" Type="http://schemas.openxmlformats.org/officeDocument/2006/relationships/slide" Target="slides/slide11.xml"/><Relationship Id="rId18" Type="http://schemas.openxmlformats.org/officeDocument/2006/relationships/slide" Target="slides/slide16.xml"/><Relationship Id="rId39" Type="http://schemas.openxmlformats.org/officeDocument/2006/relationships/slide" Target="slides/slide37.xml"/></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33CFBFF-3A41-4E1F-8194-F726626524DE}" type="doc">
      <dgm:prSet loTypeId="urn:diagrams.loki3.com/TabbedArc+Icon" loCatId="relationship" qsTypeId="urn:microsoft.com/office/officeart/2005/8/quickstyle/3d3" qsCatId="3D" csTypeId="urn:microsoft.com/office/officeart/2005/8/colors/colorful1" csCatId="colorful" phldr="1"/>
      <dgm:spPr/>
      <dgm:t>
        <a:bodyPr/>
        <a:lstStyle/>
        <a:p>
          <a:endParaRPr lang="en-US"/>
        </a:p>
      </dgm:t>
    </dgm:pt>
    <dgm:pt modelId="{BFF56A07-3878-4837-8313-F520E5AE901A}">
      <dgm:prSet/>
      <dgm:spPr/>
      <dgm:t>
        <a:bodyPr/>
        <a:lstStyle/>
        <a:p>
          <a:r>
            <a:rPr lang="ar-EG" b="1" dirty="0"/>
            <a:t>المحور</a:t>
          </a:r>
          <a:r>
            <a:rPr lang="ar-EG" b="1" i="0" baseline="0" dirty="0"/>
            <a:t>ة</a:t>
          </a:r>
          <a:r>
            <a:rPr lang="ar-EG" b="1" dirty="0"/>
            <a:t> الثاني</a:t>
          </a:r>
        </a:p>
        <a:p>
          <a:r>
            <a:rPr lang="ar-EG" b="1" dirty="0"/>
            <a:t>خصائص وسمات الجريمة السيبرانية</a:t>
          </a:r>
          <a:endParaRPr lang="en-US" b="1" dirty="0"/>
        </a:p>
      </dgm:t>
    </dgm:pt>
    <dgm:pt modelId="{19A0F332-6E9A-4354-9A39-E12118869304}" type="parTrans" cxnId="{D999366A-AED8-4D18-AD6D-77B2A84BF012}">
      <dgm:prSet/>
      <dgm:spPr/>
      <dgm:t>
        <a:bodyPr/>
        <a:lstStyle/>
        <a:p>
          <a:endParaRPr lang="en-US"/>
        </a:p>
      </dgm:t>
    </dgm:pt>
    <dgm:pt modelId="{6CBBDA09-B1E6-4FBB-994A-8D10DEB6A335}" type="sibTrans" cxnId="{D999366A-AED8-4D18-AD6D-77B2A84BF012}">
      <dgm:prSet/>
      <dgm:spPr/>
      <dgm:t>
        <a:bodyPr/>
        <a:lstStyle/>
        <a:p>
          <a:endParaRPr lang="en-US"/>
        </a:p>
      </dgm:t>
    </dgm:pt>
    <dgm:pt modelId="{BCC74A7B-F00B-4497-8E46-C80D511B8672}">
      <dgm:prSet/>
      <dgm:spPr/>
      <dgm:t>
        <a:bodyPr/>
        <a:lstStyle/>
        <a:p>
          <a:r>
            <a:rPr lang="ar-EG" b="1" i="0" baseline="0"/>
            <a:t>محاور المحاضرة</a:t>
          </a:r>
          <a:endParaRPr lang="en-US" b="1"/>
        </a:p>
      </dgm:t>
    </dgm:pt>
    <dgm:pt modelId="{FC82C050-7EF8-4F14-A295-82F0D552D152}" type="parTrans" cxnId="{958DE56A-18E7-4D3B-9E5C-F2FD1CF5EE89}">
      <dgm:prSet/>
      <dgm:spPr/>
      <dgm:t>
        <a:bodyPr/>
        <a:lstStyle/>
        <a:p>
          <a:endParaRPr lang="en-US"/>
        </a:p>
      </dgm:t>
    </dgm:pt>
    <dgm:pt modelId="{72DD4EFD-3980-4870-B575-E118780DFA09}" type="sibTrans" cxnId="{958DE56A-18E7-4D3B-9E5C-F2FD1CF5EE89}">
      <dgm:prSet/>
      <dgm:spPr/>
      <dgm:t>
        <a:bodyPr/>
        <a:lstStyle/>
        <a:p>
          <a:endParaRPr lang="en-US"/>
        </a:p>
      </dgm:t>
    </dgm:pt>
    <dgm:pt modelId="{B727D555-34B1-47AB-9611-D78BD2A984F0}">
      <dgm:prSet/>
      <dgm:spPr/>
      <dgm:t>
        <a:bodyPr/>
        <a:lstStyle/>
        <a:p>
          <a:r>
            <a:rPr lang="ar-EG" b="1" dirty="0"/>
            <a:t>المحور الأول</a:t>
          </a:r>
        </a:p>
        <a:p>
          <a:r>
            <a:rPr lang="ar-EG" b="1" dirty="0"/>
            <a:t>الأسباب الرئيسية لإرتكاب الجريمة السيبرانية</a:t>
          </a:r>
          <a:endParaRPr lang="en-US" b="1" dirty="0"/>
        </a:p>
      </dgm:t>
    </dgm:pt>
    <dgm:pt modelId="{9C3CCB45-9D8C-4733-9B5E-1D9967CB8F55}" type="parTrans" cxnId="{921E42D7-9012-4929-997D-17F92C4A79E6}">
      <dgm:prSet/>
      <dgm:spPr/>
      <dgm:t>
        <a:bodyPr/>
        <a:lstStyle/>
        <a:p>
          <a:endParaRPr lang="en-US"/>
        </a:p>
      </dgm:t>
    </dgm:pt>
    <dgm:pt modelId="{066AF218-867C-436F-B316-054EF824E770}" type="sibTrans" cxnId="{921E42D7-9012-4929-997D-17F92C4A79E6}">
      <dgm:prSet/>
      <dgm:spPr/>
      <dgm:t>
        <a:bodyPr/>
        <a:lstStyle/>
        <a:p>
          <a:endParaRPr lang="en-US"/>
        </a:p>
      </dgm:t>
    </dgm:pt>
    <dgm:pt modelId="{33A07E4A-6BAA-4359-8860-0DB538E9EAAE}" type="pres">
      <dgm:prSet presAssocID="{A33CFBFF-3A41-4E1F-8194-F726626524DE}" presName="Name0" presStyleCnt="0">
        <dgm:presLayoutVars>
          <dgm:dir/>
          <dgm:resizeHandles val="exact"/>
        </dgm:presLayoutVars>
      </dgm:prSet>
      <dgm:spPr/>
    </dgm:pt>
    <dgm:pt modelId="{A3B67B49-C5BF-4344-AF50-E175179E9E9A}" type="pres">
      <dgm:prSet presAssocID="{BFF56A07-3878-4837-8313-F520E5AE901A}" presName="twoplus" presStyleLbl="node1" presStyleIdx="0" presStyleCnt="3" custScaleX="134344" custScaleY="130853" custRadScaleRad="97032" custRadScaleInc="-1239">
        <dgm:presLayoutVars>
          <dgm:bulletEnabled val="1"/>
        </dgm:presLayoutVars>
      </dgm:prSet>
      <dgm:spPr/>
    </dgm:pt>
    <dgm:pt modelId="{0F5B6810-EEFC-4D69-BAE8-DC6E1811565C}" type="pres">
      <dgm:prSet presAssocID="{BCC74A7B-F00B-4497-8E46-C80D511B8672}" presName="twoplus" presStyleLbl="node1" presStyleIdx="1" presStyleCnt="3" custRadScaleRad="111941" custRadScaleInc="776">
        <dgm:presLayoutVars>
          <dgm:bulletEnabled val="1"/>
        </dgm:presLayoutVars>
      </dgm:prSet>
      <dgm:spPr/>
    </dgm:pt>
    <dgm:pt modelId="{49F6136C-486B-45B5-A6D5-60538B85068F}" type="pres">
      <dgm:prSet presAssocID="{B727D555-34B1-47AB-9611-D78BD2A984F0}" presName="twoplus" presStyleLbl="node1" presStyleIdx="2" presStyleCnt="3" custScaleX="135765" custScaleY="119501" custRadScaleRad="103071" custRadScaleInc="3279">
        <dgm:presLayoutVars>
          <dgm:bulletEnabled val="1"/>
        </dgm:presLayoutVars>
      </dgm:prSet>
      <dgm:spPr/>
    </dgm:pt>
  </dgm:ptLst>
  <dgm:cxnLst>
    <dgm:cxn modelId="{A2786F1B-4E19-474E-8575-427BB249CF13}" type="presOf" srcId="{A33CFBFF-3A41-4E1F-8194-F726626524DE}" destId="{33A07E4A-6BAA-4359-8860-0DB538E9EAAE}" srcOrd="0" destOrd="0" presId="urn:diagrams.loki3.com/TabbedArc+Icon"/>
    <dgm:cxn modelId="{97374128-D531-43D4-A3C2-17C38F4DC332}" type="presOf" srcId="{BFF56A07-3878-4837-8313-F520E5AE901A}" destId="{A3B67B49-C5BF-4344-AF50-E175179E9E9A}" srcOrd="0" destOrd="0" presId="urn:diagrams.loki3.com/TabbedArc+Icon"/>
    <dgm:cxn modelId="{75CADA30-0153-4659-B42F-E100E12FC0B0}" type="presOf" srcId="{BCC74A7B-F00B-4497-8E46-C80D511B8672}" destId="{0F5B6810-EEFC-4D69-BAE8-DC6E1811565C}" srcOrd="0" destOrd="0" presId="urn:diagrams.loki3.com/TabbedArc+Icon"/>
    <dgm:cxn modelId="{D999366A-AED8-4D18-AD6D-77B2A84BF012}" srcId="{A33CFBFF-3A41-4E1F-8194-F726626524DE}" destId="{BFF56A07-3878-4837-8313-F520E5AE901A}" srcOrd="0" destOrd="0" parTransId="{19A0F332-6E9A-4354-9A39-E12118869304}" sibTransId="{6CBBDA09-B1E6-4FBB-994A-8D10DEB6A335}"/>
    <dgm:cxn modelId="{958DE56A-18E7-4D3B-9E5C-F2FD1CF5EE89}" srcId="{A33CFBFF-3A41-4E1F-8194-F726626524DE}" destId="{BCC74A7B-F00B-4497-8E46-C80D511B8672}" srcOrd="1" destOrd="0" parTransId="{FC82C050-7EF8-4F14-A295-82F0D552D152}" sibTransId="{72DD4EFD-3980-4870-B575-E118780DFA09}"/>
    <dgm:cxn modelId="{82786AD0-178E-4A3C-8C42-F1F96DAC19AF}" type="presOf" srcId="{B727D555-34B1-47AB-9611-D78BD2A984F0}" destId="{49F6136C-486B-45B5-A6D5-60538B85068F}" srcOrd="0" destOrd="0" presId="urn:diagrams.loki3.com/TabbedArc+Icon"/>
    <dgm:cxn modelId="{921E42D7-9012-4929-997D-17F92C4A79E6}" srcId="{A33CFBFF-3A41-4E1F-8194-F726626524DE}" destId="{B727D555-34B1-47AB-9611-D78BD2A984F0}" srcOrd="2" destOrd="0" parTransId="{9C3CCB45-9D8C-4733-9B5E-1D9967CB8F55}" sibTransId="{066AF218-867C-436F-B316-054EF824E770}"/>
    <dgm:cxn modelId="{F97976B9-EAC4-46FA-9A0F-C9A737103FCE}" type="presParOf" srcId="{33A07E4A-6BAA-4359-8860-0DB538E9EAAE}" destId="{A3B67B49-C5BF-4344-AF50-E175179E9E9A}" srcOrd="0" destOrd="0" presId="urn:diagrams.loki3.com/TabbedArc+Icon"/>
    <dgm:cxn modelId="{480CBE7E-A251-4D50-8913-1E1B0B93CF54}" type="presParOf" srcId="{33A07E4A-6BAA-4359-8860-0DB538E9EAAE}" destId="{0F5B6810-EEFC-4D69-BAE8-DC6E1811565C}" srcOrd="1" destOrd="0" presId="urn:diagrams.loki3.com/TabbedArc+Icon"/>
    <dgm:cxn modelId="{BC091A3C-B28D-415A-AC9B-DC8280B8F5C6}" type="presParOf" srcId="{33A07E4A-6BAA-4359-8860-0DB538E9EAAE}" destId="{49F6136C-486B-45B5-A6D5-60538B85068F}" srcOrd="2" destOrd="0" presId="urn:diagrams.loki3.com/TabbedArc+Icon"/>
  </dgm:cxnLst>
  <dgm:bg/>
  <dgm:whole/>
  <dgm:extLst>
    <a:ext uri="http://schemas.microsoft.com/office/drawing/2008/diagram">
      <dsp:dataModelExt xmlns:dsp="http://schemas.microsoft.com/office/drawing/2008/diagram" relId="rId13"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3B67B49-C5BF-4344-AF50-E175179E9E9A}">
      <dsp:nvSpPr>
        <dsp:cNvPr id="0" name=""/>
        <dsp:cNvSpPr/>
      </dsp:nvSpPr>
      <dsp:spPr>
        <a:xfrm rot="19200000">
          <a:off x="-401836" y="1769019"/>
          <a:ext cx="3096979" cy="1960726"/>
        </a:xfrm>
        <a:prstGeom prst="round2SameRect">
          <a:avLst/>
        </a:prstGeom>
        <a:solidFill>
          <a:schemeClr val="accent2">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02870" tIns="34290" rIns="102870" bIns="34290" numCol="1" spcCol="1270" anchor="ctr" anchorCtr="0">
          <a:noAutofit/>
        </a:bodyPr>
        <a:lstStyle/>
        <a:p>
          <a:pPr marL="0" lvl="0" indent="0" algn="ctr" defTabSz="1200150">
            <a:lnSpc>
              <a:spcPct val="90000"/>
            </a:lnSpc>
            <a:spcBef>
              <a:spcPct val="0"/>
            </a:spcBef>
            <a:spcAft>
              <a:spcPct val="35000"/>
            </a:spcAft>
            <a:buNone/>
          </a:pPr>
          <a:r>
            <a:rPr lang="ar-EG" sz="2700" b="1" kern="1200" dirty="0"/>
            <a:t>المحور</a:t>
          </a:r>
          <a:r>
            <a:rPr lang="ar-EG" sz="2700" b="1" i="0" kern="1200" baseline="0" dirty="0"/>
            <a:t>ة</a:t>
          </a:r>
          <a:r>
            <a:rPr lang="ar-EG" sz="2700" b="1" kern="1200" dirty="0"/>
            <a:t> الثاني</a:t>
          </a:r>
        </a:p>
        <a:p>
          <a:pPr marL="0" lvl="0" indent="0" algn="ctr" defTabSz="1200150">
            <a:lnSpc>
              <a:spcPct val="90000"/>
            </a:lnSpc>
            <a:spcBef>
              <a:spcPct val="0"/>
            </a:spcBef>
            <a:spcAft>
              <a:spcPct val="35000"/>
            </a:spcAft>
            <a:buNone/>
          </a:pPr>
          <a:r>
            <a:rPr lang="ar-EG" sz="2700" b="1" kern="1200" dirty="0"/>
            <a:t>خصائص وسمات الجريمة السيبرانية</a:t>
          </a:r>
          <a:endParaRPr lang="en-US" sz="2700" b="1" kern="1200" dirty="0"/>
        </a:p>
      </dsp:txBody>
      <dsp:txXfrm>
        <a:off x="-275359" y="1853537"/>
        <a:ext cx="2905549" cy="1865011"/>
      </dsp:txXfrm>
    </dsp:sp>
    <dsp:sp modelId="{0F5B6810-EEFC-4D69-BAE8-DC6E1811565C}">
      <dsp:nvSpPr>
        <dsp:cNvPr id="0" name=""/>
        <dsp:cNvSpPr/>
      </dsp:nvSpPr>
      <dsp:spPr>
        <a:xfrm>
          <a:off x="2677942" y="406875"/>
          <a:ext cx="2305260" cy="1498419"/>
        </a:xfrm>
        <a:prstGeom prst="round2SameRect">
          <a:avLst/>
        </a:prstGeom>
        <a:solidFill>
          <a:schemeClr val="accent3">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02870" tIns="34290" rIns="102870" bIns="34290" numCol="1" spcCol="1270" anchor="ctr" anchorCtr="0">
          <a:noAutofit/>
        </a:bodyPr>
        <a:lstStyle/>
        <a:p>
          <a:pPr marL="0" lvl="0" indent="0" algn="ctr" defTabSz="1200150">
            <a:lnSpc>
              <a:spcPct val="90000"/>
            </a:lnSpc>
            <a:spcBef>
              <a:spcPct val="0"/>
            </a:spcBef>
            <a:spcAft>
              <a:spcPct val="35000"/>
            </a:spcAft>
            <a:buNone/>
          </a:pPr>
          <a:r>
            <a:rPr lang="ar-EG" sz="2700" b="1" i="0" kern="1200" baseline="0"/>
            <a:t>محاور المحاضرة</a:t>
          </a:r>
          <a:endParaRPr lang="en-US" sz="2700" b="1" kern="1200"/>
        </a:p>
      </dsp:txBody>
      <dsp:txXfrm>
        <a:off x="2751089" y="480022"/>
        <a:ext cx="2158966" cy="1425272"/>
      </dsp:txXfrm>
    </dsp:sp>
    <dsp:sp modelId="{49F6136C-486B-45B5-A6D5-60538B85068F}">
      <dsp:nvSpPr>
        <dsp:cNvPr id="0" name=""/>
        <dsp:cNvSpPr/>
      </dsp:nvSpPr>
      <dsp:spPr>
        <a:xfrm rot="2400000">
          <a:off x="5095705" y="1791658"/>
          <a:ext cx="3129736" cy="1790626"/>
        </a:xfrm>
        <a:prstGeom prst="round2SameRect">
          <a:avLst/>
        </a:prstGeom>
        <a:solidFill>
          <a:schemeClr val="accent4">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02870" tIns="34290" rIns="102870" bIns="34290" numCol="1" spcCol="1270" anchor="ctr" anchorCtr="0">
          <a:noAutofit/>
        </a:bodyPr>
        <a:lstStyle/>
        <a:p>
          <a:pPr marL="0" lvl="0" indent="0" algn="ctr" defTabSz="1200150">
            <a:lnSpc>
              <a:spcPct val="90000"/>
            </a:lnSpc>
            <a:spcBef>
              <a:spcPct val="0"/>
            </a:spcBef>
            <a:spcAft>
              <a:spcPct val="35000"/>
            </a:spcAft>
            <a:buNone/>
          </a:pPr>
          <a:r>
            <a:rPr lang="ar-EG" sz="2700" b="1" kern="1200" dirty="0"/>
            <a:t>المحور الأول</a:t>
          </a:r>
        </a:p>
        <a:p>
          <a:pPr marL="0" lvl="0" indent="0" algn="ctr" defTabSz="1200150">
            <a:lnSpc>
              <a:spcPct val="90000"/>
            </a:lnSpc>
            <a:spcBef>
              <a:spcPct val="0"/>
            </a:spcBef>
            <a:spcAft>
              <a:spcPct val="35000"/>
            </a:spcAft>
            <a:buNone/>
          </a:pPr>
          <a:r>
            <a:rPr lang="ar-EG" sz="2700" b="1" kern="1200" dirty="0"/>
            <a:t>الأسباب الرئيسية لإرتكاب الجريمة السيبرانية</a:t>
          </a:r>
          <a:endParaRPr lang="en-US" sz="2700" b="1" kern="1200" dirty="0"/>
        </a:p>
      </dsp:txBody>
      <dsp:txXfrm>
        <a:off x="5155023" y="1868844"/>
        <a:ext cx="2954914" cy="1703215"/>
      </dsp:txXfrm>
    </dsp:sp>
  </dsp:spTree>
</dsp:drawing>
</file>

<file path=ppt/diagrams/layout1.xml><?xml version="1.0" encoding="utf-8"?>
<dgm:layoutDef xmlns:dgm="http://schemas.openxmlformats.org/drawingml/2006/diagram" xmlns:a="http://schemas.openxmlformats.org/drawingml/2006/main" uniqueId="urn:diagrams.loki3.com/TabbedArc+Icon">
  <dgm:title val="Tabbed Arc"/>
  <dgm:desc val="Use to show a set of related items arcing over a common area.  Best with small amounts of text."/>
  <dgm:catLst>
    <dgm:cat type="relationship" pri="20500"/>
    <dgm:cat type="officeonline" pri="4000"/>
  </dgm:catLst>
  <dgm:sampData useDef="1">
    <dgm:dataModel>
      <dgm:ptLst/>
      <dgm:bg/>
      <dgm:whole/>
    </dgm:dataModel>
  </dgm:sampData>
  <dgm:styleData useDef="1">
    <dgm:dataModel>
      <dgm:ptLst/>
      <dgm:bg/>
      <dgm:whole/>
    </dgm:dataModel>
  </dgm:styleData>
  <dgm:clrData useDef="1">
    <dgm:dataModel>
      <dgm:ptLst/>
      <dgm:bg/>
      <dgm:whole/>
    </dgm:dataModel>
  </dgm:clrData>
  <dgm:layoutNode name="Name0">
    <dgm:varLst>
      <dgm:dir/>
      <dgm:resizeHandles val="exact"/>
    </dgm:varLst>
    <dgm:choose name="Name1">
      <dgm:if name="Name2" axis="ch" ptType="node" func="cnt" op="equ" val="1">
        <dgm:alg type="cycle"/>
      </dgm:if>
      <dgm:else name="Name3">
        <dgm:choose name="Name4">
          <dgm:if name="Name5" axis="ch" ptType="node" func="cnt" op="lte" val="3">
            <dgm:choose name="Name6">
              <dgm:if name="Name7" func="var" arg="dir" op="equ" val="norm">
                <dgm:alg type="cycle">
                  <dgm:param type="stAng" val="-40"/>
                  <dgm:param type="spanAng" val="80"/>
                  <dgm:param type="rotPath" val="alongPath"/>
                </dgm:alg>
              </dgm:if>
              <dgm:else name="Name8">
                <dgm:alg type="cycle">
                  <dgm:param type="stAng" val="40"/>
                  <dgm:param type="spanAng" val="-80"/>
                  <dgm:param type="rotPath" val="alongPath"/>
                </dgm:alg>
              </dgm:else>
            </dgm:choose>
          </dgm:if>
          <dgm:else name="Name9">
            <dgm:choose name="Name10">
              <dgm:if name="Name11" func="var" arg="dir" op="equ" val="norm">
                <dgm:alg type="cycle">
                  <dgm:param type="stAng" val="-60"/>
                  <dgm:param type="spanAng" val="120"/>
                  <dgm:param type="rotPath" val="alongPath"/>
                </dgm:alg>
              </dgm:if>
              <dgm:else name="Name12">
                <dgm:alg type="cycle">
                  <dgm:param type="stAng" val="60"/>
                  <dgm:param type="spanAng" val="-120"/>
                  <dgm:param type="rotPath" val="alongPath"/>
                </dgm:alg>
              </dgm:else>
            </dgm:choose>
          </dgm:else>
        </dgm:choose>
      </dgm:else>
    </dgm:choose>
    <dgm:shape xmlns:r="http://schemas.openxmlformats.org/officeDocument/2006/relationships" r:blip="">
      <dgm:adjLst/>
    </dgm:shape>
    <dgm:presOf/>
    <dgm:choose name="Name13">
      <dgm:if name="Name14" axis="ch" ptType="node" func="cnt" op="equ" val="2">
        <dgm:constrLst>
          <dgm:constr type="w" for="ch" ptType="node" refType="w"/>
          <dgm:constr type="primFontSz" for="ch" ptType="node" op="equ" val="65"/>
          <dgm:constr type="sibSp" refType="w" fact="0.22"/>
        </dgm:constrLst>
      </dgm:if>
      <dgm:else name="Name15">
        <dgm:constrLst>
          <dgm:constr type="w" for="ch" ptType="node" refType="w"/>
          <dgm:constr type="primFontSz" for="ch" ptType="node" op="equ" val="65"/>
          <dgm:constr type="sibSp" refType="w" fact="0.14"/>
        </dgm:constrLst>
      </dgm:else>
    </dgm:choose>
    <dgm:ruleLst/>
    <dgm:forEach name="Name16" axis="ch" ptType="node">
      <dgm:choose name="Name17">
        <dgm:if name="Name18" axis="par ch" ptType="doc node" func="cnt" op="equ" val="1">
          <dgm:layoutNode name="one">
            <dgm:varLst>
              <dgm:bulletEnabled val="1"/>
            </dgm:varLst>
            <dgm:alg type="tx"/>
            <dgm:shape xmlns:r="http://schemas.openxmlformats.org/officeDocument/2006/relationships" type="round2SameRect" r:blip="">
              <dgm:adjLst/>
            </dgm:shape>
            <dgm:presOf axis="desOrSelf" ptType="node"/>
            <dgm:constrLst>
              <dgm:constr type="h" refType="w" fact="0.65"/>
              <dgm:constr type="tMarg" refType="primFontSz" fact="0.1"/>
              <dgm:constr type="bMarg" refType="primFontSz" fact="0.1"/>
              <dgm:constr type="lMarg" refType="primFontSz" fact="0.3"/>
              <dgm:constr type="rMarg" refType="primFontSz" fact="0.3"/>
            </dgm:constrLst>
            <dgm:ruleLst>
              <dgm:rule type="primFontSz" val="5" fact="NaN" max="NaN"/>
            </dgm:ruleLst>
          </dgm:layoutNode>
        </dgm:if>
        <dgm:else name="Name19">
          <dgm:layoutNode name="twoplus">
            <dgm:varLst>
              <dgm:bulletEnabled val="1"/>
            </dgm:varLst>
            <dgm:alg type="tx">
              <dgm:param type="autoTxRot" val="grav"/>
            </dgm:alg>
            <dgm:shape xmlns:r="http://schemas.openxmlformats.org/officeDocument/2006/relationships" type="round2SameRect" r:blip="">
              <dgm:adjLst/>
            </dgm:shape>
            <dgm:presOf axis="desOrSelf" ptType="node"/>
            <dgm:constrLst>
              <dgm:constr type="h" refType="w" fact="0.65"/>
              <dgm:constr type="tMarg" refType="primFontSz" fact="0.1"/>
              <dgm:constr type="bMarg" refType="primFontSz" fact="0.1"/>
              <dgm:constr type="lMarg" refType="primFontSz" fact="0.3"/>
              <dgm:constr type="rMarg" refType="primFontSz" fact="0.3"/>
            </dgm:constrLst>
            <dgm:ruleLst>
              <dgm:rule type="primFontSz" val="5" fact="NaN" max="NaN"/>
            </dgm:ruleLst>
          </dgm:layoutNod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D1BEF94-FF47-4BBE-AB6F-925B632FD91D}" type="datetimeFigureOut">
              <a:rPr lang="en-US" smtClean="0"/>
              <a:t>7/7/2023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5963D95-F520-45C2-A369-4A8C85E8A383}" type="slidenum">
              <a:rPr lang="en-US" smtClean="0"/>
              <a:t>‹#›</a:t>
            </a:fld>
            <a:endParaRPr lang="en-US"/>
          </a:p>
        </p:txBody>
      </p:sp>
    </p:spTree>
    <p:extLst>
      <p:ext uri="{BB962C8B-B14F-4D97-AF65-F5344CB8AC3E}">
        <p14:creationId xmlns:p14="http://schemas.microsoft.com/office/powerpoint/2010/main" val="176071895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5758210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2717117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9134230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63308597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4262610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88020697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5651499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9214331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98881159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89409996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94740545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1817370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56013209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56959199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83811669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17</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9337310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2681682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5251482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51454613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920412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5484960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0627470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3568958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0945362"/>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91031672"/>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27</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7136616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98362709"/>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4250681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3554307"/>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966292832"/>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10769603"/>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618884075"/>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173045738"/>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95459014"/>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18475598"/>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37</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42627008"/>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551365477"/>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63532983"/>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363279026"/>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36395492"/>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182657362"/>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33671789"/>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7135310"/>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63952719"/>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11655618"/>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47</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964072999"/>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31567869"/>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576154801"/>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576632071"/>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06406432"/>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56530525"/>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052904"/>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938759981"/>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656976466"/>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35360482"/>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57</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4975367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7/7/2023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4338178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7/7/2023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0562287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7/7/2023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6064699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7/7/2023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39445887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7/7/2023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69917828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7/7/2023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85462270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7/7/2023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04551535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7/7/2023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17728775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7/7/2023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95728030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7/7/2023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2352922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7/7/2023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33288519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4335809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7/7/2023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4653933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7/7/2023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59702610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7/7/2023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64462995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7/7/2023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0410532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7/7/2023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16150766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7/7/2023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82028666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7/7/2023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17183104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7/7/2023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26529978"/>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7/7/2023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1089823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7/7/2023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30477736"/>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7/7/2023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406491231"/>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771497507"/>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6732402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575774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2464499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3_Title Slide">
    <p:bg>
      <p:bgPr>
        <a:gradFill>
          <a:gsLst>
            <a:gs pos="1000">
              <a:schemeClr val="bg1"/>
            </a:gs>
            <a:gs pos="100000">
              <a:srgbClr val="F5F5F5"/>
            </a:gs>
          </a:gsLst>
          <a:lin ang="5400000" scaled="0"/>
        </a:gradFill>
        <a:effectLst/>
      </p:bgPr>
    </p:bg>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20739201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532252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9921227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slideLayout" Target="../slideLayouts/slideLayout25.xml"/><Relationship Id="rId18" Type="http://schemas.openxmlformats.org/officeDocument/2006/relationships/slideLayout" Target="../slideLayouts/slideLayout30.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17" Type="http://schemas.openxmlformats.org/officeDocument/2006/relationships/slideLayout" Target="../slideLayouts/slideLayout29.xml"/><Relationship Id="rId2" Type="http://schemas.openxmlformats.org/officeDocument/2006/relationships/slideLayout" Target="../slideLayouts/slideLayout14.xml"/><Relationship Id="rId16" Type="http://schemas.openxmlformats.org/officeDocument/2006/relationships/slideLayout" Target="../slideLayouts/slideLayout28.xml"/><Relationship Id="rId20" Type="http://schemas.openxmlformats.org/officeDocument/2006/relationships/image" Target="../media/image1.jpg"/><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5" Type="http://schemas.openxmlformats.org/officeDocument/2006/relationships/slideLayout" Target="../slideLayouts/slideLayout27.xml"/><Relationship Id="rId10" Type="http://schemas.openxmlformats.org/officeDocument/2006/relationships/slideLayout" Target="../slideLayouts/slideLayout22.xml"/><Relationship Id="rId19" Type="http://schemas.openxmlformats.org/officeDocument/2006/relationships/theme" Target="../theme/theme2.xml"/><Relationship Id="rId4" Type="http://schemas.openxmlformats.org/officeDocument/2006/relationships/slideLayout" Target="../slideLayouts/slideLayout16.xml"/><Relationship Id="rId9" Type="http://schemas.openxmlformats.org/officeDocument/2006/relationships/slideLayout" Target="../slideLayouts/slideLayout21.xml"/><Relationship Id="rId14" Type="http://schemas.openxmlformats.org/officeDocument/2006/relationships/slideLayout" Target="../slideLayouts/slideLayout26.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alphaModFix amt="76000"/>
            <a:lum/>
          </a:blip>
          <a:srcRect/>
          <a:stretch>
            <a:fillRect t="-17000" b="-17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7/7/2023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301744584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3"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alphaModFix amt="76000"/>
            <a:lum/>
          </a:blip>
          <a:srcRect/>
          <a:stretch>
            <a:fillRect t="-17000" b="-17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7/7/2023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3493995508"/>
      </p:ext>
    </p:extLst>
  </p:cSld>
  <p:clrMap bg1="lt1" tx1="dk1" bg2="lt2" tx2="dk2" accent1="accent1" accent2="accent2" accent3="accent3" accent4="accent4" accent5="accent5" accent6="accent6" hlink="hlink" folHlink="folHlink"/>
  <p:sldLayoutIdLst>
    <p:sldLayoutId id="2147483690" r:id="rId1"/>
    <p:sldLayoutId id="2147483691" r:id="rId2"/>
    <p:sldLayoutId id="2147483692" r:id="rId3"/>
    <p:sldLayoutId id="2147483693" r:id="rId4"/>
    <p:sldLayoutId id="2147483694" r:id="rId5"/>
    <p:sldLayoutId id="2147483695" r:id="rId6"/>
    <p:sldLayoutId id="2147483696" r:id="rId7"/>
    <p:sldLayoutId id="2147483697" r:id="rId8"/>
    <p:sldLayoutId id="2147483698" r:id="rId9"/>
    <p:sldLayoutId id="2147483699" r:id="rId10"/>
    <p:sldLayoutId id="2147483700" r:id="rId11"/>
    <p:sldLayoutId id="2147483701" r:id="rId12"/>
    <p:sldLayoutId id="2147483702" r:id="rId13"/>
    <p:sldLayoutId id="2147483703" r:id="rId14"/>
    <p:sldLayoutId id="2147483704" r:id="rId15"/>
    <p:sldLayoutId id="2147483705" r:id="rId16"/>
    <p:sldLayoutId id="2147483706" r:id="rId17"/>
    <p:sldLayoutId id="2147483707"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24.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8" Type="http://schemas.openxmlformats.org/officeDocument/2006/relationships/image" Target="../media/image9.svg"/><Relationship Id="rId3" Type="http://schemas.openxmlformats.org/officeDocument/2006/relationships/notesSlide" Target="../notesSlides/notesSlide2.xml"/><Relationship Id="rId7" Type="http://schemas.openxmlformats.org/officeDocument/2006/relationships/image" Target="../media/image8.png"/><Relationship Id="rId2" Type="http://schemas.openxmlformats.org/officeDocument/2006/relationships/slideLayout" Target="../slideLayouts/slideLayout13.xml"/><Relationship Id="rId1" Type="http://schemas.openxmlformats.org/officeDocument/2006/relationships/tags" Target="../tags/tag1.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8" Type="http://schemas.openxmlformats.org/officeDocument/2006/relationships/image" Target="../media/image9.svg"/><Relationship Id="rId3" Type="http://schemas.openxmlformats.org/officeDocument/2006/relationships/notesSlide" Target="../notesSlides/notesSlide3.xml"/><Relationship Id="rId7" Type="http://schemas.openxmlformats.org/officeDocument/2006/relationships/image" Target="../media/image8.png"/><Relationship Id="rId2" Type="http://schemas.openxmlformats.org/officeDocument/2006/relationships/slideLayout" Target="../slideLayouts/slideLayout13.xml"/><Relationship Id="rId1" Type="http://schemas.openxmlformats.org/officeDocument/2006/relationships/tags" Target="../tags/tag2.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3.png"/><Relationship Id="rId9" Type="http://schemas.openxmlformats.org/officeDocument/2006/relationships/image" Target="../media/image10.jpeg"/></Relationships>
</file>

<file path=ppt/slides/_rels/slide4.xml.rels><?xml version="1.0" encoding="UTF-8" standalone="yes"?>
<Relationships xmlns="http://schemas.openxmlformats.org/package/2006/relationships"><Relationship Id="rId8" Type="http://schemas.openxmlformats.org/officeDocument/2006/relationships/image" Target="../media/image9.svg"/><Relationship Id="rId13" Type="http://schemas.microsoft.com/office/2007/relationships/diagramDrawing" Target="../diagrams/drawing1.xml"/><Relationship Id="rId3" Type="http://schemas.openxmlformats.org/officeDocument/2006/relationships/notesSlide" Target="../notesSlides/notesSlide4.xml"/><Relationship Id="rId7" Type="http://schemas.openxmlformats.org/officeDocument/2006/relationships/image" Target="../media/image8.png"/><Relationship Id="rId12" Type="http://schemas.openxmlformats.org/officeDocument/2006/relationships/diagramColors" Target="../diagrams/colors1.xml"/><Relationship Id="rId2" Type="http://schemas.openxmlformats.org/officeDocument/2006/relationships/slideLayout" Target="../slideLayouts/slideLayout13.xml"/><Relationship Id="rId1" Type="http://schemas.openxmlformats.org/officeDocument/2006/relationships/tags" Target="../tags/tag3.xml"/><Relationship Id="rId6" Type="http://schemas.openxmlformats.org/officeDocument/2006/relationships/image" Target="../media/image7.svg"/><Relationship Id="rId11" Type="http://schemas.openxmlformats.org/officeDocument/2006/relationships/diagramQuickStyle" Target="../diagrams/quickStyle1.xml"/><Relationship Id="rId5" Type="http://schemas.openxmlformats.org/officeDocument/2006/relationships/image" Target="../media/image6.png"/><Relationship Id="rId10" Type="http://schemas.openxmlformats.org/officeDocument/2006/relationships/diagramLayout" Target="../diagrams/layout1.xml"/><Relationship Id="rId4" Type="http://schemas.openxmlformats.org/officeDocument/2006/relationships/image" Target="../media/image3.png"/><Relationship Id="rId9" Type="http://schemas.openxmlformats.org/officeDocument/2006/relationships/diagramData" Target="../diagrams/data1.xml"/></Relationships>
</file>

<file path=ppt/slides/_rels/slide5.xml.rels><?xml version="1.0" encoding="UTF-8" standalone="yes"?>
<Relationships xmlns="http://schemas.openxmlformats.org/package/2006/relationships"><Relationship Id="rId8" Type="http://schemas.openxmlformats.org/officeDocument/2006/relationships/image" Target="../media/image9.svg"/><Relationship Id="rId3" Type="http://schemas.openxmlformats.org/officeDocument/2006/relationships/notesSlide" Target="../notesSlides/notesSlide5.xml"/><Relationship Id="rId7" Type="http://schemas.openxmlformats.org/officeDocument/2006/relationships/image" Target="../media/image8.png"/><Relationship Id="rId2" Type="http://schemas.openxmlformats.org/officeDocument/2006/relationships/slideLayout" Target="../slideLayouts/slideLayout13.xml"/><Relationship Id="rId1" Type="http://schemas.openxmlformats.org/officeDocument/2006/relationships/tags" Target="../tags/tag4.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3.png"/><Relationship Id="rId9" Type="http://schemas.openxmlformats.org/officeDocument/2006/relationships/image" Target="../media/image11.jpeg"/></Relationships>
</file>

<file path=ppt/slides/_rels/slide6.xml.rels><?xml version="1.0" encoding="UTF-8" standalone="yes"?>
<Relationships xmlns="http://schemas.openxmlformats.org/package/2006/relationships"><Relationship Id="rId8" Type="http://schemas.openxmlformats.org/officeDocument/2006/relationships/image" Target="../media/image9.svg"/><Relationship Id="rId3" Type="http://schemas.openxmlformats.org/officeDocument/2006/relationships/notesSlide" Target="../notesSlides/notesSlide6.xml"/><Relationship Id="rId7" Type="http://schemas.openxmlformats.org/officeDocument/2006/relationships/image" Target="../media/image8.png"/><Relationship Id="rId2" Type="http://schemas.openxmlformats.org/officeDocument/2006/relationships/slideLayout" Target="../slideLayouts/slideLayout13.xml"/><Relationship Id="rId1" Type="http://schemas.openxmlformats.org/officeDocument/2006/relationships/tags" Target="../tags/tag5.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3.png"/><Relationship Id="rId9" Type="http://schemas.openxmlformats.org/officeDocument/2006/relationships/image" Target="../media/image12.jpeg"/></Relationships>
</file>

<file path=ppt/slides/_rels/slide7.xml.rels><?xml version="1.0" encoding="UTF-8" standalone="yes"?>
<Relationships xmlns="http://schemas.openxmlformats.org/package/2006/relationships"><Relationship Id="rId8" Type="http://schemas.openxmlformats.org/officeDocument/2006/relationships/image" Target="../media/image9.svg"/><Relationship Id="rId3" Type="http://schemas.openxmlformats.org/officeDocument/2006/relationships/notesSlide" Target="../notesSlides/notesSlide7.xml"/><Relationship Id="rId7" Type="http://schemas.openxmlformats.org/officeDocument/2006/relationships/image" Target="../media/image8.png"/><Relationship Id="rId2" Type="http://schemas.openxmlformats.org/officeDocument/2006/relationships/slideLayout" Target="../slideLayouts/slideLayout13.xml"/><Relationship Id="rId1" Type="http://schemas.openxmlformats.org/officeDocument/2006/relationships/tags" Target="../tags/tag6.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3.png"/><Relationship Id="rId9" Type="http://schemas.openxmlformats.org/officeDocument/2006/relationships/image" Target="../media/image13.png"/></Relationships>
</file>

<file path=ppt/slides/_rels/slide8.xml.rels><?xml version="1.0" encoding="UTF-8" standalone="yes"?>
<Relationships xmlns="http://schemas.openxmlformats.org/package/2006/relationships"><Relationship Id="rId8" Type="http://schemas.openxmlformats.org/officeDocument/2006/relationships/image" Target="../media/image9.svg"/><Relationship Id="rId3" Type="http://schemas.openxmlformats.org/officeDocument/2006/relationships/notesSlide" Target="../notesSlides/notesSlide8.xml"/><Relationship Id="rId7" Type="http://schemas.openxmlformats.org/officeDocument/2006/relationships/image" Target="../media/image8.png"/><Relationship Id="rId2" Type="http://schemas.openxmlformats.org/officeDocument/2006/relationships/slideLayout" Target="../slideLayouts/slideLayout13.xml"/><Relationship Id="rId1" Type="http://schemas.openxmlformats.org/officeDocument/2006/relationships/tags" Target="../tags/tag7.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3.png"/></Relationships>
</file>

<file path=ppt/slides/_rels/slide9.xml.rels><?xml version="1.0" encoding="UTF-8" standalone="yes"?>
<Relationships xmlns="http://schemas.openxmlformats.org/package/2006/relationships"><Relationship Id="rId8" Type="http://schemas.openxmlformats.org/officeDocument/2006/relationships/image" Target="../media/image14.jpeg"/><Relationship Id="rId3" Type="http://schemas.openxmlformats.org/officeDocument/2006/relationships/image" Target="../media/image3.png"/><Relationship Id="rId7" Type="http://schemas.openxmlformats.org/officeDocument/2006/relationships/image" Target="../media/image9.svg"/><Relationship Id="rId2" Type="http://schemas.openxmlformats.org/officeDocument/2006/relationships/notesSlide" Target="../notesSlides/notesSlide9.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svg"/><Relationship Id="rId4" Type="http://schemas.openxmlformats.org/officeDocument/2006/relationships/image" Target="../media/image6.png"/></Relationships>
</file>

<file path=ppt/slides/_rels/slide10.xml.rels><?xml version="1.0" encoding="UTF-8" standalone="yes"?>
<Relationships xmlns="http://schemas.openxmlformats.org/package/2006/relationships"><Relationship Id="rId8" Type="http://schemas.openxmlformats.org/officeDocument/2006/relationships/image" Target="../media/image14.jpeg"/><Relationship Id="rId3" Type="http://schemas.openxmlformats.org/officeDocument/2006/relationships/image" Target="../media/image3.png"/><Relationship Id="rId7" Type="http://schemas.openxmlformats.org/officeDocument/2006/relationships/image" Target="../media/image9.svg"/><Relationship Id="rId2" Type="http://schemas.openxmlformats.org/officeDocument/2006/relationships/notesSlide" Target="../notesSlides/notesSlide10.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svg"/><Relationship Id="rId4" Type="http://schemas.openxmlformats.org/officeDocument/2006/relationships/image" Target="../media/image6.png"/></Relationships>
</file>

<file path=ppt/slides/_rels/slide11.xml.rels><?xml version="1.0" encoding="UTF-8" standalone="yes"?>
<Relationships xmlns="http://schemas.openxmlformats.org/package/2006/relationships"><Relationship Id="rId8" Type="http://schemas.openxmlformats.org/officeDocument/2006/relationships/image" Target="../media/image14.jpeg"/><Relationship Id="rId3" Type="http://schemas.openxmlformats.org/officeDocument/2006/relationships/image" Target="../media/image3.png"/><Relationship Id="rId7" Type="http://schemas.openxmlformats.org/officeDocument/2006/relationships/image" Target="../media/image9.svg"/><Relationship Id="rId2" Type="http://schemas.openxmlformats.org/officeDocument/2006/relationships/notesSlide" Target="../notesSlides/notesSlide11.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svg"/><Relationship Id="rId4" Type="http://schemas.openxmlformats.org/officeDocument/2006/relationships/image" Target="../media/image6.png"/></Relationships>
</file>

<file path=ppt/slides/_rels/slide12.xml.rels><?xml version="1.0" encoding="UTF-8" standalone="yes"?>
<Relationships xmlns="http://schemas.openxmlformats.org/package/2006/relationships"><Relationship Id="rId8" Type="http://schemas.openxmlformats.org/officeDocument/2006/relationships/image" Target="../media/image14.jpeg"/><Relationship Id="rId3" Type="http://schemas.openxmlformats.org/officeDocument/2006/relationships/image" Target="../media/image3.png"/><Relationship Id="rId7" Type="http://schemas.openxmlformats.org/officeDocument/2006/relationships/image" Target="../media/image9.svg"/><Relationship Id="rId2" Type="http://schemas.openxmlformats.org/officeDocument/2006/relationships/notesSlide" Target="../notesSlides/notesSlide12.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svg"/><Relationship Id="rId4" Type="http://schemas.openxmlformats.org/officeDocument/2006/relationships/image" Target="../media/image6.png"/></Relationships>
</file>

<file path=ppt/slides/_rels/slide13.xml.rels><?xml version="1.0" encoding="UTF-8" standalone="yes"?>
<Relationships xmlns="http://schemas.openxmlformats.org/package/2006/relationships"><Relationship Id="rId8" Type="http://schemas.openxmlformats.org/officeDocument/2006/relationships/image" Target="../media/image14.jpeg"/><Relationship Id="rId3" Type="http://schemas.openxmlformats.org/officeDocument/2006/relationships/image" Target="../media/image3.png"/><Relationship Id="rId7" Type="http://schemas.openxmlformats.org/officeDocument/2006/relationships/image" Target="../media/image9.svg"/><Relationship Id="rId2" Type="http://schemas.openxmlformats.org/officeDocument/2006/relationships/notesSlide" Target="../notesSlides/notesSlide13.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svg"/><Relationship Id="rId4" Type="http://schemas.openxmlformats.org/officeDocument/2006/relationships/image" Target="../media/image6.png"/></Relationships>
</file>

<file path=ppt/slides/_rels/slide14.xml.rels><?xml version="1.0" encoding="UTF-8" standalone="yes"?>
<Relationships xmlns="http://schemas.openxmlformats.org/package/2006/relationships"><Relationship Id="rId8" Type="http://schemas.openxmlformats.org/officeDocument/2006/relationships/image" Target="../media/image14.jpeg"/><Relationship Id="rId3" Type="http://schemas.openxmlformats.org/officeDocument/2006/relationships/image" Target="../media/image3.png"/><Relationship Id="rId7" Type="http://schemas.openxmlformats.org/officeDocument/2006/relationships/image" Target="../media/image9.svg"/><Relationship Id="rId2" Type="http://schemas.openxmlformats.org/officeDocument/2006/relationships/notesSlide" Target="../notesSlides/notesSlide14.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svg"/><Relationship Id="rId4" Type="http://schemas.openxmlformats.org/officeDocument/2006/relationships/image" Target="../media/image6.png"/></Relationships>
</file>

<file path=ppt/slides/_rels/slide15.xml.rels><?xml version="1.0" encoding="UTF-8" standalone="yes"?>
<Relationships xmlns="http://schemas.openxmlformats.org/package/2006/relationships"><Relationship Id="rId8" Type="http://schemas.openxmlformats.org/officeDocument/2006/relationships/image" Target="../media/image14.jpeg"/><Relationship Id="rId3" Type="http://schemas.openxmlformats.org/officeDocument/2006/relationships/image" Target="../media/image3.png"/><Relationship Id="rId7" Type="http://schemas.openxmlformats.org/officeDocument/2006/relationships/image" Target="../media/image9.svg"/><Relationship Id="rId2" Type="http://schemas.openxmlformats.org/officeDocument/2006/relationships/notesSlide" Target="../notesSlides/notesSlide15.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svg"/><Relationship Id="rId4" Type="http://schemas.openxmlformats.org/officeDocument/2006/relationships/image" Target="../media/image6.png"/></Relationships>
</file>

<file path=ppt/slides/_rels/slide16.xml.rels><?xml version="1.0" encoding="UTF-8" standalone="yes"?>
<Relationships xmlns="http://schemas.openxmlformats.org/package/2006/relationships"><Relationship Id="rId8" Type="http://schemas.openxmlformats.org/officeDocument/2006/relationships/image" Target="../media/image15.jpeg"/><Relationship Id="rId3" Type="http://schemas.openxmlformats.org/officeDocument/2006/relationships/image" Target="../media/image3.png"/><Relationship Id="rId7" Type="http://schemas.openxmlformats.org/officeDocument/2006/relationships/image" Target="../media/image9.svg"/><Relationship Id="rId2" Type="http://schemas.openxmlformats.org/officeDocument/2006/relationships/notesSlide" Target="../notesSlides/notesSlide16.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svg"/><Relationship Id="rId4" Type="http://schemas.openxmlformats.org/officeDocument/2006/relationships/image" Target="../media/image6.png"/></Relationships>
</file>

<file path=ppt/slides/_rels/slide17.xml.rels><?xml version="1.0" encoding="UTF-8" standalone="yes"?>
<Relationships xmlns="http://schemas.openxmlformats.org/package/2006/relationships"><Relationship Id="rId8" Type="http://schemas.openxmlformats.org/officeDocument/2006/relationships/image" Target="../media/image15.jpeg"/><Relationship Id="rId3" Type="http://schemas.openxmlformats.org/officeDocument/2006/relationships/image" Target="../media/image3.png"/><Relationship Id="rId7" Type="http://schemas.openxmlformats.org/officeDocument/2006/relationships/image" Target="../media/image9.svg"/><Relationship Id="rId2" Type="http://schemas.openxmlformats.org/officeDocument/2006/relationships/notesSlide" Target="../notesSlides/notesSlide17.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svg"/><Relationship Id="rId4" Type="http://schemas.openxmlformats.org/officeDocument/2006/relationships/image" Target="../media/image6.png"/></Relationships>
</file>

<file path=ppt/slides/_rels/slide18.xml.rels><?xml version="1.0" encoding="UTF-8" standalone="yes"?>
<Relationships xmlns="http://schemas.openxmlformats.org/package/2006/relationships"><Relationship Id="rId8" Type="http://schemas.openxmlformats.org/officeDocument/2006/relationships/image" Target="../media/image15.jpeg"/><Relationship Id="rId3" Type="http://schemas.openxmlformats.org/officeDocument/2006/relationships/image" Target="../media/image3.png"/><Relationship Id="rId7" Type="http://schemas.openxmlformats.org/officeDocument/2006/relationships/image" Target="../media/image9.svg"/><Relationship Id="rId2" Type="http://schemas.openxmlformats.org/officeDocument/2006/relationships/notesSlide" Target="../notesSlides/notesSlide18.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svg"/><Relationship Id="rId4" Type="http://schemas.openxmlformats.org/officeDocument/2006/relationships/image" Target="../media/image6.png"/></Relationships>
</file>

<file path=ppt/slides/_rels/slide19.xml.rels><?xml version="1.0" encoding="UTF-8" standalone="yes"?>
<Relationships xmlns="http://schemas.openxmlformats.org/package/2006/relationships"><Relationship Id="rId8" Type="http://schemas.openxmlformats.org/officeDocument/2006/relationships/image" Target="../media/image15.jpeg"/><Relationship Id="rId3" Type="http://schemas.openxmlformats.org/officeDocument/2006/relationships/image" Target="../media/image3.png"/><Relationship Id="rId7" Type="http://schemas.openxmlformats.org/officeDocument/2006/relationships/image" Target="../media/image9.svg"/><Relationship Id="rId2" Type="http://schemas.openxmlformats.org/officeDocument/2006/relationships/notesSlide" Target="../notesSlides/notesSlide19.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svg"/><Relationship Id="rId4" Type="http://schemas.openxmlformats.org/officeDocument/2006/relationships/image" Target="../media/image6.png"/></Relationships>
</file>

<file path=ppt/slides/_rels/slide20.xml.rels><?xml version="1.0" encoding="UTF-8" standalone="yes"?>
<Relationships xmlns="http://schemas.openxmlformats.org/package/2006/relationships"><Relationship Id="rId8" Type="http://schemas.openxmlformats.org/officeDocument/2006/relationships/image" Target="../media/image15.jpeg"/><Relationship Id="rId3" Type="http://schemas.openxmlformats.org/officeDocument/2006/relationships/image" Target="../media/image3.png"/><Relationship Id="rId7" Type="http://schemas.openxmlformats.org/officeDocument/2006/relationships/image" Target="../media/image9.svg"/><Relationship Id="rId2" Type="http://schemas.openxmlformats.org/officeDocument/2006/relationships/notesSlide" Target="../notesSlides/notesSlide20.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svg"/><Relationship Id="rId4" Type="http://schemas.openxmlformats.org/officeDocument/2006/relationships/image" Target="../media/image6.png"/></Relationships>
</file>

<file path=ppt/slides/_rels/slide21.xml.rels><?xml version="1.0" encoding="UTF-8" standalone="yes"?>
<Relationships xmlns="http://schemas.openxmlformats.org/package/2006/relationships"><Relationship Id="rId8" Type="http://schemas.openxmlformats.org/officeDocument/2006/relationships/image" Target="../media/image15.jpeg"/><Relationship Id="rId3" Type="http://schemas.openxmlformats.org/officeDocument/2006/relationships/image" Target="../media/image3.png"/><Relationship Id="rId7" Type="http://schemas.openxmlformats.org/officeDocument/2006/relationships/image" Target="../media/image9.svg"/><Relationship Id="rId2" Type="http://schemas.openxmlformats.org/officeDocument/2006/relationships/notesSlide" Target="../notesSlides/notesSlide21.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svg"/><Relationship Id="rId4" Type="http://schemas.openxmlformats.org/officeDocument/2006/relationships/image" Target="../media/image6.png"/></Relationships>
</file>

<file path=ppt/slides/_rels/slide22.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image" Target="../media/image3.png"/><Relationship Id="rId7" Type="http://schemas.openxmlformats.org/officeDocument/2006/relationships/image" Target="../media/image9.svg"/><Relationship Id="rId2" Type="http://schemas.openxmlformats.org/officeDocument/2006/relationships/notesSlide" Target="../notesSlides/notesSlide22.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svg"/><Relationship Id="rId4" Type="http://schemas.openxmlformats.org/officeDocument/2006/relationships/image" Target="../media/image6.png"/></Relationships>
</file>

<file path=ppt/slides/_rels/slide23.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image" Target="../media/image3.png"/><Relationship Id="rId7" Type="http://schemas.openxmlformats.org/officeDocument/2006/relationships/image" Target="../media/image9.svg"/><Relationship Id="rId2" Type="http://schemas.openxmlformats.org/officeDocument/2006/relationships/notesSlide" Target="../notesSlides/notesSlide23.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svg"/><Relationship Id="rId4" Type="http://schemas.openxmlformats.org/officeDocument/2006/relationships/image" Target="../media/image6.png"/></Relationships>
</file>

<file path=ppt/slides/_rels/slide24.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image" Target="../media/image3.png"/><Relationship Id="rId7" Type="http://schemas.openxmlformats.org/officeDocument/2006/relationships/image" Target="../media/image9.svg"/><Relationship Id="rId2" Type="http://schemas.openxmlformats.org/officeDocument/2006/relationships/notesSlide" Target="../notesSlides/notesSlide24.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svg"/><Relationship Id="rId4" Type="http://schemas.openxmlformats.org/officeDocument/2006/relationships/image" Target="../media/image6.png"/></Relationships>
</file>

<file path=ppt/slides/_rels/slide25.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image" Target="../media/image3.png"/><Relationship Id="rId7" Type="http://schemas.openxmlformats.org/officeDocument/2006/relationships/image" Target="../media/image9.svg"/><Relationship Id="rId2" Type="http://schemas.openxmlformats.org/officeDocument/2006/relationships/notesSlide" Target="../notesSlides/notesSlide25.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svg"/><Relationship Id="rId4" Type="http://schemas.openxmlformats.org/officeDocument/2006/relationships/image" Target="../media/image6.png"/></Relationships>
</file>

<file path=ppt/slides/_rels/slide26.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image" Target="../media/image3.png"/><Relationship Id="rId7" Type="http://schemas.openxmlformats.org/officeDocument/2006/relationships/image" Target="../media/image9.svg"/><Relationship Id="rId2" Type="http://schemas.openxmlformats.org/officeDocument/2006/relationships/notesSlide" Target="../notesSlides/notesSlide26.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svg"/><Relationship Id="rId4" Type="http://schemas.openxmlformats.org/officeDocument/2006/relationships/image" Target="../media/image6.png"/></Relationships>
</file>

<file path=ppt/slides/_rels/slide27.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image" Target="../media/image3.png"/><Relationship Id="rId7" Type="http://schemas.openxmlformats.org/officeDocument/2006/relationships/image" Target="../media/image9.svg"/><Relationship Id="rId2" Type="http://schemas.openxmlformats.org/officeDocument/2006/relationships/notesSlide" Target="../notesSlides/notesSlide27.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svg"/><Relationship Id="rId4" Type="http://schemas.openxmlformats.org/officeDocument/2006/relationships/image" Target="../media/image6.png"/></Relationships>
</file>

<file path=ppt/slides/_rels/slide28.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image" Target="../media/image3.png"/><Relationship Id="rId7" Type="http://schemas.openxmlformats.org/officeDocument/2006/relationships/image" Target="../media/image9.svg"/><Relationship Id="rId2" Type="http://schemas.openxmlformats.org/officeDocument/2006/relationships/notesSlide" Target="../notesSlides/notesSlide28.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svg"/><Relationship Id="rId4" Type="http://schemas.openxmlformats.org/officeDocument/2006/relationships/image" Target="../media/image6.png"/></Relationships>
</file>

<file path=ppt/slides/_rels/slide29.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image" Target="../media/image3.png"/><Relationship Id="rId7" Type="http://schemas.openxmlformats.org/officeDocument/2006/relationships/image" Target="../media/image9.svg"/><Relationship Id="rId2" Type="http://schemas.openxmlformats.org/officeDocument/2006/relationships/notesSlide" Target="../notesSlides/notesSlide29.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svg"/><Relationship Id="rId4" Type="http://schemas.openxmlformats.org/officeDocument/2006/relationships/image" Target="../media/image6.png"/></Relationships>
</file>

<file path=ppt/slides/_rels/slide30.xml.rels><?xml version="1.0" encoding="UTF-8" standalone="yes"?>
<Relationships xmlns="http://schemas.openxmlformats.org/package/2006/relationships"><Relationship Id="rId8" Type="http://schemas.openxmlformats.org/officeDocument/2006/relationships/image" Target="../media/image9.svg"/><Relationship Id="rId3" Type="http://schemas.openxmlformats.org/officeDocument/2006/relationships/notesSlide" Target="../notesSlides/notesSlide30.xml"/><Relationship Id="rId7" Type="http://schemas.openxmlformats.org/officeDocument/2006/relationships/image" Target="../media/image8.png"/><Relationship Id="rId2" Type="http://schemas.openxmlformats.org/officeDocument/2006/relationships/slideLayout" Target="../slideLayouts/slideLayout13.xml"/><Relationship Id="rId1" Type="http://schemas.openxmlformats.org/officeDocument/2006/relationships/tags" Target="../tags/tag8.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3.png"/></Relationships>
</file>

<file path=ppt/slides/_rels/slide31.xml.rels><?xml version="1.0" encoding="UTF-8" standalone="yes"?>
<Relationships xmlns="http://schemas.openxmlformats.org/package/2006/relationships"><Relationship Id="rId8" Type="http://schemas.openxmlformats.org/officeDocument/2006/relationships/image" Target="../media/image9.svg"/><Relationship Id="rId3" Type="http://schemas.openxmlformats.org/officeDocument/2006/relationships/notesSlide" Target="../notesSlides/notesSlide31.xml"/><Relationship Id="rId7" Type="http://schemas.openxmlformats.org/officeDocument/2006/relationships/image" Target="../media/image8.png"/><Relationship Id="rId2" Type="http://schemas.openxmlformats.org/officeDocument/2006/relationships/slideLayout" Target="../slideLayouts/slideLayout13.xml"/><Relationship Id="rId1" Type="http://schemas.openxmlformats.org/officeDocument/2006/relationships/tags" Target="../tags/tag9.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3.png"/><Relationship Id="rId9" Type="http://schemas.openxmlformats.org/officeDocument/2006/relationships/image" Target="../media/image13.png"/></Relationships>
</file>

<file path=ppt/slides/_rels/slide32.xml.rels><?xml version="1.0" encoding="UTF-8" standalone="yes"?>
<Relationships xmlns="http://schemas.openxmlformats.org/package/2006/relationships"><Relationship Id="rId8" Type="http://schemas.openxmlformats.org/officeDocument/2006/relationships/image" Target="../media/image17.jpeg"/><Relationship Id="rId3" Type="http://schemas.openxmlformats.org/officeDocument/2006/relationships/image" Target="../media/image3.png"/><Relationship Id="rId7" Type="http://schemas.openxmlformats.org/officeDocument/2006/relationships/image" Target="../media/image9.svg"/><Relationship Id="rId2" Type="http://schemas.openxmlformats.org/officeDocument/2006/relationships/notesSlide" Target="../notesSlides/notesSlide32.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svg"/><Relationship Id="rId4" Type="http://schemas.openxmlformats.org/officeDocument/2006/relationships/image" Target="../media/image6.png"/></Relationships>
</file>

<file path=ppt/slides/_rels/slide33.xml.rels><?xml version="1.0" encoding="UTF-8" standalone="yes"?>
<Relationships xmlns="http://schemas.openxmlformats.org/package/2006/relationships"><Relationship Id="rId8" Type="http://schemas.openxmlformats.org/officeDocument/2006/relationships/image" Target="../media/image17.jpeg"/><Relationship Id="rId3" Type="http://schemas.openxmlformats.org/officeDocument/2006/relationships/image" Target="../media/image3.png"/><Relationship Id="rId7" Type="http://schemas.openxmlformats.org/officeDocument/2006/relationships/image" Target="../media/image9.svg"/><Relationship Id="rId2" Type="http://schemas.openxmlformats.org/officeDocument/2006/relationships/notesSlide" Target="../notesSlides/notesSlide33.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svg"/><Relationship Id="rId4" Type="http://schemas.openxmlformats.org/officeDocument/2006/relationships/image" Target="../media/image6.png"/></Relationships>
</file>

<file path=ppt/slides/_rels/slide34.xml.rels><?xml version="1.0" encoding="UTF-8" standalone="yes"?>
<Relationships xmlns="http://schemas.openxmlformats.org/package/2006/relationships"><Relationship Id="rId8" Type="http://schemas.openxmlformats.org/officeDocument/2006/relationships/image" Target="../media/image17.jpeg"/><Relationship Id="rId3" Type="http://schemas.openxmlformats.org/officeDocument/2006/relationships/image" Target="../media/image3.png"/><Relationship Id="rId7" Type="http://schemas.openxmlformats.org/officeDocument/2006/relationships/image" Target="../media/image9.svg"/><Relationship Id="rId2" Type="http://schemas.openxmlformats.org/officeDocument/2006/relationships/notesSlide" Target="../notesSlides/notesSlide34.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svg"/><Relationship Id="rId4" Type="http://schemas.openxmlformats.org/officeDocument/2006/relationships/image" Target="../media/image6.png"/></Relationships>
</file>

<file path=ppt/slides/_rels/slide35.xml.rels><?xml version="1.0" encoding="UTF-8" standalone="yes"?>
<Relationships xmlns="http://schemas.openxmlformats.org/package/2006/relationships"><Relationship Id="rId8" Type="http://schemas.openxmlformats.org/officeDocument/2006/relationships/image" Target="../media/image17.jpeg"/><Relationship Id="rId3" Type="http://schemas.openxmlformats.org/officeDocument/2006/relationships/image" Target="../media/image3.png"/><Relationship Id="rId7" Type="http://schemas.openxmlformats.org/officeDocument/2006/relationships/image" Target="../media/image9.svg"/><Relationship Id="rId2" Type="http://schemas.openxmlformats.org/officeDocument/2006/relationships/notesSlide" Target="../notesSlides/notesSlide35.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svg"/><Relationship Id="rId4" Type="http://schemas.openxmlformats.org/officeDocument/2006/relationships/image" Target="../media/image6.png"/></Relationships>
</file>

<file path=ppt/slides/_rels/slide36.xml.rels><?xml version="1.0" encoding="UTF-8" standalone="yes"?>
<Relationships xmlns="http://schemas.openxmlformats.org/package/2006/relationships"><Relationship Id="rId8" Type="http://schemas.openxmlformats.org/officeDocument/2006/relationships/image" Target="../media/image17.jpeg"/><Relationship Id="rId3" Type="http://schemas.openxmlformats.org/officeDocument/2006/relationships/image" Target="../media/image3.png"/><Relationship Id="rId7" Type="http://schemas.openxmlformats.org/officeDocument/2006/relationships/image" Target="../media/image9.svg"/><Relationship Id="rId2" Type="http://schemas.openxmlformats.org/officeDocument/2006/relationships/notesSlide" Target="../notesSlides/notesSlide36.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svg"/><Relationship Id="rId4" Type="http://schemas.openxmlformats.org/officeDocument/2006/relationships/image" Target="../media/image6.png"/></Relationships>
</file>

<file path=ppt/slides/_rels/slide37.xml.rels><?xml version="1.0" encoding="UTF-8" standalone="yes"?>
<Relationships xmlns="http://schemas.openxmlformats.org/package/2006/relationships"><Relationship Id="rId8" Type="http://schemas.openxmlformats.org/officeDocument/2006/relationships/image" Target="../media/image17.jpeg"/><Relationship Id="rId3" Type="http://schemas.openxmlformats.org/officeDocument/2006/relationships/image" Target="../media/image3.png"/><Relationship Id="rId7" Type="http://schemas.openxmlformats.org/officeDocument/2006/relationships/image" Target="../media/image9.svg"/><Relationship Id="rId2" Type="http://schemas.openxmlformats.org/officeDocument/2006/relationships/notesSlide" Target="../notesSlides/notesSlide37.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svg"/><Relationship Id="rId4" Type="http://schemas.openxmlformats.org/officeDocument/2006/relationships/image" Target="../media/image6.png"/></Relationships>
</file>

<file path=ppt/slides/_rels/slide38.xml.rels><?xml version="1.0" encoding="UTF-8" standalone="yes"?>
<Relationships xmlns="http://schemas.openxmlformats.org/package/2006/relationships"><Relationship Id="rId8" Type="http://schemas.openxmlformats.org/officeDocument/2006/relationships/image" Target="../media/image17.jpeg"/><Relationship Id="rId3" Type="http://schemas.openxmlformats.org/officeDocument/2006/relationships/image" Target="../media/image3.png"/><Relationship Id="rId7" Type="http://schemas.openxmlformats.org/officeDocument/2006/relationships/image" Target="../media/image9.svg"/><Relationship Id="rId2" Type="http://schemas.openxmlformats.org/officeDocument/2006/relationships/notesSlide" Target="../notesSlides/notesSlide38.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svg"/><Relationship Id="rId4" Type="http://schemas.openxmlformats.org/officeDocument/2006/relationships/image" Target="../media/image6.png"/></Relationships>
</file>

<file path=ppt/slides/_rels/slide39.xml.rels><?xml version="1.0" encoding="UTF-8" standalone="yes"?>
<Relationships xmlns="http://schemas.openxmlformats.org/package/2006/relationships"><Relationship Id="rId8" Type="http://schemas.openxmlformats.org/officeDocument/2006/relationships/image" Target="../media/image17.jpeg"/><Relationship Id="rId3" Type="http://schemas.openxmlformats.org/officeDocument/2006/relationships/image" Target="../media/image3.png"/><Relationship Id="rId7" Type="http://schemas.openxmlformats.org/officeDocument/2006/relationships/image" Target="../media/image9.svg"/><Relationship Id="rId2" Type="http://schemas.openxmlformats.org/officeDocument/2006/relationships/notesSlide" Target="../notesSlides/notesSlide39.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svg"/><Relationship Id="rId4" Type="http://schemas.openxmlformats.org/officeDocument/2006/relationships/image" Target="../media/image6.png"/></Relationships>
</file>

<file path=ppt/slides/_rels/slide40.xml.rels><?xml version="1.0" encoding="UTF-8" standalone="yes"?>
<Relationships xmlns="http://schemas.openxmlformats.org/package/2006/relationships"><Relationship Id="rId8" Type="http://schemas.openxmlformats.org/officeDocument/2006/relationships/image" Target="../media/image17.jpeg"/><Relationship Id="rId3" Type="http://schemas.openxmlformats.org/officeDocument/2006/relationships/image" Target="../media/image3.png"/><Relationship Id="rId7" Type="http://schemas.openxmlformats.org/officeDocument/2006/relationships/image" Target="../media/image9.svg"/><Relationship Id="rId2" Type="http://schemas.openxmlformats.org/officeDocument/2006/relationships/notesSlide" Target="../notesSlides/notesSlide40.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svg"/><Relationship Id="rId4" Type="http://schemas.openxmlformats.org/officeDocument/2006/relationships/image" Target="../media/image6.png"/></Relationships>
</file>

<file path=ppt/slides/_rels/slide41.xml.rels><?xml version="1.0" encoding="UTF-8" standalone="yes"?>
<Relationships xmlns="http://schemas.openxmlformats.org/package/2006/relationships"><Relationship Id="rId8" Type="http://schemas.openxmlformats.org/officeDocument/2006/relationships/image" Target="../media/image17.jpeg"/><Relationship Id="rId3" Type="http://schemas.openxmlformats.org/officeDocument/2006/relationships/image" Target="../media/image3.png"/><Relationship Id="rId7" Type="http://schemas.openxmlformats.org/officeDocument/2006/relationships/image" Target="../media/image9.svg"/><Relationship Id="rId2" Type="http://schemas.openxmlformats.org/officeDocument/2006/relationships/notesSlide" Target="../notesSlides/notesSlide41.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svg"/><Relationship Id="rId4" Type="http://schemas.openxmlformats.org/officeDocument/2006/relationships/image" Target="../media/image6.png"/></Relationships>
</file>

<file path=ppt/slides/_rels/slide42.xml.rels><?xml version="1.0" encoding="UTF-8" standalone="yes"?>
<Relationships xmlns="http://schemas.openxmlformats.org/package/2006/relationships"><Relationship Id="rId8" Type="http://schemas.openxmlformats.org/officeDocument/2006/relationships/image" Target="../media/image17.jpeg"/><Relationship Id="rId3" Type="http://schemas.openxmlformats.org/officeDocument/2006/relationships/image" Target="../media/image3.png"/><Relationship Id="rId7" Type="http://schemas.openxmlformats.org/officeDocument/2006/relationships/image" Target="../media/image9.svg"/><Relationship Id="rId2" Type="http://schemas.openxmlformats.org/officeDocument/2006/relationships/notesSlide" Target="../notesSlides/notesSlide42.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svg"/><Relationship Id="rId4" Type="http://schemas.openxmlformats.org/officeDocument/2006/relationships/image" Target="../media/image6.png"/></Relationships>
</file>

<file path=ppt/slides/_rels/slide43.xml.rels><?xml version="1.0" encoding="UTF-8" standalone="yes"?>
<Relationships xmlns="http://schemas.openxmlformats.org/package/2006/relationships"><Relationship Id="rId8" Type="http://schemas.openxmlformats.org/officeDocument/2006/relationships/image" Target="../media/image17.jpeg"/><Relationship Id="rId3" Type="http://schemas.openxmlformats.org/officeDocument/2006/relationships/image" Target="../media/image3.png"/><Relationship Id="rId7" Type="http://schemas.openxmlformats.org/officeDocument/2006/relationships/image" Target="../media/image9.svg"/><Relationship Id="rId2" Type="http://schemas.openxmlformats.org/officeDocument/2006/relationships/notesSlide" Target="../notesSlides/notesSlide43.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svg"/><Relationship Id="rId4" Type="http://schemas.openxmlformats.org/officeDocument/2006/relationships/image" Target="../media/image6.png"/></Relationships>
</file>

<file path=ppt/slides/_rels/slide44.xml.rels><?xml version="1.0" encoding="UTF-8" standalone="yes"?>
<Relationships xmlns="http://schemas.openxmlformats.org/package/2006/relationships"><Relationship Id="rId8" Type="http://schemas.openxmlformats.org/officeDocument/2006/relationships/image" Target="../media/image17.jpeg"/><Relationship Id="rId3" Type="http://schemas.openxmlformats.org/officeDocument/2006/relationships/image" Target="../media/image3.png"/><Relationship Id="rId7" Type="http://schemas.openxmlformats.org/officeDocument/2006/relationships/image" Target="../media/image9.svg"/><Relationship Id="rId2" Type="http://schemas.openxmlformats.org/officeDocument/2006/relationships/notesSlide" Target="../notesSlides/notesSlide44.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svg"/><Relationship Id="rId4" Type="http://schemas.openxmlformats.org/officeDocument/2006/relationships/image" Target="../media/image6.png"/></Relationships>
</file>

<file path=ppt/slides/_rels/slide45.xml.rels><?xml version="1.0" encoding="UTF-8" standalone="yes"?>
<Relationships xmlns="http://schemas.openxmlformats.org/package/2006/relationships"><Relationship Id="rId8" Type="http://schemas.openxmlformats.org/officeDocument/2006/relationships/image" Target="../media/image17.jpeg"/><Relationship Id="rId3" Type="http://schemas.openxmlformats.org/officeDocument/2006/relationships/image" Target="../media/image3.png"/><Relationship Id="rId7" Type="http://schemas.openxmlformats.org/officeDocument/2006/relationships/image" Target="../media/image9.svg"/><Relationship Id="rId2" Type="http://schemas.openxmlformats.org/officeDocument/2006/relationships/notesSlide" Target="../notesSlides/notesSlide45.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svg"/><Relationship Id="rId4" Type="http://schemas.openxmlformats.org/officeDocument/2006/relationships/image" Target="../media/image6.png"/></Relationships>
</file>

<file path=ppt/slides/_rels/slide46.xml.rels><?xml version="1.0" encoding="UTF-8" standalone="yes"?>
<Relationships xmlns="http://schemas.openxmlformats.org/package/2006/relationships"><Relationship Id="rId8" Type="http://schemas.openxmlformats.org/officeDocument/2006/relationships/image" Target="../media/image17.jpeg"/><Relationship Id="rId3" Type="http://schemas.openxmlformats.org/officeDocument/2006/relationships/image" Target="../media/image3.png"/><Relationship Id="rId7" Type="http://schemas.openxmlformats.org/officeDocument/2006/relationships/image" Target="../media/image9.svg"/><Relationship Id="rId2" Type="http://schemas.openxmlformats.org/officeDocument/2006/relationships/notesSlide" Target="../notesSlides/notesSlide46.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svg"/><Relationship Id="rId4" Type="http://schemas.openxmlformats.org/officeDocument/2006/relationships/image" Target="../media/image6.png"/></Relationships>
</file>

<file path=ppt/slides/_rels/slide47.xml.rels><?xml version="1.0" encoding="UTF-8" standalone="yes"?>
<Relationships xmlns="http://schemas.openxmlformats.org/package/2006/relationships"><Relationship Id="rId8" Type="http://schemas.openxmlformats.org/officeDocument/2006/relationships/image" Target="../media/image17.jpeg"/><Relationship Id="rId3" Type="http://schemas.openxmlformats.org/officeDocument/2006/relationships/image" Target="../media/image3.png"/><Relationship Id="rId7" Type="http://schemas.openxmlformats.org/officeDocument/2006/relationships/image" Target="../media/image9.svg"/><Relationship Id="rId2" Type="http://schemas.openxmlformats.org/officeDocument/2006/relationships/notesSlide" Target="../notesSlides/notesSlide47.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svg"/><Relationship Id="rId4" Type="http://schemas.openxmlformats.org/officeDocument/2006/relationships/image" Target="../media/image6.png"/></Relationships>
</file>

<file path=ppt/slides/_rels/slide48.xml.rels><?xml version="1.0" encoding="UTF-8" standalone="yes"?>
<Relationships xmlns="http://schemas.openxmlformats.org/package/2006/relationships"><Relationship Id="rId8" Type="http://schemas.openxmlformats.org/officeDocument/2006/relationships/image" Target="../media/image17.jpeg"/><Relationship Id="rId3" Type="http://schemas.openxmlformats.org/officeDocument/2006/relationships/image" Target="../media/image3.png"/><Relationship Id="rId7" Type="http://schemas.openxmlformats.org/officeDocument/2006/relationships/image" Target="../media/image9.svg"/><Relationship Id="rId2" Type="http://schemas.openxmlformats.org/officeDocument/2006/relationships/notesSlide" Target="../notesSlides/notesSlide48.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svg"/><Relationship Id="rId4" Type="http://schemas.openxmlformats.org/officeDocument/2006/relationships/image" Target="../media/image6.png"/></Relationships>
</file>

<file path=ppt/slides/_rels/slide49.xml.rels><?xml version="1.0" encoding="UTF-8" standalone="yes"?>
<Relationships xmlns="http://schemas.openxmlformats.org/package/2006/relationships"><Relationship Id="rId8" Type="http://schemas.openxmlformats.org/officeDocument/2006/relationships/image" Target="../media/image17.jpeg"/><Relationship Id="rId3" Type="http://schemas.openxmlformats.org/officeDocument/2006/relationships/image" Target="../media/image3.png"/><Relationship Id="rId7" Type="http://schemas.openxmlformats.org/officeDocument/2006/relationships/image" Target="../media/image9.svg"/><Relationship Id="rId2" Type="http://schemas.openxmlformats.org/officeDocument/2006/relationships/notesSlide" Target="../notesSlides/notesSlide49.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svg"/><Relationship Id="rId4" Type="http://schemas.openxmlformats.org/officeDocument/2006/relationships/image" Target="../media/image6.png"/></Relationships>
</file>

<file path=ppt/slides/_rels/slide50.xml.rels><?xml version="1.0" encoding="UTF-8" standalone="yes"?>
<Relationships xmlns="http://schemas.openxmlformats.org/package/2006/relationships"><Relationship Id="rId8" Type="http://schemas.openxmlformats.org/officeDocument/2006/relationships/image" Target="../media/image17.jpeg"/><Relationship Id="rId3" Type="http://schemas.openxmlformats.org/officeDocument/2006/relationships/image" Target="../media/image3.png"/><Relationship Id="rId7" Type="http://schemas.openxmlformats.org/officeDocument/2006/relationships/image" Target="../media/image9.svg"/><Relationship Id="rId2" Type="http://schemas.openxmlformats.org/officeDocument/2006/relationships/notesSlide" Target="../notesSlides/notesSlide50.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svg"/><Relationship Id="rId4" Type="http://schemas.openxmlformats.org/officeDocument/2006/relationships/image" Target="../media/image6.png"/></Relationships>
</file>

<file path=ppt/slides/_rels/slide51.xml.rels><?xml version="1.0" encoding="UTF-8" standalone="yes"?>
<Relationships xmlns="http://schemas.openxmlformats.org/package/2006/relationships"><Relationship Id="rId8" Type="http://schemas.openxmlformats.org/officeDocument/2006/relationships/image" Target="../media/image17.jpeg"/><Relationship Id="rId3" Type="http://schemas.openxmlformats.org/officeDocument/2006/relationships/image" Target="../media/image3.png"/><Relationship Id="rId7" Type="http://schemas.openxmlformats.org/officeDocument/2006/relationships/image" Target="../media/image9.svg"/><Relationship Id="rId2" Type="http://schemas.openxmlformats.org/officeDocument/2006/relationships/notesSlide" Target="../notesSlides/notesSlide51.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svg"/><Relationship Id="rId4" Type="http://schemas.openxmlformats.org/officeDocument/2006/relationships/image" Target="../media/image6.png"/></Relationships>
</file>

<file path=ppt/slides/_rels/slide52.xml.rels><?xml version="1.0" encoding="UTF-8" standalone="yes"?>
<Relationships xmlns="http://schemas.openxmlformats.org/package/2006/relationships"><Relationship Id="rId8" Type="http://schemas.openxmlformats.org/officeDocument/2006/relationships/image" Target="../media/image17.jpeg"/><Relationship Id="rId3" Type="http://schemas.openxmlformats.org/officeDocument/2006/relationships/image" Target="../media/image3.png"/><Relationship Id="rId7" Type="http://schemas.openxmlformats.org/officeDocument/2006/relationships/image" Target="../media/image9.svg"/><Relationship Id="rId2" Type="http://schemas.openxmlformats.org/officeDocument/2006/relationships/notesSlide" Target="../notesSlides/notesSlide52.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svg"/><Relationship Id="rId4" Type="http://schemas.openxmlformats.org/officeDocument/2006/relationships/image" Target="../media/image6.png"/></Relationships>
</file>

<file path=ppt/slides/_rels/slide53.xml.rels><?xml version="1.0" encoding="UTF-8" standalone="yes"?>
<Relationships xmlns="http://schemas.openxmlformats.org/package/2006/relationships"><Relationship Id="rId8" Type="http://schemas.openxmlformats.org/officeDocument/2006/relationships/image" Target="../media/image9.svg"/><Relationship Id="rId3" Type="http://schemas.openxmlformats.org/officeDocument/2006/relationships/notesSlide" Target="../notesSlides/notesSlide53.xml"/><Relationship Id="rId7" Type="http://schemas.openxmlformats.org/officeDocument/2006/relationships/image" Target="../media/image8.png"/><Relationship Id="rId2" Type="http://schemas.openxmlformats.org/officeDocument/2006/relationships/slideLayout" Target="../slideLayouts/slideLayout13.xml"/><Relationship Id="rId1" Type="http://schemas.openxmlformats.org/officeDocument/2006/relationships/tags" Target="../tags/tag10.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3.png"/><Relationship Id="rId9" Type="http://schemas.openxmlformats.org/officeDocument/2006/relationships/image" Target="../media/image10.jpeg"/></Relationships>
</file>

<file path=ppt/slides/_rels/slide54.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9.svg"/><Relationship Id="rId2" Type="http://schemas.openxmlformats.org/officeDocument/2006/relationships/notesSlide" Target="../notesSlides/notesSlide54.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svg"/><Relationship Id="rId4" Type="http://schemas.openxmlformats.org/officeDocument/2006/relationships/image" Target="../media/image6.png"/></Relationships>
</file>

<file path=ppt/slides/_rels/slide55.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9.svg"/><Relationship Id="rId2" Type="http://schemas.openxmlformats.org/officeDocument/2006/relationships/notesSlide" Target="../notesSlides/notesSlide55.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svg"/><Relationship Id="rId4" Type="http://schemas.openxmlformats.org/officeDocument/2006/relationships/image" Target="../media/image6.png"/></Relationships>
</file>

<file path=ppt/slides/_rels/slide56.xml.rels><?xml version="1.0" encoding="UTF-8" standalone="yes"?>
<Relationships xmlns="http://schemas.openxmlformats.org/package/2006/relationships"><Relationship Id="rId8" Type="http://schemas.openxmlformats.org/officeDocument/2006/relationships/image" Target="../media/image9.svg"/><Relationship Id="rId3" Type="http://schemas.openxmlformats.org/officeDocument/2006/relationships/image" Target="../media/image3.png"/><Relationship Id="rId7" Type="http://schemas.openxmlformats.org/officeDocument/2006/relationships/image" Target="../media/image8.png"/><Relationship Id="rId2" Type="http://schemas.openxmlformats.org/officeDocument/2006/relationships/notesSlide" Target="../notesSlides/notesSlide56.xml"/><Relationship Id="rId1" Type="http://schemas.openxmlformats.org/officeDocument/2006/relationships/slideLayout" Target="../slideLayouts/slideLayout1.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hyperlink" Target="http://www.eastlaws.com/" TargetMode="External"/></Relationships>
</file>

<file path=ppt/slides/_rels/slide57.xml.rels><?xml version="1.0" encoding="UTF-8" standalone="yes"?>
<Relationships xmlns="http://schemas.openxmlformats.org/package/2006/relationships"><Relationship Id="rId8" Type="http://schemas.openxmlformats.org/officeDocument/2006/relationships/image" Target="../media/image9.svg"/><Relationship Id="rId3" Type="http://schemas.openxmlformats.org/officeDocument/2006/relationships/notesSlide" Target="../notesSlides/notesSlide57.xml"/><Relationship Id="rId7" Type="http://schemas.openxmlformats.org/officeDocument/2006/relationships/image" Target="../media/image8.png"/><Relationship Id="rId2" Type="http://schemas.openxmlformats.org/officeDocument/2006/relationships/slideLayout" Target="../slideLayouts/slideLayout13.xml"/><Relationship Id="rId1" Type="http://schemas.openxmlformats.org/officeDocument/2006/relationships/tags" Target="../tags/tag11.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3.png"/></Relationships>
</file>

<file path=ppt/slides/_rels/slide58.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19.png"/><Relationship Id="rId7" Type="http://schemas.openxmlformats.org/officeDocument/2006/relationships/image" Target="../media/image4.png"/><Relationship Id="rId2" Type="http://schemas.openxmlformats.org/officeDocument/2006/relationships/image" Target="../media/image18.jpeg"/><Relationship Id="rId1" Type="http://schemas.openxmlformats.org/officeDocument/2006/relationships/slideLayout" Target="../slideLayouts/slideLayout29.xml"/><Relationship Id="rId6" Type="http://schemas.openxmlformats.org/officeDocument/2006/relationships/image" Target="../media/image22.svg"/><Relationship Id="rId5" Type="http://schemas.openxmlformats.org/officeDocument/2006/relationships/image" Target="../media/image21.png"/><Relationship Id="rId4" Type="http://schemas.openxmlformats.org/officeDocument/2006/relationships/image" Target="../media/image20.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 name="Group 16">
            <a:extLst>
              <a:ext uri="{FF2B5EF4-FFF2-40B4-BE49-F238E27FC236}">
                <a16:creationId xmlns:a16="http://schemas.microsoft.com/office/drawing/2014/main" id="{FE9AD2FE-2C27-43F0-9E30-395F3F19C8D7}"/>
              </a:ext>
            </a:extLst>
          </p:cNvPr>
          <p:cNvGrpSpPr/>
          <p:nvPr/>
        </p:nvGrpSpPr>
        <p:grpSpPr>
          <a:xfrm>
            <a:off x="321733" y="0"/>
            <a:ext cx="2024825" cy="1879600"/>
            <a:chOff x="321733" y="0"/>
            <a:chExt cx="2024825" cy="1879600"/>
          </a:xfrm>
          <a:solidFill>
            <a:schemeClr val="bg1">
              <a:alpha val="7000"/>
            </a:schemeClr>
          </a:solidFill>
        </p:grpSpPr>
        <p:sp>
          <p:nvSpPr>
            <p:cNvPr id="15" name="Parallelogram 14">
              <a:extLst>
                <a:ext uri="{FF2B5EF4-FFF2-40B4-BE49-F238E27FC236}">
                  <a16:creationId xmlns:a16="http://schemas.microsoft.com/office/drawing/2014/main" id="{545A7692-E471-48BC-B2BD-8C3680ED3070}"/>
                </a:ext>
              </a:extLst>
            </p:cNvPr>
            <p:cNvSpPr/>
            <p:nvPr/>
          </p:nvSpPr>
          <p:spPr>
            <a:xfrm>
              <a:off x="321733" y="0"/>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6" name="Parallelogram 15">
              <a:extLst>
                <a:ext uri="{FF2B5EF4-FFF2-40B4-BE49-F238E27FC236}">
                  <a16:creationId xmlns:a16="http://schemas.microsoft.com/office/drawing/2014/main" id="{E29F94B0-C402-4ECC-BDB4-83596E27C981}"/>
                </a:ext>
              </a:extLst>
            </p:cNvPr>
            <p:cNvSpPr/>
            <p:nvPr/>
          </p:nvSpPr>
          <p:spPr>
            <a:xfrm>
              <a:off x="524933" y="778933"/>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sp>
        <p:nvSpPr>
          <p:cNvPr id="26" name="Isosceles Triangle 25">
            <a:extLst>
              <a:ext uri="{FF2B5EF4-FFF2-40B4-BE49-F238E27FC236}">
                <a16:creationId xmlns:a16="http://schemas.microsoft.com/office/drawing/2014/main" id="{6F79225B-5887-A63D-A3C0-DBCB4C41A4BF}"/>
              </a:ext>
            </a:extLst>
          </p:cNvPr>
          <p:cNvSpPr/>
          <p:nvPr/>
        </p:nvSpPr>
        <p:spPr>
          <a:xfrm flipV="1">
            <a:off x="4889591" y="-44450"/>
            <a:ext cx="1549309" cy="2063750"/>
          </a:xfrm>
          <a:custGeom>
            <a:avLst/>
            <a:gdLst>
              <a:gd name="connsiteX0" fmla="*/ 0 w 2133509"/>
              <a:gd name="connsiteY0" fmla="*/ 2781300 h 2781300"/>
              <a:gd name="connsiteX1" fmla="*/ 1066755 w 2133509"/>
              <a:gd name="connsiteY1" fmla="*/ 0 h 2781300"/>
              <a:gd name="connsiteX2" fmla="*/ 2133509 w 2133509"/>
              <a:gd name="connsiteY2" fmla="*/ 2781300 h 2781300"/>
              <a:gd name="connsiteX3" fmla="*/ 0 w 2133509"/>
              <a:gd name="connsiteY3" fmla="*/ 2781300 h 2781300"/>
              <a:gd name="connsiteX0" fmla="*/ 0 w 2133509"/>
              <a:gd name="connsiteY0" fmla="*/ 1670050 h 1670050"/>
              <a:gd name="connsiteX1" fmla="*/ 647655 w 2133509"/>
              <a:gd name="connsiteY1" fmla="*/ 0 h 1670050"/>
              <a:gd name="connsiteX2" fmla="*/ 2133509 w 2133509"/>
              <a:gd name="connsiteY2" fmla="*/ 1670050 h 1670050"/>
              <a:gd name="connsiteX3" fmla="*/ 0 w 2133509"/>
              <a:gd name="connsiteY3" fmla="*/ 1670050 h 1670050"/>
              <a:gd name="connsiteX0" fmla="*/ 0 w 2158909"/>
              <a:gd name="connsiteY0" fmla="*/ 1562100 h 1670050"/>
              <a:gd name="connsiteX1" fmla="*/ 673055 w 2158909"/>
              <a:gd name="connsiteY1" fmla="*/ 0 h 1670050"/>
              <a:gd name="connsiteX2" fmla="*/ 2158909 w 2158909"/>
              <a:gd name="connsiteY2" fmla="*/ 1670050 h 1670050"/>
              <a:gd name="connsiteX3" fmla="*/ 0 w 2158909"/>
              <a:gd name="connsiteY3" fmla="*/ 1562100 h 1670050"/>
              <a:gd name="connsiteX0" fmla="*/ 0 w 2158909"/>
              <a:gd name="connsiteY0" fmla="*/ 1644650 h 1752600"/>
              <a:gd name="connsiteX1" fmla="*/ 647655 w 2158909"/>
              <a:gd name="connsiteY1" fmla="*/ 0 h 1752600"/>
              <a:gd name="connsiteX2" fmla="*/ 2158909 w 2158909"/>
              <a:gd name="connsiteY2" fmla="*/ 1752600 h 1752600"/>
              <a:gd name="connsiteX3" fmla="*/ 0 w 2158909"/>
              <a:gd name="connsiteY3" fmla="*/ 1644650 h 1752600"/>
              <a:gd name="connsiteX0" fmla="*/ 0 w 1549309"/>
              <a:gd name="connsiteY0" fmla="*/ 1644650 h 1644650"/>
              <a:gd name="connsiteX1" fmla="*/ 647655 w 1549309"/>
              <a:gd name="connsiteY1" fmla="*/ 0 h 1644650"/>
              <a:gd name="connsiteX2" fmla="*/ 1549309 w 1549309"/>
              <a:gd name="connsiteY2" fmla="*/ 1612900 h 1644650"/>
              <a:gd name="connsiteX3" fmla="*/ 0 w 1549309"/>
              <a:gd name="connsiteY3" fmla="*/ 1644650 h 1644650"/>
              <a:gd name="connsiteX0" fmla="*/ 0 w 1549309"/>
              <a:gd name="connsiteY0" fmla="*/ 1644650 h 1644650"/>
              <a:gd name="connsiteX1" fmla="*/ 647655 w 1549309"/>
              <a:gd name="connsiteY1" fmla="*/ 0 h 1644650"/>
              <a:gd name="connsiteX2" fmla="*/ 1549309 w 1549309"/>
              <a:gd name="connsiteY2" fmla="*/ 1638300 h 1644650"/>
              <a:gd name="connsiteX3" fmla="*/ 0 w 1549309"/>
              <a:gd name="connsiteY3" fmla="*/ 1644650 h 1644650"/>
              <a:gd name="connsiteX0" fmla="*/ 0 w 1549309"/>
              <a:gd name="connsiteY0" fmla="*/ 2063750 h 2063750"/>
              <a:gd name="connsiteX1" fmla="*/ 812755 w 1549309"/>
              <a:gd name="connsiteY1" fmla="*/ 0 h 2063750"/>
              <a:gd name="connsiteX2" fmla="*/ 1549309 w 1549309"/>
              <a:gd name="connsiteY2" fmla="*/ 2057400 h 2063750"/>
              <a:gd name="connsiteX3" fmla="*/ 0 w 1549309"/>
              <a:gd name="connsiteY3" fmla="*/ 2063750 h 2063750"/>
            </a:gdLst>
            <a:ahLst/>
            <a:cxnLst>
              <a:cxn ang="0">
                <a:pos x="connsiteX0" y="connsiteY0"/>
              </a:cxn>
              <a:cxn ang="0">
                <a:pos x="connsiteX1" y="connsiteY1"/>
              </a:cxn>
              <a:cxn ang="0">
                <a:pos x="connsiteX2" y="connsiteY2"/>
              </a:cxn>
              <a:cxn ang="0">
                <a:pos x="connsiteX3" y="connsiteY3"/>
              </a:cxn>
            </a:cxnLst>
            <a:rect l="l" t="t" r="r" b="b"/>
            <a:pathLst>
              <a:path w="1549309" h="2063750">
                <a:moveTo>
                  <a:pt x="0" y="2063750"/>
                </a:moveTo>
                <a:lnTo>
                  <a:pt x="812755" y="0"/>
                </a:lnTo>
                <a:lnTo>
                  <a:pt x="1549309" y="2057400"/>
                </a:lnTo>
                <a:lnTo>
                  <a:pt x="0" y="2063750"/>
                </a:lnTo>
                <a:close/>
              </a:path>
            </a:pathLst>
          </a:cu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0" name="TextBox 29">
            <a:extLst>
              <a:ext uri="{FF2B5EF4-FFF2-40B4-BE49-F238E27FC236}">
                <a16:creationId xmlns:a16="http://schemas.microsoft.com/office/drawing/2014/main" id="{1BBD67B8-DB49-942C-018D-7F74C671F260}"/>
              </a:ext>
            </a:extLst>
          </p:cNvPr>
          <p:cNvSpPr txBox="1"/>
          <p:nvPr/>
        </p:nvSpPr>
        <p:spPr>
          <a:xfrm>
            <a:off x="6600686" y="3814575"/>
            <a:ext cx="4886463"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ajawal Medium" panose="00000600000000000000" pitchFamily="2" charset="-78"/>
                <a:ea typeface="+mn-ea"/>
                <a:cs typeface="Tajawal Medium" panose="00000600000000000000" pitchFamily="2" charset="-78"/>
              </a:rPr>
              <a:t>إعداد الدكتورة : أسماء رويعي</a:t>
            </a:r>
            <a:endParaRPr kumimoji="0" lang="en-US" sz="3600" b="0" i="0" u="none" strike="noStrike" kern="1200" cap="none" spc="0" normalizeH="0" baseline="0" noProof="0" dirty="0">
              <a:ln>
                <a:noFill/>
              </a:ln>
              <a:solidFill>
                <a:srgbClr val="FF0000"/>
              </a:solidFill>
              <a:effectLst/>
              <a:uLnTx/>
              <a:uFillTx/>
              <a:latin typeface="Tajawal Medium" panose="00000600000000000000" pitchFamily="2" charset="-78"/>
              <a:ea typeface="+mn-ea"/>
              <a:cs typeface="Tajawal Medium" panose="00000600000000000000" pitchFamily="2" charset="-78"/>
            </a:endParaRPr>
          </a:p>
        </p:txBody>
      </p:sp>
      <p:sp>
        <p:nvSpPr>
          <p:cNvPr id="44" name="Rectangle 43">
            <a:extLst>
              <a:ext uri="{FF2B5EF4-FFF2-40B4-BE49-F238E27FC236}">
                <a16:creationId xmlns:a16="http://schemas.microsoft.com/office/drawing/2014/main" id="{E3948B05-7CE6-E480-29B8-35C2C64D07A6}"/>
              </a:ext>
            </a:extLst>
          </p:cNvPr>
          <p:cNvSpPr/>
          <p:nvPr/>
        </p:nvSpPr>
        <p:spPr>
          <a:xfrm>
            <a:off x="-57150" y="8056"/>
            <a:ext cx="7452000" cy="6912000"/>
          </a:xfrm>
          <a:custGeom>
            <a:avLst/>
            <a:gdLst>
              <a:gd name="connsiteX0" fmla="*/ 0 w 6153150"/>
              <a:gd name="connsiteY0" fmla="*/ 0 h 6991350"/>
              <a:gd name="connsiteX1" fmla="*/ 6153150 w 6153150"/>
              <a:gd name="connsiteY1" fmla="*/ 0 h 6991350"/>
              <a:gd name="connsiteX2" fmla="*/ 6153150 w 6153150"/>
              <a:gd name="connsiteY2" fmla="*/ 6991350 h 6991350"/>
              <a:gd name="connsiteX3" fmla="*/ 0 w 6153150"/>
              <a:gd name="connsiteY3" fmla="*/ 6991350 h 6991350"/>
              <a:gd name="connsiteX4" fmla="*/ 0 w 6153150"/>
              <a:gd name="connsiteY4" fmla="*/ 0 h 6991350"/>
              <a:gd name="connsiteX0" fmla="*/ 0 w 7372350"/>
              <a:gd name="connsiteY0" fmla="*/ 0 h 6991350"/>
              <a:gd name="connsiteX1" fmla="*/ 6153150 w 7372350"/>
              <a:gd name="connsiteY1" fmla="*/ 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3124200 w 7372350"/>
              <a:gd name="connsiteY1" fmla="*/ 80010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4724400 w 7372350"/>
              <a:gd name="connsiteY1" fmla="*/ 152400 h 6991350"/>
              <a:gd name="connsiteX2" fmla="*/ 7372350 w 7372350"/>
              <a:gd name="connsiteY2" fmla="*/ 6991350 h 6991350"/>
              <a:gd name="connsiteX3" fmla="*/ 0 w 7372350"/>
              <a:gd name="connsiteY3" fmla="*/ 6991350 h 6991350"/>
              <a:gd name="connsiteX4" fmla="*/ 0 w 7372350"/>
              <a:gd name="connsiteY4" fmla="*/ 0 h 6991350"/>
              <a:gd name="connsiteX0" fmla="*/ 857250 w 7372350"/>
              <a:gd name="connsiteY0" fmla="*/ 438150 h 6838950"/>
              <a:gd name="connsiteX1" fmla="*/ 4724400 w 7372350"/>
              <a:gd name="connsiteY1" fmla="*/ 0 h 6838950"/>
              <a:gd name="connsiteX2" fmla="*/ 7372350 w 7372350"/>
              <a:gd name="connsiteY2" fmla="*/ 6838950 h 6838950"/>
              <a:gd name="connsiteX3" fmla="*/ 0 w 7372350"/>
              <a:gd name="connsiteY3" fmla="*/ 6838950 h 6838950"/>
              <a:gd name="connsiteX4" fmla="*/ 857250 w 7372350"/>
              <a:gd name="connsiteY4" fmla="*/ 438150 h 6838950"/>
              <a:gd name="connsiteX0" fmla="*/ 38100 w 7372350"/>
              <a:gd name="connsiteY0" fmla="*/ 0 h 6896100"/>
              <a:gd name="connsiteX1" fmla="*/ 4724400 w 7372350"/>
              <a:gd name="connsiteY1" fmla="*/ 57150 h 6896100"/>
              <a:gd name="connsiteX2" fmla="*/ 7372350 w 7372350"/>
              <a:gd name="connsiteY2" fmla="*/ 6896100 h 6896100"/>
              <a:gd name="connsiteX3" fmla="*/ 0 w 7372350"/>
              <a:gd name="connsiteY3" fmla="*/ 6896100 h 6896100"/>
              <a:gd name="connsiteX4" fmla="*/ 38100 w 7372350"/>
              <a:gd name="connsiteY4" fmla="*/ 0 h 6896100"/>
              <a:gd name="connsiteX0" fmla="*/ 0 w 7334250"/>
              <a:gd name="connsiteY0" fmla="*/ 0 h 6896100"/>
              <a:gd name="connsiteX1" fmla="*/ 4686300 w 7334250"/>
              <a:gd name="connsiteY1" fmla="*/ 57150 h 6896100"/>
              <a:gd name="connsiteX2" fmla="*/ 7334250 w 7334250"/>
              <a:gd name="connsiteY2" fmla="*/ 6896100 h 6896100"/>
              <a:gd name="connsiteX3" fmla="*/ 800100 w 7334250"/>
              <a:gd name="connsiteY3" fmla="*/ 6305550 h 6896100"/>
              <a:gd name="connsiteX4" fmla="*/ 0 w 7334250"/>
              <a:gd name="connsiteY4" fmla="*/ 0 h 6896100"/>
              <a:gd name="connsiteX0" fmla="*/ 38100 w 7372350"/>
              <a:gd name="connsiteY0" fmla="*/ 0 h 6915150"/>
              <a:gd name="connsiteX1" fmla="*/ 4724400 w 7372350"/>
              <a:gd name="connsiteY1" fmla="*/ 57150 h 6915150"/>
              <a:gd name="connsiteX2" fmla="*/ 7372350 w 7372350"/>
              <a:gd name="connsiteY2" fmla="*/ 6896100 h 6915150"/>
              <a:gd name="connsiteX3" fmla="*/ 0 w 7372350"/>
              <a:gd name="connsiteY3" fmla="*/ 6915150 h 6915150"/>
              <a:gd name="connsiteX4" fmla="*/ 38100 w 7372350"/>
              <a:gd name="connsiteY4" fmla="*/ 0 h 6915150"/>
              <a:gd name="connsiteX0" fmla="*/ 38100 w 7372350"/>
              <a:gd name="connsiteY0" fmla="*/ 19050 h 6934200"/>
              <a:gd name="connsiteX1" fmla="*/ 4743450 w 7372350"/>
              <a:gd name="connsiteY1" fmla="*/ 0 h 6934200"/>
              <a:gd name="connsiteX2" fmla="*/ 7372350 w 7372350"/>
              <a:gd name="connsiteY2" fmla="*/ 6915150 h 6934200"/>
              <a:gd name="connsiteX3" fmla="*/ 0 w 7372350"/>
              <a:gd name="connsiteY3" fmla="*/ 6934200 h 6934200"/>
              <a:gd name="connsiteX4" fmla="*/ 38100 w 7372350"/>
              <a:gd name="connsiteY4" fmla="*/ 19050 h 69342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372350" h="6934200">
                <a:moveTo>
                  <a:pt x="38100" y="19050"/>
                </a:moveTo>
                <a:lnTo>
                  <a:pt x="4743450" y="0"/>
                </a:lnTo>
                <a:lnTo>
                  <a:pt x="7372350" y="6915150"/>
                </a:lnTo>
                <a:lnTo>
                  <a:pt x="0" y="6934200"/>
                </a:lnTo>
                <a:lnTo>
                  <a:pt x="38100" y="19050"/>
                </a:lnTo>
                <a:close/>
              </a:path>
            </a:pathLst>
          </a:custGeom>
          <a:blipFill dpi="0" rotWithShape="1">
            <a:blip r:embed="rId3">
              <a:alphaModFix amt="76000"/>
            </a:blip>
            <a:srcRect/>
            <a:stretch>
              <a:fillRect t="-1000"/>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1" name="TextBox 30">
            <a:extLst>
              <a:ext uri="{FF2B5EF4-FFF2-40B4-BE49-F238E27FC236}">
                <a16:creationId xmlns:a16="http://schemas.microsoft.com/office/drawing/2014/main" id="{16E4CC76-2D0D-6204-3FBC-B0856D8E8836}"/>
              </a:ext>
            </a:extLst>
          </p:cNvPr>
          <p:cNvSpPr txBox="1"/>
          <p:nvPr/>
        </p:nvSpPr>
        <p:spPr>
          <a:xfrm>
            <a:off x="6550866" y="2424037"/>
            <a:ext cx="4488729" cy="769441"/>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ar-EG" sz="4400" b="1" dirty="0">
                <a:solidFill>
                  <a:srgbClr val="8E5A6D"/>
                </a:solidFill>
                <a:latin typeface="Tajawal Medium" panose="00000600000000000000" pitchFamily="2" charset="-78"/>
                <a:cs typeface="Tajawal Medium" panose="00000600000000000000" pitchFamily="2" charset="-78"/>
              </a:rPr>
              <a:t>مقرر الجرائم السيبرانية</a:t>
            </a:r>
            <a:endParaRPr kumimoji="0" lang="en-US" sz="4400" b="1" i="0" u="none" strike="noStrike" kern="1200" cap="none" spc="0" normalizeH="0" baseline="0" noProof="0" dirty="0">
              <a:ln>
                <a:noFill/>
              </a:ln>
              <a:solidFill>
                <a:srgbClr val="8E5A6D"/>
              </a:solidFill>
              <a:effectLst/>
              <a:uLnTx/>
              <a:uFillTx/>
              <a:latin typeface="Tajawal Medium" panose="00000600000000000000" pitchFamily="2" charset="-78"/>
              <a:ea typeface="+mn-ea"/>
              <a:cs typeface="Tajawal Medium" panose="00000600000000000000" pitchFamily="2" charset="-78"/>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7394850" y="5156107"/>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sz="2800" b="1" dirty="0">
                <a:solidFill>
                  <a:srgbClr val="2D3956"/>
                </a:solidFill>
                <a:latin typeface="Tajawal Medium" panose="00000600000000000000" pitchFamily="2" charset="-78"/>
                <a:cs typeface="Tajawal Medium" panose="00000600000000000000" pitchFamily="2" charset="-78"/>
              </a:rPr>
              <a:t>المحاضرة الرابعة</a:t>
            </a:r>
            <a:endParaRPr kumimoji="0" lang="en-US" sz="2800" b="1" i="0" u="none" strike="noStrike" kern="1200" cap="none" spc="0" normalizeH="0" baseline="0" noProof="0" dirty="0">
              <a:ln>
                <a:noFill/>
              </a:ln>
              <a:solidFill>
                <a:srgbClr val="2D3956"/>
              </a:solidFill>
              <a:effectLst/>
              <a:uLnTx/>
              <a:uFillTx/>
              <a:latin typeface="Tajawal Medium" panose="00000600000000000000" pitchFamily="2" charset="-78"/>
              <a:ea typeface="+mn-ea"/>
              <a:cs typeface="Tajawal Medium" panose="00000600000000000000" pitchFamily="2" charset="-78"/>
            </a:endParaRP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8993573" y="-394321"/>
            <a:ext cx="2876694" cy="2544327"/>
          </a:xfrm>
          <a:prstGeom prst="rect">
            <a:avLst/>
          </a:prstGeom>
        </p:spPr>
      </p:pic>
      <p:sp>
        <p:nvSpPr>
          <p:cNvPr id="35" name="Parallelogram 34">
            <a:extLst>
              <a:ext uri="{FF2B5EF4-FFF2-40B4-BE49-F238E27FC236}">
                <a16:creationId xmlns:a16="http://schemas.microsoft.com/office/drawing/2014/main" id="{F07AC106-4C88-A6D7-90B1-96971027FAFA}"/>
              </a:ext>
            </a:extLst>
          </p:cNvPr>
          <p:cNvSpPr/>
          <p:nvPr/>
        </p:nvSpPr>
        <p:spPr>
          <a:xfrm rot="4043456">
            <a:off x="-1651270" y="4304452"/>
            <a:ext cx="5381392" cy="134671"/>
          </a:xfrm>
          <a:prstGeom prst="parallelogram">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9" name="Right Triangle 28">
            <a:extLst>
              <a:ext uri="{FF2B5EF4-FFF2-40B4-BE49-F238E27FC236}">
                <a16:creationId xmlns:a16="http://schemas.microsoft.com/office/drawing/2014/main" id="{BB8EAA74-C5DA-C10D-66E7-603034FB0A86}"/>
              </a:ext>
            </a:extLst>
          </p:cNvPr>
          <p:cNvSpPr/>
          <p:nvPr/>
        </p:nvSpPr>
        <p:spPr>
          <a:xfrm>
            <a:off x="-57150" y="1756704"/>
            <a:ext cx="2084784" cy="5143500"/>
          </a:xfrm>
          <a:prstGeom prst="rtTriangle">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47" name="Graphic 46">
            <a:extLst>
              <a:ext uri="{FF2B5EF4-FFF2-40B4-BE49-F238E27FC236}">
                <a16:creationId xmlns:a16="http://schemas.microsoft.com/office/drawing/2014/main" id="{D4AF3B79-7C62-249A-6AAB-EA6585FAC59E}"/>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13679" y="372325"/>
            <a:ext cx="2457656" cy="670874"/>
          </a:xfrm>
          <a:prstGeom prst="rect">
            <a:avLst/>
          </a:prstGeom>
        </p:spPr>
      </p:pic>
      <p:sp>
        <p:nvSpPr>
          <p:cNvPr id="2" name="TextBox 1">
            <a:extLst>
              <a:ext uri="{FF2B5EF4-FFF2-40B4-BE49-F238E27FC236}">
                <a16:creationId xmlns:a16="http://schemas.microsoft.com/office/drawing/2014/main" id="{5B63D937-B95F-4A78-B654-89753A3238A5}"/>
              </a:ext>
            </a:extLst>
          </p:cNvPr>
          <p:cNvSpPr txBox="1"/>
          <p:nvPr/>
        </p:nvSpPr>
        <p:spPr>
          <a:xfrm>
            <a:off x="5065059" y="5922434"/>
            <a:ext cx="7126941" cy="523220"/>
          </a:xfrm>
          <a:prstGeom prst="rect">
            <a:avLst/>
          </a:prstGeom>
          <a:noFill/>
        </p:spPr>
        <p:txBody>
          <a:bodyPr wrap="square" rtlCol="0">
            <a:spAutoFit/>
          </a:bodyPr>
          <a:lstStyle/>
          <a:p>
            <a:pPr algn="ctr"/>
            <a:r>
              <a:rPr lang="ar-EG" sz="2800" b="1" dirty="0"/>
              <a:t>الأسباب الرئيسية لإرتكاب الجريمة السيبرانية وخصائصها </a:t>
            </a:r>
            <a:endParaRPr lang="en-US" sz="2800" b="1" dirty="0"/>
          </a:p>
        </p:txBody>
      </p:sp>
    </p:spTree>
    <p:extLst>
      <p:ext uri="{BB962C8B-B14F-4D97-AF65-F5344CB8AC3E}">
        <p14:creationId xmlns:p14="http://schemas.microsoft.com/office/powerpoint/2010/main" val="3842925687"/>
      </p:ext>
    </p:extLst>
  </p:cSld>
  <p:clrMapOvr>
    <a:masterClrMapping/>
  </p:clrMapOvr>
  <mc:AlternateContent xmlns:mc="http://schemas.openxmlformats.org/markup-compatibility/2006" xmlns:p14="http://schemas.microsoft.com/office/powerpoint/2010/main">
    <mc:Choice Requires="p14">
      <p:transition spd="slow" p14:dur="2000" advTm="59680"/>
    </mc:Choice>
    <mc:Fallback xmlns="">
      <p:transition spd="slow" advTm="59680"/>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74194" y="1285191"/>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sp>
        <p:nvSpPr>
          <p:cNvPr id="13" name="Oval 12">
            <a:extLst>
              <a:ext uri="{FF2B5EF4-FFF2-40B4-BE49-F238E27FC236}">
                <a16:creationId xmlns:a16="http://schemas.microsoft.com/office/drawing/2014/main" id="{27376E63-A78A-BD8F-1A56-52837C863F12}"/>
              </a:ext>
            </a:extLst>
          </p:cNvPr>
          <p:cNvSpPr/>
          <p:nvPr/>
        </p:nvSpPr>
        <p:spPr>
          <a:xfrm>
            <a:off x="3245225" y="1898556"/>
            <a:ext cx="6795246" cy="2949063"/>
          </a:xfrm>
          <a:prstGeom prst="ellipse">
            <a:avLst/>
          </a:prstGeom>
          <a:ln/>
        </p:spPr>
        <p:style>
          <a:lnRef idx="1">
            <a:schemeClr val="accent4"/>
          </a:lnRef>
          <a:fillRef idx="3">
            <a:schemeClr val="accent4"/>
          </a:fillRef>
          <a:effectRef idx="2">
            <a:schemeClr val="accent4"/>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srgbClr val="FF0000"/>
                </a:solidFill>
                <a:effectLst/>
                <a:uLnTx/>
                <a:uFillTx/>
                <a:latin typeface="Calibri"/>
                <a:ea typeface="+mn-ea"/>
                <a:cs typeface="Arial" panose="020B0604020202020204" pitchFamily="34" charset="0"/>
              </a:rPr>
              <a:t> </a:t>
            </a:r>
          </a:p>
          <a:p>
            <a:pPr marL="0" marR="0" lvl="0" indent="0" algn="ctr" defTabSz="914400" rtl="1" eaLnBrk="1" fontAlgn="auto" latinLnBrk="0" hangingPunct="1">
              <a:lnSpc>
                <a:spcPct val="100000"/>
              </a:lnSpc>
              <a:spcBef>
                <a:spcPts val="0"/>
              </a:spcBef>
              <a:spcAft>
                <a:spcPts val="0"/>
              </a:spcAft>
              <a:buClrTx/>
              <a:buSzTx/>
              <a:buFontTx/>
              <a:buNone/>
              <a:tabLst/>
              <a:defRPr/>
            </a:pPr>
            <a:r>
              <a:rPr lang="ar-EG" sz="4000" b="1" dirty="0">
                <a:solidFill>
                  <a:srgbClr val="FF0000"/>
                </a:solidFill>
                <a:latin typeface="Times New Roman" panose="02020603050405020304" pitchFamily="18" charset="0"/>
                <a:ea typeface="Calibri" panose="020F0502020204030204" pitchFamily="34" charset="0"/>
                <a:cs typeface="Calibri" panose="020F0502020204030204" pitchFamily="34" charset="0"/>
              </a:rPr>
              <a:t>مقدمة عامة</a:t>
            </a:r>
          </a:p>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dirty="0">
                <a:ln>
                  <a:noFill/>
                </a:ln>
                <a:solidFill>
                  <a:schemeClr val="tx1"/>
                </a:solidFill>
                <a:effectLst/>
                <a:uLnTx/>
                <a:uFillTx/>
                <a:latin typeface="Times New Roman" panose="02020603050405020304" pitchFamily="18" charset="0"/>
                <a:ea typeface="Calibri" panose="020F0502020204030204" pitchFamily="34" charset="0"/>
                <a:cs typeface="Calibri" panose="020F0502020204030204" pitchFamily="34" charset="0"/>
              </a:rPr>
              <a:t>ربط </a:t>
            </a:r>
            <a:r>
              <a:rPr lang="ar-EG" sz="3200" b="1" dirty="0">
                <a:solidFill>
                  <a:schemeClr val="tx1"/>
                </a:solidFill>
                <a:latin typeface="Times New Roman" panose="02020603050405020304" pitchFamily="18" charset="0"/>
                <a:ea typeface="Calibri" panose="020F0502020204030204" pitchFamily="34" charset="0"/>
                <a:cs typeface="Calibri" panose="020F0502020204030204" pitchFamily="34" charset="0"/>
              </a:rPr>
              <a:t>ما سبق بالمحاضرة الحالية</a:t>
            </a:r>
            <a:endParaRPr kumimoji="0" lang="ar-EG" sz="3200" b="1" i="0" u="none" strike="noStrike" kern="1200" cap="none" spc="0" normalizeH="0" baseline="0" noProof="0" dirty="0">
              <a:ln>
                <a:noFill/>
              </a:ln>
              <a:solidFill>
                <a:schemeClr val="tx1"/>
              </a:solidFill>
              <a:effectLst/>
              <a:uLnTx/>
              <a:uFillTx/>
              <a:latin typeface="Calibri"/>
              <a:cs typeface="Arial" panose="020B0604020202020204"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1" i="0" u="none" strike="noStrike" kern="1200" cap="none" spc="0" normalizeH="0" baseline="0" noProof="0" dirty="0">
              <a:ln>
                <a:noFill/>
              </a:ln>
              <a:solidFill>
                <a:srgbClr val="FF0000"/>
              </a:solidFill>
              <a:effectLst/>
              <a:uLnTx/>
              <a:uFillTx/>
              <a:latin typeface="Calibri"/>
              <a:ea typeface="+mn-ea"/>
              <a:cs typeface="+mn-cs"/>
            </a:endParaRPr>
          </a:p>
        </p:txBody>
      </p:sp>
    </p:spTree>
    <p:custDataLst>
      <p:tags r:id="rId1"/>
    </p:custDataLst>
    <p:extLst>
      <p:ext uri="{BB962C8B-B14F-4D97-AF65-F5344CB8AC3E}">
        <p14:creationId xmlns:p14="http://schemas.microsoft.com/office/powerpoint/2010/main" val="3047834082"/>
      </p:ext>
    </p:extLst>
  </p:cSld>
  <p:clrMapOvr>
    <a:masterClrMapping/>
  </p:clrMapOvr>
  <mc:AlternateContent xmlns:mc="http://schemas.openxmlformats.org/markup-compatibility/2006" xmlns:p14="http://schemas.microsoft.com/office/powerpoint/2010/main">
    <mc:Choice Requires="p14">
      <p:transition spd="slow" p14:dur="2000" advTm="239550"/>
    </mc:Choice>
    <mc:Fallback xmlns="">
      <p:transition spd="slow" advTm="239550"/>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74194" y="1285191"/>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pic>
        <p:nvPicPr>
          <p:cNvPr id="1026" name="Picture 2" descr="المركز العربي للبحوث والدراسات: إشكالية الاستقرار والأمن الوطني في ظل  الجريمة السيبرانية">
            <a:extLst>
              <a:ext uri="{FF2B5EF4-FFF2-40B4-BE49-F238E27FC236}">
                <a16:creationId xmlns:a16="http://schemas.microsoft.com/office/drawing/2014/main" id="{640E603B-4151-40CE-8184-8EC472499ABE}"/>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1874194" y="1285190"/>
            <a:ext cx="9345750" cy="4287616"/>
          </a:xfrm>
          <a:prstGeom prst="rect">
            <a:avLst/>
          </a:prstGeom>
          <a:noFill/>
          <a:extLst>
            <a:ext uri="{909E8E84-426E-40DD-AFC4-6F175D3DCCD1}">
              <a14:hiddenFill xmlns:a14="http://schemas.microsoft.com/office/drawing/2010/main">
                <a:solidFill>
                  <a:srgbClr val="FFFFFF"/>
                </a:solidFill>
              </a14:hiddenFill>
            </a:ext>
          </a:extLst>
        </p:spPr>
      </p:pic>
      <p:sp>
        <p:nvSpPr>
          <p:cNvPr id="13" name="Oval 12">
            <a:extLst>
              <a:ext uri="{FF2B5EF4-FFF2-40B4-BE49-F238E27FC236}">
                <a16:creationId xmlns:a16="http://schemas.microsoft.com/office/drawing/2014/main" id="{27376E63-A78A-BD8F-1A56-52837C863F12}"/>
              </a:ext>
            </a:extLst>
          </p:cNvPr>
          <p:cNvSpPr/>
          <p:nvPr/>
        </p:nvSpPr>
        <p:spPr>
          <a:xfrm>
            <a:off x="3245225" y="2671482"/>
            <a:ext cx="6104410" cy="2176137"/>
          </a:xfrm>
          <a:prstGeom prst="ellipse">
            <a:avLst/>
          </a:prstGeom>
          <a:ln/>
        </p:spPr>
        <p:style>
          <a:lnRef idx="2">
            <a:schemeClr val="accent4">
              <a:shade val="50000"/>
            </a:schemeClr>
          </a:lnRef>
          <a:fillRef idx="1">
            <a:schemeClr val="accent4"/>
          </a:fillRef>
          <a:effectRef idx="0">
            <a:schemeClr val="accent4"/>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srgbClr val="FF0000"/>
                </a:solidFill>
                <a:effectLst/>
                <a:uLnTx/>
                <a:uFillTx/>
                <a:latin typeface="Calibri"/>
                <a:ea typeface="+mn-ea"/>
                <a:cs typeface="Arial" panose="020B0604020202020204" pitchFamily="34" charset="0"/>
              </a:rPr>
              <a:t> </a:t>
            </a:r>
          </a:p>
          <a:p>
            <a:pPr marL="0" marR="0" lvl="0" indent="0" algn="ctr" defTabSz="914400" rtl="1" eaLnBrk="1" fontAlgn="auto" latinLnBrk="0" hangingPunct="1">
              <a:lnSpc>
                <a:spcPct val="100000"/>
              </a:lnSpc>
              <a:spcBef>
                <a:spcPts val="0"/>
              </a:spcBef>
              <a:spcAft>
                <a:spcPts val="0"/>
              </a:spcAft>
              <a:buClrTx/>
              <a:buSzTx/>
              <a:buFontTx/>
              <a:buNone/>
              <a:tabLst/>
              <a:defRPr/>
            </a:pPr>
            <a:r>
              <a:rPr lang="ar-EG" sz="4000" b="1" dirty="0">
                <a:solidFill>
                  <a:srgbClr val="FF0000"/>
                </a:solidFill>
                <a:latin typeface="Times New Roman" panose="02020603050405020304" pitchFamily="18" charset="0"/>
                <a:ea typeface="Calibri" panose="020F0502020204030204" pitchFamily="34" charset="0"/>
                <a:cs typeface="Calibri" panose="020F0502020204030204" pitchFamily="34" charset="0"/>
              </a:rPr>
              <a:t>تمهيد وتقسيم</a:t>
            </a:r>
            <a:endParaRPr kumimoji="0" lang="ar-EG" sz="4000" b="1" i="0" u="none" strike="noStrike" kern="1200" cap="none" spc="0" normalizeH="0" baseline="0" noProof="0" dirty="0">
              <a:ln>
                <a:noFill/>
              </a:ln>
              <a:solidFill>
                <a:srgbClr val="FF0000"/>
              </a:solidFill>
              <a:effectLst/>
              <a:uLnTx/>
              <a:uFillTx/>
              <a:latin typeface="Calibri"/>
              <a:ea typeface="+mn-ea"/>
              <a:cs typeface="Arial" panose="020B0604020202020204"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1" i="0" u="none" strike="noStrike" kern="1200" cap="none" spc="0" normalizeH="0" baseline="0" noProof="0" dirty="0">
              <a:ln>
                <a:noFill/>
              </a:ln>
              <a:solidFill>
                <a:srgbClr val="FF0000"/>
              </a:solidFill>
              <a:effectLst/>
              <a:uLnTx/>
              <a:uFillTx/>
              <a:latin typeface="Calibri"/>
              <a:ea typeface="+mn-ea"/>
              <a:cs typeface="+mn-cs"/>
            </a:endParaRPr>
          </a:p>
        </p:txBody>
      </p:sp>
    </p:spTree>
    <p:custDataLst>
      <p:tags r:id="rId1"/>
    </p:custDataLst>
    <p:extLst>
      <p:ext uri="{BB962C8B-B14F-4D97-AF65-F5344CB8AC3E}">
        <p14:creationId xmlns:p14="http://schemas.microsoft.com/office/powerpoint/2010/main" val="2166261926"/>
      </p:ext>
    </p:extLst>
  </p:cSld>
  <p:clrMapOvr>
    <a:masterClrMapping/>
  </p:clrMapOvr>
  <mc:AlternateContent xmlns:mc="http://schemas.openxmlformats.org/markup-compatibility/2006" xmlns:p14="http://schemas.microsoft.com/office/powerpoint/2010/main">
    <mc:Choice Requires="p14">
      <p:transition spd="slow" p14:dur="2000" advTm="277011"/>
    </mc:Choice>
    <mc:Fallback xmlns="">
      <p:transition spd="slow" advTm="277011"/>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74194" y="1228500"/>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endParaRPr lang="en-US" kern="0" dirty="0">
              <a:solidFill>
                <a:sysClr val="windowText" lastClr="000000"/>
              </a:solidFill>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graphicFrame>
        <p:nvGraphicFramePr>
          <p:cNvPr id="7" name="Diagram 6">
            <a:extLst>
              <a:ext uri="{FF2B5EF4-FFF2-40B4-BE49-F238E27FC236}">
                <a16:creationId xmlns:a16="http://schemas.microsoft.com/office/drawing/2014/main" id="{8C13E9ED-0A5C-40DE-A7A1-56BB9FE4479F}"/>
              </a:ext>
            </a:extLst>
          </p:cNvPr>
          <p:cNvGraphicFramePr/>
          <p:nvPr>
            <p:extLst>
              <p:ext uri="{D42A27DB-BD31-4B8C-83A1-F6EECF244321}">
                <p14:modId xmlns:p14="http://schemas.microsoft.com/office/powerpoint/2010/main" val="1228793996"/>
              </p:ext>
            </p:extLst>
          </p:nvPr>
        </p:nvGraphicFramePr>
        <p:xfrm>
          <a:off x="2788024" y="952843"/>
          <a:ext cx="7529782" cy="4461839"/>
        </p:xfrm>
        <a:graphic>
          <a:graphicData uri="http://schemas.openxmlformats.org/drawingml/2006/diagram">
            <dgm:relIds xmlns:dgm="http://schemas.openxmlformats.org/drawingml/2006/diagram" xmlns:r="http://schemas.openxmlformats.org/officeDocument/2006/relationships" r:dm="rId9" r:lo="rId10" r:qs="rId11" r:cs="rId12"/>
          </a:graphicData>
        </a:graphic>
      </p:graphicFrame>
    </p:spTree>
    <p:custDataLst>
      <p:tags r:id="rId1"/>
    </p:custDataLst>
    <p:extLst>
      <p:ext uri="{BB962C8B-B14F-4D97-AF65-F5344CB8AC3E}">
        <p14:creationId xmlns:p14="http://schemas.microsoft.com/office/powerpoint/2010/main" val="480417757"/>
      </p:ext>
    </p:extLst>
  </p:cSld>
  <p:clrMapOvr>
    <a:masterClrMapping/>
  </p:clrMapOvr>
  <mc:AlternateContent xmlns:mc="http://schemas.openxmlformats.org/markup-compatibility/2006" xmlns:p14="http://schemas.microsoft.com/office/powerpoint/2010/main">
    <mc:Choice Requires="p14">
      <p:transition spd="slow" p14:dur="2000" advTm="31093"/>
    </mc:Choice>
    <mc:Fallback xmlns="">
      <p:transition spd="slow" advTm="31093"/>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650076" y="1330910"/>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sp>
        <p:nvSpPr>
          <p:cNvPr id="9" name="Rounded Rectangle 5">
            <a:extLst>
              <a:ext uri="{FF2B5EF4-FFF2-40B4-BE49-F238E27FC236}">
                <a16:creationId xmlns:a16="http://schemas.microsoft.com/office/drawing/2014/main" id="{34141C60-7ED5-444A-955C-7D0F81403266}"/>
              </a:ext>
            </a:extLst>
          </p:cNvPr>
          <p:cNvSpPr/>
          <p:nvPr/>
        </p:nvSpPr>
        <p:spPr>
          <a:xfrm>
            <a:off x="4423655" y="1428065"/>
            <a:ext cx="3882759" cy="846030"/>
          </a:xfrm>
          <a:prstGeom prst="roundRect">
            <a:avLst/>
          </a:prstGeom>
          <a:solidFill>
            <a:srgbClr val="5B9BD5"/>
          </a:solidFill>
          <a:ln w="12700" cap="flat" cmpd="sng" algn="ctr">
            <a:solidFill>
              <a:srgbClr val="5B9BD5">
                <a:shade val="50000"/>
              </a:srgbClr>
            </a:solidFill>
            <a:prstDash val="solid"/>
            <a:miter lim="800000"/>
          </a:ln>
          <a:effectLst/>
        </p:spPr>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defRPr/>
            </a:pPr>
            <a:r>
              <a:rPr lang="ar-EG" sz="2800" b="1" dirty="0">
                <a:solidFill>
                  <a:schemeClr val="tx2">
                    <a:lumMod val="75000"/>
                  </a:schemeClr>
                </a:solidFill>
                <a:latin typeface="Cascadia Code" panose="020B0609020000020004" pitchFamily="49" charset="0"/>
                <a:ea typeface="Cascadia Code" panose="020B0609020000020004" pitchFamily="49" charset="0"/>
                <a:cs typeface="Cascadia Code" panose="020B0609020000020004" pitchFamily="49" charset="0"/>
              </a:rPr>
              <a:t>عناصر المحاضرة</a:t>
            </a:r>
          </a:p>
        </p:txBody>
      </p:sp>
      <p:sp>
        <p:nvSpPr>
          <p:cNvPr id="2" name="TextBox 1">
            <a:extLst>
              <a:ext uri="{FF2B5EF4-FFF2-40B4-BE49-F238E27FC236}">
                <a16:creationId xmlns:a16="http://schemas.microsoft.com/office/drawing/2014/main" id="{E6B69DA7-4B21-4FAF-ACA6-247A1791CF71}"/>
              </a:ext>
            </a:extLst>
          </p:cNvPr>
          <p:cNvSpPr txBox="1"/>
          <p:nvPr/>
        </p:nvSpPr>
        <p:spPr>
          <a:xfrm>
            <a:off x="4078940" y="2371250"/>
            <a:ext cx="6589059" cy="3024098"/>
          </a:xfrm>
          <a:prstGeom prst="rect">
            <a:avLst/>
          </a:prstGeom>
          <a:noFill/>
        </p:spPr>
        <p:txBody>
          <a:bodyPr wrap="square" rtlCol="0">
            <a:spAutoFit/>
          </a:bodyPr>
          <a:lstStyle/>
          <a:p>
            <a:pPr algn="r" rtl="1">
              <a:lnSpc>
                <a:spcPct val="107000"/>
              </a:lnSpc>
              <a:spcAft>
                <a:spcPts val="500"/>
              </a:spcAft>
            </a:pPr>
            <a:r>
              <a:rPr lang="ar-EG" sz="2400" b="1" dirty="0">
                <a:solidFill>
                  <a:srgbClr val="FF0000"/>
                </a:solidFill>
                <a:latin typeface="Calibri" panose="020F0502020204030204" pitchFamily="34" charset="0"/>
                <a:ea typeface="Calibri" panose="020F0502020204030204" pitchFamily="34" charset="0"/>
                <a:cs typeface="Calibri" panose="020F0502020204030204" pitchFamily="34" charset="0"/>
              </a:rPr>
              <a:t>المحور الأول: الأسباب الرئيسية لارتكاب الجرائم السيبرانية:</a:t>
            </a:r>
            <a:endParaRPr lang="en-US" sz="2400" dirty="0">
              <a:latin typeface="Times New Roman" panose="02020603050405020304" pitchFamily="18" charset="0"/>
              <a:ea typeface="Times New Roman" panose="02020603050405020304" pitchFamily="18" charset="0"/>
            </a:endParaRPr>
          </a:p>
          <a:p>
            <a:pPr algn="r" rtl="1"/>
            <a:r>
              <a:rPr lang="ar-IQ" sz="2400" b="1" dirty="0">
                <a:solidFill>
                  <a:srgbClr val="44546A"/>
                </a:solidFill>
                <a:latin typeface="Times New Roman" panose="02020603050405020304" pitchFamily="18" charset="0"/>
                <a:ea typeface="Calibri" panose="020F0502020204030204" pitchFamily="34" charset="0"/>
                <a:cs typeface="Calibri" panose="020F0502020204030204" pitchFamily="34" charset="0"/>
              </a:rPr>
              <a:t>أولا : أسباب الجريمة السيبرانية على المستوى الفردي:</a:t>
            </a:r>
            <a:endParaRPr lang="en-US" sz="2400" dirty="0">
              <a:latin typeface="Times New Roman" panose="02020603050405020304" pitchFamily="18" charset="0"/>
              <a:ea typeface="Times New Roman" panose="02020603050405020304" pitchFamily="18" charset="0"/>
            </a:endParaRPr>
          </a:p>
          <a:p>
            <a:pPr marL="342900" marR="0" lvl="0" indent="-342900" algn="r" rtl="1">
              <a:spcBef>
                <a:spcPts val="0"/>
              </a:spcBef>
              <a:spcAft>
                <a:spcPts val="500"/>
              </a:spcAft>
              <a:buFont typeface="+mj-lt"/>
              <a:buAutoNum type="arabicPeriod"/>
            </a:pPr>
            <a:r>
              <a:rPr lang="ar-IQ" sz="2400" b="1" dirty="0">
                <a:solidFill>
                  <a:srgbClr val="0D0D0D"/>
                </a:solidFill>
                <a:latin typeface="Times New Roman" panose="02020603050405020304" pitchFamily="18" charset="0"/>
                <a:ea typeface="Calibri" panose="020F0502020204030204" pitchFamily="34" charset="0"/>
                <a:cs typeface="Calibri" panose="020F0502020204030204" pitchFamily="34" charset="0"/>
              </a:rPr>
              <a:t>الفرصة.</a:t>
            </a:r>
            <a:endParaRPr lang="en-US" sz="2400" dirty="0">
              <a:latin typeface="Times New Roman" panose="02020603050405020304" pitchFamily="18" charset="0"/>
              <a:ea typeface="Times New Roman" panose="02020603050405020304" pitchFamily="18" charset="0"/>
            </a:endParaRPr>
          </a:p>
          <a:p>
            <a:pPr marL="342900" marR="0" lvl="0" indent="-342900" algn="r" rtl="1">
              <a:spcBef>
                <a:spcPts val="0"/>
              </a:spcBef>
              <a:spcAft>
                <a:spcPts val="500"/>
              </a:spcAft>
              <a:buFont typeface="+mj-lt"/>
              <a:buAutoNum type="arabicPeriod"/>
            </a:pPr>
            <a:r>
              <a:rPr lang="ar-IQ" sz="2400" b="1" dirty="0">
                <a:solidFill>
                  <a:srgbClr val="0D0D0D"/>
                </a:solidFill>
                <a:latin typeface="Times New Roman" panose="02020603050405020304" pitchFamily="18" charset="0"/>
                <a:ea typeface="Calibri" panose="020F0502020204030204" pitchFamily="34" charset="0"/>
                <a:cs typeface="Calibri" panose="020F0502020204030204" pitchFamily="34" charset="0"/>
              </a:rPr>
              <a:t>النشاط الروتيني.</a:t>
            </a:r>
            <a:endParaRPr lang="en-US" sz="2400" dirty="0">
              <a:latin typeface="Times New Roman" panose="02020603050405020304" pitchFamily="18" charset="0"/>
              <a:ea typeface="Times New Roman" panose="02020603050405020304" pitchFamily="18" charset="0"/>
            </a:endParaRPr>
          </a:p>
          <a:p>
            <a:pPr marL="342900" marR="0" lvl="0" indent="-342900" algn="r" rtl="1">
              <a:spcBef>
                <a:spcPts val="0"/>
              </a:spcBef>
              <a:spcAft>
                <a:spcPts val="500"/>
              </a:spcAft>
              <a:buFont typeface="+mj-lt"/>
              <a:buAutoNum type="arabicPeriod"/>
            </a:pPr>
            <a:r>
              <a:rPr lang="ar-IQ" sz="2400" b="1" dirty="0">
                <a:solidFill>
                  <a:srgbClr val="0D0D0D"/>
                </a:solidFill>
                <a:latin typeface="Times New Roman" panose="02020603050405020304" pitchFamily="18" charset="0"/>
                <a:ea typeface="Calibri" panose="020F0502020204030204" pitchFamily="34" charset="0"/>
                <a:cs typeface="Calibri" panose="020F0502020204030204" pitchFamily="34" charset="0"/>
              </a:rPr>
              <a:t>الدوافع النفسية.</a:t>
            </a:r>
            <a:endParaRPr lang="en-US" sz="2400" dirty="0">
              <a:latin typeface="Times New Roman" panose="02020603050405020304" pitchFamily="18" charset="0"/>
              <a:ea typeface="Times New Roman" panose="02020603050405020304" pitchFamily="18" charset="0"/>
            </a:endParaRPr>
          </a:p>
          <a:p>
            <a:pPr marL="342900" marR="0" lvl="0" indent="-342900" algn="r" rtl="1">
              <a:spcBef>
                <a:spcPts val="0"/>
              </a:spcBef>
              <a:spcAft>
                <a:spcPts val="500"/>
              </a:spcAft>
              <a:buFont typeface="+mj-lt"/>
              <a:buAutoNum type="arabicPeriod"/>
            </a:pPr>
            <a:r>
              <a:rPr lang="ar-IQ" sz="2400" b="1" dirty="0">
                <a:solidFill>
                  <a:srgbClr val="0D0D0D"/>
                </a:solidFill>
                <a:latin typeface="Times New Roman" panose="02020603050405020304" pitchFamily="18" charset="0"/>
                <a:ea typeface="Calibri" panose="020F0502020204030204" pitchFamily="34" charset="0"/>
                <a:cs typeface="Calibri" panose="020F0502020204030204" pitchFamily="34" charset="0"/>
              </a:rPr>
              <a:t>الدوافع العقائدية والسياسية والعنصرية.</a:t>
            </a:r>
            <a:endParaRPr lang="en-US" sz="2400" dirty="0">
              <a:latin typeface="Times New Roman" panose="02020603050405020304" pitchFamily="18" charset="0"/>
              <a:ea typeface="Times New Roman" panose="02020603050405020304" pitchFamily="18" charset="0"/>
            </a:endParaRPr>
          </a:p>
          <a:p>
            <a:pPr marL="342900" marR="0" lvl="0" indent="-342900" algn="r" rtl="1">
              <a:spcBef>
                <a:spcPts val="0"/>
              </a:spcBef>
              <a:spcAft>
                <a:spcPts val="500"/>
              </a:spcAft>
              <a:buFont typeface="+mj-lt"/>
              <a:buAutoNum type="arabicPeriod"/>
            </a:pPr>
            <a:r>
              <a:rPr lang="ar-IQ" sz="2400" b="1" dirty="0">
                <a:solidFill>
                  <a:srgbClr val="0D0D0D"/>
                </a:solidFill>
                <a:latin typeface="Times New Roman" panose="02020603050405020304" pitchFamily="18" charset="0"/>
                <a:ea typeface="Calibri" panose="020F0502020204030204" pitchFamily="34" charset="0"/>
                <a:cs typeface="Calibri" panose="020F0502020204030204" pitchFamily="34" charset="0"/>
              </a:rPr>
              <a:t>الدوافع الشخصية.</a:t>
            </a:r>
            <a:endParaRPr lang="en-US" sz="2400" dirty="0">
              <a:latin typeface="Times New Roman" panose="02020603050405020304" pitchFamily="18" charset="0"/>
              <a:ea typeface="Times New Roman" panose="02020603050405020304" pitchFamily="18" charset="0"/>
            </a:endParaRPr>
          </a:p>
        </p:txBody>
      </p:sp>
      <p:pic>
        <p:nvPicPr>
          <p:cNvPr id="2050" name="Picture 2" descr="الجريمة السيبرانية.. أسلحة الجناة الجديدة لضرب الأشخاص والاقتصاد – الشروق  أونلاين">
            <a:extLst>
              <a:ext uri="{FF2B5EF4-FFF2-40B4-BE49-F238E27FC236}">
                <a16:creationId xmlns:a16="http://schemas.microsoft.com/office/drawing/2014/main" id="{0406FB5C-BD8A-4008-B2A3-D512D2913303}"/>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1878258" y="3058386"/>
            <a:ext cx="3496381" cy="2330920"/>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2108496912"/>
      </p:ext>
    </p:extLst>
  </p:cSld>
  <p:clrMapOvr>
    <a:masterClrMapping/>
  </p:clrMapOvr>
  <mc:AlternateContent xmlns:mc="http://schemas.openxmlformats.org/markup-compatibility/2006" xmlns:p14="http://schemas.microsoft.com/office/powerpoint/2010/main">
    <mc:Choice Requires="p14">
      <p:transition spd="slow" p14:dur="2000" advTm="62604"/>
    </mc:Choice>
    <mc:Fallback xmlns="">
      <p:transition spd="slow" advTm="62604"/>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391920" y="952843"/>
            <a:ext cx="9603906" cy="5682732"/>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sp>
        <p:nvSpPr>
          <p:cNvPr id="9" name="Rounded Rectangle 5">
            <a:extLst>
              <a:ext uri="{FF2B5EF4-FFF2-40B4-BE49-F238E27FC236}">
                <a16:creationId xmlns:a16="http://schemas.microsoft.com/office/drawing/2014/main" id="{34141C60-7ED5-444A-955C-7D0F81403266}"/>
              </a:ext>
            </a:extLst>
          </p:cNvPr>
          <p:cNvSpPr/>
          <p:nvPr/>
        </p:nvSpPr>
        <p:spPr>
          <a:xfrm>
            <a:off x="4423655" y="1112831"/>
            <a:ext cx="3882759" cy="609763"/>
          </a:xfrm>
          <a:prstGeom prst="roundRect">
            <a:avLst/>
          </a:prstGeom>
          <a:solidFill>
            <a:srgbClr val="5B9BD5"/>
          </a:solidFill>
          <a:ln w="12700" cap="flat" cmpd="sng" algn="ctr">
            <a:solidFill>
              <a:srgbClr val="5B9BD5">
                <a:shade val="50000"/>
              </a:srgbClr>
            </a:solidFill>
            <a:prstDash val="solid"/>
            <a:miter lim="800000"/>
          </a:ln>
          <a:effectLst/>
        </p:spPr>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44546A">
                    <a:lumMod val="75000"/>
                  </a:srgbClr>
                </a:solidFill>
                <a:effectLst/>
                <a:uLnTx/>
                <a:uFillTx/>
                <a:latin typeface="Cascadia Code" panose="020B0609020000020004" pitchFamily="49" charset="0"/>
                <a:ea typeface="Cascadia Code" panose="020B0609020000020004" pitchFamily="49" charset="0"/>
                <a:cs typeface="Cascadia Code" panose="020B0609020000020004" pitchFamily="49" charset="0"/>
              </a:rPr>
              <a:t>عناصر المحاضرة</a:t>
            </a:r>
          </a:p>
        </p:txBody>
      </p:sp>
      <p:sp>
        <p:nvSpPr>
          <p:cNvPr id="2" name="TextBox 1">
            <a:extLst>
              <a:ext uri="{FF2B5EF4-FFF2-40B4-BE49-F238E27FC236}">
                <a16:creationId xmlns:a16="http://schemas.microsoft.com/office/drawing/2014/main" id="{E6B69DA7-4B21-4FAF-ACA6-247A1791CF71}"/>
              </a:ext>
            </a:extLst>
          </p:cNvPr>
          <p:cNvSpPr txBox="1"/>
          <p:nvPr/>
        </p:nvSpPr>
        <p:spPr>
          <a:xfrm>
            <a:off x="3831117" y="1674776"/>
            <a:ext cx="6807040" cy="4667945"/>
          </a:xfrm>
          <a:prstGeom prst="rect">
            <a:avLst/>
          </a:prstGeom>
          <a:noFill/>
        </p:spPr>
        <p:txBody>
          <a:bodyPr wrap="square" rtlCol="0">
            <a:spAutoFit/>
          </a:bodyPr>
          <a:lstStyle/>
          <a:p>
            <a:pPr algn="r" rtl="1"/>
            <a:r>
              <a:rPr lang="ar-IQ" sz="2400" b="1" dirty="0">
                <a:solidFill>
                  <a:srgbClr val="FF0000"/>
                </a:solidFill>
                <a:ea typeface="Calibri" panose="020F0502020204030204" pitchFamily="34" charset="0"/>
                <a:cs typeface="Calibri" panose="020F0502020204030204" pitchFamily="34" charset="0"/>
              </a:rPr>
              <a:t>ثانيا: أسباب الجريمة السيبرانية على المستوى المجتمعي:</a:t>
            </a:r>
            <a:endParaRPr lang="en-US" sz="2400" b="1" dirty="0">
              <a:solidFill>
                <a:srgbClr val="FF0000"/>
              </a:solidFill>
              <a:ea typeface="Times New Roman" panose="02020603050405020304" pitchFamily="18" charset="0"/>
            </a:endParaRPr>
          </a:p>
          <a:p>
            <a:pPr marL="342900" marR="0" lvl="0" indent="-342900" algn="r" rtl="1">
              <a:spcBef>
                <a:spcPts val="0"/>
              </a:spcBef>
              <a:spcAft>
                <a:spcPts val="500"/>
              </a:spcAft>
              <a:buFont typeface="+mj-lt"/>
              <a:buAutoNum type="arabicPeriod"/>
            </a:pPr>
            <a:r>
              <a:rPr lang="ar-IQ" sz="2400" b="1" dirty="0">
                <a:ea typeface="Calibri" panose="020F0502020204030204" pitchFamily="34" charset="0"/>
                <a:cs typeface="Calibri" panose="020F0502020204030204" pitchFamily="34" charset="0"/>
              </a:rPr>
              <a:t>التحضر.</a:t>
            </a:r>
            <a:endParaRPr lang="en-US" sz="2400" b="1" dirty="0">
              <a:ea typeface="Times New Roman" panose="02020603050405020304" pitchFamily="18" charset="0"/>
            </a:endParaRPr>
          </a:p>
          <a:p>
            <a:pPr marL="342900" marR="0" lvl="0" indent="-342900" algn="r" rtl="1">
              <a:spcBef>
                <a:spcPts val="0"/>
              </a:spcBef>
              <a:spcAft>
                <a:spcPts val="500"/>
              </a:spcAft>
              <a:buFont typeface="+mj-lt"/>
              <a:buAutoNum type="arabicPeriod"/>
            </a:pPr>
            <a:r>
              <a:rPr lang="ar-IQ" sz="2400" b="1" dirty="0">
                <a:ea typeface="Calibri" panose="020F0502020204030204" pitchFamily="34" charset="0"/>
                <a:cs typeface="Calibri" panose="020F0502020204030204" pitchFamily="34" charset="0"/>
              </a:rPr>
              <a:t>البطالة.</a:t>
            </a:r>
            <a:endParaRPr lang="en-US" sz="2400" b="1" dirty="0">
              <a:ea typeface="Times New Roman" panose="02020603050405020304" pitchFamily="18" charset="0"/>
            </a:endParaRPr>
          </a:p>
          <a:p>
            <a:pPr marL="342900" marR="0" lvl="0" indent="-342900" algn="r" rtl="1">
              <a:spcBef>
                <a:spcPts val="0"/>
              </a:spcBef>
              <a:spcAft>
                <a:spcPts val="500"/>
              </a:spcAft>
              <a:buFont typeface="+mj-lt"/>
              <a:buAutoNum type="arabicPeriod"/>
            </a:pPr>
            <a:r>
              <a:rPr lang="ar-IQ" sz="2400" b="1" dirty="0">
                <a:ea typeface="Calibri" panose="020F0502020204030204" pitchFamily="34" charset="0"/>
                <a:cs typeface="Calibri" panose="020F0502020204030204" pitchFamily="34" charset="0"/>
              </a:rPr>
              <a:t>الضغوط العامة.</a:t>
            </a:r>
            <a:endParaRPr lang="en-US" sz="2400" b="1" dirty="0">
              <a:ea typeface="Times New Roman" panose="02020603050405020304" pitchFamily="18" charset="0"/>
            </a:endParaRPr>
          </a:p>
          <a:p>
            <a:pPr marL="342900" marR="0" lvl="0" indent="-342900" algn="r" rtl="1">
              <a:spcBef>
                <a:spcPts val="0"/>
              </a:spcBef>
              <a:spcAft>
                <a:spcPts val="500"/>
              </a:spcAft>
              <a:buFont typeface="+mj-lt"/>
              <a:buAutoNum type="arabicPeriod"/>
            </a:pPr>
            <a:r>
              <a:rPr lang="ar-IQ" sz="2400" b="1" dirty="0">
                <a:solidFill>
                  <a:srgbClr val="0D0D0D"/>
                </a:solidFill>
                <a:ea typeface="Calibri" panose="020F0502020204030204" pitchFamily="34" charset="0"/>
                <a:cs typeface="Calibri" panose="020F0502020204030204" pitchFamily="34" charset="0"/>
              </a:rPr>
              <a:t>البحث عن الثراء السريع.</a:t>
            </a:r>
            <a:endParaRPr lang="en-US" sz="2400" b="1" dirty="0">
              <a:ea typeface="Times New Roman" panose="02020603050405020304" pitchFamily="18" charset="0"/>
            </a:endParaRPr>
          </a:p>
          <a:p>
            <a:pPr marL="342900" marR="0" lvl="0" indent="-342900" algn="just" rtl="1">
              <a:spcBef>
                <a:spcPts val="0"/>
              </a:spcBef>
              <a:spcAft>
                <a:spcPts val="500"/>
              </a:spcAft>
              <a:buFont typeface="+mj-lt"/>
              <a:buAutoNum type="arabicPeriod"/>
            </a:pPr>
            <a:r>
              <a:rPr lang="ar-IQ" sz="2400" b="1" dirty="0">
                <a:ea typeface="Calibri" panose="020F0502020204030204" pitchFamily="34" charset="0"/>
                <a:cs typeface="Calibri" panose="020F0502020204030204" pitchFamily="34" charset="0"/>
              </a:rPr>
              <a:t>ضعف إنفاذ القانون وتطبيقه في الجريمة السيبرانية : </a:t>
            </a:r>
            <a:endParaRPr lang="en-US" sz="2400" b="1" dirty="0">
              <a:ea typeface="Times New Roman" panose="02020603050405020304" pitchFamily="18" charset="0"/>
            </a:endParaRPr>
          </a:p>
          <a:p>
            <a:pPr algn="r" rtl="1"/>
            <a:r>
              <a:rPr lang="ar-IQ" sz="2400" b="1" dirty="0">
                <a:solidFill>
                  <a:srgbClr val="FF0000"/>
                </a:solidFill>
                <a:ea typeface="Calibri" panose="020F0502020204030204" pitchFamily="34" charset="0"/>
                <a:cs typeface="Calibri" panose="020F0502020204030204" pitchFamily="34" charset="0"/>
              </a:rPr>
              <a:t>ثالثا: أسباب الجريمة السيبرانية على المستوى الكوني:</a:t>
            </a:r>
            <a:endParaRPr lang="en-US" sz="2400" b="1" dirty="0">
              <a:solidFill>
                <a:srgbClr val="FF0000"/>
              </a:solidFill>
              <a:ea typeface="Times New Roman" panose="02020603050405020304" pitchFamily="18" charset="0"/>
            </a:endParaRPr>
          </a:p>
          <a:p>
            <a:pPr marL="342900" marR="0" lvl="0" indent="-342900" algn="r" rtl="1">
              <a:spcBef>
                <a:spcPts val="0"/>
              </a:spcBef>
              <a:spcAft>
                <a:spcPts val="500"/>
              </a:spcAft>
              <a:buFont typeface="+mj-lt"/>
              <a:buAutoNum type="arabicPeriod"/>
            </a:pPr>
            <a:r>
              <a:rPr lang="ar-IQ" sz="2400" b="1" dirty="0">
                <a:ea typeface="Calibri" panose="020F0502020204030204" pitchFamily="34" charset="0"/>
                <a:cs typeface="Calibri" panose="020F0502020204030204" pitchFamily="34" charset="0"/>
              </a:rPr>
              <a:t>التحول للمجتمع الرقمي.</a:t>
            </a:r>
            <a:endParaRPr lang="en-US" sz="2400" b="1" dirty="0">
              <a:ea typeface="Times New Roman" panose="02020603050405020304" pitchFamily="18" charset="0"/>
            </a:endParaRPr>
          </a:p>
          <a:p>
            <a:pPr marL="342900" marR="0" lvl="0" indent="-342900" algn="r" rtl="1">
              <a:spcBef>
                <a:spcPts val="0"/>
              </a:spcBef>
              <a:spcAft>
                <a:spcPts val="500"/>
              </a:spcAft>
              <a:buFont typeface="+mj-lt"/>
              <a:buAutoNum type="arabicPeriod"/>
            </a:pPr>
            <a:r>
              <a:rPr lang="ar-IQ" sz="2400" b="1" dirty="0">
                <a:ea typeface="Calibri" panose="020F0502020204030204" pitchFamily="34" charset="0"/>
                <a:cs typeface="Calibri" panose="020F0502020204030204" pitchFamily="34" charset="0"/>
              </a:rPr>
              <a:t>العولمة.</a:t>
            </a:r>
            <a:endParaRPr lang="en-US" sz="2400" b="1" dirty="0">
              <a:ea typeface="Times New Roman" panose="02020603050405020304" pitchFamily="18" charset="0"/>
            </a:endParaRPr>
          </a:p>
          <a:p>
            <a:pPr marL="342900" marR="0" lvl="0" indent="-342900" algn="r" rtl="1">
              <a:spcBef>
                <a:spcPts val="0"/>
              </a:spcBef>
              <a:spcAft>
                <a:spcPts val="500"/>
              </a:spcAft>
              <a:buFont typeface="+mj-lt"/>
              <a:buAutoNum type="arabicPeriod"/>
            </a:pPr>
            <a:r>
              <a:rPr lang="ar-IQ" sz="2400" b="1" dirty="0">
                <a:ea typeface="Calibri" panose="020F0502020204030204" pitchFamily="34" charset="0"/>
                <a:cs typeface="Calibri" panose="020F0502020204030204" pitchFamily="34" charset="0"/>
              </a:rPr>
              <a:t>إنكشاف البنية التحتية المعلوماتية الكونية.  </a:t>
            </a:r>
            <a:endParaRPr lang="en-US" sz="2400" b="1" dirty="0">
              <a:ea typeface="Times New Roman" panose="02020603050405020304" pitchFamily="18" charset="0"/>
            </a:endParaRPr>
          </a:p>
          <a:p>
            <a:pPr algn="r" rtl="1"/>
            <a:r>
              <a:rPr lang="ar-IQ" sz="2400" b="1" dirty="0">
                <a:solidFill>
                  <a:srgbClr val="FF0000"/>
                </a:solidFill>
                <a:ea typeface="Calibri" panose="020F0502020204030204" pitchFamily="34" charset="0"/>
                <a:cs typeface="Calibri" panose="020F0502020204030204" pitchFamily="34" charset="0"/>
              </a:rPr>
              <a:t>رابعا: أسباب تتعلق بخصائص وسمات الجريمة ال</a:t>
            </a:r>
            <a:r>
              <a:rPr lang="ar-EG" sz="2400" b="1" dirty="0">
                <a:solidFill>
                  <a:srgbClr val="FF0000"/>
                </a:solidFill>
                <a:ea typeface="Calibri" panose="020F0502020204030204" pitchFamily="34" charset="0"/>
                <a:cs typeface="Calibri" panose="020F0502020204030204" pitchFamily="34" charset="0"/>
              </a:rPr>
              <a:t>سيبرانية:</a:t>
            </a:r>
            <a:endParaRPr lang="en-US" sz="2400" b="1" dirty="0">
              <a:solidFill>
                <a:srgbClr val="FF0000"/>
              </a:solidFill>
              <a:ea typeface="Times New Roman" panose="02020603050405020304" pitchFamily="18" charset="0"/>
            </a:endParaRPr>
          </a:p>
        </p:txBody>
      </p:sp>
      <p:pic>
        <p:nvPicPr>
          <p:cNvPr id="3074" name="Picture 2" descr="الصورة: ">
            <a:extLst>
              <a:ext uri="{FF2B5EF4-FFF2-40B4-BE49-F238E27FC236}">
                <a16:creationId xmlns:a16="http://schemas.microsoft.com/office/drawing/2014/main" id="{CFE07507-9F25-410B-B7AA-DF1FA284BE34}"/>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1553843" y="2239419"/>
            <a:ext cx="3302637" cy="3505750"/>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3153223793"/>
      </p:ext>
    </p:extLst>
  </p:cSld>
  <p:clrMapOvr>
    <a:masterClrMapping/>
  </p:clrMapOvr>
  <mc:AlternateContent xmlns:mc="http://schemas.openxmlformats.org/markup-compatibility/2006" xmlns:p14="http://schemas.microsoft.com/office/powerpoint/2010/main">
    <mc:Choice Requires="p14">
      <p:transition spd="slow" p14:dur="2000" advTm="50545"/>
    </mc:Choice>
    <mc:Fallback xmlns="">
      <p:transition spd="slow" advTm="50545"/>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432560" y="952843"/>
            <a:ext cx="9563266" cy="5813320"/>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sp>
        <p:nvSpPr>
          <p:cNvPr id="2" name="TextBox 1">
            <a:extLst>
              <a:ext uri="{FF2B5EF4-FFF2-40B4-BE49-F238E27FC236}">
                <a16:creationId xmlns:a16="http://schemas.microsoft.com/office/drawing/2014/main" id="{E6B69DA7-4B21-4FAF-ACA6-247A1791CF71}"/>
              </a:ext>
            </a:extLst>
          </p:cNvPr>
          <p:cNvSpPr txBox="1"/>
          <p:nvPr/>
        </p:nvSpPr>
        <p:spPr>
          <a:xfrm>
            <a:off x="1313284" y="1100509"/>
            <a:ext cx="9345750" cy="5634876"/>
          </a:xfrm>
          <a:prstGeom prst="rect">
            <a:avLst/>
          </a:prstGeom>
          <a:noFill/>
        </p:spPr>
        <p:txBody>
          <a:bodyPr wrap="square" rtlCol="0">
            <a:spAutoFit/>
          </a:bodyPr>
          <a:lstStyle/>
          <a:p>
            <a:pPr algn="r" rtl="1"/>
            <a:r>
              <a:rPr lang="ar-IQ" sz="2800" b="1" dirty="0">
                <a:solidFill>
                  <a:srgbClr val="FF0000"/>
                </a:solidFill>
                <a:latin typeface="Times New Roman" panose="02020603050405020304" pitchFamily="18" charset="0"/>
                <a:ea typeface="Calibri" panose="020F0502020204030204" pitchFamily="34" charset="0"/>
                <a:cs typeface="Calibri" panose="020F0502020204030204" pitchFamily="34" charset="0"/>
              </a:rPr>
              <a:t>المحور الثاني : خصائص وسمات الجرائم السيبرانية:</a:t>
            </a:r>
            <a:endParaRPr lang="en-US" dirty="0">
              <a:latin typeface="Times New Roman" panose="02020603050405020304" pitchFamily="18" charset="0"/>
              <a:ea typeface="Times New Roman" panose="02020603050405020304" pitchFamily="18" charset="0"/>
            </a:endParaRPr>
          </a:p>
          <a:p>
            <a:pPr marL="342900" marR="0" lvl="0" indent="-342900" algn="just" rtl="1">
              <a:spcBef>
                <a:spcPts val="0"/>
              </a:spcBef>
              <a:spcAft>
                <a:spcPts val="500"/>
              </a:spcAft>
              <a:buFont typeface="+mj-lt"/>
              <a:buAutoNum type="arabicPeriod"/>
            </a:pPr>
            <a:r>
              <a:rPr lang="ar-IQ" sz="2000" b="1" dirty="0">
                <a:latin typeface="Times New Roman" panose="02020603050405020304" pitchFamily="18" charset="0"/>
                <a:ea typeface="Calibri" panose="020F0502020204030204" pitchFamily="34" charset="0"/>
                <a:cs typeface="Calibri" panose="020F0502020204030204" pitchFamily="34" charset="0"/>
              </a:rPr>
              <a:t>سرعة التنفيذ.</a:t>
            </a:r>
            <a:endParaRPr lang="en-US" dirty="0">
              <a:latin typeface="Times New Roman" panose="02020603050405020304" pitchFamily="18" charset="0"/>
              <a:ea typeface="Times New Roman" panose="02020603050405020304" pitchFamily="18" charset="0"/>
            </a:endParaRPr>
          </a:p>
          <a:p>
            <a:pPr marL="342900" marR="0" lvl="0" indent="-342900" algn="just" rtl="1">
              <a:spcBef>
                <a:spcPts val="0"/>
              </a:spcBef>
              <a:spcAft>
                <a:spcPts val="500"/>
              </a:spcAft>
              <a:buFont typeface="+mj-lt"/>
              <a:buAutoNum type="arabicPeriod"/>
            </a:pPr>
            <a:r>
              <a:rPr lang="ar-IQ" sz="2000" b="1" dirty="0">
                <a:latin typeface="Times New Roman" panose="02020603050405020304" pitchFamily="18" charset="0"/>
                <a:ea typeface="Calibri" panose="020F0502020204030204" pitchFamily="34" charset="0"/>
                <a:cs typeface="Calibri" panose="020F0502020204030204" pitchFamily="34" charset="0"/>
              </a:rPr>
              <a:t>القيمة والديمومة.</a:t>
            </a:r>
            <a:endParaRPr lang="en-US" dirty="0">
              <a:latin typeface="Times New Roman" panose="02020603050405020304" pitchFamily="18" charset="0"/>
              <a:ea typeface="Times New Roman" panose="02020603050405020304" pitchFamily="18" charset="0"/>
            </a:endParaRPr>
          </a:p>
          <a:p>
            <a:pPr marL="342900" marR="0" lvl="0" indent="-342900" algn="just" rtl="1">
              <a:spcBef>
                <a:spcPts val="0"/>
              </a:spcBef>
              <a:spcAft>
                <a:spcPts val="500"/>
              </a:spcAft>
              <a:buFont typeface="+mj-lt"/>
              <a:buAutoNum type="arabicPeriod"/>
            </a:pPr>
            <a:r>
              <a:rPr lang="ar-IQ" sz="2000" b="1" dirty="0">
                <a:latin typeface="Times New Roman" panose="02020603050405020304" pitchFamily="18" charset="0"/>
                <a:ea typeface="Calibri" panose="020F0502020204030204" pitchFamily="34" charset="0"/>
                <a:cs typeface="Calibri" panose="020F0502020204030204" pitchFamily="34" charset="0"/>
              </a:rPr>
              <a:t>سرعة التطور في إرتكاب الجريمة السيبرانية.</a:t>
            </a:r>
            <a:endParaRPr lang="en-US" dirty="0">
              <a:latin typeface="Times New Roman" panose="02020603050405020304" pitchFamily="18" charset="0"/>
              <a:ea typeface="Times New Roman" panose="02020603050405020304" pitchFamily="18" charset="0"/>
            </a:endParaRPr>
          </a:p>
          <a:p>
            <a:pPr marL="342900" marR="0" lvl="0" indent="-342900" algn="just" rtl="1">
              <a:spcBef>
                <a:spcPts val="0"/>
              </a:spcBef>
              <a:spcAft>
                <a:spcPts val="500"/>
              </a:spcAft>
              <a:buFont typeface="+mj-lt"/>
              <a:buAutoNum type="arabicPeriod"/>
            </a:pPr>
            <a:r>
              <a:rPr lang="ar-IQ" sz="2000" b="1" dirty="0">
                <a:latin typeface="Times New Roman" panose="02020603050405020304" pitchFamily="18" charset="0"/>
                <a:ea typeface="Calibri" panose="020F0502020204030204" pitchFamily="34" charset="0"/>
                <a:cs typeface="Calibri" panose="020F0502020204030204" pitchFamily="34" charset="0"/>
              </a:rPr>
              <a:t>التنفيذ عن بعد.</a:t>
            </a:r>
            <a:endParaRPr lang="en-US" dirty="0">
              <a:latin typeface="Times New Roman" panose="02020603050405020304" pitchFamily="18" charset="0"/>
              <a:ea typeface="Times New Roman" panose="02020603050405020304" pitchFamily="18" charset="0"/>
            </a:endParaRPr>
          </a:p>
          <a:p>
            <a:pPr marL="342900" marR="0" lvl="0" indent="-342900" algn="just" rtl="1">
              <a:spcBef>
                <a:spcPts val="0"/>
              </a:spcBef>
              <a:spcAft>
                <a:spcPts val="500"/>
              </a:spcAft>
              <a:buFont typeface="+mj-lt"/>
              <a:buAutoNum type="arabicPeriod"/>
            </a:pPr>
            <a:r>
              <a:rPr lang="ar-IQ" sz="2000" b="1" dirty="0">
                <a:latin typeface="Times New Roman" panose="02020603050405020304" pitchFamily="18" charset="0"/>
                <a:ea typeface="Calibri" panose="020F0502020204030204" pitchFamily="34" charset="0"/>
                <a:cs typeface="Calibri" panose="020F0502020204030204" pitchFamily="34" charset="0"/>
              </a:rPr>
              <a:t>خفاء الجريمة.</a:t>
            </a:r>
            <a:endParaRPr lang="en-US" dirty="0">
              <a:latin typeface="Times New Roman" panose="02020603050405020304" pitchFamily="18" charset="0"/>
              <a:ea typeface="Times New Roman" panose="02020603050405020304" pitchFamily="18" charset="0"/>
            </a:endParaRPr>
          </a:p>
          <a:p>
            <a:pPr marL="342900" marR="0" lvl="0" indent="-342900" algn="just" rtl="1">
              <a:spcBef>
                <a:spcPts val="0"/>
              </a:spcBef>
              <a:spcAft>
                <a:spcPts val="500"/>
              </a:spcAft>
              <a:buFont typeface="+mj-lt"/>
              <a:buAutoNum type="arabicPeriod"/>
            </a:pPr>
            <a:r>
              <a:rPr lang="ar-IQ" sz="2000" b="1" dirty="0">
                <a:latin typeface="Times New Roman" panose="02020603050405020304" pitchFamily="18" charset="0"/>
                <a:ea typeface="Calibri" panose="020F0502020204030204" pitchFamily="34" charset="0"/>
                <a:cs typeface="Calibri" panose="020F0502020204030204" pitchFamily="34" charset="0"/>
              </a:rPr>
              <a:t>إحجام المجني عليهم عن الإبلاغ.</a:t>
            </a:r>
            <a:endParaRPr lang="en-US" dirty="0">
              <a:latin typeface="Times New Roman" panose="02020603050405020304" pitchFamily="18" charset="0"/>
              <a:ea typeface="Times New Roman" panose="02020603050405020304" pitchFamily="18" charset="0"/>
            </a:endParaRPr>
          </a:p>
          <a:p>
            <a:pPr marL="342900" marR="0" lvl="0" indent="-342900" algn="just" rtl="1">
              <a:spcBef>
                <a:spcPts val="0"/>
              </a:spcBef>
              <a:spcAft>
                <a:spcPts val="500"/>
              </a:spcAft>
              <a:buFont typeface="+mj-lt"/>
              <a:buAutoNum type="arabicPeriod"/>
            </a:pPr>
            <a:r>
              <a:rPr lang="ar-IQ" sz="2000" b="1" dirty="0">
                <a:latin typeface="Times New Roman" panose="02020603050405020304" pitchFamily="18" charset="0"/>
                <a:ea typeface="Calibri" panose="020F0502020204030204" pitchFamily="34" charset="0"/>
                <a:cs typeface="Calibri" panose="020F0502020204030204" pitchFamily="34" charset="0"/>
              </a:rPr>
              <a:t>جاذبية الجريمة السيبرانية والشغف بها.</a:t>
            </a:r>
            <a:endParaRPr lang="en-US" dirty="0">
              <a:latin typeface="Times New Roman" panose="02020603050405020304" pitchFamily="18" charset="0"/>
              <a:ea typeface="Times New Roman" panose="02020603050405020304" pitchFamily="18" charset="0"/>
            </a:endParaRPr>
          </a:p>
          <a:p>
            <a:pPr marL="342900" marR="0" lvl="0" indent="-342900" algn="just" rtl="1">
              <a:spcBef>
                <a:spcPts val="0"/>
              </a:spcBef>
              <a:spcAft>
                <a:spcPts val="500"/>
              </a:spcAft>
              <a:buFont typeface="+mj-lt"/>
              <a:buAutoNum type="arabicPeriod"/>
            </a:pPr>
            <a:r>
              <a:rPr lang="ar-IQ" sz="2000" b="1" dirty="0">
                <a:latin typeface="Times New Roman" panose="02020603050405020304" pitchFamily="18" charset="0"/>
                <a:ea typeface="Calibri" panose="020F0502020204030204" pitchFamily="34" charset="0"/>
                <a:cs typeface="Calibri" panose="020F0502020204030204" pitchFamily="34" charset="0"/>
              </a:rPr>
              <a:t>جرائم ناعمة.</a:t>
            </a:r>
            <a:endParaRPr lang="en-US" dirty="0">
              <a:latin typeface="Times New Roman" panose="02020603050405020304" pitchFamily="18" charset="0"/>
              <a:ea typeface="Times New Roman" panose="02020603050405020304" pitchFamily="18" charset="0"/>
            </a:endParaRPr>
          </a:p>
          <a:p>
            <a:pPr marL="342900" marR="0" lvl="0" indent="-342900" algn="just" rtl="1">
              <a:spcBef>
                <a:spcPts val="0"/>
              </a:spcBef>
              <a:spcAft>
                <a:spcPts val="500"/>
              </a:spcAft>
              <a:buFont typeface="+mj-lt"/>
              <a:buAutoNum type="arabicPeriod"/>
            </a:pPr>
            <a:r>
              <a:rPr lang="ar-IQ" sz="2000" b="1" dirty="0">
                <a:latin typeface="Times New Roman" panose="02020603050405020304" pitchFamily="18" charset="0"/>
                <a:ea typeface="Calibri" panose="020F0502020204030204" pitchFamily="34" charset="0"/>
                <a:cs typeface="Calibri" panose="020F0502020204030204" pitchFamily="34" charset="0"/>
              </a:rPr>
              <a:t>غياب المفهوم العام.</a:t>
            </a:r>
            <a:endParaRPr lang="en-US" dirty="0">
              <a:latin typeface="Times New Roman" panose="02020603050405020304" pitchFamily="18" charset="0"/>
              <a:ea typeface="Times New Roman" panose="02020603050405020304" pitchFamily="18" charset="0"/>
            </a:endParaRPr>
          </a:p>
          <a:p>
            <a:pPr marL="342900" marR="0" lvl="0" indent="-342900" algn="just" rtl="1">
              <a:spcBef>
                <a:spcPts val="0"/>
              </a:spcBef>
              <a:spcAft>
                <a:spcPts val="500"/>
              </a:spcAft>
              <a:buFont typeface="+mj-lt"/>
              <a:buAutoNum type="arabicPeriod"/>
            </a:pPr>
            <a:r>
              <a:rPr lang="ar-IQ" sz="2000" b="1" dirty="0">
                <a:latin typeface="Times New Roman" panose="02020603050405020304" pitchFamily="18" charset="0"/>
                <a:ea typeface="Calibri" panose="020F0502020204030204" pitchFamily="34" charset="0"/>
                <a:cs typeface="Calibri" panose="020F0502020204030204" pitchFamily="34" charset="0"/>
              </a:rPr>
              <a:t>صعوبة إثباتها.</a:t>
            </a:r>
            <a:endParaRPr lang="en-US" dirty="0">
              <a:latin typeface="Times New Roman" panose="02020603050405020304" pitchFamily="18" charset="0"/>
              <a:ea typeface="Times New Roman" panose="02020603050405020304" pitchFamily="18" charset="0"/>
            </a:endParaRPr>
          </a:p>
          <a:p>
            <a:pPr marL="342900" marR="0" lvl="0" indent="-342900" algn="just" rtl="1">
              <a:spcBef>
                <a:spcPts val="0"/>
              </a:spcBef>
              <a:spcAft>
                <a:spcPts val="500"/>
              </a:spcAft>
              <a:buFont typeface="+mj-lt"/>
              <a:buAutoNum type="arabicPeriod"/>
            </a:pPr>
            <a:r>
              <a:rPr lang="ar-IQ" sz="2000" b="1" dirty="0">
                <a:latin typeface="Times New Roman" panose="02020603050405020304" pitchFamily="18" charset="0"/>
                <a:ea typeface="Calibri" panose="020F0502020204030204" pitchFamily="34" charset="0"/>
                <a:cs typeface="Calibri" panose="020F0502020204030204" pitchFamily="34" charset="0"/>
              </a:rPr>
              <a:t>التلوث الثقافي.</a:t>
            </a:r>
            <a:endParaRPr lang="en-US" dirty="0">
              <a:latin typeface="Times New Roman" panose="02020603050405020304" pitchFamily="18" charset="0"/>
              <a:ea typeface="Times New Roman" panose="02020603050405020304" pitchFamily="18" charset="0"/>
            </a:endParaRPr>
          </a:p>
          <a:p>
            <a:pPr marL="342900" marR="0" lvl="0" indent="-342900" algn="just" rtl="1">
              <a:spcBef>
                <a:spcPts val="0"/>
              </a:spcBef>
              <a:spcAft>
                <a:spcPts val="500"/>
              </a:spcAft>
              <a:buFont typeface="+mj-lt"/>
              <a:buAutoNum type="arabicPeriod"/>
            </a:pPr>
            <a:r>
              <a:rPr lang="ar-IQ" sz="2000" b="1" dirty="0">
                <a:latin typeface="Times New Roman" panose="02020603050405020304" pitchFamily="18" charset="0"/>
                <a:ea typeface="Calibri" panose="020F0502020204030204" pitchFamily="34" charset="0"/>
                <a:cs typeface="Calibri" panose="020F0502020204030204" pitchFamily="34" charset="0"/>
              </a:rPr>
              <a:t>المؤثرات الخارجية.</a:t>
            </a:r>
            <a:r>
              <a:rPr lang="ar-EG" dirty="0">
                <a:latin typeface="Times New Roman" panose="02020603050405020304" pitchFamily="18" charset="0"/>
                <a:ea typeface="Calibri" panose="020F0502020204030204" pitchFamily="34" charset="0"/>
              </a:rPr>
              <a:t>                    </a:t>
            </a:r>
            <a:r>
              <a:rPr lang="ar-EG" b="1" dirty="0">
                <a:latin typeface="Times New Roman" panose="02020603050405020304" pitchFamily="18" charset="0"/>
                <a:ea typeface="Calibri" panose="020F0502020204030204" pitchFamily="34" charset="0"/>
              </a:rPr>
              <a:t>13</a:t>
            </a:r>
            <a:r>
              <a:rPr lang="ar-EG" dirty="0">
                <a:latin typeface="Times New Roman" panose="02020603050405020304" pitchFamily="18" charset="0"/>
                <a:ea typeface="Calibri" panose="020F0502020204030204" pitchFamily="34" charset="0"/>
              </a:rPr>
              <a:t>.  </a:t>
            </a:r>
            <a:r>
              <a:rPr lang="ar-IQ" sz="2000" b="1" dirty="0">
                <a:latin typeface="Times New Roman" panose="02020603050405020304" pitchFamily="18" charset="0"/>
                <a:ea typeface="Calibri" panose="020F0502020204030204" pitchFamily="34" charset="0"/>
                <a:cs typeface="Calibri" panose="020F0502020204030204" pitchFamily="34" charset="0"/>
              </a:rPr>
              <a:t>التعاون والتواطؤ للإضرار بالغير.</a:t>
            </a:r>
            <a:r>
              <a:rPr lang="en-US" sz="2000" b="1" dirty="0">
                <a:latin typeface="Times New Roman" panose="02020603050405020304" pitchFamily="18" charset="0"/>
                <a:ea typeface="Calibri" panose="020F0502020204030204" pitchFamily="34" charset="0"/>
                <a:cs typeface="Calibri" panose="020F0502020204030204" pitchFamily="34" charset="0"/>
              </a:rPr>
              <a:t>  </a:t>
            </a:r>
            <a:r>
              <a:rPr lang="ar-EG" sz="2000" b="1" dirty="0">
                <a:latin typeface="Times New Roman" panose="02020603050405020304" pitchFamily="18" charset="0"/>
                <a:ea typeface="Calibri" panose="020F0502020204030204" pitchFamily="34" charset="0"/>
                <a:cs typeface="Calibri" panose="020F0502020204030204" pitchFamily="34" charset="0"/>
              </a:rPr>
              <a:t> </a:t>
            </a:r>
          </a:p>
          <a:p>
            <a:pPr marR="0" lvl="0" algn="just" rtl="1">
              <a:spcBef>
                <a:spcPts val="0"/>
              </a:spcBef>
              <a:spcAft>
                <a:spcPts val="500"/>
              </a:spcAft>
            </a:pPr>
            <a:r>
              <a:rPr lang="ar-EG" sz="2000" b="1" dirty="0">
                <a:latin typeface="Times New Roman" panose="02020603050405020304" pitchFamily="18" charset="0"/>
                <a:ea typeface="Calibri" panose="020F0502020204030204" pitchFamily="34" charset="0"/>
                <a:cs typeface="Calibri" panose="020F0502020204030204" pitchFamily="34" charset="0"/>
              </a:rPr>
              <a:t>14. </a:t>
            </a:r>
            <a:r>
              <a:rPr lang="ar-IQ" sz="2000" b="1" dirty="0">
                <a:solidFill>
                  <a:prstClr val="black"/>
                </a:solidFill>
                <a:latin typeface="Times New Roman" panose="02020603050405020304" pitchFamily="18" charset="0"/>
                <a:ea typeface="Calibri" panose="020F0502020204030204" pitchFamily="34" charset="0"/>
                <a:cs typeface="Calibri" panose="020F0502020204030204" pitchFamily="34" charset="0"/>
              </a:rPr>
              <a:t>أسباب خاصة بالمنشأة.</a:t>
            </a:r>
            <a:r>
              <a:rPr lang="ar-EG" sz="2000" b="1" dirty="0">
                <a:solidFill>
                  <a:prstClr val="black"/>
                </a:solidFill>
                <a:latin typeface="Times New Roman" panose="02020603050405020304" pitchFamily="18" charset="0"/>
                <a:ea typeface="Calibri" panose="020F0502020204030204" pitchFamily="34" charset="0"/>
                <a:cs typeface="Calibri" panose="020F0502020204030204" pitchFamily="34" charset="0"/>
              </a:rPr>
              <a:t>               15. عالمية الجرائم السيبرانية.</a:t>
            </a:r>
            <a:endParaRPr lang="en-US" dirty="0">
              <a:solidFill>
                <a:prstClr val="black"/>
              </a:solidFill>
              <a:latin typeface="Times New Roman" panose="02020603050405020304" pitchFamily="18" charset="0"/>
              <a:ea typeface="Times New Roman" panose="02020603050405020304" pitchFamily="18" charset="0"/>
            </a:endParaRPr>
          </a:p>
          <a:p>
            <a:pPr marL="342900" marR="0" lvl="0" indent="-342900" algn="r" rtl="1">
              <a:spcBef>
                <a:spcPts val="0"/>
              </a:spcBef>
              <a:spcAft>
                <a:spcPts val="500"/>
              </a:spcAft>
              <a:buFont typeface="+mj-lt"/>
              <a:buAutoNum type="arabicPeriod"/>
            </a:pPr>
            <a:endParaRPr lang="en-US" dirty="0">
              <a:latin typeface="Times New Roman" panose="02020603050405020304" pitchFamily="18" charset="0"/>
              <a:ea typeface="Times New Roman" panose="02020603050405020304" pitchFamily="18" charset="0"/>
            </a:endParaRPr>
          </a:p>
        </p:txBody>
      </p:sp>
      <p:pic>
        <p:nvPicPr>
          <p:cNvPr id="12" name="Picture 2" descr="الجرائم السيبرانية png">
            <a:extLst>
              <a:ext uri="{FF2B5EF4-FFF2-40B4-BE49-F238E27FC236}">
                <a16:creationId xmlns:a16="http://schemas.microsoft.com/office/drawing/2014/main" id="{268467C5-FD2B-4AF7-9CFE-F0F217BDA8E0}"/>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1766020" y="1795305"/>
            <a:ext cx="4328160" cy="2949415"/>
          </a:xfrm>
          <a:prstGeom prst="roundRect">
            <a:avLst>
              <a:gd name="adj" fmla="val 4167"/>
            </a:avLst>
          </a:prstGeom>
          <a:solidFill>
            <a:srgbClr val="FFFFFF"/>
          </a:solidFill>
          <a:ln w="76200" cap="sq">
            <a:solidFill>
              <a:srgbClr val="EAEAEA"/>
            </a:solidFill>
            <a:miter lim="800000"/>
          </a:ln>
          <a:effectLst>
            <a:reflection blurRad="12700" stA="33000" endPos="28000" dist="5000" dir="5400000" sy="-100000" algn="bl" rotWithShape="0"/>
          </a:effectLst>
          <a:scene3d>
            <a:camera prst="orthographicFront"/>
            <a:lightRig rig="threePt" dir="t">
              <a:rot lat="0" lon="0" rev="2700000"/>
            </a:lightRig>
          </a:scene3d>
          <a:sp3d contourW="6350">
            <a:bevelT h="38100"/>
            <a:contourClr>
              <a:srgbClr val="C0C0C0"/>
            </a:contourClr>
          </a:sp3d>
          <a:extLst/>
        </p:spPr>
      </p:pic>
    </p:spTree>
    <p:custDataLst>
      <p:tags r:id="rId1"/>
    </p:custDataLst>
    <p:extLst>
      <p:ext uri="{BB962C8B-B14F-4D97-AF65-F5344CB8AC3E}">
        <p14:creationId xmlns:p14="http://schemas.microsoft.com/office/powerpoint/2010/main" val="879251584"/>
      </p:ext>
    </p:extLst>
  </p:cSld>
  <p:clrMapOvr>
    <a:masterClrMapping/>
  </p:clrMapOvr>
  <mc:AlternateContent xmlns:mc="http://schemas.openxmlformats.org/markup-compatibility/2006" xmlns:p14="http://schemas.microsoft.com/office/powerpoint/2010/main">
    <mc:Choice Requires="p14">
      <p:transition spd="slow" p14:dur="2000" advTm="58965"/>
    </mc:Choice>
    <mc:Fallback xmlns="">
      <p:transition spd="slow" advTm="58965"/>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74194" y="1285191"/>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sp>
        <p:nvSpPr>
          <p:cNvPr id="13" name="Oval 12">
            <a:extLst>
              <a:ext uri="{FF2B5EF4-FFF2-40B4-BE49-F238E27FC236}">
                <a16:creationId xmlns:a16="http://schemas.microsoft.com/office/drawing/2014/main" id="{27376E63-A78A-BD8F-1A56-52837C863F12}"/>
              </a:ext>
            </a:extLst>
          </p:cNvPr>
          <p:cNvSpPr/>
          <p:nvPr/>
        </p:nvSpPr>
        <p:spPr>
          <a:xfrm>
            <a:off x="2021841" y="1898556"/>
            <a:ext cx="9083040" cy="2949063"/>
          </a:xfrm>
          <a:prstGeom prst="ellipse">
            <a:avLst/>
          </a:prstGeom>
          <a:ln/>
        </p:spPr>
        <p:style>
          <a:lnRef idx="1">
            <a:schemeClr val="accent4"/>
          </a:lnRef>
          <a:fillRef idx="3">
            <a:schemeClr val="accent4"/>
          </a:fillRef>
          <a:effectRef idx="2">
            <a:schemeClr val="accent4"/>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srgbClr val="FF0000"/>
                </a:solidFill>
                <a:effectLst/>
                <a:uLnTx/>
                <a:uFillTx/>
                <a:latin typeface="Calibri"/>
                <a:ea typeface="+mn-ea"/>
                <a:cs typeface="Arial" panose="020B0604020202020204" pitchFamily="34" charset="0"/>
              </a:rPr>
              <a:t> </a:t>
            </a:r>
          </a:p>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dirty="0">
                <a:ln>
                  <a:noFill/>
                </a:ln>
                <a:solidFill>
                  <a:srgbClr val="FF0000"/>
                </a:solidFill>
                <a:effectLst/>
                <a:uLnTx/>
                <a:uFillTx/>
                <a:latin typeface="Times New Roman" panose="02020603050405020304" pitchFamily="18" charset="0"/>
                <a:ea typeface="Calibri" panose="020F0502020204030204" pitchFamily="34" charset="0"/>
                <a:cs typeface="Calibri" panose="020F0502020204030204" pitchFamily="34" charset="0"/>
              </a:rPr>
              <a:t>المحور الأول </a:t>
            </a:r>
          </a:p>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dirty="0">
                <a:ln>
                  <a:noFill/>
                </a:ln>
                <a:solidFill>
                  <a:srgbClr val="FF0000"/>
                </a:solidFill>
                <a:effectLst/>
                <a:uLnTx/>
                <a:uFillTx/>
                <a:latin typeface="Times New Roman" panose="02020603050405020304" pitchFamily="18" charset="0"/>
                <a:ea typeface="Calibri" panose="020F0502020204030204" pitchFamily="34" charset="0"/>
                <a:cs typeface="Calibri" panose="020F0502020204030204" pitchFamily="34" charset="0"/>
              </a:rPr>
              <a:t> </a:t>
            </a:r>
            <a:r>
              <a:rPr lang="ar-EG" sz="3200" b="1" dirty="0">
                <a:solidFill>
                  <a:srgbClr val="FF0000"/>
                </a:solidFill>
                <a:latin typeface="Times New Roman" panose="02020603050405020304" pitchFamily="18" charset="0"/>
                <a:ea typeface="Calibri" panose="020F0502020204030204" pitchFamily="34" charset="0"/>
                <a:cs typeface="Calibri" panose="020F0502020204030204" pitchFamily="34" charset="0"/>
              </a:rPr>
              <a:t>الأسباب الرئيسية لإرتكاب الجريمة السيبرانية</a:t>
            </a:r>
            <a:endParaRPr kumimoji="0" lang="ar-EG" sz="3200" b="1" i="0" u="none" strike="noStrike" kern="1200" cap="none" spc="0" normalizeH="0" baseline="0" noProof="0" dirty="0">
              <a:ln>
                <a:noFill/>
              </a:ln>
              <a:solidFill>
                <a:srgbClr val="FF0000"/>
              </a:solidFill>
              <a:effectLst/>
              <a:uLnTx/>
              <a:uFillTx/>
              <a:latin typeface="Calibri"/>
              <a:ea typeface="+mn-ea"/>
              <a:cs typeface="Arial" panose="020B0604020202020204"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1" i="0" u="none" strike="noStrike" kern="1200" cap="none" spc="0" normalizeH="0" baseline="0" noProof="0" dirty="0">
              <a:ln>
                <a:noFill/>
              </a:ln>
              <a:solidFill>
                <a:srgbClr val="FF0000"/>
              </a:solidFill>
              <a:effectLst/>
              <a:uLnTx/>
              <a:uFillTx/>
              <a:latin typeface="Calibri"/>
              <a:ea typeface="+mn-ea"/>
              <a:cs typeface="+mn-cs"/>
            </a:endParaRPr>
          </a:p>
        </p:txBody>
      </p:sp>
    </p:spTree>
    <p:custDataLst>
      <p:tags r:id="rId1"/>
    </p:custDataLst>
    <p:extLst>
      <p:ext uri="{BB962C8B-B14F-4D97-AF65-F5344CB8AC3E}">
        <p14:creationId xmlns:p14="http://schemas.microsoft.com/office/powerpoint/2010/main" val="1066160161"/>
      </p:ext>
    </p:extLst>
  </p:cSld>
  <p:clrMapOvr>
    <a:masterClrMapping/>
  </p:clrMapOvr>
  <mc:AlternateContent xmlns:mc="http://schemas.openxmlformats.org/markup-compatibility/2006" xmlns:p14="http://schemas.microsoft.com/office/powerpoint/2010/main">
    <mc:Choice Requires="p14">
      <p:transition spd="slow" p14:dur="2000" advTm="102660"/>
    </mc:Choice>
    <mc:Fallback xmlns="">
      <p:transition spd="slow" advTm="102660"/>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68279" y="1338051"/>
            <a:ext cx="10255442" cy="4391134"/>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5122" name="Picture 2" descr="خبراء: الأمن السيبراني يحدد معالم مستقبل التكنولوجيا">
            <a:extLst>
              <a:ext uri="{FF2B5EF4-FFF2-40B4-BE49-F238E27FC236}">
                <a16:creationId xmlns:a16="http://schemas.microsoft.com/office/drawing/2014/main" id="{679E04EB-E41C-4B48-92A2-16ADA11109FF}"/>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127760" y="1428065"/>
            <a:ext cx="9946640" cy="419041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2" name="Rounded Rectangle 12">
            <a:extLst>
              <a:ext uri="{FF2B5EF4-FFF2-40B4-BE49-F238E27FC236}">
                <a16:creationId xmlns:a16="http://schemas.microsoft.com/office/drawing/2014/main" id="{626C7965-EA88-4B39-8B2C-8CD9E4E111BC}"/>
              </a:ext>
            </a:extLst>
          </p:cNvPr>
          <p:cNvSpPr/>
          <p:nvPr/>
        </p:nvSpPr>
        <p:spPr>
          <a:xfrm>
            <a:off x="1757880" y="3139044"/>
            <a:ext cx="3714029" cy="2143787"/>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ctr">
              <a:defRPr/>
            </a:pPr>
            <a:r>
              <a:rPr lang="ar-EG" sz="3200" b="1" dirty="0">
                <a:solidFill>
                  <a:schemeClr val="tx1"/>
                </a:solidFill>
                <a:latin typeface="Cascadia Code" panose="020B0609020000020004" pitchFamily="49" charset="0"/>
                <a:ea typeface="Cascadia Code" panose="020B0609020000020004" pitchFamily="49" charset="0"/>
                <a:cs typeface="Cascadia Code" panose="020B0609020000020004" pitchFamily="49" charset="0"/>
              </a:rPr>
              <a:t>1. الفرصة:</a:t>
            </a:r>
            <a:endParaRPr kumimoji="0" lang="ar-EG" sz="3200" b="1" i="0" u="none" strike="noStrike" kern="1200" cap="none" spc="0" normalizeH="0" baseline="0" noProof="0" dirty="0">
              <a:ln>
                <a:noFill/>
              </a:ln>
              <a:solidFill>
                <a:schemeClr val="tx1"/>
              </a:solidFill>
              <a:effectLst/>
              <a:uLnTx/>
              <a:uFillTx/>
              <a:latin typeface="Cascadia Code" panose="020B0609020000020004" pitchFamily="49" charset="0"/>
              <a:ea typeface="Cascadia Code" panose="020B0609020000020004" pitchFamily="49" charset="0"/>
              <a:cs typeface="Cascadia Code" panose="020B0609020000020004" pitchFamily="49" charset="0"/>
            </a:endParaRPr>
          </a:p>
        </p:txBody>
      </p:sp>
      <p:sp>
        <p:nvSpPr>
          <p:cNvPr id="13" name="Oval 12">
            <a:extLst>
              <a:ext uri="{FF2B5EF4-FFF2-40B4-BE49-F238E27FC236}">
                <a16:creationId xmlns:a16="http://schemas.microsoft.com/office/drawing/2014/main" id="{27376E63-A78A-BD8F-1A56-52837C863F12}"/>
              </a:ext>
            </a:extLst>
          </p:cNvPr>
          <p:cNvSpPr/>
          <p:nvPr/>
        </p:nvSpPr>
        <p:spPr>
          <a:xfrm>
            <a:off x="5994400" y="1742794"/>
            <a:ext cx="4731784" cy="2431695"/>
          </a:xfrm>
          <a:prstGeom prst="ellipse">
            <a:avLst/>
          </a:prstGeom>
          <a:solidFill>
            <a:sysClr val="window" lastClr="FFFFFF">
              <a:lumMod val="85000"/>
            </a:sysClr>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dirty="0">
                <a:ln>
                  <a:noFill/>
                </a:ln>
                <a:solidFill>
                  <a:srgbClr val="FF0000"/>
                </a:solidFill>
                <a:effectLst/>
                <a:uLnTx/>
                <a:uFillTx/>
                <a:latin typeface="Calibri" panose="020F0502020204030204"/>
                <a:ea typeface="Calibri" panose="020F0502020204030204" pitchFamily="34" charset="0"/>
                <a:cs typeface="Calibri" panose="020F0502020204030204" pitchFamily="34" charset="0"/>
              </a:rPr>
              <a:t>أولا : أسباب الجريمة علي المستوي الفردي</a:t>
            </a:r>
            <a:r>
              <a:rPr lang="ar-EG" sz="3200" b="1" dirty="0">
                <a:solidFill>
                  <a:srgbClr val="FF0000"/>
                </a:solidFill>
                <a:latin typeface="Calibri" panose="020F0502020204030204"/>
                <a:ea typeface="Calibri" panose="020F0502020204030204" pitchFamily="34" charset="0"/>
                <a:cs typeface="Calibri" panose="020F0502020204030204" pitchFamily="34" charset="0"/>
              </a:rPr>
              <a:t>:</a:t>
            </a:r>
            <a:endParaRPr kumimoji="0" lang="ar-EG" sz="3200" b="1" i="0" u="none" strike="noStrike" kern="1200" cap="none" spc="0" normalizeH="0" baseline="0" noProof="0" dirty="0">
              <a:ln>
                <a:noFill/>
              </a:ln>
              <a:solidFill>
                <a:srgbClr val="FF0000"/>
              </a:solidFill>
              <a:effectLst/>
              <a:uLnTx/>
              <a:uFillTx/>
              <a:latin typeface="Calibri"/>
              <a:ea typeface="+mn-ea"/>
              <a:cs typeface="Arial" panose="020B0604020202020204" pitchFamily="34" charset="0"/>
            </a:endParaRPr>
          </a:p>
        </p:txBody>
      </p:sp>
    </p:spTree>
    <p:extLst>
      <p:ext uri="{BB962C8B-B14F-4D97-AF65-F5344CB8AC3E}">
        <p14:creationId xmlns:p14="http://schemas.microsoft.com/office/powerpoint/2010/main" val="1478887716"/>
      </p:ext>
    </p:extLst>
  </p:cSld>
  <p:clrMapOvr>
    <a:masterClrMapping/>
  </p:clrMapOvr>
  <mc:AlternateContent xmlns:mc="http://schemas.openxmlformats.org/markup-compatibility/2006" xmlns:p14="http://schemas.microsoft.com/office/powerpoint/2010/main">
    <mc:Choice Requires="p14">
      <p:transition spd="slow" p14:dur="2000" advTm="189872"/>
    </mc:Choice>
    <mc:Fallback xmlns="">
      <p:transition spd="slow" advTm="189872"/>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68279" y="1338051"/>
            <a:ext cx="10255442" cy="4391134"/>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5122" name="Picture 2" descr="خبراء: الأمن السيبراني يحدد معالم مستقبل التكنولوجيا">
            <a:extLst>
              <a:ext uri="{FF2B5EF4-FFF2-40B4-BE49-F238E27FC236}">
                <a16:creationId xmlns:a16="http://schemas.microsoft.com/office/drawing/2014/main" id="{679E04EB-E41C-4B48-92A2-16ADA11109FF}"/>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127760" y="1428065"/>
            <a:ext cx="9946640" cy="419041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2" name="Rounded Rectangle 12">
            <a:extLst>
              <a:ext uri="{FF2B5EF4-FFF2-40B4-BE49-F238E27FC236}">
                <a16:creationId xmlns:a16="http://schemas.microsoft.com/office/drawing/2014/main" id="{626C7965-EA88-4B39-8B2C-8CD9E4E111BC}"/>
              </a:ext>
            </a:extLst>
          </p:cNvPr>
          <p:cNvSpPr/>
          <p:nvPr/>
        </p:nvSpPr>
        <p:spPr>
          <a:xfrm>
            <a:off x="1757880" y="3139044"/>
            <a:ext cx="4998520" cy="2143787"/>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sz="3200" b="1" dirty="0">
                <a:solidFill>
                  <a:prstClr val="black"/>
                </a:solidFill>
                <a:latin typeface="Cascadia Code" panose="020B0609020000020004" pitchFamily="49" charset="0"/>
                <a:ea typeface="Cascadia Code" panose="020B0609020000020004" pitchFamily="49" charset="0"/>
                <a:cs typeface="Cascadia Code" panose="020B0609020000020004" pitchFamily="49" charset="0"/>
              </a:rPr>
              <a:t>2. النشاط الروتيني</a:t>
            </a:r>
            <a:r>
              <a:rPr kumimoji="0" lang="ar-EG" sz="3200" b="1" i="0" u="none" strike="noStrike" kern="1200" cap="none" spc="0" normalizeH="0" baseline="0" noProof="0" dirty="0">
                <a:ln>
                  <a:noFill/>
                </a:ln>
                <a:solidFill>
                  <a:prstClr val="black"/>
                </a:solidFill>
                <a:effectLst/>
                <a:uLnTx/>
                <a:uFillTx/>
                <a:latin typeface="Cascadia Code" panose="020B0609020000020004" pitchFamily="49" charset="0"/>
                <a:ea typeface="Cascadia Code" panose="020B0609020000020004" pitchFamily="49" charset="0"/>
                <a:cs typeface="Cascadia Code" panose="020B0609020000020004" pitchFamily="49" charset="0"/>
              </a:rPr>
              <a:t>:</a:t>
            </a:r>
          </a:p>
        </p:txBody>
      </p:sp>
      <p:sp>
        <p:nvSpPr>
          <p:cNvPr id="13" name="Oval 12">
            <a:extLst>
              <a:ext uri="{FF2B5EF4-FFF2-40B4-BE49-F238E27FC236}">
                <a16:creationId xmlns:a16="http://schemas.microsoft.com/office/drawing/2014/main" id="{27376E63-A78A-BD8F-1A56-52837C863F12}"/>
              </a:ext>
            </a:extLst>
          </p:cNvPr>
          <p:cNvSpPr/>
          <p:nvPr/>
        </p:nvSpPr>
        <p:spPr>
          <a:xfrm>
            <a:off x="5994400" y="1742794"/>
            <a:ext cx="4731784" cy="2431695"/>
          </a:xfrm>
          <a:prstGeom prst="ellipse">
            <a:avLst/>
          </a:prstGeom>
          <a:solidFill>
            <a:sysClr val="window" lastClr="FFFFFF">
              <a:lumMod val="85000"/>
            </a:sysClr>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dirty="0">
                <a:ln>
                  <a:noFill/>
                </a:ln>
                <a:solidFill>
                  <a:srgbClr val="FF0000"/>
                </a:solidFill>
                <a:effectLst/>
                <a:uLnTx/>
                <a:uFillTx/>
                <a:latin typeface="Calibri" panose="020F0502020204030204"/>
                <a:ea typeface="Calibri" panose="020F0502020204030204" pitchFamily="34" charset="0"/>
                <a:cs typeface="Calibri" panose="020F0502020204030204" pitchFamily="34" charset="0"/>
              </a:rPr>
              <a:t>أولا : أسباب الجريمة علي المستوي الفردي:</a:t>
            </a:r>
            <a:endParaRPr kumimoji="0" lang="ar-EG" sz="3200" b="1" i="0" u="none" strike="noStrike" kern="1200" cap="none" spc="0" normalizeH="0" baseline="0" noProof="0" dirty="0">
              <a:ln>
                <a:noFill/>
              </a:ln>
              <a:solidFill>
                <a:srgbClr val="FF0000"/>
              </a:solidFill>
              <a:effectLst/>
              <a:uLnTx/>
              <a:uFillTx/>
              <a:latin typeface="Calibri"/>
              <a:ea typeface="+mn-ea"/>
              <a:cs typeface="Arial" panose="020B0604020202020204" pitchFamily="34" charset="0"/>
            </a:endParaRPr>
          </a:p>
        </p:txBody>
      </p:sp>
    </p:spTree>
    <p:extLst>
      <p:ext uri="{BB962C8B-B14F-4D97-AF65-F5344CB8AC3E}">
        <p14:creationId xmlns:p14="http://schemas.microsoft.com/office/powerpoint/2010/main" val="1329800277"/>
      </p:ext>
    </p:extLst>
  </p:cSld>
  <p:clrMapOvr>
    <a:masterClrMapping/>
  </p:clrMapOvr>
  <mc:AlternateContent xmlns:mc="http://schemas.openxmlformats.org/markup-compatibility/2006" xmlns:p14="http://schemas.microsoft.com/office/powerpoint/2010/main">
    <mc:Choice Requires="p14">
      <p:transition spd="slow" p14:dur="2000" advTm="232730"/>
    </mc:Choice>
    <mc:Fallback xmlns="">
      <p:transition spd="slow" advTm="232730"/>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68279" y="1338051"/>
            <a:ext cx="10255442" cy="4391134"/>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5122" name="Picture 2" descr="خبراء: الأمن السيبراني يحدد معالم مستقبل التكنولوجيا">
            <a:extLst>
              <a:ext uri="{FF2B5EF4-FFF2-40B4-BE49-F238E27FC236}">
                <a16:creationId xmlns:a16="http://schemas.microsoft.com/office/drawing/2014/main" id="{679E04EB-E41C-4B48-92A2-16ADA11109FF}"/>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127760" y="1428065"/>
            <a:ext cx="9946640" cy="419041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2" name="Rounded Rectangle 12">
            <a:extLst>
              <a:ext uri="{FF2B5EF4-FFF2-40B4-BE49-F238E27FC236}">
                <a16:creationId xmlns:a16="http://schemas.microsoft.com/office/drawing/2014/main" id="{626C7965-EA88-4B39-8B2C-8CD9E4E111BC}"/>
              </a:ext>
            </a:extLst>
          </p:cNvPr>
          <p:cNvSpPr/>
          <p:nvPr/>
        </p:nvSpPr>
        <p:spPr>
          <a:xfrm>
            <a:off x="1757880" y="3139044"/>
            <a:ext cx="4998520" cy="2143787"/>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sz="3200" b="1" dirty="0">
                <a:solidFill>
                  <a:prstClr val="black"/>
                </a:solidFill>
                <a:latin typeface="Cascadia Code" panose="020B0609020000020004" pitchFamily="49" charset="0"/>
                <a:ea typeface="Cascadia Code" panose="020B0609020000020004" pitchFamily="49" charset="0"/>
                <a:cs typeface="Cascadia Code" panose="020B0609020000020004" pitchFamily="49" charset="0"/>
              </a:rPr>
              <a:t>3. الدوافع النفسية</a:t>
            </a:r>
            <a:r>
              <a:rPr kumimoji="0" lang="ar-EG" sz="3200" b="1" i="0" u="none" strike="noStrike" kern="1200" cap="none" spc="0" normalizeH="0" baseline="0" noProof="0" dirty="0">
                <a:ln>
                  <a:noFill/>
                </a:ln>
                <a:solidFill>
                  <a:prstClr val="black"/>
                </a:solidFill>
                <a:effectLst/>
                <a:uLnTx/>
                <a:uFillTx/>
                <a:latin typeface="Cascadia Code" panose="020B0609020000020004" pitchFamily="49" charset="0"/>
                <a:ea typeface="Cascadia Code" panose="020B0609020000020004" pitchFamily="49" charset="0"/>
                <a:cs typeface="Cascadia Code" panose="020B0609020000020004" pitchFamily="49" charset="0"/>
              </a:rPr>
              <a:t>:</a:t>
            </a:r>
          </a:p>
        </p:txBody>
      </p:sp>
      <p:sp>
        <p:nvSpPr>
          <p:cNvPr id="13" name="Oval 12">
            <a:extLst>
              <a:ext uri="{FF2B5EF4-FFF2-40B4-BE49-F238E27FC236}">
                <a16:creationId xmlns:a16="http://schemas.microsoft.com/office/drawing/2014/main" id="{27376E63-A78A-BD8F-1A56-52837C863F12}"/>
              </a:ext>
            </a:extLst>
          </p:cNvPr>
          <p:cNvSpPr/>
          <p:nvPr/>
        </p:nvSpPr>
        <p:spPr>
          <a:xfrm>
            <a:off x="5994400" y="1742794"/>
            <a:ext cx="4731784" cy="2431695"/>
          </a:xfrm>
          <a:prstGeom prst="ellipse">
            <a:avLst/>
          </a:prstGeom>
          <a:solidFill>
            <a:sysClr val="window" lastClr="FFFFFF">
              <a:lumMod val="85000"/>
            </a:sysClr>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dirty="0">
                <a:ln>
                  <a:noFill/>
                </a:ln>
                <a:solidFill>
                  <a:srgbClr val="FF0000"/>
                </a:solidFill>
                <a:effectLst/>
                <a:uLnTx/>
                <a:uFillTx/>
                <a:latin typeface="Calibri" panose="020F0502020204030204"/>
                <a:ea typeface="Calibri" panose="020F0502020204030204" pitchFamily="34" charset="0"/>
                <a:cs typeface="Calibri" panose="020F0502020204030204" pitchFamily="34" charset="0"/>
              </a:rPr>
              <a:t>أولا : أسباب الجريمة علي المستوي الفردي:</a:t>
            </a:r>
            <a:endParaRPr kumimoji="0" lang="ar-EG" sz="3200" b="1" i="0" u="none" strike="noStrike" kern="1200" cap="none" spc="0" normalizeH="0" baseline="0" noProof="0" dirty="0">
              <a:ln>
                <a:noFill/>
              </a:ln>
              <a:solidFill>
                <a:srgbClr val="FF0000"/>
              </a:solidFill>
              <a:effectLst/>
              <a:uLnTx/>
              <a:uFillTx/>
              <a:latin typeface="Calibri"/>
              <a:ea typeface="+mn-ea"/>
              <a:cs typeface="Arial" panose="020B0604020202020204" pitchFamily="34" charset="0"/>
            </a:endParaRPr>
          </a:p>
        </p:txBody>
      </p:sp>
    </p:spTree>
    <p:extLst>
      <p:ext uri="{BB962C8B-B14F-4D97-AF65-F5344CB8AC3E}">
        <p14:creationId xmlns:p14="http://schemas.microsoft.com/office/powerpoint/2010/main" val="1073646412"/>
      </p:ext>
    </p:extLst>
  </p:cSld>
  <p:clrMapOvr>
    <a:masterClrMapping/>
  </p:clrMapOvr>
  <mc:AlternateContent xmlns:mc="http://schemas.openxmlformats.org/markup-compatibility/2006" xmlns:p14="http://schemas.microsoft.com/office/powerpoint/2010/main">
    <mc:Choice Requires="p14">
      <p:transition spd="slow" p14:dur="2000" advTm="108328"/>
    </mc:Choice>
    <mc:Fallback xmlns="">
      <p:transition spd="slow" advTm="108328"/>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chemeClr val="tx1"/>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68279" y="1338051"/>
            <a:ext cx="10255442" cy="4391134"/>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mn-cs"/>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5122" name="Picture 2" descr="خبراء: الأمن السيبراني يحدد معالم مستقبل التكنولوجيا">
            <a:extLst>
              <a:ext uri="{FF2B5EF4-FFF2-40B4-BE49-F238E27FC236}">
                <a16:creationId xmlns:a16="http://schemas.microsoft.com/office/drawing/2014/main" id="{679E04EB-E41C-4B48-92A2-16ADA11109FF}"/>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127760" y="1428065"/>
            <a:ext cx="9946640" cy="419041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2" name="Rounded Rectangle 12">
            <a:extLst>
              <a:ext uri="{FF2B5EF4-FFF2-40B4-BE49-F238E27FC236}">
                <a16:creationId xmlns:a16="http://schemas.microsoft.com/office/drawing/2014/main" id="{626C7965-EA88-4B39-8B2C-8CD9E4E111BC}"/>
              </a:ext>
            </a:extLst>
          </p:cNvPr>
          <p:cNvSpPr/>
          <p:nvPr/>
        </p:nvSpPr>
        <p:spPr>
          <a:xfrm>
            <a:off x="1757879" y="1667436"/>
            <a:ext cx="8820473" cy="3615396"/>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just" rtl="1">
              <a:defRPr/>
            </a:pPr>
            <a:r>
              <a:rPr lang="en-US" sz="3200" dirty="0">
                <a:solidFill>
                  <a:schemeClr val="tx1"/>
                </a:solidFill>
                <a:latin typeface="Calibri" panose="020F0502020204030204" pitchFamily="34" charset="0"/>
                <a:ea typeface="Calibri" panose="020F0502020204030204" pitchFamily="34" charset="0"/>
              </a:rPr>
              <a:t> </a:t>
            </a:r>
            <a:r>
              <a:rPr lang="ar-IQ" sz="3200" dirty="0">
                <a:solidFill>
                  <a:schemeClr val="tx1"/>
                </a:solidFill>
                <a:latin typeface="Times New Roman" panose="02020603050405020304" pitchFamily="18" charset="0"/>
                <a:ea typeface="Calibri" panose="020F0502020204030204" pitchFamily="34" charset="0"/>
                <a:cs typeface="Calibri" panose="020F0502020204030204" pitchFamily="34" charset="0"/>
              </a:rPr>
              <a:t>ومن ناحية أخري تنطلق </a:t>
            </a:r>
            <a:r>
              <a:rPr lang="ar-IQ" sz="3200" dirty="0">
                <a:solidFill>
                  <a:schemeClr val="tx1"/>
                </a:solidFill>
                <a:highlight>
                  <a:srgbClr val="FFFF00"/>
                </a:highlight>
                <a:latin typeface="Times New Roman" panose="02020603050405020304" pitchFamily="18" charset="0"/>
                <a:ea typeface="Calibri" panose="020F0502020204030204" pitchFamily="34" charset="0"/>
                <a:cs typeface="Calibri" panose="020F0502020204030204" pitchFamily="34" charset="0"/>
              </a:rPr>
              <a:t>دراسة ضبط الذات المنخفض</a:t>
            </a:r>
            <a:r>
              <a:rPr lang="ar-IQ" sz="3200" dirty="0">
                <a:solidFill>
                  <a:schemeClr val="tx1"/>
                </a:solidFill>
                <a:latin typeface="Times New Roman" panose="02020603050405020304" pitchFamily="18" charset="0"/>
                <a:ea typeface="Calibri" panose="020F0502020204030204" pitchFamily="34" charset="0"/>
                <a:cs typeface="Calibri" panose="020F0502020204030204" pitchFamily="34" charset="0"/>
              </a:rPr>
              <a:t> من النظرية العامة في </a:t>
            </a:r>
            <a:r>
              <a:rPr lang="ar-IQ" sz="3200" dirty="0">
                <a:solidFill>
                  <a:schemeClr val="tx1"/>
                </a:solidFill>
                <a:highlight>
                  <a:srgbClr val="FFFF00"/>
                </a:highlight>
                <a:latin typeface="Times New Roman" panose="02020603050405020304" pitchFamily="18" charset="0"/>
                <a:ea typeface="Calibri" panose="020F0502020204030204" pitchFamily="34" charset="0"/>
                <a:cs typeface="Calibri" panose="020F0502020204030204" pitchFamily="34" charset="0"/>
              </a:rPr>
              <a:t>السلوك الطائش</a:t>
            </a:r>
            <a:r>
              <a:rPr lang="ar-IQ" sz="3200" dirty="0">
                <a:solidFill>
                  <a:schemeClr val="tx1"/>
                </a:solidFill>
                <a:latin typeface="Times New Roman" panose="02020603050405020304" pitchFamily="18" charset="0"/>
                <a:ea typeface="Calibri" panose="020F0502020204030204" pitchFamily="34" charset="0"/>
                <a:cs typeface="Calibri" panose="020F0502020204030204" pitchFamily="34" charset="0"/>
              </a:rPr>
              <a:t> وتؤكد هذه النظرية أن احتمالية انخراط الأفراد في فعل إجرامي تحدث بسبب وجود الفرصة مع توفر سمة شخصية من سمات الضبط الذاتي المنخفض وقد عرف  </a:t>
            </a:r>
            <a:r>
              <a:rPr lang="ar-IQ" sz="3200" dirty="0">
                <a:solidFill>
                  <a:schemeClr val="tx1"/>
                </a:solidFill>
                <a:highlight>
                  <a:srgbClr val="FFFF00"/>
                </a:highlight>
                <a:latin typeface="Times New Roman" panose="02020603050405020304" pitchFamily="18" charset="0"/>
                <a:ea typeface="Calibri" panose="020F0502020204030204" pitchFamily="34" charset="0"/>
                <a:cs typeface="Calibri" panose="020F0502020204030204" pitchFamily="34" charset="0"/>
              </a:rPr>
              <a:t>السلوك الطائش بأنّه: كل فعل يقوم على القوّة والخداع لتحقيق الرغبات الذاتية.</a:t>
            </a:r>
            <a:r>
              <a:rPr lang="ar-IQ" sz="3200" dirty="0">
                <a:solidFill>
                  <a:schemeClr val="tx1"/>
                </a:solidFill>
                <a:latin typeface="Times New Roman" panose="02020603050405020304" pitchFamily="18" charset="0"/>
                <a:ea typeface="Calibri" panose="020F0502020204030204" pitchFamily="34" charset="0"/>
                <a:cs typeface="Calibri" panose="020F0502020204030204" pitchFamily="34" charset="0"/>
              </a:rPr>
              <a:t> </a:t>
            </a:r>
            <a:endParaRPr kumimoji="0" lang="ar-EG" sz="3200" b="1" i="0" u="none" strike="noStrike" kern="1200" cap="none" spc="0" normalizeH="0" baseline="0" noProof="0" dirty="0">
              <a:ln>
                <a:noFill/>
              </a:ln>
              <a:solidFill>
                <a:schemeClr val="tx1"/>
              </a:solidFill>
              <a:effectLst/>
              <a:uLnTx/>
              <a:uFillTx/>
              <a:latin typeface="Cascadia Code" panose="020B0609020000020004" pitchFamily="49" charset="0"/>
              <a:ea typeface="Cascadia Code" panose="020B0609020000020004" pitchFamily="49" charset="0"/>
              <a:cs typeface="Cascadia Code" panose="020B0609020000020004" pitchFamily="49" charset="0"/>
            </a:endParaRPr>
          </a:p>
        </p:txBody>
      </p:sp>
    </p:spTree>
    <p:extLst>
      <p:ext uri="{BB962C8B-B14F-4D97-AF65-F5344CB8AC3E}">
        <p14:creationId xmlns:p14="http://schemas.microsoft.com/office/powerpoint/2010/main" val="2310053957"/>
      </p:ext>
    </p:extLst>
  </p:cSld>
  <p:clrMapOvr>
    <a:masterClrMapping/>
  </p:clrMapOvr>
  <mc:AlternateContent xmlns:mc="http://schemas.openxmlformats.org/markup-compatibility/2006" xmlns:p14="http://schemas.microsoft.com/office/powerpoint/2010/main">
    <mc:Choice Requires="p14">
      <p:transition spd="slow" p14:dur="2000" advTm="287766"/>
    </mc:Choice>
    <mc:Fallback xmlns="">
      <p:transition spd="slow" advTm="287766"/>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68279" y="1338051"/>
            <a:ext cx="10255442" cy="4391134"/>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5122" name="Picture 2" descr="خبراء: الأمن السيبراني يحدد معالم مستقبل التكنولوجيا">
            <a:extLst>
              <a:ext uri="{FF2B5EF4-FFF2-40B4-BE49-F238E27FC236}">
                <a16:creationId xmlns:a16="http://schemas.microsoft.com/office/drawing/2014/main" id="{679E04EB-E41C-4B48-92A2-16ADA11109FF}"/>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127760" y="1428065"/>
            <a:ext cx="9946640" cy="419041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2" name="Rounded Rectangle 12">
            <a:extLst>
              <a:ext uri="{FF2B5EF4-FFF2-40B4-BE49-F238E27FC236}">
                <a16:creationId xmlns:a16="http://schemas.microsoft.com/office/drawing/2014/main" id="{626C7965-EA88-4B39-8B2C-8CD9E4E111BC}"/>
              </a:ext>
            </a:extLst>
          </p:cNvPr>
          <p:cNvSpPr/>
          <p:nvPr/>
        </p:nvSpPr>
        <p:spPr>
          <a:xfrm>
            <a:off x="1380565" y="3139044"/>
            <a:ext cx="5375835" cy="2143787"/>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r" defTabSz="914400" rtl="1" eaLnBrk="1" fontAlgn="auto" latinLnBrk="0" hangingPunct="1">
              <a:lnSpc>
                <a:spcPct val="100000"/>
              </a:lnSpc>
              <a:spcBef>
                <a:spcPts val="0"/>
              </a:spcBef>
              <a:spcAft>
                <a:spcPts val="0"/>
              </a:spcAft>
              <a:buClrTx/>
              <a:buSzTx/>
              <a:buFontTx/>
              <a:buNone/>
              <a:tabLst/>
              <a:defRPr/>
            </a:pPr>
            <a:r>
              <a:rPr lang="ar-EG" sz="3200" b="1" dirty="0">
                <a:solidFill>
                  <a:prstClr val="black"/>
                </a:solidFill>
                <a:latin typeface="Cascadia Code" panose="020B0609020000020004" pitchFamily="49" charset="0"/>
                <a:ea typeface="Cascadia Code" panose="020B0609020000020004" pitchFamily="49" charset="0"/>
                <a:cs typeface="Cascadia Code" panose="020B0609020000020004" pitchFamily="49" charset="0"/>
              </a:rPr>
              <a:t>4. الدوافع العقائدية والسياسية والعنصرية</a:t>
            </a:r>
            <a:r>
              <a:rPr kumimoji="0" lang="ar-EG" sz="3200" b="1" i="0" u="none" strike="noStrike" kern="1200" cap="none" spc="0" normalizeH="0" baseline="0" noProof="0" dirty="0">
                <a:ln>
                  <a:noFill/>
                </a:ln>
                <a:solidFill>
                  <a:prstClr val="black"/>
                </a:solidFill>
                <a:effectLst/>
                <a:uLnTx/>
                <a:uFillTx/>
                <a:latin typeface="Cascadia Code" panose="020B0609020000020004" pitchFamily="49" charset="0"/>
                <a:ea typeface="Cascadia Code" panose="020B0609020000020004" pitchFamily="49" charset="0"/>
                <a:cs typeface="Cascadia Code" panose="020B0609020000020004" pitchFamily="49" charset="0"/>
              </a:rPr>
              <a:t>:</a:t>
            </a:r>
          </a:p>
        </p:txBody>
      </p:sp>
      <p:sp>
        <p:nvSpPr>
          <p:cNvPr id="13" name="Oval 12">
            <a:extLst>
              <a:ext uri="{FF2B5EF4-FFF2-40B4-BE49-F238E27FC236}">
                <a16:creationId xmlns:a16="http://schemas.microsoft.com/office/drawing/2014/main" id="{27376E63-A78A-BD8F-1A56-52837C863F12}"/>
              </a:ext>
            </a:extLst>
          </p:cNvPr>
          <p:cNvSpPr/>
          <p:nvPr/>
        </p:nvSpPr>
        <p:spPr>
          <a:xfrm>
            <a:off x="5994400" y="1742794"/>
            <a:ext cx="4731784" cy="2431695"/>
          </a:xfrm>
          <a:prstGeom prst="ellipse">
            <a:avLst/>
          </a:prstGeom>
          <a:solidFill>
            <a:sysClr val="window" lastClr="FFFFFF">
              <a:lumMod val="85000"/>
            </a:sysClr>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dirty="0">
                <a:ln>
                  <a:noFill/>
                </a:ln>
                <a:solidFill>
                  <a:srgbClr val="FF0000"/>
                </a:solidFill>
                <a:effectLst/>
                <a:uLnTx/>
                <a:uFillTx/>
                <a:latin typeface="Calibri" panose="020F0502020204030204"/>
                <a:ea typeface="Calibri" panose="020F0502020204030204" pitchFamily="34" charset="0"/>
                <a:cs typeface="Calibri" panose="020F0502020204030204" pitchFamily="34" charset="0"/>
              </a:rPr>
              <a:t>أولا : أسباب الجريمة علي المستوي الفردي:</a:t>
            </a:r>
            <a:endParaRPr kumimoji="0" lang="ar-EG" sz="3200" b="1" i="0" u="none" strike="noStrike" kern="1200" cap="none" spc="0" normalizeH="0" baseline="0" noProof="0" dirty="0">
              <a:ln>
                <a:noFill/>
              </a:ln>
              <a:solidFill>
                <a:srgbClr val="FF0000"/>
              </a:solidFill>
              <a:effectLst/>
              <a:uLnTx/>
              <a:uFillTx/>
              <a:latin typeface="Calibri"/>
              <a:ea typeface="+mn-ea"/>
              <a:cs typeface="Arial" panose="020B0604020202020204" pitchFamily="34" charset="0"/>
            </a:endParaRPr>
          </a:p>
        </p:txBody>
      </p:sp>
    </p:spTree>
    <p:extLst>
      <p:ext uri="{BB962C8B-B14F-4D97-AF65-F5344CB8AC3E}">
        <p14:creationId xmlns:p14="http://schemas.microsoft.com/office/powerpoint/2010/main" val="760632662"/>
      </p:ext>
    </p:extLst>
  </p:cSld>
  <p:clrMapOvr>
    <a:masterClrMapping/>
  </p:clrMapOvr>
  <mc:AlternateContent xmlns:mc="http://schemas.openxmlformats.org/markup-compatibility/2006" xmlns:p14="http://schemas.microsoft.com/office/powerpoint/2010/main">
    <mc:Choice Requires="p14">
      <p:transition spd="slow" p14:dur="2000" advTm="172146"/>
    </mc:Choice>
    <mc:Fallback xmlns="">
      <p:transition spd="slow" advTm="172146"/>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68279" y="1338051"/>
            <a:ext cx="10255442" cy="4391134"/>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5122" name="Picture 2" descr="خبراء: الأمن السيبراني يحدد معالم مستقبل التكنولوجيا">
            <a:extLst>
              <a:ext uri="{FF2B5EF4-FFF2-40B4-BE49-F238E27FC236}">
                <a16:creationId xmlns:a16="http://schemas.microsoft.com/office/drawing/2014/main" id="{679E04EB-E41C-4B48-92A2-16ADA11109FF}"/>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127760" y="1428065"/>
            <a:ext cx="9946640" cy="419041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2" name="Rounded Rectangle 12">
            <a:extLst>
              <a:ext uri="{FF2B5EF4-FFF2-40B4-BE49-F238E27FC236}">
                <a16:creationId xmlns:a16="http://schemas.microsoft.com/office/drawing/2014/main" id="{626C7965-EA88-4B39-8B2C-8CD9E4E111BC}"/>
              </a:ext>
            </a:extLst>
          </p:cNvPr>
          <p:cNvSpPr/>
          <p:nvPr/>
        </p:nvSpPr>
        <p:spPr>
          <a:xfrm>
            <a:off x="1757880" y="3139044"/>
            <a:ext cx="4998520" cy="2143787"/>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just" defTabSz="914400" rtl="1" eaLnBrk="1" fontAlgn="auto" latinLnBrk="0" hangingPunct="1">
              <a:lnSpc>
                <a:spcPct val="100000"/>
              </a:lnSpc>
              <a:spcBef>
                <a:spcPts val="0"/>
              </a:spcBef>
              <a:spcAft>
                <a:spcPts val="0"/>
              </a:spcAft>
              <a:buClrTx/>
              <a:buSzTx/>
              <a:buFontTx/>
              <a:buNone/>
              <a:tabLst/>
              <a:defRPr/>
            </a:pPr>
            <a:r>
              <a:rPr lang="ar-EG" sz="3200" b="1" dirty="0">
                <a:solidFill>
                  <a:prstClr val="black"/>
                </a:solidFill>
                <a:latin typeface="Cascadia Code" panose="020B0609020000020004" pitchFamily="49" charset="0"/>
                <a:ea typeface="Cascadia Code" panose="020B0609020000020004" pitchFamily="49" charset="0"/>
                <a:cs typeface="Cascadia Code" panose="020B0609020000020004" pitchFamily="49" charset="0"/>
              </a:rPr>
              <a:t>5. الدوافع الشخصية:</a:t>
            </a:r>
            <a:endParaRPr kumimoji="0" lang="ar-EG" sz="3200" b="1" i="0" u="none" strike="noStrike" kern="1200" cap="none" spc="0" normalizeH="0" baseline="0" noProof="0" dirty="0">
              <a:ln>
                <a:noFill/>
              </a:ln>
              <a:solidFill>
                <a:prstClr val="black"/>
              </a:solidFill>
              <a:effectLst/>
              <a:uLnTx/>
              <a:uFillTx/>
              <a:latin typeface="Cascadia Code" panose="020B0609020000020004" pitchFamily="49" charset="0"/>
              <a:ea typeface="Cascadia Code" panose="020B0609020000020004" pitchFamily="49" charset="0"/>
              <a:cs typeface="Cascadia Code" panose="020B0609020000020004" pitchFamily="49" charset="0"/>
            </a:endParaRPr>
          </a:p>
        </p:txBody>
      </p:sp>
      <p:sp>
        <p:nvSpPr>
          <p:cNvPr id="13" name="Oval 12">
            <a:extLst>
              <a:ext uri="{FF2B5EF4-FFF2-40B4-BE49-F238E27FC236}">
                <a16:creationId xmlns:a16="http://schemas.microsoft.com/office/drawing/2014/main" id="{27376E63-A78A-BD8F-1A56-52837C863F12}"/>
              </a:ext>
            </a:extLst>
          </p:cNvPr>
          <p:cNvSpPr/>
          <p:nvPr/>
        </p:nvSpPr>
        <p:spPr>
          <a:xfrm>
            <a:off x="5994400" y="1742794"/>
            <a:ext cx="4731784" cy="2431695"/>
          </a:xfrm>
          <a:prstGeom prst="ellipse">
            <a:avLst/>
          </a:prstGeom>
          <a:solidFill>
            <a:sysClr val="window" lastClr="FFFFFF">
              <a:lumMod val="85000"/>
            </a:sysClr>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dirty="0">
                <a:ln>
                  <a:noFill/>
                </a:ln>
                <a:solidFill>
                  <a:srgbClr val="FF0000"/>
                </a:solidFill>
                <a:effectLst/>
                <a:uLnTx/>
                <a:uFillTx/>
                <a:latin typeface="Calibri" panose="020F0502020204030204"/>
                <a:ea typeface="Calibri" panose="020F0502020204030204" pitchFamily="34" charset="0"/>
                <a:cs typeface="Calibri" panose="020F0502020204030204" pitchFamily="34" charset="0"/>
              </a:rPr>
              <a:t>أولا : أسباب الجريمة علي المستوي الفردي:</a:t>
            </a:r>
            <a:endParaRPr kumimoji="0" lang="ar-EG" sz="3200" b="1" i="0" u="none" strike="noStrike" kern="1200" cap="none" spc="0" normalizeH="0" baseline="0" noProof="0" dirty="0">
              <a:ln>
                <a:noFill/>
              </a:ln>
              <a:solidFill>
                <a:srgbClr val="FF0000"/>
              </a:solidFill>
              <a:effectLst/>
              <a:uLnTx/>
              <a:uFillTx/>
              <a:latin typeface="Calibri"/>
              <a:ea typeface="+mn-ea"/>
              <a:cs typeface="Arial" panose="020B0604020202020204" pitchFamily="34" charset="0"/>
            </a:endParaRPr>
          </a:p>
        </p:txBody>
      </p:sp>
    </p:spTree>
    <p:extLst>
      <p:ext uri="{BB962C8B-B14F-4D97-AF65-F5344CB8AC3E}">
        <p14:creationId xmlns:p14="http://schemas.microsoft.com/office/powerpoint/2010/main" val="1580268979"/>
      </p:ext>
    </p:extLst>
  </p:cSld>
  <p:clrMapOvr>
    <a:masterClrMapping/>
  </p:clrMapOvr>
  <mc:AlternateContent xmlns:mc="http://schemas.openxmlformats.org/markup-compatibility/2006" xmlns:p14="http://schemas.microsoft.com/office/powerpoint/2010/main">
    <mc:Choice Requires="p14">
      <p:transition spd="slow" p14:dur="2000" advTm="131319"/>
    </mc:Choice>
    <mc:Fallback xmlns="">
      <p:transition spd="slow" advTm="131319"/>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68279" y="1338051"/>
            <a:ext cx="10255442" cy="4391134"/>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mn-cs"/>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5122" name="Picture 2" descr="خبراء: الأمن السيبراني يحدد معالم مستقبل التكنولوجيا">
            <a:extLst>
              <a:ext uri="{FF2B5EF4-FFF2-40B4-BE49-F238E27FC236}">
                <a16:creationId xmlns:a16="http://schemas.microsoft.com/office/drawing/2014/main" id="{679E04EB-E41C-4B48-92A2-16ADA11109FF}"/>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127760" y="1428065"/>
            <a:ext cx="9946640" cy="419041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2" name="Rounded Rectangle 12">
            <a:extLst>
              <a:ext uri="{FF2B5EF4-FFF2-40B4-BE49-F238E27FC236}">
                <a16:creationId xmlns:a16="http://schemas.microsoft.com/office/drawing/2014/main" id="{626C7965-EA88-4B39-8B2C-8CD9E4E111BC}"/>
              </a:ext>
            </a:extLst>
          </p:cNvPr>
          <p:cNvSpPr/>
          <p:nvPr/>
        </p:nvSpPr>
        <p:spPr>
          <a:xfrm>
            <a:off x="1685763" y="2644143"/>
            <a:ext cx="8820473" cy="2232664"/>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just" rtl="1"/>
            <a:r>
              <a:rPr kumimoji="0" lang="en-US" sz="3200" b="0" i="0" u="none" strike="noStrike" kern="1200" cap="none" spc="0" normalizeH="0" baseline="0" noProof="0" dirty="0">
                <a:ln>
                  <a:noFill/>
                </a:ln>
                <a:solidFill>
                  <a:schemeClr val="tx1"/>
                </a:solidFill>
                <a:effectLst/>
                <a:uLnTx/>
                <a:uFillTx/>
                <a:latin typeface="Calibri" panose="020F0502020204030204" pitchFamily="34" charset="0"/>
                <a:ea typeface="Calibri" panose="020F0502020204030204" pitchFamily="34" charset="0"/>
                <a:cs typeface="+mn-cs"/>
              </a:rPr>
              <a:t> </a:t>
            </a:r>
            <a:r>
              <a:rPr lang="en-US" sz="3200" dirty="0">
                <a:solidFill>
                  <a:schemeClr val="tx1"/>
                </a:solidFill>
                <a:latin typeface="Calibri" panose="020F0502020204030204" pitchFamily="34" charset="0"/>
                <a:ea typeface="Calibri" panose="020F0502020204030204" pitchFamily="34" charset="0"/>
              </a:rPr>
              <a:t> </a:t>
            </a:r>
            <a:r>
              <a:rPr lang="ar-IQ" sz="3200" dirty="0">
                <a:solidFill>
                  <a:schemeClr val="tx1"/>
                </a:solidFill>
                <a:highlight>
                  <a:srgbClr val="FFFF00"/>
                </a:highlight>
                <a:latin typeface="Calibri" panose="020F0502020204030204" pitchFamily="34" charset="0"/>
                <a:ea typeface="Calibri" panose="020F0502020204030204" pitchFamily="34" charset="0"/>
              </a:rPr>
              <a:t>ونلاحظ أن الفعل الواحد قد يعكس دوافع متعددة خاصة ما إذا اشترك فيه أكثر من شخص </a:t>
            </a:r>
            <a:r>
              <a:rPr lang="ar-IQ" sz="3200" dirty="0">
                <a:solidFill>
                  <a:schemeClr val="tx1"/>
                </a:solidFill>
                <a:latin typeface="Calibri" panose="020F0502020204030204" pitchFamily="34" charset="0"/>
                <a:ea typeface="Calibri" panose="020F0502020204030204" pitchFamily="34" charset="0"/>
              </a:rPr>
              <a:t>انطلق كل منهم من دوافع خاصة تختلف عن غيره. </a:t>
            </a:r>
            <a:endParaRPr lang="en-US" sz="2800" dirty="0">
              <a:solidFill>
                <a:schemeClr val="tx1"/>
              </a:solidFill>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889800126"/>
      </p:ext>
    </p:extLst>
  </p:cSld>
  <p:clrMapOvr>
    <a:masterClrMapping/>
  </p:clrMapOvr>
  <mc:AlternateContent xmlns:mc="http://schemas.openxmlformats.org/markup-compatibility/2006" xmlns:p14="http://schemas.microsoft.com/office/powerpoint/2010/main">
    <mc:Choice Requires="p14">
      <p:transition spd="slow" p14:dur="2000" advTm="78602"/>
    </mc:Choice>
    <mc:Fallback xmlns="">
      <p:transition spd="slow" advTm="78602"/>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82118" y="534595"/>
            <a:ext cx="9922203" cy="111992"/>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68279" y="1320121"/>
            <a:ext cx="10255442" cy="4391134"/>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1026" name="Picture 2" descr="الدول الأكثر ثراء وجهاً لوجه مع الجرائم الإلكترونية">
            <a:extLst>
              <a:ext uri="{FF2B5EF4-FFF2-40B4-BE49-F238E27FC236}">
                <a16:creationId xmlns:a16="http://schemas.microsoft.com/office/drawing/2014/main" id="{AAE6582E-0C1B-4928-9010-9D278E06B046}"/>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310641" y="1508760"/>
            <a:ext cx="9677399" cy="393954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sp>
        <p:nvSpPr>
          <p:cNvPr id="12" name="Rounded Rectangle 12">
            <a:extLst>
              <a:ext uri="{FF2B5EF4-FFF2-40B4-BE49-F238E27FC236}">
                <a16:creationId xmlns:a16="http://schemas.microsoft.com/office/drawing/2014/main" id="{626C7965-EA88-4B39-8B2C-8CD9E4E111BC}"/>
              </a:ext>
            </a:extLst>
          </p:cNvPr>
          <p:cNvSpPr/>
          <p:nvPr/>
        </p:nvSpPr>
        <p:spPr>
          <a:xfrm>
            <a:off x="1535680" y="1625776"/>
            <a:ext cx="5214743" cy="3606446"/>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342900" marR="0" lvl="0" indent="-342900" algn="r" rtl="1">
              <a:spcBef>
                <a:spcPts val="0"/>
              </a:spcBef>
              <a:spcAft>
                <a:spcPts val="500"/>
              </a:spcAft>
              <a:buFont typeface="+mj-lt"/>
              <a:buAutoNum type="arabicPeriod"/>
            </a:pPr>
            <a:r>
              <a:rPr lang="ar-IQ" sz="3200" b="1" dirty="0">
                <a:solidFill>
                  <a:schemeClr val="tx1"/>
                </a:solidFill>
                <a:latin typeface="Times New Roman" panose="02020603050405020304" pitchFamily="18" charset="0"/>
                <a:ea typeface="Calibri" panose="020F0502020204030204" pitchFamily="34" charset="0"/>
                <a:cs typeface="Calibri" panose="020F0502020204030204" pitchFamily="34" charset="0"/>
              </a:rPr>
              <a:t>التحضر.</a:t>
            </a:r>
            <a:endParaRPr lang="en-US" sz="2800" dirty="0">
              <a:solidFill>
                <a:schemeClr val="tx1"/>
              </a:solidFill>
              <a:latin typeface="Times New Roman" panose="02020603050405020304" pitchFamily="18" charset="0"/>
              <a:ea typeface="Times New Roman" panose="02020603050405020304" pitchFamily="18" charset="0"/>
            </a:endParaRPr>
          </a:p>
          <a:p>
            <a:pPr marL="342900" marR="0" lvl="0" indent="-342900" algn="r" rtl="1">
              <a:spcBef>
                <a:spcPts val="0"/>
              </a:spcBef>
              <a:spcAft>
                <a:spcPts val="500"/>
              </a:spcAft>
              <a:buFont typeface="+mj-lt"/>
              <a:buAutoNum type="arabicPeriod"/>
            </a:pPr>
            <a:r>
              <a:rPr lang="ar-IQ" sz="3200" b="1" dirty="0">
                <a:solidFill>
                  <a:schemeClr val="tx1"/>
                </a:solidFill>
                <a:latin typeface="Times New Roman" panose="02020603050405020304" pitchFamily="18" charset="0"/>
                <a:ea typeface="Calibri" panose="020F0502020204030204" pitchFamily="34" charset="0"/>
                <a:cs typeface="Calibri" panose="020F0502020204030204" pitchFamily="34" charset="0"/>
              </a:rPr>
              <a:t>البطالة.</a:t>
            </a:r>
            <a:endParaRPr lang="en-US" sz="2800" dirty="0">
              <a:solidFill>
                <a:schemeClr val="tx1"/>
              </a:solidFill>
              <a:latin typeface="Times New Roman" panose="02020603050405020304" pitchFamily="18" charset="0"/>
              <a:ea typeface="Times New Roman" panose="02020603050405020304" pitchFamily="18" charset="0"/>
            </a:endParaRPr>
          </a:p>
          <a:p>
            <a:pPr marL="342900" marR="0" lvl="0" indent="-342900" algn="r" rtl="1">
              <a:spcBef>
                <a:spcPts val="0"/>
              </a:spcBef>
              <a:spcAft>
                <a:spcPts val="500"/>
              </a:spcAft>
              <a:buFont typeface="+mj-lt"/>
              <a:buAutoNum type="arabicPeriod"/>
            </a:pPr>
            <a:r>
              <a:rPr lang="ar-IQ" sz="3200" b="1" dirty="0">
                <a:solidFill>
                  <a:schemeClr val="tx1"/>
                </a:solidFill>
                <a:latin typeface="Times New Roman" panose="02020603050405020304" pitchFamily="18" charset="0"/>
                <a:ea typeface="Calibri" panose="020F0502020204030204" pitchFamily="34" charset="0"/>
                <a:cs typeface="Calibri" panose="020F0502020204030204" pitchFamily="34" charset="0"/>
              </a:rPr>
              <a:t>الضغوط العامة.</a:t>
            </a:r>
            <a:endParaRPr lang="en-US" sz="2800" dirty="0">
              <a:solidFill>
                <a:schemeClr val="tx1"/>
              </a:solidFill>
              <a:latin typeface="Times New Roman" panose="02020603050405020304" pitchFamily="18" charset="0"/>
              <a:ea typeface="Times New Roman" panose="02020603050405020304" pitchFamily="18" charset="0"/>
            </a:endParaRPr>
          </a:p>
          <a:p>
            <a:pPr marL="342900" marR="0" lvl="0" indent="-342900" algn="r" rtl="1">
              <a:spcBef>
                <a:spcPts val="0"/>
              </a:spcBef>
              <a:spcAft>
                <a:spcPts val="500"/>
              </a:spcAft>
              <a:buFont typeface="+mj-lt"/>
              <a:buAutoNum type="arabicPeriod"/>
            </a:pPr>
            <a:r>
              <a:rPr lang="ar-IQ" sz="3200" b="1" dirty="0">
                <a:solidFill>
                  <a:schemeClr val="tx1"/>
                </a:solidFill>
                <a:latin typeface="Times New Roman" panose="02020603050405020304" pitchFamily="18" charset="0"/>
                <a:ea typeface="Calibri" panose="020F0502020204030204" pitchFamily="34" charset="0"/>
                <a:cs typeface="Calibri" panose="020F0502020204030204" pitchFamily="34" charset="0"/>
              </a:rPr>
              <a:t>البحث عن الثراء السريع.</a:t>
            </a:r>
            <a:endParaRPr lang="en-US" sz="2800" dirty="0">
              <a:solidFill>
                <a:schemeClr val="tx1"/>
              </a:solidFill>
              <a:latin typeface="Times New Roman" panose="02020603050405020304" pitchFamily="18" charset="0"/>
              <a:ea typeface="Times New Roman" panose="02020603050405020304" pitchFamily="18" charset="0"/>
            </a:endParaRPr>
          </a:p>
          <a:p>
            <a:pPr marL="342900" marR="0" lvl="0" indent="-342900" algn="just" rtl="1">
              <a:spcBef>
                <a:spcPts val="0"/>
              </a:spcBef>
              <a:spcAft>
                <a:spcPts val="500"/>
              </a:spcAft>
              <a:buFont typeface="+mj-lt"/>
              <a:buAutoNum type="arabicPeriod"/>
            </a:pPr>
            <a:r>
              <a:rPr lang="ar-IQ" sz="3200" b="1" dirty="0">
                <a:solidFill>
                  <a:schemeClr val="tx1"/>
                </a:solidFill>
                <a:latin typeface="Times New Roman" panose="02020603050405020304" pitchFamily="18" charset="0"/>
                <a:ea typeface="Calibri" panose="020F0502020204030204" pitchFamily="34" charset="0"/>
                <a:cs typeface="Calibri" panose="020F0502020204030204" pitchFamily="34" charset="0"/>
              </a:rPr>
              <a:t>ضعف إنفاذ القانون وتطبيقه في الجريمة السيبرانية :</a:t>
            </a:r>
            <a:endParaRPr lang="en-US" sz="2800" dirty="0">
              <a:solidFill>
                <a:schemeClr val="tx1"/>
              </a:solidFill>
              <a:latin typeface="Times New Roman" panose="02020603050405020304" pitchFamily="18" charset="0"/>
              <a:ea typeface="Times New Roman" panose="02020603050405020304" pitchFamily="18" charset="0"/>
            </a:endParaRPr>
          </a:p>
        </p:txBody>
      </p:sp>
      <p:sp>
        <p:nvSpPr>
          <p:cNvPr id="13" name="Oval 12">
            <a:extLst>
              <a:ext uri="{FF2B5EF4-FFF2-40B4-BE49-F238E27FC236}">
                <a16:creationId xmlns:a16="http://schemas.microsoft.com/office/drawing/2014/main" id="{27376E63-A78A-BD8F-1A56-52837C863F12}"/>
              </a:ext>
            </a:extLst>
          </p:cNvPr>
          <p:cNvSpPr/>
          <p:nvPr/>
        </p:nvSpPr>
        <p:spPr>
          <a:xfrm>
            <a:off x="6840993" y="1742794"/>
            <a:ext cx="3885190" cy="2431695"/>
          </a:xfrm>
          <a:prstGeom prst="ellipse">
            <a:avLst/>
          </a:prstGeom>
          <a:solidFill>
            <a:sysClr val="window" lastClr="FFFFFF">
              <a:lumMod val="85000"/>
            </a:sysClr>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sz="3200" b="1" dirty="0">
                <a:solidFill>
                  <a:srgbClr val="FF0000"/>
                </a:solidFill>
                <a:latin typeface="Calibri" panose="020F0502020204030204"/>
                <a:ea typeface="Calibri" panose="020F0502020204030204" pitchFamily="34" charset="0"/>
                <a:cs typeface="Calibri" panose="020F0502020204030204" pitchFamily="34" charset="0"/>
              </a:rPr>
              <a:t>ثانيا</a:t>
            </a:r>
            <a:r>
              <a:rPr kumimoji="0" lang="ar-EG" sz="3200" b="1" i="0" u="none" strike="noStrike" kern="1200" cap="none" spc="0" normalizeH="0" baseline="0" noProof="0" dirty="0">
                <a:ln>
                  <a:noFill/>
                </a:ln>
                <a:solidFill>
                  <a:srgbClr val="FF0000"/>
                </a:solidFill>
                <a:effectLst/>
                <a:uLnTx/>
                <a:uFillTx/>
                <a:latin typeface="Calibri" panose="020F0502020204030204"/>
                <a:ea typeface="Calibri" panose="020F0502020204030204" pitchFamily="34" charset="0"/>
                <a:cs typeface="Calibri" panose="020F0502020204030204" pitchFamily="34" charset="0"/>
              </a:rPr>
              <a:t>: أسباب الجريمة السيبرانية علي المستوي المجتمعي:</a:t>
            </a:r>
            <a:endParaRPr kumimoji="0" lang="ar-EG" sz="3200" b="1" i="0" u="none" strike="noStrike" kern="1200" cap="none" spc="0" normalizeH="0" baseline="0" noProof="0" dirty="0">
              <a:ln>
                <a:noFill/>
              </a:ln>
              <a:solidFill>
                <a:srgbClr val="FF0000"/>
              </a:solidFill>
              <a:effectLst/>
              <a:uLnTx/>
              <a:uFillTx/>
              <a:latin typeface="Calibri"/>
              <a:ea typeface="+mn-ea"/>
              <a:cs typeface="Arial" panose="020B0604020202020204" pitchFamily="34" charset="0"/>
            </a:endParaRPr>
          </a:p>
        </p:txBody>
      </p:sp>
    </p:spTree>
    <p:extLst>
      <p:ext uri="{BB962C8B-B14F-4D97-AF65-F5344CB8AC3E}">
        <p14:creationId xmlns:p14="http://schemas.microsoft.com/office/powerpoint/2010/main" val="939691609"/>
      </p:ext>
    </p:extLst>
  </p:cSld>
  <p:clrMapOvr>
    <a:masterClrMapping/>
  </p:clrMapOvr>
  <mc:AlternateContent xmlns:mc="http://schemas.openxmlformats.org/markup-compatibility/2006" xmlns:p14="http://schemas.microsoft.com/office/powerpoint/2010/main">
    <mc:Choice Requires="p14">
      <p:transition spd="slow" p14:dur="2000" advTm="49815"/>
    </mc:Choice>
    <mc:Fallback xmlns="">
      <p:transition spd="slow" advTm="49815"/>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82118" y="534595"/>
            <a:ext cx="9922203" cy="111992"/>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68279" y="1320121"/>
            <a:ext cx="10255442" cy="4391134"/>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1026" name="Picture 2" descr="الدول الأكثر ثراء وجهاً لوجه مع الجرائم الإلكترونية">
            <a:extLst>
              <a:ext uri="{FF2B5EF4-FFF2-40B4-BE49-F238E27FC236}">
                <a16:creationId xmlns:a16="http://schemas.microsoft.com/office/drawing/2014/main" id="{AAE6582E-0C1B-4928-9010-9D278E06B046}"/>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310641" y="1508760"/>
            <a:ext cx="9677399" cy="393954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sp>
        <p:nvSpPr>
          <p:cNvPr id="12" name="Rounded Rectangle 12">
            <a:extLst>
              <a:ext uri="{FF2B5EF4-FFF2-40B4-BE49-F238E27FC236}">
                <a16:creationId xmlns:a16="http://schemas.microsoft.com/office/drawing/2014/main" id="{626C7965-EA88-4B39-8B2C-8CD9E4E111BC}"/>
              </a:ext>
            </a:extLst>
          </p:cNvPr>
          <p:cNvSpPr/>
          <p:nvPr/>
        </p:nvSpPr>
        <p:spPr>
          <a:xfrm>
            <a:off x="1631576" y="3532093"/>
            <a:ext cx="3514165" cy="1506071"/>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342900" marR="0" lvl="0" indent="-342900" algn="ctr" defTabSz="914400" rtl="1" eaLnBrk="1" fontAlgn="auto" latinLnBrk="0" hangingPunct="1">
              <a:lnSpc>
                <a:spcPct val="100000"/>
              </a:lnSpc>
              <a:spcBef>
                <a:spcPts val="0"/>
              </a:spcBef>
              <a:spcAft>
                <a:spcPts val="500"/>
              </a:spcAft>
              <a:buClrTx/>
              <a:buSzTx/>
              <a:buFont typeface="+mj-lt"/>
              <a:buAutoNum type="arabicPeriod"/>
              <a:tabLst/>
              <a:defRPr/>
            </a:pPr>
            <a:r>
              <a:rPr kumimoji="0" lang="ar-IQ" sz="4400" b="1"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Calibri" panose="020F0502020204030204" pitchFamily="34" charset="0"/>
              </a:rPr>
              <a:t>التحضر</a:t>
            </a:r>
            <a:r>
              <a:rPr kumimoji="0" lang="ar-EG" sz="5400" b="1"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Calibri" panose="020F0502020204030204" pitchFamily="34" charset="0"/>
              </a:rPr>
              <a:t>:</a:t>
            </a:r>
            <a:endParaRPr kumimoji="0" lang="en-US" sz="5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mn-cs"/>
            </a:endParaRPr>
          </a:p>
        </p:txBody>
      </p:sp>
      <p:sp>
        <p:nvSpPr>
          <p:cNvPr id="13" name="Oval 12">
            <a:extLst>
              <a:ext uri="{FF2B5EF4-FFF2-40B4-BE49-F238E27FC236}">
                <a16:creationId xmlns:a16="http://schemas.microsoft.com/office/drawing/2014/main" id="{27376E63-A78A-BD8F-1A56-52837C863F12}"/>
              </a:ext>
            </a:extLst>
          </p:cNvPr>
          <p:cNvSpPr/>
          <p:nvPr/>
        </p:nvSpPr>
        <p:spPr>
          <a:xfrm>
            <a:off x="4411380" y="2160662"/>
            <a:ext cx="6341697" cy="2431695"/>
          </a:xfrm>
          <a:prstGeom prst="ellipse">
            <a:avLst/>
          </a:prstGeom>
          <a:solidFill>
            <a:sysClr val="window" lastClr="FFFFFF">
              <a:lumMod val="85000"/>
            </a:sysClr>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dirty="0">
                <a:ln>
                  <a:noFill/>
                </a:ln>
                <a:solidFill>
                  <a:srgbClr val="FF0000"/>
                </a:solidFill>
                <a:effectLst/>
                <a:uLnTx/>
                <a:uFillTx/>
                <a:latin typeface="Calibri" panose="020F0502020204030204"/>
                <a:ea typeface="Calibri" panose="020F0502020204030204" pitchFamily="34" charset="0"/>
                <a:cs typeface="Calibri" panose="020F0502020204030204" pitchFamily="34" charset="0"/>
              </a:rPr>
              <a:t>ثانيا: أسباب الجريمة السيبرانية علي المستوي المجتمعي:</a:t>
            </a:r>
            <a:endParaRPr kumimoji="0" lang="ar-EG" sz="3200" b="1" i="0" u="none" strike="noStrike" kern="1200" cap="none" spc="0" normalizeH="0" baseline="0" noProof="0" dirty="0">
              <a:ln>
                <a:noFill/>
              </a:ln>
              <a:solidFill>
                <a:srgbClr val="FF0000"/>
              </a:solidFill>
              <a:effectLst/>
              <a:uLnTx/>
              <a:uFillTx/>
              <a:latin typeface="Calibri"/>
              <a:ea typeface="+mn-ea"/>
              <a:cs typeface="Arial" panose="020B0604020202020204" pitchFamily="34" charset="0"/>
            </a:endParaRPr>
          </a:p>
        </p:txBody>
      </p:sp>
    </p:spTree>
    <p:extLst>
      <p:ext uri="{BB962C8B-B14F-4D97-AF65-F5344CB8AC3E}">
        <p14:creationId xmlns:p14="http://schemas.microsoft.com/office/powerpoint/2010/main" val="3823967474"/>
      </p:ext>
    </p:extLst>
  </p:cSld>
  <p:clrMapOvr>
    <a:masterClrMapping/>
  </p:clrMapOvr>
  <mc:AlternateContent xmlns:mc="http://schemas.openxmlformats.org/markup-compatibility/2006" xmlns:p14="http://schemas.microsoft.com/office/powerpoint/2010/main">
    <mc:Choice Requires="p14">
      <p:transition spd="slow" p14:dur="2000" advTm="102315"/>
    </mc:Choice>
    <mc:Fallback xmlns="">
      <p:transition spd="slow" advTm="102315"/>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82118" y="534595"/>
            <a:ext cx="9922203" cy="111992"/>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68279" y="1320121"/>
            <a:ext cx="10255442" cy="4391134"/>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1026" name="Picture 2" descr="الدول الأكثر ثراء وجهاً لوجه مع الجرائم الإلكترونية">
            <a:extLst>
              <a:ext uri="{FF2B5EF4-FFF2-40B4-BE49-F238E27FC236}">
                <a16:creationId xmlns:a16="http://schemas.microsoft.com/office/drawing/2014/main" id="{AAE6582E-0C1B-4928-9010-9D278E06B046}"/>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310641" y="1508760"/>
            <a:ext cx="9677399" cy="393954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sp>
        <p:nvSpPr>
          <p:cNvPr id="12" name="Rounded Rectangle 12">
            <a:extLst>
              <a:ext uri="{FF2B5EF4-FFF2-40B4-BE49-F238E27FC236}">
                <a16:creationId xmlns:a16="http://schemas.microsoft.com/office/drawing/2014/main" id="{626C7965-EA88-4B39-8B2C-8CD9E4E111BC}"/>
              </a:ext>
            </a:extLst>
          </p:cNvPr>
          <p:cNvSpPr/>
          <p:nvPr/>
        </p:nvSpPr>
        <p:spPr>
          <a:xfrm>
            <a:off x="1631576" y="3550023"/>
            <a:ext cx="3514165" cy="1506071"/>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R="0" lvl="0" algn="ctr" defTabSz="914400" rtl="1" eaLnBrk="1" fontAlgn="auto" latinLnBrk="0" hangingPunct="1">
              <a:lnSpc>
                <a:spcPct val="100000"/>
              </a:lnSpc>
              <a:spcBef>
                <a:spcPts val="0"/>
              </a:spcBef>
              <a:spcAft>
                <a:spcPts val="500"/>
              </a:spcAft>
              <a:buClrTx/>
              <a:buSzTx/>
              <a:tabLst/>
              <a:defRPr/>
            </a:pPr>
            <a:r>
              <a:rPr kumimoji="0" lang="ar-EG" sz="5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mn-cs"/>
              </a:rPr>
              <a:t>2. </a:t>
            </a:r>
            <a:r>
              <a:rPr kumimoji="0" lang="ar-EG" sz="54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mn-cs"/>
              </a:rPr>
              <a:t>البطالة</a:t>
            </a:r>
            <a:r>
              <a:rPr kumimoji="0" lang="ar-EG" sz="5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mn-cs"/>
              </a:rPr>
              <a:t>:</a:t>
            </a:r>
            <a:endParaRPr kumimoji="0" lang="en-US" sz="5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mn-cs"/>
            </a:endParaRPr>
          </a:p>
        </p:txBody>
      </p:sp>
      <p:sp>
        <p:nvSpPr>
          <p:cNvPr id="13" name="Oval 12">
            <a:extLst>
              <a:ext uri="{FF2B5EF4-FFF2-40B4-BE49-F238E27FC236}">
                <a16:creationId xmlns:a16="http://schemas.microsoft.com/office/drawing/2014/main" id="{27376E63-A78A-BD8F-1A56-52837C863F12}"/>
              </a:ext>
            </a:extLst>
          </p:cNvPr>
          <p:cNvSpPr/>
          <p:nvPr/>
        </p:nvSpPr>
        <p:spPr>
          <a:xfrm>
            <a:off x="4411380" y="2160662"/>
            <a:ext cx="6341697" cy="2431695"/>
          </a:xfrm>
          <a:prstGeom prst="ellipse">
            <a:avLst/>
          </a:prstGeom>
          <a:solidFill>
            <a:sysClr val="window" lastClr="FFFFFF">
              <a:lumMod val="85000"/>
            </a:sysClr>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dirty="0">
                <a:ln>
                  <a:noFill/>
                </a:ln>
                <a:solidFill>
                  <a:srgbClr val="FF0000"/>
                </a:solidFill>
                <a:effectLst/>
                <a:uLnTx/>
                <a:uFillTx/>
                <a:latin typeface="Calibri" panose="020F0502020204030204"/>
                <a:ea typeface="Calibri" panose="020F0502020204030204" pitchFamily="34" charset="0"/>
                <a:cs typeface="Calibri" panose="020F0502020204030204" pitchFamily="34" charset="0"/>
              </a:rPr>
              <a:t>ثانيا: أسباب الجريمة السيبرانية علي المستوي المجتمعي:</a:t>
            </a:r>
            <a:endParaRPr kumimoji="0" lang="ar-EG" sz="3200" b="1" i="0" u="none" strike="noStrike" kern="1200" cap="none" spc="0" normalizeH="0" baseline="0" noProof="0" dirty="0">
              <a:ln>
                <a:noFill/>
              </a:ln>
              <a:solidFill>
                <a:srgbClr val="FF0000"/>
              </a:solidFill>
              <a:effectLst/>
              <a:uLnTx/>
              <a:uFillTx/>
              <a:latin typeface="Calibri"/>
              <a:ea typeface="+mn-ea"/>
              <a:cs typeface="Arial" panose="020B0604020202020204" pitchFamily="34" charset="0"/>
            </a:endParaRPr>
          </a:p>
        </p:txBody>
      </p:sp>
    </p:spTree>
    <p:extLst>
      <p:ext uri="{BB962C8B-B14F-4D97-AF65-F5344CB8AC3E}">
        <p14:creationId xmlns:p14="http://schemas.microsoft.com/office/powerpoint/2010/main" val="1867731208"/>
      </p:ext>
    </p:extLst>
  </p:cSld>
  <p:clrMapOvr>
    <a:masterClrMapping/>
  </p:clrMapOvr>
  <mc:AlternateContent xmlns:mc="http://schemas.openxmlformats.org/markup-compatibility/2006" xmlns:p14="http://schemas.microsoft.com/office/powerpoint/2010/main">
    <mc:Choice Requires="p14">
      <p:transition spd="slow" p14:dur="2000" advTm="24147"/>
    </mc:Choice>
    <mc:Fallback xmlns="">
      <p:transition spd="slow" advTm="24147"/>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82118" y="534595"/>
            <a:ext cx="9922203" cy="111992"/>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68279" y="1320121"/>
            <a:ext cx="10255442" cy="4391134"/>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1026" name="Picture 2" descr="الدول الأكثر ثراء وجهاً لوجه مع الجرائم الإلكترونية">
            <a:extLst>
              <a:ext uri="{FF2B5EF4-FFF2-40B4-BE49-F238E27FC236}">
                <a16:creationId xmlns:a16="http://schemas.microsoft.com/office/drawing/2014/main" id="{AAE6582E-0C1B-4928-9010-9D278E06B046}"/>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310641" y="1508760"/>
            <a:ext cx="9677399" cy="393954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sp>
        <p:nvSpPr>
          <p:cNvPr id="12" name="Rounded Rectangle 12">
            <a:extLst>
              <a:ext uri="{FF2B5EF4-FFF2-40B4-BE49-F238E27FC236}">
                <a16:creationId xmlns:a16="http://schemas.microsoft.com/office/drawing/2014/main" id="{626C7965-EA88-4B39-8B2C-8CD9E4E111BC}"/>
              </a:ext>
            </a:extLst>
          </p:cNvPr>
          <p:cNvSpPr/>
          <p:nvPr/>
        </p:nvSpPr>
        <p:spPr>
          <a:xfrm>
            <a:off x="1364042" y="3756365"/>
            <a:ext cx="4731957" cy="1506071"/>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1" eaLnBrk="1" fontAlgn="auto" latinLnBrk="0" hangingPunct="1">
              <a:lnSpc>
                <a:spcPct val="100000"/>
              </a:lnSpc>
              <a:spcBef>
                <a:spcPts val="0"/>
              </a:spcBef>
              <a:spcAft>
                <a:spcPts val="500"/>
              </a:spcAft>
              <a:buClrTx/>
              <a:buSzTx/>
              <a:buFontTx/>
              <a:buNone/>
              <a:tabLst/>
              <a:defRPr/>
            </a:pPr>
            <a:r>
              <a:rPr lang="ar-EG" sz="5400" dirty="0">
                <a:solidFill>
                  <a:prstClr val="black"/>
                </a:solidFill>
                <a:latin typeface="Times New Roman" panose="02020603050405020304" pitchFamily="18" charset="0"/>
                <a:ea typeface="Times New Roman" panose="02020603050405020304" pitchFamily="18" charset="0"/>
                <a:cs typeface="Arial" panose="020B0604020202020204" pitchFamily="34" charset="0"/>
              </a:rPr>
              <a:t>3. الضغوط العامة</a:t>
            </a:r>
            <a:r>
              <a:rPr kumimoji="0" lang="ar-EG" sz="5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rPr>
              <a:t>:</a:t>
            </a:r>
            <a:endParaRPr kumimoji="0" lang="en-US" sz="5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mn-cs"/>
            </a:endParaRPr>
          </a:p>
        </p:txBody>
      </p:sp>
      <p:sp>
        <p:nvSpPr>
          <p:cNvPr id="13" name="Oval 12">
            <a:extLst>
              <a:ext uri="{FF2B5EF4-FFF2-40B4-BE49-F238E27FC236}">
                <a16:creationId xmlns:a16="http://schemas.microsoft.com/office/drawing/2014/main" id="{27376E63-A78A-BD8F-1A56-52837C863F12}"/>
              </a:ext>
            </a:extLst>
          </p:cNvPr>
          <p:cNvSpPr/>
          <p:nvPr/>
        </p:nvSpPr>
        <p:spPr>
          <a:xfrm>
            <a:off x="4539662" y="2003871"/>
            <a:ext cx="6341697" cy="2431695"/>
          </a:xfrm>
          <a:prstGeom prst="ellipse">
            <a:avLst/>
          </a:prstGeom>
          <a:solidFill>
            <a:sysClr val="window" lastClr="FFFFFF">
              <a:lumMod val="85000"/>
            </a:sysClr>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dirty="0">
                <a:ln>
                  <a:noFill/>
                </a:ln>
                <a:solidFill>
                  <a:srgbClr val="FF0000"/>
                </a:solidFill>
                <a:effectLst/>
                <a:uLnTx/>
                <a:uFillTx/>
                <a:latin typeface="Calibri" panose="020F0502020204030204"/>
                <a:ea typeface="Calibri" panose="020F0502020204030204" pitchFamily="34" charset="0"/>
                <a:cs typeface="Calibri" panose="020F0502020204030204" pitchFamily="34" charset="0"/>
              </a:rPr>
              <a:t>ثانيا: أسباب الجريمة السيبرانية علي المستوي المجتمعي:</a:t>
            </a:r>
            <a:endParaRPr kumimoji="0" lang="ar-EG" sz="3200" b="1" i="0" u="none" strike="noStrike" kern="1200" cap="none" spc="0" normalizeH="0" baseline="0" noProof="0" dirty="0">
              <a:ln>
                <a:noFill/>
              </a:ln>
              <a:solidFill>
                <a:srgbClr val="FF0000"/>
              </a:solidFill>
              <a:effectLst/>
              <a:uLnTx/>
              <a:uFillTx/>
              <a:latin typeface="Calibri"/>
              <a:ea typeface="+mn-ea"/>
              <a:cs typeface="Arial" panose="020B0604020202020204" pitchFamily="34" charset="0"/>
            </a:endParaRPr>
          </a:p>
        </p:txBody>
      </p:sp>
    </p:spTree>
    <p:extLst>
      <p:ext uri="{BB962C8B-B14F-4D97-AF65-F5344CB8AC3E}">
        <p14:creationId xmlns:p14="http://schemas.microsoft.com/office/powerpoint/2010/main" val="3665455528"/>
      </p:ext>
    </p:extLst>
  </p:cSld>
  <p:clrMapOvr>
    <a:masterClrMapping/>
  </p:clrMapOvr>
  <mc:AlternateContent xmlns:mc="http://schemas.openxmlformats.org/markup-compatibility/2006" xmlns:p14="http://schemas.microsoft.com/office/powerpoint/2010/main">
    <mc:Choice Requires="p14">
      <p:transition spd="slow" p14:dur="2000" advTm="298223"/>
    </mc:Choice>
    <mc:Fallback xmlns="">
      <p:transition spd="slow" advTm="298223"/>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82118" y="534595"/>
            <a:ext cx="9922203" cy="111992"/>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68279" y="1320121"/>
            <a:ext cx="10255442" cy="4391134"/>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1026" name="Picture 2" descr="الدول الأكثر ثراء وجهاً لوجه مع الجرائم الإلكترونية">
            <a:extLst>
              <a:ext uri="{FF2B5EF4-FFF2-40B4-BE49-F238E27FC236}">
                <a16:creationId xmlns:a16="http://schemas.microsoft.com/office/drawing/2014/main" id="{AAE6582E-0C1B-4928-9010-9D278E06B046}"/>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310641" y="1508760"/>
            <a:ext cx="9677399" cy="393954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sp>
        <p:nvSpPr>
          <p:cNvPr id="12" name="Rounded Rectangle 12">
            <a:extLst>
              <a:ext uri="{FF2B5EF4-FFF2-40B4-BE49-F238E27FC236}">
                <a16:creationId xmlns:a16="http://schemas.microsoft.com/office/drawing/2014/main" id="{626C7965-EA88-4B39-8B2C-8CD9E4E111BC}"/>
              </a:ext>
            </a:extLst>
          </p:cNvPr>
          <p:cNvSpPr/>
          <p:nvPr/>
        </p:nvSpPr>
        <p:spPr>
          <a:xfrm>
            <a:off x="1364042" y="3756365"/>
            <a:ext cx="7977182" cy="1506071"/>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1" eaLnBrk="1" fontAlgn="auto" latinLnBrk="0" hangingPunct="1">
              <a:lnSpc>
                <a:spcPct val="100000"/>
              </a:lnSpc>
              <a:spcBef>
                <a:spcPts val="0"/>
              </a:spcBef>
              <a:spcAft>
                <a:spcPts val="500"/>
              </a:spcAft>
              <a:buClrTx/>
              <a:buSzTx/>
              <a:buFontTx/>
              <a:buNone/>
              <a:tabLst/>
              <a:defRPr/>
            </a:pPr>
            <a:r>
              <a:rPr lang="ar-EG" sz="5400" b="1" dirty="0">
                <a:solidFill>
                  <a:prstClr val="black"/>
                </a:solidFill>
                <a:latin typeface="Times New Roman" panose="02020603050405020304" pitchFamily="18" charset="0"/>
                <a:ea typeface="Times New Roman" panose="02020603050405020304" pitchFamily="18" charset="0"/>
                <a:cs typeface="Arial" panose="020B0604020202020204" pitchFamily="34" charset="0"/>
              </a:rPr>
              <a:t>4. البحث عن الثراء السريع</a:t>
            </a:r>
            <a:r>
              <a:rPr kumimoji="0" lang="ar-EG" sz="54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rPr>
              <a:t>:</a:t>
            </a:r>
            <a:endParaRPr kumimoji="0" lang="en-US" sz="54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mn-cs"/>
            </a:endParaRPr>
          </a:p>
        </p:txBody>
      </p:sp>
      <p:sp>
        <p:nvSpPr>
          <p:cNvPr id="13" name="Oval 12">
            <a:extLst>
              <a:ext uri="{FF2B5EF4-FFF2-40B4-BE49-F238E27FC236}">
                <a16:creationId xmlns:a16="http://schemas.microsoft.com/office/drawing/2014/main" id="{27376E63-A78A-BD8F-1A56-52837C863F12}"/>
              </a:ext>
            </a:extLst>
          </p:cNvPr>
          <p:cNvSpPr/>
          <p:nvPr/>
        </p:nvSpPr>
        <p:spPr>
          <a:xfrm>
            <a:off x="4539662" y="1693993"/>
            <a:ext cx="6341697" cy="2431695"/>
          </a:xfrm>
          <a:prstGeom prst="ellipse">
            <a:avLst/>
          </a:prstGeom>
          <a:solidFill>
            <a:sysClr val="window" lastClr="FFFFFF">
              <a:lumMod val="85000"/>
            </a:sysClr>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dirty="0">
                <a:ln>
                  <a:noFill/>
                </a:ln>
                <a:solidFill>
                  <a:srgbClr val="FF0000"/>
                </a:solidFill>
                <a:effectLst/>
                <a:uLnTx/>
                <a:uFillTx/>
                <a:latin typeface="Calibri" panose="020F0502020204030204"/>
                <a:ea typeface="Calibri" panose="020F0502020204030204" pitchFamily="34" charset="0"/>
                <a:cs typeface="Calibri" panose="020F0502020204030204" pitchFamily="34" charset="0"/>
              </a:rPr>
              <a:t>ثانيا: أسباب الجريمة السيبرانية علي المستوي المجتمعي:</a:t>
            </a:r>
            <a:endParaRPr kumimoji="0" lang="ar-EG" sz="3200" b="1" i="0" u="none" strike="noStrike" kern="1200" cap="none" spc="0" normalizeH="0" baseline="0" noProof="0" dirty="0">
              <a:ln>
                <a:noFill/>
              </a:ln>
              <a:solidFill>
                <a:srgbClr val="FF0000"/>
              </a:solidFill>
              <a:effectLst/>
              <a:uLnTx/>
              <a:uFillTx/>
              <a:latin typeface="Calibri"/>
              <a:ea typeface="+mn-ea"/>
              <a:cs typeface="Arial" panose="020B0604020202020204" pitchFamily="34" charset="0"/>
            </a:endParaRPr>
          </a:p>
        </p:txBody>
      </p:sp>
    </p:spTree>
    <p:extLst>
      <p:ext uri="{BB962C8B-B14F-4D97-AF65-F5344CB8AC3E}">
        <p14:creationId xmlns:p14="http://schemas.microsoft.com/office/powerpoint/2010/main" val="2866092497"/>
      </p:ext>
    </p:extLst>
  </p:cSld>
  <p:clrMapOvr>
    <a:masterClrMapping/>
  </p:clrMapOvr>
  <mc:AlternateContent xmlns:mc="http://schemas.openxmlformats.org/markup-compatibility/2006" xmlns:p14="http://schemas.microsoft.com/office/powerpoint/2010/main">
    <mc:Choice Requires="p14">
      <p:transition spd="slow" p14:dur="2000" advTm="195367"/>
    </mc:Choice>
    <mc:Fallback xmlns="">
      <p:transition spd="slow" advTm="195367"/>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82118" y="534595"/>
            <a:ext cx="9922203" cy="111992"/>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68279" y="1320121"/>
            <a:ext cx="10255442" cy="4391134"/>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1026" name="Picture 2" descr="الدول الأكثر ثراء وجهاً لوجه مع الجرائم الإلكترونية">
            <a:extLst>
              <a:ext uri="{FF2B5EF4-FFF2-40B4-BE49-F238E27FC236}">
                <a16:creationId xmlns:a16="http://schemas.microsoft.com/office/drawing/2014/main" id="{AAE6582E-0C1B-4928-9010-9D278E06B046}"/>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310641" y="1508760"/>
            <a:ext cx="9677399" cy="393954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sp>
        <p:nvSpPr>
          <p:cNvPr id="13" name="Oval 12">
            <a:extLst>
              <a:ext uri="{FF2B5EF4-FFF2-40B4-BE49-F238E27FC236}">
                <a16:creationId xmlns:a16="http://schemas.microsoft.com/office/drawing/2014/main" id="{27376E63-A78A-BD8F-1A56-52837C863F12}"/>
              </a:ext>
            </a:extLst>
          </p:cNvPr>
          <p:cNvSpPr/>
          <p:nvPr/>
        </p:nvSpPr>
        <p:spPr>
          <a:xfrm>
            <a:off x="2626659" y="1827515"/>
            <a:ext cx="7584141" cy="2431695"/>
          </a:xfrm>
          <a:prstGeom prst="ellipse">
            <a:avLst/>
          </a:prstGeom>
          <a:solidFill>
            <a:sysClr val="window" lastClr="FFFFFF">
              <a:lumMod val="85000"/>
            </a:sysClr>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dirty="0">
                <a:ln>
                  <a:noFill/>
                </a:ln>
                <a:solidFill>
                  <a:srgbClr val="FF0000"/>
                </a:solidFill>
                <a:effectLst/>
                <a:uLnTx/>
                <a:uFillTx/>
                <a:latin typeface="Calibri" panose="020F0502020204030204"/>
                <a:ea typeface="Calibri" panose="020F0502020204030204" pitchFamily="34" charset="0"/>
                <a:cs typeface="Calibri" panose="020F0502020204030204" pitchFamily="34" charset="0"/>
              </a:rPr>
              <a:t>ثانيا: أسباب الجريمة السيبرانية علي المستوي المجتمعي:</a:t>
            </a:r>
            <a:endParaRPr kumimoji="0" lang="ar-EG" sz="3200" b="1" i="0" u="none" strike="noStrike" kern="1200" cap="none" spc="0" normalizeH="0" baseline="0" noProof="0" dirty="0">
              <a:ln>
                <a:noFill/>
              </a:ln>
              <a:solidFill>
                <a:srgbClr val="FF0000"/>
              </a:solidFill>
              <a:effectLst/>
              <a:uLnTx/>
              <a:uFillTx/>
              <a:latin typeface="Calibri"/>
              <a:ea typeface="+mn-ea"/>
              <a:cs typeface="Arial" panose="020B0604020202020204" pitchFamily="34" charset="0"/>
            </a:endParaRPr>
          </a:p>
        </p:txBody>
      </p:sp>
      <p:sp>
        <p:nvSpPr>
          <p:cNvPr id="12" name="Rounded Rectangle 12">
            <a:extLst>
              <a:ext uri="{FF2B5EF4-FFF2-40B4-BE49-F238E27FC236}">
                <a16:creationId xmlns:a16="http://schemas.microsoft.com/office/drawing/2014/main" id="{626C7965-EA88-4B39-8B2C-8CD9E4E111BC}"/>
              </a:ext>
            </a:extLst>
          </p:cNvPr>
          <p:cNvSpPr/>
          <p:nvPr/>
        </p:nvSpPr>
        <p:spPr>
          <a:xfrm>
            <a:off x="1470723" y="3814637"/>
            <a:ext cx="9517317" cy="1447799"/>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1" eaLnBrk="1" fontAlgn="auto" latinLnBrk="0" hangingPunct="1">
              <a:lnSpc>
                <a:spcPct val="100000"/>
              </a:lnSpc>
              <a:spcBef>
                <a:spcPts val="0"/>
              </a:spcBef>
              <a:spcAft>
                <a:spcPts val="500"/>
              </a:spcAft>
              <a:buClrTx/>
              <a:buSzTx/>
              <a:buFontTx/>
              <a:buNone/>
              <a:tabLst/>
              <a:defRPr/>
            </a:pPr>
            <a:r>
              <a:rPr lang="ar-EG" sz="3600" b="1" dirty="0">
                <a:solidFill>
                  <a:prstClr val="black"/>
                </a:solidFill>
                <a:latin typeface="Times New Roman" panose="02020603050405020304" pitchFamily="18" charset="0"/>
                <a:ea typeface="Times New Roman" panose="02020603050405020304" pitchFamily="18" charset="0"/>
                <a:cs typeface="Arial" panose="020B0604020202020204" pitchFamily="34" charset="0"/>
              </a:rPr>
              <a:t>5. </a:t>
            </a:r>
            <a:r>
              <a:rPr lang="ar-EG" sz="4000" b="1" dirty="0">
                <a:solidFill>
                  <a:prstClr val="black"/>
                </a:solidFill>
                <a:latin typeface="Times New Roman" panose="02020603050405020304" pitchFamily="18" charset="0"/>
                <a:ea typeface="Times New Roman" panose="02020603050405020304" pitchFamily="18" charset="0"/>
                <a:cs typeface="Arial" panose="020B0604020202020204" pitchFamily="34" charset="0"/>
              </a:rPr>
              <a:t>ضعف إنفاذ القانون وتطبيقه في الجريمة السيبرانية</a:t>
            </a:r>
            <a:r>
              <a:rPr kumimoji="0" lang="ar-EG" sz="40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rPr>
              <a:t>:</a:t>
            </a:r>
            <a:endParaRPr kumimoji="0" lang="en-US" sz="40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mn-cs"/>
            </a:endParaRPr>
          </a:p>
        </p:txBody>
      </p:sp>
    </p:spTree>
    <p:extLst>
      <p:ext uri="{BB962C8B-B14F-4D97-AF65-F5344CB8AC3E}">
        <p14:creationId xmlns:p14="http://schemas.microsoft.com/office/powerpoint/2010/main" val="1703059213"/>
      </p:ext>
    </p:extLst>
  </p:cSld>
  <p:clrMapOvr>
    <a:masterClrMapping/>
  </p:clrMapOvr>
  <mc:AlternateContent xmlns:mc="http://schemas.openxmlformats.org/markup-compatibility/2006" xmlns:p14="http://schemas.microsoft.com/office/powerpoint/2010/main">
    <mc:Choice Requires="p14">
      <p:transition spd="slow" p14:dur="2000" advTm="174835"/>
    </mc:Choice>
    <mc:Fallback xmlns="">
      <p:transition spd="slow" advTm="174835"/>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82118" y="534595"/>
            <a:ext cx="9922203" cy="111992"/>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68278" y="1320121"/>
            <a:ext cx="10259463" cy="4391134"/>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2" name="Picture 2" descr="صورة أرشيفية ">
            <a:extLst>
              <a:ext uri="{FF2B5EF4-FFF2-40B4-BE49-F238E27FC236}">
                <a16:creationId xmlns:a16="http://schemas.microsoft.com/office/drawing/2014/main" id="{4F95F3CF-FDC1-4C12-8FB9-F65656E2F08B}"/>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263989" y="1494747"/>
            <a:ext cx="9780529" cy="404313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2" name="Rounded Rectangle 12">
            <a:extLst>
              <a:ext uri="{FF2B5EF4-FFF2-40B4-BE49-F238E27FC236}">
                <a16:creationId xmlns:a16="http://schemas.microsoft.com/office/drawing/2014/main" id="{626C7965-EA88-4B39-8B2C-8CD9E4E111BC}"/>
              </a:ext>
            </a:extLst>
          </p:cNvPr>
          <p:cNvSpPr/>
          <p:nvPr/>
        </p:nvSpPr>
        <p:spPr>
          <a:xfrm>
            <a:off x="1439953" y="3663076"/>
            <a:ext cx="6006353" cy="1700177"/>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342900" marR="0" lvl="0" indent="-342900" algn="r" rtl="1">
              <a:spcBef>
                <a:spcPts val="0"/>
              </a:spcBef>
              <a:spcAft>
                <a:spcPts val="500"/>
              </a:spcAft>
              <a:buFont typeface="+mj-lt"/>
              <a:buAutoNum type="arabicPeriod"/>
            </a:pPr>
            <a:r>
              <a:rPr lang="ar-IQ" sz="2800" b="1" dirty="0">
                <a:solidFill>
                  <a:schemeClr val="tx1"/>
                </a:solidFill>
                <a:latin typeface="Times New Roman" panose="02020603050405020304" pitchFamily="18" charset="0"/>
                <a:ea typeface="Calibri" panose="020F0502020204030204" pitchFamily="34" charset="0"/>
                <a:cs typeface="Calibri" panose="020F0502020204030204" pitchFamily="34" charset="0"/>
              </a:rPr>
              <a:t>التحول للمجتمع الرقمي.</a:t>
            </a:r>
            <a:endParaRPr lang="en-US" sz="2400" dirty="0">
              <a:solidFill>
                <a:schemeClr val="tx1"/>
              </a:solidFill>
              <a:latin typeface="Times New Roman" panose="02020603050405020304" pitchFamily="18" charset="0"/>
              <a:ea typeface="Times New Roman" panose="02020603050405020304" pitchFamily="18" charset="0"/>
            </a:endParaRPr>
          </a:p>
          <a:p>
            <a:pPr marL="342900" marR="0" lvl="0" indent="-342900" algn="r" rtl="1">
              <a:spcBef>
                <a:spcPts val="0"/>
              </a:spcBef>
              <a:spcAft>
                <a:spcPts val="500"/>
              </a:spcAft>
              <a:buFont typeface="+mj-lt"/>
              <a:buAutoNum type="arabicPeriod"/>
            </a:pPr>
            <a:r>
              <a:rPr lang="ar-IQ" sz="2800" b="1" dirty="0">
                <a:solidFill>
                  <a:schemeClr val="tx1"/>
                </a:solidFill>
                <a:latin typeface="Times New Roman" panose="02020603050405020304" pitchFamily="18" charset="0"/>
                <a:ea typeface="Calibri" panose="020F0502020204030204" pitchFamily="34" charset="0"/>
                <a:cs typeface="Calibri" panose="020F0502020204030204" pitchFamily="34" charset="0"/>
              </a:rPr>
              <a:t>العولمة.</a:t>
            </a:r>
            <a:endParaRPr lang="en-US" sz="2400" dirty="0">
              <a:solidFill>
                <a:schemeClr val="tx1"/>
              </a:solidFill>
              <a:latin typeface="Times New Roman" panose="02020603050405020304" pitchFamily="18" charset="0"/>
              <a:ea typeface="Times New Roman" panose="02020603050405020304" pitchFamily="18" charset="0"/>
            </a:endParaRPr>
          </a:p>
          <a:p>
            <a:pPr marL="342900" marR="0" lvl="0" indent="-342900" algn="r" rtl="1">
              <a:spcBef>
                <a:spcPts val="0"/>
              </a:spcBef>
              <a:spcAft>
                <a:spcPts val="500"/>
              </a:spcAft>
              <a:buFont typeface="+mj-lt"/>
              <a:buAutoNum type="arabicPeriod"/>
            </a:pPr>
            <a:r>
              <a:rPr lang="ar-IQ" sz="2800" b="1" dirty="0">
                <a:solidFill>
                  <a:schemeClr val="tx1"/>
                </a:solidFill>
                <a:latin typeface="Times New Roman" panose="02020603050405020304" pitchFamily="18" charset="0"/>
                <a:ea typeface="Calibri" panose="020F0502020204030204" pitchFamily="34" charset="0"/>
                <a:cs typeface="Calibri" panose="020F0502020204030204" pitchFamily="34" charset="0"/>
              </a:rPr>
              <a:t>إنكشاف البنية التحتية المعلوماتية الكونية. </a:t>
            </a:r>
            <a:endParaRPr lang="en-US" sz="2400" dirty="0">
              <a:solidFill>
                <a:schemeClr val="tx1"/>
              </a:solidFill>
              <a:latin typeface="Times New Roman" panose="02020603050405020304" pitchFamily="18" charset="0"/>
              <a:ea typeface="Times New Roman" panose="02020603050405020304" pitchFamily="18" charset="0"/>
            </a:endParaRPr>
          </a:p>
        </p:txBody>
      </p:sp>
      <p:sp>
        <p:nvSpPr>
          <p:cNvPr id="13" name="Oval 12">
            <a:extLst>
              <a:ext uri="{FF2B5EF4-FFF2-40B4-BE49-F238E27FC236}">
                <a16:creationId xmlns:a16="http://schemas.microsoft.com/office/drawing/2014/main" id="{27376E63-A78A-BD8F-1A56-52837C863F12}"/>
              </a:ext>
            </a:extLst>
          </p:cNvPr>
          <p:cNvSpPr/>
          <p:nvPr/>
        </p:nvSpPr>
        <p:spPr>
          <a:xfrm>
            <a:off x="6221506" y="1554110"/>
            <a:ext cx="4641463" cy="2431695"/>
          </a:xfrm>
          <a:prstGeom prst="ellipse">
            <a:avLst/>
          </a:prstGeom>
          <a:solidFill>
            <a:sysClr val="window" lastClr="FFFFFF">
              <a:lumMod val="85000"/>
            </a:sysClr>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dirty="0">
                <a:ln>
                  <a:noFill/>
                </a:ln>
                <a:solidFill>
                  <a:srgbClr val="FF0000"/>
                </a:solidFill>
                <a:effectLst/>
                <a:uLnTx/>
                <a:uFillTx/>
                <a:latin typeface="Calibri" panose="020F0502020204030204"/>
                <a:ea typeface="Calibri" panose="020F0502020204030204" pitchFamily="34" charset="0"/>
                <a:cs typeface="Calibri" panose="020F0502020204030204" pitchFamily="34" charset="0"/>
              </a:rPr>
              <a:t>ثالثا: أسباب الجريمة السيبرانية علي المستوي الكوني:</a:t>
            </a:r>
            <a:endParaRPr kumimoji="0" lang="ar-EG" sz="3200" b="1" i="0" u="none" strike="noStrike" kern="1200" cap="none" spc="0" normalizeH="0" baseline="0" noProof="0" dirty="0">
              <a:ln>
                <a:noFill/>
              </a:ln>
              <a:solidFill>
                <a:srgbClr val="FF0000"/>
              </a:solidFill>
              <a:effectLst/>
              <a:uLnTx/>
              <a:uFillTx/>
              <a:latin typeface="Calibri"/>
              <a:ea typeface="+mn-ea"/>
              <a:cs typeface="Arial" panose="020B0604020202020204" pitchFamily="34" charset="0"/>
            </a:endParaRPr>
          </a:p>
        </p:txBody>
      </p:sp>
    </p:spTree>
    <p:extLst>
      <p:ext uri="{BB962C8B-B14F-4D97-AF65-F5344CB8AC3E}">
        <p14:creationId xmlns:p14="http://schemas.microsoft.com/office/powerpoint/2010/main" val="2508071009"/>
      </p:ext>
    </p:extLst>
  </p:cSld>
  <p:clrMapOvr>
    <a:masterClrMapping/>
  </p:clrMapOvr>
  <mc:AlternateContent xmlns:mc="http://schemas.openxmlformats.org/markup-compatibility/2006" xmlns:p14="http://schemas.microsoft.com/office/powerpoint/2010/main">
    <mc:Choice Requires="p14">
      <p:transition spd="slow" p14:dur="2000" advTm="33874"/>
    </mc:Choice>
    <mc:Fallback xmlns="">
      <p:transition spd="slow" advTm="33874"/>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82118" y="534595"/>
            <a:ext cx="9922203" cy="111992"/>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68278" y="1320121"/>
            <a:ext cx="10259463" cy="4391134"/>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2" name="Picture 2" descr="صورة أرشيفية ">
            <a:extLst>
              <a:ext uri="{FF2B5EF4-FFF2-40B4-BE49-F238E27FC236}">
                <a16:creationId xmlns:a16="http://schemas.microsoft.com/office/drawing/2014/main" id="{4F95F3CF-FDC1-4C12-8FB9-F65656E2F08B}"/>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263989" y="1494747"/>
            <a:ext cx="9780529" cy="404313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2" name="Rounded Rectangle 12">
            <a:extLst>
              <a:ext uri="{FF2B5EF4-FFF2-40B4-BE49-F238E27FC236}">
                <a16:creationId xmlns:a16="http://schemas.microsoft.com/office/drawing/2014/main" id="{626C7965-EA88-4B39-8B2C-8CD9E4E111BC}"/>
              </a:ext>
            </a:extLst>
          </p:cNvPr>
          <p:cNvSpPr/>
          <p:nvPr/>
        </p:nvSpPr>
        <p:spPr>
          <a:xfrm>
            <a:off x="1803588" y="4209814"/>
            <a:ext cx="4704788" cy="996263"/>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342900" marR="0" lvl="0" indent="-342900" algn="r" defTabSz="914400" rtl="1" eaLnBrk="1" fontAlgn="auto" latinLnBrk="0" hangingPunct="1">
              <a:lnSpc>
                <a:spcPct val="100000"/>
              </a:lnSpc>
              <a:spcBef>
                <a:spcPts val="0"/>
              </a:spcBef>
              <a:spcAft>
                <a:spcPts val="500"/>
              </a:spcAft>
              <a:buClrTx/>
              <a:buSzTx/>
              <a:buFont typeface="+mj-lt"/>
              <a:buAutoNum type="arabicPeriod"/>
              <a:tabLst/>
              <a:defRPr/>
            </a:pPr>
            <a:r>
              <a:rPr kumimoji="0" lang="ar-IQ" sz="3600" b="1"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Calibri" panose="020F0502020204030204" pitchFamily="34" charset="0"/>
              </a:rPr>
              <a:t>التحول للمجتمع الرقمي</a:t>
            </a:r>
            <a:r>
              <a:rPr lang="ar-EG" sz="3600" b="1" dirty="0">
                <a:solidFill>
                  <a:prstClr val="black"/>
                </a:solidFill>
                <a:latin typeface="Times New Roman" panose="02020603050405020304" pitchFamily="18" charset="0"/>
                <a:ea typeface="Calibri" panose="020F0502020204030204" pitchFamily="34" charset="0"/>
                <a:cs typeface="Calibri" panose="020F0502020204030204" pitchFamily="34" charset="0"/>
              </a:rPr>
              <a:t>:</a:t>
            </a:r>
            <a:r>
              <a:rPr kumimoji="0" lang="ar-IQ" sz="3600" b="1"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Calibri" panose="020F0502020204030204" pitchFamily="34" charset="0"/>
              </a:rPr>
              <a:t> </a:t>
            </a:r>
            <a:endParaRPr kumimoji="0" lang="en-US" sz="36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mn-cs"/>
            </a:endParaRPr>
          </a:p>
        </p:txBody>
      </p:sp>
      <p:sp>
        <p:nvSpPr>
          <p:cNvPr id="13" name="Oval 12">
            <a:extLst>
              <a:ext uri="{FF2B5EF4-FFF2-40B4-BE49-F238E27FC236}">
                <a16:creationId xmlns:a16="http://schemas.microsoft.com/office/drawing/2014/main" id="{27376E63-A78A-BD8F-1A56-52837C863F12}"/>
              </a:ext>
            </a:extLst>
          </p:cNvPr>
          <p:cNvSpPr/>
          <p:nvPr/>
        </p:nvSpPr>
        <p:spPr>
          <a:xfrm>
            <a:off x="3845859" y="1882099"/>
            <a:ext cx="6822141" cy="2431695"/>
          </a:xfrm>
          <a:prstGeom prst="ellipse">
            <a:avLst/>
          </a:prstGeom>
          <a:solidFill>
            <a:sysClr val="window" lastClr="FFFFFF">
              <a:lumMod val="85000"/>
            </a:sysClr>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dirty="0">
                <a:ln>
                  <a:noFill/>
                </a:ln>
                <a:solidFill>
                  <a:srgbClr val="FF0000"/>
                </a:solidFill>
                <a:effectLst/>
                <a:uLnTx/>
                <a:uFillTx/>
                <a:latin typeface="Calibri" panose="020F0502020204030204"/>
                <a:ea typeface="Calibri" panose="020F0502020204030204" pitchFamily="34" charset="0"/>
                <a:cs typeface="Calibri" panose="020F0502020204030204" pitchFamily="34" charset="0"/>
              </a:rPr>
              <a:t>ثالثا: أسباب الجريمة السيبرانية علي المستوي الكوني:</a:t>
            </a:r>
            <a:endParaRPr kumimoji="0" lang="ar-EG" sz="3200" b="1" i="0" u="none" strike="noStrike" kern="1200" cap="none" spc="0" normalizeH="0" baseline="0" noProof="0" dirty="0">
              <a:ln>
                <a:noFill/>
              </a:ln>
              <a:solidFill>
                <a:srgbClr val="FF0000"/>
              </a:solidFill>
              <a:effectLst/>
              <a:uLnTx/>
              <a:uFillTx/>
              <a:latin typeface="Calibri"/>
              <a:ea typeface="+mn-ea"/>
              <a:cs typeface="Arial" panose="020B0604020202020204" pitchFamily="34" charset="0"/>
            </a:endParaRPr>
          </a:p>
        </p:txBody>
      </p:sp>
    </p:spTree>
    <p:extLst>
      <p:ext uri="{BB962C8B-B14F-4D97-AF65-F5344CB8AC3E}">
        <p14:creationId xmlns:p14="http://schemas.microsoft.com/office/powerpoint/2010/main" val="2431327777"/>
      </p:ext>
    </p:extLst>
  </p:cSld>
  <p:clrMapOvr>
    <a:masterClrMapping/>
  </p:clrMapOvr>
  <mc:AlternateContent xmlns:mc="http://schemas.openxmlformats.org/markup-compatibility/2006" xmlns:p14="http://schemas.microsoft.com/office/powerpoint/2010/main">
    <mc:Choice Requires="p14">
      <p:transition spd="slow" p14:dur="2000" advTm="226964"/>
    </mc:Choice>
    <mc:Fallback xmlns="">
      <p:transition spd="slow" advTm="226964"/>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82118" y="534595"/>
            <a:ext cx="9922203" cy="111992"/>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68278" y="1320121"/>
            <a:ext cx="10259463" cy="4391134"/>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2" name="Picture 2" descr="صورة أرشيفية ">
            <a:extLst>
              <a:ext uri="{FF2B5EF4-FFF2-40B4-BE49-F238E27FC236}">
                <a16:creationId xmlns:a16="http://schemas.microsoft.com/office/drawing/2014/main" id="{4F95F3CF-FDC1-4C12-8FB9-F65656E2F08B}"/>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263989" y="1494747"/>
            <a:ext cx="9780529" cy="404313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2" name="Rounded Rectangle 12">
            <a:extLst>
              <a:ext uri="{FF2B5EF4-FFF2-40B4-BE49-F238E27FC236}">
                <a16:creationId xmlns:a16="http://schemas.microsoft.com/office/drawing/2014/main" id="{626C7965-EA88-4B39-8B2C-8CD9E4E111BC}"/>
              </a:ext>
            </a:extLst>
          </p:cNvPr>
          <p:cNvSpPr/>
          <p:nvPr/>
        </p:nvSpPr>
        <p:spPr>
          <a:xfrm>
            <a:off x="1803588" y="4209814"/>
            <a:ext cx="3422836" cy="996263"/>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R="0" lvl="0" algn="ctr" defTabSz="914400" rtl="1" eaLnBrk="1" fontAlgn="auto" latinLnBrk="0" hangingPunct="1">
              <a:lnSpc>
                <a:spcPct val="100000"/>
              </a:lnSpc>
              <a:spcBef>
                <a:spcPts val="0"/>
              </a:spcBef>
              <a:spcAft>
                <a:spcPts val="500"/>
              </a:spcAft>
              <a:buClrTx/>
              <a:buSzTx/>
              <a:tabLst/>
              <a:defRPr/>
            </a:pPr>
            <a:r>
              <a:rPr lang="ar-EG" sz="3600" b="1" dirty="0">
                <a:solidFill>
                  <a:prstClr val="black"/>
                </a:solidFill>
                <a:latin typeface="Times New Roman" panose="02020603050405020304" pitchFamily="18" charset="0"/>
                <a:ea typeface="Calibri" panose="020F0502020204030204" pitchFamily="34" charset="0"/>
                <a:cs typeface="Calibri" panose="020F0502020204030204" pitchFamily="34" charset="0"/>
              </a:rPr>
              <a:t>2. العولمة</a:t>
            </a:r>
            <a:r>
              <a:rPr kumimoji="0" lang="ar-EG" sz="3600" b="1"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Calibri" panose="020F0502020204030204" pitchFamily="34" charset="0"/>
              </a:rPr>
              <a:t>:</a:t>
            </a:r>
            <a:r>
              <a:rPr kumimoji="0" lang="ar-IQ" sz="3600" b="1"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Calibri" panose="020F0502020204030204" pitchFamily="34" charset="0"/>
              </a:rPr>
              <a:t> </a:t>
            </a:r>
            <a:endParaRPr kumimoji="0" lang="en-US" sz="36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mn-cs"/>
            </a:endParaRPr>
          </a:p>
        </p:txBody>
      </p:sp>
      <p:sp>
        <p:nvSpPr>
          <p:cNvPr id="13" name="Oval 12">
            <a:extLst>
              <a:ext uri="{FF2B5EF4-FFF2-40B4-BE49-F238E27FC236}">
                <a16:creationId xmlns:a16="http://schemas.microsoft.com/office/drawing/2014/main" id="{27376E63-A78A-BD8F-1A56-52837C863F12}"/>
              </a:ext>
            </a:extLst>
          </p:cNvPr>
          <p:cNvSpPr/>
          <p:nvPr/>
        </p:nvSpPr>
        <p:spPr>
          <a:xfrm>
            <a:off x="3845859" y="1882099"/>
            <a:ext cx="6822141" cy="2431695"/>
          </a:xfrm>
          <a:prstGeom prst="ellipse">
            <a:avLst/>
          </a:prstGeom>
          <a:solidFill>
            <a:sysClr val="window" lastClr="FFFFFF">
              <a:lumMod val="85000"/>
            </a:sysClr>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dirty="0">
                <a:ln>
                  <a:noFill/>
                </a:ln>
                <a:solidFill>
                  <a:srgbClr val="FF0000"/>
                </a:solidFill>
                <a:effectLst/>
                <a:uLnTx/>
                <a:uFillTx/>
                <a:latin typeface="Calibri" panose="020F0502020204030204"/>
                <a:ea typeface="Calibri" panose="020F0502020204030204" pitchFamily="34" charset="0"/>
                <a:cs typeface="Calibri" panose="020F0502020204030204" pitchFamily="34" charset="0"/>
              </a:rPr>
              <a:t>ثالثا: أسباب الجريمة السيبرانية علي المستوي الكوني:</a:t>
            </a:r>
            <a:endParaRPr kumimoji="0" lang="ar-EG" sz="3200" b="1" i="0" u="none" strike="noStrike" kern="1200" cap="none" spc="0" normalizeH="0" baseline="0" noProof="0" dirty="0">
              <a:ln>
                <a:noFill/>
              </a:ln>
              <a:solidFill>
                <a:srgbClr val="FF0000"/>
              </a:solidFill>
              <a:effectLst/>
              <a:uLnTx/>
              <a:uFillTx/>
              <a:latin typeface="Calibri"/>
              <a:ea typeface="+mn-ea"/>
              <a:cs typeface="Arial" panose="020B0604020202020204" pitchFamily="34" charset="0"/>
            </a:endParaRPr>
          </a:p>
        </p:txBody>
      </p:sp>
    </p:spTree>
    <p:extLst>
      <p:ext uri="{BB962C8B-B14F-4D97-AF65-F5344CB8AC3E}">
        <p14:creationId xmlns:p14="http://schemas.microsoft.com/office/powerpoint/2010/main" val="1345929252"/>
      </p:ext>
    </p:extLst>
  </p:cSld>
  <p:clrMapOvr>
    <a:masterClrMapping/>
  </p:clrMapOvr>
  <mc:AlternateContent xmlns:mc="http://schemas.openxmlformats.org/markup-compatibility/2006" xmlns:p14="http://schemas.microsoft.com/office/powerpoint/2010/main">
    <mc:Choice Requires="p14">
      <p:transition spd="slow" p14:dur="2000" advTm="165673"/>
    </mc:Choice>
    <mc:Fallback xmlns="">
      <p:transition spd="slow" advTm="165673"/>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82118" y="534595"/>
            <a:ext cx="9922203" cy="111992"/>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68278" y="1320121"/>
            <a:ext cx="10259463" cy="4391134"/>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2" name="Picture 2" descr="صورة أرشيفية ">
            <a:extLst>
              <a:ext uri="{FF2B5EF4-FFF2-40B4-BE49-F238E27FC236}">
                <a16:creationId xmlns:a16="http://schemas.microsoft.com/office/drawing/2014/main" id="{4F95F3CF-FDC1-4C12-8FB9-F65656E2F08B}"/>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263989" y="1494747"/>
            <a:ext cx="9780529" cy="404313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2" name="Rounded Rectangle 12">
            <a:extLst>
              <a:ext uri="{FF2B5EF4-FFF2-40B4-BE49-F238E27FC236}">
                <a16:creationId xmlns:a16="http://schemas.microsoft.com/office/drawing/2014/main" id="{626C7965-EA88-4B39-8B2C-8CD9E4E111BC}"/>
              </a:ext>
            </a:extLst>
          </p:cNvPr>
          <p:cNvSpPr/>
          <p:nvPr/>
        </p:nvSpPr>
        <p:spPr>
          <a:xfrm>
            <a:off x="1548377" y="4313810"/>
            <a:ext cx="7609354" cy="996263"/>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1" eaLnBrk="1" fontAlgn="auto" latinLnBrk="0" hangingPunct="1">
              <a:lnSpc>
                <a:spcPct val="100000"/>
              </a:lnSpc>
              <a:spcBef>
                <a:spcPts val="0"/>
              </a:spcBef>
              <a:spcAft>
                <a:spcPts val="500"/>
              </a:spcAft>
              <a:buClrTx/>
              <a:buSzTx/>
              <a:buFontTx/>
              <a:buNone/>
              <a:tabLst/>
              <a:defRPr/>
            </a:pPr>
            <a:r>
              <a:rPr lang="ar-EG" sz="3600" b="1" dirty="0">
                <a:solidFill>
                  <a:prstClr val="black"/>
                </a:solidFill>
                <a:latin typeface="Times New Roman" panose="02020603050405020304" pitchFamily="18" charset="0"/>
                <a:ea typeface="Calibri" panose="020F0502020204030204" pitchFamily="34" charset="0"/>
                <a:cs typeface="Calibri" panose="020F0502020204030204" pitchFamily="34" charset="0"/>
              </a:rPr>
              <a:t>3. إنكشاف البنية التحتية المعلوماتية الكونية</a:t>
            </a:r>
            <a:r>
              <a:rPr kumimoji="0" lang="ar-EG" sz="3600" b="1"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Calibri" panose="020F0502020204030204" pitchFamily="34" charset="0"/>
              </a:rPr>
              <a:t>:</a:t>
            </a:r>
            <a:r>
              <a:rPr kumimoji="0" lang="ar-IQ" sz="3600" b="1"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Calibri" panose="020F0502020204030204" pitchFamily="34" charset="0"/>
              </a:rPr>
              <a:t> </a:t>
            </a:r>
            <a:endParaRPr kumimoji="0" lang="en-US" sz="36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mn-cs"/>
            </a:endParaRPr>
          </a:p>
        </p:txBody>
      </p:sp>
      <p:sp>
        <p:nvSpPr>
          <p:cNvPr id="13" name="Oval 12">
            <a:extLst>
              <a:ext uri="{FF2B5EF4-FFF2-40B4-BE49-F238E27FC236}">
                <a16:creationId xmlns:a16="http://schemas.microsoft.com/office/drawing/2014/main" id="{27376E63-A78A-BD8F-1A56-52837C863F12}"/>
              </a:ext>
            </a:extLst>
          </p:cNvPr>
          <p:cNvSpPr/>
          <p:nvPr/>
        </p:nvSpPr>
        <p:spPr>
          <a:xfrm>
            <a:off x="3845859" y="1882099"/>
            <a:ext cx="6822141" cy="2431695"/>
          </a:xfrm>
          <a:prstGeom prst="ellipse">
            <a:avLst/>
          </a:prstGeom>
          <a:solidFill>
            <a:sysClr val="window" lastClr="FFFFFF">
              <a:lumMod val="85000"/>
            </a:sysClr>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dirty="0">
                <a:ln>
                  <a:noFill/>
                </a:ln>
                <a:solidFill>
                  <a:srgbClr val="FF0000"/>
                </a:solidFill>
                <a:effectLst/>
                <a:uLnTx/>
                <a:uFillTx/>
                <a:latin typeface="Calibri" panose="020F0502020204030204"/>
                <a:ea typeface="Calibri" panose="020F0502020204030204" pitchFamily="34" charset="0"/>
                <a:cs typeface="Calibri" panose="020F0502020204030204" pitchFamily="34" charset="0"/>
              </a:rPr>
              <a:t>ثالثا: أسباب الجريمة السيبرانية علي المستوي الكوني:</a:t>
            </a:r>
            <a:endParaRPr kumimoji="0" lang="ar-EG" sz="3200" b="1" i="0" u="none" strike="noStrike" kern="1200" cap="none" spc="0" normalizeH="0" baseline="0" noProof="0" dirty="0">
              <a:ln>
                <a:noFill/>
              </a:ln>
              <a:solidFill>
                <a:srgbClr val="FF0000"/>
              </a:solidFill>
              <a:effectLst/>
              <a:uLnTx/>
              <a:uFillTx/>
              <a:latin typeface="Calibri"/>
              <a:ea typeface="+mn-ea"/>
              <a:cs typeface="Arial" panose="020B0604020202020204" pitchFamily="34" charset="0"/>
            </a:endParaRPr>
          </a:p>
        </p:txBody>
      </p:sp>
    </p:spTree>
    <p:extLst>
      <p:ext uri="{BB962C8B-B14F-4D97-AF65-F5344CB8AC3E}">
        <p14:creationId xmlns:p14="http://schemas.microsoft.com/office/powerpoint/2010/main" val="630033110"/>
      </p:ext>
    </p:extLst>
  </p:cSld>
  <p:clrMapOvr>
    <a:masterClrMapping/>
  </p:clrMapOvr>
  <mc:AlternateContent xmlns:mc="http://schemas.openxmlformats.org/markup-compatibility/2006" xmlns:p14="http://schemas.microsoft.com/office/powerpoint/2010/main">
    <mc:Choice Requires="p14">
      <p:transition spd="slow" p14:dur="2000" advTm="64564"/>
    </mc:Choice>
    <mc:Fallback xmlns="">
      <p:transition spd="slow" advTm="64564"/>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82118" y="534595"/>
            <a:ext cx="9922203" cy="111992"/>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68278" y="1320121"/>
            <a:ext cx="10259463" cy="4391134"/>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2" name="Picture 2" descr="صورة أرشيفية ">
            <a:extLst>
              <a:ext uri="{FF2B5EF4-FFF2-40B4-BE49-F238E27FC236}">
                <a16:creationId xmlns:a16="http://schemas.microsoft.com/office/drawing/2014/main" id="{4F95F3CF-FDC1-4C12-8FB9-F65656E2F08B}"/>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205735" y="1494747"/>
            <a:ext cx="9780529" cy="404313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2" name="Rounded Rectangle 12">
            <a:extLst>
              <a:ext uri="{FF2B5EF4-FFF2-40B4-BE49-F238E27FC236}">
                <a16:creationId xmlns:a16="http://schemas.microsoft.com/office/drawing/2014/main" id="{626C7965-EA88-4B39-8B2C-8CD9E4E111BC}"/>
              </a:ext>
            </a:extLst>
          </p:cNvPr>
          <p:cNvSpPr/>
          <p:nvPr/>
        </p:nvSpPr>
        <p:spPr>
          <a:xfrm>
            <a:off x="1577789" y="2250770"/>
            <a:ext cx="5325034" cy="2970438"/>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r" defTabSz="914400" rtl="1" eaLnBrk="1" fontAlgn="auto" latinLnBrk="0" hangingPunct="1">
              <a:lnSpc>
                <a:spcPct val="100000"/>
              </a:lnSpc>
              <a:spcBef>
                <a:spcPts val="0"/>
              </a:spcBef>
              <a:spcAft>
                <a:spcPts val="50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Calibri" panose="020F0502020204030204" pitchFamily="34" charset="0"/>
              </a:rPr>
              <a:t>3. إنكشاف البنية التحتية المعلوماتية الكونية:</a:t>
            </a:r>
          </a:p>
          <a:p>
            <a:pPr marL="0" marR="0" lvl="0" indent="0" algn="r" defTabSz="914400" rtl="1" eaLnBrk="1" fontAlgn="auto" latinLnBrk="0" hangingPunct="1">
              <a:lnSpc>
                <a:spcPct val="100000"/>
              </a:lnSpc>
              <a:spcBef>
                <a:spcPts val="0"/>
              </a:spcBef>
              <a:spcAft>
                <a:spcPts val="500"/>
              </a:spcAft>
              <a:buClrTx/>
              <a:buSzTx/>
              <a:buFontTx/>
              <a:buNone/>
              <a:tabLst/>
              <a:defRPr/>
            </a:pPr>
            <a:r>
              <a:rPr lang="ar-EG" sz="2400" b="1" dirty="0">
                <a:solidFill>
                  <a:prstClr val="black"/>
                </a:solidFill>
                <a:latin typeface="Times New Roman" panose="02020603050405020304" pitchFamily="18" charset="0"/>
                <a:ea typeface="Calibri" panose="020F0502020204030204" pitchFamily="34" charset="0"/>
                <a:cs typeface="Calibri" panose="020F0502020204030204" pitchFamily="34" charset="0"/>
              </a:rPr>
              <a:t>     </a:t>
            </a:r>
            <a:r>
              <a:rPr lang="ar-EG" sz="2400" b="1" dirty="0">
                <a:solidFill>
                  <a:schemeClr val="accent1">
                    <a:lumMod val="75000"/>
                  </a:schemeClr>
                </a:solidFill>
                <a:latin typeface="Times New Roman" panose="02020603050405020304" pitchFamily="18" charset="0"/>
                <a:ea typeface="Calibri" panose="020F0502020204030204" pitchFamily="34" charset="0"/>
                <a:cs typeface="Calibri" panose="020F0502020204030204" pitchFamily="34" charset="0"/>
              </a:rPr>
              <a:t>أ. قطاع الإتصالات والمعلومات:</a:t>
            </a:r>
          </a:p>
          <a:p>
            <a:pPr marL="0" marR="0" lvl="0" indent="0" algn="r" defTabSz="914400" rtl="1" eaLnBrk="1" fontAlgn="auto" latinLnBrk="0" hangingPunct="1">
              <a:lnSpc>
                <a:spcPct val="100000"/>
              </a:lnSpc>
              <a:spcBef>
                <a:spcPts val="0"/>
              </a:spcBef>
              <a:spcAft>
                <a:spcPts val="500"/>
              </a:spcAft>
              <a:buClrTx/>
              <a:buSzTx/>
              <a:buFontTx/>
              <a:buNone/>
              <a:tabLst/>
              <a:defRPr/>
            </a:pPr>
            <a:r>
              <a:rPr kumimoji="0" lang="ar-EG" sz="2400" b="1" i="0" u="none" strike="noStrike" kern="1200" cap="none" spc="0" normalizeH="0" baseline="0" noProof="0" dirty="0">
                <a:ln>
                  <a:noFill/>
                </a:ln>
                <a:solidFill>
                  <a:schemeClr val="accent1">
                    <a:lumMod val="75000"/>
                  </a:schemeClr>
                </a:solidFill>
                <a:effectLst/>
                <a:uLnTx/>
                <a:uFillTx/>
                <a:latin typeface="Times New Roman" panose="02020603050405020304" pitchFamily="18" charset="0"/>
                <a:ea typeface="Calibri" panose="020F0502020204030204" pitchFamily="34" charset="0"/>
                <a:cs typeface="Calibri" panose="020F0502020204030204" pitchFamily="34" charset="0"/>
              </a:rPr>
              <a:t>     ب. قطاع التوزيع المادي (الفيزيقي):</a:t>
            </a:r>
          </a:p>
          <a:p>
            <a:pPr marL="0" marR="0" lvl="0" indent="0" algn="r" defTabSz="914400" rtl="1" eaLnBrk="1" fontAlgn="auto" latinLnBrk="0" hangingPunct="1">
              <a:lnSpc>
                <a:spcPct val="100000"/>
              </a:lnSpc>
              <a:spcBef>
                <a:spcPts val="0"/>
              </a:spcBef>
              <a:spcAft>
                <a:spcPts val="500"/>
              </a:spcAft>
              <a:buClrTx/>
              <a:buSzTx/>
              <a:buFontTx/>
              <a:buNone/>
              <a:tabLst/>
              <a:defRPr/>
            </a:pPr>
            <a:r>
              <a:rPr lang="ar-EG" sz="2400" b="1" dirty="0">
                <a:solidFill>
                  <a:schemeClr val="accent1">
                    <a:lumMod val="75000"/>
                  </a:schemeClr>
                </a:solidFill>
                <a:latin typeface="Times New Roman" panose="02020603050405020304" pitchFamily="18" charset="0"/>
                <a:ea typeface="Calibri" panose="020F0502020204030204" pitchFamily="34" charset="0"/>
                <a:cs typeface="Calibri" panose="020F0502020204030204" pitchFamily="34" charset="0"/>
              </a:rPr>
              <a:t>     ت . قطاع الطاقة:</a:t>
            </a:r>
          </a:p>
          <a:p>
            <a:pPr marL="0" marR="0" lvl="0" indent="0" algn="r" defTabSz="914400" rtl="1" eaLnBrk="1" fontAlgn="auto" latinLnBrk="0" hangingPunct="1">
              <a:lnSpc>
                <a:spcPct val="100000"/>
              </a:lnSpc>
              <a:spcBef>
                <a:spcPts val="0"/>
              </a:spcBef>
              <a:spcAft>
                <a:spcPts val="500"/>
              </a:spcAft>
              <a:buClrTx/>
              <a:buSzTx/>
              <a:buFontTx/>
              <a:buNone/>
              <a:tabLst/>
              <a:defRPr/>
            </a:pPr>
            <a:r>
              <a:rPr lang="ar-EG" sz="2400" b="1" dirty="0">
                <a:solidFill>
                  <a:schemeClr val="accent1">
                    <a:lumMod val="75000"/>
                  </a:schemeClr>
                </a:solidFill>
                <a:latin typeface="Times New Roman" panose="02020603050405020304" pitchFamily="18" charset="0"/>
                <a:ea typeface="Calibri" panose="020F0502020204030204" pitchFamily="34" charset="0"/>
                <a:cs typeface="Calibri" panose="020F0502020204030204" pitchFamily="34" charset="0"/>
              </a:rPr>
              <a:t>     ث . قطاع المال والبنوك:    </a:t>
            </a:r>
          </a:p>
          <a:p>
            <a:pPr marL="0" marR="0" lvl="0" indent="0" algn="r" defTabSz="914400" rtl="1" eaLnBrk="1" fontAlgn="auto" latinLnBrk="0" hangingPunct="1">
              <a:lnSpc>
                <a:spcPct val="100000"/>
              </a:lnSpc>
              <a:spcBef>
                <a:spcPts val="0"/>
              </a:spcBef>
              <a:spcAft>
                <a:spcPts val="500"/>
              </a:spcAft>
              <a:buClrTx/>
              <a:buSzTx/>
              <a:buFontTx/>
              <a:buNone/>
              <a:tabLst/>
              <a:defRPr/>
            </a:pPr>
            <a:r>
              <a:rPr kumimoji="0" lang="ar-EG" sz="2400" b="1" i="0" u="none" strike="noStrike" kern="1200" cap="none" spc="0" normalizeH="0" baseline="0" noProof="0" dirty="0">
                <a:ln>
                  <a:noFill/>
                </a:ln>
                <a:solidFill>
                  <a:schemeClr val="accent1">
                    <a:lumMod val="75000"/>
                  </a:schemeClr>
                </a:solidFill>
                <a:effectLst/>
                <a:uLnTx/>
                <a:uFillTx/>
                <a:latin typeface="Times New Roman" panose="02020603050405020304" pitchFamily="18" charset="0"/>
                <a:ea typeface="Calibri" panose="020F0502020204030204" pitchFamily="34" charset="0"/>
                <a:cs typeface="Calibri" panose="020F0502020204030204" pitchFamily="34" charset="0"/>
              </a:rPr>
              <a:t>     ج. قطاع الخدمات الإنسانية الحيوية:</a:t>
            </a:r>
            <a:r>
              <a:rPr kumimoji="0" lang="ar-IQ" sz="2400" b="1"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Calibri" panose="020F0502020204030204" pitchFamily="34" charset="0"/>
              </a:rPr>
              <a:t> </a:t>
            </a:r>
            <a:endParaRPr kumimoji="0" lang="en-US" sz="2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mn-cs"/>
            </a:endParaRPr>
          </a:p>
        </p:txBody>
      </p:sp>
      <p:sp>
        <p:nvSpPr>
          <p:cNvPr id="14" name="Oval 13">
            <a:extLst>
              <a:ext uri="{FF2B5EF4-FFF2-40B4-BE49-F238E27FC236}">
                <a16:creationId xmlns:a16="http://schemas.microsoft.com/office/drawing/2014/main" id="{489F9069-D1A2-418C-9014-51994BBF17FB}"/>
              </a:ext>
            </a:extLst>
          </p:cNvPr>
          <p:cNvSpPr/>
          <p:nvPr/>
        </p:nvSpPr>
        <p:spPr>
          <a:xfrm>
            <a:off x="6974541" y="1720735"/>
            <a:ext cx="3765177" cy="2431695"/>
          </a:xfrm>
          <a:prstGeom prst="ellipse">
            <a:avLst/>
          </a:prstGeom>
          <a:solidFill>
            <a:sysClr val="window" lastClr="FFFFFF">
              <a:lumMod val="85000"/>
            </a:sysClr>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dirty="0">
                <a:ln>
                  <a:noFill/>
                </a:ln>
                <a:solidFill>
                  <a:srgbClr val="FF0000"/>
                </a:solidFill>
                <a:effectLst/>
                <a:uLnTx/>
                <a:uFillTx/>
                <a:latin typeface="Calibri" panose="020F0502020204030204"/>
                <a:ea typeface="Calibri" panose="020F0502020204030204" pitchFamily="34" charset="0"/>
                <a:cs typeface="Calibri" panose="020F0502020204030204" pitchFamily="34" charset="0"/>
              </a:rPr>
              <a:t>ثالثا: أسباب الجريمة السيبرانية علي المستوي الكوني:</a:t>
            </a:r>
            <a:endParaRPr kumimoji="0" lang="ar-EG" sz="3200" b="1" i="0" u="none" strike="noStrike" kern="1200" cap="none" spc="0" normalizeH="0" baseline="0" noProof="0" dirty="0">
              <a:ln>
                <a:noFill/>
              </a:ln>
              <a:solidFill>
                <a:srgbClr val="FF0000"/>
              </a:solidFill>
              <a:effectLst/>
              <a:uLnTx/>
              <a:uFillTx/>
              <a:latin typeface="Calibri"/>
              <a:ea typeface="+mn-ea"/>
              <a:cs typeface="Arial" panose="020B0604020202020204" pitchFamily="34" charset="0"/>
            </a:endParaRPr>
          </a:p>
        </p:txBody>
      </p:sp>
    </p:spTree>
    <p:extLst>
      <p:ext uri="{BB962C8B-B14F-4D97-AF65-F5344CB8AC3E}">
        <p14:creationId xmlns:p14="http://schemas.microsoft.com/office/powerpoint/2010/main" val="3933014384"/>
      </p:ext>
    </p:extLst>
  </p:cSld>
  <p:clrMapOvr>
    <a:masterClrMapping/>
  </p:clrMapOvr>
  <mc:AlternateContent xmlns:mc="http://schemas.openxmlformats.org/markup-compatibility/2006" xmlns:p14="http://schemas.microsoft.com/office/powerpoint/2010/main">
    <mc:Choice Requires="p14">
      <p:transition spd="slow" p14:dur="2000" advTm="85272"/>
    </mc:Choice>
    <mc:Fallback xmlns="">
      <p:transition spd="slow" advTm="85272"/>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82118" y="534595"/>
            <a:ext cx="9922203" cy="111992"/>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1" i="0" u="none" strike="noStrike" kern="1200" cap="none" spc="0" normalizeH="0" baseline="0" noProof="0">
              <a:ln>
                <a:noFill/>
              </a:ln>
              <a:solidFill>
                <a:schemeClr val="tx1"/>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68278" y="1320121"/>
            <a:ext cx="10259463" cy="4391134"/>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1"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1"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1"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1"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1"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1"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mn-cs"/>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2" name="Picture 2" descr="صورة أرشيفية ">
            <a:extLst>
              <a:ext uri="{FF2B5EF4-FFF2-40B4-BE49-F238E27FC236}">
                <a16:creationId xmlns:a16="http://schemas.microsoft.com/office/drawing/2014/main" id="{4F95F3CF-FDC1-4C12-8FB9-F65656E2F08B}"/>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205735" y="1494747"/>
            <a:ext cx="9780529" cy="404313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2" name="Rounded Rectangle 12">
            <a:extLst>
              <a:ext uri="{FF2B5EF4-FFF2-40B4-BE49-F238E27FC236}">
                <a16:creationId xmlns:a16="http://schemas.microsoft.com/office/drawing/2014/main" id="{626C7965-EA88-4B39-8B2C-8CD9E4E111BC}"/>
              </a:ext>
            </a:extLst>
          </p:cNvPr>
          <p:cNvSpPr/>
          <p:nvPr/>
        </p:nvSpPr>
        <p:spPr>
          <a:xfrm>
            <a:off x="1918448" y="2933864"/>
            <a:ext cx="8498540" cy="1271592"/>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just" rtl="1"/>
            <a:r>
              <a:rPr lang="ar-IQ" sz="2400" b="1" dirty="0">
                <a:solidFill>
                  <a:schemeClr val="tx1"/>
                </a:solidFill>
                <a:highlight>
                  <a:srgbClr val="FFFF00"/>
                </a:highlight>
                <a:latin typeface="Times New Roman" panose="02020603050405020304" pitchFamily="18" charset="0"/>
                <a:ea typeface="Calibri" panose="020F0502020204030204" pitchFamily="34" charset="0"/>
                <a:cs typeface="Calibri" panose="020F0502020204030204" pitchFamily="34" charset="0"/>
              </a:rPr>
              <a:t>من الصعب ربط التهديدات الإلكترونية بمكان أو زمان ، أو جماعة</a:t>
            </a:r>
            <a:r>
              <a:rPr lang="ar-IQ" sz="2400" b="1" dirty="0">
                <a:solidFill>
                  <a:schemeClr val="tx1"/>
                </a:solidFill>
                <a:latin typeface="Times New Roman" panose="02020603050405020304" pitchFamily="18" charset="0"/>
                <a:ea typeface="Calibri" panose="020F0502020204030204" pitchFamily="34" charset="0"/>
                <a:cs typeface="Calibri" panose="020F0502020204030204" pitchFamily="34" charset="0"/>
              </a:rPr>
              <a:t>، فقد تصدر من هاو أو من طفل</a:t>
            </a:r>
            <a:r>
              <a:rPr lang="ar-EG" sz="2400" b="1" dirty="0">
                <a:solidFill>
                  <a:schemeClr val="tx1"/>
                </a:solidFill>
                <a:latin typeface="Times New Roman" panose="02020603050405020304" pitchFamily="18" charset="0"/>
                <a:ea typeface="Calibri" panose="020F0502020204030204" pitchFamily="34" charset="0"/>
                <a:cs typeface="Calibri" panose="020F0502020204030204" pitchFamily="34" charset="0"/>
              </a:rPr>
              <a:t> </a:t>
            </a:r>
            <a:r>
              <a:rPr lang="ar-IQ" sz="2400" b="1" dirty="0">
                <a:solidFill>
                  <a:schemeClr val="tx1"/>
                </a:solidFill>
                <a:latin typeface="Times New Roman" panose="02020603050405020304" pitchFamily="18" charset="0"/>
                <a:ea typeface="Calibri" panose="020F0502020204030204" pitchFamily="34" charset="0"/>
                <a:cs typeface="Calibri" panose="020F0502020204030204" pitchFamily="34" charset="0"/>
              </a:rPr>
              <a:t>أو محترف، أو جماعة إرهابية، أو جماعة تنافسية، أو استخبارات أجنبية . </a:t>
            </a:r>
            <a:endParaRPr lang="en-US" sz="2000" b="1" dirty="0">
              <a:solidFill>
                <a:schemeClr val="tx1"/>
              </a:solidFill>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698332682"/>
      </p:ext>
    </p:extLst>
  </p:cSld>
  <p:clrMapOvr>
    <a:masterClrMapping/>
  </p:clrMapOvr>
  <mc:AlternateContent xmlns:mc="http://schemas.openxmlformats.org/markup-compatibility/2006" xmlns:p14="http://schemas.microsoft.com/office/powerpoint/2010/main">
    <mc:Choice Requires="p14">
      <p:transition spd="slow" p14:dur="2000" advTm="89191"/>
    </mc:Choice>
    <mc:Fallback xmlns="">
      <p:transition spd="slow" advTm="89191"/>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82118" y="539909"/>
            <a:ext cx="9922203" cy="106677"/>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a:ln>
                <a:noFill/>
              </a:ln>
              <a:solidFill>
                <a:schemeClr val="tx1"/>
              </a:solidFill>
              <a:effectLst/>
              <a:uLnTx/>
              <a:uFillTx/>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287455"/>
            <a:ext cx="2036258" cy="1715520"/>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807515" y="1187875"/>
            <a:ext cx="4128422" cy="471727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schemeClr val="tx1"/>
              </a:solidFill>
              <a:effectLst/>
              <a:uLnTx/>
              <a:uFillTx/>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68278" y="1528517"/>
            <a:ext cx="10259463" cy="4182737"/>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chemeClr val="tx1"/>
                </a:solidFill>
                <a:effectLst/>
                <a:uLnTx/>
                <a:uFillTx/>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800" b="1" i="0" u="none" strike="noStrike" kern="1200" cap="none" spc="0" normalizeH="0" baseline="0" noProof="0" dirty="0">
              <a:ln>
                <a:noFill/>
              </a:ln>
              <a:solidFill>
                <a:schemeClr val="tx1"/>
              </a:solidFill>
              <a:effectLst/>
              <a:uLnTx/>
              <a:uFillTx/>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800" b="1" i="0" u="none" strike="noStrike" kern="1200" cap="none" spc="0" normalizeH="0" baseline="0" noProof="0" dirty="0">
              <a:ln>
                <a:noFill/>
              </a:ln>
              <a:solidFill>
                <a:schemeClr val="tx1"/>
              </a:solidFill>
              <a:effectLst/>
              <a:uLnTx/>
              <a:uFillTx/>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800" b="1" i="0" u="none" strike="noStrike" kern="1200" cap="none" spc="0" normalizeH="0" baseline="0" noProof="0" dirty="0">
              <a:ln>
                <a:noFill/>
              </a:ln>
              <a:solidFill>
                <a:schemeClr val="tx1"/>
              </a:solidFill>
              <a:effectLst/>
              <a:uLnTx/>
              <a:uFillTx/>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800" b="1" i="0" u="none" strike="noStrike" kern="1200" cap="none" spc="0" normalizeH="0" baseline="0" noProof="0" dirty="0">
              <a:ln>
                <a:noFill/>
              </a:ln>
              <a:solidFill>
                <a:schemeClr val="tx1"/>
              </a:solidFill>
              <a:effectLst/>
              <a:uLnTx/>
              <a:uFillTx/>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schemeClr val="tx1"/>
              </a:solidFill>
              <a:effectLst/>
              <a:uLnTx/>
              <a:uFillTx/>
              <a:ea typeface="Times New Roman" panose="02020603050405020304" pitchFamily="18" charset="0"/>
              <a:cs typeface="+mn-cs"/>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71993"/>
            <a:ext cx="2167470" cy="563582"/>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26056"/>
            <a:ext cx="1879649" cy="294557"/>
          </a:xfrm>
          <a:prstGeom prst="rect">
            <a:avLst/>
          </a:prstGeom>
        </p:spPr>
      </p:pic>
      <p:pic>
        <p:nvPicPr>
          <p:cNvPr id="2" name="Picture 2" descr="صورة أرشيفية ">
            <a:extLst>
              <a:ext uri="{FF2B5EF4-FFF2-40B4-BE49-F238E27FC236}">
                <a16:creationId xmlns:a16="http://schemas.microsoft.com/office/drawing/2014/main" id="{4F95F3CF-FDC1-4C12-8FB9-F65656E2F08B}"/>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205735" y="1686627"/>
            <a:ext cx="9780529" cy="385125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2" name="Rounded Rectangle 12">
            <a:extLst>
              <a:ext uri="{FF2B5EF4-FFF2-40B4-BE49-F238E27FC236}">
                <a16:creationId xmlns:a16="http://schemas.microsoft.com/office/drawing/2014/main" id="{626C7965-EA88-4B39-8B2C-8CD9E4E111BC}"/>
              </a:ext>
            </a:extLst>
          </p:cNvPr>
          <p:cNvSpPr/>
          <p:nvPr/>
        </p:nvSpPr>
        <p:spPr>
          <a:xfrm>
            <a:off x="1918448" y="2519082"/>
            <a:ext cx="8498540" cy="1686374"/>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just" rtl="1"/>
            <a:r>
              <a:rPr lang="ar-IQ" sz="2800" b="1" dirty="0">
                <a:solidFill>
                  <a:schemeClr val="tx1"/>
                </a:solidFill>
                <a:ea typeface="Calibri" panose="020F0502020204030204" pitchFamily="34" charset="0"/>
                <a:cs typeface="Calibri" panose="020F0502020204030204" pitchFamily="34" charset="0"/>
              </a:rPr>
              <a:t>فخطورة الإرهاب الإلكتروني </a:t>
            </a:r>
            <a:r>
              <a:rPr lang="ar-IQ" sz="2800" b="1" dirty="0">
                <a:solidFill>
                  <a:schemeClr val="tx1"/>
                </a:solidFill>
                <a:highlight>
                  <a:srgbClr val="FFFF00"/>
                </a:highlight>
                <a:ea typeface="Calibri" panose="020F0502020204030204" pitchFamily="34" charset="0"/>
                <a:cs typeface="Calibri" panose="020F0502020204030204" pitchFamily="34" charset="0"/>
              </a:rPr>
              <a:t>تزداد في الدول المتقدمة </a:t>
            </a:r>
            <a:r>
              <a:rPr lang="ar-IQ" sz="2800" b="1" dirty="0">
                <a:solidFill>
                  <a:schemeClr val="tx1"/>
                </a:solidFill>
                <a:ea typeface="Calibri" panose="020F0502020204030204" pitchFamily="34" charset="0"/>
                <a:cs typeface="Calibri" panose="020F0502020204030204" pitchFamily="34" charset="0"/>
              </a:rPr>
              <a:t>التي تضار بنيتها التحتية بالحواسيب الآلية والشبكات المعلوماتية مما يجعلها هدفا سهل المنال.</a:t>
            </a:r>
            <a:endParaRPr lang="en-US" sz="2800" b="1" dirty="0">
              <a:solidFill>
                <a:schemeClr val="tx1"/>
              </a:solidFill>
              <a:ea typeface="Times New Roman" panose="02020603050405020304" pitchFamily="18" charset="0"/>
            </a:endParaRPr>
          </a:p>
        </p:txBody>
      </p:sp>
    </p:spTree>
    <p:extLst>
      <p:ext uri="{BB962C8B-B14F-4D97-AF65-F5344CB8AC3E}">
        <p14:creationId xmlns:p14="http://schemas.microsoft.com/office/powerpoint/2010/main" val="1517977506"/>
      </p:ext>
    </p:extLst>
  </p:cSld>
  <p:clrMapOvr>
    <a:masterClrMapping/>
  </p:clrMapOvr>
  <mc:AlternateContent xmlns:mc="http://schemas.openxmlformats.org/markup-compatibility/2006" xmlns:p14="http://schemas.microsoft.com/office/powerpoint/2010/main">
    <mc:Choice Requires="p14">
      <p:transition spd="slow" p14:dur="2000" advTm="74403"/>
    </mc:Choice>
    <mc:Fallback xmlns="">
      <p:transition spd="slow" advTm="74403"/>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82118" y="534595"/>
            <a:ext cx="9922203" cy="111992"/>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68278" y="1320121"/>
            <a:ext cx="10259463" cy="4391134"/>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2" name="Picture 2" descr="صورة أرشيفية ">
            <a:extLst>
              <a:ext uri="{FF2B5EF4-FFF2-40B4-BE49-F238E27FC236}">
                <a16:creationId xmlns:a16="http://schemas.microsoft.com/office/drawing/2014/main" id="{4F95F3CF-FDC1-4C12-8FB9-F65656E2F08B}"/>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205735" y="1494747"/>
            <a:ext cx="9780529" cy="404313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4" name="Oval 13">
            <a:extLst>
              <a:ext uri="{FF2B5EF4-FFF2-40B4-BE49-F238E27FC236}">
                <a16:creationId xmlns:a16="http://schemas.microsoft.com/office/drawing/2014/main" id="{489F9069-D1A2-418C-9014-51994BBF17FB}"/>
              </a:ext>
            </a:extLst>
          </p:cNvPr>
          <p:cNvSpPr/>
          <p:nvPr/>
        </p:nvSpPr>
        <p:spPr>
          <a:xfrm>
            <a:off x="2282119" y="2299840"/>
            <a:ext cx="8125906" cy="2431695"/>
          </a:xfrm>
          <a:prstGeom prst="ellipse">
            <a:avLst/>
          </a:prstGeom>
          <a:solidFill>
            <a:sysClr val="window" lastClr="FFFFFF">
              <a:lumMod val="85000"/>
            </a:sysClr>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sz="3200" b="1" dirty="0">
                <a:solidFill>
                  <a:srgbClr val="FF0000"/>
                </a:solidFill>
                <a:latin typeface="Calibri" panose="020F0502020204030204"/>
                <a:ea typeface="Calibri" panose="020F0502020204030204" pitchFamily="34" charset="0"/>
                <a:cs typeface="Calibri" panose="020F0502020204030204" pitchFamily="34" charset="0"/>
              </a:rPr>
              <a:t>رابعا </a:t>
            </a:r>
            <a:r>
              <a:rPr kumimoji="0" lang="ar-EG" sz="3200" b="1" i="0" u="none" strike="noStrike" kern="1200" cap="none" spc="0" normalizeH="0" baseline="0" noProof="0" dirty="0">
                <a:ln>
                  <a:noFill/>
                </a:ln>
                <a:solidFill>
                  <a:srgbClr val="FF0000"/>
                </a:solidFill>
                <a:effectLst/>
                <a:uLnTx/>
                <a:uFillTx/>
                <a:latin typeface="Calibri" panose="020F0502020204030204"/>
                <a:ea typeface="Calibri" panose="020F0502020204030204" pitchFamily="34" charset="0"/>
                <a:cs typeface="Calibri" panose="020F0502020204030204" pitchFamily="34" charset="0"/>
              </a:rPr>
              <a:t>: أسباب </a:t>
            </a:r>
            <a:r>
              <a:rPr lang="ar-EG" sz="3200" b="1" dirty="0">
                <a:solidFill>
                  <a:srgbClr val="FF0000"/>
                </a:solidFill>
                <a:latin typeface="Calibri" panose="020F0502020204030204"/>
                <a:ea typeface="Calibri" panose="020F0502020204030204" pitchFamily="34" charset="0"/>
                <a:cs typeface="Calibri" panose="020F0502020204030204" pitchFamily="34" charset="0"/>
              </a:rPr>
              <a:t>تتعلق بخصائص وسمات الجرائم السيبرانية</a:t>
            </a:r>
            <a:r>
              <a:rPr kumimoji="0" lang="ar-EG" sz="3200" b="1" i="0" u="none" strike="noStrike" kern="1200" cap="none" spc="0" normalizeH="0" baseline="0" noProof="0" dirty="0">
                <a:ln>
                  <a:noFill/>
                </a:ln>
                <a:solidFill>
                  <a:srgbClr val="FF0000"/>
                </a:solidFill>
                <a:effectLst/>
                <a:uLnTx/>
                <a:uFillTx/>
                <a:latin typeface="Calibri" panose="020F0502020204030204"/>
                <a:ea typeface="Calibri" panose="020F0502020204030204" pitchFamily="34" charset="0"/>
                <a:cs typeface="Calibri" panose="020F0502020204030204" pitchFamily="34" charset="0"/>
              </a:rPr>
              <a:t>:</a:t>
            </a:r>
            <a:endParaRPr kumimoji="0" lang="ar-EG" sz="3200" b="1" i="0" u="none" strike="noStrike" kern="1200" cap="none" spc="0" normalizeH="0" baseline="0" noProof="0" dirty="0">
              <a:ln>
                <a:noFill/>
              </a:ln>
              <a:solidFill>
                <a:srgbClr val="FF0000"/>
              </a:solidFill>
              <a:effectLst/>
              <a:uLnTx/>
              <a:uFillTx/>
              <a:latin typeface="Calibri"/>
              <a:ea typeface="+mn-ea"/>
              <a:cs typeface="Arial" panose="020B0604020202020204" pitchFamily="34" charset="0"/>
            </a:endParaRPr>
          </a:p>
        </p:txBody>
      </p:sp>
    </p:spTree>
    <p:extLst>
      <p:ext uri="{BB962C8B-B14F-4D97-AF65-F5344CB8AC3E}">
        <p14:creationId xmlns:p14="http://schemas.microsoft.com/office/powerpoint/2010/main" val="3108647028"/>
      </p:ext>
    </p:extLst>
  </p:cSld>
  <p:clrMapOvr>
    <a:masterClrMapping/>
  </p:clrMapOvr>
  <mc:AlternateContent xmlns:mc="http://schemas.openxmlformats.org/markup-compatibility/2006" xmlns:p14="http://schemas.microsoft.com/office/powerpoint/2010/main">
    <mc:Choice Requires="p14">
      <p:transition spd="slow" p14:dur="2000" advTm="55635"/>
    </mc:Choice>
    <mc:Fallback xmlns="">
      <p:transition spd="slow" advTm="55635"/>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74194" y="1285191"/>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sp>
        <p:nvSpPr>
          <p:cNvPr id="13" name="Oval 12">
            <a:extLst>
              <a:ext uri="{FF2B5EF4-FFF2-40B4-BE49-F238E27FC236}">
                <a16:creationId xmlns:a16="http://schemas.microsoft.com/office/drawing/2014/main" id="{27376E63-A78A-BD8F-1A56-52837C863F12}"/>
              </a:ext>
            </a:extLst>
          </p:cNvPr>
          <p:cNvSpPr/>
          <p:nvPr/>
        </p:nvSpPr>
        <p:spPr>
          <a:xfrm>
            <a:off x="2021841" y="1898556"/>
            <a:ext cx="9083040" cy="2949063"/>
          </a:xfrm>
          <a:prstGeom prst="ellipse">
            <a:avLst/>
          </a:prstGeom>
          <a:ln/>
        </p:spPr>
        <p:style>
          <a:lnRef idx="1">
            <a:schemeClr val="accent4"/>
          </a:lnRef>
          <a:fillRef idx="3">
            <a:schemeClr val="accent4"/>
          </a:fillRef>
          <a:effectRef idx="2">
            <a:schemeClr val="accent4"/>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srgbClr val="FF0000"/>
                </a:solidFill>
                <a:effectLst/>
                <a:uLnTx/>
                <a:uFillTx/>
                <a:latin typeface="Calibri"/>
                <a:ea typeface="+mn-ea"/>
                <a:cs typeface="Arial" panose="020B0604020202020204" pitchFamily="34" charset="0"/>
              </a:rPr>
              <a:t> </a:t>
            </a:r>
          </a:p>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dirty="0">
                <a:ln>
                  <a:noFill/>
                </a:ln>
                <a:solidFill>
                  <a:srgbClr val="FF0000"/>
                </a:solidFill>
                <a:effectLst/>
                <a:uLnTx/>
                <a:uFillTx/>
                <a:latin typeface="Times New Roman" panose="02020603050405020304" pitchFamily="18" charset="0"/>
                <a:ea typeface="Calibri" panose="020F0502020204030204" pitchFamily="34" charset="0"/>
                <a:cs typeface="Calibri" panose="020F0502020204030204" pitchFamily="34" charset="0"/>
              </a:rPr>
              <a:t>المحور الثاني</a:t>
            </a:r>
          </a:p>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dirty="0">
                <a:ln>
                  <a:noFill/>
                </a:ln>
                <a:solidFill>
                  <a:srgbClr val="FF0000"/>
                </a:solidFill>
                <a:effectLst/>
                <a:uLnTx/>
                <a:uFillTx/>
                <a:latin typeface="Times New Roman" panose="02020603050405020304" pitchFamily="18" charset="0"/>
                <a:ea typeface="Calibri" panose="020F0502020204030204" pitchFamily="34" charset="0"/>
                <a:cs typeface="Calibri" panose="020F0502020204030204" pitchFamily="34" charset="0"/>
              </a:rPr>
              <a:t> </a:t>
            </a:r>
            <a:r>
              <a:rPr lang="ar-EG" sz="3200" b="1" dirty="0">
                <a:solidFill>
                  <a:srgbClr val="FF0000"/>
                </a:solidFill>
                <a:latin typeface="Times New Roman" panose="02020603050405020304" pitchFamily="18" charset="0"/>
                <a:ea typeface="Calibri" panose="020F0502020204030204" pitchFamily="34" charset="0"/>
                <a:cs typeface="Calibri" panose="020F0502020204030204" pitchFamily="34" charset="0"/>
              </a:rPr>
              <a:t>خصائص وسمات الجرائم السيبرانية</a:t>
            </a:r>
            <a:endParaRPr kumimoji="0" lang="ar-EG" sz="3200" b="1" i="0" u="none" strike="noStrike" kern="1200" cap="none" spc="0" normalizeH="0" baseline="0" noProof="0" dirty="0">
              <a:ln>
                <a:noFill/>
              </a:ln>
              <a:solidFill>
                <a:srgbClr val="FF0000"/>
              </a:solidFill>
              <a:effectLst/>
              <a:uLnTx/>
              <a:uFillTx/>
              <a:latin typeface="Calibri"/>
              <a:ea typeface="+mn-ea"/>
              <a:cs typeface="Arial" panose="020B0604020202020204"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1" i="0" u="none" strike="noStrike" kern="1200" cap="none" spc="0" normalizeH="0" baseline="0" noProof="0" dirty="0">
              <a:ln>
                <a:noFill/>
              </a:ln>
              <a:solidFill>
                <a:srgbClr val="FF0000"/>
              </a:solidFill>
              <a:effectLst/>
              <a:uLnTx/>
              <a:uFillTx/>
              <a:latin typeface="Calibri"/>
              <a:ea typeface="+mn-ea"/>
              <a:cs typeface="+mn-cs"/>
            </a:endParaRPr>
          </a:p>
        </p:txBody>
      </p:sp>
    </p:spTree>
    <p:custDataLst>
      <p:tags r:id="rId1"/>
    </p:custDataLst>
    <p:extLst>
      <p:ext uri="{BB962C8B-B14F-4D97-AF65-F5344CB8AC3E}">
        <p14:creationId xmlns:p14="http://schemas.microsoft.com/office/powerpoint/2010/main" val="3406227264"/>
      </p:ext>
    </p:extLst>
  </p:cSld>
  <p:clrMapOvr>
    <a:masterClrMapping/>
  </p:clrMapOvr>
  <mc:AlternateContent xmlns:mc="http://schemas.openxmlformats.org/markup-compatibility/2006" xmlns:p14="http://schemas.microsoft.com/office/powerpoint/2010/main">
    <mc:Choice Requires="p14">
      <p:transition spd="slow" p14:dur="2000" advTm="7156"/>
    </mc:Choice>
    <mc:Fallback xmlns="">
      <p:transition spd="slow" advTm="7156"/>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432560" y="952843"/>
            <a:ext cx="9563266" cy="5813320"/>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sp>
        <p:nvSpPr>
          <p:cNvPr id="2" name="TextBox 1">
            <a:extLst>
              <a:ext uri="{FF2B5EF4-FFF2-40B4-BE49-F238E27FC236}">
                <a16:creationId xmlns:a16="http://schemas.microsoft.com/office/drawing/2014/main" id="{E6B69DA7-4B21-4FAF-ACA6-247A1791CF71}"/>
              </a:ext>
            </a:extLst>
          </p:cNvPr>
          <p:cNvSpPr txBox="1"/>
          <p:nvPr/>
        </p:nvSpPr>
        <p:spPr>
          <a:xfrm>
            <a:off x="1313284" y="1100509"/>
            <a:ext cx="9345750" cy="5634876"/>
          </a:xfrm>
          <a:prstGeom prst="rect">
            <a:avLst/>
          </a:prstGeom>
          <a:noFill/>
        </p:spPr>
        <p:txBody>
          <a:bodyPr wrap="square" rtlCol="0">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IQ" sz="2800" b="1" i="0" u="none" strike="noStrike" kern="1200" cap="none" spc="0" normalizeH="0" baseline="0" noProof="0" dirty="0">
                <a:ln>
                  <a:noFill/>
                </a:ln>
                <a:solidFill>
                  <a:srgbClr val="FF0000"/>
                </a:solidFill>
                <a:effectLst/>
                <a:uLnTx/>
                <a:uFillTx/>
                <a:latin typeface="Times New Roman" panose="02020603050405020304" pitchFamily="18" charset="0"/>
                <a:ea typeface="Calibri" panose="020F0502020204030204" pitchFamily="34" charset="0"/>
                <a:cs typeface="Calibri" panose="020F0502020204030204" pitchFamily="34" charset="0"/>
              </a:rPr>
              <a:t>المحور الثاني : خصائص وسمات الجرائم السيبرانية:</a:t>
            </a:r>
            <a:endPar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mn-cs"/>
            </a:endParaRPr>
          </a:p>
          <a:p>
            <a:pPr marL="342900" marR="0" lvl="0" indent="-342900" algn="just" defTabSz="914400" rtl="1" eaLnBrk="1" fontAlgn="auto" latinLnBrk="0" hangingPunct="1">
              <a:lnSpc>
                <a:spcPct val="100000"/>
              </a:lnSpc>
              <a:spcBef>
                <a:spcPts val="0"/>
              </a:spcBef>
              <a:spcAft>
                <a:spcPts val="500"/>
              </a:spcAft>
              <a:buClrTx/>
              <a:buSzTx/>
              <a:buFont typeface="+mj-lt"/>
              <a:buAutoNum type="arabicPeriod"/>
              <a:tabLst/>
              <a:defRPr/>
            </a:pPr>
            <a:r>
              <a:rPr kumimoji="0" lang="ar-IQ" sz="2000" b="1"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Calibri" panose="020F0502020204030204" pitchFamily="34" charset="0"/>
              </a:rPr>
              <a:t>سرعة التنفيذ.</a:t>
            </a:r>
            <a:endPar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mn-cs"/>
            </a:endParaRPr>
          </a:p>
          <a:p>
            <a:pPr marL="342900" marR="0" lvl="0" indent="-342900" algn="just" defTabSz="914400" rtl="1" eaLnBrk="1" fontAlgn="auto" latinLnBrk="0" hangingPunct="1">
              <a:lnSpc>
                <a:spcPct val="100000"/>
              </a:lnSpc>
              <a:spcBef>
                <a:spcPts val="0"/>
              </a:spcBef>
              <a:spcAft>
                <a:spcPts val="500"/>
              </a:spcAft>
              <a:buClrTx/>
              <a:buSzTx/>
              <a:buFont typeface="+mj-lt"/>
              <a:buAutoNum type="arabicPeriod"/>
              <a:tabLst/>
              <a:defRPr/>
            </a:pPr>
            <a:r>
              <a:rPr kumimoji="0" lang="ar-IQ" sz="2000" b="1"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Calibri" panose="020F0502020204030204" pitchFamily="34" charset="0"/>
              </a:rPr>
              <a:t>القيمة والديمومة.</a:t>
            </a:r>
            <a:endPar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mn-cs"/>
            </a:endParaRPr>
          </a:p>
          <a:p>
            <a:pPr marL="342900" marR="0" lvl="0" indent="-342900" algn="just" defTabSz="914400" rtl="1" eaLnBrk="1" fontAlgn="auto" latinLnBrk="0" hangingPunct="1">
              <a:lnSpc>
                <a:spcPct val="100000"/>
              </a:lnSpc>
              <a:spcBef>
                <a:spcPts val="0"/>
              </a:spcBef>
              <a:spcAft>
                <a:spcPts val="500"/>
              </a:spcAft>
              <a:buClrTx/>
              <a:buSzTx/>
              <a:buFont typeface="+mj-lt"/>
              <a:buAutoNum type="arabicPeriod"/>
              <a:tabLst/>
              <a:defRPr/>
            </a:pPr>
            <a:r>
              <a:rPr kumimoji="0" lang="ar-IQ" sz="2000" b="1"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Calibri" panose="020F0502020204030204" pitchFamily="34" charset="0"/>
              </a:rPr>
              <a:t>سرعة التطور في إرتكاب الجريمة السيبرانية.</a:t>
            </a:r>
            <a:endPar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mn-cs"/>
            </a:endParaRPr>
          </a:p>
          <a:p>
            <a:pPr marL="342900" marR="0" lvl="0" indent="-342900" algn="just" defTabSz="914400" rtl="1" eaLnBrk="1" fontAlgn="auto" latinLnBrk="0" hangingPunct="1">
              <a:lnSpc>
                <a:spcPct val="100000"/>
              </a:lnSpc>
              <a:spcBef>
                <a:spcPts val="0"/>
              </a:spcBef>
              <a:spcAft>
                <a:spcPts val="500"/>
              </a:spcAft>
              <a:buClrTx/>
              <a:buSzTx/>
              <a:buFont typeface="+mj-lt"/>
              <a:buAutoNum type="arabicPeriod"/>
              <a:tabLst/>
              <a:defRPr/>
            </a:pPr>
            <a:r>
              <a:rPr kumimoji="0" lang="ar-IQ" sz="2000" b="1"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Calibri" panose="020F0502020204030204" pitchFamily="34" charset="0"/>
              </a:rPr>
              <a:t>التنفيذ عن بعد.</a:t>
            </a:r>
            <a:endPar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mn-cs"/>
            </a:endParaRPr>
          </a:p>
          <a:p>
            <a:pPr marL="342900" marR="0" lvl="0" indent="-342900" algn="just" defTabSz="914400" rtl="1" eaLnBrk="1" fontAlgn="auto" latinLnBrk="0" hangingPunct="1">
              <a:lnSpc>
                <a:spcPct val="100000"/>
              </a:lnSpc>
              <a:spcBef>
                <a:spcPts val="0"/>
              </a:spcBef>
              <a:spcAft>
                <a:spcPts val="500"/>
              </a:spcAft>
              <a:buClrTx/>
              <a:buSzTx/>
              <a:buFont typeface="+mj-lt"/>
              <a:buAutoNum type="arabicPeriod"/>
              <a:tabLst/>
              <a:defRPr/>
            </a:pPr>
            <a:r>
              <a:rPr kumimoji="0" lang="ar-IQ" sz="2000" b="1"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Calibri" panose="020F0502020204030204" pitchFamily="34" charset="0"/>
              </a:rPr>
              <a:t>خفاء الجريمة.</a:t>
            </a:r>
            <a:endPar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mn-cs"/>
            </a:endParaRPr>
          </a:p>
          <a:p>
            <a:pPr marL="342900" marR="0" lvl="0" indent="-342900" algn="just" defTabSz="914400" rtl="1" eaLnBrk="1" fontAlgn="auto" latinLnBrk="0" hangingPunct="1">
              <a:lnSpc>
                <a:spcPct val="100000"/>
              </a:lnSpc>
              <a:spcBef>
                <a:spcPts val="0"/>
              </a:spcBef>
              <a:spcAft>
                <a:spcPts val="500"/>
              </a:spcAft>
              <a:buClrTx/>
              <a:buSzTx/>
              <a:buFont typeface="+mj-lt"/>
              <a:buAutoNum type="arabicPeriod"/>
              <a:tabLst/>
              <a:defRPr/>
            </a:pPr>
            <a:r>
              <a:rPr kumimoji="0" lang="ar-IQ" sz="2000" b="1"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Calibri" panose="020F0502020204030204" pitchFamily="34" charset="0"/>
              </a:rPr>
              <a:t>إحجام المجني عليهم عن الإبلاغ.</a:t>
            </a:r>
            <a:endPar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mn-cs"/>
            </a:endParaRPr>
          </a:p>
          <a:p>
            <a:pPr marL="342900" marR="0" lvl="0" indent="-342900" algn="just" defTabSz="914400" rtl="1" eaLnBrk="1" fontAlgn="auto" latinLnBrk="0" hangingPunct="1">
              <a:lnSpc>
                <a:spcPct val="100000"/>
              </a:lnSpc>
              <a:spcBef>
                <a:spcPts val="0"/>
              </a:spcBef>
              <a:spcAft>
                <a:spcPts val="500"/>
              </a:spcAft>
              <a:buClrTx/>
              <a:buSzTx/>
              <a:buFont typeface="+mj-lt"/>
              <a:buAutoNum type="arabicPeriod"/>
              <a:tabLst/>
              <a:defRPr/>
            </a:pPr>
            <a:r>
              <a:rPr kumimoji="0" lang="ar-IQ" sz="2000" b="1"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Calibri" panose="020F0502020204030204" pitchFamily="34" charset="0"/>
              </a:rPr>
              <a:t>جاذبية الجريمة السيبرانية والشغف بها.</a:t>
            </a:r>
            <a:endPar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mn-cs"/>
            </a:endParaRPr>
          </a:p>
          <a:p>
            <a:pPr marL="342900" marR="0" lvl="0" indent="-342900" algn="just" defTabSz="914400" rtl="1" eaLnBrk="1" fontAlgn="auto" latinLnBrk="0" hangingPunct="1">
              <a:lnSpc>
                <a:spcPct val="100000"/>
              </a:lnSpc>
              <a:spcBef>
                <a:spcPts val="0"/>
              </a:spcBef>
              <a:spcAft>
                <a:spcPts val="500"/>
              </a:spcAft>
              <a:buClrTx/>
              <a:buSzTx/>
              <a:buFont typeface="+mj-lt"/>
              <a:buAutoNum type="arabicPeriod"/>
              <a:tabLst/>
              <a:defRPr/>
            </a:pPr>
            <a:r>
              <a:rPr kumimoji="0" lang="ar-IQ" sz="2000" b="1"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Calibri" panose="020F0502020204030204" pitchFamily="34" charset="0"/>
              </a:rPr>
              <a:t>جرائم ناعمة.</a:t>
            </a:r>
            <a:endPar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mn-cs"/>
            </a:endParaRPr>
          </a:p>
          <a:p>
            <a:pPr marL="342900" marR="0" lvl="0" indent="-342900" algn="just" defTabSz="914400" rtl="1" eaLnBrk="1" fontAlgn="auto" latinLnBrk="0" hangingPunct="1">
              <a:lnSpc>
                <a:spcPct val="100000"/>
              </a:lnSpc>
              <a:spcBef>
                <a:spcPts val="0"/>
              </a:spcBef>
              <a:spcAft>
                <a:spcPts val="500"/>
              </a:spcAft>
              <a:buClrTx/>
              <a:buSzTx/>
              <a:buFont typeface="+mj-lt"/>
              <a:buAutoNum type="arabicPeriod"/>
              <a:tabLst/>
              <a:defRPr/>
            </a:pPr>
            <a:r>
              <a:rPr kumimoji="0" lang="ar-IQ" sz="2000" b="1"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Calibri" panose="020F0502020204030204" pitchFamily="34" charset="0"/>
              </a:rPr>
              <a:t>غياب المفهوم العام.</a:t>
            </a:r>
            <a:endPar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mn-cs"/>
            </a:endParaRPr>
          </a:p>
          <a:p>
            <a:pPr marL="342900" marR="0" lvl="0" indent="-342900" algn="just" defTabSz="914400" rtl="1" eaLnBrk="1" fontAlgn="auto" latinLnBrk="0" hangingPunct="1">
              <a:lnSpc>
                <a:spcPct val="100000"/>
              </a:lnSpc>
              <a:spcBef>
                <a:spcPts val="0"/>
              </a:spcBef>
              <a:spcAft>
                <a:spcPts val="500"/>
              </a:spcAft>
              <a:buClrTx/>
              <a:buSzTx/>
              <a:buFont typeface="+mj-lt"/>
              <a:buAutoNum type="arabicPeriod"/>
              <a:tabLst/>
              <a:defRPr/>
            </a:pPr>
            <a:r>
              <a:rPr kumimoji="0" lang="ar-IQ" sz="2000" b="1"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Calibri" panose="020F0502020204030204" pitchFamily="34" charset="0"/>
              </a:rPr>
              <a:t>صعوبة إثباتها.</a:t>
            </a:r>
            <a:endPar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mn-cs"/>
            </a:endParaRPr>
          </a:p>
          <a:p>
            <a:pPr marL="342900" marR="0" lvl="0" indent="-342900" algn="just" defTabSz="914400" rtl="1" eaLnBrk="1" fontAlgn="auto" latinLnBrk="0" hangingPunct="1">
              <a:lnSpc>
                <a:spcPct val="100000"/>
              </a:lnSpc>
              <a:spcBef>
                <a:spcPts val="0"/>
              </a:spcBef>
              <a:spcAft>
                <a:spcPts val="500"/>
              </a:spcAft>
              <a:buClrTx/>
              <a:buSzTx/>
              <a:buFont typeface="+mj-lt"/>
              <a:buAutoNum type="arabicPeriod"/>
              <a:tabLst/>
              <a:defRPr/>
            </a:pPr>
            <a:r>
              <a:rPr kumimoji="0" lang="ar-IQ" sz="2000" b="1"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Calibri" panose="020F0502020204030204" pitchFamily="34" charset="0"/>
              </a:rPr>
              <a:t>التلوث الثقافي.</a:t>
            </a:r>
            <a:endPar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mn-cs"/>
            </a:endParaRPr>
          </a:p>
          <a:p>
            <a:pPr marL="342900" marR="0" lvl="0" indent="-342900" algn="just" defTabSz="914400" rtl="1" eaLnBrk="1" fontAlgn="auto" latinLnBrk="0" hangingPunct="1">
              <a:lnSpc>
                <a:spcPct val="100000"/>
              </a:lnSpc>
              <a:spcBef>
                <a:spcPts val="0"/>
              </a:spcBef>
              <a:spcAft>
                <a:spcPts val="500"/>
              </a:spcAft>
              <a:buClrTx/>
              <a:buSzTx/>
              <a:buFont typeface="+mj-lt"/>
              <a:buAutoNum type="arabicPeriod"/>
              <a:tabLst/>
              <a:defRPr/>
            </a:pPr>
            <a:r>
              <a:rPr kumimoji="0" lang="ar-IQ" sz="2000" b="1"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Calibri" panose="020F0502020204030204" pitchFamily="34" charset="0"/>
              </a:rPr>
              <a:t>المؤثرات الخارجية.</a:t>
            </a:r>
            <a:r>
              <a:rPr kumimoji="0" lang="ar-EG" sz="18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Arial" panose="020B0604020202020204" pitchFamily="34" charset="0"/>
              </a:rPr>
              <a:t>                    </a:t>
            </a:r>
            <a:r>
              <a:rPr kumimoji="0" lang="ar-EG" sz="1800" b="1"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Arial" panose="020B0604020202020204" pitchFamily="34" charset="0"/>
              </a:rPr>
              <a:t>13</a:t>
            </a:r>
            <a:r>
              <a:rPr kumimoji="0" lang="ar-EG" sz="18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Arial" panose="020B0604020202020204" pitchFamily="34" charset="0"/>
              </a:rPr>
              <a:t>.  </a:t>
            </a:r>
            <a:r>
              <a:rPr kumimoji="0" lang="ar-IQ" sz="2000" b="1"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Calibri" panose="020F0502020204030204" pitchFamily="34" charset="0"/>
              </a:rPr>
              <a:t>التعاون والتواطؤ للإضرار بالغير.</a:t>
            </a: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Calibri" panose="020F0502020204030204" pitchFamily="34" charset="0"/>
              </a:rPr>
              <a:t>  </a:t>
            </a:r>
            <a:r>
              <a:rPr kumimoji="0" lang="ar-EG" sz="2000" b="1"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Calibri" panose="020F0502020204030204" pitchFamily="34" charset="0"/>
              </a:rPr>
              <a:t> </a:t>
            </a:r>
          </a:p>
          <a:p>
            <a:pPr marL="0" marR="0" lvl="0" indent="0" algn="just" defTabSz="914400" rtl="1" eaLnBrk="1" fontAlgn="auto" latinLnBrk="0" hangingPunct="1">
              <a:lnSpc>
                <a:spcPct val="100000"/>
              </a:lnSpc>
              <a:spcBef>
                <a:spcPts val="0"/>
              </a:spcBef>
              <a:spcAft>
                <a:spcPts val="500"/>
              </a:spcAft>
              <a:buClrTx/>
              <a:buSzTx/>
              <a:buFontTx/>
              <a:buNone/>
              <a:tabLst/>
              <a:defRPr/>
            </a:pPr>
            <a:r>
              <a:rPr kumimoji="0" lang="ar-EG" sz="2000" b="1"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Calibri" panose="020F0502020204030204" pitchFamily="34" charset="0"/>
              </a:rPr>
              <a:t>14. </a:t>
            </a:r>
            <a:r>
              <a:rPr kumimoji="0" lang="ar-IQ" sz="2000" b="1"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Calibri" panose="020F0502020204030204" pitchFamily="34" charset="0"/>
              </a:rPr>
              <a:t>أسباب خاصة بالمنشأة.</a:t>
            </a:r>
            <a:r>
              <a:rPr kumimoji="0" lang="ar-EG" sz="2000" b="1"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Calibri" panose="020F0502020204030204" pitchFamily="34" charset="0"/>
              </a:rPr>
              <a:t>               15. عالمية الجرائم السيبرانية.</a:t>
            </a:r>
            <a:endPar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mn-cs"/>
            </a:endParaRPr>
          </a:p>
          <a:p>
            <a:pPr marL="342900" marR="0" lvl="0" indent="-342900" algn="r" defTabSz="914400" rtl="1" eaLnBrk="1" fontAlgn="auto" latinLnBrk="0" hangingPunct="1">
              <a:lnSpc>
                <a:spcPct val="100000"/>
              </a:lnSpc>
              <a:spcBef>
                <a:spcPts val="0"/>
              </a:spcBef>
              <a:spcAft>
                <a:spcPts val="500"/>
              </a:spcAft>
              <a:buClrTx/>
              <a:buSzTx/>
              <a:buFont typeface="+mj-lt"/>
              <a:buAutoNum type="arabicPeriod"/>
              <a:tabLst/>
              <a:defRPr/>
            </a:pPr>
            <a:endPar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mn-cs"/>
            </a:endParaRPr>
          </a:p>
        </p:txBody>
      </p:sp>
      <p:pic>
        <p:nvPicPr>
          <p:cNvPr id="12" name="Picture 2" descr="الجرائم السيبرانية png">
            <a:extLst>
              <a:ext uri="{FF2B5EF4-FFF2-40B4-BE49-F238E27FC236}">
                <a16:creationId xmlns:a16="http://schemas.microsoft.com/office/drawing/2014/main" id="{268467C5-FD2B-4AF7-9CFE-F0F217BDA8E0}"/>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1766020" y="1795305"/>
            <a:ext cx="4328160" cy="2949415"/>
          </a:xfrm>
          <a:prstGeom prst="roundRect">
            <a:avLst>
              <a:gd name="adj" fmla="val 4167"/>
            </a:avLst>
          </a:prstGeom>
          <a:solidFill>
            <a:srgbClr val="FFFFFF"/>
          </a:solidFill>
          <a:ln w="76200" cap="sq">
            <a:solidFill>
              <a:srgbClr val="EAEAEA"/>
            </a:solidFill>
            <a:miter lim="800000"/>
          </a:ln>
          <a:effectLst>
            <a:reflection blurRad="12700" stA="33000" endPos="28000" dist="5000" dir="5400000" sy="-100000" algn="bl" rotWithShape="0"/>
          </a:effectLst>
          <a:scene3d>
            <a:camera prst="orthographicFront"/>
            <a:lightRig rig="threePt" dir="t">
              <a:rot lat="0" lon="0" rev="2700000"/>
            </a:lightRig>
          </a:scene3d>
          <a:sp3d contourW="6350">
            <a:bevelT h="38100"/>
            <a:contourClr>
              <a:srgbClr val="C0C0C0"/>
            </a:contourClr>
          </a:sp3d>
          <a:extLst/>
        </p:spPr>
      </p:pic>
    </p:spTree>
    <p:custDataLst>
      <p:tags r:id="rId1"/>
    </p:custDataLst>
    <p:extLst>
      <p:ext uri="{BB962C8B-B14F-4D97-AF65-F5344CB8AC3E}">
        <p14:creationId xmlns:p14="http://schemas.microsoft.com/office/powerpoint/2010/main" val="3800513383"/>
      </p:ext>
    </p:extLst>
  </p:cSld>
  <p:clrMapOvr>
    <a:masterClrMapping/>
  </p:clrMapOvr>
  <mc:AlternateContent xmlns:mc="http://schemas.openxmlformats.org/markup-compatibility/2006" xmlns:p14="http://schemas.microsoft.com/office/powerpoint/2010/main">
    <mc:Choice Requires="p14">
      <p:transition spd="slow" p14:dur="2000" advTm="72461"/>
    </mc:Choice>
    <mc:Fallback xmlns="">
      <p:transition spd="slow" advTm="72461"/>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82118" y="534595"/>
            <a:ext cx="9922203" cy="111992"/>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68279" y="1320121"/>
            <a:ext cx="10248926" cy="4391134"/>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2052" name="Picture 4" descr="ما-هي-الجرائم-المعلوماتية/">
            <a:extLst>
              <a:ext uri="{FF2B5EF4-FFF2-40B4-BE49-F238E27FC236}">
                <a16:creationId xmlns:a16="http://schemas.microsoft.com/office/drawing/2014/main" id="{EDBBC042-F8A9-4BB5-800E-27F73D0BDEF5}"/>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317812" y="1428065"/>
            <a:ext cx="9663953" cy="4040405"/>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a:extLst>
            <a:ext uri="{909E8E84-426E-40DD-AFC4-6F175D3DCCD1}">
              <a14:hiddenFill xmlns:a14="http://schemas.microsoft.com/office/drawing/2010/main">
                <a:solidFill>
                  <a:srgbClr val="FFFFFF"/>
                </a:solidFill>
              </a14:hiddenFill>
            </a:ext>
          </a:extLst>
        </p:spPr>
      </p:pic>
      <p:sp>
        <p:nvSpPr>
          <p:cNvPr id="12" name="Rounded Rectangle 12">
            <a:extLst>
              <a:ext uri="{FF2B5EF4-FFF2-40B4-BE49-F238E27FC236}">
                <a16:creationId xmlns:a16="http://schemas.microsoft.com/office/drawing/2014/main" id="{626C7965-EA88-4B39-8B2C-8CD9E4E111BC}"/>
              </a:ext>
            </a:extLst>
          </p:cNvPr>
          <p:cNvSpPr/>
          <p:nvPr/>
        </p:nvSpPr>
        <p:spPr>
          <a:xfrm>
            <a:off x="1846730" y="3845860"/>
            <a:ext cx="2788023" cy="1284664"/>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1" eaLnBrk="1" fontAlgn="auto" latinLnBrk="0" hangingPunct="1">
              <a:lnSpc>
                <a:spcPct val="100000"/>
              </a:lnSpc>
              <a:spcBef>
                <a:spcPts val="0"/>
              </a:spcBef>
              <a:spcAft>
                <a:spcPts val="500"/>
              </a:spcAft>
              <a:buClrTx/>
              <a:buSzTx/>
              <a:buFontTx/>
              <a:buNone/>
              <a:tabLst/>
              <a:defRPr/>
            </a:pPr>
            <a:r>
              <a:rPr lang="ar-EG" sz="3200" b="1" dirty="0">
                <a:solidFill>
                  <a:prstClr val="black"/>
                </a:solidFill>
                <a:latin typeface="Times New Roman" panose="02020603050405020304" pitchFamily="18" charset="0"/>
                <a:ea typeface="Calibri" panose="020F0502020204030204" pitchFamily="34" charset="0"/>
                <a:cs typeface="Calibri" panose="020F0502020204030204" pitchFamily="34" charset="0"/>
              </a:rPr>
              <a:t>1. سرعة التنفيذ :</a:t>
            </a:r>
            <a:endParaRPr kumimoji="0" lang="ar-EG" sz="3200" b="1"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Calibri" panose="020F0502020204030204" pitchFamily="34" charset="0"/>
            </a:endParaRPr>
          </a:p>
        </p:txBody>
      </p:sp>
      <p:sp>
        <p:nvSpPr>
          <p:cNvPr id="14" name="Oval 13">
            <a:extLst>
              <a:ext uri="{FF2B5EF4-FFF2-40B4-BE49-F238E27FC236}">
                <a16:creationId xmlns:a16="http://schemas.microsoft.com/office/drawing/2014/main" id="{489F9069-D1A2-418C-9014-51994BBF17FB}"/>
              </a:ext>
            </a:extLst>
          </p:cNvPr>
          <p:cNvSpPr/>
          <p:nvPr/>
        </p:nvSpPr>
        <p:spPr>
          <a:xfrm>
            <a:off x="3226550" y="1756594"/>
            <a:ext cx="7897906" cy="2220827"/>
          </a:xfrm>
          <a:prstGeom prst="ellipse">
            <a:avLst/>
          </a:prstGeom>
          <a:solidFill>
            <a:sysClr val="window" lastClr="FFFFFF">
              <a:lumMod val="85000"/>
            </a:sysClr>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sz="3200" b="1" dirty="0">
                <a:solidFill>
                  <a:srgbClr val="FF0000"/>
                </a:solidFill>
                <a:latin typeface="Calibri" panose="020F0502020204030204"/>
                <a:ea typeface="Calibri" panose="020F0502020204030204" pitchFamily="34" charset="0"/>
                <a:cs typeface="Calibri" panose="020F0502020204030204" pitchFamily="34" charset="0"/>
              </a:rPr>
              <a:t>خصائص وسمات الجرائم السيبرانية</a:t>
            </a:r>
            <a:r>
              <a:rPr kumimoji="0" lang="ar-EG" sz="3200" b="1" i="0" u="none" strike="noStrike" kern="1200" cap="none" spc="0" normalizeH="0" baseline="0" noProof="0" dirty="0">
                <a:ln>
                  <a:noFill/>
                </a:ln>
                <a:solidFill>
                  <a:srgbClr val="FF0000"/>
                </a:solidFill>
                <a:effectLst/>
                <a:uLnTx/>
                <a:uFillTx/>
                <a:latin typeface="Calibri" panose="020F0502020204030204"/>
                <a:ea typeface="Calibri" panose="020F0502020204030204" pitchFamily="34" charset="0"/>
                <a:cs typeface="Calibri" panose="020F0502020204030204" pitchFamily="34" charset="0"/>
              </a:rPr>
              <a:t>:</a:t>
            </a:r>
            <a:endParaRPr kumimoji="0" lang="ar-EG" sz="3200" b="1" i="0" u="none" strike="noStrike" kern="1200" cap="none" spc="0" normalizeH="0" baseline="0" noProof="0" dirty="0">
              <a:ln>
                <a:noFill/>
              </a:ln>
              <a:solidFill>
                <a:srgbClr val="FF0000"/>
              </a:solidFill>
              <a:effectLst/>
              <a:uLnTx/>
              <a:uFillTx/>
              <a:latin typeface="Calibri"/>
              <a:ea typeface="+mn-ea"/>
              <a:cs typeface="Arial" panose="020B0604020202020204" pitchFamily="34" charset="0"/>
            </a:endParaRPr>
          </a:p>
        </p:txBody>
      </p:sp>
    </p:spTree>
    <p:extLst>
      <p:ext uri="{BB962C8B-B14F-4D97-AF65-F5344CB8AC3E}">
        <p14:creationId xmlns:p14="http://schemas.microsoft.com/office/powerpoint/2010/main" val="1913112830"/>
      </p:ext>
    </p:extLst>
  </p:cSld>
  <p:clrMapOvr>
    <a:masterClrMapping/>
  </p:clrMapOvr>
  <mc:AlternateContent xmlns:mc="http://schemas.openxmlformats.org/markup-compatibility/2006" xmlns:p14="http://schemas.microsoft.com/office/powerpoint/2010/main">
    <mc:Choice Requires="p14">
      <p:transition spd="slow" p14:dur="2000" advTm="56832"/>
    </mc:Choice>
    <mc:Fallback xmlns="">
      <p:transition spd="slow" advTm="56832"/>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82118" y="534595"/>
            <a:ext cx="9922203" cy="111992"/>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68279" y="1320121"/>
            <a:ext cx="10248926" cy="4391134"/>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2052" name="Picture 4" descr="ما-هي-الجرائم-المعلوماتية/">
            <a:extLst>
              <a:ext uri="{FF2B5EF4-FFF2-40B4-BE49-F238E27FC236}">
                <a16:creationId xmlns:a16="http://schemas.microsoft.com/office/drawing/2014/main" id="{EDBBC042-F8A9-4BB5-800E-27F73D0BDEF5}"/>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317812" y="1428065"/>
            <a:ext cx="9663953" cy="4040405"/>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a:extLst>
            <a:ext uri="{909E8E84-426E-40DD-AFC4-6F175D3DCCD1}">
              <a14:hiddenFill xmlns:a14="http://schemas.microsoft.com/office/drawing/2010/main">
                <a:solidFill>
                  <a:srgbClr val="FFFFFF"/>
                </a:solidFill>
              </a14:hiddenFill>
            </a:ext>
          </a:extLst>
        </p:spPr>
      </p:pic>
      <p:sp>
        <p:nvSpPr>
          <p:cNvPr id="12" name="Rounded Rectangle 12">
            <a:extLst>
              <a:ext uri="{FF2B5EF4-FFF2-40B4-BE49-F238E27FC236}">
                <a16:creationId xmlns:a16="http://schemas.microsoft.com/office/drawing/2014/main" id="{626C7965-EA88-4B39-8B2C-8CD9E4E111BC}"/>
              </a:ext>
            </a:extLst>
          </p:cNvPr>
          <p:cNvSpPr/>
          <p:nvPr/>
        </p:nvSpPr>
        <p:spPr>
          <a:xfrm>
            <a:off x="1388785" y="4145271"/>
            <a:ext cx="3675529" cy="1284664"/>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1" eaLnBrk="1" fontAlgn="auto" latinLnBrk="0" hangingPunct="1">
              <a:lnSpc>
                <a:spcPct val="100000"/>
              </a:lnSpc>
              <a:spcBef>
                <a:spcPts val="0"/>
              </a:spcBef>
              <a:spcAft>
                <a:spcPts val="500"/>
              </a:spcAft>
              <a:buClrTx/>
              <a:buSzTx/>
              <a:buFontTx/>
              <a:buNone/>
              <a:tabLst/>
              <a:defRPr/>
            </a:pPr>
            <a:r>
              <a:rPr lang="ar-EG" sz="3200" b="1" dirty="0">
                <a:solidFill>
                  <a:prstClr val="black"/>
                </a:solidFill>
                <a:latin typeface="Times New Roman" panose="02020603050405020304" pitchFamily="18" charset="0"/>
                <a:ea typeface="Calibri" panose="020F0502020204030204" pitchFamily="34" charset="0"/>
                <a:cs typeface="Calibri" panose="020F0502020204030204" pitchFamily="34" charset="0"/>
              </a:rPr>
              <a:t>2. القيمة والديمومة</a:t>
            </a:r>
            <a:r>
              <a:rPr kumimoji="0" lang="ar-EG" sz="3200" b="1"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Calibri" panose="020F0502020204030204" pitchFamily="34" charset="0"/>
              </a:rPr>
              <a:t> :</a:t>
            </a:r>
          </a:p>
        </p:txBody>
      </p:sp>
      <p:sp>
        <p:nvSpPr>
          <p:cNvPr id="14" name="Oval 13">
            <a:extLst>
              <a:ext uri="{FF2B5EF4-FFF2-40B4-BE49-F238E27FC236}">
                <a16:creationId xmlns:a16="http://schemas.microsoft.com/office/drawing/2014/main" id="{489F9069-D1A2-418C-9014-51994BBF17FB}"/>
              </a:ext>
            </a:extLst>
          </p:cNvPr>
          <p:cNvSpPr/>
          <p:nvPr/>
        </p:nvSpPr>
        <p:spPr>
          <a:xfrm>
            <a:off x="3226550" y="1756594"/>
            <a:ext cx="7897906" cy="2220827"/>
          </a:xfrm>
          <a:prstGeom prst="ellipse">
            <a:avLst/>
          </a:prstGeom>
          <a:solidFill>
            <a:sysClr val="window" lastClr="FFFFFF">
              <a:lumMod val="85000"/>
            </a:sysClr>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dirty="0">
                <a:ln>
                  <a:noFill/>
                </a:ln>
                <a:solidFill>
                  <a:srgbClr val="FF0000"/>
                </a:solidFill>
                <a:effectLst/>
                <a:uLnTx/>
                <a:uFillTx/>
                <a:latin typeface="Calibri" panose="020F0502020204030204"/>
                <a:ea typeface="Calibri" panose="020F0502020204030204" pitchFamily="34" charset="0"/>
                <a:cs typeface="Calibri" panose="020F0502020204030204" pitchFamily="34" charset="0"/>
              </a:rPr>
              <a:t>خصائص وسمات الجرائم السيبرانية:</a:t>
            </a:r>
            <a:endParaRPr kumimoji="0" lang="ar-EG" sz="3200" b="1" i="0" u="none" strike="noStrike" kern="1200" cap="none" spc="0" normalizeH="0" baseline="0" noProof="0" dirty="0">
              <a:ln>
                <a:noFill/>
              </a:ln>
              <a:solidFill>
                <a:srgbClr val="FF0000"/>
              </a:solidFill>
              <a:effectLst/>
              <a:uLnTx/>
              <a:uFillTx/>
              <a:latin typeface="Calibri"/>
              <a:ea typeface="+mn-ea"/>
              <a:cs typeface="Arial" panose="020B0604020202020204" pitchFamily="34" charset="0"/>
            </a:endParaRPr>
          </a:p>
        </p:txBody>
      </p:sp>
    </p:spTree>
    <p:extLst>
      <p:ext uri="{BB962C8B-B14F-4D97-AF65-F5344CB8AC3E}">
        <p14:creationId xmlns:p14="http://schemas.microsoft.com/office/powerpoint/2010/main" val="3745090125"/>
      </p:ext>
    </p:extLst>
  </p:cSld>
  <p:clrMapOvr>
    <a:masterClrMapping/>
  </p:clrMapOvr>
  <mc:AlternateContent xmlns:mc="http://schemas.openxmlformats.org/markup-compatibility/2006" xmlns:p14="http://schemas.microsoft.com/office/powerpoint/2010/main">
    <mc:Choice Requires="p14">
      <p:transition spd="slow" p14:dur="2000" advTm="33908"/>
    </mc:Choice>
    <mc:Fallback xmlns="">
      <p:transition spd="slow" advTm="33908"/>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82118" y="534595"/>
            <a:ext cx="9922203" cy="111992"/>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68279" y="1320121"/>
            <a:ext cx="10248926" cy="4391134"/>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2052" name="Picture 4" descr="ما-هي-الجرائم-المعلوماتية/">
            <a:extLst>
              <a:ext uri="{FF2B5EF4-FFF2-40B4-BE49-F238E27FC236}">
                <a16:creationId xmlns:a16="http://schemas.microsoft.com/office/drawing/2014/main" id="{EDBBC042-F8A9-4BB5-800E-27F73D0BDEF5}"/>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317812" y="1428065"/>
            <a:ext cx="9663953" cy="4040405"/>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a:extLst>
            <a:ext uri="{909E8E84-426E-40DD-AFC4-6F175D3DCCD1}">
              <a14:hiddenFill xmlns:a14="http://schemas.microsoft.com/office/drawing/2010/main">
                <a:solidFill>
                  <a:srgbClr val="FFFFFF"/>
                </a:solidFill>
              </a14:hiddenFill>
            </a:ext>
          </a:extLst>
        </p:spPr>
      </p:pic>
      <p:sp>
        <p:nvSpPr>
          <p:cNvPr id="12" name="Rounded Rectangle 12">
            <a:extLst>
              <a:ext uri="{FF2B5EF4-FFF2-40B4-BE49-F238E27FC236}">
                <a16:creationId xmlns:a16="http://schemas.microsoft.com/office/drawing/2014/main" id="{626C7965-EA88-4B39-8B2C-8CD9E4E111BC}"/>
              </a:ext>
            </a:extLst>
          </p:cNvPr>
          <p:cNvSpPr/>
          <p:nvPr/>
        </p:nvSpPr>
        <p:spPr>
          <a:xfrm>
            <a:off x="1388784" y="4145271"/>
            <a:ext cx="7226297" cy="1284664"/>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1" eaLnBrk="1" fontAlgn="auto" latinLnBrk="0" hangingPunct="1">
              <a:lnSpc>
                <a:spcPct val="100000"/>
              </a:lnSpc>
              <a:spcBef>
                <a:spcPts val="0"/>
              </a:spcBef>
              <a:spcAft>
                <a:spcPts val="500"/>
              </a:spcAft>
              <a:buClrTx/>
              <a:buSzTx/>
              <a:buFontTx/>
              <a:buNone/>
              <a:tabLst/>
              <a:defRPr/>
            </a:pPr>
            <a:r>
              <a:rPr lang="ar-EG" sz="3200" b="1" dirty="0">
                <a:solidFill>
                  <a:prstClr val="black"/>
                </a:solidFill>
                <a:latin typeface="Times New Roman" panose="02020603050405020304" pitchFamily="18" charset="0"/>
                <a:ea typeface="Calibri" panose="020F0502020204030204" pitchFamily="34" charset="0"/>
                <a:cs typeface="Calibri" panose="020F0502020204030204" pitchFamily="34" charset="0"/>
              </a:rPr>
              <a:t>3. سرعة التطور في إرتكاب الجريمة السيبرانية:</a:t>
            </a:r>
            <a:endParaRPr kumimoji="0" lang="ar-EG" sz="3200" b="1"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Calibri" panose="020F0502020204030204" pitchFamily="34" charset="0"/>
            </a:endParaRPr>
          </a:p>
        </p:txBody>
      </p:sp>
      <p:sp>
        <p:nvSpPr>
          <p:cNvPr id="14" name="Oval 13">
            <a:extLst>
              <a:ext uri="{FF2B5EF4-FFF2-40B4-BE49-F238E27FC236}">
                <a16:creationId xmlns:a16="http://schemas.microsoft.com/office/drawing/2014/main" id="{489F9069-D1A2-418C-9014-51994BBF17FB}"/>
              </a:ext>
            </a:extLst>
          </p:cNvPr>
          <p:cNvSpPr/>
          <p:nvPr/>
        </p:nvSpPr>
        <p:spPr>
          <a:xfrm>
            <a:off x="3226550" y="1756594"/>
            <a:ext cx="7897906" cy="2220827"/>
          </a:xfrm>
          <a:prstGeom prst="ellipse">
            <a:avLst/>
          </a:prstGeom>
          <a:solidFill>
            <a:sysClr val="window" lastClr="FFFFFF">
              <a:lumMod val="85000"/>
            </a:sysClr>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dirty="0">
                <a:ln>
                  <a:noFill/>
                </a:ln>
                <a:solidFill>
                  <a:srgbClr val="FF0000"/>
                </a:solidFill>
                <a:effectLst/>
                <a:uLnTx/>
                <a:uFillTx/>
                <a:latin typeface="Calibri" panose="020F0502020204030204"/>
                <a:ea typeface="Calibri" panose="020F0502020204030204" pitchFamily="34" charset="0"/>
                <a:cs typeface="Calibri" panose="020F0502020204030204" pitchFamily="34" charset="0"/>
              </a:rPr>
              <a:t>خصائص وسمات الجرائم السيبرانية:</a:t>
            </a:r>
            <a:endParaRPr kumimoji="0" lang="ar-EG" sz="3200" b="1" i="0" u="none" strike="noStrike" kern="1200" cap="none" spc="0" normalizeH="0" baseline="0" noProof="0" dirty="0">
              <a:ln>
                <a:noFill/>
              </a:ln>
              <a:solidFill>
                <a:srgbClr val="FF0000"/>
              </a:solidFill>
              <a:effectLst/>
              <a:uLnTx/>
              <a:uFillTx/>
              <a:latin typeface="Calibri"/>
              <a:ea typeface="+mn-ea"/>
              <a:cs typeface="Arial" panose="020B0604020202020204" pitchFamily="34" charset="0"/>
            </a:endParaRPr>
          </a:p>
        </p:txBody>
      </p:sp>
    </p:spTree>
    <p:extLst>
      <p:ext uri="{BB962C8B-B14F-4D97-AF65-F5344CB8AC3E}">
        <p14:creationId xmlns:p14="http://schemas.microsoft.com/office/powerpoint/2010/main" val="4190736738"/>
      </p:ext>
    </p:extLst>
  </p:cSld>
  <p:clrMapOvr>
    <a:masterClrMapping/>
  </p:clrMapOvr>
  <mc:AlternateContent xmlns:mc="http://schemas.openxmlformats.org/markup-compatibility/2006" xmlns:p14="http://schemas.microsoft.com/office/powerpoint/2010/main">
    <mc:Choice Requires="p14">
      <p:transition spd="slow" p14:dur="2000" advTm="36612"/>
    </mc:Choice>
    <mc:Fallback xmlns="">
      <p:transition spd="slow" advTm="36612"/>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82118" y="534595"/>
            <a:ext cx="9922203" cy="111992"/>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68279" y="1320121"/>
            <a:ext cx="10248926" cy="4391134"/>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2052" name="Picture 4" descr="ما-هي-الجرائم-المعلوماتية/">
            <a:extLst>
              <a:ext uri="{FF2B5EF4-FFF2-40B4-BE49-F238E27FC236}">
                <a16:creationId xmlns:a16="http://schemas.microsoft.com/office/drawing/2014/main" id="{EDBBC042-F8A9-4BB5-800E-27F73D0BDEF5}"/>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317812" y="1428065"/>
            <a:ext cx="9663953" cy="4040405"/>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a:extLst>
            <a:ext uri="{909E8E84-426E-40DD-AFC4-6F175D3DCCD1}">
              <a14:hiddenFill xmlns:a14="http://schemas.microsoft.com/office/drawing/2010/main">
                <a:solidFill>
                  <a:srgbClr val="FFFFFF"/>
                </a:solidFill>
              </a14:hiddenFill>
            </a:ext>
          </a:extLst>
        </p:spPr>
      </p:pic>
      <p:sp>
        <p:nvSpPr>
          <p:cNvPr id="12" name="Rounded Rectangle 12">
            <a:extLst>
              <a:ext uri="{FF2B5EF4-FFF2-40B4-BE49-F238E27FC236}">
                <a16:creationId xmlns:a16="http://schemas.microsoft.com/office/drawing/2014/main" id="{626C7965-EA88-4B39-8B2C-8CD9E4E111BC}"/>
              </a:ext>
            </a:extLst>
          </p:cNvPr>
          <p:cNvSpPr/>
          <p:nvPr/>
        </p:nvSpPr>
        <p:spPr>
          <a:xfrm>
            <a:off x="1388785" y="4145271"/>
            <a:ext cx="3389404" cy="1284664"/>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1" eaLnBrk="1" fontAlgn="auto" latinLnBrk="0" hangingPunct="1">
              <a:lnSpc>
                <a:spcPct val="100000"/>
              </a:lnSpc>
              <a:spcBef>
                <a:spcPts val="0"/>
              </a:spcBef>
              <a:spcAft>
                <a:spcPts val="500"/>
              </a:spcAft>
              <a:buClrTx/>
              <a:buSzTx/>
              <a:buFontTx/>
              <a:buNone/>
              <a:tabLst/>
              <a:defRPr/>
            </a:pPr>
            <a:r>
              <a:rPr lang="ar-EG" sz="3200" b="1" dirty="0">
                <a:solidFill>
                  <a:prstClr val="black"/>
                </a:solidFill>
                <a:latin typeface="Times New Roman" panose="02020603050405020304" pitchFamily="18" charset="0"/>
                <a:ea typeface="Calibri" panose="020F0502020204030204" pitchFamily="34" charset="0"/>
                <a:cs typeface="Calibri" panose="020F0502020204030204" pitchFamily="34" charset="0"/>
              </a:rPr>
              <a:t>4. التنفيذ عن بعد</a:t>
            </a:r>
            <a:r>
              <a:rPr kumimoji="0" lang="ar-EG" sz="3200" b="1"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Calibri" panose="020F0502020204030204" pitchFamily="34" charset="0"/>
              </a:rPr>
              <a:t>:</a:t>
            </a:r>
          </a:p>
        </p:txBody>
      </p:sp>
      <p:sp>
        <p:nvSpPr>
          <p:cNvPr id="14" name="Oval 13">
            <a:extLst>
              <a:ext uri="{FF2B5EF4-FFF2-40B4-BE49-F238E27FC236}">
                <a16:creationId xmlns:a16="http://schemas.microsoft.com/office/drawing/2014/main" id="{489F9069-D1A2-418C-9014-51994BBF17FB}"/>
              </a:ext>
            </a:extLst>
          </p:cNvPr>
          <p:cNvSpPr/>
          <p:nvPr/>
        </p:nvSpPr>
        <p:spPr>
          <a:xfrm>
            <a:off x="3226550" y="1756594"/>
            <a:ext cx="7897906" cy="2220827"/>
          </a:xfrm>
          <a:prstGeom prst="ellipse">
            <a:avLst/>
          </a:prstGeom>
          <a:solidFill>
            <a:sysClr val="window" lastClr="FFFFFF">
              <a:lumMod val="85000"/>
            </a:sysClr>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dirty="0">
                <a:ln>
                  <a:noFill/>
                </a:ln>
                <a:solidFill>
                  <a:srgbClr val="FF0000"/>
                </a:solidFill>
                <a:effectLst/>
                <a:uLnTx/>
                <a:uFillTx/>
                <a:latin typeface="Calibri" panose="020F0502020204030204"/>
                <a:ea typeface="Calibri" panose="020F0502020204030204" pitchFamily="34" charset="0"/>
                <a:cs typeface="Calibri" panose="020F0502020204030204" pitchFamily="34" charset="0"/>
              </a:rPr>
              <a:t>خصائص وسمات الجرائم السيبرانية:</a:t>
            </a:r>
            <a:endParaRPr kumimoji="0" lang="ar-EG" sz="3200" b="1" i="0" u="none" strike="noStrike" kern="1200" cap="none" spc="0" normalizeH="0" baseline="0" noProof="0" dirty="0">
              <a:ln>
                <a:noFill/>
              </a:ln>
              <a:solidFill>
                <a:srgbClr val="FF0000"/>
              </a:solidFill>
              <a:effectLst/>
              <a:uLnTx/>
              <a:uFillTx/>
              <a:latin typeface="Calibri"/>
              <a:ea typeface="+mn-ea"/>
              <a:cs typeface="Arial" panose="020B0604020202020204" pitchFamily="34" charset="0"/>
            </a:endParaRPr>
          </a:p>
        </p:txBody>
      </p:sp>
    </p:spTree>
    <p:extLst>
      <p:ext uri="{BB962C8B-B14F-4D97-AF65-F5344CB8AC3E}">
        <p14:creationId xmlns:p14="http://schemas.microsoft.com/office/powerpoint/2010/main" val="3101557764"/>
      </p:ext>
    </p:extLst>
  </p:cSld>
  <p:clrMapOvr>
    <a:masterClrMapping/>
  </p:clrMapOvr>
  <mc:AlternateContent xmlns:mc="http://schemas.openxmlformats.org/markup-compatibility/2006" xmlns:p14="http://schemas.microsoft.com/office/powerpoint/2010/main">
    <mc:Choice Requires="p14">
      <p:transition spd="slow" p14:dur="2000" advTm="60525"/>
    </mc:Choice>
    <mc:Fallback xmlns="">
      <p:transition spd="slow" advTm="60525"/>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82118" y="534595"/>
            <a:ext cx="9922203" cy="111992"/>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68279" y="1320121"/>
            <a:ext cx="10248926" cy="4391134"/>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2052" name="Picture 4" descr="ما-هي-الجرائم-المعلوماتية/">
            <a:extLst>
              <a:ext uri="{FF2B5EF4-FFF2-40B4-BE49-F238E27FC236}">
                <a16:creationId xmlns:a16="http://schemas.microsoft.com/office/drawing/2014/main" id="{EDBBC042-F8A9-4BB5-800E-27F73D0BDEF5}"/>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317812" y="1428065"/>
            <a:ext cx="9663953" cy="4040405"/>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a:extLst>
            <a:ext uri="{909E8E84-426E-40DD-AFC4-6F175D3DCCD1}">
              <a14:hiddenFill xmlns:a14="http://schemas.microsoft.com/office/drawing/2010/main">
                <a:solidFill>
                  <a:srgbClr val="FFFFFF"/>
                </a:solidFill>
              </a14:hiddenFill>
            </a:ext>
          </a:extLst>
        </p:spPr>
      </p:pic>
      <p:sp>
        <p:nvSpPr>
          <p:cNvPr id="12" name="Rounded Rectangle 12">
            <a:extLst>
              <a:ext uri="{FF2B5EF4-FFF2-40B4-BE49-F238E27FC236}">
                <a16:creationId xmlns:a16="http://schemas.microsoft.com/office/drawing/2014/main" id="{626C7965-EA88-4B39-8B2C-8CD9E4E111BC}"/>
              </a:ext>
            </a:extLst>
          </p:cNvPr>
          <p:cNvSpPr/>
          <p:nvPr/>
        </p:nvSpPr>
        <p:spPr>
          <a:xfrm>
            <a:off x="1388785" y="4145271"/>
            <a:ext cx="3389404" cy="1284664"/>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1" eaLnBrk="1" fontAlgn="auto" latinLnBrk="0" hangingPunct="1">
              <a:lnSpc>
                <a:spcPct val="100000"/>
              </a:lnSpc>
              <a:spcBef>
                <a:spcPts val="0"/>
              </a:spcBef>
              <a:spcAft>
                <a:spcPts val="500"/>
              </a:spcAft>
              <a:buClrTx/>
              <a:buSzTx/>
              <a:buFontTx/>
              <a:buNone/>
              <a:tabLst/>
              <a:defRPr/>
            </a:pPr>
            <a:r>
              <a:rPr kumimoji="0" lang="ar-EG" sz="3200" b="1"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Calibri" panose="020F0502020204030204" pitchFamily="34" charset="0"/>
              </a:rPr>
              <a:t>5. خفاء الجريمة:</a:t>
            </a:r>
          </a:p>
        </p:txBody>
      </p:sp>
      <p:sp>
        <p:nvSpPr>
          <p:cNvPr id="14" name="Oval 13">
            <a:extLst>
              <a:ext uri="{FF2B5EF4-FFF2-40B4-BE49-F238E27FC236}">
                <a16:creationId xmlns:a16="http://schemas.microsoft.com/office/drawing/2014/main" id="{489F9069-D1A2-418C-9014-51994BBF17FB}"/>
              </a:ext>
            </a:extLst>
          </p:cNvPr>
          <p:cNvSpPr/>
          <p:nvPr/>
        </p:nvSpPr>
        <p:spPr>
          <a:xfrm>
            <a:off x="3226550" y="1756594"/>
            <a:ext cx="7897906" cy="2220827"/>
          </a:xfrm>
          <a:prstGeom prst="ellipse">
            <a:avLst/>
          </a:prstGeom>
          <a:solidFill>
            <a:sysClr val="window" lastClr="FFFFFF">
              <a:lumMod val="85000"/>
            </a:sysClr>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dirty="0">
                <a:ln>
                  <a:noFill/>
                </a:ln>
                <a:solidFill>
                  <a:srgbClr val="FF0000"/>
                </a:solidFill>
                <a:effectLst/>
                <a:uLnTx/>
                <a:uFillTx/>
                <a:latin typeface="Calibri" panose="020F0502020204030204"/>
                <a:ea typeface="Calibri" panose="020F0502020204030204" pitchFamily="34" charset="0"/>
                <a:cs typeface="Calibri" panose="020F0502020204030204" pitchFamily="34" charset="0"/>
              </a:rPr>
              <a:t>خصائص وسمات الجرائم السيبرانية:</a:t>
            </a:r>
            <a:endParaRPr kumimoji="0" lang="ar-EG" sz="3200" b="1" i="0" u="none" strike="noStrike" kern="1200" cap="none" spc="0" normalizeH="0" baseline="0" noProof="0" dirty="0">
              <a:ln>
                <a:noFill/>
              </a:ln>
              <a:solidFill>
                <a:srgbClr val="FF0000"/>
              </a:solidFill>
              <a:effectLst/>
              <a:uLnTx/>
              <a:uFillTx/>
              <a:latin typeface="Calibri"/>
              <a:ea typeface="+mn-ea"/>
              <a:cs typeface="Arial" panose="020B0604020202020204" pitchFamily="34" charset="0"/>
            </a:endParaRPr>
          </a:p>
        </p:txBody>
      </p:sp>
    </p:spTree>
    <p:extLst>
      <p:ext uri="{BB962C8B-B14F-4D97-AF65-F5344CB8AC3E}">
        <p14:creationId xmlns:p14="http://schemas.microsoft.com/office/powerpoint/2010/main" val="323156768"/>
      </p:ext>
    </p:extLst>
  </p:cSld>
  <p:clrMapOvr>
    <a:masterClrMapping/>
  </p:clrMapOvr>
  <mc:AlternateContent xmlns:mc="http://schemas.openxmlformats.org/markup-compatibility/2006" xmlns:p14="http://schemas.microsoft.com/office/powerpoint/2010/main">
    <mc:Choice Requires="p14">
      <p:transition spd="slow" p14:dur="2000" advTm="98335"/>
    </mc:Choice>
    <mc:Fallback xmlns="">
      <p:transition spd="slow" advTm="98335"/>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82118" y="534595"/>
            <a:ext cx="9922203" cy="111992"/>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68279" y="1320121"/>
            <a:ext cx="10248926" cy="4391134"/>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2052" name="Picture 4" descr="ما-هي-الجرائم-المعلوماتية/">
            <a:extLst>
              <a:ext uri="{FF2B5EF4-FFF2-40B4-BE49-F238E27FC236}">
                <a16:creationId xmlns:a16="http://schemas.microsoft.com/office/drawing/2014/main" id="{EDBBC042-F8A9-4BB5-800E-27F73D0BDEF5}"/>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317812" y="1428065"/>
            <a:ext cx="9663953" cy="4040405"/>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a:extLst>
            <a:ext uri="{909E8E84-426E-40DD-AFC4-6F175D3DCCD1}">
              <a14:hiddenFill xmlns:a14="http://schemas.microsoft.com/office/drawing/2010/main">
                <a:solidFill>
                  <a:srgbClr val="FFFFFF"/>
                </a:solidFill>
              </a14:hiddenFill>
            </a:ext>
          </a:extLst>
        </p:spPr>
      </p:pic>
      <p:sp>
        <p:nvSpPr>
          <p:cNvPr id="12" name="Rounded Rectangle 12">
            <a:extLst>
              <a:ext uri="{FF2B5EF4-FFF2-40B4-BE49-F238E27FC236}">
                <a16:creationId xmlns:a16="http://schemas.microsoft.com/office/drawing/2014/main" id="{626C7965-EA88-4B39-8B2C-8CD9E4E111BC}"/>
              </a:ext>
            </a:extLst>
          </p:cNvPr>
          <p:cNvSpPr/>
          <p:nvPr/>
        </p:nvSpPr>
        <p:spPr>
          <a:xfrm>
            <a:off x="1388785" y="4145271"/>
            <a:ext cx="5699998" cy="1284664"/>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1" eaLnBrk="1" fontAlgn="auto" latinLnBrk="0" hangingPunct="1">
              <a:lnSpc>
                <a:spcPct val="100000"/>
              </a:lnSpc>
              <a:spcBef>
                <a:spcPts val="0"/>
              </a:spcBef>
              <a:spcAft>
                <a:spcPts val="500"/>
              </a:spcAft>
              <a:buClrTx/>
              <a:buSzTx/>
              <a:buFontTx/>
              <a:buNone/>
              <a:tabLst/>
              <a:defRPr/>
            </a:pPr>
            <a:r>
              <a:rPr lang="ar-EG" sz="3200" b="1" dirty="0">
                <a:solidFill>
                  <a:prstClr val="black"/>
                </a:solidFill>
                <a:latin typeface="Times New Roman" panose="02020603050405020304" pitchFamily="18" charset="0"/>
                <a:ea typeface="Calibri" panose="020F0502020204030204" pitchFamily="34" charset="0"/>
                <a:cs typeface="Calibri" panose="020F0502020204030204" pitchFamily="34" charset="0"/>
              </a:rPr>
              <a:t>6. إحجام المجني عليهم عن الإبلاغ</a:t>
            </a:r>
            <a:r>
              <a:rPr kumimoji="0" lang="ar-EG" sz="3200" b="1"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Calibri" panose="020F0502020204030204" pitchFamily="34" charset="0"/>
              </a:rPr>
              <a:t>:</a:t>
            </a:r>
          </a:p>
        </p:txBody>
      </p:sp>
      <p:sp>
        <p:nvSpPr>
          <p:cNvPr id="14" name="Oval 13">
            <a:extLst>
              <a:ext uri="{FF2B5EF4-FFF2-40B4-BE49-F238E27FC236}">
                <a16:creationId xmlns:a16="http://schemas.microsoft.com/office/drawing/2014/main" id="{489F9069-D1A2-418C-9014-51994BBF17FB}"/>
              </a:ext>
            </a:extLst>
          </p:cNvPr>
          <p:cNvSpPr/>
          <p:nvPr/>
        </p:nvSpPr>
        <p:spPr>
          <a:xfrm>
            <a:off x="3226550" y="1756594"/>
            <a:ext cx="7897906" cy="2220827"/>
          </a:xfrm>
          <a:prstGeom prst="ellipse">
            <a:avLst/>
          </a:prstGeom>
          <a:solidFill>
            <a:sysClr val="window" lastClr="FFFFFF">
              <a:lumMod val="85000"/>
            </a:sysClr>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dirty="0">
                <a:ln>
                  <a:noFill/>
                </a:ln>
                <a:solidFill>
                  <a:srgbClr val="FF0000"/>
                </a:solidFill>
                <a:effectLst/>
                <a:uLnTx/>
                <a:uFillTx/>
                <a:latin typeface="Calibri" panose="020F0502020204030204"/>
                <a:ea typeface="Calibri" panose="020F0502020204030204" pitchFamily="34" charset="0"/>
                <a:cs typeface="Calibri" panose="020F0502020204030204" pitchFamily="34" charset="0"/>
              </a:rPr>
              <a:t>خصائص وسمات الجرائم السيبرانية:</a:t>
            </a:r>
            <a:endParaRPr kumimoji="0" lang="ar-EG" sz="3200" b="1" i="0" u="none" strike="noStrike" kern="1200" cap="none" spc="0" normalizeH="0" baseline="0" noProof="0" dirty="0">
              <a:ln>
                <a:noFill/>
              </a:ln>
              <a:solidFill>
                <a:srgbClr val="FF0000"/>
              </a:solidFill>
              <a:effectLst/>
              <a:uLnTx/>
              <a:uFillTx/>
              <a:latin typeface="Calibri"/>
              <a:ea typeface="+mn-ea"/>
              <a:cs typeface="Arial" panose="020B0604020202020204" pitchFamily="34" charset="0"/>
            </a:endParaRPr>
          </a:p>
        </p:txBody>
      </p:sp>
    </p:spTree>
    <p:extLst>
      <p:ext uri="{BB962C8B-B14F-4D97-AF65-F5344CB8AC3E}">
        <p14:creationId xmlns:p14="http://schemas.microsoft.com/office/powerpoint/2010/main" val="4207444104"/>
      </p:ext>
    </p:extLst>
  </p:cSld>
  <p:clrMapOvr>
    <a:masterClrMapping/>
  </p:clrMapOvr>
  <mc:AlternateContent xmlns:mc="http://schemas.openxmlformats.org/markup-compatibility/2006" xmlns:p14="http://schemas.microsoft.com/office/powerpoint/2010/main">
    <mc:Choice Requires="p14">
      <p:transition spd="slow" p14:dur="2000" advTm="168254"/>
    </mc:Choice>
    <mc:Fallback xmlns="">
      <p:transition spd="slow" advTm="168254"/>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82118" y="534595"/>
            <a:ext cx="9922203" cy="111992"/>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68279" y="1320121"/>
            <a:ext cx="10248926" cy="4391134"/>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2052" name="Picture 4" descr="ما-هي-الجرائم-المعلوماتية/">
            <a:extLst>
              <a:ext uri="{FF2B5EF4-FFF2-40B4-BE49-F238E27FC236}">
                <a16:creationId xmlns:a16="http://schemas.microsoft.com/office/drawing/2014/main" id="{EDBBC042-F8A9-4BB5-800E-27F73D0BDEF5}"/>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317812" y="1428065"/>
            <a:ext cx="9663953" cy="4040405"/>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a:extLst>
            <a:ext uri="{909E8E84-426E-40DD-AFC4-6F175D3DCCD1}">
              <a14:hiddenFill xmlns:a14="http://schemas.microsoft.com/office/drawing/2010/main">
                <a:solidFill>
                  <a:srgbClr val="FFFFFF"/>
                </a:solidFill>
              </a14:hiddenFill>
            </a:ext>
          </a:extLst>
        </p:spPr>
      </p:pic>
      <p:sp>
        <p:nvSpPr>
          <p:cNvPr id="12" name="Rounded Rectangle 12">
            <a:extLst>
              <a:ext uri="{FF2B5EF4-FFF2-40B4-BE49-F238E27FC236}">
                <a16:creationId xmlns:a16="http://schemas.microsoft.com/office/drawing/2014/main" id="{626C7965-EA88-4B39-8B2C-8CD9E4E111BC}"/>
              </a:ext>
            </a:extLst>
          </p:cNvPr>
          <p:cNvSpPr/>
          <p:nvPr/>
        </p:nvSpPr>
        <p:spPr>
          <a:xfrm>
            <a:off x="1388785" y="4145271"/>
            <a:ext cx="6276039" cy="1284664"/>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1" eaLnBrk="1" fontAlgn="auto" latinLnBrk="0" hangingPunct="1">
              <a:lnSpc>
                <a:spcPct val="100000"/>
              </a:lnSpc>
              <a:spcBef>
                <a:spcPts val="0"/>
              </a:spcBef>
              <a:spcAft>
                <a:spcPts val="500"/>
              </a:spcAft>
              <a:buClrTx/>
              <a:buSzTx/>
              <a:buFontTx/>
              <a:buNone/>
              <a:tabLst/>
              <a:defRPr/>
            </a:pPr>
            <a:r>
              <a:rPr lang="ar-EG" sz="3200" b="1" dirty="0">
                <a:solidFill>
                  <a:prstClr val="black"/>
                </a:solidFill>
                <a:latin typeface="Times New Roman" panose="02020603050405020304" pitchFamily="18" charset="0"/>
                <a:ea typeface="Calibri" panose="020F0502020204030204" pitchFamily="34" charset="0"/>
                <a:cs typeface="Calibri" panose="020F0502020204030204" pitchFamily="34" charset="0"/>
              </a:rPr>
              <a:t>7. جاذبية الجريمة السيبرانية والشغف بها</a:t>
            </a:r>
            <a:r>
              <a:rPr kumimoji="0" lang="ar-EG" sz="3200" b="1"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Calibri" panose="020F0502020204030204" pitchFamily="34" charset="0"/>
              </a:rPr>
              <a:t>:</a:t>
            </a:r>
          </a:p>
        </p:txBody>
      </p:sp>
      <p:sp>
        <p:nvSpPr>
          <p:cNvPr id="14" name="Oval 13">
            <a:extLst>
              <a:ext uri="{FF2B5EF4-FFF2-40B4-BE49-F238E27FC236}">
                <a16:creationId xmlns:a16="http://schemas.microsoft.com/office/drawing/2014/main" id="{489F9069-D1A2-418C-9014-51994BBF17FB}"/>
              </a:ext>
            </a:extLst>
          </p:cNvPr>
          <p:cNvSpPr/>
          <p:nvPr/>
        </p:nvSpPr>
        <p:spPr>
          <a:xfrm>
            <a:off x="3226550" y="1756594"/>
            <a:ext cx="7897906" cy="2220827"/>
          </a:xfrm>
          <a:prstGeom prst="ellipse">
            <a:avLst/>
          </a:prstGeom>
          <a:solidFill>
            <a:sysClr val="window" lastClr="FFFFFF">
              <a:lumMod val="85000"/>
            </a:sysClr>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dirty="0">
                <a:ln>
                  <a:noFill/>
                </a:ln>
                <a:solidFill>
                  <a:srgbClr val="FF0000"/>
                </a:solidFill>
                <a:effectLst/>
                <a:uLnTx/>
                <a:uFillTx/>
                <a:latin typeface="Calibri" panose="020F0502020204030204"/>
                <a:ea typeface="Calibri" panose="020F0502020204030204" pitchFamily="34" charset="0"/>
                <a:cs typeface="Calibri" panose="020F0502020204030204" pitchFamily="34" charset="0"/>
              </a:rPr>
              <a:t>خصائص وسمات الجرائم السيبرانية:</a:t>
            </a:r>
            <a:endParaRPr kumimoji="0" lang="ar-EG" sz="3200" b="1" i="0" u="none" strike="noStrike" kern="1200" cap="none" spc="0" normalizeH="0" baseline="0" noProof="0" dirty="0">
              <a:ln>
                <a:noFill/>
              </a:ln>
              <a:solidFill>
                <a:srgbClr val="FF0000"/>
              </a:solidFill>
              <a:effectLst/>
              <a:uLnTx/>
              <a:uFillTx/>
              <a:latin typeface="Calibri"/>
              <a:ea typeface="+mn-ea"/>
              <a:cs typeface="Arial" panose="020B0604020202020204" pitchFamily="34" charset="0"/>
            </a:endParaRPr>
          </a:p>
        </p:txBody>
      </p:sp>
    </p:spTree>
    <p:extLst>
      <p:ext uri="{BB962C8B-B14F-4D97-AF65-F5344CB8AC3E}">
        <p14:creationId xmlns:p14="http://schemas.microsoft.com/office/powerpoint/2010/main" val="3390716551"/>
      </p:ext>
    </p:extLst>
  </p:cSld>
  <p:clrMapOvr>
    <a:masterClrMapping/>
  </p:clrMapOvr>
  <mc:AlternateContent xmlns:mc="http://schemas.openxmlformats.org/markup-compatibility/2006" xmlns:p14="http://schemas.microsoft.com/office/powerpoint/2010/main">
    <mc:Choice Requires="p14">
      <p:transition spd="slow" p14:dur="2000" advTm="159319"/>
    </mc:Choice>
    <mc:Fallback xmlns="">
      <p:transition spd="slow" advTm="159319"/>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82118" y="534595"/>
            <a:ext cx="9922203" cy="111992"/>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68279" y="1320121"/>
            <a:ext cx="10248926" cy="4391134"/>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2052" name="Picture 4" descr="ما-هي-الجرائم-المعلوماتية/">
            <a:extLst>
              <a:ext uri="{FF2B5EF4-FFF2-40B4-BE49-F238E27FC236}">
                <a16:creationId xmlns:a16="http://schemas.microsoft.com/office/drawing/2014/main" id="{EDBBC042-F8A9-4BB5-800E-27F73D0BDEF5}"/>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317812" y="1428065"/>
            <a:ext cx="9663953" cy="4040405"/>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a:extLst>
            <a:ext uri="{909E8E84-426E-40DD-AFC4-6F175D3DCCD1}">
              <a14:hiddenFill xmlns:a14="http://schemas.microsoft.com/office/drawing/2010/main">
                <a:solidFill>
                  <a:srgbClr val="FFFFFF"/>
                </a:solidFill>
              </a14:hiddenFill>
            </a:ext>
          </a:extLst>
        </p:spPr>
      </p:pic>
      <p:sp>
        <p:nvSpPr>
          <p:cNvPr id="12" name="Rounded Rectangle 12">
            <a:extLst>
              <a:ext uri="{FF2B5EF4-FFF2-40B4-BE49-F238E27FC236}">
                <a16:creationId xmlns:a16="http://schemas.microsoft.com/office/drawing/2014/main" id="{626C7965-EA88-4B39-8B2C-8CD9E4E111BC}"/>
              </a:ext>
            </a:extLst>
          </p:cNvPr>
          <p:cNvSpPr/>
          <p:nvPr/>
        </p:nvSpPr>
        <p:spPr>
          <a:xfrm>
            <a:off x="1452282" y="2498816"/>
            <a:ext cx="9421906" cy="2277035"/>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just" rtl="1"/>
            <a:r>
              <a:rPr lang="ar-IQ" sz="3200" dirty="0">
                <a:solidFill>
                  <a:schemeClr val="tx1"/>
                </a:solidFill>
                <a:latin typeface="Times New Roman" panose="02020603050405020304" pitchFamily="18" charset="0"/>
                <a:ea typeface="Calibri" panose="020F0502020204030204" pitchFamily="34" charset="0"/>
                <a:cs typeface="Calibri" panose="020F0502020204030204" pitchFamily="34" charset="0"/>
              </a:rPr>
              <a:t>والبعض يرتكب تلك الجرائم بدافع </a:t>
            </a:r>
            <a:r>
              <a:rPr lang="ar-IQ" sz="3200" dirty="0">
                <a:solidFill>
                  <a:schemeClr val="tx1"/>
                </a:solidFill>
                <a:highlight>
                  <a:srgbClr val="FFFF00"/>
                </a:highlight>
                <a:latin typeface="Times New Roman" panose="02020603050405020304" pitchFamily="18" charset="0"/>
                <a:ea typeface="Calibri" panose="020F0502020204030204" pitchFamily="34" charset="0"/>
                <a:cs typeface="Calibri" panose="020F0502020204030204" pitchFamily="34" charset="0"/>
              </a:rPr>
              <a:t>المزاح والدعابة</a:t>
            </a:r>
            <a:r>
              <a:rPr lang="ar-IQ" sz="3200" dirty="0">
                <a:solidFill>
                  <a:schemeClr val="tx1"/>
                </a:solidFill>
                <a:latin typeface="Times New Roman" panose="02020603050405020304" pitchFamily="18" charset="0"/>
                <a:ea typeface="Calibri" panose="020F0502020204030204" pitchFamily="34" charset="0"/>
                <a:cs typeface="Calibri" panose="020F0502020204030204" pitchFamily="34" charset="0"/>
              </a:rPr>
              <a:t>، فيقوم الشخص بتصرفات وإن كان لا يقصد من ورائها إحداث جرائم، وإنما بغرض المزاح فقط ولكن هذه التصرفات قد ترقي إلي مستوي الجريمة وذلك إن كان هناك قانون يجرم مثل هذا الفعل.</a:t>
            </a:r>
            <a:endParaRPr lang="en-US" sz="2800" dirty="0">
              <a:solidFill>
                <a:schemeClr val="tx1"/>
              </a:solidFill>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502484795"/>
      </p:ext>
    </p:extLst>
  </p:cSld>
  <p:clrMapOvr>
    <a:masterClrMapping/>
  </p:clrMapOvr>
  <mc:AlternateContent xmlns:mc="http://schemas.openxmlformats.org/markup-compatibility/2006" xmlns:p14="http://schemas.microsoft.com/office/powerpoint/2010/main">
    <mc:Choice Requires="p14">
      <p:transition spd="slow" p14:dur="2000" advTm="132653"/>
    </mc:Choice>
    <mc:Fallback xmlns="">
      <p:transition spd="slow" advTm="132653"/>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82118" y="534595"/>
            <a:ext cx="9922203" cy="111992"/>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68279" y="1320121"/>
            <a:ext cx="10248926" cy="4391134"/>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2052" name="Picture 4" descr="ما-هي-الجرائم-المعلوماتية/">
            <a:extLst>
              <a:ext uri="{FF2B5EF4-FFF2-40B4-BE49-F238E27FC236}">
                <a16:creationId xmlns:a16="http://schemas.microsoft.com/office/drawing/2014/main" id="{EDBBC042-F8A9-4BB5-800E-27F73D0BDEF5}"/>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317812" y="1428065"/>
            <a:ext cx="9663953" cy="4040405"/>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a:extLst>
            <a:ext uri="{909E8E84-426E-40DD-AFC4-6F175D3DCCD1}">
              <a14:hiddenFill xmlns:a14="http://schemas.microsoft.com/office/drawing/2010/main">
                <a:solidFill>
                  <a:srgbClr val="FFFFFF"/>
                </a:solidFill>
              </a14:hiddenFill>
            </a:ext>
          </a:extLst>
        </p:spPr>
      </p:pic>
      <p:sp>
        <p:nvSpPr>
          <p:cNvPr id="12" name="Rounded Rectangle 12">
            <a:extLst>
              <a:ext uri="{FF2B5EF4-FFF2-40B4-BE49-F238E27FC236}">
                <a16:creationId xmlns:a16="http://schemas.microsoft.com/office/drawing/2014/main" id="{626C7965-EA88-4B39-8B2C-8CD9E4E111BC}"/>
              </a:ext>
            </a:extLst>
          </p:cNvPr>
          <p:cNvSpPr/>
          <p:nvPr/>
        </p:nvSpPr>
        <p:spPr>
          <a:xfrm>
            <a:off x="1364043" y="3881209"/>
            <a:ext cx="2995701" cy="1284664"/>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1" eaLnBrk="1" fontAlgn="auto" latinLnBrk="0" hangingPunct="1">
              <a:lnSpc>
                <a:spcPct val="100000"/>
              </a:lnSpc>
              <a:spcBef>
                <a:spcPts val="0"/>
              </a:spcBef>
              <a:spcAft>
                <a:spcPts val="500"/>
              </a:spcAft>
              <a:buClrTx/>
              <a:buSzTx/>
              <a:buFontTx/>
              <a:buNone/>
              <a:tabLst/>
              <a:defRPr/>
            </a:pPr>
            <a:r>
              <a:rPr lang="ar-EG" sz="3200" b="1" dirty="0">
                <a:solidFill>
                  <a:prstClr val="black"/>
                </a:solidFill>
                <a:latin typeface="Times New Roman" panose="02020603050405020304" pitchFamily="18" charset="0"/>
                <a:ea typeface="Calibri" panose="020F0502020204030204" pitchFamily="34" charset="0"/>
                <a:cs typeface="Calibri" panose="020F0502020204030204" pitchFamily="34" charset="0"/>
              </a:rPr>
              <a:t>8. جرائم ناعمة</a:t>
            </a:r>
            <a:r>
              <a:rPr kumimoji="0" lang="ar-EG" sz="3200" b="1"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Calibri" panose="020F0502020204030204" pitchFamily="34" charset="0"/>
              </a:rPr>
              <a:t>:</a:t>
            </a:r>
          </a:p>
        </p:txBody>
      </p:sp>
      <p:sp>
        <p:nvSpPr>
          <p:cNvPr id="14" name="Oval 13">
            <a:extLst>
              <a:ext uri="{FF2B5EF4-FFF2-40B4-BE49-F238E27FC236}">
                <a16:creationId xmlns:a16="http://schemas.microsoft.com/office/drawing/2014/main" id="{489F9069-D1A2-418C-9014-51994BBF17FB}"/>
              </a:ext>
            </a:extLst>
          </p:cNvPr>
          <p:cNvSpPr/>
          <p:nvPr/>
        </p:nvSpPr>
        <p:spPr>
          <a:xfrm>
            <a:off x="3201579" y="2438136"/>
            <a:ext cx="7897906" cy="2220827"/>
          </a:xfrm>
          <a:prstGeom prst="ellipse">
            <a:avLst/>
          </a:prstGeom>
          <a:solidFill>
            <a:sysClr val="window" lastClr="FFFFFF">
              <a:lumMod val="85000"/>
            </a:sysClr>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dirty="0">
                <a:ln>
                  <a:noFill/>
                </a:ln>
                <a:solidFill>
                  <a:srgbClr val="FF0000"/>
                </a:solidFill>
                <a:effectLst/>
                <a:uLnTx/>
                <a:uFillTx/>
                <a:latin typeface="Calibri" panose="020F0502020204030204"/>
                <a:ea typeface="Calibri" panose="020F0502020204030204" pitchFamily="34" charset="0"/>
                <a:cs typeface="Calibri" panose="020F0502020204030204" pitchFamily="34" charset="0"/>
              </a:rPr>
              <a:t>خصائص وسمات الجرائم السيبرانية:</a:t>
            </a:r>
            <a:endParaRPr kumimoji="0" lang="ar-EG" sz="3200" b="1" i="0" u="none" strike="noStrike" kern="1200" cap="none" spc="0" normalizeH="0" baseline="0" noProof="0" dirty="0">
              <a:ln>
                <a:noFill/>
              </a:ln>
              <a:solidFill>
                <a:srgbClr val="FF0000"/>
              </a:solidFill>
              <a:effectLst/>
              <a:uLnTx/>
              <a:uFillTx/>
              <a:latin typeface="Calibri"/>
              <a:ea typeface="+mn-ea"/>
              <a:cs typeface="Arial" panose="020B0604020202020204" pitchFamily="34" charset="0"/>
            </a:endParaRPr>
          </a:p>
        </p:txBody>
      </p:sp>
    </p:spTree>
    <p:extLst>
      <p:ext uri="{BB962C8B-B14F-4D97-AF65-F5344CB8AC3E}">
        <p14:creationId xmlns:p14="http://schemas.microsoft.com/office/powerpoint/2010/main" val="4028278531"/>
      </p:ext>
    </p:extLst>
  </p:cSld>
  <p:clrMapOvr>
    <a:masterClrMapping/>
  </p:clrMapOvr>
  <mc:AlternateContent xmlns:mc="http://schemas.openxmlformats.org/markup-compatibility/2006" xmlns:p14="http://schemas.microsoft.com/office/powerpoint/2010/main">
    <mc:Choice Requires="p14">
      <p:transition spd="slow" p14:dur="2000" advTm="122913"/>
    </mc:Choice>
    <mc:Fallback xmlns="">
      <p:transition spd="slow" advTm="122913"/>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82118" y="534595"/>
            <a:ext cx="9922203" cy="111992"/>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68279" y="1320121"/>
            <a:ext cx="10248926" cy="4391134"/>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2052" name="Picture 4" descr="ما-هي-الجرائم-المعلوماتية/">
            <a:extLst>
              <a:ext uri="{FF2B5EF4-FFF2-40B4-BE49-F238E27FC236}">
                <a16:creationId xmlns:a16="http://schemas.microsoft.com/office/drawing/2014/main" id="{EDBBC042-F8A9-4BB5-800E-27F73D0BDEF5}"/>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317812" y="1428065"/>
            <a:ext cx="9663953" cy="4040405"/>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a:extLst>
            <a:ext uri="{909E8E84-426E-40DD-AFC4-6F175D3DCCD1}">
              <a14:hiddenFill xmlns:a14="http://schemas.microsoft.com/office/drawing/2010/main">
                <a:solidFill>
                  <a:srgbClr val="FFFFFF"/>
                </a:solidFill>
              </a14:hiddenFill>
            </a:ext>
          </a:extLst>
        </p:spPr>
      </p:pic>
      <p:sp>
        <p:nvSpPr>
          <p:cNvPr id="12" name="Rounded Rectangle 12">
            <a:extLst>
              <a:ext uri="{FF2B5EF4-FFF2-40B4-BE49-F238E27FC236}">
                <a16:creationId xmlns:a16="http://schemas.microsoft.com/office/drawing/2014/main" id="{626C7965-EA88-4B39-8B2C-8CD9E4E111BC}"/>
              </a:ext>
            </a:extLst>
          </p:cNvPr>
          <p:cNvSpPr/>
          <p:nvPr/>
        </p:nvSpPr>
        <p:spPr>
          <a:xfrm>
            <a:off x="1342519" y="4183806"/>
            <a:ext cx="3561175" cy="1284664"/>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1" eaLnBrk="1" fontAlgn="auto" latinLnBrk="0" hangingPunct="1">
              <a:lnSpc>
                <a:spcPct val="100000"/>
              </a:lnSpc>
              <a:spcBef>
                <a:spcPts val="0"/>
              </a:spcBef>
              <a:spcAft>
                <a:spcPts val="500"/>
              </a:spcAft>
              <a:buClrTx/>
              <a:buSzTx/>
              <a:buFontTx/>
              <a:buNone/>
              <a:tabLst/>
              <a:defRPr/>
            </a:pPr>
            <a:r>
              <a:rPr lang="ar-EG" sz="3200" b="1" dirty="0">
                <a:solidFill>
                  <a:prstClr val="black"/>
                </a:solidFill>
                <a:latin typeface="Times New Roman" panose="02020603050405020304" pitchFamily="18" charset="0"/>
                <a:ea typeface="Calibri" panose="020F0502020204030204" pitchFamily="34" charset="0"/>
                <a:cs typeface="Calibri" panose="020F0502020204030204" pitchFamily="34" charset="0"/>
              </a:rPr>
              <a:t>9. غياب المفهوم العام:</a:t>
            </a:r>
            <a:endParaRPr kumimoji="0" lang="ar-EG" sz="3200" b="1"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Calibri" panose="020F0502020204030204" pitchFamily="34" charset="0"/>
            </a:endParaRPr>
          </a:p>
        </p:txBody>
      </p:sp>
      <p:sp>
        <p:nvSpPr>
          <p:cNvPr id="14" name="Oval 13">
            <a:extLst>
              <a:ext uri="{FF2B5EF4-FFF2-40B4-BE49-F238E27FC236}">
                <a16:creationId xmlns:a16="http://schemas.microsoft.com/office/drawing/2014/main" id="{489F9069-D1A2-418C-9014-51994BBF17FB}"/>
              </a:ext>
            </a:extLst>
          </p:cNvPr>
          <p:cNvSpPr/>
          <p:nvPr/>
        </p:nvSpPr>
        <p:spPr>
          <a:xfrm>
            <a:off x="3021106" y="2518117"/>
            <a:ext cx="8078379" cy="2220827"/>
          </a:xfrm>
          <a:prstGeom prst="ellipse">
            <a:avLst/>
          </a:prstGeom>
          <a:solidFill>
            <a:sysClr val="window" lastClr="FFFFFF">
              <a:lumMod val="85000"/>
            </a:sysClr>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dirty="0">
                <a:ln>
                  <a:noFill/>
                </a:ln>
                <a:solidFill>
                  <a:srgbClr val="FF0000"/>
                </a:solidFill>
                <a:effectLst/>
                <a:uLnTx/>
                <a:uFillTx/>
                <a:latin typeface="Calibri" panose="020F0502020204030204"/>
                <a:ea typeface="Calibri" panose="020F0502020204030204" pitchFamily="34" charset="0"/>
                <a:cs typeface="Calibri" panose="020F0502020204030204" pitchFamily="34" charset="0"/>
              </a:rPr>
              <a:t>خصائص وسمات الجرائم السيبرانية:</a:t>
            </a:r>
            <a:endParaRPr kumimoji="0" lang="ar-EG" sz="3200" b="1" i="0" u="none" strike="noStrike" kern="1200" cap="none" spc="0" normalizeH="0" baseline="0" noProof="0" dirty="0">
              <a:ln>
                <a:noFill/>
              </a:ln>
              <a:solidFill>
                <a:srgbClr val="FF0000"/>
              </a:solidFill>
              <a:effectLst/>
              <a:uLnTx/>
              <a:uFillTx/>
              <a:latin typeface="Calibri"/>
              <a:ea typeface="+mn-ea"/>
              <a:cs typeface="Arial" panose="020B0604020202020204" pitchFamily="34" charset="0"/>
            </a:endParaRPr>
          </a:p>
        </p:txBody>
      </p:sp>
    </p:spTree>
    <p:extLst>
      <p:ext uri="{BB962C8B-B14F-4D97-AF65-F5344CB8AC3E}">
        <p14:creationId xmlns:p14="http://schemas.microsoft.com/office/powerpoint/2010/main" val="3466311427"/>
      </p:ext>
    </p:extLst>
  </p:cSld>
  <p:clrMapOvr>
    <a:masterClrMapping/>
  </p:clrMapOvr>
  <mc:AlternateContent xmlns:mc="http://schemas.openxmlformats.org/markup-compatibility/2006" xmlns:p14="http://schemas.microsoft.com/office/powerpoint/2010/main">
    <mc:Choice Requires="p14">
      <p:transition spd="slow" p14:dur="2000" advTm="44316"/>
    </mc:Choice>
    <mc:Fallback xmlns="">
      <p:transition spd="slow" advTm="44316"/>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82118" y="534595"/>
            <a:ext cx="9922203" cy="111992"/>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68279" y="1320121"/>
            <a:ext cx="10248926" cy="4391134"/>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2052" name="Picture 4" descr="ما-هي-الجرائم-المعلوماتية/">
            <a:extLst>
              <a:ext uri="{FF2B5EF4-FFF2-40B4-BE49-F238E27FC236}">
                <a16:creationId xmlns:a16="http://schemas.microsoft.com/office/drawing/2014/main" id="{EDBBC042-F8A9-4BB5-800E-27F73D0BDEF5}"/>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111623" y="1628689"/>
            <a:ext cx="9663953" cy="4040405"/>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a:extLst>
            <a:ext uri="{909E8E84-426E-40DD-AFC4-6F175D3DCCD1}">
              <a14:hiddenFill xmlns:a14="http://schemas.microsoft.com/office/drawing/2010/main">
                <a:solidFill>
                  <a:srgbClr val="FFFFFF"/>
                </a:solidFill>
              </a14:hiddenFill>
            </a:ext>
          </a:extLst>
        </p:spPr>
      </p:pic>
      <p:sp>
        <p:nvSpPr>
          <p:cNvPr id="14" name="Oval 13">
            <a:extLst>
              <a:ext uri="{FF2B5EF4-FFF2-40B4-BE49-F238E27FC236}">
                <a16:creationId xmlns:a16="http://schemas.microsoft.com/office/drawing/2014/main" id="{489F9069-D1A2-418C-9014-51994BBF17FB}"/>
              </a:ext>
            </a:extLst>
          </p:cNvPr>
          <p:cNvSpPr/>
          <p:nvPr/>
        </p:nvSpPr>
        <p:spPr>
          <a:xfrm>
            <a:off x="2904566" y="1445030"/>
            <a:ext cx="7575176" cy="2062364"/>
          </a:xfrm>
          <a:prstGeom prst="ellipse">
            <a:avLst/>
          </a:prstGeom>
          <a:solidFill>
            <a:sysClr val="window" lastClr="FFFFFF">
              <a:lumMod val="85000"/>
            </a:sysClr>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dirty="0">
                <a:ln>
                  <a:noFill/>
                </a:ln>
                <a:solidFill>
                  <a:srgbClr val="FF0000"/>
                </a:solidFill>
                <a:effectLst/>
                <a:uLnTx/>
                <a:uFillTx/>
                <a:latin typeface="Calibri" panose="020F0502020204030204"/>
                <a:ea typeface="Calibri" panose="020F0502020204030204" pitchFamily="34" charset="0"/>
                <a:cs typeface="Calibri" panose="020F0502020204030204" pitchFamily="34" charset="0"/>
              </a:rPr>
              <a:t>خصائص وسمات الجرائم السيبرانية:</a:t>
            </a:r>
            <a:endParaRPr kumimoji="0" lang="ar-EG" sz="3200" b="1" i="0" u="none" strike="noStrike" kern="1200" cap="none" spc="0" normalizeH="0" baseline="0" noProof="0" dirty="0">
              <a:ln>
                <a:noFill/>
              </a:ln>
              <a:solidFill>
                <a:srgbClr val="FF0000"/>
              </a:solidFill>
              <a:effectLst/>
              <a:uLnTx/>
              <a:uFillTx/>
              <a:latin typeface="Calibri"/>
              <a:ea typeface="+mn-ea"/>
              <a:cs typeface="Arial" panose="020B0604020202020204" pitchFamily="34" charset="0"/>
            </a:endParaRPr>
          </a:p>
        </p:txBody>
      </p:sp>
      <p:sp>
        <p:nvSpPr>
          <p:cNvPr id="12" name="Rounded Rectangle 12">
            <a:extLst>
              <a:ext uri="{FF2B5EF4-FFF2-40B4-BE49-F238E27FC236}">
                <a16:creationId xmlns:a16="http://schemas.microsoft.com/office/drawing/2014/main" id="{626C7965-EA88-4B39-8B2C-8CD9E4E111BC}"/>
              </a:ext>
            </a:extLst>
          </p:cNvPr>
          <p:cNvSpPr/>
          <p:nvPr/>
        </p:nvSpPr>
        <p:spPr>
          <a:xfrm>
            <a:off x="1353671" y="2913529"/>
            <a:ext cx="6012215" cy="2755565"/>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r" defTabSz="914400" rtl="1" eaLnBrk="1" fontAlgn="auto" latinLnBrk="0" hangingPunct="1">
              <a:lnSpc>
                <a:spcPct val="100000"/>
              </a:lnSpc>
              <a:spcBef>
                <a:spcPts val="0"/>
              </a:spcBef>
              <a:spcAft>
                <a:spcPts val="500"/>
              </a:spcAft>
              <a:buClrTx/>
              <a:buSzTx/>
              <a:buFontTx/>
              <a:buNone/>
              <a:tabLst/>
              <a:defRPr/>
            </a:pPr>
            <a:r>
              <a:rPr lang="ar-EG" sz="3200" b="1" dirty="0">
                <a:solidFill>
                  <a:prstClr val="black"/>
                </a:solidFill>
                <a:latin typeface="Times New Roman" panose="02020603050405020304" pitchFamily="18" charset="0"/>
                <a:ea typeface="Calibri" panose="020F0502020204030204" pitchFamily="34" charset="0"/>
                <a:cs typeface="Calibri" panose="020F0502020204030204" pitchFamily="34" charset="0"/>
              </a:rPr>
              <a:t>10. صعوبة إثباتها</a:t>
            </a:r>
            <a:r>
              <a:rPr kumimoji="0" lang="ar-EG" sz="3200" b="1"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Calibri" panose="020F0502020204030204" pitchFamily="34" charset="0"/>
              </a:rPr>
              <a:t>:</a:t>
            </a:r>
          </a:p>
          <a:p>
            <a:pPr marL="0" marR="0" lvl="0" indent="0" algn="r" defTabSz="914400" rtl="1" eaLnBrk="1" fontAlgn="auto" latinLnBrk="0" hangingPunct="1">
              <a:lnSpc>
                <a:spcPct val="100000"/>
              </a:lnSpc>
              <a:spcBef>
                <a:spcPts val="0"/>
              </a:spcBef>
              <a:spcAft>
                <a:spcPts val="500"/>
              </a:spcAft>
              <a:buClrTx/>
              <a:buSzTx/>
              <a:buFontTx/>
              <a:buNone/>
              <a:tabLst/>
              <a:defRPr/>
            </a:pPr>
            <a:r>
              <a:rPr lang="ar-EG" sz="2400" b="1" dirty="0">
                <a:solidFill>
                  <a:schemeClr val="accent2">
                    <a:lumMod val="75000"/>
                  </a:schemeClr>
                </a:solidFill>
                <a:latin typeface="Times New Roman" panose="02020603050405020304" pitchFamily="18" charset="0"/>
                <a:ea typeface="Calibri" panose="020F0502020204030204" pitchFamily="34" charset="0"/>
                <a:cs typeface="Calibri" panose="020F0502020204030204" pitchFamily="34" charset="0"/>
              </a:rPr>
              <a:t>أ. سرعة غياب الدليل المرئي.</a:t>
            </a:r>
          </a:p>
          <a:p>
            <a:pPr marL="0" marR="0" lvl="0" indent="0" algn="r" defTabSz="914400" rtl="1" eaLnBrk="1" fontAlgn="auto" latinLnBrk="0" hangingPunct="1">
              <a:lnSpc>
                <a:spcPct val="100000"/>
              </a:lnSpc>
              <a:spcBef>
                <a:spcPts val="0"/>
              </a:spcBef>
              <a:spcAft>
                <a:spcPts val="500"/>
              </a:spcAft>
              <a:buClrTx/>
              <a:buSzTx/>
              <a:buFontTx/>
              <a:buNone/>
              <a:tabLst/>
              <a:defRPr/>
            </a:pPr>
            <a:r>
              <a:rPr kumimoji="0" lang="ar-EG" sz="2400" b="1" i="0" u="none" strike="noStrike" kern="1200" cap="none" spc="0" normalizeH="0" baseline="0" noProof="0" dirty="0">
                <a:ln>
                  <a:noFill/>
                </a:ln>
                <a:solidFill>
                  <a:schemeClr val="accent2">
                    <a:lumMod val="75000"/>
                  </a:schemeClr>
                </a:solidFill>
                <a:effectLst/>
                <a:uLnTx/>
                <a:uFillTx/>
                <a:latin typeface="Times New Roman" panose="02020603050405020304" pitchFamily="18" charset="0"/>
                <a:ea typeface="Calibri" panose="020F0502020204030204" pitchFamily="34" charset="0"/>
                <a:cs typeface="Calibri" panose="020F0502020204030204" pitchFamily="34" charset="0"/>
              </a:rPr>
              <a:t>ب. إنعدام الأثار التقليدية للجريمة.</a:t>
            </a:r>
          </a:p>
          <a:p>
            <a:pPr marL="0" marR="0" lvl="0" indent="0" algn="r" defTabSz="914400" rtl="1" eaLnBrk="1" fontAlgn="auto" latinLnBrk="0" hangingPunct="1">
              <a:lnSpc>
                <a:spcPct val="100000"/>
              </a:lnSpc>
              <a:spcBef>
                <a:spcPts val="0"/>
              </a:spcBef>
              <a:spcAft>
                <a:spcPts val="500"/>
              </a:spcAft>
              <a:buClrTx/>
              <a:buSzTx/>
              <a:buFontTx/>
              <a:buNone/>
              <a:tabLst/>
              <a:defRPr/>
            </a:pPr>
            <a:r>
              <a:rPr lang="ar-EG" sz="2400" b="1" dirty="0">
                <a:solidFill>
                  <a:schemeClr val="accent2">
                    <a:lumMod val="75000"/>
                  </a:schemeClr>
                </a:solidFill>
                <a:latin typeface="Times New Roman" panose="02020603050405020304" pitchFamily="18" charset="0"/>
                <a:ea typeface="Calibri" panose="020F0502020204030204" pitchFamily="34" charset="0"/>
                <a:cs typeface="Calibri" panose="020F0502020204030204" pitchFamily="34" charset="0"/>
              </a:rPr>
              <a:t>ج. تشتيت جهود التحري فيها.</a:t>
            </a:r>
          </a:p>
          <a:p>
            <a:pPr marL="0" marR="0" lvl="0" indent="0" algn="r" defTabSz="914400" rtl="1" eaLnBrk="1" fontAlgn="auto" latinLnBrk="0" hangingPunct="1">
              <a:lnSpc>
                <a:spcPct val="100000"/>
              </a:lnSpc>
              <a:spcBef>
                <a:spcPts val="0"/>
              </a:spcBef>
              <a:spcAft>
                <a:spcPts val="500"/>
              </a:spcAft>
              <a:buClrTx/>
              <a:buSzTx/>
              <a:buFontTx/>
              <a:buNone/>
              <a:tabLst/>
              <a:defRPr/>
            </a:pPr>
            <a:r>
              <a:rPr lang="ar-EG" sz="2400" b="1" dirty="0">
                <a:solidFill>
                  <a:schemeClr val="accent2">
                    <a:lumMod val="75000"/>
                  </a:schemeClr>
                </a:solidFill>
                <a:latin typeface="Times New Roman" panose="02020603050405020304" pitchFamily="18" charset="0"/>
                <a:ea typeface="Calibri" panose="020F0502020204030204" pitchFamily="34" charset="0"/>
                <a:cs typeface="Calibri" panose="020F0502020204030204" pitchFamily="34" charset="0"/>
              </a:rPr>
              <a:t>د. إعاقة الوصول للدليل الرقمي بوسائل الحماية الفنية.</a:t>
            </a:r>
          </a:p>
          <a:p>
            <a:pPr marL="0" marR="0" lvl="0" indent="0" algn="r" defTabSz="914400" rtl="1" eaLnBrk="1" fontAlgn="auto" latinLnBrk="0" hangingPunct="1">
              <a:lnSpc>
                <a:spcPct val="100000"/>
              </a:lnSpc>
              <a:spcBef>
                <a:spcPts val="0"/>
              </a:spcBef>
              <a:spcAft>
                <a:spcPts val="500"/>
              </a:spcAft>
              <a:buClrTx/>
              <a:buSzTx/>
              <a:buFontTx/>
              <a:buNone/>
              <a:tabLst/>
              <a:defRPr/>
            </a:pPr>
            <a:r>
              <a:rPr lang="ar-EG" sz="2400" b="1" dirty="0">
                <a:solidFill>
                  <a:schemeClr val="accent2">
                    <a:lumMod val="75000"/>
                  </a:schemeClr>
                </a:solidFill>
                <a:latin typeface="Times New Roman" panose="02020603050405020304" pitchFamily="18" charset="0"/>
                <a:ea typeface="Calibri" panose="020F0502020204030204" pitchFamily="34" charset="0"/>
                <a:cs typeface="Calibri" panose="020F0502020204030204" pitchFamily="34" charset="0"/>
              </a:rPr>
              <a:t>ه. نقص الخبرة لدي الأجهزة الأمنية و الفضائية.</a:t>
            </a:r>
          </a:p>
        </p:txBody>
      </p:sp>
    </p:spTree>
    <p:extLst>
      <p:ext uri="{BB962C8B-B14F-4D97-AF65-F5344CB8AC3E}">
        <p14:creationId xmlns:p14="http://schemas.microsoft.com/office/powerpoint/2010/main" val="1705306208"/>
      </p:ext>
    </p:extLst>
  </p:cSld>
  <p:clrMapOvr>
    <a:masterClrMapping/>
  </p:clrMapOvr>
  <mc:AlternateContent xmlns:mc="http://schemas.openxmlformats.org/markup-compatibility/2006" xmlns:p14="http://schemas.microsoft.com/office/powerpoint/2010/main">
    <mc:Choice Requires="p14">
      <p:transition spd="slow" p14:dur="2000" advTm="42606"/>
    </mc:Choice>
    <mc:Fallback xmlns="">
      <p:transition spd="slow" advTm="42606"/>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82118" y="534595"/>
            <a:ext cx="9922203" cy="111992"/>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68279" y="1320121"/>
            <a:ext cx="10248926" cy="4391134"/>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2052" name="Picture 4" descr="ما-هي-الجرائم-المعلوماتية/">
            <a:extLst>
              <a:ext uri="{FF2B5EF4-FFF2-40B4-BE49-F238E27FC236}">
                <a16:creationId xmlns:a16="http://schemas.microsoft.com/office/drawing/2014/main" id="{EDBBC042-F8A9-4BB5-800E-27F73D0BDEF5}"/>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111623" y="1628689"/>
            <a:ext cx="9663953" cy="4040405"/>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a:extLst>
            <a:ext uri="{909E8E84-426E-40DD-AFC4-6F175D3DCCD1}">
              <a14:hiddenFill xmlns:a14="http://schemas.microsoft.com/office/drawing/2010/main">
                <a:solidFill>
                  <a:srgbClr val="FFFFFF"/>
                </a:solidFill>
              </a14:hiddenFill>
            </a:ext>
          </a:extLst>
        </p:spPr>
      </p:pic>
      <p:sp>
        <p:nvSpPr>
          <p:cNvPr id="14" name="Oval 13">
            <a:extLst>
              <a:ext uri="{FF2B5EF4-FFF2-40B4-BE49-F238E27FC236}">
                <a16:creationId xmlns:a16="http://schemas.microsoft.com/office/drawing/2014/main" id="{489F9069-D1A2-418C-9014-51994BBF17FB}"/>
              </a:ext>
            </a:extLst>
          </p:cNvPr>
          <p:cNvSpPr/>
          <p:nvPr/>
        </p:nvSpPr>
        <p:spPr>
          <a:xfrm>
            <a:off x="1641302" y="2051511"/>
            <a:ext cx="7575176" cy="2062364"/>
          </a:xfrm>
          <a:prstGeom prst="ellipse">
            <a:avLst/>
          </a:prstGeom>
          <a:solidFill>
            <a:sysClr val="window" lastClr="FFFFFF">
              <a:lumMod val="85000"/>
            </a:sysClr>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dirty="0">
                <a:ln>
                  <a:noFill/>
                </a:ln>
                <a:solidFill>
                  <a:srgbClr val="FF0000"/>
                </a:solidFill>
                <a:effectLst/>
                <a:uLnTx/>
                <a:uFillTx/>
                <a:latin typeface="Calibri" panose="020F0502020204030204"/>
                <a:ea typeface="Calibri" panose="020F0502020204030204" pitchFamily="34" charset="0"/>
                <a:cs typeface="Calibri" panose="020F0502020204030204" pitchFamily="34" charset="0"/>
              </a:rPr>
              <a:t>خصائص وسمات الجرائم السيبرانية:</a:t>
            </a:r>
            <a:endParaRPr kumimoji="0" lang="ar-EG" sz="3200" b="1" i="0" u="none" strike="noStrike" kern="1200" cap="none" spc="0" normalizeH="0" baseline="0" noProof="0" dirty="0">
              <a:ln>
                <a:noFill/>
              </a:ln>
              <a:solidFill>
                <a:srgbClr val="FF0000"/>
              </a:solidFill>
              <a:effectLst/>
              <a:uLnTx/>
              <a:uFillTx/>
              <a:latin typeface="Calibri"/>
              <a:ea typeface="+mn-ea"/>
              <a:cs typeface="Arial" panose="020B0604020202020204" pitchFamily="34" charset="0"/>
            </a:endParaRPr>
          </a:p>
        </p:txBody>
      </p:sp>
      <p:sp>
        <p:nvSpPr>
          <p:cNvPr id="12" name="Rounded Rectangle 12">
            <a:extLst>
              <a:ext uri="{FF2B5EF4-FFF2-40B4-BE49-F238E27FC236}">
                <a16:creationId xmlns:a16="http://schemas.microsoft.com/office/drawing/2014/main" id="{626C7965-EA88-4B39-8B2C-8CD9E4E111BC}"/>
              </a:ext>
            </a:extLst>
          </p:cNvPr>
          <p:cNvSpPr/>
          <p:nvPr/>
        </p:nvSpPr>
        <p:spPr>
          <a:xfrm>
            <a:off x="1515036" y="4113875"/>
            <a:ext cx="3191435" cy="1129553"/>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r" defTabSz="914400" rtl="1" eaLnBrk="1" fontAlgn="auto" latinLnBrk="0" hangingPunct="1">
              <a:lnSpc>
                <a:spcPct val="100000"/>
              </a:lnSpc>
              <a:spcBef>
                <a:spcPts val="0"/>
              </a:spcBef>
              <a:spcAft>
                <a:spcPts val="500"/>
              </a:spcAft>
              <a:buClrTx/>
              <a:buSzTx/>
              <a:buFontTx/>
              <a:buNone/>
              <a:tabLst/>
              <a:defRPr/>
            </a:pPr>
            <a:r>
              <a:rPr kumimoji="0" lang="ar-EG" sz="3200" b="1"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Calibri" panose="020F0502020204030204" pitchFamily="34" charset="0"/>
              </a:rPr>
              <a:t>10. صعوبة إثباتها:</a:t>
            </a:r>
          </a:p>
          <a:p>
            <a:pPr marL="0" marR="0" lvl="0" indent="0" algn="r" defTabSz="914400" rtl="1" eaLnBrk="1" fontAlgn="auto" latinLnBrk="0" hangingPunct="1">
              <a:lnSpc>
                <a:spcPct val="100000"/>
              </a:lnSpc>
              <a:spcBef>
                <a:spcPts val="0"/>
              </a:spcBef>
              <a:spcAft>
                <a:spcPts val="500"/>
              </a:spcAft>
              <a:buClrTx/>
              <a:buSzTx/>
              <a:buFontTx/>
              <a:buNone/>
              <a:tabLst/>
              <a:defRPr/>
            </a:pPr>
            <a:r>
              <a:rPr kumimoji="0" lang="ar-EG" sz="2400" b="1" i="0" u="none" strike="noStrike" kern="1200" cap="none" spc="0" normalizeH="0" baseline="0" noProof="0" dirty="0">
                <a:ln>
                  <a:noFill/>
                </a:ln>
                <a:solidFill>
                  <a:srgbClr val="ED7D31">
                    <a:lumMod val="75000"/>
                  </a:srgbClr>
                </a:solidFill>
                <a:effectLst/>
                <a:uLnTx/>
                <a:uFillTx/>
                <a:latin typeface="Times New Roman" panose="02020603050405020304" pitchFamily="18" charset="0"/>
                <a:ea typeface="Calibri" panose="020F0502020204030204" pitchFamily="34" charset="0"/>
                <a:cs typeface="Calibri" panose="020F0502020204030204" pitchFamily="34" charset="0"/>
              </a:rPr>
              <a:t>أ. سرعة غياب الدليل المرئي.</a:t>
            </a:r>
          </a:p>
        </p:txBody>
      </p:sp>
    </p:spTree>
    <p:extLst>
      <p:ext uri="{BB962C8B-B14F-4D97-AF65-F5344CB8AC3E}">
        <p14:creationId xmlns:p14="http://schemas.microsoft.com/office/powerpoint/2010/main" val="3897204448"/>
      </p:ext>
    </p:extLst>
  </p:cSld>
  <p:clrMapOvr>
    <a:masterClrMapping/>
  </p:clrMapOvr>
  <mc:AlternateContent xmlns:mc="http://schemas.openxmlformats.org/markup-compatibility/2006" xmlns:p14="http://schemas.microsoft.com/office/powerpoint/2010/main">
    <mc:Choice Requires="p14">
      <p:transition spd="slow" p14:dur="2000" advTm="171805"/>
    </mc:Choice>
    <mc:Fallback xmlns="">
      <p:transition spd="slow" advTm="171805"/>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82118" y="534595"/>
            <a:ext cx="9922203" cy="111992"/>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68279" y="1320121"/>
            <a:ext cx="10248926" cy="4391134"/>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2052" name="Picture 4" descr="ما-هي-الجرائم-المعلوماتية/">
            <a:extLst>
              <a:ext uri="{FF2B5EF4-FFF2-40B4-BE49-F238E27FC236}">
                <a16:creationId xmlns:a16="http://schemas.microsoft.com/office/drawing/2014/main" id="{EDBBC042-F8A9-4BB5-800E-27F73D0BDEF5}"/>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111623" y="1628689"/>
            <a:ext cx="9663953" cy="4040405"/>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a:extLst>
            <a:ext uri="{909E8E84-426E-40DD-AFC4-6F175D3DCCD1}">
              <a14:hiddenFill xmlns:a14="http://schemas.microsoft.com/office/drawing/2010/main">
                <a:solidFill>
                  <a:srgbClr val="FFFFFF"/>
                </a:solidFill>
              </a14:hiddenFill>
            </a:ext>
          </a:extLst>
        </p:spPr>
      </p:pic>
      <p:sp>
        <p:nvSpPr>
          <p:cNvPr id="14" name="Oval 13">
            <a:extLst>
              <a:ext uri="{FF2B5EF4-FFF2-40B4-BE49-F238E27FC236}">
                <a16:creationId xmlns:a16="http://schemas.microsoft.com/office/drawing/2014/main" id="{489F9069-D1A2-418C-9014-51994BBF17FB}"/>
              </a:ext>
            </a:extLst>
          </p:cNvPr>
          <p:cNvSpPr/>
          <p:nvPr/>
        </p:nvSpPr>
        <p:spPr>
          <a:xfrm>
            <a:off x="1641302" y="2051511"/>
            <a:ext cx="7575176" cy="2062364"/>
          </a:xfrm>
          <a:prstGeom prst="ellipse">
            <a:avLst/>
          </a:prstGeom>
          <a:solidFill>
            <a:sysClr val="window" lastClr="FFFFFF">
              <a:lumMod val="85000"/>
            </a:sysClr>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dirty="0">
                <a:ln>
                  <a:noFill/>
                </a:ln>
                <a:solidFill>
                  <a:srgbClr val="FF0000"/>
                </a:solidFill>
                <a:effectLst/>
                <a:uLnTx/>
                <a:uFillTx/>
                <a:latin typeface="Calibri" panose="020F0502020204030204"/>
                <a:ea typeface="Calibri" panose="020F0502020204030204" pitchFamily="34" charset="0"/>
                <a:cs typeface="Calibri" panose="020F0502020204030204" pitchFamily="34" charset="0"/>
              </a:rPr>
              <a:t>خصائص وسمات الجرائم السيبرانية:</a:t>
            </a:r>
            <a:endParaRPr kumimoji="0" lang="ar-EG" sz="3200" b="1" i="0" u="none" strike="noStrike" kern="1200" cap="none" spc="0" normalizeH="0" baseline="0" noProof="0" dirty="0">
              <a:ln>
                <a:noFill/>
              </a:ln>
              <a:solidFill>
                <a:srgbClr val="FF0000"/>
              </a:solidFill>
              <a:effectLst/>
              <a:uLnTx/>
              <a:uFillTx/>
              <a:latin typeface="Calibri"/>
              <a:ea typeface="+mn-ea"/>
              <a:cs typeface="Arial" panose="020B0604020202020204" pitchFamily="34" charset="0"/>
            </a:endParaRPr>
          </a:p>
        </p:txBody>
      </p:sp>
      <p:sp>
        <p:nvSpPr>
          <p:cNvPr id="12" name="Rounded Rectangle 12">
            <a:extLst>
              <a:ext uri="{FF2B5EF4-FFF2-40B4-BE49-F238E27FC236}">
                <a16:creationId xmlns:a16="http://schemas.microsoft.com/office/drawing/2014/main" id="{626C7965-EA88-4B39-8B2C-8CD9E4E111BC}"/>
              </a:ext>
            </a:extLst>
          </p:cNvPr>
          <p:cNvSpPr/>
          <p:nvPr/>
        </p:nvSpPr>
        <p:spPr>
          <a:xfrm>
            <a:off x="1515036" y="4113875"/>
            <a:ext cx="4016188" cy="1129553"/>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r" defTabSz="914400" rtl="1" eaLnBrk="1" fontAlgn="auto" latinLnBrk="0" hangingPunct="1">
              <a:lnSpc>
                <a:spcPct val="100000"/>
              </a:lnSpc>
              <a:spcBef>
                <a:spcPts val="0"/>
              </a:spcBef>
              <a:spcAft>
                <a:spcPts val="500"/>
              </a:spcAft>
              <a:buClrTx/>
              <a:buSzTx/>
              <a:buFontTx/>
              <a:buNone/>
              <a:tabLst/>
              <a:defRPr/>
            </a:pPr>
            <a:r>
              <a:rPr kumimoji="0" lang="ar-EG" sz="3200" b="1"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Calibri" panose="020F0502020204030204" pitchFamily="34" charset="0"/>
              </a:rPr>
              <a:t>10. صعوبة إثباتها:</a:t>
            </a:r>
          </a:p>
          <a:p>
            <a:pPr marL="0" marR="0" lvl="0" indent="0" algn="r" defTabSz="914400" rtl="1" eaLnBrk="1" fontAlgn="auto" latinLnBrk="0" hangingPunct="1">
              <a:lnSpc>
                <a:spcPct val="100000"/>
              </a:lnSpc>
              <a:spcBef>
                <a:spcPts val="0"/>
              </a:spcBef>
              <a:spcAft>
                <a:spcPts val="500"/>
              </a:spcAft>
              <a:buClrTx/>
              <a:buSzTx/>
              <a:buFontTx/>
              <a:buNone/>
              <a:tabLst/>
              <a:defRPr/>
            </a:pPr>
            <a:r>
              <a:rPr lang="ar-EG" sz="2400" b="1" dirty="0">
                <a:solidFill>
                  <a:srgbClr val="ED7D31">
                    <a:lumMod val="75000"/>
                  </a:srgbClr>
                </a:solidFill>
                <a:latin typeface="Times New Roman" panose="02020603050405020304" pitchFamily="18" charset="0"/>
                <a:ea typeface="Calibri" panose="020F0502020204030204" pitchFamily="34" charset="0"/>
                <a:cs typeface="Calibri" panose="020F0502020204030204" pitchFamily="34" charset="0"/>
              </a:rPr>
              <a:t>ب. انعدام الآثار التقليدية للجريمة:</a:t>
            </a:r>
            <a:endParaRPr kumimoji="0" lang="ar-EG" sz="2400" b="1" i="0" u="none" strike="noStrike" kern="1200" cap="none" spc="0" normalizeH="0" baseline="0" noProof="0" dirty="0">
              <a:ln>
                <a:noFill/>
              </a:ln>
              <a:solidFill>
                <a:srgbClr val="ED7D31">
                  <a:lumMod val="75000"/>
                </a:srgbClr>
              </a:solidFill>
              <a:effectLst/>
              <a:uLnTx/>
              <a:uFillTx/>
              <a:latin typeface="Times New Roman" panose="02020603050405020304" pitchFamily="18"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877864330"/>
      </p:ext>
    </p:extLst>
  </p:cSld>
  <p:clrMapOvr>
    <a:masterClrMapping/>
  </p:clrMapOvr>
  <mc:AlternateContent xmlns:mc="http://schemas.openxmlformats.org/markup-compatibility/2006" xmlns:p14="http://schemas.microsoft.com/office/powerpoint/2010/main">
    <mc:Choice Requires="p14">
      <p:transition spd="slow" p14:dur="2000" advTm="191599"/>
    </mc:Choice>
    <mc:Fallback xmlns="">
      <p:transition spd="slow" advTm="191599"/>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82118" y="534595"/>
            <a:ext cx="9922203" cy="111992"/>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68279" y="1320121"/>
            <a:ext cx="10248926" cy="4391134"/>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2052" name="Picture 4" descr="ما-هي-الجرائم-المعلوماتية/">
            <a:extLst>
              <a:ext uri="{FF2B5EF4-FFF2-40B4-BE49-F238E27FC236}">
                <a16:creationId xmlns:a16="http://schemas.microsoft.com/office/drawing/2014/main" id="{EDBBC042-F8A9-4BB5-800E-27F73D0BDEF5}"/>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111623" y="1628689"/>
            <a:ext cx="9663953" cy="4040405"/>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a:extLst>
            <a:ext uri="{909E8E84-426E-40DD-AFC4-6F175D3DCCD1}">
              <a14:hiddenFill xmlns:a14="http://schemas.microsoft.com/office/drawing/2010/main">
                <a:solidFill>
                  <a:srgbClr val="FFFFFF"/>
                </a:solidFill>
              </a14:hiddenFill>
            </a:ext>
          </a:extLst>
        </p:spPr>
      </p:pic>
      <p:sp>
        <p:nvSpPr>
          <p:cNvPr id="14" name="Oval 13">
            <a:extLst>
              <a:ext uri="{FF2B5EF4-FFF2-40B4-BE49-F238E27FC236}">
                <a16:creationId xmlns:a16="http://schemas.microsoft.com/office/drawing/2014/main" id="{489F9069-D1A2-418C-9014-51994BBF17FB}"/>
              </a:ext>
            </a:extLst>
          </p:cNvPr>
          <p:cNvSpPr/>
          <p:nvPr/>
        </p:nvSpPr>
        <p:spPr>
          <a:xfrm>
            <a:off x="1641302" y="2051511"/>
            <a:ext cx="7575176" cy="2062364"/>
          </a:xfrm>
          <a:prstGeom prst="ellipse">
            <a:avLst/>
          </a:prstGeom>
          <a:solidFill>
            <a:sysClr val="window" lastClr="FFFFFF">
              <a:lumMod val="85000"/>
            </a:sysClr>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dirty="0">
                <a:ln>
                  <a:noFill/>
                </a:ln>
                <a:solidFill>
                  <a:srgbClr val="FF0000"/>
                </a:solidFill>
                <a:effectLst/>
                <a:uLnTx/>
                <a:uFillTx/>
                <a:latin typeface="Calibri" panose="020F0502020204030204"/>
                <a:ea typeface="Calibri" panose="020F0502020204030204" pitchFamily="34" charset="0"/>
                <a:cs typeface="Calibri" panose="020F0502020204030204" pitchFamily="34" charset="0"/>
              </a:rPr>
              <a:t>خصائص وسمات الجرائم السيبرانية:</a:t>
            </a:r>
            <a:endParaRPr kumimoji="0" lang="ar-EG" sz="3200" b="1" i="0" u="none" strike="noStrike" kern="1200" cap="none" spc="0" normalizeH="0" baseline="0" noProof="0" dirty="0">
              <a:ln>
                <a:noFill/>
              </a:ln>
              <a:solidFill>
                <a:srgbClr val="FF0000"/>
              </a:solidFill>
              <a:effectLst/>
              <a:uLnTx/>
              <a:uFillTx/>
              <a:latin typeface="Calibri"/>
              <a:ea typeface="+mn-ea"/>
              <a:cs typeface="Arial" panose="020B0604020202020204" pitchFamily="34" charset="0"/>
            </a:endParaRPr>
          </a:p>
        </p:txBody>
      </p:sp>
      <p:sp>
        <p:nvSpPr>
          <p:cNvPr id="12" name="Rounded Rectangle 12">
            <a:extLst>
              <a:ext uri="{FF2B5EF4-FFF2-40B4-BE49-F238E27FC236}">
                <a16:creationId xmlns:a16="http://schemas.microsoft.com/office/drawing/2014/main" id="{626C7965-EA88-4B39-8B2C-8CD9E4E111BC}"/>
              </a:ext>
            </a:extLst>
          </p:cNvPr>
          <p:cNvSpPr/>
          <p:nvPr/>
        </p:nvSpPr>
        <p:spPr>
          <a:xfrm>
            <a:off x="1111623" y="4222632"/>
            <a:ext cx="3451412" cy="1129553"/>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r" defTabSz="914400" rtl="1" eaLnBrk="1" fontAlgn="auto" latinLnBrk="0" hangingPunct="1">
              <a:lnSpc>
                <a:spcPct val="100000"/>
              </a:lnSpc>
              <a:spcBef>
                <a:spcPts val="0"/>
              </a:spcBef>
              <a:spcAft>
                <a:spcPts val="500"/>
              </a:spcAft>
              <a:buClrTx/>
              <a:buSzTx/>
              <a:buFontTx/>
              <a:buNone/>
              <a:tabLst/>
              <a:defRPr/>
            </a:pPr>
            <a:r>
              <a:rPr kumimoji="0" lang="ar-EG" sz="3200" b="1"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Calibri" panose="020F0502020204030204" pitchFamily="34" charset="0"/>
              </a:rPr>
              <a:t>10. صعوبة إثباتها:</a:t>
            </a:r>
          </a:p>
          <a:p>
            <a:pPr marL="0" marR="0" lvl="0" indent="0" algn="r" defTabSz="914400" rtl="1" eaLnBrk="1" fontAlgn="auto" latinLnBrk="0" hangingPunct="1">
              <a:lnSpc>
                <a:spcPct val="100000"/>
              </a:lnSpc>
              <a:spcBef>
                <a:spcPts val="0"/>
              </a:spcBef>
              <a:spcAft>
                <a:spcPts val="500"/>
              </a:spcAft>
              <a:buClrTx/>
              <a:buSzTx/>
              <a:buFontTx/>
              <a:buNone/>
              <a:tabLst/>
              <a:defRPr/>
            </a:pPr>
            <a:r>
              <a:rPr lang="ar-EG" sz="2400" b="1" dirty="0">
                <a:solidFill>
                  <a:srgbClr val="ED7D31">
                    <a:lumMod val="75000"/>
                  </a:srgbClr>
                </a:solidFill>
                <a:latin typeface="Times New Roman" panose="02020603050405020304" pitchFamily="18" charset="0"/>
                <a:ea typeface="Calibri" panose="020F0502020204030204" pitchFamily="34" charset="0"/>
                <a:cs typeface="Calibri" panose="020F0502020204030204" pitchFamily="34" charset="0"/>
              </a:rPr>
              <a:t>ج. تشتيت جهود التحري فيها:</a:t>
            </a:r>
            <a:endParaRPr kumimoji="0" lang="ar-EG" sz="2400" b="1" i="0" u="none" strike="noStrike" kern="1200" cap="none" spc="0" normalizeH="0" baseline="0" noProof="0" dirty="0">
              <a:ln>
                <a:noFill/>
              </a:ln>
              <a:solidFill>
                <a:srgbClr val="ED7D31">
                  <a:lumMod val="75000"/>
                </a:srgbClr>
              </a:solidFill>
              <a:effectLst/>
              <a:uLnTx/>
              <a:uFillTx/>
              <a:latin typeface="Times New Roman" panose="02020603050405020304" pitchFamily="18"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775649606"/>
      </p:ext>
    </p:extLst>
  </p:cSld>
  <p:clrMapOvr>
    <a:masterClrMapping/>
  </p:clrMapOvr>
  <mc:AlternateContent xmlns:mc="http://schemas.openxmlformats.org/markup-compatibility/2006" xmlns:p14="http://schemas.microsoft.com/office/powerpoint/2010/main">
    <mc:Choice Requires="p14">
      <p:transition spd="slow" p14:dur="2000" advTm="129974"/>
    </mc:Choice>
    <mc:Fallback xmlns="">
      <p:transition spd="slow" advTm="129974"/>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82118" y="534595"/>
            <a:ext cx="9922203" cy="111992"/>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68279" y="1320121"/>
            <a:ext cx="10248926" cy="4391134"/>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2052" name="Picture 4" descr="ما-هي-الجرائم-المعلوماتية/">
            <a:extLst>
              <a:ext uri="{FF2B5EF4-FFF2-40B4-BE49-F238E27FC236}">
                <a16:creationId xmlns:a16="http://schemas.microsoft.com/office/drawing/2014/main" id="{EDBBC042-F8A9-4BB5-800E-27F73D0BDEF5}"/>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111623" y="1628689"/>
            <a:ext cx="9663953" cy="4040405"/>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a:extLst>
            <a:ext uri="{909E8E84-426E-40DD-AFC4-6F175D3DCCD1}">
              <a14:hiddenFill xmlns:a14="http://schemas.microsoft.com/office/drawing/2010/main">
                <a:solidFill>
                  <a:srgbClr val="FFFFFF"/>
                </a:solidFill>
              </a14:hiddenFill>
            </a:ext>
          </a:extLst>
        </p:spPr>
      </p:pic>
      <p:sp>
        <p:nvSpPr>
          <p:cNvPr id="14" name="Oval 13">
            <a:extLst>
              <a:ext uri="{FF2B5EF4-FFF2-40B4-BE49-F238E27FC236}">
                <a16:creationId xmlns:a16="http://schemas.microsoft.com/office/drawing/2014/main" id="{489F9069-D1A2-418C-9014-51994BBF17FB}"/>
              </a:ext>
            </a:extLst>
          </p:cNvPr>
          <p:cNvSpPr/>
          <p:nvPr/>
        </p:nvSpPr>
        <p:spPr>
          <a:xfrm>
            <a:off x="1641302" y="2051511"/>
            <a:ext cx="7575176" cy="2062364"/>
          </a:xfrm>
          <a:prstGeom prst="ellipse">
            <a:avLst/>
          </a:prstGeom>
          <a:solidFill>
            <a:sysClr val="window" lastClr="FFFFFF">
              <a:lumMod val="85000"/>
            </a:sysClr>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dirty="0">
                <a:ln>
                  <a:noFill/>
                </a:ln>
                <a:solidFill>
                  <a:srgbClr val="FF0000"/>
                </a:solidFill>
                <a:effectLst/>
                <a:uLnTx/>
                <a:uFillTx/>
                <a:latin typeface="Calibri" panose="020F0502020204030204"/>
                <a:ea typeface="Calibri" panose="020F0502020204030204" pitchFamily="34" charset="0"/>
                <a:cs typeface="Calibri" panose="020F0502020204030204" pitchFamily="34" charset="0"/>
              </a:rPr>
              <a:t>خصائص وسمات الجرائم السيبرانية:</a:t>
            </a:r>
            <a:endParaRPr kumimoji="0" lang="ar-EG" sz="3200" b="1" i="0" u="none" strike="noStrike" kern="1200" cap="none" spc="0" normalizeH="0" baseline="0" noProof="0" dirty="0">
              <a:ln>
                <a:noFill/>
              </a:ln>
              <a:solidFill>
                <a:srgbClr val="FF0000"/>
              </a:solidFill>
              <a:effectLst/>
              <a:uLnTx/>
              <a:uFillTx/>
              <a:latin typeface="Calibri"/>
              <a:ea typeface="+mn-ea"/>
              <a:cs typeface="Arial" panose="020B0604020202020204" pitchFamily="34" charset="0"/>
            </a:endParaRPr>
          </a:p>
        </p:txBody>
      </p:sp>
      <p:sp>
        <p:nvSpPr>
          <p:cNvPr id="12" name="Rounded Rectangle 12">
            <a:extLst>
              <a:ext uri="{FF2B5EF4-FFF2-40B4-BE49-F238E27FC236}">
                <a16:creationId xmlns:a16="http://schemas.microsoft.com/office/drawing/2014/main" id="{626C7965-EA88-4B39-8B2C-8CD9E4E111BC}"/>
              </a:ext>
            </a:extLst>
          </p:cNvPr>
          <p:cNvSpPr/>
          <p:nvPr/>
        </p:nvSpPr>
        <p:spPr>
          <a:xfrm>
            <a:off x="1073407" y="4328446"/>
            <a:ext cx="6292479" cy="1129553"/>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r" defTabSz="914400" rtl="1" eaLnBrk="1" fontAlgn="auto" latinLnBrk="0" hangingPunct="1">
              <a:lnSpc>
                <a:spcPct val="100000"/>
              </a:lnSpc>
              <a:spcBef>
                <a:spcPts val="0"/>
              </a:spcBef>
              <a:spcAft>
                <a:spcPts val="500"/>
              </a:spcAft>
              <a:buClrTx/>
              <a:buSzTx/>
              <a:buFontTx/>
              <a:buNone/>
              <a:tabLst/>
              <a:defRPr/>
            </a:pPr>
            <a:r>
              <a:rPr kumimoji="0" lang="ar-EG" sz="3200" b="1"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Calibri" panose="020F0502020204030204" pitchFamily="34" charset="0"/>
              </a:rPr>
              <a:t>10. صعوبة إثباتها:</a:t>
            </a:r>
          </a:p>
          <a:p>
            <a:pPr marL="0" marR="0" lvl="0" indent="0" algn="r" defTabSz="914400" rtl="1" eaLnBrk="1" fontAlgn="auto" latinLnBrk="0" hangingPunct="1">
              <a:lnSpc>
                <a:spcPct val="100000"/>
              </a:lnSpc>
              <a:spcBef>
                <a:spcPts val="0"/>
              </a:spcBef>
              <a:spcAft>
                <a:spcPts val="500"/>
              </a:spcAft>
              <a:buClrTx/>
              <a:buSzTx/>
              <a:buFontTx/>
              <a:buNone/>
              <a:tabLst/>
              <a:defRPr/>
            </a:pPr>
            <a:r>
              <a:rPr lang="ar-EG" sz="2400" b="1" dirty="0">
                <a:solidFill>
                  <a:srgbClr val="ED7D31">
                    <a:lumMod val="75000"/>
                  </a:srgbClr>
                </a:solidFill>
                <a:latin typeface="Times New Roman" panose="02020603050405020304" pitchFamily="18" charset="0"/>
                <a:ea typeface="Calibri" panose="020F0502020204030204" pitchFamily="34" charset="0"/>
                <a:cs typeface="Calibri" panose="020F0502020204030204" pitchFamily="34" charset="0"/>
              </a:rPr>
              <a:t>د. إعاقة الوصول إلي الدليل الرقمي بوسائل الحماية الفنية:</a:t>
            </a:r>
            <a:endParaRPr kumimoji="0" lang="ar-EG" sz="2400" b="1" i="0" u="none" strike="noStrike" kern="1200" cap="none" spc="0" normalizeH="0" baseline="0" noProof="0" dirty="0">
              <a:ln>
                <a:noFill/>
              </a:ln>
              <a:solidFill>
                <a:srgbClr val="ED7D31">
                  <a:lumMod val="75000"/>
                </a:srgbClr>
              </a:solidFill>
              <a:effectLst/>
              <a:uLnTx/>
              <a:uFillTx/>
              <a:latin typeface="Times New Roman" panose="02020603050405020304" pitchFamily="18"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79947894"/>
      </p:ext>
    </p:extLst>
  </p:cSld>
  <p:clrMapOvr>
    <a:masterClrMapping/>
  </p:clrMapOvr>
  <mc:AlternateContent xmlns:mc="http://schemas.openxmlformats.org/markup-compatibility/2006" xmlns:p14="http://schemas.microsoft.com/office/powerpoint/2010/main">
    <mc:Choice Requires="p14">
      <p:transition spd="slow" p14:dur="2000" advTm="189824"/>
    </mc:Choice>
    <mc:Fallback xmlns="">
      <p:transition spd="slow" advTm="189824"/>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82118" y="534595"/>
            <a:ext cx="9922203" cy="111992"/>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68279" y="1320121"/>
            <a:ext cx="10248926" cy="4391134"/>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2052" name="Picture 4" descr="ما-هي-الجرائم-المعلوماتية/">
            <a:extLst>
              <a:ext uri="{FF2B5EF4-FFF2-40B4-BE49-F238E27FC236}">
                <a16:creationId xmlns:a16="http://schemas.microsoft.com/office/drawing/2014/main" id="{EDBBC042-F8A9-4BB5-800E-27F73D0BDEF5}"/>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111623" y="1628689"/>
            <a:ext cx="9663953" cy="4040405"/>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a:extLst>
            <a:ext uri="{909E8E84-426E-40DD-AFC4-6F175D3DCCD1}">
              <a14:hiddenFill xmlns:a14="http://schemas.microsoft.com/office/drawing/2010/main">
                <a:solidFill>
                  <a:srgbClr val="FFFFFF"/>
                </a:solidFill>
              </a14:hiddenFill>
            </a:ext>
          </a:extLst>
        </p:spPr>
      </p:pic>
      <p:sp>
        <p:nvSpPr>
          <p:cNvPr id="14" name="Oval 13">
            <a:extLst>
              <a:ext uri="{FF2B5EF4-FFF2-40B4-BE49-F238E27FC236}">
                <a16:creationId xmlns:a16="http://schemas.microsoft.com/office/drawing/2014/main" id="{489F9069-D1A2-418C-9014-51994BBF17FB}"/>
              </a:ext>
            </a:extLst>
          </p:cNvPr>
          <p:cNvSpPr/>
          <p:nvPr/>
        </p:nvSpPr>
        <p:spPr>
          <a:xfrm>
            <a:off x="1641302" y="2051511"/>
            <a:ext cx="7575176" cy="2062364"/>
          </a:xfrm>
          <a:prstGeom prst="ellipse">
            <a:avLst/>
          </a:prstGeom>
          <a:solidFill>
            <a:sysClr val="window" lastClr="FFFFFF">
              <a:lumMod val="85000"/>
            </a:sysClr>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dirty="0">
                <a:ln>
                  <a:noFill/>
                </a:ln>
                <a:solidFill>
                  <a:srgbClr val="FF0000"/>
                </a:solidFill>
                <a:effectLst/>
                <a:uLnTx/>
                <a:uFillTx/>
                <a:latin typeface="Calibri" panose="020F0502020204030204"/>
                <a:ea typeface="Calibri" panose="020F0502020204030204" pitchFamily="34" charset="0"/>
                <a:cs typeface="Calibri" panose="020F0502020204030204" pitchFamily="34" charset="0"/>
              </a:rPr>
              <a:t>خصائص وسمات الجرائم السيبرانية:</a:t>
            </a:r>
            <a:endParaRPr kumimoji="0" lang="ar-EG" sz="3200" b="1" i="0" u="none" strike="noStrike" kern="1200" cap="none" spc="0" normalizeH="0" baseline="0" noProof="0" dirty="0">
              <a:ln>
                <a:noFill/>
              </a:ln>
              <a:solidFill>
                <a:srgbClr val="FF0000"/>
              </a:solidFill>
              <a:effectLst/>
              <a:uLnTx/>
              <a:uFillTx/>
              <a:latin typeface="Calibri"/>
              <a:ea typeface="+mn-ea"/>
              <a:cs typeface="Arial" panose="020B0604020202020204" pitchFamily="34" charset="0"/>
            </a:endParaRPr>
          </a:p>
        </p:txBody>
      </p:sp>
      <p:sp>
        <p:nvSpPr>
          <p:cNvPr id="12" name="Rounded Rectangle 12">
            <a:extLst>
              <a:ext uri="{FF2B5EF4-FFF2-40B4-BE49-F238E27FC236}">
                <a16:creationId xmlns:a16="http://schemas.microsoft.com/office/drawing/2014/main" id="{626C7965-EA88-4B39-8B2C-8CD9E4E111BC}"/>
              </a:ext>
            </a:extLst>
          </p:cNvPr>
          <p:cNvSpPr/>
          <p:nvPr/>
        </p:nvSpPr>
        <p:spPr>
          <a:xfrm>
            <a:off x="1175137" y="4481151"/>
            <a:ext cx="5724584" cy="1129553"/>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r" defTabSz="914400" rtl="1" eaLnBrk="1" fontAlgn="auto" latinLnBrk="0" hangingPunct="1">
              <a:lnSpc>
                <a:spcPct val="100000"/>
              </a:lnSpc>
              <a:spcBef>
                <a:spcPts val="0"/>
              </a:spcBef>
              <a:spcAft>
                <a:spcPts val="500"/>
              </a:spcAft>
              <a:buClrTx/>
              <a:buSzTx/>
              <a:buFontTx/>
              <a:buNone/>
              <a:tabLst/>
              <a:defRPr/>
            </a:pPr>
            <a:r>
              <a:rPr kumimoji="0" lang="ar-EG" sz="3200" b="1"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Calibri" panose="020F0502020204030204" pitchFamily="34" charset="0"/>
              </a:rPr>
              <a:t>10. صعوبة إثباتها:</a:t>
            </a:r>
          </a:p>
          <a:p>
            <a:pPr marL="0" marR="0" lvl="0" indent="0" algn="r" defTabSz="914400" rtl="1" eaLnBrk="1" fontAlgn="auto" latinLnBrk="0" hangingPunct="1">
              <a:lnSpc>
                <a:spcPct val="100000"/>
              </a:lnSpc>
              <a:spcBef>
                <a:spcPts val="0"/>
              </a:spcBef>
              <a:spcAft>
                <a:spcPts val="500"/>
              </a:spcAft>
              <a:buClrTx/>
              <a:buSzTx/>
              <a:buFontTx/>
              <a:buNone/>
              <a:tabLst/>
              <a:defRPr/>
            </a:pPr>
            <a:r>
              <a:rPr kumimoji="0" lang="ar-EG" sz="2400" b="1" i="0" u="none" strike="noStrike" kern="1200" cap="none" spc="0" normalizeH="0" baseline="0" noProof="0" dirty="0">
                <a:ln>
                  <a:noFill/>
                </a:ln>
                <a:solidFill>
                  <a:srgbClr val="ED7D31">
                    <a:lumMod val="75000"/>
                  </a:srgbClr>
                </a:solidFill>
                <a:effectLst/>
                <a:uLnTx/>
                <a:uFillTx/>
                <a:latin typeface="Times New Roman" panose="02020603050405020304" pitchFamily="18" charset="0"/>
                <a:ea typeface="Calibri" panose="020F0502020204030204" pitchFamily="34" charset="0"/>
                <a:cs typeface="Calibri" panose="020F0502020204030204" pitchFamily="34" charset="0"/>
              </a:rPr>
              <a:t>      ه. نقص الخبرة لدي الأجهزة الأمنية والقضائية:</a:t>
            </a:r>
          </a:p>
        </p:txBody>
      </p:sp>
    </p:spTree>
    <p:extLst>
      <p:ext uri="{BB962C8B-B14F-4D97-AF65-F5344CB8AC3E}">
        <p14:creationId xmlns:p14="http://schemas.microsoft.com/office/powerpoint/2010/main" val="908677173"/>
      </p:ext>
    </p:extLst>
  </p:cSld>
  <p:clrMapOvr>
    <a:masterClrMapping/>
  </p:clrMapOvr>
  <mc:AlternateContent xmlns:mc="http://schemas.openxmlformats.org/markup-compatibility/2006" xmlns:p14="http://schemas.microsoft.com/office/powerpoint/2010/main">
    <mc:Choice Requires="p14">
      <p:transition spd="slow" p14:dur="2000" advTm="140600"/>
    </mc:Choice>
    <mc:Fallback xmlns="">
      <p:transition spd="slow" advTm="140600"/>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82118" y="534595"/>
            <a:ext cx="9922203" cy="111992"/>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68279" y="1320121"/>
            <a:ext cx="10248926" cy="4391134"/>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2052" name="Picture 4" descr="ما-هي-الجرائم-المعلوماتية/">
            <a:extLst>
              <a:ext uri="{FF2B5EF4-FFF2-40B4-BE49-F238E27FC236}">
                <a16:creationId xmlns:a16="http://schemas.microsoft.com/office/drawing/2014/main" id="{EDBBC042-F8A9-4BB5-800E-27F73D0BDEF5}"/>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111623" y="1628689"/>
            <a:ext cx="9663953" cy="4040405"/>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a:extLst>
            <a:ext uri="{909E8E84-426E-40DD-AFC4-6F175D3DCCD1}">
              <a14:hiddenFill xmlns:a14="http://schemas.microsoft.com/office/drawing/2010/main">
                <a:solidFill>
                  <a:srgbClr val="FFFFFF"/>
                </a:solidFill>
              </a14:hiddenFill>
            </a:ext>
          </a:extLst>
        </p:spPr>
      </p:pic>
      <p:sp>
        <p:nvSpPr>
          <p:cNvPr id="14" name="Oval 13">
            <a:extLst>
              <a:ext uri="{FF2B5EF4-FFF2-40B4-BE49-F238E27FC236}">
                <a16:creationId xmlns:a16="http://schemas.microsoft.com/office/drawing/2014/main" id="{489F9069-D1A2-418C-9014-51994BBF17FB}"/>
              </a:ext>
            </a:extLst>
          </p:cNvPr>
          <p:cNvSpPr/>
          <p:nvPr/>
        </p:nvSpPr>
        <p:spPr>
          <a:xfrm>
            <a:off x="1641302" y="2051511"/>
            <a:ext cx="7575176" cy="2062364"/>
          </a:xfrm>
          <a:prstGeom prst="ellipse">
            <a:avLst/>
          </a:prstGeom>
          <a:solidFill>
            <a:sysClr val="window" lastClr="FFFFFF">
              <a:lumMod val="85000"/>
            </a:sysClr>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dirty="0">
                <a:ln>
                  <a:noFill/>
                </a:ln>
                <a:solidFill>
                  <a:srgbClr val="FF0000"/>
                </a:solidFill>
                <a:effectLst/>
                <a:uLnTx/>
                <a:uFillTx/>
                <a:latin typeface="Calibri" panose="020F0502020204030204"/>
                <a:ea typeface="Calibri" panose="020F0502020204030204" pitchFamily="34" charset="0"/>
                <a:cs typeface="Calibri" panose="020F0502020204030204" pitchFamily="34" charset="0"/>
              </a:rPr>
              <a:t>خصائص وسمات الجرائم السيبرانية:</a:t>
            </a:r>
            <a:endParaRPr kumimoji="0" lang="ar-EG" sz="3200" b="1" i="0" u="none" strike="noStrike" kern="1200" cap="none" spc="0" normalizeH="0" baseline="0" noProof="0" dirty="0">
              <a:ln>
                <a:noFill/>
              </a:ln>
              <a:solidFill>
                <a:srgbClr val="FF0000"/>
              </a:solidFill>
              <a:effectLst/>
              <a:uLnTx/>
              <a:uFillTx/>
              <a:latin typeface="Calibri"/>
              <a:ea typeface="+mn-ea"/>
              <a:cs typeface="Arial" panose="020B0604020202020204" pitchFamily="34" charset="0"/>
            </a:endParaRPr>
          </a:p>
        </p:txBody>
      </p:sp>
      <p:sp>
        <p:nvSpPr>
          <p:cNvPr id="12" name="Rounded Rectangle 12">
            <a:extLst>
              <a:ext uri="{FF2B5EF4-FFF2-40B4-BE49-F238E27FC236}">
                <a16:creationId xmlns:a16="http://schemas.microsoft.com/office/drawing/2014/main" id="{626C7965-EA88-4B39-8B2C-8CD9E4E111BC}"/>
              </a:ext>
            </a:extLst>
          </p:cNvPr>
          <p:cNvSpPr/>
          <p:nvPr/>
        </p:nvSpPr>
        <p:spPr>
          <a:xfrm>
            <a:off x="974795" y="4326708"/>
            <a:ext cx="3161910" cy="1129553"/>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r" defTabSz="914400" rtl="1" eaLnBrk="1" fontAlgn="auto" latinLnBrk="0" hangingPunct="1">
              <a:lnSpc>
                <a:spcPct val="100000"/>
              </a:lnSpc>
              <a:spcBef>
                <a:spcPts val="0"/>
              </a:spcBef>
              <a:spcAft>
                <a:spcPts val="500"/>
              </a:spcAft>
              <a:buClrTx/>
              <a:buSzTx/>
              <a:buFontTx/>
              <a:buNone/>
              <a:tabLst/>
              <a:defRPr/>
            </a:pPr>
            <a:r>
              <a:rPr lang="ar-EG" sz="3200" b="1" dirty="0">
                <a:solidFill>
                  <a:prstClr val="black"/>
                </a:solidFill>
                <a:latin typeface="Times New Roman" panose="02020603050405020304" pitchFamily="18" charset="0"/>
                <a:ea typeface="Calibri" panose="020F0502020204030204" pitchFamily="34" charset="0"/>
                <a:cs typeface="Calibri" panose="020F0502020204030204" pitchFamily="34" charset="0"/>
              </a:rPr>
              <a:t>11. التلوث الثقافي:</a:t>
            </a:r>
            <a:endParaRPr kumimoji="0" lang="ar-EG" sz="3200" b="1"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681380688"/>
      </p:ext>
    </p:extLst>
  </p:cSld>
  <p:clrMapOvr>
    <a:masterClrMapping/>
  </p:clrMapOvr>
  <mc:AlternateContent xmlns:mc="http://schemas.openxmlformats.org/markup-compatibility/2006" xmlns:p14="http://schemas.microsoft.com/office/powerpoint/2010/main">
    <mc:Choice Requires="p14">
      <p:transition spd="slow" p14:dur="2000" advTm="89384"/>
    </mc:Choice>
    <mc:Fallback xmlns="">
      <p:transition spd="slow" advTm="89384"/>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82118" y="534595"/>
            <a:ext cx="9922203" cy="111992"/>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68279" y="1320121"/>
            <a:ext cx="10248926" cy="4391134"/>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2052" name="Picture 4" descr="ما-هي-الجرائم-المعلوماتية/">
            <a:extLst>
              <a:ext uri="{FF2B5EF4-FFF2-40B4-BE49-F238E27FC236}">
                <a16:creationId xmlns:a16="http://schemas.microsoft.com/office/drawing/2014/main" id="{EDBBC042-F8A9-4BB5-800E-27F73D0BDEF5}"/>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111623" y="1628689"/>
            <a:ext cx="9663953" cy="4040405"/>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a:extLst>
            <a:ext uri="{909E8E84-426E-40DD-AFC4-6F175D3DCCD1}">
              <a14:hiddenFill xmlns:a14="http://schemas.microsoft.com/office/drawing/2010/main">
                <a:solidFill>
                  <a:srgbClr val="FFFFFF"/>
                </a:solidFill>
              </a14:hiddenFill>
            </a:ext>
          </a:extLst>
        </p:spPr>
      </p:pic>
      <p:sp>
        <p:nvSpPr>
          <p:cNvPr id="14" name="Oval 13">
            <a:extLst>
              <a:ext uri="{FF2B5EF4-FFF2-40B4-BE49-F238E27FC236}">
                <a16:creationId xmlns:a16="http://schemas.microsoft.com/office/drawing/2014/main" id="{489F9069-D1A2-418C-9014-51994BBF17FB}"/>
              </a:ext>
            </a:extLst>
          </p:cNvPr>
          <p:cNvSpPr/>
          <p:nvPr/>
        </p:nvSpPr>
        <p:spPr>
          <a:xfrm>
            <a:off x="1641302" y="2051511"/>
            <a:ext cx="7575176" cy="2062364"/>
          </a:xfrm>
          <a:prstGeom prst="ellipse">
            <a:avLst/>
          </a:prstGeom>
          <a:solidFill>
            <a:sysClr val="window" lastClr="FFFFFF">
              <a:lumMod val="85000"/>
            </a:sysClr>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dirty="0">
                <a:ln>
                  <a:noFill/>
                </a:ln>
                <a:solidFill>
                  <a:srgbClr val="FF0000"/>
                </a:solidFill>
                <a:effectLst/>
                <a:uLnTx/>
                <a:uFillTx/>
                <a:latin typeface="Calibri" panose="020F0502020204030204"/>
                <a:ea typeface="Calibri" panose="020F0502020204030204" pitchFamily="34" charset="0"/>
                <a:cs typeface="Calibri" panose="020F0502020204030204" pitchFamily="34" charset="0"/>
              </a:rPr>
              <a:t>خصائص وسمات الجرائم السيبرانية:</a:t>
            </a:r>
            <a:endParaRPr kumimoji="0" lang="ar-EG" sz="3200" b="1" i="0" u="none" strike="noStrike" kern="1200" cap="none" spc="0" normalizeH="0" baseline="0" noProof="0" dirty="0">
              <a:ln>
                <a:noFill/>
              </a:ln>
              <a:solidFill>
                <a:srgbClr val="FF0000"/>
              </a:solidFill>
              <a:effectLst/>
              <a:uLnTx/>
              <a:uFillTx/>
              <a:latin typeface="Calibri"/>
              <a:ea typeface="+mn-ea"/>
              <a:cs typeface="Arial" panose="020B0604020202020204" pitchFamily="34" charset="0"/>
            </a:endParaRPr>
          </a:p>
        </p:txBody>
      </p:sp>
      <p:sp>
        <p:nvSpPr>
          <p:cNvPr id="12" name="Rounded Rectangle 12">
            <a:extLst>
              <a:ext uri="{FF2B5EF4-FFF2-40B4-BE49-F238E27FC236}">
                <a16:creationId xmlns:a16="http://schemas.microsoft.com/office/drawing/2014/main" id="{626C7965-EA88-4B39-8B2C-8CD9E4E111BC}"/>
              </a:ext>
            </a:extLst>
          </p:cNvPr>
          <p:cNvSpPr/>
          <p:nvPr/>
        </p:nvSpPr>
        <p:spPr>
          <a:xfrm>
            <a:off x="974794" y="4326708"/>
            <a:ext cx="3597205" cy="1129553"/>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r" defTabSz="914400" rtl="1" eaLnBrk="1" fontAlgn="auto" latinLnBrk="0" hangingPunct="1">
              <a:lnSpc>
                <a:spcPct val="100000"/>
              </a:lnSpc>
              <a:spcBef>
                <a:spcPts val="0"/>
              </a:spcBef>
              <a:spcAft>
                <a:spcPts val="500"/>
              </a:spcAft>
              <a:buClrTx/>
              <a:buSzTx/>
              <a:buFontTx/>
              <a:buNone/>
              <a:tabLst/>
              <a:defRPr/>
            </a:pPr>
            <a:r>
              <a:rPr lang="ar-EG" sz="3200" b="1" dirty="0">
                <a:solidFill>
                  <a:prstClr val="black"/>
                </a:solidFill>
                <a:latin typeface="Times New Roman" panose="02020603050405020304" pitchFamily="18" charset="0"/>
                <a:ea typeface="Calibri" panose="020F0502020204030204" pitchFamily="34" charset="0"/>
                <a:cs typeface="Calibri" panose="020F0502020204030204" pitchFamily="34" charset="0"/>
              </a:rPr>
              <a:t>12. المؤثرات الخارجية:</a:t>
            </a:r>
            <a:endParaRPr kumimoji="0" lang="ar-EG" sz="3200" b="1"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303067622"/>
      </p:ext>
    </p:extLst>
  </p:cSld>
  <p:clrMapOvr>
    <a:masterClrMapping/>
  </p:clrMapOvr>
  <mc:AlternateContent xmlns:mc="http://schemas.openxmlformats.org/markup-compatibility/2006" xmlns:p14="http://schemas.microsoft.com/office/powerpoint/2010/main">
    <mc:Choice Requires="p14">
      <p:transition spd="slow" p14:dur="2000" advTm="44242"/>
    </mc:Choice>
    <mc:Fallback xmlns="">
      <p:transition spd="slow" advTm="44242"/>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82118" y="534595"/>
            <a:ext cx="9922203" cy="111992"/>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68279" y="1320121"/>
            <a:ext cx="10248926" cy="4391134"/>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2052" name="Picture 4" descr="ما-هي-الجرائم-المعلوماتية/">
            <a:extLst>
              <a:ext uri="{FF2B5EF4-FFF2-40B4-BE49-F238E27FC236}">
                <a16:creationId xmlns:a16="http://schemas.microsoft.com/office/drawing/2014/main" id="{EDBBC042-F8A9-4BB5-800E-27F73D0BDEF5}"/>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111623" y="1628689"/>
            <a:ext cx="9663953" cy="4040405"/>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a:extLst>
            <a:ext uri="{909E8E84-426E-40DD-AFC4-6F175D3DCCD1}">
              <a14:hiddenFill xmlns:a14="http://schemas.microsoft.com/office/drawing/2010/main">
                <a:solidFill>
                  <a:srgbClr val="FFFFFF"/>
                </a:solidFill>
              </a14:hiddenFill>
            </a:ext>
          </a:extLst>
        </p:spPr>
      </p:pic>
      <p:sp>
        <p:nvSpPr>
          <p:cNvPr id="14" name="Oval 13">
            <a:extLst>
              <a:ext uri="{FF2B5EF4-FFF2-40B4-BE49-F238E27FC236}">
                <a16:creationId xmlns:a16="http://schemas.microsoft.com/office/drawing/2014/main" id="{489F9069-D1A2-418C-9014-51994BBF17FB}"/>
              </a:ext>
            </a:extLst>
          </p:cNvPr>
          <p:cNvSpPr/>
          <p:nvPr/>
        </p:nvSpPr>
        <p:spPr>
          <a:xfrm>
            <a:off x="1641302" y="2051511"/>
            <a:ext cx="7575176" cy="2062364"/>
          </a:xfrm>
          <a:prstGeom prst="ellipse">
            <a:avLst/>
          </a:prstGeom>
          <a:solidFill>
            <a:sysClr val="window" lastClr="FFFFFF">
              <a:lumMod val="85000"/>
            </a:sysClr>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dirty="0">
                <a:ln>
                  <a:noFill/>
                </a:ln>
                <a:solidFill>
                  <a:srgbClr val="FF0000"/>
                </a:solidFill>
                <a:effectLst/>
                <a:uLnTx/>
                <a:uFillTx/>
                <a:latin typeface="Calibri" panose="020F0502020204030204"/>
                <a:ea typeface="Calibri" panose="020F0502020204030204" pitchFamily="34" charset="0"/>
                <a:cs typeface="Calibri" panose="020F0502020204030204" pitchFamily="34" charset="0"/>
              </a:rPr>
              <a:t>خصائص وسمات الجرائم السيبرانية:</a:t>
            </a:r>
            <a:endParaRPr kumimoji="0" lang="ar-EG" sz="3200" b="1" i="0" u="none" strike="noStrike" kern="1200" cap="none" spc="0" normalizeH="0" baseline="0" noProof="0" dirty="0">
              <a:ln>
                <a:noFill/>
              </a:ln>
              <a:solidFill>
                <a:srgbClr val="FF0000"/>
              </a:solidFill>
              <a:effectLst/>
              <a:uLnTx/>
              <a:uFillTx/>
              <a:latin typeface="Calibri"/>
              <a:ea typeface="+mn-ea"/>
              <a:cs typeface="Arial" panose="020B0604020202020204" pitchFamily="34" charset="0"/>
            </a:endParaRPr>
          </a:p>
        </p:txBody>
      </p:sp>
      <p:sp>
        <p:nvSpPr>
          <p:cNvPr id="12" name="Rounded Rectangle 12">
            <a:extLst>
              <a:ext uri="{FF2B5EF4-FFF2-40B4-BE49-F238E27FC236}">
                <a16:creationId xmlns:a16="http://schemas.microsoft.com/office/drawing/2014/main" id="{626C7965-EA88-4B39-8B2C-8CD9E4E111BC}"/>
              </a:ext>
            </a:extLst>
          </p:cNvPr>
          <p:cNvSpPr/>
          <p:nvPr/>
        </p:nvSpPr>
        <p:spPr>
          <a:xfrm>
            <a:off x="974794" y="4326708"/>
            <a:ext cx="5602469" cy="1129553"/>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r" defTabSz="914400" rtl="1" eaLnBrk="1" fontAlgn="auto" latinLnBrk="0" hangingPunct="1">
              <a:lnSpc>
                <a:spcPct val="100000"/>
              </a:lnSpc>
              <a:spcBef>
                <a:spcPts val="0"/>
              </a:spcBef>
              <a:spcAft>
                <a:spcPts val="500"/>
              </a:spcAft>
              <a:buClrTx/>
              <a:buSzTx/>
              <a:buFontTx/>
              <a:buNone/>
              <a:tabLst/>
              <a:defRPr/>
            </a:pPr>
            <a:r>
              <a:rPr lang="ar-EG" sz="3200" b="1" dirty="0">
                <a:solidFill>
                  <a:prstClr val="black"/>
                </a:solidFill>
                <a:latin typeface="Times New Roman" panose="02020603050405020304" pitchFamily="18" charset="0"/>
                <a:ea typeface="Calibri" panose="020F0502020204030204" pitchFamily="34" charset="0"/>
                <a:cs typeface="Calibri" panose="020F0502020204030204" pitchFamily="34" charset="0"/>
              </a:rPr>
              <a:t>13. التعاون والتواطؤ للإضرار بالغير</a:t>
            </a:r>
            <a:r>
              <a:rPr kumimoji="0" lang="ar-EG" sz="3200" b="1"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Calibri" panose="020F0502020204030204" pitchFamily="34" charset="0"/>
              </a:rPr>
              <a:t>:</a:t>
            </a:r>
          </a:p>
        </p:txBody>
      </p:sp>
    </p:spTree>
    <p:extLst>
      <p:ext uri="{BB962C8B-B14F-4D97-AF65-F5344CB8AC3E}">
        <p14:creationId xmlns:p14="http://schemas.microsoft.com/office/powerpoint/2010/main" val="4083461188"/>
      </p:ext>
    </p:extLst>
  </p:cSld>
  <p:clrMapOvr>
    <a:masterClrMapping/>
  </p:clrMapOvr>
  <mc:AlternateContent xmlns:mc="http://schemas.openxmlformats.org/markup-compatibility/2006" xmlns:p14="http://schemas.microsoft.com/office/powerpoint/2010/main">
    <mc:Choice Requires="p14">
      <p:transition spd="slow" p14:dur="2000" advTm="68277"/>
    </mc:Choice>
    <mc:Fallback xmlns="">
      <p:transition spd="slow" advTm="68277"/>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82118" y="534595"/>
            <a:ext cx="9922203" cy="111992"/>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68279" y="1320121"/>
            <a:ext cx="10248926" cy="4391134"/>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2052" name="Picture 4" descr="ما-هي-الجرائم-المعلوماتية/">
            <a:extLst>
              <a:ext uri="{FF2B5EF4-FFF2-40B4-BE49-F238E27FC236}">
                <a16:creationId xmlns:a16="http://schemas.microsoft.com/office/drawing/2014/main" id="{EDBBC042-F8A9-4BB5-800E-27F73D0BDEF5}"/>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111623" y="1628689"/>
            <a:ext cx="9663953" cy="4040405"/>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a:extLst>
            <a:ext uri="{909E8E84-426E-40DD-AFC4-6F175D3DCCD1}">
              <a14:hiddenFill xmlns:a14="http://schemas.microsoft.com/office/drawing/2010/main">
                <a:solidFill>
                  <a:srgbClr val="FFFFFF"/>
                </a:solidFill>
              </a14:hiddenFill>
            </a:ext>
          </a:extLst>
        </p:spPr>
      </p:pic>
      <p:sp>
        <p:nvSpPr>
          <p:cNvPr id="14" name="Oval 13">
            <a:extLst>
              <a:ext uri="{FF2B5EF4-FFF2-40B4-BE49-F238E27FC236}">
                <a16:creationId xmlns:a16="http://schemas.microsoft.com/office/drawing/2014/main" id="{489F9069-D1A2-418C-9014-51994BBF17FB}"/>
              </a:ext>
            </a:extLst>
          </p:cNvPr>
          <p:cNvSpPr/>
          <p:nvPr/>
        </p:nvSpPr>
        <p:spPr>
          <a:xfrm>
            <a:off x="1641302" y="2051511"/>
            <a:ext cx="7575176" cy="2062364"/>
          </a:xfrm>
          <a:prstGeom prst="ellipse">
            <a:avLst/>
          </a:prstGeom>
          <a:solidFill>
            <a:sysClr val="window" lastClr="FFFFFF">
              <a:lumMod val="85000"/>
            </a:sysClr>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dirty="0">
                <a:ln>
                  <a:noFill/>
                </a:ln>
                <a:solidFill>
                  <a:srgbClr val="FF0000"/>
                </a:solidFill>
                <a:effectLst/>
                <a:uLnTx/>
                <a:uFillTx/>
                <a:latin typeface="Calibri" panose="020F0502020204030204"/>
                <a:ea typeface="Calibri" panose="020F0502020204030204" pitchFamily="34" charset="0"/>
                <a:cs typeface="Calibri" panose="020F0502020204030204" pitchFamily="34" charset="0"/>
              </a:rPr>
              <a:t>خصائص وسمات الجرائم السيبرانية:</a:t>
            </a:r>
            <a:endParaRPr kumimoji="0" lang="ar-EG" sz="3200" b="1" i="0" u="none" strike="noStrike" kern="1200" cap="none" spc="0" normalizeH="0" baseline="0" noProof="0" dirty="0">
              <a:ln>
                <a:noFill/>
              </a:ln>
              <a:solidFill>
                <a:srgbClr val="FF0000"/>
              </a:solidFill>
              <a:effectLst/>
              <a:uLnTx/>
              <a:uFillTx/>
              <a:latin typeface="Calibri"/>
              <a:ea typeface="+mn-ea"/>
              <a:cs typeface="Arial" panose="020B0604020202020204" pitchFamily="34" charset="0"/>
            </a:endParaRPr>
          </a:p>
        </p:txBody>
      </p:sp>
      <p:sp>
        <p:nvSpPr>
          <p:cNvPr id="12" name="Rounded Rectangle 12">
            <a:extLst>
              <a:ext uri="{FF2B5EF4-FFF2-40B4-BE49-F238E27FC236}">
                <a16:creationId xmlns:a16="http://schemas.microsoft.com/office/drawing/2014/main" id="{626C7965-EA88-4B39-8B2C-8CD9E4E111BC}"/>
              </a:ext>
            </a:extLst>
          </p:cNvPr>
          <p:cNvSpPr/>
          <p:nvPr/>
        </p:nvSpPr>
        <p:spPr>
          <a:xfrm>
            <a:off x="1202697" y="4446534"/>
            <a:ext cx="4355431" cy="1129553"/>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r" defTabSz="914400" rtl="1" eaLnBrk="1" fontAlgn="auto" latinLnBrk="0" hangingPunct="1">
              <a:lnSpc>
                <a:spcPct val="100000"/>
              </a:lnSpc>
              <a:spcBef>
                <a:spcPts val="0"/>
              </a:spcBef>
              <a:spcAft>
                <a:spcPts val="500"/>
              </a:spcAft>
              <a:buClrTx/>
              <a:buSzTx/>
              <a:buFontTx/>
              <a:buNone/>
              <a:tabLst/>
              <a:defRPr/>
            </a:pPr>
            <a:r>
              <a:rPr lang="ar-EG" sz="3200" b="1" dirty="0">
                <a:solidFill>
                  <a:prstClr val="black"/>
                </a:solidFill>
                <a:latin typeface="Times New Roman" panose="02020603050405020304" pitchFamily="18" charset="0"/>
                <a:ea typeface="Calibri" panose="020F0502020204030204" pitchFamily="34" charset="0"/>
                <a:cs typeface="Calibri" panose="020F0502020204030204" pitchFamily="34" charset="0"/>
              </a:rPr>
              <a:t>14. أسباب خاصة بالمنشأة:</a:t>
            </a:r>
            <a:endParaRPr kumimoji="0" lang="ar-EG" sz="3200" b="1"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171828630"/>
      </p:ext>
    </p:extLst>
  </p:cSld>
  <p:clrMapOvr>
    <a:masterClrMapping/>
  </p:clrMapOvr>
  <mc:AlternateContent xmlns:mc="http://schemas.openxmlformats.org/markup-compatibility/2006" xmlns:p14="http://schemas.microsoft.com/office/powerpoint/2010/main">
    <mc:Choice Requires="p14">
      <p:transition spd="slow" p14:dur="2000" advTm="86190"/>
    </mc:Choice>
    <mc:Fallback xmlns="">
      <p:transition spd="slow" advTm="86190"/>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82118" y="534595"/>
            <a:ext cx="9922203" cy="111992"/>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68279" y="1320121"/>
            <a:ext cx="10248926" cy="4391134"/>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2052" name="Picture 4" descr="ما-هي-الجرائم-المعلوماتية/">
            <a:extLst>
              <a:ext uri="{FF2B5EF4-FFF2-40B4-BE49-F238E27FC236}">
                <a16:creationId xmlns:a16="http://schemas.microsoft.com/office/drawing/2014/main" id="{EDBBC042-F8A9-4BB5-800E-27F73D0BDEF5}"/>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111623" y="1628689"/>
            <a:ext cx="9663953" cy="4040405"/>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a:extLst>
            <a:ext uri="{909E8E84-426E-40DD-AFC4-6F175D3DCCD1}">
              <a14:hiddenFill xmlns:a14="http://schemas.microsoft.com/office/drawing/2010/main">
                <a:solidFill>
                  <a:srgbClr val="FFFFFF"/>
                </a:solidFill>
              </a14:hiddenFill>
            </a:ext>
          </a:extLst>
        </p:spPr>
      </p:pic>
      <p:sp>
        <p:nvSpPr>
          <p:cNvPr id="14" name="Oval 13">
            <a:extLst>
              <a:ext uri="{FF2B5EF4-FFF2-40B4-BE49-F238E27FC236}">
                <a16:creationId xmlns:a16="http://schemas.microsoft.com/office/drawing/2014/main" id="{489F9069-D1A2-418C-9014-51994BBF17FB}"/>
              </a:ext>
            </a:extLst>
          </p:cNvPr>
          <p:cNvSpPr/>
          <p:nvPr/>
        </p:nvSpPr>
        <p:spPr>
          <a:xfrm>
            <a:off x="1641302" y="2051511"/>
            <a:ext cx="7575176" cy="2062364"/>
          </a:xfrm>
          <a:prstGeom prst="ellipse">
            <a:avLst/>
          </a:prstGeom>
          <a:solidFill>
            <a:sysClr val="window" lastClr="FFFFFF">
              <a:lumMod val="85000"/>
            </a:sysClr>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dirty="0">
                <a:ln>
                  <a:noFill/>
                </a:ln>
                <a:solidFill>
                  <a:srgbClr val="FF0000"/>
                </a:solidFill>
                <a:effectLst/>
                <a:uLnTx/>
                <a:uFillTx/>
                <a:latin typeface="Calibri" panose="020F0502020204030204"/>
                <a:ea typeface="Calibri" panose="020F0502020204030204" pitchFamily="34" charset="0"/>
                <a:cs typeface="Calibri" panose="020F0502020204030204" pitchFamily="34" charset="0"/>
              </a:rPr>
              <a:t>خصائص وسمات الجرائم السيبرانية:</a:t>
            </a:r>
            <a:endParaRPr kumimoji="0" lang="ar-EG" sz="3200" b="1" i="0" u="none" strike="noStrike" kern="1200" cap="none" spc="0" normalizeH="0" baseline="0" noProof="0" dirty="0">
              <a:ln>
                <a:noFill/>
              </a:ln>
              <a:solidFill>
                <a:srgbClr val="FF0000"/>
              </a:solidFill>
              <a:effectLst/>
              <a:uLnTx/>
              <a:uFillTx/>
              <a:latin typeface="Calibri"/>
              <a:ea typeface="+mn-ea"/>
              <a:cs typeface="Arial" panose="020B0604020202020204" pitchFamily="34" charset="0"/>
            </a:endParaRPr>
          </a:p>
        </p:txBody>
      </p:sp>
      <p:sp>
        <p:nvSpPr>
          <p:cNvPr id="12" name="Rounded Rectangle 12">
            <a:extLst>
              <a:ext uri="{FF2B5EF4-FFF2-40B4-BE49-F238E27FC236}">
                <a16:creationId xmlns:a16="http://schemas.microsoft.com/office/drawing/2014/main" id="{626C7965-EA88-4B39-8B2C-8CD9E4E111BC}"/>
              </a:ext>
            </a:extLst>
          </p:cNvPr>
          <p:cNvSpPr/>
          <p:nvPr/>
        </p:nvSpPr>
        <p:spPr>
          <a:xfrm>
            <a:off x="1416424" y="4446534"/>
            <a:ext cx="4559260" cy="1129553"/>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r" defTabSz="914400" rtl="1" eaLnBrk="1" fontAlgn="auto" latinLnBrk="0" hangingPunct="1">
              <a:lnSpc>
                <a:spcPct val="100000"/>
              </a:lnSpc>
              <a:spcBef>
                <a:spcPts val="0"/>
              </a:spcBef>
              <a:spcAft>
                <a:spcPts val="500"/>
              </a:spcAft>
              <a:buClrTx/>
              <a:buSzTx/>
              <a:buFontTx/>
              <a:buNone/>
              <a:tabLst/>
              <a:defRPr/>
            </a:pPr>
            <a:r>
              <a:rPr kumimoji="0" lang="ar-EG" sz="3200" b="1"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Calibri" panose="020F0502020204030204" pitchFamily="34" charset="0"/>
              </a:rPr>
              <a:t>15. عالمية الجريمة السيبرانية:</a:t>
            </a:r>
          </a:p>
        </p:txBody>
      </p:sp>
    </p:spTree>
    <p:extLst>
      <p:ext uri="{BB962C8B-B14F-4D97-AF65-F5344CB8AC3E}">
        <p14:creationId xmlns:p14="http://schemas.microsoft.com/office/powerpoint/2010/main" val="2864810480"/>
      </p:ext>
    </p:extLst>
  </p:cSld>
  <p:clrMapOvr>
    <a:masterClrMapping/>
  </p:clrMapOvr>
  <mc:AlternateContent xmlns:mc="http://schemas.openxmlformats.org/markup-compatibility/2006" xmlns:p14="http://schemas.microsoft.com/office/powerpoint/2010/main">
    <mc:Choice Requires="p14">
      <p:transition spd="slow" p14:dur="2000" advTm="29684"/>
    </mc:Choice>
    <mc:Fallback xmlns="">
      <p:transition spd="slow" advTm="29684"/>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74194" y="1285191"/>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pic>
        <p:nvPicPr>
          <p:cNvPr id="1026" name="Picture 2" descr="المركز العربي للبحوث والدراسات: إشكالية الاستقرار والأمن الوطني في ظل  الجريمة السيبرانية">
            <a:extLst>
              <a:ext uri="{FF2B5EF4-FFF2-40B4-BE49-F238E27FC236}">
                <a16:creationId xmlns:a16="http://schemas.microsoft.com/office/drawing/2014/main" id="{640E603B-4151-40CE-8184-8EC472499ABE}"/>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1874194" y="1285190"/>
            <a:ext cx="9345750" cy="4287616"/>
          </a:xfrm>
          <a:prstGeom prst="rect">
            <a:avLst/>
          </a:prstGeom>
          <a:noFill/>
          <a:extLst>
            <a:ext uri="{909E8E84-426E-40DD-AFC4-6F175D3DCCD1}">
              <a14:hiddenFill xmlns:a14="http://schemas.microsoft.com/office/drawing/2010/main">
                <a:solidFill>
                  <a:srgbClr val="FFFFFF"/>
                </a:solidFill>
              </a14:hiddenFill>
            </a:ext>
          </a:extLst>
        </p:spPr>
      </p:pic>
      <p:sp>
        <p:nvSpPr>
          <p:cNvPr id="13" name="Oval 12">
            <a:extLst>
              <a:ext uri="{FF2B5EF4-FFF2-40B4-BE49-F238E27FC236}">
                <a16:creationId xmlns:a16="http://schemas.microsoft.com/office/drawing/2014/main" id="{27376E63-A78A-BD8F-1A56-52837C863F12}"/>
              </a:ext>
            </a:extLst>
          </p:cNvPr>
          <p:cNvSpPr/>
          <p:nvPr/>
        </p:nvSpPr>
        <p:spPr>
          <a:xfrm>
            <a:off x="3245225" y="2671482"/>
            <a:ext cx="6104410" cy="2176137"/>
          </a:xfrm>
          <a:prstGeom prst="ellipse">
            <a:avLst/>
          </a:prstGeom>
          <a:ln/>
        </p:spPr>
        <p:style>
          <a:lnRef idx="2">
            <a:schemeClr val="accent4">
              <a:shade val="50000"/>
            </a:schemeClr>
          </a:lnRef>
          <a:fillRef idx="1">
            <a:schemeClr val="accent4"/>
          </a:fillRef>
          <a:effectRef idx="0">
            <a:schemeClr val="accent4"/>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srgbClr val="FF0000"/>
                </a:solidFill>
                <a:effectLst/>
                <a:uLnTx/>
                <a:uFillTx/>
                <a:latin typeface="Calibri"/>
                <a:ea typeface="+mn-ea"/>
                <a:cs typeface="Arial" panose="020B0604020202020204" pitchFamily="34" charset="0"/>
              </a:rPr>
              <a:t> </a:t>
            </a:r>
          </a:p>
          <a:p>
            <a:pPr marL="0" marR="0" lvl="0" indent="0" algn="ctr" defTabSz="914400" rtl="1" eaLnBrk="1" fontAlgn="auto" latinLnBrk="0" hangingPunct="1">
              <a:lnSpc>
                <a:spcPct val="100000"/>
              </a:lnSpc>
              <a:spcBef>
                <a:spcPts val="0"/>
              </a:spcBef>
              <a:spcAft>
                <a:spcPts val="0"/>
              </a:spcAft>
              <a:buClrTx/>
              <a:buSzTx/>
              <a:buFontTx/>
              <a:buNone/>
              <a:tabLst/>
              <a:defRPr/>
            </a:pPr>
            <a:r>
              <a:rPr lang="ar-EG" sz="4000" b="1" dirty="0">
                <a:solidFill>
                  <a:srgbClr val="FF0000"/>
                </a:solidFill>
                <a:latin typeface="Times New Roman" panose="02020603050405020304" pitchFamily="18" charset="0"/>
                <a:ea typeface="Calibri" panose="020F0502020204030204" pitchFamily="34" charset="0"/>
                <a:cs typeface="Calibri" panose="020F0502020204030204" pitchFamily="34" charset="0"/>
              </a:rPr>
              <a:t>الخاتمة</a:t>
            </a:r>
            <a:endParaRPr kumimoji="0" lang="ar-EG" sz="4000" b="1" i="0" u="none" strike="noStrike" kern="1200" cap="none" spc="0" normalizeH="0" baseline="0" noProof="0" dirty="0">
              <a:ln>
                <a:noFill/>
              </a:ln>
              <a:solidFill>
                <a:srgbClr val="FF0000"/>
              </a:solidFill>
              <a:effectLst/>
              <a:uLnTx/>
              <a:uFillTx/>
              <a:latin typeface="Calibri"/>
              <a:ea typeface="+mn-ea"/>
              <a:cs typeface="Arial" panose="020B0604020202020204"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1" i="0" u="none" strike="noStrike" kern="1200" cap="none" spc="0" normalizeH="0" baseline="0" noProof="0" dirty="0">
              <a:ln>
                <a:noFill/>
              </a:ln>
              <a:solidFill>
                <a:srgbClr val="FF0000"/>
              </a:solidFill>
              <a:effectLst/>
              <a:uLnTx/>
              <a:uFillTx/>
              <a:latin typeface="Calibri"/>
              <a:ea typeface="+mn-ea"/>
              <a:cs typeface="+mn-cs"/>
            </a:endParaRPr>
          </a:p>
        </p:txBody>
      </p:sp>
    </p:spTree>
    <p:custDataLst>
      <p:tags r:id="rId1"/>
    </p:custDataLst>
    <p:extLst>
      <p:ext uri="{BB962C8B-B14F-4D97-AF65-F5344CB8AC3E}">
        <p14:creationId xmlns:p14="http://schemas.microsoft.com/office/powerpoint/2010/main" val="3872444972"/>
      </p:ext>
    </p:extLst>
  </p:cSld>
  <p:clrMapOvr>
    <a:masterClrMapping/>
  </p:clrMapOvr>
  <mc:AlternateContent xmlns:mc="http://schemas.openxmlformats.org/markup-compatibility/2006" xmlns:p14="http://schemas.microsoft.com/office/powerpoint/2010/main">
    <mc:Choice Requires="p14">
      <p:transition spd="slow" p14:dur="2000" advTm="147380"/>
    </mc:Choice>
    <mc:Fallback xmlns="">
      <p:transition spd="slow" advTm="147380"/>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82118" y="534595"/>
            <a:ext cx="9922203" cy="111992"/>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3242" y="1320121"/>
            <a:ext cx="11269579" cy="4391134"/>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IQ" sz="3600" b="1" dirty="0">
                <a:solidFill>
                  <a:srgbClr val="FF0000"/>
                </a:solidFill>
                <a:ea typeface="Calibri" panose="020F0502020204030204" pitchFamily="34" charset="0"/>
                <a:cs typeface="Calibri" panose="020F0502020204030204" pitchFamily="34" charset="0"/>
              </a:rPr>
              <a:t>المراجع  </a:t>
            </a:r>
            <a:endParaRPr lang="en-US" sz="3600" b="1" dirty="0">
              <a:solidFill>
                <a:srgbClr val="FF0000"/>
              </a:solidFill>
              <a:ea typeface="Times New Roman" panose="02020603050405020304" pitchFamily="18" charset="0"/>
            </a:endParaRPr>
          </a:p>
          <a:p>
            <a:pPr marL="342900" marR="0" lvl="0" indent="-342900" algn="r" rtl="1">
              <a:spcBef>
                <a:spcPts val="0"/>
              </a:spcBef>
              <a:spcAft>
                <a:spcPts val="500"/>
              </a:spcAft>
              <a:buFont typeface="Symbol" panose="05050102010706020507" pitchFamily="18" charset="2"/>
              <a:buChar char=""/>
            </a:pPr>
            <a:r>
              <a:rPr lang="ar-IQ" sz="3200" b="1" dirty="0">
                <a:solidFill>
                  <a:schemeClr val="accent1"/>
                </a:solidFill>
                <a:ea typeface="Calibri" panose="020F0502020204030204" pitchFamily="34" charset="0"/>
                <a:cs typeface="Calibri" panose="020F0502020204030204" pitchFamily="34" charset="0"/>
              </a:rPr>
              <a:t>الكتب: </a:t>
            </a:r>
            <a:endParaRPr lang="en-US" sz="3200" dirty="0">
              <a:solidFill>
                <a:schemeClr val="accent1"/>
              </a:solidFill>
              <a:ea typeface="Times New Roman" panose="02020603050405020304" pitchFamily="18" charset="0"/>
            </a:endParaRPr>
          </a:p>
          <a:p>
            <a:pPr marL="342900" marR="0" lvl="0" indent="-342900" algn="just" rtl="1">
              <a:spcBef>
                <a:spcPts val="0"/>
              </a:spcBef>
              <a:spcAft>
                <a:spcPts val="500"/>
              </a:spcAft>
              <a:buSzPts val="1400"/>
              <a:buFont typeface="Calibri" panose="020F0502020204030204" pitchFamily="34" charset="0"/>
              <a:buAutoNum type="arabicPeriod"/>
            </a:pPr>
            <a:r>
              <a:rPr lang="ar-IQ" sz="2000" dirty="0">
                <a:solidFill>
                  <a:schemeClr val="tx1"/>
                </a:solidFill>
                <a:highlight>
                  <a:srgbClr val="FFFF00"/>
                </a:highlight>
                <a:ea typeface="Calibri" panose="020F0502020204030204" pitchFamily="34" charset="0"/>
                <a:cs typeface="Calibri" panose="020F0502020204030204" pitchFamily="34" charset="0"/>
              </a:rPr>
              <a:t>د. أحمد خليفة الملط </a:t>
            </a:r>
            <a:r>
              <a:rPr lang="ar-IQ" sz="2000" dirty="0">
                <a:solidFill>
                  <a:schemeClr val="tx1"/>
                </a:solidFill>
                <a:ea typeface="Calibri" panose="020F0502020204030204" pitchFamily="34" charset="0"/>
                <a:cs typeface="Calibri" panose="020F0502020204030204" pitchFamily="34" charset="0"/>
              </a:rPr>
              <a:t>، الجرائم المعلوماتية، الطبعة الأولي، دار الفكر الجامعي / الأسكندرية، سنة 2005.   </a:t>
            </a:r>
            <a:endParaRPr lang="en-US" sz="2000" dirty="0">
              <a:solidFill>
                <a:schemeClr val="tx1"/>
              </a:solidFill>
              <a:ea typeface="Calibri" panose="020F0502020204030204" pitchFamily="34" charset="0"/>
              <a:cs typeface="Times New Roman" panose="02020603050405020304" pitchFamily="18" charset="0"/>
            </a:endParaRPr>
          </a:p>
          <a:p>
            <a:pPr marL="342900" marR="0" lvl="0" indent="-342900" algn="just" rtl="1">
              <a:lnSpc>
                <a:spcPct val="107000"/>
              </a:lnSpc>
              <a:spcBef>
                <a:spcPts val="0"/>
              </a:spcBef>
              <a:spcAft>
                <a:spcPts val="800"/>
              </a:spcAft>
              <a:buSzPts val="1400"/>
              <a:buFont typeface="Calibri" panose="020F0502020204030204" pitchFamily="34" charset="0"/>
              <a:buAutoNum type="arabicPeriod"/>
            </a:pPr>
            <a:r>
              <a:rPr lang="ar-IQ" sz="2000" dirty="0">
                <a:solidFill>
                  <a:schemeClr val="tx1"/>
                </a:solidFill>
                <a:ea typeface="Calibri" panose="020F0502020204030204" pitchFamily="34" charset="0"/>
                <a:cs typeface="Calibri" panose="020F0502020204030204" pitchFamily="34" charset="0"/>
              </a:rPr>
              <a:t>د.  أيمن عبد الحفيظ: { الاتجاهات الفنية والأمنية لمواجهة جرائم المعلوماتية } – بدون دار نشر – الطبعة الأولي – سنة 2005 م .</a:t>
            </a:r>
            <a:endParaRPr lang="en-US" sz="2000" dirty="0">
              <a:solidFill>
                <a:schemeClr val="tx1"/>
              </a:solidFill>
              <a:ea typeface="Calibri" panose="020F0502020204030204" pitchFamily="34" charset="0"/>
              <a:cs typeface="Times New Roman" panose="02020603050405020304" pitchFamily="18" charset="0"/>
            </a:endParaRPr>
          </a:p>
          <a:p>
            <a:pPr marL="342900" marR="0" lvl="0" indent="-342900" algn="just" rtl="1">
              <a:spcBef>
                <a:spcPts val="0"/>
              </a:spcBef>
              <a:spcAft>
                <a:spcPts val="500"/>
              </a:spcAft>
              <a:buSzPts val="1400"/>
              <a:buFont typeface="Calibri" panose="020F0502020204030204" pitchFamily="34" charset="0"/>
              <a:buAutoNum type="arabicPeriod"/>
            </a:pPr>
            <a:r>
              <a:rPr lang="ar-IQ" sz="2000" dirty="0">
                <a:solidFill>
                  <a:schemeClr val="tx1"/>
                </a:solidFill>
                <a:ea typeface="Calibri" panose="020F0502020204030204" pitchFamily="34" charset="0"/>
                <a:cs typeface="Calibri" panose="020F0502020204030204" pitchFamily="34" charset="0"/>
              </a:rPr>
              <a:t>د. جميل عبد الباقي الصغير : { القانون الجنائي و التكنولوجيا الحديثة - الجرائم الناشئة عن استخدام الحاسب الآلي - الكتاب الأول - دار النهضة العربية - الطبعة الأولى - سنة ۲۰۱۲.</a:t>
            </a:r>
            <a:endParaRPr lang="en-US" sz="2000" dirty="0">
              <a:solidFill>
                <a:schemeClr val="tx1"/>
              </a:solidFill>
              <a:ea typeface="Calibri" panose="020F0502020204030204" pitchFamily="34" charset="0"/>
              <a:cs typeface="Times New Roman" panose="02020603050405020304" pitchFamily="18" charset="0"/>
            </a:endParaRPr>
          </a:p>
          <a:p>
            <a:pPr marL="342900" marR="0" lvl="0" indent="-342900" algn="just" rtl="1">
              <a:spcBef>
                <a:spcPts val="0"/>
              </a:spcBef>
              <a:spcAft>
                <a:spcPts val="500"/>
              </a:spcAft>
              <a:buSzPts val="1400"/>
              <a:buFont typeface="Calibri" panose="020F0502020204030204" pitchFamily="34" charset="0"/>
              <a:buAutoNum type="arabicPeriod"/>
            </a:pPr>
            <a:r>
              <a:rPr lang="ar-IQ" sz="2000" dirty="0">
                <a:solidFill>
                  <a:schemeClr val="tx1"/>
                </a:solidFill>
                <a:highlight>
                  <a:srgbClr val="FFFF00"/>
                </a:highlight>
                <a:ea typeface="Calibri" panose="020F0502020204030204" pitchFamily="34" charset="0"/>
                <a:cs typeface="Calibri" panose="020F0502020204030204" pitchFamily="34" charset="0"/>
              </a:rPr>
              <a:t>د.  عبد الفتاح بيومي حجازي </a:t>
            </a:r>
            <a:r>
              <a:rPr lang="ar-IQ" sz="2000" dirty="0">
                <a:solidFill>
                  <a:schemeClr val="tx1"/>
                </a:solidFill>
                <a:ea typeface="Calibri" panose="020F0502020204030204" pitchFamily="34" charset="0"/>
                <a:cs typeface="Calibri" panose="020F0502020204030204" pitchFamily="34" charset="0"/>
              </a:rPr>
              <a:t>: { مبادئ الإجراءات الجنائية في جرائم الكمبيوتر والإنترنت } - دار الفكر الجامعي – الطبعة الأولى - سنة ٢٠٠٦ م .</a:t>
            </a:r>
            <a:endParaRPr lang="en-US" sz="2000" dirty="0">
              <a:solidFill>
                <a:schemeClr val="tx1"/>
              </a:solidFill>
              <a:ea typeface="Calibri" panose="020F0502020204030204" pitchFamily="34" charset="0"/>
              <a:cs typeface="Times New Roman" panose="02020603050405020304" pitchFamily="18" charset="0"/>
            </a:endParaRPr>
          </a:p>
          <a:p>
            <a:pPr marL="342900" marR="0" lvl="0" indent="-342900" algn="just" rtl="1">
              <a:spcBef>
                <a:spcPts val="0"/>
              </a:spcBef>
              <a:spcAft>
                <a:spcPts val="500"/>
              </a:spcAft>
              <a:buSzPts val="1400"/>
              <a:buFont typeface="Calibri" panose="020F0502020204030204" pitchFamily="34" charset="0"/>
              <a:buAutoNum type="arabicPeriod"/>
            </a:pPr>
            <a:r>
              <a:rPr lang="ar-IQ" sz="2000" dirty="0">
                <a:solidFill>
                  <a:schemeClr val="tx1"/>
                </a:solidFill>
                <a:ea typeface="Calibri" panose="020F0502020204030204" pitchFamily="34" charset="0"/>
                <a:cs typeface="Calibri" panose="020F0502020204030204" pitchFamily="34" charset="0"/>
              </a:rPr>
              <a:t>د. محمد علي العريان : [ الجرائم المعلوماتية ] – الدار الجامعية الجديدة للنشر الإلكتروني – الطبعة الأولي – سنة 2004م.</a:t>
            </a:r>
            <a:endParaRPr lang="en-US" sz="2000" dirty="0">
              <a:solidFill>
                <a:schemeClr val="tx1"/>
              </a:solidFill>
              <a:ea typeface="Calibri" panose="020F0502020204030204" pitchFamily="34" charset="0"/>
              <a:cs typeface="Times New Roman" panose="02020603050405020304" pitchFamily="18" charset="0"/>
            </a:endParaRPr>
          </a:p>
          <a:p>
            <a:pPr marL="342900" marR="0" lvl="0" indent="-342900" algn="just" rtl="1">
              <a:spcBef>
                <a:spcPts val="0"/>
              </a:spcBef>
              <a:spcAft>
                <a:spcPts val="500"/>
              </a:spcAft>
              <a:buSzPts val="1400"/>
              <a:buFont typeface="Calibri" panose="020F0502020204030204" pitchFamily="34" charset="0"/>
              <a:buAutoNum type="arabicPeriod"/>
            </a:pPr>
            <a:r>
              <a:rPr lang="ar-IQ" sz="2000" dirty="0">
                <a:solidFill>
                  <a:schemeClr val="tx1"/>
                </a:solidFill>
                <a:ea typeface="Calibri" panose="020F0502020204030204" pitchFamily="34" charset="0"/>
                <a:cs typeface="Calibri" panose="020F0502020204030204" pitchFamily="34" charset="0"/>
              </a:rPr>
              <a:t>د. محمد سامي الشوا : [ ثورة المعلومات وإنعكاستها علي قانون العقوبات ] – دار النهضة العربية – الطبعة الأولي – سنة 1994م.</a:t>
            </a:r>
            <a:endParaRPr kumimoji="0" lang="ar-EG" sz="2000" b="0" i="0" u="none" strike="noStrike" kern="1200" cap="none" spc="0" normalizeH="0" baseline="0" noProof="0" dirty="0">
              <a:ln>
                <a:noFill/>
              </a:ln>
              <a:solidFill>
                <a:schemeClr val="tx1"/>
              </a:solidFill>
              <a:effectLst/>
              <a:uLnTx/>
              <a:uFillTx/>
              <a:ea typeface="Times New Roman" panose="02020603050405020304" pitchFamily="18" charset="0"/>
              <a:cs typeface="Arial" panose="020B0604020202020204" pitchFamily="34" charset="0"/>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3942460906"/>
      </p:ext>
    </p:extLst>
  </p:cSld>
  <p:clrMapOvr>
    <a:masterClrMapping/>
  </p:clrMapOvr>
  <mc:AlternateContent xmlns:mc="http://schemas.openxmlformats.org/markup-compatibility/2006" xmlns:p14="http://schemas.microsoft.com/office/powerpoint/2010/main">
    <mc:Choice Requires="p14">
      <p:transition spd="slow" p14:dur="2000" advTm="87429"/>
    </mc:Choice>
    <mc:Fallback xmlns="">
      <p:transition spd="slow" advTm="87429"/>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82118" y="534595"/>
            <a:ext cx="9922203" cy="111992"/>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44905" y="1257612"/>
            <a:ext cx="11269579" cy="4647542"/>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rtl="1">
              <a:spcBef>
                <a:spcPts val="0"/>
              </a:spcBef>
              <a:spcAft>
                <a:spcPts val="500"/>
              </a:spcAft>
              <a:buFont typeface="Symbol" panose="05050102010706020507" pitchFamily="18" charset="2"/>
              <a:buChar char=""/>
            </a:pPr>
            <a:r>
              <a:rPr lang="ar-IQ" sz="3200" b="1" dirty="0">
                <a:solidFill>
                  <a:schemeClr val="accent1"/>
                </a:solidFill>
                <a:ea typeface="Calibri" panose="020F0502020204030204" pitchFamily="34" charset="0"/>
                <a:cs typeface="Calibri" panose="020F0502020204030204" pitchFamily="34" charset="0"/>
              </a:rPr>
              <a:t>الرسائل:</a:t>
            </a:r>
            <a:endParaRPr lang="en-US" sz="3200" b="1" dirty="0">
              <a:solidFill>
                <a:schemeClr val="accent1"/>
              </a:solidFill>
              <a:ea typeface="Calibri" panose="020F0502020204030204" pitchFamily="34" charset="0"/>
              <a:cs typeface="Calibri" panose="020F0502020204030204" pitchFamily="34" charset="0"/>
            </a:endParaRPr>
          </a:p>
          <a:p>
            <a:pPr marL="457200" marR="0" lvl="0" indent="-457200" algn="just" rtl="1">
              <a:lnSpc>
                <a:spcPct val="107000"/>
              </a:lnSpc>
              <a:spcBef>
                <a:spcPts val="0"/>
              </a:spcBef>
              <a:spcAft>
                <a:spcPts val="800"/>
              </a:spcAft>
              <a:buSzPts val="1400"/>
              <a:buAutoNum type="arabicPeriod"/>
            </a:pPr>
            <a:r>
              <a:rPr lang="ar-IQ" sz="2000" dirty="0">
                <a:solidFill>
                  <a:schemeClr val="tx1"/>
                </a:solidFill>
                <a:latin typeface="Calibri" panose="020F0502020204030204" pitchFamily="34" charset="0"/>
                <a:ea typeface="Calibri" panose="020F0502020204030204" pitchFamily="34" charset="0"/>
                <a:cs typeface="Calibri" panose="020F0502020204030204" pitchFamily="34" charset="0"/>
              </a:rPr>
              <a:t>د. أسماء رويعي : [ الحق في حرمة الحياة الخاصة في مواجهة الجرائم المعلوماتية ]، رسالة دكتوراة، كلية الحقوق، جامعة القاهرة ، سنة 2013م.</a:t>
            </a:r>
            <a:endParaRPr lang="ar-EG" sz="2000" dirty="0">
              <a:solidFill>
                <a:schemeClr val="tx1"/>
              </a:solidFill>
              <a:latin typeface="Calibri" panose="020F0502020204030204" pitchFamily="34" charset="0"/>
              <a:ea typeface="Calibri" panose="020F0502020204030204" pitchFamily="34" charset="0"/>
              <a:cs typeface="Times New Roman" panose="02020603050405020304" pitchFamily="18" charset="0"/>
            </a:endParaRPr>
          </a:p>
          <a:p>
            <a:pPr marL="457200" marR="0" lvl="0" indent="-457200" algn="just" rtl="1">
              <a:lnSpc>
                <a:spcPct val="107000"/>
              </a:lnSpc>
              <a:spcBef>
                <a:spcPts val="0"/>
              </a:spcBef>
              <a:spcAft>
                <a:spcPts val="800"/>
              </a:spcAft>
              <a:buSzPts val="1400"/>
              <a:buAutoNum type="arabicPeriod"/>
            </a:pPr>
            <a:r>
              <a:rPr lang="ar-IQ" sz="2000" dirty="0">
                <a:solidFill>
                  <a:schemeClr val="tx1"/>
                </a:solidFill>
                <a:latin typeface="Times New Roman" panose="02020603050405020304" pitchFamily="18" charset="0"/>
                <a:ea typeface="Calibri" panose="020F0502020204030204" pitchFamily="34" charset="0"/>
                <a:cs typeface="Calibri" panose="020F0502020204030204" pitchFamily="34" charset="0"/>
              </a:rPr>
              <a:t>د. عبير فؤاد عبد العزيز : { الحماية الجنائية لبرامج الحاسب الآلي } - رسالة ماجستير - جامعة القاهرة – كلية الحقوق – سنة ۲۰۰۷م.</a:t>
            </a:r>
            <a:endParaRPr lang="en-US"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endParaRPr>
          </a:p>
          <a:p>
            <a:pPr marL="342900" marR="0" lvl="0" indent="-342900" algn="just" rtl="1">
              <a:spcBef>
                <a:spcPts val="0"/>
              </a:spcBef>
              <a:spcAft>
                <a:spcPts val="500"/>
              </a:spcAft>
              <a:buSzPts val="1400"/>
              <a:buFont typeface="Calibri" panose="020F0502020204030204" pitchFamily="34" charset="0"/>
              <a:buAutoNum type="arabicPeriod"/>
            </a:pPr>
            <a:r>
              <a:rPr lang="ar-IQ" sz="2000" dirty="0">
                <a:solidFill>
                  <a:schemeClr val="tx1"/>
                </a:solidFill>
                <a:latin typeface="Times New Roman" panose="02020603050405020304" pitchFamily="18" charset="0"/>
                <a:ea typeface="Calibri" panose="020F0502020204030204" pitchFamily="34" charset="0"/>
                <a:cs typeface="Calibri" panose="020F0502020204030204" pitchFamily="34" charset="0"/>
              </a:rPr>
              <a:t>د. فهد سلطان محمد أحمد : [ مواجهة جرائم الإنترنت ] – رسالة ماجستير – كلية الحقوق – جامعة القاهرة – سنة 2004 م.</a:t>
            </a:r>
            <a:endParaRPr lang="en-US"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endParaRPr>
          </a:p>
          <a:p>
            <a:pPr marL="342900" marR="0" lvl="0" indent="-342900" algn="just" rtl="1">
              <a:spcBef>
                <a:spcPts val="0"/>
              </a:spcBef>
              <a:spcAft>
                <a:spcPts val="500"/>
              </a:spcAft>
              <a:buSzPts val="1400"/>
              <a:buFont typeface="Calibri" panose="020F0502020204030204" pitchFamily="34" charset="0"/>
              <a:buAutoNum type="arabicPeriod"/>
            </a:pPr>
            <a:r>
              <a:rPr lang="ar-EG" sz="2000" dirty="0">
                <a:solidFill>
                  <a:schemeClr val="tx1"/>
                </a:solidFill>
                <a:latin typeface="Times New Roman" panose="02020603050405020304" pitchFamily="18" charset="0"/>
                <a:ea typeface="Calibri" panose="020F0502020204030204" pitchFamily="34" charset="0"/>
                <a:cs typeface="Calibri" panose="020F0502020204030204" pitchFamily="34" charset="0"/>
              </a:rPr>
              <a:t>د. محمد عبيد الكعبي : [ الجرائم الناشئة عن الإستخدام غير المشروع لشبكة الإنترنت ] – رسالة ماجستير – كلية الحقوق – جامعة القاهرة – 2004م.</a:t>
            </a:r>
            <a:endParaRPr lang="en-US"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endParaRPr>
          </a:p>
          <a:p>
            <a:pPr marL="342900" marR="0" lvl="0" indent="-342900" algn="just" rtl="1">
              <a:spcBef>
                <a:spcPts val="0"/>
              </a:spcBef>
              <a:spcAft>
                <a:spcPts val="500"/>
              </a:spcAft>
              <a:buSzPts val="1400"/>
              <a:buFont typeface="Calibri" panose="020F0502020204030204" pitchFamily="34" charset="0"/>
              <a:buAutoNum type="arabicPeriod"/>
            </a:pPr>
            <a:r>
              <a:rPr lang="ar-EG" sz="2000" dirty="0">
                <a:solidFill>
                  <a:schemeClr val="tx1"/>
                </a:solidFill>
                <a:latin typeface="Times New Roman" panose="02020603050405020304" pitchFamily="18" charset="0"/>
                <a:ea typeface="Calibri" panose="020F0502020204030204" pitchFamily="34" charset="0"/>
                <a:cs typeface="Calibri" panose="020F0502020204030204" pitchFamily="34" charset="0"/>
              </a:rPr>
              <a:t>د. نائلة عادل محمد فريد قورة : [ جرائم الحاسب الإقتصادية ] – رسالة دكتوراة – جامعة القاهرة – 2003م</a:t>
            </a:r>
            <a:r>
              <a:rPr lang="ar-EG" sz="2400" dirty="0">
                <a:solidFill>
                  <a:schemeClr val="tx1"/>
                </a:solidFill>
                <a:latin typeface="Times New Roman" panose="02020603050405020304" pitchFamily="18" charset="0"/>
                <a:ea typeface="Calibri" panose="020F0502020204030204" pitchFamily="34" charset="0"/>
                <a:cs typeface="Calibri" panose="020F0502020204030204" pitchFamily="34" charset="0"/>
              </a:rPr>
              <a:t>. </a:t>
            </a:r>
            <a:endParaRPr lang="en-US" sz="24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1874693824"/>
      </p:ext>
    </p:extLst>
  </p:cSld>
  <p:clrMapOvr>
    <a:masterClrMapping/>
  </p:clrMapOvr>
  <mc:AlternateContent xmlns:mc="http://schemas.openxmlformats.org/markup-compatibility/2006" xmlns:p14="http://schemas.microsoft.com/office/powerpoint/2010/main">
    <mc:Choice Requires="p14">
      <p:transition spd="slow" p14:dur="2000" advTm="72608"/>
    </mc:Choice>
    <mc:Fallback xmlns="">
      <p:transition spd="slow" advTm="72608"/>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82118" y="534595"/>
            <a:ext cx="9922203" cy="111992"/>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b="0" i="0" u="none" strike="noStrike" kern="1200" cap="none" spc="0" normalizeH="0" baseline="0" noProof="0">
              <a:ln>
                <a:noFill/>
              </a:ln>
              <a:solidFill>
                <a:schemeClr val="tx1"/>
              </a:solidFill>
              <a:effectLst/>
              <a:uLnTx/>
              <a:uFillTx/>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b="0" i="0" u="none" strike="noStrike" kern="1200" cap="none" spc="0" normalizeH="0" baseline="0" noProof="0" dirty="0">
              <a:ln>
                <a:noFill/>
              </a:ln>
              <a:solidFill>
                <a:schemeClr val="tx1"/>
              </a:solidFill>
              <a:effectLst/>
              <a:uLnTx/>
              <a:uFillTx/>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44905" y="1257612"/>
            <a:ext cx="11269579" cy="4647542"/>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rtl="1">
              <a:spcBef>
                <a:spcPts val="0"/>
              </a:spcBef>
              <a:spcAft>
                <a:spcPts val="500"/>
              </a:spcAft>
              <a:buFont typeface="Symbol" panose="05050102010706020507" pitchFamily="18" charset="2"/>
              <a:buChar char=""/>
            </a:pPr>
            <a:r>
              <a:rPr lang="ar-IQ" b="1" dirty="0">
                <a:solidFill>
                  <a:schemeClr val="accent1">
                    <a:lumMod val="75000"/>
                  </a:schemeClr>
                </a:solidFill>
                <a:ea typeface="Calibri" panose="020F0502020204030204" pitchFamily="34" charset="0"/>
                <a:cs typeface="Calibri" panose="020F0502020204030204" pitchFamily="34" charset="0"/>
              </a:rPr>
              <a:t>الدوريات والمؤتمرات:</a:t>
            </a:r>
            <a:endParaRPr lang="en-US" dirty="0">
              <a:solidFill>
                <a:schemeClr val="accent1">
                  <a:lumMod val="75000"/>
                </a:schemeClr>
              </a:solidFill>
              <a:ea typeface="Times New Roman" panose="02020603050405020304" pitchFamily="18" charset="0"/>
            </a:endParaRPr>
          </a:p>
          <a:p>
            <a:pPr marL="342900" marR="0" lvl="0" indent="-342900" algn="just" rtl="1">
              <a:spcBef>
                <a:spcPts val="0"/>
              </a:spcBef>
              <a:spcAft>
                <a:spcPts val="500"/>
              </a:spcAft>
              <a:buSzPts val="1400"/>
              <a:buFont typeface="Calibri" panose="020F0502020204030204" pitchFamily="34" charset="0"/>
              <a:buAutoNum type="arabicPeriod"/>
            </a:pPr>
            <a:r>
              <a:rPr lang="ar-IQ" dirty="0">
                <a:solidFill>
                  <a:schemeClr val="tx1"/>
                </a:solidFill>
                <a:ea typeface="Calibri" panose="020F0502020204030204" pitchFamily="34" charset="0"/>
                <a:cs typeface="Calibri" panose="020F0502020204030204" pitchFamily="34" charset="0"/>
              </a:rPr>
              <a:t>أسامة محمد عبد الله، عبير مجلي أبو ديه " الجرائم الإلكترونية " الملتقي الخامس للرابطة العلمية للبحث العلمي وعلوم الإتصال بعنوان " إشكالية المصطلح في علوم الإعلام والإتصال في العالم العربي " بيروت من 29 نوفمبر إلي 1 ديسمبر 2018.</a:t>
            </a:r>
            <a:endParaRPr lang="en-US" dirty="0">
              <a:solidFill>
                <a:schemeClr val="tx1"/>
              </a:solidFill>
              <a:ea typeface="Calibri" panose="020F0502020204030204" pitchFamily="34" charset="0"/>
              <a:cs typeface="Times New Roman" panose="02020603050405020304" pitchFamily="18" charset="0"/>
            </a:endParaRPr>
          </a:p>
          <a:p>
            <a:pPr marL="342900" marR="0" lvl="0" indent="-342900" algn="just" rtl="1">
              <a:spcBef>
                <a:spcPts val="0"/>
              </a:spcBef>
              <a:spcAft>
                <a:spcPts val="500"/>
              </a:spcAft>
              <a:buSzPts val="1400"/>
              <a:buFont typeface="Calibri" panose="020F0502020204030204" pitchFamily="34" charset="0"/>
              <a:buAutoNum type="arabicPeriod"/>
            </a:pPr>
            <a:r>
              <a:rPr lang="ar-IQ" dirty="0">
                <a:solidFill>
                  <a:schemeClr val="tx1"/>
                </a:solidFill>
                <a:ea typeface="Calibri" panose="020F0502020204030204" pitchFamily="34" charset="0"/>
                <a:cs typeface="Calibri" panose="020F0502020204030204" pitchFamily="34" charset="0"/>
              </a:rPr>
              <a:t>د. ذياب البداينة: { أمن المعلومات } - مجلة دراسات مستقبلية – السنة السادسة - العدد الثامن يوليو ۲۰۰۳م .</a:t>
            </a:r>
            <a:endParaRPr lang="en-US" dirty="0">
              <a:solidFill>
                <a:schemeClr val="tx1"/>
              </a:solidFill>
              <a:ea typeface="Calibri" panose="020F0502020204030204" pitchFamily="34" charset="0"/>
              <a:cs typeface="Times New Roman" panose="02020603050405020304" pitchFamily="18" charset="0"/>
            </a:endParaRPr>
          </a:p>
          <a:p>
            <a:pPr marL="457200" marR="0" algn="just" rtl="1">
              <a:spcBef>
                <a:spcPts val="0"/>
              </a:spcBef>
              <a:spcAft>
                <a:spcPts val="500"/>
              </a:spcAft>
            </a:pPr>
            <a:r>
              <a:rPr lang="ar-IQ" dirty="0">
                <a:solidFill>
                  <a:schemeClr val="tx1"/>
                </a:solidFill>
                <a:ea typeface="Calibri" panose="020F0502020204030204" pitchFamily="34" charset="0"/>
                <a:cs typeface="Calibri" panose="020F0502020204030204" pitchFamily="34" charset="0"/>
              </a:rPr>
              <a:t>[ الجرائم الإلكترونية : المفهوم والأسباب ] -   ورقة علمية مقدمة في الملتقي العلمي بعنوان الجرائم المستحدثة في ظل المتغيرات والتحويلات الإقليمية و الدولية خلال الفترة من 2 – 4 / 9 / 2014 م – عمان – الأردن.</a:t>
            </a:r>
            <a:endParaRPr lang="en-US" dirty="0">
              <a:solidFill>
                <a:schemeClr val="tx1"/>
              </a:solidFill>
              <a:ea typeface="Times New Roman" panose="02020603050405020304" pitchFamily="18" charset="0"/>
            </a:endParaRPr>
          </a:p>
          <a:p>
            <a:pPr marL="342900" marR="0" lvl="0" indent="-342900" algn="just" rtl="1">
              <a:lnSpc>
                <a:spcPct val="107000"/>
              </a:lnSpc>
              <a:spcBef>
                <a:spcPts val="0"/>
              </a:spcBef>
              <a:spcAft>
                <a:spcPts val="800"/>
              </a:spcAft>
              <a:buSzPts val="1400"/>
              <a:buFont typeface="Calibri" panose="020F0502020204030204" pitchFamily="34" charset="0"/>
              <a:buAutoNum type="arabicPeriod"/>
            </a:pPr>
            <a:r>
              <a:rPr lang="ar-IQ" dirty="0">
                <a:solidFill>
                  <a:schemeClr val="tx1"/>
                </a:solidFill>
                <a:ea typeface="Calibri" panose="020F0502020204030204" pitchFamily="34" charset="0"/>
                <a:cs typeface="Calibri" panose="020F0502020204030204" pitchFamily="34" charset="0"/>
              </a:rPr>
              <a:t>د. محمد أبو العلا عقيدة : {التحقيق وجمع الأدلة في مجال الجرائم الإلكترونية}، ورقة عمل مقدمة للمؤتمر العلمي الأول حول الجوانب القانونية والأمنية للعمليات الإلكترونية - منظم المؤتمر: إكاديمية شرطة دبي ، مركز البحوث والدراسات، تاريخ الانعقاد : من ٢٦ إلي ۲۸ نیسان ۲۰۰۳م - الدولة : دبي الإمارات العربية المتحدة.</a:t>
            </a:r>
            <a:endParaRPr lang="en-US" dirty="0">
              <a:solidFill>
                <a:schemeClr val="tx1"/>
              </a:solidFill>
              <a:ea typeface="Calibri" panose="020F0502020204030204" pitchFamily="34" charset="0"/>
              <a:cs typeface="Times New Roman" panose="02020603050405020304" pitchFamily="18" charset="0"/>
            </a:endParaRPr>
          </a:p>
          <a:p>
            <a:pPr algn="just" rtl="1"/>
            <a:r>
              <a:rPr lang="ar-IQ" dirty="0">
                <a:solidFill>
                  <a:schemeClr val="tx1"/>
                </a:solidFill>
                <a:ea typeface="Calibri" panose="020F0502020204030204" pitchFamily="34" charset="0"/>
                <a:cs typeface="Calibri" panose="020F0502020204030204" pitchFamily="34" charset="0"/>
              </a:rPr>
              <a:t> </a:t>
            </a:r>
            <a:endParaRPr lang="en-US" dirty="0">
              <a:solidFill>
                <a:schemeClr val="tx1"/>
              </a:solidFill>
              <a:ea typeface="Times New Roman" panose="02020603050405020304" pitchFamily="18" charset="0"/>
            </a:endParaRPr>
          </a:p>
          <a:p>
            <a:pPr marL="342900" marR="0" lvl="0" indent="-342900" algn="just" rtl="1">
              <a:lnSpc>
                <a:spcPct val="107000"/>
              </a:lnSpc>
              <a:spcBef>
                <a:spcPts val="0"/>
              </a:spcBef>
              <a:spcAft>
                <a:spcPts val="500"/>
              </a:spcAft>
              <a:buFont typeface="Symbol" panose="05050102010706020507" pitchFamily="18" charset="2"/>
              <a:buChar char=""/>
            </a:pPr>
            <a:r>
              <a:rPr lang="ar-EG" b="1" dirty="0">
                <a:solidFill>
                  <a:schemeClr val="accent1">
                    <a:lumMod val="75000"/>
                  </a:schemeClr>
                </a:solidFill>
                <a:ea typeface="Calibri" panose="020F0502020204030204" pitchFamily="34" charset="0"/>
                <a:cs typeface="Calibri" panose="020F0502020204030204" pitchFamily="34" charset="0"/>
              </a:rPr>
              <a:t>مواقع إلكترونية:</a:t>
            </a:r>
            <a:endParaRPr lang="en-US" dirty="0">
              <a:solidFill>
                <a:schemeClr val="accent1">
                  <a:lumMod val="75000"/>
                </a:schemeClr>
              </a:solidFill>
              <a:ea typeface="Calibri" panose="020F0502020204030204" pitchFamily="34" charset="0"/>
              <a:cs typeface="Arial" panose="020B0604020202020204" pitchFamily="34" charset="0"/>
            </a:endParaRPr>
          </a:p>
          <a:p>
            <a:pPr marL="342900" marR="0" lvl="0" indent="-342900" algn="just" rtl="1">
              <a:lnSpc>
                <a:spcPct val="107000"/>
              </a:lnSpc>
              <a:spcBef>
                <a:spcPts val="0"/>
              </a:spcBef>
              <a:spcAft>
                <a:spcPts val="500"/>
              </a:spcAft>
              <a:buSzPts val="1400"/>
              <a:buFont typeface="Calibri" panose="020F0502020204030204" pitchFamily="34" charset="0"/>
              <a:buAutoNum type="arabicPeriod"/>
            </a:pPr>
            <a:r>
              <a:rPr lang="en-US" b="1" dirty="0">
                <a:solidFill>
                  <a:schemeClr val="tx1"/>
                </a:solidFill>
                <a:ea typeface="Calibri" panose="020F0502020204030204" pitchFamily="34" charset="0"/>
                <a:cs typeface="Calibri" panose="020F0502020204030204" pitchFamily="34" charset="0"/>
              </a:rPr>
              <a:t> </a:t>
            </a:r>
            <a:r>
              <a:rPr lang="ar-IQ" dirty="0">
                <a:solidFill>
                  <a:schemeClr val="tx1"/>
                </a:solidFill>
                <a:ea typeface="Calibri" panose="020F0502020204030204" pitchFamily="34" charset="0"/>
                <a:cs typeface="Calibri" panose="020F0502020204030204" pitchFamily="34" charset="0"/>
              </a:rPr>
              <a:t>محمد محمد صالح الألفي : [ أنماط جرائم الإنترنت ] – بحث منشور علي موقع</a:t>
            </a:r>
            <a:endParaRPr lang="en-US" dirty="0">
              <a:solidFill>
                <a:schemeClr val="tx1"/>
              </a:solidFill>
              <a:ea typeface="Calibri" panose="020F0502020204030204" pitchFamily="34" charset="0"/>
              <a:cs typeface="Times New Roman" panose="02020603050405020304" pitchFamily="18" charset="0"/>
            </a:endParaRPr>
          </a:p>
          <a:p>
            <a:r>
              <a:rPr lang="en-US" u="sng" dirty="0">
                <a:solidFill>
                  <a:schemeClr val="tx1"/>
                </a:solidFill>
                <a:ea typeface="Calibri" panose="020F0502020204030204" pitchFamily="34" charset="0"/>
                <a:hlinkClick r:id="rId4">
                  <a:extLst>
                    <a:ext uri="{A12FA001-AC4F-418D-AE19-62706E023703}">
                      <ahyp:hlinkClr xmlns:ahyp="http://schemas.microsoft.com/office/drawing/2018/hyperlinkcolor" val="tx"/>
                    </a:ext>
                  </a:extLst>
                </a:hlinkClick>
              </a:rPr>
              <a:t>www.eastlaws.com</a:t>
            </a:r>
            <a:endParaRPr kumimoji="0" lang="en-US" b="0" i="0" u="none" strike="noStrike" kern="1200" cap="none" spc="0" normalizeH="0" baseline="0" noProof="0" dirty="0">
              <a:ln>
                <a:noFill/>
              </a:ln>
              <a:solidFill>
                <a:schemeClr val="tx1"/>
              </a:solidFill>
              <a:effectLst/>
              <a:uLnTx/>
              <a:uFillTx/>
              <a:ea typeface="Calibri" panose="020F0502020204030204" pitchFamily="34" charset="0"/>
              <a:cs typeface="Times New Roman" panose="02020603050405020304" pitchFamily="18" charset="0"/>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2881512375"/>
      </p:ext>
    </p:extLst>
  </p:cSld>
  <p:clrMapOvr>
    <a:masterClrMapping/>
  </p:clrMapOvr>
  <mc:AlternateContent xmlns:mc="http://schemas.openxmlformats.org/markup-compatibility/2006" xmlns:p14="http://schemas.microsoft.com/office/powerpoint/2010/main">
    <mc:Choice Requires="p14">
      <p:transition spd="slow" p14:dur="2000" advTm="75686"/>
    </mc:Choice>
    <mc:Fallback xmlns="">
      <p:transition spd="slow" advTm="75686"/>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74194" y="1285191"/>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sp>
        <p:nvSpPr>
          <p:cNvPr id="13" name="Oval 12">
            <a:extLst>
              <a:ext uri="{FF2B5EF4-FFF2-40B4-BE49-F238E27FC236}">
                <a16:creationId xmlns:a16="http://schemas.microsoft.com/office/drawing/2014/main" id="{27376E63-A78A-BD8F-1A56-52837C863F12}"/>
              </a:ext>
            </a:extLst>
          </p:cNvPr>
          <p:cNvSpPr/>
          <p:nvPr/>
        </p:nvSpPr>
        <p:spPr>
          <a:xfrm>
            <a:off x="2626178" y="2019744"/>
            <a:ext cx="8239046" cy="2949063"/>
          </a:xfrm>
          <a:prstGeom prst="ellipse">
            <a:avLst/>
          </a:prstGeom>
          <a:solidFill>
            <a:schemeClr val="bg1"/>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457200" marR="0" algn="ctr" rtl="1">
              <a:lnSpc>
                <a:spcPct val="107000"/>
              </a:lnSpc>
              <a:spcBef>
                <a:spcPts val="0"/>
              </a:spcBef>
              <a:spcAft>
                <a:spcPts val="500"/>
              </a:spcAft>
            </a:pPr>
            <a:r>
              <a:rPr lang="ar-SA" sz="3600" b="1" dirty="0">
                <a:solidFill>
                  <a:srgbClr val="FF0000"/>
                </a:solidFill>
                <a:latin typeface="Calibri" panose="020F0502020204030204" pitchFamily="34" charset="0"/>
                <a:ea typeface="Calibri" panose="020F0502020204030204" pitchFamily="34" charset="0"/>
                <a:cs typeface="Times New Roman" panose="02020603050405020304" pitchFamily="18" charset="0"/>
              </a:rPr>
              <a:t>تم بحمد الله </a:t>
            </a:r>
            <a:endParaRPr lang="ar-EG" sz="3600" b="1" dirty="0">
              <a:solidFill>
                <a:srgbClr val="FF0000"/>
              </a:solidFill>
              <a:latin typeface="Calibri" panose="020F0502020204030204" pitchFamily="34" charset="0"/>
              <a:ea typeface="Calibri" panose="020F0502020204030204" pitchFamily="34" charset="0"/>
              <a:cs typeface="Times New Roman" panose="02020603050405020304" pitchFamily="18" charset="0"/>
            </a:endParaRPr>
          </a:p>
          <a:p>
            <a:pPr marL="457200" marR="0" algn="ctr" rtl="1">
              <a:lnSpc>
                <a:spcPct val="107000"/>
              </a:lnSpc>
              <a:spcBef>
                <a:spcPts val="0"/>
              </a:spcBef>
              <a:spcAft>
                <a:spcPts val="500"/>
              </a:spcAft>
            </a:pPr>
            <a:r>
              <a:rPr lang="ar-SA" sz="3600" b="1" dirty="0">
                <a:solidFill>
                  <a:srgbClr val="FF0000"/>
                </a:solidFill>
                <a:latin typeface="Calibri" panose="020F0502020204030204" pitchFamily="34" charset="0"/>
                <a:ea typeface="Calibri" panose="020F0502020204030204" pitchFamily="34" charset="0"/>
                <a:cs typeface="Times New Roman" panose="02020603050405020304" pitchFamily="18" charset="0"/>
              </a:rPr>
              <a:t>الإنتهاء من شرح المحاضرة ا</a:t>
            </a:r>
            <a:r>
              <a:rPr lang="ar-EG" sz="3600" b="1" dirty="0">
                <a:solidFill>
                  <a:srgbClr val="FF0000"/>
                </a:solidFill>
                <a:latin typeface="Calibri" panose="020F0502020204030204" pitchFamily="34" charset="0"/>
                <a:ea typeface="Calibri" panose="020F0502020204030204" pitchFamily="34" charset="0"/>
                <a:cs typeface="Times New Roman" panose="02020603050405020304" pitchFamily="18" charset="0"/>
              </a:rPr>
              <a:t>لرابعة</a:t>
            </a:r>
            <a:endParaRPr lang="en-US" sz="2000" dirty="0">
              <a:latin typeface="Calibri" panose="020F0502020204030204" pitchFamily="34" charset="0"/>
              <a:ea typeface="Calibri" panose="020F0502020204030204" pitchFamily="34" charset="0"/>
              <a:cs typeface="Arial" panose="020B0604020202020204" pitchFamily="34" charset="0"/>
            </a:endParaRPr>
          </a:p>
          <a:p>
            <a:r>
              <a:rPr lang="ar-SA" sz="3600" b="1" dirty="0">
                <a:solidFill>
                  <a:srgbClr val="FF0000"/>
                </a:solidFill>
                <a:latin typeface="Calibri" panose="020F0502020204030204" pitchFamily="34" charset="0"/>
                <a:ea typeface="Calibri" panose="020F0502020204030204" pitchFamily="34" charset="0"/>
              </a:rPr>
              <a:t>مع تمنياتي بالتوفيق د. أسماء رويعي</a:t>
            </a:r>
            <a:endParaRPr kumimoji="0" lang="en-US"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mn-cs"/>
            </a:endParaRPr>
          </a:p>
        </p:txBody>
      </p:sp>
    </p:spTree>
    <p:custDataLst>
      <p:tags r:id="rId1"/>
    </p:custDataLst>
    <p:extLst>
      <p:ext uri="{BB962C8B-B14F-4D97-AF65-F5344CB8AC3E}">
        <p14:creationId xmlns:p14="http://schemas.microsoft.com/office/powerpoint/2010/main" val="4077173944"/>
      </p:ext>
    </p:extLst>
  </p:cSld>
  <p:clrMapOvr>
    <a:masterClrMapping/>
  </p:clrMapOvr>
  <mc:AlternateContent xmlns:mc="http://schemas.openxmlformats.org/markup-compatibility/2006" xmlns:p14="http://schemas.microsoft.com/office/powerpoint/2010/main">
    <mc:Choice Requires="p14">
      <p:transition spd="slow" p14:dur="2000" advTm="13154"/>
    </mc:Choice>
    <mc:Fallback xmlns="">
      <p:transition spd="slow" advTm="13154"/>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duotone>
              <a:prstClr val="black"/>
              <a:srgbClr val="852F4A">
                <a:tint val="45000"/>
                <a:satMod val="400000"/>
              </a:srgbClr>
            </a:duotone>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175057" y="248508"/>
            <a:ext cx="2649477" cy="1166001"/>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269687913"/>
      </p:ext>
    </p:extLst>
  </p:cSld>
  <p:clrMapOvr>
    <a:masterClrMapping/>
  </p:clrMapOvr>
  <mc:AlternateContent xmlns:mc="http://schemas.openxmlformats.org/markup-compatibility/2006" xmlns:p14="http://schemas.microsoft.com/office/powerpoint/2010/main">
    <mc:Choice Requires="p14">
      <p:transition spd="slow" p14:dur="2000" advTm="32856"/>
    </mc:Choice>
    <mc:Fallback xmlns="">
      <p:transition spd="slow" advTm="32856"/>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TIMING" val="|0.7|0.8"/>
</p:tagLst>
</file>

<file path=ppt/tags/tag2.xml><?xml version="1.0" encoding="utf-8"?>
<p:tagLst xmlns:a="http://schemas.openxmlformats.org/drawingml/2006/main" xmlns:r="http://schemas.openxmlformats.org/officeDocument/2006/relationships" xmlns:p="http://schemas.openxmlformats.org/presentationml/2006/main">
  <p:tag name="TIMING" val="|0.7|0.8"/>
</p:tagLst>
</file>

<file path=ppt/tags/tag3.xml><?xml version="1.0" encoding="utf-8"?>
<p:tagLst xmlns:a="http://schemas.openxmlformats.org/drawingml/2006/main" xmlns:r="http://schemas.openxmlformats.org/officeDocument/2006/relationships" xmlns:p="http://schemas.openxmlformats.org/presentationml/2006/main">
  <p:tag name="TIMING" val="|0.7|0.8"/>
</p:tagLst>
</file>

<file path=ppt/tags/tag4.xml><?xml version="1.0" encoding="utf-8"?>
<p:tagLst xmlns:a="http://schemas.openxmlformats.org/drawingml/2006/main" xmlns:r="http://schemas.openxmlformats.org/officeDocument/2006/relationships" xmlns:p="http://schemas.openxmlformats.org/presentationml/2006/main">
  <p:tag name="TIMING" val="|0.7|0.8"/>
</p:tagLst>
</file>

<file path=ppt/tags/tag5.xml><?xml version="1.0" encoding="utf-8"?>
<p:tagLst xmlns:a="http://schemas.openxmlformats.org/drawingml/2006/main" xmlns:r="http://schemas.openxmlformats.org/officeDocument/2006/relationships" xmlns:p="http://schemas.openxmlformats.org/presentationml/2006/main">
  <p:tag name="TIMING" val="|0.7|0.8"/>
</p:tagLst>
</file>

<file path=ppt/tags/tag6.xml><?xml version="1.0" encoding="utf-8"?>
<p:tagLst xmlns:a="http://schemas.openxmlformats.org/drawingml/2006/main" xmlns:r="http://schemas.openxmlformats.org/officeDocument/2006/relationships" xmlns:p="http://schemas.openxmlformats.org/presentationml/2006/main">
  <p:tag name="TIMING" val="|0.7|0.8"/>
</p:tagLst>
</file>

<file path=ppt/tags/tag7.xml><?xml version="1.0" encoding="utf-8"?>
<p:tagLst xmlns:a="http://schemas.openxmlformats.org/drawingml/2006/main" xmlns:r="http://schemas.openxmlformats.org/officeDocument/2006/relationships" xmlns:p="http://schemas.openxmlformats.org/presentationml/2006/main">
  <p:tag name="TIMING" val="|0.7|0.8"/>
</p:tagLst>
</file>

<file path=ppt/tags/tag8.xml><?xml version="1.0" encoding="utf-8"?>
<p:tagLst xmlns:a="http://schemas.openxmlformats.org/drawingml/2006/main" xmlns:r="http://schemas.openxmlformats.org/officeDocument/2006/relationships" xmlns:p="http://schemas.openxmlformats.org/presentationml/2006/main">
  <p:tag name="TIMING" val="|0.7|0.8"/>
</p:tagLst>
</file>

<file path=ppt/tags/tag9.xml><?xml version="1.0" encoding="utf-8"?>
<p:tagLst xmlns:a="http://schemas.openxmlformats.org/drawingml/2006/main" xmlns:r="http://schemas.openxmlformats.org/officeDocument/2006/relationships" xmlns:p="http://schemas.openxmlformats.org/presentationml/2006/main">
  <p:tag name="TIMING" val="|0.7|0.8"/>
</p:tagLst>
</file>

<file path=ppt/tags/tag10.xml><?xml version="1.0" encoding="utf-8"?>
<p:tagLst xmlns:a="http://schemas.openxmlformats.org/drawingml/2006/main" xmlns:r="http://schemas.openxmlformats.org/officeDocument/2006/relationships" xmlns:p="http://schemas.openxmlformats.org/presentationml/2006/main">
  <p:tag name="TIMING" val="|0.7|0.8"/>
</p:tagLst>
</file>

<file path=ppt/tags/tag11.xml><?xml version="1.0" encoding="utf-8"?>
<p:tagLst xmlns:a="http://schemas.openxmlformats.org/drawingml/2006/main" xmlns:r="http://schemas.openxmlformats.org/officeDocument/2006/relationships" xmlns:p="http://schemas.openxmlformats.org/presentationml/2006/main">
  <p:tag name="TIMING" val="|3.2"/>
</p:tagLst>
</file>

<file path=ppt/theme/theme1.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Frosted Glass">
      <a:fillStyleLst>
        <a:solidFill>
          <a:schemeClr val="phClr"/>
        </a:solidFill>
        <a:gradFill rotWithShape="1">
          <a:gsLst>
            <a:gs pos="0">
              <a:schemeClr val="phClr">
                <a:tint val="1000"/>
                <a:satMod val="100000"/>
              </a:schemeClr>
            </a:gs>
            <a:gs pos="68000">
              <a:schemeClr val="phClr">
                <a:tint val="77000"/>
                <a:satMod val="100000"/>
              </a:schemeClr>
            </a:gs>
            <a:gs pos="81000">
              <a:schemeClr val="phClr">
                <a:tint val="79000"/>
                <a:satMod val="100000"/>
              </a:schemeClr>
            </a:gs>
            <a:gs pos="86000">
              <a:schemeClr val="phClr">
                <a:tint val="73000"/>
                <a:satMod val="100000"/>
              </a:schemeClr>
            </a:gs>
            <a:gs pos="100000">
              <a:schemeClr val="phClr">
                <a:tint val="35000"/>
                <a:satMod val="100000"/>
              </a:schemeClr>
            </a:gs>
          </a:gsLst>
          <a:lin ang="5400000" scaled="0"/>
        </a:gradFill>
        <a:gradFill rotWithShape="1">
          <a:gsLst>
            <a:gs pos="0">
              <a:schemeClr val="phClr">
                <a:tint val="73000"/>
                <a:shade val="100000"/>
                <a:satMod val="150000"/>
              </a:schemeClr>
            </a:gs>
            <a:gs pos="25000">
              <a:schemeClr val="phClr">
                <a:tint val="96000"/>
                <a:shade val="80000"/>
                <a:satMod val="105000"/>
              </a:schemeClr>
            </a:gs>
            <a:gs pos="38000">
              <a:schemeClr val="phClr">
                <a:tint val="96000"/>
                <a:shade val="59000"/>
                <a:satMod val="120000"/>
              </a:schemeClr>
            </a:gs>
            <a:gs pos="55000">
              <a:schemeClr val="phClr">
                <a:tint val="100000"/>
                <a:shade val="57000"/>
                <a:satMod val="120000"/>
              </a:schemeClr>
            </a:gs>
            <a:gs pos="80000">
              <a:schemeClr val="phClr">
                <a:tint val="100000"/>
                <a:shade val="56000"/>
                <a:satMod val="145000"/>
              </a:schemeClr>
            </a:gs>
            <a:gs pos="88000">
              <a:schemeClr val="phClr">
                <a:tint val="100000"/>
                <a:shade val="63000"/>
                <a:satMod val="160000"/>
              </a:schemeClr>
            </a:gs>
            <a:gs pos="100000">
              <a:schemeClr val="phClr">
                <a:tint val="99000"/>
                <a:shade val="100000"/>
                <a:satMod val="155000"/>
              </a:schemeClr>
            </a:gs>
          </a:gsLst>
          <a:lin ang="54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scene3d>
            <a:camera prst="orthographicFront">
              <a:rot lat="0" lon="0" rev="0"/>
            </a:camera>
            <a:lightRig rig="glow" dir="tl">
              <a:rot lat="0" lon="0" rev="1800000"/>
            </a:lightRig>
          </a:scene3d>
          <a:sp3d contourW="10160" prstMaterial="dkEdge">
            <a:bevelT w="0" h="0" prst="angle"/>
            <a:contourClr>
              <a:schemeClr val="phClr">
                <a:shade val="30000"/>
                <a:satMod val="150000"/>
              </a:schemeClr>
            </a:contourClr>
          </a:sp3d>
        </a:effectStyle>
        <a:effectStyle>
          <a:effectLst>
            <a:glow rad="50800">
              <a:schemeClr val="phClr">
                <a:tint val="68000"/>
                <a:shade val="93000"/>
                <a:alpha val="37000"/>
                <a:satMod val="250000"/>
              </a:schemeClr>
            </a:glow>
          </a:effectLst>
          <a:scene3d>
            <a:camera prst="orthographicFront">
              <a:rot lat="0" lon="0" rev="0"/>
            </a:camera>
            <a:lightRig rig="glow" dir="t">
              <a:rot lat="0" lon="0" rev="1800000"/>
            </a:lightRig>
          </a:scene3d>
          <a:sp3d contourW="10160" prstMaterial="dkEdge">
            <a:bevelT w="20320" h="19050" prst="angle"/>
            <a:contourClr>
              <a:schemeClr val="phClr">
                <a:shade val="30000"/>
                <a:satMod val="150000"/>
              </a:schemeClr>
            </a:contourClr>
          </a:sp3d>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w="38100">
          <a:solidFill>
            <a:srgbClr val="669BBC"/>
          </a:solidFill>
        </a:ln>
        <a:effectLst>
          <a:outerShdw blurRad="571500" sx="86000" sy="86000" algn="ctr" rotWithShape="0">
            <a:prstClr val="black">
              <a:alpha val="25000"/>
            </a:prstClr>
          </a:outerShdw>
        </a:effectLst>
      </a:spPr>
      <a:bodyPr rtlCol="0" anchor="ctr"/>
      <a:lstStyle>
        <a:defPPr marL="0" marR="0" indent="0" algn="just" defTabSz="914400" rtl="1" eaLnBrk="1" fontAlgn="auto" latinLnBrk="0" hangingPunct="1">
          <a:lnSpc>
            <a:spcPct val="100000"/>
          </a:lnSpc>
          <a:spcBef>
            <a:spcPts val="0"/>
          </a:spcBef>
          <a:spcAft>
            <a:spcPts val="0"/>
          </a:spcAft>
          <a:buClrTx/>
          <a:buSzTx/>
          <a:buFontTx/>
          <a:buNone/>
          <a:tabLst/>
          <a:defRPr kumimoji="0" sz="2800" b="0" i="0" u="none" strike="noStrike" kern="1200" cap="none" spc="0" normalizeH="0" baseline="0" noProof="0" dirty="0">
            <a:ln>
              <a:noFill/>
            </a:ln>
            <a:solidFill>
              <a:srgbClr val="06142D"/>
            </a:solidFill>
            <a:effectLst/>
            <a:uLnTx/>
            <a:uFillTx/>
            <a:latin typeface="Glory"/>
            <a:ea typeface="+mn-ea"/>
            <a:cs typeface="Arial" panose="020B0604020202020204" pitchFamily="34" charset="0"/>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3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3966</TotalTime>
  <Words>1477</Words>
  <Application>Microsoft Office PowerPoint</Application>
  <PresentationFormat>Widescreen</PresentationFormat>
  <Paragraphs>449</Paragraphs>
  <Slides>58</Slides>
  <Notes>57</Notes>
  <HiddenSlides>0</HiddenSlides>
  <MMClips>0</MMClips>
  <ScaleCrop>false</ScaleCrop>
  <HeadingPairs>
    <vt:vector size="6" baseType="variant">
      <vt:variant>
        <vt:lpstr>Fonts Used</vt:lpstr>
      </vt:variant>
      <vt:variant>
        <vt:i4>8</vt:i4>
      </vt:variant>
      <vt:variant>
        <vt:lpstr>Theme</vt:lpstr>
      </vt:variant>
      <vt:variant>
        <vt:i4>2</vt:i4>
      </vt:variant>
      <vt:variant>
        <vt:lpstr>Slide Titles</vt:lpstr>
      </vt:variant>
      <vt:variant>
        <vt:i4>58</vt:i4>
      </vt:variant>
    </vt:vector>
  </HeadingPairs>
  <TitlesOfParts>
    <vt:vector size="68" baseType="lpstr">
      <vt:lpstr>Arial</vt:lpstr>
      <vt:lpstr>Calibri</vt:lpstr>
      <vt:lpstr>Calibri Light</vt:lpstr>
      <vt:lpstr>Cascadia Code</vt:lpstr>
      <vt:lpstr>Helvetica</vt:lpstr>
      <vt:lpstr>Symbol</vt:lpstr>
      <vt:lpstr>Tajawal Medium</vt:lpstr>
      <vt:lpstr>Times New Roman</vt:lpstr>
      <vt:lpstr>1_Office Theme</vt:lpstr>
      <vt:lpstr>3_Office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dell</dc:creator>
  <cp:lastModifiedBy>Asmaa</cp:lastModifiedBy>
  <cp:revision>234</cp:revision>
  <dcterms:created xsi:type="dcterms:W3CDTF">2023-05-24T11:04:12Z</dcterms:created>
  <dcterms:modified xsi:type="dcterms:W3CDTF">2023-07-07T07:20:48Z</dcterms:modified>
</cp:coreProperties>
</file>