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36" r:id="rId23"/>
    <p:sldId id="637" r:id="rId24"/>
    <p:sldId id="638" r:id="rId25"/>
    <p:sldId id="639" r:id="rId26"/>
    <p:sldId id="640" r:id="rId27"/>
    <p:sldId id="641" r:id="rId28"/>
    <p:sldId id="642" r:id="rId29"/>
    <p:sldId id="643" r:id="rId30"/>
    <p:sldId id="644" r:id="rId31"/>
    <p:sldId id="645" r:id="rId32"/>
    <p:sldId id="646" r:id="rId33"/>
    <p:sldId id="647" r:id="rId34"/>
    <p:sldId id="648" r:id="rId35"/>
    <p:sldId id="649" r:id="rId36"/>
    <p:sldId id="650" r:id="rId37"/>
    <p:sldId id="651" r:id="rId38"/>
    <p:sldId id="652" r:id="rId39"/>
    <p:sldId id="653" r:id="rId40"/>
    <p:sldId id="659" r:id="rId41"/>
    <p:sldId id="526" r:id="rId42"/>
    <p:sldId id="52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9"/>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1155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12.wmf"/><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7.svg"/><Relationship Id="rId2" Type="http://schemas.openxmlformats.org/officeDocument/2006/relationships/image" Target="../media/image37.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en-US"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en-US" sz="2800" b="1" dirty="0" smtClean="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t>
            </a:r>
            <a:r>
              <a:rPr lang="en-US" dirty="0"/>
              <a:t>Chapter 1: Introduction To Statistics</a:t>
            </a:r>
          </a:p>
          <a:p>
            <a:pPr marL="285750" lvl="0" indent="-285750">
              <a:buFont typeface="Arial" panose="020B0604020202020204" pitchFamily="34" charset="0"/>
              <a:buChar char="•"/>
            </a:pPr>
            <a:r>
              <a:rPr lang="en-US" dirty="0"/>
              <a:t>Chapter 2: Descriptive Statistics</a:t>
            </a:r>
          </a:p>
          <a:p>
            <a:pPr marL="285750" lvl="0" indent="-285750">
              <a:buFont typeface="Arial" panose="020B0604020202020204" pitchFamily="34" charset="0"/>
              <a:buChar char="•"/>
            </a:pPr>
            <a:r>
              <a:rPr lang="en-US" dirty="0"/>
              <a:t>Chapter 3: Probability</a:t>
            </a:r>
          </a:p>
          <a:p>
            <a:pPr marL="285750" lvl="0" indent="-285750">
              <a:buFont typeface="Arial" panose="020B0604020202020204" pitchFamily="34" charset="0"/>
              <a:buChar char="•"/>
            </a:pPr>
            <a:r>
              <a:rPr lang="en-US" dirty="0"/>
              <a:t>Chapter 4: Discrete Probability Distributions</a:t>
            </a:r>
          </a:p>
          <a:p>
            <a:pPr marL="285750" lvl="0" indent="-285750">
              <a:buFont typeface="Arial" panose="020B0604020202020204" pitchFamily="34" charset="0"/>
              <a:buChar char="•"/>
            </a:pPr>
            <a:r>
              <a:rPr lang="en-US" dirty="0"/>
              <a:t>Chapter 5: Normal Probability Distributions</a:t>
            </a:r>
          </a:p>
          <a:p>
            <a:pPr marL="285750" lvl="0" indent="-285750">
              <a:buFont typeface="Arial" panose="020B0604020202020204" pitchFamily="34" charset="0"/>
              <a:buChar char="•"/>
            </a:pPr>
            <a:r>
              <a:rPr lang="en-US" dirty="0"/>
              <a:t>Chapter 6: Confidence Intervals</a:t>
            </a:r>
          </a:p>
          <a:p>
            <a:pPr marL="285750" lvl="0" indent="-285750">
              <a:buFont typeface="Arial" panose="020B0604020202020204" pitchFamily="34" charset="0"/>
              <a:buChar char="•"/>
            </a:pPr>
            <a:r>
              <a:rPr lang="en-US" dirty="0"/>
              <a:t>Chapter 7: Hypothesis Testing with One Sample</a:t>
            </a:r>
          </a:p>
          <a:p>
            <a:pPr marL="285750" lvl="0" indent="-285750">
              <a:buFont typeface="Arial" panose="020B0604020202020204" pitchFamily="34" charset="0"/>
              <a:buChar char="•"/>
            </a:pPr>
            <a:r>
              <a:rPr lang="en-US" dirty="0"/>
              <a:t>Chapter 8: Hypothesis Testing with Two Samples</a:t>
            </a:r>
          </a:p>
          <a:p>
            <a:pPr marL="285750" lvl="0" indent="-285750">
              <a:buFont typeface="Arial" panose="020B0604020202020204" pitchFamily="34" charset="0"/>
              <a:buChar char="•"/>
            </a:pPr>
            <a:r>
              <a:rPr lang="en-US" dirty="0">
                <a:solidFill>
                  <a:srgbClr val="FF0000"/>
                </a:solidFill>
              </a:rPr>
              <a:t>Chapter 9: Correlation And Regression</a:t>
            </a:r>
          </a:p>
          <a:p>
            <a:pPr marL="285750" lvl="0" indent="-285750">
              <a:buFont typeface="Arial" panose="020B0604020202020204" pitchFamily="34" charset="0"/>
              <a:buChar char="•"/>
            </a:pPr>
            <a:r>
              <a:rPr lang="en-US" dirty="0"/>
              <a:t>Chapter 10: Chi-Square Tests and The </a:t>
            </a:r>
            <a:r>
              <a:rPr lang="en-US" i="1" dirty="0"/>
              <a:t>F</a:t>
            </a:r>
            <a:r>
              <a:rPr lang="en-US" dirty="0"/>
              <a:t>-Distribution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Chapter Outline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153149" y="2642113"/>
            <a:ext cx="10462161" cy="2600199"/>
          </a:xfrm>
          <a:prstGeom prst="rect">
            <a:avLst/>
          </a:prstGeom>
        </p:spPr>
        <p:txBody>
          <a:bodyPr wrap="square">
            <a:spAutoFit/>
          </a:bodyPr>
          <a:lstStyle/>
          <a:p>
            <a:pPr>
              <a:lnSpc>
                <a:spcPct val="150000"/>
              </a:lnSpc>
            </a:pPr>
            <a:r>
              <a:rPr lang="en-US" sz="2800" dirty="0">
                <a:latin typeface="Times New Roman" panose="02020603050405020304" pitchFamily="18" charset="0"/>
                <a:cs typeface="Times New Roman" panose="02020603050405020304" pitchFamily="18" charset="0"/>
              </a:rPr>
              <a:t>9.1 Correlation</a:t>
            </a:r>
          </a:p>
          <a:p>
            <a:pPr>
              <a:lnSpc>
                <a:spcPct val="150000"/>
              </a:lnSpc>
            </a:pPr>
            <a:r>
              <a:rPr lang="en-US" sz="2800" dirty="0">
                <a:latin typeface="Times New Roman" panose="02020603050405020304" pitchFamily="18" charset="0"/>
                <a:cs typeface="Times New Roman" panose="02020603050405020304" pitchFamily="18" charset="0"/>
              </a:rPr>
              <a:t>9.2 Linear Regression</a:t>
            </a:r>
          </a:p>
          <a:p>
            <a:pPr>
              <a:lnSpc>
                <a:spcPct val="150000"/>
              </a:lnSpc>
            </a:pPr>
            <a:r>
              <a:rPr lang="en-US" sz="28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28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971283" y="693711"/>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9.1: Correlation</a:t>
            </a:r>
          </a:p>
          <a:p>
            <a:pPr>
              <a:spcBef>
                <a:spcPct val="0"/>
              </a:spcBef>
              <a:defRPr/>
            </a:pPr>
            <a:endParaRPr lang="en-US" alt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86690" y="2688764"/>
            <a:ext cx="8760437" cy="1363844"/>
          </a:xfrm>
          <a:prstGeom prst="rect">
            <a:avLst/>
          </a:prstGeom>
        </p:spPr>
        <p:txBody>
          <a:bodyPr wrap="square">
            <a:spAutoFit/>
          </a:bodyPr>
          <a:lstStyle/>
          <a:p>
            <a:pPr marL="933450" lvl="1" indent="-533400"/>
            <a:endParaRPr lang="en-US" sz="2000" dirty="0">
              <a:latin typeface="Times New Roman" pitchFamily="18" charset="0"/>
            </a:endParaRPr>
          </a:p>
          <a:p>
            <a:pPr marL="933450" lvl="1" indent="-533400"/>
            <a:r>
              <a:rPr lang="en-US" sz="2000" dirty="0" smtClean="0">
                <a:latin typeface="Times New Roman" pitchFamily="18" charset="0"/>
              </a:rPr>
              <a:t>        A </a:t>
            </a:r>
            <a:r>
              <a:rPr lang="en-US" sz="2000" b="1" dirty="0">
                <a:solidFill>
                  <a:schemeClr val="accent2"/>
                </a:solidFill>
                <a:latin typeface="Times New Roman" pitchFamily="18" charset="0"/>
              </a:rPr>
              <a:t>scatter plot </a:t>
            </a:r>
            <a:r>
              <a:rPr lang="en-US" sz="2000" dirty="0">
                <a:latin typeface="Times New Roman" pitchFamily="18" charset="0"/>
              </a:rPr>
              <a:t>can be used to determine whether a linear (straight line) correlation exists between two variables.</a:t>
            </a:r>
          </a:p>
          <a:p>
            <a:pPr marL="933450" lvl="1" indent="-533400"/>
            <a:endParaRPr lang="en-US" altLang="en-US" sz="2000" b="1" dirty="0" smtClean="0">
              <a:solidFill>
                <a:schemeClr val="accent2"/>
              </a:solidFill>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2483427" y="3623609"/>
            <a:ext cx="6675579" cy="3129017"/>
          </a:xfrm>
          <a:prstGeom prst="rect">
            <a:avLst/>
          </a:prstGeom>
        </p:spPr>
      </p:pic>
      <p:sp>
        <p:nvSpPr>
          <p:cNvPr id="11" name="Rectangle 10"/>
          <p:cNvSpPr/>
          <p:nvPr/>
        </p:nvSpPr>
        <p:spPr>
          <a:xfrm>
            <a:off x="1527864" y="1826614"/>
            <a:ext cx="9304328"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 relationship between two variables. The data can be represented by ordered pairs (</a:t>
            </a:r>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a:t>
            </a:r>
          </a:p>
          <a:p>
            <a:pPr lvl="1"/>
            <a:r>
              <a:rPr lang="en-US" sz="2000" i="1" dirty="0">
                <a:latin typeface="Times New Roman" panose="02020603050405020304" pitchFamily="18" charset="0"/>
                <a:cs typeface="Times New Roman" panose="02020603050405020304" pitchFamily="18" charset="0"/>
              </a:rPr>
              <a:t>x</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independent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explanatory</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p>
          <a:p>
            <a:pPr lvl="1"/>
            <a:r>
              <a:rPr lang="en-US" sz="2000" i="1" dirty="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is the</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dependent</a:t>
            </a:r>
            <a:r>
              <a:rPr lang="en-US" sz="2000" b="1" dirty="0">
                <a:solidFill>
                  <a:srgbClr val="000099"/>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response</a:t>
            </a:r>
            <a:r>
              <a:rPr lang="en-US" sz="2000" dirty="0">
                <a:latin typeface="Times New Roman" panose="02020603050405020304" pitchFamily="18" charset="0"/>
                <a:cs typeface="Times New Roman" panose="02020603050405020304" pitchFamily="18" charset="0"/>
              </a:rPr>
              <a:t>)</a:t>
            </a:r>
            <a:r>
              <a:rPr lang="en-US" sz="2000" b="1" dirty="0">
                <a:solidFill>
                  <a:srgbClr val="000099"/>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variable</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Types </a:t>
            </a:r>
            <a:r>
              <a:rPr lang="en-US" altLang="en-US" sz="2800" b="1" dirty="0">
                <a:latin typeface="Times New Roman" panose="02020603050405020304" pitchFamily="18" charset="0"/>
                <a:cs typeface="Times New Roman" panose="02020603050405020304" pitchFamily="18" charset="0"/>
              </a:rPr>
              <a:t>of Correlation</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40788" y="1384547"/>
            <a:ext cx="7584274" cy="5046990"/>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Constructing a Scatter Plot</a:t>
            </a:r>
            <a:endParaRPr lang="en-US" alt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942109" y="1532887"/>
            <a:ext cx="6576291" cy="4154984"/>
          </a:xfrm>
          <a:prstGeom prst="rect">
            <a:avLst/>
          </a:prstGeom>
        </p:spPr>
        <p:txBody>
          <a:bodyPr wrap="square">
            <a:spAutoFit/>
          </a:bodyPr>
          <a:lstStyle/>
          <a:p>
            <a:pPr marL="933450" lvl="1" indent="-533400" algn="just"/>
            <a:r>
              <a:rPr lang="en-US" sz="2400" dirty="0" smtClean="0"/>
              <a:t>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marketing manager conducted a study to determine whether there is a linear relationship between money spent on advertising and company sales. The data are shown in the table. </a:t>
            </a:r>
            <a:endParaRPr lang="en-US" sz="2400" dirty="0" smtClean="0">
              <a:latin typeface="Times New Roman" panose="02020603050405020304" pitchFamily="18" charset="0"/>
              <a:cs typeface="Times New Roman" panose="02020603050405020304" pitchFamily="18" charset="0"/>
            </a:endParaRPr>
          </a:p>
          <a:p>
            <a:pPr marL="933450" lvl="1" indent="-533400" algn="just"/>
            <a:endParaRPr lang="en-US" sz="2400" dirty="0">
              <a:latin typeface="Times New Roman" panose="02020603050405020304" pitchFamily="18" charset="0"/>
              <a:cs typeface="Times New Roman" panose="02020603050405020304" pitchFamily="18" charset="0"/>
            </a:endParaRPr>
          </a:p>
          <a:p>
            <a:pPr marL="933450" lvl="1" indent="-533400" algn="just"/>
            <a:r>
              <a:rPr lang="en-US" sz="2400" dirty="0" smtClean="0">
                <a:latin typeface="Times New Roman" panose="02020603050405020304" pitchFamily="18" charset="0"/>
                <a:cs typeface="Times New Roman" panose="02020603050405020304" pitchFamily="18" charset="0"/>
              </a:rPr>
              <a:t>       Display </a:t>
            </a:r>
            <a:r>
              <a:rPr lang="en-US" sz="2400" dirty="0">
                <a:latin typeface="Times New Roman" panose="02020603050405020304" pitchFamily="18" charset="0"/>
                <a:cs typeface="Times New Roman" panose="02020603050405020304" pitchFamily="18" charset="0"/>
              </a:rPr>
              <a:t>the data in a scatter plot and determine whether there appears to be a positive or negative linear correlation or no linear correlation.</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7921177" y="1559321"/>
            <a:ext cx="3023878" cy="4554107"/>
          </a:xfrm>
          <a:prstGeom prst="rect">
            <a:avLst/>
          </a:prstGeom>
        </p:spPr>
      </p:pic>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8942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Constructing a Scatter Plot</a:t>
            </a:r>
            <a:endParaRPr lang="en-US" alt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447926" y="1497352"/>
            <a:ext cx="6781800" cy="4067175"/>
          </a:xfrm>
          <a:prstGeom prst="rect">
            <a:avLst/>
          </a:prstGeom>
        </p:spPr>
      </p:pic>
      <p:sp>
        <p:nvSpPr>
          <p:cNvPr id="9" name="Rectangle 8"/>
          <p:cNvSpPr/>
          <p:nvPr/>
        </p:nvSpPr>
        <p:spPr>
          <a:xfrm>
            <a:off x="1876343" y="5660869"/>
            <a:ext cx="8913012" cy="830997"/>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Appears to be a </a:t>
            </a:r>
            <a:r>
              <a:rPr lang="en-US" sz="2400" b="1" dirty="0">
                <a:solidFill>
                  <a:schemeClr val="accent2"/>
                </a:solidFill>
                <a:latin typeface="Times New Roman" panose="02020603050405020304" pitchFamily="18" charset="0"/>
                <a:cs typeface="Times New Roman" panose="02020603050405020304" pitchFamily="18" charset="0"/>
              </a:rPr>
              <a:t>positive linear correlation</a:t>
            </a:r>
            <a:r>
              <a:rPr lang="en-US" sz="2400" dirty="0">
                <a:latin typeface="Times New Roman" panose="02020603050405020304" pitchFamily="18" charset="0"/>
                <a:cs typeface="Times New Roman" panose="02020603050405020304" pitchFamily="18" charset="0"/>
              </a:rPr>
              <a:t>. As the advertising expenses increase, the sales tend to increase.</a:t>
            </a:r>
          </a:p>
        </p:txBody>
      </p:sp>
      <p:pic>
        <p:nvPicPr>
          <p:cNvPr id="10" name="Picture 9"/>
          <p:cNvPicPr>
            <a:picLocks noChangeAspect="1"/>
          </p:cNvPicPr>
          <p:nvPr/>
        </p:nvPicPr>
        <p:blipFill>
          <a:blip r:embed="rId4"/>
          <a:stretch>
            <a:fillRect/>
          </a:stretch>
        </p:blipFill>
        <p:spPr>
          <a:xfrm>
            <a:off x="8319635" y="1467794"/>
            <a:ext cx="3023878" cy="4266963"/>
          </a:xfrm>
          <a:prstGeom prst="rect">
            <a:avLst/>
          </a:prstGeom>
        </p:spPr>
      </p:pic>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Correlation </a:t>
            </a:r>
            <a:r>
              <a:rPr lang="en-US" sz="2800" b="1" dirty="0">
                <a:latin typeface="Times New Roman" panose="02020603050405020304" pitchFamily="18" charset="0"/>
                <a:cs typeface="Times New Roman" panose="02020603050405020304" pitchFamily="18" charset="0"/>
              </a:rPr>
              <a:t>coefficient</a:t>
            </a:r>
            <a:endParaRPr 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874165" y="1748049"/>
            <a:ext cx="9081654" cy="4431983"/>
          </a:xfrm>
          <a:prstGeom prst="rect">
            <a:avLst/>
          </a:prstGeom>
        </p:spPr>
        <p:txBody>
          <a:bodyPr wrap="square">
            <a:spAutoFit/>
          </a:bodyPr>
          <a:lstStyle/>
          <a:p>
            <a:r>
              <a:rPr lang="en-US" sz="2400" b="1" dirty="0">
                <a:solidFill>
                  <a:schemeClr val="accent2"/>
                </a:solidFill>
              </a:rPr>
              <a:t>Correlation coefficient</a:t>
            </a:r>
            <a:endParaRPr lang="en-US" sz="2400" dirty="0">
              <a:solidFill>
                <a:schemeClr val="accent2"/>
              </a:solidFill>
            </a:endParaRPr>
          </a:p>
          <a:p>
            <a:r>
              <a:rPr lang="en-US" sz="2400" dirty="0"/>
              <a:t>A measure of the strength and the direction of a linear relationship between two variables.  </a:t>
            </a:r>
            <a:endParaRPr lang="en-US" sz="2400" dirty="0" smtClean="0"/>
          </a:p>
          <a:p>
            <a:endParaRPr lang="en-US" sz="2400" dirty="0"/>
          </a:p>
          <a:p>
            <a:r>
              <a:rPr lang="en-US" sz="2400" dirty="0"/>
              <a:t>The symbol </a:t>
            </a:r>
            <a:r>
              <a:rPr lang="en-US" sz="2400" b="1" i="1" dirty="0">
                <a:solidFill>
                  <a:schemeClr val="accent2"/>
                </a:solidFill>
              </a:rPr>
              <a:t>r</a:t>
            </a:r>
            <a:r>
              <a:rPr lang="en-US" sz="2400" dirty="0"/>
              <a:t> represents the sample correlation coefficient. </a:t>
            </a:r>
          </a:p>
          <a:p>
            <a:r>
              <a:rPr lang="en-US" sz="2400" dirty="0"/>
              <a:t>A formula for </a:t>
            </a:r>
            <a:r>
              <a:rPr lang="en-US" sz="2400" i="1" dirty="0"/>
              <a:t>r</a:t>
            </a:r>
            <a:r>
              <a:rPr lang="en-US" sz="2400" dirty="0"/>
              <a:t> </a:t>
            </a:r>
            <a:r>
              <a:rPr lang="en-US" sz="2400" dirty="0" smtClean="0"/>
              <a:t>is</a:t>
            </a:r>
          </a:p>
          <a:p>
            <a:endParaRPr lang="en-US" dirty="0"/>
          </a:p>
          <a:p>
            <a:endParaRPr lang="en-US" dirty="0"/>
          </a:p>
          <a:p>
            <a:endParaRPr lang="en-US" dirty="0"/>
          </a:p>
          <a:p>
            <a:endParaRPr lang="en-US" dirty="0"/>
          </a:p>
          <a:p>
            <a:endParaRPr lang="en-US" dirty="0" smtClean="0"/>
          </a:p>
          <a:p>
            <a:r>
              <a:rPr lang="en-US" sz="2400" dirty="0" smtClean="0"/>
              <a:t>The </a:t>
            </a:r>
            <a:r>
              <a:rPr lang="en-US" sz="2400" dirty="0"/>
              <a:t>population correlation coefficient is represented by </a:t>
            </a:r>
            <a:r>
              <a:rPr lang="el-GR" sz="2400" b="1" i="1" dirty="0">
                <a:solidFill>
                  <a:schemeClr val="accent2"/>
                </a:solidFill>
              </a:rPr>
              <a:t>ρ</a:t>
            </a:r>
            <a:r>
              <a:rPr lang="en-US" sz="2400" dirty="0"/>
              <a:t> (rho).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graphicFrame>
        <p:nvGraphicFramePr>
          <p:cNvPr id="8" name="Object 60"/>
          <p:cNvGraphicFramePr>
            <a:graphicFrameLocks noChangeAspect="1"/>
          </p:cNvGraphicFramePr>
          <p:nvPr>
            <p:extLst>
              <p:ext uri="{D42A27DB-BD31-4B8C-83A1-F6EECF244321}">
                <p14:modId xmlns:p14="http://schemas.microsoft.com/office/powerpoint/2010/main" val="1678134570"/>
              </p:ext>
            </p:extLst>
          </p:nvPr>
        </p:nvGraphicFramePr>
        <p:xfrm>
          <a:off x="2015836" y="4060429"/>
          <a:ext cx="4627563" cy="973137"/>
        </p:xfrm>
        <a:graphic>
          <a:graphicData uri="http://schemas.openxmlformats.org/presentationml/2006/ole">
            <mc:AlternateContent xmlns:mc="http://schemas.openxmlformats.org/markup-compatibility/2006">
              <mc:Choice xmlns:v="urn:schemas-microsoft-com:vml" Requires="v">
                <p:oleObj spid="_x0000_s4107" name="Equation" r:id="rId4" imgW="4406760" imgH="927000" progId="Equation.DSMT4">
                  <p:embed/>
                </p:oleObj>
              </mc:Choice>
              <mc:Fallback>
                <p:oleObj name="Equation" r:id="rId4" imgW="4406760" imgH="927000" progId="Equation.DSMT4">
                  <p:embed/>
                  <p:pic>
                    <p:nvPicPr>
                      <p:cNvPr id="12" name="Object 6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5836" y="4060429"/>
                        <a:ext cx="4627563" cy="973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7505700" y="4131865"/>
            <a:ext cx="2209800" cy="830263"/>
          </a:xfrm>
          <a:prstGeom prst="rect">
            <a:avLst/>
          </a:prstGeom>
          <a:noFill/>
        </p:spPr>
        <p:txBody>
          <a:bodyPr>
            <a:spAutoFit/>
          </a:bodyPr>
          <a:lstStyle/>
          <a:p>
            <a:pPr>
              <a:defRPr/>
            </a:pPr>
            <a:r>
              <a:rPr lang="en-US" sz="2400" i="1" dirty="0">
                <a:latin typeface="+mn-lt"/>
              </a:rPr>
              <a:t>n</a:t>
            </a:r>
            <a:r>
              <a:rPr lang="en-US" sz="2400" dirty="0">
                <a:latin typeface="+mn-lt"/>
              </a:rPr>
              <a:t> is the number of data pairs</a:t>
            </a: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p:cNvSpPr/>
          <p:nvPr/>
        </p:nvSpPr>
        <p:spPr>
          <a:xfrm>
            <a:off x="2016819" y="1819459"/>
            <a:ext cx="7250639" cy="523220"/>
          </a:xfrm>
          <a:prstGeom prst="rect">
            <a:avLst/>
          </a:prstGeom>
        </p:spPr>
        <p:txBody>
          <a:bodyPr wrap="none">
            <a:spAutoFit/>
          </a:bodyPr>
          <a:lstStyle/>
          <a:p>
            <a:r>
              <a:rPr lang="en-US" sz="2800" dirty="0">
                <a:latin typeface="Times New Roman" panose="02020603050405020304" pitchFamily="18" charset="0"/>
                <a:cs typeface="Times New Roman" panose="02020603050405020304" pitchFamily="18" charset="0"/>
              </a:rPr>
              <a:t>The range of the correlation coefficient is </a:t>
            </a:r>
            <a:r>
              <a:rPr lang="en-US" sz="2800" dirty="0">
                <a:latin typeface="Times New Roman" panose="02020603050405020304" pitchFamily="18" charset="0"/>
                <a:cs typeface="Times New Roman" panose="02020603050405020304" pitchFamily="18" charset="0"/>
                <a:sym typeface="Symbol" pitchFamily="18" charset="2"/>
              </a:rPr>
              <a:t>-1 to 1.</a:t>
            </a:r>
          </a:p>
        </p:txBody>
      </p:sp>
      <p:pic>
        <p:nvPicPr>
          <p:cNvPr id="8" name="Picture 7"/>
          <p:cNvPicPr>
            <a:picLocks noChangeAspect="1"/>
          </p:cNvPicPr>
          <p:nvPr/>
        </p:nvPicPr>
        <p:blipFill>
          <a:blip r:embed="rId3"/>
          <a:stretch>
            <a:fillRect/>
          </a:stretch>
        </p:blipFill>
        <p:spPr>
          <a:xfrm>
            <a:off x="1789343" y="2292610"/>
            <a:ext cx="8524875" cy="38004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Correlation </a:t>
            </a:r>
            <a:r>
              <a:rPr lang="en-US" sz="2800" b="1" dirty="0">
                <a:latin typeface="Times New Roman" panose="02020603050405020304" pitchFamily="18" charset="0"/>
                <a:cs typeface="Times New Roman" panose="02020603050405020304" pitchFamily="18" charset="0"/>
              </a:rPr>
              <a:t>coefficient</a:t>
            </a:r>
            <a:endParaRPr 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2464367" y="1629403"/>
            <a:ext cx="7048068" cy="488549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Linear Correlation </a:t>
            </a:r>
            <a:endParaRPr lang="en-US" sz="2800" b="1" dirty="0">
              <a:latin typeface="Times New Roman" panose="02020603050405020304" pitchFamily="18" charset="0"/>
              <a:cs typeface="Times New Roman" panose="02020603050405020304" pitchFamily="18" charset="0"/>
            </a:endParaRP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Finding the Correlation Coefficient</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699491" y="1757326"/>
            <a:ext cx="6096000" cy="1815882"/>
          </a:xfrm>
          <a:prstGeom prst="rect">
            <a:avLst/>
          </a:prstGeom>
        </p:spPr>
        <p:txBody>
          <a:bodyPr>
            <a:spAutoFit/>
          </a:bodyPr>
          <a:lstStyle/>
          <a:p>
            <a:r>
              <a:rPr lang="en-US" sz="2800" dirty="0">
                <a:latin typeface="Times New Roman" panose="02020603050405020304" pitchFamily="18" charset="0"/>
                <a:cs typeface="Times New Roman" panose="02020603050405020304" pitchFamily="18" charset="0"/>
              </a:rPr>
              <a:t>Calculate the correlation coefficient for the advertising expenditures and company sales data. What can you conclude?</a:t>
            </a:r>
          </a:p>
        </p:txBody>
      </p:sp>
      <p:pic>
        <p:nvPicPr>
          <p:cNvPr id="8" name="Picture 7"/>
          <p:cNvPicPr>
            <a:picLocks noChangeAspect="1"/>
          </p:cNvPicPr>
          <p:nvPr/>
        </p:nvPicPr>
        <p:blipFill>
          <a:blip r:embed="rId3"/>
          <a:stretch>
            <a:fillRect/>
          </a:stretch>
        </p:blipFill>
        <p:spPr>
          <a:xfrm>
            <a:off x="7924579" y="1632235"/>
            <a:ext cx="3029975" cy="4554107"/>
          </a:xfrm>
          <a:prstGeom prst="rect">
            <a:avLst/>
          </a:prstGeom>
        </p:spPr>
      </p:pic>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Finding the </a:t>
            </a:r>
            <a:r>
              <a:rPr lang="en-US" sz="2800" b="1" dirty="0">
                <a:latin typeface="Times New Roman" panose="02020603050405020304" pitchFamily="18" charset="0"/>
                <a:cs typeface="Times New Roman" panose="02020603050405020304" pitchFamily="18" charset="0"/>
              </a:rPr>
              <a:t>Correlation </a:t>
            </a:r>
            <a:r>
              <a:rPr lang="en-US" sz="2800" b="1" dirty="0">
                <a:solidFill>
                  <a:schemeClr val="bg1"/>
                </a:solidFill>
                <a:latin typeface="Times New Roman" panose="02020603050405020304" pitchFamily="18" charset="0"/>
                <a:cs typeface="Times New Roman" panose="02020603050405020304" pitchFamily="18" charset="0"/>
              </a:rPr>
              <a:t>Coefficient</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1753482" y="1508596"/>
            <a:ext cx="8696325" cy="4171950"/>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Finding the Correlation Coefficient</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2084098" y="1529159"/>
            <a:ext cx="8448675" cy="4667250"/>
          </a:xfrm>
          <a:prstGeom prst="rect">
            <a:avLst/>
          </a:prstGeom>
        </p:spPr>
      </p:pic>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9.2: Linear Regression </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631616" y="2552871"/>
            <a:ext cx="9251129" cy="1754326"/>
          </a:xfrm>
          <a:prstGeom prst="rect">
            <a:avLst/>
          </a:prstGeom>
        </p:spPr>
        <p:txBody>
          <a:bodyPr wrap="square">
            <a:spAutoFit/>
          </a:bodyPr>
          <a:lstStyle/>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Find the equation of a regression </a:t>
            </a:r>
            <a:r>
              <a:rPr lang="en-US" sz="3600" dirty="0" smtClean="0">
                <a:latin typeface="Times New Roman" panose="02020603050405020304" pitchFamily="18" charset="0"/>
                <a:cs typeface="Times New Roman" panose="02020603050405020304" pitchFamily="18" charset="0"/>
              </a:rPr>
              <a:t>line</a:t>
            </a:r>
          </a:p>
          <a:p>
            <a:pPr marL="457200" indent="-4572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Predict </a:t>
            </a:r>
            <a:r>
              <a:rPr lang="en-US" sz="3600" i="1" dirty="0">
                <a:latin typeface="Times New Roman" panose="02020603050405020304" pitchFamily="18" charset="0"/>
                <a:cs typeface="Times New Roman" panose="02020603050405020304" pitchFamily="18" charset="0"/>
              </a:rPr>
              <a:t>y</a:t>
            </a:r>
            <a:r>
              <a:rPr lang="en-US" sz="3600" dirty="0">
                <a:latin typeface="Times New Roman" panose="02020603050405020304" pitchFamily="18" charset="0"/>
                <a:cs typeface="Times New Roman" panose="02020603050405020304" pitchFamily="18" charset="0"/>
              </a:rPr>
              <a:t>-values using a regression equation</a:t>
            </a:r>
          </a:p>
        </p:txBody>
      </p:sp>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Regression </a:t>
            </a:r>
            <a:r>
              <a:rPr lang="en-US" sz="2800" b="1" dirty="0">
                <a:latin typeface="Times New Roman" panose="02020603050405020304" pitchFamily="18" charset="0"/>
                <a:cs typeface="Times New Roman" panose="02020603050405020304" pitchFamily="18" charset="0"/>
              </a:rPr>
              <a:t>Line</a:t>
            </a:r>
            <a:endParaRPr lang="en-US" sz="28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858506" y="1839990"/>
            <a:ext cx="8809493" cy="1938992"/>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After verifying that the linear correlation between two variables is significant, next we determine the equation of the line that best models the data (</a:t>
            </a: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Can be used to predict the value of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for a given value of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t>
            </a:r>
          </a:p>
        </p:txBody>
      </p:sp>
      <p:pic>
        <p:nvPicPr>
          <p:cNvPr id="8" name="Picture 7"/>
          <p:cNvPicPr>
            <a:picLocks noChangeAspect="1"/>
          </p:cNvPicPr>
          <p:nvPr/>
        </p:nvPicPr>
        <p:blipFill>
          <a:blip r:embed="rId3"/>
          <a:stretch>
            <a:fillRect/>
          </a:stretch>
        </p:blipFill>
        <p:spPr>
          <a:xfrm>
            <a:off x="3602057" y="3686071"/>
            <a:ext cx="5072312" cy="2670279"/>
          </a:xfrm>
          <a:prstGeom prst="rect">
            <a:avLst/>
          </a:prstGeom>
        </p:spPr>
      </p:pic>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61310" y="1413164"/>
            <a:ext cx="9063184" cy="4154984"/>
          </a:xfrm>
          <a:prstGeom prst="rect">
            <a:avLst/>
          </a:prstGeom>
        </p:spPr>
        <p:txBody>
          <a:bodyPr wrap="square">
            <a:spAutoFit/>
          </a:bodyPr>
          <a:lstStyle/>
          <a:p>
            <a:pPr>
              <a:buFont typeface="Arial" charset="0"/>
              <a:buNone/>
            </a:pPr>
            <a:r>
              <a:rPr lang="en-US" sz="2400" b="1" dirty="0">
                <a:solidFill>
                  <a:schemeClr val="accent2"/>
                </a:solidFill>
                <a:latin typeface="Times New Roman" panose="02020603050405020304" pitchFamily="18" charset="0"/>
                <a:cs typeface="Times New Roman" panose="02020603050405020304" pitchFamily="18" charset="0"/>
              </a:rPr>
              <a:t>Regression line</a:t>
            </a:r>
            <a:r>
              <a:rPr lang="en-US" sz="2400" dirty="0">
                <a:solidFill>
                  <a:schemeClr val="accent2"/>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solidFill>
                  <a:schemeClr val="accent2"/>
                </a:solidFill>
                <a:latin typeface="Times New Roman" panose="02020603050405020304" pitchFamily="18" charset="0"/>
                <a:cs typeface="Times New Roman" panose="02020603050405020304" pitchFamily="18" charset="0"/>
              </a:rPr>
              <a:t>line of best fit</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line for which the sum of the squares of the residuals is a minimum.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equation of a regression line for an independent variable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 dependent variable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is</a:t>
            </a:r>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a:p>
        </p:txBody>
      </p:sp>
      <p:pic>
        <p:nvPicPr>
          <p:cNvPr id="9" name="Picture 8"/>
          <p:cNvPicPr>
            <a:picLocks noChangeAspect="1"/>
          </p:cNvPicPr>
          <p:nvPr/>
        </p:nvPicPr>
        <p:blipFill>
          <a:blip r:embed="rId3"/>
          <a:stretch>
            <a:fillRect/>
          </a:stretch>
        </p:blipFill>
        <p:spPr>
          <a:xfrm>
            <a:off x="3782307" y="3626223"/>
            <a:ext cx="4638675" cy="225742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609382" y="534157"/>
            <a:ext cx="7779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Regression </a:t>
            </a:r>
            <a:r>
              <a:rPr lang="en-US" sz="2800" b="1" dirty="0">
                <a:latin typeface="Times New Roman" panose="02020603050405020304" pitchFamily="18" charset="0"/>
                <a:cs typeface="Times New Roman" panose="02020603050405020304" pitchFamily="18" charset="0"/>
              </a:rPr>
              <a:t>Line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2145001" y="1529159"/>
            <a:ext cx="8086725" cy="46101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609382" y="534157"/>
            <a:ext cx="777916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The equation of Regression </a:t>
            </a:r>
            <a:r>
              <a:rPr lang="en-US" sz="2800" b="1" dirty="0">
                <a:latin typeface="Times New Roman" panose="02020603050405020304" pitchFamily="18" charset="0"/>
                <a:cs typeface="Times New Roman" panose="02020603050405020304" pitchFamily="18" charset="0"/>
              </a:rPr>
              <a:t>Line</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25600" y="584792"/>
            <a:ext cx="66717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Finding the Equation of a Regression Line</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1295902" y="2197324"/>
            <a:ext cx="6096000" cy="1200329"/>
          </a:xfrm>
          <a:prstGeom prst="rect">
            <a:avLst/>
          </a:prstGeom>
        </p:spPr>
        <p:txBody>
          <a:bodyPr>
            <a:spAutoFit/>
          </a:bodyPr>
          <a:lstStyle/>
          <a:p>
            <a:pPr algn="just"/>
            <a:r>
              <a:rPr lang="en-US" sz="2400" dirty="0">
                <a:latin typeface="Times New Roman" panose="02020603050405020304" pitchFamily="18" charset="0"/>
                <a:cs typeface="Times New Roman" panose="02020603050405020304" pitchFamily="18" charset="0"/>
              </a:rPr>
              <a:t>Find the equation of the regression line for the advertising expenditures and company sales data. </a:t>
            </a:r>
          </a:p>
        </p:txBody>
      </p:sp>
      <p:graphicFrame>
        <p:nvGraphicFramePr>
          <p:cNvPr id="11" name="Table 10"/>
          <p:cNvGraphicFramePr>
            <a:graphicFrameLocks noGrp="1"/>
          </p:cNvGraphicFramePr>
          <p:nvPr>
            <p:extLst>
              <p:ext uri="{D42A27DB-BD31-4B8C-83A1-F6EECF244321}">
                <p14:modId xmlns:p14="http://schemas.microsoft.com/office/powerpoint/2010/main" val="114704160"/>
              </p:ext>
            </p:extLst>
          </p:nvPr>
        </p:nvGraphicFramePr>
        <p:xfrm>
          <a:off x="7804728" y="1830879"/>
          <a:ext cx="3010265" cy="4333877"/>
        </p:xfrm>
        <a:graphic>
          <a:graphicData uri="http://schemas.openxmlformats.org/drawingml/2006/table">
            <a:tbl>
              <a:tblPr/>
              <a:tblGrid>
                <a:gridCol w="1527823">
                  <a:extLst>
                    <a:ext uri="{9D8B030D-6E8A-4147-A177-3AD203B41FA5}">
                      <a16:colId xmlns:a16="http://schemas.microsoft.com/office/drawing/2014/main" val="20000"/>
                    </a:ext>
                  </a:extLst>
                </a:gridCol>
                <a:gridCol w="1482442">
                  <a:extLst>
                    <a:ext uri="{9D8B030D-6E8A-4147-A177-3AD203B41FA5}">
                      <a16:colId xmlns:a16="http://schemas.microsoft.com/office/drawing/2014/main" val="20001"/>
                    </a:ext>
                  </a:extLst>
                </a:gridCol>
              </a:tblGrid>
              <a:tr h="1157213">
                <a:tc>
                  <a:txBody>
                    <a:bodyPr/>
                    <a:lstStyle/>
                    <a:p>
                      <a:pPr algn="ctr" fontAlgn="b"/>
                      <a:r>
                        <a:rPr lang="en-US" sz="2400" b="0" i="0" u="none" strike="noStrike" dirty="0">
                          <a:solidFill>
                            <a:srgbClr val="FFFFFF"/>
                          </a:solidFill>
                          <a:latin typeface="Times New Roman"/>
                        </a:rPr>
                        <a:t>Advertising</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expenses,</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x</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US" sz="2400" b="0" i="0" u="none" strike="noStrike" dirty="0">
                          <a:solidFill>
                            <a:srgbClr val="FFFFFF"/>
                          </a:solidFill>
                          <a:latin typeface="Times New Roman"/>
                        </a:rPr>
                        <a:t>Company</a:t>
                      </a:r>
                      <a:br>
                        <a:rPr lang="en-US" sz="2400" b="0" i="0" u="none" strike="noStrike" dirty="0">
                          <a:solidFill>
                            <a:srgbClr val="FFFFFF"/>
                          </a:solidFill>
                          <a:latin typeface="Times New Roman"/>
                        </a:rPr>
                      </a:br>
                      <a:r>
                        <a:rPr lang="en-US" sz="2400" b="0" i="0" u="none" strike="noStrike" dirty="0" smtClean="0">
                          <a:solidFill>
                            <a:srgbClr val="FFFFFF"/>
                          </a:solidFill>
                          <a:latin typeface="Times New Roman"/>
                        </a:rPr>
                        <a:t>sales</a:t>
                      </a:r>
                      <a:r>
                        <a:rPr lang="en-US" sz="2400" b="0" i="0" u="none" strike="noStrike" dirty="0">
                          <a:solidFill>
                            <a:srgbClr val="FFFFFF"/>
                          </a:solidFill>
                          <a:latin typeface="Times New Roman"/>
                        </a:rPr>
                        <a:t/>
                      </a:r>
                      <a:br>
                        <a:rPr lang="en-US" sz="2400" b="0" i="0" u="none" strike="noStrike" dirty="0">
                          <a:solidFill>
                            <a:srgbClr val="FFFFFF"/>
                          </a:solidFill>
                          <a:latin typeface="Times New Roman"/>
                        </a:rPr>
                      </a:br>
                      <a:r>
                        <a:rPr lang="en-US" sz="2400" b="0" i="0" u="none" strike="noStrike" dirty="0">
                          <a:solidFill>
                            <a:srgbClr val="FFFFFF"/>
                          </a:solidFill>
                          <a:latin typeface="Times New Roman"/>
                        </a:rPr>
                        <a:t>($1000), </a:t>
                      </a:r>
                      <a:r>
                        <a:rPr lang="en-US" sz="2400" b="0" i="1" u="none" strike="noStrike" dirty="0">
                          <a:solidFill>
                            <a:srgbClr val="FFFFFF"/>
                          </a:solidFill>
                          <a:latin typeface="Times New Roman"/>
                        </a:rPr>
                        <a:t>y</a:t>
                      </a:r>
                      <a:endParaRPr lang="en-US" sz="2400" b="0" i="0" u="none" strike="noStrike" dirty="0">
                        <a:solidFill>
                          <a:srgbClr val="FFFFFF"/>
                        </a:solidFill>
                        <a:latin typeface="Times New Roman"/>
                      </a:endParaRP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397083">
                <a:tc>
                  <a:txBody>
                    <a:bodyPr/>
                    <a:lstStyle/>
                    <a:p>
                      <a:pPr algn="ctr" fontAlgn="b"/>
                      <a:r>
                        <a:rPr lang="en-US" sz="2400" b="0" i="0" u="none" strike="noStrike">
                          <a:solidFill>
                            <a:srgbClr val="000000"/>
                          </a:solidFill>
                          <a:latin typeface="Times New Roman"/>
                        </a:rPr>
                        <a:t>2.4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2400" b="0" i="0" u="none" strike="noStrike">
                          <a:solidFill>
                            <a:srgbClr val="000000"/>
                          </a:solidFill>
                          <a:latin typeface="Times New Roman"/>
                        </a:rPr>
                        <a:t>225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397083">
                <a:tc>
                  <a:txBody>
                    <a:bodyPr/>
                    <a:lstStyle/>
                    <a:p>
                      <a:pPr algn="ctr" fontAlgn="b"/>
                      <a:r>
                        <a:rPr lang="en-US" sz="2400" b="0" i="0" u="none" strike="noStrike">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397083">
                <a:tc>
                  <a:txBody>
                    <a:bodyPr/>
                    <a:lstStyle/>
                    <a:p>
                      <a:pPr algn="ctr" fontAlgn="b"/>
                      <a:r>
                        <a:rPr lang="en-US" sz="2400" b="0" i="0" u="none" strike="noStrike">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397083">
                <a:tc>
                  <a:txBody>
                    <a:bodyPr/>
                    <a:lstStyle/>
                    <a:p>
                      <a:pPr algn="ctr" fontAlgn="b"/>
                      <a:r>
                        <a:rPr lang="en-US" sz="2400" b="0" i="0" u="none" strike="noStrike" dirty="0">
                          <a:solidFill>
                            <a:srgbClr val="000000"/>
                          </a:solidFill>
                          <a:latin typeface="Times New Roman"/>
                        </a:rPr>
                        <a:t>2.6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240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397083">
                <a:tc>
                  <a:txBody>
                    <a:bodyPr/>
                    <a:lstStyle/>
                    <a:p>
                      <a:pPr algn="ctr" fontAlgn="b"/>
                      <a:r>
                        <a:rPr lang="en-US" sz="2400" b="0" i="0" u="none" strike="noStrike" dirty="0">
                          <a:solidFill>
                            <a:srgbClr val="000000"/>
                          </a:solidFill>
                          <a:latin typeface="Times New Roman"/>
                        </a:rPr>
                        <a:t>1.4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5"/>
                  </a:ext>
                </a:extLst>
              </a:tr>
              <a:tr h="397083">
                <a:tc>
                  <a:txBody>
                    <a:bodyPr/>
                    <a:lstStyle/>
                    <a:p>
                      <a:pPr algn="ctr" fontAlgn="b"/>
                      <a:r>
                        <a:rPr lang="en-US" sz="2400" b="0" i="0" u="none" strike="noStrike" dirty="0">
                          <a:solidFill>
                            <a:srgbClr val="000000"/>
                          </a:solidFill>
                          <a:latin typeface="Times New Roman"/>
                        </a:rPr>
                        <a:t>1.6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184</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6"/>
                  </a:ext>
                </a:extLst>
              </a:tr>
              <a:tr h="397083">
                <a:tc>
                  <a:txBody>
                    <a:bodyPr/>
                    <a:lstStyle/>
                    <a:p>
                      <a:pPr algn="ctr" fontAlgn="b"/>
                      <a:r>
                        <a:rPr lang="en-US" sz="2400" b="0" i="0" u="none" strike="noStrike" dirty="0">
                          <a:solidFill>
                            <a:srgbClr val="000000"/>
                          </a:solidFill>
                          <a:latin typeface="Times New Roman"/>
                        </a:rPr>
                        <a:t>2.0</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2400" b="0" i="0" u="none" strike="noStrike">
                          <a:solidFill>
                            <a:srgbClr val="000000"/>
                          </a:solidFill>
                          <a:latin typeface="Times New Roman"/>
                        </a:rPr>
                        <a:t>186</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10007"/>
                  </a:ext>
                </a:extLst>
              </a:tr>
              <a:tr h="397083">
                <a:tc>
                  <a:txBody>
                    <a:bodyPr/>
                    <a:lstStyle/>
                    <a:p>
                      <a:pPr algn="ctr" fontAlgn="b"/>
                      <a:r>
                        <a:rPr lang="en-US" sz="2400" b="0" i="0" u="none" strike="noStrike" dirty="0">
                          <a:solidFill>
                            <a:srgbClr val="000000"/>
                          </a:solidFill>
                          <a:latin typeface="Times New Roman"/>
                        </a:rPr>
                        <a:t>2.2</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2400" b="0" i="0" u="none" strike="noStrike" dirty="0">
                          <a:solidFill>
                            <a:srgbClr val="000000"/>
                          </a:solidFill>
                          <a:latin typeface="Times New Roman"/>
                        </a:rPr>
                        <a:t>215</a:t>
                      </a:r>
                    </a:p>
                  </a:txBody>
                  <a:tcPr marL="11345" marR="11345" marT="113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17064" y="1682324"/>
            <a:ext cx="3137397"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Recall from section 9.1:</a:t>
            </a:r>
          </a:p>
        </p:txBody>
      </p:sp>
      <p:pic>
        <p:nvPicPr>
          <p:cNvPr id="9" name="Picture 8"/>
          <p:cNvPicPr>
            <a:picLocks noChangeAspect="1"/>
          </p:cNvPicPr>
          <p:nvPr/>
        </p:nvPicPr>
        <p:blipFill>
          <a:blip r:embed="rId3"/>
          <a:stretch>
            <a:fillRect/>
          </a:stretch>
        </p:blipFill>
        <p:spPr>
          <a:xfrm>
            <a:off x="2261482" y="2143989"/>
            <a:ext cx="8696325" cy="4171950"/>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625600" y="584792"/>
            <a:ext cx="66717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Finding the Equation of a Regression Line</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1934457" y="1455402"/>
            <a:ext cx="8334375" cy="451485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625600" y="584792"/>
            <a:ext cx="66717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Finding the Equation of a Regression Line</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p:cNvSpPr/>
          <p:nvPr/>
        </p:nvSpPr>
        <p:spPr>
          <a:xfrm>
            <a:off x="1976582" y="1743157"/>
            <a:ext cx="9153236"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To sketch the regression line, use any two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-values within the range of the data and calculate the corresponding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-values from the regression line.</a:t>
            </a:r>
          </a:p>
        </p:txBody>
      </p:sp>
      <p:pic>
        <p:nvPicPr>
          <p:cNvPr id="8" name="Picture 7"/>
          <p:cNvPicPr>
            <a:picLocks noChangeAspect="1"/>
          </p:cNvPicPr>
          <p:nvPr/>
        </p:nvPicPr>
        <p:blipFill>
          <a:blip r:embed="rId3"/>
          <a:stretch>
            <a:fillRect/>
          </a:stretch>
        </p:blipFill>
        <p:spPr>
          <a:xfrm>
            <a:off x="2894157" y="2653211"/>
            <a:ext cx="7715250" cy="36480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25600" y="584792"/>
            <a:ext cx="6671732"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Predicting y-Values Using Regression Equations</a:t>
            </a:r>
          </a:p>
        </p:txBody>
      </p:sp>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p:cNvSpPr/>
          <p:nvPr/>
        </p:nvSpPr>
        <p:spPr>
          <a:xfrm>
            <a:off x="2096655" y="1639286"/>
            <a:ext cx="8488218"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The regression equation for the advertising expenses (in thousands of dollars) and company sales (in thousands of dollars) data is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+ 104.061. Use this equation to predict the </a:t>
            </a:r>
            <a:r>
              <a:rPr lang="en-US" sz="2400" i="1"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company sales for the following advertising expenses. (Recall from section 9.1 that </a:t>
            </a:r>
            <a:r>
              <a:rPr lang="en-US" sz="2400" i="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and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 have a significant linear correlation</a:t>
            </a:r>
            <a:r>
              <a:rPr lang="en-US" sz="2400" dirty="0" smtClean="0">
                <a:latin typeface="Times New Roman" panose="02020603050405020304" pitchFamily="18" charset="0"/>
                <a:cs typeface="Times New Roman" panose="02020603050405020304" pitchFamily="18" charset="0"/>
              </a:rPr>
              <a:t>.)</a:t>
            </a:r>
          </a:p>
          <a:p>
            <a:pPr algn="just">
              <a:defRPr/>
            </a:pPr>
            <a:endParaRPr lang="en-US" sz="2400" dirty="0">
              <a:latin typeface="Times New Roman" panose="02020603050405020304" pitchFamily="18" charset="0"/>
              <a:cs typeface="Times New Roman" panose="02020603050405020304" pitchFamily="18" charset="0"/>
            </a:endParaRP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1.5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1.8 thousand dollars</a:t>
            </a:r>
          </a:p>
          <a:p>
            <a:pPr marL="514350" indent="-514350" algn="just">
              <a:buFont typeface="+mj-lt"/>
              <a:buAutoNum type="arabicPeriod"/>
              <a:defRPr/>
            </a:pPr>
            <a:r>
              <a:rPr lang="en-US" sz="2400" dirty="0">
                <a:latin typeface="Times New Roman" panose="02020603050405020304" pitchFamily="18" charset="0"/>
                <a:cs typeface="Times New Roman" panose="02020603050405020304" pitchFamily="18" charset="0"/>
              </a:rPr>
              <a:t>2.5 thousand dollars</a:t>
            </a:r>
          </a:p>
        </p:txBody>
      </p:sp>
      <p:sp>
        <p:nvSpPr>
          <p:cNvPr id="8" name="TextBox 7">
            <a:extLst>
              <a:ext uri="{FF2B5EF4-FFF2-40B4-BE49-F238E27FC236}">
                <a16:creationId xmlns:a16="http://schemas.microsoft.com/office/drawing/2014/main" id="{F9A80F9F-74DB-1D57-04E8-E20E92A09B0A}"/>
              </a:ext>
            </a:extLst>
          </p:cNvPr>
          <p:cNvSpPr txBox="1"/>
          <p:nvPr/>
        </p:nvSpPr>
        <p:spPr>
          <a:xfrm>
            <a:off x="1625600" y="584792"/>
            <a:ext cx="6671732"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Predicting y-Values Using Regression Equations</a:t>
            </a:r>
          </a:p>
        </p:txBody>
      </p:sp>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499335" y="1863506"/>
            <a:ext cx="7086600" cy="442912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25600" y="584792"/>
            <a:ext cx="6671732"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Predicting y-Values Using Regression Equations</a:t>
            </a:r>
          </a:p>
        </p:txBody>
      </p:sp>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2268777" y="1563031"/>
            <a:ext cx="7762875" cy="46101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625600" y="584792"/>
            <a:ext cx="6671732"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Solution: </a:t>
            </a:r>
            <a:r>
              <a:rPr lang="en-US" altLang="en-US" sz="2800" b="1" dirty="0">
                <a:latin typeface="Times New Roman" panose="02020603050405020304" pitchFamily="18" charset="0"/>
                <a:cs typeface="Times New Roman" panose="02020603050405020304" pitchFamily="18" charset="0"/>
              </a:rPr>
              <a:t>Predicting y-Values Using Regression Equations</a:t>
            </a:r>
          </a:p>
        </p:txBody>
      </p:sp>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9.3: Measures of Regression and Prediction </a:t>
            </a:r>
            <a:r>
              <a:rPr lang="en-US" altLang="en-US" sz="2800" b="1" dirty="0" smtClean="0">
                <a:latin typeface="Times New Roman" panose="02020603050405020304" pitchFamily="18" charset="0"/>
                <a:cs typeface="Times New Roman" panose="02020603050405020304" pitchFamily="18" charset="0"/>
              </a:rPr>
              <a:t>Intervals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2077365" y="1583030"/>
            <a:ext cx="8756890" cy="4462760"/>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Variation About a Regression Line</a:t>
            </a:r>
            <a:endParaRPr lang="en-US" sz="28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Three </a:t>
            </a:r>
            <a:r>
              <a:rPr lang="en-US" sz="2400" dirty="0">
                <a:latin typeface="Times New Roman" panose="02020603050405020304" pitchFamily="18" charset="0"/>
                <a:cs typeface="Times New Roman" panose="02020603050405020304" pitchFamily="18" charset="0"/>
              </a:rPr>
              <a:t>types of variation about a regression </a:t>
            </a:r>
            <a:r>
              <a:rPr lang="en-US" sz="2400" dirty="0" smtClean="0">
                <a:latin typeface="Times New Roman" panose="02020603050405020304" pitchFamily="18" charset="0"/>
                <a:cs typeface="Times New Roman" panose="02020603050405020304" pitchFamily="18" charset="0"/>
              </a:rPr>
              <a:t>line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Total variation</a:t>
            </a:r>
          </a:p>
          <a:p>
            <a:pPr lvl="1">
              <a:buSzPct val="75000"/>
            </a:pPr>
            <a:r>
              <a:rPr lang="en-US" sz="2400" dirty="0">
                <a:latin typeface="Times New Roman" panose="02020603050405020304" pitchFamily="18" charset="0"/>
                <a:cs typeface="Times New Roman" panose="02020603050405020304" pitchFamily="18" charset="0"/>
              </a:rPr>
              <a:t>Explained variation</a:t>
            </a:r>
          </a:p>
          <a:p>
            <a:pPr lvl="1">
              <a:buSzPct val="75000"/>
            </a:pPr>
            <a:r>
              <a:rPr lang="en-US" sz="2400" dirty="0">
                <a:latin typeface="Times New Roman" panose="02020603050405020304" pitchFamily="18" charset="0"/>
                <a:cs typeface="Times New Roman" panose="02020603050405020304" pitchFamily="18" charset="0"/>
              </a:rPr>
              <a:t>Unexplained </a:t>
            </a:r>
            <a:r>
              <a:rPr lang="en-US" sz="2400" dirty="0" smtClean="0">
                <a:latin typeface="Times New Roman" panose="02020603050405020304" pitchFamily="18" charset="0"/>
                <a:cs typeface="Times New Roman" panose="02020603050405020304" pitchFamily="18" charset="0"/>
              </a:rPr>
              <a:t>variation</a:t>
            </a:r>
          </a:p>
          <a:p>
            <a:pPr lvl="1">
              <a:buSzPct val="75000"/>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To find the total variation, you must first </a:t>
            </a:r>
            <a:r>
              <a:rPr lang="en-US" sz="2400" dirty="0" smtClean="0">
                <a:latin typeface="Times New Roman" panose="02020603050405020304" pitchFamily="18" charset="0"/>
                <a:cs typeface="Times New Roman" panose="02020603050405020304" pitchFamily="18" charset="0"/>
              </a:rPr>
              <a:t>calculate</a:t>
            </a:r>
          </a:p>
          <a:p>
            <a:endParaRPr lang="en-US" sz="800" dirty="0">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total deviation</a:t>
            </a:r>
            <a:endParaRPr lang="en-US" sz="2400" b="1" dirty="0">
              <a:solidFill>
                <a:srgbClr val="000099"/>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 </a:t>
            </a:r>
            <a:r>
              <a:rPr lang="en-US" sz="2400" b="1" dirty="0">
                <a:solidFill>
                  <a:schemeClr val="accent2"/>
                </a:solidFill>
                <a:latin typeface="Times New Roman" panose="02020603050405020304" pitchFamily="18" charset="0"/>
                <a:cs typeface="Times New Roman" panose="02020603050405020304" pitchFamily="18" charset="0"/>
              </a:rPr>
              <a:t>explained deviation</a:t>
            </a:r>
            <a:endParaRPr lang="en-US" sz="2400" dirty="0">
              <a:solidFill>
                <a:schemeClr val="accent2"/>
              </a:solidFill>
              <a:latin typeface="Times New Roman" panose="02020603050405020304" pitchFamily="18" charset="0"/>
              <a:cs typeface="Times New Roman" panose="02020603050405020304" pitchFamily="18" charset="0"/>
            </a:endParaRPr>
          </a:p>
          <a:p>
            <a:pPr lvl="1">
              <a:buSzPct val="75000"/>
            </a:pPr>
            <a:r>
              <a:rPr lang="en-US" sz="2400" dirty="0">
                <a:latin typeface="Times New Roman" panose="02020603050405020304" pitchFamily="18" charset="0"/>
                <a:cs typeface="Times New Roman" panose="02020603050405020304" pitchFamily="18" charset="0"/>
              </a:rPr>
              <a:t>The</a:t>
            </a:r>
            <a:r>
              <a:rPr lang="en-US" sz="2400" b="1" dirty="0">
                <a:solidFill>
                  <a:srgbClr val="000099"/>
                </a:solidFill>
                <a:latin typeface="Times New Roman" panose="02020603050405020304" pitchFamily="18" charset="0"/>
                <a:cs typeface="Times New Roman" panose="02020603050405020304" pitchFamily="18" charset="0"/>
              </a:rPr>
              <a:t> </a:t>
            </a:r>
            <a:r>
              <a:rPr lang="en-US" sz="2400" b="1" dirty="0">
                <a:solidFill>
                  <a:schemeClr val="accent2"/>
                </a:solidFill>
                <a:latin typeface="Times New Roman" panose="02020603050405020304" pitchFamily="18" charset="0"/>
                <a:cs typeface="Times New Roman" panose="02020603050405020304" pitchFamily="18" charset="0"/>
              </a:rPr>
              <a:t>unexplained deviation</a:t>
            </a:r>
            <a:r>
              <a:rPr lang="en-US" sz="2400" dirty="0">
                <a:solidFill>
                  <a:schemeClr val="accent2"/>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Variation </a:t>
            </a:r>
            <a:r>
              <a:rPr lang="en-US" altLang="en-US" sz="2800" b="1" dirty="0">
                <a:latin typeface="Times New Roman" panose="02020603050405020304" pitchFamily="18" charset="0"/>
                <a:cs typeface="Times New Roman" panose="02020603050405020304" pitchFamily="18" charset="0"/>
              </a:rPr>
              <a:t>About a Regression Line</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2577394" y="1508125"/>
            <a:ext cx="7048500" cy="4848225"/>
          </a:xfrm>
          <a:prstGeom prst="rect">
            <a:avLst/>
          </a:prstGeom>
        </p:spPr>
      </p:pic>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 name="Picture 9"/>
          <p:cNvPicPr>
            <a:picLocks noChangeAspect="1"/>
          </p:cNvPicPr>
          <p:nvPr/>
        </p:nvPicPr>
        <p:blipFill>
          <a:blip r:embed="rId3"/>
          <a:stretch>
            <a:fillRect/>
          </a:stretch>
        </p:blipFill>
        <p:spPr>
          <a:xfrm>
            <a:off x="1986844" y="1559321"/>
            <a:ext cx="8229600" cy="4543425"/>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1705074" y="437365"/>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Variation </a:t>
            </a:r>
            <a:r>
              <a:rPr lang="en-US" altLang="en-US" sz="2800" b="1" dirty="0">
                <a:latin typeface="Times New Roman" panose="02020603050405020304" pitchFamily="18" charset="0"/>
                <a:cs typeface="Times New Roman" panose="02020603050405020304" pitchFamily="18" charset="0"/>
              </a:rPr>
              <a:t>About a Regression Line</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2039504" y="1494607"/>
            <a:ext cx="8286750" cy="4562475"/>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705074" y="437365"/>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Variation </a:t>
            </a:r>
            <a:r>
              <a:rPr lang="en-US" altLang="en-US" sz="2800" b="1" dirty="0">
                <a:latin typeface="Times New Roman" panose="02020603050405020304" pitchFamily="18" charset="0"/>
                <a:cs typeface="Times New Roman" panose="02020603050405020304" pitchFamily="18" charset="0"/>
              </a:rPr>
              <a:t>About a Regression Line</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257425" y="1566862"/>
            <a:ext cx="7677150" cy="37242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Coefficient </a:t>
            </a:r>
            <a:r>
              <a:rPr lang="en-US" sz="2800" b="1" dirty="0">
                <a:latin typeface="Times New Roman" panose="02020603050405020304" pitchFamily="18" charset="0"/>
                <a:cs typeface="Times New Roman" panose="02020603050405020304" pitchFamily="18" charset="0"/>
              </a:rPr>
              <a:t>of Determination</a:t>
            </a:r>
          </a:p>
          <a:p>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74164" y="1639285"/>
            <a:ext cx="8840017"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correlation coefficient for the advertising expenses and company sales data as calculated in Section 9.1 </a:t>
            </a:r>
            <a:r>
              <a:rPr lang="en-US" sz="2400" dirty="0" smtClean="0">
                <a:latin typeface="Times New Roman" panose="02020603050405020304" pitchFamily="18" charset="0"/>
                <a:cs typeface="Times New Roman" panose="02020603050405020304" pitchFamily="18" charset="0"/>
              </a:rPr>
              <a:t>is r </a:t>
            </a:r>
            <a:r>
              <a:rPr lang="en-US" sz="2400" dirty="0">
                <a:latin typeface="Times New Roman" panose="02020603050405020304" pitchFamily="18" charset="0"/>
                <a:cs typeface="Times New Roman" panose="02020603050405020304" pitchFamily="18" charset="0"/>
              </a:rPr>
              <a:t>≈ 0.913. Find the coefficient of determination. What does this tell you about the explained variation of the data about the regression line? About the unexplained variation?</a:t>
            </a:r>
          </a:p>
        </p:txBody>
      </p:sp>
      <p:pic>
        <p:nvPicPr>
          <p:cNvPr id="9" name="Picture 8"/>
          <p:cNvPicPr>
            <a:picLocks noChangeAspect="1"/>
          </p:cNvPicPr>
          <p:nvPr/>
        </p:nvPicPr>
        <p:blipFill>
          <a:blip r:embed="rId3"/>
          <a:stretch>
            <a:fillRect/>
          </a:stretch>
        </p:blipFill>
        <p:spPr>
          <a:xfrm>
            <a:off x="1874164" y="3688403"/>
            <a:ext cx="8001000" cy="2257425"/>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1705074" y="437365"/>
            <a:ext cx="7055104"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Coefficient </a:t>
            </a:r>
            <a:r>
              <a:rPr lang="en-US" sz="2800" b="1" dirty="0">
                <a:latin typeface="Times New Roman" panose="02020603050405020304" pitchFamily="18" charset="0"/>
                <a:cs typeface="Times New Roman" panose="02020603050405020304" pitchFamily="18" charset="0"/>
              </a:rPr>
              <a:t>of Determination</a:t>
            </a:r>
          </a:p>
          <a:p>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The </a:t>
            </a:r>
            <a:r>
              <a:rPr lang="en-US" dirty="0"/>
              <a:t>Standard Error of Estimate</a:t>
            </a:r>
          </a:p>
          <a:p>
            <a:r>
              <a:rPr lang="en-US" altLang="en-US" dirty="0" smtClean="0"/>
              <a:t> </a:t>
            </a:r>
            <a:endParaRPr lang="en-US" altLang="en-US" dirty="0"/>
          </a:p>
        </p:txBody>
      </p:sp>
      <p:pic>
        <p:nvPicPr>
          <p:cNvPr id="6" name="Picture 5"/>
          <p:cNvPicPr>
            <a:picLocks noChangeAspect="1"/>
          </p:cNvPicPr>
          <p:nvPr/>
        </p:nvPicPr>
        <p:blipFill>
          <a:blip r:embed="rId3"/>
          <a:stretch>
            <a:fillRect/>
          </a:stretch>
        </p:blipFill>
        <p:spPr>
          <a:xfrm>
            <a:off x="1874165" y="1529159"/>
            <a:ext cx="8048625" cy="4619625"/>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p:cNvSpPr/>
          <p:nvPr/>
        </p:nvSpPr>
        <p:spPr>
          <a:xfrm>
            <a:off x="2117180" y="1382719"/>
            <a:ext cx="7684651"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regression equation for the advertising expenses and company sales data as calculated in </a:t>
            </a:r>
            <a:r>
              <a:rPr lang="en-US" sz="2400" dirty="0" smtClean="0">
                <a:latin typeface="Times New Roman" panose="02020603050405020304" pitchFamily="18" charset="0"/>
                <a:cs typeface="Times New Roman" panose="02020603050405020304" pitchFamily="18" charset="0"/>
              </a:rPr>
              <a:t>  section </a:t>
            </a:r>
            <a:r>
              <a:rPr lang="en-US" sz="2400" dirty="0">
                <a:latin typeface="Times New Roman" panose="02020603050405020304" pitchFamily="18" charset="0"/>
                <a:cs typeface="Times New Roman" panose="02020603050405020304" pitchFamily="18" charset="0"/>
              </a:rPr>
              <a:t>9.2 </a:t>
            </a:r>
            <a:r>
              <a:rPr lang="en-US" sz="2400" dirty="0" smtClean="0">
                <a:latin typeface="Times New Roman" panose="02020603050405020304" pitchFamily="18" charset="0"/>
                <a:cs typeface="Times New Roman" panose="02020603050405020304" pitchFamily="18" charset="0"/>
              </a:rPr>
              <a:t>is</a:t>
            </a:r>
          </a:p>
          <a:p>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50.729</a:t>
            </a:r>
            <a:r>
              <a:rPr lang="en-US" sz="2400" i="1" dirty="0">
                <a:latin typeface="Times New Roman" panose="02020603050405020304" pitchFamily="18" charset="0"/>
                <a:cs typeface="Times New Roman" panose="02020603050405020304" pitchFamily="18" charset="0"/>
              </a:rPr>
              <a:t>x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104.061</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Find the standard error of estimate.</a:t>
            </a:r>
          </a:p>
        </p:txBody>
      </p:sp>
      <p:sp>
        <p:nvSpPr>
          <p:cNvPr id="8" name="Rectangle 7"/>
          <p:cNvSpPr/>
          <p:nvPr/>
        </p:nvSpPr>
        <p:spPr>
          <a:xfrm>
            <a:off x="2237256" y="4258281"/>
            <a:ext cx="7878618" cy="1569660"/>
          </a:xfrm>
          <a:prstGeom prst="rect">
            <a:avLst/>
          </a:prstGeom>
        </p:spPr>
        <p:txBody>
          <a:bodyPr wrap="square">
            <a:spAutoFit/>
          </a:bodyPr>
          <a:lstStyle/>
          <a:p>
            <a:pPr algn="just">
              <a:defRPr/>
            </a:pPr>
            <a:r>
              <a:rPr lang="en-US" sz="2400" b="1" dirty="0">
                <a:solidFill>
                  <a:srgbClr val="FF0000"/>
                </a:solidFill>
                <a:latin typeface="Times New Roman" panose="02020603050405020304" pitchFamily="18" charset="0"/>
                <a:cs typeface="Times New Roman" panose="02020603050405020304" pitchFamily="18" charset="0"/>
              </a:rPr>
              <a:t>Solution:</a:t>
            </a:r>
          </a:p>
          <a:p>
            <a:pPr algn="just">
              <a:defRPr/>
            </a:pPr>
            <a:r>
              <a:rPr lang="en-US" sz="2400" dirty="0">
                <a:latin typeface="Times New Roman" panose="02020603050405020304" pitchFamily="18" charset="0"/>
                <a:cs typeface="Times New Roman" panose="02020603050405020304" pitchFamily="18" charset="0"/>
              </a:rPr>
              <a:t>Use a table to calculate the sum of the squared differences of each observed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 and the corresponding predicted </a:t>
            </a:r>
            <a:r>
              <a:rPr lang="en-US" sz="2400" i="1" dirty="0">
                <a:latin typeface="Times New Roman" panose="02020603050405020304" pitchFamily="18" charset="0"/>
                <a:cs typeface="Times New Roman" panose="02020603050405020304" pitchFamily="18" charset="0"/>
              </a:rPr>
              <a:t>y</a:t>
            </a:r>
            <a:r>
              <a:rPr lang="en-US" sz="2400" dirty="0">
                <a:latin typeface="Times New Roman" panose="02020603050405020304" pitchFamily="18" charset="0"/>
                <a:cs typeface="Times New Roman" panose="02020603050405020304" pitchFamily="18" charset="0"/>
              </a:rPr>
              <a:t>-value.</a:t>
            </a:r>
          </a:p>
        </p:txBody>
      </p:sp>
      <p:sp>
        <p:nvSpPr>
          <p:cNvPr id="9" name="TextBox 8">
            <a:extLst>
              <a:ext uri="{FF2B5EF4-FFF2-40B4-BE49-F238E27FC236}">
                <a16:creationId xmlns:a16="http://schemas.microsoft.com/office/drawing/2014/main" id="{F9A80F9F-74DB-1D57-04E8-E20E92A09B0A}"/>
              </a:ext>
            </a:extLst>
          </p:cNvPr>
          <p:cNvSpPr txBox="1"/>
          <p:nvPr/>
        </p:nvSpPr>
        <p:spPr>
          <a:xfrm>
            <a:off x="1800768" y="530687"/>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 The </a:t>
            </a:r>
            <a:r>
              <a:rPr lang="en-US" dirty="0"/>
              <a:t>Standard Error of Estimate</a:t>
            </a:r>
          </a:p>
          <a:p>
            <a:r>
              <a:rPr lang="en-US" altLang="en-US" dirty="0" smtClean="0"/>
              <a:t> </a:t>
            </a:r>
            <a:endParaRPr lang="en-US" altLang="en-US" dirty="0"/>
          </a:p>
        </p:txBody>
      </p:sp>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1944077" y="1508862"/>
            <a:ext cx="8324850" cy="48768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800768" y="530687"/>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 The </a:t>
            </a:r>
            <a:r>
              <a:rPr lang="en-US" dirty="0"/>
              <a:t>Standard Error of Estimate</a:t>
            </a:r>
          </a:p>
          <a:p>
            <a:r>
              <a:rPr lang="en-US" altLang="en-US" dirty="0" smtClean="0"/>
              <a:t> </a:t>
            </a:r>
            <a:endParaRPr lang="en-US" altLang="en-US" dirty="0"/>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5"/>
          <p:cNvPicPr>
            <a:picLocks noChangeAspect="1"/>
          </p:cNvPicPr>
          <p:nvPr/>
        </p:nvPicPr>
        <p:blipFill>
          <a:blip r:embed="rId3"/>
          <a:stretch>
            <a:fillRect/>
          </a:stretch>
        </p:blipFill>
        <p:spPr>
          <a:xfrm>
            <a:off x="2266950" y="1519237"/>
            <a:ext cx="7658100" cy="3819525"/>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800768" y="530687"/>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 The </a:t>
            </a:r>
            <a:r>
              <a:rPr lang="en-US" dirty="0"/>
              <a:t>Standard Error of Estimate</a:t>
            </a:r>
          </a:p>
          <a:p>
            <a:r>
              <a:rPr lang="en-US" altLang="en-US" dirty="0" smtClean="0"/>
              <a:t> </a:t>
            </a:r>
            <a:endParaRPr lang="en-US" altLang="en-US" dirty="0"/>
          </a:p>
        </p:txBody>
      </p:sp>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523220"/>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pPr>
              <a:defRPr/>
            </a:pPr>
            <a:r>
              <a:rPr lang="en-US" dirty="0" smtClean="0"/>
              <a:t>Section </a:t>
            </a:r>
            <a:r>
              <a:rPr lang="en-US" dirty="0"/>
              <a:t>9.4: Multiple Regression</a:t>
            </a:r>
          </a:p>
        </p:txBody>
      </p:sp>
      <p:sp>
        <p:nvSpPr>
          <p:cNvPr id="6" name="Rectangle 5"/>
          <p:cNvSpPr/>
          <p:nvPr/>
        </p:nvSpPr>
        <p:spPr>
          <a:xfrm>
            <a:off x="1925997" y="1509673"/>
            <a:ext cx="8113930" cy="2893100"/>
          </a:xfrm>
          <a:prstGeom prst="rect">
            <a:avLst/>
          </a:prstGeom>
        </p:spPr>
        <p:txBody>
          <a:bodyPr wrap="square">
            <a:spAutoFit/>
          </a:bodyPr>
          <a:lstStyle/>
          <a:p>
            <a:pPr>
              <a:buFont typeface="Arial" charset="0"/>
              <a:buNone/>
            </a:pPr>
            <a:r>
              <a:rPr lang="en-US" sz="2800" b="1" dirty="0">
                <a:solidFill>
                  <a:schemeClr val="accent2"/>
                </a:solidFill>
                <a:latin typeface="Times New Roman" panose="02020603050405020304" pitchFamily="18" charset="0"/>
                <a:cs typeface="Times New Roman" panose="02020603050405020304" pitchFamily="18" charset="0"/>
              </a:rPr>
              <a:t>Multiple regression equation</a:t>
            </a:r>
            <a:r>
              <a:rPr lang="en-US" sz="2800" dirty="0">
                <a:solidFill>
                  <a:schemeClr val="accent2"/>
                </a:solidFill>
                <a:latin typeface="Times New Roman" panose="02020603050405020304" pitchFamily="18" charset="0"/>
                <a:cs typeface="Times New Roman" panose="02020603050405020304" pitchFamily="18" charset="0"/>
              </a:rPr>
              <a:t>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ŷ</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1</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 </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m</a:t>
            </a:r>
            <a:r>
              <a:rPr lang="en-US" sz="2800" baseline="-25000" dirty="0">
                <a:latin typeface="Times New Roman" panose="02020603050405020304" pitchFamily="18" charset="0"/>
                <a:cs typeface="Times New Roman" panose="02020603050405020304" pitchFamily="18" charset="0"/>
              </a:rPr>
              <a:t>3</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 </a:t>
            </a:r>
            <a:r>
              <a:rPr lang="en-US" sz="2800" dirty="0">
                <a:latin typeface="Times New Roman" panose="02020603050405020304" pitchFamily="18" charset="0"/>
                <a:cs typeface="Times New Roman" panose="02020603050405020304" pitchFamily="18" charset="0"/>
              </a:rPr>
              <a:t>+ … + </a:t>
            </a:r>
            <a:r>
              <a:rPr lang="en-US" sz="2800" i="1" dirty="0" err="1" smtClean="0">
                <a:latin typeface="Times New Roman" panose="02020603050405020304" pitchFamily="18" charset="0"/>
                <a:cs typeface="Times New Roman" panose="02020603050405020304" pitchFamily="18" charset="0"/>
              </a:rPr>
              <a:t>m</a:t>
            </a:r>
            <a:r>
              <a:rPr lang="en-US" sz="2800" i="1" baseline="-25000" dirty="0" err="1" smtClean="0">
                <a:latin typeface="Times New Roman" panose="02020603050405020304" pitchFamily="18" charset="0"/>
                <a:cs typeface="Times New Roman" panose="02020603050405020304" pitchFamily="18" charset="0"/>
              </a:rPr>
              <a:t>k</a:t>
            </a:r>
            <a:r>
              <a:rPr lang="en-US" sz="2800" i="1" dirty="0" err="1" smtClean="0">
                <a:latin typeface="Times New Roman" panose="02020603050405020304" pitchFamily="18" charset="0"/>
                <a:cs typeface="Times New Roman" panose="02020603050405020304" pitchFamily="18" charset="0"/>
              </a:rPr>
              <a:t>x</a:t>
            </a:r>
            <a:r>
              <a:rPr lang="en-US" sz="2800" i="1" baseline="-25000" dirty="0" err="1" smtClean="0">
                <a:latin typeface="Times New Roman" panose="02020603050405020304" pitchFamily="18" charset="0"/>
                <a:cs typeface="Times New Roman" panose="02020603050405020304" pitchFamily="18" charset="0"/>
              </a:rPr>
              <a:t>k</a:t>
            </a:r>
            <a:endParaRPr lang="en-US" sz="2800" i="1" baseline="-25000" dirty="0" smtClean="0">
              <a:latin typeface="Times New Roman" panose="02020603050405020304" pitchFamily="18" charset="0"/>
              <a:cs typeface="Times New Roman" panose="02020603050405020304" pitchFamily="18" charset="0"/>
            </a:endParaRPr>
          </a:p>
          <a:p>
            <a:pPr>
              <a:spcBef>
                <a:spcPct val="10000"/>
              </a:spcBef>
              <a:spcAft>
                <a:spcPct val="10000"/>
              </a:spcAft>
            </a:pPr>
            <a:endParaRPr lang="en-US" sz="2800" i="1" baseline="-25000" dirty="0">
              <a:latin typeface="Times New Roman" panose="02020603050405020304" pitchFamily="18" charset="0"/>
              <a:cs typeface="Times New Roman" panose="02020603050405020304" pitchFamily="18" charset="0"/>
            </a:endParaRPr>
          </a:p>
          <a:p>
            <a:pPr>
              <a:spcBef>
                <a:spcPct val="10000"/>
              </a:spcBef>
              <a:spcAft>
                <a:spcPct val="10000"/>
              </a:spcAft>
            </a:pP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x</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x</a:t>
            </a:r>
            <a:r>
              <a:rPr lang="en-US" sz="2800" i="1" baseline="-25000" dirty="0" err="1">
                <a:latin typeface="Times New Roman" panose="02020603050405020304" pitchFamily="18" charset="0"/>
                <a:cs typeface="Times New Roman" panose="02020603050405020304" pitchFamily="18" charset="0"/>
              </a:rPr>
              <a:t>k</a:t>
            </a:r>
            <a:r>
              <a:rPr lang="en-US" sz="2800" dirty="0">
                <a:latin typeface="Times New Roman" panose="02020603050405020304" pitchFamily="18" charset="0"/>
                <a:cs typeface="Times New Roman" panose="02020603050405020304" pitchFamily="18" charset="0"/>
              </a:rPr>
              <a:t> are independent variables </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b</a:t>
            </a:r>
            <a:r>
              <a:rPr lang="en-US" sz="2800" dirty="0">
                <a:latin typeface="Times New Roman" panose="02020603050405020304" pitchFamily="18" charset="0"/>
                <a:cs typeface="Times New Roman" panose="02020603050405020304" pitchFamily="18" charset="0"/>
              </a:rPr>
              <a:t> is the </a:t>
            </a: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-intercept</a:t>
            </a:r>
          </a:p>
          <a:p>
            <a:pPr>
              <a:spcBef>
                <a:spcPct val="10000"/>
              </a:spcBef>
              <a:spcAft>
                <a:spcPct val="10000"/>
              </a:spcAft>
            </a:pPr>
            <a:r>
              <a:rPr lang="en-US" sz="2800" i="1"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 is the dependent variable</a:t>
            </a:r>
          </a:p>
        </p:txBody>
      </p:sp>
      <p:sp>
        <p:nvSpPr>
          <p:cNvPr id="8" name="Rectangle 7"/>
          <p:cNvSpPr/>
          <p:nvPr/>
        </p:nvSpPr>
        <p:spPr>
          <a:xfrm>
            <a:off x="1925997" y="4627612"/>
            <a:ext cx="8639218" cy="1200329"/>
          </a:xfrm>
          <a:prstGeom prst="rect">
            <a:avLst/>
          </a:prstGeom>
        </p:spPr>
        <p:txBody>
          <a:bodyPr wrap="square">
            <a:spAutoFit/>
          </a:bodyPr>
          <a:lstStyle/>
          <a:p>
            <a:pPr marL="225425" indent="-225425" algn="just"/>
            <a:r>
              <a:rPr lang="en-US" sz="2400" dirty="0">
                <a:latin typeface="Times New Roman" pitchFamily="18" charset="0"/>
              </a:rPr>
              <a:t>* Because the mathematics associated with this concept is complicated, technology is generally used to calculate the multiple regression equation.</a:t>
            </a:r>
          </a:p>
        </p:txBody>
      </p:sp>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Finding a Multiple Regression Equation</a:t>
            </a:r>
            <a:endParaRPr lang="en-US" altLang="en-US" dirty="0"/>
          </a:p>
        </p:txBody>
      </p:sp>
      <p:sp>
        <p:nvSpPr>
          <p:cNvPr id="8" name="Rectangle 7"/>
          <p:cNvSpPr/>
          <p:nvPr/>
        </p:nvSpPr>
        <p:spPr>
          <a:xfrm>
            <a:off x="1014365" y="1412816"/>
            <a:ext cx="9081654" cy="2677656"/>
          </a:xfrm>
          <a:prstGeom prst="rect">
            <a:avLst/>
          </a:prstGeom>
        </p:spPr>
        <p:txBody>
          <a:bodyPr wrap="square">
            <a:spAutoFit/>
          </a:bodyPr>
          <a:lstStyle/>
          <a:p>
            <a:pPr marL="933450" lvl="1" indent="-533400" algn="just"/>
            <a:r>
              <a:rPr lang="en-US" sz="2400" dirty="0" smtClean="0">
                <a:latin typeface="Times New Roman" panose="02020603050405020304" pitchFamily="18" charset="0"/>
                <a:cs typeface="Times New Roman" panose="02020603050405020304" pitchFamily="18" charset="0"/>
              </a:rPr>
              <a:t>        A </a:t>
            </a:r>
            <a:r>
              <a:rPr lang="en-US" sz="2400" dirty="0">
                <a:latin typeface="Times New Roman" panose="02020603050405020304" pitchFamily="18" charset="0"/>
                <a:cs typeface="Times New Roman" panose="02020603050405020304" pitchFamily="18" charset="0"/>
              </a:rPr>
              <a:t>researcher wants to determine how employee salaries at a certain company are related to the length of employment, previous experience, and education. The researcher selects eight employees from the company and obtains the data shown on the next slide. Use Minitab to find a multiple regression equation that models the data.</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830616" y="3293207"/>
            <a:ext cx="6112165" cy="3183108"/>
          </a:xfrm>
          <a:prstGeom prst="rect">
            <a:avLst/>
          </a:prstGeom>
        </p:spPr>
      </p:pic>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618509" y="1529159"/>
            <a:ext cx="6670675" cy="3581400"/>
          </a:xfrm>
          <a:prstGeom prst="rect">
            <a:avLst/>
          </a:prstGeom>
          <a:noFill/>
          <a:ln w="9525">
            <a:noFill/>
            <a:miter lim="800000"/>
            <a:headEnd/>
            <a:tailEnd/>
          </a:ln>
        </p:spPr>
      </p:pic>
      <p:sp>
        <p:nvSpPr>
          <p:cNvPr id="8" name="TextBox 7"/>
          <p:cNvSpPr txBox="1"/>
          <p:nvPr/>
        </p:nvSpPr>
        <p:spPr>
          <a:xfrm>
            <a:off x="2618509" y="5306344"/>
            <a:ext cx="7467600" cy="954087"/>
          </a:xfrm>
          <a:prstGeom prst="rect">
            <a:avLst/>
          </a:prstGeom>
          <a:noFill/>
        </p:spPr>
        <p:txBody>
          <a:bodyPr>
            <a:spAutoFit/>
          </a:bodyPr>
          <a:lstStyle/>
          <a:p>
            <a:pPr>
              <a:defRPr/>
            </a:pPr>
            <a:r>
              <a:rPr lang="en-US" sz="2800" dirty="0">
                <a:latin typeface="+mn-lt"/>
              </a:rPr>
              <a:t>The regression equation is</a:t>
            </a:r>
            <a:br>
              <a:rPr lang="en-US" sz="2800" dirty="0">
                <a:latin typeface="+mn-lt"/>
              </a:rPr>
            </a:br>
            <a:r>
              <a:rPr lang="en-US" sz="2800" dirty="0">
                <a:solidFill>
                  <a:schemeClr val="accent2"/>
                </a:solidFill>
                <a:latin typeface="+mn-lt"/>
              </a:rPr>
              <a:t> </a:t>
            </a: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1</a:t>
            </a:r>
            <a:r>
              <a:rPr lang="en-US" sz="2800" dirty="0">
                <a:solidFill>
                  <a:schemeClr val="accent2"/>
                </a:solidFill>
                <a:latin typeface="Times New Roman" pitchFamily="18" charset="0"/>
                <a:cs typeface="Times New Roman" pitchFamily="18" charset="0"/>
              </a:rPr>
              <a:t> + 228</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2</a:t>
            </a:r>
            <a:r>
              <a:rPr lang="en-US" sz="2800" dirty="0">
                <a:solidFill>
                  <a:schemeClr val="accent2"/>
                </a:solidFill>
                <a:latin typeface="Times New Roman" pitchFamily="18" charset="0"/>
                <a:cs typeface="Times New Roman" pitchFamily="18" charset="0"/>
              </a:rPr>
              <a:t> + 267</a:t>
            </a:r>
            <a:r>
              <a:rPr lang="en-US" sz="2800" i="1" dirty="0">
                <a:solidFill>
                  <a:schemeClr val="accent2"/>
                </a:solidFill>
                <a:latin typeface="Times New Roman" pitchFamily="18" charset="0"/>
                <a:cs typeface="Times New Roman" pitchFamily="18" charset="0"/>
              </a:rPr>
              <a:t>x</a:t>
            </a:r>
            <a:r>
              <a:rPr lang="en-US" sz="2800" baseline="-25000" dirty="0">
                <a:solidFill>
                  <a:schemeClr val="accent2"/>
                </a:solidFill>
                <a:latin typeface="Times New Roman" pitchFamily="18" charset="0"/>
                <a:cs typeface="Times New Roman" pitchFamily="18" charset="0"/>
              </a:rPr>
              <a:t>3</a:t>
            </a:r>
            <a:r>
              <a:rPr lang="en-US" sz="2800" dirty="0">
                <a:solidFill>
                  <a:schemeClr val="accent2"/>
                </a:solidFill>
                <a:latin typeface="+mn-lt"/>
              </a:rPr>
              <a:t> </a:t>
            </a:r>
          </a:p>
        </p:txBody>
      </p:sp>
      <p:sp>
        <p:nvSpPr>
          <p:cNvPr id="9" name="TextBox 8">
            <a:extLst>
              <a:ext uri="{FF2B5EF4-FFF2-40B4-BE49-F238E27FC236}">
                <a16:creationId xmlns:a16="http://schemas.microsoft.com/office/drawing/2014/main" id="{F9A80F9F-74DB-1D57-04E8-E20E92A09B0A}"/>
              </a:ext>
            </a:extLst>
          </p:cNvPr>
          <p:cNvSpPr txBox="1"/>
          <p:nvPr/>
        </p:nvSpPr>
        <p:spPr>
          <a:xfrm>
            <a:off x="1318437" y="478466"/>
            <a:ext cx="6978895"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 </a:t>
            </a:r>
            <a:r>
              <a:rPr lang="en-US" dirty="0"/>
              <a:t>Finding a Multiple Regression Equation</a:t>
            </a:r>
            <a:endParaRPr lang="en-US" altLang="en-US" dirty="0"/>
          </a:p>
        </p:txBody>
      </p:sp>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Predicting y-Values</a:t>
            </a:r>
          </a:p>
        </p:txBody>
      </p:sp>
      <p:sp>
        <p:nvSpPr>
          <p:cNvPr id="8" name="Rectangle 7"/>
          <p:cNvSpPr/>
          <p:nvPr/>
        </p:nvSpPr>
        <p:spPr>
          <a:xfrm>
            <a:off x="1560817" y="1508596"/>
            <a:ext cx="9081654" cy="2308324"/>
          </a:xfrm>
          <a:prstGeom prst="rect">
            <a:avLst/>
          </a:prstGeom>
        </p:spPr>
        <p:txBody>
          <a:bodyPr wrap="square">
            <a:spAutoFit/>
          </a:bodyPr>
          <a:lstStyle/>
          <a:p>
            <a:pPr marL="933450" lvl="1" indent="-533400"/>
            <a:r>
              <a:rPr lang="en-US" sz="2400" dirty="0" smtClean="0">
                <a:latin typeface="Times New Roman" panose="02020603050405020304" pitchFamily="18" charset="0"/>
                <a:cs typeface="Times New Roman" panose="02020603050405020304" pitchFamily="18" charset="0"/>
              </a:rPr>
              <a:t>       Use </a:t>
            </a:r>
            <a:r>
              <a:rPr lang="en-US" sz="2400" dirty="0">
                <a:latin typeface="Times New Roman" panose="02020603050405020304" pitchFamily="18" charset="0"/>
                <a:cs typeface="Times New Roman" panose="02020603050405020304" pitchFamily="18" charset="0"/>
              </a:rPr>
              <a:t>the regression </a:t>
            </a:r>
            <a:r>
              <a:rPr lang="en-US" sz="2400" dirty="0" smtClean="0">
                <a:latin typeface="Times New Roman" panose="02020603050405020304" pitchFamily="18" charset="0"/>
                <a:cs typeface="Times New Roman" panose="02020603050405020304" pitchFamily="18" charset="0"/>
              </a:rPr>
              <a:t>equation:</a:t>
            </a:r>
          </a:p>
          <a:p>
            <a:pPr marL="933450" lvl="1" indent="-533400"/>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ŷ</a:t>
            </a:r>
            <a:r>
              <a:rPr lang="en-US" sz="2400" dirty="0">
                <a:latin typeface="Times New Roman" panose="02020603050405020304" pitchFamily="18" charset="0"/>
                <a:cs typeface="Times New Roman" panose="02020603050405020304" pitchFamily="18" charset="0"/>
              </a:rPr>
              <a:t>  = 49,764 + 364</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+ 228</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+ 267</a:t>
            </a:r>
            <a:r>
              <a:rPr lang="en-US" sz="2400" i="1"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to predict an employee’s salary given 12 years of current employment, 5 years of experience, and 16 years of education. </a:t>
            </a:r>
          </a:p>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2553855" y="3530056"/>
            <a:ext cx="7848600" cy="1384300"/>
          </a:xfrm>
          <a:prstGeom prst="rect">
            <a:avLst/>
          </a:prstGeom>
          <a:noFill/>
        </p:spPr>
        <p:txBody>
          <a:bodyPr>
            <a:spAutoFit/>
          </a:bodyPr>
          <a:lstStyle/>
          <a:p>
            <a:pPr>
              <a:defRPr/>
            </a:pPr>
            <a:r>
              <a:rPr lang="en-US" sz="2800" b="1" dirty="0">
                <a:solidFill>
                  <a:schemeClr val="accent3"/>
                </a:solidFill>
                <a:latin typeface="+mn-lt"/>
              </a:rPr>
              <a:t>Solution:</a:t>
            </a:r>
          </a:p>
          <a:p>
            <a:pPr>
              <a:defRPr/>
            </a:pPr>
            <a:r>
              <a:rPr lang="en-US" sz="2800" i="1" dirty="0">
                <a:solidFill>
                  <a:schemeClr val="accent2"/>
                </a:solidFill>
                <a:latin typeface="Times New Roman" pitchFamily="18" charset="0"/>
                <a:cs typeface="Times New Roman" pitchFamily="18" charset="0"/>
              </a:rPr>
              <a:t>ŷ</a:t>
            </a:r>
            <a:r>
              <a:rPr lang="en-US" sz="2800" dirty="0">
                <a:solidFill>
                  <a:schemeClr val="accent2"/>
                </a:solidFill>
                <a:latin typeface="Times New Roman" pitchFamily="18" charset="0"/>
                <a:cs typeface="Times New Roman" pitchFamily="18" charset="0"/>
              </a:rPr>
              <a:t>  = 49,764 + 364(12) + 228(5) + 267(16)</a:t>
            </a:r>
          </a:p>
          <a:p>
            <a:pPr>
              <a:defRPr/>
            </a:pPr>
            <a:r>
              <a:rPr lang="en-US" sz="2800" dirty="0">
                <a:solidFill>
                  <a:schemeClr val="accent2"/>
                </a:solidFill>
                <a:latin typeface="Times New Roman" pitchFamily="18" charset="0"/>
                <a:cs typeface="Times New Roman" pitchFamily="18" charset="0"/>
              </a:rPr>
              <a:t>    = 59,544</a:t>
            </a:r>
            <a:endParaRPr lang="en-US" sz="2800" dirty="0">
              <a:latin typeface="+mn-lt"/>
            </a:endParaRPr>
          </a:p>
        </p:txBody>
      </p:sp>
      <p:sp>
        <p:nvSpPr>
          <p:cNvPr id="10" name="Rectangle 9"/>
          <p:cNvSpPr/>
          <p:nvPr/>
        </p:nvSpPr>
        <p:spPr>
          <a:xfrm>
            <a:off x="2553855" y="5321084"/>
            <a:ext cx="5617563" cy="461665"/>
          </a:xfrm>
          <a:prstGeom prst="rect">
            <a:avLst/>
          </a:prstGeom>
        </p:spPr>
        <p:txBody>
          <a:bodyPr wrap="none">
            <a:spAutoFit/>
          </a:bodyPr>
          <a:lstStyle/>
          <a:p>
            <a:pPr>
              <a:defRPr/>
            </a:pPr>
            <a:r>
              <a:rPr lang="en-US" sz="2400" dirty="0">
                <a:latin typeface="Times New Roman" panose="02020603050405020304" pitchFamily="18" charset="0"/>
                <a:cs typeface="Times New Roman" panose="02020603050405020304" pitchFamily="18" charset="0"/>
              </a:rPr>
              <a:t>The employee’s predicted salary is $59,544.</a:t>
            </a:r>
          </a:p>
        </p:txBody>
      </p:sp>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1985818" y="1764742"/>
            <a:ext cx="9367982" cy="3046988"/>
          </a:xfrm>
          <a:prstGeom prst="rect">
            <a:avLst/>
          </a:prstGeom>
        </p:spPr>
        <p:txBody>
          <a:bodyPr wrap="square">
            <a:spAutoFit/>
          </a:bodyPr>
          <a:lstStyle/>
          <a:p>
            <a:pPr>
              <a:lnSpc>
                <a:spcPct val="150000"/>
              </a:lnSpc>
            </a:pPr>
            <a:r>
              <a:rPr lang="en-US" sz="3200" dirty="0">
                <a:latin typeface="Times New Roman" panose="02020603050405020304" pitchFamily="18" charset="0"/>
                <a:cs typeface="Times New Roman" panose="02020603050405020304" pitchFamily="18" charset="0"/>
              </a:rPr>
              <a:t>9.1 Correlation</a:t>
            </a:r>
          </a:p>
          <a:p>
            <a:pPr>
              <a:lnSpc>
                <a:spcPct val="150000"/>
              </a:lnSpc>
            </a:pPr>
            <a:r>
              <a:rPr lang="en-US" sz="3200" dirty="0">
                <a:latin typeface="Times New Roman" panose="02020603050405020304" pitchFamily="18" charset="0"/>
                <a:cs typeface="Times New Roman" panose="02020603050405020304" pitchFamily="18" charset="0"/>
              </a:rPr>
              <a:t>9.2 Linear Regression</a:t>
            </a:r>
          </a:p>
          <a:p>
            <a:pPr>
              <a:lnSpc>
                <a:spcPct val="150000"/>
              </a:lnSpc>
            </a:pPr>
            <a:r>
              <a:rPr lang="en-US" sz="3200" dirty="0">
                <a:latin typeface="Times New Roman" panose="02020603050405020304" pitchFamily="18" charset="0"/>
                <a:cs typeface="Times New Roman" panose="02020603050405020304" pitchFamily="18" charset="0"/>
              </a:rPr>
              <a:t>9.3 Measures of Regression and Prediction Intervals</a:t>
            </a:r>
          </a:p>
          <a:p>
            <a:pPr>
              <a:lnSpc>
                <a:spcPct val="150000"/>
              </a:lnSpc>
            </a:pPr>
            <a:r>
              <a:rPr lang="en-US" sz="3200" dirty="0">
                <a:latin typeface="Times New Roman" panose="02020603050405020304" pitchFamily="18" charset="0"/>
                <a:cs typeface="Times New Roman" panose="02020603050405020304" pitchFamily="18" charset="0"/>
              </a:rPr>
              <a:t>9.4 Multiple Regression</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7971" y="2293647"/>
            <a:ext cx="7535478" cy="1984843"/>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8823" y="2426637"/>
            <a:ext cx="7332807" cy="2009896"/>
          </a:xfrm>
          <a:prstGeom prst="rect">
            <a:avLst/>
          </a:prstGeom>
        </p:spPr>
      </p:pic>
      <p:sp>
        <p:nvSpPr>
          <p:cNvPr id="8" name="Rounded Rectangle 7"/>
          <p:cNvSpPr/>
          <p:nvPr/>
        </p:nvSpPr>
        <p:spPr>
          <a:xfrm>
            <a:off x="6750756" y="3104444"/>
            <a:ext cx="485422" cy="28222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4865511" y="3962400"/>
            <a:ext cx="711200" cy="29351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921</TotalTime>
  <Words>1130</Words>
  <Application>Microsoft Office PowerPoint</Application>
  <PresentationFormat>Widescreen</PresentationFormat>
  <Paragraphs>243</Paragraphs>
  <Slides>43</Slides>
  <Notes>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50" baseType="lpstr">
      <vt:lpstr>Arial</vt:lpstr>
      <vt:lpstr>Calibri</vt:lpstr>
      <vt:lpstr>Calibri Light</vt:lpstr>
      <vt:lpstr>Symbol</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92</cp:revision>
  <dcterms:created xsi:type="dcterms:W3CDTF">2023-04-29T09:08:23Z</dcterms:created>
  <dcterms:modified xsi:type="dcterms:W3CDTF">2023-11-20T08:58:21Z</dcterms:modified>
</cp:coreProperties>
</file>