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03" r:id="rId2"/>
    <p:sldId id="276" r:id="rId3"/>
    <p:sldId id="408" r:id="rId4"/>
    <p:sldId id="409" r:id="rId5"/>
    <p:sldId id="410" r:id="rId6"/>
    <p:sldId id="411" r:id="rId7"/>
    <p:sldId id="412" r:id="rId8"/>
    <p:sldId id="413" r:id="rId9"/>
    <p:sldId id="414" r:id="rId10"/>
    <p:sldId id="415" r:id="rId11"/>
    <p:sldId id="416" r:id="rId12"/>
    <p:sldId id="417" r:id="rId13"/>
    <p:sldId id="418" r:id="rId14"/>
    <p:sldId id="419" r:id="rId15"/>
    <p:sldId id="420" r:id="rId16"/>
    <p:sldId id="421" r:id="rId17"/>
    <p:sldId id="422" r:id="rId18"/>
    <p:sldId id="423" r:id="rId19"/>
    <p:sldId id="424" r:id="rId20"/>
    <p:sldId id="425" r:id="rId21"/>
    <p:sldId id="426" r:id="rId22"/>
    <p:sldId id="427" r:id="rId23"/>
    <p:sldId id="428" r:id="rId24"/>
    <p:sldId id="429" r:id="rId25"/>
    <p:sldId id="430" r:id="rId26"/>
    <p:sldId id="379" r:id="rId27"/>
    <p:sldId id="431" r:id="rId28"/>
    <p:sldId id="432" r:id="rId29"/>
    <p:sldId id="433" r:id="rId30"/>
    <p:sldId id="434" r:id="rId31"/>
    <p:sldId id="435" r:id="rId32"/>
    <p:sldId id="436" r:id="rId33"/>
    <p:sldId id="437" r:id="rId34"/>
    <p:sldId id="438" r:id="rId35"/>
    <p:sldId id="439" r:id="rId36"/>
    <p:sldId id="440" r:id="rId37"/>
    <p:sldId id="407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408"/>
            <p14:sldId id="409"/>
            <p14:sldId id="410"/>
            <p14:sldId id="411"/>
            <p14:sldId id="412"/>
            <p14:sldId id="413"/>
            <p14:sldId id="414"/>
            <p14:sldId id="415"/>
            <p14:sldId id="416"/>
            <p14:sldId id="417"/>
            <p14:sldId id="418"/>
            <p14:sldId id="419"/>
            <p14:sldId id="420"/>
            <p14:sldId id="421"/>
            <p14:sldId id="422"/>
            <p14:sldId id="423"/>
            <p14:sldId id="424"/>
            <p14:sldId id="425"/>
            <p14:sldId id="426"/>
            <p14:sldId id="427"/>
            <p14:sldId id="428"/>
            <p14:sldId id="429"/>
            <p14:sldId id="430"/>
            <p14:sldId id="379"/>
            <p14:sldId id="431"/>
            <p14:sldId id="432"/>
            <p14:sldId id="433"/>
            <p14:sldId id="434"/>
            <p14:sldId id="435"/>
            <p14:sldId id="436"/>
            <p14:sldId id="437"/>
            <p14:sldId id="438"/>
            <p14:sldId id="439"/>
            <p14:sldId id="440"/>
            <p14:sldId id="40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004B35-6F5A-4C49-A700-A900FB705548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D9716362-779E-45C8-910F-47D8B4234439}">
      <dgm:prSet phldrT="[Text]"/>
      <dgm:spPr/>
      <dgm:t>
        <a:bodyPr/>
        <a:lstStyle/>
        <a:p>
          <a:r>
            <a:rPr lang="en-US">
              <a:latin typeface="Times New Roman"/>
              <a:cs typeface="Times New Roman"/>
            </a:rPr>
            <a:t>∆D only</a:t>
          </a:r>
          <a:endParaRPr lang="en-US"/>
        </a:p>
      </dgm:t>
    </dgm:pt>
    <dgm:pt modelId="{7DAD6FA8-9304-49A7-B388-72AB071D66A9}" type="parTrans" cxnId="{5BDFCA37-A4D8-4E91-B276-8E573E933B02}">
      <dgm:prSet/>
      <dgm:spPr/>
      <dgm:t>
        <a:bodyPr/>
        <a:lstStyle/>
        <a:p>
          <a:endParaRPr lang="en-US"/>
        </a:p>
      </dgm:t>
    </dgm:pt>
    <dgm:pt modelId="{B2A049EF-AFA8-4569-9FED-D3A9428C3CFD}" type="sibTrans" cxnId="{5BDFCA37-A4D8-4E91-B276-8E573E933B02}">
      <dgm:prSet/>
      <dgm:spPr/>
      <dgm:t>
        <a:bodyPr/>
        <a:lstStyle/>
        <a:p>
          <a:endParaRPr lang="en-US"/>
        </a:p>
      </dgm:t>
    </dgm:pt>
    <dgm:pt modelId="{695FAAF0-330D-498D-B1B2-13F75C0CA108}">
      <dgm:prSet/>
      <dgm:spPr/>
      <dgm:t>
        <a:bodyPr/>
        <a:lstStyle/>
        <a:p>
          <a:r>
            <a:rPr lang="en-US">
              <a:latin typeface="Times New Roman"/>
              <a:cs typeface="Times New Roman"/>
            </a:rPr>
            <a:t>∆S only</a:t>
          </a:r>
          <a:endParaRPr lang="en-US"/>
        </a:p>
      </dgm:t>
    </dgm:pt>
    <dgm:pt modelId="{7329FD17-7A12-4056-8038-D1D5372BF734}" type="parTrans" cxnId="{764FC596-740F-4B82-B414-CA690016D0F4}">
      <dgm:prSet/>
      <dgm:spPr/>
      <dgm:t>
        <a:bodyPr/>
        <a:lstStyle/>
        <a:p>
          <a:endParaRPr lang="en-US"/>
        </a:p>
      </dgm:t>
    </dgm:pt>
    <dgm:pt modelId="{8A0620AD-2318-471A-95DA-1DB44A88FB68}" type="sibTrans" cxnId="{764FC596-740F-4B82-B414-CA690016D0F4}">
      <dgm:prSet/>
      <dgm:spPr/>
      <dgm:t>
        <a:bodyPr/>
        <a:lstStyle/>
        <a:p>
          <a:endParaRPr lang="en-US"/>
        </a:p>
      </dgm:t>
    </dgm:pt>
    <dgm:pt modelId="{A8A70711-ECE3-43C8-BEFA-668DB188A6AD}">
      <dgm:prSet/>
      <dgm:spPr/>
      <dgm:t>
        <a:bodyPr/>
        <a:lstStyle/>
        <a:p>
          <a:r>
            <a:rPr lang="en-US">
              <a:latin typeface="Times New Roman"/>
              <a:cs typeface="Times New Roman"/>
            </a:rPr>
            <a:t>∆D &amp;∆S </a:t>
          </a:r>
          <a:endParaRPr lang="en-US"/>
        </a:p>
      </dgm:t>
    </dgm:pt>
    <dgm:pt modelId="{AFBDBA80-9472-4C29-B735-5E618C82309C}" type="parTrans" cxnId="{4405E8D5-683F-4F47-A109-B20F695C47EC}">
      <dgm:prSet/>
      <dgm:spPr/>
      <dgm:t>
        <a:bodyPr/>
        <a:lstStyle/>
        <a:p>
          <a:endParaRPr lang="en-US"/>
        </a:p>
      </dgm:t>
    </dgm:pt>
    <dgm:pt modelId="{A6A4259D-80D6-4A40-B795-9C8E09702BAD}" type="sibTrans" cxnId="{4405E8D5-683F-4F47-A109-B20F695C47EC}">
      <dgm:prSet/>
      <dgm:spPr/>
      <dgm:t>
        <a:bodyPr/>
        <a:lstStyle/>
        <a:p>
          <a:endParaRPr lang="en-US"/>
        </a:p>
      </dgm:t>
    </dgm:pt>
    <dgm:pt modelId="{BD737169-9E75-4AF1-805E-C626DE8E49ED}" type="pres">
      <dgm:prSet presAssocID="{0F004B35-6F5A-4C49-A700-A900FB705548}" presName="CompostProcess" presStyleCnt="0">
        <dgm:presLayoutVars>
          <dgm:dir/>
          <dgm:resizeHandles val="exact"/>
        </dgm:presLayoutVars>
      </dgm:prSet>
      <dgm:spPr/>
    </dgm:pt>
    <dgm:pt modelId="{AC8016CE-A2DA-4B4F-A2A8-1DE6870C0C37}" type="pres">
      <dgm:prSet presAssocID="{0F004B35-6F5A-4C49-A700-A900FB705548}" presName="arrow" presStyleLbl="bgShp" presStyleIdx="0" presStyleCnt="1"/>
      <dgm:spPr/>
    </dgm:pt>
    <dgm:pt modelId="{076CABDB-DB85-41F4-92F9-BE763316DCD2}" type="pres">
      <dgm:prSet presAssocID="{0F004B35-6F5A-4C49-A700-A900FB705548}" presName="linearProcess" presStyleCnt="0"/>
      <dgm:spPr/>
    </dgm:pt>
    <dgm:pt modelId="{6CFEB177-C0B1-4831-AA7D-17A5091207A2}" type="pres">
      <dgm:prSet presAssocID="{D9716362-779E-45C8-910F-47D8B4234439}" presName="textNode" presStyleLbl="node1" presStyleIdx="0" presStyleCnt="3">
        <dgm:presLayoutVars>
          <dgm:bulletEnabled val="1"/>
        </dgm:presLayoutVars>
      </dgm:prSet>
      <dgm:spPr/>
    </dgm:pt>
    <dgm:pt modelId="{22DB1EC8-233B-4E83-8297-97D254E710BB}" type="pres">
      <dgm:prSet presAssocID="{B2A049EF-AFA8-4569-9FED-D3A9428C3CFD}" presName="sibTrans" presStyleCnt="0"/>
      <dgm:spPr/>
    </dgm:pt>
    <dgm:pt modelId="{5A698FA8-B627-4F03-B988-5149DFCB456A}" type="pres">
      <dgm:prSet presAssocID="{695FAAF0-330D-498D-B1B2-13F75C0CA108}" presName="textNode" presStyleLbl="node1" presStyleIdx="1" presStyleCnt="3">
        <dgm:presLayoutVars>
          <dgm:bulletEnabled val="1"/>
        </dgm:presLayoutVars>
      </dgm:prSet>
      <dgm:spPr/>
    </dgm:pt>
    <dgm:pt modelId="{F1FC18F7-6DDC-45D5-934A-FA6BDBF6AFDC}" type="pres">
      <dgm:prSet presAssocID="{8A0620AD-2318-471A-95DA-1DB44A88FB68}" presName="sibTrans" presStyleCnt="0"/>
      <dgm:spPr/>
    </dgm:pt>
    <dgm:pt modelId="{310D18BD-633F-4106-B2A2-3106A6BBA41F}" type="pres">
      <dgm:prSet presAssocID="{A8A70711-ECE3-43C8-BEFA-668DB188A6AD}" presName="textNode" presStyleLbl="node1" presStyleIdx="2" presStyleCnt="3" custScaleX="117960">
        <dgm:presLayoutVars>
          <dgm:bulletEnabled val="1"/>
        </dgm:presLayoutVars>
      </dgm:prSet>
      <dgm:spPr/>
    </dgm:pt>
  </dgm:ptLst>
  <dgm:cxnLst>
    <dgm:cxn modelId="{5273BA29-D779-4DD4-B9BB-FE22608515A8}" type="presOf" srcId="{695FAAF0-330D-498D-B1B2-13F75C0CA108}" destId="{5A698FA8-B627-4F03-B988-5149DFCB456A}" srcOrd="0" destOrd="0" presId="urn:microsoft.com/office/officeart/2005/8/layout/hProcess9"/>
    <dgm:cxn modelId="{5BDFCA37-A4D8-4E91-B276-8E573E933B02}" srcId="{0F004B35-6F5A-4C49-A700-A900FB705548}" destId="{D9716362-779E-45C8-910F-47D8B4234439}" srcOrd="0" destOrd="0" parTransId="{7DAD6FA8-9304-49A7-B388-72AB071D66A9}" sibTransId="{B2A049EF-AFA8-4569-9FED-D3A9428C3CFD}"/>
    <dgm:cxn modelId="{21FFE238-40F4-4D1A-90CC-F127388AF5E9}" type="presOf" srcId="{D9716362-779E-45C8-910F-47D8B4234439}" destId="{6CFEB177-C0B1-4831-AA7D-17A5091207A2}" srcOrd="0" destOrd="0" presId="urn:microsoft.com/office/officeart/2005/8/layout/hProcess9"/>
    <dgm:cxn modelId="{D48ED38E-9A02-472F-B60B-74E853C42A14}" type="presOf" srcId="{A8A70711-ECE3-43C8-BEFA-668DB188A6AD}" destId="{310D18BD-633F-4106-B2A2-3106A6BBA41F}" srcOrd="0" destOrd="0" presId="urn:microsoft.com/office/officeart/2005/8/layout/hProcess9"/>
    <dgm:cxn modelId="{764FC596-740F-4B82-B414-CA690016D0F4}" srcId="{0F004B35-6F5A-4C49-A700-A900FB705548}" destId="{695FAAF0-330D-498D-B1B2-13F75C0CA108}" srcOrd="1" destOrd="0" parTransId="{7329FD17-7A12-4056-8038-D1D5372BF734}" sibTransId="{8A0620AD-2318-471A-95DA-1DB44A88FB68}"/>
    <dgm:cxn modelId="{31AF4DB9-2649-4987-9250-6AD236FADCDD}" type="presOf" srcId="{0F004B35-6F5A-4C49-A700-A900FB705548}" destId="{BD737169-9E75-4AF1-805E-C626DE8E49ED}" srcOrd="0" destOrd="0" presId="urn:microsoft.com/office/officeart/2005/8/layout/hProcess9"/>
    <dgm:cxn modelId="{4405E8D5-683F-4F47-A109-B20F695C47EC}" srcId="{0F004B35-6F5A-4C49-A700-A900FB705548}" destId="{A8A70711-ECE3-43C8-BEFA-668DB188A6AD}" srcOrd="2" destOrd="0" parTransId="{AFBDBA80-9472-4C29-B735-5E618C82309C}" sibTransId="{A6A4259D-80D6-4A40-B795-9C8E09702BAD}"/>
    <dgm:cxn modelId="{1366F72B-BBF4-4447-8220-BA52A3D88F99}" type="presParOf" srcId="{BD737169-9E75-4AF1-805E-C626DE8E49ED}" destId="{AC8016CE-A2DA-4B4F-A2A8-1DE6870C0C37}" srcOrd="0" destOrd="0" presId="urn:microsoft.com/office/officeart/2005/8/layout/hProcess9"/>
    <dgm:cxn modelId="{E304AAA3-C8B7-4770-B9B8-90A4E731B1BB}" type="presParOf" srcId="{BD737169-9E75-4AF1-805E-C626DE8E49ED}" destId="{076CABDB-DB85-41F4-92F9-BE763316DCD2}" srcOrd="1" destOrd="0" presId="urn:microsoft.com/office/officeart/2005/8/layout/hProcess9"/>
    <dgm:cxn modelId="{C553E84D-17BA-4DFB-9A0B-A7CC4EE950FE}" type="presParOf" srcId="{076CABDB-DB85-41F4-92F9-BE763316DCD2}" destId="{6CFEB177-C0B1-4831-AA7D-17A5091207A2}" srcOrd="0" destOrd="0" presId="urn:microsoft.com/office/officeart/2005/8/layout/hProcess9"/>
    <dgm:cxn modelId="{B0350BF7-4AB0-4E4E-85C7-52966501AA4B}" type="presParOf" srcId="{076CABDB-DB85-41F4-92F9-BE763316DCD2}" destId="{22DB1EC8-233B-4E83-8297-97D254E710BB}" srcOrd="1" destOrd="0" presId="urn:microsoft.com/office/officeart/2005/8/layout/hProcess9"/>
    <dgm:cxn modelId="{BF6795D5-A6AC-4A77-BC46-63EFDB385652}" type="presParOf" srcId="{076CABDB-DB85-41F4-92F9-BE763316DCD2}" destId="{5A698FA8-B627-4F03-B988-5149DFCB456A}" srcOrd="2" destOrd="0" presId="urn:microsoft.com/office/officeart/2005/8/layout/hProcess9"/>
    <dgm:cxn modelId="{06CCEBCA-1405-4C09-93C8-5D0F90F55A83}" type="presParOf" srcId="{076CABDB-DB85-41F4-92F9-BE763316DCD2}" destId="{F1FC18F7-6DDC-45D5-934A-FA6BDBF6AFDC}" srcOrd="3" destOrd="0" presId="urn:microsoft.com/office/officeart/2005/8/layout/hProcess9"/>
    <dgm:cxn modelId="{7CF2B532-A8C2-4775-90E9-13CAE4A6E481}" type="presParOf" srcId="{076CABDB-DB85-41F4-92F9-BE763316DCD2}" destId="{310D18BD-633F-4106-B2A2-3106A6BBA41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016CE-A2DA-4B4F-A2A8-1DE6870C0C37}">
      <dsp:nvSpPr>
        <dsp:cNvPr id="0" name=""/>
        <dsp:cNvSpPr/>
      </dsp:nvSpPr>
      <dsp:spPr>
        <a:xfrm>
          <a:off x="561560" y="0"/>
          <a:ext cx="6364356" cy="201328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CFEB177-C0B1-4831-AA7D-17A5091207A2}">
      <dsp:nvSpPr>
        <dsp:cNvPr id="0" name=""/>
        <dsp:cNvSpPr/>
      </dsp:nvSpPr>
      <dsp:spPr>
        <a:xfrm>
          <a:off x="3428" y="603985"/>
          <a:ext cx="2199995" cy="8053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∆D only</a:t>
          </a:r>
          <a:endParaRPr lang="en-US" sz="3300" kern="1200"/>
        </a:p>
      </dsp:txBody>
      <dsp:txXfrm>
        <a:off x="42740" y="643297"/>
        <a:ext cx="2121371" cy="726690"/>
      </dsp:txXfrm>
    </dsp:sp>
    <dsp:sp modelId="{5A698FA8-B627-4F03-B988-5149DFCB456A}">
      <dsp:nvSpPr>
        <dsp:cNvPr id="0" name=""/>
        <dsp:cNvSpPr/>
      </dsp:nvSpPr>
      <dsp:spPr>
        <a:xfrm>
          <a:off x="2446181" y="603985"/>
          <a:ext cx="2199995" cy="8053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∆S only</a:t>
          </a:r>
          <a:endParaRPr lang="en-US" sz="3300" kern="1200"/>
        </a:p>
      </dsp:txBody>
      <dsp:txXfrm>
        <a:off x="2485493" y="643297"/>
        <a:ext cx="2121371" cy="726690"/>
      </dsp:txXfrm>
    </dsp:sp>
    <dsp:sp modelId="{310D18BD-633F-4106-B2A2-3106A6BBA41F}">
      <dsp:nvSpPr>
        <dsp:cNvPr id="0" name=""/>
        <dsp:cNvSpPr/>
      </dsp:nvSpPr>
      <dsp:spPr>
        <a:xfrm>
          <a:off x="4888935" y="603985"/>
          <a:ext cx="2595114" cy="8053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∆D &amp;∆S </a:t>
          </a:r>
          <a:endParaRPr lang="en-US" sz="3300" kern="1200"/>
        </a:p>
      </dsp:txBody>
      <dsp:txXfrm>
        <a:off x="4928247" y="643297"/>
        <a:ext cx="2516490" cy="7266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6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2236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12DD1E-70E5-BC85-ABB5-695E95227A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696" t="14668" r="33261" b="56718"/>
          <a:stretch/>
        </p:blipFill>
        <p:spPr>
          <a:xfrm>
            <a:off x="1628106" y="2277461"/>
            <a:ext cx="8935787" cy="354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27A662-4E41-844F-9D19-0B15D41C6A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1087" t="30328" r="4457" b="42219"/>
          <a:stretch/>
        </p:blipFill>
        <p:spPr>
          <a:xfrm>
            <a:off x="3257550" y="1903342"/>
            <a:ext cx="6058902" cy="3730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99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6DCA8B2-A38E-8667-C486-393C26E291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243" t="41121" r="32891" b="36651"/>
          <a:stretch/>
        </p:blipFill>
        <p:spPr>
          <a:xfrm>
            <a:off x="762000" y="2694585"/>
            <a:ext cx="6642100" cy="24603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1DF255A-16AB-4EF7-E587-0297D8FD45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1087" t="30328" r="4457" b="42219"/>
          <a:stretch/>
        </p:blipFill>
        <p:spPr>
          <a:xfrm>
            <a:off x="7572375" y="2224961"/>
            <a:ext cx="3780020" cy="365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95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EB864F-AEB8-E5BC-FF17-A0FE9767FD01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2076039"/>
            <a:ext cx="5649718" cy="3945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If </a:t>
            </a:r>
            <a:r>
              <a:rPr lang="en-US" altLang="en-US" b="1" u="sng" dirty="0">
                <a:solidFill>
                  <a:srgbClr val="FF0000"/>
                </a:solidFill>
              </a:rPr>
              <a:t>the price is $1.50  </a:t>
            </a:r>
            <a:r>
              <a:rPr lang="en-US" altLang="en-US" dirty="0"/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the quantity demanded equals the quantity supplied. </a:t>
            </a:r>
            <a:r>
              <a:rPr lang="en-US" altLang="en-US" b="1" u="sng" dirty="0">
                <a:solidFill>
                  <a:srgbClr val="FF0000"/>
                </a:solidFill>
              </a:rPr>
              <a:t>Qs=</a:t>
            </a:r>
            <a:r>
              <a:rPr lang="en-US" altLang="en-US" b="1" u="sng" dirty="0" err="1">
                <a:solidFill>
                  <a:srgbClr val="FF0000"/>
                </a:solidFill>
              </a:rPr>
              <a:t>Qd</a:t>
            </a:r>
            <a:endParaRPr lang="en-US" altLang="en-US" b="1" u="sng" dirty="0">
              <a:solidFill>
                <a:srgbClr val="FF0000"/>
              </a:solidFill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400" dirty="0"/>
              <a:t>There is </a:t>
            </a:r>
            <a:r>
              <a:rPr lang="en-US" altLang="en-US" sz="2400" b="1" u="sng" dirty="0">
                <a:solidFill>
                  <a:srgbClr val="FF0000"/>
                </a:solidFill>
              </a:rPr>
              <a:t>neither a shortage nor a surplus </a:t>
            </a:r>
            <a:r>
              <a:rPr lang="en-US" altLang="en-US" sz="2400" dirty="0"/>
              <a:t>of energy bars</a:t>
            </a:r>
            <a:r>
              <a:rPr lang="en-US" altLang="en-US" dirty="0"/>
              <a:t>.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At the equilibrium price, buyers’ plans and sellers’ plans agree and </a:t>
            </a:r>
            <a:r>
              <a:rPr lang="en-US" altLang="en-US" b="1" u="sng" dirty="0">
                <a:solidFill>
                  <a:srgbClr val="FF0000"/>
                </a:solidFill>
              </a:rPr>
              <a:t>the price doesn’t change</a:t>
            </a:r>
            <a:r>
              <a:rPr lang="en-US" altLang="en-US" dirty="0"/>
              <a:t> until some event changes either demand or supply.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60426DC6-737A-6D42-E47F-2E9803F52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220" y="2008017"/>
            <a:ext cx="3984625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271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Price as a Regulator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1E5BA7-0B69-AD72-6508-099AD4F0364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53149" y="2169821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If </a:t>
            </a:r>
            <a:r>
              <a:rPr lang="en-US" altLang="en-US" b="1" u="sng" dirty="0">
                <a:solidFill>
                  <a:srgbClr val="FF0000"/>
                </a:solidFill>
              </a:rPr>
              <a:t>the price is $2.00 (Above equilibrium price) </a:t>
            </a:r>
            <a:r>
              <a:rPr lang="en-US" altLang="en-US" dirty="0"/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the quantity supplied </a:t>
            </a:r>
            <a:r>
              <a:rPr lang="en-US" altLang="en-US" i="1" dirty="0"/>
              <a:t>exceeds</a:t>
            </a:r>
            <a:r>
              <a:rPr lang="en-US" altLang="en-US" dirty="0"/>
              <a:t> the quantity demanded. </a:t>
            </a:r>
            <a:r>
              <a:rPr lang="en-US" altLang="en-US" b="1" u="sng" dirty="0">
                <a:solidFill>
                  <a:srgbClr val="FF0000"/>
                </a:solidFill>
              </a:rPr>
              <a:t>Qs&gt;</a:t>
            </a:r>
            <a:r>
              <a:rPr lang="en-US" altLang="en-US" b="1" u="sng" dirty="0" err="1">
                <a:solidFill>
                  <a:srgbClr val="FF0000"/>
                </a:solidFill>
              </a:rPr>
              <a:t>Qd</a:t>
            </a:r>
            <a:endParaRPr lang="en-US" altLang="en-US" b="1" u="sng" dirty="0">
              <a:solidFill>
                <a:srgbClr val="FF0000"/>
              </a:solidFill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There is a </a:t>
            </a:r>
            <a:r>
              <a:rPr lang="en-US" altLang="en-US" b="1" i="1" u="sng" dirty="0">
                <a:solidFill>
                  <a:srgbClr val="FF0000"/>
                </a:solidFill>
              </a:rPr>
              <a:t>surplus</a:t>
            </a:r>
            <a:r>
              <a:rPr lang="en-US" altLang="en-US" dirty="0"/>
              <a:t> of </a:t>
            </a:r>
            <a:br>
              <a:rPr lang="en-US" altLang="en-US" dirty="0"/>
            </a:br>
            <a:r>
              <a:rPr lang="en-US" altLang="en-US" dirty="0"/>
              <a:t>6 million energy bars.</a:t>
            </a: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41C78259-5B3C-7A9F-7EC3-4BFB99DA4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390" y="1903342"/>
            <a:ext cx="4184092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698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Price Adjustments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0EE8AE-0D87-2726-706E-668164D036EB}"/>
              </a:ext>
            </a:extLst>
          </p:cNvPr>
          <p:cNvSpPr txBox="1"/>
          <p:nvPr/>
        </p:nvSpPr>
        <p:spPr>
          <a:xfrm>
            <a:off x="633155" y="2201488"/>
            <a:ext cx="6221894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surplus cause: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price to fall,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decreasing quantity supplied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increasing quantity demanded</a:t>
            </a:r>
          </a:p>
          <a:p>
            <a:pPr lvl="1"/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Until the equilibrium price is attained</a:t>
            </a:r>
            <a:endParaRPr lang="en-US" sz="48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9C4CBE1-077F-0C82-48B9-17C2262E9C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27" t="2698" r="51884" b="2965"/>
          <a:stretch/>
        </p:blipFill>
        <p:spPr>
          <a:xfrm>
            <a:off x="6550157" y="2267698"/>
            <a:ext cx="4551231" cy="3216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74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Price as a Regulator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B877D0-BFF7-B80E-8B7A-721D44F514E9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2223738"/>
            <a:ext cx="4297995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If </a:t>
            </a:r>
            <a:r>
              <a:rPr lang="en-US" altLang="en-US" b="1" u="sng" dirty="0">
                <a:solidFill>
                  <a:srgbClr val="FF0000"/>
                </a:solidFill>
              </a:rPr>
              <a:t>the price is $1.00 (below equilibrium price) </a:t>
            </a:r>
            <a:r>
              <a:rPr lang="en-US" altLang="en-US" dirty="0"/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the quantity demanded exceeds the quantity supplied. </a:t>
            </a:r>
            <a:r>
              <a:rPr lang="en-US" altLang="en-US" b="1" u="sng" dirty="0">
                <a:solidFill>
                  <a:srgbClr val="FF0000"/>
                </a:solidFill>
              </a:rPr>
              <a:t>Qs&lt;</a:t>
            </a:r>
            <a:r>
              <a:rPr lang="en-US" altLang="en-US" b="1" u="sng" dirty="0" err="1">
                <a:solidFill>
                  <a:srgbClr val="FF0000"/>
                </a:solidFill>
              </a:rPr>
              <a:t>Qd</a:t>
            </a:r>
            <a:endParaRPr lang="en-US" altLang="en-US" b="1" u="sng" dirty="0">
              <a:solidFill>
                <a:srgbClr val="FF0000"/>
              </a:solidFill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dirty="0"/>
              <a:t>There is a </a:t>
            </a:r>
            <a:r>
              <a:rPr lang="en-US" altLang="en-US" b="1" u="sng" dirty="0">
                <a:solidFill>
                  <a:srgbClr val="FF0000"/>
                </a:solidFill>
              </a:rPr>
              <a:t>shortage</a:t>
            </a:r>
            <a:r>
              <a:rPr lang="en-US" altLang="en-US" dirty="0"/>
              <a:t> of </a:t>
            </a:r>
            <a:br>
              <a:rPr lang="en-US" altLang="en-US" dirty="0"/>
            </a:br>
            <a:r>
              <a:rPr lang="en-US" altLang="en-US" dirty="0"/>
              <a:t>9 million energy bars.</a:t>
            </a: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5D9DEDE9-CF67-D58D-4156-E1120CE85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331" y="1902280"/>
            <a:ext cx="3984625" cy="3955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557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Price Adjustments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B79FCC-CDCF-95D4-1EBC-5179EC391FDD}"/>
              </a:ext>
            </a:extLst>
          </p:cNvPr>
          <p:cNvSpPr txBox="1"/>
          <p:nvPr/>
        </p:nvSpPr>
        <p:spPr>
          <a:xfrm>
            <a:off x="762000" y="2466535"/>
            <a:ext cx="589597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shortage cause:</a:t>
            </a:r>
            <a:endParaRPr lang="en-US" sz="2000" b="1" u="sng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price to rise,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decreasing quantity demanded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increasing quantity supplied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Until the equilibrium price is attained</a:t>
            </a:r>
            <a:endParaRPr lang="en-US" sz="4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156994D-1426-161D-84E0-CA74A1342F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4880"/>
          <a:stretch/>
        </p:blipFill>
        <p:spPr>
          <a:xfrm>
            <a:off x="6259920" y="2515157"/>
            <a:ext cx="5037395" cy="294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87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Price adjustment / Price as a regulator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99F1308-A372-6729-0797-3E9CF45411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0939468"/>
              </p:ext>
            </p:extLst>
          </p:nvPr>
        </p:nvGraphicFramePr>
        <p:xfrm>
          <a:off x="703345" y="2277461"/>
          <a:ext cx="10546347" cy="3230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08806">
                  <a:extLst>
                    <a:ext uri="{9D8B030D-6E8A-4147-A177-3AD203B41FA5}">
                      <a16:colId xmlns:a16="http://schemas.microsoft.com/office/drawing/2014/main" val="1034278753"/>
                    </a:ext>
                  </a:extLst>
                </a:gridCol>
                <a:gridCol w="5337541">
                  <a:extLst>
                    <a:ext uri="{9D8B030D-6E8A-4147-A177-3AD203B41FA5}">
                      <a16:colId xmlns:a16="http://schemas.microsoft.com/office/drawing/2014/main" val="407017193"/>
                    </a:ext>
                  </a:extLst>
                </a:gridCol>
              </a:tblGrid>
              <a:tr h="68126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solidFill>
                            <a:srgbClr val="0070C0"/>
                          </a:solidFill>
                          <a:effectLst/>
                        </a:rPr>
                        <a:t>Over what range of prices does a surplus arise? What happens to the price when there is a surplus </a:t>
                      </a:r>
                      <a:r>
                        <a:rPr lang="en-US" sz="1800" u="sng" dirty="0">
                          <a:solidFill>
                            <a:srgbClr val="0070C0"/>
                          </a:solidFill>
                          <a:effectLst/>
                        </a:rPr>
                        <a:t>(price adjustment / Price as a regulator)?</a:t>
                      </a:r>
                      <a:r>
                        <a:rPr lang="en-US" sz="1800" dirty="0">
                          <a:solidFill>
                            <a:srgbClr val="0070C0"/>
                          </a:solidFill>
                          <a:effectLst/>
                        </a:rPr>
                        <a:t> </a:t>
                      </a:r>
                      <a:endParaRPr lang="en-US" sz="14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solidFill>
                            <a:srgbClr val="0070C0"/>
                          </a:solidFill>
                          <a:effectLst/>
                        </a:rPr>
                        <a:t>Over what range of prices does a shortage arise? </a:t>
                      </a:r>
                      <a:endParaRPr lang="en-US" sz="1400" dirty="0">
                        <a:solidFill>
                          <a:srgbClr val="0070C0"/>
                        </a:solidFill>
                        <a:effectLst/>
                      </a:endParaRPr>
                    </a:p>
                    <a:p>
                      <a:pPr marL="45720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solidFill>
                            <a:srgbClr val="0070C0"/>
                          </a:solidFill>
                          <a:effectLst/>
                        </a:rPr>
                        <a:t>What happens to the price when there is a shortage (</a:t>
                      </a:r>
                      <a:r>
                        <a:rPr lang="en-US" sz="1800" u="sng" dirty="0">
                          <a:solidFill>
                            <a:srgbClr val="0070C0"/>
                          </a:solidFill>
                          <a:effectLst/>
                        </a:rPr>
                        <a:t>price adjustment/ Price as a regulator)?</a:t>
                      </a:r>
                      <a:endParaRPr lang="en-US" sz="1400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776308"/>
                  </a:ext>
                </a:extLst>
              </a:tr>
              <a:tr h="2155623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A surplus arises at market prices </a:t>
                      </a:r>
                      <a:r>
                        <a:rPr lang="en-US" sz="1800" u="sng" dirty="0">
                          <a:solidFill>
                            <a:schemeClr val="tx1"/>
                          </a:solidFill>
                          <a:effectLst/>
                        </a:rPr>
                        <a:t>above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 the equilibrium price.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A surplus cause: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the price to fall,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 decreasing quantity supplied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 increasing quantity demanded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endParaRPr lang="en-US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 Until the equilibrium price is attained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A shortage arises at market prices </a:t>
                      </a:r>
                      <a:r>
                        <a:rPr lang="en-US" sz="1800" b="1" u="sng" dirty="0">
                          <a:solidFill>
                            <a:schemeClr val="tx1"/>
                          </a:solidFill>
                          <a:effectLst/>
                        </a:rPr>
                        <a:t>below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 the equilibrium price.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 A shortage cause: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 the price to rise,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 decreasing quantity demanded 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 increasing quantity supplied 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Until the equilibrium price is attained. 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3186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643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CA348D-B603-172A-45C4-64F1468F937E}"/>
              </a:ext>
            </a:extLst>
          </p:cNvPr>
          <p:cNvSpPr txBox="1"/>
          <p:nvPr/>
        </p:nvSpPr>
        <p:spPr>
          <a:xfrm>
            <a:off x="513522" y="2497741"/>
            <a:ext cx="1056529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When does the equilibrium price and equilibrium quantity change?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E1390E-99FA-DA75-D8F1-34269CB1A6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40082" y="3346090"/>
            <a:ext cx="1759417" cy="234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93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A722F0-AB76-83A7-31E7-1277C1ECF216}"/>
              </a:ext>
            </a:extLst>
          </p:cNvPr>
          <p:cNvSpPr txBox="1"/>
          <p:nvPr/>
        </p:nvSpPr>
        <p:spPr>
          <a:xfrm>
            <a:off x="412526" y="2105561"/>
            <a:ext cx="1056529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When does the equilibrium price and equilibrium quantity change?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438D5416-F3EF-A4EC-B90B-F10D90E37A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07398937"/>
              </p:ext>
            </p:extLst>
          </p:nvPr>
        </p:nvGraphicFramePr>
        <p:xfrm>
          <a:off x="2102206" y="3802168"/>
          <a:ext cx="7487478" cy="2013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79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C7B4B4-3328-6138-C98C-B0956BCE309F}"/>
              </a:ext>
            </a:extLst>
          </p:cNvPr>
          <p:cNvPicPr/>
          <p:nvPr/>
        </p:nvPicPr>
        <p:blipFill rotWithShape="1">
          <a:blip r:embed="rId3"/>
          <a:srcRect l="-757" t="22903" r="2884" b="32464"/>
          <a:stretch/>
        </p:blipFill>
        <p:spPr>
          <a:xfrm>
            <a:off x="1466773" y="2862488"/>
            <a:ext cx="8624991" cy="26611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4AD842D-A9E8-C612-4CF8-38685EA80F98}"/>
              </a:ext>
            </a:extLst>
          </p:cNvPr>
          <p:cNvSpPr txBox="1"/>
          <p:nvPr/>
        </p:nvSpPr>
        <p:spPr>
          <a:xfrm>
            <a:off x="2100235" y="2086866"/>
            <a:ext cx="79915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of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demand or supply</a:t>
            </a:r>
            <a:endParaRPr lang="en-US" sz="32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23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1CC8591-AC3D-0682-0CAB-908266CE80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609773"/>
            <a:ext cx="6940825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400" b="1" dirty="0">
                <a:solidFill>
                  <a:srgbClr val="CC0066"/>
                </a:solidFill>
              </a:rPr>
              <a:t>An Increase in Demand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when </a:t>
            </a:r>
            <a:r>
              <a:rPr lang="en-US" altLang="en-US" sz="2400" b="1" dirty="0">
                <a:solidFill>
                  <a:srgbClr val="FF0000"/>
                </a:solidFill>
              </a:rPr>
              <a:t>demand increases </a:t>
            </a:r>
            <a:r>
              <a:rPr lang="en-US" altLang="en-US" sz="2400" dirty="0"/>
              <a:t>the demand curve shifts rightward.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0000"/>
                </a:solidFill>
              </a:rPr>
              <a:t>Supply remains unchanged</a:t>
            </a:r>
            <a:r>
              <a:rPr lang="en-US" sz="2400" dirty="0"/>
              <a:t>; there is a movement up along the supply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The </a:t>
            </a:r>
            <a:r>
              <a:rPr lang="en-US" sz="2400" b="1" dirty="0">
                <a:solidFill>
                  <a:srgbClr val="FF0000"/>
                </a:solidFill>
              </a:rPr>
              <a:t>equilibrium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price of increases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 The </a:t>
            </a:r>
            <a:r>
              <a:rPr lang="en-US" sz="2400" b="1" dirty="0">
                <a:solidFill>
                  <a:srgbClr val="FF0000"/>
                </a:solidFill>
              </a:rPr>
              <a:t>equilibrium quantity increases</a:t>
            </a:r>
            <a:r>
              <a:rPr lang="en-US" sz="2400" dirty="0"/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DC1560-1BD3-1B5B-8368-E6C3C61A7150}"/>
              </a:ext>
            </a:extLst>
          </p:cNvPr>
          <p:cNvSpPr txBox="1"/>
          <p:nvPr/>
        </p:nvSpPr>
        <p:spPr>
          <a:xfrm>
            <a:off x="1916535" y="1817957"/>
            <a:ext cx="79915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of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demand or supply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 descr="fig03">
            <a:extLst>
              <a:ext uri="{FF2B5EF4-FFF2-40B4-BE49-F238E27FC236}">
                <a16:creationId xmlns:a16="http://schemas.microsoft.com/office/drawing/2014/main" id="{D9DD2800-097E-7A22-F308-88A0B38E7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931" y="2415494"/>
            <a:ext cx="3587750" cy="3363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899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8FDE16-C0E3-253C-E7A5-619E511BA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683" y="2697050"/>
            <a:ext cx="6864247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400" b="1" dirty="0">
                <a:solidFill>
                  <a:srgbClr val="CC0066"/>
                </a:solidFill>
              </a:rPr>
              <a:t>A decrease in Demand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when </a:t>
            </a:r>
            <a:r>
              <a:rPr lang="en-US" altLang="en-US" sz="2400" b="1" dirty="0">
                <a:solidFill>
                  <a:srgbClr val="FF0000"/>
                </a:solidFill>
              </a:rPr>
              <a:t>demand increases </a:t>
            </a:r>
            <a:r>
              <a:rPr lang="en-US" altLang="en-US" sz="2400" dirty="0"/>
              <a:t>the demand curve shifts leftward.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0000"/>
                </a:solidFill>
              </a:rPr>
              <a:t>Supply remains unchanged</a:t>
            </a:r>
            <a:r>
              <a:rPr lang="en-US" sz="2400" dirty="0"/>
              <a:t>; there is a movement down along the supply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The </a:t>
            </a:r>
            <a:r>
              <a:rPr lang="en-US" sz="2400" b="1" dirty="0">
                <a:solidFill>
                  <a:srgbClr val="FF0000"/>
                </a:solidFill>
              </a:rPr>
              <a:t>equilibrium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price of decreases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 The </a:t>
            </a:r>
            <a:r>
              <a:rPr lang="en-US" sz="2400" b="1" dirty="0">
                <a:solidFill>
                  <a:srgbClr val="FF0000"/>
                </a:solidFill>
              </a:rPr>
              <a:t>equilibrium quantity decreases</a:t>
            </a:r>
            <a:r>
              <a:rPr lang="en-US" sz="2400" dirty="0"/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DAFED6-E9FD-46CC-E073-ADC245680F77}"/>
              </a:ext>
            </a:extLst>
          </p:cNvPr>
          <p:cNvSpPr txBox="1"/>
          <p:nvPr/>
        </p:nvSpPr>
        <p:spPr>
          <a:xfrm>
            <a:off x="1819152" y="2046628"/>
            <a:ext cx="79915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of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demand or supply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C80258EA-9534-72CE-7A4D-CB49B1C1A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333" y="2576920"/>
            <a:ext cx="3212893" cy="3370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843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3648AF-8E37-D537-4456-F981347471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653441"/>
            <a:ext cx="7455591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400" b="1" dirty="0">
                <a:solidFill>
                  <a:srgbClr val="CC0066"/>
                </a:solidFill>
              </a:rPr>
              <a:t>An Increase in Supply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When </a:t>
            </a:r>
            <a:r>
              <a:rPr lang="en-US" altLang="en-US" sz="2400" b="1" dirty="0">
                <a:solidFill>
                  <a:srgbClr val="FF0000"/>
                </a:solidFill>
              </a:rPr>
              <a:t>supply increases </a:t>
            </a:r>
            <a:r>
              <a:rPr lang="en-US" altLang="en-US" sz="2400" dirty="0"/>
              <a:t>the supply curve shifts rightward.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0000"/>
                </a:solidFill>
              </a:rPr>
              <a:t>Demand remains unchanged</a:t>
            </a:r>
            <a:r>
              <a:rPr lang="en-US" sz="2400" dirty="0"/>
              <a:t>; there is a movement down along the demand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The </a:t>
            </a:r>
            <a:r>
              <a:rPr lang="en-US" sz="2400" b="1" dirty="0">
                <a:solidFill>
                  <a:srgbClr val="FF0000"/>
                </a:solidFill>
              </a:rPr>
              <a:t>equilibrium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price of falls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 The </a:t>
            </a:r>
            <a:r>
              <a:rPr lang="en-US" sz="2400" b="1" dirty="0">
                <a:solidFill>
                  <a:srgbClr val="FF0000"/>
                </a:solidFill>
              </a:rPr>
              <a:t>equilibrium quantity increases</a:t>
            </a:r>
            <a:r>
              <a:rPr lang="en-US" sz="2400" dirty="0"/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F952C1-3908-3EF9-11CD-81ADF49E1A83}"/>
              </a:ext>
            </a:extLst>
          </p:cNvPr>
          <p:cNvSpPr txBox="1"/>
          <p:nvPr/>
        </p:nvSpPr>
        <p:spPr>
          <a:xfrm>
            <a:off x="2001706" y="1851587"/>
            <a:ext cx="79915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of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demand or supply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 descr="fig03">
            <a:extLst>
              <a:ext uri="{FF2B5EF4-FFF2-40B4-BE49-F238E27FC236}">
                <a16:creationId xmlns:a16="http://schemas.microsoft.com/office/drawing/2014/main" id="{B843FAF2-C606-BF93-02F1-F378889DF050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29588" y="2479344"/>
            <a:ext cx="3120104" cy="3229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4099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4673ED-3B71-2570-495B-A7A9F11E87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627770"/>
            <a:ext cx="7061339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400" b="1" dirty="0">
                <a:solidFill>
                  <a:srgbClr val="CC0066"/>
                </a:solidFill>
              </a:rPr>
              <a:t>A decrease in Supply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When </a:t>
            </a:r>
            <a:r>
              <a:rPr lang="en-US" altLang="en-US" sz="2400" b="1" dirty="0">
                <a:solidFill>
                  <a:srgbClr val="FF0000"/>
                </a:solidFill>
              </a:rPr>
              <a:t>supply decreases </a:t>
            </a:r>
            <a:r>
              <a:rPr lang="en-US" altLang="en-US" sz="2400" dirty="0"/>
              <a:t>the supply curve shifts leftward.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0000"/>
                </a:solidFill>
              </a:rPr>
              <a:t>Demand remains unchanged</a:t>
            </a:r>
            <a:r>
              <a:rPr lang="en-US" sz="2400" dirty="0"/>
              <a:t>; there is a movement up along the demand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The </a:t>
            </a:r>
            <a:r>
              <a:rPr lang="en-US" sz="2400" b="1" dirty="0">
                <a:solidFill>
                  <a:srgbClr val="FF0000"/>
                </a:solidFill>
              </a:rPr>
              <a:t>equilibrium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price of increases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/>
              <a:t> The </a:t>
            </a:r>
            <a:r>
              <a:rPr lang="en-US" sz="2400" b="1" dirty="0">
                <a:solidFill>
                  <a:srgbClr val="FF0000"/>
                </a:solidFill>
              </a:rPr>
              <a:t>equilibrium quantity decreases</a:t>
            </a:r>
            <a:r>
              <a:rPr lang="en-US" sz="2400" dirty="0"/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35970B-687B-53D5-D4C9-9E764A5C7A00}"/>
              </a:ext>
            </a:extLst>
          </p:cNvPr>
          <p:cNvSpPr txBox="1"/>
          <p:nvPr/>
        </p:nvSpPr>
        <p:spPr>
          <a:xfrm>
            <a:off x="1838821" y="1864572"/>
            <a:ext cx="79915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of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demand or supply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6A66E37E-0150-ED1A-FAB7-57C868BDDF2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78619" y="2445040"/>
            <a:ext cx="3636937" cy="349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268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DB97BA-4B7A-F460-75F9-46AE5F72D25E}"/>
              </a:ext>
            </a:extLst>
          </p:cNvPr>
          <p:cNvSpPr txBox="1"/>
          <p:nvPr/>
        </p:nvSpPr>
        <p:spPr>
          <a:xfrm>
            <a:off x="762000" y="2253808"/>
            <a:ext cx="9628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both demand and supply at </a:t>
            </a:r>
            <a:r>
              <a:rPr lang="en-US" sz="24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the same direction</a:t>
            </a:r>
            <a:endParaRPr lang="en-US" sz="2400" b="1" dirty="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CC670C-0EA5-7E90-30DF-21FB814D53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62597" r="22505" b="23610"/>
          <a:stretch/>
        </p:blipFill>
        <p:spPr>
          <a:xfrm>
            <a:off x="1312990" y="3650855"/>
            <a:ext cx="8732311" cy="146856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654930B-B590-86D3-E710-53F5FC9572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42932" r="22695" b="49137"/>
          <a:stretch/>
        </p:blipFill>
        <p:spPr>
          <a:xfrm>
            <a:off x="1312991" y="2806421"/>
            <a:ext cx="8732312" cy="84443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723A276-200D-C4DB-418B-F6E23610E349}"/>
              </a:ext>
            </a:extLst>
          </p:cNvPr>
          <p:cNvSpPr txBox="1"/>
          <p:nvPr/>
        </p:nvSpPr>
        <p:spPr>
          <a:xfrm>
            <a:off x="1716361" y="5363328"/>
            <a:ext cx="95590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 D &amp; S curves change at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same 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directions 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price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 uncertain</a:t>
            </a:r>
            <a:endParaRPr lang="en-US" sz="1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58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66177" y="1992905"/>
            <a:ext cx="9628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both demand and supply at the same direction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58E35C8-B8B1-27AD-D43A-383F0931BC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075" y="2761980"/>
            <a:ext cx="7724489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400" b="1" dirty="0">
                <a:solidFill>
                  <a:srgbClr val="CC0066"/>
                </a:solidFill>
              </a:rPr>
              <a:t>Increase in Both Demand and Supply</a:t>
            </a:r>
          </a:p>
          <a:p>
            <a:pPr eaLnBrk="1" hangingPunct="1"/>
            <a:endParaRPr lang="en-US" altLang="en-US" sz="2400" b="1" dirty="0"/>
          </a:p>
          <a:p>
            <a:pPr lvl="1" eaLnBrk="1" hangingPunct="1"/>
            <a:r>
              <a:rPr lang="en-US" altLang="en-US" sz="2000" dirty="0"/>
              <a:t>An increase in demand and an increase in supply </a:t>
            </a:r>
            <a:r>
              <a:rPr lang="en-US" altLang="en-US" sz="2000" b="1" i="1" dirty="0">
                <a:solidFill>
                  <a:srgbClr val="FF0000"/>
                </a:solidFill>
              </a:rPr>
              <a:t>increase</a:t>
            </a:r>
            <a:r>
              <a:rPr lang="en-US" altLang="en-US" sz="2000" b="1" dirty="0">
                <a:solidFill>
                  <a:srgbClr val="FF0000"/>
                </a:solidFill>
              </a:rPr>
              <a:t> the equilibrium quantity</a:t>
            </a:r>
            <a:r>
              <a:rPr lang="en-US" altLang="en-US" sz="2000" dirty="0"/>
              <a:t>.</a:t>
            </a:r>
          </a:p>
          <a:p>
            <a:pPr lvl="1" eaLnBrk="1" hangingPunct="1"/>
            <a:endParaRPr lang="en-US" altLang="en-US" sz="2000" dirty="0"/>
          </a:p>
          <a:p>
            <a:pPr lvl="1" eaLnBrk="1" hangingPunct="1"/>
            <a:r>
              <a:rPr lang="en-US" altLang="en-US" sz="2000" dirty="0"/>
              <a:t>The change in </a:t>
            </a:r>
            <a:r>
              <a:rPr lang="en-US" altLang="en-US" sz="2000" b="1" dirty="0">
                <a:solidFill>
                  <a:srgbClr val="FF0000"/>
                </a:solidFill>
              </a:rPr>
              <a:t>equilibrium price is </a:t>
            </a:r>
            <a:r>
              <a:rPr lang="en-US" altLang="en-US" sz="2000" b="1" i="1" dirty="0">
                <a:solidFill>
                  <a:srgbClr val="FF0000"/>
                </a:solidFill>
              </a:rPr>
              <a:t>uncertain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dirty="0"/>
              <a:t>because the increase in demand raises the equilibrium price and the increase in supply lowers it.</a:t>
            </a:r>
          </a:p>
        </p:txBody>
      </p:sp>
      <p:pic>
        <p:nvPicPr>
          <p:cNvPr id="17" name="Picture 16" descr="fig03">
            <a:extLst>
              <a:ext uri="{FF2B5EF4-FFF2-40B4-BE49-F238E27FC236}">
                <a16:creationId xmlns:a16="http://schemas.microsoft.com/office/drawing/2014/main" id="{E87EEB17-3851-22D2-1722-EB4542C5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564" y="2635517"/>
            <a:ext cx="2848233" cy="3173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4372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251DE2-5470-C356-8BC2-E4E4D099B0A6}"/>
              </a:ext>
            </a:extLst>
          </p:cNvPr>
          <p:cNvSpPr txBox="1"/>
          <p:nvPr/>
        </p:nvSpPr>
        <p:spPr>
          <a:xfrm>
            <a:off x="1153149" y="2087105"/>
            <a:ext cx="9628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both demand and supply at the same direction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2C77A2-2EED-B1F5-47CF-13F675FBE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359" y="2831911"/>
            <a:ext cx="69408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400" b="1" dirty="0">
                <a:solidFill>
                  <a:srgbClr val="CC0066"/>
                </a:solidFill>
              </a:rPr>
              <a:t>Decrease in Both Demand and Supply</a:t>
            </a:r>
          </a:p>
          <a:p>
            <a:pPr eaLnBrk="1" hangingPunct="1"/>
            <a:endParaRPr lang="en-US" altLang="en-US" sz="2400" b="1" dirty="0"/>
          </a:p>
          <a:p>
            <a:pPr lvl="1" eaLnBrk="1" hangingPunct="1"/>
            <a:r>
              <a:rPr lang="en-US" altLang="en-US" sz="2000" dirty="0"/>
              <a:t>A decrease in both demand and supply </a:t>
            </a:r>
            <a:r>
              <a:rPr lang="en-US" altLang="en-US" sz="2000" b="1" i="1" dirty="0">
                <a:solidFill>
                  <a:srgbClr val="FF0000"/>
                </a:solidFill>
              </a:rPr>
              <a:t>decreases</a:t>
            </a:r>
            <a:r>
              <a:rPr lang="en-US" altLang="en-US" sz="2000" b="1" dirty="0">
                <a:solidFill>
                  <a:srgbClr val="FF0000"/>
                </a:solidFill>
              </a:rPr>
              <a:t> the equilibrium quantity.</a:t>
            </a:r>
          </a:p>
          <a:p>
            <a:pPr lvl="1" eaLnBrk="1" hangingPunct="1"/>
            <a:endParaRPr lang="en-US" altLang="en-US" sz="2000" dirty="0"/>
          </a:p>
          <a:p>
            <a:pPr lvl="1" eaLnBrk="1" hangingPunct="1"/>
            <a:r>
              <a:rPr lang="en-US" altLang="en-US" sz="2000" dirty="0"/>
              <a:t>The change in </a:t>
            </a:r>
            <a:r>
              <a:rPr lang="en-US" altLang="en-US" sz="2000" b="1" dirty="0">
                <a:solidFill>
                  <a:srgbClr val="FF0000"/>
                </a:solidFill>
              </a:rPr>
              <a:t>equilibrium price is </a:t>
            </a:r>
            <a:r>
              <a:rPr lang="en-US" altLang="en-US" sz="2000" b="1" i="1" dirty="0">
                <a:solidFill>
                  <a:srgbClr val="FF0000"/>
                </a:solidFill>
              </a:rPr>
              <a:t>uncertain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dirty="0"/>
              <a:t>because the decrease in demand lowers the equilibrium price and the decrease in supply raises it.</a:t>
            </a: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7C84B685-7C85-9290-EE55-E45D5F2A3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0" y="2578032"/>
            <a:ext cx="2858891" cy="318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75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4B1AB7-ECC4-AA8C-8826-AD79DA578F54}"/>
              </a:ext>
            </a:extLst>
          </p:cNvPr>
          <p:cNvSpPr txBox="1"/>
          <p:nvPr/>
        </p:nvSpPr>
        <p:spPr>
          <a:xfrm>
            <a:off x="942308" y="2180101"/>
            <a:ext cx="9628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both demand and supply </a:t>
            </a:r>
            <a:r>
              <a:rPr lang="en-US" sz="2400" b="1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at opposite direction</a:t>
            </a:r>
            <a:endParaRPr lang="en-US" sz="2400" b="1" dirty="0">
              <a:solidFill>
                <a:srgbClr val="FF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5538FAF-4620-749A-E675-5A1561266F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43876" r="22695" b="36781"/>
          <a:stretch/>
        </p:blipFill>
        <p:spPr>
          <a:xfrm>
            <a:off x="853187" y="2739378"/>
            <a:ext cx="10515248" cy="253382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44EC733-A27D-03C8-9229-7EB74F5421D1}"/>
              </a:ext>
            </a:extLst>
          </p:cNvPr>
          <p:cNvSpPr txBox="1"/>
          <p:nvPr/>
        </p:nvSpPr>
        <p:spPr>
          <a:xfrm>
            <a:off x="1572238" y="5355060"/>
            <a:ext cx="105152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 D &amp; S curves change at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opposite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directions 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quantity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is uncertain</a:t>
            </a:r>
            <a:endParaRPr lang="en-US" sz="1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73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1908CE-17D0-28FC-EDA1-18EAC73312BE}"/>
              </a:ext>
            </a:extLst>
          </p:cNvPr>
          <p:cNvSpPr txBox="1"/>
          <p:nvPr/>
        </p:nvSpPr>
        <p:spPr>
          <a:xfrm>
            <a:off x="1153149" y="2095405"/>
            <a:ext cx="9628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both demand and supply at opposite direction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5578C6A-2354-8562-B7F9-748EE6287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7824" y="2764441"/>
            <a:ext cx="6895749" cy="298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400" b="1" dirty="0">
                <a:solidFill>
                  <a:srgbClr val="CC0066"/>
                </a:solidFill>
              </a:rPr>
              <a:t>Decrease in Demand and Increase in Supply</a:t>
            </a:r>
          </a:p>
          <a:p>
            <a:pPr eaLnBrk="1" hangingPunct="1"/>
            <a:endParaRPr lang="en-US" altLang="en-US" sz="2400" b="1" dirty="0"/>
          </a:p>
          <a:p>
            <a:pPr lvl="1" eaLnBrk="1" hangingPunct="1"/>
            <a:r>
              <a:rPr lang="en-US" altLang="en-US" sz="2000" dirty="0"/>
              <a:t>A decrease in demand and an increase in supply </a:t>
            </a:r>
            <a:r>
              <a:rPr lang="en-US" altLang="en-US" sz="2000" b="1" i="1" dirty="0">
                <a:solidFill>
                  <a:srgbClr val="FF0000"/>
                </a:solidFill>
              </a:rPr>
              <a:t>lowers</a:t>
            </a:r>
            <a:r>
              <a:rPr lang="en-US" altLang="en-US" sz="2000" b="1" dirty="0">
                <a:solidFill>
                  <a:srgbClr val="FF0000"/>
                </a:solidFill>
              </a:rPr>
              <a:t> the equilibrium price</a:t>
            </a:r>
            <a:r>
              <a:rPr lang="en-US" altLang="en-US" sz="2000" dirty="0"/>
              <a:t>.</a:t>
            </a:r>
          </a:p>
          <a:p>
            <a:pPr lvl="1" eaLnBrk="1" hangingPunct="1"/>
            <a:endParaRPr lang="en-US" altLang="en-US" sz="2000" dirty="0"/>
          </a:p>
          <a:p>
            <a:pPr lvl="1" eaLnBrk="1" hangingPunct="1"/>
            <a:r>
              <a:rPr lang="en-US" altLang="en-US" sz="2000" dirty="0"/>
              <a:t>The change in </a:t>
            </a:r>
            <a:r>
              <a:rPr lang="en-US" altLang="en-US" sz="2000" b="1" dirty="0">
                <a:solidFill>
                  <a:srgbClr val="FF0000"/>
                </a:solidFill>
              </a:rPr>
              <a:t>equilibrium quantity is </a:t>
            </a:r>
            <a:r>
              <a:rPr lang="en-US" altLang="en-US" sz="2000" b="1" i="1" dirty="0">
                <a:solidFill>
                  <a:srgbClr val="FF0000"/>
                </a:solidFill>
              </a:rPr>
              <a:t>uncertain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dirty="0"/>
              <a:t>because the decrease in demand decreases the equilibrium quantity and the increase in supply increases it.</a:t>
            </a: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E6F495B5-3B67-8074-D0CA-BA859B751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712" y="2695772"/>
            <a:ext cx="3296823" cy="3276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563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5EACA1D-34D2-8B6D-651E-BC1A4CCCA60E}"/>
              </a:ext>
            </a:extLst>
          </p:cNvPr>
          <p:cNvSpPr txBox="1"/>
          <p:nvPr/>
        </p:nvSpPr>
        <p:spPr>
          <a:xfrm>
            <a:off x="942308" y="2112382"/>
            <a:ext cx="96280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Effects of change both demand and supply at opposite direction</a:t>
            </a:r>
            <a:endParaRPr lang="en-US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D7D575D-52B7-614B-86EB-1413C2A3C4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771079"/>
            <a:ext cx="7049000" cy="298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400" b="1" dirty="0">
                <a:solidFill>
                  <a:srgbClr val="CC0066"/>
                </a:solidFill>
              </a:rPr>
              <a:t>Increase in Demand and Decrease in Supply</a:t>
            </a:r>
          </a:p>
          <a:p>
            <a:pPr eaLnBrk="1" hangingPunct="1"/>
            <a:endParaRPr lang="en-US" altLang="en-US" sz="2400" b="1" dirty="0"/>
          </a:p>
          <a:p>
            <a:pPr lvl="1" eaLnBrk="1" hangingPunct="1"/>
            <a:r>
              <a:rPr lang="en-US" altLang="en-US" sz="2000" dirty="0"/>
              <a:t>An increase in demand and a decrease in supply </a:t>
            </a:r>
            <a:r>
              <a:rPr lang="en-US" altLang="en-US" sz="2000" b="1" i="1" dirty="0">
                <a:solidFill>
                  <a:srgbClr val="FF0000"/>
                </a:solidFill>
              </a:rPr>
              <a:t>raises</a:t>
            </a:r>
            <a:r>
              <a:rPr lang="en-US" altLang="en-US" sz="2000" b="1" dirty="0">
                <a:solidFill>
                  <a:srgbClr val="FF0000"/>
                </a:solidFill>
              </a:rPr>
              <a:t> the equilibrium price.</a:t>
            </a:r>
          </a:p>
          <a:p>
            <a:pPr lvl="1" eaLnBrk="1" hangingPunct="1"/>
            <a:endParaRPr lang="en-US" altLang="en-US" sz="2000" dirty="0"/>
          </a:p>
          <a:p>
            <a:pPr lvl="1" eaLnBrk="1" hangingPunct="1"/>
            <a:r>
              <a:rPr lang="en-US" altLang="en-US" sz="2000" dirty="0"/>
              <a:t>The change in </a:t>
            </a:r>
            <a:r>
              <a:rPr lang="en-US" altLang="en-US" sz="2000" b="1" dirty="0">
                <a:solidFill>
                  <a:srgbClr val="FF0000"/>
                </a:solidFill>
              </a:rPr>
              <a:t>equilibrium quantity is </a:t>
            </a:r>
            <a:r>
              <a:rPr lang="en-US" altLang="en-US" sz="2000" b="1" i="1" dirty="0">
                <a:solidFill>
                  <a:srgbClr val="FF0000"/>
                </a:solidFill>
              </a:rPr>
              <a:t>uncertain</a:t>
            </a:r>
            <a:r>
              <a:rPr lang="en-US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dirty="0"/>
              <a:t>because the increase in demand increases the equilibrium quantity and the decrease in supply decreases it.</a:t>
            </a: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B522E61B-BD23-BF2C-F2D5-F1916EC2B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900" y="2574047"/>
            <a:ext cx="2747548" cy="3207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0676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Market Equilibrium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ECE7D4-CF70-704D-03EE-2BF06E8C892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618636" y="1743096"/>
            <a:ext cx="8215533" cy="4477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72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1F01898-5E94-A6AE-15B9-8D0E174391BD}"/>
              </a:ext>
            </a:extLst>
          </p:cNvPr>
          <p:cNvSpPr txBox="1">
            <a:spLocks/>
          </p:cNvSpPr>
          <p:nvPr/>
        </p:nvSpPr>
        <p:spPr>
          <a:xfrm>
            <a:off x="762000" y="3268377"/>
            <a:ext cx="7404652" cy="12005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5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Problem Questions</a:t>
            </a:r>
            <a:endParaRPr lang="en-US" sz="5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79B5C3B-BB3E-A2B0-9F69-6B97A0BF55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005594" y="1962943"/>
            <a:ext cx="3036030" cy="404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83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4BA1E5C-23E9-A864-02D7-7E920B17230F}"/>
              </a:ext>
            </a:extLst>
          </p:cNvPr>
          <p:cNvSpPr txBox="1">
            <a:spLocks/>
          </p:cNvSpPr>
          <p:nvPr/>
        </p:nvSpPr>
        <p:spPr>
          <a:xfrm>
            <a:off x="617280" y="2287492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is the effect on the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Eq.price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and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Eq.quantity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of Coffee if The price of a Tea rises?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 tea is a </a:t>
            </a:r>
            <a:r>
              <a:rPr lang="en-US" sz="2000" b="1" i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substitute </a:t>
            </a:r>
            <a:r>
              <a:rPr lang="en-US" sz="20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a coffee: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rise in the price of a tea increases the demand for coffee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demand curve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coffee</a:t>
            </a:r>
            <a:r>
              <a:rPr lang="en-US" sz="2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shifts rightward,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2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remains unchanged; there is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movement up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along the supply curve.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quantity of coffee increases.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B85737B5-BBC6-0220-7D46-0891E0097965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8869" y="1962943"/>
            <a:ext cx="3553002" cy="3881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0605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FA3F46-AA4E-A341-B27E-48EECC408B78}"/>
              </a:ext>
            </a:extLst>
          </p:cNvPr>
          <p:cNvSpPr txBox="1">
            <a:spLocks/>
          </p:cNvSpPr>
          <p:nvPr/>
        </p:nvSpPr>
        <p:spPr>
          <a:xfrm>
            <a:off x="617280" y="2189570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is the effect on the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Eq.price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and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Eq.quantity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of Coffee if the price of a Sugar falls?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sugar is a complement of a coffee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fall in the price of sugar increases the demand for coffee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demand curve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 coffee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shifts rightward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20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remains unchanged; there is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movement up</a:t>
            </a:r>
            <a:r>
              <a:rPr lang="en-US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along the supply curve.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equilibrium quantity of coffee increases. 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 descr="fig03">
            <a:extLst>
              <a:ext uri="{FF2B5EF4-FFF2-40B4-BE49-F238E27FC236}">
                <a16:creationId xmlns:a16="http://schemas.microsoft.com/office/drawing/2014/main" id="{F5CA3556-876D-C364-2F34-1DD2F12A812C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26526" y="2076930"/>
            <a:ext cx="3224389" cy="3845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5560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40E6165-A07D-85F8-5812-C0DDAF5F6172}"/>
              </a:ext>
            </a:extLst>
          </p:cNvPr>
          <p:cNvSpPr txBox="1">
            <a:spLocks/>
          </p:cNvSpPr>
          <p:nvPr/>
        </p:nvSpPr>
        <p:spPr>
          <a:xfrm>
            <a:off x="727065" y="2322873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is the effect on the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Eq.price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and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Eq.quantity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more firms produce coffee?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Increase the supply of coffee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supply curve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coffee increases and </a:t>
            </a: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shifts rightward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remains unchanged;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 is </a:t>
            </a: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movement down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along the demand curve.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falls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increases.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25B98260-E47F-4CD1-2415-678D6EC4E26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85066" y="2501849"/>
            <a:ext cx="3531960" cy="337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8636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806D0-999A-7C63-97AA-E3B4266F6B62}"/>
              </a:ext>
            </a:extLst>
          </p:cNvPr>
          <p:cNvSpPr txBox="1">
            <a:spLocks/>
          </p:cNvSpPr>
          <p:nvPr/>
        </p:nvSpPr>
        <p:spPr>
          <a:xfrm>
            <a:off x="671512" y="2265293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is the effect on the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Eq.price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and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Eq.quantity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workers’ wages rise?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 increase in the wages of workers leads to: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Increase the cost of producing coffee.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supply curve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coffee decreases and </a:t>
            </a: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shifts leftward.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remains unchanged;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 </a:t>
            </a:r>
            <a:r>
              <a:rPr lang="en-US" sz="20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movement up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along the demand curve.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decreases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 descr="fig03">
            <a:extLst>
              <a:ext uri="{FF2B5EF4-FFF2-40B4-BE49-F238E27FC236}">
                <a16:creationId xmlns:a16="http://schemas.microsoft.com/office/drawing/2014/main" id="{7D21AAF7-2B92-AE6C-EF4C-4EEE09F89CD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86386" y="2328377"/>
            <a:ext cx="3767138" cy="3524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8562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8F28B7-0D45-1F7B-5720-C2953E5D7936}"/>
              </a:ext>
            </a:extLst>
          </p:cNvPr>
          <p:cNvSpPr txBox="1">
            <a:spLocks/>
          </p:cNvSpPr>
          <p:nvPr/>
        </p:nvSpPr>
        <p:spPr>
          <a:xfrm>
            <a:off x="617280" y="2256212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What is the effect on the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Eq.price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and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Eq.quantity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if the price of a tea falls and more firms produce coffee? (Draw the diagrams!)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When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price of a tea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falls → this affects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demand curve, demand decreases and shift leftward</a:t>
            </a:r>
            <a:endParaRPr lang="en-US" sz="1600" u="sng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When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more firms produce coffee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this affects supply curve, </a:t>
            </a:r>
            <a:r>
              <a:rPr lang="en-US" sz="20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supply increases and shift rightward</a:t>
            </a:r>
            <a:endParaRPr lang="en-US" sz="1600" u="sng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falls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is </a:t>
            </a:r>
            <a:r>
              <a:rPr lang="en-US" sz="2000" b="1" i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uncertain</a:t>
            </a:r>
            <a:r>
              <a:rPr lang="en-US" sz="20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because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decrease in demand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decreases the equilibrium quantity  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increase in supply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increases the equilibrium quantity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So, the equilibrium quantity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might increase, decrease, or not change</a:t>
            </a:r>
            <a:endParaRPr lang="en-US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444494AC-8BE4-88A5-9EC7-C3E6825A820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1265" y="2256212"/>
            <a:ext cx="3924466" cy="4076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7529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74899-E8A6-7601-2A6F-F823428C6956}"/>
              </a:ext>
            </a:extLst>
          </p:cNvPr>
          <p:cNvSpPr txBox="1">
            <a:spLocks/>
          </p:cNvSpPr>
          <p:nvPr/>
        </p:nvSpPr>
        <p:spPr>
          <a:xfrm>
            <a:off x="762000" y="2141974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equilibrium quantity will decrease, and the price might rise, fall, or stay the same when the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demand and the supply of a good both increases.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demand for a good increase and the supply of it decreases.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demand for a good decrease and the supply of it increases.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demand and the supply of a good both decreases.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When supply and demand both increases, the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quantity definitely decreases.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quantity definitely increases.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price definitely increases.</a:t>
            </a: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price definitely decreases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94114" y="4163224"/>
            <a:ext cx="1759417" cy="234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68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2B1B2F6-E9F3-9F12-CCF3-A8A8E9BAB769}"/>
              </a:ext>
            </a:extLst>
          </p:cNvPr>
          <p:cNvSpPr txBox="1">
            <a:spLocks/>
          </p:cNvSpPr>
          <p:nvPr/>
        </p:nvSpPr>
        <p:spPr>
          <a:xfrm>
            <a:off x="868562" y="2049238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When a market is in equilibrium,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everyone has all they want of the commodity in question.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there is no shortage and no surplus at the equilibrium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number of buyers is exactly equal to the number of sellers.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curve has the same slope as the demand curve.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the price of a video download is below its equilibrium price, the quantity supplied is ________ than the quantity demanded. If the price of a video download is above its equilibrium price, the quantity supplied is ________ than the quantity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less; greater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greater; less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less; less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greater; greater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2A00FF7-84F4-6EC5-CCA9-C1514D39A4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22689" y="4454984"/>
            <a:ext cx="1759417" cy="2345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8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2A00FF7-84F4-6EC5-CCA9-C1514D39A4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64270" y="4254929"/>
            <a:ext cx="1759417" cy="234589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840F6-EE2A-2970-1978-BF07CDA363C7}"/>
              </a:ext>
            </a:extLst>
          </p:cNvPr>
          <p:cNvSpPr txBox="1">
            <a:spLocks/>
          </p:cNvSpPr>
          <p:nvPr/>
        </p:nvSpPr>
        <p:spPr>
          <a:xfrm>
            <a:off x="762000" y="2357211"/>
            <a:ext cx="1038113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the price of a CD is equal to the equilibrium price, there will be ________ of CDs and the price will ________.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surplus; rise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surplus; fall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shortage; fall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neither a shortage nor surplus; not change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1" dirty="0">
                <a:solidFill>
                  <a:srgbClr val="365F9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the quantity demanded exceeds the quantity supplied, then there is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heavy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 shortage and the price is below the equilibrium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 shortage and the price is above the equilibrium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surplus and the price is below the equilibrium price.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 surplus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451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2A00FF7-84F4-6EC5-CCA9-C1514D39A4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21408" y="4381954"/>
            <a:ext cx="1759417" cy="2345892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8855F79-5F79-A8D1-3E4E-A9CC46D394CD}"/>
              </a:ext>
            </a:extLst>
          </p:cNvPr>
          <p:cNvSpPr txBox="1">
            <a:spLocks/>
          </p:cNvSpPr>
          <p:nvPr/>
        </p:nvSpPr>
        <p:spPr>
          <a:xfrm>
            <a:off x="721267" y="2198634"/>
            <a:ext cx="1038113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the quantity supplied exceeds the quantity demanded, then there is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 shortage and the price is below the equilibrium price.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 shortage and the price is above the equilibrium price.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surplus and the price is below the equilibrium price.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 surplus and the price is above the equilibrium price.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42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5B4374-7B01-E7B1-3133-FBF8B8F2F387}"/>
              </a:ext>
            </a:extLst>
          </p:cNvPr>
          <p:cNvSpPr txBox="1">
            <a:spLocks/>
          </p:cNvSpPr>
          <p:nvPr/>
        </p:nvSpPr>
        <p:spPr>
          <a:xfrm>
            <a:off x="701322" y="2049238"/>
            <a:ext cx="7895912" cy="34822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this market, Equilibrium price and Equilibrium quantity would be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14$, 70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12$, 40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10$, 50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8$, 50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Price in this market is currently 14$, there would be 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Shortage of 20 units and price would tend to rise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Surplus of 20 units and price would tend to fall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Shortage of 40 units and price would tend to rise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Surplus of 40 units and price would tend to fall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(70-30)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9" name="Picture 8" descr="Chart, line chart&#10;&#10;Description automatically generated">
            <a:extLst>
              <a:ext uri="{FF2B5EF4-FFF2-40B4-BE49-F238E27FC236}">
                <a16:creationId xmlns:a16="http://schemas.microsoft.com/office/drawing/2014/main" id="{80DCD028-38FB-0E37-D2D1-7C64BB212A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8490" y="2241388"/>
            <a:ext cx="3442335" cy="3482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056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916681C-B33F-B1EC-2A6E-77E906903415}"/>
              </a:ext>
            </a:extLst>
          </p:cNvPr>
          <p:cNvSpPr txBox="1">
            <a:spLocks/>
          </p:cNvSpPr>
          <p:nvPr/>
        </p:nvSpPr>
        <p:spPr>
          <a:xfrm>
            <a:off x="964935" y="2315063"/>
            <a:ext cx="7285359" cy="27745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If Price in this market is currently 8 $, the quantity supplies would be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40 and quantity demanded would be 60 </a:t>
            </a:r>
            <a:endParaRPr lang="en-US" sz="1800" b="1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60 and quantity demanded would be 40 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50 and quantity demanded would be 50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70 and quantity demanded would be 30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Chart, line chart&#10;&#10;Description automatically generated">
            <a:extLst>
              <a:ext uri="{FF2B5EF4-FFF2-40B4-BE49-F238E27FC236}">
                <a16:creationId xmlns:a16="http://schemas.microsoft.com/office/drawing/2014/main" id="{7B2AFFFB-F0BA-0795-6077-6F5832CEB6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937" y="2163153"/>
            <a:ext cx="3442335" cy="3482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931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Summary outlines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6CDDA44-BCDF-498A-F35E-F8E993D19EC0}"/>
              </a:ext>
            </a:extLst>
          </p:cNvPr>
          <p:cNvSpPr txBox="1">
            <a:spLocks/>
          </p:cNvSpPr>
          <p:nvPr/>
        </p:nvSpPr>
        <p:spPr>
          <a:xfrm>
            <a:off x="914400" y="2410934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dirty="0"/>
              <a:t>Market Equilibrium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Price as a Regulator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Price Adjustments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Change in Market Equilibrium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50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2188</Words>
  <Application>Microsoft Office PowerPoint</Application>
  <PresentationFormat>Widescreen</PresentationFormat>
  <Paragraphs>399</Paragraphs>
  <Slides>38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Palatino Linotype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30</cp:revision>
  <dcterms:created xsi:type="dcterms:W3CDTF">2023-04-29T09:08:23Z</dcterms:created>
  <dcterms:modified xsi:type="dcterms:W3CDTF">2023-09-21T21:29:56Z</dcterms:modified>
</cp:coreProperties>
</file>