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1.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3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4"/>
  </p:notesMasterIdLst>
  <p:handoutMasterIdLst>
    <p:handoutMasterId r:id="rId75"/>
  </p:handoutMasterIdLst>
  <p:sldIdLst>
    <p:sldId id="1037" r:id="rId2"/>
    <p:sldId id="1120" r:id="rId3"/>
    <p:sldId id="256" r:id="rId4"/>
    <p:sldId id="1157" r:id="rId5"/>
    <p:sldId id="1158" r:id="rId6"/>
    <p:sldId id="1159" r:id="rId7"/>
    <p:sldId id="1160" r:id="rId8"/>
    <p:sldId id="1161" r:id="rId9"/>
    <p:sldId id="1162" r:id="rId10"/>
    <p:sldId id="906" r:id="rId11"/>
    <p:sldId id="821" r:id="rId12"/>
    <p:sldId id="1155" r:id="rId13"/>
    <p:sldId id="1076" r:id="rId14"/>
    <p:sldId id="914" r:id="rId15"/>
    <p:sldId id="1121" r:id="rId16"/>
    <p:sldId id="1156" r:id="rId17"/>
    <p:sldId id="1163" r:id="rId18"/>
    <p:sldId id="1164" r:id="rId19"/>
    <p:sldId id="1165" r:id="rId20"/>
    <p:sldId id="1166" r:id="rId21"/>
    <p:sldId id="1167" r:id="rId22"/>
    <p:sldId id="1168" r:id="rId23"/>
    <p:sldId id="1169" r:id="rId24"/>
    <p:sldId id="1170" r:id="rId25"/>
    <p:sldId id="1171" r:id="rId26"/>
    <p:sldId id="1172" r:id="rId27"/>
    <p:sldId id="1173" r:id="rId28"/>
    <p:sldId id="1174" r:id="rId29"/>
    <p:sldId id="1175" r:id="rId30"/>
    <p:sldId id="1176" r:id="rId31"/>
    <p:sldId id="1177" r:id="rId32"/>
    <p:sldId id="1178" r:id="rId33"/>
    <p:sldId id="1148" r:id="rId34"/>
    <p:sldId id="1179" r:id="rId35"/>
    <p:sldId id="1180" r:id="rId36"/>
    <p:sldId id="1182" r:id="rId37"/>
    <p:sldId id="1181" r:id="rId38"/>
    <p:sldId id="1183" r:id="rId39"/>
    <p:sldId id="1184" r:id="rId40"/>
    <p:sldId id="1185" r:id="rId41"/>
    <p:sldId id="1186" r:id="rId42"/>
    <p:sldId id="1187" r:id="rId43"/>
    <p:sldId id="1188" r:id="rId44"/>
    <p:sldId id="1189" r:id="rId45"/>
    <p:sldId id="1190" r:id="rId46"/>
    <p:sldId id="1192" r:id="rId47"/>
    <p:sldId id="1193" r:id="rId48"/>
    <p:sldId id="1194" r:id="rId49"/>
    <p:sldId id="1195" r:id="rId50"/>
    <p:sldId id="1196" r:id="rId51"/>
    <p:sldId id="1197" r:id="rId52"/>
    <p:sldId id="1198" r:id="rId53"/>
    <p:sldId id="1199" r:id="rId54"/>
    <p:sldId id="1200" r:id="rId55"/>
    <p:sldId id="1201" r:id="rId56"/>
    <p:sldId id="1202" r:id="rId57"/>
    <p:sldId id="1203" r:id="rId58"/>
    <p:sldId id="1204" r:id="rId59"/>
    <p:sldId id="1205" r:id="rId60"/>
    <p:sldId id="1206" r:id="rId61"/>
    <p:sldId id="1207" r:id="rId62"/>
    <p:sldId id="1208" r:id="rId63"/>
    <p:sldId id="1209" r:id="rId64"/>
    <p:sldId id="1210" r:id="rId65"/>
    <p:sldId id="1132" r:id="rId66"/>
    <p:sldId id="1211" r:id="rId67"/>
    <p:sldId id="1214" r:id="rId68"/>
    <p:sldId id="1213" r:id="rId69"/>
    <p:sldId id="865" r:id="rId70"/>
    <p:sldId id="1215" r:id="rId71"/>
    <p:sldId id="493" r:id="rId72"/>
    <p:sldId id="349"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120"/>
            <p14:sldId id="256"/>
            <p14:sldId id="1157"/>
            <p14:sldId id="1158"/>
            <p14:sldId id="1159"/>
            <p14:sldId id="1160"/>
            <p14:sldId id="1161"/>
            <p14:sldId id="1162"/>
            <p14:sldId id="906"/>
            <p14:sldId id="821"/>
            <p14:sldId id="1155"/>
            <p14:sldId id="1076"/>
            <p14:sldId id="914"/>
            <p14:sldId id="1121"/>
            <p14:sldId id="1156"/>
            <p14:sldId id="1163"/>
            <p14:sldId id="1164"/>
            <p14:sldId id="1165"/>
            <p14:sldId id="1166"/>
            <p14:sldId id="1167"/>
            <p14:sldId id="1168"/>
            <p14:sldId id="1169"/>
            <p14:sldId id="1170"/>
            <p14:sldId id="1171"/>
            <p14:sldId id="1172"/>
            <p14:sldId id="1173"/>
            <p14:sldId id="1174"/>
            <p14:sldId id="1175"/>
            <p14:sldId id="1176"/>
            <p14:sldId id="1177"/>
            <p14:sldId id="1178"/>
            <p14:sldId id="1148"/>
            <p14:sldId id="1179"/>
            <p14:sldId id="1180"/>
            <p14:sldId id="1182"/>
            <p14:sldId id="1181"/>
            <p14:sldId id="1183"/>
            <p14:sldId id="1184"/>
            <p14:sldId id="1185"/>
            <p14:sldId id="1186"/>
            <p14:sldId id="1187"/>
            <p14:sldId id="1188"/>
            <p14:sldId id="1189"/>
            <p14:sldId id="1190"/>
            <p14:sldId id="1192"/>
            <p14:sldId id="1193"/>
            <p14:sldId id="1194"/>
            <p14:sldId id="1195"/>
            <p14:sldId id="1196"/>
            <p14:sldId id="1197"/>
            <p14:sldId id="1198"/>
            <p14:sldId id="1199"/>
            <p14:sldId id="1200"/>
            <p14:sldId id="1201"/>
            <p14:sldId id="1202"/>
            <p14:sldId id="1203"/>
            <p14:sldId id="1204"/>
            <p14:sldId id="1205"/>
            <p14:sldId id="1206"/>
            <p14:sldId id="1207"/>
            <p14:sldId id="1208"/>
            <p14:sldId id="1209"/>
            <p14:sldId id="1210"/>
            <p14:sldId id="1132"/>
            <p14:sldId id="1211"/>
            <p14:sldId id="1214"/>
            <p14:sldId id="1213"/>
            <p14:sldId id="865"/>
            <p14:sldId id="1215"/>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0000"/>
    <a:srgbClr val="0000FF"/>
    <a:srgbClr val="D9E6F1"/>
    <a:srgbClr val="213763"/>
    <a:srgbClr val="9BE5EF"/>
    <a:srgbClr val="0A1022"/>
    <a:srgbClr val="669BBC"/>
    <a:srgbClr val="528F9C"/>
    <a:srgbClr val="5285A8"/>
    <a:srgbClr val="2E75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932" autoAdjust="0"/>
  </p:normalViewPr>
  <p:slideViewPr>
    <p:cSldViewPr snapToGrid="0">
      <p:cViewPr varScale="1">
        <p:scale>
          <a:sx n="95" d="100"/>
          <a:sy n="95" d="100"/>
        </p:scale>
        <p:origin x="360" y="53"/>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notesMaster" Target="notesMasters/notesMaster1.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8/15/2024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8089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9945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098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79312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994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36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9829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3809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1091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152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241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069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90021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0051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8145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6781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90559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3579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88452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31115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77607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5823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94977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170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86623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04825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1256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78012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2673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1019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4467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74911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43404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7376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14723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60565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21044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766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75248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55863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07276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16447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26727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8/15/2024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8/15/2024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8/15/2024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8/15/2024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hyperlink" Target="https://u.ae/-/media/Documents-2023/ArFederal-Decree-Law-No-45-of-2021-regarding-the-Protection-of-Personal-Data.pdf" TargetMode="External"/><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hyperlink" Target="https://laws.uaecabinet.ae/ar/materials/law/1526" TargetMode="External"/></Relationships>
</file>

<file path=ppt/slides/_rels/slide62.xml.rels><?xml version="1.0" encoding="UTF-8" standalone="yes"?>
<Relationships xmlns="http://schemas.openxmlformats.org/package/2006/relationships"><Relationship Id="rId3" Type="http://schemas.openxmlformats.org/officeDocument/2006/relationships/hyperlink" Target="https://laws.boe.gov.sa/boelaws/laws/lawdetails/b7cfae89-828e-4994-b167-adaa00e37188/1#:~:text=%D8%A7%D9%84%D9%85%D8%A7%D8%AF%D8%A9%20%D8%A7%D9%84%D8%AB%D8%A7%D9%84%D8%AB%D8%A9%20%D9%88%D8%A7%D9%84%D8%A3%D8%B1%D8%A8%D8%B9%D9%88%D9%86" TargetMode="External"/><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hyperlink" Target="https://sdaia.gov.sa/ndmo/" TargetMode="External"/><Relationship Id="rId4" Type="http://schemas.openxmlformats.org/officeDocument/2006/relationships/hyperlink" Target="https://sdaia.gov.sa/"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39643" y="1294510"/>
            <a:ext cx="4499950" cy="1485278"/>
          </a:xfrm>
          <a:prstGeom prst="rect">
            <a:avLst/>
          </a:prstGeom>
          <a:noFill/>
        </p:spPr>
        <p:txBody>
          <a:bodyPr wrap="none" rtlCol="0">
            <a:spAutoFit/>
          </a:bodyPr>
          <a:lstStyle/>
          <a:p>
            <a:pPr algn="r" rtl="1">
              <a:lnSpc>
                <a:spcPct val="150000"/>
              </a:lnSpc>
            </a:pPr>
            <a:r>
              <a:rPr lang="ar-EG" sz="3200" b="1" dirty="0">
                <a:solidFill>
                  <a:srgbClr val="00B0F0"/>
                </a:solidFill>
                <a:latin typeface="Times New Roman" panose="02020603050405020304" pitchFamily="18" charset="0"/>
              </a:rPr>
              <a:t>مقرر قانون الخصوصية </a:t>
            </a:r>
          </a:p>
          <a:p>
            <a:pPr algn="ctr" rtl="1">
              <a:lnSpc>
                <a:spcPct val="150000"/>
              </a:lnSpc>
            </a:pP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68812" y="3942543"/>
            <a:ext cx="2522447" cy="646331"/>
          </a:xfrm>
          <a:prstGeom prst="rect">
            <a:avLst/>
          </a:prstGeom>
          <a:noFill/>
        </p:spPr>
        <p:txBody>
          <a:bodyPr wrap="square" rtlCol="0">
            <a:spAutoFit/>
          </a:bodyPr>
          <a:lstStyle/>
          <a:p>
            <a:pPr algn="ctr" rtl="1">
              <a:lnSpc>
                <a:spcPct val="150000"/>
              </a:lnSpc>
            </a:pPr>
            <a:r>
              <a:rPr lang="en-US" sz="2400" b="1"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16857" y="0"/>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277426" y="4831413"/>
            <a:ext cx="4435563" cy="1810687"/>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FF0000"/>
                </a:solidFill>
                <a:latin typeface="Alexandria" pitchFamily="2" charset="-78"/>
              </a:rPr>
              <a:t>المحاضرة العاشرة</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المؤتمرات الدولية والمحلية </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والحماية الدستورية والجنائية والإدارية</a:t>
            </a:r>
          </a:p>
          <a:p>
            <a:pPr algn="ctr" rtl="1">
              <a:lnSpc>
                <a:spcPct val="150000"/>
              </a:lnSpc>
              <a:spcAft>
                <a:spcPts val="500"/>
              </a:spcAft>
            </a:pPr>
            <a:r>
              <a:rPr lang="ar-EG" b="1" dirty="0">
                <a:solidFill>
                  <a:schemeClr val="bg1"/>
                </a:solidFill>
                <a:latin typeface="Calibri" panose="020F0502020204030204" pitchFamily="34" charset="0"/>
                <a:ea typeface="Calibri" panose="020F0502020204030204" pitchFamily="34" charset="0"/>
              </a:rPr>
              <a:t>  </a:t>
            </a:r>
            <a:r>
              <a:rPr lang="ar-EG" b="1" dirty="0">
                <a:solidFill>
                  <a:schemeClr val="bg1"/>
                </a:solidFill>
                <a:ea typeface="Calibri" panose="020F0502020204030204" pitchFamily="34" charset="0"/>
              </a:rPr>
              <a:t>للحق في الخصوصية المعلوماتية</a:t>
            </a:r>
            <a:endParaRPr lang="ar-EG" b="1" dirty="0">
              <a:solidFill>
                <a:schemeClr val="bg1"/>
              </a:solidFill>
              <a:latin typeface="Times New Roman" panose="02020603050405020304" pitchFamily="18" charset="0"/>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220152" y="3021736"/>
            <a:ext cx="4356063" cy="789319"/>
          </a:xfrm>
          <a:prstGeom prst="rect">
            <a:avLst/>
          </a:prstGeom>
          <a:noFill/>
        </p:spPr>
        <p:txBody>
          <a:bodyPr wrap="square" rtlCol="0">
            <a:spAutoFit/>
          </a:bodyPr>
          <a:lstStyle/>
          <a:p>
            <a:pPr algn="ctr" rtl="1">
              <a:lnSpc>
                <a:spcPct val="150000"/>
              </a:lnSpc>
            </a:pPr>
            <a:r>
              <a:rPr lang="ar-EG" sz="1600" b="1" dirty="0">
                <a:latin typeface="Alexandria" pitchFamily="2" charset="-78"/>
              </a:rPr>
              <a:t>د. أسماء رويعي</a:t>
            </a:r>
            <a:endParaRPr lang="en-US" sz="1600" b="1" dirty="0">
              <a:latin typeface="Alexandria" pitchFamily="2" charset="-78"/>
            </a:endParaRPr>
          </a:p>
          <a:p>
            <a:pPr algn="ctr" rtl="1">
              <a:lnSpc>
                <a:spcPct val="150000"/>
              </a:lnSpc>
            </a:pPr>
            <a:r>
              <a:rPr lang="ar-EG" sz="1600" b="1" dirty="0">
                <a:latin typeface="Alexandria" pitchFamily="2" charset="-78"/>
              </a:rPr>
              <a:t>المشرفة على قسم ماجستير القانون الرقمي</a:t>
            </a:r>
            <a:endParaRPr lang="en-US" sz="1600" b="1"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2" name="Picture 2" descr="Data Protection Assessment &amp; Audit – Cygnus">
            <a:extLst>
              <a:ext uri="{FF2B5EF4-FFF2-40B4-BE49-F238E27FC236}">
                <a16:creationId xmlns:a16="http://schemas.microsoft.com/office/drawing/2014/main" id="{70823D38-DFF0-4E44-930D-A590B5FA8E3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8943" y="1619250"/>
            <a:ext cx="9067799" cy="40848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236911" y="4381423"/>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a:t>
            </a:r>
            <a:r>
              <a:rPr lang="ar-EG" sz="2400" b="1" noProof="0" dirty="0">
                <a:solidFill>
                  <a:prstClr val="black"/>
                </a:solidFill>
                <a:latin typeface="Times New Roman" panose="02020603050405020304" pitchFamily="18" charset="0"/>
                <a:ea typeface="Calibri" panose="020F0502020204030204" pitchFamily="34" charset="0"/>
              </a:rPr>
              <a:t>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7067440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85436" y="1694771"/>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26203" y="3810442"/>
            <a:ext cx="5015699" cy="270557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2428804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5469214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0127E39A-483A-4CFA-B055-2517ED0C0483}"/>
              </a:ext>
            </a:extLst>
          </p:cNvPr>
          <p:cNvSpPr/>
          <p:nvPr/>
        </p:nvSpPr>
        <p:spPr>
          <a:xfrm>
            <a:off x="1371903" y="2870695"/>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pic>
        <p:nvPicPr>
          <p:cNvPr id="10" name="Picture 2" descr="In the Wake of GDPR, Will the U.S. Embrace Data Privacy? | Fortune">
            <a:extLst>
              <a:ext uri="{FF2B5EF4-FFF2-40B4-BE49-F238E27FC236}">
                <a16:creationId xmlns:a16="http://schemas.microsoft.com/office/drawing/2014/main" id="{18283D11-1004-414E-83EC-ABFF553654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695" y="1711202"/>
            <a:ext cx="4610099" cy="4121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3263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8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993651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1657350"/>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80225" y="4218859"/>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944007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Privacy Dashboard Animations by Albert Yih for Microsoft Design on Dribbble">
            <a:extLst>
              <a:ext uri="{FF2B5EF4-FFF2-40B4-BE49-F238E27FC236}">
                <a16:creationId xmlns:a16="http://schemas.microsoft.com/office/drawing/2014/main" id="{C273C3D2-EBBD-4BA3-AF9E-4DC46B3BFE5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62075" y="1666876"/>
            <a:ext cx="8982075" cy="3978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82942" y="4422702"/>
            <a:ext cx="4689083"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بالمحاضرة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4498164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ECP - Privacy - Jing Zhang illustration">
            <a:extLst>
              <a:ext uri="{FF2B5EF4-FFF2-40B4-BE49-F238E27FC236}">
                <a16:creationId xmlns:a16="http://schemas.microsoft.com/office/drawing/2014/main" id="{E5DF37F9-58ED-4FA9-A6F4-DC7ED7D18FC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1657350"/>
            <a:ext cx="9115425" cy="39878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80225" y="4218859"/>
            <a:ext cx="5015699"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ما سبق شرحه بالمحاضره الأخيرة</a:t>
            </a:r>
            <a:endParaRPr kumimoji="0" lang="ar-EG" sz="24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3108825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707476" y="2455567"/>
            <a:ext cx="7998629" cy="3739485"/>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algn="ctr" rtl="1">
              <a:lnSpc>
                <a:spcPct val="150000"/>
              </a:lnSpc>
            </a:pPr>
            <a:r>
              <a:rPr lang="ar-SA" sz="2400" b="1" dirty="0">
                <a:solidFill>
                  <a:srgbClr val="FF0000"/>
                </a:solidFill>
              </a:rPr>
              <a:t>المحور الأول</a:t>
            </a:r>
            <a:endParaRPr lang="ar-EG" sz="2400" b="1" dirty="0">
              <a:solidFill>
                <a:srgbClr val="FF0000"/>
              </a:solidFill>
            </a:endParaRPr>
          </a:p>
          <a:p>
            <a:pPr algn="ctr" rtl="1">
              <a:lnSpc>
                <a:spcPct val="150000"/>
              </a:lnSpc>
            </a:pPr>
            <a:r>
              <a:rPr lang="ar-SA" b="1" dirty="0">
                <a:solidFill>
                  <a:srgbClr val="0000FF"/>
                </a:solidFill>
              </a:rPr>
              <a:t>المؤتمرات الدولية والمحلية لحماية الحق في الخصوصية المعلوماتية</a:t>
            </a:r>
            <a:endParaRPr lang="ar-EG" b="1" dirty="0">
              <a:solidFill>
                <a:srgbClr val="0000FF"/>
              </a:solidFill>
            </a:endParaRPr>
          </a:p>
          <a:p>
            <a:pPr algn="ctr" rtl="1">
              <a:lnSpc>
                <a:spcPct val="150000"/>
              </a:lnSpc>
            </a:pPr>
            <a:endParaRPr lang="en-US" sz="1600" b="1" dirty="0"/>
          </a:p>
          <a:p>
            <a:pPr algn="ctr" rtl="1">
              <a:lnSpc>
                <a:spcPct val="150000"/>
              </a:lnSpc>
            </a:pPr>
            <a:r>
              <a:rPr lang="ar-SA" sz="2400" b="1" dirty="0">
                <a:solidFill>
                  <a:srgbClr val="FF0000"/>
                </a:solidFill>
              </a:rPr>
              <a:t>المحور الثاني </a:t>
            </a:r>
            <a:endParaRPr lang="ar-EG" sz="2400" b="1" dirty="0">
              <a:solidFill>
                <a:srgbClr val="FF0000"/>
              </a:solidFill>
            </a:endParaRPr>
          </a:p>
          <a:p>
            <a:pPr algn="ctr" rtl="1">
              <a:lnSpc>
                <a:spcPct val="150000"/>
              </a:lnSpc>
            </a:pPr>
            <a:r>
              <a:rPr lang="ar-SA" b="1" dirty="0">
                <a:solidFill>
                  <a:srgbClr val="0000FF"/>
                </a:solidFill>
              </a:rPr>
              <a:t>الحماية الدستورية والجنائية للحق في الخصوصية المعلوماتية</a:t>
            </a:r>
            <a:endParaRPr lang="ar-EG" b="1" dirty="0">
              <a:solidFill>
                <a:srgbClr val="0000FF"/>
              </a:solidFill>
            </a:endParaRPr>
          </a:p>
          <a:p>
            <a:pPr algn="ctr" rtl="1">
              <a:lnSpc>
                <a:spcPct val="150000"/>
              </a:lnSpc>
            </a:pPr>
            <a:endParaRPr lang="en-US" sz="1600" b="1" dirty="0"/>
          </a:p>
          <a:p>
            <a:pPr algn="ctr" rtl="1">
              <a:lnSpc>
                <a:spcPct val="150000"/>
              </a:lnSpc>
            </a:pPr>
            <a:r>
              <a:rPr lang="ar-SA" sz="2400" b="1" dirty="0">
                <a:solidFill>
                  <a:srgbClr val="FF0000"/>
                </a:solidFill>
              </a:rPr>
              <a:t>المحور الثالث </a:t>
            </a:r>
            <a:endParaRPr lang="ar-EG" sz="2400" b="1" dirty="0">
              <a:solidFill>
                <a:srgbClr val="FF0000"/>
              </a:solidFill>
            </a:endParaRPr>
          </a:p>
          <a:p>
            <a:pPr algn="ctr" rtl="1">
              <a:lnSpc>
                <a:spcPct val="150000"/>
              </a:lnSpc>
            </a:pPr>
            <a:r>
              <a:rPr lang="ar-SA" b="1" dirty="0">
                <a:solidFill>
                  <a:srgbClr val="0000FF"/>
                </a:solidFill>
              </a:rPr>
              <a:t>الحماية الإدارية للحق في الخصوصية المعلوماتية </a:t>
            </a:r>
            <a:endParaRPr lang="en-US" b="1" dirty="0">
              <a:solidFill>
                <a:srgbClr val="0000FF"/>
              </a:solidFill>
            </a:endParaRPr>
          </a:p>
        </p:txBody>
      </p:sp>
      <p:pic>
        <p:nvPicPr>
          <p:cNvPr id="12" name="Picture 11">
            <a:extLst>
              <a:ext uri="{FF2B5EF4-FFF2-40B4-BE49-F238E27FC236}">
                <a16:creationId xmlns:a16="http://schemas.microsoft.com/office/drawing/2014/main" id="{76460CDC-9658-4DCA-9FC1-4A8098DE27F0}"/>
              </a:ext>
            </a:extLst>
          </p:cNvPr>
          <p:cNvPicPr>
            <a:picLocks noChangeAspect="1"/>
          </p:cNvPicPr>
          <p:nvPr/>
        </p:nvPicPr>
        <p:blipFill>
          <a:blip r:embed="rId2"/>
          <a:stretch>
            <a:fillRect/>
          </a:stretch>
        </p:blipFill>
        <p:spPr>
          <a:xfrm>
            <a:off x="389354" y="2277688"/>
            <a:ext cx="3318122" cy="4139738"/>
          </a:xfrm>
          <a:prstGeom prst="rect">
            <a:avLst/>
          </a:prstGeom>
          <a:ln>
            <a:noFill/>
          </a:ln>
          <a:effectLst>
            <a:softEdge rad="112500"/>
          </a:effectLst>
        </p:spPr>
      </p:pic>
      <p:sp>
        <p:nvSpPr>
          <p:cNvPr id="6" name="Flowchart: Alternate Process 5">
            <a:extLst>
              <a:ext uri="{FF2B5EF4-FFF2-40B4-BE49-F238E27FC236}">
                <a16:creationId xmlns:a16="http://schemas.microsoft.com/office/drawing/2014/main" id="{61D27E48-B5A8-527F-30C0-7FC645C7362F}"/>
              </a:ext>
            </a:extLst>
          </p:cNvPr>
          <p:cNvSpPr/>
          <p:nvPr/>
        </p:nvSpPr>
        <p:spPr>
          <a:xfrm>
            <a:off x="5416811" y="845230"/>
            <a:ext cx="3743813" cy="10142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محاور  المحاضرة : </a:t>
            </a:r>
            <a:endParaRPr kumimoji="0" lang="en-US" sz="3200" b="1" i="0" u="none" strike="noStrike" kern="1200" cap="none" spc="0" normalizeH="0" baseline="0" noProof="0" dirty="0">
              <a:ln>
                <a:noFill/>
              </a:ln>
              <a:solidFill>
                <a:prstClr val="white"/>
              </a:solidFill>
              <a:effectLst/>
              <a:uLnTx/>
              <a:uFillTx/>
              <a:ea typeface="+mn-ea"/>
              <a:cs typeface="+mn-cs"/>
            </a:endParaRPr>
          </a:p>
        </p:txBody>
      </p:sp>
    </p:spTree>
    <p:extLst>
      <p:ext uri="{BB962C8B-B14F-4D97-AF65-F5344CB8AC3E}">
        <p14:creationId xmlns:p14="http://schemas.microsoft.com/office/powerpoint/2010/main" val="78445114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507072" y="1064029"/>
            <a:ext cx="11225347" cy="5046848"/>
          </a:xfrm>
          <a:prstGeom prst="flowChartAlternateProcess">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92D050"/>
                </a:solidFill>
                <a:latin typeface="Times New Roman" panose="02020603050405020304" pitchFamily="18" charset="0"/>
                <a:ea typeface="Times New Roman" panose="02020603050405020304" pitchFamily="18" charset="0"/>
              </a:rPr>
              <a:t>المحور الأول</a:t>
            </a:r>
          </a:p>
          <a:p>
            <a:pPr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400" b="1" dirty="0">
                <a:solidFill>
                  <a:srgbClr val="FF0000"/>
                </a:solidFill>
                <a:latin typeface="Times New Roman" panose="02020603050405020304" pitchFamily="18" charset="0"/>
                <a:ea typeface="Times New Roman" panose="02020603050405020304" pitchFamily="18" charset="0"/>
              </a:rPr>
              <a:t>:</a:t>
            </a:r>
            <a:endParaRPr lang="en-US" sz="2400" b="1" dirty="0">
              <a:solidFill>
                <a:srgbClr val="FF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لحقوق الإنسان المنعقد في طهران.</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مؤتمر مونتريال.</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موقف مؤتمر اليونسكو من أخطار الخصوصية المعلوماتية.</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السابع للمركز الدولي للدراسات والبحوث الاجتماعية و الجنائية و الإصلاحية.</a:t>
            </a:r>
            <a:endParaRPr lang="en-US" sz="20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المؤتمر الدولي لأمن المعلومات الإلكترونية.</a:t>
            </a:r>
            <a:endParaRPr lang="en-US" sz="2000" b="1" dirty="0">
              <a:latin typeface="Times New Roman" panose="02020603050405020304" pitchFamily="18" charset="0"/>
              <a:ea typeface="Times New Roman" panose="02020603050405020304" pitchFamily="18" charset="0"/>
            </a:endParaRPr>
          </a:p>
          <a:p>
            <a:pPr algn="r"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ثانيا : المؤتمرات المحلية لحماية الخصوصية المعلوماتية</a:t>
            </a:r>
            <a:r>
              <a:rPr lang="ar-SA" sz="2400" dirty="0">
                <a:solidFill>
                  <a:srgbClr val="FF0000"/>
                </a:solidFill>
                <a:latin typeface="Times New Roman" panose="02020603050405020304" pitchFamily="18" charset="0"/>
                <a:ea typeface="Times New Roman" panose="02020603050405020304" pitchFamily="18" charset="0"/>
              </a:rPr>
              <a:t>:</a:t>
            </a:r>
            <a:endParaRPr lang="en-US" sz="2000" dirty="0">
              <a:solidFill>
                <a:srgbClr val="FF0000"/>
              </a:solidFill>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Calibri" panose="020F0502020204030204" pitchFamily="34" charset="0"/>
              <a:buChar char="-"/>
            </a:pPr>
            <a:r>
              <a:rPr lang="ar-SA" sz="2000" b="1" dirty="0">
                <a:solidFill>
                  <a:srgbClr val="000000"/>
                </a:solidFill>
                <a:latin typeface="Times New Roman" panose="02020603050405020304" pitchFamily="18" charset="0"/>
                <a:ea typeface="Times New Roman" panose="02020603050405020304" pitchFamily="18" charset="0"/>
              </a:rPr>
              <a:t>موقف مؤتمر دول الشمال في استوكهلم من حماية الخصوصية المعلوماتية.</a:t>
            </a:r>
            <a:endParaRPr lang="en-US"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976199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444136" y="1280160"/>
            <a:ext cx="11564983" cy="4874578"/>
          </a:xfrm>
          <a:prstGeom prst="flowChartAlternateProcess">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92D050"/>
                </a:solidFill>
                <a:latin typeface="Times New Roman" panose="02020603050405020304" pitchFamily="18" charset="0"/>
                <a:ea typeface="Times New Roman" panose="02020603050405020304" pitchFamily="18" charset="0"/>
              </a:rPr>
              <a:t>المحور الثاني</a:t>
            </a:r>
          </a:p>
          <a:p>
            <a:pPr algn="r" rtl="1">
              <a:lnSpc>
                <a:spcPct val="150000"/>
              </a:lnSpc>
            </a:pPr>
            <a:r>
              <a:rPr lang="ar-SA" sz="2200" b="1" dirty="0">
                <a:solidFill>
                  <a:srgbClr val="FF0000"/>
                </a:solidFill>
                <a:latin typeface="Times New Roman" panose="02020603050405020304" pitchFamily="18" charset="0"/>
                <a:ea typeface="Times New Roman" panose="02020603050405020304" pitchFamily="18" charset="0"/>
              </a:rPr>
              <a:t>أولا: الحماية الدسورية والجنائية للحق في الخصوصية المعلوماتية في البيئة الغربية:</a:t>
            </a:r>
            <a:endParaRPr lang="en-US" sz="2200" b="1" dirty="0">
              <a:solidFill>
                <a:srgbClr val="FF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endParaRPr lang="ar-EG" sz="2000" b="1" dirty="0">
              <a:solidFill>
                <a:srgbClr val="000000"/>
              </a:solidFill>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النماذج الدستورية في حقل حماية الحق في الخصوصية المعلوماتية وذلك على النحو التالي:</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2000" b="1" dirty="0">
                <a:solidFill>
                  <a:srgbClr val="000000"/>
                </a:solidFill>
                <a:latin typeface="Calibri" panose="020F0502020204030204" pitchFamily="34" charset="0"/>
                <a:ea typeface="Times New Roman" panose="02020603050405020304" pitchFamily="18" charset="0"/>
              </a:rPr>
              <a:t>الأنماط والنماذج القانونية في حقل حماية الخصوصية المعلوماتية :</a:t>
            </a:r>
            <a:endParaRPr lang="en-US" sz="1600" b="1" dirty="0">
              <a:latin typeface="Calibri" panose="020F0502020204030204" pitchFamily="34" charset="0"/>
              <a:ea typeface="Calibri" panose="020F0502020204030204" pitchFamily="34" charset="0"/>
            </a:endParaRPr>
          </a:p>
          <a:p>
            <a:pPr marL="342900" marR="0" lvl="0" indent="-342900" algn="r"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ماهية الأوصاف العامة لتشريعات حماية الخصوصية المعلوماتية :</a:t>
            </a:r>
            <a:endParaRPr lang="en-US" b="1" dirty="0">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2000" b="1" dirty="0">
                <a:solidFill>
                  <a:srgbClr val="000000"/>
                </a:solidFill>
                <a:latin typeface="Times New Roman" panose="02020603050405020304" pitchFamily="18" charset="0"/>
                <a:ea typeface="Times New Roman" panose="02020603050405020304" pitchFamily="18" charset="0"/>
              </a:rPr>
              <a:t>التشريعات القانونية في حقل حماية الحق في الخصوصية المعلوماتية في الدول الغربية:</a:t>
            </a:r>
            <a:endParaRPr lang="ar-EG" sz="2000" b="1" dirty="0">
              <a:solidFill>
                <a:srgbClr val="000000"/>
              </a:solidFill>
              <a:latin typeface="Times New Roman" panose="02020603050405020304" pitchFamily="18" charset="0"/>
              <a:ea typeface="Times New Roman" panose="02020603050405020304" pitchFamily="18" charset="0"/>
            </a:endParaRPr>
          </a:p>
          <a:p>
            <a:pPr marR="0" lvl="0" algn="r" rtl="1">
              <a:lnSpc>
                <a:spcPct val="150000"/>
              </a:lnSpc>
              <a:spcBef>
                <a:spcPts val="0"/>
              </a:spcBef>
              <a:spcAft>
                <a:spcPts val="500"/>
              </a:spcAft>
            </a:pPr>
            <a:endParaRPr lang="en-US" b="1" dirty="0">
              <a:latin typeface="Times New Roman" panose="02020603050405020304" pitchFamily="18" charset="0"/>
              <a:ea typeface="Times New Roman" panose="02020603050405020304" pitchFamily="18" charset="0"/>
            </a:endParaRPr>
          </a:p>
          <a:p>
            <a:pPr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  ثانيا: الحماية التشريعية للحق في الخصوصية المعلوماتية في البيئة العربية:</a:t>
            </a:r>
            <a:endParaRPr lang="en-US" sz="2000" b="1"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0070681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3506520" y="1683130"/>
            <a:ext cx="8225899" cy="4145280"/>
          </a:xfrm>
          <a:prstGeom prst="flowChartAlternateProcess">
            <a:avLst/>
          </a:prstGeom>
          <a:solidFill>
            <a:srgbClr val="D9E6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400" b="1" dirty="0">
                <a:solidFill>
                  <a:srgbClr val="92D050"/>
                </a:solidFill>
                <a:latin typeface="Times New Roman" panose="02020603050405020304" pitchFamily="18" charset="0"/>
                <a:ea typeface="Times New Roman" panose="02020603050405020304" pitchFamily="18" charset="0"/>
              </a:rPr>
              <a:t>المحور الثالث</a:t>
            </a:r>
          </a:p>
          <a:p>
            <a:pPr algn="ctr" rtl="1">
              <a:lnSpc>
                <a:spcPct val="150000"/>
              </a:lnSpc>
            </a:pPr>
            <a:r>
              <a:rPr lang="ar-SA" sz="2000" b="1" dirty="0">
                <a:solidFill>
                  <a:srgbClr val="FF0000"/>
                </a:solidFill>
              </a:rPr>
              <a:t>الحماية الإدارية للحق في الخصوصية المعلوماتية </a:t>
            </a:r>
            <a:endParaRPr lang="ar-EG" sz="2000" b="1" dirty="0">
              <a:solidFill>
                <a:srgbClr val="FF0000"/>
              </a:solidFill>
            </a:endParaRPr>
          </a:p>
          <a:p>
            <a:pPr algn="ctr" rtl="1">
              <a:lnSpc>
                <a:spcPct val="150000"/>
              </a:lnSpc>
            </a:pPr>
            <a:endParaRPr lang="ar-EG" sz="1600"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 لقد اختلف القانون المقارن حول إنشاء جهة إدارية متخصصة للإشراف والرقابة عل</a:t>
            </a:r>
            <a:r>
              <a:rPr lang="ar-EG" b="1" dirty="0">
                <a:solidFill>
                  <a:schemeClr val="tx1"/>
                </a:solidFill>
                <a:latin typeface="Times New Roman" panose="02020603050405020304" pitchFamily="18" charset="0"/>
                <a:ea typeface="Times New Roman" panose="02020603050405020304" pitchFamily="18" charset="0"/>
              </a:rPr>
              <a:t>ى</a:t>
            </a:r>
            <a:r>
              <a:rPr lang="ar-SA" b="1" dirty="0">
                <a:solidFill>
                  <a:schemeClr val="tx1"/>
                </a:solidFill>
                <a:latin typeface="Times New Roman" panose="02020603050405020304" pitchFamily="18" charset="0"/>
                <a:ea typeface="Times New Roman" panose="02020603050405020304" pitchFamily="18" charset="0"/>
              </a:rPr>
              <a:t> تطبيق قانون الخصوصية المعلوماتية اختلافا بينا:</a:t>
            </a:r>
            <a:endParaRPr lang="ar-EG"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endParaRPr lang="en-US" sz="1600"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ترك الرقابة للقواعد العامة دون حاجة لجهة خاصة.</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مفوض نظم المعلومات.</a:t>
            </a:r>
            <a:endParaRPr lang="en-US" b="1"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جهاز أو لجنة للإشراف والرقابة.</a:t>
            </a:r>
            <a:endParaRPr lang="en-US" b="1" dirty="0">
              <a:solidFill>
                <a:schemeClr val="bg1"/>
              </a:solidFill>
              <a:latin typeface="Calibri" panose="020F0502020204030204" pitchFamily="34" charset="0"/>
              <a:ea typeface="Calibri" panose="020F0502020204030204" pitchFamily="34" charset="0"/>
            </a:endParaRPr>
          </a:p>
        </p:txBody>
      </p:sp>
      <p:pic>
        <p:nvPicPr>
          <p:cNvPr id="19" name="Picture 2" descr="Technologie Moderne De Sécurité Des Données | Photo Premium">
            <a:extLst>
              <a:ext uri="{FF2B5EF4-FFF2-40B4-BE49-F238E27FC236}">
                <a16:creationId xmlns:a16="http://schemas.microsoft.com/office/drawing/2014/main" id="{573E58BA-D386-47FC-9544-35AC0214B6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81" y="1895302"/>
            <a:ext cx="2926080" cy="3524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2040211"/>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798C936-9A69-4F62-A061-EA9D5DAE1273}"/>
              </a:ext>
            </a:extLst>
          </p:cNvPr>
          <p:cNvSpPr/>
          <p:nvPr/>
        </p:nvSpPr>
        <p:spPr>
          <a:xfrm>
            <a:off x="399011" y="1088451"/>
            <a:ext cx="11577089" cy="4188822"/>
          </a:xfrm>
          <a:prstGeom prst="flowChartAlternateProcess">
            <a:avLst/>
          </a:prstGeom>
          <a:solidFill>
            <a:srgbClr val="D9E6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sz="2400" b="1" dirty="0">
                <a:solidFill>
                  <a:srgbClr val="92D050"/>
                </a:solidFill>
              </a:rPr>
              <a:t>المحور الأول</a:t>
            </a:r>
          </a:p>
          <a:p>
            <a:pPr lvl="0" algn="ctr" rtl="1">
              <a:lnSpc>
                <a:spcPct val="150000"/>
              </a:lnSpc>
            </a:pPr>
            <a:r>
              <a:rPr lang="ar-SA" sz="2000" b="1" dirty="0">
                <a:solidFill>
                  <a:srgbClr val="FF0000"/>
                </a:solidFill>
                <a:ea typeface="Times New Roman" panose="02020603050405020304" pitchFamily="18" charset="0"/>
              </a:rPr>
              <a:t>المؤتمرات الدولية والمحلية</a:t>
            </a:r>
            <a:r>
              <a:rPr lang="ar-EG" sz="2000" b="1" dirty="0">
                <a:solidFill>
                  <a:srgbClr val="FF0000"/>
                </a:solidFill>
                <a:ea typeface="Times New Roman" panose="02020603050405020304" pitchFamily="18" charset="0"/>
              </a:rPr>
              <a:t> </a:t>
            </a:r>
            <a:r>
              <a:rPr lang="ar-SA" sz="2000" b="1" dirty="0">
                <a:solidFill>
                  <a:srgbClr val="FF0000"/>
                </a:solidFill>
                <a:ea typeface="Times New Roman" panose="02020603050405020304" pitchFamily="18" charset="0"/>
              </a:rPr>
              <a:t> لحماية الحق في الخصوصية المعلوماتية</a:t>
            </a:r>
            <a:endParaRPr lang="ar-EG" sz="2000" b="1" dirty="0">
              <a:solidFill>
                <a:srgbClr val="FF0000"/>
              </a:solidFill>
              <a:ea typeface="Times New Roman" panose="02020603050405020304" pitchFamily="18" charset="0"/>
            </a:endParaRPr>
          </a:p>
          <a:p>
            <a:pPr lvl="0" algn="just" rtl="1">
              <a:lnSpc>
                <a:spcPct val="150000"/>
              </a:lnSpc>
            </a:pPr>
            <a:endParaRPr lang="ar-EG" sz="1600" b="1" dirty="0">
              <a:solidFill>
                <a:schemeClr val="bg1"/>
              </a:solidFill>
            </a:endParaRPr>
          </a:p>
          <a:p>
            <a:pPr algn="just" rtl="1">
              <a:lnSpc>
                <a:spcPct val="150000"/>
              </a:lnSpc>
            </a:pPr>
            <a:r>
              <a:rPr lang="ar-EG" sz="1600" b="1" dirty="0">
                <a:solidFill>
                  <a:schemeClr val="tx1"/>
                </a:solidFill>
              </a:rPr>
              <a:t>       </a:t>
            </a:r>
            <a:r>
              <a:rPr lang="en-US" sz="1600" b="1" dirty="0">
                <a:solidFill>
                  <a:schemeClr val="tx1"/>
                </a:solidFill>
              </a:rPr>
              <a:t> </a:t>
            </a:r>
            <a:r>
              <a:rPr lang="ar-SA" b="1" dirty="0">
                <a:solidFill>
                  <a:schemeClr val="tx1"/>
                </a:solidFill>
              </a:rPr>
              <a:t>انعقدت عدة مؤتمرات دولية لتداول موضوع الحق في الخصوصية المعلوماتية، وأصدرت عدة توصيات تتعلق بحماية هذا الحق. إلا أننا سوف نركز عل</a:t>
            </a:r>
            <a:r>
              <a:rPr lang="ar-EG" b="1" dirty="0">
                <a:solidFill>
                  <a:schemeClr val="tx1"/>
                </a:solidFill>
              </a:rPr>
              <a:t>ى</a:t>
            </a:r>
            <a:r>
              <a:rPr lang="ar-SA" b="1" dirty="0">
                <a:solidFill>
                  <a:schemeClr val="tx1"/>
                </a:solidFill>
              </a:rPr>
              <a:t> أهم هذه المؤتمرات. وهذه المؤتمرات إما مؤتمرات ذات صبغة دولية، وإما مؤتمرات ذات صبغة إقليمية أو محلية، وذلك عل</a:t>
            </a:r>
            <a:r>
              <a:rPr lang="ar-EG" b="1" dirty="0">
                <a:solidFill>
                  <a:schemeClr val="tx1"/>
                </a:solidFill>
              </a:rPr>
              <a:t>ى</a:t>
            </a:r>
            <a:r>
              <a:rPr lang="ar-SA" b="1" dirty="0">
                <a:solidFill>
                  <a:schemeClr val="tx1"/>
                </a:solidFill>
              </a:rPr>
              <a:t> النحو التالي:</a:t>
            </a:r>
            <a:endParaRPr lang="ar-EG" b="1" dirty="0">
              <a:solidFill>
                <a:schemeClr val="tx1"/>
              </a:solidFill>
            </a:endParaRPr>
          </a:p>
          <a:p>
            <a:pPr algn="just" rtl="1">
              <a:lnSpc>
                <a:spcPct val="150000"/>
              </a:lnSpc>
            </a:pPr>
            <a:endParaRPr lang="ar-EG" b="1" dirty="0">
              <a:solidFill>
                <a:schemeClr val="tx1"/>
              </a:solidFill>
              <a:ea typeface="Times New Roman" panose="02020603050405020304" pitchFamily="18" charset="0"/>
            </a:endParaRPr>
          </a:p>
          <a:p>
            <a:pPr algn="just" rtl="1">
              <a:lnSpc>
                <a:spcPct val="150000"/>
              </a:lnSpc>
            </a:pPr>
            <a:r>
              <a:rPr lang="ar-SA" b="1" dirty="0">
                <a:solidFill>
                  <a:schemeClr val="tx1"/>
                </a:solidFill>
                <a:ea typeface="Times New Roman" panose="02020603050405020304" pitchFamily="18" charset="0"/>
              </a:rPr>
              <a:t> </a:t>
            </a:r>
            <a:r>
              <a:rPr lang="ar-SA" b="1" dirty="0">
                <a:solidFill>
                  <a:srgbClr val="000000"/>
                </a:solidFill>
                <a:latin typeface="Times New Roman" panose="02020603050405020304" pitchFamily="18" charset="0"/>
                <a:ea typeface="Times New Roman" panose="02020603050405020304" pitchFamily="18" charset="0"/>
              </a:rPr>
              <a:t> أولا: المؤتمرات الدولية لحماية الخصوصية المعلوماتية.</a:t>
            </a:r>
            <a:endParaRPr lang="en-US" b="1" dirty="0">
              <a:latin typeface="Times New Roman" panose="02020603050405020304" pitchFamily="18" charset="0"/>
              <a:ea typeface="Times New Roman" panose="02020603050405020304" pitchFamily="18" charset="0"/>
            </a:endParaRPr>
          </a:p>
          <a:p>
            <a:pPr algn="just" rtl="1">
              <a:lnSpc>
                <a:spcPct val="150000"/>
              </a:lnSpc>
            </a:pPr>
            <a:r>
              <a:rPr lang="ar-SA" b="1" dirty="0">
                <a:solidFill>
                  <a:srgbClr val="000000"/>
                </a:solidFill>
                <a:latin typeface="Times New Roman" panose="02020603050405020304" pitchFamily="18" charset="0"/>
                <a:ea typeface="Times New Roman" panose="02020603050405020304" pitchFamily="18" charset="0"/>
              </a:rPr>
              <a:t>  ثانيا: المؤتمرات المحلية لحماية الخصوصية المعلوماتية.</a:t>
            </a:r>
            <a:endParaRPr lang="ar-EG" b="1" dirty="0">
              <a:solidFill>
                <a:srgbClr val="000000"/>
              </a:solidFill>
              <a:latin typeface="Times New Roman" panose="02020603050405020304" pitchFamily="18" charset="0"/>
              <a:ea typeface="Times New Roman" panose="02020603050405020304" pitchFamily="18" charset="0"/>
            </a:endParaRP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B2168E55-D9E5-4DC0-9EB6-711FF3AE18D1}"/>
              </a:ext>
            </a:extLst>
          </p:cNvPr>
          <p:cNvPicPr>
            <a:picLocks noChangeAspect="1"/>
          </p:cNvPicPr>
          <p:nvPr/>
        </p:nvPicPr>
        <p:blipFill>
          <a:blip r:embed="rId2"/>
          <a:stretch>
            <a:fillRect/>
          </a:stretch>
        </p:blipFill>
        <p:spPr>
          <a:xfrm>
            <a:off x="553684" y="3589789"/>
            <a:ext cx="4767602" cy="1687484"/>
          </a:xfrm>
          <a:prstGeom prst="rect">
            <a:avLst/>
          </a:prstGeom>
          <a:ln>
            <a:noFill/>
          </a:ln>
          <a:effectLst>
            <a:softEdge rad="112500"/>
          </a:effectLst>
        </p:spPr>
      </p:pic>
    </p:spTree>
    <p:extLst>
      <p:ext uri="{BB962C8B-B14F-4D97-AF65-F5344CB8AC3E}">
        <p14:creationId xmlns:p14="http://schemas.microsoft.com/office/powerpoint/2010/main" val="288655538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9FF629D-8105-4FA9-9727-5FA6C29819FE}"/>
              </a:ext>
            </a:extLst>
          </p:cNvPr>
          <p:cNvPicPr>
            <a:picLocks noChangeAspect="1"/>
          </p:cNvPicPr>
          <p:nvPr/>
        </p:nvPicPr>
        <p:blipFill>
          <a:blip r:embed="rId2"/>
          <a:stretch>
            <a:fillRect/>
          </a:stretch>
        </p:blipFill>
        <p:spPr>
          <a:xfrm>
            <a:off x="1735314" y="5034395"/>
            <a:ext cx="8173458" cy="147021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11" name="Rectangle 10"/>
          <p:cNvSpPr/>
          <p:nvPr/>
        </p:nvSpPr>
        <p:spPr>
          <a:xfrm>
            <a:off x="1263534" y="1547543"/>
            <a:ext cx="9925594" cy="3486852"/>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just" rtl="1">
              <a:lnSpc>
                <a:spcPct val="150000"/>
              </a:lnSpc>
            </a:pPr>
            <a:r>
              <a:rPr lang="ar-SA" sz="24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400" b="1" dirty="0">
                <a:solidFill>
                  <a:srgbClr val="FF0000"/>
                </a:solidFill>
                <a:latin typeface="Times New Roman" panose="02020603050405020304" pitchFamily="18" charset="0"/>
                <a:ea typeface="Times New Roman" panose="02020603050405020304" pitchFamily="18" charset="0"/>
              </a:rPr>
              <a:t>:</a:t>
            </a:r>
          </a:p>
          <a:p>
            <a:pPr lvl="0" algn="just" rtl="1">
              <a:lnSpc>
                <a:spcPct val="150000"/>
              </a:lnSpc>
            </a:pPr>
            <a:endParaRPr lang="en-US" sz="2400" b="1" dirty="0">
              <a:solidFill>
                <a:srgbClr val="FF0000"/>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لحقوق الإنسان المنعقد في طهران.</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مؤتمر مونتريال.</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موقف مؤتمر اليونسكو من أخطار الخصوصية المعلوماتية.</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السابع للمركز الدولي للدراسات والبحوث الاجتماعية و الجنائية و الإصلاحية.</a:t>
            </a:r>
            <a:endParaRPr lang="en-US" sz="1600" b="1" dirty="0">
              <a:solidFill>
                <a:prstClr val="white"/>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pPr>
            <a:r>
              <a:rPr lang="ar-SA" b="1" dirty="0">
                <a:solidFill>
                  <a:srgbClr val="000000"/>
                </a:solidFill>
                <a:latin typeface="Times New Roman" panose="02020603050405020304" pitchFamily="18" charset="0"/>
                <a:ea typeface="Times New Roman" panose="02020603050405020304" pitchFamily="18" charset="0"/>
              </a:rPr>
              <a:t>المؤتمر الدولي لأمن المعلومات الإلكترونية.</a:t>
            </a:r>
            <a:endParaRPr lang="en-US" sz="16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4574194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79911" y="998119"/>
            <a:ext cx="11432177" cy="5643981"/>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defRPr/>
            </a:pPr>
            <a:r>
              <a:rPr lang="ar-SA" sz="2000" b="1" dirty="0">
                <a:solidFill>
                  <a:srgbClr val="FF0000"/>
                </a:solidFill>
                <a:latin typeface="Times New Roman" panose="02020603050405020304" pitchFamily="18" charset="0"/>
                <a:ea typeface="Times New Roman" panose="02020603050405020304" pitchFamily="18" charset="0"/>
              </a:rPr>
              <a:t>أولا: المؤتمرات الدولية لحماية الخصوصية المعلوماتية</a:t>
            </a:r>
            <a:r>
              <a:rPr lang="ar-EG" sz="2000" b="1" dirty="0">
                <a:solidFill>
                  <a:srgbClr val="FF0000"/>
                </a:solidFill>
                <a:latin typeface="Times New Roman" panose="02020603050405020304" pitchFamily="18" charset="0"/>
                <a:ea typeface="Times New Roman" panose="02020603050405020304" pitchFamily="18" charset="0"/>
              </a:rPr>
              <a:t>:</a:t>
            </a:r>
          </a:p>
          <a:p>
            <a:pPr lvl="0" algn="ctr" rtl="1">
              <a:lnSpc>
                <a:spcPct val="150000"/>
              </a:lnSpc>
              <a:defRPr/>
            </a:pPr>
            <a:endParaRPr lang="en-US" sz="2000" b="1" dirty="0">
              <a:solidFill>
                <a:srgbClr val="FF0000"/>
              </a:solidFill>
              <a:latin typeface="Times New Roman" panose="02020603050405020304" pitchFamily="18" charset="0"/>
              <a:ea typeface="Times New Roman" panose="02020603050405020304" pitchFamily="18" charset="0"/>
            </a:endParaRPr>
          </a:p>
          <a:p>
            <a:pPr marL="342900" lvl="0" indent="-342900" algn="just" rtl="1">
              <a:lnSpc>
                <a:spcPct val="150000"/>
              </a:lnSpc>
              <a:spcAft>
                <a:spcPts val="500"/>
              </a:spcAft>
              <a:buFont typeface="+mj-lt"/>
              <a:buAutoNum type="arabicPeriod"/>
              <a:defRPr/>
            </a:pPr>
            <a:r>
              <a:rPr lang="ar-SA" sz="1600" b="1" dirty="0">
                <a:solidFill>
                  <a:schemeClr val="accent1">
                    <a:lumMod val="75000"/>
                  </a:schemeClr>
                </a:solidFill>
                <a:latin typeface="Times New Roman" panose="02020603050405020304" pitchFamily="18" charset="0"/>
                <a:ea typeface="Times New Roman" panose="02020603050405020304" pitchFamily="18" charset="0"/>
              </a:rPr>
              <a:t>المؤتمر الدولي لحقوق الإنسان المنعقد في طهران</a:t>
            </a:r>
            <a:r>
              <a:rPr lang="ar-EG" sz="1600" b="1" dirty="0">
                <a:solidFill>
                  <a:schemeClr val="accent1">
                    <a:lumMod val="75000"/>
                  </a:schemeClr>
                </a:solidFill>
                <a:latin typeface="Times New Roman" panose="02020603050405020304" pitchFamily="18" charset="0"/>
                <a:ea typeface="Times New Roman" panose="02020603050405020304" pitchFamily="18" charset="0"/>
              </a:rPr>
              <a:t>:</a:t>
            </a:r>
          </a:p>
          <a:p>
            <a:pPr lvl="0" algn="just" rtl="1">
              <a:lnSpc>
                <a:spcPct val="150000"/>
              </a:lnSpc>
              <a:spcAft>
                <a:spcPts val="500"/>
              </a:spcAft>
              <a:defRPr/>
            </a:pPr>
            <a:r>
              <a:rPr lang="en-US" sz="1600" b="1" dirty="0"/>
              <a:t> </a:t>
            </a:r>
            <a:r>
              <a:rPr lang="ar-SA" sz="1600" b="1" dirty="0"/>
              <a:t>قد </a:t>
            </a:r>
            <a:r>
              <a:rPr lang="ar-EG" sz="1600" b="1" dirty="0"/>
              <a:t>ا</a:t>
            </a:r>
            <a:r>
              <a:rPr lang="ar-SA" sz="1600" b="1" dirty="0"/>
              <a:t>نعقد هذا المؤتمر في طهران في الفترة الممتدة من ۲۲ نيسان/أبريل إل</a:t>
            </a:r>
            <a:r>
              <a:rPr lang="ar-EG" sz="1600" b="1" dirty="0"/>
              <a:t>ى</a:t>
            </a:r>
            <a:r>
              <a:rPr lang="ar-SA" sz="1600" b="1" dirty="0"/>
              <a:t> ١٣ أيار / مايو ١٩٦٨م - بمقتضي القرار الصادر من الجمعية العامة رقم (۲۰۸۱) الصادر في ديسمبر سنة ١٩٦٥م ، وذلك كجزء من البرنامج العام الدولي لحقوق الإنسان لسنة ١٩٦٨م.</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b="1" dirty="0">
                <a:solidFill>
                  <a:srgbClr val="0000FF"/>
                </a:solidFill>
                <a:latin typeface="Times New Roman" panose="02020603050405020304" pitchFamily="18" charset="0"/>
                <a:ea typeface="Times New Roman" panose="02020603050405020304" pitchFamily="18" charset="0"/>
              </a:rPr>
              <a:t>   أ. قرارات المؤتمر:</a:t>
            </a:r>
          </a:p>
          <a:p>
            <a:pPr algn="just" rtl="1">
              <a:lnSpc>
                <a:spcPct val="150000"/>
              </a:lnSpc>
            </a:pPr>
            <a:r>
              <a:rPr lang="ar-EG" sz="1600" b="1" dirty="0"/>
              <a:t>           </a:t>
            </a:r>
            <a:r>
              <a:rPr lang="ar-SA" sz="1600" b="1" dirty="0"/>
              <a:t>هذا وقد اتخذ المؤتمر مجموعة من القرارات الرئيسية تناولت مختلف نواحي حقوق الإنسان، ويعنينا منها القرار الثامن عشر، </a:t>
            </a:r>
            <a:r>
              <a:rPr lang="ar-SA" sz="1600" b="1" dirty="0">
                <a:solidFill>
                  <a:srgbClr val="00B0F0"/>
                </a:solidFill>
              </a:rPr>
              <a:t>وهو القرار الذي يهدف إلى حماية حق الإنسان في الخصوصية  </a:t>
            </a:r>
            <a:r>
              <a:rPr lang="ar-SA" sz="1600" b="1" dirty="0"/>
              <a:t>ولا سيما بعد زيادة الأخطار الناجمة بسبب التقدم العلمي والتكنولوجي.</a:t>
            </a:r>
            <a:endParaRPr lang="en-US" sz="1600" b="1" dirty="0"/>
          </a:p>
          <a:p>
            <a:pPr algn="just" rtl="1">
              <a:lnSpc>
                <a:spcPct val="150000"/>
              </a:lnSpc>
            </a:pPr>
            <a:r>
              <a:rPr lang="ar-SA" sz="1600" b="1" dirty="0"/>
              <a:t> </a:t>
            </a:r>
            <a:endParaRPr lang="en-US" sz="1600" b="1" dirty="0"/>
          </a:p>
          <a:p>
            <a:pPr algn="just" rtl="1">
              <a:lnSpc>
                <a:spcPct val="150000"/>
              </a:lnSpc>
            </a:pPr>
            <a:r>
              <a:rPr lang="ar-EG" sz="1600" b="1" dirty="0"/>
              <a:t>         </a:t>
            </a:r>
            <a:r>
              <a:rPr lang="ar-SA" sz="1600" b="1" dirty="0"/>
              <a:t>  ونص القرار عل</a:t>
            </a:r>
            <a:r>
              <a:rPr lang="ar-EG" sz="1600" b="1" dirty="0"/>
              <a:t>ى</a:t>
            </a:r>
            <a:r>
              <a:rPr lang="ar-SA" sz="1600" b="1" dirty="0"/>
              <a:t> ( وأن الحديث عن المكتشفات العلمية وخطوات التقدم التكنولوجي، عل</a:t>
            </a:r>
            <a:r>
              <a:rPr lang="ar-EG" sz="1600" b="1" dirty="0"/>
              <a:t>ى</a:t>
            </a:r>
            <a:r>
              <a:rPr lang="ar-SA" sz="1600" b="1" dirty="0"/>
              <a:t> رغم كونه قد فتح آفاقا واسعة للتقدم الاقتصادي، والاجتماعي والثقافي يمكن أن يعرض للخطر حقوق الأفراد وحرياتهم، وبالتالي سيكون من الضروري أن يجعل محل انتباه متواصل ).</a:t>
            </a:r>
            <a:endParaRPr lang="en-US" sz="1600" b="1" dirty="0">
              <a:solidFill>
                <a:prstClr val="white"/>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2045151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27160" y="1095814"/>
            <a:ext cx="11648939" cy="503086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defRPr/>
            </a:pPr>
            <a:r>
              <a:rPr lang="ar-EG" sz="2800" b="1" dirty="0">
                <a:solidFill>
                  <a:srgbClr val="0000FF"/>
                </a:solidFill>
                <a:latin typeface="Times New Roman" panose="02020603050405020304" pitchFamily="18" charset="0"/>
                <a:ea typeface="Times New Roman" panose="02020603050405020304" pitchFamily="18" charset="0"/>
              </a:rPr>
              <a:t>ب. توصيات المؤتمر:</a:t>
            </a:r>
          </a:p>
          <a:p>
            <a:pPr algn="just" rtl="1">
              <a:lnSpc>
                <a:spcPct val="150000"/>
              </a:lnSpc>
            </a:pPr>
            <a:r>
              <a:rPr lang="ar-EG" sz="2000" b="1" dirty="0"/>
              <a:t>          </a:t>
            </a:r>
            <a:r>
              <a:rPr lang="ar-SA" sz="2000" b="1" dirty="0"/>
              <a:t>وقد أوصي المؤتمر بدراسة المشكلات المتصلة بحقوق الإنسان والناشئة عن التطورات العلمية والتكنولوجية، ولا سيما في النواحي التالية:</a:t>
            </a:r>
            <a:endParaRPr lang="ar-EG" sz="2000" b="1" dirty="0"/>
          </a:p>
          <a:p>
            <a:pPr algn="just" rtl="1">
              <a:lnSpc>
                <a:spcPct val="150000"/>
              </a:lnSpc>
            </a:pPr>
            <a:endParaRPr lang="en-US" sz="2000" b="1" dirty="0"/>
          </a:p>
          <a:p>
            <a:pPr lvl="0" algn="just" rtl="1">
              <a:lnSpc>
                <a:spcPct val="150000"/>
              </a:lnSpc>
            </a:pPr>
            <a:r>
              <a:rPr lang="ar-EG" sz="2000" b="1" dirty="0"/>
              <a:t>1. </a:t>
            </a:r>
            <a:r>
              <a:rPr lang="ar-SA" dirty="0"/>
              <a:t>احترام خصوصية الإنسان عل</a:t>
            </a:r>
            <a:r>
              <a:rPr lang="ar-EG" dirty="0"/>
              <a:t>ى</a:t>
            </a:r>
            <a:r>
              <a:rPr lang="ar-SA" dirty="0"/>
              <a:t> ضوء الإنجازات المحققة في تقنيات التسجيل.</a:t>
            </a:r>
            <a:endParaRPr lang="en-US" dirty="0"/>
          </a:p>
          <a:p>
            <a:pPr lvl="0" algn="just" rtl="1">
              <a:lnSpc>
                <a:spcPct val="150000"/>
              </a:lnSpc>
            </a:pPr>
            <a:r>
              <a:rPr lang="ar-EG" dirty="0"/>
              <a:t>2. </a:t>
            </a:r>
            <a:r>
              <a:rPr lang="ar-SA" dirty="0"/>
              <a:t>حماية الشخص وسلامته البدنية والعقلية في ضوء الإنجازات المتحققة في علم الأحياء</a:t>
            </a:r>
            <a:r>
              <a:rPr lang="ar-EG" dirty="0"/>
              <a:t>،</a:t>
            </a:r>
            <a:r>
              <a:rPr lang="ar-SA" dirty="0"/>
              <a:t> و الطب، والكيمياء الحيوية.</a:t>
            </a:r>
            <a:endParaRPr lang="en-US" dirty="0"/>
          </a:p>
          <a:p>
            <a:pPr lvl="0" algn="just" rtl="1">
              <a:lnSpc>
                <a:spcPct val="150000"/>
              </a:lnSpc>
            </a:pPr>
            <a:r>
              <a:rPr lang="ar-EG" dirty="0"/>
              <a:t>3. </a:t>
            </a:r>
            <a:r>
              <a:rPr lang="ar-SA" dirty="0"/>
              <a:t>الاستخدامات المتصلة بالإلكترونيات والتي قد تمس حقوق الشخص، والقيود التي يجب أن تفرض علي استخداماتها.</a:t>
            </a:r>
            <a:endParaRPr lang="en-US" dirty="0"/>
          </a:p>
          <a:p>
            <a:pPr algn="just" rtl="1">
              <a:lnSpc>
                <a:spcPct val="150000"/>
              </a:lnSpc>
            </a:pPr>
            <a:r>
              <a:rPr lang="ar-EG" dirty="0"/>
              <a:t>4. </a:t>
            </a:r>
            <a:r>
              <a:rPr lang="ar-SA" dirty="0"/>
              <a:t>وبصفة عامة ينبغي إقامة التوازن بين التقدم العلمي والتكنولوجي وبين رقي الإنسانية الفكري، والثقافي، والأخلاقي.</a:t>
            </a:r>
            <a:endParaRPr lang="en-US"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346451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2E5828C-19BB-4354-A8EB-0B3EAAC7690A}"/>
              </a:ext>
            </a:extLst>
          </p:cNvPr>
          <p:cNvPicPr>
            <a:picLocks noChangeAspect="1"/>
          </p:cNvPicPr>
          <p:nvPr/>
        </p:nvPicPr>
        <p:blipFill>
          <a:blip r:embed="rId2"/>
          <a:stretch>
            <a:fillRect/>
          </a:stretch>
        </p:blipFill>
        <p:spPr>
          <a:xfrm>
            <a:off x="2341709" y="5236988"/>
            <a:ext cx="6935296" cy="1161431"/>
          </a:xfrm>
          <a:prstGeom prst="rect">
            <a:avLst/>
          </a:prstGeom>
        </p:spPr>
      </p:pic>
      <p:sp>
        <p:nvSpPr>
          <p:cNvPr id="11" name="Rectangle 10"/>
          <p:cNvSpPr/>
          <p:nvPr/>
        </p:nvSpPr>
        <p:spPr>
          <a:xfrm>
            <a:off x="863684" y="1291403"/>
            <a:ext cx="10334897" cy="366600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ctr" rtl="1">
              <a:lnSpc>
                <a:spcPct val="150000"/>
              </a:lnSpc>
              <a:spcAft>
                <a:spcPts val="500"/>
              </a:spcAft>
              <a:defRPr/>
            </a:pPr>
            <a:r>
              <a:rPr lang="ar-EG" sz="2800" b="1" dirty="0">
                <a:solidFill>
                  <a:srgbClr val="0000FF"/>
                </a:solidFill>
                <a:latin typeface="Times New Roman" panose="02020603050405020304" pitchFamily="18" charset="0"/>
                <a:ea typeface="Times New Roman" panose="02020603050405020304" pitchFamily="18" charset="0"/>
              </a:rPr>
              <a:t>ج. مدى القوة الإلزامية لقرارات هذا المؤتمر:</a:t>
            </a:r>
          </a:p>
          <a:p>
            <a:pPr lvl="0" algn="just" rtl="1">
              <a:lnSpc>
                <a:spcPct val="150000"/>
              </a:lnSpc>
              <a:spcAft>
                <a:spcPts val="500"/>
              </a:spcAft>
              <a:defRPr/>
            </a:pPr>
            <a:endParaRPr lang="ar-EG" sz="2800" b="1" dirty="0">
              <a:solidFill>
                <a:srgbClr val="000000"/>
              </a:solidFill>
              <a:highlight>
                <a:srgbClr val="FFFF00"/>
              </a:highlight>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sz="2400" dirty="0"/>
              <a:t>         </a:t>
            </a:r>
            <a:r>
              <a:rPr lang="ar-SA" sz="2400" dirty="0"/>
              <a:t>عل</a:t>
            </a:r>
            <a:r>
              <a:rPr lang="ar-EG" sz="2400" dirty="0"/>
              <a:t>ى</a:t>
            </a:r>
            <a:r>
              <a:rPr lang="ar-SA" sz="2400" dirty="0"/>
              <a:t> الرغم من أن القرارات التي صدرت عن المؤتمر والتوصيات التي تمخضت عنه إلا أن هذه التوصيات </a:t>
            </a:r>
            <a:r>
              <a:rPr lang="ar-SA" sz="2400" dirty="0">
                <a:solidFill>
                  <a:srgbClr val="00B0F0"/>
                </a:solidFill>
              </a:rPr>
              <a:t>ليست لها أي قوة إلزامية تجاه الدول  المشاركة في هذا المؤتمر</a:t>
            </a:r>
            <a:r>
              <a:rPr lang="ar-SA" sz="2400" dirty="0"/>
              <a:t> ؛ حيث إن هذه التوصيات ذات قيمة أدبية فقط وبالتالي لا يوجد إلزام عل</a:t>
            </a:r>
            <a:r>
              <a:rPr lang="ar-EG" sz="2400" dirty="0"/>
              <a:t>ى</a:t>
            </a:r>
            <a:r>
              <a:rPr lang="ar-SA" sz="2400" dirty="0"/>
              <a:t> الدول بتنفيذ هذه التوصيات</a:t>
            </a:r>
            <a:r>
              <a:rPr lang="fa-IR" sz="2400" dirty="0"/>
              <a:t>.</a:t>
            </a:r>
            <a:endParaRPr lang="en-US" sz="2400"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184244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34521" y="1031693"/>
            <a:ext cx="11322957" cy="5233484"/>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2. </a:t>
            </a:r>
            <a:r>
              <a:rPr lang="ar-SA" sz="2400" b="1" dirty="0">
                <a:solidFill>
                  <a:srgbClr val="FF0000"/>
                </a:solidFill>
                <a:latin typeface="Times New Roman" panose="02020603050405020304" pitchFamily="18" charset="0"/>
                <a:ea typeface="Times New Roman" panose="02020603050405020304" pitchFamily="18" charset="0"/>
              </a:rPr>
              <a:t>مؤتمر مونتريال</a:t>
            </a:r>
            <a:r>
              <a:rPr lang="ar-EG"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endParaRPr>
          </a:p>
          <a:p>
            <a:pPr algn="just" rtl="1">
              <a:lnSpc>
                <a:spcPct val="150000"/>
              </a:lnSpc>
            </a:pPr>
            <a:r>
              <a:rPr lang="ar-EG" dirty="0"/>
              <a:t>         </a:t>
            </a:r>
            <a:r>
              <a:rPr lang="ar-SA" dirty="0"/>
              <a:t>انعقد المؤتمر الدولي لحقوق الإنسان في مونتريال بكندا سنة ١٩٦٨ م</a:t>
            </a:r>
            <a:r>
              <a:rPr lang="ar-EG" dirty="0"/>
              <a:t>،</a:t>
            </a:r>
            <a:r>
              <a:rPr lang="ar-SA" dirty="0"/>
              <a:t> وقد تم في هذا المؤتمر بحث الآثار السلبية للتكنولوجيا الحديثة على الخصوصية للأشخاص، وقد وجه عنايته إل</a:t>
            </a:r>
            <a:r>
              <a:rPr lang="ar-EG" dirty="0"/>
              <a:t>ى</a:t>
            </a:r>
            <a:r>
              <a:rPr lang="ar-SA" dirty="0"/>
              <a:t> الأخطار التي نشأت بسبب التطورات الحديثة.</a:t>
            </a:r>
            <a:endParaRPr lang="ar-EG" dirty="0"/>
          </a:p>
          <a:p>
            <a:pPr algn="just" rtl="1">
              <a:lnSpc>
                <a:spcPct val="150000"/>
              </a:lnSpc>
            </a:pPr>
            <a:endParaRPr lang="en-US" dirty="0"/>
          </a:p>
          <a:p>
            <a:pPr lvl="0" algn="just" rtl="1">
              <a:lnSpc>
                <a:spcPct val="150000"/>
              </a:lnSpc>
            </a:pPr>
            <a:r>
              <a:rPr lang="ar-SA" b="1" dirty="0">
                <a:solidFill>
                  <a:srgbClr val="0000FF"/>
                </a:solidFill>
              </a:rPr>
              <a:t>توصيات المؤتمر :</a:t>
            </a:r>
            <a:r>
              <a:rPr lang="ar-SA" b="1" dirty="0"/>
              <a:t>  </a:t>
            </a:r>
            <a:endParaRPr lang="ar-EG" b="1" dirty="0"/>
          </a:p>
          <a:p>
            <a:pPr algn="just" rtl="1">
              <a:lnSpc>
                <a:spcPct val="150000"/>
              </a:lnSpc>
            </a:pPr>
            <a:r>
              <a:rPr lang="ar-EG" b="1" dirty="0"/>
              <a:t>         </a:t>
            </a:r>
            <a:r>
              <a:rPr lang="ar-SA" dirty="0"/>
              <a:t>صدرت عن هذا المؤتمر عدة توصيات منها مكافحة الأضرار التي تحدثها الأجهزة الإلكترونية ووسائل الاتصال السمعية والبصرية بحق الإنسان في الخصوصية .</a:t>
            </a:r>
            <a:endParaRPr lang="en-US" dirty="0"/>
          </a:p>
          <a:p>
            <a:pPr algn="just" rtl="1">
              <a:lnSpc>
                <a:spcPct val="150000"/>
              </a:lnSpc>
            </a:pPr>
            <a:r>
              <a:rPr lang="ar-SA" dirty="0"/>
              <a:t> </a:t>
            </a:r>
            <a:endParaRPr lang="en-US" dirty="0"/>
          </a:p>
          <a:p>
            <a:pPr algn="just" rtl="1">
              <a:lnSpc>
                <a:spcPct val="150000"/>
              </a:lnSpc>
            </a:pPr>
            <a:r>
              <a:rPr lang="ar-SA" dirty="0"/>
              <a:t>     </a:t>
            </a:r>
            <a:r>
              <a:rPr lang="ar-EG" dirty="0"/>
              <a:t>    </a:t>
            </a:r>
            <a:r>
              <a:rPr lang="ar-SA" dirty="0"/>
              <a:t>كما أوص</a:t>
            </a:r>
            <a:r>
              <a:rPr lang="ar-EG" dirty="0"/>
              <a:t>ى</a:t>
            </a:r>
            <a:r>
              <a:rPr lang="ar-SA" dirty="0"/>
              <a:t> المؤتمر بضرورة اهتمام الهيئات غير الحكومية، والهيئات الحكومية، والمهن القانونية وقيامها بدور فعال لدرء الخطر عن طريق رفض الاعتراف بألادلة المتحصلة بالوسائل العلمية والتكنولوجية الحديثة، مثل استعمال الكمبيوتر والإنترنت للتصوير الخفي العالي في الدقة</a:t>
            </a:r>
            <a:r>
              <a:rPr lang="en-US" dirty="0"/>
              <a:t>.</a:t>
            </a:r>
            <a:endParaRPr lang="en-US" dirty="0">
              <a:solidFill>
                <a:prstClr val="white"/>
              </a:solidFill>
              <a:highlight>
                <a:srgbClr val="FFFF00"/>
              </a:highlight>
              <a:latin typeface="Times New Roman" panose="02020603050405020304" pitchFamily="18" charset="0"/>
              <a:ea typeface="Times New Roman" panose="02020603050405020304" pitchFamily="18" charset="0"/>
            </a:endParaRPr>
          </a:p>
        </p:txBody>
      </p:sp>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3565" y="306961"/>
            <a:ext cx="2168435" cy="14494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0471156"/>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925286"/>
            <a:ext cx="11626965" cy="5682453"/>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algn="ctr"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3. مو</a:t>
            </a:r>
            <a:r>
              <a:rPr lang="ar-SA" sz="2000" b="1" dirty="0">
                <a:solidFill>
                  <a:srgbClr val="FF0000"/>
                </a:solidFill>
                <a:ea typeface="Calibri" panose="020F0502020204030204" pitchFamily="34" charset="0"/>
              </a:rPr>
              <a:t>قف مؤتمر اليونسكو من أخطار الجرائم التي تمس الخصوصية المعلوماتية:</a:t>
            </a:r>
            <a:endParaRPr lang="ar-EG" sz="1600" b="1" dirty="0">
              <a:solidFill>
                <a:srgbClr val="FF0000"/>
              </a:solidFill>
            </a:endParaRPr>
          </a:p>
          <a:p>
            <a:pPr algn="just" rtl="1">
              <a:lnSpc>
                <a:spcPct val="150000"/>
              </a:lnSpc>
            </a:pPr>
            <a:r>
              <a:rPr lang="en-US" sz="1600" b="1" dirty="0"/>
              <a:t>          </a:t>
            </a:r>
            <a:r>
              <a:rPr lang="ar-SA" sz="1600" b="1" dirty="0">
                <a:solidFill>
                  <a:srgbClr val="00B0F0"/>
                </a:solidFill>
              </a:rPr>
              <a:t>لقد كانت الحاسبات الإلكترونية محور النقاش في هذا المؤتمر</a:t>
            </a:r>
            <a:r>
              <a:rPr lang="ar-SA" sz="1600" b="1" dirty="0"/>
              <a:t>، إذ اتفق الرأي على إن استخدام الحاسبات الإلكترونية يهدد الخصوصية إذا أسئ استخدامها لما لها من قدرة فائقة علي تخزين أكبر قدر من البيانات واسترجاعها في أقصر وقت ممكن وتلم بقدر عظيم من المعلومات، وهذه المعلومات تتجمع من مصادر مختلفة وتخزن في مكان واحد. وأن تكنولوجيا الكمبيوتر يمكن أن تستخدم في المستقبل لتزويد الحكومة أو قطاع الأعمال بقدر كبير من المعلومات عن الأفراد ، وبشكل يفوق هو متاح في الوقت الحاضر، مما يهدد ال</a:t>
            </a:r>
            <a:r>
              <a:rPr lang="ar-EG" sz="1600" b="1" dirty="0"/>
              <a:t>خصوصية</a:t>
            </a:r>
            <a:r>
              <a:rPr lang="ar-SA" sz="1600" b="1" dirty="0"/>
              <a:t> للأفراد، ويفرض وجود ضرورة وسائل له للرقابة عل</a:t>
            </a:r>
            <a:r>
              <a:rPr lang="ar-EG" sz="1600" b="1" dirty="0"/>
              <a:t>ى</a:t>
            </a:r>
            <a:r>
              <a:rPr lang="ar-SA" sz="1600" b="1" dirty="0"/>
              <a:t> تخزين البيانات وتحدد ما هو الذي يجوز اختزاله منها ، ومن حق تداولها، وكذلك تحديد أغراض التداول، وإقرار حق الأفراد في الوصول إليها، والاطلاع عليها وتصحيحها كلما دعا الأمر إل</a:t>
            </a:r>
            <a:r>
              <a:rPr lang="ar-EG" sz="1600" b="1" dirty="0"/>
              <a:t>ى</a:t>
            </a:r>
            <a:r>
              <a:rPr lang="ar-SA" sz="1600" b="1" dirty="0"/>
              <a:t> ذلك .</a:t>
            </a:r>
            <a:endParaRPr lang="en-US" sz="1600" b="1" dirty="0"/>
          </a:p>
          <a:p>
            <a:pPr algn="just" rtl="1">
              <a:lnSpc>
                <a:spcPct val="150000"/>
              </a:lnSpc>
            </a:pPr>
            <a:endParaRPr lang="en-US" sz="1600" b="1" dirty="0"/>
          </a:p>
          <a:p>
            <a:pPr algn="just" rtl="1">
              <a:lnSpc>
                <a:spcPct val="150000"/>
              </a:lnSpc>
            </a:pPr>
            <a:r>
              <a:rPr lang="en-US" sz="1600" b="1" dirty="0"/>
              <a:t>     </a:t>
            </a:r>
            <a:r>
              <a:rPr lang="ar-SA" sz="1600" b="1" dirty="0"/>
              <a:t>      ويجب العمل عل</a:t>
            </a:r>
            <a:r>
              <a:rPr lang="ar-EG" sz="1600" b="1" dirty="0"/>
              <a:t>ى</a:t>
            </a:r>
            <a:r>
              <a:rPr lang="ar-SA" sz="1600" b="1" dirty="0"/>
              <a:t> تقرير الحماية الكافية والضمانات الفعالة لصيانة الحق في الخصوصية من تدخل السلطة العامة في الدولة، والآثار السلبية للتقدم العلمي، الانتهاكات الصادرة من فئة الموظفين الإداريين الحكوميين؛ فهؤلاء يتعدد أوجه انتهاكهم لخصوصيات الناس.</a:t>
            </a:r>
            <a:endParaRPr lang="en-US" sz="1600" b="1" dirty="0"/>
          </a:p>
          <a:p>
            <a:pPr algn="just" rtl="1">
              <a:lnSpc>
                <a:spcPct val="150000"/>
              </a:lnSpc>
            </a:pPr>
            <a:r>
              <a:rPr lang="ar-SA" sz="1600" b="1" dirty="0"/>
              <a:t> </a:t>
            </a:r>
            <a:endParaRPr lang="en-US" sz="1600" b="1" dirty="0"/>
          </a:p>
          <a:p>
            <a:pPr algn="just" rtl="1">
              <a:lnSpc>
                <a:spcPct val="150000"/>
              </a:lnSpc>
            </a:pPr>
            <a:r>
              <a:rPr lang="en-US" sz="1600" b="1" dirty="0"/>
              <a:t>            </a:t>
            </a:r>
            <a:r>
              <a:rPr lang="ar-SA" sz="1600" b="1" dirty="0"/>
              <a:t>واهتم الاجتماع بحق الأفراد في مناقشة البيانات التي تسجل ملفاتهم، والاطلاع عليها وتحديد وسائل تمكن الطعن عليها.</a:t>
            </a:r>
            <a:endParaRPr lang="en-US" sz="1400" b="1"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28430655"/>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9583" y="992806"/>
            <a:ext cx="11612833" cy="5379678"/>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000" b="1" dirty="0">
                <a:solidFill>
                  <a:srgbClr val="FF0000"/>
                </a:solidFill>
                <a:ea typeface="Calibri" panose="020F0502020204030204" pitchFamily="34" charset="0"/>
              </a:rPr>
              <a:t>4. </a:t>
            </a:r>
            <a:r>
              <a:rPr lang="ar-SA" sz="2000" b="1" dirty="0">
                <a:solidFill>
                  <a:srgbClr val="FF0000"/>
                </a:solidFill>
                <a:ea typeface="Calibri" panose="020F0502020204030204" pitchFamily="34" charset="0"/>
              </a:rPr>
              <a:t>المؤتمر الدولي السابع للمركز الدولي للدراسات والبحوث الاجتماعية و الجنائية و الإصلاحية</a:t>
            </a:r>
            <a:r>
              <a:rPr lang="ar-EG" sz="2000" b="1" dirty="0">
                <a:solidFill>
                  <a:srgbClr val="FF0000"/>
                </a:solidFill>
                <a:ea typeface="Calibri" panose="020F0502020204030204" pitchFamily="34" charset="0"/>
              </a:rPr>
              <a:t>:</a:t>
            </a:r>
            <a:endParaRPr lang="en-US" sz="20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defRPr/>
            </a:pPr>
            <a:r>
              <a:rPr lang="ar-EG" b="1" dirty="0"/>
              <a:t>         </a:t>
            </a:r>
            <a:r>
              <a:rPr lang="ar-SA" b="1" dirty="0"/>
              <a:t>عقد هذا المؤتمر في مدينة مدريد بأسبانيا في الفترة من 3 إل</a:t>
            </a:r>
            <a:r>
              <a:rPr lang="ar-EG" b="1" dirty="0"/>
              <a:t>ى</a:t>
            </a:r>
            <a:r>
              <a:rPr lang="ar-SA" b="1" dirty="0"/>
              <a:t> 13 أكتوبر ١٩٨٤م ، وشاركت فيه وفود ثمان وثلاثين دولة، بالإضافة إل</a:t>
            </a:r>
            <a:r>
              <a:rPr lang="ar-EG" b="1" dirty="0"/>
              <a:t>ى</a:t>
            </a:r>
            <a:r>
              <a:rPr lang="ar-SA" b="1" dirty="0"/>
              <a:t> الأمم المتحدة ومنظمة الشرطة الجنائية الدولية ( الإنتربول ) ، والمجلس الأوروبي، وبعض المنظمات الدولية المتخصصة. ونظم المركز الدولي للدراسات والبحوث الاجتماعية والجنائية والإسلامية هذا المؤتمر، وكان </a:t>
            </a:r>
            <a:r>
              <a:rPr lang="ar-SA" b="1" dirty="0">
                <a:solidFill>
                  <a:srgbClr val="00B0F0"/>
                </a:solidFill>
              </a:rPr>
              <a:t>موضوعه هو " إعداد وتأهيل رجل الشرطة للتحري عن الحقائق القانونية ولحماية حقوق الإنسان</a:t>
            </a:r>
            <a:r>
              <a:rPr lang="ar-SA" b="1" dirty="0"/>
              <a:t> ".</a:t>
            </a:r>
            <a:endParaRPr lang="ar-EG" b="1" dirty="0"/>
          </a:p>
          <a:p>
            <a:pPr lvl="0" algn="just" rtl="1">
              <a:lnSpc>
                <a:spcPct val="150000"/>
              </a:lnSpc>
              <a:spcAft>
                <a:spcPts val="500"/>
              </a:spcAft>
              <a:defRPr/>
            </a:pPr>
            <a:endParaRPr lang="ar-EG" b="1" dirty="0"/>
          </a:p>
          <a:p>
            <a:pPr lvl="0" algn="just" rtl="1">
              <a:lnSpc>
                <a:spcPct val="150000"/>
              </a:lnSpc>
              <a:spcAft>
                <a:spcPts val="500"/>
              </a:spcAft>
              <a:defRPr/>
            </a:pPr>
            <a:r>
              <a:rPr lang="ar-SA" sz="2000" b="1" dirty="0">
                <a:solidFill>
                  <a:srgbClr val="FF0000"/>
                </a:solidFill>
              </a:rPr>
              <a:t>توصيات المؤتمر:</a:t>
            </a:r>
            <a:endParaRPr lang="en-US" sz="2000" b="1" dirty="0">
              <a:solidFill>
                <a:srgbClr val="FF0000"/>
              </a:solidFill>
            </a:endParaRPr>
          </a:p>
          <a:p>
            <a:pPr algn="just" rtl="1">
              <a:lnSpc>
                <a:spcPct val="150000"/>
              </a:lnSpc>
            </a:pPr>
            <a:r>
              <a:rPr lang="ar-SA" b="1" dirty="0"/>
              <a:t> </a:t>
            </a:r>
            <a:endParaRPr lang="en-US" b="1" dirty="0"/>
          </a:p>
          <a:p>
            <a:pPr algn="just" rtl="1">
              <a:lnSpc>
                <a:spcPct val="150000"/>
              </a:lnSpc>
            </a:pPr>
            <a:r>
              <a:rPr lang="ar-EG" b="1" dirty="0"/>
              <a:t>          </a:t>
            </a:r>
            <a:r>
              <a:rPr lang="ar-SA" b="1" dirty="0"/>
              <a:t>وقد أصدر المؤتمر توصيات عديدة في مجال عمل الشرطة و حقوق الإنسان، شملت توصية تتعلق بحماية الحق في الخصوصية المعلوماتية تنص عل</a:t>
            </a:r>
            <a:r>
              <a:rPr lang="ar-EG" b="1" dirty="0"/>
              <a:t>ى</a:t>
            </a:r>
            <a:r>
              <a:rPr lang="ar-SA" b="1" dirty="0"/>
              <a:t>: ( يجب أن يكون استخدام الأساليب الفنية الحديثة في مراقبة الأفراد بالوسائل السمعية والبصرية بالقدر الضروري وبالطرق المشروعة لما يترتب عليها من انتهاك الخصوصية) .</a:t>
            </a:r>
            <a:endParaRPr lang="en-US" b="1" dirty="0">
              <a:solidFill>
                <a:prstClr val="white"/>
              </a:solidFill>
              <a:highlight>
                <a:srgbClr val="FFFF00"/>
              </a:highlight>
              <a:latin typeface="Times New Roman" panose="02020603050405020304" pitchFamily="18" charset="0"/>
              <a:ea typeface="Times New Roman" panose="02020603050405020304" pitchFamily="18" charset="0"/>
            </a:endParaRPr>
          </a:p>
        </p:txBody>
      </p:sp>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9750" y="3454045"/>
            <a:ext cx="2008142" cy="14583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23476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972678"/>
            <a:ext cx="11760200" cy="5182060"/>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marR="0" lvl="0" algn="ctr" rtl="1">
              <a:lnSpc>
                <a:spcPct val="150000"/>
              </a:lnSpc>
              <a:spcBef>
                <a:spcPts val="0"/>
              </a:spcBef>
              <a:spcAft>
                <a:spcPts val="500"/>
              </a:spcAft>
            </a:pPr>
            <a:r>
              <a:rPr lang="ar-EG" sz="2000" b="1" dirty="0">
                <a:solidFill>
                  <a:srgbClr val="FF0000"/>
                </a:solidFill>
                <a:latin typeface="Times New Roman" panose="02020603050405020304" pitchFamily="18" charset="0"/>
                <a:ea typeface="Times New Roman" panose="02020603050405020304" pitchFamily="18" charset="0"/>
              </a:rPr>
              <a:t>5. </a:t>
            </a:r>
            <a:r>
              <a:rPr lang="ar-SA" sz="2000" b="1" dirty="0">
                <a:solidFill>
                  <a:srgbClr val="FF0000"/>
                </a:solidFill>
                <a:latin typeface="Times New Roman" panose="02020603050405020304" pitchFamily="18" charset="0"/>
                <a:ea typeface="Times New Roman" panose="02020603050405020304" pitchFamily="18" charset="0"/>
              </a:rPr>
              <a:t>المؤتمر الدولي لأمن المعلومات الإلكترونية</a:t>
            </a:r>
            <a:r>
              <a:rPr lang="ar-EG" sz="2000" b="1" dirty="0">
                <a:solidFill>
                  <a:srgbClr val="FF0000"/>
                </a:solidFill>
                <a:ea typeface="Calibri" panose="020F0502020204030204" pitchFamily="34" charset="0"/>
              </a:rPr>
              <a:t>:</a:t>
            </a:r>
            <a:endParaRPr lang="en-US" sz="20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2000" dirty="0"/>
              <a:t>          </a:t>
            </a:r>
            <a:r>
              <a:rPr lang="ar-SA" sz="2000" dirty="0"/>
              <a:t>عقد هذا المؤتمر في العاصمة العمانية مسقط، من ١٨ إلى ۲٠ ديسمبر ٢٠٠٥</a:t>
            </a:r>
            <a:r>
              <a:rPr lang="ar-EG" sz="2000" dirty="0"/>
              <a:t>م،</a:t>
            </a:r>
            <a:r>
              <a:rPr lang="ar-SA" sz="2000" dirty="0"/>
              <a:t> ويبحث المشاركون في هذا المؤتمر عدة محاور، </a:t>
            </a:r>
            <a:r>
              <a:rPr lang="ar-SA" sz="2000" b="1" dirty="0"/>
              <a:t>أبرزها مستقبل أمن المعلومات والجيل الجديد من التهديدات الإلكترونية، والعقبات المترتبة عليها، والمخاطر الأمنية المعلوماتية وتهديدها لاقتصاديات وخطط وبرامج التنمية الوطنية، وتأهيل القدرات البشرية ومواجهة المخاطر الإلكترونية، والخسائر المترتبة على الهجمات الإلكترونية والتعاون الدولي للحد من تنامي الجرائم السيبرانية.</a:t>
            </a:r>
            <a:endParaRPr lang="en-US" sz="2000" b="1" dirty="0"/>
          </a:p>
          <a:p>
            <a:pPr algn="just" rtl="1">
              <a:lnSpc>
                <a:spcPct val="150000"/>
              </a:lnSpc>
            </a:pPr>
            <a:r>
              <a:rPr lang="ar-SA" sz="2000" b="1" dirty="0"/>
              <a:t> </a:t>
            </a:r>
            <a:endParaRPr lang="en-US" sz="2000" b="1" dirty="0"/>
          </a:p>
          <a:p>
            <a:pPr algn="just" rtl="1">
              <a:lnSpc>
                <a:spcPct val="150000"/>
              </a:lnSpc>
            </a:pPr>
            <a:r>
              <a:rPr lang="ar-SA" sz="2000" dirty="0"/>
              <a:t>      </a:t>
            </a:r>
            <a:r>
              <a:rPr lang="ar-EG" sz="2000" dirty="0"/>
              <a:t>     </a:t>
            </a:r>
            <a:r>
              <a:rPr lang="ar-SA" sz="2000" dirty="0"/>
              <a:t>ومن توصيات المشاركين في المؤتمر التأكد عل</a:t>
            </a:r>
            <a:r>
              <a:rPr lang="ar-EG" sz="2000" dirty="0"/>
              <a:t>ى</a:t>
            </a:r>
            <a:r>
              <a:rPr lang="ar-SA" sz="2000" dirty="0"/>
              <a:t> ضرورة تبني سياسة مشتركة تحقق أمنا معلوماتيا، للقضاء عل</a:t>
            </a:r>
            <a:r>
              <a:rPr lang="ar-EG" sz="2000" dirty="0"/>
              <a:t>ى</a:t>
            </a:r>
            <a:r>
              <a:rPr lang="ar-SA" sz="2000" dirty="0"/>
              <a:t> الآثار السلبية التي تهدد البيانات الشخصية بالفناء، والعمل على وضع تشریع متکامل لحماية البيانات والخصوصية عل</a:t>
            </a:r>
            <a:r>
              <a:rPr lang="ar-EG" sz="2000" dirty="0"/>
              <a:t>ى</a:t>
            </a:r>
            <a:r>
              <a:rPr lang="ar-SA" sz="2000" dirty="0"/>
              <a:t> الإنترنت لاسيما في ظل الانتشار والاستخدام اللامتناهي للشبكة العنكبوتية في شت</a:t>
            </a:r>
            <a:r>
              <a:rPr lang="ar-EG" sz="2000" dirty="0"/>
              <a:t>ى</a:t>
            </a:r>
            <a:r>
              <a:rPr lang="ar-SA" sz="2000" dirty="0"/>
              <a:t> المجالات .</a:t>
            </a:r>
            <a:endParaRPr lang="en-US" sz="2000" dirty="0">
              <a:solidFill>
                <a:prstClr val="white"/>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07872131"/>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145007" y="1076392"/>
            <a:ext cx="11587412" cy="519994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200" b="1" dirty="0">
                <a:solidFill>
                  <a:srgbClr val="FF0000"/>
                </a:solidFill>
                <a:ea typeface="Calibri" panose="020F0502020204030204" pitchFamily="34" charset="0"/>
              </a:rPr>
              <a:t>6. ا</a:t>
            </a:r>
            <a:r>
              <a:rPr lang="ar-SA" sz="2200" b="1" dirty="0">
                <a:solidFill>
                  <a:srgbClr val="FF0000"/>
                </a:solidFill>
                <a:ea typeface="Calibri" panose="020F0502020204030204" pitchFamily="34" charset="0"/>
              </a:rPr>
              <a:t>لمؤتمر الدولي الأول لحماية أمن المعلومات والخصوصية في قانون الإنترنت</a:t>
            </a:r>
            <a:r>
              <a:rPr lang="ar-EG" sz="2200" b="1" dirty="0">
                <a:solidFill>
                  <a:srgbClr val="FF0000"/>
                </a:solidFill>
                <a:ea typeface="Calibri" panose="020F0502020204030204" pitchFamily="34" charset="0"/>
              </a:rPr>
              <a:t>:</a:t>
            </a:r>
            <a:endParaRPr lang="en-US" sz="2200" b="1" dirty="0">
              <a:solidFill>
                <a:srgbClr val="FF0000"/>
              </a:solidFill>
              <a:latin typeface="Times New Roman" panose="02020603050405020304" pitchFamily="18" charset="0"/>
              <a:ea typeface="Times New Roman" panose="02020603050405020304" pitchFamily="18" charset="0"/>
            </a:endParaRPr>
          </a:p>
          <a:p>
            <a:pPr algn="ctr" rtl="1">
              <a:lnSpc>
                <a:spcPct val="150000"/>
              </a:lnSpc>
            </a:pPr>
            <a:r>
              <a:rPr lang="ar-EG" dirty="0">
                <a:solidFill>
                  <a:schemeClr val="tx1"/>
                </a:solidFill>
              </a:rPr>
              <a:t>        </a:t>
            </a:r>
            <a:r>
              <a:rPr lang="ar-SA" dirty="0">
                <a:solidFill>
                  <a:schemeClr val="tx1"/>
                </a:solidFill>
              </a:rPr>
              <a:t>عقدت الجمعية الدولية لمكافحة الإجرام السيبيري بفرنسا بالتعاون مع الجمعية المصرية لمكافحة الجرائم المعلوماتية والإنترنت هذا المؤتمر بفندق شيراتون بمدينة القاهرة مصر من ٢ - ٤ يونيو ۲۰۰۸م .</a:t>
            </a:r>
            <a:endParaRPr lang="en-US" dirty="0">
              <a:solidFill>
                <a:schemeClr val="tx1"/>
              </a:solidFill>
            </a:endParaRPr>
          </a:p>
          <a:p>
            <a:pPr algn="just" rtl="1">
              <a:lnSpc>
                <a:spcPct val="150000"/>
              </a:lnSpc>
            </a:pPr>
            <a:r>
              <a:rPr lang="ar-SA" dirty="0">
                <a:solidFill>
                  <a:schemeClr val="tx1"/>
                </a:solidFill>
              </a:rPr>
              <a:t>لقد تناول هذا المؤتمر مناقشة العديد من </a:t>
            </a:r>
            <a:r>
              <a:rPr lang="ar-SA" dirty="0">
                <a:solidFill>
                  <a:srgbClr val="00B0F0"/>
                </a:solidFill>
              </a:rPr>
              <a:t>الموضوعات المرتبطة بالاستخدام غير المشروع لتقنية المعلومات والإنترنت</a:t>
            </a:r>
            <a:r>
              <a:rPr lang="ar-SA" dirty="0">
                <a:solidFill>
                  <a:schemeClr val="tx1"/>
                </a:solidFill>
              </a:rPr>
              <a:t>، مثل الحماية المتداولة عبر الإنترنت والتجارة الإلكترونية، ونظم الدفع الإلكتروني، والجريمة الإلكترونية، والدليل الرقمي .</a:t>
            </a:r>
            <a:endParaRPr lang="en-US" dirty="0">
              <a:solidFill>
                <a:schemeClr val="tx1"/>
              </a:solidFill>
            </a:endParaRPr>
          </a:p>
          <a:p>
            <a:pPr algn="just" rtl="1">
              <a:lnSpc>
                <a:spcPct val="150000"/>
              </a:lnSpc>
            </a:pPr>
            <a:r>
              <a:rPr lang="ar-SA" dirty="0">
                <a:solidFill>
                  <a:schemeClr val="tx1"/>
                </a:solidFill>
              </a:rPr>
              <a:t> </a:t>
            </a:r>
            <a:endParaRPr lang="en-US" dirty="0">
              <a:solidFill>
                <a:schemeClr val="tx1"/>
              </a:solidFill>
            </a:endParaRPr>
          </a:p>
          <a:p>
            <a:pPr algn="just" rtl="1">
              <a:lnSpc>
                <a:spcPct val="150000"/>
              </a:lnSpc>
            </a:pPr>
            <a:r>
              <a:rPr lang="ar-SA" dirty="0">
                <a:solidFill>
                  <a:schemeClr val="tx1"/>
                </a:solidFill>
              </a:rPr>
              <a:t>      </a:t>
            </a:r>
            <a:r>
              <a:rPr lang="ar-EG" dirty="0">
                <a:solidFill>
                  <a:schemeClr val="tx1"/>
                </a:solidFill>
              </a:rPr>
              <a:t> </a:t>
            </a:r>
            <a:r>
              <a:rPr lang="en-US" dirty="0">
                <a:solidFill>
                  <a:schemeClr val="tx1"/>
                </a:solidFill>
              </a:rPr>
              <a:t> </a:t>
            </a:r>
            <a:r>
              <a:rPr lang="ar-EG" dirty="0">
                <a:solidFill>
                  <a:schemeClr val="tx1"/>
                </a:solidFill>
              </a:rPr>
              <a:t> </a:t>
            </a:r>
            <a:r>
              <a:rPr lang="ar-SA" dirty="0">
                <a:solidFill>
                  <a:schemeClr val="tx1"/>
                </a:solidFill>
              </a:rPr>
              <a:t>وقد انته</a:t>
            </a:r>
            <a:r>
              <a:rPr lang="ar-EG" dirty="0">
                <a:solidFill>
                  <a:schemeClr val="tx1"/>
                </a:solidFill>
              </a:rPr>
              <a:t>ى</a:t>
            </a:r>
            <a:r>
              <a:rPr lang="ar-SA" dirty="0">
                <a:solidFill>
                  <a:schemeClr val="tx1"/>
                </a:solidFill>
              </a:rPr>
              <a:t> هذا المؤتمر إلى التوصية بالإسراع بالانضمام إلى اتفاقية مكافحة الجرائم المعلوماتية "بودابست"، وتبادل الخبرات، والتجارب الدولية بين الدول بعضها ببعض؛ لعرض النظم القانونية والتقنية لأمن المعلومات، وحث المشرع على الإسراع في إصدار تشريعات حول الخصوصية وأمن المعلومات، والعقوبات الرادعة لارتكاب مثل هذه الأفعال غير المشروعة، وضرورة تبني مفاهيم حديثة في مجال حكومة تقنية المعلومات باعتبارها آلية لحماية الخصوصية و أمن المعلومات</a:t>
            </a:r>
            <a:r>
              <a:rPr lang="ar-SA" b="1" dirty="0">
                <a:solidFill>
                  <a:schemeClr val="tx1"/>
                </a:solidFill>
              </a:rPr>
              <a:t>.</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48720611"/>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797593" y="1236300"/>
            <a:ext cx="10575316" cy="491843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50000"/>
              </a:lnSpc>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7. </a:t>
            </a:r>
            <a:r>
              <a:rPr lang="ar-SA" sz="2400" b="1" dirty="0">
                <a:solidFill>
                  <a:srgbClr val="FF0000"/>
                </a:solidFill>
                <a:latin typeface="Times New Roman" panose="02020603050405020304" pitchFamily="18" charset="0"/>
                <a:ea typeface="Times New Roman" panose="02020603050405020304" pitchFamily="18" charset="0"/>
              </a:rPr>
              <a:t>المؤتمرات الدولية لمفوضي الخصوصية وحماية البيانات :</a:t>
            </a:r>
            <a:endParaRPr lang="ar-EG" sz="2400" b="1" dirty="0">
              <a:solidFill>
                <a:srgbClr val="FF0000"/>
              </a:solidFill>
              <a:latin typeface="Times New Roman" panose="02020603050405020304" pitchFamily="18" charset="0"/>
              <a:ea typeface="Times New Roman" panose="02020603050405020304" pitchFamily="18" charset="0"/>
            </a:endParaRPr>
          </a:p>
          <a:p>
            <a:pPr marR="0" lvl="0" algn="ctr" rtl="1">
              <a:lnSpc>
                <a:spcPct val="150000"/>
              </a:lnSpc>
              <a:spcBef>
                <a:spcPts val="0"/>
              </a:spcBef>
              <a:spcAft>
                <a:spcPts val="500"/>
              </a:spcAft>
            </a:pPr>
            <a:endParaRPr lang="ar-EG" sz="2400" b="1" dirty="0">
              <a:solidFill>
                <a:schemeClr val="tx1"/>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spcAft>
                <a:spcPts val="500"/>
              </a:spcAft>
            </a:pPr>
            <a:r>
              <a:rPr lang="ar-SA" sz="2000" b="1" dirty="0">
                <a:solidFill>
                  <a:srgbClr val="0000FF"/>
                </a:solidFill>
              </a:rPr>
              <a:t>ومن أهم هذه المؤتمرات في الخصوصية المعلوماتية مايلي :</a:t>
            </a:r>
            <a:endParaRPr lang="en-US" sz="2000" b="1" dirty="0">
              <a:solidFill>
                <a:srgbClr val="0000FF"/>
              </a:solidFill>
            </a:endParaRPr>
          </a:p>
          <a:p>
            <a:pPr marR="0" lvl="0" algn="just" rtl="1">
              <a:lnSpc>
                <a:spcPct val="150000"/>
              </a:lnSpc>
              <a:spcBef>
                <a:spcPts val="0"/>
              </a:spcBef>
              <a:spcAft>
                <a:spcPts val="500"/>
              </a:spcAft>
            </a:pPr>
            <a:r>
              <a:rPr lang="ar-EG" sz="2000" b="1" dirty="0">
                <a:solidFill>
                  <a:srgbClr val="C00000"/>
                </a:solidFill>
                <a:latin typeface="Times New Roman" panose="02020603050405020304" pitchFamily="18" charset="0"/>
                <a:ea typeface="Times New Roman" panose="02020603050405020304" pitchFamily="18" charset="0"/>
              </a:rPr>
              <a:t>     أ. </a:t>
            </a:r>
            <a:r>
              <a:rPr lang="ar-SA" sz="2000" b="1" dirty="0">
                <a:solidFill>
                  <a:srgbClr val="C00000"/>
                </a:solidFill>
                <a:latin typeface="Times New Roman" panose="02020603050405020304" pitchFamily="18" charset="0"/>
                <a:ea typeface="Times New Roman" panose="02020603050405020304" pitchFamily="18" charset="0"/>
              </a:rPr>
              <a:t>المؤتمر الدولي السابع و العشرون لمفوضي الخصوصية وحماية البيانات:</a:t>
            </a:r>
            <a:endParaRPr lang="en-US" sz="2000" b="1" dirty="0">
              <a:solidFill>
                <a:srgbClr val="C00000"/>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ar-SA" b="1" dirty="0">
                <a:solidFill>
                  <a:schemeClr val="tx1"/>
                </a:solidFill>
              </a:rPr>
              <a:t>عقد هذا المؤتمر في مدينة منتريو</a:t>
            </a:r>
            <a:r>
              <a:rPr lang="en-US" b="1" dirty="0">
                <a:solidFill>
                  <a:schemeClr val="tx1"/>
                </a:solidFill>
              </a:rPr>
              <a:t> Montreux </a:t>
            </a:r>
            <a:r>
              <a:rPr lang="ar-SA" b="1" dirty="0">
                <a:solidFill>
                  <a:schemeClr val="tx1"/>
                </a:solidFill>
              </a:rPr>
              <a:t>بسويسرا من ١٤ – ١٦ سبتمبر ٢٠٠٥م، وأوصى المؤتمر </a:t>
            </a:r>
            <a:r>
              <a:rPr lang="ar-SA" b="1" dirty="0">
                <a:solidFill>
                  <a:srgbClr val="00B0F0"/>
                </a:solidFill>
              </a:rPr>
              <a:t>بضرورة التقليل من حجم البيانات الشخصية التي يتم جمعها في إطار الاتصالات السياسية، وخصوصا تلك التي تتعلق بالحملات الانتخابية</a:t>
            </a:r>
            <a:r>
              <a:rPr lang="ar-SA" b="1" dirty="0">
                <a:solidFill>
                  <a:schemeClr val="tx1"/>
                </a:solidFill>
              </a:rPr>
              <a:t>، احتراما لحقوق الفرد، وأيضا حقه في حماية بياناته الشخصية وعدم العبث بها. وكما أوصى بعدم معالجة البيانات الاسمية إلا عندما يكون ذلك ضروريا لتحقيق الأغراض التي جمعت من أجلها، وأن تستخدم لفترة مؤقت</a:t>
            </a:r>
            <a:r>
              <a:rPr lang="ar-EG" b="1" dirty="0">
                <a:solidFill>
                  <a:schemeClr val="tx1"/>
                </a:solidFill>
              </a:rPr>
              <a:t>ة</a:t>
            </a:r>
            <a:r>
              <a:rPr lang="ar-SA" b="1" dirty="0">
                <a:solidFill>
                  <a:schemeClr val="tx1"/>
                </a:solidFill>
              </a:rPr>
              <a:t> .</a:t>
            </a:r>
            <a:endParaRPr lang="ar-EG" b="1" dirty="0">
              <a:solidFill>
                <a:schemeClr val="tx1"/>
              </a:solidFill>
            </a:endParaRPr>
          </a:p>
          <a:p>
            <a:pPr algn="just" rtl="1">
              <a:lnSpc>
                <a:spcPct val="150000"/>
              </a:lnSpc>
            </a:pP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8720416"/>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0" y="1137670"/>
            <a:ext cx="11760200" cy="501706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200" b="1" dirty="0">
                <a:solidFill>
                  <a:schemeClr val="accent2">
                    <a:lumMod val="75000"/>
                  </a:schemeClr>
                </a:solidFill>
                <a:latin typeface="Times New Roman" panose="02020603050405020304" pitchFamily="18" charset="0"/>
                <a:ea typeface="Times New Roman" panose="02020603050405020304" pitchFamily="18" charset="0"/>
              </a:rPr>
              <a:t> ب. </a:t>
            </a:r>
            <a:r>
              <a:rPr lang="ar-SA" sz="2200" b="1" dirty="0">
                <a:solidFill>
                  <a:schemeClr val="accent2">
                    <a:lumMod val="75000"/>
                  </a:schemeClr>
                </a:solidFill>
                <a:latin typeface="Times New Roman" panose="02020603050405020304" pitchFamily="18" charset="0"/>
                <a:ea typeface="Times New Roman" panose="02020603050405020304" pitchFamily="18" charset="0"/>
              </a:rPr>
              <a:t>المؤتمر الدولي ال</a:t>
            </a:r>
            <a:r>
              <a:rPr lang="ar-EG" sz="2200" b="1" dirty="0">
                <a:solidFill>
                  <a:schemeClr val="accent2">
                    <a:lumMod val="75000"/>
                  </a:schemeClr>
                </a:solidFill>
                <a:latin typeface="Times New Roman" panose="02020603050405020304" pitchFamily="18" charset="0"/>
                <a:ea typeface="Times New Roman" panose="02020603050405020304" pitchFamily="18" charset="0"/>
              </a:rPr>
              <a:t>ثامن</a:t>
            </a:r>
            <a:r>
              <a:rPr lang="ar-SA" sz="2200" b="1" dirty="0">
                <a:solidFill>
                  <a:schemeClr val="accent2">
                    <a:lumMod val="75000"/>
                  </a:schemeClr>
                </a:solidFill>
                <a:latin typeface="Times New Roman" panose="02020603050405020304" pitchFamily="18" charset="0"/>
                <a:ea typeface="Times New Roman" panose="02020603050405020304" pitchFamily="18" charset="0"/>
              </a:rPr>
              <a:t> و العشرون لمفوضي الخصوصية وحماية البيانات:</a:t>
            </a:r>
            <a:endParaRPr lang="ar-EG" sz="2200" b="1" dirty="0">
              <a:solidFill>
                <a:schemeClr val="accent2">
                  <a:lumMod val="75000"/>
                </a:schemeClr>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en-US" b="1" dirty="0">
                <a:solidFill>
                  <a:schemeClr val="tx1"/>
                </a:solidFill>
              </a:rPr>
              <a:t> </a:t>
            </a:r>
            <a:r>
              <a:rPr lang="ar-SA" b="1" dirty="0">
                <a:solidFill>
                  <a:schemeClr val="tx1"/>
                </a:solidFill>
              </a:rPr>
              <a:t>عقد هذا المؤتمر في مدينة لندن بالمملكة المتحدة من ۲ – ۳ نوفمبر ٢٠٠٦ م</a:t>
            </a:r>
            <a:r>
              <a:rPr lang="en-US" b="1" dirty="0">
                <a:solidFill>
                  <a:schemeClr val="tx1"/>
                </a:solidFill>
              </a:rPr>
              <a:t> .</a:t>
            </a:r>
            <a:r>
              <a:rPr lang="ar-SA" b="1" dirty="0">
                <a:solidFill>
                  <a:srgbClr val="00B0F0"/>
                </a:solidFill>
              </a:rPr>
              <a:t>وأكد هذا المؤتمر عل</a:t>
            </a:r>
            <a:r>
              <a:rPr lang="ar-EG" b="1" dirty="0">
                <a:solidFill>
                  <a:srgbClr val="00B0F0"/>
                </a:solidFill>
              </a:rPr>
              <a:t>ى</a:t>
            </a:r>
            <a:r>
              <a:rPr lang="ar-SA" b="1" dirty="0">
                <a:solidFill>
                  <a:srgbClr val="00B0F0"/>
                </a:solidFill>
              </a:rPr>
              <a:t> خطورة محركات البحث عل</a:t>
            </a:r>
            <a:r>
              <a:rPr lang="ar-EG" b="1" dirty="0">
                <a:solidFill>
                  <a:srgbClr val="00B0F0"/>
                </a:solidFill>
              </a:rPr>
              <a:t>ى</a:t>
            </a:r>
            <a:r>
              <a:rPr lang="ar-SA" b="1" dirty="0">
                <a:solidFill>
                  <a:srgbClr val="00B0F0"/>
                </a:solidFill>
              </a:rPr>
              <a:t> الحق في الخصوصية المعلوماتية</a:t>
            </a:r>
            <a:r>
              <a:rPr lang="ar-SA" b="1" dirty="0">
                <a:solidFill>
                  <a:schemeClr val="tx1"/>
                </a:solidFill>
              </a:rPr>
              <a:t>، وعل</a:t>
            </a:r>
            <a:r>
              <a:rPr lang="ar-EG" b="1" dirty="0">
                <a:solidFill>
                  <a:schemeClr val="tx1"/>
                </a:solidFill>
              </a:rPr>
              <a:t>ى</a:t>
            </a:r>
            <a:r>
              <a:rPr lang="ar-SA" b="1" dirty="0">
                <a:solidFill>
                  <a:schemeClr val="tx1"/>
                </a:solidFill>
              </a:rPr>
              <a:t> أثر ذلك أوصى المؤتمر بضرورة أن يقوم مقدمو محركات البحث بإعلام المستخدمين مسبقا وبطريقة واضحة وسهلة بكيفية معالجة البيانات الشخصية الخاصة بهم، وبكيفية استخدامها عند استخدام محركات البحث، وعدم السماح لمقدمي محركات البحث بالاحتفاظ بالبيانات بعد انتهاء جلسة البحث دون الموافقة الصريحة والمسبقة من المستخدم .</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en-US" b="1" dirty="0">
                <a:solidFill>
                  <a:schemeClr val="tx1"/>
                </a:solidFill>
              </a:rPr>
              <a:t>  </a:t>
            </a:r>
            <a:r>
              <a:rPr lang="ar-SA" b="1" dirty="0">
                <a:solidFill>
                  <a:schemeClr val="tx1"/>
                </a:solidFill>
              </a:rPr>
              <a:t>كما أوصى بضرورة التقليل من البيانات التي يضعها المستخدم في محركات البحث عل</a:t>
            </a:r>
            <a:r>
              <a:rPr lang="ar-EG" b="1" dirty="0">
                <a:solidFill>
                  <a:schemeClr val="tx1"/>
                </a:solidFill>
              </a:rPr>
              <a:t>ى</a:t>
            </a:r>
            <a:r>
              <a:rPr lang="ar-SA" b="1" dirty="0">
                <a:solidFill>
                  <a:schemeClr val="tx1"/>
                </a:solidFill>
              </a:rPr>
              <a:t> أعتبار أن التقليل من كمية تلك البيانات يعد الحل الوحيد والأنسب لحماية الخصوصية في ظل الوضع الحالي لمحركات البحث.</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0084270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97062" y="4965449"/>
            <a:ext cx="4099782" cy="17629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617908" y="1351781"/>
            <a:ext cx="10432868" cy="3489545"/>
          </a:xfrm>
          <a:prstGeom prst="rect">
            <a:avLst/>
          </a:prstGeom>
          <a:solidFill>
            <a:schemeClr val="bg1">
              <a:lumMod val="95000"/>
            </a:schemeClr>
          </a:solidFill>
          <a:ln w="28575">
            <a:solidFill>
              <a:schemeClr val="tx1"/>
            </a:solidFill>
          </a:ln>
        </p:spPr>
        <p:txBody>
          <a:bodyPr wrap="square">
            <a:spAutoFit/>
          </a:bodyPr>
          <a:lstStyle/>
          <a:p>
            <a:pPr lvl="0" algn="just"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ج.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المؤتمر الدولي ال</a:t>
            </a:r>
            <a:r>
              <a:rPr lang="ar-EG" sz="2400" b="1" dirty="0">
                <a:solidFill>
                  <a:schemeClr val="accent2">
                    <a:lumMod val="75000"/>
                  </a:schemeClr>
                </a:solidFill>
                <a:latin typeface="Times New Roman" panose="02020603050405020304" pitchFamily="18" charset="0"/>
                <a:ea typeface="Times New Roman" panose="02020603050405020304" pitchFamily="18" charset="0"/>
              </a:rPr>
              <a:t>تاسع</a:t>
            </a:r>
            <a:r>
              <a:rPr lang="ar-SA" sz="2400" b="1" dirty="0">
                <a:solidFill>
                  <a:schemeClr val="accent2">
                    <a:lumMod val="75000"/>
                  </a:schemeClr>
                </a:solidFill>
                <a:latin typeface="Times New Roman" panose="02020603050405020304" pitchFamily="18" charset="0"/>
                <a:ea typeface="Times New Roman" panose="02020603050405020304" pitchFamily="18" charset="0"/>
              </a:rPr>
              <a:t> و العشرون لمفوضي الخصوصية وحماية البيانات:</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endParaRPr lang="ar-EG" sz="2400" b="1" dirty="0">
              <a:solidFill>
                <a:srgbClr val="000000"/>
              </a:solidFill>
              <a:highlight>
                <a:srgbClr val="FFFF00"/>
              </a:highlight>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r>
              <a:rPr lang="ar-EG" b="1" dirty="0"/>
              <a:t>           </a:t>
            </a:r>
            <a:r>
              <a:rPr lang="ar-SA" b="1" dirty="0"/>
              <a:t>انعقد هذا المؤتمر في مدينة منتريال بكندا في الفترة من ۲٥ - ۲۸ سبتمبر ۲۰۰۷م، وتناول هذا المؤتمر </a:t>
            </a:r>
            <a:r>
              <a:rPr lang="ar-SA" b="1" dirty="0">
                <a:solidFill>
                  <a:srgbClr val="00B0F0"/>
                </a:solidFill>
              </a:rPr>
              <a:t>مد</a:t>
            </a:r>
            <a:r>
              <a:rPr lang="ar-EG" b="1" dirty="0">
                <a:solidFill>
                  <a:srgbClr val="00B0F0"/>
                </a:solidFill>
              </a:rPr>
              <a:t>ى</a:t>
            </a:r>
            <a:r>
              <a:rPr lang="ar-SA" b="1" dirty="0">
                <a:solidFill>
                  <a:srgbClr val="00B0F0"/>
                </a:solidFill>
              </a:rPr>
              <a:t> مشروعية قيام الحكومات الدول بأخذ البيانات الشخصية المعالجة آليا والخاصة بالمسافرين عبر وسائل النقل وحفظها، وذلك لأغراض مكافحة الإرهاب والمحافظة عل</a:t>
            </a:r>
            <a:r>
              <a:rPr lang="ar-EG" b="1" dirty="0">
                <a:solidFill>
                  <a:srgbClr val="00B0F0"/>
                </a:solidFill>
              </a:rPr>
              <a:t>ى</a:t>
            </a:r>
            <a:r>
              <a:rPr lang="ar-SA" b="1" dirty="0">
                <a:solidFill>
                  <a:srgbClr val="00B0F0"/>
                </a:solidFill>
              </a:rPr>
              <a:t> الأمن القومي</a:t>
            </a:r>
            <a:r>
              <a:rPr lang="ar-SA" b="1" dirty="0"/>
              <a:t>. وأوصى المؤتمر بضرورة أن تقوم السلطات بإثبات أن استخدام هذه البيانات الشخصية للمسافرين كان ضروريا لمعالجة مشكلة معينة .</a:t>
            </a:r>
            <a:endParaRPr lang="en-US" b="1" dirty="0">
              <a:solidFill>
                <a:srgbClr val="0000FF"/>
              </a:solidFill>
            </a:endParaRPr>
          </a:p>
        </p:txBody>
      </p:sp>
    </p:spTree>
    <p:extLst>
      <p:ext uri="{BB962C8B-B14F-4D97-AF65-F5344CB8AC3E}">
        <p14:creationId xmlns:p14="http://schemas.microsoft.com/office/powerpoint/2010/main" val="152082329"/>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60073" y="5064407"/>
            <a:ext cx="6317672" cy="17935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399011" y="1030664"/>
            <a:ext cx="11454938" cy="4061368"/>
          </a:xfrm>
          <a:prstGeom prst="rect">
            <a:avLst/>
          </a:prstGeom>
          <a:solidFill>
            <a:schemeClr val="bg1">
              <a:lumMod val="85000"/>
            </a:schemeClr>
          </a:solidFill>
          <a:ln w="28575">
            <a:solidFill>
              <a:schemeClr val="tx1"/>
            </a:solidFill>
            <a:prstDash val="solid"/>
          </a:ln>
          <a:effectLst>
            <a:outerShdw blurRad="50800" dist="38100" dir="5400000" algn="t" rotWithShape="0">
              <a:prstClr val="black">
                <a:alpha val="40000"/>
              </a:prstClr>
            </a:outerShdw>
          </a:effectLst>
        </p:spPr>
        <p:txBody>
          <a:bodyPr wrap="square">
            <a:spAutoFit/>
          </a:bodyPr>
          <a:lstStyle/>
          <a:p>
            <a:pPr algn="ctr" rtl="1">
              <a:lnSpc>
                <a:spcPct val="150000"/>
              </a:lnSpc>
            </a:pPr>
            <a:r>
              <a:rPr lang="ar-EG" sz="2400" b="1" dirty="0">
                <a:solidFill>
                  <a:schemeClr val="accent2">
                    <a:lumMod val="75000"/>
                  </a:schemeClr>
                </a:solidFill>
                <a:latin typeface="Times New Roman" panose="02020603050405020304" pitchFamily="18" charset="0"/>
                <a:ea typeface="Times New Roman" panose="02020603050405020304" pitchFamily="18" charset="0"/>
              </a:rPr>
              <a:t> د.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المؤتمر الدو</a:t>
            </a:r>
            <a:r>
              <a:rPr lang="ar-EG" sz="2400" b="1" dirty="0">
                <a:solidFill>
                  <a:schemeClr val="accent2">
                    <a:lumMod val="75000"/>
                  </a:schemeClr>
                </a:solidFill>
                <a:latin typeface="Times New Roman" panose="02020603050405020304" pitchFamily="18" charset="0"/>
                <a:ea typeface="Times New Roman" panose="02020603050405020304" pitchFamily="18" charset="0"/>
              </a:rPr>
              <a:t>لي الثلاثون</a:t>
            </a:r>
            <a:r>
              <a:rPr lang="ar-SA" sz="2400" b="1" dirty="0">
                <a:solidFill>
                  <a:schemeClr val="accent2">
                    <a:lumMod val="75000"/>
                  </a:schemeClr>
                </a:solidFill>
                <a:latin typeface="Times New Roman" panose="02020603050405020304" pitchFamily="18" charset="0"/>
                <a:ea typeface="Times New Roman" panose="02020603050405020304" pitchFamily="18" charset="0"/>
              </a:rPr>
              <a:t> لمفوضي الخصوصية وحماية البيانات:</a:t>
            </a:r>
            <a:r>
              <a:rPr lang="ar-EG" sz="2400" b="1" dirty="0">
                <a:solidFill>
                  <a:schemeClr val="accent2">
                    <a:lumMod val="75000"/>
                  </a:schemeClr>
                </a:solidFill>
                <a:latin typeface="Times New Roman" panose="02020603050405020304" pitchFamily="18" charset="0"/>
                <a:ea typeface="Times New Roman" panose="02020603050405020304" pitchFamily="18" charset="0"/>
              </a:rPr>
              <a:t>  </a:t>
            </a:r>
          </a:p>
          <a:p>
            <a:pPr algn="just" rtl="1">
              <a:lnSpc>
                <a:spcPct val="150000"/>
              </a:lnSpc>
            </a:pPr>
            <a:r>
              <a:rPr lang="ar-EG" sz="2400" b="1" dirty="0">
                <a:solidFill>
                  <a:srgbClr val="000000"/>
                </a:solidFill>
                <a:latin typeface="Times New Roman" panose="02020603050405020304" pitchFamily="18" charset="0"/>
                <a:ea typeface="Times New Roman" panose="02020603050405020304" pitchFamily="18" charset="0"/>
              </a:rPr>
              <a:t> </a:t>
            </a:r>
          </a:p>
          <a:p>
            <a:pPr algn="just" rtl="1">
              <a:lnSpc>
                <a:spcPct val="150000"/>
              </a:lnSpc>
            </a:pPr>
            <a:r>
              <a:rPr lang="ar-EG" b="1" dirty="0"/>
              <a:t>          </a:t>
            </a:r>
            <a:r>
              <a:rPr lang="ar-SA" b="1" dirty="0"/>
              <a:t>انعقد هذا المؤتمر في بفرنسا في الفترة من ١٥ – ١٧ أكتوبر ۲۰۰۸م، وإن الغرض من إقامة هذا المؤتمر، </a:t>
            </a:r>
            <a:r>
              <a:rPr lang="ar-SA" b="1" dirty="0">
                <a:solidFill>
                  <a:srgbClr val="00B0F0"/>
                </a:solidFill>
              </a:rPr>
              <a:t>توعية الناس من مخاطر استخدام بعض مواقع الانترنت عل</a:t>
            </a:r>
            <a:r>
              <a:rPr lang="ar-EG" b="1" dirty="0">
                <a:solidFill>
                  <a:srgbClr val="00B0F0"/>
                </a:solidFill>
              </a:rPr>
              <a:t>ى</a:t>
            </a:r>
            <a:r>
              <a:rPr lang="ar-SA" b="1" dirty="0">
                <a:solidFill>
                  <a:srgbClr val="00B0F0"/>
                </a:solidFill>
              </a:rPr>
              <a:t> الحياة الخاصة بحيث صار من السهل اختراقها </a:t>
            </a:r>
            <a:r>
              <a:rPr lang="ar-SA" b="1" dirty="0"/>
              <a:t>من جراء استخدام بعض المواقع، كما اهتم المؤتمر بكيفية حماية الخصوصية المعلوماتية.</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en-US" b="1" dirty="0"/>
              <a:t> </a:t>
            </a:r>
            <a:r>
              <a:rPr lang="ar-SA" b="1" dirty="0"/>
              <a:t>وأوصى هذا المؤتمر بضرورة العمل عل</a:t>
            </a:r>
            <a:r>
              <a:rPr lang="ar-EG" b="1" dirty="0"/>
              <a:t>ى</a:t>
            </a:r>
            <a:r>
              <a:rPr lang="ar-SA" b="1" dirty="0"/>
              <a:t> حماية الخصوصية عند استخدام الإنترنت، وذلك من خلال توعية الأفراد وتثقيفهم بكيفية الاستخدام الأمثل لهذه الشبكة، بشكل يقلل من مخاطر استخدامها على حياتهم الخاصة.</a:t>
            </a:r>
            <a:endParaRPr lang="en-US" b="1"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0067467"/>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0086" y="5114532"/>
            <a:ext cx="4491828" cy="14773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Rectangle 14"/>
          <p:cNvSpPr/>
          <p:nvPr/>
        </p:nvSpPr>
        <p:spPr>
          <a:xfrm>
            <a:off x="448887" y="1004784"/>
            <a:ext cx="10806599" cy="3715120"/>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ctr"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هـ. </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مؤتمر مفوضي الخصوصية وحماية البيانات</a:t>
            </a:r>
            <a:r>
              <a:rPr lang="ar-EG" sz="2400" b="1" dirty="0">
                <a:solidFill>
                  <a:schemeClr val="accent2">
                    <a:lumMod val="75000"/>
                  </a:schemeClr>
                </a:solidFill>
                <a:latin typeface="Times New Roman" panose="02020603050405020304" pitchFamily="18" charset="0"/>
                <a:ea typeface="Times New Roman" panose="02020603050405020304" pitchFamily="18" charset="0"/>
              </a:rPr>
              <a:t> الأوروبي</a:t>
            </a:r>
            <a:r>
              <a:rPr lang="ar-SA" sz="2400" b="1" dirty="0">
                <a:solidFill>
                  <a:schemeClr val="accent2">
                    <a:lumMod val="75000"/>
                  </a:schemeClr>
                </a:solidFill>
                <a:latin typeface="Times New Roman" panose="02020603050405020304" pitchFamily="18" charset="0"/>
                <a:ea typeface="Times New Roman" panose="02020603050405020304" pitchFamily="18" charset="0"/>
              </a:rPr>
              <a:t>:</a:t>
            </a:r>
            <a:r>
              <a:rPr lang="ar-EG" sz="2400" b="1" dirty="0">
                <a:solidFill>
                  <a:schemeClr val="accent2">
                    <a:lumMod val="75000"/>
                  </a:schemeClr>
                </a:solidFill>
                <a:latin typeface="Times New Roman" panose="02020603050405020304" pitchFamily="18" charset="0"/>
                <a:ea typeface="Times New Roman" panose="02020603050405020304" pitchFamily="18" charset="0"/>
              </a:rPr>
              <a:t> </a:t>
            </a:r>
          </a:p>
          <a:p>
            <a:pPr lvl="0" algn="just" defTabSz="977900" rtl="1">
              <a:lnSpc>
                <a:spcPct val="150000"/>
              </a:lnSpc>
              <a:spcBef>
                <a:spcPct val="0"/>
              </a:spcBef>
              <a:spcAft>
                <a:spcPct val="35000"/>
              </a:spcAft>
            </a:pPr>
            <a:r>
              <a:rPr lang="ar-EG" sz="2400" b="1" dirty="0">
                <a:solidFill>
                  <a:srgbClr val="FF0000"/>
                </a:solidFill>
                <a:latin typeface="Times New Roman" panose="02020603050405020304" pitchFamily="18" charset="0"/>
                <a:ea typeface="Times New Roman" panose="02020603050405020304" pitchFamily="18" charset="0"/>
              </a:rPr>
              <a:t>  </a:t>
            </a:r>
          </a:p>
          <a:p>
            <a:pPr lvl="0" algn="just" defTabSz="977900" rtl="1">
              <a:lnSpc>
                <a:spcPct val="150000"/>
              </a:lnSpc>
              <a:spcBef>
                <a:spcPct val="0"/>
              </a:spcBef>
              <a:spcAft>
                <a:spcPct val="35000"/>
              </a:spcAft>
            </a:pPr>
            <a:r>
              <a:rPr lang="ar-EG" sz="2000" b="1" dirty="0"/>
              <a:t>           </a:t>
            </a:r>
            <a:r>
              <a:rPr lang="ar-SA" sz="2000" b="1" dirty="0"/>
              <a:t>وتناول هذا المؤتمر </a:t>
            </a:r>
            <a:r>
              <a:rPr lang="ar-SA" sz="2000" b="1" dirty="0">
                <a:solidFill>
                  <a:srgbClr val="00B0F0"/>
                </a:solidFill>
              </a:rPr>
              <a:t>مخاطر التقدم العلمي والتقني عل</a:t>
            </a:r>
            <a:r>
              <a:rPr lang="ar-EG" sz="2000" b="1" dirty="0">
                <a:solidFill>
                  <a:srgbClr val="00B0F0"/>
                </a:solidFill>
              </a:rPr>
              <a:t>ى</a:t>
            </a:r>
            <a:r>
              <a:rPr lang="ar-SA" sz="2000" b="1" dirty="0">
                <a:solidFill>
                  <a:srgbClr val="00B0F0"/>
                </a:solidFill>
              </a:rPr>
              <a:t> الخصوصية</a:t>
            </a:r>
            <a:r>
              <a:rPr lang="ar-SA" sz="2000" b="1" dirty="0"/>
              <a:t>، ودعا المؤتمر جميع المشاركين إلى الاستمرار في العمل عل</a:t>
            </a:r>
            <a:r>
              <a:rPr lang="ar-EG" sz="2000" b="1" dirty="0"/>
              <a:t>ى</a:t>
            </a:r>
            <a:r>
              <a:rPr lang="ar-SA" sz="2000" b="1" dirty="0"/>
              <a:t> تعزيز حماية الخصوصية والمعلوماتية وفقا لمتطلبات العصر والقوانين المنظمة لحماية البيانات الشخصية المعالجة آليا والتركيز عل</a:t>
            </a:r>
            <a:r>
              <a:rPr lang="ar-EG" sz="2000" b="1" dirty="0"/>
              <a:t>ى</a:t>
            </a:r>
            <a:r>
              <a:rPr lang="ar-SA" sz="2000" b="1" dirty="0"/>
              <a:t> أوجه التشابه بين الأنظمة القانونية المختلفة، والبحث عن حلول عالمية لحماية البيانات الاسمية المعالجة إلكترونيا.</a:t>
            </a:r>
            <a:endParaRPr lang="ar-EG" sz="2000" b="1" dirty="0">
              <a:solidFill>
                <a:srgbClr val="0000FF"/>
              </a:solidFill>
            </a:endParaRPr>
          </a:p>
        </p:txBody>
      </p:sp>
    </p:spTree>
    <p:extLst>
      <p:ext uri="{BB962C8B-B14F-4D97-AF65-F5344CB8AC3E}">
        <p14:creationId xmlns:p14="http://schemas.microsoft.com/office/powerpoint/2010/main" val="2237000344"/>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4265" y="5066515"/>
            <a:ext cx="5033975" cy="13319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415636" y="1420420"/>
            <a:ext cx="11560464" cy="3253455"/>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ctr" defTabSz="977900" rtl="1">
              <a:lnSpc>
                <a:spcPct val="150000"/>
              </a:lnSpc>
              <a:spcBef>
                <a:spcPct val="0"/>
              </a:spcBef>
              <a:spcAft>
                <a:spcPct val="35000"/>
              </a:spcAft>
            </a:pPr>
            <a:r>
              <a:rPr lang="ar-EG" sz="2400" b="1" dirty="0">
                <a:solidFill>
                  <a:schemeClr val="accent2">
                    <a:lumMod val="75000"/>
                  </a:schemeClr>
                </a:solidFill>
                <a:latin typeface="Times New Roman" panose="02020603050405020304" pitchFamily="18" charset="0"/>
                <a:ea typeface="Times New Roman" panose="02020603050405020304" pitchFamily="18" charset="0"/>
              </a:rPr>
              <a:t> و. ال</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مؤتمر</a:t>
            </a:r>
            <a:r>
              <a:rPr lang="ar-EG" sz="2400" b="1" dirty="0">
                <a:solidFill>
                  <a:schemeClr val="accent2">
                    <a:lumMod val="75000"/>
                  </a:schemeClr>
                </a:solidFill>
                <a:latin typeface="Times New Roman" panose="02020603050405020304" pitchFamily="18" charset="0"/>
                <a:ea typeface="Times New Roman" panose="02020603050405020304" pitchFamily="18" charset="0"/>
              </a:rPr>
              <a:t> الدولي الثاني والثلاثون</a:t>
            </a:r>
            <a:r>
              <a:rPr lang="ar-SA" sz="2400" b="1" dirty="0">
                <a:solidFill>
                  <a:schemeClr val="accent2">
                    <a:lumMod val="75000"/>
                  </a:schemeClr>
                </a:solidFill>
                <a:latin typeface="Times New Roman" panose="02020603050405020304" pitchFamily="18" charset="0"/>
                <a:ea typeface="Times New Roman" panose="02020603050405020304" pitchFamily="18" charset="0"/>
              </a:rPr>
              <a:t> </a:t>
            </a:r>
            <a:r>
              <a:rPr lang="ar-EG" sz="2400" b="1" dirty="0">
                <a:solidFill>
                  <a:schemeClr val="accent2">
                    <a:lumMod val="75000"/>
                  </a:schemeClr>
                </a:solidFill>
                <a:latin typeface="Times New Roman" panose="02020603050405020304" pitchFamily="18" charset="0"/>
                <a:ea typeface="Times New Roman" panose="02020603050405020304" pitchFamily="18" charset="0"/>
              </a:rPr>
              <a:t>ل</a:t>
            </a:r>
            <a:r>
              <a:rPr lang="ar-SA" sz="2400" b="1" dirty="0">
                <a:solidFill>
                  <a:schemeClr val="accent2">
                    <a:lumMod val="75000"/>
                  </a:schemeClr>
                </a:solidFill>
                <a:latin typeface="Times New Roman" panose="02020603050405020304" pitchFamily="18" charset="0"/>
                <a:ea typeface="Times New Roman" panose="02020603050405020304" pitchFamily="18" charset="0"/>
              </a:rPr>
              <a:t>مفوضي الخصوصية وحماية البيانات:</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ctr" defTabSz="977900" rtl="1">
              <a:lnSpc>
                <a:spcPct val="150000"/>
              </a:lnSpc>
              <a:spcBef>
                <a:spcPct val="0"/>
              </a:spcBef>
              <a:spcAft>
                <a:spcPct val="35000"/>
              </a:spcAft>
            </a:pP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lvl="0" algn="just" defTabSz="977900" rtl="1">
              <a:lnSpc>
                <a:spcPct val="150000"/>
              </a:lnSpc>
              <a:spcBef>
                <a:spcPct val="0"/>
              </a:spcBef>
              <a:spcAft>
                <a:spcPct val="35000"/>
              </a:spcAft>
            </a:pPr>
            <a:r>
              <a:rPr lang="ar-EG" sz="2000" b="1" dirty="0"/>
              <a:t>          </a:t>
            </a:r>
            <a:r>
              <a:rPr lang="ar-SA" sz="2000" b="1" dirty="0"/>
              <a:t>وأوصى هذا المؤتمر بوجوب الانضمام إلى الاتفاقية الأوروبية لحماية الأفراد من مخاطر المعالجة الآلية للبيانات والبروتوكول الإضافي الملحق بها، </a:t>
            </a:r>
            <a:r>
              <a:rPr lang="ar-SA" sz="2000" b="1" dirty="0">
                <a:solidFill>
                  <a:srgbClr val="00B0F0"/>
                </a:solidFill>
              </a:rPr>
              <a:t>وتشجيع المنظمات الدولية والمحلية ومنظمات المجتمع المدني المهتمه بالحياة الخاصة وحماية البيانات لدعم الدعوة إل</a:t>
            </a:r>
            <a:r>
              <a:rPr lang="ar-EG" sz="2000" b="1" dirty="0">
                <a:solidFill>
                  <a:srgbClr val="00B0F0"/>
                </a:solidFill>
              </a:rPr>
              <a:t>ى</a:t>
            </a:r>
            <a:r>
              <a:rPr lang="ar-SA" sz="2000" b="1" dirty="0">
                <a:solidFill>
                  <a:srgbClr val="00B0F0"/>
                </a:solidFill>
              </a:rPr>
              <a:t> مؤتمر حكومي دولي لمناقشة مخاطر التقدم العلمي على البيانات الشخصية المعالجة إلكترونيا</a:t>
            </a:r>
            <a:r>
              <a:rPr lang="ar-SA" sz="2000" b="1" dirty="0"/>
              <a:t>.</a:t>
            </a:r>
            <a:endParaRPr lang="ar-EG" sz="2000" b="1" dirty="0">
              <a:solidFill>
                <a:srgbClr val="0000FF"/>
              </a:solidFill>
            </a:endParaRPr>
          </a:p>
        </p:txBody>
      </p:sp>
    </p:spTree>
    <p:extLst>
      <p:ext uri="{BB962C8B-B14F-4D97-AF65-F5344CB8AC3E}">
        <p14:creationId xmlns:p14="http://schemas.microsoft.com/office/powerpoint/2010/main" val="1592907915"/>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ata Protection Icon Animation by Motion Mela on Dribbble">
            <a:extLst>
              <a:ext uri="{FF2B5EF4-FFF2-40B4-BE49-F238E27FC236}">
                <a16:creationId xmlns:a16="http://schemas.microsoft.com/office/drawing/2014/main" id="{99FCC6A7-B70A-4664-BFD8-BC55A5C68C55}"/>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9678" y="4507070"/>
            <a:ext cx="5497695" cy="13002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16130" y="1754513"/>
            <a:ext cx="11975869" cy="2071593"/>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ar-EG" sz="2000" b="1" dirty="0">
                <a:solidFill>
                  <a:schemeClr val="accent2">
                    <a:lumMod val="75000"/>
                  </a:schemeClr>
                </a:solidFill>
                <a:latin typeface="Times New Roman" panose="02020603050405020304" pitchFamily="18" charset="0"/>
                <a:ea typeface="Times New Roman" panose="02020603050405020304" pitchFamily="18" charset="0"/>
              </a:rPr>
              <a:t> </a:t>
            </a:r>
            <a:r>
              <a:rPr lang="ar-SA" sz="2400" b="1" dirty="0">
                <a:solidFill>
                  <a:schemeClr val="accent2">
                    <a:lumMod val="75000"/>
                  </a:schemeClr>
                </a:solidFill>
                <a:latin typeface="Times New Roman" panose="02020603050405020304" pitchFamily="18" charset="0"/>
                <a:ea typeface="Times New Roman" panose="02020603050405020304" pitchFamily="18" charset="0"/>
              </a:rPr>
              <a:t>ر. المؤتمر الدولي الثالث والثلاثون لمفوضي الخصوصية وحماية البيانات :</a:t>
            </a:r>
            <a:endParaRPr lang="ar-EG" sz="2400" b="1" dirty="0">
              <a:solidFill>
                <a:schemeClr val="accent2">
                  <a:lumMod val="75000"/>
                </a:schemeClr>
              </a:solidFill>
              <a:latin typeface="Times New Roman" panose="02020603050405020304" pitchFamily="18" charset="0"/>
              <a:ea typeface="Times New Roman" panose="02020603050405020304" pitchFamily="18" charset="0"/>
            </a:endParaRPr>
          </a:p>
          <a:p>
            <a:pPr algn="just" rtl="1">
              <a:lnSpc>
                <a:spcPct val="150000"/>
              </a:lnSpc>
            </a:pPr>
            <a:endParaRPr lang="ar-EG" sz="2400" b="1" dirty="0">
              <a:solidFill>
                <a:srgbClr val="00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ar-SA" sz="2000" b="1" dirty="0"/>
              <a:t>ومن الموضوعات التي تناولها هذا المؤتمر هي كيفية حماية البيانات الشخصية في زمن الكوارث الطبيعية أو غير الطبيعية.</a:t>
            </a:r>
            <a:endParaRPr lang="ar-EG" sz="2000" b="1" dirty="0"/>
          </a:p>
        </p:txBody>
      </p:sp>
    </p:spTree>
    <p:extLst>
      <p:ext uri="{BB962C8B-B14F-4D97-AF65-F5344CB8AC3E}">
        <p14:creationId xmlns:p14="http://schemas.microsoft.com/office/powerpoint/2010/main" val="2790604355"/>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19281" y="848374"/>
            <a:ext cx="11454939" cy="5550045"/>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p:spPr>
        <p:txBody>
          <a:bodyPr wrap="square">
            <a:spAutoFit/>
          </a:bodyPr>
          <a:lstStyle/>
          <a:p>
            <a:pPr algn="ctr" rtl="1">
              <a:lnSpc>
                <a:spcPct val="150000"/>
              </a:lnSpc>
              <a:spcAft>
                <a:spcPts val="500"/>
              </a:spcAft>
            </a:pPr>
            <a:r>
              <a:rPr lang="ar-SA" sz="2400" b="1" dirty="0">
                <a:solidFill>
                  <a:srgbClr val="FF0000"/>
                </a:solidFill>
              </a:rPr>
              <a:t>ثانيا : المؤتمرات المحلية لحماية الخصوصية المعلوماتية:</a:t>
            </a:r>
            <a:endParaRPr lang="en-US" sz="2400" dirty="0">
              <a:solidFill>
                <a:srgbClr val="FF0000"/>
              </a:solidFill>
            </a:endParaRPr>
          </a:p>
          <a:p>
            <a:pPr marR="0" lvl="0" algn="just" rtl="1">
              <a:lnSpc>
                <a:spcPct val="150000"/>
              </a:lnSpc>
              <a:spcBef>
                <a:spcPts val="0"/>
              </a:spcBef>
              <a:spcAft>
                <a:spcPts val="500"/>
              </a:spcAft>
            </a:pPr>
            <a:r>
              <a:rPr lang="ar-EG"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b="1" dirty="0"/>
              <a:t>ومما يعكس أهمية الحق في الخصوصية المعلوماتية علي المستوي المحلي أو الإقليمي تبنى هذا الحق مؤتمر دول الشمال في استوكهلم، وذلك علي النحو الآتي:</a:t>
            </a:r>
            <a:endParaRPr lang="ar-EG" b="1" dirty="0"/>
          </a:p>
          <a:p>
            <a:pPr marL="342900" marR="0" lvl="0" indent="-342900" algn="just" rtl="1">
              <a:lnSpc>
                <a:spcPct val="150000"/>
              </a:lnSpc>
              <a:spcBef>
                <a:spcPts val="0"/>
              </a:spcBef>
              <a:spcAft>
                <a:spcPts val="500"/>
              </a:spcAft>
              <a:buFont typeface="Arial" panose="020B0604020202020204" pitchFamily="34" charset="0"/>
              <a:buChar char="•"/>
            </a:pPr>
            <a:r>
              <a:rPr lang="ar-SA" sz="2000" b="1" dirty="0">
                <a:solidFill>
                  <a:srgbClr val="0000FF"/>
                </a:solidFill>
                <a:latin typeface="Calibri" panose="020F0502020204030204" pitchFamily="34" charset="0"/>
                <a:ea typeface="Times New Roman" panose="02020603050405020304" pitchFamily="18" charset="0"/>
              </a:rPr>
              <a:t>موقف مؤتمر دول الشمال في استوكهلم من حماية الخصوصية المعلوماتية :</a:t>
            </a:r>
            <a:endParaRPr lang="ar-EG" sz="2000" b="1" dirty="0">
              <a:solidFill>
                <a:srgbClr val="0000FF"/>
              </a:solidFill>
              <a:latin typeface="Calibri" panose="020F0502020204030204" pitchFamily="34" charset="0"/>
              <a:ea typeface="Times New Roman" panose="02020603050405020304" pitchFamily="18" charset="0"/>
            </a:endParaRPr>
          </a:p>
          <a:p>
            <a:pPr algn="just" rtl="1">
              <a:lnSpc>
                <a:spcPct val="150000"/>
              </a:lnSpc>
            </a:pPr>
            <a:r>
              <a:rPr lang="ar-EG" sz="2000" b="1" dirty="0"/>
              <a:t>         </a:t>
            </a:r>
            <a:r>
              <a:rPr lang="ar-SA" b="1" dirty="0"/>
              <a:t>نبه المؤتمر على </a:t>
            </a:r>
            <a:r>
              <a:rPr lang="ar-SA" b="1" dirty="0">
                <a:solidFill>
                  <a:srgbClr val="00B0F0"/>
                </a:solidFill>
              </a:rPr>
              <a:t>ضرورة إعادة النظر في التشريعات الجنائية والمدنية التقليدية لحماية الفرد من التعدي على الخصوصية</a:t>
            </a:r>
            <a:r>
              <a:rPr lang="ar-SA" b="1" dirty="0"/>
              <a:t>، بعد أن اتسع نطاق انتهاك الخصوصية نتيجة للتطور العلمي والتكنولوجي، الأمر الذي يستلزم تشريعات ملائمة لما حدث من تطورات علمية وتكنولوجية في وسائل الاتصال والتنصت وغيرها من الوسائل العلمية التي تهدد حرمة الخصوصية، وذلك لتحقيق حماية أكثر فاعلية لهذا الحق .</a:t>
            </a:r>
            <a:endParaRPr lang="en-US" b="1" dirty="0"/>
          </a:p>
          <a:p>
            <a:pPr algn="just" rtl="1">
              <a:lnSpc>
                <a:spcPct val="150000"/>
              </a:lnSpc>
            </a:pPr>
            <a:r>
              <a:rPr lang="ar-SA" b="1" dirty="0"/>
              <a:t> </a:t>
            </a:r>
            <a:endParaRPr lang="en-US" b="1" dirty="0"/>
          </a:p>
          <a:p>
            <a:pPr algn="just" rtl="1">
              <a:lnSpc>
                <a:spcPct val="150000"/>
              </a:lnSpc>
            </a:pPr>
            <a:r>
              <a:rPr lang="ar-SA" b="1" dirty="0"/>
              <a:t>      </a:t>
            </a:r>
            <a:r>
              <a:rPr lang="ar-EG" b="1" dirty="0"/>
              <a:t>     </a:t>
            </a:r>
            <a:r>
              <a:rPr lang="ar-SA" b="1" dirty="0"/>
              <a:t>ولقد جرمت استخدام وسائل التنصت الإلكترونية الدقيقة، والأجهزة الإلكترونية مثل الكمبيوتر والإنترنت، التي تستخدم للحصول على المعلومات أو التسجيلات أو الصور بطريقة غير المشروعة، وفي هذه الحالة تنعدم القيمة القانونية لهم .</a:t>
            </a:r>
            <a:endParaRPr lang="en-US" b="1"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83964486"/>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54940" y="703897"/>
            <a:ext cx="11821160" cy="582159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lvl="0" algn="just" defTabSz="977900" rtl="1">
              <a:lnSpc>
                <a:spcPct val="150000"/>
              </a:lnSpc>
              <a:spcBef>
                <a:spcPct val="0"/>
              </a:spcBef>
              <a:spcAft>
                <a:spcPct val="35000"/>
              </a:spcAft>
            </a:pPr>
            <a:r>
              <a:rPr lang="ar-EG" b="1" dirty="0">
                <a:solidFill>
                  <a:srgbClr val="000000"/>
                </a:solidFill>
                <a:latin typeface="Times New Roman" panose="02020603050405020304" pitchFamily="18" charset="0"/>
                <a:ea typeface="Times New Roman" panose="02020603050405020304" pitchFamily="18" charset="0"/>
              </a:rPr>
              <a:t>           </a:t>
            </a:r>
            <a:r>
              <a:rPr lang="ar-SA" b="1" dirty="0">
                <a:highlight>
                  <a:srgbClr val="FFFF00"/>
                </a:highlight>
                <a:latin typeface="Times New Roman" panose="02020603050405020304" pitchFamily="18" charset="0"/>
                <a:ea typeface="Times New Roman" panose="02020603050405020304" pitchFamily="18" charset="0"/>
              </a:rPr>
              <a:t>وخلاصة القول وبالعموم يمكننا القول بإيجاز إن مفهوم حماية البيانات أو المعلومات الشخصية في المواثيق المتقدمة تتطلب أن تكون :-</a:t>
            </a:r>
            <a:endParaRPr lang="ar-EG" b="1" dirty="0">
              <a:highlight>
                <a:srgbClr val="FFFF00"/>
              </a:highlight>
              <a:latin typeface="Times New Roman" panose="02020603050405020304" pitchFamily="18" charset="0"/>
              <a:ea typeface="Times New Roman" panose="02020603050405020304" pitchFamily="18" charset="0"/>
            </a:endParaRPr>
          </a:p>
          <a:p>
            <a:pPr lvl="0" algn="just" rtl="1">
              <a:lnSpc>
                <a:spcPct val="150000"/>
              </a:lnSpc>
            </a:pPr>
            <a:r>
              <a:rPr lang="ar-EG" sz="1600" b="1" dirty="0">
                <a:solidFill>
                  <a:srgbClr val="00B0F0"/>
                </a:solidFill>
              </a:rPr>
              <a:t>1. </a:t>
            </a:r>
            <a:r>
              <a:rPr lang="ar-SA" sz="1600" b="1" dirty="0">
                <a:solidFill>
                  <a:srgbClr val="00B0F0"/>
                </a:solidFill>
              </a:rPr>
              <a:t>قد تم الحصول عليها بطريق مشروع وقانوني.</a:t>
            </a:r>
            <a:endParaRPr lang="en-US" sz="1600" b="1" dirty="0">
              <a:solidFill>
                <a:srgbClr val="00B0F0"/>
              </a:solidFill>
            </a:endParaRPr>
          </a:p>
          <a:p>
            <a:pPr lvl="0" algn="just" rtl="1">
              <a:lnSpc>
                <a:spcPct val="150000"/>
              </a:lnSpc>
            </a:pPr>
            <a:r>
              <a:rPr lang="ar-EG" sz="1600" b="1" dirty="0"/>
              <a:t>2. </a:t>
            </a:r>
            <a:r>
              <a:rPr lang="ar-SA" sz="1600" b="1" dirty="0"/>
              <a:t>تستخدم للغرض الأصلي المعلن والمحدد، ولا تكشف لغير المصرح لهم بالاطلاع عليها.</a:t>
            </a:r>
            <a:endParaRPr lang="en-US" sz="1600" b="1" dirty="0"/>
          </a:p>
          <a:p>
            <a:pPr lvl="0" algn="just" rtl="1">
              <a:lnSpc>
                <a:spcPct val="150000"/>
              </a:lnSpc>
            </a:pPr>
            <a:r>
              <a:rPr lang="ar-EG" sz="1600" b="1" dirty="0">
                <a:solidFill>
                  <a:srgbClr val="213763"/>
                </a:solidFill>
              </a:rPr>
              <a:t>3. </a:t>
            </a:r>
            <a:r>
              <a:rPr lang="ar-SA" sz="1600" b="1" dirty="0">
                <a:solidFill>
                  <a:srgbClr val="213763"/>
                </a:solidFill>
              </a:rPr>
              <a:t>تتصل بالغرض المقصود من الجمع ولا تتجاوزه ومحصورة بذلك . </a:t>
            </a:r>
            <a:endParaRPr lang="en-US" sz="1600" b="1" dirty="0">
              <a:solidFill>
                <a:srgbClr val="213763"/>
              </a:solidFill>
            </a:endParaRPr>
          </a:p>
          <a:p>
            <a:pPr lvl="0" algn="just" rtl="1">
              <a:lnSpc>
                <a:spcPct val="150000"/>
              </a:lnSpc>
            </a:pPr>
            <a:r>
              <a:rPr lang="ar-EG" sz="1600" b="1" dirty="0"/>
              <a:t>4. </a:t>
            </a:r>
            <a:r>
              <a:rPr lang="ar-SA" sz="1600" b="1" dirty="0"/>
              <a:t>صحيحة وتخضع لعمليات التحديث والتصحيح . </a:t>
            </a:r>
            <a:endParaRPr lang="en-US" sz="1600" b="1" dirty="0"/>
          </a:p>
          <a:p>
            <a:pPr lvl="0" algn="just" rtl="1">
              <a:lnSpc>
                <a:spcPct val="150000"/>
              </a:lnSpc>
            </a:pPr>
            <a:r>
              <a:rPr lang="ar-EG" sz="1600" b="1" dirty="0"/>
              <a:t>5. </a:t>
            </a:r>
            <a:r>
              <a:rPr lang="ar-SA" sz="1600" b="1" dirty="0"/>
              <a:t>يتوفر حق الوصول إليها مع حق الإخطار بأنشطة المعالجة، أو النقل وحق التصحيح والتعديل وحتى طلب الإلغاء. </a:t>
            </a:r>
            <a:endParaRPr lang="en-US" sz="1600" b="1" dirty="0"/>
          </a:p>
          <a:p>
            <a:pPr lvl="0" algn="just" rtl="1">
              <a:lnSpc>
                <a:spcPct val="150000"/>
              </a:lnSpc>
            </a:pPr>
            <a:r>
              <a:rPr lang="ar-EG" sz="1600" b="1" dirty="0"/>
              <a:t>6. </a:t>
            </a:r>
            <a:r>
              <a:rPr lang="ar-SA" sz="1600" b="1" dirty="0"/>
              <a:t>تحفظ سرية، وتحمي سريتها وفق معايير أمن ملائمة لحماية المعلومات ونظم المعالجة.</a:t>
            </a:r>
            <a:endParaRPr lang="en-US" sz="1600" b="1" dirty="0"/>
          </a:p>
          <a:p>
            <a:pPr lvl="0" algn="just" rtl="1">
              <a:lnSpc>
                <a:spcPct val="150000"/>
              </a:lnSpc>
            </a:pPr>
            <a:r>
              <a:rPr lang="ar-EG" sz="1600" b="1" dirty="0"/>
              <a:t>7. </a:t>
            </a:r>
            <a:r>
              <a:rPr lang="ar-SA" sz="1600" b="1" dirty="0"/>
              <a:t>تتلف عند استنفاد الغرض من جمعها.</a:t>
            </a:r>
            <a:endParaRPr lang="en-US" sz="1600" b="1" dirty="0"/>
          </a:p>
          <a:p>
            <a:pPr algn="just" rtl="1">
              <a:lnSpc>
                <a:spcPct val="150000"/>
              </a:lnSpc>
            </a:pPr>
            <a:r>
              <a:rPr lang="ar-SA" sz="1600" b="1" dirty="0"/>
              <a:t> </a:t>
            </a:r>
            <a:endParaRPr lang="en-US" sz="1600" b="1" dirty="0"/>
          </a:p>
          <a:p>
            <a:pPr algn="just" rtl="1">
              <a:lnSpc>
                <a:spcPct val="150000"/>
              </a:lnSpc>
            </a:pPr>
            <a:r>
              <a:rPr lang="ar-SA" sz="1600" b="1" dirty="0"/>
              <a:t>   </a:t>
            </a:r>
            <a:r>
              <a:rPr lang="ar-EG" sz="1600" b="1" dirty="0"/>
              <a:t>          </a:t>
            </a:r>
            <a:r>
              <a:rPr lang="ar-SA" sz="1600" b="1" dirty="0"/>
              <a:t>ورأينا فيما سبق كيف كانت الحماية الدولية للحق في الخصوصية بصفه عامه، وكذلك رأينا الاتفاقيات والمؤتمرات التي نصت على ضرورة حماية الخصوصية المعلوماتية - أيضا - بصفة خاصة ، وعلي الرغم من ذلك </a:t>
            </a:r>
            <a:r>
              <a:rPr lang="ar-SA" sz="1600" b="1" dirty="0">
                <a:solidFill>
                  <a:srgbClr val="00B0F0"/>
                </a:solidFill>
              </a:rPr>
              <a:t>ستظل هذه القضية حية ومتجددة تثير الفقهاء والباحثي</a:t>
            </a:r>
            <a:r>
              <a:rPr lang="ar-SA" sz="1600" b="1" dirty="0"/>
              <a:t>ن، وذلك بسبب التطور التكنولوجي للوسائل المستخدمة في الجريمة السيبرانية التي تهدد باستمرار انتهاك الخصوصية عن طريق الكمبيوتر والإنترنت مما أدى لاستخدامهما كوسيلة للمراقبة السمعية والبصرية، ولكن بطرق حديثة سهلة وبسيطة وغير مكلفة عن الطرق التقليدية.</a:t>
            </a:r>
            <a:endParaRPr lang="ar-EG" sz="1600" b="1" dirty="0">
              <a:solidFill>
                <a:srgbClr val="0000FF"/>
              </a:solidFill>
            </a:endParaRPr>
          </a:p>
        </p:txBody>
      </p:sp>
    </p:spTree>
    <p:extLst>
      <p:ext uri="{BB962C8B-B14F-4D97-AF65-F5344CB8AC3E}">
        <p14:creationId xmlns:p14="http://schemas.microsoft.com/office/powerpoint/2010/main" val="1822662550"/>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9182" y="5410397"/>
            <a:ext cx="6775269" cy="14476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188702" y="1003744"/>
            <a:ext cx="11814596" cy="4656916"/>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المحور الثاني </a:t>
            </a:r>
          </a:p>
          <a:p>
            <a:pPr algn="ctr" rtl="1">
              <a:lnSpc>
                <a:spcPct val="150000"/>
              </a:lnSpc>
            </a:pPr>
            <a:r>
              <a:rPr lang="ar-EG" sz="2000" b="1" dirty="0">
                <a:solidFill>
                  <a:srgbClr val="FF0000"/>
                </a:solidFill>
                <a:latin typeface="Times New Roman" panose="02020603050405020304" pitchFamily="18" charset="0"/>
              </a:rPr>
              <a:t>الحماية الدستورية والجنائية للحق في الخصوصية المعلوماتية</a:t>
            </a:r>
          </a:p>
          <a:p>
            <a:pPr marL="342900" indent="-342900" algn="r" rtl="1">
              <a:lnSpc>
                <a:spcPct val="150000"/>
              </a:lnSpc>
              <a:buFont typeface="Arial" panose="020B0604020202020204" pitchFamily="34" charset="0"/>
              <a:buChar char="•"/>
            </a:pPr>
            <a:r>
              <a:rPr lang="ar-EG" sz="2000" b="1" dirty="0">
                <a:latin typeface="Times New Roman" panose="02020603050405020304" pitchFamily="18" charset="0"/>
              </a:rPr>
              <a:t>تمهيد وتقسيم :</a:t>
            </a:r>
          </a:p>
          <a:p>
            <a:pPr algn="r" rtl="1">
              <a:lnSpc>
                <a:spcPct val="150000"/>
              </a:lnSpc>
            </a:pPr>
            <a:endParaRPr lang="ar-EG" sz="2000" b="1" dirty="0"/>
          </a:p>
          <a:p>
            <a:pPr algn="just" rtl="1">
              <a:lnSpc>
                <a:spcPct val="150000"/>
              </a:lnSpc>
            </a:pPr>
            <a:r>
              <a:rPr lang="ar-EG" sz="2000" dirty="0"/>
              <a:t>          </a:t>
            </a:r>
            <a:r>
              <a:rPr lang="ar-SA" sz="2000" dirty="0"/>
              <a:t>تظهر أهمية مشكلة الجرائم السيبرانية التي تنتهك الخصوصية في تحقيق التوازن الضروري بين مصلحة المجتمع عامة، في الاستعانة بالتكنولوجيا الحديثة وما أفرزته الثورة الرقمية، وبين مصلحة الإنسان في حماية الخصوصية المعلوماتية وعدم انتهاك أسراراه . وذلك سوف نستعرض الحماية الدستورية والجنائية للحق في الخصوصية المعلوماتية وذلك عل</a:t>
            </a:r>
            <a:r>
              <a:rPr lang="ar-EG" sz="2000" dirty="0"/>
              <a:t>ى</a:t>
            </a:r>
            <a:r>
              <a:rPr lang="ar-SA" sz="2000" dirty="0"/>
              <a:t> النحو التالي:</a:t>
            </a:r>
            <a:endParaRPr lang="en-US" sz="2000" dirty="0"/>
          </a:p>
          <a:p>
            <a:pPr algn="just" rtl="1">
              <a:lnSpc>
                <a:spcPct val="150000"/>
              </a:lnSpc>
            </a:pPr>
            <a:r>
              <a:rPr lang="ar-SA" sz="2000" b="1" dirty="0">
                <a:solidFill>
                  <a:srgbClr val="0000FF"/>
                </a:solidFill>
              </a:rPr>
              <a:t>أولا: الحماية الدسورية والجنائية للحق في الخصوصية المعلوماتية في البيئة الغربية:</a:t>
            </a:r>
            <a:endParaRPr lang="en-US" sz="2000" b="1" dirty="0">
              <a:solidFill>
                <a:srgbClr val="0000FF"/>
              </a:solidFill>
            </a:endParaRPr>
          </a:p>
          <a:p>
            <a:pPr algn="just" rtl="1">
              <a:lnSpc>
                <a:spcPct val="150000"/>
              </a:lnSpc>
            </a:pPr>
            <a:r>
              <a:rPr lang="ar-SA" sz="2000" b="1" dirty="0">
                <a:solidFill>
                  <a:srgbClr val="0000FF"/>
                </a:solidFill>
              </a:rPr>
              <a:t>ثانيا: الحماية التشريعية للحق في الخصوصية المعلوماتية في البيئة العربية:</a:t>
            </a:r>
            <a:endParaRPr lang="ar-EG" sz="2000" b="1" dirty="0">
              <a:solidFill>
                <a:srgbClr val="0000FF"/>
              </a:solidFill>
            </a:endParaRPr>
          </a:p>
        </p:txBody>
      </p:sp>
    </p:spTree>
    <p:extLst>
      <p:ext uri="{BB962C8B-B14F-4D97-AF65-F5344CB8AC3E}">
        <p14:creationId xmlns:p14="http://schemas.microsoft.com/office/powerpoint/2010/main" val="28030086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092" y="1363287"/>
            <a:ext cx="2679864" cy="47887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975956" y="987324"/>
            <a:ext cx="9102832" cy="5164747"/>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SA" sz="2100" b="1" dirty="0">
                <a:solidFill>
                  <a:srgbClr val="FF0000"/>
                </a:solidFill>
                <a:latin typeface="Times New Roman" panose="02020603050405020304" pitchFamily="18" charset="0"/>
                <a:ea typeface="Times New Roman" panose="02020603050405020304" pitchFamily="18" charset="0"/>
              </a:rPr>
              <a:t>أولا: الحماية الدس</a:t>
            </a:r>
            <a:r>
              <a:rPr lang="ar-EG" sz="2100" b="1" dirty="0">
                <a:solidFill>
                  <a:srgbClr val="FF0000"/>
                </a:solidFill>
                <a:latin typeface="Times New Roman" panose="02020603050405020304" pitchFamily="18" charset="0"/>
                <a:ea typeface="Times New Roman" panose="02020603050405020304" pitchFamily="18" charset="0"/>
              </a:rPr>
              <a:t>ت</a:t>
            </a:r>
            <a:r>
              <a:rPr lang="ar-SA" sz="2100" b="1" dirty="0">
                <a:solidFill>
                  <a:srgbClr val="FF0000"/>
                </a:solidFill>
                <a:latin typeface="Times New Roman" panose="02020603050405020304" pitchFamily="18" charset="0"/>
                <a:ea typeface="Times New Roman" panose="02020603050405020304" pitchFamily="18" charset="0"/>
              </a:rPr>
              <a:t>ورية والجنائية للحق في الخصوصية المعلوماتية في البيئة الغربية:</a:t>
            </a:r>
            <a:endParaRPr lang="en-US" sz="21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r>
              <a:rPr lang="ar-EG" sz="2000" b="1" dirty="0">
                <a:solidFill>
                  <a:srgbClr val="00B0F0"/>
                </a:solidFill>
              </a:rPr>
              <a:t>           </a:t>
            </a:r>
            <a:r>
              <a:rPr lang="ar-SA" sz="2000" b="1" u="sng" dirty="0">
                <a:solidFill>
                  <a:srgbClr val="00B0F0"/>
                </a:solidFill>
              </a:rPr>
              <a:t>لم تسلك الدول الغربية - في الأنظمة القانونية المختلفة - مسلكا موحدا لحماية الحق في الخصوصية المعلوماتية، بل تباينت مواقفها في هذا الشأن</a:t>
            </a:r>
            <a:r>
              <a:rPr lang="ar-SA" sz="2000" b="1" dirty="0">
                <a:solidFill>
                  <a:srgbClr val="00B0F0"/>
                </a:solidFill>
              </a:rPr>
              <a:t> .</a:t>
            </a:r>
            <a:endParaRPr lang="en-US" sz="2000" b="1" dirty="0">
              <a:solidFill>
                <a:srgbClr val="00B0F0"/>
              </a:solidFill>
            </a:endParaRPr>
          </a:p>
          <a:p>
            <a:pPr algn="just" rtl="1">
              <a:lnSpc>
                <a:spcPct val="150000"/>
              </a:lnSpc>
            </a:pPr>
            <a:r>
              <a:rPr lang="ar-SA" sz="2000" b="1" dirty="0"/>
              <a:t> </a:t>
            </a:r>
            <a:endParaRPr lang="en-US" sz="2000" b="1" dirty="0"/>
          </a:p>
          <a:p>
            <a:pPr algn="just" rtl="1">
              <a:lnSpc>
                <a:spcPct val="150000"/>
              </a:lnSpc>
            </a:pPr>
            <a:r>
              <a:rPr lang="ar-SA" sz="2000" dirty="0"/>
              <a:t>     </a:t>
            </a:r>
            <a:r>
              <a:rPr lang="ar-EG" sz="2000" dirty="0"/>
              <a:t>     </a:t>
            </a:r>
            <a:r>
              <a:rPr lang="ar-SA" sz="2000" dirty="0"/>
              <a:t> </a:t>
            </a:r>
            <a:r>
              <a:rPr lang="ar-SA" sz="2000" dirty="0">
                <a:highlight>
                  <a:srgbClr val="FFFF00"/>
                </a:highlight>
              </a:rPr>
              <a:t>ويمكننا القول إن كافة دول العالم على وجه التقريب أقرت بشكل أو بآخر الحق في الخصوصية في واحد أو أكثر من مظاهره، </a:t>
            </a:r>
            <a:r>
              <a:rPr lang="ar-SA" sz="2000" dirty="0"/>
              <a:t>وهذا لا يعني توافر حماية كافية، أو شمولية في الحماية لدى كافة الدول، وفي الوقت الذي قد نجد فيه حماية الخصوصية بمفهومها المادي أكثر شيوعا واتساعا، تضيق حماية خصوصية المعلومات وفي ذات الوقت نجدها الشغل الشاغل في الوقت الحاضر للمؤسسات التشريعية ومؤسسات القرار في العديد من دول العالم.</a:t>
            </a:r>
            <a:endParaRPr lang="ar-EG" sz="2000" dirty="0">
              <a:solidFill>
                <a:srgbClr val="0000FF"/>
              </a:solidFill>
            </a:endParaRPr>
          </a:p>
        </p:txBody>
      </p:sp>
    </p:spTree>
    <p:extLst>
      <p:ext uri="{BB962C8B-B14F-4D97-AF65-F5344CB8AC3E}">
        <p14:creationId xmlns:p14="http://schemas.microsoft.com/office/powerpoint/2010/main" val="5157529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3C74BBEA-0724-4BD1-AAAB-38DA96A80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280160"/>
            <a:ext cx="1987369" cy="53619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2275544" y="1148288"/>
            <a:ext cx="9772831" cy="544700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EG" b="1" dirty="0">
                <a:solidFill>
                  <a:srgbClr val="000000"/>
                </a:solidFill>
                <a:highlight>
                  <a:srgbClr val="FFFF00"/>
                </a:highlight>
                <a:ea typeface="Times New Roman" panose="02020603050405020304" pitchFamily="18" charset="0"/>
              </a:rPr>
              <a:t>1. </a:t>
            </a:r>
            <a:r>
              <a:rPr lang="ar-SA" b="1" dirty="0">
                <a:solidFill>
                  <a:srgbClr val="000000"/>
                </a:solidFill>
                <a:highlight>
                  <a:srgbClr val="FFFF00"/>
                </a:highlight>
                <a:ea typeface="Times New Roman" panose="02020603050405020304" pitchFamily="18" charset="0"/>
              </a:rPr>
              <a:t>النماذج الدستورية في حقل حماية الحق في الخصوصية المعلوماتية وذلك </a:t>
            </a:r>
            <a:r>
              <a:rPr lang="ar-SA" b="1" dirty="0">
                <a:solidFill>
                  <a:srgbClr val="000000"/>
                </a:solidFill>
                <a:highlight>
                  <a:srgbClr val="FFFF00"/>
                </a:highlight>
              </a:rPr>
              <a:t>على</a:t>
            </a:r>
            <a:r>
              <a:rPr lang="ar-SA" b="1" dirty="0">
                <a:solidFill>
                  <a:srgbClr val="000000"/>
                </a:solidFill>
                <a:highlight>
                  <a:srgbClr val="FFFF00"/>
                </a:highlight>
                <a:ea typeface="Times New Roman" panose="02020603050405020304" pitchFamily="18" charset="0"/>
              </a:rPr>
              <a:t> النحو التالي:</a:t>
            </a:r>
            <a:endParaRPr lang="ar-EG" b="1" dirty="0">
              <a:solidFill>
                <a:srgbClr val="000000"/>
              </a:solidFill>
              <a:highlight>
                <a:srgbClr val="FFFF00"/>
              </a:highlight>
              <a:ea typeface="Times New Roman" panose="02020603050405020304" pitchFamily="18" charset="0"/>
            </a:endParaRPr>
          </a:p>
          <a:p>
            <a:pPr algn="just" rtl="1">
              <a:lnSpc>
                <a:spcPct val="150000"/>
              </a:lnSpc>
            </a:pPr>
            <a:endParaRPr lang="en-US" b="1" dirty="0">
              <a:solidFill>
                <a:srgbClr val="000000"/>
              </a:solidFill>
              <a:highlight>
                <a:srgbClr val="FFFF00"/>
              </a:highlight>
              <a:ea typeface="Times New Roman" panose="02020603050405020304" pitchFamily="18" charset="0"/>
            </a:endParaRPr>
          </a:p>
          <a:p>
            <a:pPr marL="457200" indent="-457200" algn="just" rtl="1">
              <a:lnSpc>
                <a:spcPct val="150000"/>
              </a:lnSpc>
              <a:buFontTx/>
              <a:buChar char="-"/>
            </a:pPr>
            <a:r>
              <a:rPr lang="ar-EG" b="1" dirty="0">
                <a:solidFill>
                  <a:srgbClr val="000000"/>
                </a:solidFill>
                <a:ea typeface="Times New Roman" panose="02020603050405020304" pitchFamily="18" charset="0"/>
              </a:rPr>
              <a:t>أسبانيا :</a:t>
            </a:r>
          </a:p>
          <a:p>
            <a:pPr algn="just" rtl="1">
              <a:lnSpc>
                <a:spcPct val="150000"/>
              </a:lnSpc>
            </a:pPr>
            <a:endParaRPr lang="en-US" b="1" dirty="0">
              <a:ea typeface="Times New Roman" panose="02020603050405020304" pitchFamily="18" charset="0"/>
            </a:endParaRPr>
          </a:p>
          <a:p>
            <a:pPr algn="just" rtl="1">
              <a:lnSpc>
                <a:spcPct val="150000"/>
              </a:lnSpc>
            </a:pPr>
            <a:r>
              <a:rPr lang="ar-EG" dirty="0"/>
              <a:t>           </a:t>
            </a:r>
            <a:r>
              <a:rPr lang="ar-SA" dirty="0"/>
              <a:t>نص دستورها في 9 ديسمبر سنة ۱۹۷۸م والمعدل في ٢٧ أغسطس۱۹۹۲م</a:t>
            </a:r>
            <a:r>
              <a:rPr lang="ar-EG" dirty="0"/>
              <a:t>:</a:t>
            </a:r>
          </a:p>
          <a:p>
            <a:pPr algn="just" rtl="1">
              <a:lnSpc>
                <a:spcPct val="150000"/>
              </a:lnSpc>
            </a:pPr>
            <a:r>
              <a:rPr lang="ar-SA" dirty="0"/>
              <a:t>المادة ۱۸:</a:t>
            </a:r>
            <a:endParaRPr lang="en-US" b="1" dirty="0"/>
          </a:p>
          <a:p>
            <a:pPr algn="just" rtl="1">
              <a:lnSpc>
                <a:spcPct val="150000"/>
              </a:lnSpc>
            </a:pPr>
            <a:r>
              <a:rPr lang="ar-SA" dirty="0"/>
              <a:t>١. يتم ضمان الحق في الشرف وحرمة الحياة الخاصة والأسرية والحق في السمعة الذاتية.</a:t>
            </a:r>
            <a:endParaRPr lang="en-US" dirty="0"/>
          </a:p>
          <a:p>
            <a:pPr algn="just" rtl="1">
              <a:lnSpc>
                <a:spcPct val="150000"/>
              </a:lnSpc>
            </a:pPr>
            <a:r>
              <a:rPr lang="ar-SA" dirty="0"/>
              <a:t>٢. لا يمكن التعدي على المسكن لا يمكن دخول أي مسكن أو تفتيشه دون الحصول على موافقة صاحبه أو دون أمر قضائي، باستثناء حالة التلبس في الجريمة.</a:t>
            </a:r>
            <a:endParaRPr lang="en-US" dirty="0"/>
          </a:p>
          <a:p>
            <a:pPr algn="just" rtl="1">
              <a:lnSpc>
                <a:spcPct val="150000"/>
              </a:lnSpc>
            </a:pPr>
            <a:r>
              <a:rPr lang="ar-SA" dirty="0"/>
              <a:t>٣. يتم ضمان سرية الاتصالات وبوجه خاص الاتصالات البريدية، والتلغرافية واتصالات الهاتف باستثناء أن يصدر حكم قضائي.</a:t>
            </a:r>
            <a:endParaRPr lang="en-US" dirty="0"/>
          </a:p>
          <a:p>
            <a:pPr algn="just" rtl="1">
              <a:lnSpc>
                <a:spcPct val="150000"/>
              </a:lnSpc>
            </a:pPr>
            <a:r>
              <a:rPr lang="ar-SA" b="1" dirty="0"/>
              <a:t>٤. </a:t>
            </a:r>
            <a:r>
              <a:rPr lang="ar-SA" b="1" dirty="0">
                <a:solidFill>
                  <a:srgbClr val="00B0F0"/>
                </a:solidFill>
              </a:rPr>
              <a:t>يعين القانون حالات الحد من استخدام تكنولوجيا المعلومات من أجل ضمان الشرف وحرمة الحياة الخاصة والأسرية والممارسة الكاملة لحقوقهم </a:t>
            </a:r>
            <a:r>
              <a:rPr lang="ar-SA" b="1" dirty="0"/>
              <a:t>.</a:t>
            </a:r>
            <a:endParaRPr lang="ar-EG" b="1" dirty="0">
              <a:solidFill>
                <a:srgbClr val="0000FF"/>
              </a:solidFill>
            </a:endParaRPr>
          </a:p>
        </p:txBody>
      </p:sp>
    </p:spTree>
    <p:extLst>
      <p:ext uri="{BB962C8B-B14F-4D97-AF65-F5344CB8AC3E}">
        <p14:creationId xmlns:p14="http://schemas.microsoft.com/office/powerpoint/2010/main" val="20081028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n.britannica.com/47/6847-004-7D668BB0/Flag-Brazi...">
            <a:extLst>
              <a:ext uri="{FF2B5EF4-FFF2-40B4-BE49-F238E27FC236}">
                <a16:creationId xmlns:a16="http://schemas.microsoft.com/office/drawing/2014/main" id="{1D92CD40-9308-4470-9DE7-5357F0DAC1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888" y="1579418"/>
            <a:ext cx="3474719" cy="43165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Rectangle 10"/>
          <p:cNvSpPr/>
          <p:nvPr/>
        </p:nvSpPr>
        <p:spPr>
          <a:xfrm>
            <a:off x="3923607" y="1423707"/>
            <a:ext cx="8052493" cy="4472250"/>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rtl="1">
              <a:lnSpc>
                <a:spcPct val="150000"/>
              </a:lnSpc>
            </a:pPr>
            <a:r>
              <a:rPr lang="en-US" sz="2800" b="1" dirty="0">
                <a:solidFill>
                  <a:srgbClr val="000000"/>
                </a:solidFill>
                <a:ea typeface="Times New Roman" panose="02020603050405020304" pitchFamily="18" charset="0"/>
              </a:rPr>
              <a:t>- </a:t>
            </a:r>
            <a:r>
              <a:rPr lang="ar-EG" sz="2800" b="1" dirty="0">
                <a:solidFill>
                  <a:srgbClr val="000000"/>
                </a:solidFill>
                <a:ea typeface="Times New Roman" panose="02020603050405020304" pitchFamily="18" charset="0"/>
              </a:rPr>
              <a:t>البرازيل :</a:t>
            </a:r>
            <a:endParaRPr lang="en-US" sz="2400" b="1" dirty="0">
              <a:ea typeface="Times New Roman" panose="02020603050405020304" pitchFamily="18" charset="0"/>
            </a:endParaRPr>
          </a:p>
          <a:p>
            <a:pPr algn="just" rtl="1">
              <a:lnSpc>
                <a:spcPct val="150000"/>
              </a:lnSpc>
            </a:pPr>
            <a:endParaRPr lang="ar-EG" sz="2400" b="1" dirty="0"/>
          </a:p>
          <a:p>
            <a:pPr algn="just" rtl="1">
              <a:lnSpc>
                <a:spcPct val="150000"/>
              </a:lnSpc>
            </a:pPr>
            <a:r>
              <a:rPr lang="ar-EG" sz="2000" b="1" dirty="0"/>
              <a:t>           </a:t>
            </a:r>
            <a:r>
              <a:rPr lang="ar-SA" sz="2000" b="1" dirty="0"/>
              <a:t>يقر الدستور البرازيلي بأن الخصوصية حق أساسي من حقوق الإنسان الأساسية، </a:t>
            </a:r>
            <a:r>
              <a:rPr lang="ar-SA" sz="2000" b="1" dirty="0">
                <a:solidFill>
                  <a:srgbClr val="00B0F0"/>
                </a:solidFill>
              </a:rPr>
              <a:t>حتى أن الدولة لا يسمح لها بانتهاك البيانات الشخصية، العلاقات الحميمية، الحياة الخاصة، الشرف والسمعة</a:t>
            </a:r>
            <a:r>
              <a:rPr lang="ar-SA" sz="2000" b="1" dirty="0"/>
              <a:t> (المادة 5، البند اكس). وفي الحالات القصوى يمكن لأمر قضائي إجازة بعض الكشف، ولكن حتى بعض المعلومات مثل المراسلات تبقى ذات حرمة مطلقة ولا يمكن حتى لأمر قضائي بالسماح للكشف عنها</a:t>
            </a:r>
            <a:r>
              <a:rPr lang="en-US" sz="2000" b="1" dirty="0"/>
              <a:t>.</a:t>
            </a:r>
            <a:endParaRPr lang="ar-EG" sz="2000" b="1" dirty="0"/>
          </a:p>
          <a:p>
            <a:pPr algn="just" rtl="1">
              <a:lnSpc>
                <a:spcPct val="150000"/>
              </a:lnSpc>
            </a:pPr>
            <a:endParaRPr lang="ar-EG" sz="2000" b="1" dirty="0"/>
          </a:p>
        </p:txBody>
      </p:sp>
    </p:spTree>
    <p:extLst>
      <p:ext uri="{BB962C8B-B14F-4D97-AF65-F5344CB8AC3E}">
        <p14:creationId xmlns:p14="http://schemas.microsoft.com/office/powerpoint/2010/main" val="13121881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5900" y="866736"/>
            <a:ext cx="11760200" cy="5775364"/>
          </a:xfrm>
          <a:prstGeom prst="rect">
            <a:avLst/>
          </a:prstGeom>
          <a:solidFill>
            <a:schemeClr val="accent1">
              <a:lumMod val="20000"/>
              <a:lumOff val="80000"/>
            </a:schemeClr>
          </a:solidFill>
          <a:ln w="28575">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rtl="1">
              <a:lnSpc>
                <a:spcPct val="150000"/>
              </a:lnSpc>
            </a:pPr>
            <a:r>
              <a:rPr lang="ar-EG" sz="2400" b="1" dirty="0">
                <a:solidFill>
                  <a:srgbClr val="000000"/>
                </a:solidFill>
                <a:ea typeface="Times New Roman" panose="02020603050405020304" pitchFamily="18" charset="0"/>
              </a:rPr>
              <a:t>                     - البرتغال :</a:t>
            </a:r>
          </a:p>
          <a:p>
            <a:pPr marL="342900" indent="-342900" algn="just" rtl="1">
              <a:lnSpc>
                <a:spcPct val="150000"/>
              </a:lnSpc>
              <a:buFontTx/>
              <a:buChar char="-"/>
            </a:pPr>
            <a:endParaRPr lang="ar-EG" sz="1600" dirty="0"/>
          </a:p>
          <a:p>
            <a:pPr algn="just" rtl="1">
              <a:lnSpc>
                <a:spcPct val="150000"/>
              </a:lnSpc>
            </a:pPr>
            <a:r>
              <a:rPr lang="ar-EG" sz="1600" dirty="0"/>
              <a:t>              </a:t>
            </a:r>
            <a:r>
              <a:rPr lang="ar-SA" sz="1600" dirty="0"/>
              <a:t>نص دستورها في ٢ أبريل سنة ١٩٧٦م</a:t>
            </a:r>
            <a:r>
              <a:rPr lang="ar-EG" sz="1600" dirty="0"/>
              <a:t>، </a:t>
            </a:r>
            <a:r>
              <a:rPr lang="ar-SA" sz="1600" dirty="0"/>
              <a:t>في المادة ٣٥: (استخدام الحاسب الآلي):</a:t>
            </a:r>
            <a:endParaRPr lang="en-US" sz="1600" dirty="0"/>
          </a:p>
          <a:p>
            <a:pPr lvl="0" algn="just" rtl="1">
              <a:lnSpc>
                <a:spcPct val="150000"/>
              </a:lnSpc>
            </a:pPr>
            <a:r>
              <a:rPr lang="ar-EG" sz="1600" dirty="0"/>
              <a:t>1. </a:t>
            </a:r>
            <a:r>
              <a:rPr lang="ar-SA" sz="1600" dirty="0"/>
              <a:t>لكل المواطنين الحق في معرفة المعلومات التي تتعلق بهم، وما تتضمنه بنوك المعلومات من بيانات خاصة بهم والاستخدامات المعدة لها، ويكون لهم طلب تصحيحها أو تحديثها.</a:t>
            </a:r>
            <a:endParaRPr lang="en-US" sz="1600" dirty="0"/>
          </a:p>
          <a:p>
            <a:pPr lvl="0" algn="just" rtl="1">
              <a:lnSpc>
                <a:spcPct val="150000"/>
              </a:lnSpc>
            </a:pPr>
            <a:r>
              <a:rPr lang="ar-EG" sz="1600" dirty="0"/>
              <a:t>2. </a:t>
            </a:r>
            <a:r>
              <a:rPr lang="ar-SA" sz="1600" dirty="0"/>
              <a:t>يحدد القانون مفهوم البيانات الشخصية، بما يتوافق مع الشروط والأحكام التي تنطبق عل</a:t>
            </a:r>
            <a:r>
              <a:rPr lang="ar-EG" sz="1600" dirty="0"/>
              <a:t>ى</a:t>
            </a:r>
            <a:r>
              <a:rPr lang="ar-SA" sz="1600" dirty="0"/>
              <a:t> كيفية معالجتها إلكترونياً ونقلها واستخدامها وضمان حمايتها ولا سيما عن طريق هيئة إدارية مستقلة.</a:t>
            </a:r>
            <a:endParaRPr lang="en-US" sz="1600" dirty="0"/>
          </a:p>
          <a:p>
            <a:pPr lvl="0" algn="just" rtl="1">
              <a:lnSpc>
                <a:spcPct val="150000"/>
              </a:lnSpc>
            </a:pPr>
            <a:r>
              <a:rPr lang="ar-EG" sz="1600" dirty="0"/>
              <a:t>3. </a:t>
            </a:r>
            <a:r>
              <a:rPr lang="ar-SA" sz="1600" dirty="0"/>
              <a:t>لا يجوز استخدام الحاسبات الإلكترونية في معالجة البيانات التـي تتعلق بالاتجاهات السياسية، أو الانتماءات النقابية، </a:t>
            </a:r>
            <a:endParaRPr lang="ar-EG" sz="1600" dirty="0"/>
          </a:p>
          <a:p>
            <a:pPr lvl="0" algn="just" rtl="1">
              <a:lnSpc>
                <a:spcPct val="150000"/>
              </a:lnSpc>
            </a:pPr>
            <a:r>
              <a:rPr lang="ar-SA" sz="1600" dirty="0"/>
              <a:t>أو المعتقدات الدينية، أو العرقية للحياة الخاصة إلا بموافقة صريحة، أو لغرض معالجة البيانات الإحصائية التي لا يمكن تحديدها بشكل فردي .</a:t>
            </a:r>
            <a:endParaRPr lang="en-US" sz="1600" dirty="0"/>
          </a:p>
          <a:p>
            <a:pPr lvl="0" algn="just" rtl="1">
              <a:lnSpc>
                <a:spcPct val="150000"/>
              </a:lnSpc>
            </a:pPr>
            <a:r>
              <a:rPr lang="ar-EG" sz="1600" dirty="0"/>
              <a:t>4. </a:t>
            </a:r>
            <a:r>
              <a:rPr lang="ar-SA" sz="1600" dirty="0"/>
              <a:t>يحظر على طرف ثالث الوصول إلى البيانات الشخصية، إلا في حالات استثنائية ينص عليها القانون.</a:t>
            </a:r>
            <a:endParaRPr lang="en-US" sz="1600" dirty="0"/>
          </a:p>
          <a:p>
            <a:pPr lvl="0" algn="just" rtl="1">
              <a:lnSpc>
                <a:spcPct val="150000"/>
              </a:lnSpc>
            </a:pPr>
            <a:r>
              <a:rPr lang="ar-EG" sz="1600" u="sng" dirty="0">
                <a:solidFill>
                  <a:srgbClr val="00B0F0"/>
                </a:solidFill>
              </a:rPr>
              <a:t>5. </a:t>
            </a:r>
            <a:r>
              <a:rPr lang="ar-SA" sz="1600" u="sng" dirty="0">
                <a:solidFill>
                  <a:srgbClr val="00B0F0"/>
                </a:solidFill>
              </a:rPr>
              <a:t>كما منع المشرع الدستوري في هذه الفقرة الخامسة إعطاء المواطن رقما قوميا .</a:t>
            </a:r>
            <a:endParaRPr lang="en-US" sz="1600" dirty="0">
              <a:solidFill>
                <a:srgbClr val="00B0F0"/>
              </a:solidFill>
            </a:endParaRPr>
          </a:p>
          <a:p>
            <a:pPr lvl="0" algn="just" rtl="1">
              <a:lnSpc>
                <a:spcPct val="150000"/>
              </a:lnSpc>
            </a:pPr>
            <a:r>
              <a:rPr lang="ar-EG" sz="1600" dirty="0"/>
              <a:t>6. </a:t>
            </a:r>
            <a:r>
              <a:rPr lang="ar-SA" sz="1600" dirty="0"/>
              <a:t>حرية الوصول والاستخدام إلى شبكات الكمبيوتر مكفولة، ويحدد القانون القواعد التي عل</a:t>
            </a:r>
            <a:r>
              <a:rPr lang="ar-EG" sz="1600" dirty="0"/>
              <a:t>ى</a:t>
            </a:r>
            <a:r>
              <a:rPr lang="ar-SA" sz="1600" dirty="0"/>
              <a:t> حد سواء تنطبق عل</a:t>
            </a:r>
            <a:r>
              <a:rPr lang="ar-EG" sz="1600" dirty="0"/>
              <a:t>ى</a:t>
            </a:r>
            <a:r>
              <a:rPr lang="ar-SA" sz="1600" dirty="0"/>
              <a:t> تدفق المعلومات عبر الحدود والوسائل المناسبة لحماية البيانات الشخصية .</a:t>
            </a:r>
            <a:endParaRPr lang="en-US" sz="1600" dirty="0"/>
          </a:p>
          <a:p>
            <a:pPr algn="just" rtl="1">
              <a:lnSpc>
                <a:spcPct val="150000"/>
              </a:lnSpc>
            </a:pPr>
            <a:r>
              <a:rPr lang="ar-EG" sz="1600" dirty="0">
                <a:solidFill>
                  <a:srgbClr val="00B0F0"/>
                </a:solidFill>
              </a:rPr>
              <a:t>7. </a:t>
            </a:r>
            <a:r>
              <a:rPr lang="ar-SA" sz="1600" dirty="0">
                <a:solidFill>
                  <a:srgbClr val="00B0F0"/>
                </a:solidFill>
              </a:rPr>
              <a:t>تتمتع البيانات الشخصية المسجلة يدويا بنفس الحماية الواردة في الفقرات السابقة من هذه المادة.</a:t>
            </a:r>
            <a:endParaRPr lang="ar-EG" sz="1600" dirty="0">
              <a:solidFill>
                <a:srgbClr val="00B0F0"/>
              </a:solidFill>
            </a:endParaRPr>
          </a:p>
        </p:txBody>
      </p:sp>
      <p:pic>
        <p:nvPicPr>
          <p:cNvPr id="4098" name="Picture 2" descr="upload.wikimedia.org/wikipedia/commons/thumb/5/5c/...">
            <a:extLst>
              <a:ext uri="{FF2B5EF4-FFF2-40B4-BE49-F238E27FC236}">
                <a16:creationId xmlns:a16="http://schemas.microsoft.com/office/drawing/2014/main" id="{A46290EC-28A2-452A-BCEE-81549E93BB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3657" y="866736"/>
            <a:ext cx="5120553" cy="7936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7579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C9F92F5-8D77-437E-AA82-D5D816B599AF}"/>
              </a:ext>
            </a:extLst>
          </p:cNvPr>
          <p:cNvPicPr>
            <a:picLocks noChangeAspect="1"/>
          </p:cNvPicPr>
          <p:nvPr/>
        </p:nvPicPr>
        <p:blipFill>
          <a:blip r:embed="rId3"/>
          <a:stretch>
            <a:fillRect/>
          </a:stretch>
        </p:blipFill>
        <p:spPr>
          <a:xfrm>
            <a:off x="3665430" y="3560457"/>
            <a:ext cx="4361497" cy="268840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147156" y="1424643"/>
            <a:ext cx="9160174" cy="147966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ctr" rtl="1">
              <a:lnSpc>
                <a:spcPct val="150000"/>
              </a:lnSpc>
              <a:buFontTx/>
              <a:buChar char="-"/>
              <a:defRPr/>
            </a:pPr>
            <a:r>
              <a:rPr lang="ar-EG" sz="2800" b="1" dirty="0">
                <a:solidFill>
                  <a:schemeClr val="tx1"/>
                </a:solidFill>
                <a:latin typeface="Calibri" panose="020F0502020204030204"/>
                <a:ea typeface="Times New Roman" panose="02020603050405020304" pitchFamily="18" charset="0"/>
              </a:rPr>
              <a:t>الدنمارك :</a:t>
            </a:r>
            <a:endParaRPr lang="en-US" sz="2400" b="1" dirty="0">
              <a:solidFill>
                <a:schemeClr val="tx1"/>
              </a:solidFill>
              <a:latin typeface="Calibri" panose="020F0502020204030204"/>
              <a:ea typeface="Times New Roman" panose="02020603050405020304" pitchFamily="18" charset="0"/>
            </a:endParaRPr>
          </a:p>
          <a:p>
            <a:pPr algn="just" rtl="1">
              <a:lnSpc>
                <a:spcPct val="150000"/>
              </a:lnSpc>
            </a:pPr>
            <a:r>
              <a:rPr lang="ar-EG" sz="2000" b="1" dirty="0">
                <a:solidFill>
                  <a:schemeClr val="tx1"/>
                </a:solidFill>
              </a:rPr>
              <a:t>            </a:t>
            </a:r>
            <a:r>
              <a:rPr lang="ar-SA" sz="2000" b="1" dirty="0">
                <a:solidFill>
                  <a:schemeClr val="tx1"/>
                </a:solidFill>
              </a:rPr>
              <a:t>المادة ٧٢ من دستور ١٩٥٣ والمتعلقة بخصوصية المكان والاتصالات .</a:t>
            </a:r>
            <a:endParaRPr lang="en-US" sz="20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951644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ABB2006-1736-47D9-9BA7-716EF87519C4}"/>
              </a:ext>
            </a:extLst>
          </p:cNvPr>
          <p:cNvPicPr>
            <a:picLocks noChangeAspect="1"/>
          </p:cNvPicPr>
          <p:nvPr/>
        </p:nvPicPr>
        <p:blipFill>
          <a:blip r:embed="rId3"/>
          <a:stretch>
            <a:fillRect/>
          </a:stretch>
        </p:blipFill>
        <p:spPr>
          <a:xfrm>
            <a:off x="3890356" y="4475178"/>
            <a:ext cx="3953691" cy="17873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324325" y="1489166"/>
            <a:ext cx="9543350" cy="273449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ctr" rtl="1">
              <a:lnSpc>
                <a:spcPct val="150000"/>
              </a:lnSpc>
              <a:buFontTx/>
              <a:buChar char="-"/>
              <a:defRPr/>
            </a:pPr>
            <a:r>
              <a:rPr lang="ar-EG" sz="2800" b="1" dirty="0">
                <a:solidFill>
                  <a:schemeClr val="tx1"/>
                </a:solidFill>
                <a:latin typeface="Calibri" panose="020F0502020204030204"/>
                <a:ea typeface="Times New Roman" panose="02020603050405020304" pitchFamily="18" charset="0"/>
              </a:rPr>
              <a:t>سويسرا:</a:t>
            </a:r>
          </a:p>
          <a:p>
            <a:pPr lvl="0" algn="just" rtl="1">
              <a:lnSpc>
                <a:spcPct val="150000"/>
              </a:lnSpc>
              <a:defRPr/>
            </a:pPr>
            <a:endParaRPr lang="en-US" sz="2400"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2000" b="1" dirty="0">
                <a:solidFill>
                  <a:schemeClr val="tx1"/>
                </a:solidFill>
              </a:rPr>
              <a:t>         </a:t>
            </a:r>
            <a:r>
              <a:rPr lang="ar-SA" sz="2000" b="1" dirty="0">
                <a:solidFill>
                  <a:schemeClr val="tx1"/>
                </a:solidFill>
              </a:rPr>
              <a:t>نص الدستور الفيدرالي الجديد ( ۱ / ۱ / ۲۰۰۰) في المادة (13 / 2) منه، لكل شخص لديه الحق في الحماية ضد إساءة استخدام البيانات الشخصية .</a:t>
            </a:r>
            <a:endParaRPr lang="en-US" sz="20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817832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167436" y="914400"/>
            <a:ext cx="11564983" cy="57277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500"/>
              </a:spcAft>
            </a:pPr>
            <a:r>
              <a:rPr lang="ar-EG" sz="2400" b="1" dirty="0">
                <a:solidFill>
                  <a:srgbClr val="FF0000"/>
                </a:solidFill>
                <a:latin typeface="Calibri" panose="020F0502020204030204" pitchFamily="34" charset="0"/>
                <a:ea typeface="Times New Roman" panose="02020603050405020304" pitchFamily="18" charset="0"/>
              </a:rPr>
              <a:t>2. </a:t>
            </a:r>
            <a:r>
              <a:rPr lang="ar-SA" sz="2400" b="1" dirty="0">
                <a:solidFill>
                  <a:srgbClr val="FF0000"/>
                </a:solidFill>
                <a:latin typeface="Calibri" panose="020F0502020204030204" pitchFamily="34" charset="0"/>
                <a:ea typeface="Times New Roman" panose="02020603050405020304" pitchFamily="18" charset="0"/>
              </a:rPr>
              <a:t>الأنماط والنماذج القانونية في حقل حماية الخصوصية المعلوماتية</a:t>
            </a:r>
            <a:r>
              <a:rPr lang="ar-EG" sz="2400" b="1" dirty="0">
                <a:solidFill>
                  <a:srgbClr val="FF0000"/>
                </a:solidFill>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rPr>
              <a:t>:</a:t>
            </a:r>
            <a:endParaRPr lang="en-US"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1600" dirty="0">
                <a:solidFill>
                  <a:schemeClr val="tx1"/>
                </a:solidFill>
              </a:rPr>
              <a:t>            </a:t>
            </a:r>
            <a:r>
              <a:rPr lang="ar-SA" sz="1600" dirty="0">
                <a:solidFill>
                  <a:schemeClr val="tx1"/>
                </a:solidFill>
              </a:rPr>
              <a:t>وقد شهدت الستينيات انطلاق الاهتمام بحماية الخصوصية من مخاطر التكنولوجيات الحديثة، لينطلق معه مفهوم حماية المعلومات الخاصة من مخاطر التقنية، ومنذ مطلع السبعينيات بدأت دول العالم تتبنى قوانين حماية الخصوصية المعلوماتية، إما عن طريق القوانين الشمولية التي تعترف بالحق وتقر المبادئ الأساسية وتقدم الإطار القانوني الموضوعي والإجرائي لحماية خصوصية المعلومات، أو حماية البيانات التي تتصل بالأفراد وحياتهم الخاصة (المعلومات الشخصية)، أو عن طريق حزمة قوانين قطاعية تتعلق بالبيانات في قطاعات معينة، كالبيانات الصحية، أو</a:t>
            </a:r>
            <a:r>
              <a:rPr lang="ar-EG" sz="1600" dirty="0">
                <a:solidFill>
                  <a:schemeClr val="tx1"/>
                </a:solidFill>
              </a:rPr>
              <a:t> </a:t>
            </a:r>
            <a:r>
              <a:rPr lang="ar-SA" sz="1600" dirty="0">
                <a:solidFill>
                  <a:schemeClr val="tx1"/>
                </a:solidFill>
              </a:rPr>
              <a:t>المالية، أو بيانات الاحوال المدنية أو غيرها إلى جانب مدونات سلوك تحكم قطاعات معينة كقطاعات الصناعة أو الخدمات التقنية فيما يعرف بوسيلة التنظيم القانوني الذاتي للقطاعات أو السوق .</a:t>
            </a:r>
            <a:endParaRPr lang="ar-EG" sz="1600" dirty="0">
              <a:solidFill>
                <a:schemeClr val="tx1"/>
              </a:solidFill>
            </a:endParaRPr>
          </a:p>
          <a:p>
            <a:pPr algn="just" rtl="1">
              <a:lnSpc>
                <a:spcPct val="150000"/>
              </a:lnSpc>
            </a:pPr>
            <a:endParaRPr lang="ar-EG"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وبناء عل</a:t>
            </a:r>
            <a:r>
              <a:rPr lang="ar-EG" sz="1600" dirty="0">
                <a:solidFill>
                  <a:schemeClr val="tx1"/>
                </a:solidFill>
              </a:rPr>
              <a:t>ى</a:t>
            </a:r>
            <a:r>
              <a:rPr lang="ar-SA" sz="1600" dirty="0">
                <a:solidFill>
                  <a:schemeClr val="tx1"/>
                </a:solidFill>
              </a:rPr>
              <a:t> ما </a:t>
            </a:r>
            <a:r>
              <a:rPr lang="ar-SA" sz="1600" u="sng" dirty="0">
                <a:solidFill>
                  <a:srgbClr val="00B0F0"/>
                </a:solidFill>
              </a:rPr>
              <a:t>سبق هناك ثلاثة أنماط تشريعية لتدابير حماية الخصوصية المعلوماتية</a:t>
            </a:r>
            <a:r>
              <a:rPr lang="ar-SA" sz="1600" dirty="0">
                <a:solidFill>
                  <a:schemeClr val="tx1"/>
                </a:solidFill>
              </a:rPr>
              <a:t>، وهذه التدابير تعتمد في تطبيقاتها على ما إذا كان منطلق النظام القانوني مجرد الاعتراف بالخصوصية معتمدا على عدم إباحة كل ما يدخل في نطاق الحق، أو باستخدام وسيلة مواجهة الأنشطة التي تمثل اعتداء على الخصوصية وفي كثير من الدول يستخدم الاتجاهان معا، وبالنسبة للدول التي توفر حماية فاعلة للخصوصية فإنها قد تستخدم نموذجا أو أكثر لضمان حماية الخصوصية وهذه النماذج هي :</a:t>
            </a:r>
            <a:endParaRPr lang="ar-EG" sz="1600" dirty="0">
              <a:solidFill>
                <a:schemeClr val="tx1"/>
              </a:solidFill>
            </a:endParaRPr>
          </a:p>
          <a:p>
            <a:pPr algn="ctr" rtl="1">
              <a:lnSpc>
                <a:spcPct val="150000"/>
              </a:lnSpc>
            </a:pPr>
            <a:r>
              <a:rPr lang="ar-EG" b="1" dirty="0">
                <a:solidFill>
                  <a:srgbClr val="0000FF"/>
                </a:solidFill>
              </a:rPr>
              <a:t>- </a:t>
            </a:r>
            <a:r>
              <a:rPr lang="ar-SA" b="1" dirty="0">
                <a:solidFill>
                  <a:srgbClr val="0000FF"/>
                </a:solidFill>
              </a:rPr>
              <a:t>القوانين الشاملة</a:t>
            </a:r>
            <a:r>
              <a:rPr lang="ar-EG" b="1" dirty="0">
                <a:solidFill>
                  <a:srgbClr val="0000FF"/>
                </a:solidFill>
              </a:rPr>
              <a:t>.</a:t>
            </a:r>
            <a:r>
              <a:rPr lang="ar-SA" b="1" dirty="0">
                <a:solidFill>
                  <a:srgbClr val="0000FF"/>
                </a:solidFill>
              </a:rPr>
              <a:t> </a:t>
            </a:r>
            <a:r>
              <a:rPr lang="ar-EG" b="1" dirty="0">
                <a:solidFill>
                  <a:srgbClr val="0000FF"/>
                </a:solidFill>
              </a:rPr>
              <a:t>		- </a:t>
            </a:r>
            <a:r>
              <a:rPr lang="ar-SA" b="1" dirty="0">
                <a:solidFill>
                  <a:srgbClr val="0000FF"/>
                </a:solidFill>
              </a:rPr>
              <a:t>القوانين القطاعية المخصصة</a:t>
            </a:r>
            <a:r>
              <a:rPr lang="ar-EG" b="1" dirty="0">
                <a:solidFill>
                  <a:srgbClr val="0000FF"/>
                </a:solidFill>
              </a:rPr>
              <a:t>.</a:t>
            </a:r>
            <a:r>
              <a:rPr lang="ar-SA" b="1" dirty="0">
                <a:solidFill>
                  <a:srgbClr val="0000FF"/>
                </a:solidFill>
              </a:rPr>
              <a:t> </a:t>
            </a:r>
            <a:r>
              <a:rPr lang="ar-EG" b="1" dirty="0">
                <a:solidFill>
                  <a:srgbClr val="0000FF"/>
                </a:solidFill>
              </a:rPr>
              <a:t>		- </a:t>
            </a:r>
            <a:r>
              <a:rPr lang="ar-SA" b="1" dirty="0">
                <a:solidFill>
                  <a:srgbClr val="0000FF"/>
                </a:solidFill>
              </a:rPr>
              <a:t>التنظيم الذاتي</a:t>
            </a:r>
            <a:r>
              <a:rPr lang="ar-EG" b="1" dirty="0">
                <a:solidFill>
                  <a:srgbClr val="0000FF"/>
                </a:solidFill>
              </a:rPr>
              <a:t>.</a:t>
            </a:r>
            <a:endParaRPr lang="en-US" b="1" dirty="0">
              <a:solidFill>
                <a:srgbClr val="0000FF"/>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8089293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1" y="881149"/>
            <a:ext cx="11976100" cy="55196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rtl="1">
              <a:lnSpc>
                <a:spcPct val="150000"/>
              </a:lnSpc>
              <a:spcAft>
                <a:spcPts val="500"/>
              </a:spcAft>
              <a:buFontTx/>
              <a:buAutoNum type="arabicPeriod"/>
              <a:defRPr/>
            </a:pPr>
            <a:r>
              <a:rPr lang="ar-EG" b="1" dirty="0">
                <a:solidFill>
                  <a:srgbClr val="FF0000"/>
                </a:solidFill>
                <a:latin typeface="Times New Roman" panose="02020603050405020304" pitchFamily="18" charset="0"/>
                <a:ea typeface="Times New Roman" panose="02020603050405020304" pitchFamily="18" charset="0"/>
              </a:rPr>
              <a:t>القوانين الشاملة (</a:t>
            </a:r>
            <a:r>
              <a:rPr lang="en-US" b="1" dirty="0">
                <a:solidFill>
                  <a:srgbClr val="FF0000"/>
                </a:solidFill>
              </a:rPr>
              <a:t> Comprehensive Laws</a:t>
            </a:r>
            <a:r>
              <a:rPr lang="ar-EG" b="1" dirty="0">
                <a:solidFill>
                  <a:srgbClr val="FF0000"/>
                </a:solidFill>
              </a:rPr>
              <a:t>)</a:t>
            </a:r>
            <a:r>
              <a:rPr lang="ar-EG" b="1" dirty="0">
                <a:solidFill>
                  <a:srgbClr val="FF0000"/>
                </a:solidFill>
                <a:latin typeface="Times New Roman" panose="02020603050405020304" pitchFamily="18" charset="0"/>
                <a:ea typeface="Times New Roman" panose="02020603050405020304" pitchFamily="18" charset="0"/>
              </a:rPr>
              <a:t>:</a:t>
            </a:r>
          </a:p>
          <a:p>
            <a:pPr algn="just" rtl="1">
              <a:lnSpc>
                <a:spcPct val="150000"/>
              </a:lnSpc>
              <a:defRPr/>
            </a:pPr>
            <a:r>
              <a:rPr lang="ar-EG" sz="1600" b="1" dirty="0">
                <a:solidFill>
                  <a:schemeClr val="tx1"/>
                </a:solidFill>
                <a:highlight>
                  <a:srgbClr val="FFFF00"/>
                </a:highlight>
                <a:latin typeface="Times New Roman" panose="02020603050405020304" pitchFamily="18" charset="0"/>
                <a:ea typeface="Times New Roman" panose="02020603050405020304" pitchFamily="18" charset="0"/>
              </a:rPr>
              <a:t>-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الغرض من تبني تشريعات شاملة لحماية الخصوصية المعلوماتية :</a:t>
            </a:r>
            <a:endParaRPr lang="en-US" sz="1400" b="1" dirty="0">
              <a:solidFill>
                <a:schemeClr val="tx1"/>
              </a:solidFill>
              <a:highlight>
                <a:srgbClr val="FFFF00"/>
              </a:highlight>
              <a:latin typeface="Calibri" panose="020F0502020204030204"/>
              <a:ea typeface="Times New Roman" panose="02020603050405020304" pitchFamily="18" charset="0"/>
            </a:endParaRPr>
          </a:p>
          <a:p>
            <a:pPr algn="just" rtl="1">
              <a:lnSpc>
                <a:spcPct val="150000"/>
              </a:lnSpc>
            </a:pPr>
            <a:r>
              <a:rPr lang="ar-EG" sz="1400" b="1" dirty="0">
                <a:solidFill>
                  <a:schemeClr val="tx1"/>
                </a:solidFill>
              </a:rPr>
              <a:t>            </a:t>
            </a:r>
            <a:r>
              <a:rPr lang="ar-SA" sz="1400" b="1" dirty="0">
                <a:solidFill>
                  <a:schemeClr val="tx1"/>
                </a:solidFill>
              </a:rPr>
              <a:t>هناك أسباب رئيسية ثلاثة للتوجه نحو اعتماد نموذج التشريع الشامل للخصوصية وحماية المعلوماتية والدول بشكل عام بنت هذه القوانين لسبب أو أكثر من بين هذه الأسباب الثلاثة:</a:t>
            </a:r>
            <a:endParaRPr lang="en-US" sz="1400" b="1" dirty="0">
              <a:solidFill>
                <a:schemeClr val="tx1"/>
              </a:solidFill>
            </a:endParaRPr>
          </a:p>
          <a:p>
            <a:pPr algn="just" rtl="1">
              <a:lnSpc>
                <a:spcPct val="150000"/>
              </a:lnSpc>
            </a:pPr>
            <a:r>
              <a:rPr lang="ar-SA" sz="1400" b="1" dirty="0">
                <a:solidFill>
                  <a:schemeClr val="tx1"/>
                </a:solidFill>
              </a:rPr>
              <a:t> </a:t>
            </a:r>
            <a:endParaRPr lang="en-US" sz="1400" b="1" dirty="0">
              <a:solidFill>
                <a:schemeClr val="tx1"/>
              </a:solidFill>
            </a:endParaRPr>
          </a:p>
          <a:p>
            <a:pPr lvl="0" algn="just" rtl="1">
              <a:lnSpc>
                <a:spcPct val="150000"/>
              </a:lnSpc>
            </a:pPr>
            <a:r>
              <a:rPr lang="ar-EG" sz="1400" b="1" dirty="0">
                <a:solidFill>
                  <a:schemeClr val="tx1"/>
                </a:solidFill>
              </a:rPr>
              <a:t>أ.     </a:t>
            </a:r>
            <a:r>
              <a:rPr lang="ar-SA" sz="1400" b="1" dirty="0">
                <a:solidFill>
                  <a:srgbClr val="00B0F0"/>
                </a:solidFill>
              </a:rPr>
              <a:t>تجاوز ومعالجة الانتهاكات السابقة</a:t>
            </a:r>
            <a:r>
              <a:rPr lang="ar-SA" sz="1400" b="1" dirty="0">
                <a:solidFill>
                  <a:schemeClr val="tx1"/>
                </a:solidFill>
              </a:rPr>
              <a:t>، فالكثير من الدول وتحديدا في وسط أوروبا وامريكا الجنوبية وجنوب أفريقيا تبنت مثل هذه القوانين؛ لمعالجة الاعتداءات التي مارستها السلطات السابقة على الحق في الخصوصية المعلوماتية ضمن واقع غياب احترام حقوق الانسان عموما .</a:t>
            </a:r>
            <a:endParaRPr lang="en-US" sz="1400" b="1" dirty="0">
              <a:solidFill>
                <a:schemeClr val="tx1"/>
              </a:solidFill>
            </a:endParaRPr>
          </a:p>
          <a:p>
            <a:pPr lvl="0" algn="just" rtl="1">
              <a:lnSpc>
                <a:spcPct val="150000"/>
              </a:lnSpc>
            </a:pPr>
            <a:r>
              <a:rPr lang="ar-EG" sz="1400" b="1" dirty="0">
                <a:solidFill>
                  <a:schemeClr val="tx1"/>
                </a:solidFill>
              </a:rPr>
              <a:t>ب.    </a:t>
            </a:r>
            <a:r>
              <a:rPr lang="ar-SA" sz="1400" b="1" dirty="0">
                <a:solidFill>
                  <a:srgbClr val="00B0F0"/>
                </a:solidFill>
              </a:rPr>
              <a:t>تشجيع التجارة الإلكترونية وتنظيمها</a:t>
            </a:r>
            <a:r>
              <a:rPr lang="ar-SA" sz="1400" b="1" dirty="0">
                <a:solidFill>
                  <a:schemeClr val="tx1"/>
                </a:solidFill>
              </a:rPr>
              <a:t>، فالكثير من الدول، وخاصة في آسيا، وضعت مثل هذه القوانين بغرض تشجيع التجارة الإلكترونية منطلقة من أن المستهلكين لن يقدموا على التجارة الإلكترونية في ظل خشيتهم على بياناتهم الخاصة، وقد سنت تشريعات الخصوصية المعلوماتية كجزء من حزمة تشريعات تهدف إلى تسهيل التجارة الإلكترونية من خلال مجموعة قواعد موحدة.</a:t>
            </a:r>
            <a:endParaRPr lang="en-US" sz="1400" b="1" dirty="0">
              <a:solidFill>
                <a:schemeClr val="tx1"/>
              </a:solidFill>
            </a:endParaRPr>
          </a:p>
          <a:p>
            <a:pPr algn="just" rtl="1">
              <a:lnSpc>
                <a:spcPct val="150000"/>
              </a:lnSpc>
            </a:pPr>
            <a:r>
              <a:rPr lang="ar-EG" sz="1400" b="1" dirty="0">
                <a:solidFill>
                  <a:schemeClr val="tx1"/>
                </a:solidFill>
              </a:rPr>
              <a:t>ت.      </a:t>
            </a:r>
            <a:r>
              <a:rPr lang="ar-SA" sz="1400" b="1" dirty="0">
                <a:solidFill>
                  <a:srgbClr val="00B0F0"/>
                </a:solidFill>
              </a:rPr>
              <a:t>التأكد من أن القوانين تتلاءم مع المعايير الأوروبية</a:t>
            </a:r>
            <a:r>
              <a:rPr lang="ar-SA" sz="1400" b="1" dirty="0">
                <a:solidFill>
                  <a:schemeClr val="tx1"/>
                </a:solidFill>
              </a:rPr>
              <a:t>، فغالبية الدول في وسط وشرق أوروبا تبنت قوانين الخصوصية المعلوماتية مستندة إلى اتفاقية مجلس أوروبا، ودليل حماية البيانات المقرر من قبل الاتحاد الأوروبي، إذ إن غالبية هذه الدول ترغم بالانضمام للاتحاد الأوروبي في المستقبل، وتعلم أن ذلك يتطلب الانسجام مع ما يقرره الاتحاد والبرلمان الاوروبيان من قوانين وكذلك فإن عددا من الدول خارج أوروبا تبنت مثل هذه القوانين؛ لأن المعايير الاوروبية تمنع تبادل البيانات خارج الحدود مع دول لا تحمي الخصوصية المعلوماتية، </a:t>
            </a:r>
            <a:endParaRPr lang="ar-EG" sz="1400" b="1" dirty="0">
              <a:solidFill>
                <a:schemeClr val="tx1"/>
              </a:solidFill>
            </a:endParaRPr>
          </a:p>
          <a:p>
            <a:pPr algn="just" rtl="1">
              <a:lnSpc>
                <a:spcPct val="150000"/>
              </a:lnSpc>
            </a:pPr>
            <a:r>
              <a:rPr lang="ar-SA" sz="1400" b="1" dirty="0">
                <a:solidFill>
                  <a:schemeClr val="tx1"/>
                </a:solidFill>
              </a:rPr>
              <a:t>أو لرغبة بعض الدول التي لها مصالح مباشرة مع الدول الأوروبية للانسجام مع الأنظمة القانونية الأوروبية، كما هو الحال بالنسبة لكندا واستراليا.</a:t>
            </a:r>
            <a:endParaRPr lang="en-US" sz="14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764608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532015" y="1337968"/>
            <a:ext cx="11172306" cy="481677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400" b="1" dirty="0">
                <a:solidFill>
                  <a:srgbClr val="FF0000"/>
                </a:solidFill>
                <a:latin typeface="Times New Roman" panose="02020603050405020304" pitchFamily="18" charset="0"/>
                <a:ea typeface="Times New Roman" panose="02020603050405020304" pitchFamily="18" charset="0"/>
              </a:rPr>
              <a:t>ب. </a:t>
            </a:r>
            <a:r>
              <a:rPr lang="ar-SA" sz="2400" b="1" dirty="0">
                <a:solidFill>
                  <a:srgbClr val="FF0000"/>
                </a:solidFill>
                <a:ea typeface="Calibri" panose="020F0502020204030204" pitchFamily="34" charset="0"/>
              </a:rPr>
              <a:t>القوانين القطاعية المخصصة </a:t>
            </a:r>
            <a:r>
              <a:rPr lang="en-US" sz="2400" b="1" dirty="0">
                <a:solidFill>
                  <a:srgbClr val="FF0000"/>
                </a:solidFill>
                <a:latin typeface="Calibri" panose="020F0502020204030204" pitchFamily="34" charset="0"/>
                <a:ea typeface="Calibri" panose="020F0502020204030204" pitchFamily="34" charset="0"/>
              </a:rPr>
              <a:t>Sectoral Laws</a:t>
            </a:r>
            <a:r>
              <a:rPr lang="ar-SA" sz="2400" b="1" dirty="0">
                <a:solidFill>
                  <a:srgbClr val="FF0000"/>
                </a:solidFill>
                <a:latin typeface="Calibri" panose="020F0502020204030204" pitchFamily="34" charset="0"/>
                <a:ea typeface="Calibri" panose="020F0502020204030204" pitchFamily="34" charset="0"/>
              </a:rPr>
              <a:t> </a:t>
            </a:r>
            <a:r>
              <a:rPr lang="ar-SA"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spcAft>
                <a:spcPts val="500"/>
              </a:spcAft>
            </a:pPr>
            <a:endParaRPr lang="en-US" sz="2400" b="1" dirty="0">
              <a:solidFill>
                <a:srgbClr val="FF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rPr>
              <a:t>              </a:t>
            </a:r>
            <a:r>
              <a:rPr lang="ar-SA" b="1" dirty="0">
                <a:solidFill>
                  <a:srgbClr val="00B0F0"/>
                </a:solidFill>
              </a:rPr>
              <a:t>وهي التي تتعلق بقطاع معين</a:t>
            </a:r>
            <a:r>
              <a:rPr lang="ar-SA" b="1" dirty="0">
                <a:solidFill>
                  <a:schemeClr val="tx1"/>
                </a:solidFill>
              </a:rPr>
              <a:t>، إذ أن بعض الدول، كما هو الحال في الولايات المتحدة الامريكية، تجنبت سن تشريع عام لحماية الخصوصية المعلوماتية، وفضلت إصدار قوانين معينة تحكم قطاعات بعينها، كما هو الحال بسجلات تأجير الفيديو ، والخصوصية المالية، وحماية خصوصية الأطفال عل</a:t>
            </a:r>
            <a:r>
              <a:rPr lang="ar-EG" b="1" dirty="0">
                <a:solidFill>
                  <a:schemeClr val="tx1"/>
                </a:solidFill>
              </a:rPr>
              <a:t>ى</a:t>
            </a:r>
            <a:r>
              <a:rPr lang="ar-SA" b="1" dirty="0">
                <a:solidFill>
                  <a:schemeClr val="tx1"/>
                </a:solidFill>
              </a:rPr>
              <a:t> الخط العام وغيرها، وفي مثل هذه الحالة فإن إنفاذ القواعد القانونية يتحقق من خلال آليات مختلفة، وليس كما هو الحال بالنسبة للقانون الشامل الذي ينشئ جهة رقابة عامة. </a:t>
            </a:r>
            <a:endParaRPr lang="en-US" b="1" dirty="0">
              <a:solidFill>
                <a:schemeClr val="tx1"/>
              </a:solidFill>
            </a:endParaRPr>
          </a:p>
          <a:p>
            <a:pPr algn="just" rtl="1">
              <a:lnSpc>
                <a:spcPct val="150000"/>
              </a:lnSpc>
            </a:pPr>
            <a:r>
              <a:rPr lang="ar-SA" b="1" dirty="0">
                <a:solidFill>
                  <a:schemeClr val="tx1"/>
                </a:solidFill>
              </a:rPr>
              <a:t> </a:t>
            </a:r>
            <a:endParaRPr lang="en-US" b="1" dirty="0">
              <a:solidFill>
                <a:schemeClr val="tx1"/>
              </a:solidFill>
            </a:endParaRPr>
          </a:p>
          <a:p>
            <a:pPr algn="just" rtl="1">
              <a:lnSpc>
                <a:spcPct val="150000"/>
              </a:lnSpc>
            </a:pPr>
            <a:r>
              <a:rPr lang="ar-SA" b="1" dirty="0">
                <a:solidFill>
                  <a:schemeClr val="tx1"/>
                </a:solidFill>
              </a:rPr>
              <a:t>     </a:t>
            </a:r>
            <a:r>
              <a:rPr lang="ar-EG" b="1" dirty="0">
                <a:solidFill>
                  <a:schemeClr val="tx1"/>
                </a:solidFill>
              </a:rPr>
              <a:t>        </a:t>
            </a:r>
            <a:r>
              <a:rPr lang="ar-EG" b="1" dirty="0">
                <a:solidFill>
                  <a:srgbClr val="00B0F0"/>
                </a:solidFill>
              </a:rPr>
              <a:t> </a:t>
            </a:r>
            <a:r>
              <a:rPr lang="ar-SA" b="1" dirty="0">
                <a:solidFill>
                  <a:srgbClr val="00B0F0"/>
                </a:solidFill>
              </a:rPr>
              <a:t>ويؤخذ على هذا النموذج أنه يتطلب أن تسن تشريعات جديدة كلما نشأت تقنيات جديدة</a:t>
            </a:r>
            <a:r>
              <a:rPr lang="ar-SA" b="1" dirty="0">
                <a:solidFill>
                  <a:schemeClr val="tx1"/>
                </a:solidFill>
              </a:rPr>
              <a:t>، ولهذا فإن الحماية تظل متخلفة عن تقنيات الاعتداء، إضافة إلى مشكلة عدم وجود الجهة الحكومية المشرفة.</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048128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6BF0C65-C04D-42A7-B432-CC62C934AA5C}"/>
              </a:ext>
            </a:extLst>
          </p:cNvPr>
          <p:cNvSpPr/>
          <p:nvPr/>
        </p:nvSpPr>
        <p:spPr>
          <a:xfrm>
            <a:off x="215900" y="838200"/>
            <a:ext cx="11871597" cy="58039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000" b="1" dirty="0">
                <a:solidFill>
                  <a:srgbClr val="FF0000"/>
                </a:solidFill>
                <a:ea typeface="Calibri" panose="020F0502020204030204" pitchFamily="34" charset="0"/>
              </a:rPr>
              <a:t>ث. </a:t>
            </a:r>
            <a:r>
              <a:rPr lang="ar-SA" sz="2000" b="1" dirty="0">
                <a:solidFill>
                  <a:srgbClr val="FF0000"/>
                </a:solidFill>
                <a:ea typeface="Calibri" panose="020F0502020204030204" pitchFamily="34" charset="0"/>
              </a:rPr>
              <a:t>التنظيم الذاتي </a:t>
            </a:r>
            <a:r>
              <a:rPr lang="en-US" sz="2000" b="1" dirty="0">
                <a:solidFill>
                  <a:srgbClr val="FF0000"/>
                </a:solidFill>
                <a:latin typeface="Calibri" panose="020F0502020204030204" pitchFamily="34" charset="0"/>
                <a:ea typeface="Calibri" panose="020F0502020204030204" pitchFamily="34" charset="0"/>
              </a:rPr>
              <a:t>Self - Regulation</a:t>
            </a:r>
            <a:r>
              <a:rPr lang="ar-SA" sz="2000" b="1" dirty="0">
                <a:solidFill>
                  <a:srgbClr val="FF0000"/>
                </a:solidFill>
                <a:latin typeface="Calibri" panose="020F0502020204030204" pitchFamily="34" charset="0"/>
                <a:ea typeface="Calibri" panose="020F0502020204030204" pitchFamily="34" charset="0"/>
              </a:rPr>
              <a:t> </a:t>
            </a:r>
            <a:r>
              <a:rPr lang="ar-SA" sz="2000" b="1" dirty="0">
                <a:solidFill>
                  <a:srgbClr val="FF0000"/>
                </a:solidFill>
                <a:latin typeface="Times New Roman" panose="02020603050405020304" pitchFamily="18" charset="0"/>
                <a:ea typeface="Times New Roman" panose="02020603050405020304" pitchFamily="18" charset="0"/>
              </a:rPr>
              <a:t>:</a:t>
            </a:r>
            <a:endParaRPr lang="en-US" sz="1400" b="1" dirty="0">
              <a:solidFill>
                <a:schemeClr val="tx1"/>
              </a:solidFill>
              <a:latin typeface="Calibri" panose="020F0502020204030204"/>
              <a:ea typeface="Times New Roman" panose="02020603050405020304" pitchFamily="18" charset="0"/>
            </a:endParaRPr>
          </a:p>
          <a:p>
            <a:pPr algn="just" rtl="1">
              <a:lnSpc>
                <a:spcPct val="150000"/>
              </a:lnSpc>
            </a:pPr>
            <a:r>
              <a:rPr lang="ar-EG" sz="1500" b="1" dirty="0">
                <a:solidFill>
                  <a:schemeClr val="tx1"/>
                </a:solidFill>
              </a:rPr>
              <a:t>            </a:t>
            </a:r>
            <a:r>
              <a:rPr lang="en-US" sz="1500" b="1" dirty="0">
                <a:solidFill>
                  <a:srgbClr val="00B0F0"/>
                </a:solidFill>
              </a:rPr>
              <a:t> </a:t>
            </a:r>
            <a:r>
              <a:rPr lang="ar-SA" sz="1500" b="1" dirty="0">
                <a:solidFill>
                  <a:srgbClr val="00B0F0"/>
                </a:solidFill>
              </a:rPr>
              <a:t>ابتداء لابد من الإشارة إلى أن موضوع التنظيم الذاتي موقوف بشأن موضوعات تقنيات المعلومات عموما وهو النقيض لما يعرف بالتدخل التشريعي لتنظيم موضوعات تقنية المعلومات</a:t>
            </a:r>
            <a:r>
              <a:rPr lang="ar-SA" sz="1500" b="1" dirty="0">
                <a:solidFill>
                  <a:schemeClr val="tx1"/>
                </a:solidFill>
              </a:rPr>
              <a:t>، ولكل اتجاه مؤيدوه ومعارضوه، إيجابياته وسلبياته، وبالعموم يمكننا القول إن النموذج الأمريكي للتعامل مع تقنية المعلومات دعا إلى مزيد من تبني فكرة التنظيم الذاتي في حقول التجارة الإلكترونية، ومعايير الخدمات التقنية، وحماية البيانات، وأمن المعلومات وغيرها، مع أنه ليس كذلك في حقل الملكية الفكرية مثلا. </a:t>
            </a:r>
            <a:endParaRPr lang="en-US" sz="1500" b="1" dirty="0">
              <a:solidFill>
                <a:schemeClr val="tx1"/>
              </a:solidFill>
            </a:endParaRPr>
          </a:p>
          <a:p>
            <a:pPr algn="just" rtl="1">
              <a:lnSpc>
                <a:spcPct val="150000"/>
              </a:lnSpc>
            </a:pPr>
            <a:r>
              <a:rPr lang="ar-SA" sz="1500" b="1" dirty="0">
                <a:solidFill>
                  <a:schemeClr val="tx1"/>
                </a:solidFill>
              </a:rPr>
              <a:t> </a:t>
            </a:r>
            <a:endParaRPr lang="en-US" sz="1500" b="1" dirty="0">
              <a:solidFill>
                <a:schemeClr val="tx1"/>
              </a:solidFill>
            </a:endParaRPr>
          </a:p>
          <a:p>
            <a:pPr algn="just" rtl="1">
              <a:lnSpc>
                <a:spcPct val="150000"/>
              </a:lnSpc>
            </a:pPr>
            <a:r>
              <a:rPr lang="ar-SA" sz="1500" b="1" dirty="0">
                <a:solidFill>
                  <a:schemeClr val="tx1"/>
                </a:solidFill>
              </a:rPr>
              <a:t>    </a:t>
            </a:r>
            <a:r>
              <a:rPr lang="ar-EG" sz="1500" b="1" dirty="0">
                <a:solidFill>
                  <a:schemeClr val="tx1"/>
                </a:solidFill>
              </a:rPr>
              <a:t>        </a:t>
            </a:r>
            <a:r>
              <a:rPr lang="ar-SA" sz="1500" b="1" dirty="0">
                <a:solidFill>
                  <a:schemeClr val="tx1"/>
                </a:solidFill>
              </a:rPr>
              <a:t> أما الاتحاد الأوروبي، فإنه يتجه نحو التنظيم الحكومي أكثر، لهذا نجد أن منظماته قد اتجهت دائما إلى توجيه الدول الاعضاء إلى إصدار تشريعات تتلاءم مع القواعد المقررة في الأدلة الإرشادية والتوجيهية الصادرة عن منظماته، كمجلس أوروبا واللجنة الأوروبية والاتحاد الأوروبي، بل إتجه إلى التنظيم التشريعي الشامل عبر قوانين البرلمان الأوروبي .</a:t>
            </a:r>
            <a:endParaRPr lang="en-US" sz="1500" b="1" dirty="0">
              <a:solidFill>
                <a:schemeClr val="tx1"/>
              </a:solidFill>
            </a:endParaRPr>
          </a:p>
          <a:p>
            <a:pPr algn="just" rtl="1">
              <a:lnSpc>
                <a:spcPct val="150000"/>
              </a:lnSpc>
            </a:pPr>
            <a:r>
              <a:rPr lang="ar-SA" sz="1500" b="1" dirty="0">
                <a:solidFill>
                  <a:schemeClr val="tx1"/>
                </a:solidFill>
              </a:rPr>
              <a:t> </a:t>
            </a:r>
            <a:endParaRPr lang="en-US" sz="1500" b="1" dirty="0">
              <a:solidFill>
                <a:schemeClr val="tx1"/>
              </a:solidFill>
            </a:endParaRPr>
          </a:p>
          <a:p>
            <a:pPr algn="just" rtl="1">
              <a:lnSpc>
                <a:spcPct val="150000"/>
              </a:lnSpc>
            </a:pPr>
            <a:r>
              <a:rPr lang="ar-SA" sz="1500" b="1" dirty="0">
                <a:solidFill>
                  <a:schemeClr val="tx1"/>
                </a:solidFill>
              </a:rPr>
              <a:t>     </a:t>
            </a:r>
            <a:r>
              <a:rPr lang="ar-EG" sz="1500" b="1" dirty="0">
                <a:solidFill>
                  <a:schemeClr val="tx1"/>
                </a:solidFill>
              </a:rPr>
              <a:t>       </a:t>
            </a:r>
            <a:r>
              <a:rPr lang="ar-SA" sz="1500" b="1" dirty="0">
                <a:solidFill>
                  <a:schemeClr val="tx1"/>
                </a:solidFill>
              </a:rPr>
              <a:t>بين هذين الرأيين </a:t>
            </a:r>
            <a:r>
              <a:rPr lang="ar-SA" sz="1500" b="1" dirty="0">
                <a:solidFill>
                  <a:srgbClr val="00B050"/>
                </a:solidFill>
              </a:rPr>
              <a:t>ثمة منطقة رمادية </a:t>
            </a:r>
            <a:r>
              <a:rPr lang="ar-SA" sz="1500" b="1" dirty="0">
                <a:solidFill>
                  <a:srgbClr val="00B0F0"/>
                </a:solidFill>
              </a:rPr>
              <a:t>تؤمن بترك كثير من المسائل للتنظيم الذاتي للسوق وجهات الصناعة والإنتاج، لكنها في الوقت ذاته تتدخل لتنظيم مسائل أخرى</a:t>
            </a:r>
            <a:r>
              <a:rPr lang="ar-SA" sz="1500" b="1" dirty="0">
                <a:solidFill>
                  <a:schemeClr val="tx1"/>
                </a:solidFill>
              </a:rPr>
              <a:t>، وطبعا كل ذلك وفق الظروف الخاصة بالدولة، وتبعا للموضوع محل التنظيم والاستراتيجية الوطنية بشأنه، فإذا كانت أمريكيا مثلا تترك مسألة المعايير والمواصفات التقنية للتنظيم الذاتي للسوق، فان هذا الأمر مبرر لما يتوافر من قواعد واسعة في حقل منع التنافس غير المشروع، وحقل منع الاحتكار وحماية المستهلك وقواعد منع الغش، في أن دولا نامية، أو حتى متقدمة لا يتوافر لها مثل هذا الإطار ، لا يكون قرارها بترك تنظيم المعايير للسوق، بل يتعين التدخل من اجل حماية المستهلك وضمان سلامة الخدمات التقنية الموجهة إليه.</a:t>
            </a:r>
            <a:endParaRPr lang="en-US" sz="15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622491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05021" y="211300"/>
            <a:ext cx="7940812" cy="501932"/>
          </a:xfrm>
          <a:prstGeom prst="rect">
            <a:avLst/>
          </a:prstGeom>
          <a:solidFill>
            <a:schemeClr val="accent1">
              <a:lumMod val="20000"/>
              <a:lumOff val="80000"/>
            </a:schemeClr>
          </a:solidFill>
          <a:ln w="28575">
            <a:solidFill>
              <a:schemeClr val="tx1"/>
            </a:solidFill>
            <a:prstDash val="lgDash"/>
          </a:ln>
        </p:spPr>
        <p:txBody>
          <a:bodyPr wrap="square">
            <a:spAutoFit/>
          </a:bodyPr>
          <a:lstStyle/>
          <a:p>
            <a:pPr lvl="0" algn="just" rtl="1">
              <a:lnSpc>
                <a:spcPct val="150000"/>
              </a:lnSpc>
              <a:spcAft>
                <a:spcPts val="500"/>
              </a:spcAft>
            </a:pPr>
            <a:r>
              <a:rPr lang="ar-EG" sz="2000" b="1" dirty="0">
                <a:solidFill>
                  <a:srgbClr val="FF0000"/>
                </a:solidFill>
                <a:ea typeface="Calibri" panose="020F0502020204030204" pitchFamily="34" charset="0"/>
              </a:rPr>
              <a:t>3. </a:t>
            </a:r>
            <a:r>
              <a:rPr lang="ar-SA" sz="2000" b="1" dirty="0">
                <a:solidFill>
                  <a:srgbClr val="FF0000"/>
                </a:solidFill>
                <a:ea typeface="Calibri" panose="020F0502020204030204" pitchFamily="34" charset="0"/>
              </a:rPr>
              <a:t>ماهية الأوصاف العامة لتشريعات حماية الخصوصية المعلوماتية:</a:t>
            </a:r>
            <a:endParaRPr lang="ar-EG" sz="2000" dirty="0">
              <a:solidFill>
                <a:srgbClr val="FF0000"/>
              </a:solidFill>
              <a:latin typeface="Times New Roman" panose="02020603050405020304" pitchFamily="18" charset="0"/>
              <a:ea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957512328"/>
              </p:ext>
            </p:extLst>
          </p:nvPr>
        </p:nvGraphicFramePr>
        <p:xfrm>
          <a:off x="0" y="929132"/>
          <a:ext cx="12191999" cy="5928868"/>
        </p:xfrm>
        <a:graphic>
          <a:graphicData uri="http://schemas.openxmlformats.org/drawingml/2006/table">
            <a:tbl>
              <a:tblPr firstRow="1" bandRow="1">
                <a:tableStyleId>{5C22544A-7EE6-4342-B048-85BDC9FD1C3A}</a:tableStyleId>
              </a:tblPr>
              <a:tblGrid>
                <a:gridCol w="10546871">
                  <a:extLst>
                    <a:ext uri="{9D8B030D-6E8A-4147-A177-3AD203B41FA5}">
                      <a16:colId xmlns:a16="http://schemas.microsoft.com/office/drawing/2014/main" val="20000"/>
                    </a:ext>
                  </a:extLst>
                </a:gridCol>
                <a:gridCol w="1645128">
                  <a:extLst>
                    <a:ext uri="{9D8B030D-6E8A-4147-A177-3AD203B41FA5}">
                      <a16:colId xmlns:a16="http://schemas.microsoft.com/office/drawing/2014/main" val="20001"/>
                    </a:ext>
                  </a:extLst>
                </a:gridCol>
              </a:tblGrid>
              <a:tr h="0">
                <a:tc>
                  <a:txBody>
                    <a:bodyPr/>
                    <a:lstStyle/>
                    <a:p>
                      <a:pPr marL="0" marR="0" algn="just"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قوانين الخصوصية </a:t>
                      </a:r>
                      <a:r>
                        <a:rPr lang="en-US" sz="1400" b="0" dirty="0">
                          <a:solidFill>
                            <a:srgbClr val="000000"/>
                          </a:solidFill>
                          <a:effectLst/>
                          <a:latin typeface="Alexandria Medium" pitchFamily="2" charset="-78"/>
                          <a:ea typeface="Times New Roman" panose="02020603050405020304" pitchFamily="18" charset="0"/>
                          <a:cs typeface="+mn-cs"/>
                        </a:rPr>
                        <a:t>Privacy</a:t>
                      </a:r>
                      <a:r>
                        <a:rPr lang="ar-SA" sz="1400" b="0" dirty="0">
                          <a:solidFill>
                            <a:srgbClr val="000000"/>
                          </a:solidFill>
                          <a:effectLst/>
                          <a:latin typeface="Calibri" panose="020F0502020204030204" pitchFamily="34" charset="0"/>
                          <a:ea typeface="Times New Roman" panose="02020603050405020304" pitchFamily="18" charset="0"/>
                          <a:cs typeface="+mn-cs"/>
                        </a:rPr>
                        <a:t> أو قوانين حماية المعطيات </a:t>
                      </a:r>
                      <a:r>
                        <a:rPr lang="en-US" sz="1400" b="0" dirty="0">
                          <a:solidFill>
                            <a:srgbClr val="000000"/>
                          </a:solidFill>
                          <a:effectLst/>
                          <a:latin typeface="Alexandria Medium" pitchFamily="2" charset="-78"/>
                          <a:ea typeface="Times New Roman" panose="02020603050405020304" pitchFamily="18" charset="0"/>
                          <a:cs typeface="+mn-cs"/>
                        </a:rPr>
                        <a:t>Data Protection laws</a:t>
                      </a:r>
                      <a:r>
                        <a:rPr lang="ar-SA" sz="1400" b="0" dirty="0">
                          <a:solidFill>
                            <a:srgbClr val="000000"/>
                          </a:solidFill>
                          <a:effectLst/>
                          <a:latin typeface="Calibri" panose="020F0502020204030204" pitchFamily="34" charset="0"/>
                          <a:ea typeface="Times New Roman" panose="02020603050405020304" pitchFamily="18" charset="0"/>
                          <a:cs typeface="+mn-cs"/>
                        </a:rPr>
                        <a:t> أو قانون الحريات أو قوانين الخصوصية المعلوماتية أو قانون الخصوصية وحماية البيانات، أو قوانين حماية البيانات الشخصية.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مسماها الشائع</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0"/>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تشريعات حماية الخصوصية من مخاطر المعالجة الإلكترونية للبيانات الشخصية.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وصفها العام</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1"/>
                  </a:ext>
                </a:extLst>
              </a:tr>
              <a:tr h="370840">
                <a:tc>
                  <a:txBody>
                    <a:bodyPr/>
                    <a:lstStyle/>
                    <a:p>
                      <a:pPr marL="0" marR="0" algn="just" rtl="1">
                        <a:lnSpc>
                          <a:spcPct val="150000"/>
                        </a:lnSpc>
                        <a:spcBef>
                          <a:spcPts val="0"/>
                        </a:spcBef>
                      </a:pPr>
                      <a:r>
                        <a:rPr lang="ar-EG" sz="1400" b="0" dirty="0">
                          <a:solidFill>
                            <a:srgbClr val="000000"/>
                          </a:solidFill>
                          <a:effectLst/>
                          <a:latin typeface="Calibri" panose="020F0502020204030204" pitchFamily="34" charset="0"/>
                          <a:ea typeface="Times New Roman" panose="02020603050405020304" pitchFamily="18" charset="0"/>
                          <a:cs typeface="+mn-cs"/>
                        </a:rPr>
                        <a:t>ه</a:t>
                      </a:r>
                      <a:r>
                        <a:rPr lang="ar-SA" sz="1400" b="0" dirty="0">
                          <a:solidFill>
                            <a:srgbClr val="000000"/>
                          </a:solidFill>
                          <a:effectLst/>
                          <a:latin typeface="Calibri" panose="020F0502020204030204" pitchFamily="34" charset="0"/>
                          <a:ea typeface="Times New Roman" panose="02020603050405020304" pitchFamily="18" charset="0"/>
                          <a:cs typeface="+mn-cs"/>
                        </a:rPr>
                        <a:t>ذه التشريعات جاءت كرد فعل للتحديات التي واجهتها الخصوصية بسبب مخاطر المعالجة الآلية للبيانات الشخصية وازدياد أنشطة جمع  (</a:t>
                      </a:r>
                      <a:r>
                        <a:rPr lang="en-US" sz="1400" b="0" dirty="0">
                          <a:solidFill>
                            <a:srgbClr val="000000"/>
                          </a:solidFill>
                          <a:effectLst/>
                          <a:latin typeface="Alexandria Medium" pitchFamily="2" charset="-78"/>
                          <a:ea typeface="Times New Roman" panose="02020603050405020304" pitchFamily="18" charset="0"/>
                          <a:cs typeface="+mn-cs"/>
                        </a:rPr>
                        <a:t>Collecting</a:t>
                      </a:r>
                      <a:r>
                        <a:rPr lang="ar-SA" sz="1400" b="0" dirty="0">
                          <a:solidFill>
                            <a:srgbClr val="000000"/>
                          </a:solidFill>
                          <a:effectLst/>
                          <a:latin typeface="Calibri" panose="020F0502020204030204" pitchFamily="34" charset="0"/>
                          <a:ea typeface="Times New Roman" panose="02020603050405020304" pitchFamily="18" charset="0"/>
                          <a:cs typeface="+mn-cs"/>
                        </a:rPr>
                        <a:t>)، وتخزين  (</a:t>
                      </a:r>
                      <a:r>
                        <a:rPr lang="en-US" sz="1400" b="0" dirty="0">
                          <a:solidFill>
                            <a:srgbClr val="000000"/>
                          </a:solidFill>
                          <a:effectLst/>
                          <a:latin typeface="Alexandria Medium" pitchFamily="2" charset="-78"/>
                          <a:ea typeface="Times New Roman" panose="02020603050405020304" pitchFamily="18" charset="0"/>
                          <a:cs typeface="+mn-cs"/>
                        </a:rPr>
                        <a:t>Storing</a:t>
                      </a:r>
                      <a:r>
                        <a:rPr lang="ar-SA" sz="1400" b="0" dirty="0">
                          <a:solidFill>
                            <a:srgbClr val="000000"/>
                          </a:solidFill>
                          <a:effectLst/>
                          <a:latin typeface="Calibri" panose="020F0502020204030204" pitchFamily="34" charset="0"/>
                          <a:ea typeface="Times New Roman" panose="02020603050405020304" pitchFamily="18" charset="0"/>
                          <a:cs typeface="+mn-cs"/>
                        </a:rPr>
                        <a:t>)، وتبادل ونقل البيانات (</a:t>
                      </a:r>
                      <a:r>
                        <a:rPr lang="en-US" sz="1400" b="0" dirty="0">
                          <a:solidFill>
                            <a:srgbClr val="000000"/>
                          </a:solidFill>
                          <a:effectLst/>
                          <a:latin typeface="Alexandria Medium" pitchFamily="2" charset="-78"/>
                          <a:ea typeface="Times New Roman" panose="02020603050405020304" pitchFamily="18" charset="0"/>
                          <a:cs typeface="+mn-cs"/>
                        </a:rPr>
                        <a:t>Transmitting data</a:t>
                      </a:r>
                      <a:r>
                        <a:rPr lang="ar-SA" sz="1400" b="0" dirty="0">
                          <a:solidFill>
                            <a:srgbClr val="000000"/>
                          </a:solidFill>
                          <a:effectLst/>
                          <a:latin typeface="Calibri" panose="020F0502020204030204" pitchFamily="34" charset="0"/>
                          <a:ea typeface="Times New Roman" panose="02020603050405020304" pitchFamily="18" charset="0"/>
                          <a:cs typeface="+mn-cs"/>
                        </a:rPr>
                        <a:t>) بالتقنيات الحديثة .</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مبرر وجودها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2"/>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سنت هذه القوانين لحماية حق المواطنين في الخصوصية المعلوماتية، وحماية بياناتهم الخاصة، وأسرارهم ضمن قواعد إدارية، ومدنية، وجزائية.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هدفها ونطاقها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3"/>
                  </a:ext>
                </a:extLst>
              </a:tr>
              <a:tr h="370840">
                <a:tc>
                  <a:txBody>
                    <a:bodyPr/>
                    <a:lstStyle/>
                    <a:p>
                      <a:pPr marL="0" marR="0" algn="just"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في عام ١٩٦٨م وعلى أثر عقد مؤتمر الأمم المتحدة (طهران) لحقوق الإنسان ومناقشة موضوع مخاطر تكنولوجيا المعلومات على الحق في الخصوصية ظهرت هذه التشريعات كأول موجة تشريعية وقد إنطلقت خلال السبعينيات والثمانينيات. وخضعت لتعديلات متتالية خلال الثمانينيات والتسعينيات.</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الحقبة الزمنية لانطلاقها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4"/>
                  </a:ext>
                </a:extLst>
              </a:tr>
              <a:tr h="370840">
                <a:tc>
                  <a:txBody>
                    <a:bodyPr/>
                    <a:lstStyle/>
                    <a:p>
                      <a:pPr marL="0" marR="0" algn="just" rtl="1">
                        <a:lnSpc>
                          <a:spcPct val="150000"/>
                        </a:lnSpc>
                        <a:spcBef>
                          <a:spcPts val="0"/>
                        </a:spcBef>
                      </a:pPr>
                      <a:r>
                        <a:rPr lang="ar-SA" sz="1400" b="0" dirty="0">
                          <a:effectLst/>
                          <a:highlight>
                            <a:srgbClr val="FFFF00"/>
                          </a:highlight>
                          <a:latin typeface="Calibri" panose="020F0502020204030204" pitchFamily="34" charset="0"/>
                          <a:ea typeface="Times New Roman" panose="02020603050405020304" pitchFamily="18" charset="0"/>
                          <a:cs typeface="+mn-cs"/>
                        </a:rPr>
                        <a:t>تدخل الجرائم الخصوصية المعلوماتية - بصفة عامة - في نطاق دراسات القانون الجنائي الداخلي (الوطني)، </a:t>
                      </a:r>
                      <a:r>
                        <a:rPr lang="ar-SA" sz="1400" b="0" dirty="0">
                          <a:effectLst/>
                          <a:latin typeface="Calibri" panose="020F0502020204030204" pitchFamily="34" charset="0"/>
                          <a:ea typeface="Times New Roman" panose="02020603050405020304" pitchFamily="18" charset="0"/>
                          <a:cs typeface="+mn-cs"/>
                        </a:rPr>
                        <a:t>والتي تقع في صميم القسم الخاص لقانون العقوبات، وكذلك أدي تكون المجتمع الإلكتروني إلي تزايد انتهاك الحقوق الأساسية والحريات الفردية للأفراد التي كفلتها القوانين الدستورية، وخصوصا</a:t>
                      </a:r>
                      <a:r>
                        <a:rPr lang="ar-SA" sz="1400" b="0" dirty="0">
                          <a:solidFill>
                            <a:srgbClr val="000000"/>
                          </a:solidFill>
                          <a:effectLst/>
                          <a:latin typeface="Calibri" panose="020F0502020204030204" pitchFamily="34" charset="0"/>
                          <a:ea typeface="Times New Roman" panose="02020603050405020304" pitchFamily="18" charset="0"/>
                          <a:cs typeface="+mn-cs"/>
                        </a:rPr>
                        <a:t> الحق في الخصوصية؛ مما يدل علي ارتباط الموضوع بالقانون الدستوري، وحيث إنها من الجرائم التي تتخطي حدود الدولة الواحدة فهي تدخل أيضا في نطاق دراسات القانون الجنائي الدولي. وتدخل كذلك في عداد الجريمة المنظمة التي تقوم علي أساس تنظيم هيكلي وتدرجي له صفة الاستمرارية لتحقيق مكاسب طائلة.</a:t>
                      </a:r>
                      <a:endParaRPr lang="en-US" sz="1400" b="0" dirty="0">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r>
                        <a:rPr lang="ar-SA" sz="1400" b="0" dirty="0">
                          <a:solidFill>
                            <a:srgbClr val="00B0F0"/>
                          </a:solidFill>
                          <a:effectLst/>
                          <a:highlight>
                            <a:srgbClr val="FFFF00"/>
                          </a:highlight>
                          <a:latin typeface="Calibri" panose="020F0502020204030204" pitchFamily="34" charset="0"/>
                          <a:ea typeface="Times New Roman" panose="02020603050405020304" pitchFamily="18" charset="0"/>
                          <a:cs typeface="+mn-cs"/>
                        </a:rPr>
                        <a:t>وبصفة عامة، فإن الجرائم  الخصوصية المعلوماتية تتداخل مع جميع فروع القانون العام والخاص</a:t>
                      </a:r>
                      <a:r>
                        <a:rPr lang="ar-SA" sz="1400" b="0" dirty="0">
                          <a:solidFill>
                            <a:srgbClr val="000000"/>
                          </a:solidFill>
                          <a:effectLst/>
                          <a:latin typeface="Calibri" panose="020F0502020204030204" pitchFamily="34" charset="0"/>
                          <a:ea typeface="Times New Roman" panose="02020603050405020304" pitchFamily="18" charset="0"/>
                          <a:cs typeface="+mn-cs"/>
                        </a:rPr>
                        <a:t>، غير أن ما جاءت به يبرز في مواجهة القانون الجنائي الداخلي والدولي الذي يهتم بمعالجة كل النواحي الأساسية التي يلزم مراعاتها لحسن سير الحياة الاجتماعية.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الفرع القانوني ذو العلاقة</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5"/>
                  </a:ext>
                </a:extLst>
              </a:tr>
              <a:tr h="370840">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بيانات الشخصية المخزنة والمعالجة والمتبادلة بواسطة الكمبيوتر وشبكات نقل المعلومات (بما فيها وفي مقدمتها الإنترنت).</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r" rtl="1">
                        <a:lnSpc>
                          <a:spcPct val="150000"/>
                        </a:lnSpc>
                        <a:spcBef>
                          <a:spcPts val="0"/>
                        </a:spcBef>
                      </a:pPr>
                      <a:r>
                        <a:rPr lang="ar-SA" sz="1400" b="0" dirty="0">
                          <a:solidFill>
                            <a:srgbClr val="000000"/>
                          </a:solidFill>
                          <a:effectLst/>
                          <a:latin typeface="Calibri" panose="020F0502020204030204" pitchFamily="34" charset="0"/>
                          <a:ea typeface="Times New Roman" panose="02020603050405020304" pitchFamily="18" charset="0"/>
                          <a:cs typeface="+mn-cs"/>
                        </a:rPr>
                        <a:t>محلها ذو علاقه بالتكنولوجيا</a:t>
                      </a:r>
                      <a:endParaRPr lang="en-US" sz="1400" b="0"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8225537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44017392"/>
              </p:ext>
            </p:extLst>
          </p:nvPr>
        </p:nvGraphicFramePr>
        <p:xfrm>
          <a:off x="0" y="1"/>
          <a:ext cx="12192000" cy="6858000"/>
        </p:xfrm>
        <a:graphic>
          <a:graphicData uri="http://schemas.openxmlformats.org/drawingml/2006/table">
            <a:tbl>
              <a:tblPr firstRow="1" bandRow="1">
                <a:tableStyleId>{5C22544A-7EE6-4342-B048-85BDC9FD1C3A}</a:tableStyleId>
              </a:tblPr>
              <a:tblGrid>
                <a:gridCol w="9250787">
                  <a:extLst>
                    <a:ext uri="{9D8B030D-6E8A-4147-A177-3AD203B41FA5}">
                      <a16:colId xmlns:a16="http://schemas.microsoft.com/office/drawing/2014/main" val="20000"/>
                    </a:ext>
                  </a:extLst>
                </a:gridCol>
                <a:gridCol w="2941213">
                  <a:extLst>
                    <a:ext uri="{9D8B030D-6E8A-4147-A177-3AD203B41FA5}">
                      <a16:colId xmlns:a16="http://schemas.microsoft.com/office/drawing/2014/main" val="20001"/>
                    </a:ext>
                  </a:extLst>
                </a:gridCol>
              </a:tblGrid>
              <a:tr h="1151447">
                <a:tc>
                  <a:txBody>
                    <a:bodyPr/>
                    <a:lstStyle/>
                    <a:p>
                      <a:pPr marL="0" marR="0" algn="just" rtl="1">
                        <a:lnSpc>
                          <a:spcPct val="150000"/>
                        </a:lnSpc>
                        <a:spcBef>
                          <a:spcPts val="0"/>
                        </a:spcBef>
                      </a:pPr>
                      <a:r>
                        <a:rPr lang="ar-SA" sz="1600" b="1" dirty="0">
                          <a:solidFill>
                            <a:schemeClr val="bg1"/>
                          </a:solidFill>
                          <a:effectLst/>
                          <a:latin typeface="Calibri" panose="020F0502020204030204" pitchFamily="34" charset="0"/>
                          <a:ea typeface="Times New Roman" panose="02020603050405020304" pitchFamily="18" charset="0"/>
                          <a:cs typeface="+mn-cs"/>
                        </a:rPr>
                        <a:t>بيانات الشخصية المخزنة والمعالجة والمتبادلة بواسطة الكمبيوتر وشبكات نقل المعلومات </a:t>
                      </a:r>
                      <a:endParaRPr lang="ar-EG" sz="1600" b="1" dirty="0">
                        <a:solidFill>
                          <a:schemeClr val="bg1"/>
                        </a:solidFill>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r>
                        <a:rPr lang="ar-SA" sz="1600" b="1" dirty="0">
                          <a:solidFill>
                            <a:schemeClr val="bg1"/>
                          </a:solidFill>
                          <a:effectLst/>
                          <a:latin typeface="Calibri" panose="020F0502020204030204" pitchFamily="34" charset="0"/>
                          <a:ea typeface="Times New Roman" panose="02020603050405020304" pitchFamily="18" charset="0"/>
                          <a:cs typeface="+mn-cs"/>
                        </a:rPr>
                        <a:t>(بما فيها وفي مقدمتها الإنترنت).</a:t>
                      </a:r>
                      <a:endParaRPr lang="en-US" sz="1600" b="1" dirty="0">
                        <a:solidFill>
                          <a:schemeClr val="bg1"/>
                        </a:solidFill>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just" rtl="1">
                        <a:lnSpc>
                          <a:spcPct val="150000"/>
                        </a:lnSpc>
                        <a:spcBef>
                          <a:spcPts val="0"/>
                        </a:spcBef>
                      </a:pPr>
                      <a:r>
                        <a:rPr lang="ar-SA" sz="1800" b="1" dirty="0">
                          <a:solidFill>
                            <a:srgbClr val="000000"/>
                          </a:solidFill>
                          <a:effectLst/>
                          <a:latin typeface="Calibri" panose="020F0502020204030204" pitchFamily="34" charset="0"/>
                          <a:ea typeface="Times New Roman" panose="02020603050405020304" pitchFamily="18" charset="0"/>
                          <a:cs typeface="+mn-cs"/>
                        </a:rPr>
                        <a:t>محلها ذو علاقه بالتكنولوجيا</a:t>
                      </a:r>
                      <a:endParaRPr lang="en-US" sz="1800" b="1"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0"/>
                  </a:ext>
                </a:extLst>
              </a:tr>
              <a:tr h="5706553">
                <a:tc>
                  <a:txBody>
                    <a:bodyPr/>
                    <a:lstStyle/>
                    <a:p>
                      <a:pPr marL="0" marR="0" algn="just" rtl="1">
                        <a:lnSpc>
                          <a:spcPct val="150000"/>
                        </a:lnSpc>
                        <a:spcBef>
                          <a:spcPts val="0"/>
                        </a:spcBef>
                      </a:pPr>
                      <a:r>
                        <a:rPr lang="ar-SA" sz="1600" b="1" dirty="0">
                          <a:solidFill>
                            <a:srgbClr val="000000"/>
                          </a:solidFill>
                          <a:effectLst/>
                          <a:latin typeface="Calibri" panose="020F0502020204030204" pitchFamily="34" charset="0"/>
                          <a:ea typeface="Times New Roman" panose="02020603050405020304" pitchFamily="18" charset="0"/>
                          <a:cs typeface="+mn-cs"/>
                        </a:rPr>
                        <a:t>إن السمات العامة لقوانين الخصوصية المعلوماتية تنطوي على ثلاث طوائف رئيسة من القواعد :</a:t>
                      </a:r>
                      <a:endParaRPr lang="ar-EG" sz="1600" b="1" dirty="0">
                        <a:solidFill>
                          <a:srgbClr val="000000"/>
                        </a:solidFill>
                        <a:effectLst/>
                        <a:latin typeface="Calibri" panose="020F0502020204030204" pitchFamily="34" charset="0"/>
                        <a:ea typeface="Times New Roman" panose="02020603050405020304" pitchFamily="18" charset="0"/>
                        <a:cs typeface="+mn-cs"/>
                      </a:endParaRPr>
                    </a:p>
                    <a:p>
                      <a:pPr marL="0" marR="0" algn="just" rtl="1">
                        <a:lnSpc>
                          <a:spcPct val="150000"/>
                        </a:lnSpc>
                        <a:spcBef>
                          <a:spcPts val="0"/>
                        </a:spcBef>
                      </a:pPr>
                      <a:endParaRPr lang="en-US" sz="1600" b="1"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B0F0"/>
                          </a:solidFill>
                          <a:effectLst/>
                          <a:highlight>
                            <a:srgbClr val="FFFF00"/>
                          </a:highlight>
                          <a:latin typeface="Calibri" panose="020F0502020204030204" pitchFamily="34" charset="0"/>
                          <a:ea typeface="Times New Roman" panose="02020603050405020304" pitchFamily="18" charset="0"/>
                          <a:cs typeface="+mn-cs"/>
                        </a:rPr>
                        <a:t>الطائفة المتعلقة بإقرار المباديء الرئيسة للحق في الخصوصية المعلوماتية</a:t>
                      </a:r>
                      <a:r>
                        <a:rPr lang="ar-SA" sz="1600" b="0" dirty="0">
                          <a:solidFill>
                            <a:srgbClr val="00B0F0"/>
                          </a:solidFill>
                          <a:effectLst/>
                          <a:latin typeface="Calibri" panose="020F0502020204030204" pitchFamily="34" charset="0"/>
                          <a:ea typeface="Times New Roman" panose="02020603050405020304" pitchFamily="18" charset="0"/>
                          <a:cs typeface="+mn-cs"/>
                        </a:rPr>
                        <a:t>،</a:t>
                      </a:r>
                      <a:r>
                        <a:rPr lang="ar-SA" sz="1600" b="0" dirty="0">
                          <a:solidFill>
                            <a:srgbClr val="000000"/>
                          </a:solidFill>
                          <a:effectLst/>
                          <a:latin typeface="Calibri" panose="020F0502020204030204" pitchFamily="34" charset="0"/>
                          <a:ea typeface="Times New Roman" panose="02020603050405020304" pitchFamily="18" charset="0"/>
                          <a:cs typeface="+mn-cs"/>
                        </a:rPr>
                        <a:t> ونطاق اعتراف الدولة به، وكفلته، والالتزامات المقررة على الجهات العامة والخاصة في حقل حماية المعلومات الشخصية، واحترام الخصوصية فيما تمارسه من أنشطة جمع، ومعالجة البيانات الشخصية باستخدام التقنية.</a:t>
                      </a:r>
                      <a:endParaRPr lang="en-US" sz="1600" b="0"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0000"/>
                          </a:solidFill>
                          <a:effectLst/>
                          <a:latin typeface="Calibri" panose="020F0502020204030204" pitchFamily="34" charset="0"/>
                          <a:ea typeface="Times New Roman" panose="02020603050405020304" pitchFamily="18" charset="0"/>
                          <a:cs typeface="+mn-cs"/>
                        </a:rPr>
                        <a:t>القواعد التنظيمية والإجرائية والمعايير، وهي تلك القواعد المتعلقة بآليات جمع البيانات، ومعالجتها، ونقلها وتحدد المعايير التي يتعين على جهات التقنية والاتصالات التقيد بها إلى جانب بحثها في جهات رقابة حماية الخصوصية، وتنظيم تشكيلها، وعملها، وبيان دورها وتحديد مهامها وصلاحياتها، يضاف إليها أيضا القواعد الإجرائية الخاصة التي تطبق بالنسبة للحماية المدنية أو الجزائية المقررة في نطاق القواعد الموضوعية للحماية.</a:t>
                      </a:r>
                      <a:endParaRPr lang="en-US" sz="1600" b="0" dirty="0">
                        <a:effectLst/>
                        <a:latin typeface="Calibri" panose="020F0502020204030204" pitchFamily="34" charset="0"/>
                        <a:ea typeface="Times New Roman" panose="02020603050405020304" pitchFamily="18" charset="0"/>
                        <a:cs typeface="+mn-cs"/>
                      </a:endParaRPr>
                    </a:p>
                    <a:p>
                      <a:pPr marL="342900" marR="0" lvl="0" indent="-342900" algn="just" rtl="1">
                        <a:lnSpc>
                          <a:spcPct val="150000"/>
                        </a:lnSpc>
                        <a:spcBef>
                          <a:spcPts val="0"/>
                        </a:spcBef>
                        <a:spcAft>
                          <a:spcPts val="500"/>
                        </a:spcAft>
                        <a:buFont typeface="+mj-lt"/>
                        <a:buAutoNum type="arabicPeriod"/>
                      </a:pPr>
                      <a:r>
                        <a:rPr lang="ar-SA" sz="1600" b="0" dirty="0">
                          <a:solidFill>
                            <a:srgbClr val="000000"/>
                          </a:solidFill>
                          <a:effectLst/>
                          <a:latin typeface="Calibri" panose="020F0502020204030204" pitchFamily="34" charset="0"/>
                          <a:ea typeface="Times New Roman" panose="02020603050405020304" pitchFamily="18" charset="0"/>
                          <a:cs typeface="+mn-cs"/>
                        </a:rPr>
                        <a:t> القواعد الموضوعية للحماية المدنية والجنائية، وتشمل نصوص التجريم مع تحديد للأفعال المجرمة وعقوباتها، إضافة لبيان نطاق المسئولية المدنية وبيان الجهات محل المساءلة، وغير ذلك من قواعد موضوعية تتعلق بالحماية القانونية للبيانات الشخصية في كافة مراحل التعامل التقني معها .</a:t>
                      </a:r>
                      <a:endParaRPr lang="en-US" sz="1600" b="0" dirty="0">
                        <a:effectLst/>
                        <a:latin typeface="Calibri" panose="020F0502020204030204" pitchFamily="34" charset="0"/>
                        <a:ea typeface="Times New Roman" panose="02020603050405020304" pitchFamily="18" charset="0"/>
                        <a:cs typeface="+mn-cs"/>
                      </a:endParaRPr>
                    </a:p>
                  </a:txBody>
                  <a:tcPr marL="68580" marR="68580" marT="0" marB="0"/>
                </a:tc>
                <a:tc>
                  <a:txBody>
                    <a:bodyPr/>
                    <a:lstStyle/>
                    <a:p>
                      <a:pPr marL="0" marR="0" algn="just" rtl="1">
                        <a:lnSpc>
                          <a:spcPct val="150000"/>
                        </a:lnSpc>
                        <a:spcBef>
                          <a:spcPts val="0"/>
                        </a:spcBef>
                      </a:pPr>
                      <a:r>
                        <a:rPr lang="ar-SA" sz="1800" b="1" dirty="0">
                          <a:solidFill>
                            <a:srgbClr val="000000"/>
                          </a:solidFill>
                          <a:effectLst/>
                          <a:latin typeface="Calibri" panose="020F0502020204030204" pitchFamily="34" charset="0"/>
                          <a:ea typeface="Times New Roman" panose="02020603050405020304" pitchFamily="18" charset="0"/>
                          <a:cs typeface="+mn-cs"/>
                        </a:rPr>
                        <a:t>السمات العامة لها</a:t>
                      </a:r>
                      <a:endParaRPr lang="en-US" sz="1800" b="1" dirty="0">
                        <a:effectLst/>
                        <a:latin typeface="Calibri" panose="020F0502020204030204" pitchFamily="34" charset="0"/>
                        <a:ea typeface="Times New Roman" panose="02020603050405020304" pitchFamily="18" charset="0"/>
                        <a:cs typeface="+mn-cs"/>
                      </a:endParaRPr>
                    </a:p>
                  </a:txBody>
                  <a:tcPr marL="68580" marR="6858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258031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87" y="847897"/>
            <a:ext cx="11665913" cy="5306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654924" y="2078182"/>
            <a:ext cx="10976437" cy="2335240"/>
          </a:xfrm>
          <a:prstGeom prst="flowChartAlternateProcess">
            <a:avLst/>
          </a:prstGeom>
          <a:solidFill>
            <a:srgbClr val="9BE5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400" b="1" dirty="0">
                <a:solidFill>
                  <a:schemeClr val="bg1"/>
                </a:solidFill>
                <a:ea typeface="Times New Roman" panose="02020603050405020304" pitchFamily="18" charset="0"/>
              </a:rPr>
              <a:t>4. </a:t>
            </a:r>
            <a:r>
              <a:rPr lang="ar-SA" sz="2400" b="1" dirty="0">
                <a:solidFill>
                  <a:schemeClr val="bg1"/>
                </a:solidFill>
                <a:ea typeface="Times New Roman" panose="02020603050405020304" pitchFamily="18" charset="0"/>
              </a:rPr>
              <a:t>التشريعات القانونية في حقل حماية الحق في الخصوصية المعلوماتية في الدول الغربية :</a:t>
            </a:r>
            <a:endParaRPr lang="ar-EG" sz="2400" b="1" dirty="0">
              <a:solidFill>
                <a:schemeClr val="bg1"/>
              </a:solidFill>
              <a:ea typeface="Times New Roman" panose="02020603050405020304" pitchFamily="18" charset="0"/>
            </a:endParaRPr>
          </a:p>
          <a:p>
            <a:pPr marR="0" lvl="0" algn="just" rtl="1">
              <a:spcBef>
                <a:spcPts val="0"/>
              </a:spcBef>
              <a:spcAft>
                <a:spcPts val="500"/>
              </a:spcAft>
            </a:pPr>
            <a:endParaRPr lang="en-US" sz="2400" dirty="0">
              <a:solidFill>
                <a:schemeClr val="bg1"/>
              </a:solidFill>
              <a:ea typeface="Times New Roman" panose="02020603050405020304" pitchFamily="18" charset="0"/>
            </a:endParaRPr>
          </a:p>
          <a:p>
            <a:pPr algn="just" rtl="1"/>
            <a:r>
              <a:rPr lang="en-US" sz="2400" b="1" dirty="0">
                <a:solidFill>
                  <a:srgbClr val="000000"/>
                </a:solidFill>
                <a:ea typeface="Times New Roman" panose="02020603050405020304" pitchFamily="18" charset="0"/>
              </a:rPr>
              <a:t>     </a:t>
            </a:r>
            <a:r>
              <a:rPr lang="ar-EG" sz="2400" b="1" dirty="0">
                <a:solidFill>
                  <a:srgbClr val="000000"/>
                </a:solidFill>
                <a:ea typeface="Times New Roman" panose="02020603050405020304" pitchFamily="18" charset="0"/>
              </a:rPr>
              <a:t>- </a:t>
            </a:r>
            <a:r>
              <a:rPr lang="ar-SA" sz="2400" b="1" dirty="0">
                <a:solidFill>
                  <a:srgbClr val="000000"/>
                </a:solidFill>
                <a:ea typeface="Times New Roman" panose="02020603050405020304" pitchFamily="18" charset="0"/>
              </a:rPr>
              <a:t>ومن الدول من وضعت تشريعات خاصة لحماية </a:t>
            </a:r>
            <a:r>
              <a:rPr lang="ar-EG" sz="2400" b="1" dirty="0">
                <a:solidFill>
                  <a:srgbClr val="000000"/>
                </a:solidFill>
                <a:ea typeface="Times New Roman" panose="02020603050405020304" pitchFamily="18" charset="0"/>
              </a:rPr>
              <a:t>الخصوصية المعلوماتية</a:t>
            </a:r>
            <a:r>
              <a:rPr lang="ar-SA" sz="2400" b="1" dirty="0">
                <a:solidFill>
                  <a:srgbClr val="000000"/>
                </a:solidFill>
                <a:ea typeface="Times New Roman" panose="02020603050405020304" pitchFamily="18" charset="0"/>
              </a:rPr>
              <a:t>، وذلك على النحو التالي:</a:t>
            </a:r>
            <a:endParaRPr lang="en-US" sz="2400" dirty="0">
              <a:ea typeface="Times New Roman" panose="02020603050405020304" pitchFamily="18" charset="0"/>
            </a:endParaRPr>
          </a:p>
        </p:txBody>
      </p:sp>
    </p:spTree>
    <p:extLst>
      <p:ext uri="{BB962C8B-B14F-4D97-AF65-F5344CB8AC3E}">
        <p14:creationId xmlns:p14="http://schemas.microsoft.com/office/powerpoint/2010/main" val="30759470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76BF0C65-C04D-42A7-B432-CC62C934AA5C}"/>
              </a:ext>
            </a:extLst>
          </p:cNvPr>
          <p:cNvSpPr/>
          <p:nvPr/>
        </p:nvSpPr>
        <p:spPr>
          <a:xfrm>
            <a:off x="2215193" y="1035866"/>
            <a:ext cx="9517226" cy="341376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ED0000"/>
                </a:solidFill>
                <a:ea typeface="Times New Roman" panose="02020603050405020304" pitchFamily="18" charset="0"/>
              </a:rPr>
              <a:t>- أستراليا :</a:t>
            </a:r>
            <a:endParaRPr lang="en-US" sz="3200" b="1" dirty="0">
              <a:solidFill>
                <a:srgbClr val="ED0000"/>
              </a:solidFill>
              <a:ea typeface="Times New Roman" panose="02020603050405020304" pitchFamily="18" charset="0"/>
            </a:endParaRPr>
          </a:p>
          <a:p>
            <a:pPr algn="just" rtl="1">
              <a:lnSpc>
                <a:spcPct val="150000"/>
              </a:lnSpc>
            </a:pPr>
            <a:endParaRPr lang="ar-EG" sz="2400" b="1" dirty="0">
              <a:solidFill>
                <a:srgbClr val="000000"/>
              </a:solidFill>
              <a:ea typeface="Calibri" panose="020F0502020204030204" pitchFamily="34" charset="0"/>
            </a:endParaRPr>
          </a:p>
          <a:p>
            <a:pPr algn="just" rtl="1">
              <a:lnSpc>
                <a:spcPct val="150000"/>
              </a:lnSpc>
            </a:pPr>
            <a:r>
              <a:rPr lang="ar-SA" sz="2400" b="1" dirty="0">
                <a:solidFill>
                  <a:srgbClr val="000000"/>
                </a:solidFill>
                <a:ea typeface="Calibri" panose="020F0502020204030204" pitchFamily="34" charset="0"/>
              </a:rPr>
              <a:t>صدر في أستراليا قانون الخصوصية عام ۱۹۸۸م. ولقد نص هذا القانون عل</a:t>
            </a:r>
            <a:r>
              <a:rPr lang="ar-EG" sz="2400" b="1" dirty="0">
                <a:solidFill>
                  <a:srgbClr val="000000"/>
                </a:solidFill>
                <a:ea typeface="Calibri" panose="020F0502020204030204" pitchFamily="34" charset="0"/>
              </a:rPr>
              <a:t>ى</a:t>
            </a:r>
            <a:r>
              <a:rPr lang="ar-SA" sz="2400" b="1" dirty="0">
                <a:solidFill>
                  <a:srgbClr val="000000"/>
                </a:solidFill>
                <a:ea typeface="Calibri" panose="020F0502020204030204" pitchFamily="34" charset="0"/>
              </a:rPr>
              <a:t> مجموعة من المبادئ التي تعرف باسم (</a:t>
            </a:r>
            <a:r>
              <a:rPr lang="en-US" sz="2400" b="1" dirty="0">
                <a:solidFill>
                  <a:srgbClr val="000000"/>
                </a:solidFill>
                <a:latin typeface="Alexandria Medium" pitchFamily="2" charset="-78"/>
                <a:ea typeface="Calibri" panose="020F0502020204030204" pitchFamily="34" charset="0"/>
              </a:rPr>
              <a:t>IPPS</a:t>
            </a:r>
            <a:r>
              <a:rPr lang="ar-SA" sz="2400" b="1" dirty="0">
                <a:solidFill>
                  <a:srgbClr val="000000"/>
                </a:solidFill>
                <a:latin typeface="Alexandria Medium" pitchFamily="2" charset="-78"/>
                <a:ea typeface="Calibri" panose="020F0502020204030204" pitchFamily="34" charset="0"/>
              </a:rPr>
              <a:t>) لحماية الخصوصية المعلوماتية.</a:t>
            </a:r>
            <a:endParaRPr lang="en-US" sz="2400" b="1" dirty="0"/>
          </a:p>
        </p:txBody>
      </p:sp>
      <p:pic>
        <p:nvPicPr>
          <p:cNvPr id="9218" name="Picture 2" descr="upload.wikimedia.org/wikipedia/commons/thumb/8/88/...">
            <a:extLst>
              <a:ext uri="{FF2B5EF4-FFF2-40B4-BE49-F238E27FC236}">
                <a16:creationId xmlns:a16="http://schemas.microsoft.com/office/drawing/2014/main" id="{C8D7EF1E-F7E4-41C5-9DB4-2D662E5C86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57" y="4115252"/>
            <a:ext cx="5986000" cy="220242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320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0" y="769086"/>
            <a:ext cx="12192000" cy="5385652"/>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000" b="1" dirty="0">
                <a:solidFill>
                  <a:srgbClr val="FF0000"/>
                </a:solidFill>
                <a:ea typeface="Times New Roman" panose="02020603050405020304" pitchFamily="18" charset="0"/>
              </a:rPr>
              <a:t>- ألمانيا:</a:t>
            </a:r>
            <a:endParaRPr lang="ar-EG" sz="1600" b="1" dirty="0">
              <a:solidFill>
                <a:schemeClr val="tx1"/>
              </a:solidFill>
              <a:ea typeface="Calibri" panose="020F0502020204030204" pitchFamily="34" charset="0"/>
            </a:endParaRPr>
          </a:p>
          <a:p>
            <a:pPr algn="just" rtl="1">
              <a:lnSpc>
                <a:spcPct val="150000"/>
              </a:lnSpc>
            </a:pPr>
            <a:r>
              <a:rPr lang="ar-EG" sz="1600" dirty="0">
                <a:solidFill>
                  <a:schemeClr val="tx1"/>
                </a:solidFill>
              </a:rPr>
              <a:t>          </a:t>
            </a:r>
            <a:r>
              <a:rPr lang="ar-SA" sz="1600" dirty="0">
                <a:solidFill>
                  <a:schemeClr val="tx1"/>
                </a:solidFill>
              </a:rPr>
              <a:t>أصدر المشرع الألماني في ٧ أكتوبر سنة ۱۹۷۰م أول تشريع لحماية الفرد ضد النتائج المحتملة لاستخدام الهيئات العامة لأجهزة الكمبيوتر، كبنوك للمعلومات، وإن كان نطاق الحماية التي فرضها المشرع محدودا، إلا إنه كان الأساس الأول لحماية الفرد في مواجهة استخدام الحاسبات الإلكترونية في القطاع العام ووضع نظام المراقبة، كما قرر مبدأ التوازن في المعلومات بين البرلمان والحكومة وأعطى للأحزاب والنواب البرلمانيين الحق في الوصول مباشرة إلى بنوك المعلومات؛ لتحقيق الرقابة البرلمانية عليها.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وفي ٢٧ يناير سنة ۱۹۷۷م أصدر المشرع قانونا لحماية البيانات الشخصية ضد إساءة استخدامها عند معالجتها إلكترونيا. ثم بعد ذلك وضع المشرع عام ۱۹۸٦م قانون حماية البيانات القانون المعدل لقانون ۱۹۷۷م متزامنا مع إقرار قانون يصرح باستخدام بطاقات التعريف التي يتم قراءتها بواسطة الحاسوب، ويفرض على كل الألمان الغربيين أن يحملوا بطاقات (</a:t>
            </a:r>
            <a:r>
              <a:rPr lang="en-US" sz="1600" dirty="0">
                <a:solidFill>
                  <a:schemeClr val="tx1"/>
                </a:solidFill>
              </a:rPr>
              <a:t>ID</a:t>
            </a:r>
            <a:r>
              <a:rPr lang="ar-SA" sz="1600" dirty="0">
                <a:solidFill>
                  <a:schemeClr val="tx1"/>
                </a:solidFill>
              </a:rPr>
              <a:t>) الجديدة، مما يسمح للسلطات تخزين البيانات عن حركة الناس على حواسيب مركزية وهو ما لقي معارضة صلبة من الكثيرين، بما فيهم موظفو حماية البيانات في الحكومات الإقليمية؛ لمحاربة استخدام هذه البطاقات لمساسها بالحقوق الشخصية . وعدل هذا القانون جذريا بتاريخ 20 / 12 / 1990 ، كما جرى تعديله في العام 1994م.</a:t>
            </a:r>
            <a:endParaRPr lang="en-US"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ثم صدر مشروع قانون حماية البيانات عام ٢٠٠٠م المتوافق مع القانون الأوروبي لعام ١٩٩٥م.</a:t>
            </a:r>
            <a:endParaRPr lang="en-US" sz="1600" dirty="0">
              <a:solidFill>
                <a:schemeClr val="tx1"/>
              </a:solidFill>
            </a:endParaRPr>
          </a:p>
        </p:txBody>
      </p:sp>
      <p:pic>
        <p:nvPicPr>
          <p:cNvPr id="19458" name="Picture 2" descr="upload.wikimedia.org/wikipedia/en/thumb/b/ba/Flag_...">
            <a:extLst>
              <a:ext uri="{FF2B5EF4-FFF2-40B4-BE49-F238E27FC236}">
                <a16:creationId xmlns:a16="http://schemas.microsoft.com/office/drawing/2014/main" id="{0B23E8A4-5505-4B9B-9F95-4923A2531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334000"/>
            <a:ext cx="2709949" cy="14087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7954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914401" y="1113905"/>
            <a:ext cx="11061700" cy="4535736"/>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الدانمرك:</a:t>
            </a:r>
            <a:endParaRPr lang="en-US" sz="2800" b="1" dirty="0">
              <a:solidFill>
                <a:srgbClr val="FF0000"/>
              </a:solidFill>
              <a:ea typeface="Times New Roman" panose="02020603050405020304" pitchFamily="18" charset="0"/>
            </a:endParaRPr>
          </a:p>
          <a:p>
            <a:pPr algn="just" rtl="1">
              <a:lnSpc>
                <a:spcPct val="150000"/>
              </a:lnSpc>
            </a:pPr>
            <a:endParaRPr lang="ar-EG" sz="2400" b="1" dirty="0">
              <a:solidFill>
                <a:schemeClr val="tx1"/>
              </a:solidFill>
              <a:ea typeface="Calibri" panose="020F0502020204030204" pitchFamily="34" charset="0"/>
            </a:endParaRPr>
          </a:p>
          <a:p>
            <a:pPr algn="just" rtl="1">
              <a:lnSpc>
                <a:spcPct val="150000"/>
              </a:lnSpc>
            </a:pPr>
            <a:r>
              <a:rPr lang="ar-SA" sz="2400" b="1" dirty="0">
                <a:solidFill>
                  <a:schemeClr val="tx1"/>
                </a:solidFill>
              </a:rPr>
              <a:t>أصدر المشرع القوانين التالية لحماية البيانات الشخصية :</a:t>
            </a:r>
            <a:endParaRPr lang="en-US" sz="2400" b="1" dirty="0">
              <a:solidFill>
                <a:schemeClr val="tx1"/>
              </a:solidFill>
            </a:endParaRPr>
          </a:p>
          <a:p>
            <a:pPr lvl="0" algn="just" rtl="1">
              <a:lnSpc>
                <a:spcPct val="150000"/>
              </a:lnSpc>
            </a:pPr>
            <a:r>
              <a:rPr lang="ar-EG" sz="2400" b="1" dirty="0">
                <a:solidFill>
                  <a:schemeClr val="tx1"/>
                </a:solidFill>
              </a:rPr>
              <a:t>1. </a:t>
            </a:r>
            <a:r>
              <a:rPr lang="ar-SA" sz="2400" b="1" dirty="0">
                <a:solidFill>
                  <a:schemeClr val="tx1"/>
                </a:solidFill>
              </a:rPr>
              <a:t> </a:t>
            </a:r>
            <a:r>
              <a:rPr lang="ar-SA" sz="2400" dirty="0">
                <a:solidFill>
                  <a:schemeClr val="tx1"/>
                </a:solidFill>
              </a:rPr>
              <a:t>قانون المعالجة الإلكترونية عن طريق البنوك العامة رقم ٢٩٣ في</a:t>
            </a:r>
            <a:r>
              <a:rPr lang="ar-EG" sz="2400" dirty="0">
                <a:solidFill>
                  <a:schemeClr val="tx1"/>
                </a:solidFill>
              </a:rPr>
              <a:t> </a:t>
            </a:r>
            <a:r>
              <a:rPr lang="ar-SA" sz="2400" dirty="0">
                <a:solidFill>
                  <a:schemeClr val="tx1"/>
                </a:solidFill>
              </a:rPr>
              <a:t>٨ يونيه سنة ۱۹۷۸م.</a:t>
            </a:r>
            <a:endParaRPr lang="en-US" sz="2400" dirty="0">
              <a:solidFill>
                <a:schemeClr val="tx1"/>
              </a:solidFill>
            </a:endParaRPr>
          </a:p>
          <a:p>
            <a:pPr lvl="0" algn="just" rtl="1">
              <a:lnSpc>
                <a:spcPct val="150000"/>
              </a:lnSpc>
            </a:pPr>
            <a:r>
              <a:rPr lang="ar-EG" sz="2400" dirty="0">
                <a:solidFill>
                  <a:schemeClr val="tx1"/>
                </a:solidFill>
              </a:rPr>
              <a:t>2. </a:t>
            </a:r>
            <a:r>
              <a:rPr lang="ar-SA" sz="2400" dirty="0">
                <a:solidFill>
                  <a:schemeClr val="tx1"/>
                </a:solidFill>
              </a:rPr>
              <a:t>قانون تسجيل السلطات العامة في 8 / 6 / 1978 م والمعدل -أيضا- بتاريخ 1/ 4 / 1978م.</a:t>
            </a:r>
            <a:endParaRPr lang="en-US" sz="2400" dirty="0">
              <a:solidFill>
                <a:schemeClr val="tx1"/>
              </a:solidFill>
            </a:endParaRPr>
          </a:p>
          <a:p>
            <a:pPr algn="just" rtl="1">
              <a:lnSpc>
                <a:spcPct val="150000"/>
              </a:lnSpc>
            </a:pPr>
            <a:r>
              <a:rPr lang="ar-EG" sz="2400" dirty="0">
                <a:solidFill>
                  <a:schemeClr val="tx1"/>
                </a:solidFill>
              </a:rPr>
              <a:t>3. </a:t>
            </a:r>
            <a:r>
              <a:rPr lang="ar-SA" sz="2400" dirty="0">
                <a:solidFill>
                  <a:schemeClr val="tx1"/>
                </a:solidFill>
              </a:rPr>
              <a:t>قانون معالجة البيانات الشخصية لعام ٢٠٠٠م .</a:t>
            </a:r>
            <a:endParaRPr lang="en-US" sz="2400" dirty="0">
              <a:solidFill>
                <a:schemeClr val="tx1"/>
              </a:solidFill>
            </a:endParaRPr>
          </a:p>
        </p:txBody>
      </p:sp>
      <p:pic>
        <p:nvPicPr>
          <p:cNvPr id="20482" name="Picture 2" descr="upload.wikimedia.org/wikipedia/commons/thumb/9/9c/...">
            <a:extLst>
              <a:ext uri="{FF2B5EF4-FFF2-40B4-BE49-F238E27FC236}">
                <a16:creationId xmlns:a16="http://schemas.microsoft.com/office/drawing/2014/main" id="{472BD28C-631B-47DF-A8FB-6B540034E4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899" y="4661677"/>
            <a:ext cx="4129287" cy="197592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655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upload.wikimedia.org/wikipedia/en/thumb/4/4c/Flag_...">
            <a:extLst>
              <a:ext uri="{FF2B5EF4-FFF2-40B4-BE49-F238E27FC236}">
                <a16:creationId xmlns:a16="http://schemas.microsoft.com/office/drawing/2014/main" id="{EC3225B0-850A-4EAA-8036-35C34752C4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571646"/>
            <a:ext cx="3550810" cy="45830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178629" y="1170110"/>
            <a:ext cx="8797471" cy="522830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FF0000"/>
                </a:solidFill>
                <a:ea typeface="Times New Roman" panose="02020603050405020304" pitchFamily="18" charset="0"/>
              </a:rPr>
              <a:t>- السويد:</a:t>
            </a:r>
            <a:endParaRPr lang="ar-EG" sz="2400" b="1" dirty="0">
              <a:solidFill>
                <a:schemeClr val="tx1"/>
              </a:solidFill>
              <a:ea typeface="Calibri" panose="020F0502020204030204" pitchFamily="34" charset="0"/>
            </a:endParaRPr>
          </a:p>
          <a:p>
            <a:pPr algn="just" rtl="1">
              <a:lnSpc>
                <a:spcPct val="150000"/>
              </a:lnSpc>
            </a:pPr>
            <a:r>
              <a:rPr lang="ar-SA" sz="2400" b="1" dirty="0">
                <a:solidFill>
                  <a:srgbClr val="00B0F0"/>
                </a:solidFill>
              </a:rPr>
              <a:t>أصدر المشرع عدة تشريعات خاصة بحماية البيانات الشخصية وتنظيم المعالجة الإلكترونية :</a:t>
            </a:r>
            <a:endParaRPr lang="en-US" sz="2400" dirty="0">
              <a:solidFill>
                <a:srgbClr val="00B0F0"/>
              </a:solidFill>
            </a:endParaRPr>
          </a:p>
          <a:p>
            <a:pPr lvl="0" algn="just" rtl="1">
              <a:lnSpc>
                <a:spcPct val="150000"/>
              </a:lnSpc>
            </a:pPr>
            <a:r>
              <a:rPr lang="ar-EG" sz="2400" dirty="0">
                <a:solidFill>
                  <a:schemeClr val="tx1"/>
                </a:solidFill>
              </a:rPr>
              <a:t>1. </a:t>
            </a:r>
            <a:r>
              <a:rPr lang="ar-SA" sz="2400" dirty="0">
                <a:solidFill>
                  <a:schemeClr val="tx1"/>
                </a:solidFill>
              </a:rPr>
              <a:t>فأصدر أول قانون حماية المعطيات </a:t>
            </a:r>
            <a:r>
              <a:rPr lang="en-US" sz="2400" dirty="0">
                <a:solidFill>
                  <a:schemeClr val="tx1"/>
                </a:solidFill>
              </a:rPr>
              <a:t>The Data Protection</a:t>
            </a:r>
            <a:r>
              <a:rPr lang="ar-SA" sz="2400" dirty="0">
                <a:solidFill>
                  <a:schemeClr val="tx1"/>
                </a:solidFill>
              </a:rPr>
              <a:t> وهو رقم ۲۸۹ في ١١ مايو سنة ۱۹۷۳م وأجرى تعديلا في أول يوليه سنة ۱۹۷۹م، والمعدل في الأعوام 1979م و 1982م و 1986م و 1990م، و 1992م.</a:t>
            </a:r>
            <a:endParaRPr lang="en-US" sz="2400" dirty="0">
              <a:solidFill>
                <a:schemeClr val="tx1"/>
              </a:solidFill>
            </a:endParaRPr>
          </a:p>
          <a:p>
            <a:pPr algn="just" rtl="1">
              <a:lnSpc>
                <a:spcPct val="150000"/>
              </a:lnSpc>
            </a:pPr>
            <a:r>
              <a:rPr lang="ar-EG" sz="2400" dirty="0">
                <a:solidFill>
                  <a:schemeClr val="tx1"/>
                </a:solidFill>
              </a:rPr>
              <a:t>2. </a:t>
            </a:r>
            <a:r>
              <a:rPr lang="ar-SA" sz="2400" dirty="0">
                <a:solidFill>
                  <a:schemeClr val="tx1"/>
                </a:solidFill>
              </a:rPr>
              <a:t>قانون البيانات الشخصية </a:t>
            </a:r>
            <a:r>
              <a:rPr lang="en-US" sz="2400" dirty="0">
                <a:solidFill>
                  <a:schemeClr val="tx1"/>
                </a:solidFill>
              </a:rPr>
              <a:t>The Personal Data</a:t>
            </a:r>
            <a:r>
              <a:rPr lang="ar-SA" sz="2400" dirty="0">
                <a:solidFill>
                  <a:schemeClr val="tx1"/>
                </a:solidFill>
              </a:rPr>
              <a:t> لعام ۱۹۹۸م حل محل القانون المشار إليه في 1 أعلاه .</a:t>
            </a:r>
            <a:endParaRPr lang="en-US" sz="2400" dirty="0">
              <a:solidFill>
                <a:schemeClr val="tx1"/>
              </a:solidFill>
            </a:endParaRPr>
          </a:p>
        </p:txBody>
      </p:sp>
    </p:spTree>
    <p:extLst>
      <p:ext uri="{BB962C8B-B14F-4D97-AF65-F5344CB8AC3E}">
        <p14:creationId xmlns:p14="http://schemas.microsoft.com/office/powerpoint/2010/main" val="5202228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علم النرويج - ويكيبيديا‬‎">
            <a:extLst>
              <a:ext uri="{FF2B5EF4-FFF2-40B4-BE49-F238E27FC236}">
                <a16:creationId xmlns:a16="http://schemas.microsoft.com/office/drawing/2014/main" id="{2FB898D8-3727-4923-83D9-8CDCF9AFE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24" y="1363287"/>
            <a:ext cx="3052354" cy="479145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773978" y="1064669"/>
            <a:ext cx="8308604" cy="5210462"/>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600" b="1" dirty="0">
                <a:solidFill>
                  <a:srgbClr val="FF0000"/>
                </a:solidFill>
                <a:ea typeface="Times New Roman" panose="02020603050405020304" pitchFamily="18" charset="0"/>
              </a:rPr>
              <a:t>- النرويج:</a:t>
            </a:r>
            <a:endParaRPr lang="en-US" sz="3600" b="1" dirty="0">
              <a:solidFill>
                <a:srgbClr val="FF0000"/>
              </a:solidFill>
              <a:ea typeface="Times New Roman" panose="02020603050405020304" pitchFamily="18" charset="0"/>
            </a:endParaRPr>
          </a:p>
          <a:p>
            <a:pPr algn="just" rtl="1">
              <a:lnSpc>
                <a:spcPct val="150000"/>
              </a:lnSpc>
            </a:pPr>
            <a:r>
              <a:rPr lang="ar-EG" sz="2000" dirty="0">
                <a:solidFill>
                  <a:schemeClr val="tx1"/>
                </a:solidFill>
              </a:rPr>
              <a:t>        </a:t>
            </a:r>
            <a:r>
              <a:rPr lang="ar-SA" sz="2000" dirty="0">
                <a:solidFill>
                  <a:schemeClr val="tx1"/>
                </a:solidFill>
              </a:rPr>
              <a:t>نص المشرع على حماية البيانات الشخصية وذلك بإصدار :</a:t>
            </a:r>
            <a:endParaRPr lang="en-US" sz="2000" dirty="0">
              <a:solidFill>
                <a:schemeClr val="tx1"/>
              </a:solidFill>
            </a:endParaRPr>
          </a:p>
          <a:p>
            <a:pPr lvl="0" algn="just" rtl="1">
              <a:lnSpc>
                <a:spcPct val="150000"/>
              </a:lnSpc>
            </a:pPr>
            <a:r>
              <a:rPr lang="ar-EG" sz="2000" dirty="0">
                <a:solidFill>
                  <a:schemeClr val="tx1"/>
                </a:solidFill>
              </a:rPr>
              <a:t>1. </a:t>
            </a:r>
            <a:r>
              <a:rPr lang="ar-SA" sz="2000" dirty="0">
                <a:solidFill>
                  <a:schemeClr val="tx1"/>
                </a:solidFill>
              </a:rPr>
              <a:t>القانون رقم ٤٨ في ٩ يونيه سنة ۱۹۷۸م ، والمعدل بالقانون رقم ٥٥ تاریخ 12 / 6 / 1987م، والقانون ٦٦ تاريخ 20 / 7 / 1991م، والقانون ۷۸ تاریخ 1</a:t>
            </a:r>
            <a:r>
              <a:rPr lang="ar-EG" sz="2000" dirty="0">
                <a:solidFill>
                  <a:schemeClr val="tx1"/>
                </a:solidFill>
              </a:rPr>
              <a:t>1</a:t>
            </a:r>
            <a:r>
              <a:rPr lang="ar-SA" sz="2000" dirty="0">
                <a:solidFill>
                  <a:schemeClr val="tx1"/>
                </a:solidFill>
              </a:rPr>
              <a:t> / 6 / 1993م .</a:t>
            </a:r>
            <a:endParaRPr lang="en-US" sz="2000" dirty="0">
              <a:solidFill>
                <a:schemeClr val="tx1"/>
              </a:solidFill>
            </a:endParaRPr>
          </a:p>
          <a:p>
            <a:pPr lvl="0" algn="just" rtl="1">
              <a:lnSpc>
                <a:spcPct val="150000"/>
              </a:lnSpc>
            </a:pPr>
            <a:r>
              <a:rPr lang="ar-EG" sz="2000" dirty="0">
                <a:solidFill>
                  <a:schemeClr val="tx1"/>
                </a:solidFill>
              </a:rPr>
              <a:t>2.</a:t>
            </a:r>
            <a:r>
              <a:rPr lang="ar-SA" sz="2000" dirty="0">
                <a:solidFill>
                  <a:schemeClr val="tx1"/>
                </a:solidFill>
              </a:rPr>
              <a:t> قانون تسجيل البيانات الشخصية لعام2000م.</a:t>
            </a:r>
            <a:endParaRPr lang="en-US" sz="2000" dirty="0">
              <a:solidFill>
                <a:schemeClr val="tx1"/>
              </a:solidFill>
            </a:endParaRPr>
          </a:p>
          <a:p>
            <a:pPr algn="just" rtl="1">
              <a:lnSpc>
                <a:spcPct val="150000"/>
              </a:lnSpc>
            </a:pPr>
            <a:r>
              <a:rPr lang="ar-EG" sz="2000" dirty="0">
                <a:solidFill>
                  <a:schemeClr val="tx1"/>
                </a:solidFill>
              </a:rPr>
              <a:t>        </a:t>
            </a:r>
            <a:r>
              <a:rPr lang="ar-SA" sz="2000" dirty="0">
                <a:solidFill>
                  <a:schemeClr val="tx1"/>
                </a:solidFill>
              </a:rPr>
              <a:t>وتنص المادة الأول</a:t>
            </a:r>
            <a:r>
              <a:rPr lang="ar-EG" sz="2000" dirty="0">
                <a:solidFill>
                  <a:schemeClr val="tx1"/>
                </a:solidFill>
              </a:rPr>
              <a:t>ى</a:t>
            </a:r>
            <a:r>
              <a:rPr lang="ar-SA" sz="2000" dirty="0">
                <a:solidFill>
                  <a:schemeClr val="tx1"/>
                </a:solidFill>
              </a:rPr>
              <a:t> من هذا القانون عل</a:t>
            </a:r>
            <a:r>
              <a:rPr lang="ar-EG" sz="2000" dirty="0">
                <a:solidFill>
                  <a:schemeClr val="tx1"/>
                </a:solidFill>
              </a:rPr>
              <a:t>ى</a:t>
            </a:r>
            <a:r>
              <a:rPr lang="ar-SA" sz="2000" dirty="0">
                <a:solidFill>
                  <a:schemeClr val="tx1"/>
                </a:solidFill>
              </a:rPr>
              <a:t> أن الغرض من هذا القانون هو حماية الناس من انتهاك سلامتهم الشخصية من خلال معالجة البيانات الشخصية.</a:t>
            </a:r>
            <a:endParaRPr lang="ar-EG" sz="2000" dirty="0">
              <a:solidFill>
                <a:schemeClr val="tx1"/>
              </a:solidFill>
              <a:ea typeface="Calibri" panose="020F0502020204030204" pitchFamily="34" charset="0"/>
            </a:endParaRPr>
          </a:p>
        </p:txBody>
      </p:sp>
    </p:spTree>
    <p:extLst>
      <p:ext uri="{BB962C8B-B14F-4D97-AF65-F5344CB8AC3E}">
        <p14:creationId xmlns:p14="http://schemas.microsoft.com/office/powerpoint/2010/main" val="35869545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upload.wikimedia.org/wikipedia/commons/thumb/4/41/...">
            <a:extLst>
              <a:ext uri="{FF2B5EF4-FFF2-40B4-BE49-F238E27FC236}">
                <a16:creationId xmlns:a16="http://schemas.microsoft.com/office/drawing/2014/main" id="{E69C6DF5-5FAA-499B-A349-80578F8901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229" y="2015681"/>
            <a:ext cx="3846910" cy="37088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3978139" y="904603"/>
            <a:ext cx="7337367" cy="59310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النمسا:</a:t>
            </a:r>
            <a:endParaRPr lang="en-US" sz="2800" b="1" dirty="0">
              <a:solidFill>
                <a:srgbClr val="FF0000"/>
              </a:solidFill>
              <a:ea typeface="Times New Roman" panose="02020603050405020304" pitchFamily="18" charset="0"/>
            </a:endParaRPr>
          </a:p>
          <a:p>
            <a:pPr algn="just" rtl="1">
              <a:lnSpc>
                <a:spcPct val="150000"/>
              </a:lnSpc>
            </a:pPr>
            <a:endParaRPr lang="ar-EG" sz="2000" b="1" dirty="0">
              <a:solidFill>
                <a:schemeClr val="tx1"/>
              </a:solidFill>
              <a:ea typeface="Calibri" panose="020F0502020204030204" pitchFamily="34" charset="0"/>
            </a:endParaRPr>
          </a:p>
          <a:p>
            <a:pPr algn="just" rtl="1">
              <a:lnSpc>
                <a:spcPct val="150000"/>
              </a:lnSpc>
            </a:pPr>
            <a:r>
              <a:rPr lang="ar-EG" sz="2000" dirty="0">
                <a:solidFill>
                  <a:schemeClr val="tx1"/>
                </a:solidFill>
              </a:rPr>
              <a:t>          </a:t>
            </a:r>
            <a:r>
              <a:rPr lang="ar-SA" sz="2000" dirty="0">
                <a:solidFill>
                  <a:schemeClr val="tx1"/>
                </a:solidFill>
              </a:rPr>
              <a:t>بالرغم من أن المشرع الدستوري نص على حماية البيانات بصفة عامة، إلا إن المشرع أصدر :</a:t>
            </a:r>
            <a:endParaRPr lang="en-US" sz="2000" dirty="0">
              <a:solidFill>
                <a:schemeClr val="tx1"/>
              </a:solidFill>
            </a:endParaRPr>
          </a:p>
          <a:p>
            <a:pPr lvl="0" algn="just" rtl="1">
              <a:lnSpc>
                <a:spcPct val="150000"/>
              </a:lnSpc>
            </a:pPr>
            <a:r>
              <a:rPr lang="ar-EG" sz="2000" dirty="0">
                <a:solidFill>
                  <a:schemeClr val="tx1"/>
                </a:solidFill>
              </a:rPr>
              <a:t>1. </a:t>
            </a:r>
            <a:r>
              <a:rPr lang="ar-SA" sz="2000" dirty="0">
                <a:solidFill>
                  <a:schemeClr val="tx1"/>
                </a:solidFill>
              </a:rPr>
              <a:t>في ۱۸ أكتوبر سنة ۱۹۷۸م قانونا لحماية المعطيات، والمعدل بالقوانين رقم ٣١٤ لسنة ۱۹۸۱م، والقانون رقم ۲۲۸ لسنة ۱۹۸۲م، والقانون رقم ٣٧٠ لسنة ١٩٨٦م والقانون رقم ٦٠٥ لسنة ١٩٨٧م ، والقانون رقم ۲۳۳ لسنة ۱۹۸۸م، والقانون رقم ٦٠٩ لسنة ۱۹۸۹م ، والقانون رقم ۹۱ لسنة ۱۹۹۳م، والقانون رقم ۷۹ لسنة ١٩٩٤م، والقانون رقم ٦٣٢ لسنة</a:t>
            </a:r>
            <a:r>
              <a:rPr lang="en-US" sz="2000" dirty="0">
                <a:solidFill>
                  <a:schemeClr val="tx1"/>
                </a:solidFill>
              </a:rPr>
              <a:t>1994 </a:t>
            </a:r>
            <a:r>
              <a:rPr lang="ar-SA" sz="2000" dirty="0">
                <a:solidFill>
                  <a:schemeClr val="tx1"/>
                </a:solidFill>
              </a:rPr>
              <a:t>م.</a:t>
            </a:r>
            <a:endParaRPr lang="en-US" sz="2000" dirty="0">
              <a:solidFill>
                <a:schemeClr val="tx1"/>
              </a:solidFill>
            </a:endParaRPr>
          </a:p>
          <a:p>
            <a:pPr algn="just" rtl="1">
              <a:lnSpc>
                <a:spcPct val="150000"/>
              </a:lnSpc>
            </a:pPr>
            <a:r>
              <a:rPr lang="ar-EG" sz="2000" dirty="0">
                <a:solidFill>
                  <a:schemeClr val="tx1"/>
                </a:solidFill>
              </a:rPr>
              <a:t>2. </a:t>
            </a:r>
            <a:r>
              <a:rPr lang="ar-SA" sz="2000" dirty="0">
                <a:solidFill>
                  <a:schemeClr val="tx1"/>
                </a:solidFill>
              </a:rPr>
              <a:t>قانون حماية البيانات لعام ٢٠٠٠م.</a:t>
            </a:r>
            <a:endParaRPr lang="en-US" sz="2000" dirty="0">
              <a:solidFill>
                <a:schemeClr val="tx1"/>
              </a:solidFill>
            </a:endParaRPr>
          </a:p>
        </p:txBody>
      </p:sp>
    </p:spTree>
    <p:extLst>
      <p:ext uri="{BB962C8B-B14F-4D97-AF65-F5344CB8AC3E}">
        <p14:creationId xmlns:p14="http://schemas.microsoft.com/office/powerpoint/2010/main" val="8270386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64407" y="834593"/>
            <a:ext cx="12063186" cy="6023407"/>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ED0000"/>
                </a:solidFill>
                <a:ea typeface="Times New Roman" panose="02020603050405020304" pitchFamily="18" charset="0"/>
              </a:rPr>
              <a:t>- الولايات المتحدة الأمريكية:</a:t>
            </a:r>
            <a:endParaRPr lang="ar-EG" sz="1400" b="1" dirty="0">
              <a:solidFill>
                <a:srgbClr val="ED0000"/>
              </a:solidFill>
              <a:ea typeface="Calibri" panose="020F0502020204030204" pitchFamily="34" charset="0"/>
            </a:endParaRPr>
          </a:p>
          <a:p>
            <a:pPr algn="just" rtl="1">
              <a:lnSpc>
                <a:spcPct val="150000"/>
              </a:lnSpc>
            </a:pPr>
            <a:r>
              <a:rPr lang="ar-EG" sz="1400" b="1" dirty="0">
                <a:solidFill>
                  <a:schemeClr val="tx1"/>
                </a:solidFill>
              </a:rPr>
              <a:t>          </a:t>
            </a:r>
            <a:r>
              <a:rPr lang="ar-SA" sz="1500" b="1" dirty="0">
                <a:solidFill>
                  <a:schemeClr val="tx1"/>
                </a:solidFill>
              </a:rPr>
              <a:t>وضع المشرع الأمريكي القوانين التالية :</a:t>
            </a:r>
            <a:endParaRPr lang="en-US" sz="1500" b="1" dirty="0">
              <a:solidFill>
                <a:schemeClr val="tx1"/>
              </a:solidFill>
            </a:endParaRPr>
          </a:p>
          <a:p>
            <a:pPr lvl="0" algn="just" rtl="1">
              <a:lnSpc>
                <a:spcPct val="150000"/>
              </a:lnSpc>
            </a:pPr>
            <a:r>
              <a:rPr lang="ar-EG" sz="1500" b="1" dirty="0">
                <a:solidFill>
                  <a:srgbClr val="ED0000"/>
                </a:solidFill>
              </a:rPr>
              <a:t>1.  </a:t>
            </a:r>
            <a:r>
              <a:rPr lang="ar-SA" sz="1500" b="1" dirty="0">
                <a:solidFill>
                  <a:srgbClr val="ED0000"/>
                </a:solidFill>
              </a:rPr>
              <a:t>قانون شرف شفافية البلاغ المؤرخ في ١٩٧٠م:</a:t>
            </a:r>
            <a:endParaRPr lang="en-US" sz="1500" b="1" dirty="0">
              <a:solidFill>
                <a:srgbClr val="ED0000"/>
              </a:solidFill>
            </a:endParaRPr>
          </a:p>
          <a:p>
            <a:pPr algn="just" rtl="1">
              <a:lnSpc>
                <a:spcPct val="150000"/>
              </a:lnSpc>
            </a:pPr>
            <a:r>
              <a:rPr lang="ar-SA" sz="1500" b="1" dirty="0">
                <a:solidFill>
                  <a:schemeClr val="tx1"/>
                </a:solidFill>
              </a:rPr>
              <a:t>      الذي يشمل حقوق المستهلك من حيث المحافظة عل</a:t>
            </a:r>
            <a:r>
              <a:rPr lang="ar-EG" sz="1500" b="1" dirty="0">
                <a:solidFill>
                  <a:schemeClr val="tx1"/>
                </a:solidFill>
              </a:rPr>
              <a:t>ى</a:t>
            </a:r>
            <a:r>
              <a:rPr lang="ar-SA" sz="1500" b="1" dirty="0">
                <a:solidFill>
                  <a:schemeClr val="tx1"/>
                </a:solidFill>
              </a:rPr>
              <a:t> خصوصية المعلومات حول المستهلك والذي يتضمن أحقية المستهلك في معرفة من يطلع عل</a:t>
            </a:r>
            <a:r>
              <a:rPr lang="ar-EG" sz="1500" b="1" dirty="0">
                <a:solidFill>
                  <a:schemeClr val="tx1"/>
                </a:solidFill>
              </a:rPr>
              <a:t>ى</a:t>
            </a:r>
            <a:r>
              <a:rPr lang="ar-SA" sz="1500" b="1" dirty="0">
                <a:solidFill>
                  <a:schemeClr val="tx1"/>
                </a:solidFill>
              </a:rPr>
              <a:t> حقائق استهلاكه ومن ثم يلزم موافقته المسبقة عل</a:t>
            </a:r>
            <a:r>
              <a:rPr lang="ar-EG" sz="1500" b="1" dirty="0">
                <a:solidFill>
                  <a:schemeClr val="tx1"/>
                </a:solidFill>
              </a:rPr>
              <a:t>ى</a:t>
            </a:r>
            <a:r>
              <a:rPr lang="ar-SA" sz="1500" b="1" dirty="0">
                <a:solidFill>
                  <a:schemeClr val="tx1"/>
                </a:solidFill>
              </a:rPr>
              <a:t> ذلك.</a:t>
            </a:r>
            <a:endParaRPr lang="en-US" sz="1500" b="1" dirty="0">
              <a:solidFill>
                <a:schemeClr val="tx1"/>
              </a:solidFill>
            </a:endParaRPr>
          </a:p>
          <a:p>
            <a:pPr lvl="0" algn="just" rtl="1">
              <a:lnSpc>
                <a:spcPct val="150000"/>
              </a:lnSpc>
            </a:pPr>
            <a:r>
              <a:rPr lang="ar-EG" sz="1500" b="1" dirty="0">
                <a:solidFill>
                  <a:srgbClr val="ED0000"/>
                </a:solidFill>
              </a:rPr>
              <a:t>2.  </a:t>
            </a:r>
            <a:r>
              <a:rPr lang="ar-SA" sz="1500" b="1" dirty="0">
                <a:solidFill>
                  <a:srgbClr val="ED0000"/>
                </a:solidFill>
              </a:rPr>
              <a:t>قانون الخصوصية لعام ١٩٧٤م (</a:t>
            </a:r>
            <a:r>
              <a:rPr lang="en-US" sz="1500" b="1" dirty="0">
                <a:solidFill>
                  <a:srgbClr val="ED0000"/>
                </a:solidFill>
              </a:rPr>
              <a:t>The Privacy</a:t>
            </a:r>
            <a:r>
              <a:rPr lang="ar-SA" sz="1500" b="1" dirty="0">
                <a:solidFill>
                  <a:srgbClr val="ED0000"/>
                </a:solidFill>
              </a:rPr>
              <a:t>) : </a:t>
            </a:r>
            <a:endParaRPr lang="en-US" sz="1500" b="1" dirty="0">
              <a:solidFill>
                <a:srgbClr val="ED0000"/>
              </a:solidFill>
            </a:endParaRPr>
          </a:p>
          <a:p>
            <a:pPr algn="just" rtl="1">
              <a:lnSpc>
                <a:spcPct val="150000"/>
              </a:lnSpc>
            </a:pPr>
            <a:r>
              <a:rPr lang="ar-SA" sz="1500" b="1" dirty="0">
                <a:solidFill>
                  <a:schemeClr val="tx1"/>
                </a:solidFill>
              </a:rPr>
              <a:t>الذي استلزم ضرورة تحري الدقة حين الحصول على معلومات، على أن يكون مصدرها دائما أصليا وليس نقليا.</a:t>
            </a:r>
            <a:endParaRPr lang="en-US" sz="1500" b="1" dirty="0">
              <a:solidFill>
                <a:schemeClr val="tx1"/>
              </a:solidFill>
            </a:endParaRPr>
          </a:p>
          <a:p>
            <a:pPr lvl="0" algn="just" rtl="1">
              <a:lnSpc>
                <a:spcPct val="150000"/>
              </a:lnSpc>
            </a:pPr>
            <a:r>
              <a:rPr lang="ar-EG" sz="1500" b="1" dirty="0">
                <a:solidFill>
                  <a:srgbClr val="ED0000"/>
                </a:solidFill>
              </a:rPr>
              <a:t>3.  </a:t>
            </a:r>
            <a:r>
              <a:rPr lang="ar-SA" sz="1500" b="1" dirty="0">
                <a:solidFill>
                  <a:srgbClr val="ED0000"/>
                </a:solidFill>
              </a:rPr>
              <a:t>قانون سياسة كابل الاتصالات لعام ١٩٨٤م:</a:t>
            </a:r>
            <a:endParaRPr lang="en-US" sz="1500" b="1" dirty="0">
              <a:solidFill>
                <a:srgbClr val="ED0000"/>
              </a:solidFill>
            </a:endParaRPr>
          </a:p>
          <a:p>
            <a:pPr algn="just" rtl="1">
              <a:lnSpc>
                <a:spcPct val="150000"/>
              </a:lnSpc>
            </a:pPr>
            <a:r>
              <a:rPr lang="ar-SA" sz="1500" b="1" dirty="0">
                <a:solidFill>
                  <a:schemeClr val="tx1"/>
                </a:solidFill>
              </a:rPr>
              <a:t>     هذا القانون يلزم شركات الإرسال المرئي بتوزيع بيان سنوي على المشتركين يراعي فيه خصوصية المعلومات عنهم، كما إنه يحظـر علـى شركات الإرسال المرئي بالتجميع، والكشف عن المعلومات الشخصية للمشتركين. ولقد تضمن هذا القانون عقوبات عن الأضرار التي تتسبب في العدوان علي الخصوصية وفقا له كما تضمن - أيضا - تحميل الجاني بنفقات الدعوي العمومية.</a:t>
            </a:r>
            <a:endParaRPr lang="en-US" sz="1500" b="1" dirty="0">
              <a:solidFill>
                <a:schemeClr val="tx1"/>
              </a:solidFill>
            </a:endParaRPr>
          </a:p>
          <a:p>
            <a:pPr lvl="0" algn="just" rtl="1">
              <a:lnSpc>
                <a:spcPct val="150000"/>
              </a:lnSpc>
            </a:pPr>
            <a:r>
              <a:rPr lang="ar-EG" sz="1500" b="1" dirty="0">
                <a:solidFill>
                  <a:srgbClr val="ED0000"/>
                </a:solidFill>
              </a:rPr>
              <a:t>4.  </a:t>
            </a:r>
            <a:r>
              <a:rPr lang="ar-SA" sz="1500" b="1" dirty="0">
                <a:solidFill>
                  <a:srgbClr val="ED0000"/>
                </a:solidFill>
              </a:rPr>
              <a:t>قانون خصوصية الاتصالات الالكترونية لسنة ١٩٨٦:</a:t>
            </a:r>
            <a:endParaRPr lang="en-US" sz="1500" b="1" dirty="0">
              <a:solidFill>
                <a:srgbClr val="ED0000"/>
              </a:solidFill>
            </a:endParaRPr>
          </a:p>
          <a:p>
            <a:pPr algn="just" rtl="1">
              <a:lnSpc>
                <a:spcPct val="150000"/>
              </a:lnSpc>
            </a:pPr>
            <a:r>
              <a:rPr lang="ar-SA" sz="1500" b="1" dirty="0">
                <a:solidFill>
                  <a:schemeClr val="tx1"/>
                </a:solidFill>
              </a:rPr>
              <a:t>    والهدف من هذا القانون هو السعي إلى مد الاختصاص القضائي الفيدرالي إلى نطاق الاتصالات الإلكترونية، وذلك من ناحية تجريم المراقبة غير المصرح بها للاتصالات الإلكترونية المخزنة أو المتبادلة. حيث حظر القانون المذكور مراقبة وبث مضمون الاتصالات الإلكترونية المخزنة. ومن ناحية أخر</a:t>
            </a:r>
            <a:r>
              <a:rPr lang="ar-EG" sz="1500" b="1" dirty="0">
                <a:solidFill>
                  <a:schemeClr val="tx1"/>
                </a:solidFill>
              </a:rPr>
              <a:t>ى</a:t>
            </a:r>
            <a:r>
              <a:rPr lang="ar-SA" sz="1500" b="1" dirty="0">
                <a:solidFill>
                  <a:schemeClr val="tx1"/>
                </a:solidFill>
              </a:rPr>
              <a:t> يحظر هذا القانون الدخول غير المصرح به إلى المرسلات والبيانات التي لها صلة بذاكرة الحاسوب.</a:t>
            </a:r>
            <a:endParaRPr lang="en-US" sz="1500" b="1" dirty="0">
              <a:solidFill>
                <a:schemeClr val="tx1"/>
              </a:solidFill>
            </a:endParaRPr>
          </a:p>
          <a:p>
            <a:pPr lvl="0" algn="just" rtl="1">
              <a:lnSpc>
                <a:spcPct val="150000"/>
              </a:lnSpc>
            </a:pPr>
            <a:r>
              <a:rPr lang="ar-EG" sz="1500" b="1" dirty="0">
                <a:solidFill>
                  <a:srgbClr val="ED0000"/>
                </a:solidFill>
              </a:rPr>
              <a:t>5.  </a:t>
            </a:r>
            <a:r>
              <a:rPr lang="ar-SA" sz="1500" b="1" dirty="0">
                <a:solidFill>
                  <a:srgbClr val="ED0000"/>
                </a:solidFill>
              </a:rPr>
              <a:t>قانون حماية خصوصية الضمان الاجتماعي على الخط لعام 1997م:</a:t>
            </a:r>
            <a:endParaRPr lang="en-US" sz="1500" b="1" dirty="0">
              <a:solidFill>
                <a:srgbClr val="ED0000"/>
              </a:solidFill>
            </a:endParaRPr>
          </a:p>
          <a:p>
            <a:pPr algn="just" rtl="1">
              <a:lnSpc>
                <a:spcPct val="150000"/>
              </a:lnSpc>
            </a:pPr>
            <a:r>
              <a:rPr lang="ar-EG" sz="1500" b="1" dirty="0">
                <a:solidFill>
                  <a:srgbClr val="ED0000"/>
                </a:solidFill>
              </a:rPr>
              <a:t>6.  </a:t>
            </a:r>
            <a:r>
              <a:rPr lang="ar-SA" sz="1500" b="1" dirty="0">
                <a:solidFill>
                  <a:srgbClr val="ED0000"/>
                </a:solidFill>
              </a:rPr>
              <a:t>قانون حماية البيانات الشخصية لعام ۱۹۹۷م:</a:t>
            </a:r>
            <a:endParaRPr lang="en-US" sz="1500" b="1" dirty="0">
              <a:solidFill>
                <a:srgbClr val="ED0000"/>
              </a:solidFill>
            </a:endParaRPr>
          </a:p>
        </p:txBody>
      </p:sp>
    </p:spTree>
    <p:extLst>
      <p:ext uri="{BB962C8B-B14F-4D97-AF65-F5344CB8AC3E}">
        <p14:creationId xmlns:p14="http://schemas.microsoft.com/office/powerpoint/2010/main" val="3625004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upload.wikimedia.org/wikipedia/en/thumb/a/ae/Flag_...">
            <a:extLst>
              <a:ext uri="{FF2B5EF4-FFF2-40B4-BE49-F238E27FC236}">
                <a16:creationId xmlns:a16="http://schemas.microsoft.com/office/drawing/2014/main" id="{D68A287E-EE25-4A79-B28E-2611787F2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305330"/>
            <a:ext cx="2627053" cy="484940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2842953" y="798022"/>
            <a:ext cx="9349046" cy="570253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بريطانيا:</a:t>
            </a:r>
            <a:endParaRPr lang="ar-EG" sz="2000" b="1" dirty="0">
              <a:solidFill>
                <a:schemeClr val="tx1"/>
              </a:solidFill>
              <a:ea typeface="Calibri" panose="020F0502020204030204" pitchFamily="34" charset="0"/>
            </a:endParaRPr>
          </a:p>
          <a:p>
            <a:pPr algn="just" rtl="1">
              <a:lnSpc>
                <a:spcPct val="150000"/>
              </a:lnSpc>
            </a:pPr>
            <a:r>
              <a:rPr lang="ar-EG" dirty="0">
                <a:solidFill>
                  <a:schemeClr val="tx1"/>
                </a:solidFill>
              </a:rPr>
              <a:t>          </a:t>
            </a:r>
            <a:r>
              <a:rPr lang="ar-SA" dirty="0">
                <a:solidFill>
                  <a:schemeClr val="tx1"/>
                </a:solidFill>
              </a:rPr>
              <a:t>بالرغم من أن الاستجابة البريطانية للتدابير التشريعية الجديدة في حقل تقنية المعلومات، وصفت بأنها متأخرة عن غيرها من الدول الأوروبية، ومتأخرة بالتأكيد عن الاستجابة الأمريكية، إلا أن السنوات الأخيرة وحتى الآن تشهد تميزا في التجربة البريطانية، سواء من حيث محتوى التنظيم، أو الحلول التشريعية المقررة، وليس في نطاق أمن المعلومات فحسب، بل في نطاق حماية البيانات الشخصية والخصوصية وتنظيم حرية البيانات والمعلومات وفي مختلف الفروع الأخرى لقانون تقنية المعلومات .</a:t>
            </a:r>
            <a:endParaRPr lang="en-US" dirty="0">
              <a:solidFill>
                <a:schemeClr val="tx1"/>
              </a:solidFill>
            </a:endParaRPr>
          </a:p>
          <a:p>
            <a:pPr algn="just" rtl="1">
              <a:lnSpc>
                <a:spcPct val="150000"/>
              </a:lnSpc>
            </a:pPr>
            <a:r>
              <a:rPr lang="en-US" dirty="0">
                <a:solidFill>
                  <a:schemeClr val="tx1"/>
                </a:solidFill>
              </a:rPr>
              <a:t> </a:t>
            </a:r>
          </a:p>
          <a:p>
            <a:pPr algn="just" rtl="1">
              <a:lnSpc>
                <a:spcPct val="150000"/>
              </a:lnSpc>
            </a:pPr>
            <a:r>
              <a:rPr lang="ar-SA" dirty="0">
                <a:solidFill>
                  <a:schemeClr val="tx1"/>
                </a:solidFill>
              </a:rPr>
              <a:t>      </a:t>
            </a:r>
            <a:r>
              <a:rPr lang="ar-EG" dirty="0">
                <a:solidFill>
                  <a:schemeClr val="tx1"/>
                </a:solidFill>
              </a:rPr>
              <a:t>     </a:t>
            </a:r>
            <a:r>
              <a:rPr lang="ar-SA" dirty="0">
                <a:solidFill>
                  <a:schemeClr val="tx1"/>
                </a:solidFill>
              </a:rPr>
              <a:t>وبناء على ما سبق لقد صدرت قوانين ذات صلة منها: قانون حماية البيانات لسنة ۱۹۹۸م، وقانون حرية المعلومات لسنة ٢٠٠٠م، ولائحة المعلومات البيئية لسنة ٢٠٠٤م ؛ وقانون الخصوصية والاتصالات الإلكترونية لعام ٢٠٠٣م .</a:t>
            </a:r>
            <a:endParaRPr lang="en-US" dirty="0">
              <a:solidFill>
                <a:schemeClr val="tx1"/>
              </a:solidFill>
            </a:endParaRPr>
          </a:p>
        </p:txBody>
      </p:sp>
    </p:spTree>
    <p:extLst>
      <p:ext uri="{BB962C8B-B14F-4D97-AF65-F5344CB8AC3E}">
        <p14:creationId xmlns:p14="http://schemas.microsoft.com/office/powerpoint/2010/main" val="17629505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88900" y="787096"/>
            <a:ext cx="12103100" cy="5855003"/>
          </a:xfrm>
          <a:prstGeom prst="flowChartAlternateProcess">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000" b="1" dirty="0">
                <a:solidFill>
                  <a:srgbClr val="FF0000"/>
                </a:solidFill>
                <a:ea typeface="Times New Roman" panose="02020603050405020304" pitchFamily="18" charset="0"/>
              </a:rPr>
              <a:t>- سويسرا:</a:t>
            </a:r>
            <a:endParaRPr lang="ar-EG" sz="2000" b="1" dirty="0">
              <a:solidFill>
                <a:schemeClr val="tx1"/>
              </a:solidFill>
              <a:ea typeface="Calibri" panose="020F0502020204030204" pitchFamily="34" charset="0"/>
            </a:endParaRPr>
          </a:p>
          <a:p>
            <a:pPr algn="just" rtl="1">
              <a:lnSpc>
                <a:spcPct val="150000"/>
              </a:lnSpc>
            </a:pPr>
            <a:r>
              <a:rPr lang="ar-EG" sz="1600" dirty="0">
                <a:solidFill>
                  <a:schemeClr val="tx1"/>
                </a:solidFill>
              </a:rPr>
              <a:t>          </a:t>
            </a:r>
            <a:r>
              <a:rPr lang="ar-SA" sz="1600" dirty="0">
                <a:solidFill>
                  <a:srgbClr val="00B0F0"/>
                </a:solidFill>
              </a:rPr>
              <a:t>وإذا وقفنا على حماية المعلومات الشخصية في قانون العقوبات في سويسرا، فإنه تجدر الإشارة إلى أنه في بداية الأمر لم يكن هناك قانون فيدرالي في هذا الشأن</a:t>
            </a:r>
            <a:r>
              <a:rPr lang="ar-SA" sz="1600" dirty="0">
                <a:solidFill>
                  <a:schemeClr val="tx1"/>
                </a:solidFill>
              </a:rPr>
              <a:t>، فإن حماية المعلومات الشخصية لم تكلفها إلا الحالات التي تقع فيها جريمة خاصة، أي عند توافر الأركان المنشئة لجريمة خاصة، بعبارة أخرى إن جمع، وإذاعة المعلومات الشخصية يمكن أن تقع في إطار النصوص العقابية الخاصة بالجنح في مجال السرية والجنح ضد الذمة المالية، وكذلك في إطار النصوص العقابية الخاصة بالتجسس الاقتصادي أو العسكري.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فاذاعة هذه المعلومات يمكن أن تشكل مخالفة لسرية الوظيفة (المادة 320 من قانون العقوبات السويسري). وعند الضرورة يمكن يقع جمع، أو إذاعة المعلومات في إطار النصوص التي تتعلق بمجـال السـرية أو المجال الخاص (المادة ۱۷۹).</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ولكن ذلك كان قبل صدور القانون المؤرخ في 19 / 6 / </a:t>
            </a:r>
            <a:r>
              <a:rPr lang="ar-SA" sz="1600" b="1" dirty="0">
                <a:solidFill>
                  <a:srgbClr val="00B0F0"/>
                </a:solidFill>
              </a:rPr>
              <a:t>1992</a:t>
            </a:r>
            <a:r>
              <a:rPr lang="ar-SA" sz="1600" dirty="0">
                <a:solidFill>
                  <a:srgbClr val="00B0F0"/>
                </a:solidFill>
              </a:rPr>
              <a:t> م بشأن حماية البيانات والذي دخل النفاذ في 1 / 7 / 1993م</a:t>
            </a:r>
            <a:r>
              <a:rPr lang="ar-SA" sz="1600" dirty="0">
                <a:solidFill>
                  <a:schemeClr val="tx1"/>
                </a:solidFill>
              </a:rPr>
              <a:t>، حيث تضمن في المادة الأولي منه تحديدا لهذا النطاق في كونه يغطي بالحماية الشخصية والحقوق الأساسية لأشخاص محل معالجة البيانات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ولقد توسع المشرع السويسري في تفسير مصطلح المعالجة (</a:t>
            </a:r>
            <a:r>
              <a:rPr lang="en-US" sz="1600" dirty="0" err="1">
                <a:solidFill>
                  <a:srgbClr val="00B0F0"/>
                </a:solidFill>
              </a:rPr>
              <a:t>Traitement</a:t>
            </a:r>
            <a:r>
              <a:rPr lang="ar-SA" sz="1600" dirty="0">
                <a:solidFill>
                  <a:srgbClr val="00B0F0"/>
                </a:solidFill>
              </a:rPr>
              <a:t>)</a:t>
            </a:r>
            <a:r>
              <a:rPr lang="ar-SA" sz="1600" dirty="0">
                <a:solidFill>
                  <a:schemeClr val="tx1"/>
                </a:solidFill>
              </a:rPr>
              <a:t> في المادة الثالثة منه، بحيث تشمل كل عملية تتعلق بالبيانات الشخصية بأي وسلية كانت والإجراءات المستخدمة، وبصفة خاصة حين تجميعها (</a:t>
            </a:r>
            <a:r>
              <a:rPr lang="en-US" sz="1600" dirty="0">
                <a:solidFill>
                  <a:schemeClr val="tx1"/>
                </a:solidFill>
              </a:rPr>
              <a:t>Collect</a:t>
            </a:r>
            <a:r>
              <a:rPr lang="ar-SA" sz="1600" dirty="0">
                <a:solidFill>
                  <a:schemeClr val="tx1"/>
                </a:solidFill>
              </a:rPr>
              <a:t>)، وحفظها (</a:t>
            </a:r>
            <a:r>
              <a:rPr lang="en-US" sz="1600" dirty="0">
                <a:solidFill>
                  <a:schemeClr val="tx1"/>
                </a:solidFill>
              </a:rPr>
              <a:t>Conservation</a:t>
            </a:r>
            <a:r>
              <a:rPr lang="ar-SA" sz="1600" dirty="0">
                <a:solidFill>
                  <a:schemeClr val="tx1"/>
                </a:solidFill>
              </a:rPr>
              <a:t>) ، و الكشف عنها (</a:t>
            </a:r>
            <a:r>
              <a:rPr lang="en-US" sz="1600" dirty="0">
                <a:solidFill>
                  <a:schemeClr val="tx1"/>
                </a:solidFill>
              </a:rPr>
              <a:t>Exploitation</a:t>
            </a:r>
            <a:r>
              <a:rPr lang="ar-SA" sz="1600" dirty="0">
                <a:solidFill>
                  <a:schemeClr val="tx1"/>
                </a:solidFill>
              </a:rPr>
              <a:t>)، وتعديلها (</a:t>
            </a:r>
            <a:r>
              <a:rPr lang="en-US" sz="1600" dirty="0">
                <a:solidFill>
                  <a:schemeClr val="tx1"/>
                </a:solidFill>
              </a:rPr>
              <a:t>Modification</a:t>
            </a:r>
            <a:r>
              <a:rPr lang="ar-SA" sz="1600" dirty="0">
                <a:solidFill>
                  <a:schemeClr val="tx1"/>
                </a:solidFill>
              </a:rPr>
              <a:t> )، والاتصــــــــال بها (</a:t>
            </a:r>
            <a:r>
              <a:rPr lang="en-US" sz="1600" dirty="0">
                <a:solidFill>
                  <a:schemeClr val="tx1"/>
                </a:solidFill>
              </a:rPr>
              <a:t>Communication</a:t>
            </a:r>
            <a:r>
              <a:rPr lang="ar-SA" sz="1600" dirty="0">
                <a:solidFill>
                  <a:schemeClr val="tx1"/>
                </a:solidFill>
              </a:rPr>
              <a:t>)، ووضعها في أرشيف (</a:t>
            </a:r>
            <a:r>
              <a:rPr lang="en-US" sz="1600" dirty="0" err="1">
                <a:solidFill>
                  <a:schemeClr val="tx1"/>
                </a:solidFill>
              </a:rPr>
              <a:t>Archivage</a:t>
            </a:r>
            <a:r>
              <a:rPr lang="ar-SA" sz="1600" dirty="0">
                <a:solidFill>
                  <a:schemeClr val="tx1"/>
                </a:solidFill>
              </a:rPr>
              <a:t>) ، وتدميرها </a:t>
            </a:r>
            <a:r>
              <a:rPr lang="en-US" sz="1600" dirty="0">
                <a:solidFill>
                  <a:schemeClr val="tx1"/>
                </a:solidFill>
              </a:rPr>
              <a:t>(La destruction de </a:t>
            </a:r>
            <a:r>
              <a:rPr lang="en-US" sz="1600" dirty="0" err="1">
                <a:solidFill>
                  <a:schemeClr val="tx1"/>
                </a:solidFill>
              </a:rPr>
              <a:t>données</a:t>
            </a:r>
            <a:r>
              <a:rPr lang="en-US" sz="1600" dirty="0">
                <a:solidFill>
                  <a:schemeClr val="tx1"/>
                </a:solidFill>
              </a:rPr>
              <a:t>)</a:t>
            </a:r>
            <a:r>
              <a:rPr lang="ar-SA" sz="1600" dirty="0">
                <a:solidFill>
                  <a:schemeClr val="tx1"/>
                </a:solidFill>
              </a:rPr>
              <a:t>.</a:t>
            </a:r>
            <a:endParaRPr lang="en-US" sz="1600" dirty="0">
              <a:solidFill>
                <a:schemeClr val="tx1"/>
              </a:solidFill>
            </a:endParaRPr>
          </a:p>
        </p:txBody>
      </p:sp>
    </p:spTree>
    <p:extLst>
      <p:ext uri="{BB962C8B-B14F-4D97-AF65-F5344CB8AC3E}">
        <p14:creationId xmlns:p14="http://schemas.microsoft.com/office/powerpoint/2010/main" val="19174580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0" y="64168"/>
            <a:ext cx="11976100" cy="6577932"/>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rtl="1">
              <a:lnSpc>
                <a:spcPct val="150000"/>
              </a:lnSpc>
              <a:buFontTx/>
              <a:buChar char="-"/>
            </a:pPr>
            <a:r>
              <a:rPr lang="ar-EG" b="1" dirty="0">
                <a:solidFill>
                  <a:srgbClr val="FF0000"/>
                </a:solidFill>
                <a:ea typeface="Times New Roman" panose="02020603050405020304" pitchFamily="18" charset="0"/>
              </a:rPr>
              <a:t>فرنسا:</a:t>
            </a:r>
          </a:p>
          <a:p>
            <a:pPr marL="285750" indent="-285750" algn="ctr" rtl="1">
              <a:lnSpc>
                <a:spcPct val="150000"/>
              </a:lnSpc>
              <a:buFontTx/>
              <a:buChar char="-"/>
            </a:pPr>
            <a:r>
              <a:rPr lang="ar-SA" sz="1600" dirty="0">
                <a:solidFill>
                  <a:schemeClr val="tx1"/>
                </a:solidFill>
              </a:rPr>
              <a:t>كانت نداءات الفقه بضرورة وضع تنظيم تشريعي لحماية الخصوصية المعلوماتية، وقصور التشريع الجنائي بنصوصه التقليدية عن توفير الحماية اللازمة لهذه الحياة وحريات الأفراد في مواجهة هذه الأخطار، كل ذلك كان وراء إصدار المشرع الفرنسي للقانون رقم </a:t>
            </a:r>
            <a:r>
              <a:rPr lang="ar-EG" sz="1600" dirty="0">
                <a:solidFill>
                  <a:schemeClr val="tx1"/>
                </a:solidFill>
              </a:rPr>
              <a:t>17 / 78 </a:t>
            </a:r>
            <a:r>
              <a:rPr lang="ar-SA" sz="1600" dirty="0">
                <a:solidFill>
                  <a:schemeClr val="tx1"/>
                </a:solidFill>
              </a:rPr>
              <a:t>في ٦ يناير سنة ۱۹۷۸م الخاص بالمعلوماتية، والبطاقات، والحريات.</a:t>
            </a:r>
            <a:endParaRPr lang="en-US" sz="1600" dirty="0">
              <a:solidFill>
                <a:schemeClr val="tx1"/>
              </a:solidFill>
            </a:endParaRPr>
          </a:p>
          <a:p>
            <a:pPr rtl="1">
              <a:lnSpc>
                <a:spcPct val="150000"/>
              </a:lnSpc>
            </a:pPr>
            <a:r>
              <a:rPr lang="ar-SA" sz="1600" dirty="0">
                <a:solidFill>
                  <a:schemeClr val="tx1"/>
                </a:solidFill>
              </a:rPr>
              <a:t> </a:t>
            </a:r>
            <a:r>
              <a:rPr lang="en-US" sz="1600" dirty="0">
                <a:solidFill>
                  <a:schemeClr val="tx1"/>
                </a:solidFill>
              </a:rPr>
              <a:t>(</a:t>
            </a:r>
            <a:r>
              <a:rPr lang="en-US" sz="1600" dirty="0" err="1">
                <a:solidFill>
                  <a:schemeClr val="tx1"/>
                </a:solidFill>
              </a:rPr>
              <a:t>Loi</a:t>
            </a:r>
            <a:r>
              <a:rPr lang="en-US" sz="1600" dirty="0">
                <a:solidFill>
                  <a:schemeClr val="tx1"/>
                </a:solidFill>
              </a:rPr>
              <a:t> n° 78-17 du 6 </a:t>
            </a:r>
            <a:r>
              <a:rPr lang="en-US" sz="1600" dirty="0" err="1">
                <a:solidFill>
                  <a:schemeClr val="tx1"/>
                </a:solidFill>
              </a:rPr>
              <a:t>janvier</a:t>
            </a:r>
            <a:r>
              <a:rPr lang="en-US" sz="1600" dirty="0">
                <a:solidFill>
                  <a:schemeClr val="tx1"/>
                </a:solidFill>
              </a:rPr>
              <a:t> 1978 relative à </a:t>
            </a:r>
            <a:r>
              <a:rPr lang="en-US" sz="1600" dirty="0" err="1">
                <a:solidFill>
                  <a:schemeClr val="tx1"/>
                </a:solidFill>
              </a:rPr>
              <a:t>l'informatique</a:t>
            </a:r>
            <a:r>
              <a:rPr lang="en-US" sz="1600" dirty="0">
                <a:solidFill>
                  <a:schemeClr val="tx1"/>
                </a:solidFill>
              </a:rPr>
              <a:t>, aux </a:t>
            </a:r>
            <a:r>
              <a:rPr lang="en-US" sz="1600" dirty="0" err="1">
                <a:solidFill>
                  <a:schemeClr val="tx1"/>
                </a:solidFill>
              </a:rPr>
              <a:t>fichiers</a:t>
            </a:r>
            <a:r>
              <a:rPr lang="en-US" sz="1600" dirty="0">
                <a:solidFill>
                  <a:schemeClr val="tx1"/>
                </a:solidFill>
              </a:rPr>
              <a:t> et aux </a:t>
            </a:r>
            <a:r>
              <a:rPr lang="en-US" sz="1600" dirty="0" err="1">
                <a:solidFill>
                  <a:schemeClr val="tx1"/>
                </a:solidFill>
              </a:rPr>
              <a:t>libertés</a:t>
            </a:r>
            <a:r>
              <a:rPr lang="en-US" sz="1600" dirty="0">
                <a:solidFill>
                  <a:schemeClr val="tx1"/>
                </a:solidFill>
              </a:rPr>
              <a:t>).</a:t>
            </a: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وحماية الحق في الخصوصية المعلوماتية قد عولج بطريقة مفصلة في فرنسا، وخاصة بعد صدور قانون ٦ يناير (۱۹۷۸م) - الخاص بالمعلوماتية والبطاقات والحريات – فقد نص على احترام شكليات خاصة للمعالجة الآلية للبيانات الشخصية، كما أنه نظم كيفية جمع، وتسجيل واستعمال والمحافظة على هذه المعلومات الشخصية،  وكذلك بين من لهم الحق في الدخول لهذه الأجهزة وكيفية الرقابة لحماية هذه المعلومات عن طريق الأشخاص المعنية.</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ونجد أن المواد من ٤١ إلى ٤٤ من هذا القانون تعاقب جنائيا على مخالفة هذا التنظيم</a:t>
            </a:r>
            <a:r>
              <a:rPr lang="ar-EG" sz="1600" dirty="0">
                <a:solidFill>
                  <a:schemeClr val="tx1"/>
                </a:solidFill>
              </a:rPr>
              <a:t>،</a:t>
            </a:r>
            <a:r>
              <a:rPr lang="ar-SA" sz="1600" dirty="0">
                <a:solidFill>
                  <a:schemeClr val="tx1"/>
                </a:solidFill>
              </a:rPr>
              <a:t> وقد نقل قانون العقوبات الفرنسي الجديد هذه النصوص وذلك في المواد </a:t>
            </a:r>
            <a:r>
              <a:rPr lang="ar-EG" sz="1600" dirty="0">
                <a:solidFill>
                  <a:schemeClr val="tx1"/>
                </a:solidFill>
              </a:rPr>
              <a:t>من 16</a:t>
            </a:r>
            <a:r>
              <a:rPr lang="ar-SA" sz="1600" dirty="0">
                <a:solidFill>
                  <a:schemeClr val="tx1"/>
                </a:solidFill>
              </a:rPr>
              <a:t>/</a:t>
            </a:r>
            <a:r>
              <a:rPr lang="ar-EG" sz="1600" dirty="0">
                <a:solidFill>
                  <a:schemeClr val="tx1"/>
                </a:solidFill>
              </a:rPr>
              <a:t> 226</a:t>
            </a:r>
            <a:r>
              <a:rPr lang="ar-SA" sz="1600" dirty="0">
                <a:solidFill>
                  <a:schemeClr val="tx1"/>
                </a:solidFill>
              </a:rPr>
              <a:t> إلى </a:t>
            </a:r>
            <a:r>
              <a:rPr lang="ar-EG" sz="1600" dirty="0">
                <a:solidFill>
                  <a:schemeClr val="tx1"/>
                </a:solidFill>
              </a:rPr>
              <a:t>24</a:t>
            </a:r>
            <a:r>
              <a:rPr lang="ar-SA" sz="1600" dirty="0">
                <a:solidFill>
                  <a:schemeClr val="tx1"/>
                </a:solidFill>
              </a:rPr>
              <a:t> / </a:t>
            </a:r>
            <a:r>
              <a:rPr lang="ar-EG" sz="1600" dirty="0">
                <a:solidFill>
                  <a:schemeClr val="tx1"/>
                </a:solidFill>
              </a:rPr>
              <a:t>226</a:t>
            </a:r>
            <a:r>
              <a:rPr lang="ar-SA" sz="1600" dirty="0">
                <a:solidFill>
                  <a:schemeClr val="tx1"/>
                </a:solidFill>
              </a:rPr>
              <a:t>.</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ثم بعد ذلك صدر القانون الفرنسي رقم </a:t>
            </a:r>
            <a:r>
              <a:rPr lang="en-US" sz="1600" dirty="0">
                <a:solidFill>
                  <a:schemeClr val="tx1"/>
                </a:solidFill>
              </a:rPr>
              <a:t>801</a:t>
            </a:r>
            <a:r>
              <a:rPr lang="ar-SA" sz="1600" dirty="0">
                <a:solidFill>
                  <a:schemeClr val="tx1"/>
                </a:solidFill>
              </a:rPr>
              <a:t> لسنة ٢٠٠٤م والخاص بالمعالجة الإلكترونية للبيانات الاسمية تعديلا لقانون المعلوماتية و البطاقات و الحريات الصادر في ٦ يناير سنة ۱۹۷۸م</a:t>
            </a:r>
            <a:r>
              <a:rPr lang="ar-EG" sz="1600" dirty="0">
                <a:solidFill>
                  <a:schemeClr val="tx1"/>
                </a:solidFill>
              </a:rPr>
              <a:t>،</a:t>
            </a:r>
            <a:r>
              <a:rPr lang="ar-SA" sz="1600" dirty="0">
                <a:solidFill>
                  <a:schemeClr val="tx1"/>
                </a:solidFill>
              </a:rPr>
              <a:t> ونص على عدة جرائم لحماية البيانات الشخصية، لتعلقها بالحياة الخاصة للأفراد. استنادا إلى مبدأ أساسي استهل به المشرع نصوص القانون، وهو أن المعالجة الإلكترونية للبيانات</a:t>
            </a:r>
            <a:r>
              <a:rPr lang="ar-EG" sz="1600" dirty="0">
                <a:solidFill>
                  <a:schemeClr val="tx1"/>
                </a:solidFill>
              </a:rPr>
              <a:t> بجب</a:t>
            </a:r>
            <a:r>
              <a:rPr lang="ar-SA" sz="1600" dirty="0">
                <a:solidFill>
                  <a:schemeClr val="tx1"/>
                </a:solidFill>
              </a:rPr>
              <a:t> ألا تحمل تعديا على حصانة الفرد، ولا حقوق الإنسان، ولا حياته الخاصة أو حرياته الفردية والعامة.</a:t>
            </a:r>
            <a:endParaRPr lang="ar-EG"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وانطلاقا من مبدأ أساسي مقرر في "السياسة الجنائية" مضمونه أن الحقوق والمصالح الهامة اجتماعيا يجب أن تحمى بأقوى صور الحماية القانونية وأكثرها فاعلية وردعا ، وهى الحماية الجنائ</a:t>
            </a:r>
            <a:r>
              <a:rPr lang="ar-EG" sz="1600" dirty="0">
                <a:solidFill>
                  <a:schemeClr val="tx1"/>
                </a:solidFill>
              </a:rPr>
              <a:t>ية.</a:t>
            </a:r>
            <a:endParaRPr lang="en-US" sz="1300" b="1" dirty="0">
              <a:solidFill>
                <a:schemeClr val="tx1"/>
              </a:solidFill>
            </a:endParaRPr>
          </a:p>
        </p:txBody>
      </p:sp>
    </p:spTree>
    <p:extLst>
      <p:ext uri="{BB962C8B-B14F-4D97-AF65-F5344CB8AC3E}">
        <p14:creationId xmlns:p14="http://schemas.microsoft.com/office/powerpoint/2010/main" val="15004152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76BF0C65-C04D-42A7-B432-CC62C934AA5C}"/>
              </a:ext>
            </a:extLst>
          </p:cNvPr>
          <p:cNvSpPr/>
          <p:nvPr/>
        </p:nvSpPr>
        <p:spPr>
          <a:xfrm>
            <a:off x="182880" y="876021"/>
            <a:ext cx="11793220" cy="51059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b="1" dirty="0">
                <a:solidFill>
                  <a:schemeClr val="tx1"/>
                </a:solidFill>
              </a:rPr>
              <a:t>         </a:t>
            </a:r>
            <a:r>
              <a:rPr lang="ar-SA" sz="1600" b="1" dirty="0">
                <a:solidFill>
                  <a:schemeClr val="tx1"/>
                </a:solidFill>
              </a:rPr>
              <a:t>وتجدر الإشارة عل</a:t>
            </a:r>
            <a:r>
              <a:rPr lang="ar-EG" sz="1600" b="1" dirty="0">
                <a:solidFill>
                  <a:schemeClr val="tx1"/>
                </a:solidFill>
              </a:rPr>
              <a:t>ى</a:t>
            </a:r>
            <a:r>
              <a:rPr lang="ar-SA" sz="1600" b="1" dirty="0">
                <a:solidFill>
                  <a:schemeClr val="tx1"/>
                </a:solidFill>
              </a:rPr>
              <a:t> أن المادة ٥٠ من  الفصل الثامن - الخاص بالنصوص العقابية - من قانون الفرنسي رقم </a:t>
            </a:r>
            <a:r>
              <a:rPr lang="ar-EG" sz="1600" b="1" dirty="0">
                <a:solidFill>
                  <a:schemeClr val="tx1"/>
                </a:solidFill>
              </a:rPr>
              <a:t>801</a:t>
            </a:r>
            <a:r>
              <a:rPr lang="ar-SA" sz="1600" b="1" dirty="0">
                <a:solidFill>
                  <a:schemeClr val="tx1"/>
                </a:solidFill>
              </a:rPr>
              <a:t> لسنة ٢٠٠٤ م نصت على أن : ( يعاقب على مخالفة نصوص هذا القانون بالمواد من </a:t>
            </a:r>
            <a:r>
              <a:rPr lang="ar-EG" sz="1600" b="1" dirty="0">
                <a:solidFill>
                  <a:schemeClr val="tx1"/>
                </a:solidFill>
              </a:rPr>
              <a:t>16</a:t>
            </a:r>
            <a:r>
              <a:rPr lang="ar-SA" sz="1600" b="1" dirty="0">
                <a:solidFill>
                  <a:schemeClr val="tx1"/>
                </a:solidFill>
              </a:rPr>
              <a:t> / </a:t>
            </a:r>
            <a:r>
              <a:rPr lang="ar-EG" sz="1600" b="1" dirty="0">
                <a:solidFill>
                  <a:schemeClr val="tx1"/>
                </a:solidFill>
              </a:rPr>
              <a:t>226</a:t>
            </a:r>
            <a:r>
              <a:rPr lang="ar-SA" sz="1600" b="1" dirty="0">
                <a:solidFill>
                  <a:schemeClr val="tx1"/>
                </a:solidFill>
              </a:rPr>
              <a:t> إلى </a:t>
            </a:r>
            <a:r>
              <a:rPr lang="ar-EG" sz="1600" b="1" dirty="0">
                <a:solidFill>
                  <a:schemeClr val="tx1"/>
                </a:solidFill>
              </a:rPr>
              <a:t>24</a:t>
            </a:r>
            <a:r>
              <a:rPr lang="ar-SA" sz="1600" b="1" dirty="0">
                <a:solidFill>
                  <a:schemeClr val="tx1"/>
                </a:solidFill>
              </a:rPr>
              <a:t> / </a:t>
            </a:r>
            <a:r>
              <a:rPr lang="ar-EG" sz="1600" b="1" dirty="0">
                <a:solidFill>
                  <a:schemeClr val="tx1"/>
                </a:solidFill>
              </a:rPr>
              <a:t>226</a:t>
            </a:r>
            <a:r>
              <a:rPr lang="ar-SA" sz="1600" b="1" dirty="0">
                <a:solidFill>
                  <a:schemeClr val="tx1"/>
                </a:solidFill>
              </a:rPr>
              <a:t> من قانون العقوبات الفرنسي )</a:t>
            </a:r>
            <a:r>
              <a:rPr lang="ar-EG" sz="1600" b="1" dirty="0">
                <a:solidFill>
                  <a:schemeClr val="tx1"/>
                </a:solidFill>
              </a:rPr>
              <a:t>،</a:t>
            </a:r>
            <a:r>
              <a:rPr lang="ar-SA" sz="1600" b="1" dirty="0">
                <a:solidFill>
                  <a:schemeClr val="tx1"/>
                </a:solidFill>
              </a:rPr>
              <a:t> أي أن نصوص هذه المواد من قانون العقوبات الفرنسي تعاقب على مخالفة نصوص القانون الخاص بالمعالجة المعلوماتية الشخصية. وذلك من خلال نصها عل</a:t>
            </a:r>
            <a:r>
              <a:rPr lang="ar-EG" sz="1600" b="1" dirty="0">
                <a:solidFill>
                  <a:schemeClr val="tx1"/>
                </a:solidFill>
              </a:rPr>
              <a:t>ى</a:t>
            </a:r>
            <a:r>
              <a:rPr lang="ar-SA" sz="1600" b="1" dirty="0">
                <a:solidFill>
                  <a:schemeClr val="tx1"/>
                </a:solidFill>
              </a:rPr>
              <a:t> الجرائم التالية:</a:t>
            </a:r>
            <a:endParaRPr lang="en-US" sz="1600" dirty="0">
              <a:solidFill>
                <a:schemeClr val="tx1"/>
              </a:solidFill>
            </a:endParaRPr>
          </a:p>
          <a:p>
            <a:pPr lvl="0" algn="just" rtl="1">
              <a:lnSpc>
                <a:spcPct val="150000"/>
              </a:lnSpc>
            </a:pPr>
            <a:r>
              <a:rPr lang="ar-EG" sz="1600" dirty="0">
                <a:solidFill>
                  <a:schemeClr val="tx1"/>
                </a:solidFill>
              </a:rPr>
              <a:t>1.  </a:t>
            </a:r>
            <a:r>
              <a:rPr lang="ar-SA" sz="1600" dirty="0">
                <a:solidFill>
                  <a:schemeClr val="tx1"/>
                </a:solidFill>
              </a:rPr>
              <a:t>جريمة المعالجة الالكترونية للبيانات الشخصية دون مراعاة الشكليات القانونية المطلوبة.</a:t>
            </a:r>
            <a:endParaRPr lang="en-US" sz="1600" dirty="0">
              <a:solidFill>
                <a:schemeClr val="tx1"/>
              </a:solidFill>
            </a:endParaRPr>
          </a:p>
          <a:p>
            <a:pPr lvl="0" algn="just" rtl="1">
              <a:lnSpc>
                <a:spcPct val="150000"/>
              </a:lnSpc>
            </a:pPr>
            <a:r>
              <a:rPr lang="ar-EG" sz="1600" dirty="0">
                <a:solidFill>
                  <a:schemeClr val="tx1"/>
                </a:solidFill>
              </a:rPr>
              <a:t>2.  </a:t>
            </a:r>
            <a:r>
              <a:rPr lang="ar-SA" sz="1600" dirty="0">
                <a:solidFill>
                  <a:schemeClr val="tx1"/>
                </a:solidFill>
              </a:rPr>
              <a:t>جريمة عدم اتخاذ الاحتياطات أو التدابير الوقائية للحفاظ عل</a:t>
            </a:r>
            <a:r>
              <a:rPr lang="ar-EG" sz="1600" dirty="0">
                <a:solidFill>
                  <a:schemeClr val="tx1"/>
                </a:solidFill>
              </a:rPr>
              <a:t>ى</a:t>
            </a:r>
            <a:r>
              <a:rPr lang="ar-SA" sz="1600" dirty="0">
                <a:solidFill>
                  <a:schemeClr val="tx1"/>
                </a:solidFill>
              </a:rPr>
              <a:t> المعلومات الشخصية. </a:t>
            </a:r>
            <a:endParaRPr lang="en-US" sz="1600" dirty="0">
              <a:solidFill>
                <a:schemeClr val="tx1"/>
              </a:solidFill>
            </a:endParaRPr>
          </a:p>
          <a:p>
            <a:pPr lvl="0" algn="just" rtl="1">
              <a:lnSpc>
                <a:spcPct val="150000"/>
              </a:lnSpc>
            </a:pPr>
            <a:r>
              <a:rPr lang="ar-EG" sz="1600" dirty="0">
                <a:solidFill>
                  <a:schemeClr val="tx1"/>
                </a:solidFill>
              </a:rPr>
              <a:t>3.  </a:t>
            </a:r>
            <a:r>
              <a:rPr lang="ar-SA" sz="1600" dirty="0">
                <a:solidFill>
                  <a:schemeClr val="tx1"/>
                </a:solidFill>
              </a:rPr>
              <a:t>جريمة جمع أو حفظ البيانات الشخصية بطريق العنف أو الاحتيال أو بطريق غير مشروع.</a:t>
            </a:r>
            <a:endParaRPr lang="en-US" sz="1600" dirty="0">
              <a:solidFill>
                <a:schemeClr val="tx1"/>
              </a:solidFill>
            </a:endParaRPr>
          </a:p>
          <a:p>
            <a:pPr lvl="0" algn="just" rtl="1">
              <a:lnSpc>
                <a:spcPct val="150000"/>
              </a:lnSpc>
            </a:pPr>
            <a:r>
              <a:rPr lang="ar-EG" sz="1600" dirty="0">
                <a:solidFill>
                  <a:schemeClr val="tx1"/>
                </a:solidFill>
              </a:rPr>
              <a:t>4.  </a:t>
            </a:r>
            <a:r>
              <a:rPr lang="ar-SA" sz="1600" dirty="0">
                <a:solidFill>
                  <a:schemeClr val="tx1"/>
                </a:solidFill>
              </a:rPr>
              <a:t>جريمة حفظ البيانات الشخصية خارج الوقت المصرح به وفقا للطلب أو الإعلان السابق.</a:t>
            </a:r>
            <a:endParaRPr lang="en-US" sz="1600" dirty="0">
              <a:solidFill>
                <a:schemeClr val="tx1"/>
              </a:solidFill>
            </a:endParaRPr>
          </a:p>
          <a:p>
            <a:pPr lvl="0" algn="just" rtl="1">
              <a:lnSpc>
                <a:spcPct val="150000"/>
              </a:lnSpc>
            </a:pPr>
            <a:r>
              <a:rPr lang="ar-EG" sz="1600" dirty="0">
                <a:solidFill>
                  <a:schemeClr val="tx1"/>
                </a:solidFill>
              </a:rPr>
              <a:t>5.  </a:t>
            </a:r>
            <a:r>
              <a:rPr lang="ar-SA" sz="1600" dirty="0">
                <a:solidFill>
                  <a:schemeClr val="tx1"/>
                </a:solidFill>
              </a:rPr>
              <a:t>جريمة عدم تبصير ذوي الشأن في مجال البحث الطبي.</a:t>
            </a:r>
            <a:endParaRPr lang="en-US" sz="1600" dirty="0">
              <a:solidFill>
                <a:schemeClr val="tx1"/>
              </a:solidFill>
            </a:endParaRPr>
          </a:p>
          <a:p>
            <a:pPr lvl="0" algn="just" rtl="1">
              <a:lnSpc>
                <a:spcPct val="150000"/>
              </a:lnSpc>
            </a:pPr>
            <a:r>
              <a:rPr lang="ar-EG" sz="1600" dirty="0">
                <a:solidFill>
                  <a:schemeClr val="tx1"/>
                </a:solidFill>
              </a:rPr>
              <a:t>6.  </a:t>
            </a:r>
            <a:r>
              <a:rPr lang="ar-SA" sz="1600" dirty="0">
                <a:solidFill>
                  <a:schemeClr val="tx1"/>
                </a:solidFill>
              </a:rPr>
              <a:t>جريمة الانحراف عن الغرض أو الغاية من المعالجة الإلكترونية للبيانات الشخصية.</a:t>
            </a:r>
            <a:endParaRPr lang="en-US" sz="1600" dirty="0">
              <a:solidFill>
                <a:schemeClr val="tx1"/>
              </a:solidFill>
            </a:endParaRPr>
          </a:p>
          <a:p>
            <a:pPr lvl="0" algn="just" rtl="1">
              <a:lnSpc>
                <a:spcPct val="150000"/>
              </a:lnSpc>
            </a:pPr>
            <a:r>
              <a:rPr lang="ar-EG" sz="1600" dirty="0">
                <a:solidFill>
                  <a:schemeClr val="tx1"/>
                </a:solidFill>
              </a:rPr>
              <a:t>7.  </a:t>
            </a:r>
            <a:r>
              <a:rPr lang="ar-SA" sz="1600" dirty="0">
                <a:solidFill>
                  <a:schemeClr val="tx1"/>
                </a:solidFill>
              </a:rPr>
              <a:t>جريمة الإفشاء غير المشروع للبيانات الشخصية.</a:t>
            </a:r>
            <a:endParaRPr lang="en-US" sz="1600" dirty="0">
              <a:solidFill>
                <a:schemeClr val="tx1"/>
              </a:solidFill>
            </a:endParaRPr>
          </a:p>
          <a:p>
            <a:pPr algn="just" rtl="1">
              <a:lnSpc>
                <a:spcPct val="150000"/>
              </a:lnSpc>
            </a:pPr>
            <a:r>
              <a:rPr lang="ar-EG" sz="1600" dirty="0">
                <a:solidFill>
                  <a:schemeClr val="tx1"/>
                </a:solidFill>
              </a:rPr>
              <a:t>8.  جريمة انتهاك </a:t>
            </a:r>
            <a:r>
              <a:rPr lang="ar-SA" sz="1600" dirty="0">
                <a:solidFill>
                  <a:schemeClr val="tx1"/>
                </a:solidFill>
              </a:rPr>
              <a:t>حماية المراسلات التي تتم بطريق وسائل ال</a:t>
            </a:r>
            <a:r>
              <a:rPr lang="ar-EG" sz="1600" dirty="0">
                <a:solidFill>
                  <a:schemeClr val="tx1"/>
                </a:solidFill>
              </a:rPr>
              <a:t>ا</a:t>
            </a:r>
            <a:r>
              <a:rPr lang="ar-SA" sz="1600" dirty="0">
                <a:solidFill>
                  <a:schemeClr val="tx1"/>
                </a:solidFill>
              </a:rPr>
              <a:t>تصالات.</a:t>
            </a:r>
            <a:endParaRPr lang="en-US" sz="1600" dirty="0">
              <a:solidFill>
                <a:schemeClr val="tx1"/>
              </a:solidFill>
            </a:endParaRPr>
          </a:p>
        </p:txBody>
      </p:sp>
      <p:pic>
        <p:nvPicPr>
          <p:cNvPr id="27650" name="Picture 2" descr="upload.wikimedia.org/wikipedia/en/thumb/c/c3/Flag_...">
            <a:extLst>
              <a:ext uri="{FF2B5EF4-FFF2-40B4-BE49-F238E27FC236}">
                <a16:creationId xmlns:a16="http://schemas.microsoft.com/office/drawing/2014/main" id="{4CD1D31B-8122-4ADC-ACF7-FD6196D9CB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72" y="3581323"/>
            <a:ext cx="3413558" cy="210139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877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upload.wikimedia.org/wikipedia/commons/thumb/d/d9/...">
            <a:extLst>
              <a:ext uri="{FF2B5EF4-FFF2-40B4-BE49-F238E27FC236}">
                <a16:creationId xmlns:a16="http://schemas.microsoft.com/office/drawing/2014/main" id="{7D0E93A8-E87C-46FB-9570-B935DA20E5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979" y="3692752"/>
            <a:ext cx="4949636" cy="24619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1069474" y="1417319"/>
            <a:ext cx="9796646" cy="14835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800" b="1" dirty="0">
                <a:solidFill>
                  <a:srgbClr val="FF0000"/>
                </a:solidFill>
                <a:ea typeface="Times New Roman" panose="02020603050405020304" pitchFamily="18" charset="0"/>
              </a:rPr>
              <a:t>- كندا:</a:t>
            </a:r>
            <a:endParaRPr lang="ar-EG" sz="1600" b="1" dirty="0">
              <a:solidFill>
                <a:schemeClr val="tx1"/>
              </a:solidFill>
            </a:endParaRPr>
          </a:p>
          <a:p>
            <a:pPr algn="just" rtl="1">
              <a:lnSpc>
                <a:spcPct val="150000"/>
              </a:lnSpc>
            </a:pPr>
            <a:r>
              <a:rPr lang="ar-EG" b="1" dirty="0">
                <a:solidFill>
                  <a:schemeClr val="tx1"/>
                </a:solidFill>
              </a:rPr>
              <a:t>      </a:t>
            </a:r>
            <a:r>
              <a:rPr lang="ar-SA" b="1" dirty="0">
                <a:solidFill>
                  <a:schemeClr val="tx1"/>
                </a:solidFill>
              </a:rPr>
              <a:t>نص المشرع في الباب الرابع مواد (٤٩-٦٢) من القانون الصادر في ٢٤ أبريل سنة ١٩٧٧م، والخاص بحقوق الإنسان على حماية البيانات الشخصية للفرد. </a:t>
            </a:r>
            <a:endParaRPr lang="en-US" b="1" dirty="0">
              <a:solidFill>
                <a:schemeClr val="tx1"/>
              </a:solidFill>
            </a:endParaRPr>
          </a:p>
        </p:txBody>
      </p:sp>
    </p:spTree>
    <p:extLst>
      <p:ext uri="{BB962C8B-B14F-4D97-AF65-F5344CB8AC3E}">
        <p14:creationId xmlns:p14="http://schemas.microsoft.com/office/powerpoint/2010/main" val="16178039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Data Protection Icon Animation by Motion Mela on Dribbble">
            <a:extLst>
              <a:ext uri="{FF2B5EF4-FFF2-40B4-BE49-F238E27FC236}">
                <a16:creationId xmlns:a16="http://schemas.microsoft.com/office/drawing/2014/main" id="{6B47C870-2C64-4737-A054-ACD191B17F40}"/>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0050" y="4086178"/>
            <a:ext cx="6432776" cy="27718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76BF0C65-C04D-42A7-B432-CC62C934AA5C}"/>
              </a:ext>
            </a:extLst>
          </p:cNvPr>
          <p:cNvSpPr/>
          <p:nvPr/>
        </p:nvSpPr>
        <p:spPr>
          <a:xfrm>
            <a:off x="631766" y="1396537"/>
            <a:ext cx="11205557" cy="257457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dirty="0">
                <a:solidFill>
                  <a:schemeClr val="tx1"/>
                </a:solidFill>
              </a:rPr>
              <a:t>  </a:t>
            </a:r>
            <a:r>
              <a:rPr lang="ar-SA" dirty="0">
                <a:solidFill>
                  <a:schemeClr val="tx1"/>
                </a:solidFill>
              </a:rPr>
              <a:t>     </a:t>
            </a:r>
            <a:r>
              <a:rPr lang="ar-EG" dirty="0">
                <a:solidFill>
                  <a:schemeClr val="tx1"/>
                </a:solidFill>
              </a:rPr>
              <a:t> </a:t>
            </a:r>
            <a:r>
              <a:rPr lang="ar-SA" dirty="0">
                <a:solidFill>
                  <a:schemeClr val="tx1"/>
                </a:solidFill>
              </a:rPr>
              <a:t>ونلاحظ مما سبق أن التجربة الأوروبية في حقل أمن المعلومات والخصوصية هي </a:t>
            </a:r>
            <a:r>
              <a:rPr lang="ar-SA" dirty="0">
                <a:solidFill>
                  <a:srgbClr val="00B0F0"/>
                </a:solidFill>
              </a:rPr>
              <a:t>التجربة الأكثر نضجا في العالم </a:t>
            </a:r>
            <a:r>
              <a:rPr lang="ar-SA" dirty="0">
                <a:solidFill>
                  <a:schemeClr val="tx1"/>
                </a:solidFill>
              </a:rPr>
              <a:t>، فعلى المستوى الوطني كانت الدول الأوروبية من أوائل الدول التي تعاملت مع الظاهرة تعاملا واقعيا عبر دراسات متعمقة للواقع، ولطبيعة المشكلات، وللحلول والتدابير الأفضل ، فلم تكن تجربة متسرعة، لكنها لم تكن أيضا بطيئة من حيث الاستجابات، بل على العكس كانت استجابات مبكرة في حدود متطلبات الواقع ، ولأن فهم الظاهرة أساسا وأخذ التدابير على ضوء هذا الفهم المتعمق هو أهم ضمانات النجاح .</a:t>
            </a:r>
            <a:endParaRPr lang="en-US" dirty="0">
              <a:solidFill>
                <a:schemeClr val="tx1"/>
              </a:solidFill>
            </a:endParaRPr>
          </a:p>
        </p:txBody>
      </p:sp>
    </p:spTree>
    <p:extLst>
      <p:ext uri="{BB962C8B-B14F-4D97-AF65-F5344CB8AC3E}">
        <p14:creationId xmlns:p14="http://schemas.microsoft.com/office/powerpoint/2010/main" val="2921105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LSQ">
            <a:extLst>
              <a:ext uri="{FF2B5EF4-FFF2-40B4-BE49-F238E27FC236}">
                <a16:creationId xmlns:a16="http://schemas.microsoft.com/office/drawing/2014/main" id="{405D5B21-935B-4FF6-AB05-4DF831E3F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3448" y="4061909"/>
            <a:ext cx="6591992" cy="26996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76BF0C65-C04D-42A7-B432-CC62C934AA5C}"/>
              </a:ext>
            </a:extLst>
          </p:cNvPr>
          <p:cNvSpPr/>
          <p:nvPr/>
        </p:nvSpPr>
        <p:spPr>
          <a:xfrm>
            <a:off x="1441268" y="1128912"/>
            <a:ext cx="9309463" cy="397731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3200" b="1" dirty="0">
                <a:solidFill>
                  <a:srgbClr val="FF0000"/>
                </a:solidFill>
                <a:latin typeface="Times New Roman" panose="02020603050405020304" pitchFamily="18" charset="0"/>
                <a:ea typeface="Times New Roman" panose="02020603050405020304" pitchFamily="18" charset="0"/>
              </a:rPr>
              <a:t>ثانيا</a:t>
            </a:r>
            <a:r>
              <a:rPr lang="ar-SA" sz="3200" b="1" dirty="0">
                <a:solidFill>
                  <a:srgbClr val="FF0000"/>
                </a:solidFill>
                <a:latin typeface="Times New Roman" panose="02020603050405020304" pitchFamily="18" charset="0"/>
                <a:ea typeface="Times New Roman" panose="02020603050405020304" pitchFamily="18" charset="0"/>
              </a:rPr>
              <a:t>: الحماية ا</a:t>
            </a:r>
            <a:r>
              <a:rPr lang="ar-EG" sz="3200" b="1" dirty="0">
                <a:solidFill>
                  <a:srgbClr val="FF0000"/>
                </a:solidFill>
                <a:latin typeface="Times New Roman" panose="02020603050405020304" pitchFamily="18" charset="0"/>
                <a:ea typeface="Times New Roman" panose="02020603050405020304" pitchFamily="18" charset="0"/>
              </a:rPr>
              <a:t>لتشريعية</a:t>
            </a:r>
            <a:r>
              <a:rPr lang="ar-SA" sz="3200" b="1" dirty="0">
                <a:solidFill>
                  <a:srgbClr val="FF0000"/>
                </a:solidFill>
                <a:latin typeface="Times New Roman" panose="02020603050405020304" pitchFamily="18" charset="0"/>
                <a:ea typeface="Times New Roman" panose="02020603050405020304" pitchFamily="18" charset="0"/>
              </a:rPr>
              <a:t> للحق في الخصوصية المعلوماتية في البيئة ال</a:t>
            </a:r>
            <a:r>
              <a:rPr lang="ar-EG" sz="3200" b="1" dirty="0">
                <a:solidFill>
                  <a:srgbClr val="FF0000"/>
                </a:solidFill>
                <a:latin typeface="Times New Roman" panose="02020603050405020304" pitchFamily="18" charset="0"/>
                <a:ea typeface="Times New Roman" panose="02020603050405020304" pitchFamily="18" charset="0"/>
              </a:rPr>
              <a:t>عربية</a:t>
            </a:r>
            <a:r>
              <a:rPr lang="ar-SA" sz="3200" b="1" dirty="0">
                <a:solidFill>
                  <a:srgbClr val="FF0000"/>
                </a:solidFill>
                <a:latin typeface="Times New Roman" panose="02020603050405020304" pitchFamily="18" charset="0"/>
                <a:ea typeface="Times New Roman" panose="02020603050405020304" pitchFamily="18" charset="0"/>
              </a:rPr>
              <a:t>:</a:t>
            </a:r>
            <a:endParaRPr lang="en-US" sz="3200" b="1" dirty="0">
              <a:solidFill>
                <a:srgbClr val="FF0000"/>
              </a:solidFill>
              <a:latin typeface="Times New Roman" panose="02020603050405020304" pitchFamily="18" charset="0"/>
              <a:ea typeface="Times New Roman" panose="02020603050405020304" pitchFamily="18" charset="0"/>
            </a:endParaRPr>
          </a:p>
          <a:p>
            <a:pPr algn="just" rtl="1">
              <a:lnSpc>
                <a:spcPct val="150000"/>
              </a:lnSpc>
            </a:pPr>
            <a:endParaRPr lang="ar-EG" sz="2400" b="1" dirty="0">
              <a:solidFill>
                <a:schemeClr val="tx1"/>
              </a:solidFill>
            </a:endParaRPr>
          </a:p>
          <a:p>
            <a:pPr algn="just" rtl="1">
              <a:lnSpc>
                <a:spcPct val="150000"/>
              </a:lnSpc>
            </a:pPr>
            <a:r>
              <a:rPr lang="ar-SA" sz="2400" b="1" dirty="0">
                <a:solidFill>
                  <a:schemeClr val="bg1"/>
                </a:solidFill>
              </a:rPr>
              <a:t>بالنسبة موقف التشریعات العربیة المقارنة من حمایة حق في الخصوصیة المعلوماتية، سوف نذكر عل</a:t>
            </a:r>
            <a:r>
              <a:rPr lang="ar-EG" sz="2400" b="1" dirty="0">
                <a:solidFill>
                  <a:schemeClr val="bg1"/>
                </a:solidFill>
              </a:rPr>
              <a:t>ى</a:t>
            </a:r>
            <a:r>
              <a:rPr lang="ar-SA" sz="2400" b="1" dirty="0">
                <a:solidFill>
                  <a:schemeClr val="bg1"/>
                </a:solidFill>
              </a:rPr>
              <a:t> سبيل المثال:</a:t>
            </a:r>
            <a:endParaRPr lang="en-US" sz="2400" b="1" dirty="0">
              <a:solidFill>
                <a:schemeClr val="bg1"/>
              </a:solidFill>
            </a:endParaRPr>
          </a:p>
        </p:txBody>
      </p:sp>
    </p:spTree>
    <p:extLst>
      <p:ext uri="{BB962C8B-B14F-4D97-AF65-F5344CB8AC3E}">
        <p14:creationId xmlns:p14="http://schemas.microsoft.com/office/powerpoint/2010/main" val="38701614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415636" y="1022466"/>
            <a:ext cx="11355807" cy="529520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400" b="1" dirty="0">
                <a:solidFill>
                  <a:srgbClr val="FF0000"/>
                </a:solidFill>
                <a:highlight>
                  <a:srgbClr val="FFFF00"/>
                </a:highlight>
                <a:latin typeface="Times New Roman" panose="02020603050405020304" pitchFamily="18" charset="0"/>
                <a:ea typeface="Times New Roman" panose="02020603050405020304" pitchFamily="18" charset="0"/>
              </a:rPr>
              <a:t> </a:t>
            </a:r>
            <a:r>
              <a:rPr lang="ar-EG" sz="2400" b="1" dirty="0">
                <a:solidFill>
                  <a:srgbClr val="FF0000"/>
                </a:solidFill>
                <a:latin typeface="Times New Roman" panose="02020603050405020304" pitchFamily="18" charset="0"/>
                <a:ea typeface="Times New Roman" panose="02020603050405020304" pitchFamily="18" charset="0"/>
              </a:rPr>
              <a:t>                       </a:t>
            </a:r>
            <a:r>
              <a:rPr lang="ar-EG" sz="2400" b="1" dirty="0">
                <a:solidFill>
                  <a:srgbClr val="FF0000"/>
                </a:solidFill>
                <a:highlight>
                  <a:srgbClr val="FFFF00"/>
                </a:highlight>
                <a:latin typeface="Times New Roman" panose="02020603050405020304" pitchFamily="18" charset="0"/>
                <a:ea typeface="Times New Roman" panose="02020603050405020304" pitchFamily="18" charset="0"/>
              </a:rPr>
              <a:t>- دولة الإمارات العربية المتحدة:</a:t>
            </a:r>
            <a:endParaRPr lang="en-US" sz="2400" b="1" dirty="0">
              <a:solidFill>
                <a:srgbClr val="FF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endParaRPr lang="ar-EG" b="1" dirty="0">
              <a:solidFill>
                <a:schemeClr val="tx1"/>
              </a:solidFill>
            </a:endParaRPr>
          </a:p>
          <a:p>
            <a:pPr algn="just" rtl="1">
              <a:lnSpc>
                <a:spcPct val="150000"/>
              </a:lnSpc>
            </a:pPr>
            <a:r>
              <a:rPr lang="ar-EG" dirty="0">
                <a:solidFill>
                  <a:schemeClr val="tx1"/>
                </a:solidFill>
              </a:rPr>
              <a:t>         </a:t>
            </a:r>
            <a:r>
              <a:rPr lang="ar-SA" dirty="0">
                <a:solidFill>
                  <a:schemeClr val="tx1"/>
                </a:solidFill>
              </a:rPr>
              <a:t>يشكل</a:t>
            </a:r>
            <a:r>
              <a:rPr lang="en-US" dirty="0">
                <a:solidFill>
                  <a:schemeClr val="tx1"/>
                </a:solidFill>
              </a:rPr>
              <a:t> </a:t>
            </a:r>
            <a:r>
              <a:rPr lang="ar-SA" dirty="0">
                <a:solidFill>
                  <a:schemeClr val="tx1"/>
                </a:solidFill>
              </a:rPr>
              <a:t>القانون الاتحادي لحماية البيانات الشخصية</a:t>
            </a:r>
            <a:r>
              <a:rPr lang="en-US" dirty="0">
                <a:solidFill>
                  <a:schemeClr val="tx1"/>
                </a:solidFill>
              </a:rPr>
              <a:t> </a:t>
            </a:r>
            <a:r>
              <a:rPr lang="ar-SA" dirty="0">
                <a:solidFill>
                  <a:schemeClr val="tx1"/>
                </a:solidFill>
                <a:hlinkClick r:id="rId3">
                  <a:extLst>
                    <a:ext uri="{A12FA001-AC4F-418D-AE19-62706E023703}">
                      <ahyp:hlinkClr xmlns:ahyp="http://schemas.microsoft.com/office/drawing/2018/hyperlinkcolor" val="tx"/>
                    </a:ext>
                  </a:extLst>
                </a:hlinkClick>
              </a:rPr>
              <a:t>رقم</a:t>
            </a:r>
            <a:r>
              <a:rPr lang="ar-SA" dirty="0">
                <a:solidFill>
                  <a:srgbClr val="0563C1"/>
                </a:solidFill>
                <a:hlinkClick r:id="rId3">
                  <a:extLst>
                    <a:ext uri="{A12FA001-AC4F-418D-AE19-62706E023703}">
                      <ahyp:hlinkClr xmlns:ahyp="http://schemas.microsoft.com/office/drawing/2018/hyperlinkcolor" val="tx"/>
                    </a:ext>
                  </a:extLst>
                </a:hlinkClick>
              </a:rPr>
              <a:t> </a:t>
            </a:r>
            <a:r>
              <a:rPr lang="ar-SA" dirty="0">
                <a:solidFill>
                  <a:schemeClr val="tx1"/>
                </a:solidFill>
                <a:hlinkClick r:id="rId3">
                  <a:extLst>
                    <a:ext uri="{A12FA001-AC4F-418D-AE19-62706E023703}">
                      <ahyp:hlinkClr xmlns:ahyp="http://schemas.microsoft.com/office/drawing/2018/hyperlinkcolor" val="tx"/>
                    </a:ext>
                  </a:extLst>
                </a:hlinkClick>
              </a:rPr>
              <a:t>(45) لسنة 2021 بشأن حماية البيانات الشخصية</a:t>
            </a:r>
            <a:r>
              <a:rPr lang="en-US" dirty="0">
                <a:solidFill>
                  <a:schemeClr val="tx1"/>
                </a:solidFill>
              </a:rPr>
              <a:t> </a:t>
            </a:r>
            <a:r>
              <a:rPr lang="ar-SA" dirty="0">
                <a:solidFill>
                  <a:schemeClr val="tx1"/>
                </a:solidFill>
              </a:rPr>
              <a:t>إطارا متكاملا لضمان سرية المعلومات، وحماية خصوصية أفراد المجتمع عبر توفير الحوكمة السليمة لإدارة البيانات وحمايتها. يحدد القانون الأطر العامة للتعامل مع البيانات الشخصية للأفراد، وكيفية جمعها ومعالجتها وتخزينها، ووسائل ضمان حمايتها، وحقوق وواجبات كافة الأطراف المعنية</a:t>
            </a:r>
            <a:r>
              <a:rPr lang="en-US" dirty="0">
                <a:solidFill>
                  <a:schemeClr val="tx1"/>
                </a:solidFill>
              </a:rPr>
              <a:t>.</a:t>
            </a:r>
          </a:p>
          <a:p>
            <a:pPr algn="just" rtl="1">
              <a:lnSpc>
                <a:spcPct val="150000"/>
              </a:lnSpc>
            </a:pPr>
            <a:r>
              <a:rPr lang="ar-SA" dirty="0">
                <a:solidFill>
                  <a:schemeClr val="tx1"/>
                </a:solidFill>
              </a:rPr>
              <a:t>      </a:t>
            </a:r>
            <a:r>
              <a:rPr lang="ar-EG" dirty="0">
                <a:solidFill>
                  <a:schemeClr val="tx1"/>
                </a:solidFill>
              </a:rPr>
              <a:t>    </a:t>
            </a:r>
            <a:r>
              <a:rPr lang="ar-SA" dirty="0">
                <a:solidFill>
                  <a:schemeClr val="tx1"/>
                </a:solidFill>
              </a:rPr>
              <a:t>وبدأ العمل بقانون مكافحة الشائعات والجرائم الإلكترونية، </a:t>
            </a:r>
            <a:r>
              <a:rPr lang="ar-SA" dirty="0">
                <a:solidFill>
                  <a:schemeClr val="tx1"/>
                </a:solidFill>
                <a:hlinkClick r:id="rId4">
                  <a:extLst>
                    <a:ext uri="{A12FA001-AC4F-418D-AE19-62706E023703}">
                      <ahyp:hlinkClr xmlns:ahyp="http://schemas.microsoft.com/office/drawing/2018/hyperlinkcolor" val="tx"/>
                    </a:ext>
                  </a:extLst>
                </a:hlinkClick>
              </a:rPr>
              <a:t>المرسوم بقانون اتحادي رقم (34) لسنة 2021 في شأن مكافحة الشائعات والجرائم الإلكترونية</a:t>
            </a:r>
            <a:r>
              <a:rPr lang="en-US" dirty="0">
                <a:solidFill>
                  <a:schemeClr val="tx1"/>
                </a:solidFill>
              </a:rPr>
              <a:t> </a:t>
            </a:r>
            <a:r>
              <a:rPr lang="ar-SA" dirty="0">
                <a:solidFill>
                  <a:schemeClr val="tx1"/>
                </a:solidFill>
              </a:rPr>
              <a:t>في 2 يناير 2022. يهدف القانون إلى توفير إطار عمل قانوني شامل لتعزيز حماية المجتمع من الجرائم الإلكترونية المرتكبة من خلال شبكات وتقنيات الإنترنت. كما يسعى إلى حماية المواقع الإلكترونية وقواعد البيانات الحكومية في دولة الإمارات، ومكافحة انتشار الشائعات والأخبار المزيفة، الاحتيال الإلكتروني، والحفاظ على الخصوصية والحقوق الشخصية</a:t>
            </a:r>
            <a:r>
              <a:rPr lang="en-US" dirty="0">
                <a:solidFill>
                  <a:schemeClr val="tx1"/>
                </a:solidFill>
              </a:rPr>
              <a:t>.</a:t>
            </a:r>
          </a:p>
        </p:txBody>
      </p:sp>
      <p:pic>
        <p:nvPicPr>
          <p:cNvPr id="30724" name="Picture 4" descr="‫علم الإمارات - دولة الإمارات العربية المتحدة - United Arab ...‬‎">
            <a:extLst>
              <a:ext uri="{FF2B5EF4-FFF2-40B4-BE49-F238E27FC236}">
                <a16:creationId xmlns:a16="http://schemas.microsoft.com/office/drawing/2014/main" id="{241D2B56-8463-4C75-B7F6-537722E6FD7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3385" b="13286"/>
          <a:stretch/>
        </p:blipFill>
        <p:spPr bwMode="auto">
          <a:xfrm>
            <a:off x="8227773" y="1127442"/>
            <a:ext cx="2978332" cy="12169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6982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111827" y="889993"/>
            <a:ext cx="11968346" cy="592955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defRPr/>
            </a:pPr>
            <a:r>
              <a:rPr lang="ar-EG" sz="2000" b="1" dirty="0">
                <a:solidFill>
                  <a:srgbClr val="FF0000"/>
                </a:solidFill>
                <a:highlight>
                  <a:srgbClr val="FFFF00"/>
                </a:highlight>
                <a:latin typeface="Times New Roman" panose="02020603050405020304" pitchFamily="18" charset="0"/>
                <a:ea typeface="Times New Roman" panose="02020603050405020304" pitchFamily="18" charset="0"/>
              </a:rPr>
              <a:t>  - المملكة العربية السعودية:</a:t>
            </a:r>
            <a:endParaRPr lang="ar-EG" sz="2000" b="1" dirty="0">
              <a:solidFill>
                <a:schemeClr val="tx1"/>
              </a:solidFill>
            </a:endParaRPr>
          </a:p>
          <a:p>
            <a:pPr algn="just" rtl="1">
              <a:lnSpc>
                <a:spcPct val="150000"/>
              </a:lnSpc>
            </a:pPr>
            <a:r>
              <a:rPr lang="ar-EG" sz="1600" b="1" dirty="0">
                <a:solidFill>
                  <a:schemeClr val="tx1"/>
                </a:solidFill>
              </a:rPr>
              <a:t>               </a:t>
            </a:r>
            <a:r>
              <a:rPr lang="ar-SA" sz="1600" b="1" dirty="0">
                <a:solidFill>
                  <a:schemeClr val="tx1"/>
                </a:solidFill>
              </a:rPr>
              <a:t>تم تطوير وتبني نظام مكافحة جرائم المعلوماتية في السعودية الصادر في 27 / 3 / 2007م ، الذي ينص على عقوبات صارمة لمن يخترق الخصوصية السيبرانية. وتوجد بعض القوانين السعودية الأخرى تشمل ضوابط الحوسبة السحابية واستضافة البيانات والمعلومات. ويسعى المشرعون لتفعيل هذه القوانين وتطبيقها بدقة لحماية الأفراد والمؤسسات من الاختراق والتلاعب بالبيانات الشخصية والمتخصصة. ويتواصل المجتمع السعودي والحكومة بجهود مشتركة تكريساً لمبدأ الخصوصية والأمن السيبراني في المملكة</a:t>
            </a:r>
            <a:r>
              <a:rPr lang="en-US" sz="1600" b="1" dirty="0">
                <a:solidFill>
                  <a:schemeClr val="tx1"/>
                </a:solidFill>
              </a:rPr>
              <a:t>.</a:t>
            </a:r>
          </a:p>
          <a:p>
            <a:pPr algn="just" rtl="1">
              <a:lnSpc>
                <a:spcPct val="150000"/>
              </a:lnSpc>
            </a:pPr>
            <a:r>
              <a:rPr lang="ar-SA" sz="1600" b="1" dirty="0">
                <a:solidFill>
                  <a:schemeClr val="tx1"/>
                </a:solidFill>
              </a:rPr>
              <a:t>      </a:t>
            </a:r>
            <a:r>
              <a:rPr lang="ar-EG" sz="1600" b="1" dirty="0">
                <a:solidFill>
                  <a:schemeClr val="tx1"/>
                </a:solidFill>
              </a:rPr>
              <a:t>        </a:t>
            </a:r>
            <a:r>
              <a:rPr lang="ar-SA" sz="1600" b="1" dirty="0">
                <a:solidFill>
                  <a:schemeClr val="tx1"/>
                </a:solidFill>
              </a:rPr>
              <a:t> تم إصدار قانون "حماية البيانات الشخصية" في 16 سبتمبر 2021، بعد موافقة مجلس الوزراء في المملكة العربية السعودية، وتم نشره في 24 سبتمبر 2022 والذي يحتوي على عدة شروط لمعالجة البيانات الشخصية بالإضافة إلى سلسلة من الحقوق التي سيتمتع بها "أصحاب البيانات الشخصية" كما يشتمل هذا النظام على اطار مفصل حول معايير معالجة البيانات، والتزامات الهيئات المعنيّة عند معالجة البيانات الشخصية، بالاضافة </a:t>
            </a:r>
            <a:r>
              <a:rPr lang="ar-EG" sz="1600" b="1" dirty="0">
                <a:solidFill>
                  <a:schemeClr val="tx1"/>
                </a:solidFill>
              </a:rPr>
              <a:t>إ</a:t>
            </a:r>
            <a:r>
              <a:rPr lang="ar-SA" sz="1600" b="1" dirty="0">
                <a:solidFill>
                  <a:schemeClr val="tx1"/>
                </a:solidFill>
              </a:rPr>
              <a:t>لى العقوبات المترتبة على الشركات أو الكيانات العامة العاملة داخل المملكة العربية السعودية في حال عدم الإمتثال.</a:t>
            </a:r>
            <a:endParaRPr lang="ar-EG" sz="1600" b="1" dirty="0">
              <a:solidFill>
                <a:schemeClr val="tx1"/>
              </a:solidFill>
            </a:endParaRPr>
          </a:p>
          <a:p>
            <a:pPr algn="just" rtl="1">
              <a:lnSpc>
                <a:spcPct val="150000"/>
              </a:lnSpc>
            </a:pPr>
            <a:r>
              <a:rPr lang="ar-EG" sz="1600" b="1" dirty="0">
                <a:solidFill>
                  <a:schemeClr val="tx1"/>
                </a:solidFill>
              </a:rPr>
              <a:t>         </a:t>
            </a:r>
            <a:r>
              <a:rPr lang="ar-SA" sz="1600" b="1" dirty="0">
                <a:solidFill>
                  <a:schemeClr val="tx1"/>
                </a:solidFill>
              </a:rPr>
              <a:t>وقد صرح بأنه يُعمَل بالنظام بعد 180 يوماً من تاريخ نشره في الجريدة الرسمية (</a:t>
            </a:r>
            <a:r>
              <a:rPr lang="ar-SA" sz="1600" b="1" dirty="0">
                <a:solidFill>
                  <a:schemeClr val="tx1"/>
                </a:solidFill>
                <a:hlinkClick r:id="rId3">
                  <a:extLst>
                    <a:ext uri="{A12FA001-AC4F-418D-AE19-62706E023703}">
                      <ahyp:hlinkClr xmlns:ahyp="http://schemas.microsoft.com/office/drawing/2018/hyperlinkcolor" val="tx"/>
                    </a:ext>
                  </a:extLst>
                </a:hlinkClick>
              </a:rPr>
              <a:t>المادّة 43 من النظام</a:t>
            </a:r>
            <a:r>
              <a:rPr lang="ar-SA" sz="1600" b="1" dirty="0">
                <a:solidFill>
                  <a:schemeClr val="tx1"/>
                </a:solidFill>
              </a:rPr>
              <a:t>)، أي في 23 مارس 2022. </a:t>
            </a:r>
            <a:endParaRPr lang="ar-EG" sz="1600" b="1" dirty="0">
              <a:solidFill>
                <a:schemeClr val="tx1"/>
              </a:solidFill>
            </a:endParaRPr>
          </a:p>
          <a:p>
            <a:pPr algn="just" rtl="1">
              <a:lnSpc>
                <a:spcPct val="150000"/>
              </a:lnSpc>
            </a:pPr>
            <a:br>
              <a:rPr lang="ar-SA" sz="1600" b="1" dirty="0">
                <a:solidFill>
                  <a:schemeClr val="tx1"/>
                </a:solidFill>
              </a:rPr>
            </a:br>
            <a:r>
              <a:rPr lang="ar-EG" sz="1600" b="1" dirty="0">
                <a:solidFill>
                  <a:schemeClr val="tx1"/>
                </a:solidFill>
              </a:rPr>
              <a:t>               </a:t>
            </a:r>
            <a:r>
              <a:rPr lang="ar-SA" sz="1600" b="1" dirty="0">
                <a:solidFill>
                  <a:schemeClr val="tx1"/>
                </a:solidFill>
              </a:rPr>
              <a:t>وتُشرِف الهيئة السعودية للبيانات والذكاء الاصطناعي (</a:t>
            </a:r>
            <a:r>
              <a:rPr lang="en-US" sz="1600" b="1" dirty="0">
                <a:solidFill>
                  <a:schemeClr val="tx1"/>
                </a:solidFill>
                <a:hlinkClick r:id="rId4">
                  <a:extLst>
                    <a:ext uri="{A12FA001-AC4F-418D-AE19-62706E023703}">
                      <ahyp:hlinkClr xmlns:ahyp="http://schemas.microsoft.com/office/drawing/2018/hyperlinkcolor" val="tx"/>
                    </a:ext>
                  </a:extLst>
                </a:hlinkClick>
              </a:rPr>
              <a:t>SDAIA</a:t>
            </a:r>
            <a:r>
              <a:rPr lang="ar-SA" sz="1600" b="1" dirty="0">
                <a:solidFill>
                  <a:schemeClr val="tx1"/>
                </a:solidFill>
              </a:rPr>
              <a:t>) على تنفيذ نظام حماية البيانات الشخصية  خلال أول عامين. وبعد ذلك، يتولّى "</a:t>
            </a:r>
            <a:r>
              <a:rPr lang="ar-SA" sz="1600" b="1" dirty="0">
                <a:solidFill>
                  <a:schemeClr val="tx1"/>
                </a:solidFill>
                <a:hlinkClick r:id="rId5"/>
              </a:rPr>
              <a:t>مكتب إدارة البيانات الوطنية</a:t>
            </a:r>
            <a:r>
              <a:rPr lang="ar-SA" sz="1600" b="1" dirty="0">
                <a:solidFill>
                  <a:schemeClr val="tx1"/>
                </a:solidFill>
              </a:rPr>
              <a:t>" الإشراف على تنفيذه.</a:t>
            </a:r>
            <a:endParaRPr lang="en-US" sz="1600" b="1" dirty="0">
              <a:solidFill>
                <a:schemeClr val="tx1"/>
              </a:solidFill>
            </a:endParaRPr>
          </a:p>
        </p:txBody>
      </p:sp>
      <p:pic>
        <p:nvPicPr>
          <p:cNvPr id="33794" name="Picture 2" descr="علم السعودية - ويكيبيديا">
            <a:extLst>
              <a:ext uri="{FF2B5EF4-FFF2-40B4-BE49-F238E27FC236}">
                <a16:creationId xmlns:a16="http://schemas.microsoft.com/office/drawing/2014/main" id="{A25CB776-D158-4B13-8646-CEED896037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4816" y="620684"/>
            <a:ext cx="3370364" cy="8039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405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0" y="801342"/>
            <a:ext cx="12192000" cy="5777114"/>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defRPr/>
            </a:pPr>
            <a:r>
              <a:rPr lang="ar-EG" sz="2800" b="1" dirty="0">
                <a:solidFill>
                  <a:schemeClr val="tx1"/>
                </a:solidFill>
                <a:latin typeface="Times New Roman" panose="02020603050405020304" pitchFamily="18" charset="0"/>
                <a:ea typeface="Times New Roman" panose="02020603050405020304" pitchFamily="18" charset="0"/>
              </a:rPr>
              <a:t>               </a:t>
            </a:r>
            <a:r>
              <a:rPr lang="ar-EG" sz="2800" b="1" dirty="0">
                <a:solidFill>
                  <a:schemeClr val="tx1"/>
                </a:solidFill>
                <a:highlight>
                  <a:srgbClr val="FFFF00"/>
                </a:highlight>
                <a:latin typeface="Times New Roman" panose="02020603050405020304" pitchFamily="18" charset="0"/>
                <a:ea typeface="Times New Roman" panose="02020603050405020304" pitchFamily="18" charset="0"/>
              </a:rPr>
              <a:t>- تونس:</a:t>
            </a:r>
            <a:endParaRPr lang="en-US" sz="2800" b="1" dirty="0">
              <a:solidFill>
                <a:schemeClr val="tx1"/>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pPr>
            <a:endParaRPr lang="ar-EG" sz="1600" b="1" dirty="0">
              <a:solidFill>
                <a:schemeClr val="tx1"/>
              </a:solidFill>
            </a:endParaRPr>
          </a:p>
          <a:p>
            <a:pPr algn="just" rtl="1">
              <a:lnSpc>
                <a:spcPct val="150000"/>
              </a:lnSpc>
            </a:pPr>
            <a:r>
              <a:rPr lang="en-US" sz="1600" dirty="0">
                <a:solidFill>
                  <a:schemeClr val="tx1"/>
                </a:solidFill>
              </a:rPr>
              <a:t> </a:t>
            </a:r>
            <a:r>
              <a:rPr lang="ar-EG" sz="1600" dirty="0">
                <a:solidFill>
                  <a:schemeClr val="tx1"/>
                </a:solidFill>
              </a:rPr>
              <a:t>       </a:t>
            </a:r>
            <a:r>
              <a:rPr lang="ar-SA" sz="1600" dirty="0">
                <a:solidFill>
                  <a:schemeClr val="tx1"/>
                </a:solidFill>
              </a:rPr>
              <a:t>بادرت تونس إلى وضع تنظيم</a:t>
            </a:r>
            <a:r>
              <a:rPr lang="ar-EG" sz="1600" dirty="0">
                <a:solidFill>
                  <a:schemeClr val="tx1"/>
                </a:solidFill>
              </a:rPr>
              <a:t> في مجال المعالجة الآلية</a:t>
            </a:r>
            <a:r>
              <a:rPr lang="ar-SA" sz="1600" dirty="0">
                <a:solidFill>
                  <a:schemeClr val="tx1"/>
                </a:solidFill>
              </a:rPr>
              <a:t> للبيانات الشخصية بعد شعورها بخطورة الإستخدامات الجديدة لتكنولوجيا المعلومات وتطورها وتأثيرها على مختلف المجالات بما فيها تأثيرها على حقوق وحريات الأفراد، فأصدرت القانون السادس عدد 63 لسنة 2004  المتعلق" بحماية المعطيات الشخصية في الفصل الأول منه على "لكل شخص الحق في حماية المعطيات</a:t>
            </a:r>
            <a:r>
              <a:rPr lang="en-US" sz="1600" dirty="0">
                <a:solidFill>
                  <a:schemeClr val="tx1"/>
                </a:solidFill>
              </a:rPr>
              <a:t> "</a:t>
            </a:r>
            <a:r>
              <a:rPr lang="ar-SA" sz="1600" dirty="0">
                <a:solidFill>
                  <a:schemeClr val="tx1"/>
                </a:solidFill>
              </a:rPr>
              <a:t>، وهي المضمونة بالدستور.."، ومن خلال هذا القانون ّانشأ سلطة إدارية مستقلة وهي " الهيئة الوطنية لحماية المعطيات الشخصية</a:t>
            </a:r>
            <a:r>
              <a:rPr lang="en-US" sz="1600" dirty="0">
                <a:solidFill>
                  <a:schemeClr val="tx1"/>
                </a:solidFill>
              </a:rPr>
              <a:t>" </a:t>
            </a:r>
            <a:r>
              <a:rPr lang="ar-SA" sz="1600" dirty="0">
                <a:solidFill>
                  <a:schemeClr val="tx1"/>
                </a:solidFill>
              </a:rPr>
              <a:t>، التي من مهامها تحديد الضرورية والتدابير الملائمة لحماية المعطيات الشخصية....</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وأصدر في ذات الإتجاه الأمر عدد 3003 لسنة 2007 لتحديد وضبط طرق سير الهيئة الوطنية لحماية المعطيات الشخصية السابق ذكرها، كما قام المشرع التونسي في نفس السنة ومن خلال الأمر عدد 3004 لسنة 2007 ذكر شروط وإجراءات التصريح والترخيص لمعالجة البيانات الشخصية، حتى توضح الرؤية لكل شخص معني تكون بيناته الشخصية موضوع المعالجة، أو كل شخص طبيعي أومعنوي مسؤول على عملية المعالجة</a:t>
            </a:r>
            <a:r>
              <a:rPr lang="en-US" sz="1600" dirty="0">
                <a:solidFill>
                  <a:schemeClr val="tx1"/>
                </a:solidFill>
              </a:rPr>
              <a:t> .</a:t>
            </a: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ثم صدر المرسوم عدد 54 لسنة 2022 مؤرخ في 13 سبتمبر 2022 يتعلق بمكافحة الجرائم المتصلة بأنظمة المعلومات والاتصال، وذكر فيه عقوبات عل</a:t>
            </a:r>
            <a:r>
              <a:rPr lang="ar-EG" sz="1600" dirty="0">
                <a:solidFill>
                  <a:schemeClr val="tx1"/>
                </a:solidFill>
              </a:rPr>
              <a:t>ى</a:t>
            </a:r>
            <a:r>
              <a:rPr lang="ar-SA" sz="1600" dirty="0">
                <a:solidFill>
                  <a:schemeClr val="tx1"/>
                </a:solidFill>
              </a:rPr>
              <a:t> الاعتداء على سلامة أنظمة المعلومات والبيانات وسرّيتها في القسم الأول.</a:t>
            </a:r>
            <a:endParaRPr lang="en-US" sz="1600" dirty="0">
              <a:solidFill>
                <a:schemeClr val="tx1"/>
              </a:solidFill>
            </a:endParaRPr>
          </a:p>
        </p:txBody>
      </p:sp>
      <p:pic>
        <p:nvPicPr>
          <p:cNvPr id="2" name="Picture 2" descr="ملف:Flag of Tunisia.svg - ويكيبيديا">
            <a:extLst>
              <a:ext uri="{FF2B5EF4-FFF2-40B4-BE49-F238E27FC236}">
                <a16:creationId xmlns:a16="http://schemas.microsoft.com/office/drawing/2014/main" id="{62061A0A-C068-4343-9AFF-60FC87B4A5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529" y="485459"/>
            <a:ext cx="2429691" cy="11992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99773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76BF0C65-C04D-42A7-B432-CC62C934AA5C}"/>
              </a:ext>
            </a:extLst>
          </p:cNvPr>
          <p:cNvSpPr/>
          <p:nvPr/>
        </p:nvSpPr>
        <p:spPr>
          <a:xfrm>
            <a:off x="215900" y="897775"/>
            <a:ext cx="11976100" cy="5960225"/>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defRPr/>
            </a:pPr>
            <a:r>
              <a:rPr lang="ar-EG" sz="2400" b="1" dirty="0">
                <a:solidFill>
                  <a:srgbClr val="ED0000"/>
                </a:solidFill>
                <a:latin typeface="Times New Roman" panose="02020603050405020304" pitchFamily="18" charset="0"/>
                <a:ea typeface="Times New Roman" panose="02020603050405020304" pitchFamily="18" charset="0"/>
              </a:rPr>
              <a:t>- جمهورية مصر العربية:</a:t>
            </a:r>
            <a:endParaRPr lang="ar-EG" sz="1600" b="1" dirty="0">
              <a:solidFill>
                <a:srgbClr val="ED0000"/>
              </a:solidFill>
            </a:endParaRPr>
          </a:p>
          <a:p>
            <a:pPr algn="just" rtl="1">
              <a:lnSpc>
                <a:spcPct val="150000"/>
              </a:lnSpc>
            </a:pPr>
            <a:r>
              <a:rPr lang="ar-EG" sz="1600" b="1" dirty="0">
                <a:solidFill>
                  <a:schemeClr val="tx1"/>
                </a:solidFill>
              </a:rPr>
              <a:t>           </a:t>
            </a:r>
            <a:r>
              <a:rPr lang="ar-SA" sz="1600" dirty="0">
                <a:solidFill>
                  <a:schemeClr val="tx1"/>
                </a:solidFill>
              </a:rPr>
              <a:t>ونص قانون مكافحة جرائم تقنية المعلومات رقم 175 لسنة 2018م عل</a:t>
            </a:r>
            <a:r>
              <a:rPr lang="ar-EG" sz="1600" dirty="0">
                <a:solidFill>
                  <a:schemeClr val="tx1"/>
                </a:solidFill>
              </a:rPr>
              <a:t>ى</a:t>
            </a:r>
            <a:r>
              <a:rPr lang="ar-SA" sz="1600" dirty="0">
                <a:solidFill>
                  <a:schemeClr val="tx1"/>
                </a:solidFill>
              </a:rPr>
              <a:t> عقوبات رادع</a:t>
            </a:r>
            <a:r>
              <a:rPr lang="ar-EG" sz="1600" dirty="0">
                <a:solidFill>
                  <a:schemeClr val="tx1"/>
                </a:solidFill>
              </a:rPr>
              <a:t>ة</a:t>
            </a:r>
            <a:r>
              <a:rPr lang="ar-SA" sz="1600" dirty="0">
                <a:solidFill>
                  <a:schemeClr val="tx1"/>
                </a:solidFill>
              </a:rPr>
              <a:t> كل من ارتكب فعلًا من الأفعال الآتية</a:t>
            </a:r>
            <a:r>
              <a:rPr lang="en-US" sz="1600" dirty="0">
                <a:solidFill>
                  <a:schemeClr val="tx1"/>
                </a:solidFill>
              </a:rPr>
              <a:t>:</a:t>
            </a:r>
          </a:p>
          <a:p>
            <a:pPr lvl="0" algn="just" rtl="1">
              <a:lnSpc>
                <a:spcPct val="150000"/>
              </a:lnSpc>
            </a:pPr>
            <a:r>
              <a:rPr lang="ar-EG" sz="1600" dirty="0">
                <a:solidFill>
                  <a:schemeClr val="tx1"/>
                </a:solidFill>
              </a:rPr>
              <a:t>1.  </a:t>
            </a:r>
            <a:r>
              <a:rPr lang="ar-SA" sz="1600" dirty="0">
                <a:solidFill>
                  <a:schemeClr val="tx1"/>
                </a:solidFill>
              </a:rPr>
              <a:t>الاعتداء على أي من المبادئ أو القيم الأسرية في المجتمع المصرى.</a:t>
            </a:r>
            <a:endParaRPr lang="en-US" sz="1600" dirty="0">
              <a:solidFill>
                <a:schemeClr val="tx1"/>
              </a:solidFill>
            </a:endParaRPr>
          </a:p>
          <a:p>
            <a:pPr lvl="0" algn="just" rtl="1">
              <a:lnSpc>
                <a:spcPct val="150000"/>
              </a:lnSpc>
            </a:pPr>
            <a:r>
              <a:rPr lang="ar-EG" sz="1600" dirty="0">
                <a:solidFill>
                  <a:schemeClr val="tx1"/>
                </a:solidFill>
              </a:rPr>
              <a:t>2.  </a:t>
            </a:r>
            <a:r>
              <a:rPr lang="ar-SA" sz="1600" dirty="0">
                <a:solidFill>
                  <a:schemeClr val="tx1"/>
                </a:solidFill>
              </a:rPr>
              <a:t>انتهاك حرمة الحياة الخاصة أو أرسل بكثافة العديد من الرسائل الإلكترونية لشخص معين دون موافقته.</a:t>
            </a:r>
            <a:endParaRPr lang="en-US" sz="1600" dirty="0">
              <a:solidFill>
                <a:schemeClr val="tx1"/>
              </a:solidFill>
            </a:endParaRPr>
          </a:p>
          <a:p>
            <a:pPr lvl="0" algn="just" rtl="1">
              <a:lnSpc>
                <a:spcPct val="150000"/>
              </a:lnSpc>
            </a:pPr>
            <a:r>
              <a:rPr lang="ar-EG" sz="1600" dirty="0">
                <a:solidFill>
                  <a:schemeClr val="tx1"/>
                </a:solidFill>
              </a:rPr>
              <a:t>3. </a:t>
            </a:r>
            <a:r>
              <a:rPr lang="ar-SA" sz="1600" dirty="0">
                <a:solidFill>
                  <a:schemeClr val="tx1"/>
                </a:solidFill>
              </a:rPr>
              <a:t>نشر عن طريق الشبكة المعلوماتية أو بإحدى وسائل تقنية المعلومات معلومات أو أخبار أو صور وما في حكمها، تنتهك خصوصية أي شخص دون رضاه، سواء كانت المعلومات المنشورة صحيحة أو غير صحيحة.</a:t>
            </a:r>
            <a:endParaRPr lang="en-US" sz="1600" dirty="0">
              <a:solidFill>
                <a:schemeClr val="tx1"/>
              </a:solidFill>
            </a:endParaRPr>
          </a:p>
          <a:p>
            <a:pPr lvl="0" algn="just" rtl="1">
              <a:lnSpc>
                <a:spcPct val="150000"/>
              </a:lnSpc>
            </a:pPr>
            <a:r>
              <a:rPr lang="ar-EG" sz="1600" dirty="0">
                <a:solidFill>
                  <a:schemeClr val="tx1"/>
                </a:solidFill>
              </a:rPr>
              <a:t>4. </a:t>
            </a:r>
            <a:r>
              <a:rPr lang="ar-SA" sz="1600" dirty="0">
                <a:solidFill>
                  <a:schemeClr val="tx1"/>
                </a:solidFill>
              </a:rPr>
              <a:t>كل من تعمد استعمال برنامج معلوماتى أو تقنية معلوماتية في معالجة معطيات شخصية للغير لربطها بمحتوى منافٍ للآداب العامة، أو لإظهارها بطريقة من شأنها المساس باعتباره أو شرفه.</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وصدر قانون حماية البيانات الشخصية رقم 151 لسنة 2020 وهدفه ضمان مستوى مناسب من الحماية القانونية والتقنية للبيانات الشخصية المعالجة إلكترونياً، ووضع آليات كفيلة بالتصدي للأخطار الناجمة عن استخدام البيانات الشخصية للمواطنين، ومكافحة انتهاك خصوصيتهم، وذلك من خلال تطبيق إطار معياري يتواكب مع التشريعات الدولية لحماية البيانات الشخصية للأفراد، وحرياتهم، واحترام خصوصيتهم، وصياغة التزامات على كل من المتحكم في البيانات، ومعالج البيانات باعتبارهما من العناصر الفاعلة في مجالات التعامل في البيانات الشخصية، سواء عن طريق الجمع أو النقل أو التبادل أو التخزين أو التحليل أو المعالجة بأ</a:t>
            </a:r>
            <a:r>
              <a:rPr lang="ar-EG" sz="1600" dirty="0">
                <a:solidFill>
                  <a:schemeClr val="tx1"/>
                </a:solidFill>
              </a:rPr>
              <a:t>ي</a:t>
            </a:r>
            <a:r>
              <a:rPr lang="ar-SA" sz="1600" dirty="0">
                <a:solidFill>
                  <a:schemeClr val="tx1"/>
                </a:solidFill>
              </a:rPr>
              <a:t> صورة من الصور</a:t>
            </a:r>
            <a:r>
              <a:rPr lang="en-US" sz="1600" dirty="0">
                <a:solidFill>
                  <a:schemeClr val="tx1"/>
                </a:solidFill>
              </a:rPr>
              <a:t>.</a:t>
            </a:r>
          </a:p>
        </p:txBody>
      </p:sp>
    </p:spTree>
    <p:extLst>
      <p:ext uri="{BB962C8B-B14F-4D97-AF65-F5344CB8AC3E}">
        <p14:creationId xmlns:p14="http://schemas.microsoft.com/office/powerpoint/2010/main" val="13206533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7798C936-9A69-4F62-A061-EA9D5DAE1273}"/>
              </a:ext>
            </a:extLst>
          </p:cNvPr>
          <p:cNvSpPr/>
          <p:nvPr/>
        </p:nvSpPr>
        <p:spPr>
          <a:xfrm>
            <a:off x="13789" y="977888"/>
            <a:ext cx="12178211" cy="5664212"/>
          </a:xfrm>
          <a:prstGeom prst="flowChartAlternateProcess">
            <a:avLst/>
          </a:prstGeom>
          <a:solidFill>
            <a:srgbClr val="D9E6F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b="1" dirty="0">
                <a:solidFill>
                  <a:srgbClr val="FF0000"/>
                </a:solidFill>
              </a:rPr>
              <a:t>المحور الثالث</a:t>
            </a:r>
          </a:p>
          <a:p>
            <a:pPr lvl="0" algn="ctr" rtl="1">
              <a:lnSpc>
                <a:spcPct val="150000"/>
              </a:lnSpc>
            </a:pPr>
            <a:r>
              <a:rPr lang="ar-EG" sz="1600" b="1" dirty="0">
                <a:solidFill>
                  <a:srgbClr val="0000FF"/>
                </a:solidFill>
              </a:rPr>
              <a:t>الحماية الإدارية للحق في الخصوصية المعلوماتية</a:t>
            </a:r>
          </a:p>
          <a:p>
            <a:pPr algn="just" rtl="1">
              <a:lnSpc>
                <a:spcPct val="150000"/>
              </a:lnSpc>
            </a:pPr>
            <a:r>
              <a:rPr lang="ar-EG" sz="1600" dirty="0">
                <a:solidFill>
                  <a:srgbClr val="00B0F0"/>
                </a:solidFill>
              </a:rPr>
              <a:t>         </a:t>
            </a:r>
            <a:r>
              <a:rPr lang="ar-SA" sz="1600" u="sng" dirty="0">
                <a:solidFill>
                  <a:schemeClr val="tx1"/>
                </a:solidFill>
              </a:rPr>
              <a:t>لقد اختلف القانون المقارن حول إنشاء جهة إدارية متخصصة للإشراف والرقابة عل</a:t>
            </a:r>
            <a:r>
              <a:rPr lang="ar-EG" sz="1600" u="sng" dirty="0">
                <a:solidFill>
                  <a:schemeClr val="tx1"/>
                </a:solidFill>
              </a:rPr>
              <a:t>ى</a:t>
            </a:r>
            <a:r>
              <a:rPr lang="ar-SA" sz="1600" u="sng" dirty="0">
                <a:solidFill>
                  <a:schemeClr val="tx1"/>
                </a:solidFill>
              </a:rPr>
              <a:t> تطبيق قانون الخصوصية المعلوماتية اختلافا بينا</a:t>
            </a:r>
            <a:r>
              <a:rPr lang="ar-SA" sz="1600" dirty="0">
                <a:solidFill>
                  <a:schemeClr val="tx1"/>
                </a:solidFill>
              </a:rPr>
              <a:t>:</a:t>
            </a:r>
            <a:endParaRPr lang="en-US" sz="1600" dirty="0">
              <a:solidFill>
                <a:schemeClr val="tx1"/>
              </a:solidFill>
            </a:endParaRPr>
          </a:p>
          <a:p>
            <a:pPr lvl="0" algn="just" rtl="1">
              <a:lnSpc>
                <a:spcPct val="150000"/>
              </a:lnSpc>
            </a:pPr>
            <a:r>
              <a:rPr lang="ar-EG" sz="1600" b="1" dirty="0">
                <a:solidFill>
                  <a:srgbClr val="FF0000"/>
                </a:solidFill>
              </a:rPr>
              <a:t>1.  </a:t>
            </a:r>
            <a:r>
              <a:rPr lang="ar-SA" sz="1600" b="1" dirty="0">
                <a:solidFill>
                  <a:srgbClr val="FF0000"/>
                </a:solidFill>
              </a:rPr>
              <a:t>ترك الرقابة للقواعد العامة دون حاجة لجهة خاصة:</a:t>
            </a:r>
            <a:endParaRPr lang="en-US" sz="1600" b="1"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فيذهب القانون الإنجليزي </a:t>
            </a:r>
            <a:r>
              <a:rPr lang="ar-SA" sz="1600" dirty="0">
                <a:solidFill>
                  <a:schemeClr val="tx1"/>
                </a:solidFill>
              </a:rPr>
              <a:t>في شأن الخصوصية والصادر في سنة ١٩٧٤م إلى </a:t>
            </a:r>
            <a:r>
              <a:rPr lang="ar-SA" sz="1600" dirty="0">
                <a:solidFill>
                  <a:srgbClr val="00B0F0"/>
                </a:solidFill>
              </a:rPr>
              <a:t>ترك ذلك للقواعد العامة، فيختص القضاء العادي بدعاوى التعويض الناشئة عن مخالفة القانون</a:t>
            </a:r>
            <a:r>
              <a:rPr lang="ar-SA" sz="1600" dirty="0">
                <a:solidFill>
                  <a:schemeClr val="tx1"/>
                </a:solidFill>
              </a:rPr>
              <a:t>.</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ولكن يؤخذ عل</a:t>
            </a:r>
            <a:r>
              <a:rPr lang="ar-EG" sz="1600" dirty="0">
                <a:solidFill>
                  <a:schemeClr val="tx1"/>
                </a:solidFill>
              </a:rPr>
              <a:t>ى</a:t>
            </a:r>
            <a:r>
              <a:rPr lang="ar-SA" sz="1600" dirty="0">
                <a:solidFill>
                  <a:schemeClr val="tx1"/>
                </a:solidFill>
              </a:rPr>
              <a:t> هذا الاتجاه أن القضاء لا يتدخل إلا لاحقا، أي بعد قيام النزاع واستحكامه والتوفيق بين تطور المعلوماتية وحماية الخصوصية يستلزم وجود جهة ترعى عدم مخالفة القانون أي الحرص عل</a:t>
            </a:r>
            <a:r>
              <a:rPr lang="ar-EG" sz="1600" dirty="0">
                <a:solidFill>
                  <a:schemeClr val="tx1"/>
                </a:solidFill>
              </a:rPr>
              <a:t>ى</a:t>
            </a:r>
            <a:r>
              <a:rPr lang="ar-SA" sz="1600" dirty="0">
                <a:solidFill>
                  <a:schemeClr val="tx1"/>
                </a:solidFill>
              </a:rPr>
              <a:t> الحماية الوقائية.</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وفي إطار هذه الفكرة </a:t>
            </a:r>
            <a:r>
              <a:rPr lang="ar-SA" sz="1600" dirty="0">
                <a:solidFill>
                  <a:srgbClr val="00B0F0"/>
                </a:solidFill>
              </a:rPr>
              <a:t>يذهب المشرع الأمريكي إلى عدم الحاجة لوجود جهـة إداريـة مستقلة للسهر علي تطبيق القانون؛ فذلك الأمر يدخل في اختصاص جهة الإدارة</a:t>
            </a:r>
            <a:r>
              <a:rPr lang="ar-SA" sz="1600" dirty="0">
                <a:solidFill>
                  <a:schemeClr val="tx1"/>
                </a:solidFill>
              </a:rPr>
              <a:t>، في ترقب مدى التزام بنوك المعلومات بأحكام القانون، ويحال المخالف إلى القضاء. ولجهة الإدارة أن تلجأ إلى اللوائح أو التشريعات الفرعية لتطبيق القانون، وتفصيل أحكامه، وتوفير الحماية اللازمة للمعلومات الشخصية.</a:t>
            </a:r>
            <a:endParaRPr lang="en-US" sz="1600"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وتتجه غالبية التشريعات المقارنة إلى أن تعهد بمهمة الإشراف والسهر على تطبيق القانون إلى جهة خاصة، وهناك عدة صور في هذا الصدد.</a:t>
            </a:r>
            <a:endParaRPr lang="ar-EG" sz="1600" dirty="0">
              <a:solidFill>
                <a:schemeClr val="tx1"/>
              </a:solidFill>
            </a:endParaRPr>
          </a:p>
        </p:txBody>
      </p:sp>
    </p:spTree>
    <p:extLst>
      <p:ext uri="{BB962C8B-B14F-4D97-AF65-F5344CB8AC3E}">
        <p14:creationId xmlns:p14="http://schemas.microsoft.com/office/powerpoint/2010/main" val="249104021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0168" y="3737793"/>
            <a:ext cx="8893264" cy="29043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Flowchart: Alternate Process 8">
            <a:extLst>
              <a:ext uri="{FF2B5EF4-FFF2-40B4-BE49-F238E27FC236}">
                <a16:creationId xmlns:a16="http://schemas.microsoft.com/office/drawing/2014/main" id="{76BF0C65-C04D-42A7-B432-CC62C934AA5C}"/>
              </a:ext>
            </a:extLst>
          </p:cNvPr>
          <p:cNvSpPr/>
          <p:nvPr/>
        </p:nvSpPr>
        <p:spPr>
          <a:xfrm>
            <a:off x="651164" y="1149927"/>
            <a:ext cx="10889672" cy="227907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500"/>
              </a:spcAft>
            </a:pPr>
            <a:r>
              <a:rPr lang="ar-EG" sz="2000" b="1" dirty="0">
                <a:solidFill>
                  <a:srgbClr val="FF0000"/>
                </a:solidFill>
                <a:latin typeface="Calibri" panose="020F0502020204030204" pitchFamily="34" charset="0"/>
                <a:ea typeface="Calibri" panose="020F0502020204030204" pitchFamily="34" charset="0"/>
              </a:rPr>
              <a:t>2. مفوض نظم المعلومات:</a:t>
            </a:r>
            <a:endParaRPr lang="ar-EG" sz="1400" b="1" dirty="0">
              <a:solidFill>
                <a:schemeClr val="tx1"/>
              </a:solidFill>
            </a:endParaRPr>
          </a:p>
          <a:p>
            <a:pPr algn="just" rtl="1">
              <a:lnSpc>
                <a:spcPct val="150000"/>
              </a:lnSpc>
            </a:pPr>
            <a:r>
              <a:rPr lang="ar-EG" sz="1400" dirty="0">
                <a:solidFill>
                  <a:schemeClr val="tx1"/>
                </a:solidFill>
              </a:rPr>
              <a:t>     </a:t>
            </a:r>
            <a:r>
              <a:rPr lang="ar-EG" sz="1600" dirty="0">
                <a:solidFill>
                  <a:schemeClr val="tx1"/>
                </a:solidFill>
              </a:rPr>
              <a:t>     </a:t>
            </a:r>
            <a:r>
              <a:rPr lang="ar-SA" sz="1600" dirty="0">
                <a:solidFill>
                  <a:schemeClr val="tx1"/>
                </a:solidFill>
              </a:rPr>
              <a:t>أخذت ولاية هيس في ألمانيا الغربية بفكرة تعيين مفوض لنظم المعلومات؛ حيث يختص بحماية المواطنين في هذا المجال، ويختص المفوض برقابة عمليات بنوك المعلومات الشخصية. ولكل شخص يشعر بأن أحد نظم المعلومات يمس حياته الخاصة أن يتقدم بشكوى إلى المفوض. ويقوم المفوض ببحث الشكوى مع البنك، وغالبا ما يتوصل إلى حل المشكلة وديا بين الطرفين، وتحرص البنوك على الحل الودي تفاديا للدعاوى القضائية.</a:t>
            </a:r>
            <a:endParaRPr lang="en-US" sz="1600" dirty="0">
              <a:solidFill>
                <a:schemeClr val="tx1"/>
              </a:solidFill>
            </a:endParaRPr>
          </a:p>
        </p:txBody>
      </p:sp>
    </p:spTree>
    <p:extLst>
      <p:ext uri="{BB962C8B-B14F-4D97-AF65-F5344CB8AC3E}">
        <p14:creationId xmlns:p14="http://schemas.microsoft.com/office/powerpoint/2010/main" val="314545750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9738" y="3853858"/>
            <a:ext cx="4650377" cy="27882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Flowchart: Alternate Process 8">
            <a:extLst>
              <a:ext uri="{FF2B5EF4-FFF2-40B4-BE49-F238E27FC236}">
                <a16:creationId xmlns:a16="http://schemas.microsoft.com/office/drawing/2014/main" id="{76BF0C65-C04D-42A7-B432-CC62C934AA5C}"/>
              </a:ext>
            </a:extLst>
          </p:cNvPr>
          <p:cNvSpPr/>
          <p:nvPr/>
        </p:nvSpPr>
        <p:spPr>
          <a:xfrm>
            <a:off x="432263" y="1014153"/>
            <a:ext cx="11672652" cy="317467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solidFill>
                  <a:schemeClr val="tx1"/>
                </a:solidFill>
              </a:rPr>
              <a:t>ولهذا النظام مزايا ولكنه لا يخلو من العيوب وذلك عل</a:t>
            </a:r>
            <a:r>
              <a:rPr lang="ar-EG" sz="1600" b="1" dirty="0">
                <a:solidFill>
                  <a:schemeClr val="tx1"/>
                </a:solidFill>
              </a:rPr>
              <a:t>ى</a:t>
            </a:r>
            <a:r>
              <a:rPr lang="ar-SA" sz="1600" b="1" dirty="0">
                <a:solidFill>
                  <a:schemeClr val="tx1"/>
                </a:solidFill>
              </a:rPr>
              <a:t> الوجه الآتي:</a:t>
            </a:r>
            <a:endParaRPr lang="ar-EG" sz="1600" b="1" dirty="0">
              <a:solidFill>
                <a:schemeClr val="tx1"/>
              </a:solidFill>
            </a:endParaRPr>
          </a:p>
          <a:p>
            <a:pPr algn="just" rtl="1">
              <a:lnSpc>
                <a:spcPct val="150000"/>
              </a:lnSpc>
            </a:pPr>
            <a:endParaRPr lang="en-US" sz="1600" b="1" dirty="0">
              <a:solidFill>
                <a:schemeClr val="tx1"/>
              </a:solidFill>
            </a:endParaRPr>
          </a:p>
          <a:p>
            <a:pPr algn="just" rtl="1">
              <a:lnSpc>
                <a:spcPct val="150000"/>
              </a:lnSpc>
            </a:pPr>
            <a:r>
              <a:rPr lang="ar-EG" sz="1600" dirty="0">
                <a:solidFill>
                  <a:schemeClr val="tx1"/>
                </a:solidFill>
              </a:rPr>
              <a:t>    </a:t>
            </a:r>
            <a:r>
              <a:rPr lang="ar-SA" sz="1600" dirty="0">
                <a:solidFill>
                  <a:schemeClr val="tx1"/>
                </a:solidFill>
              </a:rPr>
              <a:t>     </a:t>
            </a:r>
            <a:r>
              <a:rPr lang="ar-SA" sz="1600" dirty="0">
                <a:solidFill>
                  <a:srgbClr val="00B0F0"/>
                </a:solidFill>
              </a:rPr>
              <a:t>فهو يتميز ببساطته وضآلة ما يحمله للخزانة من أعباء مالية</a:t>
            </a:r>
            <a:r>
              <a:rPr lang="ar-SA" sz="1600" dirty="0">
                <a:solidFill>
                  <a:schemeClr val="tx1"/>
                </a:solidFill>
              </a:rPr>
              <a:t>، وتعتمد فعاليته عل</a:t>
            </a:r>
            <a:r>
              <a:rPr lang="ar-EG" sz="1600" dirty="0">
                <a:solidFill>
                  <a:schemeClr val="tx1"/>
                </a:solidFill>
              </a:rPr>
              <a:t>ى</a:t>
            </a:r>
            <a:r>
              <a:rPr lang="ar-SA" sz="1600" dirty="0">
                <a:solidFill>
                  <a:schemeClr val="tx1"/>
                </a:solidFill>
              </a:rPr>
              <a:t> شخصية من يتولي هذا المنصب الذي يكون عادة محلا للاحترام والثقة، مما يساعد علي قيامه بمهمته ويدعم من قيامة ما يصدره من توصيات وتعليمات.</a:t>
            </a:r>
            <a:endParaRPr lang="ar-EG" sz="1600" dirty="0">
              <a:solidFill>
                <a:schemeClr val="tx1"/>
              </a:solidFill>
            </a:endParaRPr>
          </a:p>
          <a:p>
            <a:pPr algn="just" rtl="1">
              <a:lnSpc>
                <a:spcPct val="150000"/>
              </a:lnSpc>
            </a:pP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rgbClr val="00B0F0"/>
                </a:solidFill>
              </a:rPr>
              <a:t>ولكن يعيبه، أن المفوض لا يملك التدخل إلا بناء عل</a:t>
            </a:r>
            <a:r>
              <a:rPr lang="ar-EG" sz="1600" dirty="0">
                <a:solidFill>
                  <a:srgbClr val="00B0F0"/>
                </a:solidFill>
              </a:rPr>
              <a:t>ى</a:t>
            </a:r>
            <a:r>
              <a:rPr lang="ar-SA" sz="1600" dirty="0">
                <a:solidFill>
                  <a:srgbClr val="00B0F0"/>
                </a:solidFill>
              </a:rPr>
              <a:t> شكوى من صاحب الشأن</a:t>
            </a:r>
            <a:r>
              <a:rPr lang="ar-SA" sz="1600" dirty="0">
                <a:solidFill>
                  <a:schemeClr val="tx1"/>
                </a:solidFill>
              </a:rPr>
              <a:t>، فلا يحق له القيام بالتحري عن مدى احترام القانون، كما أن المفوض لا تتوفر له - غالبا - الخبرة الفنية اللازمة للتحقق من قواعد السلامة والحماية.</a:t>
            </a:r>
            <a:endParaRPr lang="en-US" sz="1600" dirty="0">
              <a:solidFill>
                <a:schemeClr val="tx1"/>
              </a:solidFill>
            </a:endParaRPr>
          </a:p>
        </p:txBody>
      </p:sp>
    </p:spTree>
    <p:extLst>
      <p:ext uri="{BB962C8B-B14F-4D97-AF65-F5344CB8AC3E}">
        <p14:creationId xmlns:p14="http://schemas.microsoft.com/office/powerpoint/2010/main" val="105773474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ata Protection Policies &amp; Procedures – Cygnus">
            <a:extLst>
              <a:ext uri="{FF2B5EF4-FFF2-40B4-BE49-F238E27FC236}">
                <a16:creationId xmlns:a16="http://schemas.microsoft.com/office/drawing/2014/main" id="{8155F5DC-D14F-4596-B504-05BD7AB4978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003" y="1030778"/>
            <a:ext cx="1986915" cy="49211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76BF0C65-C04D-42A7-B432-CC62C934AA5C}"/>
              </a:ext>
            </a:extLst>
          </p:cNvPr>
          <p:cNvSpPr/>
          <p:nvPr/>
        </p:nvSpPr>
        <p:spPr>
          <a:xfrm>
            <a:off x="1986915" y="781395"/>
            <a:ext cx="10205085" cy="5373343"/>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defRPr/>
            </a:pPr>
            <a:r>
              <a:rPr lang="ar-EG" sz="2000" b="1" dirty="0">
                <a:solidFill>
                  <a:srgbClr val="FF0000"/>
                </a:solidFill>
                <a:latin typeface="Calibri" panose="020F0502020204030204" pitchFamily="34" charset="0"/>
                <a:ea typeface="Calibri" panose="020F0502020204030204" pitchFamily="34" charset="0"/>
              </a:rPr>
              <a:t>3. جهاز أو لجنة للإشراف والرقابة:</a:t>
            </a:r>
            <a:endParaRPr lang="en-US" sz="1600" b="1" dirty="0">
              <a:solidFill>
                <a:schemeClr val="tx1"/>
              </a:solidFill>
            </a:endParaRPr>
          </a:p>
          <a:p>
            <a:pPr algn="just" rtl="1">
              <a:lnSpc>
                <a:spcPct val="150000"/>
              </a:lnSpc>
            </a:pPr>
            <a:r>
              <a:rPr lang="ar-EG" sz="1600" b="1" dirty="0">
                <a:solidFill>
                  <a:schemeClr val="tx1"/>
                </a:solidFill>
              </a:rPr>
              <a:t>          </a:t>
            </a:r>
            <a:r>
              <a:rPr lang="ar-SA" sz="1600" u="sng" dirty="0">
                <a:solidFill>
                  <a:srgbClr val="00B0F0"/>
                </a:solidFill>
              </a:rPr>
              <a:t>ومن أنجح السبل التي ظهرت في القانون المقارن، هو أن يعهد إلى لجنة أو جهاز مستقل باختصاص الإشراف والرقابة عل</a:t>
            </a:r>
            <a:r>
              <a:rPr lang="ar-EG" sz="1600" u="sng" dirty="0">
                <a:solidFill>
                  <a:srgbClr val="00B0F0"/>
                </a:solidFill>
              </a:rPr>
              <a:t>ى</a:t>
            </a:r>
            <a:r>
              <a:rPr lang="ar-SA" sz="1600" u="sng" dirty="0">
                <a:solidFill>
                  <a:srgbClr val="00B0F0"/>
                </a:solidFill>
              </a:rPr>
              <a:t> تطبيق القانون</a:t>
            </a:r>
            <a:r>
              <a:rPr lang="ar-SA" sz="1600" u="sng" dirty="0">
                <a:solidFill>
                  <a:schemeClr val="tx1"/>
                </a:solidFill>
              </a:rPr>
              <a:t>.</a:t>
            </a:r>
            <a:r>
              <a:rPr lang="ar-SA" sz="1600" dirty="0">
                <a:solidFill>
                  <a:schemeClr val="tx1"/>
                </a:solidFill>
              </a:rPr>
              <a:t> وأبرز هذه الأمثلة اللجنة القومية للمعلوماتية والحريات في فرنسا، والتي أنشئت بموجب الفصل الثاني من قانون ۱۹۷۸م، ولقد عهد إلى اللجنة القومية للمعلوماتية والحريات منذ تعديل ٢٠٠٤م بسلطة ردع الجرائم المخالفة لهذا التعديل، والذي جاء بمقتضي القانون رقم ٨٠١ - ٢٠٠٤ م.</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ويعد أول ردع قضت به هذه اللجنة في عام ۲۰۰٦م، أي أول حكم صدر عن هذه اللجنة بخصوص مخالفة هذا القانون يرتد إل</a:t>
            </a:r>
            <a:r>
              <a:rPr lang="ar-EG" sz="1600" dirty="0">
                <a:solidFill>
                  <a:schemeClr val="tx1"/>
                </a:solidFill>
              </a:rPr>
              <a:t>ى</a:t>
            </a:r>
            <a:r>
              <a:rPr lang="ar-SA" sz="1600" dirty="0">
                <a:solidFill>
                  <a:schemeClr val="tx1"/>
                </a:solidFill>
              </a:rPr>
              <a:t> ٢٨ يونيه ٢٠٠٦م.</a:t>
            </a:r>
            <a:endParaRPr lang="en-US" sz="1600" dirty="0">
              <a:solidFill>
                <a:schemeClr val="tx1"/>
              </a:solidFill>
            </a:endParaRPr>
          </a:p>
          <a:p>
            <a:pPr algn="just" rtl="1">
              <a:lnSpc>
                <a:spcPct val="150000"/>
              </a:lnSpc>
            </a:pPr>
            <a:r>
              <a:rPr lang="ar-SA" sz="1600" dirty="0">
                <a:solidFill>
                  <a:schemeClr val="tx1"/>
                </a:solidFill>
              </a:rPr>
              <a:t> </a:t>
            </a:r>
            <a:endParaRPr lang="en-US" sz="1600" dirty="0">
              <a:solidFill>
                <a:schemeClr val="tx1"/>
              </a:solidFill>
            </a:endParaRPr>
          </a:p>
          <a:p>
            <a:pPr algn="just" rtl="1">
              <a:lnSpc>
                <a:spcPct val="150000"/>
              </a:lnSpc>
            </a:pPr>
            <a:r>
              <a:rPr lang="ar-SA" sz="1600" dirty="0">
                <a:solidFill>
                  <a:schemeClr val="tx1"/>
                </a:solidFill>
              </a:rPr>
              <a:t>        </a:t>
            </a:r>
            <a:r>
              <a:rPr lang="ar-EG" sz="1600" dirty="0">
                <a:solidFill>
                  <a:schemeClr val="tx1"/>
                </a:solidFill>
              </a:rPr>
              <a:t>   </a:t>
            </a:r>
            <a:r>
              <a:rPr lang="ar-SA" sz="1600" dirty="0">
                <a:solidFill>
                  <a:schemeClr val="tx1"/>
                </a:solidFill>
              </a:rPr>
              <a:t>وتجدر الإشارة إلى أن اللجنة لم تصدر في العديد من الحالات آراء إلا بعد التفاوض مع الإدارة على تعديلات لمشاريعها محل المناقشة. وهذه اللجنة تعد إدارة تراقب إدارة. وقد اعتبر المشرع الفرنسي هذه اللجنة بمثابة الشرطي بالنسبة لرجال المعلوماتية الذين يتعاملون مع المعلومات الشخصية باعتبارها </a:t>
            </a:r>
            <a:r>
              <a:rPr lang="ar-EG" sz="1600" dirty="0">
                <a:solidFill>
                  <a:schemeClr val="tx1"/>
                </a:solidFill>
              </a:rPr>
              <a:t>إ</a:t>
            </a:r>
            <a:r>
              <a:rPr lang="ar-SA" sz="1600" dirty="0">
                <a:solidFill>
                  <a:schemeClr val="tx1"/>
                </a:solidFill>
              </a:rPr>
              <a:t>حد</a:t>
            </a:r>
            <a:r>
              <a:rPr lang="ar-EG" sz="1600" dirty="0">
                <a:solidFill>
                  <a:schemeClr val="tx1"/>
                </a:solidFill>
              </a:rPr>
              <a:t>ى</a:t>
            </a:r>
            <a:r>
              <a:rPr lang="ar-SA" sz="1600" dirty="0">
                <a:solidFill>
                  <a:schemeClr val="tx1"/>
                </a:solidFill>
              </a:rPr>
              <a:t> السلطات المكلفة بحماية الحرية الفردية.</a:t>
            </a:r>
            <a:endParaRPr lang="en-US" sz="1600" dirty="0">
              <a:solidFill>
                <a:schemeClr val="tx1"/>
              </a:solidFill>
            </a:endParaRPr>
          </a:p>
        </p:txBody>
      </p:sp>
    </p:spTree>
    <p:extLst>
      <p:ext uri="{BB962C8B-B14F-4D97-AF65-F5344CB8AC3E}">
        <p14:creationId xmlns:p14="http://schemas.microsoft.com/office/powerpoint/2010/main" val="173157700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7334249" y="3162384"/>
            <a:ext cx="2876204"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pic>
        <p:nvPicPr>
          <p:cNvPr id="1026" name="Picture 2" descr="ECP - Privacy - Jing Zhang illustration">
            <a:extLst>
              <a:ext uri="{FF2B5EF4-FFF2-40B4-BE49-F238E27FC236}">
                <a16:creationId xmlns:a16="http://schemas.microsoft.com/office/drawing/2014/main" id="{5B34123E-2907-402C-AEE7-87EF492B08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52472" y="1886738"/>
            <a:ext cx="5481777" cy="36868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9779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2620995" y="1487355"/>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2525418" y="1770876"/>
            <a:ext cx="9096376" cy="2626938"/>
          </a:xfrm>
          <a:prstGeom prst="rect">
            <a:avLst/>
          </a:prstGeom>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rPr>
              <a:t>المراجع :</a:t>
            </a:r>
            <a:endParaRPr lang="en-US" sz="3200"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sz="2400" dirty="0">
                <a:latin typeface="Calibri" panose="020F0502020204030204" pitchFamily="34" charset="0"/>
                <a:ea typeface="Times New Roman" panose="02020603050405020304" pitchFamily="18"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endParaRPr>
          </a:p>
          <a:p>
            <a:pPr marR="0" lvl="0" algn="just" rtl="1">
              <a:lnSpc>
                <a:spcPct val="150000"/>
              </a:lnSpc>
              <a:spcBef>
                <a:spcPts val="0"/>
              </a:spcBef>
              <a:spcAft>
                <a:spcPts val="500"/>
              </a:spcAft>
            </a:pPr>
            <a:r>
              <a:rPr lang="ar-SA" sz="2400" dirty="0">
                <a:latin typeface="Calibri" panose="020F0502020204030204" pitchFamily="34" charset="0"/>
                <a:ea typeface="Times New Roman" panose="02020603050405020304" pitchFamily="18" charset="0"/>
              </a:rPr>
              <a:t> في مواجهة الجرائم ال</a:t>
            </a:r>
            <a:r>
              <a:rPr lang="ar-EG" sz="2400" dirty="0">
                <a:latin typeface="Calibri" panose="020F0502020204030204" pitchFamily="34" charset="0"/>
                <a:ea typeface="Times New Roman" panose="02020603050405020304" pitchFamily="18" charset="0"/>
              </a:rPr>
              <a:t>معلوماتية</a:t>
            </a:r>
            <a:r>
              <a:rPr lang="ar-SA" sz="2400" dirty="0">
                <a:latin typeface="Calibri" panose="020F0502020204030204" pitchFamily="34" charset="0"/>
                <a:ea typeface="Times New Roman" panose="02020603050405020304" pitchFamily="18" charset="0"/>
              </a:rPr>
              <a:t>، رسالة دكتوراة، </a:t>
            </a:r>
            <a:endParaRPr lang="ar-EG" sz="2400" dirty="0">
              <a:latin typeface="Calibri" panose="020F0502020204030204" pitchFamily="34" charset="0"/>
              <a:ea typeface="Times New Roman" panose="02020603050405020304" pitchFamily="18" charset="0"/>
            </a:endParaRPr>
          </a:p>
          <a:p>
            <a:pPr marR="0" lvl="0" algn="just" rtl="1">
              <a:lnSpc>
                <a:spcPct val="150000"/>
              </a:lnSpc>
              <a:spcBef>
                <a:spcPts val="0"/>
              </a:spcBef>
              <a:spcAft>
                <a:spcPts val="500"/>
              </a:spcAft>
            </a:pPr>
            <a:r>
              <a:rPr lang="ar-SA" sz="2400" dirty="0">
                <a:latin typeface="Calibri" panose="020F0502020204030204" pitchFamily="34" charset="0"/>
                <a:ea typeface="Times New Roman" panose="02020603050405020304" pitchFamily="18" charset="0"/>
              </a:rPr>
              <a:t>جامعة القاهرة، سنة 2013.  </a:t>
            </a:r>
            <a:endParaRPr lang="en-US" sz="2400"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667831" y="1552410"/>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05595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892683" y="4399528"/>
            <a:ext cx="5726661" cy="1137504"/>
          </a:xfrm>
          <a:prstGeom prst="rect">
            <a:avLst/>
          </a:prstGeom>
        </p:spPr>
      </p:pic>
      <p:sp>
        <p:nvSpPr>
          <p:cNvPr id="8" name="Rectangle 7"/>
          <p:cNvSpPr/>
          <p:nvPr/>
        </p:nvSpPr>
        <p:spPr>
          <a:xfrm>
            <a:off x="2892684" y="4399528"/>
            <a:ext cx="6096000" cy="987450"/>
          </a:xfrm>
          <a:prstGeom prst="rect">
            <a:avLst/>
          </a:prstGeom>
        </p:spPr>
        <p:txBody>
          <a:bodyPr>
            <a:spAutoFit/>
          </a:bodyPr>
          <a:lstStyle/>
          <a:p>
            <a:pPr marL="457200" marR="0" algn="ctr" rtl="1">
              <a:lnSpc>
                <a:spcPct val="150000"/>
              </a:lnSpc>
              <a:spcBef>
                <a:spcPts val="0"/>
              </a:spcBef>
              <a:spcAft>
                <a:spcPts val="500"/>
              </a:spcAft>
            </a:pPr>
            <a:r>
              <a:rPr lang="ar-SA" b="1" dirty="0">
                <a:solidFill>
                  <a:schemeClr val="bg1"/>
                </a:solidFill>
                <a:latin typeface="Calibri" panose="020F0502020204030204" pitchFamily="34" charset="0"/>
                <a:ea typeface="Calibri" panose="020F0502020204030204" pitchFamily="34" charset="0"/>
              </a:rPr>
              <a:t>تم بحمد الله ال</a:t>
            </a:r>
            <a:r>
              <a:rPr lang="ar-EG" b="1" dirty="0">
                <a:solidFill>
                  <a:schemeClr val="bg1"/>
                </a:solidFill>
                <a:latin typeface="Calibri" panose="020F0502020204030204" pitchFamily="34" charset="0"/>
                <a:ea typeface="Calibri" panose="020F0502020204030204" pitchFamily="34" charset="0"/>
              </a:rPr>
              <a:t>ا</a:t>
            </a:r>
            <a:r>
              <a:rPr lang="ar-SA" b="1" dirty="0">
                <a:solidFill>
                  <a:schemeClr val="bg1"/>
                </a:solidFill>
                <a:latin typeface="Calibri" panose="020F0502020204030204" pitchFamily="34" charset="0"/>
                <a:ea typeface="Calibri" panose="020F0502020204030204" pitchFamily="34" charset="0"/>
              </a:rPr>
              <a:t>نتهاء من شرح المحاضرة ا</a:t>
            </a:r>
            <a:r>
              <a:rPr lang="ar-EG" b="1" dirty="0">
                <a:solidFill>
                  <a:schemeClr val="bg1"/>
                </a:solidFill>
                <a:latin typeface="Calibri" panose="020F0502020204030204" pitchFamily="34" charset="0"/>
                <a:ea typeface="Calibri" panose="020F0502020204030204" pitchFamily="34" charset="0"/>
              </a:rPr>
              <a:t>العاشرة</a:t>
            </a:r>
            <a:endParaRPr lang="en-US"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1641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BE48EE-2910-4FBD-BD9F-953E4D629AA3}"/>
</file>

<file path=customXml/itemProps2.xml><?xml version="1.0" encoding="utf-8"?>
<ds:datastoreItem xmlns:ds="http://schemas.openxmlformats.org/officeDocument/2006/customXml" ds:itemID="{15A58715-92D2-4DC3-94BD-5E94152030A0}"/>
</file>

<file path=customXml/itemProps3.xml><?xml version="1.0" encoding="utf-8"?>
<ds:datastoreItem xmlns:ds="http://schemas.openxmlformats.org/officeDocument/2006/customXml" ds:itemID="{CD5D8854-DB7F-45AC-AF4D-502A9E5DCB6C}"/>
</file>

<file path=docProps/app.xml><?xml version="1.0" encoding="utf-8"?>
<Properties xmlns="http://schemas.openxmlformats.org/officeDocument/2006/extended-properties" xmlns:vt="http://schemas.openxmlformats.org/officeDocument/2006/docPropsVTypes">
  <TotalTime>17476</TotalTime>
  <Words>7763</Words>
  <Application>Microsoft Office PowerPoint</Application>
  <PresentationFormat>Widescreen</PresentationFormat>
  <Paragraphs>420</Paragraphs>
  <Slides>72</Slides>
  <Notes>44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72</vt:i4>
      </vt:variant>
    </vt:vector>
  </HeadingPairs>
  <TitlesOfParts>
    <vt:vector size="79" baseType="lpstr">
      <vt:lpstr>Alexandria</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807</cp:revision>
  <dcterms:created xsi:type="dcterms:W3CDTF">2023-04-29T09:08:00Z</dcterms:created>
  <dcterms:modified xsi:type="dcterms:W3CDTF">2024-08-15T19:36:51Z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