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298" r:id="rId2"/>
    <p:sldId id="297" r:id="rId3"/>
    <p:sldId id="296" r:id="rId4"/>
    <p:sldId id="301" r:id="rId5"/>
    <p:sldId id="257" r:id="rId6"/>
    <p:sldId id="299" r:id="rId7"/>
    <p:sldId id="258" r:id="rId8"/>
    <p:sldId id="259" r:id="rId9"/>
    <p:sldId id="324" r:id="rId10"/>
    <p:sldId id="326" r:id="rId11"/>
    <p:sldId id="261" r:id="rId12"/>
    <p:sldId id="262" r:id="rId13"/>
    <p:sldId id="319" r:id="rId14"/>
    <p:sldId id="264" r:id="rId15"/>
    <p:sldId id="265" r:id="rId16"/>
    <p:sldId id="302" r:id="rId17"/>
    <p:sldId id="267" r:id="rId18"/>
    <p:sldId id="304" r:id="rId19"/>
    <p:sldId id="305" r:id="rId20"/>
    <p:sldId id="320" r:id="rId21"/>
    <p:sldId id="268" r:id="rId22"/>
    <p:sldId id="269" r:id="rId23"/>
    <p:sldId id="306" r:id="rId24"/>
    <p:sldId id="270" r:id="rId25"/>
    <p:sldId id="271" r:id="rId26"/>
    <p:sldId id="308" r:id="rId27"/>
    <p:sldId id="309" r:id="rId28"/>
    <p:sldId id="273" r:id="rId29"/>
    <p:sldId id="310" r:id="rId30"/>
    <p:sldId id="321" r:id="rId31"/>
    <p:sldId id="274" r:id="rId32"/>
    <p:sldId id="275" r:id="rId33"/>
    <p:sldId id="312" r:id="rId34"/>
    <p:sldId id="277" r:id="rId35"/>
    <p:sldId id="313" r:id="rId36"/>
    <p:sldId id="384" r:id="rId37"/>
    <p:sldId id="580" r:id="rId38"/>
    <p:sldId id="579" r:id="rId39"/>
    <p:sldId id="581" r:id="rId40"/>
    <p:sldId id="578" r:id="rId41"/>
    <p:sldId id="577" r:id="rId4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83" d="100"/>
          <a:sy n="83" d="100"/>
        </p:scale>
        <p:origin x="68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US"/>
        </a:p>
      </dgm:t>
    </dgm:pt>
    <dgm:pt modelId="{C7D740BD-D243-48D4-ACF3-62A0FA03A546}">
      <dgm:prSet/>
      <dgm:spPr/>
      <dgm:t>
        <a:bodyPr/>
        <a:lstStyle/>
        <a:p>
          <a:r>
            <a:rPr lang="en-US" b="1" dirty="0"/>
            <a:t>I- The </a:t>
          </a:r>
          <a:r>
            <a:rPr lang="fr-FR" b="1" i="0" dirty="0"/>
            <a:t>Budget Constraint</a:t>
          </a:r>
          <a:r>
            <a:rPr lang="en-US" b="1" dirty="0"/>
            <a:t>  </a:t>
          </a:r>
        </a:p>
      </dgm:t>
    </dgm:pt>
    <dgm:pt modelId="{6C4D2921-BB83-42F3-B2F5-AA964E4ED0E6}" type="parTrans" cxnId="{0D5B96D2-4A85-4D8D-89C6-D681B22DC456}">
      <dgm:prSet/>
      <dgm:spPr/>
      <dgm:t>
        <a:bodyPr/>
        <a:lstStyle/>
        <a:p>
          <a:endParaRPr lang="en-US"/>
        </a:p>
      </dgm:t>
    </dgm:pt>
    <dgm:pt modelId="{79D1F487-A95D-4271-86B5-EB6C8862F750}" type="sibTrans" cxnId="{0D5B96D2-4A85-4D8D-89C6-D681B22DC456}">
      <dgm:prSet/>
      <dgm:spPr/>
      <dgm:t>
        <a:bodyPr/>
        <a:lstStyle/>
        <a:p>
          <a:endParaRPr lang="en-US"/>
        </a:p>
      </dgm:t>
    </dgm:pt>
    <dgm:pt modelId="{0CB3D2F5-CB3E-4731-B8D7-B2D102F14CDC}">
      <dgm:prSet/>
      <dgm:spPr/>
      <dgm:t>
        <a:bodyPr/>
        <a:lstStyle/>
        <a:p>
          <a:pPr>
            <a:buNone/>
          </a:pPr>
          <a:r>
            <a:rPr lang="en-US" b="1" i="0" dirty="0"/>
            <a:t>III- Impact of Income on Consumer Choices</a:t>
          </a:r>
          <a:endParaRPr lang="en-US" b="1" dirty="0"/>
        </a:p>
      </dgm:t>
    </dgm:pt>
    <dgm:pt modelId="{DDE38F03-0CF4-498E-9636-0699E11E7903}" type="parTrans" cxnId="{5896B283-3339-46E1-B3FC-C09378934C1A}">
      <dgm:prSet/>
      <dgm:spPr/>
      <dgm:t>
        <a:bodyPr/>
        <a:lstStyle/>
        <a:p>
          <a:endParaRPr lang="fr-FR"/>
        </a:p>
      </dgm:t>
    </dgm:pt>
    <dgm:pt modelId="{BAA9D0DC-480C-49F7-A10A-965FE3D63D03}" type="sibTrans" cxnId="{5896B283-3339-46E1-B3FC-C09378934C1A}">
      <dgm:prSet/>
      <dgm:spPr/>
      <dgm:t>
        <a:bodyPr/>
        <a:lstStyle/>
        <a:p>
          <a:endParaRPr lang="fr-FR"/>
        </a:p>
      </dgm:t>
    </dgm:pt>
    <dgm:pt modelId="{CD011653-8210-4BB1-B900-91B01914D603}">
      <dgm:prSet/>
      <dgm:spPr/>
      <dgm:t>
        <a:bodyPr/>
        <a:lstStyle/>
        <a:p>
          <a:pPr>
            <a:buNone/>
          </a:pPr>
          <a:r>
            <a:rPr lang="en-US" b="1" i="0" dirty="0"/>
            <a:t>IV- Impact of Price on Consumer Choices</a:t>
          </a:r>
          <a:endParaRPr lang="en-US" dirty="0"/>
        </a:p>
      </dgm:t>
    </dgm:pt>
    <dgm:pt modelId="{155C05A4-133A-4B2D-89E9-9DAA30418B43}" type="parTrans" cxnId="{570CD7DB-460B-4160-AA30-86C897FA87F0}">
      <dgm:prSet/>
      <dgm:spPr/>
      <dgm:t>
        <a:bodyPr/>
        <a:lstStyle/>
        <a:p>
          <a:endParaRPr lang="fr-FR"/>
        </a:p>
      </dgm:t>
    </dgm:pt>
    <dgm:pt modelId="{7F14F51B-F95A-48D0-A00A-D210F25EB76D}" type="sibTrans" cxnId="{570CD7DB-460B-4160-AA30-86C897FA87F0}">
      <dgm:prSet/>
      <dgm:spPr/>
      <dgm:t>
        <a:bodyPr/>
        <a:lstStyle/>
        <a:p>
          <a:endParaRPr lang="fr-FR"/>
        </a:p>
      </dgm:t>
    </dgm:pt>
    <dgm:pt modelId="{86E4830E-081E-4653-97C1-09CA902EEDD1}">
      <dgm:prSet/>
      <dgm:spPr/>
      <dgm:t>
        <a:bodyPr/>
        <a:lstStyle/>
        <a:p>
          <a:r>
            <a:rPr lang="en-US" b="1" i="0" dirty="0"/>
            <a:t>II- Mapping Preferences with Indifference Curves</a:t>
          </a:r>
          <a:endParaRPr lang="en-US" dirty="0"/>
        </a:p>
      </dgm:t>
    </dgm:pt>
    <dgm:pt modelId="{4F522934-4A53-48AE-A270-84C93756C039}" type="sibTrans" cxnId="{0456E117-C143-4CAF-BE1E-910F8751D8A5}">
      <dgm:prSet/>
      <dgm:spPr/>
      <dgm:t>
        <a:bodyPr/>
        <a:lstStyle/>
        <a:p>
          <a:endParaRPr lang="en-US"/>
        </a:p>
      </dgm:t>
    </dgm:pt>
    <dgm:pt modelId="{852D14FE-F6A4-4D18-98C2-BF1961B8095D}" type="parTrans" cxnId="{0456E117-C143-4CAF-BE1E-910F8751D8A5}">
      <dgm:prSet/>
      <dgm:spPr/>
      <dgm:t>
        <a:bodyPr/>
        <a:lstStyle/>
        <a:p>
          <a:endParaRPr lang="en-US"/>
        </a:p>
      </dgm:t>
    </dgm:pt>
    <dgm:pt modelId="{46E60C47-E0CF-4496-AB25-ABE5BBF91509}" type="pres">
      <dgm:prSet presAssocID="{6141646F-D791-4CA2-A717-C4D765645C71}" presName="CompostProcess" presStyleCnt="0">
        <dgm:presLayoutVars>
          <dgm:dir/>
          <dgm:resizeHandles val="exact"/>
        </dgm:presLayoutVars>
      </dgm:prSet>
      <dgm:spPr/>
    </dgm:pt>
    <dgm:pt modelId="{1F1AC938-0592-4844-B21D-05D8BCB29B15}" type="pres">
      <dgm:prSet presAssocID="{6141646F-D791-4CA2-A717-C4D765645C71}" presName="arrow" presStyleLbl="bgShp" presStyleIdx="0" presStyleCnt="1"/>
      <dgm:spPr/>
    </dgm:pt>
    <dgm:pt modelId="{4415ED17-40F4-4D23-8C58-2D632869BCCD}" type="pres">
      <dgm:prSet presAssocID="{6141646F-D791-4CA2-A717-C4D765645C71}" presName="linearProcess" presStyleCnt="0"/>
      <dgm:spPr/>
    </dgm:pt>
    <dgm:pt modelId="{34C431D1-D978-480B-80ED-812597574604}" type="pres">
      <dgm:prSet presAssocID="{C7D740BD-D243-48D4-ACF3-62A0FA03A546}" presName="textNode" presStyleLbl="node1" presStyleIdx="0" presStyleCnt="4" custLinFactNeighborX="-4574" custLinFactNeighborY="-784">
        <dgm:presLayoutVars>
          <dgm:bulletEnabled val="1"/>
        </dgm:presLayoutVars>
      </dgm:prSet>
      <dgm:spPr/>
    </dgm:pt>
    <dgm:pt modelId="{E67614F6-A794-4345-86E2-E64FA1ACBDFA}" type="pres">
      <dgm:prSet presAssocID="{79D1F487-A95D-4271-86B5-EB6C8862F750}" presName="sibTrans" presStyleCnt="0"/>
      <dgm:spPr/>
    </dgm:pt>
    <dgm:pt modelId="{5E0978EF-607E-4146-8BF9-1D65CD16C01D}" type="pres">
      <dgm:prSet presAssocID="{86E4830E-081E-4653-97C1-09CA902EEDD1}" presName="textNode" presStyleLbl="node1" presStyleIdx="1" presStyleCnt="4">
        <dgm:presLayoutVars>
          <dgm:bulletEnabled val="1"/>
        </dgm:presLayoutVars>
      </dgm:prSet>
      <dgm:spPr/>
    </dgm:pt>
    <dgm:pt modelId="{5106204F-C65C-4145-9A17-F69A9451538D}" type="pres">
      <dgm:prSet presAssocID="{4F522934-4A53-48AE-A270-84C93756C039}" presName="sibTrans" presStyleCnt="0"/>
      <dgm:spPr/>
    </dgm:pt>
    <dgm:pt modelId="{E16F1399-FA89-4222-BECD-76B336D231DC}" type="pres">
      <dgm:prSet presAssocID="{0CB3D2F5-CB3E-4731-B8D7-B2D102F14CDC}" presName="textNode" presStyleLbl="node1" presStyleIdx="2" presStyleCnt="4" custLinFactNeighborX="-8767" custLinFactNeighborY="-2930">
        <dgm:presLayoutVars>
          <dgm:bulletEnabled val="1"/>
        </dgm:presLayoutVars>
      </dgm:prSet>
      <dgm:spPr/>
    </dgm:pt>
    <dgm:pt modelId="{01BA5AFB-2AE4-4E67-8D77-92C56BB85985}" type="pres">
      <dgm:prSet presAssocID="{BAA9D0DC-480C-49F7-A10A-965FE3D63D03}" presName="sibTrans" presStyleCnt="0"/>
      <dgm:spPr/>
    </dgm:pt>
    <dgm:pt modelId="{B5B001A6-948A-40C2-9171-3A14C7652DE1}" type="pres">
      <dgm:prSet presAssocID="{CD011653-8210-4BB1-B900-91B01914D603}" presName="textNode" presStyleLbl="node1" presStyleIdx="3" presStyleCnt="4" custLinFactNeighborX="-58451" custLinFactNeighborY="51">
        <dgm:presLayoutVars>
          <dgm:bulletEnabled val="1"/>
        </dgm:presLayoutVars>
      </dgm:prSet>
      <dgm:spPr/>
    </dgm:pt>
  </dgm:ptLst>
  <dgm:cxnLst>
    <dgm:cxn modelId="{137A8F03-D961-4D1C-8E0A-EF1A7C61F929}" type="presOf" srcId="{86E4830E-081E-4653-97C1-09CA902EEDD1}" destId="{5E0978EF-607E-4146-8BF9-1D65CD16C01D}" srcOrd="0" destOrd="0" presId="urn:microsoft.com/office/officeart/2005/8/layout/hProcess9"/>
    <dgm:cxn modelId="{0456E117-C143-4CAF-BE1E-910F8751D8A5}" srcId="{6141646F-D791-4CA2-A717-C4D765645C71}" destId="{86E4830E-081E-4653-97C1-09CA902EEDD1}" srcOrd="1" destOrd="0" parTransId="{852D14FE-F6A4-4D18-98C2-BF1961B8095D}" sibTransId="{4F522934-4A53-48AE-A270-84C93756C039}"/>
    <dgm:cxn modelId="{A9D75845-D6AD-4FBF-93E7-44B4DC864921}" type="presOf" srcId="{CD011653-8210-4BB1-B900-91B01914D603}" destId="{B5B001A6-948A-40C2-9171-3A14C7652DE1}" srcOrd="0" destOrd="0" presId="urn:microsoft.com/office/officeart/2005/8/layout/hProcess9"/>
    <dgm:cxn modelId="{5896B283-3339-46E1-B3FC-C09378934C1A}" srcId="{6141646F-D791-4CA2-A717-C4D765645C71}" destId="{0CB3D2F5-CB3E-4731-B8D7-B2D102F14CDC}" srcOrd="2" destOrd="0" parTransId="{DDE38F03-0CF4-498E-9636-0699E11E7903}" sibTransId="{BAA9D0DC-480C-49F7-A10A-965FE3D63D03}"/>
    <dgm:cxn modelId="{E247B1C1-5358-4FD3-9A37-64C4C90EEA73}" type="presOf" srcId="{0CB3D2F5-CB3E-4731-B8D7-B2D102F14CDC}" destId="{E16F1399-FA89-4222-BECD-76B336D231DC}" srcOrd="0" destOrd="0" presId="urn:microsoft.com/office/officeart/2005/8/layout/hProcess9"/>
    <dgm:cxn modelId="{4E34D5C1-FE46-43AE-856F-2B02530EF3D5}" type="presOf" srcId="{6141646F-D791-4CA2-A717-C4D765645C71}" destId="{46E60C47-E0CF-4496-AB25-ABE5BBF91509}" srcOrd="0" destOrd="0" presId="urn:microsoft.com/office/officeart/2005/8/layout/hProcess9"/>
    <dgm:cxn modelId="{0D5B96D2-4A85-4D8D-89C6-D681B22DC456}" srcId="{6141646F-D791-4CA2-A717-C4D765645C71}" destId="{C7D740BD-D243-48D4-ACF3-62A0FA03A546}" srcOrd="0" destOrd="0" parTransId="{6C4D2921-BB83-42F3-B2F5-AA964E4ED0E6}" sibTransId="{79D1F487-A95D-4271-86B5-EB6C8862F750}"/>
    <dgm:cxn modelId="{570CD7DB-460B-4160-AA30-86C897FA87F0}" srcId="{6141646F-D791-4CA2-A717-C4D765645C71}" destId="{CD011653-8210-4BB1-B900-91B01914D603}" srcOrd="3" destOrd="0" parTransId="{155C05A4-133A-4B2D-89E9-9DAA30418B43}" sibTransId="{7F14F51B-F95A-48D0-A00A-D210F25EB76D}"/>
    <dgm:cxn modelId="{EA9FC2E4-7073-495E-90AA-EDA2331A510C}" type="presOf" srcId="{C7D740BD-D243-48D4-ACF3-62A0FA03A546}" destId="{34C431D1-D978-480B-80ED-812597574604}" srcOrd="0" destOrd="0" presId="urn:microsoft.com/office/officeart/2005/8/layout/hProcess9"/>
    <dgm:cxn modelId="{4275355B-08E4-4ADF-B922-43916B432885}" type="presParOf" srcId="{46E60C47-E0CF-4496-AB25-ABE5BBF91509}" destId="{1F1AC938-0592-4844-B21D-05D8BCB29B15}" srcOrd="0" destOrd="0" presId="urn:microsoft.com/office/officeart/2005/8/layout/hProcess9"/>
    <dgm:cxn modelId="{7F3378B9-B0B7-44E2-9C09-58D01DF8686C}" type="presParOf" srcId="{46E60C47-E0CF-4496-AB25-ABE5BBF91509}" destId="{4415ED17-40F4-4D23-8C58-2D632869BCCD}" srcOrd="1" destOrd="0" presId="urn:microsoft.com/office/officeart/2005/8/layout/hProcess9"/>
    <dgm:cxn modelId="{02D28071-E6CC-4372-A149-4A499C66C684}" type="presParOf" srcId="{4415ED17-40F4-4D23-8C58-2D632869BCCD}" destId="{34C431D1-D978-480B-80ED-812597574604}" srcOrd="0" destOrd="0" presId="urn:microsoft.com/office/officeart/2005/8/layout/hProcess9"/>
    <dgm:cxn modelId="{E9079B8A-3CAC-4A3C-9587-56422FEAF103}" type="presParOf" srcId="{4415ED17-40F4-4D23-8C58-2D632869BCCD}" destId="{E67614F6-A794-4345-86E2-E64FA1ACBDFA}" srcOrd="1" destOrd="0" presId="urn:microsoft.com/office/officeart/2005/8/layout/hProcess9"/>
    <dgm:cxn modelId="{38F927E7-5EEA-4905-A590-782336A395F9}" type="presParOf" srcId="{4415ED17-40F4-4D23-8C58-2D632869BCCD}" destId="{5E0978EF-607E-4146-8BF9-1D65CD16C01D}" srcOrd="2" destOrd="0" presId="urn:microsoft.com/office/officeart/2005/8/layout/hProcess9"/>
    <dgm:cxn modelId="{B896743A-6E66-4E59-B9BE-9EEADCE94EC3}" type="presParOf" srcId="{4415ED17-40F4-4D23-8C58-2D632869BCCD}" destId="{5106204F-C65C-4145-9A17-F69A9451538D}" srcOrd="3" destOrd="0" presId="urn:microsoft.com/office/officeart/2005/8/layout/hProcess9"/>
    <dgm:cxn modelId="{796F6B93-AB23-4E2B-9C2D-9068038EFA4F}" type="presParOf" srcId="{4415ED17-40F4-4D23-8C58-2D632869BCCD}" destId="{E16F1399-FA89-4222-BECD-76B336D231DC}" srcOrd="4" destOrd="0" presId="urn:microsoft.com/office/officeart/2005/8/layout/hProcess9"/>
    <dgm:cxn modelId="{330E9198-43AB-43C6-8A5F-8F856F6F4825}" type="presParOf" srcId="{4415ED17-40F4-4D23-8C58-2D632869BCCD}" destId="{01BA5AFB-2AE4-4E67-8D77-92C56BB85985}" srcOrd="5" destOrd="0" presId="urn:microsoft.com/office/officeart/2005/8/layout/hProcess9"/>
    <dgm:cxn modelId="{4F50A328-20ED-438E-921F-6768FA8021C8}" type="presParOf" srcId="{4415ED17-40F4-4D23-8C58-2D632869BCCD}" destId="{B5B001A6-948A-40C2-9171-3A14C7652DE1}" srcOrd="6"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1AC938-0592-4844-B21D-05D8BCB29B15}">
      <dsp:nvSpPr>
        <dsp:cNvPr id="0" name=""/>
        <dsp:cNvSpPr/>
      </dsp:nvSpPr>
      <dsp:spPr>
        <a:xfrm>
          <a:off x="891539" y="0"/>
          <a:ext cx="10104120" cy="4351338"/>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4C431D1-D978-480B-80ED-812597574604}">
      <dsp:nvSpPr>
        <dsp:cNvPr id="0" name=""/>
        <dsp:cNvSpPr/>
      </dsp:nvSpPr>
      <dsp:spPr>
        <a:xfrm>
          <a:off x="0" y="1291755"/>
          <a:ext cx="2861518" cy="17405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kern="1200" dirty="0"/>
            <a:t>I- The </a:t>
          </a:r>
          <a:r>
            <a:rPr lang="fr-FR" sz="2400" b="1" i="0" kern="1200" dirty="0"/>
            <a:t>Budget Constraint</a:t>
          </a:r>
          <a:r>
            <a:rPr lang="en-US" sz="2400" b="1" kern="1200" dirty="0"/>
            <a:t>  </a:t>
          </a:r>
        </a:p>
      </dsp:txBody>
      <dsp:txXfrm>
        <a:off x="84966" y="1376721"/>
        <a:ext cx="2691586" cy="1570603"/>
      </dsp:txXfrm>
    </dsp:sp>
    <dsp:sp modelId="{5E0978EF-607E-4146-8BF9-1D65CD16C01D}">
      <dsp:nvSpPr>
        <dsp:cNvPr id="0" name=""/>
        <dsp:cNvSpPr/>
      </dsp:nvSpPr>
      <dsp:spPr>
        <a:xfrm>
          <a:off x="3010543" y="1305401"/>
          <a:ext cx="2861518" cy="17405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i="0" kern="1200" dirty="0"/>
            <a:t>II- Mapping Preferences with Indifference Curves</a:t>
          </a:r>
          <a:endParaRPr lang="en-US" sz="2400" kern="1200" dirty="0"/>
        </a:p>
      </dsp:txBody>
      <dsp:txXfrm>
        <a:off x="3095509" y="1390367"/>
        <a:ext cx="2691586" cy="1570603"/>
      </dsp:txXfrm>
    </dsp:sp>
    <dsp:sp modelId="{E16F1399-FA89-4222-BECD-76B336D231DC}">
      <dsp:nvSpPr>
        <dsp:cNvPr id="0" name=""/>
        <dsp:cNvSpPr/>
      </dsp:nvSpPr>
      <dsp:spPr>
        <a:xfrm>
          <a:off x="6002594" y="1254403"/>
          <a:ext cx="2861518" cy="17405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i="0" kern="1200" dirty="0"/>
            <a:t>III- Impact of Income on Consumer Choices</a:t>
          </a:r>
          <a:endParaRPr lang="en-US" sz="2400" b="1" kern="1200" dirty="0"/>
        </a:p>
      </dsp:txBody>
      <dsp:txXfrm>
        <a:off x="6087560" y="1339369"/>
        <a:ext cx="2691586" cy="1570603"/>
      </dsp:txXfrm>
    </dsp:sp>
    <dsp:sp modelId="{B5B001A6-948A-40C2-9171-3A14C7652DE1}">
      <dsp:nvSpPr>
        <dsp:cNvPr id="0" name=""/>
        <dsp:cNvSpPr/>
      </dsp:nvSpPr>
      <dsp:spPr>
        <a:xfrm>
          <a:off x="8936102" y="1306289"/>
          <a:ext cx="2861518" cy="17405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i="0" kern="1200" dirty="0"/>
            <a:t>IV- Impact of Price on Consumer Choices</a:t>
          </a:r>
          <a:endParaRPr lang="en-US" sz="2400" kern="1200" dirty="0"/>
        </a:p>
      </dsp:txBody>
      <dsp:txXfrm>
        <a:off x="9021068" y="1391255"/>
        <a:ext cx="2691586" cy="1570603"/>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4AF595A-2840-4FE1-9952-2284C18DEC2C}" type="datetimeFigureOut">
              <a:rPr lang="fr-FR" smtClean="0"/>
              <a:t>24/09/2021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07015D9-69AD-406B-8095-6BD60F3EB89D}" type="slidenum">
              <a:rPr lang="fr-FR" smtClean="0"/>
              <a:t>‹N°›</a:t>
            </a:fld>
            <a:endParaRPr lang="fr-FR"/>
          </a:p>
        </p:txBody>
      </p:sp>
    </p:spTree>
    <p:extLst>
      <p:ext uri="{BB962C8B-B14F-4D97-AF65-F5344CB8AC3E}">
        <p14:creationId xmlns:p14="http://schemas.microsoft.com/office/powerpoint/2010/main" val="25934706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emf"/><Relationship Id="rId4" Type="http://schemas.openxmlformats.org/officeDocument/2006/relationships/image" Target="../media/image4.emf"/></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A7CB6AD-CC1E-42AA-8250-F3FF05A6F0EC}"/>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DB14B957-42E9-4CD2-8EDD-37A2282EC2B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A57E865-E9E1-462F-8646-B7EE6717A839}"/>
              </a:ext>
            </a:extLst>
          </p:cNvPr>
          <p:cNvSpPr>
            <a:spLocks noGrp="1"/>
          </p:cNvSpPr>
          <p:nvPr>
            <p:ph type="dt" sz="half" idx="10"/>
          </p:nvPr>
        </p:nvSpPr>
        <p:spPr/>
        <p:txBody>
          <a:bodyPr/>
          <a:lstStyle/>
          <a:p>
            <a:fld id="{394C4D02-BF3E-4B74-B7E9-971D2C94E246}" type="datetimeFigureOut">
              <a:rPr lang="fr-FR" smtClean="0"/>
              <a:t>24/09/2021</a:t>
            </a:fld>
            <a:endParaRPr lang="fr-FR"/>
          </a:p>
        </p:txBody>
      </p:sp>
      <p:sp>
        <p:nvSpPr>
          <p:cNvPr id="5" name="Espace réservé du pied de page 4">
            <a:extLst>
              <a:ext uri="{FF2B5EF4-FFF2-40B4-BE49-F238E27FC236}">
                <a16:creationId xmlns:a16="http://schemas.microsoft.com/office/drawing/2014/main" id="{A885ED72-E9ED-4BCB-9643-8A49C72AA36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C1FBC9A-6660-42EA-8031-E5F678DBED97}"/>
              </a:ext>
            </a:extLst>
          </p:cNvPr>
          <p:cNvSpPr>
            <a:spLocks noGrp="1"/>
          </p:cNvSpPr>
          <p:nvPr>
            <p:ph type="sldNum" sz="quarter" idx="12"/>
          </p:nvPr>
        </p:nvSpPr>
        <p:spPr/>
        <p:txBody>
          <a:bodyPr/>
          <a:lstStyle/>
          <a:p>
            <a:fld id="{1ABC77AF-34B6-4E53-96AA-B9DA39A15348}" type="slidenum">
              <a:rPr lang="fr-FR" smtClean="0"/>
              <a:t>‹N°›</a:t>
            </a:fld>
            <a:endParaRPr lang="fr-FR"/>
          </a:p>
        </p:txBody>
      </p:sp>
    </p:spTree>
    <p:extLst>
      <p:ext uri="{BB962C8B-B14F-4D97-AF65-F5344CB8AC3E}">
        <p14:creationId xmlns:p14="http://schemas.microsoft.com/office/powerpoint/2010/main" val="29789276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EF26A56-2C65-4DBB-8523-B68A0623451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759C7B2-7646-4DA8-B173-5EB12430F2FD}"/>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34C9913-DF23-49A7-A7A0-79A7B2A85A80}"/>
              </a:ext>
            </a:extLst>
          </p:cNvPr>
          <p:cNvSpPr>
            <a:spLocks noGrp="1"/>
          </p:cNvSpPr>
          <p:nvPr>
            <p:ph type="dt" sz="half" idx="10"/>
          </p:nvPr>
        </p:nvSpPr>
        <p:spPr/>
        <p:txBody>
          <a:bodyPr/>
          <a:lstStyle/>
          <a:p>
            <a:fld id="{394C4D02-BF3E-4B74-B7E9-971D2C94E246}" type="datetimeFigureOut">
              <a:rPr lang="fr-FR" smtClean="0"/>
              <a:t>24/09/2021</a:t>
            </a:fld>
            <a:endParaRPr lang="fr-FR"/>
          </a:p>
        </p:txBody>
      </p:sp>
      <p:sp>
        <p:nvSpPr>
          <p:cNvPr id="5" name="Espace réservé du pied de page 4">
            <a:extLst>
              <a:ext uri="{FF2B5EF4-FFF2-40B4-BE49-F238E27FC236}">
                <a16:creationId xmlns:a16="http://schemas.microsoft.com/office/drawing/2014/main" id="{0C0157C6-ABE5-4C42-9C84-7B8823929DF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A63B62B-1F00-4475-AF1A-4058D219C185}"/>
              </a:ext>
            </a:extLst>
          </p:cNvPr>
          <p:cNvSpPr>
            <a:spLocks noGrp="1"/>
          </p:cNvSpPr>
          <p:nvPr>
            <p:ph type="sldNum" sz="quarter" idx="12"/>
          </p:nvPr>
        </p:nvSpPr>
        <p:spPr/>
        <p:txBody>
          <a:bodyPr/>
          <a:lstStyle/>
          <a:p>
            <a:fld id="{1ABC77AF-34B6-4E53-96AA-B9DA39A15348}" type="slidenum">
              <a:rPr lang="fr-FR" smtClean="0"/>
              <a:t>‹N°›</a:t>
            </a:fld>
            <a:endParaRPr lang="fr-FR"/>
          </a:p>
        </p:txBody>
      </p:sp>
    </p:spTree>
    <p:extLst>
      <p:ext uri="{BB962C8B-B14F-4D97-AF65-F5344CB8AC3E}">
        <p14:creationId xmlns:p14="http://schemas.microsoft.com/office/powerpoint/2010/main" val="19462356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6FCEE0-6325-4B0E-9A00-4346EA866031}"/>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AEC1A87-5402-4C97-8838-EA656B5E680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F778FE5B-2D1B-41C5-A45D-F448D6CB49E4}"/>
              </a:ext>
            </a:extLst>
          </p:cNvPr>
          <p:cNvSpPr>
            <a:spLocks noGrp="1"/>
          </p:cNvSpPr>
          <p:nvPr>
            <p:ph type="dt" sz="half" idx="10"/>
          </p:nvPr>
        </p:nvSpPr>
        <p:spPr/>
        <p:txBody>
          <a:bodyPr/>
          <a:lstStyle/>
          <a:p>
            <a:fld id="{394C4D02-BF3E-4B74-B7E9-971D2C94E246}" type="datetimeFigureOut">
              <a:rPr lang="fr-FR" smtClean="0"/>
              <a:t>24/09/2021</a:t>
            </a:fld>
            <a:endParaRPr lang="fr-FR"/>
          </a:p>
        </p:txBody>
      </p:sp>
      <p:sp>
        <p:nvSpPr>
          <p:cNvPr id="5" name="Espace réservé du pied de page 4">
            <a:extLst>
              <a:ext uri="{FF2B5EF4-FFF2-40B4-BE49-F238E27FC236}">
                <a16:creationId xmlns:a16="http://schemas.microsoft.com/office/drawing/2014/main" id="{8AFC41E8-A0E2-4F18-94A9-F1CD6113674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5FDB1CC-B713-4D71-B299-80EBE69A97B1}"/>
              </a:ext>
            </a:extLst>
          </p:cNvPr>
          <p:cNvSpPr>
            <a:spLocks noGrp="1"/>
          </p:cNvSpPr>
          <p:nvPr>
            <p:ph type="sldNum" sz="quarter" idx="12"/>
          </p:nvPr>
        </p:nvSpPr>
        <p:spPr/>
        <p:txBody>
          <a:bodyPr/>
          <a:lstStyle/>
          <a:p>
            <a:fld id="{1ABC77AF-34B6-4E53-96AA-B9DA39A15348}" type="slidenum">
              <a:rPr lang="fr-FR" smtClean="0"/>
              <a:t>‹N°›</a:t>
            </a:fld>
            <a:endParaRPr lang="fr-FR"/>
          </a:p>
        </p:txBody>
      </p:sp>
    </p:spTree>
    <p:extLst>
      <p:ext uri="{BB962C8B-B14F-4D97-AF65-F5344CB8AC3E}">
        <p14:creationId xmlns:p14="http://schemas.microsoft.com/office/powerpoint/2010/main" val="26999141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A9CB721-9493-4FC9-9892-D79466507DD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6CAC287-CB96-434D-89DB-3EB546AFD2AA}"/>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A4DDE12-FCE3-4CD9-8C4E-AF7142ED2E96}"/>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32FFFE15-F5CD-4017-9C50-17B83429F7CE}"/>
              </a:ext>
            </a:extLst>
          </p:cNvPr>
          <p:cNvSpPr>
            <a:spLocks noGrp="1"/>
          </p:cNvSpPr>
          <p:nvPr>
            <p:ph type="dt" sz="half" idx="10"/>
          </p:nvPr>
        </p:nvSpPr>
        <p:spPr/>
        <p:txBody>
          <a:bodyPr/>
          <a:lstStyle/>
          <a:p>
            <a:fld id="{394C4D02-BF3E-4B74-B7E9-971D2C94E246}" type="datetimeFigureOut">
              <a:rPr lang="fr-FR" smtClean="0"/>
              <a:t>24/09/2021</a:t>
            </a:fld>
            <a:endParaRPr lang="fr-FR"/>
          </a:p>
        </p:txBody>
      </p:sp>
      <p:sp>
        <p:nvSpPr>
          <p:cNvPr id="6" name="Espace réservé du pied de page 5">
            <a:extLst>
              <a:ext uri="{FF2B5EF4-FFF2-40B4-BE49-F238E27FC236}">
                <a16:creationId xmlns:a16="http://schemas.microsoft.com/office/drawing/2014/main" id="{88170A4B-5BAE-459E-9BDC-4E7B5DBDD81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40525B6-378A-49A8-802C-76AA4CEF8BCF}"/>
              </a:ext>
            </a:extLst>
          </p:cNvPr>
          <p:cNvSpPr>
            <a:spLocks noGrp="1"/>
          </p:cNvSpPr>
          <p:nvPr>
            <p:ph type="sldNum" sz="quarter" idx="12"/>
          </p:nvPr>
        </p:nvSpPr>
        <p:spPr/>
        <p:txBody>
          <a:bodyPr/>
          <a:lstStyle/>
          <a:p>
            <a:fld id="{1ABC77AF-34B6-4E53-96AA-B9DA39A15348}" type="slidenum">
              <a:rPr lang="fr-FR" smtClean="0"/>
              <a:t>‹N°›</a:t>
            </a:fld>
            <a:endParaRPr lang="fr-FR"/>
          </a:p>
        </p:txBody>
      </p:sp>
    </p:spTree>
    <p:extLst>
      <p:ext uri="{BB962C8B-B14F-4D97-AF65-F5344CB8AC3E}">
        <p14:creationId xmlns:p14="http://schemas.microsoft.com/office/powerpoint/2010/main" val="36703623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2464737-CFBC-4C15-948D-1329AF938B4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5F5E2B0F-C8B4-4119-89D4-AE3E2D4978A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92D19A1B-0278-41D9-9292-2EAC9F3C0A5E}"/>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E296E5F-CBAF-4249-B9B4-5295BAB7B14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0D541AB-A55A-42BE-A011-B1EC0F8E025A}"/>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7CB6A490-930E-460A-821A-F1A04B752C7C}"/>
              </a:ext>
            </a:extLst>
          </p:cNvPr>
          <p:cNvSpPr>
            <a:spLocks noGrp="1"/>
          </p:cNvSpPr>
          <p:nvPr>
            <p:ph type="dt" sz="half" idx="10"/>
          </p:nvPr>
        </p:nvSpPr>
        <p:spPr/>
        <p:txBody>
          <a:bodyPr/>
          <a:lstStyle/>
          <a:p>
            <a:fld id="{394C4D02-BF3E-4B74-B7E9-971D2C94E246}" type="datetimeFigureOut">
              <a:rPr lang="fr-FR" smtClean="0"/>
              <a:t>24/09/2021</a:t>
            </a:fld>
            <a:endParaRPr lang="fr-FR"/>
          </a:p>
        </p:txBody>
      </p:sp>
      <p:sp>
        <p:nvSpPr>
          <p:cNvPr id="8" name="Espace réservé du pied de page 7">
            <a:extLst>
              <a:ext uri="{FF2B5EF4-FFF2-40B4-BE49-F238E27FC236}">
                <a16:creationId xmlns:a16="http://schemas.microsoft.com/office/drawing/2014/main" id="{58384637-DA26-4BB3-A4D6-558D994FBD8F}"/>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4C9013D5-F815-49D7-B508-81D4C1F3F746}"/>
              </a:ext>
            </a:extLst>
          </p:cNvPr>
          <p:cNvSpPr>
            <a:spLocks noGrp="1"/>
          </p:cNvSpPr>
          <p:nvPr>
            <p:ph type="sldNum" sz="quarter" idx="12"/>
          </p:nvPr>
        </p:nvSpPr>
        <p:spPr/>
        <p:txBody>
          <a:bodyPr/>
          <a:lstStyle/>
          <a:p>
            <a:fld id="{1ABC77AF-34B6-4E53-96AA-B9DA39A15348}" type="slidenum">
              <a:rPr lang="fr-FR" smtClean="0"/>
              <a:t>‹N°›</a:t>
            </a:fld>
            <a:endParaRPr lang="fr-FR"/>
          </a:p>
        </p:txBody>
      </p:sp>
    </p:spTree>
    <p:extLst>
      <p:ext uri="{BB962C8B-B14F-4D97-AF65-F5344CB8AC3E}">
        <p14:creationId xmlns:p14="http://schemas.microsoft.com/office/powerpoint/2010/main" val="27781170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D2105A8-8D0A-4DBA-82FF-F26C8818F672}"/>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CACC2F4C-41F1-4705-ABBC-F9BB8A080A65}"/>
              </a:ext>
            </a:extLst>
          </p:cNvPr>
          <p:cNvSpPr>
            <a:spLocks noGrp="1"/>
          </p:cNvSpPr>
          <p:nvPr>
            <p:ph type="dt" sz="half" idx="10"/>
          </p:nvPr>
        </p:nvSpPr>
        <p:spPr/>
        <p:txBody>
          <a:bodyPr/>
          <a:lstStyle/>
          <a:p>
            <a:fld id="{394C4D02-BF3E-4B74-B7E9-971D2C94E246}" type="datetimeFigureOut">
              <a:rPr lang="fr-FR" smtClean="0"/>
              <a:t>24/09/2021</a:t>
            </a:fld>
            <a:endParaRPr lang="fr-FR"/>
          </a:p>
        </p:txBody>
      </p:sp>
      <p:sp>
        <p:nvSpPr>
          <p:cNvPr id="4" name="Espace réservé du pied de page 3">
            <a:extLst>
              <a:ext uri="{FF2B5EF4-FFF2-40B4-BE49-F238E27FC236}">
                <a16:creationId xmlns:a16="http://schemas.microsoft.com/office/drawing/2014/main" id="{7D1E6635-D416-487A-90B5-364E4B91E5AB}"/>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F7BEA0CF-43F4-438F-A386-F25366DE03D3}"/>
              </a:ext>
            </a:extLst>
          </p:cNvPr>
          <p:cNvSpPr>
            <a:spLocks noGrp="1"/>
          </p:cNvSpPr>
          <p:nvPr>
            <p:ph type="sldNum" sz="quarter" idx="12"/>
          </p:nvPr>
        </p:nvSpPr>
        <p:spPr/>
        <p:txBody>
          <a:bodyPr/>
          <a:lstStyle/>
          <a:p>
            <a:fld id="{1ABC77AF-34B6-4E53-96AA-B9DA39A15348}" type="slidenum">
              <a:rPr lang="fr-FR" smtClean="0"/>
              <a:t>‹N°›</a:t>
            </a:fld>
            <a:endParaRPr lang="fr-FR"/>
          </a:p>
        </p:txBody>
      </p:sp>
    </p:spTree>
    <p:extLst>
      <p:ext uri="{BB962C8B-B14F-4D97-AF65-F5344CB8AC3E}">
        <p14:creationId xmlns:p14="http://schemas.microsoft.com/office/powerpoint/2010/main" val="20071478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120C29EF-4BDC-4C9D-B547-2BD9CF4E5754}"/>
              </a:ext>
            </a:extLst>
          </p:cNvPr>
          <p:cNvSpPr>
            <a:spLocks noGrp="1"/>
          </p:cNvSpPr>
          <p:nvPr>
            <p:ph type="dt" sz="half" idx="10"/>
          </p:nvPr>
        </p:nvSpPr>
        <p:spPr/>
        <p:txBody>
          <a:bodyPr/>
          <a:lstStyle/>
          <a:p>
            <a:fld id="{394C4D02-BF3E-4B74-B7E9-971D2C94E246}" type="datetimeFigureOut">
              <a:rPr lang="fr-FR" smtClean="0"/>
              <a:t>24/09/2021</a:t>
            </a:fld>
            <a:endParaRPr lang="fr-FR"/>
          </a:p>
        </p:txBody>
      </p:sp>
      <p:sp>
        <p:nvSpPr>
          <p:cNvPr id="3" name="Espace réservé du pied de page 2">
            <a:extLst>
              <a:ext uri="{FF2B5EF4-FFF2-40B4-BE49-F238E27FC236}">
                <a16:creationId xmlns:a16="http://schemas.microsoft.com/office/drawing/2014/main" id="{61535CB6-6BBA-4EF9-B1C1-C43E5DF5E8CF}"/>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644A865A-11E6-449D-8AB5-5F137685DAE7}"/>
              </a:ext>
            </a:extLst>
          </p:cNvPr>
          <p:cNvSpPr>
            <a:spLocks noGrp="1"/>
          </p:cNvSpPr>
          <p:nvPr>
            <p:ph type="sldNum" sz="quarter" idx="12"/>
          </p:nvPr>
        </p:nvSpPr>
        <p:spPr/>
        <p:txBody>
          <a:bodyPr/>
          <a:lstStyle/>
          <a:p>
            <a:fld id="{1ABC77AF-34B6-4E53-96AA-B9DA39A15348}" type="slidenum">
              <a:rPr lang="fr-FR" smtClean="0"/>
              <a:t>‹N°›</a:t>
            </a:fld>
            <a:endParaRPr lang="fr-FR"/>
          </a:p>
        </p:txBody>
      </p:sp>
    </p:spTree>
    <p:extLst>
      <p:ext uri="{BB962C8B-B14F-4D97-AF65-F5344CB8AC3E}">
        <p14:creationId xmlns:p14="http://schemas.microsoft.com/office/powerpoint/2010/main" val="23856609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559C901-9761-42DD-9FD5-80C3AC9C78C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70403183-0DC9-461E-98F7-E46C3507503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2546087-652D-4100-91E0-BD2B21CF2BF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54D10E4-6AF4-40D4-A688-92472BC5582B}"/>
              </a:ext>
            </a:extLst>
          </p:cNvPr>
          <p:cNvSpPr>
            <a:spLocks noGrp="1"/>
          </p:cNvSpPr>
          <p:nvPr>
            <p:ph type="dt" sz="half" idx="10"/>
          </p:nvPr>
        </p:nvSpPr>
        <p:spPr/>
        <p:txBody>
          <a:bodyPr/>
          <a:lstStyle/>
          <a:p>
            <a:fld id="{394C4D02-BF3E-4B74-B7E9-971D2C94E246}" type="datetimeFigureOut">
              <a:rPr lang="fr-FR" smtClean="0"/>
              <a:t>24/09/2021</a:t>
            </a:fld>
            <a:endParaRPr lang="fr-FR"/>
          </a:p>
        </p:txBody>
      </p:sp>
      <p:sp>
        <p:nvSpPr>
          <p:cNvPr id="6" name="Espace réservé du pied de page 5">
            <a:extLst>
              <a:ext uri="{FF2B5EF4-FFF2-40B4-BE49-F238E27FC236}">
                <a16:creationId xmlns:a16="http://schemas.microsoft.com/office/drawing/2014/main" id="{5023EC2D-56DE-46AA-9328-96EE85C9398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C069EDF-6E01-44C5-A9CC-985EABB96F9F}"/>
              </a:ext>
            </a:extLst>
          </p:cNvPr>
          <p:cNvSpPr>
            <a:spLocks noGrp="1"/>
          </p:cNvSpPr>
          <p:nvPr>
            <p:ph type="sldNum" sz="quarter" idx="12"/>
          </p:nvPr>
        </p:nvSpPr>
        <p:spPr/>
        <p:txBody>
          <a:bodyPr/>
          <a:lstStyle/>
          <a:p>
            <a:fld id="{1ABC77AF-34B6-4E53-96AA-B9DA39A15348}" type="slidenum">
              <a:rPr lang="fr-FR" smtClean="0"/>
              <a:t>‹N°›</a:t>
            </a:fld>
            <a:endParaRPr lang="fr-FR"/>
          </a:p>
        </p:txBody>
      </p:sp>
    </p:spTree>
    <p:extLst>
      <p:ext uri="{BB962C8B-B14F-4D97-AF65-F5344CB8AC3E}">
        <p14:creationId xmlns:p14="http://schemas.microsoft.com/office/powerpoint/2010/main" val="3428639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292FCB2-EC0E-4A4F-9E80-0A33415E5E2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A23A399F-364E-449C-89D1-0D67AB9203E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E0E4839-FFE0-4F2F-A0B7-C33169ADF5A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D6A993F-F0A0-4EDB-95C3-D4C120201928}"/>
              </a:ext>
            </a:extLst>
          </p:cNvPr>
          <p:cNvSpPr>
            <a:spLocks noGrp="1"/>
          </p:cNvSpPr>
          <p:nvPr>
            <p:ph type="dt" sz="half" idx="10"/>
          </p:nvPr>
        </p:nvSpPr>
        <p:spPr/>
        <p:txBody>
          <a:bodyPr/>
          <a:lstStyle/>
          <a:p>
            <a:fld id="{394C4D02-BF3E-4B74-B7E9-971D2C94E246}" type="datetimeFigureOut">
              <a:rPr lang="fr-FR" smtClean="0"/>
              <a:t>24/09/2021</a:t>
            </a:fld>
            <a:endParaRPr lang="fr-FR"/>
          </a:p>
        </p:txBody>
      </p:sp>
      <p:sp>
        <p:nvSpPr>
          <p:cNvPr id="6" name="Espace réservé du pied de page 5">
            <a:extLst>
              <a:ext uri="{FF2B5EF4-FFF2-40B4-BE49-F238E27FC236}">
                <a16:creationId xmlns:a16="http://schemas.microsoft.com/office/drawing/2014/main" id="{E5182848-306F-4820-9467-1376B2BFACDA}"/>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337746F-42C6-4648-8B0D-083AAE802792}"/>
              </a:ext>
            </a:extLst>
          </p:cNvPr>
          <p:cNvSpPr>
            <a:spLocks noGrp="1"/>
          </p:cNvSpPr>
          <p:nvPr>
            <p:ph type="sldNum" sz="quarter" idx="12"/>
          </p:nvPr>
        </p:nvSpPr>
        <p:spPr/>
        <p:txBody>
          <a:bodyPr/>
          <a:lstStyle/>
          <a:p>
            <a:fld id="{1ABC77AF-34B6-4E53-96AA-B9DA39A15348}" type="slidenum">
              <a:rPr lang="fr-FR" smtClean="0"/>
              <a:t>‹N°›</a:t>
            </a:fld>
            <a:endParaRPr lang="fr-FR"/>
          </a:p>
        </p:txBody>
      </p:sp>
    </p:spTree>
    <p:extLst>
      <p:ext uri="{BB962C8B-B14F-4D97-AF65-F5344CB8AC3E}">
        <p14:creationId xmlns:p14="http://schemas.microsoft.com/office/powerpoint/2010/main" val="29585273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47C47E1-5602-4AAE-A782-74D71EFE6F5B}"/>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6AF741DA-8C6D-4897-A3F3-8B9FCEF93C8B}"/>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9792539-F665-4F20-B9D9-E892F3569EFA}"/>
              </a:ext>
            </a:extLst>
          </p:cNvPr>
          <p:cNvSpPr>
            <a:spLocks noGrp="1"/>
          </p:cNvSpPr>
          <p:nvPr>
            <p:ph type="dt" sz="half" idx="10"/>
          </p:nvPr>
        </p:nvSpPr>
        <p:spPr/>
        <p:txBody>
          <a:bodyPr/>
          <a:lstStyle/>
          <a:p>
            <a:fld id="{394C4D02-BF3E-4B74-B7E9-971D2C94E246}" type="datetimeFigureOut">
              <a:rPr lang="fr-FR" smtClean="0"/>
              <a:t>24/09/2021</a:t>
            </a:fld>
            <a:endParaRPr lang="fr-FR"/>
          </a:p>
        </p:txBody>
      </p:sp>
      <p:sp>
        <p:nvSpPr>
          <p:cNvPr id="5" name="Espace réservé du pied de page 4">
            <a:extLst>
              <a:ext uri="{FF2B5EF4-FFF2-40B4-BE49-F238E27FC236}">
                <a16:creationId xmlns:a16="http://schemas.microsoft.com/office/drawing/2014/main" id="{AA1F81E7-BD13-4BE0-BEC4-217841448AE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31F3876-80EC-4DDC-BED0-17CD169EB349}"/>
              </a:ext>
            </a:extLst>
          </p:cNvPr>
          <p:cNvSpPr>
            <a:spLocks noGrp="1"/>
          </p:cNvSpPr>
          <p:nvPr>
            <p:ph type="sldNum" sz="quarter" idx="12"/>
          </p:nvPr>
        </p:nvSpPr>
        <p:spPr/>
        <p:txBody>
          <a:bodyPr/>
          <a:lstStyle/>
          <a:p>
            <a:fld id="{1ABC77AF-34B6-4E53-96AA-B9DA39A15348}" type="slidenum">
              <a:rPr lang="fr-FR" smtClean="0"/>
              <a:t>‹N°›</a:t>
            </a:fld>
            <a:endParaRPr lang="fr-FR"/>
          </a:p>
        </p:txBody>
      </p:sp>
    </p:spTree>
    <p:extLst>
      <p:ext uri="{BB962C8B-B14F-4D97-AF65-F5344CB8AC3E}">
        <p14:creationId xmlns:p14="http://schemas.microsoft.com/office/powerpoint/2010/main" val="33367003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B2048BAC-8361-4C26-AA87-C7F6C62389DE}"/>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434D160E-96E4-4E29-B0FD-0DCBA86F0C35}"/>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D5E0AFB-781E-4036-8543-A92C88EBE0A0}"/>
              </a:ext>
            </a:extLst>
          </p:cNvPr>
          <p:cNvSpPr>
            <a:spLocks noGrp="1"/>
          </p:cNvSpPr>
          <p:nvPr>
            <p:ph type="dt" sz="half" idx="10"/>
          </p:nvPr>
        </p:nvSpPr>
        <p:spPr/>
        <p:txBody>
          <a:bodyPr/>
          <a:lstStyle/>
          <a:p>
            <a:fld id="{394C4D02-BF3E-4B74-B7E9-971D2C94E246}" type="datetimeFigureOut">
              <a:rPr lang="fr-FR" smtClean="0"/>
              <a:t>24/09/2021</a:t>
            </a:fld>
            <a:endParaRPr lang="fr-FR"/>
          </a:p>
        </p:txBody>
      </p:sp>
      <p:sp>
        <p:nvSpPr>
          <p:cNvPr id="5" name="Espace réservé du pied de page 4">
            <a:extLst>
              <a:ext uri="{FF2B5EF4-FFF2-40B4-BE49-F238E27FC236}">
                <a16:creationId xmlns:a16="http://schemas.microsoft.com/office/drawing/2014/main" id="{BD6D6A1D-B398-4CDF-A4C6-6202EBFC10A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CB52492-9C80-47EE-AE33-B37FCA7A8D77}"/>
              </a:ext>
            </a:extLst>
          </p:cNvPr>
          <p:cNvSpPr>
            <a:spLocks noGrp="1"/>
          </p:cNvSpPr>
          <p:nvPr>
            <p:ph type="sldNum" sz="quarter" idx="12"/>
          </p:nvPr>
        </p:nvSpPr>
        <p:spPr/>
        <p:txBody>
          <a:bodyPr/>
          <a:lstStyle/>
          <a:p>
            <a:fld id="{1ABC77AF-34B6-4E53-96AA-B9DA39A15348}" type="slidenum">
              <a:rPr lang="fr-FR" smtClean="0"/>
              <a:t>‹N°›</a:t>
            </a:fld>
            <a:endParaRPr lang="fr-FR"/>
          </a:p>
        </p:txBody>
      </p:sp>
    </p:spTree>
    <p:extLst>
      <p:ext uri="{BB962C8B-B14F-4D97-AF65-F5344CB8AC3E}">
        <p14:creationId xmlns:p14="http://schemas.microsoft.com/office/powerpoint/2010/main" val="11761470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Blank">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9093C909-3884-4268-A23B-7F62D3C7C730}"/>
              </a:ext>
            </a:extLst>
          </p:cNvPr>
          <p:cNvPicPr>
            <a:picLocks noChangeAspect="1"/>
          </p:cNvPicPr>
          <p:nvPr userDrawn="1"/>
        </p:nvPicPr>
        <p:blipFill>
          <a:blip r:embed="rId2"/>
          <a:stretch>
            <a:fillRect/>
          </a:stretch>
        </p:blipFill>
        <p:spPr>
          <a:xfrm>
            <a:off x="9833969" y="-27434"/>
            <a:ext cx="2483251" cy="6912868"/>
          </a:xfrm>
          <a:prstGeom prst="rect">
            <a:avLst/>
          </a:prstGeom>
        </p:spPr>
      </p:pic>
      <p:sp>
        <p:nvSpPr>
          <p:cNvPr id="4" name="Slide Number Placeholder 3"/>
          <p:cNvSpPr>
            <a:spLocks noGrp="1"/>
          </p:cNvSpPr>
          <p:nvPr>
            <p:ph type="sldNum" sz="quarter" idx="12"/>
          </p:nvPr>
        </p:nvSpPr>
        <p:spPr>
          <a:xfrm>
            <a:off x="11013739" y="6582714"/>
            <a:ext cx="1166972" cy="204838"/>
          </a:xfrm>
        </p:spPr>
        <p:txBody>
          <a:bodyPr/>
          <a:lstStyle/>
          <a:p>
            <a:r>
              <a:rPr lang="en-US" dirty="0"/>
              <a:t>L2 - </a:t>
            </a:r>
            <a:fld id="{FDED41F8-FC0F-4085-8150-313B6CF05213}" type="slidenum">
              <a:rPr lang="en-US" smtClean="0"/>
              <a:pPr/>
              <a:t>‹N°›</a:t>
            </a:fld>
            <a:endParaRPr lang="en-US" dirty="0"/>
          </a:p>
        </p:txBody>
      </p:sp>
      <p:sp>
        <p:nvSpPr>
          <p:cNvPr id="9" name="TextBox 8">
            <a:extLst>
              <a:ext uri="{FF2B5EF4-FFF2-40B4-BE49-F238E27FC236}">
                <a16:creationId xmlns:a16="http://schemas.microsoft.com/office/drawing/2014/main" id="{61EA7733-5B66-4BA3-B355-6D5E2EEE0B5F}"/>
              </a:ext>
            </a:extLst>
          </p:cNvPr>
          <p:cNvSpPr txBox="1"/>
          <p:nvPr userDrawn="1"/>
        </p:nvSpPr>
        <p:spPr>
          <a:xfrm>
            <a:off x="2650378" y="543490"/>
            <a:ext cx="28969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0CFA0336-FC90-414C-ABD8-4578B26A8B5D}"/>
              </a:ext>
            </a:extLst>
          </p:cNvPr>
          <p:cNvSpPr txBox="1"/>
          <p:nvPr userDrawn="1"/>
        </p:nvSpPr>
        <p:spPr>
          <a:xfrm>
            <a:off x="162531" y="236726"/>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8" name="TextBox 17">
            <a:extLst>
              <a:ext uri="{FF2B5EF4-FFF2-40B4-BE49-F238E27FC236}">
                <a16:creationId xmlns:a16="http://schemas.microsoft.com/office/drawing/2014/main" id="{3D90F98F-9106-4685-9A42-813777284BDA}"/>
              </a:ext>
            </a:extLst>
          </p:cNvPr>
          <p:cNvSpPr txBox="1"/>
          <p:nvPr userDrawn="1"/>
        </p:nvSpPr>
        <p:spPr>
          <a:xfrm>
            <a:off x="2674188" y="607260"/>
            <a:ext cx="8927261"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TextBox 18">
            <a:extLst>
              <a:ext uri="{FF2B5EF4-FFF2-40B4-BE49-F238E27FC236}">
                <a16:creationId xmlns:a16="http://schemas.microsoft.com/office/drawing/2014/main" id="{8C84BF96-1D29-4651-8A53-3A98DE3A21B1}"/>
              </a:ext>
            </a:extLst>
          </p:cNvPr>
          <p:cNvSpPr txBox="1"/>
          <p:nvPr userDrawn="1"/>
        </p:nvSpPr>
        <p:spPr>
          <a:xfrm>
            <a:off x="205276" y="236726"/>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5" name="Picture 24">
            <a:extLst>
              <a:ext uri="{FF2B5EF4-FFF2-40B4-BE49-F238E27FC236}">
                <a16:creationId xmlns:a16="http://schemas.microsoft.com/office/drawing/2014/main" id="{D7A3E628-0ADF-4390-9F92-C5A83C32CF4F}"/>
              </a:ext>
            </a:extLst>
          </p:cNvPr>
          <p:cNvPicPr>
            <a:picLocks noChangeAspect="1"/>
          </p:cNvPicPr>
          <p:nvPr userDrawn="1"/>
        </p:nvPicPr>
        <p:blipFill>
          <a:blip r:embed="rId3"/>
          <a:stretch>
            <a:fillRect/>
          </a:stretch>
        </p:blipFill>
        <p:spPr>
          <a:xfrm>
            <a:off x="2297908" y="6377876"/>
            <a:ext cx="9902229" cy="204838"/>
          </a:xfrm>
          <a:prstGeom prst="rect">
            <a:avLst/>
          </a:prstGeom>
        </p:spPr>
      </p:pic>
      <p:pic>
        <p:nvPicPr>
          <p:cNvPr id="26" name="Picture 25">
            <a:extLst>
              <a:ext uri="{FF2B5EF4-FFF2-40B4-BE49-F238E27FC236}">
                <a16:creationId xmlns:a16="http://schemas.microsoft.com/office/drawing/2014/main" id="{B098E2F3-C1EC-4309-A277-598FE03CDC01}"/>
              </a:ext>
            </a:extLst>
          </p:cNvPr>
          <p:cNvPicPr>
            <a:picLocks noChangeAspect="1"/>
          </p:cNvPicPr>
          <p:nvPr userDrawn="1"/>
        </p:nvPicPr>
        <p:blipFill>
          <a:blip r:embed="rId4"/>
          <a:stretch>
            <a:fillRect/>
          </a:stretch>
        </p:blipFill>
        <p:spPr>
          <a:xfrm>
            <a:off x="-108036" y="2204822"/>
            <a:ext cx="238651" cy="2709534"/>
          </a:xfrm>
          <a:prstGeom prst="rect">
            <a:avLst/>
          </a:prstGeom>
        </p:spPr>
      </p:pic>
      <p:pic>
        <p:nvPicPr>
          <p:cNvPr id="27" name="Picture 26">
            <a:extLst>
              <a:ext uri="{FF2B5EF4-FFF2-40B4-BE49-F238E27FC236}">
                <a16:creationId xmlns:a16="http://schemas.microsoft.com/office/drawing/2014/main" id="{0050A925-BF87-4BFE-AD01-0271858835A3}"/>
              </a:ext>
            </a:extLst>
          </p:cNvPr>
          <p:cNvPicPr>
            <a:picLocks noChangeAspect="1"/>
          </p:cNvPicPr>
          <p:nvPr userDrawn="1"/>
        </p:nvPicPr>
        <p:blipFill>
          <a:blip r:embed="rId4"/>
          <a:stretch>
            <a:fillRect/>
          </a:stretch>
        </p:blipFill>
        <p:spPr>
          <a:xfrm>
            <a:off x="12072675" y="2204822"/>
            <a:ext cx="238651" cy="2709534"/>
          </a:xfrm>
          <a:prstGeom prst="rect">
            <a:avLst/>
          </a:prstGeom>
        </p:spPr>
      </p:pic>
      <p:sp>
        <p:nvSpPr>
          <p:cNvPr id="28" name="TextBox 27">
            <a:extLst>
              <a:ext uri="{FF2B5EF4-FFF2-40B4-BE49-F238E27FC236}">
                <a16:creationId xmlns:a16="http://schemas.microsoft.com/office/drawing/2014/main" id="{13CA91F2-7789-4DD7-99E3-C4BF4C8A247B}"/>
              </a:ext>
            </a:extLst>
          </p:cNvPr>
          <p:cNvSpPr txBox="1"/>
          <p:nvPr userDrawn="1"/>
        </p:nvSpPr>
        <p:spPr>
          <a:xfrm>
            <a:off x="2650378" y="543490"/>
            <a:ext cx="289694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9" name="TextBox 28">
            <a:extLst>
              <a:ext uri="{FF2B5EF4-FFF2-40B4-BE49-F238E27FC236}">
                <a16:creationId xmlns:a16="http://schemas.microsoft.com/office/drawing/2014/main" id="{FC950D74-DE94-4C62-96F5-6E7AD1CAC41D}"/>
              </a:ext>
            </a:extLst>
          </p:cNvPr>
          <p:cNvSpPr txBox="1"/>
          <p:nvPr userDrawn="1"/>
        </p:nvSpPr>
        <p:spPr>
          <a:xfrm>
            <a:off x="162531" y="236726"/>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AutoShape 3">
            <a:extLst>
              <a:ext uri="{FF2B5EF4-FFF2-40B4-BE49-F238E27FC236}">
                <a16:creationId xmlns:a16="http://schemas.microsoft.com/office/drawing/2014/main" id="{50B7E86A-9794-49DF-876D-07AE9B03A4C9}"/>
              </a:ext>
            </a:extLst>
          </p:cNvPr>
          <p:cNvSpPr>
            <a:spLocks noChangeAspect="1" noChangeArrowheads="1" noTextEdit="1"/>
          </p:cNvSpPr>
          <p:nvPr/>
        </p:nvSpPr>
        <p:spPr bwMode="auto">
          <a:xfrm>
            <a:off x="23813" y="12679"/>
            <a:ext cx="9532937"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2" name="Freeform 5">
            <a:extLst>
              <a:ext uri="{FF2B5EF4-FFF2-40B4-BE49-F238E27FC236}">
                <a16:creationId xmlns:a16="http://schemas.microsoft.com/office/drawing/2014/main" id="{66CCA949-8644-46CA-BA52-B67976800684}"/>
              </a:ext>
            </a:extLst>
          </p:cNvPr>
          <p:cNvSpPr>
            <a:spLocks/>
          </p:cNvSpPr>
          <p:nvPr/>
        </p:nvSpPr>
        <p:spPr bwMode="auto">
          <a:xfrm>
            <a:off x="217489" y="14265"/>
            <a:ext cx="2446337"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3" name="Freeform 6">
            <a:extLst>
              <a:ext uri="{FF2B5EF4-FFF2-40B4-BE49-F238E27FC236}">
                <a16:creationId xmlns:a16="http://schemas.microsoft.com/office/drawing/2014/main" id="{42DCF0BF-9465-4DBD-A0C2-150446AD62DE}"/>
              </a:ext>
            </a:extLst>
          </p:cNvPr>
          <p:cNvSpPr>
            <a:spLocks/>
          </p:cNvSpPr>
          <p:nvPr/>
        </p:nvSpPr>
        <p:spPr bwMode="auto">
          <a:xfrm>
            <a:off x="109538" y="14265"/>
            <a:ext cx="2446337"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4" name="Freeform 7">
            <a:extLst>
              <a:ext uri="{FF2B5EF4-FFF2-40B4-BE49-F238E27FC236}">
                <a16:creationId xmlns:a16="http://schemas.microsoft.com/office/drawing/2014/main" id="{1E6FFE5F-514D-4D5F-9F3C-FD2C54211DF3}"/>
              </a:ext>
            </a:extLst>
          </p:cNvPr>
          <p:cNvSpPr>
            <a:spLocks/>
          </p:cNvSpPr>
          <p:nvPr/>
        </p:nvSpPr>
        <p:spPr bwMode="auto">
          <a:xfrm>
            <a:off x="1501776" y="460352"/>
            <a:ext cx="8220075" cy="838200"/>
          </a:xfrm>
          <a:custGeom>
            <a:avLst/>
            <a:gdLst>
              <a:gd name="T0" fmla="*/ 3551 w 3744"/>
              <a:gd name="T1" fmla="*/ 387 h 387"/>
              <a:gd name="T2" fmla="*/ 0 w 3744"/>
              <a:gd name="T3" fmla="*/ 387 h 387"/>
              <a:gd name="T4" fmla="*/ 0 w 3744"/>
              <a:gd name="T5" fmla="*/ 0 h 387"/>
              <a:gd name="T6" fmla="*/ 3551 w 3744"/>
              <a:gd name="T7" fmla="*/ 0 h 387"/>
              <a:gd name="T8" fmla="*/ 3744 w 3744"/>
              <a:gd name="T9" fmla="*/ 193 h 387"/>
              <a:gd name="T10" fmla="*/ 3744 w 3744"/>
              <a:gd name="T11" fmla="*/ 193 h 387"/>
              <a:gd name="T12" fmla="*/ 3551 w 3744"/>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3744" h="387">
                <a:moveTo>
                  <a:pt x="3551" y="387"/>
                </a:moveTo>
                <a:cubicBezTo>
                  <a:pt x="0" y="387"/>
                  <a:pt x="0" y="387"/>
                  <a:pt x="0" y="387"/>
                </a:cubicBezTo>
                <a:cubicBezTo>
                  <a:pt x="0" y="0"/>
                  <a:pt x="0" y="0"/>
                  <a:pt x="0" y="0"/>
                </a:cubicBezTo>
                <a:cubicBezTo>
                  <a:pt x="3551" y="0"/>
                  <a:pt x="3551" y="0"/>
                  <a:pt x="3551" y="0"/>
                </a:cubicBezTo>
                <a:cubicBezTo>
                  <a:pt x="3657" y="0"/>
                  <a:pt x="3744" y="87"/>
                  <a:pt x="3744" y="193"/>
                </a:cubicBezTo>
                <a:cubicBezTo>
                  <a:pt x="3744" y="193"/>
                  <a:pt x="3744" y="193"/>
                  <a:pt x="3744" y="193"/>
                </a:cubicBezTo>
                <a:cubicBezTo>
                  <a:pt x="3744" y="300"/>
                  <a:pt x="3657" y="387"/>
                  <a:pt x="3551" y="387"/>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5" name="Freeform 8">
            <a:extLst>
              <a:ext uri="{FF2B5EF4-FFF2-40B4-BE49-F238E27FC236}">
                <a16:creationId xmlns:a16="http://schemas.microsoft.com/office/drawing/2014/main" id="{36314B23-7EB0-4E56-A165-4F18A66D6369}"/>
              </a:ext>
            </a:extLst>
          </p:cNvPr>
          <p:cNvSpPr>
            <a:spLocks/>
          </p:cNvSpPr>
          <p:nvPr/>
        </p:nvSpPr>
        <p:spPr bwMode="auto">
          <a:xfrm>
            <a:off x="1" y="14265"/>
            <a:ext cx="2470151"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p>
        </p:txBody>
      </p:sp>
      <p:sp>
        <p:nvSpPr>
          <p:cNvPr id="36" name="TextBox 35">
            <a:extLst>
              <a:ext uri="{FF2B5EF4-FFF2-40B4-BE49-F238E27FC236}">
                <a16:creationId xmlns:a16="http://schemas.microsoft.com/office/drawing/2014/main" id="{4585F897-03F7-49FF-86E6-7BA76597E2CD}"/>
              </a:ext>
            </a:extLst>
          </p:cNvPr>
          <p:cNvSpPr txBox="1"/>
          <p:nvPr userDrawn="1"/>
        </p:nvSpPr>
        <p:spPr>
          <a:xfrm>
            <a:off x="298987" y="251652"/>
            <a:ext cx="1385315"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7" name="Title 1">
            <a:extLst>
              <a:ext uri="{FF2B5EF4-FFF2-40B4-BE49-F238E27FC236}">
                <a16:creationId xmlns:a16="http://schemas.microsoft.com/office/drawing/2014/main" id="{A91D5265-AB25-4A7A-A9E1-D6D9B6F31F80}"/>
              </a:ext>
            </a:extLst>
          </p:cNvPr>
          <p:cNvSpPr>
            <a:spLocks noGrp="1"/>
          </p:cNvSpPr>
          <p:nvPr userDrawn="1">
            <p:ph type="title"/>
          </p:nvPr>
        </p:nvSpPr>
        <p:spPr>
          <a:xfrm>
            <a:off x="2470151" y="365126"/>
            <a:ext cx="7043900" cy="1054242"/>
          </a:xfrm>
        </p:spPr>
        <p:txBody>
          <a:bodyPr>
            <a:normAutofit/>
          </a:bodyPr>
          <a:lstStyle>
            <a:lvl1pPr>
              <a:defRPr sz="3600">
                <a:solidFill>
                  <a:schemeClr val="bg1">
                    <a:lumMod val="95000"/>
                  </a:schemeClr>
                </a:solidFill>
                <a:latin typeface="+mj-lt"/>
              </a:defRPr>
            </a:lvl1pPr>
          </a:lstStyle>
          <a:p>
            <a:r>
              <a:rPr lang="en-US" dirty="0"/>
              <a:t>Click to edit Master title style</a:t>
            </a:r>
          </a:p>
        </p:txBody>
      </p:sp>
      <p:sp>
        <p:nvSpPr>
          <p:cNvPr id="22" name="Content Placeholder 2">
            <a:extLst>
              <a:ext uri="{FF2B5EF4-FFF2-40B4-BE49-F238E27FC236}">
                <a16:creationId xmlns:a16="http://schemas.microsoft.com/office/drawing/2014/main" id="{461A3696-A044-442A-8A96-3C3356C1A438}"/>
              </a:ext>
            </a:extLst>
          </p:cNvPr>
          <p:cNvSpPr>
            <a:spLocks noGrp="1"/>
          </p:cNvSpPr>
          <p:nvPr userDrawn="1">
            <p:ph idx="1"/>
          </p:nvPr>
        </p:nvSpPr>
        <p:spPr>
          <a:xfrm>
            <a:off x="272017" y="1667741"/>
            <a:ext cx="8324455" cy="4509222"/>
          </a:xfrm>
        </p:spPr>
        <p:txBody>
          <a:bodyPr>
            <a:normAutofit/>
          </a:bodyPr>
          <a:lstStyle>
            <a:lvl1pPr>
              <a:lnSpc>
                <a:spcPct val="150000"/>
              </a:lnSpc>
              <a:defRPr sz="2400"/>
            </a:lvl1pPr>
            <a:lvl2pPr>
              <a:lnSpc>
                <a:spcPct val="150000"/>
              </a:lnSpc>
              <a:defRPr sz="2000"/>
            </a:lvl2pPr>
            <a:lvl3pPr>
              <a:lnSpc>
                <a:spcPct val="150000"/>
              </a:lnSpc>
              <a:defRPr sz="1800"/>
            </a:lvl3pPr>
            <a:lvl4pPr>
              <a:lnSpc>
                <a:spcPct val="150000"/>
              </a:lnSpc>
              <a:defRPr sz="1600"/>
            </a:lvl4pPr>
            <a:lvl5pPr>
              <a:lnSpc>
                <a:spcPct val="150000"/>
              </a:lnSpc>
              <a:defRPr sz="16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1" name="Picture 20">
            <a:extLst>
              <a:ext uri="{FF2B5EF4-FFF2-40B4-BE49-F238E27FC236}">
                <a16:creationId xmlns:a16="http://schemas.microsoft.com/office/drawing/2014/main" id="{3069AD7F-6D4B-44F8-AAA4-C12320F58AC8}"/>
              </a:ext>
            </a:extLst>
          </p:cNvPr>
          <p:cNvPicPr>
            <a:picLocks noChangeAspect="1"/>
          </p:cNvPicPr>
          <p:nvPr userDrawn="1"/>
        </p:nvPicPr>
        <p:blipFill>
          <a:blip r:embed="rId5"/>
          <a:stretch>
            <a:fillRect/>
          </a:stretch>
        </p:blipFill>
        <p:spPr>
          <a:xfrm>
            <a:off x="8817449" y="1331394"/>
            <a:ext cx="3179851" cy="4972041"/>
          </a:xfrm>
          <a:prstGeom prst="rect">
            <a:avLst/>
          </a:prstGeom>
        </p:spPr>
      </p:pic>
      <p:pic>
        <p:nvPicPr>
          <p:cNvPr id="24" name="Picture 23">
            <a:extLst>
              <a:ext uri="{FF2B5EF4-FFF2-40B4-BE49-F238E27FC236}">
                <a16:creationId xmlns:a16="http://schemas.microsoft.com/office/drawing/2014/main" id="{B3F8AC94-E70F-4BC2-987B-A45A63266002}"/>
              </a:ext>
            </a:extLst>
          </p:cNvPr>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2" y="6191286"/>
            <a:ext cx="781679" cy="700968"/>
          </a:xfrm>
          <a:prstGeom prst="rect">
            <a:avLst/>
          </a:prstGeom>
        </p:spPr>
      </p:pic>
      <p:sp>
        <p:nvSpPr>
          <p:cNvPr id="39" name="Content Placeholder 2">
            <a:extLst>
              <a:ext uri="{FF2B5EF4-FFF2-40B4-BE49-F238E27FC236}">
                <a16:creationId xmlns:a16="http://schemas.microsoft.com/office/drawing/2014/main" id="{AFB2A71E-D285-4908-8284-018090157150}"/>
              </a:ext>
            </a:extLst>
          </p:cNvPr>
          <p:cNvSpPr>
            <a:spLocks noGrp="1"/>
          </p:cNvSpPr>
          <p:nvPr>
            <p:ph idx="13" hasCustomPrompt="1"/>
          </p:nvPr>
        </p:nvSpPr>
        <p:spPr>
          <a:xfrm>
            <a:off x="9042501" y="1628070"/>
            <a:ext cx="2673615" cy="4509222"/>
          </a:xfrm>
        </p:spPr>
        <p:txBody>
          <a:bodyPr anchor="ctr">
            <a:normAutofit/>
          </a:bodyPr>
          <a:lstStyle>
            <a:lvl1pPr marL="0" indent="0" algn="ctr">
              <a:lnSpc>
                <a:spcPct val="150000"/>
              </a:lnSpc>
              <a:buNone/>
              <a:defRPr sz="2400"/>
            </a:lvl1pPr>
            <a:lvl2pPr marL="457200" indent="0" algn="ctr">
              <a:lnSpc>
                <a:spcPct val="150000"/>
              </a:lnSpc>
              <a:buNone/>
              <a:defRPr sz="2000"/>
            </a:lvl2pPr>
            <a:lvl3pPr marL="914400" indent="0" algn="ctr">
              <a:lnSpc>
                <a:spcPct val="150000"/>
              </a:lnSpc>
              <a:buNone/>
              <a:defRPr sz="1800"/>
            </a:lvl3pPr>
            <a:lvl4pPr marL="1371600" indent="0" algn="ctr">
              <a:lnSpc>
                <a:spcPct val="150000"/>
              </a:lnSpc>
              <a:buNone/>
              <a:defRPr sz="1600"/>
            </a:lvl4pPr>
            <a:lvl5pPr marL="1828800" indent="0" algn="ctr">
              <a:lnSpc>
                <a:spcPct val="150000"/>
              </a:lnSpc>
              <a:buNone/>
              <a:defRPr sz="1600"/>
            </a:lvl5pPr>
          </a:lstStyle>
          <a:p>
            <a:pPr lvl="0"/>
            <a:r>
              <a:rPr lang="en-US" dirty="0"/>
              <a:t>Edit Master text styles</a:t>
            </a:r>
          </a:p>
        </p:txBody>
      </p:sp>
    </p:spTree>
    <p:extLst>
      <p:ext uri="{BB962C8B-B14F-4D97-AF65-F5344CB8AC3E}">
        <p14:creationId xmlns:p14="http://schemas.microsoft.com/office/powerpoint/2010/main" val="29584314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72CDC56-14C0-4FEA-A127-C3B912E6BDF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DD32286B-8543-4908-9881-8B7DF40395C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5A466E1-088C-4352-9171-8C6E8E23C8A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4C4D02-BF3E-4B74-B7E9-971D2C94E246}" type="datetimeFigureOut">
              <a:rPr lang="fr-FR" smtClean="0"/>
              <a:t>24/09/2021</a:t>
            </a:fld>
            <a:endParaRPr lang="fr-FR"/>
          </a:p>
        </p:txBody>
      </p:sp>
      <p:sp>
        <p:nvSpPr>
          <p:cNvPr id="5" name="Espace réservé du pied de page 4">
            <a:extLst>
              <a:ext uri="{FF2B5EF4-FFF2-40B4-BE49-F238E27FC236}">
                <a16:creationId xmlns:a16="http://schemas.microsoft.com/office/drawing/2014/main" id="{10A8AADD-D42F-4038-BA11-AB4A54487E1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31D57B6-4776-4FFF-B26F-50489A943B9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ABC77AF-34B6-4E53-96AA-B9DA39A15348}" type="slidenum">
              <a:rPr lang="fr-FR" smtClean="0"/>
              <a:t>‹N°›</a:t>
            </a:fld>
            <a:endParaRPr lang="fr-FR"/>
          </a:p>
        </p:txBody>
      </p:sp>
    </p:spTree>
    <p:extLst>
      <p:ext uri="{BB962C8B-B14F-4D97-AF65-F5344CB8AC3E}">
        <p14:creationId xmlns:p14="http://schemas.microsoft.com/office/powerpoint/2010/main" val="241212271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55662" y="0"/>
            <a:ext cx="8712338" cy="6680068"/>
          </a:xfrm>
          <a:prstGeom prst="rect">
            <a:avLst/>
          </a:prstGeom>
        </p:spPr>
      </p:pic>
      <p:sp>
        <p:nvSpPr>
          <p:cNvPr id="11" name="Rectangle 10"/>
          <p:cNvSpPr/>
          <p:nvPr/>
        </p:nvSpPr>
        <p:spPr>
          <a:xfrm rot="10800000">
            <a:off x="30981" y="-2"/>
            <a:ext cx="12468749"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1524000" y="4199708"/>
            <a:ext cx="9150532"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72073" y="4963885"/>
            <a:ext cx="1274607" cy="1524000"/>
          </a:xfrm>
          <a:prstGeom prst="rect">
            <a:avLst/>
          </a:prstGeom>
        </p:spPr>
      </p:pic>
      <p:pic>
        <p:nvPicPr>
          <p:cNvPr id="12" name="Picture 11"/>
          <p:cNvPicPr>
            <a:picLocks noChangeAspect="1"/>
          </p:cNvPicPr>
          <p:nvPr/>
        </p:nvPicPr>
        <p:blipFill>
          <a:blip r:embed="rId5"/>
          <a:stretch>
            <a:fillRect/>
          </a:stretch>
        </p:blipFill>
        <p:spPr>
          <a:xfrm>
            <a:off x="30982" y="0"/>
            <a:ext cx="5417926" cy="1972334"/>
          </a:xfrm>
          <a:prstGeom prst="rect">
            <a:avLst/>
          </a:prstGeom>
        </p:spPr>
      </p:pic>
      <p:pic>
        <p:nvPicPr>
          <p:cNvPr id="13" name="Picture 12"/>
          <p:cNvPicPr>
            <a:picLocks noChangeAspect="1"/>
          </p:cNvPicPr>
          <p:nvPr/>
        </p:nvPicPr>
        <p:blipFill>
          <a:blip r:embed="rId6"/>
          <a:stretch>
            <a:fillRect/>
          </a:stretch>
        </p:blipFill>
        <p:spPr>
          <a:xfrm>
            <a:off x="6231458" y="3125530"/>
            <a:ext cx="4411801" cy="1034667"/>
          </a:xfrm>
          <a:prstGeom prst="rect">
            <a:avLst/>
          </a:prstGeom>
        </p:spPr>
      </p:pic>
      <p:sp>
        <p:nvSpPr>
          <p:cNvPr id="14" name="TextBox 13"/>
          <p:cNvSpPr txBox="1"/>
          <p:nvPr/>
        </p:nvSpPr>
        <p:spPr>
          <a:xfrm>
            <a:off x="30982" y="72771"/>
            <a:ext cx="5356787"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MGM 112</a:t>
            </a:r>
          </a:p>
          <a:p>
            <a:r>
              <a:rPr lang="en-US" sz="2800" dirty="0">
                <a:solidFill>
                  <a:schemeClr val="bg1"/>
                </a:solidFill>
              </a:rPr>
              <a:t>Introduction to Economics</a:t>
            </a:r>
            <a:endParaRPr lang="en-US" sz="2800" dirty="0">
              <a:solidFill>
                <a:schemeClr val="bg1"/>
              </a:solidFill>
              <a:latin typeface="+mn-lt"/>
            </a:endParaRP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600" dirty="0">
                <a:solidFill>
                  <a:srgbClr val="24A9E1"/>
                </a:solidFill>
                <a:latin typeface="Tajawal Medium" panose="00000600000000000000" pitchFamily="2" charset="-78"/>
                <a:cs typeface="Tajawal Medium" panose="00000600000000000000" pitchFamily="2" charset="-78"/>
              </a:rPr>
              <a:t>Dr. </a:t>
            </a:r>
            <a:r>
              <a:rPr lang="en-US" sz="2600" dirty="0" err="1">
                <a:solidFill>
                  <a:srgbClr val="24A9E1"/>
                </a:solidFill>
                <a:latin typeface="Tajawal Medium" panose="00000600000000000000" pitchFamily="2" charset="-78"/>
                <a:cs typeface="Tajawal Medium" panose="00000600000000000000" pitchFamily="2" charset="-78"/>
              </a:rPr>
              <a:t>Maryem</a:t>
            </a:r>
            <a:r>
              <a:rPr lang="en-US" sz="2600" dirty="0">
                <a:solidFill>
                  <a:srgbClr val="24A9E1"/>
                </a:solidFill>
                <a:latin typeface="Tajawal Medium" panose="00000600000000000000" pitchFamily="2" charset="-78"/>
                <a:cs typeface="Tajawal Medium" panose="00000600000000000000" pitchFamily="2" charset="-78"/>
              </a:rPr>
              <a:t> ZORGUI</a:t>
            </a:r>
          </a:p>
        </p:txBody>
      </p:sp>
      <p:sp>
        <p:nvSpPr>
          <p:cNvPr id="16" name="TextBox 15"/>
          <p:cNvSpPr txBox="1"/>
          <p:nvPr/>
        </p:nvSpPr>
        <p:spPr>
          <a:xfrm>
            <a:off x="6343650" y="3159396"/>
            <a:ext cx="4299610" cy="954107"/>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Lecture 4</a:t>
            </a:r>
          </a:p>
          <a:p>
            <a:pPr algn="l"/>
            <a:r>
              <a:rPr lang="fr-FR" sz="2800" b="1" i="0" dirty="0">
                <a:solidFill>
                  <a:srgbClr val="1D1D1D"/>
                </a:solidFill>
                <a:effectLst/>
              </a:rPr>
              <a:t>Theory of Consumer </a:t>
            </a:r>
            <a:r>
              <a:rPr lang="fr-FR" sz="2800" b="1" i="0" dirty="0" err="1">
                <a:solidFill>
                  <a:srgbClr val="1D1D1D"/>
                </a:solidFill>
                <a:effectLst/>
              </a:rPr>
              <a:t>Choice</a:t>
            </a:r>
            <a:endParaRPr lang="en-US" sz="2800" b="1" dirty="0">
              <a:solidFill>
                <a:schemeClr val="bg1">
                  <a:lumMod val="95000"/>
                </a:schemeClr>
              </a:solidFill>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7D1FF15-0DDB-4407-B5AF-5913E6DAE08B}"/>
              </a:ext>
            </a:extLst>
          </p:cNvPr>
          <p:cNvSpPr>
            <a:spLocks noGrp="1"/>
          </p:cNvSpPr>
          <p:nvPr>
            <p:ph type="title"/>
          </p:nvPr>
        </p:nvSpPr>
        <p:spPr>
          <a:xfrm>
            <a:off x="2581275" y="365126"/>
            <a:ext cx="6915150" cy="920750"/>
          </a:xfrm>
        </p:spPr>
        <p:txBody>
          <a:bodyPr/>
          <a:lstStyle/>
          <a:p>
            <a:pPr algn="ctr"/>
            <a:r>
              <a:rPr lang="fr-FR" sz="4400" b="1" dirty="0">
                <a:solidFill>
                  <a:schemeClr val="bg1"/>
                </a:solidFill>
                <a:latin typeface="+mn-lt"/>
              </a:rPr>
              <a:t>Syllabus</a:t>
            </a:r>
            <a:endParaRPr lang="fr-FR" dirty="0">
              <a:latin typeface="+mn-lt"/>
            </a:endParaRPr>
          </a:p>
        </p:txBody>
      </p:sp>
      <p:graphicFrame>
        <p:nvGraphicFramePr>
          <p:cNvPr id="4" name="Content Placeholder 1">
            <a:extLst>
              <a:ext uri="{FF2B5EF4-FFF2-40B4-BE49-F238E27FC236}">
                <a16:creationId xmlns:a16="http://schemas.microsoft.com/office/drawing/2014/main" id="{2BC95BE7-5A35-4D92-9E50-D4160954902D}"/>
              </a:ext>
            </a:extLst>
          </p:cNvPr>
          <p:cNvGraphicFramePr>
            <a:graphicFrameLocks noGrp="1"/>
          </p:cNvGraphicFramePr>
          <p:nvPr>
            <p:ph idx="1"/>
            <p:extLst>
              <p:ext uri="{D42A27DB-BD31-4B8C-83A1-F6EECF244321}">
                <p14:modId xmlns:p14="http://schemas.microsoft.com/office/powerpoint/2010/main" val="155846491"/>
              </p:ext>
            </p:extLst>
          </p:nvPr>
        </p:nvGraphicFramePr>
        <p:xfrm>
          <a:off x="180975" y="1825625"/>
          <a:ext cx="118872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67566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1137B68-17AC-48F6-8186-6AB644AC964C}"/>
              </a:ext>
            </a:extLst>
          </p:cNvPr>
          <p:cNvSpPr>
            <a:spLocks noGrp="1"/>
          </p:cNvSpPr>
          <p:nvPr>
            <p:ph type="title"/>
          </p:nvPr>
        </p:nvSpPr>
        <p:spPr>
          <a:xfrm>
            <a:off x="2628900" y="365126"/>
            <a:ext cx="6638925" cy="863600"/>
          </a:xfrm>
        </p:spPr>
        <p:txBody>
          <a:bodyPr>
            <a:normAutofit/>
          </a:bodyPr>
          <a:lstStyle/>
          <a:p>
            <a:r>
              <a:rPr lang="fr-FR" sz="5400" b="1" dirty="0">
                <a:solidFill>
                  <a:schemeClr val="bg1"/>
                </a:solidFill>
              </a:rPr>
              <a:t>	</a:t>
            </a:r>
            <a:r>
              <a:rPr lang="en-US" sz="4400" b="1" dirty="0">
                <a:solidFill>
                  <a:schemeClr val="bg1"/>
                </a:solidFill>
                <a:latin typeface="+mn-lt"/>
              </a:rPr>
              <a:t>Session Outline</a:t>
            </a:r>
            <a:r>
              <a:rPr lang="fr-FR" sz="5400" b="1" dirty="0">
                <a:solidFill>
                  <a:schemeClr val="bg1"/>
                </a:solidFill>
                <a:latin typeface="+mn-lt"/>
              </a:rPr>
              <a:t>	</a:t>
            </a:r>
          </a:p>
        </p:txBody>
      </p:sp>
      <p:sp>
        <p:nvSpPr>
          <p:cNvPr id="3" name="Espace réservé du contenu 2">
            <a:extLst>
              <a:ext uri="{FF2B5EF4-FFF2-40B4-BE49-F238E27FC236}">
                <a16:creationId xmlns:a16="http://schemas.microsoft.com/office/drawing/2014/main" id="{47D70C40-381F-4BC8-8AE7-78E77067FA6B}"/>
              </a:ext>
            </a:extLst>
          </p:cNvPr>
          <p:cNvSpPr>
            <a:spLocks noGrp="1"/>
          </p:cNvSpPr>
          <p:nvPr>
            <p:ph sz="half" idx="1"/>
          </p:nvPr>
        </p:nvSpPr>
        <p:spPr>
          <a:xfrm>
            <a:off x="152400" y="1628775"/>
            <a:ext cx="5867400" cy="4548188"/>
          </a:xfrm>
        </p:spPr>
        <p:txBody>
          <a:bodyPr>
            <a:normAutofit/>
          </a:bodyPr>
          <a:lstStyle/>
          <a:p>
            <a:pPr marL="0" indent="0">
              <a:buNone/>
            </a:pPr>
            <a:r>
              <a:rPr lang="fr-FR" sz="2400" b="1" i="0" dirty="0">
                <a:effectLst/>
              </a:rPr>
              <a:t>I- Introducing the Budget Constraint</a:t>
            </a:r>
          </a:p>
          <a:p>
            <a:pPr marL="0" indent="0">
              <a:buNone/>
            </a:pPr>
            <a:r>
              <a:rPr lang="fr-FR" sz="2400" b="1" i="0" dirty="0">
                <a:effectLst/>
              </a:rPr>
              <a:t>	I-1- Trade-</a:t>
            </a:r>
            <a:r>
              <a:rPr lang="fr-FR" sz="2400" b="1" i="0" dirty="0" err="1">
                <a:effectLst/>
              </a:rPr>
              <a:t>offs</a:t>
            </a:r>
            <a:endParaRPr lang="fr-FR" sz="2400" b="1" i="0" dirty="0">
              <a:effectLst/>
            </a:endParaRPr>
          </a:p>
          <a:p>
            <a:pPr marL="0" indent="0">
              <a:buNone/>
            </a:pPr>
            <a:r>
              <a:rPr lang="en-US" sz="2400" b="1" i="0" dirty="0">
                <a:effectLst/>
              </a:rPr>
              <a:t>	I-2- Budget Curves </a:t>
            </a:r>
          </a:p>
          <a:p>
            <a:pPr marL="0" indent="0">
              <a:buNone/>
            </a:pPr>
            <a:r>
              <a:rPr lang="en-US" sz="2400" b="1" i="0" dirty="0">
                <a:effectLst/>
              </a:rPr>
              <a:t>	I-3- Indifference Curves</a:t>
            </a:r>
          </a:p>
          <a:p>
            <a:pPr marL="0" indent="0">
              <a:buNone/>
            </a:pPr>
            <a:r>
              <a:rPr lang="en-US" sz="2400" b="1" i="0" dirty="0">
                <a:effectLst/>
              </a:rPr>
              <a:t>II- Mapping Preferences with Indifference Curves</a:t>
            </a:r>
          </a:p>
          <a:p>
            <a:pPr marL="0" indent="0">
              <a:buNone/>
            </a:pPr>
            <a:r>
              <a:rPr lang="fr-FR" sz="2400" b="1" i="0" dirty="0">
                <a:effectLst/>
              </a:rPr>
              <a:t>	II-1- The </a:t>
            </a:r>
            <a:r>
              <a:rPr lang="fr-FR" sz="2400" b="1" i="0" dirty="0" err="1">
                <a:effectLst/>
              </a:rPr>
              <a:t>infifference</a:t>
            </a:r>
            <a:r>
              <a:rPr lang="fr-FR" sz="2400" b="1" i="0" dirty="0">
                <a:effectLst/>
              </a:rPr>
              <a:t> </a:t>
            </a:r>
            <a:r>
              <a:rPr lang="fr-FR" sz="2400" b="1" i="0" dirty="0" err="1">
                <a:effectLst/>
              </a:rPr>
              <a:t>curves</a:t>
            </a:r>
            <a:endParaRPr lang="fr-FR" sz="2400" b="1" i="0" dirty="0">
              <a:effectLst/>
            </a:endParaRPr>
          </a:p>
          <a:p>
            <a:pPr marL="0" indent="0">
              <a:buNone/>
            </a:pPr>
            <a:r>
              <a:rPr lang="fr-FR" sz="2400" b="1" dirty="0"/>
              <a:t>	II-</a:t>
            </a:r>
            <a:r>
              <a:rPr lang="fr-FR" sz="2400" b="1" i="0" dirty="0">
                <a:effectLst/>
              </a:rPr>
              <a:t>2- Implications of </a:t>
            </a:r>
            <a:r>
              <a:rPr lang="fr-FR" sz="2400" b="1" i="0" dirty="0" err="1">
                <a:effectLst/>
              </a:rPr>
              <a:t>Indifference</a:t>
            </a:r>
            <a:r>
              <a:rPr lang="fr-FR" sz="2400" b="1" i="0" dirty="0">
                <a:effectLst/>
              </a:rPr>
              <a:t> </a:t>
            </a:r>
            <a:r>
              <a:rPr lang="fr-FR" sz="2400" b="1" i="0" dirty="0" err="1">
                <a:effectLst/>
              </a:rPr>
              <a:t>Maps</a:t>
            </a:r>
            <a:endParaRPr lang="fr-FR" sz="2400" b="1" i="0" dirty="0">
              <a:effectLst/>
            </a:endParaRPr>
          </a:p>
          <a:p>
            <a:pPr marL="0" indent="0">
              <a:buNone/>
            </a:pPr>
            <a:endParaRPr lang="fr-FR" sz="2400" b="1" i="0" dirty="0">
              <a:effectLst/>
            </a:endParaRPr>
          </a:p>
          <a:p>
            <a:endParaRPr lang="fr-FR" sz="2400" b="1" i="0" dirty="0">
              <a:solidFill>
                <a:srgbClr val="077FAB"/>
              </a:solidFill>
              <a:effectLst/>
            </a:endParaRPr>
          </a:p>
          <a:p>
            <a:endParaRPr lang="fr-FR" dirty="0"/>
          </a:p>
        </p:txBody>
      </p:sp>
      <p:sp>
        <p:nvSpPr>
          <p:cNvPr id="4" name="Espace réservé du contenu 3">
            <a:extLst>
              <a:ext uri="{FF2B5EF4-FFF2-40B4-BE49-F238E27FC236}">
                <a16:creationId xmlns:a16="http://schemas.microsoft.com/office/drawing/2014/main" id="{466AE910-D469-4AF1-B827-494109653530}"/>
              </a:ext>
            </a:extLst>
          </p:cNvPr>
          <p:cNvSpPr>
            <a:spLocks noGrp="1"/>
          </p:cNvSpPr>
          <p:nvPr>
            <p:ph sz="half" idx="2"/>
          </p:nvPr>
        </p:nvSpPr>
        <p:spPr>
          <a:xfrm>
            <a:off x="6172202" y="1628776"/>
            <a:ext cx="6019798" cy="4657724"/>
          </a:xfrm>
        </p:spPr>
        <p:txBody>
          <a:bodyPr>
            <a:normAutofit/>
          </a:bodyPr>
          <a:lstStyle/>
          <a:p>
            <a:pPr marL="0" indent="0">
              <a:buNone/>
            </a:pPr>
            <a:r>
              <a:rPr lang="en-US" sz="2400" b="1" i="0" dirty="0">
                <a:effectLst/>
              </a:rPr>
              <a:t>III-Impact of Income on Consumer Choices</a:t>
            </a:r>
          </a:p>
          <a:p>
            <a:pPr marL="0" indent="0">
              <a:buNone/>
            </a:pPr>
            <a:r>
              <a:rPr lang="en-US" sz="2400" b="1" dirty="0"/>
              <a:t>	III-1- I</a:t>
            </a:r>
            <a:r>
              <a:rPr lang="en-US" sz="2400" b="1" i="0" dirty="0">
                <a:effectLst/>
              </a:rPr>
              <a:t>ncome from a Consumer Theory Perspective</a:t>
            </a:r>
          </a:p>
          <a:p>
            <a:pPr marL="0" indent="0">
              <a:buNone/>
            </a:pPr>
            <a:r>
              <a:rPr lang="en-US" sz="2400" b="1" i="0" dirty="0">
                <a:effectLst/>
              </a:rPr>
              <a:t>	III-2- Effects of Income on Different Goods</a:t>
            </a:r>
          </a:p>
          <a:p>
            <a:pPr marL="0" indent="0">
              <a:buNone/>
            </a:pPr>
            <a:endParaRPr lang="en-US" sz="2400" b="1" i="0" dirty="0">
              <a:effectLst/>
            </a:endParaRPr>
          </a:p>
          <a:p>
            <a:pPr marL="0" indent="0">
              <a:buNone/>
            </a:pPr>
            <a:r>
              <a:rPr lang="en-US" sz="2400" b="1" i="0" dirty="0">
                <a:effectLst/>
              </a:rPr>
              <a:t>IV- Impact of Price on Consumer Choices</a:t>
            </a:r>
          </a:p>
          <a:p>
            <a:pPr marL="0" indent="0">
              <a:buNone/>
            </a:pPr>
            <a:r>
              <a:rPr lang="fr-FR" sz="2400" b="1" i="0" dirty="0">
                <a:effectLst/>
                <a:latin typeface="proxima-nova"/>
              </a:rPr>
              <a:t>	</a:t>
            </a:r>
            <a:r>
              <a:rPr lang="fr-FR" sz="2400" b="1" i="0" dirty="0">
                <a:effectLst/>
              </a:rPr>
              <a:t>IV-1- </a:t>
            </a:r>
            <a:r>
              <a:rPr lang="fr-FR" sz="2400" b="1" i="0" dirty="0" err="1">
                <a:effectLst/>
              </a:rPr>
              <a:t>Deriving</a:t>
            </a:r>
            <a:r>
              <a:rPr lang="fr-FR" sz="2400" b="1" i="0" dirty="0">
                <a:effectLst/>
              </a:rPr>
              <a:t> </a:t>
            </a:r>
            <a:r>
              <a:rPr lang="fr-FR" sz="2400" b="1" i="0" dirty="0" err="1">
                <a:effectLst/>
              </a:rPr>
              <a:t>Overall</a:t>
            </a:r>
            <a:r>
              <a:rPr lang="fr-FR" sz="2400" b="1" i="0" dirty="0">
                <a:effectLst/>
              </a:rPr>
              <a:t> </a:t>
            </a:r>
            <a:r>
              <a:rPr lang="fr-FR" sz="2400" b="1" i="0" dirty="0" err="1">
                <a:effectLst/>
              </a:rPr>
              <a:t>Demand</a:t>
            </a:r>
            <a:endParaRPr lang="fr-FR" sz="2400" b="1" i="0" dirty="0">
              <a:effectLst/>
            </a:endParaRPr>
          </a:p>
          <a:p>
            <a:pPr marL="0" indent="0">
              <a:buNone/>
            </a:pPr>
            <a:r>
              <a:rPr lang="fr-FR" sz="2400" b="1" i="0" dirty="0">
                <a:effectLst/>
              </a:rPr>
              <a:t>	IV-2- Price </a:t>
            </a:r>
            <a:r>
              <a:rPr lang="fr-FR" sz="2400" b="1" i="0" dirty="0" err="1">
                <a:effectLst/>
              </a:rPr>
              <a:t>Elasticity</a:t>
            </a:r>
            <a:endParaRPr lang="fr-FR" sz="2400" b="1" i="0" dirty="0">
              <a:effectLst/>
            </a:endParaRPr>
          </a:p>
          <a:p>
            <a:pPr marL="0" indent="0">
              <a:buNone/>
            </a:pPr>
            <a:endParaRPr lang="fr-FR" b="1" i="0" dirty="0">
              <a:effectLst/>
              <a:latin typeface="proxima-nova"/>
            </a:endParaRPr>
          </a:p>
          <a:p>
            <a:pPr marL="0" indent="0">
              <a:buNone/>
            </a:pPr>
            <a:endParaRPr lang="fr-FR" dirty="0"/>
          </a:p>
        </p:txBody>
      </p:sp>
    </p:spTree>
    <p:extLst>
      <p:ext uri="{BB962C8B-B14F-4D97-AF65-F5344CB8AC3E}">
        <p14:creationId xmlns:p14="http://schemas.microsoft.com/office/powerpoint/2010/main" val="8344994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A6346D0-23A9-46E3-B8C1-E5FA42C4460E}"/>
              </a:ext>
            </a:extLst>
          </p:cNvPr>
          <p:cNvSpPr>
            <a:spLocks noGrp="1"/>
          </p:cNvSpPr>
          <p:nvPr>
            <p:ph idx="1"/>
          </p:nvPr>
        </p:nvSpPr>
        <p:spPr>
          <a:xfrm>
            <a:off x="152400" y="1825625"/>
            <a:ext cx="9734550" cy="4351338"/>
          </a:xfrm>
        </p:spPr>
        <p:txBody>
          <a:bodyPr/>
          <a:lstStyle/>
          <a:p>
            <a:pPr marL="0" indent="0" algn="ctr">
              <a:buNone/>
            </a:pPr>
            <a:endParaRPr lang="fr-FR" sz="4000" b="1" i="0" dirty="0">
              <a:effectLst/>
            </a:endParaRPr>
          </a:p>
          <a:p>
            <a:pPr marL="0" indent="0" algn="ctr">
              <a:buNone/>
            </a:pPr>
            <a:r>
              <a:rPr lang="fr-FR" sz="4000" b="1" i="0" dirty="0">
                <a:effectLst/>
              </a:rPr>
              <a:t>I- Introducing the Budget Constraint</a:t>
            </a:r>
          </a:p>
          <a:p>
            <a:pPr marL="0" indent="0" algn="ctr">
              <a:buNone/>
            </a:pPr>
            <a:endParaRPr lang="fr-FR" sz="4000" b="1" i="0" dirty="0">
              <a:effectLst/>
            </a:endParaRPr>
          </a:p>
          <a:p>
            <a:pPr marL="0" indent="0" algn="ctr">
              <a:buNone/>
            </a:pPr>
            <a:r>
              <a:rPr lang="fr-FR" sz="2800" b="1" i="0" dirty="0">
                <a:effectLst/>
              </a:rPr>
              <a:t>	</a:t>
            </a:r>
            <a:r>
              <a:rPr lang="fr-FR" sz="3600" b="1" i="0" dirty="0">
                <a:effectLst/>
              </a:rPr>
              <a:t>I-1-  Trade-</a:t>
            </a:r>
            <a:r>
              <a:rPr lang="fr-FR" sz="3600" b="1" i="0" dirty="0" err="1">
                <a:effectLst/>
              </a:rPr>
              <a:t>offs</a:t>
            </a:r>
            <a:endParaRPr lang="fr-FR" sz="3600" b="1" i="0" dirty="0">
              <a:effectLst/>
            </a:endParaRPr>
          </a:p>
          <a:p>
            <a:pPr marL="0" indent="0" algn="ctr">
              <a:buNone/>
            </a:pPr>
            <a:r>
              <a:rPr lang="en-US" sz="3600" b="1" i="0" dirty="0">
                <a:effectLst/>
              </a:rPr>
              <a:t>	I-2- Budget Curves </a:t>
            </a:r>
          </a:p>
          <a:p>
            <a:pPr marL="0" indent="0" algn="ctr">
              <a:buNone/>
            </a:pPr>
            <a:r>
              <a:rPr lang="en-US" sz="3600" b="1" i="0" dirty="0">
                <a:effectLst/>
              </a:rPr>
              <a:t>	I-3-Indifference Curves</a:t>
            </a:r>
          </a:p>
          <a:p>
            <a:endParaRPr lang="fr-FR" dirty="0"/>
          </a:p>
        </p:txBody>
      </p:sp>
    </p:spTree>
    <p:extLst>
      <p:ext uri="{BB962C8B-B14F-4D97-AF65-F5344CB8AC3E}">
        <p14:creationId xmlns:p14="http://schemas.microsoft.com/office/powerpoint/2010/main" val="21578555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C51EAB4-714E-42CB-BF74-FA326388621C}"/>
              </a:ext>
            </a:extLst>
          </p:cNvPr>
          <p:cNvSpPr>
            <a:spLocks noGrp="1"/>
          </p:cNvSpPr>
          <p:nvPr>
            <p:ph type="title"/>
          </p:nvPr>
        </p:nvSpPr>
        <p:spPr>
          <a:xfrm>
            <a:off x="2419350" y="781049"/>
            <a:ext cx="7362826" cy="447675"/>
          </a:xfrm>
        </p:spPr>
        <p:txBody>
          <a:bodyPr>
            <a:normAutofit fontScale="90000"/>
          </a:bodyPr>
          <a:lstStyle/>
          <a:p>
            <a:r>
              <a:rPr lang="en-US" sz="4000" b="1" dirty="0">
                <a:solidFill>
                  <a:schemeClr val="bg1"/>
                </a:solidFill>
                <a:latin typeface="+mn-lt"/>
              </a:rPr>
              <a:t> </a:t>
            </a:r>
            <a:br>
              <a:rPr lang="en-US" sz="4000" b="1" dirty="0">
                <a:solidFill>
                  <a:schemeClr val="bg1"/>
                </a:solidFill>
                <a:latin typeface="+mn-lt"/>
              </a:rPr>
            </a:br>
            <a:r>
              <a:rPr lang="en-US" sz="4000" b="1" dirty="0">
                <a:solidFill>
                  <a:schemeClr val="bg1"/>
                </a:solidFill>
                <a:latin typeface="+mn-lt"/>
              </a:rPr>
              <a:t>I- The </a:t>
            </a:r>
            <a:r>
              <a:rPr lang="fr-FR" sz="4000" b="1" i="0" dirty="0">
                <a:solidFill>
                  <a:schemeClr val="bg1"/>
                </a:solidFill>
                <a:latin typeface="+mn-lt"/>
              </a:rPr>
              <a:t>Budget Constraint</a:t>
            </a:r>
            <a:r>
              <a:rPr lang="en-US" sz="4000" b="1" dirty="0">
                <a:solidFill>
                  <a:schemeClr val="bg1"/>
                </a:solidFill>
                <a:latin typeface="+mn-lt"/>
              </a:rPr>
              <a:t>                 -1-</a:t>
            </a:r>
            <a:br>
              <a:rPr lang="fr-FR" sz="4400" b="1" i="0" dirty="0">
                <a:solidFill>
                  <a:srgbClr val="077FAB"/>
                </a:solidFill>
                <a:effectLst/>
              </a:rPr>
            </a:br>
            <a:endParaRPr lang="fr-FR" dirty="0"/>
          </a:p>
        </p:txBody>
      </p:sp>
      <p:sp>
        <p:nvSpPr>
          <p:cNvPr id="3" name="Espace réservé du contenu 2">
            <a:extLst>
              <a:ext uri="{FF2B5EF4-FFF2-40B4-BE49-F238E27FC236}">
                <a16:creationId xmlns:a16="http://schemas.microsoft.com/office/drawing/2014/main" id="{FD94A0E3-5B03-41AC-A00E-F9388CFA79EA}"/>
              </a:ext>
            </a:extLst>
          </p:cNvPr>
          <p:cNvSpPr>
            <a:spLocks noGrp="1"/>
          </p:cNvSpPr>
          <p:nvPr>
            <p:ph idx="1"/>
          </p:nvPr>
        </p:nvSpPr>
        <p:spPr>
          <a:xfrm>
            <a:off x="0" y="1690688"/>
            <a:ext cx="9991725" cy="4486275"/>
          </a:xfrm>
        </p:spPr>
        <p:txBody>
          <a:bodyPr/>
          <a:lstStyle/>
          <a:p>
            <a:pPr marL="0" indent="0">
              <a:buNone/>
            </a:pPr>
            <a:r>
              <a:rPr lang="fr-FR" b="1" i="0" dirty="0">
                <a:effectLst/>
              </a:rPr>
              <a:t>	I-1-Trade-offs</a:t>
            </a:r>
          </a:p>
          <a:p>
            <a:r>
              <a:rPr lang="en-US" sz="2600" b="0" i="0" dirty="0">
                <a:solidFill>
                  <a:srgbClr val="373D3F"/>
                </a:solidFill>
                <a:effectLst/>
              </a:rPr>
              <a:t>To expand upon this definition further, the business concept of opportunity cost via trade-offs is a central building block in understanding budget constraints. </a:t>
            </a:r>
          </a:p>
          <a:p>
            <a:r>
              <a:rPr lang="en-US" sz="2600" b="0" i="0" dirty="0">
                <a:solidFill>
                  <a:srgbClr val="373D3F"/>
                </a:solidFill>
                <a:effectLst/>
              </a:rPr>
              <a:t>An opportunity cost is defined as the foregone value of the next best alternative in a given action. </a:t>
            </a:r>
            <a:endParaRPr lang="fr-FR" sz="2600" dirty="0"/>
          </a:p>
          <a:p>
            <a:endParaRPr lang="fr-FR" dirty="0"/>
          </a:p>
          <a:p>
            <a:endParaRPr lang="fr-FR" dirty="0"/>
          </a:p>
        </p:txBody>
      </p:sp>
    </p:spTree>
    <p:extLst>
      <p:ext uri="{BB962C8B-B14F-4D97-AF65-F5344CB8AC3E}">
        <p14:creationId xmlns:p14="http://schemas.microsoft.com/office/powerpoint/2010/main" val="5388908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831A55C-5448-40CF-8604-BC5F7A3E4F2F}"/>
              </a:ext>
            </a:extLst>
          </p:cNvPr>
          <p:cNvSpPr>
            <a:spLocks noGrp="1"/>
          </p:cNvSpPr>
          <p:nvPr>
            <p:ph type="title"/>
          </p:nvPr>
        </p:nvSpPr>
        <p:spPr>
          <a:xfrm>
            <a:off x="2352674" y="365125"/>
            <a:ext cx="7172326" cy="1325563"/>
          </a:xfrm>
        </p:spPr>
        <p:txBody>
          <a:bodyPr/>
          <a:lstStyle/>
          <a:p>
            <a:r>
              <a:rPr lang="en-US" b="1" dirty="0">
                <a:solidFill>
                  <a:schemeClr val="bg1"/>
                </a:solidFill>
              </a:rPr>
              <a:t>	</a:t>
            </a:r>
            <a:r>
              <a:rPr lang="en-US" sz="3600" b="1" dirty="0">
                <a:solidFill>
                  <a:schemeClr val="bg1"/>
                </a:solidFill>
                <a:latin typeface="+mn-lt"/>
              </a:rPr>
              <a:t>I- The </a:t>
            </a:r>
            <a:r>
              <a:rPr lang="fr-FR" sz="3600" b="1" i="0" dirty="0">
                <a:solidFill>
                  <a:schemeClr val="bg1"/>
                </a:solidFill>
                <a:latin typeface="+mn-lt"/>
              </a:rPr>
              <a:t>Budget Constraint</a:t>
            </a:r>
            <a:r>
              <a:rPr lang="en-US" sz="3600" b="1" dirty="0">
                <a:solidFill>
                  <a:schemeClr val="bg1"/>
                </a:solidFill>
                <a:latin typeface="+mn-lt"/>
              </a:rPr>
              <a:t>     -2- </a:t>
            </a:r>
            <a:br>
              <a:rPr lang="en-US" b="1" dirty="0"/>
            </a:br>
            <a:endParaRPr lang="fr-FR" dirty="0"/>
          </a:p>
        </p:txBody>
      </p:sp>
      <p:sp>
        <p:nvSpPr>
          <p:cNvPr id="3" name="Espace réservé du contenu 2">
            <a:extLst>
              <a:ext uri="{FF2B5EF4-FFF2-40B4-BE49-F238E27FC236}">
                <a16:creationId xmlns:a16="http://schemas.microsoft.com/office/drawing/2014/main" id="{A86C3C0B-D587-4346-AB71-2779F67251EA}"/>
              </a:ext>
            </a:extLst>
          </p:cNvPr>
          <p:cNvSpPr>
            <a:spLocks noGrp="1"/>
          </p:cNvSpPr>
          <p:nvPr>
            <p:ph idx="1"/>
          </p:nvPr>
        </p:nvSpPr>
        <p:spPr>
          <a:xfrm>
            <a:off x="123826" y="1690688"/>
            <a:ext cx="9715500" cy="4486275"/>
          </a:xfrm>
        </p:spPr>
        <p:txBody>
          <a:bodyPr>
            <a:normAutofit/>
          </a:bodyPr>
          <a:lstStyle/>
          <a:p>
            <a:pPr marL="0" indent="0">
              <a:buNone/>
            </a:pPr>
            <a:r>
              <a:rPr lang="en-US" b="1" dirty="0"/>
              <a:t>I-2-</a:t>
            </a:r>
            <a:r>
              <a:rPr lang="en-US" dirty="0"/>
              <a:t> </a:t>
            </a:r>
            <a:r>
              <a:rPr lang="en-US" b="1" i="0" dirty="0">
                <a:effectLst/>
              </a:rPr>
              <a:t>The concept of budget constraint</a:t>
            </a:r>
          </a:p>
          <a:p>
            <a:pPr algn="just"/>
            <a:r>
              <a:rPr lang="en-US" b="0" i="0" dirty="0">
                <a:solidFill>
                  <a:srgbClr val="373D3F"/>
                </a:solidFill>
                <a:effectLst/>
              </a:rPr>
              <a:t>The idea is that a given consumer is limited in consumption relative to the amount of capital they possess. </a:t>
            </a:r>
          </a:p>
          <a:p>
            <a:pPr algn="just"/>
            <a:r>
              <a:rPr lang="en-US" b="0" i="0" dirty="0">
                <a:solidFill>
                  <a:srgbClr val="373D3F"/>
                </a:solidFill>
                <a:effectLst/>
              </a:rPr>
              <a:t>As a result, consumers analyze the optimal way in which to leverage their purchasing power to maximize their utility and minimize opportunity costs.</a:t>
            </a:r>
          </a:p>
          <a:p>
            <a:pPr algn="just"/>
            <a:r>
              <a:rPr lang="en-US" b="0" i="0" dirty="0">
                <a:solidFill>
                  <a:srgbClr val="373D3F"/>
                </a:solidFill>
                <a:effectLst/>
              </a:rPr>
              <a:t> This is achieved through using </a:t>
            </a:r>
            <a:r>
              <a:rPr lang="en-US" b="1" i="0" dirty="0">
                <a:solidFill>
                  <a:srgbClr val="FF0000"/>
                </a:solidFill>
                <a:effectLst/>
              </a:rPr>
              <a:t>budget constraints</a:t>
            </a:r>
            <a:r>
              <a:rPr lang="en-US" b="0" i="0" dirty="0">
                <a:solidFill>
                  <a:srgbClr val="373D3F"/>
                </a:solidFill>
                <a:effectLst/>
              </a:rPr>
              <a:t>, which represent the plausible combinations of products and/or services a buyer is capable of purchasing with its capital on hand.</a:t>
            </a:r>
            <a:endParaRPr lang="fr-FR" dirty="0"/>
          </a:p>
        </p:txBody>
      </p:sp>
    </p:spTree>
    <p:extLst>
      <p:ext uri="{BB962C8B-B14F-4D97-AF65-F5344CB8AC3E}">
        <p14:creationId xmlns:p14="http://schemas.microsoft.com/office/powerpoint/2010/main" val="4605039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D96A80D-1214-45F6-8547-417CBBB3C904}"/>
              </a:ext>
            </a:extLst>
          </p:cNvPr>
          <p:cNvSpPr>
            <a:spLocks noGrp="1"/>
          </p:cNvSpPr>
          <p:nvPr>
            <p:ph type="title"/>
          </p:nvPr>
        </p:nvSpPr>
        <p:spPr>
          <a:xfrm>
            <a:off x="2457450" y="365125"/>
            <a:ext cx="7324725" cy="1120775"/>
          </a:xfrm>
        </p:spPr>
        <p:txBody>
          <a:bodyPr>
            <a:normAutofit/>
          </a:bodyPr>
          <a:lstStyle/>
          <a:p>
            <a:r>
              <a:rPr lang="en-US" sz="3600" b="1" dirty="0">
                <a:solidFill>
                  <a:schemeClr val="bg1"/>
                </a:solidFill>
                <a:latin typeface="+mn-lt"/>
              </a:rPr>
              <a:t>I- The </a:t>
            </a:r>
            <a:r>
              <a:rPr lang="fr-FR" sz="3600" b="1" i="0" dirty="0">
                <a:solidFill>
                  <a:schemeClr val="bg1"/>
                </a:solidFill>
                <a:latin typeface="+mn-lt"/>
              </a:rPr>
              <a:t>Budget Constraint</a:t>
            </a:r>
            <a:r>
              <a:rPr lang="en-US" sz="3600" b="1" dirty="0">
                <a:solidFill>
                  <a:schemeClr val="bg1"/>
                </a:solidFill>
                <a:latin typeface="+mn-lt"/>
              </a:rPr>
              <a:t>                -3-</a:t>
            </a:r>
            <a:endParaRPr lang="fr-FR" sz="3600" dirty="0"/>
          </a:p>
        </p:txBody>
      </p:sp>
      <p:sp>
        <p:nvSpPr>
          <p:cNvPr id="3" name="Espace réservé du contenu 2">
            <a:extLst>
              <a:ext uri="{FF2B5EF4-FFF2-40B4-BE49-F238E27FC236}">
                <a16:creationId xmlns:a16="http://schemas.microsoft.com/office/drawing/2014/main" id="{FEB074B3-4FED-4D1D-9CBE-6FD3BC1C33DE}"/>
              </a:ext>
            </a:extLst>
          </p:cNvPr>
          <p:cNvSpPr>
            <a:spLocks noGrp="1"/>
          </p:cNvSpPr>
          <p:nvPr>
            <p:ph idx="1"/>
          </p:nvPr>
        </p:nvSpPr>
        <p:spPr>
          <a:xfrm>
            <a:off x="152400" y="1825624"/>
            <a:ext cx="11887200" cy="4518025"/>
          </a:xfrm>
        </p:spPr>
        <p:txBody>
          <a:bodyPr>
            <a:normAutofit/>
          </a:bodyPr>
          <a:lstStyle/>
          <a:p>
            <a:pPr marL="0" indent="0" algn="l" fontAlgn="base">
              <a:buNone/>
            </a:pPr>
            <a:r>
              <a:rPr lang="en-US" b="1" i="0" dirty="0">
                <a:effectLst/>
              </a:rPr>
              <a:t>	I-3- The </a:t>
            </a:r>
            <a:r>
              <a:rPr lang="en-US" sz="2800" b="1" i="0" dirty="0">
                <a:effectLst/>
              </a:rPr>
              <a:t>Budget line</a:t>
            </a:r>
            <a:endParaRPr lang="en-US" b="0" i="0" dirty="0">
              <a:effectLst/>
            </a:endParaRPr>
          </a:p>
          <a:p>
            <a:pPr marL="0" indent="0" algn="just" fontAlgn="base">
              <a:buNone/>
            </a:pPr>
            <a:r>
              <a:rPr lang="en-US" sz="2600" b="0" i="0" dirty="0">
                <a:solidFill>
                  <a:srgbClr val="373D3F"/>
                </a:solidFill>
                <a:effectLst/>
              </a:rPr>
              <a:t>It indicates the relationship between two goods relative to </a:t>
            </a:r>
          </a:p>
          <a:p>
            <a:pPr marL="0" indent="0" algn="just" fontAlgn="base">
              <a:buNone/>
            </a:pPr>
            <a:r>
              <a:rPr lang="en-US" sz="2600" b="0" i="0" dirty="0">
                <a:solidFill>
                  <a:srgbClr val="373D3F"/>
                </a:solidFill>
                <a:effectLst/>
              </a:rPr>
              <a:t>opportunity costs, which defines the value of each good relative to one</a:t>
            </a:r>
          </a:p>
          <a:p>
            <a:pPr marL="0" indent="0" algn="just" fontAlgn="base">
              <a:buNone/>
            </a:pPr>
            <a:r>
              <a:rPr lang="en-US" sz="2600" b="0" i="0" dirty="0">
                <a:solidFill>
                  <a:srgbClr val="373D3F"/>
                </a:solidFill>
                <a:effectLst/>
              </a:rPr>
              <a:t> another.</a:t>
            </a:r>
          </a:p>
          <a:p>
            <a:pPr marL="0" indent="0" algn="ctr" fontAlgn="base">
              <a:buNone/>
            </a:pPr>
            <a:r>
              <a:rPr lang="en-US" b="0" i="0" dirty="0">
                <a:solidFill>
                  <a:srgbClr val="373D3F"/>
                </a:solidFill>
                <a:effectLst/>
              </a:rPr>
              <a:t> </a:t>
            </a:r>
          </a:p>
        </p:txBody>
      </p:sp>
      <p:sp>
        <p:nvSpPr>
          <p:cNvPr id="5" name="ZoneTexte 4">
            <a:extLst>
              <a:ext uri="{FF2B5EF4-FFF2-40B4-BE49-F238E27FC236}">
                <a16:creationId xmlns:a16="http://schemas.microsoft.com/office/drawing/2014/main" id="{824BF47F-1DC0-4A80-AC48-049F07A8DFA8}"/>
              </a:ext>
            </a:extLst>
          </p:cNvPr>
          <p:cNvSpPr txBox="1"/>
          <p:nvPr/>
        </p:nvSpPr>
        <p:spPr>
          <a:xfrm>
            <a:off x="152400" y="4194513"/>
            <a:ext cx="9772650" cy="1200329"/>
          </a:xfrm>
          <a:prstGeom prst="rect">
            <a:avLst/>
          </a:prstGeom>
          <a:noFill/>
        </p:spPr>
        <p:txBody>
          <a:bodyPr wrap="square">
            <a:spAutoFit/>
          </a:bodyPr>
          <a:lstStyle/>
          <a:p>
            <a:pPr algn="just"/>
            <a:r>
              <a:rPr lang="en-US" sz="2400" b="1" i="0" dirty="0">
                <a:solidFill>
                  <a:srgbClr val="FF0000"/>
                </a:solidFill>
                <a:effectLst/>
              </a:rPr>
              <a:t>Budget line</a:t>
            </a:r>
            <a:r>
              <a:rPr lang="en-US" sz="2400" b="1" i="0" dirty="0">
                <a:solidFill>
                  <a:srgbClr val="002060"/>
                </a:solidFill>
                <a:effectLst/>
              </a:rPr>
              <a:t>: A line curve demonstrates the relationship between two goods relative to opportunity costs, essentially deriving the relative value of each good based on quantity and utility. </a:t>
            </a:r>
          </a:p>
        </p:txBody>
      </p:sp>
    </p:spTree>
    <p:extLst>
      <p:ext uri="{BB962C8B-B14F-4D97-AF65-F5344CB8AC3E}">
        <p14:creationId xmlns:p14="http://schemas.microsoft.com/office/powerpoint/2010/main" val="17832498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F090C4B-2491-417F-A140-CE865EDB11BF}"/>
              </a:ext>
            </a:extLst>
          </p:cNvPr>
          <p:cNvSpPr>
            <a:spLocks noGrp="1"/>
          </p:cNvSpPr>
          <p:nvPr>
            <p:ph type="title"/>
          </p:nvPr>
        </p:nvSpPr>
        <p:spPr>
          <a:xfrm>
            <a:off x="838200" y="365125"/>
            <a:ext cx="8848725" cy="1325563"/>
          </a:xfrm>
        </p:spPr>
        <p:txBody>
          <a:bodyPr/>
          <a:lstStyle/>
          <a:p>
            <a:endParaRPr lang="fr-FR" dirty="0"/>
          </a:p>
        </p:txBody>
      </p:sp>
      <p:sp>
        <p:nvSpPr>
          <p:cNvPr id="3" name="Espace réservé du contenu 2">
            <a:extLst>
              <a:ext uri="{FF2B5EF4-FFF2-40B4-BE49-F238E27FC236}">
                <a16:creationId xmlns:a16="http://schemas.microsoft.com/office/drawing/2014/main" id="{12367D87-BBDE-4710-98BF-84B552C4A8D9}"/>
              </a:ext>
            </a:extLst>
          </p:cNvPr>
          <p:cNvSpPr>
            <a:spLocks noGrp="1"/>
          </p:cNvSpPr>
          <p:nvPr>
            <p:ph idx="1"/>
          </p:nvPr>
        </p:nvSpPr>
        <p:spPr>
          <a:xfrm>
            <a:off x="209550" y="1520825"/>
            <a:ext cx="9667875" cy="4870450"/>
          </a:xfrm>
        </p:spPr>
        <p:txBody>
          <a:bodyPr/>
          <a:lstStyle/>
          <a:p>
            <a:pPr marL="0" indent="0">
              <a:buNone/>
            </a:pPr>
            <a:endParaRPr lang="fr-FR" dirty="0"/>
          </a:p>
          <a:p>
            <a:pPr lvl="1" algn="ctr"/>
            <a:r>
              <a:rPr lang="en-US" sz="1200" b="0" i="0" dirty="0">
                <a:solidFill>
                  <a:srgbClr val="373D3F"/>
                </a:solidFill>
                <a:effectLst/>
              </a:rPr>
              <a:t>.</a:t>
            </a:r>
            <a:r>
              <a:rPr lang="en-US" sz="1200" b="1" i="0" dirty="0">
                <a:solidFill>
                  <a:srgbClr val="373D3F"/>
                </a:solidFill>
                <a:effectLst/>
              </a:rPr>
              <a:t> </a:t>
            </a:r>
            <a:endParaRPr lang="en-US" sz="1600" b="0" i="0" dirty="0">
              <a:solidFill>
                <a:srgbClr val="373D3F"/>
              </a:solidFill>
              <a:effectLst/>
            </a:endParaRPr>
          </a:p>
          <a:p>
            <a:pPr algn="ctr"/>
            <a:endParaRPr lang="fr-FR" sz="1600" dirty="0"/>
          </a:p>
        </p:txBody>
      </p:sp>
      <p:pic>
        <p:nvPicPr>
          <p:cNvPr id="13" name="Picture 2" descr="Budget line - online presentation">
            <a:extLst>
              <a:ext uri="{FF2B5EF4-FFF2-40B4-BE49-F238E27FC236}">
                <a16:creationId xmlns:a16="http://schemas.microsoft.com/office/drawing/2014/main" id="{ACB8D920-EC7A-40DD-895A-61DBBF4DBD7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774" y="0"/>
            <a:ext cx="12411074" cy="6610350"/>
          </a:xfrm>
          <a:prstGeom prst="rect">
            <a:avLst/>
          </a:prstGeom>
          <a:noFill/>
          <a:extLst>
            <a:ext uri="{909E8E84-426E-40DD-AFC4-6F175D3DCCD1}">
              <a14:hiddenFill xmlns:a14="http://schemas.microsoft.com/office/drawing/2010/main">
                <a:solidFill>
                  <a:srgbClr val="FFFFFF"/>
                </a:solidFill>
              </a14:hiddenFill>
            </a:ext>
          </a:extLst>
        </p:spPr>
      </p:pic>
      <p:sp>
        <p:nvSpPr>
          <p:cNvPr id="16" name="ZoneTexte 15">
            <a:extLst>
              <a:ext uri="{FF2B5EF4-FFF2-40B4-BE49-F238E27FC236}">
                <a16:creationId xmlns:a16="http://schemas.microsoft.com/office/drawing/2014/main" id="{73C6936C-FE90-4E7C-87D5-6BB581306815}"/>
              </a:ext>
            </a:extLst>
          </p:cNvPr>
          <p:cNvSpPr txBox="1"/>
          <p:nvPr/>
        </p:nvSpPr>
        <p:spPr>
          <a:xfrm>
            <a:off x="9525000" y="3302317"/>
            <a:ext cx="3810000" cy="1477328"/>
          </a:xfrm>
          <a:prstGeom prst="rect">
            <a:avLst/>
          </a:prstGeom>
          <a:noFill/>
        </p:spPr>
        <p:txBody>
          <a:bodyPr wrap="square">
            <a:spAutoFit/>
          </a:bodyPr>
          <a:lstStyle/>
          <a:p>
            <a:r>
              <a:rPr lang="en-US" sz="1800" b="1" dirty="0">
                <a:solidFill>
                  <a:srgbClr val="222222"/>
                </a:solidFill>
                <a:effectLst/>
                <a:latin typeface="Nunito Sans" pitchFamily="2" charset="0"/>
                <a:ea typeface="Times New Roman" panose="02020603050405020304" pitchFamily="18" charset="0"/>
              </a:rPr>
              <a:t>P</a:t>
            </a:r>
            <a:r>
              <a:rPr lang="en-US" sz="1200" b="1" baseline="-25000" dirty="0">
                <a:solidFill>
                  <a:srgbClr val="222222"/>
                </a:solidFill>
                <a:effectLst/>
                <a:latin typeface="Nunito Sans" pitchFamily="2" charset="0"/>
                <a:ea typeface="Times New Roman" panose="02020603050405020304" pitchFamily="18" charset="0"/>
              </a:rPr>
              <a:t>X</a:t>
            </a:r>
            <a:r>
              <a:rPr lang="en-US" sz="1800" b="1" dirty="0">
                <a:solidFill>
                  <a:srgbClr val="222222"/>
                </a:solidFill>
                <a:effectLst/>
                <a:latin typeface="Nunito Sans" pitchFamily="2" charset="0"/>
                <a:ea typeface="Times New Roman" panose="02020603050405020304" pitchFamily="18" charset="0"/>
              </a:rPr>
              <a:t> = Price of good X</a:t>
            </a:r>
            <a:br>
              <a:rPr lang="en-US" sz="1800" b="1" dirty="0">
                <a:solidFill>
                  <a:srgbClr val="222222"/>
                </a:solidFill>
                <a:effectLst/>
                <a:latin typeface="Nunito Sans" pitchFamily="2" charset="0"/>
                <a:ea typeface="Times New Roman" panose="02020603050405020304" pitchFamily="18" charset="0"/>
              </a:rPr>
            </a:br>
            <a:r>
              <a:rPr lang="en-US" sz="1800" b="1" dirty="0">
                <a:solidFill>
                  <a:srgbClr val="222222"/>
                </a:solidFill>
                <a:effectLst/>
                <a:latin typeface="Nunito Sans" pitchFamily="2" charset="0"/>
                <a:ea typeface="Times New Roman" panose="02020603050405020304" pitchFamily="18" charset="0"/>
              </a:rPr>
              <a:t>Q</a:t>
            </a:r>
            <a:r>
              <a:rPr lang="en-US" sz="1200" b="1" baseline="-25000" dirty="0">
                <a:solidFill>
                  <a:srgbClr val="222222"/>
                </a:solidFill>
                <a:effectLst/>
                <a:latin typeface="Nunito Sans" pitchFamily="2" charset="0"/>
                <a:ea typeface="Times New Roman" panose="02020603050405020304" pitchFamily="18" charset="0"/>
              </a:rPr>
              <a:t>X</a:t>
            </a:r>
            <a:r>
              <a:rPr lang="en-US" sz="1800" b="1" dirty="0">
                <a:solidFill>
                  <a:srgbClr val="222222"/>
                </a:solidFill>
                <a:effectLst/>
                <a:latin typeface="Nunito Sans" pitchFamily="2" charset="0"/>
                <a:ea typeface="Times New Roman" panose="02020603050405020304" pitchFamily="18" charset="0"/>
              </a:rPr>
              <a:t> = Quantity of good X</a:t>
            </a:r>
            <a:br>
              <a:rPr lang="en-US" sz="1800" b="1" dirty="0">
                <a:solidFill>
                  <a:srgbClr val="222222"/>
                </a:solidFill>
                <a:effectLst/>
                <a:latin typeface="Nunito Sans" pitchFamily="2" charset="0"/>
                <a:ea typeface="Times New Roman" panose="02020603050405020304" pitchFamily="18" charset="0"/>
              </a:rPr>
            </a:br>
            <a:r>
              <a:rPr lang="en-US" sz="1800" b="1" dirty="0">
                <a:solidFill>
                  <a:srgbClr val="222222"/>
                </a:solidFill>
                <a:effectLst/>
                <a:latin typeface="Nunito Sans" pitchFamily="2" charset="0"/>
                <a:ea typeface="Times New Roman" panose="02020603050405020304" pitchFamily="18" charset="0"/>
              </a:rPr>
              <a:t>P</a:t>
            </a:r>
            <a:r>
              <a:rPr lang="en-US" sz="1200" b="1" baseline="-25000" dirty="0">
                <a:solidFill>
                  <a:srgbClr val="222222"/>
                </a:solidFill>
                <a:effectLst/>
                <a:latin typeface="Nunito Sans" pitchFamily="2" charset="0"/>
                <a:ea typeface="Times New Roman" panose="02020603050405020304" pitchFamily="18" charset="0"/>
              </a:rPr>
              <a:t>Y</a:t>
            </a:r>
            <a:r>
              <a:rPr lang="en-US" sz="1800" b="1" dirty="0">
                <a:solidFill>
                  <a:srgbClr val="222222"/>
                </a:solidFill>
                <a:effectLst/>
                <a:latin typeface="Nunito Sans" pitchFamily="2" charset="0"/>
                <a:ea typeface="Times New Roman" panose="02020603050405020304" pitchFamily="18" charset="0"/>
              </a:rPr>
              <a:t> = Price of good Y</a:t>
            </a:r>
            <a:br>
              <a:rPr lang="en-US" sz="1800" b="1" dirty="0">
                <a:solidFill>
                  <a:srgbClr val="222222"/>
                </a:solidFill>
                <a:effectLst/>
                <a:latin typeface="Nunito Sans" pitchFamily="2" charset="0"/>
                <a:ea typeface="Times New Roman" panose="02020603050405020304" pitchFamily="18" charset="0"/>
              </a:rPr>
            </a:br>
            <a:r>
              <a:rPr lang="en-US" sz="1800" b="1" dirty="0">
                <a:solidFill>
                  <a:srgbClr val="222222"/>
                </a:solidFill>
                <a:effectLst/>
                <a:latin typeface="Nunito Sans" pitchFamily="2" charset="0"/>
                <a:ea typeface="Times New Roman" panose="02020603050405020304" pitchFamily="18" charset="0"/>
              </a:rPr>
              <a:t>Q</a:t>
            </a:r>
            <a:r>
              <a:rPr lang="en-US" sz="1200" b="1" baseline="-25000" dirty="0">
                <a:solidFill>
                  <a:srgbClr val="222222"/>
                </a:solidFill>
                <a:effectLst/>
                <a:latin typeface="Nunito Sans" pitchFamily="2" charset="0"/>
                <a:ea typeface="Times New Roman" panose="02020603050405020304" pitchFamily="18" charset="0"/>
              </a:rPr>
              <a:t>Y</a:t>
            </a:r>
            <a:r>
              <a:rPr lang="en-US" sz="1800" b="1" dirty="0">
                <a:solidFill>
                  <a:srgbClr val="222222"/>
                </a:solidFill>
                <a:effectLst/>
                <a:latin typeface="Nunito Sans" pitchFamily="2" charset="0"/>
                <a:ea typeface="Times New Roman" panose="02020603050405020304" pitchFamily="18" charset="0"/>
              </a:rPr>
              <a:t> = Quantity of good Y</a:t>
            </a:r>
            <a:br>
              <a:rPr lang="en-US" sz="1800" b="1" dirty="0">
                <a:solidFill>
                  <a:srgbClr val="222222"/>
                </a:solidFill>
                <a:effectLst/>
                <a:latin typeface="Nunito Sans" pitchFamily="2" charset="0"/>
                <a:ea typeface="Times New Roman" panose="02020603050405020304" pitchFamily="18" charset="0"/>
              </a:rPr>
            </a:br>
            <a:r>
              <a:rPr lang="en-US" sz="1800" b="1" dirty="0">
                <a:solidFill>
                  <a:srgbClr val="222222"/>
                </a:solidFill>
                <a:effectLst/>
                <a:latin typeface="Nunito Sans" pitchFamily="2" charset="0"/>
                <a:ea typeface="Times New Roman" panose="02020603050405020304" pitchFamily="18" charset="0"/>
              </a:rPr>
              <a:t>B   = Budget</a:t>
            </a:r>
            <a:endParaRPr lang="fr-FR" sz="1600" b="1"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6771826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339781AF-3320-4477-B1F2-F62B48A70DFC}"/>
              </a:ext>
            </a:extLst>
          </p:cNvPr>
          <p:cNvSpPr>
            <a:spLocks noGrp="1"/>
          </p:cNvSpPr>
          <p:nvPr>
            <p:ph idx="1"/>
          </p:nvPr>
        </p:nvSpPr>
        <p:spPr>
          <a:xfrm>
            <a:off x="85726" y="1619250"/>
            <a:ext cx="6905622" cy="4724399"/>
          </a:xfrm>
        </p:spPr>
        <p:txBody>
          <a:bodyPr>
            <a:normAutofit fontScale="85000" lnSpcReduction="20000"/>
          </a:bodyPr>
          <a:lstStyle/>
          <a:p>
            <a:pPr algn="l"/>
            <a:endParaRPr lang="en-US" b="0" i="0" dirty="0">
              <a:solidFill>
                <a:srgbClr val="222222"/>
              </a:solidFill>
              <a:effectLst/>
              <a:latin typeface="Nunito Sans" pitchFamily="2" charset="0"/>
            </a:endParaRPr>
          </a:p>
          <a:p>
            <a:pPr marL="0" indent="0" algn="l">
              <a:buNone/>
            </a:pPr>
            <a:r>
              <a:rPr lang="en-US" b="1" i="0" dirty="0">
                <a:effectLst/>
              </a:rPr>
              <a:t>	</a:t>
            </a:r>
            <a:r>
              <a:rPr lang="en-US" sz="3000" b="1" i="0" dirty="0">
                <a:effectLst/>
                <a:latin typeface="Calibri" panose="020F0502020204030204" pitchFamily="34" charset="0"/>
                <a:cs typeface="Calibri" panose="020F0502020204030204" pitchFamily="34" charset="0"/>
              </a:rPr>
              <a:t>I-4- The Budget line</a:t>
            </a:r>
            <a:endParaRPr lang="en-US" sz="3000" b="0" i="0" dirty="0">
              <a:solidFill>
                <a:srgbClr val="222222"/>
              </a:solidFill>
              <a:effectLst/>
              <a:latin typeface="Calibri" panose="020F0502020204030204" pitchFamily="34" charset="0"/>
              <a:cs typeface="Calibri" panose="020F0502020204030204" pitchFamily="34" charset="0"/>
            </a:endParaRPr>
          </a:p>
          <a:p>
            <a:pPr algn="l"/>
            <a:r>
              <a:rPr lang="en-US" b="1" i="0" dirty="0">
                <a:solidFill>
                  <a:srgbClr val="FF0000"/>
                </a:solidFill>
                <a:effectLst/>
              </a:rPr>
              <a:t>Budget Set </a:t>
            </a:r>
            <a:r>
              <a:rPr lang="en-US" b="0" i="0" dirty="0">
                <a:solidFill>
                  <a:srgbClr val="222222"/>
                </a:solidFill>
                <a:effectLst/>
              </a:rPr>
              <a:t>implies the set of all the possible combinations of two goods that the consumer can afford or buy, which his/her income, at the existing market prices. Basically, it contains all those combinations in the positive quadrant, fall under or on the budget line. It can be expressed as:</a:t>
            </a:r>
          </a:p>
          <a:p>
            <a:pPr marL="0" indent="0" algn="ctr">
              <a:buNone/>
            </a:pPr>
            <a:r>
              <a:rPr lang="en-US" sz="3000" b="1" i="0" dirty="0">
                <a:solidFill>
                  <a:srgbClr val="FF0000"/>
                </a:solidFill>
                <a:effectLst/>
              </a:rPr>
              <a:t>P</a:t>
            </a:r>
            <a:r>
              <a:rPr lang="en-US" sz="3000" b="1" i="0" baseline="-25000" dirty="0">
                <a:solidFill>
                  <a:srgbClr val="FF0000"/>
                </a:solidFill>
                <a:effectLst/>
              </a:rPr>
              <a:t>X</a:t>
            </a:r>
            <a:r>
              <a:rPr lang="en-US" sz="3000" b="1" i="0" dirty="0">
                <a:solidFill>
                  <a:srgbClr val="FF0000"/>
                </a:solidFill>
                <a:effectLst/>
              </a:rPr>
              <a:t>Q</a:t>
            </a:r>
            <a:r>
              <a:rPr lang="en-US" sz="3000" b="1" i="0" baseline="-25000" dirty="0">
                <a:solidFill>
                  <a:srgbClr val="FF0000"/>
                </a:solidFill>
                <a:effectLst/>
              </a:rPr>
              <a:t>X</a:t>
            </a:r>
            <a:r>
              <a:rPr lang="en-US" sz="3000" b="1" i="0" dirty="0">
                <a:solidFill>
                  <a:srgbClr val="FF0000"/>
                </a:solidFill>
                <a:effectLst/>
              </a:rPr>
              <a:t> + P</a:t>
            </a:r>
            <a:r>
              <a:rPr lang="en-US" sz="3000" b="1" i="0" baseline="-25000" dirty="0">
                <a:solidFill>
                  <a:srgbClr val="FF0000"/>
                </a:solidFill>
                <a:effectLst/>
              </a:rPr>
              <a:t>Y</a:t>
            </a:r>
            <a:r>
              <a:rPr lang="en-US" sz="3000" b="1" i="0" dirty="0">
                <a:solidFill>
                  <a:srgbClr val="FF0000"/>
                </a:solidFill>
                <a:effectLst/>
              </a:rPr>
              <a:t>Q</a:t>
            </a:r>
            <a:r>
              <a:rPr lang="en-US" sz="3000" b="1" i="0" baseline="-25000" dirty="0">
                <a:solidFill>
                  <a:srgbClr val="FF0000"/>
                </a:solidFill>
                <a:effectLst/>
              </a:rPr>
              <a:t>Y</a:t>
            </a:r>
            <a:r>
              <a:rPr lang="en-US" sz="3000" b="1" i="0" dirty="0">
                <a:solidFill>
                  <a:srgbClr val="FF0000"/>
                </a:solidFill>
                <a:effectLst/>
              </a:rPr>
              <a:t> ≤ B</a:t>
            </a:r>
          </a:p>
          <a:p>
            <a:pPr algn="l"/>
            <a:r>
              <a:rPr lang="en-US" b="0" i="0" dirty="0">
                <a:solidFill>
                  <a:srgbClr val="222222"/>
                </a:solidFill>
                <a:effectLst/>
              </a:rPr>
              <a:t>Where,</a:t>
            </a:r>
          </a:p>
          <a:p>
            <a:pPr marL="0" indent="0" algn="l">
              <a:buNone/>
            </a:pPr>
            <a:r>
              <a:rPr lang="en-US" dirty="0">
                <a:solidFill>
                  <a:srgbClr val="222222"/>
                </a:solidFill>
              </a:rPr>
              <a:t>			</a:t>
            </a:r>
            <a:r>
              <a:rPr lang="en-US" b="1" i="0" dirty="0">
                <a:solidFill>
                  <a:srgbClr val="222222"/>
                </a:solidFill>
                <a:effectLst/>
              </a:rPr>
              <a:t>P</a:t>
            </a:r>
            <a:r>
              <a:rPr lang="en-US" b="1" i="0" baseline="-25000" dirty="0">
                <a:solidFill>
                  <a:srgbClr val="222222"/>
                </a:solidFill>
                <a:effectLst/>
              </a:rPr>
              <a:t>X</a:t>
            </a:r>
            <a:r>
              <a:rPr lang="en-US" b="1" i="0" dirty="0">
                <a:solidFill>
                  <a:srgbClr val="222222"/>
                </a:solidFill>
                <a:effectLst/>
              </a:rPr>
              <a:t> = Price of good x</a:t>
            </a:r>
            <a:br>
              <a:rPr lang="en-US" b="1" i="0" dirty="0">
                <a:solidFill>
                  <a:srgbClr val="222222"/>
                </a:solidFill>
                <a:effectLst/>
              </a:rPr>
            </a:br>
            <a:r>
              <a:rPr lang="en-US" b="1" i="0" dirty="0">
                <a:solidFill>
                  <a:srgbClr val="222222"/>
                </a:solidFill>
                <a:effectLst/>
              </a:rPr>
              <a:t>			Q</a:t>
            </a:r>
            <a:r>
              <a:rPr lang="en-US" b="1" i="0" baseline="-25000" dirty="0">
                <a:solidFill>
                  <a:srgbClr val="222222"/>
                </a:solidFill>
                <a:effectLst/>
              </a:rPr>
              <a:t>X</a:t>
            </a:r>
            <a:r>
              <a:rPr lang="en-US" b="1" i="0" dirty="0">
                <a:solidFill>
                  <a:srgbClr val="222222"/>
                </a:solidFill>
                <a:effectLst/>
              </a:rPr>
              <a:t> = Quantity of good x</a:t>
            </a:r>
            <a:br>
              <a:rPr lang="en-US" b="1" i="0" dirty="0">
                <a:solidFill>
                  <a:srgbClr val="222222"/>
                </a:solidFill>
                <a:effectLst/>
              </a:rPr>
            </a:br>
            <a:r>
              <a:rPr lang="en-US" b="1" i="0" dirty="0">
                <a:solidFill>
                  <a:srgbClr val="222222"/>
                </a:solidFill>
                <a:effectLst/>
              </a:rPr>
              <a:t>			P</a:t>
            </a:r>
            <a:r>
              <a:rPr lang="en-US" b="1" i="0" baseline="-25000" dirty="0">
                <a:solidFill>
                  <a:srgbClr val="222222"/>
                </a:solidFill>
                <a:effectLst/>
              </a:rPr>
              <a:t>Y</a:t>
            </a:r>
            <a:r>
              <a:rPr lang="en-US" b="1" i="0" dirty="0">
                <a:solidFill>
                  <a:srgbClr val="222222"/>
                </a:solidFill>
                <a:effectLst/>
              </a:rPr>
              <a:t> = Price of good y</a:t>
            </a:r>
            <a:br>
              <a:rPr lang="en-US" b="1" i="0" dirty="0">
                <a:solidFill>
                  <a:srgbClr val="222222"/>
                </a:solidFill>
                <a:effectLst/>
              </a:rPr>
            </a:br>
            <a:r>
              <a:rPr lang="en-US" b="1" i="0" dirty="0">
                <a:solidFill>
                  <a:srgbClr val="222222"/>
                </a:solidFill>
                <a:effectLst/>
              </a:rPr>
              <a:t>			Q</a:t>
            </a:r>
            <a:r>
              <a:rPr lang="en-US" b="1" i="0" baseline="-25000" dirty="0">
                <a:solidFill>
                  <a:srgbClr val="222222"/>
                </a:solidFill>
                <a:effectLst/>
              </a:rPr>
              <a:t>Y</a:t>
            </a:r>
            <a:r>
              <a:rPr lang="en-US" b="1" i="0" dirty="0">
                <a:solidFill>
                  <a:srgbClr val="222222"/>
                </a:solidFill>
                <a:effectLst/>
              </a:rPr>
              <a:t> = Quantity of good y</a:t>
            </a:r>
            <a:br>
              <a:rPr lang="en-US" b="1" i="0" dirty="0">
                <a:solidFill>
                  <a:srgbClr val="222222"/>
                </a:solidFill>
                <a:effectLst/>
              </a:rPr>
            </a:br>
            <a:r>
              <a:rPr lang="en-US" b="1" i="0" dirty="0">
                <a:solidFill>
                  <a:srgbClr val="222222"/>
                </a:solidFill>
                <a:effectLst/>
              </a:rPr>
              <a:t>			B = Income</a:t>
            </a:r>
          </a:p>
          <a:p>
            <a:endParaRPr lang="fr-FR" dirty="0"/>
          </a:p>
        </p:txBody>
      </p:sp>
      <p:pic>
        <p:nvPicPr>
          <p:cNvPr id="4" name="Picture 2" descr="The Budget Line">
            <a:extLst>
              <a:ext uri="{FF2B5EF4-FFF2-40B4-BE49-F238E27FC236}">
                <a16:creationId xmlns:a16="http://schemas.microsoft.com/office/drawing/2014/main" id="{A69E12F8-0FDE-42FC-BBC5-217BD7BC79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91348" y="-47626"/>
            <a:ext cx="5114925" cy="6391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66852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4BBBAB63-03C6-42B9-82B5-222F1E6A78E3}"/>
              </a:ext>
            </a:extLst>
          </p:cNvPr>
          <p:cNvPicPr>
            <a:picLocks noGrp="1" noChangeAspect="1"/>
          </p:cNvPicPr>
          <p:nvPr>
            <p:ph sz="half" idx="1"/>
          </p:nvPr>
        </p:nvPicPr>
        <p:blipFill>
          <a:blip r:embed="rId2"/>
          <a:stretch>
            <a:fillRect/>
          </a:stretch>
        </p:blipFill>
        <p:spPr>
          <a:xfrm>
            <a:off x="76201" y="2818284"/>
            <a:ext cx="4686300" cy="2694181"/>
          </a:xfrm>
          <a:prstGeom prst="rect">
            <a:avLst/>
          </a:prstGeom>
        </p:spPr>
      </p:pic>
      <p:pic>
        <p:nvPicPr>
          <p:cNvPr id="6" name="Espace réservé du contenu 5">
            <a:extLst>
              <a:ext uri="{FF2B5EF4-FFF2-40B4-BE49-F238E27FC236}">
                <a16:creationId xmlns:a16="http://schemas.microsoft.com/office/drawing/2014/main" id="{8A2C9B53-A7EB-40CA-B1C9-73245DFAC718}"/>
              </a:ext>
            </a:extLst>
          </p:cNvPr>
          <p:cNvPicPr>
            <a:picLocks noGrp="1" noChangeAspect="1"/>
          </p:cNvPicPr>
          <p:nvPr>
            <p:ph sz="half" idx="2"/>
          </p:nvPr>
        </p:nvPicPr>
        <p:blipFill>
          <a:blip r:embed="rId3"/>
          <a:stretch>
            <a:fillRect/>
          </a:stretch>
        </p:blipFill>
        <p:spPr>
          <a:xfrm>
            <a:off x="5295900" y="1"/>
            <a:ext cx="6896099" cy="4838700"/>
          </a:xfrm>
          <a:prstGeom prst="rect">
            <a:avLst/>
          </a:prstGeom>
        </p:spPr>
      </p:pic>
      <p:sp>
        <p:nvSpPr>
          <p:cNvPr id="8" name="ZoneTexte 7">
            <a:extLst>
              <a:ext uri="{FF2B5EF4-FFF2-40B4-BE49-F238E27FC236}">
                <a16:creationId xmlns:a16="http://schemas.microsoft.com/office/drawing/2014/main" id="{C53F22CD-2ADE-4FA9-957E-26BC421F9139}"/>
              </a:ext>
            </a:extLst>
          </p:cNvPr>
          <p:cNvSpPr txBox="1"/>
          <p:nvPr/>
        </p:nvSpPr>
        <p:spPr>
          <a:xfrm>
            <a:off x="76200" y="1557241"/>
            <a:ext cx="6648450" cy="923330"/>
          </a:xfrm>
          <a:prstGeom prst="rect">
            <a:avLst/>
          </a:prstGeom>
          <a:noFill/>
        </p:spPr>
        <p:txBody>
          <a:bodyPr wrap="square">
            <a:spAutoFit/>
          </a:bodyPr>
          <a:lstStyle/>
          <a:p>
            <a:pPr marL="0" indent="0">
              <a:buNone/>
            </a:pPr>
            <a:r>
              <a:rPr lang="en-US" sz="1800" b="0" i="0" dirty="0">
                <a:solidFill>
                  <a:srgbClr val="222222"/>
                </a:solidFill>
                <a:effectLst/>
                <a:cs typeface="Calibri" panose="020F0502020204030204" pitchFamily="34" charset="0"/>
              </a:rPr>
              <a:t>The table represented below highlights the bundles of</a:t>
            </a:r>
          </a:p>
          <a:p>
            <a:pPr marL="0" indent="0">
              <a:buNone/>
            </a:pPr>
            <a:r>
              <a:rPr lang="en-US" sz="1800" b="0" i="0" dirty="0">
                <a:solidFill>
                  <a:srgbClr val="222222"/>
                </a:solidFill>
                <a:effectLst/>
                <a:cs typeface="Calibri" panose="020F0502020204030204" pitchFamily="34" charset="0"/>
              </a:rPr>
              <a:t> clothes (</a:t>
            </a:r>
            <a:r>
              <a:rPr lang="en-US" b="1" i="0" dirty="0">
                <a:solidFill>
                  <a:srgbClr val="222222"/>
                </a:solidFill>
                <a:effectLst/>
              </a:rPr>
              <a:t>P</a:t>
            </a:r>
            <a:r>
              <a:rPr lang="en-US" b="1" i="0" baseline="-25000" dirty="0">
                <a:solidFill>
                  <a:srgbClr val="222222"/>
                </a:solidFill>
                <a:effectLst/>
              </a:rPr>
              <a:t>x =</a:t>
            </a:r>
            <a:r>
              <a:rPr lang="en-US" sz="1800" b="0" i="0" dirty="0">
                <a:solidFill>
                  <a:srgbClr val="222222"/>
                </a:solidFill>
                <a:effectLst/>
                <a:cs typeface="Calibri" panose="020F0502020204030204" pitchFamily="34" charset="0"/>
              </a:rPr>
              <a:t>$ 200) and shoes </a:t>
            </a:r>
            <a:r>
              <a:rPr lang="en-US" dirty="0">
                <a:solidFill>
                  <a:srgbClr val="222222"/>
                </a:solidFill>
                <a:cs typeface="Calibri" panose="020F0502020204030204" pitchFamily="34" charset="0"/>
              </a:rPr>
              <a:t>(</a:t>
            </a:r>
            <a:r>
              <a:rPr lang="en-US" b="1" i="0" dirty="0" err="1">
                <a:solidFill>
                  <a:srgbClr val="222222"/>
                </a:solidFill>
                <a:effectLst/>
              </a:rPr>
              <a:t>P</a:t>
            </a:r>
            <a:r>
              <a:rPr lang="en-US" b="1" i="0" baseline="-25000" dirty="0" err="1">
                <a:solidFill>
                  <a:srgbClr val="222222"/>
                </a:solidFill>
                <a:effectLst/>
              </a:rPr>
              <a:t>y</a:t>
            </a:r>
            <a:r>
              <a:rPr lang="en-US" b="1" i="0" baseline="-25000" dirty="0">
                <a:solidFill>
                  <a:srgbClr val="222222"/>
                </a:solidFill>
                <a:effectLst/>
              </a:rPr>
              <a:t> =</a:t>
            </a:r>
            <a:r>
              <a:rPr lang="en-US" sz="1800" b="0" i="0" dirty="0">
                <a:solidFill>
                  <a:srgbClr val="222222"/>
                </a:solidFill>
                <a:effectLst/>
                <a:cs typeface="Calibri" panose="020F0502020204030204" pitchFamily="34" charset="0"/>
              </a:rPr>
              <a:t>$100) a consumer can buy, </a:t>
            </a:r>
          </a:p>
          <a:p>
            <a:pPr marL="0" indent="0">
              <a:buNone/>
            </a:pPr>
            <a:r>
              <a:rPr lang="en-US" sz="1800" b="0" i="0" dirty="0">
                <a:solidFill>
                  <a:srgbClr val="222222"/>
                </a:solidFill>
                <a:effectLst/>
                <a:cs typeface="Calibri" panose="020F0502020204030204" pitchFamily="34" charset="0"/>
              </a:rPr>
              <a:t>spending his income ( budget), </a:t>
            </a:r>
            <a:r>
              <a:rPr lang="en-US" sz="1800" b="0" i="0" dirty="0" err="1">
                <a:solidFill>
                  <a:srgbClr val="222222"/>
                </a:solidFill>
                <a:effectLst/>
                <a:cs typeface="Calibri" panose="020F0502020204030204" pitchFamily="34" charset="0"/>
              </a:rPr>
              <a:t>i.e</a:t>
            </a:r>
            <a:r>
              <a:rPr lang="en-US" sz="1800" b="0" i="0" dirty="0">
                <a:solidFill>
                  <a:srgbClr val="222222"/>
                </a:solidFill>
                <a:effectLst/>
                <a:cs typeface="Calibri" panose="020F0502020204030204" pitchFamily="34" charset="0"/>
              </a:rPr>
              <a:t> $ 1000.</a:t>
            </a:r>
          </a:p>
        </p:txBody>
      </p:sp>
      <p:sp>
        <p:nvSpPr>
          <p:cNvPr id="10" name="ZoneTexte 9">
            <a:extLst>
              <a:ext uri="{FF2B5EF4-FFF2-40B4-BE49-F238E27FC236}">
                <a16:creationId xmlns:a16="http://schemas.microsoft.com/office/drawing/2014/main" id="{904DE140-034B-4D98-943A-DE71643BAAC9}"/>
              </a:ext>
            </a:extLst>
          </p:cNvPr>
          <p:cNvSpPr txBox="1"/>
          <p:nvPr/>
        </p:nvSpPr>
        <p:spPr>
          <a:xfrm>
            <a:off x="76200" y="5624256"/>
            <a:ext cx="4686301" cy="646331"/>
          </a:xfrm>
          <a:prstGeom prst="rect">
            <a:avLst/>
          </a:prstGeom>
          <a:noFill/>
        </p:spPr>
        <p:txBody>
          <a:bodyPr wrap="square">
            <a:spAutoFit/>
          </a:bodyPr>
          <a:lstStyle/>
          <a:p>
            <a:r>
              <a:rPr lang="en-US" i="0" dirty="0">
                <a:solidFill>
                  <a:srgbClr val="222222"/>
                </a:solidFill>
                <a:effectLst/>
                <a:latin typeface="Nunito Sans" pitchFamily="2" charset="0"/>
              </a:rPr>
              <a:t>Now let’s take a look at the graph representing  Budget Line and Budget Set:</a:t>
            </a:r>
            <a:endParaRPr lang="fr-FR" dirty="0"/>
          </a:p>
        </p:txBody>
      </p:sp>
      <p:sp>
        <p:nvSpPr>
          <p:cNvPr id="12" name="ZoneTexte 11">
            <a:extLst>
              <a:ext uri="{FF2B5EF4-FFF2-40B4-BE49-F238E27FC236}">
                <a16:creationId xmlns:a16="http://schemas.microsoft.com/office/drawing/2014/main" id="{4AAE4CEF-6072-4431-BF46-FB0CDD93A50E}"/>
              </a:ext>
            </a:extLst>
          </p:cNvPr>
          <p:cNvSpPr txBox="1"/>
          <p:nvPr/>
        </p:nvSpPr>
        <p:spPr>
          <a:xfrm>
            <a:off x="4762502" y="4647820"/>
            <a:ext cx="7429498" cy="1477328"/>
          </a:xfrm>
          <a:prstGeom prst="rect">
            <a:avLst/>
          </a:prstGeom>
          <a:noFill/>
        </p:spPr>
        <p:txBody>
          <a:bodyPr wrap="square">
            <a:spAutoFit/>
          </a:bodyPr>
          <a:lstStyle/>
          <a:p>
            <a:pPr algn="l"/>
            <a:r>
              <a:rPr lang="en-US" b="1" i="0" dirty="0">
                <a:solidFill>
                  <a:srgbClr val="222222"/>
                </a:solidFill>
                <a:effectLst/>
                <a:latin typeface="Raleway" pitchFamily="2" charset="0"/>
              </a:rPr>
              <a:t>Conclusion</a:t>
            </a:r>
          </a:p>
          <a:p>
            <a:pPr algn="l"/>
            <a:r>
              <a:rPr lang="en-US" b="0" i="0" dirty="0">
                <a:solidFill>
                  <a:srgbClr val="222222"/>
                </a:solidFill>
                <a:effectLst/>
                <a:latin typeface="Nunito Sans" pitchFamily="2" charset="0"/>
              </a:rPr>
              <a:t>Basically, Budget Line shows the price ratio between two goods, i.e. X and Y or the rate at which one commodity can be exchanged for the other, where the prices of the two goods are given. Budget line depends on the consumer’s income and price of the commodities.</a:t>
            </a:r>
          </a:p>
        </p:txBody>
      </p:sp>
      <p:sp>
        <p:nvSpPr>
          <p:cNvPr id="13" name="Titre 1">
            <a:extLst>
              <a:ext uri="{FF2B5EF4-FFF2-40B4-BE49-F238E27FC236}">
                <a16:creationId xmlns:a16="http://schemas.microsoft.com/office/drawing/2014/main" id="{5F86008D-42BE-40DF-87EA-3982F289858B}"/>
              </a:ext>
            </a:extLst>
          </p:cNvPr>
          <p:cNvSpPr>
            <a:spLocks noGrp="1"/>
          </p:cNvSpPr>
          <p:nvPr>
            <p:ph type="title"/>
          </p:nvPr>
        </p:nvSpPr>
        <p:spPr>
          <a:xfrm>
            <a:off x="2390774" y="365125"/>
            <a:ext cx="8963025" cy="949325"/>
          </a:xfrm>
        </p:spPr>
        <p:txBody>
          <a:bodyPr>
            <a:normAutofit fontScale="90000"/>
          </a:bodyPr>
          <a:lstStyle/>
          <a:p>
            <a:pPr marL="0" indent="0">
              <a:buNone/>
            </a:pPr>
            <a:r>
              <a:rPr lang="en-US" sz="2400" b="1" i="0" u="sng" dirty="0">
                <a:solidFill>
                  <a:schemeClr val="bg1"/>
                </a:solidFill>
                <a:effectLst/>
                <a:latin typeface="+mn-lt"/>
              </a:rPr>
              <a:t>Exercise:</a:t>
            </a:r>
            <a:r>
              <a:rPr lang="en-US" sz="2400" b="1" i="0" dirty="0">
                <a:solidFill>
                  <a:schemeClr val="bg1"/>
                </a:solidFill>
                <a:effectLst/>
                <a:latin typeface="+mn-lt"/>
              </a:rPr>
              <a:t> </a:t>
            </a:r>
            <a:br>
              <a:rPr lang="en-US" sz="2400" b="1" i="0" dirty="0">
                <a:solidFill>
                  <a:schemeClr val="bg1"/>
                </a:solidFill>
                <a:effectLst/>
                <a:latin typeface="+mn-lt"/>
              </a:rPr>
            </a:br>
            <a:r>
              <a:rPr lang="en-US" sz="2400" b="1" i="0" dirty="0">
                <a:solidFill>
                  <a:schemeClr val="bg1"/>
                </a:solidFill>
                <a:effectLst/>
                <a:latin typeface="+mn-lt"/>
              </a:rPr>
              <a:t>The Budget line and </a:t>
            </a:r>
            <a:br>
              <a:rPr lang="en-US" sz="2400" b="1" i="0" dirty="0">
                <a:solidFill>
                  <a:schemeClr val="bg1"/>
                </a:solidFill>
                <a:effectLst/>
                <a:latin typeface="+mn-lt"/>
              </a:rPr>
            </a:br>
            <a:r>
              <a:rPr lang="en-US" sz="2400" b="1" i="0" dirty="0">
                <a:solidFill>
                  <a:schemeClr val="bg1"/>
                </a:solidFill>
                <a:effectLst/>
                <a:latin typeface="+mn-lt"/>
              </a:rPr>
              <a:t>The Budget Set</a:t>
            </a:r>
          </a:p>
        </p:txBody>
      </p:sp>
    </p:spTree>
    <p:extLst>
      <p:ext uri="{BB962C8B-B14F-4D97-AF65-F5344CB8AC3E}">
        <p14:creationId xmlns:p14="http://schemas.microsoft.com/office/powerpoint/2010/main" val="30087721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4838ECE-6FA1-4F4E-9CCD-6997DFD9F8C9}"/>
              </a:ext>
            </a:extLst>
          </p:cNvPr>
          <p:cNvSpPr>
            <a:spLocks noGrp="1"/>
          </p:cNvSpPr>
          <p:nvPr>
            <p:ph type="title"/>
          </p:nvPr>
        </p:nvSpPr>
        <p:spPr>
          <a:xfrm>
            <a:off x="2409824" y="365125"/>
            <a:ext cx="8943975" cy="1325563"/>
          </a:xfrm>
        </p:spPr>
        <p:txBody>
          <a:bodyPr>
            <a:normAutofit/>
          </a:bodyPr>
          <a:lstStyle/>
          <a:p>
            <a:r>
              <a:rPr lang="en-US" sz="3600" b="1" dirty="0">
                <a:solidFill>
                  <a:schemeClr val="bg1"/>
                </a:solidFill>
                <a:latin typeface="+mn-lt"/>
              </a:rPr>
              <a:t>I- The </a:t>
            </a:r>
            <a:r>
              <a:rPr lang="fr-FR" sz="3600" b="1" i="0" dirty="0">
                <a:solidFill>
                  <a:schemeClr val="bg1"/>
                </a:solidFill>
                <a:latin typeface="+mn-lt"/>
              </a:rPr>
              <a:t>Budget Constraint</a:t>
            </a:r>
            <a:r>
              <a:rPr lang="en-US" sz="3600" b="1" dirty="0">
                <a:solidFill>
                  <a:schemeClr val="bg1"/>
                </a:solidFill>
                <a:latin typeface="+mn-lt"/>
              </a:rPr>
              <a:t>                -3-</a:t>
            </a:r>
            <a:endParaRPr lang="fr-FR" sz="3600" dirty="0"/>
          </a:p>
        </p:txBody>
      </p:sp>
      <p:sp>
        <p:nvSpPr>
          <p:cNvPr id="3" name="Espace réservé du contenu 2">
            <a:extLst>
              <a:ext uri="{FF2B5EF4-FFF2-40B4-BE49-F238E27FC236}">
                <a16:creationId xmlns:a16="http://schemas.microsoft.com/office/drawing/2014/main" id="{6AA9FB8D-C64F-4B5C-A1D6-6ADEF82B700E}"/>
              </a:ext>
            </a:extLst>
          </p:cNvPr>
          <p:cNvSpPr>
            <a:spLocks noGrp="1"/>
          </p:cNvSpPr>
          <p:nvPr>
            <p:ph idx="1"/>
          </p:nvPr>
        </p:nvSpPr>
        <p:spPr>
          <a:xfrm>
            <a:off x="142876" y="1825625"/>
            <a:ext cx="9753600" cy="4351338"/>
          </a:xfrm>
        </p:spPr>
        <p:txBody>
          <a:bodyPr>
            <a:normAutofit fontScale="92500"/>
          </a:bodyPr>
          <a:lstStyle/>
          <a:p>
            <a:pPr marL="0" indent="0">
              <a:buNone/>
            </a:pPr>
            <a:r>
              <a:rPr lang="en-US" b="1" i="0" dirty="0">
                <a:effectLst/>
                <a:latin typeface="proxima-nova"/>
              </a:rPr>
              <a:t>	</a:t>
            </a:r>
            <a:r>
              <a:rPr lang="en-US" sz="3000" b="1" i="0" dirty="0">
                <a:effectLst/>
              </a:rPr>
              <a:t>I-4- The Indifference Curves </a:t>
            </a:r>
          </a:p>
          <a:p>
            <a:pPr algn="just"/>
            <a:r>
              <a:rPr lang="en-US" b="1" i="0" dirty="0">
                <a:solidFill>
                  <a:srgbClr val="FF0000"/>
                </a:solidFill>
                <a:effectLst/>
              </a:rPr>
              <a:t>Indifference curves</a:t>
            </a:r>
            <a:r>
              <a:rPr lang="en-US" b="0" i="0" dirty="0">
                <a:solidFill>
                  <a:srgbClr val="373D3F"/>
                </a:solidFill>
                <a:effectLst/>
              </a:rPr>
              <a:t>: Indifference curves underline the way in which a given consumer interprets the value of each good relative to one another, demonstrating how much of ‘good xx‘ is equivalent in utility to a certain quantity of ‘good </a:t>
            </a:r>
            <a:r>
              <a:rPr lang="en-US" b="0" i="0" dirty="0" err="1">
                <a:solidFill>
                  <a:srgbClr val="373D3F"/>
                </a:solidFill>
                <a:effectLst/>
              </a:rPr>
              <a:t>yy</a:t>
            </a:r>
            <a:r>
              <a:rPr lang="en-US" b="0" i="0" dirty="0">
                <a:solidFill>
                  <a:srgbClr val="373D3F"/>
                </a:solidFill>
                <a:effectLst/>
              </a:rPr>
              <a:t>‘ (and vice versa). </a:t>
            </a:r>
          </a:p>
          <a:p>
            <a:pPr algn="just"/>
            <a:r>
              <a:rPr lang="en-US" b="0" i="0" dirty="0">
                <a:solidFill>
                  <a:srgbClr val="373D3F"/>
                </a:solidFill>
                <a:effectLst/>
              </a:rPr>
              <a:t>Any point along the indifference curve will represent indifference to the consumer, or simply put equivalent preference for one combination of goods or the other. In the figure it is clear that the budget curve has been included in conjunction with the indifference curves, which allows insight as to the ideal actual quantity of each good is optimal for this specific consumer.</a:t>
            </a:r>
            <a:endParaRPr lang="fr-FR" dirty="0"/>
          </a:p>
        </p:txBody>
      </p:sp>
    </p:spTree>
    <p:extLst>
      <p:ext uri="{BB962C8B-B14F-4D97-AF65-F5344CB8AC3E}">
        <p14:creationId xmlns:p14="http://schemas.microsoft.com/office/powerpoint/2010/main" val="16666974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8E80C801-923F-4E8C-BDD3-82D7E61AE98E}"/>
              </a:ext>
            </a:extLst>
          </p:cNvPr>
          <p:cNvSpPr>
            <a:spLocks noGrp="1"/>
          </p:cNvSpPr>
          <p:nvPr>
            <p:ph idx="1"/>
          </p:nvPr>
        </p:nvSpPr>
        <p:spPr>
          <a:xfrm>
            <a:off x="200025" y="1800225"/>
            <a:ext cx="9686925" cy="4376738"/>
          </a:xfrm>
        </p:spPr>
        <p:txBody>
          <a:bodyPr/>
          <a:lstStyle/>
          <a:p>
            <a:pPr marL="0" indent="0">
              <a:buNone/>
            </a:pPr>
            <a:r>
              <a:rPr lang="en-US" dirty="0">
                <a:solidFill>
                  <a:srgbClr val="373D3F"/>
                </a:solidFill>
                <a:latin typeface="proxima-nova"/>
              </a:rPr>
              <a:t> </a:t>
            </a:r>
            <a:endParaRPr lang="fr-FR" dirty="0"/>
          </a:p>
        </p:txBody>
      </p:sp>
      <p:pic>
        <p:nvPicPr>
          <p:cNvPr id="5" name="Image 4">
            <a:extLst>
              <a:ext uri="{FF2B5EF4-FFF2-40B4-BE49-F238E27FC236}">
                <a16:creationId xmlns:a16="http://schemas.microsoft.com/office/drawing/2014/main" id="{7D82767E-FCF8-4A69-B054-DA10577AD49B}"/>
              </a:ext>
            </a:extLst>
          </p:cNvPr>
          <p:cNvPicPr>
            <a:picLocks noChangeAspect="1"/>
          </p:cNvPicPr>
          <p:nvPr/>
        </p:nvPicPr>
        <p:blipFill>
          <a:blip r:embed="rId2"/>
          <a:stretch>
            <a:fillRect/>
          </a:stretch>
        </p:blipFill>
        <p:spPr>
          <a:xfrm>
            <a:off x="0" y="0"/>
            <a:ext cx="12192000" cy="6710363"/>
          </a:xfrm>
          <a:prstGeom prst="rect">
            <a:avLst/>
          </a:prstGeom>
        </p:spPr>
      </p:pic>
      <p:sp>
        <p:nvSpPr>
          <p:cNvPr id="7" name="ZoneTexte 6">
            <a:extLst>
              <a:ext uri="{FF2B5EF4-FFF2-40B4-BE49-F238E27FC236}">
                <a16:creationId xmlns:a16="http://schemas.microsoft.com/office/drawing/2014/main" id="{8C2C48B6-5850-477A-922E-31F17B417A15}"/>
              </a:ext>
            </a:extLst>
          </p:cNvPr>
          <p:cNvSpPr txBox="1"/>
          <p:nvPr/>
        </p:nvSpPr>
        <p:spPr>
          <a:xfrm>
            <a:off x="7286624" y="0"/>
            <a:ext cx="4981575" cy="1785104"/>
          </a:xfrm>
          <a:prstGeom prst="rect">
            <a:avLst/>
          </a:prstGeom>
          <a:noFill/>
        </p:spPr>
        <p:txBody>
          <a:bodyPr wrap="square">
            <a:spAutoFit/>
          </a:bodyPr>
          <a:lstStyle/>
          <a:p>
            <a:r>
              <a:rPr lang="en-US" sz="2200" b="0" i="0" dirty="0">
                <a:solidFill>
                  <a:srgbClr val="373D3F"/>
                </a:solidFill>
                <a:effectLst/>
              </a:rPr>
              <a:t>Through utilizing these economic tools, economists can predict consumer behavior and consumers can maximize their overall utility based upon their budget constraints.</a:t>
            </a:r>
            <a:endParaRPr lang="fr-FR" sz="2200" dirty="0"/>
          </a:p>
        </p:txBody>
      </p:sp>
    </p:spTree>
    <p:extLst>
      <p:ext uri="{BB962C8B-B14F-4D97-AF65-F5344CB8AC3E}">
        <p14:creationId xmlns:p14="http://schemas.microsoft.com/office/powerpoint/2010/main" val="1092317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6F614B14-3183-47D8-8E37-A571159190E8}"/>
              </a:ext>
            </a:extLst>
          </p:cNvPr>
          <p:cNvSpPr>
            <a:spLocks noGrp="1"/>
          </p:cNvSpPr>
          <p:nvPr>
            <p:ph idx="1"/>
          </p:nvPr>
        </p:nvSpPr>
        <p:spPr>
          <a:xfrm>
            <a:off x="133350" y="1825625"/>
            <a:ext cx="9810750" cy="4351338"/>
          </a:xfrm>
        </p:spPr>
        <p:txBody>
          <a:bodyPr/>
          <a:lstStyle/>
          <a:p>
            <a:pPr marL="0" indent="0" algn="ctr">
              <a:buNone/>
            </a:pPr>
            <a:endParaRPr lang="en-US" sz="2800" b="1" i="0" dirty="0">
              <a:solidFill>
                <a:srgbClr val="077FAB"/>
              </a:solidFill>
              <a:effectLst/>
            </a:endParaRPr>
          </a:p>
          <a:p>
            <a:pPr marL="0" indent="0" algn="ctr">
              <a:buNone/>
            </a:pPr>
            <a:endParaRPr lang="en-US" b="1" dirty="0">
              <a:solidFill>
                <a:srgbClr val="077FAB"/>
              </a:solidFill>
            </a:endParaRPr>
          </a:p>
          <a:p>
            <a:pPr marL="0" indent="0" algn="ctr">
              <a:buNone/>
            </a:pPr>
            <a:r>
              <a:rPr lang="en-US" sz="3200" b="1" i="0" dirty="0">
                <a:effectLst/>
              </a:rPr>
              <a:t>II- Mapping Preferences with Indifference Curves</a:t>
            </a:r>
          </a:p>
          <a:p>
            <a:pPr marL="0" indent="0" algn="ctr">
              <a:buNone/>
            </a:pPr>
            <a:r>
              <a:rPr lang="fr-FR" sz="3200" b="1" i="0" dirty="0">
                <a:effectLst/>
              </a:rPr>
              <a:t>II-1- The </a:t>
            </a:r>
            <a:r>
              <a:rPr lang="fr-FR" sz="3200" b="1" i="0" dirty="0" err="1">
                <a:effectLst/>
              </a:rPr>
              <a:t>indifference</a:t>
            </a:r>
            <a:r>
              <a:rPr lang="fr-FR" sz="3200" b="1" i="0" dirty="0">
                <a:effectLst/>
              </a:rPr>
              <a:t> </a:t>
            </a:r>
            <a:r>
              <a:rPr lang="fr-FR" sz="3200" b="1" i="0" dirty="0" err="1">
                <a:effectLst/>
              </a:rPr>
              <a:t>Maps</a:t>
            </a:r>
            <a:endParaRPr lang="fr-FR" sz="3200" b="1" i="0" dirty="0">
              <a:effectLst/>
            </a:endParaRPr>
          </a:p>
          <a:p>
            <a:pPr marL="0" indent="0" algn="ctr">
              <a:buNone/>
            </a:pPr>
            <a:r>
              <a:rPr lang="fr-FR" sz="3200" b="1" dirty="0"/>
              <a:t>		II-2- I</a:t>
            </a:r>
            <a:r>
              <a:rPr lang="fr-FR" sz="3200" b="1" i="0" dirty="0">
                <a:effectLst/>
              </a:rPr>
              <a:t>mplications of </a:t>
            </a:r>
            <a:r>
              <a:rPr lang="fr-FR" sz="3200" b="1" i="0" dirty="0" err="1">
                <a:effectLst/>
              </a:rPr>
              <a:t>Indifference</a:t>
            </a:r>
            <a:r>
              <a:rPr lang="fr-FR" sz="3200" b="1" i="0" dirty="0">
                <a:effectLst/>
              </a:rPr>
              <a:t> </a:t>
            </a:r>
            <a:r>
              <a:rPr lang="fr-FR" sz="3200" b="1" i="0" dirty="0" err="1">
                <a:effectLst/>
              </a:rPr>
              <a:t>Maps</a:t>
            </a:r>
            <a:endParaRPr lang="fr-FR" sz="3200" b="1" i="0" dirty="0">
              <a:effectLst/>
            </a:endParaRPr>
          </a:p>
          <a:p>
            <a:endParaRPr lang="fr-FR" dirty="0"/>
          </a:p>
        </p:txBody>
      </p:sp>
    </p:spTree>
    <p:extLst>
      <p:ext uri="{BB962C8B-B14F-4D97-AF65-F5344CB8AC3E}">
        <p14:creationId xmlns:p14="http://schemas.microsoft.com/office/powerpoint/2010/main" val="13321530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506C289-CD36-45E0-BC35-4516BDED9D9E}"/>
              </a:ext>
            </a:extLst>
          </p:cNvPr>
          <p:cNvSpPr>
            <a:spLocks noGrp="1"/>
          </p:cNvSpPr>
          <p:nvPr>
            <p:ph type="title"/>
          </p:nvPr>
        </p:nvSpPr>
        <p:spPr>
          <a:xfrm>
            <a:off x="2295524" y="561975"/>
            <a:ext cx="7277101" cy="942975"/>
          </a:xfrm>
        </p:spPr>
        <p:txBody>
          <a:bodyPr>
            <a:normAutofit fontScale="90000"/>
          </a:bodyPr>
          <a:lstStyle/>
          <a:p>
            <a:r>
              <a:rPr lang="en-US" sz="3600" b="1" i="0" dirty="0">
                <a:solidFill>
                  <a:schemeClr val="bg1"/>
                </a:solidFill>
                <a:effectLst/>
                <a:latin typeface="+mn-lt"/>
              </a:rPr>
              <a:t>II- Mapping Preferences with </a:t>
            </a:r>
            <a:br>
              <a:rPr lang="en-US" sz="3600" b="1" i="0" dirty="0">
                <a:solidFill>
                  <a:schemeClr val="bg1"/>
                </a:solidFill>
                <a:effectLst/>
                <a:latin typeface="+mn-lt"/>
              </a:rPr>
            </a:br>
            <a:r>
              <a:rPr lang="en-US" sz="3600" b="1" i="0" dirty="0">
                <a:solidFill>
                  <a:schemeClr val="bg1"/>
                </a:solidFill>
                <a:effectLst/>
                <a:latin typeface="+mn-lt"/>
              </a:rPr>
              <a:t>	Indifference Curves                       -1- </a:t>
            </a:r>
            <a:br>
              <a:rPr lang="en-US" sz="3600" b="1" i="0" dirty="0">
                <a:solidFill>
                  <a:srgbClr val="077FAB"/>
                </a:solidFill>
                <a:effectLst/>
                <a:latin typeface="+mn-lt"/>
              </a:rPr>
            </a:br>
            <a:endParaRPr lang="fr-FR" sz="3600" dirty="0">
              <a:latin typeface="+mn-lt"/>
            </a:endParaRPr>
          </a:p>
        </p:txBody>
      </p:sp>
      <p:sp>
        <p:nvSpPr>
          <p:cNvPr id="3" name="Espace réservé du contenu 2">
            <a:extLst>
              <a:ext uri="{FF2B5EF4-FFF2-40B4-BE49-F238E27FC236}">
                <a16:creationId xmlns:a16="http://schemas.microsoft.com/office/drawing/2014/main" id="{93F1857D-6E38-4B80-A84D-4EC20941C88E}"/>
              </a:ext>
            </a:extLst>
          </p:cNvPr>
          <p:cNvSpPr>
            <a:spLocks noGrp="1"/>
          </p:cNvSpPr>
          <p:nvPr>
            <p:ph idx="1"/>
          </p:nvPr>
        </p:nvSpPr>
        <p:spPr>
          <a:xfrm>
            <a:off x="200025" y="1690688"/>
            <a:ext cx="9725025" cy="4486275"/>
          </a:xfrm>
        </p:spPr>
        <p:txBody>
          <a:bodyPr>
            <a:normAutofit lnSpcReduction="10000"/>
          </a:bodyPr>
          <a:lstStyle/>
          <a:p>
            <a:pPr marL="0" indent="0" algn="just" fontAlgn="base">
              <a:buNone/>
            </a:pPr>
            <a:r>
              <a:rPr lang="en-US" b="1" dirty="0"/>
              <a:t>	II-1- The Indifference Maps</a:t>
            </a:r>
            <a:endParaRPr lang="en-US" b="1" i="0" dirty="0">
              <a:effectLst/>
            </a:endParaRPr>
          </a:p>
          <a:p>
            <a:pPr algn="just" fontAlgn="base"/>
            <a:r>
              <a:rPr lang="en-US" i="0" dirty="0">
                <a:effectLst/>
              </a:rPr>
              <a:t>Economists mapping consumer preferences </a:t>
            </a:r>
            <a:r>
              <a:rPr lang="en-US" b="0" i="0" dirty="0">
                <a:solidFill>
                  <a:srgbClr val="373D3F"/>
                </a:solidFill>
                <a:effectLst/>
              </a:rPr>
              <a:t>use indifference curves to illustrate </a:t>
            </a:r>
            <a:r>
              <a:rPr lang="en-US" b="1" i="0" dirty="0">
                <a:solidFill>
                  <a:srgbClr val="373D3F"/>
                </a:solidFill>
                <a:effectLst/>
              </a:rPr>
              <a:t>series of goods </a:t>
            </a:r>
            <a:r>
              <a:rPr lang="en-US" b="0" i="0" dirty="0">
                <a:solidFill>
                  <a:srgbClr val="373D3F"/>
                </a:solidFill>
                <a:effectLst/>
              </a:rPr>
              <a:t>that represent </a:t>
            </a:r>
            <a:r>
              <a:rPr lang="en-US" b="1" i="0" dirty="0">
                <a:solidFill>
                  <a:srgbClr val="373D3F"/>
                </a:solidFill>
                <a:effectLst/>
              </a:rPr>
              <a:t>equivalent utility.</a:t>
            </a:r>
          </a:p>
          <a:p>
            <a:pPr algn="just"/>
            <a:r>
              <a:rPr lang="en-US" b="0" i="0" dirty="0">
                <a:solidFill>
                  <a:srgbClr val="373D3F"/>
                </a:solidFill>
                <a:effectLst/>
              </a:rPr>
              <a:t>A critical input to understanding consumer purchasing behaviors and the general demand present in a given market or economy for specific goods and services is the identification of consumer preferences. Consumer preference varies substantially from individual to individual and market to market, requiring comprehensive economic observation of consumer choices and behaviors</a:t>
            </a:r>
            <a:endParaRPr lang="fr-FR" dirty="0"/>
          </a:p>
        </p:txBody>
      </p:sp>
    </p:spTree>
    <p:extLst>
      <p:ext uri="{BB962C8B-B14F-4D97-AF65-F5344CB8AC3E}">
        <p14:creationId xmlns:p14="http://schemas.microsoft.com/office/powerpoint/2010/main" val="13954767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FBB5B5A-860F-4A3E-A608-C22928D81523}"/>
              </a:ext>
            </a:extLst>
          </p:cNvPr>
          <p:cNvSpPr>
            <a:spLocks noGrp="1"/>
          </p:cNvSpPr>
          <p:nvPr>
            <p:ph type="title"/>
          </p:nvPr>
        </p:nvSpPr>
        <p:spPr>
          <a:xfrm>
            <a:off x="2305050" y="246063"/>
            <a:ext cx="8953500" cy="1325563"/>
          </a:xfrm>
        </p:spPr>
        <p:txBody>
          <a:bodyPr>
            <a:normAutofit/>
          </a:bodyPr>
          <a:lstStyle/>
          <a:p>
            <a:r>
              <a:rPr lang="en-US" sz="3200" b="1" i="0" dirty="0">
                <a:solidFill>
                  <a:schemeClr val="bg1"/>
                </a:solidFill>
                <a:effectLst/>
                <a:latin typeface="+mn-lt"/>
              </a:rPr>
              <a:t>II- Mapping Preferences with </a:t>
            </a:r>
            <a:br>
              <a:rPr lang="en-US" sz="3200" b="1" i="0" dirty="0">
                <a:solidFill>
                  <a:schemeClr val="bg1"/>
                </a:solidFill>
                <a:effectLst/>
                <a:latin typeface="+mn-lt"/>
              </a:rPr>
            </a:br>
            <a:r>
              <a:rPr lang="en-US" sz="3200" b="1" i="0" dirty="0">
                <a:solidFill>
                  <a:schemeClr val="bg1"/>
                </a:solidFill>
                <a:effectLst/>
                <a:latin typeface="+mn-lt"/>
              </a:rPr>
              <a:t>	Indifference Curves                          -2-</a:t>
            </a:r>
            <a:endParaRPr lang="fr-FR" sz="3200" dirty="0"/>
          </a:p>
        </p:txBody>
      </p:sp>
      <p:sp>
        <p:nvSpPr>
          <p:cNvPr id="3" name="Espace réservé du contenu 2">
            <a:extLst>
              <a:ext uri="{FF2B5EF4-FFF2-40B4-BE49-F238E27FC236}">
                <a16:creationId xmlns:a16="http://schemas.microsoft.com/office/drawing/2014/main" id="{0EAE48B7-76DA-488C-9E00-21C68265D455}"/>
              </a:ext>
            </a:extLst>
          </p:cNvPr>
          <p:cNvSpPr>
            <a:spLocks noGrp="1"/>
          </p:cNvSpPr>
          <p:nvPr>
            <p:ph idx="1"/>
          </p:nvPr>
        </p:nvSpPr>
        <p:spPr>
          <a:xfrm>
            <a:off x="190500" y="1571626"/>
            <a:ext cx="9696450" cy="4605338"/>
          </a:xfrm>
        </p:spPr>
        <p:txBody>
          <a:bodyPr>
            <a:normAutofit/>
          </a:bodyPr>
          <a:lstStyle/>
          <a:p>
            <a:pPr marL="0" indent="0" algn="just">
              <a:buNone/>
            </a:pPr>
            <a:r>
              <a:rPr lang="en-US" sz="2600" b="0" i="0" dirty="0">
                <a:solidFill>
                  <a:srgbClr val="373D3F"/>
                </a:solidFill>
                <a:effectLst/>
              </a:rPr>
              <a:t>These indifference curves, when mapped graphically alongside other curves, is called an </a:t>
            </a:r>
            <a:r>
              <a:rPr lang="en-US" sz="2600" b="1" i="0" dirty="0">
                <a:solidFill>
                  <a:srgbClr val="FF0000"/>
                </a:solidFill>
                <a:effectLst/>
              </a:rPr>
              <a:t>indifference map</a:t>
            </a:r>
            <a:r>
              <a:rPr lang="en-US" sz="2600" b="1" dirty="0">
                <a:solidFill>
                  <a:srgbClr val="373D3F"/>
                </a:solidFill>
              </a:rPr>
              <a:t> </a:t>
            </a:r>
            <a:r>
              <a:rPr lang="en-US" sz="2600" dirty="0">
                <a:solidFill>
                  <a:srgbClr val="373D3F"/>
                </a:solidFill>
              </a:rPr>
              <a:t>that allow us </a:t>
            </a:r>
            <a:r>
              <a:rPr lang="en-US" sz="2600" b="0" i="0" dirty="0">
                <a:solidFill>
                  <a:srgbClr val="373D3F"/>
                </a:solidFill>
                <a:effectLst/>
              </a:rPr>
              <a:t>to compare more than two products/services, each specific standard indifference map will be about creating a benchmark between two. </a:t>
            </a:r>
          </a:p>
          <a:p>
            <a:pPr marL="0" indent="0" algn="just">
              <a:buNone/>
            </a:pPr>
            <a:r>
              <a:rPr lang="en-US" sz="2600" b="0" i="0" dirty="0">
                <a:solidFill>
                  <a:srgbClr val="373D3F"/>
                </a:solidFill>
                <a:effectLst/>
              </a:rPr>
              <a:t>	For example one could compare relatively similar 	goods/services (i.e. apples vs. oranges) or dramatically 	different goods/services (i.e. university training vs. 	automobile purchasing). These two items being compared 	represent the x and y axis of a indifference map.</a:t>
            </a:r>
          </a:p>
          <a:p>
            <a:pPr marL="0" indent="0" algn="just">
              <a:buNone/>
            </a:pPr>
            <a:r>
              <a:rPr lang="en-US" sz="2600" b="0" i="0" dirty="0">
                <a:solidFill>
                  <a:srgbClr val="373D3F"/>
                </a:solidFill>
                <a:effectLst/>
              </a:rPr>
              <a:t> </a:t>
            </a:r>
            <a:r>
              <a:rPr lang="en-US" sz="2600" b="1" i="1" dirty="0">
                <a:solidFill>
                  <a:srgbClr val="373D3F"/>
                </a:solidFill>
                <a:effectLst/>
              </a:rPr>
              <a:t>A consumer will always prefer to be on the indifference curve farthest from the origin.</a:t>
            </a:r>
            <a:endParaRPr lang="fr-FR" sz="2600" b="1" i="1" dirty="0"/>
          </a:p>
        </p:txBody>
      </p:sp>
    </p:spTree>
    <p:extLst>
      <p:ext uri="{BB962C8B-B14F-4D97-AF65-F5344CB8AC3E}">
        <p14:creationId xmlns:p14="http://schemas.microsoft.com/office/powerpoint/2010/main" val="21593987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94584CE-D221-4687-B190-DF5A8EB79370}"/>
              </a:ext>
            </a:extLst>
          </p:cNvPr>
          <p:cNvSpPr>
            <a:spLocks noGrp="1"/>
          </p:cNvSpPr>
          <p:nvPr>
            <p:ph idx="1"/>
          </p:nvPr>
        </p:nvSpPr>
        <p:spPr>
          <a:xfrm>
            <a:off x="114300" y="1657350"/>
            <a:ext cx="9858375" cy="4481513"/>
          </a:xfrm>
        </p:spPr>
        <p:txBody>
          <a:bodyPr>
            <a:normAutofit/>
          </a:bodyPr>
          <a:lstStyle/>
          <a:p>
            <a:pPr marL="0" indent="0" algn="l" fontAlgn="base">
              <a:buNone/>
            </a:pPr>
            <a:r>
              <a:rPr lang="en-US" b="1" dirty="0">
                <a:cs typeface="Calibri" panose="020F0502020204030204" pitchFamily="34" charset="0"/>
              </a:rPr>
              <a:t>II-2-</a:t>
            </a:r>
            <a:r>
              <a:rPr lang="en-US" b="1" i="0" dirty="0">
                <a:effectLst/>
                <a:cs typeface="Calibri" panose="020F0502020204030204" pitchFamily="34" charset="0"/>
              </a:rPr>
              <a:t>Implications of Indifference Maps</a:t>
            </a:r>
          </a:p>
          <a:p>
            <a:pPr algn="just" fontAlgn="base"/>
            <a:r>
              <a:rPr lang="en-US" sz="2600" b="0" i="0" dirty="0">
                <a:solidFill>
                  <a:srgbClr val="373D3F"/>
                </a:solidFill>
                <a:effectLst/>
              </a:rPr>
              <a:t>After constructing the required inputs to generate a comprehensive indifference map, an economist can derive conclusions based upon the properties of the illustration. </a:t>
            </a:r>
          </a:p>
          <a:p>
            <a:pPr algn="just" fontAlgn="base"/>
            <a:r>
              <a:rPr lang="en-US" sz="2600" b="0" i="0" dirty="0">
                <a:solidFill>
                  <a:srgbClr val="373D3F"/>
                </a:solidFill>
                <a:effectLst/>
              </a:rPr>
              <a:t>In framing these implications it is useful to identify the two potential extremes that can be outlined via with indifference curves.</a:t>
            </a:r>
          </a:p>
          <a:p>
            <a:pPr marL="0" indent="0" algn="just" fontAlgn="base">
              <a:buNone/>
            </a:pPr>
            <a:endParaRPr lang="en-US" sz="2600" b="0" i="0" dirty="0">
              <a:solidFill>
                <a:srgbClr val="373D3F"/>
              </a:solidFill>
              <a:effectLst/>
            </a:endParaRPr>
          </a:p>
          <a:p>
            <a:endParaRPr lang="fr-FR" sz="2600" dirty="0"/>
          </a:p>
        </p:txBody>
      </p:sp>
      <p:sp>
        <p:nvSpPr>
          <p:cNvPr id="5" name="ZoneTexte 4">
            <a:extLst>
              <a:ext uri="{FF2B5EF4-FFF2-40B4-BE49-F238E27FC236}">
                <a16:creationId xmlns:a16="http://schemas.microsoft.com/office/drawing/2014/main" id="{D5FA70FE-A6F5-4FB7-A461-6717335F789C}"/>
              </a:ext>
            </a:extLst>
          </p:cNvPr>
          <p:cNvSpPr txBox="1"/>
          <p:nvPr/>
        </p:nvSpPr>
        <p:spPr>
          <a:xfrm>
            <a:off x="2390775" y="395971"/>
            <a:ext cx="7515225" cy="1077218"/>
          </a:xfrm>
          <a:prstGeom prst="rect">
            <a:avLst/>
          </a:prstGeom>
          <a:noFill/>
        </p:spPr>
        <p:txBody>
          <a:bodyPr wrap="square">
            <a:spAutoFit/>
          </a:bodyPr>
          <a:lstStyle/>
          <a:p>
            <a:r>
              <a:rPr lang="en-US" sz="3200" b="1" i="0" dirty="0">
                <a:solidFill>
                  <a:schemeClr val="bg1"/>
                </a:solidFill>
                <a:effectLst/>
                <a:latin typeface="+mn-lt"/>
              </a:rPr>
              <a:t>II- Mapping Preferences with </a:t>
            </a:r>
            <a:br>
              <a:rPr lang="en-US" sz="3200" b="1" i="0" dirty="0">
                <a:solidFill>
                  <a:schemeClr val="bg1"/>
                </a:solidFill>
                <a:effectLst/>
                <a:latin typeface="+mn-lt"/>
              </a:rPr>
            </a:br>
            <a:r>
              <a:rPr lang="en-US" sz="3200" b="1" i="0" dirty="0">
                <a:solidFill>
                  <a:schemeClr val="bg1"/>
                </a:solidFill>
                <a:effectLst/>
                <a:latin typeface="+mn-lt"/>
              </a:rPr>
              <a:t>	Indifference Curves                       -3-</a:t>
            </a:r>
            <a:endParaRPr lang="fr-FR" sz="3200" dirty="0"/>
          </a:p>
        </p:txBody>
      </p:sp>
    </p:spTree>
    <p:extLst>
      <p:ext uri="{BB962C8B-B14F-4D97-AF65-F5344CB8AC3E}">
        <p14:creationId xmlns:p14="http://schemas.microsoft.com/office/powerpoint/2010/main" val="4184649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B867A8C-3463-42F5-849F-27CC0A4868A7}"/>
              </a:ext>
            </a:extLst>
          </p:cNvPr>
          <p:cNvSpPr>
            <a:spLocks noGrp="1"/>
          </p:cNvSpPr>
          <p:nvPr>
            <p:ph type="title"/>
          </p:nvPr>
        </p:nvSpPr>
        <p:spPr>
          <a:xfrm>
            <a:off x="2419350" y="365126"/>
            <a:ext cx="8934450" cy="1149350"/>
          </a:xfrm>
        </p:spPr>
        <p:txBody>
          <a:bodyPr>
            <a:normAutofit/>
          </a:bodyPr>
          <a:lstStyle/>
          <a:p>
            <a:r>
              <a:rPr lang="en-US" sz="3200" b="1" i="0" dirty="0">
                <a:solidFill>
                  <a:schemeClr val="bg1"/>
                </a:solidFill>
                <a:effectLst/>
                <a:latin typeface="+mn-lt"/>
              </a:rPr>
              <a:t>II- Mapping Preferences with </a:t>
            </a:r>
            <a:br>
              <a:rPr lang="en-US" sz="3200" b="1" i="0" dirty="0">
                <a:solidFill>
                  <a:schemeClr val="bg1"/>
                </a:solidFill>
                <a:effectLst/>
                <a:latin typeface="+mn-lt"/>
              </a:rPr>
            </a:br>
            <a:r>
              <a:rPr lang="en-US" sz="3200" b="1" i="0" dirty="0">
                <a:solidFill>
                  <a:schemeClr val="bg1"/>
                </a:solidFill>
                <a:effectLst/>
                <a:latin typeface="+mn-lt"/>
              </a:rPr>
              <a:t>	Indifference Curves                         -4-</a:t>
            </a:r>
            <a:endParaRPr lang="fr-FR" sz="3200" dirty="0"/>
          </a:p>
        </p:txBody>
      </p:sp>
      <p:sp>
        <p:nvSpPr>
          <p:cNvPr id="3" name="Espace réservé du contenu 2">
            <a:extLst>
              <a:ext uri="{FF2B5EF4-FFF2-40B4-BE49-F238E27FC236}">
                <a16:creationId xmlns:a16="http://schemas.microsoft.com/office/drawing/2014/main" id="{2B9D4869-F378-401F-8648-4984F20A1BA2}"/>
              </a:ext>
            </a:extLst>
          </p:cNvPr>
          <p:cNvSpPr>
            <a:spLocks noGrp="1"/>
          </p:cNvSpPr>
          <p:nvPr>
            <p:ph idx="1"/>
          </p:nvPr>
        </p:nvSpPr>
        <p:spPr>
          <a:xfrm>
            <a:off x="114300" y="1825625"/>
            <a:ext cx="9829800" cy="4351338"/>
          </a:xfrm>
        </p:spPr>
        <p:txBody>
          <a:bodyPr>
            <a:normAutofit/>
          </a:bodyPr>
          <a:lstStyle/>
          <a:p>
            <a:pPr marL="0" indent="0" algn="just">
              <a:buNone/>
            </a:pPr>
            <a:r>
              <a:rPr lang="en-US" b="0" i="0" dirty="0">
                <a:solidFill>
                  <a:srgbClr val="373D3F"/>
                </a:solidFill>
                <a:effectLst/>
                <a:latin typeface="proxima-nova"/>
              </a:rPr>
              <a:t>Combining an understanding of these inputs with the extremes demonstrated an indifference map, economists are able to draw meaningful conclusions regarding consumer choices and purchasing behaviors in the context of two goods. </a:t>
            </a:r>
          </a:p>
          <a:p>
            <a:pPr marL="0" indent="0" algn="just">
              <a:buNone/>
            </a:pPr>
            <a:r>
              <a:rPr lang="en-US" b="0" i="0" dirty="0">
                <a:solidFill>
                  <a:srgbClr val="373D3F"/>
                </a:solidFill>
                <a:effectLst/>
                <a:latin typeface="proxima-nova"/>
              </a:rPr>
              <a:t>The comparison between the goods demonstrates the relative utility one has compared to another, and the way in which consumers will act when posed with a decision between various products and services.</a:t>
            </a:r>
            <a:endParaRPr lang="fr-FR" dirty="0"/>
          </a:p>
        </p:txBody>
      </p:sp>
    </p:spTree>
    <p:extLst>
      <p:ext uri="{BB962C8B-B14F-4D97-AF65-F5344CB8AC3E}">
        <p14:creationId xmlns:p14="http://schemas.microsoft.com/office/powerpoint/2010/main" val="13381158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9BC68516-099B-416D-BEFA-0542897D48C1}"/>
              </a:ext>
            </a:extLst>
          </p:cNvPr>
          <p:cNvSpPr>
            <a:spLocks noGrp="1"/>
          </p:cNvSpPr>
          <p:nvPr>
            <p:ph sz="half" idx="1"/>
          </p:nvPr>
        </p:nvSpPr>
        <p:spPr>
          <a:xfrm>
            <a:off x="142874" y="1685924"/>
            <a:ext cx="5876925" cy="4622511"/>
          </a:xfrm>
        </p:spPr>
        <p:txBody>
          <a:bodyPr>
            <a:normAutofit lnSpcReduction="10000"/>
          </a:bodyPr>
          <a:lstStyle/>
          <a:p>
            <a:pPr marL="0" indent="0">
              <a:buNone/>
            </a:pPr>
            <a:r>
              <a:rPr lang="en-US" sz="2800" b="1" i="0" dirty="0">
                <a:solidFill>
                  <a:srgbClr val="FF0000"/>
                </a:solidFill>
                <a:effectLst/>
              </a:rPr>
              <a:t>Perfect Substitutes</a:t>
            </a:r>
            <a:r>
              <a:rPr lang="en-US" sz="2800" b="1" i="0" dirty="0">
                <a:solidFill>
                  <a:srgbClr val="373D3F"/>
                </a:solidFill>
                <a:effectLst/>
              </a:rPr>
              <a:t>:</a:t>
            </a:r>
            <a:r>
              <a:rPr lang="en-US" sz="2800" b="0" i="0" dirty="0">
                <a:solidFill>
                  <a:srgbClr val="373D3F"/>
                </a:solidFill>
                <a:effectLst/>
              </a:rPr>
              <a:t> </a:t>
            </a:r>
          </a:p>
          <a:p>
            <a:pPr algn="just"/>
            <a:r>
              <a:rPr lang="en-US" b="0" i="0" dirty="0">
                <a:solidFill>
                  <a:srgbClr val="202124"/>
                </a:solidFill>
                <a:effectLst/>
              </a:rPr>
              <a:t>A perfect substitute is </a:t>
            </a:r>
            <a:r>
              <a:rPr lang="en-US" b="1" i="0" dirty="0">
                <a:solidFill>
                  <a:srgbClr val="202124"/>
                </a:solidFill>
                <a:effectLst/>
              </a:rPr>
              <a:t>a situation where two goods are viewed as identical</a:t>
            </a:r>
            <a:r>
              <a:rPr lang="en-US" b="0" i="0" dirty="0">
                <a:solidFill>
                  <a:srgbClr val="202124"/>
                </a:solidFill>
                <a:effectLst/>
              </a:rPr>
              <a:t>. </a:t>
            </a:r>
          </a:p>
          <a:p>
            <a:pPr algn="just"/>
            <a:r>
              <a:rPr lang="en-US" sz="2600" dirty="0">
                <a:solidFill>
                  <a:srgbClr val="373D3F"/>
                </a:solidFill>
              </a:rPr>
              <a:t>Whe</a:t>
            </a:r>
            <a:r>
              <a:rPr lang="en-US" sz="2600" b="0" i="0" dirty="0">
                <a:solidFill>
                  <a:srgbClr val="373D3F"/>
                </a:solidFill>
                <a:effectLst/>
              </a:rPr>
              <a:t>n products are perfect substitutes, indifference curves will</a:t>
            </a:r>
            <a:r>
              <a:rPr lang="en-US" sz="2800" b="0" i="0" dirty="0">
                <a:solidFill>
                  <a:srgbClr val="373D3F"/>
                </a:solidFill>
                <a:effectLst/>
              </a:rPr>
              <a:t> will look</a:t>
            </a:r>
            <a:r>
              <a:rPr lang="en-US" sz="2600" b="0" i="0" dirty="0">
                <a:solidFill>
                  <a:srgbClr val="373D3F"/>
                </a:solidFill>
                <a:effectLst/>
              </a:rPr>
              <a:t> the graph. These lines are essentially perfectly straight, and that demonstrates that the relative utility of ‘Good X’ compared to that of ‘Good Y’ is equivalent regardless of the amount in question</a:t>
            </a:r>
            <a:endParaRPr lang="fr-FR" sz="2600" dirty="0"/>
          </a:p>
        </p:txBody>
      </p:sp>
      <p:pic>
        <p:nvPicPr>
          <p:cNvPr id="6" name="Espace réservé du contenu 5">
            <a:extLst>
              <a:ext uri="{FF2B5EF4-FFF2-40B4-BE49-F238E27FC236}">
                <a16:creationId xmlns:a16="http://schemas.microsoft.com/office/drawing/2014/main" id="{88AEE412-9738-4004-BFF0-46BB66858266}"/>
              </a:ext>
            </a:extLst>
          </p:cNvPr>
          <p:cNvPicPr>
            <a:picLocks noGrp="1" noChangeAspect="1"/>
          </p:cNvPicPr>
          <p:nvPr>
            <p:ph sz="half" idx="2"/>
          </p:nvPr>
        </p:nvPicPr>
        <p:blipFill>
          <a:blip r:embed="rId2"/>
          <a:stretch>
            <a:fillRect/>
          </a:stretch>
        </p:blipFill>
        <p:spPr>
          <a:xfrm>
            <a:off x="6172200" y="-1"/>
            <a:ext cx="6019800" cy="6429375"/>
          </a:xfrm>
        </p:spPr>
      </p:pic>
    </p:spTree>
    <p:extLst>
      <p:ext uri="{BB962C8B-B14F-4D97-AF65-F5344CB8AC3E}">
        <p14:creationId xmlns:p14="http://schemas.microsoft.com/office/powerpoint/2010/main" val="25691105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6F454E5-9AED-41BE-819A-CE90725B3CCB}"/>
              </a:ext>
            </a:extLst>
          </p:cNvPr>
          <p:cNvSpPr>
            <a:spLocks noGrp="1"/>
          </p:cNvSpPr>
          <p:nvPr>
            <p:ph sz="half" idx="1"/>
          </p:nvPr>
        </p:nvSpPr>
        <p:spPr>
          <a:xfrm>
            <a:off x="1" y="1619250"/>
            <a:ext cx="6019800" cy="4557713"/>
          </a:xfrm>
        </p:spPr>
        <p:txBody>
          <a:bodyPr>
            <a:normAutofit/>
          </a:bodyPr>
          <a:lstStyle/>
          <a:p>
            <a:pPr marL="0" indent="0" algn="just">
              <a:buNone/>
            </a:pPr>
            <a:r>
              <a:rPr lang="en-US" sz="2800" b="1" i="0" dirty="0">
                <a:solidFill>
                  <a:srgbClr val="FF0000"/>
                </a:solidFill>
                <a:effectLst/>
              </a:rPr>
              <a:t>Perfect Complements</a:t>
            </a:r>
            <a:r>
              <a:rPr lang="en-US" sz="2800" b="1" i="0" dirty="0">
                <a:solidFill>
                  <a:srgbClr val="373D3F"/>
                </a:solidFill>
                <a:effectLst/>
              </a:rPr>
              <a:t>:</a:t>
            </a:r>
            <a:r>
              <a:rPr lang="en-US" sz="2600" b="0" i="0" dirty="0">
                <a:solidFill>
                  <a:srgbClr val="373D3F"/>
                </a:solidFill>
                <a:effectLst/>
              </a:rPr>
              <a:t> The opposite of a perfect substitute is a perfect complement, which is illustrated graphically through curves with perfect right angles at the center. These right angles, and the subsequent straight horizontal and vertical lines, demonstrate that ‘Good X’ and ‘Good Y’ are inherently tied to one another and that the consumption of one is dependent upon the consumption of the other</a:t>
            </a:r>
            <a:endParaRPr lang="fr-FR" sz="2600" dirty="0"/>
          </a:p>
        </p:txBody>
      </p:sp>
      <p:pic>
        <p:nvPicPr>
          <p:cNvPr id="6" name="Espace réservé du contenu 5">
            <a:extLst>
              <a:ext uri="{FF2B5EF4-FFF2-40B4-BE49-F238E27FC236}">
                <a16:creationId xmlns:a16="http://schemas.microsoft.com/office/drawing/2014/main" id="{15CF82EA-B0AB-40E7-BDDF-723BD5CD4C2A}"/>
              </a:ext>
            </a:extLst>
          </p:cNvPr>
          <p:cNvPicPr>
            <a:picLocks noGrp="1" noChangeAspect="1"/>
          </p:cNvPicPr>
          <p:nvPr>
            <p:ph sz="half" idx="2"/>
          </p:nvPr>
        </p:nvPicPr>
        <p:blipFill>
          <a:blip r:embed="rId2"/>
          <a:stretch>
            <a:fillRect/>
          </a:stretch>
        </p:blipFill>
        <p:spPr>
          <a:xfrm>
            <a:off x="6172200" y="0"/>
            <a:ext cx="6019800" cy="6334125"/>
          </a:xfrm>
        </p:spPr>
      </p:pic>
    </p:spTree>
    <p:extLst>
      <p:ext uri="{BB962C8B-B14F-4D97-AF65-F5344CB8AC3E}">
        <p14:creationId xmlns:p14="http://schemas.microsoft.com/office/powerpoint/2010/main" val="18426897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92DBE818-5626-4F76-A86E-A1675323F4B9}"/>
              </a:ext>
            </a:extLst>
          </p:cNvPr>
          <p:cNvSpPr>
            <a:spLocks noGrp="1"/>
          </p:cNvSpPr>
          <p:nvPr>
            <p:ph idx="1"/>
          </p:nvPr>
        </p:nvSpPr>
        <p:spPr>
          <a:xfrm>
            <a:off x="104776" y="1247775"/>
            <a:ext cx="9810750" cy="4929188"/>
          </a:xfrm>
        </p:spPr>
        <p:txBody>
          <a:bodyPr/>
          <a:lstStyle/>
          <a:p>
            <a:pPr marL="0" indent="0" algn="ctr">
              <a:buNone/>
            </a:pPr>
            <a:endParaRPr lang="en-US" b="1" i="0" dirty="0">
              <a:solidFill>
                <a:srgbClr val="077FAB"/>
              </a:solidFill>
              <a:effectLst/>
            </a:endParaRPr>
          </a:p>
          <a:p>
            <a:pPr marL="0" indent="0" algn="ctr">
              <a:buNone/>
            </a:pPr>
            <a:endParaRPr lang="en-US" b="1" dirty="0">
              <a:solidFill>
                <a:srgbClr val="077FAB"/>
              </a:solidFill>
            </a:endParaRPr>
          </a:p>
          <a:p>
            <a:pPr marL="0" indent="0" algn="ctr">
              <a:buNone/>
            </a:pPr>
            <a:r>
              <a:rPr lang="en-US" b="1" i="0" dirty="0">
                <a:solidFill>
                  <a:srgbClr val="077FAB"/>
                </a:solidFill>
                <a:effectLst/>
              </a:rPr>
              <a:t>	</a:t>
            </a:r>
            <a:r>
              <a:rPr lang="en-US" sz="3600" b="1" i="0" dirty="0">
                <a:effectLst/>
              </a:rPr>
              <a:t>III-Impact of Income on Consumer Choices</a:t>
            </a:r>
          </a:p>
          <a:p>
            <a:pPr marL="0" indent="0" algn="ctr">
              <a:buNone/>
            </a:pPr>
            <a:endParaRPr lang="en-US" sz="3200" b="1" i="0" dirty="0">
              <a:effectLst/>
            </a:endParaRPr>
          </a:p>
          <a:p>
            <a:pPr marL="0" indent="0" algn="ctr">
              <a:buNone/>
            </a:pPr>
            <a:r>
              <a:rPr lang="en-US" sz="3200" b="1" dirty="0"/>
              <a:t>	   III-1- I</a:t>
            </a:r>
            <a:r>
              <a:rPr lang="en-US" sz="3200" b="1" i="0" dirty="0">
                <a:effectLst/>
              </a:rPr>
              <a:t>ncome from a Consumer Theory Perspective</a:t>
            </a:r>
          </a:p>
          <a:p>
            <a:pPr marL="0" indent="0" algn="ctr">
              <a:buNone/>
            </a:pPr>
            <a:r>
              <a:rPr lang="en-US" sz="3200" b="1" i="0" dirty="0">
                <a:effectLst/>
              </a:rPr>
              <a:t>III-2- Effects of Income on Different Goods</a:t>
            </a:r>
          </a:p>
          <a:p>
            <a:endParaRPr lang="fr-FR" dirty="0"/>
          </a:p>
        </p:txBody>
      </p:sp>
    </p:spTree>
    <p:extLst>
      <p:ext uri="{BB962C8B-B14F-4D97-AF65-F5344CB8AC3E}">
        <p14:creationId xmlns:p14="http://schemas.microsoft.com/office/powerpoint/2010/main" val="28297976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069D39F-42DD-455C-A1C6-728FBB311F6B}"/>
              </a:ext>
            </a:extLst>
          </p:cNvPr>
          <p:cNvSpPr>
            <a:spLocks noGrp="1"/>
          </p:cNvSpPr>
          <p:nvPr>
            <p:ph type="title"/>
          </p:nvPr>
        </p:nvSpPr>
        <p:spPr>
          <a:xfrm>
            <a:off x="2371724" y="514352"/>
            <a:ext cx="7239001" cy="1171574"/>
          </a:xfrm>
        </p:spPr>
        <p:txBody>
          <a:bodyPr>
            <a:normAutofit fontScale="90000"/>
          </a:bodyPr>
          <a:lstStyle/>
          <a:p>
            <a:r>
              <a:rPr lang="fr-FR" sz="3600" b="1" dirty="0">
                <a:solidFill>
                  <a:schemeClr val="bg1"/>
                </a:solidFill>
                <a:latin typeface="+mn-lt"/>
              </a:rPr>
              <a:t>III- </a:t>
            </a:r>
            <a:r>
              <a:rPr lang="en-US" sz="3600" b="1" i="0" dirty="0">
                <a:solidFill>
                  <a:schemeClr val="bg1"/>
                </a:solidFill>
                <a:effectLst/>
                <a:latin typeface="+mn-lt"/>
              </a:rPr>
              <a:t>Impact of Income on Consumer</a:t>
            </a:r>
            <a:br>
              <a:rPr lang="en-US" sz="3600" b="1" i="0" dirty="0">
                <a:solidFill>
                  <a:schemeClr val="bg1"/>
                </a:solidFill>
                <a:effectLst/>
                <a:latin typeface="+mn-lt"/>
              </a:rPr>
            </a:br>
            <a:r>
              <a:rPr lang="en-US" sz="3600" b="1" i="0" dirty="0">
                <a:solidFill>
                  <a:schemeClr val="bg1"/>
                </a:solidFill>
                <a:effectLst/>
                <a:latin typeface="+mn-lt"/>
              </a:rPr>
              <a:t>                    Choices                                    -1-</a:t>
            </a:r>
            <a:br>
              <a:rPr lang="en-US" b="1" i="0" dirty="0">
                <a:solidFill>
                  <a:srgbClr val="077FAB"/>
                </a:solidFill>
                <a:effectLst/>
                <a:latin typeface="proxima-nova"/>
              </a:rPr>
            </a:br>
            <a:endParaRPr lang="fr-FR" dirty="0"/>
          </a:p>
        </p:txBody>
      </p:sp>
      <p:sp>
        <p:nvSpPr>
          <p:cNvPr id="3" name="Espace réservé du contenu 2">
            <a:extLst>
              <a:ext uri="{FF2B5EF4-FFF2-40B4-BE49-F238E27FC236}">
                <a16:creationId xmlns:a16="http://schemas.microsoft.com/office/drawing/2014/main" id="{38EA4499-0813-4CE8-B059-2CCD23B8CE6F}"/>
              </a:ext>
            </a:extLst>
          </p:cNvPr>
          <p:cNvSpPr>
            <a:spLocks noGrp="1"/>
          </p:cNvSpPr>
          <p:nvPr>
            <p:ph idx="1"/>
          </p:nvPr>
        </p:nvSpPr>
        <p:spPr>
          <a:xfrm>
            <a:off x="161925" y="1619250"/>
            <a:ext cx="9820275" cy="4724399"/>
          </a:xfrm>
        </p:spPr>
        <p:txBody>
          <a:bodyPr>
            <a:normAutofit/>
          </a:bodyPr>
          <a:lstStyle/>
          <a:p>
            <a:pPr algn="just"/>
            <a:r>
              <a:rPr lang="en-US" b="0" i="0" dirty="0">
                <a:solidFill>
                  <a:srgbClr val="373D3F"/>
                </a:solidFill>
                <a:effectLst/>
                <a:latin typeface="proxima-nova"/>
              </a:rPr>
              <a:t>Consumer choices are predicated on various economic circumstances, and recognizing the relationship between these circumstances and an individual’s purchasing behavior allows economists to recognize and predict consumer choice trends.</a:t>
            </a:r>
          </a:p>
          <a:p>
            <a:pPr algn="just"/>
            <a:r>
              <a:rPr lang="en-US" b="0" i="0" dirty="0">
                <a:solidFill>
                  <a:srgbClr val="373D3F"/>
                </a:solidFill>
                <a:effectLst/>
                <a:latin typeface="proxima-nova"/>
              </a:rPr>
              <a:t> One of the central considerations for a consumer in deciding upon their purchasing behaviors is their overall income or wage levels, and thus their budgetary constraints. These budgetary constraints, when applied to a series of products and services, can be optimized to capture the most utility for the consumer based on their purchasing power.</a:t>
            </a:r>
            <a:endParaRPr lang="fr-FR" dirty="0"/>
          </a:p>
        </p:txBody>
      </p:sp>
    </p:spTree>
    <p:extLst>
      <p:ext uri="{BB962C8B-B14F-4D97-AF65-F5344CB8AC3E}">
        <p14:creationId xmlns:p14="http://schemas.microsoft.com/office/powerpoint/2010/main" val="33104131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A84EF2A-12F2-4DB8-B088-F5428DBECBDA}"/>
              </a:ext>
            </a:extLst>
          </p:cNvPr>
          <p:cNvSpPr>
            <a:spLocks noGrp="1"/>
          </p:cNvSpPr>
          <p:nvPr>
            <p:ph type="title"/>
          </p:nvPr>
        </p:nvSpPr>
        <p:spPr>
          <a:xfrm>
            <a:off x="2238375" y="365125"/>
            <a:ext cx="7010400" cy="968375"/>
          </a:xfrm>
        </p:spPr>
        <p:txBody>
          <a:bodyPr>
            <a:noAutofit/>
          </a:bodyPr>
          <a:lstStyle/>
          <a:p>
            <a:r>
              <a:rPr lang="fr-FR" sz="3200" b="1" dirty="0">
                <a:solidFill>
                  <a:schemeClr val="bg1"/>
                </a:solidFill>
                <a:latin typeface="+mn-lt"/>
              </a:rPr>
              <a:t>III- </a:t>
            </a:r>
            <a:r>
              <a:rPr lang="en-US" sz="3200" b="1" i="0" dirty="0">
                <a:solidFill>
                  <a:schemeClr val="bg1"/>
                </a:solidFill>
                <a:effectLst/>
                <a:latin typeface="+mn-lt"/>
              </a:rPr>
              <a:t>Impact of Income on Consumer</a:t>
            </a:r>
            <a:br>
              <a:rPr lang="en-US" sz="3200" b="1" i="0" dirty="0">
                <a:solidFill>
                  <a:schemeClr val="bg1"/>
                </a:solidFill>
                <a:effectLst/>
                <a:latin typeface="+mn-lt"/>
              </a:rPr>
            </a:br>
            <a:r>
              <a:rPr lang="en-US" sz="3200" b="1" i="0" dirty="0">
                <a:solidFill>
                  <a:schemeClr val="bg1"/>
                </a:solidFill>
                <a:effectLst/>
                <a:latin typeface="+mn-lt"/>
              </a:rPr>
              <a:t>                    Choices                                -2-</a:t>
            </a:r>
            <a:endParaRPr lang="fr-FR" sz="3200" dirty="0"/>
          </a:p>
        </p:txBody>
      </p:sp>
      <p:sp>
        <p:nvSpPr>
          <p:cNvPr id="3" name="Espace réservé du contenu 2">
            <a:extLst>
              <a:ext uri="{FF2B5EF4-FFF2-40B4-BE49-F238E27FC236}">
                <a16:creationId xmlns:a16="http://schemas.microsoft.com/office/drawing/2014/main" id="{79A17975-1235-43B5-857E-1CB0BF320CCD}"/>
              </a:ext>
            </a:extLst>
          </p:cNvPr>
          <p:cNvSpPr>
            <a:spLocks noGrp="1"/>
          </p:cNvSpPr>
          <p:nvPr>
            <p:ph idx="1"/>
          </p:nvPr>
        </p:nvSpPr>
        <p:spPr>
          <a:xfrm>
            <a:off x="190500" y="1690688"/>
            <a:ext cx="9763125" cy="4624387"/>
          </a:xfrm>
        </p:spPr>
        <p:txBody>
          <a:bodyPr>
            <a:normAutofit fontScale="92500" lnSpcReduction="20000"/>
          </a:bodyPr>
          <a:lstStyle/>
          <a:p>
            <a:pPr marL="0" indent="0" algn="l" fontAlgn="base">
              <a:buNone/>
            </a:pPr>
            <a:r>
              <a:rPr lang="en-US" sz="3000" b="1" i="0" dirty="0">
                <a:effectLst/>
              </a:rPr>
              <a:t>III-1- Income from a Consumer Theory Perspective</a:t>
            </a:r>
          </a:p>
          <a:p>
            <a:pPr algn="just" fontAlgn="base"/>
            <a:r>
              <a:rPr lang="en-US" b="0" i="0" dirty="0">
                <a:solidFill>
                  <a:srgbClr val="373D3F"/>
                </a:solidFill>
                <a:effectLst/>
              </a:rPr>
              <a:t>The simplest way to demonstrate the effects of income on overall consumer choice, from the viewpoint of Consumer Theory, is via an income-consumption curve for a normal good. </a:t>
            </a:r>
          </a:p>
          <a:p>
            <a:pPr algn="just" fontAlgn="base"/>
            <a:r>
              <a:rPr lang="en-US" b="0" i="0" dirty="0">
                <a:solidFill>
                  <a:srgbClr val="373D3F"/>
                </a:solidFill>
                <a:effectLst/>
              </a:rPr>
              <a:t>The basic premise behind this curve is that the varying income levels (as illustrated by the green income line curving upwards) will determine different quantities and balanced baskets along the provided indifference curves for the two goods being compared in this graph. </a:t>
            </a:r>
          </a:p>
          <a:p>
            <a:pPr algn="just" fontAlgn="base"/>
            <a:r>
              <a:rPr lang="en-US" b="0" i="0" dirty="0">
                <a:solidFill>
                  <a:srgbClr val="373D3F"/>
                </a:solidFill>
                <a:effectLst/>
              </a:rPr>
              <a:t>These differences in quantity reflect the increase or decrease an a given individual’s purchasing power, thus the income effect could be summarized as the increase in relative utility captured by a consumer with more monetary power.</a:t>
            </a:r>
            <a:endParaRPr lang="fr-FR" dirty="0"/>
          </a:p>
        </p:txBody>
      </p:sp>
    </p:spTree>
    <p:extLst>
      <p:ext uri="{BB962C8B-B14F-4D97-AF65-F5344CB8AC3E}">
        <p14:creationId xmlns:p14="http://schemas.microsoft.com/office/powerpoint/2010/main" val="13134146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FA2F18B-E46B-47BB-9F47-CF44B499890F}"/>
              </a:ext>
            </a:extLst>
          </p:cNvPr>
          <p:cNvSpPr>
            <a:spLocks noGrp="1"/>
          </p:cNvSpPr>
          <p:nvPr>
            <p:ph type="title"/>
          </p:nvPr>
        </p:nvSpPr>
        <p:spPr/>
        <p:txBody>
          <a:bodyPr/>
          <a:lstStyle/>
          <a:p>
            <a:endParaRPr lang="fr-FR"/>
          </a:p>
        </p:txBody>
      </p:sp>
      <p:pic>
        <p:nvPicPr>
          <p:cNvPr id="5" name="Espace réservé du contenu 4">
            <a:extLst>
              <a:ext uri="{FF2B5EF4-FFF2-40B4-BE49-F238E27FC236}">
                <a16:creationId xmlns:a16="http://schemas.microsoft.com/office/drawing/2014/main" id="{01414845-C774-42D0-9B81-33BB8132E1C4}"/>
              </a:ext>
            </a:extLst>
          </p:cNvPr>
          <p:cNvPicPr>
            <a:picLocks noGrp="1" noChangeAspect="1"/>
          </p:cNvPicPr>
          <p:nvPr>
            <p:ph idx="1"/>
          </p:nvPr>
        </p:nvPicPr>
        <p:blipFill>
          <a:blip r:embed="rId2"/>
          <a:stretch>
            <a:fillRect/>
          </a:stretch>
        </p:blipFill>
        <p:spPr>
          <a:xfrm>
            <a:off x="0" y="0"/>
            <a:ext cx="12192000" cy="6492875"/>
          </a:xfrm>
        </p:spPr>
      </p:pic>
    </p:spTree>
    <p:extLst>
      <p:ext uri="{BB962C8B-B14F-4D97-AF65-F5344CB8AC3E}">
        <p14:creationId xmlns:p14="http://schemas.microsoft.com/office/powerpoint/2010/main" val="2774889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57F4479-C40D-436D-BCFA-0BFAB8B77FB4}"/>
              </a:ext>
            </a:extLst>
          </p:cNvPr>
          <p:cNvSpPr>
            <a:spLocks noGrp="1"/>
          </p:cNvSpPr>
          <p:nvPr>
            <p:ph type="title"/>
          </p:nvPr>
        </p:nvSpPr>
        <p:spPr>
          <a:xfrm>
            <a:off x="2419350" y="885826"/>
            <a:ext cx="7172325" cy="95249"/>
          </a:xfrm>
        </p:spPr>
        <p:txBody>
          <a:bodyPr>
            <a:noAutofit/>
          </a:bodyPr>
          <a:lstStyle/>
          <a:p>
            <a:r>
              <a:rPr lang="fr-FR" sz="3200" b="1" dirty="0">
                <a:solidFill>
                  <a:schemeClr val="bg1"/>
                </a:solidFill>
                <a:latin typeface="+mn-lt"/>
              </a:rPr>
              <a:t>III- </a:t>
            </a:r>
            <a:r>
              <a:rPr lang="en-US" sz="3200" b="1" i="0" dirty="0">
                <a:solidFill>
                  <a:schemeClr val="bg1"/>
                </a:solidFill>
                <a:effectLst/>
                <a:latin typeface="+mn-lt"/>
              </a:rPr>
              <a:t>Impact of Income on Consumer</a:t>
            </a:r>
            <a:br>
              <a:rPr lang="en-US" sz="3200" b="1" i="0" dirty="0">
                <a:solidFill>
                  <a:schemeClr val="bg1"/>
                </a:solidFill>
                <a:effectLst/>
                <a:latin typeface="+mn-lt"/>
              </a:rPr>
            </a:br>
            <a:r>
              <a:rPr lang="en-US" sz="3200" b="1" i="0" dirty="0">
                <a:solidFill>
                  <a:schemeClr val="bg1"/>
                </a:solidFill>
                <a:effectLst/>
                <a:latin typeface="+mn-lt"/>
              </a:rPr>
              <a:t>                    Choices                                   -3-</a:t>
            </a:r>
            <a:endParaRPr lang="fr-FR" sz="3200" dirty="0"/>
          </a:p>
        </p:txBody>
      </p:sp>
      <p:sp>
        <p:nvSpPr>
          <p:cNvPr id="3" name="Espace réservé du contenu 2">
            <a:extLst>
              <a:ext uri="{FF2B5EF4-FFF2-40B4-BE49-F238E27FC236}">
                <a16:creationId xmlns:a16="http://schemas.microsoft.com/office/drawing/2014/main" id="{2F2C80D9-0AC5-4E05-AE10-0C4C5F6365B1}"/>
              </a:ext>
            </a:extLst>
          </p:cNvPr>
          <p:cNvSpPr>
            <a:spLocks noGrp="1"/>
          </p:cNvSpPr>
          <p:nvPr>
            <p:ph idx="1"/>
          </p:nvPr>
        </p:nvSpPr>
        <p:spPr>
          <a:xfrm>
            <a:off x="114300" y="1825625"/>
            <a:ext cx="9848850" cy="4351338"/>
          </a:xfrm>
        </p:spPr>
        <p:txBody>
          <a:bodyPr/>
          <a:lstStyle/>
          <a:p>
            <a:pPr algn="just"/>
            <a:r>
              <a:rPr lang="en-US" b="1" i="0" dirty="0">
                <a:solidFill>
                  <a:srgbClr val="FF0000"/>
                </a:solidFill>
                <a:effectLst/>
                <a:latin typeface="proxima-nova"/>
              </a:rPr>
              <a:t>The wealth effect </a:t>
            </a:r>
            <a:r>
              <a:rPr lang="en-US" b="0" i="0" dirty="0">
                <a:solidFill>
                  <a:srgbClr val="373D3F"/>
                </a:solidFill>
                <a:effectLst/>
                <a:latin typeface="proxima-nova"/>
              </a:rPr>
              <a:t>differs slightly from the income effect:</a:t>
            </a:r>
          </a:p>
          <a:p>
            <a:pPr marL="0" indent="0" algn="just">
              <a:buNone/>
            </a:pPr>
            <a:r>
              <a:rPr lang="en-US" b="0" i="0" dirty="0">
                <a:solidFill>
                  <a:srgbClr val="373D3F"/>
                </a:solidFill>
                <a:effectLst/>
                <a:latin typeface="proxima-nova"/>
              </a:rPr>
              <a:t> </a:t>
            </a:r>
            <a:r>
              <a:rPr lang="en-US" i="0" dirty="0">
                <a:effectLst/>
                <a:latin typeface="proxima-nova"/>
              </a:rPr>
              <a:t>The wealth effect </a:t>
            </a:r>
            <a:r>
              <a:rPr lang="en-US" b="0" i="0" dirty="0">
                <a:solidFill>
                  <a:srgbClr val="373D3F"/>
                </a:solidFill>
                <a:effectLst/>
                <a:latin typeface="proxima-nova"/>
              </a:rPr>
              <a:t>reflects changes in consumer choice based on </a:t>
            </a:r>
            <a:r>
              <a:rPr lang="en-US" b="1" i="1" dirty="0">
                <a:solidFill>
                  <a:srgbClr val="373D3F"/>
                </a:solidFill>
                <a:effectLst/>
                <a:latin typeface="proxima-nova"/>
              </a:rPr>
              <a:t>perceived</a:t>
            </a:r>
            <a:r>
              <a:rPr lang="en-US" b="1" i="0" dirty="0">
                <a:solidFill>
                  <a:srgbClr val="373D3F"/>
                </a:solidFill>
                <a:effectLst/>
                <a:latin typeface="proxima-nova"/>
              </a:rPr>
              <a:t> wealth</a:t>
            </a:r>
            <a:r>
              <a:rPr lang="en-US" b="0" i="0" dirty="0">
                <a:solidFill>
                  <a:srgbClr val="373D3F"/>
                </a:solidFill>
                <a:effectLst/>
                <a:latin typeface="proxima-nova"/>
              </a:rPr>
              <a:t>, not actual income.</a:t>
            </a:r>
          </a:p>
          <a:p>
            <a:pPr marL="0" indent="0" algn="just">
              <a:buNone/>
            </a:pPr>
            <a:r>
              <a:rPr lang="en-US" b="0" i="0" dirty="0">
                <a:solidFill>
                  <a:srgbClr val="373D3F"/>
                </a:solidFill>
                <a:effectLst/>
                <a:latin typeface="proxima-nova"/>
              </a:rPr>
              <a:t> For example, if a person owns a stock that appreciates in price, they perceive that they are wealthier and may spend more, even though they have not realized those gains so their income has not increased.</a:t>
            </a:r>
            <a:endParaRPr lang="fr-FR" dirty="0"/>
          </a:p>
        </p:txBody>
      </p:sp>
    </p:spTree>
    <p:extLst>
      <p:ext uri="{BB962C8B-B14F-4D97-AF65-F5344CB8AC3E}">
        <p14:creationId xmlns:p14="http://schemas.microsoft.com/office/powerpoint/2010/main" val="3910863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3EDDE8E-AABD-4B4B-8202-DA895B361641}"/>
              </a:ext>
            </a:extLst>
          </p:cNvPr>
          <p:cNvSpPr>
            <a:spLocks noGrp="1"/>
          </p:cNvSpPr>
          <p:nvPr>
            <p:ph type="title"/>
          </p:nvPr>
        </p:nvSpPr>
        <p:spPr>
          <a:xfrm>
            <a:off x="2305050" y="365125"/>
            <a:ext cx="7229475" cy="1325563"/>
          </a:xfrm>
        </p:spPr>
        <p:txBody>
          <a:bodyPr>
            <a:normAutofit/>
          </a:bodyPr>
          <a:lstStyle/>
          <a:p>
            <a:br>
              <a:rPr lang="en-US" b="1" i="0" dirty="0">
                <a:solidFill>
                  <a:srgbClr val="6C64AD"/>
                </a:solidFill>
                <a:effectLst/>
                <a:latin typeface="proxima-nova"/>
              </a:rPr>
            </a:br>
            <a:endParaRPr lang="fr-FR" dirty="0"/>
          </a:p>
        </p:txBody>
      </p:sp>
      <p:sp>
        <p:nvSpPr>
          <p:cNvPr id="3" name="Espace réservé du contenu 2">
            <a:extLst>
              <a:ext uri="{FF2B5EF4-FFF2-40B4-BE49-F238E27FC236}">
                <a16:creationId xmlns:a16="http://schemas.microsoft.com/office/drawing/2014/main" id="{D7763347-13FC-41E6-967F-35C05F195153}"/>
              </a:ext>
            </a:extLst>
          </p:cNvPr>
          <p:cNvSpPr>
            <a:spLocks noGrp="1"/>
          </p:cNvSpPr>
          <p:nvPr>
            <p:ph idx="1"/>
          </p:nvPr>
        </p:nvSpPr>
        <p:spPr>
          <a:xfrm>
            <a:off x="180975" y="1247775"/>
            <a:ext cx="9686925" cy="4929188"/>
          </a:xfrm>
        </p:spPr>
        <p:txBody>
          <a:bodyPr>
            <a:normAutofit/>
          </a:bodyPr>
          <a:lstStyle/>
          <a:p>
            <a:pPr algn="l" fontAlgn="base"/>
            <a:endParaRPr lang="en-US" b="0" i="0" dirty="0">
              <a:solidFill>
                <a:srgbClr val="373D3F"/>
              </a:solidFill>
              <a:effectLst/>
              <a:latin typeface="proxima-nova"/>
            </a:endParaRPr>
          </a:p>
          <a:p>
            <a:pPr marL="0" indent="0" algn="l" fontAlgn="base">
              <a:buNone/>
            </a:pPr>
            <a:r>
              <a:rPr lang="en-US" sz="2800" b="1" i="0" dirty="0">
                <a:effectLst/>
                <a:latin typeface="+mn-lt"/>
              </a:rPr>
              <a:t>III-2- Effects of Income on Different Goods</a:t>
            </a:r>
            <a:endParaRPr lang="en-US" b="1" i="0" dirty="0">
              <a:effectLst/>
              <a:latin typeface="proxima-nova"/>
            </a:endParaRPr>
          </a:p>
          <a:p>
            <a:pPr algn="l" fontAlgn="base"/>
            <a:r>
              <a:rPr lang="en-US" b="0" i="0" dirty="0">
                <a:solidFill>
                  <a:srgbClr val="373D3F"/>
                </a:solidFill>
                <a:effectLst/>
                <a:latin typeface="proxima-nova"/>
              </a:rPr>
              <a:t>Income effects on consumer choice grow more complex as the type of good changes, as different product and services demonstrate different properties relative to both other products/services and a consumers preferences and utility. </a:t>
            </a:r>
          </a:p>
          <a:p>
            <a:pPr algn="l" fontAlgn="base"/>
            <a:r>
              <a:rPr lang="en-US" b="0" i="0" dirty="0">
                <a:solidFill>
                  <a:srgbClr val="373D3F"/>
                </a:solidFill>
                <a:effectLst/>
                <a:latin typeface="proxima-nova"/>
              </a:rPr>
              <a:t>As a result, it is useful to outline the differences in income effects on normal, inferior, complementary and substitute goods:</a:t>
            </a:r>
            <a:endParaRPr lang="fr-FR" dirty="0"/>
          </a:p>
        </p:txBody>
      </p:sp>
      <p:sp>
        <p:nvSpPr>
          <p:cNvPr id="7" name="ZoneTexte 6">
            <a:extLst>
              <a:ext uri="{FF2B5EF4-FFF2-40B4-BE49-F238E27FC236}">
                <a16:creationId xmlns:a16="http://schemas.microsoft.com/office/drawing/2014/main" id="{FD4353EC-7C4E-4B84-9328-563264D5CC6B}"/>
              </a:ext>
            </a:extLst>
          </p:cNvPr>
          <p:cNvSpPr txBox="1"/>
          <p:nvPr/>
        </p:nvSpPr>
        <p:spPr>
          <a:xfrm>
            <a:off x="2324100" y="365125"/>
            <a:ext cx="7210425" cy="1077218"/>
          </a:xfrm>
          <a:prstGeom prst="rect">
            <a:avLst/>
          </a:prstGeom>
          <a:noFill/>
        </p:spPr>
        <p:txBody>
          <a:bodyPr wrap="square">
            <a:spAutoFit/>
          </a:bodyPr>
          <a:lstStyle/>
          <a:p>
            <a:pPr algn="just"/>
            <a:r>
              <a:rPr lang="fr-FR" sz="3200" b="1" dirty="0">
                <a:solidFill>
                  <a:schemeClr val="bg1"/>
                </a:solidFill>
                <a:latin typeface="+mn-lt"/>
              </a:rPr>
              <a:t>III- </a:t>
            </a:r>
            <a:r>
              <a:rPr lang="en-US" sz="3200" b="1" i="0" dirty="0">
                <a:solidFill>
                  <a:schemeClr val="bg1"/>
                </a:solidFill>
                <a:effectLst/>
                <a:latin typeface="+mn-lt"/>
              </a:rPr>
              <a:t>Impact of Income on Consumer</a:t>
            </a:r>
            <a:br>
              <a:rPr lang="en-US" sz="3200" b="1" i="0" dirty="0">
                <a:solidFill>
                  <a:schemeClr val="bg1"/>
                </a:solidFill>
                <a:effectLst/>
                <a:latin typeface="+mn-lt"/>
              </a:rPr>
            </a:br>
            <a:r>
              <a:rPr lang="en-US" sz="3200" b="1" i="0" dirty="0">
                <a:solidFill>
                  <a:schemeClr val="bg1"/>
                </a:solidFill>
                <a:effectLst/>
                <a:latin typeface="+mn-lt"/>
              </a:rPr>
              <a:t>                    Choices                                   -4-</a:t>
            </a:r>
            <a:endParaRPr lang="fr-FR" sz="3200" dirty="0"/>
          </a:p>
        </p:txBody>
      </p:sp>
    </p:spTree>
    <p:extLst>
      <p:ext uri="{BB962C8B-B14F-4D97-AF65-F5344CB8AC3E}">
        <p14:creationId xmlns:p14="http://schemas.microsoft.com/office/powerpoint/2010/main" val="7223725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E7E890-1565-47E3-ADC7-709CF0C6D59A}"/>
              </a:ext>
            </a:extLst>
          </p:cNvPr>
          <p:cNvSpPr>
            <a:spLocks noGrp="1"/>
          </p:cNvSpPr>
          <p:nvPr>
            <p:ph type="title"/>
          </p:nvPr>
        </p:nvSpPr>
        <p:spPr>
          <a:xfrm>
            <a:off x="2409824" y="365125"/>
            <a:ext cx="8943975" cy="873125"/>
          </a:xfrm>
        </p:spPr>
        <p:txBody>
          <a:bodyPr>
            <a:noAutofit/>
          </a:bodyPr>
          <a:lstStyle/>
          <a:p>
            <a:r>
              <a:rPr lang="fr-FR" sz="3200" b="1" dirty="0">
                <a:solidFill>
                  <a:schemeClr val="bg1"/>
                </a:solidFill>
                <a:latin typeface="+mn-lt"/>
              </a:rPr>
              <a:t>III- </a:t>
            </a:r>
            <a:r>
              <a:rPr lang="en-US" sz="3200" b="1" i="0" dirty="0">
                <a:solidFill>
                  <a:schemeClr val="bg1"/>
                </a:solidFill>
                <a:effectLst/>
                <a:latin typeface="+mn-lt"/>
              </a:rPr>
              <a:t>Impact of Income on Consumer</a:t>
            </a:r>
            <a:br>
              <a:rPr lang="en-US" sz="3200" b="1" i="0" dirty="0">
                <a:solidFill>
                  <a:schemeClr val="bg1"/>
                </a:solidFill>
                <a:effectLst/>
                <a:latin typeface="+mn-lt"/>
              </a:rPr>
            </a:br>
            <a:r>
              <a:rPr lang="en-US" sz="3200" b="1" i="0" dirty="0">
                <a:solidFill>
                  <a:schemeClr val="bg1"/>
                </a:solidFill>
                <a:effectLst/>
                <a:latin typeface="+mn-lt"/>
              </a:rPr>
              <a:t>                    Choices                                   -5-</a:t>
            </a:r>
            <a:endParaRPr lang="fr-FR" sz="3200" dirty="0"/>
          </a:p>
        </p:txBody>
      </p:sp>
      <p:sp>
        <p:nvSpPr>
          <p:cNvPr id="3" name="Espace réservé du contenu 2">
            <a:extLst>
              <a:ext uri="{FF2B5EF4-FFF2-40B4-BE49-F238E27FC236}">
                <a16:creationId xmlns:a16="http://schemas.microsoft.com/office/drawing/2014/main" id="{245190EE-E3B6-4E2A-9C24-344B188798D8}"/>
              </a:ext>
            </a:extLst>
          </p:cNvPr>
          <p:cNvSpPr>
            <a:spLocks noGrp="1"/>
          </p:cNvSpPr>
          <p:nvPr>
            <p:ph sz="half" idx="1"/>
          </p:nvPr>
        </p:nvSpPr>
        <p:spPr>
          <a:xfrm>
            <a:off x="200025" y="1825625"/>
            <a:ext cx="4476749" cy="4351338"/>
          </a:xfrm>
        </p:spPr>
        <p:txBody>
          <a:bodyPr>
            <a:normAutofit fontScale="85000" lnSpcReduction="20000"/>
          </a:bodyPr>
          <a:lstStyle/>
          <a:p>
            <a:pPr marL="0" indent="0" algn="just">
              <a:buNone/>
            </a:pPr>
            <a:r>
              <a:rPr lang="en-US" b="1" i="0" dirty="0">
                <a:solidFill>
                  <a:srgbClr val="FF0000"/>
                </a:solidFill>
                <a:effectLst/>
              </a:rPr>
              <a:t>Normal</a:t>
            </a:r>
            <a:r>
              <a:rPr lang="en-US" b="1" i="0" dirty="0">
                <a:solidFill>
                  <a:srgbClr val="373D3F"/>
                </a:solidFill>
                <a:effectLst/>
              </a:rPr>
              <a:t>:</a:t>
            </a:r>
            <a:r>
              <a:rPr lang="en-US" b="0" i="0" dirty="0">
                <a:solidFill>
                  <a:srgbClr val="373D3F"/>
                </a:solidFill>
                <a:effectLst/>
              </a:rPr>
              <a:t> </a:t>
            </a:r>
            <a:r>
              <a:rPr lang="en-US" b="0" i="0" dirty="0">
                <a:solidFill>
                  <a:srgbClr val="373D3F"/>
                </a:solidFill>
                <a:effectLst/>
                <a:latin typeface="proxima-nova"/>
              </a:rPr>
              <a:t> </a:t>
            </a:r>
            <a:r>
              <a:rPr lang="en-US" b="0" i="0" dirty="0">
                <a:solidFill>
                  <a:srgbClr val="373D3F"/>
                </a:solidFill>
                <a:effectLst/>
              </a:rPr>
              <a:t>A normal good is a good with incremental increases or decreases in utility as quantity changes, demonstrating a predictable and simple linear relationship as income increases or decreases. demonstrates a graphical representation of the effects of income changes upon preference map.</a:t>
            </a:r>
            <a:endParaRPr lang="fr-FR" dirty="0"/>
          </a:p>
        </p:txBody>
      </p:sp>
      <p:sp>
        <p:nvSpPr>
          <p:cNvPr id="4" name="Espace réservé du contenu 3">
            <a:extLst>
              <a:ext uri="{FF2B5EF4-FFF2-40B4-BE49-F238E27FC236}">
                <a16:creationId xmlns:a16="http://schemas.microsoft.com/office/drawing/2014/main" id="{8846C22E-CDBE-4B63-8083-49DD162F8398}"/>
              </a:ext>
            </a:extLst>
          </p:cNvPr>
          <p:cNvSpPr>
            <a:spLocks noGrp="1"/>
          </p:cNvSpPr>
          <p:nvPr>
            <p:ph sz="half" idx="2"/>
          </p:nvPr>
        </p:nvSpPr>
        <p:spPr>
          <a:xfrm>
            <a:off x="4676774" y="1825625"/>
            <a:ext cx="5238752" cy="4351338"/>
          </a:xfrm>
        </p:spPr>
        <p:txBody>
          <a:bodyPr>
            <a:normAutofit fontScale="85000" lnSpcReduction="20000"/>
          </a:bodyPr>
          <a:lstStyle/>
          <a:p>
            <a:pPr marL="0" indent="0" algn="just" fontAlgn="base">
              <a:buNone/>
            </a:pPr>
            <a:r>
              <a:rPr lang="en-US" b="1" i="0" dirty="0">
                <a:solidFill>
                  <a:srgbClr val="FF0000"/>
                </a:solidFill>
                <a:effectLst/>
              </a:rPr>
              <a:t>Inferior</a:t>
            </a:r>
            <a:r>
              <a:rPr lang="en-US" b="1" i="0" dirty="0">
                <a:solidFill>
                  <a:srgbClr val="373D3F"/>
                </a:solidFill>
                <a:effectLst/>
              </a:rPr>
              <a:t>:</a:t>
            </a:r>
            <a:r>
              <a:rPr lang="en-US" b="0" i="0" dirty="0">
                <a:solidFill>
                  <a:srgbClr val="373D3F"/>
                </a:solidFill>
                <a:effectLst/>
              </a:rPr>
              <a:t> Inferior goods, or goods that are less preferable, will demonstrate inverse relationships with income compared to normal goods. </a:t>
            </a:r>
          </a:p>
          <a:p>
            <a:pPr algn="just" fontAlgn="base">
              <a:buFont typeface="Arial" panose="020B0604020202020204" pitchFamily="34" charset="0"/>
              <a:buChar char="•"/>
            </a:pPr>
            <a:r>
              <a:rPr lang="en-US" b="0" i="0" dirty="0">
                <a:solidFill>
                  <a:srgbClr val="373D3F"/>
                </a:solidFill>
                <a:effectLst/>
              </a:rPr>
              <a:t>That is to say that an increase in income will not necessarily result in an increase in quantity for the inferior good, as the consumer derives minimal utility in purchasing the inferior good compared to other goods.</a:t>
            </a:r>
          </a:p>
          <a:p>
            <a:pPr algn="just" fontAlgn="base">
              <a:buFont typeface="Arial" panose="020B0604020202020204" pitchFamily="34" charset="0"/>
              <a:buChar char="•"/>
            </a:pPr>
            <a:r>
              <a:rPr lang="en-US" b="0" i="0" dirty="0">
                <a:solidFill>
                  <a:srgbClr val="373D3F"/>
                </a:solidFill>
                <a:effectLst/>
              </a:rPr>
              <a:t> Inferior goods are often sacrificed as income rises and consumers gain more choice/options. </a:t>
            </a:r>
          </a:p>
          <a:p>
            <a:pPr algn="just" fontAlgn="base">
              <a:buFont typeface="Arial" panose="020B0604020202020204" pitchFamily="34" charset="0"/>
              <a:buChar char="•"/>
            </a:pPr>
            <a:r>
              <a:rPr lang="en-US" b="0" i="0" dirty="0">
                <a:solidFill>
                  <a:srgbClr val="373D3F"/>
                </a:solidFill>
                <a:effectLst/>
              </a:rPr>
              <a:t>This can be represented in.</a:t>
            </a:r>
          </a:p>
          <a:p>
            <a:endParaRPr lang="fr-FR" dirty="0"/>
          </a:p>
        </p:txBody>
      </p:sp>
    </p:spTree>
    <p:extLst>
      <p:ext uri="{BB962C8B-B14F-4D97-AF65-F5344CB8AC3E}">
        <p14:creationId xmlns:p14="http://schemas.microsoft.com/office/powerpoint/2010/main" val="13165664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4A2A3B0-0491-4E4F-B7D4-E85C90135606}"/>
              </a:ext>
            </a:extLst>
          </p:cNvPr>
          <p:cNvSpPr>
            <a:spLocks noGrp="1"/>
          </p:cNvSpPr>
          <p:nvPr>
            <p:ph type="title"/>
          </p:nvPr>
        </p:nvSpPr>
        <p:spPr>
          <a:xfrm>
            <a:off x="2286000" y="365125"/>
            <a:ext cx="9067800" cy="949325"/>
          </a:xfrm>
        </p:spPr>
        <p:txBody>
          <a:bodyPr>
            <a:noAutofit/>
          </a:bodyPr>
          <a:lstStyle/>
          <a:p>
            <a:r>
              <a:rPr lang="fr-FR" sz="3200" b="1" dirty="0">
                <a:solidFill>
                  <a:schemeClr val="bg1"/>
                </a:solidFill>
                <a:latin typeface="+mn-lt"/>
              </a:rPr>
              <a:t>III- </a:t>
            </a:r>
            <a:r>
              <a:rPr lang="en-US" sz="3200" b="1" i="0" dirty="0">
                <a:solidFill>
                  <a:schemeClr val="bg1"/>
                </a:solidFill>
                <a:effectLst/>
                <a:latin typeface="+mn-lt"/>
              </a:rPr>
              <a:t>Impact of Income on Consumer</a:t>
            </a:r>
            <a:br>
              <a:rPr lang="en-US" sz="3200" b="1" i="0" dirty="0">
                <a:solidFill>
                  <a:schemeClr val="bg1"/>
                </a:solidFill>
                <a:effectLst/>
                <a:latin typeface="+mn-lt"/>
              </a:rPr>
            </a:br>
            <a:r>
              <a:rPr lang="en-US" sz="3200" b="1" i="0" dirty="0">
                <a:solidFill>
                  <a:schemeClr val="bg1"/>
                </a:solidFill>
                <a:effectLst/>
                <a:latin typeface="+mn-lt"/>
              </a:rPr>
              <a:t>                    Choices                                   -6-</a:t>
            </a:r>
            <a:endParaRPr lang="fr-FR" sz="3200" dirty="0"/>
          </a:p>
        </p:txBody>
      </p:sp>
      <p:sp>
        <p:nvSpPr>
          <p:cNvPr id="3" name="Espace réservé du contenu 2">
            <a:extLst>
              <a:ext uri="{FF2B5EF4-FFF2-40B4-BE49-F238E27FC236}">
                <a16:creationId xmlns:a16="http://schemas.microsoft.com/office/drawing/2014/main" id="{A902365E-C5B1-47DC-ADD3-C6756A939FBF}"/>
              </a:ext>
            </a:extLst>
          </p:cNvPr>
          <p:cNvSpPr>
            <a:spLocks noGrp="1"/>
          </p:cNvSpPr>
          <p:nvPr>
            <p:ph sz="half" idx="1"/>
          </p:nvPr>
        </p:nvSpPr>
        <p:spPr>
          <a:xfrm>
            <a:off x="76200" y="1825625"/>
            <a:ext cx="4838700" cy="4351338"/>
          </a:xfrm>
        </p:spPr>
        <p:txBody>
          <a:bodyPr>
            <a:noAutofit/>
          </a:bodyPr>
          <a:lstStyle/>
          <a:p>
            <a:pPr marL="0" indent="0" algn="just">
              <a:buNone/>
            </a:pPr>
            <a:r>
              <a:rPr lang="en-US" sz="2400" b="1" i="0" dirty="0">
                <a:solidFill>
                  <a:srgbClr val="FF0000"/>
                </a:solidFill>
                <a:effectLst/>
              </a:rPr>
              <a:t>Complementary:</a:t>
            </a:r>
            <a:r>
              <a:rPr lang="en-US" sz="2400" b="0" i="0" dirty="0">
                <a:solidFill>
                  <a:srgbClr val="373D3F"/>
                </a:solidFill>
                <a:effectLst/>
              </a:rPr>
              <a:t> Complementary goods are goods that are interdependent in consumption, or essentially goods that require simultaneous consumption by the consumer. An example of this would be like purchasing an automobile and car insurance, the consumption of one requires the consumption of the other. As income increases, these will increase relative to one another (as a ratio). demonstrates this concept in graphical form</a:t>
            </a:r>
            <a:endParaRPr lang="fr-FR" sz="2400" dirty="0"/>
          </a:p>
        </p:txBody>
      </p:sp>
      <p:sp>
        <p:nvSpPr>
          <p:cNvPr id="4" name="Espace réservé du contenu 3">
            <a:extLst>
              <a:ext uri="{FF2B5EF4-FFF2-40B4-BE49-F238E27FC236}">
                <a16:creationId xmlns:a16="http://schemas.microsoft.com/office/drawing/2014/main" id="{340E1AC4-1FF2-4DC8-9873-6F948D416B2E}"/>
              </a:ext>
            </a:extLst>
          </p:cNvPr>
          <p:cNvSpPr>
            <a:spLocks noGrp="1"/>
          </p:cNvSpPr>
          <p:nvPr>
            <p:ph sz="half" idx="2"/>
          </p:nvPr>
        </p:nvSpPr>
        <p:spPr>
          <a:xfrm>
            <a:off x="4914900" y="1825625"/>
            <a:ext cx="4972050" cy="4508500"/>
          </a:xfrm>
        </p:spPr>
        <p:txBody>
          <a:bodyPr>
            <a:normAutofit fontScale="92500" lnSpcReduction="10000"/>
          </a:bodyPr>
          <a:lstStyle/>
          <a:p>
            <a:pPr marL="0" indent="0" algn="just">
              <a:buNone/>
            </a:pPr>
            <a:r>
              <a:rPr lang="en-US" sz="2600" b="1" i="0" dirty="0">
                <a:solidFill>
                  <a:srgbClr val="FF0000"/>
                </a:solidFill>
                <a:effectLst/>
              </a:rPr>
              <a:t>Substitutes:</a:t>
            </a:r>
            <a:r>
              <a:rPr lang="en-US" sz="2600" b="0" i="0" dirty="0">
                <a:solidFill>
                  <a:srgbClr val="373D3F"/>
                </a:solidFill>
                <a:effectLst/>
              </a:rPr>
              <a:t> Perfect substitutes are essentially interchangeable goods, where the consumption of one compared to another has no meaningful impact on the consumer’s utility derived.</a:t>
            </a:r>
          </a:p>
          <a:p>
            <a:pPr marL="0" indent="0" algn="just">
              <a:buNone/>
            </a:pPr>
            <a:r>
              <a:rPr lang="en-US" sz="2600" b="0" i="0" dirty="0">
                <a:solidFill>
                  <a:srgbClr val="373D3F"/>
                </a:solidFill>
                <a:effectLst/>
              </a:rPr>
              <a:t> Substitutes are goods that a consumer cannot differentiate between in terms of the need being filled and the satisfaction obtained.</a:t>
            </a:r>
          </a:p>
          <a:p>
            <a:pPr marL="0" indent="0" algn="just">
              <a:buNone/>
            </a:pPr>
            <a:r>
              <a:rPr lang="en-US" sz="2600" b="0" i="0" dirty="0">
                <a:solidFill>
                  <a:srgbClr val="373D3F"/>
                </a:solidFill>
                <a:effectLst/>
              </a:rPr>
              <a:t> Income increases will thus affect the consumption of these goods interchangeably, resulting in increase in the quantity of either or both.</a:t>
            </a:r>
          </a:p>
          <a:p>
            <a:endParaRPr lang="fr-FR" dirty="0"/>
          </a:p>
        </p:txBody>
      </p:sp>
    </p:spTree>
    <p:extLst>
      <p:ext uri="{BB962C8B-B14F-4D97-AF65-F5344CB8AC3E}">
        <p14:creationId xmlns:p14="http://schemas.microsoft.com/office/powerpoint/2010/main" val="39010565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DF5CEED-5CF0-49F3-A8FA-3D61866E8287}"/>
              </a:ext>
            </a:extLst>
          </p:cNvPr>
          <p:cNvSpPr>
            <a:spLocks noGrp="1"/>
          </p:cNvSpPr>
          <p:nvPr>
            <p:ph type="title"/>
          </p:nvPr>
        </p:nvSpPr>
        <p:spPr>
          <a:xfrm>
            <a:off x="2476500" y="250825"/>
            <a:ext cx="10515600" cy="1325563"/>
          </a:xfrm>
        </p:spPr>
        <p:txBody>
          <a:bodyPr>
            <a:normAutofit/>
          </a:bodyPr>
          <a:lstStyle/>
          <a:p>
            <a:r>
              <a:rPr lang="fr-FR" sz="3200" b="1" dirty="0">
                <a:solidFill>
                  <a:schemeClr val="bg1"/>
                </a:solidFill>
                <a:latin typeface="+mn-lt"/>
              </a:rPr>
              <a:t>III- </a:t>
            </a:r>
            <a:r>
              <a:rPr lang="en-US" sz="3200" b="1" i="0" dirty="0">
                <a:solidFill>
                  <a:schemeClr val="bg1"/>
                </a:solidFill>
                <a:effectLst/>
                <a:latin typeface="+mn-lt"/>
              </a:rPr>
              <a:t>Impact of Income on Consumer</a:t>
            </a:r>
            <a:br>
              <a:rPr lang="en-US" sz="3200" b="1" i="0" dirty="0">
                <a:solidFill>
                  <a:schemeClr val="bg1"/>
                </a:solidFill>
                <a:effectLst/>
                <a:latin typeface="+mn-lt"/>
              </a:rPr>
            </a:br>
            <a:r>
              <a:rPr lang="en-US" sz="3200" b="1" i="0" dirty="0">
                <a:solidFill>
                  <a:schemeClr val="bg1"/>
                </a:solidFill>
                <a:effectLst/>
                <a:latin typeface="+mn-lt"/>
              </a:rPr>
              <a:t>                    Choices                                   -7-</a:t>
            </a:r>
            <a:endParaRPr lang="fr-FR" sz="3200" dirty="0"/>
          </a:p>
        </p:txBody>
      </p:sp>
      <p:sp>
        <p:nvSpPr>
          <p:cNvPr id="3" name="Espace réservé du contenu 2">
            <a:extLst>
              <a:ext uri="{FF2B5EF4-FFF2-40B4-BE49-F238E27FC236}">
                <a16:creationId xmlns:a16="http://schemas.microsoft.com/office/drawing/2014/main" id="{7904FAEB-A808-4327-8972-91D036DA34DE}"/>
              </a:ext>
            </a:extLst>
          </p:cNvPr>
          <p:cNvSpPr>
            <a:spLocks noGrp="1"/>
          </p:cNvSpPr>
          <p:nvPr>
            <p:ph idx="1"/>
          </p:nvPr>
        </p:nvSpPr>
        <p:spPr>
          <a:xfrm>
            <a:off x="228600" y="1825625"/>
            <a:ext cx="9705975" cy="4351338"/>
          </a:xfrm>
        </p:spPr>
        <p:txBody>
          <a:bodyPr>
            <a:normAutofit/>
          </a:bodyPr>
          <a:lstStyle/>
          <a:p>
            <a:r>
              <a:rPr lang="en-US" b="0" i="0" dirty="0">
                <a:solidFill>
                  <a:srgbClr val="373D3F"/>
                </a:solidFill>
                <a:effectLst/>
                <a:latin typeface="proxima-nova"/>
              </a:rPr>
              <a:t>In merging Consumer Theory and consumer choices with income level, the primary takeaway is that an increase in income will increase the prospective utility that consumer can acquire in the market. </a:t>
            </a:r>
          </a:p>
          <a:p>
            <a:r>
              <a:rPr lang="en-US" b="0" i="0" dirty="0">
                <a:solidFill>
                  <a:srgbClr val="373D3F"/>
                </a:solidFill>
                <a:effectLst/>
                <a:latin typeface="proxima-nova"/>
              </a:rPr>
              <a:t>Understanding how this applies in a general fashion, alongside the specific circumstances dictating specific types of goods, it becomes fairly straight-forward to predict consumer purchasing behaviors at differing income levels.</a:t>
            </a:r>
          </a:p>
        </p:txBody>
      </p:sp>
    </p:spTree>
    <p:extLst>
      <p:ext uri="{BB962C8B-B14F-4D97-AF65-F5344CB8AC3E}">
        <p14:creationId xmlns:p14="http://schemas.microsoft.com/office/powerpoint/2010/main" val="16745139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Espace réservé du contenu 5">
            <a:extLst>
              <a:ext uri="{FF2B5EF4-FFF2-40B4-BE49-F238E27FC236}">
                <a16:creationId xmlns:a16="http://schemas.microsoft.com/office/drawing/2014/main" id="{97EA25AF-C180-4F8C-BF56-F1327F70B2B7}"/>
              </a:ext>
            </a:extLst>
          </p:cNvPr>
          <p:cNvPicPr>
            <a:picLocks noGrp="1" noChangeAspect="1"/>
          </p:cNvPicPr>
          <p:nvPr>
            <p:ph sz="half" idx="1"/>
          </p:nvPr>
        </p:nvPicPr>
        <p:blipFill>
          <a:blip r:embed="rId2"/>
          <a:stretch>
            <a:fillRect/>
          </a:stretch>
        </p:blipFill>
        <p:spPr>
          <a:xfrm>
            <a:off x="0" y="0"/>
            <a:ext cx="5810250" cy="6176962"/>
          </a:xfrm>
        </p:spPr>
      </p:pic>
      <p:pic>
        <p:nvPicPr>
          <p:cNvPr id="8" name="Espace réservé du contenu 7">
            <a:extLst>
              <a:ext uri="{FF2B5EF4-FFF2-40B4-BE49-F238E27FC236}">
                <a16:creationId xmlns:a16="http://schemas.microsoft.com/office/drawing/2014/main" id="{2AF079E4-F817-496D-95B8-CE48F80FBC35}"/>
              </a:ext>
            </a:extLst>
          </p:cNvPr>
          <p:cNvPicPr>
            <a:picLocks noGrp="1" noChangeAspect="1"/>
          </p:cNvPicPr>
          <p:nvPr>
            <p:ph sz="half" idx="2"/>
          </p:nvPr>
        </p:nvPicPr>
        <p:blipFill>
          <a:blip r:embed="rId3"/>
          <a:stretch>
            <a:fillRect/>
          </a:stretch>
        </p:blipFill>
        <p:spPr>
          <a:xfrm>
            <a:off x="5556724" y="0"/>
            <a:ext cx="6635276" cy="5986463"/>
          </a:xfrm>
        </p:spPr>
      </p:pic>
    </p:spTree>
    <p:extLst>
      <p:ext uri="{BB962C8B-B14F-4D97-AF65-F5344CB8AC3E}">
        <p14:creationId xmlns:p14="http://schemas.microsoft.com/office/powerpoint/2010/main" val="390801060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DE0B61FF-D20B-453D-A347-9C7DF137F721}"/>
              </a:ext>
            </a:extLst>
          </p:cNvPr>
          <p:cNvSpPr>
            <a:spLocks noGrp="1"/>
          </p:cNvSpPr>
          <p:nvPr>
            <p:ph idx="1"/>
          </p:nvPr>
        </p:nvSpPr>
        <p:spPr>
          <a:xfrm>
            <a:off x="95250" y="1600200"/>
            <a:ext cx="9782175" cy="4576763"/>
          </a:xfrm>
        </p:spPr>
        <p:txBody>
          <a:bodyPr/>
          <a:lstStyle/>
          <a:p>
            <a:pPr marL="0" indent="0" algn="ctr">
              <a:buNone/>
            </a:pPr>
            <a:endParaRPr lang="en-US" b="1" i="0" dirty="0">
              <a:effectLst/>
            </a:endParaRPr>
          </a:p>
          <a:p>
            <a:pPr marL="0" indent="0" algn="ctr">
              <a:buNone/>
            </a:pPr>
            <a:r>
              <a:rPr lang="en-US" b="1" i="0" dirty="0">
                <a:effectLst/>
              </a:rPr>
              <a:t>IV- Impact of Price on Consumer Choices</a:t>
            </a:r>
          </a:p>
          <a:p>
            <a:pPr marL="0" indent="0" algn="ctr">
              <a:buNone/>
            </a:pPr>
            <a:endParaRPr lang="en-US" b="1" i="0" dirty="0">
              <a:effectLst/>
            </a:endParaRPr>
          </a:p>
          <a:p>
            <a:pPr marL="0" indent="0" algn="ctr">
              <a:buNone/>
            </a:pPr>
            <a:r>
              <a:rPr lang="fr-FR" b="1" i="0" dirty="0">
                <a:effectLst/>
              </a:rPr>
              <a:t>                    IV-1- </a:t>
            </a:r>
            <a:r>
              <a:rPr lang="fr-FR" b="1" i="0" dirty="0" err="1">
                <a:effectLst/>
              </a:rPr>
              <a:t>Deriving</a:t>
            </a:r>
            <a:r>
              <a:rPr lang="fr-FR" b="1" i="0" dirty="0">
                <a:effectLst/>
              </a:rPr>
              <a:t> </a:t>
            </a:r>
            <a:r>
              <a:rPr lang="fr-FR" b="1" i="0" dirty="0" err="1">
                <a:effectLst/>
              </a:rPr>
              <a:t>Overall</a:t>
            </a:r>
            <a:r>
              <a:rPr lang="fr-FR" b="1" i="0" dirty="0">
                <a:effectLst/>
              </a:rPr>
              <a:t> </a:t>
            </a:r>
            <a:r>
              <a:rPr lang="fr-FR" b="1" i="0" dirty="0" err="1">
                <a:effectLst/>
              </a:rPr>
              <a:t>Demand</a:t>
            </a:r>
            <a:endParaRPr lang="fr-FR" b="1" dirty="0"/>
          </a:p>
          <a:p>
            <a:pPr marL="0" indent="0">
              <a:buNone/>
            </a:pPr>
            <a:r>
              <a:rPr lang="fr-FR" b="1" i="0" dirty="0">
                <a:effectLst/>
              </a:rPr>
              <a:t>			</a:t>
            </a:r>
            <a:r>
              <a:rPr lang="fr-FR" b="1" dirty="0"/>
              <a:t>        </a:t>
            </a:r>
            <a:r>
              <a:rPr lang="fr-FR" b="1" i="0" dirty="0">
                <a:effectLst/>
              </a:rPr>
              <a:t>IV-2- Price </a:t>
            </a:r>
            <a:r>
              <a:rPr lang="fr-FR" b="1" i="0" dirty="0" err="1">
                <a:effectLst/>
              </a:rPr>
              <a:t>Elasticity</a:t>
            </a:r>
            <a:endParaRPr lang="fr-FR" b="1" i="0" dirty="0">
              <a:effectLst/>
            </a:endParaRPr>
          </a:p>
          <a:p>
            <a:endParaRPr lang="fr-FR" dirty="0"/>
          </a:p>
        </p:txBody>
      </p:sp>
    </p:spTree>
    <p:extLst>
      <p:ext uri="{BB962C8B-B14F-4D97-AF65-F5344CB8AC3E}">
        <p14:creationId xmlns:p14="http://schemas.microsoft.com/office/powerpoint/2010/main" val="11256989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B113248-44D3-445A-8BD9-E8606253BF24}"/>
              </a:ext>
            </a:extLst>
          </p:cNvPr>
          <p:cNvSpPr>
            <a:spLocks noGrp="1"/>
          </p:cNvSpPr>
          <p:nvPr>
            <p:ph type="title"/>
          </p:nvPr>
        </p:nvSpPr>
        <p:spPr>
          <a:xfrm>
            <a:off x="2095500" y="681037"/>
            <a:ext cx="8001000" cy="987425"/>
          </a:xfrm>
        </p:spPr>
        <p:txBody>
          <a:bodyPr>
            <a:normAutofit fontScale="90000"/>
          </a:bodyPr>
          <a:lstStyle/>
          <a:p>
            <a:r>
              <a:rPr lang="en-US" sz="3600" b="1" i="0" dirty="0">
                <a:solidFill>
                  <a:schemeClr val="bg1"/>
                </a:solidFill>
                <a:effectLst/>
                <a:latin typeface="+mn-lt"/>
              </a:rPr>
              <a:t>IV- Impact of Price on Consumer Choices</a:t>
            </a:r>
            <a:br>
              <a:rPr lang="en-US" sz="3600" b="1" i="0" dirty="0">
                <a:solidFill>
                  <a:schemeClr val="bg1"/>
                </a:solidFill>
                <a:effectLst/>
                <a:latin typeface="+mn-lt"/>
              </a:rPr>
            </a:br>
            <a:r>
              <a:rPr lang="en-US" sz="3600" b="1" i="0" dirty="0">
                <a:solidFill>
                  <a:schemeClr val="bg1"/>
                </a:solidFill>
                <a:effectLst/>
                <a:latin typeface="+mn-lt"/>
              </a:rPr>
              <a:t>                                                                          -1-</a:t>
            </a:r>
            <a:br>
              <a:rPr lang="en-US" b="1" i="0" dirty="0">
                <a:solidFill>
                  <a:srgbClr val="077FAB"/>
                </a:solidFill>
                <a:effectLst/>
                <a:latin typeface="proxima-nova"/>
              </a:rPr>
            </a:br>
            <a:endParaRPr lang="fr-FR" dirty="0"/>
          </a:p>
        </p:txBody>
      </p:sp>
      <p:sp>
        <p:nvSpPr>
          <p:cNvPr id="3" name="Espace réservé du contenu 2">
            <a:extLst>
              <a:ext uri="{FF2B5EF4-FFF2-40B4-BE49-F238E27FC236}">
                <a16:creationId xmlns:a16="http://schemas.microsoft.com/office/drawing/2014/main" id="{8FB92C91-E689-4D4A-9A4D-1CA3728057CD}"/>
              </a:ext>
            </a:extLst>
          </p:cNvPr>
          <p:cNvSpPr>
            <a:spLocks noGrp="1"/>
          </p:cNvSpPr>
          <p:nvPr>
            <p:ph idx="1"/>
          </p:nvPr>
        </p:nvSpPr>
        <p:spPr>
          <a:xfrm>
            <a:off x="266700" y="1825625"/>
            <a:ext cx="9677400" cy="4351338"/>
          </a:xfrm>
        </p:spPr>
        <p:txBody>
          <a:bodyPr>
            <a:normAutofit/>
          </a:bodyPr>
          <a:lstStyle/>
          <a:p>
            <a:pPr algn="just"/>
            <a:r>
              <a:rPr lang="en-US" sz="2600" b="0" i="0" dirty="0">
                <a:solidFill>
                  <a:srgbClr val="373D3F"/>
                </a:solidFill>
                <a:effectLst/>
              </a:rPr>
              <a:t>The demand curve shows how consumer choices respond to changes in price.</a:t>
            </a:r>
          </a:p>
          <a:p>
            <a:pPr algn="just"/>
            <a:r>
              <a:rPr lang="en-US" sz="2600" b="0" i="0" dirty="0">
                <a:solidFill>
                  <a:srgbClr val="373D3F"/>
                </a:solidFill>
                <a:effectLst/>
              </a:rPr>
              <a:t>In almost all cases, consumer choices are driven by prices. As price goes up, the quantity that consumers demand goes down. This correlation between the price of goods and the willingness to make purchases is represented clearly by </a:t>
            </a:r>
            <a:r>
              <a:rPr lang="en-US" sz="2600" b="1" i="1" dirty="0">
                <a:solidFill>
                  <a:srgbClr val="373D3F"/>
                </a:solidFill>
                <a:effectLst/>
              </a:rPr>
              <a:t>the generation of a demand curve</a:t>
            </a:r>
            <a:r>
              <a:rPr lang="en-US" sz="2600" b="0" i="0" dirty="0">
                <a:solidFill>
                  <a:srgbClr val="373D3F"/>
                </a:solidFill>
                <a:effectLst/>
              </a:rPr>
              <a:t> (with price as the y-axis and quantity as the x-axis). </a:t>
            </a:r>
          </a:p>
          <a:p>
            <a:pPr algn="just"/>
            <a:r>
              <a:rPr lang="en-US" sz="2600" b="0" i="0" dirty="0">
                <a:solidFill>
                  <a:srgbClr val="373D3F"/>
                </a:solidFill>
                <a:effectLst/>
              </a:rPr>
              <a:t>The construction of demand, which shows exactly how much of a good consumers will purchase at a given price, is defining of consumer choice theory.</a:t>
            </a:r>
            <a:endParaRPr lang="fr-FR" sz="2600" dirty="0"/>
          </a:p>
        </p:txBody>
      </p:sp>
    </p:spTree>
    <p:extLst>
      <p:ext uri="{BB962C8B-B14F-4D97-AF65-F5344CB8AC3E}">
        <p14:creationId xmlns:p14="http://schemas.microsoft.com/office/powerpoint/2010/main" val="23570820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40E5207-9526-490B-89F4-3100B9125548}"/>
              </a:ext>
            </a:extLst>
          </p:cNvPr>
          <p:cNvSpPr>
            <a:spLocks noGrp="1"/>
          </p:cNvSpPr>
          <p:nvPr>
            <p:ph type="title"/>
          </p:nvPr>
        </p:nvSpPr>
        <p:spPr>
          <a:xfrm>
            <a:off x="2295525" y="365125"/>
            <a:ext cx="7981950" cy="873125"/>
          </a:xfrm>
        </p:spPr>
        <p:txBody>
          <a:bodyPr>
            <a:normAutofit/>
          </a:bodyPr>
          <a:lstStyle/>
          <a:p>
            <a:r>
              <a:rPr lang="en-US" sz="3200" b="1" i="0" dirty="0">
                <a:solidFill>
                  <a:schemeClr val="bg1"/>
                </a:solidFill>
                <a:effectLst/>
                <a:latin typeface="+mn-lt"/>
              </a:rPr>
              <a:t>IV- Impact of Price on Consumer Choices-2-</a:t>
            </a:r>
            <a:endParaRPr lang="fr-FR" sz="3200" dirty="0"/>
          </a:p>
        </p:txBody>
      </p:sp>
      <p:sp>
        <p:nvSpPr>
          <p:cNvPr id="3" name="Espace réservé du contenu 2">
            <a:extLst>
              <a:ext uri="{FF2B5EF4-FFF2-40B4-BE49-F238E27FC236}">
                <a16:creationId xmlns:a16="http://schemas.microsoft.com/office/drawing/2014/main" id="{16B10047-93CA-4965-9A38-0B0D6B72A6D9}"/>
              </a:ext>
            </a:extLst>
          </p:cNvPr>
          <p:cNvSpPr>
            <a:spLocks noGrp="1"/>
          </p:cNvSpPr>
          <p:nvPr>
            <p:ph idx="1"/>
          </p:nvPr>
        </p:nvSpPr>
        <p:spPr>
          <a:xfrm>
            <a:off x="0" y="1825625"/>
            <a:ext cx="10010775" cy="4351338"/>
          </a:xfrm>
        </p:spPr>
        <p:txBody>
          <a:bodyPr>
            <a:normAutofit fontScale="92500"/>
          </a:bodyPr>
          <a:lstStyle/>
          <a:p>
            <a:pPr marL="0" indent="0" algn="l" fontAlgn="base">
              <a:buNone/>
            </a:pPr>
            <a:r>
              <a:rPr lang="en-US" b="1" i="0" dirty="0">
                <a:solidFill>
                  <a:srgbClr val="6C64AD"/>
                </a:solidFill>
                <a:effectLst/>
                <a:latin typeface="proxima-nova"/>
              </a:rPr>
              <a:t>	</a:t>
            </a:r>
            <a:r>
              <a:rPr lang="en-US" b="1" i="0" dirty="0">
                <a:effectLst/>
              </a:rPr>
              <a:t>IV-1- Deriving Overall Demand</a:t>
            </a:r>
          </a:p>
          <a:p>
            <a:pPr algn="just" fontAlgn="base"/>
            <a:r>
              <a:rPr lang="en-US" b="0" i="0" dirty="0">
                <a:solidFill>
                  <a:srgbClr val="373D3F"/>
                </a:solidFill>
                <a:effectLst/>
                <a:latin typeface="proxima-nova"/>
              </a:rPr>
              <a:t>The generation of a demand curve is done by calculating what price consumers are willing to pay for a given quantity of a good or service.</a:t>
            </a:r>
          </a:p>
          <a:p>
            <a:pPr algn="just" fontAlgn="base"/>
            <a:r>
              <a:rPr lang="en-US" b="0" i="0" dirty="0">
                <a:solidFill>
                  <a:srgbClr val="373D3F"/>
                </a:solidFill>
                <a:effectLst/>
                <a:latin typeface="proxima-nova"/>
              </a:rPr>
              <a:t> For normal goods or services, demand is illustrated with a downward sloping curve, where the quantity on the x-axis will generally increase as the price on the y-axis decreases (and vice versa). </a:t>
            </a:r>
          </a:p>
          <a:p>
            <a:pPr algn="just" fontAlgn="base"/>
            <a:r>
              <a:rPr lang="en-US" b="0" i="0" dirty="0">
                <a:solidFill>
                  <a:srgbClr val="373D3F"/>
                </a:solidFill>
                <a:effectLst/>
                <a:latin typeface="proxima-nova"/>
              </a:rPr>
              <a:t>The quantity demanded may change in response to both to shifts in demand (and the creation of a new demand curve, as demonstrated in) and movements along the established demand curve. </a:t>
            </a:r>
            <a:endParaRPr lang="fr-FR" dirty="0"/>
          </a:p>
        </p:txBody>
      </p:sp>
    </p:spTree>
    <p:extLst>
      <p:ext uri="{BB962C8B-B14F-4D97-AF65-F5344CB8AC3E}">
        <p14:creationId xmlns:p14="http://schemas.microsoft.com/office/powerpoint/2010/main" val="266210553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Espace réservé du contenu 5">
            <a:extLst>
              <a:ext uri="{FF2B5EF4-FFF2-40B4-BE49-F238E27FC236}">
                <a16:creationId xmlns:a16="http://schemas.microsoft.com/office/drawing/2014/main" id="{2E3DE766-826E-460B-A072-D73A2917CC55}"/>
              </a:ext>
            </a:extLst>
          </p:cNvPr>
          <p:cNvPicPr>
            <a:picLocks noGrp="1" noChangeAspect="1"/>
          </p:cNvPicPr>
          <p:nvPr>
            <p:ph sz="half" idx="1"/>
          </p:nvPr>
        </p:nvPicPr>
        <p:blipFill>
          <a:blip r:embed="rId2"/>
          <a:stretch>
            <a:fillRect/>
          </a:stretch>
        </p:blipFill>
        <p:spPr>
          <a:xfrm>
            <a:off x="0" y="0"/>
            <a:ext cx="5948218" cy="6176963"/>
          </a:xfrm>
        </p:spPr>
      </p:pic>
      <p:sp>
        <p:nvSpPr>
          <p:cNvPr id="4" name="Espace réservé du contenu 3">
            <a:extLst>
              <a:ext uri="{FF2B5EF4-FFF2-40B4-BE49-F238E27FC236}">
                <a16:creationId xmlns:a16="http://schemas.microsoft.com/office/drawing/2014/main" id="{E02F042B-028D-4180-95B4-427125B5B617}"/>
              </a:ext>
            </a:extLst>
          </p:cNvPr>
          <p:cNvSpPr>
            <a:spLocks noGrp="1"/>
          </p:cNvSpPr>
          <p:nvPr>
            <p:ph sz="half" idx="2"/>
          </p:nvPr>
        </p:nvSpPr>
        <p:spPr>
          <a:xfrm>
            <a:off x="5948218" y="1323974"/>
            <a:ext cx="4064000" cy="4981575"/>
          </a:xfrm>
        </p:spPr>
        <p:txBody>
          <a:bodyPr>
            <a:normAutofit lnSpcReduction="10000"/>
          </a:bodyPr>
          <a:lstStyle/>
          <a:p>
            <a:pPr marL="0" indent="0" algn="just">
              <a:buNone/>
            </a:pPr>
            <a:r>
              <a:rPr lang="en-US" sz="2800" b="0" i="0" dirty="0">
                <a:solidFill>
                  <a:srgbClr val="373D3F"/>
                </a:solidFill>
                <a:effectLst/>
              </a:rPr>
              <a:t>As the demand curve implies, price is often the central driving force behind a decision to purchase a given product or service. Consumers must weigh the overall utility they can capture by making a purchase and benchmark that against their overall monetary resources to optimize their purchasing decisions. </a:t>
            </a:r>
            <a:endParaRPr lang="fr-FR" dirty="0"/>
          </a:p>
        </p:txBody>
      </p:sp>
    </p:spTree>
    <p:extLst>
      <p:ext uri="{BB962C8B-B14F-4D97-AF65-F5344CB8AC3E}">
        <p14:creationId xmlns:p14="http://schemas.microsoft.com/office/powerpoint/2010/main" val="29790330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3A5FC5-BEB1-4E97-823F-B52503B5667F}"/>
              </a:ext>
            </a:extLst>
          </p:cNvPr>
          <p:cNvSpPr>
            <a:spLocks noGrp="1"/>
          </p:cNvSpPr>
          <p:nvPr>
            <p:ph type="title"/>
          </p:nvPr>
        </p:nvSpPr>
        <p:spPr>
          <a:xfrm>
            <a:off x="2200275" y="365126"/>
            <a:ext cx="9153525" cy="996950"/>
          </a:xfrm>
        </p:spPr>
        <p:txBody>
          <a:bodyPr>
            <a:normAutofit/>
          </a:bodyPr>
          <a:lstStyle/>
          <a:p>
            <a:r>
              <a:rPr lang="en-US" sz="3200" b="1" i="0" dirty="0">
                <a:solidFill>
                  <a:schemeClr val="bg1"/>
                </a:solidFill>
                <a:effectLst/>
                <a:latin typeface="+mn-lt"/>
              </a:rPr>
              <a:t>IV- Impact of Price on Consumer Choices -3-</a:t>
            </a:r>
            <a:endParaRPr lang="fr-FR" sz="3200" dirty="0"/>
          </a:p>
        </p:txBody>
      </p:sp>
      <p:sp>
        <p:nvSpPr>
          <p:cNvPr id="3" name="Espace réservé du contenu 2">
            <a:extLst>
              <a:ext uri="{FF2B5EF4-FFF2-40B4-BE49-F238E27FC236}">
                <a16:creationId xmlns:a16="http://schemas.microsoft.com/office/drawing/2014/main" id="{9D1EC27A-E7B5-4D13-AEB9-E9612FCA42A3}"/>
              </a:ext>
            </a:extLst>
          </p:cNvPr>
          <p:cNvSpPr>
            <a:spLocks noGrp="1"/>
          </p:cNvSpPr>
          <p:nvPr>
            <p:ph idx="1"/>
          </p:nvPr>
        </p:nvSpPr>
        <p:spPr>
          <a:xfrm>
            <a:off x="152400" y="1825625"/>
            <a:ext cx="9753600" cy="4351338"/>
          </a:xfrm>
        </p:spPr>
        <p:txBody>
          <a:bodyPr>
            <a:normAutofit fontScale="92500" lnSpcReduction="10000"/>
          </a:bodyPr>
          <a:lstStyle/>
          <a:p>
            <a:pPr marL="0" indent="0" algn="l" fontAlgn="base">
              <a:buNone/>
            </a:pPr>
            <a:r>
              <a:rPr lang="en-US" sz="3000" b="1" i="0" dirty="0">
                <a:solidFill>
                  <a:srgbClr val="6C64AD"/>
                </a:solidFill>
                <a:effectLst/>
              </a:rPr>
              <a:t>	</a:t>
            </a:r>
            <a:r>
              <a:rPr lang="en-US" sz="3000" b="1" i="0" dirty="0">
                <a:effectLst/>
              </a:rPr>
              <a:t>VI-2- Price Elasticity</a:t>
            </a:r>
          </a:p>
          <a:p>
            <a:pPr algn="l" fontAlgn="base"/>
            <a:r>
              <a:rPr lang="en-US" b="0" i="0" dirty="0">
                <a:solidFill>
                  <a:srgbClr val="373D3F"/>
                </a:solidFill>
                <a:effectLst/>
              </a:rPr>
              <a:t>A critical consideration of product/service pricing is the price elasticity of a given good, which indicates how responsive demand is to a change in price. </a:t>
            </a:r>
          </a:p>
          <a:p>
            <a:pPr algn="l" fontAlgn="base"/>
            <a:r>
              <a:rPr lang="en-US" b="0" i="0" dirty="0">
                <a:solidFill>
                  <a:srgbClr val="373D3F"/>
                </a:solidFill>
                <a:effectLst/>
              </a:rPr>
              <a:t>Price elasticity is essentially a measurement of how much any deviations in price will drive the overall quantity purchased up or down, underlining to what extent consumer purchasing decisions will be dictated by pricing.</a:t>
            </a:r>
          </a:p>
          <a:p>
            <a:pPr algn="l" fontAlgn="base"/>
            <a:r>
              <a:rPr lang="en-US" b="0" i="0" dirty="0">
                <a:solidFill>
                  <a:srgbClr val="373D3F"/>
                </a:solidFill>
                <a:effectLst/>
              </a:rPr>
              <a:t> A highly elastic good will see consumers much less likely to purchase when prices are high and much more likely to purchase when prices are low, while a good with low elasticity will see consumers purchasing the same quantity regardless of small price changes.</a:t>
            </a:r>
          </a:p>
          <a:p>
            <a:pPr marL="0" indent="0">
              <a:buNone/>
            </a:pPr>
            <a:endParaRPr lang="fr-FR" dirty="0"/>
          </a:p>
        </p:txBody>
      </p:sp>
    </p:spTree>
    <p:extLst>
      <p:ext uri="{BB962C8B-B14F-4D97-AF65-F5344CB8AC3E}">
        <p14:creationId xmlns:p14="http://schemas.microsoft.com/office/powerpoint/2010/main" val="307069926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contenu 3">
            <a:extLst>
              <a:ext uri="{FF2B5EF4-FFF2-40B4-BE49-F238E27FC236}">
                <a16:creationId xmlns:a16="http://schemas.microsoft.com/office/drawing/2014/main" id="{E647CD34-4080-4810-8E75-4EAADADCFD60}"/>
              </a:ext>
            </a:extLst>
          </p:cNvPr>
          <p:cNvSpPr>
            <a:spLocks noGrp="1"/>
          </p:cNvSpPr>
          <p:nvPr>
            <p:ph sz="half" idx="2"/>
          </p:nvPr>
        </p:nvSpPr>
        <p:spPr>
          <a:xfrm>
            <a:off x="6248400" y="1323975"/>
            <a:ext cx="3714750" cy="5010150"/>
          </a:xfrm>
        </p:spPr>
        <p:txBody>
          <a:bodyPr/>
          <a:lstStyle/>
          <a:p>
            <a:pPr marL="0" indent="0" algn="just">
              <a:buNone/>
            </a:pPr>
            <a:endParaRPr lang="en-US" b="0" i="0" dirty="0">
              <a:solidFill>
                <a:srgbClr val="373D3F"/>
              </a:solidFill>
              <a:effectLst/>
              <a:latin typeface="proxima-nova"/>
            </a:endParaRPr>
          </a:p>
          <a:p>
            <a:pPr marL="0" indent="0" algn="just">
              <a:buNone/>
            </a:pPr>
            <a:r>
              <a:rPr lang="en-US" b="0" i="0" dirty="0">
                <a:solidFill>
                  <a:srgbClr val="373D3F"/>
                </a:solidFill>
                <a:effectLst/>
                <a:latin typeface="proxima-nova"/>
              </a:rPr>
              <a:t>Using demand curves, economists can project the impact of a price change on the consumer choices in a given market.</a:t>
            </a:r>
            <a:endParaRPr lang="fr-FR" dirty="0"/>
          </a:p>
        </p:txBody>
      </p:sp>
      <p:pic>
        <p:nvPicPr>
          <p:cNvPr id="9" name="Picture 2" descr="Elasticity of Demand: Elastic, inelastic, unitary demands">
            <a:extLst>
              <a:ext uri="{FF2B5EF4-FFF2-40B4-BE49-F238E27FC236}">
                <a16:creationId xmlns:a16="http://schemas.microsoft.com/office/drawing/2014/main" id="{70CAA381-AF3E-4770-B3DE-26BA2AF56564}"/>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1" y="0"/>
            <a:ext cx="4857750" cy="5267325"/>
          </a:xfrm>
          <a:prstGeom prst="rect">
            <a:avLst/>
          </a:prstGeom>
          <a:noFill/>
          <a:extLst>
            <a:ext uri="{909E8E84-426E-40DD-AFC4-6F175D3DCCD1}">
              <a14:hiddenFill xmlns:a14="http://schemas.microsoft.com/office/drawing/2010/main">
                <a:solidFill>
                  <a:srgbClr val="FFFFFF"/>
                </a:solidFill>
              </a14:hiddenFill>
            </a:ext>
          </a:extLst>
        </p:spPr>
      </p:pic>
      <p:sp>
        <p:nvSpPr>
          <p:cNvPr id="11" name="ZoneTexte 10">
            <a:extLst>
              <a:ext uri="{FF2B5EF4-FFF2-40B4-BE49-F238E27FC236}">
                <a16:creationId xmlns:a16="http://schemas.microsoft.com/office/drawing/2014/main" id="{E8CC7C6B-ECD2-4A66-AD6A-6A0BE1E24A81}"/>
              </a:ext>
            </a:extLst>
          </p:cNvPr>
          <p:cNvSpPr txBox="1"/>
          <p:nvPr/>
        </p:nvSpPr>
        <p:spPr>
          <a:xfrm>
            <a:off x="0" y="5372100"/>
            <a:ext cx="9963150" cy="707886"/>
          </a:xfrm>
          <a:prstGeom prst="rect">
            <a:avLst/>
          </a:prstGeom>
          <a:noFill/>
        </p:spPr>
        <p:txBody>
          <a:bodyPr wrap="square">
            <a:spAutoFit/>
          </a:bodyPr>
          <a:lstStyle/>
          <a:p>
            <a:pPr algn="just"/>
            <a:r>
              <a:rPr lang="en-US" sz="2000" b="1" i="0" dirty="0">
                <a:solidFill>
                  <a:srgbClr val="FF0000"/>
                </a:solidFill>
                <a:effectLst/>
              </a:rPr>
              <a:t>Price Elasticity</a:t>
            </a:r>
            <a:r>
              <a:rPr lang="en-US" sz="2000" b="0" i="0" dirty="0">
                <a:solidFill>
                  <a:srgbClr val="373D3F"/>
                </a:solidFill>
                <a:effectLst/>
              </a:rPr>
              <a:t>: As this graph demonstrates, the slope of the demand curve will vary as a direct result of how elastic consumer purchasing behaviors will be compared to price changes.</a:t>
            </a:r>
          </a:p>
        </p:txBody>
      </p:sp>
    </p:spTree>
    <p:extLst>
      <p:ext uri="{BB962C8B-B14F-4D97-AF65-F5344CB8AC3E}">
        <p14:creationId xmlns:p14="http://schemas.microsoft.com/office/powerpoint/2010/main" val="305428881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descr="Differenza tra revisione e riepilogo (con tabella)">
            <a:extLst>
              <a:ext uri="{FF2B5EF4-FFF2-40B4-BE49-F238E27FC236}">
                <a16:creationId xmlns:a16="http://schemas.microsoft.com/office/drawing/2014/main" id="{E26E1520-31C1-4C45-9690-9036FA34B2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89466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Microeconomics II introductory lecture Name of the lecturer">
            <a:extLst>
              <a:ext uri="{FF2B5EF4-FFF2-40B4-BE49-F238E27FC236}">
                <a16:creationId xmlns:a16="http://schemas.microsoft.com/office/drawing/2014/main" id="{FF8E52A2-F343-46B6-81C5-B7C1CA0E21A6}"/>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3891" y="1339273"/>
            <a:ext cx="9892145" cy="5089236"/>
          </a:xfrm>
          <a:prstGeom prst="rect">
            <a:avLst/>
          </a:prstGeom>
          <a:noFill/>
          <a:extLst>
            <a:ext uri="{909E8E84-426E-40DD-AFC4-6F175D3DCCD1}">
              <a14:hiddenFill xmlns:a14="http://schemas.microsoft.com/office/drawing/2010/main">
                <a:solidFill>
                  <a:srgbClr val="FFFFFF"/>
                </a:solidFill>
              </a14:hiddenFill>
            </a:ext>
          </a:extLst>
        </p:spPr>
      </p:pic>
      <p:sp>
        <p:nvSpPr>
          <p:cNvPr id="6" name="ZoneTexte 5">
            <a:extLst>
              <a:ext uri="{FF2B5EF4-FFF2-40B4-BE49-F238E27FC236}">
                <a16:creationId xmlns:a16="http://schemas.microsoft.com/office/drawing/2014/main" id="{4298179E-606A-4338-9F79-A3BFDD713CA4}"/>
              </a:ext>
            </a:extLst>
          </p:cNvPr>
          <p:cNvSpPr txBox="1"/>
          <p:nvPr/>
        </p:nvSpPr>
        <p:spPr>
          <a:xfrm>
            <a:off x="3205018" y="508000"/>
            <a:ext cx="6400800" cy="646331"/>
          </a:xfrm>
          <a:prstGeom prst="rect">
            <a:avLst/>
          </a:prstGeom>
          <a:noFill/>
        </p:spPr>
        <p:txBody>
          <a:bodyPr wrap="square">
            <a:spAutoFit/>
          </a:bodyPr>
          <a:lstStyle/>
          <a:p>
            <a:r>
              <a:rPr lang="fr-FR" sz="3600" b="1" dirty="0">
                <a:solidFill>
                  <a:schemeClr val="bg1"/>
                </a:solidFill>
              </a:rPr>
              <a:t>The Budget Constraint</a:t>
            </a:r>
            <a:endParaRPr lang="fr-FR" sz="3600" dirty="0"/>
          </a:p>
        </p:txBody>
      </p:sp>
    </p:spTree>
    <p:extLst>
      <p:ext uri="{BB962C8B-B14F-4D97-AF65-F5344CB8AC3E}">
        <p14:creationId xmlns:p14="http://schemas.microsoft.com/office/powerpoint/2010/main" val="240545546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F4BE9E2-FF38-4340-B4EA-B183C30B60E6}"/>
              </a:ext>
            </a:extLst>
          </p:cNvPr>
          <p:cNvSpPr>
            <a:spLocks noGrp="1"/>
          </p:cNvSpPr>
          <p:nvPr>
            <p:ph type="title"/>
          </p:nvPr>
        </p:nvSpPr>
        <p:spPr>
          <a:xfrm>
            <a:off x="2355272" y="655782"/>
            <a:ext cx="6317673" cy="489237"/>
          </a:xfrm>
        </p:spPr>
        <p:txBody>
          <a:bodyPr>
            <a:noAutofit/>
          </a:bodyPr>
          <a:lstStyle/>
          <a:p>
            <a:pPr algn="ctr"/>
            <a:r>
              <a:rPr lang="fr-FR" sz="3600" b="1" dirty="0" err="1">
                <a:solidFill>
                  <a:schemeClr val="bg1"/>
                </a:solidFill>
                <a:latin typeface="+mn-lt"/>
              </a:rPr>
              <a:t>Indifference</a:t>
            </a:r>
            <a:r>
              <a:rPr lang="fr-FR" sz="3600" b="1" dirty="0">
                <a:solidFill>
                  <a:schemeClr val="bg1"/>
                </a:solidFill>
                <a:latin typeface="+mn-lt"/>
              </a:rPr>
              <a:t> </a:t>
            </a:r>
            <a:r>
              <a:rPr lang="fr-FR" sz="3600" b="1" dirty="0" err="1">
                <a:solidFill>
                  <a:schemeClr val="bg1"/>
                </a:solidFill>
                <a:latin typeface="+mn-lt"/>
              </a:rPr>
              <a:t>Curves</a:t>
            </a:r>
            <a:br>
              <a:rPr lang="fr-FR" sz="3600" b="1" dirty="0">
                <a:solidFill>
                  <a:schemeClr val="bg1"/>
                </a:solidFill>
                <a:latin typeface="+mn-lt"/>
              </a:rPr>
            </a:br>
            <a:r>
              <a:rPr lang="fr-FR" sz="3600" b="1" dirty="0" err="1">
                <a:solidFill>
                  <a:schemeClr val="bg1"/>
                </a:solidFill>
                <a:latin typeface="+mn-lt"/>
              </a:rPr>
              <a:t>Indifference</a:t>
            </a:r>
            <a:r>
              <a:rPr lang="fr-FR" sz="3600" b="1" dirty="0">
                <a:solidFill>
                  <a:schemeClr val="bg1"/>
                </a:solidFill>
                <a:latin typeface="+mn-lt"/>
              </a:rPr>
              <a:t> </a:t>
            </a:r>
            <a:r>
              <a:rPr lang="fr-FR" sz="3600" b="1" dirty="0" err="1">
                <a:solidFill>
                  <a:schemeClr val="bg1"/>
                </a:solidFill>
                <a:latin typeface="+mn-lt"/>
              </a:rPr>
              <a:t>Maps</a:t>
            </a:r>
            <a:endParaRPr lang="fr-FR" sz="3600" b="1" dirty="0">
              <a:solidFill>
                <a:schemeClr val="bg1"/>
              </a:solidFill>
              <a:latin typeface="+mn-lt"/>
            </a:endParaRPr>
          </a:p>
        </p:txBody>
      </p:sp>
      <p:pic>
        <p:nvPicPr>
          <p:cNvPr id="17414" name="Picture 6" descr="Lecture 4 Consumer Choice Indifference Curve Theory Outline">
            <a:extLst>
              <a:ext uri="{FF2B5EF4-FFF2-40B4-BE49-F238E27FC236}">
                <a16:creationId xmlns:a16="http://schemas.microsoft.com/office/drawing/2014/main" id="{B1DBBA4B-0921-4586-8608-12B5C6A21B36}"/>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5698835" y="1330036"/>
            <a:ext cx="6419273" cy="5162838"/>
          </a:xfrm>
          <a:prstGeom prst="rect">
            <a:avLst/>
          </a:prstGeom>
          <a:noFill/>
          <a:extLst>
            <a:ext uri="{909E8E84-426E-40DD-AFC4-6F175D3DCCD1}">
              <a14:hiddenFill xmlns:a14="http://schemas.microsoft.com/office/drawing/2010/main">
                <a:solidFill>
                  <a:srgbClr val="FFFFFF"/>
                </a:solidFill>
              </a14:hiddenFill>
            </a:ext>
          </a:extLst>
        </p:spPr>
      </p:pic>
      <p:pic>
        <p:nvPicPr>
          <p:cNvPr id="17416" name="Picture 8" descr="Indifference Curve: Definition, Indifference Map, MRS, Examples etc.">
            <a:extLst>
              <a:ext uri="{FF2B5EF4-FFF2-40B4-BE49-F238E27FC236}">
                <a16:creationId xmlns:a16="http://schemas.microsoft.com/office/drawing/2014/main" id="{6BF70EF4-B7D1-4968-A970-4ADEFC2840CF}"/>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1" y="1634835"/>
            <a:ext cx="5698835" cy="50430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261162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F34A694-1664-44AA-B147-CF42413B4149}"/>
              </a:ext>
            </a:extLst>
          </p:cNvPr>
          <p:cNvSpPr>
            <a:spLocks noGrp="1"/>
          </p:cNvSpPr>
          <p:nvPr>
            <p:ph type="title"/>
          </p:nvPr>
        </p:nvSpPr>
        <p:spPr>
          <a:xfrm>
            <a:off x="2327564" y="365125"/>
            <a:ext cx="9026236" cy="946439"/>
          </a:xfrm>
        </p:spPr>
        <p:txBody>
          <a:bodyPr>
            <a:noAutofit/>
          </a:bodyPr>
          <a:lstStyle/>
          <a:p>
            <a:r>
              <a:rPr lang="fr-FR" sz="3200" b="1" dirty="0" err="1">
                <a:solidFill>
                  <a:schemeClr val="bg1"/>
                </a:solidFill>
                <a:latin typeface="+mn-lt"/>
              </a:rPr>
              <a:t>Perfect</a:t>
            </a:r>
            <a:r>
              <a:rPr lang="fr-FR" sz="3200" b="1" dirty="0">
                <a:solidFill>
                  <a:schemeClr val="bg1"/>
                </a:solidFill>
                <a:latin typeface="+mn-lt"/>
              </a:rPr>
              <a:t> </a:t>
            </a:r>
            <a:r>
              <a:rPr lang="fr-FR" sz="3200" b="1" dirty="0" err="1">
                <a:solidFill>
                  <a:schemeClr val="bg1"/>
                </a:solidFill>
                <a:latin typeface="+mn-lt"/>
              </a:rPr>
              <a:t>Subtitute</a:t>
            </a:r>
            <a:r>
              <a:rPr lang="fr-FR" sz="3200" b="1" dirty="0">
                <a:solidFill>
                  <a:schemeClr val="bg1"/>
                </a:solidFill>
                <a:latin typeface="+mn-lt"/>
              </a:rPr>
              <a:t> </a:t>
            </a:r>
            <a:r>
              <a:rPr lang="fr-FR" sz="3200" b="1" dirty="0" err="1">
                <a:solidFill>
                  <a:schemeClr val="bg1"/>
                </a:solidFill>
                <a:latin typeface="+mn-lt"/>
              </a:rPr>
              <a:t>Indifference</a:t>
            </a:r>
            <a:r>
              <a:rPr lang="fr-FR" sz="3200" b="1" dirty="0">
                <a:solidFill>
                  <a:schemeClr val="bg1"/>
                </a:solidFill>
                <a:latin typeface="+mn-lt"/>
              </a:rPr>
              <a:t> </a:t>
            </a:r>
            <a:r>
              <a:rPr lang="fr-FR" sz="3200" b="1" dirty="0" err="1">
                <a:solidFill>
                  <a:schemeClr val="bg1"/>
                </a:solidFill>
                <a:latin typeface="+mn-lt"/>
              </a:rPr>
              <a:t>Curve</a:t>
            </a:r>
            <a:br>
              <a:rPr lang="fr-FR" sz="3200" b="1" dirty="0">
                <a:solidFill>
                  <a:schemeClr val="bg1"/>
                </a:solidFill>
                <a:latin typeface="+mn-lt"/>
              </a:rPr>
            </a:br>
            <a:r>
              <a:rPr lang="fr-FR" sz="3200" b="1" dirty="0" err="1">
                <a:solidFill>
                  <a:schemeClr val="bg1"/>
                </a:solidFill>
                <a:latin typeface="+mn-lt"/>
              </a:rPr>
              <a:t>Perfect</a:t>
            </a:r>
            <a:r>
              <a:rPr lang="fr-FR" sz="3200" b="1" dirty="0">
                <a:solidFill>
                  <a:schemeClr val="bg1"/>
                </a:solidFill>
                <a:latin typeface="+mn-lt"/>
              </a:rPr>
              <a:t> </a:t>
            </a:r>
            <a:r>
              <a:rPr lang="fr-FR" sz="3200" b="1" dirty="0" err="1">
                <a:solidFill>
                  <a:schemeClr val="bg1"/>
                </a:solidFill>
                <a:latin typeface="+mn-lt"/>
              </a:rPr>
              <a:t>Complement</a:t>
            </a:r>
            <a:r>
              <a:rPr lang="fr-FR" sz="3200" b="1" dirty="0">
                <a:solidFill>
                  <a:schemeClr val="bg1"/>
                </a:solidFill>
                <a:latin typeface="+mn-lt"/>
              </a:rPr>
              <a:t> </a:t>
            </a:r>
            <a:r>
              <a:rPr lang="fr-FR" sz="3200" b="1" dirty="0" err="1">
                <a:solidFill>
                  <a:schemeClr val="bg1"/>
                </a:solidFill>
                <a:latin typeface="+mn-lt"/>
              </a:rPr>
              <a:t>Indifference</a:t>
            </a:r>
            <a:r>
              <a:rPr lang="fr-FR" sz="3200" b="1" dirty="0">
                <a:solidFill>
                  <a:schemeClr val="bg1"/>
                </a:solidFill>
                <a:latin typeface="+mn-lt"/>
              </a:rPr>
              <a:t> </a:t>
            </a:r>
            <a:r>
              <a:rPr lang="fr-FR" sz="3200" b="1" dirty="0" err="1">
                <a:solidFill>
                  <a:schemeClr val="bg1"/>
                </a:solidFill>
                <a:latin typeface="+mn-lt"/>
              </a:rPr>
              <a:t>Curve</a:t>
            </a:r>
            <a:endParaRPr lang="fr-FR" sz="3200" b="1" dirty="0">
              <a:solidFill>
                <a:schemeClr val="bg1"/>
              </a:solidFill>
              <a:latin typeface="+mn-lt"/>
            </a:endParaRPr>
          </a:p>
        </p:txBody>
      </p:sp>
      <p:pic>
        <p:nvPicPr>
          <p:cNvPr id="5" name="Espace réservé du contenu 5">
            <a:extLst>
              <a:ext uri="{FF2B5EF4-FFF2-40B4-BE49-F238E27FC236}">
                <a16:creationId xmlns:a16="http://schemas.microsoft.com/office/drawing/2014/main" id="{072C78C5-D45C-437B-95AA-3404AD9366D6}"/>
              </a:ext>
            </a:extLst>
          </p:cNvPr>
          <p:cNvPicPr>
            <a:picLocks noGrp="1" noChangeAspect="1"/>
          </p:cNvPicPr>
          <p:nvPr>
            <p:ph sz="half" idx="1"/>
          </p:nvPr>
        </p:nvPicPr>
        <p:blipFill>
          <a:blip r:embed="rId2"/>
          <a:stretch>
            <a:fillRect/>
          </a:stretch>
        </p:blipFill>
        <p:spPr>
          <a:xfrm>
            <a:off x="83127" y="1898372"/>
            <a:ext cx="5936673" cy="4205844"/>
          </a:xfrm>
        </p:spPr>
      </p:pic>
      <p:pic>
        <p:nvPicPr>
          <p:cNvPr id="6" name="Espace réservé du contenu 5">
            <a:extLst>
              <a:ext uri="{FF2B5EF4-FFF2-40B4-BE49-F238E27FC236}">
                <a16:creationId xmlns:a16="http://schemas.microsoft.com/office/drawing/2014/main" id="{F2994DFA-856B-4F19-A96F-85271C2DE573}"/>
              </a:ext>
            </a:extLst>
          </p:cNvPr>
          <p:cNvPicPr>
            <a:picLocks noGrp="1" noChangeAspect="1"/>
          </p:cNvPicPr>
          <p:nvPr>
            <p:ph sz="half" idx="2"/>
          </p:nvPr>
        </p:nvPicPr>
        <p:blipFill>
          <a:blip r:embed="rId3"/>
          <a:stretch>
            <a:fillRect/>
          </a:stretch>
        </p:blipFill>
        <p:spPr>
          <a:xfrm>
            <a:off x="6172200" y="1690689"/>
            <a:ext cx="5936672" cy="4413528"/>
          </a:xfrm>
        </p:spPr>
      </p:pic>
    </p:spTree>
    <p:extLst>
      <p:ext uri="{BB962C8B-B14F-4D97-AF65-F5344CB8AC3E}">
        <p14:creationId xmlns:p14="http://schemas.microsoft.com/office/powerpoint/2010/main" val="412423077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540B255-1620-46D9-8A12-1EE91CB5180B}"/>
              </a:ext>
            </a:extLst>
          </p:cNvPr>
          <p:cNvSpPr>
            <a:spLocks noGrp="1"/>
          </p:cNvSpPr>
          <p:nvPr>
            <p:ph type="title"/>
          </p:nvPr>
        </p:nvSpPr>
        <p:spPr>
          <a:xfrm>
            <a:off x="2595418" y="365126"/>
            <a:ext cx="8758382" cy="1075748"/>
          </a:xfrm>
        </p:spPr>
        <p:txBody>
          <a:bodyPr/>
          <a:lstStyle/>
          <a:p>
            <a:r>
              <a:rPr lang="fr-FR" b="1" dirty="0" err="1">
                <a:solidFill>
                  <a:schemeClr val="bg1"/>
                </a:solidFill>
                <a:latin typeface="+mn-lt"/>
              </a:rPr>
              <a:t>Income-consumption</a:t>
            </a:r>
            <a:r>
              <a:rPr lang="fr-FR" b="1" dirty="0">
                <a:solidFill>
                  <a:schemeClr val="bg1"/>
                </a:solidFill>
                <a:latin typeface="+mn-lt"/>
              </a:rPr>
              <a:t> </a:t>
            </a:r>
            <a:r>
              <a:rPr lang="fr-FR" b="1" dirty="0" err="1">
                <a:solidFill>
                  <a:schemeClr val="bg1"/>
                </a:solidFill>
                <a:latin typeface="+mn-lt"/>
              </a:rPr>
              <a:t>Curve</a:t>
            </a:r>
            <a:endParaRPr lang="fr-FR" b="1" dirty="0">
              <a:solidFill>
                <a:schemeClr val="bg1"/>
              </a:solidFill>
              <a:latin typeface="+mn-lt"/>
            </a:endParaRPr>
          </a:p>
        </p:txBody>
      </p:sp>
      <p:pic>
        <p:nvPicPr>
          <p:cNvPr id="4" name="Espace réservé du contenu 4">
            <a:extLst>
              <a:ext uri="{FF2B5EF4-FFF2-40B4-BE49-F238E27FC236}">
                <a16:creationId xmlns:a16="http://schemas.microsoft.com/office/drawing/2014/main" id="{95C6A41D-1965-4B8E-99E5-236975E69A50}"/>
              </a:ext>
            </a:extLst>
          </p:cNvPr>
          <p:cNvPicPr>
            <a:picLocks noGrp="1" noChangeAspect="1"/>
          </p:cNvPicPr>
          <p:nvPr>
            <p:ph idx="1"/>
          </p:nvPr>
        </p:nvPicPr>
        <p:blipFill>
          <a:blip r:embed="rId2"/>
          <a:stretch>
            <a:fillRect/>
          </a:stretch>
        </p:blipFill>
        <p:spPr>
          <a:xfrm>
            <a:off x="258618" y="1764145"/>
            <a:ext cx="9615055" cy="4468237"/>
          </a:xfrm>
        </p:spPr>
      </p:pic>
    </p:spTree>
    <p:extLst>
      <p:ext uri="{BB962C8B-B14F-4D97-AF65-F5344CB8AC3E}">
        <p14:creationId xmlns:p14="http://schemas.microsoft.com/office/powerpoint/2010/main" val="282661093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contenu 3">
            <a:extLst>
              <a:ext uri="{FF2B5EF4-FFF2-40B4-BE49-F238E27FC236}">
                <a16:creationId xmlns:a16="http://schemas.microsoft.com/office/drawing/2014/main" id="{D2E5113D-47EE-4543-97BD-29C3C4337609}"/>
              </a:ext>
            </a:extLst>
          </p:cNvPr>
          <p:cNvSpPr>
            <a:spLocks noGrp="1"/>
          </p:cNvSpPr>
          <p:nvPr>
            <p:ph idx="13"/>
          </p:nvPr>
        </p:nvSpPr>
        <p:spPr/>
        <p:txBody>
          <a:bodyPr/>
          <a:lstStyle/>
          <a:p>
            <a:endParaRPr lang="fr-FR"/>
          </a:p>
        </p:txBody>
      </p:sp>
      <p:pic>
        <p:nvPicPr>
          <p:cNvPr id="8196" name="Picture 4">
            <a:extLst>
              <a:ext uri="{FF2B5EF4-FFF2-40B4-BE49-F238E27FC236}">
                <a16:creationId xmlns:a16="http://schemas.microsoft.com/office/drawing/2014/main" id="{16964E5B-1C9C-42E0-8E5A-70E3EC2890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836" y="0"/>
            <a:ext cx="12472598" cy="6857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2658731"/>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3886</TotalTime>
  <Words>2562</Words>
  <Application>Microsoft Office PowerPoint</Application>
  <PresentationFormat>Grand écran</PresentationFormat>
  <Paragraphs>159</Paragraphs>
  <Slides>41</Slides>
  <Notes>0</Notes>
  <HiddenSlides>0</HiddenSlides>
  <MMClips>0</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41</vt:i4>
      </vt:variant>
    </vt:vector>
  </HeadingPairs>
  <TitlesOfParts>
    <vt:vector size="50" baseType="lpstr">
      <vt:lpstr>Arial</vt:lpstr>
      <vt:lpstr>Calibri</vt:lpstr>
      <vt:lpstr>Calibri Light</vt:lpstr>
      <vt:lpstr>Nunito Sans</vt:lpstr>
      <vt:lpstr>proxima-nova</vt:lpstr>
      <vt:lpstr>Raleway</vt:lpstr>
      <vt:lpstr>Tajawal Medium</vt:lpstr>
      <vt:lpstr>Times New Roman</vt:lpstr>
      <vt:lpstr>Thème Office</vt:lpstr>
      <vt:lpstr>Présentation PowerPoint</vt:lpstr>
      <vt:lpstr>Syllabus</vt:lpstr>
      <vt:lpstr> Session Outline </vt:lpstr>
      <vt:lpstr>Présentation PowerPoint</vt:lpstr>
      <vt:lpstr>  I- The Budget Constraint                 -1- </vt:lpstr>
      <vt:lpstr> I- The Budget Constraint     -2-  </vt:lpstr>
      <vt:lpstr>I- The Budget Constraint                -3-</vt:lpstr>
      <vt:lpstr>Présentation PowerPoint</vt:lpstr>
      <vt:lpstr>Présentation PowerPoint</vt:lpstr>
      <vt:lpstr>Exercise:  The Budget line and  The Budget Set</vt:lpstr>
      <vt:lpstr>I- The Budget Constraint                -3-</vt:lpstr>
      <vt:lpstr>Présentation PowerPoint</vt:lpstr>
      <vt:lpstr>Présentation PowerPoint</vt:lpstr>
      <vt:lpstr>II- Mapping Preferences with   Indifference Curves                       -1-  </vt:lpstr>
      <vt:lpstr>II- Mapping Preferences with   Indifference Curves                          -2-</vt:lpstr>
      <vt:lpstr>Présentation PowerPoint</vt:lpstr>
      <vt:lpstr>II- Mapping Preferences with   Indifference Curves                         -4-</vt:lpstr>
      <vt:lpstr>Présentation PowerPoint</vt:lpstr>
      <vt:lpstr>Présentation PowerPoint</vt:lpstr>
      <vt:lpstr>Présentation PowerPoint</vt:lpstr>
      <vt:lpstr>III- Impact of Income on Consumer                     Choices                                    -1- </vt:lpstr>
      <vt:lpstr>III- Impact of Income on Consumer                     Choices                                -2-</vt:lpstr>
      <vt:lpstr>Présentation PowerPoint</vt:lpstr>
      <vt:lpstr>III- Impact of Income on Consumer                     Choices                                   -3-</vt:lpstr>
      <vt:lpstr> </vt:lpstr>
      <vt:lpstr>III- Impact of Income on Consumer                     Choices                                   -5-</vt:lpstr>
      <vt:lpstr>III- Impact of Income on Consumer                     Choices                                   -6-</vt:lpstr>
      <vt:lpstr>III- Impact of Income on Consumer                     Choices                                   -7-</vt:lpstr>
      <vt:lpstr>Présentation PowerPoint</vt:lpstr>
      <vt:lpstr>Présentation PowerPoint</vt:lpstr>
      <vt:lpstr>IV- Impact of Price on Consumer Choices                                                                           -1- </vt:lpstr>
      <vt:lpstr>IV- Impact of Price on Consumer Choices-2-</vt:lpstr>
      <vt:lpstr>Présentation PowerPoint</vt:lpstr>
      <vt:lpstr>IV- Impact of Price on Consumer Choices -3-</vt:lpstr>
      <vt:lpstr>Présentation PowerPoint</vt:lpstr>
      <vt:lpstr>Présentation PowerPoint</vt:lpstr>
      <vt:lpstr>Présentation PowerPoint</vt:lpstr>
      <vt:lpstr>Indifference Curves Indifference Maps</vt:lpstr>
      <vt:lpstr>Perfect Subtitute Indifference Curve Perfect Complement Indifference Curve</vt:lpstr>
      <vt:lpstr>Income-consumption Curve</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Myriam</dc:creator>
  <cp:lastModifiedBy>Myriam</cp:lastModifiedBy>
  <cp:revision>24</cp:revision>
  <dcterms:created xsi:type="dcterms:W3CDTF">2021-09-22T03:33:56Z</dcterms:created>
  <dcterms:modified xsi:type="dcterms:W3CDTF">2021-09-24T20:21:20Z</dcterms:modified>
</cp:coreProperties>
</file>