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Lst>
  <p:notesMasterIdLst>
    <p:notesMasterId r:id="rId47"/>
  </p:notesMasterIdLst>
  <p:sldIdLst>
    <p:sldId id="303" r:id="rId7"/>
    <p:sldId id="990" r:id="rId8"/>
    <p:sldId id="1038" r:id="rId9"/>
    <p:sldId id="1006" r:id="rId10"/>
    <p:sldId id="1039" r:id="rId11"/>
    <p:sldId id="1103" r:id="rId12"/>
    <p:sldId id="1118" r:id="rId13"/>
    <p:sldId id="1134" r:id="rId14"/>
    <p:sldId id="1135" r:id="rId15"/>
    <p:sldId id="1136" r:id="rId16"/>
    <p:sldId id="1119" r:id="rId17"/>
    <p:sldId id="1120" r:id="rId18"/>
    <p:sldId id="1137" r:id="rId19"/>
    <p:sldId id="1140" r:id="rId20"/>
    <p:sldId id="1141" r:id="rId21"/>
    <p:sldId id="1142" r:id="rId22"/>
    <p:sldId id="1143" r:id="rId23"/>
    <p:sldId id="1138" r:id="rId24"/>
    <p:sldId id="1139" r:id="rId25"/>
    <p:sldId id="1144" r:id="rId26"/>
    <p:sldId id="1121" r:id="rId27"/>
    <p:sldId id="1145" r:id="rId28"/>
    <p:sldId id="1153" r:id="rId29"/>
    <p:sldId id="1154" r:id="rId30"/>
    <p:sldId id="1157" r:id="rId31"/>
    <p:sldId id="1159" r:id="rId32"/>
    <p:sldId id="1160" r:id="rId33"/>
    <p:sldId id="1161" r:id="rId34"/>
    <p:sldId id="1158" r:id="rId35"/>
    <p:sldId id="1155" r:id="rId36"/>
    <p:sldId id="1162" r:id="rId37"/>
    <p:sldId id="1170" r:id="rId38"/>
    <p:sldId id="1171" r:id="rId39"/>
    <p:sldId id="1172" r:id="rId40"/>
    <p:sldId id="1173" r:id="rId41"/>
    <p:sldId id="1174" r:id="rId42"/>
    <p:sldId id="1175" r:id="rId43"/>
    <p:sldId id="1176" r:id="rId44"/>
    <p:sldId id="947"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990"/>
            <p14:sldId id="1038"/>
            <p14:sldId id="1006"/>
            <p14:sldId id="1039"/>
            <p14:sldId id="1103"/>
            <p14:sldId id="1118"/>
            <p14:sldId id="1134"/>
            <p14:sldId id="1135"/>
            <p14:sldId id="1136"/>
            <p14:sldId id="1119"/>
            <p14:sldId id="1120"/>
            <p14:sldId id="1137"/>
            <p14:sldId id="1140"/>
            <p14:sldId id="1141"/>
            <p14:sldId id="1142"/>
            <p14:sldId id="1143"/>
            <p14:sldId id="1138"/>
            <p14:sldId id="1139"/>
            <p14:sldId id="1144"/>
            <p14:sldId id="1121"/>
            <p14:sldId id="1145"/>
            <p14:sldId id="1153"/>
            <p14:sldId id="1154"/>
            <p14:sldId id="1157"/>
            <p14:sldId id="1159"/>
            <p14:sldId id="1160"/>
            <p14:sldId id="1161"/>
            <p14:sldId id="1158"/>
            <p14:sldId id="1155"/>
            <p14:sldId id="1162"/>
            <p14:sldId id="1170"/>
            <p14:sldId id="1171"/>
            <p14:sldId id="1172"/>
            <p14:sldId id="1173"/>
            <p14:sldId id="1174"/>
            <p14:sldId id="1175"/>
            <p14:sldId id="1176"/>
            <p14:sldId id="94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AE8E52-1AAE-4904-847E-30A8841F7879}" v="83" dt="2025-06-07T02:31:15.30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80" autoAdjust="0"/>
  </p:normalViewPr>
  <p:slideViewPr>
    <p:cSldViewPr snapToGrid="0">
      <p:cViewPr varScale="1">
        <p:scale>
          <a:sx n="68" d="100"/>
          <a:sy n="68" d="100"/>
        </p:scale>
        <p:origin x="592" y="2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microsoft.com/office/2015/10/relationships/revisionInfo" Target="revisionInfo.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r.Alaeldin Elgizuli" userId="0ae9b7cacb5388bf" providerId="LiveId" clId="{7CAD97C7-DF12-46FA-BD55-9543210070B3}"/>
    <pc:docChg chg="modSld">
      <pc:chgData name="Dr.Alaeldin Elgizuli" userId="0ae9b7cacb5388bf" providerId="LiveId" clId="{7CAD97C7-DF12-46FA-BD55-9543210070B3}" dt="2025-06-08T01:03:13.749" v="1" actId="255"/>
      <pc:docMkLst>
        <pc:docMk/>
      </pc:docMkLst>
      <pc:sldChg chg="modSp mod">
        <pc:chgData name="Dr.Alaeldin Elgizuli" userId="0ae9b7cacb5388bf" providerId="LiveId" clId="{7CAD97C7-DF12-46FA-BD55-9543210070B3}" dt="2025-06-08T01:03:13.749" v="1" actId="255"/>
        <pc:sldMkLst>
          <pc:docMk/>
          <pc:sldMk cId="2533515695" sldId="990"/>
        </pc:sldMkLst>
        <pc:spChg chg="mod">
          <ac:chgData name="Dr.Alaeldin Elgizuli" userId="0ae9b7cacb5388bf" providerId="LiveId" clId="{7CAD97C7-DF12-46FA-BD55-9543210070B3}" dt="2025-06-08T01:03:13.749" v="1" actId="255"/>
          <ac:spMkLst>
            <pc:docMk/>
            <pc:sldMk cId="2533515695" sldId="990"/>
            <ac:spMk id="48" creationId="{86649A8B-C4FE-7681-2B68-D1FE2EFE7197}"/>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839A8-E914-9C18-AFE2-9D1AF2122A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2E853-AD8C-3148-BD05-82217418CD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03BE6F-EB25-8C56-D0F2-E7E784BB93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4EA0E6-D018-86E3-0E7C-7078ED0EB10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5735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8911B-6FF7-5B0C-377D-66E3DDA481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714E56-73C2-0FC3-0ABE-682E326A94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01B37C1-0ADD-9D07-C39A-88385AE8DC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3F9AE8-0177-2331-93EE-9F1D12E720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32209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89A40-A07D-B6AC-D19E-82673E638F7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C69ECB-1E22-E173-CAA8-67DA3DA4F8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768A41C-B0E9-DE83-4E91-30FA539789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FDE8AD7-09DB-D4C3-F13C-C868C327E9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18626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7975F-E45B-6EBD-1BEF-0AD5890B93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22194-E6C4-0E71-61B6-340305D3BC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059745-08D5-52F7-020B-A5FF9B44E6E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CB12843-B32B-44E5-3DD1-AFDB5A1F6FC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70744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ABC53-DB06-DC25-5A3A-C871C47E11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D75C5A-4A95-6816-9754-58941D0145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53364C-D49F-7C15-2F8E-7683952CBF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109394-DDE2-CAF0-502D-4C4D2FE909F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899542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39F1-64BB-5014-9275-C93CF2AA0C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D3F503-81A6-F9E9-1F34-869BBA0427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26838BC-0D58-254B-0CCE-9893F169217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7BC72DF-EF58-086A-C81C-EF281C9875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017209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2AE726-45B8-4228-826B-DEF2ADA6AE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9C697E7-9463-09CA-7325-9D0DC56360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9D7D4B-CD9B-CD6E-9553-77A5BE0CB00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0468F2D-F5E9-0003-9A21-902BD031475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858994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7D4BCB-E946-E4F3-5289-909F2FA8F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BF2BE1-5200-E690-06D0-4AC13B8AD6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F87C758-C84F-C8C6-E658-A6E1BC694E0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769BAA9-2B34-C989-8F9E-54A34E36FE0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105419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8C69AD-F68A-22CD-6DAA-5B7B4FC9EF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B51865-4E25-94FA-E43D-43D105AB9B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95B384-ADE3-4DB5-6465-0B03B0D10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7D17F0-C657-EA4A-8D44-978777C5A97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468528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F53AD1-F286-A368-2C2E-66323E5851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7AF4E3-73CB-9FDF-2FD6-72DAF6E406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088AFC-7476-7A30-E493-394681C9E1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E7EDB5-48A5-E362-8A82-2C9BFA5CB0A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139606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55F5A5-F705-F0F5-0DEA-DABAF08DFC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0F5A53-C67B-4AEA-ACCE-DD522C4D3C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ED282D-6FD4-5346-D0F7-61753CAEEA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356BD8B-B74E-3166-7ED2-967646BF77B5}"/>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697048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62352B-F209-31F0-B406-004AB349A6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F05D3E-ABD9-BB62-D269-65DF66AEEC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451180C-FBE5-7833-3AF5-BBBBB42072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55140E5-C8EE-658D-38CB-3AA2256F86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672751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C59B46-356B-214B-2175-455E3989F07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8A5D09-9122-BBB3-1AC2-57FC459DA8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82AF1D-0477-01B4-EE2F-CE9426445D8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BFB11D0-ED41-E68D-35CA-35FA176563B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850332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0945BE-74F1-D82F-7AE1-B9EBE97CCA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534E86-5342-B95A-2B39-3CFC513685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2CC5B4-63C1-FC2B-0C2C-608EA94D044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4E1CC4-9EBD-019A-58DB-AFBA97D4F62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3855012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233B01-30FE-421F-1244-1C5CB4AC62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E74B98-90A8-AE02-4C86-E21FD89384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384034D-3D59-0542-AFDE-3B302BA81FE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17D0598-C2C9-2522-7284-A13708D13D6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654445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4769D3-0208-E9E3-26F4-8C20ED09B8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9D4BD1-A0EE-84C0-1363-D22909BFC6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C5B225-2D6D-7879-5854-53C0EBEFF42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B69794-FC88-8CAC-00F9-54F859366CA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75348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A2C6EE-A2D1-A43A-AA82-877A8C13B6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6E7AE0-3F03-449A-2462-F873B52FD9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7A0921-5396-74ED-E11C-938531B3A00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6BAAAAC-9F4E-E595-B9A7-13EF932A5B8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340577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E6968B-E081-6D90-F100-E394E47C26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0DC9ED-7686-842D-F3A1-6EBBF3EC54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889665-D1ED-06EE-9A72-49BB017359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9E7999-3967-5D01-1C00-8E1F510DBB9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054250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789133-93E0-6C1C-A334-BC49C80B1B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757B1EE-1C4B-6EF3-2A11-09A8471B3C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0C5D48-B5AA-49DA-D37D-FBDE4A89A2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4478B9-CEB6-37FA-5F14-96412739FD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5138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6C99BF-52B3-D24B-0D67-4808DEB951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D0EC3B-D180-42D2-642A-085F9972A8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715F94-3899-8498-19BD-74A9C97221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66B9A0-A935-A818-15B8-E2597F0DE07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057373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505F80-A02E-828C-233A-2619734900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1A5BA6-6B03-EC3F-3C10-122F05EAE6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47557E-64A9-DF7C-F22F-797A81C3A5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C1B23DF-2FAE-DC8A-5CE2-8B70FAE3AB3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209174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71B917-C5BE-6238-CB4D-0FD775D8ED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D410C3-6A6E-69A4-E3E2-DC8CAB8AC0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F0BAFF-9BD3-D849-EC34-64C8D15742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584B4A7-150D-502E-7438-200CAE3BBA0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067098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9091D-7658-9551-DE92-5B711C3864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3EF0EE-7ADC-3D73-C18C-D5D34134A2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7D32596-9712-BAC5-33E0-D80F7551725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F61C60-4628-8A42-A95B-40B8F73EB0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796392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44DEC5-1091-91A7-1086-8DAA29A012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31FEDC-C33A-508E-5578-BD728EB49C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0DB11A-9794-2396-1311-861DDFF41E5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9D58074-C6A6-7179-C62B-FBBE5A4D0D0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49618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EEA9B-AA8E-6A31-0A53-94AC167061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3FA2BD-E969-ADAC-3FF3-FC4BAF8612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EB7F05-B804-B50C-7BA8-9C0DA47228F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73F3C72-74C5-2055-B887-8240D50DBB9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9019453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E66F92-04CF-CED9-2CF3-5952923355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61BD2B-E76A-40C6-988C-C83D776E03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52C943-0125-7F3C-6644-D0461744F6F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59D74CF-ED38-484E-3D51-02A07E9E496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177176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D6DB2D-3F1E-2DE7-65A7-A1B02AFEFA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D26E6B-4579-9B69-311D-5D007ACACE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81C8DA3-45EF-432F-3E4B-67537ECC7C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79B9EFB-7852-2AFF-73AF-F6647082F85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024045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F1899F-C338-8A27-5423-07D3EDE96C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38AF42E-6E41-404D-44DA-2BCF103583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3359341-60D5-0324-2CAE-B6B0AEF307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D289D1-A49A-9156-86A2-5FDED469E69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1579769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46FE83-FA7D-1DD2-9150-641886978C4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3BFA200-8E3E-086E-10ED-E5ED373A48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D26CF0-757E-C9E1-AF14-6DF8DCA639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FD6F33-72BD-CE00-51EC-E70EAEAAD7D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4497210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12CA4-CC74-BD15-7E0A-F91D4E7F27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ACE82A-7ACE-C127-7694-81AE6EB38E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6B6B66-D774-4E15-0468-1CAC4EF4DBC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36B66D-AD85-0713-2397-FEC4BC8ACB3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686088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B6A095-58E2-C3F8-A98D-85AA19DA67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CBC1C0-B037-3740-CFF3-B7FCD2685C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BDC210-D69F-620F-1251-A347DDA9DF7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CC9D72-7123-1099-C873-973DB2EFA52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953972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0F369-A2E6-E761-22C3-42BC930127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25301C-5C51-FA6D-D01A-9B7C89B472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0C8929-7105-D4AC-EBE6-EB15ECE17B6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F07D80A-255D-C2EB-B3BC-79A66A14A7B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6267875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58C72D-42A6-13C8-8F1E-63FA94E124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485FF1-DD17-8651-E787-7B90C27A0A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DAD0AE-C906-3D42-E9D9-BE15FF8D1CF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F4D4975-A052-E022-4B69-1697200D6E5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1124356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1503FD-B087-EB90-7A69-304E8C98C2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30DBB1-0567-6FC8-F785-2C320D311F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C1A645A-88FC-9C07-5B18-C6AB17757A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BA2B9B2-139F-EA3D-CD12-7888A246D60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6298397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420321-DB6E-BACF-9508-A0C64496BE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6F6FE08-F1F1-9C45-D09D-4199E80311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2EE864-BDD6-6CF4-CF06-94CD0110E65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869F025-E06D-F978-EDF8-87F4F945B75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1053271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483A51-42E0-CF19-2B79-BBF2C31855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69EFAA-8E6D-0C80-29A9-0D3C6F1B5A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183CEC-FEE2-1527-A771-B0D367038A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55CCC9E-8417-9CC8-D7EE-749DDADF794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099248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EDF19-4F1F-A336-5C6D-A3A095C548D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B575F8-C473-FDDB-6239-F84CA290AA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CEB2F7C-D4F7-2D6C-66E0-90EEB88915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2C2DF93-5FF8-DE52-2DFD-C2D4730865E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06375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6" Type="http://schemas.openxmlformats.org/officeDocument/2006/relationships/image" Target="../media/image1.pn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3.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41.xml"/><Relationship Id="rId5" Type="http://schemas.openxmlformats.org/officeDocument/2006/relationships/image" Target="../media/image9.png"/><Relationship Id="rId4"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109919"/>
            <a:ext cx="6742492" cy="1477328"/>
          </a:xfrm>
          <a:prstGeom prst="rect">
            <a:avLst/>
          </a:prstGeom>
          <a:noFill/>
        </p:spPr>
        <p:txBody>
          <a:bodyPr wrap="square" rtlCol="0">
            <a:spAutoFit/>
          </a:bodyPr>
          <a:lstStyle/>
          <a:p>
            <a:pPr algn="ctr"/>
            <a:r>
              <a:rPr lang="ar-EG" sz="2400" b="1" dirty="0">
                <a:solidFill>
                  <a:srgbClr val="00B0F0"/>
                </a:solidFill>
                <a:latin typeface="Alexandria" charset="0"/>
                <a:cs typeface="+mj-cs"/>
              </a:rPr>
              <a:t>(ماجستير القانون الرقمي) </a:t>
            </a:r>
          </a:p>
          <a:p>
            <a:r>
              <a:rPr lang="ar-EG" sz="4000" b="1" dirty="0">
                <a:solidFill>
                  <a:srgbClr val="00B0F0"/>
                </a:solidFill>
                <a:latin typeface="Alexandria" charset="0"/>
                <a:cs typeface="+mj-cs"/>
              </a:rPr>
              <a:t>مقرر : قانون تنظيم التكنولوجيا المالية</a:t>
            </a:r>
            <a:endParaRPr lang="en-US" sz="4000" b="1" dirty="0">
              <a:solidFill>
                <a:srgbClr val="00B0F0"/>
              </a:solidFill>
              <a:latin typeface="Alexandria" charset="0"/>
              <a:cs typeface="+mj-cs"/>
            </a:endParaRPr>
          </a:p>
          <a:p>
            <a:pPr algn="ctr"/>
            <a:r>
              <a:rPr lang="en-US" sz="2600" b="1" dirty="0">
                <a:solidFill>
                  <a:srgbClr val="00B0F0"/>
                </a:solidFill>
                <a:latin typeface="Alexandria" charset="0"/>
                <a:cs typeface="+mj-cs"/>
              </a:rPr>
              <a:t>Financial technology regulation law</a:t>
            </a:r>
            <a:endParaRPr lang="en-US" sz="4400" b="1" dirty="0">
              <a:solidFill>
                <a:srgbClr val="00B0F0"/>
              </a:solidFill>
              <a:latin typeface="Alexandria" charset="0"/>
              <a:cs typeface="+mj-cs"/>
            </a:endParaRPr>
          </a:p>
        </p:txBody>
      </p:sp>
      <p:sp>
        <p:nvSpPr>
          <p:cNvPr id="10" name="Rectangle: Rounded Corners 9"/>
          <p:cNvSpPr/>
          <p:nvPr/>
        </p:nvSpPr>
        <p:spPr>
          <a:xfrm>
            <a:off x="7328849" y="51708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a:t>
            </a:r>
            <a:r>
              <a:rPr lang="en-US" sz="2800" b="1" dirty="0" err="1">
                <a:solidFill>
                  <a:srgbClr val="00B0F0"/>
                </a:solidFill>
                <a:latin typeface="Alexandria" charset="0"/>
                <a:cs typeface="Alexandria" charset="0"/>
              </a:rPr>
              <a:t>Alaeldin</a:t>
            </a:r>
            <a:r>
              <a:rPr lang="en-US" sz="2800" b="1" dirty="0">
                <a:solidFill>
                  <a:srgbClr val="00B0F0"/>
                </a:solidFill>
                <a:latin typeface="Alexandria" charset="0"/>
                <a:cs typeface="Alexandria" charset="0"/>
              </a:rPr>
              <a:t> Elgizuli</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2522046" y="5269142"/>
            <a:ext cx="3500018" cy="43088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cs typeface="Alexandria" pitchFamily="2" charset="-78"/>
              </a:rPr>
              <a:t>LAW631</a:t>
            </a:r>
          </a:p>
        </p:txBody>
      </p:sp>
    </p:spTree>
  </p:cSld>
  <p:clrMapOvr>
    <a:masterClrMapping/>
  </p:clrMapOvr>
  <mc:AlternateContent xmlns:mc="http://schemas.openxmlformats.org/markup-compatibility/2006" xmlns:p14="http://schemas.microsoft.com/office/powerpoint/2010/main">
    <mc:Choice Requires="p14">
      <p:transition spd="slow" p14:dur="2000" advTm="25147"/>
    </mc:Choice>
    <mc:Fallback xmlns="">
      <p:transition spd="slow" advTm="251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76F454-2837-0434-577F-5BA613D284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7E4789-A5BC-304C-BDF4-9CC4A03B00A4}"/>
              </a:ext>
            </a:extLst>
          </p:cNvPr>
          <p:cNvSpPr/>
          <p:nvPr/>
        </p:nvSpPr>
        <p:spPr>
          <a:xfrm>
            <a:off x="617280" y="1799855"/>
            <a:ext cx="10812720" cy="42560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FE433DC3-60C5-2A6E-1080-AE8CA34BED76}"/>
              </a:ext>
            </a:extLst>
          </p:cNvPr>
          <p:cNvSpPr txBox="1"/>
          <p:nvPr/>
        </p:nvSpPr>
        <p:spPr>
          <a:xfrm>
            <a:off x="2640149" y="975974"/>
            <a:ext cx="7038701"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المنظومة القانونية لدول الخليج العربي للتكنولوجيا المالية </a:t>
            </a:r>
          </a:p>
        </p:txBody>
      </p:sp>
      <p:sp>
        <p:nvSpPr>
          <p:cNvPr id="5" name="Rectangle 4">
            <a:extLst>
              <a:ext uri="{FF2B5EF4-FFF2-40B4-BE49-F238E27FC236}">
                <a16:creationId xmlns:a16="http://schemas.microsoft.com/office/drawing/2014/main" id="{5B1DA3CD-C56C-3EDC-C9AA-EDA8DF2BD99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F9A7399-70B8-2C72-FE3B-8F309B6ABA73}"/>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B729680B-15FA-828B-AE1A-D63C4ADEE055}"/>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06</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86649A8B-C4FE-7681-2B68-D1FE2EFE7197}"/>
              </a:ext>
            </a:extLst>
          </p:cNvPr>
          <p:cNvSpPr txBox="1"/>
          <p:nvPr/>
        </p:nvSpPr>
        <p:spPr>
          <a:xfrm>
            <a:off x="762000" y="1863090"/>
            <a:ext cx="10668000" cy="4168321"/>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EG"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أهداف المحاضرة :</a:t>
            </a:r>
          </a:p>
          <a:p>
            <a:pPr marL="0" marR="0" lvl="0" indent="0" algn="r" defTabSz="914400" rtl="1" eaLnBrk="0" fontAlgn="base" latinLnBrk="0" hangingPunct="0">
              <a:spcBef>
                <a:spcPct val="20000"/>
              </a:spcBef>
              <a:spcAft>
                <a:spcPct val="0"/>
              </a:spcAft>
              <a:buClrTx/>
              <a:buSzPct val="80000"/>
              <a:buFontTx/>
              <a:buNone/>
              <a:tabLst/>
              <a:defRPr/>
            </a:pPr>
            <a:r>
              <a:rPr kumimoji="0" lang="ar-AE" altLang="en-US" sz="2400" b="1"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بنهاية هذه المحاضرة، سيكون الطالب قادراً على:</a:t>
            </a:r>
            <a:endParaRPr kumimoji="0" lang="ar-AE" altLang="en-US" sz="240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kumimoji="0" lang="ar-AE"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فهم </a:t>
            </a:r>
            <a:r>
              <a:rPr kumimoji="0" lang="ar-EG"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a:t>
            </a:r>
            <a:r>
              <a:rPr kumimoji="0" lang="ar-AE"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لبيئة القانونية والتنظيمية التي تحكم قطاع التكنولوجيا المالية في دول الخليج العربي.</a:t>
            </a:r>
            <a:endParaRPr kumimoji="0" lang="ar-EG"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kumimoji="0" lang="ar-AE"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تحليل الجوانب الأساسية التي يتطلبها تأسيس وتشغيل حلول </a:t>
            </a:r>
            <a:r>
              <a:rPr kumimoji="0" lang="en-US"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FinTech، </a:t>
            </a:r>
            <a:r>
              <a:rPr kumimoji="0" lang="ar-AE"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الناحية القانونية والتنظيمية.</a:t>
            </a:r>
            <a:endParaRPr kumimoji="0" lang="ar-EG"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kumimoji="0" lang="ar-AE"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تقييم دور الجهات الرقابية في الإشراف على أنشطة التكنولوجيا المالية وضمان الامتثال.</a:t>
            </a:r>
            <a:endParaRPr kumimoji="0" lang="ar-EG"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مناقشة دور الأمن السيبراني وحماية بيانات العملاء في البنية التحتية للتقنية المالية.</a:t>
            </a:r>
          </a:p>
          <a:p>
            <a:pPr marL="285750" marR="0" lvl="0" indent="-285750" algn="r" defTabSz="914400" rtl="1" eaLnBrk="0" fontAlgn="base" latinLnBrk="0" hangingPunct="0">
              <a:spcBef>
                <a:spcPct val="20000"/>
              </a:spcBef>
              <a:spcAft>
                <a:spcPct val="0"/>
              </a:spcAft>
              <a:buClrTx/>
              <a:buSzPct val="80000"/>
              <a:buFont typeface="Arial" panose="020B0604020202020204" pitchFamily="34" charset="0"/>
              <a:buChar char="•"/>
              <a:tabLst/>
              <a:defRPr/>
            </a:pPr>
            <a:r>
              <a:rPr lang="ar-EG" altLang="en-US" sz="2400" dirty="0">
                <a:solidFill>
                  <a:prstClr val="black"/>
                </a:solidFill>
                <a:latin typeface="Alexandria" pitchFamily="2" charset="-78"/>
                <a:cs typeface="Alexandria" pitchFamily="2" charset="-78"/>
              </a:rPr>
              <a:t>فهم المعايير الفنية الأساسية المتعلقة بتكامل الأنظمة، واستخدام الذكاء الاصطناعي، وتقنيات البلوك تشين.</a:t>
            </a:r>
          </a:p>
          <a:p>
            <a:pPr marR="0" lvl="0" algn="r" defTabSz="914400" rtl="1" eaLnBrk="0" fontAlgn="base" latinLnBrk="0" hangingPunct="0">
              <a:spcBef>
                <a:spcPct val="20000"/>
              </a:spcBef>
              <a:spcAft>
                <a:spcPct val="0"/>
              </a:spcAft>
              <a:buClrTx/>
              <a:buSzPct val="80000"/>
              <a:tabLst/>
              <a:defRPr/>
            </a:pPr>
            <a:endParaRPr kumimoji="0" lang="ar-EG" altLang="en-US" sz="240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R="0" lvl="0" algn="r" defTabSz="914400" rtl="1" eaLnBrk="0" fontAlgn="base" latinLnBrk="0" hangingPunct="0">
              <a:lnSpc>
                <a:spcPct val="150000"/>
              </a:lnSpc>
              <a:spcBef>
                <a:spcPct val="20000"/>
              </a:spcBef>
              <a:spcAft>
                <a:spcPct val="0"/>
              </a:spcAft>
              <a:buClrTx/>
              <a:buSzPct val="80000"/>
              <a:tabLst/>
              <a:defRPr/>
            </a:pPr>
            <a:endParaRPr kumimoji="0" lang="ar-EG" alt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409A656C-3C05-0F78-1370-8016B870136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69C12C15-E41D-3729-4343-C670E581DE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351569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E6D7EB-9F5F-6E85-AF04-FF2792FF2F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1237D6C-2F8E-AF0C-2AF4-7A2163F86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05E5A4B-1D24-A009-7F7B-59CDC1E5FCF8}"/>
              </a:ext>
            </a:extLst>
          </p:cNvPr>
          <p:cNvSpPr txBox="1"/>
          <p:nvPr/>
        </p:nvSpPr>
        <p:spPr>
          <a:xfrm>
            <a:off x="4609707" y="859830"/>
            <a:ext cx="517329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نظرة عن المحاضرة السابقة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92BBBB5D-C7B6-814D-8661-3ED59D6496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33D21F-5ECD-4476-9A2C-D82B9EF3E8B9}"/>
              </a:ext>
            </a:extLst>
          </p:cNvPr>
          <p:cNvSpPr txBox="1"/>
          <p:nvPr/>
        </p:nvSpPr>
        <p:spPr>
          <a:xfrm>
            <a:off x="2007909" y="1696825"/>
            <a:ext cx="9534713" cy="4272901"/>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الموضوعات التى تم مناقشتها :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just" defTabSz="914400" rtl="1" eaLnBrk="1" fontAlgn="auto" latinLnBrk="0" hangingPunct="1">
              <a:lnSpc>
                <a:spcPct val="20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في المحاضرة السابقة تم مناقشة عدد من الموضوعات منها التنظيم القانوني على التكنولوجيا المالية </a:t>
            </a:r>
          </a:p>
          <a:p>
            <a:pPr marL="0" marR="0" lvl="0" indent="0" algn="just" defTabSz="914400" rtl="1" eaLnBrk="1" fontAlgn="auto" latinLnBrk="0" hangingPunct="1">
              <a:lnSpc>
                <a:spcPct val="20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و مراحل التنظيم القانوني ومستقبله بالاضافة الى شرح التوازن بين النظم الرقابية وأنشطة الابتكار </a:t>
            </a:r>
          </a:p>
          <a:p>
            <a:pPr marL="0" marR="0" lvl="0" indent="0" algn="just" defTabSz="914400" rtl="1" eaLnBrk="1" fontAlgn="auto" latinLnBrk="0" hangingPunct="1">
              <a:lnSpc>
                <a:spcPct val="20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كما تم مناقشة السياسات المالية الحكومية تجاه العملات الرقمية وادوات التكنولوجيا المالية</a:t>
            </a:r>
          </a:p>
          <a:p>
            <a:pPr marL="0" marR="0" lvl="0" indent="0" algn="just" defTabSz="914400" rtl="1" eaLnBrk="1" fontAlgn="auto" latinLnBrk="0" hangingPunct="1">
              <a:lnSpc>
                <a:spcPct val="200000"/>
              </a:lnSpc>
              <a:spcBef>
                <a:spcPts val="0"/>
              </a:spcBef>
              <a:spcAft>
                <a:spcPts val="0"/>
              </a:spcAft>
              <a:buClrTx/>
              <a:buSzTx/>
              <a:buFontTx/>
              <a:buNone/>
              <a:tabLst/>
              <a:defRPr/>
            </a:pPr>
            <a:endParaRPr lang="ar-EG" sz="2400"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47CC2601-EBD5-35D1-7BED-13A5E78030C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9937840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CF47A-D511-1C25-0E7A-AD7DFBDFA0B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FE316F-7584-D9A2-0DF1-B324BDE94D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9E9774-5275-9856-383F-B01D956DF35A}"/>
              </a:ext>
            </a:extLst>
          </p:cNvPr>
          <p:cNvSpPr txBox="1"/>
          <p:nvPr/>
        </p:nvSpPr>
        <p:spPr>
          <a:xfrm>
            <a:off x="2988298" y="820132"/>
            <a:ext cx="63536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الموضوعات </a:t>
            </a:r>
          </a:p>
        </p:txBody>
      </p:sp>
      <p:sp>
        <p:nvSpPr>
          <p:cNvPr id="28" name="Rectangle 27">
            <a:extLst>
              <a:ext uri="{FF2B5EF4-FFF2-40B4-BE49-F238E27FC236}">
                <a16:creationId xmlns:a16="http://schemas.microsoft.com/office/drawing/2014/main" id="{802B0B8F-9705-CAD2-FDDF-CB0F47F9E9D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2C2C637-04CB-DDCA-3BB8-7BE152A760D4}"/>
              </a:ext>
            </a:extLst>
          </p:cNvPr>
          <p:cNvSpPr txBox="1"/>
          <p:nvPr/>
        </p:nvSpPr>
        <p:spPr>
          <a:xfrm>
            <a:off x="2290713" y="1480509"/>
            <a:ext cx="9219415" cy="5011949"/>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b="1" dirty="0">
                <a:solidFill>
                  <a:prstClr val="black"/>
                </a:solidFill>
                <a:latin typeface="Alexandria regular" pitchFamily="2" charset="-78"/>
                <a:cs typeface="Times New Roman" panose="02020603050405020304" pitchFamily="18" charset="0"/>
              </a:rPr>
              <a:t>المنظومة القانونية لدول الخليج العربي للتكنولوجيا المالية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نظرة عامة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متطلبات التقنية المالية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متطلبات التصريح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عملية طلب التصريح</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متطلبات تنظيمية </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ممارسة العمل</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متطلبات الاشراف</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sz="2400" dirty="0">
                <a:solidFill>
                  <a:prstClr val="black"/>
                </a:solidFill>
                <a:latin typeface="Alexandria regular" pitchFamily="2" charset="-78"/>
                <a:cs typeface="Times New Roman" panose="02020603050405020304" pitchFamily="18" charset="0"/>
              </a:rPr>
              <a:t>فترة الصلاحية</a:t>
            </a:r>
          </a:p>
        </p:txBody>
      </p:sp>
      <p:pic>
        <p:nvPicPr>
          <p:cNvPr id="6" name="Graphic 21">
            <a:extLst>
              <a:ext uri="{FF2B5EF4-FFF2-40B4-BE49-F238E27FC236}">
                <a16:creationId xmlns:a16="http://schemas.microsoft.com/office/drawing/2014/main" id="{676A9AE6-5B52-8AC1-5FD4-D341D60CB9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737538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75EDA-9753-18CE-FC40-F10ABFAC72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596954-8F3D-8551-9555-BCAAC07B30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86B5075-E4B7-C5B6-CF3A-08FEDE0DF379}"/>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المنظومة القانونية لدول الخليج العربي للتكنولوجيا المالية </a:t>
            </a:r>
          </a:p>
        </p:txBody>
      </p:sp>
      <p:sp>
        <p:nvSpPr>
          <p:cNvPr id="28" name="Rectangle 27">
            <a:extLst>
              <a:ext uri="{FF2B5EF4-FFF2-40B4-BE49-F238E27FC236}">
                <a16:creationId xmlns:a16="http://schemas.microsoft.com/office/drawing/2014/main" id="{933B2E6B-D714-658D-6ABF-33EB573E4A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988EDD2-E8AE-E4D1-7AC4-8C21C81F3E4E}"/>
              </a:ext>
            </a:extLst>
          </p:cNvPr>
          <p:cNvSpPr txBox="1"/>
          <p:nvPr/>
        </p:nvSpPr>
        <p:spPr>
          <a:xfrm>
            <a:off x="2875175" y="2041374"/>
            <a:ext cx="8804220" cy="3966727"/>
          </a:xfrm>
          <a:prstGeom prst="rect">
            <a:avLst/>
          </a:prstGeom>
          <a:noFill/>
        </p:spPr>
        <p:txBody>
          <a:bodyPr wrap="square" rtlCol="0">
            <a:spAutoFit/>
          </a:body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المنظومة القانونية في دول الخليج العربي تشهد تطورًا متسارعًا ومُنظّمًا لمواكبة ثورة التكنولوجيا المالية ، ورغم التفاوت في مراحل التنفيذ، إلا أن الدول الخليجية تسير نحو تنظيم شامل ومتكامل يدعم الابتكار ويحمي الاستقرار المالي ، وتقليل الاعتماد على النقد، وتحقيق الشمول المالي. </a:t>
            </a:r>
          </a:p>
          <a:p>
            <a:pPr marL="0" marR="0" lvl="0" indent="0" algn="r" defTabSz="914400" rtl="1" eaLnBrk="1" fontAlgn="auto" latinLnBrk="0" hangingPunct="1">
              <a:lnSpc>
                <a:spcPct val="200000"/>
              </a:lnSpc>
              <a:spcBef>
                <a:spcPts val="0"/>
              </a:spcBef>
              <a:spcAft>
                <a:spcPts val="0"/>
              </a:spcAft>
              <a:buClrTx/>
              <a:buSzTx/>
              <a:buFontTx/>
              <a:buNone/>
              <a:tabLst/>
              <a:defRPr/>
            </a:pPr>
            <a:endParaRPr lang="ar-EG"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E9EB2A4-7267-9218-73FF-6CD0D36DAA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5902634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0DA59B-AD5F-E1F9-E44E-1F735C49CDF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A70287C-6A8D-69A5-4D3F-C043EC4BB8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A3EA921-9A1A-CD35-7613-EE23C287D2AB}"/>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السمات العامة للمنظومة القانونية الخليجية للتكنولوجيا المالية </a:t>
            </a:r>
          </a:p>
        </p:txBody>
      </p:sp>
      <p:sp>
        <p:nvSpPr>
          <p:cNvPr id="28" name="Rectangle 27">
            <a:extLst>
              <a:ext uri="{FF2B5EF4-FFF2-40B4-BE49-F238E27FC236}">
                <a16:creationId xmlns:a16="http://schemas.microsoft.com/office/drawing/2014/main" id="{795E5318-0A88-16A0-9514-6A68471429E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CD4CDD4-8166-A014-C798-78381433CBD6}"/>
              </a:ext>
            </a:extLst>
          </p:cNvPr>
          <p:cNvSpPr txBox="1"/>
          <p:nvPr/>
        </p:nvSpPr>
        <p:spPr>
          <a:xfrm>
            <a:off x="2243579" y="2041374"/>
            <a:ext cx="8568966" cy="334995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الإشراف المركزي عبر البنوك المركزية وهيئات السوق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إطلاق بيئات تنظيمية تجريبية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Sandboxes)</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ترخيص شركات التقنية المالية وفق نشاطها (مدفوعات، تمويل جماعي، تأمين، إلخ).</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اعتماد التشريعات المتوافقة مع مكافحة غسل الأموال وتمويل الإرهاب.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حماية بيانات المستخدمين الرقمية عبر قوانين خصوصية حديثة.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2121F6E-DD60-AD51-D353-9D219758AF2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7323570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12EAD6-8B49-66B5-E87D-AECB7E203FC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7237B32-28B2-DF7B-0AD6-115E1DA6F7E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D5CB48D-223C-99CE-C2B6-BAC90E174C07}"/>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على المنظومات القانونية الخليجية للتكنولوجيا المالية </a:t>
            </a:r>
          </a:p>
        </p:txBody>
      </p:sp>
      <p:sp>
        <p:nvSpPr>
          <p:cNvPr id="28" name="Rectangle 27">
            <a:extLst>
              <a:ext uri="{FF2B5EF4-FFF2-40B4-BE49-F238E27FC236}">
                <a16:creationId xmlns:a16="http://schemas.microsoft.com/office/drawing/2014/main" id="{5438901B-1B8E-7BA0-6220-38EF06042FB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45590CD-9480-3AE0-A2D0-4CE5D163EA44}"/>
              </a:ext>
            </a:extLst>
          </p:cNvPr>
          <p:cNvSpPr txBox="1"/>
          <p:nvPr/>
        </p:nvSpPr>
        <p:spPr>
          <a:xfrm>
            <a:off x="1102936" y="2041374"/>
            <a:ext cx="9945278" cy="44579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المملكة العربية السعودية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الجهات المشرفة</a:t>
            </a:r>
            <a:r>
              <a:rPr lang="ar-EG" sz="2400" dirty="0">
                <a:solidFill>
                  <a:prstClr val="black"/>
                </a:solidFill>
                <a:latin typeface="Alexandria regular" pitchFamily="2" charset="-78"/>
                <a:cs typeface="Times New Roman" panose="02020603050405020304" pitchFamily="18" charset="0"/>
              </a:rPr>
              <a:t>: البنك المركزي السعودي </a:t>
            </a:r>
            <a:r>
              <a:rPr lang="en-US" sz="2400" dirty="0">
                <a:solidFill>
                  <a:prstClr val="black"/>
                </a:solidFill>
                <a:latin typeface="Alexandria regular" pitchFamily="2" charset="-78"/>
                <a:cs typeface="Times New Roman" panose="02020603050405020304" pitchFamily="18" charset="0"/>
              </a:rPr>
              <a:t>(SAMA)، </a:t>
            </a:r>
            <a:r>
              <a:rPr lang="ar-EG" sz="2400" dirty="0">
                <a:solidFill>
                  <a:prstClr val="black"/>
                </a:solidFill>
                <a:latin typeface="Alexandria regular" pitchFamily="2" charset="-78"/>
                <a:cs typeface="Times New Roman" panose="02020603050405020304" pitchFamily="18" charset="0"/>
              </a:rPr>
              <a:t>وهيئة السوق المالية </a:t>
            </a:r>
            <a:r>
              <a:rPr lang="en-US" sz="2400" dirty="0">
                <a:solidFill>
                  <a:prstClr val="black"/>
                </a:solidFill>
                <a:latin typeface="Alexandria regular" pitchFamily="2" charset="-78"/>
                <a:cs typeface="Times New Roman" panose="02020603050405020304" pitchFamily="18" charset="0"/>
              </a:rPr>
              <a:t>(CMA).</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التنظيمات:</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sz="2400" dirty="0">
                <a:solidFill>
                  <a:prstClr val="black"/>
                </a:solidFill>
                <a:latin typeface="Alexandria regular" pitchFamily="2" charset="-78"/>
                <a:cs typeface="Times New Roman" panose="02020603050405020304" pitchFamily="18" charset="0"/>
              </a:rPr>
              <a:t>ترخيص شركات الدفع والمحافظ الرقمية.</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sz="2400" dirty="0">
                <a:solidFill>
                  <a:prstClr val="black"/>
                </a:solidFill>
                <a:latin typeface="Alexandria regular" pitchFamily="2" charset="-78"/>
                <a:cs typeface="Times New Roman" panose="02020603050405020304" pitchFamily="18" charset="0"/>
              </a:rPr>
              <a:t>تنظيم التمويل الجماعي وتمويل الملكية.</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lang="ar-EG" sz="2400" dirty="0">
                <a:solidFill>
                  <a:prstClr val="black"/>
                </a:solidFill>
                <a:latin typeface="Alexandria regular" pitchFamily="2" charset="-78"/>
                <a:cs typeface="Times New Roman" panose="02020603050405020304" pitchFamily="18" charset="0"/>
              </a:rPr>
              <a:t>بيئة "التقنية المالية التجريبية".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أمثلة: </a:t>
            </a:r>
            <a:r>
              <a:rPr lang="en-US" sz="2400" dirty="0">
                <a:solidFill>
                  <a:prstClr val="black"/>
                </a:solidFill>
                <a:latin typeface="Alexandria regular" pitchFamily="2" charset="-78"/>
                <a:cs typeface="Times New Roman" panose="02020603050405020304" pitchFamily="18" charset="0"/>
              </a:rPr>
              <a:t>STC Pay، </a:t>
            </a:r>
            <a:r>
              <a:rPr lang="ar-EG" sz="2400" dirty="0">
                <a:solidFill>
                  <a:prstClr val="black"/>
                </a:solidFill>
                <a:latin typeface="Alexandria regular" pitchFamily="2" charset="-78"/>
                <a:cs typeface="Times New Roman" panose="02020603050405020304" pitchFamily="18" charset="0"/>
              </a:rPr>
              <a:t>منصة سكوبير.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5AD2C0B1-5A6E-FF22-8816-624BA5642B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88815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7D51B9-05AF-FBEB-0096-7CABC34299F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9CFA1FE-AACB-977A-B54B-73F5E84EEE3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9880E0B-6CA2-450F-EE6B-AABABE8693C3}"/>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على المنظومات القانونية الخليجية للتكنولوجيا المالية </a:t>
            </a:r>
          </a:p>
        </p:txBody>
      </p:sp>
      <p:sp>
        <p:nvSpPr>
          <p:cNvPr id="28" name="Rectangle 27">
            <a:extLst>
              <a:ext uri="{FF2B5EF4-FFF2-40B4-BE49-F238E27FC236}">
                <a16:creationId xmlns:a16="http://schemas.microsoft.com/office/drawing/2014/main" id="{F26D8C9F-BCE4-B07D-950B-44803D41D82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5026A30-9896-2758-71A8-4E57BDE7766E}"/>
              </a:ext>
            </a:extLst>
          </p:cNvPr>
          <p:cNvSpPr txBox="1"/>
          <p:nvPr/>
        </p:nvSpPr>
        <p:spPr>
          <a:xfrm>
            <a:off x="292231" y="2041374"/>
            <a:ext cx="11199043" cy="390395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دولة الامارات العربية المتحدة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الجهات المشرفة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مصرف الإمارات المركزي، هيئة الأوراق المالية والسلع، سلطة دبي للخدمات المالية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DFSA)</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التنظيمات:</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تراخيص مختلفة حسب النشاط والمنطقة الحرة  مثل (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DIFC، ADGM)</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تنظيم الأصول الرقمية والعملات المشفرة.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Bit Oasis، e&amp; Money.</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03841641-2326-AF69-59F4-E748EE12B9C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4334574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A5D219-376F-D6ED-8D5D-695CF2A486E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B3B4EE0-C4A3-D918-6504-1DF5C98A233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73E8CEE-C317-7305-9F04-56A02BDA2B95}"/>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على المنظومات القانونية الخليجية للتكنولوجيا المالية </a:t>
            </a:r>
          </a:p>
        </p:txBody>
      </p:sp>
      <p:sp>
        <p:nvSpPr>
          <p:cNvPr id="28" name="Rectangle 27">
            <a:extLst>
              <a:ext uri="{FF2B5EF4-FFF2-40B4-BE49-F238E27FC236}">
                <a16:creationId xmlns:a16="http://schemas.microsoft.com/office/drawing/2014/main" id="{4B5E2010-9E1D-8879-12C3-3E5414D1060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4DAB799-C013-C114-D545-C70C20FDF740}"/>
              </a:ext>
            </a:extLst>
          </p:cNvPr>
          <p:cNvSpPr txBox="1"/>
          <p:nvPr/>
        </p:nvSpPr>
        <p:spPr>
          <a:xfrm>
            <a:off x="292231" y="2041374"/>
            <a:ext cx="11199043" cy="44579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البحرين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 الدول الرائدة في البيئة التشريعية لقطاع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أطلقت "بيئة رقابية تجريبية" منذ 2017.</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تنظم: الدفع الإلكتروني، التمويل الجماعي، العملات المشفرة.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دولة  قطر: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المصرف المركزي وضع إطارًا تجريبيًا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Sandbox).</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يمنع تداول العملات المشفرة، لكنه يشجع المدفوعات الرقمية.</a:t>
            </a:r>
            <a:endParaRPr lang="ar-EG" sz="2400"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9E5439E3-942C-9409-B60A-291272A51C8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444149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729DF-F847-12B9-A656-48526A1CD61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9DC5AB0-7827-A3F8-D383-11D503A237E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1BF6BDD-BEE0-C330-E4EC-29E014278ECB}"/>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على المنظومات القانونية الخليجية للتكنولوجيا المالية </a:t>
            </a:r>
          </a:p>
        </p:txBody>
      </p:sp>
      <p:sp>
        <p:nvSpPr>
          <p:cNvPr id="28" name="Rectangle 27">
            <a:extLst>
              <a:ext uri="{FF2B5EF4-FFF2-40B4-BE49-F238E27FC236}">
                <a16:creationId xmlns:a16="http://schemas.microsoft.com/office/drawing/2014/main" id="{141B39F5-E4BC-A301-A605-C32BF2FE079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4F3CFB4-9FD0-87B4-25FF-903476F96831}"/>
              </a:ext>
            </a:extLst>
          </p:cNvPr>
          <p:cNvSpPr txBox="1"/>
          <p:nvPr/>
        </p:nvSpPr>
        <p:spPr>
          <a:xfrm>
            <a:off x="292231" y="2041374"/>
            <a:ext cx="11199043" cy="390395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سلطنة عمان</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البنك المركزي العُماني أصدر تنظيمات أولية حول المحافظ الإلكترونية والتمويل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أنشأ "مختبر الابتكار في التكنولوجيا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دولة  الكويت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البنك المركزي الكويتي أطلق "برنامج التكنولوجيا المالية" عام 2018.</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يوجد ترخيص رسمي للمحافظ الرقمية، وتحركات لتنظيم التمويل الرقمي.</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8CDE5B54-9BDE-A31C-48A3-FB0F4D0A13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4870989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CCFC08-50DF-23D3-7C19-8EA5E5D529E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D550A52-8850-335B-5EFD-754A247F7DD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8C4F36D-E45D-8260-CD51-E1541DDA491E}"/>
              </a:ext>
            </a:extLst>
          </p:cNvPr>
          <p:cNvSpPr txBox="1"/>
          <p:nvPr/>
        </p:nvSpPr>
        <p:spPr>
          <a:xfrm>
            <a:off x="3150823" y="1136133"/>
            <a:ext cx="800485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المشتركة للمنظومة القانونية الخليجية للتكنولوجيا المالية </a:t>
            </a:r>
          </a:p>
        </p:txBody>
      </p:sp>
      <p:sp>
        <p:nvSpPr>
          <p:cNvPr id="28" name="Rectangle 27">
            <a:extLst>
              <a:ext uri="{FF2B5EF4-FFF2-40B4-BE49-F238E27FC236}">
                <a16:creationId xmlns:a16="http://schemas.microsoft.com/office/drawing/2014/main" id="{D6DA5501-BBFC-FCB2-882A-0C7AB83EE18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DE5F561-6E76-DF38-91E3-0AF40418CD89}"/>
              </a:ext>
            </a:extLst>
          </p:cNvPr>
          <p:cNvSpPr txBox="1"/>
          <p:nvPr/>
        </p:nvSpPr>
        <p:spPr>
          <a:xfrm>
            <a:off x="2243579" y="2041374"/>
            <a:ext cx="8568966" cy="224196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التنسيق بين الجهات الرقابية أحيانًا.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محدودية تشريعات الأصول المشفرة في بعض الدول.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الحاجة إلى تحديث التشريعات بمعدل أسرع لمواكبة التطور التكنولوجي.</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44E40DE-F2C4-0952-607A-DBE2AF02C1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4311243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810E4-A834-0064-D4DB-95A070E62C9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CFC6C9E-EB40-2316-6E96-C9DBE8B737B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B03E5CD-0189-8BC8-1003-2C425243DE5A}"/>
              </a:ext>
            </a:extLst>
          </p:cNvPr>
          <p:cNvSpPr txBox="1"/>
          <p:nvPr/>
        </p:nvSpPr>
        <p:spPr>
          <a:xfrm>
            <a:off x="1790953" y="809291"/>
            <a:ext cx="81260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متطلبات التقنية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Alexandria" pitchFamily="2" charset="-78"/>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Requirements)</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114F4B00-8977-D1DB-770D-F7E8E6D929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6A3F618-6977-DB4A-9225-797E7308F954}"/>
              </a:ext>
            </a:extLst>
          </p:cNvPr>
          <p:cNvSpPr txBox="1"/>
          <p:nvPr/>
        </p:nvSpPr>
        <p:spPr>
          <a:xfrm>
            <a:off x="339365" y="2041374"/>
            <a:ext cx="11180190" cy="4154984"/>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تشير "متطلبات التقنية المالية" إلى العناصر الأساسية التي يجب توافرها لنجاح تقديم الخدمات المالية باستخدام التكنولوجيا، سواء من الناحية التقنية أو القانونية أو التنظيمية أو التشغيلية، ومن أهمها :</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البنية التحتية الرقمية :</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 الأساس الذي تقوم عليه العمليات الرقمية في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 تشمل:</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الإنترنت السريع والآمن.</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الأنظمة السحابية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Cloud Infrastructure)</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أجهزة الدفع الإلكتروني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POS، QR Code).</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أنظمة الحوسبة والمعالجة اللحظية.</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السعودية، تُستخدم منصة "مدى" كشبكة مدفوعات وطنية تربط بين البنوك والمحافظ الرقمية وتدعم الدفع الفوري.</a:t>
            </a:r>
          </a:p>
          <a:p>
            <a:pPr marL="0" marR="0" lvl="0" indent="0" algn="r"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8B909D1-283E-75BE-C052-6AFBA6246C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3782775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D5E8BC-8EA0-475C-E202-F98D0D28C19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3F7501E-C9F1-98A6-1FC6-4A6734E543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AE58F1B-7EFD-AA83-59FC-1BB76786C466}"/>
              </a:ext>
            </a:extLst>
          </p:cNvPr>
          <p:cNvSpPr txBox="1"/>
          <p:nvPr/>
        </p:nvSpPr>
        <p:spPr>
          <a:xfrm>
            <a:off x="1790953" y="809291"/>
            <a:ext cx="81260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متطلبات التقنية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Requirements)</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9E1C60F5-CAA9-17D8-7085-CA7DE61F99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88D713B-778B-DFAD-123C-516AE3F573A7}"/>
              </a:ext>
            </a:extLst>
          </p:cNvPr>
          <p:cNvSpPr txBox="1"/>
          <p:nvPr/>
        </p:nvSpPr>
        <p:spPr>
          <a:xfrm>
            <a:off x="339365" y="2041374"/>
            <a:ext cx="10473180" cy="4154984"/>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البيئة التنظيمية والتشريعية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وجود أنظمة واضحة تنظم عمل شركات التقنية المالية وتمنح الثقة للمستخدمين والمستثمرين.</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تشمل:</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قوانين الترخيص والرقابة المالية.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لوائح حماية المستهلك المالي.</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أنظمة مكافحة غسل الأموال وتمويل الإرهاب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AML/CFT)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أنظمة حماية البيانات والخصوصية.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هيئة السوق المالية في المملكة العربية السعودية أصدرت لائحة "تنظيم طرح أدوات الدين عبر منصات التمويل الجماعي".</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C32B63AD-950B-80E0-11F1-09C9064FF4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780574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C63C7F-00C7-6C61-14DB-65DF213A615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940D703-AE5A-4AA5-1937-F3B1A18B527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9DB3445-88E5-BF9A-225A-2E655AC37498}"/>
              </a:ext>
            </a:extLst>
          </p:cNvPr>
          <p:cNvSpPr txBox="1"/>
          <p:nvPr/>
        </p:nvSpPr>
        <p:spPr>
          <a:xfrm>
            <a:off x="1790953" y="809291"/>
            <a:ext cx="81260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متطلبات التقنية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Requirements)</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4D877864-60BF-7D94-AC6E-E997BAF3E7E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D80A82F-EB44-EF4A-69A7-58999671EE11}"/>
              </a:ext>
            </a:extLst>
          </p:cNvPr>
          <p:cNvSpPr txBox="1"/>
          <p:nvPr/>
        </p:nvSpPr>
        <p:spPr>
          <a:xfrm>
            <a:off x="339365" y="2041374"/>
            <a:ext cx="10473180" cy="3785652"/>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الابتكار التكنولوجي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الاعتماد على تقنيات متقدمة لتقديم خدمات مالية ذكية وسهلة وآمنة.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تشمل:</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الذكاء الاصطناعي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AI)</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سلاسل الكتل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Blockchain)</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التحليلات الضخمة للبيانات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Big Data)</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إنترنت الأشياء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IoT)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التأمين والتمويل.</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مثال:</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بعض شركات التأمين تستخدم الذكاء الاصطناعي لمقارنة أسعار التأمين وإصدار الوثائق إلكترونيًا.</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398B86D-5AB5-8C7A-8D40-41B0972F0D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1729731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DC2903-0AD3-F05A-2B08-71383AEEA43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3BAFD3E-A2D2-D1B7-C5E5-F58DAD928C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BD86308-D96E-4A65-3975-C83007457A44}"/>
              </a:ext>
            </a:extLst>
          </p:cNvPr>
          <p:cNvSpPr txBox="1"/>
          <p:nvPr/>
        </p:nvSpPr>
        <p:spPr>
          <a:xfrm>
            <a:off x="1790953" y="809291"/>
            <a:ext cx="81260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متطلبات التقنية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Requirements)</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023D8D7C-0D9B-8DE9-2B4F-3F002DCD21C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F17366B-BBA4-494F-9CF1-4A2205FE8146}"/>
              </a:ext>
            </a:extLst>
          </p:cNvPr>
          <p:cNvSpPr txBox="1"/>
          <p:nvPr/>
        </p:nvSpPr>
        <p:spPr>
          <a:xfrm>
            <a:off x="339365" y="2041374"/>
            <a:ext cx="10473180" cy="4154984"/>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4- الترخيص والتسجيل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لا يمكن لأي شركة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أن تمارس أنشطتها بشكل قانوني إلا بعد الحصول على تصريح أو ترخيص من الجهات التنظيمية.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متطلبات الترخيص غالبًا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تشمل:</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خطة العمل والحوكمة.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النظام التقني المقترح.</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الملاءة المالية.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معايير الأمان السيبراني.</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شركة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STC Pay"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حصلت على رخصة "محفظة إلكترونية" من البنك المركزي السعودي.</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3B5EC048-1D31-0966-F9FA-6893804CE8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7944174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C069D9-EBC4-F85D-3C39-5D646DCAF4E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6D6D694-BE39-F13A-D62E-F97664C4BD5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47A8F25-94BE-FF1A-A8FF-905C4FC29427}"/>
              </a:ext>
            </a:extLst>
          </p:cNvPr>
          <p:cNvSpPr txBox="1"/>
          <p:nvPr/>
        </p:nvSpPr>
        <p:spPr>
          <a:xfrm>
            <a:off x="1790953" y="809291"/>
            <a:ext cx="81260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متطلبات التقنية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Requirements)</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6C3C7839-B420-BC89-C03B-39010EDC725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C8224E4-392C-94C0-202C-A61A2B20E3BD}"/>
              </a:ext>
            </a:extLst>
          </p:cNvPr>
          <p:cNvSpPr txBox="1"/>
          <p:nvPr/>
        </p:nvSpPr>
        <p:spPr>
          <a:xfrm>
            <a:off x="669303" y="2158738"/>
            <a:ext cx="10143242" cy="390356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الأمان السيبراني وحماية البيانات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 أهم متطلبات الثقة في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أن تكون المعلومات المالية للمستخدمين محمية ضد الاختراقات.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تشمل: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التشفير المتقدم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Encryption)</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إدارة الهويات والوصول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Identity Management)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خطط التعافي من الكوارث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Disaster Recovery)</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الامتثال لقوانين خصوصية البيانات مثل اللائحة الخليجية لحماية البيانات.</a:t>
            </a:r>
          </a:p>
        </p:txBody>
      </p:sp>
      <p:pic>
        <p:nvPicPr>
          <p:cNvPr id="6" name="Graphic 21">
            <a:extLst>
              <a:ext uri="{FF2B5EF4-FFF2-40B4-BE49-F238E27FC236}">
                <a16:creationId xmlns:a16="http://schemas.microsoft.com/office/drawing/2014/main" id="{559F1A40-1B3E-9813-C7A6-C1BAD2FE21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7521901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126A4-F21C-D23F-E7E4-77C4E5A0A74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05AFB71-9C5D-695F-0546-C3CCC496FCB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62B8EC3-AE6C-7187-54F1-997DF72108A8}"/>
              </a:ext>
            </a:extLst>
          </p:cNvPr>
          <p:cNvSpPr txBox="1"/>
          <p:nvPr/>
        </p:nvSpPr>
        <p:spPr>
          <a:xfrm>
            <a:off x="1790953" y="809291"/>
            <a:ext cx="81260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متطلبات التقنية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Requirements)</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3C7643B9-8EA8-BD97-94F1-418CBF001F0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D99E1D3-AB0C-9DB7-1B1B-6E10CBC8A4B9}"/>
              </a:ext>
            </a:extLst>
          </p:cNvPr>
          <p:cNvSpPr txBox="1"/>
          <p:nvPr/>
        </p:nvSpPr>
        <p:spPr>
          <a:xfrm>
            <a:off x="923827" y="2041374"/>
            <a:ext cx="9888718" cy="445756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6-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الكوادر البشرية المتخصصة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 الضروري وجود فرق عمل تجمع بين الخبرة المالية والقدرة التقنية.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تشمل التخصصات</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الأمن السيبراني.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علم البيانات وتحليل النماذج.</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علوم الحاسوب.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القانون المالي والتجاري.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التسويق الرقمي والتجربة الرقمية للمستخدم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UX)</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p:txBody>
      </p:sp>
      <p:pic>
        <p:nvPicPr>
          <p:cNvPr id="6" name="Graphic 21">
            <a:extLst>
              <a:ext uri="{FF2B5EF4-FFF2-40B4-BE49-F238E27FC236}">
                <a16:creationId xmlns:a16="http://schemas.microsoft.com/office/drawing/2014/main" id="{120C5059-A904-C4DF-E337-B0EEBB223B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0793138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6F9887-B8AF-423F-DCBE-15A3D3894DC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3A97515-41B0-F32D-9439-F26A1376B48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3EFC037-D4FA-56D6-7750-2B45993C5496}"/>
              </a:ext>
            </a:extLst>
          </p:cNvPr>
          <p:cNvSpPr txBox="1"/>
          <p:nvPr/>
        </p:nvSpPr>
        <p:spPr>
          <a:xfrm>
            <a:off x="1790953" y="809291"/>
            <a:ext cx="81260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متطلبات التقنية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Requirements)</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2C56C61A-82BD-5F0B-C026-1A73892EBE2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024AC17-13A7-7B9E-5CAC-A5966BBCAF78}"/>
              </a:ext>
            </a:extLst>
          </p:cNvPr>
          <p:cNvSpPr txBox="1"/>
          <p:nvPr/>
        </p:nvSpPr>
        <p:spPr>
          <a:xfrm>
            <a:off x="339365" y="2041374"/>
            <a:ext cx="10473180" cy="3046988"/>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7- التكامل مع النظام المالي التقليدي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يجب أن تتكامل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مع البنوك وشبكات الدفع وغيرها.</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على أشكال التكامل:</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ربط المحافظ الرقمية مع الحسابات البنكية.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مشاركة البيانات المصرفية عبر واجهات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API.</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التعاون مع البنوك لتقديم خدمات التمويل المشترك.</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210706E3-4130-CA58-5A48-D95A108361A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5303294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6214C0-88E9-CAE9-DD86-6F12728E1B2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F418438-9E6C-2A2C-EC8A-CA4A2A3286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8516360-7212-6634-18F5-835FAC22BD56}"/>
              </a:ext>
            </a:extLst>
          </p:cNvPr>
          <p:cNvSpPr txBox="1"/>
          <p:nvPr/>
        </p:nvSpPr>
        <p:spPr>
          <a:xfrm>
            <a:off x="1790953" y="809291"/>
            <a:ext cx="81260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متطلبات التقنية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Requirements)</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6F5425D5-8F58-2DBD-70BA-59307C2C15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434430A-B385-42F8-ACE6-3D6B8D93BD92}"/>
              </a:ext>
            </a:extLst>
          </p:cNvPr>
          <p:cNvSpPr txBox="1"/>
          <p:nvPr/>
        </p:nvSpPr>
        <p:spPr>
          <a:xfrm>
            <a:off x="339365" y="2041374"/>
            <a:ext cx="10473180" cy="37856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8- ثقافة المستخدمين والتبني المجتمعي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لا يكفي وجود الأنظمة فقط ، بل لا بد من وعي المجتمع بثقافة استخدام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تشمل: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التثقيف المالي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دعم الفئات غير البنكية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Unbanked)</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تجربة مستخدم سهلة وسلسة.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86B06649-811F-B1C4-61CE-B7D82BB3AA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4284747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CE6E77-E2DE-3790-8DDC-F7A14B22523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A34178E-0DB1-96DC-FF3C-9651B9A7339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EDA9497-C17A-FB3C-5646-B1058F5C474F}"/>
              </a:ext>
            </a:extLst>
          </p:cNvPr>
          <p:cNvSpPr txBox="1"/>
          <p:nvPr/>
        </p:nvSpPr>
        <p:spPr>
          <a:xfrm>
            <a:off x="1790953" y="809291"/>
            <a:ext cx="8126046"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التي تواجه تحقيق متطلبات التقنية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Requirements)</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D3A2F6A7-35ED-FA8C-04C1-9900E25F9D0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D13C2FB-7313-13BC-964E-B7B41FC0EC24}"/>
              </a:ext>
            </a:extLst>
          </p:cNvPr>
          <p:cNvSpPr txBox="1"/>
          <p:nvPr/>
        </p:nvSpPr>
        <p:spPr>
          <a:xfrm>
            <a:off x="1310325" y="2413262"/>
            <a:ext cx="9502219" cy="2677656"/>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ضعف التشريعات المتخصصة في بعض الدول</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نقص الكفاءات الفنية وبالتالى صعوبة في تطوير تقنيات محلية</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مقاومة البنوك التقليدية للتكامل قد تحد من تبني الأنظمة الجديدة</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المخاوف الأمنية تؤثر على ثقة المستخدمين</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471C0C76-C1DE-5ADF-5073-C0F693FD9E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6312750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A9BD06-44CF-A784-49DB-620AD0DB22D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6A4E5CE-E439-FE95-C1B7-8ECE2BA2705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7CB0631-74B9-4832-2C50-6321B1CF828E}"/>
              </a:ext>
            </a:extLst>
          </p:cNvPr>
          <p:cNvSpPr txBox="1"/>
          <p:nvPr/>
        </p:nvSpPr>
        <p:spPr>
          <a:xfrm>
            <a:off x="2413263" y="721827"/>
            <a:ext cx="87424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متطلبات التصريح للتقنية المالية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Licensing Requirements) </a:t>
            </a:r>
            <a:endPar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C935D750-D837-3B83-949E-645F29AC05A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2DC22811-3833-CC39-95E1-574BC18F1685}"/>
              </a:ext>
            </a:extLst>
          </p:cNvPr>
          <p:cNvSpPr txBox="1"/>
          <p:nvPr/>
        </p:nvSpPr>
        <p:spPr>
          <a:xfrm>
            <a:off x="2243579" y="2041374"/>
            <a:ext cx="8568966" cy="390395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مفهوم التصريح في التقنية المالية:</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التصريح أو الترخيص في مجال التقنية المالية هو الإذن الرسمي الذي تمنحه الجهة التنظيمية (مثل البنك المركزي أو هيئة السوق المالية) لجهة أو شركة تقدم خدمات مالية باستخدام التكنولوجيا.</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هذا الترخيص يضمن أن الشركة تلتزم بالأنظمة والقوانين، وتعمل بشكل موثوق وآمن.</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88B54ECD-5711-147F-E6D3-72D45DC96F0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792754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FD19D9-0C61-7645-C50D-1367C91835B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236C685-9C68-1C46-4CE6-F066A4C71BB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49735D71-2B9F-7576-FC30-303F6B8AACC4}"/>
              </a:ext>
            </a:extLst>
          </p:cNvPr>
          <p:cNvSpPr txBox="1"/>
          <p:nvPr/>
        </p:nvSpPr>
        <p:spPr>
          <a:xfrm>
            <a:off x="2413263" y="721827"/>
            <a:ext cx="87424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أبرز متطلبات التصريح  للتقنية المالية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Licensing Requirements) </a:t>
            </a:r>
            <a:endPar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B0DDFE59-6777-F7C8-5122-936C3F11CAE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8726F79-FC52-3329-5895-22DB72536551}"/>
              </a:ext>
            </a:extLst>
          </p:cNvPr>
          <p:cNvSpPr txBox="1"/>
          <p:nvPr/>
        </p:nvSpPr>
        <p:spPr>
          <a:xfrm>
            <a:off x="1790952" y="1798170"/>
            <a:ext cx="9021593" cy="4524315"/>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طلب رسمي للترخيص :</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يتضمن:</a:t>
            </a:r>
          </a:p>
          <a:p>
            <a:pPr marL="0" marR="0" lvl="0" indent="0" algn="r" defTabSz="914400" rtl="1" eaLnBrk="1" fontAlgn="auto" latinLnBrk="0" hangingPunct="1">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وصفًا دقيقًا للنشاط المالي الرقمي.</a:t>
            </a:r>
          </a:p>
          <a:p>
            <a:pPr marL="0" marR="0" lvl="0" indent="0" algn="r" defTabSz="914400" rtl="1" eaLnBrk="1" fontAlgn="auto" latinLnBrk="0" hangingPunct="1">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الفئة المستهدفة من الخدمة.</a:t>
            </a:r>
          </a:p>
          <a:p>
            <a:pPr marL="0" marR="0" lvl="0" indent="0" algn="r" defTabSz="914400" rtl="1" eaLnBrk="1" fontAlgn="auto" latinLnBrk="0" hangingPunct="1">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خطة العمل والهيكل الإداري.</a:t>
            </a:r>
          </a:p>
          <a:p>
            <a:pPr marL="0" marR="0" lvl="0" indent="0" algn="r" defTabSz="914400" rtl="1" eaLnBrk="1" fontAlgn="auto" latinLnBrk="0" hangingPunct="1">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نموذج العمل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Business Model).</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شركة ترغب في تقديم محفظة إلكترونية تقدم طلبًا لبنك مركزي يوضح آلية الإيداع والتحويل والسحب، والشركاء البنكيين.</a:t>
            </a:r>
          </a:p>
          <a:p>
            <a:pPr marL="0" marR="0" lvl="0" indent="0" algn="r" defTabSz="914400" rtl="1" eaLnBrk="1" fontAlgn="auto" latinLnBrk="0" hangingPunct="1">
              <a:spcBef>
                <a:spcPts val="0"/>
              </a:spcBef>
              <a:spcAft>
                <a:spcPts val="0"/>
              </a:spcAft>
              <a:buClrTx/>
              <a:buSzTx/>
              <a:buFontTx/>
              <a:buNone/>
              <a:tabLst/>
              <a:defRPr/>
            </a:pPr>
            <a:endParaRPr lang="ar-EG" sz="2400"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رأس المال المخصص :</a:t>
            </a:r>
          </a:p>
          <a:p>
            <a:pPr marL="0" marR="0" lvl="0" indent="0" algn="r" defTabSz="914400" rtl="1" eaLnBrk="1" fontAlgn="auto" latinLnBrk="0" hangingPunct="1">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يمكن أن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تشترط الجهة المنظمة حدًا أدنى لرأس المال لضمان الجدية والملاءة المالية.</a:t>
            </a:r>
          </a:p>
          <a:p>
            <a:pPr marL="0" marR="0" lvl="0" indent="0" algn="r" defTabSz="914400" rtl="1" eaLnBrk="1" fontAlgn="auto" latinLnBrk="0" hangingPunct="1">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7B4E6C85-54A0-CDCC-CF12-27608B790E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2744552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7A15FF-6405-0C05-0E91-BB18DB5E80A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174E11D-D857-E7D0-1589-83EF251C0E9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EDC1364-D27C-9B12-1439-E144EEA48BF7}"/>
              </a:ext>
            </a:extLst>
          </p:cNvPr>
          <p:cNvSpPr txBox="1"/>
          <p:nvPr/>
        </p:nvSpPr>
        <p:spPr>
          <a:xfrm>
            <a:off x="2413263" y="721827"/>
            <a:ext cx="874241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أبرز متطلبات التصريح  للتقنية المالية </a:t>
            </a:r>
          </a:p>
        </p:txBody>
      </p:sp>
      <p:sp>
        <p:nvSpPr>
          <p:cNvPr id="28" name="Rectangle 27">
            <a:extLst>
              <a:ext uri="{FF2B5EF4-FFF2-40B4-BE49-F238E27FC236}">
                <a16:creationId xmlns:a16="http://schemas.microsoft.com/office/drawing/2014/main" id="{2993BBA8-DA32-7DB1-739A-4043ACD4DC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D0E6B18-82B0-726F-3431-76F63C01CE1D}"/>
              </a:ext>
            </a:extLst>
          </p:cNvPr>
          <p:cNvSpPr txBox="1"/>
          <p:nvPr/>
        </p:nvSpPr>
        <p:spPr>
          <a:xfrm>
            <a:off x="2158738" y="1696825"/>
            <a:ext cx="8653807" cy="44579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نظام حوكمة داخلي: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وجود هيكل إداري واضح.</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لجان للرقابة الداخلية، الامتثال، إدارة المخاطر.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سياسة لمعالجة شكاوى العملاء.</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شركة تمويل رقمي مطالبة بإنشاء لجنة مراجعة داخلية وفريق امتثال لضمان تطبيق لوائح مكافحة غسل الأموال.</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8D67A2B1-37BF-4B12-8817-4E08C0B9320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5057757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913DB2-6E65-8EE9-28B9-A875C4B86D4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4A55801-BCB8-3C7E-71E9-48AAE19F88B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0199E76-769E-3E7D-2BEF-3232FCDB9088}"/>
              </a:ext>
            </a:extLst>
          </p:cNvPr>
          <p:cNvSpPr txBox="1"/>
          <p:nvPr/>
        </p:nvSpPr>
        <p:spPr>
          <a:xfrm>
            <a:off x="2413263" y="721827"/>
            <a:ext cx="874241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أبرز متطلبات التصريح  للتقنية المالية </a:t>
            </a:r>
          </a:p>
        </p:txBody>
      </p:sp>
      <p:sp>
        <p:nvSpPr>
          <p:cNvPr id="28" name="Rectangle 27">
            <a:extLst>
              <a:ext uri="{FF2B5EF4-FFF2-40B4-BE49-F238E27FC236}">
                <a16:creationId xmlns:a16="http://schemas.microsoft.com/office/drawing/2014/main" id="{D0259D73-58A4-41EB-7178-E730F5C512E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429D412-CF65-E35A-653F-AC4F9C4A9D69}"/>
              </a:ext>
            </a:extLst>
          </p:cNvPr>
          <p:cNvSpPr txBox="1"/>
          <p:nvPr/>
        </p:nvSpPr>
        <p:spPr>
          <a:xfrm>
            <a:off x="2243579" y="2041374"/>
            <a:ext cx="8568966" cy="390395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4-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الأمن السيبراني وحماية البيانات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توفر أنظمة وتقنيات تحمي بيانات المستخدمين والمعاملات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الالتزام بإجراءات استرداد البيانات عند الكوارث.</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توظيف متخصصين في أمن المعلومات.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الجهة المنظمة قد تشترط وجود شهادات دولية مثل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ISO 27001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أو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PCI-</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DSS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قبل منح التصريح.</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6CC5370-9DFF-B2D0-42C7-0E256DFF51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1540842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DF980-A96C-ABFE-7E92-FE45A167E86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FB0302C-4DA3-6A9D-90C3-DF57F7C53A8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8B54808-0A3F-3CB6-8402-641A64CAEE6B}"/>
              </a:ext>
            </a:extLst>
          </p:cNvPr>
          <p:cNvSpPr txBox="1"/>
          <p:nvPr/>
        </p:nvSpPr>
        <p:spPr>
          <a:xfrm>
            <a:off x="2413263" y="721827"/>
            <a:ext cx="874241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أبرز متطلبات التصريح  للتقنية المالية </a:t>
            </a:r>
          </a:p>
        </p:txBody>
      </p:sp>
      <p:sp>
        <p:nvSpPr>
          <p:cNvPr id="28" name="Rectangle 27">
            <a:extLst>
              <a:ext uri="{FF2B5EF4-FFF2-40B4-BE49-F238E27FC236}">
                <a16:creationId xmlns:a16="http://schemas.microsoft.com/office/drawing/2014/main" id="{3E70B366-36C3-3A0B-BD35-4F6CFCD1E8F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3AB3831-3235-E509-A2EE-CB7159D112C5}"/>
              </a:ext>
            </a:extLst>
          </p:cNvPr>
          <p:cNvSpPr txBox="1"/>
          <p:nvPr/>
        </p:nvSpPr>
        <p:spPr>
          <a:xfrm>
            <a:off x="2243579" y="2041374"/>
            <a:ext cx="8568966" cy="44579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الامتثال لأنظمة مكافحة غسل الأموال وتمويل الإرهاب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AML/CFT)</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تصميم نظام لتحديد هوية العملاء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رصد العمليات المشبوهة والإبلاغ عنها.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تعيين مسؤول التزام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Compliance Officer)</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تطبيق تحويل أموال يجب أن يطلب التحقق من الهوية، ويحدد حدودًا مالية يومية وشهرية وفق تصنيف المخاطر.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652992D5-0CCE-E690-6F6E-48669712E8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9563949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CBDADF-F0E5-1388-5B5F-1F1AA065E1E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C610338-093A-0FFB-100C-9A14A0D99AE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212B192-4632-7C71-CAF4-BDC3ACA4A11F}"/>
              </a:ext>
            </a:extLst>
          </p:cNvPr>
          <p:cNvSpPr txBox="1"/>
          <p:nvPr/>
        </p:nvSpPr>
        <p:spPr>
          <a:xfrm>
            <a:off x="2413263" y="721827"/>
            <a:ext cx="874241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أبرز متطلبات التصريح  للتقنية المالية </a:t>
            </a:r>
          </a:p>
        </p:txBody>
      </p:sp>
      <p:sp>
        <p:nvSpPr>
          <p:cNvPr id="28" name="Rectangle 27">
            <a:extLst>
              <a:ext uri="{FF2B5EF4-FFF2-40B4-BE49-F238E27FC236}">
                <a16:creationId xmlns:a16="http://schemas.microsoft.com/office/drawing/2014/main" id="{609809F2-7744-6B2F-A8EA-612CF89D5B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9295D41-F17A-C144-3199-82C50123D2FF}"/>
              </a:ext>
            </a:extLst>
          </p:cNvPr>
          <p:cNvSpPr txBox="1"/>
          <p:nvPr/>
        </p:nvSpPr>
        <p:spPr>
          <a:xfrm>
            <a:off x="537328" y="1677971"/>
            <a:ext cx="10784264" cy="3785652"/>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6-  إجراء اختبار في بيئة تجريبية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بعض الدول تطلب من الشركات الناشئة الدخول أولًا في "بيئة تنظيمية تجريبية" لاختبار الحل قبل منحه ترخيصًا دائمًا.</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السعودية، يجب على شركة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جديدة في التمويل الجماعي أن تبدأ في "بيئة التقنية المالية" لمدة 6 أشهر تحت إشراف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CMA</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7-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اتفاقيات مع مزودي خدمات ماليين أو تقنيين:</a:t>
            </a: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بعض الحالات، يُطلب من مقدم الخدمة التقني أن يبرم اتفاقيات مع بنوك أو مزودي خدمة دفع لضمان التكامل.</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منصة دفع رقمي تحتاج إلى اتفاقيات مع شبكات البطاقات (مثل مدى أو فيزا) قبل التصريح النهائي.</a:t>
            </a:r>
          </a:p>
        </p:txBody>
      </p:sp>
      <p:pic>
        <p:nvPicPr>
          <p:cNvPr id="6" name="Graphic 21">
            <a:extLst>
              <a:ext uri="{FF2B5EF4-FFF2-40B4-BE49-F238E27FC236}">
                <a16:creationId xmlns:a16="http://schemas.microsoft.com/office/drawing/2014/main" id="{3BD334BD-F4C1-7244-9F92-859770912D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4063414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AB3009-D464-8668-330C-CC914F06A19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40E8B00-7B2F-6634-561D-B06E66D193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5BDD87F-3A0F-400F-7C06-796D2038A6F2}"/>
              </a:ext>
            </a:extLst>
          </p:cNvPr>
          <p:cNvSpPr txBox="1"/>
          <p:nvPr/>
        </p:nvSpPr>
        <p:spPr>
          <a:xfrm>
            <a:off x="2413263" y="721827"/>
            <a:ext cx="874241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أبرز متطلبات التصريح  للتقنية المالية </a:t>
            </a:r>
          </a:p>
        </p:txBody>
      </p:sp>
      <p:sp>
        <p:nvSpPr>
          <p:cNvPr id="28" name="Rectangle 27">
            <a:extLst>
              <a:ext uri="{FF2B5EF4-FFF2-40B4-BE49-F238E27FC236}">
                <a16:creationId xmlns:a16="http://schemas.microsoft.com/office/drawing/2014/main" id="{C367C875-3BDE-A33A-0A0D-9BC0B99D466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21FAE65-F8F4-57D3-6342-72AFF4D166E0}"/>
              </a:ext>
            </a:extLst>
          </p:cNvPr>
          <p:cNvSpPr txBox="1"/>
          <p:nvPr/>
        </p:nvSpPr>
        <p:spPr>
          <a:xfrm>
            <a:off x="2243579" y="2041374"/>
            <a:ext cx="8568966" cy="390395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التقارير والالتزامات الدورية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تلتزم الشركة بعد التصريح بتقديم تقارير دورية إلى الجهات المنظمة،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مثل:</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تقارير العمليات.</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تقارير المخاطر.</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تقارير الامتثال المالي والقانوني.</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3F617AE4-B016-6F30-24DA-6D8174AFAD3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1723995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F9ECAB-3E62-AE8E-092F-6B8A0E6555E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9920E738-19BB-724F-5A60-42B12A167A8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5E5DE3C-CA42-E936-94AB-8E2794E4B65D}"/>
              </a:ext>
            </a:extLst>
          </p:cNvPr>
          <p:cNvSpPr txBox="1"/>
          <p:nvPr/>
        </p:nvSpPr>
        <p:spPr>
          <a:xfrm>
            <a:off x="2413263" y="721827"/>
            <a:ext cx="87424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أمثلة على الجهات المانحة للتصريح في الخليج للتقنية المالية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8E053931-0928-F2FB-F4F6-7AAC981EF81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380173F-51A4-C767-5FBC-35002277F26C}"/>
              </a:ext>
            </a:extLst>
          </p:cNvPr>
          <p:cNvSpPr txBox="1"/>
          <p:nvPr/>
        </p:nvSpPr>
        <p:spPr>
          <a:xfrm>
            <a:off x="952107" y="2041374"/>
            <a:ext cx="9860438" cy="390395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السعودية :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الجهات المانحة (البنك المركزي السعودي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SAMA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وهيئة السوق المالية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CMA</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الامارات : </a:t>
            </a:r>
            <a:r>
              <a:rPr lang="ar-EG" sz="2000" dirty="0">
                <a:solidFill>
                  <a:prstClr val="black"/>
                </a:solidFill>
                <a:latin typeface="Alexandria regular" pitchFamily="2" charset="-78"/>
                <a:cs typeface="Times New Roman" panose="02020603050405020304" pitchFamily="18" charset="0"/>
              </a:rPr>
              <a:t>الجهات المانحة للتصريح (مصرف الإمارات المركزي )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قطر : </a:t>
            </a:r>
            <a:r>
              <a:rPr lang="ar-EG" sz="2000" dirty="0">
                <a:solidFill>
                  <a:prstClr val="black"/>
                </a:solidFill>
                <a:latin typeface="Alexandria regular" pitchFamily="2" charset="-78"/>
                <a:cs typeface="Times New Roman" panose="02020603050405020304" pitchFamily="18" charset="0"/>
              </a:rPr>
              <a:t>الجهة المانحة : مصرف قطر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البحرين :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الجهة المانحة للتصريح :مصرف البحرين المركزي</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b="1" dirty="0">
                <a:solidFill>
                  <a:prstClr val="black"/>
                </a:solidFill>
                <a:latin typeface="Alexandria regular" pitchFamily="2" charset="-78"/>
                <a:cs typeface="Times New Roman" panose="02020603050405020304" pitchFamily="18" charset="0"/>
              </a:rPr>
              <a:t>سلطنة عمان </a:t>
            </a:r>
            <a:r>
              <a:rPr lang="ar-EG" sz="2400" dirty="0">
                <a:solidFill>
                  <a:prstClr val="black"/>
                </a:solidFill>
                <a:latin typeface="Alexandria regular" pitchFamily="2" charset="-78"/>
                <a:cs typeface="Times New Roman" panose="02020603050405020304" pitchFamily="18" charset="0"/>
              </a:rPr>
              <a:t>: </a:t>
            </a:r>
            <a:r>
              <a:rPr lang="ar-EG" sz="2000" dirty="0">
                <a:solidFill>
                  <a:prstClr val="black"/>
                </a:solidFill>
                <a:latin typeface="Alexandria regular" pitchFamily="2" charset="-78"/>
                <a:cs typeface="Times New Roman" panose="02020603050405020304" pitchFamily="18" charset="0"/>
              </a:rPr>
              <a:t>الجهة المانحة للتصريح البنك المركزي العماني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الكويت :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الجهة المانحة للتصريح بنك الكويت المركزي</a:t>
            </a: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180B7D02-C508-51DD-1B61-646A0D0728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5314990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34BB2D-70BB-851D-F7E1-B2A2D3A1011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2DD9E78-E1C4-5B55-4958-A78C03668F4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35BC735-A325-AEC1-971B-CADDE016D8A2}"/>
              </a:ext>
            </a:extLst>
          </p:cNvPr>
          <p:cNvSpPr txBox="1"/>
          <p:nvPr/>
        </p:nvSpPr>
        <p:spPr>
          <a:xfrm>
            <a:off x="1715677" y="721827"/>
            <a:ext cx="7682847"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متطلبات تشغيلية مستمرة (بعد الترخيص)التصريح للتقنية المالية </a:t>
            </a:r>
          </a:p>
        </p:txBody>
      </p:sp>
      <p:sp>
        <p:nvSpPr>
          <p:cNvPr id="28" name="Rectangle 27">
            <a:extLst>
              <a:ext uri="{FF2B5EF4-FFF2-40B4-BE49-F238E27FC236}">
                <a16:creationId xmlns:a16="http://schemas.microsoft.com/office/drawing/2014/main" id="{7B6990F5-0AFF-E118-1B1F-BFBB27CA045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F814095-7D92-80B7-091B-40F21A1AED80}"/>
              </a:ext>
            </a:extLst>
          </p:cNvPr>
          <p:cNvSpPr txBox="1"/>
          <p:nvPr/>
        </p:nvSpPr>
        <p:spPr>
          <a:xfrm>
            <a:off x="1414021" y="1554010"/>
            <a:ext cx="8682086" cy="44579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من أهمها :</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تقديم تقارير دورية حول العمليات المالية، الحوادث التقنية، ومؤشرات الأداء</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الامتثال للتحديثات الرقابية مثل تعليمات جديدة من البنك المركزي أو الهيئة</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إجراء اختبارات أمان دورية مثل اختبارات الاختراق والتحقق من الجاهزية الإلكترونية</a:t>
            </a:r>
          </a:p>
          <a:p>
            <a:pPr marL="342900" marR="0" lvl="0" indent="-34290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تدريب الموظفين في الأمن السيبراني، الخصوصية، مكافحة غسل الاموال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العملاء</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AE2D69AC-0FBA-E774-75FC-CD335C7B2D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1426843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A442E-68F9-7C78-79B9-37BA45DD25E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89092A1-F670-15E9-C454-0A30CCDA476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E0AA75D-139E-74FE-F2B3-2AFFE0A4E542}"/>
              </a:ext>
            </a:extLst>
          </p:cNvPr>
          <p:cNvSpPr txBox="1"/>
          <p:nvPr/>
        </p:nvSpPr>
        <p:spPr>
          <a:xfrm>
            <a:off x="2215300" y="629166"/>
            <a:ext cx="7567700"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متطلبات الإشراف في مجال التقنية المالية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Supervision Requirements)</a:t>
            </a:r>
            <a:endPar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15339A3C-720C-721C-E2B5-76744735102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F8143AE-1EEF-3A52-73B1-69A73EEF5494}"/>
              </a:ext>
            </a:extLst>
          </p:cNvPr>
          <p:cNvSpPr txBox="1"/>
          <p:nvPr/>
        </p:nvSpPr>
        <p:spPr>
          <a:xfrm>
            <a:off x="914399" y="1527143"/>
            <a:ext cx="9775598" cy="515100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الإشراف في مجال التقنية المالية يهدف إلى الإجراءات والضوابط الرقابية التي تفرضها الجهات التنظيمية لضمان أن شركات التقنية المالية تعمل بشكل منظم وآمن وشفاف بما يحمي المستخدمين، ويعزز الاستقرار المالي، ويمنع الجرائم المالية مثل غسل الأموال وتمويل الإرهاب.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أهداف الإشراف على شركات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457200" marR="0" lvl="0" indent="-457200" algn="r" defTabSz="914400" rtl="1" eaLnBrk="1" fontAlgn="auto" latinLnBrk="0" hangingPunct="1">
              <a:lnSpc>
                <a:spcPct val="150000"/>
              </a:lnSpc>
              <a:spcBef>
                <a:spcPts val="0"/>
              </a:spcBef>
              <a:spcAft>
                <a:spcPts val="0"/>
              </a:spcAft>
              <a:buClrTx/>
              <a:buSzTx/>
              <a:buFont typeface="+mj-lt"/>
              <a:buAutoNum type="arabicPeriod"/>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حماية المستهلكين من الاحتيال أو الممارسات غير العادلة.</a:t>
            </a:r>
          </a:p>
          <a:p>
            <a:pPr marL="457200" marR="0" lvl="0" indent="-457200" algn="r" defTabSz="914400" rtl="1" eaLnBrk="1" fontAlgn="auto" latinLnBrk="0" hangingPunct="1">
              <a:lnSpc>
                <a:spcPct val="150000"/>
              </a:lnSpc>
              <a:spcBef>
                <a:spcPts val="0"/>
              </a:spcBef>
              <a:spcAft>
                <a:spcPts val="0"/>
              </a:spcAft>
              <a:buClrTx/>
              <a:buSzTx/>
              <a:buFont typeface="+mj-lt"/>
              <a:buAutoNum type="arabicPeriod"/>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ضمان سلامة النظام المالي وعدم تعريضه لمخاطر ناتجة عن الابتكار التكنولوجي.</a:t>
            </a:r>
          </a:p>
          <a:p>
            <a:pPr marL="457200" marR="0" lvl="0" indent="-457200" algn="r" defTabSz="914400" rtl="1" eaLnBrk="1" fontAlgn="auto" latinLnBrk="0" hangingPunct="1">
              <a:lnSpc>
                <a:spcPct val="150000"/>
              </a:lnSpc>
              <a:spcBef>
                <a:spcPts val="0"/>
              </a:spcBef>
              <a:spcAft>
                <a:spcPts val="0"/>
              </a:spcAft>
              <a:buClrTx/>
              <a:buSzTx/>
              <a:buFont typeface="+mj-lt"/>
              <a:buAutoNum type="arabicPeriod"/>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تعزيز المنافسة العادلة مع الجهات المالية التقليدية.</a:t>
            </a:r>
          </a:p>
          <a:p>
            <a:pPr marL="457200" marR="0" lvl="0" indent="-457200" algn="r" defTabSz="914400" rtl="1" eaLnBrk="1" fontAlgn="auto" latinLnBrk="0" hangingPunct="1">
              <a:lnSpc>
                <a:spcPct val="150000"/>
              </a:lnSpc>
              <a:spcBef>
                <a:spcPts val="0"/>
              </a:spcBef>
              <a:spcAft>
                <a:spcPts val="0"/>
              </a:spcAft>
              <a:buClrTx/>
              <a:buSzTx/>
              <a:buFont typeface="+mj-lt"/>
              <a:buAutoNum type="arabicPeriod"/>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تحفيز الابتكار ضمن إطار منظم وآمن.</a:t>
            </a:r>
          </a:p>
          <a:p>
            <a:pPr marL="457200" marR="0" lvl="0" indent="-457200" algn="r" defTabSz="914400" rtl="1" eaLnBrk="1" fontAlgn="auto" latinLnBrk="0" hangingPunct="1">
              <a:lnSpc>
                <a:spcPct val="150000"/>
              </a:lnSpc>
              <a:spcBef>
                <a:spcPts val="0"/>
              </a:spcBef>
              <a:spcAft>
                <a:spcPts val="0"/>
              </a:spcAft>
              <a:buClrTx/>
              <a:buSzTx/>
              <a:buFont typeface="+mj-lt"/>
              <a:buAutoNum type="arabicPeriod"/>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مكافحة الجرائم المالية عبر أدوات رقابية متقدمة.</a:t>
            </a:r>
          </a:p>
        </p:txBody>
      </p:sp>
      <p:pic>
        <p:nvPicPr>
          <p:cNvPr id="6" name="Graphic 21">
            <a:extLst>
              <a:ext uri="{FF2B5EF4-FFF2-40B4-BE49-F238E27FC236}">
                <a16:creationId xmlns:a16="http://schemas.microsoft.com/office/drawing/2014/main" id="{D5691A8F-EC7B-9C6A-EA83-E4812362AB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77751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07308-D1A2-67B0-AE03-B12890C6869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A489783-7881-C96F-40D5-3ADDA2BECCF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812D76A-A7CE-265E-5826-CFDF7AA66D77}"/>
              </a:ext>
            </a:extLst>
          </p:cNvPr>
          <p:cNvSpPr txBox="1"/>
          <p:nvPr/>
        </p:nvSpPr>
        <p:spPr>
          <a:xfrm>
            <a:off x="2413263" y="721827"/>
            <a:ext cx="736973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 متطلبات الإشراف الرقابي على شركات التقنية المالية</a:t>
            </a:r>
            <a:endPar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32C9E76A-3C25-8AD9-4873-CD1BB816F0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A88DA06E-CEAC-654F-EADD-6D10E96D3BB0}"/>
              </a:ext>
            </a:extLst>
          </p:cNvPr>
          <p:cNvSpPr txBox="1"/>
          <p:nvPr/>
        </p:nvSpPr>
        <p:spPr>
          <a:xfrm>
            <a:off x="2111604" y="1659118"/>
            <a:ext cx="8700941" cy="445756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الامتثال القانوني والتنظيمي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Compliance)</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التأكد من أن الشركة تعمل وفق القوانين المعتمدة في مجالات </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مثل:</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المحافظ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العملات الرقمية (في الدول التي تسمح بها).</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أنظمة الدفع والتحصيل.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بعض الدول ، تخضع شركات التقنية المالية لإشراف البنك المركزي أو حسب نوع النشاط.</a:t>
            </a:r>
          </a:p>
        </p:txBody>
      </p:sp>
      <p:pic>
        <p:nvPicPr>
          <p:cNvPr id="6" name="Graphic 21">
            <a:extLst>
              <a:ext uri="{FF2B5EF4-FFF2-40B4-BE49-F238E27FC236}">
                <a16:creationId xmlns:a16="http://schemas.microsoft.com/office/drawing/2014/main" id="{E628A266-0AFB-FC33-1EFE-25D068E981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9968168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103495-1515-1D14-CE22-93D14CD7032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D0F1B96-3854-CB57-C8E9-852680FEC3F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B49FF11-CCDA-7472-D8F8-41B56B41599C}"/>
              </a:ext>
            </a:extLst>
          </p:cNvPr>
          <p:cNvSpPr txBox="1"/>
          <p:nvPr/>
        </p:nvSpPr>
        <p:spPr>
          <a:xfrm>
            <a:off x="2413263" y="721827"/>
            <a:ext cx="736973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 متطلبات الإشراف الرقابي على شركات التقنية المالية</a:t>
            </a:r>
            <a:endPar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733437D5-B7D3-7699-2D36-FA08E76B75B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441B2E7-DAFB-A623-E62B-AFD684EF6882}"/>
              </a:ext>
            </a:extLst>
          </p:cNvPr>
          <p:cNvSpPr txBox="1"/>
          <p:nvPr/>
        </p:nvSpPr>
        <p:spPr>
          <a:xfrm>
            <a:off x="2045616" y="1798170"/>
            <a:ext cx="8766929" cy="4642618"/>
          </a:xfrm>
          <a:prstGeom prst="rect">
            <a:avLst/>
          </a:prstGeom>
          <a:noFill/>
        </p:spPr>
        <p:txBody>
          <a:bodyPr wrap="square" rtlCol="0">
            <a:spAutoFit/>
          </a:bodyPr>
          <a:lstStyle/>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التقارير الدورية والتدقيق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Reporting and Auditing)</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L="0" marR="0" lvl="0" indent="0" algn="r" defTabSz="914400" rtl="1" eaLnBrk="1" fontAlgn="auto" latinLnBrk="0" hangingPunct="1">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تطلب الجهات الرقابية تقارير منتظمة عن:</a:t>
            </a:r>
          </a:p>
          <a:p>
            <a:pPr marL="0" marR="0" lvl="0" indent="0" algn="r" defTabSz="914400" rtl="1" eaLnBrk="1" fontAlgn="auto" latinLnBrk="0" hangingPunct="1">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العمليات المالية.</a:t>
            </a:r>
          </a:p>
          <a:p>
            <a:pPr marL="0" marR="0" lvl="0" indent="0" algn="r" defTabSz="914400" rtl="1" eaLnBrk="1" fontAlgn="auto" latinLnBrk="0" hangingPunct="1">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عدد المستخدمين.</a:t>
            </a:r>
          </a:p>
          <a:p>
            <a:pPr marL="0" marR="0" lvl="0" indent="0" algn="r" defTabSz="914400" rtl="1" eaLnBrk="1" fontAlgn="auto" latinLnBrk="0" hangingPunct="1">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الحوادث التقنية.</a:t>
            </a:r>
          </a:p>
          <a:p>
            <a:pPr marL="0" marR="0" lvl="0" indent="0" algn="r" defTabSz="914400" rtl="1" eaLnBrk="1" fontAlgn="auto" latinLnBrk="0" hangingPunct="1">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الشكاوى.</a:t>
            </a:r>
          </a:p>
          <a:p>
            <a:pPr marL="0" marR="0" lvl="0" indent="0" algn="r" defTabSz="914400" rtl="1" eaLnBrk="1" fontAlgn="auto" latinLnBrk="0" hangingPunct="1">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مؤشرات الامتثال.</a:t>
            </a:r>
          </a:p>
          <a:p>
            <a:pPr marL="0" marR="0" lvl="0" indent="0" algn="r" defTabSz="914400" rtl="1" eaLnBrk="1" fontAlgn="auto" latinLnBrk="0" hangingPunct="1">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القوائم المالية المدققة.</a:t>
            </a:r>
          </a:p>
          <a:p>
            <a:pPr marL="0" marR="0" lvl="0" indent="0" algn="r" defTabSz="914400" rtl="1" eaLnBrk="1" fontAlgn="auto" latinLnBrk="0" hangingPunct="1">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قد تطلب الجهات الاشرافية أو الرقابية تقارير فصلية وسنوية من منصات التمويل الجماعي تعرض مؤشرات الأداء والمخاطر.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E0924C92-79A9-8DE7-24F7-F2E2028207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7841963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0DDD52-0876-B74B-B82D-23047B10BCC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DE0A26E-5D35-044B-DACC-F07BFDE6D76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340F47B-A9DC-E0C7-54AA-C28E0B24AD53}"/>
              </a:ext>
            </a:extLst>
          </p:cNvPr>
          <p:cNvSpPr txBox="1"/>
          <p:nvPr/>
        </p:nvSpPr>
        <p:spPr>
          <a:xfrm>
            <a:off x="2413263" y="721827"/>
            <a:ext cx="736973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 متطلبات الإشراف الرقابي على شركات التقنية المالية</a:t>
            </a:r>
            <a:endPar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277F8467-F4DB-5565-CEDB-4A7A5DCD646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9D35302-FCDD-C177-3440-67B524DB2B75}"/>
              </a:ext>
            </a:extLst>
          </p:cNvPr>
          <p:cNvSpPr txBox="1"/>
          <p:nvPr/>
        </p:nvSpPr>
        <p:spPr>
          <a:xfrm>
            <a:off x="2102177" y="1630837"/>
            <a:ext cx="8710368" cy="462528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حوكمة الشركات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Corporate Governance)</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وجود مجلس إدارة مستقل أو لجان إشراف داخلية.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تعيين مسؤول امتثال ومسؤول مخاطر.</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إعداد سياسات داخلية للمراجعة والتدقيق والرقابة الداخلية.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يشترط مصرف البحرين المركزي أن يكون لدى شركات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لجنة داخلية للمخاطر ولجنة لحماية البيانات.</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FB784000-6329-0A78-4059-25C3B4B0667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5604668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1A12F1-65B9-6B7F-1334-AD336052935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DD314D9-BD95-6D8E-0E0D-1A0150C0476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B400BE0-BAC8-F52E-54F3-7A9598AB9598}"/>
              </a:ext>
            </a:extLst>
          </p:cNvPr>
          <p:cNvSpPr txBox="1"/>
          <p:nvPr/>
        </p:nvSpPr>
        <p:spPr>
          <a:xfrm>
            <a:off x="2413263" y="721827"/>
            <a:ext cx="736973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 متطلبات الإشراف الرقابي على شركات التقنية المالية</a:t>
            </a:r>
            <a:endPar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FE27E742-071C-B0A7-8D4F-4399A5CAB08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362CA62B-B5A3-2D81-C293-485B432AEBB7}"/>
              </a:ext>
            </a:extLst>
          </p:cNvPr>
          <p:cNvSpPr txBox="1"/>
          <p:nvPr/>
        </p:nvSpPr>
        <p:spPr>
          <a:xfrm>
            <a:off x="1790952" y="1564850"/>
            <a:ext cx="8870763" cy="44579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الرقابة على الأمن السيبراني وحماية البيانات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Cybersecurity Supervision)</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التأكد من وجود:</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أنظمة للحماية من الاختراقات.</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سياسات النسخ الاحتياطي والتعافي من الكوارث.</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التشفير الكامل للبيانات.</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شهادات معتمدة مثل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ISO 27001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أو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PCI DSS.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الإمارات، يُطلب من شركات المدفوعات الرقمية تنفيذ اختبارات اختراق كل 6 أشهر وإبلاغ الهيئة بنتائجها.</a:t>
            </a:r>
          </a:p>
        </p:txBody>
      </p:sp>
      <p:pic>
        <p:nvPicPr>
          <p:cNvPr id="6" name="Graphic 21">
            <a:extLst>
              <a:ext uri="{FF2B5EF4-FFF2-40B4-BE49-F238E27FC236}">
                <a16:creationId xmlns:a16="http://schemas.microsoft.com/office/drawing/2014/main" id="{4E7B1E95-5D8E-0EB3-D20F-0273FE05E5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2225804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0A235E-F99E-0958-3ABF-7151E9B188E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959B8F1-7659-B1E9-1B56-B4644729D13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A0619F1-5749-3FA0-6FAD-733BC40E867E}"/>
              </a:ext>
            </a:extLst>
          </p:cNvPr>
          <p:cNvSpPr txBox="1"/>
          <p:nvPr/>
        </p:nvSpPr>
        <p:spPr>
          <a:xfrm>
            <a:off x="2413263" y="721827"/>
            <a:ext cx="736973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 متطلبات الإشراف الرقابي على شركات التقنية المالية</a:t>
            </a:r>
            <a:endPar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11B2F2CC-0D9F-F005-2A50-81BD1899D3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C5512FB-FBF5-755D-63A4-914073239DCB}"/>
              </a:ext>
            </a:extLst>
          </p:cNvPr>
          <p:cNvSpPr txBox="1"/>
          <p:nvPr/>
        </p:nvSpPr>
        <p:spPr>
          <a:xfrm>
            <a:off x="2045616" y="1583704"/>
            <a:ext cx="8766929" cy="44579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مكافحة غسل الأموال وتمويل الإرهاب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AML/CFT)</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تتضمن الرقابة في هذا الجانب:</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مراجعة أنظمة "اعرف عميلك"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رصد التحويلات المشبوهة.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التحقق من تنفيذ العناية الواجبة.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الإبلاغ الدوري إلى وحدة التحريات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شركة تحويل رقمي مطالبة بربط نظامها مباشرة مع وحدة التحريات المالية والإبلاغ في حالة عمليات أشتباه في غسل أموال أو تمويل إرهاب .</a:t>
            </a:r>
          </a:p>
        </p:txBody>
      </p:sp>
      <p:pic>
        <p:nvPicPr>
          <p:cNvPr id="6" name="Graphic 21">
            <a:extLst>
              <a:ext uri="{FF2B5EF4-FFF2-40B4-BE49-F238E27FC236}">
                <a16:creationId xmlns:a16="http://schemas.microsoft.com/office/drawing/2014/main" id="{6C198257-0D15-F54C-CC3F-1BC4A854FD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597019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3DAF7A-12AB-7859-D2DB-3C0ABD3D281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F1FD715-0655-D753-47C0-74D91F2BF13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A4A228C-D335-EA5F-8DEF-DFB5618DF8D6}"/>
              </a:ext>
            </a:extLst>
          </p:cNvPr>
          <p:cNvSpPr txBox="1"/>
          <p:nvPr/>
        </p:nvSpPr>
        <p:spPr>
          <a:xfrm>
            <a:off x="2413263" y="721827"/>
            <a:ext cx="736973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 متطلبات الإشراف الرقابي على شركات التقنية المالية</a:t>
            </a:r>
            <a:endPar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C783FF25-6B0B-751C-B8B6-64D626E8C57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EE7F592-12A6-3B33-365A-61AA582BE2D5}"/>
              </a:ext>
            </a:extLst>
          </p:cNvPr>
          <p:cNvSpPr txBox="1"/>
          <p:nvPr/>
        </p:nvSpPr>
        <p:spPr>
          <a:xfrm>
            <a:off x="1970202" y="1602558"/>
            <a:ext cx="8842343" cy="390395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الإشراف عبر البيئة الرقابية التجريبية </a:t>
            </a:r>
            <a:r>
              <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Sandbox)</a:t>
            </a: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يسمح لبعض الشركات الناشئة بالعمل تحت إشراف مباشر ومرن لفترة محددة قبل منحها ترخيصًا كاملاً. تُقيّم خلالها المخاطر والنموذج التشغيلي ومدى الامتثال.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السعودية، تخضع بعض الشركات في مجال التأمين الرقمي أو التمويل الجماعي لفترة اختبار داخل “بيئة التقنية المالية” قبل منحها ترخيصًا دائمًا.</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71D21D96-4A44-6197-C329-1F12ED6464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18208494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8E6EF9-F316-1C6A-1A36-34E6D678BED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D8940F9-6EAB-1B9F-0E08-A4364CDD9A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C5001885-AC03-9333-84C4-78D6A602EE55}"/>
              </a:ext>
            </a:extLst>
          </p:cNvPr>
          <p:cNvSpPr txBox="1"/>
          <p:nvPr/>
        </p:nvSpPr>
        <p:spPr>
          <a:xfrm>
            <a:off x="2413263" y="721827"/>
            <a:ext cx="736973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 متطلبات الإشراف الرقابي على شركات التقنية المالية</a:t>
            </a:r>
            <a:endPar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792B4E36-385C-0D73-AEB2-B4EA709E152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E00B70C-FCF5-9F43-E705-CC87F812D79C}"/>
              </a:ext>
            </a:extLst>
          </p:cNvPr>
          <p:cNvSpPr txBox="1"/>
          <p:nvPr/>
        </p:nvSpPr>
        <p:spPr>
          <a:xfrm>
            <a:off x="1790952" y="1536570"/>
            <a:ext cx="9021593" cy="445795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اختبارات الامتثال والفحص الميداني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On-site &amp; Remote Inspections)</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تقوم الجهات الرقابية بإجراء زيارات مفاجئة أو افتراضية لمراجعة: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سجلات العملاء.</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أنظمة الأمان.</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الحسابات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lang="ar-EG" sz="2400" dirty="0">
                <a:solidFill>
                  <a:prstClr val="black"/>
                </a:solidFill>
                <a:latin typeface="Alexandria regular" pitchFamily="2" charset="-78"/>
                <a:cs typeface="Times New Roman" panose="02020603050405020304" pitchFamily="18" charset="0"/>
              </a:rPr>
              <a:t>-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تقارير الحوادث التقنية.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بنك الكويت المركزي يجري زيارات ميدانية دورية لمقدمي خدمات المدفوعات الرقمية للتحقق من التزامهم باللوائح.</a:t>
            </a:r>
          </a:p>
        </p:txBody>
      </p:sp>
      <p:pic>
        <p:nvPicPr>
          <p:cNvPr id="6" name="Graphic 21">
            <a:extLst>
              <a:ext uri="{FF2B5EF4-FFF2-40B4-BE49-F238E27FC236}">
                <a16:creationId xmlns:a16="http://schemas.microsoft.com/office/drawing/2014/main" id="{685C3E67-AA30-F89B-388B-6C1A333105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6257643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25D643-B551-A692-F4BD-A1505F3C51A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7DDAB42-CFAA-0D08-FEE1-E37DA0E4A28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F0E7E7F-61BF-9BB9-E830-46D9C89ABBF3}"/>
              </a:ext>
            </a:extLst>
          </p:cNvPr>
          <p:cNvSpPr txBox="1"/>
          <p:nvPr/>
        </p:nvSpPr>
        <p:spPr>
          <a:xfrm>
            <a:off x="2413263" y="721827"/>
            <a:ext cx="736973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فترات الصلاحية في التقنية المالية</a:t>
            </a:r>
            <a:endPar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p:txBody>
      </p:sp>
      <p:sp>
        <p:nvSpPr>
          <p:cNvPr id="28" name="Rectangle 27">
            <a:extLst>
              <a:ext uri="{FF2B5EF4-FFF2-40B4-BE49-F238E27FC236}">
                <a16:creationId xmlns:a16="http://schemas.microsoft.com/office/drawing/2014/main" id="{BAE82519-272D-71A7-5B6E-CA8FBE8BDB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E5F95BC-6586-2266-0B0D-9961110F7722}"/>
              </a:ext>
            </a:extLst>
          </p:cNvPr>
          <p:cNvSpPr txBox="1"/>
          <p:nvPr/>
        </p:nvSpPr>
        <p:spPr>
          <a:xfrm>
            <a:off x="1706252" y="1611984"/>
            <a:ext cx="9106293" cy="4457952"/>
          </a:xfrm>
          <a:prstGeom prst="rect">
            <a:avLst/>
          </a:prstGeom>
          <a:noFill/>
        </p:spPr>
        <p:txBody>
          <a:bodyPr wrap="square" rtlCol="0">
            <a:spAutoFit/>
          </a:bodyPr>
          <a:lstStyle/>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فترة صلاحية الترخيص الرسمي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المدة التي يُمنح فيها الترخيص الكامل للعمل كشركة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بعد اجتياز جميع المتطلبات، غالبًا ما تكون سنة واحدة قابلة للتجديد.</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في السعودية، تمنح هيئة السوق المالية الترخيص لمنصات التمويل الجماعي لمدة سنة قابلة للتجديد سنويًا وفقًا لمدى الالتزام.</a:t>
            </a:r>
          </a:p>
          <a:p>
            <a:pPr marL="342900" marR="0" lvl="0" indent="-34290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24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فترة الترخيص التجريبي </a:t>
            </a:r>
            <a:r>
              <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 Period)</a:t>
            </a: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مدة تجريبية مؤقتة تُمنح للشركات الناشئة لاختبار خدماتها التقنية ضمن إطار تنظيمي مرن،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عادة تتراوح بين 6 إلى 24 شهرًا حسب الجهة التنظيمية.</a:t>
            </a:r>
          </a:p>
        </p:txBody>
      </p:sp>
      <p:pic>
        <p:nvPicPr>
          <p:cNvPr id="6" name="Graphic 21">
            <a:extLst>
              <a:ext uri="{FF2B5EF4-FFF2-40B4-BE49-F238E27FC236}">
                <a16:creationId xmlns:a16="http://schemas.microsoft.com/office/drawing/2014/main" id="{668B67C0-4043-6EAF-4F7D-30542FF4B56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1733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2302E-2291-AF80-687D-1CC20AD3C28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8E14FB2-12A9-ACED-7033-0F66DEA47D4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0652C0E-2CA4-40AD-CE9B-D3CFC279B2BC}"/>
              </a:ext>
            </a:extLst>
          </p:cNvPr>
          <p:cNvSpPr txBox="1"/>
          <p:nvPr/>
        </p:nvSpPr>
        <p:spPr>
          <a:xfrm>
            <a:off x="5363852" y="1136134"/>
            <a:ext cx="579182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المراجع</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601A00DD-E164-DFA3-DC1A-D5027DA621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2AD9076-7F34-D345-8C62-0BEC6D080AF4}"/>
              </a:ext>
            </a:extLst>
          </p:cNvPr>
          <p:cNvSpPr txBox="1"/>
          <p:nvPr/>
        </p:nvSpPr>
        <p:spPr>
          <a:xfrm>
            <a:off x="2978870" y="2104524"/>
            <a:ext cx="8861195" cy="3366563"/>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 د. فريد ليان، التكنولوجيا المالية: جسر القطاع المالي إلى المستقبل، خاصة الفصل الرابع والخامس.</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نجيب، حسام، العملات الرقمية المشفرة بين الواقع القانوني والتنظيم الدولي، دار النهضة العربية،</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ar-EG" dirty="0">
                <a:solidFill>
                  <a:prstClr val="black"/>
                </a:solidFill>
                <a:latin typeface="Alexandria regular" pitchFamily="2" charset="-78"/>
                <a:cs typeface="Times New Roman" panose="02020603050405020304" pitchFamily="18" charset="0"/>
              </a:rPr>
              <a:t>  2022.</a:t>
            </a:r>
            <a:r>
              <a:rPr lang="en-US" dirty="0" err="1">
                <a:solidFill>
                  <a:prstClr val="black"/>
                </a:solidFill>
                <a:latin typeface="Alexandria regular" pitchFamily="2" charset="-78"/>
                <a:cs typeface="Times New Roman" panose="02020603050405020304" pitchFamily="18" charset="0"/>
              </a:rPr>
              <a:t>Zetzsche</a:t>
            </a:r>
            <a:r>
              <a:rPr lang="en-US" dirty="0">
                <a:solidFill>
                  <a:prstClr val="black"/>
                </a:solidFill>
                <a:latin typeface="Alexandria regular" pitchFamily="2" charset="-78"/>
                <a:cs typeface="Times New Roman" panose="02020603050405020304" pitchFamily="18" charset="0"/>
              </a:rPr>
              <a:t>, Dirk A., et al., The ICO Gold Rush: It's a Scam, It's a Bubble, It's a Super Challenge for Regulators, Harvard International Law Journal, 2018.</a:t>
            </a:r>
            <a:endParaRPr lang="ar-EG">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lang="en-US">
                <a:solidFill>
                  <a:prstClr val="black"/>
                </a:solidFill>
                <a:latin typeface="Alexandria regular" pitchFamily="2" charset="-78"/>
                <a:cs typeface="Times New Roman" panose="02020603050405020304" pitchFamily="18" charset="0"/>
              </a:rPr>
              <a:t>FATF </a:t>
            </a:r>
            <a:r>
              <a:rPr lang="en-US" dirty="0">
                <a:solidFill>
                  <a:prstClr val="black"/>
                </a:solidFill>
                <a:latin typeface="Alexandria regular" pitchFamily="2" charset="-78"/>
                <a:cs typeface="Times New Roman" panose="02020603050405020304" pitchFamily="18" charset="0"/>
              </a:rPr>
              <a:t>Guidance on Virtual Assets and VASPs, 2021.</a:t>
            </a: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endParaRPr lang="ar-EG" dirty="0">
              <a:solidFill>
                <a:prstClr val="black"/>
              </a:solidFill>
              <a:latin typeface="Alexandria regular" pitchFamily="2" charset="-78"/>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endParaRPr lang="ar-EG" dirty="0">
              <a:solidFill>
                <a:prstClr val="black"/>
              </a:solidFill>
              <a:latin typeface="Alexandria regular" pitchFamily="2" charset="-78"/>
              <a:cs typeface="Times New Roman" panose="02020603050405020304" pitchFamily="18" charset="0"/>
            </a:endParaRPr>
          </a:p>
          <a:p>
            <a:pPr marR="0" lvl="0" algn="r" defTabSz="914400" rtl="1" eaLnBrk="1" fontAlgn="auto" latinLnBrk="0" hangingPunct="1">
              <a:lnSpc>
                <a:spcPct val="150000"/>
              </a:lnSpc>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B41C7D10-26A5-C084-36A8-16F0301BD9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5888348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29DBFEE-5F20-4398-8B22-4BE4208A5B47}"/>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www.w3.org/XML/1998/namespace"/>
    <ds:schemaRef ds:uri="d13aca44-ef33-4cf4-9980-7f0b00e6eeb9"/>
    <ds:schemaRef ds:uri="http://purl.org/dc/terms/"/>
    <ds:schemaRef ds:uri="http://purl.org/dc/elements/1.1/"/>
    <ds:schemaRef ds:uri="49100919-8a76-4266-be0c-7dc583902cb4"/>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10423</TotalTime>
  <Words>2585</Words>
  <Application>Microsoft Office PowerPoint</Application>
  <PresentationFormat>Widescreen</PresentationFormat>
  <Paragraphs>338</Paragraphs>
  <Slides>40</Slides>
  <Notes>38</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40</vt:i4>
      </vt:variant>
    </vt:vector>
  </HeadingPairs>
  <TitlesOfParts>
    <vt:vector size="51" baseType="lpstr">
      <vt:lpstr>Alexandria</vt:lpstr>
      <vt:lpstr>Alexandria Black</vt:lpstr>
      <vt:lpstr>Alexandria regular</vt:lpstr>
      <vt:lpstr>Arial</vt:lpstr>
      <vt:lpstr>Calibri</vt:lpstr>
      <vt:lpstr>Calibri Light</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Dr.Alaeldin Elgizuli</cp:lastModifiedBy>
  <cp:revision>108</cp:revision>
  <dcterms:created xsi:type="dcterms:W3CDTF">2023-04-29T09:08:00Z</dcterms:created>
  <dcterms:modified xsi:type="dcterms:W3CDTF">2025-06-08T01:58:30Z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