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0" r:id="rId3"/>
    <p:sldId id="257" r:id="rId4"/>
    <p:sldId id="274" r:id="rId5"/>
    <p:sldId id="272" r:id="rId6"/>
    <p:sldId id="273" r:id="rId7"/>
    <p:sldId id="276" r:id="rId8"/>
    <p:sldId id="27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>
        <p:scale>
          <a:sx n="60" d="100"/>
          <a:sy n="60" d="100"/>
        </p:scale>
        <p:origin x="9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91451-419E-4162-9F6E-82FEF11FE6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01FACD-6573-4BBC-AD84-8C961531A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9D00F-0806-44AD-B28C-F5E9BCF96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A97EF-A2E2-4676-B3BC-F1BC16453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147397-3DD8-49E8-90BE-A2B6D1207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109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6E0A2-4402-43D0-8694-C11DC0B19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741EB-698A-4BED-B48D-A187F18972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28EF2-10A0-41AC-95C3-FA352A81C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9B25F-5243-4D2E-9334-24DD96667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D6789-9438-40D0-8D8C-2A1E9F381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1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17DA8-162F-45A5-ADA5-C26FDB3A1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486E3-1FE3-4AAF-B988-5045DDCB67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6383B-808C-4AFA-8213-E3239EC06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B574A-1B16-49C5-8F14-CBCD2A00C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36D04B-914D-46A9-AE76-E5411D1CD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843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F61D3-E541-4799-99A5-FD6090611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0D5F8-A52A-4E5A-8D34-8F19DB0B77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53F148-9779-4198-99EA-C5350713F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6DD3F3-BC37-4C2D-A04A-44AA0683C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E75306-FCC7-449D-86A9-79E2ED3D1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34A851-B244-44E7-B13B-303B9357F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344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5AA6F-F4E6-428F-BCE2-B8477A375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0CC91-8210-4227-BE87-E8F13DDD1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62DC8E-D37A-41D8-BE56-9448236DF0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3D3BF0-0817-4E81-8CA6-7A8FACE0E7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D1B324-23D4-44B2-8F56-82373B048B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C328CD-92D5-4069-95A3-805A1AD86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37881D-2D78-410A-9978-456637190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1BCC0-258E-473D-8231-6C9FA2C83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10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50F16-F1C4-4124-83BD-887CF98B8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D39231-0460-4582-8BB3-B181A48C1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1A3E7-952B-45D9-92DC-1464210EC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BE1C9D-9600-41DD-AA67-580A2A4D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997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BD542E-70D1-4509-89C9-F8477EAC8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0AB518-9513-4858-94A6-93EFEE30A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5E4C84-1658-485D-96CB-521771812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837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C4D38-3A99-41ED-8999-C39C452E1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AA745-AEB7-4806-830D-8FAFED16B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C382B-B09D-4147-9E0D-04EE2351F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18328F-ECD7-4CAD-A82F-152CFDC3E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69D2D-8CD5-448E-9383-447751BC3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6A62C2-DBF7-48DE-A76E-C4D9D5552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295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957D5-B53E-47B8-98B2-30E60AA8B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98824F-60C1-4544-A134-144405E24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9FF54B-9FF2-4386-8487-DBB9B5DA4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A7113F-60A1-4795-92AA-70B3C7FAF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800740-8A4E-4ECC-AB40-3E54B4EFE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9DAFF6-8741-433B-B715-176DD1A36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439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3E332-3320-457C-9E4F-878513F21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02CC7A-BB17-4AC7-B5F0-8F7139F27A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801CF-1F4F-4DC8-9AB2-F03DF68B5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757C5-A1BC-4BF7-89A8-06F60788A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67F83-FD2E-4A37-A562-7C4FFD88F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489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0F96FF-861D-4AA9-9250-62A612BE89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3FA6DA-5D61-418D-91A4-527327B719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57938-9150-4CB3-A1B9-DDBFBA7BF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FDE0B2-78BA-4C15-B2C7-1FA1080A7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0D7FF-D3ED-4F5C-B9FE-03F3A5588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178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A90D19-3799-4C89-8B4D-B7020F270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53058-D3F3-4106-A9EB-EFB922A35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B6294C-D4AE-443C-AD63-5941452288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C6B77-45E7-46CB-B9E5-D2E4C68E50ED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32CB6-A107-4783-A679-CFDD74FD11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227F2-B965-4E2F-A7AB-B839D8C249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D7A7C-C98D-4B41-BE9E-CD5B70878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40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414EB-61D5-4F96-94D4-E1CC65F4A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4060C-FDAE-4E5F-A305-67740BA1F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BBE547-71F7-492F-8293-0028FEA44F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3716000" cy="718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038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72B814-5A8F-4781-AA42-1F88CE0F9A6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31F40E-E35C-4880-A84D-3CE6119206A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BF73484-6442-4022-A8F0-24F7C96068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4D29F6-0A70-4EA6-8BF2-D48FD0469AB2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B0B076-4715-4602-87F0-71825EC2F8C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2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803644C-06C3-475C-BD90-31BA2D97C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1">
            <a:extLst>
              <a:ext uri="{FF2B5EF4-FFF2-40B4-BE49-F238E27FC236}">
                <a16:creationId xmlns:a16="http://schemas.microsoft.com/office/drawing/2014/main" id="{23F7C5F6-FC1B-4086-B668-83F293B3C759}"/>
              </a:ext>
            </a:extLst>
          </p:cNvPr>
          <p:cNvSpPr/>
          <p:nvPr/>
        </p:nvSpPr>
        <p:spPr>
          <a:xfrm>
            <a:off x="510715" y="6458290"/>
            <a:ext cx="5468744" cy="262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  Dr. Hizam Alsaeedi     Teacher: </a:t>
            </a:r>
            <a:r>
              <a:rPr lang="en-US" sz="1400" b="1" i="1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Dr.Hager</a:t>
            </a:r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</a:t>
            </a:r>
          </a:p>
        </p:txBody>
      </p:sp>
      <p:sp>
        <p:nvSpPr>
          <p:cNvPr id="14" name="Decagon 13">
            <a:extLst>
              <a:ext uri="{FF2B5EF4-FFF2-40B4-BE49-F238E27FC236}">
                <a16:creationId xmlns:a16="http://schemas.microsoft.com/office/drawing/2014/main" id="{59017260-A54A-4711-B643-123F69D7DA6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4B416E29-DD1E-412D-954E-704A7B792FCD}"/>
              </a:ext>
            </a:extLst>
          </p:cNvPr>
          <p:cNvSpPr txBox="1"/>
          <p:nvPr/>
        </p:nvSpPr>
        <p:spPr>
          <a:xfrm>
            <a:off x="842767" y="2424507"/>
            <a:ext cx="6233281" cy="4079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lang="en-US" sz="2400" spc="-32" dirty="0">
              <a:solidFill>
                <a:srgbClr val="000000"/>
              </a:solidFill>
              <a:latin typeface="QLMCQW+Arial"/>
              <a:cs typeface="UFKKSW+Calibri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FACA37F-1A68-4C87-AC18-0962DDDEA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690" y="1908458"/>
            <a:ext cx="10446043" cy="305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ICU mortality prediction is critical for timely interventions and better patient outcomes.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Traditional models rely mostly on structured clinical data (e.g., vitals, lab tests).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Clinical notes contain valuable unstructured information often overlooked.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Multimodal AI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integrates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structured (labs)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+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unstructured (notes)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richer prediction.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Our work: Develop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transformer-based multimodal framework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improved predictive accuracy.</a:t>
            </a:r>
          </a:p>
        </p:txBody>
      </p:sp>
    </p:spTree>
    <p:extLst>
      <p:ext uri="{BB962C8B-B14F-4D97-AF65-F5344CB8AC3E}">
        <p14:creationId xmlns:p14="http://schemas.microsoft.com/office/powerpoint/2010/main" val="4032773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69C4B85-FCA5-4611-A072-259F469A72B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6349A4-0AF0-435A-AC7E-6DB850EA918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226A3ED-363A-4118-B8F6-9645ADE081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4B43709-DBFF-4EEC-ACC4-09026C507FC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Problem statement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A0C322-F3CA-49D9-A8E4-1CD9AD62B79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9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610628C-2692-46FC-8F09-05839DA43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>
            <a:extLst>
              <a:ext uri="{FF2B5EF4-FFF2-40B4-BE49-F238E27FC236}">
                <a16:creationId xmlns:a16="http://schemas.microsoft.com/office/drawing/2014/main" id="{3B34AA7D-2419-4C04-BB4D-44D8CADF0BBE}"/>
              </a:ext>
            </a:extLst>
          </p:cNvPr>
          <p:cNvSpPr/>
          <p:nvPr/>
        </p:nvSpPr>
        <p:spPr>
          <a:xfrm>
            <a:off x="510715" y="6458290"/>
            <a:ext cx="5468744" cy="262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  Dr. Hizam Alsaeedi     Teacher: </a:t>
            </a:r>
            <a:r>
              <a:rPr lang="en-US" sz="1400" b="1" i="1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Dr.Hager</a:t>
            </a:r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</a:t>
            </a:r>
          </a:p>
        </p:txBody>
      </p:sp>
      <p:sp>
        <p:nvSpPr>
          <p:cNvPr id="11" name="Decagon 10">
            <a:extLst>
              <a:ext uri="{FF2B5EF4-FFF2-40B4-BE49-F238E27FC236}">
                <a16:creationId xmlns:a16="http://schemas.microsoft.com/office/drawing/2014/main" id="{A0FC2FF9-1A07-4AE9-955F-326037F41F1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id="{339A752D-9A0A-4BFB-B9B7-7C6184991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591" y="1472734"/>
            <a:ext cx="9087872" cy="3884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ICU patients generate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large-scale heterogeneous data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(labs, notes, vitals).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Existing models:</a:t>
            </a:r>
          </a:p>
          <a:p>
            <a:pPr marL="1200150" lvl="2" indent="-285750" algn="di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Struggle with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fusion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(structured + unstructured).</a:t>
            </a:r>
          </a:p>
          <a:p>
            <a:pPr marL="1200150" lvl="2" indent="-285750" algn="di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Limited ability to capture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temporal dynamics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of ICU data.</a:t>
            </a:r>
          </a:p>
          <a:p>
            <a:pPr marL="1200150" lvl="2" indent="-285750" algn="di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Lack generalizability across hospitals and datasets.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Need: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robust multimodal deep learning framework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to improve mortality prediction</a:t>
            </a:r>
          </a:p>
        </p:txBody>
      </p:sp>
    </p:spTree>
    <p:extLst>
      <p:ext uri="{BB962C8B-B14F-4D97-AF65-F5344CB8AC3E}">
        <p14:creationId xmlns:p14="http://schemas.microsoft.com/office/powerpoint/2010/main" val="2270962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D8ADE16-9C72-4A50-A31E-6BF583C3C37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3AF5CE-F5D1-4E10-A28D-7798775842D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D375753-2139-4537-AFA5-4F406F91CF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E9B9C9-24FB-4BD2-BE21-3FDA30207EA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Objective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C26D07E-44DC-497B-B87E-5A12E1C289C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9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E71C2F4-9305-40E4-9774-C8A80107F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>
            <a:extLst>
              <a:ext uri="{FF2B5EF4-FFF2-40B4-BE49-F238E27FC236}">
                <a16:creationId xmlns:a16="http://schemas.microsoft.com/office/drawing/2014/main" id="{B665113D-1AB1-4135-A2D9-25D36500B5AB}"/>
              </a:ext>
            </a:extLst>
          </p:cNvPr>
          <p:cNvSpPr/>
          <p:nvPr/>
        </p:nvSpPr>
        <p:spPr>
          <a:xfrm>
            <a:off x="510715" y="6458290"/>
            <a:ext cx="5468744" cy="262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  Dr. Hizam Alsaeedi     Teacher: </a:t>
            </a:r>
            <a:r>
              <a:rPr lang="en-US" sz="1400" b="1" i="1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Dr.Hager</a:t>
            </a:r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</a:t>
            </a:r>
          </a:p>
        </p:txBody>
      </p:sp>
      <p:sp>
        <p:nvSpPr>
          <p:cNvPr id="11" name="Decagon 10">
            <a:extLst>
              <a:ext uri="{FF2B5EF4-FFF2-40B4-BE49-F238E27FC236}">
                <a16:creationId xmlns:a16="http://schemas.microsoft.com/office/drawing/2014/main" id="{F73C6595-36F5-4486-8B24-4ACBE9E70F0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2E74896-42A8-4408-8941-FA3926BF6B83}"/>
              </a:ext>
            </a:extLst>
          </p:cNvPr>
          <p:cNvSpPr/>
          <p:nvPr/>
        </p:nvSpPr>
        <p:spPr>
          <a:xfrm>
            <a:off x="452509" y="1280436"/>
            <a:ext cx="10713331" cy="239236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Objective:</a:t>
            </a:r>
          </a:p>
          <a:p>
            <a:pPr lvl="1"/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 a multimodal deep learning framework combining clinical notes + laboratory data for ICU mortality prediction.</a:t>
            </a: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Sub-Objectives:</a:t>
            </a:r>
          </a:p>
          <a:p>
            <a:pPr lvl="1"/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Extract semantic meaning from clinical notes using NLP (transformer-based models).</a:t>
            </a:r>
          </a:p>
          <a:p>
            <a:pPr lvl="1"/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Encode lab test values and temporal trends using time-aware architectures.</a:t>
            </a:r>
          </a:p>
          <a:p>
            <a:pPr lvl="1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28CA107-23AD-441D-98BE-5132D2F555E2}"/>
              </a:ext>
            </a:extLst>
          </p:cNvPr>
          <p:cNvSpPr/>
          <p:nvPr/>
        </p:nvSpPr>
        <p:spPr>
          <a:xfrm>
            <a:off x="510715" y="3672799"/>
            <a:ext cx="10713331" cy="239236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94FE70DD-6DEF-4B56-92CE-06DD9D832A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199" y="3585141"/>
            <a:ext cx="10713331" cy="294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Fuse clinical notes and lab data via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transformer-based fusion networks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Implement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belief theory &amp; ensemble learning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to handle uncertainty.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Achieve robust prediction measured by: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AUROC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(discrimination ability)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AUPRC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(precision-recall performance)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Predictive stability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across ICU datasets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83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807DC8D-6774-4566-B592-67A9EFF4197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635057-71C2-4D9C-AFE8-358DD9BEAA2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B977077-20C4-426F-AB38-7046D4BBE2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BCD2B7-D2E2-4026-8C08-9038576555AC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Related work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3B006B-6D56-4BC3-AC11-B995B95830F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9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D11B37F-FF50-4E5C-84EF-CD85C920E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>
            <a:extLst>
              <a:ext uri="{FF2B5EF4-FFF2-40B4-BE49-F238E27FC236}">
                <a16:creationId xmlns:a16="http://schemas.microsoft.com/office/drawing/2014/main" id="{83D82D32-7279-4A7C-BE62-BAC311EFECAF}"/>
              </a:ext>
            </a:extLst>
          </p:cNvPr>
          <p:cNvSpPr/>
          <p:nvPr/>
        </p:nvSpPr>
        <p:spPr>
          <a:xfrm>
            <a:off x="510715" y="6458290"/>
            <a:ext cx="5468744" cy="262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  Dr. Hizam Alsaeedi     Teacher: </a:t>
            </a:r>
            <a:r>
              <a:rPr lang="en-US" sz="1400" b="1" i="1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Dr.Hager</a:t>
            </a:r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</a:t>
            </a:r>
          </a:p>
        </p:txBody>
      </p:sp>
      <p:sp>
        <p:nvSpPr>
          <p:cNvPr id="11" name="Decagon 10">
            <a:extLst>
              <a:ext uri="{FF2B5EF4-FFF2-40B4-BE49-F238E27FC236}">
                <a16:creationId xmlns:a16="http://schemas.microsoft.com/office/drawing/2014/main" id="{8A6E98A9-A7DF-4711-ACD5-F89BFDAB01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9" name="Rectangle 38">
            <a:extLst>
              <a:ext uri="{FF2B5EF4-FFF2-40B4-BE49-F238E27FC236}">
                <a16:creationId xmlns:a16="http://schemas.microsoft.com/office/drawing/2014/main" id="{975BBFC5-CE0E-4CF5-9DE0-7530DF7D4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579" y="890666"/>
            <a:ext cx="11508246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Multimodal Transformer Frameworks: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Saleh et al. [1] → Proposed </a:t>
            </a:r>
            <a:r>
              <a:rPr kumimoji="0" lang="en-US" altLang="en-US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TransformerFusionNet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real-time ICU heart failure mortality prediction using streaming big data.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Clinical Notes Integration: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Caicedo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-Torres &amp; Gutierrez [2] → Developed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ISeeU2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an interpretable mortality prediction model  leveraging free-text ICU notes.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Fusion of Notes + Structured EHR: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Lyu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et al. [3] → Introduced a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Multimodal Transformer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combining clinical notes with structured EHR for interpretable in-hospital mortality prediction.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Physiological Time Series + Notes: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Shukla &amp; Marlin [4] → Integrated physiological time series and clinical notes using deep learning to improve ICU mortality prediction.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Multimodal Pretraining: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King et al. [5] → Proposed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multimodal pretraining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of medical time series and notes to enhance downstream ICU predictive tasks.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220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88A1142-FA8D-42BA-9FB1-59AFF2C53C0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136539-411D-4420-9986-91CF48BB754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1964B3C-F37A-4E15-8D85-A560F0C567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315CCB-50F4-4779-A534-20819088E38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Research Plan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39F9A6-AD7A-4B3D-8B1B-96FE3878D27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9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5D8FEB5-1FD0-434E-9D92-351068936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>
            <a:extLst>
              <a:ext uri="{FF2B5EF4-FFF2-40B4-BE49-F238E27FC236}">
                <a16:creationId xmlns:a16="http://schemas.microsoft.com/office/drawing/2014/main" id="{912A3B67-2D02-4CC1-97E8-38A384FB49D8}"/>
              </a:ext>
            </a:extLst>
          </p:cNvPr>
          <p:cNvSpPr/>
          <p:nvPr/>
        </p:nvSpPr>
        <p:spPr>
          <a:xfrm>
            <a:off x="510715" y="6458290"/>
            <a:ext cx="5468744" cy="262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  Dr. Hizam Alsaeedi     Teacher: </a:t>
            </a:r>
            <a:r>
              <a:rPr lang="en-US" sz="1400" b="1" i="1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Dr.Hager</a:t>
            </a:r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</a:t>
            </a:r>
          </a:p>
        </p:txBody>
      </p:sp>
      <p:sp>
        <p:nvSpPr>
          <p:cNvPr id="11" name="Decagon 10">
            <a:extLst>
              <a:ext uri="{FF2B5EF4-FFF2-40B4-BE49-F238E27FC236}">
                <a16:creationId xmlns:a16="http://schemas.microsoft.com/office/drawing/2014/main" id="{60F7E8E4-5BDA-49FF-A58A-89F799E2358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3F3340BE-48BB-4A17-9793-9D962B1A6F37}"/>
              </a:ext>
            </a:extLst>
          </p:cNvPr>
          <p:cNvSpPr txBox="1"/>
          <p:nvPr/>
        </p:nvSpPr>
        <p:spPr>
          <a:xfrm>
            <a:off x="510715" y="1445965"/>
            <a:ext cx="11254565" cy="4494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b="1" dirty="0"/>
              <a:t>Dataset &amp; Link</a:t>
            </a:r>
            <a:endParaRPr lang="en-US" dirty="0"/>
          </a:p>
          <a:p>
            <a:pPr lvl="1"/>
            <a:r>
              <a:rPr lang="en-US" dirty="0"/>
              <a:t>Use </a:t>
            </a:r>
            <a:r>
              <a:rPr lang="en-US" b="1" dirty="0"/>
              <a:t>MIMIC-III/MIMIC-IV ICU dataset</a:t>
            </a:r>
            <a:r>
              <a:rPr lang="en-US" dirty="0"/>
              <a:t> (freely available, &gt;60k ICU stays).</a:t>
            </a:r>
          </a:p>
          <a:p>
            <a:pPr lvl="1"/>
            <a:endParaRPr lang="en-US" dirty="0"/>
          </a:p>
          <a:p>
            <a:r>
              <a:rPr lang="en-US" b="1" dirty="0"/>
              <a:t>Data Preprocessing</a:t>
            </a:r>
            <a:endParaRPr lang="en-US" dirty="0"/>
          </a:p>
          <a:p>
            <a:pPr lvl="1"/>
            <a:r>
              <a:rPr lang="en-US" dirty="0"/>
              <a:t>Clinical Notes: Tokenization, stop-word removal, embeddings (BERT/</a:t>
            </a:r>
            <a:r>
              <a:rPr lang="en-US" dirty="0" err="1"/>
              <a:t>ClinicalBERT</a:t>
            </a:r>
            <a:r>
              <a:rPr lang="en-US" dirty="0"/>
              <a:t>).</a:t>
            </a:r>
          </a:p>
          <a:p>
            <a:pPr lvl="1"/>
            <a:r>
              <a:rPr lang="en-US" dirty="0"/>
              <a:t>Lab Data: Normalization, missing-value imputation, temporal alignment.</a:t>
            </a:r>
          </a:p>
          <a:p>
            <a:pPr lvl="1"/>
            <a:endParaRPr lang="en-US" dirty="0"/>
          </a:p>
          <a:p>
            <a:r>
              <a:rPr lang="en-US" b="1" dirty="0"/>
              <a:t>Deep Learning Model</a:t>
            </a:r>
            <a:endParaRPr lang="en-US" dirty="0"/>
          </a:p>
          <a:p>
            <a:pPr lvl="1"/>
            <a:r>
              <a:rPr lang="en-US" dirty="0"/>
              <a:t>Clinical notes → Transformer (e.g., </a:t>
            </a:r>
            <a:r>
              <a:rPr lang="en-US" dirty="0" err="1"/>
              <a:t>ClinicalBERT</a:t>
            </a:r>
            <a:r>
              <a:rPr lang="en-US" dirty="0"/>
              <a:t>).</a:t>
            </a:r>
          </a:p>
          <a:p>
            <a:pPr lvl="1"/>
            <a:r>
              <a:rPr lang="en-US" dirty="0"/>
              <a:t>Lab data → Temporal encoder (e.g., GRU/Transformer).</a:t>
            </a:r>
          </a:p>
          <a:p>
            <a:pPr lvl="1"/>
            <a:r>
              <a:rPr lang="en-US" dirty="0"/>
              <a:t>Fusion via </a:t>
            </a:r>
            <a:r>
              <a:rPr lang="en-US" b="1" dirty="0"/>
              <a:t>Transformer-</a:t>
            </a:r>
            <a:r>
              <a:rPr lang="en-US" b="1" dirty="0" err="1"/>
              <a:t>FusionNet</a:t>
            </a:r>
            <a:r>
              <a:rPr lang="en-US" dirty="0"/>
              <a:t>.</a:t>
            </a:r>
          </a:p>
          <a:p>
            <a:pPr lvl="1"/>
            <a:endParaRPr lang="en-US" dirty="0"/>
          </a:p>
          <a:p>
            <a:r>
              <a:rPr lang="en-US" b="1" dirty="0"/>
              <a:t>Evaluation</a:t>
            </a:r>
            <a:endParaRPr lang="en-US" dirty="0"/>
          </a:p>
          <a:p>
            <a:pPr lvl="1"/>
            <a:r>
              <a:rPr lang="en-US" dirty="0"/>
              <a:t>Metrics: AUROC, AUPRC, Accuracy, F1-score.</a:t>
            </a:r>
          </a:p>
          <a:p>
            <a:pPr lvl="1"/>
            <a:r>
              <a:rPr lang="en-US" dirty="0"/>
              <a:t>Cross-validation &amp; external validation for robustness.</a:t>
            </a: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spc="-32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2877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2BCAF4C-1497-4F3D-8011-50BBCCE9147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92E8A-5943-472E-9267-92A75E55E9E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76F4B5-3655-467C-AC53-E812ED79BC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AA5F6CD-3B55-4444-BC20-888D93C3FFD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Refrences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A3184B-3116-44AD-8019-2B128F205D7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0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F2AC382-70F9-41F4-99DD-92968686A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1">
            <a:extLst>
              <a:ext uri="{FF2B5EF4-FFF2-40B4-BE49-F238E27FC236}">
                <a16:creationId xmlns:a16="http://schemas.microsoft.com/office/drawing/2014/main" id="{34F05AD8-62F0-411A-843C-4FC00CC8ACD8}"/>
              </a:ext>
            </a:extLst>
          </p:cNvPr>
          <p:cNvSpPr/>
          <p:nvPr/>
        </p:nvSpPr>
        <p:spPr>
          <a:xfrm>
            <a:off x="510715" y="6458290"/>
            <a:ext cx="5468744" cy="262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  Dr. Hizam Alsaeedi     Teacher: </a:t>
            </a:r>
            <a:r>
              <a:rPr lang="en-US" sz="1400" b="1" i="1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Dr.Hager</a:t>
            </a:r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</a:t>
            </a:r>
          </a:p>
        </p:txBody>
      </p:sp>
      <p:sp>
        <p:nvSpPr>
          <p:cNvPr id="12" name="Decagon 11">
            <a:extLst>
              <a:ext uri="{FF2B5EF4-FFF2-40B4-BE49-F238E27FC236}">
                <a16:creationId xmlns:a16="http://schemas.microsoft.com/office/drawing/2014/main" id="{82B92F69-7C63-4FE4-A2F6-BDC3BEF2648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id="{09027A53-0FD3-4047-B72D-5C511BC36F6D}"/>
              </a:ext>
            </a:extLst>
          </p:cNvPr>
          <p:cNvSpPr txBox="1"/>
          <p:nvPr/>
        </p:nvSpPr>
        <p:spPr>
          <a:xfrm>
            <a:off x="510715" y="1445965"/>
            <a:ext cx="11254565" cy="4494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dirty="0"/>
              <a:t>[1] Saleh, H., </a:t>
            </a:r>
            <a:r>
              <a:rPr lang="en-US" dirty="0" err="1"/>
              <a:t>Mccann</a:t>
            </a:r>
            <a:r>
              <a:rPr lang="en-US" dirty="0"/>
              <a:t>, M., El-</a:t>
            </a:r>
            <a:r>
              <a:rPr lang="en-US" dirty="0" err="1"/>
              <a:t>Sappagh</a:t>
            </a:r>
            <a:r>
              <a:rPr lang="en-US" dirty="0"/>
              <a:t>, S., &amp; Breslin, J. G. (n.d.). </a:t>
            </a:r>
            <a:r>
              <a:rPr lang="en-US" i="1" dirty="0" err="1"/>
              <a:t>TransformerFusionNet</a:t>
            </a:r>
            <a:r>
              <a:rPr lang="en-US" i="1" dirty="0"/>
              <a:t>: A Real-Time Multimodal    Framework for ICU Heart Failure Mortality Prediction Using Big Data Streaming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[2] </a:t>
            </a:r>
            <a:r>
              <a:rPr lang="en-US" dirty="0" err="1"/>
              <a:t>Caicedo</a:t>
            </a:r>
            <a:r>
              <a:rPr lang="en-US" dirty="0"/>
              <a:t>-Torres, W., &amp; Gutierrez, J. (2022). ISeeU2: Visually interpretable mortality prediction inside the ICU using deep learning and free-text medical notes. Expert Systems with Applications, 202, 117190.</a:t>
            </a:r>
          </a:p>
          <a:p>
            <a:endParaRPr lang="en-US" dirty="0"/>
          </a:p>
          <a:p>
            <a:r>
              <a:rPr lang="en-US" dirty="0"/>
              <a:t>[3] </a:t>
            </a:r>
            <a:r>
              <a:rPr lang="en-US" dirty="0" err="1"/>
              <a:t>Lyu</a:t>
            </a:r>
            <a:r>
              <a:rPr lang="en-US" dirty="0"/>
              <a:t> W, Dong X, Wong R, Zheng S, Abell-Hart K, Wang F, Chen C. A Multimodal Transformer: Fusing Clinical Notes with Structured EHR Data for Interpretable In-Hospital Mortality Prediction. AMIA </a:t>
            </a:r>
            <a:r>
              <a:rPr lang="en-US" dirty="0" err="1"/>
              <a:t>Annu</a:t>
            </a:r>
            <a:r>
              <a:rPr lang="en-US" dirty="0"/>
              <a:t> </a:t>
            </a:r>
            <a:r>
              <a:rPr lang="en-US" dirty="0" err="1"/>
              <a:t>Symp</a:t>
            </a:r>
            <a:r>
              <a:rPr lang="en-US" dirty="0"/>
              <a:t> Proc. 2023 Apr 29;2022:719-728. PMID: 37128451; PMCID: PMC10148371.</a:t>
            </a:r>
          </a:p>
          <a:p>
            <a:endParaRPr lang="en-US" dirty="0"/>
          </a:p>
          <a:p>
            <a:r>
              <a:rPr lang="en-US" dirty="0"/>
              <a:t>[4] Shukla, S. N., &amp; Marlin, B. M. (2020). Integrating physiological time series and clinical notes with deep learning for improved ICU mortality prediction. arXiv preprint arXiv:2003.11059.</a:t>
            </a:r>
          </a:p>
          <a:p>
            <a:endParaRPr lang="en-US" dirty="0"/>
          </a:p>
          <a:p>
            <a:r>
              <a:rPr lang="en-US" dirty="0"/>
              <a:t>[5] King, R., Yang, T., &amp; Mortazavi, B. J. (2023, December). Multimodal pretraining of medical time series and notes. In Machine Learning for Health (ML4H) (pp. 244-255). PMLR.</a:t>
            </a:r>
          </a:p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endParaRPr spc="-32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1229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5C265-B119-405D-9E3B-1FE8E5CCC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340C5-BF55-42F3-A5FC-5DE01FE18E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3655A1-492D-4237-9558-DEF751171C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5423" y="1"/>
            <a:ext cx="12787423" cy="707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17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805</Words>
  <Application>Microsoft Office PowerPoint</Application>
  <PresentationFormat>Widescreen</PresentationFormat>
  <Paragraphs>100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QLMCQW+Arial</vt:lpstr>
      <vt:lpstr>Tajawal Medium</vt:lpstr>
      <vt:lpstr>UFKKSW+Calibri</vt:lpstr>
      <vt:lpstr>Agency FB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حزام احمد السعيدي-26379</dc:creator>
  <cp:lastModifiedBy>حزام احمد السعيدي-26379</cp:lastModifiedBy>
  <cp:revision>43</cp:revision>
  <dcterms:created xsi:type="dcterms:W3CDTF">2025-08-16T10:20:18Z</dcterms:created>
  <dcterms:modified xsi:type="dcterms:W3CDTF">2025-08-27T16:08:50Z</dcterms:modified>
</cp:coreProperties>
</file>