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2"/>
  </p:notesMasterIdLst>
  <p:sldIdLst>
    <p:sldId id="480" r:id="rId6"/>
    <p:sldId id="303" r:id="rId7"/>
    <p:sldId id="296" r:id="rId8"/>
    <p:sldId id="839" r:id="rId9"/>
    <p:sldId id="852" r:id="rId10"/>
    <p:sldId id="853" r:id="rId11"/>
    <p:sldId id="854" r:id="rId12"/>
    <p:sldId id="855" r:id="rId13"/>
    <p:sldId id="856" r:id="rId14"/>
    <p:sldId id="857" r:id="rId15"/>
    <p:sldId id="858" r:id="rId16"/>
    <p:sldId id="859" r:id="rId17"/>
    <p:sldId id="868" r:id="rId18"/>
    <p:sldId id="860" r:id="rId19"/>
    <p:sldId id="861" r:id="rId20"/>
    <p:sldId id="862" r:id="rId21"/>
    <p:sldId id="863" r:id="rId22"/>
    <p:sldId id="864" r:id="rId23"/>
    <p:sldId id="865" r:id="rId24"/>
    <p:sldId id="866" r:id="rId25"/>
    <p:sldId id="867" r:id="rId26"/>
    <p:sldId id="808" r:id="rId27"/>
    <p:sldId id="869" r:id="rId28"/>
    <p:sldId id="870" r:id="rId29"/>
    <p:sldId id="871" r:id="rId30"/>
    <p:sldId id="872" r:id="rId31"/>
    <p:sldId id="873" r:id="rId32"/>
    <p:sldId id="879" r:id="rId33"/>
    <p:sldId id="874" r:id="rId34"/>
    <p:sldId id="875" r:id="rId35"/>
    <p:sldId id="876" r:id="rId36"/>
    <p:sldId id="882" r:id="rId37"/>
    <p:sldId id="877" r:id="rId38"/>
    <p:sldId id="881" r:id="rId39"/>
    <p:sldId id="880" r:id="rId40"/>
    <p:sldId id="878" r:id="rId41"/>
    <p:sldId id="883" r:id="rId42"/>
    <p:sldId id="893" r:id="rId43"/>
    <p:sldId id="884" r:id="rId44"/>
    <p:sldId id="885" r:id="rId45"/>
    <p:sldId id="890" r:id="rId46"/>
    <p:sldId id="886" r:id="rId47"/>
    <p:sldId id="887" r:id="rId48"/>
    <p:sldId id="891" r:id="rId49"/>
    <p:sldId id="888"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96"/>
            <p14:sldId id="839"/>
            <p14:sldId id="852"/>
            <p14:sldId id="853"/>
            <p14:sldId id="854"/>
            <p14:sldId id="855"/>
            <p14:sldId id="856"/>
            <p14:sldId id="857"/>
            <p14:sldId id="858"/>
            <p14:sldId id="859"/>
            <p14:sldId id="868"/>
            <p14:sldId id="860"/>
            <p14:sldId id="861"/>
            <p14:sldId id="862"/>
            <p14:sldId id="863"/>
            <p14:sldId id="864"/>
            <p14:sldId id="865"/>
            <p14:sldId id="866"/>
            <p14:sldId id="867"/>
            <p14:sldId id="808"/>
            <p14:sldId id="869"/>
            <p14:sldId id="870"/>
            <p14:sldId id="871"/>
            <p14:sldId id="872"/>
            <p14:sldId id="873"/>
            <p14:sldId id="879"/>
            <p14:sldId id="874"/>
            <p14:sldId id="875"/>
            <p14:sldId id="876"/>
            <p14:sldId id="882"/>
            <p14:sldId id="877"/>
            <p14:sldId id="881"/>
            <p14:sldId id="880"/>
            <p14:sldId id="878"/>
            <p14:sldId id="883"/>
            <p14:sldId id="893"/>
            <p14:sldId id="884"/>
            <p14:sldId id="885"/>
            <p14:sldId id="890"/>
            <p14:sldId id="886"/>
            <p14:sldId id="887"/>
            <p14:sldId id="891"/>
            <p14:sldId id="888"/>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FFD200"/>
    <a:srgbClr val="203E5F"/>
    <a:srgbClr val="F58221"/>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7" name="Slide Image Placeholder 1"/>
          <p:cNvSpPr>
            <a:spLocks noGrp="1" noRot="1" noChangeAspect="1" noTextEdit="1"/>
          </p:cNvSpPr>
          <p:nvPr>
            <p:ph type="sldImg"/>
          </p:nvPr>
        </p:nvSpPr>
        <p:spPr>
          <a:ln>
            <a:solidFill>
              <a:srgbClr val="000000"/>
            </a:solidFill>
            <a:miter/>
          </a:ln>
        </p:spPr>
        <p:txBody>
          <a:bodyPr/>
          <a:lstStyle/>
          <a:p>
            <a:endParaRPr lang="en-US"/>
          </a:p>
        </p:txBody>
      </p:sp>
      <p:sp>
        <p:nvSpPr>
          <p:cNvPr id="193538"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3539"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3</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DB523-4761-9023-9AD1-D45A9A51452B}"/>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6BB44A68-1E9C-C2F3-E429-7F46CBF16097}"/>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79273BF0-2D0E-827B-46AF-AC8A5F887C4E}"/>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44D024F5-FF6D-CE47-D23A-AFDA11DF4170}"/>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4</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9480439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EDC98-466F-EC0B-DE06-517F9DE7C69C}"/>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141F7ABD-40BA-D6E4-BC97-7F2A5DD858AB}"/>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99EDAF72-1C4E-55F1-F2DD-0743F9461111}"/>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5FC464B5-7F27-7D99-9352-FAC5B7F105A7}"/>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13</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3063353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19256-BB44-9090-A2E8-856A11A5217C}"/>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5B2CFE20-3D41-12F2-23F8-2649EA6640A3}"/>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97950586-D848-7B77-4F8D-ACAACBEE4BE3}"/>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8C6BBB3E-B0B4-CD70-B4F8-D8D99D521948}"/>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28</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472616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3338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4113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27683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771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30203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4757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48203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96471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29817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11523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88562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857511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48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4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9_Custom Layout">
    <p:bg>
      <p:bgPr>
        <a:solidFill>
          <a:srgbClr val="F2F2F2"/>
        </a:solidFill>
        <a:effectLst/>
      </p:bgPr>
    </p:bg>
    <p:spTree>
      <p:nvGrpSpPr>
        <p:cNvPr id="1" name=""/>
        <p:cNvGrpSpPr/>
        <p:nvPr/>
      </p:nvGrpSpPr>
      <p:grpSpPr>
        <a:xfrm>
          <a:off x="0" y="0"/>
          <a:ext cx="0" cy="0"/>
          <a:chOff x="0" y="0"/>
          <a:chExt cx="0" cy="0"/>
        </a:xfrm>
      </p:grpSpPr>
      <p:pic>
        <p:nvPicPr>
          <p:cNvPr id="38916" name="Picture 5"/>
          <p:cNvPicPr>
            <a:picLocks noChangeAspect="1"/>
          </p:cNvPicPr>
          <p:nvPr userDrawn="1"/>
        </p:nvPicPr>
        <p:blipFill>
          <a:blip r:embed="rId2"/>
          <a:stretch>
            <a:fillRect/>
          </a:stretch>
        </p:blipFill>
        <p:spPr>
          <a:xfrm>
            <a:off x="-21166" y="0"/>
            <a:ext cx="12213167" cy="685800"/>
          </a:xfrm>
          <a:prstGeom prst="rect">
            <a:avLst/>
          </a:prstGeom>
          <a:noFill/>
          <a:ln w="9525">
            <a:noFill/>
          </a:ln>
        </p:spPr>
      </p:pic>
      <p:sp>
        <p:nvSpPr>
          <p:cNvPr id="5" name="Subtitle 4"/>
          <p:cNvSpPr>
            <a:spLocks noGrp="1"/>
          </p:cNvSpPr>
          <p:nvPr>
            <p:ph type="subTitle" idx="1"/>
          </p:nvPr>
        </p:nvSpPr>
        <p:spPr>
          <a:xfrm>
            <a:off x="1016001" y="2971800"/>
            <a:ext cx="10242551" cy="443198"/>
          </a:xfrm>
          <a:solidFill>
            <a:schemeClr val="accent2">
              <a:lumMod val="75000"/>
            </a:schemeClr>
          </a:solidFill>
        </p:spPr>
        <p:txBody>
          <a:bodyPr/>
          <a:lstStyle>
            <a:lvl1pPr marL="0" indent="0" algn="l">
              <a:buNone/>
              <a:defRPr>
                <a:solidFill>
                  <a:schemeClr val="bg1">
                    <a:lumMod val="95000"/>
                  </a:schemeClr>
                </a:solidFill>
              </a:defRPr>
            </a:lvl1pPr>
          </a:lstStyle>
          <a:p>
            <a:pPr fontAlgn="base"/>
            <a:endParaRPr lang="en-US" strike="noStrike" noProof="1"/>
          </a:p>
        </p:txBody>
      </p:sp>
      <p:sp>
        <p:nvSpPr>
          <p:cNvPr id="7" name="Title 1"/>
          <p:cNvSpPr>
            <a:spLocks noGrp="1"/>
          </p:cNvSpPr>
          <p:nvPr>
            <p:ph type="ctrTitle"/>
          </p:nvPr>
        </p:nvSpPr>
        <p:spPr>
          <a:xfrm>
            <a:off x="964565" y="1752600"/>
            <a:ext cx="10242551" cy="685800"/>
          </a:xfrm>
        </p:spPr>
        <p:txBody>
          <a:bodyPr>
            <a:noAutofit/>
          </a:bodyPr>
          <a:lstStyle>
            <a:lvl1pPr>
              <a:lnSpc>
                <a:spcPct val="90000"/>
              </a:lnSpc>
              <a:defRPr sz="5400"/>
            </a:lvl1pPr>
          </a:lstStyle>
          <a:p>
            <a:pPr fontAlgn="base"/>
            <a:r>
              <a:rPr lang="en-US" strike="noStrike" noProof="1"/>
              <a:t>Click to edit Master title style</a:t>
            </a:r>
          </a:p>
        </p:txBody>
      </p:sp>
      <p:sp>
        <p:nvSpPr>
          <p:cNvPr id="8" name="Slide Number Placeholder 2"/>
          <p:cNvSpPr>
            <a:spLocks noGrp="1"/>
          </p:cNvSpPr>
          <p:nvPr>
            <p:ph type="sldNum" sz="quarter" idx="4"/>
          </p:nvPr>
        </p:nvSpPr>
        <p:spPr>
          <a:xfrm>
            <a:off x="101600" y="6432551"/>
            <a:ext cx="1524000" cy="365125"/>
          </a:xfrm>
          <a:prstGeom prst="rect">
            <a:avLst/>
          </a:prstGeom>
        </p:spPr>
        <p:txBody>
          <a:bodyPr vert="horz" wrap="square" lIns="91440" tIns="45720" rIns="91440" bIns="45720" numCol="1" anchor="ctr" anchorCtr="0" compatLnSpc="1"/>
          <a:lstStyle/>
          <a:p>
            <a:pPr algn="r" fontAlgn="base">
              <a:buNone/>
            </a:pPr>
            <a:fld id="{9A0DB2DC-4C9A-4742-B13C-FB6460FD3503}" type="slidenum">
              <a:rPr lang="en-US" altLang="zh-CN" strike="noStrike" noProof="1" dirty="0">
                <a:latin typeface="Calibri" panose="020F0502020204030204" pitchFamily="34" charset="0"/>
                <a:ea typeface="宋体" panose="02010600030101010101" pitchFamily="2" charset="-122"/>
                <a:cs typeface="+mn-cs"/>
              </a:rPr>
              <a:t>‹#›</a:t>
            </a:fld>
            <a:endParaRPr lang="en-US" altLang="zh-CN" strike="noStrike" noProof="1">
              <a:ea typeface="宋体" panose="02010600030101010101" pitchFamily="2" charset="-122"/>
            </a:endParaRPr>
          </a:p>
        </p:txBody>
      </p:sp>
    </p:spTree>
    <p:extLst>
      <p:ext uri="{BB962C8B-B14F-4D97-AF65-F5344CB8AC3E}">
        <p14:creationId xmlns:p14="http://schemas.microsoft.com/office/powerpoint/2010/main" val="1288662562"/>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1.pn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3277906"/>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2" r:id="rId14"/>
    <p:sldLayoutId id="214748369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6.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2.emf"/></Relationships>
</file>

<file path=ppt/slides/_rels/slide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20.emf"/></Relationships>
</file>

<file path=ppt/slides/_rels/slide15.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png"/><Relationship Id="rId1" Type="http://schemas.openxmlformats.org/officeDocument/2006/relationships/slideLayout" Target="../slideLayouts/slideLayout15.xml"/><Relationship Id="rId4" Type="http://schemas.openxmlformats.org/officeDocument/2006/relationships/image" Target="../media/image23.emf"/></Relationships>
</file>

<file path=ppt/slides/_rels/slide16.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25.emf"/></Relationships>
</file>

<file path=ppt/slides/_rels/slide17.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8.png"/><Relationship Id="rId1" Type="http://schemas.openxmlformats.org/officeDocument/2006/relationships/slideLayout" Target="../slideLayouts/slideLayout15.xml"/><Relationship Id="rId5" Type="http://schemas.openxmlformats.org/officeDocument/2006/relationships/image" Target="../media/image28.emf"/><Relationship Id="rId4" Type="http://schemas.openxmlformats.org/officeDocument/2006/relationships/image" Target="../media/image27.emf"/></Relationships>
</file>

<file path=ppt/slides/_rels/slide18.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30.emf"/></Relationships>
</file>

<file path=ppt/slides/_rels/slide19.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32.emf"/></Relationships>
</file>

<file path=ppt/slides/_rels/slide20.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8.png"/><Relationship Id="rId1" Type="http://schemas.openxmlformats.org/officeDocument/2006/relationships/slideLayout" Target="../slideLayouts/slideLayout15.xml"/><Relationship Id="rId5" Type="http://schemas.openxmlformats.org/officeDocument/2006/relationships/image" Target="../media/image35.emf"/><Relationship Id="rId4" Type="http://schemas.openxmlformats.org/officeDocument/2006/relationships/image" Target="../media/image34.emf"/></Relationships>
</file>

<file path=ppt/slides/_rels/slide21.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3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41.emf"/><Relationship Id="rId5" Type="http://schemas.openxmlformats.org/officeDocument/2006/relationships/image" Target="../media/image40.emf"/><Relationship Id="rId4" Type="http://schemas.openxmlformats.org/officeDocument/2006/relationships/image" Target="../media/image39.emf"/></Relationships>
</file>

<file path=ppt/slides/_rels/slide23.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43.emf"/></Relationships>
</file>

<file path=ppt/slides/_rels/slide24.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image" Target="../media/image44.png"/><Relationship Id="rId1" Type="http://schemas.openxmlformats.org/officeDocument/2006/relationships/slideLayout" Target="../slideLayouts/slideLayout15.xml"/><Relationship Id="rId4" Type="http://schemas.openxmlformats.org/officeDocument/2006/relationships/image" Target="../media/image46.emf"/></Relationships>
</file>

<file path=ppt/slides/_rels/slide25.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48.emf"/></Relationships>
</file>

<file path=ppt/slides/_rels/slide26.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50.emf"/></Relationships>
</file>

<file path=ppt/slides/_rels/slide27.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54.emf"/><Relationship Id="rId5" Type="http://schemas.openxmlformats.org/officeDocument/2006/relationships/image" Target="../media/image53.emf"/><Relationship Id="rId4" Type="http://schemas.openxmlformats.org/officeDocument/2006/relationships/image" Target="../media/image52.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image" Target="../media/image5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57.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58.emf"/></Relationships>
</file>

<file path=ppt/slides/_rels/slide31.xml.rels><?xml version="1.0" encoding="UTF-8" standalone="yes"?>
<Relationships xmlns="http://schemas.openxmlformats.org/package/2006/relationships"><Relationship Id="rId3" Type="http://schemas.openxmlformats.org/officeDocument/2006/relationships/image" Target="../media/image59.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60.emf"/></Relationships>
</file>

<file path=ppt/slides/_rels/slide32.xml.rels><?xml version="1.0" encoding="UTF-8" standalone="yes"?>
<Relationships xmlns="http://schemas.openxmlformats.org/package/2006/relationships"><Relationship Id="rId3" Type="http://schemas.openxmlformats.org/officeDocument/2006/relationships/image" Target="../media/image61.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62.emf"/></Relationships>
</file>

<file path=ppt/slides/_rels/slide33.xml.rels><?xml version="1.0" encoding="UTF-8" standalone="yes"?>
<Relationships xmlns="http://schemas.openxmlformats.org/package/2006/relationships"><Relationship Id="rId3" Type="http://schemas.openxmlformats.org/officeDocument/2006/relationships/image" Target="../media/image63.emf"/><Relationship Id="rId2" Type="http://schemas.openxmlformats.org/officeDocument/2006/relationships/image" Target="../media/image8.png"/><Relationship Id="rId1" Type="http://schemas.openxmlformats.org/officeDocument/2006/relationships/slideLayout" Target="../slideLayouts/slideLayout15.xml"/><Relationship Id="rId5" Type="http://schemas.openxmlformats.org/officeDocument/2006/relationships/image" Target="../media/image65.emf"/><Relationship Id="rId4" Type="http://schemas.openxmlformats.org/officeDocument/2006/relationships/image" Target="../media/image64.emf"/></Relationships>
</file>

<file path=ppt/slides/_rels/slide34.xml.rels><?xml version="1.0" encoding="UTF-8" standalone="yes"?>
<Relationships xmlns="http://schemas.openxmlformats.org/package/2006/relationships"><Relationship Id="rId3" Type="http://schemas.openxmlformats.org/officeDocument/2006/relationships/image" Target="../media/image66.emf"/><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7.emf"/><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69.emf"/></Relationships>
</file>

<file path=ppt/slides/_rels/slide37.xml.rels><?xml version="1.0" encoding="UTF-8" standalone="yes"?>
<Relationships xmlns="http://schemas.openxmlformats.org/package/2006/relationships"><Relationship Id="rId3" Type="http://schemas.openxmlformats.org/officeDocument/2006/relationships/image" Target="../media/image70.emf"/><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8" Type="http://schemas.openxmlformats.org/officeDocument/2006/relationships/image" Target="../media/image77.emf"/><Relationship Id="rId3" Type="http://schemas.openxmlformats.org/officeDocument/2006/relationships/image" Target="../media/image72.emf"/><Relationship Id="rId7" Type="http://schemas.openxmlformats.org/officeDocument/2006/relationships/image" Target="../media/image76.emf"/><Relationship Id="rId2" Type="http://schemas.openxmlformats.org/officeDocument/2006/relationships/image" Target="../media/image71.png"/><Relationship Id="rId1" Type="http://schemas.openxmlformats.org/officeDocument/2006/relationships/slideLayout" Target="../slideLayouts/slideLayout15.xml"/><Relationship Id="rId6" Type="http://schemas.openxmlformats.org/officeDocument/2006/relationships/image" Target="../media/image75.emf"/><Relationship Id="rId11" Type="http://schemas.openxmlformats.org/officeDocument/2006/relationships/image" Target="../media/image80.emf"/><Relationship Id="rId5" Type="http://schemas.openxmlformats.org/officeDocument/2006/relationships/image" Target="../media/image74.emf"/><Relationship Id="rId10" Type="http://schemas.openxmlformats.org/officeDocument/2006/relationships/image" Target="../media/image79.emf"/><Relationship Id="rId4" Type="http://schemas.openxmlformats.org/officeDocument/2006/relationships/image" Target="../media/image73.emf"/><Relationship Id="rId9" Type="http://schemas.openxmlformats.org/officeDocument/2006/relationships/image" Target="../media/image78.emf"/></Relationships>
</file>

<file path=ppt/slides/_rels/slide39.xml.rels><?xml version="1.0" encoding="UTF-8" standalone="yes"?>
<Relationships xmlns="http://schemas.openxmlformats.org/package/2006/relationships"><Relationship Id="rId8" Type="http://schemas.openxmlformats.org/officeDocument/2006/relationships/image" Target="../media/image86.emf"/><Relationship Id="rId3" Type="http://schemas.openxmlformats.org/officeDocument/2006/relationships/image" Target="../media/image81.emf"/><Relationship Id="rId7" Type="http://schemas.openxmlformats.org/officeDocument/2006/relationships/image" Target="../media/image85.emf"/><Relationship Id="rId2" Type="http://schemas.openxmlformats.org/officeDocument/2006/relationships/image" Target="../media/image71.png"/><Relationship Id="rId1" Type="http://schemas.openxmlformats.org/officeDocument/2006/relationships/slideLayout" Target="../slideLayouts/slideLayout15.xml"/><Relationship Id="rId6" Type="http://schemas.openxmlformats.org/officeDocument/2006/relationships/image" Target="../media/image84.emf"/><Relationship Id="rId5" Type="http://schemas.openxmlformats.org/officeDocument/2006/relationships/image" Target="../media/image83.emf"/><Relationship Id="rId10" Type="http://schemas.openxmlformats.org/officeDocument/2006/relationships/image" Target="../media/image88.emf"/><Relationship Id="rId4" Type="http://schemas.openxmlformats.org/officeDocument/2006/relationships/image" Target="../media/image82.emf"/><Relationship Id="rId9" Type="http://schemas.openxmlformats.org/officeDocument/2006/relationships/image" Target="../media/image87.emf"/></Relationships>
</file>

<file path=ppt/slides/_rels/slide40.xml.rels><?xml version="1.0" encoding="UTF-8" standalone="yes"?>
<Relationships xmlns="http://schemas.openxmlformats.org/package/2006/relationships"><Relationship Id="rId3" Type="http://schemas.openxmlformats.org/officeDocument/2006/relationships/image" Target="../media/image89.emf"/><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92.emf"/><Relationship Id="rId5" Type="http://schemas.openxmlformats.org/officeDocument/2006/relationships/image" Target="../media/image91.emf"/><Relationship Id="rId4" Type="http://schemas.openxmlformats.org/officeDocument/2006/relationships/image" Target="../media/image90.emf"/></Relationships>
</file>

<file path=ppt/slides/_rels/slide41.xml.rels><?xml version="1.0" encoding="UTF-8" standalone="yes"?>
<Relationships xmlns="http://schemas.openxmlformats.org/package/2006/relationships"><Relationship Id="rId3" Type="http://schemas.openxmlformats.org/officeDocument/2006/relationships/image" Target="../media/image93.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94.emf"/></Relationships>
</file>

<file path=ppt/slides/_rels/slide42.xml.rels><?xml version="1.0" encoding="UTF-8" standalone="yes"?>
<Relationships xmlns="http://schemas.openxmlformats.org/package/2006/relationships"><Relationship Id="rId3" Type="http://schemas.openxmlformats.org/officeDocument/2006/relationships/image" Target="../media/image95.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96.emf"/></Relationships>
</file>

<file path=ppt/slides/_rels/slide43.xml.rels><?xml version="1.0" encoding="UTF-8" standalone="yes"?>
<Relationships xmlns="http://schemas.openxmlformats.org/package/2006/relationships"><Relationship Id="rId3" Type="http://schemas.openxmlformats.org/officeDocument/2006/relationships/image" Target="../media/image97.emf"/><Relationship Id="rId2" Type="http://schemas.openxmlformats.org/officeDocument/2006/relationships/image" Target="../media/image8.png"/><Relationship Id="rId1" Type="http://schemas.openxmlformats.org/officeDocument/2006/relationships/slideLayout" Target="../slideLayouts/slideLayout15.xml"/><Relationship Id="rId5" Type="http://schemas.openxmlformats.org/officeDocument/2006/relationships/image" Target="../media/image99.emf"/><Relationship Id="rId4" Type="http://schemas.openxmlformats.org/officeDocument/2006/relationships/image" Target="../media/image98.emf"/></Relationships>
</file>

<file path=ppt/slides/_rels/slide44.xml.rels><?xml version="1.0" encoding="UTF-8" standalone="yes"?>
<Relationships xmlns="http://schemas.openxmlformats.org/package/2006/relationships"><Relationship Id="rId3" Type="http://schemas.openxmlformats.org/officeDocument/2006/relationships/image" Target="../media/image100.emf"/><Relationship Id="rId2" Type="http://schemas.openxmlformats.org/officeDocument/2006/relationships/image" Target="../media/image8.png"/><Relationship Id="rId1" Type="http://schemas.openxmlformats.org/officeDocument/2006/relationships/slideLayout" Target="../slideLayouts/slideLayout15.xml"/><Relationship Id="rId5" Type="http://schemas.openxmlformats.org/officeDocument/2006/relationships/image" Target="../media/image102.emf"/><Relationship Id="rId4" Type="http://schemas.openxmlformats.org/officeDocument/2006/relationships/image" Target="../media/image101.emf"/></Relationships>
</file>

<file path=ppt/slides/_rels/slide45.xml.rels><?xml version="1.0" encoding="UTF-8" standalone="yes"?>
<Relationships xmlns="http://schemas.openxmlformats.org/package/2006/relationships"><Relationship Id="rId3" Type="http://schemas.openxmlformats.org/officeDocument/2006/relationships/image" Target="../media/image103.emf"/><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04.emf"/></Relationships>
</file>

<file path=ppt/slides/_rels/slide46.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jpeg"/><Relationship Id="rId1" Type="http://schemas.openxmlformats.org/officeDocument/2006/relationships/slideLayout" Target="../slideLayouts/slideLayout13.xml"/><Relationship Id="rId5" Type="http://schemas.openxmlformats.org/officeDocument/2006/relationships/image" Target="../media/image108.png"/><Relationship Id="rId4" Type="http://schemas.openxmlformats.org/officeDocument/2006/relationships/image" Target="../media/image10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94616" y="4440673"/>
            <a:ext cx="3197513"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45914" y="2547334"/>
            <a:ext cx="5828435"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Principles of Accounting</a:t>
            </a:r>
          </a:p>
        </p:txBody>
      </p:sp>
      <p:sp>
        <p:nvSpPr>
          <p:cNvPr id="34" name="Rectangle: Rounded Corners 33"/>
          <p:cNvSpPr/>
          <p:nvPr/>
        </p:nvSpPr>
        <p:spPr>
          <a:xfrm>
            <a:off x="1390968" y="34224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194616" y="5765061"/>
            <a:ext cx="2694456" cy="400110"/>
          </a:xfrm>
          <a:prstGeom prst="rect">
            <a:avLst/>
          </a:prstGeom>
          <a:noFill/>
        </p:spPr>
        <p:txBody>
          <a:bodyPr wrap="none" rtlCol="0">
            <a:spAutoFit/>
          </a:bodyPr>
          <a:lstStyle/>
          <a:p>
            <a:r>
              <a:rPr lang="en-US" sz="2000" dirty="0">
                <a:latin typeface="Alexandria" charset="0"/>
                <a:cs typeface="Alexandria" charset="0"/>
              </a:rPr>
              <a:t>Subject code: MGM 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14" y="-187547"/>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057247"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Principles of</a:t>
            </a:r>
          </a:p>
          <a:p>
            <a:r>
              <a:rPr lang="en-US" sz="4400" b="1" dirty="0">
                <a:solidFill>
                  <a:srgbClr val="00B0F0"/>
                </a:solidFill>
                <a:latin typeface="Alexandria" charset="0"/>
                <a:cs typeface="Alexandria" charset="0"/>
              </a:rPr>
              <a:t> Accounting</a:t>
            </a:r>
          </a:p>
        </p:txBody>
      </p:sp>
      <p:sp>
        <p:nvSpPr>
          <p:cNvPr id="10" name="Rectangle: Rounded Corners 9"/>
          <p:cNvSpPr/>
          <p:nvPr/>
        </p:nvSpPr>
        <p:spPr>
          <a:xfrm>
            <a:off x="5143055" y="4407017"/>
            <a:ext cx="4726532" cy="97448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B0F0"/>
                </a:solidFill>
                <a:latin typeface="Alexandria" charset="0"/>
              </a:rPr>
              <a:t>Chapter 5:</a:t>
            </a:r>
            <a:r>
              <a:rPr lang="zh-CN" altLang="en-US" sz="3200" b="1" dirty="0">
                <a:solidFill>
                  <a:srgbClr val="00B0F0"/>
                </a:solidFill>
                <a:latin typeface="Alexandria" charset="0"/>
              </a:rPr>
              <a:t> </a:t>
            </a:r>
            <a:endParaRPr lang="en-US" altLang="zh-CN" sz="3200" b="1" dirty="0">
              <a:solidFill>
                <a:srgbClr val="00B0F0"/>
              </a:solidFill>
              <a:latin typeface="Alexandria" charset="0"/>
            </a:endParaRPr>
          </a:p>
          <a:p>
            <a:pPr algn="ctr"/>
            <a:r>
              <a:rPr lang="en-US" sz="2000" b="1" dirty="0">
                <a:solidFill>
                  <a:srgbClr val="00AEEF"/>
                </a:solidFill>
              </a:rPr>
              <a:t>Merchandising Operations</a:t>
            </a:r>
            <a:endParaRPr lang="en-US" sz="3200" b="1" dirty="0">
              <a:solidFill>
                <a:srgbClr val="00AEEF"/>
              </a:solidFill>
              <a:latin typeface="Alexandria" charset="0"/>
            </a:endParaRPr>
          </a:p>
        </p:txBody>
      </p:sp>
      <p:sp>
        <p:nvSpPr>
          <p:cNvPr id="11" name="TextBox 10"/>
          <p:cNvSpPr txBox="1"/>
          <p:nvPr/>
        </p:nvSpPr>
        <p:spPr>
          <a:xfrm>
            <a:off x="5143056" y="3731689"/>
            <a:ext cx="1233030" cy="707886"/>
          </a:xfrm>
          <a:prstGeom prst="rect">
            <a:avLst/>
          </a:prstGeom>
          <a:noFill/>
        </p:spPr>
        <p:txBody>
          <a:bodyPr wrap="none" rtlCol="0">
            <a:spAutoFit/>
          </a:bodyPr>
          <a:lstStyle/>
          <a:p>
            <a:r>
              <a:rPr lang="en-US" sz="2000" dirty="0">
                <a:latin typeface="Alexandria" charset="0"/>
                <a:cs typeface="Alexandria" charset="0"/>
              </a:rPr>
              <a:t>MGM 227</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256593" y="5691900"/>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Prepared by: </a:t>
            </a:r>
          </a:p>
          <a:p>
            <a:r>
              <a:rPr lang="en-US" sz="2800" b="1" dirty="0">
                <a:solidFill>
                  <a:srgbClr val="00B0F0"/>
                </a:solidFill>
                <a:latin typeface="Alexandria" charset="0"/>
                <a:cs typeface="Alexandria" charset="0"/>
              </a:rPr>
              <a:t>Dr. Rasha B. AL Jerd</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06304BE-8C42-CC75-9C2B-9EE180408BE8}"/>
              </a:ext>
            </a:extLst>
          </p:cNvPr>
          <p:cNvSpPr>
            <a:spLocks noGrp="1"/>
          </p:cNvSpPr>
          <p:nvPr>
            <p:ph type="title"/>
          </p:nvPr>
        </p:nvSpPr>
        <p:spPr>
          <a:xfrm>
            <a:off x="3083035" y="379730"/>
            <a:ext cx="5028578" cy="846700"/>
          </a:xfrm>
        </p:spPr>
        <p:txBody>
          <a:bodyPr/>
          <a:lstStyle/>
          <a:p>
            <a:pPr algn="ctr"/>
            <a:r>
              <a:rPr lang="en-US" dirty="0">
                <a:solidFill>
                  <a:schemeClr val="accent1"/>
                </a:solidFill>
                <a:latin typeface="Alexandria"/>
              </a:rPr>
              <a:t>Learning objectives:</a:t>
            </a:r>
          </a:p>
        </p:txBody>
      </p:sp>
      <p:sp>
        <p:nvSpPr>
          <p:cNvPr id="192513" name="Subtitle 5"/>
          <p:cNvSpPr>
            <a:spLocks noGrp="1"/>
          </p:cNvSpPr>
          <p:nvPr>
            <p:ph type="subTitle" idx="4294967295"/>
          </p:nvPr>
        </p:nvSpPr>
        <p:spPr>
          <a:xfrm>
            <a:off x="101600" y="1563426"/>
            <a:ext cx="11988800" cy="2583271"/>
          </a:xfrm>
          <a:noFill/>
        </p:spPr>
        <p:txBody>
          <a:bodyPr vert="horz" wrap="square" lIns="0" tIns="0" rIns="0" bIns="0" rtlCol="0" anchor="t" anchorCtr="0">
            <a:spAutoFit/>
          </a:bodyPr>
          <a:lstStyle/>
          <a:p>
            <a:pPr marL="0" indent="0">
              <a:buNone/>
            </a:pPr>
            <a:r>
              <a:rPr lang="en-US" dirty="0">
                <a:latin typeface="Alexandria"/>
              </a:rPr>
              <a:t>1) </a:t>
            </a:r>
            <a:r>
              <a:rPr lang="en-US" dirty="0"/>
              <a:t>Describe merchandising operations and the two types of merchandise inventory systems</a:t>
            </a:r>
            <a:endParaRPr lang="en-US" dirty="0">
              <a:latin typeface="Alexandria"/>
            </a:endParaRPr>
          </a:p>
          <a:p>
            <a:pPr marL="0" indent="0">
              <a:buNone/>
            </a:pPr>
            <a:r>
              <a:rPr lang="en-US" dirty="0">
                <a:latin typeface="Alexandria"/>
              </a:rPr>
              <a:t>2) </a:t>
            </a:r>
            <a:r>
              <a:rPr lang="en-US" dirty="0"/>
              <a:t>Account for the purchase of merchandise inventory using a perpetual inventory system</a:t>
            </a:r>
            <a:endParaRPr lang="en-US" dirty="0">
              <a:latin typeface="Alexandria"/>
            </a:endParaRPr>
          </a:p>
          <a:p>
            <a:pPr marL="0" indent="0">
              <a:buNone/>
            </a:pPr>
            <a:r>
              <a:rPr lang="en-US" dirty="0">
                <a:latin typeface="Alexandria"/>
              </a:rPr>
              <a:t>3) </a:t>
            </a:r>
            <a:r>
              <a:rPr lang="en-US" dirty="0"/>
              <a:t>Account for the sale of merchandise inventory using a perpetual inventory system</a:t>
            </a:r>
            <a:endParaRPr lang="en-US" dirty="0">
              <a:latin typeface="Alexandria"/>
            </a:endParaRPr>
          </a:p>
        </p:txBody>
      </p:sp>
      <p:pic>
        <p:nvPicPr>
          <p:cNvPr id="2" name="Graphic 21">
            <a:extLst>
              <a:ext uri="{FF2B5EF4-FFF2-40B4-BE49-F238E27FC236}">
                <a16:creationId xmlns:a16="http://schemas.microsoft.com/office/drawing/2014/main" id="{25B5C44A-43FC-288A-CCDE-57BEE8B80F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9760" y="150087"/>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7E24F-350A-CBF5-612F-3973BF00C330}"/>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EEE8FEDC-B6D9-2385-2F53-2CD69BEBDDDC}"/>
              </a:ext>
            </a:extLst>
          </p:cNvPr>
          <p:cNvSpPr>
            <a:spLocks noGrp="1"/>
          </p:cNvSpPr>
          <p:nvPr>
            <p:ph type="subTitle" idx="1"/>
          </p:nvPr>
        </p:nvSpPr>
        <p:spPr>
          <a:xfrm>
            <a:off x="899653" y="3505200"/>
            <a:ext cx="11120282" cy="775597"/>
          </a:xfrm>
          <a:noFill/>
        </p:spPr>
        <p:txBody>
          <a:bodyPr vert="horz" wrap="square" lIns="0" tIns="0" rIns="0" bIns="0" rtlCol="0" anchor="t" anchorCtr="0">
            <a:spAutoFit/>
          </a:bodyPr>
          <a:lstStyle/>
          <a:p>
            <a:pPr algn="ctr"/>
            <a:r>
              <a:rPr lang="en-US" dirty="0">
                <a:solidFill>
                  <a:schemeClr val="tx1"/>
                </a:solidFill>
              </a:rPr>
              <a:t>Describe merchandising operations and the two types of merchandise inventory systems</a:t>
            </a:r>
            <a:endParaRPr lang="en-US" dirty="0">
              <a:solidFill>
                <a:schemeClr val="tx1"/>
              </a:solidFill>
              <a:latin typeface="Alexandria"/>
            </a:endParaRPr>
          </a:p>
        </p:txBody>
      </p:sp>
      <p:sp>
        <p:nvSpPr>
          <p:cNvPr id="7" name="Flowchart: Connector 6">
            <a:extLst>
              <a:ext uri="{FF2B5EF4-FFF2-40B4-BE49-F238E27FC236}">
                <a16:creationId xmlns:a16="http://schemas.microsoft.com/office/drawing/2014/main" id="{6BE8D173-2445-00DA-4DA3-BF3A86CAC0FC}"/>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1</a:t>
            </a:r>
          </a:p>
        </p:txBody>
      </p:sp>
      <p:pic>
        <p:nvPicPr>
          <p:cNvPr id="2" name="Graphic 21">
            <a:extLst>
              <a:ext uri="{FF2B5EF4-FFF2-40B4-BE49-F238E27FC236}">
                <a16:creationId xmlns:a16="http://schemas.microsoft.com/office/drawing/2014/main" id="{B58FB50D-1424-5598-5CC2-6DCC66B9D0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601876410"/>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FCDA1-E7FE-2DA8-7BF4-80BE42A3C1C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5EEBC7E8-613F-909D-E13C-9DCF54D2AF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385EE644-05B8-67EF-43F3-BDDDE41A2EF7}"/>
              </a:ext>
            </a:extLst>
          </p:cNvPr>
          <p:cNvSpPr txBox="1"/>
          <p:nvPr/>
        </p:nvSpPr>
        <p:spPr>
          <a:xfrm>
            <a:off x="235974" y="335351"/>
            <a:ext cx="6098458" cy="369332"/>
          </a:xfrm>
          <a:prstGeom prst="rect">
            <a:avLst/>
          </a:prstGeom>
          <a:noFill/>
        </p:spPr>
        <p:txBody>
          <a:bodyPr wrap="square">
            <a:spAutoFit/>
          </a:bodyPr>
          <a:lstStyle/>
          <a:p>
            <a:r>
              <a:rPr lang="en-US" sz="1800" b="1" i="0" u="none" strike="noStrike" baseline="0" dirty="0">
                <a:solidFill>
                  <a:srgbClr val="00A6A6"/>
                </a:solidFill>
                <a:latin typeface="FrutigerLTCom-Bold"/>
              </a:rPr>
              <a:t>WHAT ARE MERCHANDISING OPERATIONS?</a:t>
            </a:r>
            <a:endParaRPr lang="en-US" dirty="0"/>
          </a:p>
        </p:txBody>
      </p:sp>
      <p:sp>
        <p:nvSpPr>
          <p:cNvPr id="6" name="TextBox 5">
            <a:extLst>
              <a:ext uri="{FF2B5EF4-FFF2-40B4-BE49-F238E27FC236}">
                <a16:creationId xmlns:a16="http://schemas.microsoft.com/office/drawing/2014/main" id="{5443D335-9D32-3BF5-D151-AAD7A6F75D82}"/>
              </a:ext>
            </a:extLst>
          </p:cNvPr>
          <p:cNvSpPr txBox="1"/>
          <p:nvPr/>
        </p:nvSpPr>
        <p:spPr>
          <a:xfrm>
            <a:off x="235974" y="983104"/>
            <a:ext cx="11031794" cy="1631216"/>
          </a:xfrm>
          <a:prstGeom prst="rect">
            <a:avLst/>
          </a:prstGeom>
          <a:noFill/>
        </p:spPr>
        <p:txBody>
          <a:bodyPr wrap="square">
            <a:spAutoFit/>
          </a:bodyPr>
          <a:lstStyle/>
          <a:p>
            <a:pPr algn="just"/>
            <a:r>
              <a:rPr lang="en-US" sz="2000" b="0" i="0" u="none" strike="noStrike" baseline="0" dirty="0">
                <a:solidFill>
                  <a:srgbClr val="000000"/>
                </a:solidFill>
                <a:latin typeface="Alexandria"/>
              </a:rPr>
              <a:t>A </a:t>
            </a:r>
            <a:r>
              <a:rPr lang="en-US" sz="2000" b="1" i="0" u="none" strike="noStrike" baseline="0" dirty="0">
                <a:solidFill>
                  <a:srgbClr val="FF2626"/>
                </a:solidFill>
                <a:latin typeface="Alexandria"/>
              </a:rPr>
              <a:t>merchandiser </a:t>
            </a:r>
            <a:r>
              <a:rPr lang="en-US" sz="2000" b="0" i="0" u="none" strike="noStrike" baseline="0" dirty="0">
                <a:solidFill>
                  <a:srgbClr val="000000"/>
                </a:solidFill>
                <a:latin typeface="Alexandria"/>
              </a:rPr>
              <a:t>is a business that sells merchandise, or goods, to customers. The merchandise that this type of business sells is called </a:t>
            </a:r>
            <a:r>
              <a:rPr lang="en-US" sz="2000" b="1" i="0" u="none" strike="noStrike" baseline="0" dirty="0">
                <a:solidFill>
                  <a:srgbClr val="FF2626"/>
                </a:solidFill>
                <a:latin typeface="Alexandria"/>
              </a:rPr>
              <a:t>merchandise inventory. </a:t>
            </a:r>
            <a:r>
              <a:rPr lang="en-US" sz="2000" b="0" i="0" u="none" strike="noStrike" baseline="0" dirty="0">
                <a:solidFill>
                  <a:srgbClr val="000000"/>
                </a:solidFill>
                <a:latin typeface="Alexandria"/>
              </a:rPr>
              <a:t>Merchandisers are often identified as either wholesalers or retailers. A </a:t>
            </a:r>
            <a:r>
              <a:rPr lang="en-US" sz="2000" b="1" i="0" u="none" strike="noStrike" baseline="0" dirty="0">
                <a:solidFill>
                  <a:srgbClr val="FF2626"/>
                </a:solidFill>
                <a:latin typeface="Alexandria"/>
              </a:rPr>
              <a:t>wholesaler </a:t>
            </a:r>
            <a:r>
              <a:rPr lang="en-US" sz="2000" b="0" i="0" u="none" strike="noStrike" baseline="0" dirty="0">
                <a:solidFill>
                  <a:srgbClr val="000000"/>
                </a:solidFill>
                <a:latin typeface="Alexandria"/>
              </a:rPr>
              <a:t>is a merchandiser who buys goods from a manufacturer and then sells them to retailers. A </a:t>
            </a:r>
            <a:r>
              <a:rPr lang="en-US" sz="2000" b="1" i="0" u="none" strike="noStrike" baseline="0" dirty="0">
                <a:solidFill>
                  <a:srgbClr val="FF2626"/>
                </a:solidFill>
                <a:latin typeface="Alexandria"/>
              </a:rPr>
              <a:t>retailer </a:t>
            </a:r>
            <a:r>
              <a:rPr lang="en-US" sz="2000" b="0" i="0" u="none" strike="noStrike" baseline="0" dirty="0">
                <a:solidFill>
                  <a:srgbClr val="000000"/>
                </a:solidFill>
                <a:latin typeface="Alexandria"/>
              </a:rPr>
              <a:t>buys merchandise either from a manufacturer or a wholesaler and then sells those goods to consumers.</a:t>
            </a:r>
            <a:endParaRPr lang="en-US" sz="2000" dirty="0">
              <a:latin typeface="Alexandria"/>
            </a:endParaRPr>
          </a:p>
        </p:txBody>
      </p:sp>
      <p:pic>
        <p:nvPicPr>
          <p:cNvPr id="8" name="Picture 7">
            <a:extLst>
              <a:ext uri="{FF2B5EF4-FFF2-40B4-BE49-F238E27FC236}">
                <a16:creationId xmlns:a16="http://schemas.microsoft.com/office/drawing/2014/main" id="{568EA4E8-408F-3C74-FCFD-94CEA4B870D3}"/>
              </a:ext>
            </a:extLst>
          </p:cNvPr>
          <p:cNvPicPr>
            <a:picLocks noChangeAspect="1"/>
          </p:cNvPicPr>
          <p:nvPr/>
        </p:nvPicPr>
        <p:blipFill>
          <a:blip r:embed="rId3"/>
          <a:stretch>
            <a:fillRect/>
          </a:stretch>
        </p:blipFill>
        <p:spPr>
          <a:xfrm>
            <a:off x="809240" y="3262073"/>
            <a:ext cx="3430922" cy="1985486"/>
          </a:xfrm>
          <a:prstGeom prst="rect">
            <a:avLst/>
          </a:prstGeom>
        </p:spPr>
      </p:pic>
      <p:pic>
        <p:nvPicPr>
          <p:cNvPr id="10" name="Picture 9">
            <a:extLst>
              <a:ext uri="{FF2B5EF4-FFF2-40B4-BE49-F238E27FC236}">
                <a16:creationId xmlns:a16="http://schemas.microsoft.com/office/drawing/2014/main" id="{DD7CEFBB-3EB8-0F50-4CC2-D38FDD941465}"/>
              </a:ext>
            </a:extLst>
          </p:cNvPr>
          <p:cNvPicPr>
            <a:picLocks noChangeAspect="1"/>
          </p:cNvPicPr>
          <p:nvPr/>
        </p:nvPicPr>
        <p:blipFill>
          <a:blip r:embed="rId4"/>
          <a:stretch>
            <a:fillRect/>
          </a:stretch>
        </p:blipFill>
        <p:spPr>
          <a:xfrm>
            <a:off x="5368413" y="3262073"/>
            <a:ext cx="3430921" cy="1985486"/>
          </a:xfrm>
          <a:prstGeom prst="rect">
            <a:avLst/>
          </a:prstGeom>
        </p:spPr>
      </p:pic>
    </p:spTree>
    <p:extLst>
      <p:ext uri="{BB962C8B-B14F-4D97-AF65-F5344CB8AC3E}">
        <p14:creationId xmlns:p14="http://schemas.microsoft.com/office/powerpoint/2010/main" val="1616722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E34F8-53F9-A554-0A5E-2075335A125C}"/>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D0F33CBD-8682-28B0-C1B8-E47C86928D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6" name="Picture 5">
            <a:extLst>
              <a:ext uri="{FF2B5EF4-FFF2-40B4-BE49-F238E27FC236}">
                <a16:creationId xmlns:a16="http://schemas.microsoft.com/office/drawing/2014/main" id="{46F7B13F-07E9-15BB-75B4-3EC8451A46E4}"/>
              </a:ext>
            </a:extLst>
          </p:cNvPr>
          <p:cNvPicPr>
            <a:picLocks noChangeAspect="1"/>
          </p:cNvPicPr>
          <p:nvPr/>
        </p:nvPicPr>
        <p:blipFill>
          <a:blip r:embed="rId3"/>
          <a:stretch>
            <a:fillRect/>
          </a:stretch>
        </p:blipFill>
        <p:spPr>
          <a:xfrm>
            <a:off x="1763090" y="899652"/>
            <a:ext cx="4760614" cy="4483297"/>
          </a:xfrm>
          <a:prstGeom prst="rect">
            <a:avLst/>
          </a:prstGeom>
        </p:spPr>
      </p:pic>
      <p:sp>
        <p:nvSpPr>
          <p:cNvPr id="12" name="TextBox 11">
            <a:extLst>
              <a:ext uri="{FF2B5EF4-FFF2-40B4-BE49-F238E27FC236}">
                <a16:creationId xmlns:a16="http://schemas.microsoft.com/office/drawing/2014/main" id="{6A7F28FF-CD01-008E-75E2-0D80D0AE2D1A}"/>
              </a:ext>
            </a:extLst>
          </p:cNvPr>
          <p:cNvSpPr txBox="1"/>
          <p:nvPr/>
        </p:nvSpPr>
        <p:spPr>
          <a:xfrm>
            <a:off x="294968" y="60312"/>
            <a:ext cx="6970345" cy="677108"/>
          </a:xfrm>
          <a:prstGeom prst="rect">
            <a:avLst/>
          </a:prstGeom>
          <a:noFill/>
        </p:spPr>
        <p:txBody>
          <a:bodyPr wrap="square">
            <a:spAutoFit/>
          </a:bodyPr>
          <a:lstStyle/>
          <a:p>
            <a:pPr algn="l"/>
            <a:r>
              <a:rPr lang="en-US" sz="2000" b="1" i="0" u="none" strike="noStrike" baseline="0" dirty="0">
                <a:solidFill>
                  <a:srgbClr val="B34000"/>
                </a:solidFill>
                <a:latin typeface="Alexandria"/>
              </a:rPr>
              <a:t>The Operating Cycle of a Merchandising Business</a:t>
            </a:r>
          </a:p>
          <a:p>
            <a:pPr algn="l"/>
            <a:r>
              <a:rPr lang="en-US" sz="1800" b="0" i="0" u="none" strike="noStrike" baseline="0" dirty="0">
                <a:solidFill>
                  <a:srgbClr val="000000"/>
                </a:solidFill>
                <a:latin typeface="Alexandria"/>
              </a:rPr>
              <a:t>The operating cycle of a merchandiser is as follows (see Exhibit 5-1):</a:t>
            </a:r>
            <a:endParaRPr lang="en-US" dirty="0">
              <a:latin typeface="Alexandria"/>
            </a:endParaRPr>
          </a:p>
        </p:txBody>
      </p:sp>
      <p:sp>
        <p:nvSpPr>
          <p:cNvPr id="8" name="TextBox 7">
            <a:extLst>
              <a:ext uri="{FF2B5EF4-FFF2-40B4-BE49-F238E27FC236}">
                <a16:creationId xmlns:a16="http://schemas.microsoft.com/office/drawing/2014/main" id="{199ABEAD-D869-4536-DA37-46683D2CA63F}"/>
              </a:ext>
            </a:extLst>
          </p:cNvPr>
          <p:cNvSpPr txBox="1"/>
          <p:nvPr/>
        </p:nvSpPr>
        <p:spPr>
          <a:xfrm>
            <a:off x="117986" y="5545181"/>
            <a:ext cx="11312014" cy="1015663"/>
          </a:xfrm>
          <a:prstGeom prst="rect">
            <a:avLst/>
          </a:prstGeom>
          <a:noFill/>
        </p:spPr>
        <p:txBody>
          <a:bodyPr wrap="square">
            <a:spAutoFit/>
          </a:bodyPr>
          <a:lstStyle/>
          <a:p>
            <a:pPr algn="l"/>
            <a:r>
              <a:rPr lang="en-US" sz="2000" b="1" i="0" u="none" strike="noStrike" baseline="0" dirty="0">
                <a:solidFill>
                  <a:srgbClr val="000000"/>
                </a:solidFill>
                <a:latin typeface="Alexandria"/>
              </a:rPr>
              <a:t>1. </a:t>
            </a:r>
            <a:r>
              <a:rPr lang="en-US" sz="2000" b="0" i="0" u="none" strike="noStrike" baseline="0" dirty="0">
                <a:solidFill>
                  <a:srgbClr val="000000"/>
                </a:solidFill>
                <a:latin typeface="Alexandria"/>
              </a:rPr>
              <a:t>It begins when the company purchases inventory from an individual or business, called a </a:t>
            </a:r>
            <a:r>
              <a:rPr lang="en-US" sz="2000" b="1" i="0" u="none" strike="noStrike" baseline="0" dirty="0">
                <a:solidFill>
                  <a:srgbClr val="FF2626"/>
                </a:solidFill>
                <a:latin typeface="Alexandria"/>
              </a:rPr>
              <a:t>vendor.</a:t>
            </a:r>
          </a:p>
          <a:p>
            <a:pPr algn="l"/>
            <a:r>
              <a:rPr lang="en-US" sz="2000" b="1" i="0" u="none" strike="noStrike" baseline="0" dirty="0">
                <a:solidFill>
                  <a:srgbClr val="000000"/>
                </a:solidFill>
                <a:latin typeface="Alexandria"/>
              </a:rPr>
              <a:t>2. </a:t>
            </a:r>
            <a:r>
              <a:rPr lang="en-US" sz="2000" b="0" i="0" u="none" strike="noStrike" baseline="0" dirty="0">
                <a:solidFill>
                  <a:srgbClr val="000000"/>
                </a:solidFill>
                <a:latin typeface="Alexandria"/>
              </a:rPr>
              <a:t>The company then sells the inventory to a customer.</a:t>
            </a:r>
          </a:p>
          <a:p>
            <a:pPr algn="l"/>
            <a:r>
              <a:rPr lang="en-US" sz="2000" b="1" i="0" u="none" strike="noStrike" baseline="0" dirty="0">
                <a:solidFill>
                  <a:srgbClr val="000000"/>
                </a:solidFill>
                <a:latin typeface="Alexandria"/>
              </a:rPr>
              <a:t>3. </a:t>
            </a:r>
            <a:r>
              <a:rPr lang="en-US" sz="2000" b="0" i="0" u="none" strike="noStrike" baseline="0" dirty="0">
                <a:solidFill>
                  <a:srgbClr val="000000"/>
                </a:solidFill>
                <a:latin typeface="Alexandria"/>
              </a:rPr>
              <a:t>Finally, the company collects cash from customers.</a:t>
            </a:r>
            <a:endParaRPr lang="en-US" sz="2000" dirty="0">
              <a:latin typeface="Alexandria"/>
            </a:endParaRPr>
          </a:p>
        </p:txBody>
      </p:sp>
      <p:pic>
        <p:nvPicPr>
          <p:cNvPr id="10" name="Picture 9">
            <a:extLst>
              <a:ext uri="{FF2B5EF4-FFF2-40B4-BE49-F238E27FC236}">
                <a16:creationId xmlns:a16="http://schemas.microsoft.com/office/drawing/2014/main" id="{905A2726-381E-0F1D-9BDF-E62DBB55FFC2}"/>
              </a:ext>
            </a:extLst>
          </p:cNvPr>
          <p:cNvPicPr>
            <a:picLocks noChangeAspect="1"/>
          </p:cNvPicPr>
          <p:nvPr/>
        </p:nvPicPr>
        <p:blipFill>
          <a:blip r:embed="rId4"/>
          <a:stretch>
            <a:fillRect/>
          </a:stretch>
        </p:blipFill>
        <p:spPr>
          <a:xfrm>
            <a:off x="7371498" y="2027465"/>
            <a:ext cx="3220032" cy="907464"/>
          </a:xfrm>
          <a:prstGeom prst="rect">
            <a:avLst/>
          </a:prstGeom>
        </p:spPr>
      </p:pic>
    </p:spTree>
    <p:extLst>
      <p:ext uri="{BB962C8B-B14F-4D97-AF65-F5344CB8AC3E}">
        <p14:creationId xmlns:p14="http://schemas.microsoft.com/office/powerpoint/2010/main" val="24308828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B1902-E9A6-1AF7-B20A-09CE9EC3D5E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F2AB479-1E67-9A97-CEBD-0D7AD6862D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82365" y="3962"/>
            <a:ext cx="1309635" cy="611510"/>
          </a:xfrm>
          <a:prstGeom prst="rect">
            <a:avLst/>
          </a:prstGeom>
        </p:spPr>
      </p:pic>
      <p:sp>
        <p:nvSpPr>
          <p:cNvPr id="3" name="TextBox 2">
            <a:extLst>
              <a:ext uri="{FF2B5EF4-FFF2-40B4-BE49-F238E27FC236}">
                <a16:creationId xmlns:a16="http://schemas.microsoft.com/office/drawing/2014/main" id="{D6C47736-B998-3205-B80E-60046370F452}"/>
              </a:ext>
            </a:extLst>
          </p:cNvPr>
          <p:cNvSpPr txBox="1"/>
          <p:nvPr/>
        </p:nvSpPr>
        <p:spPr>
          <a:xfrm>
            <a:off x="280219" y="309717"/>
            <a:ext cx="10854813" cy="5940088"/>
          </a:xfrm>
          <a:prstGeom prst="rect">
            <a:avLst/>
          </a:prstGeom>
          <a:noFill/>
        </p:spPr>
        <p:txBody>
          <a:bodyPr wrap="square">
            <a:spAutoFit/>
          </a:bodyPr>
          <a:lstStyle/>
          <a:p>
            <a:pPr algn="just"/>
            <a:r>
              <a:rPr lang="en-US" sz="2000" b="0" i="0" u="none" strike="noStrike" baseline="0" dirty="0">
                <a:solidFill>
                  <a:srgbClr val="000000"/>
                </a:solidFill>
                <a:latin typeface="Alexandria"/>
              </a:rPr>
              <a:t>Because the operating cycle of a merchandiser is different than that of a service company, the financial statements differ. Exhibit 5-2 shows how a service company’s financial statements (on the left) differ from a merchandiser’s financial statements (on the right). As you can see, merchandisers have some new balance sheet and income statement items.</a:t>
            </a:r>
          </a:p>
          <a:p>
            <a:pPr algn="just"/>
            <a:r>
              <a:rPr lang="en-US" sz="2000" b="0" i="0" u="none" strike="noStrike" baseline="0" dirty="0">
                <a:solidFill>
                  <a:srgbClr val="000000"/>
                </a:solidFill>
                <a:latin typeface="Alexandria"/>
              </a:rPr>
              <a:t>On the income statement, a merchandising company reports revenues using an</a:t>
            </a:r>
          </a:p>
          <a:p>
            <a:pPr algn="just"/>
            <a:r>
              <a:rPr lang="en-US" sz="2000" b="0" i="0" u="none" strike="noStrike" baseline="0" dirty="0">
                <a:solidFill>
                  <a:srgbClr val="000000"/>
                </a:solidFill>
                <a:latin typeface="Alexandria"/>
              </a:rPr>
              <a:t>account called </a:t>
            </a:r>
            <a:r>
              <a:rPr lang="en-US" sz="2000" b="0" i="1" u="none" strike="noStrike" baseline="0" dirty="0">
                <a:solidFill>
                  <a:srgbClr val="000000"/>
                </a:solidFill>
                <a:latin typeface="Alexandria"/>
              </a:rPr>
              <a:t>Sales Revenue </a:t>
            </a:r>
            <a:r>
              <a:rPr lang="en-US" sz="2000" b="0" i="0" u="none" strike="noStrike" baseline="0" dirty="0">
                <a:solidFill>
                  <a:srgbClr val="000000"/>
                </a:solidFill>
                <a:latin typeface="Alexandria"/>
              </a:rPr>
              <a:t>rather than the account </a:t>
            </a:r>
            <a:r>
              <a:rPr lang="en-US" sz="2000" b="0" i="1" u="none" strike="noStrike" baseline="0" dirty="0">
                <a:solidFill>
                  <a:srgbClr val="000000"/>
                </a:solidFill>
                <a:latin typeface="Alexandria"/>
              </a:rPr>
              <a:t>Service Revenue </a:t>
            </a:r>
            <a:r>
              <a:rPr lang="en-US" sz="2000" b="0" i="0" u="none" strike="noStrike" baseline="0" dirty="0">
                <a:solidFill>
                  <a:srgbClr val="000000"/>
                </a:solidFill>
                <a:latin typeface="Alexandria"/>
              </a:rPr>
              <a:t>used by service companies.</a:t>
            </a:r>
          </a:p>
          <a:p>
            <a:pPr algn="just"/>
            <a:r>
              <a:rPr lang="en-US" sz="2000" b="0" i="0" u="none" strike="noStrike" baseline="0" dirty="0">
                <a:solidFill>
                  <a:srgbClr val="000000"/>
                </a:solidFill>
                <a:latin typeface="Alexandria"/>
              </a:rPr>
              <a:t>A merchandiser also reports the cost of merchandise inventory that has been sold to customers, or </a:t>
            </a:r>
            <a:r>
              <a:rPr lang="en-US" sz="2000" b="1" i="0" u="none" strike="noStrike" baseline="0" dirty="0">
                <a:solidFill>
                  <a:srgbClr val="FF2626"/>
                </a:solidFill>
                <a:latin typeface="Alexandria"/>
              </a:rPr>
              <a:t>Cost of Goods Sold (COGS). </a:t>
            </a:r>
            <a:r>
              <a:rPr lang="en-US" sz="2000" b="0" i="0" u="none" strike="noStrike" baseline="0" dirty="0">
                <a:solidFill>
                  <a:srgbClr val="000000"/>
                </a:solidFill>
                <a:latin typeface="Alexandria"/>
              </a:rPr>
              <a:t>Cost of Goods Sold is also called </a:t>
            </a:r>
            <a:r>
              <a:rPr lang="en-US" sz="2000" b="0" i="1" u="none" strike="noStrike" baseline="0" dirty="0">
                <a:solidFill>
                  <a:srgbClr val="000000"/>
                </a:solidFill>
                <a:latin typeface="Alexandria"/>
              </a:rPr>
              <a:t>Cost of Sales. </a:t>
            </a:r>
            <a:r>
              <a:rPr lang="en-US" sz="2000" b="0" i="0" u="none" strike="noStrike" baseline="0" dirty="0">
                <a:solidFill>
                  <a:srgbClr val="000000"/>
                </a:solidFill>
                <a:latin typeface="Alexandria"/>
              </a:rPr>
              <a:t>Because COGS is usually a merchandiser’s main expense, an intermediary calculation,</a:t>
            </a:r>
            <a:r>
              <a:rPr lang="en-US" sz="2000" dirty="0">
                <a:latin typeface="Alexandria"/>
              </a:rPr>
              <a:t> gross profit, is determined before calculating net income. </a:t>
            </a:r>
            <a:r>
              <a:rPr lang="en-US" sz="2000" b="1" dirty="0">
                <a:latin typeface="Alexandria"/>
              </a:rPr>
              <a:t>Gross profit </a:t>
            </a:r>
            <a:r>
              <a:rPr lang="en-US" sz="2000" dirty="0">
                <a:latin typeface="Alexandria"/>
              </a:rPr>
              <a:t>(also called </a:t>
            </a:r>
            <a:r>
              <a:rPr lang="en-US" sz="2000" i="1" dirty="0">
                <a:latin typeface="Alexandria"/>
              </a:rPr>
              <a:t>gross</a:t>
            </a:r>
          </a:p>
          <a:p>
            <a:pPr algn="just"/>
            <a:r>
              <a:rPr lang="en-US" sz="2000" i="1" dirty="0">
                <a:latin typeface="Alexandria"/>
              </a:rPr>
              <a:t>margin</a:t>
            </a:r>
            <a:r>
              <a:rPr lang="en-US" sz="2000" dirty="0">
                <a:latin typeface="Alexandria"/>
              </a:rPr>
              <a:t>) is calculated as Net Sales Revenue minus Cost of Goods Sold and represents the markup on the merchandise inventory. Gross profit is the extra amount the company receives from the customer (for the merchandise sold) over what the company paid to the vendor. After calculating gross profit, operating expenses are then deducted to determine net income. </a:t>
            </a:r>
            <a:r>
              <a:rPr lang="en-US" sz="2000" b="1" dirty="0">
                <a:latin typeface="Alexandria"/>
              </a:rPr>
              <a:t>Operating expenses </a:t>
            </a:r>
            <a:r>
              <a:rPr lang="en-US" sz="2000" dirty="0">
                <a:latin typeface="Alexandria"/>
              </a:rPr>
              <a:t>are expenses, other than Cost of Goods Sold, that occur in the entity’s major ongoing operations.</a:t>
            </a:r>
          </a:p>
          <a:p>
            <a:pPr algn="just"/>
            <a:r>
              <a:rPr lang="en-US" sz="2000" dirty="0">
                <a:latin typeface="Alexandria"/>
              </a:rPr>
              <a:t>On the balance sheet, a merchandiser includes Merchandise Inventory in the current assets section representing the value of inventory that the business has on hand to sell to customers. Remember that the assets in the current asset section are listed in the order of liquidity; therefore, Merchandise Inventory is usually listed below Accounts Receivable but before the prepaid assets.</a:t>
            </a:r>
            <a:endParaRPr lang="en-US" sz="3600" dirty="0">
              <a:latin typeface="Alexandria"/>
            </a:endParaRPr>
          </a:p>
        </p:txBody>
      </p:sp>
      <p:pic>
        <p:nvPicPr>
          <p:cNvPr id="9" name="Picture 8">
            <a:extLst>
              <a:ext uri="{FF2B5EF4-FFF2-40B4-BE49-F238E27FC236}">
                <a16:creationId xmlns:a16="http://schemas.microsoft.com/office/drawing/2014/main" id="{BFF96C47-7676-33AE-395D-A4C130A120A3}"/>
              </a:ext>
            </a:extLst>
          </p:cNvPr>
          <p:cNvPicPr>
            <a:picLocks noChangeAspect="1"/>
          </p:cNvPicPr>
          <p:nvPr/>
        </p:nvPicPr>
        <p:blipFill>
          <a:blip r:embed="rId3"/>
          <a:stretch>
            <a:fillRect/>
          </a:stretch>
        </p:blipFill>
        <p:spPr>
          <a:xfrm>
            <a:off x="9261987" y="5943600"/>
            <a:ext cx="2649794" cy="910438"/>
          </a:xfrm>
          <a:prstGeom prst="rect">
            <a:avLst/>
          </a:prstGeom>
        </p:spPr>
      </p:pic>
    </p:spTree>
    <p:extLst>
      <p:ext uri="{BB962C8B-B14F-4D97-AF65-F5344CB8AC3E}">
        <p14:creationId xmlns:p14="http://schemas.microsoft.com/office/powerpoint/2010/main" val="2485565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D2C77-0DD6-592A-AD79-6353AEBBDD3C}"/>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1FF9365-E9D6-B4D8-C251-F832314037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D44D2499-7513-0355-5A1E-A0892DC21022}"/>
              </a:ext>
            </a:extLst>
          </p:cNvPr>
          <p:cNvPicPr>
            <a:picLocks noChangeAspect="1"/>
          </p:cNvPicPr>
          <p:nvPr/>
        </p:nvPicPr>
        <p:blipFill>
          <a:blip r:embed="rId3"/>
          <a:stretch>
            <a:fillRect/>
          </a:stretch>
        </p:blipFill>
        <p:spPr>
          <a:xfrm>
            <a:off x="221226" y="737420"/>
            <a:ext cx="11400503" cy="5781367"/>
          </a:xfrm>
          <a:prstGeom prst="rect">
            <a:avLst/>
          </a:prstGeom>
        </p:spPr>
      </p:pic>
    </p:spTree>
    <p:extLst>
      <p:ext uri="{BB962C8B-B14F-4D97-AF65-F5344CB8AC3E}">
        <p14:creationId xmlns:p14="http://schemas.microsoft.com/office/powerpoint/2010/main" val="3986406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6347D-B9F1-50F5-A4A8-DAC6EA946C03}"/>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D6C6B7DD-B2D3-764E-C681-067AFCA8EE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1CBB38ED-1415-D6F5-724E-F9C95E7CC1F3}"/>
              </a:ext>
            </a:extLst>
          </p:cNvPr>
          <p:cNvPicPr>
            <a:picLocks noChangeAspect="1"/>
          </p:cNvPicPr>
          <p:nvPr/>
        </p:nvPicPr>
        <p:blipFill>
          <a:blip r:embed="rId3"/>
          <a:stretch>
            <a:fillRect/>
          </a:stretch>
        </p:blipFill>
        <p:spPr>
          <a:xfrm>
            <a:off x="294669" y="990123"/>
            <a:ext cx="10250428" cy="4877754"/>
          </a:xfrm>
          <a:prstGeom prst="rect">
            <a:avLst/>
          </a:prstGeom>
        </p:spPr>
      </p:pic>
    </p:spTree>
    <p:extLst>
      <p:ext uri="{BB962C8B-B14F-4D97-AF65-F5344CB8AC3E}">
        <p14:creationId xmlns:p14="http://schemas.microsoft.com/office/powerpoint/2010/main" val="2026828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A6161-6B2F-E197-F983-BC884CFDC5C1}"/>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B974DE7C-647B-2B1D-031A-F743878595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CB2B3032-256A-4005-452A-4BB685F09237}"/>
              </a:ext>
            </a:extLst>
          </p:cNvPr>
          <p:cNvSpPr txBox="1"/>
          <p:nvPr/>
        </p:nvSpPr>
        <p:spPr>
          <a:xfrm>
            <a:off x="127094" y="151180"/>
            <a:ext cx="12064906" cy="3477875"/>
          </a:xfrm>
          <a:prstGeom prst="rect">
            <a:avLst/>
          </a:prstGeom>
          <a:noFill/>
        </p:spPr>
        <p:txBody>
          <a:bodyPr wrap="square">
            <a:spAutoFit/>
          </a:bodyPr>
          <a:lstStyle/>
          <a:p>
            <a:pPr algn="l"/>
            <a:r>
              <a:rPr lang="en-US" sz="2000" b="1" i="0" u="none" strike="noStrike" baseline="0" dirty="0">
                <a:solidFill>
                  <a:srgbClr val="B34000"/>
                </a:solidFill>
                <a:latin typeface="Alexandria"/>
              </a:rPr>
              <a:t>Merchandise Inventory Systems: Perpetual and Periodic Inventory</a:t>
            </a:r>
          </a:p>
          <a:p>
            <a:pPr algn="l"/>
            <a:r>
              <a:rPr lang="en-US" sz="2000" b="1" i="0" u="none" strike="noStrike" baseline="0" dirty="0">
                <a:solidFill>
                  <a:srgbClr val="B34000"/>
                </a:solidFill>
                <a:latin typeface="Alexandria"/>
              </a:rPr>
              <a:t>Systems</a:t>
            </a:r>
          </a:p>
          <a:p>
            <a:pPr algn="l"/>
            <a:r>
              <a:rPr lang="en-US" sz="1800" b="0" i="0" u="none" strike="noStrike" baseline="0" dirty="0">
                <a:solidFill>
                  <a:srgbClr val="000000"/>
                </a:solidFill>
                <a:latin typeface="Alexandria"/>
              </a:rPr>
              <a:t>Businesses must have a way to determine the value of merchandise inventory on hand and also the value of the merchandise inventory sold. There are two main types of inventory accounting systems that are used:</a:t>
            </a:r>
          </a:p>
          <a:p>
            <a:pPr algn="l"/>
            <a:r>
              <a:rPr lang="en-US" sz="1800" b="0" i="0" u="none" strike="noStrike" baseline="0" dirty="0">
                <a:solidFill>
                  <a:srgbClr val="000000"/>
                </a:solidFill>
                <a:latin typeface="Alexandria"/>
              </a:rPr>
              <a:t>• Periodic inventory system</a:t>
            </a:r>
          </a:p>
          <a:p>
            <a:pPr algn="l"/>
            <a:r>
              <a:rPr lang="en-US" sz="1800" b="0" i="0" u="none" strike="noStrike" baseline="0" dirty="0">
                <a:solidFill>
                  <a:srgbClr val="000000"/>
                </a:solidFill>
                <a:latin typeface="Alexandria"/>
              </a:rPr>
              <a:t>• Perpetual inventory system</a:t>
            </a:r>
          </a:p>
          <a:p>
            <a:pPr algn="l"/>
            <a:r>
              <a:rPr lang="en-US" sz="1800" b="0" i="0" u="none" strike="noStrike" baseline="0" dirty="0">
                <a:solidFill>
                  <a:srgbClr val="000000"/>
                </a:solidFill>
                <a:latin typeface="Alexandria"/>
              </a:rPr>
              <a:t>The </a:t>
            </a:r>
            <a:r>
              <a:rPr lang="en-US" sz="1800" b="1" i="0" u="none" strike="noStrike" baseline="0" dirty="0">
                <a:solidFill>
                  <a:srgbClr val="FF2626"/>
                </a:solidFill>
                <a:latin typeface="Alexandria"/>
              </a:rPr>
              <a:t>periodic inventory system </a:t>
            </a:r>
            <a:r>
              <a:rPr lang="en-US" sz="1800" b="0" i="0" u="none" strike="noStrike" baseline="0" dirty="0">
                <a:solidFill>
                  <a:srgbClr val="000000"/>
                </a:solidFill>
                <a:latin typeface="Alexandria"/>
              </a:rPr>
              <a:t>requires businesses to obtain a physical count of inventory to determine the quantities on hand. The system is normally used for relatively inexpensive goods, such as in a small, local store without optical-scanning cash registers that does not keep a running record of every loaf of bread and every key chain that it sells. Restaurants and small retail stores often use the periodic inventory system. </a:t>
            </a:r>
          </a:p>
          <a:p>
            <a:pPr algn="l"/>
            <a:r>
              <a:rPr lang="en-US" dirty="0">
                <a:solidFill>
                  <a:srgbClr val="000000"/>
                </a:solidFill>
                <a:latin typeface="Alexandria"/>
              </a:rPr>
              <a:t>-</a:t>
            </a:r>
            <a:r>
              <a:rPr lang="en-US" sz="1800" b="0" i="0" u="none" strike="noStrike" baseline="0" dirty="0">
                <a:solidFill>
                  <a:srgbClr val="000000"/>
                </a:solidFill>
                <a:latin typeface="Alexandria"/>
              </a:rPr>
              <a:t>the periodic inventory system is becoming less and less popular because most accounting is done using computerized methods.</a:t>
            </a:r>
            <a:endParaRPr lang="en-US" dirty="0">
              <a:latin typeface="Alexandria"/>
            </a:endParaRPr>
          </a:p>
        </p:txBody>
      </p:sp>
      <p:pic>
        <p:nvPicPr>
          <p:cNvPr id="6" name="Picture 5">
            <a:extLst>
              <a:ext uri="{FF2B5EF4-FFF2-40B4-BE49-F238E27FC236}">
                <a16:creationId xmlns:a16="http://schemas.microsoft.com/office/drawing/2014/main" id="{1396E01E-D977-1ACB-2468-870B23D44123}"/>
              </a:ext>
            </a:extLst>
          </p:cNvPr>
          <p:cNvPicPr>
            <a:picLocks noChangeAspect="1"/>
          </p:cNvPicPr>
          <p:nvPr/>
        </p:nvPicPr>
        <p:blipFill>
          <a:blip r:embed="rId3"/>
          <a:stretch>
            <a:fillRect/>
          </a:stretch>
        </p:blipFill>
        <p:spPr>
          <a:xfrm>
            <a:off x="3423556" y="4114801"/>
            <a:ext cx="3228691" cy="1466364"/>
          </a:xfrm>
          <a:prstGeom prst="rect">
            <a:avLst/>
          </a:prstGeom>
        </p:spPr>
      </p:pic>
    </p:spTree>
    <p:extLst>
      <p:ext uri="{BB962C8B-B14F-4D97-AF65-F5344CB8AC3E}">
        <p14:creationId xmlns:p14="http://schemas.microsoft.com/office/powerpoint/2010/main" val="25434477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95FD51-FE85-E524-7080-FEF5A7FD7C1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293B3E38-F460-3C18-B918-7F2A556316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B4665377-3FA3-6021-2F45-2240B1E48F50}"/>
              </a:ext>
            </a:extLst>
          </p:cNvPr>
          <p:cNvSpPr txBox="1"/>
          <p:nvPr/>
        </p:nvSpPr>
        <p:spPr>
          <a:xfrm>
            <a:off x="127095" y="737420"/>
            <a:ext cx="11754465" cy="5324535"/>
          </a:xfrm>
          <a:prstGeom prst="rect">
            <a:avLst/>
          </a:prstGeom>
          <a:noFill/>
        </p:spPr>
        <p:txBody>
          <a:bodyPr wrap="square">
            <a:spAutoFit/>
          </a:bodyPr>
          <a:lstStyle/>
          <a:p>
            <a:pPr algn="just"/>
            <a:r>
              <a:rPr lang="en-US" sz="2000" b="0" i="0" u="none" strike="noStrike" baseline="0" dirty="0">
                <a:solidFill>
                  <a:srgbClr val="000000"/>
                </a:solidFill>
                <a:latin typeface="Alexandria"/>
              </a:rPr>
              <a:t>The </a:t>
            </a:r>
            <a:r>
              <a:rPr lang="en-US" sz="2000" b="1" i="0" u="none" strike="noStrike" baseline="0" dirty="0">
                <a:solidFill>
                  <a:srgbClr val="FF2626"/>
                </a:solidFill>
                <a:latin typeface="Alexandria"/>
              </a:rPr>
              <a:t>perpetual inventory system </a:t>
            </a:r>
            <a:r>
              <a:rPr lang="en-US" sz="2000" b="0" i="0" u="none" strike="noStrike" baseline="0" dirty="0">
                <a:solidFill>
                  <a:srgbClr val="000000"/>
                </a:solidFill>
                <a:latin typeface="Alexandria"/>
              </a:rPr>
              <a:t>keeps a running computerized record of merchandise inventory—that is, the number of inventory units and the dollar amounts associated with the inventory are perpetually (constantly) updated. This system achieves better control over the inventory. A modern perpetual inventory system records the following:</a:t>
            </a:r>
          </a:p>
          <a:p>
            <a:pPr algn="just"/>
            <a:r>
              <a:rPr lang="en-US" sz="2000" b="0" i="0" u="none" strike="noStrike" baseline="0" dirty="0">
                <a:solidFill>
                  <a:srgbClr val="000000"/>
                </a:solidFill>
                <a:latin typeface="Alexandria"/>
              </a:rPr>
              <a:t>• Units purchased and cost amounts.</a:t>
            </a:r>
          </a:p>
          <a:p>
            <a:pPr algn="just"/>
            <a:r>
              <a:rPr lang="en-US" sz="2000" b="0" i="0" u="none" strike="noStrike" baseline="0" dirty="0">
                <a:solidFill>
                  <a:srgbClr val="000000"/>
                </a:solidFill>
                <a:latin typeface="Alexandria"/>
              </a:rPr>
              <a:t>• Units sold and sales and cost amounts.</a:t>
            </a:r>
          </a:p>
          <a:p>
            <a:pPr algn="just"/>
            <a:r>
              <a:rPr lang="en-US" sz="2000" b="0" i="0" u="none" strike="noStrike" baseline="0" dirty="0">
                <a:solidFill>
                  <a:srgbClr val="000000"/>
                </a:solidFill>
                <a:latin typeface="Alexandria"/>
              </a:rPr>
              <a:t>• The quantity of merchandise inventory on hand and its cost.</a:t>
            </a:r>
          </a:p>
          <a:p>
            <a:pPr algn="just"/>
            <a:r>
              <a:rPr lang="en-US" sz="2000" dirty="0">
                <a:latin typeface="Alexandria"/>
              </a:rPr>
              <a:t>In a perpetual inventory system, merchandise inventory and purchasing systems are integrated with the records for Accounts Receivable and Sales Revenue. For example, major department stores’ computers use bar codes to keep up-to-the-minute records and show the current inventory at any time.</a:t>
            </a:r>
          </a:p>
          <a:p>
            <a:pPr algn="just"/>
            <a:r>
              <a:rPr lang="en-US" sz="2000" dirty="0">
                <a:latin typeface="Alexandria"/>
              </a:rPr>
              <a:t>In a perpetual inventory system, the “cash register” at the store is a computer terminal that records sales and updates inventory records. </a:t>
            </a:r>
            <a:r>
              <a:rPr lang="en-US" sz="2000" b="1" dirty="0">
                <a:latin typeface="Alexandria"/>
              </a:rPr>
              <a:t>Bar codes are scanned by a laser. The bar coding is linked to merchandise inventory and cost data that are used to keep track of each unique inventory item. </a:t>
            </a:r>
            <a:r>
              <a:rPr lang="en-US" sz="2000" dirty="0">
                <a:latin typeface="Alexandria"/>
              </a:rPr>
              <a:t>However, note that even in a perpetual inventory system, the business must count inventory at least once a year. The physical count captures inventory transactions that are not recorded by the electronic system (such as misplaced, stolen, or damaged inventory). The count establishes the correct amount of ending inventory for the financial statements and also serves as a check on the perpetual records.</a:t>
            </a:r>
          </a:p>
        </p:txBody>
      </p:sp>
      <p:pic>
        <p:nvPicPr>
          <p:cNvPr id="6" name="Picture 5">
            <a:extLst>
              <a:ext uri="{FF2B5EF4-FFF2-40B4-BE49-F238E27FC236}">
                <a16:creationId xmlns:a16="http://schemas.microsoft.com/office/drawing/2014/main" id="{9809329F-CFF2-922F-4D57-5EE00305BE60}"/>
              </a:ext>
            </a:extLst>
          </p:cNvPr>
          <p:cNvPicPr>
            <a:picLocks noChangeAspect="1"/>
          </p:cNvPicPr>
          <p:nvPr/>
        </p:nvPicPr>
        <p:blipFill>
          <a:blip r:embed="rId3"/>
          <a:stretch>
            <a:fillRect/>
          </a:stretch>
        </p:blipFill>
        <p:spPr>
          <a:xfrm>
            <a:off x="5829332" y="5865573"/>
            <a:ext cx="2802145" cy="992427"/>
          </a:xfrm>
          <a:prstGeom prst="rect">
            <a:avLst/>
          </a:prstGeom>
        </p:spPr>
      </p:pic>
    </p:spTree>
    <p:extLst>
      <p:ext uri="{BB962C8B-B14F-4D97-AF65-F5344CB8AC3E}">
        <p14:creationId xmlns:p14="http://schemas.microsoft.com/office/powerpoint/2010/main" val="25499187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76E40-DE34-4431-0A8C-00654CC625C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ADCBE0E-2C8B-4F10-C057-67A2FE1292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6" name="TextBox 5">
            <a:extLst>
              <a:ext uri="{FF2B5EF4-FFF2-40B4-BE49-F238E27FC236}">
                <a16:creationId xmlns:a16="http://schemas.microsoft.com/office/drawing/2014/main" id="{F36CAD22-9F51-5828-E1BC-7151E0D03FBE}"/>
              </a:ext>
            </a:extLst>
          </p:cNvPr>
          <p:cNvSpPr txBox="1"/>
          <p:nvPr/>
        </p:nvSpPr>
        <p:spPr>
          <a:xfrm>
            <a:off x="0" y="0"/>
            <a:ext cx="11686363" cy="4478149"/>
          </a:xfrm>
          <a:prstGeom prst="rect">
            <a:avLst/>
          </a:prstGeom>
          <a:noFill/>
        </p:spPr>
        <p:txBody>
          <a:bodyPr wrap="square">
            <a:spAutoFit/>
          </a:bodyPr>
          <a:lstStyle/>
          <a:p>
            <a:r>
              <a:rPr lang="en-US" sz="1900" b="1" dirty="0">
                <a:latin typeface="Alexandria"/>
              </a:rPr>
              <a:t>Match the accounting terminology to the definitions</a:t>
            </a:r>
          </a:p>
          <a:p>
            <a:pPr algn="l"/>
            <a:r>
              <a:rPr lang="en-US" sz="1900" b="1" i="0" u="none" strike="noStrike" baseline="0" dirty="0">
                <a:latin typeface="Alexandria"/>
              </a:rPr>
              <a:t>1. </a:t>
            </a:r>
            <a:r>
              <a:rPr lang="en-US" sz="1900" b="0" i="0" u="none" strike="noStrike" baseline="0" dirty="0">
                <a:latin typeface="Alexandria"/>
              </a:rPr>
              <a:t>Cost of Goods Sold…………………………………………</a:t>
            </a:r>
          </a:p>
          <a:p>
            <a:pPr algn="l"/>
            <a:r>
              <a:rPr lang="en-US" sz="1900" b="1" i="0" u="none" strike="noStrike" baseline="0" dirty="0">
                <a:latin typeface="Alexandria"/>
              </a:rPr>
              <a:t>2. </a:t>
            </a:r>
            <a:r>
              <a:rPr lang="en-US" sz="1900" b="0" i="0" u="none" strike="noStrike" baseline="0" dirty="0">
                <a:latin typeface="Alexandria"/>
              </a:rPr>
              <a:t>Perpetual inventory system…………………………………….</a:t>
            </a:r>
          </a:p>
          <a:p>
            <a:pPr algn="l"/>
            <a:r>
              <a:rPr lang="en-US" sz="1900" b="1" i="0" u="none" strike="noStrike" baseline="0" dirty="0">
                <a:latin typeface="Alexandria"/>
              </a:rPr>
              <a:t>3. </a:t>
            </a:r>
            <a:r>
              <a:rPr lang="en-US" sz="1900" b="0" i="0" u="none" strike="noStrike" baseline="0" dirty="0">
                <a:latin typeface="Alexandria"/>
              </a:rPr>
              <a:t>Vendor………………………………………………………………………………………….</a:t>
            </a:r>
          </a:p>
          <a:p>
            <a:pPr algn="l"/>
            <a:r>
              <a:rPr lang="en-US" sz="1900" b="1" i="0" u="none" strike="noStrike" baseline="0" dirty="0">
                <a:latin typeface="Alexandria"/>
              </a:rPr>
              <a:t>4. </a:t>
            </a:r>
            <a:r>
              <a:rPr lang="en-US" sz="1900" b="0" i="0" u="none" strike="noStrike" baseline="0" dirty="0">
                <a:latin typeface="Alexandria"/>
              </a:rPr>
              <a:t>Periodic inventory system……………………………………....</a:t>
            </a:r>
          </a:p>
          <a:p>
            <a:pPr algn="l"/>
            <a:r>
              <a:rPr lang="en-US" sz="1900" b="1" i="0" u="none" strike="noStrike" baseline="0" dirty="0">
                <a:latin typeface="Alexandria"/>
              </a:rPr>
              <a:t>5. </a:t>
            </a:r>
            <a:r>
              <a:rPr lang="en-US" sz="1900" b="0" i="0" u="none" strike="noStrike" baseline="0" dirty="0">
                <a:latin typeface="Alexandria"/>
              </a:rPr>
              <a:t>Operating expenses………………………………………..</a:t>
            </a:r>
          </a:p>
          <a:p>
            <a:pPr algn="l"/>
            <a:r>
              <a:rPr lang="en-US" sz="1900" b="1" i="0" u="none" strike="noStrike" baseline="0" dirty="0">
                <a:latin typeface="Alexandria"/>
              </a:rPr>
              <a:t>6. </a:t>
            </a:r>
            <a:r>
              <a:rPr lang="en-US" sz="1900" b="0" i="0" u="none" strike="noStrike" baseline="0" dirty="0">
                <a:latin typeface="Alexandria"/>
              </a:rPr>
              <a:t>Gross profit…………………………………………………..</a:t>
            </a:r>
          </a:p>
          <a:p>
            <a:pPr algn="l"/>
            <a:endParaRPr lang="en-US" sz="1900" b="1" i="0" u="none" strike="noStrike" baseline="0" dirty="0">
              <a:latin typeface="Alexandria"/>
            </a:endParaRPr>
          </a:p>
          <a:p>
            <a:pPr algn="l"/>
            <a:r>
              <a:rPr lang="en-US" sz="1900" b="1" i="0" u="none" strike="noStrike" baseline="0" dirty="0">
                <a:latin typeface="Alexandria"/>
              </a:rPr>
              <a:t>a. </a:t>
            </a:r>
            <a:r>
              <a:rPr lang="en-US" sz="1900" b="0" i="0" u="none" strike="noStrike" baseline="0" dirty="0">
                <a:latin typeface="Alexandria"/>
              </a:rPr>
              <a:t>An inventory system that requires businesses to obtain a physical count of inventory to determine quantities on hand.</a:t>
            </a:r>
          </a:p>
          <a:p>
            <a:pPr algn="l"/>
            <a:r>
              <a:rPr lang="en-US" sz="1900" b="1" i="0" u="none" strike="noStrike" baseline="0" dirty="0">
                <a:latin typeface="Alexandria"/>
              </a:rPr>
              <a:t>b. </a:t>
            </a:r>
            <a:r>
              <a:rPr lang="en-US" sz="1900" b="0" i="0" u="none" strike="noStrike" baseline="0" dirty="0">
                <a:latin typeface="Alexandria"/>
              </a:rPr>
              <a:t>Expenses, other than Cost of Goods Sold, that are incurred in the entity’s major ongoing operations.</a:t>
            </a:r>
          </a:p>
          <a:p>
            <a:pPr algn="l"/>
            <a:r>
              <a:rPr lang="en-US" sz="1900" b="1" i="0" u="none" strike="noStrike" baseline="0" dirty="0">
                <a:latin typeface="Alexandria"/>
              </a:rPr>
              <a:t>c. </a:t>
            </a:r>
            <a:r>
              <a:rPr lang="en-US" sz="1900" b="0" i="0" u="none" strike="noStrike" baseline="0" dirty="0">
                <a:latin typeface="Alexandria"/>
              </a:rPr>
              <a:t>Excess of Net Sales Revenue over Cost of Goods Sold.</a:t>
            </a:r>
          </a:p>
          <a:p>
            <a:pPr algn="l"/>
            <a:r>
              <a:rPr lang="en-US" sz="1900" b="1" i="0" u="none" strike="noStrike" baseline="0" dirty="0">
                <a:latin typeface="Alexandria"/>
              </a:rPr>
              <a:t>d. </a:t>
            </a:r>
            <a:r>
              <a:rPr lang="en-US" sz="1900" b="0" i="0" u="none" strike="noStrike" baseline="0" dirty="0">
                <a:latin typeface="Alexandria"/>
              </a:rPr>
              <a:t>The cost of merchandise inventory that the business has sold to customers.</a:t>
            </a:r>
          </a:p>
          <a:p>
            <a:pPr algn="l"/>
            <a:r>
              <a:rPr lang="en-US" sz="1900" b="1" i="0" u="none" strike="noStrike" baseline="0" dirty="0">
                <a:latin typeface="Alexandria"/>
              </a:rPr>
              <a:t>e. </a:t>
            </a:r>
            <a:r>
              <a:rPr lang="en-US" sz="1900" b="0" i="0" u="none" strike="noStrike" baseline="0" dirty="0">
                <a:latin typeface="Alexandria"/>
              </a:rPr>
              <a:t>The individual or business from whom a company purchases goods.</a:t>
            </a:r>
          </a:p>
          <a:p>
            <a:pPr algn="l"/>
            <a:r>
              <a:rPr lang="en-US" sz="1900" b="1" i="0" u="none" strike="noStrike" baseline="0" dirty="0">
                <a:latin typeface="Alexandria"/>
              </a:rPr>
              <a:t>f. </a:t>
            </a:r>
            <a:r>
              <a:rPr lang="en-US" sz="1900" b="0" i="0" u="none" strike="noStrike" baseline="0" dirty="0">
                <a:latin typeface="Alexandria"/>
              </a:rPr>
              <a:t>An inventory system that keeps a running computerized record of merchandise inventory.</a:t>
            </a:r>
            <a:endParaRPr lang="en-US" sz="1900" dirty="0">
              <a:latin typeface="Alexandria"/>
            </a:endParaRPr>
          </a:p>
        </p:txBody>
      </p:sp>
      <p:sp>
        <p:nvSpPr>
          <p:cNvPr id="8" name="TextBox 7">
            <a:extLst>
              <a:ext uri="{FF2B5EF4-FFF2-40B4-BE49-F238E27FC236}">
                <a16:creationId xmlns:a16="http://schemas.microsoft.com/office/drawing/2014/main" id="{C031E5A8-8F1C-5E2C-7B2B-7196E38233DE}"/>
              </a:ext>
            </a:extLst>
          </p:cNvPr>
          <p:cNvSpPr txBox="1"/>
          <p:nvPr/>
        </p:nvSpPr>
        <p:spPr>
          <a:xfrm>
            <a:off x="0" y="4700765"/>
            <a:ext cx="11459497" cy="2246769"/>
          </a:xfrm>
          <a:prstGeom prst="rect">
            <a:avLst/>
          </a:prstGeom>
          <a:noFill/>
        </p:spPr>
        <p:txBody>
          <a:bodyPr wrap="square">
            <a:spAutoFit/>
          </a:bodyPr>
          <a:lstStyle/>
          <a:p>
            <a:r>
              <a:rPr lang="en-US" sz="2000" b="1" dirty="0">
                <a:latin typeface="Alexandria"/>
              </a:rPr>
              <a:t>For each statement below, identify whether the statement applies to the periodic inventory</a:t>
            </a:r>
          </a:p>
          <a:p>
            <a:r>
              <a:rPr lang="en-US" sz="2000" b="1" dirty="0">
                <a:latin typeface="Alexandria"/>
              </a:rPr>
              <a:t>system, the perpetual inventory system, or both.</a:t>
            </a:r>
          </a:p>
          <a:p>
            <a:r>
              <a:rPr lang="en-US" sz="2000" b="1" dirty="0">
                <a:latin typeface="Alexandria"/>
              </a:rPr>
              <a:t>a. </a:t>
            </a:r>
            <a:r>
              <a:rPr lang="en-US" sz="2000" dirty="0">
                <a:latin typeface="Alexandria"/>
              </a:rPr>
              <a:t>Normally used for relatively inexpensive goods.</a:t>
            </a:r>
          </a:p>
          <a:p>
            <a:r>
              <a:rPr lang="en-US" sz="2000" b="1" dirty="0">
                <a:latin typeface="Alexandria"/>
              </a:rPr>
              <a:t>b. </a:t>
            </a:r>
            <a:r>
              <a:rPr lang="en-US" sz="2000" dirty="0">
                <a:latin typeface="Alexandria"/>
              </a:rPr>
              <a:t>Keeps a running computerized record of merchandise inventory.</a:t>
            </a:r>
          </a:p>
          <a:p>
            <a:r>
              <a:rPr lang="en-US" sz="2000" b="1" dirty="0">
                <a:latin typeface="Alexandria"/>
              </a:rPr>
              <a:t>c. </a:t>
            </a:r>
            <a:r>
              <a:rPr lang="en-US" sz="2000" dirty="0">
                <a:latin typeface="Alexandria"/>
              </a:rPr>
              <a:t>Achieves better control over merchandise inventory.</a:t>
            </a:r>
          </a:p>
          <a:p>
            <a:r>
              <a:rPr lang="en-US" sz="2000" b="1" dirty="0">
                <a:latin typeface="Alexandria"/>
              </a:rPr>
              <a:t>d. </a:t>
            </a:r>
            <a:r>
              <a:rPr lang="en-US" sz="2000" dirty="0">
                <a:latin typeface="Alexandria"/>
              </a:rPr>
              <a:t>Requires a physical count of inventory to determine the quantities on hand.</a:t>
            </a:r>
          </a:p>
          <a:p>
            <a:r>
              <a:rPr lang="en-US" sz="2000" b="1" dirty="0">
                <a:latin typeface="Alexandria"/>
              </a:rPr>
              <a:t>e. </a:t>
            </a:r>
            <a:r>
              <a:rPr lang="en-US" sz="2000" dirty="0">
                <a:latin typeface="Alexandria"/>
              </a:rPr>
              <a:t>Uses bar codes to keep up-to-the-minute records of inventory.</a:t>
            </a:r>
          </a:p>
        </p:txBody>
      </p:sp>
      <p:pic>
        <p:nvPicPr>
          <p:cNvPr id="9" name="Picture 8">
            <a:extLst>
              <a:ext uri="{FF2B5EF4-FFF2-40B4-BE49-F238E27FC236}">
                <a16:creationId xmlns:a16="http://schemas.microsoft.com/office/drawing/2014/main" id="{A9E0EF05-64EF-AE38-CF33-985A774D3031}"/>
              </a:ext>
            </a:extLst>
          </p:cNvPr>
          <p:cNvPicPr>
            <a:picLocks noChangeAspect="1"/>
          </p:cNvPicPr>
          <p:nvPr/>
        </p:nvPicPr>
        <p:blipFill>
          <a:blip r:embed="rId3"/>
          <a:stretch>
            <a:fillRect/>
          </a:stretch>
        </p:blipFill>
        <p:spPr>
          <a:xfrm>
            <a:off x="9670465" y="5184989"/>
            <a:ext cx="1789032" cy="1285592"/>
          </a:xfrm>
          <a:prstGeom prst="rect">
            <a:avLst/>
          </a:prstGeom>
        </p:spPr>
      </p:pic>
    </p:spTree>
    <p:extLst>
      <p:ext uri="{BB962C8B-B14F-4D97-AF65-F5344CB8AC3E}">
        <p14:creationId xmlns:p14="http://schemas.microsoft.com/office/powerpoint/2010/main" val="1676598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0C384-91A8-5313-86CA-79CED9888EB2}"/>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11145616-EC73-CE73-BBAD-C775D2ED54AD}"/>
              </a:ext>
            </a:extLst>
          </p:cNvPr>
          <p:cNvSpPr>
            <a:spLocks noGrp="1"/>
          </p:cNvSpPr>
          <p:nvPr>
            <p:ph type="subTitle" idx="1"/>
          </p:nvPr>
        </p:nvSpPr>
        <p:spPr>
          <a:xfrm>
            <a:off x="899653" y="3505200"/>
            <a:ext cx="11120282" cy="903837"/>
          </a:xfrm>
          <a:noFill/>
        </p:spPr>
        <p:txBody>
          <a:bodyPr vert="horz" wrap="square" lIns="0" tIns="0" rIns="0" bIns="0" rtlCol="0" anchor="t" anchorCtr="0">
            <a:spAutoFit/>
          </a:bodyPr>
          <a:lstStyle/>
          <a:p>
            <a:pPr algn="ctr"/>
            <a:r>
              <a:rPr lang="en-US" dirty="0">
                <a:solidFill>
                  <a:schemeClr val="tx1"/>
                </a:solidFill>
                <a:latin typeface="Alexandria"/>
              </a:rPr>
              <a:t>Account for the purchase of merchandise inventory using a perpetual</a:t>
            </a:r>
          </a:p>
          <a:p>
            <a:pPr algn="ctr"/>
            <a:r>
              <a:rPr lang="en-US" dirty="0">
                <a:solidFill>
                  <a:schemeClr val="tx1"/>
                </a:solidFill>
                <a:latin typeface="Alexandria"/>
              </a:rPr>
              <a:t>inventory system</a:t>
            </a:r>
          </a:p>
        </p:txBody>
      </p:sp>
      <p:sp>
        <p:nvSpPr>
          <p:cNvPr id="7" name="Flowchart: Connector 6">
            <a:extLst>
              <a:ext uri="{FF2B5EF4-FFF2-40B4-BE49-F238E27FC236}">
                <a16:creationId xmlns:a16="http://schemas.microsoft.com/office/drawing/2014/main" id="{1A12332E-1268-5AEC-9245-72B5C6CFEE8F}"/>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2</a:t>
            </a:r>
          </a:p>
        </p:txBody>
      </p:sp>
      <p:pic>
        <p:nvPicPr>
          <p:cNvPr id="2" name="Graphic 21">
            <a:extLst>
              <a:ext uri="{FF2B5EF4-FFF2-40B4-BE49-F238E27FC236}">
                <a16:creationId xmlns:a16="http://schemas.microsoft.com/office/drawing/2014/main" id="{4F955381-F27F-7CEE-D00E-2CE9D2770D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1294081237"/>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FB595-C4D2-9084-72E0-03579FD4F3DE}"/>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26288E4B-FA2B-5BE2-9893-2584BF3705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5C78EE70-30BC-9A09-6FD5-4A082478B357}"/>
              </a:ext>
            </a:extLst>
          </p:cNvPr>
          <p:cNvSpPr txBox="1"/>
          <p:nvPr/>
        </p:nvSpPr>
        <p:spPr>
          <a:xfrm>
            <a:off x="127094" y="240987"/>
            <a:ext cx="12064905" cy="4462760"/>
          </a:xfrm>
          <a:prstGeom prst="rect">
            <a:avLst/>
          </a:prstGeom>
          <a:noFill/>
        </p:spPr>
        <p:txBody>
          <a:bodyPr wrap="square">
            <a:spAutoFit/>
          </a:bodyPr>
          <a:lstStyle/>
          <a:p>
            <a:pPr algn="just"/>
            <a:r>
              <a:rPr lang="en-US" sz="3200" b="1" i="0" u="none" strike="noStrike" baseline="0" dirty="0">
                <a:solidFill>
                  <a:srgbClr val="00A6A6"/>
                </a:solidFill>
                <a:latin typeface="Alexandria"/>
              </a:rPr>
              <a:t>HOW ARE PURCHASES OF MERCHANDISE INVENTORY</a:t>
            </a:r>
          </a:p>
          <a:p>
            <a:pPr algn="just"/>
            <a:r>
              <a:rPr lang="en-US" sz="3200" b="1" i="0" u="none" strike="noStrike" baseline="0" dirty="0">
                <a:solidFill>
                  <a:srgbClr val="00A6A6"/>
                </a:solidFill>
                <a:latin typeface="Alexandria"/>
              </a:rPr>
              <a:t>RECORDED IN A PERPETUAL INVENTORY SYSTEM?</a:t>
            </a:r>
          </a:p>
          <a:p>
            <a:pPr algn="just"/>
            <a:r>
              <a:rPr lang="en-US" sz="2000" b="0" i="0" u="none" strike="noStrike" baseline="0" dirty="0">
                <a:solidFill>
                  <a:srgbClr val="000000"/>
                </a:solidFill>
                <a:latin typeface="Alexandria"/>
              </a:rPr>
              <a:t>As noted previously, the cycle of a merchandising entity begins with the purchase of merchandise inventory. We will continue to use our fictitious company, Smart Touch Learning, which has now decided to discontinue its service business and instead plans to sell touch screen tablet computers that are preloaded with its e-learning software programs. Smart Touch Learning will purchase these tablets from a vendor. We assume Smart Touch Learning uses a perpetual inventory system.</a:t>
            </a:r>
          </a:p>
          <a:p>
            <a:pPr algn="just"/>
            <a:endParaRPr lang="en-US" sz="2000" b="0" i="0" u="none" strike="noStrike" baseline="0" dirty="0">
              <a:solidFill>
                <a:srgbClr val="000000"/>
              </a:solidFill>
              <a:latin typeface="Alexandria"/>
            </a:endParaRPr>
          </a:p>
          <a:p>
            <a:pPr algn="just"/>
            <a:r>
              <a:rPr lang="en-US" sz="2000" b="0" i="0" u="none" strike="noStrike" baseline="0" dirty="0">
                <a:solidFill>
                  <a:srgbClr val="000000"/>
                </a:solidFill>
                <a:latin typeface="Alexandria"/>
              </a:rPr>
              <a:t>The vendor (Southwest Electronics Direct) ships the tablet computers to Smart Touch Learning and sends an invoice the same day. The </a:t>
            </a:r>
            <a:r>
              <a:rPr lang="en-US" sz="2000" b="1" i="0" u="none" strike="noStrike" baseline="0" dirty="0">
                <a:solidFill>
                  <a:srgbClr val="FF2626"/>
                </a:solidFill>
                <a:latin typeface="Alexandria"/>
              </a:rPr>
              <a:t>invoice </a:t>
            </a:r>
            <a:r>
              <a:rPr lang="en-US" sz="2000" b="0" i="0" u="none" strike="noStrike" baseline="0" dirty="0">
                <a:solidFill>
                  <a:srgbClr val="000000"/>
                </a:solidFill>
                <a:latin typeface="Alexandria"/>
              </a:rPr>
              <a:t>is the seller’s (Southwest Electronics Direct) request for payment from the buyer (Smart Touch Learning). An invoice is also called a </a:t>
            </a:r>
            <a:r>
              <a:rPr lang="en-US" sz="2000" b="0" i="1" u="none" strike="noStrike" baseline="0" dirty="0">
                <a:solidFill>
                  <a:srgbClr val="000000"/>
                </a:solidFill>
                <a:latin typeface="Alexandria"/>
              </a:rPr>
              <a:t>bill</a:t>
            </a:r>
            <a:r>
              <a:rPr lang="en-US" sz="2000" b="0" i="0" u="none" strike="noStrike" baseline="0" dirty="0">
                <a:solidFill>
                  <a:srgbClr val="000000"/>
                </a:solidFill>
                <a:latin typeface="Alexandria"/>
              </a:rPr>
              <a:t>. Exhibit 5-3 is the bill that Smart Touch Learning receives from Southwest Electronics Direct. After the merchandise inventory is received, Smart Touch Learning pays the vendor.</a:t>
            </a:r>
            <a:endParaRPr lang="en-US" sz="2000" dirty="0">
              <a:latin typeface="Alexandria"/>
            </a:endParaRPr>
          </a:p>
        </p:txBody>
      </p:sp>
      <p:pic>
        <p:nvPicPr>
          <p:cNvPr id="6" name="Picture 5">
            <a:extLst>
              <a:ext uri="{FF2B5EF4-FFF2-40B4-BE49-F238E27FC236}">
                <a16:creationId xmlns:a16="http://schemas.microsoft.com/office/drawing/2014/main" id="{732080BB-9316-DBE3-5466-A7D48A9EA64E}"/>
              </a:ext>
            </a:extLst>
          </p:cNvPr>
          <p:cNvPicPr>
            <a:picLocks noChangeAspect="1"/>
          </p:cNvPicPr>
          <p:nvPr/>
        </p:nvPicPr>
        <p:blipFill>
          <a:blip r:embed="rId3"/>
          <a:stretch>
            <a:fillRect/>
          </a:stretch>
        </p:blipFill>
        <p:spPr>
          <a:xfrm>
            <a:off x="0" y="5490560"/>
            <a:ext cx="3377827" cy="1367439"/>
          </a:xfrm>
          <a:prstGeom prst="rect">
            <a:avLst/>
          </a:prstGeom>
        </p:spPr>
      </p:pic>
      <p:pic>
        <p:nvPicPr>
          <p:cNvPr id="8" name="Picture 7">
            <a:extLst>
              <a:ext uri="{FF2B5EF4-FFF2-40B4-BE49-F238E27FC236}">
                <a16:creationId xmlns:a16="http://schemas.microsoft.com/office/drawing/2014/main" id="{92AD07A1-CCF1-150C-5B65-5FAEA4F2E78C}"/>
              </a:ext>
            </a:extLst>
          </p:cNvPr>
          <p:cNvPicPr>
            <a:picLocks noChangeAspect="1"/>
          </p:cNvPicPr>
          <p:nvPr/>
        </p:nvPicPr>
        <p:blipFill>
          <a:blip r:embed="rId4"/>
          <a:stretch>
            <a:fillRect/>
          </a:stretch>
        </p:blipFill>
        <p:spPr>
          <a:xfrm>
            <a:off x="3377827" y="5490561"/>
            <a:ext cx="8814173" cy="1367439"/>
          </a:xfrm>
          <a:prstGeom prst="rect">
            <a:avLst/>
          </a:prstGeom>
        </p:spPr>
      </p:pic>
    </p:spTree>
    <p:extLst>
      <p:ext uri="{BB962C8B-B14F-4D97-AF65-F5344CB8AC3E}">
        <p14:creationId xmlns:p14="http://schemas.microsoft.com/office/powerpoint/2010/main" val="106881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13713-C969-D4E7-2933-77895E7578B8}"/>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E3667278-72FA-0114-6985-485DB7603A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3466" y="0"/>
            <a:ext cx="1088534" cy="508271"/>
          </a:xfrm>
          <a:prstGeom prst="rect">
            <a:avLst/>
          </a:prstGeom>
        </p:spPr>
      </p:pic>
      <p:pic>
        <p:nvPicPr>
          <p:cNvPr id="3" name="Picture 2">
            <a:extLst>
              <a:ext uri="{FF2B5EF4-FFF2-40B4-BE49-F238E27FC236}">
                <a16:creationId xmlns:a16="http://schemas.microsoft.com/office/drawing/2014/main" id="{3D557016-B21C-8D8C-C241-F7003403A83E}"/>
              </a:ext>
            </a:extLst>
          </p:cNvPr>
          <p:cNvPicPr>
            <a:picLocks noChangeAspect="1"/>
          </p:cNvPicPr>
          <p:nvPr/>
        </p:nvPicPr>
        <p:blipFill>
          <a:blip r:embed="rId3"/>
          <a:srcRect l="1992" t="1935" r="1177" b="3011"/>
          <a:stretch>
            <a:fillRect/>
          </a:stretch>
        </p:blipFill>
        <p:spPr>
          <a:xfrm>
            <a:off x="0" y="0"/>
            <a:ext cx="11103466" cy="6858000"/>
          </a:xfrm>
          <a:prstGeom prst="rect">
            <a:avLst/>
          </a:prstGeom>
        </p:spPr>
      </p:pic>
      <p:pic>
        <p:nvPicPr>
          <p:cNvPr id="6" name="Picture 5">
            <a:extLst>
              <a:ext uri="{FF2B5EF4-FFF2-40B4-BE49-F238E27FC236}">
                <a16:creationId xmlns:a16="http://schemas.microsoft.com/office/drawing/2014/main" id="{42FC26CC-969C-1736-8071-9E9C32D40463}"/>
              </a:ext>
            </a:extLst>
          </p:cNvPr>
          <p:cNvPicPr>
            <a:picLocks noChangeAspect="1"/>
          </p:cNvPicPr>
          <p:nvPr/>
        </p:nvPicPr>
        <p:blipFill>
          <a:blip r:embed="rId4"/>
          <a:stretch>
            <a:fillRect/>
          </a:stretch>
        </p:blipFill>
        <p:spPr>
          <a:xfrm>
            <a:off x="2897109" y="0"/>
            <a:ext cx="1234143" cy="367305"/>
          </a:xfrm>
          <a:prstGeom prst="rect">
            <a:avLst/>
          </a:prstGeom>
        </p:spPr>
      </p:pic>
    </p:spTree>
    <p:extLst>
      <p:ext uri="{BB962C8B-B14F-4D97-AF65-F5344CB8AC3E}">
        <p14:creationId xmlns:p14="http://schemas.microsoft.com/office/powerpoint/2010/main" val="8054414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A7D1B-3B31-65F1-D0E5-42A6C5AECC67}"/>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4659C52D-8857-2DFE-D4DA-C01D6CF361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AD446B4A-EEE3-CEC9-FC58-C9E5405E2B29}"/>
              </a:ext>
            </a:extLst>
          </p:cNvPr>
          <p:cNvSpPr txBox="1"/>
          <p:nvPr/>
        </p:nvSpPr>
        <p:spPr>
          <a:xfrm>
            <a:off x="0" y="125910"/>
            <a:ext cx="10755270" cy="1231106"/>
          </a:xfrm>
          <a:prstGeom prst="rect">
            <a:avLst/>
          </a:prstGeom>
          <a:noFill/>
        </p:spPr>
        <p:txBody>
          <a:bodyPr wrap="square">
            <a:spAutoFit/>
          </a:bodyPr>
          <a:lstStyle/>
          <a:p>
            <a:pPr algn="l"/>
            <a:r>
              <a:rPr lang="en-US" sz="2000" b="1" i="0" u="none" strike="noStrike" baseline="0" dirty="0">
                <a:solidFill>
                  <a:srgbClr val="B34000"/>
                </a:solidFill>
                <a:latin typeface="Alexandria"/>
              </a:rPr>
              <a:t>Purchase of Merchandise Inventory</a:t>
            </a:r>
          </a:p>
          <a:p>
            <a:pPr algn="l"/>
            <a:r>
              <a:rPr lang="en-US" sz="1800" b="0" i="0" u="none" strike="noStrike" baseline="0" dirty="0">
                <a:solidFill>
                  <a:srgbClr val="000000"/>
                </a:solidFill>
                <a:latin typeface="Alexandria"/>
              </a:rPr>
              <a:t>Here we use the actual invoice in Exhibit 5-3 to illustrate the purchasing process. Suppose Smart Touch Learning receives the goods on June 3, 2019, and makes payment on that date (ignore the credit terms on the invoice at this point). Smart Touch Learning records this purchase as follows:</a:t>
            </a:r>
            <a:endParaRPr lang="en-US" dirty="0">
              <a:latin typeface="Alexandria"/>
            </a:endParaRPr>
          </a:p>
        </p:txBody>
      </p:sp>
      <p:pic>
        <p:nvPicPr>
          <p:cNvPr id="6" name="Picture 5">
            <a:extLst>
              <a:ext uri="{FF2B5EF4-FFF2-40B4-BE49-F238E27FC236}">
                <a16:creationId xmlns:a16="http://schemas.microsoft.com/office/drawing/2014/main" id="{F34B06AC-0791-91C3-2329-68113DF85A1C}"/>
              </a:ext>
            </a:extLst>
          </p:cNvPr>
          <p:cNvPicPr>
            <a:picLocks noChangeAspect="1"/>
          </p:cNvPicPr>
          <p:nvPr/>
        </p:nvPicPr>
        <p:blipFill>
          <a:blip r:embed="rId3"/>
          <a:stretch>
            <a:fillRect/>
          </a:stretch>
        </p:blipFill>
        <p:spPr>
          <a:xfrm>
            <a:off x="0" y="1502656"/>
            <a:ext cx="12192000" cy="1741989"/>
          </a:xfrm>
          <a:prstGeom prst="rect">
            <a:avLst/>
          </a:prstGeom>
        </p:spPr>
      </p:pic>
      <p:pic>
        <p:nvPicPr>
          <p:cNvPr id="8" name="Picture 7">
            <a:extLst>
              <a:ext uri="{FF2B5EF4-FFF2-40B4-BE49-F238E27FC236}">
                <a16:creationId xmlns:a16="http://schemas.microsoft.com/office/drawing/2014/main" id="{B410AD56-E17E-5C75-D7B9-FB967C6275C0}"/>
              </a:ext>
            </a:extLst>
          </p:cNvPr>
          <p:cNvPicPr>
            <a:picLocks noChangeAspect="1"/>
          </p:cNvPicPr>
          <p:nvPr/>
        </p:nvPicPr>
        <p:blipFill>
          <a:blip r:embed="rId4"/>
          <a:stretch>
            <a:fillRect/>
          </a:stretch>
        </p:blipFill>
        <p:spPr>
          <a:xfrm>
            <a:off x="3996088" y="3244645"/>
            <a:ext cx="8127086" cy="3318387"/>
          </a:xfrm>
          <a:prstGeom prst="rect">
            <a:avLst/>
          </a:prstGeom>
        </p:spPr>
      </p:pic>
    </p:spTree>
    <p:extLst>
      <p:ext uri="{BB962C8B-B14F-4D97-AF65-F5344CB8AC3E}">
        <p14:creationId xmlns:p14="http://schemas.microsoft.com/office/powerpoint/2010/main" val="38306897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AF41D6-FB1A-704A-B221-7CF633D183E2}"/>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1500943A-F972-D242-2E0E-A5A663536B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0C5B86C1-9816-C418-DDAD-69D688095C1A}"/>
              </a:ext>
            </a:extLst>
          </p:cNvPr>
          <p:cNvSpPr txBox="1"/>
          <p:nvPr/>
        </p:nvSpPr>
        <p:spPr>
          <a:xfrm>
            <a:off x="0" y="0"/>
            <a:ext cx="10073148" cy="646331"/>
          </a:xfrm>
          <a:prstGeom prst="rect">
            <a:avLst/>
          </a:prstGeom>
          <a:noFill/>
        </p:spPr>
        <p:txBody>
          <a:bodyPr wrap="square">
            <a:spAutoFit/>
          </a:bodyPr>
          <a:lstStyle/>
          <a:p>
            <a:pPr algn="l"/>
            <a:r>
              <a:rPr lang="en-US" sz="1800" b="0" i="0" u="none" strike="noStrike" baseline="0" dirty="0">
                <a:latin typeface="Alexandria"/>
              </a:rPr>
              <a:t>Assume that on June 3, instead of paying cash, Smart Touch Learning receives the merchandise</a:t>
            </a:r>
          </a:p>
          <a:p>
            <a:pPr algn="l"/>
            <a:r>
              <a:rPr lang="en-US" sz="1800" b="0" i="0" u="none" strike="noStrike" baseline="0" dirty="0">
                <a:latin typeface="Alexandria"/>
              </a:rPr>
              <a:t>inventory on account. The purchase of inventory on account is recorded as follows:</a:t>
            </a:r>
            <a:endParaRPr lang="en-US" dirty="0">
              <a:latin typeface="Alexandria"/>
            </a:endParaRPr>
          </a:p>
        </p:txBody>
      </p:sp>
      <p:pic>
        <p:nvPicPr>
          <p:cNvPr id="6" name="Picture 5">
            <a:extLst>
              <a:ext uri="{FF2B5EF4-FFF2-40B4-BE49-F238E27FC236}">
                <a16:creationId xmlns:a16="http://schemas.microsoft.com/office/drawing/2014/main" id="{44B30157-6357-C8BB-C248-D59D64B73CA0}"/>
              </a:ext>
            </a:extLst>
          </p:cNvPr>
          <p:cNvPicPr>
            <a:picLocks noChangeAspect="1"/>
          </p:cNvPicPr>
          <p:nvPr/>
        </p:nvPicPr>
        <p:blipFill>
          <a:blip r:embed="rId3"/>
          <a:stretch>
            <a:fillRect/>
          </a:stretch>
        </p:blipFill>
        <p:spPr>
          <a:xfrm>
            <a:off x="0" y="858005"/>
            <a:ext cx="12192000" cy="1533832"/>
          </a:xfrm>
          <a:prstGeom prst="rect">
            <a:avLst/>
          </a:prstGeom>
        </p:spPr>
      </p:pic>
      <p:sp>
        <p:nvSpPr>
          <p:cNvPr id="8" name="TextBox 7">
            <a:extLst>
              <a:ext uri="{FF2B5EF4-FFF2-40B4-BE49-F238E27FC236}">
                <a16:creationId xmlns:a16="http://schemas.microsoft.com/office/drawing/2014/main" id="{FEA6A349-8B9A-C66E-0B3E-B08C656D3254}"/>
              </a:ext>
            </a:extLst>
          </p:cNvPr>
          <p:cNvSpPr txBox="1"/>
          <p:nvPr/>
        </p:nvSpPr>
        <p:spPr>
          <a:xfrm>
            <a:off x="0" y="2603511"/>
            <a:ext cx="11931445" cy="2616101"/>
          </a:xfrm>
          <a:prstGeom prst="rect">
            <a:avLst/>
          </a:prstGeom>
          <a:noFill/>
        </p:spPr>
        <p:txBody>
          <a:bodyPr wrap="square">
            <a:spAutoFit/>
          </a:bodyPr>
          <a:lstStyle/>
          <a:p>
            <a:pPr algn="just"/>
            <a:r>
              <a:rPr lang="en-US" sz="2000" b="1" i="0" u="none" strike="noStrike" baseline="0" dirty="0">
                <a:solidFill>
                  <a:srgbClr val="B34000"/>
                </a:solidFill>
                <a:latin typeface="Alexandria"/>
              </a:rPr>
              <a:t>Purchase Discounts</a:t>
            </a:r>
          </a:p>
          <a:p>
            <a:pPr algn="just"/>
            <a:r>
              <a:rPr lang="en-US" sz="1800" b="0" i="0" u="none" strike="noStrike" baseline="0" dirty="0">
                <a:solidFill>
                  <a:srgbClr val="000000"/>
                </a:solidFill>
                <a:latin typeface="Alexandria"/>
              </a:rPr>
              <a:t>Many businesses offer purchasers a discount for early payment. This is called a </a:t>
            </a:r>
            <a:r>
              <a:rPr lang="en-US" sz="1800" b="1" i="0" u="none" strike="noStrike" baseline="0" dirty="0">
                <a:solidFill>
                  <a:srgbClr val="FF2626"/>
                </a:solidFill>
                <a:latin typeface="Alexandria"/>
              </a:rPr>
              <a:t>purchase discount </a:t>
            </a:r>
            <a:r>
              <a:rPr lang="en-US" sz="1800" b="0" i="0" u="none" strike="noStrike" baseline="0" dirty="0">
                <a:solidFill>
                  <a:srgbClr val="000000"/>
                </a:solidFill>
                <a:latin typeface="Alexandria"/>
              </a:rPr>
              <a:t>from the purchaser’s perspective. Southwest Electronics Direct’s </a:t>
            </a:r>
            <a:r>
              <a:rPr lang="en-US" sz="1800" b="1" i="0" u="none" strike="noStrike" baseline="0" dirty="0">
                <a:solidFill>
                  <a:srgbClr val="FF2626"/>
                </a:solidFill>
                <a:latin typeface="Alexandria"/>
              </a:rPr>
              <a:t>credit terms </a:t>
            </a:r>
            <a:r>
              <a:rPr lang="en-US" sz="1800" b="0" i="0" u="none" strike="noStrike" baseline="0" dirty="0">
                <a:solidFill>
                  <a:srgbClr val="000000"/>
                </a:solidFill>
                <a:latin typeface="Alexandria"/>
              </a:rPr>
              <a:t>of “3/15, NET 30 DAYS” mean that Smart Touch Learning can deduct 3% from the total bill (excluding freight charges, if any) if the company pays within 15 days of the invoice date.</a:t>
            </a:r>
          </a:p>
          <a:p>
            <a:pPr algn="just"/>
            <a:r>
              <a:rPr lang="en-US" sz="1800" b="0" i="0" u="none" strike="noStrike" baseline="0" dirty="0">
                <a:solidFill>
                  <a:srgbClr val="000000"/>
                </a:solidFill>
                <a:latin typeface="Alexandria"/>
              </a:rPr>
              <a:t>Otherwise, the full amount—NET—is due in 30 days. These credit terms can also be expressed as “3/15, n/30.”</a:t>
            </a:r>
          </a:p>
          <a:p>
            <a:pPr algn="just"/>
            <a:r>
              <a:rPr lang="en-US" sz="1800" b="0" i="0" u="none" strike="noStrike" baseline="0" dirty="0">
                <a:solidFill>
                  <a:srgbClr val="000000"/>
                </a:solidFill>
                <a:latin typeface="Alexandria"/>
              </a:rPr>
              <a:t>Terms of “n/30” mean that no discount is offered and payment is due 30 days after the invoice date. Most credit terms express the discount, the discount time period, and the final due date. Occasionally, the credit terms are expressed as EOM, which means payment is due at the end of the current month. If Smart Touch Learning pays on June 15, 2019, which is within the discount period, the cash payment entry would be as follows:</a:t>
            </a:r>
            <a:endParaRPr lang="en-US" dirty="0">
              <a:latin typeface="Alexandria"/>
            </a:endParaRPr>
          </a:p>
        </p:txBody>
      </p:sp>
      <p:pic>
        <p:nvPicPr>
          <p:cNvPr id="10" name="Picture 9">
            <a:extLst>
              <a:ext uri="{FF2B5EF4-FFF2-40B4-BE49-F238E27FC236}">
                <a16:creationId xmlns:a16="http://schemas.microsoft.com/office/drawing/2014/main" id="{A2348D60-5CED-6322-A405-4F38485C22C3}"/>
              </a:ext>
            </a:extLst>
          </p:cNvPr>
          <p:cNvPicPr>
            <a:picLocks noChangeAspect="1"/>
          </p:cNvPicPr>
          <p:nvPr/>
        </p:nvPicPr>
        <p:blipFill>
          <a:blip r:embed="rId4"/>
          <a:stretch>
            <a:fillRect/>
          </a:stretch>
        </p:blipFill>
        <p:spPr>
          <a:xfrm>
            <a:off x="1592827" y="5431286"/>
            <a:ext cx="2899980" cy="953234"/>
          </a:xfrm>
          <a:prstGeom prst="rect">
            <a:avLst/>
          </a:prstGeom>
        </p:spPr>
      </p:pic>
      <p:pic>
        <p:nvPicPr>
          <p:cNvPr id="12" name="Picture 11">
            <a:extLst>
              <a:ext uri="{FF2B5EF4-FFF2-40B4-BE49-F238E27FC236}">
                <a16:creationId xmlns:a16="http://schemas.microsoft.com/office/drawing/2014/main" id="{1A4DCCD0-7889-0DA1-28B6-34FF39020C0C}"/>
              </a:ext>
            </a:extLst>
          </p:cNvPr>
          <p:cNvPicPr>
            <a:picLocks noChangeAspect="1"/>
          </p:cNvPicPr>
          <p:nvPr/>
        </p:nvPicPr>
        <p:blipFill>
          <a:blip r:embed="rId5"/>
          <a:stretch>
            <a:fillRect/>
          </a:stretch>
        </p:blipFill>
        <p:spPr>
          <a:xfrm>
            <a:off x="5444614" y="5431286"/>
            <a:ext cx="3240093" cy="883662"/>
          </a:xfrm>
          <a:prstGeom prst="rect">
            <a:avLst/>
          </a:prstGeom>
        </p:spPr>
      </p:pic>
    </p:spTree>
    <p:extLst>
      <p:ext uri="{BB962C8B-B14F-4D97-AF65-F5344CB8AC3E}">
        <p14:creationId xmlns:p14="http://schemas.microsoft.com/office/powerpoint/2010/main" val="763874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6FA5D-7034-6102-CA9A-AAFCD166579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E27A897-A9C3-C2C6-9B10-53E47E4626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EE26ECBE-E872-658E-D891-703ED0C76532}"/>
              </a:ext>
            </a:extLst>
          </p:cNvPr>
          <p:cNvPicPr>
            <a:picLocks noChangeAspect="1"/>
          </p:cNvPicPr>
          <p:nvPr/>
        </p:nvPicPr>
        <p:blipFill>
          <a:blip r:embed="rId3"/>
          <a:stretch>
            <a:fillRect/>
          </a:stretch>
        </p:blipFill>
        <p:spPr>
          <a:xfrm>
            <a:off x="0" y="1033188"/>
            <a:ext cx="12192000" cy="1798501"/>
          </a:xfrm>
          <a:prstGeom prst="rect">
            <a:avLst/>
          </a:prstGeom>
        </p:spPr>
      </p:pic>
      <p:pic>
        <p:nvPicPr>
          <p:cNvPr id="6" name="Picture 5">
            <a:extLst>
              <a:ext uri="{FF2B5EF4-FFF2-40B4-BE49-F238E27FC236}">
                <a16:creationId xmlns:a16="http://schemas.microsoft.com/office/drawing/2014/main" id="{717D27E3-9FCA-C61A-F0B6-0B90B1DAB96D}"/>
              </a:ext>
            </a:extLst>
          </p:cNvPr>
          <p:cNvPicPr>
            <a:picLocks noChangeAspect="1"/>
          </p:cNvPicPr>
          <p:nvPr/>
        </p:nvPicPr>
        <p:blipFill>
          <a:blip r:embed="rId4"/>
          <a:stretch>
            <a:fillRect/>
          </a:stretch>
        </p:blipFill>
        <p:spPr>
          <a:xfrm>
            <a:off x="324465" y="2855277"/>
            <a:ext cx="8229600" cy="2342070"/>
          </a:xfrm>
          <a:prstGeom prst="rect">
            <a:avLst/>
          </a:prstGeom>
        </p:spPr>
      </p:pic>
    </p:spTree>
    <p:extLst>
      <p:ext uri="{BB962C8B-B14F-4D97-AF65-F5344CB8AC3E}">
        <p14:creationId xmlns:p14="http://schemas.microsoft.com/office/powerpoint/2010/main" val="26922533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12BB20-D5E6-2FEB-B9B6-7A4F4B8FBA52}"/>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8ACF6AB-2C3F-B0E8-E361-BE1B12C29B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1DA28439-539A-AECF-4334-3916617C811A}"/>
              </a:ext>
            </a:extLst>
          </p:cNvPr>
          <p:cNvSpPr txBox="1"/>
          <p:nvPr/>
        </p:nvSpPr>
        <p:spPr>
          <a:xfrm>
            <a:off x="0" y="125910"/>
            <a:ext cx="10309123" cy="646331"/>
          </a:xfrm>
          <a:prstGeom prst="rect">
            <a:avLst/>
          </a:prstGeom>
          <a:noFill/>
        </p:spPr>
        <p:txBody>
          <a:bodyPr wrap="square">
            <a:spAutoFit/>
          </a:bodyPr>
          <a:lstStyle/>
          <a:p>
            <a:pPr algn="l"/>
            <a:r>
              <a:rPr lang="en-US" sz="1800" b="0" i="0" u="none" strike="noStrike" baseline="0" dirty="0">
                <a:latin typeface="Alexandria"/>
              </a:rPr>
              <a:t>The purchase discount is credited to the Merchandise Inventory account because the discount for early payment decreases the actual cost paid for Merchandise Inventory, as shown in the T-account:</a:t>
            </a:r>
            <a:endParaRPr lang="en-US" dirty="0">
              <a:latin typeface="Alexandria"/>
            </a:endParaRPr>
          </a:p>
        </p:txBody>
      </p:sp>
      <p:pic>
        <p:nvPicPr>
          <p:cNvPr id="6" name="Picture 5">
            <a:extLst>
              <a:ext uri="{FF2B5EF4-FFF2-40B4-BE49-F238E27FC236}">
                <a16:creationId xmlns:a16="http://schemas.microsoft.com/office/drawing/2014/main" id="{EF63106E-5C16-B2A3-2AC6-A34FC3C3A4E4}"/>
              </a:ext>
            </a:extLst>
          </p:cNvPr>
          <p:cNvPicPr>
            <a:picLocks noChangeAspect="1"/>
          </p:cNvPicPr>
          <p:nvPr/>
        </p:nvPicPr>
        <p:blipFill>
          <a:blip r:embed="rId3"/>
          <a:stretch>
            <a:fillRect/>
          </a:stretch>
        </p:blipFill>
        <p:spPr>
          <a:xfrm>
            <a:off x="650897" y="1017857"/>
            <a:ext cx="8736184" cy="1194401"/>
          </a:xfrm>
          <a:prstGeom prst="rect">
            <a:avLst/>
          </a:prstGeom>
        </p:spPr>
      </p:pic>
      <p:sp>
        <p:nvSpPr>
          <p:cNvPr id="8" name="TextBox 7">
            <a:extLst>
              <a:ext uri="{FF2B5EF4-FFF2-40B4-BE49-F238E27FC236}">
                <a16:creationId xmlns:a16="http://schemas.microsoft.com/office/drawing/2014/main" id="{5BF4A41E-AEFC-8C4D-3C31-D98731281024}"/>
              </a:ext>
            </a:extLst>
          </p:cNvPr>
          <p:cNvSpPr txBox="1"/>
          <p:nvPr/>
        </p:nvSpPr>
        <p:spPr>
          <a:xfrm>
            <a:off x="-1" y="2457874"/>
            <a:ext cx="10648335" cy="1631216"/>
          </a:xfrm>
          <a:prstGeom prst="rect">
            <a:avLst/>
          </a:prstGeom>
          <a:noFill/>
        </p:spPr>
        <p:txBody>
          <a:bodyPr wrap="square">
            <a:spAutoFit/>
          </a:bodyPr>
          <a:lstStyle/>
          <a:p>
            <a:pPr algn="just"/>
            <a:r>
              <a:rPr lang="en-US" sz="2000" b="0" i="0" u="none" strike="noStrike" baseline="0" dirty="0">
                <a:solidFill>
                  <a:srgbClr val="000000"/>
                </a:solidFill>
                <a:latin typeface="Alexandria"/>
              </a:rPr>
              <a:t>Notice that the balance in the Merchandise Inventory account, $33,950, is exactly what was paid for the Merchandise Inventory on June 15, 2019. Also notice that the Accounts Payable account shows that the invoice was paid in full with no remaining balance.</a:t>
            </a:r>
          </a:p>
          <a:p>
            <a:pPr algn="just"/>
            <a:r>
              <a:rPr lang="en-US" sz="2000" b="1" i="0" u="none" strike="noStrike" baseline="0" dirty="0">
                <a:solidFill>
                  <a:srgbClr val="0F00E1"/>
                </a:solidFill>
                <a:latin typeface="Alexandria"/>
              </a:rPr>
              <a:t>What if Smart Touch Learning pays this invoice on June 24, 2019, after the discount</a:t>
            </a:r>
          </a:p>
          <a:p>
            <a:pPr algn="just"/>
            <a:r>
              <a:rPr lang="en-US" sz="2000" b="1" i="0" u="none" strike="noStrike" baseline="0" dirty="0">
                <a:solidFill>
                  <a:srgbClr val="0F00E1"/>
                </a:solidFill>
                <a:latin typeface="Alexandria"/>
              </a:rPr>
              <a:t>period ends? Smart Touch Learning must pay the full $35,000.</a:t>
            </a:r>
            <a:endParaRPr lang="en-US" sz="2000" dirty="0">
              <a:latin typeface="Alexandria"/>
            </a:endParaRPr>
          </a:p>
        </p:txBody>
      </p:sp>
      <p:sp>
        <p:nvSpPr>
          <p:cNvPr id="10" name="TextBox 9">
            <a:extLst>
              <a:ext uri="{FF2B5EF4-FFF2-40B4-BE49-F238E27FC236}">
                <a16:creationId xmlns:a16="http://schemas.microsoft.com/office/drawing/2014/main" id="{D66C2374-4990-89E8-05DB-2D674621C1B1}"/>
              </a:ext>
            </a:extLst>
          </p:cNvPr>
          <p:cNvSpPr txBox="1"/>
          <p:nvPr/>
        </p:nvSpPr>
        <p:spPr>
          <a:xfrm>
            <a:off x="0" y="4089090"/>
            <a:ext cx="6135328" cy="369332"/>
          </a:xfrm>
          <a:prstGeom prst="rect">
            <a:avLst/>
          </a:prstGeom>
          <a:noFill/>
        </p:spPr>
        <p:txBody>
          <a:bodyPr wrap="square">
            <a:spAutoFit/>
          </a:bodyPr>
          <a:lstStyle/>
          <a:p>
            <a:r>
              <a:rPr lang="en-US" sz="1800" b="0" i="0" u="none" strike="noStrike" baseline="0" dirty="0">
                <a:latin typeface="Alexandria"/>
              </a:rPr>
              <a:t>In that case, the payment entry is as follows</a:t>
            </a:r>
            <a:r>
              <a:rPr lang="en-US" sz="1800" b="0" i="0" u="none" strike="noStrike" baseline="0" dirty="0">
                <a:latin typeface="GaramondMTPro-Regular"/>
              </a:rPr>
              <a:t>:</a:t>
            </a:r>
            <a:endParaRPr lang="en-US" dirty="0"/>
          </a:p>
        </p:txBody>
      </p:sp>
      <p:pic>
        <p:nvPicPr>
          <p:cNvPr id="12" name="Picture 11">
            <a:extLst>
              <a:ext uri="{FF2B5EF4-FFF2-40B4-BE49-F238E27FC236}">
                <a16:creationId xmlns:a16="http://schemas.microsoft.com/office/drawing/2014/main" id="{B83ABD6B-1167-94F1-0D1D-650532EC8FCD}"/>
              </a:ext>
            </a:extLst>
          </p:cNvPr>
          <p:cNvPicPr>
            <a:picLocks noChangeAspect="1"/>
          </p:cNvPicPr>
          <p:nvPr/>
        </p:nvPicPr>
        <p:blipFill>
          <a:blip r:embed="rId4"/>
          <a:stretch>
            <a:fillRect/>
          </a:stretch>
        </p:blipFill>
        <p:spPr>
          <a:xfrm>
            <a:off x="0" y="4458422"/>
            <a:ext cx="12064906" cy="1984521"/>
          </a:xfrm>
          <a:prstGeom prst="rect">
            <a:avLst/>
          </a:prstGeom>
        </p:spPr>
      </p:pic>
    </p:spTree>
    <p:extLst>
      <p:ext uri="{BB962C8B-B14F-4D97-AF65-F5344CB8AC3E}">
        <p14:creationId xmlns:p14="http://schemas.microsoft.com/office/powerpoint/2010/main" val="17863844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C96BEE-86F0-7B4A-6DE4-8A0E93878F01}"/>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DA5C8A6-06A3-CBF6-1DD8-4F0CEC05B8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CFD28DC2-5844-4C86-27B5-060CF311F309}"/>
              </a:ext>
            </a:extLst>
          </p:cNvPr>
          <p:cNvSpPr txBox="1"/>
          <p:nvPr/>
        </p:nvSpPr>
        <p:spPr>
          <a:xfrm>
            <a:off x="127094" y="597456"/>
            <a:ext cx="12064905" cy="2339102"/>
          </a:xfrm>
          <a:prstGeom prst="rect">
            <a:avLst/>
          </a:prstGeom>
          <a:noFill/>
        </p:spPr>
        <p:txBody>
          <a:bodyPr wrap="square">
            <a:spAutoFit/>
          </a:bodyPr>
          <a:lstStyle/>
          <a:p>
            <a:pPr algn="just"/>
            <a:r>
              <a:rPr lang="en-US" sz="2000" b="1" i="0" u="none" strike="noStrike" baseline="0" dirty="0">
                <a:solidFill>
                  <a:srgbClr val="B34000"/>
                </a:solidFill>
                <a:latin typeface="Alexandria"/>
              </a:rPr>
              <a:t>Purchase Returns and Allowances</a:t>
            </a:r>
          </a:p>
          <a:p>
            <a:pPr algn="just"/>
            <a:r>
              <a:rPr lang="en-US" sz="1800" b="0" i="0" u="none" strike="noStrike" baseline="0" dirty="0">
                <a:solidFill>
                  <a:srgbClr val="000000"/>
                </a:solidFill>
                <a:latin typeface="Alexandria"/>
              </a:rPr>
              <a:t>Sellers allow purchasers to return merchandise that is defective, damaged, or otherwise unsuitable. This is called a </a:t>
            </a:r>
            <a:r>
              <a:rPr lang="en-US" sz="1800" b="1" i="0" u="none" strike="noStrike" baseline="0" dirty="0">
                <a:solidFill>
                  <a:srgbClr val="FF2626"/>
                </a:solidFill>
                <a:latin typeface="Alexandria"/>
              </a:rPr>
              <a:t>purchase return </a:t>
            </a:r>
            <a:r>
              <a:rPr lang="en-US" sz="1800" b="0" i="0" u="none" strike="noStrike" baseline="0" dirty="0">
                <a:solidFill>
                  <a:srgbClr val="000000"/>
                </a:solidFill>
                <a:latin typeface="Alexandria"/>
              </a:rPr>
              <a:t>from the purchaser’s perspective. Alternatively, the seller may deduct an allowance from the amount the buyer owes. </a:t>
            </a:r>
            <a:r>
              <a:rPr lang="en-US" sz="1800" b="1" i="0" u="none" strike="noStrike" baseline="0" dirty="0">
                <a:solidFill>
                  <a:srgbClr val="FF2626"/>
                </a:solidFill>
                <a:latin typeface="Alexandria"/>
              </a:rPr>
              <a:t>Purchase allowances </a:t>
            </a:r>
            <a:r>
              <a:rPr lang="en-US" sz="1800" b="0" i="0" u="none" strike="noStrike" baseline="0" dirty="0">
                <a:solidFill>
                  <a:srgbClr val="000000"/>
                </a:solidFill>
                <a:latin typeface="Alexandria"/>
              </a:rPr>
              <a:t>are granted to the purchaser as an incentive to keep goods that are not “as ordered.”</a:t>
            </a:r>
          </a:p>
          <a:p>
            <a:pPr algn="just"/>
            <a:r>
              <a:rPr lang="en-US" sz="1800" b="0" i="0" u="none" strike="noStrike" baseline="0" dirty="0">
                <a:solidFill>
                  <a:srgbClr val="000000"/>
                </a:solidFill>
                <a:latin typeface="Alexandria"/>
              </a:rPr>
              <a:t>Together, purchase returns and allowances decrease the buyer’s cost of the merchandise inventory.</a:t>
            </a:r>
          </a:p>
          <a:p>
            <a:pPr algn="just"/>
            <a:r>
              <a:rPr lang="en-US" sz="1800" b="0" i="0" u="none" strike="noStrike" baseline="0" dirty="0">
                <a:solidFill>
                  <a:srgbClr val="000000"/>
                </a:solidFill>
                <a:latin typeface="Alexandria"/>
              </a:rPr>
              <a:t>Assume that Smart Touch Learning has not yet paid the original bill of June 1. Suppose 20 of the tablets purchased on that invoice (Exhibit 5-3) were damaged in shipment. On June 4, Smart Touch Learning returns the goods (tablets, in this case) valued at $7,000 to the vendor (Southwest Electronics Direct) and records the purchase return as follows:</a:t>
            </a:r>
            <a:endParaRPr lang="en-US" dirty="0">
              <a:latin typeface="Alexandria"/>
            </a:endParaRPr>
          </a:p>
        </p:txBody>
      </p:sp>
      <p:pic>
        <p:nvPicPr>
          <p:cNvPr id="6" name="Picture 5">
            <a:extLst>
              <a:ext uri="{FF2B5EF4-FFF2-40B4-BE49-F238E27FC236}">
                <a16:creationId xmlns:a16="http://schemas.microsoft.com/office/drawing/2014/main" id="{DC156305-3D94-E3DA-01A2-8545827FF0B0}"/>
              </a:ext>
            </a:extLst>
          </p:cNvPr>
          <p:cNvPicPr>
            <a:picLocks noChangeAspect="1"/>
          </p:cNvPicPr>
          <p:nvPr/>
        </p:nvPicPr>
        <p:blipFill>
          <a:blip r:embed="rId3"/>
          <a:stretch>
            <a:fillRect/>
          </a:stretch>
        </p:blipFill>
        <p:spPr>
          <a:xfrm>
            <a:off x="0" y="3047877"/>
            <a:ext cx="12191999" cy="1671607"/>
          </a:xfrm>
          <a:prstGeom prst="rect">
            <a:avLst/>
          </a:prstGeom>
        </p:spPr>
      </p:pic>
      <p:pic>
        <p:nvPicPr>
          <p:cNvPr id="8" name="Picture 7">
            <a:extLst>
              <a:ext uri="{FF2B5EF4-FFF2-40B4-BE49-F238E27FC236}">
                <a16:creationId xmlns:a16="http://schemas.microsoft.com/office/drawing/2014/main" id="{30C9567A-E6DC-1DBD-50BA-FC873CD77767}"/>
              </a:ext>
            </a:extLst>
          </p:cNvPr>
          <p:cNvPicPr>
            <a:picLocks noChangeAspect="1"/>
          </p:cNvPicPr>
          <p:nvPr/>
        </p:nvPicPr>
        <p:blipFill>
          <a:blip r:embed="rId4"/>
          <a:stretch>
            <a:fillRect/>
          </a:stretch>
        </p:blipFill>
        <p:spPr>
          <a:xfrm>
            <a:off x="1175679" y="5141710"/>
            <a:ext cx="2651405" cy="1091015"/>
          </a:xfrm>
          <a:prstGeom prst="rect">
            <a:avLst/>
          </a:prstGeom>
        </p:spPr>
      </p:pic>
      <p:pic>
        <p:nvPicPr>
          <p:cNvPr id="10" name="Picture 9">
            <a:extLst>
              <a:ext uri="{FF2B5EF4-FFF2-40B4-BE49-F238E27FC236}">
                <a16:creationId xmlns:a16="http://schemas.microsoft.com/office/drawing/2014/main" id="{3865720B-B9EE-6F89-CC2E-9BC9F173E4A7}"/>
              </a:ext>
            </a:extLst>
          </p:cNvPr>
          <p:cNvPicPr>
            <a:picLocks noChangeAspect="1"/>
          </p:cNvPicPr>
          <p:nvPr/>
        </p:nvPicPr>
        <p:blipFill>
          <a:blip r:embed="rId5"/>
          <a:stretch>
            <a:fillRect/>
          </a:stretch>
        </p:blipFill>
        <p:spPr>
          <a:xfrm>
            <a:off x="5788544" y="5141709"/>
            <a:ext cx="2576374" cy="1091016"/>
          </a:xfrm>
          <a:prstGeom prst="rect">
            <a:avLst/>
          </a:prstGeom>
        </p:spPr>
      </p:pic>
    </p:spTree>
    <p:extLst>
      <p:ext uri="{BB962C8B-B14F-4D97-AF65-F5344CB8AC3E}">
        <p14:creationId xmlns:p14="http://schemas.microsoft.com/office/powerpoint/2010/main" val="680684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C5CDD-F5E4-4095-9594-82DEA79B945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03B51FF-3373-6FA2-DAC9-01B184A18E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21119" y="0"/>
            <a:ext cx="870879" cy="406641"/>
          </a:xfrm>
          <a:prstGeom prst="rect">
            <a:avLst/>
          </a:prstGeom>
        </p:spPr>
      </p:pic>
      <p:sp>
        <p:nvSpPr>
          <p:cNvPr id="3" name="TextBox 2">
            <a:extLst>
              <a:ext uri="{FF2B5EF4-FFF2-40B4-BE49-F238E27FC236}">
                <a16:creationId xmlns:a16="http://schemas.microsoft.com/office/drawing/2014/main" id="{27F95E21-323A-C983-5632-1F28F78F5415}"/>
              </a:ext>
            </a:extLst>
          </p:cNvPr>
          <p:cNvSpPr txBox="1"/>
          <p:nvPr/>
        </p:nvSpPr>
        <p:spPr>
          <a:xfrm>
            <a:off x="0" y="406641"/>
            <a:ext cx="12192000" cy="2862322"/>
          </a:xfrm>
          <a:prstGeom prst="rect">
            <a:avLst/>
          </a:prstGeom>
          <a:noFill/>
        </p:spPr>
        <p:txBody>
          <a:bodyPr wrap="square">
            <a:spAutoFit/>
          </a:bodyPr>
          <a:lstStyle/>
          <a:p>
            <a:pPr algn="just"/>
            <a:r>
              <a:rPr lang="en-US" sz="1800" b="0" i="0" u="none" strike="noStrike" baseline="0" dirty="0">
                <a:latin typeface="Alexandria"/>
              </a:rPr>
              <a:t>The exact same entry is made for a purchase allowance granted to the buyer from the seller (vendor). The only difference between a purchase return and a purchase allowance is that, in the case of the allowance, Smart Touch Learning keeps the inventory. Occasionally, a business will return merchandise inventory or receive an allowance before payment has been made. In this scenario, if the payment of the invoice is made within the discount period, the discount should be calculated net of the return or allowance. Let’s look at another example. Suppose that on June 10, Smart Touch Learning purchased</a:t>
            </a:r>
          </a:p>
          <a:p>
            <a:pPr algn="just"/>
            <a:r>
              <a:rPr lang="en-US" sz="1800" b="0" i="0" u="none" strike="noStrike" baseline="0" dirty="0">
                <a:latin typeface="Alexandria"/>
              </a:rPr>
              <a:t>15 tablets from Southwest Electronics Direct on account with credit terms of 3/15, n/30 at a cost of $5,250. Five days later, Smart Touch Learning returned five tablets to the vendor because of damages and received a purchase return of $1,750. When Smart Touch Learning makes payment on June 20 (within the discount period), it will calculate the discount on the amount due less the return or $3,500 ($5,250 - $1,750). Smart Touch Learning’s discount will be $105 ($3,500 * 0.03). The entries that Smart Touch Learning would record for these transactions follow:</a:t>
            </a:r>
            <a:endParaRPr lang="en-US" dirty="0">
              <a:latin typeface="Alexandria"/>
            </a:endParaRPr>
          </a:p>
        </p:txBody>
      </p:sp>
      <p:pic>
        <p:nvPicPr>
          <p:cNvPr id="8" name="Picture 7">
            <a:extLst>
              <a:ext uri="{FF2B5EF4-FFF2-40B4-BE49-F238E27FC236}">
                <a16:creationId xmlns:a16="http://schemas.microsoft.com/office/drawing/2014/main" id="{78E50579-10C2-FFE1-1889-ACBE10DF1412}"/>
              </a:ext>
            </a:extLst>
          </p:cNvPr>
          <p:cNvPicPr>
            <a:picLocks noChangeAspect="1"/>
          </p:cNvPicPr>
          <p:nvPr/>
        </p:nvPicPr>
        <p:blipFill>
          <a:blip r:embed="rId3"/>
          <a:stretch>
            <a:fillRect/>
          </a:stretch>
        </p:blipFill>
        <p:spPr>
          <a:xfrm>
            <a:off x="-1" y="3268963"/>
            <a:ext cx="12191999" cy="3589037"/>
          </a:xfrm>
          <a:prstGeom prst="rect">
            <a:avLst/>
          </a:prstGeom>
        </p:spPr>
      </p:pic>
    </p:spTree>
    <p:extLst>
      <p:ext uri="{BB962C8B-B14F-4D97-AF65-F5344CB8AC3E}">
        <p14:creationId xmlns:p14="http://schemas.microsoft.com/office/powerpoint/2010/main" val="11754922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4BE0C-BD16-5ED6-8D4D-C800B927B8CC}"/>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B51E9AC-3E93-3A70-0455-AEEF1A52BE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E285B9A3-7C05-541E-E3C2-334431EAF9E2}"/>
              </a:ext>
            </a:extLst>
          </p:cNvPr>
          <p:cNvSpPr txBox="1"/>
          <p:nvPr/>
        </p:nvSpPr>
        <p:spPr>
          <a:xfrm>
            <a:off x="127095" y="431665"/>
            <a:ext cx="11636477" cy="3724096"/>
          </a:xfrm>
          <a:prstGeom prst="rect">
            <a:avLst/>
          </a:prstGeom>
          <a:noFill/>
        </p:spPr>
        <p:txBody>
          <a:bodyPr wrap="square">
            <a:spAutoFit/>
          </a:bodyPr>
          <a:lstStyle/>
          <a:p>
            <a:pPr algn="just"/>
            <a:r>
              <a:rPr lang="en-US" sz="2000" b="1" i="0" u="none" strike="noStrike" baseline="0" dirty="0">
                <a:solidFill>
                  <a:srgbClr val="B34000"/>
                </a:solidFill>
                <a:latin typeface="Alexandria"/>
              </a:rPr>
              <a:t>Transportation Costs</a:t>
            </a:r>
          </a:p>
          <a:p>
            <a:pPr algn="just"/>
            <a:r>
              <a:rPr lang="en-US" sz="1800" b="0" i="0" u="none" strike="noStrike" baseline="0" dirty="0">
                <a:solidFill>
                  <a:srgbClr val="000000"/>
                </a:solidFill>
                <a:latin typeface="Alexandria"/>
              </a:rPr>
              <a:t>Either the seller or the buyer must pay the transportation cost of shipping merchandise inventory. The purchase agreement specifies FOB (free on board) terms to determine when title to the goods transfers to the purchaser and who pays the freight. Exhibit 5-4 shows that:</a:t>
            </a:r>
          </a:p>
          <a:p>
            <a:pPr algn="just"/>
            <a:r>
              <a:rPr lang="en-US" sz="1800" b="0" i="0" u="none" strike="noStrike" baseline="0" dirty="0">
                <a:solidFill>
                  <a:srgbClr val="000000"/>
                </a:solidFill>
                <a:latin typeface="Alexandria"/>
              </a:rPr>
              <a:t>• </a:t>
            </a:r>
            <a:r>
              <a:rPr lang="en-US" sz="1800" b="1" i="0" u="none" strike="noStrike" baseline="0" dirty="0">
                <a:solidFill>
                  <a:srgbClr val="FF2626"/>
                </a:solidFill>
                <a:latin typeface="Alexandria"/>
              </a:rPr>
              <a:t>FOB shipping point </a:t>
            </a:r>
            <a:r>
              <a:rPr lang="en-US" sz="1800" b="0" i="0" u="none" strike="noStrike" baseline="0" dirty="0">
                <a:solidFill>
                  <a:srgbClr val="000000"/>
                </a:solidFill>
                <a:latin typeface="Alexandria"/>
              </a:rPr>
              <a:t>means the buyer takes ownership (title) to the goods after the goods leave the seller’s place of business (shipping point). In most cases, the buyer (owner of the goods while in transit) also pays the freight.</a:t>
            </a:r>
          </a:p>
          <a:p>
            <a:pPr algn="just"/>
            <a:r>
              <a:rPr lang="en-US" sz="1800" b="0" i="0" u="none" strike="noStrike" baseline="0" dirty="0">
                <a:solidFill>
                  <a:srgbClr val="000000"/>
                </a:solidFill>
                <a:latin typeface="Alexandria"/>
              </a:rPr>
              <a:t>• </a:t>
            </a:r>
            <a:r>
              <a:rPr lang="en-US" sz="1800" b="1" i="0" u="none" strike="noStrike" baseline="0" dirty="0">
                <a:solidFill>
                  <a:srgbClr val="FF2626"/>
                </a:solidFill>
                <a:latin typeface="Alexandria"/>
              </a:rPr>
              <a:t>FOB destination </a:t>
            </a:r>
            <a:r>
              <a:rPr lang="en-US" sz="1800" b="0" i="0" u="none" strike="noStrike" baseline="0" dirty="0">
                <a:solidFill>
                  <a:srgbClr val="000000"/>
                </a:solidFill>
                <a:latin typeface="Alexandria"/>
              </a:rPr>
              <a:t>means the buyer takes ownership (title) to the goods at the delivery destination point. In most cases, the seller (owner of the goods while in transit) also pays the freight.</a:t>
            </a:r>
          </a:p>
          <a:p>
            <a:pPr algn="just"/>
            <a:r>
              <a:rPr lang="en-US" sz="1800" b="0" i="0" u="none" strike="noStrike" baseline="0" dirty="0">
                <a:solidFill>
                  <a:srgbClr val="000000"/>
                </a:solidFill>
                <a:latin typeface="Alexandria"/>
              </a:rPr>
              <a:t>When merchandisers are required to pay for shipping costs, those costs are classified as either freight in or freight out as follows:</a:t>
            </a:r>
          </a:p>
          <a:p>
            <a:pPr algn="just"/>
            <a:r>
              <a:rPr lang="en-US" sz="1800" b="0" i="0" u="none" strike="noStrike" baseline="0" dirty="0">
                <a:solidFill>
                  <a:srgbClr val="000000"/>
                </a:solidFill>
                <a:latin typeface="Alexandria"/>
              </a:rPr>
              <a:t>• </a:t>
            </a:r>
            <a:r>
              <a:rPr lang="en-US" sz="1800" b="1" i="0" u="none" strike="noStrike" baseline="0" dirty="0">
                <a:solidFill>
                  <a:srgbClr val="FF2626"/>
                </a:solidFill>
                <a:latin typeface="Alexandria"/>
              </a:rPr>
              <a:t>Freight in </a:t>
            </a:r>
            <a:r>
              <a:rPr lang="en-US" sz="1800" b="0" i="0" u="none" strike="noStrike" baseline="0" dirty="0">
                <a:solidFill>
                  <a:srgbClr val="000000"/>
                </a:solidFill>
                <a:latin typeface="Alexandria"/>
              </a:rPr>
              <a:t>is the transportation cost to ship goods into the purchaser’s warehouse; thus, it is freight on purchased goods.</a:t>
            </a:r>
          </a:p>
          <a:p>
            <a:pPr algn="just"/>
            <a:r>
              <a:rPr lang="en-US" sz="1800" b="0" i="0" u="none" strike="noStrike" baseline="0" dirty="0">
                <a:solidFill>
                  <a:srgbClr val="000000"/>
                </a:solidFill>
                <a:latin typeface="Alexandria"/>
              </a:rPr>
              <a:t>• </a:t>
            </a:r>
            <a:r>
              <a:rPr lang="en-US" sz="1800" b="1" i="0" u="none" strike="noStrike" baseline="0" dirty="0">
                <a:solidFill>
                  <a:srgbClr val="FF2626"/>
                </a:solidFill>
                <a:latin typeface="Alexandria"/>
              </a:rPr>
              <a:t>Freight out </a:t>
            </a:r>
            <a:r>
              <a:rPr lang="en-US" sz="1800" b="0" i="0" u="none" strike="noStrike" baseline="0" dirty="0">
                <a:solidFill>
                  <a:srgbClr val="000000"/>
                </a:solidFill>
                <a:latin typeface="Alexandria"/>
              </a:rPr>
              <a:t>is the transportation cost to ship goods out of the seller’s warehouse and to the customer; thus, it is freight on goods sold to a customer.</a:t>
            </a:r>
            <a:endParaRPr lang="en-US" dirty="0">
              <a:latin typeface="Alexandria"/>
            </a:endParaRPr>
          </a:p>
        </p:txBody>
      </p:sp>
      <p:pic>
        <p:nvPicPr>
          <p:cNvPr id="7" name="Picture 6">
            <a:extLst>
              <a:ext uri="{FF2B5EF4-FFF2-40B4-BE49-F238E27FC236}">
                <a16:creationId xmlns:a16="http://schemas.microsoft.com/office/drawing/2014/main" id="{0B7D234F-9B68-3A3F-1A7C-811FF5FD4D4F}"/>
              </a:ext>
            </a:extLst>
          </p:cNvPr>
          <p:cNvPicPr>
            <a:picLocks noChangeAspect="1"/>
          </p:cNvPicPr>
          <p:nvPr/>
        </p:nvPicPr>
        <p:blipFill>
          <a:blip r:embed="rId3"/>
          <a:stretch>
            <a:fillRect/>
          </a:stretch>
        </p:blipFill>
        <p:spPr>
          <a:xfrm>
            <a:off x="0" y="4461516"/>
            <a:ext cx="3302859" cy="1743592"/>
          </a:xfrm>
          <a:prstGeom prst="rect">
            <a:avLst/>
          </a:prstGeom>
        </p:spPr>
      </p:pic>
      <p:pic>
        <p:nvPicPr>
          <p:cNvPr id="11" name="Picture 10">
            <a:extLst>
              <a:ext uri="{FF2B5EF4-FFF2-40B4-BE49-F238E27FC236}">
                <a16:creationId xmlns:a16="http://schemas.microsoft.com/office/drawing/2014/main" id="{FE73C747-47D2-0F11-EEEF-7AA9C103B13E}"/>
              </a:ext>
            </a:extLst>
          </p:cNvPr>
          <p:cNvPicPr>
            <a:picLocks noChangeAspect="1"/>
          </p:cNvPicPr>
          <p:nvPr/>
        </p:nvPicPr>
        <p:blipFill>
          <a:blip r:embed="rId4"/>
          <a:stretch>
            <a:fillRect/>
          </a:stretch>
        </p:blipFill>
        <p:spPr>
          <a:xfrm>
            <a:off x="3302859" y="4461515"/>
            <a:ext cx="3302859" cy="1743592"/>
          </a:xfrm>
          <a:prstGeom prst="rect">
            <a:avLst/>
          </a:prstGeom>
        </p:spPr>
      </p:pic>
      <p:pic>
        <p:nvPicPr>
          <p:cNvPr id="13" name="Picture 12">
            <a:extLst>
              <a:ext uri="{FF2B5EF4-FFF2-40B4-BE49-F238E27FC236}">
                <a16:creationId xmlns:a16="http://schemas.microsoft.com/office/drawing/2014/main" id="{C13592E2-D493-8328-2519-8B727C98EB9F}"/>
              </a:ext>
            </a:extLst>
          </p:cNvPr>
          <p:cNvPicPr>
            <a:picLocks noChangeAspect="1"/>
          </p:cNvPicPr>
          <p:nvPr/>
        </p:nvPicPr>
        <p:blipFill>
          <a:blip r:embed="rId5"/>
          <a:stretch>
            <a:fillRect/>
          </a:stretch>
        </p:blipFill>
        <p:spPr>
          <a:xfrm>
            <a:off x="6605718" y="4468887"/>
            <a:ext cx="2597276" cy="1728847"/>
          </a:xfrm>
          <a:prstGeom prst="rect">
            <a:avLst/>
          </a:prstGeom>
        </p:spPr>
      </p:pic>
      <p:pic>
        <p:nvPicPr>
          <p:cNvPr id="15" name="Picture 14">
            <a:extLst>
              <a:ext uri="{FF2B5EF4-FFF2-40B4-BE49-F238E27FC236}">
                <a16:creationId xmlns:a16="http://schemas.microsoft.com/office/drawing/2014/main" id="{588880FE-8363-96C3-1BF5-E9356BDC9B6E}"/>
              </a:ext>
            </a:extLst>
          </p:cNvPr>
          <p:cNvPicPr>
            <a:picLocks noChangeAspect="1"/>
          </p:cNvPicPr>
          <p:nvPr/>
        </p:nvPicPr>
        <p:blipFill>
          <a:blip r:embed="rId6"/>
          <a:stretch>
            <a:fillRect/>
          </a:stretch>
        </p:blipFill>
        <p:spPr>
          <a:xfrm>
            <a:off x="9202995" y="4461514"/>
            <a:ext cx="2912444" cy="1728847"/>
          </a:xfrm>
          <a:prstGeom prst="rect">
            <a:avLst/>
          </a:prstGeom>
        </p:spPr>
      </p:pic>
    </p:spTree>
    <p:extLst>
      <p:ext uri="{BB962C8B-B14F-4D97-AF65-F5344CB8AC3E}">
        <p14:creationId xmlns:p14="http://schemas.microsoft.com/office/powerpoint/2010/main" val="8570657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BE72F-2F73-E6F2-DD14-0F5AB022A6A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0099F95-0F8B-8632-DD3F-427C5DB541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510C36CA-DCF6-550D-715E-8412AED30910}"/>
              </a:ext>
            </a:extLst>
          </p:cNvPr>
          <p:cNvPicPr>
            <a:picLocks noChangeAspect="1"/>
          </p:cNvPicPr>
          <p:nvPr/>
        </p:nvPicPr>
        <p:blipFill>
          <a:blip r:embed="rId3"/>
          <a:stretch>
            <a:fillRect/>
          </a:stretch>
        </p:blipFill>
        <p:spPr>
          <a:xfrm>
            <a:off x="1" y="0"/>
            <a:ext cx="9984658" cy="3229897"/>
          </a:xfrm>
          <a:prstGeom prst="rect">
            <a:avLst/>
          </a:prstGeom>
        </p:spPr>
      </p:pic>
      <p:sp>
        <p:nvSpPr>
          <p:cNvPr id="6" name="TextBox 5">
            <a:extLst>
              <a:ext uri="{FF2B5EF4-FFF2-40B4-BE49-F238E27FC236}">
                <a16:creationId xmlns:a16="http://schemas.microsoft.com/office/drawing/2014/main" id="{C71AFE7A-5803-4D88-9766-3FBEED4ADDAF}"/>
              </a:ext>
            </a:extLst>
          </p:cNvPr>
          <p:cNvSpPr txBox="1"/>
          <p:nvPr/>
        </p:nvSpPr>
        <p:spPr>
          <a:xfrm>
            <a:off x="0" y="3229897"/>
            <a:ext cx="11270560" cy="1692771"/>
          </a:xfrm>
          <a:prstGeom prst="rect">
            <a:avLst/>
          </a:prstGeom>
          <a:noFill/>
        </p:spPr>
        <p:txBody>
          <a:bodyPr wrap="square">
            <a:spAutoFit/>
          </a:bodyPr>
          <a:lstStyle/>
          <a:p>
            <a:pPr algn="just"/>
            <a:r>
              <a:rPr lang="en-US" sz="1400" b="1" i="0" u="none" strike="noStrike" baseline="0" dirty="0">
                <a:solidFill>
                  <a:srgbClr val="40F300"/>
                </a:solidFill>
                <a:latin typeface="Alexandria"/>
              </a:rPr>
              <a:t>Freight In</a:t>
            </a:r>
          </a:p>
          <a:p>
            <a:pPr algn="just"/>
            <a:r>
              <a:rPr lang="en-US" sz="1800" b="0" i="0" u="none" strike="noStrike" baseline="0" dirty="0">
                <a:solidFill>
                  <a:srgbClr val="000000"/>
                </a:solidFill>
                <a:latin typeface="Alexandria"/>
              </a:rPr>
              <a:t>With the terms FOB shipping point, the buyer owns the goods while they are in transit, so the buyer pays the freight. Because the freight is a cost that must be paid to acquire the inventory, freight in becomes part of the cost of merchandise inventory. As a result, freight in costs are debited to the Merchandise Inventory account. Suppose Smart Touch Learning pays a $60 freight charge on June 3 for a purchase with FOB shipping point, and makes the</a:t>
            </a:r>
          </a:p>
          <a:p>
            <a:pPr algn="just"/>
            <a:r>
              <a:rPr lang="en-US" sz="1800" b="0" i="0" u="none" strike="noStrike" baseline="0" dirty="0">
                <a:solidFill>
                  <a:srgbClr val="000000"/>
                </a:solidFill>
                <a:latin typeface="Alexandria"/>
              </a:rPr>
              <a:t>following entry:</a:t>
            </a:r>
            <a:endParaRPr lang="en-US" dirty="0">
              <a:latin typeface="Alexandria"/>
            </a:endParaRPr>
          </a:p>
        </p:txBody>
      </p:sp>
      <p:pic>
        <p:nvPicPr>
          <p:cNvPr id="8" name="Picture 7">
            <a:extLst>
              <a:ext uri="{FF2B5EF4-FFF2-40B4-BE49-F238E27FC236}">
                <a16:creationId xmlns:a16="http://schemas.microsoft.com/office/drawing/2014/main" id="{D57EE30E-FAE5-93DD-8CFF-588EBFFE8854}"/>
              </a:ext>
            </a:extLst>
          </p:cNvPr>
          <p:cNvPicPr>
            <a:picLocks noChangeAspect="1"/>
          </p:cNvPicPr>
          <p:nvPr/>
        </p:nvPicPr>
        <p:blipFill>
          <a:blip r:embed="rId4"/>
          <a:stretch>
            <a:fillRect/>
          </a:stretch>
        </p:blipFill>
        <p:spPr>
          <a:xfrm>
            <a:off x="147484" y="5136520"/>
            <a:ext cx="11917421" cy="1595570"/>
          </a:xfrm>
          <a:prstGeom prst="rect">
            <a:avLst/>
          </a:prstGeom>
        </p:spPr>
      </p:pic>
    </p:spTree>
    <p:extLst>
      <p:ext uri="{BB962C8B-B14F-4D97-AF65-F5344CB8AC3E}">
        <p14:creationId xmlns:p14="http://schemas.microsoft.com/office/powerpoint/2010/main" val="29092163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046B42-AADD-546A-9C66-F17CD0EAD3E8}"/>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ED9C534-49BF-C5EB-2AAC-DECFBC55FF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59497" y="125910"/>
            <a:ext cx="605408" cy="282684"/>
          </a:xfrm>
          <a:prstGeom prst="rect">
            <a:avLst/>
          </a:prstGeom>
        </p:spPr>
      </p:pic>
      <p:sp>
        <p:nvSpPr>
          <p:cNvPr id="3" name="TextBox 2">
            <a:extLst>
              <a:ext uri="{FF2B5EF4-FFF2-40B4-BE49-F238E27FC236}">
                <a16:creationId xmlns:a16="http://schemas.microsoft.com/office/drawing/2014/main" id="{652F793C-FFE9-59DA-A1DF-24ADD1BEA3BC}"/>
              </a:ext>
            </a:extLst>
          </p:cNvPr>
          <p:cNvSpPr txBox="1"/>
          <p:nvPr/>
        </p:nvSpPr>
        <p:spPr>
          <a:xfrm>
            <a:off x="1" y="0"/>
            <a:ext cx="12144428" cy="2185214"/>
          </a:xfrm>
          <a:prstGeom prst="rect">
            <a:avLst/>
          </a:prstGeom>
          <a:noFill/>
        </p:spPr>
        <p:txBody>
          <a:bodyPr wrap="square">
            <a:spAutoFit/>
          </a:bodyPr>
          <a:lstStyle/>
          <a:p>
            <a:pPr algn="just"/>
            <a:r>
              <a:rPr lang="en-US" sz="1600" b="1" i="0" u="none" strike="noStrike" baseline="0" dirty="0">
                <a:solidFill>
                  <a:srgbClr val="40F300"/>
                </a:solidFill>
                <a:latin typeface="Alexandria"/>
              </a:rPr>
              <a:t>Freight In Within Discount Period</a:t>
            </a:r>
          </a:p>
          <a:p>
            <a:pPr algn="just"/>
            <a:r>
              <a:rPr lang="en-US" sz="2000" b="0" i="0" u="none" strike="noStrike" baseline="0" dirty="0">
                <a:solidFill>
                  <a:srgbClr val="000000"/>
                </a:solidFill>
                <a:latin typeface="Alexandria"/>
              </a:rPr>
              <a:t>Discounts are computed only on the merchandise purchased from the seller. Discounts are not computed on the transportation costs because there is no discount on freight. Under FOB shipping point, the seller sometimes prepays the transportation cost as a convenience and lists this cost on the invoice. Assume, for example, Smart Touch Learning makes a $5,000 purchase of goods, coupled with a related freight charge of $400, on June 20 on account with terms of 3/5, n/30. The terms of shipment are FOB shipping point. The seller prepays the freight charge. The purchase would be recorded as follows:</a:t>
            </a:r>
            <a:endParaRPr lang="en-US" sz="2000" dirty="0">
              <a:latin typeface="Alexandria"/>
            </a:endParaRPr>
          </a:p>
        </p:txBody>
      </p:sp>
      <p:sp>
        <p:nvSpPr>
          <p:cNvPr id="6" name="TextBox 5">
            <a:extLst>
              <a:ext uri="{FF2B5EF4-FFF2-40B4-BE49-F238E27FC236}">
                <a16:creationId xmlns:a16="http://schemas.microsoft.com/office/drawing/2014/main" id="{21688610-EFB5-C1D2-CCB1-02E019E9C9BF}"/>
              </a:ext>
            </a:extLst>
          </p:cNvPr>
          <p:cNvSpPr txBox="1"/>
          <p:nvPr/>
        </p:nvSpPr>
        <p:spPr>
          <a:xfrm>
            <a:off x="-79525" y="3749457"/>
            <a:ext cx="12223954" cy="923330"/>
          </a:xfrm>
          <a:prstGeom prst="rect">
            <a:avLst/>
          </a:prstGeom>
          <a:noFill/>
        </p:spPr>
        <p:txBody>
          <a:bodyPr wrap="square">
            <a:spAutoFit/>
          </a:bodyPr>
          <a:lstStyle/>
          <a:p>
            <a:pPr algn="just"/>
            <a:r>
              <a:rPr lang="en-US" sz="1800" b="0" i="0" u="none" strike="noStrike" baseline="0" dirty="0">
                <a:latin typeface="Alexandria"/>
              </a:rPr>
              <a:t>If Smart Touch Learning pays within the discount period, the discount will be computed only on the $5,000 merchandise cost, not on the total invoice of $5,400. The $400 freight is not eligible for the discount. So, the 3% discount would be $150 ($5,000 * 0.03). The entry to record the early payment on June 25 follows:</a:t>
            </a:r>
            <a:endParaRPr lang="en-US" dirty="0">
              <a:latin typeface="Alexandria"/>
            </a:endParaRPr>
          </a:p>
        </p:txBody>
      </p:sp>
      <p:pic>
        <p:nvPicPr>
          <p:cNvPr id="8" name="Picture 7">
            <a:extLst>
              <a:ext uri="{FF2B5EF4-FFF2-40B4-BE49-F238E27FC236}">
                <a16:creationId xmlns:a16="http://schemas.microsoft.com/office/drawing/2014/main" id="{28FAAF5D-F306-E31F-43AA-A679B385B6E1}"/>
              </a:ext>
            </a:extLst>
          </p:cNvPr>
          <p:cNvPicPr>
            <a:picLocks noChangeAspect="1"/>
          </p:cNvPicPr>
          <p:nvPr/>
        </p:nvPicPr>
        <p:blipFill>
          <a:blip r:embed="rId3"/>
          <a:stretch>
            <a:fillRect/>
          </a:stretch>
        </p:blipFill>
        <p:spPr>
          <a:xfrm>
            <a:off x="0" y="2185213"/>
            <a:ext cx="12192000" cy="1564243"/>
          </a:xfrm>
          <a:prstGeom prst="rect">
            <a:avLst/>
          </a:prstGeom>
        </p:spPr>
      </p:pic>
      <p:pic>
        <p:nvPicPr>
          <p:cNvPr id="10" name="Picture 9">
            <a:extLst>
              <a:ext uri="{FF2B5EF4-FFF2-40B4-BE49-F238E27FC236}">
                <a16:creationId xmlns:a16="http://schemas.microsoft.com/office/drawing/2014/main" id="{C8DEA48C-49FA-D7A0-5BF2-6934D078DA32}"/>
              </a:ext>
            </a:extLst>
          </p:cNvPr>
          <p:cNvPicPr>
            <a:picLocks noChangeAspect="1"/>
          </p:cNvPicPr>
          <p:nvPr/>
        </p:nvPicPr>
        <p:blipFill>
          <a:blip r:embed="rId4"/>
          <a:stretch>
            <a:fillRect/>
          </a:stretch>
        </p:blipFill>
        <p:spPr>
          <a:xfrm>
            <a:off x="0" y="4672787"/>
            <a:ext cx="12192000" cy="2263311"/>
          </a:xfrm>
          <a:prstGeom prst="rect">
            <a:avLst/>
          </a:prstGeom>
        </p:spPr>
      </p:pic>
    </p:spTree>
    <p:extLst>
      <p:ext uri="{BB962C8B-B14F-4D97-AF65-F5344CB8AC3E}">
        <p14:creationId xmlns:p14="http://schemas.microsoft.com/office/powerpoint/2010/main" val="137880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1045A-5700-58A8-BECB-75979565B70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ACF22EF-7005-B3CB-159F-E48792E03E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45C1514A-0BD8-BD5B-F6A0-2D44B05C506B}"/>
              </a:ext>
            </a:extLst>
          </p:cNvPr>
          <p:cNvSpPr txBox="1"/>
          <p:nvPr/>
        </p:nvSpPr>
        <p:spPr>
          <a:xfrm>
            <a:off x="0" y="0"/>
            <a:ext cx="10515600" cy="1231106"/>
          </a:xfrm>
          <a:prstGeom prst="rect">
            <a:avLst/>
          </a:prstGeom>
          <a:noFill/>
        </p:spPr>
        <p:txBody>
          <a:bodyPr wrap="square">
            <a:spAutoFit/>
          </a:bodyPr>
          <a:lstStyle/>
          <a:p>
            <a:pPr algn="l"/>
            <a:r>
              <a:rPr lang="en-US" sz="2000" b="1" i="0" u="none" strike="noStrike" baseline="0" dirty="0">
                <a:solidFill>
                  <a:srgbClr val="B34000"/>
                </a:solidFill>
                <a:latin typeface="Alexandria"/>
              </a:rPr>
              <a:t>Cost of Inventory Purchased</a:t>
            </a:r>
          </a:p>
          <a:p>
            <a:pPr algn="l"/>
            <a:r>
              <a:rPr lang="en-US" sz="1800" b="0" i="0" u="none" strike="noStrike" baseline="0" dirty="0">
                <a:solidFill>
                  <a:srgbClr val="000000"/>
                </a:solidFill>
                <a:latin typeface="Alexandria"/>
              </a:rPr>
              <a:t>The net cost of merchandise inventory purchased includes the purchase cost of inventory, less purchase returns and allowances, less purchase discounts, plus freight in. Knowing the net cost of inventory allows a business to determine the actual cost of the merchandise purchased and is calculated as follows:</a:t>
            </a:r>
            <a:endParaRPr lang="en-US" dirty="0">
              <a:latin typeface="Alexandria"/>
            </a:endParaRPr>
          </a:p>
        </p:txBody>
      </p:sp>
      <p:sp>
        <p:nvSpPr>
          <p:cNvPr id="6" name="TextBox 5">
            <a:extLst>
              <a:ext uri="{FF2B5EF4-FFF2-40B4-BE49-F238E27FC236}">
                <a16:creationId xmlns:a16="http://schemas.microsoft.com/office/drawing/2014/main" id="{5620E0CE-2B51-5EDE-5D43-AB841D1BD5EF}"/>
              </a:ext>
            </a:extLst>
          </p:cNvPr>
          <p:cNvSpPr txBox="1"/>
          <p:nvPr/>
        </p:nvSpPr>
        <p:spPr>
          <a:xfrm>
            <a:off x="0" y="2391215"/>
            <a:ext cx="12192000" cy="923330"/>
          </a:xfrm>
          <a:prstGeom prst="rect">
            <a:avLst/>
          </a:prstGeom>
          <a:noFill/>
        </p:spPr>
        <p:txBody>
          <a:bodyPr wrap="square">
            <a:spAutoFit/>
          </a:bodyPr>
          <a:lstStyle/>
          <a:p>
            <a:pPr algn="l"/>
            <a:r>
              <a:rPr lang="en-US" sz="1800" b="0" i="0" u="none" strike="noStrike" baseline="0" dirty="0">
                <a:latin typeface="Alexandria"/>
              </a:rPr>
              <a:t>Suppose that during the year, Smart Touch Learning buys $281,750 of inventory, returns $61,250 of the goods, and takes a $4,410 early payment discount. The company also pays $14,700 of freight in. The following summary shows Smart Touch Learning’s net cost of this merchandise inventory purchased.</a:t>
            </a:r>
            <a:endParaRPr lang="en-US" dirty="0">
              <a:latin typeface="Alexandria"/>
            </a:endParaRPr>
          </a:p>
        </p:txBody>
      </p:sp>
      <p:pic>
        <p:nvPicPr>
          <p:cNvPr id="8" name="Picture 7">
            <a:extLst>
              <a:ext uri="{FF2B5EF4-FFF2-40B4-BE49-F238E27FC236}">
                <a16:creationId xmlns:a16="http://schemas.microsoft.com/office/drawing/2014/main" id="{4B0E672F-9ADD-DD84-271B-467266498240}"/>
              </a:ext>
            </a:extLst>
          </p:cNvPr>
          <p:cNvPicPr>
            <a:picLocks noChangeAspect="1"/>
          </p:cNvPicPr>
          <p:nvPr/>
        </p:nvPicPr>
        <p:blipFill>
          <a:blip r:embed="rId3"/>
          <a:stretch>
            <a:fillRect/>
          </a:stretch>
        </p:blipFill>
        <p:spPr>
          <a:xfrm>
            <a:off x="1676399" y="1231105"/>
            <a:ext cx="6966155" cy="1160109"/>
          </a:xfrm>
          <a:prstGeom prst="rect">
            <a:avLst/>
          </a:prstGeom>
        </p:spPr>
      </p:pic>
      <p:pic>
        <p:nvPicPr>
          <p:cNvPr id="10" name="Picture 9">
            <a:extLst>
              <a:ext uri="{FF2B5EF4-FFF2-40B4-BE49-F238E27FC236}">
                <a16:creationId xmlns:a16="http://schemas.microsoft.com/office/drawing/2014/main" id="{7B8DD48E-69DE-A964-52CD-E8988369EB29}"/>
              </a:ext>
            </a:extLst>
          </p:cNvPr>
          <p:cNvPicPr>
            <a:picLocks noChangeAspect="1"/>
          </p:cNvPicPr>
          <p:nvPr/>
        </p:nvPicPr>
        <p:blipFill>
          <a:blip r:embed="rId4"/>
          <a:stretch>
            <a:fillRect/>
          </a:stretch>
        </p:blipFill>
        <p:spPr>
          <a:xfrm>
            <a:off x="1107574" y="3429000"/>
            <a:ext cx="4988426" cy="2057400"/>
          </a:xfrm>
          <a:prstGeom prst="rect">
            <a:avLst/>
          </a:prstGeom>
        </p:spPr>
      </p:pic>
    </p:spTree>
    <p:extLst>
      <p:ext uri="{BB962C8B-B14F-4D97-AF65-F5344CB8AC3E}">
        <p14:creationId xmlns:p14="http://schemas.microsoft.com/office/powerpoint/2010/main" val="2305444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D201BB-BC5B-DB15-8C00-E86BE0945C00}"/>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6B47782-644B-1E7B-24B9-5F0C59707F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8B787D1C-92B3-616F-2A5B-6284D7A875E8}"/>
              </a:ext>
            </a:extLst>
          </p:cNvPr>
          <p:cNvPicPr>
            <a:picLocks noChangeAspect="1"/>
          </p:cNvPicPr>
          <p:nvPr/>
        </p:nvPicPr>
        <p:blipFill>
          <a:blip r:embed="rId3"/>
          <a:stretch>
            <a:fillRect/>
          </a:stretch>
        </p:blipFill>
        <p:spPr>
          <a:xfrm>
            <a:off x="0" y="0"/>
            <a:ext cx="10368116" cy="2979174"/>
          </a:xfrm>
          <a:prstGeom prst="rect">
            <a:avLst/>
          </a:prstGeom>
        </p:spPr>
      </p:pic>
      <p:pic>
        <p:nvPicPr>
          <p:cNvPr id="8" name="Picture 7">
            <a:extLst>
              <a:ext uri="{FF2B5EF4-FFF2-40B4-BE49-F238E27FC236}">
                <a16:creationId xmlns:a16="http://schemas.microsoft.com/office/drawing/2014/main" id="{7F84DEA7-905E-5A4E-6BC1-BCDA9008D907}"/>
              </a:ext>
            </a:extLst>
          </p:cNvPr>
          <p:cNvPicPr>
            <a:picLocks noChangeAspect="1"/>
          </p:cNvPicPr>
          <p:nvPr/>
        </p:nvPicPr>
        <p:blipFill>
          <a:blip r:embed="rId4"/>
          <a:stretch>
            <a:fillRect/>
          </a:stretch>
        </p:blipFill>
        <p:spPr>
          <a:xfrm>
            <a:off x="0" y="2979174"/>
            <a:ext cx="12064905" cy="3878826"/>
          </a:xfrm>
          <a:prstGeom prst="rect">
            <a:avLst/>
          </a:prstGeom>
        </p:spPr>
      </p:pic>
    </p:spTree>
    <p:extLst>
      <p:ext uri="{BB962C8B-B14F-4D97-AF65-F5344CB8AC3E}">
        <p14:creationId xmlns:p14="http://schemas.microsoft.com/office/powerpoint/2010/main" val="36126014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FD992-AD74-0D73-E03F-FCED43261423}"/>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3BE06392-FC2D-B3C4-A040-DACD5581D9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6DABCC1B-E8CA-F17B-71BB-73EBB5521856}"/>
              </a:ext>
            </a:extLst>
          </p:cNvPr>
          <p:cNvPicPr>
            <a:picLocks noChangeAspect="1"/>
          </p:cNvPicPr>
          <p:nvPr/>
        </p:nvPicPr>
        <p:blipFill>
          <a:blip r:embed="rId3"/>
          <a:stretch>
            <a:fillRect/>
          </a:stretch>
        </p:blipFill>
        <p:spPr>
          <a:xfrm>
            <a:off x="0" y="14749"/>
            <a:ext cx="10515600" cy="2498464"/>
          </a:xfrm>
          <a:prstGeom prst="rect">
            <a:avLst/>
          </a:prstGeom>
        </p:spPr>
      </p:pic>
      <p:pic>
        <p:nvPicPr>
          <p:cNvPr id="6" name="Picture 5">
            <a:extLst>
              <a:ext uri="{FF2B5EF4-FFF2-40B4-BE49-F238E27FC236}">
                <a16:creationId xmlns:a16="http://schemas.microsoft.com/office/drawing/2014/main" id="{741DF14F-2BE3-BD0B-680A-F8041F4AF00F}"/>
              </a:ext>
            </a:extLst>
          </p:cNvPr>
          <p:cNvPicPr>
            <a:picLocks noChangeAspect="1"/>
          </p:cNvPicPr>
          <p:nvPr/>
        </p:nvPicPr>
        <p:blipFill>
          <a:blip r:embed="rId4"/>
          <a:stretch>
            <a:fillRect/>
          </a:stretch>
        </p:blipFill>
        <p:spPr>
          <a:xfrm>
            <a:off x="-1" y="2513212"/>
            <a:ext cx="10515599" cy="1232877"/>
          </a:xfrm>
          <a:prstGeom prst="rect">
            <a:avLst/>
          </a:prstGeom>
        </p:spPr>
      </p:pic>
      <p:pic>
        <p:nvPicPr>
          <p:cNvPr id="10" name="Picture 9">
            <a:extLst>
              <a:ext uri="{FF2B5EF4-FFF2-40B4-BE49-F238E27FC236}">
                <a16:creationId xmlns:a16="http://schemas.microsoft.com/office/drawing/2014/main" id="{2B55C4E0-BDF8-BAB3-032A-10F7E177447A}"/>
              </a:ext>
            </a:extLst>
          </p:cNvPr>
          <p:cNvPicPr>
            <a:picLocks noChangeAspect="1"/>
          </p:cNvPicPr>
          <p:nvPr/>
        </p:nvPicPr>
        <p:blipFill>
          <a:blip r:embed="rId5"/>
          <a:stretch>
            <a:fillRect/>
          </a:stretch>
        </p:blipFill>
        <p:spPr>
          <a:xfrm>
            <a:off x="0" y="3746089"/>
            <a:ext cx="6282810" cy="3177766"/>
          </a:xfrm>
          <a:prstGeom prst="rect">
            <a:avLst/>
          </a:prstGeom>
        </p:spPr>
      </p:pic>
      <p:pic>
        <p:nvPicPr>
          <p:cNvPr id="12" name="Picture 11">
            <a:extLst>
              <a:ext uri="{FF2B5EF4-FFF2-40B4-BE49-F238E27FC236}">
                <a16:creationId xmlns:a16="http://schemas.microsoft.com/office/drawing/2014/main" id="{9747DD48-4792-4229-F2F1-ECBABDFBB68F}"/>
              </a:ext>
            </a:extLst>
          </p:cNvPr>
          <p:cNvPicPr>
            <a:picLocks noChangeAspect="1"/>
          </p:cNvPicPr>
          <p:nvPr/>
        </p:nvPicPr>
        <p:blipFill>
          <a:blip r:embed="rId6"/>
          <a:stretch>
            <a:fillRect/>
          </a:stretch>
        </p:blipFill>
        <p:spPr>
          <a:xfrm>
            <a:off x="6282812" y="4506580"/>
            <a:ext cx="5909187" cy="552261"/>
          </a:xfrm>
          <a:prstGeom prst="rect">
            <a:avLst/>
          </a:prstGeom>
        </p:spPr>
      </p:pic>
    </p:spTree>
    <p:extLst>
      <p:ext uri="{BB962C8B-B14F-4D97-AF65-F5344CB8AC3E}">
        <p14:creationId xmlns:p14="http://schemas.microsoft.com/office/powerpoint/2010/main" val="13233257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F0DF9-EEB7-9C19-226B-299ECAAF231E}"/>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68F2B2EE-7C35-F6AF-7D3D-6EEF565B3653}"/>
              </a:ext>
            </a:extLst>
          </p:cNvPr>
          <p:cNvSpPr>
            <a:spLocks noGrp="1"/>
          </p:cNvSpPr>
          <p:nvPr>
            <p:ph type="subTitle" idx="1"/>
          </p:nvPr>
        </p:nvSpPr>
        <p:spPr>
          <a:xfrm>
            <a:off x="899653" y="3505200"/>
            <a:ext cx="11120282" cy="903837"/>
          </a:xfrm>
          <a:noFill/>
        </p:spPr>
        <p:txBody>
          <a:bodyPr vert="horz" wrap="square" lIns="0" tIns="0" rIns="0" bIns="0" rtlCol="0" anchor="t" anchorCtr="0">
            <a:spAutoFit/>
          </a:bodyPr>
          <a:lstStyle/>
          <a:p>
            <a:pPr algn="ctr"/>
            <a:r>
              <a:rPr lang="en-US" dirty="0">
                <a:solidFill>
                  <a:schemeClr val="tx1"/>
                </a:solidFill>
              </a:rPr>
              <a:t>Account for the sale of merchandise inventory using a perpetual</a:t>
            </a:r>
          </a:p>
          <a:p>
            <a:pPr algn="ctr"/>
            <a:r>
              <a:rPr lang="en-US" dirty="0">
                <a:solidFill>
                  <a:schemeClr val="tx1"/>
                </a:solidFill>
              </a:rPr>
              <a:t>Inventory system</a:t>
            </a:r>
            <a:endParaRPr lang="en-US" dirty="0">
              <a:solidFill>
                <a:schemeClr val="tx1"/>
              </a:solidFill>
              <a:latin typeface="Alexandria"/>
            </a:endParaRPr>
          </a:p>
        </p:txBody>
      </p:sp>
      <p:sp>
        <p:nvSpPr>
          <p:cNvPr id="7" name="Flowchart: Connector 6">
            <a:extLst>
              <a:ext uri="{FF2B5EF4-FFF2-40B4-BE49-F238E27FC236}">
                <a16:creationId xmlns:a16="http://schemas.microsoft.com/office/drawing/2014/main" id="{9D1E51E3-A070-D8C2-A1CA-8E00342A041E}"/>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3</a:t>
            </a:r>
          </a:p>
        </p:txBody>
      </p:sp>
      <p:pic>
        <p:nvPicPr>
          <p:cNvPr id="2" name="Graphic 21">
            <a:extLst>
              <a:ext uri="{FF2B5EF4-FFF2-40B4-BE49-F238E27FC236}">
                <a16:creationId xmlns:a16="http://schemas.microsoft.com/office/drawing/2014/main" id="{D63A5EF3-9FC4-5032-D437-AF9192DF37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1345300701"/>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3FFE9-06A5-21A1-AFC2-4C5815A19710}"/>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AEF340B3-8DD7-1E20-CA27-3B6F7A6D0E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535" y="0"/>
            <a:ext cx="1086465" cy="507305"/>
          </a:xfrm>
          <a:prstGeom prst="rect">
            <a:avLst/>
          </a:prstGeom>
        </p:spPr>
      </p:pic>
      <p:sp>
        <p:nvSpPr>
          <p:cNvPr id="3" name="TextBox 2">
            <a:extLst>
              <a:ext uri="{FF2B5EF4-FFF2-40B4-BE49-F238E27FC236}">
                <a16:creationId xmlns:a16="http://schemas.microsoft.com/office/drawing/2014/main" id="{5EC902FD-BBB4-E4A2-E1EC-A5996483822F}"/>
              </a:ext>
            </a:extLst>
          </p:cNvPr>
          <p:cNvSpPr txBox="1"/>
          <p:nvPr/>
        </p:nvSpPr>
        <p:spPr>
          <a:xfrm>
            <a:off x="0" y="371639"/>
            <a:ext cx="12064905" cy="2923877"/>
          </a:xfrm>
          <a:prstGeom prst="rect">
            <a:avLst/>
          </a:prstGeom>
          <a:noFill/>
        </p:spPr>
        <p:txBody>
          <a:bodyPr wrap="square">
            <a:spAutoFit/>
          </a:bodyPr>
          <a:lstStyle/>
          <a:p>
            <a:pPr algn="just"/>
            <a:r>
              <a:rPr lang="en-US" sz="2800" b="1" i="0" u="none" strike="noStrike" baseline="0" dirty="0">
                <a:solidFill>
                  <a:srgbClr val="00A6A6"/>
                </a:solidFill>
                <a:latin typeface="Alexandria"/>
              </a:rPr>
              <a:t>HOW ARE SALES OF MERCHANDISE INVENTORY RECORDED IN A          PERPETUAL INVENTORY SYSTEM?</a:t>
            </a:r>
          </a:p>
          <a:p>
            <a:pPr algn="just"/>
            <a:r>
              <a:rPr lang="en-US" sz="1800" b="0" i="0" u="none" strike="noStrike" baseline="0" dirty="0">
                <a:solidFill>
                  <a:srgbClr val="000000"/>
                </a:solidFill>
                <a:latin typeface="Alexandria"/>
              </a:rPr>
              <a:t>After a company buys merchandise inventory, the next step is to sell the goods. We shift now to the selling side and follow Smart Touch Learning through a sequence of selling transactions using the perpetual inventory system.</a:t>
            </a:r>
          </a:p>
          <a:p>
            <a:pPr algn="just"/>
            <a:r>
              <a:rPr lang="en-US" sz="2000" b="1" i="0" u="none" strike="noStrike" baseline="0" dirty="0">
                <a:solidFill>
                  <a:srgbClr val="B34000"/>
                </a:solidFill>
                <a:latin typeface="Alexandria"/>
              </a:rPr>
              <a:t>Cash and Credit Card Sales</a:t>
            </a:r>
          </a:p>
          <a:p>
            <a:pPr algn="just"/>
            <a:r>
              <a:rPr lang="en-US" sz="1800" b="0" i="0" u="none" strike="noStrike" baseline="0" dirty="0">
                <a:solidFill>
                  <a:srgbClr val="000000"/>
                </a:solidFill>
                <a:latin typeface="Alexandria"/>
              </a:rPr>
              <a:t>Sales of retailers, such as Smart Touch Learning, are often made for cash or credit card. Credit card sales are recorded as cash sales and the fees associated with credit card sales will be discussed in Chapter 7. Suppose Smart Touch Learning sold two tablets for cash on June 19, 2019, to a customer and issued the sales invoice in Exhibit 5-5. To the seller, a sales invoice is a bill showing what amount the customer must pay.</a:t>
            </a:r>
            <a:endParaRPr lang="en-US" dirty="0">
              <a:latin typeface="Alexandria"/>
            </a:endParaRPr>
          </a:p>
        </p:txBody>
      </p:sp>
      <p:pic>
        <p:nvPicPr>
          <p:cNvPr id="8" name="Picture 7">
            <a:extLst>
              <a:ext uri="{FF2B5EF4-FFF2-40B4-BE49-F238E27FC236}">
                <a16:creationId xmlns:a16="http://schemas.microsoft.com/office/drawing/2014/main" id="{CE45A9AD-DAFB-5798-D889-8BD8AFCFF17E}"/>
              </a:ext>
            </a:extLst>
          </p:cNvPr>
          <p:cNvPicPr>
            <a:picLocks noChangeAspect="1"/>
          </p:cNvPicPr>
          <p:nvPr/>
        </p:nvPicPr>
        <p:blipFill>
          <a:blip r:embed="rId3"/>
          <a:stretch>
            <a:fillRect/>
          </a:stretch>
        </p:blipFill>
        <p:spPr>
          <a:xfrm>
            <a:off x="2949677" y="3224129"/>
            <a:ext cx="7447936" cy="3633871"/>
          </a:xfrm>
          <a:prstGeom prst="rect">
            <a:avLst/>
          </a:prstGeom>
        </p:spPr>
      </p:pic>
    </p:spTree>
    <p:extLst>
      <p:ext uri="{BB962C8B-B14F-4D97-AF65-F5344CB8AC3E}">
        <p14:creationId xmlns:p14="http://schemas.microsoft.com/office/powerpoint/2010/main" val="3822084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93979-43AC-5D3F-1ECC-D9A16DE0D31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2CDEA94-02D0-6D5F-CD50-ABED5914BF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50DD2D87-62AB-E242-CFCB-D6FA1A96729C}"/>
              </a:ext>
            </a:extLst>
          </p:cNvPr>
          <p:cNvSpPr txBox="1"/>
          <p:nvPr/>
        </p:nvSpPr>
        <p:spPr>
          <a:xfrm>
            <a:off x="0" y="0"/>
            <a:ext cx="10755270" cy="2862322"/>
          </a:xfrm>
          <a:prstGeom prst="rect">
            <a:avLst/>
          </a:prstGeom>
          <a:noFill/>
        </p:spPr>
        <p:txBody>
          <a:bodyPr wrap="square">
            <a:spAutoFit/>
          </a:bodyPr>
          <a:lstStyle/>
          <a:p>
            <a:pPr algn="just"/>
            <a:r>
              <a:rPr lang="en-US" sz="1800" b="0" i="0" u="none" strike="noStrike" baseline="0" dirty="0">
                <a:solidFill>
                  <a:srgbClr val="000000"/>
                </a:solidFill>
                <a:latin typeface="Alexandria"/>
              </a:rPr>
              <a:t>The amount a business earns from selling merchandise inventory is called </a:t>
            </a:r>
            <a:r>
              <a:rPr lang="en-US" sz="1800" b="1" i="0" u="none" strike="noStrike" baseline="0" dirty="0">
                <a:solidFill>
                  <a:srgbClr val="FF2626"/>
                </a:solidFill>
                <a:latin typeface="Alexandria"/>
              </a:rPr>
              <a:t>Sales Revenue </a:t>
            </a:r>
            <a:r>
              <a:rPr lang="en-US" sz="1800" b="0" i="0" u="none" strike="noStrike" baseline="0" dirty="0">
                <a:solidFill>
                  <a:srgbClr val="000000"/>
                </a:solidFill>
                <a:latin typeface="Alexandria"/>
              </a:rPr>
              <a:t>(also called </a:t>
            </a:r>
            <a:r>
              <a:rPr lang="en-US" sz="1800" b="0" i="1" u="none" strike="noStrike" baseline="0" dirty="0">
                <a:solidFill>
                  <a:srgbClr val="000000"/>
                </a:solidFill>
                <a:latin typeface="Alexandria"/>
              </a:rPr>
              <a:t>Sales</a:t>
            </a:r>
            <a:r>
              <a:rPr lang="en-US" sz="1800" b="0" i="0" u="none" strike="noStrike" baseline="0" dirty="0">
                <a:solidFill>
                  <a:srgbClr val="000000"/>
                </a:solidFill>
                <a:latin typeface="Alexandria"/>
              </a:rPr>
              <a:t>). At the time of the sale, two entries must be recorded in the perpetual inventory system. One entry records the Sales Revenue and the Cash (or Accounts Receivable) at the time of the sale. The second entry records Cost of Goods</a:t>
            </a:r>
          </a:p>
          <a:p>
            <a:pPr algn="just"/>
            <a:r>
              <a:rPr lang="en-US" sz="1800" b="0" i="0" u="none" strike="noStrike" baseline="0" dirty="0">
                <a:solidFill>
                  <a:srgbClr val="000000"/>
                </a:solidFill>
                <a:latin typeface="Alexandria"/>
              </a:rPr>
              <a:t>Sold (debit the expense) and reduces the Merchandise Inventory (credit the asset).</a:t>
            </a:r>
          </a:p>
          <a:p>
            <a:pPr algn="just"/>
            <a:r>
              <a:rPr lang="en-US" sz="1800" b="0" i="0" u="none" strike="noStrike" baseline="0" dirty="0">
                <a:solidFill>
                  <a:srgbClr val="000000"/>
                </a:solidFill>
                <a:latin typeface="Alexandria"/>
              </a:rPr>
              <a:t>Remember, Cost of Goods Sold is an expense account and represents the cost of inventory that has been sold to customers. To record the sale by Smart Touch Learning, two journal entries must be recorded.</a:t>
            </a:r>
          </a:p>
          <a:p>
            <a:pPr algn="just"/>
            <a:r>
              <a:rPr lang="en-US" sz="1800" b="0" i="0" u="none" strike="noStrike" baseline="0" dirty="0">
                <a:solidFill>
                  <a:srgbClr val="000000"/>
                </a:solidFill>
                <a:latin typeface="Alexandria"/>
              </a:rPr>
              <a:t>The first journal entry records the cash sale of $1,000 by debiting Cash and crediting Sales Revenue. A second journal entry must also be made to record the expense and decrease the Merchandise Inventory balance. Suppose these goods sold by Smart Touch Learning cost $700. The second journal entry would transfer the $700 from the Merchandise Inventory account to the Cost of Goods Sold account, as follows:</a:t>
            </a:r>
            <a:endParaRPr lang="en-US" dirty="0">
              <a:latin typeface="Alexandria"/>
            </a:endParaRPr>
          </a:p>
        </p:txBody>
      </p:sp>
      <p:pic>
        <p:nvPicPr>
          <p:cNvPr id="6" name="Picture 5">
            <a:extLst>
              <a:ext uri="{FF2B5EF4-FFF2-40B4-BE49-F238E27FC236}">
                <a16:creationId xmlns:a16="http://schemas.microsoft.com/office/drawing/2014/main" id="{93787AC2-0980-9485-9C6B-E03E09D119E7}"/>
              </a:ext>
            </a:extLst>
          </p:cNvPr>
          <p:cNvPicPr>
            <a:picLocks noChangeAspect="1"/>
          </p:cNvPicPr>
          <p:nvPr/>
        </p:nvPicPr>
        <p:blipFill>
          <a:blip r:embed="rId3"/>
          <a:stretch>
            <a:fillRect/>
          </a:stretch>
        </p:blipFill>
        <p:spPr>
          <a:xfrm>
            <a:off x="0" y="2862322"/>
            <a:ext cx="12192000" cy="2166878"/>
          </a:xfrm>
          <a:prstGeom prst="rect">
            <a:avLst/>
          </a:prstGeom>
        </p:spPr>
      </p:pic>
      <p:pic>
        <p:nvPicPr>
          <p:cNvPr id="8" name="Picture 7">
            <a:extLst>
              <a:ext uri="{FF2B5EF4-FFF2-40B4-BE49-F238E27FC236}">
                <a16:creationId xmlns:a16="http://schemas.microsoft.com/office/drawing/2014/main" id="{C5F95859-D8CB-D130-7D50-4682128D5208}"/>
              </a:ext>
            </a:extLst>
          </p:cNvPr>
          <p:cNvPicPr>
            <a:picLocks noChangeAspect="1"/>
          </p:cNvPicPr>
          <p:nvPr/>
        </p:nvPicPr>
        <p:blipFill>
          <a:blip r:embed="rId4"/>
          <a:stretch>
            <a:fillRect/>
          </a:stretch>
        </p:blipFill>
        <p:spPr>
          <a:xfrm>
            <a:off x="768650" y="5189168"/>
            <a:ext cx="2615983" cy="680690"/>
          </a:xfrm>
          <a:prstGeom prst="rect">
            <a:avLst/>
          </a:prstGeom>
        </p:spPr>
      </p:pic>
    </p:spTree>
    <p:extLst>
      <p:ext uri="{BB962C8B-B14F-4D97-AF65-F5344CB8AC3E}">
        <p14:creationId xmlns:p14="http://schemas.microsoft.com/office/powerpoint/2010/main" val="38537125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B6764-0111-9727-9D3F-93CA4CBFA662}"/>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7188733-17B0-4091-1E51-7FE986B72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D7D58058-0A5C-03E1-F60E-4E768354B362}"/>
              </a:ext>
            </a:extLst>
          </p:cNvPr>
          <p:cNvSpPr txBox="1"/>
          <p:nvPr/>
        </p:nvSpPr>
        <p:spPr>
          <a:xfrm>
            <a:off x="19665" y="125910"/>
            <a:ext cx="10318954" cy="1200329"/>
          </a:xfrm>
          <a:prstGeom prst="rect">
            <a:avLst/>
          </a:prstGeom>
          <a:noFill/>
        </p:spPr>
        <p:txBody>
          <a:bodyPr wrap="square">
            <a:spAutoFit/>
          </a:bodyPr>
          <a:lstStyle/>
          <a:p>
            <a:pPr algn="just"/>
            <a:r>
              <a:rPr lang="en-US" sz="1800" b="0" i="0" u="none" strike="noStrike" baseline="0" dirty="0">
                <a:latin typeface="Alexandria"/>
              </a:rPr>
              <a:t>The Cost of Goods Sold account keeps a current balance throughout the period in a perpetual inventory system of the cost of merchandise inventory sold. In this example, Cost of Goods Sold is $700 (the cost to Smart Touch Learning) rather than $1,000, the sales price (retail price) of the goods. Cost of Goods Sold is always based on the company’s cost, not the retail price.</a:t>
            </a:r>
            <a:endParaRPr lang="en-US" dirty="0">
              <a:latin typeface="Alexandria"/>
            </a:endParaRPr>
          </a:p>
        </p:txBody>
      </p:sp>
      <p:sp>
        <p:nvSpPr>
          <p:cNvPr id="6" name="TextBox 5">
            <a:extLst>
              <a:ext uri="{FF2B5EF4-FFF2-40B4-BE49-F238E27FC236}">
                <a16:creationId xmlns:a16="http://schemas.microsoft.com/office/drawing/2014/main" id="{2E807C46-7F02-9D74-6186-B5BE75CB98C1}"/>
              </a:ext>
            </a:extLst>
          </p:cNvPr>
          <p:cNvSpPr txBox="1"/>
          <p:nvPr/>
        </p:nvSpPr>
        <p:spPr>
          <a:xfrm>
            <a:off x="-1" y="2996869"/>
            <a:ext cx="12064905" cy="1231106"/>
          </a:xfrm>
          <a:prstGeom prst="rect">
            <a:avLst/>
          </a:prstGeom>
          <a:noFill/>
        </p:spPr>
        <p:txBody>
          <a:bodyPr wrap="square">
            <a:spAutoFit/>
          </a:bodyPr>
          <a:lstStyle/>
          <a:p>
            <a:pPr algn="just"/>
            <a:r>
              <a:rPr lang="en-US" sz="2000" b="1" i="0" u="none" strike="noStrike" baseline="0" dirty="0">
                <a:solidFill>
                  <a:srgbClr val="B34000"/>
                </a:solidFill>
                <a:latin typeface="Alexandria"/>
              </a:rPr>
              <a:t>Sales on Account</a:t>
            </a:r>
          </a:p>
          <a:p>
            <a:pPr algn="just"/>
            <a:r>
              <a:rPr lang="en-US" sz="1800" b="0" i="0" u="none" strike="noStrike" baseline="0" dirty="0">
                <a:solidFill>
                  <a:srgbClr val="000000"/>
                </a:solidFill>
                <a:latin typeface="Alexandria"/>
              </a:rPr>
              <a:t>Many sales are made on account (on credit) instead of with cash or a credit card. Now let’s assume that Smart Touch Learning sold 5 tablets for $500 each, making a $2,500 (5 tablets * $500 per tablet) sale on account on June 15. The goods cost $1,750. Smart Touch Learning would record the sale on account as follows:</a:t>
            </a:r>
            <a:endParaRPr lang="en-US" dirty="0">
              <a:latin typeface="Alexandria"/>
            </a:endParaRPr>
          </a:p>
        </p:txBody>
      </p:sp>
      <p:pic>
        <p:nvPicPr>
          <p:cNvPr id="8" name="Picture 7">
            <a:extLst>
              <a:ext uri="{FF2B5EF4-FFF2-40B4-BE49-F238E27FC236}">
                <a16:creationId xmlns:a16="http://schemas.microsoft.com/office/drawing/2014/main" id="{F84B94E7-2723-67C0-558A-FF15AD86950F}"/>
              </a:ext>
            </a:extLst>
          </p:cNvPr>
          <p:cNvPicPr>
            <a:picLocks noChangeAspect="1"/>
          </p:cNvPicPr>
          <p:nvPr/>
        </p:nvPicPr>
        <p:blipFill>
          <a:blip r:embed="rId3"/>
          <a:stretch>
            <a:fillRect/>
          </a:stretch>
        </p:blipFill>
        <p:spPr>
          <a:xfrm>
            <a:off x="2344994" y="1326239"/>
            <a:ext cx="5825612" cy="1670630"/>
          </a:xfrm>
          <a:prstGeom prst="rect">
            <a:avLst/>
          </a:prstGeom>
        </p:spPr>
      </p:pic>
      <p:pic>
        <p:nvPicPr>
          <p:cNvPr id="10" name="Picture 9">
            <a:extLst>
              <a:ext uri="{FF2B5EF4-FFF2-40B4-BE49-F238E27FC236}">
                <a16:creationId xmlns:a16="http://schemas.microsoft.com/office/drawing/2014/main" id="{A57D5976-8080-17D5-BB8A-6043ABA9C81E}"/>
              </a:ext>
            </a:extLst>
          </p:cNvPr>
          <p:cNvPicPr>
            <a:picLocks noChangeAspect="1"/>
          </p:cNvPicPr>
          <p:nvPr/>
        </p:nvPicPr>
        <p:blipFill>
          <a:blip r:embed="rId4"/>
          <a:stretch>
            <a:fillRect/>
          </a:stretch>
        </p:blipFill>
        <p:spPr>
          <a:xfrm>
            <a:off x="19665" y="4395730"/>
            <a:ext cx="12172335" cy="2462270"/>
          </a:xfrm>
          <a:prstGeom prst="rect">
            <a:avLst/>
          </a:prstGeom>
        </p:spPr>
      </p:pic>
    </p:spTree>
    <p:extLst>
      <p:ext uri="{BB962C8B-B14F-4D97-AF65-F5344CB8AC3E}">
        <p14:creationId xmlns:p14="http://schemas.microsoft.com/office/powerpoint/2010/main" val="16126205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3B08C8-6C91-E206-FD6C-BDDE6D24AD50}"/>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46F87F7C-F8A1-BF7F-9A06-48AC753DD6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A6F1E522-080C-9A94-D477-802B4F148123}"/>
              </a:ext>
            </a:extLst>
          </p:cNvPr>
          <p:cNvSpPr txBox="1"/>
          <p:nvPr/>
        </p:nvSpPr>
        <p:spPr>
          <a:xfrm>
            <a:off x="0" y="280219"/>
            <a:ext cx="11960942" cy="2062103"/>
          </a:xfrm>
          <a:prstGeom prst="rect">
            <a:avLst/>
          </a:prstGeom>
          <a:noFill/>
        </p:spPr>
        <p:txBody>
          <a:bodyPr wrap="square">
            <a:spAutoFit/>
          </a:bodyPr>
          <a:lstStyle/>
          <a:p>
            <a:pPr algn="just"/>
            <a:r>
              <a:rPr lang="en-US" sz="2000" b="1" i="0" u="none" strike="noStrike" baseline="0" dirty="0">
                <a:solidFill>
                  <a:srgbClr val="B34000"/>
                </a:solidFill>
                <a:latin typeface="Alexandria"/>
              </a:rPr>
              <a:t>Sales Discounts</a:t>
            </a:r>
          </a:p>
          <a:p>
            <a:pPr algn="just"/>
            <a:r>
              <a:rPr lang="en-US" sz="1800" b="0" i="0" u="none" strike="noStrike" baseline="0" dirty="0">
                <a:solidFill>
                  <a:srgbClr val="000000"/>
                </a:solidFill>
                <a:latin typeface="Alexandria"/>
              </a:rPr>
              <a:t>Many sellers offer customers a discount for early payment. We saw that purchase discounts decrease the cost of inventory purchases. In the same way, </a:t>
            </a:r>
            <a:r>
              <a:rPr lang="en-US" sz="1800" b="1" i="0" u="none" strike="noStrike" baseline="0" dirty="0">
                <a:solidFill>
                  <a:srgbClr val="FF2626"/>
                </a:solidFill>
                <a:latin typeface="Alexandria"/>
              </a:rPr>
              <a:t>sales discounts </a:t>
            </a:r>
            <a:r>
              <a:rPr lang="en-US" sz="1800" b="0" i="0" u="none" strike="noStrike" baseline="0" dirty="0">
                <a:solidFill>
                  <a:srgbClr val="000000"/>
                </a:solidFill>
                <a:latin typeface="Alexandria"/>
              </a:rPr>
              <a:t>decrease the net amount of revenue earned on sales. Under the new revenue recognition standards (introduced in Chapter 3), sales are recorded at the net amount or the amount of the sale less any</a:t>
            </a:r>
          </a:p>
          <a:p>
            <a:pPr algn="just"/>
            <a:r>
              <a:rPr lang="en-US" sz="1800" b="0" i="0" u="none" strike="noStrike" baseline="0" dirty="0">
                <a:solidFill>
                  <a:srgbClr val="000000"/>
                </a:solidFill>
                <a:latin typeface="Alexandria"/>
              </a:rPr>
              <a:t>sales discounts.</a:t>
            </a:r>
            <a:r>
              <a:rPr lang="en-US" sz="1100" b="0" i="0" u="none" strike="noStrike" baseline="0" dirty="0">
                <a:solidFill>
                  <a:srgbClr val="000000"/>
                </a:solidFill>
                <a:latin typeface="Alexandria"/>
              </a:rPr>
              <a:t>1 </a:t>
            </a:r>
            <a:r>
              <a:rPr lang="en-US" sz="1800" b="0" i="0" u="none" strike="noStrike" baseline="0" dirty="0">
                <a:solidFill>
                  <a:srgbClr val="000000"/>
                </a:solidFill>
                <a:latin typeface="Alexandria"/>
              </a:rPr>
              <a:t>For example, assume on June 21, Smart Touch Learning sold 10 tablets for $500 each on account with terms of 2/10, n/30. The goods cost $3,500. In this case, Smart Touch Learning will record the sale at the net amount of $4,900—the $5,000 less the 2% discount, $100 ($5,000 * 0.02). The entries to record the sale and cost of goods sold follow:</a:t>
            </a:r>
            <a:endParaRPr lang="en-US" dirty="0">
              <a:latin typeface="Alexandria"/>
            </a:endParaRPr>
          </a:p>
        </p:txBody>
      </p:sp>
      <p:pic>
        <p:nvPicPr>
          <p:cNvPr id="6" name="Picture 5">
            <a:extLst>
              <a:ext uri="{FF2B5EF4-FFF2-40B4-BE49-F238E27FC236}">
                <a16:creationId xmlns:a16="http://schemas.microsoft.com/office/drawing/2014/main" id="{373940CA-EF1D-CFD9-9CA8-AD80654028AD}"/>
              </a:ext>
            </a:extLst>
          </p:cNvPr>
          <p:cNvPicPr>
            <a:picLocks noChangeAspect="1"/>
          </p:cNvPicPr>
          <p:nvPr/>
        </p:nvPicPr>
        <p:blipFill>
          <a:blip r:embed="rId3"/>
          <a:stretch>
            <a:fillRect/>
          </a:stretch>
        </p:blipFill>
        <p:spPr>
          <a:xfrm>
            <a:off x="0" y="2496631"/>
            <a:ext cx="12192000" cy="2206789"/>
          </a:xfrm>
          <a:prstGeom prst="rect">
            <a:avLst/>
          </a:prstGeom>
        </p:spPr>
      </p:pic>
      <p:pic>
        <p:nvPicPr>
          <p:cNvPr id="8" name="Picture 7">
            <a:extLst>
              <a:ext uri="{FF2B5EF4-FFF2-40B4-BE49-F238E27FC236}">
                <a16:creationId xmlns:a16="http://schemas.microsoft.com/office/drawing/2014/main" id="{63B6B85D-5AC9-0973-C289-858C7BD90877}"/>
              </a:ext>
            </a:extLst>
          </p:cNvPr>
          <p:cNvPicPr>
            <a:picLocks noChangeAspect="1"/>
          </p:cNvPicPr>
          <p:nvPr/>
        </p:nvPicPr>
        <p:blipFill>
          <a:blip r:embed="rId4"/>
          <a:stretch>
            <a:fillRect/>
          </a:stretch>
        </p:blipFill>
        <p:spPr>
          <a:xfrm>
            <a:off x="1209967" y="5022554"/>
            <a:ext cx="2766646" cy="832555"/>
          </a:xfrm>
          <a:prstGeom prst="rect">
            <a:avLst/>
          </a:prstGeom>
        </p:spPr>
      </p:pic>
    </p:spTree>
    <p:extLst>
      <p:ext uri="{BB962C8B-B14F-4D97-AF65-F5344CB8AC3E}">
        <p14:creationId xmlns:p14="http://schemas.microsoft.com/office/powerpoint/2010/main" val="10403046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50716-1CDA-DEA0-1419-698A550FCC6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4C9ACF8-87D8-9BF9-2325-5ACD04AE9D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FCFB04C7-B89B-0FD9-2A10-552E8F4A26D5}"/>
              </a:ext>
            </a:extLst>
          </p:cNvPr>
          <p:cNvSpPr txBox="1"/>
          <p:nvPr/>
        </p:nvSpPr>
        <p:spPr>
          <a:xfrm>
            <a:off x="0" y="108499"/>
            <a:ext cx="10456606" cy="646331"/>
          </a:xfrm>
          <a:prstGeom prst="rect">
            <a:avLst/>
          </a:prstGeom>
          <a:noFill/>
        </p:spPr>
        <p:txBody>
          <a:bodyPr wrap="square">
            <a:spAutoFit/>
          </a:bodyPr>
          <a:lstStyle/>
          <a:p>
            <a:pPr algn="l"/>
            <a:r>
              <a:rPr lang="en-US" sz="1800" b="0" i="0" u="none" strike="noStrike" baseline="0" dirty="0">
                <a:latin typeface="Alexandria"/>
              </a:rPr>
              <a:t>When the customer makes payment within the discount period, Smart Touch Learning will record the receipt of cash and decrease the Accounts Receivable for $4,900 as follows:</a:t>
            </a:r>
            <a:endParaRPr lang="en-US" dirty="0">
              <a:latin typeface="Alexandria"/>
            </a:endParaRPr>
          </a:p>
        </p:txBody>
      </p:sp>
      <p:sp>
        <p:nvSpPr>
          <p:cNvPr id="6" name="TextBox 5">
            <a:extLst>
              <a:ext uri="{FF2B5EF4-FFF2-40B4-BE49-F238E27FC236}">
                <a16:creationId xmlns:a16="http://schemas.microsoft.com/office/drawing/2014/main" id="{8E6BDCA9-C26A-1D12-C638-917A8EC10D1C}"/>
              </a:ext>
            </a:extLst>
          </p:cNvPr>
          <p:cNvSpPr txBox="1"/>
          <p:nvPr/>
        </p:nvSpPr>
        <p:spPr>
          <a:xfrm>
            <a:off x="-4" y="2278626"/>
            <a:ext cx="12192000" cy="923330"/>
          </a:xfrm>
          <a:prstGeom prst="rect">
            <a:avLst/>
          </a:prstGeom>
          <a:noFill/>
        </p:spPr>
        <p:txBody>
          <a:bodyPr wrap="square">
            <a:spAutoFit/>
          </a:bodyPr>
          <a:lstStyle/>
          <a:p>
            <a:pPr algn="l"/>
            <a:r>
              <a:rPr lang="en-US" sz="1800" b="0" i="0" u="none" strike="noStrike" baseline="0" dirty="0">
                <a:latin typeface="Alexandria"/>
              </a:rPr>
              <a:t>If for some reason the customer does not pay within the discount period, the customer will no longer receive the $100 discount and the customer must pay the full $5,000 amount. Smart Touch Learning would record the discount lost using the account Sales Discounts Forfeited. The account, Sales Discounts Forfeited, increases Other Income and Expenses on the income statement.</a:t>
            </a:r>
            <a:endParaRPr lang="en-US" dirty="0">
              <a:latin typeface="Alexandria"/>
            </a:endParaRPr>
          </a:p>
        </p:txBody>
      </p:sp>
      <p:pic>
        <p:nvPicPr>
          <p:cNvPr id="8" name="Picture 7">
            <a:extLst>
              <a:ext uri="{FF2B5EF4-FFF2-40B4-BE49-F238E27FC236}">
                <a16:creationId xmlns:a16="http://schemas.microsoft.com/office/drawing/2014/main" id="{E8D2FFFC-7171-4AC2-24A6-7F7A1D54BC6F}"/>
              </a:ext>
            </a:extLst>
          </p:cNvPr>
          <p:cNvPicPr>
            <a:picLocks noChangeAspect="1"/>
          </p:cNvPicPr>
          <p:nvPr/>
        </p:nvPicPr>
        <p:blipFill>
          <a:blip r:embed="rId3"/>
          <a:stretch>
            <a:fillRect/>
          </a:stretch>
        </p:blipFill>
        <p:spPr>
          <a:xfrm>
            <a:off x="-1" y="818536"/>
            <a:ext cx="12191999" cy="1378974"/>
          </a:xfrm>
          <a:prstGeom prst="rect">
            <a:avLst/>
          </a:prstGeom>
        </p:spPr>
      </p:pic>
      <p:pic>
        <p:nvPicPr>
          <p:cNvPr id="10" name="Picture 9">
            <a:extLst>
              <a:ext uri="{FF2B5EF4-FFF2-40B4-BE49-F238E27FC236}">
                <a16:creationId xmlns:a16="http://schemas.microsoft.com/office/drawing/2014/main" id="{C963C725-C577-BED4-95D0-7620C55500E4}"/>
              </a:ext>
            </a:extLst>
          </p:cNvPr>
          <p:cNvPicPr>
            <a:picLocks noChangeAspect="1"/>
          </p:cNvPicPr>
          <p:nvPr/>
        </p:nvPicPr>
        <p:blipFill>
          <a:blip r:embed="rId4"/>
          <a:stretch>
            <a:fillRect/>
          </a:stretch>
        </p:blipFill>
        <p:spPr>
          <a:xfrm>
            <a:off x="-4" y="3283072"/>
            <a:ext cx="12191999" cy="1539651"/>
          </a:xfrm>
          <a:prstGeom prst="rect">
            <a:avLst/>
          </a:prstGeom>
        </p:spPr>
      </p:pic>
      <p:sp>
        <p:nvSpPr>
          <p:cNvPr id="12" name="TextBox 11">
            <a:extLst>
              <a:ext uri="{FF2B5EF4-FFF2-40B4-BE49-F238E27FC236}">
                <a16:creationId xmlns:a16="http://schemas.microsoft.com/office/drawing/2014/main" id="{17C7C1A1-A95B-2B1D-3FB0-D5D0BFD6BB39}"/>
              </a:ext>
            </a:extLst>
          </p:cNvPr>
          <p:cNvSpPr txBox="1"/>
          <p:nvPr/>
        </p:nvSpPr>
        <p:spPr>
          <a:xfrm>
            <a:off x="-5" y="4903839"/>
            <a:ext cx="12064909" cy="923330"/>
          </a:xfrm>
          <a:prstGeom prst="rect">
            <a:avLst/>
          </a:prstGeom>
          <a:noFill/>
        </p:spPr>
        <p:txBody>
          <a:bodyPr wrap="square">
            <a:spAutoFit/>
          </a:bodyPr>
          <a:lstStyle/>
          <a:p>
            <a:pPr algn="l"/>
            <a:r>
              <a:rPr lang="en-US" sz="1800" b="0" i="0" u="none" strike="noStrike" baseline="0" dirty="0">
                <a:latin typeface="Alexandria"/>
              </a:rPr>
              <a:t>Notice that in either scenario, if the customer paid within the discount period or outside of the discount period, Smart Touch Learning credited the Accounts Receivable for the net amount of the invoice. As shown in the following T-account, by doing this, Smart Touch Learning has shown that the invoice was paid in full with no remaining balance.</a:t>
            </a:r>
            <a:endParaRPr lang="en-US" dirty="0">
              <a:latin typeface="Alexandria"/>
            </a:endParaRPr>
          </a:p>
        </p:txBody>
      </p:sp>
      <p:pic>
        <p:nvPicPr>
          <p:cNvPr id="14" name="Picture 13">
            <a:extLst>
              <a:ext uri="{FF2B5EF4-FFF2-40B4-BE49-F238E27FC236}">
                <a16:creationId xmlns:a16="http://schemas.microsoft.com/office/drawing/2014/main" id="{25E0C55A-FC26-4C98-1070-C9AC6277CBCC}"/>
              </a:ext>
            </a:extLst>
          </p:cNvPr>
          <p:cNvPicPr>
            <a:picLocks noChangeAspect="1"/>
          </p:cNvPicPr>
          <p:nvPr/>
        </p:nvPicPr>
        <p:blipFill>
          <a:blip r:embed="rId5"/>
          <a:stretch>
            <a:fillRect/>
          </a:stretch>
        </p:blipFill>
        <p:spPr>
          <a:xfrm>
            <a:off x="3657600" y="5827169"/>
            <a:ext cx="2438400" cy="922332"/>
          </a:xfrm>
          <a:prstGeom prst="rect">
            <a:avLst/>
          </a:prstGeom>
        </p:spPr>
      </p:pic>
    </p:spTree>
    <p:extLst>
      <p:ext uri="{BB962C8B-B14F-4D97-AF65-F5344CB8AC3E}">
        <p14:creationId xmlns:p14="http://schemas.microsoft.com/office/powerpoint/2010/main" val="16682957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082E5-45D9-9B27-8356-AD2E9DAA6ECE}"/>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3052093-B4A6-76CD-5122-01EC8AFE81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80E956FD-45F1-E7E6-E970-EC7FA695CF54}"/>
              </a:ext>
            </a:extLst>
          </p:cNvPr>
          <p:cNvSpPr txBox="1"/>
          <p:nvPr/>
        </p:nvSpPr>
        <p:spPr>
          <a:xfrm>
            <a:off x="127095" y="0"/>
            <a:ext cx="10786711" cy="4339650"/>
          </a:xfrm>
          <a:prstGeom prst="rect">
            <a:avLst/>
          </a:prstGeom>
          <a:noFill/>
        </p:spPr>
        <p:txBody>
          <a:bodyPr wrap="square">
            <a:spAutoFit/>
          </a:bodyPr>
          <a:lstStyle/>
          <a:p>
            <a:pPr algn="just"/>
            <a:r>
              <a:rPr lang="en-US" sz="2000" b="1" i="0" u="none" strike="noStrike" baseline="0" dirty="0">
                <a:solidFill>
                  <a:srgbClr val="B34000"/>
                </a:solidFill>
                <a:latin typeface="Alexandria"/>
              </a:rPr>
              <a:t>Sales Returns and Allowances</a:t>
            </a:r>
          </a:p>
          <a:p>
            <a:pPr algn="just"/>
            <a:r>
              <a:rPr lang="en-US" sz="1800" b="0" i="0" u="none" strike="noStrike" baseline="0" dirty="0">
                <a:solidFill>
                  <a:srgbClr val="000000"/>
                </a:solidFill>
                <a:latin typeface="Alexandria"/>
              </a:rPr>
              <a:t>After making a sale, Smart Touch Learning may have customers that return goods, asking for a refund or credit to the customer’s account. Or the company may instead grant a sales allowance to encourage the customer to accept the nonstandard goods. Such an allowance reduces the future cash collected from the customer or requires a refund. The return of goods or granting of an allowance on sales is called </a:t>
            </a:r>
            <a:r>
              <a:rPr lang="en-US" sz="1800" b="1" i="0" u="none" strike="noStrike" baseline="0" dirty="0">
                <a:solidFill>
                  <a:srgbClr val="FF2626"/>
                </a:solidFill>
                <a:latin typeface="Alexandria"/>
              </a:rPr>
              <a:t>Sales Returns and </a:t>
            </a:r>
            <a:r>
              <a:rPr lang="en-US" sz="2000" b="1" i="0" u="none" strike="noStrike" baseline="0" dirty="0">
                <a:solidFill>
                  <a:srgbClr val="FF2626"/>
                </a:solidFill>
                <a:latin typeface="Alexandria"/>
              </a:rPr>
              <a:t>Allowances. </a:t>
            </a:r>
          </a:p>
          <a:p>
            <a:pPr algn="just"/>
            <a:r>
              <a:rPr lang="en-US" sz="1600" b="1" i="0" u="none" strike="noStrike" baseline="0" dirty="0">
                <a:solidFill>
                  <a:schemeClr val="accent1"/>
                </a:solidFill>
                <a:latin typeface="Alexandria"/>
              </a:rPr>
              <a:t>Estimating Sales Returns</a:t>
            </a:r>
          </a:p>
          <a:p>
            <a:pPr algn="just"/>
            <a:r>
              <a:rPr lang="en-US" sz="1800" b="0" i="0" u="none" strike="noStrike" baseline="0" dirty="0">
                <a:solidFill>
                  <a:srgbClr val="000000"/>
                </a:solidFill>
                <a:latin typeface="Alexandria"/>
              </a:rPr>
              <a:t>Under the new revenue recognition standard, companies should only record sales revenue in the amount they expect to eventually realize. Therefore, companies must decrease sales revenue by an estimated amount of sales returns. Using historical data, companies will estimate the amount of sales returns related to the sales for that period. For example, assume that Smart Touch Learning had sales of $1,000,000 for the period ending</a:t>
            </a:r>
          </a:p>
          <a:p>
            <a:pPr algn="just"/>
            <a:r>
              <a:rPr lang="en-US" sz="1800" b="0" i="0" u="none" strike="noStrike" baseline="0" dirty="0">
                <a:solidFill>
                  <a:srgbClr val="000000"/>
                </a:solidFill>
                <a:latin typeface="Alexandria"/>
              </a:rPr>
              <a:t>December 31, 2019. The cost of goods sold related to those sales was $600,000. Smart Touch Learning estimates that approximately 4% of the merchandise sold will be returned, or </a:t>
            </a:r>
            <a:r>
              <a:rPr lang="en-US" sz="2000" b="0" i="0" u="none" strike="noStrike" baseline="0" dirty="0">
                <a:solidFill>
                  <a:srgbClr val="000000"/>
                </a:solidFill>
                <a:latin typeface="Alexandria"/>
              </a:rPr>
              <a:t>$40,000 ($1,000,000 * 4%) </a:t>
            </a:r>
            <a:r>
              <a:rPr lang="en-US" sz="1800" b="0" i="0" u="none" strike="noStrike" baseline="0" dirty="0">
                <a:solidFill>
                  <a:srgbClr val="000000"/>
                </a:solidFill>
                <a:latin typeface="Alexandria"/>
              </a:rPr>
              <a:t>of sales revenue and </a:t>
            </a:r>
            <a:r>
              <a:rPr lang="en-US" sz="2000" b="0" i="0" u="none" strike="noStrike" baseline="0" dirty="0">
                <a:solidFill>
                  <a:srgbClr val="000000"/>
                </a:solidFill>
                <a:latin typeface="Alexandria"/>
              </a:rPr>
              <a:t>$24,000 ($600,000 * 4%) </a:t>
            </a:r>
            <a:r>
              <a:rPr lang="en-US" sz="1800" b="0" i="0" u="none" strike="noStrike" baseline="0" dirty="0">
                <a:solidFill>
                  <a:srgbClr val="000000"/>
                </a:solidFill>
                <a:latin typeface="Alexandria"/>
              </a:rPr>
              <a:t>of merchandise inventory. Smart Touch Learning will need to record two adjusting entries on December 31 to account for the estimated returns as follows:</a:t>
            </a:r>
            <a:endParaRPr lang="en-US" dirty="0">
              <a:latin typeface="Alexandria"/>
            </a:endParaRPr>
          </a:p>
        </p:txBody>
      </p:sp>
      <p:pic>
        <p:nvPicPr>
          <p:cNvPr id="6" name="Picture 5">
            <a:extLst>
              <a:ext uri="{FF2B5EF4-FFF2-40B4-BE49-F238E27FC236}">
                <a16:creationId xmlns:a16="http://schemas.microsoft.com/office/drawing/2014/main" id="{61FED1FD-EECF-5BC6-8BF1-B6B94D022B40}"/>
              </a:ext>
            </a:extLst>
          </p:cNvPr>
          <p:cNvPicPr>
            <a:picLocks noChangeAspect="1"/>
          </p:cNvPicPr>
          <p:nvPr/>
        </p:nvPicPr>
        <p:blipFill>
          <a:blip r:embed="rId3"/>
          <a:stretch>
            <a:fillRect/>
          </a:stretch>
        </p:blipFill>
        <p:spPr>
          <a:xfrm>
            <a:off x="0" y="4278094"/>
            <a:ext cx="12192000" cy="2579906"/>
          </a:xfrm>
          <a:prstGeom prst="rect">
            <a:avLst/>
          </a:prstGeom>
        </p:spPr>
      </p:pic>
    </p:spTree>
    <p:extLst>
      <p:ext uri="{BB962C8B-B14F-4D97-AF65-F5344CB8AC3E}">
        <p14:creationId xmlns:p14="http://schemas.microsoft.com/office/powerpoint/2010/main" val="1924607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0E8A5-509D-3B17-DCE7-AF584B77E811}"/>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58EF107-93E7-D191-E51D-EB95FAC3DD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EDA01A1B-AD50-E58D-88F7-868378222C3B}"/>
              </a:ext>
            </a:extLst>
          </p:cNvPr>
          <p:cNvSpPr txBox="1"/>
          <p:nvPr/>
        </p:nvSpPr>
        <p:spPr>
          <a:xfrm>
            <a:off x="0" y="125910"/>
            <a:ext cx="9866671" cy="1754326"/>
          </a:xfrm>
          <a:prstGeom prst="rect">
            <a:avLst/>
          </a:prstGeom>
          <a:noFill/>
        </p:spPr>
        <p:txBody>
          <a:bodyPr wrap="square">
            <a:spAutoFit/>
          </a:bodyPr>
          <a:lstStyle/>
          <a:p>
            <a:pPr algn="just"/>
            <a:r>
              <a:rPr lang="en-US" sz="1800" b="0" i="0" u="none" strike="noStrike" baseline="0" dirty="0">
                <a:latin typeface="Alexandria"/>
              </a:rPr>
              <a:t>The first adjusting entry involves a debit to Sales Revenue that reduces sales for the year by the expected amount of the returns, thereby recording sales revenue at the net amount the company expects to eventually collect. The Refunds Payable account is a liability account and is reported on the balance sheet.  In the second adjusting entry, Smart Touch Learning debits an asset account, Estimated</a:t>
            </a:r>
          </a:p>
          <a:p>
            <a:pPr algn="just"/>
            <a:r>
              <a:rPr lang="en-US" sz="1800" b="0" i="0" u="none" strike="noStrike" baseline="0" dirty="0">
                <a:latin typeface="Alexandria"/>
              </a:rPr>
              <a:t>Returns Inventory, that represents the cost of the inventory the company believes it will receive in returns. The corresponding credit to Cost of Goods Sold decreases the expense.</a:t>
            </a:r>
            <a:endParaRPr lang="en-US" dirty="0">
              <a:latin typeface="Alexandria"/>
            </a:endParaRPr>
          </a:p>
        </p:txBody>
      </p:sp>
      <p:sp>
        <p:nvSpPr>
          <p:cNvPr id="8" name="TextBox 7">
            <a:extLst>
              <a:ext uri="{FF2B5EF4-FFF2-40B4-BE49-F238E27FC236}">
                <a16:creationId xmlns:a16="http://schemas.microsoft.com/office/drawing/2014/main" id="{5978FD16-481F-A396-BC16-25ED28AE9776}"/>
              </a:ext>
            </a:extLst>
          </p:cNvPr>
          <p:cNvSpPr txBox="1"/>
          <p:nvPr/>
        </p:nvSpPr>
        <p:spPr>
          <a:xfrm>
            <a:off x="9201764" y="1497747"/>
            <a:ext cx="2990236" cy="1200329"/>
          </a:xfrm>
          <a:prstGeom prst="rect">
            <a:avLst/>
          </a:prstGeom>
          <a:noFill/>
        </p:spPr>
        <p:txBody>
          <a:bodyPr wrap="square">
            <a:spAutoFit/>
          </a:bodyPr>
          <a:lstStyle/>
          <a:p>
            <a:pPr algn="l"/>
            <a:r>
              <a:rPr lang="en-US" sz="1800" b="1" i="0" u="sng" strike="noStrike" baseline="0" dirty="0">
                <a:solidFill>
                  <a:srgbClr val="FF2626"/>
                </a:solidFill>
                <a:latin typeface="Alexandria"/>
              </a:rPr>
              <a:t>Sales Returns and Allowances </a:t>
            </a:r>
            <a:r>
              <a:rPr lang="en-US" sz="1800" b="0" i="0" u="sng" strike="noStrike" baseline="0" dirty="0">
                <a:solidFill>
                  <a:srgbClr val="000000"/>
                </a:solidFill>
                <a:latin typeface="Alexandria"/>
              </a:rPr>
              <a:t>Customer’s return of merchandise or an allowance granted to the customer.</a:t>
            </a:r>
            <a:endParaRPr lang="en-US" u="sng" dirty="0">
              <a:latin typeface="Alexandria"/>
            </a:endParaRPr>
          </a:p>
        </p:txBody>
      </p:sp>
      <p:sp>
        <p:nvSpPr>
          <p:cNvPr id="6" name="TextBox 5">
            <a:extLst>
              <a:ext uri="{FF2B5EF4-FFF2-40B4-BE49-F238E27FC236}">
                <a16:creationId xmlns:a16="http://schemas.microsoft.com/office/drawing/2014/main" id="{55119812-99DB-AC8F-D5DB-3110959FDE2E}"/>
              </a:ext>
            </a:extLst>
          </p:cNvPr>
          <p:cNvSpPr txBox="1"/>
          <p:nvPr/>
        </p:nvSpPr>
        <p:spPr>
          <a:xfrm>
            <a:off x="35643" y="1880236"/>
            <a:ext cx="9166121" cy="1723549"/>
          </a:xfrm>
          <a:prstGeom prst="rect">
            <a:avLst/>
          </a:prstGeom>
          <a:noFill/>
        </p:spPr>
        <p:txBody>
          <a:bodyPr wrap="square">
            <a:spAutoFit/>
          </a:bodyPr>
          <a:lstStyle/>
          <a:p>
            <a:pPr algn="just"/>
            <a:r>
              <a:rPr lang="en-US" sz="1600" b="1" i="0" u="none" strike="noStrike" baseline="0" dirty="0">
                <a:solidFill>
                  <a:schemeClr val="accent1"/>
                </a:solidFill>
                <a:latin typeface="Alexandria"/>
              </a:rPr>
              <a:t>Actual Return of Inventory</a:t>
            </a:r>
          </a:p>
          <a:p>
            <a:pPr algn="just"/>
            <a:r>
              <a:rPr lang="en-US" sz="1800" b="0" i="0" u="none" strike="noStrike" baseline="0" dirty="0">
                <a:solidFill>
                  <a:srgbClr val="000000"/>
                </a:solidFill>
                <a:latin typeface="Alexandria"/>
              </a:rPr>
              <a:t>When a customer actually returns the inventory, the company will need to record the refund</a:t>
            </a:r>
          </a:p>
          <a:p>
            <a:pPr algn="just"/>
            <a:r>
              <a:rPr lang="en-US" sz="1800" b="0" i="0" u="none" strike="noStrike" baseline="0" dirty="0">
                <a:solidFill>
                  <a:srgbClr val="000000"/>
                </a:solidFill>
                <a:latin typeface="Alexandria"/>
              </a:rPr>
              <a:t>of cash to the customer (or credit of Accounts Receivable), and also the return of merchandise inventory. For example, assume that on January 20, 2020, a customer returned  merchandise purchased with cash with a sales price of $2,000. The cost of the goods was $800. Smart Touch Learning refunded the cash to the customer and would record the following entries:</a:t>
            </a:r>
            <a:endParaRPr lang="en-US" dirty="0">
              <a:latin typeface="Alexandria"/>
            </a:endParaRPr>
          </a:p>
        </p:txBody>
      </p:sp>
      <p:pic>
        <p:nvPicPr>
          <p:cNvPr id="9" name="Picture 8">
            <a:extLst>
              <a:ext uri="{FF2B5EF4-FFF2-40B4-BE49-F238E27FC236}">
                <a16:creationId xmlns:a16="http://schemas.microsoft.com/office/drawing/2014/main" id="{D2AF1575-F318-FBA3-4FDA-4E70C15D979F}"/>
              </a:ext>
            </a:extLst>
          </p:cNvPr>
          <p:cNvPicPr>
            <a:picLocks noChangeAspect="1"/>
          </p:cNvPicPr>
          <p:nvPr/>
        </p:nvPicPr>
        <p:blipFill>
          <a:blip r:embed="rId3"/>
          <a:stretch>
            <a:fillRect/>
          </a:stretch>
        </p:blipFill>
        <p:spPr>
          <a:xfrm>
            <a:off x="35643" y="3634562"/>
            <a:ext cx="12156357" cy="2132057"/>
          </a:xfrm>
          <a:prstGeom prst="rect">
            <a:avLst/>
          </a:prstGeom>
        </p:spPr>
      </p:pic>
      <p:sp>
        <p:nvSpPr>
          <p:cNvPr id="11" name="TextBox 10">
            <a:extLst>
              <a:ext uri="{FF2B5EF4-FFF2-40B4-BE49-F238E27FC236}">
                <a16:creationId xmlns:a16="http://schemas.microsoft.com/office/drawing/2014/main" id="{3DD1BCED-487D-E559-F62B-7F82D62E410B}"/>
              </a:ext>
            </a:extLst>
          </p:cNvPr>
          <p:cNvSpPr txBox="1"/>
          <p:nvPr/>
        </p:nvSpPr>
        <p:spPr>
          <a:xfrm>
            <a:off x="0" y="5766619"/>
            <a:ext cx="12192000" cy="923330"/>
          </a:xfrm>
          <a:prstGeom prst="rect">
            <a:avLst/>
          </a:prstGeom>
          <a:noFill/>
        </p:spPr>
        <p:txBody>
          <a:bodyPr wrap="square">
            <a:spAutoFit/>
          </a:bodyPr>
          <a:lstStyle/>
          <a:p>
            <a:pPr algn="l"/>
            <a:r>
              <a:rPr lang="en-US" sz="1800" b="0" i="0" u="none" strike="noStrike" baseline="0" dirty="0">
                <a:latin typeface="Alexandria"/>
              </a:rPr>
              <a:t>In recording the previous entries, Smart Touch Learning decreases the payable associated with the amount of estimated refunds. In addition, the Merchandise Inventory account has increased because the company received the returned inventory. To offset this, the Estimated Returns Inventory account decreases.</a:t>
            </a:r>
            <a:endParaRPr lang="en-US" dirty="0">
              <a:latin typeface="Alexandria"/>
            </a:endParaRPr>
          </a:p>
        </p:txBody>
      </p:sp>
    </p:spTree>
    <p:extLst>
      <p:ext uri="{BB962C8B-B14F-4D97-AF65-F5344CB8AC3E}">
        <p14:creationId xmlns:p14="http://schemas.microsoft.com/office/powerpoint/2010/main" val="25438515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6742E7-912B-B1D0-E2A6-16705B247FC8}"/>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1443536B-075F-52BF-A985-1A377BFABF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82365" y="0"/>
            <a:ext cx="1309635" cy="611510"/>
          </a:xfrm>
          <a:prstGeom prst="rect">
            <a:avLst/>
          </a:prstGeom>
        </p:spPr>
      </p:pic>
      <p:sp>
        <p:nvSpPr>
          <p:cNvPr id="3" name="TextBox 2">
            <a:extLst>
              <a:ext uri="{FF2B5EF4-FFF2-40B4-BE49-F238E27FC236}">
                <a16:creationId xmlns:a16="http://schemas.microsoft.com/office/drawing/2014/main" id="{10F7286F-A68C-11A3-0A81-A8292F59500D}"/>
              </a:ext>
            </a:extLst>
          </p:cNvPr>
          <p:cNvSpPr txBox="1"/>
          <p:nvPr/>
        </p:nvSpPr>
        <p:spPr>
          <a:xfrm>
            <a:off x="0" y="166194"/>
            <a:ext cx="11937810" cy="1969770"/>
          </a:xfrm>
          <a:prstGeom prst="rect">
            <a:avLst/>
          </a:prstGeom>
          <a:noFill/>
        </p:spPr>
        <p:txBody>
          <a:bodyPr wrap="square">
            <a:spAutoFit/>
          </a:bodyPr>
          <a:lstStyle/>
          <a:p>
            <a:pPr algn="l"/>
            <a:r>
              <a:rPr lang="en-US" sz="1400" b="1" i="0" u="none" strike="noStrike" baseline="0" dirty="0">
                <a:solidFill>
                  <a:srgbClr val="40F300"/>
                </a:solidFill>
                <a:latin typeface="Alexandria"/>
              </a:rPr>
              <a:t>Sales Allowance</a:t>
            </a:r>
          </a:p>
          <a:p>
            <a:pPr algn="l"/>
            <a:r>
              <a:rPr lang="en-US" sz="1800" b="0" i="0" u="none" strike="noStrike" baseline="0" dirty="0">
                <a:solidFill>
                  <a:srgbClr val="000000"/>
                </a:solidFill>
                <a:latin typeface="Alexandria"/>
              </a:rPr>
              <a:t>In situations of a sales allowance, a customer requests a refund of some portion owed but the customer does not return the inventory. When a seller grants a sales allowance, the company issues a credit memo indicating that the company will reduce the customer’s Accounts Receivable or issue a cash refund. The company also reduces the estimated refunds payable.</a:t>
            </a:r>
          </a:p>
          <a:p>
            <a:pPr algn="l"/>
            <a:r>
              <a:rPr lang="en-US" sz="1800" b="0" i="0" u="none" strike="noStrike" baseline="0" dirty="0">
                <a:solidFill>
                  <a:srgbClr val="000000"/>
                </a:solidFill>
                <a:latin typeface="Alexandria"/>
              </a:rPr>
              <a:t>Because there is no return of goods, the company does not need to record a second entry to adjust the Merchandise Inventory account. Suppose that on January 28, 2020, Smart Touch Learning grants a $100 sales allowance for goods damaged in transit. The goods were sold on account and remain unpaid. A sales allowance is recorded as follows:</a:t>
            </a:r>
            <a:endParaRPr lang="en-US" dirty="0">
              <a:latin typeface="Alexandria"/>
            </a:endParaRPr>
          </a:p>
        </p:txBody>
      </p:sp>
      <p:pic>
        <p:nvPicPr>
          <p:cNvPr id="6" name="Picture 5">
            <a:extLst>
              <a:ext uri="{FF2B5EF4-FFF2-40B4-BE49-F238E27FC236}">
                <a16:creationId xmlns:a16="http://schemas.microsoft.com/office/drawing/2014/main" id="{E1D56B5F-84E3-EDC9-FC5F-72EF71744EFC}"/>
              </a:ext>
            </a:extLst>
          </p:cNvPr>
          <p:cNvPicPr>
            <a:picLocks noChangeAspect="1"/>
          </p:cNvPicPr>
          <p:nvPr/>
        </p:nvPicPr>
        <p:blipFill>
          <a:blip r:embed="rId3"/>
          <a:stretch>
            <a:fillRect/>
          </a:stretch>
        </p:blipFill>
        <p:spPr>
          <a:xfrm>
            <a:off x="1" y="2135963"/>
            <a:ext cx="12192000" cy="1167675"/>
          </a:xfrm>
          <a:prstGeom prst="rect">
            <a:avLst/>
          </a:prstGeom>
        </p:spPr>
      </p:pic>
      <p:sp>
        <p:nvSpPr>
          <p:cNvPr id="8" name="TextBox 7">
            <a:extLst>
              <a:ext uri="{FF2B5EF4-FFF2-40B4-BE49-F238E27FC236}">
                <a16:creationId xmlns:a16="http://schemas.microsoft.com/office/drawing/2014/main" id="{8AF6C48E-EBBB-1D91-966E-DAB8D31B4B69}"/>
              </a:ext>
            </a:extLst>
          </p:cNvPr>
          <p:cNvSpPr txBox="1"/>
          <p:nvPr/>
        </p:nvSpPr>
        <p:spPr>
          <a:xfrm>
            <a:off x="-1" y="3303638"/>
            <a:ext cx="12191999" cy="1508105"/>
          </a:xfrm>
          <a:prstGeom prst="rect">
            <a:avLst/>
          </a:prstGeom>
          <a:noFill/>
        </p:spPr>
        <p:txBody>
          <a:bodyPr wrap="square">
            <a:spAutoFit/>
          </a:bodyPr>
          <a:lstStyle/>
          <a:p>
            <a:pPr algn="l"/>
            <a:r>
              <a:rPr lang="en-US" sz="2000" b="1" i="0" u="none" strike="noStrike" baseline="0" dirty="0">
                <a:solidFill>
                  <a:srgbClr val="B34000"/>
                </a:solidFill>
                <a:latin typeface="FrutigerLTCom-Bold"/>
              </a:rPr>
              <a:t>Transportation Costs—Freight Out</a:t>
            </a:r>
          </a:p>
          <a:p>
            <a:pPr algn="l"/>
            <a:r>
              <a:rPr lang="en-US" sz="1800" b="0" i="0" u="none" strike="noStrike" baseline="0" dirty="0">
                <a:solidFill>
                  <a:srgbClr val="000000"/>
                </a:solidFill>
                <a:latin typeface="GaramondMTPro-Regular"/>
              </a:rPr>
              <a:t>Remember that a freight out expense is one in which the seller pays freight charges to ship goods to customers. Freight out is a delivery expense to the seller. Delivery expense is an operating expense and is debited to the Delivery Expense account. For example, assume Smart Touch Learning paid $30 to ship goods to a customer on June 21, 2019. The entry to record that payment is as follows:</a:t>
            </a:r>
            <a:endParaRPr lang="en-US" dirty="0"/>
          </a:p>
        </p:txBody>
      </p:sp>
      <p:pic>
        <p:nvPicPr>
          <p:cNvPr id="10" name="Picture 9">
            <a:extLst>
              <a:ext uri="{FF2B5EF4-FFF2-40B4-BE49-F238E27FC236}">
                <a16:creationId xmlns:a16="http://schemas.microsoft.com/office/drawing/2014/main" id="{B918ABDB-0DC3-7965-E9CD-31D3D777CCF1}"/>
              </a:ext>
            </a:extLst>
          </p:cNvPr>
          <p:cNvPicPr>
            <a:picLocks noChangeAspect="1"/>
          </p:cNvPicPr>
          <p:nvPr/>
        </p:nvPicPr>
        <p:blipFill>
          <a:blip r:embed="rId4"/>
          <a:stretch>
            <a:fillRect/>
          </a:stretch>
        </p:blipFill>
        <p:spPr>
          <a:xfrm>
            <a:off x="0" y="4828090"/>
            <a:ext cx="12192000" cy="1863715"/>
          </a:xfrm>
          <a:prstGeom prst="rect">
            <a:avLst/>
          </a:prstGeom>
        </p:spPr>
      </p:pic>
    </p:spTree>
    <p:extLst>
      <p:ext uri="{BB962C8B-B14F-4D97-AF65-F5344CB8AC3E}">
        <p14:creationId xmlns:p14="http://schemas.microsoft.com/office/powerpoint/2010/main" val="27553787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5547F-4521-F10B-2379-3239A67F665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26614504-1B95-D39C-D75A-0603E2C162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82365" y="0"/>
            <a:ext cx="1309635" cy="611510"/>
          </a:xfrm>
          <a:prstGeom prst="rect">
            <a:avLst/>
          </a:prstGeom>
        </p:spPr>
      </p:pic>
      <p:pic>
        <p:nvPicPr>
          <p:cNvPr id="5" name="Picture 4">
            <a:extLst>
              <a:ext uri="{FF2B5EF4-FFF2-40B4-BE49-F238E27FC236}">
                <a16:creationId xmlns:a16="http://schemas.microsoft.com/office/drawing/2014/main" id="{8817C99C-ED4B-6BE1-465E-589584917B37}"/>
              </a:ext>
            </a:extLst>
          </p:cNvPr>
          <p:cNvPicPr>
            <a:picLocks noChangeAspect="1"/>
          </p:cNvPicPr>
          <p:nvPr/>
        </p:nvPicPr>
        <p:blipFill>
          <a:blip r:embed="rId3"/>
          <a:stretch>
            <a:fillRect/>
          </a:stretch>
        </p:blipFill>
        <p:spPr>
          <a:xfrm>
            <a:off x="0" y="0"/>
            <a:ext cx="10882365" cy="6858000"/>
          </a:xfrm>
          <a:prstGeom prst="rect">
            <a:avLst/>
          </a:prstGeom>
        </p:spPr>
      </p:pic>
    </p:spTree>
    <p:extLst>
      <p:ext uri="{BB962C8B-B14F-4D97-AF65-F5344CB8AC3E}">
        <p14:creationId xmlns:p14="http://schemas.microsoft.com/office/powerpoint/2010/main" val="33071460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537D75-EB92-55E7-4EE7-04C1F00E76F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31D0764-B72B-E385-9626-011443632B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26761" y="0"/>
            <a:ext cx="865239" cy="404007"/>
          </a:xfrm>
          <a:prstGeom prst="rect">
            <a:avLst/>
          </a:prstGeom>
        </p:spPr>
      </p:pic>
      <p:pic>
        <p:nvPicPr>
          <p:cNvPr id="3" name="Picture 2">
            <a:extLst>
              <a:ext uri="{FF2B5EF4-FFF2-40B4-BE49-F238E27FC236}">
                <a16:creationId xmlns:a16="http://schemas.microsoft.com/office/drawing/2014/main" id="{00098D95-ACE2-C401-E5B4-7DAE5ECAB525}"/>
              </a:ext>
            </a:extLst>
          </p:cNvPr>
          <p:cNvPicPr>
            <a:picLocks noChangeAspect="1"/>
          </p:cNvPicPr>
          <p:nvPr/>
        </p:nvPicPr>
        <p:blipFill>
          <a:blip r:embed="rId3"/>
          <a:stretch>
            <a:fillRect/>
          </a:stretch>
        </p:blipFill>
        <p:spPr>
          <a:xfrm>
            <a:off x="0" y="139311"/>
            <a:ext cx="6096000" cy="1366598"/>
          </a:xfrm>
          <a:prstGeom prst="rect">
            <a:avLst/>
          </a:prstGeom>
        </p:spPr>
      </p:pic>
      <p:pic>
        <p:nvPicPr>
          <p:cNvPr id="6" name="Picture 5">
            <a:extLst>
              <a:ext uri="{FF2B5EF4-FFF2-40B4-BE49-F238E27FC236}">
                <a16:creationId xmlns:a16="http://schemas.microsoft.com/office/drawing/2014/main" id="{9A5A2408-A3F4-42C5-70FC-EA2B0165D3F9}"/>
              </a:ext>
            </a:extLst>
          </p:cNvPr>
          <p:cNvPicPr>
            <a:picLocks noChangeAspect="1"/>
          </p:cNvPicPr>
          <p:nvPr/>
        </p:nvPicPr>
        <p:blipFill>
          <a:blip r:embed="rId4"/>
          <a:stretch>
            <a:fillRect/>
          </a:stretch>
        </p:blipFill>
        <p:spPr>
          <a:xfrm>
            <a:off x="4918" y="1572791"/>
            <a:ext cx="6096000" cy="1271272"/>
          </a:xfrm>
          <a:prstGeom prst="rect">
            <a:avLst/>
          </a:prstGeom>
        </p:spPr>
      </p:pic>
      <p:pic>
        <p:nvPicPr>
          <p:cNvPr id="8" name="Picture 7">
            <a:extLst>
              <a:ext uri="{FF2B5EF4-FFF2-40B4-BE49-F238E27FC236}">
                <a16:creationId xmlns:a16="http://schemas.microsoft.com/office/drawing/2014/main" id="{CE90DB70-1B3E-A067-1ECE-53A2A3017696}"/>
              </a:ext>
            </a:extLst>
          </p:cNvPr>
          <p:cNvPicPr>
            <a:picLocks noChangeAspect="1"/>
          </p:cNvPicPr>
          <p:nvPr/>
        </p:nvPicPr>
        <p:blipFill>
          <a:blip r:embed="rId5"/>
          <a:stretch>
            <a:fillRect/>
          </a:stretch>
        </p:blipFill>
        <p:spPr>
          <a:xfrm>
            <a:off x="-4917" y="2795331"/>
            <a:ext cx="6096000" cy="1000262"/>
          </a:xfrm>
          <a:prstGeom prst="rect">
            <a:avLst/>
          </a:prstGeom>
        </p:spPr>
      </p:pic>
      <p:pic>
        <p:nvPicPr>
          <p:cNvPr id="10" name="Picture 9">
            <a:extLst>
              <a:ext uri="{FF2B5EF4-FFF2-40B4-BE49-F238E27FC236}">
                <a16:creationId xmlns:a16="http://schemas.microsoft.com/office/drawing/2014/main" id="{D139845F-C1B0-178B-D47B-F15F2CA076BA}"/>
              </a:ext>
            </a:extLst>
          </p:cNvPr>
          <p:cNvPicPr>
            <a:picLocks noChangeAspect="1"/>
          </p:cNvPicPr>
          <p:nvPr/>
        </p:nvPicPr>
        <p:blipFill>
          <a:blip r:embed="rId6"/>
          <a:srcRect b="10403"/>
          <a:stretch>
            <a:fillRect/>
          </a:stretch>
        </p:blipFill>
        <p:spPr>
          <a:xfrm>
            <a:off x="4918" y="3790332"/>
            <a:ext cx="6096000" cy="1000262"/>
          </a:xfrm>
          <a:prstGeom prst="rect">
            <a:avLst/>
          </a:prstGeom>
        </p:spPr>
      </p:pic>
      <p:pic>
        <p:nvPicPr>
          <p:cNvPr id="12" name="Picture 11">
            <a:extLst>
              <a:ext uri="{FF2B5EF4-FFF2-40B4-BE49-F238E27FC236}">
                <a16:creationId xmlns:a16="http://schemas.microsoft.com/office/drawing/2014/main" id="{12AD85A7-473E-7229-CD9D-D4EA16E7C3B3}"/>
              </a:ext>
            </a:extLst>
          </p:cNvPr>
          <p:cNvPicPr>
            <a:picLocks noChangeAspect="1"/>
          </p:cNvPicPr>
          <p:nvPr/>
        </p:nvPicPr>
        <p:blipFill>
          <a:blip r:embed="rId7"/>
          <a:stretch>
            <a:fillRect/>
          </a:stretch>
        </p:blipFill>
        <p:spPr>
          <a:xfrm>
            <a:off x="4918" y="4857476"/>
            <a:ext cx="6096000" cy="1000262"/>
          </a:xfrm>
          <a:prstGeom prst="rect">
            <a:avLst/>
          </a:prstGeom>
        </p:spPr>
      </p:pic>
      <p:pic>
        <p:nvPicPr>
          <p:cNvPr id="14" name="Picture 13">
            <a:extLst>
              <a:ext uri="{FF2B5EF4-FFF2-40B4-BE49-F238E27FC236}">
                <a16:creationId xmlns:a16="http://schemas.microsoft.com/office/drawing/2014/main" id="{E5FF1AD0-5E6E-8FB6-2910-6DEDA40630E8}"/>
              </a:ext>
            </a:extLst>
          </p:cNvPr>
          <p:cNvPicPr>
            <a:picLocks noChangeAspect="1"/>
          </p:cNvPicPr>
          <p:nvPr/>
        </p:nvPicPr>
        <p:blipFill>
          <a:blip r:embed="rId8"/>
          <a:stretch>
            <a:fillRect/>
          </a:stretch>
        </p:blipFill>
        <p:spPr>
          <a:xfrm>
            <a:off x="0" y="5857738"/>
            <a:ext cx="6095999" cy="1000262"/>
          </a:xfrm>
          <a:prstGeom prst="rect">
            <a:avLst/>
          </a:prstGeom>
        </p:spPr>
      </p:pic>
      <p:pic>
        <p:nvPicPr>
          <p:cNvPr id="16" name="Picture 15">
            <a:extLst>
              <a:ext uri="{FF2B5EF4-FFF2-40B4-BE49-F238E27FC236}">
                <a16:creationId xmlns:a16="http://schemas.microsoft.com/office/drawing/2014/main" id="{DAB7E7D7-BD63-34EC-D2DA-F248BB8FEE15}"/>
              </a:ext>
            </a:extLst>
          </p:cNvPr>
          <p:cNvPicPr>
            <a:picLocks noChangeAspect="1"/>
          </p:cNvPicPr>
          <p:nvPr/>
        </p:nvPicPr>
        <p:blipFill>
          <a:blip r:embed="rId9"/>
          <a:stretch>
            <a:fillRect/>
          </a:stretch>
        </p:blipFill>
        <p:spPr>
          <a:xfrm>
            <a:off x="6091083" y="883708"/>
            <a:ext cx="6076329" cy="1446400"/>
          </a:xfrm>
          <a:prstGeom prst="rect">
            <a:avLst/>
          </a:prstGeom>
        </p:spPr>
      </p:pic>
      <p:pic>
        <p:nvPicPr>
          <p:cNvPr id="2" name="Picture 1">
            <a:extLst>
              <a:ext uri="{FF2B5EF4-FFF2-40B4-BE49-F238E27FC236}">
                <a16:creationId xmlns:a16="http://schemas.microsoft.com/office/drawing/2014/main" id="{5219A2FC-6D19-C7DD-8F39-36F88E515C24}"/>
              </a:ext>
            </a:extLst>
          </p:cNvPr>
          <p:cNvPicPr>
            <a:picLocks noChangeAspect="1"/>
          </p:cNvPicPr>
          <p:nvPr/>
        </p:nvPicPr>
        <p:blipFill>
          <a:blip r:embed="rId10"/>
          <a:stretch>
            <a:fillRect/>
          </a:stretch>
        </p:blipFill>
        <p:spPr>
          <a:xfrm>
            <a:off x="6095999" y="2374742"/>
            <a:ext cx="6076329" cy="1000262"/>
          </a:xfrm>
          <a:prstGeom prst="rect">
            <a:avLst/>
          </a:prstGeom>
        </p:spPr>
      </p:pic>
      <p:pic>
        <p:nvPicPr>
          <p:cNvPr id="5" name="Picture 4">
            <a:extLst>
              <a:ext uri="{FF2B5EF4-FFF2-40B4-BE49-F238E27FC236}">
                <a16:creationId xmlns:a16="http://schemas.microsoft.com/office/drawing/2014/main" id="{74C11A8B-EF05-EB2D-2E74-12B0B1F4610A}"/>
              </a:ext>
            </a:extLst>
          </p:cNvPr>
          <p:cNvPicPr>
            <a:picLocks noChangeAspect="1"/>
          </p:cNvPicPr>
          <p:nvPr/>
        </p:nvPicPr>
        <p:blipFill>
          <a:blip r:embed="rId11"/>
          <a:stretch>
            <a:fillRect/>
          </a:stretch>
        </p:blipFill>
        <p:spPr>
          <a:xfrm>
            <a:off x="6110753" y="3419638"/>
            <a:ext cx="6213989" cy="1101902"/>
          </a:xfrm>
          <a:prstGeom prst="rect">
            <a:avLst/>
          </a:prstGeom>
        </p:spPr>
      </p:pic>
    </p:spTree>
    <p:extLst>
      <p:ext uri="{BB962C8B-B14F-4D97-AF65-F5344CB8AC3E}">
        <p14:creationId xmlns:p14="http://schemas.microsoft.com/office/powerpoint/2010/main" val="37582221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6214BE-0C9A-E681-448A-8BC95BF3F206}"/>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E7AE550-2E1D-FF6F-07B1-0CF35002E6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26761" y="0"/>
            <a:ext cx="865239" cy="404007"/>
          </a:xfrm>
          <a:prstGeom prst="rect">
            <a:avLst/>
          </a:prstGeom>
        </p:spPr>
      </p:pic>
      <p:pic>
        <p:nvPicPr>
          <p:cNvPr id="22" name="Picture 21">
            <a:extLst>
              <a:ext uri="{FF2B5EF4-FFF2-40B4-BE49-F238E27FC236}">
                <a16:creationId xmlns:a16="http://schemas.microsoft.com/office/drawing/2014/main" id="{8CED4263-6230-4640-D1C3-0BE851796CCF}"/>
              </a:ext>
            </a:extLst>
          </p:cNvPr>
          <p:cNvPicPr>
            <a:picLocks noChangeAspect="1"/>
          </p:cNvPicPr>
          <p:nvPr/>
        </p:nvPicPr>
        <p:blipFill>
          <a:blip r:embed="rId3"/>
          <a:stretch>
            <a:fillRect/>
          </a:stretch>
        </p:blipFill>
        <p:spPr>
          <a:xfrm>
            <a:off x="0" y="25703"/>
            <a:ext cx="6096003" cy="965838"/>
          </a:xfrm>
          <a:prstGeom prst="rect">
            <a:avLst/>
          </a:prstGeom>
        </p:spPr>
      </p:pic>
      <p:pic>
        <p:nvPicPr>
          <p:cNvPr id="24" name="Picture 23">
            <a:extLst>
              <a:ext uri="{FF2B5EF4-FFF2-40B4-BE49-F238E27FC236}">
                <a16:creationId xmlns:a16="http://schemas.microsoft.com/office/drawing/2014/main" id="{F3625147-95A8-6D9E-3FDD-19C6546D8E47}"/>
              </a:ext>
            </a:extLst>
          </p:cNvPr>
          <p:cNvPicPr>
            <a:picLocks noChangeAspect="1"/>
          </p:cNvPicPr>
          <p:nvPr/>
        </p:nvPicPr>
        <p:blipFill>
          <a:blip r:embed="rId4"/>
          <a:stretch>
            <a:fillRect/>
          </a:stretch>
        </p:blipFill>
        <p:spPr>
          <a:xfrm>
            <a:off x="0" y="995269"/>
            <a:ext cx="6096003" cy="788669"/>
          </a:xfrm>
          <a:prstGeom prst="rect">
            <a:avLst/>
          </a:prstGeom>
        </p:spPr>
      </p:pic>
      <p:pic>
        <p:nvPicPr>
          <p:cNvPr id="26" name="Picture 25">
            <a:extLst>
              <a:ext uri="{FF2B5EF4-FFF2-40B4-BE49-F238E27FC236}">
                <a16:creationId xmlns:a16="http://schemas.microsoft.com/office/drawing/2014/main" id="{DE11D14D-6C46-9BF7-AB71-2709C0492D8C}"/>
              </a:ext>
            </a:extLst>
          </p:cNvPr>
          <p:cNvPicPr>
            <a:picLocks noChangeAspect="1"/>
          </p:cNvPicPr>
          <p:nvPr/>
        </p:nvPicPr>
        <p:blipFill>
          <a:blip r:embed="rId5"/>
          <a:stretch>
            <a:fillRect/>
          </a:stretch>
        </p:blipFill>
        <p:spPr>
          <a:xfrm>
            <a:off x="-16" y="1833454"/>
            <a:ext cx="6096003" cy="813370"/>
          </a:xfrm>
          <a:prstGeom prst="rect">
            <a:avLst/>
          </a:prstGeom>
        </p:spPr>
      </p:pic>
      <p:pic>
        <p:nvPicPr>
          <p:cNvPr id="28" name="Picture 27">
            <a:extLst>
              <a:ext uri="{FF2B5EF4-FFF2-40B4-BE49-F238E27FC236}">
                <a16:creationId xmlns:a16="http://schemas.microsoft.com/office/drawing/2014/main" id="{53168EB7-8711-08F4-3D65-8C3965004DCB}"/>
              </a:ext>
            </a:extLst>
          </p:cNvPr>
          <p:cNvPicPr>
            <a:picLocks noChangeAspect="1"/>
          </p:cNvPicPr>
          <p:nvPr/>
        </p:nvPicPr>
        <p:blipFill>
          <a:blip r:embed="rId6"/>
          <a:stretch>
            <a:fillRect/>
          </a:stretch>
        </p:blipFill>
        <p:spPr>
          <a:xfrm>
            <a:off x="0" y="2671117"/>
            <a:ext cx="6096003" cy="935373"/>
          </a:xfrm>
          <a:prstGeom prst="rect">
            <a:avLst/>
          </a:prstGeom>
        </p:spPr>
      </p:pic>
      <p:pic>
        <p:nvPicPr>
          <p:cNvPr id="30" name="Picture 29">
            <a:extLst>
              <a:ext uri="{FF2B5EF4-FFF2-40B4-BE49-F238E27FC236}">
                <a16:creationId xmlns:a16="http://schemas.microsoft.com/office/drawing/2014/main" id="{B11690BF-AC53-2209-B687-73A035B95186}"/>
              </a:ext>
            </a:extLst>
          </p:cNvPr>
          <p:cNvPicPr>
            <a:picLocks noChangeAspect="1"/>
          </p:cNvPicPr>
          <p:nvPr/>
        </p:nvPicPr>
        <p:blipFill>
          <a:blip r:embed="rId7"/>
          <a:stretch>
            <a:fillRect/>
          </a:stretch>
        </p:blipFill>
        <p:spPr>
          <a:xfrm>
            <a:off x="0" y="3630783"/>
            <a:ext cx="6096003" cy="823592"/>
          </a:xfrm>
          <a:prstGeom prst="rect">
            <a:avLst/>
          </a:prstGeom>
        </p:spPr>
      </p:pic>
      <p:pic>
        <p:nvPicPr>
          <p:cNvPr id="32" name="Picture 31">
            <a:extLst>
              <a:ext uri="{FF2B5EF4-FFF2-40B4-BE49-F238E27FC236}">
                <a16:creationId xmlns:a16="http://schemas.microsoft.com/office/drawing/2014/main" id="{CC77666E-1BA3-2F17-6C59-6E63501A2D7E}"/>
              </a:ext>
            </a:extLst>
          </p:cNvPr>
          <p:cNvPicPr>
            <a:picLocks noChangeAspect="1"/>
          </p:cNvPicPr>
          <p:nvPr/>
        </p:nvPicPr>
        <p:blipFill>
          <a:blip r:embed="rId8"/>
          <a:stretch>
            <a:fillRect/>
          </a:stretch>
        </p:blipFill>
        <p:spPr>
          <a:xfrm>
            <a:off x="0" y="4485071"/>
            <a:ext cx="6095999" cy="971831"/>
          </a:xfrm>
          <a:prstGeom prst="rect">
            <a:avLst/>
          </a:prstGeom>
        </p:spPr>
      </p:pic>
      <p:pic>
        <p:nvPicPr>
          <p:cNvPr id="34" name="Picture 33">
            <a:extLst>
              <a:ext uri="{FF2B5EF4-FFF2-40B4-BE49-F238E27FC236}">
                <a16:creationId xmlns:a16="http://schemas.microsoft.com/office/drawing/2014/main" id="{61139742-1669-EA30-ECF6-7B0242F8BB4F}"/>
              </a:ext>
            </a:extLst>
          </p:cNvPr>
          <p:cNvPicPr>
            <a:picLocks noChangeAspect="1"/>
          </p:cNvPicPr>
          <p:nvPr/>
        </p:nvPicPr>
        <p:blipFill>
          <a:blip r:embed="rId9"/>
          <a:stretch>
            <a:fillRect/>
          </a:stretch>
        </p:blipFill>
        <p:spPr>
          <a:xfrm>
            <a:off x="0" y="5480626"/>
            <a:ext cx="6096003" cy="1082406"/>
          </a:xfrm>
          <a:prstGeom prst="rect">
            <a:avLst/>
          </a:prstGeom>
        </p:spPr>
      </p:pic>
      <p:pic>
        <p:nvPicPr>
          <p:cNvPr id="36" name="Picture 35">
            <a:extLst>
              <a:ext uri="{FF2B5EF4-FFF2-40B4-BE49-F238E27FC236}">
                <a16:creationId xmlns:a16="http://schemas.microsoft.com/office/drawing/2014/main" id="{F6905504-F61E-53D0-3B0E-3E92AB9E6C07}"/>
              </a:ext>
            </a:extLst>
          </p:cNvPr>
          <p:cNvPicPr>
            <a:picLocks noChangeAspect="1"/>
          </p:cNvPicPr>
          <p:nvPr/>
        </p:nvPicPr>
        <p:blipFill>
          <a:blip r:embed="rId10"/>
          <a:stretch>
            <a:fillRect/>
          </a:stretch>
        </p:blipFill>
        <p:spPr>
          <a:xfrm>
            <a:off x="6095983" y="2810189"/>
            <a:ext cx="6096003" cy="1257595"/>
          </a:xfrm>
          <a:prstGeom prst="rect">
            <a:avLst/>
          </a:prstGeom>
        </p:spPr>
      </p:pic>
    </p:spTree>
    <p:extLst>
      <p:ext uri="{BB962C8B-B14F-4D97-AF65-F5344CB8AC3E}">
        <p14:creationId xmlns:p14="http://schemas.microsoft.com/office/powerpoint/2010/main" val="33051242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A3A52D-5920-C82A-7A7C-9555C89158B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368F3B4-A6D5-076C-7C70-AFC12AD009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82365" y="0"/>
            <a:ext cx="1309635" cy="611510"/>
          </a:xfrm>
          <a:prstGeom prst="rect">
            <a:avLst/>
          </a:prstGeom>
        </p:spPr>
      </p:pic>
      <p:pic>
        <p:nvPicPr>
          <p:cNvPr id="3" name="Picture 2">
            <a:extLst>
              <a:ext uri="{FF2B5EF4-FFF2-40B4-BE49-F238E27FC236}">
                <a16:creationId xmlns:a16="http://schemas.microsoft.com/office/drawing/2014/main" id="{2393F0BB-7C3C-6761-C187-60DF9393C5B9}"/>
              </a:ext>
            </a:extLst>
          </p:cNvPr>
          <p:cNvPicPr>
            <a:picLocks noChangeAspect="1"/>
          </p:cNvPicPr>
          <p:nvPr/>
        </p:nvPicPr>
        <p:blipFill>
          <a:blip r:embed="rId3"/>
          <a:stretch>
            <a:fillRect/>
          </a:stretch>
        </p:blipFill>
        <p:spPr>
          <a:xfrm>
            <a:off x="-1" y="0"/>
            <a:ext cx="7138219" cy="4100052"/>
          </a:xfrm>
          <a:prstGeom prst="rect">
            <a:avLst/>
          </a:prstGeom>
        </p:spPr>
      </p:pic>
      <p:pic>
        <p:nvPicPr>
          <p:cNvPr id="6" name="Picture 5">
            <a:extLst>
              <a:ext uri="{FF2B5EF4-FFF2-40B4-BE49-F238E27FC236}">
                <a16:creationId xmlns:a16="http://schemas.microsoft.com/office/drawing/2014/main" id="{05ED5453-7037-4516-5104-5F0B038ED895}"/>
              </a:ext>
            </a:extLst>
          </p:cNvPr>
          <p:cNvPicPr>
            <a:picLocks noChangeAspect="1"/>
          </p:cNvPicPr>
          <p:nvPr/>
        </p:nvPicPr>
        <p:blipFill>
          <a:blip r:embed="rId4"/>
          <a:stretch>
            <a:fillRect/>
          </a:stretch>
        </p:blipFill>
        <p:spPr>
          <a:xfrm>
            <a:off x="-1" y="4100052"/>
            <a:ext cx="7138218" cy="1696065"/>
          </a:xfrm>
          <a:prstGeom prst="rect">
            <a:avLst/>
          </a:prstGeom>
        </p:spPr>
      </p:pic>
      <p:pic>
        <p:nvPicPr>
          <p:cNvPr id="8" name="Picture 7">
            <a:extLst>
              <a:ext uri="{FF2B5EF4-FFF2-40B4-BE49-F238E27FC236}">
                <a16:creationId xmlns:a16="http://schemas.microsoft.com/office/drawing/2014/main" id="{20F534A8-2518-12D1-2156-EBC5B6398F4F}"/>
              </a:ext>
            </a:extLst>
          </p:cNvPr>
          <p:cNvPicPr>
            <a:picLocks noChangeAspect="1"/>
          </p:cNvPicPr>
          <p:nvPr/>
        </p:nvPicPr>
        <p:blipFill>
          <a:blip r:embed="rId5"/>
          <a:stretch>
            <a:fillRect/>
          </a:stretch>
        </p:blipFill>
        <p:spPr>
          <a:xfrm>
            <a:off x="-1" y="5796117"/>
            <a:ext cx="7138218" cy="1061883"/>
          </a:xfrm>
          <a:prstGeom prst="rect">
            <a:avLst/>
          </a:prstGeom>
        </p:spPr>
      </p:pic>
      <p:pic>
        <p:nvPicPr>
          <p:cNvPr id="10" name="Picture 9">
            <a:extLst>
              <a:ext uri="{FF2B5EF4-FFF2-40B4-BE49-F238E27FC236}">
                <a16:creationId xmlns:a16="http://schemas.microsoft.com/office/drawing/2014/main" id="{B113FF78-3DAF-2E75-F01B-513656D7C52E}"/>
              </a:ext>
            </a:extLst>
          </p:cNvPr>
          <p:cNvPicPr>
            <a:picLocks noChangeAspect="1"/>
          </p:cNvPicPr>
          <p:nvPr/>
        </p:nvPicPr>
        <p:blipFill>
          <a:blip r:embed="rId6"/>
          <a:stretch>
            <a:fillRect/>
          </a:stretch>
        </p:blipFill>
        <p:spPr>
          <a:xfrm>
            <a:off x="8099319" y="2420706"/>
            <a:ext cx="3128681" cy="536345"/>
          </a:xfrm>
          <a:prstGeom prst="rect">
            <a:avLst/>
          </a:prstGeom>
        </p:spPr>
      </p:pic>
    </p:spTree>
    <p:extLst>
      <p:ext uri="{BB962C8B-B14F-4D97-AF65-F5344CB8AC3E}">
        <p14:creationId xmlns:p14="http://schemas.microsoft.com/office/powerpoint/2010/main" val="35927509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47C637-774A-E261-D084-1BF3F99C9AE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6B6E029-3411-EFDF-D91C-73BDC539CA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82365" y="0"/>
            <a:ext cx="1309635" cy="611510"/>
          </a:xfrm>
          <a:prstGeom prst="rect">
            <a:avLst/>
          </a:prstGeom>
        </p:spPr>
      </p:pic>
      <p:pic>
        <p:nvPicPr>
          <p:cNvPr id="3" name="Picture 2">
            <a:extLst>
              <a:ext uri="{FF2B5EF4-FFF2-40B4-BE49-F238E27FC236}">
                <a16:creationId xmlns:a16="http://schemas.microsoft.com/office/drawing/2014/main" id="{A2E7C682-7348-000C-C44A-141773297DC9}"/>
              </a:ext>
            </a:extLst>
          </p:cNvPr>
          <p:cNvPicPr>
            <a:picLocks noChangeAspect="1"/>
          </p:cNvPicPr>
          <p:nvPr/>
        </p:nvPicPr>
        <p:blipFill>
          <a:blip r:embed="rId3"/>
          <a:stretch>
            <a:fillRect/>
          </a:stretch>
        </p:blipFill>
        <p:spPr>
          <a:xfrm>
            <a:off x="0" y="-1"/>
            <a:ext cx="7713406" cy="2625213"/>
          </a:xfrm>
          <a:prstGeom prst="rect">
            <a:avLst/>
          </a:prstGeom>
        </p:spPr>
      </p:pic>
      <p:pic>
        <p:nvPicPr>
          <p:cNvPr id="5" name="Picture 4">
            <a:extLst>
              <a:ext uri="{FF2B5EF4-FFF2-40B4-BE49-F238E27FC236}">
                <a16:creationId xmlns:a16="http://schemas.microsoft.com/office/drawing/2014/main" id="{16C1EBAF-F5D5-D607-B697-1896063EAC01}"/>
              </a:ext>
            </a:extLst>
          </p:cNvPr>
          <p:cNvPicPr>
            <a:picLocks noChangeAspect="1"/>
          </p:cNvPicPr>
          <p:nvPr/>
        </p:nvPicPr>
        <p:blipFill>
          <a:blip r:embed="rId4"/>
          <a:stretch>
            <a:fillRect/>
          </a:stretch>
        </p:blipFill>
        <p:spPr>
          <a:xfrm>
            <a:off x="-1" y="2611925"/>
            <a:ext cx="7713405" cy="4246075"/>
          </a:xfrm>
          <a:prstGeom prst="rect">
            <a:avLst/>
          </a:prstGeom>
        </p:spPr>
      </p:pic>
    </p:spTree>
    <p:extLst>
      <p:ext uri="{BB962C8B-B14F-4D97-AF65-F5344CB8AC3E}">
        <p14:creationId xmlns:p14="http://schemas.microsoft.com/office/powerpoint/2010/main" val="35185149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72B70-5AE9-12E5-4FCD-1846068B2654}"/>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D73240DD-4CAC-3084-10D3-888E0CCEFC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82365" y="0"/>
            <a:ext cx="1309635" cy="611510"/>
          </a:xfrm>
          <a:prstGeom prst="rect">
            <a:avLst/>
          </a:prstGeom>
        </p:spPr>
      </p:pic>
      <p:pic>
        <p:nvPicPr>
          <p:cNvPr id="6" name="Picture 5">
            <a:extLst>
              <a:ext uri="{FF2B5EF4-FFF2-40B4-BE49-F238E27FC236}">
                <a16:creationId xmlns:a16="http://schemas.microsoft.com/office/drawing/2014/main" id="{7EE8057A-45F7-5D5A-5424-FDDF26DD4634}"/>
              </a:ext>
            </a:extLst>
          </p:cNvPr>
          <p:cNvPicPr>
            <a:picLocks noChangeAspect="1"/>
          </p:cNvPicPr>
          <p:nvPr/>
        </p:nvPicPr>
        <p:blipFill>
          <a:blip r:embed="rId3"/>
          <a:srcRect t="4800" b="1"/>
          <a:stretch>
            <a:fillRect/>
          </a:stretch>
        </p:blipFill>
        <p:spPr>
          <a:xfrm>
            <a:off x="-1" y="-1"/>
            <a:ext cx="9866671" cy="1784555"/>
          </a:xfrm>
          <a:prstGeom prst="rect">
            <a:avLst/>
          </a:prstGeom>
        </p:spPr>
      </p:pic>
      <p:pic>
        <p:nvPicPr>
          <p:cNvPr id="8" name="Picture 7">
            <a:extLst>
              <a:ext uri="{FF2B5EF4-FFF2-40B4-BE49-F238E27FC236}">
                <a16:creationId xmlns:a16="http://schemas.microsoft.com/office/drawing/2014/main" id="{721690DE-734B-BE31-B977-B6A2F1F18C96}"/>
              </a:ext>
            </a:extLst>
          </p:cNvPr>
          <p:cNvPicPr>
            <a:picLocks noChangeAspect="1"/>
          </p:cNvPicPr>
          <p:nvPr/>
        </p:nvPicPr>
        <p:blipFill>
          <a:blip r:embed="rId4"/>
          <a:stretch>
            <a:fillRect/>
          </a:stretch>
        </p:blipFill>
        <p:spPr>
          <a:xfrm>
            <a:off x="0" y="1784553"/>
            <a:ext cx="9866670" cy="1784555"/>
          </a:xfrm>
          <a:prstGeom prst="rect">
            <a:avLst/>
          </a:prstGeom>
        </p:spPr>
      </p:pic>
    </p:spTree>
    <p:extLst>
      <p:ext uri="{BB962C8B-B14F-4D97-AF65-F5344CB8AC3E}">
        <p14:creationId xmlns:p14="http://schemas.microsoft.com/office/powerpoint/2010/main" val="4271765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6E8A3-F5F8-3A5B-5EB9-58447A7C1570}"/>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5CB2BF-E972-FAA8-B6B7-97397A7DFA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82365" y="0"/>
            <a:ext cx="1309635" cy="611510"/>
          </a:xfrm>
          <a:prstGeom prst="rect">
            <a:avLst/>
          </a:prstGeom>
        </p:spPr>
      </p:pic>
      <p:pic>
        <p:nvPicPr>
          <p:cNvPr id="10" name="Picture 9">
            <a:extLst>
              <a:ext uri="{FF2B5EF4-FFF2-40B4-BE49-F238E27FC236}">
                <a16:creationId xmlns:a16="http://schemas.microsoft.com/office/drawing/2014/main" id="{623240F2-27C0-D856-63C4-5AA66707C633}"/>
              </a:ext>
            </a:extLst>
          </p:cNvPr>
          <p:cNvPicPr>
            <a:picLocks noChangeAspect="1"/>
          </p:cNvPicPr>
          <p:nvPr/>
        </p:nvPicPr>
        <p:blipFill>
          <a:blip r:embed="rId3"/>
          <a:stretch>
            <a:fillRect/>
          </a:stretch>
        </p:blipFill>
        <p:spPr>
          <a:xfrm>
            <a:off x="0" y="0"/>
            <a:ext cx="8229600" cy="2507226"/>
          </a:xfrm>
          <a:prstGeom prst="rect">
            <a:avLst/>
          </a:prstGeom>
        </p:spPr>
      </p:pic>
      <p:pic>
        <p:nvPicPr>
          <p:cNvPr id="12" name="Picture 11">
            <a:extLst>
              <a:ext uri="{FF2B5EF4-FFF2-40B4-BE49-F238E27FC236}">
                <a16:creationId xmlns:a16="http://schemas.microsoft.com/office/drawing/2014/main" id="{AD6352A2-00C8-4E2F-59C9-CB388876ED9B}"/>
              </a:ext>
            </a:extLst>
          </p:cNvPr>
          <p:cNvPicPr>
            <a:picLocks noChangeAspect="1"/>
          </p:cNvPicPr>
          <p:nvPr/>
        </p:nvPicPr>
        <p:blipFill>
          <a:blip r:embed="rId4"/>
          <a:stretch>
            <a:fillRect/>
          </a:stretch>
        </p:blipFill>
        <p:spPr>
          <a:xfrm>
            <a:off x="-1" y="2507225"/>
            <a:ext cx="8229599" cy="1843549"/>
          </a:xfrm>
          <a:prstGeom prst="rect">
            <a:avLst/>
          </a:prstGeom>
        </p:spPr>
      </p:pic>
      <p:pic>
        <p:nvPicPr>
          <p:cNvPr id="14" name="Picture 13">
            <a:extLst>
              <a:ext uri="{FF2B5EF4-FFF2-40B4-BE49-F238E27FC236}">
                <a16:creationId xmlns:a16="http://schemas.microsoft.com/office/drawing/2014/main" id="{8AE0FEA6-D9CE-A544-648C-E803123CB4B1}"/>
              </a:ext>
            </a:extLst>
          </p:cNvPr>
          <p:cNvPicPr>
            <a:picLocks noChangeAspect="1"/>
          </p:cNvPicPr>
          <p:nvPr/>
        </p:nvPicPr>
        <p:blipFill>
          <a:blip r:embed="rId5"/>
          <a:stretch>
            <a:fillRect/>
          </a:stretch>
        </p:blipFill>
        <p:spPr>
          <a:xfrm>
            <a:off x="-1" y="4350774"/>
            <a:ext cx="8229599" cy="2525917"/>
          </a:xfrm>
          <a:prstGeom prst="rect">
            <a:avLst/>
          </a:prstGeom>
        </p:spPr>
      </p:pic>
    </p:spTree>
    <p:extLst>
      <p:ext uri="{BB962C8B-B14F-4D97-AF65-F5344CB8AC3E}">
        <p14:creationId xmlns:p14="http://schemas.microsoft.com/office/powerpoint/2010/main" val="5330789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81F40-FF3F-3D3F-FF83-0F481DBC0FF0}"/>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EA57620-D466-1E0B-F84B-534AEB86BF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82365" y="0"/>
            <a:ext cx="1309635" cy="611510"/>
          </a:xfrm>
          <a:prstGeom prst="rect">
            <a:avLst/>
          </a:prstGeom>
        </p:spPr>
      </p:pic>
      <p:pic>
        <p:nvPicPr>
          <p:cNvPr id="6" name="Picture 5">
            <a:extLst>
              <a:ext uri="{FF2B5EF4-FFF2-40B4-BE49-F238E27FC236}">
                <a16:creationId xmlns:a16="http://schemas.microsoft.com/office/drawing/2014/main" id="{64CB9233-4582-CCCF-FCDC-C2096536D55A}"/>
              </a:ext>
            </a:extLst>
          </p:cNvPr>
          <p:cNvPicPr>
            <a:picLocks noChangeAspect="1"/>
          </p:cNvPicPr>
          <p:nvPr/>
        </p:nvPicPr>
        <p:blipFill>
          <a:blip r:embed="rId3"/>
          <a:stretch>
            <a:fillRect/>
          </a:stretch>
        </p:blipFill>
        <p:spPr>
          <a:xfrm>
            <a:off x="-1" y="-1"/>
            <a:ext cx="9173497" cy="2168013"/>
          </a:xfrm>
          <a:prstGeom prst="rect">
            <a:avLst/>
          </a:prstGeom>
        </p:spPr>
      </p:pic>
      <p:pic>
        <p:nvPicPr>
          <p:cNvPr id="3" name="Picture 2">
            <a:extLst>
              <a:ext uri="{FF2B5EF4-FFF2-40B4-BE49-F238E27FC236}">
                <a16:creationId xmlns:a16="http://schemas.microsoft.com/office/drawing/2014/main" id="{A742DAAB-CC7D-41FB-EAF8-435127E62584}"/>
              </a:ext>
            </a:extLst>
          </p:cNvPr>
          <p:cNvPicPr>
            <a:picLocks noChangeAspect="1"/>
          </p:cNvPicPr>
          <p:nvPr/>
        </p:nvPicPr>
        <p:blipFill>
          <a:blip r:embed="rId4"/>
          <a:stretch>
            <a:fillRect/>
          </a:stretch>
        </p:blipFill>
        <p:spPr>
          <a:xfrm>
            <a:off x="0" y="2168011"/>
            <a:ext cx="9173496" cy="2286001"/>
          </a:xfrm>
          <a:prstGeom prst="rect">
            <a:avLst/>
          </a:prstGeom>
        </p:spPr>
      </p:pic>
      <p:pic>
        <p:nvPicPr>
          <p:cNvPr id="9" name="Picture 8">
            <a:extLst>
              <a:ext uri="{FF2B5EF4-FFF2-40B4-BE49-F238E27FC236}">
                <a16:creationId xmlns:a16="http://schemas.microsoft.com/office/drawing/2014/main" id="{3833429B-6C20-99B7-D846-09ABBA505B71}"/>
              </a:ext>
            </a:extLst>
          </p:cNvPr>
          <p:cNvPicPr>
            <a:picLocks noChangeAspect="1"/>
          </p:cNvPicPr>
          <p:nvPr/>
        </p:nvPicPr>
        <p:blipFill>
          <a:blip r:embed="rId5"/>
          <a:stretch>
            <a:fillRect/>
          </a:stretch>
        </p:blipFill>
        <p:spPr>
          <a:xfrm>
            <a:off x="0" y="4454012"/>
            <a:ext cx="9173496" cy="2403988"/>
          </a:xfrm>
          <a:prstGeom prst="rect">
            <a:avLst/>
          </a:prstGeom>
        </p:spPr>
      </p:pic>
    </p:spTree>
    <p:extLst>
      <p:ext uri="{BB962C8B-B14F-4D97-AF65-F5344CB8AC3E}">
        <p14:creationId xmlns:p14="http://schemas.microsoft.com/office/powerpoint/2010/main" val="36176329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0F010-D69E-07FB-53BB-7421B9B5B453}"/>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3264CD92-AE02-A325-8598-B77A1DB063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82365" y="0"/>
            <a:ext cx="1309635" cy="611510"/>
          </a:xfrm>
          <a:prstGeom prst="rect">
            <a:avLst/>
          </a:prstGeom>
        </p:spPr>
      </p:pic>
      <p:pic>
        <p:nvPicPr>
          <p:cNvPr id="3" name="Picture 2">
            <a:extLst>
              <a:ext uri="{FF2B5EF4-FFF2-40B4-BE49-F238E27FC236}">
                <a16:creationId xmlns:a16="http://schemas.microsoft.com/office/drawing/2014/main" id="{85E9672C-2D7D-01EC-0423-31135361AE79}"/>
              </a:ext>
            </a:extLst>
          </p:cNvPr>
          <p:cNvPicPr>
            <a:picLocks noChangeAspect="1"/>
          </p:cNvPicPr>
          <p:nvPr/>
        </p:nvPicPr>
        <p:blipFill>
          <a:blip r:embed="rId3"/>
          <a:stretch>
            <a:fillRect/>
          </a:stretch>
        </p:blipFill>
        <p:spPr>
          <a:xfrm>
            <a:off x="0" y="0"/>
            <a:ext cx="9571703" cy="6858000"/>
          </a:xfrm>
          <a:prstGeom prst="rect">
            <a:avLst/>
          </a:prstGeom>
        </p:spPr>
      </p:pic>
      <p:pic>
        <p:nvPicPr>
          <p:cNvPr id="6" name="Picture 5">
            <a:extLst>
              <a:ext uri="{FF2B5EF4-FFF2-40B4-BE49-F238E27FC236}">
                <a16:creationId xmlns:a16="http://schemas.microsoft.com/office/drawing/2014/main" id="{75179EB1-D6EC-11E4-A337-021A83EF8246}"/>
              </a:ext>
            </a:extLst>
          </p:cNvPr>
          <p:cNvPicPr>
            <a:picLocks noChangeAspect="1"/>
          </p:cNvPicPr>
          <p:nvPr/>
        </p:nvPicPr>
        <p:blipFill>
          <a:blip r:embed="rId4"/>
          <a:stretch>
            <a:fillRect/>
          </a:stretch>
        </p:blipFill>
        <p:spPr>
          <a:xfrm>
            <a:off x="9812447" y="1609253"/>
            <a:ext cx="796705" cy="1819747"/>
          </a:xfrm>
          <a:prstGeom prst="rect">
            <a:avLst/>
          </a:prstGeom>
        </p:spPr>
      </p:pic>
    </p:spTree>
    <p:extLst>
      <p:ext uri="{BB962C8B-B14F-4D97-AF65-F5344CB8AC3E}">
        <p14:creationId xmlns:p14="http://schemas.microsoft.com/office/powerpoint/2010/main" val="33872343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MediaLengthInSeconds xmlns="d13aca44-ef33-4cf4-9980-7f0b00e6eeb9" xsi:nil="true"/>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FA554FB4-D5D6-4DB5-81DA-C9717E6E7EDE}"/>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3303</TotalTime>
  <Words>4282</Words>
  <Application>Microsoft Office PowerPoint</Application>
  <PresentationFormat>Widescreen</PresentationFormat>
  <Paragraphs>152</Paragraphs>
  <Slides>46</Slides>
  <Notes>6</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46</vt:i4>
      </vt:variant>
    </vt:vector>
  </HeadingPairs>
  <TitlesOfParts>
    <vt:vector size="56" baseType="lpstr">
      <vt:lpstr>宋体</vt:lpstr>
      <vt:lpstr>Alexandria</vt:lpstr>
      <vt:lpstr>Arial</vt:lpstr>
      <vt:lpstr>Calibri</vt:lpstr>
      <vt:lpstr>Calibri Light</vt:lpstr>
      <vt:lpstr>FrutigerLTCom-Bold</vt:lpstr>
      <vt:lpstr>GaramondMTPro-Regular</vt:lpstr>
      <vt:lpstr>Segoe</vt:lpstr>
      <vt:lpstr>Office Theme</vt:lpstr>
      <vt:lpstr>1_Office Theme</vt:lpstr>
      <vt:lpstr>PowerPoint Presentation</vt:lpstr>
      <vt:lpstr>PowerPoint Presentation</vt:lpstr>
      <vt:lpstr>Learning objectives: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265</cp:revision>
  <dcterms:created xsi:type="dcterms:W3CDTF">2023-04-29T09:08:00Z</dcterms:created>
  <dcterms:modified xsi:type="dcterms:W3CDTF">2026-04-04T10:32:04Z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Order">
    <vt:lpwstr>21934600.0000000</vt:lpwstr>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xd_Signature">
    <vt:lpwstr/>
  </property>
  <property fmtid="{D5CDD505-2E9C-101B-9397-08002B2CF9AE}" pid="14" name="TriggerFlowInfo">
    <vt:lpwstr/>
  </property>
</Properties>
</file>