
<file path=[Content_Types].xml><?xml version="1.0" encoding="utf-8"?>
<Types xmlns="http://schemas.openxmlformats.org/package/2006/content-types">
  <Default Extension="png" ContentType="image/png"/>
  <Default Extension="svg" ContentType="image/svg+xml"/>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9"/>
  </p:notesMasterIdLst>
  <p:sldIdLst>
    <p:sldId id="293"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Lst>
  <p:sldSz cx="12192000" cy="6858000"/>
  <p:notesSz cx="6858000" cy="9144000"/>
  <p:embeddedFontLst>
    <p:embeddedFont>
      <p:font typeface="Tahoma" panose="020B0604030504040204" pitchFamily="34" charset="0"/>
      <p:regular r:id="rId40"/>
      <p:bold r:id="rId41"/>
    </p:embeddedFont>
    <p:embeddedFont>
      <p:font typeface="Arial Black" panose="020B0A04020102020204" pitchFamily="34" charset="0"/>
      <p:regular r:id="rId42"/>
      <p:bold r:id="rId43"/>
    </p:embeddedFont>
    <p:embeddedFont>
      <p:font typeface="Calibri" panose="020F0502020204030204" pitchFamily="34" charset="0"/>
      <p:regular r:id="rId44"/>
      <p:bold r:id="rId45"/>
      <p:italic r:id="rId46"/>
      <p:boldItalic r:id="rId47"/>
    </p:embeddedFont>
    <p:embeddedFont>
      <p:font typeface="Aharoni" panose="02010803020104030203" pitchFamily="2" charset="-79"/>
      <p:bold r:id="rId48"/>
    </p:embeddedFont>
    <p:embeddedFont>
      <p:font typeface="Tajawal Medium" panose="00000600000000000000" charset="-78"/>
      <p:regular r:id="rId49"/>
      <p:bold r:id="rId50"/>
    </p:embeddedFont>
    <p:embeddedFont>
      <p:font typeface="Arial Narrow" panose="020B0606020202030204" pitchFamily="34" charset="0"/>
      <p:regular r:id="rId51"/>
      <p:bold r:id="rId52"/>
      <p:italic r:id="rId53"/>
      <p:boldItalic r:id="rId5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5" roundtripDataSignature="AMtx7mhH5eiUj9Ei5KuYdZgmrGsq0tFlO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B82EF696-4E0F-4ED2-9A30-3B718CA93516}">
  <a:tblStyle styleId="{B82EF696-4E0F-4ED2-9A30-3B718CA93516}"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75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3.fntdata"/><Relationship Id="rId47" Type="http://schemas.openxmlformats.org/officeDocument/2006/relationships/font" Target="fonts/font8.fntdata"/><Relationship Id="rId50" Type="http://schemas.openxmlformats.org/officeDocument/2006/relationships/font" Target="fonts/font11.fntdata"/><Relationship Id="rId55" Type="http://customschemas.google.com/relationships/presentationmetadata" Target="meta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7.fntdata"/><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2.fntdata"/><Relationship Id="rId54" Type="http://schemas.openxmlformats.org/officeDocument/2006/relationships/font" Target="fonts/font1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1.fntdata"/><Relationship Id="rId45" Type="http://schemas.openxmlformats.org/officeDocument/2006/relationships/font" Target="fonts/font6.fntdata"/><Relationship Id="rId53" Type="http://schemas.openxmlformats.org/officeDocument/2006/relationships/font" Target="fonts/font14.fntdata"/><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0.fntdata"/><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5.fntdata"/><Relationship Id="rId52"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4.fntdata"/><Relationship Id="rId48" Type="http://schemas.openxmlformats.org/officeDocument/2006/relationships/font" Target="fonts/font9.fntdata"/><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font" Target="fonts/font12.fnt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l"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0474841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
        <p:cNvGrpSpPr/>
        <p:nvPr/>
      </p:nvGrpSpPr>
      <p:grpSpPr>
        <a:xfrm>
          <a:off x="0" y="0"/>
          <a:ext cx="0" cy="0"/>
          <a:chOff x="0" y="0"/>
          <a:chExt cx="0" cy="0"/>
        </a:xfrm>
      </p:grpSpPr>
      <p:sp>
        <p:nvSpPr>
          <p:cNvPr id="98" name="Google Shape;98;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9" name="Google Shape;99;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2" name="Google Shape;11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5" name="Google Shape;125;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8" name="Google Shape;138;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1" name="Google Shape;151;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2" name="Google Shape;172;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3" name="Google Shape;193;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7" name="Google Shape;207;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
        <p:cNvGrpSpPr/>
        <p:nvPr/>
      </p:nvGrpSpPr>
      <p:grpSpPr>
        <a:xfrm>
          <a:off x="0" y="0"/>
          <a:ext cx="0" cy="0"/>
          <a:chOff x="0" y="0"/>
          <a:chExt cx="0" cy="0"/>
        </a:xfrm>
      </p:grpSpPr>
      <p:sp>
        <p:nvSpPr>
          <p:cNvPr id="219" name="Google Shape;219;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0" name="Google Shape;220;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3" name="Google Shape;233;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7" name="Google Shape;247;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0" name="Google Shape;260;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4" name="Google Shape;274;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8" name="Google Shape;288;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0"/>
        <p:cNvGrpSpPr/>
        <p:nvPr/>
      </p:nvGrpSpPr>
      <p:grpSpPr>
        <a:xfrm>
          <a:off x="0" y="0"/>
          <a:ext cx="0" cy="0"/>
          <a:chOff x="0" y="0"/>
          <a:chExt cx="0" cy="0"/>
        </a:xfrm>
      </p:grpSpPr>
      <p:sp>
        <p:nvSpPr>
          <p:cNvPr id="301" name="Google Shape;301;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2" name="Google Shape;302;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6" name="Google Shape;316;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0" name="Google Shape;330;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4" name="Google Shape;344;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8" name="Google Shape;358;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2" name="Google Shape;372;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4"/>
        <p:cNvGrpSpPr/>
        <p:nvPr/>
      </p:nvGrpSpPr>
      <p:grpSpPr>
        <a:xfrm>
          <a:off x="0" y="0"/>
          <a:ext cx="0" cy="0"/>
          <a:chOff x="0" y="0"/>
          <a:chExt cx="0" cy="0"/>
        </a:xfrm>
      </p:grpSpPr>
      <p:sp>
        <p:nvSpPr>
          <p:cNvPr id="385" name="Google Shape;385;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6" name="Google Shape;386;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8"/>
        <p:cNvGrpSpPr/>
        <p:nvPr/>
      </p:nvGrpSpPr>
      <p:grpSpPr>
        <a:xfrm>
          <a:off x="0" y="0"/>
          <a:ext cx="0" cy="0"/>
          <a:chOff x="0" y="0"/>
          <a:chExt cx="0" cy="0"/>
        </a:xfrm>
      </p:grpSpPr>
      <p:sp>
        <p:nvSpPr>
          <p:cNvPr id="399" name="Google Shape;399;p2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0" name="Google Shape;400;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2"/>
        <p:cNvGrpSpPr/>
        <p:nvPr/>
      </p:nvGrpSpPr>
      <p:grpSpPr>
        <a:xfrm>
          <a:off x="0" y="0"/>
          <a:ext cx="0" cy="0"/>
          <a:chOff x="0" y="0"/>
          <a:chExt cx="0" cy="0"/>
        </a:xfrm>
      </p:grpSpPr>
      <p:sp>
        <p:nvSpPr>
          <p:cNvPr id="413" name="Google Shape;413;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4" name="Google Shape;414;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6"/>
        <p:cNvGrpSpPr/>
        <p:nvPr/>
      </p:nvGrpSpPr>
      <p:grpSpPr>
        <a:xfrm>
          <a:off x="0" y="0"/>
          <a:ext cx="0" cy="0"/>
          <a:chOff x="0" y="0"/>
          <a:chExt cx="0" cy="0"/>
        </a:xfrm>
      </p:grpSpPr>
      <p:sp>
        <p:nvSpPr>
          <p:cNvPr id="427" name="Google Shape;427;p2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8" name="Google Shape;428;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0"/>
        <p:cNvGrpSpPr/>
        <p:nvPr/>
      </p:nvGrpSpPr>
      <p:grpSpPr>
        <a:xfrm>
          <a:off x="0" y="0"/>
          <a:ext cx="0" cy="0"/>
          <a:chOff x="0" y="0"/>
          <a:chExt cx="0" cy="0"/>
        </a:xfrm>
      </p:grpSpPr>
      <p:sp>
        <p:nvSpPr>
          <p:cNvPr id="441" name="Google Shape;441;p2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2" name="Google Shape;442;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6" name="Google Shape;456;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7"/>
        <p:cNvGrpSpPr/>
        <p:nvPr/>
      </p:nvGrpSpPr>
      <p:grpSpPr>
        <a:xfrm>
          <a:off x="0" y="0"/>
          <a:ext cx="0" cy="0"/>
          <a:chOff x="0" y="0"/>
          <a:chExt cx="0" cy="0"/>
        </a:xfrm>
      </p:grpSpPr>
      <p:sp>
        <p:nvSpPr>
          <p:cNvPr id="468" name="Google Shape;468;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9" name="Google Shape;469;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0"/>
        <p:cNvGrpSpPr/>
        <p:nvPr/>
      </p:nvGrpSpPr>
      <p:grpSpPr>
        <a:xfrm>
          <a:off x="0" y="0"/>
          <a:ext cx="0" cy="0"/>
          <a:chOff x="0" y="0"/>
          <a:chExt cx="0" cy="0"/>
        </a:xfrm>
      </p:grpSpPr>
      <p:sp>
        <p:nvSpPr>
          <p:cNvPr id="481" name="Google Shape;481;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2" name="Google Shape;482;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3"/>
        <p:cNvGrpSpPr/>
        <p:nvPr/>
      </p:nvGrpSpPr>
      <p:grpSpPr>
        <a:xfrm>
          <a:off x="0" y="0"/>
          <a:ext cx="0" cy="0"/>
          <a:chOff x="0" y="0"/>
          <a:chExt cx="0" cy="0"/>
        </a:xfrm>
      </p:grpSpPr>
      <p:sp>
        <p:nvSpPr>
          <p:cNvPr id="494" name="Google Shape;494;p3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5" name="Google Shape;495;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6"/>
        <p:cNvGrpSpPr/>
        <p:nvPr/>
      </p:nvGrpSpPr>
      <p:grpSpPr>
        <a:xfrm>
          <a:off x="0" y="0"/>
          <a:ext cx="0" cy="0"/>
          <a:chOff x="0" y="0"/>
          <a:chExt cx="0" cy="0"/>
        </a:xfrm>
      </p:grpSpPr>
      <p:sp>
        <p:nvSpPr>
          <p:cNvPr id="507" name="Google Shape;507;p3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8" name="Google Shape;508;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2"/>
        <p:cNvGrpSpPr/>
        <p:nvPr/>
      </p:nvGrpSpPr>
      <p:grpSpPr>
        <a:xfrm>
          <a:off x="0" y="0"/>
          <a:ext cx="0" cy="0"/>
          <a:chOff x="0" y="0"/>
          <a:chExt cx="0" cy="0"/>
        </a:xfrm>
      </p:grpSpPr>
      <p:sp>
        <p:nvSpPr>
          <p:cNvPr id="533" name="Google Shape;533;p3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4" name="Google Shape;534;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5"/>
        <p:cNvGrpSpPr/>
        <p:nvPr/>
      </p:nvGrpSpPr>
      <p:grpSpPr>
        <a:xfrm>
          <a:off x="0" y="0"/>
          <a:ext cx="0" cy="0"/>
          <a:chOff x="0" y="0"/>
          <a:chExt cx="0" cy="0"/>
        </a:xfrm>
      </p:grpSpPr>
      <p:sp>
        <p:nvSpPr>
          <p:cNvPr id="546" name="Google Shape;546;p3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7" name="Google Shape;547;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8"/>
        <p:cNvGrpSpPr/>
        <p:nvPr/>
      </p:nvGrpSpPr>
      <p:grpSpPr>
        <a:xfrm>
          <a:off x="0" y="0"/>
          <a:ext cx="0" cy="0"/>
          <a:chOff x="0" y="0"/>
          <a:chExt cx="0" cy="0"/>
        </a:xfrm>
      </p:grpSpPr>
      <p:sp>
        <p:nvSpPr>
          <p:cNvPr id="559" name="Google Shape;559;p3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60" name="Google Shape;560;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1"/>
        <p:cNvGrpSpPr/>
        <p:nvPr/>
      </p:nvGrpSpPr>
      <p:grpSpPr>
        <a:xfrm>
          <a:off x="0" y="0"/>
          <a:ext cx="0" cy="0"/>
          <a:chOff x="0" y="0"/>
          <a:chExt cx="0" cy="0"/>
        </a:xfrm>
      </p:grpSpPr>
      <p:sp>
        <p:nvSpPr>
          <p:cNvPr id="572" name="Google Shape;572;p3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3" name="Google Shape;573;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4"/>
        <p:cNvGrpSpPr/>
        <p:nvPr/>
      </p:nvGrpSpPr>
      <p:grpSpPr>
        <a:xfrm>
          <a:off x="0" y="0"/>
          <a:ext cx="0" cy="0"/>
          <a:chOff x="0" y="0"/>
          <a:chExt cx="0" cy="0"/>
        </a:xfrm>
      </p:grpSpPr>
      <p:sp>
        <p:nvSpPr>
          <p:cNvPr id="585" name="Google Shape;585;p3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86" name="Google Shape;586;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6"/>
        <p:cNvGrpSpPr/>
        <p:nvPr/>
      </p:nvGrpSpPr>
      <p:grpSpPr>
        <a:xfrm>
          <a:off x="0" y="0"/>
          <a:ext cx="0" cy="0"/>
          <a:chOff x="0" y="0"/>
          <a:chExt cx="0" cy="0"/>
        </a:xfrm>
      </p:grpSpPr>
      <p:sp>
        <p:nvSpPr>
          <p:cNvPr id="17" name="Google Shape;17;p4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 name="Google Shape;18;p4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4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0"/>
        <p:cNvGrpSpPr/>
        <p:nvPr/>
      </p:nvGrpSpPr>
      <p:grpSpPr>
        <a:xfrm>
          <a:off x="0" y="0"/>
          <a:ext cx="0" cy="0"/>
          <a:chOff x="0" y="0"/>
          <a:chExt cx="0" cy="0"/>
        </a:xfrm>
      </p:grpSpPr>
      <p:sp>
        <p:nvSpPr>
          <p:cNvPr id="21" name="Google Shape;21;p41"/>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2" name="Google Shape;22;p41"/>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3" name="Google Shape;23;p4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4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6"/>
        <p:cNvGrpSpPr/>
        <p:nvPr/>
      </p:nvGrpSpPr>
      <p:grpSpPr>
        <a:xfrm>
          <a:off x="0" y="0"/>
          <a:ext cx="0" cy="0"/>
          <a:chOff x="0" y="0"/>
          <a:chExt cx="0" cy="0"/>
        </a:xfrm>
      </p:grpSpPr>
      <p:sp>
        <p:nvSpPr>
          <p:cNvPr id="27" name="Google Shape;27;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 name="Google Shape;28;p4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 name="Google Shape;29;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2"/>
        <p:cNvGrpSpPr/>
        <p:nvPr/>
      </p:nvGrpSpPr>
      <p:grpSpPr>
        <a:xfrm>
          <a:off x="0" y="0"/>
          <a:ext cx="0" cy="0"/>
          <a:chOff x="0" y="0"/>
          <a:chExt cx="0" cy="0"/>
        </a:xfrm>
      </p:grpSpPr>
      <p:sp>
        <p:nvSpPr>
          <p:cNvPr id="33" name="Google Shape;33;p4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4" name="Google Shape;34;p4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5" name="Google Shape;35;p4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4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4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8"/>
        <p:cNvGrpSpPr/>
        <p:nvPr/>
      </p:nvGrpSpPr>
      <p:grpSpPr>
        <a:xfrm>
          <a:off x="0" y="0"/>
          <a:ext cx="0" cy="0"/>
          <a:chOff x="0" y="0"/>
          <a:chExt cx="0" cy="0"/>
        </a:xfrm>
      </p:grpSpPr>
      <p:sp>
        <p:nvSpPr>
          <p:cNvPr id="39" name="Google Shape;39;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4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 name="Google Shape;41;p4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5"/>
        <p:cNvGrpSpPr/>
        <p:nvPr/>
      </p:nvGrpSpPr>
      <p:grpSpPr>
        <a:xfrm>
          <a:off x="0" y="0"/>
          <a:ext cx="0" cy="0"/>
          <a:chOff x="0" y="0"/>
          <a:chExt cx="0" cy="0"/>
        </a:xfrm>
      </p:grpSpPr>
      <p:sp>
        <p:nvSpPr>
          <p:cNvPr id="46" name="Google Shape;46;p4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4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8" name="Google Shape;48;p4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9" name="Google Shape;49;p4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0" name="Google Shape;50;p4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4"/>
        <p:cNvGrpSpPr/>
        <p:nvPr/>
      </p:nvGrpSpPr>
      <p:grpSpPr>
        <a:xfrm>
          <a:off x="0" y="0"/>
          <a:ext cx="0" cy="0"/>
          <a:chOff x="0" y="0"/>
          <a:chExt cx="0" cy="0"/>
        </a:xfrm>
      </p:grpSpPr>
      <p:sp>
        <p:nvSpPr>
          <p:cNvPr id="55" name="Google Shape;55;p4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9"/>
        <p:cNvGrpSpPr/>
        <p:nvPr/>
      </p:nvGrpSpPr>
      <p:grpSpPr>
        <a:xfrm>
          <a:off x="0" y="0"/>
          <a:ext cx="0" cy="0"/>
          <a:chOff x="0" y="0"/>
          <a:chExt cx="0" cy="0"/>
        </a:xfrm>
      </p:grpSpPr>
      <p:sp>
        <p:nvSpPr>
          <p:cNvPr id="60" name="Google Shape;60;p4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1" name="Google Shape;61;p4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2" name="Google Shape;62;p4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3" name="Google Shape;63;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6"/>
        <p:cNvGrpSpPr/>
        <p:nvPr/>
      </p:nvGrpSpPr>
      <p:grpSpPr>
        <a:xfrm>
          <a:off x="0" y="0"/>
          <a:ext cx="0" cy="0"/>
          <a:chOff x="0" y="0"/>
          <a:chExt cx="0" cy="0"/>
        </a:xfrm>
      </p:grpSpPr>
      <p:sp>
        <p:nvSpPr>
          <p:cNvPr id="67" name="Google Shape;67;p4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48"/>
          <p:cNvSpPr>
            <a:spLocks noGrp="1"/>
          </p:cNvSpPr>
          <p:nvPr>
            <p:ph type="pic" idx="2"/>
          </p:nvPr>
        </p:nvSpPr>
        <p:spPr>
          <a:xfrm>
            <a:off x="5183188" y="987425"/>
            <a:ext cx="6172200" cy="4873625"/>
          </a:xfrm>
          <a:prstGeom prst="rect">
            <a:avLst/>
          </a:prstGeom>
          <a:noFill/>
          <a:ln>
            <a:noFill/>
          </a:ln>
        </p:spPr>
      </p:sp>
      <p:sp>
        <p:nvSpPr>
          <p:cNvPr id="69" name="Google Shape;69;p4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0" name="Google Shape;70;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3"/>
        <p:cNvGrpSpPr/>
        <p:nvPr/>
      </p:nvGrpSpPr>
      <p:grpSpPr>
        <a:xfrm>
          <a:off x="0" y="0"/>
          <a:ext cx="0" cy="0"/>
          <a:chOff x="0" y="0"/>
          <a:chExt cx="0" cy="0"/>
        </a:xfrm>
      </p:grpSpPr>
      <p:sp>
        <p:nvSpPr>
          <p:cNvPr id="74" name="Google Shape;74;p4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4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6" name="Google Shape;76;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9"/>
        <p:cNvGrpSpPr/>
        <p:nvPr/>
      </p:nvGrpSpPr>
      <p:grpSpPr>
        <a:xfrm>
          <a:off x="0" y="0"/>
          <a:ext cx="0" cy="0"/>
          <a:chOff x="0" y="0"/>
          <a:chExt cx="0" cy="0"/>
        </a:xfrm>
      </p:grpSpPr>
      <p:sp>
        <p:nvSpPr>
          <p:cNvPr id="80" name="Google Shape;80;p5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5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l">
              <a:spcBef>
                <a:spcPts val="0"/>
              </a:spcBef>
              <a:buNone/>
              <a:defRPr/>
            </a:lvl1pPr>
            <a:lvl2pPr marL="0" lvl="1" indent="0" algn="l">
              <a:spcBef>
                <a:spcPts val="0"/>
              </a:spcBef>
              <a:buNone/>
              <a:defRPr/>
            </a:lvl2pPr>
            <a:lvl3pPr marL="0" lvl="2" indent="0" algn="l">
              <a:spcBef>
                <a:spcPts val="0"/>
              </a:spcBef>
              <a:buNone/>
              <a:defRPr/>
            </a:lvl3pPr>
            <a:lvl4pPr marL="0" lvl="3" indent="0" algn="l">
              <a:spcBef>
                <a:spcPts val="0"/>
              </a:spcBef>
              <a:buNone/>
              <a:defRPr/>
            </a:lvl4pPr>
            <a:lvl5pPr marL="0" lvl="4" indent="0" algn="l">
              <a:spcBef>
                <a:spcPts val="0"/>
              </a:spcBef>
              <a:buNone/>
              <a:defRPr/>
            </a:lvl5pPr>
            <a:lvl6pPr marL="0" lvl="5" indent="0" algn="l">
              <a:spcBef>
                <a:spcPts val="0"/>
              </a:spcBef>
              <a:buNone/>
              <a:defRPr/>
            </a:lvl6pPr>
            <a:lvl7pPr marL="0" lvl="6" indent="0" algn="l">
              <a:spcBef>
                <a:spcPts val="0"/>
              </a:spcBef>
              <a:buNone/>
              <a:defRPr/>
            </a:lvl7pPr>
            <a:lvl8pPr marL="0" lvl="7" indent="0" algn="l">
              <a:spcBef>
                <a:spcPts val="0"/>
              </a:spcBef>
              <a:buNone/>
              <a:defRPr/>
            </a:lvl8pPr>
            <a:lvl9pPr marL="0" lvl="8" indent="0" algn="l">
              <a:spcBef>
                <a:spcPts val="0"/>
              </a:spcBef>
              <a:buNone/>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1569515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3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3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3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3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3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l" rtl="0">
              <a:spcBef>
                <a:spcPts val="0"/>
              </a:spcBef>
              <a:buNone/>
              <a:defRPr sz="1200" b="0" i="0" u="none" strike="noStrike" cap="none">
                <a:solidFill>
                  <a:srgbClr val="888888"/>
                </a:solidFill>
                <a:latin typeface="Calibri"/>
                <a:ea typeface="Calibri"/>
                <a:cs typeface="Calibri"/>
                <a:sym typeface="Calibri"/>
              </a:defRPr>
            </a:lvl1pPr>
            <a:lvl2pPr marL="0" marR="0" lvl="1" indent="0" algn="l" rtl="0">
              <a:spcBef>
                <a:spcPts val="0"/>
              </a:spcBef>
              <a:buNone/>
              <a:defRPr sz="1200" b="0" i="0" u="none" strike="noStrike" cap="none">
                <a:solidFill>
                  <a:srgbClr val="888888"/>
                </a:solidFill>
                <a:latin typeface="Calibri"/>
                <a:ea typeface="Calibri"/>
                <a:cs typeface="Calibri"/>
                <a:sym typeface="Calibri"/>
              </a:defRPr>
            </a:lvl2pPr>
            <a:lvl3pPr marL="0" marR="0" lvl="2" indent="0" algn="l" rtl="0">
              <a:spcBef>
                <a:spcPts val="0"/>
              </a:spcBef>
              <a:buNone/>
              <a:defRPr sz="1200" b="0" i="0" u="none" strike="noStrike" cap="none">
                <a:solidFill>
                  <a:srgbClr val="888888"/>
                </a:solidFill>
                <a:latin typeface="Calibri"/>
                <a:ea typeface="Calibri"/>
                <a:cs typeface="Calibri"/>
                <a:sym typeface="Calibri"/>
              </a:defRPr>
            </a:lvl3pPr>
            <a:lvl4pPr marL="0" marR="0" lvl="3" indent="0" algn="l" rtl="0">
              <a:spcBef>
                <a:spcPts val="0"/>
              </a:spcBef>
              <a:buNone/>
              <a:defRPr sz="1200" b="0" i="0" u="none" strike="noStrike" cap="none">
                <a:solidFill>
                  <a:srgbClr val="888888"/>
                </a:solidFill>
                <a:latin typeface="Calibri"/>
                <a:ea typeface="Calibri"/>
                <a:cs typeface="Calibri"/>
                <a:sym typeface="Calibri"/>
              </a:defRPr>
            </a:lvl4pPr>
            <a:lvl5pPr marL="0" marR="0" lvl="4" indent="0" algn="l" rtl="0">
              <a:spcBef>
                <a:spcPts val="0"/>
              </a:spcBef>
              <a:buNone/>
              <a:defRPr sz="1200" b="0" i="0" u="none" strike="noStrike" cap="none">
                <a:solidFill>
                  <a:srgbClr val="888888"/>
                </a:solidFill>
                <a:latin typeface="Calibri"/>
                <a:ea typeface="Calibri"/>
                <a:cs typeface="Calibri"/>
                <a:sym typeface="Calibri"/>
              </a:defRPr>
            </a:lvl5pPr>
            <a:lvl6pPr marL="0" marR="0" lvl="5" indent="0" algn="l" rtl="0">
              <a:spcBef>
                <a:spcPts val="0"/>
              </a:spcBef>
              <a:buNone/>
              <a:defRPr sz="1200" b="0" i="0" u="none" strike="noStrike" cap="none">
                <a:solidFill>
                  <a:srgbClr val="888888"/>
                </a:solidFill>
                <a:latin typeface="Calibri"/>
                <a:ea typeface="Calibri"/>
                <a:cs typeface="Calibri"/>
                <a:sym typeface="Calibri"/>
              </a:defRPr>
            </a:lvl6pPr>
            <a:lvl7pPr marL="0" marR="0" lvl="6" indent="0" algn="l" rtl="0">
              <a:spcBef>
                <a:spcPts val="0"/>
              </a:spcBef>
              <a:buNone/>
              <a:defRPr sz="1200" b="0" i="0" u="none" strike="noStrike" cap="none">
                <a:solidFill>
                  <a:srgbClr val="888888"/>
                </a:solidFill>
                <a:latin typeface="Calibri"/>
                <a:ea typeface="Calibri"/>
                <a:cs typeface="Calibri"/>
                <a:sym typeface="Calibri"/>
              </a:defRPr>
            </a:lvl7pPr>
            <a:lvl8pPr marL="0" marR="0" lvl="7" indent="0" algn="l" rtl="0">
              <a:spcBef>
                <a:spcPts val="0"/>
              </a:spcBef>
              <a:buNone/>
              <a:defRPr sz="1200" b="0" i="0" u="none" strike="noStrike" cap="none">
                <a:solidFill>
                  <a:srgbClr val="888888"/>
                </a:solidFill>
                <a:latin typeface="Calibri"/>
                <a:ea typeface="Calibri"/>
                <a:cs typeface="Calibri"/>
                <a:sym typeface="Calibri"/>
              </a:defRPr>
            </a:lvl8pPr>
            <a:lvl9pPr marL="0" marR="0" lvl="8" indent="0" algn="l" rtl="0">
              <a:spcBef>
                <a:spcPts val="0"/>
              </a:spcBef>
              <a:buNone/>
              <a:defRPr sz="1200" b="0" i="0" u="none" strike="noStrike" cap="none">
                <a:solidFill>
                  <a:srgbClr val="888888"/>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 id="2147483661" r:id="rId1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35.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7.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283695" y="4127583"/>
            <a:ext cx="5919081" cy="1501561"/>
          </a:xfrm>
          <a:prstGeom prst="rect">
            <a:avLst/>
          </a:prstGeom>
          <a:ln>
            <a:solidFill>
              <a:schemeClr val="bg2">
                <a:lumMod val="75000"/>
              </a:schemeClr>
            </a:solidFill>
          </a:ln>
        </p:spPr>
        <p:txBody>
          <a:bodyPr>
            <a:noAutofit/>
          </a:bodyPr>
          <a:lstStyle>
            <a:defPPr lvl="0">
              <a:defRPr lang="en-US"/>
            </a:defPPr>
            <a:lvl1pPr algn="ctr">
              <a:lnSpc>
                <a:spcPct val="90000"/>
              </a:lnSpc>
              <a:spcBef>
                <a:spcPct val="0"/>
              </a:spcBef>
              <a:buNone/>
              <a:defRPr sz="4400" b="1">
                <a:latin typeface="Aharoni" panose="02010803020104030203" pitchFamily="2" charset="-79"/>
                <a:ea typeface="+mj-ea"/>
                <a:cs typeface="Aharoni" panose="02010803020104030203" pitchFamily="2" charset="-79"/>
              </a:defRPr>
            </a:lvl1pPr>
          </a:lstStyle>
          <a:p>
            <a:r>
              <a:rPr lang="en-US" sz="3600" dirty="0"/>
              <a:t>Marketing Management</a:t>
            </a:r>
          </a:p>
          <a:p>
            <a:r>
              <a:rPr lang="en-US" sz="3600" dirty="0"/>
              <a:t> MGM612 </a:t>
            </a:r>
          </a:p>
          <a:p>
            <a:r>
              <a:rPr lang="en-US" sz="3600" dirty="0"/>
              <a:t>Dr. Magdy alhaj</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5871" y="-95129"/>
            <a:ext cx="2403708" cy="2125989"/>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13" name="Title 1"/>
          <p:cNvSpPr txBox="1">
            <a:spLocks/>
          </p:cNvSpPr>
          <p:nvPr/>
        </p:nvSpPr>
        <p:spPr>
          <a:xfrm>
            <a:off x="2771335" y="1663326"/>
            <a:ext cx="9420665" cy="2008129"/>
          </a:xfrm>
          <a:prstGeom prst="rect">
            <a:avLst/>
          </a:prstGeom>
          <a:ln>
            <a:solidFill>
              <a:schemeClr val="bg2">
                <a:lumMod val="75000"/>
              </a:schemeClr>
            </a:solidFill>
          </a:ln>
          <a:extLst/>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ar-SA" sz="4800" b="1" dirty="0">
                <a:latin typeface="Aharoni" panose="02010803020104030203" pitchFamily="2" charset="-79"/>
                <a:cs typeface="Aharoni" panose="02010803020104030203" pitchFamily="2" charset="-79"/>
              </a:rPr>
              <a:t>Marketing Ethics and Social Responsibility</a:t>
            </a:r>
            <a:endParaRPr lang="en-US" sz="4800" b="1" dirty="0"/>
          </a:p>
          <a:p>
            <a:pPr algn="ctr"/>
            <a:r>
              <a:rPr lang="en-US" b="1" dirty="0" smtClean="0">
                <a:latin typeface="Aharoni" panose="02010803020104030203" pitchFamily="2" charset="-79"/>
                <a:cs typeface="Aharoni" panose="02010803020104030203" pitchFamily="2" charset="-79"/>
              </a:rPr>
              <a:t>lecture-4</a:t>
            </a:r>
            <a:endParaRPr lang="en-US" b="1"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4304980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0"/>
        <p:cNvGrpSpPr/>
        <p:nvPr/>
      </p:nvGrpSpPr>
      <p:grpSpPr>
        <a:xfrm>
          <a:off x="0" y="0"/>
          <a:ext cx="0" cy="0"/>
          <a:chOff x="0" y="0"/>
          <a:chExt cx="0" cy="0"/>
        </a:xfrm>
      </p:grpSpPr>
      <p:pic>
        <p:nvPicPr>
          <p:cNvPr id="102" name="Google Shape;102;p2"/>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03" name="Google Shape;103;p2"/>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04" name="Google Shape;104;p2"/>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05" name="Google Shape;105;p2"/>
          <p:cNvPicPr preferRelativeResize="0"/>
          <p:nvPr/>
        </p:nvPicPr>
        <p:blipFill rotWithShape="1">
          <a:blip r:embed="rId5">
            <a:alphaModFix/>
          </a:blip>
          <a:srcRect/>
          <a:stretch/>
        </p:blipFill>
        <p:spPr>
          <a:xfrm>
            <a:off x="11289" y="0"/>
            <a:ext cx="9533101" cy="1610200"/>
          </a:xfrm>
          <a:prstGeom prst="rect">
            <a:avLst/>
          </a:prstGeom>
          <a:noFill/>
          <a:ln>
            <a:noFill/>
          </a:ln>
        </p:spPr>
      </p:pic>
      <p:sp>
        <p:nvSpPr>
          <p:cNvPr id="106" name="Google Shape;106;p2"/>
          <p:cNvSpPr txBox="1"/>
          <p:nvPr/>
        </p:nvSpPr>
        <p:spPr>
          <a:xfrm>
            <a:off x="2650377" y="543490"/>
            <a:ext cx="5736878" cy="646331"/>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600" b="1">
                <a:solidFill>
                  <a:schemeClr val="lt1"/>
                </a:solidFill>
                <a:latin typeface="Calibri"/>
                <a:ea typeface="Calibri"/>
                <a:cs typeface="Calibri"/>
                <a:sym typeface="Calibri"/>
              </a:rPr>
              <a:t>Learn outcomes </a:t>
            </a:r>
            <a:endParaRPr sz="3600">
              <a:solidFill>
                <a:schemeClr val="lt1"/>
              </a:solidFill>
              <a:latin typeface="Tajawal Medium"/>
              <a:ea typeface="Tajawal Medium"/>
              <a:cs typeface="Tajawal Medium"/>
              <a:sym typeface="Tajawal Medium"/>
            </a:endParaRPr>
          </a:p>
        </p:txBody>
      </p:sp>
      <p:sp>
        <p:nvSpPr>
          <p:cNvPr id="108" name="Google Shape;108;p2"/>
          <p:cNvSpPr txBox="1"/>
          <p:nvPr/>
        </p:nvSpPr>
        <p:spPr>
          <a:xfrm>
            <a:off x="1475703" y="1812468"/>
            <a:ext cx="10088112" cy="3539430"/>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spAutoFit/>
          </a:bodyPr>
          <a:lstStyle/>
          <a:p>
            <a:pPr marL="533400" marR="0" lvl="0" indent="-533400" algn="l" rtl="0">
              <a:spcBef>
                <a:spcPts val="0"/>
              </a:spcBef>
              <a:spcAft>
                <a:spcPts val="0"/>
              </a:spcAft>
              <a:buClr>
                <a:schemeClr val="dk1"/>
              </a:buClr>
              <a:buSzPts val="3200"/>
              <a:buFont typeface="Calibri"/>
              <a:buAutoNum type="arabicPeriod"/>
            </a:pPr>
            <a:r>
              <a:rPr lang="en-US" sz="3200" b="1">
                <a:solidFill>
                  <a:schemeClr val="dk1"/>
                </a:solidFill>
                <a:latin typeface="Calibri"/>
                <a:ea typeface="Calibri"/>
                <a:cs typeface="Calibri"/>
                <a:sym typeface="Calibri"/>
              </a:rPr>
              <a:t>Know the major social criticisms of marketing. </a:t>
            </a:r>
            <a:endParaRPr/>
          </a:p>
          <a:p>
            <a:pPr marL="533400" marR="0" lvl="0" indent="-533400" algn="l" rtl="0">
              <a:spcBef>
                <a:spcPts val="0"/>
              </a:spcBef>
              <a:spcAft>
                <a:spcPts val="0"/>
              </a:spcAft>
              <a:buClr>
                <a:schemeClr val="dk1"/>
              </a:buClr>
              <a:buSzPts val="3200"/>
              <a:buFont typeface="Calibri"/>
              <a:buAutoNum type="arabicPeriod"/>
            </a:pPr>
            <a:r>
              <a:rPr lang="en-US" sz="3200" b="1">
                <a:solidFill>
                  <a:schemeClr val="dk1"/>
                </a:solidFill>
                <a:latin typeface="Calibri"/>
                <a:ea typeface="Calibri"/>
                <a:cs typeface="Calibri"/>
                <a:sym typeface="Calibri"/>
              </a:rPr>
              <a:t>Learn the principles of socially responsible marketing.</a:t>
            </a:r>
            <a:endParaRPr/>
          </a:p>
          <a:p>
            <a:pPr marL="533400" marR="0" lvl="0" indent="-533400" algn="l" rtl="0">
              <a:spcBef>
                <a:spcPts val="0"/>
              </a:spcBef>
              <a:spcAft>
                <a:spcPts val="0"/>
              </a:spcAft>
              <a:buClr>
                <a:schemeClr val="dk1"/>
              </a:buClr>
              <a:buSzPts val="3200"/>
              <a:buFont typeface="Calibri"/>
              <a:buAutoNum type="arabicPeriod"/>
            </a:pPr>
            <a:r>
              <a:rPr lang="en-US" sz="3200" b="1">
                <a:solidFill>
                  <a:schemeClr val="dk1"/>
                </a:solidFill>
                <a:latin typeface="Calibri"/>
                <a:ea typeface="Calibri"/>
                <a:cs typeface="Calibri"/>
                <a:sym typeface="Calibri"/>
              </a:rPr>
              <a:t>Learn the role of ethics in marketing.</a:t>
            </a:r>
            <a:endParaRPr/>
          </a:p>
          <a:p>
            <a:pPr marL="533400" marR="0" lvl="0" indent="-533400" algn="l" rtl="0">
              <a:spcBef>
                <a:spcPts val="0"/>
              </a:spcBef>
              <a:spcAft>
                <a:spcPts val="0"/>
              </a:spcAft>
              <a:buClr>
                <a:schemeClr val="dk1"/>
              </a:buClr>
              <a:buSzPts val="3200"/>
              <a:buFont typeface="Times New Roman"/>
              <a:buAutoNum type="arabicPeriod"/>
            </a:pPr>
            <a:r>
              <a:rPr lang="en-US" sz="3200" b="1">
                <a:solidFill>
                  <a:schemeClr val="dk1"/>
                </a:solidFill>
                <a:latin typeface="Times New Roman"/>
                <a:ea typeface="Times New Roman"/>
                <a:cs typeface="Times New Roman"/>
                <a:sym typeface="Times New Roman"/>
              </a:rPr>
              <a:t>Ethical issues in marketing </a:t>
            </a:r>
            <a:endParaRPr sz="3200" b="1">
              <a:solidFill>
                <a:schemeClr val="dk1"/>
              </a:solidFill>
              <a:latin typeface="Calibri"/>
              <a:ea typeface="Calibri"/>
              <a:cs typeface="Calibri"/>
              <a:sym typeface="Calibri"/>
            </a:endParaRPr>
          </a:p>
          <a:p>
            <a:pPr marL="457200" marR="0" lvl="0" indent="-254000" algn="l" rtl="0">
              <a:spcBef>
                <a:spcPts val="0"/>
              </a:spcBef>
              <a:spcAft>
                <a:spcPts val="0"/>
              </a:spcAft>
              <a:buClr>
                <a:schemeClr val="dk1"/>
              </a:buClr>
              <a:buSzPts val="3200"/>
              <a:buFont typeface="Noto Sans Symbols"/>
              <a:buNone/>
            </a:pPr>
            <a:endParaRPr sz="3200" b="1">
              <a:solidFill>
                <a:schemeClr val="dk1"/>
              </a:solidFill>
              <a:latin typeface="Calibri"/>
              <a:ea typeface="Calibri"/>
              <a:cs typeface="Calibri"/>
              <a:sym typeface="Calibri"/>
            </a:endParaRPr>
          </a:p>
          <a:p>
            <a:pPr marL="457200" marR="0" lvl="0" indent="-254000" algn="l" rtl="0">
              <a:spcBef>
                <a:spcPts val="0"/>
              </a:spcBef>
              <a:spcAft>
                <a:spcPts val="0"/>
              </a:spcAft>
              <a:buClr>
                <a:schemeClr val="dk1"/>
              </a:buClr>
              <a:buSzPts val="3200"/>
              <a:buFont typeface="Noto Sans Symbols"/>
              <a:buNone/>
            </a:pPr>
            <a:endParaRPr sz="3200">
              <a:solidFill>
                <a:schemeClr val="dk1"/>
              </a:solidFill>
              <a:latin typeface="Tajawal Medium"/>
              <a:ea typeface="Tajawal Medium"/>
              <a:cs typeface="Tajawal Medium"/>
              <a:sym typeface="Tajawal Medium"/>
            </a:endParaRPr>
          </a:p>
          <a:p>
            <a:pPr marL="457200" marR="0" lvl="0" indent="-254000" algn="l" rtl="0">
              <a:spcBef>
                <a:spcPts val="0"/>
              </a:spcBef>
              <a:spcAft>
                <a:spcPts val="0"/>
              </a:spcAft>
              <a:buClr>
                <a:schemeClr val="dk1"/>
              </a:buClr>
              <a:buSzPts val="3200"/>
              <a:buFont typeface="Noto Sans Symbols"/>
              <a:buNone/>
            </a:pPr>
            <a:endParaRPr sz="3200" b="1">
              <a:solidFill>
                <a:schemeClr val="dk1"/>
              </a:solidFill>
              <a:latin typeface="Calibri"/>
              <a:ea typeface="Calibri"/>
              <a:cs typeface="Calibri"/>
              <a:sym typeface="Calibri"/>
            </a:endParaRPr>
          </a:p>
        </p:txBody>
      </p:sp>
      <p:sp>
        <p:nvSpPr>
          <p:cNvPr id="109" name="Google Shape;109;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2</a:t>
            </a:fld>
            <a:endParaRPr sz="2400" b="1">
              <a:solidFill>
                <a:schemeClr val="dk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30614" y="4914356"/>
            <a:ext cx="1933713" cy="1710296"/>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11289" y="318441"/>
            <a:ext cx="2457656" cy="670874"/>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pic>
        <p:nvPicPr>
          <p:cNvPr id="115" name="Google Shape;115;p3"/>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116" name="Google Shape;116;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17" name="Google Shape;117;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18" name="Google Shape;118;p3"/>
          <p:cNvPicPr preferRelativeResize="0"/>
          <p:nvPr/>
        </p:nvPicPr>
        <p:blipFill rotWithShape="1">
          <a:blip r:embed="rId5">
            <a:alphaModFix/>
          </a:blip>
          <a:srcRect/>
          <a:stretch/>
        </p:blipFill>
        <p:spPr>
          <a:xfrm>
            <a:off x="0" y="0"/>
            <a:ext cx="9425065" cy="1610200"/>
          </a:xfrm>
          <a:prstGeom prst="rect">
            <a:avLst/>
          </a:prstGeom>
          <a:noFill/>
          <a:ln>
            <a:noFill/>
          </a:ln>
        </p:spPr>
      </p:pic>
      <p:sp>
        <p:nvSpPr>
          <p:cNvPr id="119" name="Google Shape;119;p3"/>
          <p:cNvSpPr txBox="1"/>
          <p:nvPr/>
        </p:nvSpPr>
        <p:spPr>
          <a:xfrm>
            <a:off x="1616926" y="446049"/>
            <a:ext cx="9255511" cy="732450"/>
          </a:xfrm>
          <a:prstGeom prst="rect">
            <a:avLst/>
          </a:prstGeom>
          <a:noFill/>
          <a:ln>
            <a:noFill/>
          </a:ln>
        </p:spPr>
        <p:txBody>
          <a:bodyPr spcFirstLastPara="1" wrap="square" lIns="91425" tIns="45700" rIns="91425" bIns="45700" anchor="ctr" anchorCtr="0">
            <a:normAutofit lnSpcReduction="10000"/>
          </a:bodyPr>
          <a:lstStyle/>
          <a:p>
            <a:pPr marL="0" marR="0" lvl="0" indent="0" algn="ctr" rtl="0">
              <a:lnSpc>
                <a:spcPct val="90000"/>
              </a:lnSpc>
              <a:spcBef>
                <a:spcPts val="0"/>
              </a:spcBef>
              <a:spcAft>
                <a:spcPts val="0"/>
              </a:spcAft>
              <a:buClr>
                <a:schemeClr val="lt1"/>
              </a:buClr>
              <a:buSzPts val="4800"/>
              <a:buFont typeface="Aharoni"/>
              <a:buNone/>
            </a:pPr>
            <a:r>
              <a:rPr lang="en-US" sz="4800" b="1">
                <a:solidFill>
                  <a:schemeClr val="lt1"/>
                </a:solidFill>
                <a:latin typeface="Aharoni"/>
                <a:ea typeface="Aharoni"/>
                <a:cs typeface="Aharoni"/>
                <a:sym typeface="Aharoni"/>
              </a:rPr>
              <a:t>What are ethics ?</a:t>
            </a:r>
            <a:endParaRPr sz="4800" b="1">
              <a:solidFill>
                <a:schemeClr val="lt1"/>
              </a:solidFill>
              <a:latin typeface="Aharoni"/>
              <a:ea typeface="Aharoni"/>
              <a:cs typeface="Aharoni"/>
              <a:sym typeface="Aharoni"/>
            </a:endParaRPr>
          </a:p>
        </p:txBody>
      </p:sp>
      <p:sp>
        <p:nvSpPr>
          <p:cNvPr id="120" name="Google Shape;120;p3"/>
          <p:cNvSpPr txBox="1"/>
          <p:nvPr/>
        </p:nvSpPr>
        <p:spPr>
          <a:xfrm>
            <a:off x="1616926" y="1661532"/>
            <a:ext cx="9255511" cy="3757962"/>
          </a:xfrm>
          <a:prstGeom prst="rect">
            <a:avLst/>
          </a:prstGeom>
          <a:noFill/>
          <a:ln w="9525" cap="flat" cmpd="sng">
            <a:solidFill>
              <a:schemeClr val="accent1"/>
            </a:solidFill>
            <a:prstDash val="solid"/>
            <a:round/>
            <a:headEnd type="none" w="sm" len="sm"/>
            <a:tailEnd type="none" w="sm" len="sm"/>
          </a:ln>
        </p:spPr>
        <p:txBody>
          <a:bodyPr spcFirstLastPara="1" wrap="square" lIns="91425" tIns="45700" rIns="91425" bIns="45700" anchor="ctr" anchorCtr="0">
            <a:normAutofit/>
          </a:bodyPr>
          <a:lstStyle/>
          <a:p>
            <a:pPr marL="228600" marR="0" lvl="0" indent="-228600" algn="l" rtl="0">
              <a:lnSpc>
                <a:spcPct val="90000"/>
              </a:lnSpc>
              <a:spcBef>
                <a:spcPts val="0"/>
              </a:spcBef>
              <a:spcAft>
                <a:spcPts val="0"/>
              </a:spcAft>
              <a:buClr>
                <a:schemeClr val="dk1"/>
              </a:buClr>
              <a:buSzPts val="2800"/>
              <a:buFont typeface="Arial"/>
              <a:buChar char="•"/>
            </a:pPr>
            <a:r>
              <a:rPr lang="en-US" sz="2800" b="1">
                <a:solidFill>
                  <a:schemeClr val="dk1"/>
                </a:solidFill>
                <a:latin typeface="Arial"/>
                <a:ea typeface="Arial"/>
                <a:cs typeface="Arial"/>
                <a:sym typeface="Arial"/>
              </a:rPr>
              <a:t>Ethics is the art and science of determining good and bad or right or wrong moral behavior. </a:t>
            </a:r>
            <a:endParaRPr/>
          </a:p>
          <a:p>
            <a:pPr marL="228600" marR="0" lvl="0" indent="-228600" algn="l" rtl="0">
              <a:lnSpc>
                <a:spcPct val="90000"/>
              </a:lnSpc>
              <a:spcBef>
                <a:spcPts val="1000"/>
              </a:spcBef>
              <a:spcAft>
                <a:spcPts val="0"/>
              </a:spcAft>
              <a:buClr>
                <a:schemeClr val="dk1"/>
              </a:buClr>
              <a:buSzPts val="2800"/>
              <a:buFont typeface="Arial"/>
              <a:buChar char="•"/>
            </a:pPr>
            <a:r>
              <a:rPr lang="en-US" sz="2800" b="1">
                <a:solidFill>
                  <a:schemeClr val="dk1"/>
                </a:solidFill>
                <a:latin typeface="Calibri"/>
                <a:ea typeface="Calibri"/>
                <a:cs typeface="Calibri"/>
                <a:sym typeface="Calibri"/>
              </a:rPr>
              <a:t>Ethics, also known as moral philosophy, is a branch of philosophy that addresses questions about morality — that is, concepts such as good and evil, right and wrong, virtue and vice, justice and crime, etc</a:t>
            </a:r>
            <a:endParaRPr sz="2800" b="1">
              <a:solidFill>
                <a:schemeClr val="dk1"/>
              </a:solidFill>
              <a:latin typeface="Calibri"/>
              <a:ea typeface="Calibri"/>
              <a:cs typeface="Calibri"/>
              <a:sym typeface="Calibri"/>
            </a:endParaRPr>
          </a:p>
          <a:p>
            <a:pPr marL="228600" marR="0" lvl="0" indent="-50800" algn="l" rtl="0">
              <a:lnSpc>
                <a:spcPct val="90000"/>
              </a:lnSpc>
              <a:spcBef>
                <a:spcPts val="1000"/>
              </a:spcBef>
              <a:spcAft>
                <a:spcPts val="0"/>
              </a:spcAft>
              <a:buClr>
                <a:schemeClr val="dk1"/>
              </a:buClr>
              <a:buSzPts val="2800"/>
              <a:buFont typeface="Arial"/>
              <a:buNone/>
            </a:pPr>
            <a:endParaRPr sz="2800" b="1">
              <a:solidFill>
                <a:schemeClr val="dk1"/>
              </a:solidFill>
              <a:latin typeface="Arial"/>
              <a:ea typeface="Arial"/>
              <a:cs typeface="Arial"/>
              <a:sym typeface="Arial"/>
            </a:endParaRPr>
          </a:p>
          <a:p>
            <a:pPr marL="0" marR="0" lvl="0" indent="0" algn="l" rtl="0">
              <a:lnSpc>
                <a:spcPct val="90000"/>
              </a:lnSpc>
              <a:spcBef>
                <a:spcPts val="1000"/>
              </a:spcBef>
              <a:spcAft>
                <a:spcPts val="0"/>
              </a:spcAft>
              <a:buClr>
                <a:schemeClr val="dk1"/>
              </a:buClr>
              <a:buSzPts val="2800"/>
              <a:buFont typeface="Arial"/>
              <a:buNone/>
            </a:pPr>
            <a:endParaRPr sz="2800" b="1">
              <a:solidFill>
                <a:schemeClr val="dk1"/>
              </a:solidFill>
              <a:latin typeface="Arial"/>
              <a:ea typeface="Arial"/>
              <a:cs typeface="Arial"/>
              <a:sym typeface="Arial"/>
            </a:endParaRPr>
          </a:p>
        </p:txBody>
      </p:sp>
      <p:sp>
        <p:nvSpPr>
          <p:cNvPr id="122" name="Google Shape;122;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3</a:t>
            </a:fld>
            <a:endParaRPr sz="2400" b="1">
              <a:solidFill>
                <a:schemeClr val="dk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30614" y="4914356"/>
            <a:ext cx="1933713" cy="1710296"/>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11289" y="318441"/>
            <a:ext cx="2457656" cy="670874"/>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pic>
        <p:nvPicPr>
          <p:cNvPr id="128" name="Google Shape;128;p4"/>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129" name="Google Shape;129;p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0" name="Google Shape;130;p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1" name="Google Shape;131;p4"/>
          <p:cNvPicPr preferRelativeResize="0"/>
          <p:nvPr/>
        </p:nvPicPr>
        <p:blipFill rotWithShape="1">
          <a:blip r:embed="rId5">
            <a:alphaModFix/>
          </a:blip>
          <a:srcRect/>
          <a:stretch/>
        </p:blipFill>
        <p:spPr>
          <a:xfrm>
            <a:off x="0" y="0"/>
            <a:ext cx="9425065" cy="1610200"/>
          </a:xfrm>
          <a:prstGeom prst="rect">
            <a:avLst/>
          </a:prstGeom>
          <a:noFill/>
          <a:ln>
            <a:noFill/>
          </a:ln>
        </p:spPr>
      </p:pic>
      <p:sp>
        <p:nvSpPr>
          <p:cNvPr id="132" name="Google Shape;132;p4"/>
          <p:cNvSpPr txBox="1"/>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lt1"/>
              </a:buClr>
              <a:buSzPts val="4800"/>
              <a:buFont typeface="Aharoni"/>
              <a:buNone/>
            </a:pPr>
            <a:r>
              <a:rPr lang="en-US" sz="4800" b="1">
                <a:solidFill>
                  <a:schemeClr val="lt1"/>
                </a:solidFill>
                <a:latin typeface="Aharoni"/>
                <a:ea typeface="Aharoni"/>
                <a:cs typeface="Aharoni"/>
                <a:sym typeface="Aharoni"/>
              </a:rPr>
              <a:t>MARKETING ETHICS</a:t>
            </a:r>
            <a:endParaRPr sz="4800" b="1">
              <a:solidFill>
                <a:schemeClr val="lt1"/>
              </a:solidFill>
              <a:latin typeface="Aharoni"/>
              <a:ea typeface="Aharoni"/>
              <a:cs typeface="Aharoni"/>
              <a:sym typeface="Aharoni"/>
            </a:endParaRPr>
          </a:p>
        </p:txBody>
      </p:sp>
      <p:sp>
        <p:nvSpPr>
          <p:cNvPr id="133" name="Google Shape;133;p4"/>
          <p:cNvSpPr txBox="1"/>
          <p:nvPr/>
        </p:nvSpPr>
        <p:spPr>
          <a:xfrm>
            <a:off x="1353038" y="1825625"/>
            <a:ext cx="10000761" cy="3813127"/>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chemeClr val="dk1"/>
              </a:buClr>
              <a:buSzPts val="2800"/>
              <a:buFont typeface="Arial"/>
              <a:buChar char="•"/>
            </a:pPr>
            <a:r>
              <a:rPr lang="en-US" sz="2800" b="1">
                <a:solidFill>
                  <a:schemeClr val="dk1"/>
                </a:solidFill>
                <a:latin typeface="Calibri"/>
                <a:ea typeface="Calibri"/>
                <a:cs typeface="Calibri"/>
                <a:sym typeface="Calibri"/>
              </a:rPr>
              <a:t>Marketing ethics is the area of applied ethics which deals with the moral principles behind the operation and regulation of marketing. Some areas of marketing ethics (ethics of advertising and promotion) overlap with media ethics.</a:t>
            </a:r>
            <a:endParaRPr/>
          </a:p>
          <a:p>
            <a:pPr marL="228600" marR="0" lvl="0" indent="-228600" algn="l" rtl="0">
              <a:lnSpc>
                <a:spcPct val="90000"/>
              </a:lnSpc>
              <a:spcBef>
                <a:spcPts val="1000"/>
              </a:spcBef>
              <a:spcAft>
                <a:spcPts val="0"/>
              </a:spcAft>
              <a:buClr>
                <a:schemeClr val="dk1"/>
              </a:buClr>
              <a:buSzPts val="2800"/>
              <a:buFont typeface="Arial"/>
              <a:buChar char="•"/>
            </a:pPr>
            <a:r>
              <a:rPr lang="en-US" sz="2800" b="1">
                <a:solidFill>
                  <a:schemeClr val="dk1"/>
                </a:solidFill>
                <a:latin typeface="Arial"/>
                <a:ea typeface="Arial"/>
                <a:cs typeface="Arial"/>
                <a:sym typeface="Arial"/>
              </a:rPr>
              <a:t>Marketing ethics is the area of applied ethics which deals with the moral principles behind the operation and regulation of marketing.</a:t>
            </a:r>
            <a:endParaRPr/>
          </a:p>
          <a:p>
            <a:pPr marL="228600" marR="0" lvl="0" indent="-50800" algn="l" rtl="0">
              <a:lnSpc>
                <a:spcPct val="90000"/>
              </a:lnSpc>
              <a:spcBef>
                <a:spcPts val="1000"/>
              </a:spcBef>
              <a:spcAft>
                <a:spcPts val="0"/>
              </a:spcAft>
              <a:buClr>
                <a:schemeClr val="dk1"/>
              </a:buClr>
              <a:buSzPts val="2800"/>
              <a:buFont typeface="Arial"/>
              <a:buNone/>
            </a:pPr>
            <a:endParaRPr sz="2800" b="1">
              <a:solidFill>
                <a:schemeClr val="dk1"/>
              </a:solidFill>
              <a:latin typeface="Calibri"/>
              <a:ea typeface="Calibri"/>
              <a:cs typeface="Calibri"/>
              <a:sym typeface="Calibri"/>
            </a:endParaRPr>
          </a:p>
        </p:txBody>
      </p:sp>
      <p:sp>
        <p:nvSpPr>
          <p:cNvPr id="135" name="Google Shape;135;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4</a:t>
            </a:fld>
            <a:endParaRPr sz="2400" b="1">
              <a:solidFill>
                <a:schemeClr val="dk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30614" y="4914356"/>
            <a:ext cx="1933713" cy="1710296"/>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11289" y="318441"/>
            <a:ext cx="2457656" cy="670874"/>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pic>
        <p:nvPicPr>
          <p:cNvPr id="141" name="Google Shape;141;p5"/>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142" name="Google Shape;142;p5"/>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43" name="Google Shape;143;p5"/>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44" name="Google Shape;144;p5"/>
          <p:cNvPicPr preferRelativeResize="0"/>
          <p:nvPr/>
        </p:nvPicPr>
        <p:blipFill rotWithShape="1">
          <a:blip r:embed="rId5">
            <a:alphaModFix/>
          </a:blip>
          <a:srcRect/>
          <a:stretch/>
        </p:blipFill>
        <p:spPr>
          <a:xfrm>
            <a:off x="0" y="0"/>
            <a:ext cx="9425065" cy="1610200"/>
          </a:xfrm>
          <a:prstGeom prst="rect">
            <a:avLst/>
          </a:prstGeom>
          <a:noFill/>
          <a:ln>
            <a:noFill/>
          </a:ln>
        </p:spPr>
      </p:pic>
      <p:sp>
        <p:nvSpPr>
          <p:cNvPr id="145" name="Google Shape;145;p5"/>
          <p:cNvSpPr txBox="1"/>
          <p:nvPr/>
        </p:nvSpPr>
        <p:spPr>
          <a:xfrm>
            <a:off x="838200" y="470408"/>
            <a:ext cx="10515600" cy="1325563"/>
          </a:xfrm>
          <a:prstGeom prst="rect">
            <a:avLst/>
          </a:prstGeom>
          <a:noFill/>
          <a:ln>
            <a:noFill/>
          </a:ln>
        </p:spPr>
        <p:txBody>
          <a:bodyPr spcFirstLastPara="1" wrap="square" lIns="91425" tIns="45700" rIns="91425" bIns="45700" anchor="ctr" anchorCtr="0">
            <a:normAutofit fontScale="97500" lnSpcReduction="10000"/>
          </a:bodyPr>
          <a:lstStyle/>
          <a:p>
            <a:pPr marL="0" marR="0" lvl="0" indent="0" algn="ctr" rtl="0">
              <a:lnSpc>
                <a:spcPct val="90000"/>
              </a:lnSpc>
              <a:spcBef>
                <a:spcPts val="0"/>
              </a:spcBef>
              <a:spcAft>
                <a:spcPts val="0"/>
              </a:spcAft>
              <a:buClr>
                <a:schemeClr val="lt1"/>
              </a:buClr>
              <a:buSzPct val="100000"/>
              <a:buFont typeface="Aharoni"/>
              <a:buNone/>
            </a:pPr>
            <a:r>
              <a:rPr lang="en-US" sz="4800" b="1">
                <a:solidFill>
                  <a:schemeClr val="lt1"/>
                </a:solidFill>
                <a:latin typeface="Aharoni"/>
                <a:ea typeface="Aharoni"/>
                <a:cs typeface="Aharoni"/>
                <a:sym typeface="Aharoni"/>
              </a:rPr>
              <a:t>Why Business ethics  ? </a:t>
            </a:r>
            <a:br>
              <a:rPr lang="en-US" sz="4800" b="1">
                <a:solidFill>
                  <a:schemeClr val="lt1"/>
                </a:solidFill>
                <a:latin typeface="Aharoni"/>
                <a:ea typeface="Aharoni"/>
                <a:cs typeface="Aharoni"/>
                <a:sym typeface="Aharoni"/>
              </a:rPr>
            </a:br>
            <a:endParaRPr sz="4800" b="1">
              <a:solidFill>
                <a:schemeClr val="lt1"/>
              </a:solidFill>
              <a:latin typeface="Aharoni"/>
              <a:ea typeface="Aharoni"/>
              <a:cs typeface="Aharoni"/>
              <a:sym typeface="Aharoni"/>
            </a:endParaRPr>
          </a:p>
        </p:txBody>
      </p:sp>
      <p:sp>
        <p:nvSpPr>
          <p:cNvPr id="146" name="Google Shape;146;p5"/>
          <p:cNvSpPr txBox="1"/>
          <p:nvPr/>
        </p:nvSpPr>
        <p:spPr>
          <a:xfrm>
            <a:off x="1538867" y="1795971"/>
            <a:ext cx="9500840" cy="3657010"/>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normAutofit fontScale="92500" lnSpcReduction="20000"/>
          </a:bodyPr>
          <a:lstStyle/>
          <a:p>
            <a:pPr marL="0" marR="0" lvl="0" indent="0" algn="l" rtl="0">
              <a:lnSpc>
                <a:spcPct val="90000"/>
              </a:lnSpc>
              <a:spcBef>
                <a:spcPts val="0"/>
              </a:spcBef>
              <a:spcAft>
                <a:spcPts val="0"/>
              </a:spcAft>
              <a:buClr>
                <a:srgbClr val="FF0000"/>
              </a:buClr>
              <a:buSzPct val="100000"/>
              <a:buFont typeface="Arial"/>
              <a:buNone/>
            </a:pPr>
            <a:r>
              <a:rPr lang="en-US" sz="2800" b="1">
                <a:solidFill>
                  <a:srgbClr val="FF0000"/>
                </a:solidFill>
                <a:latin typeface="Calibri"/>
                <a:ea typeface="Calibri"/>
                <a:cs typeface="Calibri"/>
                <a:sym typeface="Calibri"/>
              </a:rPr>
              <a:t>Business ethics is a set of laws about how a business should conduct itself.</a:t>
            </a:r>
            <a:endParaRPr/>
          </a:p>
          <a:p>
            <a:pPr marL="0" marR="0" lvl="0" indent="0" algn="l" rtl="0">
              <a:lnSpc>
                <a:spcPct val="90000"/>
              </a:lnSpc>
              <a:spcBef>
                <a:spcPts val="1000"/>
              </a:spcBef>
              <a:spcAft>
                <a:spcPts val="0"/>
              </a:spcAft>
              <a:buClr>
                <a:srgbClr val="FF0000"/>
              </a:buClr>
              <a:buSzPct val="100000"/>
              <a:buFont typeface="Arial"/>
              <a:buNone/>
            </a:pPr>
            <a:r>
              <a:rPr lang="en-US" sz="2800" b="1">
                <a:solidFill>
                  <a:srgbClr val="FF0000"/>
                </a:solidFill>
                <a:latin typeface="Calibri"/>
                <a:ea typeface="Calibri"/>
                <a:cs typeface="Calibri"/>
                <a:sym typeface="Calibri"/>
              </a:rPr>
              <a:t>(In general, for any business to be successful, it must operate legally and humanely. )</a:t>
            </a:r>
            <a:endParaRPr/>
          </a:p>
          <a:p>
            <a:pPr marL="0" marR="0" lvl="0" indent="0" algn="l" rtl="0">
              <a:lnSpc>
                <a:spcPct val="90000"/>
              </a:lnSpc>
              <a:spcBef>
                <a:spcPts val="1000"/>
              </a:spcBef>
              <a:spcAft>
                <a:spcPts val="0"/>
              </a:spcAft>
              <a:buClr>
                <a:schemeClr val="dk1"/>
              </a:buClr>
              <a:buSzPct val="100000"/>
              <a:buFont typeface="Arial"/>
              <a:buNone/>
            </a:pPr>
            <a:r>
              <a:rPr lang="en-US" sz="2800" b="1">
                <a:solidFill>
                  <a:schemeClr val="dk1"/>
                </a:solidFill>
                <a:latin typeface="Calibri"/>
                <a:ea typeface="Calibri"/>
                <a:cs typeface="Calibri"/>
                <a:sym typeface="Calibri"/>
              </a:rPr>
              <a:t>* Customers develop positive attitude towards the firm, its products and its services.</a:t>
            </a:r>
            <a:endParaRPr/>
          </a:p>
          <a:p>
            <a:pPr marL="0" marR="0" lvl="0" indent="0" algn="l" rtl="0">
              <a:lnSpc>
                <a:spcPct val="90000"/>
              </a:lnSpc>
              <a:spcBef>
                <a:spcPts val="1000"/>
              </a:spcBef>
              <a:spcAft>
                <a:spcPts val="0"/>
              </a:spcAft>
              <a:buClr>
                <a:schemeClr val="dk1"/>
              </a:buClr>
              <a:buSzPct val="100000"/>
              <a:buFont typeface="Arial"/>
              <a:buNone/>
            </a:pPr>
            <a:r>
              <a:rPr lang="en-US" sz="2800" b="1">
                <a:solidFill>
                  <a:schemeClr val="dk1"/>
                </a:solidFill>
                <a:latin typeface="Calibri"/>
                <a:ea typeface="Calibri"/>
                <a:cs typeface="Calibri"/>
                <a:sym typeface="Calibri"/>
              </a:rPr>
              <a:t> * To create a good image of the company in the minds of customers and employees.</a:t>
            </a:r>
            <a:endParaRPr/>
          </a:p>
          <a:p>
            <a:pPr marL="0" marR="0" lvl="0" indent="0" algn="l" rtl="0">
              <a:lnSpc>
                <a:spcPct val="90000"/>
              </a:lnSpc>
              <a:spcBef>
                <a:spcPts val="1000"/>
              </a:spcBef>
              <a:spcAft>
                <a:spcPts val="0"/>
              </a:spcAft>
              <a:buClr>
                <a:schemeClr val="dk1"/>
              </a:buClr>
              <a:buSzPct val="100000"/>
              <a:buFont typeface="Arial"/>
              <a:buNone/>
            </a:pPr>
            <a:endParaRPr sz="2800" b="1">
              <a:solidFill>
                <a:srgbClr val="FF0000"/>
              </a:solidFill>
              <a:latin typeface="Calibri"/>
              <a:ea typeface="Calibri"/>
              <a:cs typeface="Calibri"/>
              <a:sym typeface="Calibri"/>
            </a:endParaRPr>
          </a:p>
          <a:p>
            <a:pPr marL="0" marR="0" lvl="0" indent="0" algn="l" rtl="0">
              <a:lnSpc>
                <a:spcPct val="90000"/>
              </a:lnSpc>
              <a:spcBef>
                <a:spcPts val="1000"/>
              </a:spcBef>
              <a:spcAft>
                <a:spcPts val="0"/>
              </a:spcAft>
              <a:buClr>
                <a:schemeClr val="dk1"/>
              </a:buClr>
              <a:buSzPct val="100000"/>
              <a:buFont typeface="Arial"/>
              <a:buNone/>
            </a:pPr>
            <a:r>
              <a:rPr lang="en-US" sz="2800" b="1">
                <a:solidFill>
                  <a:schemeClr val="dk1"/>
                </a:solidFill>
                <a:latin typeface="Calibri"/>
                <a:ea typeface="Calibri"/>
                <a:cs typeface="Calibri"/>
                <a:sym typeface="Calibri"/>
              </a:rPr>
              <a:t> </a:t>
            </a:r>
            <a:endParaRPr/>
          </a:p>
          <a:p>
            <a:pPr marL="0" marR="0" lvl="0" indent="0" algn="l" rtl="0">
              <a:lnSpc>
                <a:spcPct val="90000"/>
              </a:lnSpc>
              <a:spcBef>
                <a:spcPts val="1000"/>
              </a:spcBef>
              <a:spcAft>
                <a:spcPts val="0"/>
              </a:spcAft>
              <a:buClr>
                <a:schemeClr val="dk1"/>
              </a:buClr>
              <a:buSzPct val="100000"/>
              <a:buFont typeface="Arial"/>
              <a:buNone/>
            </a:pPr>
            <a:endParaRPr sz="2800" b="1">
              <a:solidFill>
                <a:schemeClr val="dk1"/>
              </a:solidFill>
              <a:latin typeface="Calibri"/>
              <a:ea typeface="Calibri"/>
              <a:cs typeface="Calibri"/>
              <a:sym typeface="Calibri"/>
            </a:endParaRPr>
          </a:p>
          <a:p>
            <a:pPr marL="0" marR="0" lvl="0" indent="0" algn="l" rtl="0">
              <a:lnSpc>
                <a:spcPct val="90000"/>
              </a:lnSpc>
              <a:spcBef>
                <a:spcPts val="1000"/>
              </a:spcBef>
              <a:spcAft>
                <a:spcPts val="0"/>
              </a:spcAft>
              <a:buClr>
                <a:schemeClr val="dk1"/>
              </a:buClr>
              <a:buSzPct val="100000"/>
              <a:buFont typeface="Arial"/>
              <a:buNone/>
            </a:pPr>
            <a:endParaRPr sz="2800" b="1">
              <a:solidFill>
                <a:schemeClr val="dk1"/>
              </a:solidFill>
              <a:latin typeface="Calibri"/>
              <a:ea typeface="Calibri"/>
              <a:cs typeface="Calibri"/>
              <a:sym typeface="Calibri"/>
            </a:endParaRPr>
          </a:p>
        </p:txBody>
      </p:sp>
      <p:sp>
        <p:nvSpPr>
          <p:cNvPr id="148" name="Google Shape;148;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5</a:t>
            </a:fld>
            <a:endParaRPr sz="2400" b="1">
              <a:solidFill>
                <a:schemeClr val="dk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30614" y="4914356"/>
            <a:ext cx="1933713" cy="1710296"/>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11289" y="318441"/>
            <a:ext cx="2457656" cy="670874"/>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pic>
        <p:nvPicPr>
          <p:cNvPr id="154" name="Google Shape;154;p6"/>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155" name="Google Shape;155;p6"/>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56" name="Google Shape;156;p6"/>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57" name="Google Shape;157;p6"/>
          <p:cNvPicPr preferRelativeResize="0"/>
          <p:nvPr/>
        </p:nvPicPr>
        <p:blipFill rotWithShape="1">
          <a:blip r:embed="rId5">
            <a:alphaModFix/>
          </a:blip>
          <a:srcRect/>
          <a:stretch/>
        </p:blipFill>
        <p:spPr>
          <a:xfrm>
            <a:off x="0" y="0"/>
            <a:ext cx="9425065" cy="1610200"/>
          </a:xfrm>
          <a:prstGeom prst="rect">
            <a:avLst/>
          </a:prstGeom>
          <a:noFill/>
          <a:ln>
            <a:noFill/>
          </a:ln>
        </p:spPr>
      </p:pic>
      <p:sp>
        <p:nvSpPr>
          <p:cNvPr id="158" name="Google Shape;158;p6"/>
          <p:cNvSpPr/>
          <p:nvPr/>
        </p:nvSpPr>
        <p:spPr>
          <a:xfrm>
            <a:off x="2670308" y="481934"/>
            <a:ext cx="6296917" cy="64633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a:solidFill>
                  <a:schemeClr val="lt1"/>
                </a:solidFill>
                <a:latin typeface="Aharoni"/>
                <a:ea typeface="Aharoni"/>
                <a:cs typeface="Aharoni"/>
                <a:sym typeface="Aharoni"/>
              </a:rPr>
              <a:t>Ethical Behavior in Business </a:t>
            </a:r>
            <a:endParaRPr sz="3600">
              <a:solidFill>
                <a:schemeClr val="lt1"/>
              </a:solidFill>
              <a:latin typeface="Calibri"/>
              <a:ea typeface="Calibri"/>
              <a:cs typeface="Calibri"/>
              <a:sym typeface="Calibri"/>
            </a:endParaRPr>
          </a:p>
        </p:txBody>
      </p:sp>
      <p:grpSp>
        <p:nvGrpSpPr>
          <p:cNvPr id="159" name="Google Shape;159;p6"/>
          <p:cNvGrpSpPr/>
          <p:nvPr/>
        </p:nvGrpSpPr>
        <p:grpSpPr>
          <a:xfrm>
            <a:off x="2895600" y="1766381"/>
            <a:ext cx="2209800" cy="3352800"/>
            <a:chOff x="768" y="1392"/>
            <a:chExt cx="1968" cy="1632"/>
          </a:xfrm>
        </p:grpSpPr>
        <p:sp>
          <p:nvSpPr>
            <p:cNvPr id="160" name="Google Shape;160;p6"/>
            <p:cNvSpPr/>
            <p:nvPr/>
          </p:nvSpPr>
          <p:spPr>
            <a:xfrm>
              <a:off x="768" y="1392"/>
              <a:ext cx="1968" cy="816"/>
            </a:xfrm>
            <a:prstGeom prst="rect">
              <a:avLst/>
            </a:prstGeom>
            <a:solidFill>
              <a:srgbClr val="A0CA42"/>
            </a:solidFill>
            <a:ln w="9525" cap="flat" cmpd="sng">
              <a:solidFill>
                <a:srgbClr val="000000"/>
              </a:solidFill>
              <a:prstDash val="solid"/>
              <a:miter lim="800000"/>
              <a:headEnd type="none" w="sm" len="sm"/>
              <a:tailEnd type="none" w="sm" len="sm"/>
            </a:ln>
            <a:effectLst>
              <a:outerShdw dist="107763" dir="2700000" algn="ctr" rotWithShape="0">
                <a:schemeClr val="lt2">
                  <a:alpha val="49803"/>
                </a:schemeClr>
              </a:outerShdw>
            </a:effectLst>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2400"/>
                <a:buFont typeface="Arial"/>
                <a:buNone/>
              </a:pPr>
              <a:r>
                <a:rPr lang="en-US" sz="2400" b="1">
                  <a:solidFill>
                    <a:schemeClr val="dk1"/>
                  </a:solidFill>
                  <a:latin typeface="Arial"/>
                  <a:ea typeface="Arial"/>
                  <a:cs typeface="Arial"/>
                  <a:sym typeface="Arial"/>
                </a:rPr>
                <a:t>Ethics</a:t>
              </a:r>
              <a:endParaRPr/>
            </a:p>
          </p:txBody>
        </p:sp>
        <p:sp>
          <p:nvSpPr>
            <p:cNvPr id="161" name="Google Shape;161;p6"/>
            <p:cNvSpPr/>
            <p:nvPr/>
          </p:nvSpPr>
          <p:spPr>
            <a:xfrm>
              <a:off x="768" y="2208"/>
              <a:ext cx="1968" cy="816"/>
            </a:xfrm>
            <a:prstGeom prst="rect">
              <a:avLst/>
            </a:prstGeom>
            <a:solidFill>
              <a:srgbClr val="B8D773"/>
            </a:solidFill>
            <a:ln w="9525" cap="flat" cmpd="sng">
              <a:solidFill>
                <a:srgbClr val="000000"/>
              </a:solidFill>
              <a:prstDash val="solid"/>
              <a:miter lim="800000"/>
              <a:headEnd type="none" w="sm" len="sm"/>
              <a:tailEnd type="none" w="sm" len="sm"/>
            </a:ln>
            <a:effectLst>
              <a:outerShdw dist="107763" dir="2700000" algn="ctr" rotWithShape="0">
                <a:schemeClr val="lt2">
                  <a:alpha val="49803"/>
                </a:schemeClr>
              </a:outerShdw>
            </a:effectLst>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2400"/>
                <a:buFont typeface="Arial"/>
                <a:buNone/>
              </a:pPr>
              <a:r>
                <a:rPr lang="en-US" sz="2400" b="1">
                  <a:solidFill>
                    <a:schemeClr val="dk1"/>
                  </a:solidFill>
                  <a:latin typeface="Arial"/>
                  <a:ea typeface="Arial"/>
                  <a:cs typeface="Arial"/>
                  <a:sym typeface="Arial"/>
                </a:rPr>
                <a:t>Morals</a:t>
              </a:r>
              <a:endParaRPr/>
            </a:p>
          </p:txBody>
        </p:sp>
      </p:grpSp>
      <p:grpSp>
        <p:nvGrpSpPr>
          <p:cNvPr id="162" name="Google Shape;162;p6"/>
          <p:cNvGrpSpPr/>
          <p:nvPr/>
        </p:nvGrpSpPr>
        <p:grpSpPr>
          <a:xfrm>
            <a:off x="5105400" y="1778000"/>
            <a:ext cx="4191000" cy="3356043"/>
            <a:chOff x="2304" y="1248"/>
            <a:chExt cx="2640" cy="2160"/>
          </a:xfrm>
        </p:grpSpPr>
        <p:sp>
          <p:nvSpPr>
            <p:cNvPr id="163" name="Google Shape;163;p6"/>
            <p:cNvSpPr/>
            <p:nvPr/>
          </p:nvSpPr>
          <p:spPr>
            <a:xfrm>
              <a:off x="2304" y="1248"/>
              <a:ext cx="2640" cy="1102"/>
            </a:xfrm>
            <a:prstGeom prst="rect">
              <a:avLst/>
            </a:prstGeom>
            <a:solidFill>
              <a:srgbClr val="EEC208"/>
            </a:solidFill>
            <a:ln w="9525" cap="flat" cmpd="sng">
              <a:solidFill>
                <a:srgbClr val="000000"/>
              </a:solidFill>
              <a:prstDash val="solid"/>
              <a:miter lim="800000"/>
              <a:headEnd type="none" w="sm" len="sm"/>
              <a:tailEnd type="none" w="sm" len="sm"/>
            </a:ln>
            <a:effectLst>
              <a:outerShdw dist="107763" dir="2700000" algn="ctr" rotWithShape="0">
                <a:schemeClr val="lt2">
                  <a:alpha val="49803"/>
                </a:schemeClr>
              </a:outerShdw>
            </a:effectLst>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2400"/>
                <a:buFont typeface="Arial"/>
                <a:buNone/>
              </a:pPr>
              <a:endParaRPr sz="2400">
                <a:solidFill>
                  <a:schemeClr val="dk1"/>
                </a:solidFill>
                <a:latin typeface="Arial"/>
                <a:ea typeface="Arial"/>
                <a:cs typeface="Arial"/>
                <a:sym typeface="Arial"/>
              </a:endParaRPr>
            </a:p>
          </p:txBody>
        </p:sp>
        <p:sp>
          <p:nvSpPr>
            <p:cNvPr id="164" name="Google Shape;164;p6"/>
            <p:cNvSpPr/>
            <p:nvPr/>
          </p:nvSpPr>
          <p:spPr>
            <a:xfrm>
              <a:off x="2352" y="1299"/>
              <a:ext cx="2385" cy="974"/>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l" rtl="0">
                <a:lnSpc>
                  <a:spcPct val="120000"/>
                </a:lnSpc>
                <a:spcBef>
                  <a:spcPts val="0"/>
                </a:spcBef>
                <a:spcAft>
                  <a:spcPts val="0"/>
                </a:spcAft>
                <a:buClr>
                  <a:schemeClr val="folHlink"/>
                </a:buClr>
                <a:buSzPts val="1600"/>
                <a:buFont typeface="Noto Sans Symbols"/>
                <a:buNone/>
              </a:pPr>
              <a:r>
                <a:rPr lang="en-US" sz="2000" b="1">
                  <a:solidFill>
                    <a:schemeClr val="dk1"/>
                  </a:solidFill>
                  <a:latin typeface="Arial"/>
                  <a:ea typeface="Arial"/>
                  <a:cs typeface="Arial"/>
                  <a:sym typeface="Arial"/>
                </a:rPr>
                <a:t>The moral principles or values that generally govern the conduct of an individual.</a:t>
              </a:r>
              <a:endParaRPr/>
            </a:p>
          </p:txBody>
        </p:sp>
        <p:sp>
          <p:nvSpPr>
            <p:cNvPr id="165" name="Google Shape;165;p6"/>
            <p:cNvSpPr/>
            <p:nvPr/>
          </p:nvSpPr>
          <p:spPr>
            <a:xfrm>
              <a:off x="2304" y="2344"/>
              <a:ext cx="2640" cy="1064"/>
            </a:xfrm>
            <a:prstGeom prst="rect">
              <a:avLst/>
            </a:prstGeom>
            <a:solidFill>
              <a:srgbClr val="F9DA55"/>
            </a:solidFill>
            <a:ln w="9525" cap="flat" cmpd="sng">
              <a:solidFill>
                <a:srgbClr val="000000"/>
              </a:solidFill>
              <a:prstDash val="solid"/>
              <a:miter lim="800000"/>
              <a:headEnd type="none" w="sm" len="sm"/>
              <a:tailEnd type="none" w="sm" len="sm"/>
            </a:ln>
            <a:effectLst>
              <a:outerShdw dist="107763" dir="2700000" algn="ctr" rotWithShape="0">
                <a:schemeClr val="lt2">
                  <a:alpha val="49803"/>
                </a:schemeClr>
              </a:outerShdw>
            </a:effectLst>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2400"/>
                <a:buFont typeface="Arial"/>
                <a:buNone/>
              </a:pPr>
              <a:endParaRPr sz="2400">
                <a:solidFill>
                  <a:schemeClr val="dk1"/>
                </a:solidFill>
                <a:latin typeface="Arial"/>
                <a:ea typeface="Arial"/>
                <a:cs typeface="Arial"/>
                <a:sym typeface="Arial"/>
              </a:endParaRPr>
            </a:p>
          </p:txBody>
        </p:sp>
        <p:sp>
          <p:nvSpPr>
            <p:cNvPr id="166" name="Google Shape;166;p6"/>
            <p:cNvSpPr/>
            <p:nvPr/>
          </p:nvSpPr>
          <p:spPr>
            <a:xfrm>
              <a:off x="2432" y="2395"/>
              <a:ext cx="2464" cy="924"/>
            </a:xfrm>
            <a:prstGeom prst="rect">
              <a:avLst/>
            </a:prstGeom>
            <a:noFill/>
            <a:ln w="9525" cap="flat" cmpd="sng">
              <a:solidFill>
                <a:srgbClr val="000000"/>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Clr>
                  <a:schemeClr val="dk1"/>
                </a:buClr>
                <a:buSzPts val="2400"/>
                <a:buFont typeface="Arial"/>
                <a:buNone/>
              </a:pPr>
              <a:r>
                <a:rPr lang="en-US" sz="2400" b="1">
                  <a:solidFill>
                    <a:schemeClr val="dk1"/>
                  </a:solidFill>
                  <a:latin typeface="Arial"/>
                  <a:ea typeface="Arial"/>
                  <a:cs typeface="Arial"/>
                  <a:sym typeface="Arial"/>
                </a:rPr>
                <a:t>The rules people develop as a result of cultural values and norms.</a:t>
              </a:r>
              <a:endParaRPr/>
            </a:p>
          </p:txBody>
        </p:sp>
      </p:grpSp>
      <p:sp>
        <p:nvSpPr>
          <p:cNvPr id="167" name="Google Shape;167;p6"/>
          <p:cNvSpPr txBox="1"/>
          <p:nvPr/>
        </p:nvSpPr>
        <p:spPr>
          <a:xfrm>
            <a:off x="1984917" y="5359400"/>
            <a:ext cx="8798311" cy="400110"/>
          </a:xfrm>
          <a:prstGeom prst="rect">
            <a:avLst/>
          </a:prstGeom>
          <a:noFill/>
          <a:ln w="9525" cap="flat" cmpd="sng">
            <a:solidFill>
              <a:schemeClr val="accent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Clr>
                <a:schemeClr val="dk1"/>
              </a:buClr>
              <a:buSzPts val="2000"/>
              <a:buFont typeface="Arial"/>
              <a:buNone/>
            </a:pPr>
            <a:r>
              <a:rPr lang="en-US" sz="2000" b="1">
                <a:solidFill>
                  <a:schemeClr val="dk1"/>
                </a:solidFill>
                <a:latin typeface="Arial"/>
                <a:ea typeface="Arial"/>
                <a:cs typeface="Arial"/>
                <a:sym typeface="Arial"/>
              </a:rPr>
              <a:t>Morals involve “good” and “bad” as well as “deviant”  behaviors</a:t>
            </a:r>
            <a:endParaRPr/>
          </a:p>
        </p:txBody>
      </p:sp>
      <p:sp>
        <p:nvSpPr>
          <p:cNvPr id="169" name="Google Shape;169;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6</a:t>
            </a:fld>
            <a:endParaRPr sz="2400" b="1">
              <a:solidFill>
                <a:schemeClr val="dk1"/>
              </a:solidFill>
            </a:endParaRPr>
          </a:p>
        </p:txBody>
      </p:sp>
      <p:pic>
        <p:nvPicPr>
          <p:cNvPr id="19" name="Picture 18">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30614" y="4914356"/>
            <a:ext cx="1933713" cy="1710296"/>
          </a:xfrm>
          <a:prstGeom prst="rect">
            <a:avLst/>
          </a:prstGeom>
        </p:spPr>
      </p:pic>
      <p:pic>
        <p:nvPicPr>
          <p:cNvPr id="20"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11289" y="318441"/>
            <a:ext cx="2457656" cy="670874"/>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pic>
        <p:nvPicPr>
          <p:cNvPr id="175" name="Google Shape;175;p7"/>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176" name="Google Shape;176;p7"/>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77" name="Google Shape;177;p7"/>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78" name="Google Shape;178;p7"/>
          <p:cNvPicPr preferRelativeResize="0"/>
          <p:nvPr/>
        </p:nvPicPr>
        <p:blipFill rotWithShape="1">
          <a:blip r:embed="rId5">
            <a:alphaModFix/>
          </a:blip>
          <a:srcRect/>
          <a:stretch/>
        </p:blipFill>
        <p:spPr>
          <a:xfrm>
            <a:off x="0" y="0"/>
            <a:ext cx="9425065" cy="1610200"/>
          </a:xfrm>
          <a:prstGeom prst="rect">
            <a:avLst/>
          </a:prstGeom>
          <a:noFill/>
          <a:ln>
            <a:noFill/>
          </a:ln>
        </p:spPr>
      </p:pic>
      <p:sp>
        <p:nvSpPr>
          <p:cNvPr id="179" name="Google Shape;179;p7"/>
          <p:cNvSpPr txBox="1"/>
          <p:nvPr/>
        </p:nvSpPr>
        <p:spPr>
          <a:xfrm>
            <a:off x="1735873" y="327715"/>
            <a:ext cx="8229600" cy="1143000"/>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lt1"/>
              </a:buClr>
              <a:buSzPts val="4800"/>
              <a:buFont typeface="Aharoni"/>
              <a:buNone/>
            </a:pPr>
            <a:r>
              <a:rPr lang="en-US" sz="4800" b="1">
                <a:solidFill>
                  <a:schemeClr val="lt1"/>
                </a:solidFill>
                <a:latin typeface="Aharoni"/>
                <a:ea typeface="Aharoni"/>
                <a:cs typeface="Aharoni"/>
                <a:sym typeface="Aharoni"/>
              </a:rPr>
              <a:t>Ethical Decision Making</a:t>
            </a:r>
            <a:endParaRPr sz="4800" b="1">
              <a:solidFill>
                <a:schemeClr val="lt1"/>
              </a:solidFill>
              <a:latin typeface="Aharoni"/>
              <a:ea typeface="Aharoni"/>
              <a:cs typeface="Aharoni"/>
              <a:sym typeface="Aharoni"/>
            </a:endParaRPr>
          </a:p>
        </p:txBody>
      </p:sp>
      <p:sp>
        <p:nvSpPr>
          <p:cNvPr id="180" name="Google Shape;180;p7"/>
          <p:cNvSpPr/>
          <p:nvPr/>
        </p:nvSpPr>
        <p:spPr>
          <a:xfrm>
            <a:off x="2497873" y="1424788"/>
            <a:ext cx="6705600" cy="685800"/>
          </a:xfrm>
          <a:prstGeom prst="rect">
            <a:avLst/>
          </a:prstGeom>
          <a:solidFill>
            <a:srgbClr val="92D050"/>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3200"/>
              <a:buFont typeface="Arial"/>
              <a:buNone/>
            </a:pPr>
            <a:r>
              <a:rPr lang="en-US" sz="3200">
                <a:solidFill>
                  <a:schemeClr val="dk1"/>
                </a:solidFill>
                <a:latin typeface="Arial Black"/>
                <a:ea typeface="Arial Black"/>
                <a:cs typeface="Arial Black"/>
                <a:sym typeface="Arial Black"/>
              </a:rPr>
              <a:t>Influential Factors</a:t>
            </a:r>
            <a:endParaRPr/>
          </a:p>
        </p:txBody>
      </p:sp>
      <p:grpSp>
        <p:nvGrpSpPr>
          <p:cNvPr id="181" name="Google Shape;181;p7"/>
          <p:cNvGrpSpPr/>
          <p:nvPr/>
        </p:nvGrpSpPr>
        <p:grpSpPr>
          <a:xfrm>
            <a:off x="2567065" y="2204822"/>
            <a:ext cx="6858000" cy="3460750"/>
            <a:chOff x="576" y="1392"/>
            <a:chExt cx="4656" cy="2064"/>
          </a:xfrm>
        </p:grpSpPr>
        <p:sp>
          <p:nvSpPr>
            <p:cNvPr id="182" name="Google Shape;182;p7"/>
            <p:cNvSpPr/>
            <p:nvPr/>
          </p:nvSpPr>
          <p:spPr>
            <a:xfrm>
              <a:off x="576" y="1392"/>
              <a:ext cx="2160" cy="432"/>
            </a:xfrm>
            <a:prstGeom prst="rect">
              <a:avLst/>
            </a:prstGeom>
            <a:solidFill>
              <a:srgbClr val="B2BDCA"/>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2200"/>
                <a:buFont typeface="Arial"/>
                <a:buNone/>
              </a:pPr>
              <a:r>
                <a:rPr lang="en-US" sz="2200" b="1">
                  <a:solidFill>
                    <a:schemeClr val="dk1"/>
                  </a:solidFill>
                  <a:latin typeface="Arial"/>
                  <a:ea typeface="Arial"/>
                  <a:cs typeface="Arial"/>
                  <a:sym typeface="Arial"/>
                </a:rPr>
                <a:t>Extent of Problems</a:t>
              </a:r>
              <a:endParaRPr/>
            </a:p>
          </p:txBody>
        </p:sp>
        <p:sp>
          <p:nvSpPr>
            <p:cNvPr id="183" name="Google Shape;183;p7"/>
            <p:cNvSpPr/>
            <p:nvPr/>
          </p:nvSpPr>
          <p:spPr>
            <a:xfrm>
              <a:off x="576" y="1936"/>
              <a:ext cx="2160" cy="432"/>
            </a:xfrm>
            <a:prstGeom prst="rect">
              <a:avLst/>
            </a:prstGeom>
            <a:solidFill>
              <a:srgbClr val="00B0F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2200"/>
                <a:buFont typeface="Arial"/>
                <a:buNone/>
              </a:pPr>
              <a:r>
                <a:rPr lang="en-US" sz="2200" b="1">
                  <a:solidFill>
                    <a:schemeClr val="dk1"/>
                  </a:solidFill>
                  <a:latin typeface="Arial"/>
                  <a:ea typeface="Arial"/>
                  <a:cs typeface="Arial"/>
                  <a:sym typeface="Arial"/>
                </a:rPr>
                <a:t>Top Management </a:t>
              </a:r>
              <a:br>
                <a:rPr lang="en-US" sz="2200" b="1">
                  <a:solidFill>
                    <a:schemeClr val="dk1"/>
                  </a:solidFill>
                  <a:latin typeface="Arial"/>
                  <a:ea typeface="Arial"/>
                  <a:cs typeface="Arial"/>
                  <a:sym typeface="Arial"/>
                </a:rPr>
              </a:br>
              <a:r>
                <a:rPr lang="en-US" sz="2200" b="1">
                  <a:solidFill>
                    <a:schemeClr val="dk1"/>
                  </a:solidFill>
                  <a:latin typeface="Arial"/>
                  <a:ea typeface="Arial"/>
                  <a:cs typeface="Arial"/>
                  <a:sym typeface="Arial"/>
                </a:rPr>
                <a:t>Actions</a:t>
              </a:r>
              <a:endParaRPr/>
            </a:p>
          </p:txBody>
        </p:sp>
        <p:sp>
          <p:nvSpPr>
            <p:cNvPr id="184" name="Google Shape;184;p7"/>
            <p:cNvSpPr/>
            <p:nvPr/>
          </p:nvSpPr>
          <p:spPr>
            <a:xfrm>
              <a:off x="576" y="2480"/>
              <a:ext cx="2160" cy="432"/>
            </a:xfrm>
            <a:prstGeom prst="rect">
              <a:avLst/>
            </a:prstGeom>
            <a:solidFill>
              <a:srgbClr val="B2BDCA"/>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2000"/>
                <a:buFont typeface="Arial"/>
                <a:buNone/>
              </a:pPr>
              <a:r>
                <a:rPr lang="en-US" sz="2000" b="1">
                  <a:solidFill>
                    <a:schemeClr val="dk1"/>
                  </a:solidFill>
                  <a:latin typeface="Arial"/>
                  <a:ea typeface="Arial"/>
                  <a:cs typeface="Arial"/>
                  <a:sym typeface="Arial"/>
                </a:rPr>
                <a:t>Potential Consequences</a:t>
              </a:r>
              <a:endParaRPr/>
            </a:p>
          </p:txBody>
        </p:sp>
        <p:sp>
          <p:nvSpPr>
            <p:cNvPr id="185" name="Google Shape;185;p7"/>
            <p:cNvSpPr/>
            <p:nvPr/>
          </p:nvSpPr>
          <p:spPr>
            <a:xfrm>
              <a:off x="576" y="3024"/>
              <a:ext cx="2160" cy="432"/>
            </a:xfrm>
            <a:prstGeom prst="rect">
              <a:avLst/>
            </a:prstGeom>
            <a:solidFill>
              <a:srgbClr val="00B0F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2200"/>
                <a:buFont typeface="Arial"/>
                <a:buNone/>
              </a:pPr>
              <a:r>
                <a:rPr lang="en-US" sz="2200" b="1">
                  <a:solidFill>
                    <a:schemeClr val="dk1"/>
                  </a:solidFill>
                  <a:latin typeface="Arial"/>
                  <a:ea typeface="Arial"/>
                  <a:cs typeface="Arial"/>
                  <a:sym typeface="Arial"/>
                </a:rPr>
                <a:t>Social Consensus</a:t>
              </a:r>
              <a:endParaRPr/>
            </a:p>
          </p:txBody>
        </p:sp>
        <p:sp>
          <p:nvSpPr>
            <p:cNvPr id="186" name="Google Shape;186;p7"/>
            <p:cNvSpPr/>
            <p:nvPr/>
          </p:nvSpPr>
          <p:spPr>
            <a:xfrm>
              <a:off x="3072" y="1392"/>
              <a:ext cx="2160" cy="432"/>
            </a:xfrm>
            <a:prstGeom prst="rect">
              <a:avLst/>
            </a:prstGeom>
            <a:solidFill>
              <a:srgbClr val="00B0F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2200"/>
                <a:buFont typeface="Arial"/>
                <a:buNone/>
              </a:pPr>
              <a:r>
                <a:rPr lang="en-US" sz="2200" b="1">
                  <a:solidFill>
                    <a:schemeClr val="dk1"/>
                  </a:solidFill>
                  <a:latin typeface="Arial"/>
                  <a:ea typeface="Arial"/>
                  <a:cs typeface="Arial"/>
                  <a:sym typeface="Arial"/>
                </a:rPr>
                <a:t>Probability of Harm</a:t>
              </a:r>
              <a:endParaRPr/>
            </a:p>
          </p:txBody>
        </p:sp>
        <p:sp>
          <p:nvSpPr>
            <p:cNvPr id="187" name="Google Shape;187;p7"/>
            <p:cNvSpPr/>
            <p:nvPr/>
          </p:nvSpPr>
          <p:spPr>
            <a:xfrm>
              <a:off x="3072" y="1936"/>
              <a:ext cx="2160" cy="432"/>
            </a:xfrm>
            <a:prstGeom prst="rect">
              <a:avLst/>
            </a:prstGeom>
            <a:solidFill>
              <a:srgbClr val="B2BDCA"/>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2200"/>
                <a:buFont typeface="Arial"/>
                <a:buNone/>
              </a:pPr>
              <a:r>
                <a:rPr lang="en-US" sz="2200" b="1">
                  <a:solidFill>
                    <a:schemeClr val="dk1"/>
                  </a:solidFill>
                  <a:latin typeface="Arial"/>
                  <a:ea typeface="Arial"/>
                  <a:cs typeface="Arial"/>
                  <a:sym typeface="Arial"/>
                </a:rPr>
                <a:t>Time Until</a:t>
              </a:r>
              <a:endParaRPr/>
            </a:p>
            <a:p>
              <a:pPr marL="0" marR="0" lvl="0" indent="0" algn="ctr" rtl="0">
                <a:spcBef>
                  <a:spcPts val="0"/>
                </a:spcBef>
                <a:spcAft>
                  <a:spcPts val="0"/>
                </a:spcAft>
                <a:buClr>
                  <a:schemeClr val="dk1"/>
                </a:buClr>
                <a:buSzPts val="2200"/>
                <a:buFont typeface="Arial"/>
                <a:buNone/>
              </a:pPr>
              <a:r>
                <a:rPr lang="en-US" sz="2200" b="1">
                  <a:solidFill>
                    <a:schemeClr val="dk1"/>
                  </a:solidFill>
                  <a:latin typeface="Arial"/>
                  <a:ea typeface="Arial"/>
                  <a:cs typeface="Arial"/>
                  <a:sym typeface="Arial"/>
                </a:rPr>
                <a:t>Consequences</a:t>
              </a:r>
              <a:endParaRPr/>
            </a:p>
          </p:txBody>
        </p:sp>
        <p:sp>
          <p:nvSpPr>
            <p:cNvPr id="188" name="Google Shape;188;p7"/>
            <p:cNvSpPr/>
            <p:nvPr/>
          </p:nvSpPr>
          <p:spPr>
            <a:xfrm>
              <a:off x="3072" y="2480"/>
              <a:ext cx="2160" cy="432"/>
            </a:xfrm>
            <a:prstGeom prst="rect">
              <a:avLst/>
            </a:prstGeom>
            <a:solidFill>
              <a:srgbClr val="00B0F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2200"/>
                <a:buFont typeface="Arial"/>
                <a:buNone/>
              </a:pPr>
              <a:r>
                <a:rPr lang="en-US" sz="2200" b="1">
                  <a:solidFill>
                    <a:schemeClr val="dk1"/>
                  </a:solidFill>
                  <a:latin typeface="Arial"/>
                  <a:ea typeface="Arial"/>
                  <a:cs typeface="Arial"/>
                  <a:sym typeface="Arial"/>
                </a:rPr>
                <a:t>Number Affected</a:t>
              </a:r>
              <a:endParaRPr/>
            </a:p>
          </p:txBody>
        </p:sp>
      </p:grpSp>
      <p:sp>
        <p:nvSpPr>
          <p:cNvPr id="190" name="Google Shape;190;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7</a:t>
            </a:fld>
            <a:endParaRPr sz="2400" b="1">
              <a:solidFill>
                <a:schemeClr val="dk1"/>
              </a:solidFill>
            </a:endParaRPr>
          </a:p>
        </p:txBody>
      </p:sp>
      <p:pic>
        <p:nvPicPr>
          <p:cNvPr id="19" name="Picture 18">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20"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pic>
        <p:nvPicPr>
          <p:cNvPr id="196" name="Google Shape;196;p8"/>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197" name="Google Shape;197;p8"/>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98" name="Google Shape;198;p8"/>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99" name="Google Shape;199;p8"/>
          <p:cNvPicPr preferRelativeResize="0"/>
          <p:nvPr/>
        </p:nvPicPr>
        <p:blipFill rotWithShape="1">
          <a:blip r:embed="rId5">
            <a:alphaModFix/>
          </a:blip>
          <a:srcRect/>
          <a:stretch/>
        </p:blipFill>
        <p:spPr>
          <a:xfrm>
            <a:off x="0" y="0"/>
            <a:ext cx="9425065" cy="1610200"/>
          </a:xfrm>
          <a:prstGeom prst="rect">
            <a:avLst/>
          </a:prstGeom>
          <a:noFill/>
          <a:ln>
            <a:noFill/>
          </a:ln>
        </p:spPr>
      </p:pic>
      <p:sp>
        <p:nvSpPr>
          <p:cNvPr id="200" name="Google Shape;200;p8"/>
          <p:cNvSpPr txBox="1"/>
          <p:nvPr/>
        </p:nvSpPr>
        <p:spPr>
          <a:xfrm>
            <a:off x="1143000" y="516026"/>
            <a:ext cx="9338310" cy="757290"/>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lt1"/>
              </a:buClr>
              <a:buSzPts val="3200"/>
              <a:buFont typeface="Aharoni"/>
              <a:buNone/>
            </a:pPr>
            <a:r>
              <a:rPr lang="en-US" sz="3200" b="1">
                <a:solidFill>
                  <a:schemeClr val="lt1"/>
                </a:solidFill>
                <a:latin typeface="Aharoni"/>
                <a:ea typeface="Aharoni"/>
                <a:cs typeface="Aharoni"/>
                <a:sym typeface="Aharoni"/>
              </a:rPr>
              <a:t>Making Decisions on Ethical Issues </a:t>
            </a:r>
            <a:endParaRPr/>
          </a:p>
        </p:txBody>
      </p:sp>
      <p:sp>
        <p:nvSpPr>
          <p:cNvPr id="201" name="Google Shape;201;p8"/>
          <p:cNvSpPr txBox="1"/>
          <p:nvPr/>
        </p:nvSpPr>
        <p:spPr>
          <a:xfrm>
            <a:off x="466678" y="1670478"/>
            <a:ext cx="10950497" cy="52322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a:solidFill>
                  <a:schemeClr val="dk1"/>
                </a:solidFill>
                <a:latin typeface="Arial"/>
                <a:ea typeface="Arial"/>
                <a:cs typeface="Arial"/>
                <a:sym typeface="Arial"/>
              </a:rPr>
              <a:t>Here are some steps if you find yourself in an ethical dilemma: </a:t>
            </a:r>
            <a:endParaRPr/>
          </a:p>
        </p:txBody>
      </p:sp>
      <p:sp>
        <p:nvSpPr>
          <p:cNvPr id="202" name="Google Shape;202;p8"/>
          <p:cNvSpPr txBox="1"/>
          <p:nvPr/>
        </p:nvSpPr>
        <p:spPr>
          <a:xfrm>
            <a:off x="1702048" y="2449532"/>
            <a:ext cx="9270752" cy="3046988"/>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685800" marR="0" lvl="0" indent="-685800" algn="l" rtl="0">
              <a:spcBef>
                <a:spcPts val="0"/>
              </a:spcBef>
              <a:spcAft>
                <a:spcPts val="0"/>
              </a:spcAft>
              <a:buClr>
                <a:schemeClr val="dk1"/>
              </a:buClr>
              <a:buSzPts val="3200"/>
              <a:buFont typeface="Arial"/>
              <a:buAutoNum type="arabicPeriod"/>
            </a:pPr>
            <a:r>
              <a:rPr lang="en-US" sz="3200" b="1">
                <a:solidFill>
                  <a:schemeClr val="dk1"/>
                </a:solidFill>
                <a:latin typeface="Arial"/>
                <a:ea typeface="Arial"/>
                <a:cs typeface="Arial"/>
                <a:sym typeface="Arial"/>
              </a:rPr>
              <a:t>Identify the ethical dilemma.</a:t>
            </a:r>
            <a:endParaRPr/>
          </a:p>
          <a:p>
            <a:pPr marL="685800" marR="0" lvl="0" indent="-685800" algn="l" rtl="0">
              <a:spcBef>
                <a:spcPts val="0"/>
              </a:spcBef>
              <a:spcAft>
                <a:spcPts val="0"/>
              </a:spcAft>
              <a:buClr>
                <a:schemeClr val="dk1"/>
              </a:buClr>
              <a:buSzPts val="3200"/>
              <a:buFont typeface="Arial"/>
              <a:buAutoNum type="arabicPeriod"/>
            </a:pPr>
            <a:r>
              <a:rPr lang="en-US" sz="3200" b="1">
                <a:solidFill>
                  <a:schemeClr val="dk1"/>
                </a:solidFill>
                <a:latin typeface="Arial"/>
                <a:ea typeface="Arial"/>
                <a:cs typeface="Arial"/>
                <a:sym typeface="Arial"/>
              </a:rPr>
              <a:t>Discover alternative actions.</a:t>
            </a:r>
            <a:endParaRPr/>
          </a:p>
          <a:p>
            <a:pPr marL="685800" marR="0" lvl="0" indent="-685800" algn="l" rtl="0">
              <a:spcBef>
                <a:spcPts val="0"/>
              </a:spcBef>
              <a:spcAft>
                <a:spcPts val="0"/>
              </a:spcAft>
              <a:buClr>
                <a:schemeClr val="dk1"/>
              </a:buClr>
              <a:buSzPts val="3200"/>
              <a:buFont typeface="Arial"/>
              <a:buAutoNum type="arabicPeriod"/>
            </a:pPr>
            <a:r>
              <a:rPr lang="en-US" sz="3200" b="1">
                <a:solidFill>
                  <a:schemeClr val="dk1"/>
                </a:solidFill>
                <a:latin typeface="Arial"/>
                <a:ea typeface="Arial"/>
                <a:cs typeface="Arial"/>
                <a:sym typeface="Arial"/>
              </a:rPr>
              <a:t>Decide who might be affected.</a:t>
            </a:r>
            <a:endParaRPr/>
          </a:p>
          <a:p>
            <a:pPr marL="685800" marR="0" lvl="0" indent="-685800" algn="l" rtl="0">
              <a:spcBef>
                <a:spcPts val="0"/>
              </a:spcBef>
              <a:spcAft>
                <a:spcPts val="0"/>
              </a:spcAft>
              <a:buClr>
                <a:schemeClr val="dk1"/>
              </a:buClr>
              <a:buSzPts val="3200"/>
              <a:buFont typeface="Arial"/>
              <a:buAutoNum type="arabicPeriod"/>
            </a:pPr>
            <a:r>
              <a:rPr lang="en-US" sz="3200" b="1">
                <a:solidFill>
                  <a:schemeClr val="dk1"/>
                </a:solidFill>
                <a:latin typeface="Arial"/>
                <a:ea typeface="Arial"/>
                <a:cs typeface="Arial"/>
                <a:sym typeface="Arial"/>
              </a:rPr>
              <a:t>List the probable effects of the alternatives.</a:t>
            </a:r>
            <a:endParaRPr/>
          </a:p>
          <a:p>
            <a:pPr marL="685800" marR="0" lvl="0" indent="-685800" algn="l" rtl="0">
              <a:spcBef>
                <a:spcPts val="0"/>
              </a:spcBef>
              <a:spcAft>
                <a:spcPts val="0"/>
              </a:spcAft>
              <a:buClr>
                <a:schemeClr val="dk1"/>
              </a:buClr>
              <a:buSzPts val="3200"/>
              <a:buFont typeface="Arial"/>
              <a:buAutoNum type="arabicPeriod"/>
            </a:pPr>
            <a:r>
              <a:rPr lang="en-US" sz="3200" b="1">
                <a:solidFill>
                  <a:schemeClr val="dk1"/>
                </a:solidFill>
                <a:latin typeface="Arial"/>
                <a:ea typeface="Arial"/>
                <a:cs typeface="Arial"/>
                <a:sym typeface="Arial"/>
              </a:rPr>
              <a:t>Select the best alternative.</a:t>
            </a:r>
            <a:endParaRPr/>
          </a:p>
          <a:p>
            <a:pPr marL="0" marR="0" lvl="0" indent="0" algn="l" rtl="0">
              <a:spcBef>
                <a:spcPts val="0"/>
              </a:spcBef>
              <a:spcAft>
                <a:spcPts val="0"/>
              </a:spcAft>
              <a:buNone/>
            </a:pPr>
            <a:r>
              <a:rPr lang="en-US" sz="3200" b="1">
                <a:solidFill>
                  <a:schemeClr val="dk1"/>
                </a:solidFill>
                <a:latin typeface="Arial"/>
                <a:ea typeface="Arial"/>
                <a:cs typeface="Arial"/>
                <a:sym typeface="Arial"/>
              </a:rPr>
              <a:t> </a:t>
            </a:r>
            <a:endParaRPr sz="3200" b="1">
              <a:solidFill>
                <a:schemeClr val="dk1"/>
              </a:solidFill>
              <a:latin typeface="Arial"/>
              <a:ea typeface="Arial"/>
              <a:cs typeface="Arial"/>
              <a:sym typeface="Arial"/>
            </a:endParaRPr>
          </a:p>
        </p:txBody>
      </p:sp>
      <p:sp>
        <p:nvSpPr>
          <p:cNvPr id="204" name="Google Shape;204;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8</a:t>
            </a:fld>
            <a:endParaRPr sz="2400" b="1">
              <a:solidFill>
                <a:schemeClr val="dk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pic>
        <p:nvPicPr>
          <p:cNvPr id="210" name="Google Shape;210;p9"/>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211" name="Google Shape;211;p9"/>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12" name="Google Shape;212;p9"/>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13" name="Google Shape;213;p9"/>
          <p:cNvPicPr preferRelativeResize="0"/>
          <p:nvPr/>
        </p:nvPicPr>
        <p:blipFill rotWithShape="1">
          <a:blip r:embed="rId5">
            <a:alphaModFix/>
          </a:blip>
          <a:srcRect/>
          <a:stretch/>
        </p:blipFill>
        <p:spPr>
          <a:xfrm>
            <a:off x="11289" y="0"/>
            <a:ext cx="9425065" cy="1610200"/>
          </a:xfrm>
          <a:prstGeom prst="rect">
            <a:avLst/>
          </a:prstGeom>
          <a:noFill/>
          <a:ln>
            <a:noFill/>
          </a:ln>
        </p:spPr>
      </p:pic>
      <p:sp>
        <p:nvSpPr>
          <p:cNvPr id="214" name="Google Shape;214;p9"/>
          <p:cNvSpPr txBox="1"/>
          <p:nvPr/>
        </p:nvSpPr>
        <p:spPr>
          <a:xfrm>
            <a:off x="468351" y="540851"/>
            <a:ext cx="10127166" cy="1028777"/>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rgbClr val="00CC00"/>
              </a:buClr>
              <a:buSzPts val="4400"/>
              <a:buFont typeface="Arial Black"/>
              <a:buNone/>
            </a:pPr>
            <a:r>
              <a:rPr lang="en-US" sz="4400">
                <a:solidFill>
                  <a:srgbClr val="00CC00"/>
                </a:solidFill>
                <a:latin typeface="Arial Black"/>
                <a:ea typeface="Arial Black"/>
                <a:cs typeface="Arial Black"/>
                <a:sym typeface="Arial Black"/>
              </a:rPr>
              <a:t>Green</a:t>
            </a:r>
            <a:r>
              <a:rPr lang="en-US" sz="4400">
                <a:solidFill>
                  <a:schemeClr val="dk1"/>
                </a:solidFill>
                <a:latin typeface="Arial Black"/>
                <a:ea typeface="Arial Black"/>
                <a:cs typeface="Arial Black"/>
                <a:sym typeface="Arial Black"/>
              </a:rPr>
              <a:t> </a:t>
            </a:r>
            <a:r>
              <a:rPr lang="en-US" sz="4800" b="1">
                <a:solidFill>
                  <a:schemeClr val="lt1"/>
                </a:solidFill>
                <a:latin typeface="Aharoni"/>
                <a:ea typeface="Aharoni"/>
                <a:cs typeface="Aharoni"/>
                <a:sym typeface="Aharoni"/>
              </a:rPr>
              <a:t>Marketing</a:t>
            </a:r>
            <a:endParaRPr sz="4800" b="1">
              <a:solidFill>
                <a:schemeClr val="lt1"/>
              </a:solidFill>
              <a:latin typeface="Aharoni"/>
              <a:ea typeface="Aharoni"/>
              <a:cs typeface="Aharoni"/>
              <a:sym typeface="Aharoni"/>
            </a:endParaRPr>
          </a:p>
        </p:txBody>
      </p:sp>
      <p:sp>
        <p:nvSpPr>
          <p:cNvPr id="215" name="Google Shape;215;p9"/>
          <p:cNvSpPr txBox="1"/>
          <p:nvPr/>
        </p:nvSpPr>
        <p:spPr>
          <a:xfrm>
            <a:off x="2144775" y="1794832"/>
            <a:ext cx="8202640" cy="3871107"/>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noAutofit/>
          </a:bodyPr>
          <a:lstStyle/>
          <a:p>
            <a:pPr marL="228600" marR="0" lvl="0" indent="-228600" algn="l" rtl="0">
              <a:lnSpc>
                <a:spcPct val="90000"/>
              </a:lnSpc>
              <a:spcBef>
                <a:spcPts val="0"/>
              </a:spcBef>
              <a:spcAft>
                <a:spcPts val="0"/>
              </a:spcAft>
              <a:buClr>
                <a:schemeClr val="dk1"/>
              </a:buClr>
              <a:buSzPts val="2800"/>
              <a:buFont typeface="Arial"/>
              <a:buChar char="•"/>
            </a:pPr>
            <a:r>
              <a:rPr lang="en-US" sz="2800" b="1">
                <a:solidFill>
                  <a:schemeClr val="dk1"/>
                </a:solidFill>
                <a:latin typeface="Arial"/>
                <a:ea typeface="Arial"/>
                <a:cs typeface="Arial"/>
                <a:sym typeface="Arial"/>
              </a:rPr>
              <a:t>The development and marketing of products designed to minimize negative effects on the environment or improve the environment.</a:t>
            </a:r>
            <a:endParaRPr/>
          </a:p>
          <a:p>
            <a:pPr marL="685800" marR="0" lvl="1" indent="-228600" algn="l" rtl="0">
              <a:lnSpc>
                <a:spcPct val="90000"/>
              </a:lnSpc>
              <a:spcBef>
                <a:spcPts val="500"/>
              </a:spcBef>
              <a:spcAft>
                <a:spcPts val="0"/>
              </a:spcAft>
              <a:buClr>
                <a:schemeClr val="dk1"/>
              </a:buClr>
              <a:buSzPts val="2400"/>
              <a:buFont typeface="Arial"/>
              <a:buChar char="•"/>
            </a:pPr>
            <a:r>
              <a:rPr lang="en-US" sz="2400" b="1" i="0" u="none" strike="noStrike" cap="none">
                <a:solidFill>
                  <a:schemeClr val="dk1"/>
                </a:solidFill>
                <a:latin typeface="Arial"/>
                <a:ea typeface="Arial"/>
                <a:cs typeface="Arial"/>
                <a:sym typeface="Arial"/>
              </a:rPr>
              <a:t>Environmentally aware customers pay more for products</a:t>
            </a:r>
            <a:endParaRPr/>
          </a:p>
          <a:p>
            <a:pPr marL="685800" marR="0" lvl="1" indent="-228600" algn="l" rtl="0">
              <a:lnSpc>
                <a:spcPct val="90000"/>
              </a:lnSpc>
              <a:spcBef>
                <a:spcPts val="500"/>
              </a:spcBef>
              <a:spcAft>
                <a:spcPts val="0"/>
              </a:spcAft>
              <a:buClr>
                <a:schemeClr val="dk1"/>
              </a:buClr>
              <a:buSzPts val="2400"/>
              <a:buFont typeface="Arial"/>
              <a:buChar char="•"/>
            </a:pPr>
            <a:r>
              <a:rPr lang="en-US" sz="2400" b="1" i="0" u="none" strike="noStrike" cap="none">
                <a:solidFill>
                  <a:schemeClr val="dk1"/>
                </a:solidFill>
                <a:latin typeface="Arial"/>
                <a:ea typeface="Arial"/>
                <a:cs typeface="Arial"/>
                <a:sym typeface="Arial"/>
              </a:rPr>
              <a:t>Companies must try to educate customers of environmental benefits</a:t>
            </a:r>
            <a:endParaRPr/>
          </a:p>
          <a:p>
            <a:pPr marL="685800" marR="0" lvl="1" indent="-76200" algn="l" rtl="0">
              <a:lnSpc>
                <a:spcPct val="90000"/>
              </a:lnSpc>
              <a:spcBef>
                <a:spcPts val="500"/>
              </a:spcBef>
              <a:spcAft>
                <a:spcPts val="0"/>
              </a:spcAft>
              <a:buClr>
                <a:schemeClr val="dk1"/>
              </a:buClr>
              <a:buSzPts val="2400"/>
              <a:buFont typeface="Arial"/>
              <a:buNone/>
            </a:pPr>
            <a:endParaRPr sz="2400" b="1" i="0" u="none" strike="noStrike" cap="none">
              <a:solidFill>
                <a:schemeClr val="dk1"/>
              </a:solidFill>
              <a:latin typeface="Arial"/>
              <a:ea typeface="Arial"/>
              <a:cs typeface="Arial"/>
              <a:sym typeface="Arial"/>
            </a:endParaRPr>
          </a:p>
        </p:txBody>
      </p:sp>
      <p:sp>
        <p:nvSpPr>
          <p:cNvPr id="217" name="Google Shape;217;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9</a:t>
            </a:fld>
            <a:endParaRPr sz="2400" b="1">
              <a:solidFill>
                <a:schemeClr val="dk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21"/>
        <p:cNvGrpSpPr/>
        <p:nvPr/>
      </p:nvGrpSpPr>
      <p:grpSpPr>
        <a:xfrm>
          <a:off x="0" y="0"/>
          <a:ext cx="0" cy="0"/>
          <a:chOff x="0" y="0"/>
          <a:chExt cx="0" cy="0"/>
        </a:xfrm>
      </p:grpSpPr>
      <p:pic>
        <p:nvPicPr>
          <p:cNvPr id="223" name="Google Shape;223;p10"/>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224" name="Google Shape;224;p10"/>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25" name="Google Shape;225;p10"/>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26" name="Google Shape;226;p10"/>
          <p:cNvPicPr preferRelativeResize="0"/>
          <p:nvPr/>
        </p:nvPicPr>
        <p:blipFill rotWithShape="1">
          <a:blip r:embed="rId5">
            <a:alphaModFix/>
          </a:blip>
          <a:srcRect/>
          <a:stretch/>
        </p:blipFill>
        <p:spPr>
          <a:xfrm>
            <a:off x="0" y="0"/>
            <a:ext cx="9425065" cy="1610200"/>
          </a:xfrm>
          <a:prstGeom prst="rect">
            <a:avLst/>
          </a:prstGeom>
          <a:noFill/>
          <a:ln>
            <a:noFill/>
          </a:ln>
        </p:spPr>
      </p:pic>
      <p:sp>
        <p:nvSpPr>
          <p:cNvPr id="227" name="Google Shape;227;p10"/>
          <p:cNvSpPr txBox="1"/>
          <p:nvPr/>
        </p:nvSpPr>
        <p:spPr>
          <a:xfrm>
            <a:off x="1856678" y="604025"/>
            <a:ext cx="8153400" cy="641350"/>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None/>
            </a:pPr>
            <a:r>
              <a:rPr lang="en-US" sz="4000" b="1">
                <a:solidFill>
                  <a:schemeClr val="lt1"/>
                </a:solidFill>
                <a:latin typeface="Arial"/>
                <a:ea typeface="Arial"/>
                <a:cs typeface="Arial"/>
                <a:sym typeface="Arial"/>
              </a:rPr>
              <a:t>Social Responsibility </a:t>
            </a:r>
            <a:endParaRPr/>
          </a:p>
        </p:txBody>
      </p:sp>
      <p:sp>
        <p:nvSpPr>
          <p:cNvPr id="228" name="Google Shape;228;p10"/>
          <p:cNvSpPr txBox="1"/>
          <p:nvPr/>
        </p:nvSpPr>
        <p:spPr>
          <a:xfrm>
            <a:off x="1932878" y="1423794"/>
            <a:ext cx="8077200" cy="3970318"/>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571500" marR="0" lvl="0" indent="-571500" algn="l" rtl="0">
              <a:spcBef>
                <a:spcPts val="0"/>
              </a:spcBef>
              <a:spcAft>
                <a:spcPts val="0"/>
              </a:spcAft>
              <a:buClr>
                <a:schemeClr val="dk1"/>
              </a:buClr>
              <a:buSzPts val="3600"/>
              <a:buFont typeface="Noto Sans Symbols"/>
              <a:buChar char="❑"/>
            </a:pPr>
            <a:r>
              <a:rPr lang="en-US" sz="3600" b="1">
                <a:solidFill>
                  <a:schemeClr val="dk1"/>
                </a:solidFill>
                <a:latin typeface="Arial"/>
                <a:ea typeface="Arial"/>
                <a:cs typeface="Arial"/>
                <a:sym typeface="Arial"/>
              </a:rPr>
              <a:t>Social responsibility </a:t>
            </a:r>
            <a:r>
              <a:rPr lang="en-US" sz="3600">
                <a:solidFill>
                  <a:schemeClr val="dk1"/>
                </a:solidFill>
                <a:latin typeface="Arial"/>
                <a:ea typeface="Arial"/>
                <a:cs typeface="Arial"/>
                <a:sym typeface="Arial"/>
              </a:rPr>
              <a:t>is the duty to do what is best for the good of society. </a:t>
            </a:r>
            <a:endParaRPr/>
          </a:p>
          <a:p>
            <a:pPr marL="571500" marR="0" lvl="0" indent="-571500" algn="l" rtl="0">
              <a:spcBef>
                <a:spcPts val="0"/>
              </a:spcBef>
              <a:spcAft>
                <a:spcPts val="0"/>
              </a:spcAft>
              <a:buClr>
                <a:schemeClr val="dk1"/>
              </a:buClr>
              <a:buSzPts val="3600"/>
              <a:buFont typeface="Noto Sans Symbols"/>
              <a:buChar char="❑"/>
            </a:pPr>
            <a:r>
              <a:rPr lang="en-US" sz="3600" b="1">
                <a:solidFill>
                  <a:schemeClr val="dk1"/>
                </a:solidFill>
                <a:latin typeface="Arial"/>
                <a:ea typeface="Arial"/>
                <a:cs typeface="Arial"/>
                <a:sym typeface="Arial"/>
              </a:rPr>
              <a:t>A</a:t>
            </a:r>
            <a:r>
              <a:rPr lang="en-US" sz="3600">
                <a:solidFill>
                  <a:schemeClr val="dk1"/>
                </a:solidFill>
                <a:latin typeface="Arial"/>
                <a:ea typeface="Arial"/>
                <a:cs typeface="Arial"/>
                <a:sym typeface="Arial"/>
              </a:rPr>
              <a:t> </a:t>
            </a:r>
            <a:r>
              <a:rPr lang="en-US" sz="3600" b="1">
                <a:solidFill>
                  <a:schemeClr val="dk1"/>
                </a:solidFill>
                <a:latin typeface="Arial"/>
                <a:ea typeface="Arial"/>
                <a:cs typeface="Arial"/>
                <a:sym typeface="Arial"/>
              </a:rPr>
              <a:t>conflict of interest</a:t>
            </a:r>
            <a:r>
              <a:rPr lang="en-US" sz="3600">
                <a:solidFill>
                  <a:schemeClr val="dk1"/>
                </a:solidFill>
                <a:latin typeface="Arial"/>
                <a:ea typeface="Arial"/>
                <a:cs typeface="Arial"/>
                <a:sym typeface="Arial"/>
              </a:rPr>
              <a:t> is when a business is tempted to put profits before social welfare.</a:t>
            </a:r>
            <a:endParaRPr sz="3600">
              <a:solidFill>
                <a:schemeClr val="dk1"/>
              </a:solidFill>
              <a:latin typeface="Arial"/>
              <a:ea typeface="Arial"/>
              <a:cs typeface="Arial"/>
              <a:sym typeface="Arial"/>
            </a:endParaRPr>
          </a:p>
          <a:p>
            <a:pPr marL="0" marR="0" lvl="0" indent="0" algn="l" rtl="0">
              <a:spcBef>
                <a:spcPts val="0"/>
              </a:spcBef>
              <a:spcAft>
                <a:spcPts val="0"/>
              </a:spcAft>
              <a:buNone/>
            </a:pPr>
            <a:endParaRPr sz="3600">
              <a:solidFill>
                <a:schemeClr val="dk1"/>
              </a:solidFill>
              <a:latin typeface="Arial"/>
              <a:ea typeface="Arial"/>
              <a:cs typeface="Arial"/>
              <a:sym typeface="Arial"/>
            </a:endParaRPr>
          </a:p>
        </p:txBody>
      </p:sp>
      <p:sp>
        <p:nvSpPr>
          <p:cNvPr id="230" name="Google Shape;230;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10</a:t>
            </a:fld>
            <a:endParaRPr sz="2400" b="1">
              <a:solidFill>
                <a:schemeClr val="dk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pic>
        <p:nvPicPr>
          <p:cNvPr id="236" name="Google Shape;236;p11"/>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237" name="Google Shape;237;p11"/>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38" name="Google Shape;238;p11"/>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39" name="Google Shape;239;p11"/>
          <p:cNvPicPr preferRelativeResize="0"/>
          <p:nvPr/>
        </p:nvPicPr>
        <p:blipFill rotWithShape="1">
          <a:blip r:embed="rId5">
            <a:alphaModFix/>
          </a:blip>
          <a:srcRect/>
          <a:stretch/>
        </p:blipFill>
        <p:spPr>
          <a:xfrm>
            <a:off x="0" y="10797"/>
            <a:ext cx="9425065" cy="1610200"/>
          </a:xfrm>
          <a:prstGeom prst="rect">
            <a:avLst/>
          </a:prstGeom>
          <a:noFill/>
          <a:ln>
            <a:noFill/>
          </a:ln>
        </p:spPr>
      </p:pic>
      <p:sp>
        <p:nvSpPr>
          <p:cNvPr id="240" name="Google Shape;240;p11"/>
          <p:cNvSpPr txBox="1"/>
          <p:nvPr/>
        </p:nvSpPr>
        <p:spPr>
          <a:xfrm>
            <a:off x="2057400" y="626326"/>
            <a:ext cx="8153400" cy="641350"/>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None/>
            </a:pPr>
            <a:r>
              <a:rPr lang="en-US" sz="4000" b="1">
                <a:solidFill>
                  <a:schemeClr val="lt1"/>
                </a:solidFill>
                <a:latin typeface="Arial"/>
                <a:ea typeface="Arial"/>
                <a:cs typeface="Arial"/>
                <a:sym typeface="Arial"/>
              </a:rPr>
              <a:t>Social Responsibility </a:t>
            </a:r>
            <a:endParaRPr/>
          </a:p>
        </p:txBody>
      </p:sp>
      <p:sp>
        <p:nvSpPr>
          <p:cNvPr id="241" name="Google Shape;241;p11"/>
          <p:cNvSpPr txBox="1"/>
          <p:nvPr/>
        </p:nvSpPr>
        <p:spPr>
          <a:xfrm>
            <a:off x="1328853" y="1667169"/>
            <a:ext cx="9610493" cy="584775"/>
          </a:xfrm>
          <a:prstGeom prst="rect">
            <a:avLst/>
          </a:prstGeom>
          <a:solidFill>
            <a:srgbClr val="BBD6EE"/>
          </a:solid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3200" b="1">
                <a:solidFill>
                  <a:schemeClr val="dk1"/>
                </a:solidFill>
                <a:latin typeface="Arial"/>
                <a:ea typeface="Arial"/>
                <a:cs typeface="Arial"/>
                <a:sym typeface="Arial"/>
              </a:rPr>
              <a:t>The ethical obligations of a business are to:</a:t>
            </a:r>
            <a:endParaRPr/>
          </a:p>
        </p:txBody>
      </p:sp>
      <p:sp>
        <p:nvSpPr>
          <p:cNvPr id="242" name="Google Shape;242;p11"/>
          <p:cNvSpPr txBox="1"/>
          <p:nvPr/>
        </p:nvSpPr>
        <p:spPr>
          <a:xfrm>
            <a:off x="2133600" y="2672146"/>
            <a:ext cx="8077200" cy="283845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342900" marR="0" lvl="0" indent="-342900" algn="l" rtl="0">
              <a:spcBef>
                <a:spcPts val="0"/>
              </a:spcBef>
              <a:spcAft>
                <a:spcPts val="0"/>
              </a:spcAft>
              <a:buClr>
                <a:srgbClr val="D20513"/>
              </a:buClr>
              <a:buSzPts val="3600"/>
              <a:buFont typeface="Arial"/>
              <a:buChar char="•"/>
            </a:pPr>
            <a:r>
              <a:rPr lang="en-US" sz="3600" b="1">
                <a:solidFill>
                  <a:schemeClr val="dk1"/>
                </a:solidFill>
                <a:latin typeface="Arial"/>
                <a:ea typeface="Arial"/>
                <a:cs typeface="Arial"/>
                <a:sym typeface="Arial"/>
              </a:rPr>
              <a:t>Provide safe products</a:t>
            </a:r>
            <a:endParaRPr/>
          </a:p>
          <a:p>
            <a:pPr marL="342900" marR="0" lvl="0" indent="-342900" algn="l" rtl="0">
              <a:spcBef>
                <a:spcPts val="0"/>
              </a:spcBef>
              <a:spcAft>
                <a:spcPts val="0"/>
              </a:spcAft>
              <a:buClr>
                <a:srgbClr val="D20513"/>
              </a:buClr>
              <a:buSzPts val="3600"/>
              <a:buFont typeface="Arial"/>
              <a:buChar char="•"/>
            </a:pPr>
            <a:r>
              <a:rPr lang="en-US" sz="3600" b="1">
                <a:solidFill>
                  <a:schemeClr val="dk1"/>
                </a:solidFill>
                <a:latin typeface="Arial"/>
                <a:ea typeface="Arial"/>
                <a:cs typeface="Arial"/>
                <a:sym typeface="Arial"/>
              </a:rPr>
              <a:t>Create jobs</a:t>
            </a:r>
            <a:endParaRPr/>
          </a:p>
          <a:p>
            <a:pPr marL="342900" marR="0" lvl="0" indent="-342900" algn="l" rtl="0">
              <a:spcBef>
                <a:spcPts val="0"/>
              </a:spcBef>
              <a:spcAft>
                <a:spcPts val="0"/>
              </a:spcAft>
              <a:buClr>
                <a:srgbClr val="D20513"/>
              </a:buClr>
              <a:buSzPts val="3600"/>
              <a:buFont typeface="Arial"/>
              <a:buChar char="•"/>
            </a:pPr>
            <a:r>
              <a:rPr lang="en-US" sz="3600" b="1">
                <a:solidFill>
                  <a:schemeClr val="dk1"/>
                </a:solidFill>
                <a:latin typeface="Arial"/>
                <a:ea typeface="Arial"/>
                <a:cs typeface="Arial"/>
                <a:sym typeface="Arial"/>
              </a:rPr>
              <a:t>Protect the environment</a:t>
            </a:r>
            <a:endParaRPr/>
          </a:p>
          <a:p>
            <a:pPr marL="342900" marR="0" lvl="0" indent="-342900" algn="l" rtl="0">
              <a:spcBef>
                <a:spcPts val="0"/>
              </a:spcBef>
              <a:spcAft>
                <a:spcPts val="0"/>
              </a:spcAft>
              <a:buClr>
                <a:srgbClr val="D20513"/>
              </a:buClr>
              <a:buSzPts val="3600"/>
              <a:buFont typeface="Arial"/>
              <a:buChar char="•"/>
            </a:pPr>
            <a:r>
              <a:rPr lang="en-US" sz="3600" b="1">
                <a:solidFill>
                  <a:schemeClr val="dk1"/>
                </a:solidFill>
                <a:latin typeface="Arial"/>
                <a:ea typeface="Arial"/>
                <a:cs typeface="Arial"/>
                <a:sym typeface="Arial"/>
              </a:rPr>
              <a:t>Contribute to the standard of living in society</a:t>
            </a:r>
            <a:endParaRPr/>
          </a:p>
        </p:txBody>
      </p:sp>
      <p:sp>
        <p:nvSpPr>
          <p:cNvPr id="244" name="Google Shape;244;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11</a:t>
            </a:fld>
            <a:endParaRPr sz="2400" b="1">
              <a:solidFill>
                <a:schemeClr val="dk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pic>
        <p:nvPicPr>
          <p:cNvPr id="250" name="Google Shape;250;p12"/>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251" name="Google Shape;251;p12"/>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52" name="Google Shape;252;p12"/>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53" name="Google Shape;253;p12"/>
          <p:cNvPicPr preferRelativeResize="0"/>
          <p:nvPr/>
        </p:nvPicPr>
        <p:blipFill rotWithShape="1">
          <a:blip r:embed="rId5">
            <a:alphaModFix/>
          </a:blip>
          <a:srcRect/>
          <a:stretch/>
        </p:blipFill>
        <p:spPr>
          <a:xfrm>
            <a:off x="0" y="0"/>
            <a:ext cx="9425065" cy="1610200"/>
          </a:xfrm>
          <a:prstGeom prst="rect">
            <a:avLst/>
          </a:prstGeom>
          <a:noFill/>
          <a:ln>
            <a:noFill/>
          </a:ln>
        </p:spPr>
      </p:pic>
      <p:sp>
        <p:nvSpPr>
          <p:cNvPr id="254" name="Google Shape;254;p12"/>
          <p:cNvSpPr txBox="1"/>
          <p:nvPr/>
        </p:nvSpPr>
        <p:spPr>
          <a:xfrm>
            <a:off x="2542478" y="503671"/>
            <a:ext cx="6882587" cy="867930"/>
          </a:xfrm>
          <a:prstGeom prst="rect">
            <a:avLst/>
          </a:prstGeom>
          <a:noFill/>
          <a:ln>
            <a:noFill/>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chemeClr val="lt1"/>
              </a:buClr>
              <a:buSzPts val="2800"/>
              <a:buFont typeface="Arial"/>
              <a:buNone/>
            </a:pPr>
            <a:r>
              <a:rPr lang="en-US" sz="2800" b="1">
                <a:solidFill>
                  <a:schemeClr val="lt1"/>
                </a:solidFill>
                <a:latin typeface="Arial"/>
                <a:ea typeface="Arial"/>
                <a:cs typeface="Arial"/>
                <a:sym typeface="Arial"/>
              </a:rPr>
              <a:t>Theories of Social Responsibility – Summary </a:t>
            </a:r>
            <a:endParaRPr sz="2800" b="1">
              <a:solidFill>
                <a:schemeClr val="lt1"/>
              </a:solidFill>
              <a:latin typeface="Arial"/>
              <a:ea typeface="Arial"/>
              <a:cs typeface="Arial"/>
              <a:sym typeface="Arial"/>
            </a:endParaRPr>
          </a:p>
        </p:txBody>
      </p:sp>
      <p:graphicFrame>
        <p:nvGraphicFramePr>
          <p:cNvPr id="255" name="Google Shape;255;p12"/>
          <p:cNvGraphicFramePr/>
          <p:nvPr/>
        </p:nvGraphicFramePr>
        <p:xfrm>
          <a:off x="1891022" y="1547662"/>
          <a:ext cx="8077900" cy="4348224"/>
        </p:xfrm>
        <a:graphic>
          <a:graphicData uri="http://schemas.openxmlformats.org/drawingml/2006/table">
            <a:tbl>
              <a:tblPr>
                <a:noFill/>
                <a:tableStyleId>{B82EF696-4E0F-4ED2-9A30-3B718CA93516}</a:tableStyleId>
              </a:tblPr>
              <a:tblGrid>
                <a:gridCol w="2621775">
                  <a:extLst>
                    <a:ext uri="{9D8B030D-6E8A-4147-A177-3AD203B41FA5}">
                      <a16:colId xmlns:a16="http://schemas.microsoft.com/office/drawing/2014/main" val="20000"/>
                    </a:ext>
                  </a:extLst>
                </a:gridCol>
                <a:gridCol w="5456125">
                  <a:extLst>
                    <a:ext uri="{9D8B030D-6E8A-4147-A177-3AD203B41FA5}">
                      <a16:colId xmlns:a16="http://schemas.microsoft.com/office/drawing/2014/main" val="20001"/>
                    </a:ext>
                  </a:extLst>
                </a:gridCol>
              </a:tblGrid>
              <a:tr h="518525">
                <a:tc>
                  <a:txBody>
                    <a:bodyPr/>
                    <a:lstStyle/>
                    <a:p>
                      <a:pPr marL="0" marR="0" lvl="0" indent="0" algn="ctr" rtl="0">
                        <a:lnSpc>
                          <a:spcPct val="100000"/>
                        </a:lnSpc>
                        <a:spcBef>
                          <a:spcPts val="0"/>
                        </a:spcBef>
                        <a:spcAft>
                          <a:spcPts val="0"/>
                        </a:spcAft>
                        <a:buClr>
                          <a:srgbClr val="CC3300"/>
                        </a:buClr>
                        <a:buSzPts val="1560"/>
                        <a:buFont typeface="Noto Sans Symbols"/>
                        <a:buNone/>
                      </a:pPr>
                      <a:r>
                        <a:rPr lang="en-US" sz="2400" b="1" u="none" strike="noStrike" cap="none"/>
                        <a:t>Theory</a:t>
                      </a:r>
                      <a:endParaRPr sz="2400" b="1" i="0" u="none" strike="noStrike" cap="none">
                        <a:solidFill>
                          <a:schemeClr val="lt1"/>
                        </a:solidFill>
                        <a:latin typeface="Arial Narrow"/>
                        <a:ea typeface="Arial Narrow"/>
                        <a:cs typeface="Arial Narrow"/>
                        <a:sym typeface="Arial Narrow"/>
                      </a:endParaRPr>
                    </a:p>
                  </a:txBody>
                  <a:tcPr marL="91450" marR="91450" marT="45725" marB="45725">
                    <a:solidFill>
                      <a:srgbClr val="E1EFD8"/>
                    </a:solidFill>
                  </a:tcPr>
                </a:tc>
                <a:tc>
                  <a:txBody>
                    <a:bodyPr/>
                    <a:lstStyle/>
                    <a:p>
                      <a:pPr marL="0" marR="0" lvl="0" indent="0" algn="ctr" rtl="0">
                        <a:lnSpc>
                          <a:spcPct val="100000"/>
                        </a:lnSpc>
                        <a:spcBef>
                          <a:spcPts val="0"/>
                        </a:spcBef>
                        <a:spcAft>
                          <a:spcPts val="0"/>
                        </a:spcAft>
                        <a:buClr>
                          <a:srgbClr val="CC3300"/>
                        </a:buClr>
                        <a:buSzPts val="1560"/>
                        <a:buFont typeface="Noto Sans Symbols"/>
                        <a:buNone/>
                      </a:pPr>
                      <a:r>
                        <a:rPr lang="en-US" sz="2400" b="1" u="none" strike="noStrike" cap="none"/>
                        <a:t>Social Responsibility</a:t>
                      </a:r>
                      <a:endParaRPr sz="2400" b="1" i="0" u="none" strike="noStrike" cap="none">
                        <a:solidFill>
                          <a:schemeClr val="lt1"/>
                        </a:solidFill>
                        <a:latin typeface="Arial Narrow"/>
                        <a:ea typeface="Arial Narrow"/>
                        <a:cs typeface="Arial Narrow"/>
                        <a:sym typeface="Arial Narrow"/>
                      </a:endParaRPr>
                    </a:p>
                  </a:txBody>
                  <a:tcPr marL="91450" marR="91450" marT="45725" marB="45725">
                    <a:solidFill>
                      <a:srgbClr val="E1EFD8"/>
                    </a:solidFill>
                  </a:tcPr>
                </a:tc>
                <a:extLst>
                  <a:ext uri="{0D108BD9-81ED-4DB2-BD59-A6C34878D82A}">
                    <a16:rowId xmlns:a16="http://schemas.microsoft.com/office/drawing/2014/main" val="10000"/>
                  </a:ext>
                </a:extLst>
              </a:tr>
              <a:tr h="700275">
                <a:tc>
                  <a:txBody>
                    <a:bodyPr/>
                    <a:lstStyle/>
                    <a:p>
                      <a:pPr marL="0" marR="0" lvl="0" indent="0" algn="ctr" rtl="0">
                        <a:lnSpc>
                          <a:spcPct val="100000"/>
                        </a:lnSpc>
                        <a:spcBef>
                          <a:spcPts val="0"/>
                        </a:spcBef>
                        <a:spcAft>
                          <a:spcPts val="0"/>
                        </a:spcAft>
                        <a:buClr>
                          <a:srgbClr val="CC3300"/>
                        </a:buClr>
                        <a:buSzPts val="1560"/>
                        <a:buFont typeface="Noto Sans Symbols"/>
                        <a:buNone/>
                      </a:pPr>
                      <a:r>
                        <a:rPr lang="en-US" sz="2400" b="1" u="none" strike="noStrike" cap="none"/>
                        <a:t>Maximizing profits</a:t>
                      </a:r>
                      <a:endParaRPr sz="2400" b="1" i="0" u="none" strike="noStrike" cap="none">
                        <a:solidFill>
                          <a:srgbClr val="0000CC"/>
                        </a:solidFill>
                        <a:latin typeface="Arial Narrow"/>
                        <a:ea typeface="Arial Narrow"/>
                        <a:cs typeface="Arial Narrow"/>
                        <a:sym typeface="Arial Narrow"/>
                      </a:endParaRPr>
                    </a:p>
                  </a:txBody>
                  <a:tcPr marL="91450" marR="91450" marT="45725" marB="45725">
                    <a:solidFill>
                      <a:srgbClr val="F2F2F2"/>
                    </a:solidFill>
                  </a:tcPr>
                </a:tc>
                <a:tc>
                  <a:txBody>
                    <a:bodyPr/>
                    <a:lstStyle/>
                    <a:p>
                      <a:pPr marL="0" marR="0" lvl="0" indent="0" algn="just" rtl="0">
                        <a:lnSpc>
                          <a:spcPct val="90000"/>
                        </a:lnSpc>
                        <a:spcBef>
                          <a:spcPts val="0"/>
                        </a:spcBef>
                        <a:spcAft>
                          <a:spcPts val="0"/>
                        </a:spcAft>
                        <a:buClr>
                          <a:srgbClr val="CC3300"/>
                        </a:buClr>
                        <a:buSzPts val="1560"/>
                        <a:buFont typeface="Noto Sans Symbols"/>
                        <a:buNone/>
                      </a:pPr>
                      <a:r>
                        <a:rPr lang="en-US" sz="2400" u="none" strike="noStrike" cap="none"/>
                        <a:t>To maximize profits for stockholders.</a:t>
                      </a:r>
                      <a:endParaRPr sz="2400" b="0" i="0" u="none" strike="noStrike" cap="none">
                        <a:solidFill>
                          <a:schemeClr val="lt1"/>
                        </a:solidFill>
                        <a:latin typeface="Arial Narrow"/>
                        <a:ea typeface="Arial Narrow"/>
                        <a:cs typeface="Arial Narrow"/>
                        <a:sym typeface="Arial Narrow"/>
                      </a:endParaRPr>
                    </a:p>
                  </a:txBody>
                  <a:tcPr marL="91450" marR="91450" marT="45725" marB="45725"/>
                </a:tc>
                <a:extLst>
                  <a:ext uri="{0D108BD9-81ED-4DB2-BD59-A6C34878D82A}">
                    <a16:rowId xmlns:a16="http://schemas.microsoft.com/office/drawing/2014/main" val="10001"/>
                  </a:ext>
                </a:extLst>
              </a:tr>
              <a:tr h="674400">
                <a:tc>
                  <a:txBody>
                    <a:bodyPr/>
                    <a:lstStyle/>
                    <a:p>
                      <a:pPr marL="0" marR="0" lvl="0" indent="0" algn="ctr" rtl="0">
                        <a:lnSpc>
                          <a:spcPct val="100000"/>
                        </a:lnSpc>
                        <a:spcBef>
                          <a:spcPts val="0"/>
                        </a:spcBef>
                        <a:spcAft>
                          <a:spcPts val="0"/>
                        </a:spcAft>
                        <a:buClr>
                          <a:srgbClr val="CC3300"/>
                        </a:buClr>
                        <a:buSzPts val="1560"/>
                        <a:buFont typeface="Noto Sans Symbols"/>
                        <a:buNone/>
                      </a:pPr>
                      <a:r>
                        <a:rPr lang="en-US" sz="2400" b="1" u="none" strike="noStrike" cap="none"/>
                        <a:t>Moral minimum</a:t>
                      </a:r>
                      <a:endParaRPr sz="2400" b="1" i="0" u="none" strike="noStrike" cap="none">
                        <a:solidFill>
                          <a:srgbClr val="0000CC"/>
                        </a:solidFill>
                        <a:latin typeface="Arial Narrow"/>
                        <a:ea typeface="Arial Narrow"/>
                        <a:cs typeface="Arial Narrow"/>
                        <a:sym typeface="Arial Narrow"/>
                      </a:endParaRPr>
                    </a:p>
                  </a:txBody>
                  <a:tcPr marL="91450" marR="91450" marT="45725" marB="45725">
                    <a:solidFill>
                      <a:srgbClr val="F2F2F2"/>
                    </a:solidFill>
                  </a:tcPr>
                </a:tc>
                <a:tc>
                  <a:txBody>
                    <a:bodyPr/>
                    <a:lstStyle/>
                    <a:p>
                      <a:pPr marL="0" marR="0" lvl="0" indent="0" algn="just" rtl="0">
                        <a:lnSpc>
                          <a:spcPct val="90000"/>
                        </a:lnSpc>
                        <a:spcBef>
                          <a:spcPts val="0"/>
                        </a:spcBef>
                        <a:spcAft>
                          <a:spcPts val="0"/>
                        </a:spcAft>
                        <a:buClr>
                          <a:srgbClr val="CC3300"/>
                        </a:buClr>
                        <a:buSzPts val="1560"/>
                        <a:buFont typeface="Noto Sans Symbols"/>
                        <a:buNone/>
                      </a:pPr>
                      <a:r>
                        <a:rPr lang="en-US" sz="2400" u="none" strike="noStrike" cap="none"/>
                        <a:t>To avoid causing harm and to compensate for harm caused.  </a:t>
                      </a:r>
                      <a:endParaRPr sz="1800" b="1" i="0" u="none" strike="noStrike" cap="none">
                        <a:solidFill>
                          <a:schemeClr val="lt1"/>
                        </a:solidFill>
                        <a:latin typeface="Arial Narrow"/>
                        <a:ea typeface="Arial Narrow"/>
                        <a:cs typeface="Arial Narrow"/>
                        <a:sym typeface="Arial Narrow"/>
                      </a:endParaRPr>
                    </a:p>
                  </a:txBody>
                  <a:tcPr marL="91450" marR="91450" marT="45725" marB="45725"/>
                </a:tc>
                <a:extLst>
                  <a:ext uri="{0D108BD9-81ED-4DB2-BD59-A6C34878D82A}">
                    <a16:rowId xmlns:a16="http://schemas.microsoft.com/office/drawing/2014/main" val="10002"/>
                  </a:ext>
                </a:extLst>
              </a:tr>
              <a:tr h="1356325">
                <a:tc>
                  <a:txBody>
                    <a:bodyPr/>
                    <a:lstStyle/>
                    <a:p>
                      <a:pPr marL="0" marR="0" lvl="0" indent="0" algn="ctr" rtl="0">
                        <a:lnSpc>
                          <a:spcPct val="100000"/>
                        </a:lnSpc>
                        <a:spcBef>
                          <a:spcPts val="0"/>
                        </a:spcBef>
                        <a:spcAft>
                          <a:spcPts val="0"/>
                        </a:spcAft>
                        <a:buClr>
                          <a:srgbClr val="CC3300"/>
                        </a:buClr>
                        <a:buSzPts val="1560"/>
                        <a:buFont typeface="Noto Sans Symbols"/>
                        <a:buNone/>
                      </a:pPr>
                      <a:r>
                        <a:rPr lang="en-US" sz="2400" b="1" u="none" strike="noStrike" cap="none"/>
                        <a:t>Stakeholder interest</a:t>
                      </a:r>
                      <a:endParaRPr sz="2400" b="1" i="0" u="none" strike="noStrike" cap="none">
                        <a:solidFill>
                          <a:srgbClr val="0000CC"/>
                        </a:solidFill>
                        <a:latin typeface="Arial Narrow"/>
                        <a:ea typeface="Arial Narrow"/>
                        <a:cs typeface="Arial Narrow"/>
                        <a:sym typeface="Arial Narrow"/>
                      </a:endParaRPr>
                    </a:p>
                  </a:txBody>
                  <a:tcPr marL="91450" marR="91450" marT="45725" marB="45725">
                    <a:solidFill>
                      <a:srgbClr val="F2F2F2"/>
                    </a:solidFill>
                  </a:tcPr>
                </a:tc>
                <a:tc>
                  <a:txBody>
                    <a:bodyPr/>
                    <a:lstStyle/>
                    <a:p>
                      <a:pPr marL="0" marR="0" lvl="0" indent="0" algn="just" rtl="0">
                        <a:lnSpc>
                          <a:spcPct val="90000"/>
                        </a:lnSpc>
                        <a:spcBef>
                          <a:spcPts val="0"/>
                        </a:spcBef>
                        <a:spcAft>
                          <a:spcPts val="0"/>
                        </a:spcAft>
                        <a:buClr>
                          <a:srgbClr val="CC3300"/>
                        </a:buClr>
                        <a:buSzPts val="1560"/>
                        <a:buFont typeface="Noto Sans Symbols"/>
                        <a:buNone/>
                      </a:pPr>
                      <a:r>
                        <a:rPr lang="en-US" sz="2400" u="none" strike="noStrike" cap="none"/>
                        <a:t>To consider the interests of all stakeholders, including stockholders, employees, customers, suppliers, creditors, and local community.</a:t>
                      </a:r>
                      <a:endParaRPr sz="2400" b="0" i="0" u="none" strike="noStrike" cap="none">
                        <a:solidFill>
                          <a:schemeClr val="lt1"/>
                        </a:solidFill>
                        <a:latin typeface="Arial Narrow"/>
                        <a:ea typeface="Arial Narrow"/>
                        <a:cs typeface="Arial Narrow"/>
                        <a:sym typeface="Arial Narrow"/>
                      </a:endParaRPr>
                    </a:p>
                  </a:txBody>
                  <a:tcPr marL="91450" marR="91450" marT="45725" marB="45725"/>
                </a:tc>
                <a:extLst>
                  <a:ext uri="{0D108BD9-81ED-4DB2-BD59-A6C34878D82A}">
                    <a16:rowId xmlns:a16="http://schemas.microsoft.com/office/drawing/2014/main" val="10003"/>
                  </a:ext>
                </a:extLst>
              </a:tr>
              <a:tr h="848725">
                <a:tc>
                  <a:txBody>
                    <a:bodyPr/>
                    <a:lstStyle/>
                    <a:p>
                      <a:pPr marL="0" marR="0" lvl="0" indent="0" algn="ctr" rtl="0">
                        <a:lnSpc>
                          <a:spcPct val="100000"/>
                        </a:lnSpc>
                        <a:spcBef>
                          <a:spcPts val="0"/>
                        </a:spcBef>
                        <a:spcAft>
                          <a:spcPts val="0"/>
                        </a:spcAft>
                        <a:buClr>
                          <a:srgbClr val="CC3300"/>
                        </a:buClr>
                        <a:buSzPts val="1560"/>
                        <a:buFont typeface="Noto Sans Symbols"/>
                        <a:buNone/>
                      </a:pPr>
                      <a:r>
                        <a:rPr lang="en-US" sz="2400" b="1" u="none" strike="noStrike" cap="none"/>
                        <a:t>Corporate citizenship</a:t>
                      </a:r>
                      <a:endParaRPr sz="2400" b="1" i="0" u="none" strike="noStrike" cap="none">
                        <a:solidFill>
                          <a:srgbClr val="0000CC"/>
                        </a:solidFill>
                        <a:latin typeface="Arial Narrow"/>
                        <a:ea typeface="Arial Narrow"/>
                        <a:cs typeface="Arial Narrow"/>
                        <a:sym typeface="Arial Narrow"/>
                      </a:endParaRPr>
                    </a:p>
                  </a:txBody>
                  <a:tcPr marL="91450" marR="91450" marT="45725" marB="45725">
                    <a:solidFill>
                      <a:srgbClr val="F2F2F2"/>
                    </a:solidFill>
                  </a:tcPr>
                </a:tc>
                <a:tc>
                  <a:txBody>
                    <a:bodyPr/>
                    <a:lstStyle/>
                    <a:p>
                      <a:pPr marL="0" marR="0" lvl="0" indent="0" algn="just" rtl="0">
                        <a:lnSpc>
                          <a:spcPct val="150000"/>
                        </a:lnSpc>
                        <a:spcBef>
                          <a:spcPts val="0"/>
                        </a:spcBef>
                        <a:spcAft>
                          <a:spcPts val="0"/>
                        </a:spcAft>
                        <a:buClr>
                          <a:srgbClr val="CC3300"/>
                        </a:buClr>
                        <a:buSzPts val="1560"/>
                        <a:buFont typeface="Noto Sans Symbols"/>
                        <a:buNone/>
                      </a:pPr>
                      <a:r>
                        <a:rPr lang="en-US" sz="2400" u="none" strike="noStrike" cap="none"/>
                        <a:t>To do good and solve social problems.</a:t>
                      </a:r>
                      <a:endParaRPr sz="2400" b="0" i="0" u="none" strike="noStrike" cap="none">
                        <a:solidFill>
                          <a:schemeClr val="lt1"/>
                        </a:solidFill>
                        <a:latin typeface="Arial Narrow"/>
                        <a:ea typeface="Arial Narrow"/>
                        <a:cs typeface="Arial Narrow"/>
                        <a:sym typeface="Arial Narrow"/>
                      </a:endParaRPr>
                    </a:p>
                  </a:txBody>
                  <a:tcPr marL="91450" marR="91450" marT="45725" marB="45725"/>
                </a:tc>
                <a:extLst>
                  <a:ext uri="{0D108BD9-81ED-4DB2-BD59-A6C34878D82A}">
                    <a16:rowId xmlns:a16="http://schemas.microsoft.com/office/drawing/2014/main" val="10004"/>
                  </a:ext>
                </a:extLst>
              </a:tr>
            </a:tbl>
          </a:graphicData>
        </a:graphic>
      </p:graphicFrame>
      <p:sp>
        <p:nvSpPr>
          <p:cNvPr id="257" name="Google Shape;257;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12</a:t>
            </a:fld>
            <a:endParaRPr sz="2400" b="1">
              <a:solidFill>
                <a:schemeClr val="dk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pic>
        <p:nvPicPr>
          <p:cNvPr id="263" name="Google Shape;263;p13"/>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264" name="Google Shape;264;p1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65" name="Google Shape;265;p1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66" name="Google Shape;266;p13"/>
          <p:cNvPicPr preferRelativeResize="0"/>
          <p:nvPr/>
        </p:nvPicPr>
        <p:blipFill rotWithShape="1">
          <a:blip r:embed="rId5">
            <a:alphaModFix/>
          </a:blip>
          <a:srcRect/>
          <a:stretch/>
        </p:blipFill>
        <p:spPr>
          <a:xfrm>
            <a:off x="0" y="0"/>
            <a:ext cx="9425065" cy="1610200"/>
          </a:xfrm>
          <a:prstGeom prst="rect">
            <a:avLst/>
          </a:prstGeom>
          <a:noFill/>
          <a:ln>
            <a:noFill/>
          </a:ln>
        </p:spPr>
      </p:pic>
      <p:sp>
        <p:nvSpPr>
          <p:cNvPr id="267" name="Google Shape;267;p13"/>
          <p:cNvSpPr txBox="1"/>
          <p:nvPr/>
        </p:nvSpPr>
        <p:spPr>
          <a:xfrm>
            <a:off x="604025" y="142318"/>
            <a:ext cx="10515600" cy="1325563"/>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lt1"/>
              </a:buClr>
              <a:buSzPts val="3600"/>
              <a:buFont typeface="Aharoni"/>
              <a:buNone/>
            </a:pPr>
            <a:r>
              <a:rPr lang="en-US" sz="3600" b="1">
                <a:solidFill>
                  <a:schemeClr val="lt1"/>
                </a:solidFill>
                <a:latin typeface="Aharoni"/>
                <a:ea typeface="Aharoni"/>
                <a:cs typeface="Aharoni"/>
                <a:sym typeface="Aharoni"/>
              </a:rPr>
              <a:t>Social</a:t>
            </a:r>
            <a:r>
              <a:rPr lang="en-US" sz="4000" b="1">
                <a:solidFill>
                  <a:schemeClr val="lt1"/>
                </a:solidFill>
                <a:latin typeface="Aharoni"/>
                <a:ea typeface="Aharoni"/>
                <a:cs typeface="Aharoni"/>
                <a:sym typeface="Aharoni"/>
              </a:rPr>
              <a:t> Criticisms of Marketing</a:t>
            </a:r>
            <a:endParaRPr sz="4000" b="1">
              <a:solidFill>
                <a:schemeClr val="lt1"/>
              </a:solidFill>
              <a:latin typeface="Aharoni"/>
              <a:ea typeface="Aharoni"/>
              <a:cs typeface="Aharoni"/>
              <a:sym typeface="Aharoni"/>
            </a:endParaRPr>
          </a:p>
        </p:txBody>
      </p:sp>
      <p:sp>
        <p:nvSpPr>
          <p:cNvPr id="268" name="Google Shape;268;p13"/>
          <p:cNvSpPr txBox="1"/>
          <p:nvPr/>
        </p:nvSpPr>
        <p:spPr>
          <a:xfrm>
            <a:off x="2219092" y="1825625"/>
            <a:ext cx="7504771" cy="3088731"/>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noAutofit/>
          </a:bodyPr>
          <a:lstStyle/>
          <a:p>
            <a:pPr marL="342900" marR="0" lvl="0" indent="-342900" algn="l" rtl="0">
              <a:lnSpc>
                <a:spcPct val="90000"/>
              </a:lnSpc>
              <a:spcBef>
                <a:spcPts val="0"/>
              </a:spcBef>
              <a:spcAft>
                <a:spcPts val="0"/>
              </a:spcAft>
              <a:buClr>
                <a:schemeClr val="dk1"/>
              </a:buClr>
              <a:buSzPts val="3200"/>
              <a:buFont typeface="Arial"/>
              <a:buChar char="•"/>
            </a:pPr>
            <a:r>
              <a:rPr lang="en-US" sz="3200" b="1">
                <a:solidFill>
                  <a:srgbClr val="000099"/>
                </a:solidFill>
                <a:latin typeface="Calibri"/>
                <a:ea typeface="Calibri"/>
                <a:cs typeface="Calibri"/>
                <a:sym typeface="Calibri"/>
              </a:rPr>
              <a:t>Marketing’s Impact on Individual Consumers</a:t>
            </a:r>
            <a:endParaRPr/>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a:solidFill>
                  <a:schemeClr val="dk1"/>
                </a:solidFill>
                <a:latin typeface="Calibri"/>
                <a:ea typeface="Calibri"/>
                <a:cs typeface="Calibri"/>
                <a:sym typeface="Calibri"/>
              </a:rPr>
              <a:t>High Prices</a:t>
            </a:r>
            <a:endParaRPr/>
          </a:p>
          <a:p>
            <a:pPr marL="1143000" marR="0" lvl="2" indent="-228600" algn="l" rtl="0">
              <a:lnSpc>
                <a:spcPct val="90000"/>
              </a:lnSpc>
              <a:spcBef>
                <a:spcPts val="120"/>
              </a:spcBef>
              <a:spcAft>
                <a:spcPts val="0"/>
              </a:spcAft>
              <a:buClr>
                <a:srgbClr val="000099"/>
              </a:buClr>
              <a:buSzPts val="2400"/>
              <a:buFont typeface="Arial"/>
              <a:buChar char="•"/>
            </a:pPr>
            <a:r>
              <a:rPr lang="en-US" sz="2400" b="1" i="0" u="none" strike="noStrike" cap="none">
                <a:solidFill>
                  <a:schemeClr val="dk1"/>
                </a:solidFill>
                <a:latin typeface="Calibri"/>
                <a:ea typeface="Calibri"/>
                <a:cs typeface="Calibri"/>
                <a:sym typeface="Calibri"/>
              </a:rPr>
              <a:t> High costs of distribution</a:t>
            </a:r>
            <a:endParaRPr/>
          </a:p>
          <a:p>
            <a:pPr marL="1143000" marR="0" lvl="2" indent="-228600" algn="l" rtl="0">
              <a:lnSpc>
                <a:spcPct val="90000"/>
              </a:lnSpc>
              <a:spcBef>
                <a:spcPts val="120"/>
              </a:spcBef>
              <a:spcAft>
                <a:spcPts val="0"/>
              </a:spcAft>
              <a:buClr>
                <a:srgbClr val="000099"/>
              </a:buClr>
              <a:buSzPts val="2400"/>
              <a:buFont typeface="Arial"/>
              <a:buChar char="•"/>
            </a:pPr>
            <a:r>
              <a:rPr lang="en-US" sz="2400" b="1" i="0" u="none" strike="noStrike" cap="none">
                <a:solidFill>
                  <a:schemeClr val="dk1"/>
                </a:solidFill>
                <a:latin typeface="Calibri"/>
                <a:ea typeface="Calibri"/>
                <a:cs typeface="Calibri"/>
                <a:sym typeface="Calibri"/>
              </a:rPr>
              <a:t> High advertising and promotion costs</a:t>
            </a:r>
            <a:endParaRPr/>
          </a:p>
          <a:p>
            <a:pPr marL="1143000" marR="0" lvl="2" indent="-228600" algn="l" rtl="0">
              <a:lnSpc>
                <a:spcPct val="90000"/>
              </a:lnSpc>
              <a:spcBef>
                <a:spcPts val="120"/>
              </a:spcBef>
              <a:spcAft>
                <a:spcPts val="0"/>
              </a:spcAft>
              <a:buClr>
                <a:srgbClr val="000099"/>
              </a:buClr>
              <a:buSzPts val="2400"/>
              <a:buFont typeface="Arial"/>
              <a:buChar char="•"/>
            </a:pPr>
            <a:r>
              <a:rPr lang="en-US" sz="2400" b="1" i="0" u="none" strike="noStrike" cap="none">
                <a:solidFill>
                  <a:schemeClr val="dk1"/>
                </a:solidFill>
                <a:latin typeface="Calibri"/>
                <a:ea typeface="Calibri"/>
                <a:cs typeface="Calibri"/>
                <a:sym typeface="Calibri"/>
              </a:rPr>
              <a:t> Excessive markups</a:t>
            </a:r>
            <a:endParaRPr sz="2400" b="1" i="0" u="none" strike="noStrike" cap="none">
              <a:solidFill>
                <a:schemeClr val="dk1"/>
              </a:solidFill>
              <a:latin typeface="Calibri"/>
              <a:ea typeface="Calibri"/>
              <a:cs typeface="Calibri"/>
              <a:sym typeface="Calibri"/>
            </a:endParaRPr>
          </a:p>
        </p:txBody>
      </p:sp>
      <p:sp>
        <p:nvSpPr>
          <p:cNvPr id="269" name="Google Shape;269;p13"/>
          <p:cNvSpPr txBox="1"/>
          <p:nvPr/>
        </p:nvSpPr>
        <p:spPr>
          <a:xfrm>
            <a:off x="2276954" y="5129781"/>
            <a:ext cx="7446909" cy="40011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chemeClr val="hlink"/>
                </a:solidFill>
                <a:latin typeface="Tahoma"/>
                <a:ea typeface="Tahoma"/>
                <a:cs typeface="Tahoma"/>
                <a:sym typeface="Tahoma"/>
              </a:rPr>
              <a:t>Goal 1:  Know the major social criticisms of marketing</a:t>
            </a:r>
            <a:endParaRPr/>
          </a:p>
        </p:txBody>
      </p:sp>
      <p:sp>
        <p:nvSpPr>
          <p:cNvPr id="271" name="Google Shape;271;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13</a:t>
            </a:fld>
            <a:endParaRPr sz="2400" b="1">
              <a:solidFill>
                <a:schemeClr val="dk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pic>
        <p:nvPicPr>
          <p:cNvPr id="277" name="Google Shape;277;p14"/>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278" name="Google Shape;278;p1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79" name="Google Shape;279;p1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80" name="Google Shape;280;p14"/>
          <p:cNvPicPr preferRelativeResize="0"/>
          <p:nvPr/>
        </p:nvPicPr>
        <p:blipFill rotWithShape="1">
          <a:blip r:embed="rId5">
            <a:alphaModFix/>
          </a:blip>
          <a:srcRect/>
          <a:stretch/>
        </p:blipFill>
        <p:spPr>
          <a:xfrm>
            <a:off x="0" y="0"/>
            <a:ext cx="9425065" cy="1610200"/>
          </a:xfrm>
          <a:prstGeom prst="rect">
            <a:avLst/>
          </a:prstGeom>
          <a:noFill/>
          <a:ln>
            <a:noFill/>
          </a:ln>
        </p:spPr>
      </p:pic>
      <p:sp>
        <p:nvSpPr>
          <p:cNvPr id="281" name="Google Shape;281;p14"/>
          <p:cNvSpPr txBox="1"/>
          <p:nvPr/>
        </p:nvSpPr>
        <p:spPr>
          <a:xfrm>
            <a:off x="514815" y="142319"/>
            <a:ext cx="10515600" cy="1325563"/>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lt1"/>
              </a:buClr>
              <a:buSzPts val="3600"/>
              <a:buFont typeface="Aharoni"/>
              <a:buNone/>
            </a:pPr>
            <a:r>
              <a:rPr lang="en-US" sz="3600" b="1">
                <a:solidFill>
                  <a:schemeClr val="lt1"/>
                </a:solidFill>
                <a:latin typeface="Aharoni"/>
                <a:ea typeface="Aharoni"/>
                <a:cs typeface="Aharoni"/>
                <a:sym typeface="Aharoni"/>
              </a:rPr>
              <a:t>Social Criticisms of Marketing</a:t>
            </a:r>
            <a:endParaRPr sz="3600" b="1">
              <a:solidFill>
                <a:schemeClr val="lt1"/>
              </a:solidFill>
              <a:latin typeface="Aharoni"/>
              <a:ea typeface="Aharoni"/>
              <a:cs typeface="Aharoni"/>
              <a:sym typeface="Aharoni"/>
            </a:endParaRPr>
          </a:p>
        </p:txBody>
      </p:sp>
      <p:sp>
        <p:nvSpPr>
          <p:cNvPr id="282" name="Google Shape;282;p14"/>
          <p:cNvSpPr txBox="1"/>
          <p:nvPr/>
        </p:nvSpPr>
        <p:spPr>
          <a:xfrm>
            <a:off x="2044415" y="1610200"/>
            <a:ext cx="7757508" cy="361617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normAutofit/>
          </a:bodyPr>
          <a:lstStyle/>
          <a:p>
            <a:pPr marL="342900" marR="0" lvl="0" indent="-342900" algn="l" rtl="0">
              <a:lnSpc>
                <a:spcPct val="90000"/>
              </a:lnSpc>
              <a:spcBef>
                <a:spcPts val="0"/>
              </a:spcBef>
              <a:spcAft>
                <a:spcPts val="0"/>
              </a:spcAft>
              <a:buClr>
                <a:schemeClr val="dk1"/>
              </a:buClr>
              <a:buSzPts val="3200"/>
              <a:buFont typeface="Arial"/>
              <a:buChar char="•"/>
            </a:pPr>
            <a:r>
              <a:rPr lang="en-US" sz="3200" b="1">
                <a:solidFill>
                  <a:srgbClr val="000099"/>
                </a:solidFill>
                <a:latin typeface="Calibri"/>
                <a:ea typeface="Calibri"/>
                <a:cs typeface="Calibri"/>
                <a:sym typeface="Calibri"/>
              </a:rPr>
              <a:t>Marketing’s Impact on Individual Consumers</a:t>
            </a:r>
            <a:endParaRPr/>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a:solidFill>
                  <a:schemeClr val="dk1"/>
                </a:solidFill>
                <a:latin typeface="Calibri"/>
                <a:ea typeface="Calibri"/>
                <a:cs typeface="Calibri"/>
                <a:sym typeface="Calibri"/>
              </a:rPr>
              <a:t>Deceptive Practices</a:t>
            </a:r>
            <a:endParaRPr/>
          </a:p>
          <a:p>
            <a:pPr marL="1143000" marR="0" lvl="2" indent="-228600" algn="l" rtl="0">
              <a:lnSpc>
                <a:spcPct val="90000"/>
              </a:lnSpc>
              <a:spcBef>
                <a:spcPts val="120"/>
              </a:spcBef>
              <a:spcAft>
                <a:spcPts val="0"/>
              </a:spcAft>
              <a:buClr>
                <a:srgbClr val="000099"/>
              </a:buClr>
              <a:buSzPts val="2400"/>
              <a:buFont typeface="Arial"/>
              <a:buChar char="•"/>
            </a:pPr>
            <a:r>
              <a:rPr lang="en-US" sz="2400" b="1" i="0" u="none" strike="noStrike" cap="none">
                <a:solidFill>
                  <a:schemeClr val="dk1"/>
                </a:solidFill>
                <a:latin typeface="Calibri"/>
                <a:ea typeface="Calibri"/>
                <a:cs typeface="Calibri"/>
                <a:sym typeface="Calibri"/>
              </a:rPr>
              <a:t> Pricing </a:t>
            </a:r>
            <a:endParaRPr/>
          </a:p>
          <a:p>
            <a:pPr marL="1143000" marR="0" lvl="2" indent="-228600" algn="l" rtl="0">
              <a:lnSpc>
                <a:spcPct val="90000"/>
              </a:lnSpc>
              <a:spcBef>
                <a:spcPts val="120"/>
              </a:spcBef>
              <a:spcAft>
                <a:spcPts val="0"/>
              </a:spcAft>
              <a:buClr>
                <a:srgbClr val="000099"/>
              </a:buClr>
              <a:buSzPts val="2400"/>
              <a:buFont typeface="Arial"/>
              <a:buChar char="•"/>
            </a:pPr>
            <a:r>
              <a:rPr lang="en-US" sz="2400" b="1" i="0" u="none" strike="noStrike" cap="none">
                <a:solidFill>
                  <a:schemeClr val="dk1"/>
                </a:solidFill>
                <a:latin typeface="Calibri"/>
                <a:ea typeface="Calibri"/>
                <a:cs typeface="Calibri"/>
                <a:sym typeface="Calibri"/>
              </a:rPr>
              <a:t> Promotion</a:t>
            </a:r>
            <a:endParaRPr/>
          </a:p>
          <a:p>
            <a:pPr marL="1143000" marR="0" lvl="2" indent="-228600" algn="l" rtl="0">
              <a:lnSpc>
                <a:spcPct val="90000"/>
              </a:lnSpc>
              <a:spcBef>
                <a:spcPts val="120"/>
              </a:spcBef>
              <a:spcAft>
                <a:spcPts val="0"/>
              </a:spcAft>
              <a:buClr>
                <a:srgbClr val="000099"/>
              </a:buClr>
              <a:buSzPts val="2400"/>
              <a:buFont typeface="Arial"/>
              <a:buChar char="•"/>
            </a:pPr>
            <a:r>
              <a:rPr lang="en-US" sz="2400" b="1" i="0" u="none" strike="noStrike" cap="none">
                <a:solidFill>
                  <a:schemeClr val="dk1"/>
                </a:solidFill>
                <a:latin typeface="Calibri"/>
                <a:ea typeface="Calibri"/>
                <a:cs typeface="Calibri"/>
                <a:sym typeface="Calibri"/>
              </a:rPr>
              <a:t> Packaging</a:t>
            </a:r>
            <a:endParaRPr/>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a:solidFill>
                  <a:schemeClr val="dk1"/>
                </a:solidFill>
                <a:latin typeface="Calibri"/>
                <a:ea typeface="Calibri"/>
                <a:cs typeface="Calibri"/>
                <a:sym typeface="Calibri"/>
              </a:rPr>
              <a:t>High-Pressure Selling</a:t>
            </a:r>
            <a:endParaRPr sz="2800" b="1" i="0" u="none" strike="noStrike" cap="none">
              <a:solidFill>
                <a:schemeClr val="dk1"/>
              </a:solidFill>
              <a:latin typeface="Calibri"/>
              <a:ea typeface="Calibri"/>
              <a:cs typeface="Calibri"/>
              <a:sym typeface="Calibri"/>
            </a:endParaRPr>
          </a:p>
        </p:txBody>
      </p:sp>
      <p:sp>
        <p:nvSpPr>
          <p:cNvPr id="283" name="Google Shape;283;p14"/>
          <p:cNvSpPr txBox="1"/>
          <p:nvPr/>
        </p:nvSpPr>
        <p:spPr>
          <a:xfrm>
            <a:off x="2276954" y="5348571"/>
            <a:ext cx="7148111" cy="40011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chemeClr val="hlink"/>
                </a:solidFill>
                <a:latin typeface="Tahoma"/>
                <a:ea typeface="Tahoma"/>
                <a:cs typeface="Tahoma"/>
                <a:sym typeface="Tahoma"/>
              </a:rPr>
              <a:t>Goal 1:  Know the major social criticisms of marketing</a:t>
            </a:r>
            <a:endParaRPr/>
          </a:p>
        </p:txBody>
      </p:sp>
      <p:sp>
        <p:nvSpPr>
          <p:cNvPr id="285" name="Google Shape;285;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14</a:t>
            </a:fld>
            <a:endParaRPr sz="2400" b="1">
              <a:solidFill>
                <a:schemeClr val="dk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pic>
        <p:nvPicPr>
          <p:cNvPr id="291" name="Google Shape;291;p15"/>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292" name="Google Shape;292;p15"/>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93" name="Google Shape;293;p15"/>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94" name="Google Shape;294;p15"/>
          <p:cNvPicPr preferRelativeResize="0"/>
          <p:nvPr/>
        </p:nvPicPr>
        <p:blipFill rotWithShape="1">
          <a:blip r:embed="rId5">
            <a:alphaModFix/>
          </a:blip>
          <a:srcRect/>
          <a:stretch/>
        </p:blipFill>
        <p:spPr>
          <a:xfrm>
            <a:off x="0" y="0"/>
            <a:ext cx="9425065" cy="1610200"/>
          </a:xfrm>
          <a:prstGeom prst="rect">
            <a:avLst/>
          </a:prstGeom>
          <a:noFill/>
          <a:ln>
            <a:noFill/>
          </a:ln>
        </p:spPr>
      </p:pic>
      <p:sp>
        <p:nvSpPr>
          <p:cNvPr id="295" name="Google Shape;295;p15"/>
          <p:cNvSpPr txBox="1"/>
          <p:nvPr/>
        </p:nvSpPr>
        <p:spPr>
          <a:xfrm>
            <a:off x="1940312" y="365126"/>
            <a:ext cx="7484753" cy="998730"/>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lt1"/>
              </a:buClr>
              <a:buSzPts val="3600"/>
              <a:buFont typeface="Aharoni"/>
              <a:buNone/>
            </a:pPr>
            <a:r>
              <a:rPr lang="en-US" sz="3600" b="1">
                <a:solidFill>
                  <a:schemeClr val="lt1"/>
                </a:solidFill>
                <a:latin typeface="Aharoni"/>
                <a:ea typeface="Aharoni"/>
                <a:cs typeface="Aharoni"/>
                <a:sym typeface="Aharoni"/>
              </a:rPr>
              <a:t>Social Criticisms of Marketing</a:t>
            </a:r>
            <a:endParaRPr sz="3600" b="1">
              <a:solidFill>
                <a:schemeClr val="lt1"/>
              </a:solidFill>
              <a:latin typeface="Aharoni"/>
              <a:ea typeface="Aharoni"/>
              <a:cs typeface="Aharoni"/>
              <a:sym typeface="Aharoni"/>
            </a:endParaRPr>
          </a:p>
        </p:txBody>
      </p:sp>
      <p:sp>
        <p:nvSpPr>
          <p:cNvPr id="296" name="Google Shape;296;p15"/>
          <p:cNvSpPr txBox="1"/>
          <p:nvPr/>
        </p:nvSpPr>
        <p:spPr>
          <a:xfrm>
            <a:off x="1784195" y="1739296"/>
            <a:ext cx="8240751" cy="3359692"/>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rmAutofit/>
          </a:bodyPr>
          <a:lstStyle/>
          <a:p>
            <a:pPr marL="342900" marR="0" lvl="0" indent="-342900" algn="l" rtl="0">
              <a:lnSpc>
                <a:spcPct val="90000"/>
              </a:lnSpc>
              <a:spcBef>
                <a:spcPts val="0"/>
              </a:spcBef>
              <a:spcAft>
                <a:spcPts val="0"/>
              </a:spcAft>
              <a:buClr>
                <a:schemeClr val="dk1"/>
              </a:buClr>
              <a:buSzPts val="3200"/>
              <a:buFont typeface="Arial"/>
              <a:buChar char="•"/>
            </a:pPr>
            <a:r>
              <a:rPr lang="en-US" sz="3200" b="1">
                <a:solidFill>
                  <a:srgbClr val="000099"/>
                </a:solidFill>
                <a:latin typeface="Calibri"/>
                <a:ea typeface="Calibri"/>
                <a:cs typeface="Calibri"/>
                <a:sym typeface="Calibri"/>
              </a:rPr>
              <a:t>Marketing’s Impact on Individual Consumers</a:t>
            </a:r>
            <a:endParaRPr/>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a:solidFill>
                  <a:schemeClr val="dk1"/>
                </a:solidFill>
                <a:latin typeface="Calibri"/>
                <a:ea typeface="Calibri"/>
                <a:cs typeface="Calibri"/>
                <a:sym typeface="Calibri"/>
              </a:rPr>
              <a:t>Shoddy or unsafe products</a:t>
            </a:r>
            <a:endParaRPr/>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a:solidFill>
                  <a:schemeClr val="dk1"/>
                </a:solidFill>
                <a:latin typeface="Calibri"/>
                <a:ea typeface="Calibri"/>
                <a:cs typeface="Calibri"/>
                <a:sym typeface="Calibri"/>
              </a:rPr>
              <a:t>Planned obsolescence</a:t>
            </a:r>
            <a:endParaRPr/>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a:solidFill>
                  <a:schemeClr val="dk1"/>
                </a:solidFill>
                <a:latin typeface="Calibri"/>
                <a:ea typeface="Calibri"/>
                <a:cs typeface="Calibri"/>
                <a:sym typeface="Calibri"/>
              </a:rPr>
              <a:t>Poor service to disadvantaged consumers</a:t>
            </a:r>
            <a:endParaRPr sz="2800" b="1" i="0" u="none" strike="noStrike" cap="none">
              <a:solidFill>
                <a:schemeClr val="dk1"/>
              </a:solidFill>
              <a:latin typeface="Calibri"/>
              <a:ea typeface="Calibri"/>
              <a:cs typeface="Calibri"/>
              <a:sym typeface="Calibri"/>
            </a:endParaRPr>
          </a:p>
        </p:txBody>
      </p:sp>
      <p:sp>
        <p:nvSpPr>
          <p:cNvPr id="297" name="Google Shape;297;p15"/>
          <p:cNvSpPr txBox="1"/>
          <p:nvPr/>
        </p:nvSpPr>
        <p:spPr>
          <a:xfrm>
            <a:off x="2492110" y="5329297"/>
            <a:ext cx="7148111" cy="40011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chemeClr val="hlink"/>
                </a:solidFill>
                <a:latin typeface="Tahoma"/>
                <a:ea typeface="Tahoma"/>
                <a:cs typeface="Tahoma"/>
                <a:sym typeface="Tahoma"/>
              </a:rPr>
              <a:t>Goal 1:  Know the major social criticisms of marketing</a:t>
            </a:r>
            <a:endParaRPr/>
          </a:p>
        </p:txBody>
      </p:sp>
      <p:sp>
        <p:nvSpPr>
          <p:cNvPr id="299" name="Google Shape;299;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15</a:t>
            </a:fld>
            <a:endParaRPr sz="2400" b="1">
              <a:solidFill>
                <a:schemeClr val="dk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03"/>
        <p:cNvGrpSpPr/>
        <p:nvPr/>
      </p:nvGrpSpPr>
      <p:grpSpPr>
        <a:xfrm>
          <a:off x="0" y="0"/>
          <a:ext cx="0" cy="0"/>
          <a:chOff x="0" y="0"/>
          <a:chExt cx="0" cy="0"/>
        </a:xfrm>
      </p:grpSpPr>
      <p:pic>
        <p:nvPicPr>
          <p:cNvPr id="305" name="Google Shape;305;p16"/>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306" name="Google Shape;306;p16"/>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307" name="Google Shape;307;p16"/>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308" name="Google Shape;308;p16"/>
          <p:cNvPicPr preferRelativeResize="0"/>
          <p:nvPr/>
        </p:nvPicPr>
        <p:blipFill rotWithShape="1">
          <a:blip r:embed="rId5">
            <a:alphaModFix/>
          </a:blip>
          <a:srcRect/>
          <a:stretch/>
        </p:blipFill>
        <p:spPr>
          <a:xfrm>
            <a:off x="0" y="0"/>
            <a:ext cx="9425065" cy="1610200"/>
          </a:xfrm>
          <a:prstGeom prst="rect">
            <a:avLst/>
          </a:prstGeom>
          <a:noFill/>
          <a:ln>
            <a:noFill/>
          </a:ln>
        </p:spPr>
      </p:pic>
      <p:sp>
        <p:nvSpPr>
          <p:cNvPr id="309" name="Google Shape;309;p16"/>
          <p:cNvSpPr txBox="1"/>
          <p:nvPr/>
        </p:nvSpPr>
        <p:spPr>
          <a:xfrm>
            <a:off x="1929161" y="365125"/>
            <a:ext cx="7968500" cy="1039929"/>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lt1"/>
              </a:buClr>
              <a:buSzPts val="3600"/>
              <a:buFont typeface="Aharoni"/>
              <a:buNone/>
            </a:pPr>
            <a:r>
              <a:rPr lang="en-US" sz="3600" b="1">
                <a:solidFill>
                  <a:schemeClr val="lt1"/>
                </a:solidFill>
                <a:latin typeface="Aharoni"/>
                <a:ea typeface="Aharoni"/>
                <a:cs typeface="Aharoni"/>
                <a:sym typeface="Aharoni"/>
              </a:rPr>
              <a:t>Social Criticisms of Marketing</a:t>
            </a:r>
            <a:endParaRPr sz="3600" b="1">
              <a:solidFill>
                <a:schemeClr val="lt1"/>
              </a:solidFill>
              <a:latin typeface="Aharoni"/>
              <a:ea typeface="Aharoni"/>
              <a:cs typeface="Aharoni"/>
              <a:sym typeface="Aharoni"/>
            </a:endParaRPr>
          </a:p>
        </p:txBody>
      </p:sp>
      <p:sp>
        <p:nvSpPr>
          <p:cNvPr id="310" name="Google Shape;310;p16"/>
          <p:cNvSpPr txBox="1"/>
          <p:nvPr/>
        </p:nvSpPr>
        <p:spPr>
          <a:xfrm>
            <a:off x="1550020" y="1825626"/>
            <a:ext cx="8463775" cy="324818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rmAutofit/>
          </a:bodyPr>
          <a:lstStyle/>
          <a:p>
            <a:pPr marL="342900" marR="0" lvl="0" indent="-342900" algn="l" rtl="0">
              <a:lnSpc>
                <a:spcPct val="90000"/>
              </a:lnSpc>
              <a:spcBef>
                <a:spcPts val="0"/>
              </a:spcBef>
              <a:spcAft>
                <a:spcPts val="0"/>
              </a:spcAft>
              <a:buClr>
                <a:schemeClr val="dk1"/>
              </a:buClr>
              <a:buSzPts val="3200"/>
              <a:buFont typeface="Arial"/>
              <a:buChar char="•"/>
            </a:pPr>
            <a:r>
              <a:rPr lang="en-US" sz="3200" b="1">
                <a:solidFill>
                  <a:srgbClr val="000099"/>
                </a:solidFill>
                <a:latin typeface="Calibri"/>
                <a:ea typeface="Calibri"/>
                <a:cs typeface="Calibri"/>
                <a:sym typeface="Calibri"/>
              </a:rPr>
              <a:t>Marketing’s Impact on Society as a Whole</a:t>
            </a:r>
            <a:endParaRPr/>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a:solidFill>
                  <a:schemeClr val="dk1"/>
                </a:solidFill>
                <a:latin typeface="Calibri"/>
                <a:ea typeface="Calibri"/>
                <a:cs typeface="Calibri"/>
                <a:sym typeface="Calibri"/>
              </a:rPr>
              <a:t>False wants and too much materialism</a:t>
            </a:r>
            <a:endParaRPr/>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a:solidFill>
                  <a:schemeClr val="dk1"/>
                </a:solidFill>
                <a:latin typeface="Calibri"/>
                <a:ea typeface="Calibri"/>
                <a:cs typeface="Calibri"/>
                <a:sym typeface="Calibri"/>
              </a:rPr>
              <a:t>Too few social goods</a:t>
            </a:r>
            <a:endParaRPr/>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a:solidFill>
                  <a:schemeClr val="dk1"/>
                </a:solidFill>
                <a:latin typeface="Calibri"/>
                <a:ea typeface="Calibri"/>
                <a:cs typeface="Calibri"/>
                <a:sym typeface="Calibri"/>
              </a:rPr>
              <a:t>Cultural pollution</a:t>
            </a:r>
            <a:endParaRPr/>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a:solidFill>
                  <a:schemeClr val="dk1"/>
                </a:solidFill>
                <a:latin typeface="Calibri"/>
                <a:ea typeface="Calibri"/>
                <a:cs typeface="Calibri"/>
                <a:sym typeface="Calibri"/>
              </a:rPr>
              <a:t>Too much political power</a:t>
            </a:r>
            <a:endParaRPr sz="2800" b="1" i="0" u="none" strike="noStrike" cap="none">
              <a:solidFill>
                <a:schemeClr val="dk1"/>
              </a:solidFill>
              <a:latin typeface="Calibri"/>
              <a:ea typeface="Calibri"/>
              <a:cs typeface="Calibri"/>
              <a:sym typeface="Calibri"/>
            </a:endParaRPr>
          </a:p>
        </p:txBody>
      </p:sp>
      <p:sp>
        <p:nvSpPr>
          <p:cNvPr id="311" name="Google Shape;311;p16"/>
          <p:cNvSpPr txBox="1"/>
          <p:nvPr/>
        </p:nvSpPr>
        <p:spPr>
          <a:xfrm>
            <a:off x="2440788" y="5208774"/>
            <a:ext cx="7148111" cy="40011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chemeClr val="hlink"/>
                </a:solidFill>
                <a:latin typeface="Tahoma"/>
                <a:ea typeface="Tahoma"/>
                <a:cs typeface="Tahoma"/>
                <a:sym typeface="Tahoma"/>
              </a:rPr>
              <a:t>Goal 1:  Know the major social criticisms of marketing</a:t>
            </a:r>
            <a:endParaRPr/>
          </a:p>
        </p:txBody>
      </p:sp>
      <p:sp>
        <p:nvSpPr>
          <p:cNvPr id="313" name="Google Shape;313;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16</a:t>
            </a:fld>
            <a:endParaRPr sz="2400" b="1">
              <a:solidFill>
                <a:schemeClr val="dk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pic>
        <p:nvPicPr>
          <p:cNvPr id="319" name="Google Shape;319;p17"/>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320" name="Google Shape;320;p17"/>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321" name="Google Shape;321;p17"/>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322" name="Google Shape;322;p17"/>
          <p:cNvPicPr preferRelativeResize="0"/>
          <p:nvPr/>
        </p:nvPicPr>
        <p:blipFill rotWithShape="1">
          <a:blip r:embed="rId5">
            <a:alphaModFix/>
          </a:blip>
          <a:srcRect/>
          <a:stretch/>
        </p:blipFill>
        <p:spPr>
          <a:xfrm>
            <a:off x="0" y="0"/>
            <a:ext cx="9425065" cy="1610200"/>
          </a:xfrm>
          <a:prstGeom prst="rect">
            <a:avLst/>
          </a:prstGeom>
          <a:noFill/>
          <a:ln>
            <a:noFill/>
          </a:ln>
        </p:spPr>
      </p:pic>
      <p:sp>
        <p:nvSpPr>
          <p:cNvPr id="323" name="Google Shape;323;p17"/>
          <p:cNvSpPr txBox="1"/>
          <p:nvPr/>
        </p:nvSpPr>
        <p:spPr>
          <a:xfrm>
            <a:off x="481361" y="236724"/>
            <a:ext cx="10515600" cy="1325563"/>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lt1"/>
              </a:buClr>
              <a:buSzPts val="4000"/>
              <a:buFont typeface="Aharoni"/>
              <a:buNone/>
            </a:pPr>
            <a:r>
              <a:rPr lang="en-US" sz="4000" b="1">
                <a:solidFill>
                  <a:schemeClr val="lt1"/>
                </a:solidFill>
                <a:latin typeface="Aharoni"/>
                <a:ea typeface="Aharoni"/>
                <a:cs typeface="Aharoni"/>
                <a:sym typeface="Aharoni"/>
              </a:rPr>
              <a:t>Social Criticisms of Marketing</a:t>
            </a:r>
            <a:endParaRPr sz="4000" b="1">
              <a:solidFill>
                <a:schemeClr val="lt1"/>
              </a:solidFill>
              <a:latin typeface="Aharoni"/>
              <a:ea typeface="Aharoni"/>
              <a:cs typeface="Aharoni"/>
              <a:sym typeface="Aharoni"/>
            </a:endParaRPr>
          </a:p>
        </p:txBody>
      </p:sp>
      <p:sp>
        <p:nvSpPr>
          <p:cNvPr id="324" name="Google Shape;324;p17"/>
          <p:cNvSpPr txBox="1"/>
          <p:nvPr/>
        </p:nvSpPr>
        <p:spPr>
          <a:xfrm>
            <a:off x="1916498" y="1610420"/>
            <a:ext cx="7869021" cy="3303936"/>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normAutofit/>
          </a:bodyPr>
          <a:lstStyle/>
          <a:p>
            <a:pPr marL="342900" marR="0" lvl="0" indent="-342900" algn="l" rtl="0">
              <a:lnSpc>
                <a:spcPct val="90000"/>
              </a:lnSpc>
              <a:spcBef>
                <a:spcPts val="0"/>
              </a:spcBef>
              <a:spcAft>
                <a:spcPts val="0"/>
              </a:spcAft>
              <a:buClr>
                <a:schemeClr val="dk1"/>
              </a:buClr>
              <a:buSzPts val="3200"/>
              <a:buFont typeface="Arial"/>
              <a:buChar char="•"/>
            </a:pPr>
            <a:r>
              <a:rPr lang="en-US" sz="3200" b="1">
                <a:solidFill>
                  <a:srgbClr val="000099"/>
                </a:solidFill>
                <a:latin typeface="Calibri"/>
                <a:ea typeface="Calibri"/>
                <a:cs typeface="Calibri"/>
                <a:sym typeface="Calibri"/>
              </a:rPr>
              <a:t>Marketing’s Impact on Other Businesses</a:t>
            </a:r>
            <a:endParaRPr/>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a:solidFill>
                  <a:schemeClr val="dk1"/>
                </a:solidFill>
                <a:latin typeface="Calibri"/>
                <a:ea typeface="Calibri"/>
                <a:cs typeface="Calibri"/>
                <a:sym typeface="Calibri"/>
              </a:rPr>
              <a:t>Acquisitions of competitors</a:t>
            </a:r>
            <a:endParaRPr/>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a:solidFill>
                  <a:schemeClr val="dk1"/>
                </a:solidFill>
                <a:latin typeface="Calibri"/>
                <a:ea typeface="Calibri"/>
                <a:cs typeface="Calibri"/>
                <a:sym typeface="Calibri"/>
              </a:rPr>
              <a:t>Marketing practices that create barriers to entry</a:t>
            </a:r>
            <a:endParaRPr/>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a:solidFill>
                  <a:schemeClr val="dk1"/>
                </a:solidFill>
                <a:latin typeface="Calibri"/>
                <a:ea typeface="Calibri"/>
                <a:cs typeface="Calibri"/>
                <a:sym typeface="Calibri"/>
              </a:rPr>
              <a:t>Unfair competitive marketing practices</a:t>
            </a:r>
            <a:endParaRPr sz="2800" b="1" i="0" u="none" strike="noStrike" cap="none">
              <a:solidFill>
                <a:schemeClr val="dk1"/>
              </a:solidFill>
              <a:latin typeface="Calibri"/>
              <a:ea typeface="Calibri"/>
              <a:cs typeface="Calibri"/>
              <a:sym typeface="Calibri"/>
            </a:endParaRPr>
          </a:p>
        </p:txBody>
      </p:sp>
      <p:sp>
        <p:nvSpPr>
          <p:cNvPr id="325" name="Google Shape;325;p17"/>
          <p:cNvSpPr txBox="1"/>
          <p:nvPr/>
        </p:nvSpPr>
        <p:spPr>
          <a:xfrm>
            <a:off x="2276954" y="5231745"/>
            <a:ext cx="7148111" cy="40011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chemeClr val="hlink"/>
                </a:solidFill>
                <a:latin typeface="Tahoma"/>
                <a:ea typeface="Tahoma"/>
                <a:cs typeface="Tahoma"/>
                <a:sym typeface="Tahoma"/>
              </a:rPr>
              <a:t>Goal 1:  Know the major social criticisms of marketing</a:t>
            </a:r>
            <a:endParaRPr/>
          </a:p>
        </p:txBody>
      </p:sp>
      <p:sp>
        <p:nvSpPr>
          <p:cNvPr id="327" name="Google Shape;327;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17</a:t>
            </a:fld>
            <a:endParaRPr sz="2400" b="1">
              <a:solidFill>
                <a:schemeClr val="dk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31"/>
        <p:cNvGrpSpPr/>
        <p:nvPr/>
      </p:nvGrpSpPr>
      <p:grpSpPr>
        <a:xfrm>
          <a:off x="0" y="0"/>
          <a:ext cx="0" cy="0"/>
          <a:chOff x="0" y="0"/>
          <a:chExt cx="0" cy="0"/>
        </a:xfrm>
      </p:grpSpPr>
      <p:pic>
        <p:nvPicPr>
          <p:cNvPr id="333" name="Google Shape;333;p18"/>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334" name="Google Shape;334;p18"/>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335" name="Google Shape;335;p18"/>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336" name="Google Shape;336;p18"/>
          <p:cNvPicPr preferRelativeResize="0"/>
          <p:nvPr/>
        </p:nvPicPr>
        <p:blipFill rotWithShape="1">
          <a:blip r:embed="rId5">
            <a:alphaModFix/>
          </a:blip>
          <a:srcRect/>
          <a:stretch/>
        </p:blipFill>
        <p:spPr>
          <a:xfrm>
            <a:off x="11289" y="0"/>
            <a:ext cx="9425065" cy="1610200"/>
          </a:xfrm>
          <a:prstGeom prst="rect">
            <a:avLst/>
          </a:prstGeom>
          <a:noFill/>
          <a:ln>
            <a:noFill/>
          </a:ln>
        </p:spPr>
      </p:pic>
      <p:sp>
        <p:nvSpPr>
          <p:cNvPr id="337" name="Google Shape;337;p18"/>
          <p:cNvSpPr txBox="1"/>
          <p:nvPr/>
        </p:nvSpPr>
        <p:spPr>
          <a:xfrm>
            <a:off x="1973765" y="284637"/>
            <a:ext cx="7326351" cy="1325563"/>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lt1"/>
              </a:buClr>
              <a:buSzPts val="2800"/>
              <a:buFont typeface="Aharoni"/>
              <a:buNone/>
            </a:pPr>
            <a:r>
              <a:rPr lang="en-US" sz="2800" b="1">
                <a:solidFill>
                  <a:schemeClr val="lt1"/>
                </a:solidFill>
                <a:latin typeface="Aharoni"/>
                <a:ea typeface="Aharoni"/>
                <a:cs typeface="Aharoni"/>
                <a:sym typeface="Aharoni"/>
              </a:rPr>
              <a:t>Citizen &amp; Public Actions to Regulate Marketing</a:t>
            </a:r>
            <a:endParaRPr sz="2800" b="1">
              <a:solidFill>
                <a:schemeClr val="lt1"/>
              </a:solidFill>
              <a:latin typeface="Aharoni"/>
              <a:ea typeface="Aharoni"/>
              <a:cs typeface="Aharoni"/>
              <a:sym typeface="Aharoni"/>
            </a:endParaRPr>
          </a:p>
        </p:txBody>
      </p:sp>
      <p:sp>
        <p:nvSpPr>
          <p:cNvPr id="338" name="Google Shape;338;p18"/>
          <p:cNvSpPr txBox="1"/>
          <p:nvPr/>
        </p:nvSpPr>
        <p:spPr>
          <a:xfrm>
            <a:off x="1987339" y="1610200"/>
            <a:ext cx="7919788" cy="3348541"/>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normAutofit/>
          </a:bodyPr>
          <a:lstStyle/>
          <a:p>
            <a:pPr marL="342900" marR="0" lvl="0" indent="-342900" algn="l" rtl="0">
              <a:lnSpc>
                <a:spcPct val="90000"/>
              </a:lnSpc>
              <a:spcBef>
                <a:spcPts val="0"/>
              </a:spcBef>
              <a:spcAft>
                <a:spcPts val="0"/>
              </a:spcAft>
              <a:buClr>
                <a:schemeClr val="dk1"/>
              </a:buClr>
              <a:buSzPts val="3200"/>
              <a:buFont typeface="Arial"/>
              <a:buChar char="•"/>
            </a:pPr>
            <a:r>
              <a:rPr lang="en-US" sz="3200" b="1">
                <a:solidFill>
                  <a:srgbClr val="000099"/>
                </a:solidFill>
                <a:latin typeface="Calibri"/>
                <a:ea typeface="Calibri"/>
                <a:cs typeface="Calibri"/>
                <a:sym typeface="Calibri"/>
              </a:rPr>
              <a:t>Consumerism</a:t>
            </a:r>
            <a:endParaRPr/>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a:solidFill>
                  <a:schemeClr val="dk1"/>
                </a:solidFill>
                <a:latin typeface="Calibri"/>
                <a:ea typeface="Calibri"/>
                <a:cs typeface="Calibri"/>
                <a:sym typeface="Calibri"/>
              </a:rPr>
              <a:t>Traditional seller’s rights</a:t>
            </a:r>
            <a:endParaRPr/>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a:solidFill>
                  <a:schemeClr val="dk1"/>
                </a:solidFill>
                <a:latin typeface="Calibri"/>
                <a:ea typeface="Calibri"/>
                <a:cs typeface="Calibri"/>
                <a:sym typeface="Calibri"/>
              </a:rPr>
              <a:t>Traditional buyer’s rights</a:t>
            </a:r>
            <a:endParaRPr/>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a:solidFill>
                  <a:schemeClr val="dk1"/>
                </a:solidFill>
                <a:latin typeface="Calibri"/>
                <a:ea typeface="Calibri"/>
                <a:cs typeface="Calibri"/>
                <a:sym typeface="Calibri"/>
              </a:rPr>
              <a:t>Additional rights proposed by consumer advocates</a:t>
            </a:r>
            <a:endParaRPr/>
          </a:p>
          <a:p>
            <a:pPr marL="1143000" marR="0" lvl="2" indent="-228600" algn="l" rtl="0">
              <a:lnSpc>
                <a:spcPct val="90000"/>
              </a:lnSpc>
              <a:spcBef>
                <a:spcPts val="500"/>
              </a:spcBef>
              <a:spcAft>
                <a:spcPts val="0"/>
              </a:spcAft>
              <a:buClr>
                <a:schemeClr val="dk1"/>
              </a:buClr>
              <a:buSzPts val="2000"/>
              <a:buFont typeface="Arial"/>
              <a:buChar char="•"/>
            </a:pPr>
            <a:r>
              <a:rPr lang="en-US" sz="2000" b="0" i="0" u="none" strike="noStrike" cap="none">
                <a:solidFill>
                  <a:schemeClr val="dk1"/>
                </a:solidFill>
                <a:latin typeface="Calibri"/>
                <a:ea typeface="Calibri"/>
                <a:cs typeface="Calibri"/>
                <a:sym typeface="Calibri"/>
              </a:rPr>
              <a:t> Each proposed right has led to more  specific proposals by consumerists</a:t>
            </a:r>
            <a:endParaRPr sz="2000" b="0" i="0" u="none" strike="noStrike" cap="none">
              <a:solidFill>
                <a:schemeClr val="dk1"/>
              </a:solidFill>
              <a:latin typeface="Calibri"/>
              <a:ea typeface="Calibri"/>
              <a:cs typeface="Calibri"/>
              <a:sym typeface="Calibri"/>
            </a:endParaRPr>
          </a:p>
        </p:txBody>
      </p:sp>
      <p:sp>
        <p:nvSpPr>
          <p:cNvPr id="339" name="Google Shape;339;p18"/>
          <p:cNvSpPr txBox="1"/>
          <p:nvPr/>
        </p:nvSpPr>
        <p:spPr>
          <a:xfrm>
            <a:off x="1618367" y="5319130"/>
            <a:ext cx="10259540" cy="40011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chemeClr val="hlink"/>
                </a:solidFill>
                <a:latin typeface="Tahoma"/>
                <a:ea typeface="Tahoma"/>
                <a:cs typeface="Tahoma"/>
                <a:sym typeface="Tahoma"/>
              </a:rPr>
              <a:t>Goal 2:  Be able to define and understand consumerism and environmentalism</a:t>
            </a:r>
            <a:endParaRPr/>
          </a:p>
        </p:txBody>
      </p:sp>
      <p:sp>
        <p:nvSpPr>
          <p:cNvPr id="341" name="Google Shape;341;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18</a:t>
            </a:fld>
            <a:endParaRPr sz="2400" b="1">
              <a:solidFill>
                <a:schemeClr val="dk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pic>
        <p:nvPicPr>
          <p:cNvPr id="347" name="Google Shape;347;p19"/>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348" name="Google Shape;348;p19"/>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349" name="Google Shape;349;p19"/>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350" name="Google Shape;350;p19"/>
          <p:cNvPicPr preferRelativeResize="0"/>
          <p:nvPr/>
        </p:nvPicPr>
        <p:blipFill rotWithShape="1">
          <a:blip r:embed="rId5">
            <a:alphaModFix/>
          </a:blip>
          <a:srcRect/>
          <a:stretch/>
        </p:blipFill>
        <p:spPr>
          <a:xfrm>
            <a:off x="0" y="0"/>
            <a:ext cx="9425065" cy="1610200"/>
          </a:xfrm>
          <a:prstGeom prst="rect">
            <a:avLst/>
          </a:prstGeom>
          <a:noFill/>
          <a:ln>
            <a:noFill/>
          </a:ln>
        </p:spPr>
      </p:pic>
      <p:sp>
        <p:nvSpPr>
          <p:cNvPr id="351" name="Google Shape;351;p19"/>
          <p:cNvSpPr txBox="1"/>
          <p:nvPr/>
        </p:nvSpPr>
        <p:spPr>
          <a:xfrm>
            <a:off x="1596482" y="284637"/>
            <a:ext cx="7592122" cy="1325563"/>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lt1"/>
              </a:buClr>
              <a:buSzPts val="2800"/>
              <a:buFont typeface="Aharoni"/>
              <a:buNone/>
            </a:pPr>
            <a:r>
              <a:rPr lang="en-US" sz="2800" b="1">
                <a:solidFill>
                  <a:schemeClr val="lt1"/>
                </a:solidFill>
                <a:latin typeface="Aharoni"/>
                <a:ea typeface="Aharoni"/>
                <a:cs typeface="Aharoni"/>
                <a:sym typeface="Aharoni"/>
              </a:rPr>
              <a:t>Citizen &amp; Public Actions to Regulate Marketing</a:t>
            </a:r>
            <a:endParaRPr sz="2800" b="1">
              <a:solidFill>
                <a:schemeClr val="lt1"/>
              </a:solidFill>
              <a:latin typeface="Aharoni"/>
              <a:ea typeface="Aharoni"/>
              <a:cs typeface="Aharoni"/>
              <a:sym typeface="Aharoni"/>
            </a:endParaRPr>
          </a:p>
        </p:txBody>
      </p:sp>
      <p:sp>
        <p:nvSpPr>
          <p:cNvPr id="352" name="Google Shape;352;p19"/>
          <p:cNvSpPr txBox="1"/>
          <p:nvPr/>
        </p:nvSpPr>
        <p:spPr>
          <a:xfrm>
            <a:off x="1596482" y="1825625"/>
            <a:ext cx="9398620" cy="3521795"/>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normAutofit/>
          </a:bodyPr>
          <a:lstStyle/>
          <a:p>
            <a:pPr marL="342900" marR="0" lvl="0" indent="-342900" algn="l" rtl="0">
              <a:lnSpc>
                <a:spcPct val="90000"/>
              </a:lnSpc>
              <a:spcBef>
                <a:spcPts val="0"/>
              </a:spcBef>
              <a:spcAft>
                <a:spcPts val="0"/>
              </a:spcAft>
              <a:buClr>
                <a:schemeClr val="dk1"/>
              </a:buClr>
              <a:buSzPts val="3200"/>
              <a:buFont typeface="Arial"/>
              <a:buChar char="•"/>
            </a:pPr>
            <a:r>
              <a:rPr lang="en-US" sz="3200" b="1">
                <a:solidFill>
                  <a:srgbClr val="000099"/>
                </a:solidFill>
                <a:latin typeface="Calibri"/>
                <a:ea typeface="Calibri"/>
                <a:cs typeface="Calibri"/>
                <a:sym typeface="Calibri"/>
              </a:rPr>
              <a:t>Environmentalism</a:t>
            </a:r>
            <a:endParaRPr/>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a:solidFill>
                  <a:schemeClr val="dk1"/>
                </a:solidFill>
                <a:latin typeface="Calibri"/>
                <a:ea typeface="Calibri"/>
                <a:cs typeface="Calibri"/>
                <a:sym typeface="Calibri"/>
              </a:rPr>
              <a:t>An organized movement of concerned citizens, businesses and government agencies to protect and improve people’s living environment</a:t>
            </a:r>
            <a:endParaRPr/>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a:solidFill>
                  <a:schemeClr val="dk1"/>
                </a:solidFill>
                <a:latin typeface="Calibri"/>
                <a:ea typeface="Calibri"/>
                <a:cs typeface="Calibri"/>
                <a:sym typeface="Calibri"/>
              </a:rPr>
              <a:t>Environmental Sustainability</a:t>
            </a:r>
            <a:endParaRPr/>
          </a:p>
          <a:p>
            <a:pPr marL="1143000" marR="0" lvl="2" indent="-228600" algn="l" rtl="0">
              <a:lnSpc>
                <a:spcPct val="90000"/>
              </a:lnSpc>
              <a:spcBef>
                <a:spcPts val="500"/>
              </a:spcBef>
              <a:spcAft>
                <a:spcPts val="0"/>
              </a:spcAft>
              <a:buClr>
                <a:schemeClr val="dk1"/>
              </a:buClr>
              <a:buSzPts val="2000"/>
              <a:buFont typeface="Arial"/>
              <a:buChar char="•"/>
            </a:pPr>
            <a:r>
              <a:rPr lang="en-US" sz="2000" b="1" i="0" u="none" strike="noStrike" cap="none">
                <a:solidFill>
                  <a:schemeClr val="dk1"/>
                </a:solidFill>
                <a:latin typeface="Calibri"/>
                <a:ea typeface="Calibri"/>
                <a:cs typeface="Calibri"/>
                <a:sym typeface="Calibri"/>
              </a:rPr>
              <a:t> Pollution prevention</a:t>
            </a:r>
            <a:endParaRPr/>
          </a:p>
          <a:p>
            <a:pPr marL="1143000" marR="0" lvl="2" indent="-228600" algn="l" rtl="0">
              <a:lnSpc>
                <a:spcPct val="90000"/>
              </a:lnSpc>
              <a:spcBef>
                <a:spcPts val="500"/>
              </a:spcBef>
              <a:spcAft>
                <a:spcPts val="0"/>
              </a:spcAft>
              <a:buClr>
                <a:schemeClr val="dk1"/>
              </a:buClr>
              <a:buSzPts val="2000"/>
              <a:buFont typeface="Arial"/>
              <a:buChar char="•"/>
            </a:pPr>
            <a:r>
              <a:rPr lang="en-US" sz="2000" b="1" i="0" u="none" strike="noStrike" cap="none">
                <a:solidFill>
                  <a:schemeClr val="dk1"/>
                </a:solidFill>
                <a:latin typeface="Calibri"/>
                <a:ea typeface="Calibri"/>
                <a:cs typeface="Calibri"/>
                <a:sym typeface="Calibri"/>
              </a:rPr>
              <a:t> Product stewardship</a:t>
            </a:r>
            <a:endParaRPr/>
          </a:p>
          <a:p>
            <a:pPr marL="1143000" marR="0" lvl="2" indent="-228600" algn="l" rtl="0">
              <a:lnSpc>
                <a:spcPct val="90000"/>
              </a:lnSpc>
              <a:spcBef>
                <a:spcPts val="500"/>
              </a:spcBef>
              <a:spcAft>
                <a:spcPts val="0"/>
              </a:spcAft>
              <a:buClr>
                <a:schemeClr val="dk1"/>
              </a:buClr>
              <a:buSzPts val="2000"/>
              <a:buFont typeface="Arial"/>
              <a:buChar char="•"/>
            </a:pPr>
            <a:r>
              <a:rPr lang="en-US" sz="2000" b="1" i="0" u="none" strike="noStrike" cap="none">
                <a:solidFill>
                  <a:schemeClr val="dk1"/>
                </a:solidFill>
                <a:latin typeface="Calibri"/>
                <a:ea typeface="Calibri"/>
                <a:cs typeface="Calibri"/>
                <a:sym typeface="Calibri"/>
              </a:rPr>
              <a:t> New environmental technology</a:t>
            </a:r>
            <a:endParaRPr/>
          </a:p>
          <a:p>
            <a:pPr marL="1143000" marR="0" lvl="2" indent="-228600" algn="l" rtl="0">
              <a:lnSpc>
                <a:spcPct val="90000"/>
              </a:lnSpc>
              <a:spcBef>
                <a:spcPts val="500"/>
              </a:spcBef>
              <a:spcAft>
                <a:spcPts val="0"/>
              </a:spcAft>
              <a:buClr>
                <a:schemeClr val="dk1"/>
              </a:buClr>
              <a:buSzPts val="2000"/>
              <a:buFont typeface="Arial"/>
              <a:buChar char="•"/>
            </a:pPr>
            <a:r>
              <a:rPr lang="en-US" sz="2000" b="1" i="0" u="none" strike="noStrike" cap="none">
                <a:solidFill>
                  <a:schemeClr val="dk1"/>
                </a:solidFill>
                <a:latin typeface="Calibri"/>
                <a:ea typeface="Calibri"/>
                <a:cs typeface="Calibri"/>
                <a:sym typeface="Calibri"/>
              </a:rPr>
              <a:t> Sustainability vision</a:t>
            </a:r>
            <a:endParaRPr sz="2000" b="1" i="0" u="none" strike="noStrike" cap="none">
              <a:solidFill>
                <a:schemeClr val="dk1"/>
              </a:solidFill>
              <a:latin typeface="Calibri"/>
              <a:ea typeface="Calibri"/>
              <a:cs typeface="Calibri"/>
              <a:sym typeface="Calibri"/>
            </a:endParaRPr>
          </a:p>
        </p:txBody>
      </p:sp>
      <p:sp>
        <p:nvSpPr>
          <p:cNvPr id="353" name="Google Shape;353;p19"/>
          <p:cNvSpPr txBox="1"/>
          <p:nvPr/>
        </p:nvSpPr>
        <p:spPr>
          <a:xfrm>
            <a:off x="1596482" y="5446438"/>
            <a:ext cx="10515600" cy="40011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chemeClr val="hlink"/>
                </a:solidFill>
                <a:latin typeface="Tahoma"/>
                <a:ea typeface="Tahoma"/>
                <a:cs typeface="Tahoma"/>
                <a:sym typeface="Tahoma"/>
              </a:rPr>
              <a:t>Goal 2:  Be able to define and understand consumerism and environmentalism</a:t>
            </a:r>
            <a:endParaRPr/>
          </a:p>
        </p:txBody>
      </p:sp>
      <p:sp>
        <p:nvSpPr>
          <p:cNvPr id="355" name="Google Shape;355;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19</a:t>
            </a:fld>
            <a:endParaRPr sz="2400" b="1">
              <a:solidFill>
                <a:schemeClr val="dk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59"/>
        <p:cNvGrpSpPr/>
        <p:nvPr/>
      </p:nvGrpSpPr>
      <p:grpSpPr>
        <a:xfrm>
          <a:off x="0" y="0"/>
          <a:ext cx="0" cy="0"/>
          <a:chOff x="0" y="0"/>
          <a:chExt cx="0" cy="0"/>
        </a:xfrm>
      </p:grpSpPr>
      <p:pic>
        <p:nvPicPr>
          <p:cNvPr id="361" name="Google Shape;361;p20"/>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362" name="Google Shape;362;p20"/>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363" name="Google Shape;363;p20"/>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364" name="Google Shape;364;p20"/>
          <p:cNvPicPr preferRelativeResize="0"/>
          <p:nvPr/>
        </p:nvPicPr>
        <p:blipFill rotWithShape="1">
          <a:blip r:embed="rId5">
            <a:alphaModFix/>
          </a:blip>
          <a:srcRect/>
          <a:stretch/>
        </p:blipFill>
        <p:spPr>
          <a:xfrm>
            <a:off x="0" y="0"/>
            <a:ext cx="9425065" cy="1610200"/>
          </a:xfrm>
          <a:prstGeom prst="rect">
            <a:avLst/>
          </a:prstGeom>
          <a:noFill/>
          <a:ln>
            <a:noFill/>
          </a:ln>
        </p:spPr>
      </p:pic>
      <p:sp>
        <p:nvSpPr>
          <p:cNvPr id="365" name="Google Shape;365;p20"/>
          <p:cNvSpPr txBox="1"/>
          <p:nvPr/>
        </p:nvSpPr>
        <p:spPr>
          <a:xfrm>
            <a:off x="1841810" y="236724"/>
            <a:ext cx="7101468" cy="1325563"/>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lt1"/>
              </a:buClr>
              <a:buSzPts val="2800"/>
              <a:buFont typeface="Aharoni"/>
              <a:buNone/>
            </a:pPr>
            <a:r>
              <a:rPr lang="en-US" sz="2800" b="1">
                <a:solidFill>
                  <a:schemeClr val="lt1"/>
                </a:solidFill>
                <a:latin typeface="Aharoni"/>
                <a:ea typeface="Aharoni"/>
                <a:cs typeface="Aharoni"/>
                <a:sym typeface="Aharoni"/>
              </a:rPr>
              <a:t>Citizen &amp; Public Actions to Regulate Marketing</a:t>
            </a:r>
            <a:endParaRPr sz="2800" b="1">
              <a:solidFill>
                <a:schemeClr val="lt1"/>
              </a:solidFill>
              <a:latin typeface="Aharoni"/>
              <a:ea typeface="Aharoni"/>
              <a:cs typeface="Aharoni"/>
              <a:sym typeface="Aharoni"/>
            </a:endParaRPr>
          </a:p>
        </p:txBody>
      </p:sp>
      <p:sp>
        <p:nvSpPr>
          <p:cNvPr id="366" name="Google Shape;366;p20"/>
          <p:cNvSpPr txBox="1"/>
          <p:nvPr/>
        </p:nvSpPr>
        <p:spPr>
          <a:xfrm>
            <a:off x="1672682" y="1610199"/>
            <a:ext cx="9681117" cy="3560414"/>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normAutofit/>
          </a:bodyPr>
          <a:lstStyle/>
          <a:p>
            <a:pPr marL="342900" marR="0" lvl="0" indent="-342900" algn="l" rtl="0">
              <a:lnSpc>
                <a:spcPct val="90000"/>
              </a:lnSpc>
              <a:spcBef>
                <a:spcPts val="0"/>
              </a:spcBef>
              <a:spcAft>
                <a:spcPts val="0"/>
              </a:spcAft>
              <a:buClr>
                <a:schemeClr val="dk1"/>
              </a:buClr>
              <a:buSzPts val="3200"/>
              <a:buFont typeface="Arial"/>
              <a:buChar char="•"/>
            </a:pPr>
            <a:r>
              <a:rPr lang="en-US" sz="3200" b="1">
                <a:solidFill>
                  <a:srgbClr val="000099"/>
                </a:solidFill>
                <a:latin typeface="Calibri"/>
                <a:ea typeface="Calibri"/>
                <a:cs typeface="Calibri"/>
                <a:sym typeface="Calibri"/>
              </a:rPr>
              <a:t>Public Actions to Regulate Marketing</a:t>
            </a:r>
            <a:endParaRPr/>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a:solidFill>
                  <a:schemeClr val="dk1"/>
                </a:solidFill>
                <a:latin typeface="Calibri"/>
                <a:ea typeface="Calibri"/>
                <a:cs typeface="Calibri"/>
                <a:sym typeface="Calibri"/>
              </a:rPr>
              <a:t>Major legal issues affect every area of marketing management, including:</a:t>
            </a:r>
            <a:endParaRPr/>
          </a:p>
          <a:p>
            <a:pPr marL="1143000" marR="0" lvl="2" indent="-228600" algn="l" rtl="0">
              <a:lnSpc>
                <a:spcPct val="90000"/>
              </a:lnSpc>
              <a:spcBef>
                <a:spcPts val="500"/>
              </a:spcBef>
              <a:spcAft>
                <a:spcPts val="0"/>
              </a:spcAft>
              <a:buClr>
                <a:schemeClr val="dk1"/>
              </a:buClr>
              <a:buSzPts val="2000"/>
              <a:buFont typeface="Arial"/>
              <a:buChar char="•"/>
            </a:pPr>
            <a:r>
              <a:rPr lang="en-US" sz="2000" b="1" i="0" u="none" strike="noStrike" cap="none">
                <a:solidFill>
                  <a:schemeClr val="dk1"/>
                </a:solidFill>
                <a:latin typeface="Calibri"/>
                <a:ea typeface="Calibri"/>
                <a:cs typeface="Calibri"/>
                <a:sym typeface="Calibri"/>
              </a:rPr>
              <a:t> Selling and advertising decisions</a:t>
            </a:r>
            <a:endParaRPr/>
          </a:p>
          <a:p>
            <a:pPr marL="1143000" marR="0" lvl="2" indent="-228600" algn="l" rtl="0">
              <a:lnSpc>
                <a:spcPct val="90000"/>
              </a:lnSpc>
              <a:spcBef>
                <a:spcPts val="500"/>
              </a:spcBef>
              <a:spcAft>
                <a:spcPts val="0"/>
              </a:spcAft>
              <a:buClr>
                <a:schemeClr val="dk1"/>
              </a:buClr>
              <a:buSzPts val="2000"/>
              <a:buFont typeface="Arial"/>
              <a:buChar char="•"/>
            </a:pPr>
            <a:r>
              <a:rPr lang="en-US" sz="2000" b="1" i="0" u="none" strike="noStrike" cap="none">
                <a:solidFill>
                  <a:schemeClr val="dk1"/>
                </a:solidFill>
                <a:latin typeface="Calibri"/>
                <a:ea typeface="Calibri"/>
                <a:cs typeface="Calibri"/>
                <a:sym typeface="Calibri"/>
              </a:rPr>
              <a:t> Channel decisions</a:t>
            </a:r>
            <a:endParaRPr/>
          </a:p>
          <a:p>
            <a:pPr marL="1143000" marR="0" lvl="2" indent="-228600" algn="l" rtl="0">
              <a:lnSpc>
                <a:spcPct val="90000"/>
              </a:lnSpc>
              <a:spcBef>
                <a:spcPts val="500"/>
              </a:spcBef>
              <a:spcAft>
                <a:spcPts val="0"/>
              </a:spcAft>
              <a:buClr>
                <a:schemeClr val="dk1"/>
              </a:buClr>
              <a:buSzPts val="2000"/>
              <a:buFont typeface="Arial"/>
              <a:buChar char="•"/>
            </a:pPr>
            <a:r>
              <a:rPr lang="en-US" sz="2000" b="1" i="0" u="none" strike="noStrike" cap="none">
                <a:solidFill>
                  <a:schemeClr val="dk1"/>
                </a:solidFill>
                <a:latin typeface="Calibri"/>
                <a:ea typeface="Calibri"/>
                <a:cs typeface="Calibri"/>
                <a:sym typeface="Calibri"/>
              </a:rPr>
              <a:t> Product decisions</a:t>
            </a:r>
            <a:endParaRPr/>
          </a:p>
          <a:p>
            <a:pPr marL="1143000" marR="0" lvl="2" indent="-228600" algn="l" rtl="0">
              <a:lnSpc>
                <a:spcPct val="90000"/>
              </a:lnSpc>
              <a:spcBef>
                <a:spcPts val="500"/>
              </a:spcBef>
              <a:spcAft>
                <a:spcPts val="0"/>
              </a:spcAft>
              <a:buClr>
                <a:schemeClr val="dk1"/>
              </a:buClr>
              <a:buSzPts val="2000"/>
              <a:buFont typeface="Arial"/>
              <a:buChar char="•"/>
            </a:pPr>
            <a:r>
              <a:rPr lang="en-US" sz="2000" b="1" i="0" u="none" strike="noStrike" cap="none">
                <a:solidFill>
                  <a:schemeClr val="dk1"/>
                </a:solidFill>
                <a:latin typeface="Calibri"/>
                <a:ea typeface="Calibri"/>
                <a:cs typeface="Calibri"/>
                <a:sym typeface="Calibri"/>
              </a:rPr>
              <a:t> Packaging decisions</a:t>
            </a:r>
            <a:endParaRPr/>
          </a:p>
          <a:p>
            <a:pPr marL="1143000" marR="0" lvl="2" indent="-228600" algn="l" rtl="0">
              <a:lnSpc>
                <a:spcPct val="90000"/>
              </a:lnSpc>
              <a:spcBef>
                <a:spcPts val="500"/>
              </a:spcBef>
              <a:spcAft>
                <a:spcPts val="0"/>
              </a:spcAft>
              <a:buClr>
                <a:schemeClr val="dk1"/>
              </a:buClr>
              <a:buSzPts val="2000"/>
              <a:buFont typeface="Arial"/>
              <a:buChar char="•"/>
            </a:pPr>
            <a:r>
              <a:rPr lang="en-US" sz="2000" b="1" i="0" u="none" strike="noStrike" cap="none">
                <a:solidFill>
                  <a:schemeClr val="dk1"/>
                </a:solidFill>
                <a:latin typeface="Calibri"/>
                <a:ea typeface="Calibri"/>
                <a:cs typeface="Calibri"/>
                <a:sym typeface="Calibri"/>
              </a:rPr>
              <a:t> Price decisions</a:t>
            </a:r>
            <a:endParaRPr/>
          </a:p>
          <a:p>
            <a:pPr marL="1143000" marR="0" lvl="2" indent="-228600" algn="l" rtl="0">
              <a:lnSpc>
                <a:spcPct val="90000"/>
              </a:lnSpc>
              <a:spcBef>
                <a:spcPts val="500"/>
              </a:spcBef>
              <a:spcAft>
                <a:spcPts val="0"/>
              </a:spcAft>
              <a:buClr>
                <a:schemeClr val="dk1"/>
              </a:buClr>
              <a:buSzPts val="2000"/>
              <a:buFont typeface="Arial"/>
              <a:buChar char="•"/>
            </a:pPr>
            <a:r>
              <a:rPr lang="en-US" sz="2000" b="1" i="0" u="none" strike="noStrike" cap="none">
                <a:solidFill>
                  <a:schemeClr val="dk1"/>
                </a:solidFill>
                <a:latin typeface="Calibri"/>
                <a:ea typeface="Calibri"/>
                <a:cs typeface="Calibri"/>
                <a:sym typeface="Calibri"/>
              </a:rPr>
              <a:t> Competitive reaction decisions</a:t>
            </a:r>
            <a:endParaRPr sz="2000" b="1" i="0" u="none" strike="noStrike" cap="none">
              <a:solidFill>
                <a:schemeClr val="dk1"/>
              </a:solidFill>
              <a:latin typeface="Calibri"/>
              <a:ea typeface="Calibri"/>
              <a:cs typeface="Calibri"/>
              <a:sym typeface="Calibri"/>
            </a:endParaRPr>
          </a:p>
        </p:txBody>
      </p:sp>
      <p:sp>
        <p:nvSpPr>
          <p:cNvPr id="367" name="Google Shape;367;p20"/>
          <p:cNvSpPr txBox="1"/>
          <p:nvPr/>
        </p:nvSpPr>
        <p:spPr>
          <a:xfrm>
            <a:off x="1266591" y="5376866"/>
            <a:ext cx="10493297" cy="40011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chemeClr val="hlink"/>
                </a:solidFill>
                <a:latin typeface="Tahoma"/>
                <a:ea typeface="Tahoma"/>
                <a:cs typeface="Tahoma"/>
                <a:sym typeface="Tahoma"/>
              </a:rPr>
              <a:t>Goal 2:  Be able to define and understand consumerism and environmentalism</a:t>
            </a:r>
            <a:endParaRPr/>
          </a:p>
        </p:txBody>
      </p:sp>
      <p:sp>
        <p:nvSpPr>
          <p:cNvPr id="369" name="Google Shape;369;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20</a:t>
            </a:fld>
            <a:endParaRPr sz="2400" b="1">
              <a:solidFill>
                <a:schemeClr val="dk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pic>
        <p:nvPicPr>
          <p:cNvPr id="375" name="Google Shape;375;p21"/>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376" name="Google Shape;376;p21"/>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377" name="Google Shape;377;p21"/>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378" name="Google Shape;378;p21"/>
          <p:cNvPicPr preferRelativeResize="0"/>
          <p:nvPr/>
        </p:nvPicPr>
        <p:blipFill rotWithShape="1">
          <a:blip r:embed="rId5">
            <a:alphaModFix/>
          </a:blip>
          <a:srcRect/>
          <a:stretch/>
        </p:blipFill>
        <p:spPr>
          <a:xfrm>
            <a:off x="0" y="0"/>
            <a:ext cx="9425065" cy="1610200"/>
          </a:xfrm>
          <a:prstGeom prst="rect">
            <a:avLst/>
          </a:prstGeom>
          <a:noFill/>
          <a:ln>
            <a:noFill/>
          </a:ln>
        </p:spPr>
      </p:pic>
      <p:sp>
        <p:nvSpPr>
          <p:cNvPr id="379" name="Google Shape;379;p21"/>
          <p:cNvSpPr txBox="1"/>
          <p:nvPr/>
        </p:nvSpPr>
        <p:spPr>
          <a:xfrm>
            <a:off x="1514708" y="398462"/>
            <a:ext cx="8119946" cy="883928"/>
          </a:xfrm>
          <a:prstGeom prst="rect">
            <a:avLst/>
          </a:prstGeom>
          <a:noFill/>
          <a:ln>
            <a:noFill/>
          </a:ln>
        </p:spPr>
        <p:txBody>
          <a:bodyPr spcFirstLastPara="1" wrap="square" lIns="91425" tIns="45700" rIns="91425" bIns="45700" anchor="ctr" anchorCtr="0">
            <a:normAutofit fontScale="97500" lnSpcReduction="10000"/>
          </a:bodyPr>
          <a:lstStyle/>
          <a:p>
            <a:pPr marL="0" marR="0" lvl="0" indent="0" algn="ctr" rtl="0">
              <a:lnSpc>
                <a:spcPct val="90000"/>
              </a:lnSpc>
              <a:spcBef>
                <a:spcPts val="0"/>
              </a:spcBef>
              <a:spcAft>
                <a:spcPts val="0"/>
              </a:spcAft>
              <a:buClr>
                <a:schemeClr val="lt1"/>
              </a:buClr>
              <a:buSzPct val="100000"/>
              <a:buFont typeface="Aharoni"/>
              <a:buNone/>
            </a:pPr>
            <a:r>
              <a:rPr lang="en-US" sz="3200" b="1">
                <a:solidFill>
                  <a:schemeClr val="lt1"/>
                </a:solidFill>
                <a:latin typeface="Aharoni"/>
                <a:ea typeface="Aharoni"/>
                <a:cs typeface="Aharoni"/>
                <a:sym typeface="Aharoni"/>
              </a:rPr>
              <a:t>Business Actions Toward Socially Responsible Marketing</a:t>
            </a:r>
            <a:endParaRPr sz="3200" b="1">
              <a:solidFill>
                <a:schemeClr val="lt1"/>
              </a:solidFill>
              <a:latin typeface="Aharoni"/>
              <a:ea typeface="Aharoni"/>
              <a:cs typeface="Aharoni"/>
              <a:sym typeface="Aharoni"/>
            </a:endParaRPr>
          </a:p>
        </p:txBody>
      </p:sp>
      <p:sp>
        <p:nvSpPr>
          <p:cNvPr id="380" name="Google Shape;380;p21"/>
          <p:cNvSpPr txBox="1"/>
          <p:nvPr/>
        </p:nvSpPr>
        <p:spPr>
          <a:xfrm>
            <a:off x="1672682" y="1825625"/>
            <a:ext cx="9681117" cy="3426599"/>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normAutofit/>
          </a:bodyPr>
          <a:lstStyle/>
          <a:p>
            <a:pPr marL="342900" marR="0" lvl="0" indent="-342900" algn="l" rtl="0">
              <a:lnSpc>
                <a:spcPct val="90000"/>
              </a:lnSpc>
              <a:spcBef>
                <a:spcPts val="0"/>
              </a:spcBef>
              <a:spcAft>
                <a:spcPts val="0"/>
              </a:spcAft>
              <a:buClr>
                <a:schemeClr val="dk1"/>
              </a:buClr>
              <a:buSzPts val="3200"/>
              <a:buFont typeface="Arial"/>
              <a:buChar char="•"/>
            </a:pPr>
            <a:r>
              <a:rPr lang="en-US" sz="3200" b="1">
                <a:solidFill>
                  <a:srgbClr val="000099"/>
                </a:solidFill>
                <a:latin typeface="Calibri"/>
                <a:ea typeface="Calibri"/>
                <a:cs typeface="Calibri"/>
                <a:sym typeface="Calibri"/>
              </a:rPr>
              <a:t>Enlightened Marketing</a:t>
            </a:r>
            <a:endParaRPr/>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a:solidFill>
                  <a:schemeClr val="dk1"/>
                </a:solidFill>
                <a:latin typeface="Calibri"/>
                <a:ea typeface="Calibri"/>
                <a:cs typeface="Calibri"/>
                <a:sym typeface="Calibri"/>
              </a:rPr>
              <a:t>Customer-Oriented Marketing:</a:t>
            </a:r>
            <a:endParaRPr/>
          </a:p>
          <a:p>
            <a:pPr marL="1143000" marR="0" lvl="2" indent="-228600" algn="l" rtl="0">
              <a:lnSpc>
                <a:spcPct val="90000"/>
              </a:lnSpc>
              <a:spcBef>
                <a:spcPts val="500"/>
              </a:spcBef>
              <a:spcAft>
                <a:spcPts val="0"/>
              </a:spcAft>
              <a:buClr>
                <a:schemeClr val="dk1"/>
              </a:buClr>
              <a:buSzPts val="2000"/>
              <a:buFont typeface="Arial"/>
              <a:buChar char="•"/>
            </a:pPr>
            <a:r>
              <a:rPr lang="en-US" sz="2000" b="1" i="0" u="none" strike="noStrike" cap="none">
                <a:solidFill>
                  <a:schemeClr val="dk1"/>
                </a:solidFill>
                <a:latin typeface="Calibri"/>
                <a:ea typeface="Calibri"/>
                <a:cs typeface="Calibri"/>
                <a:sym typeface="Calibri"/>
              </a:rPr>
              <a:t>Companies view and organize their marketing activities from the consumer’s point of view.</a:t>
            </a:r>
            <a:endParaRPr/>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a:solidFill>
                  <a:schemeClr val="dk1"/>
                </a:solidFill>
                <a:latin typeface="Calibri"/>
                <a:ea typeface="Calibri"/>
                <a:cs typeface="Calibri"/>
                <a:sym typeface="Calibri"/>
              </a:rPr>
              <a:t>Innovative Marketing:</a:t>
            </a:r>
            <a:endParaRPr/>
          </a:p>
          <a:p>
            <a:pPr marL="1143000" marR="0" lvl="2" indent="-228600" algn="l" rtl="0">
              <a:lnSpc>
                <a:spcPct val="90000"/>
              </a:lnSpc>
              <a:spcBef>
                <a:spcPts val="500"/>
              </a:spcBef>
              <a:spcAft>
                <a:spcPts val="0"/>
              </a:spcAft>
              <a:buClr>
                <a:schemeClr val="dk1"/>
              </a:buClr>
              <a:buSzPts val="2000"/>
              <a:buFont typeface="Arial"/>
              <a:buChar char="•"/>
            </a:pPr>
            <a:r>
              <a:rPr lang="en-US" sz="2000" b="1" i="0" u="none" strike="noStrike" cap="none">
                <a:solidFill>
                  <a:schemeClr val="dk1"/>
                </a:solidFill>
                <a:latin typeface="Calibri"/>
                <a:ea typeface="Calibri"/>
                <a:cs typeface="Calibri"/>
                <a:sym typeface="Calibri"/>
              </a:rPr>
              <a:t>Companies seek real product and marketing improvements.</a:t>
            </a:r>
            <a:endParaRPr sz="2000" b="1" i="0" u="none" strike="noStrike" cap="none">
              <a:solidFill>
                <a:schemeClr val="dk1"/>
              </a:solidFill>
              <a:latin typeface="Calibri"/>
              <a:ea typeface="Calibri"/>
              <a:cs typeface="Calibri"/>
              <a:sym typeface="Calibri"/>
            </a:endParaRPr>
          </a:p>
        </p:txBody>
      </p:sp>
      <p:sp>
        <p:nvSpPr>
          <p:cNvPr id="381" name="Google Shape;381;p21"/>
          <p:cNvSpPr txBox="1"/>
          <p:nvPr/>
        </p:nvSpPr>
        <p:spPr>
          <a:xfrm>
            <a:off x="2228385" y="5467649"/>
            <a:ext cx="8111516" cy="40011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chemeClr val="hlink"/>
                </a:solidFill>
                <a:latin typeface="Tahoma"/>
                <a:ea typeface="Tahoma"/>
                <a:cs typeface="Tahoma"/>
                <a:sym typeface="Tahoma"/>
              </a:rPr>
              <a:t>Goal 3:  Learn the principles of socially responsible marketing</a:t>
            </a:r>
            <a:endParaRPr/>
          </a:p>
        </p:txBody>
      </p:sp>
      <p:sp>
        <p:nvSpPr>
          <p:cNvPr id="383" name="Google Shape;38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21</a:t>
            </a:fld>
            <a:endParaRPr sz="2400" b="1">
              <a:solidFill>
                <a:schemeClr val="dk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87"/>
        <p:cNvGrpSpPr/>
        <p:nvPr/>
      </p:nvGrpSpPr>
      <p:grpSpPr>
        <a:xfrm>
          <a:off x="0" y="0"/>
          <a:ext cx="0" cy="0"/>
          <a:chOff x="0" y="0"/>
          <a:chExt cx="0" cy="0"/>
        </a:xfrm>
      </p:grpSpPr>
      <p:pic>
        <p:nvPicPr>
          <p:cNvPr id="389" name="Google Shape;389;p22"/>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390" name="Google Shape;390;p22"/>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391" name="Google Shape;391;p22"/>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392" name="Google Shape;392;p22"/>
          <p:cNvPicPr preferRelativeResize="0"/>
          <p:nvPr/>
        </p:nvPicPr>
        <p:blipFill rotWithShape="1">
          <a:blip r:embed="rId5">
            <a:alphaModFix/>
          </a:blip>
          <a:srcRect/>
          <a:stretch/>
        </p:blipFill>
        <p:spPr>
          <a:xfrm>
            <a:off x="0" y="0"/>
            <a:ext cx="9425065" cy="1610200"/>
          </a:xfrm>
          <a:prstGeom prst="rect">
            <a:avLst/>
          </a:prstGeom>
          <a:noFill/>
          <a:ln>
            <a:noFill/>
          </a:ln>
        </p:spPr>
      </p:pic>
      <p:sp>
        <p:nvSpPr>
          <p:cNvPr id="393" name="Google Shape;393;p22"/>
          <p:cNvSpPr txBox="1"/>
          <p:nvPr/>
        </p:nvSpPr>
        <p:spPr>
          <a:xfrm>
            <a:off x="1693127" y="366131"/>
            <a:ext cx="8382000" cy="1143000"/>
          </a:xfrm>
          <a:prstGeom prst="rect">
            <a:avLst/>
          </a:prstGeom>
          <a:noFill/>
          <a:ln>
            <a:noFill/>
          </a:ln>
        </p:spPr>
        <p:txBody>
          <a:bodyPr spcFirstLastPara="1" wrap="square" lIns="91425" tIns="45700" rIns="91425" bIns="45700" anchor="ctr" anchorCtr="0">
            <a:normAutofit fontScale="97500"/>
          </a:bodyPr>
          <a:lstStyle/>
          <a:p>
            <a:pPr marL="0" marR="0" lvl="0" indent="0" algn="ctr" rtl="0">
              <a:lnSpc>
                <a:spcPct val="90000"/>
              </a:lnSpc>
              <a:spcBef>
                <a:spcPts val="0"/>
              </a:spcBef>
              <a:spcAft>
                <a:spcPts val="0"/>
              </a:spcAft>
              <a:buClr>
                <a:schemeClr val="lt1"/>
              </a:buClr>
              <a:buSzPct val="100000"/>
              <a:buFont typeface="Aharoni"/>
              <a:buNone/>
            </a:pPr>
            <a:r>
              <a:rPr lang="en-US" sz="3200" b="1">
                <a:solidFill>
                  <a:schemeClr val="lt1"/>
                </a:solidFill>
                <a:latin typeface="Aharoni"/>
                <a:ea typeface="Aharoni"/>
                <a:cs typeface="Aharoni"/>
                <a:sym typeface="Aharoni"/>
              </a:rPr>
              <a:t>Business Actions Toward Socially Responsible Marketing</a:t>
            </a:r>
            <a:endParaRPr sz="3200" b="1">
              <a:solidFill>
                <a:schemeClr val="lt1"/>
              </a:solidFill>
              <a:latin typeface="Aharoni"/>
              <a:ea typeface="Aharoni"/>
              <a:cs typeface="Aharoni"/>
              <a:sym typeface="Aharoni"/>
            </a:endParaRPr>
          </a:p>
        </p:txBody>
      </p:sp>
      <p:sp>
        <p:nvSpPr>
          <p:cNvPr id="394" name="Google Shape;394;p22"/>
          <p:cNvSpPr txBox="1"/>
          <p:nvPr/>
        </p:nvSpPr>
        <p:spPr>
          <a:xfrm>
            <a:off x="2200041" y="1829795"/>
            <a:ext cx="8352263" cy="3259331"/>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normAutofit/>
          </a:bodyPr>
          <a:lstStyle/>
          <a:p>
            <a:pPr marL="342900" marR="0" lvl="0" indent="-342900" algn="l" rtl="0">
              <a:lnSpc>
                <a:spcPct val="90000"/>
              </a:lnSpc>
              <a:spcBef>
                <a:spcPts val="0"/>
              </a:spcBef>
              <a:spcAft>
                <a:spcPts val="0"/>
              </a:spcAft>
              <a:buClr>
                <a:schemeClr val="dk1"/>
              </a:buClr>
              <a:buSzPts val="3200"/>
              <a:buFont typeface="Arial"/>
              <a:buChar char="•"/>
            </a:pPr>
            <a:r>
              <a:rPr lang="en-US" sz="3200" b="1">
                <a:solidFill>
                  <a:srgbClr val="000099"/>
                </a:solidFill>
                <a:latin typeface="Calibri"/>
                <a:ea typeface="Calibri"/>
                <a:cs typeface="Calibri"/>
                <a:sym typeface="Calibri"/>
              </a:rPr>
              <a:t>Enlightened Marketing</a:t>
            </a:r>
            <a:endParaRPr/>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a:solidFill>
                  <a:schemeClr val="dk1"/>
                </a:solidFill>
                <a:latin typeface="Calibri"/>
                <a:ea typeface="Calibri"/>
                <a:cs typeface="Calibri"/>
                <a:sym typeface="Calibri"/>
              </a:rPr>
              <a:t>Value Marketing:</a:t>
            </a:r>
            <a:endParaRPr/>
          </a:p>
          <a:p>
            <a:pPr marL="1143000" marR="0" lvl="2" indent="-228600" algn="l" rtl="0">
              <a:lnSpc>
                <a:spcPct val="90000"/>
              </a:lnSpc>
              <a:spcBef>
                <a:spcPts val="500"/>
              </a:spcBef>
              <a:spcAft>
                <a:spcPts val="0"/>
              </a:spcAft>
              <a:buClr>
                <a:schemeClr val="dk1"/>
              </a:buClr>
              <a:buSzPts val="2000"/>
              <a:buFont typeface="Arial"/>
              <a:buChar char="•"/>
            </a:pPr>
            <a:r>
              <a:rPr lang="en-US" sz="2000" b="1" i="0" u="none" strike="noStrike" cap="none">
                <a:solidFill>
                  <a:schemeClr val="dk1"/>
                </a:solidFill>
                <a:latin typeface="Calibri"/>
                <a:ea typeface="Calibri"/>
                <a:cs typeface="Calibri"/>
                <a:sym typeface="Calibri"/>
              </a:rPr>
              <a:t>Companies put most of their resources into value-building marketing investments.</a:t>
            </a:r>
            <a:endParaRPr/>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a:solidFill>
                  <a:schemeClr val="dk1"/>
                </a:solidFill>
                <a:latin typeface="Calibri"/>
                <a:ea typeface="Calibri"/>
                <a:cs typeface="Calibri"/>
                <a:sym typeface="Calibri"/>
              </a:rPr>
              <a:t>Sense-of-Mission Marketing:</a:t>
            </a:r>
            <a:endParaRPr/>
          </a:p>
          <a:p>
            <a:pPr marL="1143000" marR="0" lvl="2" indent="-228600" algn="l" rtl="0">
              <a:lnSpc>
                <a:spcPct val="90000"/>
              </a:lnSpc>
              <a:spcBef>
                <a:spcPts val="500"/>
              </a:spcBef>
              <a:spcAft>
                <a:spcPts val="0"/>
              </a:spcAft>
              <a:buClr>
                <a:schemeClr val="dk1"/>
              </a:buClr>
              <a:buSzPts val="2000"/>
              <a:buFont typeface="Arial"/>
              <a:buChar char="•"/>
            </a:pPr>
            <a:r>
              <a:rPr lang="en-US" sz="2000" b="1" i="0" u="none" strike="noStrike" cap="none">
                <a:solidFill>
                  <a:schemeClr val="dk1"/>
                </a:solidFill>
                <a:latin typeface="Calibri"/>
                <a:ea typeface="Calibri"/>
                <a:cs typeface="Calibri"/>
                <a:sym typeface="Calibri"/>
              </a:rPr>
              <a:t>Companies define their mission in broad social terms, rather than in narrow product terms.</a:t>
            </a:r>
            <a:endParaRPr sz="2000" b="1" i="0" u="none" strike="noStrike" cap="none">
              <a:solidFill>
                <a:schemeClr val="dk1"/>
              </a:solidFill>
              <a:latin typeface="Calibri"/>
              <a:ea typeface="Calibri"/>
              <a:cs typeface="Calibri"/>
              <a:sym typeface="Calibri"/>
            </a:endParaRPr>
          </a:p>
        </p:txBody>
      </p:sp>
      <p:sp>
        <p:nvSpPr>
          <p:cNvPr id="395" name="Google Shape;395;p22"/>
          <p:cNvSpPr txBox="1"/>
          <p:nvPr/>
        </p:nvSpPr>
        <p:spPr>
          <a:xfrm>
            <a:off x="2440788" y="5319130"/>
            <a:ext cx="8111516" cy="40011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chemeClr val="hlink"/>
                </a:solidFill>
                <a:latin typeface="Tahoma"/>
                <a:ea typeface="Tahoma"/>
                <a:cs typeface="Tahoma"/>
                <a:sym typeface="Tahoma"/>
              </a:rPr>
              <a:t>Goal 3:  Learn the principles of socially responsible marketing</a:t>
            </a:r>
            <a:endParaRPr/>
          </a:p>
        </p:txBody>
      </p:sp>
      <p:sp>
        <p:nvSpPr>
          <p:cNvPr id="397" name="Google Shape;397;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22</a:t>
            </a:fld>
            <a:endParaRPr sz="2400" b="1">
              <a:solidFill>
                <a:schemeClr val="dk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01"/>
        <p:cNvGrpSpPr/>
        <p:nvPr/>
      </p:nvGrpSpPr>
      <p:grpSpPr>
        <a:xfrm>
          <a:off x="0" y="0"/>
          <a:ext cx="0" cy="0"/>
          <a:chOff x="0" y="0"/>
          <a:chExt cx="0" cy="0"/>
        </a:xfrm>
      </p:grpSpPr>
      <p:pic>
        <p:nvPicPr>
          <p:cNvPr id="403" name="Google Shape;403;p23"/>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404" name="Google Shape;404;p2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405" name="Google Shape;405;p2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406" name="Google Shape;406;p23"/>
          <p:cNvPicPr preferRelativeResize="0"/>
          <p:nvPr/>
        </p:nvPicPr>
        <p:blipFill rotWithShape="1">
          <a:blip r:embed="rId5">
            <a:alphaModFix/>
          </a:blip>
          <a:srcRect/>
          <a:stretch/>
        </p:blipFill>
        <p:spPr>
          <a:xfrm>
            <a:off x="0" y="0"/>
            <a:ext cx="9425065" cy="1610200"/>
          </a:xfrm>
          <a:prstGeom prst="rect">
            <a:avLst/>
          </a:prstGeom>
          <a:noFill/>
          <a:ln>
            <a:noFill/>
          </a:ln>
        </p:spPr>
      </p:pic>
      <p:sp>
        <p:nvSpPr>
          <p:cNvPr id="407" name="Google Shape;407;p23"/>
          <p:cNvSpPr txBox="1"/>
          <p:nvPr/>
        </p:nvSpPr>
        <p:spPr>
          <a:xfrm>
            <a:off x="1716291" y="1825625"/>
            <a:ext cx="8754703" cy="3559038"/>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normAutofit/>
          </a:bodyPr>
          <a:lstStyle/>
          <a:p>
            <a:pPr marL="342900" marR="0" lvl="0" indent="-342900" algn="l" rtl="0">
              <a:lnSpc>
                <a:spcPct val="90000"/>
              </a:lnSpc>
              <a:spcBef>
                <a:spcPts val="0"/>
              </a:spcBef>
              <a:spcAft>
                <a:spcPts val="0"/>
              </a:spcAft>
              <a:buClr>
                <a:schemeClr val="dk1"/>
              </a:buClr>
              <a:buSzPts val="3600"/>
              <a:buFont typeface="Arial"/>
              <a:buChar char="•"/>
            </a:pPr>
            <a:r>
              <a:rPr lang="en-US" sz="3600" b="1">
                <a:solidFill>
                  <a:srgbClr val="000099"/>
                </a:solidFill>
                <a:latin typeface="Calibri"/>
                <a:ea typeface="Calibri"/>
                <a:cs typeface="Calibri"/>
                <a:sym typeface="Calibri"/>
              </a:rPr>
              <a:t>Enlightened Marketing</a:t>
            </a:r>
            <a:endParaRPr/>
          </a:p>
          <a:p>
            <a:pPr marL="742950" marR="0" lvl="1" indent="-285750" algn="l" rtl="0">
              <a:lnSpc>
                <a:spcPct val="90000"/>
              </a:lnSpc>
              <a:spcBef>
                <a:spcPts val="320"/>
              </a:spcBef>
              <a:spcAft>
                <a:spcPts val="0"/>
              </a:spcAft>
              <a:buClr>
                <a:srgbClr val="000099"/>
              </a:buClr>
              <a:buSzPts val="3200"/>
              <a:buFont typeface="Noto Sans Symbols"/>
              <a:buChar char="▪"/>
            </a:pPr>
            <a:r>
              <a:rPr lang="en-US" sz="3200" b="1" i="0" u="none" strike="noStrike" cap="none">
                <a:solidFill>
                  <a:schemeClr val="dk1"/>
                </a:solidFill>
                <a:latin typeface="Calibri"/>
                <a:ea typeface="Calibri"/>
                <a:cs typeface="Calibri"/>
                <a:sym typeface="Calibri"/>
              </a:rPr>
              <a:t>Societal Marketing:</a:t>
            </a:r>
            <a:endParaRPr/>
          </a:p>
          <a:p>
            <a:pPr marL="1143000" marR="0" lvl="2" indent="-228600" algn="l" rtl="0">
              <a:lnSpc>
                <a:spcPct val="90000"/>
              </a:lnSpc>
              <a:spcBef>
                <a:spcPts val="500"/>
              </a:spcBef>
              <a:spcAft>
                <a:spcPts val="0"/>
              </a:spcAft>
              <a:buClr>
                <a:schemeClr val="dk1"/>
              </a:buClr>
              <a:buSzPts val="2400"/>
              <a:buFont typeface="Arial"/>
              <a:buChar char="•"/>
            </a:pPr>
            <a:r>
              <a:rPr lang="en-US" sz="2400" b="1" i="0" u="none" strike="noStrike" cap="none">
                <a:solidFill>
                  <a:schemeClr val="dk1"/>
                </a:solidFill>
                <a:latin typeface="Calibri"/>
                <a:ea typeface="Calibri"/>
                <a:cs typeface="Calibri"/>
                <a:sym typeface="Calibri"/>
              </a:rPr>
              <a:t> Companies make marketing decisions </a:t>
            </a:r>
            <a:br>
              <a:rPr lang="en-US" sz="2400" b="1" i="0" u="none" strike="noStrike" cap="none">
                <a:solidFill>
                  <a:schemeClr val="dk1"/>
                </a:solidFill>
                <a:latin typeface="Calibri"/>
                <a:ea typeface="Calibri"/>
                <a:cs typeface="Calibri"/>
                <a:sym typeface="Calibri"/>
              </a:rPr>
            </a:br>
            <a:r>
              <a:rPr lang="en-US" sz="2400" b="1" i="0" u="none" strike="noStrike" cap="none">
                <a:solidFill>
                  <a:schemeClr val="dk1"/>
                </a:solidFill>
                <a:latin typeface="Calibri"/>
                <a:ea typeface="Calibri"/>
                <a:cs typeface="Calibri"/>
                <a:sym typeface="Calibri"/>
              </a:rPr>
              <a:t> by considering consumers’ wants, the  </a:t>
            </a:r>
            <a:br>
              <a:rPr lang="en-US" sz="2400" b="1" i="0" u="none" strike="noStrike" cap="none">
                <a:solidFill>
                  <a:schemeClr val="dk1"/>
                </a:solidFill>
                <a:latin typeface="Calibri"/>
                <a:ea typeface="Calibri"/>
                <a:cs typeface="Calibri"/>
                <a:sym typeface="Calibri"/>
              </a:rPr>
            </a:br>
            <a:r>
              <a:rPr lang="en-US" sz="2400" b="1" i="0" u="none" strike="noStrike" cap="none">
                <a:solidFill>
                  <a:schemeClr val="dk1"/>
                </a:solidFill>
                <a:latin typeface="Calibri"/>
                <a:ea typeface="Calibri"/>
                <a:cs typeface="Calibri"/>
                <a:sym typeface="Calibri"/>
              </a:rPr>
              <a:t> company’s requirements, consumers’ </a:t>
            </a:r>
            <a:br>
              <a:rPr lang="en-US" sz="2400" b="1" i="0" u="none" strike="noStrike" cap="none">
                <a:solidFill>
                  <a:schemeClr val="dk1"/>
                </a:solidFill>
                <a:latin typeface="Calibri"/>
                <a:ea typeface="Calibri"/>
                <a:cs typeface="Calibri"/>
                <a:sym typeface="Calibri"/>
              </a:rPr>
            </a:br>
            <a:r>
              <a:rPr lang="en-US" sz="2400" b="1" i="0" u="none" strike="noStrike" cap="none">
                <a:solidFill>
                  <a:schemeClr val="dk1"/>
                </a:solidFill>
                <a:latin typeface="Calibri"/>
                <a:ea typeface="Calibri"/>
                <a:cs typeface="Calibri"/>
                <a:sym typeface="Calibri"/>
              </a:rPr>
              <a:t> long-run interests, and society’s </a:t>
            </a:r>
            <a:br>
              <a:rPr lang="en-US" sz="2400" b="1" i="0" u="none" strike="noStrike" cap="none">
                <a:solidFill>
                  <a:schemeClr val="dk1"/>
                </a:solidFill>
                <a:latin typeface="Calibri"/>
                <a:ea typeface="Calibri"/>
                <a:cs typeface="Calibri"/>
                <a:sym typeface="Calibri"/>
              </a:rPr>
            </a:br>
            <a:r>
              <a:rPr lang="en-US" sz="2400" b="1" i="0" u="none" strike="noStrike" cap="none">
                <a:solidFill>
                  <a:schemeClr val="dk1"/>
                </a:solidFill>
                <a:latin typeface="Calibri"/>
                <a:ea typeface="Calibri"/>
                <a:cs typeface="Calibri"/>
                <a:sym typeface="Calibri"/>
              </a:rPr>
              <a:t> long-run interests.</a:t>
            </a:r>
            <a:endParaRPr sz="2400" b="1" i="0" u="none" strike="noStrike" cap="none">
              <a:solidFill>
                <a:schemeClr val="dk1"/>
              </a:solidFill>
              <a:latin typeface="Calibri"/>
              <a:ea typeface="Calibri"/>
              <a:cs typeface="Calibri"/>
              <a:sym typeface="Calibri"/>
            </a:endParaRPr>
          </a:p>
        </p:txBody>
      </p:sp>
      <p:sp>
        <p:nvSpPr>
          <p:cNvPr id="408" name="Google Shape;408;p23"/>
          <p:cNvSpPr txBox="1"/>
          <p:nvPr/>
        </p:nvSpPr>
        <p:spPr>
          <a:xfrm>
            <a:off x="1716292" y="332678"/>
            <a:ext cx="8534400" cy="1143000"/>
          </a:xfrm>
          <a:prstGeom prst="rect">
            <a:avLst/>
          </a:prstGeom>
          <a:noFill/>
          <a:ln>
            <a:noFill/>
          </a:ln>
        </p:spPr>
        <p:txBody>
          <a:bodyPr spcFirstLastPara="1" wrap="square" lIns="91425" tIns="45700" rIns="91425" bIns="45700" anchor="ctr" anchorCtr="0">
            <a:normAutofit fontScale="97500"/>
          </a:bodyPr>
          <a:lstStyle/>
          <a:p>
            <a:pPr marL="0" marR="0" lvl="0" indent="0" algn="ctr" rtl="0">
              <a:lnSpc>
                <a:spcPct val="90000"/>
              </a:lnSpc>
              <a:spcBef>
                <a:spcPts val="0"/>
              </a:spcBef>
              <a:spcAft>
                <a:spcPts val="0"/>
              </a:spcAft>
              <a:buClr>
                <a:schemeClr val="lt1"/>
              </a:buClr>
              <a:buSzPct val="100000"/>
              <a:buFont typeface="Aharoni"/>
              <a:buNone/>
            </a:pPr>
            <a:r>
              <a:rPr lang="en-US" sz="3200" b="1">
                <a:solidFill>
                  <a:schemeClr val="lt1"/>
                </a:solidFill>
                <a:latin typeface="Aharoni"/>
                <a:ea typeface="Aharoni"/>
                <a:cs typeface="Aharoni"/>
                <a:sym typeface="Aharoni"/>
              </a:rPr>
              <a:t>Business Actions Toward Socially Responsible Marketing</a:t>
            </a:r>
            <a:endParaRPr sz="3200" b="1">
              <a:solidFill>
                <a:schemeClr val="lt1"/>
              </a:solidFill>
              <a:latin typeface="Aharoni"/>
              <a:ea typeface="Aharoni"/>
              <a:cs typeface="Aharoni"/>
              <a:sym typeface="Aharoni"/>
            </a:endParaRPr>
          </a:p>
        </p:txBody>
      </p:sp>
      <p:sp>
        <p:nvSpPr>
          <p:cNvPr id="409" name="Google Shape;409;p23"/>
          <p:cNvSpPr txBox="1"/>
          <p:nvPr/>
        </p:nvSpPr>
        <p:spPr>
          <a:xfrm>
            <a:off x="2139176" y="5519185"/>
            <a:ext cx="8111516" cy="40011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chemeClr val="hlink"/>
                </a:solidFill>
                <a:latin typeface="Tahoma"/>
                <a:ea typeface="Tahoma"/>
                <a:cs typeface="Tahoma"/>
                <a:sym typeface="Tahoma"/>
              </a:rPr>
              <a:t>Goal 3:  Learn the principles of socially responsible marketing</a:t>
            </a:r>
            <a:endParaRPr/>
          </a:p>
        </p:txBody>
      </p:sp>
      <p:sp>
        <p:nvSpPr>
          <p:cNvPr id="411" name="Google Shape;41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23</a:t>
            </a:fld>
            <a:endParaRPr sz="2400" b="1">
              <a:solidFill>
                <a:schemeClr val="dk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15"/>
        <p:cNvGrpSpPr/>
        <p:nvPr/>
      </p:nvGrpSpPr>
      <p:grpSpPr>
        <a:xfrm>
          <a:off x="0" y="0"/>
          <a:ext cx="0" cy="0"/>
          <a:chOff x="0" y="0"/>
          <a:chExt cx="0" cy="0"/>
        </a:xfrm>
      </p:grpSpPr>
      <p:pic>
        <p:nvPicPr>
          <p:cNvPr id="417" name="Google Shape;417;p24"/>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418" name="Google Shape;418;p2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419" name="Google Shape;419;p2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420" name="Google Shape;420;p24"/>
          <p:cNvPicPr preferRelativeResize="0"/>
          <p:nvPr/>
        </p:nvPicPr>
        <p:blipFill rotWithShape="1">
          <a:blip r:embed="rId5">
            <a:alphaModFix/>
          </a:blip>
          <a:srcRect/>
          <a:stretch/>
        </p:blipFill>
        <p:spPr>
          <a:xfrm>
            <a:off x="0" y="-46757"/>
            <a:ext cx="9425065" cy="1610200"/>
          </a:xfrm>
          <a:prstGeom prst="rect">
            <a:avLst/>
          </a:prstGeom>
          <a:noFill/>
          <a:ln>
            <a:noFill/>
          </a:ln>
        </p:spPr>
      </p:pic>
      <p:sp>
        <p:nvSpPr>
          <p:cNvPr id="421" name="Google Shape;421;p24"/>
          <p:cNvSpPr txBox="1"/>
          <p:nvPr/>
        </p:nvSpPr>
        <p:spPr>
          <a:xfrm>
            <a:off x="1744648" y="284417"/>
            <a:ext cx="8534400" cy="1143000"/>
          </a:xfrm>
          <a:prstGeom prst="rect">
            <a:avLst/>
          </a:prstGeom>
          <a:noFill/>
          <a:ln>
            <a:noFill/>
          </a:ln>
        </p:spPr>
        <p:txBody>
          <a:bodyPr spcFirstLastPara="1" wrap="square" lIns="91425" tIns="45700" rIns="91425" bIns="45700" anchor="ctr" anchorCtr="0">
            <a:normAutofit fontScale="97500"/>
          </a:bodyPr>
          <a:lstStyle/>
          <a:p>
            <a:pPr marL="0" marR="0" lvl="0" indent="0" algn="ctr" rtl="0">
              <a:lnSpc>
                <a:spcPct val="90000"/>
              </a:lnSpc>
              <a:spcBef>
                <a:spcPts val="0"/>
              </a:spcBef>
              <a:spcAft>
                <a:spcPts val="0"/>
              </a:spcAft>
              <a:buClr>
                <a:schemeClr val="lt1"/>
              </a:buClr>
              <a:buSzPct val="100000"/>
              <a:buFont typeface="Aharoni"/>
              <a:buNone/>
            </a:pPr>
            <a:r>
              <a:rPr lang="en-US" sz="3200" b="1">
                <a:solidFill>
                  <a:schemeClr val="lt1"/>
                </a:solidFill>
                <a:latin typeface="Aharoni"/>
                <a:ea typeface="Aharoni"/>
                <a:cs typeface="Aharoni"/>
                <a:sym typeface="Aharoni"/>
              </a:rPr>
              <a:t>Business Actions Toward Socially Responsible Marketing</a:t>
            </a:r>
            <a:endParaRPr sz="3200" b="1">
              <a:solidFill>
                <a:schemeClr val="lt1"/>
              </a:solidFill>
              <a:latin typeface="Aharoni"/>
              <a:ea typeface="Aharoni"/>
              <a:cs typeface="Aharoni"/>
              <a:sym typeface="Aharoni"/>
            </a:endParaRPr>
          </a:p>
        </p:txBody>
      </p:sp>
      <p:sp>
        <p:nvSpPr>
          <p:cNvPr id="422" name="Google Shape;422;p24"/>
          <p:cNvSpPr txBox="1"/>
          <p:nvPr/>
        </p:nvSpPr>
        <p:spPr>
          <a:xfrm>
            <a:off x="2319454" y="1611268"/>
            <a:ext cx="8185406" cy="3500415"/>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normAutofit/>
          </a:bodyPr>
          <a:lstStyle/>
          <a:p>
            <a:pPr marL="342900" marR="0" lvl="0" indent="-342900" algn="l" rtl="0">
              <a:lnSpc>
                <a:spcPct val="90000"/>
              </a:lnSpc>
              <a:spcBef>
                <a:spcPts val="0"/>
              </a:spcBef>
              <a:spcAft>
                <a:spcPts val="0"/>
              </a:spcAft>
              <a:buClr>
                <a:schemeClr val="dk1"/>
              </a:buClr>
              <a:buSzPts val="3200"/>
              <a:buFont typeface="Arial"/>
              <a:buChar char="•"/>
            </a:pPr>
            <a:r>
              <a:rPr lang="en-US" sz="3200" b="1">
                <a:solidFill>
                  <a:srgbClr val="000099"/>
                </a:solidFill>
                <a:latin typeface="Calibri"/>
                <a:ea typeface="Calibri"/>
                <a:cs typeface="Calibri"/>
                <a:sym typeface="Calibri"/>
              </a:rPr>
              <a:t>Enlightened Marketing</a:t>
            </a:r>
            <a:endParaRPr/>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a:solidFill>
                  <a:schemeClr val="dk1"/>
                </a:solidFill>
                <a:latin typeface="Calibri"/>
                <a:ea typeface="Calibri"/>
                <a:cs typeface="Calibri"/>
                <a:sym typeface="Calibri"/>
              </a:rPr>
              <a:t>Societal Classification of Products</a:t>
            </a:r>
            <a:endParaRPr/>
          </a:p>
          <a:p>
            <a:pPr marL="1143000" marR="0" lvl="2" indent="-228600" algn="l" rtl="0">
              <a:lnSpc>
                <a:spcPct val="90000"/>
              </a:lnSpc>
              <a:spcBef>
                <a:spcPts val="500"/>
              </a:spcBef>
              <a:spcAft>
                <a:spcPts val="0"/>
              </a:spcAft>
              <a:buClr>
                <a:schemeClr val="dk1"/>
              </a:buClr>
              <a:buSzPts val="2000"/>
              <a:buFont typeface="Arial"/>
              <a:buChar char="•"/>
            </a:pPr>
            <a:r>
              <a:rPr lang="en-US" sz="2000" b="1" i="0" u="none" strike="noStrike" cap="none">
                <a:solidFill>
                  <a:schemeClr val="dk1"/>
                </a:solidFill>
                <a:latin typeface="Calibri"/>
                <a:ea typeface="Calibri"/>
                <a:cs typeface="Calibri"/>
                <a:sym typeface="Calibri"/>
              </a:rPr>
              <a:t> </a:t>
            </a:r>
            <a:r>
              <a:rPr lang="en-US" sz="2400" b="1" i="0" u="none" strike="noStrike" cap="none">
                <a:solidFill>
                  <a:schemeClr val="dk1"/>
                </a:solidFill>
                <a:latin typeface="Calibri"/>
                <a:ea typeface="Calibri"/>
                <a:cs typeface="Calibri"/>
                <a:sym typeface="Calibri"/>
              </a:rPr>
              <a:t>Deficient products</a:t>
            </a:r>
            <a:endParaRPr/>
          </a:p>
          <a:p>
            <a:pPr marL="1143000" marR="0" lvl="2" indent="-228600" algn="l" rtl="0">
              <a:lnSpc>
                <a:spcPct val="90000"/>
              </a:lnSpc>
              <a:spcBef>
                <a:spcPts val="500"/>
              </a:spcBef>
              <a:spcAft>
                <a:spcPts val="0"/>
              </a:spcAft>
              <a:buClr>
                <a:schemeClr val="dk1"/>
              </a:buClr>
              <a:buSzPts val="2400"/>
              <a:buFont typeface="Arial"/>
              <a:buChar char="•"/>
            </a:pPr>
            <a:r>
              <a:rPr lang="en-US" sz="2400" b="1" i="0" u="none" strike="noStrike" cap="none">
                <a:solidFill>
                  <a:schemeClr val="dk1"/>
                </a:solidFill>
                <a:latin typeface="Calibri"/>
                <a:ea typeface="Calibri"/>
                <a:cs typeface="Calibri"/>
                <a:sym typeface="Calibri"/>
              </a:rPr>
              <a:t> Pleasing products</a:t>
            </a:r>
            <a:endParaRPr/>
          </a:p>
          <a:p>
            <a:pPr marL="1143000" marR="0" lvl="2" indent="-228600" algn="l" rtl="0">
              <a:lnSpc>
                <a:spcPct val="90000"/>
              </a:lnSpc>
              <a:spcBef>
                <a:spcPts val="500"/>
              </a:spcBef>
              <a:spcAft>
                <a:spcPts val="0"/>
              </a:spcAft>
              <a:buClr>
                <a:schemeClr val="dk1"/>
              </a:buClr>
              <a:buSzPts val="2400"/>
              <a:buFont typeface="Arial"/>
              <a:buChar char="•"/>
            </a:pPr>
            <a:r>
              <a:rPr lang="en-US" sz="2400" b="1" i="0" u="none" strike="noStrike" cap="none">
                <a:solidFill>
                  <a:schemeClr val="dk1"/>
                </a:solidFill>
                <a:latin typeface="Calibri"/>
                <a:ea typeface="Calibri"/>
                <a:cs typeface="Calibri"/>
                <a:sym typeface="Calibri"/>
              </a:rPr>
              <a:t> Salutary products</a:t>
            </a:r>
            <a:endParaRPr/>
          </a:p>
          <a:p>
            <a:pPr marL="1143000" marR="0" lvl="2" indent="-228600" algn="l" rtl="0">
              <a:lnSpc>
                <a:spcPct val="90000"/>
              </a:lnSpc>
              <a:spcBef>
                <a:spcPts val="500"/>
              </a:spcBef>
              <a:spcAft>
                <a:spcPts val="0"/>
              </a:spcAft>
              <a:buClr>
                <a:schemeClr val="dk1"/>
              </a:buClr>
              <a:buSzPts val="2400"/>
              <a:buFont typeface="Arial"/>
              <a:buChar char="•"/>
            </a:pPr>
            <a:r>
              <a:rPr lang="en-US" sz="2400" b="1" i="0" u="none" strike="noStrike" cap="none">
                <a:solidFill>
                  <a:schemeClr val="dk1"/>
                </a:solidFill>
                <a:latin typeface="Calibri"/>
                <a:ea typeface="Calibri"/>
                <a:cs typeface="Calibri"/>
                <a:sym typeface="Calibri"/>
              </a:rPr>
              <a:t> Desirable products</a:t>
            </a:r>
            <a:endParaRPr sz="2400" b="1" i="0" u="none" strike="noStrike" cap="none">
              <a:solidFill>
                <a:schemeClr val="dk1"/>
              </a:solidFill>
              <a:latin typeface="Calibri"/>
              <a:ea typeface="Calibri"/>
              <a:cs typeface="Calibri"/>
              <a:sym typeface="Calibri"/>
            </a:endParaRPr>
          </a:p>
        </p:txBody>
      </p:sp>
      <p:sp>
        <p:nvSpPr>
          <p:cNvPr id="423" name="Google Shape;423;p24"/>
          <p:cNvSpPr txBox="1"/>
          <p:nvPr/>
        </p:nvSpPr>
        <p:spPr>
          <a:xfrm>
            <a:off x="1967242" y="5319130"/>
            <a:ext cx="8111516" cy="40011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chemeClr val="hlink"/>
                </a:solidFill>
                <a:latin typeface="Tahoma"/>
                <a:ea typeface="Tahoma"/>
                <a:cs typeface="Tahoma"/>
                <a:sym typeface="Tahoma"/>
              </a:rPr>
              <a:t>Goal 3:  Learn the principles of socially responsible marketing</a:t>
            </a:r>
            <a:endParaRPr/>
          </a:p>
        </p:txBody>
      </p:sp>
      <p:sp>
        <p:nvSpPr>
          <p:cNvPr id="425" name="Google Shape;425;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24</a:t>
            </a:fld>
            <a:endParaRPr sz="2400" b="1">
              <a:solidFill>
                <a:schemeClr val="dk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29"/>
        <p:cNvGrpSpPr/>
        <p:nvPr/>
      </p:nvGrpSpPr>
      <p:grpSpPr>
        <a:xfrm>
          <a:off x="0" y="0"/>
          <a:ext cx="0" cy="0"/>
          <a:chOff x="0" y="0"/>
          <a:chExt cx="0" cy="0"/>
        </a:xfrm>
      </p:grpSpPr>
      <p:pic>
        <p:nvPicPr>
          <p:cNvPr id="431" name="Google Shape;431;p25"/>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432" name="Google Shape;432;p25"/>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433" name="Google Shape;433;p25"/>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434" name="Google Shape;434;p25"/>
          <p:cNvPicPr preferRelativeResize="0"/>
          <p:nvPr/>
        </p:nvPicPr>
        <p:blipFill rotWithShape="1">
          <a:blip r:embed="rId5">
            <a:alphaModFix/>
          </a:blip>
          <a:srcRect/>
          <a:stretch/>
        </p:blipFill>
        <p:spPr>
          <a:xfrm>
            <a:off x="0" y="0"/>
            <a:ext cx="9425065" cy="1610200"/>
          </a:xfrm>
          <a:prstGeom prst="rect">
            <a:avLst/>
          </a:prstGeom>
          <a:noFill/>
          <a:ln>
            <a:noFill/>
          </a:ln>
        </p:spPr>
      </p:pic>
      <p:sp>
        <p:nvSpPr>
          <p:cNvPr id="435" name="Google Shape;435;p25"/>
          <p:cNvSpPr txBox="1"/>
          <p:nvPr/>
        </p:nvSpPr>
        <p:spPr>
          <a:xfrm>
            <a:off x="1706136" y="467200"/>
            <a:ext cx="8534400" cy="1143000"/>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Aharoni"/>
              <a:buNone/>
            </a:pPr>
            <a:r>
              <a:rPr lang="en-US" sz="3200" b="1">
                <a:solidFill>
                  <a:schemeClr val="lt1"/>
                </a:solidFill>
                <a:latin typeface="Aharoni"/>
                <a:ea typeface="Aharoni"/>
                <a:cs typeface="Aharoni"/>
                <a:sym typeface="Aharoni"/>
              </a:rPr>
              <a:t>Business Actions Toward Socially Responsible Marketing</a:t>
            </a:r>
            <a:endParaRPr sz="3200" b="1">
              <a:solidFill>
                <a:schemeClr val="lt1"/>
              </a:solidFill>
              <a:latin typeface="Aharoni"/>
              <a:ea typeface="Aharoni"/>
              <a:cs typeface="Aharoni"/>
              <a:sym typeface="Aharoni"/>
            </a:endParaRPr>
          </a:p>
        </p:txBody>
      </p:sp>
      <p:sp>
        <p:nvSpPr>
          <p:cNvPr id="436" name="Google Shape;436;p25"/>
          <p:cNvSpPr txBox="1"/>
          <p:nvPr/>
        </p:nvSpPr>
        <p:spPr>
          <a:xfrm>
            <a:off x="1784195" y="1825625"/>
            <a:ext cx="8456342" cy="3511457"/>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normAutofit/>
          </a:bodyPr>
          <a:lstStyle/>
          <a:p>
            <a:pPr marL="342900" marR="0" lvl="0" indent="-342900" algn="l" rtl="0">
              <a:lnSpc>
                <a:spcPct val="90000"/>
              </a:lnSpc>
              <a:spcBef>
                <a:spcPts val="0"/>
              </a:spcBef>
              <a:spcAft>
                <a:spcPts val="0"/>
              </a:spcAft>
              <a:buClr>
                <a:schemeClr val="dk1"/>
              </a:buClr>
              <a:buSzPts val="3200"/>
              <a:buFont typeface="Arial"/>
              <a:buChar char="•"/>
            </a:pPr>
            <a:r>
              <a:rPr lang="en-US" sz="3200" b="1">
                <a:solidFill>
                  <a:srgbClr val="000099"/>
                </a:solidFill>
                <a:latin typeface="Calibri"/>
                <a:ea typeface="Calibri"/>
                <a:cs typeface="Calibri"/>
                <a:sym typeface="Calibri"/>
              </a:rPr>
              <a:t>Marketing Ethics</a:t>
            </a:r>
            <a:endParaRPr/>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a:solidFill>
                  <a:schemeClr val="dk1"/>
                </a:solidFill>
                <a:latin typeface="Calibri"/>
                <a:ea typeface="Calibri"/>
                <a:cs typeface="Calibri"/>
                <a:sym typeface="Calibri"/>
              </a:rPr>
              <a:t>Corporate marketing ethics policies</a:t>
            </a:r>
            <a:endParaRPr/>
          </a:p>
          <a:p>
            <a:pPr marL="1143000" marR="0" lvl="2" indent="-228600" algn="l" rtl="0">
              <a:lnSpc>
                <a:spcPct val="90000"/>
              </a:lnSpc>
              <a:spcBef>
                <a:spcPts val="500"/>
              </a:spcBef>
              <a:spcAft>
                <a:spcPts val="0"/>
              </a:spcAft>
              <a:buClr>
                <a:schemeClr val="dk1"/>
              </a:buClr>
              <a:buSzPts val="2000"/>
              <a:buFont typeface="Arial"/>
              <a:buChar char="•"/>
            </a:pPr>
            <a:r>
              <a:rPr lang="en-US" sz="2000" b="0" i="0" u="none" strike="noStrike" cap="none">
                <a:solidFill>
                  <a:schemeClr val="dk1"/>
                </a:solidFill>
                <a:latin typeface="Calibri"/>
                <a:ea typeface="Calibri"/>
                <a:cs typeface="Calibri"/>
                <a:sym typeface="Calibri"/>
              </a:rPr>
              <a:t>Distributor relations, advertising standards, customer service, pricing, product development and general ethical standards.</a:t>
            </a:r>
            <a:endParaRPr/>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a:solidFill>
                  <a:schemeClr val="dk1"/>
                </a:solidFill>
                <a:latin typeface="Calibri"/>
                <a:ea typeface="Calibri"/>
                <a:cs typeface="Calibri"/>
                <a:sym typeface="Calibri"/>
              </a:rPr>
              <a:t>Guiding principle in policy determination</a:t>
            </a:r>
            <a:endParaRPr/>
          </a:p>
          <a:p>
            <a:pPr marL="1143000" marR="0" lvl="2" indent="-228600" algn="l" rtl="0">
              <a:lnSpc>
                <a:spcPct val="90000"/>
              </a:lnSpc>
              <a:spcBef>
                <a:spcPts val="500"/>
              </a:spcBef>
              <a:spcAft>
                <a:spcPts val="0"/>
              </a:spcAft>
              <a:buClr>
                <a:schemeClr val="dk1"/>
              </a:buClr>
              <a:buSzPts val="2000"/>
              <a:buFont typeface="Arial"/>
              <a:buChar char="•"/>
            </a:pPr>
            <a:r>
              <a:rPr lang="en-US" sz="2000" b="0" i="0" u="none" strike="noStrike" cap="none">
                <a:solidFill>
                  <a:schemeClr val="dk1"/>
                </a:solidFill>
                <a:latin typeface="Calibri"/>
                <a:ea typeface="Calibri"/>
                <a:cs typeface="Calibri"/>
                <a:sym typeface="Calibri"/>
              </a:rPr>
              <a:t> Free market and legal system</a:t>
            </a:r>
            <a:endParaRPr/>
          </a:p>
          <a:p>
            <a:pPr marL="1143000" marR="0" lvl="2" indent="-228600" algn="l" rtl="0">
              <a:lnSpc>
                <a:spcPct val="90000"/>
              </a:lnSpc>
              <a:spcBef>
                <a:spcPts val="500"/>
              </a:spcBef>
              <a:spcAft>
                <a:spcPts val="0"/>
              </a:spcAft>
              <a:buClr>
                <a:schemeClr val="dk1"/>
              </a:buClr>
              <a:buSzPts val="2000"/>
              <a:buFont typeface="Arial"/>
              <a:buChar char="•"/>
            </a:pPr>
            <a:r>
              <a:rPr lang="en-US" sz="2000" b="0" i="0" u="none" strike="noStrike" cap="none">
                <a:solidFill>
                  <a:schemeClr val="dk1"/>
                </a:solidFill>
                <a:latin typeface="Calibri"/>
                <a:ea typeface="Calibri"/>
                <a:cs typeface="Calibri"/>
                <a:sym typeface="Calibri"/>
              </a:rPr>
              <a:t> Individual companies and managers</a:t>
            </a:r>
            <a:endParaRPr/>
          </a:p>
          <a:p>
            <a:pPr marL="742950" marR="0" lvl="1" indent="-285750" algn="l" rtl="0">
              <a:lnSpc>
                <a:spcPct val="90000"/>
              </a:lnSpc>
              <a:spcBef>
                <a:spcPts val="280"/>
              </a:spcBef>
              <a:spcAft>
                <a:spcPts val="0"/>
              </a:spcAft>
              <a:buClr>
                <a:srgbClr val="000099"/>
              </a:buClr>
              <a:buSzPts val="2800"/>
              <a:buFont typeface="Noto Sans Symbols"/>
              <a:buChar char="▪"/>
            </a:pPr>
            <a:r>
              <a:rPr lang="en-US" sz="2800" b="1" i="0" u="none" strike="noStrike" cap="none">
                <a:solidFill>
                  <a:schemeClr val="dk1"/>
                </a:solidFill>
                <a:latin typeface="Calibri"/>
                <a:ea typeface="Calibri"/>
                <a:cs typeface="Calibri"/>
                <a:sym typeface="Calibri"/>
              </a:rPr>
              <a:t>International ethical policies are a special challenge</a:t>
            </a:r>
            <a:endParaRPr sz="2800" b="1" i="0" u="none" strike="noStrike" cap="none">
              <a:solidFill>
                <a:schemeClr val="dk1"/>
              </a:solidFill>
              <a:latin typeface="Calibri"/>
              <a:ea typeface="Calibri"/>
              <a:cs typeface="Calibri"/>
              <a:sym typeface="Calibri"/>
            </a:endParaRPr>
          </a:p>
        </p:txBody>
      </p:sp>
      <p:sp>
        <p:nvSpPr>
          <p:cNvPr id="437" name="Google Shape;437;p25"/>
          <p:cNvSpPr txBox="1"/>
          <p:nvPr/>
        </p:nvSpPr>
        <p:spPr>
          <a:xfrm>
            <a:off x="2847977" y="5443108"/>
            <a:ext cx="5933034" cy="400110"/>
          </a:xfrm>
          <a:prstGeom prst="rect">
            <a:avLst/>
          </a:prstGeom>
          <a:noFill/>
          <a:ln w="9525"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a:solidFill>
                  <a:schemeClr val="hlink"/>
                </a:solidFill>
                <a:latin typeface="Tahoma"/>
                <a:ea typeface="Tahoma"/>
                <a:cs typeface="Tahoma"/>
                <a:sym typeface="Tahoma"/>
              </a:rPr>
              <a:t>Goal 4:  Learn the role of ethics in marketing</a:t>
            </a:r>
            <a:endParaRPr/>
          </a:p>
        </p:txBody>
      </p:sp>
      <p:sp>
        <p:nvSpPr>
          <p:cNvPr id="439" name="Google Shape;439;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25</a:t>
            </a:fld>
            <a:endParaRPr sz="2400" b="1">
              <a:solidFill>
                <a:schemeClr val="dk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43"/>
        <p:cNvGrpSpPr/>
        <p:nvPr/>
      </p:nvGrpSpPr>
      <p:grpSpPr>
        <a:xfrm>
          <a:off x="0" y="0"/>
          <a:ext cx="0" cy="0"/>
          <a:chOff x="0" y="0"/>
          <a:chExt cx="0" cy="0"/>
        </a:xfrm>
      </p:grpSpPr>
      <p:pic>
        <p:nvPicPr>
          <p:cNvPr id="445" name="Google Shape;445;p26"/>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446" name="Google Shape;446;p26"/>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447" name="Google Shape;447;p26"/>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448" name="Google Shape;448;p26"/>
          <p:cNvPicPr preferRelativeResize="0"/>
          <p:nvPr/>
        </p:nvPicPr>
        <p:blipFill rotWithShape="1">
          <a:blip r:embed="rId5">
            <a:alphaModFix/>
          </a:blip>
          <a:srcRect/>
          <a:stretch/>
        </p:blipFill>
        <p:spPr>
          <a:xfrm>
            <a:off x="0" y="0"/>
            <a:ext cx="9425065" cy="1610200"/>
          </a:xfrm>
          <a:prstGeom prst="rect">
            <a:avLst/>
          </a:prstGeom>
          <a:noFill/>
          <a:ln>
            <a:noFill/>
          </a:ln>
        </p:spPr>
      </p:pic>
      <p:sp>
        <p:nvSpPr>
          <p:cNvPr id="449" name="Google Shape;449;p26"/>
          <p:cNvSpPr txBox="1"/>
          <p:nvPr/>
        </p:nvSpPr>
        <p:spPr>
          <a:xfrm>
            <a:off x="2787804" y="1492797"/>
            <a:ext cx="5140713" cy="571849"/>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dk1"/>
              </a:buClr>
              <a:buSzPts val="3200"/>
              <a:buFont typeface="Times New Roman"/>
              <a:buNone/>
            </a:pPr>
            <a:r>
              <a:rPr lang="en-US" sz="3200" b="1">
                <a:solidFill>
                  <a:schemeClr val="dk1"/>
                </a:solidFill>
                <a:latin typeface="Times New Roman"/>
                <a:ea typeface="Times New Roman"/>
                <a:cs typeface="Times New Roman"/>
                <a:sym typeface="Times New Roman"/>
              </a:rPr>
              <a:t>Major Ethical Concerns </a:t>
            </a:r>
            <a:endParaRPr sz="3200" b="1">
              <a:solidFill>
                <a:schemeClr val="dk1"/>
              </a:solidFill>
              <a:latin typeface="Calibri"/>
              <a:ea typeface="Calibri"/>
              <a:cs typeface="Calibri"/>
              <a:sym typeface="Calibri"/>
            </a:endParaRPr>
          </a:p>
        </p:txBody>
      </p:sp>
      <p:sp>
        <p:nvSpPr>
          <p:cNvPr id="450" name="Google Shape;450;p26"/>
          <p:cNvSpPr txBox="1"/>
          <p:nvPr/>
        </p:nvSpPr>
        <p:spPr>
          <a:xfrm>
            <a:off x="1918010" y="2366188"/>
            <a:ext cx="8073482" cy="2674163"/>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normAutofit/>
          </a:bodyPr>
          <a:lstStyle/>
          <a:p>
            <a:pPr marL="228600" marR="0" lvl="0" indent="-228600" algn="just" rtl="0">
              <a:lnSpc>
                <a:spcPct val="90000"/>
              </a:lnSpc>
              <a:spcBef>
                <a:spcPts val="0"/>
              </a:spcBef>
              <a:spcAft>
                <a:spcPts val="0"/>
              </a:spcAft>
              <a:buClr>
                <a:schemeClr val="dk1"/>
              </a:buClr>
              <a:buSzPts val="2800"/>
              <a:buFont typeface="Arial"/>
              <a:buChar char="•"/>
            </a:pPr>
            <a:r>
              <a:rPr lang="en-US" sz="2800">
                <a:solidFill>
                  <a:schemeClr val="dk1"/>
                </a:solidFill>
                <a:latin typeface="Times New Roman"/>
                <a:ea typeface="Times New Roman"/>
                <a:cs typeface="Times New Roman"/>
                <a:sym typeface="Times New Roman"/>
              </a:rPr>
              <a:t>Ethical values are situation specific and time oriented</a:t>
            </a:r>
            <a:endParaRPr/>
          </a:p>
          <a:p>
            <a:pPr marL="228600" marR="0" lvl="0" indent="-228600" algn="just" rtl="0">
              <a:lnSpc>
                <a:spcPct val="90000"/>
              </a:lnSpc>
              <a:spcBef>
                <a:spcPts val="1000"/>
              </a:spcBef>
              <a:spcAft>
                <a:spcPts val="0"/>
              </a:spcAft>
              <a:buClr>
                <a:schemeClr val="dk1"/>
              </a:buClr>
              <a:buSzPts val="2800"/>
              <a:buFont typeface="Arial"/>
              <a:buChar char="•"/>
            </a:pPr>
            <a:r>
              <a:rPr lang="en-US" sz="2800">
                <a:solidFill>
                  <a:schemeClr val="dk1"/>
                </a:solidFill>
                <a:latin typeface="Times New Roman"/>
                <a:ea typeface="Times New Roman"/>
                <a:cs typeface="Times New Roman"/>
                <a:sym typeface="Times New Roman"/>
              </a:rPr>
              <a:t>Everyone must have an ethical base that applies to conduct in the business world and in personal life</a:t>
            </a:r>
            <a:endParaRPr/>
          </a:p>
          <a:p>
            <a:pPr marL="228600" marR="0" lvl="0" indent="-228600" algn="just" rtl="0">
              <a:lnSpc>
                <a:spcPct val="90000"/>
              </a:lnSpc>
              <a:spcBef>
                <a:spcPts val="1000"/>
              </a:spcBef>
              <a:spcAft>
                <a:spcPts val="0"/>
              </a:spcAft>
              <a:buClr>
                <a:srgbClr val="FF0000"/>
              </a:buClr>
              <a:buSzPts val="2800"/>
              <a:buFont typeface="Arial"/>
              <a:buChar char="•"/>
            </a:pPr>
            <a:r>
              <a:rPr lang="en-US" sz="2800">
                <a:solidFill>
                  <a:srgbClr val="FF0000"/>
                </a:solidFill>
                <a:latin typeface="Times New Roman"/>
                <a:ea typeface="Times New Roman"/>
                <a:cs typeface="Times New Roman"/>
                <a:sym typeface="Times New Roman"/>
              </a:rPr>
              <a:t>How can we assess moral behaviour of marketers?</a:t>
            </a:r>
            <a:endParaRPr/>
          </a:p>
        </p:txBody>
      </p:sp>
      <p:sp>
        <p:nvSpPr>
          <p:cNvPr id="451" name="Google Shape;451;p26"/>
          <p:cNvSpPr txBox="1"/>
          <p:nvPr/>
        </p:nvSpPr>
        <p:spPr>
          <a:xfrm>
            <a:off x="741826" y="277759"/>
            <a:ext cx="10405946" cy="1140290"/>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lt1"/>
              </a:buClr>
              <a:buSzPts val="4000"/>
              <a:buFont typeface="Times New Roman"/>
              <a:buNone/>
            </a:pPr>
            <a:r>
              <a:rPr lang="en-US" sz="4000" b="1">
                <a:solidFill>
                  <a:schemeClr val="lt1"/>
                </a:solidFill>
                <a:latin typeface="Times New Roman"/>
                <a:ea typeface="Times New Roman"/>
                <a:cs typeface="Times New Roman"/>
                <a:sym typeface="Times New Roman"/>
              </a:rPr>
              <a:t>Ethical issues in marketing </a:t>
            </a:r>
            <a:endParaRPr sz="4000" b="1">
              <a:solidFill>
                <a:schemeClr val="lt1"/>
              </a:solidFill>
              <a:latin typeface="Times New Roman"/>
              <a:ea typeface="Times New Roman"/>
              <a:cs typeface="Times New Roman"/>
              <a:sym typeface="Times New Roman"/>
            </a:endParaRPr>
          </a:p>
        </p:txBody>
      </p:sp>
      <p:sp>
        <p:nvSpPr>
          <p:cNvPr id="453" name="Google Shape;453;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26</a:t>
            </a:fld>
            <a:endParaRPr sz="2400" b="1">
              <a:solidFill>
                <a:schemeClr val="dk1"/>
              </a:solidFill>
            </a:endParaRPr>
          </a:p>
        </p:txBody>
      </p:sp>
      <p:pic>
        <p:nvPicPr>
          <p:cNvPr id="12" name="Picture 11">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3"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57"/>
        <p:cNvGrpSpPr/>
        <p:nvPr/>
      </p:nvGrpSpPr>
      <p:grpSpPr>
        <a:xfrm>
          <a:off x="0" y="0"/>
          <a:ext cx="0" cy="0"/>
          <a:chOff x="0" y="0"/>
          <a:chExt cx="0" cy="0"/>
        </a:xfrm>
      </p:grpSpPr>
      <p:pic>
        <p:nvPicPr>
          <p:cNvPr id="459" name="Google Shape;459;p27"/>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460" name="Google Shape;460;p27"/>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461" name="Google Shape;461;p27"/>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462" name="Google Shape;462;p27"/>
          <p:cNvPicPr preferRelativeResize="0"/>
          <p:nvPr/>
        </p:nvPicPr>
        <p:blipFill rotWithShape="1">
          <a:blip r:embed="rId5">
            <a:alphaModFix/>
          </a:blip>
          <a:srcRect/>
          <a:stretch/>
        </p:blipFill>
        <p:spPr>
          <a:xfrm>
            <a:off x="0" y="0"/>
            <a:ext cx="9425065" cy="1610200"/>
          </a:xfrm>
          <a:prstGeom prst="rect">
            <a:avLst/>
          </a:prstGeom>
          <a:noFill/>
          <a:ln>
            <a:noFill/>
          </a:ln>
        </p:spPr>
      </p:pic>
      <p:sp>
        <p:nvSpPr>
          <p:cNvPr id="464" name="Google Shape;464;p27"/>
          <p:cNvSpPr txBox="1"/>
          <p:nvPr/>
        </p:nvSpPr>
        <p:spPr>
          <a:xfrm>
            <a:off x="1951463" y="1794832"/>
            <a:ext cx="8229600" cy="3924408"/>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normAutofit fontScale="92500"/>
          </a:bodyPr>
          <a:lstStyle/>
          <a:p>
            <a:pPr marL="228600" marR="0" lvl="0" indent="-228600" algn="just" rtl="0">
              <a:lnSpc>
                <a:spcPct val="90000"/>
              </a:lnSpc>
              <a:spcBef>
                <a:spcPts val="0"/>
              </a:spcBef>
              <a:spcAft>
                <a:spcPts val="0"/>
              </a:spcAft>
              <a:buClr>
                <a:schemeClr val="dk1"/>
              </a:buClr>
              <a:buSzPct val="100000"/>
              <a:buFont typeface="Arial"/>
              <a:buChar char="•"/>
            </a:pPr>
            <a:r>
              <a:rPr lang="en-US" sz="2400" b="1">
                <a:solidFill>
                  <a:schemeClr val="dk1"/>
                </a:solidFill>
                <a:latin typeface="Times New Roman"/>
                <a:ea typeface="Times New Roman"/>
                <a:cs typeface="Times New Roman"/>
                <a:sym typeface="Times New Roman"/>
              </a:rPr>
              <a:t>By its very nature, marketing ethics is controversial, and there is no universally accepted approach for resolving questions</a:t>
            </a:r>
            <a:endParaRPr/>
          </a:p>
          <a:p>
            <a:pPr marL="228600" marR="0" lvl="0" indent="-87629" algn="just" rtl="0">
              <a:lnSpc>
                <a:spcPct val="90000"/>
              </a:lnSpc>
              <a:spcBef>
                <a:spcPts val="1000"/>
              </a:spcBef>
              <a:spcAft>
                <a:spcPts val="0"/>
              </a:spcAft>
              <a:buClr>
                <a:schemeClr val="dk1"/>
              </a:buClr>
              <a:buSzPct val="100000"/>
              <a:buFont typeface="Arial"/>
              <a:buNone/>
            </a:pPr>
            <a:endParaRPr sz="2400" b="1">
              <a:solidFill>
                <a:schemeClr val="dk1"/>
              </a:solidFill>
              <a:latin typeface="Times New Roman"/>
              <a:ea typeface="Times New Roman"/>
              <a:cs typeface="Times New Roman"/>
              <a:sym typeface="Times New Roman"/>
            </a:endParaRPr>
          </a:p>
          <a:p>
            <a:pPr marL="228600" marR="0" lvl="0" indent="-228600" algn="just" rtl="0">
              <a:lnSpc>
                <a:spcPct val="90000"/>
              </a:lnSpc>
              <a:spcBef>
                <a:spcPts val="1000"/>
              </a:spcBef>
              <a:spcAft>
                <a:spcPts val="0"/>
              </a:spcAft>
              <a:buClr>
                <a:schemeClr val="dk1"/>
              </a:buClr>
              <a:buSzPct val="100000"/>
              <a:buFont typeface="Arial"/>
              <a:buChar char="•"/>
            </a:pPr>
            <a:r>
              <a:rPr lang="en-US" sz="2400" b="1">
                <a:solidFill>
                  <a:schemeClr val="dk1"/>
                </a:solidFill>
                <a:latin typeface="Times New Roman"/>
                <a:ea typeface="Times New Roman"/>
                <a:cs typeface="Times New Roman"/>
                <a:sym typeface="Times New Roman"/>
              </a:rPr>
              <a:t>Ethical issues address a problem, situation, or opportunity that requires an individual, group, or organization to choose among several actions that must be evaluated as right or wrong </a:t>
            </a:r>
            <a:endParaRPr/>
          </a:p>
          <a:p>
            <a:pPr marL="228600" marR="0" lvl="0" indent="-87629" algn="just" rtl="0">
              <a:lnSpc>
                <a:spcPct val="90000"/>
              </a:lnSpc>
              <a:spcBef>
                <a:spcPts val="1000"/>
              </a:spcBef>
              <a:spcAft>
                <a:spcPts val="0"/>
              </a:spcAft>
              <a:buClr>
                <a:schemeClr val="dk1"/>
              </a:buClr>
              <a:buSzPct val="100000"/>
              <a:buFont typeface="Arial"/>
              <a:buNone/>
            </a:pPr>
            <a:endParaRPr sz="2400" b="1">
              <a:solidFill>
                <a:schemeClr val="dk1"/>
              </a:solidFill>
              <a:latin typeface="Times New Roman"/>
              <a:ea typeface="Times New Roman"/>
              <a:cs typeface="Times New Roman"/>
              <a:sym typeface="Times New Roman"/>
            </a:endParaRPr>
          </a:p>
          <a:p>
            <a:pPr marL="228600" marR="0" lvl="0" indent="-228600" algn="just" rtl="0">
              <a:lnSpc>
                <a:spcPct val="90000"/>
              </a:lnSpc>
              <a:spcBef>
                <a:spcPts val="1000"/>
              </a:spcBef>
              <a:spcAft>
                <a:spcPts val="0"/>
              </a:spcAft>
              <a:buClr>
                <a:schemeClr val="dk1"/>
              </a:buClr>
              <a:buSzPct val="100000"/>
              <a:buFont typeface="Arial"/>
              <a:buChar char="•"/>
            </a:pPr>
            <a:r>
              <a:rPr lang="en-US" sz="2400" b="1">
                <a:solidFill>
                  <a:schemeClr val="dk1"/>
                </a:solidFill>
                <a:latin typeface="Times New Roman"/>
                <a:ea typeface="Times New Roman"/>
                <a:cs typeface="Times New Roman"/>
                <a:sym typeface="Times New Roman"/>
              </a:rPr>
              <a:t>The organization and stakeholders define marketing ethical issues that must be identified and resolved to build trust and effective relationships with stakeholders</a:t>
            </a:r>
            <a:endParaRPr sz="2400" b="1">
              <a:solidFill>
                <a:schemeClr val="dk1"/>
              </a:solidFill>
              <a:latin typeface="Times New Roman"/>
              <a:ea typeface="Times New Roman"/>
              <a:cs typeface="Times New Roman"/>
              <a:sym typeface="Times New Roman"/>
            </a:endParaRPr>
          </a:p>
          <a:p>
            <a:pPr marL="228600" marR="0" lvl="0" indent="-87629" algn="just" rtl="0">
              <a:lnSpc>
                <a:spcPct val="90000"/>
              </a:lnSpc>
              <a:spcBef>
                <a:spcPts val="1000"/>
              </a:spcBef>
              <a:spcAft>
                <a:spcPts val="0"/>
              </a:spcAft>
              <a:buClr>
                <a:schemeClr val="dk1"/>
              </a:buClr>
              <a:buSzPct val="100000"/>
              <a:buFont typeface="Arial"/>
              <a:buNone/>
            </a:pPr>
            <a:endParaRPr sz="2400" b="1">
              <a:solidFill>
                <a:schemeClr val="dk1"/>
              </a:solidFill>
              <a:latin typeface="Times New Roman"/>
              <a:ea typeface="Times New Roman"/>
              <a:cs typeface="Times New Roman"/>
              <a:sym typeface="Times New Roman"/>
            </a:endParaRPr>
          </a:p>
        </p:txBody>
      </p:sp>
      <p:sp>
        <p:nvSpPr>
          <p:cNvPr id="465" name="Google Shape;465;p27"/>
          <p:cNvSpPr txBox="1"/>
          <p:nvPr/>
        </p:nvSpPr>
        <p:spPr>
          <a:xfrm>
            <a:off x="1557180" y="465260"/>
            <a:ext cx="8515815" cy="719812"/>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lt1"/>
              </a:buClr>
              <a:buSzPts val="3200"/>
              <a:buFont typeface="Times New Roman"/>
              <a:buNone/>
            </a:pPr>
            <a:r>
              <a:rPr lang="en-US" sz="3200" b="1">
                <a:solidFill>
                  <a:schemeClr val="lt1"/>
                </a:solidFill>
                <a:latin typeface="Times New Roman"/>
                <a:ea typeface="Times New Roman"/>
                <a:cs typeface="Times New Roman"/>
                <a:sym typeface="Times New Roman"/>
              </a:rPr>
              <a:t>Major Ethical Concerns </a:t>
            </a:r>
            <a:endParaRPr/>
          </a:p>
        </p:txBody>
      </p:sp>
      <p:sp>
        <p:nvSpPr>
          <p:cNvPr id="466" name="Google Shape;466;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27</a:t>
            </a:fld>
            <a:endParaRPr sz="2400" b="1">
              <a:solidFill>
                <a:schemeClr val="dk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70"/>
        <p:cNvGrpSpPr/>
        <p:nvPr/>
      </p:nvGrpSpPr>
      <p:grpSpPr>
        <a:xfrm>
          <a:off x="0" y="0"/>
          <a:ext cx="0" cy="0"/>
          <a:chOff x="0" y="0"/>
          <a:chExt cx="0" cy="0"/>
        </a:xfrm>
      </p:grpSpPr>
      <p:pic>
        <p:nvPicPr>
          <p:cNvPr id="472" name="Google Shape;472;p28"/>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473" name="Google Shape;473;p28"/>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474" name="Google Shape;474;p28"/>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475" name="Google Shape;475;p28"/>
          <p:cNvPicPr preferRelativeResize="0"/>
          <p:nvPr/>
        </p:nvPicPr>
        <p:blipFill rotWithShape="1">
          <a:blip r:embed="rId5">
            <a:alphaModFix/>
          </a:blip>
          <a:srcRect/>
          <a:stretch/>
        </p:blipFill>
        <p:spPr>
          <a:xfrm>
            <a:off x="11289" y="33222"/>
            <a:ext cx="9425065" cy="1610200"/>
          </a:xfrm>
          <a:prstGeom prst="rect">
            <a:avLst/>
          </a:prstGeom>
          <a:noFill/>
          <a:ln>
            <a:noFill/>
          </a:ln>
        </p:spPr>
      </p:pic>
      <p:sp>
        <p:nvSpPr>
          <p:cNvPr id="477" name="Google Shape;477;p28"/>
          <p:cNvSpPr txBox="1"/>
          <p:nvPr/>
        </p:nvSpPr>
        <p:spPr>
          <a:xfrm>
            <a:off x="1393902" y="477959"/>
            <a:ext cx="8828011" cy="720725"/>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lt1"/>
              </a:buClr>
              <a:buSzPts val="3600"/>
              <a:buFont typeface="Times New Roman"/>
              <a:buNone/>
            </a:pPr>
            <a:r>
              <a:rPr lang="en-US" sz="3600" b="1">
                <a:solidFill>
                  <a:schemeClr val="lt1"/>
                </a:solidFill>
                <a:latin typeface="Times New Roman"/>
                <a:ea typeface="Times New Roman"/>
                <a:cs typeface="Times New Roman"/>
                <a:sym typeface="Times New Roman"/>
              </a:rPr>
              <a:t>Major Ethical Concerns </a:t>
            </a:r>
            <a:endParaRPr/>
          </a:p>
        </p:txBody>
      </p:sp>
      <p:sp>
        <p:nvSpPr>
          <p:cNvPr id="478" name="Google Shape;478;p28"/>
          <p:cNvSpPr txBox="1"/>
          <p:nvPr/>
        </p:nvSpPr>
        <p:spPr>
          <a:xfrm>
            <a:off x="1393902" y="1846924"/>
            <a:ext cx="9144000" cy="3717535"/>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normAutofit/>
          </a:bodyPr>
          <a:lstStyle/>
          <a:p>
            <a:pPr marL="228600" marR="0" lvl="0" indent="-228600" algn="just" rtl="0">
              <a:lnSpc>
                <a:spcPct val="90000"/>
              </a:lnSpc>
              <a:spcBef>
                <a:spcPts val="0"/>
              </a:spcBef>
              <a:spcAft>
                <a:spcPts val="0"/>
              </a:spcAft>
              <a:buClr>
                <a:schemeClr val="dk1"/>
              </a:buClr>
              <a:buSzPts val="2400"/>
              <a:buFont typeface="Arial"/>
              <a:buChar char="•"/>
            </a:pPr>
            <a:r>
              <a:rPr lang="en-US" sz="2400" b="1">
                <a:solidFill>
                  <a:schemeClr val="dk1"/>
                </a:solidFill>
                <a:latin typeface="Times New Roman"/>
                <a:ea typeface="Times New Roman"/>
                <a:cs typeface="Times New Roman"/>
                <a:sym typeface="Times New Roman"/>
              </a:rPr>
              <a:t>Ethics brings many rewards to organizations that nurture it, but managing ethics requires activity and attention on several levels including the following:</a:t>
            </a:r>
            <a:endParaRPr/>
          </a:p>
          <a:p>
            <a:pPr marL="685800" marR="0" lvl="1" indent="-228600" algn="just" rtl="0">
              <a:lnSpc>
                <a:spcPct val="90000"/>
              </a:lnSpc>
              <a:spcBef>
                <a:spcPts val="500"/>
              </a:spcBef>
              <a:spcAft>
                <a:spcPts val="0"/>
              </a:spcAft>
              <a:buClr>
                <a:schemeClr val="dk1"/>
              </a:buClr>
              <a:buSzPts val="2000"/>
              <a:buFont typeface="Noto Sans Symbols"/>
              <a:buChar char="⮚"/>
            </a:pPr>
            <a:r>
              <a:rPr lang="en-US" sz="2000" b="0" i="0" u="none" strike="noStrike" cap="none">
                <a:solidFill>
                  <a:schemeClr val="dk1"/>
                </a:solidFill>
                <a:latin typeface="Times New Roman"/>
                <a:ea typeface="Times New Roman"/>
                <a:cs typeface="Times New Roman"/>
                <a:sym typeface="Times New Roman"/>
              </a:rPr>
              <a:t>Complying with the law</a:t>
            </a:r>
            <a:endParaRPr/>
          </a:p>
          <a:p>
            <a:pPr marL="685800" marR="0" lvl="1" indent="-228600" algn="just" rtl="0">
              <a:lnSpc>
                <a:spcPct val="90000"/>
              </a:lnSpc>
              <a:spcBef>
                <a:spcPts val="500"/>
              </a:spcBef>
              <a:spcAft>
                <a:spcPts val="0"/>
              </a:spcAft>
              <a:buClr>
                <a:schemeClr val="dk1"/>
              </a:buClr>
              <a:buSzPts val="2000"/>
              <a:buFont typeface="Noto Sans Symbols"/>
              <a:buChar char="⮚"/>
            </a:pPr>
            <a:r>
              <a:rPr lang="en-US" sz="2000" b="0" i="0" u="none" strike="noStrike" cap="none">
                <a:solidFill>
                  <a:schemeClr val="dk1"/>
                </a:solidFill>
                <a:latin typeface="Times New Roman"/>
                <a:ea typeface="Times New Roman"/>
                <a:cs typeface="Times New Roman"/>
                <a:sym typeface="Times New Roman"/>
              </a:rPr>
              <a:t>Setting ethical standards</a:t>
            </a:r>
            <a:endParaRPr/>
          </a:p>
          <a:p>
            <a:pPr marL="685800" marR="0" lvl="1" indent="-228600" algn="just" rtl="0">
              <a:lnSpc>
                <a:spcPct val="90000"/>
              </a:lnSpc>
              <a:spcBef>
                <a:spcPts val="500"/>
              </a:spcBef>
              <a:spcAft>
                <a:spcPts val="0"/>
              </a:spcAft>
              <a:buClr>
                <a:schemeClr val="dk1"/>
              </a:buClr>
              <a:buSzPts val="2000"/>
              <a:buFont typeface="Noto Sans Symbols"/>
              <a:buChar char="⮚"/>
            </a:pPr>
            <a:r>
              <a:rPr lang="en-US" sz="2000" b="0" i="0" u="none" strike="noStrike" cap="none">
                <a:solidFill>
                  <a:schemeClr val="dk1"/>
                </a:solidFill>
                <a:latin typeface="Times New Roman"/>
                <a:ea typeface="Times New Roman"/>
                <a:cs typeface="Times New Roman"/>
                <a:sym typeface="Times New Roman"/>
              </a:rPr>
              <a:t>Dealing with the complex decisions related to trade-offs between the bottom line and ethical conduct</a:t>
            </a:r>
            <a:endParaRPr/>
          </a:p>
          <a:p>
            <a:pPr marL="342900" marR="0" lvl="1" indent="-342900" algn="just" rtl="0">
              <a:lnSpc>
                <a:spcPct val="90000"/>
              </a:lnSpc>
              <a:spcBef>
                <a:spcPts val="500"/>
              </a:spcBef>
              <a:spcAft>
                <a:spcPts val="0"/>
              </a:spcAft>
              <a:buClr>
                <a:schemeClr val="dk1"/>
              </a:buClr>
              <a:buSzPts val="2000"/>
              <a:buFont typeface="Arial"/>
              <a:buChar char="⮚"/>
            </a:pPr>
            <a:r>
              <a:rPr lang="en-US" sz="2000" b="1" i="0" u="none" strike="noStrike" cap="none">
                <a:solidFill>
                  <a:schemeClr val="dk1"/>
                </a:solidFill>
                <a:latin typeface="Times New Roman"/>
                <a:ea typeface="Times New Roman"/>
                <a:cs typeface="Times New Roman"/>
                <a:sym typeface="Times New Roman"/>
              </a:rPr>
              <a:t>High ethical standards require both organizations and individuals to conform to sound moral principles</a:t>
            </a:r>
            <a:endParaRPr/>
          </a:p>
          <a:p>
            <a:pPr marL="342900" marR="0" lvl="1" indent="-342900" algn="just" rtl="0">
              <a:lnSpc>
                <a:spcPct val="90000"/>
              </a:lnSpc>
              <a:spcBef>
                <a:spcPts val="500"/>
              </a:spcBef>
              <a:spcAft>
                <a:spcPts val="0"/>
              </a:spcAft>
              <a:buClr>
                <a:schemeClr val="dk1"/>
              </a:buClr>
              <a:buSzPts val="2000"/>
              <a:buFont typeface="Arial"/>
              <a:buChar char="⮚"/>
            </a:pPr>
            <a:r>
              <a:rPr lang="en-US" sz="2000" b="1" i="0" u="none" strike="noStrike" cap="none">
                <a:solidFill>
                  <a:schemeClr val="dk1"/>
                </a:solidFill>
                <a:latin typeface="Times New Roman"/>
                <a:ea typeface="Times New Roman"/>
                <a:cs typeface="Times New Roman"/>
                <a:sym typeface="Times New Roman"/>
              </a:rPr>
              <a:t>Organizational culture and individual moral philosophies and values influence the recognition of ethical issues and marketing ethics decisions</a:t>
            </a:r>
            <a:endParaRPr sz="2000" b="1" i="0" u="none" strike="noStrike" cap="none">
              <a:solidFill>
                <a:schemeClr val="dk1"/>
              </a:solidFill>
              <a:latin typeface="Times New Roman"/>
              <a:ea typeface="Times New Roman"/>
              <a:cs typeface="Times New Roman"/>
              <a:sym typeface="Times New Roman"/>
            </a:endParaRPr>
          </a:p>
        </p:txBody>
      </p:sp>
      <p:sp>
        <p:nvSpPr>
          <p:cNvPr id="479" name="Google Shape;479;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28</a:t>
            </a:fld>
            <a:endParaRPr sz="2400" b="1">
              <a:solidFill>
                <a:schemeClr val="dk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83"/>
        <p:cNvGrpSpPr/>
        <p:nvPr/>
      </p:nvGrpSpPr>
      <p:grpSpPr>
        <a:xfrm>
          <a:off x="0" y="0"/>
          <a:ext cx="0" cy="0"/>
          <a:chOff x="0" y="0"/>
          <a:chExt cx="0" cy="0"/>
        </a:xfrm>
      </p:grpSpPr>
      <p:pic>
        <p:nvPicPr>
          <p:cNvPr id="485" name="Google Shape;485;p29"/>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486" name="Google Shape;486;p29"/>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487" name="Google Shape;487;p29"/>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488" name="Google Shape;488;p29"/>
          <p:cNvPicPr preferRelativeResize="0"/>
          <p:nvPr/>
        </p:nvPicPr>
        <p:blipFill rotWithShape="1">
          <a:blip r:embed="rId5">
            <a:alphaModFix/>
          </a:blip>
          <a:srcRect/>
          <a:stretch/>
        </p:blipFill>
        <p:spPr>
          <a:xfrm>
            <a:off x="11289" y="-128187"/>
            <a:ext cx="9425065" cy="1610200"/>
          </a:xfrm>
          <a:prstGeom prst="rect">
            <a:avLst/>
          </a:prstGeom>
          <a:noFill/>
          <a:ln>
            <a:noFill/>
          </a:ln>
        </p:spPr>
      </p:pic>
      <p:sp>
        <p:nvSpPr>
          <p:cNvPr id="489" name="Google Shape;489;p29"/>
          <p:cNvSpPr txBox="1"/>
          <p:nvPr/>
        </p:nvSpPr>
        <p:spPr>
          <a:xfrm>
            <a:off x="1285700" y="435586"/>
            <a:ext cx="8828011" cy="720725"/>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lt1"/>
              </a:buClr>
              <a:buSzPts val="4000"/>
              <a:buFont typeface="Times New Roman"/>
              <a:buNone/>
            </a:pPr>
            <a:r>
              <a:rPr lang="en-US" sz="4000" b="1">
                <a:solidFill>
                  <a:schemeClr val="lt1"/>
                </a:solidFill>
                <a:latin typeface="Times New Roman"/>
                <a:ea typeface="Times New Roman"/>
                <a:cs typeface="Times New Roman"/>
                <a:sym typeface="Times New Roman"/>
              </a:rPr>
              <a:t>Major Ethical Concerns </a:t>
            </a:r>
            <a:endParaRPr/>
          </a:p>
        </p:txBody>
      </p:sp>
      <p:sp>
        <p:nvSpPr>
          <p:cNvPr id="491" name="Google Shape;491;p29"/>
          <p:cNvSpPr txBox="1"/>
          <p:nvPr/>
        </p:nvSpPr>
        <p:spPr>
          <a:xfrm>
            <a:off x="2352907" y="1673755"/>
            <a:ext cx="8106936" cy="4160779"/>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normAutofit/>
          </a:bodyPr>
          <a:lstStyle/>
          <a:p>
            <a:pPr marL="228600" marR="0" lvl="0" indent="-228600" algn="just" rtl="0">
              <a:lnSpc>
                <a:spcPct val="90000"/>
              </a:lnSpc>
              <a:spcBef>
                <a:spcPts val="0"/>
              </a:spcBef>
              <a:spcAft>
                <a:spcPts val="0"/>
              </a:spcAft>
              <a:buClr>
                <a:schemeClr val="dk1"/>
              </a:buClr>
              <a:buSzPts val="2800"/>
              <a:buFont typeface="Times New Roman"/>
              <a:buChar char="•"/>
            </a:pPr>
            <a:r>
              <a:rPr lang="en-US" sz="2800" b="1">
                <a:solidFill>
                  <a:schemeClr val="dk1"/>
                </a:solidFill>
                <a:latin typeface="Times New Roman"/>
                <a:ea typeface="Times New Roman"/>
                <a:cs typeface="Times New Roman"/>
                <a:sym typeface="Times New Roman"/>
              </a:rPr>
              <a:t> Ethical Concerns in Marketing Communication</a:t>
            </a:r>
            <a:endParaRPr/>
          </a:p>
          <a:p>
            <a:pPr marL="228600" marR="0" lvl="0" indent="-228600" algn="just" rtl="0">
              <a:lnSpc>
                <a:spcPct val="90000"/>
              </a:lnSpc>
              <a:spcBef>
                <a:spcPts val="1000"/>
              </a:spcBef>
              <a:spcAft>
                <a:spcPts val="0"/>
              </a:spcAft>
              <a:buClr>
                <a:schemeClr val="dk1"/>
              </a:buClr>
              <a:buSzPts val="2800"/>
              <a:buFont typeface="Times New Roman"/>
              <a:buChar char="•"/>
            </a:pPr>
            <a:r>
              <a:rPr lang="en-US" sz="2800" b="1">
                <a:solidFill>
                  <a:schemeClr val="dk1"/>
                </a:solidFill>
                <a:latin typeface="Times New Roman"/>
                <a:ea typeface="Times New Roman"/>
                <a:cs typeface="Times New Roman"/>
                <a:sym typeface="Times New Roman"/>
              </a:rPr>
              <a:t> Ethical issues in public relations and publicity</a:t>
            </a:r>
            <a:endParaRPr/>
          </a:p>
          <a:p>
            <a:pPr marL="228600" marR="0" lvl="0" indent="-228600" algn="just" rtl="0">
              <a:lnSpc>
                <a:spcPct val="90000"/>
              </a:lnSpc>
              <a:spcBef>
                <a:spcPts val="1000"/>
              </a:spcBef>
              <a:spcAft>
                <a:spcPts val="0"/>
              </a:spcAft>
              <a:buClr>
                <a:schemeClr val="dk1"/>
              </a:buClr>
              <a:buSzPts val="2800"/>
              <a:buFont typeface="Times New Roman"/>
              <a:buChar char="•"/>
            </a:pPr>
            <a:r>
              <a:rPr lang="en-US" sz="2800" b="1">
                <a:solidFill>
                  <a:schemeClr val="dk1"/>
                </a:solidFill>
                <a:latin typeface="Times New Roman"/>
                <a:ea typeface="Times New Roman"/>
                <a:cs typeface="Times New Roman"/>
                <a:sym typeface="Times New Roman"/>
              </a:rPr>
              <a:t> Ethical issues in personal selling</a:t>
            </a:r>
            <a:endParaRPr/>
          </a:p>
          <a:p>
            <a:pPr marL="228600" marR="0" lvl="0" indent="-228600" algn="just" rtl="0">
              <a:lnSpc>
                <a:spcPct val="90000"/>
              </a:lnSpc>
              <a:spcBef>
                <a:spcPts val="1000"/>
              </a:spcBef>
              <a:spcAft>
                <a:spcPts val="0"/>
              </a:spcAft>
              <a:buClr>
                <a:schemeClr val="dk1"/>
              </a:buClr>
              <a:buSzPts val="2800"/>
              <a:buFont typeface="Times New Roman"/>
              <a:buChar char="•"/>
            </a:pPr>
            <a:r>
              <a:rPr lang="en-US" sz="2800" b="1">
                <a:solidFill>
                  <a:schemeClr val="dk1"/>
                </a:solidFill>
                <a:latin typeface="Times New Roman"/>
                <a:ea typeface="Times New Roman"/>
                <a:cs typeface="Times New Roman"/>
                <a:sym typeface="Times New Roman"/>
              </a:rPr>
              <a:t> Ethical issues in sales promotion</a:t>
            </a:r>
            <a:endParaRPr/>
          </a:p>
          <a:p>
            <a:pPr marL="228600" marR="0" lvl="0" indent="-228600" algn="just" rtl="0">
              <a:lnSpc>
                <a:spcPct val="90000"/>
              </a:lnSpc>
              <a:spcBef>
                <a:spcPts val="1000"/>
              </a:spcBef>
              <a:spcAft>
                <a:spcPts val="0"/>
              </a:spcAft>
              <a:buClr>
                <a:schemeClr val="dk1"/>
              </a:buClr>
              <a:buSzPts val="2800"/>
              <a:buFont typeface="Times New Roman"/>
              <a:buChar char="•"/>
            </a:pPr>
            <a:r>
              <a:rPr lang="en-US" sz="2800" b="1">
                <a:solidFill>
                  <a:schemeClr val="dk1"/>
                </a:solidFill>
                <a:latin typeface="Times New Roman"/>
                <a:ea typeface="Times New Roman"/>
                <a:cs typeface="Times New Roman"/>
                <a:sym typeface="Times New Roman"/>
              </a:rPr>
              <a:t> Ethical issues in advertising</a:t>
            </a:r>
            <a:endParaRPr/>
          </a:p>
          <a:p>
            <a:pPr marL="228600" marR="0" lvl="0" indent="-228600" algn="just" rtl="0">
              <a:lnSpc>
                <a:spcPct val="90000"/>
              </a:lnSpc>
              <a:spcBef>
                <a:spcPts val="1000"/>
              </a:spcBef>
              <a:spcAft>
                <a:spcPts val="0"/>
              </a:spcAft>
              <a:buClr>
                <a:schemeClr val="dk1"/>
              </a:buClr>
              <a:buSzPts val="2800"/>
              <a:buFont typeface="Times New Roman"/>
              <a:buChar char="•"/>
            </a:pPr>
            <a:r>
              <a:rPr lang="en-US" sz="2800" b="1">
                <a:solidFill>
                  <a:schemeClr val="dk1"/>
                </a:solidFill>
                <a:latin typeface="Times New Roman"/>
                <a:ea typeface="Times New Roman"/>
                <a:cs typeface="Times New Roman"/>
                <a:sym typeface="Times New Roman"/>
              </a:rPr>
              <a:t> Ethical issues in Packaging</a:t>
            </a:r>
            <a:endParaRPr/>
          </a:p>
          <a:p>
            <a:pPr marL="228600" marR="0" lvl="0" indent="-228600" algn="just" rtl="0">
              <a:lnSpc>
                <a:spcPct val="90000"/>
              </a:lnSpc>
              <a:spcBef>
                <a:spcPts val="1000"/>
              </a:spcBef>
              <a:spcAft>
                <a:spcPts val="0"/>
              </a:spcAft>
              <a:buClr>
                <a:schemeClr val="dk1"/>
              </a:buClr>
              <a:buSzPts val="2800"/>
              <a:buFont typeface="Times New Roman"/>
              <a:buChar char="•"/>
            </a:pPr>
            <a:r>
              <a:rPr lang="en-US" sz="2800" b="1">
                <a:solidFill>
                  <a:schemeClr val="dk1"/>
                </a:solidFill>
                <a:latin typeface="Times New Roman"/>
                <a:ea typeface="Times New Roman"/>
                <a:cs typeface="Times New Roman"/>
                <a:sym typeface="Times New Roman"/>
              </a:rPr>
              <a:t> Ethics in marketing research</a:t>
            </a:r>
            <a:endParaRPr/>
          </a:p>
          <a:p>
            <a:pPr marL="0" marR="0" lvl="0" indent="0" algn="just" rtl="0">
              <a:lnSpc>
                <a:spcPct val="90000"/>
              </a:lnSpc>
              <a:spcBef>
                <a:spcPts val="1000"/>
              </a:spcBef>
              <a:spcAft>
                <a:spcPts val="0"/>
              </a:spcAft>
              <a:buClr>
                <a:schemeClr val="dk1"/>
              </a:buClr>
              <a:buSzPts val="2800"/>
              <a:buFont typeface="Times New Roman"/>
              <a:buNone/>
            </a:pPr>
            <a:endParaRPr sz="2800" b="1">
              <a:solidFill>
                <a:schemeClr val="dk1"/>
              </a:solidFill>
              <a:latin typeface="Times New Roman"/>
              <a:ea typeface="Times New Roman"/>
              <a:cs typeface="Times New Roman"/>
              <a:sym typeface="Times New Roman"/>
            </a:endParaRPr>
          </a:p>
          <a:p>
            <a:pPr marL="228600" marR="0" lvl="0" indent="-50800" algn="just" rtl="0">
              <a:lnSpc>
                <a:spcPct val="90000"/>
              </a:lnSpc>
              <a:spcBef>
                <a:spcPts val="1000"/>
              </a:spcBef>
              <a:spcAft>
                <a:spcPts val="0"/>
              </a:spcAft>
              <a:buClr>
                <a:schemeClr val="dk1"/>
              </a:buClr>
              <a:buSzPts val="2800"/>
              <a:buFont typeface="Times New Roman"/>
              <a:buNone/>
            </a:pPr>
            <a:endParaRPr sz="2800" b="1">
              <a:solidFill>
                <a:schemeClr val="dk1"/>
              </a:solidFill>
              <a:latin typeface="Times New Roman"/>
              <a:ea typeface="Times New Roman"/>
              <a:cs typeface="Times New Roman"/>
              <a:sym typeface="Times New Roman"/>
            </a:endParaRPr>
          </a:p>
          <a:p>
            <a:pPr marL="228600" marR="0" lvl="0" indent="-50800" algn="just" rtl="0">
              <a:lnSpc>
                <a:spcPct val="90000"/>
              </a:lnSpc>
              <a:spcBef>
                <a:spcPts val="1000"/>
              </a:spcBef>
              <a:spcAft>
                <a:spcPts val="0"/>
              </a:spcAft>
              <a:buClr>
                <a:schemeClr val="dk1"/>
              </a:buClr>
              <a:buSzPts val="2800"/>
              <a:buFont typeface="Times New Roman"/>
              <a:buNone/>
            </a:pPr>
            <a:endParaRPr sz="2800" b="1">
              <a:solidFill>
                <a:schemeClr val="dk1"/>
              </a:solidFill>
              <a:latin typeface="Times New Roman"/>
              <a:ea typeface="Times New Roman"/>
              <a:cs typeface="Times New Roman"/>
              <a:sym typeface="Times New Roman"/>
            </a:endParaRPr>
          </a:p>
          <a:p>
            <a:pPr marL="228600" marR="0" lvl="0" indent="-50800" algn="just" rtl="0">
              <a:lnSpc>
                <a:spcPct val="90000"/>
              </a:lnSpc>
              <a:spcBef>
                <a:spcPts val="1000"/>
              </a:spcBef>
              <a:spcAft>
                <a:spcPts val="0"/>
              </a:spcAft>
              <a:buClr>
                <a:schemeClr val="dk1"/>
              </a:buClr>
              <a:buSzPts val="2800"/>
              <a:buFont typeface="Times New Roman"/>
              <a:buNone/>
            </a:pPr>
            <a:endParaRPr sz="2800" b="1">
              <a:solidFill>
                <a:schemeClr val="dk1"/>
              </a:solidFill>
              <a:latin typeface="Times New Roman"/>
              <a:ea typeface="Times New Roman"/>
              <a:cs typeface="Times New Roman"/>
              <a:sym typeface="Times New Roman"/>
            </a:endParaRPr>
          </a:p>
          <a:p>
            <a:pPr marL="228600" marR="0" lvl="0" indent="-50800" algn="just" rtl="0">
              <a:lnSpc>
                <a:spcPct val="90000"/>
              </a:lnSpc>
              <a:spcBef>
                <a:spcPts val="1000"/>
              </a:spcBef>
              <a:spcAft>
                <a:spcPts val="0"/>
              </a:spcAft>
              <a:buClr>
                <a:schemeClr val="dk1"/>
              </a:buClr>
              <a:buSzPts val="2800"/>
              <a:buFont typeface="Times New Roman"/>
              <a:buNone/>
            </a:pPr>
            <a:endParaRPr sz="2800" b="1">
              <a:solidFill>
                <a:schemeClr val="dk1"/>
              </a:solidFill>
              <a:latin typeface="Times New Roman"/>
              <a:ea typeface="Times New Roman"/>
              <a:cs typeface="Times New Roman"/>
              <a:sym typeface="Times New Roman"/>
            </a:endParaRPr>
          </a:p>
          <a:p>
            <a:pPr marL="228600" marR="0" lvl="0" indent="-50800" algn="just" rtl="0">
              <a:lnSpc>
                <a:spcPct val="90000"/>
              </a:lnSpc>
              <a:spcBef>
                <a:spcPts val="1000"/>
              </a:spcBef>
              <a:spcAft>
                <a:spcPts val="0"/>
              </a:spcAft>
              <a:buClr>
                <a:schemeClr val="dk1"/>
              </a:buClr>
              <a:buSzPts val="2800"/>
              <a:buFont typeface="Times New Roman"/>
              <a:buNone/>
            </a:pPr>
            <a:endParaRPr sz="2800" b="1">
              <a:solidFill>
                <a:schemeClr val="dk1"/>
              </a:solidFill>
              <a:latin typeface="Times New Roman"/>
              <a:ea typeface="Times New Roman"/>
              <a:cs typeface="Times New Roman"/>
              <a:sym typeface="Times New Roman"/>
            </a:endParaRPr>
          </a:p>
        </p:txBody>
      </p:sp>
      <p:sp>
        <p:nvSpPr>
          <p:cNvPr id="492" name="Google Shape;492;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29</a:t>
            </a:fld>
            <a:endParaRPr sz="2400" b="1">
              <a:solidFill>
                <a:schemeClr val="dk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96"/>
        <p:cNvGrpSpPr/>
        <p:nvPr/>
      </p:nvGrpSpPr>
      <p:grpSpPr>
        <a:xfrm>
          <a:off x="0" y="0"/>
          <a:ext cx="0" cy="0"/>
          <a:chOff x="0" y="0"/>
          <a:chExt cx="0" cy="0"/>
        </a:xfrm>
      </p:grpSpPr>
      <p:pic>
        <p:nvPicPr>
          <p:cNvPr id="498" name="Google Shape;498;p30"/>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499" name="Google Shape;499;p30"/>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500" name="Google Shape;500;p30"/>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501" name="Google Shape;501;p30"/>
          <p:cNvPicPr preferRelativeResize="0"/>
          <p:nvPr/>
        </p:nvPicPr>
        <p:blipFill rotWithShape="1">
          <a:blip r:embed="rId5">
            <a:alphaModFix/>
          </a:blip>
          <a:srcRect/>
          <a:stretch/>
        </p:blipFill>
        <p:spPr>
          <a:xfrm>
            <a:off x="0" y="0"/>
            <a:ext cx="9425065" cy="1610200"/>
          </a:xfrm>
          <a:prstGeom prst="rect">
            <a:avLst/>
          </a:prstGeom>
          <a:noFill/>
          <a:ln>
            <a:noFill/>
          </a:ln>
        </p:spPr>
      </p:pic>
      <p:sp>
        <p:nvSpPr>
          <p:cNvPr id="503" name="Google Shape;503;p30"/>
          <p:cNvSpPr txBox="1"/>
          <p:nvPr/>
        </p:nvSpPr>
        <p:spPr>
          <a:xfrm>
            <a:off x="1803722" y="331085"/>
            <a:ext cx="7751956" cy="1047303"/>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lt1"/>
              </a:buClr>
              <a:buSzPts val="2800"/>
              <a:buFont typeface="Times New Roman"/>
              <a:buNone/>
            </a:pPr>
            <a:r>
              <a:rPr lang="en-US" sz="2800" b="1">
                <a:solidFill>
                  <a:schemeClr val="lt1"/>
                </a:solidFill>
                <a:latin typeface="Times New Roman"/>
                <a:ea typeface="Times New Roman"/>
                <a:cs typeface="Times New Roman"/>
                <a:sym typeface="Times New Roman"/>
              </a:rPr>
              <a:t>Ethical Concerns in Marketing Communication</a:t>
            </a:r>
            <a:endParaRPr/>
          </a:p>
        </p:txBody>
      </p:sp>
      <p:sp>
        <p:nvSpPr>
          <p:cNvPr id="504" name="Google Shape;504;p30"/>
          <p:cNvSpPr txBox="1"/>
          <p:nvPr/>
        </p:nvSpPr>
        <p:spPr>
          <a:xfrm>
            <a:off x="2018371" y="1610200"/>
            <a:ext cx="9199756" cy="4071730"/>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228600" marR="0" lvl="0" indent="-228600" algn="just" rtl="0">
              <a:lnSpc>
                <a:spcPct val="90000"/>
              </a:lnSpc>
              <a:spcBef>
                <a:spcPts val="0"/>
              </a:spcBef>
              <a:spcAft>
                <a:spcPts val="0"/>
              </a:spcAft>
              <a:buClr>
                <a:schemeClr val="dk1"/>
              </a:buClr>
              <a:buSzPts val="2800"/>
              <a:buFont typeface="Arial"/>
              <a:buChar char="•"/>
            </a:pPr>
            <a:r>
              <a:rPr lang="en-US" sz="2800">
                <a:solidFill>
                  <a:schemeClr val="dk1"/>
                </a:solidFill>
                <a:latin typeface="Times New Roman"/>
                <a:ea typeface="Times New Roman"/>
                <a:cs typeface="Times New Roman"/>
                <a:sym typeface="Times New Roman"/>
              </a:rPr>
              <a:t>Marketing Communications is the sharing of information concepts and meanings by the source and receiver about products and services and the organizations that sells them </a:t>
            </a:r>
            <a:endParaRPr/>
          </a:p>
          <a:p>
            <a:pPr marL="228600" marR="0" lvl="0" indent="-228600" algn="just" rtl="0">
              <a:lnSpc>
                <a:spcPct val="90000"/>
              </a:lnSpc>
              <a:spcBef>
                <a:spcPts val="1000"/>
              </a:spcBef>
              <a:spcAft>
                <a:spcPts val="0"/>
              </a:spcAft>
              <a:buClr>
                <a:schemeClr val="dk1"/>
              </a:buClr>
              <a:buSzPts val="2800"/>
              <a:buFont typeface="Arial"/>
              <a:buChar char="•"/>
            </a:pPr>
            <a:r>
              <a:rPr lang="en-US" sz="2800">
                <a:solidFill>
                  <a:schemeClr val="dk1"/>
                </a:solidFill>
                <a:latin typeface="Times New Roman"/>
                <a:ea typeface="Times New Roman"/>
                <a:cs typeface="Times New Roman"/>
                <a:sym typeface="Times New Roman"/>
              </a:rPr>
              <a:t>Integrated marketing communication is the coordination and integration of all marketing communication tools, avenues, and sources within a company into a seamless program that maximizes the impact on consumers and other end users at a minimal cost </a:t>
            </a:r>
            <a:endParaRPr sz="2800">
              <a:solidFill>
                <a:schemeClr val="dk1"/>
              </a:solidFill>
              <a:latin typeface="Times New Roman"/>
              <a:ea typeface="Times New Roman"/>
              <a:cs typeface="Times New Roman"/>
              <a:sym typeface="Times New Roman"/>
            </a:endParaRPr>
          </a:p>
        </p:txBody>
      </p:sp>
      <p:sp>
        <p:nvSpPr>
          <p:cNvPr id="505" name="Google Shape;505;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30</a:t>
            </a:fld>
            <a:endParaRPr sz="2400" b="1">
              <a:solidFill>
                <a:schemeClr val="dk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09"/>
        <p:cNvGrpSpPr/>
        <p:nvPr/>
      </p:nvGrpSpPr>
      <p:grpSpPr>
        <a:xfrm>
          <a:off x="0" y="0"/>
          <a:ext cx="0" cy="0"/>
          <a:chOff x="0" y="0"/>
          <a:chExt cx="0" cy="0"/>
        </a:xfrm>
      </p:grpSpPr>
      <p:pic>
        <p:nvPicPr>
          <p:cNvPr id="511" name="Google Shape;511;p31"/>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512" name="Google Shape;512;p31"/>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513" name="Google Shape;513;p31"/>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514" name="Google Shape;514;p31"/>
          <p:cNvPicPr preferRelativeResize="0"/>
          <p:nvPr/>
        </p:nvPicPr>
        <p:blipFill rotWithShape="1">
          <a:blip r:embed="rId5">
            <a:alphaModFix/>
          </a:blip>
          <a:srcRect/>
          <a:stretch/>
        </p:blipFill>
        <p:spPr>
          <a:xfrm>
            <a:off x="11289" y="0"/>
            <a:ext cx="9425065" cy="1610200"/>
          </a:xfrm>
          <a:prstGeom prst="rect">
            <a:avLst/>
          </a:prstGeom>
          <a:noFill/>
          <a:ln>
            <a:noFill/>
          </a:ln>
        </p:spPr>
      </p:pic>
      <p:sp>
        <p:nvSpPr>
          <p:cNvPr id="516" name="Google Shape;516;p31"/>
          <p:cNvSpPr txBox="1"/>
          <p:nvPr/>
        </p:nvSpPr>
        <p:spPr>
          <a:xfrm>
            <a:off x="1946897" y="641418"/>
            <a:ext cx="7608781" cy="483598"/>
          </a:xfrm>
          <a:prstGeom prst="rect">
            <a:avLst/>
          </a:prstGeom>
          <a:noFill/>
          <a:ln>
            <a:noFill/>
          </a:ln>
        </p:spPr>
        <p:txBody>
          <a:bodyPr spcFirstLastPara="1" wrap="square" lIns="91425" tIns="45700" rIns="91425" bIns="45700" anchor="ctr" anchorCtr="0">
            <a:normAutofit fontScale="85000" lnSpcReduction="10000"/>
          </a:bodyPr>
          <a:lstStyle/>
          <a:p>
            <a:pPr marL="0" marR="0" lvl="0" indent="0" algn="ctr" rtl="0">
              <a:lnSpc>
                <a:spcPct val="90000"/>
              </a:lnSpc>
              <a:spcBef>
                <a:spcPts val="0"/>
              </a:spcBef>
              <a:spcAft>
                <a:spcPts val="0"/>
              </a:spcAft>
              <a:buClr>
                <a:schemeClr val="lt1"/>
              </a:buClr>
              <a:buSzPct val="100000"/>
              <a:buFont typeface="Times New Roman"/>
              <a:buNone/>
            </a:pPr>
            <a:r>
              <a:rPr lang="en-US" sz="3200" b="1">
                <a:solidFill>
                  <a:schemeClr val="lt1"/>
                </a:solidFill>
                <a:latin typeface="Times New Roman"/>
                <a:ea typeface="Times New Roman"/>
                <a:cs typeface="Times New Roman"/>
                <a:sym typeface="Times New Roman"/>
              </a:rPr>
              <a:t>Ethical Concerns in Marketing Communication</a:t>
            </a:r>
            <a:endParaRPr/>
          </a:p>
        </p:txBody>
      </p:sp>
      <p:sp>
        <p:nvSpPr>
          <p:cNvPr id="517" name="Google Shape;517;p31"/>
          <p:cNvSpPr txBox="1"/>
          <p:nvPr/>
        </p:nvSpPr>
        <p:spPr>
          <a:xfrm>
            <a:off x="1535220" y="1733473"/>
            <a:ext cx="9616000" cy="4092497"/>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normAutofit/>
          </a:bodyPr>
          <a:lstStyle/>
          <a:p>
            <a:pPr marL="514350" marR="0" lvl="0" indent="-514350" algn="just" rtl="0">
              <a:lnSpc>
                <a:spcPct val="90000"/>
              </a:lnSpc>
              <a:spcBef>
                <a:spcPts val="0"/>
              </a:spcBef>
              <a:spcAft>
                <a:spcPts val="0"/>
              </a:spcAft>
              <a:buClr>
                <a:schemeClr val="dk1"/>
              </a:buClr>
              <a:buSzPts val="2400"/>
              <a:buFont typeface="Calibri"/>
              <a:buAutoNum type="arabicPeriod"/>
            </a:pPr>
            <a:r>
              <a:rPr lang="en-US" sz="2400" b="1">
                <a:solidFill>
                  <a:schemeClr val="dk1"/>
                </a:solidFill>
                <a:latin typeface="Times New Roman"/>
                <a:ea typeface="Times New Roman"/>
                <a:cs typeface="Times New Roman"/>
                <a:sym typeface="Times New Roman"/>
              </a:rPr>
              <a:t>Ethics in communication requires dignity in preparation and implementation of communication programmes</a:t>
            </a:r>
            <a:endParaRPr/>
          </a:p>
          <a:p>
            <a:pPr marL="514350" marR="0" lvl="0" indent="-514350" algn="just" rtl="0">
              <a:lnSpc>
                <a:spcPct val="90000"/>
              </a:lnSpc>
              <a:spcBef>
                <a:spcPts val="1000"/>
              </a:spcBef>
              <a:spcAft>
                <a:spcPts val="0"/>
              </a:spcAft>
              <a:buClr>
                <a:schemeClr val="dk1"/>
              </a:buClr>
              <a:buSzPts val="2400"/>
              <a:buFont typeface="Calibri"/>
              <a:buAutoNum type="arabicPeriod"/>
            </a:pPr>
            <a:r>
              <a:rPr lang="en-US" sz="2400" b="1">
                <a:solidFill>
                  <a:schemeClr val="dk1"/>
                </a:solidFill>
                <a:latin typeface="Times New Roman"/>
                <a:ea typeface="Times New Roman"/>
                <a:cs typeface="Times New Roman"/>
                <a:sym typeface="Times New Roman"/>
              </a:rPr>
              <a:t>Integrity involves avoiding deceiving others of behaving purely in an expedient fashion. Integrity is the quality of being morally good </a:t>
            </a:r>
            <a:endParaRPr/>
          </a:p>
          <a:p>
            <a:pPr marL="514350" marR="0" lvl="0" indent="-514350" algn="just" rtl="0">
              <a:lnSpc>
                <a:spcPct val="90000"/>
              </a:lnSpc>
              <a:spcBef>
                <a:spcPts val="1000"/>
              </a:spcBef>
              <a:spcAft>
                <a:spcPts val="0"/>
              </a:spcAft>
              <a:buClr>
                <a:schemeClr val="dk1"/>
              </a:buClr>
              <a:buSzPts val="2400"/>
              <a:buFont typeface="Calibri"/>
              <a:buAutoNum type="arabicPeriod"/>
            </a:pPr>
            <a:r>
              <a:rPr lang="en-US" sz="2400" b="1">
                <a:solidFill>
                  <a:schemeClr val="dk1"/>
                </a:solidFill>
                <a:latin typeface="Times New Roman"/>
                <a:ea typeface="Times New Roman"/>
                <a:cs typeface="Times New Roman"/>
                <a:sym typeface="Times New Roman"/>
              </a:rPr>
              <a:t>Marketing and marketing communication are activities in which ethics and morals play key roles </a:t>
            </a:r>
            <a:endParaRPr/>
          </a:p>
          <a:p>
            <a:pPr marL="514350" marR="0" lvl="0" indent="-514350" algn="just" rtl="0">
              <a:lnSpc>
                <a:spcPct val="90000"/>
              </a:lnSpc>
              <a:spcBef>
                <a:spcPts val="1000"/>
              </a:spcBef>
              <a:spcAft>
                <a:spcPts val="0"/>
              </a:spcAft>
              <a:buClr>
                <a:schemeClr val="dk1"/>
              </a:buClr>
              <a:buSzPts val="2400"/>
              <a:buFont typeface="Calibri"/>
              <a:buAutoNum type="arabicPeriod"/>
            </a:pPr>
            <a:r>
              <a:rPr lang="en-US" sz="2400" b="1">
                <a:solidFill>
                  <a:schemeClr val="dk1"/>
                </a:solidFill>
                <a:latin typeface="Times New Roman"/>
                <a:ea typeface="Times New Roman"/>
                <a:cs typeface="Times New Roman"/>
                <a:sym typeface="Times New Roman"/>
              </a:rPr>
              <a:t>Advertising and promotion are areas where a lapse in ethical standards or judgement can result in actions that are highly visible and damaging to a company </a:t>
            </a:r>
            <a:endParaRPr/>
          </a:p>
          <a:p>
            <a:pPr marL="0" marR="0" lvl="0" indent="0" algn="just" rtl="0">
              <a:lnSpc>
                <a:spcPct val="90000"/>
              </a:lnSpc>
              <a:spcBef>
                <a:spcPts val="1000"/>
              </a:spcBef>
              <a:spcAft>
                <a:spcPts val="0"/>
              </a:spcAft>
              <a:buClr>
                <a:schemeClr val="dk1"/>
              </a:buClr>
              <a:buSzPts val="2400"/>
              <a:buFont typeface="Arial"/>
              <a:buNone/>
            </a:pPr>
            <a:endParaRPr sz="2400" b="1">
              <a:solidFill>
                <a:schemeClr val="dk1"/>
              </a:solidFill>
              <a:latin typeface="Times New Roman"/>
              <a:ea typeface="Times New Roman"/>
              <a:cs typeface="Times New Roman"/>
              <a:sym typeface="Times New Roman"/>
            </a:endParaRPr>
          </a:p>
        </p:txBody>
      </p:sp>
      <p:sp>
        <p:nvSpPr>
          <p:cNvPr id="518" name="Google Shape;518;p3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31</a:t>
            </a:fld>
            <a:endParaRPr sz="2400" b="1">
              <a:solidFill>
                <a:schemeClr val="dk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pic>
        <p:nvPicPr>
          <p:cNvPr id="524" name="Google Shape;524;p32"/>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525" name="Google Shape;525;p32"/>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526" name="Google Shape;526;p32"/>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527" name="Google Shape;527;p32"/>
          <p:cNvPicPr preferRelativeResize="0"/>
          <p:nvPr/>
        </p:nvPicPr>
        <p:blipFill rotWithShape="1">
          <a:blip r:embed="rId5">
            <a:alphaModFix/>
          </a:blip>
          <a:srcRect/>
          <a:stretch/>
        </p:blipFill>
        <p:spPr>
          <a:xfrm>
            <a:off x="0" y="0"/>
            <a:ext cx="9425065" cy="1610200"/>
          </a:xfrm>
          <a:prstGeom prst="rect">
            <a:avLst/>
          </a:prstGeom>
          <a:noFill/>
          <a:ln>
            <a:noFill/>
          </a:ln>
        </p:spPr>
      </p:pic>
      <p:sp>
        <p:nvSpPr>
          <p:cNvPr id="529" name="Google Shape;529;p32"/>
          <p:cNvSpPr txBox="1"/>
          <p:nvPr/>
        </p:nvSpPr>
        <p:spPr>
          <a:xfrm>
            <a:off x="2297151" y="365539"/>
            <a:ext cx="6657278" cy="962414"/>
          </a:xfrm>
          <a:prstGeom prst="rect">
            <a:avLst/>
          </a:prstGeom>
          <a:noFill/>
          <a:ln>
            <a:noFill/>
          </a:ln>
        </p:spPr>
        <p:txBody>
          <a:bodyPr spcFirstLastPara="1" wrap="square" lIns="91425" tIns="45700" rIns="91425" bIns="45700" anchor="ctr" anchorCtr="0">
            <a:normAutofit lnSpcReduction="10000"/>
          </a:bodyPr>
          <a:lstStyle/>
          <a:p>
            <a:pPr marL="0" marR="0" lvl="0" indent="0" algn="ctr" rtl="0">
              <a:lnSpc>
                <a:spcPct val="90000"/>
              </a:lnSpc>
              <a:spcBef>
                <a:spcPts val="0"/>
              </a:spcBef>
              <a:spcAft>
                <a:spcPts val="0"/>
              </a:spcAft>
              <a:buClr>
                <a:schemeClr val="lt1"/>
              </a:buClr>
              <a:buSzPts val="3200"/>
              <a:buFont typeface="Times New Roman"/>
              <a:buNone/>
            </a:pPr>
            <a:r>
              <a:rPr lang="en-US" sz="3200" b="1">
                <a:solidFill>
                  <a:schemeClr val="lt1"/>
                </a:solidFill>
                <a:latin typeface="Times New Roman"/>
                <a:ea typeface="Times New Roman"/>
                <a:cs typeface="Times New Roman"/>
                <a:sym typeface="Times New Roman"/>
              </a:rPr>
              <a:t>Ethical issues in public relations and publicity</a:t>
            </a:r>
            <a:endParaRPr/>
          </a:p>
        </p:txBody>
      </p:sp>
      <p:sp>
        <p:nvSpPr>
          <p:cNvPr id="530" name="Google Shape;530;p32"/>
          <p:cNvSpPr txBox="1"/>
          <p:nvPr/>
        </p:nvSpPr>
        <p:spPr>
          <a:xfrm>
            <a:off x="1741517" y="1610200"/>
            <a:ext cx="8720254" cy="3931580"/>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normAutofit/>
          </a:bodyPr>
          <a:lstStyle/>
          <a:p>
            <a:pPr marL="228600" marR="0" lvl="0" indent="-228600" algn="just" rtl="0">
              <a:lnSpc>
                <a:spcPct val="90000"/>
              </a:lnSpc>
              <a:spcBef>
                <a:spcPts val="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Public relations is a deliberate planned and sustained effort to establish and maintain mutual line of understanding between an organisation and its publics</a:t>
            </a:r>
            <a:endParaRPr/>
          </a:p>
          <a:p>
            <a:pPr marL="228600" marR="0" lvl="0" indent="-228600" algn="just" rtl="0">
              <a:lnSpc>
                <a:spcPct val="90000"/>
              </a:lnSpc>
              <a:spcBef>
                <a:spcPts val="100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Publicity is any form of commercially significant news item about an organization, goods, medium that is not paid for by the sponsor</a:t>
            </a:r>
            <a:endParaRPr/>
          </a:p>
          <a:p>
            <a:pPr marL="228600" marR="0" lvl="0" indent="-228600" algn="just" rtl="0">
              <a:lnSpc>
                <a:spcPct val="90000"/>
              </a:lnSpc>
              <a:spcBef>
                <a:spcPts val="100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The way firms confront negative publicity has important strategic as well as ethical ramifications</a:t>
            </a:r>
            <a:endParaRPr/>
          </a:p>
          <a:p>
            <a:pPr marL="228600" marR="0" lvl="0" indent="-228600" algn="just" rtl="0">
              <a:lnSpc>
                <a:spcPct val="90000"/>
              </a:lnSpc>
              <a:spcBef>
                <a:spcPts val="100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The primary ethical issue concerns whether firms confess to product shortcomings and acknowledge problems or, instead, attempt to cover up the problems </a:t>
            </a:r>
            <a:endParaRPr sz="2400">
              <a:solidFill>
                <a:schemeClr val="dk1"/>
              </a:solidFill>
              <a:latin typeface="Times New Roman"/>
              <a:ea typeface="Times New Roman"/>
              <a:cs typeface="Times New Roman"/>
              <a:sym typeface="Times New Roman"/>
            </a:endParaRPr>
          </a:p>
        </p:txBody>
      </p:sp>
      <p:sp>
        <p:nvSpPr>
          <p:cNvPr id="531" name="Google Shape;531;p3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32</a:t>
            </a:fld>
            <a:endParaRPr sz="2400" b="1">
              <a:solidFill>
                <a:schemeClr val="dk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5"/>
        <p:cNvGrpSpPr/>
        <p:nvPr/>
      </p:nvGrpSpPr>
      <p:grpSpPr>
        <a:xfrm>
          <a:off x="0" y="0"/>
          <a:ext cx="0" cy="0"/>
          <a:chOff x="0" y="0"/>
          <a:chExt cx="0" cy="0"/>
        </a:xfrm>
      </p:grpSpPr>
      <p:pic>
        <p:nvPicPr>
          <p:cNvPr id="537" name="Google Shape;537;p33"/>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538" name="Google Shape;538;p3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539" name="Google Shape;539;p3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540" name="Google Shape;540;p33"/>
          <p:cNvPicPr preferRelativeResize="0"/>
          <p:nvPr/>
        </p:nvPicPr>
        <p:blipFill rotWithShape="1">
          <a:blip r:embed="rId5">
            <a:alphaModFix/>
          </a:blip>
          <a:srcRect/>
          <a:stretch/>
        </p:blipFill>
        <p:spPr>
          <a:xfrm>
            <a:off x="0" y="0"/>
            <a:ext cx="9425065" cy="1610200"/>
          </a:xfrm>
          <a:prstGeom prst="rect">
            <a:avLst/>
          </a:prstGeom>
          <a:noFill/>
          <a:ln>
            <a:noFill/>
          </a:ln>
        </p:spPr>
      </p:pic>
      <p:sp>
        <p:nvSpPr>
          <p:cNvPr id="542" name="Google Shape;542;p33"/>
          <p:cNvSpPr txBox="1"/>
          <p:nvPr/>
        </p:nvSpPr>
        <p:spPr>
          <a:xfrm>
            <a:off x="1285700" y="498334"/>
            <a:ext cx="9313204" cy="706437"/>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lt1"/>
              </a:buClr>
              <a:buSzPts val="3600"/>
              <a:buFont typeface="Times New Roman"/>
              <a:buNone/>
            </a:pPr>
            <a:r>
              <a:rPr lang="en-US" sz="3600" b="1">
                <a:solidFill>
                  <a:schemeClr val="lt1"/>
                </a:solidFill>
                <a:latin typeface="Times New Roman"/>
                <a:ea typeface="Times New Roman"/>
                <a:cs typeface="Times New Roman"/>
                <a:sym typeface="Times New Roman"/>
              </a:rPr>
              <a:t>Ethical issues in personal selling</a:t>
            </a:r>
            <a:endParaRPr/>
          </a:p>
        </p:txBody>
      </p:sp>
      <p:sp>
        <p:nvSpPr>
          <p:cNvPr id="543" name="Google Shape;543;p33"/>
          <p:cNvSpPr txBox="1"/>
          <p:nvPr/>
        </p:nvSpPr>
        <p:spPr>
          <a:xfrm>
            <a:off x="1467345" y="1674665"/>
            <a:ext cx="9313205" cy="3769847"/>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normAutofit/>
          </a:bodyPr>
          <a:lstStyle/>
          <a:p>
            <a:pPr marL="228600" marR="0" lvl="0" indent="-228600" algn="just" rtl="0">
              <a:lnSpc>
                <a:spcPct val="90000"/>
              </a:lnSpc>
              <a:spcBef>
                <a:spcPts val="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Personal selling is a concise effort on the part of the seller to induce a prospective buyer to purchase something that he had not originally decided to buy, even if he had thought of it favourably </a:t>
            </a:r>
            <a:endParaRPr/>
          </a:p>
          <a:p>
            <a:pPr marL="228600" marR="0" lvl="0" indent="-228600" algn="just" rtl="0">
              <a:lnSpc>
                <a:spcPct val="90000"/>
              </a:lnSpc>
              <a:spcBef>
                <a:spcPts val="100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Ethical issues include making unsubstantiated claims and undeliverable promises</a:t>
            </a:r>
            <a:endParaRPr/>
          </a:p>
          <a:p>
            <a:pPr marL="228600" marR="0" lvl="0" indent="-228600" algn="just" rtl="0">
              <a:lnSpc>
                <a:spcPct val="90000"/>
              </a:lnSpc>
              <a:spcBef>
                <a:spcPts val="100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Company’s penalty and reward structures have some effect on sales person’s ethical conduct</a:t>
            </a:r>
            <a:endParaRPr sz="2400">
              <a:solidFill>
                <a:schemeClr val="dk1"/>
              </a:solidFill>
              <a:latin typeface="Times New Roman"/>
              <a:ea typeface="Times New Roman"/>
              <a:cs typeface="Times New Roman"/>
              <a:sym typeface="Times New Roman"/>
            </a:endParaRPr>
          </a:p>
        </p:txBody>
      </p:sp>
      <p:sp>
        <p:nvSpPr>
          <p:cNvPr id="544" name="Google Shape;544;p3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33</a:t>
            </a:fld>
            <a:endParaRPr sz="2400" b="1">
              <a:solidFill>
                <a:schemeClr val="dk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48"/>
        <p:cNvGrpSpPr/>
        <p:nvPr/>
      </p:nvGrpSpPr>
      <p:grpSpPr>
        <a:xfrm>
          <a:off x="0" y="0"/>
          <a:ext cx="0" cy="0"/>
          <a:chOff x="0" y="0"/>
          <a:chExt cx="0" cy="0"/>
        </a:xfrm>
      </p:grpSpPr>
      <p:pic>
        <p:nvPicPr>
          <p:cNvPr id="550" name="Google Shape;550;p34"/>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551" name="Google Shape;551;p3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552" name="Google Shape;552;p3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553" name="Google Shape;553;p34"/>
          <p:cNvPicPr preferRelativeResize="0"/>
          <p:nvPr/>
        </p:nvPicPr>
        <p:blipFill rotWithShape="1">
          <a:blip r:embed="rId5">
            <a:alphaModFix/>
          </a:blip>
          <a:srcRect/>
          <a:stretch/>
        </p:blipFill>
        <p:spPr>
          <a:xfrm>
            <a:off x="0" y="0"/>
            <a:ext cx="9425065" cy="1610200"/>
          </a:xfrm>
          <a:prstGeom prst="rect">
            <a:avLst/>
          </a:prstGeom>
          <a:noFill/>
          <a:ln>
            <a:noFill/>
          </a:ln>
        </p:spPr>
      </p:pic>
      <p:sp>
        <p:nvSpPr>
          <p:cNvPr id="555" name="Google Shape;555;p34"/>
          <p:cNvSpPr txBox="1"/>
          <p:nvPr/>
        </p:nvSpPr>
        <p:spPr>
          <a:xfrm>
            <a:off x="764337" y="535997"/>
            <a:ext cx="10337180" cy="642938"/>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lt1"/>
              </a:buClr>
              <a:buSzPts val="3600"/>
              <a:buFont typeface="Times New Roman"/>
              <a:buNone/>
            </a:pPr>
            <a:r>
              <a:rPr lang="en-US" sz="3600" b="1">
                <a:solidFill>
                  <a:schemeClr val="lt1"/>
                </a:solidFill>
                <a:latin typeface="Times New Roman"/>
                <a:ea typeface="Times New Roman"/>
                <a:cs typeface="Times New Roman"/>
                <a:sym typeface="Times New Roman"/>
              </a:rPr>
              <a:t>Ethical issues in sales promotion</a:t>
            </a:r>
            <a:endParaRPr sz="3600" b="1">
              <a:solidFill>
                <a:schemeClr val="lt1"/>
              </a:solidFill>
              <a:latin typeface="Times New Roman"/>
              <a:ea typeface="Times New Roman"/>
              <a:cs typeface="Times New Roman"/>
              <a:sym typeface="Times New Roman"/>
            </a:endParaRPr>
          </a:p>
        </p:txBody>
      </p:sp>
      <p:sp>
        <p:nvSpPr>
          <p:cNvPr id="556" name="Google Shape;556;p34"/>
          <p:cNvSpPr txBox="1"/>
          <p:nvPr/>
        </p:nvSpPr>
        <p:spPr>
          <a:xfrm>
            <a:off x="1137424" y="1628747"/>
            <a:ext cx="10337180" cy="3841942"/>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normAutofit/>
          </a:bodyPr>
          <a:lstStyle/>
          <a:p>
            <a:pPr marL="228600" marR="0" lvl="0" indent="-228600" algn="just" rtl="0">
              <a:lnSpc>
                <a:spcPct val="90000"/>
              </a:lnSpc>
              <a:spcBef>
                <a:spcPts val="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Sales promotion is the function of marketing which seeks to achieve given objectives by the adding of extrinsic tangible value to a product or service </a:t>
            </a:r>
            <a:endParaRPr/>
          </a:p>
          <a:p>
            <a:pPr marL="228600" marR="0" lvl="0" indent="-228600" algn="just" rtl="0">
              <a:lnSpc>
                <a:spcPct val="90000"/>
              </a:lnSpc>
              <a:spcBef>
                <a:spcPts val="100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It concerns the making of a featured offer to a defined customer group within a specific time limit </a:t>
            </a:r>
            <a:endParaRPr/>
          </a:p>
          <a:p>
            <a:pPr marL="228600" marR="0" lvl="0" indent="-228600" algn="just" rtl="0">
              <a:lnSpc>
                <a:spcPct val="90000"/>
              </a:lnSpc>
              <a:spcBef>
                <a:spcPts val="100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Consumer-oriented sales promotions are unethical when the sales promoter offers consumers a reward for their behaviour that is never delivered</a:t>
            </a:r>
            <a:endParaRPr sz="2400">
              <a:solidFill>
                <a:schemeClr val="dk1"/>
              </a:solidFill>
              <a:latin typeface="Times New Roman"/>
              <a:ea typeface="Times New Roman"/>
              <a:cs typeface="Times New Roman"/>
              <a:sym typeface="Times New Roman"/>
            </a:endParaRPr>
          </a:p>
        </p:txBody>
      </p:sp>
      <p:sp>
        <p:nvSpPr>
          <p:cNvPr id="557" name="Google Shape;557;p3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34</a:t>
            </a:fld>
            <a:endParaRPr sz="2400" b="1">
              <a:solidFill>
                <a:schemeClr val="dk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61"/>
        <p:cNvGrpSpPr/>
        <p:nvPr/>
      </p:nvGrpSpPr>
      <p:grpSpPr>
        <a:xfrm>
          <a:off x="0" y="0"/>
          <a:ext cx="0" cy="0"/>
          <a:chOff x="0" y="0"/>
          <a:chExt cx="0" cy="0"/>
        </a:xfrm>
      </p:grpSpPr>
      <p:pic>
        <p:nvPicPr>
          <p:cNvPr id="563" name="Google Shape;563;p35"/>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564" name="Google Shape;564;p35"/>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565" name="Google Shape;565;p35"/>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566" name="Google Shape;566;p35"/>
          <p:cNvPicPr preferRelativeResize="0"/>
          <p:nvPr/>
        </p:nvPicPr>
        <p:blipFill rotWithShape="1">
          <a:blip r:embed="rId5">
            <a:alphaModFix/>
          </a:blip>
          <a:srcRect/>
          <a:stretch/>
        </p:blipFill>
        <p:spPr>
          <a:xfrm>
            <a:off x="0" y="0"/>
            <a:ext cx="9425065" cy="1610200"/>
          </a:xfrm>
          <a:prstGeom prst="rect">
            <a:avLst/>
          </a:prstGeom>
          <a:noFill/>
          <a:ln>
            <a:noFill/>
          </a:ln>
        </p:spPr>
      </p:pic>
      <p:sp>
        <p:nvSpPr>
          <p:cNvPr id="568" name="Google Shape;568;p35"/>
          <p:cNvSpPr txBox="1"/>
          <p:nvPr/>
        </p:nvSpPr>
        <p:spPr>
          <a:xfrm>
            <a:off x="847492" y="544318"/>
            <a:ext cx="9507306" cy="633412"/>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lt1"/>
              </a:buClr>
              <a:buSzPts val="3600"/>
              <a:buFont typeface="Times New Roman"/>
              <a:buNone/>
            </a:pPr>
            <a:r>
              <a:rPr lang="en-US" sz="3600" b="1">
                <a:solidFill>
                  <a:schemeClr val="lt1"/>
                </a:solidFill>
                <a:latin typeface="Times New Roman"/>
                <a:ea typeface="Times New Roman"/>
                <a:cs typeface="Times New Roman"/>
                <a:sym typeface="Times New Roman"/>
              </a:rPr>
              <a:t>Ethical issues in advertising</a:t>
            </a:r>
            <a:endParaRPr/>
          </a:p>
        </p:txBody>
      </p:sp>
      <p:sp>
        <p:nvSpPr>
          <p:cNvPr id="569" name="Google Shape;569;p35"/>
          <p:cNvSpPr txBox="1"/>
          <p:nvPr/>
        </p:nvSpPr>
        <p:spPr>
          <a:xfrm>
            <a:off x="1285700" y="1843805"/>
            <a:ext cx="9507306" cy="3542292"/>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normAutofit/>
          </a:bodyPr>
          <a:lstStyle/>
          <a:p>
            <a:pPr marL="228600" marR="0" lvl="0" indent="-228600" algn="just" rtl="0">
              <a:lnSpc>
                <a:spcPct val="90000"/>
              </a:lnSpc>
              <a:spcBef>
                <a:spcPts val="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One of the major problems in advertising and promotion is the lack of a clear and acceptable code of conduct</a:t>
            </a:r>
            <a:endParaRPr/>
          </a:p>
          <a:p>
            <a:pPr marL="228600" marR="0" lvl="0" indent="-228600" algn="just" rtl="0">
              <a:lnSpc>
                <a:spcPct val="90000"/>
              </a:lnSpc>
              <a:spcBef>
                <a:spcPts val="100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Advertising codes vary from country to country </a:t>
            </a:r>
            <a:endParaRPr/>
          </a:p>
          <a:p>
            <a:pPr marL="228600" marR="0" lvl="0" indent="-228600" algn="just" rtl="0">
              <a:lnSpc>
                <a:spcPct val="90000"/>
              </a:lnSpc>
              <a:spcBef>
                <a:spcPts val="100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Advertising is primarily meant to influence the independent thinking of the consumer and change his behaviour</a:t>
            </a:r>
            <a:endParaRPr/>
          </a:p>
          <a:p>
            <a:pPr marL="228600" marR="0" lvl="0" indent="-228600" algn="just" rtl="0">
              <a:lnSpc>
                <a:spcPct val="90000"/>
              </a:lnSpc>
              <a:spcBef>
                <a:spcPts val="100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Advertising can be considered as a brain- washing catalyst, which is intended to manipulate the consumer into thinking that the advertised product is the best for him, and it does not matter much whether the consumer really needs the product or not  </a:t>
            </a:r>
            <a:endParaRPr sz="2400">
              <a:solidFill>
                <a:schemeClr val="dk1"/>
              </a:solidFill>
              <a:latin typeface="Times New Roman"/>
              <a:ea typeface="Times New Roman"/>
              <a:cs typeface="Times New Roman"/>
              <a:sym typeface="Times New Roman"/>
            </a:endParaRPr>
          </a:p>
        </p:txBody>
      </p:sp>
      <p:sp>
        <p:nvSpPr>
          <p:cNvPr id="570" name="Google Shape;570;p3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35</a:t>
            </a:fld>
            <a:endParaRPr sz="2400" b="1">
              <a:solidFill>
                <a:schemeClr val="dk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74"/>
        <p:cNvGrpSpPr/>
        <p:nvPr/>
      </p:nvGrpSpPr>
      <p:grpSpPr>
        <a:xfrm>
          <a:off x="0" y="0"/>
          <a:ext cx="0" cy="0"/>
          <a:chOff x="0" y="0"/>
          <a:chExt cx="0" cy="0"/>
        </a:xfrm>
      </p:grpSpPr>
      <p:pic>
        <p:nvPicPr>
          <p:cNvPr id="576" name="Google Shape;576;p36"/>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577" name="Google Shape;577;p36"/>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578" name="Google Shape;578;p36"/>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579" name="Google Shape;579;p36"/>
          <p:cNvPicPr preferRelativeResize="0"/>
          <p:nvPr/>
        </p:nvPicPr>
        <p:blipFill rotWithShape="1">
          <a:blip r:embed="rId5">
            <a:alphaModFix/>
          </a:blip>
          <a:srcRect/>
          <a:stretch/>
        </p:blipFill>
        <p:spPr>
          <a:xfrm>
            <a:off x="0" y="0"/>
            <a:ext cx="9425065" cy="1610200"/>
          </a:xfrm>
          <a:prstGeom prst="rect">
            <a:avLst/>
          </a:prstGeom>
          <a:noFill/>
          <a:ln>
            <a:noFill/>
          </a:ln>
        </p:spPr>
      </p:pic>
      <p:sp>
        <p:nvSpPr>
          <p:cNvPr id="581" name="Google Shape;581;p36"/>
          <p:cNvSpPr txBox="1"/>
          <p:nvPr/>
        </p:nvSpPr>
        <p:spPr>
          <a:xfrm>
            <a:off x="1724283" y="465895"/>
            <a:ext cx="8482361" cy="717820"/>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lt1"/>
              </a:buClr>
              <a:buSzPts val="3200"/>
              <a:buFont typeface="Times New Roman"/>
              <a:buNone/>
            </a:pPr>
            <a:r>
              <a:rPr lang="en-US" sz="3200" b="1">
                <a:solidFill>
                  <a:schemeClr val="lt1"/>
                </a:solidFill>
                <a:latin typeface="Times New Roman"/>
                <a:ea typeface="Times New Roman"/>
                <a:cs typeface="Times New Roman"/>
                <a:sym typeface="Times New Roman"/>
              </a:rPr>
              <a:t>Ethical issues in packaging</a:t>
            </a:r>
            <a:endParaRPr/>
          </a:p>
        </p:txBody>
      </p:sp>
      <p:sp>
        <p:nvSpPr>
          <p:cNvPr id="582" name="Google Shape;582;p36"/>
          <p:cNvSpPr txBox="1"/>
          <p:nvPr/>
        </p:nvSpPr>
        <p:spPr>
          <a:xfrm>
            <a:off x="1081670" y="1701159"/>
            <a:ext cx="10649414" cy="3397829"/>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normAutofit lnSpcReduction="10000"/>
          </a:bodyPr>
          <a:lstStyle/>
          <a:p>
            <a:pPr marL="228600" marR="0" lvl="0" indent="-228600" algn="l" rtl="0">
              <a:lnSpc>
                <a:spcPct val="90000"/>
              </a:lnSpc>
              <a:spcBef>
                <a:spcPts val="0"/>
              </a:spcBef>
              <a:spcAft>
                <a:spcPts val="0"/>
              </a:spcAft>
              <a:buClr>
                <a:schemeClr val="dk1"/>
              </a:buClr>
              <a:buSzPts val="2800"/>
              <a:buFont typeface="Arial"/>
              <a:buChar char="•"/>
            </a:pPr>
            <a:r>
              <a:rPr lang="en-US" sz="2800">
                <a:solidFill>
                  <a:schemeClr val="dk1"/>
                </a:solidFill>
                <a:latin typeface="Times New Roman"/>
                <a:ea typeface="Times New Roman"/>
                <a:cs typeface="Times New Roman"/>
                <a:sym typeface="Times New Roman"/>
              </a:rPr>
              <a:t>Four aspects of packaging involve ethical issues:</a:t>
            </a:r>
            <a:endParaRPr/>
          </a:p>
          <a:p>
            <a:pPr marL="685800" marR="0" lvl="1" indent="-228600" algn="l" rtl="0">
              <a:lnSpc>
                <a:spcPct val="90000"/>
              </a:lnSpc>
              <a:spcBef>
                <a:spcPts val="500"/>
              </a:spcBef>
              <a:spcAft>
                <a:spcPts val="0"/>
              </a:spcAft>
              <a:buClr>
                <a:schemeClr val="dk1"/>
              </a:buClr>
              <a:buSzPts val="2400"/>
              <a:buFont typeface="Arial"/>
              <a:buNone/>
            </a:pPr>
            <a:r>
              <a:rPr lang="en-US" sz="2400" b="0" i="0" u="none" strike="noStrike" cap="none">
                <a:solidFill>
                  <a:schemeClr val="dk1"/>
                </a:solidFill>
                <a:latin typeface="Times New Roman"/>
                <a:ea typeface="Times New Roman"/>
                <a:cs typeface="Times New Roman"/>
                <a:sym typeface="Times New Roman"/>
              </a:rPr>
              <a:t>i) Label information</a:t>
            </a:r>
            <a:endParaRPr/>
          </a:p>
          <a:p>
            <a:pPr marL="685800" marR="0" lvl="1" indent="-228600" algn="l" rtl="0">
              <a:lnSpc>
                <a:spcPct val="90000"/>
              </a:lnSpc>
              <a:spcBef>
                <a:spcPts val="500"/>
              </a:spcBef>
              <a:spcAft>
                <a:spcPts val="0"/>
              </a:spcAft>
              <a:buClr>
                <a:schemeClr val="dk1"/>
              </a:buClr>
              <a:buSzPts val="2400"/>
              <a:buFont typeface="Arial"/>
              <a:buNone/>
            </a:pPr>
            <a:r>
              <a:rPr lang="en-US" sz="2400" b="0" i="0" u="none" strike="noStrike" cap="none">
                <a:solidFill>
                  <a:schemeClr val="dk1"/>
                </a:solidFill>
                <a:latin typeface="Times New Roman"/>
                <a:ea typeface="Times New Roman"/>
                <a:cs typeface="Times New Roman"/>
                <a:sym typeface="Times New Roman"/>
              </a:rPr>
              <a:t>ii) Packaging graphics</a:t>
            </a:r>
            <a:endParaRPr/>
          </a:p>
          <a:p>
            <a:pPr marL="685800" marR="0" lvl="1" indent="-228600" algn="l" rtl="0">
              <a:lnSpc>
                <a:spcPct val="90000"/>
              </a:lnSpc>
              <a:spcBef>
                <a:spcPts val="500"/>
              </a:spcBef>
              <a:spcAft>
                <a:spcPts val="0"/>
              </a:spcAft>
              <a:buClr>
                <a:schemeClr val="dk1"/>
              </a:buClr>
              <a:buSzPts val="2400"/>
              <a:buFont typeface="Arial"/>
              <a:buNone/>
            </a:pPr>
            <a:r>
              <a:rPr lang="en-US" sz="2400" b="0" i="0" u="none" strike="noStrike" cap="none">
                <a:solidFill>
                  <a:schemeClr val="dk1"/>
                </a:solidFill>
                <a:latin typeface="Times New Roman"/>
                <a:ea typeface="Times New Roman"/>
                <a:cs typeface="Times New Roman"/>
                <a:sym typeface="Times New Roman"/>
              </a:rPr>
              <a:t>iii) Packaging safety</a:t>
            </a:r>
            <a:endParaRPr/>
          </a:p>
          <a:p>
            <a:pPr marL="685800" marR="0" lvl="1" indent="-228600" algn="l" rtl="0">
              <a:lnSpc>
                <a:spcPct val="90000"/>
              </a:lnSpc>
              <a:spcBef>
                <a:spcPts val="500"/>
              </a:spcBef>
              <a:spcAft>
                <a:spcPts val="0"/>
              </a:spcAft>
              <a:buClr>
                <a:schemeClr val="dk1"/>
              </a:buClr>
              <a:buSzPts val="2400"/>
              <a:buFont typeface="Arial"/>
              <a:buNone/>
            </a:pPr>
            <a:r>
              <a:rPr lang="en-US" sz="2400" b="0" i="0" u="none" strike="noStrike" cap="none">
                <a:solidFill>
                  <a:schemeClr val="dk1"/>
                </a:solidFill>
                <a:latin typeface="Times New Roman"/>
                <a:ea typeface="Times New Roman"/>
                <a:cs typeface="Times New Roman"/>
                <a:sym typeface="Times New Roman"/>
              </a:rPr>
              <a:t>iv) Environmental implications of packaging </a:t>
            </a:r>
            <a:endParaRPr/>
          </a:p>
          <a:p>
            <a:pPr marL="228600" marR="0" lvl="0" indent="-228600" algn="just" rtl="0">
              <a:lnSpc>
                <a:spcPct val="90000"/>
              </a:lnSpc>
              <a:spcBef>
                <a:spcPts val="1000"/>
              </a:spcBef>
              <a:spcAft>
                <a:spcPts val="0"/>
              </a:spcAft>
              <a:buClr>
                <a:schemeClr val="dk1"/>
              </a:buClr>
              <a:buSzPts val="2800"/>
              <a:buFont typeface="Arial"/>
              <a:buChar char="•"/>
            </a:pPr>
            <a:r>
              <a:rPr lang="en-US" sz="2800">
                <a:solidFill>
                  <a:schemeClr val="dk1"/>
                </a:solidFill>
                <a:latin typeface="Times New Roman"/>
                <a:ea typeface="Times New Roman"/>
                <a:cs typeface="Times New Roman"/>
                <a:sym typeface="Times New Roman"/>
              </a:rPr>
              <a:t>Label information on packages can mislead consumers by providing exaggerated information or by unethically suggesting that product contains more of desired attributes or less of desired attributes that is actually the case </a:t>
            </a:r>
            <a:endParaRPr sz="2800">
              <a:solidFill>
                <a:schemeClr val="dk1"/>
              </a:solidFill>
              <a:latin typeface="Times New Roman"/>
              <a:ea typeface="Times New Roman"/>
              <a:cs typeface="Times New Roman"/>
              <a:sym typeface="Times New Roman"/>
            </a:endParaRPr>
          </a:p>
        </p:txBody>
      </p:sp>
      <p:sp>
        <p:nvSpPr>
          <p:cNvPr id="583" name="Google Shape;583;p3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36</a:t>
            </a:fld>
            <a:endParaRPr sz="2400" b="1">
              <a:solidFill>
                <a:schemeClr val="dk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87"/>
        <p:cNvGrpSpPr/>
        <p:nvPr/>
      </p:nvGrpSpPr>
      <p:grpSpPr>
        <a:xfrm>
          <a:off x="0" y="0"/>
          <a:ext cx="0" cy="0"/>
          <a:chOff x="0" y="0"/>
          <a:chExt cx="0" cy="0"/>
        </a:xfrm>
      </p:grpSpPr>
      <p:pic>
        <p:nvPicPr>
          <p:cNvPr id="589" name="Google Shape;589;p37"/>
          <p:cNvPicPr preferRelativeResize="0"/>
          <p:nvPr/>
        </p:nvPicPr>
        <p:blipFill rotWithShape="1">
          <a:blip r:embed="rId3">
            <a:alphaModFix/>
          </a:blip>
          <a:srcRect/>
          <a:stretch/>
        </p:blipFill>
        <p:spPr>
          <a:xfrm>
            <a:off x="2440788" y="5949244"/>
            <a:ext cx="9751212" cy="201714"/>
          </a:xfrm>
          <a:prstGeom prst="rect">
            <a:avLst/>
          </a:prstGeom>
          <a:noFill/>
          <a:ln>
            <a:noFill/>
          </a:ln>
        </p:spPr>
      </p:pic>
      <p:pic>
        <p:nvPicPr>
          <p:cNvPr id="590" name="Google Shape;590;p37"/>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591" name="Google Shape;591;p37"/>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592" name="Google Shape;592;p37"/>
          <p:cNvPicPr preferRelativeResize="0"/>
          <p:nvPr/>
        </p:nvPicPr>
        <p:blipFill rotWithShape="1">
          <a:blip r:embed="rId5">
            <a:alphaModFix/>
          </a:blip>
          <a:srcRect/>
          <a:stretch/>
        </p:blipFill>
        <p:spPr>
          <a:xfrm>
            <a:off x="0" y="0"/>
            <a:ext cx="9425065" cy="1610200"/>
          </a:xfrm>
          <a:prstGeom prst="rect">
            <a:avLst/>
          </a:prstGeom>
          <a:noFill/>
          <a:ln>
            <a:noFill/>
          </a:ln>
        </p:spPr>
      </p:pic>
      <p:sp>
        <p:nvSpPr>
          <p:cNvPr id="594" name="Google Shape;594;p37"/>
          <p:cNvSpPr txBox="1"/>
          <p:nvPr/>
        </p:nvSpPr>
        <p:spPr>
          <a:xfrm>
            <a:off x="535259" y="394789"/>
            <a:ext cx="10614102" cy="820621"/>
          </a:xfrm>
          <a:prstGeom prst="rect">
            <a:avLst/>
          </a:prstGeom>
          <a:noFill/>
          <a:ln>
            <a:noFill/>
          </a:ln>
        </p:spPr>
        <p:txBody>
          <a:bodyPr spcFirstLastPara="1" wrap="square" lIns="91425" tIns="45700" rIns="91425" bIns="45700" anchor="ctr" anchorCtr="0">
            <a:normAutofit/>
          </a:bodyPr>
          <a:lstStyle/>
          <a:p>
            <a:pPr marL="0" marR="0" lvl="0" indent="0" algn="ctr" rtl="0">
              <a:lnSpc>
                <a:spcPct val="90000"/>
              </a:lnSpc>
              <a:spcBef>
                <a:spcPts val="0"/>
              </a:spcBef>
              <a:spcAft>
                <a:spcPts val="0"/>
              </a:spcAft>
              <a:buClr>
                <a:schemeClr val="lt1"/>
              </a:buClr>
              <a:buSzPts val="3600"/>
              <a:buFont typeface="Times New Roman"/>
              <a:buNone/>
            </a:pPr>
            <a:r>
              <a:rPr lang="en-US" sz="3600" b="1">
                <a:solidFill>
                  <a:schemeClr val="lt1"/>
                </a:solidFill>
                <a:latin typeface="Times New Roman"/>
                <a:ea typeface="Times New Roman"/>
                <a:cs typeface="Times New Roman"/>
                <a:sym typeface="Times New Roman"/>
              </a:rPr>
              <a:t>Ethics in marketing research</a:t>
            </a:r>
            <a:endParaRPr sz="3600" b="1">
              <a:solidFill>
                <a:schemeClr val="lt1"/>
              </a:solidFill>
              <a:latin typeface="Times New Roman"/>
              <a:ea typeface="Times New Roman"/>
              <a:cs typeface="Times New Roman"/>
              <a:sym typeface="Times New Roman"/>
            </a:endParaRPr>
          </a:p>
        </p:txBody>
      </p:sp>
      <p:sp>
        <p:nvSpPr>
          <p:cNvPr id="595" name="Google Shape;595;p37"/>
          <p:cNvSpPr txBox="1"/>
          <p:nvPr/>
        </p:nvSpPr>
        <p:spPr>
          <a:xfrm>
            <a:off x="1353038" y="1846924"/>
            <a:ext cx="10153161" cy="3813366"/>
          </a:xfrm>
          <a:prstGeom prst="rect">
            <a:avLst/>
          </a:prstGeom>
          <a:noFill/>
          <a:ln w="9525" cap="flat" cmpd="sng">
            <a:solidFill>
              <a:schemeClr val="dk1"/>
            </a:solidFill>
            <a:prstDash val="solid"/>
            <a:round/>
            <a:headEnd type="none" w="sm" len="sm"/>
            <a:tailEnd type="none" w="sm" len="sm"/>
          </a:ln>
        </p:spPr>
        <p:txBody>
          <a:bodyPr spcFirstLastPara="1" wrap="square" lIns="91425" tIns="45700" rIns="91425" bIns="45700" anchor="t" anchorCtr="0">
            <a:normAutofit/>
          </a:bodyPr>
          <a:lstStyle/>
          <a:p>
            <a:pPr marL="228600" marR="0" lvl="0" indent="-228600" algn="l" rtl="0">
              <a:lnSpc>
                <a:spcPct val="90000"/>
              </a:lnSpc>
              <a:spcBef>
                <a:spcPts val="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Marketing research is subjected to public scrutiny, as it involves direct contact with the public </a:t>
            </a:r>
            <a:endParaRPr/>
          </a:p>
          <a:p>
            <a:pPr marL="228600" marR="0" lvl="0" indent="-228600" algn="just" rtl="0">
              <a:lnSpc>
                <a:spcPct val="90000"/>
              </a:lnSpc>
              <a:spcBef>
                <a:spcPts val="100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Identification of people affected by marketing research enables us to be aware of some readily discernible and easily avoidable ethical pitfalls</a:t>
            </a:r>
            <a:endParaRPr/>
          </a:p>
          <a:p>
            <a:pPr marL="228600" marR="0" lvl="0" indent="-228600" algn="just" rtl="0">
              <a:lnSpc>
                <a:spcPct val="90000"/>
              </a:lnSpc>
              <a:spcBef>
                <a:spcPts val="100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With regard to the public as a whole, ethical concerns revolve primarily around the methods of gaining and reporting research results</a:t>
            </a:r>
            <a:endParaRPr sz="2400">
              <a:solidFill>
                <a:schemeClr val="dk1"/>
              </a:solidFill>
              <a:latin typeface="Times New Roman"/>
              <a:ea typeface="Times New Roman"/>
              <a:cs typeface="Times New Roman"/>
              <a:sym typeface="Times New Roman"/>
            </a:endParaRPr>
          </a:p>
          <a:p>
            <a:pPr marL="228600" marR="0" lvl="0" indent="-228600" algn="just" rtl="0">
              <a:lnSpc>
                <a:spcPct val="90000"/>
              </a:lnSpc>
              <a:spcBef>
                <a:spcPts val="1000"/>
              </a:spcBef>
              <a:spcAft>
                <a:spcPts val="0"/>
              </a:spcAft>
              <a:buClr>
                <a:schemeClr val="dk1"/>
              </a:buClr>
              <a:buSzPts val="2400"/>
              <a:buFont typeface="Arial"/>
              <a:buChar char="•"/>
            </a:pPr>
            <a:r>
              <a:rPr lang="en-US" sz="2400">
                <a:solidFill>
                  <a:schemeClr val="dk1"/>
                </a:solidFill>
                <a:latin typeface="Times New Roman"/>
                <a:ea typeface="Times New Roman"/>
                <a:cs typeface="Times New Roman"/>
                <a:sym typeface="Times New Roman"/>
              </a:rPr>
              <a:t>Care should be taken to avoid incomplete reporting, misleading reporting, and biased research </a:t>
            </a:r>
            <a:endParaRPr/>
          </a:p>
          <a:p>
            <a:pPr marL="228600" marR="0" lvl="0" indent="-76200" algn="just" rtl="0">
              <a:lnSpc>
                <a:spcPct val="90000"/>
              </a:lnSpc>
              <a:spcBef>
                <a:spcPts val="1000"/>
              </a:spcBef>
              <a:spcAft>
                <a:spcPts val="0"/>
              </a:spcAft>
              <a:buClr>
                <a:schemeClr val="dk1"/>
              </a:buClr>
              <a:buSzPts val="2400"/>
              <a:buFont typeface="Arial"/>
              <a:buNone/>
            </a:pPr>
            <a:endParaRPr sz="2400">
              <a:solidFill>
                <a:schemeClr val="dk1"/>
              </a:solidFill>
              <a:latin typeface="Times New Roman"/>
              <a:ea typeface="Times New Roman"/>
              <a:cs typeface="Times New Roman"/>
              <a:sym typeface="Times New Roman"/>
            </a:endParaRPr>
          </a:p>
          <a:p>
            <a:pPr marL="228600" marR="0" lvl="0" indent="-76200" algn="just" rtl="0">
              <a:lnSpc>
                <a:spcPct val="90000"/>
              </a:lnSpc>
              <a:spcBef>
                <a:spcPts val="1000"/>
              </a:spcBef>
              <a:spcAft>
                <a:spcPts val="0"/>
              </a:spcAft>
              <a:buClr>
                <a:schemeClr val="dk1"/>
              </a:buClr>
              <a:buSzPts val="2400"/>
              <a:buFont typeface="Arial"/>
              <a:buNone/>
            </a:pPr>
            <a:endParaRPr sz="2400">
              <a:solidFill>
                <a:schemeClr val="dk1"/>
              </a:solidFill>
              <a:latin typeface="Times New Roman"/>
              <a:ea typeface="Times New Roman"/>
              <a:cs typeface="Times New Roman"/>
              <a:sym typeface="Times New Roman"/>
            </a:endParaRPr>
          </a:p>
        </p:txBody>
      </p:sp>
      <p:sp>
        <p:nvSpPr>
          <p:cNvPr id="596" name="Google Shape;596;p3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fld id="{00000000-1234-1234-1234-123412341234}" type="slidenum">
              <a:rPr lang="en-US" sz="2400" b="1">
                <a:solidFill>
                  <a:schemeClr val="dk1"/>
                </a:solidFill>
              </a:rPr>
              <a:t>37</a:t>
            </a:fld>
            <a:endParaRPr sz="2400" b="1">
              <a:solidFill>
                <a:schemeClr val="dk1"/>
              </a:solidFill>
            </a:endParaRPr>
          </a:p>
        </p:txBody>
      </p:sp>
      <p:pic>
        <p:nvPicPr>
          <p:cNvPr id="11" name="Picture 10">
            <a:extLst>
              <a:ext uri="{FF2B5EF4-FFF2-40B4-BE49-F238E27FC236}">
                <a16:creationId xmlns:a16="http://schemas.microsoft.com/office/drawing/2014/main" id="{7B1083B8-7F24-C9AF-FA88-CAB8BE99D406}"/>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157345" y="4937998"/>
            <a:ext cx="1599525" cy="1686653"/>
          </a:xfrm>
          <a:prstGeom prst="rect">
            <a:avLst/>
          </a:prstGeom>
        </p:spPr>
      </p:pic>
      <p:pic>
        <p:nvPicPr>
          <p:cNvPr id="12" name="Graphic 46">
            <a:extLst>
              <a:ext uri="{FF2B5EF4-FFF2-40B4-BE49-F238E27FC236}">
                <a16:creationId xmlns:a16="http://schemas.microsoft.com/office/drawing/2014/main" id="{D4AF3B79-7C62-249A-6AAB-EA6585FAC59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45263" y="327715"/>
            <a:ext cx="2032919" cy="66160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TotalTime>
  <Words>1977</Words>
  <Application>Microsoft Office PowerPoint</Application>
  <PresentationFormat>Widescreen</PresentationFormat>
  <Paragraphs>273</Paragraphs>
  <Slides>37</Slides>
  <Notes>37</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37</vt:i4>
      </vt:variant>
    </vt:vector>
  </HeadingPairs>
  <TitlesOfParts>
    <vt:vector size="47" baseType="lpstr">
      <vt:lpstr>Times New Roman</vt:lpstr>
      <vt:lpstr>Tahoma</vt:lpstr>
      <vt:lpstr>Arial Black</vt:lpstr>
      <vt:lpstr>Arial</vt:lpstr>
      <vt:lpstr>Calibri</vt:lpstr>
      <vt:lpstr>Aharoni</vt:lpstr>
      <vt:lpstr>Tajawal Medium</vt:lpstr>
      <vt:lpstr>Noto Sans Symbols</vt:lpstr>
      <vt:lpstr>Arial Narrow</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ABUBAKR</cp:lastModifiedBy>
  <cp:revision>2</cp:revision>
  <dcterms:created xsi:type="dcterms:W3CDTF">2022-02-05T16:08:12Z</dcterms:created>
  <dcterms:modified xsi:type="dcterms:W3CDTF">2023-07-01T04:34:28Z</dcterms:modified>
</cp:coreProperties>
</file>