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9"/>
  </p:notesMasterIdLst>
  <p:sldIdLst>
    <p:sldId id="303" r:id="rId5"/>
    <p:sldId id="271" r:id="rId6"/>
    <p:sldId id="276" r:id="rId7"/>
    <p:sldId id="349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303"/>
            <p14:sldId id="271"/>
            <p14:sldId id="276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177872D-4208-E748-6508-6052704A455F}" v="34" dt="2024-10-31T12:31:57.29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>
        <p:scale>
          <a:sx n="66" d="100"/>
          <a:sy n="66" d="100"/>
        </p:scale>
        <p:origin x="-1301" y="-41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microsoft.com/office/2015/10/relationships/revisionInfo" Target="revisionInfo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notesMaster" Target="notesMasters/notesMaster1.xml"/><Relationship Id="rId14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mira Aljamel" userId="S::amiraaljamel@midocean.edu.km::b14b7390-2406-4478-a38f-f3f1e30a734e" providerId="AD" clId="Web-{B177872D-4208-E748-6508-6052704A455F}"/>
    <pc:docChg chg="modSld">
      <pc:chgData name="Amira Aljamel" userId="S::amiraaljamel@midocean.edu.km::b14b7390-2406-4478-a38f-f3f1e30a734e" providerId="AD" clId="Web-{B177872D-4208-E748-6508-6052704A455F}" dt="2024-10-31T12:31:57.291" v="22"/>
      <pc:docMkLst>
        <pc:docMk/>
      </pc:docMkLst>
      <pc:sldChg chg="modSp">
        <pc:chgData name="Amira Aljamel" userId="S::amiraaljamel@midocean.edu.km::b14b7390-2406-4478-a38f-f3f1e30a734e" providerId="AD" clId="Web-{B177872D-4208-E748-6508-6052704A455F}" dt="2024-10-31T12:30:14.052" v="1"/>
        <pc:sldMkLst>
          <pc:docMk/>
          <pc:sldMk cId="2257388018" sldId="271"/>
        </pc:sldMkLst>
        <pc:spChg chg="mod">
          <ac:chgData name="Amira Aljamel" userId="S::amiraaljamel@midocean.edu.km::b14b7390-2406-4478-a38f-f3f1e30a734e" providerId="AD" clId="Web-{B177872D-4208-E748-6508-6052704A455F}" dt="2024-10-31T12:30:14.052" v="1"/>
          <ac:spMkLst>
            <pc:docMk/>
            <pc:sldMk cId="2257388018" sldId="271"/>
            <ac:spMk id="15" creationId="{68DB929B-A8F8-00E8-4EA7-96007D91F8D2}"/>
          </ac:spMkLst>
        </pc:spChg>
      </pc:sldChg>
      <pc:sldChg chg="modSp">
        <pc:chgData name="Amira Aljamel" userId="S::amiraaljamel@midocean.edu.km::b14b7390-2406-4478-a38f-f3f1e30a734e" providerId="AD" clId="Web-{B177872D-4208-E748-6508-6052704A455F}" dt="2024-10-31T12:31:57.291" v="22"/>
        <pc:sldMkLst>
          <pc:docMk/>
          <pc:sldMk cId="979261729" sldId="276"/>
        </pc:sldMkLst>
        <pc:spChg chg="mod">
          <ac:chgData name="Amira Aljamel" userId="S::amiraaljamel@midocean.edu.km::b14b7390-2406-4478-a38f-f3f1e30a734e" providerId="AD" clId="Web-{B177872D-4208-E748-6508-6052704A455F}" dt="2024-10-31T12:30:46.897" v="8" actId="14100"/>
          <ac:spMkLst>
            <pc:docMk/>
            <pc:sldMk cId="979261729" sldId="276"/>
            <ac:spMk id="11" creationId="{FCEF8B57-3008-D94A-92D2-AC32224C12E8}"/>
          </ac:spMkLst>
        </pc:spChg>
        <pc:spChg chg="mod">
          <ac:chgData name="Amira Aljamel" userId="S::amiraaljamel@midocean.edu.km::b14b7390-2406-4478-a38f-f3f1e30a734e" providerId="AD" clId="Web-{B177872D-4208-E748-6508-6052704A455F}" dt="2024-10-31T12:31:57.291" v="22"/>
          <ac:spMkLst>
            <pc:docMk/>
            <pc:sldMk cId="979261729" sldId="276"/>
            <ac:spMk id="13" creationId="{570E8B7D-5255-BF45-ABE7-0D4EC459DFFE}"/>
          </ac:spMkLst>
        </pc:spChg>
      </pc:sldChg>
      <pc:sldChg chg="modSp">
        <pc:chgData name="Amira Aljamel" userId="S::amiraaljamel@midocean.edu.km::b14b7390-2406-4478-a38f-f3f1e30a734e" providerId="AD" clId="Web-{B177872D-4208-E748-6508-6052704A455F}" dt="2024-10-31T12:30:28.678" v="2" actId="20577"/>
        <pc:sldMkLst>
          <pc:docMk/>
          <pc:sldMk cId="2269687913" sldId="349"/>
        </pc:sldMkLst>
        <pc:spChg chg="mod">
          <ac:chgData name="Amira Aljamel" userId="S::amiraaljamel@midocean.edu.km::b14b7390-2406-4478-a38f-f3f1e30a734e" providerId="AD" clId="Web-{B177872D-4208-E748-6508-6052704A455F}" dt="2024-10-31T12:30:28.678" v="2" actId="20577"/>
          <ac:spMkLst>
            <pc:docMk/>
            <pc:sldMk cId="2269687913" sldId="349"/>
            <ac:spMk id="11" creationId="{39E4E490-B2A6-4CE1-BD03-808F0A016F93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3/23/2025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=""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3/23/2025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3/23/2025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3/23/2025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3/23/2025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=""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=""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=""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3/23/2025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=""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=""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=""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3/23/2025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=""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=""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=""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3/23/2025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=""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=""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3/23/2025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=""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3/23/2025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3/23/2025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=""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3/23/2025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=""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=""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56458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=""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=""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=""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3/23/2025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2" r:id="rId12"/>
    <p:sldLayoutId id="2147483664" r:id="rId13"/>
    <p:sldLayoutId id="2147483666" r:id="rId14"/>
    <p:sldLayoutId id="2147483667" r:id="rId1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7.png"/><Relationship Id="rId4" Type="http://schemas.openxmlformats.org/officeDocument/2006/relationships/image" Target="../media/image7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=""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=""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167351" y="2785710"/>
            <a:ext cx="4607352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rtl="1">
              <a:buClr>
                <a:schemeClr val="dk2"/>
              </a:buClr>
              <a:buSzPts val="1100"/>
            </a:pPr>
            <a:r>
              <a:rPr lang="ar-EG" sz="4400" b="1" dirty="0">
                <a:solidFill>
                  <a:srgbClr val="00B0F0"/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  <a:sym typeface="Poppins ExtraBold"/>
              </a:rPr>
              <a:t>تعليمات الاختبارات النهائية 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=""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6800920" y="4075495"/>
            <a:ext cx="33402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ar-EG" sz="2800" b="1" dirty="0">
                <a:solidFill>
                  <a:srgbClr val="0A1F61"/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الفصل الدراسي </a:t>
            </a:r>
            <a:r>
              <a:rPr lang="ar-EG" sz="2800" b="1" dirty="0" smtClean="0">
                <a:solidFill>
                  <a:srgbClr val="0A1F61"/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الأو ل 2025</a:t>
            </a:r>
            <a:endParaRPr lang="ar-SA" sz="1800" b="1" dirty="0">
              <a:solidFill>
                <a:srgbClr val="0A1F61"/>
              </a:solidFill>
              <a:latin typeface="Sakkal Majalla" panose="02000000000000000000" pitchFamily="2" charset="-78"/>
              <a:ea typeface="Tahoma" panose="020B0604030504040204" pitchFamily="34" charset="0"/>
              <a:cs typeface="Sakkal Majalla" panose="020000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=""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>
            <a:extLst>
              <a:ext uri="{FF2B5EF4-FFF2-40B4-BE49-F238E27FC236}">
                <a16:creationId xmlns=""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="" xmlns:a16="http://schemas.microsoft.com/office/drawing/2014/main" id="{68DB929B-A8F8-00E8-4EA7-96007D91F8D2}"/>
              </a:ext>
            </a:extLst>
          </p:cNvPr>
          <p:cNvSpPr txBox="1"/>
          <p:nvPr/>
        </p:nvSpPr>
        <p:spPr>
          <a:xfrm>
            <a:off x="2361235" y="2759392"/>
            <a:ext cx="6759616" cy="1384995"/>
          </a:xfrm>
          <a:prstGeom prst="rect">
            <a:avLst/>
          </a:prstGeom>
          <a:solidFill>
            <a:srgbClr val="00B0F0"/>
          </a:solidFill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ar-EG" sz="4400" b="1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وقت عقد الاختبارات النهائية </a:t>
            </a:r>
            <a:endParaRPr lang="en-US" sz="4400" b="1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  <a:p>
            <a:pPr algn="ctr"/>
            <a:r>
              <a:rPr lang="ar-EG" sz="4000" b="1" dirty="0">
                <a:latin typeface="Bahnschrift Condensed"/>
                <a:cs typeface="Sakkal Majalla"/>
              </a:rPr>
              <a:t>من </a:t>
            </a:r>
            <a:r>
              <a:rPr lang="ar-EG" sz="4000" b="1" dirty="0" smtClean="0">
                <a:latin typeface="Bahnschrift Condensed"/>
                <a:cs typeface="Sakkal Majalla"/>
              </a:rPr>
              <a:t>((3 مايو 2025 إلى 10 مايو 2025))</a:t>
            </a:r>
            <a:endParaRPr lang="en-US" sz="4000" b="1" dirty="0">
              <a:latin typeface="Bahnschrift Condensed" panose="020B0502040204020203" pitchFamily="34" charset="0"/>
              <a:cs typeface="Sakkal Majalla" panose="020000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25738801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=""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5012" y="268963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FCEF8B57-3008-D94A-92D2-AC32224C12E8}"/>
              </a:ext>
            </a:extLst>
          </p:cNvPr>
          <p:cNvSpPr txBox="1"/>
          <p:nvPr/>
        </p:nvSpPr>
        <p:spPr>
          <a:xfrm>
            <a:off x="3406673" y="545524"/>
            <a:ext cx="8300371" cy="523220"/>
          </a:xfrm>
          <a:prstGeom prst="rect">
            <a:avLst/>
          </a:prstGeom>
          <a:solidFill>
            <a:srgbClr val="00B0F0"/>
          </a:solidFill>
        </p:spPr>
        <p:txBody>
          <a:bodyPr wrap="square" lIns="91440" tIns="45720" rIns="91440" bIns="45720" rtlCol="0" anchor="t">
            <a:spAutoFit/>
          </a:bodyPr>
          <a:lstStyle/>
          <a:p>
            <a:pPr algn="r"/>
            <a:r>
              <a:rPr lang="ar-EG" sz="2800" b="1" dirty="0">
                <a:solidFill>
                  <a:schemeClr val="bg1"/>
                </a:solidFill>
                <a:latin typeface="Bahnschrift Condensed"/>
                <a:cs typeface="Sakkal Majalla"/>
              </a:rPr>
              <a:t>إعدادت الاختبارات النهائية – الفصل </a:t>
            </a:r>
            <a:r>
              <a:rPr lang="ar-EG" sz="2800" b="1" dirty="0" smtClean="0">
                <a:solidFill>
                  <a:schemeClr val="bg1"/>
                </a:solidFill>
                <a:latin typeface="Bahnschrift Condensed"/>
                <a:cs typeface="Sakkal Majalla"/>
              </a:rPr>
              <a:t>الأول 2025(</a:t>
            </a:r>
            <a:r>
              <a:rPr lang="ar-EG" b="1" dirty="0" smtClean="0">
                <a:solidFill>
                  <a:schemeClr val="bg1"/>
                </a:solidFill>
                <a:latin typeface="Bahnschrift Condensed"/>
                <a:cs typeface="Sakkal Majalla"/>
              </a:rPr>
              <a:t>تعليمات </a:t>
            </a:r>
            <a:r>
              <a:rPr lang="ar-EG" b="1" dirty="0">
                <a:solidFill>
                  <a:schemeClr val="bg1"/>
                </a:solidFill>
                <a:latin typeface="Bahnschrift Condensed"/>
                <a:cs typeface="Sakkal Majalla"/>
              </a:rPr>
              <a:t>خاصة بالجانب الاكاديمي </a:t>
            </a:r>
            <a:r>
              <a:rPr lang="ar-EG" sz="2400" b="1" dirty="0">
                <a:solidFill>
                  <a:schemeClr val="bg1"/>
                </a:solidFill>
                <a:latin typeface="Bahnschrift Condensed"/>
                <a:cs typeface="Sakkal Majalla"/>
              </a:rPr>
              <a:t>) </a:t>
            </a:r>
            <a:endParaRPr lang="x-none" sz="3600" b="1" dirty="0">
              <a:solidFill>
                <a:schemeClr val="bg1"/>
              </a:solidFill>
              <a:latin typeface="Bahnschrift Condensed"/>
              <a:cs typeface="Sakkal Majalla"/>
            </a:endParaRPr>
          </a:p>
        </p:txBody>
      </p:sp>
      <p:sp>
        <p:nvSpPr>
          <p:cNvPr id="13" name="Google Shape;1103;p33">
            <a:extLst>
              <a:ext uri="{FF2B5EF4-FFF2-40B4-BE49-F238E27FC236}">
                <a16:creationId xmlns="" xmlns:a16="http://schemas.microsoft.com/office/drawing/2014/main" id="{570E8B7D-5255-BF45-ABE7-0D4EC459DFFE}"/>
              </a:ext>
            </a:extLst>
          </p:cNvPr>
          <p:cNvSpPr txBox="1">
            <a:spLocks/>
          </p:cNvSpPr>
          <p:nvPr/>
        </p:nvSpPr>
        <p:spPr>
          <a:xfrm>
            <a:off x="2011680" y="1249680"/>
            <a:ext cx="9560560" cy="4931202"/>
          </a:xfrm>
          <a:prstGeom prst="rect">
            <a:avLst/>
          </a:prstGeom>
          <a:solidFill>
            <a:srgbClr val="00B0F0">
              <a:alpha val="28000"/>
            </a:srgbClr>
          </a:solidFill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342900" indent="-342900" algn="r" rtl="1">
              <a:lnSpc>
                <a:spcPct val="150000"/>
              </a:lnSpc>
              <a:buFontTx/>
              <a:buChar char="-"/>
            </a:pPr>
            <a:r>
              <a:rPr lang="ar-EG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/>
                <a:ea typeface="Tahoma"/>
                <a:cs typeface="Sakkal Majalla"/>
              </a:rPr>
              <a:t>تاريخ الاختبارات: تبدأ الاختبارات النهائية للفصل </a:t>
            </a:r>
            <a:r>
              <a:rPr lang="ar-EG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Sakkal Majalla"/>
                <a:ea typeface="Tahoma"/>
                <a:cs typeface="Sakkal Majalla"/>
              </a:rPr>
              <a:t>الأول 2025في 3 مايو وتنتهي </a:t>
            </a:r>
            <a:r>
              <a:rPr lang="ar-EG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/>
                <a:ea typeface="Tahoma"/>
                <a:cs typeface="Sakkal Majalla"/>
              </a:rPr>
              <a:t>في </a:t>
            </a:r>
            <a:r>
              <a:rPr lang="ar-EG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Sakkal Majalla"/>
                <a:ea typeface="Tahoma"/>
                <a:cs typeface="Sakkal Majalla"/>
              </a:rPr>
              <a:t>10 مايو 2025.</a:t>
            </a:r>
            <a:endParaRPr lang="ar-EG" sz="2000" dirty="0">
              <a:solidFill>
                <a:schemeClr val="tx1">
                  <a:lumMod val="95000"/>
                  <a:lumOff val="5000"/>
                </a:schemeClr>
              </a:solidFill>
              <a:latin typeface="Sakkal Majalla"/>
              <a:ea typeface="Tahoma"/>
              <a:cs typeface="Sakkal Majalla"/>
            </a:endParaRPr>
          </a:p>
          <a:p>
            <a:pPr marL="342900" indent="-342900" algn="r" rtl="1">
              <a:lnSpc>
                <a:spcPct val="150000"/>
              </a:lnSpc>
              <a:buFontTx/>
              <a:buChar char="-"/>
            </a:pPr>
            <a:r>
              <a:rPr lang="ar-EG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/>
                <a:ea typeface="Tahoma"/>
                <a:cs typeface="Sakkal Majalla"/>
              </a:rPr>
              <a:t>طبيعة الأسئلة: </a:t>
            </a:r>
            <a:r>
              <a:rPr lang="en-US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/>
                <a:ea typeface="Tahoma"/>
                <a:cs typeface="Sakkal Majalla"/>
              </a:rPr>
              <a:t>Matching / True &amp; False MCQ </a:t>
            </a:r>
            <a:r>
              <a:rPr lang="ar-EG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/>
                <a:ea typeface="Tahoma"/>
                <a:cs typeface="Sakkal Majalla"/>
              </a:rPr>
              <a:t>/أسئلة صوتية. </a:t>
            </a:r>
          </a:p>
          <a:p>
            <a:pPr marL="342900" indent="-342900" algn="r" rtl="1">
              <a:lnSpc>
                <a:spcPct val="150000"/>
              </a:lnSpc>
              <a:buFontTx/>
              <a:buChar char="-"/>
            </a:pPr>
            <a:r>
              <a:rPr lang="ar-EG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مدة الاختبار: 60 دقيقة لكل اختبار. </a:t>
            </a:r>
          </a:p>
          <a:p>
            <a:pPr marL="342900" indent="-342900" algn="r" rtl="1">
              <a:lnSpc>
                <a:spcPct val="150000"/>
              </a:lnSpc>
              <a:buFontTx/>
              <a:buChar char="-"/>
            </a:pPr>
            <a:r>
              <a:rPr lang="ar-EG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بنك الأسئلة: يتكون من 60 سؤالًا.</a:t>
            </a:r>
          </a:p>
          <a:p>
            <a:pPr marL="342900" indent="-342900" algn="r" rtl="1">
              <a:lnSpc>
                <a:spcPct val="150000"/>
              </a:lnSpc>
              <a:buFontTx/>
              <a:buChar char="-"/>
            </a:pPr>
            <a:r>
              <a:rPr lang="ar-EG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عدد الأسئلة التي تظهر للطلاب: 20 سؤالًا موزعة على عدد المحاضرات (سؤالان من كل محاضرة).</a:t>
            </a:r>
          </a:p>
          <a:p>
            <a:pPr marL="342900" indent="-342900" algn="r" rtl="1">
              <a:lnSpc>
                <a:spcPct val="150000"/>
              </a:lnSpc>
              <a:buFontTx/>
              <a:buChar char="-"/>
            </a:pPr>
            <a:r>
              <a:rPr lang="ar-EG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توزيع الدرجات: الاختبار النهائي من 20 درجة وفقًا لخطة توزيع الفصل الدراسي.</a:t>
            </a:r>
          </a:p>
          <a:p>
            <a:pPr marL="342900" indent="-342900" algn="r" rtl="1">
              <a:lnSpc>
                <a:spcPct val="150000"/>
              </a:lnSpc>
              <a:buFontTx/>
              <a:buChar char="-"/>
            </a:pPr>
            <a:r>
              <a:rPr lang="ar-EG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على أن تكون جميع الأسئلة من داخل المقرر ومترجمة إلى اللغة العربية. </a:t>
            </a:r>
          </a:p>
          <a:p>
            <a:pPr marL="342900" indent="-342900" algn="r" rtl="1">
              <a:lnSpc>
                <a:spcPct val="150000"/>
              </a:lnSpc>
              <a:buFontTx/>
              <a:buChar char="-"/>
            </a:pPr>
            <a:r>
              <a:rPr lang="ar-EG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على أن تكون جميع أسئلة الاختبار النهائي صوتية، مع مراعاة جودة الصوت وتوقيت الأسئلة بحيث لا تتجاوز مدة كل سؤال 30 ثانية، وبصيغة </a:t>
            </a:r>
            <a:r>
              <a:rPr lang="en-US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MP3</a:t>
            </a:r>
            <a:r>
              <a:rPr lang="ar-EG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.</a:t>
            </a:r>
          </a:p>
          <a:p>
            <a:pPr marL="342900" indent="-342900" algn="r" rtl="1">
              <a:lnSpc>
                <a:spcPct val="150000"/>
              </a:lnSpc>
              <a:buFontTx/>
              <a:buChar char="-"/>
            </a:pPr>
            <a:r>
              <a:rPr lang="ar-EG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الأسئلة تكون بنفس نمط أسئلة الاختبارات القصيرة الأسبوعية.</a:t>
            </a:r>
            <a:endParaRPr lang="ar-SA" sz="3200" b="1" dirty="0">
              <a:solidFill>
                <a:schemeClr val="tx1">
                  <a:lumMod val="95000"/>
                  <a:lumOff val="5000"/>
                </a:schemeClr>
              </a:solidFill>
              <a:latin typeface="Sakkal Majalla" panose="02000000000000000000" pitchFamily="2" charset="-78"/>
              <a:ea typeface="Tahoma" panose="020B0604030504040204" pitchFamily="34" charset="0"/>
              <a:cs typeface="Sakkal Majalla" panose="020000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979261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=""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=""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13" name="Graphic 12">
            <a:extLst>
              <a:ext uri="{FF2B5EF4-FFF2-40B4-BE49-F238E27FC236}">
                <a16:creationId xmlns=""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=""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=""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39E4E490-B2A6-4CE1-BD03-808F0A016F93}"/>
              </a:ext>
            </a:extLst>
          </p:cNvPr>
          <p:cNvSpPr txBox="1"/>
          <p:nvPr/>
        </p:nvSpPr>
        <p:spPr>
          <a:xfrm>
            <a:off x="867156" y="5711817"/>
            <a:ext cx="6042660" cy="64633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ar-EG" sz="3600" b="1" dirty="0" smtClean="0">
                <a:solidFill>
                  <a:schemeClr val="bg1"/>
                </a:solidFill>
                <a:latin typeface="Sakkal Majalla"/>
                <a:cs typeface="Sakkal Majalla"/>
              </a:rPr>
              <a:t>ولحضراتكم كل </a:t>
            </a:r>
            <a:r>
              <a:rPr lang="ar-EG" sz="3600" b="1" dirty="0">
                <a:solidFill>
                  <a:schemeClr val="bg1"/>
                </a:solidFill>
                <a:latin typeface="Sakkal Majalla"/>
                <a:cs typeface="Sakkal Majalla"/>
              </a:rPr>
              <a:t>الشكر والتقدير والاحترام </a:t>
            </a:r>
            <a:endParaRPr lang="ar-SA" sz="3600" b="1" dirty="0">
              <a:solidFill>
                <a:schemeClr val="bg1"/>
              </a:solidFill>
              <a:latin typeface="Sakkal Majalla"/>
              <a:cs typeface="Sakkal Majalla"/>
            </a:endParaRPr>
          </a:p>
        </p:txBody>
      </p:sp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7e97f5759b239d09901a6c3e6d044424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ff6c873fd4150f862f394d9ad33a2f1b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242A0C6E-8233-4DD8-BC38-224CAC8D2E9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9B28A9E1-9318-4097-AFC3-6D821465F78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BAD9E19C-5976-4382-80B7-7E35513EE31E}">
  <ds:schemaRefs>
    <ds:schemaRef ds:uri="http://schemas.microsoft.com/office/2006/metadata/properties"/>
    <ds:schemaRef ds:uri="http://schemas.microsoft.com/office/2006/documentManagement/types"/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purl.org/dc/elements/1.1/"/>
    <ds:schemaRef ds:uri="49100919-8a76-4266-be0c-7dc583902cb4"/>
    <ds:schemaRef ds:uri="d13aca44-ef33-4cf4-9980-7f0b00e6eeb9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675</TotalTime>
  <Words>166</Words>
  <Application>Microsoft Office PowerPoint</Application>
  <PresentationFormat>Custom</PresentationFormat>
  <Paragraphs>16</Paragraphs>
  <Slides>4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HP</cp:lastModifiedBy>
  <cp:revision>48</cp:revision>
  <dcterms:created xsi:type="dcterms:W3CDTF">2023-04-29T09:08:23Z</dcterms:created>
  <dcterms:modified xsi:type="dcterms:W3CDTF">2025-03-23T21:13:47Z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  <property fmtid="{D5CDD505-2E9C-101B-9397-08002B2CF9AE}" pid="3" name="MediaServiceImageTags">
    <vt:lpwstr/>
  </property>
</Properties>
</file>