
<file path=[Content_Types].xml><?xml version="1.0" encoding="utf-8"?>
<Types xmlns="http://schemas.openxmlformats.org/package/2006/content-types">
  <Default Extension="png" ContentType="image/png"/>
  <Default Extension="svg" ContentType="image/svg+xml"/>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480" r:id="rId2"/>
    <p:sldId id="481" r:id="rId3"/>
    <p:sldId id="482" r:id="rId4"/>
    <p:sldId id="483" r:id="rId5"/>
    <p:sldId id="484" r:id="rId6"/>
    <p:sldId id="485" r:id="rId7"/>
    <p:sldId id="486" r:id="rId8"/>
    <p:sldId id="487" r:id="rId9"/>
    <p:sldId id="488" r:id="rId10"/>
    <p:sldId id="489" r:id="rId11"/>
    <p:sldId id="490" r:id="rId12"/>
    <p:sldId id="491" r:id="rId13"/>
    <p:sldId id="492" r:id="rId14"/>
    <p:sldId id="493" r:id="rId15"/>
    <p:sldId id="494" r:id="rId16"/>
    <p:sldId id="495" r:id="rId17"/>
    <p:sldId id="496" r:id="rId18"/>
    <p:sldId id="497" r:id="rId19"/>
    <p:sldId id="498" r:id="rId20"/>
    <p:sldId id="499" r:id="rId21"/>
    <p:sldId id="500" r:id="rId22"/>
    <p:sldId id="501" r:id="rId23"/>
    <p:sldId id="502" r:id="rId24"/>
    <p:sldId id="503" r:id="rId25"/>
    <p:sldId id="504" r:id="rId26"/>
    <p:sldId id="505" r:id="rId27"/>
    <p:sldId id="506" r:id="rId28"/>
    <p:sldId id="507" r:id="rId29"/>
    <p:sldId id="508" r:id="rId30"/>
    <p:sldId id="509" r:id="rId31"/>
    <p:sldId id="510" r:id="rId32"/>
    <p:sldId id="511" r:id="rId33"/>
    <p:sldId id="512" r:id="rId34"/>
    <p:sldId id="513" r:id="rId35"/>
    <p:sldId id="514" r:id="rId36"/>
    <p:sldId id="515" r:id="rId37"/>
    <p:sldId id="516" r:id="rId38"/>
    <p:sldId id="34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1"/>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505"/>
            <p14:sldId id="506"/>
            <p14:sldId id="507"/>
            <p14:sldId id="508"/>
            <p14:sldId id="509"/>
            <p14:sldId id="510"/>
            <p14:sldId id="511"/>
            <p14:sldId id="512"/>
            <p14:sldId id="513"/>
            <p14:sldId id="514"/>
            <p14:sldId id="515"/>
            <p14:sldId id="51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108" d="100"/>
          <a:sy n="108" d="100"/>
        </p:scale>
        <p:origin x="156" y="1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F8F9EB3-AFE2-4C93-920F-4EEA7446881A}" type="doc">
      <dgm:prSet loTypeId="urn:microsoft.com/office/officeart/2005/8/layout/pyramid2" loCatId="list" qsTypeId="urn:microsoft.com/office/officeart/2005/8/quickstyle/simple5" qsCatId="simple" csTypeId="urn:microsoft.com/office/officeart/2005/8/colors/accent2_2" csCatId="accent2" phldr="1"/>
      <dgm:spPr/>
    </dgm:pt>
    <dgm:pt modelId="{19528C32-D92B-44E9-9CA6-092EBD09D866}">
      <dgm:prSet phldrT="[Text]" custT="1"/>
      <dgm:spPr/>
      <dgm:t>
        <a:bodyPr/>
        <a:lstStyle/>
        <a:p>
          <a:pPr rtl="1"/>
          <a:r>
            <a:rPr lang="en-US" sz="2000" b="1" dirty="0"/>
            <a:t>Severity</a:t>
          </a:r>
          <a:endParaRPr lang="ar-EG" sz="2000" b="1" dirty="0"/>
        </a:p>
      </dgm:t>
    </dgm:pt>
    <dgm:pt modelId="{892888EB-1D36-48A8-9CCF-5F4A2842FE19}" type="parTrans" cxnId="{E97C8287-DD5E-4701-92C9-A3D726F71E0D}">
      <dgm:prSet/>
      <dgm:spPr/>
      <dgm:t>
        <a:bodyPr/>
        <a:lstStyle/>
        <a:p>
          <a:pPr rtl="1"/>
          <a:endParaRPr lang="ar-EG"/>
        </a:p>
      </dgm:t>
    </dgm:pt>
    <dgm:pt modelId="{124E872A-3FB1-43C5-BCFC-3692BAD0D930}" type="sibTrans" cxnId="{E97C8287-DD5E-4701-92C9-A3D726F71E0D}">
      <dgm:prSet/>
      <dgm:spPr/>
      <dgm:t>
        <a:bodyPr/>
        <a:lstStyle/>
        <a:p>
          <a:pPr rtl="1"/>
          <a:endParaRPr lang="ar-EG"/>
        </a:p>
      </dgm:t>
    </dgm:pt>
    <dgm:pt modelId="{67D5615A-49E7-4BCD-99FC-6BBFB68EEE1C}">
      <dgm:prSet phldrT="[Text]" custT="1"/>
      <dgm:spPr/>
      <dgm:t>
        <a:bodyPr/>
        <a:lstStyle/>
        <a:p>
          <a:pPr rtl="1"/>
          <a:r>
            <a:rPr lang="en-US" sz="2000" b="1" dirty="0"/>
            <a:t>Probability</a:t>
          </a:r>
          <a:endParaRPr lang="ar-EG" sz="2000" b="1" dirty="0"/>
        </a:p>
      </dgm:t>
    </dgm:pt>
    <dgm:pt modelId="{4048628C-D441-4BA2-BC03-E0F80E0E706A}" type="parTrans" cxnId="{360E104C-8860-43F7-8AE2-22B5984D1DDA}">
      <dgm:prSet/>
      <dgm:spPr/>
      <dgm:t>
        <a:bodyPr/>
        <a:lstStyle/>
        <a:p>
          <a:pPr rtl="1"/>
          <a:endParaRPr lang="ar-EG"/>
        </a:p>
      </dgm:t>
    </dgm:pt>
    <dgm:pt modelId="{17D873E8-8D04-4E72-A5C6-FD52C0CF18B3}" type="sibTrans" cxnId="{360E104C-8860-43F7-8AE2-22B5984D1DDA}">
      <dgm:prSet/>
      <dgm:spPr/>
      <dgm:t>
        <a:bodyPr/>
        <a:lstStyle/>
        <a:p>
          <a:pPr rtl="1"/>
          <a:endParaRPr lang="ar-EG"/>
        </a:p>
      </dgm:t>
    </dgm:pt>
    <dgm:pt modelId="{0212960F-83C6-4099-8700-B68A827ACB52}">
      <dgm:prSet phldrT="[Text]" custT="1"/>
      <dgm:spPr/>
      <dgm:t>
        <a:bodyPr/>
        <a:lstStyle/>
        <a:p>
          <a:pPr rtl="1"/>
          <a:r>
            <a:rPr lang="en-US" sz="2000" b="1" dirty="0"/>
            <a:t>Detectability</a:t>
          </a:r>
          <a:endParaRPr lang="ar-EG" sz="2000" b="1" dirty="0"/>
        </a:p>
      </dgm:t>
    </dgm:pt>
    <dgm:pt modelId="{6D56B075-ADBB-43C9-A2B3-02B48F467EE5}" type="parTrans" cxnId="{A892D41B-BBCF-405D-98C7-71F1434297C8}">
      <dgm:prSet/>
      <dgm:spPr/>
      <dgm:t>
        <a:bodyPr/>
        <a:lstStyle/>
        <a:p>
          <a:pPr rtl="1"/>
          <a:endParaRPr lang="ar-EG"/>
        </a:p>
      </dgm:t>
    </dgm:pt>
    <dgm:pt modelId="{C6272540-BECB-405C-8DFD-5E98A5A6C460}" type="sibTrans" cxnId="{A892D41B-BBCF-405D-98C7-71F1434297C8}">
      <dgm:prSet/>
      <dgm:spPr/>
      <dgm:t>
        <a:bodyPr/>
        <a:lstStyle/>
        <a:p>
          <a:pPr rtl="1"/>
          <a:endParaRPr lang="ar-EG"/>
        </a:p>
      </dgm:t>
    </dgm:pt>
    <dgm:pt modelId="{85484C3F-F7CD-4D16-826C-E41700B0CB64}" type="pres">
      <dgm:prSet presAssocID="{FF8F9EB3-AFE2-4C93-920F-4EEA7446881A}" presName="compositeShape" presStyleCnt="0">
        <dgm:presLayoutVars>
          <dgm:dir/>
          <dgm:resizeHandles/>
        </dgm:presLayoutVars>
      </dgm:prSet>
      <dgm:spPr/>
    </dgm:pt>
    <dgm:pt modelId="{4C04A95D-CCCA-4369-A21B-577F42FD3BC7}" type="pres">
      <dgm:prSet presAssocID="{FF8F9EB3-AFE2-4C93-920F-4EEA7446881A}" presName="pyramid" presStyleLbl="node1" presStyleIdx="0" presStyleCnt="1"/>
      <dgm:spPr/>
    </dgm:pt>
    <dgm:pt modelId="{9B8D1B5F-4946-4E43-95BE-5FF25C84348F}" type="pres">
      <dgm:prSet presAssocID="{FF8F9EB3-AFE2-4C93-920F-4EEA7446881A}" presName="theList" presStyleCnt="0"/>
      <dgm:spPr/>
    </dgm:pt>
    <dgm:pt modelId="{752D3168-F3C3-4593-9953-551B4CB86BFB}" type="pres">
      <dgm:prSet presAssocID="{19528C32-D92B-44E9-9CA6-092EBD09D866}" presName="aNode" presStyleLbl="fgAcc1" presStyleIdx="0" presStyleCnt="3" custScaleY="89925">
        <dgm:presLayoutVars>
          <dgm:bulletEnabled val="1"/>
        </dgm:presLayoutVars>
      </dgm:prSet>
      <dgm:spPr/>
      <dgm:t>
        <a:bodyPr/>
        <a:lstStyle/>
        <a:p>
          <a:endParaRPr lang="en-US"/>
        </a:p>
      </dgm:t>
    </dgm:pt>
    <dgm:pt modelId="{D69CE781-1A75-4F25-A502-26403CC03ACD}" type="pres">
      <dgm:prSet presAssocID="{19528C32-D92B-44E9-9CA6-092EBD09D866}" presName="aSpace" presStyleCnt="0"/>
      <dgm:spPr/>
    </dgm:pt>
    <dgm:pt modelId="{154D9388-5506-4903-A1C4-B50EEC92F5DD}" type="pres">
      <dgm:prSet presAssocID="{67D5615A-49E7-4BCD-99FC-6BBFB68EEE1C}" presName="aNode" presStyleLbl="fgAcc1" presStyleIdx="1" presStyleCnt="3">
        <dgm:presLayoutVars>
          <dgm:bulletEnabled val="1"/>
        </dgm:presLayoutVars>
      </dgm:prSet>
      <dgm:spPr/>
      <dgm:t>
        <a:bodyPr/>
        <a:lstStyle/>
        <a:p>
          <a:endParaRPr lang="en-US"/>
        </a:p>
      </dgm:t>
    </dgm:pt>
    <dgm:pt modelId="{17380FB1-6D8D-402A-87DC-E7C32B9D2357}" type="pres">
      <dgm:prSet presAssocID="{67D5615A-49E7-4BCD-99FC-6BBFB68EEE1C}" presName="aSpace" presStyleCnt="0"/>
      <dgm:spPr/>
    </dgm:pt>
    <dgm:pt modelId="{BBCBCC19-90D7-496F-9040-94F2F92DC3DF}" type="pres">
      <dgm:prSet presAssocID="{0212960F-83C6-4099-8700-B68A827ACB52}" presName="aNode" presStyleLbl="fgAcc1" presStyleIdx="2" presStyleCnt="3">
        <dgm:presLayoutVars>
          <dgm:bulletEnabled val="1"/>
        </dgm:presLayoutVars>
      </dgm:prSet>
      <dgm:spPr/>
      <dgm:t>
        <a:bodyPr/>
        <a:lstStyle/>
        <a:p>
          <a:endParaRPr lang="en-US"/>
        </a:p>
      </dgm:t>
    </dgm:pt>
    <dgm:pt modelId="{E97186D1-36AC-4091-AC98-27BD8AE0CFB5}" type="pres">
      <dgm:prSet presAssocID="{0212960F-83C6-4099-8700-B68A827ACB52}" presName="aSpace" presStyleCnt="0"/>
      <dgm:spPr/>
    </dgm:pt>
  </dgm:ptLst>
  <dgm:cxnLst>
    <dgm:cxn modelId="{1CD841E0-70E8-4CA4-AA08-01C730248B85}" type="presOf" srcId="{67D5615A-49E7-4BCD-99FC-6BBFB68EEE1C}" destId="{154D9388-5506-4903-A1C4-B50EEC92F5DD}" srcOrd="0" destOrd="0" presId="urn:microsoft.com/office/officeart/2005/8/layout/pyramid2"/>
    <dgm:cxn modelId="{A892D41B-BBCF-405D-98C7-71F1434297C8}" srcId="{FF8F9EB3-AFE2-4C93-920F-4EEA7446881A}" destId="{0212960F-83C6-4099-8700-B68A827ACB52}" srcOrd="2" destOrd="0" parTransId="{6D56B075-ADBB-43C9-A2B3-02B48F467EE5}" sibTransId="{C6272540-BECB-405C-8DFD-5E98A5A6C460}"/>
    <dgm:cxn modelId="{665A8456-1D37-409B-9076-BAC2184299E0}" type="presOf" srcId="{0212960F-83C6-4099-8700-B68A827ACB52}" destId="{BBCBCC19-90D7-496F-9040-94F2F92DC3DF}" srcOrd="0" destOrd="0" presId="urn:microsoft.com/office/officeart/2005/8/layout/pyramid2"/>
    <dgm:cxn modelId="{360E104C-8860-43F7-8AE2-22B5984D1DDA}" srcId="{FF8F9EB3-AFE2-4C93-920F-4EEA7446881A}" destId="{67D5615A-49E7-4BCD-99FC-6BBFB68EEE1C}" srcOrd="1" destOrd="0" parTransId="{4048628C-D441-4BA2-BC03-E0F80E0E706A}" sibTransId="{17D873E8-8D04-4E72-A5C6-FD52C0CF18B3}"/>
    <dgm:cxn modelId="{84D6CD9A-C018-4144-8A22-67BBEB54F1B1}" type="presOf" srcId="{19528C32-D92B-44E9-9CA6-092EBD09D866}" destId="{752D3168-F3C3-4593-9953-551B4CB86BFB}" srcOrd="0" destOrd="0" presId="urn:microsoft.com/office/officeart/2005/8/layout/pyramid2"/>
    <dgm:cxn modelId="{ABEC50E7-C5F5-4FA3-8BC5-99913A18017D}" type="presOf" srcId="{FF8F9EB3-AFE2-4C93-920F-4EEA7446881A}" destId="{85484C3F-F7CD-4D16-826C-E41700B0CB64}" srcOrd="0" destOrd="0" presId="urn:microsoft.com/office/officeart/2005/8/layout/pyramid2"/>
    <dgm:cxn modelId="{E97C8287-DD5E-4701-92C9-A3D726F71E0D}" srcId="{FF8F9EB3-AFE2-4C93-920F-4EEA7446881A}" destId="{19528C32-D92B-44E9-9CA6-092EBD09D866}" srcOrd="0" destOrd="0" parTransId="{892888EB-1D36-48A8-9CCF-5F4A2842FE19}" sibTransId="{124E872A-3FB1-43C5-BCFC-3692BAD0D930}"/>
    <dgm:cxn modelId="{02E83BA6-7F7E-4D87-B074-A5D9712469F9}" type="presParOf" srcId="{85484C3F-F7CD-4D16-826C-E41700B0CB64}" destId="{4C04A95D-CCCA-4369-A21B-577F42FD3BC7}" srcOrd="0" destOrd="0" presId="urn:microsoft.com/office/officeart/2005/8/layout/pyramid2"/>
    <dgm:cxn modelId="{DD77D86A-BAA5-4582-B6D5-B60FA794E333}" type="presParOf" srcId="{85484C3F-F7CD-4D16-826C-E41700B0CB64}" destId="{9B8D1B5F-4946-4E43-95BE-5FF25C84348F}" srcOrd="1" destOrd="0" presId="urn:microsoft.com/office/officeart/2005/8/layout/pyramid2"/>
    <dgm:cxn modelId="{C587B16D-8DB0-4579-BD14-C35ECFF0A1C5}" type="presParOf" srcId="{9B8D1B5F-4946-4E43-95BE-5FF25C84348F}" destId="{752D3168-F3C3-4593-9953-551B4CB86BFB}" srcOrd="0" destOrd="0" presId="urn:microsoft.com/office/officeart/2005/8/layout/pyramid2"/>
    <dgm:cxn modelId="{FBE81B33-7985-45E8-A262-C7F8AB47954F}" type="presParOf" srcId="{9B8D1B5F-4946-4E43-95BE-5FF25C84348F}" destId="{D69CE781-1A75-4F25-A502-26403CC03ACD}" srcOrd="1" destOrd="0" presId="urn:microsoft.com/office/officeart/2005/8/layout/pyramid2"/>
    <dgm:cxn modelId="{19BF09E8-38B6-48FE-AF07-A8A55407F24E}" type="presParOf" srcId="{9B8D1B5F-4946-4E43-95BE-5FF25C84348F}" destId="{154D9388-5506-4903-A1C4-B50EEC92F5DD}" srcOrd="2" destOrd="0" presId="urn:microsoft.com/office/officeart/2005/8/layout/pyramid2"/>
    <dgm:cxn modelId="{2097DBB2-465B-4A21-9F9C-C3A55DF5A00C}" type="presParOf" srcId="{9B8D1B5F-4946-4E43-95BE-5FF25C84348F}" destId="{17380FB1-6D8D-402A-87DC-E7C32B9D2357}" srcOrd="3" destOrd="0" presId="urn:microsoft.com/office/officeart/2005/8/layout/pyramid2"/>
    <dgm:cxn modelId="{7576201C-BB84-4B49-9ABD-3A1CAB4118B1}" type="presParOf" srcId="{9B8D1B5F-4946-4E43-95BE-5FF25C84348F}" destId="{BBCBCC19-90D7-496F-9040-94F2F92DC3DF}" srcOrd="4" destOrd="0" presId="urn:microsoft.com/office/officeart/2005/8/layout/pyramid2"/>
    <dgm:cxn modelId="{498BFE61-C836-4A59-8390-3680F04F9DF3}" type="presParOf" srcId="{9B8D1B5F-4946-4E43-95BE-5FF25C84348F}" destId="{E97186D1-36AC-4091-AC98-27BD8AE0CFB5}" srcOrd="5" destOrd="0" presId="urn:microsoft.com/office/officeart/2005/8/layout/pyramid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04A95D-CCCA-4369-A21B-577F42FD3BC7}">
      <dsp:nvSpPr>
        <dsp:cNvPr id="0" name=""/>
        <dsp:cNvSpPr/>
      </dsp:nvSpPr>
      <dsp:spPr>
        <a:xfrm>
          <a:off x="355626" y="0"/>
          <a:ext cx="2510337" cy="2510337"/>
        </a:xfrm>
        <a:prstGeom prst="triangl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752D3168-F3C3-4593-9953-551B4CB86BFB}">
      <dsp:nvSpPr>
        <dsp:cNvPr id="0" name=""/>
        <dsp:cNvSpPr/>
      </dsp:nvSpPr>
      <dsp:spPr>
        <a:xfrm>
          <a:off x="1610794" y="251815"/>
          <a:ext cx="1631719" cy="551128"/>
        </a:xfrm>
        <a:prstGeom prst="round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lvl="0" algn="ctr" defTabSz="889000" rtl="1">
            <a:lnSpc>
              <a:spcPct val="90000"/>
            </a:lnSpc>
            <a:spcBef>
              <a:spcPct val="0"/>
            </a:spcBef>
            <a:spcAft>
              <a:spcPct val="35000"/>
            </a:spcAft>
          </a:pPr>
          <a:r>
            <a:rPr lang="en-US" sz="2000" b="1" kern="1200" dirty="0"/>
            <a:t>Severity</a:t>
          </a:r>
          <a:endParaRPr lang="ar-EG" sz="2000" b="1" kern="1200" dirty="0"/>
        </a:p>
      </dsp:txBody>
      <dsp:txXfrm>
        <a:off x="1637698" y="278719"/>
        <a:ext cx="1577911" cy="497320"/>
      </dsp:txXfrm>
    </dsp:sp>
    <dsp:sp modelId="{154D9388-5506-4903-A1C4-B50EEC92F5DD}">
      <dsp:nvSpPr>
        <dsp:cNvPr id="0" name=""/>
        <dsp:cNvSpPr/>
      </dsp:nvSpPr>
      <dsp:spPr>
        <a:xfrm>
          <a:off x="1610794" y="879552"/>
          <a:ext cx="1631719" cy="612875"/>
        </a:xfrm>
        <a:prstGeom prst="round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lvl="0" algn="ctr" defTabSz="889000" rtl="1">
            <a:lnSpc>
              <a:spcPct val="90000"/>
            </a:lnSpc>
            <a:spcBef>
              <a:spcPct val="0"/>
            </a:spcBef>
            <a:spcAft>
              <a:spcPct val="35000"/>
            </a:spcAft>
          </a:pPr>
          <a:r>
            <a:rPr lang="en-US" sz="2000" b="1" kern="1200" dirty="0"/>
            <a:t>Probability</a:t>
          </a:r>
          <a:endParaRPr lang="ar-EG" sz="2000" b="1" kern="1200" dirty="0"/>
        </a:p>
      </dsp:txBody>
      <dsp:txXfrm>
        <a:off x="1640712" y="909470"/>
        <a:ext cx="1571883" cy="553039"/>
      </dsp:txXfrm>
    </dsp:sp>
    <dsp:sp modelId="{BBCBCC19-90D7-496F-9040-94F2F92DC3DF}">
      <dsp:nvSpPr>
        <dsp:cNvPr id="0" name=""/>
        <dsp:cNvSpPr/>
      </dsp:nvSpPr>
      <dsp:spPr>
        <a:xfrm>
          <a:off x="1610794" y="1569037"/>
          <a:ext cx="1631719" cy="612875"/>
        </a:xfrm>
        <a:prstGeom prst="round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lvl="0" algn="ctr" defTabSz="889000" rtl="1">
            <a:lnSpc>
              <a:spcPct val="90000"/>
            </a:lnSpc>
            <a:spcBef>
              <a:spcPct val="0"/>
            </a:spcBef>
            <a:spcAft>
              <a:spcPct val="35000"/>
            </a:spcAft>
          </a:pPr>
          <a:r>
            <a:rPr lang="en-US" sz="2000" b="1" kern="1200" dirty="0"/>
            <a:t>Detectability</a:t>
          </a:r>
          <a:endParaRPr lang="ar-EG" sz="2000" b="1" kern="1200" dirty="0"/>
        </a:p>
      </dsp:txBody>
      <dsp:txXfrm>
        <a:off x="1640712" y="1598955"/>
        <a:ext cx="1571883" cy="553039"/>
      </dsp:txXfrm>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10/19/2023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1.xml"/><Relationship Id="rId5" Type="http://schemas.openxmlformats.org/officeDocument/2006/relationships/image" Target="../media/image7.emf"/><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slideLayout" Target="../slideLayouts/slideLayout7.xml"/><Relationship Id="rId1" Type="http://schemas.openxmlformats.org/officeDocument/2006/relationships/tags" Target="../tags/tag1.xml"/><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slideLayout" Target="../slideLayouts/slideLayout7.xml"/><Relationship Id="rId1" Type="http://schemas.openxmlformats.org/officeDocument/2006/relationships/tags" Target="../tags/tag2.xml"/><Relationship Id="rId5" Type="http://schemas.openxmlformats.org/officeDocument/2006/relationships/image" Target="../media/image10.png"/><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slideLayout" Target="../slideLayouts/slideLayout7.xml"/><Relationship Id="rId1" Type="http://schemas.openxmlformats.org/officeDocument/2006/relationships/tags" Target="../tags/tag3.xml"/><Relationship Id="rId5" Type="http://schemas.openxmlformats.org/officeDocument/2006/relationships/image" Target="../media/image11.png"/><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slideLayout" Target="../slideLayouts/slideLayout7.xml"/><Relationship Id="rId1" Type="http://schemas.openxmlformats.org/officeDocument/2006/relationships/tags" Target="../tags/tag4.xml"/><Relationship Id="rId5" Type="http://schemas.openxmlformats.org/officeDocument/2006/relationships/image" Target="../media/image13.png"/><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14.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slideLayout" Target="../slideLayouts/slideLayout7.xml"/><Relationship Id="rId1" Type="http://schemas.openxmlformats.org/officeDocument/2006/relationships/tags" Target="../tags/tag5.xml"/><Relationship Id="rId5" Type="http://schemas.openxmlformats.org/officeDocument/2006/relationships/image" Target="../media/image15.png"/><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8.emf"/><Relationship Id="rId7" Type="http://schemas.openxmlformats.org/officeDocument/2006/relationships/diagramQuickStyle" Target="../diagrams/quickStyle1.xml"/><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9.emf"/><Relationship Id="rId9" Type="http://schemas.microsoft.com/office/2007/relationships/diagramDrawing" Target="../diagrams/drawing1.xml"/></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slideLayout" Target="../slideLayouts/slideLayout7.xml"/><Relationship Id="rId1" Type="http://schemas.openxmlformats.org/officeDocument/2006/relationships/tags" Target="../tags/tag8.xml"/><Relationship Id="rId5" Type="http://schemas.openxmlformats.org/officeDocument/2006/relationships/image" Target="../media/image18.png"/><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slideLayout" Target="../slideLayouts/slideLayout7.xml"/><Relationship Id="rId1" Type="http://schemas.openxmlformats.org/officeDocument/2006/relationships/tags" Target="../tags/tag9.xml"/><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slideLayout" Target="../slideLayouts/slideLayout7.xml"/><Relationship Id="rId1" Type="http://schemas.openxmlformats.org/officeDocument/2006/relationships/tags" Target="../tags/tag10.xml"/><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22.jpeg"/></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23.jpeg"/></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24.jpeg"/></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25.jpeg"/></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26.jpeg"/></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27.jpeg"/></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slideLayout" Target="../slideLayouts/slideLayout7.xml"/><Relationship Id="rId1" Type="http://schemas.openxmlformats.org/officeDocument/2006/relationships/tags" Target="../tags/tag11.xml"/><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slideLayout" Target="../slideLayouts/slideLayout7.xml"/><Relationship Id="rId1" Type="http://schemas.openxmlformats.org/officeDocument/2006/relationships/tags" Target="../tags/tag12.xml"/><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slideLayout" Target="../slideLayouts/slideLayout7.xml"/><Relationship Id="rId1" Type="http://schemas.openxmlformats.org/officeDocument/2006/relationships/tags" Target="../tags/tag13.xml"/><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slideLayout" Target="../slideLayouts/slideLayout7.xml"/><Relationship Id="rId1" Type="http://schemas.openxmlformats.org/officeDocument/2006/relationships/tags" Target="../tags/tag14.xml"/><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28.jpeg"/></Relationships>
</file>

<file path=ppt/slides/_rels/slide3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slideLayout" Target="../slideLayouts/slideLayout7.xml"/><Relationship Id="rId1" Type="http://schemas.openxmlformats.org/officeDocument/2006/relationships/tags" Target="../tags/tag15.xml"/><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8" Type="http://schemas.openxmlformats.org/officeDocument/2006/relationships/image" Target="../media/image32.jpg"/><Relationship Id="rId3" Type="http://schemas.openxmlformats.org/officeDocument/2006/relationships/image" Target="../media/image29.png"/><Relationship Id="rId7" Type="http://schemas.openxmlformats.org/officeDocument/2006/relationships/image" Target="../media/image31.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svg"/><Relationship Id="rId5" Type="http://schemas.openxmlformats.org/officeDocument/2006/relationships/image" Target="../media/image30.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20638" y="5925138"/>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ajawal Medium" panose="00000600000000000000" pitchFamily="2" charset="-78"/>
                <a:cs typeface="Tajawal Medium" panose="00000600000000000000" pitchFamily="2" charset="-78"/>
              </a:rPr>
              <a:t>Lecture 3</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6E4CC76-2D0D-6204-3FBC-B0856D8E8836}"/>
              </a:ext>
            </a:extLst>
          </p:cNvPr>
          <p:cNvSpPr txBox="1"/>
          <p:nvPr/>
        </p:nvSpPr>
        <p:spPr>
          <a:xfrm>
            <a:off x="120638" y="3765788"/>
            <a:ext cx="6368064" cy="1446550"/>
          </a:xfrm>
          <a:prstGeom prst="rect">
            <a:avLst/>
          </a:prstGeom>
          <a:solidFill>
            <a:schemeClr val="bg1"/>
          </a:solidFill>
        </p:spPr>
        <p:txBody>
          <a:bodyPr wrap="squar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Project </a:t>
            </a:r>
            <a:r>
              <a:rPr lang="en-US" sz="4400" b="1" dirty="0">
                <a:solidFill>
                  <a:srgbClr val="00B0F0"/>
                </a:solidFill>
                <a:latin typeface="Times New Roman" panose="02020603050405020304" pitchFamily="18" charset="0"/>
                <a:cs typeface="Times New Roman" panose="02020603050405020304" pitchFamily="18" charset="0"/>
              </a:rPr>
              <a:t>Risk</a:t>
            </a:r>
            <a:r>
              <a:rPr lang="en-US" sz="4400" b="1" dirty="0" smtClean="0">
                <a:solidFill>
                  <a:srgbClr val="00B0F0"/>
                </a:solidFill>
                <a:latin typeface="Times New Roman" panose="02020603050405020304" pitchFamily="18" charset="0"/>
                <a:cs typeface="Times New Roman" panose="02020603050405020304" pitchFamily="18" charset="0"/>
              </a:rPr>
              <a:t>&amp; Supply</a:t>
            </a:r>
          </a:p>
          <a:p>
            <a:r>
              <a:rPr lang="en-US" sz="4400" b="1" dirty="0" smtClean="0">
                <a:solidFill>
                  <a:srgbClr val="00B0F0"/>
                </a:solidFill>
                <a:latin typeface="Times New Roman" panose="02020603050405020304" pitchFamily="18" charset="0"/>
                <a:cs typeface="Times New Roman" panose="02020603050405020304" pitchFamily="18" charset="0"/>
              </a:rPr>
              <a:t>Chain Risk Management</a:t>
            </a:r>
            <a:endParaRPr lang="en-US" sz="4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218045" y="0"/>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68709" y="4218030"/>
            <a:ext cx="12200709" cy="2688772"/>
          </a:xfrm>
          <a:prstGeom prst="rect">
            <a:avLst/>
          </a:prstGeom>
        </p:spPr>
      </p:pic>
      <p:pic>
        <p:nvPicPr>
          <p:cNvPr id="12" name="Picture 11"/>
          <p:cNvPicPr>
            <a:picLocks noChangeAspect="1"/>
          </p:cNvPicPr>
          <p:nvPr/>
        </p:nvPicPr>
        <p:blipFill>
          <a:blip r:embed="rId4"/>
          <a:stretch>
            <a:fillRect/>
          </a:stretch>
        </p:blipFill>
        <p:spPr>
          <a:xfrm>
            <a:off x="64655" y="59597"/>
            <a:ext cx="10379109" cy="2312200"/>
          </a:xfrm>
          <a:prstGeom prst="rect">
            <a:avLst/>
          </a:prstGeom>
          <a:solidFill>
            <a:schemeClr val="accent4">
              <a:lumMod val="40000"/>
              <a:lumOff val="60000"/>
            </a:schemeClr>
          </a:solidFill>
        </p:spPr>
      </p:pic>
      <p:pic>
        <p:nvPicPr>
          <p:cNvPr id="13" name="Picture 12"/>
          <p:cNvPicPr>
            <a:picLocks noChangeAspect="1"/>
          </p:cNvPicPr>
          <p:nvPr/>
        </p:nvPicPr>
        <p:blipFill>
          <a:blip r:embed="rId5"/>
          <a:stretch>
            <a:fillRect/>
          </a:stretch>
        </p:blipFill>
        <p:spPr>
          <a:xfrm>
            <a:off x="4944863" y="3416027"/>
            <a:ext cx="6655868" cy="1034667"/>
          </a:xfrm>
          <a:prstGeom prst="rect">
            <a:avLst/>
          </a:prstGeom>
        </p:spPr>
      </p:pic>
      <p:sp>
        <p:nvSpPr>
          <p:cNvPr id="14" name="TextBox 13"/>
          <p:cNvSpPr txBox="1"/>
          <p:nvPr/>
        </p:nvSpPr>
        <p:spPr>
          <a:xfrm>
            <a:off x="64655" y="715791"/>
            <a:ext cx="5787873" cy="2246769"/>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Risk &amp;Supply Chain Risk</a:t>
            </a:r>
            <a:endParaRPr lang="en-US" sz="2800" dirty="0">
              <a:solidFill>
                <a:schemeClr val="bg1"/>
              </a:solidFill>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Prepared by Dr. Dalia Hosni</a:t>
            </a:r>
          </a:p>
          <a:p>
            <a:r>
              <a:rPr lang="en-US" sz="2800" b="1" dirty="0">
                <a:latin typeface="Tajawal Medium" panose="00000600000000000000" pitchFamily="2" charset="-78"/>
                <a:cs typeface="Tajawal Medium" panose="00000600000000000000" pitchFamily="2" charset="-78"/>
              </a:rPr>
              <a:t>Lecture 3</a:t>
            </a:r>
          </a:p>
        </p:txBody>
      </p:sp>
      <p:sp>
        <p:nvSpPr>
          <p:cNvPr id="16" name="TextBox 15"/>
          <p:cNvSpPr txBox="1"/>
          <p:nvPr/>
        </p:nvSpPr>
        <p:spPr>
          <a:xfrm>
            <a:off x="4981768" y="3324712"/>
            <a:ext cx="6843540" cy="954107"/>
          </a:xfrm>
          <a:prstGeom prst="rect">
            <a:avLst/>
          </a:prstGeom>
          <a:noFill/>
        </p:spPr>
        <p:txBody>
          <a:bodyPr wrap="none" rtlCol="0">
            <a:spAutoFit/>
          </a:bodyPr>
          <a:lstStyle/>
          <a:p>
            <a:pPr algn="ctr"/>
            <a:r>
              <a:rPr lang="en-US" sz="2800" b="1" dirty="0">
                <a:latin typeface="Tajawal Medium" panose="00000600000000000000" pitchFamily="2" charset="-78"/>
                <a:cs typeface="Tajawal Medium" panose="00000600000000000000" pitchFamily="2" charset="-78"/>
              </a:rPr>
              <a:t>PMG 663</a:t>
            </a:r>
          </a:p>
          <a:p>
            <a:r>
              <a:rPr lang="en-US" sz="2800" b="1" dirty="0">
                <a:latin typeface="Tajawal Medium" panose="00000600000000000000" pitchFamily="2" charset="-78"/>
                <a:cs typeface="Tajawal Medium" panose="00000600000000000000" pitchFamily="2" charset="-78"/>
              </a:rPr>
              <a:t>Project Risk &amp;Supply Chain Risk</a:t>
            </a:r>
          </a:p>
        </p:txBody>
      </p:sp>
    </p:spTree>
    <p:extLst>
      <p:ext uri="{BB962C8B-B14F-4D97-AF65-F5344CB8AC3E}">
        <p14:creationId xmlns:p14="http://schemas.microsoft.com/office/powerpoint/2010/main" val="2915719968"/>
      </p:ext>
    </p:extLst>
  </p:cSld>
  <p:clrMapOvr>
    <a:masterClrMapping/>
  </p:clrMapOvr>
  <mc:AlternateContent xmlns:mc="http://schemas.openxmlformats.org/markup-compatibility/2006" xmlns:p14="http://schemas.microsoft.com/office/powerpoint/2010/main">
    <mc:Choice Requires="p14">
      <p:transition spd="slow" p14:dur="2000" advTm="60335"/>
    </mc:Choice>
    <mc:Fallback xmlns="">
      <p:transition spd="slow" advTm="60335"/>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55418"/>
            <a:ext cx="9533101" cy="1610200"/>
          </a:xfrm>
          <a:prstGeom prst="rect">
            <a:avLst/>
          </a:prstGeom>
          <a:solidFill>
            <a:schemeClr val="accent4">
              <a:lumMod val="40000"/>
              <a:lumOff val="60000"/>
            </a:schemeClr>
          </a:solidFill>
        </p:spPr>
      </p:pic>
      <p:sp>
        <p:nvSpPr>
          <p:cNvPr id="7" name="TextBox 6"/>
          <p:cNvSpPr txBox="1"/>
          <p:nvPr/>
        </p:nvSpPr>
        <p:spPr>
          <a:xfrm>
            <a:off x="2650377" y="543490"/>
            <a:ext cx="5810042" cy="584775"/>
          </a:xfrm>
          <a:prstGeom prst="rect">
            <a:avLst/>
          </a:prstGeom>
          <a:noFill/>
        </p:spPr>
        <p:txBody>
          <a:bodyPr wrap="square" rtlCol="0">
            <a:spAutoFit/>
          </a:bodyPr>
          <a:lstStyle/>
          <a:p>
            <a:r>
              <a:rPr lang="en-US" sz="3200" b="1" dirty="0">
                <a:solidFill>
                  <a:srgbClr val="FF9518"/>
                </a:solidFill>
                <a:latin typeface="Tajawal Medium" panose="00000600000000000000" pitchFamily="2" charset="-78"/>
                <a:cs typeface="Tajawal Medium" panose="00000600000000000000" pitchFamily="2" charset="-78"/>
              </a:rPr>
              <a:t>Project Risk </a:t>
            </a:r>
            <a:r>
              <a:rPr lang="en-US" altLang="ar-EG" sz="3200" b="1" dirty="0">
                <a:solidFill>
                  <a:srgbClr val="FF9518"/>
                </a:solidFill>
                <a:cs typeface="Tajawal Medium" panose="00000600000000000000" pitchFamily="2" charset="-78"/>
              </a:rPr>
              <a:t>Topics</a:t>
            </a:r>
            <a:endParaRPr lang="en-US" sz="3200" b="1" dirty="0">
              <a:solidFill>
                <a:srgbClr val="FF9518"/>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0629" y="1815049"/>
            <a:ext cx="9880848" cy="3539430"/>
          </a:xfrm>
          <a:prstGeom prst="rect">
            <a:avLst/>
          </a:prstGeom>
          <a:solidFill>
            <a:schemeClr val="bg1"/>
          </a:solidFill>
        </p:spPr>
        <p:txBody>
          <a:bodyPr wrap="square" rtlCol="0">
            <a:spAutoFit/>
          </a:bodyPr>
          <a:lstStyle/>
          <a:p>
            <a:pPr marL="342900" indent="-342900" algn="l">
              <a:buFont typeface="Wingdings" panose="05000000000000000000" pitchFamily="2" charset="2"/>
              <a:buChar char="§"/>
            </a:pPr>
            <a:r>
              <a:rPr lang="en-US" sz="3200" dirty="0">
                <a:solidFill>
                  <a:srgbClr val="0A1F61"/>
                </a:solidFill>
                <a:cs typeface="Tajawal ExtraBold" panose="00000800000000000000" pitchFamily="2" charset="-78"/>
              </a:rPr>
              <a:t>Plan Risk Management</a:t>
            </a:r>
          </a:p>
          <a:p>
            <a:pPr marL="342900" indent="-342900">
              <a:buFont typeface="Wingdings" panose="05000000000000000000" pitchFamily="2" charset="2"/>
              <a:buChar char="§"/>
            </a:pPr>
            <a:r>
              <a:rPr lang="en-US" sz="3200" dirty="0">
                <a:solidFill>
                  <a:srgbClr val="0A1F61"/>
                </a:solidFill>
                <a:cs typeface="Tajawal ExtraBold" panose="00000800000000000000" pitchFamily="2" charset="-78"/>
              </a:rPr>
              <a:t>Identify Risks</a:t>
            </a:r>
          </a:p>
          <a:p>
            <a:pPr marL="342900" indent="-342900">
              <a:buFont typeface="Wingdings" panose="05000000000000000000" pitchFamily="2" charset="2"/>
              <a:buChar char="§"/>
            </a:pPr>
            <a:r>
              <a:rPr lang="en-US" sz="3200" dirty="0">
                <a:solidFill>
                  <a:srgbClr val="0A1F61"/>
                </a:solidFill>
                <a:cs typeface="Tajawal ExtraBold" panose="00000800000000000000" pitchFamily="2" charset="-78"/>
              </a:rPr>
              <a:t>Perform Qualitative Risk Analysis</a:t>
            </a:r>
          </a:p>
          <a:p>
            <a:pPr marL="342900" indent="-342900">
              <a:buFont typeface="Wingdings" panose="05000000000000000000" pitchFamily="2" charset="2"/>
              <a:buChar char="§"/>
            </a:pPr>
            <a:r>
              <a:rPr lang="en-US" sz="3200" dirty="0">
                <a:solidFill>
                  <a:srgbClr val="0A1F61"/>
                </a:solidFill>
                <a:cs typeface="Tajawal ExtraBold" panose="00000800000000000000" pitchFamily="2" charset="-78"/>
              </a:rPr>
              <a:t>Perform Quantitative Risk Analysis</a:t>
            </a:r>
          </a:p>
          <a:p>
            <a:pPr marL="342900" indent="-342900">
              <a:buFont typeface="Wingdings" panose="05000000000000000000" pitchFamily="2" charset="2"/>
              <a:buChar char="§"/>
            </a:pPr>
            <a:r>
              <a:rPr lang="en-US" sz="3200" dirty="0">
                <a:solidFill>
                  <a:srgbClr val="0A1F61"/>
                </a:solidFill>
                <a:cs typeface="Tajawal ExtraBold" panose="00000800000000000000" pitchFamily="2" charset="-78"/>
              </a:rPr>
              <a:t>Plan Risk Responses</a:t>
            </a:r>
          </a:p>
          <a:p>
            <a:pPr marL="342900" indent="-342900">
              <a:buFont typeface="Wingdings" panose="05000000000000000000" pitchFamily="2" charset="2"/>
              <a:buChar char="§"/>
            </a:pPr>
            <a:r>
              <a:rPr lang="en-US" sz="3200" dirty="0">
                <a:solidFill>
                  <a:srgbClr val="0A1F61"/>
                </a:solidFill>
                <a:cs typeface="Tajawal ExtraBold" panose="00000800000000000000" pitchFamily="2" charset="-78"/>
              </a:rPr>
              <a:t>Monitor and Control Risks</a:t>
            </a:r>
            <a:endParaRPr lang="en-US" altLang="ar-EG" sz="3200" dirty="0">
              <a:solidFill>
                <a:srgbClr val="0A1F61"/>
              </a:solidFill>
              <a:cs typeface="Tajawal ExtraBold" panose="00000800000000000000" pitchFamily="2" charset="-78"/>
            </a:endParaRPr>
          </a:p>
          <a:p>
            <a:pPr marL="342900" indent="-342900" algn="l">
              <a:buFont typeface="Wingdings" panose="05000000000000000000" pitchFamily="2" charset="2"/>
              <a:buChar char="§"/>
            </a:pPr>
            <a:endParaRPr lang="en-US" sz="3200" dirty="0">
              <a:solidFill>
                <a:srgbClr val="0A1F61"/>
              </a:solidFill>
              <a:cs typeface="Tajawal ExtraBold" panose="00000800000000000000" pitchFamily="2" charset="-78"/>
            </a:endParaRPr>
          </a:p>
        </p:txBody>
      </p:sp>
    </p:spTree>
    <p:custDataLst>
      <p:tags r:id="rId1"/>
    </p:custDataLst>
    <p:extLst>
      <p:ext uri="{BB962C8B-B14F-4D97-AF65-F5344CB8AC3E}">
        <p14:creationId xmlns:p14="http://schemas.microsoft.com/office/powerpoint/2010/main" val="1986409792"/>
      </p:ext>
    </p:extLst>
  </p:cSld>
  <p:clrMapOvr>
    <a:masterClrMapping/>
  </p:clrMapOvr>
  <mc:AlternateContent xmlns:mc="http://schemas.openxmlformats.org/markup-compatibility/2006" xmlns:p14="http://schemas.microsoft.com/office/powerpoint/2010/main">
    <mc:Choice Requires="p14">
      <p:transition spd="slow" p14:dur="2000" advTm="52678"/>
    </mc:Choice>
    <mc:Fallback xmlns="">
      <p:transition spd="slow" advTm="5267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289771" y="5949243"/>
            <a:ext cx="9902229" cy="204838"/>
          </a:xfrm>
          <a:prstGeom prst="rect">
            <a:avLst/>
          </a:prstGeom>
        </p:spPr>
      </p:pic>
      <p:pic>
        <p:nvPicPr>
          <p:cNvPr id="6" name="Picture 5"/>
          <p:cNvPicPr>
            <a:picLocks noChangeAspect="1"/>
          </p:cNvPicPr>
          <p:nvPr/>
        </p:nvPicPr>
        <p:blipFill>
          <a:blip r:embed="rId4"/>
          <a:stretch>
            <a:fillRect/>
          </a:stretch>
        </p:blipFill>
        <p:spPr>
          <a:xfrm>
            <a:off x="-108036" y="-91287"/>
            <a:ext cx="9533101" cy="1610200"/>
          </a:xfrm>
          <a:prstGeom prst="rect">
            <a:avLst/>
          </a:prstGeom>
          <a:solidFill>
            <a:schemeClr val="accent4">
              <a:lumMod val="40000"/>
              <a:lumOff val="60000"/>
            </a:schemeClr>
          </a:solidFill>
        </p:spPr>
      </p:pic>
      <p:sp>
        <p:nvSpPr>
          <p:cNvPr id="7" name="TextBox 6"/>
          <p:cNvSpPr txBox="1"/>
          <p:nvPr/>
        </p:nvSpPr>
        <p:spPr>
          <a:xfrm>
            <a:off x="2979371" y="528776"/>
            <a:ext cx="5817811" cy="584775"/>
          </a:xfrm>
          <a:prstGeom prst="rect">
            <a:avLst/>
          </a:prstGeom>
          <a:noFill/>
        </p:spPr>
        <p:txBody>
          <a:bodyPr wrap="none" rtlCol="0">
            <a:spAutoFit/>
          </a:bodyPr>
          <a:lstStyle/>
          <a:p>
            <a:r>
              <a:rPr lang="en-US" sz="3200" b="1" dirty="0">
                <a:solidFill>
                  <a:srgbClr val="FF9518"/>
                </a:solidFill>
                <a:cs typeface="Tajawal Medium" panose="00000600000000000000" pitchFamily="2" charset="-78"/>
              </a:rPr>
              <a:t>Perform Qualitative Risk Analysis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A07F8FEF-4DDD-4C71-AD13-359250447FBE}"/>
              </a:ext>
            </a:extLst>
          </p:cNvPr>
          <p:cNvPicPr>
            <a:picLocks noChangeAspect="1"/>
          </p:cNvPicPr>
          <p:nvPr/>
        </p:nvPicPr>
        <p:blipFill>
          <a:blip r:embed="rId5"/>
          <a:stretch>
            <a:fillRect/>
          </a:stretch>
        </p:blipFill>
        <p:spPr>
          <a:xfrm>
            <a:off x="727529" y="1543914"/>
            <a:ext cx="10662082" cy="3676156"/>
          </a:xfrm>
          <a:prstGeom prst="rect">
            <a:avLst/>
          </a:prstGeom>
        </p:spPr>
      </p:pic>
      <p:sp>
        <p:nvSpPr>
          <p:cNvPr id="9" name="TextBox 8">
            <a:extLst>
              <a:ext uri="{FF2B5EF4-FFF2-40B4-BE49-F238E27FC236}">
                <a16:creationId xmlns:a16="http://schemas.microsoft.com/office/drawing/2014/main" id="{6918B1EF-E00D-8AA4-1A3F-93FCBED17E4E}"/>
              </a:ext>
            </a:extLst>
          </p:cNvPr>
          <p:cNvSpPr txBox="1"/>
          <p:nvPr/>
        </p:nvSpPr>
        <p:spPr>
          <a:xfrm>
            <a:off x="727529" y="5389943"/>
            <a:ext cx="10662082" cy="1323439"/>
          </a:xfrm>
          <a:prstGeom prst="rect">
            <a:avLst/>
          </a:prstGeom>
          <a:solidFill>
            <a:schemeClr val="accent4">
              <a:lumMod val="40000"/>
              <a:lumOff val="60000"/>
            </a:schemeClr>
          </a:solidFill>
        </p:spPr>
        <p:txBody>
          <a:bodyPr wrap="square" rtlCol="1">
            <a:spAutoFit/>
          </a:bodyPr>
          <a:lstStyle/>
          <a:p>
            <a:pPr marL="342900" indent="-342900" algn="justLow">
              <a:buFont typeface="Wingdings" panose="05000000000000000000" pitchFamily="2" charset="2"/>
              <a:buChar char="q"/>
            </a:pPr>
            <a:r>
              <a:rPr lang="en-US" sz="2000" b="1" i="0" u="none" strike="noStrike" baseline="0" dirty="0">
                <a:solidFill>
                  <a:srgbClr val="00B0F0"/>
                </a:solidFill>
                <a:latin typeface="Calibri" panose="020F0502020204030204" pitchFamily="34" charset="0"/>
              </a:rPr>
              <a:t>The only output to the qualitative risk analysis process is updates to the risk register. </a:t>
            </a:r>
          </a:p>
          <a:p>
            <a:pPr marL="342900" indent="-342900" algn="justLow">
              <a:buFont typeface="Wingdings" panose="05000000000000000000" pitchFamily="2" charset="2"/>
              <a:buChar char="q"/>
            </a:pPr>
            <a:r>
              <a:rPr lang="en-US" sz="2000" b="1" i="0" u="none" strike="noStrike" baseline="0" dirty="0">
                <a:solidFill>
                  <a:srgbClr val="00B0F0"/>
                </a:solidFill>
                <a:latin typeface="Calibri" panose="020F0502020204030204" pitchFamily="34" charset="0"/>
              </a:rPr>
              <a:t>To </a:t>
            </a:r>
            <a:r>
              <a:rPr lang="en-US" sz="2000" b="1" dirty="0">
                <a:solidFill>
                  <a:srgbClr val="00B0F0"/>
                </a:solidFill>
                <a:latin typeface="Calibri" panose="020F0502020204030204" pitchFamily="34" charset="0"/>
              </a:rPr>
              <a:t>perform these updates, we use a battery of tools and techniques to help us perform qualitative risk analysis.</a:t>
            </a:r>
            <a:endParaRPr lang="ar-EG" sz="2000" b="1" dirty="0">
              <a:solidFill>
                <a:srgbClr val="00B0F0"/>
              </a:solidFill>
            </a:endParaRPr>
          </a:p>
          <a:p>
            <a:pPr marL="342900" indent="-342900" algn="justLow">
              <a:buFont typeface="Wingdings" panose="05000000000000000000" pitchFamily="2" charset="2"/>
              <a:buChar char="q"/>
            </a:pPr>
            <a:endParaRPr lang="en-US" sz="2000" b="1" i="0" u="none" strike="noStrike" baseline="0" dirty="0">
              <a:solidFill>
                <a:srgbClr val="00B0F0"/>
              </a:solidFill>
              <a:latin typeface="Calibri" panose="020F0502020204030204" pitchFamily="34" charset="0"/>
            </a:endParaRPr>
          </a:p>
        </p:txBody>
      </p:sp>
    </p:spTree>
    <p:custDataLst>
      <p:tags r:id="rId1"/>
    </p:custDataLst>
    <p:extLst>
      <p:ext uri="{BB962C8B-B14F-4D97-AF65-F5344CB8AC3E}">
        <p14:creationId xmlns:p14="http://schemas.microsoft.com/office/powerpoint/2010/main" val="1251641724"/>
      </p:ext>
    </p:extLst>
  </p:cSld>
  <p:clrMapOvr>
    <a:masterClrMapping/>
  </p:clrMapOvr>
  <mc:AlternateContent xmlns:mc="http://schemas.openxmlformats.org/markup-compatibility/2006" xmlns:p14="http://schemas.microsoft.com/office/powerpoint/2010/main">
    <mc:Choice Requires="p14">
      <p:transition spd="slow" p14:dur="2000" advTm="339575"/>
    </mc:Choice>
    <mc:Fallback xmlns="">
      <p:transition spd="slow" advTm="33957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 calcmode="lin" valueType="num">
                                      <p:cBhvr additive="base">
                                        <p:cTn id="13"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 calcmode="lin" valueType="num">
                                      <p:cBhvr additive="base">
                                        <p:cTn id="19"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103436" y="6283956"/>
            <a:ext cx="9902229" cy="204838"/>
          </a:xfrm>
          <a:prstGeom prst="rect">
            <a:avLst/>
          </a:prstGeom>
        </p:spPr>
      </p:pic>
      <p:pic>
        <p:nvPicPr>
          <p:cNvPr id="6" name="Picture 5"/>
          <p:cNvPicPr>
            <a:picLocks noChangeAspect="1"/>
          </p:cNvPicPr>
          <p:nvPr/>
        </p:nvPicPr>
        <p:blipFill>
          <a:blip r:embed="rId4"/>
          <a:stretch>
            <a:fillRect/>
          </a:stretch>
        </p:blipFill>
        <p:spPr>
          <a:xfrm>
            <a:off x="-108036" y="-64654"/>
            <a:ext cx="9533101" cy="1610200"/>
          </a:xfrm>
          <a:prstGeom prst="rect">
            <a:avLst/>
          </a:prstGeom>
          <a:solidFill>
            <a:schemeClr val="accent4">
              <a:lumMod val="40000"/>
              <a:lumOff val="60000"/>
            </a:schemeClr>
          </a:solidFill>
        </p:spPr>
      </p:pic>
      <p:sp>
        <p:nvSpPr>
          <p:cNvPr id="7" name="TextBox 6"/>
          <p:cNvSpPr txBox="1"/>
          <p:nvPr/>
        </p:nvSpPr>
        <p:spPr>
          <a:xfrm>
            <a:off x="2979371" y="528776"/>
            <a:ext cx="5817811" cy="584775"/>
          </a:xfrm>
          <a:prstGeom prst="rect">
            <a:avLst/>
          </a:prstGeom>
          <a:noFill/>
        </p:spPr>
        <p:txBody>
          <a:bodyPr wrap="none" rtlCol="0">
            <a:spAutoFit/>
          </a:bodyPr>
          <a:lstStyle/>
          <a:p>
            <a:r>
              <a:rPr lang="en-US" sz="3200" b="1" dirty="0">
                <a:solidFill>
                  <a:srgbClr val="FF9518"/>
                </a:solidFill>
                <a:cs typeface="Tajawal Medium" panose="00000600000000000000" pitchFamily="2" charset="-78"/>
              </a:rPr>
              <a:t>Perform Qualitative Risk Analysis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AD43AA02-E36D-26FD-5F2B-A5E602618492}"/>
              </a:ext>
            </a:extLst>
          </p:cNvPr>
          <p:cNvSpPr txBox="1"/>
          <p:nvPr/>
        </p:nvSpPr>
        <p:spPr>
          <a:xfrm>
            <a:off x="363984" y="1685843"/>
            <a:ext cx="11469950" cy="1938992"/>
          </a:xfrm>
          <a:prstGeom prst="rect">
            <a:avLst/>
          </a:prstGeom>
          <a:solidFill>
            <a:schemeClr val="bg1"/>
          </a:solidFill>
        </p:spPr>
        <p:txBody>
          <a:bodyPr wrap="square">
            <a:spAutoFit/>
          </a:bodyPr>
          <a:lstStyle/>
          <a:p>
            <a:pPr algn="l"/>
            <a:r>
              <a:rPr lang="en-US" sz="2400" b="1" i="0" u="none" strike="noStrike" baseline="0" dirty="0">
                <a:solidFill>
                  <a:srgbClr val="4F82BE"/>
                </a:solidFill>
                <a:latin typeface="Cambria,Bold"/>
              </a:rPr>
              <a:t>Qualitative Risk Assessment Matrix</a:t>
            </a:r>
          </a:p>
          <a:p>
            <a:r>
              <a:rPr lang="en-US" sz="2400" dirty="0">
                <a:solidFill>
                  <a:schemeClr val="accent1">
                    <a:lumMod val="50000"/>
                  </a:schemeClr>
                </a:solidFill>
                <a:latin typeface="Calibri" panose="020F0502020204030204" pitchFamily="34" charset="0"/>
              </a:rPr>
              <a:t>The qualitative risk assessment matrix offers a summary level of the potential impact of the risk, based on approximate percentages. Notice that this matrix shows general percentages that are not tied to specific dollar amounts or timelines. Another way of showing a qualitative impact is to rank the probabilities as high, medium or low:</a:t>
            </a:r>
            <a:endParaRPr lang="ar-EG" sz="2400" dirty="0">
              <a:solidFill>
                <a:schemeClr val="accent1">
                  <a:lumMod val="50000"/>
                </a:schemeClr>
              </a:solidFill>
              <a:latin typeface="Calibri" panose="020F0502020204030204" pitchFamily="34" charset="0"/>
            </a:endParaRPr>
          </a:p>
        </p:txBody>
      </p:sp>
      <p:pic>
        <p:nvPicPr>
          <p:cNvPr id="13" name="Picture 12">
            <a:extLst>
              <a:ext uri="{FF2B5EF4-FFF2-40B4-BE49-F238E27FC236}">
                <a16:creationId xmlns:a16="http://schemas.microsoft.com/office/drawing/2014/main" id="{E4D8DED6-45AC-7193-1885-ADA013DECF1E}"/>
              </a:ext>
            </a:extLst>
          </p:cNvPr>
          <p:cNvPicPr>
            <a:picLocks noChangeAspect="1"/>
          </p:cNvPicPr>
          <p:nvPr/>
        </p:nvPicPr>
        <p:blipFill>
          <a:blip r:embed="rId5"/>
          <a:stretch>
            <a:fillRect/>
          </a:stretch>
        </p:blipFill>
        <p:spPr>
          <a:xfrm>
            <a:off x="776651" y="3765132"/>
            <a:ext cx="10644616" cy="2543175"/>
          </a:xfrm>
          <a:prstGeom prst="rect">
            <a:avLst/>
          </a:prstGeom>
        </p:spPr>
      </p:pic>
    </p:spTree>
    <p:custDataLst>
      <p:tags r:id="rId1"/>
    </p:custDataLst>
    <p:extLst>
      <p:ext uri="{BB962C8B-B14F-4D97-AF65-F5344CB8AC3E}">
        <p14:creationId xmlns:p14="http://schemas.microsoft.com/office/powerpoint/2010/main" val="585458689"/>
      </p:ext>
    </p:extLst>
  </p:cSld>
  <p:clrMapOvr>
    <a:masterClrMapping/>
  </p:clrMapOvr>
  <mc:AlternateContent xmlns:mc="http://schemas.openxmlformats.org/markup-compatibility/2006" xmlns:p14="http://schemas.microsoft.com/office/powerpoint/2010/main">
    <mc:Choice Requires="p14">
      <p:transition spd="slow" p14:dur="2000" advTm="228526"/>
    </mc:Choice>
    <mc:Fallback xmlns="">
      <p:transition spd="slow" advTm="22852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289771" y="5949244"/>
            <a:ext cx="9902229" cy="204838"/>
          </a:xfrm>
          <a:prstGeom prst="rect">
            <a:avLst/>
          </a:prstGeom>
        </p:spPr>
      </p:pic>
      <p:pic>
        <p:nvPicPr>
          <p:cNvPr id="6" name="Picture 5"/>
          <p:cNvPicPr>
            <a:picLocks noChangeAspect="1"/>
          </p:cNvPicPr>
          <p:nvPr/>
        </p:nvPicPr>
        <p:blipFill>
          <a:blip r:embed="rId3"/>
          <a:stretch>
            <a:fillRect/>
          </a:stretch>
        </p:blipFill>
        <p:spPr>
          <a:xfrm>
            <a:off x="-108036" y="-64654"/>
            <a:ext cx="9533101" cy="1610200"/>
          </a:xfrm>
          <a:prstGeom prst="rect">
            <a:avLst/>
          </a:prstGeom>
          <a:solidFill>
            <a:schemeClr val="accent4">
              <a:lumMod val="40000"/>
              <a:lumOff val="60000"/>
            </a:schemeClr>
          </a:solidFill>
        </p:spPr>
      </p:pic>
      <p:sp>
        <p:nvSpPr>
          <p:cNvPr id="7" name="TextBox 6"/>
          <p:cNvSpPr txBox="1"/>
          <p:nvPr/>
        </p:nvSpPr>
        <p:spPr>
          <a:xfrm>
            <a:off x="2979371" y="528776"/>
            <a:ext cx="5817811" cy="584775"/>
          </a:xfrm>
          <a:prstGeom prst="rect">
            <a:avLst/>
          </a:prstGeom>
          <a:noFill/>
        </p:spPr>
        <p:txBody>
          <a:bodyPr wrap="none" rtlCol="0">
            <a:spAutoFit/>
          </a:bodyPr>
          <a:lstStyle/>
          <a:p>
            <a:r>
              <a:rPr lang="en-US" sz="3200" b="1" dirty="0">
                <a:solidFill>
                  <a:srgbClr val="FF9518"/>
                </a:solidFill>
                <a:cs typeface="Tajawal Medium" panose="00000600000000000000" pitchFamily="2" charset="-78"/>
              </a:rPr>
              <a:t>Perform Qualitative Risk Analysis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59E4EBC7-C046-D54E-36EB-B01F6F4CD16F}"/>
              </a:ext>
            </a:extLst>
          </p:cNvPr>
          <p:cNvSpPr txBox="1"/>
          <p:nvPr/>
        </p:nvSpPr>
        <p:spPr>
          <a:xfrm>
            <a:off x="3207219" y="1422987"/>
            <a:ext cx="6225308" cy="646331"/>
          </a:xfrm>
          <a:prstGeom prst="rect">
            <a:avLst/>
          </a:prstGeom>
          <a:noFill/>
        </p:spPr>
        <p:txBody>
          <a:bodyPr wrap="square">
            <a:spAutoFit/>
          </a:bodyPr>
          <a:lstStyle/>
          <a:p>
            <a:r>
              <a:rPr lang="en-US" sz="3600" b="1" i="0" u="none" strike="noStrike" baseline="0" dirty="0">
                <a:solidFill>
                  <a:srgbClr val="4F82BE"/>
                </a:solidFill>
                <a:latin typeface="Cambria,Bold"/>
              </a:rPr>
              <a:t>Risk Register Updates</a:t>
            </a:r>
            <a:endParaRPr lang="ar-EG" sz="3600" dirty="0"/>
          </a:p>
        </p:txBody>
      </p:sp>
      <p:sp>
        <p:nvSpPr>
          <p:cNvPr id="14" name="TextBox 13">
            <a:extLst>
              <a:ext uri="{FF2B5EF4-FFF2-40B4-BE49-F238E27FC236}">
                <a16:creationId xmlns:a16="http://schemas.microsoft.com/office/drawing/2014/main" id="{E117A8C8-642A-F100-67B4-70FF7B5B57F3}"/>
              </a:ext>
            </a:extLst>
          </p:cNvPr>
          <p:cNvSpPr txBox="1"/>
          <p:nvPr/>
        </p:nvSpPr>
        <p:spPr>
          <a:xfrm>
            <a:off x="2859418" y="2178703"/>
            <a:ext cx="6225308" cy="523220"/>
          </a:xfrm>
          <a:prstGeom prst="rect">
            <a:avLst/>
          </a:prstGeom>
          <a:solidFill>
            <a:schemeClr val="bg1"/>
          </a:solidFill>
        </p:spPr>
        <p:txBody>
          <a:bodyPr wrap="square">
            <a:spAutoFit/>
          </a:bodyPr>
          <a:lstStyle/>
          <a:p>
            <a:r>
              <a:rPr lang="en-US" sz="2800" b="1" i="0" u="none" strike="noStrike" baseline="0" dirty="0">
                <a:latin typeface="Calibri" panose="020F0502020204030204" pitchFamily="34" charset="0"/>
              </a:rPr>
              <a:t>Partial List of Risk Register Updates:</a:t>
            </a:r>
            <a:endParaRPr lang="ar-EG" sz="2800" b="1" dirty="0"/>
          </a:p>
        </p:txBody>
      </p:sp>
      <p:sp>
        <p:nvSpPr>
          <p:cNvPr id="16" name="TextBox 15">
            <a:extLst>
              <a:ext uri="{FF2B5EF4-FFF2-40B4-BE49-F238E27FC236}">
                <a16:creationId xmlns:a16="http://schemas.microsoft.com/office/drawing/2014/main" id="{F18215C4-D6C7-41E4-C210-DC0163734601}"/>
              </a:ext>
            </a:extLst>
          </p:cNvPr>
          <p:cNvSpPr txBox="1"/>
          <p:nvPr/>
        </p:nvSpPr>
        <p:spPr>
          <a:xfrm>
            <a:off x="1118586" y="2855119"/>
            <a:ext cx="10574651" cy="2308324"/>
          </a:xfrm>
          <a:prstGeom prst="rect">
            <a:avLst/>
          </a:prstGeom>
          <a:solidFill>
            <a:schemeClr val="bg1"/>
          </a:solidFill>
        </p:spPr>
        <p:txBody>
          <a:bodyPr wrap="square">
            <a:spAutoFit/>
          </a:bodyPr>
          <a:lstStyle/>
          <a:p>
            <a:pPr marL="342900" indent="-342900" algn="l">
              <a:buFont typeface="Wingdings" panose="05000000000000000000" pitchFamily="2" charset="2"/>
              <a:buChar char="q"/>
            </a:pPr>
            <a:r>
              <a:rPr lang="en-US" sz="2400" b="0" i="0" u="none" strike="noStrike" baseline="0" dirty="0">
                <a:latin typeface="Calibri" panose="020F0502020204030204" pitchFamily="34" charset="0"/>
              </a:rPr>
              <a:t>Ranking and prioritization of project risks</a:t>
            </a:r>
          </a:p>
          <a:p>
            <a:pPr marL="342900" indent="-342900" algn="l">
              <a:buFont typeface="Wingdings" panose="05000000000000000000" pitchFamily="2" charset="2"/>
              <a:buChar char="q"/>
            </a:pPr>
            <a:r>
              <a:rPr lang="en-US" sz="2400" b="0" i="0" u="none" strike="noStrike" baseline="0" dirty="0">
                <a:latin typeface="Symbol" panose="05050102010706020507" pitchFamily="18" charset="2"/>
              </a:rPr>
              <a:t> </a:t>
            </a:r>
            <a:r>
              <a:rPr lang="en-US" sz="2400" b="0" i="0" u="none" strike="noStrike" baseline="0" dirty="0">
                <a:latin typeface="Calibri" panose="020F0502020204030204" pitchFamily="34" charset="0"/>
              </a:rPr>
              <a:t>Grouping risks by categories</a:t>
            </a:r>
          </a:p>
          <a:p>
            <a:pPr marL="342900" indent="-342900" algn="l">
              <a:buFont typeface="Wingdings" panose="05000000000000000000" pitchFamily="2" charset="2"/>
              <a:buChar char="q"/>
            </a:pPr>
            <a:r>
              <a:rPr lang="en-US" sz="2400" b="0" i="0" u="none" strike="noStrike" baseline="0" dirty="0">
                <a:latin typeface="Symbol" panose="05050102010706020507" pitchFamily="18" charset="2"/>
              </a:rPr>
              <a:t> </a:t>
            </a:r>
            <a:r>
              <a:rPr lang="en-US" sz="2400" b="0" i="0" u="none" strike="noStrike" baseline="0" dirty="0">
                <a:latin typeface="Calibri" panose="020F0502020204030204" pitchFamily="34" charset="0"/>
              </a:rPr>
              <a:t>Risks requiring near-term response</a:t>
            </a:r>
          </a:p>
          <a:p>
            <a:pPr marL="342900" indent="-342900" algn="l">
              <a:buFont typeface="Wingdings" panose="05000000000000000000" pitchFamily="2" charset="2"/>
              <a:buChar char="q"/>
            </a:pPr>
            <a:r>
              <a:rPr lang="en-US" sz="2400" b="0" i="0" u="none" strike="noStrike" baseline="0" dirty="0">
                <a:latin typeface="Symbol" panose="05050102010706020507" pitchFamily="18" charset="2"/>
              </a:rPr>
              <a:t> </a:t>
            </a:r>
            <a:r>
              <a:rPr lang="en-US" sz="2400" b="0" i="0" u="none" strike="noStrike" baseline="0" dirty="0">
                <a:latin typeface="Calibri" panose="020F0502020204030204" pitchFamily="34" charset="0"/>
              </a:rPr>
              <a:t>Risks requiring additional analysis and response</a:t>
            </a:r>
          </a:p>
          <a:p>
            <a:pPr marL="342900" indent="-342900" algn="l">
              <a:buFont typeface="Wingdings" panose="05000000000000000000" pitchFamily="2" charset="2"/>
              <a:buChar char="q"/>
            </a:pPr>
            <a:r>
              <a:rPr lang="en-US" sz="2400" b="0" i="0" u="none" strike="noStrike" baseline="0" dirty="0">
                <a:latin typeface="Calibri" panose="020F0502020204030204" pitchFamily="34" charset="0"/>
              </a:rPr>
              <a:t>Low priority risks to monitor</a:t>
            </a:r>
          </a:p>
          <a:p>
            <a:pPr marL="342900" indent="-342900" algn="l">
              <a:buFont typeface="Wingdings" panose="05000000000000000000" pitchFamily="2" charset="2"/>
              <a:buChar char="q"/>
            </a:pPr>
            <a:r>
              <a:rPr lang="en-US" sz="2400" b="0" i="0" u="none" strike="noStrike" baseline="0" dirty="0">
                <a:latin typeface="Symbol" panose="05050102010706020507" pitchFamily="18" charset="2"/>
              </a:rPr>
              <a:t> </a:t>
            </a:r>
            <a:r>
              <a:rPr lang="en-US" sz="2400" b="0" i="0" u="none" strike="noStrike" baseline="0" dirty="0">
                <a:latin typeface="Calibri" panose="020F0502020204030204" pitchFamily="34" charset="0"/>
              </a:rPr>
              <a:t>Look for trends in results – regression analysis or trend charts</a:t>
            </a:r>
            <a:endParaRPr lang="ar-EG" sz="2400" dirty="0"/>
          </a:p>
        </p:txBody>
      </p:sp>
    </p:spTree>
    <p:extLst>
      <p:ext uri="{BB962C8B-B14F-4D97-AF65-F5344CB8AC3E}">
        <p14:creationId xmlns:p14="http://schemas.microsoft.com/office/powerpoint/2010/main" val="537072860"/>
      </p:ext>
    </p:extLst>
  </p:cSld>
  <p:clrMapOvr>
    <a:masterClrMapping/>
  </p:clrMapOvr>
  <mc:AlternateContent xmlns:mc="http://schemas.openxmlformats.org/markup-compatibility/2006" xmlns:p14="http://schemas.microsoft.com/office/powerpoint/2010/main">
    <mc:Choice Requires="p14">
      <p:transition spd="slow" p14:dur="2000" advTm="222004"/>
    </mc:Choice>
    <mc:Fallback xmlns="">
      <p:transition spd="slow" advTm="22200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192214" y="6044456"/>
            <a:ext cx="9902229" cy="204838"/>
          </a:xfrm>
          <a:prstGeom prst="rect">
            <a:avLst/>
          </a:prstGeom>
        </p:spPr>
      </p:pic>
      <p:pic>
        <p:nvPicPr>
          <p:cNvPr id="6" name="Picture 5"/>
          <p:cNvPicPr>
            <a:picLocks noChangeAspect="1"/>
          </p:cNvPicPr>
          <p:nvPr/>
        </p:nvPicPr>
        <p:blipFill>
          <a:blip r:embed="rId3"/>
          <a:stretch>
            <a:fillRect/>
          </a:stretch>
        </p:blipFill>
        <p:spPr>
          <a:xfrm>
            <a:off x="-108036" y="-64654"/>
            <a:ext cx="9533101" cy="1610200"/>
          </a:xfrm>
          <a:prstGeom prst="rect">
            <a:avLst/>
          </a:prstGeom>
          <a:solidFill>
            <a:schemeClr val="accent4">
              <a:lumMod val="40000"/>
              <a:lumOff val="60000"/>
            </a:schemeClr>
          </a:solidFill>
        </p:spPr>
      </p:pic>
      <p:sp>
        <p:nvSpPr>
          <p:cNvPr id="7" name="TextBox 6"/>
          <p:cNvSpPr txBox="1"/>
          <p:nvPr/>
        </p:nvSpPr>
        <p:spPr>
          <a:xfrm>
            <a:off x="2979371" y="528776"/>
            <a:ext cx="5817811" cy="584775"/>
          </a:xfrm>
          <a:prstGeom prst="rect">
            <a:avLst/>
          </a:prstGeom>
          <a:noFill/>
        </p:spPr>
        <p:txBody>
          <a:bodyPr wrap="none" rtlCol="0">
            <a:spAutoFit/>
          </a:bodyPr>
          <a:lstStyle/>
          <a:p>
            <a:r>
              <a:rPr lang="en-US" sz="3200" b="1" dirty="0">
                <a:solidFill>
                  <a:srgbClr val="FF9518"/>
                </a:solidFill>
                <a:cs typeface="Tajawal Medium" panose="00000600000000000000" pitchFamily="2" charset="-78"/>
              </a:rPr>
              <a:t>Perform Qualitative Risk Analysis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59E4EBC7-C046-D54E-36EB-B01F6F4CD16F}"/>
              </a:ext>
            </a:extLst>
          </p:cNvPr>
          <p:cNvSpPr txBox="1"/>
          <p:nvPr/>
        </p:nvSpPr>
        <p:spPr>
          <a:xfrm>
            <a:off x="2637477" y="1544172"/>
            <a:ext cx="6225308" cy="646331"/>
          </a:xfrm>
          <a:prstGeom prst="rect">
            <a:avLst/>
          </a:prstGeom>
          <a:solidFill>
            <a:schemeClr val="bg1"/>
          </a:solidFill>
        </p:spPr>
        <p:txBody>
          <a:bodyPr wrap="square">
            <a:spAutoFit/>
          </a:bodyPr>
          <a:lstStyle/>
          <a:p>
            <a:r>
              <a:rPr lang="en-US" sz="3600" b="1" i="0" u="none" strike="noStrike" baseline="0" dirty="0">
                <a:solidFill>
                  <a:srgbClr val="4F82BE"/>
                </a:solidFill>
                <a:latin typeface="Cambria,Bold"/>
              </a:rPr>
              <a:t>Risk Register Updates</a:t>
            </a:r>
            <a:endParaRPr lang="ar-EG" sz="3600" dirty="0"/>
          </a:p>
        </p:txBody>
      </p:sp>
      <p:sp>
        <p:nvSpPr>
          <p:cNvPr id="13" name="TextBox 12">
            <a:extLst>
              <a:ext uri="{FF2B5EF4-FFF2-40B4-BE49-F238E27FC236}">
                <a16:creationId xmlns:a16="http://schemas.microsoft.com/office/drawing/2014/main" id="{D7C7CB3D-CE74-7368-57B9-120FD20B7EE7}"/>
              </a:ext>
            </a:extLst>
          </p:cNvPr>
          <p:cNvSpPr txBox="1"/>
          <p:nvPr/>
        </p:nvSpPr>
        <p:spPr>
          <a:xfrm>
            <a:off x="426128" y="2356634"/>
            <a:ext cx="11156272" cy="1200329"/>
          </a:xfrm>
          <a:prstGeom prst="rect">
            <a:avLst/>
          </a:prstGeom>
          <a:solidFill>
            <a:schemeClr val="bg1"/>
          </a:solidFill>
        </p:spPr>
        <p:txBody>
          <a:bodyPr wrap="square">
            <a:spAutoFit/>
          </a:bodyPr>
          <a:lstStyle/>
          <a:p>
            <a:pPr algn="justLow"/>
            <a:r>
              <a:rPr lang="en-US" sz="2400" b="0" i="0" u="none" strike="noStrike" baseline="0" dirty="0">
                <a:latin typeface="Calibri" panose="020F0502020204030204" pitchFamily="34" charset="0"/>
              </a:rPr>
              <a:t>Risk register updates will generally include the outcome of risk assessments, risk audits, and periodic risk reviews. This can include identification of new risk events or updates to risk probability, risk impact, risk priority and risk response plans</a:t>
            </a:r>
          </a:p>
        </p:txBody>
      </p:sp>
      <p:sp>
        <p:nvSpPr>
          <p:cNvPr id="15" name="TextBox 14">
            <a:extLst>
              <a:ext uri="{FF2B5EF4-FFF2-40B4-BE49-F238E27FC236}">
                <a16:creationId xmlns:a16="http://schemas.microsoft.com/office/drawing/2014/main" id="{FF133237-51A3-1E35-862F-21C8649322D6}"/>
              </a:ext>
            </a:extLst>
          </p:cNvPr>
          <p:cNvSpPr txBox="1"/>
          <p:nvPr/>
        </p:nvSpPr>
        <p:spPr>
          <a:xfrm>
            <a:off x="488272" y="4200545"/>
            <a:ext cx="11094128" cy="1200329"/>
          </a:xfrm>
          <a:prstGeom prst="rect">
            <a:avLst/>
          </a:prstGeom>
          <a:solidFill>
            <a:schemeClr val="bg1"/>
          </a:solidFill>
        </p:spPr>
        <p:txBody>
          <a:bodyPr wrap="square">
            <a:spAutoFit/>
          </a:bodyPr>
          <a:lstStyle/>
          <a:p>
            <a:pPr algn="justLow"/>
            <a:r>
              <a:rPr lang="en-US" sz="2400" b="0" i="0" u="none" strike="noStrike" baseline="0" dirty="0">
                <a:latin typeface="Calibri" panose="020F0502020204030204" pitchFamily="34" charset="0"/>
              </a:rPr>
              <a:t>An important use of the risk register is to view the actual outcomes of the project risks and </a:t>
            </a:r>
            <a:r>
              <a:rPr lang="en-US" sz="2400" dirty="0">
                <a:latin typeface="Calibri" panose="020F0502020204030204" pitchFamily="34" charset="0"/>
              </a:rPr>
              <a:t>risk responses against anticipated risks. This data can help project managers plan for risk as the project moves forward</a:t>
            </a:r>
          </a:p>
        </p:txBody>
      </p:sp>
    </p:spTree>
    <p:extLst>
      <p:ext uri="{BB962C8B-B14F-4D97-AF65-F5344CB8AC3E}">
        <p14:creationId xmlns:p14="http://schemas.microsoft.com/office/powerpoint/2010/main" val="3966205914"/>
      </p:ext>
    </p:extLst>
  </p:cSld>
  <p:clrMapOvr>
    <a:masterClrMapping/>
  </p:clrMapOvr>
  <mc:AlternateContent xmlns:mc="http://schemas.openxmlformats.org/markup-compatibility/2006" xmlns:p14="http://schemas.microsoft.com/office/powerpoint/2010/main">
    <mc:Choice Requires="p14">
      <p:transition spd="slow" p14:dur="2000" advTm="206806"/>
    </mc:Choice>
    <mc:Fallback xmlns="">
      <p:transition spd="slow" advTm="20680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6" name="Picture 5"/>
          <p:cNvPicPr>
            <a:picLocks noChangeAspect="1"/>
          </p:cNvPicPr>
          <p:nvPr/>
        </p:nvPicPr>
        <p:blipFill>
          <a:blip r:embed="rId3"/>
          <a:stretch>
            <a:fillRect/>
          </a:stretch>
        </p:blipFill>
        <p:spPr>
          <a:xfrm>
            <a:off x="-108036" y="-64654"/>
            <a:ext cx="9533101" cy="1610200"/>
          </a:xfrm>
          <a:prstGeom prst="rect">
            <a:avLst/>
          </a:prstGeom>
          <a:solidFill>
            <a:schemeClr val="accent4">
              <a:lumMod val="40000"/>
              <a:lumOff val="60000"/>
            </a:schemeClr>
          </a:solidFill>
        </p:spPr>
      </p:pic>
      <p:sp>
        <p:nvSpPr>
          <p:cNvPr id="7" name="TextBox 6"/>
          <p:cNvSpPr txBox="1"/>
          <p:nvPr/>
        </p:nvSpPr>
        <p:spPr>
          <a:xfrm>
            <a:off x="2979371" y="528776"/>
            <a:ext cx="5817811" cy="584775"/>
          </a:xfrm>
          <a:prstGeom prst="rect">
            <a:avLst/>
          </a:prstGeom>
          <a:noFill/>
        </p:spPr>
        <p:txBody>
          <a:bodyPr wrap="none" rtlCol="0">
            <a:spAutoFit/>
          </a:bodyPr>
          <a:lstStyle/>
          <a:p>
            <a:r>
              <a:rPr lang="en-US" sz="3200" b="1" dirty="0">
                <a:solidFill>
                  <a:srgbClr val="FF9518"/>
                </a:solidFill>
                <a:cs typeface="Tajawal Medium" panose="00000600000000000000" pitchFamily="2" charset="-78"/>
              </a:rPr>
              <a:t>Perform Qualitative Risk Analysis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59E4EBC7-C046-D54E-36EB-B01F6F4CD16F}"/>
              </a:ext>
            </a:extLst>
          </p:cNvPr>
          <p:cNvSpPr txBox="1"/>
          <p:nvPr/>
        </p:nvSpPr>
        <p:spPr>
          <a:xfrm>
            <a:off x="2345697" y="1707150"/>
            <a:ext cx="6225308" cy="646331"/>
          </a:xfrm>
          <a:prstGeom prst="rect">
            <a:avLst/>
          </a:prstGeom>
          <a:solidFill>
            <a:schemeClr val="bg1"/>
          </a:solidFill>
        </p:spPr>
        <p:txBody>
          <a:bodyPr wrap="square">
            <a:spAutoFit/>
          </a:bodyPr>
          <a:lstStyle/>
          <a:p>
            <a:r>
              <a:rPr lang="en-US" sz="3600" b="1" i="0" u="none" strike="noStrike" baseline="0" dirty="0">
                <a:solidFill>
                  <a:srgbClr val="4F82BE"/>
                </a:solidFill>
                <a:latin typeface="Cambria,Bold"/>
              </a:rPr>
              <a:t>Risk Register Updates</a:t>
            </a:r>
            <a:endParaRPr lang="ar-EG" sz="3600" dirty="0"/>
          </a:p>
        </p:txBody>
      </p:sp>
      <p:sp>
        <p:nvSpPr>
          <p:cNvPr id="14" name="TextBox 13">
            <a:extLst>
              <a:ext uri="{FF2B5EF4-FFF2-40B4-BE49-F238E27FC236}">
                <a16:creationId xmlns:a16="http://schemas.microsoft.com/office/drawing/2014/main" id="{B738FC90-3F9B-0704-21FD-CCBCBA8407C8}"/>
              </a:ext>
            </a:extLst>
          </p:cNvPr>
          <p:cNvSpPr txBox="1"/>
          <p:nvPr/>
        </p:nvSpPr>
        <p:spPr>
          <a:xfrm>
            <a:off x="330074" y="3111208"/>
            <a:ext cx="11676116" cy="2554545"/>
          </a:xfrm>
          <a:prstGeom prst="rect">
            <a:avLst/>
          </a:prstGeom>
          <a:solidFill>
            <a:schemeClr val="bg1"/>
          </a:solidFill>
        </p:spPr>
        <p:txBody>
          <a:bodyPr wrap="square">
            <a:spAutoFit/>
          </a:bodyPr>
          <a:lstStyle/>
          <a:p>
            <a:pPr algn="justLow"/>
            <a:r>
              <a:rPr lang="en-US" sz="4000" b="0" i="0" u="none" strike="noStrike" baseline="0" dirty="0">
                <a:latin typeface="Calibri" panose="020F0502020204030204" pitchFamily="34" charset="0"/>
              </a:rPr>
              <a:t>Risk Register updates are an output of Perform Qualitative Risk Analysis, </a:t>
            </a:r>
            <a:r>
              <a:rPr lang="en-US" sz="4000" dirty="0">
                <a:latin typeface="Calibri" panose="020F0502020204030204" pitchFamily="34" charset="0"/>
              </a:rPr>
              <a:t>Perform Quantitative Risk Analysis, Plan Risk Responses and Monitor &amp; Control Risks.</a:t>
            </a:r>
            <a:endParaRPr lang="ar-EG" sz="4000" dirty="0"/>
          </a:p>
        </p:txBody>
      </p:sp>
      <p:pic>
        <p:nvPicPr>
          <p:cNvPr id="1026" name="Picture 2" descr="Dates To Remember Transparent PNG - 773x803 - Free Download on NicePNG">
            <a:extLst>
              <a:ext uri="{FF2B5EF4-FFF2-40B4-BE49-F238E27FC236}">
                <a16:creationId xmlns:a16="http://schemas.microsoft.com/office/drawing/2014/main" id="{E47E1352-83BA-F55B-8707-D7A25FC2F52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00348" y="753474"/>
            <a:ext cx="2057400" cy="2219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8997841"/>
      </p:ext>
    </p:extLst>
  </p:cSld>
  <p:clrMapOvr>
    <a:masterClrMapping/>
  </p:clrMapOvr>
  <mc:AlternateContent xmlns:mc="http://schemas.openxmlformats.org/markup-compatibility/2006" xmlns:p14="http://schemas.microsoft.com/office/powerpoint/2010/main">
    <mc:Choice Requires="p14">
      <p:transition spd="slow" p14:dur="2000" advTm="57829"/>
    </mc:Choice>
    <mc:Fallback xmlns="">
      <p:transition spd="slow" advTm="5782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174457" y="6387697"/>
            <a:ext cx="9902229" cy="204838"/>
          </a:xfrm>
          <a:prstGeom prst="rect">
            <a:avLst/>
          </a:prstGeom>
        </p:spPr>
      </p:pic>
      <p:pic>
        <p:nvPicPr>
          <p:cNvPr id="6" name="Picture 5"/>
          <p:cNvPicPr>
            <a:picLocks noChangeAspect="1"/>
          </p:cNvPicPr>
          <p:nvPr/>
        </p:nvPicPr>
        <p:blipFill>
          <a:blip r:embed="rId4"/>
          <a:stretch>
            <a:fillRect/>
          </a:stretch>
        </p:blipFill>
        <p:spPr>
          <a:xfrm>
            <a:off x="-179057" y="0"/>
            <a:ext cx="9533101" cy="1610200"/>
          </a:xfrm>
          <a:prstGeom prst="rect">
            <a:avLst/>
          </a:prstGeom>
          <a:solidFill>
            <a:schemeClr val="accent4">
              <a:lumMod val="40000"/>
              <a:lumOff val="60000"/>
            </a:schemeClr>
          </a:solidFill>
        </p:spPr>
      </p:pic>
      <p:sp>
        <p:nvSpPr>
          <p:cNvPr id="7" name="TextBox 6"/>
          <p:cNvSpPr txBox="1"/>
          <p:nvPr/>
        </p:nvSpPr>
        <p:spPr>
          <a:xfrm>
            <a:off x="2979371" y="528776"/>
            <a:ext cx="6075317" cy="584775"/>
          </a:xfrm>
          <a:prstGeom prst="rect">
            <a:avLst/>
          </a:prstGeom>
          <a:noFill/>
        </p:spPr>
        <p:txBody>
          <a:bodyPr wrap="none" rtlCol="0">
            <a:spAutoFit/>
          </a:bodyPr>
          <a:lstStyle/>
          <a:p>
            <a:r>
              <a:rPr lang="en-US" sz="3200" b="1" dirty="0">
                <a:solidFill>
                  <a:srgbClr val="FF9518"/>
                </a:solidFill>
                <a:cs typeface="Tajawal Medium" panose="00000600000000000000" pitchFamily="2" charset="-78"/>
              </a:rPr>
              <a:t>Perform </a:t>
            </a:r>
            <a:r>
              <a:rPr lang="ar-EG" sz="3200" b="1" dirty="0">
                <a:solidFill>
                  <a:srgbClr val="FF9518"/>
                </a:solidFill>
                <a:cs typeface="Tajawal Medium" panose="00000600000000000000" pitchFamily="2" charset="-78"/>
              </a:rPr>
              <a:t>Quantitative</a:t>
            </a:r>
            <a:r>
              <a:rPr lang="en-US" sz="3200" b="1" dirty="0">
                <a:solidFill>
                  <a:srgbClr val="FF9518"/>
                </a:solidFill>
                <a:cs typeface="Tajawal Medium" panose="00000600000000000000" pitchFamily="2" charset="-78"/>
              </a:rPr>
              <a:t> Risk Analysis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25131BB7-AB26-F8AE-4DDE-5F758B231539}"/>
              </a:ext>
            </a:extLst>
          </p:cNvPr>
          <p:cNvPicPr>
            <a:picLocks noChangeAspect="1"/>
          </p:cNvPicPr>
          <p:nvPr/>
        </p:nvPicPr>
        <p:blipFill>
          <a:blip r:embed="rId5"/>
          <a:stretch>
            <a:fillRect/>
          </a:stretch>
        </p:blipFill>
        <p:spPr>
          <a:xfrm>
            <a:off x="630315" y="1687152"/>
            <a:ext cx="10901067" cy="4584583"/>
          </a:xfrm>
          <a:prstGeom prst="rect">
            <a:avLst/>
          </a:prstGeom>
        </p:spPr>
      </p:pic>
    </p:spTree>
    <p:custDataLst>
      <p:tags r:id="rId1"/>
    </p:custDataLst>
    <p:extLst>
      <p:ext uri="{BB962C8B-B14F-4D97-AF65-F5344CB8AC3E}">
        <p14:creationId xmlns:p14="http://schemas.microsoft.com/office/powerpoint/2010/main" val="1090233291"/>
      </p:ext>
    </p:extLst>
  </p:cSld>
  <p:clrMapOvr>
    <a:masterClrMapping/>
  </p:clrMapOvr>
  <mc:AlternateContent xmlns:mc="http://schemas.openxmlformats.org/markup-compatibility/2006" xmlns:p14="http://schemas.microsoft.com/office/powerpoint/2010/main">
    <mc:Choice Requires="p14">
      <p:transition spd="slow" p14:dur="2000" advTm="117688"/>
    </mc:Choice>
    <mc:Fallback xmlns="">
      <p:transition spd="slow" advTm="11768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6" name="Picture 5"/>
          <p:cNvPicPr>
            <a:picLocks noChangeAspect="1"/>
          </p:cNvPicPr>
          <p:nvPr/>
        </p:nvPicPr>
        <p:blipFill>
          <a:blip r:embed="rId3"/>
          <a:stretch>
            <a:fillRect/>
          </a:stretch>
        </p:blipFill>
        <p:spPr>
          <a:xfrm>
            <a:off x="-108036" y="-64654"/>
            <a:ext cx="9533101" cy="1610200"/>
          </a:xfrm>
          <a:prstGeom prst="rect">
            <a:avLst/>
          </a:prstGeom>
          <a:solidFill>
            <a:schemeClr val="accent4">
              <a:lumMod val="40000"/>
              <a:lumOff val="60000"/>
            </a:schemeClr>
          </a:solidFill>
        </p:spPr>
      </p:pic>
      <p:sp>
        <p:nvSpPr>
          <p:cNvPr id="7" name="TextBox 6"/>
          <p:cNvSpPr txBox="1"/>
          <p:nvPr/>
        </p:nvSpPr>
        <p:spPr>
          <a:xfrm>
            <a:off x="2979371" y="528776"/>
            <a:ext cx="5182252"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Perform </a:t>
            </a:r>
            <a:r>
              <a:rPr lang="ar-EG" sz="2800" dirty="0">
                <a:solidFill>
                  <a:srgbClr val="FF9518"/>
                </a:solidFill>
                <a:cs typeface="Tajawal Medium" panose="00000600000000000000" pitchFamily="2" charset="-78"/>
              </a:rPr>
              <a:t>Quantitative</a:t>
            </a:r>
            <a:r>
              <a:rPr lang="en-US" sz="2800" dirty="0">
                <a:solidFill>
                  <a:srgbClr val="FF9518"/>
                </a:solidFill>
                <a:cs typeface="Tajawal Medium" panose="00000600000000000000" pitchFamily="2" charset="-78"/>
              </a:rPr>
              <a:t> Risk Analysis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B316E14-99CF-236F-36E7-4950DEAD64B0}"/>
              </a:ext>
            </a:extLst>
          </p:cNvPr>
          <p:cNvSpPr txBox="1"/>
          <p:nvPr/>
        </p:nvSpPr>
        <p:spPr>
          <a:xfrm>
            <a:off x="210610" y="2130098"/>
            <a:ext cx="11791043" cy="2862322"/>
          </a:xfrm>
          <a:prstGeom prst="rect">
            <a:avLst/>
          </a:prstGeom>
          <a:solidFill>
            <a:schemeClr val="bg1"/>
          </a:solidFill>
        </p:spPr>
        <p:txBody>
          <a:bodyPr wrap="square">
            <a:spAutoFit/>
          </a:bodyPr>
          <a:lstStyle/>
          <a:p>
            <a:pPr algn="justLow"/>
            <a:r>
              <a:rPr lang="ar-EG" sz="3600" dirty="0"/>
              <a:t>Quantitative risk analysis involves the numerical quantification and measurement of the effects of identified risks on the project. It frequently involves the use of sophisticated mathematical modeling techniques to create forecasts and trend analysis.</a:t>
            </a:r>
          </a:p>
        </p:txBody>
      </p:sp>
    </p:spTree>
    <p:extLst>
      <p:ext uri="{BB962C8B-B14F-4D97-AF65-F5344CB8AC3E}">
        <p14:creationId xmlns:p14="http://schemas.microsoft.com/office/powerpoint/2010/main" val="4049956720"/>
      </p:ext>
    </p:extLst>
  </p:cSld>
  <p:clrMapOvr>
    <a:masterClrMapping/>
  </p:clrMapOvr>
  <mc:AlternateContent xmlns:mc="http://schemas.openxmlformats.org/markup-compatibility/2006" xmlns:p14="http://schemas.microsoft.com/office/powerpoint/2010/main">
    <mc:Choice Requires="p14">
      <p:transition spd="slow" p14:dur="2000" advTm="135405"/>
    </mc:Choice>
    <mc:Fallback xmlns="">
      <p:transition spd="slow" advTm="135405"/>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289771" y="6481904"/>
            <a:ext cx="9902229" cy="204838"/>
          </a:xfrm>
          <a:prstGeom prst="rect">
            <a:avLst/>
          </a:prstGeom>
        </p:spPr>
      </p:pic>
      <p:pic>
        <p:nvPicPr>
          <p:cNvPr id="6" name="Picture 5"/>
          <p:cNvPicPr>
            <a:picLocks noChangeAspect="1"/>
          </p:cNvPicPr>
          <p:nvPr/>
        </p:nvPicPr>
        <p:blipFill>
          <a:blip r:embed="rId3"/>
          <a:stretch>
            <a:fillRect/>
          </a:stretch>
        </p:blipFill>
        <p:spPr>
          <a:xfrm>
            <a:off x="-8877" y="-64655"/>
            <a:ext cx="9533101" cy="1610200"/>
          </a:xfrm>
          <a:prstGeom prst="rect">
            <a:avLst/>
          </a:prstGeom>
          <a:solidFill>
            <a:schemeClr val="accent4">
              <a:lumMod val="40000"/>
              <a:lumOff val="60000"/>
            </a:schemeClr>
          </a:solidFill>
        </p:spPr>
      </p:pic>
      <p:sp>
        <p:nvSpPr>
          <p:cNvPr id="7" name="TextBox 6"/>
          <p:cNvSpPr txBox="1"/>
          <p:nvPr/>
        </p:nvSpPr>
        <p:spPr>
          <a:xfrm>
            <a:off x="2979371" y="528776"/>
            <a:ext cx="5182252"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Perform </a:t>
            </a:r>
            <a:r>
              <a:rPr lang="ar-EG" sz="2800" dirty="0">
                <a:solidFill>
                  <a:srgbClr val="FF9518"/>
                </a:solidFill>
                <a:cs typeface="Tajawal Medium" panose="00000600000000000000" pitchFamily="2" charset="-78"/>
              </a:rPr>
              <a:t>Quantitative</a:t>
            </a:r>
            <a:r>
              <a:rPr lang="en-US" sz="2800" dirty="0">
                <a:solidFill>
                  <a:srgbClr val="FF9518"/>
                </a:solidFill>
                <a:cs typeface="Tajawal Medium" panose="00000600000000000000" pitchFamily="2" charset="-78"/>
              </a:rPr>
              <a:t> Risk Analysis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A62963A4-915F-2831-ED74-431816F814C7}"/>
              </a:ext>
            </a:extLst>
          </p:cNvPr>
          <p:cNvPicPr>
            <a:picLocks noChangeAspect="1"/>
          </p:cNvPicPr>
          <p:nvPr/>
        </p:nvPicPr>
        <p:blipFill>
          <a:blip r:embed="rId4"/>
          <a:stretch>
            <a:fillRect/>
          </a:stretch>
        </p:blipFill>
        <p:spPr>
          <a:xfrm>
            <a:off x="186431" y="1545546"/>
            <a:ext cx="6061048" cy="4832091"/>
          </a:xfrm>
          <a:prstGeom prst="rect">
            <a:avLst/>
          </a:prstGeom>
        </p:spPr>
      </p:pic>
      <p:sp>
        <p:nvSpPr>
          <p:cNvPr id="13" name="TextBox 12">
            <a:extLst>
              <a:ext uri="{FF2B5EF4-FFF2-40B4-BE49-F238E27FC236}">
                <a16:creationId xmlns:a16="http://schemas.microsoft.com/office/drawing/2014/main" id="{DD0F5219-4917-762B-8786-84D1BAB7E25D}"/>
              </a:ext>
            </a:extLst>
          </p:cNvPr>
          <p:cNvSpPr txBox="1"/>
          <p:nvPr/>
        </p:nvSpPr>
        <p:spPr>
          <a:xfrm>
            <a:off x="6400801" y="1545545"/>
            <a:ext cx="5639042" cy="4832092"/>
          </a:xfrm>
          <a:prstGeom prst="rect">
            <a:avLst/>
          </a:prstGeom>
          <a:solidFill>
            <a:schemeClr val="bg1"/>
          </a:solidFill>
        </p:spPr>
        <p:txBody>
          <a:bodyPr wrap="square">
            <a:spAutoFit/>
          </a:bodyPr>
          <a:lstStyle/>
          <a:p>
            <a:pPr algn="just"/>
            <a:r>
              <a:rPr lang="en-US" sz="2800" b="0" i="0" u="none" strike="noStrike" baseline="0" dirty="0">
                <a:latin typeface="Calibri" panose="020F0502020204030204" pitchFamily="34" charset="0"/>
              </a:rPr>
              <a:t>One of the more common analysis and</a:t>
            </a:r>
          </a:p>
          <a:p>
            <a:pPr algn="just"/>
            <a:r>
              <a:rPr lang="en-US" sz="2800" b="0" i="0" u="none" strike="noStrike" baseline="0" dirty="0">
                <a:latin typeface="Calibri" panose="020F0502020204030204" pitchFamily="34" charset="0"/>
              </a:rPr>
              <a:t>modeling techniques is the sensitivity</a:t>
            </a:r>
          </a:p>
          <a:p>
            <a:pPr algn="just"/>
            <a:r>
              <a:rPr lang="en-US" sz="2800" b="0" i="0" u="none" strike="noStrike" baseline="0" dirty="0">
                <a:latin typeface="Calibri" panose="020F0502020204030204" pitchFamily="34" charset="0"/>
              </a:rPr>
              <a:t>analysis, which is used to identify the</a:t>
            </a:r>
          </a:p>
          <a:p>
            <a:pPr algn="just"/>
            <a:r>
              <a:rPr lang="en-US" sz="2800" b="0" i="0" u="none" strike="noStrike" baseline="0" dirty="0">
                <a:latin typeface="Calibri" panose="020F0502020204030204" pitchFamily="34" charset="0"/>
              </a:rPr>
              <a:t>risks with the largest potential impact</a:t>
            </a:r>
          </a:p>
          <a:p>
            <a:pPr algn="just"/>
            <a:r>
              <a:rPr lang="en-US" sz="2800" b="0" i="0" u="none" strike="noStrike" baseline="0" dirty="0">
                <a:latin typeface="Calibri" panose="020F0502020204030204" pitchFamily="34" charset="0"/>
              </a:rPr>
              <a:t>on the project. The tornado diagram is</a:t>
            </a:r>
          </a:p>
          <a:p>
            <a:pPr algn="just"/>
            <a:r>
              <a:rPr lang="en-US" sz="2800" b="0" i="0" u="none" strike="noStrike" baseline="0" dirty="0">
                <a:latin typeface="Calibri" panose="020F0502020204030204" pitchFamily="34" charset="0"/>
              </a:rPr>
              <a:t>frequently used to display the</a:t>
            </a:r>
          </a:p>
          <a:p>
            <a:pPr algn="just"/>
            <a:r>
              <a:rPr lang="en-US" sz="2800" b="0" i="0" u="none" strike="noStrike" baseline="0" dirty="0">
                <a:latin typeface="Calibri" panose="020F0502020204030204" pitchFamily="34" charset="0"/>
              </a:rPr>
              <a:t>sensitivity analysis. The example</a:t>
            </a:r>
          </a:p>
          <a:p>
            <a:pPr algn="just"/>
            <a:r>
              <a:rPr lang="en-US" sz="2800" b="0" i="0" u="none" strike="noStrike" baseline="0" dirty="0">
                <a:latin typeface="Calibri" panose="020F0502020204030204" pitchFamily="34" charset="0"/>
              </a:rPr>
              <a:t>shown is from the US Department of</a:t>
            </a:r>
          </a:p>
          <a:p>
            <a:pPr algn="just"/>
            <a:r>
              <a:rPr lang="en-US" sz="2800" b="0" i="0" u="none" strike="noStrike" baseline="0" dirty="0">
                <a:latin typeface="Calibri" panose="020F0502020204030204" pitchFamily="34" charset="0"/>
              </a:rPr>
              <a:t>Transportation</a:t>
            </a:r>
            <a:endParaRPr lang="ar-EG" sz="2800" dirty="0"/>
          </a:p>
        </p:txBody>
      </p:sp>
    </p:spTree>
    <p:extLst>
      <p:ext uri="{BB962C8B-B14F-4D97-AF65-F5344CB8AC3E}">
        <p14:creationId xmlns:p14="http://schemas.microsoft.com/office/powerpoint/2010/main" val="3888426773"/>
      </p:ext>
    </p:extLst>
  </p:cSld>
  <p:clrMapOvr>
    <a:masterClrMapping/>
  </p:clrMapOvr>
  <mc:AlternateContent xmlns:mc="http://schemas.openxmlformats.org/markup-compatibility/2006" xmlns:p14="http://schemas.microsoft.com/office/powerpoint/2010/main">
    <mc:Choice Requires="p14">
      <p:transition spd="slow" p14:dur="2000" advTm="114042"/>
    </mc:Choice>
    <mc:Fallback xmlns="">
      <p:transition spd="slow" advTm="11404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289771" y="6524555"/>
            <a:ext cx="9902229" cy="204838"/>
          </a:xfrm>
          <a:prstGeom prst="rect">
            <a:avLst/>
          </a:prstGeom>
        </p:spPr>
      </p:pic>
      <p:pic>
        <p:nvPicPr>
          <p:cNvPr id="6" name="Picture 5"/>
          <p:cNvPicPr>
            <a:picLocks noChangeAspect="1"/>
          </p:cNvPicPr>
          <p:nvPr/>
        </p:nvPicPr>
        <p:blipFill>
          <a:blip r:embed="rId4"/>
          <a:stretch>
            <a:fillRect/>
          </a:stretch>
        </p:blipFill>
        <p:spPr>
          <a:xfrm>
            <a:off x="27122" y="10529"/>
            <a:ext cx="9533101" cy="1610200"/>
          </a:xfrm>
          <a:prstGeom prst="rect">
            <a:avLst/>
          </a:prstGeom>
          <a:solidFill>
            <a:schemeClr val="accent4">
              <a:lumMod val="40000"/>
              <a:lumOff val="60000"/>
            </a:schemeClr>
          </a:solidFill>
        </p:spPr>
      </p:pic>
      <p:sp>
        <p:nvSpPr>
          <p:cNvPr id="7" name="TextBox 6"/>
          <p:cNvSpPr txBox="1"/>
          <p:nvPr/>
        </p:nvSpPr>
        <p:spPr>
          <a:xfrm>
            <a:off x="2979371" y="528776"/>
            <a:ext cx="6075317" cy="584775"/>
          </a:xfrm>
          <a:prstGeom prst="rect">
            <a:avLst/>
          </a:prstGeom>
          <a:noFill/>
        </p:spPr>
        <p:txBody>
          <a:bodyPr wrap="none" rtlCol="0">
            <a:spAutoFit/>
          </a:bodyPr>
          <a:lstStyle/>
          <a:p>
            <a:r>
              <a:rPr lang="en-US" sz="3200" b="1" dirty="0">
                <a:solidFill>
                  <a:srgbClr val="FF9518"/>
                </a:solidFill>
                <a:cs typeface="Tajawal Medium" panose="00000600000000000000" pitchFamily="2" charset="-78"/>
              </a:rPr>
              <a:t>Perform </a:t>
            </a:r>
            <a:r>
              <a:rPr lang="ar-EG" sz="3200" b="1" dirty="0">
                <a:solidFill>
                  <a:srgbClr val="FF9518"/>
                </a:solidFill>
                <a:cs typeface="Tajawal Medium" panose="00000600000000000000" pitchFamily="2" charset="-78"/>
              </a:rPr>
              <a:t>Quantitative</a:t>
            </a:r>
            <a:r>
              <a:rPr lang="en-US" sz="3200" b="1" dirty="0">
                <a:solidFill>
                  <a:srgbClr val="FF9518"/>
                </a:solidFill>
                <a:cs typeface="Tajawal Medium" panose="00000600000000000000" pitchFamily="2" charset="-78"/>
              </a:rPr>
              <a:t> Risk Analysis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21ECB61-D1BB-9CC4-1665-FB51BC69D443}"/>
              </a:ext>
            </a:extLst>
          </p:cNvPr>
          <p:cNvSpPr txBox="1"/>
          <p:nvPr/>
        </p:nvSpPr>
        <p:spPr>
          <a:xfrm>
            <a:off x="2684584" y="1190831"/>
            <a:ext cx="7289365" cy="461665"/>
          </a:xfrm>
          <a:prstGeom prst="rect">
            <a:avLst/>
          </a:prstGeom>
          <a:noFill/>
        </p:spPr>
        <p:txBody>
          <a:bodyPr wrap="square">
            <a:spAutoFit/>
          </a:bodyPr>
          <a:lstStyle/>
          <a:p>
            <a:r>
              <a:rPr lang="en-US" sz="2400" b="1" i="0" u="none" strike="noStrike" baseline="0" dirty="0">
                <a:solidFill>
                  <a:srgbClr val="4F82BE"/>
                </a:solidFill>
                <a:latin typeface="Cambria,Bold"/>
              </a:rPr>
              <a:t>Failure Modes Effects Analysis (FMEA)</a:t>
            </a:r>
            <a:endParaRPr lang="ar-EG" sz="2400" dirty="0"/>
          </a:p>
        </p:txBody>
      </p:sp>
      <p:pic>
        <p:nvPicPr>
          <p:cNvPr id="13" name="Picture 12">
            <a:extLst>
              <a:ext uri="{FF2B5EF4-FFF2-40B4-BE49-F238E27FC236}">
                <a16:creationId xmlns:a16="http://schemas.microsoft.com/office/drawing/2014/main" id="{1E6AEB55-BF3C-439F-E738-07CA81247A8A}"/>
              </a:ext>
            </a:extLst>
          </p:cNvPr>
          <p:cNvPicPr>
            <a:picLocks noChangeAspect="1"/>
          </p:cNvPicPr>
          <p:nvPr/>
        </p:nvPicPr>
        <p:blipFill>
          <a:blip r:embed="rId5"/>
          <a:stretch>
            <a:fillRect/>
          </a:stretch>
        </p:blipFill>
        <p:spPr>
          <a:xfrm>
            <a:off x="372863" y="1866730"/>
            <a:ext cx="11345662" cy="4566429"/>
          </a:xfrm>
          <a:prstGeom prst="rect">
            <a:avLst/>
          </a:prstGeom>
        </p:spPr>
      </p:pic>
      <p:sp>
        <p:nvSpPr>
          <p:cNvPr id="14" name="Thought Bubble: Cloud 13">
            <a:extLst>
              <a:ext uri="{FF2B5EF4-FFF2-40B4-BE49-F238E27FC236}">
                <a16:creationId xmlns:a16="http://schemas.microsoft.com/office/drawing/2014/main" id="{A60B2ABE-7765-17B9-09CA-53635BA6C988}"/>
              </a:ext>
            </a:extLst>
          </p:cNvPr>
          <p:cNvSpPr/>
          <p:nvPr/>
        </p:nvSpPr>
        <p:spPr>
          <a:xfrm>
            <a:off x="1747098" y="1775334"/>
            <a:ext cx="2161309" cy="813254"/>
          </a:xfrm>
          <a:prstGeom prst="cloudCallout">
            <a:avLst>
              <a:gd name="adj1" fmla="val 137231"/>
              <a:gd name="adj2" fmla="val 145362"/>
            </a:avLst>
          </a:prstGeom>
          <a:ln w="38100"/>
        </p:spPr>
        <p:style>
          <a:lnRef idx="2">
            <a:schemeClr val="accent2"/>
          </a:lnRef>
          <a:fillRef idx="1">
            <a:schemeClr val="lt1"/>
          </a:fillRef>
          <a:effectRef idx="0">
            <a:schemeClr val="accent2"/>
          </a:effectRef>
          <a:fontRef idx="minor">
            <a:schemeClr val="dk1"/>
          </a:fontRef>
        </p:style>
        <p:txBody>
          <a:bodyPr rtlCol="1" anchor="ctr"/>
          <a:lstStyle/>
          <a:p>
            <a:pPr algn="ctr"/>
            <a:r>
              <a:rPr lang="ar-EG" dirty="0"/>
              <a:t>شدة الخطر</a:t>
            </a:r>
          </a:p>
        </p:txBody>
      </p:sp>
      <p:sp>
        <p:nvSpPr>
          <p:cNvPr id="15" name="Thought Bubble: Cloud 14">
            <a:extLst>
              <a:ext uri="{FF2B5EF4-FFF2-40B4-BE49-F238E27FC236}">
                <a16:creationId xmlns:a16="http://schemas.microsoft.com/office/drawing/2014/main" id="{37F067A2-8F94-627D-ABD5-E6CCCED0D7EB}"/>
              </a:ext>
            </a:extLst>
          </p:cNvPr>
          <p:cNvSpPr/>
          <p:nvPr/>
        </p:nvSpPr>
        <p:spPr>
          <a:xfrm>
            <a:off x="7454950" y="1898497"/>
            <a:ext cx="2518999" cy="621756"/>
          </a:xfrm>
          <a:prstGeom prst="cloudCallout">
            <a:avLst>
              <a:gd name="adj1" fmla="val -4676"/>
              <a:gd name="adj2" fmla="val 301669"/>
            </a:avLst>
          </a:prstGeom>
          <a:ln w="38100">
            <a:solidFill>
              <a:srgbClr val="FF0000"/>
            </a:solidFill>
          </a:ln>
        </p:spPr>
        <p:style>
          <a:lnRef idx="2">
            <a:schemeClr val="accent2"/>
          </a:lnRef>
          <a:fillRef idx="1">
            <a:schemeClr val="lt1"/>
          </a:fillRef>
          <a:effectRef idx="0">
            <a:schemeClr val="accent2"/>
          </a:effectRef>
          <a:fontRef idx="minor">
            <a:schemeClr val="dk1"/>
          </a:fontRef>
        </p:style>
        <p:txBody>
          <a:bodyPr rtlCol="1" anchor="ctr"/>
          <a:lstStyle/>
          <a:p>
            <a:pPr algn="ctr"/>
            <a:r>
              <a:rPr lang="ar-EG" dirty="0"/>
              <a:t>احتمالية الحدوث</a:t>
            </a:r>
          </a:p>
        </p:txBody>
      </p:sp>
      <p:sp>
        <p:nvSpPr>
          <p:cNvPr id="16" name="Thought Bubble: Cloud 15">
            <a:extLst>
              <a:ext uri="{FF2B5EF4-FFF2-40B4-BE49-F238E27FC236}">
                <a16:creationId xmlns:a16="http://schemas.microsoft.com/office/drawing/2014/main" id="{5A5258EB-82BD-B120-284A-51F70D9F4C16}"/>
              </a:ext>
            </a:extLst>
          </p:cNvPr>
          <p:cNvSpPr/>
          <p:nvPr/>
        </p:nvSpPr>
        <p:spPr>
          <a:xfrm>
            <a:off x="9902928" y="1439857"/>
            <a:ext cx="1608121" cy="621756"/>
          </a:xfrm>
          <a:prstGeom prst="cloudCallout">
            <a:avLst>
              <a:gd name="adj1" fmla="val 15624"/>
              <a:gd name="adj2" fmla="val 389315"/>
            </a:avLst>
          </a:prstGeom>
          <a:ln w="38100"/>
        </p:spPr>
        <p:style>
          <a:lnRef idx="2">
            <a:schemeClr val="accent5"/>
          </a:lnRef>
          <a:fillRef idx="1">
            <a:schemeClr val="lt1"/>
          </a:fillRef>
          <a:effectRef idx="0">
            <a:schemeClr val="accent5"/>
          </a:effectRef>
          <a:fontRef idx="minor">
            <a:schemeClr val="dk1"/>
          </a:fontRef>
        </p:style>
        <p:txBody>
          <a:bodyPr rtlCol="1" anchor="ctr"/>
          <a:lstStyle/>
          <a:p>
            <a:pPr algn="ctr"/>
            <a:r>
              <a:rPr lang="ar-EG" dirty="0"/>
              <a:t>قابلية الكشف</a:t>
            </a:r>
          </a:p>
        </p:txBody>
      </p:sp>
    </p:spTree>
    <p:custDataLst>
      <p:tags r:id="rId1"/>
    </p:custDataLst>
    <p:extLst>
      <p:ext uri="{BB962C8B-B14F-4D97-AF65-F5344CB8AC3E}">
        <p14:creationId xmlns:p14="http://schemas.microsoft.com/office/powerpoint/2010/main" val="489019896"/>
      </p:ext>
    </p:extLst>
  </p:cSld>
  <p:clrMapOvr>
    <a:masterClrMapping/>
  </p:clrMapOvr>
  <mc:AlternateContent xmlns:mc="http://schemas.openxmlformats.org/markup-compatibility/2006" xmlns:p14="http://schemas.microsoft.com/office/powerpoint/2010/main">
    <mc:Choice Requires="p14">
      <p:transition spd="slow" p14:dur="2000" advTm="138052"/>
    </mc:Choice>
    <mc:Fallback xmlns="">
      <p:transition spd="slow" advTm="13805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ppt_x"/>
                                          </p:val>
                                        </p:tav>
                                        <p:tav tm="100000">
                                          <p:val>
                                            <p:strVal val="#ppt_x"/>
                                          </p:val>
                                        </p:tav>
                                      </p:tavLst>
                                    </p:anim>
                                    <p:anim calcmode="lin" valueType="num">
                                      <p:cBhvr additive="base">
                                        <p:cTn id="2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289771" y="6188941"/>
            <a:ext cx="9902229" cy="204838"/>
          </a:xfrm>
          <a:prstGeom prst="rect">
            <a:avLst/>
          </a:prstGeom>
        </p:spPr>
      </p:pic>
      <p:pic>
        <p:nvPicPr>
          <p:cNvPr id="6" name="Picture 5"/>
          <p:cNvPicPr>
            <a:picLocks noChangeAspect="1"/>
          </p:cNvPicPr>
          <p:nvPr/>
        </p:nvPicPr>
        <p:blipFill>
          <a:blip r:embed="rId3"/>
          <a:stretch>
            <a:fillRect/>
          </a:stretch>
        </p:blipFill>
        <p:spPr>
          <a:xfrm>
            <a:off x="-108036" y="-64654"/>
            <a:ext cx="9533101" cy="1610200"/>
          </a:xfrm>
          <a:prstGeom prst="rect">
            <a:avLst/>
          </a:prstGeom>
          <a:solidFill>
            <a:schemeClr val="accent4">
              <a:lumMod val="40000"/>
              <a:lumOff val="60000"/>
            </a:schemeClr>
          </a:solidFill>
        </p:spPr>
      </p:pic>
      <p:sp>
        <p:nvSpPr>
          <p:cNvPr id="7" name="TextBox 6"/>
          <p:cNvSpPr txBox="1"/>
          <p:nvPr/>
        </p:nvSpPr>
        <p:spPr>
          <a:xfrm>
            <a:off x="2979371" y="528776"/>
            <a:ext cx="6075317" cy="584775"/>
          </a:xfrm>
          <a:prstGeom prst="rect">
            <a:avLst/>
          </a:prstGeom>
          <a:noFill/>
        </p:spPr>
        <p:txBody>
          <a:bodyPr wrap="none" rtlCol="0">
            <a:spAutoFit/>
          </a:bodyPr>
          <a:lstStyle/>
          <a:p>
            <a:r>
              <a:rPr lang="en-US" sz="3200" b="1" dirty="0">
                <a:solidFill>
                  <a:srgbClr val="FF9518"/>
                </a:solidFill>
                <a:cs typeface="Tajawal Medium" panose="00000600000000000000" pitchFamily="2" charset="-78"/>
              </a:rPr>
              <a:t>Perform </a:t>
            </a:r>
            <a:r>
              <a:rPr lang="ar-EG" sz="3200" b="1" dirty="0">
                <a:solidFill>
                  <a:srgbClr val="FF9518"/>
                </a:solidFill>
                <a:cs typeface="Tajawal Medium" panose="00000600000000000000" pitchFamily="2" charset="-78"/>
              </a:rPr>
              <a:t>Quantitative</a:t>
            </a:r>
            <a:r>
              <a:rPr lang="en-US" sz="3200" b="1" dirty="0">
                <a:solidFill>
                  <a:srgbClr val="FF9518"/>
                </a:solidFill>
                <a:cs typeface="Tajawal Medium" panose="00000600000000000000" pitchFamily="2" charset="-78"/>
              </a:rPr>
              <a:t> Risk Analysis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A10427B-8A18-93CB-3D84-6CB75348DC3E}"/>
              </a:ext>
            </a:extLst>
          </p:cNvPr>
          <p:cNvSpPr txBox="1"/>
          <p:nvPr/>
        </p:nvSpPr>
        <p:spPr>
          <a:xfrm>
            <a:off x="1014365" y="2299317"/>
            <a:ext cx="9972936" cy="954107"/>
          </a:xfrm>
          <a:prstGeom prst="rect">
            <a:avLst/>
          </a:prstGeom>
          <a:solidFill>
            <a:schemeClr val="bg1"/>
          </a:solidFill>
        </p:spPr>
        <p:txBody>
          <a:bodyPr wrap="square">
            <a:spAutoFit/>
          </a:bodyPr>
          <a:lstStyle/>
          <a:p>
            <a:pPr algn="justLow"/>
            <a:r>
              <a:rPr lang="en-US" sz="2800" b="1" i="0" u="none" strike="noStrike" baseline="0" dirty="0">
                <a:latin typeface="Calibri,Bold"/>
              </a:rPr>
              <a:t>FMEA</a:t>
            </a:r>
            <a:r>
              <a:rPr lang="en-US" sz="2800" b="0" i="0" u="none" strike="noStrike" baseline="0" dirty="0">
                <a:latin typeface="Calibri" panose="020F0502020204030204" pitchFamily="34" charset="0"/>
              </a:rPr>
              <a:t>: Failure Modes Effects Analysis. The FMEA is useful for manufactured product or where risk </a:t>
            </a:r>
            <a:r>
              <a:rPr lang="en-US" sz="2800" dirty="0">
                <a:latin typeface="Calibri" panose="020F0502020204030204" pitchFamily="34" charset="0"/>
              </a:rPr>
              <a:t>may be undetectable:</a:t>
            </a:r>
            <a:endParaRPr lang="ar-EG" sz="2800" dirty="0"/>
          </a:p>
        </p:txBody>
      </p:sp>
      <p:sp>
        <p:nvSpPr>
          <p:cNvPr id="13" name="TextBox 12">
            <a:extLst>
              <a:ext uri="{FF2B5EF4-FFF2-40B4-BE49-F238E27FC236}">
                <a16:creationId xmlns:a16="http://schemas.microsoft.com/office/drawing/2014/main" id="{A0D641B0-59A7-7E93-1D2C-6AC403C7E17E}"/>
              </a:ext>
            </a:extLst>
          </p:cNvPr>
          <p:cNvSpPr txBox="1"/>
          <p:nvPr/>
        </p:nvSpPr>
        <p:spPr>
          <a:xfrm>
            <a:off x="890078" y="4133362"/>
            <a:ext cx="9972936" cy="1815882"/>
          </a:xfrm>
          <a:prstGeom prst="rect">
            <a:avLst/>
          </a:prstGeom>
          <a:solidFill>
            <a:schemeClr val="bg1"/>
          </a:solidFill>
        </p:spPr>
        <p:txBody>
          <a:bodyPr wrap="square">
            <a:spAutoFit/>
          </a:bodyPr>
          <a:lstStyle/>
          <a:p>
            <a:r>
              <a:rPr lang="ar-EG" sz="2800" dirty="0"/>
              <a:t>Utilizes three measures:  </a:t>
            </a:r>
            <a:r>
              <a:rPr lang="en-US" sz="2800" b="0" i="0" u="none" strike="noStrike" baseline="0" dirty="0">
                <a:latin typeface="Calibri" panose="020F0502020204030204" pitchFamily="34" charset="0"/>
              </a:rPr>
              <a:t>1) Severity, 2) Occurrence, 3) Detectability to produce the </a:t>
            </a:r>
            <a:r>
              <a:rPr lang="en-US" sz="2800" dirty="0">
                <a:latin typeface="Calibri" panose="020F0502020204030204" pitchFamily="34" charset="0"/>
              </a:rPr>
              <a:t>Risk Priority Number (RPN) : The higher the RPN, the greater the risk</a:t>
            </a:r>
            <a:endParaRPr lang="ar-EG" sz="2800" dirty="0"/>
          </a:p>
          <a:p>
            <a:pPr algn="l"/>
            <a:endParaRPr lang="en-US" sz="2800" b="0" i="0" u="none" strike="noStrike" baseline="0" dirty="0">
              <a:latin typeface="Calibri" panose="020F0502020204030204" pitchFamily="34" charset="0"/>
            </a:endParaRPr>
          </a:p>
        </p:txBody>
      </p:sp>
    </p:spTree>
    <p:extLst>
      <p:ext uri="{BB962C8B-B14F-4D97-AF65-F5344CB8AC3E}">
        <p14:creationId xmlns:p14="http://schemas.microsoft.com/office/powerpoint/2010/main" val="1405358806"/>
      </p:ext>
    </p:extLst>
  </p:cSld>
  <p:clrMapOvr>
    <a:masterClrMapping/>
  </p:clrMapOvr>
  <mc:AlternateContent xmlns:mc="http://schemas.openxmlformats.org/markup-compatibility/2006" xmlns:p14="http://schemas.microsoft.com/office/powerpoint/2010/main">
    <mc:Choice Requires="p14">
      <p:transition spd="slow" p14:dur="2000" advTm="100717"/>
    </mc:Choice>
    <mc:Fallback xmlns="">
      <p:transition spd="slow" advTm="100717"/>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64654"/>
            <a:ext cx="9533101" cy="1610200"/>
          </a:xfrm>
          <a:prstGeom prst="rect">
            <a:avLst/>
          </a:prstGeom>
          <a:solidFill>
            <a:schemeClr val="accent4">
              <a:lumMod val="40000"/>
              <a:lumOff val="60000"/>
            </a:schemeClr>
          </a:solidFill>
        </p:spPr>
      </p:pic>
      <p:sp>
        <p:nvSpPr>
          <p:cNvPr id="7" name="TextBox 6"/>
          <p:cNvSpPr txBox="1"/>
          <p:nvPr/>
        </p:nvSpPr>
        <p:spPr>
          <a:xfrm>
            <a:off x="2979371" y="528776"/>
            <a:ext cx="6075317" cy="584775"/>
          </a:xfrm>
          <a:prstGeom prst="rect">
            <a:avLst/>
          </a:prstGeom>
          <a:noFill/>
        </p:spPr>
        <p:txBody>
          <a:bodyPr wrap="none" rtlCol="0">
            <a:spAutoFit/>
          </a:bodyPr>
          <a:lstStyle/>
          <a:p>
            <a:r>
              <a:rPr lang="en-US" sz="3200" b="1" dirty="0">
                <a:solidFill>
                  <a:srgbClr val="FF9518"/>
                </a:solidFill>
                <a:cs typeface="Tajawal Medium" panose="00000600000000000000" pitchFamily="2" charset="-78"/>
              </a:rPr>
              <a:t>Perform </a:t>
            </a:r>
            <a:r>
              <a:rPr lang="ar-EG" sz="3200" b="1" dirty="0">
                <a:solidFill>
                  <a:srgbClr val="FF9518"/>
                </a:solidFill>
                <a:cs typeface="Tajawal Medium" panose="00000600000000000000" pitchFamily="2" charset="-78"/>
              </a:rPr>
              <a:t>Quantitative</a:t>
            </a:r>
            <a:r>
              <a:rPr lang="en-US" sz="3200" b="1" dirty="0">
                <a:solidFill>
                  <a:srgbClr val="FF9518"/>
                </a:solidFill>
                <a:cs typeface="Tajawal Medium" panose="00000600000000000000" pitchFamily="2" charset="-78"/>
              </a:rPr>
              <a:t> Risk Analysis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A10427B-8A18-93CB-3D84-6CB75348DC3E}"/>
              </a:ext>
            </a:extLst>
          </p:cNvPr>
          <p:cNvSpPr txBox="1"/>
          <p:nvPr/>
        </p:nvSpPr>
        <p:spPr>
          <a:xfrm>
            <a:off x="1579418" y="1385259"/>
            <a:ext cx="9902228" cy="954107"/>
          </a:xfrm>
          <a:prstGeom prst="rect">
            <a:avLst/>
          </a:prstGeom>
          <a:solidFill>
            <a:schemeClr val="bg1"/>
          </a:solidFill>
        </p:spPr>
        <p:txBody>
          <a:bodyPr wrap="square">
            <a:spAutoFit/>
          </a:bodyPr>
          <a:lstStyle/>
          <a:p>
            <a:pPr algn="justLow"/>
            <a:r>
              <a:rPr lang="en-US" sz="2800" i="0" u="none" strike="noStrike" baseline="0" dirty="0">
                <a:latin typeface="Calibri,Bold"/>
              </a:rPr>
              <a:t>A key aspect of the failure modes and effects analysis, or FMEA, is that it uses three </a:t>
            </a:r>
            <a:r>
              <a:rPr lang="en-US" sz="2800" dirty="0">
                <a:latin typeface="Calibri,Bold"/>
              </a:rPr>
              <a:t>measures to determine the </a:t>
            </a:r>
            <a:r>
              <a:rPr lang="en-US" sz="2800" b="1" dirty="0">
                <a:solidFill>
                  <a:srgbClr val="FF0000"/>
                </a:solidFill>
                <a:latin typeface="Calibri,Bold"/>
              </a:rPr>
              <a:t>Risk Priority Number</a:t>
            </a:r>
            <a:r>
              <a:rPr lang="en-US" sz="2800" dirty="0">
                <a:latin typeface="Calibri,Bold"/>
              </a:rPr>
              <a:t>:</a:t>
            </a:r>
            <a:endParaRPr lang="ar-EG" sz="2800" dirty="0"/>
          </a:p>
        </p:txBody>
      </p:sp>
      <p:graphicFrame>
        <p:nvGraphicFramePr>
          <p:cNvPr id="9" name="Diagram 8">
            <a:extLst>
              <a:ext uri="{FF2B5EF4-FFF2-40B4-BE49-F238E27FC236}">
                <a16:creationId xmlns:a16="http://schemas.microsoft.com/office/drawing/2014/main" id="{9122A3D2-8DDD-C4CC-1EBB-91F25213F52F}"/>
              </a:ext>
            </a:extLst>
          </p:cNvPr>
          <p:cNvGraphicFramePr/>
          <p:nvPr>
            <p:extLst>
              <p:ext uri="{D42A27DB-BD31-4B8C-83A1-F6EECF244321}">
                <p14:modId xmlns:p14="http://schemas.microsoft.com/office/powerpoint/2010/main" val="1922868268"/>
              </p:ext>
            </p:extLst>
          </p:nvPr>
        </p:nvGraphicFramePr>
        <p:xfrm>
          <a:off x="-126508" y="2501909"/>
          <a:ext cx="3598140" cy="251033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4" name="TextBox 13">
            <a:extLst>
              <a:ext uri="{FF2B5EF4-FFF2-40B4-BE49-F238E27FC236}">
                <a16:creationId xmlns:a16="http://schemas.microsoft.com/office/drawing/2014/main" id="{6B016B49-F716-C040-51F1-A756C7B0047F}"/>
              </a:ext>
            </a:extLst>
          </p:cNvPr>
          <p:cNvSpPr txBox="1"/>
          <p:nvPr/>
        </p:nvSpPr>
        <p:spPr>
          <a:xfrm>
            <a:off x="3475077" y="2667521"/>
            <a:ext cx="8204729" cy="646331"/>
          </a:xfrm>
          <a:prstGeom prst="rect">
            <a:avLst/>
          </a:prstGeom>
          <a:solidFill>
            <a:schemeClr val="bg1"/>
          </a:solidFill>
        </p:spPr>
        <p:txBody>
          <a:bodyPr wrap="square">
            <a:spAutoFit/>
          </a:bodyPr>
          <a:lstStyle/>
          <a:p>
            <a:r>
              <a:rPr lang="en-US" sz="1800" b="1" i="0" u="none" strike="noStrike" baseline="0" dirty="0">
                <a:latin typeface="Calibri,Bold"/>
              </a:rPr>
              <a:t>Severity </a:t>
            </a:r>
            <a:r>
              <a:rPr lang="en-US" sz="1800" b="0" i="0" u="none" strike="noStrike" baseline="0" dirty="0">
                <a:latin typeface="Calibri" panose="020F0502020204030204" pitchFamily="34" charset="0"/>
              </a:rPr>
              <a:t>of the risk - represented on a numeric scale from 1 to 10, 1 representing no effect, to </a:t>
            </a:r>
            <a:r>
              <a:rPr lang="en-US" dirty="0">
                <a:latin typeface="Calibri" panose="020F0502020204030204" pitchFamily="34" charset="0"/>
              </a:rPr>
              <a:t>10 representing a high hazard (unsafe without warning)</a:t>
            </a:r>
            <a:endParaRPr lang="ar-EG" dirty="0"/>
          </a:p>
        </p:txBody>
      </p:sp>
      <p:sp>
        <p:nvSpPr>
          <p:cNvPr id="15" name="TextBox 14">
            <a:extLst>
              <a:ext uri="{FF2B5EF4-FFF2-40B4-BE49-F238E27FC236}">
                <a16:creationId xmlns:a16="http://schemas.microsoft.com/office/drawing/2014/main" id="{C4BDAC7B-3E67-8595-1DCD-8667FD988DF4}"/>
              </a:ext>
            </a:extLst>
          </p:cNvPr>
          <p:cNvSpPr txBox="1"/>
          <p:nvPr/>
        </p:nvSpPr>
        <p:spPr>
          <a:xfrm>
            <a:off x="3478522" y="3286769"/>
            <a:ext cx="8316314" cy="646331"/>
          </a:xfrm>
          <a:prstGeom prst="rect">
            <a:avLst/>
          </a:prstGeom>
          <a:noFill/>
        </p:spPr>
        <p:txBody>
          <a:bodyPr wrap="square">
            <a:spAutoFit/>
          </a:bodyPr>
          <a:lstStyle/>
          <a:p>
            <a:r>
              <a:rPr lang="en-US" sz="1800" b="1" i="0" u="none" strike="noStrike" baseline="0" dirty="0">
                <a:latin typeface="Calibri,Bold"/>
              </a:rPr>
              <a:t>Probability </a:t>
            </a:r>
            <a:r>
              <a:rPr lang="en-US" sz="1800" b="0" i="0" u="none" strike="noStrike" baseline="0" dirty="0">
                <a:latin typeface="Calibri" panose="020F0502020204030204" pitchFamily="34" charset="0"/>
              </a:rPr>
              <a:t>of occurrence – 1 representing the current probability of less than .0007%, to </a:t>
            </a:r>
            <a:r>
              <a:rPr lang="en-US" dirty="0">
                <a:latin typeface="Calibri" panose="020F0502020204030204" pitchFamily="34" charset="0"/>
              </a:rPr>
              <a:t>10 representing a probability of 20% (almost continuous failure) or greater</a:t>
            </a:r>
            <a:endParaRPr lang="ar-EG" dirty="0"/>
          </a:p>
        </p:txBody>
      </p:sp>
      <p:sp>
        <p:nvSpPr>
          <p:cNvPr id="20" name="TextBox 19">
            <a:extLst>
              <a:ext uri="{FF2B5EF4-FFF2-40B4-BE49-F238E27FC236}">
                <a16:creationId xmlns:a16="http://schemas.microsoft.com/office/drawing/2014/main" id="{BBD1C959-97A4-7F67-3D25-15503B4D49A6}"/>
              </a:ext>
            </a:extLst>
          </p:cNvPr>
          <p:cNvSpPr txBox="1"/>
          <p:nvPr/>
        </p:nvSpPr>
        <p:spPr>
          <a:xfrm>
            <a:off x="3099262" y="5308387"/>
            <a:ext cx="8963247" cy="369332"/>
          </a:xfrm>
          <a:prstGeom prst="rect">
            <a:avLst/>
          </a:prstGeom>
          <a:solidFill>
            <a:schemeClr val="bg1"/>
          </a:solidFill>
        </p:spPr>
        <p:txBody>
          <a:bodyPr wrap="square">
            <a:spAutoFit/>
          </a:bodyPr>
          <a:lstStyle/>
          <a:p>
            <a:r>
              <a:rPr lang="en-US" sz="1800" b="1" i="0" u="none" strike="noStrike" baseline="0" dirty="0">
                <a:solidFill>
                  <a:srgbClr val="002060"/>
                </a:solidFill>
                <a:latin typeface="Calibri" panose="020F0502020204030204" pitchFamily="34" charset="0"/>
              </a:rPr>
              <a:t>The three numbers are multiplied together to produce the RPN (Risk Priority Number)</a:t>
            </a:r>
            <a:endParaRPr lang="ar-EG" b="1" dirty="0">
              <a:solidFill>
                <a:srgbClr val="002060"/>
              </a:solidFill>
            </a:endParaRPr>
          </a:p>
        </p:txBody>
      </p:sp>
      <p:sp>
        <p:nvSpPr>
          <p:cNvPr id="21" name="TextBox 20">
            <a:extLst>
              <a:ext uri="{FF2B5EF4-FFF2-40B4-BE49-F238E27FC236}">
                <a16:creationId xmlns:a16="http://schemas.microsoft.com/office/drawing/2014/main" id="{E9B43844-93B0-F57E-F782-AB829ECFF56B}"/>
              </a:ext>
            </a:extLst>
          </p:cNvPr>
          <p:cNvSpPr txBox="1"/>
          <p:nvPr/>
        </p:nvSpPr>
        <p:spPr>
          <a:xfrm>
            <a:off x="3475077" y="3439968"/>
            <a:ext cx="8316314" cy="646331"/>
          </a:xfrm>
          <a:prstGeom prst="rect">
            <a:avLst/>
          </a:prstGeom>
          <a:solidFill>
            <a:schemeClr val="bg1"/>
          </a:solidFill>
        </p:spPr>
        <p:txBody>
          <a:bodyPr wrap="square">
            <a:spAutoFit/>
          </a:bodyPr>
          <a:lstStyle/>
          <a:p>
            <a:r>
              <a:rPr lang="en-US" sz="1800" b="1" i="0" u="none" strike="noStrike" baseline="0" dirty="0">
                <a:latin typeface="Calibri,Bold"/>
              </a:rPr>
              <a:t>Probability </a:t>
            </a:r>
            <a:r>
              <a:rPr lang="en-US" sz="1800" b="0" i="0" u="none" strike="noStrike" baseline="0" dirty="0">
                <a:latin typeface="Calibri" panose="020F0502020204030204" pitchFamily="34" charset="0"/>
              </a:rPr>
              <a:t>of occurrence – 1 representing the current probability of less than .0007%, to </a:t>
            </a:r>
            <a:r>
              <a:rPr lang="en-US" dirty="0">
                <a:latin typeface="Calibri" panose="020F0502020204030204" pitchFamily="34" charset="0"/>
              </a:rPr>
              <a:t>10 representing a probability of 20% (almost continuous failure) or greater</a:t>
            </a:r>
            <a:endParaRPr lang="ar-EG" dirty="0"/>
          </a:p>
        </p:txBody>
      </p:sp>
      <p:sp>
        <p:nvSpPr>
          <p:cNvPr id="22" name="TextBox 21">
            <a:extLst>
              <a:ext uri="{FF2B5EF4-FFF2-40B4-BE49-F238E27FC236}">
                <a16:creationId xmlns:a16="http://schemas.microsoft.com/office/drawing/2014/main" id="{6F7A5178-D392-14E0-4AD8-ACBCE85C7983}"/>
              </a:ext>
            </a:extLst>
          </p:cNvPr>
          <p:cNvSpPr txBox="1"/>
          <p:nvPr/>
        </p:nvSpPr>
        <p:spPr>
          <a:xfrm>
            <a:off x="3475077" y="4203128"/>
            <a:ext cx="8204728" cy="646331"/>
          </a:xfrm>
          <a:prstGeom prst="rect">
            <a:avLst/>
          </a:prstGeom>
          <a:solidFill>
            <a:schemeClr val="bg1"/>
          </a:solidFill>
        </p:spPr>
        <p:txBody>
          <a:bodyPr wrap="square">
            <a:spAutoFit/>
          </a:bodyPr>
          <a:lstStyle/>
          <a:p>
            <a:r>
              <a:rPr lang="en-US" sz="1800" b="1" i="0" u="none" strike="noStrike" baseline="0" dirty="0">
                <a:latin typeface="Calibri,Bold"/>
              </a:rPr>
              <a:t>Detectability </a:t>
            </a:r>
            <a:r>
              <a:rPr lang="en-US" sz="1800" b="0" i="0" u="none" strike="noStrike" baseline="0" dirty="0">
                <a:latin typeface="Calibri" panose="020F0502020204030204" pitchFamily="34" charset="0"/>
              </a:rPr>
              <a:t>of the risk – 1 representing a risk that is highly detectable, to 10 representing a </a:t>
            </a:r>
            <a:r>
              <a:rPr lang="en-US" dirty="0">
                <a:latin typeface="Calibri" panose="020F0502020204030204" pitchFamily="34" charset="0"/>
              </a:rPr>
              <a:t>risk that is completely undetectable (failure without warning</a:t>
            </a:r>
            <a:endParaRPr lang="ar-EG" dirty="0"/>
          </a:p>
        </p:txBody>
      </p:sp>
      <p:sp>
        <p:nvSpPr>
          <p:cNvPr id="23" name="Speech Bubble: Rectangle with Corners Rounded 22">
            <a:extLst>
              <a:ext uri="{FF2B5EF4-FFF2-40B4-BE49-F238E27FC236}">
                <a16:creationId xmlns:a16="http://schemas.microsoft.com/office/drawing/2014/main" id="{6E9B1B9C-A8E7-6A9B-6E8C-97F58A6EF313}"/>
              </a:ext>
            </a:extLst>
          </p:cNvPr>
          <p:cNvSpPr/>
          <p:nvPr/>
        </p:nvSpPr>
        <p:spPr>
          <a:xfrm>
            <a:off x="10997801" y="4431147"/>
            <a:ext cx="877454" cy="503900"/>
          </a:xfrm>
          <a:prstGeom prst="wedgeRoundRectCallout">
            <a:avLst>
              <a:gd name="adj1" fmla="val -49254"/>
              <a:gd name="adj2" fmla="val 119322"/>
              <a:gd name="adj3" fmla="val 16667"/>
            </a:avLst>
          </a:prstGeom>
          <a:ln w="38100"/>
        </p:spPr>
        <p:style>
          <a:lnRef idx="2">
            <a:schemeClr val="accent2"/>
          </a:lnRef>
          <a:fillRef idx="1">
            <a:schemeClr val="lt1"/>
          </a:fillRef>
          <a:effectRef idx="0">
            <a:schemeClr val="accent2"/>
          </a:effectRef>
          <a:fontRef idx="minor">
            <a:schemeClr val="dk1"/>
          </a:fontRef>
        </p:style>
        <p:txBody>
          <a:bodyPr rtlCol="1" anchor="ctr"/>
          <a:lstStyle/>
          <a:p>
            <a:pPr algn="ctr"/>
            <a:r>
              <a:rPr lang="en-US" dirty="0"/>
              <a:t>Notes</a:t>
            </a:r>
            <a:endParaRPr lang="ar-EG" dirty="0"/>
          </a:p>
        </p:txBody>
      </p:sp>
    </p:spTree>
    <p:custDataLst>
      <p:tags r:id="rId1"/>
    </p:custDataLst>
    <p:extLst>
      <p:ext uri="{BB962C8B-B14F-4D97-AF65-F5344CB8AC3E}">
        <p14:creationId xmlns:p14="http://schemas.microsoft.com/office/powerpoint/2010/main" val="1041616341"/>
      </p:ext>
    </p:extLst>
  </p:cSld>
  <p:clrMapOvr>
    <a:masterClrMapping/>
  </p:clrMapOvr>
  <mc:AlternateContent xmlns:mc="http://schemas.openxmlformats.org/markup-compatibility/2006" xmlns:p14="http://schemas.microsoft.com/office/powerpoint/2010/main">
    <mc:Choice Requires="p14">
      <p:transition spd="slow" p14:dur="2000" advTm="174067"/>
    </mc:Choice>
    <mc:Fallback xmlns="">
      <p:transition spd="slow" advTm="17406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1000"/>
                                        <p:tgtEl>
                                          <p:spTgt spid="9"/>
                                        </p:tgtEl>
                                      </p:cBhvr>
                                    </p:animEffect>
                                    <p:anim calcmode="lin" valueType="num">
                                      <p:cBhvr>
                                        <p:cTn id="14" dur="1000" fill="hold"/>
                                        <p:tgtEl>
                                          <p:spTgt spid="9"/>
                                        </p:tgtEl>
                                        <p:attrNameLst>
                                          <p:attrName>ppt_x</p:attrName>
                                        </p:attrNameLst>
                                      </p:cBhvr>
                                      <p:tavLst>
                                        <p:tav tm="0">
                                          <p:val>
                                            <p:strVal val="#ppt_x"/>
                                          </p:val>
                                        </p:tav>
                                        <p:tav tm="100000">
                                          <p:val>
                                            <p:strVal val="#ppt_x"/>
                                          </p:val>
                                        </p:tav>
                                      </p:tavLst>
                                    </p:anim>
                                    <p:anim calcmode="lin" valueType="num">
                                      <p:cBhvr>
                                        <p:cTn id="15"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4"/>
                                        </p:tgtEl>
                                        <p:attrNameLst>
                                          <p:attrName>style.visibility</p:attrName>
                                        </p:attrNameLst>
                                      </p:cBhvr>
                                      <p:to>
                                        <p:strVal val="visible"/>
                                      </p:to>
                                    </p:set>
                                    <p:anim calcmode="lin" valueType="num">
                                      <p:cBhvr additive="base">
                                        <p:cTn id="20" dur="500" fill="hold"/>
                                        <p:tgtEl>
                                          <p:spTgt spid="14"/>
                                        </p:tgtEl>
                                        <p:attrNameLst>
                                          <p:attrName>ppt_x</p:attrName>
                                        </p:attrNameLst>
                                      </p:cBhvr>
                                      <p:tavLst>
                                        <p:tav tm="0">
                                          <p:val>
                                            <p:strVal val="#ppt_x"/>
                                          </p:val>
                                        </p:tav>
                                        <p:tav tm="100000">
                                          <p:val>
                                            <p:strVal val="#ppt_x"/>
                                          </p:val>
                                        </p:tav>
                                      </p:tavLst>
                                    </p:anim>
                                    <p:anim calcmode="lin" valueType="num">
                                      <p:cBhvr additive="base">
                                        <p:cTn id="21"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21"/>
                                        </p:tgtEl>
                                        <p:attrNameLst>
                                          <p:attrName>style.visibility</p:attrName>
                                        </p:attrNameLst>
                                      </p:cBhvr>
                                      <p:to>
                                        <p:strVal val="visible"/>
                                      </p:to>
                                    </p:set>
                                    <p:anim calcmode="lin" valueType="num">
                                      <p:cBhvr additive="base">
                                        <p:cTn id="26" dur="500" fill="hold"/>
                                        <p:tgtEl>
                                          <p:spTgt spid="21"/>
                                        </p:tgtEl>
                                        <p:attrNameLst>
                                          <p:attrName>ppt_x</p:attrName>
                                        </p:attrNameLst>
                                      </p:cBhvr>
                                      <p:tavLst>
                                        <p:tav tm="0">
                                          <p:val>
                                            <p:strVal val="#ppt_x"/>
                                          </p:val>
                                        </p:tav>
                                        <p:tav tm="100000">
                                          <p:val>
                                            <p:strVal val="#ppt_x"/>
                                          </p:val>
                                        </p:tav>
                                      </p:tavLst>
                                    </p:anim>
                                    <p:anim calcmode="lin" valueType="num">
                                      <p:cBhvr additive="base">
                                        <p:cTn id="27"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22"/>
                                        </p:tgtEl>
                                        <p:attrNameLst>
                                          <p:attrName>style.visibility</p:attrName>
                                        </p:attrNameLst>
                                      </p:cBhvr>
                                      <p:to>
                                        <p:strVal val="visible"/>
                                      </p:to>
                                    </p:set>
                                    <p:anim calcmode="lin" valueType="num">
                                      <p:cBhvr additive="base">
                                        <p:cTn id="32" dur="500" fill="hold"/>
                                        <p:tgtEl>
                                          <p:spTgt spid="22"/>
                                        </p:tgtEl>
                                        <p:attrNameLst>
                                          <p:attrName>ppt_x</p:attrName>
                                        </p:attrNameLst>
                                      </p:cBhvr>
                                      <p:tavLst>
                                        <p:tav tm="0">
                                          <p:val>
                                            <p:strVal val="#ppt_x"/>
                                          </p:val>
                                        </p:tav>
                                        <p:tav tm="100000">
                                          <p:val>
                                            <p:strVal val="#ppt_x"/>
                                          </p:val>
                                        </p:tav>
                                      </p:tavLst>
                                    </p:anim>
                                    <p:anim calcmode="lin" valueType="num">
                                      <p:cBhvr additive="base">
                                        <p:cTn id="33"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500" fill="hold"/>
                                        <p:tgtEl>
                                          <p:spTgt spid="20"/>
                                        </p:tgtEl>
                                        <p:attrNameLst>
                                          <p:attrName>ppt_x</p:attrName>
                                        </p:attrNameLst>
                                      </p:cBhvr>
                                      <p:tavLst>
                                        <p:tav tm="0">
                                          <p:val>
                                            <p:strVal val="#ppt_x"/>
                                          </p:val>
                                        </p:tav>
                                        <p:tav tm="100000">
                                          <p:val>
                                            <p:strVal val="#ppt_x"/>
                                          </p:val>
                                        </p:tav>
                                      </p:tavLst>
                                    </p:anim>
                                    <p:anim calcmode="lin" valueType="num">
                                      <p:cBhvr additive="base">
                                        <p:cTn id="39"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Graphic spid="9" grpId="0">
        <p:bldAsOne/>
      </p:bldGraphic>
      <p:bldP spid="14" grpId="0" animBg="1"/>
      <p:bldP spid="20" grpId="0" animBg="1"/>
      <p:bldP spid="21" grpId="0" animBg="1"/>
      <p:bldP spid="2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213787" y="6222355"/>
            <a:ext cx="9902229" cy="204838"/>
          </a:xfrm>
          <a:prstGeom prst="rect">
            <a:avLst/>
          </a:prstGeom>
        </p:spPr>
      </p:pic>
      <p:pic>
        <p:nvPicPr>
          <p:cNvPr id="6" name="Picture 5"/>
          <p:cNvPicPr>
            <a:picLocks noChangeAspect="1"/>
          </p:cNvPicPr>
          <p:nvPr/>
        </p:nvPicPr>
        <p:blipFill>
          <a:blip r:embed="rId4"/>
          <a:stretch>
            <a:fillRect/>
          </a:stretch>
        </p:blipFill>
        <p:spPr>
          <a:xfrm>
            <a:off x="-108036" y="-64654"/>
            <a:ext cx="9533101" cy="1610200"/>
          </a:xfrm>
          <a:prstGeom prst="rect">
            <a:avLst/>
          </a:prstGeom>
          <a:solidFill>
            <a:schemeClr val="accent4">
              <a:lumMod val="40000"/>
              <a:lumOff val="60000"/>
            </a:schemeClr>
          </a:solidFill>
        </p:spPr>
      </p:pic>
      <p:sp>
        <p:nvSpPr>
          <p:cNvPr id="7" name="TextBox 6"/>
          <p:cNvSpPr txBox="1"/>
          <p:nvPr/>
        </p:nvSpPr>
        <p:spPr>
          <a:xfrm>
            <a:off x="2979371" y="528776"/>
            <a:ext cx="6075317" cy="584775"/>
          </a:xfrm>
          <a:prstGeom prst="rect">
            <a:avLst/>
          </a:prstGeom>
          <a:noFill/>
        </p:spPr>
        <p:txBody>
          <a:bodyPr wrap="none" rtlCol="0">
            <a:spAutoFit/>
          </a:bodyPr>
          <a:lstStyle/>
          <a:p>
            <a:r>
              <a:rPr lang="en-US" sz="3200" b="1" dirty="0">
                <a:solidFill>
                  <a:srgbClr val="FF9518"/>
                </a:solidFill>
                <a:cs typeface="Tajawal Medium" panose="00000600000000000000" pitchFamily="2" charset="-78"/>
              </a:rPr>
              <a:t>Perform </a:t>
            </a:r>
            <a:r>
              <a:rPr lang="ar-EG" sz="3200" b="1" dirty="0">
                <a:solidFill>
                  <a:srgbClr val="FF9518"/>
                </a:solidFill>
                <a:cs typeface="Tajawal Medium" panose="00000600000000000000" pitchFamily="2" charset="-78"/>
              </a:rPr>
              <a:t>Quantitative</a:t>
            </a:r>
            <a:r>
              <a:rPr lang="en-US" sz="3200" b="1" dirty="0">
                <a:solidFill>
                  <a:srgbClr val="FF9518"/>
                </a:solidFill>
                <a:cs typeface="Tajawal Medium" panose="00000600000000000000" pitchFamily="2" charset="-78"/>
              </a:rPr>
              <a:t> Risk Analysis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B07BD9D0-4FDA-14AC-8911-593497C88AB4}"/>
              </a:ext>
            </a:extLst>
          </p:cNvPr>
          <p:cNvSpPr txBox="1"/>
          <p:nvPr/>
        </p:nvSpPr>
        <p:spPr>
          <a:xfrm>
            <a:off x="1179825" y="1931513"/>
            <a:ext cx="10326254" cy="1815882"/>
          </a:xfrm>
          <a:prstGeom prst="rect">
            <a:avLst/>
          </a:prstGeom>
          <a:solidFill>
            <a:schemeClr val="bg1"/>
          </a:solidFill>
        </p:spPr>
        <p:txBody>
          <a:bodyPr wrap="square">
            <a:spAutoFit/>
          </a:bodyPr>
          <a:lstStyle/>
          <a:p>
            <a:pPr algn="justLow"/>
            <a:r>
              <a:rPr lang="en-US" sz="2800" b="0" i="0" u="none" strike="noStrike" baseline="0" dirty="0">
                <a:latin typeface="Calibri" panose="020F0502020204030204" pitchFamily="34" charset="0"/>
              </a:rPr>
              <a:t>This risk register type is particularly effective for manufactured products or for software products </a:t>
            </a:r>
            <a:r>
              <a:rPr lang="en-US" sz="2800" dirty="0">
                <a:latin typeface="Calibri" panose="020F0502020204030204" pitchFamily="34" charset="0"/>
              </a:rPr>
              <a:t>in which the software controls mechanical devices that could potentially cause serious injury or loss of life if the software (and therefore the device itself) were to fail.</a:t>
            </a:r>
            <a:endParaRPr lang="ar-EG" sz="2800" dirty="0"/>
          </a:p>
        </p:txBody>
      </p:sp>
      <p:pic>
        <p:nvPicPr>
          <p:cNvPr id="2052" name="Picture 4" descr="حمالة صدر وتد طيب الرائحة تكييف وتلاجة وغسالة - paperlightstudio.com">
            <a:extLst>
              <a:ext uri="{FF2B5EF4-FFF2-40B4-BE49-F238E27FC236}">
                <a16:creationId xmlns:a16="http://schemas.microsoft.com/office/drawing/2014/main" id="{6642689E-64A1-A93F-9595-4ED30699F04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57582" y="3952233"/>
            <a:ext cx="3944072" cy="2143125"/>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سعر ومواصفات سيارة TOGG C-SUV الكهربائية التركية الصنع">
            <a:extLst>
              <a:ext uri="{FF2B5EF4-FFF2-40B4-BE49-F238E27FC236}">
                <a16:creationId xmlns:a16="http://schemas.microsoft.com/office/drawing/2014/main" id="{3C9F57B8-A371-F048-78AC-256A74F664B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70065" y="4011628"/>
            <a:ext cx="3614882" cy="2024334"/>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0CDFC197-76EB-0FC1-1C4C-EE750009B05A}"/>
              </a:ext>
            </a:extLst>
          </p:cNvPr>
          <p:cNvSpPr txBox="1"/>
          <p:nvPr/>
        </p:nvSpPr>
        <p:spPr>
          <a:xfrm>
            <a:off x="1179825" y="1366154"/>
            <a:ext cx="10208611" cy="400110"/>
          </a:xfrm>
          <a:prstGeom prst="rect">
            <a:avLst/>
          </a:prstGeom>
          <a:solidFill>
            <a:schemeClr val="bg1"/>
          </a:solidFill>
        </p:spPr>
        <p:txBody>
          <a:bodyPr wrap="square">
            <a:spAutoFit/>
          </a:bodyPr>
          <a:lstStyle/>
          <a:p>
            <a:r>
              <a:rPr lang="en-US" sz="2000" b="1" i="0" u="none" strike="noStrike" baseline="0" dirty="0">
                <a:solidFill>
                  <a:srgbClr val="002060"/>
                </a:solidFill>
                <a:latin typeface="Calibri" panose="020F0502020204030204" pitchFamily="34" charset="0"/>
              </a:rPr>
              <a:t>The three numbers are multiplied together to produce the RPN (Risk Priority Number)</a:t>
            </a:r>
            <a:endParaRPr lang="ar-EG" sz="2000" b="1" dirty="0">
              <a:solidFill>
                <a:srgbClr val="002060"/>
              </a:solidFill>
            </a:endParaRPr>
          </a:p>
        </p:txBody>
      </p:sp>
    </p:spTree>
    <p:custDataLst>
      <p:tags r:id="rId1"/>
    </p:custDataLst>
    <p:extLst>
      <p:ext uri="{BB962C8B-B14F-4D97-AF65-F5344CB8AC3E}">
        <p14:creationId xmlns:p14="http://schemas.microsoft.com/office/powerpoint/2010/main" val="2521672058"/>
      </p:ext>
    </p:extLst>
  </p:cSld>
  <p:clrMapOvr>
    <a:masterClrMapping/>
  </p:clrMapOvr>
  <mc:AlternateContent xmlns:mc="http://schemas.openxmlformats.org/markup-compatibility/2006" xmlns:p14="http://schemas.microsoft.com/office/powerpoint/2010/main">
    <mc:Choice Requires="p14">
      <p:transition spd="slow" p14:dur="2000" advTm="97882"/>
    </mc:Choice>
    <mc:Fallback xmlns="">
      <p:transition spd="slow" advTm="9788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289771" y="6391352"/>
            <a:ext cx="9902229" cy="204838"/>
          </a:xfrm>
          <a:prstGeom prst="rect">
            <a:avLst/>
          </a:prstGeom>
        </p:spPr>
      </p:pic>
      <p:pic>
        <p:nvPicPr>
          <p:cNvPr id="6" name="Picture 5"/>
          <p:cNvPicPr>
            <a:picLocks noChangeAspect="1"/>
          </p:cNvPicPr>
          <p:nvPr/>
        </p:nvPicPr>
        <p:blipFill>
          <a:blip r:embed="rId4"/>
          <a:stretch>
            <a:fillRect/>
          </a:stretch>
        </p:blipFill>
        <p:spPr>
          <a:xfrm>
            <a:off x="-108036" y="-64654"/>
            <a:ext cx="9533101" cy="1610200"/>
          </a:xfrm>
          <a:prstGeom prst="rect">
            <a:avLst/>
          </a:prstGeom>
          <a:solidFill>
            <a:schemeClr val="accent4">
              <a:lumMod val="40000"/>
              <a:lumOff val="60000"/>
            </a:schemeClr>
          </a:solidFill>
        </p:spPr>
      </p:pic>
      <p:sp>
        <p:nvSpPr>
          <p:cNvPr id="7" name="TextBox 6"/>
          <p:cNvSpPr txBox="1"/>
          <p:nvPr/>
        </p:nvSpPr>
        <p:spPr>
          <a:xfrm>
            <a:off x="2979371" y="528776"/>
            <a:ext cx="6075317" cy="584775"/>
          </a:xfrm>
          <a:prstGeom prst="rect">
            <a:avLst/>
          </a:prstGeom>
          <a:noFill/>
        </p:spPr>
        <p:txBody>
          <a:bodyPr wrap="none" rtlCol="0">
            <a:spAutoFit/>
          </a:bodyPr>
          <a:lstStyle/>
          <a:p>
            <a:r>
              <a:rPr lang="en-US" sz="3200" b="1" dirty="0">
                <a:solidFill>
                  <a:srgbClr val="FF9518"/>
                </a:solidFill>
                <a:cs typeface="Tajawal Medium" panose="00000600000000000000" pitchFamily="2" charset="-78"/>
              </a:rPr>
              <a:t>Perform </a:t>
            </a:r>
            <a:r>
              <a:rPr lang="ar-EG" sz="3200" b="1" dirty="0">
                <a:solidFill>
                  <a:srgbClr val="FF9518"/>
                </a:solidFill>
                <a:cs typeface="Tajawal Medium" panose="00000600000000000000" pitchFamily="2" charset="-78"/>
              </a:rPr>
              <a:t>Quantitative</a:t>
            </a:r>
            <a:r>
              <a:rPr lang="en-US" sz="3200" b="1" dirty="0">
                <a:solidFill>
                  <a:srgbClr val="FF9518"/>
                </a:solidFill>
                <a:cs typeface="Tajawal Medium" panose="00000600000000000000" pitchFamily="2" charset="-78"/>
              </a:rPr>
              <a:t> Risk Analysis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7ECDCEF6-DAC2-927F-90EA-E659E4163F96}"/>
              </a:ext>
            </a:extLst>
          </p:cNvPr>
          <p:cNvSpPr txBox="1"/>
          <p:nvPr/>
        </p:nvSpPr>
        <p:spPr>
          <a:xfrm>
            <a:off x="1747098" y="1460074"/>
            <a:ext cx="8903854" cy="646331"/>
          </a:xfrm>
          <a:prstGeom prst="rect">
            <a:avLst/>
          </a:prstGeom>
          <a:solidFill>
            <a:schemeClr val="bg1"/>
          </a:solidFill>
        </p:spPr>
        <p:txBody>
          <a:bodyPr wrap="square">
            <a:spAutoFit/>
          </a:bodyPr>
          <a:lstStyle/>
          <a:p>
            <a:r>
              <a:rPr lang="ar-EG" sz="3600" b="1" dirty="0">
                <a:solidFill>
                  <a:srgbClr val="00B0F0"/>
                </a:solidFill>
              </a:rPr>
              <a:t>Expected Value/ Expected Monetary Value</a:t>
            </a:r>
          </a:p>
        </p:txBody>
      </p:sp>
      <p:sp>
        <p:nvSpPr>
          <p:cNvPr id="15" name="TextBox 14">
            <a:extLst>
              <a:ext uri="{FF2B5EF4-FFF2-40B4-BE49-F238E27FC236}">
                <a16:creationId xmlns:a16="http://schemas.microsoft.com/office/drawing/2014/main" id="{CFA02FBD-41B7-3557-8BCC-023FB387EE55}"/>
              </a:ext>
            </a:extLst>
          </p:cNvPr>
          <p:cNvSpPr txBox="1"/>
          <p:nvPr/>
        </p:nvSpPr>
        <p:spPr>
          <a:xfrm>
            <a:off x="516674" y="2134835"/>
            <a:ext cx="11406909" cy="830997"/>
          </a:xfrm>
          <a:prstGeom prst="rect">
            <a:avLst/>
          </a:prstGeom>
          <a:solidFill>
            <a:schemeClr val="bg1"/>
          </a:solidFill>
        </p:spPr>
        <p:txBody>
          <a:bodyPr wrap="square">
            <a:spAutoFit/>
          </a:bodyPr>
          <a:lstStyle/>
          <a:p>
            <a:r>
              <a:rPr lang="en-US" sz="2400" b="1" i="0" u="none" strike="noStrike" baseline="0" dirty="0">
                <a:solidFill>
                  <a:srgbClr val="002060"/>
                </a:solidFill>
                <a:latin typeface="Calibri" panose="020F0502020204030204" pitchFamily="34" charset="0"/>
                <a:cs typeface="+mj-cs"/>
              </a:rPr>
              <a:t>Expected value or Expected Monetary Value (EMV) is computed by multiplying the probability of </a:t>
            </a:r>
            <a:r>
              <a:rPr lang="en-US" sz="2400" b="1" dirty="0">
                <a:solidFill>
                  <a:srgbClr val="002060"/>
                </a:solidFill>
                <a:latin typeface="Calibri" panose="020F0502020204030204" pitchFamily="34" charset="0"/>
                <a:cs typeface="+mj-cs"/>
              </a:rPr>
              <a:t>an event by its impact. Examples appear below:</a:t>
            </a:r>
            <a:endParaRPr lang="ar-EG" sz="2400" b="1" dirty="0">
              <a:solidFill>
                <a:srgbClr val="002060"/>
              </a:solidFill>
              <a:cs typeface="+mj-cs"/>
            </a:endParaRPr>
          </a:p>
        </p:txBody>
      </p:sp>
      <p:pic>
        <p:nvPicPr>
          <p:cNvPr id="14" name="Picture 13">
            <a:extLst>
              <a:ext uri="{FF2B5EF4-FFF2-40B4-BE49-F238E27FC236}">
                <a16:creationId xmlns:a16="http://schemas.microsoft.com/office/drawing/2014/main" id="{F6FFABB7-FD69-76E5-7153-5ACF1AC14A22}"/>
              </a:ext>
            </a:extLst>
          </p:cNvPr>
          <p:cNvPicPr>
            <a:picLocks noChangeAspect="1"/>
          </p:cNvPicPr>
          <p:nvPr/>
        </p:nvPicPr>
        <p:blipFill>
          <a:blip r:embed="rId5"/>
          <a:stretch>
            <a:fillRect/>
          </a:stretch>
        </p:blipFill>
        <p:spPr>
          <a:xfrm>
            <a:off x="1279949" y="3237092"/>
            <a:ext cx="9632101" cy="3160640"/>
          </a:xfrm>
          <a:prstGeom prst="rect">
            <a:avLst/>
          </a:prstGeom>
        </p:spPr>
      </p:pic>
      <p:sp>
        <p:nvSpPr>
          <p:cNvPr id="16" name="Arrow: Right 15">
            <a:extLst>
              <a:ext uri="{FF2B5EF4-FFF2-40B4-BE49-F238E27FC236}">
                <a16:creationId xmlns:a16="http://schemas.microsoft.com/office/drawing/2014/main" id="{844A0975-F949-188C-99BC-360405AF3204}"/>
              </a:ext>
            </a:extLst>
          </p:cNvPr>
          <p:cNvSpPr/>
          <p:nvPr/>
        </p:nvSpPr>
        <p:spPr>
          <a:xfrm>
            <a:off x="210637" y="3732711"/>
            <a:ext cx="1536461" cy="830997"/>
          </a:xfrm>
          <a:prstGeom prst="rightArrow">
            <a:avLst/>
          </a:prstGeom>
          <a:ln w="38100">
            <a:solidFill>
              <a:srgbClr val="002060"/>
            </a:solidFill>
          </a:ln>
        </p:spPr>
        <p:style>
          <a:lnRef idx="2">
            <a:schemeClr val="accent5"/>
          </a:lnRef>
          <a:fillRef idx="1">
            <a:schemeClr val="lt1"/>
          </a:fillRef>
          <a:effectRef idx="0">
            <a:schemeClr val="accent5"/>
          </a:effectRef>
          <a:fontRef idx="minor">
            <a:schemeClr val="dk1"/>
          </a:fontRef>
        </p:style>
        <p:txBody>
          <a:bodyPr rtlCol="1" anchor="ctr"/>
          <a:lstStyle/>
          <a:p>
            <a:pPr algn="ctr"/>
            <a:r>
              <a:rPr lang="ar-EG" sz="2400" b="1" dirty="0">
                <a:solidFill>
                  <a:srgbClr val="FF0000"/>
                </a:solidFill>
              </a:rPr>
              <a:t>المخاطره</a:t>
            </a:r>
            <a:endParaRPr lang="ar-EG" b="1" dirty="0">
              <a:solidFill>
                <a:srgbClr val="FF0000"/>
              </a:solidFill>
            </a:endParaRPr>
          </a:p>
        </p:txBody>
      </p:sp>
      <p:sp>
        <p:nvSpPr>
          <p:cNvPr id="19" name="Arrow: Right 18">
            <a:extLst>
              <a:ext uri="{FF2B5EF4-FFF2-40B4-BE49-F238E27FC236}">
                <a16:creationId xmlns:a16="http://schemas.microsoft.com/office/drawing/2014/main" id="{3741B505-E7B6-B8E1-076E-0E5885E3778D}"/>
              </a:ext>
            </a:extLst>
          </p:cNvPr>
          <p:cNvSpPr/>
          <p:nvPr/>
        </p:nvSpPr>
        <p:spPr>
          <a:xfrm>
            <a:off x="2837968" y="4035099"/>
            <a:ext cx="1283692" cy="830997"/>
          </a:xfrm>
          <a:prstGeom prst="rightArrow">
            <a:avLst/>
          </a:prstGeom>
          <a:ln w="38100">
            <a:solidFill>
              <a:srgbClr val="002060"/>
            </a:solidFill>
          </a:ln>
        </p:spPr>
        <p:style>
          <a:lnRef idx="2">
            <a:schemeClr val="accent5"/>
          </a:lnRef>
          <a:fillRef idx="1">
            <a:schemeClr val="lt1"/>
          </a:fillRef>
          <a:effectRef idx="0">
            <a:schemeClr val="accent5"/>
          </a:effectRef>
          <a:fontRef idx="minor">
            <a:schemeClr val="dk1"/>
          </a:fontRef>
        </p:style>
        <p:txBody>
          <a:bodyPr rtlCol="1" anchor="ctr"/>
          <a:lstStyle/>
          <a:p>
            <a:pPr algn="ctr"/>
            <a:r>
              <a:rPr lang="ar-EG" sz="2400" b="1" dirty="0">
                <a:solidFill>
                  <a:srgbClr val="FF0000"/>
                </a:solidFill>
              </a:rPr>
              <a:t>الاحتمال</a:t>
            </a:r>
            <a:endParaRPr lang="ar-EG" b="1" dirty="0">
              <a:solidFill>
                <a:srgbClr val="FF0000"/>
              </a:solidFill>
            </a:endParaRPr>
          </a:p>
        </p:txBody>
      </p:sp>
      <p:sp>
        <p:nvSpPr>
          <p:cNvPr id="20" name="Arrow: Right 19">
            <a:extLst>
              <a:ext uri="{FF2B5EF4-FFF2-40B4-BE49-F238E27FC236}">
                <a16:creationId xmlns:a16="http://schemas.microsoft.com/office/drawing/2014/main" id="{F5A45F78-479A-A6DC-5301-F9885EE7F0A9}"/>
              </a:ext>
            </a:extLst>
          </p:cNvPr>
          <p:cNvSpPr/>
          <p:nvPr/>
        </p:nvSpPr>
        <p:spPr>
          <a:xfrm>
            <a:off x="5072731" y="4148210"/>
            <a:ext cx="1213896" cy="830997"/>
          </a:xfrm>
          <a:prstGeom prst="rightArrow">
            <a:avLst/>
          </a:prstGeom>
          <a:ln w="38100">
            <a:solidFill>
              <a:srgbClr val="002060"/>
            </a:solidFill>
          </a:ln>
        </p:spPr>
        <p:style>
          <a:lnRef idx="2">
            <a:schemeClr val="accent5"/>
          </a:lnRef>
          <a:fillRef idx="1">
            <a:schemeClr val="lt1"/>
          </a:fillRef>
          <a:effectRef idx="0">
            <a:schemeClr val="accent5"/>
          </a:effectRef>
          <a:fontRef idx="minor">
            <a:schemeClr val="dk1"/>
          </a:fontRef>
        </p:style>
        <p:txBody>
          <a:bodyPr rtlCol="1" anchor="ctr"/>
          <a:lstStyle/>
          <a:p>
            <a:pPr algn="ctr"/>
            <a:r>
              <a:rPr lang="ar-EG" sz="2400" b="1" dirty="0">
                <a:solidFill>
                  <a:srgbClr val="FF0000"/>
                </a:solidFill>
              </a:rPr>
              <a:t>التأثير</a:t>
            </a:r>
            <a:endParaRPr lang="ar-EG" b="1" dirty="0">
              <a:solidFill>
                <a:srgbClr val="FF0000"/>
              </a:solidFill>
            </a:endParaRPr>
          </a:p>
        </p:txBody>
      </p:sp>
      <p:sp>
        <p:nvSpPr>
          <p:cNvPr id="21" name="Arrow: Right 20">
            <a:extLst>
              <a:ext uri="{FF2B5EF4-FFF2-40B4-BE49-F238E27FC236}">
                <a16:creationId xmlns:a16="http://schemas.microsoft.com/office/drawing/2014/main" id="{F740424D-8E2F-15B9-76CB-1A08BCD43884}"/>
              </a:ext>
            </a:extLst>
          </p:cNvPr>
          <p:cNvSpPr/>
          <p:nvPr/>
        </p:nvSpPr>
        <p:spPr>
          <a:xfrm rot="18490723">
            <a:off x="7390063" y="4238725"/>
            <a:ext cx="1383874" cy="830997"/>
          </a:xfrm>
          <a:prstGeom prst="rightArrow">
            <a:avLst>
              <a:gd name="adj1" fmla="val 56669"/>
              <a:gd name="adj2" fmla="val 50000"/>
            </a:avLst>
          </a:prstGeom>
          <a:ln w="38100">
            <a:solidFill>
              <a:srgbClr val="002060"/>
            </a:solidFill>
          </a:ln>
        </p:spPr>
        <p:style>
          <a:lnRef idx="2">
            <a:schemeClr val="accent5"/>
          </a:lnRef>
          <a:fillRef idx="1">
            <a:schemeClr val="lt1"/>
          </a:fillRef>
          <a:effectRef idx="0">
            <a:schemeClr val="accent5"/>
          </a:effectRef>
          <a:fontRef idx="minor">
            <a:schemeClr val="dk1"/>
          </a:fontRef>
        </p:style>
        <p:txBody>
          <a:bodyPr rtlCol="1" anchor="ctr"/>
          <a:lstStyle/>
          <a:p>
            <a:pPr algn="ctr"/>
            <a:r>
              <a:rPr lang="ar-EG" sz="1400" b="1" dirty="0">
                <a:solidFill>
                  <a:srgbClr val="FF0000"/>
                </a:solidFill>
              </a:rPr>
              <a:t>القيمة المتوقعة </a:t>
            </a:r>
            <a:endParaRPr lang="ar-EG" sz="1100" b="1" dirty="0">
              <a:solidFill>
                <a:srgbClr val="FF0000"/>
              </a:solidFill>
            </a:endParaRPr>
          </a:p>
        </p:txBody>
      </p:sp>
    </p:spTree>
    <p:custDataLst>
      <p:tags r:id="rId1"/>
    </p:custDataLst>
    <p:extLst>
      <p:ext uri="{BB962C8B-B14F-4D97-AF65-F5344CB8AC3E}">
        <p14:creationId xmlns:p14="http://schemas.microsoft.com/office/powerpoint/2010/main" val="2989414217"/>
      </p:ext>
    </p:extLst>
  </p:cSld>
  <p:clrMapOvr>
    <a:masterClrMapping/>
  </p:clrMapOvr>
  <mc:AlternateContent xmlns:mc="http://schemas.openxmlformats.org/markup-compatibility/2006" xmlns:p14="http://schemas.microsoft.com/office/powerpoint/2010/main">
    <mc:Choice Requires="p14">
      <p:transition spd="slow" p14:dur="2000" advTm="176794"/>
    </mc:Choice>
    <mc:Fallback xmlns="">
      <p:transition spd="slow" advTm="17679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ppt_x"/>
                                          </p:val>
                                        </p:tav>
                                        <p:tav tm="100000">
                                          <p:val>
                                            <p:strVal val="#ppt_x"/>
                                          </p:val>
                                        </p:tav>
                                      </p:tavLst>
                                    </p:anim>
                                    <p:anim calcmode="lin" valueType="num">
                                      <p:cBhvr additive="base">
                                        <p:cTn id="2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500" fill="hold"/>
                                        <p:tgtEl>
                                          <p:spTgt spid="19"/>
                                        </p:tgtEl>
                                        <p:attrNameLst>
                                          <p:attrName>ppt_x</p:attrName>
                                        </p:attrNameLst>
                                      </p:cBhvr>
                                      <p:tavLst>
                                        <p:tav tm="0">
                                          <p:val>
                                            <p:strVal val="#ppt_x"/>
                                          </p:val>
                                        </p:tav>
                                        <p:tav tm="100000">
                                          <p:val>
                                            <p:strVal val="#ppt_x"/>
                                          </p:val>
                                        </p:tav>
                                      </p:tavLst>
                                    </p:anim>
                                    <p:anim calcmode="lin" valueType="num">
                                      <p:cBhvr additive="base">
                                        <p:cTn id="2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500" fill="hold"/>
                                        <p:tgtEl>
                                          <p:spTgt spid="20"/>
                                        </p:tgtEl>
                                        <p:attrNameLst>
                                          <p:attrName>ppt_x</p:attrName>
                                        </p:attrNameLst>
                                      </p:cBhvr>
                                      <p:tavLst>
                                        <p:tav tm="0">
                                          <p:val>
                                            <p:strVal val="#ppt_x"/>
                                          </p:val>
                                        </p:tav>
                                        <p:tav tm="100000">
                                          <p:val>
                                            <p:strVal val="#ppt_x"/>
                                          </p:val>
                                        </p:tav>
                                      </p:tavLst>
                                    </p:anim>
                                    <p:anim calcmode="lin" valueType="num">
                                      <p:cBhvr additive="base">
                                        <p:cTn id="32"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500" fill="hold"/>
                                        <p:tgtEl>
                                          <p:spTgt spid="21"/>
                                        </p:tgtEl>
                                        <p:attrNameLst>
                                          <p:attrName>ppt_x</p:attrName>
                                        </p:attrNameLst>
                                      </p:cBhvr>
                                      <p:tavLst>
                                        <p:tav tm="0">
                                          <p:val>
                                            <p:strVal val="#ppt_x"/>
                                          </p:val>
                                        </p:tav>
                                        <p:tav tm="100000">
                                          <p:val>
                                            <p:strVal val="#ppt_x"/>
                                          </p:val>
                                        </p:tav>
                                      </p:tavLst>
                                    </p:anim>
                                    <p:anim calcmode="lin" valueType="num">
                                      <p:cBhvr additive="base">
                                        <p:cTn id="3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6" grpId="0" animBg="1"/>
      <p:bldP spid="19" grpId="0" animBg="1"/>
      <p:bldP spid="20" grpId="0" animBg="1"/>
      <p:bldP spid="2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289771" y="6499659"/>
            <a:ext cx="9902229" cy="204838"/>
          </a:xfrm>
          <a:prstGeom prst="rect">
            <a:avLst/>
          </a:prstGeom>
        </p:spPr>
      </p:pic>
      <p:pic>
        <p:nvPicPr>
          <p:cNvPr id="6" name="Picture 5"/>
          <p:cNvPicPr>
            <a:picLocks noChangeAspect="1"/>
          </p:cNvPicPr>
          <p:nvPr/>
        </p:nvPicPr>
        <p:blipFill>
          <a:blip r:embed="rId3"/>
          <a:stretch>
            <a:fillRect/>
          </a:stretch>
        </p:blipFill>
        <p:spPr>
          <a:xfrm>
            <a:off x="-108036" y="-64654"/>
            <a:ext cx="9533101" cy="1610200"/>
          </a:xfrm>
          <a:prstGeom prst="rect">
            <a:avLst/>
          </a:prstGeom>
          <a:solidFill>
            <a:schemeClr val="accent4">
              <a:lumMod val="40000"/>
              <a:lumOff val="60000"/>
            </a:schemeClr>
          </a:solidFill>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76274DD7-76F7-E8C2-0F39-EBEB2774DD07}"/>
              </a:ext>
            </a:extLst>
          </p:cNvPr>
          <p:cNvPicPr>
            <a:picLocks noChangeAspect="1"/>
          </p:cNvPicPr>
          <p:nvPr/>
        </p:nvPicPr>
        <p:blipFill>
          <a:blip r:embed="rId4"/>
          <a:stretch>
            <a:fillRect/>
          </a:stretch>
        </p:blipFill>
        <p:spPr>
          <a:xfrm>
            <a:off x="696337" y="1596292"/>
            <a:ext cx="11115567" cy="4736607"/>
          </a:xfrm>
          <a:prstGeom prst="rect">
            <a:avLst/>
          </a:prstGeom>
        </p:spPr>
      </p:pic>
      <p:sp>
        <p:nvSpPr>
          <p:cNvPr id="15" name="Arrow: Right 14">
            <a:extLst>
              <a:ext uri="{FF2B5EF4-FFF2-40B4-BE49-F238E27FC236}">
                <a16:creationId xmlns:a16="http://schemas.microsoft.com/office/drawing/2014/main" id="{8CF85853-5414-0B82-E655-29199B44E7AA}"/>
              </a:ext>
            </a:extLst>
          </p:cNvPr>
          <p:cNvSpPr/>
          <p:nvPr/>
        </p:nvSpPr>
        <p:spPr>
          <a:xfrm>
            <a:off x="-584986" y="3495043"/>
            <a:ext cx="1599351" cy="633028"/>
          </a:xfrm>
          <a:prstGeom prst="rightArrow">
            <a:avLst/>
          </a:prstGeom>
          <a:ln w="38100"/>
        </p:spPr>
        <p:style>
          <a:lnRef idx="2">
            <a:schemeClr val="accent6"/>
          </a:lnRef>
          <a:fillRef idx="1">
            <a:schemeClr val="lt1"/>
          </a:fillRef>
          <a:effectRef idx="0">
            <a:schemeClr val="accent6"/>
          </a:effectRef>
          <a:fontRef idx="minor">
            <a:schemeClr val="dk1"/>
          </a:fontRef>
        </p:style>
        <p:txBody>
          <a:bodyPr rtlCol="1" anchor="ctr"/>
          <a:lstStyle/>
          <a:p>
            <a:pPr algn="ctr"/>
            <a:r>
              <a:rPr lang="ar-EG" b="1" dirty="0"/>
              <a:t>سجل المخاطر </a:t>
            </a:r>
          </a:p>
        </p:txBody>
      </p:sp>
      <p:sp>
        <p:nvSpPr>
          <p:cNvPr id="18" name="Arrow: Right 17">
            <a:extLst>
              <a:ext uri="{FF2B5EF4-FFF2-40B4-BE49-F238E27FC236}">
                <a16:creationId xmlns:a16="http://schemas.microsoft.com/office/drawing/2014/main" id="{E1DF709E-29B2-23FC-CD8E-28C0EA159F40}"/>
              </a:ext>
            </a:extLst>
          </p:cNvPr>
          <p:cNvSpPr/>
          <p:nvPr/>
        </p:nvSpPr>
        <p:spPr>
          <a:xfrm rot="19599347">
            <a:off x="-627017" y="4566157"/>
            <a:ext cx="2164073" cy="794302"/>
          </a:xfrm>
          <a:prstGeom prst="rightArrow">
            <a:avLst/>
          </a:prstGeom>
          <a:ln w="38100"/>
        </p:spPr>
        <p:style>
          <a:lnRef idx="2">
            <a:schemeClr val="accent5"/>
          </a:lnRef>
          <a:fillRef idx="1">
            <a:schemeClr val="lt1"/>
          </a:fillRef>
          <a:effectRef idx="0">
            <a:schemeClr val="accent5"/>
          </a:effectRef>
          <a:fontRef idx="minor">
            <a:schemeClr val="dk1"/>
          </a:fontRef>
        </p:style>
        <p:txBody>
          <a:bodyPr rtlCol="1" anchor="ctr"/>
          <a:lstStyle/>
          <a:p>
            <a:pPr algn="ctr"/>
            <a:r>
              <a:rPr lang="ar-EG" b="1" dirty="0"/>
              <a:t>خطة إدارة المخاطر </a:t>
            </a:r>
          </a:p>
        </p:txBody>
      </p:sp>
    </p:spTree>
    <p:extLst>
      <p:ext uri="{BB962C8B-B14F-4D97-AF65-F5344CB8AC3E}">
        <p14:creationId xmlns:p14="http://schemas.microsoft.com/office/powerpoint/2010/main" val="228640787"/>
      </p:ext>
    </p:extLst>
  </p:cSld>
  <p:clrMapOvr>
    <a:masterClrMapping/>
  </p:clrMapOvr>
  <mc:AlternateContent xmlns:mc="http://schemas.openxmlformats.org/markup-compatibility/2006" xmlns:p14="http://schemas.microsoft.com/office/powerpoint/2010/main">
    <mc:Choice Requires="p14">
      <p:transition spd="slow" p14:dur="2000" advTm="102067"/>
    </mc:Choice>
    <mc:Fallback xmlns="">
      <p:transition spd="slow" advTm="102067"/>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183335" y="5922611"/>
            <a:ext cx="9902229" cy="204838"/>
          </a:xfrm>
          <a:prstGeom prst="rect">
            <a:avLst/>
          </a:prstGeom>
        </p:spPr>
      </p:pic>
      <p:pic>
        <p:nvPicPr>
          <p:cNvPr id="6" name="Picture 5"/>
          <p:cNvPicPr>
            <a:picLocks noChangeAspect="1"/>
          </p:cNvPicPr>
          <p:nvPr/>
        </p:nvPicPr>
        <p:blipFill>
          <a:blip r:embed="rId4"/>
          <a:stretch>
            <a:fillRect/>
          </a:stretch>
        </p:blipFill>
        <p:spPr>
          <a:xfrm>
            <a:off x="-108036" y="-64654"/>
            <a:ext cx="9533101" cy="1610200"/>
          </a:xfrm>
          <a:prstGeom prst="rect">
            <a:avLst/>
          </a:prstGeom>
          <a:solidFill>
            <a:schemeClr val="accent4">
              <a:lumMod val="40000"/>
              <a:lumOff val="60000"/>
            </a:schemeClr>
          </a:solidFill>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56071FEF-4B6B-22C0-B9F4-C93408F0385D}"/>
              </a:ext>
            </a:extLst>
          </p:cNvPr>
          <p:cNvSpPr txBox="1"/>
          <p:nvPr/>
        </p:nvSpPr>
        <p:spPr>
          <a:xfrm>
            <a:off x="115410" y="2522299"/>
            <a:ext cx="11812870" cy="1569660"/>
          </a:xfrm>
          <a:prstGeom prst="rect">
            <a:avLst/>
          </a:prstGeom>
          <a:solidFill>
            <a:schemeClr val="bg1"/>
          </a:solidFill>
        </p:spPr>
        <p:txBody>
          <a:bodyPr wrap="square">
            <a:spAutoFit/>
          </a:bodyPr>
          <a:lstStyle/>
          <a:p>
            <a:pPr algn="justLow"/>
            <a:r>
              <a:rPr lang="en-US" sz="3200" i="0" u="none" strike="noStrike" baseline="0" dirty="0">
                <a:latin typeface="Calibri" panose="020F0502020204030204" pitchFamily="34" charset="0"/>
              </a:rPr>
              <a:t>After risks are identified and evaluated from a qualitative and quantitative perspective, we can plan </a:t>
            </a:r>
            <a:r>
              <a:rPr lang="en-US" sz="3200" dirty="0">
                <a:latin typeface="Calibri" panose="020F0502020204030204" pitchFamily="34" charset="0"/>
              </a:rPr>
              <a:t>our responses to risk, and either to enhance opportunities, or reduce threats for the project.</a:t>
            </a:r>
            <a:endParaRPr lang="ar-EG" sz="3200" dirty="0"/>
          </a:p>
        </p:txBody>
      </p:sp>
    </p:spTree>
    <p:custDataLst>
      <p:tags r:id="rId1"/>
    </p:custDataLst>
    <p:extLst>
      <p:ext uri="{BB962C8B-B14F-4D97-AF65-F5344CB8AC3E}">
        <p14:creationId xmlns:p14="http://schemas.microsoft.com/office/powerpoint/2010/main" val="3373805584"/>
      </p:ext>
    </p:extLst>
  </p:cSld>
  <p:clrMapOvr>
    <a:masterClrMapping/>
  </p:clrMapOvr>
  <mc:AlternateContent xmlns:mc="http://schemas.openxmlformats.org/markup-compatibility/2006" xmlns:p14="http://schemas.microsoft.com/office/powerpoint/2010/main">
    <mc:Choice Requires="p14">
      <p:transition spd="slow" p14:dur="2000" advTm="80533"/>
    </mc:Choice>
    <mc:Fallback xmlns="">
      <p:transition spd="slow" advTm="8053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289771" y="6011388"/>
            <a:ext cx="9902229" cy="204838"/>
          </a:xfrm>
          <a:prstGeom prst="rect">
            <a:avLst/>
          </a:prstGeom>
        </p:spPr>
      </p:pic>
      <p:pic>
        <p:nvPicPr>
          <p:cNvPr id="6" name="Picture 5"/>
          <p:cNvPicPr>
            <a:picLocks noChangeAspect="1"/>
          </p:cNvPicPr>
          <p:nvPr/>
        </p:nvPicPr>
        <p:blipFill>
          <a:blip r:embed="rId4"/>
          <a:stretch>
            <a:fillRect/>
          </a:stretch>
        </p:blipFill>
        <p:spPr>
          <a:xfrm>
            <a:off x="-108036" y="-64654"/>
            <a:ext cx="9533101" cy="1610200"/>
          </a:xfrm>
          <a:prstGeom prst="rect">
            <a:avLst/>
          </a:prstGeom>
          <a:solidFill>
            <a:schemeClr val="accent4">
              <a:lumMod val="40000"/>
              <a:lumOff val="60000"/>
            </a:schemeClr>
          </a:solidFill>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34E7E7E4-CE05-DC31-899A-EC4EC5D6E452}"/>
              </a:ext>
            </a:extLst>
          </p:cNvPr>
          <p:cNvSpPr txBox="1"/>
          <p:nvPr/>
        </p:nvSpPr>
        <p:spPr>
          <a:xfrm>
            <a:off x="281632" y="1706981"/>
            <a:ext cx="11697932" cy="1384995"/>
          </a:xfrm>
          <a:prstGeom prst="rect">
            <a:avLst/>
          </a:prstGeom>
          <a:solidFill>
            <a:schemeClr val="bg1"/>
          </a:solidFill>
        </p:spPr>
        <p:txBody>
          <a:bodyPr wrap="square">
            <a:spAutoFit/>
          </a:bodyPr>
          <a:lstStyle/>
          <a:p>
            <a:r>
              <a:rPr lang="en-US" sz="2800" b="0" i="0" u="none" strike="noStrike" baseline="0" dirty="0">
                <a:latin typeface="Calibri" panose="020F0502020204030204" pitchFamily="34" charset="0"/>
              </a:rPr>
              <a:t>There are a number of risk response strategies that can be employed on a project, however, all of </a:t>
            </a:r>
            <a:r>
              <a:rPr lang="en-US" sz="2800" dirty="0">
                <a:latin typeface="Calibri" panose="020F0502020204030204" pitchFamily="34" charset="0"/>
              </a:rPr>
              <a:t>the responses fall into the following basic categories:</a:t>
            </a:r>
            <a:endParaRPr lang="ar-EG" sz="2800" dirty="0"/>
          </a:p>
          <a:p>
            <a:pPr algn="l"/>
            <a:endParaRPr lang="en-US" sz="2800" b="0" i="0" u="none" strike="noStrike" baseline="0" dirty="0">
              <a:latin typeface="Calibri" panose="020F0502020204030204" pitchFamily="34" charset="0"/>
            </a:endParaRPr>
          </a:p>
        </p:txBody>
      </p:sp>
      <p:sp>
        <p:nvSpPr>
          <p:cNvPr id="16" name="TextBox 15">
            <a:extLst>
              <a:ext uri="{FF2B5EF4-FFF2-40B4-BE49-F238E27FC236}">
                <a16:creationId xmlns:a16="http://schemas.microsoft.com/office/drawing/2014/main" id="{FB983686-D04B-BF9B-4AD6-87E6E5364A30}"/>
              </a:ext>
            </a:extLst>
          </p:cNvPr>
          <p:cNvSpPr txBox="1"/>
          <p:nvPr/>
        </p:nvSpPr>
        <p:spPr>
          <a:xfrm>
            <a:off x="1890799" y="3256497"/>
            <a:ext cx="8636000" cy="2308324"/>
          </a:xfrm>
          <a:prstGeom prst="rect">
            <a:avLst/>
          </a:prstGeom>
          <a:solidFill>
            <a:schemeClr val="bg1"/>
          </a:solidFill>
        </p:spPr>
        <p:txBody>
          <a:bodyPr wrap="square">
            <a:spAutoFit/>
          </a:bodyPr>
          <a:lstStyle/>
          <a:p>
            <a:pPr marL="285750" indent="-285750" algn="l">
              <a:buFont typeface="Wingdings" panose="05000000000000000000" pitchFamily="2" charset="2"/>
              <a:buChar char="q"/>
            </a:pPr>
            <a:r>
              <a:rPr lang="en-US" sz="2400" b="0" i="0" u="none" strike="noStrike" baseline="0" dirty="0">
                <a:latin typeface="Calibri" panose="020F0502020204030204" pitchFamily="34" charset="0"/>
              </a:rPr>
              <a:t>Implementing actions to prevent the risk from occurring</a:t>
            </a:r>
          </a:p>
          <a:p>
            <a:pPr marL="285750" indent="-285750" algn="l">
              <a:buFont typeface="Wingdings" panose="05000000000000000000" pitchFamily="2" charset="2"/>
              <a:buChar char="q"/>
            </a:pPr>
            <a:r>
              <a:rPr lang="en-US" sz="2400" b="0" i="0" u="none" strike="noStrike" baseline="0" dirty="0">
                <a:latin typeface="Calibri" panose="020F0502020204030204" pitchFamily="34" charset="0"/>
              </a:rPr>
              <a:t>Implementing actions in response to a risk occurrence</a:t>
            </a:r>
          </a:p>
          <a:p>
            <a:pPr marL="285750" indent="-285750" algn="l">
              <a:buFont typeface="Wingdings" panose="05000000000000000000" pitchFamily="2" charset="2"/>
              <a:buChar char="q"/>
            </a:pPr>
            <a:r>
              <a:rPr lang="en-US" sz="2400" b="0" i="0" u="none" strike="noStrike" baseline="0" dirty="0">
                <a:latin typeface="Symbol" panose="05050102010706020507" pitchFamily="18" charset="2"/>
              </a:rPr>
              <a:t> </a:t>
            </a:r>
            <a:r>
              <a:rPr lang="en-US" sz="2400" b="0" i="0" u="none" strike="noStrike" baseline="0" dirty="0">
                <a:latin typeface="Calibri" panose="020F0502020204030204" pitchFamily="34" charset="0"/>
              </a:rPr>
              <a:t>Implementing actions to mitigate or reduce the risk occurrence</a:t>
            </a:r>
          </a:p>
          <a:p>
            <a:pPr marL="285750" indent="-285750">
              <a:buFont typeface="Wingdings" panose="05000000000000000000" pitchFamily="2" charset="2"/>
              <a:buChar char="q"/>
            </a:pPr>
            <a:r>
              <a:rPr lang="en-US" sz="2400" dirty="0">
                <a:latin typeface="Calibri" panose="020F0502020204030204" pitchFamily="34" charset="0"/>
              </a:rPr>
              <a:t>Implementing actions to promote opportunities</a:t>
            </a:r>
          </a:p>
          <a:p>
            <a:pPr marL="285750" indent="-285750">
              <a:buFont typeface="Wingdings" panose="05000000000000000000" pitchFamily="2" charset="2"/>
              <a:buChar char="q"/>
            </a:pPr>
            <a:r>
              <a:rPr lang="en-US" sz="2400" dirty="0">
                <a:latin typeface="Symbol" panose="05050102010706020507" pitchFamily="18" charset="2"/>
              </a:rPr>
              <a:t> </a:t>
            </a:r>
            <a:r>
              <a:rPr lang="en-US" sz="2400" dirty="0">
                <a:latin typeface="Calibri" panose="020F0502020204030204" pitchFamily="34" charset="0"/>
              </a:rPr>
              <a:t>Implementing fallback or contingent responses, in the event risk response plans do not work</a:t>
            </a:r>
            <a:endParaRPr lang="ar-EG" sz="2400" dirty="0"/>
          </a:p>
        </p:txBody>
      </p:sp>
    </p:spTree>
    <p:custDataLst>
      <p:tags r:id="rId1"/>
    </p:custDataLst>
    <p:extLst>
      <p:ext uri="{BB962C8B-B14F-4D97-AF65-F5344CB8AC3E}">
        <p14:creationId xmlns:p14="http://schemas.microsoft.com/office/powerpoint/2010/main" val="1913411850"/>
      </p:ext>
    </p:extLst>
  </p:cSld>
  <p:clrMapOvr>
    <a:masterClrMapping/>
  </p:clrMapOvr>
  <mc:AlternateContent xmlns:mc="http://schemas.openxmlformats.org/markup-compatibility/2006" xmlns:p14="http://schemas.microsoft.com/office/powerpoint/2010/main">
    <mc:Choice Requires="p14">
      <p:transition spd="slow" p14:dur="2000" advTm="186628"/>
    </mc:Choice>
    <mc:Fallback xmlns="">
      <p:transition spd="slow" advTm="18662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289771" y="5993632"/>
            <a:ext cx="9902229" cy="204838"/>
          </a:xfrm>
          <a:prstGeom prst="rect">
            <a:avLst/>
          </a:prstGeom>
        </p:spPr>
      </p:pic>
      <p:pic>
        <p:nvPicPr>
          <p:cNvPr id="6" name="Picture 5"/>
          <p:cNvPicPr>
            <a:picLocks noChangeAspect="1"/>
          </p:cNvPicPr>
          <p:nvPr/>
        </p:nvPicPr>
        <p:blipFill>
          <a:blip r:embed="rId3"/>
          <a:stretch>
            <a:fillRect/>
          </a:stretch>
        </p:blipFill>
        <p:spPr>
          <a:xfrm>
            <a:off x="-108036" y="-64654"/>
            <a:ext cx="9533101" cy="1610200"/>
          </a:xfrm>
          <a:prstGeom prst="rect">
            <a:avLst/>
          </a:prstGeom>
          <a:solidFill>
            <a:schemeClr val="accent4">
              <a:lumMod val="40000"/>
              <a:lumOff val="60000"/>
            </a:schemeClr>
          </a:solidFill>
        </p:spPr>
      </p:pic>
      <p:sp>
        <p:nvSpPr>
          <p:cNvPr id="7" name="TextBox 6"/>
          <p:cNvSpPr txBox="1"/>
          <p:nvPr/>
        </p:nvSpPr>
        <p:spPr>
          <a:xfrm>
            <a:off x="2891222" y="421389"/>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02059E1C-2918-7DB7-F76E-59B670341DED}"/>
              </a:ext>
            </a:extLst>
          </p:cNvPr>
          <p:cNvSpPr txBox="1"/>
          <p:nvPr/>
        </p:nvSpPr>
        <p:spPr>
          <a:xfrm>
            <a:off x="1843657" y="1890090"/>
            <a:ext cx="7703126" cy="523220"/>
          </a:xfrm>
          <a:prstGeom prst="rect">
            <a:avLst/>
          </a:prstGeom>
          <a:solidFill>
            <a:schemeClr val="bg1"/>
          </a:solidFill>
        </p:spPr>
        <p:txBody>
          <a:bodyPr wrap="square">
            <a:spAutoFit/>
          </a:bodyPr>
          <a:lstStyle/>
          <a:p>
            <a:r>
              <a:rPr lang="en-US" sz="2800" b="1" i="0" u="none" strike="noStrike" baseline="0" dirty="0">
                <a:latin typeface="Calibri,Bold"/>
              </a:rPr>
              <a:t>Examples of Risk Strategies – Negative Risks</a:t>
            </a:r>
            <a:endParaRPr lang="ar-EG" sz="2800" dirty="0"/>
          </a:p>
        </p:txBody>
      </p:sp>
      <p:sp>
        <p:nvSpPr>
          <p:cNvPr id="15" name="TextBox 14">
            <a:extLst>
              <a:ext uri="{FF2B5EF4-FFF2-40B4-BE49-F238E27FC236}">
                <a16:creationId xmlns:a16="http://schemas.microsoft.com/office/drawing/2014/main" id="{D7B06A07-4DD3-C4A8-D9C5-638C49029413}"/>
              </a:ext>
            </a:extLst>
          </p:cNvPr>
          <p:cNvSpPr txBox="1"/>
          <p:nvPr/>
        </p:nvSpPr>
        <p:spPr>
          <a:xfrm>
            <a:off x="363983" y="2620166"/>
            <a:ext cx="11461072" cy="2554545"/>
          </a:xfrm>
          <a:prstGeom prst="rect">
            <a:avLst/>
          </a:prstGeom>
          <a:solidFill>
            <a:schemeClr val="bg1"/>
          </a:solidFill>
        </p:spPr>
        <p:txBody>
          <a:bodyPr wrap="square">
            <a:spAutoFit/>
          </a:bodyPr>
          <a:lstStyle/>
          <a:p>
            <a:pPr algn="l"/>
            <a:r>
              <a:rPr lang="en-US" sz="2400" b="0" i="0" u="none" strike="noStrike" baseline="0" dirty="0">
                <a:latin typeface="Calibri" panose="020F0502020204030204" pitchFamily="34" charset="0"/>
              </a:rPr>
              <a:t> </a:t>
            </a:r>
            <a:r>
              <a:rPr lang="en-US" sz="4000" b="1" i="0" u="none" strike="noStrike" baseline="0" dirty="0">
                <a:solidFill>
                  <a:schemeClr val="accent2"/>
                </a:solidFill>
                <a:latin typeface="Calibri" panose="020F0502020204030204" pitchFamily="34" charset="0"/>
              </a:rPr>
              <a:t>Avoid</a:t>
            </a:r>
            <a:r>
              <a:rPr lang="en-US" sz="2400" b="0" i="0" u="none" strike="noStrike" baseline="0" dirty="0">
                <a:latin typeface="Calibri" panose="020F0502020204030204" pitchFamily="34" charset="0"/>
              </a:rPr>
              <a:t> </a:t>
            </a:r>
            <a:r>
              <a:rPr lang="en-US" sz="3200" b="0" i="0" u="none" strike="noStrike" baseline="0" dirty="0">
                <a:latin typeface="Calibri" panose="020F0502020204030204" pitchFamily="34" charset="0"/>
              </a:rPr>
              <a:t>Elimination of the potential threat. For example, you are dealing with </a:t>
            </a:r>
            <a:r>
              <a:rPr lang="en-US" sz="3200" b="0" i="0" u="none" strike="noStrike" baseline="0" dirty="0" smtClean="0">
                <a:latin typeface="Calibri" panose="020F0502020204030204" pitchFamily="34" charset="0"/>
              </a:rPr>
              <a:t>a vendor </a:t>
            </a:r>
            <a:r>
              <a:rPr lang="en-US" sz="3200" b="0" i="0" u="none" strike="noStrike" baseline="0" dirty="0">
                <a:latin typeface="Calibri" panose="020F0502020204030204" pitchFamily="34" charset="0"/>
              </a:rPr>
              <a:t>and there is the threat of a potential major strike. Your avoidance strategy would be </a:t>
            </a:r>
            <a:r>
              <a:rPr lang="en-US" sz="3200" dirty="0">
                <a:latin typeface="Calibri" panose="020F0502020204030204" pitchFamily="34" charset="0"/>
              </a:rPr>
              <a:t>to switch vendors to an organization that does not have unions at all.</a:t>
            </a:r>
            <a:endParaRPr lang="en-US" sz="3200" b="0" i="0" u="none" strike="noStrike" baseline="0" dirty="0">
              <a:latin typeface="Calibri" panose="020F0502020204030204" pitchFamily="34" charset="0"/>
            </a:endParaRPr>
          </a:p>
          <a:p>
            <a:pPr algn="l"/>
            <a:endParaRPr lang="ar-EG" sz="2400" dirty="0"/>
          </a:p>
        </p:txBody>
      </p:sp>
      <p:pic>
        <p:nvPicPr>
          <p:cNvPr id="1028" name="Picture 4" descr="Using Outdated Search Marketing techniques Can Get You into Trouble - SEO  Experts">
            <a:extLst>
              <a:ext uri="{FF2B5EF4-FFF2-40B4-BE49-F238E27FC236}">
                <a16:creationId xmlns:a16="http://schemas.microsoft.com/office/drawing/2014/main" id="{3452781B-28C4-CDA5-3061-CE5E98982FF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70861" y="4688074"/>
            <a:ext cx="2257425" cy="2019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7652530"/>
      </p:ext>
    </p:extLst>
  </p:cSld>
  <p:clrMapOvr>
    <a:masterClrMapping/>
  </p:clrMapOvr>
  <mc:AlternateContent xmlns:mc="http://schemas.openxmlformats.org/markup-compatibility/2006" xmlns:p14="http://schemas.microsoft.com/office/powerpoint/2010/main">
    <mc:Choice Requires="p14">
      <p:transition spd="slow" p14:dur="2000" advTm="152493"/>
    </mc:Choice>
    <mc:Fallback xmlns="">
      <p:transition spd="slow" advTm="15249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6" name="Picture 5"/>
          <p:cNvPicPr>
            <a:picLocks noChangeAspect="1"/>
          </p:cNvPicPr>
          <p:nvPr/>
        </p:nvPicPr>
        <p:blipFill>
          <a:blip r:embed="rId3"/>
          <a:stretch>
            <a:fillRect/>
          </a:stretch>
        </p:blipFill>
        <p:spPr>
          <a:xfrm>
            <a:off x="-108036" y="-30799"/>
            <a:ext cx="9533101" cy="1610200"/>
          </a:xfrm>
          <a:prstGeom prst="rect">
            <a:avLst/>
          </a:prstGeom>
          <a:solidFill>
            <a:schemeClr val="accent4">
              <a:lumMod val="40000"/>
              <a:lumOff val="60000"/>
            </a:schemeClr>
          </a:solidFill>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1548FAB0-D478-BDC5-6B07-B91BD7E70B7D}"/>
              </a:ext>
            </a:extLst>
          </p:cNvPr>
          <p:cNvSpPr txBox="1"/>
          <p:nvPr/>
        </p:nvSpPr>
        <p:spPr>
          <a:xfrm>
            <a:off x="392546" y="1898381"/>
            <a:ext cx="11406908" cy="2062103"/>
          </a:xfrm>
          <a:prstGeom prst="rect">
            <a:avLst/>
          </a:prstGeom>
          <a:solidFill>
            <a:schemeClr val="bg1"/>
          </a:solidFill>
        </p:spPr>
        <p:txBody>
          <a:bodyPr wrap="square">
            <a:spAutoFit/>
          </a:bodyPr>
          <a:lstStyle/>
          <a:p>
            <a:pPr algn="justLow"/>
            <a:r>
              <a:rPr lang="en-US" sz="3200" b="0" i="0" u="none" strike="noStrike" baseline="0" dirty="0">
                <a:latin typeface="Calibri" panose="020F0502020204030204" pitchFamily="34" charset="0"/>
              </a:rPr>
              <a:t> </a:t>
            </a:r>
            <a:r>
              <a:rPr lang="en-US" sz="3200" b="1" i="0" u="none" strike="noStrike" baseline="0" dirty="0">
                <a:latin typeface="Calibri,Bold"/>
              </a:rPr>
              <a:t>Transfer-----</a:t>
            </a:r>
            <a:r>
              <a:rPr lang="en-US" sz="3200" dirty="0">
                <a:latin typeface="Calibri" panose="020F0502020204030204" pitchFamily="34" charset="0"/>
              </a:rPr>
              <a:t> </a:t>
            </a:r>
            <a:r>
              <a:rPr lang="en-US" sz="3200" b="0" i="0" u="none" strike="noStrike" baseline="0" dirty="0">
                <a:latin typeface="Calibri" panose="020F0502020204030204" pitchFamily="34" charset="0"/>
              </a:rPr>
              <a:t>This involves shifting some or all of the negative impact of a threat, along </a:t>
            </a:r>
            <a:r>
              <a:rPr lang="en-US" sz="3200" dirty="0">
                <a:latin typeface="Calibri" panose="020F0502020204030204" pitchFamily="34" charset="0"/>
              </a:rPr>
              <a:t>with the ownership of the response, to a third party. Examples include purchasing insurance, performance bonds, warranties, or other forms of guarantee.</a:t>
            </a:r>
            <a:endParaRPr lang="ar-EG" sz="3200" dirty="0"/>
          </a:p>
        </p:txBody>
      </p:sp>
      <p:pic>
        <p:nvPicPr>
          <p:cNvPr id="2050" name="Picture 2" descr="NAIA Transfer Rules | Your Guide to Transferring Colleges">
            <a:extLst>
              <a:ext uri="{FF2B5EF4-FFF2-40B4-BE49-F238E27FC236}">
                <a16:creationId xmlns:a16="http://schemas.microsoft.com/office/drawing/2014/main" id="{132A101B-F781-1DBB-5BE3-C7D28D67D70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52412" y="4279464"/>
            <a:ext cx="6447042" cy="16697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0603959"/>
      </p:ext>
    </p:extLst>
  </p:cSld>
  <p:clrMapOvr>
    <a:masterClrMapping/>
  </p:clrMapOvr>
  <mc:AlternateContent xmlns:mc="http://schemas.openxmlformats.org/markup-compatibility/2006" xmlns:p14="http://schemas.microsoft.com/office/powerpoint/2010/main">
    <mc:Choice Requires="p14">
      <p:transition spd="slow" p14:dur="2000" advTm="72317"/>
    </mc:Choice>
    <mc:Fallback xmlns="">
      <p:transition spd="slow" advTm="72317"/>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289771" y="6286595"/>
            <a:ext cx="9902229" cy="204838"/>
          </a:xfrm>
          <a:prstGeom prst="rect">
            <a:avLst/>
          </a:prstGeom>
        </p:spPr>
      </p:pic>
      <p:pic>
        <p:nvPicPr>
          <p:cNvPr id="6" name="Picture 5"/>
          <p:cNvPicPr>
            <a:picLocks noChangeAspect="1"/>
          </p:cNvPicPr>
          <p:nvPr/>
        </p:nvPicPr>
        <p:blipFill>
          <a:blip r:embed="rId3"/>
          <a:stretch>
            <a:fillRect/>
          </a:stretch>
        </p:blipFill>
        <p:spPr>
          <a:xfrm>
            <a:off x="-108036" y="-91287"/>
            <a:ext cx="9533101" cy="1610200"/>
          </a:xfrm>
          <a:prstGeom prst="rect">
            <a:avLst/>
          </a:prstGeom>
          <a:solidFill>
            <a:schemeClr val="accent4">
              <a:lumMod val="40000"/>
              <a:lumOff val="60000"/>
            </a:schemeClr>
          </a:solidFill>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BB9F1320-1BBA-F6F9-CFE2-18623D5F669C}"/>
              </a:ext>
            </a:extLst>
          </p:cNvPr>
          <p:cNvSpPr txBox="1"/>
          <p:nvPr/>
        </p:nvSpPr>
        <p:spPr>
          <a:xfrm>
            <a:off x="204186" y="1938611"/>
            <a:ext cx="11868489" cy="1569660"/>
          </a:xfrm>
          <a:prstGeom prst="rect">
            <a:avLst/>
          </a:prstGeom>
          <a:solidFill>
            <a:schemeClr val="bg1"/>
          </a:solidFill>
        </p:spPr>
        <p:txBody>
          <a:bodyPr wrap="square">
            <a:spAutoFit/>
          </a:bodyPr>
          <a:lstStyle/>
          <a:p>
            <a:r>
              <a:rPr lang="en-US" sz="2400" b="1" i="0" u="none" strike="noStrike" baseline="0" dirty="0">
                <a:latin typeface="Calibri,Bold"/>
              </a:rPr>
              <a:t>Mitigate______ – </a:t>
            </a:r>
            <a:r>
              <a:rPr lang="en-US" sz="2400" b="0" i="0" u="none" strike="noStrike" baseline="0" dirty="0">
                <a:latin typeface="Calibri" panose="020F0502020204030204" pitchFamily="34" charset="0"/>
              </a:rPr>
              <a:t>this involves a reduction in the probability or impact of the risk. </a:t>
            </a:r>
            <a:r>
              <a:rPr lang="en-US" sz="2400" dirty="0">
                <a:latin typeface="Calibri" panose="020F0502020204030204" pitchFamily="34" charset="0"/>
              </a:rPr>
              <a:t>Designing fault tolerance into a system is a risk mitigation strategy. Instead of shouldering the full cost of the development of a new high risk product, you find three or four partners who can share the expense of development. In case of failure, your exposure to loss has been cut by 75-80%</a:t>
            </a:r>
          </a:p>
        </p:txBody>
      </p:sp>
      <p:pic>
        <p:nvPicPr>
          <p:cNvPr id="3074" name="Picture 2" descr="Mitigating Risk: How Lawsuits Affect an HOA | HOA Management">
            <a:extLst>
              <a:ext uri="{FF2B5EF4-FFF2-40B4-BE49-F238E27FC236}">
                <a16:creationId xmlns:a16="http://schemas.microsoft.com/office/drawing/2014/main" id="{CE210C07-B250-31F0-AE50-05F2B3DCCFB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8234" y="4131572"/>
            <a:ext cx="4886495" cy="16891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8458930"/>
      </p:ext>
    </p:extLst>
  </p:cSld>
  <p:clrMapOvr>
    <a:masterClrMapping/>
  </p:clrMapOvr>
  <mc:AlternateContent xmlns:mc="http://schemas.openxmlformats.org/markup-compatibility/2006" xmlns:p14="http://schemas.microsoft.com/office/powerpoint/2010/main">
    <mc:Choice Requires="p14">
      <p:transition spd="slow" p14:dur="2000" advTm="72178"/>
    </mc:Choice>
    <mc:Fallback xmlns="">
      <p:transition spd="slow" advTm="7217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289771" y="6251085"/>
            <a:ext cx="9902229" cy="204838"/>
          </a:xfrm>
          <a:prstGeom prst="rect">
            <a:avLst/>
          </a:prstGeom>
        </p:spPr>
      </p:pic>
      <p:pic>
        <p:nvPicPr>
          <p:cNvPr id="6" name="Picture 5"/>
          <p:cNvPicPr>
            <a:picLocks noChangeAspect="1"/>
          </p:cNvPicPr>
          <p:nvPr/>
        </p:nvPicPr>
        <p:blipFill>
          <a:blip r:embed="rId3"/>
          <a:stretch>
            <a:fillRect/>
          </a:stretch>
        </p:blipFill>
        <p:spPr>
          <a:xfrm>
            <a:off x="-108036" y="-64654"/>
            <a:ext cx="9533101" cy="1610200"/>
          </a:xfrm>
          <a:prstGeom prst="rect">
            <a:avLst/>
          </a:prstGeom>
          <a:solidFill>
            <a:schemeClr val="accent4">
              <a:lumMod val="40000"/>
              <a:lumOff val="60000"/>
            </a:schemeClr>
          </a:solidFill>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897971D4-3759-07B6-8DB3-3ED3E340231A}"/>
              </a:ext>
            </a:extLst>
          </p:cNvPr>
          <p:cNvSpPr txBox="1"/>
          <p:nvPr/>
        </p:nvSpPr>
        <p:spPr>
          <a:xfrm>
            <a:off x="213064" y="1718327"/>
            <a:ext cx="11772771" cy="3908762"/>
          </a:xfrm>
          <a:prstGeom prst="rect">
            <a:avLst/>
          </a:prstGeom>
          <a:solidFill>
            <a:schemeClr val="bg1"/>
          </a:solidFill>
        </p:spPr>
        <p:txBody>
          <a:bodyPr wrap="square">
            <a:spAutoFit/>
          </a:bodyPr>
          <a:lstStyle/>
          <a:p>
            <a:pPr algn="just"/>
            <a:r>
              <a:rPr lang="en-US" sz="2400" b="1" i="0" u="none" strike="noStrike" baseline="0" dirty="0">
                <a:latin typeface="Calibri,Bold"/>
              </a:rPr>
              <a:t>Accept – </a:t>
            </a:r>
            <a:r>
              <a:rPr lang="en-US" sz="3200" b="0" i="0" u="none" strike="noStrike" baseline="0" dirty="0">
                <a:latin typeface="Calibri" panose="020F0502020204030204" pitchFamily="34" charset="0"/>
              </a:rPr>
              <a:t>Acceptance means that you cannot eliminate, transfer, or mitigate a threat, and </a:t>
            </a:r>
            <a:r>
              <a:rPr lang="en-US" sz="3200" dirty="0">
                <a:latin typeface="Calibri" panose="020F0502020204030204" pitchFamily="34" charset="0"/>
              </a:rPr>
              <a:t>there is no other suitable response strategy. You can actively or passively accept the threat:</a:t>
            </a:r>
            <a:endParaRPr lang="en-US" sz="3200" b="0" i="0" u="none" strike="noStrike" baseline="0" dirty="0">
              <a:latin typeface="Calibri" panose="020F0502020204030204" pitchFamily="34" charset="0"/>
            </a:endParaRPr>
          </a:p>
          <a:p>
            <a:pPr marL="2171700" lvl="4" indent="-342900">
              <a:buFont typeface="Wingdings" panose="05000000000000000000" pitchFamily="2" charset="2"/>
              <a:buChar char="v"/>
            </a:pPr>
            <a:r>
              <a:rPr lang="en-US" sz="3200" b="0" i="0" u="none" strike="noStrike" baseline="0" dirty="0">
                <a:latin typeface="Calibri" panose="020F0502020204030204" pitchFamily="34" charset="0"/>
              </a:rPr>
              <a:t>Passive acceptance means you take no action and deal with the risk if it occurs</a:t>
            </a:r>
          </a:p>
          <a:p>
            <a:pPr marL="2171700" lvl="4" indent="-342900">
              <a:buFont typeface="Wingdings" panose="05000000000000000000" pitchFamily="2" charset="2"/>
              <a:buChar char="v"/>
            </a:pPr>
            <a:r>
              <a:rPr lang="en-US" sz="3200" b="0" i="0" u="none" strike="noStrike" baseline="0" dirty="0">
                <a:latin typeface="Calibri" panose="020F0502020204030204" pitchFamily="34" charset="0"/>
              </a:rPr>
              <a:t>Active acceptance commonly means you have set aside contingency reserves to </a:t>
            </a:r>
            <a:r>
              <a:rPr lang="en-US" sz="3200" dirty="0">
                <a:latin typeface="Calibri" panose="020F0502020204030204" pitchFamily="34" charset="0"/>
              </a:rPr>
              <a:t>deal with any potential risks</a:t>
            </a:r>
            <a:endParaRPr lang="ar-EG" sz="3200" dirty="0"/>
          </a:p>
          <a:p>
            <a:pPr algn="l"/>
            <a:endParaRPr lang="en-US" sz="2400" b="0" i="0" u="none" strike="noStrike" baseline="0" dirty="0">
              <a:latin typeface="Calibri" panose="020F0502020204030204" pitchFamily="34" charset="0"/>
            </a:endParaRPr>
          </a:p>
        </p:txBody>
      </p:sp>
      <p:pic>
        <p:nvPicPr>
          <p:cNvPr id="4098" name="Picture 2" descr="Accept | Comsewogue Public Library">
            <a:extLst>
              <a:ext uri="{FF2B5EF4-FFF2-40B4-BE49-F238E27FC236}">
                <a16:creationId xmlns:a16="http://schemas.microsoft.com/office/drawing/2014/main" id="{1CF6B1C9-4761-E080-39A3-7CFF82BE346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37760" y="5442433"/>
            <a:ext cx="3648075" cy="125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1619276"/>
      </p:ext>
    </p:extLst>
  </p:cSld>
  <p:clrMapOvr>
    <a:masterClrMapping/>
  </p:clrMapOvr>
  <mc:AlternateContent xmlns:mc="http://schemas.openxmlformats.org/markup-compatibility/2006" xmlns:p14="http://schemas.microsoft.com/office/powerpoint/2010/main">
    <mc:Choice Requires="p14">
      <p:transition spd="slow" p14:dur="2000" advTm="146487"/>
    </mc:Choice>
    <mc:Fallback xmlns="">
      <p:transition spd="slow" advTm="146487"/>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6" name="Picture 5"/>
          <p:cNvPicPr>
            <a:picLocks noChangeAspect="1"/>
          </p:cNvPicPr>
          <p:nvPr/>
        </p:nvPicPr>
        <p:blipFill>
          <a:blip r:embed="rId3"/>
          <a:stretch>
            <a:fillRect/>
          </a:stretch>
        </p:blipFill>
        <p:spPr>
          <a:xfrm>
            <a:off x="-108036" y="-91287"/>
            <a:ext cx="10654708" cy="1610200"/>
          </a:xfrm>
          <a:prstGeom prst="rect">
            <a:avLst/>
          </a:prstGeom>
          <a:solidFill>
            <a:schemeClr val="accent4">
              <a:lumMod val="40000"/>
              <a:lumOff val="60000"/>
            </a:schemeClr>
          </a:solidFill>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EC031A4E-70D9-3C7A-5890-550A01596697}"/>
              </a:ext>
            </a:extLst>
          </p:cNvPr>
          <p:cNvSpPr txBox="1"/>
          <p:nvPr/>
        </p:nvSpPr>
        <p:spPr>
          <a:xfrm>
            <a:off x="1944211" y="2209554"/>
            <a:ext cx="8181968" cy="523220"/>
          </a:xfrm>
          <a:prstGeom prst="rect">
            <a:avLst/>
          </a:prstGeom>
          <a:solidFill>
            <a:schemeClr val="bg1"/>
          </a:solidFill>
        </p:spPr>
        <p:txBody>
          <a:bodyPr wrap="square">
            <a:spAutoFit/>
          </a:bodyPr>
          <a:lstStyle/>
          <a:p>
            <a:pPr algn="l"/>
            <a:r>
              <a:rPr lang="en-US" sz="2800" b="1" i="0" u="none" strike="noStrike" baseline="0" dirty="0">
                <a:solidFill>
                  <a:srgbClr val="00B0F0"/>
                </a:solidFill>
                <a:latin typeface="Calibri,Bold"/>
              </a:rPr>
              <a:t>Examples of Risk Strategies – Positive Risks</a:t>
            </a:r>
          </a:p>
        </p:txBody>
      </p:sp>
      <p:sp>
        <p:nvSpPr>
          <p:cNvPr id="15" name="TextBox 14">
            <a:extLst>
              <a:ext uri="{FF2B5EF4-FFF2-40B4-BE49-F238E27FC236}">
                <a16:creationId xmlns:a16="http://schemas.microsoft.com/office/drawing/2014/main" id="{DE5D77BB-8F3F-DA69-BD6C-5A5C3D21A841}"/>
              </a:ext>
            </a:extLst>
          </p:cNvPr>
          <p:cNvSpPr txBox="1"/>
          <p:nvPr/>
        </p:nvSpPr>
        <p:spPr>
          <a:xfrm>
            <a:off x="426129" y="3206636"/>
            <a:ext cx="11544198" cy="1569660"/>
          </a:xfrm>
          <a:prstGeom prst="rect">
            <a:avLst/>
          </a:prstGeom>
          <a:solidFill>
            <a:schemeClr val="bg1"/>
          </a:solidFill>
        </p:spPr>
        <p:txBody>
          <a:bodyPr wrap="square">
            <a:spAutoFit/>
          </a:bodyPr>
          <a:lstStyle/>
          <a:p>
            <a:pPr algn="just"/>
            <a:r>
              <a:rPr lang="en-US" sz="2800" b="1" i="0" u="none" strike="noStrike" baseline="0" dirty="0">
                <a:latin typeface="Calibri,Bold"/>
              </a:rPr>
              <a:t>Exploit------</a:t>
            </a:r>
            <a:r>
              <a:rPr lang="en-US" sz="3200" b="0" i="0" u="none" strike="noStrike" baseline="0" dirty="0">
                <a:latin typeface="Calibri" panose="020F0502020204030204" pitchFamily="34" charset="0"/>
              </a:rPr>
              <a:t>is used when the organization wants to ensure an opportunity is realized. </a:t>
            </a:r>
            <a:r>
              <a:rPr lang="en-US" sz="3200" dirty="0">
                <a:latin typeface="Calibri" panose="020F0502020204030204" pitchFamily="34" charset="0"/>
              </a:rPr>
              <a:t>Saving funds by using existing equipment or facilities is an exploit strategy</a:t>
            </a:r>
            <a:endParaRPr lang="en-US" sz="3200" b="0" i="0" u="none" strike="noStrike" baseline="0" dirty="0">
              <a:latin typeface="Calibri" panose="020F0502020204030204" pitchFamily="34" charset="0"/>
            </a:endParaRPr>
          </a:p>
        </p:txBody>
      </p:sp>
    </p:spTree>
    <p:extLst>
      <p:ext uri="{BB962C8B-B14F-4D97-AF65-F5344CB8AC3E}">
        <p14:creationId xmlns:p14="http://schemas.microsoft.com/office/powerpoint/2010/main" val="1827824449"/>
      </p:ext>
    </p:extLst>
  </p:cSld>
  <p:clrMapOvr>
    <a:masterClrMapping/>
  </p:clrMapOvr>
  <mc:AlternateContent xmlns:mc="http://schemas.openxmlformats.org/markup-compatibility/2006" xmlns:p14="http://schemas.microsoft.com/office/powerpoint/2010/main">
    <mc:Choice Requires="p14">
      <p:transition spd="slow" p14:dur="2000" advTm="110428"/>
    </mc:Choice>
    <mc:Fallback xmlns="">
      <p:transition spd="slow" advTm="11042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289771" y="6199446"/>
            <a:ext cx="9902229" cy="204838"/>
          </a:xfrm>
          <a:prstGeom prst="rect">
            <a:avLst/>
          </a:prstGeom>
        </p:spPr>
      </p:pic>
      <p:pic>
        <p:nvPicPr>
          <p:cNvPr id="6" name="Picture 5"/>
          <p:cNvPicPr>
            <a:picLocks noChangeAspect="1"/>
          </p:cNvPicPr>
          <p:nvPr/>
        </p:nvPicPr>
        <p:blipFill>
          <a:blip r:embed="rId3"/>
          <a:stretch>
            <a:fillRect/>
          </a:stretch>
        </p:blipFill>
        <p:spPr>
          <a:xfrm>
            <a:off x="-108036" y="-64654"/>
            <a:ext cx="9533101" cy="1610200"/>
          </a:xfrm>
          <a:prstGeom prst="rect">
            <a:avLst/>
          </a:prstGeom>
          <a:solidFill>
            <a:schemeClr val="accent4">
              <a:lumMod val="40000"/>
              <a:lumOff val="60000"/>
            </a:schemeClr>
          </a:solidFill>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EC031A4E-70D9-3C7A-5890-550A01596697}"/>
              </a:ext>
            </a:extLst>
          </p:cNvPr>
          <p:cNvSpPr txBox="1"/>
          <p:nvPr/>
        </p:nvSpPr>
        <p:spPr>
          <a:xfrm>
            <a:off x="1216242" y="1634343"/>
            <a:ext cx="8354142" cy="523220"/>
          </a:xfrm>
          <a:prstGeom prst="rect">
            <a:avLst/>
          </a:prstGeom>
          <a:solidFill>
            <a:schemeClr val="bg1"/>
          </a:solidFill>
        </p:spPr>
        <p:txBody>
          <a:bodyPr wrap="square">
            <a:spAutoFit/>
          </a:bodyPr>
          <a:lstStyle/>
          <a:p>
            <a:pPr algn="l"/>
            <a:r>
              <a:rPr lang="en-US" sz="2800" b="1" i="0" u="none" strike="noStrike" baseline="0" dirty="0">
                <a:solidFill>
                  <a:srgbClr val="00B0F0"/>
                </a:solidFill>
                <a:latin typeface="Calibri,Bold"/>
              </a:rPr>
              <a:t>Examples of Risk Strategies – Positive Risks</a:t>
            </a:r>
          </a:p>
        </p:txBody>
      </p:sp>
      <p:sp>
        <p:nvSpPr>
          <p:cNvPr id="13" name="TextBox 12">
            <a:extLst>
              <a:ext uri="{FF2B5EF4-FFF2-40B4-BE49-F238E27FC236}">
                <a16:creationId xmlns:a16="http://schemas.microsoft.com/office/drawing/2014/main" id="{E91B4C02-3182-66D0-93F8-624E6E1FD05F}"/>
              </a:ext>
            </a:extLst>
          </p:cNvPr>
          <p:cNvSpPr txBox="1"/>
          <p:nvPr/>
        </p:nvSpPr>
        <p:spPr>
          <a:xfrm>
            <a:off x="381740" y="2494067"/>
            <a:ext cx="11009124" cy="3046988"/>
          </a:xfrm>
          <a:prstGeom prst="rect">
            <a:avLst/>
          </a:prstGeom>
          <a:solidFill>
            <a:schemeClr val="bg1"/>
          </a:solidFill>
        </p:spPr>
        <p:txBody>
          <a:bodyPr wrap="square">
            <a:spAutoFit/>
          </a:bodyPr>
          <a:lstStyle/>
          <a:p>
            <a:r>
              <a:rPr lang="en-US" sz="2400" b="1" i="0" u="none" strike="noStrike" baseline="0" dirty="0">
                <a:latin typeface="Calibri,Bold"/>
              </a:rPr>
              <a:t>Share_____ </a:t>
            </a:r>
            <a:r>
              <a:rPr lang="en-US" sz="3200" b="0" i="0" u="none" strike="noStrike" baseline="0" dirty="0">
                <a:latin typeface="Calibri" panose="020F0502020204030204" pitchFamily="34" charset="0"/>
              </a:rPr>
              <a:t>occurs when the organization transfers ownership of the opportunity, in part </a:t>
            </a:r>
            <a:r>
              <a:rPr lang="en-US" sz="3200" dirty="0">
                <a:latin typeface="Calibri" panose="020F0502020204030204" pitchFamily="34" charset="0"/>
              </a:rPr>
              <a:t>or altogether to a third party to ensure the opportunity occurs. Engaging a sub-contractor with specialized skill sets not available in your organization can help you capture an opportunity that may have been out of reach otherwise.</a:t>
            </a:r>
          </a:p>
        </p:txBody>
      </p:sp>
      <p:pic>
        <p:nvPicPr>
          <p:cNvPr id="8194" name="Picture 2" descr="SHARE | RegisterforSHARE">
            <a:extLst>
              <a:ext uri="{FF2B5EF4-FFF2-40B4-BE49-F238E27FC236}">
                <a16:creationId xmlns:a16="http://schemas.microsoft.com/office/drawing/2014/main" id="{F10A6AF5-7938-67D2-D8ED-51E94D57B3C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18802" y="5295900"/>
            <a:ext cx="2933700" cy="1562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9219802"/>
      </p:ext>
    </p:extLst>
  </p:cSld>
  <p:clrMapOvr>
    <a:masterClrMapping/>
  </p:clrMapOvr>
  <mc:AlternateContent xmlns:mc="http://schemas.openxmlformats.org/markup-compatibility/2006" xmlns:p14="http://schemas.microsoft.com/office/powerpoint/2010/main">
    <mc:Choice Requires="p14">
      <p:transition spd="slow" p14:dur="2000" advTm="195131"/>
    </mc:Choice>
    <mc:Fallback xmlns="">
      <p:transition spd="slow" advTm="19513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183336" y="6024679"/>
            <a:ext cx="9902229" cy="204838"/>
          </a:xfrm>
          <a:prstGeom prst="rect">
            <a:avLst/>
          </a:prstGeom>
        </p:spPr>
      </p:pic>
      <p:pic>
        <p:nvPicPr>
          <p:cNvPr id="6" name="Picture 5"/>
          <p:cNvPicPr>
            <a:picLocks noChangeAspect="1"/>
          </p:cNvPicPr>
          <p:nvPr/>
        </p:nvPicPr>
        <p:blipFill>
          <a:blip r:embed="rId3"/>
          <a:stretch>
            <a:fillRect/>
          </a:stretch>
        </p:blipFill>
        <p:spPr>
          <a:xfrm>
            <a:off x="-108036" y="-64654"/>
            <a:ext cx="9533101" cy="1610200"/>
          </a:xfrm>
          <a:prstGeom prst="rect">
            <a:avLst/>
          </a:prstGeom>
          <a:solidFill>
            <a:schemeClr val="accent4">
              <a:lumMod val="40000"/>
              <a:lumOff val="60000"/>
            </a:schemeClr>
          </a:solidFill>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EC031A4E-70D9-3C7A-5890-550A01596697}"/>
              </a:ext>
            </a:extLst>
          </p:cNvPr>
          <p:cNvSpPr txBox="1"/>
          <p:nvPr/>
        </p:nvSpPr>
        <p:spPr>
          <a:xfrm>
            <a:off x="1473694" y="1877366"/>
            <a:ext cx="8874649" cy="523220"/>
          </a:xfrm>
          <a:prstGeom prst="rect">
            <a:avLst/>
          </a:prstGeom>
          <a:solidFill>
            <a:schemeClr val="bg1"/>
          </a:solidFill>
        </p:spPr>
        <p:txBody>
          <a:bodyPr wrap="square">
            <a:spAutoFit/>
          </a:bodyPr>
          <a:lstStyle/>
          <a:p>
            <a:pPr algn="l"/>
            <a:r>
              <a:rPr lang="en-US" sz="2800" b="1" i="0" u="none" strike="noStrike" baseline="0" dirty="0">
                <a:solidFill>
                  <a:srgbClr val="00B0F0"/>
                </a:solidFill>
                <a:latin typeface="Calibri,Bold"/>
              </a:rPr>
              <a:t>Examples of Risk Strategies – Positive Risks</a:t>
            </a:r>
          </a:p>
        </p:txBody>
      </p:sp>
      <p:sp>
        <p:nvSpPr>
          <p:cNvPr id="13" name="TextBox 12">
            <a:extLst>
              <a:ext uri="{FF2B5EF4-FFF2-40B4-BE49-F238E27FC236}">
                <a16:creationId xmlns:a16="http://schemas.microsoft.com/office/drawing/2014/main" id="{DFF802E6-89A6-8595-8BD9-4F015C0534C3}"/>
              </a:ext>
            </a:extLst>
          </p:cNvPr>
          <p:cNvSpPr txBox="1"/>
          <p:nvPr/>
        </p:nvSpPr>
        <p:spPr>
          <a:xfrm>
            <a:off x="840509" y="2660317"/>
            <a:ext cx="10908146" cy="2062103"/>
          </a:xfrm>
          <a:prstGeom prst="rect">
            <a:avLst/>
          </a:prstGeom>
          <a:solidFill>
            <a:schemeClr val="bg1"/>
          </a:solidFill>
        </p:spPr>
        <p:txBody>
          <a:bodyPr wrap="square">
            <a:spAutoFit/>
          </a:bodyPr>
          <a:lstStyle/>
          <a:p>
            <a:r>
              <a:rPr lang="en-US" sz="3200" b="1" i="0" u="none" strike="noStrike" baseline="0" dirty="0">
                <a:latin typeface="Calibri,Bold"/>
              </a:rPr>
              <a:t>Enhance</a:t>
            </a:r>
            <a:r>
              <a:rPr lang="en-US" sz="2400" b="1" i="0" u="none" strike="noStrike" baseline="0" dirty="0">
                <a:latin typeface="Calibri,Bold"/>
              </a:rPr>
              <a:t>___ </a:t>
            </a:r>
            <a:r>
              <a:rPr lang="en-US" sz="3200" b="0" i="0" u="none" strike="noStrike" baseline="0" dirty="0">
                <a:latin typeface="Calibri" panose="020F0502020204030204" pitchFamily="34" charset="0"/>
              </a:rPr>
              <a:t>– used to increase the impact or probability of an opportunity. Ending a </a:t>
            </a:r>
            <a:r>
              <a:rPr lang="en-US" sz="3200" dirty="0">
                <a:latin typeface="Calibri" panose="020F0502020204030204" pitchFamily="34" charset="0"/>
              </a:rPr>
              <a:t>project early by using highly experienced resources, or utilizing specific schedule compression </a:t>
            </a:r>
            <a:r>
              <a:rPr lang="en-US" sz="3200" dirty="0" smtClean="0">
                <a:latin typeface="Calibri" panose="020F0502020204030204" pitchFamily="34" charset="0"/>
              </a:rPr>
              <a:t>techniques, </a:t>
            </a:r>
            <a:r>
              <a:rPr lang="en-US" sz="3200" dirty="0">
                <a:latin typeface="Calibri" panose="020F0502020204030204" pitchFamily="34" charset="0"/>
              </a:rPr>
              <a:t>is an enhancement opportunity.</a:t>
            </a:r>
            <a:endParaRPr lang="ar-EG" sz="3200" dirty="0"/>
          </a:p>
        </p:txBody>
      </p:sp>
      <p:pic>
        <p:nvPicPr>
          <p:cNvPr id="7170" name="Picture 2" descr="Streamline the Customer Journey to Enhance CX | Strikedeck">
            <a:extLst>
              <a:ext uri="{FF2B5EF4-FFF2-40B4-BE49-F238E27FC236}">
                <a16:creationId xmlns:a16="http://schemas.microsoft.com/office/drawing/2014/main" id="{C7EF966F-2D58-4B7B-3A39-60CC4CAADDB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48101" y="4910490"/>
            <a:ext cx="3583709" cy="16445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3160791"/>
      </p:ext>
    </p:extLst>
  </p:cSld>
  <p:clrMapOvr>
    <a:masterClrMapping/>
  </p:clrMapOvr>
  <mc:AlternateContent xmlns:mc="http://schemas.openxmlformats.org/markup-compatibility/2006" xmlns:p14="http://schemas.microsoft.com/office/powerpoint/2010/main">
    <mc:Choice Requires="p14">
      <p:transition spd="slow" p14:dur="2000" advTm="102717"/>
    </mc:Choice>
    <mc:Fallback xmlns="">
      <p:transition spd="slow" advTm="102717"/>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165581" y="6082409"/>
            <a:ext cx="9902229" cy="204838"/>
          </a:xfrm>
          <a:prstGeom prst="rect">
            <a:avLst/>
          </a:prstGeom>
        </p:spPr>
      </p:pic>
      <p:pic>
        <p:nvPicPr>
          <p:cNvPr id="6" name="Picture 5"/>
          <p:cNvPicPr>
            <a:picLocks noChangeAspect="1"/>
          </p:cNvPicPr>
          <p:nvPr/>
        </p:nvPicPr>
        <p:blipFill>
          <a:blip r:embed="rId3"/>
          <a:stretch>
            <a:fillRect/>
          </a:stretch>
        </p:blipFill>
        <p:spPr>
          <a:xfrm>
            <a:off x="-108036" y="-64654"/>
            <a:ext cx="9533101" cy="1610200"/>
          </a:xfrm>
          <a:prstGeom prst="rect">
            <a:avLst/>
          </a:prstGeom>
          <a:solidFill>
            <a:schemeClr val="accent4">
              <a:lumMod val="40000"/>
              <a:lumOff val="60000"/>
            </a:schemeClr>
          </a:solidFill>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EC031A4E-70D9-3C7A-5890-550A01596697}"/>
              </a:ext>
            </a:extLst>
          </p:cNvPr>
          <p:cNvSpPr txBox="1"/>
          <p:nvPr/>
        </p:nvSpPr>
        <p:spPr>
          <a:xfrm>
            <a:off x="1874165" y="1869496"/>
            <a:ext cx="8180892" cy="523220"/>
          </a:xfrm>
          <a:prstGeom prst="rect">
            <a:avLst/>
          </a:prstGeom>
          <a:solidFill>
            <a:schemeClr val="bg1"/>
          </a:solidFill>
        </p:spPr>
        <p:txBody>
          <a:bodyPr wrap="square">
            <a:spAutoFit/>
          </a:bodyPr>
          <a:lstStyle/>
          <a:p>
            <a:pPr algn="l"/>
            <a:r>
              <a:rPr lang="en-US" sz="2800" b="1" i="0" u="none" strike="noStrike" baseline="0" dirty="0">
                <a:solidFill>
                  <a:srgbClr val="00B0F0"/>
                </a:solidFill>
                <a:latin typeface="Calibri,Bold"/>
              </a:rPr>
              <a:t>Examples of Risk Strategies – Positive Risks</a:t>
            </a:r>
          </a:p>
        </p:txBody>
      </p:sp>
      <p:sp>
        <p:nvSpPr>
          <p:cNvPr id="13" name="TextBox 12">
            <a:extLst>
              <a:ext uri="{FF2B5EF4-FFF2-40B4-BE49-F238E27FC236}">
                <a16:creationId xmlns:a16="http://schemas.microsoft.com/office/drawing/2014/main" id="{6BBD5895-9D96-507D-77E1-28B866CB4571}"/>
              </a:ext>
            </a:extLst>
          </p:cNvPr>
          <p:cNvSpPr txBox="1"/>
          <p:nvPr/>
        </p:nvSpPr>
        <p:spPr>
          <a:xfrm>
            <a:off x="812800" y="2836915"/>
            <a:ext cx="11028217" cy="1077218"/>
          </a:xfrm>
          <a:prstGeom prst="rect">
            <a:avLst/>
          </a:prstGeom>
          <a:solidFill>
            <a:schemeClr val="bg1"/>
          </a:solidFill>
        </p:spPr>
        <p:txBody>
          <a:bodyPr wrap="square">
            <a:spAutoFit/>
          </a:bodyPr>
          <a:lstStyle/>
          <a:p>
            <a:r>
              <a:rPr lang="en-US" sz="3200" b="1" i="0" u="none" strike="noStrike" baseline="0" dirty="0">
                <a:latin typeface="Calibri,Bold"/>
              </a:rPr>
              <a:t>Accept – </a:t>
            </a:r>
            <a:r>
              <a:rPr lang="en-US" sz="3200" b="0" i="0" u="none" strike="noStrike" baseline="0" dirty="0">
                <a:latin typeface="Calibri" panose="020F0502020204030204" pitchFamily="34" charset="0"/>
              </a:rPr>
              <a:t>willing to take advantage of an opportunity without actively pursuing it.</a:t>
            </a:r>
            <a:endParaRPr lang="ar-EG" sz="3200" dirty="0"/>
          </a:p>
        </p:txBody>
      </p:sp>
      <p:pic>
        <p:nvPicPr>
          <p:cNvPr id="6146" name="Picture 2" descr="Hand Click On Accept Button Simple Stock Vector (Royalty Free) 1253919295 |  Shutterstock">
            <a:extLst>
              <a:ext uri="{FF2B5EF4-FFF2-40B4-BE49-F238E27FC236}">
                <a16:creationId xmlns:a16="http://schemas.microsoft.com/office/drawing/2014/main" id="{49EEDEDA-6C24-AF8F-5D4D-0D9E8A82A77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25065" y="4116178"/>
            <a:ext cx="2057400" cy="1665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3996186"/>
      </p:ext>
    </p:extLst>
  </p:cSld>
  <p:clrMapOvr>
    <a:masterClrMapping/>
  </p:clrMapOvr>
  <mc:AlternateContent xmlns:mc="http://schemas.openxmlformats.org/markup-compatibility/2006" xmlns:p14="http://schemas.microsoft.com/office/powerpoint/2010/main">
    <mc:Choice Requires="p14">
      <p:transition spd="slow" p14:dur="2000" advTm="60892"/>
    </mc:Choice>
    <mc:Fallback xmlns="">
      <p:transition spd="slow" advTm="6089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6" name="Picture 5"/>
          <p:cNvPicPr>
            <a:picLocks noChangeAspect="1"/>
          </p:cNvPicPr>
          <p:nvPr/>
        </p:nvPicPr>
        <p:blipFill>
          <a:blip r:embed="rId3"/>
          <a:stretch>
            <a:fillRect/>
          </a:stretch>
        </p:blipFill>
        <p:spPr>
          <a:xfrm>
            <a:off x="-108036" y="-64654"/>
            <a:ext cx="9533101" cy="1610200"/>
          </a:xfrm>
          <a:prstGeom prst="rect">
            <a:avLst/>
          </a:prstGeom>
          <a:solidFill>
            <a:schemeClr val="accent4">
              <a:lumMod val="40000"/>
              <a:lumOff val="60000"/>
            </a:schemeClr>
          </a:solidFill>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9024BED-CCF5-6884-8A24-5930BE27E738}"/>
              </a:ext>
            </a:extLst>
          </p:cNvPr>
          <p:cNvSpPr txBox="1"/>
          <p:nvPr/>
        </p:nvSpPr>
        <p:spPr>
          <a:xfrm>
            <a:off x="1439161" y="1934761"/>
            <a:ext cx="9781310" cy="1384995"/>
          </a:xfrm>
          <a:prstGeom prst="rect">
            <a:avLst/>
          </a:prstGeom>
          <a:solidFill>
            <a:schemeClr val="bg1"/>
          </a:solidFill>
        </p:spPr>
        <p:txBody>
          <a:bodyPr wrap="square">
            <a:spAutoFit/>
          </a:bodyPr>
          <a:lstStyle/>
          <a:p>
            <a:pPr algn="justLow"/>
            <a:r>
              <a:rPr lang="en-US" sz="2800" b="1" i="0" u="none" strike="noStrike" baseline="0" dirty="0">
                <a:latin typeface="Calibri,Bold"/>
              </a:rPr>
              <a:t>Quick Quiz: </a:t>
            </a:r>
            <a:r>
              <a:rPr lang="en-US" sz="2800" b="0" i="0" u="none" strike="noStrike" baseline="0" dirty="0">
                <a:latin typeface="Calibri" panose="020F0502020204030204" pitchFamily="34" charset="0"/>
              </a:rPr>
              <a:t>Look at </a:t>
            </a:r>
            <a:r>
              <a:rPr lang="en-US" sz="2800" dirty="0">
                <a:latin typeface="Calibri" panose="020F0502020204030204" pitchFamily="34" charset="0"/>
              </a:rPr>
              <a:t>the next table and see if you can quickly identify what type of risk response strategy is being employed in</a:t>
            </a:r>
          </a:p>
          <a:p>
            <a:pPr algn="justLow"/>
            <a:r>
              <a:rPr lang="en-US" sz="2800" dirty="0">
                <a:latin typeface="Calibri" panose="020F0502020204030204" pitchFamily="34" charset="0"/>
              </a:rPr>
              <a:t>each situation:</a:t>
            </a:r>
            <a:endParaRPr lang="ar-EG" sz="2800" dirty="0"/>
          </a:p>
        </p:txBody>
      </p:sp>
      <p:pic>
        <p:nvPicPr>
          <p:cNvPr id="1026" name="Picture 2" descr="Quiz Stock Illustrations – 78,076 Quiz Stock Illustrations, Vectors &amp;  Clipart - Dreamstime">
            <a:extLst>
              <a:ext uri="{FF2B5EF4-FFF2-40B4-BE49-F238E27FC236}">
                <a16:creationId xmlns:a16="http://schemas.microsoft.com/office/drawing/2014/main" id="{F15F44C6-A35A-38FD-FAEC-6F50D78DFCD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41211" y="3559589"/>
            <a:ext cx="3133725" cy="1457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1639434"/>
      </p:ext>
    </p:extLst>
  </p:cSld>
  <p:clrMapOvr>
    <a:masterClrMapping/>
  </p:clrMapOvr>
  <mc:AlternateContent xmlns:mc="http://schemas.openxmlformats.org/markup-compatibility/2006" xmlns:p14="http://schemas.microsoft.com/office/powerpoint/2010/main">
    <mc:Choice Requires="p14">
      <p:transition spd="slow" p14:dur="2000" advTm="27075"/>
    </mc:Choice>
    <mc:Fallback xmlns="">
      <p:transition spd="slow" advTm="27075"/>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289771" y="6261968"/>
            <a:ext cx="9902229" cy="204838"/>
          </a:xfrm>
          <a:prstGeom prst="rect">
            <a:avLst/>
          </a:prstGeom>
        </p:spPr>
      </p:pic>
      <p:pic>
        <p:nvPicPr>
          <p:cNvPr id="6" name="Picture 5"/>
          <p:cNvPicPr>
            <a:picLocks noChangeAspect="1"/>
          </p:cNvPicPr>
          <p:nvPr/>
        </p:nvPicPr>
        <p:blipFill>
          <a:blip r:embed="rId4"/>
          <a:stretch>
            <a:fillRect/>
          </a:stretch>
        </p:blipFill>
        <p:spPr>
          <a:xfrm>
            <a:off x="130614" y="-218426"/>
            <a:ext cx="9533101" cy="1610200"/>
          </a:xfrm>
          <a:prstGeom prst="rect">
            <a:avLst/>
          </a:prstGeom>
          <a:solidFill>
            <a:schemeClr val="accent4">
              <a:lumMod val="40000"/>
              <a:lumOff val="60000"/>
            </a:schemeClr>
          </a:solidFill>
        </p:spPr>
      </p:pic>
      <p:sp>
        <p:nvSpPr>
          <p:cNvPr id="7" name="TextBox 6"/>
          <p:cNvSpPr txBox="1"/>
          <p:nvPr/>
        </p:nvSpPr>
        <p:spPr>
          <a:xfrm>
            <a:off x="3090207" y="293114"/>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Table 9">
            <a:extLst>
              <a:ext uri="{FF2B5EF4-FFF2-40B4-BE49-F238E27FC236}">
                <a16:creationId xmlns:a16="http://schemas.microsoft.com/office/drawing/2014/main" id="{2149EFF8-E666-26CB-3895-CA703615676F}"/>
              </a:ext>
            </a:extLst>
          </p:cNvPr>
          <p:cNvGraphicFramePr>
            <a:graphicFrameLocks noGrp="1"/>
          </p:cNvGraphicFramePr>
          <p:nvPr>
            <p:extLst>
              <p:ext uri="{D42A27DB-BD31-4B8C-83A1-F6EECF244321}">
                <p14:modId xmlns:p14="http://schemas.microsoft.com/office/powerpoint/2010/main" val="566424024"/>
              </p:ext>
            </p:extLst>
          </p:nvPr>
        </p:nvGraphicFramePr>
        <p:xfrm>
          <a:off x="905522" y="1161495"/>
          <a:ext cx="10600028" cy="5228525"/>
        </p:xfrm>
        <a:graphic>
          <a:graphicData uri="http://schemas.openxmlformats.org/drawingml/2006/table">
            <a:tbl>
              <a:tblPr rtl="1" firstRow="1" bandRow="1">
                <a:tableStyleId>{ED083AE6-46FA-4A59-8FB0-9F97EB10719F}</a:tableStyleId>
              </a:tblPr>
              <a:tblGrid>
                <a:gridCol w="1253656">
                  <a:extLst>
                    <a:ext uri="{9D8B030D-6E8A-4147-A177-3AD203B41FA5}">
                      <a16:colId xmlns:a16="http://schemas.microsoft.com/office/drawing/2014/main" val="3519487638"/>
                    </a:ext>
                  </a:extLst>
                </a:gridCol>
                <a:gridCol w="9346372">
                  <a:extLst>
                    <a:ext uri="{9D8B030D-6E8A-4147-A177-3AD203B41FA5}">
                      <a16:colId xmlns:a16="http://schemas.microsoft.com/office/drawing/2014/main" val="2721899113"/>
                    </a:ext>
                  </a:extLst>
                </a:gridCol>
              </a:tblGrid>
              <a:tr h="728825">
                <a:tc>
                  <a:txBody>
                    <a:bodyPr/>
                    <a:lstStyle/>
                    <a:p>
                      <a:pPr algn="ctr"/>
                      <a:r>
                        <a:rPr lang="en-US" sz="2000" b="1" u="none" strike="noStrike" kern="1200" baseline="0" dirty="0">
                          <a:solidFill>
                            <a:srgbClr val="FF0000"/>
                          </a:solidFill>
                          <a:cs typeface="+mj-cs"/>
                        </a:rPr>
                        <a:t>Response</a:t>
                      </a:r>
                    </a:p>
                    <a:p>
                      <a:pPr algn="ctr"/>
                      <a:r>
                        <a:rPr lang="en-US" sz="2000" b="1" u="none" strike="noStrike" kern="1200" baseline="0" dirty="0">
                          <a:solidFill>
                            <a:srgbClr val="FF0000"/>
                          </a:solidFill>
                          <a:cs typeface="+mj-cs"/>
                        </a:rPr>
                        <a:t>Strategy?</a:t>
                      </a:r>
                      <a:endParaRPr lang="ar-EG" sz="2000" b="1" dirty="0">
                        <a:solidFill>
                          <a:srgbClr val="FF0000"/>
                        </a:solidFill>
                        <a:cs typeface="+mj-cs"/>
                      </a:endParaRPr>
                    </a:p>
                  </a:txBody>
                  <a:tcPr/>
                </a:tc>
                <a:tc>
                  <a:txBody>
                    <a:bodyPr/>
                    <a:lstStyle/>
                    <a:p>
                      <a:pPr algn="ctr" rtl="1"/>
                      <a:r>
                        <a:rPr lang="en-US" sz="2000" b="1" u="none" strike="noStrike" kern="1200" baseline="0" dirty="0">
                          <a:solidFill>
                            <a:srgbClr val="FF0000"/>
                          </a:solidFill>
                          <a:cs typeface="+mj-cs"/>
                        </a:rPr>
                        <a:t>Risk Description</a:t>
                      </a:r>
                      <a:endParaRPr lang="ar-EG" sz="2000" b="1" dirty="0">
                        <a:solidFill>
                          <a:srgbClr val="FF0000"/>
                        </a:solidFill>
                        <a:cs typeface="+mj-cs"/>
                      </a:endParaRPr>
                    </a:p>
                  </a:txBody>
                  <a:tcPr anchor="ctr">
                    <a:solidFill>
                      <a:schemeClr val="bg1"/>
                    </a:solidFill>
                  </a:tcPr>
                </a:tc>
                <a:extLst>
                  <a:ext uri="{0D108BD9-81ED-4DB2-BD59-A6C34878D82A}">
                    <a16:rowId xmlns:a16="http://schemas.microsoft.com/office/drawing/2014/main" val="456417433"/>
                  </a:ext>
                </a:extLst>
              </a:tr>
              <a:tr h="1045705">
                <a:tc>
                  <a:txBody>
                    <a:bodyPr/>
                    <a:lstStyle/>
                    <a:p>
                      <a:pPr rtl="1"/>
                      <a:endParaRPr lang="ar-EG" sz="2000" dirty="0"/>
                    </a:p>
                  </a:txBody>
                  <a:tcPr/>
                </a:tc>
                <a:tc>
                  <a:txBody>
                    <a:bodyPr/>
                    <a:lstStyle/>
                    <a:p>
                      <a:pPr marL="0" marR="0" lvl="0" indent="0" algn="justLow" defTabSz="914400" rtl="0" eaLnBrk="1" fontAlgn="auto" latinLnBrk="0" hangingPunct="1">
                        <a:lnSpc>
                          <a:spcPct val="100000"/>
                        </a:lnSpc>
                        <a:spcBef>
                          <a:spcPts val="0"/>
                        </a:spcBef>
                        <a:spcAft>
                          <a:spcPts val="0"/>
                        </a:spcAft>
                        <a:buClrTx/>
                        <a:buSzTx/>
                        <a:buFontTx/>
                        <a:buNone/>
                        <a:tabLst/>
                        <a:defRPr/>
                      </a:pPr>
                      <a:r>
                        <a:rPr lang="en-US" sz="2000" b="1" u="none" strike="noStrike" kern="1200" baseline="0" dirty="0">
                          <a:solidFill>
                            <a:srgbClr val="FF0000"/>
                          </a:solidFill>
                        </a:rPr>
                        <a:t>There is a risk your lead architect may leave the project before her job is completed. As a result you cross-trained one of the developers to handle lead architect responsibility</a:t>
                      </a:r>
                      <a:endParaRPr lang="en-US" sz="2000" b="1" i="0" u="none" strike="noStrike" kern="1200" baseline="0" dirty="0">
                        <a:solidFill>
                          <a:srgbClr val="FF0000"/>
                        </a:solidFill>
                        <a:latin typeface="+mn-lt"/>
                        <a:ea typeface="+mn-ea"/>
                        <a:cs typeface="+mn-cs"/>
                      </a:endParaRPr>
                    </a:p>
                  </a:txBody>
                  <a:tcPr>
                    <a:solidFill>
                      <a:schemeClr val="bg1">
                        <a:alpha val="20000"/>
                      </a:schemeClr>
                    </a:solidFill>
                  </a:tcPr>
                </a:tc>
                <a:extLst>
                  <a:ext uri="{0D108BD9-81ED-4DB2-BD59-A6C34878D82A}">
                    <a16:rowId xmlns:a16="http://schemas.microsoft.com/office/drawing/2014/main" val="1838182750"/>
                  </a:ext>
                </a:extLst>
              </a:tr>
              <a:tr h="1362585">
                <a:tc>
                  <a:txBody>
                    <a:bodyPr/>
                    <a:lstStyle/>
                    <a:p>
                      <a:pPr rtl="1"/>
                      <a:endParaRPr lang="ar-EG" sz="2000" dirty="0"/>
                    </a:p>
                  </a:txBody>
                  <a:tcPr/>
                </a:tc>
                <a:tc>
                  <a:txBody>
                    <a:bodyPr/>
                    <a:lstStyle/>
                    <a:p>
                      <a:pPr marL="0" marR="0" lvl="0" indent="0" algn="justLow" defTabSz="914400" rtl="0" eaLnBrk="1" fontAlgn="auto" latinLnBrk="0" hangingPunct="1">
                        <a:lnSpc>
                          <a:spcPct val="100000"/>
                        </a:lnSpc>
                        <a:spcBef>
                          <a:spcPts val="0"/>
                        </a:spcBef>
                        <a:spcAft>
                          <a:spcPts val="0"/>
                        </a:spcAft>
                        <a:buClrTx/>
                        <a:buSzTx/>
                        <a:buFontTx/>
                        <a:buNone/>
                        <a:tabLst/>
                        <a:defRPr/>
                      </a:pPr>
                      <a:r>
                        <a:rPr lang="en-US" sz="2000" b="0" u="none" strike="noStrike" kern="1200" baseline="0" dirty="0">
                          <a:solidFill>
                            <a:schemeClr val="dk1"/>
                          </a:solidFill>
                        </a:rPr>
                        <a:t>The database for your software project is expected to run into multiple terabytes. After consulting with the infrastructure team you discover there are terabytes of available storage in the data center that can be secured at a much lower cost than purchasing new equipment.</a:t>
                      </a:r>
                      <a:endParaRPr lang="ar-EG" sz="2000" dirty="0"/>
                    </a:p>
                  </a:txBody>
                  <a:tcPr>
                    <a:solidFill>
                      <a:schemeClr val="bg1"/>
                    </a:solidFill>
                  </a:tcPr>
                </a:tc>
                <a:extLst>
                  <a:ext uri="{0D108BD9-81ED-4DB2-BD59-A6C34878D82A}">
                    <a16:rowId xmlns:a16="http://schemas.microsoft.com/office/drawing/2014/main" val="670685787"/>
                  </a:ext>
                </a:extLst>
              </a:tr>
              <a:tr h="1045705">
                <a:tc>
                  <a:txBody>
                    <a:bodyPr/>
                    <a:lstStyle/>
                    <a:p>
                      <a:pPr rtl="1"/>
                      <a:endParaRPr lang="ar-EG" sz="2000" dirty="0"/>
                    </a:p>
                  </a:txBody>
                  <a:tcPr/>
                </a:tc>
                <a:tc>
                  <a:txBody>
                    <a:bodyPr/>
                    <a:lstStyle/>
                    <a:p>
                      <a:pPr marL="0" marR="0" lvl="0" indent="0" algn="justLow" defTabSz="914400" rtl="0" eaLnBrk="1" fontAlgn="auto" latinLnBrk="0" hangingPunct="1">
                        <a:lnSpc>
                          <a:spcPct val="100000"/>
                        </a:lnSpc>
                        <a:spcBef>
                          <a:spcPts val="0"/>
                        </a:spcBef>
                        <a:spcAft>
                          <a:spcPts val="0"/>
                        </a:spcAft>
                        <a:buClrTx/>
                        <a:buSzTx/>
                        <a:buFontTx/>
                        <a:buNone/>
                        <a:tabLst/>
                        <a:defRPr/>
                      </a:pPr>
                      <a:r>
                        <a:rPr lang="en-US" sz="2000" b="1" u="none" strike="noStrike" kern="1200" baseline="0" dirty="0">
                          <a:solidFill>
                            <a:srgbClr val="FF0000"/>
                          </a:solidFill>
                        </a:rPr>
                        <a:t>An out-of-state vendor on your project has expressed concerns about meeting delivery due dates. You engage a local vendor that can easily meet the delivery dates without issue.</a:t>
                      </a:r>
                      <a:endParaRPr lang="ar-EG" sz="2000" b="1" dirty="0">
                        <a:solidFill>
                          <a:srgbClr val="FF0000"/>
                        </a:solidFill>
                      </a:endParaRPr>
                    </a:p>
                  </a:txBody>
                  <a:tcPr>
                    <a:solidFill>
                      <a:schemeClr val="bg1">
                        <a:alpha val="20000"/>
                      </a:schemeClr>
                    </a:solidFill>
                  </a:tcPr>
                </a:tc>
                <a:extLst>
                  <a:ext uri="{0D108BD9-81ED-4DB2-BD59-A6C34878D82A}">
                    <a16:rowId xmlns:a16="http://schemas.microsoft.com/office/drawing/2014/main" val="294120935"/>
                  </a:ext>
                </a:extLst>
              </a:tr>
              <a:tr h="1045705">
                <a:tc>
                  <a:txBody>
                    <a:bodyPr/>
                    <a:lstStyle/>
                    <a:p>
                      <a:pPr rtl="1"/>
                      <a:endParaRPr lang="ar-EG" sz="2000" dirty="0"/>
                    </a:p>
                  </a:txBody>
                  <a:tcPr/>
                </a:tc>
                <a:tc>
                  <a:txBody>
                    <a:bodyPr/>
                    <a:lstStyle/>
                    <a:p>
                      <a:pPr algn="justLow"/>
                      <a:r>
                        <a:rPr lang="en-US" sz="2000" b="0" u="none" strike="noStrike" kern="1200" baseline="0" dirty="0">
                          <a:solidFill>
                            <a:schemeClr val="dk1"/>
                          </a:solidFill>
                        </a:rPr>
                        <a:t>Staffing up for customer service on your project will take too long and be too</a:t>
                      </a:r>
                    </a:p>
                    <a:p>
                      <a:pPr marL="0" marR="0" lvl="0" indent="0" algn="justLow" defTabSz="914400" rtl="0" eaLnBrk="1" fontAlgn="auto" latinLnBrk="0" hangingPunct="1">
                        <a:lnSpc>
                          <a:spcPct val="100000"/>
                        </a:lnSpc>
                        <a:spcBef>
                          <a:spcPts val="0"/>
                        </a:spcBef>
                        <a:spcAft>
                          <a:spcPts val="0"/>
                        </a:spcAft>
                        <a:buClrTx/>
                        <a:buSzTx/>
                        <a:buFontTx/>
                        <a:buNone/>
                        <a:tabLst/>
                        <a:defRPr/>
                      </a:pPr>
                      <a:r>
                        <a:rPr lang="en-US" sz="2000" b="0" u="none" strike="noStrike" kern="1200" baseline="0" dirty="0">
                          <a:solidFill>
                            <a:schemeClr val="dk1"/>
                          </a:solidFill>
                        </a:rPr>
                        <a:t>expensive. You identify a vendor that will exceed your customer service requirements and will pay penalties if their service falls below stated quality levels.</a:t>
                      </a:r>
                      <a:endParaRPr lang="ar-EG" sz="2000" dirty="0"/>
                    </a:p>
                  </a:txBody>
                  <a:tcPr>
                    <a:solidFill>
                      <a:schemeClr val="bg1"/>
                    </a:solidFill>
                  </a:tcPr>
                </a:tc>
                <a:extLst>
                  <a:ext uri="{0D108BD9-81ED-4DB2-BD59-A6C34878D82A}">
                    <a16:rowId xmlns:a16="http://schemas.microsoft.com/office/drawing/2014/main" val="372962764"/>
                  </a:ext>
                </a:extLst>
              </a:tr>
            </a:tbl>
          </a:graphicData>
        </a:graphic>
      </p:graphicFrame>
      <p:sp>
        <p:nvSpPr>
          <p:cNvPr id="13" name="Rectangle: Single Corner Snipped 12">
            <a:extLst>
              <a:ext uri="{FF2B5EF4-FFF2-40B4-BE49-F238E27FC236}">
                <a16:creationId xmlns:a16="http://schemas.microsoft.com/office/drawing/2014/main" id="{90EE3AFB-1866-F290-1027-CE337BD4944F}"/>
              </a:ext>
            </a:extLst>
          </p:cNvPr>
          <p:cNvSpPr/>
          <p:nvPr/>
        </p:nvSpPr>
        <p:spPr>
          <a:xfrm>
            <a:off x="10360131" y="1958193"/>
            <a:ext cx="1145308" cy="868218"/>
          </a:xfrm>
          <a:prstGeom prst="snip1Rect">
            <a:avLst/>
          </a:prstGeom>
        </p:spPr>
        <p:style>
          <a:lnRef idx="1">
            <a:schemeClr val="accent6"/>
          </a:lnRef>
          <a:fillRef idx="2">
            <a:schemeClr val="accent6"/>
          </a:fillRef>
          <a:effectRef idx="1">
            <a:schemeClr val="accent6"/>
          </a:effectRef>
          <a:fontRef idx="minor">
            <a:schemeClr val="dk1"/>
          </a:fontRef>
        </p:style>
        <p:txBody>
          <a:bodyPr rtlCol="1" anchor="ctr"/>
          <a:lstStyle/>
          <a:p>
            <a:pPr algn="ctr"/>
            <a:r>
              <a:rPr lang="en-US" sz="1800" b="1" u="none" strike="noStrike" kern="1200" baseline="0" dirty="0">
                <a:solidFill>
                  <a:schemeClr val="bg1"/>
                </a:solidFill>
              </a:rPr>
              <a:t>mitigate</a:t>
            </a:r>
            <a:endParaRPr lang="ar-EG" b="1" dirty="0">
              <a:solidFill>
                <a:schemeClr val="bg1"/>
              </a:solidFill>
            </a:endParaRPr>
          </a:p>
        </p:txBody>
      </p:sp>
      <p:sp>
        <p:nvSpPr>
          <p:cNvPr id="14" name="Rectangle 13">
            <a:extLst>
              <a:ext uri="{FF2B5EF4-FFF2-40B4-BE49-F238E27FC236}">
                <a16:creationId xmlns:a16="http://schemas.microsoft.com/office/drawing/2014/main" id="{9A8289C1-0055-FEDC-C926-727A31FEC7ED}"/>
              </a:ext>
            </a:extLst>
          </p:cNvPr>
          <p:cNvSpPr/>
          <p:nvPr/>
        </p:nvSpPr>
        <p:spPr>
          <a:xfrm>
            <a:off x="10360131" y="3143317"/>
            <a:ext cx="1073661" cy="882721"/>
          </a:xfrm>
          <a:prstGeom prst="rect">
            <a:avLst/>
          </a:prstGeom>
        </p:spPr>
        <p:style>
          <a:lnRef idx="1">
            <a:schemeClr val="accent1"/>
          </a:lnRef>
          <a:fillRef idx="3">
            <a:schemeClr val="accent1"/>
          </a:fillRef>
          <a:effectRef idx="2">
            <a:schemeClr val="accent1"/>
          </a:effectRef>
          <a:fontRef idx="minor">
            <a:schemeClr val="lt1"/>
          </a:fontRef>
        </p:style>
        <p:txBody>
          <a:bodyPr rtlCol="1" anchor="ctr"/>
          <a:lstStyle/>
          <a:p>
            <a:pPr algn="ctr"/>
            <a:r>
              <a:rPr lang="en-US" sz="1800" b="1" u="none" strike="noStrike" kern="1200" baseline="0" dirty="0">
                <a:solidFill>
                  <a:schemeClr val="bg1"/>
                </a:solidFill>
              </a:rPr>
              <a:t>exploit</a:t>
            </a:r>
            <a:endParaRPr lang="ar-EG" b="1" dirty="0">
              <a:solidFill>
                <a:schemeClr val="bg1"/>
              </a:solidFill>
            </a:endParaRPr>
          </a:p>
        </p:txBody>
      </p:sp>
      <p:sp>
        <p:nvSpPr>
          <p:cNvPr id="15" name="Rectangle 14">
            <a:extLst>
              <a:ext uri="{FF2B5EF4-FFF2-40B4-BE49-F238E27FC236}">
                <a16:creationId xmlns:a16="http://schemas.microsoft.com/office/drawing/2014/main" id="{F35E86E5-991F-3D69-6F05-E419481C128D}"/>
              </a:ext>
            </a:extLst>
          </p:cNvPr>
          <p:cNvSpPr/>
          <p:nvPr/>
        </p:nvSpPr>
        <p:spPr>
          <a:xfrm>
            <a:off x="10360131" y="4494723"/>
            <a:ext cx="1073661" cy="656197"/>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1" anchor="ctr"/>
          <a:lstStyle/>
          <a:p>
            <a:pPr algn="ctr"/>
            <a:r>
              <a:rPr lang="en-US" b="1" dirty="0">
                <a:solidFill>
                  <a:schemeClr val="bg1"/>
                </a:solidFill>
              </a:rPr>
              <a:t>Avoid</a:t>
            </a:r>
            <a:endParaRPr lang="ar-EG" b="1" dirty="0">
              <a:solidFill>
                <a:schemeClr val="bg1"/>
              </a:solidFill>
            </a:endParaRPr>
          </a:p>
        </p:txBody>
      </p:sp>
      <p:sp>
        <p:nvSpPr>
          <p:cNvPr id="16" name="Rectangle 15">
            <a:extLst>
              <a:ext uri="{FF2B5EF4-FFF2-40B4-BE49-F238E27FC236}">
                <a16:creationId xmlns:a16="http://schemas.microsoft.com/office/drawing/2014/main" id="{09191B32-9509-4E70-8B9B-CED8403EDADB}"/>
              </a:ext>
            </a:extLst>
          </p:cNvPr>
          <p:cNvSpPr/>
          <p:nvPr/>
        </p:nvSpPr>
        <p:spPr>
          <a:xfrm>
            <a:off x="10360130" y="5494699"/>
            <a:ext cx="1073661" cy="652339"/>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1" anchor="ctr"/>
          <a:lstStyle/>
          <a:p>
            <a:pPr algn="ctr"/>
            <a:r>
              <a:rPr lang="en-US" sz="1800" b="1" u="none" strike="noStrike" kern="1200" baseline="0" dirty="0">
                <a:solidFill>
                  <a:schemeClr val="bg1"/>
                </a:solidFill>
              </a:rPr>
              <a:t>transfer,</a:t>
            </a:r>
            <a:endParaRPr lang="ar-EG" sz="2000" b="1" dirty="0">
              <a:solidFill>
                <a:schemeClr val="bg1"/>
              </a:solidFill>
            </a:endParaRPr>
          </a:p>
        </p:txBody>
      </p:sp>
    </p:spTree>
    <p:custDataLst>
      <p:tags r:id="rId1"/>
    </p:custDataLst>
    <p:extLst>
      <p:ext uri="{BB962C8B-B14F-4D97-AF65-F5344CB8AC3E}">
        <p14:creationId xmlns:p14="http://schemas.microsoft.com/office/powerpoint/2010/main" val="426318460"/>
      </p:ext>
    </p:extLst>
  </p:cSld>
  <p:clrMapOvr>
    <a:masterClrMapping/>
  </p:clrMapOvr>
  <mc:AlternateContent xmlns:mc="http://schemas.openxmlformats.org/markup-compatibility/2006" xmlns:p14="http://schemas.microsoft.com/office/powerpoint/2010/main">
    <mc:Choice Requires="p14">
      <p:transition spd="slow" p14:dur="2000" advTm="338975"/>
    </mc:Choice>
    <mc:Fallback xmlns="">
      <p:transition spd="slow" advTm="33897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ppt_x"/>
                                          </p:val>
                                        </p:tav>
                                        <p:tav tm="100000">
                                          <p:val>
                                            <p:strVal val="#ppt_x"/>
                                          </p:val>
                                        </p:tav>
                                      </p:tavLst>
                                    </p:anim>
                                    <p:anim calcmode="lin" valueType="num">
                                      <p:cBhvr additive="base">
                                        <p:cTn id="2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500" fill="hold"/>
                                        <p:tgtEl>
                                          <p:spTgt spid="15"/>
                                        </p:tgtEl>
                                        <p:attrNameLst>
                                          <p:attrName>ppt_x</p:attrName>
                                        </p:attrNameLst>
                                      </p:cBhvr>
                                      <p:tavLst>
                                        <p:tav tm="0">
                                          <p:val>
                                            <p:strVal val="#ppt_x"/>
                                          </p:val>
                                        </p:tav>
                                        <p:tav tm="100000">
                                          <p:val>
                                            <p:strVal val="#ppt_x"/>
                                          </p:val>
                                        </p:tav>
                                      </p:tavLst>
                                    </p:anim>
                                    <p:anim calcmode="lin" valueType="num">
                                      <p:cBhvr additive="base">
                                        <p:cTn id="2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fill="hold"/>
                                        <p:tgtEl>
                                          <p:spTgt spid="16"/>
                                        </p:tgtEl>
                                        <p:attrNameLst>
                                          <p:attrName>ppt_x</p:attrName>
                                        </p:attrNameLst>
                                      </p:cBhvr>
                                      <p:tavLst>
                                        <p:tav tm="0">
                                          <p:val>
                                            <p:strVal val="#ppt_x"/>
                                          </p:val>
                                        </p:tav>
                                        <p:tav tm="100000">
                                          <p:val>
                                            <p:strVal val="#ppt_x"/>
                                          </p:val>
                                        </p:tav>
                                      </p:tavLst>
                                    </p:anim>
                                    <p:anim calcmode="lin" valueType="num">
                                      <p:cBhvr additive="base">
                                        <p:cTn id="32"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64654"/>
            <a:ext cx="9533101" cy="1610200"/>
          </a:xfrm>
          <a:prstGeom prst="rect">
            <a:avLst/>
          </a:prstGeom>
          <a:solidFill>
            <a:schemeClr val="accent4">
              <a:lumMod val="40000"/>
              <a:lumOff val="60000"/>
            </a:schemeClr>
          </a:solidFill>
        </p:spPr>
      </p:pic>
      <p:sp>
        <p:nvSpPr>
          <p:cNvPr id="7" name="TextBox 6"/>
          <p:cNvSpPr txBox="1"/>
          <p:nvPr/>
        </p:nvSpPr>
        <p:spPr>
          <a:xfrm>
            <a:off x="2979371" y="528776"/>
            <a:ext cx="4303294" cy="584775"/>
          </a:xfrm>
          <a:prstGeom prst="rect">
            <a:avLst/>
          </a:prstGeom>
          <a:noFill/>
        </p:spPr>
        <p:txBody>
          <a:bodyPr wrap="none" rtlCol="0">
            <a:spAutoFit/>
          </a:bodyPr>
          <a:lstStyle/>
          <a:p>
            <a:r>
              <a:rPr lang="en-US" sz="3200" b="1" i="0" u="none" strike="noStrike" baseline="0" dirty="0">
                <a:solidFill>
                  <a:schemeClr val="accent2"/>
                </a:solidFill>
                <a:latin typeface="Cambria,Bold"/>
              </a:rPr>
              <a:t>Risk Register Updates</a:t>
            </a:r>
            <a:endParaRPr lang="en-US" sz="66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FD58D590-B13E-02A5-2153-0457685B0723}"/>
              </a:ext>
            </a:extLst>
          </p:cNvPr>
          <p:cNvSpPr txBox="1"/>
          <p:nvPr/>
        </p:nvSpPr>
        <p:spPr>
          <a:xfrm>
            <a:off x="1747098" y="1695136"/>
            <a:ext cx="9142575" cy="523220"/>
          </a:xfrm>
          <a:prstGeom prst="rect">
            <a:avLst/>
          </a:prstGeom>
          <a:solidFill>
            <a:schemeClr val="bg1"/>
          </a:solidFill>
        </p:spPr>
        <p:txBody>
          <a:bodyPr wrap="square">
            <a:spAutoFit/>
          </a:bodyPr>
          <a:lstStyle/>
          <a:p>
            <a:r>
              <a:rPr lang="en-US" sz="2800" b="0" i="0" u="none" strike="noStrike" baseline="0" dirty="0">
                <a:latin typeface="Calibri" panose="020F0502020204030204" pitchFamily="34" charset="0"/>
              </a:rPr>
              <a:t>The risk register is completed at this point and can include:</a:t>
            </a:r>
            <a:endParaRPr lang="ar-EG" sz="2800" dirty="0"/>
          </a:p>
        </p:txBody>
      </p:sp>
      <p:sp>
        <p:nvSpPr>
          <p:cNvPr id="15" name="TextBox 14">
            <a:extLst>
              <a:ext uri="{FF2B5EF4-FFF2-40B4-BE49-F238E27FC236}">
                <a16:creationId xmlns:a16="http://schemas.microsoft.com/office/drawing/2014/main" id="{9D8C8672-8C57-7AB5-6667-AAC5BA7710C6}"/>
              </a:ext>
            </a:extLst>
          </p:cNvPr>
          <p:cNvSpPr txBox="1"/>
          <p:nvPr/>
        </p:nvSpPr>
        <p:spPr>
          <a:xfrm>
            <a:off x="1747098" y="2852253"/>
            <a:ext cx="7483578" cy="2062103"/>
          </a:xfrm>
          <a:prstGeom prst="rect">
            <a:avLst/>
          </a:prstGeom>
          <a:solidFill>
            <a:schemeClr val="bg1"/>
          </a:solidFill>
        </p:spPr>
        <p:txBody>
          <a:bodyPr wrap="square">
            <a:spAutoFit/>
          </a:bodyPr>
          <a:lstStyle/>
          <a:p>
            <a:pPr marL="457200" indent="-457200" algn="l">
              <a:buFont typeface="Wingdings" panose="05000000000000000000" pitchFamily="2" charset="2"/>
              <a:buChar char="q"/>
            </a:pPr>
            <a:r>
              <a:rPr lang="en-US" sz="3200" b="0" i="0" u="none" strike="noStrike" baseline="0" dirty="0">
                <a:latin typeface="Calibri" panose="020F0502020204030204" pitchFamily="34" charset="0"/>
              </a:rPr>
              <a:t>Identified risks and descriptions</a:t>
            </a:r>
          </a:p>
          <a:p>
            <a:pPr marL="457200" indent="-457200" algn="l">
              <a:buFont typeface="Wingdings" panose="05000000000000000000" pitchFamily="2" charset="2"/>
              <a:buChar char="q"/>
            </a:pPr>
            <a:r>
              <a:rPr lang="en-US" sz="3200" b="0" i="0" u="none" strike="noStrike" baseline="0" dirty="0">
                <a:latin typeface="Calibri" panose="020F0502020204030204" pitchFamily="34" charset="0"/>
              </a:rPr>
              <a:t>Triggers</a:t>
            </a:r>
          </a:p>
          <a:p>
            <a:pPr marL="457200" indent="-457200" algn="l">
              <a:buFont typeface="Wingdings" panose="05000000000000000000" pitchFamily="2" charset="2"/>
              <a:buChar char="q"/>
            </a:pPr>
            <a:r>
              <a:rPr lang="en-US" sz="3200" b="0" i="0" u="none" strike="noStrike" baseline="0" dirty="0">
                <a:latin typeface="Calibri" panose="020F0502020204030204" pitchFamily="34" charset="0"/>
              </a:rPr>
              <a:t>Response strategy</a:t>
            </a:r>
          </a:p>
          <a:p>
            <a:pPr marL="457200" indent="-457200" algn="l">
              <a:buFont typeface="Wingdings" panose="05000000000000000000" pitchFamily="2" charset="2"/>
              <a:buChar char="q"/>
            </a:pPr>
            <a:r>
              <a:rPr lang="en-US" sz="3200" b="0" i="0" u="none" strike="noStrike" baseline="0" dirty="0">
                <a:latin typeface="Calibri" panose="020F0502020204030204" pitchFamily="34" charset="0"/>
              </a:rPr>
              <a:t>Specific actions taken if risk occurs</a:t>
            </a:r>
            <a:endParaRPr lang="ar-EG" sz="3200" dirty="0"/>
          </a:p>
        </p:txBody>
      </p:sp>
      <p:sp>
        <p:nvSpPr>
          <p:cNvPr id="9" name="Thought Bubble: Cloud 8">
            <a:extLst>
              <a:ext uri="{FF2B5EF4-FFF2-40B4-BE49-F238E27FC236}">
                <a16:creationId xmlns:a16="http://schemas.microsoft.com/office/drawing/2014/main" id="{CC412DEF-6422-0FF6-C469-D7D821752E50}"/>
              </a:ext>
            </a:extLst>
          </p:cNvPr>
          <p:cNvSpPr/>
          <p:nvPr/>
        </p:nvSpPr>
        <p:spPr>
          <a:xfrm>
            <a:off x="7895341" y="2218356"/>
            <a:ext cx="2500409" cy="1117893"/>
          </a:xfrm>
          <a:prstGeom prst="cloudCallout">
            <a:avLst>
              <a:gd name="adj1" fmla="val -75865"/>
              <a:gd name="adj2" fmla="val 15307"/>
            </a:avLst>
          </a:prstGeom>
          <a:ln w="28575">
            <a:solidFill>
              <a:srgbClr val="00B0F0"/>
            </a:solidFill>
          </a:ln>
        </p:spPr>
        <p:style>
          <a:lnRef idx="2">
            <a:schemeClr val="accent4"/>
          </a:lnRef>
          <a:fillRef idx="1">
            <a:schemeClr val="lt1"/>
          </a:fillRef>
          <a:effectRef idx="0">
            <a:schemeClr val="accent4"/>
          </a:effectRef>
          <a:fontRef idx="minor">
            <a:schemeClr val="dk1"/>
          </a:fontRef>
        </p:style>
        <p:txBody>
          <a:bodyPr rtlCol="1" anchor="ctr"/>
          <a:lstStyle/>
          <a:p>
            <a:pPr algn="ctr"/>
            <a:r>
              <a:rPr lang="ar-EG" b="1" dirty="0"/>
              <a:t>تحديد المخاطر ووصفها </a:t>
            </a:r>
          </a:p>
        </p:txBody>
      </p:sp>
      <p:sp>
        <p:nvSpPr>
          <p:cNvPr id="12" name="Thought Bubble: Cloud 11">
            <a:extLst>
              <a:ext uri="{FF2B5EF4-FFF2-40B4-BE49-F238E27FC236}">
                <a16:creationId xmlns:a16="http://schemas.microsoft.com/office/drawing/2014/main" id="{6201E058-3D50-6AC6-4F84-57B21F5279D8}"/>
              </a:ext>
            </a:extLst>
          </p:cNvPr>
          <p:cNvSpPr/>
          <p:nvPr/>
        </p:nvSpPr>
        <p:spPr>
          <a:xfrm>
            <a:off x="7915063" y="3506140"/>
            <a:ext cx="2338646" cy="1144406"/>
          </a:xfrm>
          <a:prstGeom prst="cloudCallout">
            <a:avLst>
              <a:gd name="adj1" fmla="val -189258"/>
              <a:gd name="adj2" fmla="val 11196"/>
            </a:avLst>
          </a:prstGeom>
          <a:ln w="28575">
            <a:solidFill>
              <a:srgbClr val="00B0F0"/>
            </a:solidFill>
          </a:ln>
        </p:spPr>
        <p:style>
          <a:lnRef idx="2">
            <a:schemeClr val="accent4"/>
          </a:lnRef>
          <a:fillRef idx="1">
            <a:schemeClr val="lt1"/>
          </a:fillRef>
          <a:effectRef idx="0">
            <a:schemeClr val="accent4"/>
          </a:effectRef>
          <a:fontRef idx="minor">
            <a:schemeClr val="dk1"/>
          </a:fontRef>
        </p:style>
        <p:txBody>
          <a:bodyPr rtlCol="1" anchor="ctr"/>
          <a:lstStyle/>
          <a:p>
            <a:pPr algn="ctr"/>
            <a:r>
              <a:rPr lang="ar-EG" b="1" dirty="0"/>
              <a:t>إستراتيجية الإستجابة </a:t>
            </a:r>
          </a:p>
        </p:txBody>
      </p:sp>
      <p:sp>
        <p:nvSpPr>
          <p:cNvPr id="13" name="Thought Bubble: Cloud 12">
            <a:extLst>
              <a:ext uri="{FF2B5EF4-FFF2-40B4-BE49-F238E27FC236}">
                <a16:creationId xmlns:a16="http://schemas.microsoft.com/office/drawing/2014/main" id="{68847F90-BEF8-FA7E-289B-C14DDFCBAA1C}"/>
              </a:ext>
            </a:extLst>
          </p:cNvPr>
          <p:cNvSpPr/>
          <p:nvPr/>
        </p:nvSpPr>
        <p:spPr>
          <a:xfrm>
            <a:off x="5322956" y="3278971"/>
            <a:ext cx="2409494" cy="898597"/>
          </a:xfrm>
          <a:prstGeom prst="cloudCallout">
            <a:avLst>
              <a:gd name="adj1" fmla="val -150865"/>
              <a:gd name="adj2" fmla="val -8334"/>
            </a:avLst>
          </a:prstGeom>
          <a:ln w="28575">
            <a:solidFill>
              <a:srgbClr val="00B0F0"/>
            </a:solidFill>
          </a:ln>
        </p:spPr>
        <p:style>
          <a:lnRef idx="2">
            <a:schemeClr val="accent4"/>
          </a:lnRef>
          <a:fillRef idx="1">
            <a:schemeClr val="lt1"/>
          </a:fillRef>
          <a:effectRef idx="0">
            <a:schemeClr val="accent4"/>
          </a:effectRef>
          <a:fontRef idx="minor">
            <a:schemeClr val="dk1"/>
          </a:fontRef>
        </p:style>
        <p:txBody>
          <a:bodyPr rtlCol="1" anchor="ctr"/>
          <a:lstStyle/>
          <a:p>
            <a:pPr algn="ctr"/>
            <a:r>
              <a:rPr lang="ar-EG" b="1" dirty="0"/>
              <a:t>المحفزات </a:t>
            </a:r>
          </a:p>
        </p:txBody>
      </p:sp>
      <p:sp>
        <p:nvSpPr>
          <p:cNvPr id="17" name="Thought Bubble: Cloud 16">
            <a:extLst>
              <a:ext uri="{FF2B5EF4-FFF2-40B4-BE49-F238E27FC236}">
                <a16:creationId xmlns:a16="http://schemas.microsoft.com/office/drawing/2014/main" id="{767A5332-0F71-CCE1-E5C2-61289212C65D}"/>
              </a:ext>
            </a:extLst>
          </p:cNvPr>
          <p:cNvSpPr/>
          <p:nvPr/>
        </p:nvSpPr>
        <p:spPr>
          <a:xfrm>
            <a:off x="6821427" y="5084246"/>
            <a:ext cx="2509003" cy="898597"/>
          </a:xfrm>
          <a:prstGeom prst="cloudCallout">
            <a:avLst>
              <a:gd name="adj1" fmla="val -116490"/>
              <a:gd name="adj2" fmla="val -70005"/>
            </a:avLst>
          </a:prstGeom>
          <a:ln w="28575">
            <a:solidFill>
              <a:srgbClr val="00B0F0"/>
            </a:solidFill>
          </a:ln>
        </p:spPr>
        <p:style>
          <a:lnRef idx="2">
            <a:schemeClr val="accent4"/>
          </a:lnRef>
          <a:fillRef idx="1">
            <a:schemeClr val="lt1"/>
          </a:fillRef>
          <a:effectRef idx="0">
            <a:schemeClr val="accent4"/>
          </a:effectRef>
          <a:fontRef idx="minor">
            <a:schemeClr val="dk1"/>
          </a:fontRef>
        </p:style>
        <p:txBody>
          <a:bodyPr rtlCol="1" anchor="ctr"/>
          <a:lstStyle/>
          <a:p>
            <a:pPr algn="ctr"/>
            <a:r>
              <a:rPr lang="ar-EG" b="1" dirty="0"/>
              <a:t>إتخاذ إجراءات محدده في حالة حدوث مخاطر</a:t>
            </a:r>
          </a:p>
        </p:txBody>
      </p:sp>
    </p:spTree>
    <p:custDataLst>
      <p:tags r:id="rId1"/>
    </p:custDataLst>
    <p:extLst>
      <p:ext uri="{BB962C8B-B14F-4D97-AF65-F5344CB8AC3E}">
        <p14:creationId xmlns:p14="http://schemas.microsoft.com/office/powerpoint/2010/main" val="1578306176"/>
      </p:ext>
    </p:extLst>
  </p:cSld>
  <p:clrMapOvr>
    <a:masterClrMapping/>
  </p:clrMapOvr>
  <mc:AlternateContent xmlns:mc="http://schemas.openxmlformats.org/markup-compatibility/2006" xmlns:p14="http://schemas.microsoft.com/office/powerpoint/2010/main">
    <mc:Choice Requires="p14">
      <p:transition spd="slow" p14:dur="2000" advTm="100552"/>
    </mc:Choice>
    <mc:Fallback xmlns="">
      <p:transition spd="slow" advTm="10055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13" grpId="0" animBg="1"/>
      <p:bldP spid="1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6" name="Picture 5"/>
          <p:cNvPicPr>
            <a:picLocks noChangeAspect="1"/>
          </p:cNvPicPr>
          <p:nvPr/>
        </p:nvPicPr>
        <p:blipFill>
          <a:blip r:embed="rId3"/>
          <a:stretch>
            <a:fillRect/>
          </a:stretch>
        </p:blipFill>
        <p:spPr>
          <a:xfrm>
            <a:off x="-108036" y="-64654"/>
            <a:ext cx="9533101" cy="1610200"/>
          </a:xfrm>
          <a:prstGeom prst="rect">
            <a:avLst/>
          </a:prstGeom>
          <a:solidFill>
            <a:schemeClr val="accent4">
              <a:lumMod val="40000"/>
              <a:lumOff val="60000"/>
            </a:schemeClr>
          </a:solidFill>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57DFC3EA-BBDA-6A9F-9193-6ECCE84074F3}"/>
              </a:ext>
            </a:extLst>
          </p:cNvPr>
          <p:cNvSpPr txBox="1"/>
          <p:nvPr/>
        </p:nvSpPr>
        <p:spPr>
          <a:xfrm>
            <a:off x="585926" y="2225719"/>
            <a:ext cx="11282801" cy="2062103"/>
          </a:xfrm>
          <a:prstGeom prst="rect">
            <a:avLst/>
          </a:prstGeom>
          <a:solidFill>
            <a:schemeClr val="bg1"/>
          </a:solidFill>
        </p:spPr>
        <p:txBody>
          <a:bodyPr wrap="square">
            <a:spAutoFit/>
          </a:bodyPr>
          <a:lstStyle/>
          <a:p>
            <a:pPr algn="justLow"/>
            <a:r>
              <a:rPr lang="en-US" sz="3200" b="0" i="0" u="none" strike="noStrike" baseline="0" dirty="0">
                <a:latin typeface="Calibri" panose="020F0502020204030204" pitchFamily="34" charset="0"/>
              </a:rPr>
              <a:t>The risk register is designed to be written to a level of detail that corresponds with the priority </a:t>
            </a:r>
            <a:r>
              <a:rPr lang="en-US" sz="3200" dirty="0">
                <a:latin typeface="Calibri" panose="020F0502020204030204" pitchFamily="34" charset="0"/>
              </a:rPr>
              <a:t>ranking of the risk and its associated response. Frequently, the lower level, low priority risks are placed on a’ watch list' for periodic review and monitoring. </a:t>
            </a:r>
          </a:p>
        </p:txBody>
      </p:sp>
    </p:spTree>
    <p:extLst>
      <p:ext uri="{BB962C8B-B14F-4D97-AF65-F5344CB8AC3E}">
        <p14:creationId xmlns:p14="http://schemas.microsoft.com/office/powerpoint/2010/main" val="329385332"/>
      </p:ext>
    </p:extLst>
  </p:cSld>
  <p:clrMapOvr>
    <a:masterClrMapping/>
  </p:clrMapOvr>
  <mc:AlternateContent xmlns:mc="http://schemas.openxmlformats.org/markup-compatibility/2006" xmlns:p14="http://schemas.microsoft.com/office/powerpoint/2010/main">
    <mc:Choice Requires="p14">
      <p:transition spd="slow" p14:dur="2000" advTm="118501"/>
    </mc:Choice>
    <mc:Fallback xmlns="">
      <p:transition spd="slow" advTm="118501"/>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289771" y="5993633"/>
            <a:ext cx="9902229" cy="204838"/>
          </a:xfrm>
          <a:prstGeom prst="rect">
            <a:avLst/>
          </a:prstGeom>
        </p:spPr>
      </p:pic>
      <p:pic>
        <p:nvPicPr>
          <p:cNvPr id="6" name="Picture 5"/>
          <p:cNvPicPr>
            <a:picLocks noChangeAspect="1"/>
          </p:cNvPicPr>
          <p:nvPr/>
        </p:nvPicPr>
        <p:blipFill>
          <a:blip r:embed="rId4"/>
          <a:stretch>
            <a:fillRect/>
          </a:stretch>
        </p:blipFill>
        <p:spPr>
          <a:xfrm>
            <a:off x="-108036" y="-64654"/>
            <a:ext cx="9533101" cy="1610200"/>
          </a:xfrm>
          <a:prstGeom prst="rect">
            <a:avLst/>
          </a:prstGeom>
          <a:solidFill>
            <a:schemeClr val="accent4">
              <a:lumMod val="40000"/>
              <a:lumOff val="60000"/>
            </a:schemeClr>
          </a:solidFill>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ED2D7EB2-25CC-9092-EB60-0912F287B25C}"/>
              </a:ext>
            </a:extLst>
          </p:cNvPr>
          <p:cNvSpPr txBox="1"/>
          <p:nvPr/>
        </p:nvSpPr>
        <p:spPr>
          <a:xfrm>
            <a:off x="3199757" y="1759828"/>
            <a:ext cx="3609416" cy="523220"/>
          </a:xfrm>
          <a:prstGeom prst="rect">
            <a:avLst/>
          </a:prstGeom>
          <a:solidFill>
            <a:schemeClr val="bg1"/>
          </a:solidFill>
        </p:spPr>
        <p:txBody>
          <a:bodyPr wrap="square">
            <a:spAutoFit/>
          </a:bodyPr>
          <a:lstStyle/>
          <a:p>
            <a:r>
              <a:rPr lang="en-US" sz="2800" b="1" i="0" u="none" strike="noStrike" baseline="0" dirty="0">
                <a:solidFill>
                  <a:srgbClr val="4F82BE"/>
                </a:solidFill>
                <a:latin typeface="Cambria,Bold"/>
              </a:rPr>
              <a:t>Contingency Plans</a:t>
            </a:r>
            <a:endParaRPr lang="ar-EG" sz="2800" dirty="0"/>
          </a:p>
        </p:txBody>
      </p:sp>
      <p:sp>
        <p:nvSpPr>
          <p:cNvPr id="14" name="TextBox 13">
            <a:extLst>
              <a:ext uri="{FF2B5EF4-FFF2-40B4-BE49-F238E27FC236}">
                <a16:creationId xmlns:a16="http://schemas.microsoft.com/office/drawing/2014/main" id="{56400822-2654-C682-3731-C4FD2B5EA62B}"/>
              </a:ext>
            </a:extLst>
          </p:cNvPr>
          <p:cNvSpPr txBox="1"/>
          <p:nvPr/>
        </p:nvSpPr>
        <p:spPr>
          <a:xfrm>
            <a:off x="825623" y="2442623"/>
            <a:ext cx="10682887" cy="2246769"/>
          </a:xfrm>
          <a:prstGeom prst="rect">
            <a:avLst/>
          </a:prstGeom>
          <a:solidFill>
            <a:schemeClr val="bg1"/>
          </a:solidFill>
        </p:spPr>
        <p:txBody>
          <a:bodyPr wrap="square">
            <a:spAutoFit/>
          </a:bodyPr>
          <a:lstStyle/>
          <a:p>
            <a:pPr algn="justLow"/>
            <a:r>
              <a:rPr lang="en-US" sz="2800" b="0" i="0" u="none" strike="noStrike" baseline="0" dirty="0">
                <a:latin typeface="Calibri" panose="020F0502020204030204" pitchFamily="34" charset="0"/>
              </a:rPr>
              <a:t>Contingency plans are developed for a specific risk. Contingency plans are generally developed </a:t>
            </a:r>
            <a:r>
              <a:rPr lang="en-US" sz="2800" dirty="0">
                <a:latin typeface="Calibri" panose="020F0502020204030204" pitchFamily="34" charset="0"/>
              </a:rPr>
              <a:t>when you have accepted a risk and now have developed a plan 'B' or plan 'C' as a contingent response. These plans are executed only under predefined conditions, and when there is sufficient warning to implement the plan.</a:t>
            </a:r>
            <a:endParaRPr lang="ar-EG" sz="2800" dirty="0"/>
          </a:p>
        </p:txBody>
      </p:sp>
      <p:sp>
        <p:nvSpPr>
          <p:cNvPr id="16" name="TextBox 15">
            <a:extLst>
              <a:ext uri="{FF2B5EF4-FFF2-40B4-BE49-F238E27FC236}">
                <a16:creationId xmlns:a16="http://schemas.microsoft.com/office/drawing/2014/main" id="{3603C761-D9D3-B14F-DA53-2EF35C5328CC}"/>
              </a:ext>
            </a:extLst>
          </p:cNvPr>
          <p:cNvSpPr txBox="1"/>
          <p:nvPr/>
        </p:nvSpPr>
        <p:spPr>
          <a:xfrm>
            <a:off x="281632" y="4952606"/>
            <a:ext cx="11463525" cy="523220"/>
          </a:xfrm>
          <a:prstGeom prst="rect">
            <a:avLst/>
          </a:prstGeom>
          <a:solidFill>
            <a:schemeClr val="bg1"/>
          </a:solidFill>
        </p:spPr>
        <p:txBody>
          <a:bodyPr wrap="square">
            <a:spAutoFit/>
          </a:bodyPr>
          <a:lstStyle/>
          <a:p>
            <a:pPr algn="ctr"/>
            <a:r>
              <a:rPr lang="en-US" sz="2800" b="1" i="0" u="none" strike="noStrike" baseline="0" dirty="0">
                <a:solidFill>
                  <a:srgbClr val="FF0000"/>
                </a:solidFill>
                <a:latin typeface="Calibri" panose="020F0502020204030204" pitchFamily="34" charset="0"/>
              </a:rPr>
              <a:t>Fallback plans are implemented when a contingent response is not effective</a:t>
            </a:r>
            <a:r>
              <a:rPr lang="en-US" sz="2000" b="1" i="0" u="none" strike="noStrike" baseline="0" dirty="0">
                <a:solidFill>
                  <a:srgbClr val="FF0000"/>
                </a:solidFill>
                <a:latin typeface="Calibri" panose="020F0502020204030204" pitchFamily="34" charset="0"/>
              </a:rPr>
              <a:t>.</a:t>
            </a:r>
            <a:endParaRPr lang="ar-EG" sz="2000" b="1" dirty="0">
              <a:solidFill>
                <a:srgbClr val="FF0000"/>
              </a:solidFill>
            </a:endParaRPr>
          </a:p>
        </p:txBody>
      </p:sp>
    </p:spTree>
    <p:custDataLst>
      <p:tags r:id="rId1"/>
    </p:custDataLst>
    <p:extLst>
      <p:ext uri="{BB962C8B-B14F-4D97-AF65-F5344CB8AC3E}">
        <p14:creationId xmlns:p14="http://schemas.microsoft.com/office/powerpoint/2010/main" val="4136871721"/>
      </p:ext>
    </p:extLst>
  </p:cSld>
  <p:clrMapOvr>
    <a:masterClrMapping/>
  </p:clrMapOvr>
  <mc:AlternateContent xmlns:mc="http://schemas.openxmlformats.org/markup-compatibility/2006" xmlns:p14="http://schemas.microsoft.com/office/powerpoint/2010/main">
    <mc:Choice Requires="p14">
      <p:transition spd="slow" p14:dur="2000" advTm="114833"/>
    </mc:Choice>
    <mc:Fallback xmlns="">
      <p:transition spd="slow" advTm="11483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201091" y="5913734"/>
            <a:ext cx="9902229" cy="204838"/>
          </a:xfrm>
          <a:prstGeom prst="rect">
            <a:avLst/>
          </a:prstGeom>
        </p:spPr>
      </p:pic>
      <p:pic>
        <p:nvPicPr>
          <p:cNvPr id="6" name="Picture 5"/>
          <p:cNvPicPr>
            <a:picLocks noChangeAspect="1"/>
          </p:cNvPicPr>
          <p:nvPr/>
        </p:nvPicPr>
        <p:blipFill>
          <a:blip r:embed="rId4"/>
          <a:stretch>
            <a:fillRect/>
          </a:stretch>
        </p:blipFill>
        <p:spPr>
          <a:xfrm>
            <a:off x="-108036" y="-64654"/>
            <a:ext cx="9533101" cy="1610200"/>
          </a:xfrm>
          <a:prstGeom prst="rect">
            <a:avLst/>
          </a:prstGeom>
          <a:solidFill>
            <a:schemeClr val="accent4">
              <a:lumMod val="40000"/>
              <a:lumOff val="60000"/>
            </a:schemeClr>
          </a:solidFill>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251193DF-776C-0CAF-DBE4-B51D793E6402}"/>
              </a:ext>
            </a:extLst>
          </p:cNvPr>
          <p:cNvSpPr txBox="1"/>
          <p:nvPr/>
        </p:nvSpPr>
        <p:spPr>
          <a:xfrm>
            <a:off x="2586183" y="1815293"/>
            <a:ext cx="6225308" cy="523220"/>
          </a:xfrm>
          <a:prstGeom prst="rect">
            <a:avLst/>
          </a:prstGeom>
          <a:solidFill>
            <a:schemeClr val="bg1"/>
          </a:solidFill>
        </p:spPr>
        <p:txBody>
          <a:bodyPr wrap="square">
            <a:spAutoFit/>
          </a:bodyPr>
          <a:lstStyle/>
          <a:p>
            <a:r>
              <a:rPr lang="en-US" sz="2800" b="1" i="0" u="none" strike="noStrike" baseline="0" dirty="0">
                <a:solidFill>
                  <a:srgbClr val="4F82BE"/>
                </a:solidFill>
                <a:latin typeface="Cambria,Bold"/>
              </a:rPr>
              <a:t>Residual and Secondary Risks</a:t>
            </a:r>
            <a:endParaRPr lang="ar-EG" sz="2800" dirty="0"/>
          </a:p>
        </p:txBody>
      </p:sp>
      <p:sp>
        <p:nvSpPr>
          <p:cNvPr id="14" name="TextBox 13">
            <a:extLst>
              <a:ext uri="{FF2B5EF4-FFF2-40B4-BE49-F238E27FC236}">
                <a16:creationId xmlns:a16="http://schemas.microsoft.com/office/drawing/2014/main" id="{CDCDBAAF-287C-2466-9C70-80E42E129FBB}"/>
              </a:ext>
            </a:extLst>
          </p:cNvPr>
          <p:cNvSpPr txBox="1"/>
          <p:nvPr/>
        </p:nvSpPr>
        <p:spPr>
          <a:xfrm>
            <a:off x="726175" y="2698364"/>
            <a:ext cx="10861963" cy="2062103"/>
          </a:xfrm>
          <a:prstGeom prst="rect">
            <a:avLst/>
          </a:prstGeom>
          <a:solidFill>
            <a:schemeClr val="bg1"/>
          </a:solidFill>
        </p:spPr>
        <p:txBody>
          <a:bodyPr wrap="square">
            <a:spAutoFit/>
          </a:bodyPr>
          <a:lstStyle/>
          <a:p>
            <a:pPr algn="just"/>
            <a:r>
              <a:rPr lang="en-US" sz="3200" b="0" i="0" u="none" strike="noStrike" baseline="0" dirty="0">
                <a:latin typeface="Calibri" panose="020F0502020204030204" pitchFamily="34" charset="0"/>
              </a:rPr>
              <a:t>Residual risks are identified as risks that remain after a risk response strategy was implemented. It </a:t>
            </a:r>
            <a:r>
              <a:rPr lang="en-US" sz="3200" dirty="0">
                <a:latin typeface="Calibri" panose="020F0502020204030204" pitchFamily="34" charset="0"/>
              </a:rPr>
              <a:t>is possible that residual risks can be identified in the risk planning process, in which case they are subject to contingency and fallback planning.</a:t>
            </a:r>
            <a:endParaRPr lang="ar-EG" sz="3200" dirty="0"/>
          </a:p>
        </p:txBody>
      </p:sp>
    </p:spTree>
    <p:custDataLst>
      <p:tags r:id="rId1"/>
    </p:custDataLst>
    <p:extLst>
      <p:ext uri="{BB962C8B-B14F-4D97-AF65-F5344CB8AC3E}">
        <p14:creationId xmlns:p14="http://schemas.microsoft.com/office/powerpoint/2010/main" val="1388138660"/>
      </p:ext>
    </p:extLst>
  </p:cSld>
  <p:clrMapOvr>
    <a:masterClrMapping/>
  </p:clrMapOvr>
  <mc:AlternateContent xmlns:mc="http://schemas.openxmlformats.org/markup-compatibility/2006" xmlns:p14="http://schemas.microsoft.com/office/powerpoint/2010/main">
    <mc:Choice Requires="p14">
      <p:transition spd="slow" p14:dur="2000" advTm="78981"/>
    </mc:Choice>
    <mc:Fallback xmlns="">
      <p:transition spd="slow" advTm="7898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289771" y="5951351"/>
            <a:ext cx="9902229" cy="204838"/>
          </a:xfrm>
          <a:prstGeom prst="rect">
            <a:avLst/>
          </a:prstGeom>
        </p:spPr>
      </p:pic>
      <p:pic>
        <p:nvPicPr>
          <p:cNvPr id="6" name="Picture 5"/>
          <p:cNvPicPr>
            <a:picLocks noChangeAspect="1"/>
          </p:cNvPicPr>
          <p:nvPr/>
        </p:nvPicPr>
        <p:blipFill>
          <a:blip r:embed="rId3"/>
          <a:stretch>
            <a:fillRect/>
          </a:stretch>
        </p:blipFill>
        <p:spPr>
          <a:xfrm>
            <a:off x="-108036" y="-64654"/>
            <a:ext cx="9533101" cy="1610200"/>
          </a:xfrm>
          <a:prstGeom prst="rect">
            <a:avLst/>
          </a:prstGeom>
          <a:solidFill>
            <a:schemeClr val="accent4">
              <a:lumMod val="40000"/>
              <a:lumOff val="60000"/>
            </a:schemeClr>
          </a:solidFill>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C0FB120A-9CB9-582C-8BF1-4B6A772D5B2C}"/>
              </a:ext>
            </a:extLst>
          </p:cNvPr>
          <p:cNvSpPr txBox="1"/>
          <p:nvPr/>
        </p:nvSpPr>
        <p:spPr>
          <a:xfrm>
            <a:off x="488272" y="1974528"/>
            <a:ext cx="11184070" cy="3539430"/>
          </a:xfrm>
          <a:prstGeom prst="rect">
            <a:avLst/>
          </a:prstGeom>
          <a:solidFill>
            <a:schemeClr val="bg1"/>
          </a:solidFill>
        </p:spPr>
        <p:txBody>
          <a:bodyPr wrap="square">
            <a:spAutoFit/>
          </a:bodyPr>
          <a:lstStyle/>
          <a:p>
            <a:pPr marL="342900" indent="-342900">
              <a:buFont typeface="Wingdings" panose="05000000000000000000" pitchFamily="2" charset="2"/>
              <a:buChar char="q"/>
            </a:pPr>
            <a:r>
              <a:rPr lang="en-US" sz="2800" b="0" i="0" u="none" strike="noStrike" baseline="0" dirty="0">
                <a:latin typeface="Calibri" panose="020F0502020204030204" pitchFamily="34" charset="0"/>
              </a:rPr>
              <a:t>if you know that certain key personnel on the project might leave before the project </a:t>
            </a:r>
            <a:r>
              <a:rPr lang="en-US" sz="2800" dirty="0">
                <a:latin typeface="Calibri" panose="020F0502020204030204" pitchFamily="34" charset="0"/>
              </a:rPr>
              <a:t>is over, your risk response strategy many include required cross-training of other lower level resources.</a:t>
            </a:r>
          </a:p>
          <a:p>
            <a:pPr algn="l"/>
            <a:endParaRPr lang="en-US" sz="2800" b="0" i="0" u="none" strike="noStrike" baseline="0" dirty="0">
              <a:latin typeface="Calibri" panose="020F0502020204030204" pitchFamily="34" charset="0"/>
            </a:endParaRPr>
          </a:p>
          <a:p>
            <a:pPr marL="1257300" lvl="2" indent="-342900">
              <a:buFont typeface="Wingdings" panose="05000000000000000000" pitchFamily="2" charset="2"/>
              <a:buChar char="v"/>
            </a:pPr>
            <a:r>
              <a:rPr lang="en-US" sz="2800" b="0" i="0" u="none" strike="noStrike" baseline="0" dirty="0">
                <a:latin typeface="Calibri" panose="020F0502020204030204" pitchFamily="34" charset="0"/>
              </a:rPr>
              <a:t>There is a potential residual risk that even with cross-training, the lower level resources might </a:t>
            </a:r>
            <a:r>
              <a:rPr lang="en-US" sz="2800" dirty="0">
                <a:latin typeface="Calibri" panose="020F0502020204030204" pitchFamily="34" charset="0"/>
              </a:rPr>
              <a:t>not perform to the level expected. In this event, you may have identified a contingent or fallback plan to address the residual risk.</a:t>
            </a:r>
            <a:endParaRPr lang="ar-EG" sz="2800" dirty="0"/>
          </a:p>
        </p:txBody>
      </p:sp>
    </p:spTree>
    <p:extLst>
      <p:ext uri="{BB962C8B-B14F-4D97-AF65-F5344CB8AC3E}">
        <p14:creationId xmlns:p14="http://schemas.microsoft.com/office/powerpoint/2010/main" val="3177579585"/>
      </p:ext>
    </p:extLst>
  </p:cSld>
  <p:clrMapOvr>
    <a:masterClrMapping/>
  </p:clrMapOvr>
  <mc:AlternateContent xmlns:mc="http://schemas.openxmlformats.org/markup-compatibility/2006" xmlns:p14="http://schemas.microsoft.com/office/powerpoint/2010/main">
    <mc:Choice Requires="p14">
      <p:transition spd="slow" p14:dur="2000" advTm="120800"/>
    </mc:Choice>
    <mc:Fallback xmlns="">
      <p:transition spd="slow" advTm="1208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289771" y="6046899"/>
            <a:ext cx="9902229" cy="204838"/>
          </a:xfrm>
          <a:prstGeom prst="rect">
            <a:avLst/>
          </a:prstGeom>
        </p:spPr>
      </p:pic>
      <p:pic>
        <p:nvPicPr>
          <p:cNvPr id="6" name="Picture 5"/>
          <p:cNvPicPr>
            <a:picLocks noChangeAspect="1"/>
          </p:cNvPicPr>
          <p:nvPr/>
        </p:nvPicPr>
        <p:blipFill>
          <a:blip r:embed="rId3"/>
          <a:stretch>
            <a:fillRect/>
          </a:stretch>
        </p:blipFill>
        <p:spPr>
          <a:xfrm>
            <a:off x="-108036" y="-64654"/>
            <a:ext cx="9533101" cy="1610200"/>
          </a:xfrm>
          <a:prstGeom prst="rect">
            <a:avLst/>
          </a:prstGeom>
          <a:solidFill>
            <a:schemeClr val="accent4">
              <a:lumMod val="40000"/>
              <a:lumOff val="60000"/>
            </a:schemeClr>
          </a:solidFill>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89A10DD9-8992-3B3A-5B6F-19A4D6F0845B}"/>
              </a:ext>
            </a:extLst>
          </p:cNvPr>
          <p:cNvSpPr txBox="1"/>
          <p:nvPr/>
        </p:nvSpPr>
        <p:spPr>
          <a:xfrm>
            <a:off x="210610" y="1869569"/>
            <a:ext cx="11593280" cy="2062103"/>
          </a:xfrm>
          <a:prstGeom prst="rect">
            <a:avLst/>
          </a:prstGeom>
          <a:solidFill>
            <a:schemeClr val="bg1"/>
          </a:solidFill>
        </p:spPr>
        <p:txBody>
          <a:bodyPr wrap="square">
            <a:spAutoFit/>
          </a:bodyPr>
          <a:lstStyle/>
          <a:p>
            <a:r>
              <a:rPr lang="en-US" sz="3200" b="0" i="0" u="none" strike="noStrike" baseline="0" dirty="0">
                <a:latin typeface="Calibri" panose="020F0502020204030204" pitchFamily="34" charset="0"/>
              </a:rPr>
              <a:t>A secondary risk is a risk that results from implementing a risk response strategy. Secondary risks can </a:t>
            </a:r>
            <a:r>
              <a:rPr lang="en-US" sz="3200" dirty="0">
                <a:latin typeface="Calibri" panose="020F0502020204030204" pitchFamily="34" charset="0"/>
              </a:rPr>
              <a:t>be identified in the planning process, or they might occur as a result of discovery.</a:t>
            </a:r>
            <a:endParaRPr lang="ar-EG" sz="3200" dirty="0"/>
          </a:p>
          <a:p>
            <a:pPr algn="l"/>
            <a:endParaRPr lang="en-US" sz="3200" b="0" i="0" u="none" strike="noStrike" baseline="0" dirty="0">
              <a:latin typeface="Calibri" panose="020F0502020204030204" pitchFamily="34" charset="0"/>
            </a:endParaRPr>
          </a:p>
        </p:txBody>
      </p:sp>
      <p:pic>
        <p:nvPicPr>
          <p:cNvPr id="3074" name="Picture 2" descr="COVID 19: Cleaning and Disinfecting Protocols - Big Red Singapore">
            <a:extLst>
              <a:ext uri="{FF2B5EF4-FFF2-40B4-BE49-F238E27FC236}">
                <a16:creationId xmlns:a16="http://schemas.microsoft.com/office/drawing/2014/main" id="{9BBA78E6-0CDC-5B32-36B7-94EDBF0EE7A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21061" y="4008098"/>
            <a:ext cx="4964402" cy="18859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2865182"/>
      </p:ext>
    </p:extLst>
  </p:cSld>
  <p:clrMapOvr>
    <a:masterClrMapping/>
  </p:clrMapOvr>
  <mc:AlternateContent xmlns:mc="http://schemas.openxmlformats.org/markup-compatibility/2006" xmlns:p14="http://schemas.microsoft.com/office/powerpoint/2010/main">
    <mc:Choice Requires="p14">
      <p:transition spd="slow" p14:dur="2000" advTm="37835"/>
    </mc:Choice>
    <mc:Fallback xmlns="">
      <p:transition spd="slow" advTm="37835"/>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156887" y="6269621"/>
            <a:ext cx="9902229" cy="204838"/>
          </a:xfrm>
          <a:prstGeom prst="rect">
            <a:avLst/>
          </a:prstGeom>
        </p:spPr>
      </p:pic>
      <p:pic>
        <p:nvPicPr>
          <p:cNvPr id="6" name="Picture 5"/>
          <p:cNvPicPr>
            <a:picLocks noChangeAspect="1"/>
          </p:cNvPicPr>
          <p:nvPr/>
        </p:nvPicPr>
        <p:blipFill>
          <a:blip r:embed="rId3"/>
          <a:stretch>
            <a:fillRect/>
          </a:stretch>
        </p:blipFill>
        <p:spPr>
          <a:xfrm>
            <a:off x="-108036" y="-64654"/>
            <a:ext cx="9533101" cy="1610200"/>
          </a:xfrm>
          <a:prstGeom prst="rect">
            <a:avLst/>
          </a:prstGeom>
          <a:solidFill>
            <a:schemeClr val="accent4">
              <a:lumMod val="40000"/>
              <a:lumOff val="60000"/>
            </a:schemeClr>
          </a:solidFill>
        </p:spPr>
      </p:pic>
      <p:sp>
        <p:nvSpPr>
          <p:cNvPr id="7" name="TextBox 6"/>
          <p:cNvSpPr txBox="1"/>
          <p:nvPr/>
        </p:nvSpPr>
        <p:spPr>
          <a:xfrm>
            <a:off x="2979371" y="528776"/>
            <a:ext cx="4128631"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 </a:t>
            </a:r>
            <a:endParaRPr lang="en-US" sz="44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0FFE3AC-1295-A094-E519-434580EDB8D2}"/>
              </a:ext>
            </a:extLst>
          </p:cNvPr>
          <p:cNvSpPr txBox="1"/>
          <p:nvPr/>
        </p:nvSpPr>
        <p:spPr>
          <a:xfrm>
            <a:off x="677865" y="1673939"/>
            <a:ext cx="10558395" cy="4401205"/>
          </a:xfrm>
          <a:prstGeom prst="rect">
            <a:avLst/>
          </a:prstGeom>
          <a:solidFill>
            <a:schemeClr val="bg1"/>
          </a:solidFill>
        </p:spPr>
        <p:txBody>
          <a:bodyPr wrap="square">
            <a:spAutoFit/>
          </a:bodyPr>
          <a:lstStyle/>
          <a:p>
            <a:r>
              <a:rPr lang="en-US" sz="3200" b="0" i="0" u="none" strike="noStrike" baseline="0" dirty="0">
                <a:latin typeface="Calibri" panose="020F0502020204030204" pitchFamily="34" charset="0"/>
              </a:rPr>
              <a:t>For example, you implemented a risk avoidance strategy by replacing an unreliable vendor with a </a:t>
            </a:r>
            <a:r>
              <a:rPr lang="en-US" sz="3200" dirty="0">
                <a:latin typeface="Calibri" panose="020F0502020204030204" pitchFamily="34" charset="0"/>
              </a:rPr>
              <a:t>highly  dependable vendor on a project. However, unknown to you at the time, the dependable vendor was in negotiations to be bought out by a larger company. The secondary risk with the dependable vendor may include elements such as unexpected price changes, changes in resource availability, or a complete change in the business model.</a:t>
            </a:r>
            <a:endParaRPr lang="ar-EG" sz="3200" dirty="0"/>
          </a:p>
          <a:p>
            <a:pPr algn="l"/>
            <a:endParaRPr lang="en-US" sz="2400" b="0" i="0" u="none" strike="noStrike" baseline="0" dirty="0">
              <a:latin typeface="Calibri" panose="020F0502020204030204" pitchFamily="34" charset="0"/>
            </a:endParaRPr>
          </a:p>
        </p:txBody>
      </p:sp>
    </p:spTree>
    <p:extLst>
      <p:ext uri="{BB962C8B-B14F-4D97-AF65-F5344CB8AC3E}">
        <p14:creationId xmlns:p14="http://schemas.microsoft.com/office/powerpoint/2010/main" val="906680256"/>
      </p:ext>
    </p:extLst>
  </p:cSld>
  <p:clrMapOvr>
    <a:masterClrMapping/>
  </p:clrMapOvr>
  <mc:AlternateContent xmlns:mc="http://schemas.openxmlformats.org/markup-compatibility/2006" xmlns:p14="http://schemas.microsoft.com/office/powerpoint/2010/main">
    <mc:Choice Requires="p14">
      <p:transition spd="slow" p14:dur="2000" advTm="129066"/>
    </mc:Choice>
    <mc:Fallback xmlns="">
      <p:transition spd="slow" advTm="129066"/>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55418"/>
            <a:ext cx="9533101" cy="1610200"/>
          </a:xfrm>
          <a:prstGeom prst="rect">
            <a:avLst/>
          </a:prstGeom>
          <a:solidFill>
            <a:schemeClr val="accent4">
              <a:lumMod val="40000"/>
              <a:lumOff val="60000"/>
            </a:schemeClr>
          </a:solidFill>
        </p:spPr>
      </p:pic>
      <p:sp>
        <p:nvSpPr>
          <p:cNvPr id="7" name="TextBox 6"/>
          <p:cNvSpPr txBox="1"/>
          <p:nvPr/>
        </p:nvSpPr>
        <p:spPr>
          <a:xfrm>
            <a:off x="2650377" y="543490"/>
            <a:ext cx="3097451" cy="523220"/>
          </a:xfrm>
          <a:prstGeom prst="rect">
            <a:avLst/>
          </a:prstGeom>
          <a:noFill/>
        </p:spPr>
        <p:txBody>
          <a:bodyPr wrap="none" rtlCol="0">
            <a:spAutoFit/>
          </a:bodyPr>
          <a:lstStyle/>
          <a:p>
            <a:r>
              <a:rPr lang="en-US" sz="2800" dirty="0">
                <a:solidFill>
                  <a:srgbClr val="FF9518"/>
                </a:solidFill>
                <a:latin typeface="Tajawal Medium" panose="00000600000000000000" pitchFamily="2" charset="-78"/>
                <a:cs typeface="Tajawal Medium" panose="00000600000000000000" pitchFamily="2" charset="-78"/>
              </a:rPr>
              <a:t>Project Risk </a:t>
            </a:r>
            <a:r>
              <a:rPr lang="en-US" altLang="ar-EG" sz="2800" dirty="0">
                <a:solidFill>
                  <a:srgbClr val="FF9518"/>
                </a:solidFill>
                <a:cs typeface="Tajawal Medium" panose="00000600000000000000" pitchFamily="2" charset="-78"/>
              </a:rPr>
              <a:t>Topics</a:t>
            </a:r>
            <a:endParaRPr lang="en-US" sz="2800" dirty="0">
              <a:solidFill>
                <a:srgbClr val="FF9518"/>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84918" y="1815050"/>
            <a:ext cx="8321478" cy="3108543"/>
          </a:xfrm>
          <a:prstGeom prst="rect">
            <a:avLst/>
          </a:prstGeom>
          <a:solidFill>
            <a:schemeClr val="bg1"/>
          </a:solidFill>
        </p:spPr>
        <p:txBody>
          <a:bodyPr wrap="square" rtlCol="0">
            <a:spAutoFit/>
          </a:bodyPr>
          <a:lstStyle/>
          <a:p>
            <a:pPr marL="342900" indent="-342900" algn="l">
              <a:buFont typeface="Wingdings" panose="05000000000000000000" pitchFamily="2" charset="2"/>
              <a:buChar char="§"/>
            </a:pPr>
            <a:r>
              <a:rPr lang="en-US" sz="2800" dirty="0">
                <a:solidFill>
                  <a:srgbClr val="0A1F61"/>
                </a:solidFill>
                <a:cs typeface="Tajawal ExtraBold" panose="00000800000000000000" pitchFamily="2" charset="-78"/>
              </a:rPr>
              <a:t>Plan Risk Management</a:t>
            </a:r>
          </a:p>
          <a:p>
            <a:pPr marL="342900" indent="-342900">
              <a:buFont typeface="Wingdings" panose="05000000000000000000" pitchFamily="2" charset="2"/>
              <a:buChar char="§"/>
            </a:pPr>
            <a:r>
              <a:rPr lang="en-US" sz="2800" dirty="0">
                <a:solidFill>
                  <a:srgbClr val="0A1F61"/>
                </a:solidFill>
                <a:cs typeface="Tajawal ExtraBold" panose="00000800000000000000" pitchFamily="2" charset="-78"/>
              </a:rPr>
              <a:t>Identify Risks</a:t>
            </a:r>
          </a:p>
          <a:p>
            <a:pPr marL="342900" indent="-342900">
              <a:buFont typeface="Wingdings" panose="05000000000000000000" pitchFamily="2" charset="2"/>
              <a:buChar char="§"/>
            </a:pPr>
            <a:r>
              <a:rPr lang="en-US" sz="2800" dirty="0">
                <a:solidFill>
                  <a:srgbClr val="0A1F61"/>
                </a:solidFill>
                <a:cs typeface="Tajawal ExtraBold" panose="00000800000000000000" pitchFamily="2" charset="-78"/>
              </a:rPr>
              <a:t>Perform Qualitative Risk Analysis</a:t>
            </a:r>
          </a:p>
          <a:p>
            <a:pPr marL="342900" indent="-342900">
              <a:buFont typeface="Wingdings" panose="05000000000000000000" pitchFamily="2" charset="2"/>
              <a:buChar char="§"/>
            </a:pPr>
            <a:r>
              <a:rPr lang="en-US" sz="2800" dirty="0">
                <a:solidFill>
                  <a:srgbClr val="0A1F61"/>
                </a:solidFill>
                <a:cs typeface="Tajawal ExtraBold" panose="00000800000000000000" pitchFamily="2" charset="-78"/>
              </a:rPr>
              <a:t>Perform Quantitative Risk Analysis</a:t>
            </a:r>
          </a:p>
          <a:p>
            <a:pPr marL="342900" indent="-342900">
              <a:buFont typeface="Wingdings" panose="05000000000000000000" pitchFamily="2" charset="2"/>
              <a:buChar char="§"/>
            </a:pPr>
            <a:r>
              <a:rPr lang="en-US" sz="2800" dirty="0">
                <a:solidFill>
                  <a:srgbClr val="0A1F61"/>
                </a:solidFill>
                <a:cs typeface="Tajawal ExtraBold" panose="00000800000000000000" pitchFamily="2" charset="-78"/>
              </a:rPr>
              <a:t>Plan Risk Responses</a:t>
            </a:r>
          </a:p>
          <a:p>
            <a:pPr marL="342900" indent="-342900">
              <a:buFont typeface="Wingdings" panose="05000000000000000000" pitchFamily="2" charset="2"/>
              <a:buChar char="§"/>
            </a:pPr>
            <a:r>
              <a:rPr lang="en-US" sz="2800" dirty="0">
                <a:solidFill>
                  <a:srgbClr val="0A1F61"/>
                </a:solidFill>
                <a:cs typeface="Tajawal ExtraBold" panose="00000800000000000000" pitchFamily="2" charset="-78"/>
              </a:rPr>
              <a:t>Monitor and Control Risks</a:t>
            </a:r>
            <a:endParaRPr lang="en-US" altLang="ar-EG" sz="2800" dirty="0">
              <a:solidFill>
                <a:srgbClr val="0A1F61"/>
              </a:solidFill>
              <a:cs typeface="Tajawal ExtraBold" panose="00000800000000000000" pitchFamily="2" charset="-78"/>
            </a:endParaRPr>
          </a:p>
          <a:p>
            <a:pPr marL="342900" indent="-342900" algn="l">
              <a:buFont typeface="Wingdings" panose="05000000000000000000" pitchFamily="2" charset="2"/>
              <a:buChar char="§"/>
            </a:pPr>
            <a:endParaRPr lang="en-US" sz="2800" dirty="0">
              <a:solidFill>
                <a:srgbClr val="0A1F61"/>
              </a:solidFill>
              <a:cs typeface="Tajawal ExtraBold" panose="00000800000000000000" pitchFamily="2" charset="-78"/>
            </a:endParaRPr>
          </a:p>
        </p:txBody>
      </p:sp>
    </p:spTree>
    <p:custDataLst>
      <p:tags r:id="rId1"/>
    </p:custDataLst>
    <p:extLst>
      <p:ext uri="{BB962C8B-B14F-4D97-AF65-F5344CB8AC3E}">
        <p14:creationId xmlns:p14="http://schemas.microsoft.com/office/powerpoint/2010/main" val="1780330725"/>
      </p:ext>
    </p:extLst>
  </p:cSld>
  <p:clrMapOvr>
    <a:masterClrMapping/>
  </p:clrMapOvr>
  <mc:AlternateContent xmlns:mc="http://schemas.openxmlformats.org/markup-compatibility/2006" xmlns:p14="http://schemas.microsoft.com/office/powerpoint/2010/main">
    <mc:Choice Requires="p14">
      <p:transition spd="slow" p14:dur="2000" advTm="63682"/>
    </mc:Choice>
    <mc:Fallback xmlns="">
      <p:transition spd="slow" advTm="6368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4.2"/>
</p:tagLst>
</file>

<file path=ppt/tags/tag2.xml><?xml version="1.0" encoding="utf-8"?>
<p:tagLst xmlns:a="http://schemas.openxmlformats.org/drawingml/2006/main" xmlns:r="http://schemas.openxmlformats.org/officeDocument/2006/relationships" xmlns:p="http://schemas.openxmlformats.org/presentationml/2006/main">
  <p:tag name="TIMING" val="|285.8|3|20.9"/>
</p:tagLst>
</file>

<file path=ppt/tags/tag3.xml><?xml version="1.0" encoding="utf-8"?>
<p:tagLst xmlns:a="http://schemas.openxmlformats.org/drawingml/2006/main" xmlns:r="http://schemas.openxmlformats.org/officeDocument/2006/relationships" xmlns:p="http://schemas.openxmlformats.org/presentationml/2006/main">
  <p:tag name="TIMING" val="|5.8"/>
</p:tagLst>
</file>

<file path=ppt/tags/tag4.xml><?xml version="1.0" encoding="utf-8"?>
<p:tagLst xmlns:a="http://schemas.openxmlformats.org/drawingml/2006/main" xmlns:r="http://schemas.openxmlformats.org/officeDocument/2006/relationships" xmlns:p="http://schemas.openxmlformats.org/presentationml/2006/main">
  <p:tag name="TIMING" val="|4.9"/>
</p:tagLst>
</file>

<file path=ppt/tags/tag5.xml><?xml version="1.0" encoding="utf-8"?>
<p:tagLst xmlns:a="http://schemas.openxmlformats.org/drawingml/2006/main" xmlns:r="http://schemas.openxmlformats.org/officeDocument/2006/relationships" xmlns:p="http://schemas.openxmlformats.org/presentationml/2006/main">
  <p:tag name="TIMING" val="|26.4|22.3|9.8"/>
</p:tagLst>
</file>

<file path=ppt/tags/tag6.xml><?xml version="1.0" encoding="utf-8"?>
<p:tagLst xmlns:a="http://schemas.openxmlformats.org/drawingml/2006/main" xmlns:r="http://schemas.openxmlformats.org/officeDocument/2006/relationships" xmlns:p="http://schemas.openxmlformats.org/presentationml/2006/main">
  <p:tag name="TIMING" val="|3.2|1.3|1.4|159.6|0.9|0.5"/>
</p:tagLst>
</file>

<file path=ppt/tags/tag7.xml><?xml version="1.0" encoding="utf-8"?>
<p:tagLst xmlns:a="http://schemas.openxmlformats.org/drawingml/2006/main" xmlns:r="http://schemas.openxmlformats.org/officeDocument/2006/relationships" xmlns:p="http://schemas.openxmlformats.org/presentationml/2006/main">
  <p:tag name="TIMING" val="|1.5"/>
</p:tagLst>
</file>

<file path=ppt/tags/tag8.xml><?xml version="1.0" encoding="utf-8"?>
<p:tagLst xmlns:a="http://schemas.openxmlformats.org/drawingml/2006/main" xmlns:r="http://schemas.openxmlformats.org/officeDocument/2006/relationships" xmlns:p="http://schemas.openxmlformats.org/presentationml/2006/main">
  <p:tag name="TIMING" val="|1.6|12.8|33.7|5.9|9.7"/>
</p:tagLst>
</file>

<file path=ppt/tags/tag9.xml><?xml version="1.0" encoding="utf-8"?>
<p:tagLst xmlns:a="http://schemas.openxmlformats.org/drawingml/2006/main" xmlns:r="http://schemas.openxmlformats.org/officeDocument/2006/relationships" xmlns:p="http://schemas.openxmlformats.org/presentationml/2006/main">
  <p:tag name="TIMING" val="|2.7"/>
</p:tagLst>
</file>

<file path=ppt/tags/tag10.xml><?xml version="1.0" encoding="utf-8"?>
<p:tagLst xmlns:a="http://schemas.openxmlformats.org/drawingml/2006/main" xmlns:r="http://schemas.openxmlformats.org/officeDocument/2006/relationships" xmlns:p="http://schemas.openxmlformats.org/presentationml/2006/main">
  <p:tag name="TIMING" val="|1.2|0"/>
</p:tagLst>
</file>

<file path=ppt/tags/tag11.xml><?xml version="1.0" encoding="utf-8"?>
<p:tagLst xmlns:a="http://schemas.openxmlformats.org/drawingml/2006/main" xmlns:r="http://schemas.openxmlformats.org/officeDocument/2006/relationships" xmlns:p="http://schemas.openxmlformats.org/presentationml/2006/main">
  <p:tag name="TIMING" val="|2|66.9|69|82.4|87.2"/>
</p:tagLst>
</file>

<file path=ppt/tags/tag12.xml><?xml version="1.0" encoding="utf-8"?>
<p:tagLst xmlns:a="http://schemas.openxmlformats.org/drawingml/2006/main" xmlns:r="http://schemas.openxmlformats.org/officeDocument/2006/relationships" xmlns:p="http://schemas.openxmlformats.org/presentationml/2006/main">
  <p:tag name="TIMING" val="|33.6|5.7|5.3|2.9"/>
</p:tagLst>
</file>

<file path=ppt/tags/tag13.xml><?xml version="1.0" encoding="utf-8"?>
<p:tagLst xmlns:a="http://schemas.openxmlformats.org/drawingml/2006/main" xmlns:r="http://schemas.openxmlformats.org/officeDocument/2006/relationships" xmlns:p="http://schemas.openxmlformats.org/presentationml/2006/main">
  <p:tag name="TIMING" val="|3.1|80.2"/>
</p:tagLst>
</file>

<file path=ppt/tags/tag14.xml><?xml version="1.0" encoding="utf-8"?>
<p:tagLst xmlns:a="http://schemas.openxmlformats.org/drawingml/2006/main" xmlns:r="http://schemas.openxmlformats.org/officeDocument/2006/relationships" xmlns:p="http://schemas.openxmlformats.org/presentationml/2006/main">
  <p:tag name="TIMING" val="|1.9"/>
</p:tagLst>
</file>

<file path=ppt/tags/tag15.xml><?xml version="1.0" encoding="utf-8"?>
<p:tagLst xmlns:a="http://schemas.openxmlformats.org/drawingml/2006/main" xmlns:r="http://schemas.openxmlformats.org/officeDocument/2006/relationships" xmlns:p="http://schemas.openxmlformats.org/presentationml/2006/main">
  <p:tag name="TIMING" val="|3.3"/>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662</TotalTime>
  <Words>2032</Words>
  <Application>Microsoft Office PowerPoint</Application>
  <PresentationFormat>Widescreen</PresentationFormat>
  <Paragraphs>237</Paragraphs>
  <Slides>38</Slides>
  <Notes>2</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38</vt:i4>
      </vt:variant>
    </vt:vector>
  </HeadingPairs>
  <TitlesOfParts>
    <vt:vector size="49" baseType="lpstr">
      <vt:lpstr>Arial</vt:lpstr>
      <vt:lpstr>Calibri</vt:lpstr>
      <vt:lpstr>Calibri Light</vt:lpstr>
      <vt:lpstr>Calibri,Bold</vt:lpstr>
      <vt:lpstr>Cambria,Bold</vt:lpstr>
      <vt:lpstr>Symbol</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EELU</cp:lastModifiedBy>
  <cp:revision>46</cp:revision>
  <dcterms:created xsi:type="dcterms:W3CDTF">2023-04-29T09:08:23Z</dcterms:created>
  <dcterms:modified xsi:type="dcterms:W3CDTF">2023-10-19T18:39:51Z</dcterms:modified>
</cp:coreProperties>
</file>