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7"/>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0" r:id="rId24"/>
    <p:sldId id="551" r:id="rId25"/>
    <p:sldId id="552" r:id="rId26"/>
    <p:sldId id="553" r:id="rId27"/>
    <p:sldId id="554" r:id="rId28"/>
    <p:sldId id="556" r:id="rId29"/>
    <p:sldId id="557" r:id="rId30"/>
    <p:sldId id="493" r:id="rId31"/>
    <p:sldId id="494" r:id="rId32"/>
    <p:sldId id="495" r:id="rId33"/>
    <p:sldId id="496" r:id="rId34"/>
    <p:sldId id="497" r:id="rId35"/>
    <p:sldId id="525" r:id="rId36"/>
    <p:sldId id="534" r:id="rId37"/>
    <p:sldId id="535" r:id="rId38"/>
    <p:sldId id="498" r:id="rId39"/>
    <p:sldId id="491" r:id="rId40"/>
    <p:sldId id="502" r:id="rId41"/>
    <p:sldId id="504" r:id="rId42"/>
    <p:sldId id="506" r:id="rId43"/>
    <p:sldId id="509" r:id="rId44"/>
    <p:sldId id="510" r:id="rId45"/>
    <p:sldId id="511" r:id="rId46"/>
    <p:sldId id="512" r:id="rId47"/>
    <p:sldId id="514" r:id="rId48"/>
    <p:sldId id="516" r:id="rId49"/>
    <p:sldId id="526" r:id="rId50"/>
    <p:sldId id="530" r:id="rId51"/>
    <p:sldId id="539" r:id="rId52"/>
    <p:sldId id="546" r:id="rId53"/>
    <p:sldId id="529" r:id="rId54"/>
    <p:sldId id="532" r:id="rId55"/>
    <p:sldId id="53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0"/>
            <p14:sldId id="551"/>
            <p14:sldId id="552"/>
            <p14:sldId id="553"/>
            <p14:sldId id="554"/>
            <p14:sldId id="556"/>
            <p14:sldId id="557"/>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9"/>
            <p14:sldId id="546"/>
            <p14:sldId id="529"/>
          </p14:sldIdLst>
        </p14:section>
        <p14:section name="Untitled Section" id="{2F6AD2C2-46A9-4BC4-94FF-3A698A8E8EFB}">
          <p14:sldIdLst>
            <p14:sldId id="532"/>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AEEF"/>
    <a:srgbClr val="F58221"/>
    <a:srgbClr val="669BBC"/>
    <a:srgbClr val="FFD200"/>
    <a:srgbClr val="203E5F"/>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1" autoAdjust="0"/>
    <p:restoredTop sz="93738" autoAdjust="0"/>
  </p:normalViewPr>
  <p:slideViewPr>
    <p:cSldViewPr snapToGrid="0">
      <p:cViewPr varScale="1">
        <p:scale>
          <a:sx n="79" d="100"/>
          <a:sy n="79" d="100"/>
        </p:scale>
        <p:origin x="797"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2/17/2026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hyperlink" Target="https://educad.me/113922/%D8%A7%D9%84%D8%A8%D8%AD%D8%AB-%D8%A7%D9%84%D8%A7%D8%B3%D8%AA%D9%83%D8%B4%D8%A7%D9%81%D9%8A/" TargetMode="External"/><Relationship Id="rId2" Type="http://schemas.openxmlformats.org/officeDocument/2006/relationships/hyperlink" Target="https://www.questionpro.com/blog/ar/%D8%A7%D9%84%D8%A8%D8%AD%D8%AB%D8%A7%D9%84%D8%A7%D8%B3%D8%AA%D9%83%D8%B4%D8%A7%D9%81%D9%8A-%D8%A7%D9%84%D8%AA%D8%B9%D8%B1%D9%8A%D9%81-%D9%88%D8%A7%D9%84%D8%A3%D9%86%D9%88%D8%A7%D8%B9-%D9%88%D8%A7/"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www.almrsal.com/post/1149379"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3</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3</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1345048"/>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استعرضنا نشأة المنهج الوصفي والتعريف به وأهدافه واستخداماته ومزاياه وعيوبه وأدواته وخطواته وأساليبه.</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03</a:t>
            </a:r>
          </a:p>
          <a:p>
            <a:pPr algn="ctr"/>
            <a:endParaRPr lang="en-US" sz="4000" b="1" dirty="0">
              <a:solidFill>
                <a:prstClr val="white"/>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708160"/>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استعراض المنهج الاستقرائي وأقسام الاستقراء وخطوات المنهج الاستقرائي ومميزات المنهج الاستقرائي وعيوبه ومقارنة المنهج الاستقرائي والاستنباطي وأهمية الإستقراء والمنهج الإستكشافي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a:latin typeface="Alexandria" charset="0"/>
                <a:cs typeface="Alexandria" charset="0"/>
              </a:rPr>
              <a:t>تعريف المنهج الاستقرائي                                           -  تعريف المنهج التجريبي</a:t>
            </a:r>
          </a:p>
          <a:p>
            <a:pPr marL="342900" indent="-342900" algn="justLow" rtl="1">
              <a:lnSpc>
                <a:spcPct val="150000"/>
              </a:lnSpc>
              <a:buFontTx/>
              <a:buChar char="-"/>
            </a:pPr>
            <a:r>
              <a:rPr lang="ar-EG" sz="1400" dirty="0">
                <a:latin typeface="Alexandria" charset="0"/>
                <a:cs typeface="Alexandria" charset="0"/>
              </a:rPr>
              <a:t>أقسام الاستقراء                                                     - خصائص المنهج التجريبي</a:t>
            </a:r>
          </a:p>
          <a:p>
            <a:pPr marL="342900" indent="-342900" algn="justLow" rtl="1">
              <a:lnSpc>
                <a:spcPct val="150000"/>
              </a:lnSpc>
              <a:buFontTx/>
              <a:buChar char="-"/>
            </a:pPr>
            <a:r>
              <a:rPr lang="ar-EG" sz="1400" dirty="0">
                <a:latin typeface="Alexandria" charset="0"/>
                <a:cs typeface="Alexandria" charset="0"/>
              </a:rPr>
              <a:t>خطوات المنهج الاستقرائي                                        - قواعد المنهج التجريبي</a:t>
            </a:r>
          </a:p>
          <a:p>
            <a:pPr marL="342900" indent="-342900" algn="justLow" rtl="1">
              <a:lnSpc>
                <a:spcPct val="150000"/>
              </a:lnSpc>
              <a:buFontTx/>
              <a:buChar char="-"/>
            </a:pPr>
            <a:r>
              <a:rPr lang="ar-EG" sz="1400" dirty="0">
                <a:latin typeface="Alexandria" charset="0"/>
                <a:cs typeface="Alexandria" charset="0"/>
              </a:rPr>
              <a:t>مميزات المنهج الاستقرائي                                      - الدراسات التجريبية وشبه التجريبية</a:t>
            </a:r>
          </a:p>
          <a:p>
            <a:pPr marL="342900" indent="-342900" algn="justLow" rtl="1">
              <a:lnSpc>
                <a:spcPct val="150000"/>
              </a:lnSpc>
              <a:buFontTx/>
              <a:buChar char="-"/>
            </a:pPr>
            <a:r>
              <a:rPr lang="ar-EG" sz="1400" dirty="0">
                <a:latin typeface="Alexandria" charset="0"/>
                <a:cs typeface="Alexandria" charset="0"/>
              </a:rPr>
              <a:t>عيوب المنهج الاستقرائي                                        - التصميم التجريبي</a:t>
            </a:r>
          </a:p>
          <a:p>
            <a:pPr marL="342900" indent="-342900" algn="justLow" rtl="1">
              <a:lnSpc>
                <a:spcPct val="150000"/>
              </a:lnSpc>
              <a:buFontTx/>
              <a:buChar char="-"/>
            </a:pPr>
            <a:r>
              <a:rPr lang="ar-EG" sz="1400" dirty="0">
                <a:latin typeface="Alexandria" charset="0"/>
                <a:cs typeface="Alexandria" charset="0"/>
              </a:rPr>
              <a:t>مقارنة بين المنهج الاستقرائي والمنهج الاستنباطي          - التصميمات شبه التجريبية والتجريبية </a:t>
            </a:r>
          </a:p>
          <a:p>
            <a:pPr marL="342900" indent="-342900" algn="justLow" rtl="1">
              <a:lnSpc>
                <a:spcPct val="150000"/>
              </a:lnSpc>
              <a:buFontTx/>
              <a:buChar char="-"/>
            </a:pPr>
            <a:r>
              <a:rPr lang="ar-EG" sz="1400" dirty="0">
                <a:latin typeface="Alexandria" charset="0"/>
                <a:cs typeface="Alexandria" charset="0"/>
              </a:rPr>
              <a:t>أهمية الاستقراء   </a:t>
            </a:r>
          </a:p>
          <a:p>
            <a:pPr marL="342900" indent="-342900" algn="justLow" rtl="1">
              <a:lnSpc>
                <a:spcPct val="150000"/>
              </a:lnSpc>
              <a:buFontTx/>
              <a:buChar char="-"/>
            </a:pPr>
            <a:r>
              <a:rPr lang="ar-EG" sz="1400" dirty="0">
                <a:latin typeface="Alexandria" charset="0"/>
                <a:cs typeface="Alexandria" charset="0"/>
              </a:rPr>
              <a:t>المنهج الاستكشافي                                            - المنهج التجريبي والدراسات الاعلامية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a:p>
            <a:pPr algn="ct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تعريف المنهج الاستقرائي                                             -  تعريف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أقسام الاستقراء                                                        - خصائص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خطوات المنهج الاستقرائي                                            - قواعد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مميزات المنهج الاستقرائي                                         - الدراسات التجريبية وشبه التجريبية</a:t>
            </a:r>
          </a:p>
          <a:p>
            <a:pPr marL="342900" lvl="0" indent="-342900" algn="justLow" rtl="1">
              <a:lnSpc>
                <a:spcPct val="150000"/>
              </a:lnSpc>
              <a:buFontTx/>
              <a:buChar char="-"/>
            </a:pPr>
            <a:r>
              <a:rPr lang="ar-EG" sz="1400" dirty="0">
                <a:solidFill>
                  <a:prstClr val="black"/>
                </a:solidFill>
                <a:latin typeface="Alexandria" charset="0"/>
                <a:cs typeface="Alexandria" charset="0"/>
              </a:rPr>
              <a:t>عيوب المنهج الاستقرائي                                             - التصميم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مقارنة بين المنهج الاستقرائي والمنهج الاستنباطي              - التصميمات شبه التجريبية والتجريبية </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الاستقراء     </a:t>
            </a:r>
          </a:p>
          <a:p>
            <a:pPr marL="342900" lvl="0" indent="-342900" algn="justLow" rtl="1">
              <a:lnSpc>
                <a:spcPct val="150000"/>
              </a:lnSpc>
              <a:buFontTx/>
              <a:buChar char="-"/>
            </a:pPr>
            <a:r>
              <a:rPr lang="ar-EG" sz="1400">
                <a:solidFill>
                  <a:prstClr val="black"/>
                </a:solidFill>
                <a:latin typeface="Alexandria" charset="0"/>
                <a:cs typeface="Alexandria" charset="0"/>
              </a:rPr>
              <a:t>المنهج الاستكشافي                                                  </a:t>
            </a:r>
            <a:r>
              <a:rPr lang="ar-EG" sz="1400" dirty="0">
                <a:solidFill>
                  <a:prstClr val="black"/>
                </a:solidFill>
                <a:latin typeface="Alexandria" charset="0"/>
                <a:cs typeface="Alexandria" charset="0"/>
              </a:rPr>
              <a:t>- المنهج التجريبي والدراسات الاعلامية</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أولا: المنهج الاستقرائي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3600986"/>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يعتبر المنهج الاستقرائي واحدا من اهم مناهج البحث العلمي والتي عرفت منذ قرون عديدة وخاصة عند اهل المنطق. ويعرف المنهج الاستقرائي بأنه العملية التي على اساسها يرتقي الباحث العلمي من الحالات البسيطة الى قواعد وأسس كاملة وعامة في آن واحد، ويعتمد الباحثون على هذا المنهج في حالة إن كان هدفهم الحصول على نتائج أعم من المقدمة، ويمكن استعمال هذا المنهج ايضا في العلوم الطبيعية وكذلك في الكثير من العلوم الإنسانية، وفي هذه المحاضرة سنتعرف على تعريف وخطوات المنهج الاستقرائي وانواعه.</a:t>
            </a:r>
          </a:p>
          <a:p>
            <a:pPr algn="r" rtl="1">
              <a:lnSpc>
                <a:spcPct val="150000"/>
              </a:lnSpc>
            </a:pPr>
            <a:r>
              <a:rPr lang="ar-EG" sz="1600" dirty="0">
                <a:latin typeface="Alexandria" charset="0"/>
                <a:cs typeface="Alexandria" charset="0"/>
              </a:rPr>
              <a:t> الاستقراء هي كلمة يونانية تعني القيادة والاتباع بمعنى أن العقل هو الذي يقود الإنسان للقيام بالتجارب والاختبارات التي تؤدي الى اكتشاف القوانين. ويتميز هذا المنهج بانتقال الباحث فيه من الجزء الى الكل او من الخاص الى العام. فيقوم في بداية الامر بتعميم النتائج على الجزء، وبعد ان يتأكد من صحتها يقوم بتعميمها على الكل، ومن خلال هذا المنهج يقوم الباحث بتحويل العديد من الملاحظات الى قواعد عامة. مثال: الانطلاق من الجزئيات: المعدن(أ) يتمدد بالحرارة والمعدن(ب) يتمدد بالحرارة والمعدن(ج) يتمدد بالحرارة، الوصول الى النتيجة العامة: المعادن عموما تتمدد بالحرارة. </a:t>
            </a: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70543"/>
            <a:ext cx="7230212" cy="4616648"/>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ويمكن تعريف الاستقراء على أنه: عملية ملاحظة الظواهر وتجميع البيانات عنها للتوصل إلى مبادئ عامة وعلاقات كلية.</a:t>
            </a:r>
          </a:p>
          <a:p>
            <a:pPr algn="justLow" rtl="1">
              <a:lnSpc>
                <a:spcPct val="150000"/>
              </a:lnSpc>
            </a:pPr>
            <a:r>
              <a:rPr lang="ar-EG" sz="1400" dirty="0">
                <a:ln w="0"/>
                <a:latin typeface="Alexandria" charset="0"/>
                <a:cs typeface="Simplified Arabic" panose="02020603050405020304" pitchFamily="18" charset="-78"/>
              </a:rPr>
              <a:t>مما سبق من التعريف يتضح لنا أن الباحث في المنهج الاستقرائي ينتقل من الجزء إلى الكل، أو من الخاص إلى العام، حيث يبدأ الباحث بالتعرف على الجزئيات ثم يقوم بتعميم النتائج على الكل.</a:t>
            </a:r>
          </a:p>
          <a:p>
            <a:pPr algn="justLow" rtl="1">
              <a:lnSpc>
                <a:spcPct val="150000"/>
              </a:lnSpc>
            </a:pPr>
            <a:r>
              <a:rPr lang="ar-EG" sz="1400" dirty="0">
                <a:ln w="0"/>
                <a:latin typeface="Alexandria" charset="0"/>
                <a:cs typeface="Simplified Arabic" panose="02020603050405020304" pitchFamily="18" charset="-78"/>
              </a:rPr>
              <a:t>ومن خلال المنهج الاستقرائي يقوم الباحث بتحويل العديد من الملاحظات إلى قواعد عامة، بينما في المنهج الاستنباطي يكون الأمر معكوسا تماما حيث تتجزأ القاعدة الكيلة إلى مجموعة من الملاحظات، وجمع هذه الملاحظات سيؤدي إلى إعادة تشكيل القاعدة الكلية.</a:t>
            </a:r>
          </a:p>
          <a:p>
            <a:pPr algn="justLow" rtl="1">
              <a:lnSpc>
                <a:spcPct val="150000"/>
              </a:lnSpc>
            </a:pPr>
            <a:r>
              <a:rPr lang="ar-EG" sz="1400" dirty="0">
                <a:ln w="0"/>
                <a:latin typeface="Alexandria" charset="0"/>
                <a:cs typeface="Simplified Arabic" panose="02020603050405020304" pitchFamily="18" charset="-78"/>
              </a:rPr>
              <a:t>ولقد عبر </a:t>
            </a:r>
            <a:r>
              <a:rPr lang="ar-EG" sz="1400" dirty="0" err="1">
                <a:ln w="0"/>
                <a:latin typeface="Alexandria" charset="0"/>
                <a:cs typeface="Simplified Arabic" panose="02020603050405020304" pitchFamily="18" charset="-78"/>
              </a:rPr>
              <a:t>سمولر</a:t>
            </a:r>
            <a:r>
              <a:rPr lang="ar-EG" sz="1400" dirty="0">
                <a:ln w="0"/>
                <a:latin typeface="Alexandria" charset="0"/>
                <a:cs typeface="Simplified Arabic" panose="02020603050405020304" pitchFamily="18" charset="-78"/>
              </a:rPr>
              <a:t> عن العلاقة بين المنهج الاستقرائي والمنهج الاستنباطي فقال: في العلم يوجد هناك تفاعل يستمر بشكل دائم بين المنهج الاستقرائي والذي يستند إلى الملاحظات، وبين الاستدلال الاستنتاجي والذي يعتمد على أساس النظرية، ومن خلالهما نستطيع الاقتراب من الحقيقة.</a:t>
            </a:r>
          </a:p>
          <a:p>
            <a:pPr algn="justLow" rtl="1">
              <a:lnSpc>
                <a:spcPct val="150000"/>
              </a:lnSpc>
            </a:pPr>
            <a:r>
              <a:rPr lang="ar-EG" sz="1400" dirty="0">
                <a:ln w="0"/>
                <a:latin typeface="Alexandria" charset="0"/>
                <a:cs typeface="Simplified Arabic" panose="02020603050405020304" pitchFamily="18" charset="-78"/>
              </a:rPr>
              <a:t>وللمنهج الاستقرائي مكانة كبيرة  لدى العلماء، ولدى المنهج العلمي، حيث أن العلماء يعتمدون عليه بشكل رئيسي من أجل أن يقوموا بتشكيل الفرضيات والنظريات، بينما يلجأون إلى المنهج الاستدلالي أو الاستنباطي من أجل أن يقوموا بتطبيق هذه النظريات والفرضيات، ويتأكدوا من صحتها، لكن على نظريات وحالات محددة فقط.</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تعريف المنهج الاستقرائي</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13954" y="1388121"/>
            <a:ext cx="6973325"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أقسام الاستقراء:</a:t>
            </a:r>
          </a:p>
          <a:p>
            <a:pPr algn="justLow" rtl="1">
              <a:lnSpc>
                <a:spcPct val="150000"/>
              </a:lnSpc>
            </a:pPr>
            <a:r>
              <a:rPr lang="ar-EG" sz="1400" dirty="0">
                <a:solidFill>
                  <a:srgbClr val="2D3956"/>
                </a:solidFill>
                <a:latin typeface="Alexandria" charset="0"/>
                <a:cs typeface="Alexandria" charset="0"/>
              </a:rPr>
              <a:t>قسم أرسطو الاستقراء إلى نوعين هما ( المحمودي، 2019):</a:t>
            </a:r>
          </a:p>
          <a:p>
            <a:pPr algn="justLow" rtl="1">
              <a:lnSpc>
                <a:spcPct val="150000"/>
              </a:lnSpc>
            </a:pPr>
            <a:r>
              <a:rPr lang="ar-EG" sz="1400" dirty="0">
                <a:solidFill>
                  <a:srgbClr val="2D3956"/>
                </a:solidFill>
                <a:latin typeface="Alexandria" charset="0"/>
                <a:cs typeface="Alexandria" charset="0"/>
              </a:rPr>
              <a:t>1 ) </a:t>
            </a:r>
            <a:r>
              <a:rPr lang="ar-EG" sz="1400" b="1" dirty="0">
                <a:solidFill>
                  <a:srgbClr val="2D3956"/>
                </a:solidFill>
                <a:latin typeface="Alexandria" charset="0"/>
                <a:cs typeface="Alexandria" charset="0"/>
              </a:rPr>
              <a:t>الاستقراء الكامل</a:t>
            </a:r>
            <a:r>
              <a:rPr lang="ar-EG" sz="1400" dirty="0">
                <a:solidFill>
                  <a:srgbClr val="2D3956"/>
                </a:solidFill>
                <a:latin typeface="Alexandria" charset="0"/>
                <a:cs typeface="Alexandria" charset="0"/>
              </a:rPr>
              <a:t>: هو استقراء يقيني يقوم على ملاحظة جميع مفردات الظاهرة موضع البحث لإصدار الحكم الكلي على مفردات الظاهرة.  وهذا يبدو غير عملي من الناحية الواقعية لما </a:t>
            </a:r>
            <a:r>
              <a:rPr lang="ar-EG" sz="1400" dirty="0" err="1">
                <a:solidFill>
                  <a:srgbClr val="2D3956"/>
                </a:solidFill>
                <a:latin typeface="Alexandria" charset="0"/>
                <a:cs typeface="Alexandria" charset="0"/>
              </a:rPr>
              <a:t>يتطلبه</a:t>
            </a:r>
            <a:r>
              <a:rPr lang="ar-EG" sz="1400" dirty="0">
                <a:solidFill>
                  <a:srgbClr val="2D3956"/>
                </a:solidFill>
                <a:latin typeface="Alexandria" charset="0"/>
                <a:cs typeface="Alexandria" charset="0"/>
              </a:rPr>
              <a:t> الاستقراء الكامل من القيام بملاحظة كافة عناصر الظاهرة. وهو عبارة عن استقراء يقيني يقوم الباحث من خلاله بمراقبة جميع مفردات الظاهرة التي يقوم بدراستها ، لإصدار الحكم النهائي على هذه المفردات ، ويعد هذا النوع من الاستقراء بطيئا وذلك لأنه يحتاج إلى وقت طويل حيث يتوجب على الباحث مراقبة الظاهرة بدقة كبيرة وحرص شديد .</a:t>
            </a:r>
          </a:p>
          <a:p>
            <a:pPr algn="justLow" rtl="1">
              <a:lnSpc>
                <a:spcPct val="150000"/>
              </a:lnSpc>
            </a:pPr>
            <a:r>
              <a:rPr lang="ar-EG" sz="1400" dirty="0">
                <a:solidFill>
                  <a:srgbClr val="2D3956"/>
                </a:solidFill>
                <a:latin typeface="Alexandria" charset="0"/>
                <a:cs typeface="Alexandria" charset="0"/>
              </a:rPr>
              <a:t>وهناك تعريف آخر للاستقراء الكامل، ينص على  ان الاستقراء الكامل يعبر عن انتقال الذهن من الحكم على جميع الجزئيات إلى الحكم على الكلية، وذلك من خلال تأكد الباحث من أن هذا الأثر هو أثر شامل ومستمر على جميع أفراد عينة الدراسة التي يقوم بدراستها.</a:t>
            </a:r>
          </a:p>
          <a:p>
            <a:pPr algn="justLow" rtl="1">
              <a:lnSpc>
                <a:spcPct val="150000"/>
              </a:lnSpc>
            </a:pPr>
            <a:r>
              <a:rPr lang="ar-EG" sz="1400" dirty="0">
                <a:solidFill>
                  <a:srgbClr val="2D3956"/>
                </a:solidFill>
                <a:latin typeface="Alexandria" charset="0"/>
                <a:cs typeface="Alexandria" charset="0"/>
              </a:rPr>
              <a:t>ومن خلال هذا النوع من الاستقراء يتأكد الباحث من صحة النتيجة ويقوم بتعميمها، ومن ثم يقوم ببناء قاعدة كلية ذات أساس علمي واضح وثابت عليها.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246769"/>
          </a:xfrm>
          <a:prstGeom prst="rect">
            <a:avLst/>
          </a:prstGeom>
          <a:noFill/>
        </p:spPr>
        <p:txBody>
          <a:bodyPr wrap="square" rtlCol="0">
            <a:spAutoFit/>
          </a:bodyPr>
          <a:lstStyle/>
          <a:p>
            <a:pPr algn="r" rtl="1"/>
            <a:r>
              <a:rPr lang="ar-EG" sz="1400" dirty="0">
                <a:solidFill>
                  <a:srgbClr val="2D3956"/>
                </a:solidFill>
                <a:latin typeface="Alexandria" charset="0"/>
                <a:cs typeface="Alexandria" charset="0"/>
              </a:rPr>
              <a:t>وهناك من يعتبر الاستقراء الكامل استنباطا لأنه لا يسير من الخاص إلى العام بل تأتي النتيجة مساوية للمقدمة.</a:t>
            </a:r>
          </a:p>
          <a:p>
            <a:pPr algn="r" rtl="1"/>
            <a:r>
              <a:rPr lang="ar-EG" sz="1400" b="1" dirty="0">
                <a:solidFill>
                  <a:srgbClr val="00AEEF"/>
                </a:solidFill>
                <a:latin typeface="Alexandria" charset="0"/>
                <a:cs typeface="Alexandria" charset="0"/>
              </a:rPr>
              <a:t>ولكن لن يستطيع الباحث تعميم نتيجة الاستقراء الكامل إلا بعد أن تتوفر ثلاثة من الشروط وهي:</a:t>
            </a:r>
          </a:p>
          <a:p>
            <a:pPr algn="r" rtl="1"/>
            <a:r>
              <a:rPr lang="ar-EG" sz="1400" dirty="0">
                <a:solidFill>
                  <a:srgbClr val="2D3956"/>
                </a:solidFill>
                <a:latin typeface="Alexandria" charset="0"/>
                <a:cs typeface="Alexandria" charset="0"/>
              </a:rPr>
              <a:t>أ‌- يجب أن تكون نتيجة الاستقراء تم تكرار تقريرها في النصوص أو الملاحظات، أو في القواعد التي تتصل بتلك الظاهرة أو المشكلة </a:t>
            </a:r>
            <a:r>
              <a:rPr lang="ar-EG" sz="1400" dirty="0" err="1">
                <a:solidFill>
                  <a:srgbClr val="2D3956"/>
                </a:solidFill>
                <a:latin typeface="Alexandria" charset="0"/>
                <a:cs typeface="Alexandria" charset="0"/>
              </a:rPr>
              <a:t>المبحوثة</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ب‌- التأكيد بأن نتيجة الاستقراء قد تم تأكيد مضمونها في مواضع كثيرة، بحيث يجب أن يكون المضمون صحيحا وغير مختل، كما يجب أن لا يتغير المضمون، ولا يظهر بنفس النتيجة التي ظهر فيها في مواضع ثانية سابقة.</a:t>
            </a:r>
          </a:p>
          <a:p>
            <a:pPr algn="r" rtl="1"/>
            <a:r>
              <a:rPr lang="ar-EG" sz="1400" dirty="0">
                <a:solidFill>
                  <a:srgbClr val="2D3956"/>
                </a:solidFill>
                <a:latin typeface="Alexandria" charset="0"/>
                <a:cs typeface="Alexandria" charset="0"/>
              </a:rPr>
              <a:t>ت‌- الانتشار وهذا يعني أن ينتشر المعنى في المجالات التي تتعلق بالمشكلة أو الظاهرة التي يتم دراستها، بشرط ألا يقتصر الانتشار على باب واحد من أبواب هذه المشكلة.</a:t>
            </a:r>
          </a:p>
          <a:p>
            <a:pPr algn="r" rtl="1"/>
            <a:r>
              <a:rPr lang="ar-EG" sz="1400" dirty="0">
                <a:solidFill>
                  <a:srgbClr val="2D3956"/>
                </a:solidFill>
                <a:latin typeface="Alexandria" charset="0"/>
                <a:cs typeface="Alexandria" charset="0"/>
              </a:rPr>
              <a:t>أما في حال كانت الجزئيات التي تم استقراؤها في قضية واحدة أو مشكلة واحدة ، فإن مسألة انتظام الاستقراء وتعميمه وانتشاره وشموله قد لا تكون  قطعيية، وذلك لأن نتيجة الاستقراء قد تكون ظنية وغير مقطوع بها.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2462213"/>
          </a:xfrm>
          <a:prstGeom prst="rect">
            <a:avLst/>
          </a:prstGeom>
          <a:noFill/>
        </p:spPr>
        <p:txBody>
          <a:bodyPr wrap="square" rtlCol="0">
            <a:spAutoFit/>
          </a:bodyPr>
          <a:lstStyle/>
          <a:p>
            <a:pPr lvl="0" algn="justLow" rtl="1"/>
            <a:r>
              <a:rPr lang="ar-EG" sz="1400" dirty="0">
                <a:solidFill>
                  <a:srgbClr val="2D3956"/>
                </a:solidFill>
                <a:latin typeface="Alexandria" charset="0"/>
                <a:cs typeface="Alexandria" charset="0"/>
              </a:rPr>
              <a:t>2 ) </a:t>
            </a:r>
            <a:r>
              <a:rPr lang="ar-EG" sz="1400" b="1" dirty="0">
                <a:solidFill>
                  <a:srgbClr val="2D3956"/>
                </a:solidFill>
                <a:latin typeface="Alexandria" charset="0"/>
                <a:cs typeface="Alexandria" charset="0"/>
              </a:rPr>
              <a:t>الاستقراء الناقص</a:t>
            </a:r>
            <a:r>
              <a:rPr lang="ar-EG" sz="1400" dirty="0">
                <a:solidFill>
                  <a:srgbClr val="2D3956"/>
                </a:solidFill>
                <a:latin typeface="Alexandria" charset="0"/>
                <a:cs typeface="Alexandria" charset="0"/>
              </a:rPr>
              <a:t>: وهو استقراء غير يقيني حيث يقوم الباحث بدراسة بعض مفردات الظاهرة دراسة شاملة ثم يقوم بتعميم النتائج على الكل،  فالباحث ينتقل من المعلوم إلى المجهول.  وهو عملية ملاحظة الظواهر وتجميع البيانات عنها للتوصل إلى مبادئ عامة وعلاقات كلية. ويطلق عليه أيضا الاستقراء غير اليقيني، وهو انتقال الذهن من الحكم على الجزئيات إلى الحكم على الكليات، أي أن الباحث ينتقل فيه من الجزء إلى الكل، ومن خلاله يقوم الباحث بدراسة جزء من مفردات الظاهرة ، بحيث يتناول هذا الجزء من كافة جوانبه فيحدد طبيعته ، ويقوم بوضع الأمثلة عليه ، وبعد أن يصل إلى النتيجة يقوم بتعميمها على الكل ، وعلى الرغم من شيوع استخدامه إلا أنه لا يقدم معلومات كافية ، فقد لايتثنى الباحث دراسة معلومات مهمة </a:t>
            </a:r>
            <a:r>
              <a:rPr lang="ar-EG" sz="1400">
                <a:solidFill>
                  <a:srgbClr val="2D3956"/>
                </a:solidFill>
                <a:latin typeface="Alexandria" charset="0"/>
                <a:cs typeface="Alexandria" charset="0"/>
              </a:rPr>
              <a:t>فيه .</a:t>
            </a:r>
            <a:endParaRPr lang="ar-EG" sz="1400" dirty="0">
              <a:solidFill>
                <a:srgbClr val="2D3956"/>
              </a:solidFill>
              <a:latin typeface="Alexandria" charset="0"/>
              <a:cs typeface="Alexandria" charset="0"/>
            </a:endParaRPr>
          </a:p>
          <a:p>
            <a:pPr lvl="0" algn="justLow" rtl="1"/>
            <a:r>
              <a:rPr lang="ar-EG" sz="1400" dirty="0">
                <a:solidFill>
                  <a:srgbClr val="2D3956"/>
                </a:solidFill>
                <a:latin typeface="Alexandria" charset="0"/>
                <a:cs typeface="Alexandria" charset="0"/>
              </a:rPr>
              <a:t>ومن أهم سماته أن الاستدلال به استدلال معرض للاختلال ولاحتمال سقوطه وذلك لأن الباحث لن يقوم باستقراء كافة الجزئيات، حيث أن الاستقراء الناقص لن يتيح للباحث المرور على كافة الجزئيات ليقوم بالتأكد من الأثر هو عينة في كافة الجزئيات.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300082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rPr>
              <a:t>1</a:t>
            </a:r>
            <a:r>
              <a:rPr lang="ar-EG" sz="1400" b="1" dirty="0">
                <a:solidFill>
                  <a:srgbClr val="FF0000"/>
                </a:solidFill>
                <a:latin typeface="Simplified Arabic" panose="02020603050405020304" pitchFamily="18" charset="-78"/>
              </a:rPr>
              <a:t>- الملاحظات </a:t>
            </a:r>
            <a:r>
              <a:rPr lang="ar-EG" sz="1400" dirty="0">
                <a:latin typeface="Simplified Arabic" panose="02020603050405020304" pitchFamily="18" charset="-78"/>
              </a:rPr>
              <a:t>:</a:t>
            </a:r>
          </a:p>
          <a:p>
            <a:pPr algn="justLow" rtl="1">
              <a:lnSpc>
                <a:spcPct val="150000"/>
              </a:lnSpc>
            </a:pPr>
            <a:r>
              <a:rPr lang="ar-EG" sz="1400" dirty="0">
                <a:latin typeface="Simplified Arabic" panose="02020603050405020304" pitchFamily="18" charset="-78"/>
              </a:rPr>
              <a:t>وهي عبارة عن بيانات يقوم الباحث بجمعها تحليلها وتصنيفها ،و من ثم يلخصها لكي يساهم في إدراك المنهج الاستقرائي، وللملاحظات نوعين :</a:t>
            </a:r>
          </a:p>
          <a:p>
            <a:pPr algn="justLow" rtl="1">
              <a:lnSpc>
                <a:spcPct val="150000"/>
              </a:lnSpc>
            </a:pPr>
            <a:r>
              <a:rPr lang="ar-EG" sz="1400" b="1" dirty="0">
                <a:solidFill>
                  <a:srgbClr val="FAC748"/>
                </a:solidFill>
                <a:latin typeface="Simplified Arabic" panose="02020603050405020304" pitchFamily="18" charset="-78"/>
              </a:rPr>
              <a:t>أ‌- الملاحظة المقصودة </a:t>
            </a:r>
            <a:r>
              <a:rPr lang="ar-EG" sz="1400" b="1" dirty="0">
                <a:solidFill>
                  <a:srgbClr val="FF0000"/>
                </a:solidFill>
                <a:latin typeface="Simplified Arabic" panose="02020603050405020304" pitchFamily="18" charset="-78"/>
              </a:rPr>
              <a:t>:</a:t>
            </a:r>
          </a:p>
          <a:p>
            <a:pPr algn="justLow" rtl="1">
              <a:lnSpc>
                <a:spcPct val="150000"/>
              </a:lnSpc>
            </a:pPr>
            <a:r>
              <a:rPr lang="ar-EG" sz="1400" dirty="0">
                <a:latin typeface="Simplified Arabic" panose="02020603050405020304" pitchFamily="18" charset="-78"/>
              </a:rPr>
              <a:t>وفيها يقوم الباحث بتحديد نص أو معلومة يتوقع الباحث بأنها ستساعده في الوصول إلى وصف مناسب لمنهج البحث .</a:t>
            </a:r>
          </a:p>
          <a:p>
            <a:pPr algn="justLow" rtl="1">
              <a:lnSpc>
                <a:spcPct val="150000"/>
              </a:lnSpc>
            </a:pPr>
            <a:r>
              <a:rPr lang="ar-EG" sz="1400" dirty="0">
                <a:latin typeface="Simplified Arabic" panose="02020603050405020304" pitchFamily="18" charset="-78"/>
              </a:rPr>
              <a:t>ب‌- الملاحظة البسيطة :</a:t>
            </a:r>
          </a:p>
          <a:p>
            <a:pPr algn="justLow" rtl="1">
              <a:lnSpc>
                <a:spcPct val="150000"/>
              </a:lnSpc>
            </a:pPr>
            <a:r>
              <a:rPr lang="ar-EG" sz="1400" dirty="0">
                <a:latin typeface="Simplified Arabic" panose="02020603050405020304" pitchFamily="18" charset="-78"/>
              </a:rPr>
              <a:t>هي الملاحظة التي تأتي في بال الباحث بشكل مفاجئ ودون تفكير مسبق ، ويطلق على هذه الملاحظة اسم الاكتشاف .</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خطوات المنهج الاستقرائي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4856" y="1526844"/>
            <a:ext cx="4415045" cy="2677656"/>
          </a:xfrm>
          <a:prstGeom prst="rect">
            <a:avLst/>
          </a:prstGeom>
        </p:spPr>
        <p:txBody>
          <a:bodyPr wrap="square">
            <a:spAutoFit/>
          </a:bodyPr>
          <a:lstStyle/>
          <a:p>
            <a:pPr algn="justLow" rtl="1">
              <a:lnSpc>
                <a:spcPct val="150000"/>
              </a:lnSpc>
            </a:pPr>
            <a:endParaRPr lang="ar-EG" sz="1400" b="1" dirty="0">
              <a:solidFill>
                <a:srgbClr val="FF0000"/>
              </a:solidFill>
              <a:latin typeface="Simplified Arabic" panose="02020603050405020304" pitchFamily="18" charset="-78"/>
              <a:cs typeface="Simplified Arabic" panose="02020603050405020304" pitchFamily="18" charset="-78"/>
            </a:endParaRPr>
          </a:p>
          <a:p>
            <a:pPr algn="justLow" rtl="1">
              <a:lnSpc>
                <a:spcPct val="150000"/>
              </a:lnSpc>
            </a:pPr>
            <a:r>
              <a:rPr lang="ar-EG" sz="1400" b="1" dirty="0">
                <a:solidFill>
                  <a:srgbClr val="FF0000"/>
                </a:solidFill>
                <a:latin typeface="Alexandria"/>
                <a:cs typeface="Simplified Arabic" panose="02020603050405020304" pitchFamily="18" charset="-78"/>
              </a:rPr>
              <a:t>2- الفرضيات </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وهي الأفكار التي يقوم الباحث بطرحها وافتراضها معتقدا أنها ستقوم بوضع تفسير مناسب للمنهج الاستقرائي، وفي العادة يقوم الباحث بوضع أكثر من فرضية لكي يقارن بينها ويختار من بينها الفرضية التي تناسب بحثه .</a:t>
            </a:r>
          </a:p>
          <a:p>
            <a:pPr algn="justLow" rtl="1">
              <a:lnSpc>
                <a:spcPct val="150000"/>
              </a:lnSpc>
            </a:pPr>
            <a:r>
              <a:rPr lang="ar-EG" sz="1400" b="1" dirty="0">
                <a:solidFill>
                  <a:srgbClr val="FF0000"/>
                </a:solidFill>
                <a:latin typeface="Alexandria"/>
                <a:cs typeface="Simplified Arabic" panose="02020603050405020304" pitchFamily="18" charset="-78"/>
              </a:rPr>
              <a:t>3- التجارب :</a:t>
            </a:r>
          </a:p>
          <a:p>
            <a:pPr algn="justLow" rtl="1">
              <a:lnSpc>
                <a:spcPct val="150000"/>
              </a:lnSpc>
            </a:pPr>
            <a:r>
              <a:rPr lang="ar-EG" sz="1400" dirty="0">
                <a:latin typeface="Alexandria"/>
                <a:cs typeface="Simplified Arabic" panose="02020603050405020304" pitchFamily="18" charset="-78"/>
              </a:rPr>
              <a:t>وهي عبارة عن الاختبارات التي يقوم الباحث بإجرائها حتى يعرف مدى نسبة نجاح المنهج الذي يطبقه ضمن الإطار المخصص له .</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تابع خطوات المنهج الاستقرائي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1384995"/>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-دراسة الظاهرة او المشكلة بشكل دقيق.</a:t>
            </a:r>
          </a:p>
          <a:p>
            <a:pPr lvl="0" algn="justLow" rtl="1">
              <a:lnSpc>
                <a:spcPct val="150000"/>
              </a:lnSpc>
            </a:pPr>
            <a:r>
              <a:rPr lang="ar-EG" sz="1400" dirty="0">
                <a:solidFill>
                  <a:prstClr val="black"/>
                </a:solidFill>
                <a:latin typeface="Alexandria"/>
                <a:cs typeface="Simplified Arabic" panose="02020603050405020304" pitchFamily="18" charset="-78"/>
              </a:rPr>
              <a:t>-الحصول على نتائج دقيقة.</a:t>
            </a:r>
          </a:p>
          <a:p>
            <a:pPr lvl="0" algn="justLow" rtl="1">
              <a:lnSpc>
                <a:spcPct val="150000"/>
              </a:lnSpc>
            </a:pPr>
            <a:r>
              <a:rPr lang="ar-EG" sz="1400" dirty="0">
                <a:solidFill>
                  <a:prstClr val="black"/>
                </a:solidFill>
                <a:latin typeface="Alexandria"/>
                <a:cs typeface="Simplified Arabic" panose="02020603050405020304" pitchFamily="18" charset="-78"/>
              </a:rPr>
              <a:t>-تحقيق عنصر الموضوعية في بحثه.</a:t>
            </a:r>
          </a:p>
          <a:p>
            <a:pPr lvl="0" algn="justLow" rtl="1">
              <a:lnSpc>
                <a:spcPct val="150000"/>
              </a:lnSpc>
            </a:pPr>
            <a:r>
              <a:rPr lang="ar-EG" sz="1400" dirty="0">
                <a:solidFill>
                  <a:prstClr val="black"/>
                </a:solidFill>
                <a:latin typeface="Alexandria"/>
                <a:cs typeface="Simplified Arabic" panose="02020603050405020304" pitchFamily="18" charset="-78"/>
              </a:rPr>
              <a:t>-الحصول على مجموعه من القوانين المفيدة. </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مميزات المنهج الاستقرائي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1133853" y="1621296"/>
            <a:ext cx="4829065" cy="3139321"/>
          </a:xfrm>
          <a:prstGeom prst="rect">
            <a:avLst/>
          </a:prstGeom>
        </p:spPr>
        <p:txBody>
          <a:bodyPr wrap="square">
            <a:spAutoFit/>
          </a:bodyPr>
          <a:lstStyle/>
          <a:p>
            <a:pPr algn="justLow" rtl="1">
              <a:lnSpc>
                <a:spcPct val="150000"/>
              </a:lnSpc>
            </a:pPr>
            <a:r>
              <a:rPr lang="ar-EG" sz="2000" b="1" dirty="0">
                <a:solidFill>
                  <a:srgbClr val="00AEEF"/>
                </a:solidFill>
                <a:latin typeface="Alexandria"/>
                <a:cs typeface="Simplified Arabic" panose="02020603050405020304" pitchFamily="18" charset="-78"/>
              </a:rPr>
              <a:t>مقارنة بين المنهج الاستقرائي والمنهج الاستنباطي</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 في العلم يوجد هناك تفاعل مستمر ودائم بين المنهج الاستقرائي الذي يستند الى</a:t>
            </a:r>
          </a:p>
          <a:p>
            <a:pPr algn="justLow" rtl="1">
              <a:lnSpc>
                <a:spcPct val="150000"/>
              </a:lnSpc>
            </a:pPr>
            <a:r>
              <a:rPr lang="ar-EG" sz="1400" dirty="0">
                <a:latin typeface="Alexandria"/>
                <a:cs typeface="Simplified Arabic" panose="02020603050405020304" pitchFamily="18" charset="-78"/>
              </a:rPr>
              <a:t>الملاحظات للوصول الى النتائج (الانتقال من الكل الى الجزء) وبين المنهج</a:t>
            </a:r>
          </a:p>
          <a:p>
            <a:pPr algn="justLow" rtl="1">
              <a:lnSpc>
                <a:spcPct val="150000"/>
              </a:lnSpc>
            </a:pPr>
            <a:r>
              <a:rPr lang="ar-EG" sz="1400" dirty="0">
                <a:latin typeface="Alexandria"/>
                <a:cs typeface="Simplified Arabic" panose="02020603050405020304" pitchFamily="18" charset="-78"/>
              </a:rPr>
              <a:t>الاستنباطي الذي يعتمد على أساس النظرية للوصول الى الجزئيات (الانتقال من</a:t>
            </a:r>
          </a:p>
          <a:p>
            <a:pPr algn="justLow" rtl="1">
              <a:lnSpc>
                <a:spcPct val="150000"/>
              </a:lnSpc>
            </a:pPr>
            <a:r>
              <a:rPr lang="ar-EG" sz="1400" dirty="0">
                <a:latin typeface="Alexandria"/>
                <a:cs typeface="Simplified Arabic" panose="02020603050405020304" pitchFamily="18" charset="-78"/>
              </a:rPr>
              <a:t>الجزء الى الكل)، ومن خلالهما نستطيع الاقتراب من الحقيقة.</a:t>
            </a:r>
          </a:p>
          <a:p>
            <a:pPr algn="justLow" rtl="1">
              <a:lnSpc>
                <a:spcPct val="150000"/>
              </a:lnSpc>
            </a:pPr>
            <a:r>
              <a:rPr lang="ar-EG" sz="1400" dirty="0">
                <a:latin typeface="Alexandria"/>
                <a:cs typeface="Simplified Arabic" panose="02020603050405020304" pitchFamily="18" charset="-78"/>
              </a:rPr>
              <a:t>وللمنهج الاستقرائي مكانة كبيرة لدى العلماء حيث انهم يعتمدون عليه بشكل رئيسي</a:t>
            </a:r>
          </a:p>
          <a:p>
            <a:pPr algn="justLow" rtl="1">
              <a:lnSpc>
                <a:spcPct val="150000"/>
              </a:lnSpc>
            </a:pPr>
            <a:r>
              <a:rPr lang="ar-EG" sz="1400" dirty="0">
                <a:latin typeface="Alexandria"/>
                <a:cs typeface="Simplified Arabic" panose="02020603050405020304" pitchFamily="18" charset="-78"/>
              </a:rPr>
              <a:t>من اجل ان يقوموا بتشكيل الفرضية والنظريات بينما يلجأون الى المنهج الاستنباطي</a:t>
            </a:r>
          </a:p>
          <a:p>
            <a:pPr algn="justLow" rtl="1">
              <a:lnSpc>
                <a:spcPct val="150000"/>
              </a:lnSpc>
            </a:pPr>
            <a:r>
              <a:rPr lang="ar-EG" sz="1400" dirty="0">
                <a:latin typeface="Alexandria"/>
                <a:cs typeface="Simplified Arabic" panose="02020603050405020304" pitchFamily="18" charset="-78"/>
              </a:rPr>
              <a:t>من اجل ان يقوموا بتطبيق هذه النظريات -بعد التأكد من صحتها-على حالات محددة. </a:t>
            </a:r>
          </a:p>
        </p:txBody>
      </p:sp>
      <p:sp>
        <p:nvSpPr>
          <p:cNvPr id="17" name="TextBox 16"/>
          <p:cNvSpPr txBox="1"/>
          <p:nvPr/>
        </p:nvSpPr>
        <p:spPr>
          <a:xfrm>
            <a:off x="6174897" y="4372153"/>
            <a:ext cx="5724468" cy="1523494"/>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عيوب المنهج الاستقرائي</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-من الصعب ان يتم تعميم النتائج الخاصة بهذا المنهج.</a:t>
            </a:r>
          </a:p>
          <a:p>
            <a:pPr algn="r" rtl="1">
              <a:lnSpc>
                <a:spcPct val="150000"/>
              </a:lnSpc>
            </a:pPr>
            <a:r>
              <a:rPr lang="ar-EG" sz="1400" dirty="0">
                <a:latin typeface="Alexandria" charset="0"/>
                <a:cs typeface="Alexandria" charset="0"/>
              </a:rPr>
              <a:t>-من الممكن ان تتغير المعطيات الخاصة بالبحث مستقبلا.</a:t>
            </a:r>
          </a:p>
          <a:p>
            <a:pPr algn="r" rtl="1">
              <a:lnSpc>
                <a:spcPct val="150000"/>
              </a:lnSpc>
            </a:pPr>
            <a:r>
              <a:rPr lang="ar-EG" sz="1400" dirty="0">
                <a:latin typeface="Alexandria" charset="0"/>
                <a:cs typeface="Alexandria" charset="0"/>
              </a:rPr>
              <a:t>-عدم تماثل كل الجزئيات.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الاستقراء</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1021883"/>
          </a:xfrm>
          <a:prstGeom prst="rect">
            <a:avLst/>
          </a:prstGeom>
          <a:noFill/>
        </p:spPr>
        <p:txBody>
          <a:bodyPr wrap="square" rtlCol="1">
            <a:spAutoFit/>
          </a:bodyPr>
          <a:lstStyle/>
          <a:p>
            <a:pPr lvl="0" algn="justLow" rtl="1">
              <a:lnSpc>
                <a:spcPct val="150000"/>
              </a:lnSpc>
            </a:pPr>
            <a:r>
              <a:rPr lang="ar-EG" sz="1400" dirty="0">
                <a:latin typeface="Alexandria"/>
              </a:rPr>
              <a:t>  وهكذا نرى بأن أهمية الاستقراء تكمن في تزويده لنا بالقواعد العامة والتي يمكننا أن نستخدمها في التطبيقات العلمية من خلال القياس، وذلك لكي نعرف أحكام الجزئيات.</a:t>
            </a:r>
          </a:p>
        </p:txBody>
      </p:sp>
      <p:sp>
        <p:nvSpPr>
          <p:cNvPr id="9" name="TextBox 8"/>
          <p:cNvSpPr txBox="1"/>
          <p:nvPr/>
        </p:nvSpPr>
        <p:spPr>
          <a:xfrm>
            <a:off x="5692422" y="4597757"/>
            <a:ext cx="6499578" cy="3323987"/>
          </a:xfrm>
          <a:prstGeom prst="rect">
            <a:avLst/>
          </a:prstGeom>
          <a:noFill/>
        </p:spPr>
        <p:txBody>
          <a:bodyPr wrap="square" rtlCol="1">
            <a:spAutoFit/>
          </a:bodyPr>
          <a:lstStyle/>
          <a:p>
            <a:pPr algn="justLow" rtl="1">
              <a:lnSpc>
                <a:spcPct val="150000"/>
              </a:lnSpc>
            </a:pPr>
            <a:r>
              <a:rPr lang="ar-EG" sz="1400" dirty="0">
                <a:latin typeface="Alexandria"/>
              </a:rPr>
              <a:t>للاستقراء أهمية كبيرة وعظيمة في مناهج البحوث العلمية، فعليه يتوقف تأليف القواعد العلمية العامة والتوصل إليها، فعالم الفيزياء لن يكون بقدرته التوصل إلى قواعد علم الفيزياء حول الظاهرة الطبيعية التي يقوم بدراستها ما لم يقم بالتعرف على الظاهرة، ودراسة جزئياتها، ومن ثم معرفته بكافة تفاصيل هذه الظاهرة، وذلك لكي يتوصل إلى القواعد العامة التي تتعلق بهذه الظاهرة.</a:t>
            </a:r>
          </a:p>
          <a:p>
            <a:pPr algn="justLow" rtl="1">
              <a:lnSpc>
                <a:spcPct val="150000"/>
              </a:lnSpc>
            </a:pPr>
            <a:r>
              <a:rPr lang="ar-EG" sz="1400" dirty="0">
                <a:latin typeface="Alexandria"/>
              </a:rPr>
              <a:t>وعالم اللغة العربية أيضا لن يكون بمقدوره أن يعطينا قواعد عامة في اللغة العربية في حال لم يكن قادرا على استقراء المفردات والجمل في استعمالاتها اللغوية المختلفة، حيث قد يكون للكلمة أكثر من معنى، وتستخدم في أكثر من موضع وفي كل موضع تعبر عن معنى مغاير للموضع السابق.</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ثانيا : المنهج الاستكشافي</a:t>
            </a:r>
          </a:p>
          <a:p>
            <a:pPr algn="r" rtl="1"/>
            <a:r>
              <a:rPr lang="ar-EG" sz="2400" b="1" dirty="0">
                <a:solidFill>
                  <a:srgbClr val="00B0F0"/>
                </a:solidFill>
                <a:latin typeface="Alexandria" charset="0"/>
                <a:cs typeface="Alexandria" charset="0"/>
              </a:rPr>
              <a:t>تعريف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4939814"/>
          </a:xfrm>
          <a:prstGeom prst="rect">
            <a:avLst/>
          </a:prstGeom>
          <a:noFill/>
        </p:spPr>
        <p:txBody>
          <a:bodyPr wrap="square" rtlCol="1">
            <a:spAutoFit/>
          </a:bodyPr>
          <a:lstStyle/>
          <a:p>
            <a:pPr lvl="0" algn="justLow" rtl="1">
              <a:lnSpc>
                <a:spcPct val="150000"/>
              </a:lnSpc>
            </a:pPr>
            <a:r>
              <a:rPr lang="ar-EG" sz="1400" dirty="0">
                <a:latin typeface="Alexandria"/>
              </a:rPr>
              <a:t>كما عرف أيضا بأنه نوعا من أنواع البحوث العلمية التي تهدف إلى تكوين رؤية أولية حول مشكلة محددة تواجه الباحث؛ بحيث يمكن تحديد مدى الحاجة إلى بحوث إضافية في المستقبل. ويتمثل الهدف الرئيس من البحث الاستكشافي في تحديد المشكلة وتكوين الفروض. كما ذكرنا أن البحث الاستكشافي يمثل الخطوة الأولى من خطوات البحث العلمي؛ إذ أن الباحث يسعى إلى تحديد المشكلة بدقة، من خلال جمع البيانات ذات العلاقة بموضوع البحث. </a:t>
            </a:r>
          </a:p>
          <a:p>
            <a:pPr lvl="0" algn="justLow" rtl="1">
              <a:lnSpc>
                <a:spcPct val="150000"/>
              </a:lnSpc>
            </a:pPr>
            <a:r>
              <a:rPr lang="ar-EG" sz="1400" dirty="0">
                <a:latin typeface="Alexandria"/>
              </a:rPr>
              <a:t>وعرف أيضا بأنه العملية التي يتم فيها التحقيق من مشكلة معينة تتم دراستها أو التحقيق فيها بدقة في الماضي، وفي الغالب يتم إجراء هذا النوع </a:t>
            </a:r>
            <a:r>
              <a:rPr lang="ar-EG" sz="1400">
                <a:latin typeface="Alexandria"/>
              </a:rPr>
              <a:t>من البحوث </a:t>
            </a:r>
            <a:r>
              <a:rPr lang="ar-EG" sz="1400" dirty="0">
                <a:latin typeface="Alexandria"/>
              </a:rPr>
              <a:t>للحصول على فهم أفضل للمشكلة الحالية ولكن عادةً لا يؤدي إلى نتيجة فعلية. </a:t>
            </a:r>
          </a:p>
          <a:p>
            <a:pPr lvl="0" algn="justLow" rtl="1">
              <a:lnSpc>
                <a:spcPct val="150000"/>
              </a:lnSpc>
            </a:pPr>
            <a:r>
              <a:rPr lang="ar-EG" sz="1400" dirty="0">
                <a:latin typeface="Alexandria"/>
              </a:rPr>
              <a:t>يستخدم الباحث هذا النوع عند محاولة التعرف على ظاهرة موجودة واكتساب رؤية جديدة لها لتشكيل مشكلة أكثر دقة، يبدأ بناءً على فكرة عامة ويتم استخدام نتائج البحث لمعرفة القضايا ذات الصلة بموضوع البحث.</a:t>
            </a:r>
          </a:p>
          <a:p>
            <a:pPr lvl="0" algn="justLow" rtl="1">
              <a:lnSpc>
                <a:spcPct val="150000"/>
              </a:lnSpc>
            </a:pPr>
            <a:r>
              <a:rPr lang="ar-EG" sz="1400" dirty="0">
                <a:latin typeface="Alexandria"/>
              </a:rPr>
              <a:t>في المنهج الاستكشافي تختلف عملية البحث وفقًا لإيجاد بيانات جديدة أو رؤية ثاقبة، يُشار إليها أيضًا باسم البحث التفسيري أو نهج النظرية الأرضية وتقدم نتائج هذا البحث إجابات لأسئلة مثل ماذا وكيف ولماذا.</a:t>
            </a:r>
          </a:p>
        </p:txBody>
      </p:sp>
      <p:sp>
        <p:nvSpPr>
          <p:cNvPr id="9" name="TextBox 8"/>
          <p:cNvSpPr txBox="1"/>
          <p:nvPr/>
        </p:nvSpPr>
        <p:spPr>
          <a:xfrm>
            <a:off x="5692422" y="4827748"/>
            <a:ext cx="6375082" cy="2677656"/>
          </a:xfrm>
          <a:prstGeom prst="rect">
            <a:avLst/>
          </a:prstGeom>
          <a:noFill/>
        </p:spPr>
        <p:txBody>
          <a:bodyPr wrap="square" rtlCol="1">
            <a:spAutoFit/>
          </a:bodyPr>
          <a:lstStyle/>
          <a:p>
            <a:pPr algn="justLow" rtl="1">
              <a:lnSpc>
                <a:spcPct val="150000"/>
              </a:lnSpc>
            </a:pPr>
            <a:r>
              <a:rPr lang="ar-EG" sz="1400" dirty="0">
                <a:latin typeface="Alexandria"/>
              </a:rPr>
              <a:t>يُعرَّف البحث الاستكشافي بأنه بحث يستخدم للتحقيق في مشكلة غير محددة بوضوح. يتم إجراؤه من أجل الحصول على فهم أفضل للمشكلة الحالية ، ولكنه لن يقدم نتائج حاسمة. لمثل هذا البحث ، يبدأ الباحث بفكرة عامة ويستخدم هذا البحث كوسيلة لتحديد القضايا التي يمكن أن تكون محور البحث في المستقبل. جانب مهم هنا هو أن الباحث يجب أن يكون على استعداد لتغيير اتجاهه / اتجاهها رهنا بالكشف عن بيانات أو رؤية جديدة. عادة ما يتم إجراء مثل هذا البحث عندما تكون المشكلة في مرحلة أولية. غالبًا ما يشار إليه على أنه نهج نظرية أو بحث تفسيري لأنه يستخدم للإجابة على أسئلة مثل ماذا ولماذا وكيف.</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أمثلة على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031325"/>
          </a:xfrm>
          <a:prstGeom prst="rect">
            <a:avLst/>
          </a:prstGeom>
          <a:noFill/>
        </p:spPr>
        <p:txBody>
          <a:bodyPr wrap="square" rtlCol="1">
            <a:spAutoFit/>
          </a:bodyPr>
          <a:lstStyle/>
          <a:p>
            <a:pPr lvl="0" algn="justLow" rtl="1">
              <a:lnSpc>
                <a:spcPct val="150000"/>
              </a:lnSpc>
            </a:pPr>
            <a:r>
              <a:rPr lang="ar-EG" sz="1400" dirty="0">
                <a:latin typeface="Alexandria"/>
              </a:rPr>
              <a:t>مثلاً إذا أضافت </a:t>
            </a:r>
            <a:r>
              <a:rPr lang="en-US" sz="1400" dirty="0">
                <a:latin typeface="Alexandria"/>
              </a:rPr>
              <a:t>Telegram </a:t>
            </a:r>
            <a:r>
              <a:rPr lang="ar-EG" sz="1400" dirty="0">
                <a:latin typeface="Alexandria"/>
              </a:rPr>
              <a:t>ميزة حالة إلى تطبيقها، فإن مرحلة البحث التجريبي للتطبيق ليست استكشافية، هذا لأن هذه الميزة موجودة بالفعل، ويمكنهم بسهولة الحصول على معلومات كافية من </a:t>
            </a:r>
            <a:r>
              <a:rPr lang="en-US" sz="1400" dirty="0">
                <a:latin typeface="Alexandria"/>
              </a:rPr>
              <a:t>WhatsApp</a:t>
            </a:r>
          </a:p>
          <a:p>
            <a:pPr lvl="0" algn="justLow" rtl="1">
              <a:lnSpc>
                <a:spcPct val="150000"/>
              </a:lnSpc>
            </a:pPr>
            <a:r>
              <a:rPr lang="ar-EG" sz="1400" dirty="0">
                <a:latin typeface="Alexandria"/>
              </a:rPr>
              <a:t>ومع ذلك إذا كانت ميزة جديدة مثل مرشحات </a:t>
            </a:r>
            <a:r>
              <a:rPr lang="en-US" sz="1400" dirty="0" err="1">
                <a:latin typeface="Alexandria"/>
              </a:rPr>
              <a:t>Snapchat</a:t>
            </a:r>
            <a:r>
              <a:rPr lang="en-US" sz="1400" dirty="0">
                <a:latin typeface="Alexandria"/>
              </a:rPr>
              <a:t> </a:t>
            </a:r>
            <a:r>
              <a:rPr lang="ar-EG" sz="1400" dirty="0">
                <a:latin typeface="Alexandria"/>
              </a:rPr>
              <a:t>عندما ظهرت للتو، فإن البحث في هذه الحالةاستكشافي باستخدام مجموعة مركزة من مختبري بيتا.</a:t>
            </a:r>
          </a:p>
          <a:p>
            <a:pPr lvl="0" algn="justLow" rtl="1">
              <a:lnSpc>
                <a:spcPct val="150000"/>
              </a:lnSpc>
            </a:pPr>
            <a:r>
              <a:rPr lang="ar-EG" sz="1400" dirty="0">
                <a:latin typeface="Alexandria"/>
              </a:rPr>
              <a:t> </a:t>
            </a:r>
          </a:p>
        </p:txBody>
      </p:sp>
      <p:sp>
        <p:nvSpPr>
          <p:cNvPr id="9" name="TextBox 8"/>
          <p:cNvSpPr txBox="1"/>
          <p:nvPr/>
        </p:nvSpPr>
        <p:spPr>
          <a:xfrm>
            <a:off x="5641526" y="4656289"/>
            <a:ext cx="6375082" cy="2677656"/>
          </a:xfrm>
          <a:prstGeom prst="rect">
            <a:avLst/>
          </a:prstGeom>
          <a:noFill/>
        </p:spPr>
        <p:txBody>
          <a:bodyPr wrap="square" rtlCol="1">
            <a:spAutoFit/>
          </a:bodyPr>
          <a:lstStyle/>
          <a:p>
            <a:pPr algn="justLow" rtl="1">
              <a:lnSpc>
                <a:spcPct val="150000"/>
              </a:lnSpc>
            </a:pPr>
            <a:r>
              <a:rPr lang="ar-EG" sz="1400" dirty="0">
                <a:latin typeface="Alexandria"/>
              </a:rPr>
              <a:t>تقوم المنظمات بإجراء بحثين رئيسيين عند العمل على منتج أو خدمة جديدة، يتم إجراء الأول قبل تطوير المنتج بينما يتم إجراء الثاني بعد تطوير المنتج. </a:t>
            </a:r>
          </a:p>
          <a:p>
            <a:pPr algn="justLow" rtl="1">
              <a:lnSpc>
                <a:spcPct val="150000"/>
              </a:lnSpc>
            </a:pPr>
            <a:r>
              <a:rPr lang="ar-EG" sz="1400" dirty="0">
                <a:latin typeface="Alexandria"/>
              </a:rPr>
              <a:t>في هذا المثال سوف نوضح المنهج الاستكشافي الذي يتم إجراؤه بعد تطوير المنتج، بالنسبة للمنتجات التقنية، يطلق عليها مرحلة الاختبار التجريبي لتطوير المنتج. </a:t>
            </a:r>
          </a:p>
          <a:p>
            <a:pPr algn="justLow" rtl="1">
              <a:lnSpc>
                <a:spcPct val="150000"/>
              </a:lnSpc>
            </a:pPr>
            <a:r>
              <a:rPr lang="ar-EG" sz="1400" dirty="0">
                <a:latin typeface="Alexandria"/>
              </a:rPr>
              <a:t>إذا تمت إضافة ميزة جديدة إلى تطبيق موجود، مثلاً  سيرغب المنتجين في التحقق مما إذا كانت الميزة ستلقى استحسان المستخدمين أم لا، إذا كانت الميزة المضافة إلى التطبيق هي شيء موجود بالفعل، فإن البحث ليس استكشافيًا. </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أهداف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3647152"/>
          </a:xfrm>
          <a:prstGeom prst="rect">
            <a:avLst/>
          </a:prstGeom>
          <a:noFill/>
        </p:spPr>
        <p:txBody>
          <a:bodyPr wrap="square" rtlCol="1">
            <a:spAutoFit/>
          </a:bodyPr>
          <a:lstStyle/>
          <a:p>
            <a:pPr lvl="0" algn="justLow" rtl="1">
              <a:lnSpc>
                <a:spcPct val="150000"/>
              </a:lnSpc>
            </a:pPr>
            <a:r>
              <a:rPr lang="ar-EG" sz="1400" b="1" dirty="0">
                <a:latin typeface="Alexandria"/>
              </a:rPr>
              <a:t>- صياغة الفروض</a:t>
            </a:r>
            <a:r>
              <a:rPr lang="ar-EG" sz="1400" dirty="0">
                <a:latin typeface="Alexandria"/>
              </a:rPr>
              <a:t>. يسعى الباحث – من خلال البحث الاستكشافي – إلى تقديم فهم أولي لمشكلة البحث، ووضع أو صياغة الفروض التي من شأنها أن تفسر الظاهرة محل البحث، وبعد ذلك يمكن الانتقال إلى نوع آخر من البحوث التي تنطلق من نتائج البحث الاستكشافي، حيث يتم التوصل إلى الحلول الممكنة لمشكلة البحث. على سبيل المثال، إذا لاحظت منظمة معينة أن هناك تدني في مستوى جودة منتجاتها، وأرادت أن تتعرف على مسببات ذلك؛ حينئذ يمكن أن تقوم بتكليف باحث لدراسة هذه الظاهرة ووضع الفروض التي يمكن أن تكون وراء حدوث تلك المشكلة. ويقوم الباحث بوضع تصورات معينة بعد أن يقوم بفحص المشكلة محل البحث، وقد يتوصل إلى أن تدني مستوى الإنتاج قد يكون بسبب عدم مهارة العاملين، أو لتدني مستوى المواد الأولية، أو لاتباع أساليب غير مناسبة في الإنتاج وغير ذلك من الأسباب. وكما نلاحظ هنا فإن المطلوب من الباحث هو تحديد مسببات المشكلة (الفروض) فقط بدون الإتيان باقتراح حلول لها، وإنما يترك ذلك إلى بحوث لاحقة. </a:t>
            </a:r>
          </a:p>
        </p:txBody>
      </p:sp>
      <p:sp>
        <p:nvSpPr>
          <p:cNvPr id="9" name="TextBox 8"/>
          <p:cNvSpPr txBox="1"/>
          <p:nvPr/>
        </p:nvSpPr>
        <p:spPr>
          <a:xfrm>
            <a:off x="5692422" y="4827748"/>
            <a:ext cx="6375082" cy="1708160"/>
          </a:xfrm>
          <a:prstGeom prst="rect">
            <a:avLst/>
          </a:prstGeom>
          <a:noFill/>
        </p:spPr>
        <p:txBody>
          <a:bodyPr wrap="square" rtlCol="1">
            <a:spAutoFit/>
          </a:bodyPr>
          <a:lstStyle/>
          <a:p>
            <a:pPr algn="justLow" rtl="1">
              <a:lnSpc>
                <a:spcPct val="150000"/>
              </a:lnSpc>
            </a:pPr>
            <a:r>
              <a:rPr lang="ar-EG" sz="1400" dirty="0">
                <a:latin typeface="Alexandria"/>
              </a:rPr>
              <a:t>يسعى البحث الاستكشافي إلى تحقيق ما يلي:</a:t>
            </a:r>
          </a:p>
          <a:p>
            <a:pPr algn="justLow" rtl="1">
              <a:lnSpc>
                <a:spcPct val="150000"/>
              </a:lnSpc>
            </a:pPr>
            <a:r>
              <a:rPr lang="ar-EG" sz="1400" b="1" dirty="0">
                <a:latin typeface="Alexandria"/>
              </a:rPr>
              <a:t>  -تشخيص المشكلة وتحديدها وتوضيح جميع أبعادها ومسبباتها</a:t>
            </a:r>
            <a:r>
              <a:rPr lang="ar-EG" sz="1400" dirty="0">
                <a:latin typeface="Alexandria"/>
              </a:rPr>
              <a:t>. ومما يجدر ذكره أن البحوث الاستكشافية لا تقدم حلولا أو خيارات لحل المشكلة، وإنما تسعى إلى إلقاء الضوء على المشكلة ذاتها وتوضيح أبعادها ومسبباتها، بدون التطرق إلى وضع حلول لها، ويُترَك ذلك إلى البحوث التي سيتم إجراؤها لاحقا.</a:t>
            </a: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668214"/>
          </a:xfrm>
          <a:prstGeom prst="rect">
            <a:avLst/>
          </a:prstGeom>
          <a:noFill/>
        </p:spPr>
        <p:txBody>
          <a:bodyPr wrap="square" rtlCol="1">
            <a:spAutoFit/>
          </a:bodyPr>
          <a:lstStyle/>
          <a:p>
            <a:pPr marL="285750" lvl="0" indent="-285750" algn="justLow" rtl="1">
              <a:lnSpc>
                <a:spcPct val="150000"/>
              </a:lnSpc>
              <a:buFont typeface="Arial" panose="020B0604020202020204" pitchFamily="34" charset="0"/>
              <a:buChar char="•"/>
            </a:pPr>
            <a:r>
              <a:rPr lang="ar-EG" sz="1400" dirty="0">
                <a:latin typeface="Alexandria"/>
              </a:rPr>
              <a:t>نظرًا لعدم وجود معيار لإجراء البحوث الاستكشافية، فعادةً ما تكون مرنة ومشتتة. </a:t>
            </a:r>
          </a:p>
          <a:p>
            <a:pPr marL="285750" lvl="0" indent="-285750" algn="justLow" rtl="1">
              <a:lnSpc>
                <a:spcPct val="150000"/>
              </a:lnSpc>
              <a:buFont typeface="Arial" panose="020B0604020202020204" pitchFamily="34" charset="0"/>
              <a:buChar char="•"/>
            </a:pPr>
            <a:r>
              <a:rPr lang="ar-EG" sz="1400" dirty="0">
                <a:latin typeface="Alexandria"/>
              </a:rPr>
              <a:t>يجب أن يكون هناك عدد قليل من النظريات التي يمكنها التحقق من نتيجتك.</a:t>
            </a:r>
          </a:p>
          <a:p>
            <a:pPr marL="285750" lvl="0" indent="-285750" algn="justLow" rtl="1">
              <a:lnSpc>
                <a:spcPct val="150000"/>
              </a:lnSpc>
              <a:buFont typeface="Arial" panose="020B0604020202020204" pitchFamily="34" charset="0"/>
              <a:buChar char="•"/>
            </a:pPr>
            <a:r>
              <a:rPr lang="ar-EG" sz="1400" dirty="0">
                <a:latin typeface="Alexandria"/>
              </a:rPr>
              <a:t>لا يمكن للباحث تكوين استنتاج بناءً على البحث الاستكشافي.</a:t>
            </a:r>
          </a:p>
          <a:p>
            <a:pPr marL="285750" lvl="0" indent="-285750" algn="justLow" rtl="1">
              <a:lnSpc>
                <a:spcPct val="150000"/>
              </a:lnSpc>
              <a:buFont typeface="Arial" panose="020B0604020202020204" pitchFamily="34" charset="0"/>
              <a:buChar char="•"/>
            </a:pPr>
            <a:r>
              <a:rPr lang="ar-EG" sz="1400" dirty="0">
                <a:latin typeface="Alexandria"/>
              </a:rPr>
              <a:t>يجب أن تكون مشكلة البحث مهمة وقيمة.</a:t>
            </a:r>
          </a:p>
          <a:p>
            <a:pPr marL="285750" lvl="0" indent="-285750" algn="justLow" rtl="1">
              <a:lnSpc>
                <a:spcPct val="150000"/>
              </a:lnSpc>
              <a:buFont typeface="Arial" panose="020B0604020202020204" pitchFamily="34" charset="0"/>
              <a:buChar char="•"/>
            </a:pPr>
            <a:r>
              <a:rPr lang="ar-EG" sz="1400" dirty="0">
                <a:latin typeface="Alexandria"/>
              </a:rPr>
              <a:t>يتعامل المنهج الاستكشافي في الغالب مع البيانات النوعية </a:t>
            </a:r>
          </a:p>
        </p:txBody>
      </p:sp>
      <p:sp>
        <p:nvSpPr>
          <p:cNvPr id="9" name="TextBox 8"/>
          <p:cNvSpPr txBox="1"/>
          <p:nvPr/>
        </p:nvSpPr>
        <p:spPr>
          <a:xfrm>
            <a:off x="5692422" y="4827748"/>
            <a:ext cx="6375082" cy="1708160"/>
          </a:xfrm>
          <a:prstGeom prst="rect">
            <a:avLst/>
          </a:prstGeom>
          <a:noFill/>
        </p:spPr>
        <p:txBody>
          <a:bodyPr wrap="square" rtlCol="1">
            <a:spAutoFit/>
          </a:bodyPr>
          <a:lstStyle/>
          <a:p>
            <a:pPr marL="285750" indent="-285750" algn="justLow" rtl="1">
              <a:lnSpc>
                <a:spcPct val="150000"/>
              </a:lnSpc>
              <a:buFont typeface="Arial" panose="020B0604020202020204" pitchFamily="34" charset="0"/>
              <a:buChar char="•"/>
            </a:pPr>
            <a:r>
              <a:rPr lang="ar-EG" sz="1400" dirty="0">
                <a:latin typeface="Alexandria"/>
              </a:rPr>
              <a:t>المنهج الاستكشافي غير مكلف، كما أنه عالي التفاعل وذو طبيعة مفتوحة.</a:t>
            </a:r>
          </a:p>
          <a:p>
            <a:pPr marL="285750" indent="-285750" algn="justLow" rtl="1">
              <a:lnSpc>
                <a:spcPct val="150000"/>
              </a:lnSpc>
              <a:buFont typeface="Arial" panose="020B0604020202020204" pitchFamily="34" charset="0"/>
              <a:buChar char="•"/>
            </a:pPr>
            <a:r>
              <a:rPr lang="ar-EG" sz="1400" dirty="0">
                <a:latin typeface="Alexandria"/>
              </a:rPr>
              <a:t>عادة لا توجد معلومات سابقة ذات صلة متاحة من الباحثين السابقين. </a:t>
            </a:r>
          </a:p>
          <a:p>
            <a:pPr marL="285750" indent="-285750" algn="justLow" rtl="1">
              <a:lnSpc>
                <a:spcPct val="150000"/>
              </a:lnSpc>
              <a:buFont typeface="Arial" panose="020B0604020202020204" pitchFamily="34" charset="0"/>
              <a:buChar char="•"/>
            </a:pPr>
            <a:r>
              <a:rPr lang="ar-EG" sz="1400" dirty="0">
                <a:latin typeface="Alexandria"/>
              </a:rPr>
              <a:t>ليس به هيكل محدد مسبقا. </a:t>
            </a:r>
          </a:p>
          <a:p>
            <a:pPr marL="285750" indent="-285750" algn="justLow" rtl="1">
              <a:lnSpc>
                <a:spcPct val="150000"/>
              </a:lnSpc>
              <a:buFont typeface="Arial" panose="020B0604020202020204" pitchFamily="34" charset="0"/>
              <a:buChar char="•"/>
            </a:pPr>
            <a:r>
              <a:rPr lang="ar-EG" sz="1400" dirty="0">
                <a:latin typeface="Alexandria"/>
              </a:rPr>
              <a:t>يجيب على أسئلة مثل كيف ولماذا لمساعدة الباحث في الحصول على مزيد من المعلومات حول البحث. </a:t>
            </a:r>
          </a:p>
          <a:p>
            <a:pPr marL="285750" indent="-285750" algn="justLow" rtl="1">
              <a:lnSpc>
                <a:spcPct val="150000"/>
              </a:lnSpc>
              <a:buFont typeface="Arial" panose="020B0604020202020204" pitchFamily="34" charset="0"/>
              <a:buChar char="•"/>
            </a:pPr>
            <a:r>
              <a:rPr lang="ar-EG" sz="1400" dirty="0">
                <a:latin typeface="Alexandria"/>
              </a:rPr>
              <a:t>يحتاج البحث لوقت طويل.</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بيانات البحث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354491"/>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srgbClr val="00AEEF"/>
                </a:solidFill>
                <a:latin typeface="Alexandria"/>
              </a:rPr>
              <a:t>المقابلات المعمقة (</a:t>
            </a:r>
            <a:r>
              <a:rPr lang="en-US" sz="1400" b="1" dirty="0">
                <a:solidFill>
                  <a:srgbClr val="00AEEF"/>
                </a:solidFill>
                <a:latin typeface="Alexandria"/>
              </a:rPr>
              <a:t>In-depth Interview</a:t>
            </a:r>
            <a:r>
              <a:rPr lang="ar-EG" sz="1400" b="1" dirty="0">
                <a:solidFill>
                  <a:srgbClr val="00AEEF"/>
                </a:solidFill>
                <a:latin typeface="Alexandria"/>
              </a:rPr>
              <a:t>)</a:t>
            </a:r>
            <a:endParaRPr lang="en-US" sz="1400" b="1" dirty="0">
              <a:solidFill>
                <a:srgbClr val="00AEEF"/>
              </a:solidFill>
              <a:latin typeface="Alexandria"/>
            </a:endParaRPr>
          </a:p>
          <a:p>
            <a:pPr lvl="0" algn="justLow" rtl="1">
              <a:lnSpc>
                <a:spcPct val="150000"/>
              </a:lnSpc>
            </a:pPr>
            <a:r>
              <a:rPr lang="ar-EG" sz="1400" dirty="0">
                <a:latin typeface="Alexandria"/>
              </a:rPr>
              <a:t>وهي المقابلات التي يقوم بها الباحث مع بعض الأفراد الذين يمتلكون معلومات دقيقة حول الظاهرة محل البحث؛ ففي حالة البحث في ظاهرة تدني مستوى الإنتاج مثلا، قد يحتاج الباحث إلى مقابلة بعض الأفراد من داخل المؤسسة كالمدير العام ومدير الإنتاج ومشرفي العمال، كما قد تكون هناك حاجة إلى مقابلة بعض الأفراد من خارج المؤسسة، كخبراء الإنتاج والتجار والمستهلكين. وتكمن الفائدة من إجراء المقابلات المعمقة في أنها تمكن الباحث من الحصول على معلومات دقيقة من مصادرها الموثوقة حول ظاهرة البحث.</a:t>
            </a:r>
          </a:p>
        </p:txBody>
      </p:sp>
      <p:sp>
        <p:nvSpPr>
          <p:cNvPr id="9" name="TextBox 8"/>
          <p:cNvSpPr txBox="1"/>
          <p:nvPr/>
        </p:nvSpPr>
        <p:spPr>
          <a:xfrm>
            <a:off x="3902299" y="4827748"/>
            <a:ext cx="8165205" cy="2354491"/>
          </a:xfrm>
          <a:prstGeom prst="rect">
            <a:avLst/>
          </a:prstGeom>
          <a:noFill/>
        </p:spPr>
        <p:txBody>
          <a:bodyPr wrap="square" rtlCol="1">
            <a:spAutoFit/>
          </a:bodyPr>
          <a:lstStyle/>
          <a:p>
            <a:pPr algn="justLow" rtl="1">
              <a:lnSpc>
                <a:spcPct val="150000"/>
              </a:lnSpc>
            </a:pPr>
            <a:r>
              <a:rPr lang="ar-EG" sz="1400" dirty="0">
                <a:latin typeface="Alexandria"/>
              </a:rPr>
              <a:t>يمكن للباحث الاعتماد على عدة مصادر لجمع البيانات المتعلقة بالبحث الاستكشافي وهي: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 المصادر الثانوية</a:t>
            </a:r>
          </a:p>
          <a:p>
            <a:pPr algn="justLow" rtl="1">
              <a:lnSpc>
                <a:spcPct val="150000"/>
              </a:lnSpc>
            </a:pPr>
            <a:r>
              <a:rPr lang="ar-EG" sz="1400" dirty="0">
                <a:latin typeface="Alexandria"/>
              </a:rPr>
              <a:t>تشير المصادر الثانوية إلى أية مصادر سابقة يمكن الرجوع إليها، مثل الكتب والمجلات والمواقع الإلكترونية والصحف والمنشورات الصادرة عن مؤسسات رسمية تنشر معلومات على شكل إحصائيات أو حقائق وأرقام؛ كعدد السكان واعمارهم وفئات دخلهم ومهنهم وغير ذلك. وتعد سجلات الشركات والمنظمات من ضمن المصادر الثانوية التي يمكن للباحثين الرجوع إليها عند إجراء البحث الاستكشافي. وتكمن الفائدة الرئيسة للمصادر الثانوية في أنها تشكل نقطة انطلاق للباحث نحو دراسة ظاهرة حالية بالاعتماد على حقائق تاريخية تتعلق بالظاهرة محل البحث، لتحديد مدى الحاجة إلى جمع المزيد من البيانات. </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 تابع مصادر بيانات البحث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031325"/>
          </a:xfrm>
          <a:prstGeom prst="rect">
            <a:avLst/>
          </a:prstGeom>
          <a:noFill/>
        </p:spPr>
        <p:txBody>
          <a:bodyPr wrap="square" rtlCol="1">
            <a:spAutoFit/>
          </a:bodyPr>
          <a:lstStyle/>
          <a:p>
            <a:pPr lvl="0" algn="justLow" rtl="1">
              <a:lnSpc>
                <a:spcPct val="150000"/>
              </a:lnSpc>
            </a:pPr>
            <a:r>
              <a:rPr lang="ar-EG" sz="1400" dirty="0">
                <a:latin typeface="Alexandria"/>
              </a:rPr>
              <a:t>   وختاما، تتميز البحوث الاستكشافية بالمرونة والاعتماد على خبرة الباحث في الكشف  عن العلاقات بين المتغيرات المرتبطة بالظاهرة محل البحث. ومن الناحية الأخرى، تعاني البحوث الاستكشافية من عدم قدرتها على تقديم إجابات محددة عن الأسئلة التي تدور في ذهن الباحث، وُيعزى ذلك إلى صغر حجم العينات المدروسة؛ الأمر الذي يؤدي إلى عدم القدرة على تعميم نتائج الدراسة.</a:t>
            </a:r>
          </a:p>
          <a:p>
            <a:pPr lvl="0" algn="justLow" rtl="1">
              <a:lnSpc>
                <a:spcPct val="150000"/>
              </a:lnSpc>
            </a:pPr>
            <a:endParaRPr lang="ar-EG" sz="1400" dirty="0">
              <a:latin typeface="Alexandria"/>
            </a:endParaRPr>
          </a:p>
        </p:txBody>
      </p:sp>
      <p:sp>
        <p:nvSpPr>
          <p:cNvPr id="9" name="TextBox 8"/>
          <p:cNvSpPr txBox="1"/>
          <p:nvPr/>
        </p:nvSpPr>
        <p:spPr>
          <a:xfrm>
            <a:off x="3902299" y="4827748"/>
            <a:ext cx="8165205" cy="2354491"/>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  دراسة الحالة </a:t>
            </a:r>
            <a:r>
              <a:rPr lang="en-US" sz="1400" b="1" dirty="0">
                <a:solidFill>
                  <a:srgbClr val="00AEEF"/>
                </a:solidFill>
                <a:latin typeface="Alexandria"/>
              </a:rPr>
              <a:t>Case study </a:t>
            </a:r>
          </a:p>
          <a:p>
            <a:pPr algn="justLow" rtl="1">
              <a:lnSpc>
                <a:spcPct val="150000"/>
              </a:lnSpc>
            </a:pPr>
            <a:r>
              <a:rPr lang="ar-EG" sz="1400" dirty="0">
                <a:latin typeface="Alexandria"/>
              </a:rPr>
              <a:t>إن الهدف الرئيس من دراسة الحالة هو الوصول إلى علاقات وأفكار جديدة، يتم اختبارها والتحقق من مدى صحتها عن طريق وضعها تحت الاختبار والدراسة التفصيلية لاحقاً من خلال بحوث استنتاجية. وتتم دراسة الحالة على عدد محدود من الحالات بُغيَة التوصل إلى نتائج معينة. ويعتمد الباحث هنا على البيانات التي تم جمعها عن طريق المصادر الثانوية والمقابلات المعمقة. ففي دراسة ظاهرة تدني مستوى الإنتاج يمكن للباحث أن يختار بعض الأفراد ويركز اهتمامه عليهم لجمع ما يحتاجه من معلومات تفصيلية.</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كيفية إجراء المنهج الاستكشافي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345048"/>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srgbClr val="00AEEF"/>
                </a:solidFill>
                <a:latin typeface="Alexandria"/>
              </a:rPr>
              <a:t>إنشاء الفرضية</a:t>
            </a:r>
          </a:p>
          <a:p>
            <a:pPr lvl="0" algn="justLow" rtl="1">
              <a:lnSpc>
                <a:spcPct val="150000"/>
              </a:lnSpc>
            </a:pPr>
            <a:r>
              <a:rPr lang="ar-EG" sz="1400" dirty="0">
                <a:latin typeface="Alexandria"/>
              </a:rPr>
              <a:t>بعد تحديد المشكلة يجب على الباحث التحقق مما إذا كانت هناك تحقيقات مسبقة بشأن الموضوع، ولكن عندما يدرك الباحث أنه لا توجد تحقيقات سابقة، فإنه يصل إلى فرضية بناءً على الأسئلة التي تم الحصول عليها أثناء تحديد المشكلة.</a:t>
            </a:r>
          </a:p>
        </p:txBody>
      </p:sp>
      <p:sp>
        <p:nvSpPr>
          <p:cNvPr id="9" name="TextBox 8"/>
          <p:cNvSpPr txBox="1"/>
          <p:nvPr/>
        </p:nvSpPr>
        <p:spPr>
          <a:xfrm>
            <a:off x="3902299" y="4827748"/>
            <a:ext cx="8165205" cy="138499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solidFill>
                  <a:srgbClr val="00AEEF"/>
                </a:solidFill>
                <a:latin typeface="Alexandria"/>
              </a:rPr>
              <a:t>تحديد المشكلة</a:t>
            </a:r>
          </a:p>
          <a:p>
            <a:pPr algn="justLow" rtl="1">
              <a:lnSpc>
                <a:spcPct val="150000"/>
              </a:lnSpc>
            </a:pPr>
            <a:r>
              <a:rPr lang="ar-EG" sz="1400" dirty="0">
                <a:latin typeface="Alexandria"/>
              </a:rPr>
              <a:t>هذه الخطوة نقطة أساسية في جميع أنواع البحث، حيث يتم تحديد الغرض من البحث من خلال الإجابة على الأسئلة الأساسية للمشكلة، مثلا عند التحقيق في مسرح جريمة يحتاج المحقق أولاً إلى تحديد ما هي الجريمة، هل كانت سرقة أم قتل أم قضية إساءة معاملة طفل؟</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كيفية إجراء المنهج الاستكشافي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714835"/>
            <a:ext cx="5323333" cy="2769989"/>
          </a:xfrm>
          <a:prstGeom prst="rect">
            <a:avLst/>
          </a:prstGeom>
          <a:noFill/>
        </p:spPr>
        <p:txBody>
          <a:bodyPr wrap="square" rtlCol="1">
            <a:spAutoFit/>
          </a:bodyPr>
          <a:lstStyle/>
          <a:p>
            <a:pPr lvl="0" algn="justLow" rtl="1">
              <a:lnSpc>
                <a:spcPct val="150000"/>
              </a:lnSpc>
            </a:pPr>
            <a:r>
              <a:rPr lang="ar-EG" b="1" dirty="0">
                <a:solidFill>
                  <a:srgbClr val="00AEEF"/>
                </a:solidFill>
                <a:latin typeface="Alexandria"/>
              </a:rPr>
              <a:t>  مزايا المنهج الاستكشافي</a:t>
            </a:r>
          </a:p>
          <a:p>
            <a:pPr marL="285750" lvl="0" indent="-285750" algn="justLow" rtl="1">
              <a:lnSpc>
                <a:spcPct val="150000"/>
              </a:lnSpc>
              <a:buFont typeface="Wingdings" panose="05000000000000000000" pitchFamily="2" charset="2"/>
              <a:buChar char="q"/>
            </a:pPr>
            <a:r>
              <a:rPr lang="ar-EG" sz="1400" dirty="0">
                <a:latin typeface="Alexandria"/>
              </a:rPr>
              <a:t>البحث الاستكشافي غير مكلف.</a:t>
            </a:r>
          </a:p>
          <a:p>
            <a:pPr marL="285750" lvl="0" indent="-285750" algn="justLow" rtl="1">
              <a:lnSpc>
                <a:spcPct val="150000"/>
              </a:lnSpc>
              <a:buFont typeface="Wingdings" panose="05000000000000000000" pitchFamily="2" charset="2"/>
              <a:buChar char="q"/>
            </a:pPr>
            <a:r>
              <a:rPr lang="ar-EG" sz="1400" dirty="0">
                <a:latin typeface="Alexandria"/>
              </a:rPr>
              <a:t>لا يحتوي الاستكشاف على عملية قياسية وعلى هذا النحو فهو مرن للغاية.</a:t>
            </a:r>
          </a:p>
          <a:p>
            <a:pPr marL="285750" lvl="0" indent="-285750" algn="justLow" rtl="1">
              <a:lnSpc>
                <a:spcPct val="150000"/>
              </a:lnSpc>
              <a:buFont typeface="Wingdings" panose="05000000000000000000" pitchFamily="2" charset="2"/>
              <a:buChar char="q"/>
            </a:pPr>
            <a:r>
              <a:rPr lang="ar-EG" sz="1400" dirty="0">
                <a:latin typeface="Alexandria"/>
              </a:rPr>
              <a:t>المعلومات التي تم جمعها من البحث الاستكشافي مفيدة للغاية لأنها تساعد في وضع الأساس للبحث في المستقبل. </a:t>
            </a:r>
          </a:p>
          <a:p>
            <a:pPr marL="285750" lvl="0" indent="-285750" algn="justLow" rtl="1">
              <a:lnSpc>
                <a:spcPct val="150000"/>
              </a:lnSpc>
              <a:buFont typeface="Wingdings" panose="05000000000000000000" pitchFamily="2" charset="2"/>
              <a:buChar char="q"/>
            </a:pPr>
            <a:r>
              <a:rPr lang="ar-EG" sz="1400" dirty="0">
                <a:latin typeface="Alexandria"/>
              </a:rPr>
              <a:t>إنه يمد الباحثين بنظرة ثاقبة للمشكلة قيد الدراسة. </a:t>
            </a:r>
          </a:p>
          <a:p>
            <a:pPr marL="285750" lvl="0" indent="-285750" algn="justLow" rtl="1">
              <a:lnSpc>
                <a:spcPct val="150000"/>
              </a:lnSpc>
              <a:buFont typeface="Wingdings" panose="05000000000000000000" pitchFamily="2" charset="2"/>
              <a:buChar char="q"/>
            </a:pPr>
            <a:r>
              <a:rPr lang="ar-EG" sz="1400" dirty="0">
                <a:latin typeface="Alexandria"/>
              </a:rPr>
              <a:t>لا يتعين على الباحثين إضاعة الوقت في إجراء بحث غير ذي صلة عند استخدام نهج استكشافي  يساعد الباحث إذا كان الموضوع يستحق التحقيق في مرحلة مبكرة. </a:t>
            </a:r>
          </a:p>
        </p:txBody>
      </p:sp>
      <p:sp>
        <p:nvSpPr>
          <p:cNvPr id="9" name="TextBox 8"/>
          <p:cNvSpPr txBox="1"/>
          <p:nvPr/>
        </p:nvSpPr>
        <p:spPr>
          <a:xfrm>
            <a:off x="3902299" y="4827748"/>
            <a:ext cx="8165205" cy="1345048"/>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solidFill>
                  <a:srgbClr val="00AEEF"/>
                </a:solidFill>
                <a:latin typeface="Alexandria"/>
              </a:rPr>
              <a:t>إجراء مزيد من البحث </a:t>
            </a:r>
          </a:p>
          <a:p>
            <a:pPr algn="justLow" rtl="1">
              <a:lnSpc>
                <a:spcPct val="150000"/>
              </a:lnSpc>
            </a:pPr>
            <a:r>
              <a:rPr lang="ar-EG" sz="1400" dirty="0">
                <a:solidFill>
                  <a:srgbClr val="00AEEF"/>
                </a:solidFill>
                <a:latin typeface="Alexandria"/>
              </a:rPr>
              <a:t>لإ</a:t>
            </a:r>
            <a:r>
              <a:rPr lang="ar-EG" sz="1400" dirty="0">
                <a:latin typeface="Alexandria"/>
              </a:rPr>
              <a:t>جراء مزيد من البحث يحتاج الباحث أولاً إلى الحصول على البيانات لها علاقة بالموضوع التي ستساعد في عملية البحث، وتتضمن بعض طرق جمع البيانات المقابلات والاستطلاعات والمصادر عبر الإنترنت وما إلى ذلك. بمجرد جمع البيانات سيواصل الباحث التحقيق من خلال الأساليب الوصفية، وتستخدم هذه العملية البيانات النوعية. </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90918" y="1738988"/>
            <a:ext cx="5679584" cy="1692771"/>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 عيوب المنهج الاستكشافي</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نتائجة غير حاسمة. متحيزًا أو تقديريًا.</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قد تكون العديد من البيانات التي تم جمعها من خلال مصادر ثانوية قديمة وعفا عليها الزمن. </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إذا تم جمعها من خلال مصادر عبر الإنترنت، فقد يكون الباحث عرضة لجمع معلومات خاطئة.</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يتضمن البحث الاستكشافي في الغالب عينة أصغر قد تكون نتيجتها غير صحيحة لعدد أكبر من السكان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830997"/>
          </a:xfrm>
          <a:prstGeom prst="rect">
            <a:avLst/>
          </a:prstGeom>
          <a:noFill/>
        </p:spPr>
        <p:txBody>
          <a:bodyPr wrap="square" rtlCol="0">
            <a:spAutoFit/>
          </a:bodyPr>
          <a:lstStyle/>
          <a:p>
            <a:pPr algn="justLow" rtl="1"/>
            <a:r>
              <a:rPr lang="ar-EG" sz="2400" b="1">
                <a:solidFill>
                  <a:srgbClr val="00B0F0"/>
                </a:solidFill>
                <a:latin typeface="Alexandria" charset="0"/>
                <a:cs typeface="Alexandria" charset="0"/>
              </a:rPr>
              <a:t>ثالثا: </a:t>
            </a:r>
            <a:r>
              <a:rPr lang="ar-EG" sz="2400" b="1" dirty="0">
                <a:solidFill>
                  <a:srgbClr val="00B0F0"/>
                </a:solidFill>
                <a:latin typeface="Alexandria" charset="0"/>
                <a:cs typeface="Alexandria" charset="0"/>
              </a:rPr>
              <a:t>المنهج التجريبي</a:t>
            </a:r>
          </a:p>
          <a:p>
            <a:pPr algn="justLow" rtl="1"/>
            <a:r>
              <a:rPr lang="ar-EG" sz="2400" b="1" dirty="0">
                <a:solidFill>
                  <a:srgbClr val="00B0F0"/>
                </a:solidFill>
                <a:latin typeface="Alexandria" charset="0"/>
                <a:cs typeface="Alexandria" charset="0"/>
              </a:rPr>
              <a:t>تعريف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5586145"/>
          </a:xfrm>
          <a:prstGeom prst="rect">
            <a:avLst/>
          </a:prstGeom>
          <a:noFill/>
        </p:spPr>
        <p:txBody>
          <a:bodyPr wrap="square" rtlCol="1">
            <a:spAutoFit/>
          </a:bodyPr>
          <a:lstStyle/>
          <a:p>
            <a:pPr algn="justLow" rtl="1">
              <a:lnSpc>
                <a:spcPct val="150000"/>
              </a:lnSpc>
            </a:pPr>
            <a:r>
              <a:rPr lang="ar-EG" sz="1400" dirty="0">
                <a:latin typeface="Alexandria"/>
              </a:rPr>
              <a:t>يعد المنهج التجريبي أحد أهم المناهج العلمية، وذلك نظرا للثقة العالية في النتائج التي يتم التوصل إليها من خلاله، ويستخدم المنهج التجريبي كثيرا في العلوم التطبيقية والطبيعية، وتتمتع اجراءاته بمستوى ثقة عال، وبالتالي فإن استخدامه في البحث العلمي يعد خطوة متطورة للوصول إلى الحقائق العلمية التي تتمتع بالدقة والمصداقية نظرا لإمكانية التحكم في العوامل والظروف والمتغيرات المؤثرة في المشكلة البحثية.</a:t>
            </a:r>
          </a:p>
          <a:p>
            <a:pPr algn="justLow" rtl="1">
              <a:lnSpc>
                <a:spcPct val="150000"/>
              </a:lnSpc>
            </a:pPr>
            <a:r>
              <a:rPr lang="ar-EG" sz="1400" dirty="0">
                <a:latin typeface="Alexandria"/>
              </a:rPr>
              <a:t>و"التجريب هو تغيير متعمد ومضبوط للشروط المحددة لحادثة ما، وملاحظة التغيرات الناتجة في الحادثة ذاتها وتفسيرها، فالتجريب سواء في المعمل أو في قاعة الدراسة أو في أي مجال أخر هو محاولة للتحكم في جميع المتغيرات والعوامل الأساسية باستثناء متغير واحد ، حيث يقوم الباحث بتطويعه أو تغييره بهدف تحديد وقياس تأثيره في العملية، وهو يتضمن تغيير العوامل الثابتة أو المستقلة من اجل دراسة تأثير هذا التغيير على العامل التابع او المتحول، ويمتاز المنهج التجريبي بتوفر عنصر القدرة على ضبط التباين، وبالتالي فإن تصميم البحث يركز على احداث تغير في المتغير المستقل، وملاحظة أثر ذلك على المتغير التابع مع بقاء الظروف الأخرى ثابتة، والتجربة هي ملاحظة الظواهر بعد تعديلها تعديلا كبيرا أو قليلا، أي التحكم في الظروف والشروط عن طريق بعض الظروف المصطنعة، والبحث التجريبي هو استخدام التجربة في اثبات الفروض، أو اثبات الفروض عن طريق التجريب، ذلك ان التجريب في جوهره تغيير عمدي ومضبوط للشروط المحددة لحدث ما، مع ملاحظة التغيرات الواقعة في ذات الحدث وتفسيرها.</a:t>
            </a: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التجريبي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18187" y="1835317"/>
            <a:ext cx="4660234" cy="3647152"/>
          </a:xfrm>
          <a:prstGeom prst="rect">
            <a:avLst/>
          </a:prstGeom>
          <a:noFill/>
        </p:spPr>
        <p:txBody>
          <a:bodyPr wrap="square" rtlCol="1">
            <a:spAutoFit/>
          </a:bodyPr>
          <a:lstStyle/>
          <a:p>
            <a:pPr algn="justLow" rtl="1">
              <a:lnSpc>
                <a:spcPct val="150000"/>
              </a:lnSpc>
            </a:pPr>
            <a:r>
              <a:rPr lang="ar-EG" sz="1400" dirty="0">
                <a:latin typeface="Alexandria"/>
              </a:rPr>
              <a:t>ويعتبر البعض ان المنهج التجريبي هو المنهج العلمي الحقيقي، ومن ثم فهو المعيار الذي يقاس عليه مدى علمية أي منهج آخر، فتزداد علمية المنهج بازدياد</a:t>
            </a:r>
          </a:p>
          <a:p>
            <a:pPr algn="justLow" rtl="1">
              <a:lnSpc>
                <a:spcPct val="150000"/>
              </a:lnSpc>
            </a:pPr>
            <a:r>
              <a:rPr lang="ar-EG" sz="1400" dirty="0">
                <a:latin typeface="Alexandria"/>
              </a:rPr>
              <a:t>قدرته على ضبط المتغيرات ومحاكاته للمنهج التجريبي، وتقل </a:t>
            </a:r>
            <a:r>
              <a:rPr lang="ar-EG" sz="1400" dirty="0" err="1">
                <a:latin typeface="Alexandria"/>
              </a:rPr>
              <a:t>علميته</a:t>
            </a:r>
            <a:r>
              <a:rPr lang="ar-EG" sz="1400" dirty="0">
                <a:latin typeface="Alexandria"/>
              </a:rPr>
              <a:t> بابتعاده عن</a:t>
            </a:r>
          </a:p>
          <a:p>
            <a:pPr algn="justLow" rtl="1">
              <a:lnSpc>
                <a:spcPct val="150000"/>
              </a:lnSpc>
            </a:pPr>
            <a:r>
              <a:rPr lang="ar-EG" sz="1400" dirty="0">
                <a:latin typeface="Alexandria"/>
              </a:rPr>
              <a:t>هذا النموذج المعيار وبذلك فهو ادق المناهج واكفأها في التوصل إلى نتائج دقيقة يوثق بها.و يعد هو من اقرب المناهج لحل المشاكل بالطريقة العلمية، وبالتالي فهو أكثر المناهج العلمية ملائمة لرصد الحقائق وصياغة التفسيرات على أساس متكامل من الضبط والصدق المنهجي، لما يتوافر له من مقومات واجراءات تحقق للباحث الصدق الداخلي والخارجي، ولذلك يعتبر أكثر ملائمة لاختبار العلاقة السببية، والتقرير بصحة وجودها أو غيابها، وحسم هذه العلاقة علميا، حيث يمكن من خلال هذا المنهج ملاحظة تأثير أحد المتغيرات تحت ظروف الضبط المحكم.</a:t>
            </a:r>
          </a:p>
          <a:p>
            <a:pPr algn="justLow" rtl="1">
              <a:lnSpc>
                <a:spcPct val="150000"/>
              </a:lnSpc>
            </a:pPr>
            <a:endParaRPr lang="ar-EG" sz="1400" dirty="0">
              <a:latin typeface="Alexandria"/>
            </a:endParaRPr>
          </a:p>
        </p:txBody>
      </p:sp>
      <p:sp>
        <p:nvSpPr>
          <p:cNvPr id="9" name="TextBox 8"/>
          <p:cNvSpPr txBox="1"/>
          <p:nvPr/>
        </p:nvSpPr>
        <p:spPr>
          <a:xfrm>
            <a:off x="5987541" y="4596998"/>
            <a:ext cx="6027312" cy="2031325"/>
          </a:xfrm>
          <a:prstGeom prst="rect">
            <a:avLst/>
          </a:prstGeom>
          <a:noFill/>
        </p:spPr>
        <p:txBody>
          <a:bodyPr wrap="square" rtlCol="1">
            <a:spAutoFit/>
          </a:bodyPr>
          <a:lstStyle/>
          <a:p>
            <a:pPr algn="justLow" rtl="1">
              <a:lnSpc>
                <a:spcPct val="150000"/>
              </a:lnSpc>
            </a:pPr>
            <a:r>
              <a:rPr lang="ar-EG" sz="1400" dirty="0">
                <a:latin typeface="Alexandria"/>
              </a:rPr>
              <a:t>ويعرف المنهج التجريبي ايضا بانه إجراء بحثي يقوم فيه الباحث بخلق الموقف بما يتضمنه من شروط وظروف محددة، حيث يتحكم في بعض المتغيرات، ويقوم بتحريك متغيرات أخرى، حتى يستطيع بيان تأثير هذه المتغيرات المستقلة على المتغيرات التابعة، أي ان المنهج التجريبي محاولة لتحديد العلاقة السببية بين متغيرات محددة، وبشكل أكثر وضوحا يمكن القول بان البحث التجريبي هو ذلك النوع من البحوث الذي يستخدم التجربة في اختبار فرض معين يختبر علاقة بين متغيرين، وذلك عن طريق الدراسة للمواقف المتقابلة التي ضبطت كل المتغيرات ما عدا المتغير الذي يهتم الباحث بدراسة  تأثيره.</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التجريبي</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1668214"/>
          </a:xfrm>
          <a:prstGeom prst="rect">
            <a:avLst/>
          </a:prstGeom>
          <a:noFill/>
        </p:spPr>
        <p:txBody>
          <a:bodyPr wrap="square" rtlCol="1">
            <a:spAutoFit/>
          </a:bodyPr>
          <a:lstStyle/>
          <a:p>
            <a:pPr algn="justLow" rtl="1">
              <a:lnSpc>
                <a:spcPct val="150000"/>
              </a:lnSpc>
            </a:pPr>
            <a:r>
              <a:rPr lang="ar-EG" sz="1400" dirty="0">
                <a:latin typeface="Alexandria"/>
              </a:rPr>
              <a:t>ويوفر المنهج التجريبي إمكانية تحييد أثر المتغيرات المستقلة المطلوب تحييدها، والتي قد تتدخل في العلاقة بين المتغيرين الرئيسيين، بما يمكن من توجيه العناية نحو عدد من المتغيرات، واختبار صحة الفروض المدروسة، كما يتيح المنهج التجريبي امكانية اعادة الدراسة أكثر من مرة، وعزل المتغيرات بعضها عن البعض الأخر وذلك لدراسة أثر كل منها على الأخر.</a:t>
            </a:r>
          </a:p>
        </p:txBody>
      </p:sp>
      <p:sp>
        <p:nvSpPr>
          <p:cNvPr id="4" name="TextBox 3"/>
          <p:cNvSpPr txBox="1"/>
          <p:nvPr/>
        </p:nvSpPr>
        <p:spPr>
          <a:xfrm>
            <a:off x="605306" y="1738648"/>
            <a:ext cx="4924097" cy="1384995"/>
          </a:xfrm>
          <a:prstGeom prst="rect">
            <a:avLst/>
          </a:prstGeom>
          <a:noFill/>
        </p:spPr>
        <p:txBody>
          <a:bodyPr wrap="square" rtlCol="1">
            <a:spAutoFit/>
          </a:bodyPr>
          <a:lstStyle/>
          <a:p>
            <a:pPr algn="r" rtl="1"/>
            <a:r>
              <a:rPr lang="ar-EG" sz="1400" dirty="0"/>
              <a:t> ونخلص من كل ما تقدم إلى ان المنهج التجريبي هو المنهج الذي تتضح فيه معالم الطريقة العلمية في التفكير بصورة جلية، لأنه يتضمن تنظيما يجمع البراهين بطريقة تسمح باختبار الفروض والتحكم في مختلف العوامل التي يمكن ان تؤثر في الظاهرة موضع الدراسة، والوصول إلى العلاقات بين الأسباب والنتائج، وتمتاز التجربة العلمية بإمكان إعادة إجرائها بواسطة اشخاص اخرين مع الوصول إلى نفس النتائج إذا توحدت الظروف.</a:t>
            </a:r>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3000821"/>
          </a:xfrm>
          <a:prstGeom prst="rect">
            <a:avLst/>
          </a:prstGeom>
          <a:noFill/>
        </p:spPr>
        <p:txBody>
          <a:bodyPr wrap="square" rtlCol="1">
            <a:spAutoFit/>
          </a:bodyPr>
          <a:lstStyle/>
          <a:p>
            <a:pPr algn="justLow" rtl="1">
              <a:lnSpc>
                <a:spcPct val="150000"/>
              </a:lnSpc>
            </a:pPr>
            <a:r>
              <a:rPr lang="ar-EG" sz="1400" dirty="0">
                <a:latin typeface="Alexandria"/>
              </a:rPr>
              <a:t>2 يتيح المنهج التجريبي للباحثين إمكانية التحكم والضبط وبدرجة عالية في كافة المتغيرات المطلوب التحكم فيها وعزلها، مما يجعله المنهج الأكثر مناسبة لدراسة العلاقة بين المتغيرات بأسلوب علمي يتيح التأكد من وجود أو عدم وجود علاقات بين متغيرات الدراسة.</a:t>
            </a:r>
          </a:p>
          <a:p>
            <a:pPr algn="justLow" rtl="1">
              <a:lnSpc>
                <a:spcPct val="150000"/>
              </a:lnSpc>
            </a:pPr>
            <a:r>
              <a:rPr lang="ar-EG" sz="1400" dirty="0">
                <a:latin typeface="Alexandria"/>
              </a:rPr>
              <a:t>3 – يقدم المنهج التجريبي تفسيرا متكاملا وفهما عميقا لمشكلة الدراسة ومتغيراتها، ويتيح للباحث التحقق من النتائج التي يتم التوصل إليها.</a:t>
            </a:r>
          </a:p>
          <a:p>
            <a:pPr algn="justLow" rtl="1">
              <a:lnSpc>
                <a:spcPct val="150000"/>
              </a:lnSpc>
            </a:pPr>
            <a:r>
              <a:rPr lang="ar-EG" sz="1400" dirty="0">
                <a:latin typeface="Alexandria"/>
              </a:rPr>
              <a:t>4 – ان التجربة المعملية هي الفيصل في اختبار الفروض في المنهج التجريبي، ويتم ذلك وفق ضوابط تتيح الوصول إلى نفس النتائج في حال إعادتها من باحثين اخرين تحت نفس الظروف.</a:t>
            </a:r>
          </a:p>
          <a:p>
            <a:pPr algn="justLow" rtl="1">
              <a:lnSpc>
                <a:spcPct val="150000"/>
              </a:lnSpc>
            </a:pPr>
            <a:r>
              <a:rPr lang="ar-EG" sz="1400" dirty="0">
                <a:latin typeface="Alexandria"/>
              </a:rPr>
              <a:t>5 – يعد المنهج التجريبي من أكثر مناهج البحث التي تتميز بالمقدرة على حل المشكلات بالأسلوب العلمي الصحيح.</a:t>
            </a:r>
          </a:p>
        </p:txBody>
      </p:sp>
      <p:sp>
        <p:nvSpPr>
          <p:cNvPr id="9" name="TextBox 8"/>
          <p:cNvSpPr txBox="1"/>
          <p:nvPr/>
        </p:nvSpPr>
        <p:spPr>
          <a:xfrm>
            <a:off x="5826569" y="4599047"/>
            <a:ext cx="5705326" cy="1708160"/>
          </a:xfrm>
          <a:prstGeom prst="rect">
            <a:avLst/>
          </a:prstGeom>
          <a:noFill/>
        </p:spPr>
        <p:txBody>
          <a:bodyPr wrap="square" rtlCol="1">
            <a:spAutoFit/>
          </a:bodyPr>
          <a:lstStyle/>
          <a:p>
            <a:pPr algn="justLow" rtl="1">
              <a:lnSpc>
                <a:spcPct val="150000"/>
              </a:lnSpc>
            </a:pPr>
            <a:r>
              <a:rPr lang="ar-EG" sz="1400" dirty="0">
                <a:latin typeface="Alexandria"/>
              </a:rPr>
              <a:t>يتضح مما سبق ان المنهج التجريبي يتسم بعدد من الخصائص التي تميزه عن غيره من مناهج البحث الأخرى، وذلك كالتالي:-</a:t>
            </a:r>
          </a:p>
          <a:p>
            <a:pPr algn="justLow" rtl="1">
              <a:lnSpc>
                <a:spcPct val="150000"/>
              </a:lnSpc>
            </a:pPr>
            <a:r>
              <a:rPr lang="ar-EG" sz="1400" dirty="0">
                <a:latin typeface="Alexandria"/>
              </a:rPr>
              <a:t>1 – ان النتائج التي يتم التوصل إليها باستخدام المنهج التجريبي في البحث العلمي تتمتع بمستوى دقة عال، وهي بالتالي محل ثقة الباحثين، وبالتالي فإن المعرفة المتحصل عليها من خلال هذا المنهج هي المعرفة الأكثر كفاية وثباتا ومصداقية ويقينا.</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قواعد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3323987"/>
          </a:xfrm>
          <a:prstGeom prst="rect">
            <a:avLst/>
          </a:prstGeom>
          <a:noFill/>
        </p:spPr>
        <p:txBody>
          <a:bodyPr wrap="square" rtlCol="1">
            <a:spAutoFit/>
          </a:bodyPr>
          <a:lstStyle/>
          <a:p>
            <a:pPr algn="justLow" rtl="1">
              <a:lnSpc>
                <a:spcPct val="150000"/>
              </a:lnSpc>
            </a:pPr>
            <a:r>
              <a:rPr lang="ar-EG" sz="1400" dirty="0">
                <a:latin typeface="Alexandria"/>
              </a:rPr>
              <a:t> • دليل الترتيب الزمني للحوادث: وذلك بأثبات ان المتغير المستقل (س) قد سبق المتغير التابع (ص) من الناحية الزمنية، وهنا لا يمكن ان نعتبر (س) سببا في حدوث (ص) إلا إذا سبقتها من الناحية الزمنية، فقد تثبت التجربة تبادل مواقع  (س، ص) وهنا تكون العلاقة تناسبية.</a:t>
            </a:r>
          </a:p>
          <a:p>
            <a:pPr algn="justLow" rtl="1">
              <a:lnSpc>
                <a:spcPct val="150000"/>
              </a:lnSpc>
            </a:pPr>
            <a:r>
              <a:rPr lang="ar-EG" sz="1400" dirty="0">
                <a:latin typeface="Alexandria"/>
              </a:rPr>
              <a:t>• دليل استبعاد العوامل السببية المحتملة: إذ يحدث بعد القيام بالتجربة ظهور عوامل ومتغيرات جديدة عملت إلى جانب المتغير المستقل (س) على إحداث التأثير بالمتغير (ص)، وهنا يفحص الباحث هذه المتغيرات الجديدة، ليصل إلى استنتاجه النهائي حول الفرض الذي بدأ منه دراسته.</a:t>
            </a:r>
          </a:p>
          <a:p>
            <a:pPr algn="justLow" rtl="1">
              <a:lnSpc>
                <a:spcPct val="150000"/>
              </a:lnSpc>
            </a:pPr>
            <a:r>
              <a:rPr lang="ar-EG" sz="1400" dirty="0">
                <a:latin typeface="Alexandria"/>
              </a:rPr>
              <a:t>وعلى الرغم من ترابط الأدلة وضرورتها في عملية تفسير النتائج والاستنتاج، إلا انها لا توفر في كل الأحوال التأكيد المطلق على العلاقة السببية. ولكن يمكن القول ان الفرض يعتد به، بينما لا يمكن القول إن الفرض قد ثبت صحته كما هو الحال في العلوم الطبيعية.</a:t>
            </a:r>
          </a:p>
          <a:p>
            <a:pPr algn="justLow" rtl="1">
              <a:lnSpc>
                <a:spcPct val="150000"/>
              </a:lnSpc>
            </a:pPr>
            <a:endParaRPr lang="ar-EG" sz="1400" dirty="0">
              <a:latin typeface="Alexandria"/>
            </a:endParaRPr>
          </a:p>
        </p:txBody>
      </p:sp>
      <p:sp>
        <p:nvSpPr>
          <p:cNvPr id="9" name="TextBox 8"/>
          <p:cNvSpPr txBox="1"/>
          <p:nvPr/>
        </p:nvSpPr>
        <p:spPr>
          <a:xfrm>
            <a:off x="6236119" y="4537133"/>
            <a:ext cx="5766991" cy="2031325"/>
          </a:xfrm>
          <a:prstGeom prst="rect">
            <a:avLst/>
          </a:prstGeom>
          <a:noFill/>
        </p:spPr>
        <p:txBody>
          <a:bodyPr wrap="square" rtlCol="1">
            <a:spAutoFit/>
          </a:bodyPr>
          <a:lstStyle/>
          <a:p>
            <a:pPr algn="justLow" rtl="1">
              <a:lnSpc>
                <a:spcPct val="150000"/>
              </a:lnSpc>
            </a:pPr>
            <a:r>
              <a:rPr lang="ar-EG" sz="1400" dirty="0">
                <a:latin typeface="Alexandria"/>
              </a:rPr>
              <a:t>يقوم المنهج التجريبي على ثلاث قواعد اساسية، وذلك كالتالي:</a:t>
            </a:r>
          </a:p>
          <a:p>
            <a:pPr algn="justLow" rtl="1">
              <a:lnSpc>
                <a:spcPct val="150000"/>
              </a:lnSpc>
            </a:pPr>
            <a:r>
              <a:rPr lang="ar-EG" sz="1400" dirty="0">
                <a:latin typeface="Alexandria"/>
              </a:rPr>
              <a:t>1</a:t>
            </a:r>
            <a:r>
              <a:rPr lang="ar-EG" sz="1400" b="1" dirty="0">
                <a:solidFill>
                  <a:srgbClr val="00AEEF"/>
                </a:solidFill>
                <a:latin typeface="Alexandria"/>
              </a:rPr>
              <a:t>– قاعدة السببية:</a:t>
            </a:r>
          </a:p>
          <a:p>
            <a:pPr algn="justLow" rtl="1">
              <a:lnSpc>
                <a:spcPct val="150000"/>
              </a:lnSpc>
            </a:pPr>
            <a:r>
              <a:rPr lang="ar-EG" sz="1400" dirty="0">
                <a:latin typeface="Alexandria"/>
              </a:rPr>
              <a:t>وتعني ان العلاقة بين المتغير المستقل والظاهرة كمتغير تابع هي علاقة بين علة ومعلول "سبب ونتيجة"، وللاستدلال على هذه العلاقة يجب توفر الأدلة التالية:</a:t>
            </a:r>
          </a:p>
          <a:p>
            <a:pPr algn="justLow" rtl="1">
              <a:lnSpc>
                <a:spcPct val="150000"/>
              </a:lnSpc>
            </a:pPr>
            <a:r>
              <a:rPr lang="ar-EG" sz="1400" dirty="0">
                <a:latin typeface="Alexandria"/>
              </a:rPr>
              <a:t>• دليل المتغير الاقتراني: وذلك لأثبات ارتباط المتغير التابع (ص) بالمتغير المستقل (س)، إما ارتباطا تبادليا طردي او عكسي، او ارتباط سببي.</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2- قاعدة الضبط</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1668214"/>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3 – قاعدة التجريب:</a:t>
            </a:r>
          </a:p>
          <a:p>
            <a:pPr algn="justLow" rtl="1">
              <a:lnSpc>
                <a:spcPct val="150000"/>
              </a:lnSpc>
            </a:pPr>
            <a:r>
              <a:rPr lang="ar-EG" sz="1400" dirty="0">
                <a:latin typeface="Alexandria"/>
              </a:rPr>
              <a:t>وتعني تصميم التجربة أو مجموعة التجارب وفقا لمتطلبات الدراسة، وذلك لاختبار ومعالجة المتغيرات قيد البحث، بهدف التعرف على العلاقة السببية بين المتغير المستقل والمتغير التابع، وذلك عن طريق استخدام القياسات القبلية والبعدية على المجموعات الضابطة والتجريبية.</a:t>
            </a:r>
          </a:p>
        </p:txBody>
      </p:sp>
      <p:sp>
        <p:nvSpPr>
          <p:cNvPr id="9" name="TextBox 8"/>
          <p:cNvSpPr txBox="1"/>
          <p:nvPr/>
        </p:nvSpPr>
        <p:spPr>
          <a:xfrm>
            <a:off x="5641526" y="4597757"/>
            <a:ext cx="5511578" cy="2354491"/>
          </a:xfrm>
          <a:prstGeom prst="rect">
            <a:avLst/>
          </a:prstGeom>
          <a:noFill/>
        </p:spPr>
        <p:txBody>
          <a:bodyPr wrap="square" rtlCol="1">
            <a:spAutoFit/>
          </a:bodyPr>
          <a:lstStyle/>
          <a:p>
            <a:pPr algn="justLow" rtl="1">
              <a:lnSpc>
                <a:spcPct val="150000"/>
              </a:lnSpc>
            </a:pPr>
            <a:r>
              <a:rPr lang="ar-EG" sz="1400" dirty="0">
                <a:latin typeface="Alexandria"/>
              </a:rPr>
              <a:t>وتعني التحكم في جميع المتغيرات التي قد تؤثر في إجراء التجربة، أو تؤثر في دقة نتائج العلاقة السببية، فيما عدا المتغير المستقل، ويتم التحكم في المتغيرات الأخرى عن طريق المضاهاة أو التماثل والتوزيع العشوائي، حيث يقصد بالمضاهاة إجراء المقارنة بين أفراد المجموعة البحثية للوصول إلى التماثل بين مفرداتها قدر الامكان، وخاصة في المتغيرات التي يمكن ان تؤثر في عمل المتغير المستقل أثناء اجراء التجربة، مثل السن والمستوى التعليمي والمهنة والدخل .. الخ، اما التوزيع العشوائي فهو عملية تأتي بعد المضاهاة ويقصد بها ان يعطى كل فرد فرصة متكافئة لان يكون ضمن مفردات المجموعة الضابطة او المجموعة التجريبية.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الدراسات التجريبية و شبه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1– ان الدراسات شبه التجريبية تتم عادة في إطار استخدام مناهج أخرى غير المنهج التجريبي، في حين ان المنهج التجريبي يقوم اساسا على التجربة.</a:t>
            </a:r>
          </a:p>
          <a:p>
            <a:pPr algn="justLow" rtl="1">
              <a:lnSpc>
                <a:spcPct val="150000"/>
              </a:lnSpc>
            </a:pPr>
            <a:r>
              <a:rPr lang="ar-EG" sz="1400" dirty="0">
                <a:solidFill>
                  <a:prstClr val="black"/>
                </a:solidFill>
                <a:latin typeface="Alexandria"/>
              </a:rPr>
              <a:t>2– يقوم الباحث في الدراسات شبه التجريبية بدراسة الظاهرة كما هي عليه في الواقع، وكما تتم في الحياة اليومية دون تدخل منه، اما في الدراسات التجريبية فإن الباحث يضع مجموعة من الضوابط المعملية التي تجعله أكثر قدرة على التحكم في متغيرات الدراسة وضبط وتوجيه المجموعات التي يقوم بالتجربة عليها، وهي المجموعات الضابطة والتجريبية.</a:t>
            </a:r>
          </a:p>
        </p:txBody>
      </p:sp>
      <p:sp>
        <p:nvSpPr>
          <p:cNvPr id="9" name="TextBox 8"/>
          <p:cNvSpPr txBox="1"/>
          <p:nvPr/>
        </p:nvSpPr>
        <p:spPr>
          <a:xfrm>
            <a:off x="6310648" y="4772297"/>
            <a:ext cx="4747498" cy="1021883"/>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ثمة اختلاف بين الدراسات التجريبية، والدراسات شبه التجريبية التي تتم عادة في البحوث الوصفية، والتي يسعى الباحث فيها إلى دراسة العلاقات الارتباطية بين المتغيرات إلا انه يمكن رصد العديد من الاختلافات بينهما، وذلك كالتالي:</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90918" y="1738988"/>
            <a:ext cx="5679584" cy="3108543"/>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3– قدرة الباحث على التحكم في المتغيرات في الدراسات التجريبية بشكل فاعل يضمن سير التجربة بالطريقة الصحيحة والسليمة.</a:t>
            </a:r>
          </a:p>
          <a:p>
            <a:pPr algn="justLow" rtl="1"/>
            <a:r>
              <a:rPr lang="ar-EG" sz="1400" dirty="0">
                <a:solidFill>
                  <a:prstClr val="black"/>
                </a:solidFill>
                <a:latin typeface="Alexandria" charset="0"/>
                <a:cs typeface="Alexandria" charset="0"/>
              </a:rPr>
              <a:t>4 – ان النتائج التي يتوصل إليها الباحث في الدراسات التجريبية تكون اكثر دقة ومصداقية وثبات، أما نتائج الدراسات شبه التجريبية فإنه ونظرا لصعوبة ضبط متغيراتها، فإن نتائجها تظل أقل دقة من نتائج الدراسات التجريبية.</a:t>
            </a:r>
          </a:p>
          <a:p>
            <a:pPr algn="justLow" rtl="1"/>
            <a:r>
              <a:rPr lang="ar-EG" sz="1400" dirty="0">
                <a:solidFill>
                  <a:prstClr val="black"/>
                </a:solidFill>
                <a:latin typeface="Alexandria" charset="0"/>
                <a:cs typeface="Alexandria" charset="0"/>
              </a:rPr>
              <a:t>5 – توفر عوامل الضبط الدقيق والصارم لمتغيرات الدراسة في الدراسات التجريبية بسبب إجرائها في ظروف معملية صناعية، في حين ان السيطرة على المتغيرات في الدراسات شبه التجريبية يكون غير ممكن بالدرجة التي هي عليها في الدراسات التجريبية.</a:t>
            </a:r>
          </a:p>
          <a:p>
            <a:pPr algn="justLow" rtl="1"/>
            <a:r>
              <a:rPr lang="ar-EG" sz="1400" dirty="0">
                <a:solidFill>
                  <a:prstClr val="black"/>
                </a:solidFill>
                <a:latin typeface="Alexandria" charset="0"/>
                <a:cs typeface="Alexandria" charset="0"/>
              </a:rPr>
              <a:t>6– صعوبة دراسة الظواهر الاجتماعية باستخدام المنهج التجريبي حيث يصعب إذا لم يكن يستحيل عزل الكثير من المتغيرات والتحكم فيها أثناء دراسة الظواهر الاجتماعية، وبالتالي يظل من الصعب رد ظاهرة معينة إلى سبب واحد ومحدد في هذه الدراسات، فإذا أردنا ان ندرس – مثلا – تأثير المسلسلات التلفزيونية المدبلجة على سلوكيات المراهقين، فإنه لا يمكن في هذه الحالة عزل عينة الدراسة من المراهقين والمراهقات عن مجموعة من الظروف والعوامل الاجتماعية الأخرى، والتي منها – مثلا – الرفاق والزملاء والأوضاع الأسرية.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الدراسات التجريبية و شبه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73488" y="1299403"/>
            <a:ext cx="5025234" cy="3930371"/>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اما في الدراسات الطبيعية المعملية فإنه يمكن وبشكل حاسم عند تكرار التجربة والوصول إلى ذات النتائج التأكيد على ان المتغير أو المتغيرات المستقلة هي السبب في حدوث المتغير التابع، بحيث تكون المعادلة: انه في ظل وجود المتغير المستقل أو التجريبي (س) يحدث المتغير التابع (ص)، أي ان العلاقة السببية هنا تكون واضحة ويقينية ومن السهل رصدها، "ذلك ان فرصة تكرار التجربة لعدة مرات مع استخدام متغيرات متعددة تزيد الثقة في نتائج التجربة.</a:t>
            </a:r>
          </a:p>
          <a:p>
            <a:pPr lvl="0" algn="justLow" rtl="1">
              <a:lnSpc>
                <a:spcPct val="150000"/>
              </a:lnSpc>
            </a:pPr>
            <a:r>
              <a:rPr lang="ar-EG" sz="1400" dirty="0">
                <a:solidFill>
                  <a:prstClr val="black"/>
                </a:solidFill>
                <a:latin typeface="Alexandria"/>
              </a:rPr>
              <a:t>7 – انه يمكن تعميم نتائج الدراسات التجريبية المقامة في المعمل بعد التأكد منها من خلال إعادة التجربة لأكثر من مرة، وبالتالي فإن نتائج دراسة معملية مطبقة على عينات صغيرة يمكن سحبها على كافة مفردات المجتمع بسهولة وثقة ايضا، ومثال ذلك الدراسات في الطب والصيدلة والكيمياء وغيرها من العلوم الطبيعية، اما في الدراسات شبه التجريبية فإن مسألة التعميم تظل محل تردد وشك، وغالبا فإن النتائج تصدق فقط على العينة التي تمت دراستها.</a:t>
            </a:r>
          </a:p>
        </p:txBody>
      </p:sp>
      <p:sp>
        <p:nvSpPr>
          <p:cNvPr id="9" name="TextBox 8"/>
          <p:cNvSpPr txBox="1"/>
          <p:nvPr/>
        </p:nvSpPr>
        <p:spPr>
          <a:xfrm>
            <a:off x="5641526" y="4793538"/>
            <a:ext cx="5962338" cy="1668214"/>
          </a:xfrm>
          <a:prstGeom prst="rect">
            <a:avLst/>
          </a:prstGeom>
          <a:noFill/>
        </p:spPr>
        <p:txBody>
          <a:bodyPr wrap="square" rtlCol="1">
            <a:spAutoFit/>
          </a:bodyPr>
          <a:lstStyle/>
          <a:p>
            <a:pPr algn="justLow" rtl="1">
              <a:lnSpc>
                <a:spcPct val="150000"/>
              </a:lnSpc>
            </a:pPr>
            <a:r>
              <a:rPr lang="ar-EG" sz="1400" dirty="0">
                <a:latin typeface="Alexandria"/>
              </a:rPr>
              <a:t>والتعرض لبرامج ومسلسلات أخرى وقراءة المجلات والثقافة الدينية لأفراد العينة وطبيعة العلاقات داخل المجتمع، حيث قد تتدخل كل أو بعض هذه العوامل التي يصعب ضبطها في التأثير على تلك السلوكيات، وبالتالي يكون من الصعب تفسير سلوك المراهقين على ضوء متابعتهم لتلك المسلسلات، وفي هذه الحالة فإنه حتى لو وجدت علاقة بين المشاهدة والسلوك فإنه لا يمكن رد ذلك السلوك للمشاهدة وحدها، دون الأخذ في الاعتبار الظروف المصاحبة..</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893100"/>
          </a:xfrm>
          <a:prstGeom prst="rect">
            <a:avLst/>
          </a:prstGeom>
        </p:spPr>
        <p:txBody>
          <a:bodyPr wrap="square">
            <a:spAutoFit/>
          </a:bodyPr>
          <a:lstStyle/>
          <a:p>
            <a:pPr lvl="0" algn="r" rtl="1"/>
            <a:r>
              <a:rPr lang="ar-EG" sz="1400" dirty="0">
                <a:latin typeface="Alexandria"/>
              </a:rPr>
              <a:t> ويعتمد التصميم التجريبي على المجموعات التجريبية والمجموعات</a:t>
            </a:r>
          </a:p>
          <a:p>
            <a:pPr lvl="0" algn="r" rtl="1"/>
            <a:r>
              <a:rPr lang="ar-EG" sz="1400" dirty="0">
                <a:latin typeface="Alexandria"/>
              </a:rPr>
              <a:t>الضابطة، وتعرف المجموعة التجريبية بانها هي تلك "التي يتعرض أفرادها للمتغير المستقل، اما المجموعة الضابطة فهي التي يناظر أفرادها المجموعة التجريبية غير انهم لا يتعرضون للمتغير المستقل.</a:t>
            </a:r>
          </a:p>
          <a:p>
            <a:pPr lvl="0" algn="r" rtl="1"/>
            <a:r>
              <a:rPr lang="ar-EG" sz="1400" dirty="0">
                <a:latin typeface="Alexandria"/>
              </a:rPr>
              <a:t> ولنجاح البحث التجريبي  فان ذلك يتطلب تحقيق وجود مجموعة تجريبية يمكن ان يدخل عليها الباحث المتغير المستقل، ثم قدرة الباحث على توزيع الوحدات على المجموعتين بطريقة عشوائية.</a:t>
            </a:r>
          </a:p>
          <a:p>
            <a:pPr lvl="0" algn="r" rtl="1"/>
            <a:r>
              <a:rPr lang="ar-EG" sz="1400" dirty="0">
                <a:latin typeface="Alexandria"/>
              </a:rPr>
              <a:t>ولابد هنا من الانتباه إلى انه عند اختيار المجموعات الضابطة والتجريبية</a:t>
            </a:r>
          </a:p>
          <a:p>
            <a:pPr lvl="0" algn="r" rtl="1"/>
            <a:r>
              <a:rPr lang="ar-EG" sz="1400" dirty="0">
                <a:latin typeface="Alexandria"/>
              </a:rPr>
              <a:t>لابد من مراعاة عدم وجود اختلاف فيما بينهم، بمعنى ضرورة وجود أعلى نسبة ممكنة من التشابه وعدم الاختلاف في كافة المتغيرات،  ولتحقيق ذلك فإنه من الضروري السيطرة على جميع المتغيرات المتوقع ان يكون لها تأثير على التجربة، وذلك من خلال عمليتي المزاوجة أو المضاهاة، والتوزيع العشوائي،  اللذان سبق التعرض لهما.</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التصميم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832126" y="4561937"/>
            <a:ext cx="4874770" cy="1600438"/>
          </a:xfrm>
          <a:prstGeom prst="rect">
            <a:avLst/>
          </a:prstGeom>
        </p:spPr>
        <p:txBody>
          <a:bodyPr wrap="square">
            <a:spAutoFit/>
          </a:bodyPr>
          <a:lstStyle/>
          <a:p>
            <a:pPr algn="r" rtl="1"/>
            <a:r>
              <a:rPr lang="ar-EG" sz="1400" dirty="0">
                <a:latin typeface="Alexandria"/>
              </a:rPr>
              <a:t>يقصد بالتصميم التجريبي كافة الخطوات التي يقوم بها الباحث في إطار إعداده للتجربة التي سيقوم بها، والتصميم بهذا المعنى هو بمثابة الخطة المتكاملة للتجربة، وهو يتم بناء على الأهداف التي يسعى الباحث إلى الوصول إليها وتحقيقها.</a:t>
            </a:r>
          </a:p>
          <a:p>
            <a:pPr algn="r" rtl="1"/>
            <a:r>
              <a:rPr lang="ar-EG" sz="1400" b="1" dirty="0">
                <a:latin typeface="Alexandria"/>
              </a:rPr>
              <a:t>وتتمثل اهم أجزاء التصميم التجريبي فيما يلي</a:t>
            </a:r>
            <a:r>
              <a:rPr lang="ar-EG" sz="1400" dirty="0">
                <a:latin typeface="Alexandria"/>
              </a:rPr>
              <a:t>:</a:t>
            </a:r>
          </a:p>
          <a:p>
            <a:pPr algn="r" rtl="1"/>
            <a:r>
              <a:rPr lang="ar-EG" sz="1400" dirty="0">
                <a:latin typeface="Alexandria"/>
              </a:rPr>
              <a:t>1 – العينة العشوائية، أو التوزيع العشوائي.</a:t>
            </a:r>
          </a:p>
          <a:p>
            <a:pPr algn="r" rtl="1"/>
            <a:r>
              <a:rPr lang="ar-EG" sz="1400" dirty="0">
                <a:latin typeface="Alexandria"/>
              </a:rPr>
              <a:t>2 – التحكم في المتغيرات المستقلة، حتى يمكن قياس تأثيرها على المتغيرات التابعة.</a:t>
            </a:r>
          </a:p>
          <a:p>
            <a:pPr algn="r" rtl="1"/>
            <a:r>
              <a:rPr lang="ar-EG" sz="1400" dirty="0">
                <a:latin typeface="Alexandria"/>
              </a:rPr>
              <a:t>3 – عملية الملاحظة أو القياس.</a:t>
            </a:r>
          </a:p>
        </p:txBody>
      </p:sp>
    </p:spTree>
    <p:extLst>
      <p:ext uri="{BB962C8B-B14F-4D97-AF65-F5344CB8AC3E}">
        <p14:creationId xmlns:p14="http://schemas.microsoft.com/office/powerpoint/2010/main" val="21790997"/>
      </p:ext>
    </p:extLst>
  </p:cSld>
  <p:clrMapOvr>
    <a:masterClrMapping/>
  </p:clrMapOvr>
  <p:transition spd="slow" advTm="45748">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3323987"/>
          </a:xfrm>
          <a:prstGeom prst="rect">
            <a:avLst/>
          </a:prstGeom>
        </p:spPr>
        <p:txBody>
          <a:bodyPr wrap="square">
            <a:spAutoFit/>
          </a:bodyPr>
          <a:lstStyle/>
          <a:p>
            <a:pPr lvl="0" algn="justLow" rtl="1">
              <a:lnSpc>
                <a:spcPct val="150000"/>
              </a:lnSpc>
            </a:pPr>
            <a:r>
              <a:rPr lang="ar-EG" sz="1400" b="1" dirty="0">
                <a:solidFill>
                  <a:srgbClr val="00AEEF"/>
                </a:solidFill>
                <a:latin typeface="Alexandria" charset="0"/>
                <a:cs typeface="Alexandria" charset="0"/>
              </a:rPr>
              <a:t> 1– تجربة المجموعة الواحدة والقياس البعدي:</a:t>
            </a:r>
          </a:p>
          <a:p>
            <a:pPr lvl="0" algn="justLow" rtl="1">
              <a:lnSpc>
                <a:spcPct val="150000"/>
              </a:lnSpc>
            </a:pPr>
            <a:r>
              <a:rPr lang="ar-EG" sz="1400" dirty="0">
                <a:solidFill>
                  <a:prstClr val="black"/>
                </a:solidFill>
                <a:latin typeface="Alexandria" charset="0"/>
                <a:cs typeface="Alexandria" charset="0"/>
              </a:rPr>
              <a:t>يتمثل هذا النوع في اختيار الباحث لمجموعة واحدة، ثم يقدم المتغير المستقل، ثم يقوم بعملية القياس، ويفسر النتائج التي توصل إليها على انها نتيجة لتأثير المتغير المستقل.</a:t>
            </a:r>
          </a:p>
          <a:p>
            <a:pPr lvl="0" algn="justLow" rtl="1">
              <a:lnSpc>
                <a:spcPct val="150000"/>
              </a:lnSpc>
            </a:pPr>
            <a:r>
              <a:rPr lang="ar-EG" sz="1400" b="1" dirty="0">
                <a:solidFill>
                  <a:srgbClr val="00AEEF"/>
                </a:solidFill>
                <a:latin typeface="Alexandria" charset="0"/>
                <a:cs typeface="Alexandria" charset="0"/>
              </a:rPr>
              <a:t>2 – التجربة القبلية البعدية باستخدام مجموعة واحدة:</a:t>
            </a:r>
          </a:p>
          <a:p>
            <a:pPr lvl="0" algn="justLow" rtl="1">
              <a:lnSpc>
                <a:spcPct val="150000"/>
              </a:lnSpc>
            </a:pPr>
            <a:r>
              <a:rPr lang="ar-EG" sz="1400" dirty="0">
                <a:solidFill>
                  <a:prstClr val="black"/>
                </a:solidFill>
                <a:latin typeface="Alexandria" charset="0"/>
                <a:cs typeface="Alexandria" charset="0"/>
              </a:rPr>
              <a:t>يختار الباحث طبقا لهذا النوع مجموعة ثم يقوم بعملية قياس للمتغير التابع</a:t>
            </a:r>
          </a:p>
          <a:p>
            <a:pPr lvl="0" algn="justLow" rtl="1">
              <a:lnSpc>
                <a:spcPct val="150000"/>
              </a:lnSpc>
            </a:pPr>
            <a:r>
              <a:rPr lang="ar-EG" sz="1400" dirty="0">
                <a:solidFill>
                  <a:prstClr val="black"/>
                </a:solidFill>
                <a:latin typeface="Alexandria" charset="0"/>
                <a:cs typeface="Alexandria" charset="0"/>
              </a:rPr>
              <a:t>"القياس القبلي"، وبعدئذ يقدم للمجموعة المتغير التجريبي، ثم يقوم بعملية قياس أخرى للمتغير التابع "القياس البعدي"، ونظرا لعدم وجود جماعة ضابطة، فإن بعض العوامل التي تؤثر في درجة الصدق الداخلي تعتبر وكأنها روقبت أو ضبطت.</a:t>
            </a:r>
          </a:p>
        </p:txBody>
      </p:sp>
      <p:sp>
        <p:nvSpPr>
          <p:cNvPr id="7" name="Rectangle 6"/>
          <p:cNvSpPr/>
          <p:nvPr/>
        </p:nvSpPr>
        <p:spPr>
          <a:xfrm>
            <a:off x="6396169" y="4931269"/>
            <a:ext cx="4847087" cy="1643527"/>
          </a:xfrm>
          <a:prstGeom prst="rect">
            <a:avLst/>
          </a:prstGeom>
        </p:spPr>
        <p:txBody>
          <a:bodyPr wrap="square">
            <a:spAutoFit/>
          </a:bodyPr>
          <a:lstStyle/>
          <a:p>
            <a:pPr algn="justLow" rtl="1">
              <a:lnSpc>
                <a:spcPct val="120000"/>
              </a:lnSpc>
            </a:pPr>
            <a:r>
              <a:rPr lang="ar-EG" sz="1400" b="1" dirty="0">
                <a:solidFill>
                  <a:srgbClr val="00AEEF"/>
                </a:solidFill>
                <a:latin typeface="Alexandria" charset="0"/>
                <a:cs typeface="Alexandria" charset="0"/>
              </a:rPr>
              <a:t>أ – التصميمات شبه التجريبية</a:t>
            </a:r>
          </a:p>
          <a:p>
            <a:pPr algn="justLow" rtl="1">
              <a:lnSpc>
                <a:spcPct val="120000"/>
              </a:lnSpc>
            </a:pPr>
            <a:r>
              <a:rPr lang="ar-EG" sz="1400" dirty="0">
                <a:latin typeface="Alexandria" charset="0"/>
                <a:cs typeface="Alexandria" charset="0"/>
              </a:rPr>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p>
        </p:txBody>
      </p:sp>
      <p:sp>
        <p:nvSpPr>
          <p:cNvPr id="17" name="TextBox 16"/>
          <p:cNvSpPr txBox="1"/>
          <p:nvPr/>
        </p:nvSpPr>
        <p:spPr>
          <a:xfrm>
            <a:off x="6944247" y="3996751"/>
            <a:ext cx="474976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التصميمات شبه التجريبية و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358064"/>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وعلى الرغم من ذلك فإن هذه التصميمات تتميز بانها توفر الكثير من الوقت والجهد والامكانيات للباحثين، حيث تتسم بسرعة وسهولة تنفيذها، ما يجعل العديد من الباحثين يتجهون لاستخدامها خاصة في مجال الدراسات التربوية والنفسية والإعلامية.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8270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3 – تجربة المجموعتين والقياس البعدي: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44248" y="4765183"/>
            <a:ext cx="4711132" cy="1384995"/>
          </a:xfrm>
          <a:prstGeom prst="rect">
            <a:avLst/>
          </a:prstGeom>
          <a:noFill/>
        </p:spPr>
        <p:txBody>
          <a:bodyPr wrap="square" rtlCol="1">
            <a:spAutoFit/>
          </a:bodyPr>
          <a:lstStyle/>
          <a:p>
            <a:pPr algn="justLow" rtl="1"/>
            <a:r>
              <a:rPr lang="ar-EG" sz="1400" dirty="0"/>
              <a:t>تتلخص هذه التجربة في ان الباحث يختار جماعة موجودة اصلا في شكل مجموعة، كفصل دراسي أو عمال مصانع او غير ذلك، ثم يقدم المتغير التجريبي لأفراد هذه الجماعة، ويختار جماعة أخرى موجودة أصلا في شكل مجموعة</a:t>
            </a:r>
          </a:p>
          <a:p>
            <a:pPr algn="justLow" rtl="1"/>
            <a:r>
              <a:rPr lang="ar-EG" sz="1400" dirty="0"/>
              <a:t>بنفس الطريقة السابقة، ثم يعرض أفراد المجموعتين للقياس، ويقارن المتوسطين</a:t>
            </a:r>
          </a:p>
          <a:p>
            <a:pPr algn="justLow" rtl="1"/>
            <a:r>
              <a:rPr lang="ar-EG" sz="1400" dirty="0"/>
              <a:t>الحسابيين لقيم أفراد المجموعتين، ويفسر الاختلافات بينهما بانها راجعة لأثر</a:t>
            </a:r>
          </a:p>
          <a:p>
            <a:pPr algn="justLow" rtl="1"/>
            <a:r>
              <a:rPr lang="ar-EG" sz="1400" dirty="0"/>
              <a:t>المتغير التجريبي الذي تعرض له أفراد احدى المجموعتين.</a:t>
            </a:r>
          </a:p>
        </p:txBody>
      </p:sp>
    </p:spTree>
    <p:extLst>
      <p:ext uri="{BB962C8B-B14F-4D97-AF65-F5344CB8AC3E}">
        <p14:creationId xmlns:p14="http://schemas.microsoft.com/office/powerpoint/2010/main" val="616181308"/>
      </p:ext>
    </p:extLst>
  </p:cSld>
  <p:clrMapOvr>
    <a:masterClrMapping/>
  </p:clrMapOvr>
  <p:transition spd="slow" advTm="2646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12911"/>
            <a:ext cx="6134137" cy="4616648"/>
          </a:xfrm>
          <a:prstGeom prst="rect">
            <a:avLst/>
          </a:prstGeom>
          <a:noFill/>
        </p:spPr>
        <p:txBody>
          <a:bodyPr wrap="square" rtlCol="0">
            <a:spAutoFit/>
          </a:bodyPr>
          <a:lstStyle/>
          <a:p>
            <a:pPr lvl="0" algn="justLow" rtl="1">
              <a:lnSpc>
                <a:spcPct val="150000"/>
              </a:lnSpc>
            </a:pPr>
            <a:r>
              <a:rPr lang="ar-EG" sz="1400" b="1" dirty="0">
                <a:solidFill>
                  <a:srgbClr val="00AEEF"/>
                </a:solidFill>
                <a:latin typeface="Alexandria" charset="0"/>
                <a:cs typeface="Alexandria" charset="0"/>
              </a:rPr>
              <a:t>ب– التصميمات التجريبية</a:t>
            </a:r>
          </a:p>
          <a:p>
            <a:pPr lvl="0" algn="justLow" rtl="1">
              <a:lnSpc>
                <a:spcPct val="150000"/>
              </a:lnSpc>
            </a:pPr>
            <a:r>
              <a:rPr lang="ar-EG" sz="1400" dirty="0">
                <a:latin typeface="Alexandria" charset="0"/>
                <a:cs typeface="Alexandria" charset="0"/>
              </a:rPr>
              <a:t>وهي التجارب التي يقوم بها الباحثين للوصول إلى إجابات على تساؤلاتهم البحثية، والتأكد من صدق فروضهم، والتعرف على العلاقات بين المتغيرات المستقلة والتابعة، وتأخذ هذه التصميمات عدة أنواع، من أهمها:</a:t>
            </a:r>
          </a:p>
          <a:p>
            <a:pPr lvl="0" algn="justLow" rtl="1">
              <a:lnSpc>
                <a:spcPct val="150000"/>
              </a:lnSpc>
            </a:pPr>
            <a:r>
              <a:rPr lang="ar-EG" sz="1400" b="1" dirty="0">
                <a:solidFill>
                  <a:srgbClr val="00AEEF"/>
                </a:solidFill>
                <a:latin typeface="Alexandria" charset="0"/>
                <a:cs typeface="Alexandria" charset="0"/>
              </a:rPr>
              <a:t>1 – التجربة القبلية البعدية لمجموعتين تجريبية وضابطة:</a:t>
            </a:r>
          </a:p>
          <a:p>
            <a:pPr lvl="0" algn="justLow" rtl="1">
              <a:lnSpc>
                <a:spcPct val="150000"/>
              </a:lnSpc>
            </a:pPr>
            <a:r>
              <a:rPr lang="ar-EG" sz="1400" dirty="0">
                <a:latin typeface="Alexandria" charset="0"/>
                <a:cs typeface="Alexandria" charset="0"/>
              </a:rPr>
              <a:t>في هذا النوع من التصميمات التجريبية يقوم الباحث باختيار مجموعتين وفقا لشروط المضاهاة والعشوائية التي تم التعرض لها في موضع سابق، ثم يقوم بعد ذلك بالقياس القبلي - وفقا لأهداف البحث – للمجموعتين، ويقوم برصد وتسجيل نتائج هذا القياس، وعلى أثر ذلك يقوم بتعريض المجموعة التجريبية فقط للمتغير المستقل أو التجريبي، ثم يجري الاختبار البعدي للمجموعتين التجريبية والضابطة، للتعرف على تأثير المتغير التجريبي، والاختلاف في ناتج القياسين القبلي والبعدي للمجموعة الضابطة يعود إلى مجموعة العوامل أو المتغيرات العارضة، وكذلك إلى تأثير القياس نفسه، اما الاختلاف في نتائج القياسين القبلي والبعدي للمجموعة التجريبية فهو يعود إلى تأثير كل من: القياس والعوامل العارضة، والمتغير التجريبي، وهكذا يبقى امامنا فقط ان نقيس الاختلاف الحاصل بين المجموعتين الضابطة والتجريبية لنتعرف على أثر المتغير التجريبي.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00766" y="1468531"/>
            <a:ext cx="6014434" cy="34624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2– مجموعة تجريبية ومجموعتان ضابطتان:</a:t>
            </a:r>
          </a:p>
          <a:p>
            <a:pPr algn="justLow" rtl="1">
              <a:lnSpc>
                <a:spcPct val="150000"/>
              </a:lnSpc>
            </a:pPr>
            <a:r>
              <a:rPr lang="ar-EG" sz="1400" dirty="0">
                <a:latin typeface="Alexandria" charset="0"/>
                <a:cs typeface="Alexandria" charset="0"/>
              </a:rPr>
              <a:t>الاختلاف الرئيسي بين هذا النوع والنوع السابق هو إضافة مجموعة ضابطة ثانية غير المجموعة الأولى، وبالتالي يصير امامنا مجموعة واحدة يتم اخضاعها للتجربة، ومجموعتان ضابطتان، مع ملاحظة ان المجموعة الضابطة الثانية لا تخضع للقياس القبلي، ويتم فقط تعريض المجموعة التجريبية للمتغير التجريبي،  وبعد ذلك يتم اخضاع المجموعتين الضابطتين للقياس، الأولى التي خضعت للقياس القبلي، والثانية التي لم تخضع للقياس القبلي، وعلى الرغم من عدم وجود قياس قبلي للمجموعة الثانية إلا انه يتم وضع نتيجة تقديرية لما سينتج عنه القياس لو خضعت له بالفعل، وبالإمكان الاسترشاد في ذلك من خلال متوسط القياس الذي تم الحصول عليه للمجموعتين التجريبية والضابطة الأولى قبل إجراء التجربة، وذلك تأسيسا على ان المجموعات الثلاث تتسم بالتشابه الكبير والتماثل فيما بينها، وانها اخضعت لقاعدتي المضاهاة والعشوائية.</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TimesNewRoman,Bold"/>
              </a:rPr>
              <a:t>3 </a:t>
            </a:r>
            <a:r>
              <a:rPr lang="ar-EG" sz="2000" b="1" dirty="0">
                <a:solidFill>
                  <a:srgbClr val="00AEEF"/>
                </a:solidFill>
                <a:latin typeface="SimplifiedArabic,Bold"/>
              </a:rPr>
              <a:t>– مجموعة تجريبية وثلاث مجموعات ضابطة:</a:t>
            </a:r>
          </a:p>
          <a:p>
            <a:pPr algn="justLow" rtl="1">
              <a:lnSpc>
                <a:spcPct val="150000"/>
              </a:lnSpc>
            </a:pPr>
            <a:r>
              <a:rPr lang="ar-EG" sz="1400" dirty="0">
                <a:latin typeface="Alexandria" charset="0"/>
                <a:cs typeface="Alexandria" charset="0"/>
              </a:rPr>
              <a:t>لا يختلف هذا النوع كثيرا عن النوع السابق، إلا من حيث زيادة مجموعة أخرى للمجموعات الضابطة لتصبح ثلاث مجموعات بدلا من مجموعتين، وكل ذلك بغية التعرف على تأثير العوامل العارضة، وبالتالي محاولة تحييدها واستبعادها.</a:t>
            </a:r>
          </a:p>
          <a:p>
            <a:pPr algn="justLow" rtl="1">
              <a:lnSpc>
                <a:spcPct val="150000"/>
              </a:lnSpc>
            </a:pPr>
            <a:r>
              <a:rPr lang="ar-EG" sz="1400" b="1" dirty="0">
                <a:solidFill>
                  <a:srgbClr val="00AEEF"/>
                </a:solidFill>
                <a:latin typeface="Alexandria" charset="0"/>
                <a:cs typeface="Alexandria" charset="0"/>
              </a:rPr>
              <a:t>4– تجربة المجموعات الأربع:</a:t>
            </a:r>
          </a:p>
          <a:p>
            <a:pPr algn="justLow" rtl="1">
              <a:lnSpc>
                <a:spcPct val="150000"/>
              </a:lnSpc>
            </a:pPr>
            <a:r>
              <a:rPr lang="ar-EG" sz="1400" dirty="0">
                <a:latin typeface="Alexandria" charset="0"/>
                <a:cs typeface="Alexandria" charset="0"/>
              </a:rPr>
              <a:t>يقوم الباحث في هذا النوع باختيار اربع مجموعات متساوية العدد فيما بينها،  ويتم توزيع الأفراد على المجموعات بطريقة عشوائية، ثم يقسم المجموعات إلى مجموعتين تجريبيتين، ومجموعتين ضابطتين، ويخضع الباحث مجموعتين أحدهما تجريبية، والأخرى ضابطة لعملية القياس القبلي، ثم يعرض المجموعتين التجريبيتين للمتغير التجريبي، ويتم بعد ذلك قياس المتغير التابع بين المجموعات الأربع، ومن ثم رصد الفروقات بين متوسطات المجموعات، وهو ما يقود إلى التعرف على أثر المتغير التجريبي.</a:t>
            </a:r>
            <a:endParaRPr lang="en-US" sz="1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468531"/>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468531"/>
            <a:ext cx="5640947" cy="4431983"/>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5– مجموعة تجريبية وأخرى ضابطة:</a:t>
            </a:r>
          </a:p>
          <a:p>
            <a:pPr algn="justLow" rtl="1">
              <a:lnSpc>
                <a:spcPct val="150000"/>
              </a:lnSpc>
            </a:pPr>
            <a:r>
              <a:rPr lang="ar-EG" sz="1400" dirty="0">
                <a:latin typeface="Alexandria" charset="0"/>
                <a:cs typeface="Alexandria" charset="0"/>
              </a:rPr>
              <a:t>يختلف هذا النوع من التجارب عن تجربة المجموعتين والقياس البعدي التي سبق التعرض لها في التصميمات شبه التجريبية، في انه في الحالة السابقة "تجربة المجموعتين والقياس البعدي" يقوم الباحث باختيار مجموعتين كما هما موجودتان في الواقع مسبقا قبل التخطيط لإجراء التجربة، وان المقارنة تمت بعد تعرض احداها للمتغير التجريبي دون تدخل من الباحث لعزل المتغيرات التي قد تؤثر على النتائج، اما في النوع الحالي "مجموعة تجريبية واخري ضابطة" فإن الباحث لا يقوم باختيار مجموعتين موجودتين في الحالة الطبيعية كما هي في الواقع، بل يقوم باختيار مجموعة من الأشخاص يوزعهم عشوائيا على مجموعتين، حيث تتضمن عملية التوزيع العشوائي عزل وتحييد بعض العوامل التي قد تؤثر على القياس، ويقوم بعد ذلك بتعريض المجموعة التجريبية للمتغير التجريبي. وهكذا فإن زيادة عدد المجموعات الضابطة واخضاعها لقاعدتي المضاهاة والتوزيع العشوائي وتكرار التجربة وضبط المتغيرات وتحييد العوامل العارضة،  جميعها عوامل تساعد في ضبط التجربة والحصول على نتائج أكثر وضوحا، من خلال قياس جميع العوامل والمتغيرات التي تقود في النهاية إلى التعرف على أثر المتغير التجريبي بصورة اكثر دقة وثبات.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1832" y="1597320"/>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المنهج التجريبي والدراسات الإعلامية:</a:t>
            </a:r>
          </a:p>
          <a:p>
            <a:pPr algn="justLow" rtl="1">
              <a:lnSpc>
                <a:spcPct val="150000"/>
              </a:lnSpc>
            </a:pPr>
            <a:r>
              <a:rPr lang="ar-EG" sz="1400" dirty="0">
                <a:latin typeface="Alexandria" charset="0"/>
                <a:cs typeface="Alexandria" charset="0"/>
              </a:rPr>
              <a:t>على الرغم من التقدم الهائل الذي احرزته العلوم التطبيقية من خلال استخدام التجربة، إلا ان استخدام هذا المنهج في العلوم الانسانية والاجتماعية عموما لايزال يسير بخطوات بطيئة، مع اعترافنا بالمحاولات المهمة لاستخدام هذا المنهج في الدراسات التربوية والنفسية، حيث يسعى اساتذة التربية وعلم النفس إلى وضع بعض التصميمات التي من شانها ان تزيد من درجة التحكم في بعض العوامل المتعلقة بالتجريب.</a:t>
            </a:r>
          </a:p>
          <a:p>
            <a:pPr algn="justLow" rtl="1">
              <a:lnSpc>
                <a:spcPct val="150000"/>
              </a:lnSpc>
            </a:pPr>
            <a:r>
              <a:rPr lang="ar-EG" sz="1400" dirty="0">
                <a:latin typeface="Alexandria" charset="0"/>
                <a:cs typeface="Alexandria" charset="0"/>
              </a:rPr>
              <a:t>أما فيما يتعلق بالدراسات الإعلامية فإنه يمكن القول ان هناك احجاما كبيرا في استخدام التصميمات التجريبية أو شبه التجريبية من قبل الباحثين، خاصة في مجال الدراسات الإعلامية العربية، ولعل مرد ذلك يعود إلى الصعوبات البالغة التي تحيط باستخدام هذا المنهج، حيث يمكن رصد العديد من الملاحظات المتعلقة باستخدام المنهج التجريبي في مجال دراسات الإعلام والاتصال، وذلك كالتالي: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468531"/>
            <a:ext cx="5786409" cy="30008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ان الاستخدام السليم الذي يقود إلى نتائج موثوقة ومطمئنة في استخدامات المنهج التجريبي لا يكون إلا في العلوم الطبيعية، حيث تجرى التجارب في المعمل، وحيث بإمكان الباحث ان يتحكم في كافة المتغيرات وضبطها، وإعادة التجربة مرات غير محدودة والوصول إلى نفس النتائج.</a:t>
            </a:r>
          </a:p>
          <a:p>
            <a:pPr algn="justLow" rtl="1">
              <a:lnSpc>
                <a:spcPct val="150000"/>
              </a:lnSpc>
            </a:pPr>
            <a:r>
              <a:rPr lang="ar-EG" sz="1400" dirty="0">
                <a:latin typeface="Alexandria" charset="0"/>
                <a:cs typeface="Alexandria" charset="0"/>
              </a:rPr>
              <a:t>2 – ان النتائج التي يتم التوصل إليها باستخدام المنهج التجريبي في الدراسات الإعلامية تظل نتائج غير نهائية، كما انها ليست قطعية، ولا يمكن الاطمئنان إليها بنفس المستوى كما هو الحال في العلوم الطبيعية، وذلك لاعتبارات كثيرة؛ اهمها عدم إمكانية عزل جميع العوامل الخارجية التي قد يكون لها تأثير في المتغير التابع عزلا تاما ونهائيا ومؤكدا، كما هو الحال داخل المعمل في العلوم الطبيعية، حيث يكون بإمكان الباحث التحكم في كافة الظروف والعوامل والمتغيرات وضبطها بما يخدم العملية البحثية.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1618"/>
    </mc:Choice>
    <mc:Fallback xmlns="">
      <p:transition spd="slow" advTm="5161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97031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 ان قياس تأثير التعرض لبرامج إذاعية أو تلفزيونية أو صحف معينة يظل امرا تواجهه الكثير من الصعوبات، فإذا افترضنا ان الباحث يريد قياس تأثير التعرض للبرامج السياسية في التلفزيون على المشاركة في العملية الانتخابية،  وقام باختيار مجموعات ضابطة وأخرى تجريبية، ثم عرض المجموعة التجريبية لعدد من البرامج السياسية التي تتضمن بيانات ومعلومات حول المشاركة في الانتخابات، وقام بكل القياسات القبلية والبعدية لكافة المجموعات، فإن وجود اتجاه ايجابي لدى المجموعة التجريبية نحو المشاركة في الانتخابات لا يمكن رده بالضرورة إلى تعرضهم للبرامج المذكورة فقط، فمن المحتمل وجود الكثير من</a:t>
            </a:r>
          </a:p>
          <a:p>
            <a:pPr algn="justLow" rtl="1">
              <a:lnSpc>
                <a:spcPct val="150000"/>
              </a:lnSpc>
            </a:pPr>
            <a:r>
              <a:rPr lang="ar-EG" sz="1400" dirty="0">
                <a:latin typeface="Alexandria" charset="0"/>
                <a:cs typeface="Alexandria" charset="0"/>
              </a:rPr>
              <a:t>العوامل الأخرى التي ساهمت في تشكل ذلك الاتجاه، رغم محاولة الباحث ضبط كافة العوامل والالتزام بقاعدة المضاهاة والعشوائية، ومن ذلك وجود مواقف وتجارب وخبرات سابقة </a:t>
            </a:r>
            <a:r>
              <a:rPr lang="ar-EG" sz="1400" dirty="0" err="1">
                <a:latin typeface="Alexandria" charset="0"/>
                <a:cs typeface="Alexandria" charset="0"/>
              </a:rPr>
              <a:t>للمبحوثين</a:t>
            </a:r>
            <a:r>
              <a:rPr lang="ar-EG" sz="1400" dirty="0">
                <a:latin typeface="Alexandria" charset="0"/>
                <a:cs typeface="Alexandria" charset="0"/>
              </a:rPr>
              <a:t>، وتأثير الرفاق والزملاء والأصدقاء والأسرة، والقراءات الشخصية، وغيرها من العوامل التي تتدخل في تشكيل رأي المبحوث،  والتي يكون من الصعب على الباحث عزلها مهما اتخذ من احتياطات واجراءات.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4- ان عملية عزل وتحييد وضبط كافة العوامل والمتغيرات التي قد تؤثر في اتجاهات المجموعة أو المجموعات التجريبية في الدراسات الإعلامية تزداد تعقدا وصعوبة في ظل الظروف الإعلامية الراهنة في هذا العصر، حيث يكون الانسان محاطا بالأف الرسائل الإعلامية اليومية من مختلف الوسائل الجماهيرية، وفي مختلف الموضوعات، وبشتى الأساليب، وفي كل الأوقات، وبسرعة فائقة، مما يجعل الفرد يعيش تحت ضغط قوي لتلك الوسائل، يصعب التخلص منه والحد من تأثيره عليه، وبالتالي فإن كافة الاجراءات الاحترازية كالضبط والعزل والتحييد التي يلجأ إليها الباحث ستكون غير كافية لمنع تدخل تأثير العوامل المطلوب استبعادها.</a:t>
            </a:r>
          </a:p>
          <a:p>
            <a:pPr algn="justLow" rtl="1">
              <a:lnSpc>
                <a:spcPct val="150000"/>
              </a:lnSpc>
            </a:pPr>
            <a:r>
              <a:rPr lang="ar-EG" sz="1400" dirty="0">
                <a:latin typeface="Alexandria" charset="0"/>
                <a:cs typeface="Alexandria" charset="0"/>
              </a:rPr>
              <a:t>5 – إنه على الرغم من الصعوبة البالغة في استخدام المنهج التجريبي في الدراسات الإعلامية إلا انه يمكن الاستعاضة عن ذلك باللجوء إلى الدراسات شبه التجريبية، والتركيز على دراسة العلاقات الارتباطية بين الظواهر المختلفة في مجال الاتصال والاعلام.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666568"/>
            <a:ext cx="5780329" cy="2637710"/>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6– مع اعترافنا بصعوبة استخدام المنهج التجريبي بضوابطه الصارمة في مجال الدراسات الإعلامية، إلا إنني ومع كل ذلك لست مع الرأي القائل بالاستبعاد التام لاستخدام هذا المنهج في حقل الاتصال والإعلام، إذ لا مناص من ان يتجه الباحثون في هذا المجال نحو استخدام هذا المنهج مع محاولة الالتزام ما أمكن ذلك بكافة ضوابطه وخطواته، وهو امرا يتطلب جهودا كبيرة وحثيثة، ومحاولات دائبة ومستمرة وجادة، ونشاطا ذهنيا، حيث من الممكن ان يقود كل ذلك مع مرور الزمن إلى خلق تراكم معرفي ومنهجي، من شانه ان يساهم في تأسيس تصميمات ومواقف وأساليب علمية جديدة، تجعل من الممكن توظيف واستخدام المنهج التجريبي مستقبلا في الدراسات الإعلامية بصرامة وانضباطية، من الممكن ان تقترب من صرامة وانضباطية استخدامه المعملي.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397031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ويرى الدكتور محمد عبدالحميد ان استخدام المنهج التجريبي في الدراسات الإعلامية يرتبط بالكثير من المحاذير، وبصفة خاصة في دراسة جمهور المتلقين على اختلاف فئاتهم، وذلك للأسباب التالية:</a:t>
            </a:r>
          </a:p>
          <a:p>
            <a:pPr algn="justLow" rtl="1">
              <a:lnSpc>
                <a:spcPct val="150000"/>
              </a:lnSpc>
            </a:pPr>
            <a:r>
              <a:rPr lang="ar-EG" sz="1400" dirty="0">
                <a:latin typeface="Alexandria" charset="0"/>
                <a:cs typeface="Alexandria" charset="0"/>
              </a:rPr>
              <a:t>1– عدم اتفاق عملية التجريب في الكثير من الحالات مع طبيعة جمهور المتلقين الذي يتميز بالضخامة والتشتت والتباين في السمات، فتحول ضخامة العدد والتشتت دون إمكانية الاختبار السليم للعينات، بحيث تصبح ممثلة لكل المجتمع، بالإضافة إلى ان التباين في السمات وبصفة خاصة في انماط السلوك </a:t>
            </a:r>
            <a:r>
              <a:rPr lang="ar-EG" sz="1400" dirty="0" err="1">
                <a:latin typeface="Alexandria" charset="0"/>
                <a:cs typeface="Alexandria" charset="0"/>
              </a:rPr>
              <a:t>الاتصالي</a:t>
            </a:r>
            <a:r>
              <a:rPr lang="ar-EG" sz="1400" dirty="0">
                <a:latin typeface="Alexandria" charset="0"/>
                <a:cs typeface="Alexandria" charset="0"/>
              </a:rPr>
              <a:t>، يحول دون تحقيق التماثل التام بين الجماعات المختارة للتجريب.</a:t>
            </a:r>
          </a:p>
          <a:p>
            <a:pPr algn="justLow" rtl="1">
              <a:lnSpc>
                <a:spcPct val="150000"/>
              </a:lnSpc>
            </a:pPr>
            <a:r>
              <a:rPr lang="ar-EG" sz="1400" dirty="0">
                <a:latin typeface="Alexandria" charset="0"/>
                <a:cs typeface="Alexandria" charset="0"/>
              </a:rPr>
              <a:t>2 – عدم إمكانية الضبط المحكم للعوامل التجريبية إلا لفترات محدودة يزول بعدها أثر الضبط، ويصعب بعد ذلك عزل التأثيرات الخارجية.</a:t>
            </a:r>
          </a:p>
          <a:p>
            <a:pPr algn="justLow" rtl="1">
              <a:lnSpc>
                <a:spcPct val="150000"/>
              </a:lnSpc>
            </a:pPr>
            <a:r>
              <a:rPr lang="ar-EG" sz="1400" dirty="0">
                <a:latin typeface="Alexandria" charset="0"/>
                <a:cs typeface="Alexandria" charset="0"/>
              </a:rPr>
              <a:t>3 – صعوبة التماثل بين المناخ التجريبي والمناخ الطبيعي الذي يعيشه جمهور المتلقين، وصعوبة ضبط جميع العوامل والمؤثرات المكونة للمناخ أو البيئة المعملية او الصناعية.</a:t>
            </a:r>
          </a:p>
          <a:p>
            <a:pPr algn="justLow" rtl="1">
              <a:lnSpc>
                <a:spcPct val="150000"/>
              </a:lnSpc>
            </a:pPr>
            <a:r>
              <a:rPr lang="ar-EG" sz="1400" dirty="0">
                <a:latin typeface="Alexandria" charset="0"/>
                <a:cs typeface="Alexandria" charset="0"/>
              </a:rPr>
              <a:t>4 – عدم إنسانية التجريب في بعض الحالات التي تستدعي العزل عن المناخ الطبيعي أو التعريض إلى مثيرات قد لا تتفق مع التقاليد او القيم الاجتماعية السائدة، مثل دراسات العنف والانحراف.</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7501702"/>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المنهج الاستقرائي وأقسام الاستقراء وخطوات المنهج الاستقرائي ومميزات المنهج الاستقرائي وعيوبه ومقارنة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6619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 </a:t>
            </a:r>
            <a:r>
              <a:rPr lang="ar-EG" sz="1400" dirty="0">
                <a:solidFill>
                  <a:srgbClr val="2D3956"/>
                </a:solidFill>
                <a:latin typeface="Alexandria" charset="0"/>
                <a:cs typeface="Alexandria" charset="0"/>
              </a:rPr>
              <a:t>في ضوء دراستك لمناهج البحث العلمي، اعرض لأهداف البحث وأهميته، وكذا المنهج العلمي الذي اعتمد عليه الباحث في اجراء دراسته،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718219" cy="4385816"/>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2"/>
              </a:rPr>
              <a:t>https://</a:t>
            </a:r>
            <a:r>
              <a:rPr lang="en-US" sz="1200" b="1" dirty="0" err="1">
                <a:solidFill>
                  <a:srgbClr val="00AEEF"/>
                </a:solidFill>
                <a:latin typeface="Alexandria" charset="0"/>
                <a:cs typeface="Alexandria" charset="0"/>
                <a:hlinkClick r:id="rId2"/>
              </a:rPr>
              <a:t>www.questionpro.com</a:t>
            </a:r>
            <a:r>
              <a:rPr lang="en-US" sz="1200" b="1" dirty="0">
                <a:solidFill>
                  <a:srgbClr val="00AEEF"/>
                </a:solidFill>
                <a:latin typeface="Alexandria" charset="0"/>
                <a:cs typeface="Alexandria" charset="0"/>
                <a:hlinkClick r:id="rId2"/>
              </a:rPr>
              <a:t>/blog/</a:t>
            </a:r>
            <a:r>
              <a:rPr lang="en-US" sz="1200" b="1" dirty="0" err="1">
                <a:solidFill>
                  <a:srgbClr val="00AEEF"/>
                </a:solidFill>
                <a:latin typeface="Alexandria" charset="0"/>
                <a:cs typeface="Alexandria" charset="0"/>
                <a:hlinkClick r:id="rId2"/>
              </a:rPr>
              <a:t>ar</a:t>
            </a:r>
            <a:r>
              <a:rPr lang="en-US" sz="1200" b="1" dirty="0">
                <a:solidFill>
                  <a:srgbClr val="00AEEF"/>
                </a:solidFill>
                <a:latin typeface="Alexandria" charset="0"/>
                <a:cs typeface="Alexandria" charset="0"/>
                <a:hlinkClick r:id="rId2"/>
              </a:rPr>
              <a:t>/%D8%A7%D9%84%D8%A8%D8%AD%D8%AB%D8%A7%D9%84%D8%A7%D8%B3%D8%AA%D9%83%D8%B4%D8%A7%D9%81%D9%8A-%</a:t>
            </a:r>
            <a:r>
              <a:rPr lang="en-US" sz="1200" b="1" dirty="0" err="1">
                <a:solidFill>
                  <a:srgbClr val="00AEEF"/>
                </a:solidFill>
                <a:latin typeface="Alexandria" charset="0"/>
                <a:cs typeface="Alexandria" charset="0"/>
                <a:hlinkClick r:id="rId2"/>
              </a:rPr>
              <a:t>D8%A7%D9%84%D8%AA%D8%B9%D8%B1%D9%8A%D9%81</a:t>
            </a:r>
            <a:r>
              <a:rPr lang="en-US" sz="1200" b="1" dirty="0">
                <a:solidFill>
                  <a:srgbClr val="00AEEF"/>
                </a:solidFill>
                <a:latin typeface="Alexandria" charset="0"/>
                <a:cs typeface="Alexandria" charset="0"/>
                <a:hlinkClick r:id="rId2"/>
              </a:rPr>
              <a:t>-%</a:t>
            </a:r>
            <a:r>
              <a:rPr lang="en-US" sz="1200" b="1" dirty="0" err="1">
                <a:solidFill>
                  <a:srgbClr val="00AEEF"/>
                </a:solidFill>
                <a:latin typeface="Alexandria" charset="0"/>
                <a:cs typeface="Alexandria" charset="0"/>
                <a:hlinkClick r:id="rId2"/>
              </a:rPr>
              <a:t>D9%88%D8%A7%D9%84%D8%A3%D9%86%D9%88%D8%A7%D8%B9</a:t>
            </a:r>
            <a:r>
              <a:rPr lang="en-US" sz="1200" b="1" dirty="0">
                <a:solidFill>
                  <a:srgbClr val="00AEEF"/>
                </a:solidFill>
                <a:latin typeface="Alexandria" charset="0"/>
                <a:cs typeface="Alexandria" charset="0"/>
                <a:hlinkClick r:id="rId2"/>
              </a:rPr>
              <a:t>-%</a:t>
            </a:r>
            <a:r>
              <a:rPr lang="en-US" sz="1200" b="1" dirty="0" err="1">
                <a:solidFill>
                  <a:srgbClr val="00AEEF"/>
                </a:solidFill>
                <a:latin typeface="Alexandria" charset="0"/>
                <a:cs typeface="Alexandria" charset="0"/>
                <a:hlinkClick r:id="rId2"/>
              </a:rPr>
              <a:t>D9%88%D8%A7</a:t>
            </a:r>
            <a:r>
              <a:rPr lang="en-US" sz="1200" b="1" dirty="0">
                <a:solidFill>
                  <a:srgbClr val="00AEEF"/>
                </a:solidFill>
                <a:latin typeface="Alexandria" charset="0"/>
                <a:cs typeface="Alexandria" charset="0"/>
                <a:hlinkClick r:id="rId2"/>
              </a:rPr>
              <a:t>/</a:t>
            </a:r>
            <a:endParaRPr lang="en-US" sz="1200" b="1" dirty="0">
              <a:solidFill>
                <a:srgbClr val="00AEEF"/>
              </a:solidFill>
              <a:latin typeface="Alexandria" charset="0"/>
              <a:cs typeface="Alexandria" charset="0"/>
            </a:endParaRP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3"/>
              </a:rPr>
              <a:t>https://</a:t>
            </a:r>
            <a:r>
              <a:rPr lang="en-US" sz="1200" b="1" dirty="0" err="1">
                <a:solidFill>
                  <a:srgbClr val="00AEEF"/>
                </a:solidFill>
                <a:latin typeface="Alexandria" charset="0"/>
                <a:cs typeface="Alexandria" charset="0"/>
                <a:hlinkClick r:id="rId3"/>
              </a:rPr>
              <a:t>educad.me</a:t>
            </a:r>
            <a:r>
              <a:rPr lang="en-US" sz="1200" b="1" dirty="0">
                <a:solidFill>
                  <a:srgbClr val="00AEEF"/>
                </a:solidFill>
                <a:latin typeface="Alexandria" charset="0"/>
                <a:cs typeface="Alexandria" charset="0"/>
                <a:hlinkClick r:id="rId3"/>
              </a:rPr>
              <a:t>/113922/%</a:t>
            </a:r>
            <a:r>
              <a:rPr lang="en-US" sz="1200" b="1" dirty="0" err="1">
                <a:solidFill>
                  <a:srgbClr val="00AEEF"/>
                </a:solidFill>
                <a:latin typeface="Alexandria" charset="0"/>
                <a:cs typeface="Alexandria" charset="0"/>
                <a:hlinkClick r:id="rId3"/>
              </a:rPr>
              <a:t>D8%A7%D9%84%D8%A8%D8%AD%D8%AB</a:t>
            </a:r>
            <a:r>
              <a:rPr lang="en-US" sz="1200" b="1" dirty="0">
                <a:solidFill>
                  <a:srgbClr val="00AEEF"/>
                </a:solidFill>
                <a:latin typeface="Alexandria" charset="0"/>
                <a:cs typeface="Alexandria" charset="0"/>
                <a:hlinkClick r:id="rId3"/>
              </a:rPr>
              <a:t>-%</a:t>
            </a:r>
            <a:r>
              <a:rPr lang="en-US" sz="1200" b="1" dirty="0" err="1">
                <a:solidFill>
                  <a:srgbClr val="00AEEF"/>
                </a:solidFill>
                <a:latin typeface="Alexandria" charset="0"/>
                <a:cs typeface="Alexandria" charset="0"/>
                <a:hlinkClick r:id="rId3"/>
              </a:rPr>
              <a:t>D8%A7%D9%84%D8%A7%D8%B3%D8%AA%D9%83%D8%B4%D8%A7%D9%81%D9%8A</a:t>
            </a:r>
            <a:r>
              <a:rPr lang="en-US" sz="1200" b="1" dirty="0">
                <a:solidFill>
                  <a:srgbClr val="00AEEF"/>
                </a:solidFill>
                <a:latin typeface="Alexandria" charset="0"/>
                <a:cs typeface="Alexandria" charset="0"/>
                <a:hlinkClick r:id="rId3"/>
              </a:rPr>
              <a:t>/</a:t>
            </a:r>
            <a:endParaRPr lang="en-US" sz="1200" b="1" dirty="0">
              <a:solidFill>
                <a:srgbClr val="00AEEF"/>
              </a:solidFill>
              <a:latin typeface="Alexandria" charset="0"/>
              <a:cs typeface="Alexandria" charset="0"/>
            </a:endParaRP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4"/>
              </a:rPr>
              <a:t>https://</a:t>
            </a:r>
            <a:r>
              <a:rPr lang="en-US" sz="1200" b="1" dirty="0" err="1">
                <a:solidFill>
                  <a:srgbClr val="00AEEF"/>
                </a:solidFill>
                <a:latin typeface="Alexandria" charset="0"/>
                <a:cs typeface="Alexandria" charset="0"/>
                <a:hlinkClick r:id="rId4"/>
              </a:rPr>
              <a:t>www.almrsal.com</a:t>
            </a:r>
            <a:r>
              <a:rPr lang="en-US" sz="1200" b="1" dirty="0">
                <a:solidFill>
                  <a:srgbClr val="00AEEF"/>
                </a:solidFill>
                <a:latin typeface="Alexandria" charset="0"/>
                <a:cs typeface="Alexandria" charset="0"/>
                <a:hlinkClick r:id="rId4"/>
              </a:rPr>
              <a:t>/post/1149379</a:t>
            </a:r>
            <a:endParaRPr lang="en-US" sz="1200" b="1" dirty="0">
              <a:solidFill>
                <a:srgbClr val="00AEEF"/>
              </a:solidFill>
              <a:latin typeface="Alexandria" charset="0"/>
              <a:cs typeface="Alexandria" charset="0"/>
            </a:endParaRP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endParaRPr lang="ar-EG" sz="1200" b="1" dirty="0">
              <a:solidFill>
                <a:srgbClr val="00AEEF"/>
              </a:solidFill>
              <a:latin typeface="Alexandria" charset="0"/>
              <a:cs typeface="Alexandria"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http://purl.org/dc/terms/"/>
    <ds:schemaRef ds:uri="http://purl.org/dc/dcmitype/"/>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7AB4EDBB-9E0E-47D7-A008-FF3465955A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11122</TotalTime>
  <Words>7174</Words>
  <Application>Microsoft Office PowerPoint</Application>
  <PresentationFormat>Widescreen</PresentationFormat>
  <Paragraphs>335</Paragraphs>
  <Slides>51</Slides>
  <Notes>15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Alexandria</vt:lpstr>
      <vt:lpstr>Arial</vt:lpstr>
      <vt:lpstr>Calibri</vt:lpstr>
      <vt:lpstr>Calibri Light</vt:lpstr>
      <vt:lpstr>Simplified Arabic</vt:lpstr>
      <vt:lpstr>SimplifiedArabic,Bold</vt:lpstr>
      <vt:lpstr>TimesNewRoman,Bold</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674</cp:revision>
  <dcterms:created xsi:type="dcterms:W3CDTF">2023-04-29T09:08:00Z</dcterms:created>
  <dcterms:modified xsi:type="dcterms:W3CDTF">2026-02-17T09:24:28Z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