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8"/>
  </p:notesMasterIdLst>
  <p:sldIdLst>
    <p:sldId id="541" r:id="rId3"/>
    <p:sldId id="542" r:id="rId4"/>
    <p:sldId id="313" r:id="rId5"/>
    <p:sldId id="580" r:id="rId6"/>
    <p:sldId id="581" r:id="rId7"/>
    <p:sldId id="582" r:id="rId8"/>
    <p:sldId id="583" r:id="rId9"/>
    <p:sldId id="584" r:id="rId10"/>
    <p:sldId id="585" r:id="rId11"/>
    <p:sldId id="586" r:id="rId12"/>
    <p:sldId id="540" r:id="rId13"/>
    <p:sldId id="587" r:id="rId14"/>
    <p:sldId id="588" r:id="rId15"/>
    <p:sldId id="589" r:id="rId16"/>
    <p:sldId id="590" r:id="rId17"/>
    <p:sldId id="591" r:id="rId18"/>
    <p:sldId id="592" r:id="rId19"/>
    <p:sldId id="550" r:id="rId20"/>
    <p:sldId id="551" r:id="rId21"/>
    <p:sldId id="593" r:id="rId22"/>
    <p:sldId id="594" r:id="rId23"/>
    <p:sldId id="554" r:id="rId24"/>
    <p:sldId id="595" r:id="rId25"/>
    <p:sldId id="556" r:id="rId26"/>
    <p:sldId id="596" r:id="rId27"/>
    <p:sldId id="558" r:id="rId28"/>
    <p:sldId id="559" r:id="rId29"/>
    <p:sldId id="560" r:id="rId30"/>
    <p:sldId id="597" r:id="rId31"/>
    <p:sldId id="598" r:id="rId32"/>
    <p:sldId id="566" r:id="rId33"/>
    <p:sldId id="599" r:id="rId34"/>
    <p:sldId id="568" r:id="rId35"/>
    <p:sldId id="600" r:id="rId36"/>
    <p:sldId id="570" r:id="rId37"/>
    <p:sldId id="601" r:id="rId38"/>
    <p:sldId id="602" r:id="rId39"/>
    <p:sldId id="603" r:id="rId40"/>
    <p:sldId id="604" r:id="rId41"/>
    <p:sldId id="576" r:id="rId42"/>
    <p:sldId id="577" r:id="rId43"/>
    <p:sldId id="578" r:id="rId44"/>
    <p:sldId id="539" r:id="rId45"/>
    <p:sldId id="55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0"/>
            <p14:sldId id="581"/>
            <p14:sldId id="582"/>
            <p14:sldId id="583"/>
            <p14:sldId id="584"/>
            <p14:sldId id="585"/>
            <p14:sldId id="586"/>
            <p14:sldId id="540"/>
            <p14:sldId id="587"/>
            <p14:sldId id="588"/>
            <p14:sldId id="589"/>
            <p14:sldId id="590"/>
            <p14:sldId id="591"/>
            <p14:sldId id="592"/>
            <p14:sldId id="550"/>
            <p14:sldId id="551"/>
            <p14:sldId id="593"/>
            <p14:sldId id="594"/>
            <p14:sldId id="554"/>
            <p14:sldId id="595"/>
            <p14:sldId id="556"/>
            <p14:sldId id="596"/>
            <p14:sldId id="558"/>
            <p14:sldId id="559"/>
            <p14:sldId id="560"/>
            <p14:sldId id="597"/>
            <p14:sldId id="598"/>
            <p14:sldId id="566"/>
            <p14:sldId id="599"/>
            <p14:sldId id="568"/>
            <p14:sldId id="600"/>
            <p14:sldId id="570"/>
            <p14:sldId id="601"/>
            <p14:sldId id="602"/>
            <p14:sldId id="603"/>
            <p14:sldId id="604"/>
            <p14:sldId id="576"/>
            <p14:sldId id="577"/>
            <p14:sldId id="578"/>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E7527E38-C0F9-4803-80DE-9384FE67CD56}"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11</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110867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79488697-EDE9-4EF4-9D5C-13C2EEB4618F}"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13</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6627" name="Rectangle 2"/>
          <p:cNvSpPr>
            <a:spLocks noGrp="1" noRot="1" noChangeAspect="1" noChangeArrowheads="1" noTextEdit="1"/>
          </p:cNvSpPr>
          <p:nvPr>
            <p:ph type="sldImg"/>
          </p:nvPr>
        </p:nvSpPr>
        <p:spPr>
          <a:xfrm>
            <a:off x="469900" y="727075"/>
            <a:ext cx="6375400" cy="3586163"/>
          </a:xfrm>
          <a:ln/>
        </p:spPr>
      </p:sp>
      <p:sp>
        <p:nvSpPr>
          <p:cNvPr id="26628"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3588400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B5B45008-C2EE-4E4A-80BD-F7CC7F7EF771}"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15</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1" name="Rectangle 2"/>
          <p:cNvSpPr>
            <a:spLocks noGrp="1" noRot="1" noChangeAspect="1" noChangeArrowheads="1" noTextEdit="1"/>
          </p:cNvSpPr>
          <p:nvPr>
            <p:ph type="sldImg"/>
          </p:nvPr>
        </p:nvSpPr>
        <p:spPr>
          <a:xfrm>
            <a:off x="469900" y="727075"/>
            <a:ext cx="6375400" cy="3586163"/>
          </a:xfrm>
          <a:ln/>
        </p:spPr>
      </p:sp>
      <p:sp>
        <p:nvSpPr>
          <p:cNvPr id="27652"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1912672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5"/>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5825">
              <a:defRPr sz="3600">
                <a:solidFill>
                  <a:schemeClr val="tx1"/>
                </a:solidFill>
                <a:latin typeface="Times New Roman" panose="02020603050405020304" pitchFamily="18" charset="0"/>
              </a:defRPr>
            </a:lvl1pPr>
            <a:lvl2pPr marL="742950" indent="-285750" defTabSz="885825">
              <a:defRPr sz="3600">
                <a:solidFill>
                  <a:schemeClr val="tx1"/>
                </a:solidFill>
                <a:latin typeface="Times New Roman" panose="02020603050405020304" pitchFamily="18" charset="0"/>
              </a:defRPr>
            </a:lvl2pPr>
            <a:lvl3pPr marL="1143000" indent="-228600" defTabSz="885825">
              <a:defRPr sz="3600">
                <a:solidFill>
                  <a:schemeClr val="tx1"/>
                </a:solidFill>
                <a:latin typeface="Times New Roman" panose="02020603050405020304" pitchFamily="18" charset="0"/>
              </a:defRPr>
            </a:lvl3pPr>
            <a:lvl4pPr marL="1600200" indent="-228600" defTabSz="885825">
              <a:defRPr sz="3600">
                <a:solidFill>
                  <a:schemeClr val="tx1"/>
                </a:solidFill>
                <a:latin typeface="Times New Roman" panose="02020603050405020304" pitchFamily="18" charset="0"/>
              </a:defRPr>
            </a:lvl4pPr>
            <a:lvl5pPr marL="2057400" indent="-228600" defTabSz="885825">
              <a:defRPr sz="3600">
                <a:solidFill>
                  <a:schemeClr val="tx1"/>
                </a:solidFill>
                <a:latin typeface="Times New Roman" panose="02020603050405020304" pitchFamily="18" charset="0"/>
              </a:defRPr>
            </a:lvl5pPr>
            <a:lvl6pPr marL="2514600" indent="-228600" defTabSz="885825" eaLnBrk="0" fontAlgn="base" hangingPunct="0">
              <a:spcBef>
                <a:spcPct val="0"/>
              </a:spcBef>
              <a:spcAft>
                <a:spcPct val="0"/>
              </a:spcAft>
              <a:defRPr sz="3600">
                <a:solidFill>
                  <a:schemeClr val="tx1"/>
                </a:solidFill>
                <a:latin typeface="Times New Roman" panose="02020603050405020304" pitchFamily="18" charset="0"/>
              </a:defRPr>
            </a:lvl6pPr>
            <a:lvl7pPr marL="2971800" indent="-228600" defTabSz="885825" eaLnBrk="0" fontAlgn="base" hangingPunct="0">
              <a:spcBef>
                <a:spcPct val="0"/>
              </a:spcBef>
              <a:spcAft>
                <a:spcPct val="0"/>
              </a:spcAft>
              <a:defRPr sz="3600">
                <a:solidFill>
                  <a:schemeClr val="tx1"/>
                </a:solidFill>
                <a:latin typeface="Times New Roman" panose="02020603050405020304" pitchFamily="18" charset="0"/>
              </a:defRPr>
            </a:lvl7pPr>
            <a:lvl8pPr marL="3429000" indent="-228600" defTabSz="885825" eaLnBrk="0" fontAlgn="base" hangingPunct="0">
              <a:spcBef>
                <a:spcPct val="0"/>
              </a:spcBef>
              <a:spcAft>
                <a:spcPct val="0"/>
              </a:spcAft>
              <a:defRPr sz="3600">
                <a:solidFill>
                  <a:schemeClr val="tx1"/>
                </a:solidFill>
                <a:latin typeface="Times New Roman" panose="02020603050405020304" pitchFamily="18" charset="0"/>
              </a:defRPr>
            </a:lvl8pPr>
            <a:lvl9pPr marL="3886200" indent="-228600" defTabSz="885825" eaLnBrk="0" fontAlgn="base" hangingPunct="0">
              <a:spcBef>
                <a:spcPct val="0"/>
              </a:spcBef>
              <a:spcAft>
                <a:spcPct val="0"/>
              </a:spcAft>
              <a:defRPr sz="3600">
                <a:solidFill>
                  <a:schemeClr val="tx1"/>
                </a:solidFill>
                <a:latin typeface="Times New Roman" panose="02020603050405020304" pitchFamily="18" charset="0"/>
              </a:defRPr>
            </a:lvl9pPr>
          </a:lstStyle>
          <a:p>
            <a:pPr marL="0" marR="0" lvl="0" indent="0" algn="l" defTabSz="885825" rtl="0" eaLnBrk="1" fontAlgn="auto" latinLnBrk="0" hangingPunct="1">
              <a:lnSpc>
                <a:spcPct val="100000"/>
              </a:lnSpc>
              <a:spcBef>
                <a:spcPts val="0"/>
              </a:spcBef>
              <a:spcAft>
                <a:spcPts val="0"/>
              </a:spcAft>
              <a:buClrTx/>
              <a:buSzTx/>
              <a:buFontTx/>
              <a:buNone/>
              <a:tabLst/>
              <a:defRPr/>
            </a:pPr>
            <a:fld id="{DC024C29-4C71-436A-A53E-C8DEA2201BFC}" type="slidenum">
              <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pPr marL="0" marR="0" lvl="0" indent="0" algn="l" defTabSz="885825" rtl="0" eaLnBrk="1" fontAlgn="auto" latinLnBrk="0" hangingPunct="1">
                <a:lnSpc>
                  <a:spcPct val="100000"/>
                </a:lnSpc>
                <a:spcBef>
                  <a:spcPts val="0"/>
                </a:spcBef>
                <a:spcAft>
                  <a:spcPts val="0"/>
                </a:spcAft>
                <a:buClrTx/>
                <a:buSzTx/>
                <a:buFontTx/>
                <a:buNone/>
                <a:tabLst/>
                <a:defRPr/>
              </a:pPr>
              <a:t>38</a:t>
            </a:fld>
            <a:endPar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60771" name="Rectangle 2"/>
          <p:cNvSpPr>
            <a:spLocks noGrp="1" noRot="1" noChangeAspect="1" noChangeArrowheads="1" noTextEdit="1"/>
          </p:cNvSpPr>
          <p:nvPr>
            <p:ph type="sldImg"/>
          </p:nvPr>
        </p:nvSpPr>
        <p:spPr>
          <a:xfrm>
            <a:off x="409575" y="695325"/>
            <a:ext cx="6178550" cy="3476625"/>
          </a:xfrm>
          <a:ln/>
        </p:spPr>
      </p:sp>
    </p:spTree>
    <p:extLst>
      <p:ext uri="{BB962C8B-B14F-4D97-AF65-F5344CB8AC3E}">
        <p14:creationId xmlns:p14="http://schemas.microsoft.com/office/powerpoint/2010/main" val="2370266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9" y="3925266"/>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79125" y="1944426"/>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557"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248358"/>
            <a:ext cx="768016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47387" y="3515740"/>
            <a:ext cx="8050089"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Procurement: Process overview and emerging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project management techniques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975384" y="4435005"/>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946392" y="50524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49681" y="166650"/>
            <a:ext cx="42936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792567" flipV="1">
            <a:off x="-1891267" y="4200748"/>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01657" y="1117862"/>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519680" y="2430178"/>
            <a:ext cx="10190479" cy="440120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more about the scope of procurement.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overview the project procurement management processes.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the procurement planning steps.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differentiate between the RFP and RFQ and RFI</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345440" y="1292685"/>
            <a:ext cx="11328399" cy="4495800"/>
          </a:xfrm>
        </p:spPr>
        <p:txBody>
          <a:bodyPr>
            <a:noAutofit/>
          </a:bodyPr>
          <a:lstStyle/>
          <a:p>
            <a:pPr algn="just">
              <a:lnSpc>
                <a:spcPct val="90000"/>
              </a:lnSpc>
              <a:buFont typeface="Monotype Sorts" pitchFamily="2" charset="2"/>
              <a:buNone/>
            </a:pPr>
            <a:endParaRPr lang="en-US" altLang="en-US" dirty="0"/>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B0F0"/>
                </a:solidFill>
              </a:rPr>
              <a:t>Procurement</a:t>
            </a:r>
            <a:r>
              <a:rPr lang="en-US" altLang="en-US" kern="0" dirty="0">
                <a:solidFill>
                  <a:srgbClr val="000000"/>
                </a:solidFill>
              </a:rPr>
              <a:t> – The process of acquiring and evaluating goods and services beginning with determining needs through product utilization, conclusion of contracted service, or until the end of the useful life of a capital equipment item.</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algn="just">
              <a:buFont typeface="Wingdings" panose="05000000000000000000" pitchFamily="2" charset="2"/>
              <a:buChar char="§"/>
            </a:pPr>
            <a:r>
              <a:rPr lang="en-US" altLang="en-US" b="1" dirty="0">
                <a:solidFill>
                  <a:srgbClr val="00B0F0"/>
                </a:solidFill>
              </a:rPr>
              <a:t>Procurement</a:t>
            </a:r>
            <a:r>
              <a:rPr lang="en-US" altLang="en-US" dirty="0"/>
              <a:t> means acquiring goods and/or services from an outside source. </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B0F0"/>
                </a:solidFill>
              </a:rPr>
              <a:t>Purchasing</a:t>
            </a:r>
            <a:r>
              <a:rPr lang="en-US" altLang="en-US" kern="0" dirty="0">
                <a:solidFill>
                  <a:srgbClr val="000000"/>
                </a:solidFill>
              </a:rPr>
              <a:t> – The process of “buying:” placing an order, receiving a product or service, and paying the supplier.</a:t>
            </a:r>
          </a:p>
          <a:p>
            <a:pPr algn="just">
              <a:lnSpc>
                <a:spcPct val="90000"/>
              </a:lnSpc>
              <a:buFont typeface="Monotype Sorts" pitchFamily="2" charset="2"/>
              <a:buNone/>
            </a:pPr>
            <a:endParaRPr lang="en-US" altLang="en-US" dirty="0"/>
          </a:p>
        </p:txBody>
      </p:sp>
      <p:sp>
        <p:nvSpPr>
          <p:cNvPr id="3075" name="Rectangle 5"/>
          <p:cNvSpPr>
            <a:spLocks noGrp="1" noChangeArrowheads="1"/>
          </p:cNvSpPr>
          <p:nvPr>
            <p:ph type="title"/>
          </p:nvPr>
        </p:nvSpPr>
        <p:spPr>
          <a:xfrm>
            <a:off x="914400" y="228600"/>
            <a:ext cx="9753600" cy="822278"/>
          </a:xfrm>
          <a:noFill/>
        </p:spPr>
        <p:txBody>
          <a:bodyPr>
            <a:normAutofit/>
          </a:bodyPr>
          <a:lstStyle/>
          <a:p>
            <a:pPr algn="ctr"/>
            <a:r>
              <a:rPr lang="en-GB" altLang="en-US" sz="3200" b="1" dirty="0">
                <a:solidFill>
                  <a:srgbClr val="00B0F0"/>
                </a:solidFill>
              </a:rPr>
              <a:t>PROCUREMENT</a:t>
            </a:r>
            <a:endParaRPr lang="en-US" altLang="en-US" sz="3200" dirty="0">
              <a:solidFill>
                <a:srgbClr val="00B0F0"/>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2B2678FA-8FED-5DF3-46B0-133C8DE894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86288"/>
            <a:ext cx="1959303" cy="964590"/>
          </a:xfrm>
          <a:prstGeom prst="rect">
            <a:avLst/>
          </a:prstGeom>
        </p:spPr>
      </p:pic>
      <p:sp>
        <p:nvSpPr>
          <p:cNvPr id="6" name="Rectangle: Rounded Corners 5">
            <a:extLst>
              <a:ext uri="{FF2B5EF4-FFF2-40B4-BE49-F238E27FC236}">
                <a16:creationId xmlns:a16="http://schemas.microsoft.com/office/drawing/2014/main" id="{630B7BAB-B531-4357-E6FD-8B3E5C7F9138}"/>
              </a:ext>
            </a:extLst>
          </p:cNvPr>
          <p:cNvSpPr/>
          <p:nvPr/>
        </p:nvSpPr>
        <p:spPr>
          <a:xfrm>
            <a:off x="11673839"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3465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005083" y="0"/>
            <a:ext cx="8458200" cy="726743"/>
          </a:xfrm>
        </p:spPr>
        <p:txBody>
          <a:bodyPr>
            <a:noAutofit/>
          </a:bodyPr>
          <a:lstStyle/>
          <a:p>
            <a:pPr algn="ctr"/>
            <a:br>
              <a:rPr lang="en-GB" altLang="en-US" sz="3600" b="1" dirty="0">
                <a:solidFill>
                  <a:srgbClr val="00B0F0"/>
                </a:solidFill>
              </a:rPr>
            </a:br>
            <a:r>
              <a:rPr lang="en-US" altLang="en-US" sz="3600" b="1" dirty="0">
                <a:solidFill>
                  <a:srgbClr val="00B0F0"/>
                </a:solidFill>
              </a:rPr>
              <a:t>Why Outsource?</a:t>
            </a:r>
            <a:endParaRPr lang="en-US" altLang="en-US" sz="3600" dirty="0">
              <a:solidFill>
                <a:srgbClr val="00B0F0"/>
              </a:solidFill>
            </a:endParaRPr>
          </a:p>
        </p:txBody>
      </p:sp>
      <p:sp>
        <p:nvSpPr>
          <p:cNvPr id="4099" name="Rectangle 3"/>
          <p:cNvSpPr>
            <a:spLocks noGrp="1" noChangeArrowheads="1"/>
          </p:cNvSpPr>
          <p:nvPr>
            <p:ph type="body" idx="1"/>
          </p:nvPr>
        </p:nvSpPr>
        <p:spPr>
          <a:xfrm>
            <a:off x="284480" y="1652109"/>
            <a:ext cx="10774301" cy="4495800"/>
          </a:xfrm>
        </p:spPr>
        <p:txBody>
          <a:bodyPr/>
          <a:lstStyle/>
          <a:p>
            <a:pPr algn="just">
              <a:buFont typeface="Monotype Sorts" pitchFamily="2" charset="2"/>
              <a:buNone/>
            </a:pPr>
            <a:r>
              <a:rPr lang="en-US" altLang="en-US" b="1" dirty="0">
                <a:solidFill>
                  <a:srgbClr val="00B0F0"/>
                </a:solidFill>
              </a:rPr>
              <a:t>Outsourcing</a:t>
            </a:r>
            <a:r>
              <a:rPr lang="en-US" altLang="en-US" dirty="0"/>
              <a:t> is a growing practice within the IT industry, and it is</a:t>
            </a:r>
          </a:p>
          <a:p>
            <a:pPr algn="just">
              <a:buFont typeface="Monotype Sorts" pitchFamily="2" charset="2"/>
              <a:buNone/>
            </a:pPr>
            <a:r>
              <a:rPr lang="en-US" altLang="en-US" dirty="0"/>
              <a:t>important to appreciate the reasons it is adopted:</a:t>
            </a:r>
          </a:p>
          <a:p>
            <a:pPr algn="just">
              <a:buFont typeface="Monotype Sorts" pitchFamily="2" charset="2"/>
              <a:buNone/>
            </a:pPr>
            <a:endParaRPr lang="en-US" altLang="en-US" dirty="0"/>
          </a:p>
          <a:p>
            <a:pPr lvl="1" algn="just"/>
            <a:r>
              <a:rPr lang="en-US" altLang="en-US" sz="2800" b="1" dirty="0">
                <a:solidFill>
                  <a:srgbClr val="00B0F0"/>
                </a:solidFill>
              </a:rPr>
              <a:t>To reduce both fixed and recurrent costs.</a:t>
            </a:r>
          </a:p>
          <a:p>
            <a:pPr lvl="1" algn="just"/>
            <a:r>
              <a:rPr lang="en-US" altLang="en-US" sz="2800" b="1" dirty="0">
                <a:solidFill>
                  <a:srgbClr val="00B0F0"/>
                </a:solidFill>
              </a:rPr>
              <a:t>To allow the client organization to focus on its core business.</a:t>
            </a:r>
          </a:p>
          <a:p>
            <a:pPr lvl="1" algn="just"/>
            <a:r>
              <a:rPr lang="en-US" altLang="en-US" sz="2800" b="1" dirty="0">
                <a:solidFill>
                  <a:srgbClr val="00B0F0"/>
                </a:solidFill>
              </a:rPr>
              <a:t>To access skills and technologies.</a:t>
            </a:r>
          </a:p>
          <a:p>
            <a:pPr lvl="1" algn="just"/>
            <a:r>
              <a:rPr lang="en-US" altLang="en-US" sz="2800" b="1" dirty="0">
                <a:solidFill>
                  <a:srgbClr val="00B0F0"/>
                </a:solidFill>
              </a:rPr>
              <a:t>To provide flexibility.</a:t>
            </a:r>
          </a:p>
          <a:p>
            <a:pPr lvl="1" algn="just"/>
            <a:r>
              <a:rPr lang="en-US" altLang="en-US" sz="2800" b="1" dirty="0">
                <a:solidFill>
                  <a:srgbClr val="00B0F0"/>
                </a:solidFill>
              </a:rPr>
              <a:t>To increase accountability.</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013E9485-1CB7-3590-6D2B-DAB7D384005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8" y="44466"/>
            <a:ext cx="1912066" cy="1006412"/>
          </a:xfrm>
          <a:prstGeom prst="rect">
            <a:avLst/>
          </a:prstGeom>
        </p:spPr>
      </p:pic>
      <p:sp>
        <p:nvSpPr>
          <p:cNvPr id="4" name="Rectangle: Rounded Corners 3">
            <a:extLst>
              <a:ext uri="{FF2B5EF4-FFF2-40B4-BE49-F238E27FC236}">
                <a16:creationId xmlns:a16="http://schemas.microsoft.com/office/drawing/2014/main" id="{3F3AAA42-E39E-4FFC-68C8-194AB58F84A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59900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388845" y="72887"/>
            <a:ext cx="8458200" cy="65850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Management Processes</a:t>
            </a:r>
            <a:endParaRPr lang="en-US" altLang="en-US" sz="3600" dirty="0">
              <a:solidFill>
                <a:srgbClr val="00B0F0"/>
              </a:solidFill>
            </a:endParaRPr>
          </a:p>
        </p:txBody>
      </p:sp>
      <p:sp>
        <p:nvSpPr>
          <p:cNvPr id="5123" name="Rectangle 3"/>
          <p:cNvSpPr>
            <a:spLocks noGrp="1" noChangeArrowheads="1"/>
          </p:cNvSpPr>
          <p:nvPr>
            <p:ph type="body" idx="1"/>
          </p:nvPr>
        </p:nvSpPr>
        <p:spPr>
          <a:xfrm>
            <a:off x="254000" y="1371600"/>
            <a:ext cx="10957559" cy="4114800"/>
          </a:xfrm>
        </p:spPr>
        <p:txBody>
          <a:bodyPr>
            <a:noAutofit/>
          </a:bodyPr>
          <a:lstStyle/>
          <a:p>
            <a:pPr algn="just">
              <a:lnSpc>
                <a:spcPct val="90000"/>
              </a:lnSpc>
              <a:buFont typeface="Monotype Sorts" pitchFamily="2" charset="2"/>
              <a:buNone/>
            </a:pPr>
            <a:r>
              <a:rPr lang="en-US" altLang="en-US" b="1" dirty="0">
                <a:solidFill>
                  <a:srgbClr val="00B0F0"/>
                </a:solidFill>
              </a:rPr>
              <a:t>Project procurement management</a:t>
            </a:r>
            <a:r>
              <a:rPr lang="en-US" altLang="en-US" dirty="0">
                <a:solidFill>
                  <a:srgbClr val="00B0F0"/>
                </a:solidFill>
              </a:rPr>
              <a:t> </a:t>
            </a:r>
            <a:r>
              <a:rPr lang="en-US" altLang="en-US" dirty="0"/>
              <a:t>includes the following</a:t>
            </a:r>
          </a:p>
          <a:p>
            <a:pPr algn="just">
              <a:lnSpc>
                <a:spcPct val="90000"/>
              </a:lnSpc>
              <a:buFont typeface="Monotype Sorts" pitchFamily="2" charset="2"/>
              <a:buNone/>
            </a:pPr>
            <a:r>
              <a:rPr lang="en-US" altLang="en-US" b="1" dirty="0"/>
              <a:t>processes</a:t>
            </a:r>
            <a:r>
              <a:rPr lang="en-US" altLang="en-US" dirty="0"/>
              <a:t> for acquiring goods and services from outside the project</a:t>
            </a:r>
          </a:p>
          <a:p>
            <a:pPr algn="just">
              <a:lnSpc>
                <a:spcPct val="90000"/>
              </a:lnSpc>
              <a:buFont typeface="Monotype Sorts" pitchFamily="2" charset="2"/>
              <a:buNone/>
            </a:pPr>
            <a:r>
              <a:rPr lang="en-US" altLang="en-US" dirty="0"/>
              <a:t>organisation:</a:t>
            </a:r>
          </a:p>
          <a:p>
            <a:pPr lvl="1" algn="just">
              <a:lnSpc>
                <a:spcPct val="90000"/>
              </a:lnSpc>
            </a:pPr>
            <a:r>
              <a:rPr lang="en-US" altLang="en-US" sz="2800" b="1" dirty="0">
                <a:solidFill>
                  <a:srgbClr val="00B0F0"/>
                </a:solidFill>
              </a:rPr>
              <a:t>Procurement planning</a:t>
            </a:r>
            <a:r>
              <a:rPr lang="en-US" altLang="en-US" sz="2800" dirty="0"/>
              <a:t>: determining what to procure and when.</a:t>
            </a:r>
          </a:p>
          <a:p>
            <a:pPr lvl="1" algn="just">
              <a:lnSpc>
                <a:spcPct val="90000"/>
              </a:lnSpc>
            </a:pPr>
            <a:r>
              <a:rPr lang="en-US" altLang="en-US" sz="2800" b="1" dirty="0">
                <a:solidFill>
                  <a:srgbClr val="00B0F0"/>
                </a:solidFill>
              </a:rPr>
              <a:t>Solicitation planning</a:t>
            </a:r>
            <a:r>
              <a:rPr lang="en-US" altLang="en-US" sz="2800" dirty="0"/>
              <a:t>: documenting product requirements and identifying potential sources.</a:t>
            </a:r>
          </a:p>
          <a:p>
            <a:pPr lvl="1" algn="just">
              <a:lnSpc>
                <a:spcPct val="90000"/>
              </a:lnSpc>
            </a:pPr>
            <a:r>
              <a:rPr lang="en-US" altLang="en-US" sz="2800" b="1" dirty="0">
                <a:solidFill>
                  <a:srgbClr val="00B0F0"/>
                </a:solidFill>
              </a:rPr>
              <a:t>Solicitation</a:t>
            </a:r>
            <a:r>
              <a:rPr lang="en-US" altLang="en-US" sz="2800" dirty="0"/>
              <a:t>: obtaining quotations, bids, offers, or proposals as appropriate.</a:t>
            </a:r>
          </a:p>
          <a:p>
            <a:pPr lvl="1" algn="just">
              <a:lnSpc>
                <a:spcPct val="90000"/>
              </a:lnSpc>
            </a:pPr>
            <a:r>
              <a:rPr lang="en-US" altLang="en-US" sz="2800" b="1" dirty="0">
                <a:solidFill>
                  <a:srgbClr val="00B0F0"/>
                </a:solidFill>
              </a:rPr>
              <a:t>Source selection</a:t>
            </a:r>
            <a:r>
              <a:rPr lang="en-US" altLang="en-US" sz="2800" dirty="0"/>
              <a:t>: choosing from among potential vendors.</a:t>
            </a:r>
          </a:p>
          <a:p>
            <a:pPr lvl="1" algn="just">
              <a:lnSpc>
                <a:spcPct val="90000"/>
              </a:lnSpc>
            </a:pPr>
            <a:r>
              <a:rPr lang="en-US" altLang="en-US" sz="2800" b="1" dirty="0">
                <a:solidFill>
                  <a:srgbClr val="00B0F0"/>
                </a:solidFill>
              </a:rPr>
              <a:t>Contract administration</a:t>
            </a:r>
            <a:r>
              <a:rPr lang="en-US" altLang="en-US" sz="2800" dirty="0"/>
              <a:t>: managing the relationship with the vendor.</a:t>
            </a:r>
          </a:p>
          <a:p>
            <a:pPr lvl="1" algn="just">
              <a:lnSpc>
                <a:spcPct val="90000"/>
              </a:lnSpc>
            </a:pPr>
            <a:r>
              <a:rPr lang="en-US" altLang="en-US" sz="2800" b="1" dirty="0">
                <a:solidFill>
                  <a:srgbClr val="00B0F0"/>
                </a:solidFill>
              </a:rPr>
              <a:t>Contract close-out</a:t>
            </a:r>
            <a:r>
              <a:rPr lang="en-US" altLang="en-US" sz="2800" dirty="0"/>
              <a:t>: completion and settlement of the contract.</a:t>
            </a:r>
          </a:p>
        </p:txBody>
      </p:sp>
      <p:sp>
        <p:nvSpPr>
          <p:cNvPr id="5" name="TextBox 4">
            <a:extLst>
              <a:ext uri="{FF2B5EF4-FFF2-40B4-BE49-F238E27FC236}">
                <a16:creationId xmlns:a16="http://schemas.microsoft.com/office/drawing/2014/main" id="{B6E60321-421F-096F-355B-5271C6E42BFC}"/>
              </a:ext>
            </a:extLst>
          </p:cNvPr>
          <p:cNvSpPr txBox="1"/>
          <p:nvPr/>
        </p:nvSpPr>
        <p:spPr>
          <a:xfrm>
            <a:off x="932558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E4502C56-FCE7-A4AB-2D57-94356CB373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87445"/>
            <a:ext cx="1827223" cy="963433"/>
          </a:xfrm>
          <a:prstGeom prst="rect">
            <a:avLst/>
          </a:prstGeom>
        </p:spPr>
      </p:pic>
      <p:sp>
        <p:nvSpPr>
          <p:cNvPr id="4" name="Rectangle: Rounded Corners 3">
            <a:extLst>
              <a:ext uri="{FF2B5EF4-FFF2-40B4-BE49-F238E27FC236}">
                <a16:creationId xmlns:a16="http://schemas.microsoft.com/office/drawing/2014/main" id="{9A936E7C-88DE-6155-3CBD-D92049CE6899}"/>
              </a:ext>
            </a:extLst>
          </p:cNvPr>
          <p:cNvSpPr/>
          <p:nvPr/>
        </p:nvSpPr>
        <p:spPr>
          <a:xfrm>
            <a:off x="11440160" y="1050878"/>
            <a:ext cx="1901650" cy="51689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943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474106" y="300386"/>
            <a:ext cx="9406719" cy="685800"/>
          </a:xfrm>
        </p:spPr>
        <p:txBody>
          <a:bodyPr>
            <a:noAutofit/>
          </a:bodyPr>
          <a:lstStyle/>
          <a:p>
            <a:pPr algn="l"/>
            <a:r>
              <a:rPr lang="en-US" altLang="en-US" sz="3200" b="1" dirty="0">
                <a:solidFill>
                  <a:srgbClr val="00B0F0"/>
                </a:solidFill>
              </a:rPr>
              <a:t>Procurement Management Processes &amp; Key Outputs</a:t>
            </a:r>
            <a:endParaRPr lang="en-US" altLang="en-US" sz="3200" dirty="0">
              <a:solidFill>
                <a:srgbClr val="00B0F0"/>
              </a:solidFill>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140" y="4056572"/>
            <a:ext cx="10242380"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8" name="Text Box 4"/>
          <p:cNvSpPr txBox="1">
            <a:spLocks noChangeArrowheads="1"/>
          </p:cNvSpPr>
          <p:nvPr/>
        </p:nvSpPr>
        <p:spPr bwMode="auto">
          <a:xfrm>
            <a:off x="395140" y="1378916"/>
            <a:ext cx="1015093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figure below summarises the major processes involved in procurement management, and identifies important milestones associated with each stage.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Times New Roman"/>
                <a:ea typeface="+mn-ea"/>
                <a:cs typeface="Times New Roman"/>
              </a:rPr>
              <a:t>For example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after procurement planning the key milestone is the “</a:t>
            </a:r>
            <a:r>
              <a:rPr kumimoji="0" lang="en-GB" altLang="en-US" sz="2800" b="1" i="0" u="none" strike="noStrike" kern="1200" cap="none" spc="0" normalizeH="0" baseline="0" noProof="0" dirty="0">
                <a:ln>
                  <a:noFill/>
                </a:ln>
                <a:solidFill>
                  <a:prstClr val="black"/>
                </a:solidFill>
                <a:effectLst/>
                <a:uLnTx/>
                <a:uFillTx/>
                <a:latin typeface="Times New Roman"/>
                <a:ea typeface="+mn-ea"/>
                <a:cs typeface="Times New Roman"/>
              </a:rPr>
              <a:t>make or buy decision</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This will determine if further procurement management processes are required.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A800A348-DAF9-9CF0-D55D-677F113A85D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0"/>
            <a:ext cx="2133599" cy="1078530"/>
          </a:xfrm>
          <a:prstGeom prst="rect">
            <a:avLst/>
          </a:prstGeom>
        </p:spPr>
      </p:pic>
      <p:sp>
        <p:nvSpPr>
          <p:cNvPr id="4" name="Rectangle: Rounded Corners 3">
            <a:extLst>
              <a:ext uri="{FF2B5EF4-FFF2-40B4-BE49-F238E27FC236}">
                <a16:creationId xmlns:a16="http://schemas.microsoft.com/office/drawing/2014/main" id="{3C3689AE-BB3A-F161-FD87-1BB6937C0933}"/>
              </a:ext>
            </a:extLst>
          </p:cNvPr>
          <p:cNvSpPr/>
          <p:nvPr/>
        </p:nvSpPr>
        <p:spPr>
          <a:xfrm>
            <a:off x="10813159" y="128657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06539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978047" y="0"/>
            <a:ext cx="8458200" cy="48108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Planning</a:t>
            </a:r>
            <a:endParaRPr lang="en-US" altLang="en-US" sz="3600" dirty="0">
              <a:solidFill>
                <a:srgbClr val="00B0F0"/>
              </a:solidFill>
            </a:endParaRPr>
          </a:p>
        </p:txBody>
      </p:sp>
      <p:sp>
        <p:nvSpPr>
          <p:cNvPr id="7171" name="Rectangle 3"/>
          <p:cNvSpPr>
            <a:spLocks noGrp="1" noChangeArrowheads="1"/>
          </p:cNvSpPr>
          <p:nvPr>
            <p:ph type="body" idx="1"/>
          </p:nvPr>
        </p:nvSpPr>
        <p:spPr>
          <a:xfrm>
            <a:off x="304800" y="1356574"/>
            <a:ext cx="12176989" cy="4714875"/>
          </a:xfrm>
        </p:spPr>
        <p:txBody>
          <a:bodyPr>
            <a:noAutofit/>
          </a:bodyPr>
          <a:lstStyle/>
          <a:p>
            <a:pPr algn="just">
              <a:lnSpc>
                <a:spcPct val="90000"/>
              </a:lnSpc>
              <a:buFont typeface="Wingdings" panose="05000000000000000000" pitchFamily="2" charset="2"/>
              <a:buChar char="q"/>
            </a:pPr>
            <a:r>
              <a:rPr lang="en-US" altLang="en-US" b="1" dirty="0">
                <a:solidFill>
                  <a:srgbClr val="00B0F0"/>
                </a:solidFill>
              </a:rPr>
              <a:t>Procurement planning </a:t>
            </a:r>
            <a:r>
              <a:rPr lang="en-US" altLang="en-US" dirty="0"/>
              <a:t>involves identifying which project needs</a:t>
            </a:r>
          </a:p>
          <a:p>
            <a:pPr algn="just">
              <a:lnSpc>
                <a:spcPct val="90000"/>
              </a:lnSpc>
              <a:buFont typeface="Monotype Sorts" pitchFamily="2" charset="2"/>
              <a:buNone/>
            </a:pPr>
            <a:r>
              <a:rPr lang="en-US" altLang="en-US" dirty="0"/>
              <a:t>    can be best met by using products or services outside the organization. </a:t>
            </a:r>
          </a:p>
          <a:p>
            <a:pPr algn="just">
              <a:lnSpc>
                <a:spcPct val="90000"/>
              </a:lnSpc>
              <a:buFont typeface="Monotype Sorts" pitchFamily="2" charset="2"/>
              <a:buNone/>
            </a:pPr>
            <a:r>
              <a:rPr lang="en-US" altLang="en-US" b="1" dirty="0"/>
              <a:t>    It includes deciding</a:t>
            </a:r>
            <a:r>
              <a:rPr lang="en-US" altLang="en-US" dirty="0"/>
              <a:t>:</a:t>
            </a:r>
          </a:p>
          <a:p>
            <a:pPr lvl="1" algn="just">
              <a:lnSpc>
                <a:spcPct val="90000"/>
              </a:lnSpc>
            </a:pPr>
            <a:r>
              <a:rPr lang="en-US" altLang="en-US" sz="2800" b="1" dirty="0">
                <a:solidFill>
                  <a:srgbClr val="00B0F0"/>
                </a:solidFill>
              </a:rPr>
              <a:t>Whether</a:t>
            </a:r>
            <a:r>
              <a:rPr lang="en-US" altLang="en-US" sz="2800" dirty="0"/>
              <a:t> to procure.</a:t>
            </a:r>
          </a:p>
          <a:p>
            <a:pPr lvl="1" algn="just">
              <a:lnSpc>
                <a:spcPct val="90000"/>
              </a:lnSpc>
            </a:pPr>
            <a:r>
              <a:rPr lang="en-US" altLang="en-US" sz="2800" b="1" dirty="0">
                <a:solidFill>
                  <a:srgbClr val="00B0F0"/>
                </a:solidFill>
              </a:rPr>
              <a:t>How</a:t>
            </a:r>
            <a:r>
              <a:rPr lang="en-US" altLang="en-US" sz="2800" dirty="0"/>
              <a:t> to procure.</a:t>
            </a:r>
          </a:p>
          <a:p>
            <a:pPr lvl="1" algn="just">
              <a:lnSpc>
                <a:spcPct val="90000"/>
              </a:lnSpc>
            </a:pPr>
            <a:r>
              <a:rPr lang="en-US" altLang="en-US" sz="2800" b="1" dirty="0">
                <a:solidFill>
                  <a:srgbClr val="00B0F0"/>
                </a:solidFill>
              </a:rPr>
              <a:t>What</a:t>
            </a:r>
            <a:r>
              <a:rPr lang="en-US" altLang="en-US" sz="2800" dirty="0"/>
              <a:t> to procure.</a:t>
            </a:r>
          </a:p>
          <a:p>
            <a:pPr lvl="1" algn="just">
              <a:lnSpc>
                <a:spcPct val="90000"/>
              </a:lnSpc>
            </a:pPr>
            <a:r>
              <a:rPr lang="en-US" altLang="en-US" sz="2800" b="1" dirty="0">
                <a:solidFill>
                  <a:srgbClr val="00B0F0"/>
                </a:solidFill>
              </a:rPr>
              <a:t>How much</a:t>
            </a:r>
            <a:r>
              <a:rPr lang="en-US" altLang="en-US" sz="2800" dirty="0">
                <a:solidFill>
                  <a:srgbClr val="00B0F0"/>
                </a:solidFill>
              </a:rPr>
              <a:t> </a:t>
            </a:r>
            <a:r>
              <a:rPr lang="en-US" altLang="en-US" sz="2800" dirty="0"/>
              <a:t>to procure.</a:t>
            </a:r>
          </a:p>
          <a:p>
            <a:pPr lvl="1" algn="just">
              <a:lnSpc>
                <a:spcPct val="90000"/>
              </a:lnSpc>
            </a:pPr>
            <a:r>
              <a:rPr lang="en-US" altLang="en-US" sz="2800" b="1" dirty="0">
                <a:solidFill>
                  <a:srgbClr val="00B0F0"/>
                </a:solidFill>
              </a:rPr>
              <a:t>When</a:t>
            </a:r>
            <a:r>
              <a:rPr lang="en-US" altLang="en-US" sz="2800" dirty="0"/>
              <a:t> to procure.</a:t>
            </a:r>
          </a:p>
          <a:p>
            <a:pPr algn="just">
              <a:lnSpc>
                <a:spcPct val="90000"/>
              </a:lnSpc>
              <a:buFont typeface="Wingdings" panose="05000000000000000000" pitchFamily="2" charset="2"/>
              <a:buChar char="q"/>
            </a:pPr>
            <a:r>
              <a:rPr lang="en-US" altLang="en-US" dirty="0"/>
              <a:t>It is essential to be creative when planning procurement.</a:t>
            </a:r>
          </a:p>
          <a:p>
            <a:pPr algn="just">
              <a:lnSpc>
                <a:spcPct val="90000"/>
              </a:lnSpc>
              <a:buFont typeface="Wingdings" panose="05000000000000000000" pitchFamily="2" charset="2"/>
              <a:buChar char="q"/>
            </a:pPr>
            <a:r>
              <a:rPr lang="en-US" altLang="en-US" dirty="0"/>
              <a:t>Even though a company may be viewed as a competitor, it will often be</a:t>
            </a:r>
          </a:p>
          <a:p>
            <a:pPr algn="just">
              <a:lnSpc>
                <a:spcPct val="90000"/>
              </a:lnSpc>
              <a:buFont typeface="Monotype Sorts" pitchFamily="2" charset="2"/>
              <a:buNone/>
            </a:pPr>
            <a:r>
              <a:rPr lang="en-US" altLang="en-US" dirty="0"/>
              <a:t>    advantageous to collaborate on some projects.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39312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D04AA24-6D41-A049-0216-59945533F97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90471"/>
            <a:ext cx="2142183" cy="944432"/>
          </a:xfrm>
          <a:prstGeom prst="rect">
            <a:avLst/>
          </a:prstGeom>
        </p:spPr>
      </p:pic>
      <p:sp>
        <p:nvSpPr>
          <p:cNvPr id="4" name="Rectangle: Rounded Corners 3">
            <a:extLst>
              <a:ext uri="{FF2B5EF4-FFF2-40B4-BE49-F238E27FC236}">
                <a16:creationId xmlns:a16="http://schemas.microsoft.com/office/drawing/2014/main" id="{C958F5DD-DEA1-012D-CA81-F8C2B171CEC2}"/>
              </a:ext>
            </a:extLst>
          </p:cNvPr>
          <p:cNvSpPr/>
          <p:nvPr/>
        </p:nvSpPr>
        <p:spPr>
          <a:xfrm>
            <a:off x="11351753" y="1071673"/>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91916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575560" y="136525"/>
            <a:ext cx="8458200" cy="453788"/>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Inputs to Procurement Planning</a:t>
            </a:r>
            <a:endParaRPr lang="en-US" altLang="en-US" sz="3600" dirty="0">
              <a:solidFill>
                <a:srgbClr val="00B0F0"/>
              </a:solidFill>
            </a:endParaRPr>
          </a:p>
        </p:txBody>
      </p:sp>
      <p:sp>
        <p:nvSpPr>
          <p:cNvPr id="8195" name="Rectangle 3"/>
          <p:cNvSpPr>
            <a:spLocks noGrp="1" noChangeArrowheads="1"/>
          </p:cNvSpPr>
          <p:nvPr>
            <p:ph type="body" idx="1"/>
          </p:nvPr>
        </p:nvSpPr>
        <p:spPr>
          <a:xfrm>
            <a:off x="274320" y="1431187"/>
            <a:ext cx="10759439" cy="4572000"/>
          </a:xfrm>
        </p:spPr>
        <p:txBody>
          <a:bodyPr>
            <a:noAutofit/>
          </a:bodyPr>
          <a:lstStyle/>
          <a:p>
            <a:pPr algn="just">
              <a:buFont typeface="Wingdings" panose="05000000000000000000" pitchFamily="2" charset="2"/>
              <a:buChar char="q"/>
            </a:pPr>
            <a:r>
              <a:rPr lang="en-US" altLang="en-US" dirty="0"/>
              <a:t>The inputs needed for procurement planning include:</a:t>
            </a:r>
          </a:p>
          <a:p>
            <a:pPr algn="just">
              <a:buFont typeface="Monotype Sorts" pitchFamily="2" charset="2"/>
              <a:buNone/>
            </a:pPr>
            <a:endParaRPr lang="en-US" altLang="en-US" dirty="0"/>
          </a:p>
          <a:p>
            <a:pPr algn="just"/>
            <a:r>
              <a:rPr lang="en-US" altLang="en-US" b="1" dirty="0">
                <a:solidFill>
                  <a:srgbClr val="00B0F0"/>
                </a:solidFill>
              </a:rPr>
              <a:t>The project scope statement.</a:t>
            </a:r>
          </a:p>
          <a:p>
            <a:pPr algn="just"/>
            <a:r>
              <a:rPr lang="en-US" altLang="en-US" b="1" dirty="0">
                <a:solidFill>
                  <a:srgbClr val="00B0F0"/>
                </a:solidFill>
              </a:rPr>
              <a:t>Product description.</a:t>
            </a:r>
          </a:p>
          <a:p>
            <a:pPr algn="just"/>
            <a:r>
              <a:rPr lang="en-US" altLang="en-US" b="1" dirty="0">
                <a:solidFill>
                  <a:srgbClr val="00B0F0"/>
                </a:solidFill>
              </a:rPr>
              <a:t>Market conditions.</a:t>
            </a:r>
          </a:p>
          <a:p>
            <a:pPr algn="just"/>
            <a:r>
              <a:rPr lang="en-US" altLang="en-US" b="1" dirty="0">
                <a:solidFill>
                  <a:srgbClr val="00B0F0"/>
                </a:solidFill>
              </a:rPr>
              <a:t>Constraints and assumptions</a:t>
            </a:r>
            <a:r>
              <a:rPr lang="en-US" altLang="en-US" dirty="0">
                <a:solidFill>
                  <a:srgbClr val="00B0F0"/>
                </a:solidFill>
              </a:rPr>
              <a:t>.</a:t>
            </a:r>
          </a:p>
          <a:p>
            <a:pPr algn="just">
              <a:buFont typeface="Wingdings" panose="05000000000000000000" pitchFamily="2" charset="2"/>
              <a:buChar char="q"/>
            </a:pPr>
            <a:r>
              <a:rPr lang="en-US" altLang="en-US" dirty="0"/>
              <a:t>It is important to define the scope of the project, the products,</a:t>
            </a:r>
          </a:p>
          <a:p>
            <a:pPr algn="just">
              <a:buFont typeface="Monotype Sorts" pitchFamily="2" charset="2"/>
              <a:buNone/>
            </a:pPr>
            <a:r>
              <a:rPr lang="en-US" altLang="en-US" dirty="0"/>
              <a:t>    market conditions, and constraints and assumptions.</a:t>
            </a:r>
          </a:p>
          <a:p>
            <a:pPr algn="just">
              <a:buFont typeface="Wingdings" panose="05000000000000000000" pitchFamily="2" charset="2"/>
              <a:buChar char="q"/>
            </a:pPr>
            <a:r>
              <a:rPr lang="en-US" altLang="en-US" dirty="0"/>
              <a:t>However, it is also essential to know exactly </a:t>
            </a:r>
            <a:r>
              <a:rPr lang="en-US" altLang="en-US" b="1" dirty="0"/>
              <a:t>why</a:t>
            </a:r>
            <a:r>
              <a:rPr lang="en-US" altLang="en-US" dirty="0"/>
              <a:t> you want</a:t>
            </a:r>
          </a:p>
          <a:p>
            <a:pPr algn="just">
              <a:buFont typeface="Monotype Sorts" pitchFamily="2" charset="2"/>
              <a:buNone/>
            </a:pPr>
            <a:r>
              <a:rPr lang="en-US" altLang="en-US" dirty="0"/>
              <a:t>    to procure goods or services.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5227A44-67B0-C328-EE16-7BFC320152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197066"/>
            <a:ext cx="2431743" cy="781225"/>
          </a:xfrm>
          <a:prstGeom prst="rect">
            <a:avLst/>
          </a:prstGeom>
        </p:spPr>
      </p:pic>
      <p:sp>
        <p:nvSpPr>
          <p:cNvPr id="4" name="Rectangle: Rounded Corners 3">
            <a:extLst>
              <a:ext uri="{FF2B5EF4-FFF2-40B4-BE49-F238E27FC236}">
                <a16:creationId xmlns:a16="http://schemas.microsoft.com/office/drawing/2014/main" id="{20D20DF6-BB2A-B7AE-3B7D-AF11E4609E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10112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114525" y="160361"/>
            <a:ext cx="8458200" cy="535675"/>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Tools and Techniques</a:t>
            </a:r>
            <a:endParaRPr lang="en-US" altLang="en-US" sz="3600" dirty="0">
              <a:solidFill>
                <a:srgbClr val="00B0F0"/>
              </a:solidFill>
            </a:endParaRPr>
          </a:p>
        </p:txBody>
      </p:sp>
      <p:sp>
        <p:nvSpPr>
          <p:cNvPr id="9219" name="Rectangle 3"/>
          <p:cNvSpPr>
            <a:spLocks noGrp="1" noChangeArrowheads="1"/>
          </p:cNvSpPr>
          <p:nvPr>
            <p:ph type="body" idx="1"/>
          </p:nvPr>
        </p:nvSpPr>
        <p:spPr>
          <a:xfrm>
            <a:off x="160667" y="1479550"/>
            <a:ext cx="10964533" cy="4876800"/>
          </a:xfrm>
        </p:spPr>
        <p:txBody>
          <a:bodyPr>
            <a:noAutofit/>
          </a:bodyPr>
          <a:lstStyle/>
          <a:p>
            <a:pPr algn="just">
              <a:buFont typeface="Monotype Sorts" pitchFamily="2" charset="2"/>
              <a:buNone/>
            </a:pPr>
            <a:r>
              <a:rPr lang="en-US" altLang="en-US" b="1" dirty="0">
                <a:solidFill>
                  <a:srgbClr val="00B0F0"/>
                </a:solidFill>
              </a:rPr>
              <a:t>Procurement management </a:t>
            </a:r>
            <a:r>
              <a:rPr lang="en-US" altLang="en-US" dirty="0"/>
              <a:t>will often incorporate the following:</a:t>
            </a:r>
          </a:p>
          <a:p>
            <a:pPr algn="just">
              <a:buFont typeface="Monotype Sorts" pitchFamily="2" charset="2"/>
              <a:buNone/>
            </a:pPr>
            <a:endParaRPr lang="en-US" altLang="en-US" dirty="0"/>
          </a:p>
          <a:p>
            <a:pPr marL="401638" lvl="1" indent="-231775" algn="just"/>
            <a:r>
              <a:rPr lang="en-US" altLang="en-US" sz="2800" b="1" dirty="0">
                <a:solidFill>
                  <a:srgbClr val="00B0F0"/>
                </a:solidFill>
              </a:rPr>
              <a:t>Make-or-buy analysis</a:t>
            </a:r>
            <a:r>
              <a:rPr lang="en-US" altLang="en-US" sz="2800" dirty="0"/>
              <a:t>: determining whether a particular product or service should be made or performed inside the organization or purchased from someone else.  Often involves financial analysis.</a:t>
            </a:r>
          </a:p>
          <a:p>
            <a:pPr marL="401638" lvl="1" indent="-231775" algn="just"/>
            <a:r>
              <a:rPr lang="en-US" altLang="en-US" sz="2800" b="1" dirty="0">
                <a:solidFill>
                  <a:srgbClr val="00B0F0"/>
                </a:solidFill>
              </a:rPr>
              <a:t>Experts</a:t>
            </a:r>
            <a:r>
              <a:rPr lang="en-US" altLang="en-US" sz="2800" dirty="0"/>
              <a:t>, both internal and external, are valuable assets in procurement decisions.</a:t>
            </a:r>
          </a:p>
          <a:p>
            <a:pPr marL="865188" lvl="2" indent="-273050" algn="just"/>
            <a:r>
              <a:rPr lang="en-US" altLang="en-US" sz="2800" b="1" dirty="0">
                <a:solidFill>
                  <a:srgbClr val="00B0F0"/>
                </a:solidFill>
              </a:rPr>
              <a:t>Internal experts </a:t>
            </a:r>
            <a:r>
              <a:rPr lang="en-US" altLang="en-US" sz="2800" dirty="0"/>
              <a:t>are particularly useful in providing knowledge of organisational and personnel issues.</a:t>
            </a:r>
          </a:p>
          <a:p>
            <a:pPr marL="865188" lvl="2" indent="-273050" algn="just"/>
            <a:r>
              <a:rPr lang="en-US" altLang="en-US" sz="2800" b="1" dirty="0">
                <a:solidFill>
                  <a:srgbClr val="00B0F0"/>
                </a:solidFill>
              </a:rPr>
              <a:t>External experts</a:t>
            </a:r>
            <a:r>
              <a:rPr lang="en-US" altLang="en-US" sz="2800" b="1" dirty="0">
                <a:solidFill>
                  <a:srgbClr val="C00000"/>
                </a:solidFill>
              </a:rPr>
              <a:t> </a:t>
            </a:r>
            <a:r>
              <a:rPr lang="en-US" altLang="en-US" sz="2800" dirty="0"/>
              <a:t>can provide expert judgement, especially with regard to vendors and technology issues.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122BB2D-A9AE-C671-3958-7BD54496E2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4795" y="160361"/>
            <a:ext cx="2713013" cy="791336"/>
          </a:xfrm>
          <a:prstGeom prst="rect">
            <a:avLst/>
          </a:prstGeom>
        </p:spPr>
      </p:pic>
      <p:sp>
        <p:nvSpPr>
          <p:cNvPr id="4" name="Rectangle: Rounded Corners 3">
            <a:extLst>
              <a:ext uri="{FF2B5EF4-FFF2-40B4-BE49-F238E27FC236}">
                <a16:creationId xmlns:a16="http://schemas.microsoft.com/office/drawing/2014/main" id="{6147BCE3-B09A-222A-8604-6DF64ED2C54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59970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altLang="en-US" b="1" i="1" dirty="0">
                <a:solidFill>
                  <a:srgbClr val="00B0F0"/>
                </a:solidFill>
              </a:rPr>
              <a:t>Procurement Plan</a:t>
            </a:r>
          </a:p>
        </p:txBody>
      </p:sp>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2525C44A-8F24-A272-3EB0-A64F80314947}"/>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98168"/>
            <a:ext cx="2497783" cy="852710"/>
          </a:xfrm>
          <a:prstGeom prst="rect">
            <a:avLst/>
          </a:prstGeom>
        </p:spPr>
      </p:pic>
      <p:sp>
        <p:nvSpPr>
          <p:cNvPr id="5" name="Rectangle: Rounded Corners 4">
            <a:extLst>
              <a:ext uri="{FF2B5EF4-FFF2-40B4-BE49-F238E27FC236}">
                <a16:creationId xmlns:a16="http://schemas.microsoft.com/office/drawing/2014/main" id="{6F9A7B09-78CF-5A31-0206-A29E756018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75221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title"/>
          </p:nvPr>
        </p:nvSpPr>
        <p:spPr>
          <a:xfrm>
            <a:off x="2902268" y="136525"/>
            <a:ext cx="6946900" cy="894102"/>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(cont.)</a:t>
            </a:r>
          </a:p>
        </p:txBody>
      </p:sp>
      <p:sp>
        <p:nvSpPr>
          <p:cNvPr id="409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875B211-4474-4D15-B605-561111E3DA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4100" name="Rectangle 2"/>
          <p:cNvSpPr>
            <a:spLocks noChangeArrowheads="1"/>
          </p:cNvSpPr>
          <p:nvPr/>
        </p:nvSpPr>
        <p:spPr bwMode="auto">
          <a:xfrm>
            <a:off x="962127" y="1911462"/>
            <a:ext cx="10072048" cy="3564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defRPr>
                <a:solidFill>
                  <a:schemeClr val="tx1"/>
                </a:solidFill>
                <a:latin typeface="Verdana" panose="020B0604030504040204" pitchFamily="34" charset="0"/>
                <a:cs typeface="Arial" panose="020B0604020202020204" pitchFamily="34" charset="0"/>
              </a:defRPr>
            </a:lvl1pPr>
            <a:lvl2pPr marL="1258888" indent="-539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Segoe UI Light" panose="020B0502040204020203" pitchFamily="34" charset="0"/>
              </a:rPr>
              <a:t>Procurement plan linked to project implementation schedule</a:t>
            </a:r>
            <a:r>
              <a:rPr kumimoji="0" lang="en-GB" altLang="en-US" sz="2800" b="0" i="0" u="none" strike="noStrike" kern="1200" cap="none" spc="0" normalizeH="0" baseline="0" noProof="0" dirty="0">
                <a:ln>
                  <a:noFill/>
                </a:ln>
                <a:solidFill>
                  <a:srgbClr val="00B0F0"/>
                </a:solidFill>
                <a:effectLst/>
                <a:uLnTx/>
                <a:uFillTx/>
                <a:latin typeface="Times New Roman"/>
                <a:ea typeface="+mn-ea"/>
                <a:cs typeface="Segoe UI Light" panose="020B0502040204020203" pitchFamily="34" charset="0"/>
              </a:rPr>
              <a:t>:</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Consulting services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Goods and / or works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Major contracts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Phasing of contracts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Critical path</a:t>
            </a:r>
          </a:p>
          <a:p>
            <a:pPr marL="1258888" marR="0" lvl="1"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endParaRPr kumimoji="0" lang="en-GB" altLang="en-US" sz="24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71E7A58E-5E45-7437-C823-408994BF92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73327"/>
            <a:ext cx="2135332" cy="1167674"/>
          </a:xfrm>
          <a:prstGeom prst="rect">
            <a:avLst/>
          </a:prstGeom>
        </p:spPr>
      </p:pic>
      <p:sp>
        <p:nvSpPr>
          <p:cNvPr id="3" name="Rectangle: Rounded Corners 2">
            <a:extLst>
              <a:ext uri="{FF2B5EF4-FFF2-40B4-BE49-F238E27FC236}">
                <a16:creationId xmlns:a16="http://schemas.microsoft.com/office/drawing/2014/main" id="{15F01D85-19C3-7E80-EA6B-C723A2039ED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4476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p:cNvSpPr>
            <a:spLocks noGrp="1" noChangeArrowheads="1"/>
          </p:cNvSpPr>
          <p:nvPr>
            <p:ph type="title"/>
          </p:nvPr>
        </p:nvSpPr>
        <p:spPr>
          <a:xfrm>
            <a:off x="2711451" y="350838"/>
            <a:ext cx="7674495" cy="508971"/>
          </a:xfrm>
        </p:spPr>
        <p:txBody>
          <a:bodyPr rtlCol="0">
            <a:normAutofit fontScale="90000"/>
          </a:bodyPr>
          <a:lstStyle/>
          <a:p>
            <a:pPr algn="ctr">
              <a:defRPr/>
            </a:pPr>
            <a:r>
              <a:rPr lang="en-GB" sz="3600" b="1" dirty="0"/>
              <a:t>Procurement Planning </a:t>
            </a:r>
            <a:r>
              <a:rPr lang="en-GB" sz="3600" b="1" dirty="0">
                <a:solidFill>
                  <a:srgbClr val="00B0F0"/>
                </a:solidFill>
              </a:rPr>
              <a:t>Packaging</a:t>
            </a:r>
          </a:p>
        </p:txBody>
      </p:sp>
      <p:sp>
        <p:nvSpPr>
          <p:cNvPr id="61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85B6FBC-23D4-4F35-B404-7D995FD9C16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 name="Text Box 2"/>
          <p:cNvSpPr txBox="1">
            <a:spLocks noChangeArrowheads="1"/>
          </p:cNvSpPr>
          <p:nvPr/>
        </p:nvSpPr>
        <p:spPr bwMode="auto">
          <a:xfrm>
            <a:off x="2651125" y="5429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6149" name="Text Box 4"/>
          <p:cNvSpPr txBox="1">
            <a:spLocks noChangeArrowheads="1"/>
          </p:cNvSpPr>
          <p:nvPr/>
        </p:nvSpPr>
        <p:spPr bwMode="auto">
          <a:xfrm>
            <a:off x="660400" y="1716959"/>
            <a:ext cx="9885679" cy="4358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65150" indent="-5651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9pPr>
          </a:lstStyle>
          <a:p>
            <a:pPr marL="565150" marR="0" lvl="0" indent="-565150" algn="l" defTabSz="914400" rtl="0" eaLnBrk="0" fontAlgn="auto" latinLnBrk="0" hangingPunct="0">
              <a:lnSpc>
                <a:spcPct val="90000"/>
              </a:lnSpc>
              <a:spcBef>
                <a:spcPts val="0"/>
              </a:spcBef>
              <a:spcAft>
                <a:spcPct val="45000"/>
              </a:spcAft>
              <a:buClr>
                <a:srgbClr val="063DE8"/>
              </a:buClr>
              <a:buSzTx/>
              <a:buFont typeface="Monotype Sorts" pitchFamily="2" charset="2"/>
              <a:buNone/>
              <a:tabLst>
                <a:tab pos="476250" algn="l"/>
                <a:tab pos="1619250" algn="l"/>
                <a:tab pos="1905000" algn="l"/>
              </a:tabLst>
              <a:defRPr/>
            </a:pPr>
            <a:r>
              <a:rPr kumimoji="0" lang="en-GB"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Decide contract packages</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WHAT</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(like items, large, small, values slice and packages)</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HOW</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(ICB, NCB, other, co-financing)</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WHEN</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(each step, each package)</a:t>
            </a:r>
          </a:p>
          <a:p>
            <a:pPr marL="565150" marR="0" lvl="0" indent="-565150" algn="l" defTabSz="914400" rtl="0" eaLnBrk="0" fontAlgn="auto" latinLnBrk="0" hangingPunct="0">
              <a:lnSpc>
                <a:spcPct val="90000"/>
              </a:lnSpc>
              <a:spcBef>
                <a:spcPts val="0"/>
              </a:spcBef>
              <a:spcAft>
                <a:spcPts val="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WHO</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(to do, to review)</a:t>
            </a:r>
          </a:p>
        </p:txBody>
      </p:sp>
      <p:sp>
        <p:nvSpPr>
          <p:cNvPr id="7" name="TextBox 6">
            <a:extLst>
              <a:ext uri="{FF2B5EF4-FFF2-40B4-BE49-F238E27FC236}">
                <a16:creationId xmlns:a16="http://schemas.microsoft.com/office/drawing/2014/main" id="{B6E60321-421F-096F-355B-5271C6E42BFC}"/>
              </a:ext>
            </a:extLst>
          </p:cNvPr>
          <p:cNvSpPr txBox="1"/>
          <p:nvPr/>
        </p:nvSpPr>
        <p:spPr>
          <a:xfrm>
            <a:off x="9279139" y="628446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FF7075EE-63A8-F470-7165-D79CB0C7BBB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121" y="-16893"/>
            <a:ext cx="2235200" cy="1223030"/>
          </a:xfrm>
          <a:prstGeom prst="rect">
            <a:avLst/>
          </a:prstGeom>
        </p:spPr>
      </p:pic>
      <p:sp>
        <p:nvSpPr>
          <p:cNvPr id="4" name="Rectangle: Rounded Corners 3">
            <a:extLst>
              <a:ext uri="{FF2B5EF4-FFF2-40B4-BE49-F238E27FC236}">
                <a16:creationId xmlns:a16="http://schemas.microsoft.com/office/drawing/2014/main" id="{7A448BFE-135E-8CF2-2F94-839027D32D3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2530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title"/>
          </p:nvPr>
        </p:nvSpPr>
        <p:spPr>
          <a:xfrm>
            <a:off x="2855914" y="122238"/>
            <a:ext cx="8267011" cy="94680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a:t>
            </a:r>
            <a:r>
              <a:rPr lang="en-GB" altLang="en-US" sz="3200" b="1" dirty="0">
                <a:solidFill>
                  <a:srgbClr val="00B0F0"/>
                </a:solidFill>
              </a:rPr>
              <a:t>Timing</a:t>
            </a:r>
          </a:p>
        </p:txBody>
      </p:sp>
      <p:sp>
        <p:nvSpPr>
          <p:cNvPr id="71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60B1254-1EF5-4495-AEA6-6AF7C0381B6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7172" name="Text Box 2"/>
          <p:cNvSpPr txBox="1">
            <a:spLocks noChangeArrowheads="1"/>
          </p:cNvSpPr>
          <p:nvPr/>
        </p:nvSpPr>
        <p:spPr bwMode="auto">
          <a:xfrm>
            <a:off x="558800" y="1484299"/>
            <a:ext cx="992632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TIMING</a:t>
            </a:r>
            <a:b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(Preparation, approvals, delays)</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CONSTRAINTS</a:t>
            </a: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p>
          <a:p>
            <a:pPr marL="449263" marR="0" lvl="0" indent="-449263" algn="l" defTabSz="914400" rtl="0" eaLnBrk="0" fontAlgn="auto" latinLnBrk="0" hangingPunct="0">
              <a:lnSpc>
                <a:spcPct val="100000"/>
              </a:lnSpc>
              <a:spcBef>
                <a:spcPts val="0"/>
              </a:spcBef>
              <a:spcAft>
                <a:spcPts val="0"/>
              </a:spcAft>
              <a:buClr>
                <a:srgbClr val="339966"/>
              </a:buClr>
              <a:buSzPct val="80000"/>
              <a:buFont typeface="Wingdings" panose="05000000000000000000" pitchFamily="2" charset="2"/>
              <a:buNone/>
              <a:tabLst/>
              <a:defRPr/>
            </a:pP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(Technical, PIU staffing, legal, training, other)</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DETERMINE LEAD TIME</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Administrative</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Manufacture</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Delivery</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Construction period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1388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760950C-BD47-22AF-8045-01555BF7312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2949"/>
            <a:ext cx="2214880" cy="1379622"/>
          </a:xfrm>
          <a:prstGeom prst="rect">
            <a:avLst/>
          </a:prstGeom>
        </p:spPr>
      </p:pic>
      <p:sp>
        <p:nvSpPr>
          <p:cNvPr id="3" name="Rectangle: Rounded Corners 2">
            <a:extLst>
              <a:ext uri="{FF2B5EF4-FFF2-40B4-BE49-F238E27FC236}">
                <a16:creationId xmlns:a16="http://schemas.microsoft.com/office/drawing/2014/main" id="{CDCBF2F8-5226-F9BB-79F0-878194C9BCE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33484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561079" y="72274"/>
            <a:ext cx="76454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r>
              <a:rPr lang="en-GB" altLang="en-US" sz="3200" b="1" dirty="0"/>
              <a:t>Procurement Planning: </a:t>
            </a:r>
            <a:r>
              <a:rPr lang="en-GB" altLang="en-US" sz="3200" b="1" dirty="0">
                <a:solidFill>
                  <a:srgbClr val="00B0F0"/>
                </a:solidFill>
              </a:rPr>
              <a:t>Schedule</a:t>
            </a:r>
          </a:p>
        </p:txBody>
      </p:sp>
      <p:sp>
        <p:nvSpPr>
          <p:cNvPr id="921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6CC579B-F3D2-47ED-B1F9-2C458536FB8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9220" name="Text Box 3"/>
          <p:cNvSpPr txBox="1">
            <a:spLocks noChangeArrowheads="1"/>
          </p:cNvSpPr>
          <p:nvPr/>
        </p:nvSpPr>
        <p:spPr bwMode="auto">
          <a:xfrm>
            <a:off x="6080125" y="3524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9221" name="Text Box 4"/>
          <p:cNvSpPr txBox="1">
            <a:spLocks noChangeArrowheads="1"/>
          </p:cNvSpPr>
          <p:nvPr/>
        </p:nvSpPr>
        <p:spPr bwMode="auto">
          <a:xfrm>
            <a:off x="629920" y="2143919"/>
            <a:ext cx="9316720" cy="2570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7675" indent="-447675"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9pPr>
          </a:lstStyle>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Critical dates for each package</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Tabulate / prepare bar chart</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Periodically update</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Use of monitoring system</a:t>
            </a: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78C0FE51-9E3C-783D-2EB2-432662FA879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302"/>
            <a:ext cx="2133600" cy="1218401"/>
          </a:xfrm>
          <a:prstGeom prst="rect">
            <a:avLst/>
          </a:prstGeom>
        </p:spPr>
      </p:pic>
      <p:sp>
        <p:nvSpPr>
          <p:cNvPr id="3" name="Rectangle: Rounded Corners 2">
            <a:extLst>
              <a:ext uri="{FF2B5EF4-FFF2-40B4-BE49-F238E27FC236}">
                <a16:creationId xmlns:a16="http://schemas.microsoft.com/office/drawing/2014/main" id="{FA49DEA7-2B4D-231F-0B75-CE90DF65503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4255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a:xfrm>
            <a:off x="1244600" y="331295"/>
            <a:ext cx="10515600" cy="658456"/>
          </a:xfrm>
        </p:spPr>
        <p:txBody>
          <a:bodyPr rtlCol="0">
            <a:normAutofit/>
          </a:bodyPr>
          <a:lstStyle/>
          <a:p>
            <a:pPr algn="ctr">
              <a:defRPr/>
            </a:pPr>
            <a:r>
              <a:rPr lang="en-US" sz="3200" b="1" dirty="0"/>
              <a:t>Procurement Process </a:t>
            </a:r>
            <a:r>
              <a:rPr lang="en-US" sz="3200" b="1" dirty="0">
                <a:solidFill>
                  <a:srgbClr val="00B0F0"/>
                </a:solidFill>
              </a:rPr>
              <a:t>Definition</a:t>
            </a:r>
          </a:p>
        </p:txBody>
      </p:sp>
      <p:sp>
        <p:nvSpPr>
          <p:cNvPr id="2" name="Rectangle 3"/>
          <p:cNvSpPr>
            <a:spLocks noGrp="1" noChangeArrowheads="1"/>
          </p:cNvSpPr>
          <p:nvPr>
            <p:ph idx="1"/>
          </p:nvPr>
        </p:nvSpPr>
        <p:spPr>
          <a:xfrm>
            <a:off x="426720" y="2201069"/>
            <a:ext cx="10444480" cy="2455862"/>
          </a:xfrm>
        </p:spPr>
        <p:txBody>
          <a:bodyPr>
            <a:normAutofit/>
          </a:bodyPr>
          <a:lstStyle/>
          <a:p>
            <a:pPr marL="0" indent="0" algn="just">
              <a:buNone/>
            </a:pPr>
            <a:r>
              <a:rPr lang="en-US" altLang="en-US" sz="3200" dirty="0"/>
              <a:t>The Procurement Process consists of the full cycle of activities (steps) to undertake to </a:t>
            </a:r>
            <a:r>
              <a:rPr lang="en-US" altLang="en-US" sz="3200" b="1" dirty="0">
                <a:solidFill>
                  <a:srgbClr val="00B0F0"/>
                </a:solidFill>
                <a:latin typeface="+mj-lt"/>
              </a:rPr>
              <a:t>fulfill</a:t>
            </a:r>
            <a:r>
              <a:rPr lang="en-US" altLang="en-US" sz="3200" dirty="0"/>
              <a:t> a specified need, starting from identification of the said need</a:t>
            </a:r>
          </a:p>
          <a:p>
            <a:pPr marL="0" indent="0" algn="just"/>
            <a:endParaRPr lang="en-US" altLang="en-US" sz="3200" dirty="0"/>
          </a:p>
        </p:txBody>
      </p:sp>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8389841-4F70-4FC1-BF4F-4CBB9143D73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8DED857-14CC-7BBA-2379-94C173A6AC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21651"/>
            <a:ext cx="2135331" cy="929227"/>
          </a:xfrm>
          <a:prstGeom prst="rect">
            <a:avLst/>
          </a:prstGeom>
        </p:spPr>
      </p:pic>
      <p:sp>
        <p:nvSpPr>
          <p:cNvPr id="4" name="Rectangle: Rounded Corners 3">
            <a:extLst>
              <a:ext uri="{FF2B5EF4-FFF2-40B4-BE49-F238E27FC236}">
                <a16:creationId xmlns:a16="http://schemas.microsoft.com/office/drawing/2014/main" id="{12CECC16-285F-DA7D-A444-ED2BFC92423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61031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273300" y="411163"/>
            <a:ext cx="7645400" cy="641350"/>
          </a:xfrm>
        </p:spPr>
        <p:txBody>
          <a:bodyPr>
            <a:normAutofit/>
          </a:bodyPr>
          <a:lstStyle/>
          <a:p>
            <a:pPr algn="ctr"/>
            <a:r>
              <a:rPr lang="en-GB" altLang="en-US" sz="3200" b="1" dirty="0"/>
              <a:t>Procurement Steps</a:t>
            </a:r>
            <a:endParaRPr lang="en-US" altLang="en-US" sz="3200" b="1" dirty="0"/>
          </a:p>
        </p:txBody>
      </p:sp>
      <p:sp>
        <p:nvSpPr>
          <p:cNvPr id="1126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F013281-69A2-4284-962F-F39FA2371C22}"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1268" name="Text Box 3"/>
          <p:cNvSpPr txBox="1">
            <a:spLocks noChangeArrowheads="1"/>
          </p:cNvSpPr>
          <p:nvPr/>
        </p:nvSpPr>
        <p:spPr bwMode="auto">
          <a:xfrm>
            <a:off x="416560" y="2031048"/>
            <a:ext cx="11172664" cy="2332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Identification of needs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List of goods (e.g. equipment, materials, plant, IT systems)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Types of works (large, small, very small)</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Associated services: transport, distribution, training, maintenance </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8DA63D3B-0E6E-6874-E1D2-2455DB599E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0482" y="0"/>
            <a:ext cx="1890077" cy="1267554"/>
          </a:xfrm>
          <a:prstGeom prst="rect">
            <a:avLst/>
          </a:prstGeom>
        </p:spPr>
      </p:pic>
      <p:sp>
        <p:nvSpPr>
          <p:cNvPr id="3" name="Rectangle: Rounded Corners 2">
            <a:extLst>
              <a:ext uri="{FF2B5EF4-FFF2-40B4-BE49-F238E27FC236}">
                <a16:creationId xmlns:a16="http://schemas.microsoft.com/office/drawing/2014/main" id="{C52AFFE8-DCF1-D603-F3D4-53FEBD284D2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98432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3803967" y="287103"/>
            <a:ext cx="6553200" cy="609600"/>
          </a:xfrm>
        </p:spPr>
        <p:txBody>
          <a:bodyPr rtlCol="0">
            <a:normAutofit/>
          </a:bodyPr>
          <a:lstStyle/>
          <a:p>
            <a:pPr>
              <a:defRPr/>
            </a:pPr>
            <a:r>
              <a:rPr lang="en-GB" sz="3200" b="1" dirty="0"/>
              <a:t>Procurement Steps (cont.)</a:t>
            </a:r>
            <a:endParaRPr lang="en-US" sz="3200" b="1" dirty="0"/>
          </a:p>
        </p:txBody>
      </p:sp>
      <p:sp>
        <p:nvSpPr>
          <p:cNvPr id="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4E79F85-5791-43F0-B565-0AC3071A579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2292" name="Text Box 3"/>
          <p:cNvSpPr txBox="1">
            <a:spLocks noChangeArrowheads="1"/>
          </p:cNvSpPr>
          <p:nvPr/>
        </p:nvSpPr>
        <p:spPr bwMode="auto">
          <a:xfrm>
            <a:off x="487680" y="1520182"/>
            <a:ext cx="1005840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Project implementation plan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Design and specification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Packaging: organizational implementation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Schedule: time frame of implementation</a:t>
            </a:r>
          </a:p>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Bidding methods and documents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Competitive methods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Shopping methods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Direct contracting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50" y="61836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F7C2BC8-D6D1-ADFE-C129-156E054E16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44095"/>
            <a:ext cx="1991360" cy="1252537"/>
          </a:xfrm>
          <a:prstGeom prst="rect">
            <a:avLst/>
          </a:prstGeom>
        </p:spPr>
      </p:pic>
      <p:sp>
        <p:nvSpPr>
          <p:cNvPr id="4" name="Rectangle: Rounded Corners 3">
            <a:extLst>
              <a:ext uri="{FF2B5EF4-FFF2-40B4-BE49-F238E27FC236}">
                <a16:creationId xmlns:a16="http://schemas.microsoft.com/office/drawing/2014/main" id="{BB06C271-4B6B-9A37-70D8-2B399848B25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060946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title"/>
          </p:nvPr>
        </p:nvSpPr>
        <p:spPr>
          <a:xfrm>
            <a:off x="2519680" y="229804"/>
            <a:ext cx="8229600" cy="8763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33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231DA08-9DFD-4C2D-8766-201E4D255A2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3316" name="Text Box 2"/>
          <p:cNvSpPr txBox="1">
            <a:spLocks noChangeArrowheads="1"/>
          </p:cNvSpPr>
          <p:nvPr/>
        </p:nvSpPr>
        <p:spPr bwMode="auto">
          <a:xfrm>
            <a:off x="609600" y="1856217"/>
            <a:ext cx="10362287" cy="293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Advertising</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Bidding process</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Issuance of bidding documents or request for quotations</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or quotations submission and opening</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or quotation evaluation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B0DC91D1-324F-09F5-2FAC-4D985D5162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2858" y="-93228"/>
            <a:ext cx="1979624" cy="1144106"/>
          </a:xfrm>
          <a:prstGeom prst="rect">
            <a:avLst/>
          </a:prstGeom>
        </p:spPr>
      </p:pic>
      <p:sp>
        <p:nvSpPr>
          <p:cNvPr id="3" name="Rectangle: Rounded Corners 2">
            <a:extLst>
              <a:ext uri="{FF2B5EF4-FFF2-40B4-BE49-F238E27FC236}">
                <a16:creationId xmlns:a16="http://schemas.microsoft.com/office/drawing/2014/main" id="{5B5D4CB6-71A0-35F8-4319-257B2949C61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833112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title"/>
          </p:nvPr>
        </p:nvSpPr>
        <p:spPr>
          <a:xfrm>
            <a:off x="2781300" y="179817"/>
            <a:ext cx="7200900" cy="85883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43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84D34B3-F0FF-4A63-AD8A-062568F3C77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4340" name="Text Box 2"/>
          <p:cNvSpPr txBox="1">
            <a:spLocks noChangeArrowheads="1"/>
          </p:cNvSpPr>
          <p:nvPr/>
        </p:nvSpPr>
        <p:spPr bwMode="auto">
          <a:xfrm>
            <a:off x="838200" y="1459272"/>
            <a:ext cx="9149081" cy="5176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000000"/>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Contract and purchase order award</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Notification</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Signature</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Effectiveness</a:t>
            </a: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Contract management</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Contract execution</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Delivery, commissioning, acceptance</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Warranty</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Maintenance period</a:t>
            </a: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Need fulfilled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3FE90972-973B-C1E0-30F0-66B5DB82D8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6053" y="-66717"/>
            <a:ext cx="1794667" cy="1117595"/>
          </a:xfrm>
          <a:prstGeom prst="rect">
            <a:avLst/>
          </a:prstGeom>
        </p:spPr>
      </p:pic>
      <p:sp>
        <p:nvSpPr>
          <p:cNvPr id="3" name="Rectangle: Rounded Corners 2">
            <a:extLst>
              <a:ext uri="{FF2B5EF4-FFF2-40B4-BE49-F238E27FC236}">
                <a16:creationId xmlns:a16="http://schemas.microsoft.com/office/drawing/2014/main" id="{9D5586EC-7195-EFBD-1873-6D2BBD36E15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919331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495550" y="121122"/>
            <a:ext cx="7486650" cy="1219200"/>
          </a:xfrm>
        </p:spPr>
        <p:txBody>
          <a:bodyPr>
            <a:normAutofit/>
          </a:bodyPr>
          <a:lstStyle/>
          <a:p>
            <a:pPr algn="ctr"/>
            <a:r>
              <a:rPr lang="en-US" altLang="en-US" sz="3200" b="1" dirty="0"/>
              <a:t>Competence Requirements</a:t>
            </a:r>
            <a:br>
              <a:rPr lang="en-US" altLang="en-US" sz="3200" b="1" dirty="0"/>
            </a:br>
            <a:r>
              <a:rPr lang="en-US" altLang="en-US" sz="3200" b="1" dirty="0"/>
              <a:t>in Procurement Process</a:t>
            </a:r>
          </a:p>
        </p:txBody>
      </p:sp>
      <p:sp>
        <p:nvSpPr>
          <p:cNvPr id="1536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4A34C87-E051-43BD-9A0F-9E86787DDB2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5364" name="Text Box 3"/>
          <p:cNvSpPr txBox="1">
            <a:spLocks noChangeArrowheads="1"/>
          </p:cNvSpPr>
          <p:nvPr/>
        </p:nvSpPr>
        <p:spPr bwMode="auto">
          <a:xfrm>
            <a:off x="518160" y="1634218"/>
            <a:ext cx="10436443" cy="4444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381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381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381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381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381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5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DETERMINING NEEDS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	Forecasting Requirements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2.	Acquisition (procurement), Planning and Packaging</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3.	Initiating Procurement (requisition, budget approval)</a:t>
            </a:r>
          </a:p>
          <a:p>
            <a:pPr marL="0" marR="0" lvl="0" indent="0" algn="l" defTabSz="914400" rtl="0" eaLnBrk="0" fontAlgn="auto" latinLnBrk="0" hangingPunct="0">
              <a:lnSpc>
                <a:spcPct val="100000"/>
              </a:lnSpc>
              <a:spcBef>
                <a:spcPct val="10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ANALYSIS OF REQUIREMENTS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	Preparation of Technical Specifications (goods / equipment)</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5.	Detailed Design and Drawings (Civil Works)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6.	Terms of Reference (TOR) - (Services)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89B43B74-26D6-F551-5AB5-9820DE42310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2028"/>
            <a:ext cx="2082800" cy="1052906"/>
          </a:xfrm>
          <a:prstGeom prst="rect">
            <a:avLst/>
          </a:prstGeom>
        </p:spPr>
      </p:pic>
      <p:sp>
        <p:nvSpPr>
          <p:cNvPr id="3" name="Rectangle: Rounded Corners 2">
            <a:extLst>
              <a:ext uri="{FF2B5EF4-FFF2-40B4-BE49-F238E27FC236}">
                <a16:creationId xmlns:a16="http://schemas.microsoft.com/office/drawing/2014/main" id="{03ED55FB-D348-3965-EFF8-C69AEE5DFFB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90910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title"/>
          </p:nvPr>
        </p:nvSpPr>
        <p:spPr>
          <a:xfrm>
            <a:off x="2183642" y="188913"/>
            <a:ext cx="8064500" cy="1116451"/>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US" altLang="en-US" sz="3200" b="1" dirty="0"/>
              <a:t>Competence Requirements</a:t>
            </a:r>
            <a:br>
              <a:rPr lang="en-US" altLang="en-US" sz="3200" b="1" dirty="0"/>
            </a:br>
            <a:r>
              <a:rPr lang="en-US" altLang="en-US" sz="3200" b="1" dirty="0"/>
              <a:t>in Procurement Process (cont.)</a:t>
            </a:r>
          </a:p>
        </p:txBody>
      </p:sp>
      <p:sp>
        <p:nvSpPr>
          <p:cNvPr id="163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8110A3A-1682-4122-919F-EA4E4CE49A4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6388" name="Text Box 2"/>
          <p:cNvSpPr txBox="1">
            <a:spLocks noChangeArrowheads="1"/>
          </p:cNvSpPr>
          <p:nvPr/>
        </p:nvSpPr>
        <p:spPr bwMode="auto">
          <a:xfrm>
            <a:off x="720602" y="2276585"/>
            <a:ext cx="967626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EXTENT OF COMPETITION</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7.	Sources of Supply (market research)</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8.	Lease vs. Purchase</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9.	Evaluation Factors (technical and commercial)</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10.	Method of Procurement (with or without pre-qualification)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4E0B581E-700A-F217-2164-D15E2CE4C8D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74258"/>
            <a:ext cx="1979623" cy="1125136"/>
          </a:xfrm>
          <a:prstGeom prst="rect">
            <a:avLst/>
          </a:prstGeom>
        </p:spPr>
      </p:pic>
      <p:sp>
        <p:nvSpPr>
          <p:cNvPr id="3" name="Rectangle: Rounded Corners 2">
            <a:extLst>
              <a:ext uri="{FF2B5EF4-FFF2-40B4-BE49-F238E27FC236}">
                <a16:creationId xmlns:a16="http://schemas.microsoft.com/office/drawing/2014/main" id="{7988F60F-9784-614B-0C95-E9F0CA92CA8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057072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992313" y="188913"/>
            <a:ext cx="8208962" cy="739135"/>
          </a:xfrm>
        </p:spPr>
        <p:txBody>
          <a:bodyPr>
            <a:normAutofit fontScale="90000"/>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74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4CCFEBB-CA1A-4214-84DB-1419724495D7}"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7412" name="Text Box 3"/>
          <p:cNvSpPr txBox="1">
            <a:spLocks noChangeArrowheads="1"/>
          </p:cNvSpPr>
          <p:nvPr/>
        </p:nvSpPr>
        <p:spPr bwMode="auto">
          <a:xfrm>
            <a:off x="1083860" y="1114218"/>
            <a:ext cx="8898340" cy="5952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TERMS AND CONDITIONS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11.	Contract Types</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Need for Securities (Bid and Performance)</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Selection of INCOTERM</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Preparation of Tender Documents</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Prescribing insurance requirements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14.	Publicizing Proposed Procurements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15.	Pre-bid / Pre-proposal Conferences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16.	Amending Bidding Documents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17.	Cancelling Tenders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15953137-F1C8-C904-1830-5E9529C72A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31331"/>
            <a:ext cx="1778000" cy="1059379"/>
          </a:xfrm>
          <a:prstGeom prst="rect">
            <a:avLst/>
          </a:prstGeom>
        </p:spPr>
      </p:pic>
      <p:sp>
        <p:nvSpPr>
          <p:cNvPr id="3" name="Rectangle: Rounded Corners 2">
            <a:extLst>
              <a:ext uri="{FF2B5EF4-FFF2-40B4-BE49-F238E27FC236}">
                <a16:creationId xmlns:a16="http://schemas.microsoft.com/office/drawing/2014/main" id="{1F7D13A5-FC3F-2C6A-774E-DDB1DBAD096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56755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title"/>
          </p:nvPr>
        </p:nvSpPr>
        <p:spPr>
          <a:xfrm>
            <a:off x="2435200" y="46365"/>
            <a:ext cx="8137525" cy="1112005"/>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84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0C7E3E8-4921-4AA6-A792-CD8E27587980}"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8436" name="Text Box 2"/>
          <p:cNvSpPr txBox="1">
            <a:spLocks noChangeArrowheads="1"/>
          </p:cNvSpPr>
          <p:nvPr/>
        </p:nvSpPr>
        <p:spPr bwMode="auto">
          <a:xfrm>
            <a:off x="311176" y="1430221"/>
            <a:ext cx="10261550"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 EVALUATION</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Receiving Bids / Rejecting Late Bids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Opening</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Preliminary Examination / Determination of Responsiveness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Technical Evaluation</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Cost Analysis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Evaluation: Other Terms and Conditions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Clarification of Issues before Contract Signing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940F5D5-40BB-EEA7-B1D3-96EA448C062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93665"/>
            <a:ext cx="1910080" cy="1144543"/>
          </a:xfrm>
          <a:prstGeom prst="rect">
            <a:avLst/>
          </a:prstGeom>
        </p:spPr>
      </p:pic>
      <p:sp>
        <p:nvSpPr>
          <p:cNvPr id="3" name="Rectangle: Rounded Corners 2">
            <a:extLst>
              <a:ext uri="{FF2B5EF4-FFF2-40B4-BE49-F238E27FC236}">
                <a16:creationId xmlns:a16="http://schemas.microsoft.com/office/drawing/2014/main" id="{A79C2B14-CDE2-ADF2-2351-FC54594E529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969158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760028" y="69267"/>
            <a:ext cx="6985000" cy="1045330"/>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945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7FB538C-F4F6-4357-851F-A8FB6B3457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9460" name="Text Box 3"/>
          <p:cNvSpPr txBox="1">
            <a:spLocks noChangeArrowheads="1"/>
          </p:cNvSpPr>
          <p:nvPr/>
        </p:nvSpPr>
        <p:spPr bwMode="auto">
          <a:xfrm>
            <a:off x="838200" y="1491376"/>
            <a:ext cx="7599180"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SELECTION FOR AWARD</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Subcontracting Requirements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Post-Qualification</a:t>
            </a:r>
          </a:p>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EXECUTING AWARD</a:t>
            </a:r>
            <a:r>
              <a:rPr kumimoji="0" lang="en-US"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Preparing Awards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Debriefing</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Protests by Bidders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Dealing with Fraud &amp; Corruption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2DC5CAC6-FF94-B26A-B475-4434DF62AB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145379"/>
            <a:ext cx="1908503" cy="1196257"/>
          </a:xfrm>
          <a:prstGeom prst="rect">
            <a:avLst/>
          </a:prstGeom>
        </p:spPr>
      </p:pic>
      <p:sp>
        <p:nvSpPr>
          <p:cNvPr id="3" name="Rectangle: Rounded Corners 2">
            <a:extLst>
              <a:ext uri="{FF2B5EF4-FFF2-40B4-BE49-F238E27FC236}">
                <a16:creationId xmlns:a16="http://schemas.microsoft.com/office/drawing/2014/main" id="{9F86B3CE-9586-621B-99AC-1E322DC7404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180627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602548" y="136525"/>
            <a:ext cx="8064500" cy="812160"/>
          </a:xfrm>
        </p:spPr>
        <p:txBody>
          <a:bodyPr>
            <a:noAutofit/>
          </a:bodyPr>
          <a:lstStyle/>
          <a:p>
            <a:pPr algn="ctr">
              <a:spcAft>
                <a:spcPct val="20000"/>
              </a:spcAft>
            </a:pPr>
            <a:r>
              <a:rPr lang="en-US" altLang="en-US" sz="2800" b="1" dirty="0"/>
              <a:t>Competence Requirements in</a:t>
            </a:r>
            <a:br>
              <a:rPr lang="en-US" altLang="en-US" sz="2800" b="1" dirty="0"/>
            </a:br>
            <a:r>
              <a:rPr lang="en-US" altLang="en-US" sz="2800" b="1" dirty="0"/>
              <a:t>Procurement Process – </a:t>
            </a:r>
            <a:r>
              <a:rPr lang="en-US" altLang="en-US" sz="2800" b="1" dirty="0">
                <a:solidFill>
                  <a:srgbClr val="00B0F0"/>
                </a:solidFill>
              </a:rPr>
              <a:t>Contract Execution</a:t>
            </a:r>
          </a:p>
        </p:txBody>
      </p:sp>
      <p:sp>
        <p:nvSpPr>
          <p:cNvPr id="2048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007A6EB-8833-496D-AAB9-4051737C78F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0484" name="Text Box 3"/>
          <p:cNvSpPr txBox="1">
            <a:spLocks noChangeArrowheads="1"/>
          </p:cNvSpPr>
          <p:nvPr/>
        </p:nvSpPr>
        <p:spPr bwMode="auto">
          <a:xfrm>
            <a:off x="599440" y="1195857"/>
            <a:ext cx="9263132" cy="5576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53975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39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39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39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39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9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ORGANIZATION</a:t>
            </a:r>
            <a:r>
              <a:rPr kumimoji="0" lang="en-US" altLang="en-US" sz="27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Contract Administration Planning</a:t>
            </a: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Consent to sub-contracts</a:t>
            </a:r>
          </a:p>
          <a:p>
            <a:pPr marL="0" marR="0" lvl="0" indent="0" algn="l" defTabSz="914400" rtl="0" eaLnBrk="0" fontAlgn="auto" latinLnBrk="0" hangingPunct="0">
              <a:lnSpc>
                <a:spcPct val="10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MONITORING AND RESOLUTION OF PERFORMANCE PROBLEMS</a:t>
            </a:r>
            <a:r>
              <a:rPr kumimoji="0" lang="en-US" altLang="en-US" sz="27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Monitoring, Inspection and Acceptance</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Delays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Stop Works (Suspension of Works)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Remedies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Reporting Performance Problems / Contemporary record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78272" y="639638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6C95259A-2452-4756-89CE-E57C9D2163A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67842"/>
            <a:ext cx="1705303" cy="1116528"/>
          </a:xfrm>
          <a:prstGeom prst="rect">
            <a:avLst/>
          </a:prstGeom>
        </p:spPr>
      </p:pic>
      <p:sp>
        <p:nvSpPr>
          <p:cNvPr id="3" name="Rectangle: Rounded Corners 2">
            <a:extLst>
              <a:ext uri="{FF2B5EF4-FFF2-40B4-BE49-F238E27FC236}">
                <a16:creationId xmlns:a16="http://schemas.microsoft.com/office/drawing/2014/main" id="{720BA2EC-024D-051D-37BA-278364E26E3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697542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title"/>
          </p:nvPr>
        </p:nvSpPr>
        <p:spPr>
          <a:xfrm>
            <a:off x="2309813" y="11080"/>
            <a:ext cx="86868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150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27D560B-AB97-4096-9C8A-B9D8393C415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1508" name="Text Box 2"/>
          <p:cNvSpPr txBox="1">
            <a:spLocks noChangeArrowheads="1"/>
          </p:cNvSpPr>
          <p:nvPr/>
        </p:nvSpPr>
        <p:spPr bwMode="auto">
          <a:xfrm>
            <a:off x="395288" y="1653524"/>
            <a:ext cx="9785032" cy="470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PAYMENT</a:t>
            </a:r>
            <a:r>
              <a:rPr kumimoji="0" lang="en-US"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Variation Orders</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Progress Payment / Retention</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Price Adjustment</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ACCOUNTING</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41.	Cost Accounting Systems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MODIFICATION / OPTIONS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42.	Contract Amendments</a:t>
            </a:r>
          </a:p>
        </p:txBody>
      </p:sp>
      <p:sp>
        <p:nvSpPr>
          <p:cNvPr id="6" name="TextBox 5">
            <a:extLst>
              <a:ext uri="{FF2B5EF4-FFF2-40B4-BE49-F238E27FC236}">
                <a16:creationId xmlns:a16="http://schemas.microsoft.com/office/drawing/2014/main" id="{B6E60321-421F-096F-355B-5271C6E42BFC}"/>
              </a:ext>
            </a:extLst>
          </p:cNvPr>
          <p:cNvSpPr txBox="1"/>
          <p:nvPr/>
        </p:nvSpPr>
        <p:spPr>
          <a:xfrm>
            <a:off x="9180513" y="6156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C022D75-336E-6DB5-EA40-45BCF47B76F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4346" y="-123908"/>
            <a:ext cx="2035602" cy="1174786"/>
          </a:xfrm>
          <a:prstGeom prst="rect">
            <a:avLst/>
          </a:prstGeom>
        </p:spPr>
      </p:pic>
      <p:sp>
        <p:nvSpPr>
          <p:cNvPr id="3" name="Rectangle: Rounded Corners 2">
            <a:extLst>
              <a:ext uri="{FF2B5EF4-FFF2-40B4-BE49-F238E27FC236}">
                <a16:creationId xmlns:a16="http://schemas.microsoft.com/office/drawing/2014/main" id="{C2DE054D-D53B-542E-3BCE-2A2C2EE0F52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0810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title"/>
          </p:nvPr>
        </p:nvSpPr>
        <p:spPr>
          <a:xfrm>
            <a:off x="2171065" y="136525"/>
            <a:ext cx="8820150" cy="11557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253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33DD558-9795-4DF6-A363-2C90CC8ACE04}"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2532" name="Text Box 2"/>
          <p:cNvSpPr txBox="1">
            <a:spLocks noChangeArrowheads="1"/>
          </p:cNvSpPr>
          <p:nvPr/>
        </p:nvSpPr>
        <p:spPr bwMode="auto">
          <a:xfrm>
            <a:off x="416560" y="1837109"/>
            <a:ext cx="10241280" cy="4099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TERMINATION</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Termination for Default / Convenience</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Warranty / Maintenance / Defects Notification Period</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Contract close-out</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CLAIMS / DISPUTES</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49.	Claims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50.	Dispute Settlement Procedures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304E84BE-7B01-D89A-3939-1E9E9325A9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87397"/>
            <a:ext cx="1859280" cy="1138275"/>
          </a:xfrm>
          <a:prstGeom prst="rect">
            <a:avLst/>
          </a:prstGeom>
        </p:spPr>
      </p:pic>
      <p:sp>
        <p:nvSpPr>
          <p:cNvPr id="3" name="Rectangle: Rounded Corners 2">
            <a:extLst>
              <a:ext uri="{FF2B5EF4-FFF2-40B4-BE49-F238E27FC236}">
                <a16:creationId xmlns:a16="http://schemas.microsoft.com/office/drawing/2014/main" id="{6395C957-E8DC-E2D7-6643-A85D52C053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294732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263588" y="2234173"/>
            <a:ext cx="7664824" cy="672353"/>
          </a:xfrm>
        </p:spPr>
        <p:txBody>
          <a:bodyPr>
            <a:noAutofit/>
          </a:bodyPr>
          <a:lstStyle/>
          <a:p>
            <a:pPr algn="ctr"/>
            <a:r>
              <a:rPr lang="en-US" altLang="en-US" sz="3200" b="1" dirty="0">
                <a:solidFill>
                  <a:srgbClr val="00B0F0"/>
                </a:solidFill>
              </a:rPr>
              <a:t>RFP/RFQ Process</a:t>
            </a:r>
            <a:br>
              <a:rPr lang="en-US" altLang="en-US" sz="3200" b="1" dirty="0">
                <a:solidFill>
                  <a:srgbClr val="00B0F0"/>
                </a:solidFill>
              </a:rPr>
            </a:br>
            <a:br>
              <a:rPr lang="en-US" altLang="en-US" sz="3200" dirty="0">
                <a:solidFill>
                  <a:srgbClr val="00B0F0"/>
                </a:solidFill>
              </a:rPr>
            </a:br>
            <a:br>
              <a:rPr lang="en-US" altLang="en-US" sz="3200" dirty="0">
                <a:solidFill>
                  <a:srgbClr val="00B0F0"/>
                </a:solidFill>
              </a:rPr>
            </a:br>
            <a:br>
              <a:rPr lang="en-US" altLang="en-US" sz="3200" b="1" dirty="0">
                <a:solidFill>
                  <a:srgbClr val="00B0F0"/>
                </a:solidFill>
              </a:rPr>
            </a:br>
            <a:r>
              <a:rPr lang="en-US" altLang="en-US" sz="3200" b="1" dirty="0">
                <a:solidFill>
                  <a:srgbClr val="00B0F0"/>
                </a:solidFill>
              </a:rPr>
              <a:t>Difference of RFP and RFQ and RFI</a:t>
            </a:r>
          </a:p>
        </p:txBody>
      </p:sp>
      <p:sp>
        <p:nvSpPr>
          <p:cNvPr id="4" name="TextBox 3">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D066C3E-3185-2FDE-4489-EA30B6FD8AE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207867"/>
            <a:ext cx="1981200" cy="1258745"/>
          </a:xfrm>
          <a:prstGeom prst="rect">
            <a:avLst/>
          </a:prstGeom>
        </p:spPr>
      </p:pic>
      <p:sp>
        <p:nvSpPr>
          <p:cNvPr id="5" name="Rectangle: Rounded Corners 4">
            <a:extLst>
              <a:ext uri="{FF2B5EF4-FFF2-40B4-BE49-F238E27FC236}">
                <a16:creationId xmlns:a16="http://schemas.microsoft.com/office/drawing/2014/main" id="{4CD332B8-D1DC-FC61-BE07-20EA9411367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6415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1713096" y="365125"/>
            <a:ext cx="9640704" cy="753991"/>
          </a:xfrm>
        </p:spPr>
        <p:txBody>
          <a:bodyPr>
            <a:normAutofit/>
          </a:bodyPr>
          <a:lstStyle/>
          <a:p>
            <a:pPr algn="ctr"/>
            <a:r>
              <a:rPr lang="en-US" altLang="en-US" sz="3200" b="1" dirty="0">
                <a:solidFill>
                  <a:srgbClr val="00B0F0"/>
                </a:solidFill>
              </a:rPr>
              <a:t>Difference of RFP and RFQ and RFI </a:t>
            </a:r>
          </a:p>
        </p:txBody>
      </p:sp>
      <p:sp>
        <p:nvSpPr>
          <p:cNvPr id="75779" name="Rectangle 3"/>
          <p:cNvSpPr>
            <a:spLocks noGrp="1" noChangeArrowheads="1"/>
          </p:cNvSpPr>
          <p:nvPr>
            <p:ph type="body" idx="1"/>
          </p:nvPr>
        </p:nvSpPr>
        <p:spPr>
          <a:xfrm>
            <a:off x="1483359" y="2100749"/>
            <a:ext cx="8311487" cy="2225768"/>
          </a:xfrm>
        </p:spPr>
        <p:txBody>
          <a:bodyPr>
            <a:noAutofit/>
          </a:bodyPr>
          <a:lstStyle/>
          <a:p>
            <a:r>
              <a:rPr lang="en-US" altLang="en-US" b="1" u="sng" dirty="0">
                <a:solidFill>
                  <a:srgbClr val="C00000"/>
                </a:solidFill>
              </a:rPr>
              <a:t>Request for Proposal (RFP)</a:t>
            </a:r>
          </a:p>
          <a:p>
            <a:pPr>
              <a:buFont typeface="Symbol" panose="05050102010706020507" pitchFamily="18" charset="2"/>
              <a:buNone/>
            </a:pPr>
            <a:endParaRPr lang="en-US" altLang="en-US" b="1" u="sng" dirty="0">
              <a:solidFill>
                <a:srgbClr val="C00000"/>
              </a:solidFill>
            </a:endParaRPr>
          </a:p>
          <a:p>
            <a:r>
              <a:rPr lang="en-US" altLang="en-US" b="1" u="sng" dirty="0">
                <a:solidFill>
                  <a:srgbClr val="C00000"/>
                </a:solidFill>
              </a:rPr>
              <a:t>Request for Quote (RFQ)</a:t>
            </a:r>
          </a:p>
          <a:p>
            <a:pPr>
              <a:buFont typeface="Symbol" panose="05050102010706020507" pitchFamily="18" charset="2"/>
              <a:buNone/>
            </a:pPr>
            <a:endParaRPr lang="en-US" altLang="en-US" b="1" u="sng" dirty="0">
              <a:solidFill>
                <a:srgbClr val="C00000"/>
              </a:solidFill>
            </a:endParaRPr>
          </a:p>
          <a:p>
            <a:r>
              <a:rPr lang="en-US" altLang="en-US" b="1" u="sng" dirty="0">
                <a:solidFill>
                  <a:srgbClr val="C00000"/>
                </a:solidFill>
              </a:rPr>
              <a:t>Request for information (RFI)</a:t>
            </a:r>
          </a:p>
          <a:p>
            <a:endParaRPr lang="en-US" altLang="en-US" b="1" u="sng"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8B478AB-F5EE-909A-FDAA-DC964E9006A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0"/>
            <a:ext cx="1878023" cy="1050878"/>
          </a:xfrm>
          <a:prstGeom prst="rect">
            <a:avLst/>
          </a:prstGeom>
        </p:spPr>
      </p:pic>
      <p:sp>
        <p:nvSpPr>
          <p:cNvPr id="4" name="Rectangle: Rounded Corners 3">
            <a:extLst>
              <a:ext uri="{FF2B5EF4-FFF2-40B4-BE49-F238E27FC236}">
                <a16:creationId xmlns:a16="http://schemas.microsoft.com/office/drawing/2014/main" id="{D96D0330-BDEB-E769-D1B8-B1588675CB1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61012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1244600" y="319619"/>
            <a:ext cx="10515600" cy="699400"/>
          </a:xfrm>
        </p:spPr>
        <p:txBody>
          <a:bodyPr>
            <a:normAutofit/>
          </a:bodyPr>
          <a:lstStyle/>
          <a:p>
            <a:pPr algn="ctr"/>
            <a:r>
              <a:rPr lang="en-US" altLang="en-US" sz="3200" b="1" dirty="0">
                <a:solidFill>
                  <a:srgbClr val="00B0F0"/>
                </a:solidFill>
              </a:rPr>
              <a:t>Difference of RFP and RFQ and RFI </a:t>
            </a:r>
          </a:p>
        </p:txBody>
      </p:sp>
      <p:sp>
        <p:nvSpPr>
          <p:cNvPr id="76803" name="Rectangle 3"/>
          <p:cNvSpPr>
            <a:spLocks noGrp="1" noChangeArrowheads="1"/>
          </p:cNvSpPr>
          <p:nvPr>
            <p:ph type="body" idx="1"/>
          </p:nvPr>
        </p:nvSpPr>
        <p:spPr>
          <a:xfrm>
            <a:off x="447040" y="1914805"/>
            <a:ext cx="10383519" cy="3028390"/>
          </a:xfrm>
        </p:spPr>
        <p:txBody>
          <a:bodyPr>
            <a:noAutofit/>
          </a:bodyPr>
          <a:lstStyle/>
          <a:p>
            <a:pPr marL="302575" indent="-302575" algn="just" defTabSz="806867">
              <a:buNone/>
              <a:tabLst>
                <a:tab pos="2622316" algn="l"/>
              </a:tabLst>
            </a:pPr>
            <a:r>
              <a:rPr lang="en-US" altLang="en-US" b="1" dirty="0">
                <a:solidFill>
                  <a:srgbClr val="00B0F0"/>
                </a:solidFill>
              </a:rPr>
              <a:t>DEFINITION of RFP:</a:t>
            </a:r>
          </a:p>
          <a:p>
            <a:pPr marL="302575" indent="-302575" algn="just" defTabSz="806867">
              <a:buNone/>
              <a:tabLst>
                <a:tab pos="2622316" algn="l"/>
              </a:tabLst>
            </a:pPr>
            <a:endParaRPr lang="en-US" altLang="en-US" b="1" u="sng" dirty="0"/>
          </a:p>
          <a:p>
            <a:pPr marL="302575" indent="-302575" algn="just" defTabSz="806867">
              <a:tabLst>
                <a:tab pos="2622316" algn="l"/>
              </a:tabLst>
            </a:pPr>
            <a:r>
              <a:rPr lang="en-US" altLang="en-US" b="1" u="sng" dirty="0">
                <a:solidFill>
                  <a:srgbClr val="00B0F0"/>
                </a:solidFill>
              </a:rPr>
              <a:t>Request for Proposal (RFP)</a:t>
            </a:r>
            <a:r>
              <a:rPr lang="en-US" altLang="en-US" b="1" dirty="0">
                <a:solidFill>
                  <a:srgbClr val="00B0F0"/>
                </a:solidFill>
              </a:rPr>
              <a:t> </a:t>
            </a:r>
            <a:r>
              <a:rPr lang="en-US" altLang="en-US" dirty="0"/>
              <a:t>- A solicitation to prospective suppliers where the supplies and/or services described are highly complex, undeveloped products and/or services, requiring a response detailing technical and management expertise and a proposed design/development approach.</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A56D61C0-FCDD-661E-7385-7477C93FE2A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18792"/>
            <a:ext cx="2345383" cy="898747"/>
          </a:xfrm>
          <a:prstGeom prst="rect">
            <a:avLst/>
          </a:prstGeom>
        </p:spPr>
      </p:pic>
      <p:sp>
        <p:nvSpPr>
          <p:cNvPr id="4" name="Rectangle: Rounded Corners 3">
            <a:extLst>
              <a:ext uri="{FF2B5EF4-FFF2-40B4-BE49-F238E27FC236}">
                <a16:creationId xmlns:a16="http://schemas.microsoft.com/office/drawing/2014/main" id="{94631A9F-A3A6-CCEF-28FE-9ED8478DF5D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20922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1156647" y="384438"/>
            <a:ext cx="10515600" cy="753991"/>
          </a:xfrm>
        </p:spPr>
        <p:txBody>
          <a:bodyPr>
            <a:normAutofit/>
          </a:bodyPr>
          <a:lstStyle/>
          <a:p>
            <a:pPr algn="ctr"/>
            <a:r>
              <a:rPr lang="en-US" altLang="en-US" sz="3200" b="1" dirty="0">
                <a:solidFill>
                  <a:srgbClr val="00B0F0"/>
                </a:solidFill>
              </a:rPr>
              <a:t>Difference of RFP and RFQ and RFI</a:t>
            </a:r>
          </a:p>
        </p:txBody>
      </p:sp>
      <p:sp>
        <p:nvSpPr>
          <p:cNvPr id="77827" name="Rectangle 3"/>
          <p:cNvSpPr>
            <a:spLocks noGrp="1" noChangeArrowheads="1"/>
          </p:cNvSpPr>
          <p:nvPr>
            <p:ph type="body" idx="1"/>
          </p:nvPr>
        </p:nvSpPr>
        <p:spPr>
          <a:xfrm>
            <a:off x="325120" y="1917439"/>
            <a:ext cx="10515599" cy="2738438"/>
          </a:xfrm>
        </p:spPr>
        <p:txBody>
          <a:bodyPr>
            <a:noAutofit/>
          </a:bodyPr>
          <a:lstStyle/>
          <a:p>
            <a:pPr algn="just">
              <a:lnSpc>
                <a:spcPct val="90000"/>
              </a:lnSpc>
              <a:buFont typeface="Symbol" panose="05050102010706020507" pitchFamily="18" charset="2"/>
              <a:buNone/>
            </a:pPr>
            <a:r>
              <a:rPr lang="en-US" altLang="en-US" b="1" dirty="0">
                <a:solidFill>
                  <a:srgbClr val="00B0F0"/>
                </a:solidFill>
              </a:rPr>
              <a:t>DEFINITION of RFQ:</a:t>
            </a:r>
          </a:p>
          <a:p>
            <a:pPr algn="just">
              <a:lnSpc>
                <a:spcPct val="90000"/>
              </a:lnSpc>
              <a:buFont typeface="Symbol" panose="05050102010706020507" pitchFamily="18" charset="2"/>
              <a:buNone/>
            </a:pPr>
            <a:endParaRPr lang="en-US" altLang="en-US" b="1" dirty="0"/>
          </a:p>
          <a:p>
            <a:pPr algn="just">
              <a:lnSpc>
                <a:spcPct val="90000"/>
              </a:lnSpc>
            </a:pPr>
            <a:r>
              <a:rPr lang="en-US" altLang="en-US" b="1" u="sng" dirty="0">
                <a:solidFill>
                  <a:srgbClr val="00B0F0"/>
                </a:solidFill>
              </a:rPr>
              <a:t>Request for Quotation (RFQ)</a:t>
            </a:r>
            <a:r>
              <a:rPr lang="en-US" altLang="en-US" b="1" dirty="0">
                <a:solidFill>
                  <a:srgbClr val="C00000"/>
                </a:solidFill>
              </a:rPr>
              <a:t> </a:t>
            </a:r>
            <a:r>
              <a:rPr lang="en-US" altLang="en-US" dirty="0"/>
              <a:t>- A solicitation to prospective suppliers wherein the requirements described are existing, “off-the-shelf” equipment, build-to-print parts with known specifications, common services, or otherwise sufficiently defined so that the award can be made on the basis of price and past performance from the responsive bidders.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98E6368-FBD0-8C41-1387-1EADE5BE8AD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59464"/>
            <a:ext cx="1776423" cy="1197893"/>
          </a:xfrm>
          <a:prstGeom prst="rect">
            <a:avLst/>
          </a:prstGeom>
        </p:spPr>
      </p:pic>
      <p:sp>
        <p:nvSpPr>
          <p:cNvPr id="4" name="Rectangle: Rounded Corners 3">
            <a:extLst>
              <a:ext uri="{FF2B5EF4-FFF2-40B4-BE49-F238E27FC236}">
                <a16:creationId xmlns:a16="http://schemas.microsoft.com/office/drawing/2014/main" id="{81D10CCC-F286-BDC3-7CA6-0AD836FA785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797116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585732" y="-41971"/>
            <a:ext cx="7986993" cy="1295681"/>
          </a:xfrm>
        </p:spPr>
        <p:txBody>
          <a:bodyPr>
            <a:normAutofit/>
          </a:bodyPr>
          <a:lstStyle/>
          <a:p>
            <a:pPr algn="ctr"/>
            <a:r>
              <a:rPr lang="en-US" altLang="en-US" sz="3200" b="1" dirty="0">
                <a:solidFill>
                  <a:srgbClr val="00B0F0"/>
                </a:solidFill>
              </a:rPr>
              <a:t>Difference of RFP and RFQ and RFI</a:t>
            </a:r>
          </a:p>
        </p:txBody>
      </p:sp>
      <p:sp>
        <p:nvSpPr>
          <p:cNvPr id="78851" name="Rectangle 3"/>
          <p:cNvSpPr>
            <a:spLocks noGrp="1" noChangeArrowheads="1"/>
          </p:cNvSpPr>
          <p:nvPr>
            <p:ph type="body" idx="1"/>
          </p:nvPr>
        </p:nvSpPr>
        <p:spPr>
          <a:xfrm>
            <a:off x="300759" y="1591515"/>
            <a:ext cx="10773641" cy="4399710"/>
          </a:xfrm>
        </p:spPr>
        <p:txBody>
          <a:bodyPr>
            <a:noAutofit/>
          </a:bodyPr>
          <a:lstStyle/>
          <a:p>
            <a:pPr marL="298373" indent="-298373" algn="just">
              <a:spcBef>
                <a:spcPct val="55000"/>
              </a:spcBef>
              <a:buNone/>
            </a:pPr>
            <a:r>
              <a:rPr lang="en-US" altLang="en-US" b="1" dirty="0">
                <a:solidFill>
                  <a:srgbClr val="00B0F0"/>
                </a:solidFill>
              </a:rPr>
              <a:t>DEFINITION of RFI:</a:t>
            </a:r>
          </a:p>
          <a:p>
            <a:pPr marL="298373" indent="-298373" algn="just">
              <a:spcBef>
                <a:spcPct val="55000"/>
              </a:spcBef>
            </a:pPr>
            <a:r>
              <a:rPr lang="en-US" altLang="en-US" b="1" u="sng" dirty="0">
                <a:solidFill>
                  <a:srgbClr val="00B0F0"/>
                </a:solidFill>
              </a:rPr>
              <a:t>Request for information (RFI)</a:t>
            </a:r>
            <a:r>
              <a:rPr lang="en-US" altLang="en-US" b="1" dirty="0">
                <a:solidFill>
                  <a:srgbClr val="00B0F0"/>
                </a:solidFill>
              </a:rPr>
              <a:t> </a:t>
            </a:r>
            <a:r>
              <a:rPr lang="en-US" altLang="en-US" dirty="0"/>
              <a:t>- is a standard business process whose purpose is to collect written information about the capabilities of various suppliers. Normally it follows a format that can be used for comparative purposes. </a:t>
            </a:r>
          </a:p>
          <a:p>
            <a:pPr marL="298373" indent="-298373" algn="just">
              <a:spcBef>
                <a:spcPct val="55000"/>
              </a:spcBef>
            </a:pPr>
            <a:r>
              <a:rPr lang="en-US" altLang="en-US" dirty="0"/>
              <a:t>An </a:t>
            </a:r>
            <a:r>
              <a:rPr lang="en-US" altLang="en-US" b="1" dirty="0">
                <a:solidFill>
                  <a:srgbClr val="00B0F0"/>
                </a:solidFill>
              </a:rPr>
              <a:t>(RFI) </a:t>
            </a:r>
            <a:r>
              <a:rPr lang="en-US" altLang="en-US" dirty="0"/>
              <a:t>is primarily used to gather information to help decide on what steps to take next.. </a:t>
            </a:r>
          </a:p>
          <a:p>
            <a:pPr marL="298373" indent="-298373" algn="just">
              <a:spcBef>
                <a:spcPct val="55000"/>
              </a:spcBef>
            </a:pPr>
            <a:r>
              <a:rPr lang="en-US" altLang="en-US" b="1" dirty="0">
                <a:solidFill>
                  <a:srgbClr val="00B0F0"/>
                </a:solidFill>
              </a:rPr>
              <a:t>(RFIs)</a:t>
            </a:r>
            <a:r>
              <a:rPr lang="en-US" altLang="en-US" dirty="0">
                <a:solidFill>
                  <a:srgbClr val="00B0F0"/>
                </a:solidFill>
              </a:rPr>
              <a:t> </a:t>
            </a:r>
            <a:r>
              <a:rPr lang="en-US" altLang="en-US" dirty="0"/>
              <a:t>are therefore seldom the final stage and are instead often used in combination with the following: request for proposal (RFP), and request for quotation (RFQ).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5492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6FBF6AAC-0FA5-5E57-E1F6-F3DC564AD9C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83941"/>
            <a:ext cx="1879600" cy="1134819"/>
          </a:xfrm>
          <a:prstGeom prst="rect">
            <a:avLst/>
          </a:prstGeom>
        </p:spPr>
      </p:pic>
      <p:sp>
        <p:nvSpPr>
          <p:cNvPr id="4" name="Rectangle: Rounded Corners 3">
            <a:extLst>
              <a:ext uri="{FF2B5EF4-FFF2-40B4-BE49-F238E27FC236}">
                <a16:creationId xmlns:a16="http://schemas.microsoft.com/office/drawing/2014/main" id="{DFAF6CA6-4577-3766-6370-540191C146C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41584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1031240" y="222143"/>
            <a:ext cx="10515600" cy="562923"/>
          </a:xfrm>
        </p:spPr>
        <p:txBody>
          <a:bodyPr>
            <a:normAutofit/>
          </a:bodyPr>
          <a:lstStyle/>
          <a:p>
            <a:pPr algn="ctr"/>
            <a:r>
              <a:rPr lang="en-US" altLang="en-US" sz="3200" b="1" dirty="0">
                <a:solidFill>
                  <a:srgbClr val="00B0F0"/>
                </a:solidFill>
              </a:rPr>
              <a:t>Types of solicitations</a:t>
            </a:r>
          </a:p>
        </p:txBody>
      </p:sp>
      <p:sp>
        <p:nvSpPr>
          <p:cNvPr id="79875" name="Rectangle 3"/>
          <p:cNvSpPr>
            <a:spLocks noGrp="1" noChangeArrowheads="1"/>
          </p:cNvSpPr>
          <p:nvPr>
            <p:ph type="body" idx="1"/>
          </p:nvPr>
        </p:nvSpPr>
        <p:spPr>
          <a:xfrm>
            <a:off x="314960" y="1452880"/>
            <a:ext cx="10718800" cy="3701106"/>
          </a:xfrm>
        </p:spPr>
        <p:txBody>
          <a:bodyPr>
            <a:noAutofit/>
          </a:bodyPr>
          <a:lstStyle/>
          <a:p>
            <a:pPr algn="just">
              <a:lnSpc>
                <a:spcPct val="90000"/>
              </a:lnSpc>
              <a:spcBef>
                <a:spcPct val="50000"/>
              </a:spcBef>
            </a:pPr>
            <a:r>
              <a:rPr lang="en-US" altLang="en-US" b="1" dirty="0"/>
              <a:t>A solicitation </a:t>
            </a:r>
            <a:r>
              <a:rPr lang="en-US" altLang="en-US" dirty="0"/>
              <a:t>is a document, sent to prospective contractors by a Government agency, requesting the submission of offers or information.  This is a generic term that includes the following types of solicitations:</a:t>
            </a:r>
            <a:endParaRPr lang="ar-EG" altLang="en-US" dirty="0"/>
          </a:p>
          <a:p>
            <a:pPr algn="just">
              <a:lnSpc>
                <a:spcPct val="90000"/>
              </a:lnSpc>
              <a:spcBef>
                <a:spcPct val="50000"/>
              </a:spcBef>
            </a:pPr>
            <a:endParaRPr lang="en-US" altLang="en-US" dirty="0"/>
          </a:p>
          <a:p>
            <a:pPr algn="just">
              <a:lnSpc>
                <a:spcPct val="90000"/>
              </a:lnSpc>
              <a:spcBef>
                <a:spcPct val="50000"/>
              </a:spcBef>
            </a:pPr>
            <a:r>
              <a:rPr lang="en-US" altLang="en-US" b="1" dirty="0">
                <a:solidFill>
                  <a:srgbClr val="00B0F0"/>
                </a:solidFill>
              </a:rPr>
              <a:t>Invitations for Bids (IFBs)</a:t>
            </a:r>
          </a:p>
          <a:p>
            <a:pPr algn="just">
              <a:lnSpc>
                <a:spcPct val="90000"/>
              </a:lnSpc>
              <a:spcBef>
                <a:spcPct val="50000"/>
              </a:spcBef>
            </a:pPr>
            <a:r>
              <a:rPr lang="en-US" altLang="en-US" b="1" dirty="0">
                <a:solidFill>
                  <a:srgbClr val="00B0F0"/>
                </a:solidFill>
              </a:rPr>
              <a:t>Requests for Proposals (RFPs)</a:t>
            </a:r>
          </a:p>
          <a:p>
            <a:pPr algn="just">
              <a:lnSpc>
                <a:spcPct val="90000"/>
              </a:lnSpc>
              <a:spcBef>
                <a:spcPct val="50000"/>
              </a:spcBef>
            </a:pPr>
            <a:r>
              <a:rPr lang="en-US" altLang="en-US" b="1" dirty="0">
                <a:solidFill>
                  <a:srgbClr val="00B0F0"/>
                </a:solidFill>
              </a:rPr>
              <a:t>Requests for Quotations (RFQs)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41BACEA5-C23A-A0FB-1D76-847A0CCC66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15922"/>
            <a:ext cx="1674823" cy="1066800"/>
          </a:xfrm>
          <a:prstGeom prst="rect">
            <a:avLst/>
          </a:prstGeom>
        </p:spPr>
      </p:pic>
      <p:sp>
        <p:nvSpPr>
          <p:cNvPr id="4" name="Rectangle: Rounded Corners 3">
            <a:extLst>
              <a:ext uri="{FF2B5EF4-FFF2-40B4-BE49-F238E27FC236}">
                <a16:creationId xmlns:a16="http://schemas.microsoft.com/office/drawing/2014/main" id="{EC173EF5-A6EE-D479-2173-A4104821F53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96322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456628" y="390104"/>
            <a:ext cx="7664824" cy="376798"/>
          </a:xfrm>
        </p:spPr>
        <p:txBody>
          <a:bodyPr>
            <a:noAutofit/>
          </a:bodyPr>
          <a:lstStyle/>
          <a:p>
            <a:pPr algn="ctr"/>
            <a:r>
              <a:rPr lang="en-US" altLang="en-US" sz="3200" b="1" dirty="0">
                <a:solidFill>
                  <a:srgbClr val="00B0F0"/>
                </a:solidFill>
              </a:rPr>
              <a:t>Invitation for Bids (IFB) </a:t>
            </a:r>
          </a:p>
        </p:txBody>
      </p:sp>
      <p:sp>
        <p:nvSpPr>
          <p:cNvPr id="80899" name="Rectangle 3"/>
          <p:cNvSpPr>
            <a:spLocks noGrp="1" noChangeArrowheads="1"/>
          </p:cNvSpPr>
          <p:nvPr>
            <p:ph type="body" idx="1"/>
          </p:nvPr>
        </p:nvSpPr>
        <p:spPr>
          <a:xfrm>
            <a:off x="375920" y="1444240"/>
            <a:ext cx="10556240" cy="4703669"/>
          </a:xfrm>
        </p:spPr>
        <p:txBody>
          <a:bodyPr>
            <a:noAutofit/>
          </a:bodyPr>
          <a:lstStyle/>
          <a:p>
            <a:pPr algn="just">
              <a:lnSpc>
                <a:spcPct val="90000"/>
              </a:lnSpc>
              <a:spcBef>
                <a:spcPct val="50000"/>
              </a:spcBef>
            </a:pPr>
            <a:r>
              <a:rPr lang="en-US" altLang="en-US" dirty="0"/>
              <a:t>The Invitation for Bid (IFB) is the solicitation document used in sealed bidding procurements. </a:t>
            </a:r>
          </a:p>
          <a:p>
            <a:pPr algn="just">
              <a:lnSpc>
                <a:spcPct val="90000"/>
              </a:lnSpc>
              <a:spcBef>
                <a:spcPct val="50000"/>
              </a:spcBef>
            </a:pPr>
            <a:endParaRPr lang="en-US" altLang="en-US" dirty="0"/>
          </a:p>
          <a:p>
            <a:pPr algn="just">
              <a:lnSpc>
                <a:spcPct val="90000"/>
              </a:lnSpc>
              <a:spcBef>
                <a:spcPct val="50000"/>
              </a:spcBef>
            </a:pPr>
            <a:r>
              <a:rPr lang="en-US" altLang="en-US" dirty="0"/>
              <a:t>IFBs must describe the government’s requirements clearly, accurately, and completely. </a:t>
            </a:r>
          </a:p>
          <a:p>
            <a:pPr marL="0" indent="0" algn="just">
              <a:lnSpc>
                <a:spcPct val="90000"/>
              </a:lnSpc>
              <a:spcBef>
                <a:spcPct val="50000"/>
              </a:spcBef>
              <a:buNone/>
            </a:pPr>
            <a:endParaRPr lang="en-US" altLang="en-US" dirty="0"/>
          </a:p>
          <a:p>
            <a:pPr algn="just">
              <a:lnSpc>
                <a:spcPct val="90000"/>
              </a:lnSpc>
              <a:spcBef>
                <a:spcPct val="50000"/>
              </a:spcBef>
            </a:pPr>
            <a:r>
              <a:rPr lang="en-US" altLang="en-US" dirty="0"/>
              <a:t>It includes all documents needed by prospective bidders for the purpose of bidding plus all terms and conditions of the prospective contract (except price) so that all bidders will submit bids on the same basis and award can be made solely on the basis of price and price-related factors. </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1A5C2B06-4EF6-07EA-4079-6FB047953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39388"/>
            <a:ext cx="2204720" cy="878231"/>
          </a:xfrm>
          <a:prstGeom prst="rect">
            <a:avLst/>
          </a:prstGeom>
        </p:spPr>
      </p:pic>
      <p:sp>
        <p:nvSpPr>
          <p:cNvPr id="4" name="Rectangle: Rounded Corners 3">
            <a:extLst>
              <a:ext uri="{FF2B5EF4-FFF2-40B4-BE49-F238E27FC236}">
                <a16:creationId xmlns:a16="http://schemas.microsoft.com/office/drawing/2014/main" id="{3126F33D-B4F2-68F0-3C0B-BC8CFFC3B3B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697643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1676400" y="291891"/>
            <a:ext cx="10515600" cy="562922"/>
          </a:xfrm>
        </p:spPr>
        <p:txBody>
          <a:bodyPr>
            <a:normAutofit/>
          </a:bodyPr>
          <a:lstStyle/>
          <a:p>
            <a:pPr algn="ctr"/>
            <a:r>
              <a:rPr lang="en-US" altLang="en-US" sz="3200" b="1" dirty="0">
                <a:solidFill>
                  <a:srgbClr val="00B0F0"/>
                </a:solidFill>
              </a:rPr>
              <a:t>Buyer’s Role in the RFQ/RFP Process</a:t>
            </a:r>
          </a:p>
        </p:txBody>
      </p:sp>
      <p:sp>
        <p:nvSpPr>
          <p:cNvPr id="81923" name="Rectangle 3"/>
          <p:cNvSpPr>
            <a:spLocks noGrp="1" noChangeArrowheads="1"/>
          </p:cNvSpPr>
          <p:nvPr>
            <p:ph type="body" idx="1"/>
          </p:nvPr>
        </p:nvSpPr>
        <p:spPr>
          <a:xfrm>
            <a:off x="325120" y="1621536"/>
            <a:ext cx="10657840" cy="3092824"/>
          </a:xfrm>
        </p:spPr>
        <p:txBody>
          <a:bodyPr>
            <a:noAutofit/>
          </a:bodyPr>
          <a:lstStyle/>
          <a:p>
            <a:pPr algn="just">
              <a:lnSpc>
                <a:spcPct val="90000"/>
              </a:lnSpc>
              <a:spcBef>
                <a:spcPct val="50000"/>
              </a:spcBef>
            </a:pPr>
            <a:r>
              <a:rPr lang="en-US" altLang="en-US" dirty="0"/>
              <a:t>Upon receipt of a requirement the Buyer reviews and determines if the originating organization(s) has furnished complete specifications, blueprints, statements of work (SOW), description of item(s) to be purchased, etc., so that requirements can be adequately defined in the RFQ/RFP and any resulting Purchase Order (PO). </a:t>
            </a:r>
          </a:p>
          <a:p>
            <a:pPr marL="0" indent="0" algn="just">
              <a:lnSpc>
                <a:spcPct val="90000"/>
              </a:lnSpc>
              <a:spcBef>
                <a:spcPct val="50000"/>
              </a:spcBef>
              <a:buNone/>
            </a:pPr>
            <a:endParaRPr lang="en-US" altLang="en-US" dirty="0"/>
          </a:p>
          <a:p>
            <a:pPr algn="just">
              <a:lnSpc>
                <a:spcPct val="90000"/>
              </a:lnSpc>
              <a:spcBef>
                <a:spcPct val="50000"/>
              </a:spcBef>
            </a:pPr>
            <a:r>
              <a:rPr lang="en-US" altLang="en-US" dirty="0"/>
              <a:t>The Buyer will contact originating organization(s) or Integrated Product Teams (IPTs) if additional data is required.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2FC53FA-8F4C-2775-20DF-E2315D57FA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7" y="-184114"/>
            <a:ext cx="1910877" cy="1379622"/>
          </a:xfrm>
          <a:prstGeom prst="rect">
            <a:avLst/>
          </a:prstGeom>
        </p:spPr>
      </p:pic>
      <p:sp>
        <p:nvSpPr>
          <p:cNvPr id="4" name="Rectangle: Rounded Corners 3">
            <a:extLst>
              <a:ext uri="{FF2B5EF4-FFF2-40B4-BE49-F238E27FC236}">
                <a16:creationId xmlns:a16="http://schemas.microsoft.com/office/drawing/2014/main" id="{5D9AA758-7A81-2A92-F3C6-7B353695BB8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54669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1000760" y="272379"/>
            <a:ext cx="10515600" cy="603866"/>
          </a:xfrm>
        </p:spPr>
        <p:txBody>
          <a:bodyPr>
            <a:normAutofit/>
          </a:bodyPr>
          <a:lstStyle/>
          <a:p>
            <a:pPr algn="ctr"/>
            <a:r>
              <a:rPr lang="en-US" altLang="en-US" sz="3200" b="1" dirty="0">
                <a:solidFill>
                  <a:srgbClr val="00B0F0"/>
                </a:solidFill>
              </a:rPr>
              <a:t>RFQ Structure</a:t>
            </a:r>
          </a:p>
        </p:txBody>
      </p:sp>
      <p:sp>
        <p:nvSpPr>
          <p:cNvPr id="82947" name="Rectangle 3"/>
          <p:cNvSpPr>
            <a:spLocks noGrp="1" noChangeArrowheads="1"/>
          </p:cNvSpPr>
          <p:nvPr>
            <p:ph type="body" idx="1"/>
          </p:nvPr>
        </p:nvSpPr>
        <p:spPr>
          <a:xfrm>
            <a:off x="365760" y="1695472"/>
            <a:ext cx="10623570" cy="3174066"/>
          </a:xfrm>
        </p:spPr>
        <p:txBody>
          <a:bodyPr>
            <a:noAutofit/>
          </a:bodyPr>
          <a:lstStyle/>
          <a:p>
            <a:pPr algn="just">
              <a:lnSpc>
                <a:spcPct val="90000"/>
              </a:lnSpc>
              <a:spcBef>
                <a:spcPct val="75000"/>
              </a:spcBef>
            </a:pPr>
            <a:r>
              <a:rPr lang="en-US" altLang="en-US" b="1" i="1" dirty="0">
                <a:solidFill>
                  <a:srgbClr val="00B0F0"/>
                </a:solidFill>
              </a:rPr>
              <a:t>The Buyer</a:t>
            </a:r>
            <a:r>
              <a:rPr lang="en-US" altLang="en-US" b="1" dirty="0">
                <a:solidFill>
                  <a:srgbClr val="00B0F0"/>
                </a:solidFill>
              </a:rPr>
              <a:t> </a:t>
            </a:r>
            <a:r>
              <a:rPr lang="en-US" altLang="en-US" dirty="0"/>
              <a:t>is responsible for the entire content of the RFQ. The RFQ should be structured in such a manner to assure that all requirements are clearly delineated on the RFQ, and that the supplier clearly understands the requirements.</a:t>
            </a:r>
          </a:p>
          <a:p>
            <a:pPr algn="just">
              <a:lnSpc>
                <a:spcPct val="90000"/>
              </a:lnSpc>
              <a:spcBef>
                <a:spcPct val="75000"/>
              </a:spcBef>
            </a:pPr>
            <a:endParaRPr lang="en-US" altLang="en-US" dirty="0"/>
          </a:p>
          <a:p>
            <a:pPr algn="just">
              <a:lnSpc>
                <a:spcPct val="90000"/>
              </a:lnSpc>
              <a:spcBef>
                <a:spcPct val="75000"/>
              </a:spcBef>
            </a:pPr>
            <a:r>
              <a:rPr lang="en-US" altLang="en-US" dirty="0"/>
              <a:t> In some cases, the Buyer may need to provide additional clarification of the requirements to assure complete understanding by the supplier.  In such cases, the Buyer is responsible for providing consistent information to all solicited suppliers.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CD9D37A-8F1C-D874-B7F2-08D5104DD97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105111"/>
            <a:ext cx="2162503" cy="1074103"/>
          </a:xfrm>
          <a:prstGeom prst="rect">
            <a:avLst/>
          </a:prstGeom>
        </p:spPr>
      </p:pic>
      <p:sp>
        <p:nvSpPr>
          <p:cNvPr id="4" name="Rectangle: Rounded Corners 3">
            <a:extLst>
              <a:ext uri="{FF2B5EF4-FFF2-40B4-BE49-F238E27FC236}">
                <a16:creationId xmlns:a16="http://schemas.microsoft.com/office/drawing/2014/main" id="{124EB661-7927-CD60-EDC2-9122DF84BC5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02139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847191" y="0"/>
            <a:ext cx="8875059" cy="1026739"/>
          </a:xfrm>
        </p:spPr>
        <p:txBody>
          <a:bodyPr>
            <a:normAutofit/>
          </a:bodyPr>
          <a:lstStyle/>
          <a:p>
            <a:pPr algn="ctr"/>
            <a:r>
              <a:rPr lang="en-US" altLang="en-US" sz="3100" b="1" dirty="0">
                <a:solidFill>
                  <a:srgbClr val="00B0F0"/>
                </a:solidFill>
              </a:rPr>
              <a:t>Supplier Steps To Providing A Responsive Proposal</a:t>
            </a:r>
          </a:p>
        </p:txBody>
      </p:sp>
      <p:sp>
        <p:nvSpPr>
          <p:cNvPr id="84995" name="Rectangle 3"/>
          <p:cNvSpPr>
            <a:spLocks noGrp="1" noChangeArrowheads="1"/>
          </p:cNvSpPr>
          <p:nvPr>
            <p:ph type="body" idx="1"/>
          </p:nvPr>
        </p:nvSpPr>
        <p:spPr>
          <a:xfrm>
            <a:off x="304800" y="954774"/>
            <a:ext cx="10556240" cy="5038445"/>
          </a:xfrm>
        </p:spPr>
        <p:txBody>
          <a:bodyPr>
            <a:noAutofit/>
          </a:bodyPr>
          <a:lstStyle/>
          <a:p>
            <a:pPr lvl="1" algn="just">
              <a:lnSpc>
                <a:spcPct val="80000"/>
              </a:lnSpc>
              <a:spcBef>
                <a:spcPct val="45000"/>
              </a:spcBef>
            </a:pPr>
            <a:r>
              <a:rPr lang="en-US" altLang="en-US" sz="2800" b="1" u="sng" dirty="0">
                <a:solidFill>
                  <a:srgbClr val="00B0F0"/>
                </a:solidFill>
              </a:rPr>
              <a:t>Do’s</a:t>
            </a:r>
          </a:p>
          <a:p>
            <a:pPr lvl="2" algn="just">
              <a:lnSpc>
                <a:spcPct val="80000"/>
              </a:lnSpc>
              <a:spcBef>
                <a:spcPct val="45000"/>
              </a:spcBef>
            </a:pPr>
            <a:r>
              <a:rPr lang="en-US" altLang="en-US" sz="2800" dirty="0"/>
              <a:t>Read the RFP Instructions</a:t>
            </a:r>
          </a:p>
          <a:p>
            <a:pPr lvl="2" algn="just">
              <a:lnSpc>
                <a:spcPct val="80000"/>
              </a:lnSpc>
              <a:spcBef>
                <a:spcPct val="45000"/>
              </a:spcBef>
            </a:pPr>
            <a:r>
              <a:rPr lang="en-US" altLang="en-US" sz="2800" dirty="0"/>
              <a:t>Contact the Buyer regarding RFP questions</a:t>
            </a:r>
          </a:p>
          <a:p>
            <a:pPr lvl="2" algn="just">
              <a:lnSpc>
                <a:spcPct val="80000"/>
              </a:lnSpc>
              <a:spcBef>
                <a:spcPct val="45000"/>
              </a:spcBef>
            </a:pPr>
            <a:r>
              <a:rPr lang="en-US" altLang="en-US" sz="2800" dirty="0"/>
              <a:t>Meet the RFP deadline and provide a Proposal which meets the RFP instructions</a:t>
            </a:r>
          </a:p>
          <a:p>
            <a:pPr lvl="2" algn="just">
              <a:lnSpc>
                <a:spcPct val="80000"/>
              </a:lnSpc>
              <a:spcBef>
                <a:spcPct val="45000"/>
              </a:spcBef>
            </a:pPr>
            <a:r>
              <a:rPr lang="en-US" altLang="en-US" sz="2800" dirty="0"/>
              <a:t>Protect PWR proprietary data</a:t>
            </a:r>
          </a:p>
          <a:p>
            <a:pPr lvl="2" algn="just">
              <a:lnSpc>
                <a:spcPct val="80000"/>
              </a:lnSpc>
              <a:spcBef>
                <a:spcPct val="45000"/>
              </a:spcBef>
            </a:pPr>
            <a:r>
              <a:rPr lang="en-US" altLang="en-US" sz="2800" dirty="0"/>
              <a:t>Protect Export controlled data</a:t>
            </a:r>
          </a:p>
          <a:p>
            <a:pPr lvl="1" algn="just">
              <a:lnSpc>
                <a:spcPct val="80000"/>
              </a:lnSpc>
              <a:spcBef>
                <a:spcPct val="45000"/>
              </a:spcBef>
            </a:pPr>
            <a:r>
              <a:rPr lang="en-US" altLang="en-US" sz="2800" b="1" u="sng" dirty="0">
                <a:solidFill>
                  <a:srgbClr val="00B0F0"/>
                </a:solidFill>
              </a:rPr>
              <a:t>Don’ts</a:t>
            </a:r>
          </a:p>
          <a:p>
            <a:pPr lvl="2" algn="just">
              <a:lnSpc>
                <a:spcPct val="80000"/>
              </a:lnSpc>
              <a:spcBef>
                <a:spcPct val="45000"/>
              </a:spcBef>
            </a:pPr>
            <a:r>
              <a:rPr lang="en-US" altLang="en-US" sz="2800" dirty="0"/>
              <a:t>Contact technical personnel for questions during the proposal process unless Buyer instructed</a:t>
            </a:r>
          </a:p>
          <a:p>
            <a:pPr lvl="2" algn="just">
              <a:lnSpc>
                <a:spcPct val="80000"/>
              </a:lnSpc>
              <a:spcBef>
                <a:spcPct val="45000"/>
              </a:spcBef>
            </a:pPr>
            <a:r>
              <a:rPr lang="en-US" altLang="en-US" sz="2800" dirty="0"/>
              <a:t>Wait to the last minute to ask for an extension</a:t>
            </a:r>
          </a:p>
          <a:p>
            <a:pPr lvl="2" algn="just">
              <a:lnSpc>
                <a:spcPct val="80000"/>
              </a:lnSpc>
              <a:spcBef>
                <a:spcPct val="45000"/>
              </a:spcBef>
            </a:pPr>
            <a:r>
              <a:rPr lang="en-US" altLang="en-US" sz="2800" dirty="0"/>
              <a:t>Continually ask for extensions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25430" y="61388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3B3CEC1-7A20-964B-46B7-106CDB2338F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0639" y="-142647"/>
            <a:ext cx="1899919" cy="1026739"/>
          </a:xfrm>
          <a:prstGeom prst="rect">
            <a:avLst/>
          </a:prstGeom>
        </p:spPr>
      </p:pic>
      <p:sp>
        <p:nvSpPr>
          <p:cNvPr id="4" name="Rectangle: Rounded Corners 3">
            <a:extLst>
              <a:ext uri="{FF2B5EF4-FFF2-40B4-BE49-F238E27FC236}">
                <a16:creationId xmlns:a16="http://schemas.microsoft.com/office/drawing/2014/main" id="{F5399D2C-83CC-0121-E5EB-9324099B07D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05005961"/>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2263588" y="425823"/>
            <a:ext cx="7664824" cy="331975"/>
          </a:xfrm>
        </p:spPr>
        <p:txBody>
          <a:bodyPr>
            <a:noAutofit/>
          </a:bodyPr>
          <a:lstStyle/>
          <a:p>
            <a:pPr algn="ctr"/>
            <a:r>
              <a:rPr lang="en-US" altLang="en-US" sz="3200" b="1" dirty="0">
                <a:solidFill>
                  <a:srgbClr val="00B0F0"/>
                </a:solidFill>
              </a:rPr>
              <a:t>Request for proposal </a:t>
            </a:r>
          </a:p>
        </p:txBody>
      </p:sp>
      <p:sp>
        <p:nvSpPr>
          <p:cNvPr id="86019" name="Rectangle 3"/>
          <p:cNvSpPr>
            <a:spLocks noGrp="1" noChangeArrowheads="1"/>
          </p:cNvSpPr>
          <p:nvPr>
            <p:ph type="body" idx="1"/>
          </p:nvPr>
        </p:nvSpPr>
        <p:spPr>
          <a:xfrm>
            <a:off x="754721" y="1832068"/>
            <a:ext cx="10120264" cy="3450011"/>
          </a:xfrm>
        </p:spPr>
        <p:txBody>
          <a:bodyPr>
            <a:noAutofit/>
          </a:bodyPr>
          <a:lstStyle/>
          <a:p>
            <a:pPr algn="just">
              <a:lnSpc>
                <a:spcPct val="90000"/>
              </a:lnSpc>
              <a:spcBef>
                <a:spcPct val="55000"/>
              </a:spcBef>
              <a:buFont typeface="Symbol" panose="05050102010706020507" pitchFamily="18" charset="2"/>
              <a:buNone/>
            </a:pPr>
            <a:r>
              <a:rPr lang="en-US" altLang="en-US" b="1" u="sng" dirty="0">
                <a:solidFill>
                  <a:srgbClr val="00B0F0"/>
                </a:solidFill>
                <a:latin typeface="+mj-lt"/>
              </a:rPr>
              <a:t>Key objectives</a:t>
            </a:r>
          </a:p>
          <a:p>
            <a:pPr algn="just">
              <a:lnSpc>
                <a:spcPct val="90000"/>
              </a:lnSpc>
              <a:spcBef>
                <a:spcPct val="55000"/>
              </a:spcBef>
            </a:pPr>
            <a:r>
              <a:rPr lang="en-US" altLang="en-US" dirty="0">
                <a:latin typeface="+mj-lt"/>
              </a:rPr>
              <a:t>Obtain correct information to enable sound business decisions. </a:t>
            </a:r>
          </a:p>
          <a:p>
            <a:pPr algn="just">
              <a:lnSpc>
                <a:spcPct val="90000"/>
              </a:lnSpc>
              <a:spcBef>
                <a:spcPct val="55000"/>
              </a:spcBef>
            </a:pPr>
            <a:r>
              <a:rPr lang="en-US" altLang="en-US" dirty="0">
                <a:latin typeface="+mj-lt"/>
              </a:rPr>
              <a:t>Ensure that all suppliers have an equal understanding of the requirements. </a:t>
            </a:r>
          </a:p>
          <a:p>
            <a:pPr algn="just">
              <a:lnSpc>
                <a:spcPct val="90000"/>
              </a:lnSpc>
              <a:spcBef>
                <a:spcPct val="55000"/>
              </a:spcBef>
            </a:pPr>
            <a:r>
              <a:rPr lang="en-US" altLang="en-US" dirty="0">
                <a:latin typeface="+mj-lt"/>
              </a:rPr>
              <a:t>Enable a broader and creative range of solutions to be considered. </a:t>
            </a:r>
          </a:p>
          <a:p>
            <a:pPr algn="just">
              <a:lnSpc>
                <a:spcPct val="90000"/>
              </a:lnSpc>
              <a:spcBef>
                <a:spcPct val="55000"/>
              </a:spcBef>
            </a:pPr>
            <a:r>
              <a:rPr lang="en-US" altLang="en-US" dirty="0">
                <a:latin typeface="+mj-lt"/>
              </a:rPr>
              <a:t>Responsive Bids allow PWR purchasing to evaluate proposals to obtain a favorable deal.</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9E3AFC7-E9CF-7653-06D1-AA347B82F1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977" y="-98001"/>
            <a:ext cx="1928823" cy="1032721"/>
          </a:xfrm>
          <a:prstGeom prst="rect">
            <a:avLst/>
          </a:prstGeom>
        </p:spPr>
      </p:pic>
      <p:sp>
        <p:nvSpPr>
          <p:cNvPr id="4" name="Rectangle: Rounded Corners 3">
            <a:extLst>
              <a:ext uri="{FF2B5EF4-FFF2-40B4-BE49-F238E27FC236}">
                <a16:creationId xmlns:a16="http://schemas.microsoft.com/office/drawing/2014/main" id="{F69A12AD-5AD3-CA66-A5A4-106AAA42D62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09376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413467" y="260537"/>
            <a:ext cx="7664824" cy="672353"/>
          </a:xfrm>
        </p:spPr>
        <p:txBody>
          <a:bodyPr>
            <a:normAutofit/>
          </a:bodyPr>
          <a:lstStyle/>
          <a:p>
            <a:pPr algn="ctr"/>
            <a:r>
              <a:rPr lang="en-US" altLang="en-US" sz="3200" b="1" dirty="0">
                <a:solidFill>
                  <a:srgbClr val="00B0F0"/>
                </a:solidFill>
              </a:rPr>
              <a:t>Evaluation Criteria</a:t>
            </a:r>
          </a:p>
        </p:txBody>
      </p:sp>
      <p:sp>
        <p:nvSpPr>
          <p:cNvPr id="87043" name="Rectangle 3"/>
          <p:cNvSpPr>
            <a:spLocks noGrp="1" noChangeArrowheads="1"/>
          </p:cNvSpPr>
          <p:nvPr>
            <p:ph type="body" idx="1"/>
          </p:nvPr>
        </p:nvSpPr>
        <p:spPr>
          <a:xfrm>
            <a:off x="1321628" y="1815090"/>
            <a:ext cx="7942997" cy="2641787"/>
          </a:xfrm>
        </p:spPr>
        <p:txBody>
          <a:bodyPr>
            <a:noAutofit/>
          </a:bodyPr>
          <a:lstStyle/>
          <a:p>
            <a:r>
              <a:rPr lang="en-US" altLang="en-US" b="1" dirty="0"/>
              <a:t>Responsive Bid</a:t>
            </a:r>
          </a:p>
          <a:p>
            <a:r>
              <a:rPr lang="en-US" altLang="en-US" b="1" dirty="0"/>
              <a:t>Price</a:t>
            </a:r>
          </a:p>
          <a:p>
            <a:r>
              <a:rPr lang="en-US" altLang="en-US" b="1" dirty="0"/>
              <a:t>Delivery</a:t>
            </a:r>
          </a:p>
          <a:p>
            <a:r>
              <a:rPr lang="en-US" altLang="en-US" b="1" dirty="0"/>
              <a:t>Technical Solution</a:t>
            </a:r>
          </a:p>
          <a:p>
            <a:r>
              <a:rPr lang="en-US" altLang="en-US" b="1" dirty="0"/>
              <a:t>Past Performance (SPI)</a:t>
            </a:r>
          </a:p>
          <a:p>
            <a:r>
              <a:rPr lang="en-US" altLang="en-US" b="1" dirty="0"/>
              <a:t>Financial Stability</a:t>
            </a:r>
          </a:p>
          <a:p>
            <a:r>
              <a:rPr lang="en-US" altLang="en-US" b="1" dirty="0"/>
              <a:t>Agreed Upon Terms &amp; Conditions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156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4D12890-E729-AD63-574D-5C6CE2C0C2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25624" y="-93098"/>
            <a:ext cx="1786056" cy="1220858"/>
          </a:xfrm>
          <a:prstGeom prst="rect">
            <a:avLst/>
          </a:prstGeom>
        </p:spPr>
      </p:pic>
      <p:sp>
        <p:nvSpPr>
          <p:cNvPr id="4" name="Rectangle: Rounded Corners 3">
            <a:extLst>
              <a:ext uri="{FF2B5EF4-FFF2-40B4-BE49-F238E27FC236}">
                <a16:creationId xmlns:a16="http://schemas.microsoft.com/office/drawing/2014/main" id="{FE0FAC79-D08C-1309-92C5-1AAA1B69A09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26776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1671944" y="331248"/>
            <a:ext cx="10515600" cy="549275"/>
          </a:xfrm>
        </p:spPr>
        <p:txBody>
          <a:bodyPr>
            <a:normAutofit/>
          </a:bodyPr>
          <a:lstStyle/>
          <a:p>
            <a:pPr algn="ctr"/>
            <a:r>
              <a:rPr lang="en-US" altLang="en-US" sz="3200" b="1" dirty="0">
                <a:solidFill>
                  <a:srgbClr val="00B0F0"/>
                </a:solidFill>
              </a:rPr>
              <a:t>Steps In The RFP Evaluation Process </a:t>
            </a:r>
          </a:p>
        </p:txBody>
      </p:sp>
      <p:sp>
        <p:nvSpPr>
          <p:cNvPr id="88067" name="Rectangle 3"/>
          <p:cNvSpPr>
            <a:spLocks noGrp="1" noChangeArrowheads="1"/>
          </p:cNvSpPr>
          <p:nvPr>
            <p:ph type="body" idx="1"/>
          </p:nvPr>
        </p:nvSpPr>
        <p:spPr>
          <a:xfrm>
            <a:off x="304800" y="1379361"/>
            <a:ext cx="10728959" cy="4478151"/>
          </a:xfrm>
        </p:spPr>
        <p:txBody>
          <a:bodyPr>
            <a:noAutofit/>
          </a:bodyPr>
          <a:lstStyle/>
          <a:p>
            <a:pPr algn="just">
              <a:lnSpc>
                <a:spcPct val="90000"/>
              </a:lnSpc>
              <a:spcBef>
                <a:spcPct val="60000"/>
              </a:spcBef>
            </a:pPr>
            <a:r>
              <a:rPr lang="en-US" altLang="en-US" b="1" dirty="0">
                <a:solidFill>
                  <a:srgbClr val="00B0F0"/>
                </a:solidFill>
              </a:rPr>
              <a:t>Step One</a:t>
            </a:r>
            <a:r>
              <a:rPr lang="en-US" altLang="en-US" dirty="0"/>
              <a:t>: Review All Proposals</a:t>
            </a:r>
          </a:p>
          <a:p>
            <a:pPr algn="just">
              <a:lnSpc>
                <a:spcPct val="90000"/>
              </a:lnSpc>
              <a:spcBef>
                <a:spcPct val="60000"/>
              </a:spcBef>
            </a:pPr>
            <a:r>
              <a:rPr lang="en-US" altLang="en-US" b="1" dirty="0">
                <a:solidFill>
                  <a:srgbClr val="00B0F0"/>
                </a:solidFill>
              </a:rPr>
              <a:t>Step Two</a:t>
            </a:r>
            <a:r>
              <a:rPr lang="en-US" altLang="en-US" dirty="0"/>
              <a:t>: Determine Status.  Determine if proposal is “responsive” or “non-responsive”</a:t>
            </a:r>
          </a:p>
          <a:p>
            <a:pPr algn="just">
              <a:lnSpc>
                <a:spcPct val="90000"/>
              </a:lnSpc>
              <a:spcBef>
                <a:spcPct val="60000"/>
              </a:spcBef>
            </a:pPr>
            <a:r>
              <a:rPr lang="en-US" altLang="en-US" b="1" dirty="0">
                <a:solidFill>
                  <a:srgbClr val="00B0F0"/>
                </a:solidFill>
              </a:rPr>
              <a:t>Step Three</a:t>
            </a:r>
            <a:r>
              <a:rPr lang="en-US" altLang="en-US" dirty="0"/>
              <a:t>: Score Proposals based on criteria established in the RFP</a:t>
            </a:r>
          </a:p>
          <a:p>
            <a:pPr algn="just">
              <a:lnSpc>
                <a:spcPct val="90000"/>
              </a:lnSpc>
              <a:spcBef>
                <a:spcPct val="60000"/>
              </a:spcBef>
            </a:pPr>
            <a:r>
              <a:rPr lang="en-US" altLang="en-US" b="1" dirty="0">
                <a:solidFill>
                  <a:srgbClr val="00B0F0"/>
                </a:solidFill>
              </a:rPr>
              <a:t>Step Four</a:t>
            </a:r>
            <a:r>
              <a:rPr lang="en-US" altLang="en-US" dirty="0"/>
              <a:t>: Discuss Proposals.  The evaluation committee reaches a “unified understanding” of the criteria and corresponding responses.  Individual scores may be adjusted at this point based on discussion.  Tally results.</a:t>
            </a:r>
          </a:p>
          <a:p>
            <a:pPr algn="just">
              <a:lnSpc>
                <a:spcPct val="90000"/>
              </a:lnSpc>
              <a:spcBef>
                <a:spcPct val="60000"/>
              </a:spcBef>
            </a:pPr>
            <a:r>
              <a:rPr lang="en-US" altLang="en-US" b="1" dirty="0">
                <a:solidFill>
                  <a:srgbClr val="00B0F0"/>
                </a:solidFill>
              </a:rPr>
              <a:t>Step Five</a:t>
            </a:r>
            <a:r>
              <a:rPr lang="en-US" altLang="en-US" dirty="0"/>
              <a:t>: Interview.  This step is optional. This is an opportunity for both sides to explain their viewpoints</a:t>
            </a:r>
          </a:p>
          <a:p>
            <a:pPr algn="just"/>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4FAA517D-9CC1-B9BA-6AFC-A6C2800DFD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79740"/>
            <a:ext cx="2135331" cy="1130618"/>
          </a:xfrm>
          <a:prstGeom prst="rect">
            <a:avLst/>
          </a:prstGeom>
        </p:spPr>
      </p:pic>
      <p:sp>
        <p:nvSpPr>
          <p:cNvPr id="4" name="Rectangle: Rounded Corners 3">
            <a:extLst>
              <a:ext uri="{FF2B5EF4-FFF2-40B4-BE49-F238E27FC236}">
                <a16:creationId xmlns:a16="http://schemas.microsoft.com/office/drawing/2014/main" id="{08F42821-0157-0F21-1B94-F0A03667311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942588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2585732" y="-172537"/>
            <a:ext cx="7986993" cy="1340036"/>
          </a:xfrm>
        </p:spPr>
        <p:txBody>
          <a:bodyPr>
            <a:normAutofit/>
          </a:bodyPr>
          <a:lstStyle/>
          <a:p>
            <a:pPr algn="ctr"/>
            <a:r>
              <a:rPr lang="en-US" altLang="en-US" sz="3200" b="1" dirty="0">
                <a:solidFill>
                  <a:srgbClr val="00B0F0"/>
                </a:solidFill>
              </a:rPr>
              <a:t>Steps In The RFP Evaluation Process</a:t>
            </a:r>
          </a:p>
        </p:txBody>
      </p:sp>
      <p:sp>
        <p:nvSpPr>
          <p:cNvPr id="89091" name="Rectangle 3"/>
          <p:cNvSpPr>
            <a:spLocks noGrp="1" noChangeArrowheads="1"/>
          </p:cNvSpPr>
          <p:nvPr>
            <p:ph type="body" idx="1"/>
          </p:nvPr>
        </p:nvSpPr>
        <p:spPr>
          <a:xfrm>
            <a:off x="304800" y="1372985"/>
            <a:ext cx="10136345" cy="4566864"/>
          </a:xfrm>
        </p:spPr>
        <p:txBody>
          <a:bodyPr>
            <a:noAutofit/>
          </a:bodyPr>
          <a:lstStyle/>
          <a:p>
            <a:pPr algn="just">
              <a:lnSpc>
                <a:spcPct val="90000"/>
              </a:lnSpc>
              <a:spcBef>
                <a:spcPct val="60000"/>
              </a:spcBef>
            </a:pPr>
            <a:r>
              <a:rPr lang="en-US" altLang="en-US" b="1" u="sng" dirty="0">
                <a:solidFill>
                  <a:srgbClr val="00B0F0"/>
                </a:solidFill>
              </a:rPr>
              <a:t>Step Six</a:t>
            </a:r>
            <a:r>
              <a:rPr lang="en-US" altLang="en-US" u="sng" dirty="0"/>
              <a:t>:</a:t>
            </a:r>
            <a:r>
              <a:rPr lang="en-US" altLang="en-US" dirty="0"/>
              <a:t> Discussion/Negotiation. This step can be optional but may be required.</a:t>
            </a:r>
          </a:p>
          <a:p>
            <a:pPr algn="just">
              <a:lnSpc>
                <a:spcPct val="90000"/>
              </a:lnSpc>
              <a:spcBef>
                <a:spcPct val="60000"/>
              </a:spcBef>
            </a:pPr>
            <a:r>
              <a:rPr lang="en-US" altLang="en-US" b="1" u="sng" dirty="0">
                <a:solidFill>
                  <a:srgbClr val="00B0F0"/>
                </a:solidFill>
              </a:rPr>
              <a:t>Step Seven</a:t>
            </a:r>
            <a:r>
              <a:rPr lang="en-US" altLang="en-US" u="sng" dirty="0"/>
              <a:t>:</a:t>
            </a:r>
            <a:r>
              <a:rPr lang="en-US" altLang="en-US" dirty="0"/>
              <a:t> Best and Final Offer.  This is optional.  Once a BAFO is received the committee will evaluate it in the same manner as the original proposal.</a:t>
            </a:r>
          </a:p>
          <a:p>
            <a:pPr algn="just">
              <a:lnSpc>
                <a:spcPct val="90000"/>
              </a:lnSpc>
              <a:spcBef>
                <a:spcPct val="60000"/>
              </a:spcBef>
            </a:pPr>
            <a:r>
              <a:rPr lang="en-US" altLang="en-US" b="1" u="sng" dirty="0">
                <a:solidFill>
                  <a:srgbClr val="00B0F0"/>
                </a:solidFill>
              </a:rPr>
              <a:t>Step Eight</a:t>
            </a:r>
            <a:r>
              <a:rPr lang="en-US" altLang="en-US" u="sng" dirty="0"/>
              <a:t>:</a:t>
            </a:r>
            <a:r>
              <a:rPr lang="en-US" altLang="en-US" dirty="0"/>
              <a:t>  Recommendation.  Written recommendation includes scores, justification and rationale for the decision.</a:t>
            </a:r>
          </a:p>
          <a:p>
            <a:pPr algn="just">
              <a:lnSpc>
                <a:spcPct val="90000"/>
              </a:lnSpc>
              <a:spcBef>
                <a:spcPct val="60000"/>
              </a:spcBef>
            </a:pPr>
            <a:r>
              <a:rPr lang="en-US" altLang="en-US" b="1" u="sng" dirty="0">
                <a:solidFill>
                  <a:srgbClr val="00B0F0"/>
                </a:solidFill>
              </a:rPr>
              <a:t>Step Nine</a:t>
            </a:r>
            <a:r>
              <a:rPr lang="en-US" altLang="en-US" u="sng" dirty="0"/>
              <a:t>:</a:t>
            </a:r>
            <a:r>
              <a:rPr lang="en-US" altLang="en-US" dirty="0"/>
              <a:t> Management Review of committee scoring and justification.  If accepted, the winning proposal will be used to roll up in PWR proposal or award PO to supplier if using company funds or after PWR is awarded a contract.</a:t>
            </a:r>
          </a:p>
          <a:p>
            <a:pPr algn="just"/>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7514B218-A150-853B-258F-189D8CDFBE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2455" y="-26494"/>
            <a:ext cx="2255520" cy="1193993"/>
          </a:xfrm>
          <a:prstGeom prst="rect">
            <a:avLst/>
          </a:prstGeom>
        </p:spPr>
      </p:pic>
      <p:sp>
        <p:nvSpPr>
          <p:cNvPr id="4" name="Rectangle: Rounded Corners 3">
            <a:extLst>
              <a:ext uri="{FF2B5EF4-FFF2-40B4-BE49-F238E27FC236}">
                <a16:creationId xmlns:a16="http://schemas.microsoft.com/office/drawing/2014/main" id="{A0BD2B3B-6BAA-B175-9D79-DD45E8FE059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367056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66864" y="2117128"/>
            <a:ext cx="9487696" cy="440120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more about the scope of procurement.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overview the project procurement management processes.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the procurement planning steps.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differentiate between the RFP and RFQ and RFI</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39" y="1483204"/>
            <a:ext cx="11332185"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1993809"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9197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17981809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7E91CB1-E429-43C2-BD7D-219ADDD75684}"/>
</file>

<file path=customXml/itemProps2.xml><?xml version="1.0" encoding="utf-8"?>
<ds:datastoreItem xmlns:ds="http://schemas.openxmlformats.org/officeDocument/2006/customXml" ds:itemID="{CC965D9E-C412-4AB7-A41A-1EA84381BF98}"/>
</file>

<file path=customXml/itemProps3.xml><?xml version="1.0" encoding="utf-8"?>
<ds:datastoreItem xmlns:ds="http://schemas.openxmlformats.org/officeDocument/2006/customXml" ds:itemID="{3495F56B-4A33-4E29-B1A1-35FC88B29716}"/>
</file>

<file path=docProps/app.xml><?xml version="1.0" encoding="utf-8"?>
<Properties xmlns="http://schemas.openxmlformats.org/officeDocument/2006/extended-properties" xmlns:vt="http://schemas.openxmlformats.org/officeDocument/2006/docPropsVTypes">
  <TotalTime>6008</TotalTime>
  <Words>2625</Words>
  <Application>Microsoft Office PowerPoint</Application>
  <PresentationFormat>Widescreen</PresentationFormat>
  <Paragraphs>397</Paragraphs>
  <Slides>45</Slides>
  <Notes>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45</vt:i4>
      </vt:variant>
    </vt:vector>
  </HeadingPairs>
  <TitlesOfParts>
    <vt:vector size="56" baseType="lpstr">
      <vt:lpstr>Arial</vt:lpstr>
      <vt:lpstr>Arial Black</vt:lpstr>
      <vt:lpstr>Calibri</vt:lpstr>
      <vt:lpstr>Calibri Light</vt:lpstr>
      <vt:lpstr>Monotype Sorts</vt:lpstr>
      <vt:lpstr>Symbol</vt:lpstr>
      <vt:lpstr>Times New Roman</vt:lpstr>
      <vt:lpstr>Verdana</vt:lpstr>
      <vt:lpstr>Wingdings</vt:lpstr>
      <vt:lpstr>Office Theme</vt:lpstr>
      <vt:lpstr>1_Office Theme</vt:lpstr>
      <vt:lpstr>PowerPoint Presentation</vt:lpstr>
      <vt:lpstr>PowerPoint Presentation</vt:lpstr>
      <vt:lpstr>PowerPoint Presentation</vt:lpstr>
      <vt:lpstr>PROCUREMENT</vt:lpstr>
      <vt:lpstr> Why Outsource?</vt:lpstr>
      <vt:lpstr> Procurement Management Processes</vt:lpstr>
      <vt:lpstr>Procurement Management Processes &amp; Key Outputs</vt:lpstr>
      <vt:lpstr> Procurement Planning</vt:lpstr>
      <vt:lpstr> Inputs to Procurement Planning</vt:lpstr>
      <vt:lpstr> Tools and Techniques</vt:lpstr>
      <vt:lpstr>Procurement Plan</vt:lpstr>
      <vt:lpstr>Procurement Planning (cont.)</vt:lpstr>
      <vt:lpstr>Procurement Planning Packaging</vt:lpstr>
      <vt:lpstr>Procurement Planning: Timing</vt:lpstr>
      <vt:lpstr>Procurement Planning: Schedule</vt:lpstr>
      <vt:lpstr>Procurement Process Definition</vt:lpstr>
      <vt:lpstr>Procurement Steps</vt:lpstr>
      <vt:lpstr>Procurement Steps (cont.)</vt:lpstr>
      <vt:lpstr>Procurement Steps (cont.)</vt:lpstr>
      <vt:lpstr>Procurement Steps (cont.)</vt:lpstr>
      <vt:lpstr>Competence Requirements in Procurement Process</vt:lpstr>
      <vt:lpstr>Competence Requirements in Procurement Process (cont.)</vt:lpstr>
      <vt:lpstr>Competence Requirements in Procurement Process - Bidding</vt:lpstr>
      <vt:lpstr>Competence Requirements in Procurement Process - Bidding</vt:lpstr>
      <vt:lpstr>Competence Requirements in Procurement Process - Bidding</vt:lpstr>
      <vt:lpstr>Competence Requirements in Procurement Process – Contract Execution</vt:lpstr>
      <vt:lpstr>Competence Requirements in Procurement Process – Contract Execution</vt:lpstr>
      <vt:lpstr>Competence Requirements in Procurement Process – Contract Execution</vt:lpstr>
      <vt:lpstr>RFP/RFQ Process    Difference of RFP and RFQ and RFI</vt:lpstr>
      <vt:lpstr>Difference of RFP and RFQ and RFI </vt:lpstr>
      <vt:lpstr>Difference of RFP and RFQ and RFI </vt:lpstr>
      <vt:lpstr>Difference of RFP and RFQ and RFI</vt:lpstr>
      <vt:lpstr>Difference of RFP and RFQ and RFI</vt:lpstr>
      <vt:lpstr>Types of solicitations</vt:lpstr>
      <vt:lpstr>Invitation for Bids (IFB) </vt:lpstr>
      <vt:lpstr>Buyer’s Role in the RFQ/RFP Process</vt:lpstr>
      <vt:lpstr>RFQ Structure</vt:lpstr>
      <vt:lpstr>Supplier Steps To Providing A Responsive Proposal</vt:lpstr>
      <vt:lpstr>Request for proposal </vt:lpstr>
      <vt:lpstr>Evaluation Criteria</vt:lpstr>
      <vt:lpstr>Steps In The RFP Evaluation Process </vt:lpstr>
      <vt:lpstr>Steps In The RFP Evaluation Process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180</cp:revision>
  <dcterms:created xsi:type="dcterms:W3CDTF">2023-04-29T09:08:23Z</dcterms:created>
  <dcterms:modified xsi:type="dcterms:W3CDTF">2026-03-05T13:19:05Z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