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rawing1.xml" ContentType="application/vnd.ms-office.drawingml.diagramDrawing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0" r:id="rId2"/>
    <p:sldId id="318" r:id="rId3"/>
    <p:sldId id="319" r:id="rId4"/>
    <p:sldId id="320" r:id="rId5"/>
    <p:sldId id="323" r:id="rId6"/>
    <p:sldId id="324" r:id="rId7"/>
    <p:sldId id="325" r:id="rId8"/>
    <p:sldId id="326" r:id="rId9"/>
    <p:sldId id="327" r:id="rId10"/>
    <p:sldId id="360" r:id="rId11"/>
    <p:sldId id="328" r:id="rId12"/>
    <p:sldId id="361" r:id="rId13"/>
    <p:sldId id="329" r:id="rId14"/>
    <p:sldId id="362" r:id="rId15"/>
    <p:sldId id="332" r:id="rId16"/>
    <p:sldId id="356" r:id="rId17"/>
    <p:sldId id="333" r:id="rId18"/>
    <p:sldId id="334" r:id="rId19"/>
    <p:sldId id="355" r:id="rId20"/>
    <p:sldId id="335" r:id="rId21"/>
    <p:sldId id="336" r:id="rId22"/>
    <p:sldId id="365" r:id="rId23"/>
    <p:sldId id="337" r:id="rId24"/>
    <p:sldId id="366" r:id="rId25"/>
    <p:sldId id="338" r:id="rId26"/>
    <p:sldId id="339" r:id="rId27"/>
    <p:sldId id="358" r:id="rId28"/>
    <p:sldId id="341" r:id="rId29"/>
    <p:sldId id="342" r:id="rId30"/>
    <p:sldId id="367" r:id="rId31"/>
    <p:sldId id="343" r:id="rId32"/>
    <p:sldId id="368" r:id="rId33"/>
    <p:sldId id="344" r:id="rId34"/>
    <p:sldId id="346" r:id="rId35"/>
    <p:sldId id="347" r:id="rId36"/>
    <p:sldId id="348" r:id="rId37"/>
    <p:sldId id="350" r:id="rId38"/>
    <p:sldId id="369" r:id="rId39"/>
    <p:sldId id="354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8"/>
            <p14:sldId id="319"/>
            <p14:sldId id="320"/>
            <p14:sldId id="323"/>
            <p14:sldId id="324"/>
            <p14:sldId id="325"/>
            <p14:sldId id="326"/>
            <p14:sldId id="327"/>
            <p14:sldId id="360"/>
            <p14:sldId id="328"/>
            <p14:sldId id="361"/>
            <p14:sldId id="329"/>
            <p14:sldId id="362"/>
            <p14:sldId id="332"/>
            <p14:sldId id="356"/>
            <p14:sldId id="333"/>
            <p14:sldId id="334"/>
            <p14:sldId id="355"/>
            <p14:sldId id="335"/>
            <p14:sldId id="336"/>
            <p14:sldId id="365"/>
            <p14:sldId id="337"/>
            <p14:sldId id="366"/>
            <p14:sldId id="338"/>
            <p14:sldId id="339"/>
            <p14:sldId id="358"/>
            <p14:sldId id="341"/>
            <p14:sldId id="342"/>
            <p14:sldId id="367"/>
            <p14:sldId id="343"/>
            <p14:sldId id="368"/>
            <p14:sldId id="344"/>
            <p14:sldId id="346"/>
            <p14:sldId id="347"/>
            <p14:sldId id="348"/>
            <p14:sldId id="350"/>
            <p14:sldId id="369"/>
            <p14:sldId id="35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9D1B5B-6026-4C48-838A-D1C37B60A56E}" type="doc">
      <dgm:prSet loTypeId="urn:microsoft.com/office/officeart/2005/8/layout/hList1" loCatId="list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en-US"/>
        </a:p>
      </dgm:t>
    </dgm:pt>
    <dgm:pt modelId="{998ADEC7-D30B-42D6-9DA1-D878ACF7755E}">
      <dgm:prSet phldrT="[Text]" custT="1"/>
      <dgm:spPr/>
      <dgm:t>
        <a:bodyPr/>
        <a:lstStyle/>
        <a:p>
          <a:r>
            <a:rPr lang="en-US" sz="2000" dirty="0"/>
            <a:t>Stress Level</a:t>
          </a:r>
        </a:p>
      </dgm:t>
    </dgm:pt>
    <dgm:pt modelId="{4F6204CA-E3A2-4D0E-BDA9-6CE1C52D2239}" type="parTrans" cxnId="{1B09D865-9748-496A-B700-AF6DF44F31F2}">
      <dgm:prSet/>
      <dgm:spPr/>
      <dgm:t>
        <a:bodyPr/>
        <a:lstStyle/>
        <a:p>
          <a:endParaRPr lang="en-US"/>
        </a:p>
      </dgm:t>
    </dgm:pt>
    <dgm:pt modelId="{B7BF9E68-C04F-4AAB-8566-7FDCF17DFE60}" type="sibTrans" cxnId="{1B09D865-9748-496A-B700-AF6DF44F31F2}">
      <dgm:prSet/>
      <dgm:spPr/>
      <dgm:t>
        <a:bodyPr/>
        <a:lstStyle/>
        <a:p>
          <a:endParaRPr lang="en-US"/>
        </a:p>
      </dgm:t>
    </dgm:pt>
    <dgm:pt modelId="{A1AD63DC-7B0E-4331-A633-3509413C39F8}">
      <dgm:prSet phldrT="[Text]" custT="1"/>
      <dgm:spPr/>
      <dgm:t>
        <a:bodyPr/>
        <a:lstStyle/>
        <a:p>
          <a:r>
            <a:rPr lang="en-US" sz="2000" dirty="0"/>
            <a:t>Low</a:t>
          </a:r>
        </a:p>
      </dgm:t>
    </dgm:pt>
    <dgm:pt modelId="{B8765F26-5664-4C8B-8599-42FAC14DAF97}" type="parTrans" cxnId="{D2078097-2B74-4F2E-B954-1BC2EE25AD0F}">
      <dgm:prSet/>
      <dgm:spPr/>
      <dgm:t>
        <a:bodyPr/>
        <a:lstStyle/>
        <a:p>
          <a:endParaRPr lang="en-US"/>
        </a:p>
      </dgm:t>
    </dgm:pt>
    <dgm:pt modelId="{B1E5BC9F-1ECA-4399-B9D1-8E2864F0C5A2}" type="sibTrans" cxnId="{D2078097-2B74-4F2E-B954-1BC2EE25AD0F}">
      <dgm:prSet/>
      <dgm:spPr/>
      <dgm:t>
        <a:bodyPr/>
        <a:lstStyle/>
        <a:p>
          <a:endParaRPr lang="en-US"/>
        </a:p>
      </dgm:t>
    </dgm:pt>
    <dgm:pt modelId="{4B56CDB7-1259-4077-AB13-F7BB7FF517C7}">
      <dgm:prSet phldrT="[Text]" custT="1"/>
      <dgm:spPr/>
      <dgm:t>
        <a:bodyPr/>
        <a:lstStyle/>
        <a:p>
          <a:r>
            <a:rPr lang="en-US" sz="2000" dirty="0"/>
            <a:t>High</a:t>
          </a:r>
        </a:p>
      </dgm:t>
    </dgm:pt>
    <dgm:pt modelId="{5D2E0BBA-54E6-426C-AB37-50D535FCB0F9}" type="parTrans" cxnId="{1E95965F-95A8-4CF2-AD6E-B375C84DE21D}">
      <dgm:prSet/>
      <dgm:spPr/>
      <dgm:t>
        <a:bodyPr/>
        <a:lstStyle/>
        <a:p>
          <a:endParaRPr lang="en-US"/>
        </a:p>
      </dgm:t>
    </dgm:pt>
    <dgm:pt modelId="{38CE703D-C5D3-4648-BA6D-3254D96B7F50}" type="sibTrans" cxnId="{1E95965F-95A8-4CF2-AD6E-B375C84DE21D}">
      <dgm:prSet/>
      <dgm:spPr/>
      <dgm:t>
        <a:bodyPr/>
        <a:lstStyle/>
        <a:p>
          <a:endParaRPr lang="en-US"/>
        </a:p>
      </dgm:t>
    </dgm:pt>
    <dgm:pt modelId="{79C98BA5-AE06-4C67-94EA-F0E62A81DB06}">
      <dgm:prSet phldrT="[Text]" custT="1"/>
      <dgm:spPr/>
      <dgm:t>
        <a:bodyPr/>
        <a:lstStyle/>
        <a:p>
          <a:r>
            <a:rPr lang="en-US" sz="2000" dirty="0"/>
            <a:t>Intellectual Abilities</a:t>
          </a:r>
        </a:p>
      </dgm:t>
    </dgm:pt>
    <dgm:pt modelId="{5052D123-2C16-46C1-97EE-93823548F505}" type="parTrans" cxnId="{2BBD7C1F-46D7-4B6A-BD3E-FB9E91328653}">
      <dgm:prSet/>
      <dgm:spPr/>
      <dgm:t>
        <a:bodyPr/>
        <a:lstStyle/>
        <a:p>
          <a:endParaRPr lang="en-US"/>
        </a:p>
      </dgm:t>
    </dgm:pt>
    <dgm:pt modelId="{BD01CB99-CFCF-4DBB-A7B3-E4AB3BA2FDF2}" type="sibTrans" cxnId="{2BBD7C1F-46D7-4B6A-BD3E-FB9E91328653}">
      <dgm:prSet/>
      <dgm:spPr/>
      <dgm:t>
        <a:bodyPr/>
        <a:lstStyle/>
        <a:p>
          <a:endParaRPr lang="en-US"/>
        </a:p>
      </dgm:t>
    </dgm:pt>
    <dgm:pt modelId="{2149203F-BBA0-41C5-AFC8-E270BDB29868}">
      <dgm:prSet phldrT="[Text]" custT="1"/>
      <dgm:spPr/>
      <dgm:t>
        <a:bodyPr/>
        <a:lstStyle/>
        <a:p>
          <a:r>
            <a:rPr lang="en-US" sz="2000" dirty="0"/>
            <a:t>Effective</a:t>
          </a:r>
        </a:p>
      </dgm:t>
    </dgm:pt>
    <dgm:pt modelId="{3706A38D-9750-4AD9-8C77-35BFC71681D7}" type="parTrans" cxnId="{58BA8CF9-5552-4D9B-8095-E3B2713B5BC1}">
      <dgm:prSet/>
      <dgm:spPr/>
      <dgm:t>
        <a:bodyPr/>
        <a:lstStyle/>
        <a:p>
          <a:endParaRPr lang="en-US"/>
        </a:p>
      </dgm:t>
    </dgm:pt>
    <dgm:pt modelId="{A669430F-6664-479F-BB6D-C10043D7094D}" type="sibTrans" cxnId="{58BA8CF9-5552-4D9B-8095-E3B2713B5BC1}">
      <dgm:prSet/>
      <dgm:spPr/>
      <dgm:t>
        <a:bodyPr/>
        <a:lstStyle/>
        <a:p>
          <a:endParaRPr lang="en-US"/>
        </a:p>
      </dgm:t>
    </dgm:pt>
    <dgm:pt modelId="{309BB637-A3CD-4754-8DA4-0EB91944A9B5}">
      <dgm:prSet phldrT="[Text]" custT="1"/>
      <dgm:spPr/>
      <dgm:t>
        <a:bodyPr/>
        <a:lstStyle/>
        <a:p>
          <a:r>
            <a:rPr lang="en-US" sz="2000" dirty="0"/>
            <a:t>Ineffective</a:t>
          </a:r>
        </a:p>
      </dgm:t>
    </dgm:pt>
    <dgm:pt modelId="{9F975FFA-30C7-4CE7-BE04-BA888A05ADCB}" type="parTrans" cxnId="{F96F20E7-D8FC-4FF9-81EB-F0096E36454B}">
      <dgm:prSet/>
      <dgm:spPr/>
      <dgm:t>
        <a:bodyPr/>
        <a:lstStyle/>
        <a:p>
          <a:endParaRPr lang="en-US"/>
        </a:p>
      </dgm:t>
    </dgm:pt>
    <dgm:pt modelId="{A6107A87-AE4B-4018-9B7C-0A6134D8188F}" type="sibTrans" cxnId="{F96F20E7-D8FC-4FF9-81EB-F0096E36454B}">
      <dgm:prSet/>
      <dgm:spPr/>
      <dgm:t>
        <a:bodyPr/>
        <a:lstStyle/>
        <a:p>
          <a:endParaRPr lang="en-US"/>
        </a:p>
      </dgm:t>
    </dgm:pt>
    <dgm:pt modelId="{12AFE281-2E15-4FAF-93DF-E2B5610FF04F}">
      <dgm:prSet phldrT="[Text]" custT="1"/>
      <dgm:spPr/>
      <dgm:t>
        <a:bodyPr/>
        <a:lstStyle/>
        <a:p>
          <a:r>
            <a:rPr lang="en-US" sz="2000" dirty="0"/>
            <a:t>Leader’s Experience</a:t>
          </a:r>
        </a:p>
      </dgm:t>
    </dgm:pt>
    <dgm:pt modelId="{736FFA38-B1DA-41DD-B905-C2F0339B5A01}" type="parTrans" cxnId="{52E7DD5F-0DA7-4F0A-A6CE-F7758DD32C04}">
      <dgm:prSet/>
      <dgm:spPr/>
      <dgm:t>
        <a:bodyPr/>
        <a:lstStyle/>
        <a:p>
          <a:endParaRPr lang="en-US"/>
        </a:p>
      </dgm:t>
    </dgm:pt>
    <dgm:pt modelId="{57E2DF71-9CD3-4FB3-988B-2BB7BBF1B286}" type="sibTrans" cxnId="{52E7DD5F-0DA7-4F0A-A6CE-F7758DD32C04}">
      <dgm:prSet/>
      <dgm:spPr/>
      <dgm:t>
        <a:bodyPr/>
        <a:lstStyle/>
        <a:p>
          <a:endParaRPr lang="en-US"/>
        </a:p>
      </dgm:t>
    </dgm:pt>
    <dgm:pt modelId="{8ED17B27-6B21-4957-94E9-0D070D320A00}">
      <dgm:prSet phldrT="[Text]" custT="1"/>
      <dgm:spPr/>
      <dgm:t>
        <a:bodyPr/>
        <a:lstStyle/>
        <a:p>
          <a:r>
            <a:rPr lang="en-US" sz="2000" dirty="0"/>
            <a:t>Ineffective</a:t>
          </a:r>
        </a:p>
      </dgm:t>
    </dgm:pt>
    <dgm:pt modelId="{C127151D-8789-40E7-9F38-92E249487EF9}" type="parTrans" cxnId="{BA1C54D6-5AA8-4E35-91F6-36025A47ABE9}">
      <dgm:prSet/>
      <dgm:spPr/>
      <dgm:t>
        <a:bodyPr/>
        <a:lstStyle/>
        <a:p>
          <a:endParaRPr lang="en-US"/>
        </a:p>
      </dgm:t>
    </dgm:pt>
    <dgm:pt modelId="{B903F331-5BB3-46F2-8C43-39CC89D76714}" type="sibTrans" cxnId="{BA1C54D6-5AA8-4E35-91F6-36025A47ABE9}">
      <dgm:prSet/>
      <dgm:spPr/>
      <dgm:t>
        <a:bodyPr/>
        <a:lstStyle/>
        <a:p>
          <a:endParaRPr lang="en-US"/>
        </a:p>
      </dgm:t>
    </dgm:pt>
    <dgm:pt modelId="{5FA42791-C076-4028-BE0F-911E309AD13B}">
      <dgm:prSet phldrT="[Text]" custT="1"/>
      <dgm:spPr/>
      <dgm:t>
        <a:bodyPr/>
        <a:lstStyle/>
        <a:p>
          <a:r>
            <a:rPr lang="en-US" sz="2000" dirty="0"/>
            <a:t>Effective</a:t>
          </a:r>
        </a:p>
      </dgm:t>
    </dgm:pt>
    <dgm:pt modelId="{93193CB0-5D9B-4698-A491-9407CAFF1549}" type="parTrans" cxnId="{6EC39119-DB8B-42D5-A714-01D36D2AFB91}">
      <dgm:prSet/>
      <dgm:spPr/>
      <dgm:t>
        <a:bodyPr/>
        <a:lstStyle/>
        <a:p>
          <a:endParaRPr lang="en-US"/>
        </a:p>
      </dgm:t>
    </dgm:pt>
    <dgm:pt modelId="{2ABA15CF-A0C7-40F4-ABF8-87D872AB37D5}" type="sibTrans" cxnId="{6EC39119-DB8B-42D5-A714-01D36D2AFB91}">
      <dgm:prSet/>
      <dgm:spPr/>
      <dgm:t>
        <a:bodyPr/>
        <a:lstStyle/>
        <a:p>
          <a:endParaRPr lang="en-US"/>
        </a:p>
      </dgm:t>
    </dgm:pt>
    <dgm:pt modelId="{0CB075A5-743E-4544-9DCC-233E26DBF215}" type="pres">
      <dgm:prSet presAssocID="{1A9D1B5B-6026-4C48-838A-D1C37B60A56E}" presName="Name0" presStyleCnt="0">
        <dgm:presLayoutVars>
          <dgm:dir/>
          <dgm:animLvl val="lvl"/>
          <dgm:resizeHandles val="exact"/>
        </dgm:presLayoutVars>
      </dgm:prSet>
      <dgm:spPr/>
    </dgm:pt>
    <dgm:pt modelId="{BE4FCD70-D5D1-4866-8D4B-C95548F68302}" type="pres">
      <dgm:prSet presAssocID="{998ADEC7-D30B-42D6-9DA1-D878ACF7755E}" presName="composite" presStyleCnt="0"/>
      <dgm:spPr/>
    </dgm:pt>
    <dgm:pt modelId="{5C52A843-980C-4244-9E7B-8D8DFBCE4C60}" type="pres">
      <dgm:prSet presAssocID="{998ADEC7-D30B-42D6-9DA1-D878ACF7755E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5001C0AD-C43F-4803-8FB2-ACE938FFB7B5}" type="pres">
      <dgm:prSet presAssocID="{998ADEC7-D30B-42D6-9DA1-D878ACF7755E}" presName="desTx" presStyleLbl="alignAccFollowNode1" presStyleIdx="0" presStyleCnt="3">
        <dgm:presLayoutVars>
          <dgm:bulletEnabled val="1"/>
        </dgm:presLayoutVars>
      </dgm:prSet>
      <dgm:spPr/>
    </dgm:pt>
    <dgm:pt modelId="{1D935C12-A5F5-4A78-9AB5-E1616DCB5685}" type="pres">
      <dgm:prSet presAssocID="{B7BF9E68-C04F-4AAB-8566-7FDCF17DFE60}" presName="space" presStyleCnt="0"/>
      <dgm:spPr/>
    </dgm:pt>
    <dgm:pt modelId="{C5EA5749-C80A-4459-8C90-975CA2CE866E}" type="pres">
      <dgm:prSet presAssocID="{79C98BA5-AE06-4C67-94EA-F0E62A81DB06}" presName="composite" presStyleCnt="0"/>
      <dgm:spPr/>
    </dgm:pt>
    <dgm:pt modelId="{4FEC5006-DC38-49F1-91E5-07B2E3A54C4E}" type="pres">
      <dgm:prSet presAssocID="{79C98BA5-AE06-4C67-94EA-F0E62A81DB06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3384A03E-5FAF-47B0-B889-002B6D408E9F}" type="pres">
      <dgm:prSet presAssocID="{79C98BA5-AE06-4C67-94EA-F0E62A81DB06}" presName="desTx" presStyleLbl="alignAccFollowNode1" presStyleIdx="1" presStyleCnt="3">
        <dgm:presLayoutVars>
          <dgm:bulletEnabled val="1"/>
        </dgm:presLayoutVars>
      </dgm:prSet>
      <dgm:spPr/>
    </dgm:pt>
    <dgm:pt modelId="{C1A1F00B-A458-4A7D-84B1-FE089DBB3F6D}" type="pres">
      <dgm:prSet presAssocID="{BD01CB99-CFCF-4DBB-A7B3-E4AB3BA2FDF2}" presName="space" presStyleCnt="0"/>
      <dgm:spPr/>
    </dgm:pt>
    <dgm:pt modelId="{53D7889C-239A-4DC2-BF9B-7B0299B571D9}" type="pres">
      <dgm:prSet presAssocID="{12AFE281-2E15-4FAF-93DF-E2B5610FF04F}" presName="composite" presStyleCnt="0"/>
      <dgm:spPr/>
    </dgm:pt>
    <dgm:pt modelId="{5357CE6C-783D-484D-8F19-8408FF3F068B}" type="pres">
      <dgm:prSet presAssocID="{12AFE281-2E15-4FAF-93DF-E2B5610FF04F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CECE00C7-A46F-4343-9A02-1BCD4FDAB251}" type="pres">
      <dgm:prSet presAssocID="{12AFE281-2E15-4FAF-93DF-E2B5610FF04F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BEECC10D-D649-4A04-9C7F-59F944EB8663}" type="presOf" srcId="{12AFE281-2E15-4FAF-93DF-E2B5610FF04F}" destId="{5357CE6C-783D-484D-8F19-8408FF3F068B}" srcOrd="0" destOrd="0" presId="urn:microsoft.com/office/officeart/2005/8/layout/hList1"/>
    <dgm:cxn modelId="{6EC39119-DB8B-42D5-A714-01D36D2AFB91}" srcId="{12AFE281-2E15-4FAF-93DF-E2B5610FF04F}" destId="{5FA42791-C076-4028-BE0F-911E309AD13B}" srcOrd="1" destOrd="0" parTransId="{93193CB0-5D9B-4698-A491-9407CAFF1549}" sibTransId="{2ABA15CF-A0C7-40F4-ABF8-87D872AB37D5}"/>
    <dgm:cxn modelId="{2BBD7C1F-46D7-4B6A-BD3E-FB9E91328653}" srcId="{1A9D1B5B-6026-4C48-838A-D1C37B60A56E}" destId="{79C98BA5-AE06-4C67-94EA-F0E62A81DB06}" srcOrd="1" destOrd="0" parTransId="{5052D123-2C16-46C1-97EE-93823548F505}" sibTransId="{BD01CB99-CFCF-4DBB-A7B3-E4AB3BA2FDF2}"/>
    <dgm:cxn modelId="{1E95965F-95A8-4CF2-AD6E-B375C84DE21D}" srcId="{998ADEC7-D30B-42D6-9DA1-D878ACF7755E}" destId="{4B56CDB7-1259-4077-AB13-F7BB7FF517C7}" srcOrd="1" destOrd="0" parTransId="{5D2E0BBA-54E6-426C-AB37-50D535FCB0F9}" sibTransId="{38CE703D-C5D3-4648-BA6D-3254D96B7F50}"/>
    <dgm:cxn modelId="{52E7DD5F-0DA7-4F0A-A6CE-F7758DD32C04}" srcId="{1A9D1B5B-6026-4C48-838A-D1C37B60A56E}" destId="{12AFE281-2E15-4FAF-93DF-E2B5610FF04F}" srcOrd="2" destOrd="0" parTransId="{736FFA38-B1DA-41DD-B905-C2F0339B5A01}" sibTransId="{57E2DF71-9CD3-4FB3-988B-2BB7BBF1B286}"/>
    <dgm:cxn modelId="{1B09D865-9748-496A-B700-AF6DF44F31F2}" srcId="{1A9D1B5B-6026-4C48-838A-D1C37B60A56E}" destId="{998ADEC7-D30B-42D6-9DA1-D878ACF7755E}" srcOrd="0" destOrd="0" parTransId="{4F6204CA-E3A2-4D0E-BDA9-6CE1C52D2239}" sibTransId="{B7BF9E68-C04F-4AAB-8566-7FDCF17DFE60}"/>
    <dgm:cxn modelId="{ADB9A64E-FC70-4460-9BCB-5782BB043E5B}" type="presOf" srcId="{79C98BA5-AE06-4C67-94EA-F0E62A81DB06}" destId="{4FEC5006-DC38-49F1-91E5-07B2E3A54C4E}" srcOrd="0" destOrd="0" presId="urn:microsoft.com/office/officeart/2005/8/layout/hList1"/>
    <dgm:cxn modelId="{6224DA70-5E70-48E7-80A6-ABECE5C43047}" type="presOf" srcId="{309BB637-A3CD-4754-8DA4-0EB91944A9B5}" destId="{3384A03E-5FAF-47B0-B889-002B6D408E9F}" srcOrd="0" destOrd="1" presId="urn:microsoft.com/office/officeart/2005/8/layout/hList1"/>
    <dgm:cxn modelId="{155A3F73-F3CB-46A3-BC41-96A9F4DC4B8A}" type="presOf" srcId="{4B56CDB7-1259-4077-AB13-F7BB7FF517C7}" destId="{5001C0AD-C43F-4803-8FB2-ACE938FFB7B5}" srcOrd="0" destOrd="1" presId="urn:microsoft.com/office/officeart/2005/8/layout/hList1"/>
    <dgm:cxn modelId="{81AA2D58-E56C-454A-ABFF-A8929982C826}" type="presOf" srcId="{A1AD63DC-7B0E-4331-A633-3509413C39F8}" destId="{5001C0AD-C43F-4803-8FB2-ACE938FFB7B5}" srcOrd="0" destOrd="0" presId="urn:microsoft.com/office/officeart/2005/8/layout/hList1"/>
    <dgm:cxn modelId="{3FDD1D87-6958-4709-8BFD-C17D7102E9C4}" type="presOf" srcId="{5FA42791-C076-4028-BE0F-911E309AD13B}" destId="{CECE00C7-A46F-4343-9A02-1BCD4FDAB251}" srcOrd="0" destOrd="1" presId="urn:microsoft.com/office/officeart/2005/8/layout/hList1"/>
    <dgm:cxn modelId="{D2078097-2B74-4F2E-B954-1BC2EE25AD0F}" srcId="{998ADEC7-D30B-42D6-9DA1-D878ACF7755E}" destId="{A1AD63DC-7B0E-4331-A633-3509413C39F8}" srcOrd="0" destOrd="0" parTransId="{B8765F26-5664-4C8B-8599-42FAC14DAF97}" sibTransId="{B1E5BC9F-1ECA-4399-B9D1-8E2864F0C5A2}"/>
    <dgm:cxn modelId="{03AD1AC6-AFE6-48F4-942A-176213CA1166}" type="presOf" srcId="{2149203F-BBA0-41C5-AFC8-E270BDB29868}" destId="{3384A03E-5FAF-47B0-B889-002B6D408E9F}" srcOrd="0" destOrd="0" presId="urn:microsoft.com/office/officeart/2005/8/layout/hList1"/>
    <dgm:cxn modelId="{BA1C54D6-5AA8-4E35-91F6-36025A47ABE9}" srcId="{12AFE281-2E15-4FAF-93DF-E2B5610FF04F}" destId="{8ED17B27-6B21-4957-94E9-0D070D320A00}" srcOrd="0" destOrd="0" parTransId="{C127151D-8789-40E7-9F38-92E249487EF9}" sibTransId="{B903F331-5BB3-46F2-8C43-39CC89D76714}"/>
    <dgm:cxn modelId="{9A3CA4DD-5F66-4DEB-A252-C354CCFB8BC7}" type="presOf" srcId="{998ADEC7-D30B-42D6-9DA1-D878ACF7755E}" destId="{5C52A843-980C-4244-9E7B-8D8DFBCE4C60}" srcOrd="0" destOrd="0" presId="urn:microsoft.com/office/officeart/2005/8/layout/hList1"/>
    <dgm:cxn modelId="{F96F20E7-D8FC-4FF9-81EB-F0096E36454B}" srcId="{79C98BA5-AE06-4C67-94EA-F0E62A81DB06}" destId="{309BB637-A3CD-4754-8DA4-0EB91944A9B5}" srcOrd="1" destOrd="0" parTransId="{9F975FFA-30C7-4CE7-BE04-BA888A05ADCB}" sibTransId="{A6107A87-AE4B-4018-9B7C-0A6134D8188F}"/>
    <dgm:cxn modelId="{392C87EC-72AF-45A8-8B54-BB31E1E5F001}" type="presOf" srcId="{8ED17B27-6B21-4957-94E9-0D070D320A00}" destId="{CECE00C7-A46F-4343-9A02-1BCD4FDAB251}" srcOrd="0" destOrd="0" presId="urn:microsoft.com/office/officeart/2005/8/layout/hList1"/>
    <dgm:cxn modelId="{8E310DF8-F5D2-4DF1-B071-987936386E83}" type="presOf" srcId="{1A9D1B5B-6026-4C48-838A-D1C37B60A56E}" destId="{0CB075A5-743E-4544-9DCC-233E26DBF215}" srcOrd="0" destOrd="0" presId="urn:microsoft.com/office/officeart/2005/8/layout/hList1"/>
    <dgm:cxn modelId="{58BA8CF9-5552-4D9B-8095-E3B2713B5BC1}" srcId="{79C98BA5-AE06-4C67-94EA-F0E62A81DB06}" destId="{2149203F-BBA0-41C5-AFC8-E270BDB29868}" srcOrd="0" destOrd="0" parTransId="{3706A38D-9750-4AD9-8C77-35BFC71681D7}" sibTransId="{A669430F-6664-479F-BB6D-C10043D7094D}"/>
    <dgm:cxn modelId="{876AF6A8-22F3-4F90-98B4-C9FE86C40FE8}" type="presParOf" srcId="{0CB075A5-743E-4544-9DCC-233E26DBF215}" destId="{BE4FCD70-D5D1-4866-8D4B-C95548F68302}" srcOrd="0" destOrd="0" presId="urn:microsoft.com/office/officeart/2005/8/layout/hList1"/>
    <dgm:cxn modelId="{A24ED24F-0FEB-418F-87E3-23ABDCFC493A}" type="presParOf" srcId="{BE4FCD70-D5D1-4866-8D4B-C95548F68302}" destId="{5C52A843-980C-4244-9E7B-8D8DFBCE4C60}" srcOrd="0" destOrd="0" presId="urn:microsoft.com/office/officeart/2005/8/layout/hList1"/>
    <dgm:cxn modelId="{7D693950-5AF9-421D-933F-402485A18072}" type="presParOf" srcId="{BE4FCD70-D5D1-4866-8D4B-C95548F68302}" destId="{5001C0AD-C43F-4803-8FB2-ACE938FFB7B5}" srcOrd="1" destOrd="0" presId="urn:microsoft.com/office/officeart/2005/8/layout/hList1"/>
    <dgm:cxn modelId="{47414C30-9300-48D1-8EF4-FC3927676EBA}" type="presParOf" srcId="{0CB075A5-743E-4544-9DCC-233E26DBF215}" destId="{1D935C12-A5F5-4A78-9AB5-E1616DCB5685}" srcOrd="1" destOrd="0" presId="urn:microsoft.com/office/officeart/2005/8/layout/hList1"/>
    <dgm:cxn modelId="{89226B90-F56B-410B-B065-DE7705CB1CE3}" type="presParOf" srcId="{0CB075A5-743E-4544-9DCC-233E26DBF215}" destId="{C5EA5749-C80A-4459-8C90-975CA2CE866E}" srcOrd="2" destOrd="0" presId="urn:microsoft.com/office/officeart/2005/8/layout/hList1"/>
    <dgm:cxn modelId="{FB1131A3-11F8-4DB7-86F5-06597F116C52}" type="presParOf" srcId="{C5EA5749-C80A-4459-8C90-975CA2CE866E}" destId="{4FEC5006-DC38-49F1-91E5-07B2E3A54C4E}" srcOrd="0" destOrd="0" presId="urn:microsoft.com/office/officeart/2005/8/layout/hList1"/>
    <dgm:cxn modelId="{F1D7D209-08CA-4798-A072-DDD408F6AB83}" type="presParOf" srcId="{C5EA5749-C80A-4459-8C90-975CA2CE866E}" destId="{3384A03E-5FAF-47B0-B889-002B6D408E9F}" srcOrd="1" destOrd="0" presId="urn:microsoft.com/office/officeart/2005/8/layout/hList1"/>
    <dgm:cxn modelId="{4CB30636-9391-4481-BB9E-13A7430BBE2E}" type="presParOf" srcId="{0CB075A5-743E-4544-9DCC-233E26DBF215}" destId="{C1A1F00B-A458-4A7D-84B1-FE089DBB3F6D}" srcOrd="3" destOrd="0" presId="urn:microsoft.com/office/officeart/2005/8/layout/hList1"/>
    <dgm:cxn modelId="{38E2C93B-4E21-4BA8-B4D1-BC6CA86897C1}" type="presParOf" srcId="{0CB075A5-743E-4544-9DCC-233E26DBF215}" destId="{53D7889C-239A-4DC2-BF9B-7B0299B571D9}" srcOrd="4" destOrd="0" presId="urn:microsoft.com/office/officeart/2005/8/layout/hList1"/>
    <dgm:cxn modelId="{64222A57-8081-4F51-AB16-4F954D385E89}" type="presParOf" srcId="{53D7889C-239A-4DC2-BF9B-7B0299B571D9}" destId="{5357CE6C-783D-484D-8F19-8408FF3F068B}" srcOrd="0" destOrd="0" presId="urn:microsoft.com/office/officeart/2005/8/layout/hList1"/>
    <dgm:cxn modelId="{01ABCEBF-A76E-4897-AE3C-61E7ABDA6A77}" type="presParOf" srcId="{53D7889C-239A-4DC2-BF9B-7B0299B571D9}" destId="{CECE00C7-A46F-4343-9A02-1BCD4FDAB2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52A843-980C-4244-9E7B-8D8DFBCE4C60}">
      <dsp:nvSpPr>
        <dsp:cNvPr id="0" name=""/>
        <dsp:cNvSpPr/>
      </dsp:nvSpPr>
      <dsp:spPr>
        <a:xfrm>
          <a:off x="2428" y="5712"/>
          <a:ext cx="2368153" cy="633600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Stress Level</a:t>
          </a:r>
        </a:p>
      </dsp:txBody>
      <dsp:txXfrm>
        <a:off x="2428" y="5712"/>
        <a:ext cx="2368153" cy="633600"/>
      </dsp:txXfrm>
    </dsp:sp>
    <dsp:sp modelId="{5001C0AD-C43F-4803-8FB2-ACE938FFB7B5}">
      <dsp:nvSpPr>
        <dsp:cNvPr id="0" name=""/>
        <dsp:cNvSpPr/>
      </dsp:nvSpPr>
      <dsp:spPr>
        <a:xfrm>
          <a:off x="2428" y="639312"/>
          <a:ext cx="2368153" cy="96624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Low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High</a:t>
          </a:r>
        </a:p>
      </dsp:txBody>
      <dsp:txXfrm>
        <a:off x="2428" y="639312"/>
        <a:ext cx="2368153" cy="966240"/>
      </dsp:txXfrm>
    </dsp:sp>
    <dsp:sp modelId="{4FEC5006-DC38-49F1-91E5-07B2E3A54C4E}">
      <dsp:nvSpPr>
        <dsp:cNvPr id="0" name=""/>
        <dsp:cNvSpPr/>
      </dsp:nvSpPr>
      <dsp:spPr>
        <a:xfrm>
          <a:off x="2702123" y="5712"/>
          <a:ext cx="2368153" cy="633600"/>
        </a:xfrm>
        <a:prstGeom prst="rect">
          <a:avLst/>
        </a:prstGeom>
        <a:solidFill>
          <a:schemeClr val="accent2">
            <a:shade val="80000"/>
            <a:hueOff val="-240708"/>
            <a:satOff val="5083"/>
            <a:lumOff val="13541"/>
            <a:alphaOff val="0"/>
          </a:schemeClr>
        </a:solidFill>
        <a:ln w="12700" cap="flat" cmpd="sng" algn="ctr">
          <a:solidFill>
            <a:schemeClr val="accent2">
              <a:shade val="80000"/>
              <a:hueOff val="-240708"/>
              <a:satOff val="5083"/>
              <a:lumOff val="135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Intellectual Abilities</a:t>
          </a:r>
        </a:p>
      </dsp:txBody>
      <dsp:txXfrm>
        <a:off x="2702123" y="5712"/>
        <a:ext cx="2368153" cy="633600"/>
      </dsp:txXfrm>
    </dsp:sp>
    <dsp:sp modelId="{3384A03E-5FAF-47B0-B889-002B6D408E9F}">
      <dsp:nvSpPr>
        <dsp:cNvPr id="0" name=""/>
        <dsp:cNvSpPr/>
      </dsp:nvSpPr>
      <dsp:spPr>
        <a:xfrm>
          <a:off x="2702123" y="639312"/>
          <a:ext cx="2368153" cy="96624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Effective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Ineffective</a:t>
          </a:r>
        </a:p>
      </dsp:txBody>
      <dsp:txXfrm>
        <a:off x="2702123" y="639312"/>
        <a:ext cx="2368153" cy="966240"/>
      </dsp:txXfrm>
    </dsp:sp>
    <dsp:sp modelId="{5357CE6C-783D-484D-8F19-8408FF3F068B}">
      <dsp:nvSpPr>
        <dsp:cNvPr id="0" name=""/>
        <dsp:cNvSpPr/>
      </dsp:nvSpPr>
      <dsp:spPr>
        <a:xfrm>
          <a:off x="5401818" y="5712"/>
          <a:ext cx="2368153" cy="633600"/>
        </a:xfrm>
        <a:prstGeom prst="rect">
          <a:avLst/>
        </a:prstGeom>
        <a:solidFill>
          <a:schemeClr val="accent2">
            <a:shade val="80000"/>
            <a:hueOff val="-481415"/>
            <a:satOff val="10166"/>
            <a:lumOff val="27081"/>
            <a:alphaOff val="0"/>
          </a:schemeClr>
        </a:solidFill>
        <a:ln w="12700" cap="flat" cmpd="sng" algn="ctr">
          <a:solidFill>
            <a:schemeClr val="accent2">
              <a:shade val="80000"/>
              <a:hueOff val="-481415"/>
              <a:satOff val="10166"/>
              <a:lumOff val="2708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Leader’s Experience</a:t>
          </a:r>
        </a:p>
      </dsp:txBody>
      <dsp:txXfrm>
        <a:off x="5401818" y="5712"/>
        <a:ext cx="2368153" cy="633600"/>
      </dsp:txXfrm>
    </dsp:sp>
    <dsp:sp modelId="{CECE00C7-A46F-4343-9A02-1BCD4FDAB251}">
      <dsp:nvSpPr>
        <dsp:cNvPr id="0" name=""/>
        <dsp:cNvSpPr/>
      </dsp:nvSpPr>
      <dsp:spPr>
        <a:xfrm>
          <a:off x="5401818" y="639312"/>
          <a:ext cx="2368153" cy="96624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Ineffective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Effective</a:t>
          </a:r>
        </a:p>
      </dsp:txBody>
      <dsp:txXfrm>
        <a:off x="5401818" y="639312"/>
        <a:ext cx="2368153" cy="9662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0.sv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9.png"/><Relationship Id="rId5" Type="http://schemas.openxmlformats.org/officeDocument/2006/relationships/image" Target="../media/image3.png"/><Relationship Id="rId4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838564" y="497789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Injy Nashaat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729988" y="2322721"/>
            <a:ext cx="4838568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Decision making </a:t>
            </a:r>
          </a:p>
          <a:p>
            <a:pPr algn="ctr"/>
            <a:r>
              <a:rPr lang="en-US" sz="44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&amp;</a:t>
            </a:r>
          </a:p>
          <a:p>
            <a:pPr algn="ctr"/>
            <a:r>
              <a:rPr lang="en-US" sz="44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Leadership</a:t>
            </a:r>
            <a:endParaRPr lang="en-US" sz="1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93CE3735-8CFF-7E4D-12FC-5093EFB32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Is Leadership?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E33198C9-6CE1-7458-95FD-9167803C1C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800" y="1649413"/>
            <a:ext cx="6815138" cy="4648200"/>
          </a:xfrm>
        </p:spPr>
        <p:txBody>
          <a:bodyPr/>
          <a:lstStyle/>
          <a:p>
            <a:pPr marL="0" indent="0"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Leadership:</a:t>
            </a: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ability to influence a group toward the achievement of goals.</a:t>
            </a:r>
          </a:p>
          <a:p>
            <a:pPr marL="0" indent="0">
              <a:buNone/>
            </a:pP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Management:</a:t>
            </a: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of authority inherent in designated formal rank to obtain compliance from organizational members.</a:t>
            </a:r>
          </a:p>
          <a:p>
            <a:pPr marL="0" lvl="1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1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Both are necessary for organizational success.</a:t>
            </a:r>
          </a:p>
        </p:txBody>
      </p:sp>
      <p:pic>
        <p:nvPicPr>
          <p:cNvPr id="8196" name="Picture 3" descr="C:\Users\Bob Stretch\AppData\Local\Microsoft\Windows\Temporary Internet Files\Content.IE5\L7TB6I7L\MCj02908400000[1].wmf">
            <a:extLst>
              <a:ext uri="{FF2B5EF4-FFF2-40B4-BE49-F238E27FC236}">
                <a16:creationId xmlns:a16="http://schemas.microsoft.com/office/drawing/2014/main" id="{BA4A0595-FBF6-9FDA-9A84-0505C279CA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814" y="1679575"/>
            <a:ext cx="2873375" cy="369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7AB0370E-15B6-6517-C8F6-4ED8D34F1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944" y="317500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Trait Theories of Leadership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146C73D5-AA20-FAEB-2741-6C2B924337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7663" y="1690688"/>
            <a:ext cx="10182225" cy="4525962"/>
          </a:xfrm>
        </p:spPr>
        <p:txBody>
          <a:bodyPr>
            <a:noAutofit/>
          </a:bodyPr>
          <a:lstStyle/>
          <a:p>
            <a:pPr marL="450850" indent="-273050">
              <a:spcBef>
                <a:spcPts val="1200"/>
              </a:spcBef>
              <a:spcAft>
                <a:spcPts val="12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Theories that consider personality, social, physical, or intellectual traits to differentiate leaders from non-leaders.</a:t>
            </a:r>
          </a:p>
          <a:p>
            <a:pPr marL="450850" indent="-273050">
              <a:spcBef>
                <a:spcPts val="1200"/>
              </a:spcBef>
              <a:spcAft>
                <a:spcPts val="12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very useful until matched with the Big Five Personality Framework.</a:t>
            </a:r>
          </a:p>
          <a:p>
            <a:pPr marL="450850" indent="-273050">
              <a:spcBef>
                <a:spcPts val="1200"/>
              </a:spcBef>
              <a:spcAft>
                <a:spcPts val="12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Traits</a:t>
            </a:r>
          </a:p>
          <a:p>
            <a:pPr marL="804863" lvl="2" indent="-273050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Sociability</a:t>
            </a:r>
          </a:p>
          <a:p>
            <a:pPr marL="804863" lvl="2" indent="-273050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Conscientiousness</a:t>
            </a:r>
          </a:p>
          <a:p>
            <a:pPr marL="804863" lvl="2" indent="-273050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Openness </a:t>
            </a:r>
          </a:p>
          <a:p>
            <a:pPr marL="804863" lvl="2" indent="-273050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Emotional Intelligence (Qualified) </a:t>
            </a:r>
          </a:p>
          <a:p>
            <a:pPr marL="450850" indent="-273050">
              <a:spcBef>
                <a:spcPts val="1200"/>
              </a:spcBef>
              <a:spcAft>
                <a:spcPts val="12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Traits can predict leadership, but they are better at predicting leader emergence than effectiveness.</a:t>
            </a:r>
          </a:p>
        </p:txBody>
      </p:sp>
      <p:pic>
        <p:nvPicPr>
          <p:cNvPr id="9220" name="Picture 2" descr="C:\Users\Bob Stretch\AppData\Local\Microsoft\Windows\Temporary Internet Files\Content.IE5\FKJJNFCH\MCPE00313_0000[1].wmf">
            <a:extLst>
              <a:ext uri="{FF2B5EF4-FFF2-40B4-BE49-F238E27FC236}">
                <a16:creationId xmlns:a16="http://schemas.microsoft.com/office/drawing/2014/main" id="{4B32390E-7BDD-5BDA-6266-1E684DB423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5088" y="4518025"/>
            <a:ext cx="1966912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B4AAD6C9-26FF-CE5B-3EAA-523510D57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Behavioral Theories of Leadership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7E1466A3-DC61-5196-3E8E-A4D7EDF2D1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82789"/>
            <a:ext cx="10848975" cy="3817937"/>
          </a:xfrm>
        </p:spPr>
        <p:txBody>
          <a:bodyPr>
            <a:noAutofit/>
          </a:bodyPr>
          <a:lstStyle/>
          <a:p>
            <a:pPr marL="450850" indent="-273050" algn="just">
              <a:spcAft>
                <a:spcPts val="12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Theories proposing that specific behaviors differentiate leaders from non-leaders.</a:t>
            </a:r>
          </a:p>
          <a:p>
            <a:pPr marL="450850" indent="-273050" algn="just">
              <a:spcAft>
                <a:spcPts val="12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Differences between theories of leadership:</a:t>
            </a:r>
          </a:p>
          <a:p>
            <a:pPr marL="804863" lvl="2" indent="-273050"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Trait theory: leadership is inherent, so we must identify the leader based on his or her traits.</a:t>
            </a:r>
          </a:p>
          <a:p>
            <a:pPr marL="804863" lvl="2" indent="-273050"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Behavioral theory: leadership is a skill set and can be taught to anyone, so we must identify the proper behaviors to teach potential leaders.</a:t>
            </a: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C5950A24-C9C3-AF51-9654-8B0BAF5E1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Contingency Theories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4FF3B1CC-E627-F070-D56A-3A3AE56A93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763" y="1546226"/>
            <a:ext cx="11372850" cy="4525963"/>
          </a:xfrm>
        </p:spPr>
        <p:txBody>
          <a:bodyPr>
            <a:noAutofit/>
          </a:bodyPr>
          <a:lstStyle/>
          <a:p>
            <a:pPr marL="450850" indent="-273050" algn="just">
              <a:spcAft>
                <a:spcPts val="1800"/>
              </a:spcAft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While trait and behavior theories do help us understand leadership, an important component is missing: the environment in which the leader exists.</a:t>
            </a:r>
          </a:p>
          <a:p>
            <a:pPr marL="450850" indent="-273050" algn="just">
              <a:spcAft>
                <a:spcPts val="1800"/>
              </a:spcAft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Contingency Theory deals with this additional aspect of leadership effectiveness studies.</a:t>
            </a:r>
          </a:p>
          <a:p>
            <a:pPr marL="450850" indent="-273050" algn="just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key contingency theories:</a:t>
            </a:r>
          </a:p>
          <a:p>
            <a:pPr marL="804863" lvl="2" indent="-273050" algn="just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Fielder’s Model</a:t>
            </a:r>
          </a:p>
          <a:p>
            <a:pPr marL="804863" lvl="2" indent="-273050" algn="just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Hersey and Blanchard’s Situational Leadership Theory</a:t>
            </a:r>
          </a:p>
          <a:p>
            <a:pPr marL="804863" lvl="2" indent="-273050" algn="just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Path-Goal Theory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B164A566-8563-9148-D864-988AAB41F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Fiedler’s Model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B9F7D5CB-2C79-C927-A6B2-D06D81B507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9907" y="1730375"/>
            <a:ext cx="11087099" cy="4762500"/>
          </a:xfrm>
        </p:spPr>
        <p:txBody>
          <a:bodyPr>
            <a:normAutofit fontScale="92500" lnSpcReduction="20000"/>
          </a:bodyPr>
          <a:lstStyle/>
          <a:p>
            <a:pPr marL="450850" indent="-273050">
              <a:spcBef>
                <a:spcPts val="1200"/>
              </a:spcBef>
              <a:spcAft>
                <a:spcPts val="6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group performance depends on the proper match between leadership style and the situation.</a:t>
            </a:r>
          </a:p>
          <a:p>
            <a:pPr marL="804863" lvl="2" indent="-273050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Assumes that leadership style (based on orientation revealed in LPC questionnaire) is fixed.</a:t>
            </a:r>
          </a:p>
          <a:p>
            <a:pPr marL="531813" lvl="2" indent="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2400" b="1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Least-Preferred Coworker :</a:t>
            </a:r>
            <a:r>
              <a:rPr lang="en-US" sz="2400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 a management heuristic that assigns an individual's leadership style as either task-oriented or relationship-oriented. The scale utilizes a subjective evaluation of an individual's attitudes toward their least favorable co-worker.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273050">
              <a:spcBef>
                <a:spcPts val="1200"/>
              </a:spcBef>
              <a:spcAft>
                <a:spcPts val="6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Considers three situational factors:</a:t>
            </a:r>
          </a:p>
          <a:p>
            <a:pPr marL="804863" lvl="2" indent="-273050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Leader-member relations: degree of confidence and trust in the leader.</a:t>
            </a:r>
          </a:p>
          <a:p>
            <a:pPr marL="804863" lvl="2" indent="-273050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structure: degree of structure in the jobs.</a:t>
            </a:r>
          </a:p>
          <a:p>
            <a:pPr marL="804863" lvl="2" indent="-273050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Position power: leader’s ability to hire, fire, and reward.</a:t>
            </a:r>
          </a:p>
          <a:p>
            <a:pPr marL="450850" indent="-273050">
              <a:spcBef>
                <a:spcPts val="1200"/>
              </a:spcBef>
              <a:spcAft>
                <a:spcPts val="1200"/>
              </a:spcAft>
            </a:pP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effective leadership: must change to a leader who fits the situation or change the situational variables to fit the current leader.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326D35EC-843D-2719-276E-D0A70824D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Fiedler’s Model (cont’d) </a:t>
            </a: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Assessment</a:t>
            </a:r>
          </a:p>
        </p:txBody>
      </p:sp>
      <p:sp>
        <p:nvSpPr>
          <p:cNvPr id="16387" name="Content Placeholder 4">
            <a:extLst>
              <a:ext uri="{FF2B5EF4-FFF2-40B4-BE49-F238E27FC236}">
                <a16:creationId xmlns:a16="http://schemas.microsoft.com/office/drawing/2014/main" id="{E7E3F42F-7216-FF36-015E-B9661E5033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213" y="1533525"/>
            <a:ext cx="10515599" cy="4800600"/>
          </a:xfrm>
        </p:spPr>
        <p:txBody>
          <a:bodyPr>
            <a:normAutofit/>
          </a:bodyPr>
          <a:lstStyle/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Positives</a:t>
            </a:r>
          </a:p>
          <a:p>
            <a:pPr marL="450850" lvl="1" indent="-273050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Considerable evidence supports the model, especially if the original eight situations are grouped into three.</a:t>
            </a:r>
          </a:p>
          <a:p>
            <a:pPr marL="450850" lvl="1" indent="-273050"/>
            <a:endParaRPr lang="en-US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Problems</a:t>
            </a:r>
          </a:p>
          <a:p>
            <a:pPr marL="450850" lvl="1" indent="-273050"/>
            <a:r>
              <a:rPr lang="en-GB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logic behind the LPC scale is not well understood.</a:t>
            </a:r>
          </a:p>
          <a:p>
            <a:pPr marL="450850" lvl="1" indent="-273050"/>
            <a:r>
              <a:rPr lang="en-GB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LPC scores are not stable.</a:t>
            </a:r>
          </a:p>
          <a:p>
            <a:pPr marL="450850" lvl="1" indent="-273050"/>
            <a:r>
              <a:rPr lang="en-GB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Contingency variables are complex and </a:t>
            </a:r>
          </a:p>
          <a:p>
            <a:pPr marL="450850" lvl="1" indent="-273050">
              <a:spcBef>
                <a:spcPct val="0"/>
              </a:spcBef>
              <a:buNone/>
            </a:pPr>
            <a:r>
              <a:rPr lang="en-GB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hard to determine.</a:t>
            </a:r>
          </a:p>
          <a:p>
            <a:pPr marL="450850" lvl="1" indent="-273050">
              <a:buNone/>
            </a:pPr>
            <a:endParaRPr lang="en-US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90" name="Picture 6" descr="C:\Users\User\AppData\Local\Microsoft\Windows\Temporary Internet Files\Content.IE5\XEKHCCMO\MC900295700[1].wmf">
            <a:extLst>
              <a:ext uri="{FF2B5EF4-FFF2-40B4-BE49-F238E27FC236}">
                <a16:creationId xmlns:a16="http://schemas.microsoft.com/office/drawing/2014/main" id="{55F2023F-3546-72D2-E268-8B2FCDEFE2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2325" y="4289425"/>
            <a:ext cx="2479675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0D8E8C05-55E4-C192-AAA0-786CC4E9E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Fiedler’s Model (cont’d) </a:t>
            </a:r>
            <a:r>
              <a:rPr lang="en-US" altLang="en-US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Cognitive Resource Theory</a:t>
            </a:r>
          </a:p>
        </p:txBody>
      </p:sp>
      <p:sp>
        <p:nvSpPr>
          <p:cNvPr id="17411" name="Content Placeholder 5">
            <a:extLst>
              <a:ext uri="{FF2B5EF4-FFF2-40B4-BE49-F238E27FC236}">
                <a16:creationId xmlns:a16="http://schemas.microsoft.com/office/drawing/2014/main" id="{78EF2EF7-3F70-AF4F-4DFC-769B3592E9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350" y="1736725"/>
            <a:ext cx="10839450" cy="4756150"/>
          </a:xfrm>
        </p:spPr>
        <p:txBody>
          <a:bodyPr/>
          <a:lstStyle/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refinement of Fiedler’s original model:</a:t>
            </a:r>
          </a:p>
          <a:p>
            <a:pPr marL="450850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Focuses on stress as the enemy of rationality and creator of unfavorable conditions.</a:t>
            </a:r>
          </a:p>
          <a:p>
            <a:pPr marL="450850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leader’s intelligence and experience influence his or her reaction to that stress.</a:t>
            </a:r>
          </a:p>
          <a:p>
            <a:pPr marL="450850" lvl="1" indent="-27305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lvl="1" indent="-27305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lvl="1" indent="-27305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lvl="1" indent="-27305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is supporting the theory.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18B77E58-DF26-25E9-76BF-1BD5CF5A9E1B}"/>
              </a:ext>
            </a:extLst>
          </p:cNvPr>
          <p:cNvGraphicFramePr/>
          <p:nvPr/>
        </p:nvGraphicFramePr>
        <p:xfrm>
          <a:off x="2061855" y="3602181"/>
          <a:ext cx="7772400" cy="1611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E44150E4-5B43-9046-F21C-035A975A0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lnSpc>
                <a:spcPct val="200000"/>
              </a:lnSpc>
            </a:pPr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Hersey &amp; Blanchard’s Situational Leadership</a:t>
            </a:r>
          </a:p>
        </p:txBody>
      </p:sp>
      <p:sp>
        <p:nvSpPr>
          <p:cNvPr id="18435" name="Content Placeholder 2">
            <a:extLst>
              <a:ext uri="{FF2B5EF4-FFF2-40B4-BE49-F238E27FC236}">
                <a16:creationId xmlns:a16="http://schemas.microsoft.com/office/drawing/2014/main" id="{A357E10D-F549-31F3-795B-F5AB5A6FE9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2938" y="2039938"/>
            <a:ext cx="11187112" cy="3078162"/>
          </a:xfrm>
        </p:spPr>
        <p:txBody>
          <a:bodyPr>
            <a:noAutofit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model that focuses on follower ‘readiness’</a:t>
            </a:r>
          </a:p>
          <a:p>
            <a:pPr marL="446088" lvl="1" indent="-265113">
              <a:lnSpc>
                <a:spcPct val="2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Followers can accept or reject the leader.</a:t>
            </a:r>
          </a:p>
          <a:p>
            <a:pPr marL="446088" lvl="1" indent="-265113">
              <a:lnSpc>
                <a:spcPct val="2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Effectiveness depends on the followers’ response to the leader’s actions.</a:t>
            </a:r>
          </a:p>
          <a:p>
            <a:pPr marL="446088" lvl="1" indent="-265113">
              <a:lnSpc>
                <a:spcPct val="200000"/>
              </a:lnSpc>
              <a:buClr>
                <a:schemeClr val="tx1"/>
              </a:buClr>
            </a:pPr>
            <a:r>
              <a:rPr lang="en-US" altLang="en-US" sz="2800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Readiness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 extent to which people have the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willingness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accomplish a specific task.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6235C501-E5E9-B59E-2A82-6D6CA7C47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Hersey &amp; Blanchard’s Situational Leadership (cont’d)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3EB614E8-CAC1-C4BB-BF79-F545E20DED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075" y="2027238"/>
            <a:ext cx="10972799" cy="2927350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paternal model</a:t>
            </a:r>
            <a:endParaRPr lang="en-US" altLang="en-US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lvl="1" indent="-26511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the child matures, the adult releases more and more control over the situation.</a:t>
            </a:r>
          </a:p>
          <a:p>
            <a:pPr marL="446088" lvl="1" indent="-26511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the workers become more ready, the leader becomes more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laissez-faire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intuitive model that does not get much support from the research findings.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E19BB639-E10A-DB57-8895-A270D7D7D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House’s Path–Goal Theory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id="{CF4C4ECE-DEF2-C494-BE5D-5885ACA073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212" y="1724026"/>
            <a:ext cx="10987087" cy="387191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Builds from the Ohio State studies and the expectancy theory of motivation.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120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theory</a:t>
            </a:r>
          </a:p>
          <a:p>
            <a:pPr marL="450850" lvl="1" indent="-273050">
              <a:spcAft>
                <a:spcPts val="12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 provide followers with information, support, and resources to help them achieve their goals.</a:t>
            </a:r>
          </a:p>
          <a:p>
            <a:pPr marL="450850" lvl="1" indent="-273050">
              <a:spcAft>
                <a:spcPts val="12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 help clarify the ‘path’ to the worker’s goals.</a:t>
            </a:r>
          </a:p>
          <a:p>
            <a:pPr marL="450850" lvl="1" indent="-273050">
              <a:spcAft>
                <a:spcPts val="12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 can display multiple leadership types.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5A201EF4-FCFD-7D16-5815-0CB4FC815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House’s Path–Goal Theory (cont’d)</a:t>
            </a:r>
          </a:p>
        </p:txBody>
      </p:sp>
      <p:sp>
        <p:nvSpPr>
          <p:cNvPr id="21507" name="Content Placeholder 2">
            <a:extLst>
              <a:ext uri="{FF2B5EF4-FFF2-40B4-BE49-F238E27FC236}">
                <a16:creationId xmlns:a16="http://schemas.microsoft.com/office/drawing/2014/main" id="{6B08E558-76D2-207F-ED03-8E69CFD5BA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922463"/>
            <a:ext cx="10515600" cy="3536950"/>
          </a:xfrm>
        </p:spPr>
        <p:txBody>
          <a:bodyPr>
            <a:noAutofit/>
          </a:bodyPr>
          <a:lstStyle/>
          <a:p>
            <a:pPr marL="0" indent="0">
              <a:spcAft>
                <a:spcPts val="1200"/>
              </a:spcAft>
              <a:buNone/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 types of leaders</a:t>
            </a:r>
          </a:p>
          <a:p>
            <a:pPr marL="450850" lvl="1" indent="-273050">
              <a:spcAft>
                <a:spcPts val="1200"/>
              </a:spcAft>
            </a:pP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Directive: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focuses on the work to be done.</a:t>
            </a:r>
          </a:p>
          <a:p>
            <a:pPr marL="450850" lvl="1" indent="-273050">
              <a:spcAft>
                <a:spcPts val="1200"/>
              </a:spcAft>
            </a:pP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Supportive: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focuses on the well-being of the worker.</a:t>
            </a:r>
          </a:p>
          <a:p>
            <a:pPr marL="450850" lvl="1" indent="-273050">
              <a:spcAft>
                <a:spcPts val="1200"/>
              </a:spcAft>
            </a:pP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Participative: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consults with employees in decision-making.</a:t>
            </a:r>
          </a:p>
          <a:p>
            <a:pPr marL="450850" lvl="1" indent="-273050">
              <a:spcAft>
                <a:spcPts val="1200"/>
              </a:spcAft>
            </a:pP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Achievement-Oriented: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sets challenging goals.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E3E1C845-9F59-4573-7B5B-2A23EA4CC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House’s Path–Goal Theory (cont’d)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Path-Goal Model</a:t>
            </a:r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id="{A7FC18BD-0412-D44F-2103-54A36A4977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0164" y="2306638"/>
            <a:ext cx="8816976" cy="3097212"/>
          </a:xfrm>
        </p:spPr>
        <p:txBody>
          <a:bodyPr>
            <a:normAutofit/>
          </a:bodyPr>
          <a:lstStyle/>
          <a:p>
            <a:pPr marL="0" indent="0">
              <a:spcAft>
                <a:spcPts val="1200"/>
              </a:spcAft>
              <a:buNone/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classes of contingency variables:</a:t>
            </a:r>
          </a:p>
          <a:p>
            <a:pPr marL="450850" lvl="1" indent="-273050">
              <a:spcAft>
                <a:spcPts val="1200"/>
              </a:spcAft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 are outside of employee control.</a:t>
            </a:r>
          </a:p>
          <a:p>
            <a:pPr marL="450850" lvl="1" indent="-273050">
              <a:spcAft>
                <a:spcPts val="1200"/>
              </a:spcAft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Subordinate factors are internal to employee.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mixed support in the research findings.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9549606F-F34D-5939-6ADB-B9520D70FA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House’s Path–Goal Theory (cont’d)</a:t>
            </a:r>
            <a:br>
              <a:rPr lang="en-US" altLang="en-US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Path-Goal Model</a:t>
            </a:r>
          </a:p>
        </p:txBody>
      </p:sp>
      <p:pic>
        <p:nvPicPr>
          <p:cNvPr id="23557" name="Picture 9">
            <a:extLst>
              <a:ext uri="{FF2B5EF4-FFF2-40B4-BE49-F238E27FC236}">
                <a16:creationId xmlns:a16="http://schemas.microsoft.com/office/drawing/2014/main" id="{0984EC06-2247-2AA0-12E8-5513C67183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8" y="1599923"/>
            <a:ext cx="8070849" cy="4892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089FBEE1-6253-C42D-7399-B4776BF14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Vroom and Yetton’s Leader-Participation Model</a:t>
            </a:r>
          </a:p>
        </p:txBody>
      </p:sp>
      <p:sp>
        <p:nvSpPr>
          <p:cNvPr id="27651" name="Content Placeholder 2">
            <a:extLst>
              <a:ext uri="{FF2B5EF4-FFF2-40B4-BE49-F238E27FC236}">
                <a16:creationId xmlns:a16="http://schemas.microsoft.com/office/drawing/2014/main" id="{6829D682-8EC9-A140-88B9-A6DE2EF953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5788" y="1460501"/>
            <a:ext cx="10944225" cy="4525963"/>
          </a:xfrm>
        </p:spPr>
        <p:txBody>
          <a:bodyPr>
            <a:no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leader makes decisions is as important as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decided.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Premise: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 behaviors must adjust to reflect task structure.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‘Normative’ model tells leaders how participative to be in their decision making of a decision tree.</a:t>
            </a:r>
          </a:p>
          <a:p>
            <a:pPr marL="893763" lvl="2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Five leadership styles</a:t>
            </a:r>
          </a:p>
          <a:p>
            <a:pPr marL="893763" lvl="2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Twelve contingency variables</a:t>
            </a:r>
          </a:p>
          <a:p>
            <a:pPr marL="893763" lvl="2" indent="-26670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testing for both original and modified models has not been encouraging.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Model is overly complex.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7E44C71F-CB1E-9D3F-B3E3-542401E52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Vroom and Yetton’s Leader-Participation Model</a:t>
            </a:r>
          </a:p>
        </p:txBody>
      </p:sp>
      <p:pic>
        <p:nvPicPr>
          <p:cNvPr id="28677" name="Picture 9">
            <a:extLst>
              <a:ext uri="{FF2B5EF4-FFF2-40B4-BE49-F238E27FC236}">
                <a16:creationId xmlns:a16="http://schemas.microsoft.com/office/drawing/2014/main" id="{6EC0F2D1-68ED-1A39-3653-644C19A48A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463" y="1611314"/>
            <a:ext cx="9144000" cy="502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E35F3D41-0A17-B5DA-B2DB-C9AE8A256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Inspirational Approaches to Leadership</a:t>
            </a:r>
          </a:p>
        </p:txBody>
      </p:sp>
      <p:sp>
        <p:nvSpPr>
          <p:cNvPr id="29699" name="Content Placeholder 2">
            <a:extLst>
              <a:ext uri="{FF2B5EF4-FFF2-40B4-BE49-F238E27FC236}">
                <a16:creationId xmlns:a16="http://schemas.microsoft.com/office/drawing/2014/main" id="{9F4D315B-5F1C-B33B-801C-50DF0A5B2A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11300"/>
            <a:ext cx="8477250" cy="50292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focus is leader as communicator.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Framing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way of communicating that shapes meaning.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Selective highlighting of facts and events.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Ignored in traditional leadership studies.</a:t>
            </a:r>
          </a:p>
          <a:p>
            <a:pPr marL="0" indent="0">
              <a:buNone/>
            </a:pPr>
            <a:endParaRPr lang="en-US" altLang="en-US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contemporary leadership theories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Charismatic Leadership.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Transformational Leadership.</a:t>
            </a:r>
          </a:p>
        </p:txBody>
      </p:sp>
      <p:pic>
        <p:nvPicPr>
          <p:cNvPr id="29700" name="Picture 4" descr="C:\Users\Bob Stretch\AppData\Local\Microsoft\Windows\Temporary Internet Files\Content.IE5\BQWDG2CY\MCBD19757_0000[1].wmf">
            <a:extLst>
              <a:ext uri="{FF2B5EF4-FFF2-40B4-BE49-F238E27FC236}">
                <a16:creationId xmlns:a16="http://schemas.microsoft.com/office/drawing/2014/main" id="{92615643-5E58-B009-A141-146E19B899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8825" y="2380457"/>
            <a:ext cx="2325688" cy="425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2ED29B6F-74B8-CD2B-AAEA-47310A6727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Charismatic Leadership</a:t>
            </a:r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EAD6789B-331C-FF41-2589-B942CEDBF6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737" y="1966913"/>
            <a:ext cx="10515600" cy="4525962"/>
          </a:xfrm>
        </p:spPr>
        <p:txBody>
          <a:bodyPr/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House’s charismatic leadership theory:</a:t>
            </a:r>
          </a:p>
          <a:p>
            <a:pPr marL="446088" lvl="1" indent="-265113"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Followers make attributions of heroic or extraordinary leadership abilities when they observe certain behaviors.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 characteristics of charismatic leaders:</a:t>
            </a:r>
          </a:p>
          <a:p>
            <a:pPr marL="446088" lvl="1" indent="-265113"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a vision.</a:t>
            </a:r>
          </a:p>
          <a:p>
            <a:pPr marL="446088" lvl="1" indent="-265113"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willing to take personal risks to achieve the vision.</a:t>
            </a:r>
          </a:p>
          <a:p>
            <a:pPr marL="446088" lvl="1" indent="-265113"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sensitive to follower needs.</a:t>
            </a:r>
          </a:p>
          <a:p>
            <a:pPr marL="446088" lvl="1" indent="-265113"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Exhibit behaviors that are out of the ordinary.</a:t>
            </a: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>
            <a:extLst>
              <a:ext uri="{FF2B5EF4-FFF2-40B4-BE49-F238E27FC236}">
                <a16:creationId xmlns:a16="http://schemas.microsoft.com/office/drawing/2014/main" id="{6E840C30-DCBB-7674-E432-8A51556BD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2717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Charismatic Leadership</a:t>
            </a:r>
          </a:p>
        </p:txBody>
      </p:sp>
      <p:sp>
        <p:nvSpPr>
          <p:cNvPr id="32773" name="Text Box 8">
            <a:extLst>
              <a:ext uri="{FF2B5EF4-FFF2-40B4-BE49-F238E27FC236}">
                <a16:creationId xmlns:a16="http://schemas.microsoft.com/office/drawing/2014/main" id="{F2C54A04-C9B7-C3FE-C5BD-F042F077F5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177" y="1488280"/>
            <a:ext cx="10306048" cy="173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46088" indent="-265113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spcAft>
                <a:spcPts val="600"/>
              </a:spcAft>
              <a:buSzPct val="80000"/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Traits and personality are related to charisma.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SzPct val="80000"/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can be trained to exhibit charismatic behaviors.</a:t>
            </a:r>
          </a:p>
          <a:p>
            <a:pPr eaLnBrk="1" hangingPunct="1">
              <a:spcBef>
                <a:spcPct val="50000"/>
              </a:spcBef>
            </a:pPr>
            <a:endParaRPr lang="en-GB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2774" name="Picture 9">
            <a:extLst>
              <a:ext uri="{FF2B5EF4-FFF2-40B4-BE49-F238E27FC236}">
                <a16:creationId xmlns:a16="http://schemas.microsoft.com/office/drawing/2014/main" id="{75895574-C3EA-7995-7B90-388AD07E87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500" y="2633664"/>
            <a:ext cx="6985000" cy="385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>
            <a:extLst>
              <a:ext uri="{FF2B5EF4-FFF2-40B4-BE49-F238E27FC236}">
                <a16:creationId xmlns:a16="http://schemas.microsoft.com/office/drawing/2014/main" id="{CA9427CA-E636-527E-DD69-2CF94884B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How Charismatic Leaders Influence Followers</a:t>
            </a:r>
          </a:p>
        </p:txBody>
      </p:sp>
      <p:sp>
        <p:nvSpPr>
          <p:cNvPr id="33795" name="Content Placeholder 2">
            <a:extLst>
              <a:ext uri="{FF2B5EF4-FFF2-40B4-BE49-F238E27FC236}">
                <a16:creationId xmlns:a16="http://schemas.microsoft.com/office/drawing/2014/main" id="{F5034844-2B57-4894-280E-CEC74DEC29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4724" y="1690688"/>
            <a:ext cx="10515599" cy="4694237"/>
          </a:xfrm>
        </p:spPr>
        <p:txBody>
          <a:bodyPr>
            <a:noAutofit/>
          </a:bodyPr>
          <a:lstStyle/>
          <a:p>
            <a:pPr marL="381000" indent="-381000" algn="just"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four-step process:</a:t>
            </a:r>
            <a:endParaRPr lang="en-US" altLang="en-US" sz="2400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lvl="1" indent="-355600" algn="just">
              <a:spcBef>
                <a:spcPts val="1200"/>
              </a:spcBef>
              <a:spcAft>
                <a:spcPts val="1200"/>
              </a:spcAft>
              <a:buClr>
                <a:schemeClr val="tx1"/>
              </a:buClr>
              <a:buSzPct val="100000"/>
              <a:buFont typeface="Calibri" panose="020F050202020403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 articulates an attractive vision.</a:t>
            </a:r>
          </a:p>
          <a:p>
            <a:pPr marL="450850" lvl="2" indent="-273050" algn="just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  <a:buFontTx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Vision Statement: A formal, long-term strategy to attain goals.</a:t>
            </a:r>
          </a:p>
          <a:p>
            <a:pPr marL="450850" lvl="2" indent="-273050" algn="just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  <a:buFontTx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Links past, present, and future.</a:t>
            </a:r>
          </a:p>
          <a:p>
            <a:pPr marL="355600" lvl="1" indent="-355600" algn="just">
              <a:spcBef>
                <a:spcPts val="1200"/>
              </a:spcBef>
              <a:spcAft>
                <a:spcPts val="1200"/>
              </a:spcAft>
              <a:buClr>
                <a:schemeClr val="tx1"/>
              </a:buClr>
              <a:buSzPct val="100000"/>
              <a:buFont typeface="Verdana" panose="020B0604030504040204" pitchFamily="34" charset="0"/>
              <a:buAutoNum type="arabicPeriod" startAt="2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 communicates high performance expectations and confidence in follower ability.</a:t>
            </a:r>
          </a:p>
          <a:p>
            <a:pPr marL="355600" lvl="1" indent="-355600" algn="just">
              <a:spcBef>
                <a:spcPts val="1200"/>
              </a:spcBef>
              <a:spcAft>
                <a:spcPts val="1200"/>
              </a:spcAft>
              <a:buClr>
                <a:schemeClr val="tx1"/>
              </a:buClr>
              <a:buSzPct val="100000"/>
              <a:buFont typeface="Verdana" panose="020B0604030504040204" pitchFamily="34" charset="0"/>
              <a:buAutoNum type="arabicPeriod" startAt="2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 conveys a new set of values by setting an example</a:t>
            </a:r>
          </a:p>
          <a:p>
            <a:pPr marL="355600" lvl="1" indent="-355600" algn="just">
              <a:spcBef>
                <a:spcPts val="1200"/>
              </a:spcBef>
              <a:spcAft>
                <a:spcPts val="1200"/>
              </a:spcAft>
              <a:buClr>
                <a:schemeClr val="tx1"/>
              </a:buClr>
              <a:buSzPct val="100000"/>
              <a:buFont typeface="Verdana" panose="020B0604030504040204" pitchFamily="34" charset="0"/>
              <a:buAutoNum type="arabicPeriod" startAt="2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 engages in emotion-inducing and often unconventional behavior to demonstrate convictions about the vision.</a:t>
            </a: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>
            <a:extLst>
              <a:ext uri="{FF2B5EF4-FFF2-40B4-BE49-F238E27FC236}">
                <a16:creationId xmlns:a16="http://schemas.microsoft.com/office/drawing/2014/main" id="{224A7651-3A13-2217-B5E2-DEA6A8545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Charismatic Leadership Issues</a:t>
            </a:r>
          </a:p>
        </p:txBody>
      </p:sp>
      <p:sp>
        <p:nvSpPr>
          <p:cNvPr id="34819" name="Content Placeholder 2">
            <a:extLst>
              <a:ext uri="{FF2B5EF4-FFF2-40B4-BE49-F238E27FC236}">
                <a16:creationId xmlns:a16="http://schemas.microsoft.com/office/drawing/2014/main" id="{9210ABFB-E621-E328-4FB2-0C46F4928B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550" y="1946276"/>
            <a:ext cx="10382250" cy="3622675"/>
          </a:xfrm>
        </p:spPr>
        <p:txBody>
          <a:bodyPr>
            <a:normAutofit/>
          </a:bodyPr>
          <a:lstStyle/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Charismatic effectiveness and situation</a:t>
            </a:r>
          </a:p>
          <a:p>
            <a:pPr marL="446088" lvl="1" indent="-265113">
              <a:spcBef>
                <a:spcPts val="1200"/>
              </a:spcBef>
              <a:spcAft>
                <a:spcPts val="12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Charisma works best when:</a:t>
            </a:r>
          </a:p>
          <a:p>
            <a:pPr marL="893763" lvl="2" indent="-266700">
              <a:spcBef>
                <a:spcPts val="600"/>
              </a:spcBef>
              <a:spcAft>
                <a:spcPts val="6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follower’s task has an ideological component;</a:t>
            </a:r>
          </a:p>
          <a:p>
            <a:pPr marL="893763" lvl="2" indent="-266700">
              <a:spcBef>
                <a:spcPts val="600"/>
              </a:spcBef>
              <a:spcAft>
                <a:spcPts val="6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a lot of stress and uncertainty in the environment;</a:t>
            </a:r>
          </a:p>
          <a:p>
            <a:pPr marL="893763" lvl="2" indent="-266700">
              <a:spcBef>
                <a:spcPts val="600"/>
              </a:spcBef>
              <a:spcAft>
                <a:spcPts val="6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leader is at the upper level of the organization;</a:t>
            </a:r>
          </a:p>
          <a:p>
            <a:pPr marL="893763" lvl="2" indent="-266700">
              <a:spcBef>
                <a:spcPts val="600"/>
              </a:spcBef>
              <a:spcAft>
                <a:spcPts val="6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followers have low self-esteem and self-worth.</a:t>
            </a: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>
            <a:extLst>
              <a:ext uri="{FF2B5EF4-FFF2-40B4-BE49-F238E27FC236}">
                <a16:creationId xmlns:a16="http://schemas.microsoft.com/office/drawing/2014/main" id="{FAB6DB6F-AC9E-0336-0BC4-A56AA4345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Charismatic Leadership Issues (cont’d)</a:t>
            </a:r>
          </a:p>
        </p:txBody>
      </p:sp>
      <p:sp>
        <p:nvSpPr>
          <p:cNvPr id="35843" name="Content Placeholder 2">
            <a:extLst>
              <a:ext uri="{FF2B5EF4-FFF2-40B4-BE49-F238E27FC236}">
                <a16:creationId xmlns:a16="http://schemas.microsoft.com/office/drawing/2014/main" id="{12953B8E-82E3-E820-825D-8BBFB02884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946275"/>
            <a:ext cx="10672763" cy="3594100"/>
          </a:xfrm>
        </p:spPr>
        <p:txBody>
          <a:bodyPr>
            <a:normAutofit/>
          </a:bodyPr>
          <a:lstStyle/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vision</a:t>
            </a:r>
          </a:p>
          <a:p>
            <a:pPr marL="0" lvl="1" indent="1588"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Must be inspirational, value-centered, realizable, and given with superior imagery and articulation.</a:t>
            </a:r>
          </a:p>
          <a:p>
            <a:pPr marL="0" lvl="1" indent="1588"/>
            <a:endParaRPr lang="en-US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Dark side of charisma</a:t>
            </a:r>
          </a:p>
          <a:p>
            <a:pPr marL="0" lvl="1" indent="1588"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Ego-driven charismatics allow their self-interest and personal goals to override the organization’s goals.</a:t>
            </a: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>
            <a:extLst>
              <a:ext uri="{FF2B5EF4-FFF2-40B4-BE49-F238E27FC236}">
                <a16:creationId xmlns:a16="http://schemas.microsoft.com/office/drawing/2014/main" id="{363A4FAD-C1D0-41E7-8997-18B85F20F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Beyond Charisma: Level-5 Leaders</a:t>
            </a:r>
          </a:p>
        </p:txBody>
      </p:sp>
      <p:sp>
        <p:nvSpPr>
          <p:cNvPr id="36867" name="Content Placeholder 2">
            <a:extLst>
              <a:ext uri="{FF2B5EF4-FFF2-40B4-BE49-F238E27FC236}">
                <a16:creationId xmlns:a16="http://schemas.microsoft.com/office/drawing/2014/main" id="{E0F82920-6C93-0439-A0D6-8C2CFA279E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66913"/>
            <a:ext cx="10963275" cy="3109912"/>
          </a:xfrm>
        </p:spPr>
        <p:txBody>
          <a:bodyPr>
            <a:noAutofit/>
          </a:bodyPr>
          <a:lstStyle/>
          <a:p>
            <a:pPr marL="0" indent="0">
              <a:spcAft>
                <a:spcPts val="1200"/>
              </a:spcAft>
              <a:buNone/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Very effective leaders who possess the four typical leadership traits</a:t>
            </a:r>
          </a:p>
          <a:p>
            <a:pPr marL="446088" lvl="1" indent="-265113">
              <a:spcAft>
                <a:spcPts val="1200"/>
              </a:spcAft>
              <a:buFontTx/>
              <a:buChar char="•"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 competency</a:t>
            </a:r>
          </a:p>
          <a:p>
            <a:pPr marL="446088" lvl="1" indent="-265113">
              <a:spcAft>
                <a:spcPts val="1200"/>
              </a:spcAft>
              <a:buFontTx/>
              <a:buChar char="•"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skills</a:t>
            </a:r>
          </a:p>
          <a:p>
            <a:pPr marL="446088" lvl="1" indent="-265113">
              <a:spcAft>
                <a:spcPts val="1200"/>
              </a:spcAft>
              <a:buFontTx/>
              <a:buChar char="•"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Managerial competence</a:t>
            </a:r>
          </a:p>
          <a:p>
            <a:pPr marL="446088" lvl="1" indent="-265113">
              <a:spcAft>
                <a:spcPts val="1200"/>
              </a:spcAft>
              <a:buFontTx/>
              <a:buChar char="•"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Ability to stimulate others to high performance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>
            <a:extLst>
              <a:ext uri="{FF2B5EF4-FFF2-40B4-BE49-F238E27FC236}">
                <a16:creationId xmlns:a16="http://schemas.microsoft.com/office/drawing/2014/main" id="{297E6930-C8EB-3DEF-7AFE-FBA2AEEDF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Beyond Charisma: Level-5 Leaders</a:t>
            </a:r>
          </a:p>
        </p:txBody>
      </p:sp>
      <p:sp>
        <p:nvSpPr>
          <p:cNvPr id="37891" name="Content Placeholder 2">
            <a:extLst>
              <a:ext uri="{FF2B5EF4-FFF2-40B4-BE49-F238E27FC236}">
                <a16:creationId xmlns:a16="http://schemas.microsoft.com/office/drawing/2014/main" id="{95D7DA91-500D-BEA0-F683-2D7FCC6136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925" y="2014539"/>
            <a:ext cx="9729788" cy="2776537"/>
          </a:xfrm>
        </p:spPr>
        <p:txBody>
          <a:bodyPr>
            <a:noAutofit/>
          </a:bodyPr>
          <a:lstStyle/>
          <a:p>
            <a:pPr marL="0" indent="0">
              <a:spcAft>
                <a:spcPts val="1200"/>
              </a:spcAft>
              <a:buNone/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Plus one critical new trait…</a:t>
            </a:r>
          </a:p>
          <a:p>
            <a:pPr marL="446088" lvl="1" indent="-266700">
              <a:spcAft>
                <a:spcPts val="1200"/>
              </a:spcAft>
              <a:buClr>
                <a:schemeClr val="tx1"/>
              </a:buClr>
              <a:buFontTx/>
              <a:buChar char="•"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blend of personal humility and professional will.</a:t>
            </a:r>
          </a:p>
          <a:p>
            <a:pPr marL="446088" lvl="1" indent="-266700">
              <a:spcAft>
                <a:spcPts val="1200"/>
              </a:spcAft>
              <a:buClr>
                <a:schemeClr val="tx1"/>
              </a:buClr>
              <a:buFontTx/>
              <a:buChar char="•"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 ego needs are focused toward building a great company.</a:t>
            </a:r>
          </a:p>
          <a:p>
            <a:pPr marL="446088" lvl="1" indent="-266700">
              <a:spcAft>
                <a:spcPts val="1200"/>
              </a:spcAft>
              <a:buClr>
                <a:schemeClr val="tx1"/>
              </a:buClr>
              <a:buFontTx/>
              <a:buChar char="•"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Take responsibility for failures and give credit to others for successes.</a:t>
            </a: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>
            <a:extLst>
              <a:ext uri="{FF2B5EF4-FFF2-40B4-BE49-F238E27FC236}">
                <a16:creationId xmlns:a16="http://schemas.microsoft.com/office/drawing/2014/main" id="{0F422CC7-9EBB-E761-BE54-4FE2E282D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Transactional &amp; Transformational Leadership</a:t>
            </a:r>
          </a:p>
        </p:txBody>
      </p:sp>
      <p:sp>
        <p:nvSpPr>
          <p:cNvPr id="38915" name="Content Placeholder 2">
            <a:extLst>
              <a:ext uri="{FF2B5EF4-FFF2-40B4-BE49-F238E27FC236}">
                <a16:creationId xmlns:a16="http://schemas.microsoft.com/office/drawing/2014/main" id="{5DA7F5B9-E860-EA54-2E49-8FD2877481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894" y="1982788"/>
            <a:ext cx="10844211" cy="473075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Transactional leaders</a:t>
            </a:r>
          </a:p>
          <a:p>
            <a:pPr marL="531813" lvl="1" indent="-354013" algn="just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 who guide or motivate their followers in the direction of established goals by clarifying role and task requirements.</a:t>
            </a:r>
          </a:p>
          <a:p>
            <a:pPr marL="531813" lvl="1" indent="-354013" algn="just"/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1813" lvl="1" indent="-354013" algn="just"/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1813" lvl="1" indent="-354013" algn="just"/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Transformational leaders</a:t>
            </a:r>
          </a:p>
          <a:p>
            <a:pPr marL="531813" lvl="1" indent="-354013" algn="just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Inspire followers to transcend their own self-interests for the good of the organization; they can have a profound and extraordinary effect on followers.</a:t>
            </a: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5">
            <a:extLst>
              <a:ext uri="{FF2B5EF4-FFF2-40B4-BE49-F238E27FC236}">
                <a16:creationId xmlns:a16="http://schemas.microsoft.com/office/drawing/2014/main" id="{0FAF3199-722C-E5BF-6D8C-FB10E7C90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431925"/>
            <a:ext cx="8229600" cy="46196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the Two Types of Leaders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Transactional Leaders</a:t>
            </a: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939" name="Content Placeholder 7">
            <a:extLst>
              <a:ext uri="{FF2B5EF4-FFF2-40B4-BE49-F238E27FC236}">
                <a16:creationId xmlns:a16="http://schemas.microsoft.com/office/drawing/2014/main" id="{0704958B-83EB-7ABB-4648-B39EE47308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0" y="2928938"/>
            <a:ext cx="11530013" cy="3268662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Contingent reward</a:t>
            </a:r>
          </a:p>
          <a:p>
            <a:pPr marL="450850" lvl="1" indent="-273050" algn="just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Contracts exchange of rewards for effort, promises rewards for good performance, recognizes accomplishments.</a:t>
            </a:r>
          </a:p>
          <a:p>
            <a:pPr marL="450850" lvl="1" indent="-273050" algn="just">
              <a:lnSpc>
                <a:spcPct val="8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by exception</a:t>
            </a:r>
          </a:p>
          <a:p>
            <a:pPr marL="450850" lvl="1" indent="-273050" algn="just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Active: watches and searches for deviations from rules and standards, takes corrective action.</a:t>
            </a:r>
          </a:p>
          <a:p>
            <a:pPr marL="450850" lvl="1" indent="-273050" algn="just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Passive: intervenes only if standards are not met.</a:t>
            </a:r>
          </a:p>
          <a:p>
            <a:pPr marL="450850" lvl="1" indent="-273050" algn="just">
              <a:lnSpc>
                <a:spcPct val="8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8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5">
            <a:extLst>
              <a:ext uri="{FF2B5EF4-FFF2-40B4-BE49-F238E27FC236}">
                <a16:creationId xmlns:a16="http://schemas.microsoft.com/office/drawing/2014/main" id="{AE9298E9-0DC1-9227-7DA1-6A8E29EFA18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981200" y="588963"/>
            <a:ext cx="8229600" cy="7620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the Two Types of Leaders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Transformational Leaders</a:t>
            </a: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963" name="Content Placeholder 9">
            <a:extLst>
              <a:ext uri="{FF2B5EF4-FFF2-40B4-BE49-F238E27FC236}">
                <a16:creationId xmlns:a16="http://schemas.microsoft.com/office/drawing/2014/main" id="{9D192D64-22F4-BA33-ECFC-0B343A9AB4A0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528637" y="1901824"/>
            <a:ext cx="11358563" cy="46815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Idealized influence</a:t>
            </a:r>
          </a:p>
          <a:p>
            <a:pPr marL="446088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vision and sense of mission, instills pride, gains respect and trust.</a:t>
            </a:r>
          </a:p>
          <a:p>
            <a:pPr marL="446088" lvl="1" indent="-265113"/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Inspiration</a:t>
            </a:r>
          </a:p>
          <a:p>
            <a:pPr marL="446088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Communicates high expectations, uses symbols to focus efforts, expresses important issues simply.</a:t>
            </a:r>
          </a:p>
          <a:p>
            <a:pPr marL="446088" lvl="1" indent="-265113"/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Intellectual stimulation</a:t>
            </a:r>
          </a:p>
          <a:p>
            <a:pPr marL="446088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Promotes intelligence, rationality, and problem solving.</a:t>
            </a:r>
          </a:p>
          <a:p>
            <a:pPr marL="446088" lvl="1" indent="-265113"/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Individualized consideration</a:t>
            </a:r>
          </a:p>
          <a:p>
            <a:pPr marL="446088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Gives personal attention, coaches, advises.</a:t>
            </a:r>
          </a:p>
          <a:p>
            <a:pPr marL="0" indent="0"/>
            <a:endParaRPr lang="en-US" alt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>
            <a:extLst>
              <a:ext uri="{FF2B5EF4-FFF2-40B4-BE49-F238E27FC236}">
                <a16:creationId xmlns:a16="http://schemas.microsoft.com/office/drawing/2014/main" id="{A49779AF-5AC2-37A5-2C22-72B481D324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304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Authentic Leadership: Ethics and Trust</a:t>
            </a:r>
          </a:p>
        </p:txBody>
      </p:sp>
      <p:sp>
        <p:nvSpPr>
          <p:cNvPr id="44035" name="Content Placeholder 2">
            <a:extLst>
              <a:ext uri="{FF2B5EF4-FFF2-40B4-BE49-F238E27FC236}">
                <a16:creationId xmlns:a16="http://schemas.microsoft.com/office/drawing/2014/main" id="{3C549D88-6048-A302-40C6-BDC76C068B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2937" y="1516062"/>
            <a:ext cx="11115675" cy="4525962"/>
          </a:xfrm>
        </p:spPr>
        <p:txBody>
          <a:bodyPr>
            <a:noAutofit/>
          </a:bodyPr>
          <a:lstStyle/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Authentic leaders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Ethical people who know who they are, know what they believe in and value, and act on those values and beliefs openly and candidly.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Primary quality is trust.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 trust by: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sharing information;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encouraging open communication;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sticking to their ideals.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Still a new topic; needs more research.</a:t>
            </a:r>
          </a:p>
        </p:txBody>
      </p:sp>
      <p:pic>
        <p:nvPicPr>
          <p:cNvPr id="44036" name="Picture 3" descr="C:\Users\Bob Stretch\AppData\Local\Microsoft\Windows\Temporary Internet Files\Content.IE5\FKJJNFCH\MCj04126180000[1].wmf">
            <a:extLst>
              <a:ext uri="{FF2B5EF4-FFF2-40B4-BE49-F238E27FC236}">
                <a16:creationId xmlns:a16="http://schemas.microsoft.com/office/drawing/2014/main" id="{7B1FAE0C-77BE-6090-7D8C-DD1CB72A89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8586" y="3979862"/>
            <a:ext cx="2994025" cy="287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>
            <a:extLst>
              <a:ext uri="{FF2B5EF4-FFF2-40B4-BE49-F238E27FC236}">
                <a16:creationId xmlns:a16="http://schemas.microsoft.com/office/drawing/2014/main" id="{FCEC825C-C80C-45E3-BDE2-CD8B143F6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4038" y="693738"/>
            <a:ext cx="8229600" cy="900112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Ethics, Trust, and Leadership</a:t>
            </a:r>
          </a:p>
        </p:txBody>
      </p:sp>
      <p:sp>
        <p:nvSpPr>
          <p:cNvPr id="45059" name="Content Placeholder 2">
            <a:extLst>
              <a:ext uri="{FF2B5EF4-FFF2-40B4-BE49-F238E27FC236}">
                <a16:creationId xmlns:a16="http://schemas.microsoft.com/office/drawing/2014/main" id="{06CB5D9A-C489-CFBE-13FC-982F9A13E9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764" y="1925637"/>
            <a:ext cx="11658600" cy="4932363"/>
          </a:xfrm>
        </p:spPr>
        <p:txBody>
          <a:bodyPr>
            <a:normAutofit/>
          </a:bodyPr>
          <a:lstStyle/>
          <a:p>
            <a:pPr algn="just"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Ethics touch on many leadership styles</a:t>
            </a:r>
          </a:p>
          <a:p>
            <a:pPr marL="450850" lvl="1" indent="-273050" algn="just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the moral leaders of organizations, CEOs must demonstrate high ethical standards.</a:t>
            </a:r>
          </a:p>
          <a:p>
            <a:pPr marL="450850" lvl="1" indent="-273050" algn="just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Socialized charismatic leadership: leaders who model ethical behaviors.</a:t>
            </a:r>
          </a:p>
          <a:p>
            <a:pPr marL="450850" lvl="1" indent="-273050" algn="just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Trust</a:t>
            </a:r>
          </a:p>
          <a:p>
            <a:pPr marL="450850" lvl="1" indent="-273050" algn="just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positive expectation that another person will not act opportunistically.</a:t>
            </a:r>
          </a:p>
          <a:p>
            <a:pPr marL="450850" lvl="1" indent="-273050" algn="just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Composed of a blend of familiarity and willingness to take a risk.</a:t>
            </a:r>
          </a:p>
          <a:p>
            <a:pPr marL="450850" lvl="1" indent="-273050" algn="just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Five key dimensions: integrity, competence, consistency, loyalty, and openness.</a:t>
            </a: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>
            <a:extLst>
              <a:ext uri="{FF2B5EF4-FFF2-40B4-BE49-F238E27FC236}">
                <a16:creationId xmlns:a16="http://schemas.microsoft.com/office/drawing/2014/main" id="{2A3FF8B8-1520-666E-91EC-72727AB02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4038" y="265113"/>
            <a:ext cx="8229600" cy="90011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Ethics, Trust, and Leadership (cont’d)</a:t>
            </a:r>
          </a:p>
        </p:txBody>
      </p:sp>
      <p:pic>
        <p:nvPicPr>
          <p:cNvPr id="46085" name="Picture 9">
            <a:extLst>
              <a:ext uri="{FF2B5EF4-FFF2-40B4-BE49-F238E27FC236}">
                <a16:creationId xmlns:a16="http://schemas.microsoft.com/office/drawing/2014/main" id="{8BC1F832-E307-9348-8E03-7820597132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713" y="1541356"/>
            <a:ext cx="8543924" cy="5051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>
            <a:extLst>
              <a:ext uri="{FF2B5EF4-FFF2-40B4-BE49-F238E27FC236}">
                <a16:creationId xmlns:a16="http://schemas.microsoft.com/office/drawing/2014/main" id="{0BC2A572-35DA-34D3-09C9-861595D304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Five Key Dimensions of Trust</a:t>
            </a:r>
          </a:p>
        </p:txBody>
      </p:sp>
      <p:sp>
        <p:nvSpPr>
          <p:cNvPr id="47107" name="Content Placeholder 2">
            <a:extLst>
              <a:ext uri="{FF2B5EF4-FFF2-40B4-BE49-F238E27FC236}">
                <a16:creationId xmlns:a16="http://schemas.microsoft.com/office/drawing/2014/main" id="{580833BD-94DE-79E2-802E-F18C366ADD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65288"/>
            <a:ext cx="10515599" cy="4298950"/>
          </a:xfrm>
        </p:spPr>
        <p:txBody>
          <a:bodyPr>
            <a:noAutofit/>
          </a:bodyPr>
          <a:lstStyle/>
          <a:p>
            <a:pPr marL="0" indent="0">
              <a:buSzPct val="100000"/>
              <a:buFont typeface="Verdana" panose="020B0604030504040204" pitchFamily="34" charset="0"/>
              <a:buAutoNum type="arabicPeriod"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Integrity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Honesty and truthfulness.</a:t>
            </a:r>
          </a:p>
          <a:p>
            <a:pPr marL="947738" lvl="2" indent="0">
              <a:buSzPct val="100000"/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SzPct val="100000"/>
              <a:buFont typeface="Verdana" panose="020B0604030504040204" pitchFamily="34" charset="0"/>
              <a:buAutoNum type="arabicPeriod" startAt="2"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Competence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individual’s technical and interpersonal knowledge and skills.</a:t>
            </a:r>
          </a:p>
          <a:p>
            <a:pPr marL="947738" lvl="2" indent="0">
              <a:buSzPct val="100000"/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SzPct val="100000"/>
              <a:buFont typeface="Verdana" panose="020B0604030504040204" pitchFamily="34" charset="0"/>
              <a:buAutoNum type="arabicPeriod" startAt="3"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Consistency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individual’s reliability, predictability, and good judgment in handling situations.</a:t>
            </a:r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>
            <a:extLst>
              <a:ext uri="{FF2B5EF4-FFF2-40B4-BE49-F238E27FC236}">
                <a16:creationId xmlns:a16="http://schemas.microsoft.com/office/drawing/2014/main" id="{3B8CC284-5072-5B49-D402-30E6E28DB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Five Key Dimensions of Trust (cont’d)</a:t>
            </a:r>
          </a:p>
        </p:txBody>
      </p:sp>
      <p:sp>
        <p:nvSpPr>
          <p:cNvPr id="48131" name="Content Placeholder 2">
            <a:extLst>
              <a:ext uri="{FF2B5EF4-FFF2-40B4-BE49-F238E27FC236}">
                <a16:creationId xmlns:a16="http://schemas.microsoft.com/office/drawing/2014/main" id="{207914C5-764F-35DD-2D7B-319480A3E0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0125" y="2171701"/>
            <a:ext cx="9240839" cy="3027363"/>
          </a:xfrm>
        </p:spPr>
        <p:txBody>
          <a:bodyPr>
            <a:normAutofit/>
          </a:bodyPr>
          <a:lstStyle/>
          <a:p>
            <a:pPr marL="0" indent="0">
              <a:buSzPct val="100000"/>
              <a:buFont typeface="Verdana" panose="020B0604030504040204" pitchFamily="34" charset="0"/>
              <a:buAutoNum type="arabicPeriod" startAt="4"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Loyalty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willingness to protect and save face for another person.</a:t>
            </a:r>
          </a:p>
          <a:p>
            <a:pPr marL="0" indent="0">
              <a:buSzPct val="100000"/>
              <a:buFont typeface="Verdana" panose="020B0604030504040204" pitchFamily="34" charset="0"/>
              <a:buAutoNum type="arabicPeriod" startAt="4"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SzPct val="100000"/>
              <a:buFont typeface="Verdana" panose="020B0604030504040204" pitchFamily="34" charset="0"/>
              <a:buAutoNum type="arabicPeriod" startAt="5"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Openness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Reliance on the person to give you the full truth.</a:t>
            </a: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>
            <a:extLst>
              <a:ext uri="{FF2B5EF4-FFF2-40B4-BE49-F238E27FC236}">
                <a16:creationId xmlns:a16="http://schemas.microsoft.com/office/drawing/2014/main" id="{84F69507-53CD-FF1D-24CB-F00C52641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Three Types of Trust</a:t>
            </a:r>
          </a:p>
        </p:txBody>
      </p:sp>
      <p:sp>
        <p:nvSpPr>
          <p:cNvPr id="49155" name="Content Placeholder 2">
            <a:extLst>
              <a:ext uri="{FF2B5EF4-FFF2-40B4-BE49-F238E27FC236}">
                <a16:creationId xmlns:a16="http://schemas.microsoft.com/office/drawing/2014/main" id="{1BD661F2-A6DA-AB4E-90EB-6F5741F05D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1187113" cy="48133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Deterrence-based trust</a:t>
            </a:r>
          </a:p>
          <a:p>
            <a:pPr marL="0" lvl="1" indent="0"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Trust based on fear of reprisal if the trust is violated.</a:t>
            </a:r>
          </a:p>
          <a:p>
            <a:pPr marL="0" lvl="1" indent="0"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Knowledge-based trust</a:t>
            </a:r>
          </a:p>
          <a:p>
            <a:pPr marL="0" lvl="1" indent="0"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Trust based on behavioral predictability that comes from a history of interaction.</a:t>
            </a:r>
          </a:p>
          <a:p>
            <a:pPr marL="0" lvl="1" indent="0"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Identification-based trust</a:t>
            </a:r>
          </a:p>
          <a:p>
            <a:pPr marL="0" lvl="1" indent="0"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Trust based on a mutual understanding of one another’s intentions and appreciation of the other’s wants and desires.</a:t>
            </a: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>
            <a:extLst>
              <a:ext uri="{FF2B5EF4-FFF2-40B4-BE49-F238E27FC236}">
                <a16:creationId xmlns:a16="http://schemas.microsoft.com/office/drawing/2014/main" id="{7A10DDB6-7E86-A5E6-1460-054D6DA9D5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Contemporary Leadership Roles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Mentoring</a:t>
            </a:r>
          </a:p>
        </p:txBody>
      </p:sp>
      <p:sp>
        <p:nvSpPr>
          <p:cNvPr id="51203" name="Content Placeholder 2">
            <a:extLst>
              <a:ext uri="{FF2B5EF4-FFF2-40B4-BE49-F238E27FC236}">
                <a16:creationId xmlns:a16="http://schemas.microsoft.com/office/drawing/2014/main" id="{A52322E2-9D0C-7E51-B9CB-049FA6DFE7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568" y="1966913"/>
            <a:ext cx="11472863" cy="4525962"/>
          </a:xfrm>
        </p:spPr>
        <p:txBody>
          <a:bodyPr>
            <a:normAutofit/>
          </a:bodyPr>
          <a:lstStyle/>
          <a:p>
            <a:pPr marL="0" indent="0">
              <a:spcAft>
                <a:spcPts val="1200"/>
              </a:spcAft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en-US" sz="2400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mentor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senior employee who sponsors and supports a less-experienced employee.</a:t>
            </a:r>
          </a:p>
          <a:p>
            <a:pPr marL="450850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teachers present ideas clearly, listen, and empathize</a:t>
            </a:r>
          </a:p>
          <a:p>
            <a:pPr marL="450850" lvl="1" indent="-273050">
              <a:spcBef>
                <a:spcPts val="600"/>
              </a:spcBef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functions: </a:t>
            </a:r>
          </a:p>
          <a:p>
            <a:pPr marL="804863" lvl="2" indent="-273050">
              <a:buSzPct val="70000"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	Career</a:t>
            </a:r>
          </a:p>
          <a:p>
            <a:pPr marL="1160463" lvl="3" indent="-260350">
              <a:buSzPct val="70000"/>
              <a:buFont typeface="Courier New" panose="02070309020205020404" pitchFamily="49" charset="0"/>
              <a:buChar char="o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Coaching, assisting, sponsoring.</a:t>
            </a:r>
          </a:p>
          <a:p>
            <a:pPr marL="804863" lvl="2" indent="-273050">
              <a:buSzPct val="70000"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	Psychosocial</a:t>
            </a:r>
          </a:p>
          <a:p>
            <a:pPr marL="1160463" lvl="4" indent="-260350">
              <a:buFont typeface="Courier New" panose="02070309020205020404" pitchFamily="49" charset="0"/>
              <a:buChar char="o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Counseling, sharing, acting as a role model.</a:t>
            </a:r>
          </a:p>
          <a:p>
            <a:pPr marL="1160463" lvl="4" indent="-260350">
              <a:buFont typeface="Courier New" panose="02070309020205020404" pitchFamily="49" charset="0"/>
              <a:buChar char="o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formal or informal.</a:t>
            </a:r>
          </a:p>
          <a:p>
            <a:pPr marL="450850" lvl="1" indent="-273050">
              <a:spcBef>
                <a:spcPts val="600"/>
              </a:spcBef>
              <a:spcAft>
                <a:spcPts val="6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Mentors tend to select protégés who are like them in background: may restrict minorities and women.</a:t>
            </a:r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>
            <a:extLst>
              <a:ext uri="{FF2B5EF4-FFF2-40B4-BE49-F238E27FC236}">
                <a16:creationId xmlns:a16="http://schemas.microsoft.com/office/drawing/2014/main" id="{6A5FAD25-7498-DA25-0DC2-7A04271C2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Contemporary Leadership Roles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Self-Leadership</a:t>
            </a:r>
          </a:p>
        </p:txBody>
      </p:sp>
      <p:sp>
        <p:nvSpPr>
          <p:cNvPr id="52227" name="Content Placeholder 2">
            <a:extLst>
              <a:ext uri="{FF2B5EF4-FFF2-40B4-BE49-F238E27FC236}">
                <a16:creationId xmlns:a16="http://schemas.microsoft.com/office/drawing/2014/main" id="{0A43A4A0-6EF4-6E57-83E4-AC5D9982A8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5788" y="2170112"/>
            <a:ext cx="8913813" cy="4687888"/>
          </a:xfrm>
        </p:spPr>
        <p:txBody>
          <a:bodyPr>
            <a:normAutofit/>
          </a:bodyPr>
          <a:lstStyle/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set of processes through which individuals </a:t>
            </a:r>
          </a:p>
          <a:p>
            <a:pPr marL="450850" lvl="1" indent="-273050">
              <a:spcBef>
                <a:spcPct val="0"/>
              </a:spcBef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control their own behavior.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leaders (super-leaders) help </a:t>
            </a:r>
          </a:p>
          <a:p>
            <a:pPr marL="450850" lvl="1" indent="-273050">
              <a:spcBef>
                <a:spcPct val="0"/>
              </a:spcBef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followers to lead themselves.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Important in self-managed teams.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engage in self-leadership: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a mental chart of your peers and colleagues.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 on influence and not on control.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 opportunities; do not wait for them.</a:t>
            </a:r>
          </a:p>
        </p:txBody>
      </p:sp>
      <p:pic>
        <p:nvPicPr>
          <p:cNvPr id="52228" name="Picture 2" descr="C:\Users\Bob Stretch\AppData\Local\Microsoft\Windows\Temporary Internet Files\Content.IE5\FKJJNFCH\MCj01987060000[1].wmf">
            <a:extLst>
              <a:ext uri="{FF2B5EF4-FFF2-40B4-BE49-F238E27FC236}">
                <a16:creationId xmlns:a16="http://schemas.microsoft.com/office/drawing/2014/main" id="{2B63AA79-8D4C-DFCF-F6E9-32B0D1F3FF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4826" y="3517901"/>
            <a:ext cx="2349500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>
            <a:extLst>
              <a:ext uri="{FF2B5EF4-FFF2-40B4-BE49-F238E27FC236}">
                <a16:creationId xmlns:a16="http://schemas.microsoft.com/office/drawing/2014/main" id="{A85442A6-9908-63E3-1D29-8670428A1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Challenges to the Leadership Construct</a:t>
            </a:r>
          </a:p>
        </p:txBody>
      </p:sp>
      <p:sp>
        <p:nvSpPr>
          <p:cNvPr id="53251" name="Content Placeholder 2">
            <a:extLst>
              <a:ext uri="{FF2B5EF4-FFF2-40B4-BE49-F238E27FC236}">
                <a16:creationId xmlns:a16="http://schemas.microsoft.com/office/drawing/2014/main" id="{9E639F2C-663F-635B-4E15-2A39AC8191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6550" y="2057401"/>
            <a:ext cx="11404600" cy="3443287"/>
          </a:xfrm>
        </p:spPr>
        <p:txBody>
          <a:bodyPr>
            <a:noAutofit/>
          </a:bodyPr>
          <a:lstStyle/>
          <a:p>
            <a:pPr algn="just"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Attribution theory of leadership</a:t>
            </a:r>
          </a:p>
          <a:p>
            <a:pPr marL="450850" lvl="1" indent="-273050" algn="just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idea that leadership is merely an attribution that people make about other individuals.</a:t>
            </a:r>
          </a:p>
          <a:p>
            <a:pPr marL="450850" lvl="1" indent="-273050" algn="just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Qualities attributed to leaders:</a:t>
            </a:r>
          </a:p>
          <a:p>
            <a:pPr marL="893763" lvl="2" indent="-263525" algn="just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 are intelligent, outgoing, have strong verbal skills, are aggressive, understanding, and industrious.</a:t>
            </a:r>
          </a:p>
          <a:p>
            <a:pPr marL="893763" lvl="2" indent="-263525" algn="just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leaders are perceived as consistent and unwavering in their decisions.</a:t>
            </a:r>
          </a:p>
          <a:p>
            <a:pPr marL="893763" lvl="2" indent="-263525" algn="just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leaders project the appearance of being leaders.</a:t>
            </a:r>
          </a:p>
          <a:p>
            <a:pPr marL="450850" lvl="1" indent="-273050" algn="just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3252" name="Picture 5" descr="C:\Users\Bob Stretch\AppData\Local\Microsoft\Windows\Temporary Internet Files\Content.IE5\BQWDG2CY\MCTN00285_0000[1].wmf">
            <a:extLst>
              <a:ext uri="{FF2B5EF4-FFF2-40B4-BE49-F238E27FC236}">
                <a16:creationId xmlns:a16="http://schemas.microsoft.com/office/drawing/2014/main" id="{1CE17A0F-052E-7535-1C9F-4C9AA7B78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6962" y="5098257"/>
            <a:ext cx="1754188" cy="148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1">
            <a:extLst>
              <a:ext uri="{FF2B5EF4-FFF2-40B4-BE49-F238E27FC236}">
                <a16:creationId xmlns:a16="http://schemas.microsoft.com/office/drawing/2014/main" id="{6E521475-08C8-C757-F750-A9123065E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Finding and Creating Effective Leaders</a:t>
            </a:r>
          </a:p>
        </p:txBody>
      </p:sp>
      <p:sp>
        <p:nvSpPr>
          <p:cNvPr id="55299" name="Content Placeholder 2">
            <a:extLst>
              <a:ext uri="{FF2B5EF4-FFF2-40B4-BE49-F238E27FC236}">
                <a16:creationId xmlns:a16="http://schemas.microsoft.com/office/drawing/2014/main" id="{6C98B475-53E0-97E4-253C-DFAC6DC801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092325"/>
            <a:ext cx="11272838" cy="4400550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Selection</a:t>
            </a:r>
          </a:p>
          <a:p>
            <a:pPr marL="450850" lvl="1" indent="-273050">
              <a:spcBef>
                <a:spcPts val="1200"/>
              </a:spcBef>
              <a:spcAft>
                <a:spcPts val="12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Review specific requirements for the job.</a:t>
            </a:r>
          </a:p>
          <a:p>
            <a:pPr marL="450850" lvl="1" indent="-273050">
              <a:spcBef>
                <a:spcPts val="1200"/>
              </a:spcBef>
              <a:spcAft>
                <a:spcPts val="12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tests that identify personal traits associated with leadership, measure self-monitoring, and assess emotional intelligence.</a:t>
            </a:r>
          </a:p>
          <a:p>
            <a:pPr marL="450850" lvl="1" indent="-273050">
              <a:spcBef>
                <a:spcPts val="1200"/>
              </a:spcBef>
              <a:spcAft>
                <a:spcPts val="12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Conduct personal interviews to determine candidate’s fit with the job.</a:t>
            </a:r>
          </a:p>
          <a:p>
            <a:pPr marL="450850" lvl="1" indent="-273050">
              <a:spcBef>
                <a:spcPts val="1200"/>
              </a:spcBef>
              <a:spcAft>
                <a:spcPts val="12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Keep a list of potential candidates.</a:t>
            </a:r>
          </a:p>
        </p:txBody>
      </p: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le 1">
            <a:extLst>
              <a:ext uri="{FF2B5EF4-FFF2-40B4-BE49-F238E27FC236}">
                <a16:creationId xmlns:a16="http://schemas.microsoft.com/office/drawing/2014/main" id="{C7FE2F27-F2AA-92E4-462E-D0AF47AAD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Finding and Creating Effective Leaders</a:t>
            </a:r>
          </a:p>
        </p:txBody>
      </p:sp>
      <p:sp>
        <p:nvSpPr>
          <p:cNvPr id="56323" name="Content Placeholder 2">
            <a:extLst>
              <a:ext uri="{FF2B5EF4-FFF2-40B4-BE49-F238E27FC236}">
                <a16:creationId xmlns:a16="http://schemas.microsoft.com/office/drawing/2014/main" id="{CAB9B276-0E3C-B08D-1991-C2B2B6A149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212" y="1808164"/>
            <a:ext cx="10796587" cy="3678237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Training</a:t>
            </a:r>
          </a:p>
          <a:p>
            <a:pPr marL="446088" lvl="1" indent="-265113" algn="just">
              <a:spcBef>
                <a:spcPts val="1200"/>
              </a:spcBef>
              <a:spcAft>
                <a:spcPts val="1200"/>
              </a:spcAft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Recognize that all people are not equally trainable.</a:t>
            </a:r>
          </a:p>
          <a:p>
            <a:pPr marL="446088" lvl="1" indent="-265113" algn="just">
              <a:spcBef>
                <a:spcPts val="1200"/>
              </a:spcBef>
              <a:spcAft>
                <a:spcPts val="1200"/>
              </a:spcAft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Teach skills that are necessary for employees to become effective leaders.</a:t>
            </a:r>
          </a:p>
          <a:p>
            <a:pPr marL="446088" lvl="1" indent="-265113" algn="just">
              <a:spcBef>
                <a:spcPts val="1200"/>
              </a:spcBef>
              <a:spcAft>
                <a:spcPts val="1200"/>
              </a:spcAft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 behavioral training to increase the development potential of nascent charismatic employees.</a:t>
            </a: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1">
            <a:extLst>
              <a:ext uri="{FF2B5EF4-FFF2-40B4-BE49-F238E27FC236}">
                <a16:creationId xmlns:a16="http://schemas.microsoft.com/office/drawing/2014/main" id="{E1EFD5D8-274B-9E1B-45BF-0FBCC1615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Summary and Managerial Implications</a:t>
            </a:r>
          </a:p>
        </p:txBody>
      </p:sp>
      <p:sp>
        <p:nvSpPr>
          <p:cNvPr id="60419" name="Content Placeholder 7">
            <a:extLst>
              <a:ext uri="{FF2B5EF4-FFF2-40B4-BE49-F238E27FC236}">
                <a16:creationId xmlns:a16="http://schemas.microsoft.com/office/drawing/2014/main" id="{1B819B0B-5A15-827C-4F5F-BEC6CDA0B1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6075" y="2081212"/>
            <a:ext cx="8529638" cy="4224337"/>
          </a:xfrm>
        </p:spPr>
        <p:txBody>
          <a:bodyPr>
            <a:normAutofit/>
          </a:bodyPr>
          <a:lstStyle/>
          <a:p>
            <a:pPr marL="450850" indent="-273050" algn="just">
              <a:spcAft>
                <a:spcPts val="12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Companies are looking for transformational leaders—even if they only ‘look the part’.</a:t>
            </a:r>
          </a:p>
          <a:p>
            <a:pPr marL="450850" indent="-273050" algn="just">
              <a:spcAft>
                <a:spcPts val="12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Transformational style crosses borders reasonably well.</a:t>
            </a:r>
          </a:p>
          <a:p>
            <a:pPr marL="450850" indent="-273050" algn="just">
              <a:spcAft>
                <a:spcPts val="12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managers must build trust with those they lead.</a:t>
            </a:r>
          </a:p>
          <a:p>
            <a:pPr marL="450850" indent="-273050" algn="just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selection and training are important to long-term success.</a:t>
            </a:r>
          </a:p>
          <a:p>
            <a:pPr marL="450850" indent="-273050" algn="just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0420" name="Picture 6" descr="C:\Users\Bob Stretch\AppData\Local\Microsoft\Windows\Temporary Internet Files\Content.IE5\FKJJNFCH\MCj03550090000[1].wmf">
            <a:extLst>
              <a:ext uri="{FF2B5EF4-FFF2-40B4-BE49-F238E27FC236}">
                <a16:creationId xmlns:a16="http://schemas.microsoft.com/office/drawing/2014/main" id="{2EB2BE15-22E0-2BF5-215C-F2B69320BE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875713" y="2081212"/>
            <a:ext cx="2884488" cy="466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7E83505-DA30-4B63-9DB6-054A4AF0577D}"/>
</file>

<file path=customXml/itemProps2.xml><?xml version="1.0" encoding="utf-8"?>
<ds:datastoreItem xmlns:ds="http://schemas.openxmlformats.org/officeDocument/2006/customXml" ds:itemID="{4481A803-4C06-4717-8491-7D4B835D0F05}"/>
</file>

<file path=customXml/itemProps3.xml><?xml version="1.0" encoding="utf-8"?>
<ds:datastoreItem xmlns:ds="http://schemas.openxmlformats.org/officeDocument/2006/customXml" ds:itemID="{167E1847-FE5B-4155-A8ED-ADA864131381}"/>
</file>

<file path=docProps/app.xml><?xml version="1.0" encoding="utf-8"?>
<Properties xmlns="http://schemas.openxmlformats.org/officeDocument/2006/extended-properties" xmlns:vt="http://schemas.openxmlformats.org/officeDocument/2006/docPropsVTypes">
  <TotalTime>681</TotalTime>
  <Words>1976</Words>
  <Application>Microsoft Office PowerPoint</Application>
  <PresentationFormat>Widescreen</PresentationFormat>
  <Paragraphs>284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Arial</vt:lpstr>
      <vt:lpstr>Arial Rounded MT Bold</vt:lpstr>
      <vt:lpstr>Calibri</vt:lpstr>
      <vt:lpstr>Calibri Light</vt:lpstr>
      <vt:lpstr>Courier New</vt:lpstr>
      <vt:lpstr>Times New Roman</vt:lpstr>
      <vt:lpstr>Verdana</vt:lpstr>
      <vt:lpstr>Office Theme</vt:lpstr>
      <vt:lpstr>PowerPoint Presentation</vt:lpstr>
      <vt:lpstr>What Is Leadership?</vt:lpstr>
      <vt:lpstr>Trait Theories of Leadership</vt:lpstr>
      <vt:lpstr>Behavioral Theories of Leadership</vt:lpstr>
      <vt:lpstr>Contingency Theories</vt:lpstr>
      <vt:lpstr>Fiedler’s Model</vt:lpstr>
      <vt:lpstr>Fiedler’s Model (cont’d) Assessment</vt:lpstr>
      <vt:lpstr>Fiedler’s Model (cont’d) Cognitive Resource Theory</vt:lpstr>
      <vt:lpstr>Hersey &amp; Blanchard’s Situational Leadership</vt:lpstr>
      <vt:lpstr>Hersey &amp; Blanchard’s Situational Leadership (cont’d)</vt:lpstr>
      <vt:lpstr>House’s Path–Goal Theory</vt:lpstr>
      <vt:lpstr>House’s Path–Goal Theory (cont’d)</vt:lpstr>
      <vt:lpstr>House’s Path–Goal Theory (cont’d) Path-Goal Model</vt:lpstr>
      <vt:lpstr>House’s Path–Goal Theory (cont’d) Path-Goal Model</vt:lpstr>
      <vt:lpstr>Vroom and Yetton’s Leader-Participation Model</vt:lpstr>
      <vt:lpstr>Vroom and Yetton’s Leader-Participation Model</vt:lpstr>
      <vt:lpstr>Inspirational Approaches to Leadership</vt:lpstr>
      <vt:lpstr>Charismatic Leadership</vt:lpstr>
      <vt:lpstr>Charismatic Leadership</vt:lpstr>
      <vt:lpstr>How Charismatic Leaders Influence Followers</vt:lpstr>
      <vt:lpstr>Charismatic Leadership Issues</vt:lpstr>
      <vt:lpstr>Charismatic Leadership Issues (cont’d)</vt:lpstr>
      <vt:lpstr>Beyond Charisma: Level-5 Leaders</vt:lpstr>
      <vt:lpstr>Beyond Charisma: Level-5 Leaders</vt:lpstr>
      <vt:lpstr>Transactional &amp; Transformational Leadership</vt:lpstr>
      <vt:lpstr>Characteristics of the Two Types of Leaders Transactional Leaders</vt:lpstr>
      <vt:lpstr>Characteristics of the Two Types of Leaders Transformational Leaders</vt:lpstr>
      <vt:lpstr>Authentic Leadership: Ethics and Trust</vt:lpstr>
      <vt:lpstr>Ethics, Trust, and Leadership</vt:lpstr>
      <vt:lpstr>Ethics, Trust, and Leadership (cont’d)</vt:lpstr>
      <vt:lpstr>Five Key Dimensions of Trust</vt:lpstr>
      <vt:lpstr>Five Key Dimensions of Trust (cont’d)</vt:lpstr>
      <vt:lpstr>Three Types of Trust</vt:lpstr>
      <vt:lpstr>Contemporary Leadership Roles Mentoring</vt:lpstr>
      <vt:lpstr>Contemporary Leadership Roles Self-Leadership</vt:lpstr>
      <vt:lpstr>Challenges to the Leadership Construct</vt:lpstr>
      <vt:lpstr>Finding and Creating Effective Leaders</vt:lpstr>
      <vt:lpstr>Finding and Creating Effective Leaders</vt:lpstr>
      <vt:lpstr>Summary and Managerial Implications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Injy Hassan Nashaat Essa Mohamed</cp:lastModifiedBy>
  <cp:revision>24</cp:revision>
  <dcterms:created xsi:type="dcterms:W3CDTF">2023-04-29T09:08:23Z</dcterms:created>
  <dcterms:modified xsi:type="dcterms:W3CDTF">2024-03-06T11:35:24Z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