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9" r:id="rId3"/>
    <p:sldId id="320" r:id="rId4"/>
    <p:sldId id="283" r:id="rId5"/>
    <p:sldId id="286" r:id="rId6"/>
    <p:sldId id="287" r:id="rId7"/>
    <p:sldId id="351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7" r:id="rId16"/>
    <p:sldId id="298" r:id="rId17"/>
    <p:sldId id="300" r:id="rId18"/>
    <p:sldId id="301" r:id="rId19"/>
    <p:sldId id="317" r:id="rId20"/>
    <p:sldId id="302" r:id="rId21"/>
    <p:sldId id="321" r:id="rId22"/>
    <p:sldId id="323" r:id="rId23"/>
    <p:sldId id="324" r:id="rId24"/>
    <p:sldId id="325" r:id="rId25"/>
    <p:sldId id="326" r:id="rId26"/>
    <p:sldId id="327" r:id="rId27"/>
    <p:sldId id="328" r:id="rId28"/>
    <p:sldId id="329" r:id="rId29"/>
    <p:sldId id="330" r:id="rId30"/>
    <p:sldId id="331" r:id="rId31"/>
    <p:sldId id="332" r:id="rId32"/>
    <p:sldId id="333" r:id="rId33"/>
    <p:sldId id="336" r:id="rId34"/>
    <p:sldId id="338" r:id="rId35"/>
    <p:sldId id="339" r:id="rId36"/>
    <p:sldId id="341" r:id="rId37"/>
    <p:sldId id="342" r:id="rId38"/>
    <p:sldId id="322" r:id="rId39"/>
    <p:sldId id="308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2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4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2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5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5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Information Society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7" y="5892737"/>
            <a:ext cx="1082836" cy="9710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1445" y="-27434"/>
            <a:ext cx="16257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43115" y="168812"/>
            <a:ext cx="1744801" cy="61346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80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Reminder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163050" y="1602816"/>
            <a:ext cx="10172115" cy="4190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8138" lvl="0" indent="-338138" algn="just">
              <a:lnSpc>
                <a:spcPct val="150000"/>
              </a:lnSpc>
              <a:buFont typeface="Arial" pitchFamily="34" charset="0"/>
              <a:buChar char="•"/>
              <a:tabLst>
                <a:tab pos="280988" algn="l"/>
              </a:tabLst>
            </a:pP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have common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characteristics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that distinguish them from Analog old media (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Convergent, Hypertextual, Distributed, Pervasive, Algorithmic, Asymmetric, Ephemeral &amp; Permanent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) .</a:t>
            </a:r>
          </a:p>
          <a:p>
            <a:pPr marL="338138" lvl="0" indent="-338138" algn="just">
              <a:lnSpc>
                <a:spcPct val="150000"/>
              </a:lnSpc>
              <a:buFont typeface="Arial" pitchFamily="34" charset="0"/>
              <a:buChar char="•"/>
              <a:tabLst>
                <a:tab pos="280988" algn="l"/>
              </a:tabLst>
            </a:pP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The architecture of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digital networks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is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not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neutral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, but rather has the power to shape the behaviors of their users.</a:t>
            </a:r>
          </a:p>
          <a:p>
            <a:pPr marL="338138" lvl="0" indent="-338138" algn="just">
              <a:lnSpc>
                <a:spcPct val="150000"/>
              </a:lnSpc>
              <a:buFont typeface="Arial" pitchFamily="34" charset="0"/>
              <a:buChar char="•"/>
              <a:tabLst>
                <a:tab pos="280988" algn="l"/>
              </a:tabLst>
            </a:pP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internet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is an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open system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, based upon a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governance system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.</a:t>
            </a:r>
          </a:p>
          <a:p>
            <a:pPr marL="338138" lvl="0" indent="-338138" algn="just">
              <a:lnSpc>
                <a:spcPct val="150000"/>
              </a:lnSpc>
              <a:buFont typeface="Arial" pitchFamily="34" charset="0"/>
              <a:buChar char="•"/>
              <a:tabLst>
                <a:tab pos="280988" algn="l"/>
              </a:tabLst>
            </a:pP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and network technologies are composed of different “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layers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,” (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physical, logical, content &amp; Legal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).</a:t>
            </a:r>
          </a:p>
          <a:p>
            <a:pPr marL="338138" lvl="0" indent="-338138" algn="just">
              <a:lnSpc>
                <a:spcPct val="150000"/>
              </a:lnSpc>
              <a:buFont typeface="Arial" pitchFamily="34" charset="0"/>
              <a:buChar char="•"/>
              <a:tabLst>
                <a:tab pos="280988" algn="l"/>
              </a:tabLst>
            </a:pP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There are 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three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generations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of the web (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Web 1.0 - Web 2.0 - Web 3.0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).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9D0CC-6F87-405F-B672-978D53AB7C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15766" y="397229"/>
            <a:ext cx="2935458" cy="117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4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7" y="5892737"/>
            <a:ext cx="1082836" cy="9710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12851" y="-27434"/>
            <a:ext cx="360436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88857" y="554566"/>
            <a:ext cx="4099060" cy="57488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754608" y="1909408"/>
            <a:ext cx="6870081" cy="2239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Information Society Definition.</a:t>
            </a:r>
          </a:p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Evolution.</a:t>
            </a:r>
          </a:p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Globalization.</a:t>
            </a:r>
          </a:p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Conclusion.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4FDD48-B4A2-401F-AFF8-BC06B9FA9E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32528" y="82961"/>
            <a:ext cx="2328203" cy="232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8695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1" y="6190602"/>
            <a:ext cx="774835" cy="694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7543" y="542465"/>
            <a:ext cx="54551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Information Society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6039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9746" y="1538119"/>
            <a:ext cx="8459347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production and management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assumed a key role in advanced societies, and have led to the emergence of terms such as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increasingly central position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social, political, and economic evolution has been made possible thanks to the evolution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computers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networks.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not a given, but rather a project that continues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grow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new directions.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EB79D2-477B-4686-9E74-AC5BFEAB561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7909" b="20410"/>
          <a:stretch/>
        </p:blipFill>
        <p:spPr>
          <a:xfrm>
            <a:off x="8463800" y="236724"/>
            <a:ext cx="3728199" cy="208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18543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6791" y="554566"/>
            <a:ext cx="5197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Information Society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35714" y="1691718"/>
            <a:ext cx="7642503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concept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refers to a form of society characterized by the importance of the production and management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knowledge (Webster 2014).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FCF1E7-5177-4D6E-BAB8-E22D7CD9A2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04450" y="3989742"/>
            <a:ext cx="4096043" cy="224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65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3068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2" y="5842719"/>
            <a:ext cx="1091587" cy="9788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8345" y="553523"/>
            <a:ext cx="5146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Information Society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4879" y="1586472"/>
            <a:ext cx="8413523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information societies,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the production, manipulation, and communication of information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pervasive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affect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social and productive processes, as well as personal and political identities.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DD336A-A722-4222-B16E-7FC1E95E91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38386" y="4022381"/>
            <a:ext cx="3863051" cy="2575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03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3068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39" y="575263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8345" y="553523"/>
            <a:ext cx="5146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Information Society Definition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4879" y="1586472"/>
            <a:ext cx="8413523" cy="206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ability to produce, manipulate, and distribute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becomes one of the main factors related to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therefore a battleground of economic, social, and political development for individuals, businesses, and governments.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62FF60-E73E-4721-A98D-1934623EF9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09597" y="3935424"/>
            <a:ext cx="3897219" cy="268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1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708099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214811"/>
            <a:ext cx="751258" cy="6736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063" y="64816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8343" y="525025"/>
            <a:ext cx="5196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98025" y="352673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7064" y="1605404"/>
            <a:ext cx="7986989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birth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affirmation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only related to the spread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information and communication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also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economic and political upheavals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last few decades of the twentieth century, such as the end of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bipolar world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the emergence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globalization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processes and new production paradigms.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36AC46-0F84-4F4D-8C2B-26574B8A4A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83515" y="162869"/>
            <a:ext cx="3969760" cy="204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780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1717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1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32357"/>
            <a:ext cx="5364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13812" y="554566"/>
            <a:ext cx="2474303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6216" y="1604700"/>
            <a:ext cx="8829658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changes have been described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definitions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that, while adopting different vantage points, tend to refer to the same set of phenomena.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the second half of the twentieth century saw the emergence of concepts such as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post‐industrial society,” “post‐modern society,” “post‐Fordism,” “knowledge society,” “network society,” and “cognitive capitalism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C32CF1-0319-4D5D-98FB-1FE4D5CA796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009" t="3452" r="10113" b="30666"/>
          <a:stretch/>
        </p:blipFill>
        <p:spPr>
          <a:xfrm>
            <a:off x="9036365" y="253691"/>
            <a:ext cx="3059365" cy="275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96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1376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3" y="6021587"/>
            <a:ext cx="963312" cy="8638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4" y="521820"/>
            <a:ext cx="56424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12164" y="277770"/>
            <a:ext cx="2679836" cy="62963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536" y="1563467"/>
            <a:ext cx="9072343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Under this new paradigm,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knowledge became key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inputs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organization of contemporary societies.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which are used to produce, manage, and distribute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widespread and characterized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decreasing costs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at least in rich countries where increasingly large sections of the population have access to a computer connected to digital networks and companies can organize their production processes and business through information technologies.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753C65-3F0B-4C0D-BA08-48C5099B0B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1879" y="132307"/>
            <a:ext cx="3058737" cy="192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84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10102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5706237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586729"/>
            <a:ext cx="5286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5179" y="2029179"/>
            <a:ext cx="7820236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addition,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make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and productive structures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more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flexible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they allow actors to organize and carry out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networked processes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would have been too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inefficient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under traditional forms of organization.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50B048-A984-454B-88F6-D501F0CEC1D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5511" r="15068"/>
          <a:stretch/>
        </p:blipFill>
        <p:spPr>
          <a:xfrm>
            <a:off x="8622781" y="236724"/>
            <a:ext cx="3612517" cy="3252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03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314" y="372538"/>
            <a:ext cx="757635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574474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4795" y="482944"/>
            <a:ext cx="5171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71354" y="236724"/>
            <a:ext cx="2620645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8963" y="1561781"/>
            <a:ext cx="863368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concept of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began to spread in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both in the public debate and within academia.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spread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accelerated in the second half of the decade, created a feeling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radical change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Visions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transformation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were boosted by hopes about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transparent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nature of new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their wide social effects.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66305B-DF1F-4D18-A9ED-A017DE1F36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89311" y="369416"/>
            <a:ext cx="2384730" cy="238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06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16" y="410935"/>
            <a:ext cx="749091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544278"/>
            <a:ext cx="5613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85025" y="158835"/>
            <a:ext cx="3028204" cy="620496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10789" y="1755080"/>
            <a:ext cx="7820236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According to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cyber‐utopian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view (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Morozov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2011),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networks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would lead to widespread access to knowledge and a radical political democratization, as well as to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based on communication and flexibility.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6A7B51-DD5C-4CA9-907B-B9151BEC33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91861" y="128348"/>
            <a:ext cx="2076474" cy="20764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008B5C-448C-46C2-83FC-B731964362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67676" y="2235309"/>
            <a:ext cx="3324324" cy="2215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52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85" y="424840"/>
            <a:ext cx="758809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949244"/>
            <a:ext cx="980112" cy="8789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6701" y="571113"/>
            <a:ext cx="5435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The Information Society Evolution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1622" y="554566"/>
            <a:ext cx="2346493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04251" y="1550042"/>
            <a:ext cx="9143695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economic realm, the birth of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was described as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third industrial revolution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first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that of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steam engine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second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electricity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the internal combustion engine,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third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be based on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the production, management, and transmission of information.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A0E1EE-4F96-490E-980B-709DA526C15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25026" b="50860"/>
          <a:stretch/>
        </p:blipFill>
        <p:spPr>
          <a:xfrm>
            <a:off x="2073999" y="4944908"/>
            <a:ext cx="5817976" cy="173236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328781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780" y="374780"/>
            <a:ext cx="796374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6080563"/>
            <a:ext cx="825368" cy="7401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5861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1898" y="543489"/>
            <a:ext cx="6506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26425" y="236724"/>
            <a:ext cx="3179850" cy="632673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3342" y="1633538"/>
            <a:ext cx="8597357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debate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rise of the 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has been dominated by the figure of the Catalan sociologist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Manuel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Castells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who in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articulated a detailed account of what he saw as a new era in the evolution of contemporary society, with effects in economy and politics.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Castells’s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thesis contains a certain amount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 determinism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E947E0-C954-4530-A730-0E30CFB37A6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35171"/>
          <a:stretch/>
        </p:blipFill>
        <p:spPr>
          <a:xfrm>
            <a:off x="9405499" y="69992"/>
            <a:ext cx="2381250" cy="22909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6B18CE-5C98-41EB-8F8C-74F43658948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3716" b="9417"/>
          <a:stretch/>
        </p:blipFill>
        <p:spPr>
          <a:xfrm>
            <a:off x="9106266" y="2387466"/>
            <a:ext cx="2897556" cy="2331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71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4" y="397229"/>
            <a:ext cx="823132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5904941"/>
            <a:ext cx="1059354" cy="949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9621" y="556968"/>
            <a:ext cx="6902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9720" y="236724"/>
            <a:ext cx="2626553" cy="606671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9561" y="1425967"/>
            <a:ext cx="8454342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he formalized the economic, social, and political role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a changing society.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industrial societies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economic and political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linked to the production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objects.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intangible assets such as brands, innovation, and knowledge determine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success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era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begins.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E44EB8-8600-40BE-BF22-92C18F2AFF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02850" y="1553560"/>
            <a:ext cx="3452378" cy="1792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7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43562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5949244"/>
            <a:ext cx="1069833" cy="9593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8461" y="520260"/>
            <a:ext cx="6703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4174" y="190640"/>
            <a:ext cx="2887971" cy="63828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9296" y="1794043"/>
            <a:ext cx="6286940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Castells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described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the core organizational structures.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fact, he tended to use the term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“network society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as in the title of the first volume of his book: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Rise of the Network Society (1996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6D90A2-938C-4FF7-81F8-D1470A2515B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0000" r="12096"/>
          <a:stretch/>
        </p:blipFill>
        <p:spPr>
          <a:xfrm>
            <a:off x="9109844" y="1493409"/>
            <a:ext cx="3240574" cy="25245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11F7DD-E063-403A-8B8B-DA7BBF637D8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0842"/>
          <a:stretch/>
        </p:blipFill>
        <p:spPr>
          <a:xfrm>
            <a:off x="6958839" y="1361802"/>
            <a:ext cx="2112732" cy="2849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335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56" y="215473"/>
            <a:ext cx="8586915" cy="60589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4856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80252" cy="153179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6158476"/>
            <a:ext cx="757906" cy="679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6873" y="328569"/>
            <a:ext cx="6496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0802" y="215473"/>
            <a:ext cx="2376600" cy="65442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6474" y="1438266"/>
            <a:ext cx="9365415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system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has emerged from this transformation is characterized by being, in </a:t>
            </a:r>
            <a:r>
              <a:rPr lang="en-US" sz="2000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Castells’s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definition,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informational, global, and networked.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informational economy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productivity, competitiveness, and profitability depend on the ability to generate and manipulate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knowledge.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Research and development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thus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become crucial for the enterprise.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the money spent by the private sector in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scientific and technological research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exceeded public investment for the first time since World War II, a trend that continues today.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F9DA31-9C1C-4947-ACEA-07A6CFDD66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60588" y="268181"/>
            <a:ext cx="2688919" cy="2347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93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36618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95" y="5948108"/>
            <a:ext cx="994180" cy="8915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3689" y="571994"/>
            <a:ext cx="6552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7660" y="407211"/>
            <a:ext cx="2715712" cy="62470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5" y="1419619"/>
            <a:ext cx="908459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main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resources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informational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factories and machinery, but rather those related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brands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patents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ability to manage networks of suppliers, subcontractors, and distributors, as well as design and marketing operations.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like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Nike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not own the factories that produce their shoes or smartphones: the production of material goods is subcontracted to external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often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669BCF-EBC4-49A7-A3B4-D2E3EC1AAC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19672" y="1005750"/>
            <a:ext cx="2997547" cy="199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836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352" y="190462"/>
            <a:ext cx="8525341" cy="62523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42307"/>
            <a:ext cx="897058" cy="80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624" y="269565"/>
            <a:ext cx="6673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08732" y="200286"/>
            <a:ext cx="255705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8172" y="1538884"/>
            <a:ext cx="8451742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Western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own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intellectual property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(patents on product innovation and trademark rights), conduct research and development, organize networks of suppliers and sales operations, and manage marketing and communication.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Controlling these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informational goods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more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profitable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given that the capital invested in information provides a higher return than that invested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production.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B495A6-FCCD-4C90-B082-8F82EB8F04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35640" y="774149"/>
            <a:ext cx="3616596" cy="18987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EA8824-0691-4111-869C-2955D7B2799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08732" y="2715781"/>
            <a:ext cx="2557058" cy="2557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22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871901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5965415"/>
            <a:ext cx="982804" cy="881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8213" y="546468"/>
            <a:ext cx="7092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4710" y="98473"/>
            <a:ext cx="262156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7208" y="1685891"/>
            <a:ext cx="9036557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knowledge are both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raw material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output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production processes these companies control.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intangible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good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is crucially different from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 goods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needs to be regulated by specific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property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Thus, in an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acquire unprecedented importance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1F7CAD-84F2-4D4D-94BD-5D0395B2C3C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0437" t="9892" r="16620"/>
          <a:stretch/>
        </p:blipFill>
        <p:spPr>
          <a:xfrm>
            <a:off x="9484710" y="172696"/>
            <a:ext cx="2621564" cy="320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347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2768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97363"/>
            <a:ext cx="835663" cy="7493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3941" y="533365"/>
            <a:ext cx="6678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22552" y="166333"/>
            <a:ext cx="271806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5012" y="1659186"/>
            <a:ext cx="9310937" cy="4274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produce goods with a high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content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in hi‐tech or the cultural industry, owning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patents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copyrights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becomes crucial.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since the early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1980s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expanded to the results of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scientific research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conducted in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universities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to new types of informational goods.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become longer and are more closely integrated at the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national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level .</a:t>
            </a:r>
            <a:endParaRPr kumimoji="0" lang="en-US" sz="23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B37CF93-3E89-4E55-8867-A710100D2C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94108" y="263895"/>
            <a:ext cx="2561498" cy="256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2761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846556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26009"/>
            <a:ext cx="915233" cy="8207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6390" y="499474"/>
            <a:ext cx="6906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0510" y="98473"/>
            <a:ext cx="252576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5872" y="1735783"/>
            <a:ext cx="8361139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u="sng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an array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legal principles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enable creators and inventors to exercise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ownership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rights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over the fruits of inventiveness and ingenuity.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70322A-0AFE-4786-91D1-3F6EFA4D1A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46366" y="1091481"/>
            <a:ext cx="3346106" cy="222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0122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383980"/>
            <a:ext cx="782109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26009"/>
            <a:ext cx="915233" cy="8207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4979" y="565966"/>
            <a:ext cx="6653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99468" y="98473"/>
            <a:ext cx="2906806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2431" y="1843466"/>
            <a:ext cx="7682757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u="sng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400" u="sng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divided in </a:t>
            </a:r>
            <a:r>
              <a:rPr lang="en-US" sz="2400" b="1" u="sng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three main types: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1- Copyright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protects artistic, literary, and scientific work.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a newspaper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article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414F2E-C01E-4DD4-AD6E-53B1B32288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3677" y="988008"/>
            <a:ext cx="3158385" cy="4017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554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34898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84747"/>
            <a:ext cx="849731" cy="7619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2714" y="530167"/>
            <a:ext cx="6683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80601" y="98473"/>
            <a:ext cx="321139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9753" y="1842224"/>
            <a:ext cx="8289890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2- Patents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protect industrial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inventions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in addition to being new and original are reproducible and applicable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industrial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activities.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a new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microchip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touchscreen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technology.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0A0463-2ECC-43F3-856E-7936896B25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66327" y="1481120"/>
            <a:ext cx="3039948" cy="2316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24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37121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20" y="5880295"/>
            <a:ext cx="1077724" cy="966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478" y="482944"/>
            <a:ext cx="6729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80601" y="98473"/>
            <a:ext cx="312567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4424" y="1794043"/>
            <a:ext cx="8248395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3- Trademarks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distinguish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making them recognizable by the consumer.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5E329F0-DBCE-4046-BCFF-FAEB958B3D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60753" y="3362296"/>
            <a:ext cx="5560884" cy="312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424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5523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84747"/>
            <a:ext cx="849731" cy="7619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5224" y="530772"/>
            <a:ext cx="6992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80601" y="98473"/>
            <a:ext cx="312567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4425" y="1794043"/>
            <a:ext cx="8601834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temporary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concession that was originally meant to boost creative and inventive activities.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After a certain period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time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works or inventions enter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domain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so that all of society can benefit from them.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is based on the premise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different from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AC3555-ADA7-4CA3-BF48-04E8899A5A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35500" y="1237896"/>
            <a:ext cx="3015873" cy="2129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0642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71901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84747"/>
            <a:ext cx="849731" cy="7619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52074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8367" y="586729"/>
            <a:ext cx="6548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0427" y="132420"/>
            <a:ext cx="2483251" cy="662710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20630" y="1977205"/>
            <a:ext cx="8616019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Although both can be traded on the market, from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point of view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quite different from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First,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tangible good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that, if possessed by an individual, cannot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owned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another.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producing a material good never reaches zero.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05EF52-B7AC-405A-B57B-28936C9064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34500" y="325023"/>
            <a:ext cx="2857500" cy="16002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3780E9-E9A7-4047-BEFA-5FE0BC1B50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90427" y="2085077"/>
            <a:ext cx="2456728" cy="245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361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0" y="397229"/>
            <a:ext cx="744207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84747"/>
            <a:ext cx="849731" cy="7619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2362" y="572669"/>
            <a:ext cx="5496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0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8" y="98473"/>
            <a:ext cx="233458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14459" y="1810433"/>
            <a:ext cx="930778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Instead,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intangible good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behaves differently.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Economists say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non‐rival good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has a marginal cost of zero.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Non‐rival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means that the fact that a person sings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does not prevent others from doing the same at the same time: unlike in the case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cannot be used by two people at the same time, there is no rivalry among the users of a song.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F3422B-BA0F-4BEB-92CF-EF2BBF6DFD4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6584"/>
          <a:stretch/>
        </p:blipFill>
        <p:spPr>
          <a:xfrm>
            <a:off x="8136232" y="75117"/>
            <a:ext cx="4055768" cy="17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3754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446" y="296773"/>
            <a:ext cx="817013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69" y="6090455"/>
            <a:ext cx="861800" cy="7728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7228" y="491485"/>
            <a:ext cx="6471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695" y="98473"/>
            <a:ext cx="218658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5" y="1478435"/>
            <a:ext cx="9569014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marginal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reproducing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tends to be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zero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recording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an initial cost, but the cost of producing copies is negligible.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accentuated this feature: today, producing a new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copy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movie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a computer is simple, fast, and virtually without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establish artificial marginal costs in the form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licensing fees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be paid to produce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copy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an intangible asset such as a copyrighted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to build a patented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machinery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E8A37C-3677-4A21-9806-4811AD5EB7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43083" y="147819"/>
            <a:ext cx="245745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601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3164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84747"/>
            <a:ext cx="849731" cy="7619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5781" y="538336"/>
            <a:ext cx="6704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10467" y="125798"/>
            <a:ext cx="310545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4" y="1667492"/>
            <a:ext cx="8482205" cy="1685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globalized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characterized by economic institutions that have the organizational and technological capacity to operate on a global scale in real time.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F8BF34-0071-4D78-BEBB-05DDD22F75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82661" y="3504663"/>
            <a:ext cx="536059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99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7255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54" y="5980151"/>
            <a:ext cx="978927" cy="8778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53523"/>
            <a:ext cx="654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6953" y="98473"/>
            <a:ext cx="2949321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57107" y="1667492"/>
            <a:ext cx="6884211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in today’s information society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globalization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become a major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phenomenon underpinned by the emergence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actors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Among the most important are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organizations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such as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multinational 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use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networks to control complex and transnational processes.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DF1468-8AF1-4E7D-9100-DE60301424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67811" y="1394190"/>
            <a:ext cx="4706393" cy="266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078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0124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44" y="5834135"/>
            <a:ext cx="1129200" cy="10126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62471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8811" y="573337"/>
            <a:ext cx="6480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3024" y="98473"/>
            <a:ext cx="248325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76044" y="1633537"/>
            <a:ext cx="8894566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Production, consumption,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movement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thus organized on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scale.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fosters the emergence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 consumer culture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which goods, lifestyles, and forms of consumption spread around the world and are adapted in different local contexts.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D44611-6F55-48E7-8A69-80CE664D94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32063" y="4564864"/>
            <a:ext cx="5485766" cy="205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81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42832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44" y="5834135"/>
            <a:ext cx="1129200" cy="10126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9451" y="552574"/>
            <a:ext cx="6542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16197" y="-27434"/>
            <a:ext cx="230102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66980" y="98473"/>
            <a:ext cx="263929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661237"/>
            <a:ext cx="8821369" cy="1685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 financial markets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are managed through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network technologies, are another feature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globalized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81C32A-16BD-4148-BB80-897BE2F61B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23200" y="3658586"/>
            <a:ext cx="2738231" cy="290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032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838456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44" y="5834135"/>
            <a:ext cx="1129200" cy="10126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73956"/>
            <a:ext cx="6538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</a:t>
            </a: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56189" y="98473"/>
            <a:ext cx="232817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9679" y="1586472"/>
            <a:ext cx="8114577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the importance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supranational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entities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treaties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include sets of countries or entire regions of the globe increases.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the case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 trade agreements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NAFTA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(North American Free Trade Agreement), a treaty between Mexico, the United States, and Canada that has been in place since the 1990s,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European Union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World Trade Organization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World Bank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4A0AF2-A718-4323-AA41-210AEBBDBDB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2435"/>
          <a:stretch/>
        </p:blipFill>
        <p:spPr>
          <a:xfrm>
            <a:off x="8437604" y="1633537"/>
            <a:ext cx="3786301" cy="230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0467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836712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5" y="6045598"/>
            <a:ext cx="936537" cy="8398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1181" y="586729"/>
            <a:ext cx="6655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56190" y="98473"/>
            <a:ext cx="225008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3" y="1607853"/>
            <a:ext cx="9087283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Castell’s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networked economy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characterized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flexible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forms of production.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rigid hierarchies of factory work and the bureaucratic organizations of industrial society are transformed toward a new paradigm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organization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production.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processes that underpin production in such a paradigm have been described as based on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 structures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thus organized around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decentralized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autonomous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 units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4B65DB-EEE9-4D8C-9C04-2D492FE19D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80953" y="1190831"/>
            <a:ext cx="3004969" cy="236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567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836712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5" y="6045598"/>
            <a:ext cx="936537" cy="8398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99127"/>
            <a:ext cx="6655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Networked Economy and Globalization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56190" y="98473"/>
            <a:ext cx="225008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710155"/>
            <a:ext cx="9465463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Networks of companies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formed by suppliers, subcontractors, manufacturers, distribution companies, and commercial operations thrive in contemporary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were not born with these changes of new information and communications technologies, but rather are an old form of social organization: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kinship networks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the fundamental form of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tribal societies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networks of business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contacts by land and sea have been structuring globalization processes for centuries.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B148F6-D3BB-412C-B877-AF67A2E909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84262" y="192666"/>
            <a:ext cx="3140277" cy="161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381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483612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6034286"/>
            <a:ext cx="906003" cy="8124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3368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Conclusion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21107" y="-27434"/>
            <a:ext cx="16961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9666" y="200286"/>
            <a:ext cx="217193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4" y="1450443"/>
            <a:ext cx="9865992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concept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refers to a form of society characterized by the importance of the production and management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knowledge.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ability to produce, manipulate, and distribute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becomes one of the main factors related to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birth of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was described as 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third industrial revolution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system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information society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characterized by being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informational, global, and networked.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an information society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intellectual property rights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divided in three main types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(copyright, trademarks , patents).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globalized economy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characterized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multinational companies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own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foster the emergence of 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 consumer culture 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7218" y="9561"/>
            <a:ext cx="2843398" cy="145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0292" y="972465"/>
            <a:ext cx="58657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4888</TotalTime>
  <Words>2493</Words>
  <Application>Microsoft Office PowerPoint</Application>
  <PresentationFormat>Widescreen</PresentationFormat>
  <Paragraphs>208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 Salma Mohamed Mohamed Kedwany</cp:lastModifiedBy>
  <cp:revision>838</cp:revision>
  <dcterms:created xsi:type="dcterms:W3CDTF">2021-08-03T13:03:26Z</dcterms:created>
  <dcterms:modified xsi:type="dcterms:W3CDTF">2022-10-02T11:41:56Z</dcterms:modified>
</cp:coreProperties>
</file>