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3"/>
  </p:notesMasterIdLst>
  <p:handoutMasterIdLst>
    <p:handoutMasterId r:id="rId44"/>
  </p:handoutMasterIdLst>
  <p:sldIdLst>
    <p:sldId id="650" r:id="rId7"/>
    <p:sldId id="556" r:id="rId8"/>
    <p:sldId id="557" r:id="rId9"/>
    <p:sldId id="609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559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43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51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presProps" Target="pres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14489C-7065-4914-A3E3-9B68D3C30C6C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7BC82F1A-A8BE-4B68-8ACC-3992ABF1137E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GB" sz="2000" dirty="0"/>
            <a:t>Special Information Systems</a:t>
          </a:r>
        </a:p>
      </dgm:t>
    </dgm:pt>
    <dgm:pt modelId="{4A470D76-FD77-4A76-ABD0-B062DDF72159}" type="parTrans" cxnId="{7FAD8AD2-8597-4F51-BDAE-300A494D640D}">
      <dgm:prSet/>
      <dgm:spPr/>
      <dgm:t>
        <a:bodyPr/>
        <a:lstStyle/>
        <a:p>
          <a:endParaRPr lang="en-GB"/>
        </a:p>
      </dgm:t>
    </dgm:pt>
    <dgm:pt modelId="{65353BB5-22B3-4472-A7CE-049266B5C3D9}" type="sibTrans" cxnId="{7FAD8AD2-8597-4F51-BDAE-300A494D640D}">
      <dgm:prSet/>
      <dgm:spPr/>
      <dgm:t>
        <a:bodyPr/>
        <a:lstStyle/>
        <a:p>
          <a:endParaRPr lang="en-GB"/>
        </a:p>
      </dgm:t>
    </dgm:pt>
    <dgm:pt modelId="{1955E1BD-A513-4821-928E-3CC8C32EA454}">
      <dgm:prSet phldrT="[Text]" custT="1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n-GB" sz="2000" dirty="0"/>
            <a:t>MIS/DSS</a:t>
          </a:r>
        </a:p>
      </dgm:t>
    </dgm:pt>
    <dgm:pt modelId="{44D1DF98-5EF3-4207-BFCF-9F261651F514}" type="parTrans" cxnId="{AC21BA8E-1BD6-403E-A0E1-3515D98E59DB}">
      <dgm:prSet/>
      <dgm:spPr/>
      <dgm:t>
        <a:bodyPr/>
        <a:lstStyle/>
        <a:p>
          <a:endParaRPr lang="en-GB"/>
        </a:p>
      </dgm:t>
    </dgm:pt>
    <dgm:pt modelId="{35AAD4B1-03E8-4C13-8866-3CFC1EA8A61B}" type="sibTrans" cxnId="{AC21BA8E-1BD6-403E-A0E1-3515D98E59DB}">
      <dgm:prSet/>
      <dgm:spPr/>
      <dgm:t>
        <a:bodyPr/>
        <a:lstStyle/>
        <a:p>
          <a:endParaRPr lang="en-GB"/>
        </a:p>
      </dgm:t>
    </dgm:pt>
    <dgm:pt modelId="{0AD6E8D6-ADA9-4EDE-8563-CD5329815B35}">
      <dgm:prSet phldrT="[Text]" custT="1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n-GB" sz="2000" dirty="0"/>
            <a:t>TPS</a:t>
          </a:r>
        </a:p>
      </dgm:t>
    </dgm:pt>
    <dgm:pt modelId="{6136E7B1-6972-4279-AB19-11C6A1053088}" type="parTrans" cxnId="{AC0966BF-B15E-47BE-88DE-12C8894208FA}">
      <dgm:prSet/>
      <dgm:spPr/>
      <dgm:t>
        <a:bodyPr/>
        <a:lstStyle/>
        <a:p>
          <a:endParaRPr lang="en-GB"/>
        </a:p>
      </dgm:t>
    </dgm:pt>
    <dgm:pt modelId="{B48BBA2A-FC0D-4DDB-BEBA-8E63A9F2EEF6}" type="sibTrans" cxnId="{AC0966BF-B15E-47BE-88DE-12C8894208FA}">
      <dgm:prSet/>
      <dgm:spPr/>
      <dgm:t>
        <a:bodyPr/>
        <a:lstStyle/>
        <a:p>
          <a:endParaRPr lang="en-GB"/>
        </a:p>
      </dgm:t>
    </dgm:pt>
    <dgm:pt modelId="{821A2F1F-BED2-4DFF-B7AC-E03128C29A7A}" type="pres">
      <dgm:prSet presAssocID="{AA14489C-7065-4914-A3E3-9B68D3C30C6C}" presName="Name0" presStyleCnt="0">
        <dgm:presLayoutVars>
          <dgm:dir/>
          <dgm:animLvl val="lvl"/>
          <dgm:resizeHandles val="exact"/>
        </dgm:presLayoutVars>
      </dgm:prSet>
      <dgm:spPr/>
    </dgm:pt>
    <dgm:pt modelId="{8965D57C-3AA0-4524-ABD5-D4250DA315FF}" type="pres">
      <dgm:prSet presAssocID="{7BC82F1A-A8BE-4B68-8ACC-3992ABF1137E}" presName="Name8" presStyleCnt="0"/>
      <dgm:spPr/>
    </dgm:pt>
    <dgm:pt modelId="{502CAFA6-9B9C-4937-B86F-DFBC2ED850BE}" type="pres">
      <dgm:prSet presAssocID="{7BC82F1A-A8BE-4B68-8ACC-3992ABF1137E}" presName="level" presStyleLbl="node1" presStyleIdx="0" presStyleCnt="3" custScaleY="142857">
        <dgm:presLayoutVars>
          <dgm:chMax val="1"/>
          <dgm:bulletEnabled val="1"/>
        </dgm:presLayoutVars>
      </dgm:prSet>
      <dgm:spPr/>
    </dgm:pt>
    <dgm:pt modelId="{C7EA4229-7CBA-4931-ABC3-CA6AB0EE5B74}" type="pres">
      <dgm:prSet presAssocID="{7BC82F1A-A8BE-4B68-8ACC-3992ABF1137E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6CDE56A-4ED7-4DCA-8F17-E9C9B4B89E6F}" type="pres">
      <dgm:prSet presAssocID="{1955E1BD-A513-4821-928E-3CC8C32EA454}" presName="Name8" presStyleCnt="0"/>
      <dgm:spPr/>
    </dgm:pt>
    <dgm:pt modelId="{805FE2FA-DD76-4568-B2A4-6BC73FC625CE}" type="pres">
      <dgm:prSet presAssocID="{1955E1BD-A513-4821-928E-3CC8C32EA454}" presName="level" presStyleLbl="node1" presStyleIdx="1" presStyleCnt="3">
        <dgm:presLayoutVars>
          <dgm:chMax val="1"/>
          <dgm:bulletEnabled val="1"/>
        </dgm:presLayoutVars>
      </dgm:prSet>
      <dgm:spPr/>
    </dgm:pt>
    <dgm:pt modelId="{C7FE075A-9A27-4D16-A067-74D60D8EA3FE}" type="pres">
      <dgm:prSet presAssocID="{1955E1BD-A513-4821-928E-3CC8C32EA45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CF16A85-8707-4349-A6A6-3F3402DFE656}" type="pres">
      <dgm:prSet presAssocID="{0AD6E8D6-ADA9-4EDE-8563-CD5329815B35}" presName="Name8" presStyleCnt="0"/>
      <dgm:spPr/>
    </dgm:pt>
    <dgm:pt modelId="{18FD701E-DC65-47FB-9508-F5D6FD638FEE}" type="pres">
      <dgm:prSet presAssocID="{0AD6E8D6-ADA9-4EDE-8563-CD5329815B35}" presName="level" presStyleLbl="node1" presStyleIdx="2" presStyleCnt="3" custLinFactNeighborX="-10243" custLinFactNeighborY="-2160">
        <dgm:presLayoutVars>
          <dgm:chMax val="1"/>
          <dgm:bulletEnabled val="1"/>
        </dgm:presLayoutVars>
      </dgm:prSet>
      <dgm:spPr/>
    </dgm:pt>
    <dgm:pt modelId="{9967F490-A9FE-47F8-9562-F36C3D0139E9}" type="pres">
      <dgm:prSet presAssocID="{0AD6E8D6-ADA9-4EDE-8563-CD5329815B3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8F5EF27-37A9-4680-A42B-EE8C27FD0825}" type="presOf" srcId="{0AD6E8D6-ADA9-4EDE-8563-CD5329815B35}" destId="{18FD701E-DC65-47FB-9508-F5D6FD638FEE}" srcOrd="0" destOrd="0" presId="urn:microsoft.com/office/officeart/2005/8/layout/pyramid1"/>
    <dgm:cxn modelId="{325E196A-7F86-4445-99E1-A2FE6D4AA61A}" type="presOf" srcId="{0AD6E8D6-ADA9-4EDE-8563-CD5329815B35}" destId="{9967F490-A9FE-47F8-9562-F36C3D0139E9}" srcOrd="1" destOrd="0" presId="urn:microsoft.com/office/officeart/2005/8/layout/pyramid1"/>
    <dgm:cxn modelId="{FD58D285-36D9-47B8-A4B9-670C4495A2EF}" type="presOf" srcId="{1955E1BD-A513-4821-928E-3CC8C32EA454}" destId="{C7FE075A-9A27-4D16-A067-74D60D8EA3FE}" srcOrd="1" destOrd="0" presId="urn:microsoft.com/office/officeart/2005/8/layout/pyramid1"/>
    <dgm:cxn modelId="{AC21BA8E-1BD6-403E-A0E1-3515D98E59DB}" srcId="{AA14489C-7065-4914-A3E3-9B68D3C30C6C}" destId="{1955E1BD-A513-4821-928E-3CC8C32EA454}" srcOrd="1" destOrd="0" parTransId="{44D1DF98-5EF3-4207-BFCF-9F261651F514}" sibTransId="{35AAD4B1-03E8-4C13-8866-3CFC1EA8A61B}"/>
    <dgm:cxn modelId="{3E8A1E9D-1FE1-4186-847A-6B79F98F05B3}" type="presOf" srcId="{7BC82F1A-A8BE-4B68-8ACC-3992ABF1137E}" destId="{C7EA4229-7CBA-4931-ABC3-CA6AB0EE5B74}" srcOrd="1" destOrd="0" presId="urn:microsoft.com/office/officeart/2005/8/layout/pyramid1"/>
    <dgm:cxn modelId="{596D089E-BEC4-4FB1-89AD-2AAD99267858}" type="presOf" srcId="{1955E1BD-A513-4821-928E-3CC8C32EA454}" destId="{805FE2FA-DD76-4568-B2A4-6BC73FC625CE}" srcOrd="0" destOrd="0" presId="urn:microsoft.com/office/officeart/2005/8/layout/pyramid1"/>
    <dgm:cxn modelId="{C52171B7-8B05-4C99-AB00-B01B23B64024}" type="presOf" srcId="{7BC82F1A-A8BE-4B68-8ACC-3992ABF1137E}" destId="{502CAFA6-9B9C-4937-B86F-DFBC2ED850BE}" srcOrd="0" destOrd="0" presId="urn:microsoft.com/office/officeart/2005/8/layout/pyramid1"/>
    <dgm:cxn modelId="{AC0966BF-B15E-47BE-88DE-12C8894208FA}" srcId="{AA14489C-7065-4914-A3E3-9B68D3C30C6C}" destId="{0AD6E8D6-ADA9-4EDE-8563-CD5329815B35}" srcOrd="2" destOrd="0" parTransId="{6136E7B1-6972-4279-AB19-11C6A1053088}" sibTransId="{B48BBA2A-FC0D-4DDB-BEBA-8E63A9F2EEF6}"/>
    <dgm:cxn modelId="{7FAD8AD2-8597-4F51-BDAE-300A494D640D}" srcId="{AA14489C-7065-4914-A3E3-9B68D3C30C6C}" destId="{7BC82F1A-A8BE-4B68-8ACC-3992ABF1137E}" srcOrd="0" destOrd="0" parTransId="{4A470D76-FD77-4A76-ABD0-B062DDF72159}" sibTransId="{65353BB5-22B3-4472-A7CE-049266B5C3D9}"/>
    <dgm:cxn modelId="{A4207FDD-3A8F-44EF-98FC-BD8101985CB8}" type="presOf" srcId="{AA14489C-7065-4914-A3E3-9B68D3C30C6C}" destId="{821A2F1F-BED2-4DFF-B7AC-E03128C29A7A}" srcOrd="0" destOrd="0" presId="urn:microsoft.com/office/officeart/2005/8/layout/pyramid1"/>
    <dgm:cxn modelId="{AB97A88B-EA0F-484B-99FD-2890A640102B}" type="presParOf" srcId="{821A2F1F-BED2-4DFF-B7AC-E03128C29A7A}" destId="{8965D57C-3AA0-4524-ABD5-D4250DA315FF}" srcOrd="0" destOrd="0" presId="urn:microsoft.com/office/officeart/2005/8/layout/pyramid1"/>
    <dgm:cxn modelId="{1FC37317-FF55-4668-A821-22F47C5700F5}" type="presParOf" srcId="{8965D57C-3AA0-4524-ABD5-D4250DA315FF}" destId="{502CAFA6-9B9C-4937-B86F-DFBC2ED850BE}" srcOrd="0" destOrd="0" presId="urn:microsoft.com/office/officeart/2005/8/layout/pyramid1"/>
    <dgm:cxn modelId="{B08E1E77-919F-4668-AF74-296612BBE0C1}" type="presParOf" srcId="{8965D57C-3AA0-4524-ABD5-D4250DA315FF}" destId="{C7EA4229-7CBA-4931-ABC3-CA6AB0EE5B74}" srcOrd="1" destOrd="0" presId="urn:microsoft.com/office/officeart/2005/8/layout/pyramid1"/>
    <dgm:cxn modelId="{6C1FF4A9-0D88-4BC5-9D0C-055CA1AE3B37}" type="presParOf" srcId="{821A2F1F-BED2-4DFF-B7AC-E03128C29A7A}" destId="{36CDE56A-4ED7-4DCA-8F17-E9C9B4B89E6F}" srcOrd="1" destOrd="0" presId="urn:microsoft.com/office/officeart/2005/8/layout/pyramid1"/>
    <dgm:cxn modelId="{A25AF007-1565-437F-AB8D-2008304F3C1B}" type="presParOf" srcId="{36CDE56A-4ED7-4DCA-8F17-E9C9B4B89E6F}" destId="{805FE2FA-DD76-4568-B2A4-6BC73FC625CE}" srcOrd="0" destOrd="0" presId="urn:microsoft.com/office/officeart/2005/8/layout/pyramid1"/>
    <dgm:cxn modelId="{8D39FEC6-A3A4-4CA4-A2CD-78722189A95C}" type="presParOf" srcId="{36CDE56A-4ED7-4DCA-8F17-E9C9B4B89E6F}" destId="{C7FE075A-9A27-4D16-A067-74D60D8EA3FE}" srcOrd="1" destOrd="0" presId="urn:microsoft.com/office/officeart/2005/8/layout/pyramid1"/>
    <dgm:cxn modelId="{4A0E0419-3CBF-4215-8D63-144C726E6B90}" type="presParOf" srcId="{821A2F1F-BED2-4DFF-B7AC-E03128C29A7A}" destId="{8CF16A85-8707-4349-A6A6-3F3402DFE656}" srcOrd="2" destOrd="0" presId="urn:microsoft.com/office/officeart/2005/8/layout/pyramid1"/>
    <dgm:cxn modelId="{1E11ACE1-2906-4B99-B21C-8537C74A9571}" type="presParOf" srcId="{8CF16A85-8707-4349-A6A6-3F3402DFE656}" destId="{18FD701E-DC65-47FB-9508-F5D6FD638FEE}" srcOrd="0" destOrd="0" presId="urn:microsoft.com/office/officeart/2005/8/layout/pyramid1"/>
    <dgm:cxn modelId="{A156F718-8382-4600-9973-A50256F15477}" type="presParOf" srcId="{8CF16A85-8707-4349-A6A6-3F3402DFE656}" destId="{9967F490-A9FE-47F8-9562-F36C3D0139E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CAFA6-9B9C-4937-B86F-DFBC2ED850BE}">
      <dsp:nvSpPr>
        <dsp:cNvPr id="0" name=""/>
        <dsp:cNvSpPr/>
      </dsp:nvSpPr>
      <dsp:spPr>
        <a:xfrm>
          <a:off x="1543587" y="0"/>
          <a:ext cx="2205122" cy="1405935"/>
        </a:xfrm>
        <a:prstGeom prst="trapezoid">
          <a:avLst>
            <a:gd name="adj" fmla="val 78422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Special Information Systems</a:t>
          </a:r>
        </a:p>
      </dsp:txBody>
      <dsp:txXfrm>
        <a:off x="1543587" y="0"/>
        <a:ext cx="2205122" cy="1405935"/>
      </dsp:txXfrm>
    </dsp:sp>
    <dsp:sp modelId="{805FE2FA-DD76-4568-B2A4-6BC73FC625CE}">
      <dsp:nvSpPr>
        <dsp:cNvPr id="0" name=""/>
        <dsp:cNvSpPr/>
      </dsp:nvSpPr>
      <dsp:spPr>
        <a:xfrm>
          <a:off x="771793" y="1405935"/>
          <a:ext cx="3748709" cy="984155"/>
        </a:xfrm>
        <a:prstGeom prst="trapezoid">
          <a:avLst>
            <a:gd name="adj" fmla="val 78422"/>
          </a:avLst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MIS/DSS</a:t>
          </a:r>
        </a:p>
      </dsp:txBody>
      <dsp:txXfrm>
        <a:off x="1427817" y="1405935"/>
        <a:ext cx="2436661" cy="984155"/>
      </dsp:txXfrm>
    </dsp:sp>
    <dsp:sp modelId="{18FD701E-DC65-47FB-9508-F5D6FD638FEE}">
      <dsp:nvSpPr>
        <dsp:cNvPr id="0" name=""/>
        <dsp:cNvSpPr/>
      </dsp:nvSpPr>
      <dsp:spPr>
        <a:xfrm>
          <a:off x="0" y="2368833"/>
          <a:ext cx="5292297" cy="984155"/>
        </a:xfrm>
        <a:prstGeom prst="trapezoid">
          <a:avLst>
            <a:gd name="adj" fmla="val 78422"/>
          </a:avLst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TPS</a:t>
          </a:r>
        </a:p>
      </dsp:txBody>
      <dsp:txXfrm>
        <a:off x="926151" y="2368833"/>
        <a:ext cx="3439993" cy="984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1DA2F-C131-88FA-1742-9907128A7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715084-3E5C-9DE0-DA27-F387FC2A1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901DC-75C8-381A-0207-FFC69C19BF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5D9650-080D-725F-B223-48BF03493D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339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D202F-23D9-AAAA-51F5-F222A620F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12C2F-EE78-1031-222B-ACDABA150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26C68-642C-F4BA-6B3A-409EA9DA1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7CB87-A3FF-1556-176D-83C3B0BB90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07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972E98-721E-1141-9B5E-CF3F09F9B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91992B-03A6-8C4A-1D4C-35880E9314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2EFAB7-E172-B460-97E3-550DB4BAB8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3EADA-0B23-9EF2-3CEE-BF92A71A68B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9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585F5-5DE4-D14D-4BE9-558DC40B2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7072A1-8EE7-928F-4197-2BC586881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933FE1-B250-0314-1942-6C73FBFDCE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1900CA-FDC9-E139-AB82-ADA016FBD3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18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15C7D-5889-CD4A-118A-471C039A2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DE594D-35F5-3D27-BBFC-36C4C24282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E53F9B-B55E-ABD7-DFEB-CE0970C3B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7CD2B-DDFC-BF75-7484-7357B8DB07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958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BB01B-20CE-6FD6-160D-653A32BE8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9A4BCD-B78A-0E3D-C4F5-A8A3D8ACB4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C40A8D-3027-BC97-07C7-0BAFE105D5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798C7-56EB-F90E-9333-22982E85E9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564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257A09-2C90-9B5D-A445-8D8DA6A5E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159D3A-41BD-771B-7776-B20A726C8F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586BFD-1182-743F-4445-F55E7DA0AA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1503DA-A3F8-6621-E7EE-454E899EC6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0089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DE359-DE80-C26A-9CC5-8FE79CC81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C83EB4-5F86-A89A-BD12-33D2381768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04BFB6-18D7-7E89-EB0F-545AE11B16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55B2F-5062-0E01-B8F9-9D8FBE0FED9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040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0E39B-9134-C932-CB0D-F15CDB7732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C02FBA-A6E6-6EDC-85F9-B163B6AAF8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16CA9A-A17B-0DB4-E3FC-5684E19B1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4E3360-B81C-EF69-142B-3747B273D3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200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8EFAF-DFF5-EF68-22F2-E54BF06D3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7B9AD2-539E-9C58-2421-6B9DE6F586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48E5D7-C359-4945-9172-01A255ADA6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847B91-51CF-0B28-7ABD-19C5693594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356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492F0-4C89-8B13-B753-4726ADF2D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18330B-0354-3F5F-081B-35126ED772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1C961F-DEB4-BD4A-F2A3-7FBEC5977E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9B07D7-F3A8-3C19-37BC-8199360D99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1644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AA19D2-BA42-FCF7-F73D-91DF6042FA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F7F812-0146-BF3E-E87D-1B843F7073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096ECC-6A90-27F6-B58A-3903B15C19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C4D627-EF9D-C05B-C233-2D1F96E6F3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785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60801-4148-2EC8-17C8-90DC89E2F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30EA42-2E2C-818A-F915-109B6C80D0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F2D3D6-087E-BB4C-4741-42DB04E1B5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D83CA0-2364-3D2C-C80C-D7F4BAD1C3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36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AFE98-9051-5A30-119A-7FA5B0E5F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2180E8-9699-B9B9-2970-8595B6ABC5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26F510-F116-BB97-7106-9FDA94482D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0F3879-7414-EF47-A95C-76BC2F6A915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702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EF4BE-8904-8595-660F-114A7489B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85AB00-A75A-5584-1448-CEF94AC3F5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B7F956-7E09-1218-FC59-9B82F93E99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86AB0E-712C-B866-1D99-F6FBB448F3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124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07C6E-F87F-7993-CBA4-C4E89D180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4AC2AD-8113-9FAE-2CFF-19B47BA898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6538FB-BB47-4246-8DEF-EF064D318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51E880-56EE-6A9B-E38B-72B53F23289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9252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649ED-BFD2-7238-0BA1-77B07E889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38FE54-1C32-D349-4A93-080F4D8C8E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A38AB0-9B3A-3F14-F511-EC13E29766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BE700E-5A9C-24B3-F588-317BCC01AC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1188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F39D3-9FF2-13AA-0E78-04CB707E8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7D424A-112C-3EF1-9B9E-7C600CB715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44CCB9-4120-1ADB-86FC-C4F61AF04D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EA5AF4-A00A-22EA-B50E-9B09A05C2B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405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FE66D-49AA-ED71-DA2B-8D4FE6D15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EF92A9-C1BF-CDFF-B8C0-DA68521D1B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34BE32-D82B-905A-53D1-20F6E2C988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002F5-9546-71F0-26A2-223F98A0DB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9943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B24597-5CB4-B070-62A4-116880E9C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5FEAA4-AEEE-5520-E283-234458E661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0F383A-74F1-2205-6B75-942DC1CF4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FFF33C-A933-E5A1-BF3D-159BBF3747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852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5852D-E3D0-2475-9BEF-A8C3B98A5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C5647A-C388-04E8-F532-E13B6FA3D0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7DF50C-9FA1-A182-2161-B86F8565C0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D15306-F641-5F21-A59D-3DEC7808A0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7169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1AB95-3F60-30BC-92E5-6EFEEAA6C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FDE5C2-B6A5-A469-72A3-C08CD176DE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991EC0-311D-944C-680C-6E331890F3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A133BD-2824-0C18-F7B6-003EA4FF56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121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35B5F2-C4F8-76B6-A461-7FDB0A162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9123FC-2664-E9F4-FE0F-D5C1D83DC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5E048B-CDA4-B543-389E-090FE6F458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E503F-0E4F-637F-C98B-8C0D63FCEB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806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B59089-71BE-A7D9-90F3-8C8C63E73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60DD99-DA68-2E3D-6EDF-0FFA4421FA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853CA2-E1FC-9549-529E-E90ADA161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61B5F-ED40-F83B-1D2A-CC90D2BD025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1277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AD40B-CBB5-FA0B-3705-43C0341E9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72F1FA-FB55-577A-2BC8-576A376204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5F396E-B31B-0BBF-99DD-637C3993B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A02D7E-8979-BA0A-AAF3-D4C4A63AFD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8594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47C477-8B15-0963-7786-28A942491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BCBD19-456B-3920-3975-D50A455909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8D5AD4-E1C8-98BB-7FFB-B5D2E839A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56780E-2C54-5F2E-0B2B-0D35789E85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0958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4CE3B-7AB0-3D19-5310-99BF84851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385AFF-CAEA-1721-0DBD-B3DBE3772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851D1-D132-224E-4436-5E9E0070FB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E43D4-1D4F-42FA-58CF-18398457B2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947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1AECC-C355-639B-4F4B-8C6A3D12A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7E771B-6B71-CE73-F933-7C8846D3B7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49F85-EBE6-BE1A-2C8E-0B7D5B6963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67431-FF48-824D-191F-19DA232C5D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9187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43265-9E33-1DF9-0D53-032219185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7509C8-08A7-2C71-0CAE-5C7FC20452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933636-EC95-CE0E-79E6-EBCE9F29E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DE60F5-6A76-77F2-AED6-1A4B8BFD6E5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8407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957B-50D8-F6BB-C29B-57871E5F5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D88EF1-83B5-62CC-FA10-912A1C853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7C8E4E-2F0F-CC95-79AE-8E5325CC42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BB778-DEA0-723E-7E2B-F78BC5333F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11315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EB249-5B40-A5F7-3410-1F1F58596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7A561D-1076-EBED-C091-948AFFBE77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9ED7E8-8853-EF87-32A5-EA18C5D6E7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EF68C-ED54-1075-A59D-D4A675F8064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83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diagramData" Target="../diagrams/data1.xml"/><Relationship Id="rId5" Type="http://schemas.openxmlformats.org/officeDocument/2006/relationships/image" Target="../media/image9.png"/><Relationship Id="rId10" Type="http://schemas.microsoft.com/office/2007/relationships/diagramDrawing" Target="../diagrams/drawing1.xml"/><Relationship Id="rId4" Type="http://schemas.openxmlformats.org/officeDocument/2006/relationships/image" Target="../media/image6.png"/><Relationship Id="rId9" Type="http://schemas.openxmlformats.org/officeDocument/2006/relationships/diagramColors" Target="../diagrams/colors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emf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557424" y="1330049"/>
            <a:ext cx="4917696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3: Business Information Systems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839548"/>
            <a:ext cx="6965879" cy="72664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10: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Information and Decision Support Systems</a:t>
            </a:r>
          </a:p>
          <a:p>
            <a:r>
              <a:rPr lang="en-GB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11: </a:t>
            </a:r>
            <a:r>
              <a:rPr lang="en-GB" sz="2400" dirty="0">
                <a:latin typeface="+mn-lt"/>
                <a:cs typeface="Andalus" panose="02020603050405020304" pitchFamily="18" charset="-78"/>
              </a:rPr>
              <a:t>Knowledge Management</a:t>
            </a:r>
          </a:p>
          <a:p>
            <a:endParaRPr lang="en-GB" sz="2400" dirty="0">
              <a:latin typeface="+mn-lt"/>
              <a:cs typeface="Andalus" panose="02020603050405020304" pitchFamily="18" charset="-78"/>
            </a:endParaRPr>
          </a:p>
          <a:p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b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</a:b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097911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Business Information Systems: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5A91-F267-616C-4B09-F0235196FF0B}"/>
              </a:ext>
            </a:extLst>
          </p:cNvPr>
          <p:cNvSpPr txBox="1">
            <a:spLocks/>
          </p:cNvSpPr>
          <p:nvPr/>
        </p:nvSpPr>
        <p:spPr>
          <a:xfrm>
            <a:off x="722749" y="1685705"/>
            <a:ext cx="7215496" cy="47114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Transaction Processing Systems, Methods, Objectives, Activities, Applications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Overview of Management Information Systems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Characteristics of MIS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Functional Aspects of MIS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Types of Decisions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Decision Making Process</a:t>
            </a:r>
          </a:p>
          <a:p>
            <a:pPr>
              <a:lnSpc>
                <a:spcPct val="10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Decision Making Approaches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Dimensions of Knowledge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Overview of Knowledge Management Systems</a:t>
            </a:r>
          </a:p>
          <a:p>
            <a:pPr>
              <a:lnSpc>
                <a:spcPct val="100000"/>
              </a:lnSpc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1B43272-4C75-20A9-A0A2-487C8FD8A09C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9067799" cy="5010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Used to capture and process the detailed data necessary to update records about fundamental business operations in the organization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Order entry, inventory control, payroll, accounts payable, accounts receivable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Serves as the foundation of all other special purpose systems e.g. MIS/DSS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Processing Activities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collection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editing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correction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manipulation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storage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Document production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8CF09-8C68-766D-EFBE-66537BE41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A287EF-DFAC-5611-0764-9BBCEE175404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797628-1B8B-2A73-90E5-D33314FC88A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71DC30-FAF5-3F18-16E6-6521E20BAF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F9F89E-6B9F-24AD-34FE-C147D18F505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78510C-D948-B727-4CFA-BB4861049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8A1EBA-48C0-60C4-42CB-EC888C28C5F5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ED7347-C8AB-586E-3D8E-F2A2C9FCD3E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B329440-1260-8B55-95EB-30E0BB74E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6E4A537-8E14-304C-9663-F07D2BA5D6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DBD7252-1033-AA3D-8565-72AB8354335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06B8685-EDB8-DC1F-E3F2-4B59D9344A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8054CC9-FE81-AF14-3C50-A644A9E366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3776898"/>
              </p:ext>
            </p:extLst>
          </p:nvPr>
        </p:nvGraphicFramePr>
        <p:xfrm>
          <a:off x="4233865" y="1966378"/>
          <a:ext cx="5292297" cy="3374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Up Arrow 7">
            <a:extLst>
              <a:ext uri="{FF2B5EF4-FFF2-40B4-BE49-F238E27FC236}">
                <a16:creationId xmlns:a16="http://schemas.microsoft.com/office/drawing/2014/main" id="{23A8A7E3-4340-08CC-AF01-1DFBFD6BC5D7}"/>
              </a:ext>
            </a:extLst>
          </p:cNvPr>
          <p:cNvSpPr/>
          <p:nvPr/>
        </p:nvSpPr>
        <p:spPr>
          <a:xfrm>
            <a:off x="3873825" y="2254410"/>
            <a:ext cx="481118" cy="2741576"/>
          </a:xfrm>
          <a:prstGeom prst="up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7510D2-FFD3-4DA9-0EAA-094A68B8F205}"/>
              </a:ext>
            </a:extLst>
          </p:cNvPr>
          <p:cNvSpPr txBox="1"/>
          <p:nvPr/>
        </p:nvSpPr>
        <p:spPr>
          <a:xfrm>
            <a:off x="3585793" y="1966378"/>
            <a:ext cx="1635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Information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05504B-E112-EEB7-6BAA-D7E9196EFB40}"/>
              </a:ext>
            </a:extLst>
          </p:cNvPr>
          <p:cNvSpPr txBox="1"/>
          <p:nvPr/>
        </p:nvSpPr>
        <p:spPr>
          <a:xfrm>
            <a:off x="3778239" y="4951568"/>
            <a:ext cx="12509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40157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F0103-AFD1-7563-06EC-85F72B295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53D18-EA37-1EBD-1C38-09DD4F611B5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C6C4AA-6772-1D89-FE85-FF7B08CE06DB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F24955-325F-5654-C8D7-BC498A04172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E1E868-8E63-B6F6-7FB3-87AE116BD9A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C30A0E-F6F5-3862-4AAC-C88873C0DC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55DE27D-7502-F969-8BBC-9C678A8CAB74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Methods and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648C9E-9335-8137-6CB1-EA5F56881BF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D4E61BC-6E00-692A-2AAF-BDF836CF3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7EC6B4-9DBD-A2C5-EF60-F2CDB37EB79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84A0015-0FA4-3882-FC9B-3014DDAF5BD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2B1919E-F4B7-A37C-7556-B9AED1EF65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A797A0F-38B5-EC92-AE62-0C6A053A6398}"/>
              </a:ext>
            </a:extLst>
          </p:cNvPr>
          <p:cNvSpPr txBox="1">
            <a:spLocks/>
          </p:cNvSpPr>
          <p:nvPr/>
        </p:nvSpPr>
        <p:spPr>
          <a:xfrm>
            <a:off x="2813026" y="1362832"/>
            <a:ext cx="89284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Batch Processing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business transactions are accumulated over a period of time, and then accumulated as a single batch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Daily, weekly, biweekly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Some delay between an event  and the eventual processing of the related transaction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Online Transaction Processing (OLTP)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Transaction is processed immediately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Essential for businesses that require current, up-to date data</a:t>
            </a:r>
          </a:p>
          <a:p>
            <a:pPr lvl="2"/>
            <a:r>
              <a:rPr lang="en-GB" dirty="0">
                <a:latin typeface="Arial" charset="0"/>
                <a:cs typeface="Arial" charset="0"/>
              </a:rPr>
              <a:t>Airlines, ticket agencies, investment firms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Faster, more efficient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Many companies use Internet to capture &amp; process transaction data such as customer orders and shipping info from e-commerce application.</a:t>
            </a:r>
          </a:p>
        </p:txBody>
      </p:sp>
    </p:spTree>
    <p:extLst>
      <p:ext uri="{BB962C8B-B14F-4D97-AF65-F5344CB8AC3E}">
        <p14:creationId xmlns:p14="http://schemas.microsoft.com/office/powerpoint/2010/main" val="211206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9986A-C45E-7C78-9EE3-6239ACE6F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29C75C-E696-FB2C-239E-64B23033F0ED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6DBDFA-186E-8A16-221F-80F7EC00450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2D19A3-0BB7-FDBD-F9FE-8B1DB5EDFCC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BB00AD-619B-F58F-0393-73BF9CACECE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7D0B10-A5A6-B781-285C-B7EAB223E3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1282B-16AF-3DA9-1D4C-5DAEF4607DA7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Methods and Objectives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4E38AD-226A-C2A3-B3D9-2F83B259B923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E2D98DB-EE08-47BA-9156-201BE21CD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C376984-3BD8-74F2-6BD2-335D357BC7A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951C343-D9EB-60F4-A667-756FB763B58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63516811-149C-0423-AE9E-4158A17452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9A3FD-C8F7-781D-137C-E2DC92EABB31}"/>
              </a:ext>
            </a:extLst>
          </p:cNvPr>
          <p:cNvSpPr txBox="1">
            <a:spLocks/>
          </p:cNvSpPr>
          <p:nvPr/>
        </p:nvSpPr>
        <p:spPr>
          <a:xfrm>
            <a:off x="2813026" y="1282467"/>
            <a:ext cx="8954904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Process data by and about transactions</a:t>
            </a:r>
          </a:p>
          <a:p>
            <a:r>
              <a:rPr lang="en-GB" sz="2400">
                <a:latin typeface="Arial" charset="0"/>
                <a:cs typeface="Arial" charset="0"/>
              </a:rPr>
              <a:t>Maintain a high degree of accuracy and integrity</a:t>
            </a:r>
          </a:p>
          <a:p>
            <a:r>
              <a:rPr lang="en-GB" sz="2400">
                <a:latin typeface="Arial" charset="0"/>
                <a:cs typeface="Arial" charset="0"/>
              </a:rPr>
              <a:t>Avoid processing fraudulent transactions</a:t>
            </a:r>
          </a:p>
          <a:p>
            <a:r>
              <a:rPr lang="en-GB" sz="2400">
                <a:latin typeface="Arial" charset="0"/>
                <a:cs typeface="Arial" charset="0"/>
              </a:rPr>
              <a:t>Produce timely user responses and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Increase labor efficiency</a:t>
            </a:r>
          </a:p>
          <a:p>
            <a:r>
              <a:rPr lang="en-GB" sz="2400">
                <a:latin typeface="Arial" charset="0"/>
                <a:cs typeface="Arial" charset="0"/>
              </a:rPr>
              <a:t>Help improve customer service</a:t>
            </a:r>
          </a:p>
          <a:p>
            <a:r>
              <a:rPr lang="en-GB" sz="2400">
                <a:latin typeface="Arial" charset="0"/>
                <a:cs typeface="Arial" charset="0"/>
              </a:rPr>
              <a:t>Help built and maintain customer loyalty</a:t>
            </a:r>
          </a:p>
          <a:p>
            <a:r>
              <a:rPr lang="en-GB" sz="2400">
                <a:latin typeface="Arial" charset="0"/>
                <a:cs typeface="Arial" charset="0"/>
              </a:rPr>
              <a:t>Achieve competitive advantage</a:t>
            </a:r>
            <a:endParaRPr lang="en-GB" sz="20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49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96515-00E7-5D61-7B64-18AA84DD9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1CF9B-67D0-54FB-3D0D-F80376CB3C6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A51A98-3282-4833-3445-0F92BB3F0CA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A3501-3C1A-6F91-05EE-34D65A32D20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AB48AD-6969-AF64-1624-C52BC57C8CDA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062FE67-E00E-B611-1E7F-9993A42DCB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1A43C2-9750-4655-294D-8675ACC947CE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A5A4E3-D54F-4083-41CA-5167BB773BD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F6ED7BD-9135-0EC2-2D14-E806B0B70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34C0512-1EAB-328D-7141-CC6B2D1BA36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CCAF2FF-652F-7731-AE8E-6F44DBD93DD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9E72427-DA7E-1F99-02D2-DABD1CADE1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51250D0-4BF0-29F8-EB58-1E8BBD678A1B}"/>
              </a:ext>
            </a:extLst>
          </p:cNvPr>
          <p:cNvSpPr txBox="1">
            <a:spLocks/>
          </p:cNvSpPr>
          <p:nvPr/>
        </p:nvSpPr>
        <p:spPr>
          <a:xfrm>
            <a:off x="2813026" y="1276784"/>
            <a:ext cx="89284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Collection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Sometimes done manually, collecting handwritten sales data/ inventory changes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At times automated trough devices such as scanners /terminals, POS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Source data automation: data captured at source, in digital form in timely manner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Through UPC codes or RFID tags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Product ID automatically determined; price retrieved from database</a:t>
            </a:r>
          </a:p>
          <a:p>
            <a:pPr lvl="2"/>
            <a:r>
              <a:rPr lang="en-US" sz="1800" dirty="0">
                <a:latin typeface="Arial" charset="0"/>
                <a:cs typeface="Arial" charset="0"/>
              </a:rPr>
              <a:t>Inventory database updated and reports generated for the store manager to recorder the supply</a:t>
            </a:r>
          </a:p>
          <a:p>
            <a:r>
              <a:rPr lang="en-US" sz="2400" b="1" dirty="0">
                <a:latin typeface="Arial" charset="0"/>
                <a:cs typeface="Arial" charset="0"/>
              </a:rPr>
              <a:t>Data Editing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Checking the data for validity and completeness</a:t>
            </a:r>
          </a:p>
          <a:p>
            <a:pPr lvl="1"/>
            <a:r>
              <a:rPr lang="en-US" sz="2000" dirty="0">
                <a:latin typeface="Arial" charset="0"/>
                <a:cs typeface="Arial" charset="0"/>
              </a:rPr>
              <a:t>Codes are checked against already stored codes</a:t>
            </a:r>
          </a:p>
          <a:p>
            <a:pPr lvl="1"/>
            <a:endParaRPr lang="en-US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4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F73B6-1FC2-40BE-00D0-96F2CD51D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BD1C69-0B63-3F77-FAEE-BA75172B116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713F76-DC0D-A4DE-E2F5-5FAB205CDCC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DA5B0F-3542-681C-7C2E-EE57D961686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261C4-ADBE-0621-AF82-878FBFD7852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D75FE1-08B1-94AB-EB15-C52CE2A045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C6E8EF-4D3D-3B55-3651-34FA6A951A94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737EB3-ECC1-6669-0944-B5BAF724519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378DDA6-1ACE-FB91-D848-79DE30769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21DFE01-DA5E-4912-0A82-BF8CC665E34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F9202F-4B5D-D2D2-939A-52C2CD36A6E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A91F280-A62F-083D-A745-616AD37971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E7520-4218-42AA-5C17-371ED4A4E7BC}"/>
              </a:ext>
            </a:extLst>
          </p:cNvPr>
          <p:cNvSpPr txBox="1">
            <a:spLocks/>
          </p:cNvSpPr>
          <p:nvPr/>
        </p:nvSpPr>
        <p:spPr>
          <a:xfrm>
            <a:off x="2813026" y="1368138"/>
            <a:ext cx="891514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Correction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Re-entering data that was not scanned or typed properly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Error messages are generated to specify problem so proper corrections can be made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Some companies have Data Quality </a:t>
            </a:r>
            <a:r>
              <a:rPr lang="en-GB" sz="2000" dirty="0" err="1">
                <a:latin typeface="Arial" charset="0"/>
                <a:cs typeface="Arial" charset="0"/>
              </a:rPr>
              <a:t>centers</a:t>
            </a:r>
            <a:r>
              <a:rPr lang="en-GB" sz="2000" dirty="0">
                <a:latin typeface="Arial" charset="0"/>
                <a:cs typeface="Arial" charset="0"/>
              </a:rPr>
              <a:t>, to improve and maintain data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Data Manipulation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Process of performing calculations and other data transformations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Classifying data, storing data in categories, calculations, summarizing results, storing data</a:t>
            </a:r>
          </a:p>
        </p:txBody>
      </p:sp>
    </p:spTree>
    <p:extLst>
      <p:ext uri="{BB962C8B-B14F-4D97-AF65-F5344CB8AC3E}">
        <p14:creationId xmlns:p14="http://schemas.microsoft.com/office/powerpoint/2010/main" val="292083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59C57-48FC-8E0E-5D0B-B2E336A9B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CD1A3D-BA5F-FD82-7253-7B9DE113A24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6EF923-F825-FBAF-B899-E220D7C73D8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D5930E-E51B-9639-0A4F-26455A5A88C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8FD076-AAD3-AC55-D39F-3EBA1E7352B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18226F-97D6-8FDB-5040-D92F0C4BB8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BD30C61-1FCD-4B1F-7E8D-8EB7E62D5649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Activities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455E7C-DD99-8E9F-22B8-EF1B414007C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F961EEE8-F61F-4476-6585-80557BF1C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3CA4D3E-103C-762D-C1C1-D4C90F7331C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05C08FA-AE3E-D158-DE33-96D8E78466A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4BB3DC56-C37E-40E5-89FB-5A3FCAF29A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2A0E50F-3F43-4B13-D969-B11FDBC5BF83}"/>
              </a:ext>
            </a:extLst>
          </p:cNvPr>
          <p:cNvSpPr txBox="1">
            <a:spLocks/>
          </p:cNvSpPr>
          <p:nvPr/>
        </p:nvSpPr>
        <p:spPr>
          <a:xfrm>
            <a:off x="2885128" y="1368138"/>
            <a:ext cx="888280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Data Storage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Updating one or more databases with new transactions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Afterwards data is available for processing and further manipulations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available for reporting and decision making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Document Production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Generating output records, documents,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Hard copy (pay check) or soft copy (balance report)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Also provide useful management information and decision support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In addition, provide reports needed by local, state or government agencies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16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CF5304-B93F-3393-3669-2A4285479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A3B66C-F59E-0091-BB3E-3DBEDEEC2EA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719E33-0255-DD86-BF32-E6C815EEAFD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EDBE7C-DC5C-F64E-D322-4837DFAEDEB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234D61-7236-47EF-B151-C56B4D1A9F1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BEF93A-321B-958F-6A03-99C546D732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3437718-C772-1076-20D6-6F969BEFFDA5}"/>
              </a:ext>
            </a:extLst>
          </p:cNvPr>
          <p:cNvSpPr txBox="1"/>
          <p:nvPr/>
        </p:nvSpPr>
        <p:spPr>
          <a:xfrm>
            <a:off x="3094891" y="39422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Transaction Processing Applications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79D49EF-33B7-2105-8B1F-6D03781C378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0E08F85-C737-610F-D684-97B6DA78A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1C1C711-9F4C-E47D-73B9-F1CD69EE3132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5401FF3E-7A46-E056-4177-D521D67CF611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37DC868-93F0-77F3-B99D-334FC405AF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53790A06-CA98-58CB-BC54-B98789F676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2662662"/>
              </p:ext>
            </p:extLst>
          </p:nvPr>
        </p:nvGraphicFramePr>
        <p:xfrm>
          <a:off x="2885128" y="1531707"/>
          <a:ext cx="8229600" cy="23825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Order 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Purchasing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Accounting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Order processing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Sales configuration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Shipment planning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Shipment execution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Inventory control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</a:t>
                      </a:r>
                      <a:r>
                        <a:rPr lang="en-GB" baseline="0" dirty="0"/>
                        <a:t> receivable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Inventory</a:t>
                      </a:r>
                      <a:r>
                        <a:rPr lang="en-GB" baseline="0" dirty="0"/>
                        <a:t> control (raw material, packing material, spare parts, supplies)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Purchase order supplies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Receiving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 payable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Budget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Accounts receivable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Payroll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Asset</a:t>
                      </a:r>
                      <a:r>
                        <a:rPr lang="en-GB" baseline="0" dirty="0"/>
                        <a:t> management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/>
                        <a:t>General Ledger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BE850A8-3CA3-AB13-D781-C7D134B94883}"/>
              </a:ext>
            </a:extLst>
          </p:cNvPr>
          <p:cNvSpPr txBox="1"/>
          <p:nvPr/>
        </p:nvSpPr>
        <p:spPr>
          <a:xfrm>
            <a:off x="3172391" y="434004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Systems that support order processing, purchasing and accounting function for traditional TPS</a:t>
            </a:r>
          </a:p>
        </p:txBody>
      </p:sp>
    </p:spTree>
    <p:extLst>
      <p:ext uri="{BB962C8B-B14F-4D97-AF65-F5344CB8AC3E}">
        <p14:creationId xmlns:p14="http://schemas.microsoft.com/office/powerpoint/2010/main" val="349560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C8BFD-1DBD-276E-A04E-AE79B49D6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085D89-54F0-AE5C-664E-B36E19BD6D6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BE659A-904C-4B1E-71B7-E85B46419CD3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ABD2A0-BD32-0970-8986-6148AC1DE6C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9908A7-8C48-B8AF-6FAE-E7835916FCE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7130D7-8F41-B612-74D9-E731944B55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BA7946B-88AE-4866-D167-5A73B14B3E06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B71C7C-D2CC-58EB-DE24-63094638B8B2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B51BB4F-F6FC-5DC0-0776-A44C31F2E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6B9D03D6-3466-1345-1BA2-C89108DC24B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81F4C24-2492-3C97-0540-3F33F29196A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E7A349E-6C1D-C6A5-1D68-2D063A250B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FD56161-365F-7592-E109-094271BE678E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5083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Integrated collection of people, procedures, databases and devices that provides managers and decision makers to help achieve organizational goals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Right information to the right people, in the right format at the right time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r>
              <a:rPr lang="en-GB" sz="2400" b="1" dirty="0">
                <a:latin typeface="Arial" charset="0"/>
                <a:cs typeface="Arial" charset="0"/>
              </a:rPr>
              <a:t>Provides managers with insight into regular operations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Control, organize and plan</a:t>
            </a:r>
          </a:p>
          <a:p>
            <a:pPr lvl="1"/>
            <a:r>
              <a:rPr lang="en-GB" sz="2000" dirty="0" err="1">
                <a:latin typeface="Arial" charset="0"/>
                <a:cs typeface="Arial" charset="0"/>
              </a:rPr>
              <a:t>E.g</a:t>
            </a:r>
            <a:r>
              <a:rPr lang="en-GB" sz="2000" dirty="0">
                <a:latin typeface="Arial" charset="0"/>
                <a:cs typeface="Arial" charset="0"/>
              </a:rPr>
              <a:t>: summarizing profit and losses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generating sales activity report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9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4626E-8E68-A203-E17B-65F4343FD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62D681-399E-D585-7848-5D4D526728F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BEEDDD-1FED-3521-F77A-70F76AF7AF8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17F43-0240-4CE2-B6AC-EF22E99AE76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1ADCFA-EC82-AC37-F3F6-68179E5EDAD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59AD8-F056-6345-2956-80D073A7F9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E27CA9-55D5-BE8C-C92A-ABB98BF0241D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2E310F-65A8-0372-3238-61C5E984942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1FA759D-9891-4CCE-39ED-E5C59A4A6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920E65A-12A7-B8CB-96C1-340A68406BDA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BD7E5AD-318F-35C0-6564-B0819C4E739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86D0BD08-996E-EB3D-D6D0-D010BF6A5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EDF7C-E22B-463E-846A-BA41E0F52D21}"/>
              </a:ext>
            </a:extLst>
          </p:cNvPr>
          <p:cNvSpPr txBox="1">
            <a:spLocks/>
          </p:cNvSpPr>
          <p:nvPr/>
        </p:nvSpPr>
        <p:spPr>
          <a:xfrm>
            <a:off x="2813026" y="1304918"/>
            <a:ext cx="8229600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Inputs to a MIS</a:t>
            </a: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Internal: 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TPS and ERP systems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Company’s supply chain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Data warehouses/ data marts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Specific functional areas</a:t>
            </a:r>
          </a:p>
          <a:p>
            <a:pPr lvl="1"/>
            <a:r>
              <a:rPr lang="en-GB" sz="2200" b="1" dirty="0">
                <a:latin typeface="Arial" charset="0"/>
                <a:cs typeface="Arial" charset="0"/>
              </a:rPr>
              <a:t>External: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Customers, suppliers, stakeholders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Through Internet or extranet link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66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0AD54-A3EF-9C1C-9249-843143DB2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06EB64-97C8-2F53-2170-36B1188E8FF3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3AA121-E5C5-533C-A2BF-641DAA0E469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2A585E-1CA1-732E-F38F-58CD37018DAF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0C0379-3971-57CB-AE8B-8F778330B5B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DD9F9E-11CF-D68A-1929-6D9CC9B305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DC225F-F205-9514-25AC-DD1D7627D810}"/>
              </a:ext>
            </a:extLst>
          </p:cNvPr>
          <p:cNvSpPr txBox="1"/>
          <p:nvPr/>
        </p:nvSpPr>
        <p:spPr>
          <a:xfrm>
            <a:off x="3094891" y="-69598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Management Information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EAA7D0D-3BE8-A2A4-F34A-29D0E5F634B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1B5CC23-15B2-D1B5-A0D5-0E1CEDA5A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D7A87CA-8223-3378-7453-3D7400429F89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3B8CDD5-4DBC-704C-F3DC-04723DE21FC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6D20167-2F0A-EBB4-D14E-85C2BDC9C4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C10365-5117-2A72-D46E-66CF42B9F786}"/>
              </a:ext>
            </a:extLst>
          </p:cNvPr>
          <p:cNvSpPr txBox="1">
            <a:spLocks/>
          </p:cNvSpPr>
          <p:nvPr/>
        </p:nvSpPr>
        <p:spPr>
          <a:xfrm>
            <a:off x="2813026" y="1276784"/>
            <a:ext cx="894165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Scheduled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Periodic. E.g. report once per day to monitor production of new item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Key-indicator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Summarizes pervious day critical activities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Demand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executive wants to know status of a certain item, so request database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Exception Reports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Generated when situation unusual or requires management action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Drill Down Reports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Get detailed data about a certain situation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61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5F3F3C-1BEB-1060-9D08-9BEE5F55B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2F8177-62E2-E246-EAD2-9A8691654C9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74BB56-4BDD-8C09-E554-E77381D04B1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DCE08C-6002-FED1-1D2B-167B2C227E7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F7025E-A926-3A9C-413D-3CF63D0E865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7D2273-B9BF-7D54-9468-77B49038D6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CED4EA-E76E-50A2-7EBF-BCFBEADA88D1}"/>
              </a:ext>
            </a:extLst>
          </p:cNvPr>
          <p:cNvSpPr txBox="1"/>
          <p:nvPr/>
        </p:nvSpPr>
        <p:spPr>
          <a:xfrm>
            <a:off x="3094891" y="447237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Characteristics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F2B928-B9E0-AF94-550E-C275711543A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74B48E7-93A4-90C6-764E-BD1627292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73D4392-795B-04A9-E186-1C2929107D1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A6DD59-03BC-E7F1-7F38-9D283EF6099A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C7A330C-7CD8-0E92-203F-127F49487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AE4B4-7A9A-E8D1-0F4A-7AACD9623175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954904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>
                <a:latin typeface="Arial" charset="0"/>
                <a:cs typeface="Arial" charset="0"/>
              </a:rPr>
              <a:t>Providing reports with fixed and standard formats</a:t>
            </a:r>
          </a:p>
          <a:p>
            <a:r>
              <a:rPr lang="en-GB" sz="2400">
                <a:latin typeface="Arial" charset="0"/>
                <a:cs typeface="Arial" charset="0"/>
              </a:rPr>
              <a:t>Produce hard copy and soft copy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Use internal data stored in the computer systems</a:t>
            </a:r>
          </a:p>
          <a:p>
            <a:r>
              <a:rPr lang="en-GB" sz="2400">
                <a:latin typeface="Arial" charset="0"/>
                <a:cs typeface="Arial" charset="0"/>
              </a:rPr>
              <a:t>Allow users to develop their own custom reports</a:t>
            </a:r>
          </a:p>
          <a:p>
            <a:r>
              <a:rPr lang="en-GB" sz="2400">
                <a:latin typeface="Arial" charset="0"/>
                <a:cs typeface="Arial" charset="0"/>
              </a:rPr>
              <a:t>Require user request for reports developed by systems personnel</a:t>
            </a:r>
            <a:endParaRPr lang="en-GB" sz="1800">
              <a:latin typeface="Arial" charset="0"/>
              <a:cs typeface="Arial" charset="0"/>
            </a:endParaRPr>
          </a:p>
          <a:p>
            <a:pPr lvl="1"/>
            <a:endParaRPr lang="en-GB" sz="180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7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F7938-9E2D-FC64-23F4-A4FFC88D3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9C28C3-E504-A7F6-9380-8E0BC256814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3A7C72-FF13-5DA8-3F85-680363F4FFC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CC061F-9CCF-8321-FA6D-C249BF9B227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F0449E-6D10-11BB-1436-ABADD345EAE5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B1C0BE-0850-F2C8-028A-3EE741A607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67B56F7-466E-A2AE-19E3-7EC0177FE2E2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0BA4AF-169F-87A0-AA8C-0D508DF514F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0DA77B-48CD-A7E8-807F-6DA43E145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83F05C0-23EB-6B69-0687-507370A871B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2FC1EF8-4B05-2E58-87EC-A872345DF1AE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2A5ED9F-6DC7-CF11-E573-CBB2FDA5C2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3C52379-F143-9FAB-9E03-A67AA06793DA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887539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Financial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Provides financial info to executives plus decision makers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Functions of Financial MIS include: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Integrating financial and operational information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Providing easy access to financial data &amp; information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Make financial data immediately available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Allows multidimensional analysis of financial data (time, plant, product etc) </a:t>
            </a:r>
          </a:p>
          <a:p>
            <a:pPr lvl="2"/>
            <a:r>
              <a:rPr lang="en-GB" sz="1800" dirty="0" err="1">
                <a:latin typeface="Arial" charset="0"/>
                <a:cs typeface="Arial" charset="0"/>
              </a:rPr>
              <a:t>Analyzing</a:t>
            </a:r>
            <a:r>
              <a:rPr lang="en-GB" sz="1800" dirty="0">
                <a:latin typeface="Arial" charset="0"/>
                <a:cs typeface="Arial" charset="0"/>
              </a:rPr>
              <a:t> historical and current financial activity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Subsystems of financial MIS</a:t>
            </a:r>
          </a:p>
          <a:p>
            <a:pPr lvl="1"/>
            <a:r>
              <a:rPr lang="en-GB" sz="2000" b="1" dirty="0">
                <a:latin typeface="Arial" charset="0"/>
                <a:cs typeface="Arial" charset="0"/>
              </a:rPr>
              <a:t>Profit/loss and cost systems: </a:t>
            </a:r>
            <a:r>
              <a:rPr lang="en-GB" sz="2000" dirty="0">
                <a:latin typeface="Arial" charset="0"/>
                <a:cs typeface="Arial" charset="0"/>
              </a:rPr>
              <a:t>these systems are used to compute the revenues, profits and costs from: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Profit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Revenue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Cost </a:t>
            </a:r>
            <a:r>
              <a:rPr lang="en-GB" sz="1800" dirty="0" err="1">
                <a:latin typeface="Arial" charset="0"/>
                <a:cs typeface="Arial" charset="0"/>
              </a:rPr>
              <a:t>centers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69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DC60C-9499-2DF8-B3DC-4F3B4AB99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F99AB7-E9DF-7DC6-D185-BEA4F192797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1E28E7-94A9-97F1-4850-2BF2976BE801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61F08E-3658-B306-9E9E-DBF2ADA92AD2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724662-BCAA-7B4F-97E5-17D1EB2A478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0E537E-D6F2-4F21-5EDD-E73EFB8D8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EE7095-FE26-9EAC-CFA4-870216A9375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8DFF3A-79DF-5C57-616F-3D8F1334D66E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77712F0-B7DA-DBAB-F579-3C26E08EE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603D271-B9FB-9120-3BD1-A78253D7A0EF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8F2A177F-DF76-EE76-2D39-2341B5D7E2D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1171E76-8F95-73B7-43DB-64D538E0BE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BBD14-B065-4A68-64D5-543B19FAAE9C}"/>
              </a:ext>
            </a:extLst>
          </p:cNvPr>
          <p:cNvSpPr txBox="1">
            <a:spLocks/>
          </p:cNvSpPr>
          <p:nvPr/>
        </p:nvSpPr>
        <p:spPr>
          <a:xfrm>
            <a:off x="2198214" y="1413810"/>
            <a:ext cx="954321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GB" b="1" dirty="0">
                <a:latin typeface="Arial" charset="0"/>
                <a:cs typeface="Arial" charset="0"/>
              </a:rPr>
              <a:t>Auditing: </a:t>
            </a:r>
            <a:r>
              <a:rPr lang="en-GB" dirty="0">
                <a:latin typeface="Arial" charset="0"/>
                <a:cs typeface="Arial" charset="0"/>
              </a:rPr>
              <a:t>these systems are  used in all aspects of internal and external auditing, also checking whether financial statements and reports produced by financial MIS are accurate</a:t>
            </a:r>
          </a:p>
          <a:p>
            <a:pPr lvl="1"/>
            <a:endParaRPr lang="en-GB" dirty="0">
              <a:latin typeface="Arial" charset="0"/>
              <a:cs typeface="Arial" charset="0"/>
            </a:endParaRPr>
          </a:p>
          <a:p>
            <a:pPr lvl="1"/>
            <a:r>
              <a:rPr lang="en-GB" b="1" dirty="0">
                <a:latin typeface="Arial" charset="0"/>
                <a:cs typeface="Arial" charset="0"/>
              </a:rPr>
              <a:t>Uses and management of funds: </a:t>
            </a:r>
            <a:r>
              <a:rPr lang="en-GB" dirty="0">
                <a:latin typeface="Arial" charset="0"/>
                <a:cs typeface="Arial" charset="0"/>
              </a:rPr>
              <a:t>these systems help in using the funds internally, such as purchasing inventory, updating equipment, hiring employees etc. and externally such as investments in other revenue generators</a:t>
            </a:r>
          </a:p>
        </p:txBody>
      </p:sp>
    </p:spTree>
    <p:extLst>
      <p:ext uri="{BB962C8B-B14F-4D97-AF65-F5344CB8AC3E}">
        <p14:creationId xmlns:p14="http://schemas.microsoft.com/office/powerpoint/2010/main" val="86309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49EAF-3E66-A80E-8018-C4FBC86EB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55129E-E61C-B568-690A-FD9724B752B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BEF2DB-5280-834A-4175-0158079236F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0DC6C-28DF-37A3-946E-18920ADAE1A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8CC70-635E-F38C-75B5-CE04FA242D8D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BD92A4-18D3-2A09-0AD6-F4DF1160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4B2DA5B-3657-6196-B7F0-299EB1EFE94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AF6920-E7A9-A012-8798-1927919E4EF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2E2F30F2-284F-3671-D9DB-BC77E24BC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4D264F0D-63E5-B47E-A5EF-23CE8A92B05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A8C14AE-BEDE-3E7E-0E20-B37DFB5D5373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D8F675D-97F8-8EF0-37BC-79907BD9F9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62F71DF-C81F-DE68-C4BD-28A8F978CB79}"/>
              </a:ext>
            </a:extLst>
          </p:cNvPr>
          <p:cNvSpPr txBox="1">
            <a:spLocks/>
          </p:cNvSpPr>
          <p:nvPr/>
        </p:nvSpPr>
        <p:spPr>
          <a:xfrm>
            <a:off x="2813025" y="1331704"/>
            <a:ext cx="8875391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Manufacturing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Manufacturing has dramatically improved because of 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MIS subsystems and outputs monitor and control the flow of materials, products and services through the organization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MIS monitors the whole process of transforming raw materials to finished goods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E.g. auto manufacturers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Manufacturing MIS subsystems include: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Design and Engineering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Use computer-aided design with new or existing products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Blue print created and constantly revised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Results in reduction of manufacturing costs</a:t>
            </a:r>
          </a:p>
        </p:txBody>
      </p:sp>
    </p:spTree>
    <p:extLst>
      <p:ext uri="{BB962C8B-B14F-4D97-AF65-F5344CB8AC3E}">
        <p14:creationId xmlns:p14="http://schemas.microsoft.com/office/powerpoint/2010/main" val="267774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700D29-4391-6FFF-A030-A87D16277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9CA6D7-93D8-6C81-56B6-7294DF77188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CEEAE1-5879-5E85-55FB-F10845C92948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663F46-3BDA-A4E1-009F-46DE09522355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C5B0B2-12B6-5967-B31D-3882872C66FC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208E2E-BDAA-4412-B04E-6D53E8D69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F85AC64-8855-29A6-516D-4966276C4CB5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16E91B-8D58-72AB-3AD5-9A85D9C95DB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0F75829-B120-1DF7-1F2E-9D7862C0E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F81F271-B296-6EC1-EC56-F801A0D9A2D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64F7DB0-7BEE-EE66-7E49-1857AC642F4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F7BF2FB-D5C0-78A7-1A01-F198668C91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4EA96-A11F-4395-CC35-6F5247B55700}"/>
              </a:ext>
            </a:extLst>
          </p:cNvPr>
          <p:cNvSpPr txBox="1">
            <a:spLocks/>
          </p:cNvSpPr>
          <p:nvPr/>
        </p:nvSpPr>
        <p:spPr>
          <a:xfrm>
            <a:off x="2690594" y="1331704"/>
            <a:ext cx="9037579" cy="49608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Manufacturing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Master Production scheduling and inventory control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Provides detailed plans for both short-term and long range of scheduling manufacturing facilities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Economic order quantity (EOQ), Materials requirement Planning (MRP),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 Just-in Time Inventory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Process Control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Managers use technologies to control and streamline manufacturing process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 assisted manufacturing (CAM)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 Integrated manufacturing (CIM)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Quality control and Testing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A process that ensures that the finished product meets the customer’s needs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IS are used to monitor quality and take corrective steps to eliminate quality issues</a:t>
            </a:r>
          </a:p>
        </p:txBody>
      </p:sp>
    </p:spTree>
    <p:extLst>
      <p:ext uri="{BB962C8B-B14F-4D97-AF65-F5344CB8AC3E}">
        <p14:creationId xmlns:p14="http://schemas.microsoft.com/office/powerpoint/2010/main" val="373716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D3D25-9DBA-B256-8F85-AD808E20D1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3F16F3-ED89-067A-F25C-1F3CC9C4A78E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538902-9137-56E9-168A-F60C3F505290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4A5D0F-E6DD-2AAC-E0F2-861EF05B0CC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EC22D3-2058-1045-26E2-D2E847E51C7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23F2BB-3BFA-D80C-3141-6F89C2F06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6F20E7D-3A26-727A-8F87-79E5307FD980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E113EA-5986-EA7E-5BF4-BCB3696B0E07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A07F418-BA42-71B2-2FEA-240E58371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A4E25BB-44A3-C715-778E-2212AC7C7E5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3EE83DC-D232-A8A7-7952-EF680E81148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5BBCE15-4671-7863-E082-5D7760F0A8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A8E1ADA-00DD-CC62-AF0F-BF86F1BED877}"/>
              </a:ext>
            </a:extLst>
          </p:cNvPr>
          <p:cNvSpPr txBox="1">
            <a:spLocks/>
          </p:cNvSpPr>
          <p:nvPr/>
        </p:nvSpPr>
        <p:spPr>
          <a:xfrm>
            <a:off x="2813026" y="1241452"/>
            <a:ext cx="8941652" cy="5273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Marketing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Supports managerial activities in product development, distribution, pricing decisions, promotional effectiveness and sales forecasting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Different subsystems help the managers increase sales, reduce marketing expenses and develop plans for future product &amp; services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Market research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used to help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the results of </a:t>
            </a:r>
            <a:r>
              <a:rPr lang="en-GB" sz="1800" dirty="0" err="1">
                <a:latin typeface="Arial" charset="0"/>
                <a:cs typeface="Arial" charset="0"/>
              </a:rPr>
              <a:t>reaseach</a:t>
            </a:r>
            <a:endParaRPr lang="en-GB" sz="1800" dirty="0">
              <a:latin typeface="Arial" charset="0"/>
              <a:cs typeface="Arial" charset="0"/>
            </a:endParaRP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Development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help to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and select the appropriate mix of factors involved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Promotion and advertising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Internet used to promotions and advertising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Product pricing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used to </a:t>
            </a:r>
            <a:r>
              <a:rPr lang="en-GB" sz="1800" dirty="0" err="1">
                <a:latin typeface="Arial" charset="0"/>
                <a:cs typeface="Arial" charset="0"/>
              </a:rPr>
              <a:t>analyze</a:t>
            </a:r>
            <a:r>
              <a:rPr lang="en-GB" sz="1800" dirty="0">
                <a:latin typeface="Arial" charset="0"/>
                <a:cs typeface="Arial" charset="0"/>
              </a:rPr>
              <a:t> pricing and revenues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Sales analysis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Computers can be used to give sales analysis from different dimensions</a:t>
            </a:r>
          </a:p>
        </p:txBody>
      </p:sp>
    </p:spTree>
    <p:extLst>
      <p:ext uri="{BB962C8B-B14F-4D97-AF65-F5344CB8AC3E}">
        <p14:creationId xmlns:p14="http://schemas.microsoft.com/office/powerpoint/2010/main" val="382368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C984B-E6FF-A95A-29DF-6D47C2351D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E52508-056E-3907-5A3D-E3AF00D33C0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F97273-CFBE-0CF2-ABE6-F414555F971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3DFAE9-3FD7-BD7E-A04D-9EA91E2CDFE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E37DA5-867D-8DE8-4AFA-A08526141F9F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D4C917-7782-DC7C-8DB5-70D8840210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9254734-C6FF-ABD2-8729-D4713B3C0EFB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Functional Aspects of MIS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8DC504-3DFD-ED29-9DBF-27D4B4622511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74C1F3E-EA90-14AE-E683-C1756A0DC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8000D31-24EF-B01B-2460-50B4021CE16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C818E3F-F07E-48E7-54CE-0FEF69076F59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B0B73753-F398-F81C-0489-764A1CE46D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1A8FE-2F8A-6170-D6F7-71A5BB7FF5FA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Human Resource MIS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Concerned with previous, current, future employees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Helps in workforce analysis, planning, hiring, training, job assignment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Thus, keep the workforce costs to minimum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HR planning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Right no. and kind of employee in right jobs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Planning workforce needs and supplies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Selection and recruiting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Through internet and resume templates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Training and skills</a:t>
            </a:r>
          </a:p>
          <a:p>
            <a:pPr lvl="2"/>
            <a:r>
              <a:rPr lang="en-GB" sz="1800" dirty="0">
                <a:latin typeface="Arial" charset="0"/>
                <a:cs typeface="Arial" charset="0"/>
              </a:rPr>
              <a:t>Help in evaluating and testing employees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Salary administration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Scheduling and Job placement</a:t>
            </a:r>
          </a:p>
        </p:txBody>
      </p:sp>
    </p:spTree>
    <p:extLst>
      <p:ext uri="{BB962C8B-B14F-4D97-AF65-F5344CB8AC3E}">
        <p14:creationId xmlns:p14="http://schemas.microsoft.com/office/powerpoint/2010/main" val="341362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AF31C-A7E5-EAF9-C4A8-BC515BC6D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28C3BD-516B-5DC3-46E2-F7ADFE0C27A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6727D8-62A1-C2CC-7D8C-06C60CFA0FD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1A4C84-725A-3B43-438E-925AA0ED2A89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CAFD2-7603-C6E9-A674-8F9243743BA0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7178E8-6BF3-9FB5-8D5E-9418599E9C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EF3CE23-0DD1-7691-1021-A212DC1A9436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Decisions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15271C-6E5B-B506-C203-EFF77F2240F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0589B74-946A-8398-E1A8-759548FAF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80B000B7-6DBE-AF38-DAA3-4905D56882A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046DD555-46EE-CBBF-39D1-1F5EB78D343D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14A8689C-9E2B-4D79-3650-68C660CA8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E1EB386-B407-E465-687F-4813702671E3}"/>
              </a:ext>
            </a:extLst>
          </p:cNvPr>
          <p:cNvSpPr txBox="1">
            <a:spLocks/>
          </p:cNvSpPr>
          <p:nvPr/>
        </p:nvSpPr>
        <p:spPr>
          <a:xfrm>
            <a:off x="2798014" y="1282025"/>
            <a:ext cx="8916908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Structured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Repetitive and routine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Definite procedures for handling problems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is some employee entitled to overtime pay?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Unstructured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Decision maker must provide judgement, evaluation and insight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Decisions are novel, important and non-routine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should we enter a new market?</a:t>
            </a:r>
          </a:p>
          <a:p>
            <a:r>
              <a:rPr lang="en-GB" sz="2400" b="1" dirty="0" err="1">
                <a:latin typeface="Arial" charset="0"/>
                <a:cs typeface="Arial" charset="0"/>
              </a:rPr>
              <a:t>Semistructured</a:t>
            </a:r>
            <a:r>
              <a:rPr lang="en-GB" sz="2400" b="1" dirty="0">
                <a:latin typeface="Arial" charset="0"/>
                <a:cs typeface="Arial" charset="0"/>
              </a:rPr>
              <a:t>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Have elements of both types of decisions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Part of the problem has a clear cut answer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Question: Why is the reported order fulfilment report showing a decline over a past six months?</a:t>
            </a: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  <a:p>
            <a:pPr lvl="1"/>
            <a:endParaRPr lang="en-GB" sz="1800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2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D6362-EFE5-C3F5-1E9B-662F964F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89AAA4-D449-94FA-A8CD-9DF87B939EB7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89DFE7-04EB-E0F4-05E6-7E5E530A94B9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05B3DB-6588-3B3D-DB2F-811D9495798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7AA1D9-D564-2D7A-A9C9-49C3D4946EB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4B4FA4-A64D-5146-363F-975D650574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0394DD-5556-0702-7DCE-B3C69E0B73C8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Decisions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9FDE7F-D84D-48EC-12B2-7E438874F9F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A0179CF-0A2E-2CE9-9F29-D8B73F390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05839926-79CA-5598-C438-DE7F109B1FED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728089D-733E-3B54-0B7D-A14BE00DD18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32B7ED9-8E17-FD96-9F88-4048C6FC5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D0E422-DD23-2B00-D70A-48BEE425A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65" y="1472776"/>
            <a:ext cx="7612212" cy="451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57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C152A-A041-4117-5BC2-DF8EFBDED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A7ECE2-C9D6-0067-4369-4D32A618457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8CE885-69FA-8BB0-E09C-CD0CF21BD12C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BE5918-7DE6-CD1F-BCC3-FBBEA365126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B17241-94EB-AA38-20A1-82CCA2379E1E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5E2A04-6922-F392-7594-2ABE3AB169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7E78B8-0D2D-A241-53FD-E0AB7FA8277A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2433AF-5B2C-7B48-4734-97A43F37BF6F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77FFB4F-E4B7-07D2-F4CC-7B54BE57E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1AE6CAAD-8960-B974-48A1-45593B5FD3D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5B52A83-9AE2-6FCB-CE11-6FB10E349EC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015B3AA-3653-4B11-3262-20290DE2D8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56333E8F-8DEE-A040-1076-0611750CD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061" y="1196981"/>
            <a:ext cx="6518080" cy="508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04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9CC06-546D-5D9B-4E62-DEFE4FA8F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CDBD49-88D1-D209-BCB5-A49E3637F4D1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F3D2EE-02BA-A6F1-6434-5D35FCFEB67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7A6FD6-86FE-E3A2-0A7D-C7A086242FF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7FBC-6EEE-704B-723B-3D25345E2773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D047A0-DCFB-0AE6-7777-6EF650DBD2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6B41A5-BF25-4322-1273-6BC1AD87D1C4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4BA5B5-2208-A400-AB90-1ED31644DB1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F58CD36-E9ED-A880-D4A3-F162957A2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E0EA2EA-DFC2-4987-1130-E38CB4B3FF2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9CCEDE0E-F909-8995-A588-0F8DB658843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3942A926-9C6E-4819-4060-814F67F0F2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30A9C-B35B-282A-6A37-6FB0C50FB396}"/>
              </a:ext>
            </a:extLst>
          </p:cNvPr>
          <p:cNvSpPr txBox="1">
            <a:spLocks/>
          </p:cNvSpPr>
          <p:nvPr/>
        </p:nvSpPr>
        <p:spPr>
          <a:xfrm>
            <a:off x="2813025" y="1282467"/>
            <a:ext cx="8822383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Intelligence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Discovering, identifying and understanding the problem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Why, what, where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Design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Identifying and exploring various solutions to the problem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Choice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Choosing among the different alternatives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Implementation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Making the chosen alternative work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Monitoring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Evaluate the implementation, whether anticipated results are achieved</a:t>
            </a:r>
          </a:p>
        </p:txBody>
      </p:sp>
    </p:spTree>
    <p:extLst>
      <p:ext uri="{BB962C8B-B14F-4D97-AF65-F5344CB8AC3E}">
        <p14:creationId xmlns:p14="http://schemas.microsoft.com/office/powerpoint/2010/main" val="307661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146FAB-A580-B716-B35F-C6DBE13F8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4CCA95-9DB5-C182-2285-BDB3C6C637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087E1D-7370-E302-38BF-7C409E307E76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621829-CBAF-A30C-A15A-A7713D93C01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4C70BB-F087-F599-7753-68661A80528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A4547F-E944-9200-1B9D-8437D0DDD2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1693E7B-090D-8778-7627-DEA54B7DE487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Decision Making Approaches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EA2269-1B5F-2179-CDFD-DA1FE76B244A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D6FBB78C-3B5E-05A6-5137-2F594B43C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CB24861-78B4-3C76-2714-61FAD2BAB5F4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5152520-572A-FBB0-8E00-9B6BEA41E94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C20ACF40-F13C-9515-636A-6C9FC1E2D6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C3906E-295C-ED66-38E1-9D637A73924A}"/>
              </a:ext>
            </a:extLst>
          </p:cNvPr>
          <p:cNvSpPr txBox="1">
            <a:spLocks/>
          </p:cNvSpPr>
          <p:nvPr/>
        </p:nvSpPr>
        <p:spPr>
          <a:xfrm>
            <a:off x="2885128" y="1282467"/>
            <a:ext cx="8882802" cy="4708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charset="0"/>
                <a:cs typeface="Arial" charset="0"/>
              </a:rPr>
              <a:t>Optimization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Finds the best solution, helping the organizations meet the goals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Satisficing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Finds a good, but not necessarily the best solution</a:t>
            </a:r>
          </a:p>
          <a:p>
            <a:r>
              <a:rPr lang="en-GB" sz="2400" b="1" dirty="0">
                <a:latin typeface="Arial" charset="0"/>
                <a:cs typeface="Arial" charset="0"/>
              </a:rPr>
              <a:t>Heuristics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Rules of thumb</a:t>
            </a:r>
          </a:p>
          <a:p>
            <a:pPr lvl="1"/>
            <a:r>
              <a:rPr lang="en-GB" sz="2000" dirty="0">
                <a:latin typeface="Arial" charset="0"/>
                <a:cs typeface="Arial" charset="0"/>
              </a:rPr>
              <a:t>Accepted guidelines and procedures to find a good solution</a:t>
            </a:r>
          </a:p>
        </p:txBody>
      </p:sp>
    </p:spTree>
    <p:extLst>
      <p:ext uri="{BB962C8B-B14F-4D97-AF65-F5344CB8AC3E}">
        <p14:creationId xmlns:p14="http://schemas.microsoft.com/office/powerpoint/2010/main" val="7084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D7279-E57B-6B90-8B8D-FC281F736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02F313-D24F-06E0-22C0-A74449C440DF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F79E4F-F62A-2D1E-79CE-0B92231FA1FF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52A071-1854-2309-2D22-9FF9199BA033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3B35C6-0601-4F54-A4BF-F231B639BFA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84836-DA95-4F7C-63B3-3EE9CCBA61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F1E1CC4-76FE-39E5-D4EF-1A0BECBFC339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Dimensions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208C91-B457-9007-46E3-50E80F54EF56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E70DECF-791F-6A2C-FC5D-6D240EA98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C8B57DE-626C-4AD6-9E29-6B8A8F4CB4A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EEB38E12-A00C-912B-D005-1B6112518B0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0D8C5D1-9D51-F41E-BE38-889FF32F9A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F9D9A-929C-6864-68CE-E7D1F5E33124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flow of transactions (raw facts) captured by the system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Information: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collection of facts organized so that they have value beyond the value of facts themselves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Knowledge:</a:t>
            </a:r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the awareness and understanding of a set of information and the ways that information can be made useful to support a specific task or reach a decision</a:t>
            </a:r>
          </a:p>
          <a:p>
            <a:pPr lvl="1"/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Tacit: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residing in minds of employees that is not documented</a:t>
            </a:r>
            <a:endParaRPr lang="en-GB" sz="2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Explicit: </a:t>
            </a: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that has been documented (structured /unstructured)</a:t>
            </a:r>
            <a:endParaRPr lang="en-GB" sz="22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33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602624-C92D-A292-81A5-647741C13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152286-9E23-3496-9041-B3053A81915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F5BE1D-2BF1-BB03-344A-0475FF2B8A3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E267BC-61CE-FEEA-5D7E-8375FA52C51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1D4171-A68A-D3C1-34DD-2584C5A78821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9C5262-1054-0585-A765-D400EDC29D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5FC37F4-ACA9-D205-594D-66B03F4C52BC}"/>
              </a:ext>
            </a:extLst>
          </p:cNvPr>
          <p:cNvSpPr txBox="1"/>
          <p:nvPr/>
        </p:nvSpPr>
        <p:spPr>
          <a:xfrm>
            <a:off x="3094891" y="4074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Dimensions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0AF74FD-7237-F78A-E379-D429E734722B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C0AFCBA8-68C8-1090-5546-6D217A490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9F157E7-158E-F879-41F0-7FC85E3E79F7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1D12DCB4-4B16-1BE5-B2E1-179A8E3AF77C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FC051546-930D-15A0-A471-CC8FBFCF7B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245C422-5101-2C83-BC23-64F76778255F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41652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is a Firm asset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Intangible asset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has different forms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Tacit, explicit, know-how, craft, skill, following procedures, knowing ‘why’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has a location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Cognitive event, individual attribute and collective attribute, ‘sticky’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is situational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know when to apply some procedure (conditional) and works in certain situations (contextual)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Knowing how to do things efficiently is a primary source of profit and 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194861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4FAA7-9A9E-A2AA-886A-D4680050F5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4C4565-AF4D-C277-EB46-DB2F6D1ECF58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2C630A-D0B6-FA56-9707-D55E084A18B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04A4A-375C-8A86-7B27-6F73B3292B5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E43B50-3E10-BDDD-252A-2A156AD376C2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F6FA3A-E5B3-EB59-ED03-E599678C89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F2FFFA-B982-C90A-2F5E-F74D6B03DC61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17C53BF-2FB2-AA8F-EC21-93F73895CED8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37BD5177-2037-C46A-5723-06FA0F713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3FD855C0-C0AC-540C-7E92-7DC2D050996C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701E45D-AD69-DF02-9713-B1D57E2721AB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9E702E82-AF82-0614-771F-61715A050C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B21B8-1BC9-8E20-C54B-251CF1CB9226}"/>
              </a:ext>
            </a:extLst>
          </p:cNvPr>
          <p:cNvSpPr txBox="1">
            <a:spLocks/>
          </p:cNvSpPr>
          <p:nvPr/>
        </p:nvSpPr>
        <p:spPr>
          <a:xfrm>
            <a:off x="2813025" y="1313153"/>
            <a:ext cx="896815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Management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Refers to set of business processes developed in an organization to create, store, transfer and apply knowledge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Management System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Organized collection of people, procedures, software, databases and devices used to create, store, share and use the organization's knowledge and experience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These also help organizations achieve their goals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Knowledge worker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create, use and disseminate knowledge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professionals in science, engineering, business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Chief Knowledge Officer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top-level executive who overlooks work related to KMS</a:t>
            </a:r>
          </a:p>
        </p:txBody>
      </p:sp>
    </p:spTree>
    <p:extLst>
      <p:ext uri="{BB962C8B-B14F-4D97-AF65-F5344CB8AC3E}">
        <p14:creationId xmlns:p14="http://schemas.microsoft.com/office/powerpoint/2010/main" val="32119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5002A-5A2D-35CF-E461-90D5D5A6A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24210D-0FB8-0FF0-56D9-C4167DAA807B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9E59E9-15D3-218C-A2BA-1A0841FF111A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BEBFC1-AD1F-8D37-4AC3-2D5E5D40833C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3CBE02-A608-8ADE-EEEA-392ECF8E879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5BE4C4-28E3-A7B0-A469-979922010F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27A0464-CF25-9339-6B7C-558B69F9A9B1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F8B91D-AB0A-74D0-843F-0BFBACE287E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7220D3E1-7776-7649-A3EC-00B93214C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F0C07C9B-3734-C5CD-FCAC-3AE2AFC58D2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7785CDA6-A393-0CC4-A1D3-5E44FF5A8D66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E663706C-878C-A79F-963B-1F0392BEB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69C3781-AC8B-2585-BF19-8E8C256D226C}"/>
              </a:ext>
            </a:extLst>
          </p:cNvPr>
          <p:cNvSpPr txBox="1">
            <a:spLocks/>
          </p:cNvSpPr>
          <p:nvPr/>
        </p:nvSpPr>
        <p:spPr>
          <a:xfrm>
            <a:off x="2813131" y="1286649"/>
            <a:ext cx="886203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Organizations create and gather knowledge using a variety of organizational learning mechanisms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Learning: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When organizations gain experience, they adjust their behaviour to reflect that learning by creating new business processes and changing patterns of decision making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Communities of Practice (COP):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Informal social networks of professionals and employees within and outside the firm who have similar work-related activities and interests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organizations create , store, share knowledge through COPs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Allow easier reuse of knowledge, by pointing community members to useful documents</a:t>
            </a:r>
          </a:p>
        </p:txBody>
      </p:sp>
    </p:spTree>
    <p:extLst>
      <p:ext uri="{BB962C8B-B14F-4D97-AF65-F5344CB8AC3E}">
        <p14:creationId xmlns:p14="http://schemas.microsoft.com/office/powerpoint/2010/main" val="113989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4B842-0A00-ECDB-E5B9-AF5821CFF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5A9FA9-A728-B057-946E-9B8AB5CC9EB2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2799BA-AD35-9D3A-8221-C92F17622A64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9B102D-3A19-4BF2-B5BF-1E6CE91E3DC1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0597E6-73F3-06A5-A07E-B8E089029C3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F10F5D-3B4D-1A68-DC31-A713AEC9F7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628326D-05A8-BD5D-65B9-6A9023BD527E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9CD3E4-9F83-0E8C-1642-9E79AD9BA9CC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B741582D-0079-1DC8-C765-E74AC6DE5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7BE3794C-18D0-85CA-9A18-89A1B8B5B4C3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A6E57447-794E-7752-1513-0F4EAB69A6D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5FB9B4F5-9A35-0443-7CFC-252F225C6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C9AA8-EC3C-69A5-2F27-FD7F756546C4}"/>
              </a:ext>
            </a:extLst>
          </p:cNvPr>
          <p:cNvSpPr txBox="1">
            <a:spLocks/>
          </p:cNvSpPr>
          <p:nvPr/>
        </p:nvSpPr>
        <p:spPr>
          <a:xfrm>
            <a:off x="2885127" y="1278598"/>
            <a:ext cx="880328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Acquisition/Creation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Initially used to corporate repositories of documents, reports, presentations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Then started to include unstructured documents (e-mails)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Develop online expert networks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knowledge by discovering patterns in corporate data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Storage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Documents, patterns and expert rules stored usually in database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Document management systems, Expert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Orgs need planned management storage systems, and reward employees for taking time to update and store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19480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9EC52-F3AB-8922-E366-1097E0D54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24A3C1-7D60-D1BD-F467-6A7838127586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B044AF-6A6C-9F4D-395F-41100ECBFE62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FC2080-11BF-E9CC-B320-33BBE1E4E217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FCE301-9E67-7512-2DE7-3A1FE4D280F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6DA0A1-695D-359C-D18C-3050C10FD0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AF6E30-A1AC-DC97-7BE9-DF07D1E3288A}"/>
              </a:ext>
            </a:extLst>
          </p:cNvPr>
          <p:cNvSpPr txBox="1"/>
          <p:nvPr/>
        </p:nvSpPr>
        <p:spPr>
          <a:xfrm>
            <a:off x="3094891" y="-82850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Overview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CD9CC7-D232-7C14-F2AF-082E5AE4EDB0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58680E5E-5D8F-C1AC-9473-D2CD61E2E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993BD08E-D80C-A53E-2C20-9AB45603F575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DFAB96E-23B2-809F-F25C-2A7B67BDB2B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209453A7-885B-9403-BB40-2F8069C41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E4A0D78-3E22-D8AD-AD6A-AF7D05292C44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Dissemination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Contemporary technologies have helps in the dissemination of knowledge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training programs, informal networks, and shared management experience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Usage/Application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Organizational knowledge must become a systematic part of management decision making as well as DSS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Also utilized in enterprise applications for managing key business processes and relationship with customers/suppliers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Create new processes, products, services 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3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E01FC-64F8-8F3C-F2C3-AE3EE1451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882BF1-A9F2-280F-1F60-221FF882945C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54A22B-B837-C32D-E217-AD6AFF0A192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A01E8-C293-30A9-55CD-B642815C92D6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32DA73-6EB8-B3A4-785B-2F927D06E4F9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53488C-A67C-AE69-614B-03EBCCA782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FD294F-FC44-1642-8D6A-4540E59E4BF1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5696C1-936A-3E37-8244-7CC5DF5EDE94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0633335A-B7BE-53F7-ABB9-2792857D6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5EBC16EC-C83C-79ED-DD6A-6407CD77AB31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8038729-EB27-2370-C089-6CB2BB6DE515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5BB6AB6-957D-436D-578E-B500A1789E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865DD-C23A-EF7E-BDBD-D1462D6C5444}"/>
              </a:ext>
            </a:extLst>
          </p:cNvPr>
          <p:cNvSpPr txBox="1">
            <a:spLocks/>
          </p:cNvSpPr>
          <p:nvPr/>
        </p:nvSpPr>
        <p:spPr>
          <a:xfrm>
            <a:off x="2813026" y="1350061"/>
            <a:ext cx="8901896" cy="464093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Enterprise Wide Knowledge Management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General purpose enterprise-wide efforts collect, store, distribute and apply digital content and knowledge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Content Management Systems (CMS):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stores both structured as well as unstructured knowledge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Includes computer repositories of documents, presentations, best practices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For easy retrieval, organize info into meaningful categories and then each object is classified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Benefit: reduces time to search for relevant docs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Knowledge Network Systems: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when knowledge is not in the form of digital documents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Provides online directory of corporate experts in well defined knowledge domains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 communication technologies to get linked to experts</a:t>
            </a:r>
          </a:p>
          <a:p>
            <a:pPr lvl="1"/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46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EEC479-E154-2579-8C20-4BB12F100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4B5931-B5CC-2734-58F4-DCB981DA0D45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FC9958-291A-7BAA-73C5-F3A82EE56D47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322FD5-414D-DF82-A337-9D54B5BE91CD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0DD42-217F-FEA5-0C29-8D7B019F88DB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97DF0B-7EE3-D755-C6E7-B2E32FA43F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8C2A942-9F51-1AF4-6F21-E28D16A9500D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0017E-F429-CF9F-4954-13F331191CFD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11472307-057C-943D-A8C7-5FDD6C109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B477D14C-93BA-FD8E-F2DB-8BA31694B76B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D52C969-4589-3AB9-4CFD-1AF52B667562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A016E0C8-1E58-A363-A726-EAD11F4CA8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1D009DC-028A-BD0A-C33B-99A6DFE5C453}"/>
              </a:ext>
            </a:extLst>
          </p:cNvPr>
          <p:cNvSpPr txBox="1">
            <a:spLocks/>
          </p:cNvSpPr>
          <p:nvPr/>
        </p:nvSpPr>
        <p:spPr>
          <a:xfrm>
            <a:off x="2813026" y="1385075"/>
            <a:ext cx="8888644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Enterprise Wide Knowledge Management Systems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LMS: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 tools for management, delivery, tracking, assessment of various types of learning and training 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Automates selection &amp; administration of courses, group learning  in online forums 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Collaboration tools: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blogs and wikis also used for collaboration along with other vendor given collaboration software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Help capture, consolidate &amp; centralize knowledge for the firm</a:t>
            </a:r>
          </a:p>
        </p:txBody>
      </p:sp>
    </p:spTree>
    <p:extLst>
      <p:ext uri="{BB962C8B-B14F-4D97-AF65-F5344CB8AC3E}">
        <p14:creationId xmlns:p14="http://schemas.microsoft.com/office/powerpoint/2010/main" val="16117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94632-F104-589D-4AD7-DD2A3D32F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C13689-6465-00AA-2B0E-A94B4ED730A0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C75F32-4D0E-0F4A-1BFC-C5AD6FB400FD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BECA29-CE4F-F5BE-B653-9B09D4610E34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AA0C8B-AD99-41E6-A8A0-2BFDA07720A7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A41270-C72B-84BA-43B9-DE8F942F83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AA0BDCE-C2D9-C944-30C2-97D982C95DBA}"/>
              </a:ext>
            </a:extLst>
          </p:cNvPr>
          <p:cNvSpPr txBox="1"/>
          <p:nvPr/>
        </p:nvSpPr>
        <p:spPr>
          <a:xfrm>
            <a:off x="3094891" y="407482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Knowledge Management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86E7AC-BED8-7677-8A78-3C3581FD36E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>
            <a:extLst>
              <a:ext uri="{FF2B5EF4-FFF2-40B4-BE49-F238E27FC236}">
                <a16:creationId xmlns:a16="http://schemas.microsoft.com/office/drawing/2014/main" id="{6AF29D7E-0F03-04AC-B64B-F8E90B5E7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>
            <a:extLst>
              <a:ext uri="{FF2B5EF4-FFF2-40B4-BE49-F238E27FC236}">
                <a16:creationId xmlns:a16="http://schemas.microsoft.com/office/drawing/2014/main" id="{E081592A-9F40-2B77-4C4F-5B7ACC3CDC50}"/>
              </a:ext>
            </a:extLst>
          </p:cNvPr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2A6DCB9-AA41-C85F-6C69-5037F568A6F7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DBC7C408-4AB7-1473-1008-1AB8528E8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BE58C-7FA3-B29C-27EC-A744DDB5DE81}"/>
              </a:ext>
            </a:extLst>
          </p:cNvPr>
          <p:cNvSpPr txBox="1">
            <a:spLocks/>
          </p:cNvSpPr>
          <p:nvPr/>
        </p:nvSpPr>
        <p:spPr>
          <a:xfrm>
            <a:off x="2813026" y="1331704"/>
            <a:ext cx="8901896" cy="484702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Knowledge Work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Specialized systems built for engineers, scientists &amp; other knowledge workers charged with discovering &amp; creating new knowledge for the company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CAD and 3D: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automates creation and revision of designs using computers &amp; sophisticated graphics software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Design easily tested and changed on computer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Virtual Reality: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have visualization, rendering, and simulation capabilities.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Interactive graphic software to create computer generated simulations close to reality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Augmented Reality: enhances visualization by augmenting real physical-world environment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0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1AE7B96-9997-4087-BC48-124C41BB8925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7365</TotalTime>
  <Words>2626</Words>
  <Application>Microsoft Macintosh PowerPoint</Application>
  <PresentationFormat>Widescreen</PresentationFormat>
  <Paragraphs>516</Paragraphs>
  <Slides>36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1320</cp:revision>
  <dcterms:created xsi:type="dcterms:W3CDTF">2020-09-29T10:23:33Z</dcterms:created>
  <dcterms:modified xsi:type="dcterms:W3CDTF">2026-01-23T14:40:05Z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