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1" r:id="rId2"/>
    <p:sldId id="303" r:id="rId3"/>
    <p:sldId id="313" r:id="rId4"/>
    <p:sldId id="276" r:id="rId5"/>
    <p:sldId id="616" r:id="rId6"/>
    <p:sldId id="482" r:id="rId7"/>
    <p:sldId id="615" r:id="rId8"/>
    <p:sldId id="605" r:id="rId9"/>
    <p:sldId id="256" r:id="rId10"/>
    <p:sldId id="527" r:id="rId11"/>
    <p:sldId id="604" r:id="rId12"/>
    <p:sldId id="597" r:id="rId13"/>
    <p:sldId id="596" r:id="rId14"/>
    <p:sldId id="620" r:id="rId15"/>
    <p:sldId id="608" r:id="rId16"/>
    <p:sldId id="606" r:id="rId17"/>
    <p:sldId id="622" r:id="rId18"/>
    <p:sldId id="660" r:id="rId19"/>
    <p:sldId id="598" r:id="rId20"/>
    <p:sldId id="623" r:id="rId21"/>
    <p:sldId id="609" r:id="rId22"/>
    <p:sldId id="658" r:id="rId23"/>
    <p:sldId id="659" r:id="rId24"/>
    <p:sldId id="625" r:id="rId25"/>
    <p:sldId id="631" r:id="rId26"/>
    <p:sldId id="645" r:id="rId27"/>
    <p:sldId id="662" r:id="rId28"/>
    <p:sldId id="652" r:id="rId29"/>
    <p:sldId id="629" r:id="rId30"/>
    <p:sldId id="653" r:id="rId31"/>
    <p:sldId id="663" r:id="rId32"/>
    <p:sldId id="654" r:id="rId33"/>
    <p:sldId id="651" r:id="rId34"/>
    <p:sldId id="648" r:id="rId35"/>
    <p:sldId id="647" r:id="rId36"/>
    <p:sldId id="664" r:id="rId37"/>
    <p:sldId id="665" r:id="rId38"/>
    <p:sldId id="613" r:id="rId39"/>
    <p:sldId id="626" r:id="rId40"/>
    <p:sldId id="628" r:id="rId41"/>
    <p:sldId id="646" r:id="rId42"/>
    <p:sldId id="632" r:id="rId43"/>
    <p:sldId id="600" r:id="rId44"/>
    <p:sldId id="60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276"/>
            <p14:sldId id="616"/>
            <p14:sldId id="482"/>
            <p14:sldId id="615"/>
            <p14:sldId id="605"/>
            <p14:sldId id="256"/>
            <p14:sldId id="527"/>
            <p14:sldId id="604"/>
            <p14:sldId id="597"/>
            <p14:sldId id="596"/>
            <p14:sldId id="620"/>
            <p14:sldId id="608"/>
            <p14:sldId id="606"/>
            <p14:sldId id="622"/>
            <p14:sldId id="660"/>
            <p14:sldId id="598"/>
            <p14:sldId id="623"/>
            <p14:sldId id="609"/>
            <p14:sldId id="658"/>
            <p14:sldId id="659"/>
            <p14:sldId id="625"/>
            <p14:sldId id="631"/>
            <p14:sldId id="645"/>
            <p14:sldId id="662"/>
            <p14:sldId id="652"/>
            <p14:sldId id="629"/>
            <p14:sldId id="653"/>
            <p14:sldId id="663"/>
            <p14:sldId id="654"/>
            <p14:sldId id="651"/>
            <p14:sldId id="648"/>
            <p14:sldId id="647"/>
            <p14:sldId id="664"/>
            <p14:sldId id="665"/>
            <p14:sldId id="613"/>
            <p14:sldId id="626"/>
            <p14:sldId id="628"/>
            <p14:sldId id="646"/>
            <p14:sldId id="632"/>
            <p14:sldId id="600"/>
            <p14:sldId id="60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3738" autoAdjust="0"/>
  </p:normalViewPr>
  <p:slideViewPr>
    <p:cSldViewPr snapToGrid="0">
      <p:cViewPr varScale="1">
        <p:scale>
          <a:sx n="74" d="100"/>
          <a:sy n="74" d="100"/>
        </p:scale>
        <p:origin x="564" y="5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6B641-4673-49AE-A6F5-F358F14352B7}" type="doc">
      <dgm:prSet loTypeId="urn:microsoft.com/office/officeart/2005/8/layout/hierarchy3" loCatId="list" qsTypeId="urn:microsoft.com/office/officeart/2005/8/quickstyle/3d5" qsCatId="3D" csTypeId="urn:microsoft.com/office/officeart/2005/8/colors/accent1_2" csCatId="accent1" phldr="1"/>
      <dgm:spPr/>
      <dgm:t>
        <a:bodyPr/>
        <a:lstStyle/>
        <a:p>
          <a:pPr rtl="1"/>
          <a:endParaRPr lang="ar-SA"/>
        </a:p>
      </dgm:t>
    </dgm:pt>
    <dgm:pt modelId="{5AA989FA-0B52-412B-BD49-A1AC07C46703}">
      <dgm:prSet phldrT="[نص]"/>
      <dgm:spPr/>
      <dgm:t>
        <a:bodyPr/>
        <a:lstStyle/>
        <a:p>
          <a:pPr rtl="1"/>
          <a:r>
            <a:rPr lang="ar-JO" dirty="0" smtClean="0"/>
            <a:t>حسب طبيعتها</a:t>
          </a:r>
          <a:endParaRPr lang="ar-SA" dirty="0"/>
        </a:p>
      </dgm:t>
    </dgm:pt>
    <dgm:pt modelId="{D1D1C091-0CCB-42F9-A556-4A357509721C}" type="parTrans" cxnId="{F9AC59A2-925C-408E-8FB4-073D1DE77D3F}">
      <dgm:prSet/>
      <dgm:spPr/>
      <dgm:t>
        <a:bodyPr/>
        <a:lstStyle/>
        <a:p>
          <a:pPr rtl="1"/>
          <a:endParaRPr lang="ar-SA"/>
        </a:p>
      </dgm:t>
    </dgm:pt>
    <dgm:pt modelId="{095FD8EE-D38D-450C-848C-770DB0CF574E}" type="sibTrans" cxnId="{F9AC59A2-925C-408E-8FB4-073D1DE77D3F}">
      <dgm:prSet/>
      <dgm:spPr/>
      <dgm:t>
        <a:bodyPr/>
        <a:lstStyle/>
        <a:p>
          <a:pPr rtl="1"/>
          <a:endParaRPr lang="ar-SA"/>
        </a:p>
      </dgm:t>
    </dgm:pt>
    <dgm:pt modelId="{4570D087-9151-424A-83B8-9191B29FC2D7}">
      <dgm:prSet phldrT="[نص]"/>
      <dgm:spPr/>
      <dgm:t>
        <a:bodyPr/>
        <a:lstStyle/>
        <a:p>
          <a:pPr rtl="1"/>
          <a:r>
            <a:rPr lang="ar-JO" dirty="0" smtClean="0"/>
            <a:t>النوعي</a:t>
          </a:r>
          <a:endParaRPr lang="ar-SA" dirty="0"/>
        </a:p>
      </dgm:t>
    </dgm:pt>
    <dgm:pt modelId="{8CCC5A8D-1FA3-47DF-976B-7FDCFD895E5B}" type="parTrans" cxnId="{7951ADDD-BA41-4C9D-A0AC-4CF6129F268B}">
      <dgm:prSet/>
      <dgm:spPr/>
      <dgm:t>
        <a:bodyPr/>
        <a:lstStyle/>
        <a:p>
          <a:pPr rtl="1"/>
          <a:endParaRPr lang="ar-SA"/>
        </a:p>
      </dgm:t>
    </dgm:pt>
    <dgm:pt modelId="{E7B29021-33D7-40A1-A6EE-ED3BC2EC60D9}" type="sibTrans" cxnId="{7951ADDD-BA41-4C9D-A0AC-4CF6129F268B}">
      <dgm:prSet/>
      <dgm:spPr/>
      <dgm:t>
        <a:bodyPr/>
        <a:lstStyle/>
        <a:p>
          <a:pPr rtl="1"/>
          <a:endParaRPr lang="ar-SA"/>
        </a:p>
      </dgm:t>
    </dgm:pt>
    <dgm:pt modelId="{04DFD905-4A56-4D92-9FE5-5BC355EA6421}">
      <dgm:prSet phldrT="[نص]"/>
      <dgm:spPr/>
      <dgm:t>
        <a:bodyPr/>
        <a:lstStyle/>
        <a:p>
          <a:pPr rtl="1"/>
          <a:r>
            <a:rPr lang="ar-JO" dirty="0" smtClean="0"/>
            <a:t>الكمي</a:t>
          </a:r>
          <a:endParaRPr lang="ar-SA" dirty="0"/>
        </a:p>
      </dgm:t>
    </dgm:pt>
    <dgm:pt modelId="{4777B6C4-9B05-4332-9141-FC164ABE8171}" type="parTrans" cxnId="{00C3AF88-3F77-4F8C-ABE3-97DCD9D77011}">
      <dgm:prSet/>
      <dgm:spPr/>
      <dgm:t>
        <a:bodyPr/>
        <a:lstStyle/>
        <a:p>
          <a:pPr rtl="1"/>
          <a:endParaRPr lang="ar-SA"/>
        </a:p>
      </dgm:t>
    </dgm:pt>
    <dgm:pt modelId="{54FA02C6-8628-47F5-933F-647AC2A0E87A}" type="sibTrans" cxnId="{00C3AF88-3F77-4F8C-ABE3-97DCD9D77011}">
      <dgm:prSet/>
      <dgm:spPr/>
      <dgm:t>
        <a:bodyPr/>
        <a:lstStyle/>
        <a:p>
          <a:pPr rtl="1"/>
          <a:endParaRPr lang="ar-SA"/>
        </a:p>
      </dgm:t>
    </dgm:pt>
    <dgm:pt modelId="{D5312197-0757-46BB-9885-2785F054F250}">
      <dgm:prSet phldrT="[نص]"/>
      <dgm:spPr/>
      <dgm:t>
        <a:bodyPr/>
        <a:lstStyle/>
        <a:p>
          <a:pPr rtl="1"/>
          <a:r>
            <a:rPr lang="ar-JO" dirty="0" smtClean="0"/>
            <a:t>المتغيرات المستقلة</a:t>
          </a:r>
          <a:endParaRPr lang="ar-SA" dirty="0"/>
        </a:p>
      </dgm:t>
    </dgm:pt>
    <dgm:pt modelId="{E301326F-FE30-48D8-BBDE-A85D7EF09E92}" type="parTrans" cxnId="{C1CA2472-8832-49A1-A446-C791A8E16D5F}">
      <dgm:prSet/>
      <dgm:spPr/>
      <dgm:t>
        <a:bodyPr/>
        <a:lstStyle/>
        <a:p>
          <a:pPr rtl="1"/>
          <a:endParaRPr lang="ar-SA"/>
        </a:p>
      </dgm:t>
    </dgm:pt>
    <dgm:pt modelId="{28064505-1AB6-41DD-B41F-1DB5081E4691}" type="sibTrans" cxnId="{C1CA2472-8832-49A1-A446-C791A8E16D5F}">
      <dgm:prSet/>
      <dgm:spPr/>
      <dgm:t>
        <a:bodyPr/>
        <a:lstStyle/>
        <a:p>
          <a:pPr rtl="1"/>
          <a:endParaRPr lang="ar-SA"/>
        </a:p>
      </dgm:t>
    </dgm:pt>
    <dgm:pt modelId="{D19B8471-64C1-4DFA-AFE9-7B7B3EDDE727}">
      <dgm:prSet phldrT="[نص]"/>
      <dgm:spPr/>
      <dgm:t>
        <a:bodyPr/>
        <a:lstStyle/>
        <a:p>
          <a:pPr rtl="1"/>
          <a:r>
            <a:rPr lang="ar-JO" dirty="0" smtClean="0"/>
            <a:t>من وجهة النظر الإحصائية البحثية</a:t>
          </a:r>
          <a:endParaRPr lang="ar-SA" dirty="0"/>
        </a:p>
      </dgm:t>
    </dgm:pt>
    <dgm:pt modelId="{C9D8A3C2-0473-4202-AD18-21817FF018A9}" type="parTrans" cxnId="{063A15E3-1635-411C-B88C-47757B1C4948}">
      <dgm:prSet/>
      <dgm:spPr/>
      <dgm:t>
        <a:bodyPr/>
        <a:lstStyle/>
        <a:p>
          <a:pPr rtl="1"/>
          <a:endParaRPr lang="ar-SA"/>
        </a:p>
      </dgm:t>
    </dgm:pt>
    <dgm:pt modelId="{9F855D3D-46C2-417E-BDE3-AF1E29D4337E}" type="sibTrans" cxnId="{063A15E3-1635-411C-B88C-47757B1C4948}">
      <dgm:prSet/>
      <dgm:spPr/>
      <dgm:t>
        <a:bodyPr/>
        <a:lstStyle/>
        <a:p>
          <a:pPr rtl="1"/>
          <a:endParaRPr lang="ar-SA"/>
        </a:p>
      </dgm:t>
    </dgm:pt>
    <dgm:pt modelId="{F5315140-0121-46B1-88D3-6DD73AE24549}">
      <dgm:prSet phldrT="[نص]"/>
      <dgm:spPr/>
      <dgm:t>
        <a:bodyPr/>
        <a:lstStyle/>
        <a:p>
          <a:pPr rtl="1"/>
          <a:r>
            <a:rPr lang="ar-JO" dirty="0" smtClean="0"/>
            <a:t>المتغيرات التابعة</a:t>
          </a:r>
          <a:endParaRPr lang="ar-SA" dirty="0"/>
        </a:p>
      </dgm:t>
    </dgm:pt>
    <dgm:pt modelId="{0681B365-F8DA-486F-8283-6DE1D2DC2E99}" type="parTrans" cxnId="{4FF115D4-83AD-44FA-AC84-AF5BF4673360}">
      <dgm:prSet/>
      <dgm:spPr/>
      <dgm:t>
        <a:bodyPr/>
        <a:lstStyle/>
        <a:p>
          <a:pPr rtl="1"/>
          <a:endParaRPr lang="ar-SA"/>
        </a:p>
      </dgm:t>
    </dgm:pt>
    <dgm:pt modelId="{029797F3-DF94-4B5C-A1CC-DC662A2751F5}" type="sibTrans" cxnId="{4FF115D4-83AD-44FA-AC84-AF5BF4673360}">
      <dgm:prSet/>
      <dgm:spPr/>
      <dgm:t>
        <a:bodyPr/>
        <a:lstStyle/>
        <a:p>
          <a:pPr rtl="1"/>
          <a:endParaRPr lang="ar-SA"/>
        </a:p>
      </dgm:t>
    </dgm:pt>
    <dgm:pt modelId="{0BE78A1B-8761-4153-A272-954098982692}">
      <dgm:prSet phldrT="[نص]"/>
      <dgm:spPr/>
      <dgm:t>
        <a:bodyPr/>
        <a:lstStyle/>
        <a:p>
          <a:pPr rtl="1"/>
          <a:r>
            <a:rPr lang="ar-JO" dirty="0" smtClean="0"/>
            <a:t>المتغيرات الدخيلة</a:t>
          </a:r>
          <a:endParaRPr lang="ar-SA" dirty="0"/>
        </a:p>
      </dgm:t>
    </dgm:pt>
    <dgm:pt modelId="{E0058519-623A-4284-BA2F-C0E838B3BFB5}" type="parTrans" cxnId="{205E8400-8898-4646-A9A6-AB8A5481AE4E}">
      <dgm:prSet/>
      <dgm:spPr/>
      <dgm:t>
        <a:bodyPr/>
        <a:lstStyle/>
        <a:p>
          <a:pPr rtl="1"/>
          <a:endParaRPr lang="ar-SA"/>
        </a:p>
      </dgm:t>
    </dgm:pt>
    <dgm:pt modelId="{EF2E54E6-E921-4980-ADE4-4F9AFDACB601}" type="sibTrans" cxnId="{205E8400-8898-4646-A9A6-AB8A5481AE4E}">
      <dgm:prSet/>
      <dgm:spPr/>
      <dgm:t>
        <a:bodyPr/>
        <a:lstStyle/>
        <a:p>
          <a:pPr rtl="1"/>
          <a:endParaRPr lang="ar-SA"/>
        </a:p>
      </dgm:t>
    </dgm:pt>
    <dgm:pt modelId="{0F3AA16C-6B7E-40E6-BDEC-709B7897A4AF}">
      <dgm:prSet phldrT="[نص]"/>
      <dgm:spPr/>
      <dgm:t>
        <a:bodyPr/>
        <a:lstStyle/>
        <a:p>
          <a:pPr rtl="1"/>
          <a:r>
            <a:rPr lang="ar-JO" dirty="0" smtClean="0"/>
            <a:t>المتغيرات القياسية</a:t>
          </a:r>
          <a:endParaRPr lang="ar-SA" dirty="0"/>
        </a:p>
      </dgm:t>
    </dgm:pt>
    <dgm:pt modelId="{701A1F6D-83F3-48AF-8B6D-63EC25D6C002}" type="parTrans" cxnId="{04B82FBD-E467-42F7-9DF5-644BB35C65A3}">
      <dgm:prSet/>
      <dgm:spPr/>
      <dgm:t>
        <a:bodyPr/>
        <a:lstStyle/>
        <a:p>
          <a:pPr rtl="1"/>
          <a:endParaRPr lang="ar-SA"/>
        </a:p>
      </dgm:t>
    </dgm:pt>
    <dgm:pt modelId="{4EE21142-6C95-4A65-BC8B-3BFCCFBD3B85}" type="sibTrans" cxnId="{04B82FBD-E467-42F7-9DF5-644BB35C65A3}">
      <dgm:prSet/>
      <dgm:spPr/>
      <dgm:t>
        <a:bodyPr/>
        <a:lstStyle/>
        <a:p>
          <a:pPr rtl="1"/>
          <a:endParaRPr lang="ar-SA"/>
        </a:p>
      </dgm:t>
    </dgm:pt>
    <dgm:pt modelId="{6B0F27D3-CE4F-4EEF-84E3-0ABD4C4ED339}">
      <dgm:prSet/>
      <dgm:spPr/>
      <dgm:t>
        <a:bodyPr/>
        <a:lstStyle/>
        <a:p>
          <a:pPr rtl="1"/>
          <a:r>
            <a:rPr lang="ar-JO" dirty="0" err="1" smtClean="0"/>
            <a:t>رتبية</a:t>
          </a:r>
          <a:endParaRPr lang="ar-SA" dirty="0"/>
        </a:p>
      </dgm:t>
    </dgm:pt>
    <dgm:pt modelId="{4B4A16A4-B4C8-4D49-8639-2C31E3B0D09D}" type="parTrans" cxnId="{4B73E7C0-8900-4A88-95C4-57F808B8C765}">
      <dgm:prSet/>
      <dgm:spPr/>
      <dgm:t>
        <a:bodyPr/>
        <a:lstStyle/>
        <a:p>
          <a:pPr rtl="1"/>
          <a:endParaRPr lang="ar-SA"/>
        </a:p>
      </dgm:t>
    </dgm:pt>
    <dgm:pt modelId="{1809369C-3C72-4426-A940-66ADB382A85E}" type="sibTrans" cxnId="{4B73E7C0-8900-4A88-95C4-57F808B8C765}">
      <dgm:prSet/>
      <dgm:spPr/>
      <dgm:t>
        <a:bodyPr/>
        <a:lstStyle/>
        <a:p>
          <a:pPr rtl="1"/>
          <a:endParaRPr lang="ar-SA"/>
        </a:p>
      </dgm:t>
    </dgm:pt>
    <dgm:pt modelId="{694678E5-296D-43FA-A4F4-1F476F63B2A8}">
      <dgm:prSet/>
      <dgm:spPr/>
      <dgm:t>
        <a:bodyPr/>
        <a:lstStyle/>
        <a:p>
          <a:pPr rtl="1"/>
          <a:r>
            <a:rPr lang="ar-JO" dirty="0" smtClean="0"/>
            <a:t>فئوية</a:t>
          </a:r>
          <a:endParaRPr lang="ar-SA" dirty="0"/>
        </a:p>
      </dgm:t>
    </dgm:pt>
    <dgm:pt modelId="{92290D69-5F07-4452-8F87-8B0C85D9C45F}" type="parTrans" cxnId="{B3CD6065-F684-4066-80BB-5F46CE960AFD}">
      <dgm:prSet/>
      <dgm:spPr/>
      <dgm:t>
        <a:bodyPr/>
        <a:lstStyle/>
        <a:p>
          <a:pPr rtl="1"/>
          <a:endParaRPr lang="ar-SA"/>
        </a:p>
      </dgm:t>
    </dgm:pt>
    <dgm:pt modelId="{08B31E7F-DE13-4773-901E-F61706760C41}" type="sibTrans" cxnId="{B3CD6065-F684-4066-80BB-5F46CE960AFD}">
      <dgm:prSet/>
      <dgm:spPr/>
      <dgm:t>
        <a:bodyPr/>
        <a:lstStyle/>
        <a:p>
          <a:pPr rtl="1"/>
          <a:endParaRPr lang="ar-SA"/>
        </a:p>
      </dgm:t>
    </dgm:pt>
    <dgm:pt modelId="{0F4F2DFD-8913-4F00-BEA1-F31AF5D5B577}">
      <dgm:prSet/>
      <dgm:spPr/>
      <dgm:t>
        <a:bodyPr/>
        <a:lstStyle/>
        <a:p>
          <a:pPr rtl="1"/>
          <a:r>
            <a:rPr lang="ar-JO" dirty="0" smtClean="0"/>
            <a:t>اسمية </a:t>
          </a:r>
          <a:endParaRPr lang="ar-SA" dirty="0"/>
        </a:p>
      </dgm:t>
    </dgm:pt>
    <dgm:pt modelId="{144E4E65-9EF0-43EF-A58C-F26427415BC3}" type="parTrans" cxnId="{AA37D6CB-A335-46AF-BB06-DA959D5E82DB}">
      <dgm:prSet/>
      <dgm:spPr/>
      <dgm:t>
        <a:bodyPr/>
        <a:lstStyle/>
        <a:p>
          <a:pPr rtl="1"/>
          <a:endParaRPr lang="ar-SA"/>
        </a:p>
      </dgm:t>
    </dgm:pt>
    <dgm:pt modelId="{147DFC72-8867-4832-8504-EA7680A4F090}" type="sibTrans" cxnId="{AA37D6CB-A335-46AF-BB06-DA959D5E82DB}">
      <dgm:prSet/>
      <dgm:spPr/>
      <dgm:t>
        <a:bodyPr/>
        <a:lstStyle/>
        <a:p>
          <a:pPr rtl="1"/>
          <a:endParaRPr lang="ar-SA"/>
        </a:p>
      </dgm:t>
    </dgm:pt>
    <dgm:pt modelId="{499ABB58-F45D-43FA-954D-5AF14D27E4A3}">
      <dgm:prSet/>
      <dgm:spPr/>
      <dgm:t>
        <a:bodyPr/>
        <a:lstStyle/>
        <a:p>
          <a:pPr rtl="1"/>
          <a:r>
            <a:rPr lang="ar-JO" dirty="0" smtClean="0"/>
            <a:t>نسبية</a:t>
          </a:r>
          <a:endParaRPr lang="ar-SA" dirty="0"/>
        </a:p>
      </dgm:t>
    </dgm:pt>
    <dgm:pt modelId="{46875224-BAF0-4064-83B3-1E20347B7AB4}" type="parTrans" cxnId="{C1D1B09F-D805-4F8B-B02F-1D73FAAAAF82}">
      <dgm:prSet/>
      <dgm:spPr/>
      <dgm:t>
        <a:bodyPr/>
        <a:lstStyle/>
        <a:p>
          <a:pPr rtl="1"/>
          <a:endParaRPr lang="ar-SA"/>
        </a:p>
      </dgm:t>
    </dgm:pt>
    <dgm:pt modelId="{4DCB2613-146A-4C1D-B9EE-EE8F10E44578}" type="sibTrans" cxnId="{C1D1B09F-D805-4F8B-B02F-1D73FAAAAF82}">
      <dgm:prSet/>
      <dgm:spPr/>
      <dgm:t>
        <a:bodyPr/>
        <a:lstStyle/>
        <a:p>
          <a:pPr rtl="1"/>
          <a:endParaRPr lang="ar-SA"/>
        </a:p>
      </dgm:t>
    </dgm:pt>
    <dgm:pt modelId="{E0B7E430-EB3C-4198-9140-8C0004CA3423}">
      <dgm:prSet phldrT="[نص]"/>
      <dgm:spPr/>
      <dgm:t>
        <a:bodyPr/>
        <a:lstStyle/>
        <a:p>
          <a:pPr rtl="1"/>
          <a:r>
            <a:rPr lang="ar-JO" dirty="0" smtClean="0"/>
            <a:t>المتغيرات الوسيطة</a:t>
          </a:r>
          <a:endParaRPr lang="ar-SA" dirty="0"/>
        </a:p>
      </dgm:t>
    </dgm:pt>
    <dgm:pt modelId="{CCE87699-CB1F-4EB8-860C-542538EF99DE}" type="parTrans" cxnId="{F18E37B0-7674-4729-9603-7D8B180661ED}">
      <dgm:prSet/>
      <dgm:spPr/>
      <dgm:t>
        <a:bodyPr/>
        <a:lstStyle/>
        <a:p>
          <a:pPr rtl="1"/>
          <a:endParaRPr lang="ar-SA"/>
        </a:p>
      </dgm:t>
    </dgm:pt>
    <dgm:pt modelId="{770FDB36-AC4E-4D31-9AB5-ACF2B17FECF9}" type="sibTrans" cxnId="{F18E37B0-7674-4729-9603-7D8B180661ED}">
      <dgm:prSet/>
      <dgm:spPr/>
      <dgm:t>
        <a:bodyPr/>
        <a:lstStyle/>
        <a:p>
          <a:pPr rtl="1"/>
          <a:endParaRPr lang="ar-SA"/>
        </a:p>
      </dgm:t>
    </dgm:pt>
    <dgm:pt modelId="{5A0DE34B-4E12-4F68-884E-7858BE9F47DB}">
      <dgm:prSet phldrT="[نص]"/>
      <dgm:spPr/>
      <dgm:t>
        <a:bodyPr/>
        <a:lstStyle/>
        <a:p>
          <a:pPr rtl="1"/>
          <a:r>
            <a:rPr lang="ar-JO" dirty="0" smtClean="0"/>
            <a:t>المتغير المعدل</a:t>
          </a:r>
          <a:endParaRPr lang="ar-SA" dirty="0"/>
        </a:p>
      </dgm:t>
    </dgm:pt>
    <dgm:pt modelId="{C0676EE2-7C60-4BAE-955A-5905014A2F8E}" type="parTrans" cxnId="{3352DB04-87DC-4C4F-9C6B-52400854801F}">
      <dgm:prSet/>
      <dgm:spPr/>
      <dgm:t>
        <a:bodyPr/>
        <a:lstStyle/>
        <a:p>
          <a:pPr rtl="1"/>
          <a:endParaRPr lang="ar-SA"/>
        </a:p>
      </dgm:t>
    </dgm:pt>
    <dgm:pt modelId="{880909FD-C7DD-4368-9472-1AEC8B72D3B6}" type="sibTrans" cxnId="{3352DB04-87DC-4C4F-9C6B-52400854801F}">
      <dgm:prSet/>
      <dgm:spPr/>
      <dgm:t>
        <a:bodyPr/>
        <a:lstStyle/>
        <a:p>
          <a:pPr rtl="1"/>
          <a:endParaRPr lang="ar-SA"/>
        </a:p>
      </dgm:t>
    </dgm:pt>
    <dgm:pt modelId="{76C89D71-FF09-4928-85FF-4D254DEF3823}" type="pres">
      <dgm:prSet presAssocID="{3656B641-4673-49AE-A6F5-F358F14352B7}" presName="diagram" presStyleCnt="0">
        <dgm:presLayoutVars>
          <dgm:chPref val="1"/>
          <dgm:dir/>
          <dgm:animOne val="branch"/>
          <dgm:animLvl val="lvl"/>
          <dgm:resizeHandles/>
        </dgm:presLayoutVars>
      </dgm:prSet>
      <dgm:spPr/>
      <dgm:t>
        <a:bodyPr/>
        <a:lstStyle/>
        <a:p>
          <a:pPr rtl="1"/>
          <a:endParaRPr lang="ar-SA"/>
        </a:p>
      </dgm:t>
    </dgm:pt>
    <dgm:pt modelId="{D92BB1DF-7E5D-4F3F-916A-22F1869A7DBC}" type="pres">
      <dgm:prSet presAssocID="{5AA989FA-0B52-412B-BD49-A1AC07C46703}" presName="root" presStyleCnt="0"/>
      <dgm:spPr/>
    </dgm:pt>
    <dgm:pt modelId="{727E8AF5-61FD-4DB1-82F8-A592CF150E1A}" type="pres">
      <dgm:prSet presAssocID="{5AA989FA-0B52-412B-BD49-A1AC07C46703}" presName="rootComposite" presStyleCnt="0"/>
      <dgm:spPr/>
    </dgm:pt>
    <dgm:pt modelId="{AB34CE86-4F98-44CD-AA49-373DAAEC93F6}" type="pres">
      <dgm:prSet presAssocID="{5AA989FA-0B52-412B-BD49-A1AC07C46703}" presName="rootText" presStyleLbl="node1" presStyleIdx="0" presStyleCnt="3"/>
      <dgm:spPr/>
      <dgm:t>
        <a:bodyPr/>
        <a:lstStyle/>
        <a:p>
          <a:pPr rtl="1"/>
          <a:endParaRPr lang="ar-SA"/>
        </a:p>
      </dgm:t>
    </dgm:pt>
    <dgm:pt modelId="{5C422195-8DEB-4DA6-BBC2-8FCFBAE818EC}" type="pres">
      <dgm:prSet presAssocID="{5AA989FA-0B52-412B-BD49-A1AC07C46703}" presName="rootConnector" presStyleLbl="node1" presStyleIdx="0" presStyleCnt="3"/>
      <dgm:spPr/>
      <dgm:t>
        <a:bodyPr/>
        <a:lstStyle/>
        <a:p>
          <a:pPr rtl="1"/>
          <a:endParaRPr lang="ar-SA"/>
        </a:p>
      </dgm:t>
    </dgm:pt>
    <dgm:pt modelId="{E8E75DB1-602A-46F5-952C-A7511C54702F}" type="pres">
      <dgm:prSet presAssocID="{5AA989FA-0B52-412B-BD49-A1AC07C46703}" presName="childShape" presStyleCnt="0"/>
      <dgm:spPr/>
    </dgm:pt>
    <dgm:pt modelId="{604E9118-F791-4D44-9E2D-C3E8020403DC}" type="pres">
      <dgm:prSet presAssocID="{8CCC5A8D-1FA3-47DF-976B-7FDCFD895E5B}" presName="Name13" presStyleLbl="parChTrans1D2" presStyleIdx="0" presStyleCnt="11"/>
      <dgm:spPr/>
      <dgm:t>
        <a:bodyPr/>
        <a:lstStyle/>
        <a:p>
          <a:pPr rtl="1"/>
          <a:endParaRPr lang="ar-SA"/>
        </a:p>
      </dgm:t>
    </dgm:pt>
    <dgm:pt modelId="{B8065586-8CB8-4216-BE69-5101A7AFD223}" type="pres">
      <dgm:prSet presAssocID="{4570D087-9151-424A-83B8-9191B29FC2D7}" presName="childText" presStyleLbl="bgAcc1" presStyleIdx="0" presStyleCnt="11">
        <dgm:presLayoutVars>
          <dgm:bulletEnabled val="1"/>
        </dgm:presLayoutVars>
      </dgm:prSet>
      <dgm:spPr/>
      <dgm:t>
        <a:bodyPr/>
        <a:lstStyle/>
        <a:p>
          <a:pPr rtl="1"/>
          <a:endParaRPr lang="ar-SA"/>
        </a:p>
      </dgm:t>
    </dgm:pt>
    <dgm:pt modelId="{D8D44A8B-9D78-4343-98B3-CC9274B74419}" type="pres">
      <dgm:prSet presAssocID="{4777B6C4-9B05-4332-9141-FC164ABE8171}" presName="Name13" presStyleLbl="parChTrans1D2" presStyleIdx="1" presStyleCnt="11"/>
      <dgm:spPr/>
      <dgm:t>
        <a:bodyPr/>
        <a:lstStyle/>
        <a:p>
          <a:pPr rtl="1"/>
          <a:endParaRPr lang="ar-SA"/>
        </a:p>
      </dgm:t>
    </dgm:pt>
    <dgm:pt modelId="{637874E7-F765-4BC6-A000-7DA29A206AE6}" type="pres">
      <dgm:prSet presAssocID="{04DFD905-4A56-4D92-9FE5-5BC355EA6421}" presName="childText" presStyleLbl="bgAcc1" presStyleIdx="1" presStyleCnt="11">
        <dgm:presLayoutVars>
          <dgm:bulletEnabled val="1"/>
        </dgm:presLayoutVars>
      </dgm:prSet>
      <dgm:spPr/>
      <dgm:t>
        <a:bodyPr/>
        <a:lstStyle/>
        <a:p>
          <a:pPr rtl="1"/>
          <a:endParaRPr lang="ar-SA"/>
        </a:p>
      </dgm:t>
    </dgm:pt>
    <dgm:pt modelId="{7A112918-2A28-41ED-AD8D-679C80B5484F}" type="pres">
      <dgm:prSet presAssocID="{0F3AA16C-6B7E-40E6-BDEC-709B7897A4AF}" presName="root" presStyleCnt="0"/>
      <dgm:spPr/>
    </dgm:pt>
    <dgm:pt modelId="{C53D8799-F9BF-4150-A40C-FF3DE12EBE45}" type="pres">
      <dgm:prSet presAssocID="{0F3AA16C-6B7E-40E6-BDEC-709B7897A4AF}" presName="rootComposite" presStyleCnt="0"/>
      <dgm:spPr/>
    </dgm:pt>
    <dgm:pt modelId="{391A908C-BECC-4AC9-BEFE-0D31AF5B4C77}" type="pres">
      <dgm:prSet presAssocID="{0F3AA16C-6B7E-40E6-BDEC-709B7897A4AF}" presName="rootText" presStyleLbl="node1" presStyleIdx="1" presStyleCnt="3"/>
      <dgm:spPr/>
      <dgm:t>
        <a:bodyPr/>
        <a:lstStyle/>
        <a:p>
          <a:pPr rtl="1"/>
          <a:endParaRPr lang="ar-SA"/>
        </a:p>
      </dgm:t>
    </dgm:pt>
    <dgm:pt modelId="{5F1C96DC-0D9F-4B6E-8BF6-45D170E7FC5F}" type="pres">
      <dgm:prSet presAssocID="{0F3AA16C-6B7E-40E6-BDEC-709B7897A4AF}" presName="rootConnector" presStyleLbl="node1" presStyleIdx="1" presStyleCnt="3"/>
      <dgm:spPr/>
      <dgm:t>
        <a:bodyPr/>
        <a:lstStyle/>
        <a:p>
          <a:pPr rtl="1"/>
          <a:endParaRPr lang="ar-SA"/>
        </a:p>
      </dgm:t>
    </dgm:pt>
    <dgm:pt modelId="{94C47AA9-8E9C-4C84-BDF8-0E87410A7877}" type="pres">
      <dgm:prSet presAssocID="{0F3AA16C-6B7E-40E6-BDEC-709B7897A4AF}" presName="childShape" presStyleCnt="0"/>
      <dgm:spPr/>
    </dgm:pt>
    <dgm:pt modelId="{17AAD8EA-F23C-4FC5-A58D-C91E8A24C7D1}" type="pres">
      <dgm:prSet presAssocID="{4B4A16A4-B4C8-4D49-8639-2C31E3B0D09D}" presName="Name13" presStyleLbl="parChTrans1D2" presStyleIdx="2" presStyleCnt="11"/>
      <dgm:spPr/>
      <dgm:t>
        <a:bodyPr/>
        <a:lstStyle/>
        <a:p>
          <a:pPr rtl="1"/>
          <a:endParaRPr lang="ar-SA"/>
        </a:p>
      </dgm:t>
    </dgm:pt>
    <dgm:pt modelId="{46E168BD-7AA8-4C04-83D2-C84B813325BE}" type="pres">
      <dgm:prSet presAssocID="{6B0F27D3-CE4F-4EEF-84E3-0ABD4C4ED339}" presName="childText" presStyleLbl="bgAcc1" presStyleIdx="2" presStyleCnt="11">
        <dgm:presLayoutVars>
          <dgm:bulletEnabled val="1"/>
        </dgm:presLayoutVars>
      </dgm:prSet>
      <dgm:spPr/>
      <dgm:t>
        <a:bodyPr/>
        <a:lstStyle/>
        <a:p>
          <a:pPr rtl="1"/>
          <a:endParaRPr lang="ar-SA"/>
        </a:p>
      </dgm:t>
    </dgm:pt>
    <dgm:pt modelId="{7766B32E-0DBD-4ED8-B4F1-EFA25B961795}" type="pres">
      <dgm:prSet presAssocID="{92290D69-5F07-4452-8F87-8B0C85D9C45F}" presName="Name13" presStyleLbl="parChTrans1D2" presStyleIdx="3" presStyleCnt="11"/>
      <dgm:spPr/>
      <dgm:t>
        <a:bodyPr/>
        <a:lstStyle/>
        <a:p>
          <a:pPr rtl="1"/>
          <a:endParaRPr lang="ar-SA"/>
        </a:p>
      </dgm:t>
    </dgm:pt>
    <dgm:pt modelId="{ABFFFDBC-6E15-4DFC-B367-2624A8B91DC5}" type="pres">
      <dgm:prSet presAssocID="{694678E5-296D-43FA-A4F4-1F476F63B2A8}" presName="childText" presStyleLbl="bgAcc1" presStyleIdx="3" presStyleCnt="11">
        <dgm:presLayoutVars>
          <dgm:bulletEnabled val="1"/>
        </dgm:presLayoutVars>
      </dgm:prSet>
      <dgm:spPr/>
      <dgm:t>
        <a:bodyPr/>
        <a:lstStyle/>
        <a:p>
          <a:pPr rtl="1"/>
          <a:endParaRPr lang="ar-SA"/>
        </a:p>
      </dgm:t>
    </dgm:pt>
    <dgm:pt modelId="{B5BA59E5-DEFB-4C61-A2E8-57FE2C2FE0B4}" type="pres">
      <dgm:prSet presAssocID="{144E4E65-9EF0-43EF-A58C-F26427415BC3}" presName="Name13" presStyleLbl="parChTrans1D2" presStyleIdx="4" presStyleCnt="11"/>
      <dgm:spPr/>
      <dgm:t>
        <a:bodyPr/>
        <a:lstStyle/>
        <a:p>
          <a:pPr rtl="1"/>
          <a:endParaRPr lang="ar-SA"/>
        </a:p>
      </dgm:t>
    </dgm:pt>
    <dgm:pt modelId="{E8C92205-DCD3-4D97-8DE1-C860D96FC7C5}" type="pres">
      <dgm:prSet presAssocID="{0F4F2DFD-8913-4F00-BEA1-F31AF5D5B577}" presName="childText" presStyleLbl="bgAcc1" presStyleIdx="4" presStyleCnt="11">
        <dgm:presLayoutVars>
          <dgm:bulletEnabled val="1"/>
        </dgm:presLayoutVars>
      </dgm:prSet>
      <dgm:spPr/>
      <dgm:t>
        <a:bodyPr/>
        <a:lstStyle/>
        <a:p>
          <a:pPr rtl="1"/>
          <a:endParaRPr lang="ar-SA"/>
        </a:p>
      </dgm:t>
    </dgm:pt>
    <dgm:pt modelId="{46B35680-A5E6-4F93-9D7D-6E4FA8254637}" type="pres">
      <dgm:prSet presAssocID="{46875224-BAF0-4064-83B3-1E20347B7AB4}" presName="Name13" presStyleLbl="parChTrans1D2" presStyleIdx="5" presStyleCnt="11"/>
      <dgm:spPr/>
      <dgm:t>
        <a:bodyPr/>
        <a:lstStyle/>
        <a:p>
          <a:pPr rtl="1"/>
          <a:endParaRPr lang="ar-SA"/>
        </a:p>
      </dgm:t>
    </dgm:pt>
    <dgm:pt modelId="{47ED41AE-02A5-4322-8F2F-ED42975D9C5D}" type="pres">
      <dgm:prSet presAssocID="{499ABB58-F45D-43FA-954D-5AF14D27E4A3}" presName="childText" presStyleLbl="bgAcc1" presStyleIdx="5" presStyleCnt="11">
        <dgm:presLayoutVars>
          <dgm:bulletEnabled val="1"/>
        </dgm:presLayoutVars>
      </dgm:prSet>
      <dgm:spPr/>
      <dgm:t>
        <a:bodyPr/>
        <a:lstStyle/>
        <a:p>
          <a:pPr rtl="1"/>
          <a:endParaRPr lang="ar-SA"/>
        </a:p>
      </dgm:t>
    </dgm:pt>
    <dgm:pt modelId="{AB59ED68-40EC-41D9-8861-DE795CECC552}" type="pres">
      <dgm:prSet presAssocID="{D19B8471-64C1-4DFA-AFE9-7B7B3EDDE727}" presName="root" presStyleCnt="0"/>
      <dgm:spPr/>
    </dgm:pt>
    <dgm:pt modelId="{967849F8-ECD6-442C-B3DF-81F56BA6E3C9}" type="pres">
      <dgm:prSet presAssocID="{D19B8471-64C1-4DFA-AFE9-7B7B3EDDE727}" presName="rootComposite" presStyleCnt="0"/>
      <dgm:spPr/>
    </dgm:pt>
    <dgm:pt modelId="{95F1D032-D356-4A4C-A671-6EF4529F285B}" type="pres">
      <dgm:prSet presAssocID="{D19B8471-64C1-4DFA-AFE9-7B7B3EDDE727}" presName="rootText" presStyleLbl="node1" presStyleIdx="2" presStyleCnt="3"/>
      <dgm:spPr/>
      <dgm:t>
        <a:bodyPr/>
        <a:lstStyle/>
        <a:p>
          <a:pPr rtl="1"/>
          <a:endParaRPr lang="ar-SA"/>
        </a:p>
      </dgm:t>
    </dgm:pt>
    <dgm:pt modelId="{93818715-B515-460F-95F6-CEF5AE4F6606}" type="pres">
      <dgm:prSet presAssocID="{D19B8471-64C1-4DFA-AFE9-7B7B3EDDE727}" presName="rootConnector" presStyleLbl="node1" presStyleIdx="2" presStyleCnt="3"/>
      <dgm:spPr/>
      <dgm:t>
        <a:bodyPr/>
        <a:lstStyle/>
        <a:p>
          <a:pPr rtl="1"/>
          <a:endParaRPr lang="ar-SA"/>
        </a:p>
      </dgm:t>
    </dgm:pt>
    <dgm:pt modelId="{DA69D3EF-F19A-4B18-9489-6FFC37CB72BA}" type="pres">
      <dgm:prSet presAssocID="{D19B8471-64C1-4DFA-AFE9-7B7B3EDDE727}" presName="childShape" presStyleCnt="0"/>
      <dgm:spPr/>
    </dgm:pt>
    <dgm:pt modelId="{A99A4367-AE41-434C-BADC-0BE8214B3F5F}" type="pres">
      <dgm:prSet presAssocID="{E301326F-FE30-48D8-BBDE-A85D7EF09E92}" presName="Name13" presStyleLbl="parChTrans1D2" presStyleIdx="6" presStyleCnt="11"/>
      <dgm:spPr/>
      <dgm:t>
        <a:bodyPr/>
        <a:lstStyle/>
        <a:p>
          <a:pPr rtl="1"/>
          <a:endParaRPr lang="ar-SA"/>
        </a:p>
      </dgm:t>
    </dgm:pt>
    <dgm:pt modelId="{1036AB3A-102E-4BDF-B274-5D0CD87400F5}" type="pres">
      <dgm:prSet presAssocID="{D5312197-0757-46BB-9885-2785F054F250}" presName="childText" presStyleLbl="bgAcc1" presStyleIdx="6" presStyleCnt="11">
        <dgm:presLayoutVars>
          <dgm:bulletEnabled val="1"/>
        </dgm:presLayoutVars>
      </dgm:prSet>
      <dgm:spPr/>
      <dgm:t>
        <a:bodyPr/>
        <a:lstStyle/>
        <a:p>
          <a:pPr rtl="1"/>
          <a:endParaRPr lang="ar-SA"/>
        </a:p>
      </dgm:t>
    </dgm:pt>
    <dgm:pt modelId="{9D5A6CDA-689F-47B7-850C-FC333EE2DF69}" type="pres">
      <dgm:prSet presAssocID="{0681B365-F8DA-486F-8283-6DE1D2DC2E99}" presName="Name13" presStyleLbl="parChTrans1D2" presStyleIdx="7" presStyleCnt="11"/>
      <dgm:spPr/>
      <dgm:t>
        <a:bodyPr/>
        <a:lstStyle/>
        <a:p>
          <a:pPr rtl="1"/>
          <a:endParaRPr lang="ar-SA"/>
        </a:p>
      </dgm:t>
    </dgm:pt>
    <dgm:pt modelId="{CF6B6207-C704-4D3B-8802-05BF2D53FC01}" type="pres">
      <dgm:prSet presAssocID="{F5315140-0121-46B1-88D3-6DD73AE24549}" presName="childText" presStyleLbl="bgAcc1" presStyleIdx="7" presStyleCnt="11">
        <dgm:presLayoutVars>
          <dgm:bulletEnabled val="1"/>
        </dgm:presLayoutVars>
      </dgm:prSet>
      <dgm:spPr/>
      <dgm:t>
        <a:bodyPr/>
        <a:lstStyle/>
        <a:p>
          <a:pPr rtl="1"/>
          <a:endParaRPr lang="ar-SA"/>
        </a:p>
      </dgm:t>
    </dgm:pt>
    <dgm:pt modelId="{5A8CBD5D-4AFE-4C4E-82A2-AB9C3FF324D8}" type="pres">
      <dgm:prSet presAssocID="{E0058519-623A-4284-BA2F-C0E838B3BFB5}" presName="Name13" presStyleLbl="parChTrans1D2" presStyleIdx="8" presStyleCnt="11"/>
      <dgm:spPr/>
      <dgm:t>
        <a:bodyPr/>
        <a:lstStyle/>
        <a:p>
          <a:pPr rtl="1"/>
          <a:endParaRPr lang="ar-SA"/>
        </a:p>
      </dgm:t>
    </dgm:pt>
    <dgm:pt modelId="{9D383DB7-4217-4022-8FE8-999466751A09}" type="pres">
      <dgm:prSet presAssocID="{0BE78A1B-8761-4153-A272-954098982692}" presName="childText" presStyleLbl="bgAcc1" presStyleIdx="8" presStyleCnt="11">
        <dgm:presLayoutVars>
          <dgm:bulletEnabled val="1"/>
        </dgm:presLayoutVars>
      </dgm:prSet>
      <dgm:spPr/>
      <dgm:t>
        <a:bodyPr/>
        <a:lstStyle/>
        <a:p>
          <a:pPr rtl="1"/>
          <a:endParaRPr lang="ar-SA"/>
        </a:p>
      </dgm:t>
    </dgm:pt>
    <dgm:pt modelId="{7B6FD911-0791-43E0-B7AB-2B0A2CE09BF2}" type="pres">
      <dgm:prSet presAssocID="{CCE87699-CB1F-4EB8-860C-542538EF99DE}" presName="Name13" presStyleLbl="parChTrans1D2" presStyleIdx="9" presStyleCnt="11"/>
      <dgm:spPr/>
      <dgm:t>
        <a:bodyPr/>
        <a:lstStyle/>
        <a:p>
          <a:pPr rtl="1"/>
          <a:endParaRPr lang="ar-SA"/>
        </a:p>
      </dgm:t>
    </dgm:pt>
    <dgm:pt modelId="{B41379E1-DCFC-4C72-AAA6-9F9E3476E234}" type="pres">
      <dgm:prSet presAssocID="{E0B7E430-EB3C-4198-9140-8C0004CA3423}" presName="childText" presStyleLbl="bgAcc1" presStyleIdx="9" presStyleCnt="11">
        <dgm:presLayoutVars>
          <dgm:bulletEnabled val="1"/>
        </dgm:presLayoutVars>
      </dgm:prSet>
      <dgm:spPr/>
      <dgm:t>
        <a:bodyPr/>
        <a:lstStyle/>
        <a:p>
          <a:pPr rtl="1"/>
          <a:endParaRPr lang="ar-SA"/>
        </a:p>
      </dgm:t>
    </dgm:pt>
    <dgm:pt modelId="{1DC6DF91-D617-4B1B-84EF-E15FC9969284}" type="pres">
      <dgm:prSet presAssocID="{C0676EE2-7C60-4BAE-955A-5905014A2F8E}" presName="Name13" presStyleLbl="parChTrans1D2" presStyleIdx="10" presStyleCnt="11"/>
      <dgm:spPr/>
      <dgm:t>
        <a:bodyPr/>
        <a:lstStyle/>
        <a:p>
          <a:pPr rtl="1"/>
          <a:endParaRPr lang="ar-SA"/>
        </a:p>
      </dgm:t>
    </dgm:pt>
    <dgm:pt modelId="{CA172783-71A5-4767-85A7-934D7741FB4C}" type="pres">
      <dgm:prSet presAssocID="{5A0DE34B-4E12-4F68-884E-7858BE9F47DB}" presName="childText" presStyleLbl="bgAcc1" presStyleIdx="10" presStyleCnt="11">
        <dgm:presLayoutVars>
          <dgm:bulletEnabled val="1"/>
        </dgm:presLayoutVars>
      </dgm:prSet>
      <dgm:spPr/>
      <dgm:t>
        <a:bodyPr/>
        <a:lstStyle/>
        <a:p>
          <a:pPr rtl="1"/>
          <a:endParaRPr lang="ar-SA"/>
        </a:p>
      </dgm:t>
    </dgm:pt>
  </dgm:ptLst>
  <dgm:cxnLst>
    <dgm:cxn modelId="{A92E21EB-1D60-4406-87E2-6387536FD04E}" type="presOf" srcId="{C0676EE2-7C60-4BAE-955A-5905014A2F8E}" destId="{1DC6DF91-D617-4B1B-84EF-E15FC9969284}" srcOrd="0" destOrd="0" presId="urn:microsoft.com/office/officeart/2005/8/layout/hierarchy3"/>
    <dgm:cxn modelId="{063A15E3-1635-411C-B88C-47757B1C4948}" srcId="{3656B641-4673-49AE-A6F5-F358F14352B7}" destId="{D19B8471-64C1-4DFA-AFE9-7B7B3EDDE727}" srcOrd="2" destOrd="0" parTransId="{C9D8A3C2-0473-4202-AD18-21817FF018A9}" sibTransId="{9F855D3D-46C2-417E-BDE3-AF1E29D4337E}"/>
    <dgm:cxn modelId="{AD825A29-1946-4083-B448-BEF64160EBC4}" type="presOf" srcId="{3656B641-4673-49AE-A6F5-F358F14352B7}" destId="{76C89D71-FF09-4928-85FF-4D254DEF3823}" srcOrd="0" destOrd="0" presId="urn:microsoft.com/office/officeart/2005/8/layout/hierarchy3"/>
    <dgm:cxn modelId="{6FEA9297-114B-4678-8532-F574F241E740}" type="presOf" srcId="{4B4A16A4-B4C8-4D49-8639-2C31E3B0D09D}" destId="{17AAD8EA-F23C-4FC5-A58D-C91E8A24C7D1}" srcOrd="0" destOrd="0" presId="urn:microsoft.com/office/officeart/2005/8/layout/hierarchy3"/>
    <dgm:cxn modelId="{168AA2FF-90C0-4318-94C1-518184BC89F5}" type="presOf" srcId="{E301326F-FE30-48D8-BBDE-A85D7EF09E92}" destId="{A99A4367-AE41-434C-BADC-0BE8214B3F5F}" srcOrd="0" destOrd="0" presId="urn:microsoft.com/office/officeart/2005/8/layout/hierarchy3"/>
    <dgm:cxn modelId="{7951ADDD-BA41-4C9D-A0AC-4CF6129F268B}" srcId="{5AA989FA-0B52-412B-BD49-A1AC07C46703}" destId="{4570D087-9151-424A-83B8-9191B29FC2D7}" srcOrd="0" destOrd="0" parTransId="{8CCC5A8D-1FA3-47DF-976B-7FDCFD895E5B}" sibTransId="{E7B29021-33D7-40A1-A6EE-ED3BC2EC60D9}"/>
    <dgm:cxn modelId="{F3496B4B-C280-45E5-9079-4EBE502E9CAB}" type="presOf" srcId="{0BE78A1B-8761-4153-A272-954098982692}" destId="{9D383DB7-4217-4022-8FE8-999466751A09}" srcOrd="0" destOrd="0" presId="urn:microsoft.com/office/officeart/2005/8/layout/hierarchy3"/>
    <dgm:cxn modelId="{4B73E7C0-8900-4A88-95C4-57F808B8C765}" srcId="{0F3AA16C-6B7E-40E6-BDEC-709B7897A4AF}" destId="{6B0F27D3-CE4F-4EEF-84E3-0ABD4C4ED339}" srcOrd="0" destOrd="0" parTransId="{4B4A16A4-B4C8-4D49-8639-2C31E3B0D09D}" sibTransId="{1809369C-3C72-4426-A940-66ADB382A85E}"/>
    <dgm:cxn modelId="{07747EA1-2B09-4824-AB02-EB41C93EA3E8}" type="presOf" srcId="{0F3AA16C-6B7E-40E6-BDEC-709B7897A4AF}" destId="{5F1C96DC-0D9F-4B6E-8BF6-45D170E7FC5F}" srcOrd="1" destOrd="0" presId="urn:microsoft.com/office/officeart/2005/8/layout/hierarchy3"/>
    <dgm:cxn modelId="{C2D7FC07-8507-45F3-AC18-D2958DB4164B}" type="presOf" srcId="{D19B8471-64C1-4DFA-AFE9-7B7B3EDDE727}" destId="{95F1D032-D356-4A4C-A671-6EF4529F285B}" srcOrd="0" destOrd="0" presId="urn:microsoft.com/office/officeart/2005/8/layout/hierarchy3"/>
    <dgm:cxn modelId="{04B82FBD-E467-42F7-9DF5-644BB35C65A3}" srcId="{3656B641-4673-49AE-A6F5-F358F14352B7}" destId="{0F3AA16C-6B7E-40E6-BDEC-709B7897A4AF}" srcOrd="1" destOrd="0" parTransId="{701A1F6D-83F3-48AF-8B6D-63EC25D6C002}" sibTransId="{4EE21142-6C95-4A65-BC8B-3BFCCFBD3B85}"/>
    <dgm:cxn modelId="{E47CE100-CB5B-4181-ADFD-0F949B44C855}" type="presOf" srcId="{4570D087-9151-424A-83B8-9191B29FC2D7}" destId="{B8065586-8CB8-4216-BE69-5101A7AFD223}" srcOrd="0" destOrd="0" presId="urn:microsoft.com/office/officeart/2005/8/layout/hierarchy3"/>
    <dgm:cxn modelId="{F18E37B0-7674-4729-9603-7D8B180661ED}" srcId="{D19B8471-64C1-4DFA-AFE9-7B7B3EDDE727}" destId="{E0B7E430-EB3C-4198-9140-8C0004CA3423}" srcOrd="3" destOrd="0" parTransId="{CCE87699-CB1F-4EB8-860C-542538EF99DE}" sibTransId="{770FDB36-AC4E-4D31-9AB5-ACF2B17FECF9}"/>
    <dgm:cxn modelId="{B1E12DAC-9F26-47B3-BBD4-4F99A0D0EA63}" type="presOf" srcId="{5AA989FA-0B52-412B-BD49-A1AC07C46703}" destId="{AB34CE86-4F98-44CD-AA49-373DAAEC93F6}" srcOrd="0" destOrd="0" presId="urn:microsoft.com/office/officeart/2005/8/layout/hierarchy3"/>
    <dgm:cxn modelId="{979D4710-4670-4800-A6B9-D9DC9770D1C0}" type="presOf" srcId="{4777B6C4-9B05-4332-9141-FC164ABE8171}" destId="{D8D44A8B-9D78-4343-98B3-CC9274B74419}" srcOrd="0" destOrd="0" presId="urn:microsoft.com/office/officeart/2005/8/layout/hierarchy3"/>
    <dgm:cxn modelId="{6E16D2DE-F503-48E8-A7BA-ECB089490D7B}" type="presOf" srcId="{E0B7E430-EB3C-4198-9140-8C0004CA3423}" destId="{B41379E1-DCFC-4C72-AAA6-9F9E3476E234}" srcOrd="0" destOrd="0" presId="urn:microsoft.com/office/officeart/2005/8/layout/hierarchy3"/>
    <dgm:cxn modelId="{F9AC59A2-925C-408E-8FB4-073D1DE77D3F}" srcId="{3656B641-4673-49AE-A6F5-F358F14352B7}" destId="{5AA989FA-0B52-412B-BD49-A1AC07C46703}" srcOrd="0" destOrd="0" parTransId="{D1D1C091-0CCB-42F9-A556-4A357509721C}" sibTransId="{095FD8EE-D38D-450C-848C-770DB0CF574E}"/>
    <dgm:cxn modelId="{79960DB4-E41A-49EA-BAA0-00CCFA10F556}" type="presOf" srcId="{0681B365-F8DA-486F-8283-6DE1D2DC2E99}" destId="{9D5A6CDA-689F-47B7-850C-FC333EE2DF69}" srcOrd="0" destOrd="0" presId="urn:microsoft.com/office/officeart/2005/8/layout/hierarchy3"/>
    <dgm:cxn modelId="{382DDB42-7ED2-4E27-9484-CCEC8CB1769E}" type="presOf" srcId="{D19B8471-64C1-4DFA-AFE9-7B7B3EDDE727}" destId="{93818715-B515-460F-95F6-CEF5AE4F6606}" srcOrd="1" destOrd="0" presId="urn:microsoft.com/office/officeart/2005/8/layout/hierarchy3"/>
    <dgm:cxn modelId="{8BE86E96-F176-4B2F-980B-7BF5AB641B0C}" type="presOf" srcId="{8CCC5A8D-1FA3-47DF-976B-7FDCFD895E5B}" destId="{604E9118-F791-4D44-9E2D-C3E8020403DC}" srcOrd="0" destOrd="0" presId="urn:microsoft.com/office/officeart/2005/8/layout/hierarchy3"/>
    <dgm:cxn modelId="{7DDF5667-1D8D-4478-ABC3-59BD35FEF28F}" type="presOf" srcId="{5AA989FA-0B52-412B-BD49-A1AC07C46703}" destId="{5C422195-8DEB-4DA6-BBC2-8FCFBAE818EC}" srcOrd="1" destOrd="0" presId="urn:microsoft.com/office/officeart/2005/8/layout/hierarchy3"/>
    <dgm:cxn modelId="{C1D1B09F-D805-4F8B-B02F-1D73FAAAAF82}" srcId="{0F3AA16C-6B7E-40E6-BDEC-709B7897A4AF}" destId="{499ABB58-F45D-43FA-954D-5AF14D27E4A3}" srcOrd="3" destOrd="0" parTransId="{46875224-BAF0-4064-83B3-1E20347B7AB4}" sibTransId="{4DCB2613-146A-4C1D-B9EE-EE8F10E44578}"/>
    <dgm:cxn modelId="{AA37D6CB-A335-46AF-BB06-DA959D5E82DB}" srcId="{0F3AA16C-6B7E-40E6-BDEC-709B7897A4AF}" destId="{0F4F2DFD-8913-4F00-BEA1-F31AF5D5B577}" srcOrd="2" destOrd="0" parTransId="{144E4E65-9EF0-43EF-A58C-F26427415BC3}" sibTransId="{147DFC72-8867-4832-8504-EA7680A4F090}"/>
    <dgm:cxn modelId="{C9E0C979-DEAD-49DD-BDFB-B609CA618143}" type="presOf" srcId="{D5312197-0757-46BB-9885-2785F054F250}" destId="{1036AB3A-102E-4BDF-B274-5D0CD87400F5}" srcOrd="0" destOrd="0" presId="urn:microsoft.com/office/officeart/2005/8/layout/hierarchy3"/>
    <dgm:cxn modelId="{EE5D8447-4736-48E5-877D-79747A564B33}" type="presOf" srcId="{E0058519-623A-4284-BA2F-C0E838B3BFB5}" destId="{5A8CBD5D-4AFE-4C4E-82A2-AB9C3FF324D8}" srcOrd="0" destOrd="0" presId="urn:microsoft.com/office/officeart/2005/8/layout/hierarchy3"/>
    <dgm:cxn modelId="{04ED46F4-2AB6-4120-A043-EB97CAD99E88}" type="presOf" srcId="{694678E5-296D-43FA-A4F4-1F476F63B2A8}" destId="{ABFFFDBC-6E15-4DFC-B367-2624A8B91DC5}" srcOrd="0" destOrd="0" presId="urn:microsoft.com/office/officeart/2005/8/layout/hierarchy3"/>
    <dgm:cxn modelId="{93778D01-72D4-45B9-A8A5-E207373ADD1D}" type="presOf" srcId="{6B0F27D3-CE4F-4EEF-84E3-0ABD4C4ED339}" destId="{46E168BD-7AA8-4C04-83D2-C84B813325BE}" srcOrd="0" destOrd="0" presId="urn:microsoft.com/office/officeart/2005/8/layout/hierarchy3"/>
    <dgm:cxn modelId="{205E8400-8898-4646-A9A6-AB8A5481AE4E}" srcId="{D19B8471-64C1-4DFA-AFE9-7B7B3EDDE727}" destId="{0BE78A1B-8761-4153-A272-954098982692}" srcOrd="2" destOrd="0" parTransId="{E0058519-623A-4284-BA2F-C0E838B3BFB5}" sibTransId="{EF2E54E6-E921-4980-ADE4-4F9AFDACB601}"/>
    <dgm:cxn modelId="{F8814F68-436A-436D-BEDE-BA9F733B3B55}" type="presOf" srcId="{46875224-BAF0-4064-83B3-1E20347B7AB4}" destId="{46B35680-A5E6-4F93-9D7D-6E4FA8254637}" srcOrd="0" destOrd="0" presId="urn:microsoft.com/office/officeart/2005/8/layout/hierarchy3"/>
    <dgm:cxn modelId="{C83D32E7-1973-435A-AE35-DC2A564B8D84}" type="presOf" srcId="{CCE87699-CB1F-4EB8-860C-542538EF99DE}" destId="{7B6FD911-0791-43E0-B7AB-2B0A2CE09BF2}" srcOrd="0" destOrd="0" presId="urn:microsoft.com/office/officeart/2005/8/layout/hierarchy3"/>
    <dgm:cxn modelId="{45E876F4-0A13-4B1E-9CB4-B4156AA5AD72}" type="presOf" srcId="{0F4F2DFD-8913-4F00-BEA1-F31AF5D5B577}" destId="{E8C92205-DCD3-4D97-8DE1-C860D96FC7C5}" srcOrd="0" destOrd="0" presId="urn:microsoft.com/office/officeart/2005/8/layout/hierarchy3"/>
    <dgm:cxn modelId="{00C3AF88-3F77-4F8C-ABE3-97DCD9D77011}" srcId="{5AA989FA-0B52-412B-BD49-A1AC07C46703}" destId="{04DFD905-4A56-4D92-9FE5-5BC355EA6421}" srcOrd="1" destOrd="0" parTransId="{4777B6C4-9B05-4332-9141-FC164ABE8171}" sibTransId="{54FA02C6-8628-47F5-933F-647AC2A0E87A}"/>
    <dgm:cxn modelId="{C1CA2472-8832-49A1-A446-C791A8E16D5F}" srcId="{D19B8471-64C1-4DFA-AFE9-7B7B3EDDE727}" destId="{D5312197-0757-46BB-9885-2785F054F250}" srcOrd="0" destOrd="0" parTransId="{E301326F-FE30-48D8-BBDE-A85D7EF09E92}" sibTransId="{28064505-1AB6-41DD-B41F-1DB5081E4691}"/>
    <dgm:cxn modelId="{2823F074-248E-4411-933E-905A671B98E0}" type="presOf" srcId="{04DFD905-4A56-4D92-9FE5-5BC355EA6421}" destId="{637874E7-F765-4BC6-A000-7DA29A206AE6}" srcOrd="0" destOrd="0" presId="urn:microsoft.com/office/officeart/2005/8/layout/hierarchy3"/>
    <dgm:cxn modelId="{1F6CDFD8-C9F2-4B0B-A779-74DE8B8903FF}" type="presOf" srcId="{144E4E65-9EF0-43EF-A58C-F26427415BC3}" destId="{B5BA59E5-DEFB-4C61-A2E8-57FE2C2FE0B4}" srcOrd="0" destOrd="0" presId="urn:microsoft.com/office/officeart/2005/8/layout/hierarchy3"/>
    <dgm:cxn modelId="{B816BF33-89E1-4A36-86B5-690C86D7B532}" type="presOf" srcId="{5A0DE34B-4E12-4F68-884E-7858BE9F47DB}" destId="{CA172783-71A5-4767-85A7-934D7741FB4C}" srcOrd="0" destOrd="0" presId="urn:microsoft.com/office/officeart/2005/8/layout/hierarchy3"/>
    <dgm:cxn modelId="{488DA134-53BB-4BF8-B1E8-E470EB50F201}" type="presOf" srcId="{F5315140-0121-46B1-88D3-6DD73AE24549}" destId="{CF6B6207-C704-4D3B-8802-05BF2D53FC01}" srcOrd="0" destOrd="0" presId="urn:microsoft.com/office/officeart/2005/8/layout/hierarchy3"/>
    <dgm:cxn modelId="{3352DB04-87DC-4C4F-9C6B-52400854801F}" srcId="{D19B8471-64C1-4DFA-AFE9-7B7B3EDDE727}" destId="{5A0DE34B-4E12-4F68-884E-7858BE9F47DB}" srcOrd="4" destOrd="0" parTransId="{C0676EE2-7C60-4BAE-955A-5905014A2F8E}" sibTransId="{880909FD-C7DD-4368-9472-1AEC8B72D3B6}"/>
    <dgm:cxn modelId="{4FF115D4-83AD-44FA-AC84-AF5BF4673360}" srcId="{D19B8471-64C1-4DFA-AFE9-7B7B3EDDE727}" destId="{F5315140-0121-46B1-88D3-6DD73AE24549}" srcOrd="1" destOrd="0" parTransId="{0681B365-F8DA-486F-8283-6DE1D2DC2E99}" sibTransId="{029797F3-DF94-4B5C-A1CC-DC662A2751F5}"/>
    <dgm:cxn modelId="{B3CD6065-F684-4066-80BB-5F46CE960AFD}" srcId="{0F3AA16C-6B7E-40E6-BDEC-709B7897A4AF}" destId="{694678E5-296D-43FA-A4F4-1F476F63B2A8}" srcOrd="1" destOrd="0" parTransId="{92290D69-5F07-4452-8F87-8B0C85D9C45F}" sibTransId="{08B31E7F-DE13-4773-901E-F61706760C41}"/>
    <dgm:cxn modelId="{03414A74-00A8-4C65-9F20-BDA7CCF8C953}" type="presOf" srcId="{92290D69-5F07-4452-8F87-8B0C85D9C45F}" destId="{7766B32E-0DBD-4ED8-B4F1-EFA25B961795}" srcOrd="0" destOrd="0" presId="urn:microsoft.com/office/officeart/2005/8/layout/hierarchy3"/>
    <dgm:cxn modelId="{C01BEB47-F4FC-4295-87A2-A702A6D72319}" type="presOf" srcId="{0F3AA16C-6B7E-40E6-BDEC-709B7897A4AF}" destId="{391A908C-BECC-4AC9-BEFE-0D31AF5B4C77}" srcOrd="0" destOrd="0" presId="urn:microsoft.com/office/officeart/2005/8/layout/hierarchy3"/>
    <dgm:cxn modelId="{8FFDAB77-340F-4E08-8565-5AAFBD606B8A}" type="presOf" srcId="{499ABB58-F45D-43FA-954D-5AF14D27E4A3}" destId="{47ED41AE-02A5-4322-8F2F-ED42975D9C5D}" srcOrd="0" destOrd="0" presId="urn:microsoft.com/office/officeart/2005/8/layout/hierarchy3"/>
    <dgm:cxn modelId="{FB9E3BCD-D906-4C11-B781-D017BEFA9E16}" type="presParOf" srcId="{76C89D71-FF09-4928-85FF-4D254DEF3823}" destId="{D92BB1DF-7E5D-4F3F-916A-22F1869A7DBC}" srcOrd="0" destOrd="0" presId="urn:microsoft.com/office/officeart/2005/8/layout/hierarchy3"/>
    <dgm:cxn modelId="{42267207-EF4E-4C1A-AC99-E9BA95D6BB07}" type="presParOf" srcId="{D92BB1DF-7E5D-4F3F-916A-22F1869A7DBC}" destId="{727E8AF5-61FD-4DB1-82F8-A592CF150E1A}" srcOrd="0" destOrd="0" presId="urn:microsoft.com/office/officeart/2005/8/layout/hierarchy3"/>
    <dgm:cxn modelId="{1452CFEB-A3A9-43A7-ABEE-4BF401FD317F}" type="presParOf" srcId="{727E8AF5-61FD-4DB1-82F8-A592CF150E1A}" destId="{AB34CE86-4F98-44CD-AA49-373DAAEC93F6}" srcOrd="0" destOrd="0" presId="urn:microsoft.com/office/officeart/2005/8/layout/hierarchy3"/>
    <dgm:cxn modelId="{D7E0427A-6ED3-43EA-BF15-CA32C92CB7BF}" type="presParOf" srcId="{727E8AF5-61FD-4DB1-82F8-A592CF150E1A}" destId="{5C422195-8DEB-4DA6-BBC2-8FCFBAE818EC}" srcOrd="1" destOrd="0" presId="urn:microsoft.com/office/officeart/2005/8/layout/hierarchy3"/>
    <dgm:cxn modelId="{6AC69862-7CC1-4FCB-9D05-9C6E1FB7F229}" type="presParOf" srcId="{D92BB1DF-7E5D-4F3F-916A-22F1869A7DBC}" destId="{E8E75DB1-602A-46F5-952C-A7511C54702F}" srcOrd="1" destOrd="0" presId="urn:microsoft.com/office/officeart/2005/8/layout/hierarchy3"/>
    <dgm:cxn modelId="{59D89EE7-1581-4BE2-A768-0B2256508E96}" type="presParOf" srcId="{E8E75DB1-602A-46F5-952C-A7511C54702F}" destId="{604E9118-F791-4D44-9E2D-C3E8020403DC}" srcOrd="0" destOrd="0" presId="urn:microsoft.com/office/officeart/2005/8/layout/hierarchy3"/>
    <dgm:cxn modelId="{E633B862-1400-4D6E-B2DD-9B2742D97D3F}" type="presParOf" srcId="{E8E75DB1-602A-46F5-952C-A7511C54702F}" destId="{B8065586-8CB8-4216-BE69-5101A7AFD223}" srcOrd="1" destOrd="0" presId="urn:microsoft.com/office/officeart/2005/8/layout/hierarchy3"/>
    <dgm:cxn modelId="{7337520B-FC8C-4A93-9741-0C1A540CA0E2}" type="presParOf" srcId="{E8E75DB1-602A-46F5-952C-A7511C54702F}" destId="{D8D44A8B-9D78-4343-98B3-CC9274B74419}" srcOrd="2" destOrd="0" presId="urn:microsoft.com/office/officeart/2005/8/layout/hierarchy3"/>
    <dgm:cxn modelId="{0A90C528-E761-4425-8E9C-74C5DD26E33E}" type="presParOf" srcId="{E8E75DB1-602A-46F5-952C-A7511C54702F}" destId="{637874E7-F765-4BC6-A000-7DA29A206AE6}" srcOrd="3" destOrd="0" presId="urn:microsoft.com/office/officeart/2005/8/layout/hierarchy3"/>
    <dgm:cxn modelId="{B8002F3A-DACF-442F-BFCB-17AAE7BECA1A}" type="presParOf" srcId="{76C89D71-FF09-4928-85FF-4D254DEF3823}" destId="{7A112918-2A28-41ED-AD8D-679C80B5484F}" srcOrd="1" destOrd="0" presId="urn:microsoft.com/office/officeart/2005/8/layout/hierarchy3"/>
    <dgm:cxn modelId="{1F27938A-68CF-4892-A9C3-DBADA1507033}" type="presParOf" srcId="{7A112918-2A28-41ED-AD8D-679C80B5484F}" destId="{C53D8799-F9BF-4150-A40C-FF3DE12EBE45}" srcOrd="0" destOrd="0" presId="urn:microsoft.com/office/officeart/2005/8/layout/hierarchy3"/>
    <dgm:cxn modelId="{0EEF8DFA-DD91-4E19-84CE-2E9519F4DF6C}" type="presParOf" srcId="{C53D8799-F9BF-4150-A40C-FF3DE12EBE45}" destId="{391A908C-BECC-4AC9-BEFE-0D31AF5B4C77}" srcOrd="0" destOrd="0" presId="urn:microsoft.com/office/officeart/2005/8/layout/hierarchy3"/>
    <dgm:cxn modelId="{967B2DFF-B17C-47AB-9FB7-73FC7FBAF580}" type="presParOf" srcId="{C53D8799-F9BF-4150-A40C-FF3DE12EBE45}" destId="{5F1C96DC-0D9F-4B6E-8BF6-45D170E7FC5F}" srcOrd="1" destOrd="0" presId="urn:microsoft.com/office/officeart/2005/8/layout/hierarchy3"/>
    <dgm:cxn modelId="{07191E7E-292D-42BB-BE1D-D32A860FA83D}" type="presParOf" srcId="{7A112918-2A28-41ED-AD8D-679C80B5484F}" destId="{94C47AA9-8E9C-4C84-BDF8-0E87410A7877}" srcOrd="1" destOrd="0" presId="urn:microsoft.com/office/officeart/2005/8/layout/hierarchy3"/>
    <dgm:cxn modelId="{917BFCF3-A8A8-4A0B-8D88-E41A8549E1DD}" type="presParOf" srcId="{94C47AA9-8E9C-4C84-BDF8-0E87410A7877}" destId="{17AAD8EA-F23C-4FC5-A58D-C91E8A24C7D1}" srcOrd="0" destOrd="0" presId="urn:microsoft.com/office/officeart/2005/8/layout/hierarchy3"/>
    <dgm:cxn modelId="{A37F3E48-51C3-4255-B01F-1DF4BD09E87D}" type="presParOf" srcId="{94C47AA9-8E9C-4C84-BDF8-0E87410A7877}" destId="{46E168BD-7AA8-4C04-83D2-C84B813325BE}" srcOrd="1" destOrd="0" presId="urn:microsoft.com/office/officeart/2005/8/layout/hierarchy3"/>
    <dgm:cxn modelId="{49555C06-B9D0-4FC2-89DF-7698BAA44376}" type="presParOf" srcId="{94C47AA9-8E9C-4C84-BDF8-0E87410A7877}" destId="{7766B32E-0DBD-4ED8-B4F1-EFA25B961795}" srcOrd="2" destOrd="0" presId="urn:microsoft.com/office/officeart/2005/8/layout/hierarchy3"/>
    <dgm:cxn modelId="{FD95ADAE-E9A5-42CC-9FAB-839C8BB9AA9D}" type="presParOf" srcId="{94C47AA9-8E9C-4C84-BDF8-0E87410A7877}" destId="{ABFFFDBC-6E15-4DFC-B367-2624A8B91DC5}" srcOrd="3" destOrd="0" presId="urn:microsoft.com/office/officeart/2005/8/layout/hierarchy3"/>
    <dgm:cxn modelId="{0991E99D-5E9E-42DD-A4E6-DA01E934CF09}" type="presParOf" srcId="{94C47AA9-8E9C-4C84-BDF8-0E87410A7877}" destId="{B5BA59E5-DEFB-4C61-A2E8-57FE2C2FE0B4}" srcOrd="4" destOrd="0" presId="urn:microsoft.com/office/officeart/2005/8/layout/hierarchy3"/>
    <dgm:cxn modelId="{E2832B46-968F-4E82-89FE-E3FB97794B04}" type="presParOf" srcId="{94C47AA9-8E9C-4C84-BDF8-0E87410A7877}" destId="{E8C92205-DCD3-4D97-8DE1-C860D96FC7C5}" srcOrd="5" destOrd="0" presId="urn:microsoft.com/office/officeart/2005/8/layout/hierarchy3"/>
    <dgm:cxn modelId="{691CB477-FF50-4DCF-ACB4-332D3C409984}" type="presParOf" srcId="{94C47AA9-8E9C-4C84-BDF8-0E87410A7877}" destId="{46B35680-A5E6-4F93-9D7D-6E4FA8254637}" srcOrd="6" destOrd="0" presId="urn:microsoft.com/office/officeart/2005/8/layout/hierarchy3"/>
    <dgm:cxn modelId="{011C4B07-018B-4398-8246-1801820A167F}" type="presParOf" srcId="{94C47AA9-8E9C-4C84-BDF8-0E87410A7877}" destId="{47ED41AE-02A5-4322-8F2F-ED42975D9C5D}" srcOrd="7" destOrd="0" presId="urn:microsoft.com/office/officeart/2005/8/layout/hierarchy3"/>
    <dgm:cxn modelId="{6693453B-8CFB-49F1-880E-0F0B9A1F5C50}" type="presParOf" srcId="{76C89D71-FF09-4928-85FF-4D254DEF3823}" destId="{AB59ED68-40EC-41D9-8861-DE795CECC552}" srcOrd="2" destOrd="0" presId="urn:microsoft.com/office/officeart/2005/8/layout/hierarchy3"/>
    <dgm:cxn modelId="{AE309DBA-8B84-4236-9D51-9BDA5F539776}" type="presParOf" srcId="{AB59ED68-40EC-41D9-8861-DE795CECC552}" destId="{967849F8-ECD6-442C-B3DF-81F56BA6E3C9}" srcOrd="0" destOrd="0" presId="urn:microsoft.com/office/officeart/2005/8/layout/hierarchy3"/>
    <dgm:cxn modelId="{710ADF5E-19A3-44E6-93D7-6E09EFAA1519}" type="presParOf" srcId="{967849F8-ECD6-442C-B3DF-81F56BA6E3C9}" destId="{95F1D032-D356-4A4C-A671-6EF4529F285B}" srcOrd="0" destOrd="0" presId="urn:microsoft.com/office/officeart/2005/8/layout/hierarchy3"/>
    <dgm:cxn modelId="{926E598C-4021-40A7-B29B-0BC166132A61}" type="presParOf" srcId="{967849F8-ECD6-442C-B3DF-81F56BA6E3C9}" destId="{93818715-B515-460F-95F6-CEF5AE4F6606}" srcOrd="1" destOrd="0" presId="urn:microsoft.com/office/officeart/2005/8/layout/hierarchy3"/>
    <dgm:cxn modelId="{877F8B93-7F59-44AD-B8E3-38B587D85081}" type="presParOf" srcId="{AB59ED68-40EC-41D9-8861-DE795CECC552}" destId="{DA69D3EF-F19A-4B18-9489-6FFC37CB72BA}" srcOrd="1" destOrd="0" presId="urn:microsoft.com/office/officeart/2005/8/layout/hierarchy3"/>
    <dgm:cxn modelId="{007407D8-6B0F-4347-B276-25ECF788C59C}" type="presParOf" srcId="{DA69D3EF-F19A-4B18-9489-6FFC37CB72BA}" destId="{A99A4367-AE41-434C-BADC-0BE8214B3F5F}" srcOrd="0" destOrd="0" presId="urn:microsoft.com/office/officeart/2005/8/layout/hierarchy3"/>
    <dgm:cxn modelId="{CB3B89EF-4FD7-4CF0-8963-C98401F675C9}" type="presParOf" srcId="{DA69D3EF-F19A-4B18-9489-6FFC37CB72BA}" destId="{1036AB3A-102E-4BDF-B274-5D0CD87400F5}" srcOrd="1" destOrd="0" presId="urn:microsoft.com/office/officeart/2005/8/layout/hierarchy3"/>
    <dgm:cxn modelId="{04034B5B-E0D6-4C92-BAC3-400832B7E105}" type="presParOf" srcId="{DA69D3EF-F19A-4B18-9489-6FFC37CB72BA}" destId="{9D5A6CDA-689F-47B7-850C-FC333EE2DF69}" srcOrd="2" destOrd="0" presId="urn:microsoft.com/office/officeart/2005/8/layout/hierarchy3"/>
    <dgm:cxn modelId="{08F41963-B7B0-4B2E-B059-21AD91E6310A}" type="presParOf" srcId="{DA69D3EF-F19A-4B18-9489-6FFC37CB72BA}" destId="{CF6B6207-C704-4D3B-8802-05BF2D53FC01}" srcOrd="3" destOrd="0" presId="urn:microsoft.com/office/officeart/2005/8/layout/hierarchy3"/>
    <dgm:cxn modelId="{C2F64DB7-CDD5-4584-A0FE-FDCF13F7FD3D}" type="presParOf" srcId="{DA69D3EF-F19A-4B18-9489-6FFC37CB72BA}" destId="{5A8CBD5D-4AFE-4C4E-82A2-AB9C3FF324D8}" srcOrd="4" destOrd="0" presId="urn:microsoft.com/office/officeart/2005/8/layout/hierarchy3"/>
    <dgm:cxn modelId="{22EAC330-D090-4407-AD63-BE46F737CD76}" type="presParOf" srcId="{DA69D3EF-F19A-4B18-9489-6FFC37CB72BA}" destId="{9D383DB7-4217-4022-8FE8-999466751A09}" srcOrd="5" destOrd="0" presId="urn:microsoft.com/office/officeart/2005/8/layout/hierarchy3"/>
    <dgm:cxn modelId="{49CA547F-44E3-4E4C-96CC-BB3B292DAE75}" type="presParOf" srcId="{DA69D3EF-F19A-4B18-9489-6FFC37CB72BA}" destId="{7B6FD911-0791-43E0-B7AB-2B0A2CE09BF2}" srcOrd="6" destOrd="0" presId="urn:microsoft.com/office/officeart/2005/8/layout/hierarchy3"/>
    <dgm:cxn modelId="{C0796861-EF45-4DC6-B3CB-A4D39F7AE909}" type="presParOf" srcId="{DA69D3EF-F19A-4B18-9489-6FFC37CB72BA}" destId="{B41379E1-DCFC-4C72-AAA6-9F9E3476E234}" srcOrd="7" destOrd="0" presId="urn:microsoft.com/office/officeart/2005/8/layout/hierarchy3"/>
    <dgm:cxn modelId="{A7570C11-BBCA-4622-9A94-03D199A009D8}" type="presParOf" srcId="{DA69D3EF-F19A-4B18-9489-6FFC37CB72BA}" destId="{1DC6DF91-D617-4B1B-84EF-E15FC9969284}" srcOrd="8" destOrd="0" presId="urn:microsoft.com/office/officeart/2005/8/layout/hierarchy3"/>
    <dgm:cxn modelId="{C29E60AE-3B72-4FE0-AEDE-07D50614BC6C}" type="presParOf" srcId="{DA69D3EF-F19A-4B18-9489-6FFC37CB72BA}" destId="{CA172783-71A5-4767-85A7-934D7741FB4C}" srcOrd="9" destOrd="0" presId="urn:microsoft.com/office/officeart/2005/8/layout/hierarchy3"/>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F75116-4CAA-4E9C-95FD-1187A64B8C3B}"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pPr rtl="1"/>
          <a:endParaRPr lang="ar-SA"/>
        </a:p>
      </dgm:t>
    </dgm:pt>
    <dgm:pt modelId="{E46834AE-92CE-4D6A-9654-E46C9BBE96E5}">
      <dgm:prSet phldrT="[نص]" custT="1"/>
      <dgm:spPr/>
      <dgm:t>
        <a:bodyPr/>
        <a:lstStyle/>
        <a:p>
          <a:pPr rtl="1"/>
          <a:r>
            <a:rPr lang="ar-SA" sz="2000" b="1" dirty="0" smtClean="0">
              <a:solidFill>
                <a:schemeClr val="bg1"/>
              </a:solidFill>
            </a:rPr>
            <a:t>تتضمن أدوات قياس المتغير النوعي الأدوات التالية</a:t>
          </a:r>
          <a:r>
            <a:rPr lang="en-US" sz="2000" b="1" dirty="0" smtClean="0">
              <a:solidFill>
                <a:schemeClr val="bg1"/>
              </a:solidFill>
            </a:rPr>
            <a:t>:</a:t>
          </a:r>
          <a:endParaRPr lang="ar-SA" sz="2000" b="1" dirty="0">
            <a:solidFill>
              <a:schemeClr val="bg1"/>
            </a:solidFill>
          </a:endParaRPr>
        </a:p>
      </dgm:t>
    </dgm:pt>
    <dgm:pt modelId="{42C7D0CE-C887-4A75-9B3E-CA9F3BA3BC4F}" type="parTrans" cxnId="{95EACE10-1908-4F67-BFFC-F4CAB80E96FE}">
      <dgm:prSet/>
      <dgm:spPr/>
      <dgm:t>
        <a:bodyPr/>
        <a:lstStyle/>
        <a:p>
          <a:pPr rtl="1"/>
          <a:endParaRPr lang="ar-SA"/>
        </a:p>
      </dgm:t>
    </dgm:pt>
    <dgm:pt modelId="{F45AA832-6A91-4534-8521-843C9EBA19EE}" type="sibTrans" cxnId="{95EACE10-1908-4F67-BFFC-F4CAB80E96FE}">
      <dgm:prSet/>
      <dgm:spPr/>
      <dgm:t>
        <a:bodyPr/>
        <a:lstStyle/>
        <a:p>
          <a:pPr rtl="1"/>
          <a:endParaRPr lang="ar-SA"/>
        </a:p>
      </dgm:t>
    </dgm:pt>
    <dgm:pt modelId="{A34702BE-E6BE-4098-B2CC-DD552F9B0A70}">
      <dgm:prSet custT="1"/>
      <dgm:spPr/>
      <dgm:t>
        <a:bodyPr/>
        <a:lstStyle/>
        <a:p>
          <a:pPr rtl="1"/>
          <a:r>
            <a:rPr lang="ar-SA" sz="2000" b="1" dirty="0" smtClean="0">
              <a:solidFill>
                <a:schemeClr val="bg1"/>
              </a:solidFill>
            </a:rPr>
            <a:t>تتضمن أدوات قياس المتغير الكمي الأدوات التالية</a:t>
          </a:r>
          <a:r>
            <a:rPr lang="en-US" sz="2000" b="1" dirty="0" smtClean="0">
              <a:solidFill>
                <a:schemeClr val="bg1"/>
              </a:solidFill>
            </a:rPr>
            <a:t>:</a:t>
          </a:r>
          <a:endParaRPr lang="en-US" sz="2000" b="1" dirty="0">
            <a:solidFill>
              <a:schemeClr val="bg1"/>
            </a:solidFill>
          </a:endParaRPr>
        </a:p>
      </dgm:t>
    </dgm:pt>
    <dgm:pt modelId="{CD244F8C-8DF9-4298-9914-59A2B4B0C021}" type="parTrans" cxnId="{6EFEF8D5-198A-4BBC-A553-1F66994A737E}">
      <dgm:prSet/>
      <dgm:spPr/>
      <dgm:t>
        <a:bodyPr/>
        <a:lstStyle/>
        <a:p>
          <a:pPr rtl="1"/>
          <a:endParaRPr lang="ar-SA"/>
        </a:p>
      </dgm:t>
    </dgm:pt>
    <dgm:pt modelId="{B8051734-5F81-4B46-8D33-C0A9AD403EF7}" type="sibTrans" cxnId="{6EFEF8D5-198A-4BBC-A553-1F66994A737E}">
      <dgm:prSet/>
      <dgm:spPr/>
      <dgm:t>
        <a:bodyPr/>
        <a:lstStyle/>
        <a:p>
          <a:pPr rtl="1"/>
          <a:endParaRPr lang="ar-SA"/>
        </a:p>
      </dgm:t>
    </dgm:pt>
    <dgm:pt modelId="{7113D1EB-F774-433F-B202-4C4B34B4DAAA}">
      <dgm:prSet custT="1"/>
      <dgm:spPr/>
      <dgm:t>
        <a:bodyPr/>
        <a:lstStyle/>
        <a:p>
          <a:pPr rtl="1"/>
          <a:r>
            <a:rPr lang="ar-SA" sz="2000" dirty="0" smtClean="0">
              <a:solidFill>
                <a:schemeClr val="tx1"/>
              </a:solidFill>
            </a:rPr>
            <a:t>المقاييس الرقمية</a:t>
          </a:r>
          <a:endParaRPr lang="en-US" sz="2000" dirty="0">
            <a:solidFill>
              <a:schemeClr val="tx1"/>
            </a:solidFill>
          </a:endParaRPr>
        </a:p>
      </dgm:t>
    </dgm:pt>
    <dgm:pt modelId="{3872C3F4-3E02-4D27-BBD8-E7F62552E12A}" type="parTrans" cxnId="{796D9063-715E-474C-85CD-8E84C8D3FC03}">
      <dgm:prSet/>
      <dgm:spPr/>
      <dgm:t>
        <a:bodyPr/>
        <a:lstStyle/>
        <a:p>
          <a:pPr rtl="1"/>
          <a:endParaRPr lang="ar-SA"/>
        </a:p>
      </dgm:t>
    </dgm:pt>
    <dgm:pt modelId="{B6212C5C-89B3-4E2D-BE44-BB63F18221E0}" type="sibTrans" cxnId="{796D9063-715E-474C-85CD-8E84C8D3FC03}">
      <dgm:prSet/>
      <dgm:spPr/>
      <dgm:t>
        <a:bodyPr/>
        <a:lstStyle/>
        <a:p>
          <a:pPr rtl="1"/>
          <a:endParaRPr lang="ar-SA"/>
        </a:p>
      </dgm:t>
    </dgm:pt>
    <dgm:pt modelId="{5E400EBB-FDA4-46D5-B509-7CCF7608ACB8}">
      <dgm:prSet custT="1"/>
      <dgm:spPr/>
      <dgm:t>
        <a:bodyPr/>
        <a:lstStyle/>
        <a:p>
          <a:pPr rtl="1"/>
          <a:r>
            <a:rPr lang="ar-SA" sz="2000" smtClean="0">
              <a:solidFill>
                <a:schemeClr val="tx1"/>
              </a:solidFill>
            </a:rPr>
            <a:t>المقاييس المكتوبة</a:t>
          </a:r>
          <a:endParaRPr lang="en-US" sz="2000">
            <a:solidFill>
              <a:schemeClr val="tx1"/>
            </a:solidFill>
          </a:endParaRPr>
        </a:p>
      </dgm:t>
    </dgm:pt>
    <dgm:pt modelId="{9FB96D8D-CEE8-4823-956C-499D2DBE2B10}" type="parTrans" cxnId="{8D8D12BE-84E8-4EB2-A23A-F69543E7F208}">
      <dgm:prSet/>
      <dgm:spPr/>
      <dgm:t>
        <a:bodyPr/>
        <a:lstStyle/>
        <a:p>
          <a:pPr rtl="1"/>
          <a:endParaRPr lang="ar-SA"/>
        </a:p>
      </dgm:t>
    </dgm:pt>
    <dgm:pt modelId="{F0815C90-BCB8-4B35-B87E-DB6619FBBDC7}" type="sibTrans" cxnId="{8D8D12BE-84E8-4EB2-A23A-F69543E7F208}">
      <dgm:prSet/>
      <dgm:spPr/>
      <dgm:t>
        <a:bodyPr/>
        <a:lstStyle/>
        <a:p>
          <a:pPr rtl="1"/>
          <a:endParaRPr lang="ar-SA"/>
        </a:p>
      </dgm:t>
    </dgm:pt>
    <dgm:pt modelId="{891577BF-DB42-4654-B608-60133768744B}">
      <dgm:prSet custT="1"/>
      <dgm:spPr/>
      <dgm:t>
        <a:bodyPr/>
        <a:lstStyle/>
        <a:p>
          <a:pPr rtl="1"/>
          <a:r>
            <a:rPr lang="ar-SA" sz="2000" dirty="0" smtClean="0">
              <a:solidFill>
                <a:schemeClr val="tx1"/>
              </a:solidFill>
            </a:rPr>
            <a:t>المقابلات الشخصية</a:t>
          </a:r>
          <a:endParaRPr lang="en-US" sz="2000" dirty="0">
            <a:solidFill>
              <a:schemeClr val="tx1"/>
            </a:solidFill>
          </a:endParaRPr>
        </a:p>
      </dgm:t>
    </dgm:pt>
    <dgm:pt modelId="{B26E9F2B-6B07-42CD-A47E-F05BE49B1EE5}" type="parTrans" cxnId="{63D38926-2960-4552-BBC4-E374815F8606}">
      <dgm:prSet/>
      <dgm:spPr/>
      <dgm:t>
        <a:bodyPr/>
        <a:lstStyle/>
        <a:p>
          <a:pPr rtl="1"/>
          <a:endParaRPr lang="ar-SA"/>
        </a:p>
      </dgm:t>
    </dgm:pt>
    <dgm:pt modelId="{232C08C6-F28C-417A-BF38-45FEE6E323EE}" type="sibTrans" cxnId="{63D38926-2960-4552-BBC4-E374815F8606}">
      <dgm:prSet/>
      <dgm:spPr/>
      <dgm:t>
        <a:bodyPr/>
        <a:lstStyle/>
        <a:p>
          <a:pPr rtl="1"/>
          <a:endParaRPr lang="ar-SA"/>
        </a:p>
      </dgm:t>
    </dgm:pt>
    <dgm:pt modelId="{9DAEFC94-461E-48AD-9F02-0A1BA30C716B}">
      <dgm:prSet custT="1"/>
      <dgm:spPr/>
      <dgm:t>
        <a:bodyPr/>
        <a:lstStyle/>
        <a:p>
          <a:pPr rtl="1"/>
          <a:r>
            <a:rPr lang="ar-SA" sz="2000" dirty="0" smtClean="0">
              <a:solidFill>
                <a:schemeClr val="tx1"/>
              </a:solidFill>
            </a:rPr>
            <a:t>استبيانات التقدير الكمي</a:t>
          </a:r>
          <a:endParaRPr lang="en-US" sz="2000" dirty="0">
            <a:solidFill>
              <a:schemeClr val="tx1"/>
            </a:solidFill>
          </a:endParaRPr>
        </a:p>
      </dgm:t>
    </dgm:pt>
    <dgm:pt modelId="{E5310DDA-4271-482E-9886-E30138BFA817}" type="parTrans" cxnId="{3A861C78-D46D-4248-9A04-BFE29E3626EF}">
      <dgm:prSet/>
      <dgm:spPr/>
      <dgm:t>
        <a:bodyPr/>
        <a:lstStyle/>
        <a:p>
          <a:pPr rtl="1"/>
          <a:endParaRPr lang="ar-SA"/>
        </a:p>
      </dgm:t>
    </dgm:pt>
    <dgm:pt modelId="{2278C8CB-6DA5-40CD-B407-20F9ADB80F3E}" type="sibTrans" cxnId="{3A861C78-D46D-4248-9A04-BFE29E3626EF}">
      <dgm:prSet/>
      <dgm:spPr/>
      <dgm:t>
        <a:bodyPr/>
        <a:lstStyle/>
        <a:p>
          <a:pPr rtl="1"/>
          <a:endParaRPr lang="ar-SA"/>
        </a:p>
      </dgm:t>
    </dgm:pt>
    <dgm:pt modelId="{0B00341F-363D-48BE-9868-C5CFD4826473}">
      <dgm:prSet custT="1"/>
      <dgm:spPr/>
      <dgm:t>
        <a:bodyPr/>
        <a:lstStyle/>
        <a:p>
          <a:pPr rtl="1"/>
          <a:r>
            <a:rPr lang="ar-SA" sz="2000" dirty="0" smtClean="0">
              <a:solidFill>
                <a:schemeClr val="tx1"/>
              </a:solidFill>
            </a:rPr>
            <a:t>الاختبارات الإحصائية والرياضية</a:t>
          </a:r>
          <a:endParaRPr lang="en-US" sz="2000" dirty="0">
            <a:solidFill>
              <a:schemeClr val="tx1"/>
            </a:solidFill>
          </a:endParaRPr>
        </a:p>
      </dgm:t>
    </dgm:pt>
    <dgm:pt modelId="{F572344E-345E-4911-AE24-1BF5A72AC733}" type="parTrans" cxnId="{6156D38E-B670-4DDA-A0FD-46AB5A0C9C57}">
      <dgm:prSet/>
      <dgm:spPr/>
      <dgm:t>
        <a:bodyPr/>
        <a:lstStyle/>
        <a:p>
          <a:pPr rtl="1"/>
          <a:endParaRPr lang="ar-SA"/>
        </a:p>
      </dgm:t>
    </dgm:pt>
    <dgm:pt modelId="{6F33A02D-5217-4AA0-8DCF-FCDC6728C46B}" type="sibTrans" cxnId="{6156D38E-B670-4DDA-A0FD-46AB5A0C9C57}">
      <dgm:prSet/>
      <dgm:spPr/>
      <dgm:t>
        <a:bodyPr/>
        <a:lstStyle/>
        <a:p>
          <a:pPr rtl="1"/>
          <a:endParaRPr lang="ar-SA"/>
        </a:p>
      </dgm:t>
    </dgm:pt>
    <dgm:pt modelId="{B5C97BDA-269B-4690-A7C3-53DCFE44A3AA}">
      <dgm:prSet custT="1"/>
      <dgm:spPr/>
      <dgm:t>
        <a:bodyPr/>
        <a:lstStyle/>
        <a:p>
          <a:pPr rtl="1"/>
          <a:r>
            <a:rPr lang="ar-SA" sz="2000" dirty="0" smtClean="0">
              <a:solidFill>
                <a:schemeClr val="tx1"/>
              </a:solidFill>
            </a:rPr>
            <a:t>المقابلات الهادفة</a:t>
          </a:r>
          <a:endParaRPr lang="en-US" sz="2000" dirty="0">
            <a:solidFill>
              <a:schemeClr val="tx1"/>
            </a:solidFill>
          </a:endParaRPr>
        </a:p>
      </dgm:t>
    </dgm:pt>
    <dgm:pt modelId="{5C0352A8-8B97-4F2A-BA14-F6219CC1D13D}" type="parTrans" cxnId="{A04D8E9B-21B5-4E5B-9C94-D7A09B23E496}">
      <dgm:prSet/>
      <dgm:spPr/>
      <dgm:t>
        <a:bodyPr/>
        <a:lstStyle/>
        <a:p>
          <a:pPr rtl="1"/>
          <a:endParaRPr lang="ar-SA"/>
        </a:p>
      </dgm:t>
    </dgm:pt>
    <dgm:pt modelId="{6D957D6D-8727-42FB-AC44-794B4811136A}" type="sibTrans" cxnId="{A04D8E9B-21B5-4E5B-9C94-D7A09B23E496}">
      <dgm:prSet/>
      <dgm:spPr/>
      <dgm:t>
        <a:bodyPr/>
        <a:lstStyle/>
        <a:p>
          <a:pPr rtl="1"/>
          <a:endParaRPr lang="ar-SA"/>
        </a:p>
      </dgm:t>
    </dgm:pt>
    <dgm:pt modelId="{6D0DED7E-1BD5-4C6B-8BBB-99518BDA2E87}">
      <dgm:prSet custT="1"/>
      <dgm:spPr/>
      <dgm:t>
        <a:bodyPr/>
        <a:lstStyle/>
        <a:p>
          <a:pPr rtl="1"/>
          <a:r>
            <a:rPr lang="ar-SA" sz="2000" dirty="0" smtClean="0">
              <a:solidFill>
                <a:schemeClr val="tx1"/>
              </a:solidFill>
            </a:rPr>
            <a:t>الملاحظة المباشرة</a:t>
          </a:r>
          <a:endParaRPr lang="en-US" sz="2000" dirty="0">
            <a:solidFill>
              <a:schemeClr val="tx1"/>
            </a:solidFill>
          </a:endParaRPr>
        </a:p>
      </dgm:t>
    </dgm:pt>
    <dgm:pt modelId="{6B8672C4-FBF0-430F-9880-BEADD28D36FB}" type="parTrans" cxnId="{8EC78005-5D39-49B2-90EB-425F62A65EF8}">
      <dgm:prSet/>
      <dgm:spPr/>
      <dgm:t>
        <a:bodyPr/>
        <a:lstStyle/>
        <a:p>
          <a:pPr rtl="1"/>
          <a:endParaRPr lang="ar-SA"/>
        </a:p>
      </dgm:t>
    </dgm:pt>
    <dgm:pt modelId="{D79DA44F-C8F8-43DE-9A32-7C96D2448922}" type="sibTrans" cxnId="{8EC78005-5D39-49B2-90EB-425F62A65EF8}">
      <dgm:prSet/>
      <dgm:spPr/>
      <dgm:t>
        <a:bodyPr/>
        <a:lstStyle/>
        <a:p>
          <a:pPr rtl="1"/>
          <a:endParaRPr lang="ar-SA"/>
        </a:p>
      </dgm:t>
    </dgm:pt>
    <dgm:pt modelId="{E7B74CA9-8A7D-41D3-B96D-20C886CADC3F}">
      <dgm:prSet custT="1"/>
      <dgm:spPr/>
      <dgm:t>
        <a:bodyPr/>
        <a:lstStyle/>
        <a:p>
          <a:pPr rtl="1"/>
          <a:r>
            <a:rPr lang="ar-SA" sz="2000" dirty="0" smtClean="0">
              <a:solidFill>
                <a:schemeClr val="tx1"/>
              </a:solidFill>
            </a:rPr>
            <a:t>تحليل المحتوى</a:t>
          </a:r>
          <a:endParaRPr lang="en-US" sz="2000" dirty="0">
            <a:solidFill>
              <a:schemeClr val="tx1"/>
            </a:solidFill>
          </a:endParaRPr>
        </a:p>
      </dgm:t>
    </dgm:pt>
    <dgm:pt modelId="{1C2B0C62-793F-4CF4-B2DE-A6985E6B19F1}" type="parTrans" cxnId="{AB035C0F-228B-4EE4-A30A-52D806428EF9}">
      <dgm:prSet/>
      <dgm:spPr/>
      <dgm:t>
        <a:bodyPr/>
        <a:lstStyle/>
        <a:p>
          <a:pPr rtl="1"/>
          <a:endParaRPr lang="ar-SA"/>
        </a:p>
      </dgm:t>
    </dgm:pt>
    <dgm:pt modelId="{344AC5FF-CB46-4CF4-9D57-FEC41628386D}" type="sibTrans" cxnId="{AB035C0F-228B-4EE4-A30A-52D806428EF9}">
      <dgm:prSet/>
      <dgm:spPr/>
      <dgm:t>
        <a:bodyPr/>
        <a:lstStyle/>
        <a:p>
          <a:pPr rtl="1"/>
          <a:endParaRPr lang="ar-SA"/>
        </a:p>
      </dgm:t>
    </dgm:pt>
    <dgm:pt modelId="{39C10A05-294E-4EB8-AF9B-6C21FE0E1B21}">
      <dgm:prSet custT="1"/>
      <dgm:spPr/>
      <dgm:t>
        <a:bodyPr/>
        <a:lstStyle/>
        <a:p>
          <a:pPr rtl="1"/>
          <a:r>
            <a:rPr lang="ar-SA" sz="2000" dirty="0" smtClean="0">
              <a:solidFill>
                <a:schemeClr val="tx1"/>
              </a:solidFill>
            </a:rPr>
            <a:t>استبيانات تقدير النوعية</a:t>
          </a:r>
          <a:endParaRPr lang="en-US" sz="2000" dirty="0">
            <a:solidFill>
              <a:schemeClr val="tx1"/>
            </a:solidFill>
          </a:endParaRPr>
        </a:p>
      </dgm:t>
    </dgm:pt>
    <dgm:pt modelId="{E9FBAF35-8837-49B3-BD81-4471EFE5BF13}" type="parTrans" cxnId="{97375BA2-80E1-42EC-9804-265C4AB25261}">
      <dgm:prSet/>
      <dgm:spPr/>
      <dgm:t>
        <a:bodyPr/>
        <a:lstStyle/>
        <a:p>
          <a:pPr rtl="1"/>
          <a:endParaRPr lang="ar-SA"/>
        </a:p>
      </dgm:t>
    </dgm:pt>
    <dgm:pt modelId="{724D5A49-4448-4D1A-B5FE-E82D75748338}" type="sibTrans" cxnId="{97375BA2-80E1-42EC-9804-265C4AB25261}">
      <dgm:prSet/>
      <dgm:spPr/>
      <dgm:t>
        <a:bodyPr/>
        <a:lstStyle/>
        <a:p>
          <a:pPr rtl="1"/>
          <a:endParaRPr lang="ar-SA"/>
        </a:p>
      </dgm:t>
    </dgm:pt>
    <dgm:pt modelId="{0B39225C-4A20-4C44-A4BA-6D5B22E332A4}">
      <dgm:prSet custT="1"/>
      <dgm:spPr/>
      <dgm:t>
        <a:bodyPr/>
        <a:lstStyle/>
        <a:p>
          <a:pPr rtl="1"/>
          <a:r>
            <a:rPr lang="ar-SA" sz="2000" dirty="0" smtClean="0">
              <a:solidFill>
                <a:schemeClr val="tx1"/>
              </a:solidFill>
            </a:rPr>
            <a:t>المقاييس ذات العلاقة غير الرقمية</a:t>
          </a:r>
          <a:endParaRPr lang="en-US" sz="2000" dirty="0">
            <a:solidFill>
              <a:schemeClr val="tx1"/>
            </a:solidFill>
          </a:endParaRPr>
        </a:p>
      </dgm:t>
    </dgm:pt>
    <dgm:pt modelId="{0F5630A8-A4F8-4BDE-B3F6-5150EACF4F11}" type="parTrans" cxnId="{BAE908EE-93C5-4018-B32A-295195717DA9}">
      <dgm:prSet/>
      <dgm:spPr/>
      <dgm:t>
        <a:bodyPr/>
        <a:lstStyle/>
        <a:p>
          <a:pPr rtl="1"/>
          <a:endParaRPr lang="ar-SA"/>
        </a:p>
      </dgm:t>
    </dgm:pt>
    <dgm:pt modelId="{5B396AED-3849-4129-B29C-DADF39C89046}" type="sibTrans" cxnId="{BAE908EE-93C5-4018-B32A-295195717DA9}">
      <dgm:prSet/>
      <dgm:spPr/>
      <dgm:t>
        <a:bodyPr/>
        <a:lstStyle/>
        <a:p>
          <a:pPr rtl="1"/>
          <a:endParaRPr lang="ar-SA"/>
        </a:p>
      </dgm:t>
    </dgm:pt>
    <dgm:pt modelId="{1D4BFDB7-164E-4571-8075-E6491E342A77}" type="pres">
      <dgm:prSet presAssocID="{FAF75116-4CAA-4E9C-95FD-1187A64B8C3B}" presName="diagram" presStyleCnt="0">
        <dgm:presLayoutVars>
          <dgm:chPref val="1"/>
          <dgm:dir/>
          <dgm:animOne val="branch"/>
          <dgm:animLvl val="lvl"/>
          <dgm:resizeHandles/>
        </dgm:presLayoutVars>
      </dgm:prSet>
      <dgm:spPr/>
      <dgm:t>
        <a:bodyPr/>
        <a:lstStyle/>
        <a:p>
          <a:pPr rtl="1"/>
          <a:endParaRPr lang="ar-SA"/>
        </a:p>
      </dgm:t>
    </dgm:pt>
    <dgm:pt modelId="{28650E34-E1F4-4115-923B-6E3E51CE0888}" type="pres">
      <dgm:prSet presAssocID="{E46834AE-92CE-4D6A-9654-E46C9BBE96E5}" presName="root" presStyleCnt="0"/>
      <dgm:spPr/>
    </dgm:pt>
    <dgm:pt modelId="{8760CDFC-F038-4FF7-905E-0483868C1169}" type="pres">
      <dgm:prSet presAssocID="{E46834AE-92CE-4D6A-9654-E46C9BBE96E5}" presName="rootComposite" presStyleCnt="0"/>
      <dgm:spPr/>
    </dgm:pt>
    <dgm:pt modelId="{61E49230-4E13-40AA-80AB-D8DB043B99B0}" type="pres">
      <dgm:prSet presAssocID="{E46834AE-92CE-4D6A-9654-E46C9BBE96E5}" presName="rootText" presStyleLbl="node1" presStyleIdx="0" presStyleCnt="2" custScaleX="352970" custScaleY="165946"/>
      <dgm:spPr/>
      <dgm:t>
        <a:bodyPr/>
        <a:lstStyle/>
        <a:p>
          <a:pPr rtl="1"/>
          <a:endParaRPr lang="ar-SA"/>
        </a:p>
      </dgm:t>
    </dgm:pt>
    <dgm:pt modelId="{A86E4774-3D9D-4409-83D9-2D9B54707810}" type="pres">
      <dgm:prSet presAssocID="{E46834AE-92CE-4D6A-9654-E46C9BBE96E5}" presName="rootConnector" presStyleLbl="node1" presStyleIdx="0" presStyleCnt="2"/>
      <dgm:spPr/>
      <dgm:t>
        <a:bodyPr/>
        <a:lstStyle/>
        <a:p>
          <a:pPr rtl="1"/>
          <a:endParaRPr lang="ar-SA"/>
        </a:p>
      </dgm:t>
    </dgm:pt>
    <dgm:pt modelId="{C85EB7AD-2AB2-4420-A30F-07BCB7B42F79}" type="pres">
      <dgm:prSet presAssocID="{E46834AE-92CE-4D6A-9654-E46C9BBE96E5}" presName="childShape" presStyleCnt="0"/>
      <dgm:spPr/>
    </dgm:pt>
    <dgm:pt modelId="{CC8D7068-312D-4EF6-AD7B-1053F49BBE1E}" type="pres">
      <dgm:prSet presAssocID="{5C0352A8-8B97-4F2A-BA14-F6219CC1D13D}" presName="Name13" presStyleLbl="parChTrans1D2" presStyleIdx="0" presStyleCnt="10"/>
      <dgm:spPr/>
      <dgm:t>
        <a:bodyPr/>
        <a:lstStyle/>
        <a:p>
          <a:pPr rtl="1"/>
          <a:endParaRPr lang="ar-SA"/>
        </a:p>
      </dgm:t>
    </dgm:pt>
    <dgm:pt modelId="{1E28442D-8B0A-4071-9F2E-AE8CE4D2BC01}" type="pres">
      <dgm:prSet presAssocID="{B5C97BDA-269B-4690-A7C3-53DCFE44A3AA}" presName="childText" presStyleLbl="bgAcc1" presStyleIdx="0" presStyleCnt="10" custScaleX="276436">
        <dgm:presLayoutVars>
          <dgm:bulletEnabled val="1"/>
        </dgm:presLayoutVars>
      </dgm:prSet>
      <dgm:spPr/>
      <dgm:t>
        <a:bodyPr/>
        <a:lstStyle/>
        <a:p>
          <a:pPr rtl="1"/>
          <a:endParaRPr lang="ar-SA"/>
        </a:p>
      </dgm:t>
    </dgm:pt>
    <dgm:pt modelId="{CCCD57C1-2634-4E3F-93BF-6E91821937F9}" type="pres">
      <dgm:prSet presAssocID="{6B8672C4-FBF0-430F-9880-BEADD28D36FB}" presName="Name13" presStyleLbl="parChTrans1D2" presStyleIdx="1" presStyleCnt="10"/>
      <dgm:spPr/>
      <dgm:t>
        <a:bodyPr/>
        <a:lstStyle/>
        <a:p>
          <a:pPr rtl="1"/>
          <a:endParaRPr lang="ar-SA"/>
        </a:p>
      </dgm:t>
    </dgm:pt>
    <dgm:pt modelId="{0DF1D6D3-F0A4-4B16-B336-13650365572A}" type="pres">
      <dgm:prSet presAssocID="{6D0DED7E-1BD5-4C6B-8BBB-99518BDA2E87}" presName="childText" presStyleLbl="bgAcc1" presStyleIdx="1" presStyleCnt="10" custScaleX="270798">
        <dgm:presLayoutVars>
          <dgm:bulletEnabled val="1"/>
        </dgm:presLayoutVars>
      </dgm:prSet>
      <dgm:spPr/>
      <dgm:t>
        <a:bodyPr/>
        <a:lstStyle/>
        <a:p>
          <a:pPr rtl="1"/>
          <a:endParaRPr lang="ar-SA"/>
        </a:p>
      </dgm:t>
    </dgm:pt>
    <dgm:pt modelId="{435581FB-1826-4B4C-9C26-752650A58ADD}" type="pres">
      <dgm:prSet presAssocID="{1C2B0C62-793F-4CF4-B2DE-A6985E6B19F1}" presName="Name13" presStyleLbl="parChTrans1D2" presStyleIdx="2" presStyleCnt="10"/>
      <dgm:spPr/>
      <dgm:t>
        <a:bodyPr/>
        <a:lstStyle/>
        <a:p>
          <a:pPr rtl="1"/>
          <a:endParaRPr lang="ar-SA"/>
        </a:p>
      </dgm:t>
    </dgm:pt>
    <dgm:pt modelId="{DDCDAC6E-7A33-47D6-98D0-1EC94A39C483}" type="pres">
      <dgm:prSet presAssocID="{E7B74CA9-8A7D-41D3-B96D-20C886CADC3F}" presName="childText" presStyleLbl="bgAcc1" presStyleIdx="2" presStyleCnt="10" custScaleX="279948">
        <dgm:presLayoutVars>
          <dgm:bulletEnabled val="1"/>
        </dgm:presLayoutVars>
      </dgm:prSet>
      <dgm:spPr/>
      <dgm:t>
        <a:bodyPr/>
        <a:lstStyle/>
        <a:p>
          <a:pPr rtl="1"/>
          <a:endParaRPr lang="ar-SA"/>
        </a:p>
      </dgm:t>
    </dgm:pt>
    <dgm:pt modelId="{DFAB8DB7-2E52-4EC6-B178-523C3A4E8923}" type="pres">
      <dgm:prSet presAssocID="{E9FBAF35-8837-49B3-BD81-4471EFE5BF13}" presName="Name13" presStyleLbl="parChTrans1D2" presStyleIdx="3" presStyleCnt="10"/>
      <dgm:spPr/>
      <dgm:t>
        <a:bodyPr/>
        <a:lstStyle/>
        <a:p>
          <a:pPr rtl="1"/>
          <a:endParaRPr lang="ar-SA"/>
        </a:p>
      </dgm:t>
    </dgm:pt>
    <dgm:pt modelId="{285FF1FE-FA61-4D9D-9A79-61D2E7B5C105}" type="pres">
      <dgm:prSet presAssocID="{39C10A05-294E-4EB8-AF9B-6C21FE0E1B21}" presName="childText" presStyleLbl="bgAcc1" presStyleIdx="3" presStyleCnt="10" custScaleX="285586">
        <dgm:presLayoutVars>
          <dgm:bulletEnabled val="1"/>
        </dgm:presLayoutVars>
      </dgm:prSet>
      <dgm:spPr/>
      <dgm:t>
        <a:bodyPr/>
        <a:lstStyle/>
        <a:p>
          <a:pPr rtl="1"/>
          <a:endParaRPr lang="ar-SA"/>
        </a:p>
      </dgm:t>
    </dgm:pt>
    <dgm:pt modelId="{D8A076DC-7744-4CF8-824E-DD7D0D75D53D}" type="pres">
      <dgm:prSet presAssocID="{0F5630A8-A4F8-4BDE-B3F6-5150EACF4F11}" presName="Name13" presStyleLbl="parChTrans1D2" presStyleIdx="4" presStyleCnt="10"/>
      <dgm:spPr/>
      <dgm:t>
        <a:bodyPr/>
        <a:lstStyle/>
        <a:p>
          <a:pPr rtl="1"/>
          <a:endParaRPr lang="ar-SA"/>
        </a:p>
      </dgm:t>
    </dgm:pt>
    <dgm:pt modelId="{294BE7AD-30B7-4B4C-BD24-BC49088AE273}" type="pres">
      <dgm:prSet presAssocID="{0B39225C-4A20-4C44-A4BA-6D5B22E332A4}" presName="childText" presStyleLbl="bgAcc1" presStyleIdx="4" presStyleCnt="10" custScaleX="390090">
        <dgm:presLayoutVars>
          <dgm:bulletEnabled val="1"/>
        </dgm:presLayoutVars>
      </dgm:prSet>
      <dgm:spPr/>
      <dgm:t>
        <a:bodyPr/>
        <a:lstStyle/>
        <a:p>
          <a:pPr rtl="1"/>
          <a:endParaRPr lang="ar-SA"/>
        </a:p>
      </dgm:t>
    </dgm:pt>
    <dgm:pt modelId="{F3081087-5E0B-4765-B526-DCD13832399A}" type="pres">
      <dgm:prSet presAssocID="{A34702BE-E6BE-4098-B2CC-DD552F9B0A70}" presName="root" presStyleCnt="0"/>
      <dgm:spPr/>
    </dgm:pt>
    <dgm:pt modelId="{2B643C3A-5F7B-473B-8977-5B5750AEADCD}" type="pres">
      <dgm:prSet presAssocID="{A34702BE-E6BE-4098-B2CC-DD552F9B0A70}" presName="rootComposite" presStyleCnt="0"/>
      <dgm:spPr/>
    </dgm:pt>
    <dgm:pt modelId="{F2664AE2-7500-45A1-B90D-59592F07EA80}" type="pres">
      <dgm:prSet presAssocID="{A34702BE-E6BE-4098-B2CC-DD552F9B0A70}" presName="rootText" presStyleLbl="node1" presStyleIdx="1" presStyleCnt="2" custScaleX="322775" custScaleY="145048"/>
      <dgm:spPr/>
      <dgm:t>
        <a:bodyPr/>
        <a:lstStyle/>
        <a:p>
          <a:pPr rtl="1"/>
          <a:endParaRPr lang="ar-SA"/>
        </a:p>
      </dgm:t>
    </dgm:pt>
    <dgm:pt modelId="{C3E8C4C0-2D8B-4749-9459-E05CC1E575AE}" type="pres">
      <dgm:prSet presAssocID="{A34702BE-E6BE-4098-B2CC-DD552F9B0A70}" presName="rootConnector" presStyleLbl="node1" presStyleIdx="1" presStyleCnt="2"/>
      <dgm:spPr/>
      <dgm:t>
        <a:bodyPr/>
        <a:lstStyle/>
        <a:p>
          <a:pPr rtl="1"/>
          <a:endParaRPr lang="ar-SA"/>
        </a:p>
      </dgm:t>
    </dgm:pt>
    <dgm:pt modelId="{0D23725A-E806-4255-B50A-0F54E3D0185C}" type="pres">
      <dgm:prSet presAssocID="{A34702BE-E6BE-4098-B2CC-DD552F9B0A70}" presName="childShape" presStyleCnt="0"/>
      <dgm:spPr/>
    </dgm:pt>
    <dgm:pt modelId="{53313DA7-C745-4D01-83CD-E500B4BA04C6}" type="pres">
      <dgm:prSet presAssocID="{3872C3F4-3E02-4D27-BBD8-E7F62552E12A}" presName="Name13" presStyleLbl="parChTrans1D2" presStyleIdx="5" presStyleCnt="10"/>
      <dgm:spPr/>
      <dgm:t>
        <a:bodyPr/>
        <a:lstStyle/>
        <a:p>
          <a:pPr rtl="1"/>
          <a:endParaRPr lang="ar-SA"/>
        </a:p>
      </dgm:t>
    </dgm:pt>
    <dgm:pt modelId="{EBB718DC-4707-4820-9A6A-EBEBA5EE9B15}" type="pres">
      <dgm:prSet presAssocID="{7113D1EB-F774-433F-B202-4C4B34B4DAAA}" presName="childText" presStyleLbl="bgAcc1" presStyleIdx="5" presStyleCnt="10" custScaleX="283009">
        <dgm:presLayoutVars>
          <dgm:bulletEnabled val="1"/>
        </dgm:presLayoutVars>
      </dgm:prSet>
      <dgm:spPr/>
      <dgm:t>
        <a:bodyPr/>
        <a:lstStyle/>
        <a:p>
          <a:pPr rtl="1"/>
          <a:endParaRPr lang="ar-SA"/>
        </a:p>
      </dgm:t>
    </dgm:pt>
    <dgm:pt modelId="{C98054D3-9C88-460A-907C-E12082A1CC2A}" type="pres">
      <dgm:prSet presAssocID="{9FB96D8D-CEE8-4823-956C-499D2DBE2B10}" presName="Name13" presStyleLbl="parChTrans1D2" presStyleIdx="6" presStyleCnt="10"/>
      <dgm:spPr/>
      <dgm:t>
        <a:bodyPr/>
        <a:lstStyle/>
        <a:p>
          <a:pPr rtl="1"/>
          <a:endParaRPr lang="ar-SA"/>
        </a:p>
      </dgm:t>
    </dgm:pt>
    <dgm:pt modelId="{5BB65960-8C95-41FF-8D74-3A1B59FD4ADC}" type="pres">
      <dgm:prSet presAssocID="{5E400EBB-FDA4-46D5-B509-7CCF7608ACB8}" presName="childText" presStyleLbl="bgAcc1" presStyleIdx="6" presStyleCnt="10" custScaleX="283004">
        <dgm:presLayoutVars>
          <dgm:bulletEnabled val="1"/>
        </dgm:presLayoutVars>
      </dgm:prSet>
      <dgm:spPr/>
      <dgm:t>
        <a:bodyPr/>
        <a:lstStyle/>
        <a:p>
          <a:pPr rtl="1"/>
          <a:endParaRPr lang="ar-SA"/>
        </a:p>
      </dgm:t>
    </dgm:pt>
    <dgm:pt modelId="{5BF3722A-F925-47B1-A4C6-0C7DC3E3FAEA}" type="pres">
      <dgm:prSet presAssocID="{B26E9F2B-6B07-42CD-A47E-F05BE49B1EE5}" presName="Name13" presStyleLbl="parChTrans1D2" presStyleIdx="7" presStyleCnt="10"/>
      <dgm:spPr/>
      <dgm:t>
        <a:bodyPr/>
        <a:lstStyle/>
        <a:p>
          <a:pPr rtl="1"/>
          <a:endParaRPr lang="ar-SA"/>
        </a:p>
      </dgm:t>
    </dgm:pt>
    <dgm:pt modelId="{9BA6C13D-A092-425A-B21B-9AB9D4D6CCD1}" type="pres">
      <dgm:prSet presAssocID="{891577BF-DB42-4654-B608-60133768744B}" presName="childText" presStyleLbl="bgAcc1" presStyleIdx="7" presStyleCnt="10" custScaleX="295203">
        <dgm:presLayoutVars>
          <dgm:bulletEnabled val="1"/>
        </dgm:presLayoutVars>
      </dgm:prSet>
      <dgm:spPr/>
      <dgm:t>
        <a:bodyPr/>
        <a:lstStyle/>
        <a:p>
          <a:pPr rtl="1"/>
          <a:endParaRPr lang="ar-SA"/>
        </a:p>
      </dgm:t>
    </dgm:pt>
    <dgm:pt modelId="{B5ECB97A-FCE5-44B6-9A0C-47338F3CC2AA}" type="pres">
      <dgm:prSet presAssocID="{E5310DDA-4271-482E-9886-E30138BFA817}" presName="Name13" presStyleLbl="parChTrans1D2" presStyleIdx="8" presStyleCnt="10"/>
      <dgm:spPr/>
      <dgm:t>
        <a:bodyPr/>
        <a:lstStyle/>
        <a:p>
          <a:pPr rtl="1"/>
          <a:endParaRPr lang="ar-SA"/>
        </a:p>
      </dgm:t>
    </dgm:pt>
    <dgm:pt modelId="{25A02362-1018-471A-9B23-E2859D15C321}" type="pres">
      <dgm:prSet presAssocID="{9DAEFC94-461E-48AD-9F02-0A1BA30C716B}" presName="childText" presStyleLbl="bgAcc1" presStyleIdx="8" presStyleCnt="10" custScaleX="317843" custLinFactNeighborX="1525">
        <dgm:presLayoutVars>
          <dgm:bulletEnabled val="1"/>
        </dgm:presLayoutVars>
      </dgm:prSet>
      <dgm:spPr/>
      <dgm:t>
        <a:bodyPr/>
        <a:lstStyle/>
        <a:p>
          <a:pPr rtl="1"/>
          <a:endParaRPr lang="ar-SA"/>
        </a:p>
      </dgm:t>
    </dgm:pt>
    <dgm:pt modelId="{7DFA7081-E7C5-4A76-B6BF-477C8D3779B3}" type="pres">
      <dgm:prSet presAssocID="{F572344E-345E-4911-AE24-1BF5A72AC733}" presName="Name13" presStyleLbl="parChTrans1D2" presStyleIdx="9" presStyleCnt="10"/>
      <dgm:spPr/>
      <dgm:t>
        <a:bodyPr/>
        <a:lstStyle/>
        <a:p>
          <a:pPr rtl="1"/>
          <a:endParaRPr lang="ar-SA"/>
        </a:p>
      </dgm:t>
    </dgm:pt>
    <dgm:pt modelId="{08A019E5-24C7-4CE5-9DBD-BCC63EFAB460}" type="pres">
      <dgm:prSet presAssocID="{0B00341F-363D-48BE-9868-C5CFD4826473}" presName="childText" presStyleLbl="bgAcc1" presStyleIdx="9" presStyleCnt="10" custScaleX="441378">
        <dgm:presLayoutVars>
          <dgm:bulletEnabled val="1"/>
        </dgm:presLayoutVars>
      </dgm:prSet>
      <dgm:spPr/>
      <dgm:t>
        <a:bodyPr/>
        <a:lstStyle/>
        <a:p>
          <a:pPr rtl="1"/>
          <a:endParaRPr lang="ar-SA"/>
        </a:p>
      </dgm:t>
    </dgm:pt>
  </dgm:ptLst>
  <dgm:cxnLst>
    <dgm:cxn modelId="{8EC78005-5D39-49B2-90EB-425F62A65EF8}" srcId="{E46834AE-92CE-4D6A-9654-E46C9BBE96E5}" destId="{6D0DED7E-1BD5-4C6B-8BBB-99518BDA2E87}" srcOrd="1" destOrd="0" parTransId="{6B8672C4-FBF0-430F-9880-BEADD28D36FB}" sibTransId="{D79DA44F-C8F8-43DE-9A32-7C96D2448922}"/>
    <dgm:cxn modelId="{796D9063-715E-474C-85CD-8E84C8D3FC03}" srcId="{A34702BE-E6BE-4098-B2CC-DD552F9B0A70}" destId="{7113D1EB-F774-433F-B202-4C4B34B4DAAA}" srcOrd="0" destOrd="0" parTransId="{3872C3F4-3E02-4D27-BBD8-E7F62552E12A}" sibTransId="{B6212C5C-89B3-4E2D-BE44-BB63F18221E0}"/>
    <dgm:cxn modelId="{97375BA2-80E1-42EC-9804-265C4AB25261}" srcId="{E46834AE-92CE-4D6A-9654-E46C9BBE96E5}" destId="{39C10A05-294E-4EB8-AF9B-6C21FE0E1B21}" srcOrd="3" destOrd="0" parTransId="{E9FBAF35-8837-49B3-BD81-4471EFE5BF13}" sibTransId="{724D5A49-4448-4D1A-B5FE-E82D75748338}"/>
    <dgm:cxn modelId="{0A784B1F-BB22-431E-8325-920221F83B15}" type="presOf" srcId="{FAF75116-4CAA-4E9C-95FD-1187A64B8C3B}" destId="{1D4BFDB7-164E-4571-8075-E6491E342A77}" srcOrd="0" destOrd="0" presId="urn:microsoft.com/office/officeart/2005/8/layout/hierarchy3"/>
    <dgm:cxn modelId="{63382FF3-0B2B-4708-8BA2-0F7819339814}" type="presOf" srcId="{E9FBAF35-8837-49B3-BD81-4471EFE5BF13}" destId="{DFAB8DB7-2E52-4EC6-B178-523C3A4E8923}" srcOrd="0" destOrd="0" presId="urn:microsoft.com/office/officeart/2005/8/layout/hierarchy3"/>
    <dgm:cxn modelId="{A04D8E9B-21B5-4E5B-9C94-D7A09B23E496}" srcId="{E46834AE-92CE-4D6A-9654-E46C9BBE96E5}" destId="{B5C97BDA-269B-4690-A7C3-53DCFE44A3AA}" srcOrd="0" destOrd="0" parTransId="{5C0352A8-8B97-4F2A-BA14-F6219CC1D13D}" sibTransId="{6D957D6D-8727-42FB-AC44-794B4811136A}"/>
    <dgm:cxn modelId="{235A2138-8284-4024-9742-BD054F13092B}" type="presOf" srcId="{B5C97BDA-269B-4690-A7C3-53DCFE44A3AA}" destId="{1E28442D-8B0A-4071-9F2E-AE8CE4D2BC01}" srcOrd="0" destOrd="0" presId="urn:microsoft.com/office/officeart/2005/8/layout/hierarchy3"/>
    <dgm:cxn modelId="{37D99E62-8A33-4F5B-80C7-E7E42E9959C2}" type="presOf" srcId="{E5310DDA-4271-482E-9886-E30138BFA817}" destId="{B5ECB97A-FCE5-44B6-9A0C-47338F3CC2AA}" srcOrd="0" destOrd="0" presId="urn:microsoft.com/office/officeart/2005/8/layout/hierarchy3"/>
    <dgm:cxn modelId="{CD466690-579E-48BF-B9A6-877DEA7C8888}" type="presOf" srcId="{5E400EBB-FDA4-46D5-B509-7CCF7608ACB8}" destId="{5BB65960-8C95-41FF-8D74-3A1B59FD4ADC}" srcOrd="0" destOrd="0" presId="urn:microsoft.com/office/officeart/2005/8/layout/hierarchy3"/>
    <dgm:cxn modelId="{544A6298-5B86-4E0E-876F-B3E0C13F8BD5}" type="presOf" srcId="{7113D1EB-F774-433F-B202-4C4B34B4DAAA}" destId="{EBB718DC-4707-4820-9A6A-EBEBA5EE9B15}" srcOrd="0" destOrd="0" presId="urn:microsoft.com/office/officeart/2005/8/layout/hierarchy3"/>
    <dgm:cxn modelId="{63D38926-2960-4552-BBC4-E374815F8606}" srcId="{A34702BE-E6BE-4098-B2CC-DD552F9B0A70}" destId="{891577BF-DB42-4654-B608-60133768744B}" srcOrd="2" destOrd="0" parTransId="{B26E9F2B-6B07-42CD-A47E-F05BE49B1EE5}" sibTransId="{232C08C6-F28C-417A-BF38-45FEE6E323EE}"/>
    <dgm:cxn modelId="{FA5EB145-E09F-40F3-A893-371DF89A8CBD}" type="presOf" srcId="{9FB96D8D-CEE8-4823-956C-499D2DBE2B10}" destId="{C98054D3-9C88-460A-907C-E12082A1CC2A}" srcOrd="0" destOrd="0" presId="urn:microsoft.com/office/officeart/2005/8/layout/hierarchy3"/>
    <dgm:cxn modelId="{27FBD30B-9735-4D19-B246-FB944819023B}" type="presOf" srcId="{E7B74CA9-8A7D-41D3-B96D-20C886CADC3F}" destId="{DDCDAC6E-7A33-47D6-98D0-1EC94A39C483}" srcOrd="0" destOrd="0" presId="urn:microsoft.com/office/officeart/2005/8/layout/hierarchy3"/>
    <dgm:cxn modelId="{C2F7AEDD-95FD-41EA-BE03-972D062C0CC0}" type="presOf" srcId="{1C2B0C62-793F-4CF4-B2DE-A6985E6B19F1}" destId="{435581FB-1826-4B4C-9C26-752650A58ADD}" srcOrd="0" destOrd="0" presId="urn:microsoft.com/office/officeart/2005/8/layout/hierarchy3"/>
    <dgm:cxn modelId="{A07A8CCC-D977-48C2-82DC-6DEABEE168BA}" type="presOf" srcId="{0B39225C-4A20-4C44-A4BA-6D5B22E332A4}" destId="{294BE7AD-30B7-4B4C-BD24-BC49088AE273}" srcOrd="0" destOrd="0" presId="urn:microsoft.com/office/officeart/2005/8/layout/hierarchy3"/>
    <dgm:cxn modelId="{95EACE10-1908-4F67-BFFC-F4CAB80E96FE}" srcId="{FAF75116-4CAA-4E9C-95FD-1187A64B8C3B}" destId="{E46834AE-92CE-4D6A-9654-E46C9BBE96E5}" srcOrd="0" destOrd="0" parTransId="{42C7D0CE-C887-4A75-9B3E-CA9F3BA3BC4F}" sibTransId="{F45AA832-6A91-4534-8521-843C9EBA19EE}"/>
    <dgm:cxn modelId="{E31E0ACB-7907-48EB-B4EE-D85931874806}" type="presOf" srcId="{B26E9F2B-6B07-42CD-A47E-F05BE49B1EE5}" destId="{5BF3722A-F925-47B1-A4C6-0C7DC3E3FAEA}" srcOrd="0" destOrd="0" presId="urn:microsoft.com/office/officeart/2005/8/layout/hierarchy3"/>
    <dgm:cxn modelId="{1594604E-BF13-4FF4-BF40-F0A69C5945E8}" type="presOf" srcId="{6D0DED7E-1BD5-4C6B-8BBB-99518BDA2E87}" destId="{0DF1D6D3-F0A4-4B16-B336-13650365572A}" srcOrd="0" destOrd="0" presId="urn:microsoft.com/office/officeart/2005/8/layout/hierarchy3"/>
    <dgm:cxn modelId="{FAA026BD-C5F3-4B39-AD61-0C5C6735D01E}" type="presOf" srcId="{39C10A05-294E-4EB8-AF9B-6C21FE0E1B21}" destId="{285FF1FE-FA61-4D9D-9A79-61D2E7B5C105}" srcOrd="0" destOrd="0" presId="urn:microsoft.com/office/officeart/2005/8/layout/hierarchy3"/>
    <dgm:cxn modelId="{6156D38E-B670-4DDA-A0FD-46AB5A0C9C57}" srcId="{A34702BE-E6BE-4098-B2CC-DD552F9B0A70}" destId="{0B00341F-363D-48BE-9868-C5CFD4826473}" srcOrd="4" destOrd="0" parTransId="{F572344E-345E-4911-AE24-1BF5A72AC733}" sibTransId="{6F33A02D-5217-4AA0-8DCF-FCDC6728C46B}"/>
    <dgm:cxn modelId="{62ACD55F-0263-4B1E-B62D-00C8CA421369}" type="presOf" srcId="{6B8672C4-FBF0-430F-9880-BEADD28D36FB}" destId="{CCCD57C1-2634-4E3F-93BF-6E91821937F9}" srcOrd="0" destOrd="0" presId="urn:microsoft.com/office/officeart/2005/8/layout/hierarchy3"/>
    <dgm:cxn modelId="{3BE101EF-1B8E-4D59-AF7B-D4CDFE6E051A}" type="presOf" srcId="{A34702BE-E6BE-4098-B2CC-DD552F9B0A70}" destId="{C3E8C4C0-2D8B-4749-9459-E05CC1E575AE}" srcOrd="1" destOrd="0" presId="urn:microsoft.com/office/officeart/2005/8/layout/hierarchy3"/>
    <dgm:cxn modelId="{3A861C78-D46D-4248-9A04-BFE29E3626EF}" srcId="{A34702BE-E6BE-4098-B2CC-DD552F9B0A70}" destId="{9DAEFC94-461E-48AD-9F02-0A1BA30C716B}" srcOrd="3" destOrd="0" parTransId="{E5310DDA-4271-482E-9886-E30138BFA817}" sibTransId="{2278C8CB-6DA5-40CD-B407-20F9ADB80F3E}"/>
    <dgm:cxn modelId="{8D8D12BE-84E8-4EB2-A23A-F69543E7F208}" srcId="{A34702BE-E6BE-4098-B2CC-DD552F9B0A70}" destId="{5E400EBB-FDA4-46D5-B509-7CCF7608ACB8}" srcOrd="1" destOrd="0" parTransId="{9FB96D8D-CEE8-4823-956C-499D2DBE2B10}" sibTransId="{F0815C90-BCB8-4B35-B87E-DB6619FBBDC7}"/>
    <dgm:cxn modelId="{AB035C0F-228B-4EE4-A30A-52D806428EF9}" srcId="{E46834AE-92CE-4D6A-9654-E46C9BBE96E5}" destId="{E7B74CA9-8A7D-41D3-B96D-20C886CADC3F}" srcOrd="2" destOrd="0" parTransId="{1C2B0C62-793F-4CF4-B2DE-A6985E6B19F1}" sibTransId="{344AC5FF-CB46-4CF4-9D57-FEC41628386D}"/>
    <dgm:cxn modelId="{6EFEF8D5-198A-4BBC-A553-1F66994A737E}" srcId="{FAF75116-4CAA-4E9C-95FD-1187A64B8C3B}" destId="{A34702BE-E6BE-4098-B2CC-DD552F9B0A70}" srcOrd="1" destOrd="0" parTransId="{CD244F8C-8DF9-4298-9914-59A2B4B0C021}" sibTransId="{B8051734-5F81-4B46-8D33-C0A9AD403EF7}"/>
    <dgm:cxn modelId="{E447E394-1008-465E-861C-01917C223AB0}" type="presOf" srcId="{A34702BE-E6BE-4098-B2CC-DD552F9B0A70}" destId="{F2664AE2-7500-45A1-B90D-59592F07EA80}" srcOrd="0" destOrd="0" presId="urn:microsoft.com/office/officeart/2005/8/layout/hierarchy3"/>
    <dgm:cxn modelId="{017B3A32-B562-4D25-9971-8FE39541887A}" type="presOf" srcId="{9DAEFC94-461E-48AD-9F02-0A1BA30C716B}" destId="{25A02362-1018-471A-9B23-E2859D15C321}" srcOrd="0" destOrd="0" presId="urn:microsoft.com/office/officeart/2005/8/layout/hierarchy3"/>
    <dgm:cxn modelId="{72280357-E1C4-462F-BE96-14177AF36B0C}" type="presOf" srcId="{3872C3F4-3E02-4D27-BBD8-E7F62552E12A}" destId="{53313DA7-C745-4D01-83CD-E500B4BA04C6}" srcOrd="0" destOrd="0" presId="urn:microsoft.com/office/officeart/2005/8/layout/hierarchy3"/>
    <dgm:cxn modelId="{1738E6F2-8C37-47F5-B197-FA7ED5A0932A}" type="presOf" srcId="{E46834AE-92CE-4D6A-9654-E46C9BBE96E5}" destId="{A86E4774-3D9D-4409-83D9-2D9B54707810}" srcOrd="1" destOrd="0" presId="urn:microsoft.com/office/officeart/2005/8/layout/hierarchy3"/>
    <dgm:cxn modelId="{44A62EF5-22C7-4EC7-92F6-04B3A73AEE37}" type="presOf" srcId="{E46834AE-92CE-4D6A-9654-E46C9BBE96E5}" destId="{61E49230-4E13-40AA-80AB-D8DB043B99B0}" srcOrd="0" destOrd="0" presId="urn:microsoft.com/office/officeart/2005/8/layout/hierarchy3"/>
    <dgm:cxn modelId="{74EB3740-ABCA-4BB9-994B-64C7EE4E4C7E}" type="presOf" srcId="{0F5630A8-A4F8-4BDE-B3F6-5150EACF4F11}" destId="{D8A076DC-7744-4CF8-824E-DD7D0D75D53D}" srcOrd="0" destOrd="0" presId="urn:microsoft.com/office/officeart/2005/8/layout/hierarchy3"/>
    <dgm:cxn modelId="{978DF558-D988-4EEF-AA6B-DDF2298E5EAD}" type="presOf" srcId="{F572344E-345E-4911-AE24-1BF5A72AC733}" destId="{7DFA7081-E7C5-4A76-B6BF-477C8D3779B3}" srcOrd="0" destOrd="0" presId="urn:microsoft.com/office/officeart/2005/8/layout/hierarchy3"/>
    <dgm:cxn modelId="{AFCD876F-C132-4E8A-9E8C-01CDB89A9359}" type="presOf" srcId="{891577BF-DB42-4654-B608-60133768744B}" destId="{9BA6C13D-A092-425A-B21B-9AB9D4D6CCD1}" srcOrd="0" destOrd="0" presId="urn:microsoft.com/office/officeart/2005/8/layout/hierarchy3"/>
    <dgm:cxn modelId="{30B3E63F-79D4-437F-A392-F19948672DEA}" type="presOf" srcId="{5C0352A8-8B97-4F2A-BA14-F6219CC1D13D}" destId="{CC8D7068-312D-4EF6-AD7B-1053F49BBE1E}" srcOrd="0" destOrd="0" presId="urn:microsoft.com/office/officeart/2005/8/layout/hierarchy3"/>
    <dgm:cxn modelId="{E716D750-05D1-4301-8880-491E5060D497}" type="presOf" srcId="{0B00341F-363D-48BE-9868-C5CFD4826473}" destId="{08A019E5-24C7-4CE5-9DBD-BCC63EFAB460}" srcOrd="0" destOrd="0" presId="urn:microsoft.com/office/officeart/2005/8/layout/hierarchy3"/>
    <dgm:cxn modelId="{BAE908EE-93C5-4018-B32A-295195717DA9}" srcId="{E46834AE-92CE-4D6A-9654-E46C9BBE96E5}" destId="{0B39225C-4A20-4C44-A4BA-6D5B22E332A4}" srcOrd="4" destOrd="0" parTransId="{0F5630A8-A4F8-4BDE-B3F6-5150EACF4F11}" sibTransId="{5B396AED-3849-4129-B29C-DADF39C89046}"/>
    <dgm:cxn modelId="{78D9F935-9110-4730-B420-1592ED6FA9C5}" type="presParOf" srcId="{1D4BFDB7-164E-4571-8075-E6491E342A77}" destId="{28650E34-E1F4-4115-923B-6E3E51CE0888}" srcOrd="0" destOrd="0" presId="urn:microsoft.com/office/officeart/2005/8/layout/hierarchy3"/>
    <dgm:cxn modelId="{D3A4887B-89F0-482F-A7E9-5C8D14551CD1}" type="presParOf" srcId="{28650E34-E1F4-4115-923B-6E3E51CE0888}" destId="{8760CDFC-F038-4FF7-905E-0483868C1169}" srcOrd="0" destOrd="0" presId="urn:microsoft.com/office/officeart/2005/8/layout/hierarchy3"/>
    <dgm:cxn modelId="{6F4E752E-48CA-412F-902A-2C014108918A}" type="presParOf" srcId="{8760CDFC-F038-4FF7-905E-0483868C1169}" destId="{61E49230-4E13-40AA-80AB-D8DB043B99B0}" srcOrd="0" destOrd="0" presId="urn:microsoft.com/office/officeart/2005/8/layout/hierarchy3"/>
    <dgm:cxn modelId="{55AD9F2F-5BAD-40FD-AA73-92368D259C28}" type="presParOf" srcId="{8760CDFC-F038-4FF7-905E-0483868C1169}" destId="{A86E4774-3D9D-4409-83D9-2D9B54707810}" srcOrd="1" destOrd="0" presId="urn:microsoft.com/office/officeart/2005/8/layout/hierarchy3"/>
    <dgm:cxn modelId="{6000FB43-D6CC-4B92-BFE0-7753A049E7D8}" type="presParOf" srcId="{28650E34-E1F4-4115-923B-6E3E51CE0888}" destId="{C85EB7AD-2AB2-4420-A30F-07BCB7B42F79}" srcOrd="1" destOrd="0" presId="urn:microsoft.com/office/officeart/2005/8/layout/hierarchy3"/>
    <dgm:cxn modelId="{6D124206-AA8E-40DF-8861-FE2C1D99EF4E}" type="presParOf" srcId="{C85EB7AD-2AB2-4420-A30F-07BCB7B42F79}" destId="{CC8D7068-312D-4EF6-AD7B-1053F49BBE1E}" srcOrd="0" destOrd="0" presId="urn:microsoft.com/office/officeart/2005/8/layout/hierarchy3"/>
    <dgm:cxn modelId="{5DBD7BA3-0C1B-4859-A438-D4CF8986F7A5}" type="presParOf" srcId="{C85EB7AD-2AB2-4420-A30F-07BCB7B42F79}" destId="{1E28442D-8B0A-4071-9F2E-AE8CE4D2BC01}" srcOrd="1" destOrd="0" presId="urn:microsoft.com/office/officeart/2005/8/layout/hierarchy3"/>
    <dgm:cxn modelId="{20F021CA-1F1E-4CE0-BFD6-A5E2706B0539}" type="presParOf" srcId="{C85EB7AD-2AB2-4420-A30F-07BCB7B42F79}" destId="{CCCD57C1-2634-4E3F-93BF-6E91821937F9}" srcOrd="2" destOrd="0" presId="urn:microsoft.com/office/officeart/2005/8/layout/hierarchy3"/>
    <dgm:cxn modelId="{0393A0A9-33A8-4B09-8F87-6102092882C7}" type="presParOf" srcId="{C85EB7AD-2AB2-4420-A30F-07BCB7B42F79}" destId="{0DF1D6D3-F0A4-4B16-B336-13650365572A}" srcOrd="3" destOrd="0" presId="urn:microsoft.com/office/officeart/2005/8/layout/hierarchy3"/>
    <dgm:cxn modelId="{179049D4-A135-458E-B9E3-B16B045DAB7A}" type="presParOf" srcId="{C85EB7AD-2AB2-4420-A30F-07BCB7B42F79}" destId="{435581FB-1826-4B4C-9C26-752650A58ADD}" srcOrd="4" destOrd="0" presId="urn:microsoft.com/office/officeart/2005/8/layout/hierarchy3"/>
    <dgm:cxn modelId="{C0A025FF-B0C6-4457-B836-0FA28399E8BB}" type="presParOf" srcId="{C85EB7AD-2AB2-4420-A30F-07BCB7B42F79}" destId="{DDCDAC6E-7A33-47D6-98D0-1EC94A39C483}" srcOrd="5" destOrd="0" presId="urn:microsoft.com/office/officeart/2005/8/layout/hierarchy3"/>
    <dgm:cxn modelId="{5A223230-5F66-41DA-A999-22786FCF27D2}" type="presParOf" srcId="{C85EB7AD-2AB2-4420-A30F-07BCB7B42F79}" destId="{DFAB8DB7-2E52-4EC6-B178-523C3A4E8923}" srcOrd="6" destOrd="0" presId="urn:microsoft.com/office/officeart/2005/8/layout/hierarchy3"/>
    <dgm:cxn modelId="{8A866B04-9314-49B7-9C2C-45819C98B83B}" type="presParOf" srcId="{C85EB7AD-2AB2-4420-A30F-07BCB7B42F79}" destId="{285FF1FE-FA61-4D9D-9A79-61D2E7B5C105}" srcOrd="7" destOrd="0" presId="urn:microsoft.com/office/officeart/2005/8/layout/hierarchy3"/>
    <dgm:cxn modelId="{C11ED45E-6A11-49B4-97F8-9626CF7A2B30}" type="presParOf" srcId="{C85EB7AD-2AB2-4420-A30F-07BCB7B42F79}" destId="{D8A076DC-7744-4CF8-824E-DD7D0D75D53D}" srcOrd="8" destOrd="0" presId="urn:microsoft.com/office/officeart/2005/8/layout/hierarchy3"/>
    <dgm:cxn modelId="{EB41F1D1-AB56-4B65-BC65-00A6A47E2B46}" type="presParOf" srcId="{C85EB7AD-2AB2-4420-A30F-07BCB7B42F79}" destId="{294BE7AD-30B7-4B4C-BD24-BC49088AE273}" srcOrd="9" destOrd="0" presId="urn:microsoft.com/office/officeart/2005/8/layout/hierarchy3"/>
    <dgm:cxn modelId="{F6EA3BD5-6C2C-44A6-843A-33D585170513}" type="presParOf" srcId="{1D4BFDB7-164E-4571-8075-E6491E342A77}" destId="{F3081087-5E0B-4765-B526-DCD13832399A}" srcOrd="1" destOrd="0" presId="urn:microsoft.com/office/officeart/2005/8/layout/hierarchy3"/>
    <dgm:cxn modelId="{BCA1DC1B-6921-4B05-9C18-F9AC34DF94D6}" type="presParOf" srcId="{F3081087-5E0B-4765-B526-DCD13832399A}" destId="{2B643C3A-5F7B-473B-8977-5B5750AEADCD}" srcOrd="0" destOrd="0" presId="urn:microsoft.com/office/officeart/2005/8/layout/hierarchy3"/>
    <dgm:cxn modelId="{589E2071-E0BC-4481-A0D6-5FCC28D9FD39}" type="presParOf" srcId="{2B643C3A-5F7B-473B-8977-5B5750AEADCD}" destId="{F2664AE2-7500-45A1-B90D-59592F07EA80}" srcOrd="0" destOrd="0" presId="urn:microsoft.com/office/officeart/2005/8/layout/hierarchy3"/>
    <dgm:cxn modelId="{1A4F6F63-433F-4425-8A23-1AD4124D592F}" type="presParOf" srcId="{2B643C3A-5F7B-473B-8977-5B5750AEADCD}" destId="{C3E8C4C0-2D8B-4749-9459-E05CC1E575AE}" srcOrd="1" destOrd="0" presId="urn:microsoft.com/office/officeart/2005/8/layout/hierarchy3"/>
    <dgm:cxn modelId="{853123D7-4DA3-41F2-BBF9-92B0ED196CF1}" type="presParOf" srcId="{F3081087-5E0B-4765-B526-DCD13832399A}" destId="{0D23725A-E806-4255-B50A-0F54E3D0185C}" srcOrd="1" destOrd="0" presId="urn:microsoft.com/office/officeart/2005/8/layout/hierarchy3"/>
    <dgm:cxn modelId="{5FEB3E7D-A8D8-40F7-AA44-2306A9CE0214}" type="presParOf" srcId="{0D23725A-E806-4255-B50A-0F54E3D0185C}" destId="{53313DA7-C745-4D01-83CD-E500B4BA04C6}" srcOrd="0" destOrd="0" presId="urn:microsoft.com/office/officeart/2005/8/layout/hierarchy3"/>
    <dgm:cxn modelId="{B65F0ED6-A8F4-45F3-A6E4-901E897BBB45}" type="presParOf" srcId="{0D23725A-E806-4255-B50A-0F54E3D0185C}" destId="{EBB718DC-4707-4820-9A6A-EBEBA5EE9B15}" srcOrd="1" destOrd="0" presId="urn:microsoft.com/office/officeart/2005/8/layout/hierarchy3"/>
    <dgm:cxn modelId="{B5F6FE5F-0BA8-46CB-9C7B-0C10FFBB43BF}" type="presParOf" srcId="{0D23725A-E806-4255-B50A-0F54E3D0185C}" destId="{C98054D3-9C88-460A-907C-E12082A1CC2A}" srcOrd="2" destOrd="0" presId="urn:microsoft.com/office/officeart/2005/8/layout/hierarchy3"/>
    <dgm:cxn modelId="{6A4BE34E-1DD9-4FB5-B2FD-20CF53C342E3}" type="presParOf" srcId="{0D23725A-E806-4255-B50A-0F54E3D0185C}" destId="{5BB65960-8C95-41FF-8D74-3A1B59FD4ADC}" srcOrd="3" destOrd="0" presId="urn:microsoft.com/office/officeart/2005/8/layout/hierarchy3"/>
    <dgm:cxn modelId="{223A2600-0103-4702-A274-650A999F6710}" type="presParOf" srcId="{0D23725A-E806-4255-B50A-0F54E3D0185C}" destId="{5BF3722A-F925-47B1-A4C6-0C7DC3E3FAEA}" srcOrd="4" destOrd="0" presId="urn:microsoft.com/office/officeart/2005/8/layout/hierarchy3"/>
    <dgm:cxn modelId="{E9C0391C-80EB-481A-99D0-8D4CDE494AAF}" type="presParOf" srcId="{0D23725A-E806-4255-B50A-0F54E3D0185C}" destId="{9BA6C13D-A092-425A-B21B-9AB9D4D6CCD1}" srcOrd="5" destOrd="0" presId="urn:microsoft.com/office/officeart/2005/8/layout/hierarchy3"/>
    <dgm:cxn modelId="{97B332A4-8091-4CC4-8559-4ABB60214063}" type="presParOf" srcId="{0D23725A-E806-4255-B50A-0F54E3D0185C}" destId="{B5ECB97A-FCE5-44B6-9A0C-47338F3CC2AA}" srcOrd="6" destOrd="0" presId="urn:microsoft.com/office/officeart/2005/8/layout/hierarchy3"/>
    <dgm:cxn modelId="{103349F7-EF81-4736-AB69-CDC3077D6751}" type="presParOf" srcId="{0D23725A-E806-4255-B50A-0F54E3D0185C}" destId="{25A02362-1018-471A-9B23-E2859D15C321}" srcOrd="7" destOrd="0" presId="urn:microsoft.com/office/officeart/2005/8/layout/hierarchy3"/>
    <dgm:cxn modelId="{ED0F329D-7BDA-4933-9E24-A1E2BC0CCA92}" type="presParOf" srcId="{0D23725A-E806-4255-B50A-0F54E3D0185C}" destId="{7DFA7081-E7C5-4A76-B6BF-477C8D3779B3}" srcOrd="8" destOrd="0" presId="urn:microsoft.com/office/officeart/2005/8/layout/hierarchy3"/>
    <dgm:cxn modelId="{4C50F09C-8EB1-441D-9DE2-447729ECD102}" type="presParOf" srcId="{0D23725A-E806-4255-B50A-0F54E3D0185C}" destId="{08A019E5-24C7-4CE5-9DBD-BCC63EFAB460}" srcOrd="9" destOrd="0" presId="urn:microsoft.com/office/officeart/2005/8/layout/hierarchy3"/>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34CE86-4F98-44CD-AA49-373DAAEC93F6}">
      <dsp:nvSpPr>
        <dsp:cNvPr id="0" name=""/>
        <dsp:cNvSpPr/>
      </dsp:nvSpPr>
      <dsp:spPr>
        <a:xfrm>
          <a:off x="3847240" y="1574"/>
          <a:ext cx="1493935" cy="746967"/>
        </a:xfrm>
        <a:prstGeom prst="roundRect">
          <a:avLst>
            <a:gd name="adj" fmla="val 10000"/>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rtl="1">
            <a:lnSpc>
              <a:spcPct val="90000"/>
            </a:lnSpc>
            <a:spcBef>
              <a:spcPct val="0"/>
            </a:spcBef>
            <a:spcAft>
              <a:spcPct val="35000"/>
            </a:spcAft>
          </a:pPr>
          <a:r>
            <a:rPr lang="ar-JO" sz="1900" kern="1200" dirty="0" smtClean="0"/>
            <a:t>حسب طبيعتها</a:t>
          </a:r>
          <a:endParaRPr lang="ar-SA" sz="1900" kern="1200" dirty="0"/>
        </a:p>
      </dsp:txBody>
      <dsp:txXfrm>
        <a:off x="3869118" y="23452"/>
        <a:ext cx="1450179" cy="703211"/>
      </dsp:txXfrm>
    </dsp:sp>
    <dsp:sp modelId="{604E9118-F791-4D44-9E2D-C3E8020403DC}">
      <dsp:nvSpPr>
        <dsp:cNvPr id="0" name=""/>
        <dsp:cNvSpPr/>
      </dsp:nvSpPr>
      <dsp:spPr>
        <a:xfrm>
          <a:off x="3996633" y="748542"/>
          <a:ext cx="149393" cy="560225"/>
        </a:xfrm>
        <a:custGeom>
          <a:avLst/>
          <a:gdLst/>
          <a:ahLst/>
          <a:cxnLst/>
          <a:rect l="0" t="0" r="0" b="0"/>
          <a:pathLst>
            <a:path>
              <a:moveTo>
                <a:pt x="0" y="0"/>
              </a:moveTo>
              <a:lnTo>
                <a:pt x="0" y="560225"/>
              </a:lnTo>
              <a:lnTo>
                <a:pt x="149393" y="56022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B8065586-8CB8-4216-BE69-5101A7AFD223}">
      <dsp:nvSpPr>
        <dsp:cNvPr id="0" name=""/>
        <dsp:cNvSpPr/>
      </dsp:nvSpPr>
      <dsp:spPr>
        <a:xfrm>
          <a:off x="4146027" y="93528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النوعي</a:t>
          </a:r>
          <a:endParaRPr lang="ar-SA" sz="2400" kern="1200" dirty="0"/>
        </a:p>
      </dsp:txBody>
      <dsp:txXfrm>
        <a:off x="4167905" y="957162"/>
        <a:ext cx="1151392" cy="703211"/>
      </dsp:txXfrm>
    </dsp:sp>
    <dsp:sp modelId="{D8D44A8B-9D78-4343-98B3-CC9274B74419}">
      <dsp:nvSpPr>
        <dsp:cNvPr id="0" name=""/>
        <dsp:cNvSpPr/>
      </dsp:nvSpPr>
      <dsp:spPr>
        <a:xfrm>
          <a:off x="3996633" y="748542"/>
          <a:ext cx="149393" cy="1493935"/>
        </a:xfrm>
        <a:custGeom>
          <a:avLst/>
          <a:gdLst/>
          <a:ahLst/>
          <a:cxnLst/>
          <a:rect l="0" t="0" r="0" b="0"/>
          <a:pathLst>
            <a:path>
              <a:moveTo>
                <a:pt x="0" y="0"/>
              </a:moveTo>
              <a:lnTo>
                <a:pt x="0" y="1493935"/>
              </a:lnTo>
              <a:lnTo>
                <a:pt x="149393" y="14939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637874E7-F765-4BC6-A000-7DA29A206AE6}">
      <dsp:nvSpPr>
        <dsp:cNvPr id="0" name=""/>
        <dsp:cNvSpPr/>
      </dsp:nvSpPr>
      <dsp:spPr>
        <a:xfrm>
          <a:off x="4146027" y="186899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الكمي</a:t>
          </a:r>
          <a:endParaRPr lang="ar-SA" sz="2400" kern="1200" dirty="0"/>
        </a:p>
      </dsp:txBody>
      <dsp:txXfrm>
        <a:off x="4167905" y="1890872"/>
        <a:ext cx="1151392" cy="703211"/>
      </dsp:txXfrm>
    </dsp:sp>
    <dsp:sp modelId="{391A908C-BECC-4AC9-BEFE-0D31AF5B4C77}">
      <dsp:nvSpPr>
        <dsp:cNvPr id="0" name=""/>
        <dsp:cNvSpPr/>
      </dsp:nvSpPr>
      <dsp:spPr>
        <a:xfrm>
          <a:off x="5714660" y="1574"/>
          <a:ext cx="1493935" cy="746967"/>
        </a:xfrm>
        <a:prstGeom prst="roundRect">
          <a:avLst>
            <a:gd name="adj" fmla="val 10000"/>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rtl="1">
            <a:lnSpc>
              <a:spcPct val="90000"/>
            </a:lnSpc>
            <a:spcBef>
              <a:spcPct val="0"/>
            </a:spcBef>
            <a:spcAft>
              <a:spcPct val="35000"/>
            </a:spcAft>
          </a:pPr>
          <a:r>
            <a:rPr lang="ar-JO" sz="1900" kern="1200" dirty="0" smtClean="0"/>
            <a:t>المتغيرات القياسية</a:t>
          </a:r>
          <a:endParaRPr lang="ar-SA" sz="1900" kern="1200" dirty="0"/>
        </a:p>
      </dsp:txBody>
      <dsp:txXfrm>
        <a:off x="5736538" y="23452"/>
        <a:ext cx="1450179" cy="703211"/>
      </dsp:txXfrm>
    </dsp:sp>
    <dsp:sp modelId="{17AAD8EA-F23C-4FC5-A58D-C91E8A24C7D1}">
      <dsp:nvSpPr>
        <dsp:cNvPr id="0" name=""/>
        <dsp:cNvSpPr/>
      </dsp:nvSpPr>
      <dsp:spPr>
        <a:xfrm>
          <a:off x="5864053" y="748542"/>
          <a:ext cx="149393" cy="560225"/>
        </a:xfrm>
        <a:custGeom>
          <a:avLst/>
          <a:gdLst/>
          <a:ahLst/>
          <a:cxnLst/>
          <a:rect l="0" t="0" r="0" b="0"/>
          <a:pathLst>
            <a:path>
              <a:moveTo>
                <a:pt x="0" y="0"/>
              </a:moveTo>
              <a:lnTo>
                <a:pt x="0" y="560225"/>
              </a:lnTo>
              <a:lnTo>
                <a:pt x="149393" y="56022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46E168BD-7AA8-4C04-83D2-C84B813325BE}">
      <dsp:nvSpPr>
        <dsp:cNvPr id="0" name=""/>
        <dsp:cNvSpPr/>
      </dsp:nvSpPr>
      <dsp:spPr>
        <a:xfrm>
          <a:off x="6013447" y="93528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err="1" smtClean="0"/>
            <a:t>رتبية</a:t>
          </a:r>
          <a:endParaRPr lang="ar-SA" sz="2400" kern="1200" dirty="0"/>
        </a:p>
      </dsp:txBody>
      <dsp:txXfrm>
        <a:off x="6035325" y="957162"/>
        <a:ext cx="1151392" cy="703211"/>
      </dsp:txXfrm>
    </dsp:sp>
    <dsp:sp modelId="{7766B32E-0DBD-4ED8-B4F1-EFA25B961795}">
      <dsp:nvSpPr>
        <dsp:cNvPr id="0" name=""/>
        <dsp:cNvSpPr/>
      </dsp:nvSpPr>
      <dsp:spPr>
        <a:xfrm>
          <a:off x="5864053" y="748542"/>
          <a:ext cx="149393" cy="1493935"/>
        </a:xfrm>
        <a:custGeom>
          <a:avLst/>
          <a:gdLst/>
          <a:ahLst/>
          <a:cxnLst/>
          <a:rect l="0" t="0" r="0" b="0"/>
          <a:pathLst>
            <a:path>
              <a:moveTo>
                <a:pt x="0" y="0"/>
              </a:moveTo>
              <a:lnTo>
                <a:pt x="0" y="1493935"/>
              </a:lnTo>
              <a:lnTo>
                <a:pt x="149393" y="14939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ABFFFDBC-6E15-4DFC-B367-2624A8B91DC5}">
      <dsp:nvSpPr>
        <dsp:cNvPr id="0" name=""/>
        <dsp:cNvSpPr/>
      </dsp:nvSpPr>
      <dsp:spPr>
        <a:xfrm>
          <a:off x="6013447" y="186899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فئوية</a:t>
          </a:r>
          <a:endParaRPr lang="ar-SA" sz="2400" kern="1200" dirty="0"/>
        </a:p>
      </dsp:txBody>
      <dsp:txXfrm>
        <a:off x="6035325" y="1890872"/>
        <a:ext cx="1151392" cy="703211"/>
      </dsp:txXfrm>
    </dsp:sp>
    <dsp:sp modelId="{B5BA59E5-DEFB-4C61-A2E8-57FE2C2FE0B4}">
      <dsp:nvSpPr>
        <dsp:cNvPr id="0" name=""/>
        <dsp:cNvSpPr/>
      </dsp:nvSpPr>
      <dsp:spPr>
        <a:xfrm>
          <a:off x="5864053" y="748542"/>
          <a:ext cx="149393" cy="2427645"/>
        </a:xfrm>
        <a:custGeom>
          <a:avLst/>
          <a:gdLst/>
          <a:ahLst/>
          <a:cxnLst/>
          <a:rect l="0" t="0" r="0" b="0"/>
          <a:pathLst>
            <a:path>
              <a:moveTo>
                <a:pt x="0" y="0"/>
              </a:moveTo>
              <a:lnTo>
                <a:pt x="0" y="2427645"/>
              </a:lnTo>
              <a:lnTo>
                <a:pt x="149393" y="242764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E8C92205-DCD3-4D97-8DE1-C860D96FC7C5}">
      <dsp:nvSpPr>
        <dsp:cNvPr id="0" name=""/>
        <dsp:cNvSpPr/>
      </dsp:nvSpPr>
      <dsp:spPr>
        <a:xfrm>
          <a:off x="6013447" y="280270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اسمية </a:t>
          </a:r>
          <a:endParaRPr lang="ar-SA" sz="2400" kern="1200" dirty="0"/>
        </a:p>
      </dsp:txBody>
      <dsp:txXfrm>
        <a:off x="6035325" y="2824582"/>
        <a:ext cx="1151392" cy="703211"/>
      </dsp:txXfrm>
    </dsp:sp>
    <dsp:sp modelId="{46B35680-A5E6-4F93-9D7D-6E4FA8254637}">
      <dsp:nvSpPr>
        <dsp:cNvPr id="0" name=""/>
        <dsp:cNvSpPr/>
      </dsp:nvSpPr>
      <dsp:spPr>
        <a:xfrm>
          <a:off x="5864053" y="748542"/>
          <a:ext cx="149393" cy="3361355"/>
        </a:xfrm>
        <a:custGeom>
          <a:avLst/>
          <a:gdLst/>
          <a:ahLst/>
          <a:cxnLst/>
          <a:rect l="0" t="0" r="0" b="0"/>
          <a:pathLst>
            <a:path>
              <a:moveTo>
                <a:pt x="0" y="0"/>
              </a:moveTo>
              <a:lnTo>
                <a:pt x="0" y="3361355"/>
              </a:lnTo>
              <a:lnTo>
                <a:pt x="149393" y="336135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47ED41AE-02A5-4322-8F2F-ED42975D9C5D}">
      <dsp:nvSpPr>
        <dsp:cNvPr id="0" name=""/>
        <dsp:cNvSpPr/>
      </dsp:nvSpPr>
      <dsp:spPr>
        <a:xfrm>
          <a:off x="6013447" y="373641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نسبية</a:t>
          </a:r>
          <a:endParaRPr lang="ar-SA" sz="2400" kern="1200" dirty="0"/>
        </a:p>
      </dsp:txBody>
      <dsp:txXfrm>
        <a:off x="6035325" y="3758292"/>
        <a:ext cx="1151392" cy="703211"/>
      </dsp:txXfrm>
    </dsp:sp>
    <dsp:sp modelId="{95F1D032-D356-4A4C-A671-6EF4529F285B}">
      <dsp:nvSpPr>
        <dsp:cNvPr id="0" name=""/>
        <dsp:cNvSpPr/>
      </dsp:nvSpPr>
      <dsp:spPr>
        <a:xfrm>
          <a:off x="7582079" y="1574"/>
          <a:ext cx="1493935" cy="746967"/>
        </a:xfrm>
        <a:prstGeom prst="roundRect">
          <a:avLst>
            <a:gd name="adj" fmla="val 10000"/>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rtl="1">
            <a:lnSpc>
              <a:spcPct val="90000"/>
            </a:lnSpc>
            <a:spcBef>
              <a:spcPct val="0"/>
            </a:spcBef>
            <a:spcAft>
              <a:spcPct val="35000"/>
            </a:spcAft>
          </a:pPr>
          <a:r>
            <a:rPr lang="ar-JO" sz="1900" kern="1200" dirty="0" smtClean="0"/>
            <a:t>من وجهة النظر الإحصائية البحثية</a:t>
          </a:r>
          <a:endParaRPr lang="ar-SA" sz="1900" kern="1200" dirty="0"/>
        </a:p>
      </dsp:txBody>
      <dsp:txXfrm>
        <a:off x="7603957" y="23452"/>
        <a:ext cx="1450179" cy="703211"/>
      </dsp:txXfrm>
    </dsp:sp>
    <dsp:sp modelId="{A99A4367-AE41-434C-BADC-0BE8214B3F5F}">
      <dsp:nvSpPr>
        <dsp:cNvPr id="0" name=""/>
        <dsp:cNvSpPr/>
      </dsp:nvSpPr>
      <dsp:spPr>
        <a:xfrm>
          <a:off x="7731473" y="748542"/>
          <a:ext cx="149393" cy="560225"/>
        </a:xfrm>
        <a:custGeom>
          <a:avLst/>
          <a:gdLst/>
          <a:ahLst/>
          <a:cxnLst/>
          <a:rect l="0" t="0" r="0" b="0"/>
          <a:pathLst>
            <a:path>
              <a:moveTo>
                <a:pt x="0" y="0"/>
              </a:moveTo>
              <a:lnTo>
                <a:pt x="0" y="560225"/>
              </a:lnTo>
              <a:lnTo>
                <a:pt x="149393" y="56022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036AB3A-102E-4BDF-B274-5D0CD87400F5}">
      <dsp:nvSpPr>
        <dsp:cNvPr id="0" name=""/>
        <dsp:cNvSpPr/>
      </dsp:nvSpPr>
      <dsp:spPr>
        <a:xfrm>
          <a:off x="7880867" y="93528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المتغيرات المستقلة</a:t>
          </a:r>
          <a:endParaRPr lang="ar-SA" sz="2400" kern="1200" dirty="0"/>
        </a:p>
      </dsp:txBody>
      <dsp:txXfrm>
        <a:off x="7902745" y="957162"/>
        <a:ext cx="1151392" cy="703211"/>
      </dsp:txXfrm>
    </dsp:sp>
    <dsp:sp modelId="{9D5A6CDA-689F-47B7-850C-FC333EE2DF69}">
      <dsp:nvSpPr>
        <dsp:cNvPr id="0" name=""/>
        <dsp:cNvSpPr/>
      </dsp:nvSpPr>
      <dsp:spPr>
        <a:xfrm>
          <a:off x="7731473" y="748542"/>
          <a:ext cx="149393" cy="1493935"/>
        </a:xfrm>
        <a:custGeom>
          <a:avLst/>
          <a:gdLst/>
          <a:ahLst/>
          <a:cxnLst/>
          <a:rect l="0" t="0" r="0" b="0"/>
          <a:pathLst>
            <a:path>
              <a:moveTo>
                <a:pt x="0" y="0"/>
              </a:moveTo>
              <a:lnTo>
                <a:pt x="0" y="1493935"/>
              </a:lnTo>
              <a:lnTo>
                <a:pt x="149393" y="14939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CF6B6207-C704-4D3B-8802-05BF2D53FC01}">
      <dsp:nvSpPr>
        <dsp:cNvPr id="0" name=""/>
        <dsp:cNvSpPr/>
      </dsp:nvSpPr>
      <dsp:spPr>
        <a:xfrm>
          <a:off x="7880867" y="186899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المتغيرات التابعة</a:t>
          </a:r>
          <a:endParaRPr lang="ar-SA" sz="2400" kern="1200" dirty="0"/>
        </a:p>
      </dsp:txBody>
      <dsp:txXfrm>
        <a:off x="7902745" y="1890872"/>
        <a:ext cx="1151392" cy="703211"/>
      </dsp:txXfrm>
    </dsp:sp>
    <dsp:sp modelId="{5A8CBD5D-4AFE-4C4E-82A2-AB9C3FF324D8}">
      <dsp:nvSpPr>
        <dsp:cNvPr id="0" name=""/>
        <dsp:cNvSpPr/>
      </dsp:nvSpPr>
      <dsp:spPr>
        <a:xfrm>
          <a:off x="7731473" y="748542"/>
          <a:ext cx="149393" cy="2427645"/>
        </a:xfrm>
        <a:custGeom>
          <a:avLst/>
          <a:gdLst/>
          <a:ahLst/>
          <a:cxnLst/>
          <a:rect l="0" t="0" r="0" b="0"/>
          <a:pathLst>
            <a:path>
              <a:moveTo>
                <a:pt x="0" y="0"/>
              </a:moveTo>
              <a:lnTo>
                <a:pt x="0" y="2427645"/>
              </a:lnTo>
              <a:lnTo>
                <a:pt x="149393" y="242764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9D383DB7-4217-4022-8FE8-999466751A09}">
      <dsp:nvSpPr>
        <dsp:cNvPr id="0" name=""/>
        <dsp:cNvSpPr/>
      </dsp:nvSpPr>
      <dsp:spPr>
        <a:xfrm>
          <a:off x="7880867" y="280270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المتغيرات الدخيلة</a:t>
          </a:r>
          <a:endParaRPr lang="ar-SA" sz="2400" kern="1200" dirty="0"/>
        </a:p>
      </dsp:txBody>
      <dsp:txXfrm>
        <a:off x="7902745" y="2824582"/>
        <a:ext cx="1151392" cy="703211"/>
      </dsp:txXfrm>
    </dsp:sp>
    <dsp:sp modelId="{7B6FD911-0791-43E0-B7AB-2B0A2CE09BF2}">
      <dsp:nvSpPr>
        <dsp:cNvPr id="0" name=""/>
        <dsp:cNvSpPr/>
      </dsp:nvSpPr>
      <dsp:spPr>
        <a:xfrm>
          <a:off x="7731473" y="748542"/>
          <a:ext cx="149393" cy="3361355"/>
        </a:xfrm>
        <a:custGeom>
          <a:avLst/>
          <a:gdLst/>
          <a:ahLst/>
          <a:cxnLst/>
          <a:rect l="0" t="0" r="0" b="0"/>
          <a:pathLst>
            <a:path>
              <a:moveTo>
                <a:pt x="0" y="0"/>
              </a:moveTo>
              <a:lnTo>
                <a:pt x="0" y="3361355"/>
              </a:lnTo>
              <a:lnTo>
                <a:pt x="149393" y="336135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B41379E1-DCFC-4C72-AAA6-9F9E3476E234}">
      <dsp:nvSpPr>
        <dsp:cNvPr id="0" name=""/>
        <dsp:cNvSpPr/>
      </dsp:nvSpPr>
      <dsp:spPr>
        <a:xfrm>
          <a:off x="7880867" y="373641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المتغيرات الوسيطة</a:t>
          </a:r>
          <a:endParaRPr lang="ar-SA" sz="2400" kern="1200" dirty="0"/>
        </a:p>
      </dsp:txBody>
      <dsp:txXfrm>
        <a:off x="7902745" y="3758292"/>
        <a:ext cx="1151392" cy="703211"/>
      </dsp:txXfrm>
    </dsp:sp>
    <dsp:sp modelId="{1DC6DF91-D617-4B1B-84EF-E15FC9969284}">
      <dsp:nvSpPr>
        <dsp:cNvPr id="0" name=""/>
        <dsp:cNvSpPr/>
      </dsp:nvSpPr>
      <dsp:spPr>
        <a:xfrm>
          <a:off x="7731473" y="748542"/>
          <a:ext cx="149393" cy="4295065"/>
        </a:xfrm>
        <a:custGeom>
          <a:avLst/>
          <a:gdLst/>
          <a:ahLst/>
          <a:cxnLst/>
          <a:rect l="0" t="0" r="0" b="0"/>
          <a:pathLst>
            <a:path>
              <a:moveTo>
                <a:pt x="0" y="0"/>
              </a:moveTo>
              <a:lnTo>
                <a:pt x="0" y="4295065"/>
              </a:lnTo>
              <a:lnTo>
                <a:pt x="149393" y="429506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CA172783-71A5-4767-85A7-934D7741FB4C}">
      <dsp:nvSpPr>
        <dsp:cNvPr id="0" name=""/>
        <dsp:cNvSpPr/>
      </dsp:nvSpPr>
      <dsp:spPr>
        <a:xfrm>
          <a:off x="7880867" y="4670124"/>
          <a:ext cx="1195148" cy="74696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JO" sz="2400" kern="1200" dirty="0" smtClean="0"/>
            <a:t>المتغير المعدل</a:t>
          </a:r>
          <a:endParaRPr lang="ar-SA" sz="2400" kern="1200" dirty="0"/>
        </a:p>
      </dsp:txBody>
      <dsp:txXfrm>
        <a:off x="7902745" y="4692002"/>
        <a:ext cx="1151392" cy="7032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E49230-4E13-40AA-80AB-D8DB043B99B0}">
      <dsp:nvSpPr>
        <dsp:cNvPr id="0" name=""/>
        <dsp:cNvSpPr/>
      </dsp:nvSpPr>
      <dsp:spPr>
        <a:xfrm>
          <a:off x="2615321" y="1685"/>
          <a:ext cx="3414251" cy="8025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b="1" kern="1200" dirty="0" smtClean="0">
              <a:solidFill>
                <a:schemeClr val="bg1"/>
              </a:solidFill>
            </a:rPr>
            <a:t>تتضمن أدوات قياس المتغير النوعي الأدوات التالية</a:t>
          </a:r>
          <a:r>
            <a:rPr lang="en-US" sz="2000" b="1" kern="1200" dirty="0" smtClean="0">
              <a:solidFill>
                <a:schemeClr val="bg1"/>
              </a:solidFill>
            </a:rPr>
            <a:t>:</a:t>
          </a:r>
          <a:endParaRPr lang="ar-SA" sz="2000" b="1" kern="1200" dirty="0">
            <a:solidFill>
              <a:schemeClr val="bg1"/>
            </a:solidFill>
          </a:endParaRPr>
        </a:p>
      </dsp:txBody>
      <dsp:txXfrm>
        <a:off x="2638828" y="25192"/>
        <a:ext cx="3367237" cy="755577"/>
      </dsp:txXfrm>
    </dsp:sp>
    <dsp:sp modelId="{CC8D7068-312D-4EF6-AD7B-1053F49BBE1E}">
      <dsp:nvSpPr>
        <dsp:cNvPr id="0" name=""/>
        <dsp:cNvSpPr/>
      </dsp:nvSpPr>
      <dsp:spPr>
        <a:xfrm>
          <a:off x="2956746" y="804277"/>
          <a:ext cx="341425" cy="362734"/>
        </a:xfrm>
        <a:custGeom>
          <a:avLst/>
          <a:gdLst/>
          <a:ahLst/>
          <a:cxnLst/>
          <a:rect l="0" t="0" r="0" b="0"/>
          <a:pathLst>
            <a:path>
              <a:moveTo>
                <a:pt x="0" y="0"/>
              </a:moveTo>
              <a:lnTo>
                <a:pt x="0" y="362734"/>
              </a:lnTo>
              <a:lnTo>
                <a:pt x="341425" y="3627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28442D-8B0A-4071-9F2E-AE8CE4D2BC01}">
      <dsp:nvSpPr>
        <dsp:cNvPr id="0" name=""/>
        <dsp:cNvSpPr/>
      </dsp:nvSpPr>
      <dsp:spPr>
        <a:xfrm>
          <a:off x="3298171" y="925188"/>
          <a:ext cx="2139154"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المقابلات الهادفة</a:t>
          </a:r>
          <a:endParaRPr lang="en-US" sz="2000" kern="1200" dirty="0">
            <a:solidFill>
              <a:schemeClr val="tx1"/>
            </a:solidFill>
          </a:endParaRPr>
        </a:p>
      </dsp:txBody>
      <dsp:txXfrm>
        <a:off x="3312337" y="939354"/>
        <a:ext cx="2110822" cy="455314"/>
      </dsp:txXfrm>
    </dsp:sp>
    <dsp:sp modelId="{CCCD57C1-2634-4E3F-93BF-6E91821937F9}">
      <dsp:nvSpPr>
        <dsp:cNvPr id="0" name=""/>
        <dsp:cNvSpPr/>
      </dsp:nvSpPr>
      <dsp:spPr>
        <a:xfrm>
          <a:off x="2956746" y="804277"/>
          <a:ext cx="341425" cy="967292"/>
        </a:xfrm>
        <a:custGeom>
          <a:avLst/>
          <a:gdLst/>
          <a:ahLst/>
          <a:cxnLst/>
          <a:rect l="0" t="0" r="0" b="0"/>
          <a:pathLst>
            <a:path>
              <a:moveTo>
                <a:pt x="0" y="0"/>
              </a:moveTo>
              <a:lnTo>
                <a:pt x="0" y="967292"/>
              </a:lnTo>
              <a:lnTo>
                <a:pt x="341425" y="9672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F1D6D3-F0A4-4B16-B336-13650365572A}">
      <dsp:nvSpPr>
        <dsp:cNvPr id="0" name=""/>
        <dsp:cNvSpPr/>
      </dsp:nvSpPr>
      <dsp:spPr>
        <a:xfrm>
          <a:off x="3298171" y="1529746"/>
          <a:ext cx="2095526"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الملاحظة المباشرة</a:t>
          </a:r>
          <a:endParaRPr lang="en-US" sz="2000" kern="1200" dirty="0">
            <a:solidFill>
              <a:schemeClr val="tx1"/>
            </a:solidFill>
          </a:endParaRPr>
        </a:p>
      </dsp:txBody>
      <dsp:txXfrm>
        <a:off x="3312337" y="1543912"/>
        <a:ext cx="2067194" cy="455314"/>
      </dsp:txXfrm>
    </dsp:sp>
    <dsp:sp modelId="{435581FB-1826-4B4C-9C26-752650A58ADD}">
      <dsp:nvSpPr>
        <dsp:cNvPr id="0" name=""/>
        <dsp:cNvSpPr/>
      </dsp:nvSpPr>
      <dsp:spPr>
        <a:xfrm>
          <a:off x="2956746" y="804277"/>
          <a:ext cx="341425" cy="1571849"/>
        </a:xfrm>
        <a:custGeom>
          <a:avLst/>
          <a:gdLst/>
          <a:ahLst/>
          <a:cxnLst/>
          <a:rect l="0" t="0" r="0" b="0"/>
          <a:pathLst>
            <a:path>
              <a:moveTo>
                <a:pt x="0" y="0"/>
              </a:moveTo>
              <a:lnTo>
                <a:pt x="0" y="1571849"/>
              </a:lnTo>
              <a:lnTo>
                <a:pt x="341425" y="157184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CDAC6E-7A33-47D6-98D0-1EC94A39C483}">
      <dsp:nvSpPr>
        <dsp:cNvPr id="0" name=""/>
        <dsp:cNvSpPr/>
      </dsp:nvSpPr>
      <dsp:spPr>
        <a:xfrm>
          <a:off x="3298171" y="2134303"/>
          <a:ext cx="2166332"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تحليل المحتوى</a:t>
          </a:r>
          <a:endParaRPr lang="en-US" sz="2000" kern="1200" dirty="0">
            <a:solidFill>
              <a:schemeClr val="tx1"/>
            </a:solidFill>
          </a:endParaRPr>
        </a:p>
      </dsp:txBody>
      <dsp:txXfrm>
        <a:off x="3312337" y="2148469"/>
        <a:ext cx="2138000" cy="455314"/>
      </dsp:txXfrm>
    </dsp:sp>
    <dsp:sp modelId="{DFAB8DB7-2E52-4EC6-B178-523C3A4E8923}">
      <dsp:nvSpPr>
        <dsp:cNvPr id="0" name=""/>
        <dsp:cNvSpPr/>
      </dsp:nvSpPr>
      <dsp:spPr>
        <a:xfrm>
          <a:off x="2956746" y="804277"/>
          <a:ext cx="341425" cy="2176407"/>
        </a:xfrm>
        <a:custGeom>
          <a:avLst/>
          <a:gdLst/>
          <a:ahLst/>
          <a:cxnLst/>
          <a:rect l="0" t="0" r="0" b="0"/>
          <a:pathLst>
            <a:path>
              <a:moveTo>
                <a:pt x="0" y="0"/>
              </a:moveTo>
              <a:lnTo>
                <a:pt x="0" y="2176407"/>
              </a:lnTo>
              <a:lnTo>
                <a:pt x="341425" y="21764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5FF1FE-FA61-4D9D-9A79-61D2E7B5C105}">
      <dsp:nvSpPr>
        <dsp:cNvPr id="0" name=""/>
        <dsp:cNvSpPr/>
      </dsp:nvSpPr>
      <dsp:spPr>
        <a:xfrm>
          <a:off x="3298171" y="2738861"/>
          <a:ext cx="2209960"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استبيانات تقدير النوعية</a:t>
          </a:r>
          <a:endParaRPr lang="en-US" sz="2000" kern="1200" dirty="0">
            <a:solidFill>
              <a:schemeClr val="tx1"/>
            </a:solidFill>
          </a:endParaRPr>
        </a:p>
      </dsp:txBody>
      <dsp:txXfrm>
        <a:off x="3312337" y="2753027"/>
        <a:ext cx="2181628" cy="455314"/>
      </dsp:txXfrm>
    </dsp:sp>
    <dsp:sp modelId="{D8A076DC-7744-4CF8-824E-DD7D0D75D53D}">
      <dsp:nvSpPr>
        <dsp:cNvPr id="0" name=""/>
        <dsp:cNvSpPr/>
      </dsp:nvSpPr>
      <dsp:spPr>
        <a:xfrm>
          <a:off x="2956746" y="804277"/>
          <a:ext cx="341425" cy="2780964"/>
        </a:xfrm>
        <a:custGeom>
          <a:avLst/>
          <a:gdLst/>
          <a:ahLst/>
          <a:cxnLst/>
          <a:rect l="0" t="0" r="0" b="0"/>
          <a:pathLst>
            <a:path>
              <a:moveTo>
                <a:pt x="0" y="0"/>
              </a:moveTo>
              <a:lnTo>
                <a:pt x="0" y="2780964"/>
              </a:lnTo>
              <a:lnTo>
                <a:pt x="341425" y="27809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4BE7AD-30B7-4B4C-BD24-BC49088AE273}">
      <dsp:nvSpPr>
        <dsp:cNvPr id="0" name=""/>
        <dsp:cNvSpPr/>
      </dsp:nvSpPr>
      <dsp:spPr>
        <a:xfrm>
          <a:off x="3298171" y="3343419"/>
          <a:ext cx="3018647"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المقاييس ذات العلاقة غير الرقمية</a:t>
          </a:r>
          <a:endParaRPr lang="en-US" sz="2000" kern="1200" dirty="0">
            <a:solidFill>
              <a:schemeClr val="tx1"/>
            </a:solidFill>
          </a:endParaRPr>
        </a:p>
      </dsp:txBody>
      <dsp:txXfrm>
        <a:off x="3312337" y="3357585"/>
        <a:ext cx="2990315" cy="455314"/>
      </dsp:txXfrm>
    </dsp:sp>
    <dsp:sp modelId="{F2664AE2-7500-45A1-B90D-59592F07EA80}">
      <dsp:nvSpPr>
        <dsp:cNvPr id="0" name=""/>
        <dsp:cNvSpPr/>
      </dsp:nvSpPr>
      <dsp:spPr>
        <a:xfrm>
          <a:off x="6271395" y="1685"/>
          <a:ext cx="3122177" cy="7015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b="1" kern="1200" dirty="0" smtClean="0">
              <a:solidFill>
                <a:schemeClr val="bg1"/>
              </a:solidFill>
            </a:rPr>
            <a:t>تتضمن أدوات قياس المتغير الكمي الأدوات التالية</a:t>
          </a:r>
          <a:r>
            <a:rPr lang="en-US" sz="2000" b="1" kern="1200" dirty="0" smtClean="0">
              <a:solidFill>
                <a:schemeClr val="bg1"/>
              </a:solidFill>
            </a:rPr>
            <a:t>:</a:t>
          </a:r>
          <a:endParaRPr lang="en-US" sz="2000" b="1" kern="1200" dirty="0">
            <a:solidFill>
              <a:schemeClr val="bg1"/>
            </a:solidFill>
          </a:endParaRPr>
        </a:p>
      </dsp:txBody>
      <dsp:txXfrm>
        <a:off x="6291942" y="22232"/>
        <a:ext cx="3081083" cy="660424"/>
      </dsp:txXfrm>
    </dsp:sp>
    <dsp:sp modelId="{53313DA7-C745-4D01-83CD-E500B4BA04C6}">
      <dsp:nvSpPr>
        <dsp:cNvPr id="0" name=""/>
        <dsp:cNvSpPr/>
      </dsp:nvSpPr>
      <dsp:spPr>
        <a:xfrm>
          <a:off x="6583613" y="703204"/>
          <a:ext cx="312217" cy="362734"/>
        </a:xfrm>
        <a:custGeom>
          <a:avLst/>
          <a:gdLst/>
          <a:ahLst/>
          <a:cxnLst/>
          <a:rect l="0" t="0" r="0" b="0"/>
          <a:pathLst>
            <a:path>
              <a:moveTo>
                <a:pt x="0" y="0"/>
              </a:moveTo>
              <a:lnTo>
                <a:pt x="0" y="362734"/>
              </a:lnTo>
              <a:lnTo>
                <a:pt x="312217" y="3627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B718DC-4707-4820-9A6A-EBEBA5EE9B15}">
      <dsp:nvSpPr>
        <dsp:cNvPr id="0" name=""/>
        <dsp:cNvSpPr/>
      </dsp:nvSpPr>
      <dsp:spPr>
        <a:xfrm>
          <a:off x="6895830" y="824116"/>
          <a:ext cx="2190019"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المقاييس الرقمية</a:t>
          </a:r>
          <a:endParaRPr lang="en-US" sz="2000" kern="1200" dirty="0">
            <a:solidFill>
              <a:schemeClr val="tx1"/>
            </a:solidFill>
          </a:endParaRPr>
        </a:p>
      </dsp:txBody>
      <dsp:txXfrm>
        <a:off x="6909996" y="838282"/>
        <a:ext cx="2161687" cy="455314"/>
      </dsp:txXfrm>
    </dsp:sp>
    <dsp:sp modelId="{C98054D3-9C88-460A-907C-E12082A1CC2A}">
      <dsp:nvSpPr>
        <dsp:cNvPr id="0" name=""/>
        <dsp:cNvSpPr/>
      </dsp:nvSpPr>
      <dsp:spPr>
        <a:xfrm>
          <a:off x="6583613" y="703204"/>
          <a:ext cx="312217" cy="967292"/>
        </a:xfrm>
        <a:custGeom>
          <a:avLst/>
          <a:gdLst/>
          <a:ahLst/>
          <a:cxnLst/>
          <a:rect l="0" t="0" r="0" b="0"/>
          <a:pathLst>
            <a:path>
              <a:moveTo>
                <a:pt x="0" y="0"/>
              </a:moveTo>
              <a:lnTo>
                <a:pt x="0" y="967292"/>
              </a:lnTo>
              <a:lnTo>
                <a:pt x="312217" y="9672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B65960-8C95-41FF-8D74-3A1B59FD4ADC}">
      <dsp:nvSpPr>
        <dsp:cNvPr id="0" name=""/>
        <dsp:cNvSpPr/>
      </dsp:nvSpPr>
      <dsp:spPr>
        <a:xfrm>
          <a:off x="6895830" y="1428673"/>
          <a:ext cx="2189980"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smtClean="0">
              <a:solidFill>
                <a:schemeClr val="tx1"/>
              </a:solidFill>
            </a:rPr>
            <a:t>المقاييس المكتوبة</a:t>
          </a:r>
          <a:endParaRPr lang="en-US" sz="2000" kern="1200">
            <a:solidFill>
              <a:schemeClr val="tx1"/>
            </a:solidFill>
          </a:endParaRPr>
        </a:p>
      </dsp:txBody>
      <dsp:txXfrm>
        <a:off x="6909996" y="1442839"/>
        <a:ext cx="2161648" cy="455314"/>
      </dsp:txXfrm>
    </dsp:sp>
    <dsp:sp modelId="{5BF3722A-F925-47B1-A4C6-0C7DC3E3FAEA}">
      <dsp:nvSpPr>
        <dsp:cNvPr id="0" name=""/>
        <dsp:cNvSpPr/>
      </dsp:nvSpPr>
      <dsp:spPr>
        <a:xfrm>
          <a:off x="6583613" y="703204"/>
          <a:ext cx="312217" cy="1571849"/>
        </a:xfrm>
        <a:custGeom>
          <a:avLst/>
          <a:gdLst/>
          <a:ahLst/>
          <a:cxnLst/>
          <a:rect l="0" t="0" r="0" b="0"/>
          <a:pathLst>
            <a:path>
              <a:moveTo>
                <a:pt x="0" y="0"/>
              </a:moveTo>
              <a:lnTo>
                <a:pt x="0" y="1571849"/>
              </a:lnTo>
              <a:lnTo>
                <a:pt x="312217" y="157184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A6C13D-A092-425A-B21B-9AB9D4D6CCD1}">
      <dsp:nvSpPr>
        <dsp:cNvPr id="0" name=""/>
        <dsp:cNvSpPr/>
      </dsp:nvSpPr>
      <dsp:spPr>
        <a:xfrm>
          <a:off x="6895830" y="2033231"/>
          <a:ext cx="2284380"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المقابلات الشخصية</a:t>
          </a:r>
          <a:endParaRPr lang="en-US" sz="2000" kern="1200" dirty="0">
            <a:solidFill>
              <a:schemeClr val="tx1"/>
            </a:solidFill>
          </a:endParaRPr>
        </a:p>
      </dsp:txBody>
      <dsp:txXfrm>
        <a:off x="6909996" y="2047397"/>
        <a:ext cx="2256048" cy="455314"/>
      </dsp:txXfrm>
    </dsp:sp>
    <dsp:sp modelId="{B5ECB97A-FCE5-44B6-9A0C-47338F3CC2AA}">
      <dsp:nvSpPr>
        <dsp:cNvPr id="0" name=""/>
        <dsp:cNvSpPr/>
      </dsp:nvSpPr>
      <dsp:spPr>
        <a:xfrm>
          <a:off x="6583613" y="703204"/>
          <a:ext cx="324018" cy="2176407"/>
        </a:xfrm>
        <a:custGeom>
          <a:avLst/>
          <a:gdLst/>
          <a:ahLst/>
          <a:cxnLst/>
          <a:rect l="0" t="0" r="0" b="0"/>
          <a:pathLst>
            <a:path>
              <a:moveTo>
                <a:pt x="0" y="0"/>
              </a:moveTo>
              <a:lnTo>
                <a:pt x="0" y="2176407"/>
              </a:lnTo>
              <a:lnTo>
                <a:pt x="324018" y="21764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A02362-1018-471A-9B23-E2859D15C321}">
      <dsp:nvSpPr>
        <dsp:cNvPr id="0" name=""/>
        <dsp:cNvSpPr/>
      </dsp:nvSpPr>
      <dsp:spPr>
        <a:xfrm>
          <a:off x="6907631" y="2637789"/>
          <a:ext cx="2459576"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استبيانات التقدير الكمي</a:t>
          </a:r>
          <a:endParaRPr lang="en-US" sz="2000" kern="1200" dirty="0">
            <a:solidFill>
              <a:schemeClr val="tx1"/>
            </a:solidFill>
          </a:endParaRPr>
        </a:p>
      </dsp:txBody>
      <dsp:txXfrm>
        <a:off x="6921797" y="2651955"/>
        <a:ext cx="2431244" cy="455314"/>
      </dsp:txXfrm>
    </dsp:sp>
    <dsp:sp modelId="{7DFA7081-E7C5-4A76-B6BF-477C8D3779B3}">
      <dsp:nvSpPr>
        <dsp:cNvPr id="0" name=""/>
        <dsp:cNvSpPr/>
      </dsp:nvSpPr>
      <dsp:spPr>
        <a:xfrm>
          <a:off x="6583613" y="703204"/>
          <a:ext cx="312217" cy="2780964"/>
        </a:xfrm>
        <a:custGeom>
          <a:avLst/>
          <a:gdLst/>
          <a:ahLst/>
          <a:cxnLst/>
          <a:rect l="0" t="0" r="0" b="0"/>
          <a:pathLst>
            <a:path>
              <a:moveTo>
                <a:pt x="0" y="0"/>
              </a:moveTo>
              <a:lnTo>
                <a:pt x="0" y="2780964"/>
              </a:lnTo>
              <a:lnTo>
                <a:pt x="312217" y="27809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8A019E5-24C7-4CE5-9DBD-BCC63EFAB460}">
      <dsp:nvSpPr>
        <dsp:cNvPr id="0" name=""/>
        <dsp:cNvSpPr/>
      </dsp:nvSpPr>
      <dsp:spPr>
        <a:xfrm>
          <a:off x="6895830" y="3242346"/>
          <a:ext cx="3415531" cy="4836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rtl="1">
            <a:lnSpc>
              <a:spcPct val="90000"/>
            </a:lnSpc>
            <a:spcBef>
              <a:spcPct val="0"/>
            </a:spcBef>
            <a:spcAft>
              <a:spcPct val="35000"/>
            </a:spcAft>
          </a:pPr>
          <a:r>
            <a:rPr lang="ar-SA" sz="2000" kern="1200" dirty="0" smtClean="0">
              <a:solidFill>
                <a:schemeClr val="tx1"/>
              </a:solidFill>
            </a:rPr>
            <a:t>الاختبارات الإحصائية والرياضية</a:t>
          </a:r>
          <a:endParaRPr lang="en-US" sz="2000" kern="1200" dirty="0">
            <a:solidFill>
              <a:schemeClr val="tx1"/>
            </a:solidFill>
          </a:endParaRPr>
        </a:p>
      </dsp:txBody>
      <dsp:txXfrm>
        <a:off x="6909996" y="3256512"/>
        <a:ext cx="3387199" cy="45531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8/4/2023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2919894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8/4/2023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8/4/2023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8/4/2023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8/4/2023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8/4/2023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8/4/2023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8/4/2023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8/4/2023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8/4/2023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8/4/2023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8/4/2023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8/4/2023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10" Type="http://schemas.openxmlformats.org/officeDocument/2006/relationships/image" Target="../media/image9.sv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10" Type="http://schemas.openxmlformats.org/officeDocument/2006/relationships/image" Target="../media/image7.svg"/><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3.svg"/><Relationship Id="rId9" Type="http://schemas.openxmlformats.org/officeDocument/2006/relationships/image" Target="../media/image9.svg"/></Relationships>
</file>

<file path=ppt/slides/_rels/slide5.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0.svg"/></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7.xml.rels><?xml version="1.0" encoding="UTF-8" standalone="yes"?>
<Relationships xmlns="http://schemas.openxmlformats.org/package/2006/relationships"><Relationship Id="rId8" Type="http://schemas.openxmlformats.org/officeDocument/2006/relationships/image" Target="../media/image70.svg"/><Relationship Id="rId13"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image" Target="../media/image5.png"/><Relationship Id="rId12" Type="http://schemas.openxmlformats.org/officeDocument/2006/relationships/diagramColors" Target="../diagrams/colors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0.svg"/><Relationship Id="rId11" Type="http://schemas.openxmlformats.org/officeDocument/2006/relationships/diagramQuickStyle" Target="../diagrams/quickStyle1.xml"/><Relationship Id="rId10" Type="http://schemas.openxmlformats.org/officeDocument/2006/relationships/diagramLayout" Target="../diagrams/layout1.xml"/><Relationship Id="rId9"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10" Type="http://schemas.openxmlformats.org/officeDocument/2006/relationships/image" Target="../media/image7.svg"/><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 Id="rId9" Type="http://schemas.openxmlformats.org/officeDocument/2006/relationships/image" Target="../media/image7.svg"/></Relationships>
</file>

<file path=ppt/slides/_rels/slide1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2.xml.rels><?xml version="1.0" encoding="UTF-8" standalone="yes"?>
<Relationships xmlns="http://schemas.openxmlformats.org/package/2006/relationships"><Relationship Id="rId8" Type="http://schemas.openxmlformats.org/officeDocument/2006/relationships/image" Target="../media/image7.svg"/><Relationship Id="rId13" Type="http://schemas.microsoft.com/office/2007/relationships/diagramDrawing" Target="../diagrams/drawing2.xml"/><Relationship Id="rId3" Type="http://schemas.openxmlformats.org/officeDocument/2006/relationships/image" Target="../media/image8.png"/><Relationship Id="rId7" Type="http://schemas.openxmlformats.org/officeDocument/2006/relationships/image" Target="../media/image5.png"/><Relationship Id="rId12" Type="http://schemas.openxmlformats.org/officeDocument/2006/relationships/diagramColors" Target="../diagrams/colors2.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11" Type="http://schemas.openxmlformats.org/officeDocument/2006/relationships/diagramQuickStyle" Target="../diagrams/quickStyle2.xml"/><Relationship Id="rId10" Type="http://schemas.openxmlformats.org/officeDocument/2006/relationships/diagramLayout" Target="../diagrams/layout2.xml"/><Relationship Id="rId9" Type="http://schemas.openxmlformats.org/officeDocument/2006/relationships/diagramData" Target="../diagrams/data2.xml"/></Relationships>
</file>

<file path=ppt/slides/_rels/slide2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71986" y="3663935"/>
            <a:ext cx="5431367" cy="1754326"/>
          </a:xfrm>
          <a:prstGeom prst="rect">
            <a:avLst/>
          </a:prstGeom>
          <a:noFill/>
        </p:spPr>
        <p:txBody>
          <a:bodyPr wrap="square" rtlCol="0">
            <a:spAutoFit/>
          </a:bodyPr>
          <a:lstStyle/>
          <a:p>
            <a:pPr algn="ctr" rtl="1">
              <a:lnSpc>
                <a:spcPct val="150000"/>
              </a:lnSpc>
            </a:pPr>
            <a:r>
              <a:rPr lang="ar-JO" sz="4000" b="1" dirty="0" smtClean="0">
                <a:latin typeface="Tajawal Medium" panose="00000600000000000000" pitchFamily="2" charset="-78"/>
                <a:cs typeface="Tajawal Medium" panose="00000600000000000000" pitchFamily="2" charset="-78"/>
              </a:rPr>
              <a:t>إعداد</a:t>
            </a:r>
            <a:r>
              <a:rPr lang="ar-JO" sz="4000" b="1" dirty="0">
                <a:latin typeface="Tajawal Medium" panose="00000600000000000000" pitchFamily="2" charset="-78"/>
                <a:cs typeface="Tajawal Medium" panose="00000600000000000000" pitchFamily="2" charset="-78"/>
              </a:rPr>
              <a:t>: </a:t>
            </a:r>
          </a:p>
          <a:p>
            <a:pPr algn="r" rtl="1">
              <a:lnSpc>
                <a:spcPct val="150000"/>
              </a:lnSpc>
            </a:pPr>
            <a:r>
              <a:rPr lang="ar-JO" sz="3200" dirty="0">
                <a:solidFill>
                  <a:srgbClr val="FF0000"/>
                </a:solidFill>
                <a:latin typeface="Tajawal Medium" panose="00000600000000000000" pitchFamily="2" charset="-78"/>
                <a:cs typeface="Tajawal Medium" panose="00000600000000000000" pitchFamily="2" charset="-78"/>
              </a:rPr>
              <a:t>د. </a:t>
            </a:r>
            <a:r>
              <a:rPr lang="ar-JO" sz="3200" dirty="0" err="1">
                <a:solidFill>
                  <a:srgbClr val="FF0000"/>
                </a:solidFill>
                <a:latin typeface="Tajawal Medium" panose="00000600000000000000" pitchFamily="2" charset="-78"/>
                <a:cs typeface="Tajawal Medium" panose="00000600000000000000" pitchFamily="2" charset="-78"/>
              </a:rPr>
              <a:t>الاء</a:t>
            </a:r>
            <a:r>
              <a:rPr lang="ar-JO" sz="3200" dirty="0">
                <a:solidFill>
                  <a:srgbClr val="FF0000"/>
                </a:solidFill>
                <a:latin typeface="Tajawal Medium" panose="00000600000000000000" pitchFamily="2" charset="-78"/>
                <a:cs typeface="Tajawal Medium" panose="00000600000000000000" pitchFamily="2" charset="-78"/>
              </a:rPr>
              <a:t> طارق </a:t>
            </a:r>
            <a:r>
              <a:rPr lang="ar-JO" sz="3200" dirty="0" err="1">
                <a:solidFill>
                  <a:srgbClr val="FF0000"/>
                </a:solidFill>
                <a:latin typeface="Tajawal Medium" panose="00000600000000000000" pitchFamily="2" charset="-78"/>
                <a:cs typeface="Tajawal Medium" panose="00000600000000000000" pitchFamily="2" charset="-78"/>
              </a:rPr>
              <a:t>الضمرات</a:t>
            </a:r>
            <a:endParaRPr lang="en-US" sz="3200" dirty="0">
              <a:solidFill>
                <a:srgbClr val="FF0000"/>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930229" y="1909609"/>
            <a:ext cx="5791200" cy="1754326"/>
          </a:xfrm>
          <a:prstGeom prst="rect">
            <a:avLst/>
          </a:prstGeom>
          <a:noFill/>
        </p:spPr>
        <p:txBody>
          <a:bodyPr wrap="square" rtlCol="0">
            <a:spAutoFit/>
          </a:bodyPr>
          <a:lstStyle/>
          <a:p>
            <a:pPr algn="r"/>
            <a:r>
              <a:rPr lang="ar-JO" sz="5400" b="1" dirty="0">
                <a:solidFill>
                  <a:srgbClr val="FF0000"/>
                </a:solidFill>
                <a:latin typeface="Tajawal Medium" panose="00000600000000000000" pitchFamily="2" charset="-78"/>
                <a:cs typeface="Tajawal Medium" panose="00000600000000000000" pitchFamily="2" charset="-78"/>
              </a:rPr>
              <a:t>أساليب البحث</a:t>
            </a:r>
          </a:p>
          <a:p>
            <a:pPr algn="r"/>
            <a:endParaRPr lang="en-US" sz="5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463335" y="3141818"/>
            <a:ext cx="1022844" cy="400110"/>
          </a:xfrm>
          <a:prstGeom prst="rect">
            <a:avLst/>
          </a:prstGeom>
          <a:noFill/>
        </p:spPr>
        <p:txBody>
          <a:bodyPr wrap="none" rtlCol="0">
            <a:spAutoFit/>
          </a:bodyPr>
          <a:lstStyle/>
          <a:p>
            <a:r>
              <a:rPr lang="en-US" sz="2000" dirty="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مستطيل 2"/>
          <p:cNvSpPr/>
          <p:nvPr/>
        </p:nvSpPr>
        <p:spPr>
          <a:xfrm>
            <a:off x="7751319" y="5740107"/>
            <a:ext cx="3115621" cy="769441"/>
          </a:xfrm>
          <a:prstGeom prst="rect">
            <a:avLst/>
          </a:prstGeom>
        </p:spPr>
        <p:txBody>
          <a:bodyPr wrap="square">
            <a:spAutoFit/>
          </a:bodyPr>
          <a:lstStyle/>
          <a:p>
            <a:pPr algn="r"/>
            <a:r>
              <a:rPr lang="ar-JO" sz="4400" dirty="0"/>
              <a:t>القيادة التربوية</a:t>
            </a:r>
          </a:p>
        </p:txBody>
      </p:sp>
    </p:spTree>
    <p:extLst>
      <p:ext uri="{BB962C8B-B14F-4D97-AF65-F5344CB8AC3E}">
        <p14:creationId xmlns:p14="http://schemas.microsoft.com/office/powerpoint/2010/main" val="13243884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2265765" y="1816814"/>
            <a:ext cx="6767625" cy="2800767"/>
          </a:xfrm>
          <a:prstGeom prst="rect">
            <a:avLst/>
          </a:prstGeom>
          <a:noFill/>
          <a:ln>
            <a:noFill/>
          </a:ln>
        </p:spPr>
        <p:txBody>
          <a:bodyPr wrap="square" rtlCol="0">
            <a:spAutoFit/>
          </a:bodyPr>
          <a:lstStyle/>
          <a:p>
            <a:pPr algn="ctr" rtl="1"/>
            <a:r>
              <a:rPr lang="ar-JO" sz="4400" dirty="0" smtClean="0"/>
              <a:t>المتغيرات </a:t>
            </a:r>
            <a:r>
              <a:rPr lang="ar-JO" sz="4400" dirty="0"/>
              <a:t>في البحوث </a:t>
            </a:r>
            <a:r>
              <a:rPr lang="ar-JO" sz="4400" dirty="0" smtClean="0"/>
              <a:t>العلمية</a:t>
            </a:r>
          </a:p>
          <a:p>
            <a:pPr algn="ctr" rtl="1"/>
            <a:r>
              <a:rPr lang="ar-JO" sz="4400" dirty="0" smtClean="0">
                <a:solidFill>
                  <a:schemeClr val="bg1"/>
                </a:solidFill>
              </a:rPr>
              <a:t>المتغير </a:t>
            </a:r>
            <a:r>
              <a:rPr lang="ar-JO" sz="4400" dirty="0">
                <a:solidFill>
                  <a:schemeClr val="bg1"/>
                </a:solidFill>
              </a:rPr>
              <a:t>التابع, المتغير المستقل, المتغير المعدل, الدور الوسيط,  المتغير الدخيل</a:t>
            </a:r>
            <a:endParaRPr lang="en-US" sz="4400" dirty="0">
              <a:solidFill>
                <a:schemeClr val="bg1"/>
              </a:solidFill>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err="1">
                <a:solidFill>
                  <a:srgbClr val="2D3956"/>
                </a:solidFill>
                <a:latin typeface="Tajawal Medium" panose="00000600000000000000" pitchFamily="2" charset="-78"/>
                <a:cs typeface="Tajawal Medium" panose="00000600000000000000" pitchFamily="2" charset="-78"/>
              </a:rPr>
              <a:t>Alaa</a:t>
            </a:r>
            <a:r>
              <a:rPr lang="en-US" sz="2800" b="1" dirty="0">
                <a:solidFill>
                  <a:srgbClr val="2D3956"/>
                </a:solidFill>
                <a:latin typeface="Tajawal Medium" panose="00000600000000000000" pitchFamily="2" charset="-78"/>
                <a:cs typeface="Tajawal Medium" panose="00000600000000000000" pitchFamily="2" charset="-78"/>
              </a:rPr>
              <a:t> </a:t>
            </a:r>
            <a:r>
              <a:rPr lang="en-US" sz="2800" b="1" dirty="0" err="1">
                <a:solidFill>
                  <a:srgbClr val="2D3956"/>
                </a:solidFill>
                <a:latin typeface="Tajawal Medium" panose="00000600000000000000" pitchFamily="2" charset="-78"/>
                <a:cs typeface="Tajawal Medium" panose="00000600000000000000" pitchFamily="2" charset="-78"/>
              </a:rPr>
              <a:t>ELdmrat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395961" y="1212613"/>
            <a:ext cx="8375963" cy="6001643"/>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algn="r" rtl="1"/>
            <a:endParaRPr lang="ar-JO" sz="2000" b="1" dirty="0" smtClean="0">
              <a:latin typeface="Simplified Arabic" panose="02020603050405020304" pitchFamily="18" charset="-78"/>
              <a:cs typeface="Simplified Arabic" panose="02020603050405020304" pitchFamily="18" charset="-78"/>
            </a:endParaRPr>
          </a:p>
          <a:p>
            <a:pPr marL="457200" indent="-457200" algn="r" rtl="1">
              <a:buFont typeface="Wingdings" panose="05000000000000000000" pitchFamily="2" charset="2"/>
              <a:buChar char="v"/>
            </a:pPr>
            <a:r>
              <a:rPr lang="ar-JO" sz="3600" b="1" dirty="0" smtClean="0">
                <a:latin typeface="Simplified Arabic" panose="02020603050405020304" pitchFamily="18" charset="-78"/>
                <a:cs typeface="Simplified Arabic" panose="02020603050405020304" pitchFamily="18" charset="-78"/>
              </a:rPr>
              <a:t>مقدمة </a:t>
            </a:r>
          </a:p>
          <a:p>
            <a:pPr marL="457200" indent="-457200" algn="r" rtl="1">
              <a:buFont typeface="Wingdings" panose="05000000000000000000" pitchFamily="2" charset="2"/>
              <a:buChar char="v"/>
            </a:pPr>
            <a:r>
              <a:rPr lang="ar-JO" sz="3600" dirty="0" smtClean="0"/>
              <a:t>المتغير المستقل</a:t>
            </a:r>
          </a:p>
          <a:p>
            <a:pPr marL="457200" indent="-457200" algn="r" rtl="1">
              <a:buFont typeface="Wingdings" panose="05000000000000000000" pitchFamily="2" charset="2"/>
              <a:buChar char="v"/>
            </a:pPr>
            <a:r>
              <a:rPr lang="ar-JO" sz="3600" dirty="0" smtClean="0"/>
              <a:t>المتغير التابع</a:t>
            </a:r>
          </a:p>
          <a:p>
            <a:pPr marL="457200" indent="-457200" algn="r" rtl="1">
              <a:buFont typeface="Wingdings" panose="05000000000000000000" pitchFamily="2" charset="2"/>
              <a:buChar char="v"/>
            </a:pPr>
            <a:r>
              <a:rPr lang="ar-JO" sz="3600" dirty="0" smtClean="0"/>
              <a:t> </a:t>
            </a:r>
            <a:r>
              <a:rPr lang="ar-JO" sz="3600" dirty="0"/>
              <a:t>المتغير </a:t>
            </a:r>
            <a:r>
              <a:rPr lang="ar-JO" sz="3600" dirty="0" smtClean="0"/>
              <a:t>المعدل</a:t>
            </a:r>
          </a:p>
          <a:p>
            <a:pPr marL="457200" indent="-457200" algn="r" rtl="1">
              <a:buFont typeface="Wingdings" panose="05000000000000000000" pitchFamily="2" charset="2"/>
              <a:buChar char="v"/>
            </a:pPr>
            <a:r>
              <a:rPr lang="ar-JO" sz="3600" dirty="0" smtClean="0"/>
              <a:t> </a:t>
            </a:r>
            <a:r>
              <a:rPr lang="ar-JO" sz="3600" dirty="0"/>
              <a:t>الدور </a:t>
            </a:r>
            <a:r>
              <a:rPr lang="ar-JO" sz="3600" dirty="0" smtClean="0"/>
              <a:t>الوسيط</a:t>
            </a:r>
          </a:p>
          <a:p>
            <a:pPr marL="457200" indent="-457200" algn="r" rtl="1">
              <a:buFont typeface="Wingdings" panose="05000000000000000000" pitchFamily="2" charset="2"/>
              <a:buChar char="v"/>
            </a:pPr>
            <a:r>
              <a:rPr lang="ar-JO" sz="3600" dirty="0" smtClean="0"/>
              <a:t>المتغير الدخيل</a:t>
            </a:r>
          </a:p>
          <a:p>
            <a:pPr marL="457200" indent="-457200" algn="r" rtl="1">
              <a:buFont typeface="Wingdings" panose="05000000000000000000" pitchFamily="2" charset="2"/>
              <a:buChar char="v"/>
            </a:pPr>
            <a:r>
              <a:rPr lang="ar-JO" sz="3600" b="1" dirty="0" smtClean="0"/>
              <a:t>خاتمة</a:t>
            </a:r>
            <a:endParaRPr lang="ar-JO" sz="3600" b="1" dirty="0"/>
          </a:p>
          <a:p>
            <a:pPr marL="457200" indent="-457200" algn="r" rtl="1">
              <a:buFontTx/>
              <a:buChar char="-"/>
            </a:pPr>
            <a:endParaRPr lang="ar-JO" sz="2800" b="1" dirty="0">
              <a:latin typeface="Simplified Arabic" panose="02020603050405020304" pitchFamily="18" charset="-78"/>
              <a:cs typeface="Simplified Arabic" panose="02020603050405020304" pitchFamily="18" charset="-78"/>
            </a:endParaRPr>
          </a:p>
          <a:p>
            <a:pPr algn="r" rtl="1"/>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42185" y="6435974"/>
            <a:ext cx="1879649" cy="30923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print">
            <a:extLst>
              <a:ext uri="{96DAC541-7B7A-43D3-8B79-37D633B846F1}">
                <asvg:svgBlip xmlns="" xmlns:asvg="http://schemas.microsoft.com/office/drawing/2016/SVG/main" r:embed="rId5"/>
              </a:ext>
            </a:extLst>
          </a:blip>
          <a:stretch>
            <a:fillRect/>
          </a:stretch>
        </p:blipFill>
        <p:spPr>
          <a:xfrm>
            <a:off x="205930" y="616766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7" name="مربع نص 6"/>
          <p:cNvSpPr txBox="1"/>
          <p:nvPr/>
        </p:nvSpPr>
        <p:spPr>
          <a:xfrm>
            <a:off x="1289665" y="1645970"/>
            <a:ext cx="9872719" cy="3847207"/>
          </a:xfrm>
          <a:prstGeom prst="rect">
            <a:avLst/>
          </a:prstGeom>
          <a:noFill/>
        </p:spPr>
        <p:txBody>
          <a:bodyPr wrap="square" rtlCol="1">
            <a:spAutoFit/>
          </a:bodyPr>
          <a:lstStyle/>
          <a:p>
            <a:pPr algn="ctr" rtl="1"/>
            <a:r>
              <a:rPr lang="ar-JO" sz="2800" b="1" dirty="0" smtClean="0"/>
              <a:t>المقدمة</a:t>
            </a:r>
          </a:p>
          <a:p>
            <a:pPr algn="just" rtl="1" fontAlgn="t"/>
            <a:r>
              <a:rPr lang="ar-SA" sz="2400" dirty="0"/>
              <a:t>فهم المتغيرات في البحث العلمي هو أمر ضروري لضمان صحة وموثوقية نتائج الدراسة. المتغيرات هي العوامل التي تتغير أو تتنوع في سياق البحث، وهي تأثر بشكل كبير على نتائج الدراسة من خلال تحديد وتحليل المتغيرات، يمكن للباحثين أن يحددوا العلاقة بين المتغيرات المختلفة ويفهموا تأثيرها على نتائج البحث</a:t>
            </a:r>
            <a:r>
              <a:rPr lang="en-US" sz="2400" dirty="0"/>
              <a:t>.</a:t>
            </a:r>
          </a:p>
          <a:p>
            <a:pPr algn="just" rtl="1"/>
            <a:r>
              <a:rPr lang="ar-SA" sz="2400" dirty="0"/>
              <a:t>وفي البحث العلمي، يتم استخدام المتغيرات لدراسة العلاقة بين الظواهر وتحليل </a:t>
            </a:r>
            <a:r>
              <a:rPr lang="ar-SA" sz="2400" dirty="0" smtClean="0"/>
              <a:t>البيانات</a:t>
            </a:r>
            <a:r>
              <a:rPr lang="ar-JO" sz="2400" dirty="0" smtClean="0"/>
              <a:t>،</a:t>
            </a:r>
            <a:r>
              <a:rPr lang="ar-SA" sz="2400" dirty="0" smtClean="0"/>
              <a:t> </a:t>
            </a:r>
            <a:r>
              <a:rPr lang="ar-SA" sz="2400" dirty="0"/>
              <a:t>المتغيرات هي عناصر تتغير أو تتلاشى أو تتفاعل في الدراسة</a:t>
            </a:r>
            <a:r>
              <a:rPr lang="ar-SA" sz="2400" dirty="0" smtClean="0"/>
              <a:t>.</a:t>
            </a:r>
            <a:r>
              <a:rPr lang="en-US" sz="2400" dirty="0" smtClean="0"/>
              <a:t> </a:t>
            </a:r>
            <a:r>
              <a:rPr lang="ar-SA" sz="2400" dirty="0"/>
              <a:t>بالتالي، يجب على الباحثين أن يولوا اهتمامًا كبيرًا لتحديد واستخدام المتغيرات بطريقة صحيحة ومفهومة</a:t>
            </a:r>
            <a:r>
              <a:rPr lang="en-US" sz="2400" dirty="0"/>
              <a:t>.</a:t>
            </a:r>
          </a:p>
          <a:p>
            <a:pPr algn="just" rtl="1"/>
            <a:endParaRPr lang="ar-JO" sz="2400" b="1" dirty="0" smtClean="0"/>
          </a:p>
          <a:p>
            <a:pPr algn="just" rtl="1"/>
            <a:endParaRPr lang="ar-SA" sz="24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72732" y="837128"/>
            <a:ext cx="11030062" cy="5105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77818" y="1076765"/>
            <a:ext cx="10615288" cy="4370427"/>
          </a:xfrm>
          <a:prstGeom prst="rect">
            <a:avLst/>
          </a:prstGeom>
          <a:noFill/>
        </p:spPr>
        <p:txBody>
          <a:bodyPr wrap="square" rtlCol="1">
            <a:spAutoFit/>
          </a:bodyPr>
          <a:lstStyle/>
          <a:p>
            <a:pPr algn="ctr" rtl="1" fontAlgn="t"/>
            <a:r>
              <a:rPr lang="ar-SA" sz="2000" b="1" dirty="0"/>
              <a:t>مفهوم المتغيرات في البحث </a:t>
            </a:r>
            <a:r>
              <a:rPr lang="ar-SA" sz="2000" b="1" dirty="0" smtClean="0"/>
              <a:t>العلمي</a:t>
            </a:r>
            <a:endParaRPr lang="en-US" sz="2000" b="1" dirty="0" smtClean="0"/>
          </a:p>
          <a:p>
            <a:pPr indent="457200" algn="just" rtl="1"/>
            <a:r>
              <a:rPr lang="ar-SA" sz="2000" dirty="0"/>
              <a:t>يجرى تصميم البحث في العلوم الإنسانية في ضوء الاختلاف والتنوع بين الأفراد وبين الظروف، والنشاط البحثي </a:t>
            </a:r>
            <a:r>
              <a:rPr lang="ar-JO" sz="2000" dirty="0" smtClean="0"/>
              <a:t>و</a:t>
            </a:r>
            <a:r>
              <a:rPr lang="ar-SA" sz="2000" dirty="0" smtClean="0"/>
              <a:t>يهدف </a:t>
            </a:r>
            <a:r>
              <a:rPr lang="ar-SA" sz="2000" dirty="0"/>
              <a:t>عموماً إلى محاولة فهم كيفية تغير الأشياء وأسباب تغيرها. ومصطلح (متغير) يتضمن شيئاً يتغير، ويأخذ قيماً مختلفة أو صفات متعددة، فهو مفهوم يعبر عن الاختلافات بين عناصر فئة معينة مثل: النوع (الجنس)، والتحصيل، والدافعية والانتباه، والمستوى الاقتصادي والاجتماعي، </a:t>
            </a:r>
            <a:r>
              <a:rPr lang="ar-SA" sz="2000" dirty="0" smtClean="0"/>
              <a:t>وطرائق </a:t>
            </a:r>
            <a:r>
              <a:rPr lang="ar-SA" sz="2000" dirty="0"/>
              <a:t>التدريس... الى غير ذلك </a:t>
            </a:r>
            <a:endParaRPr lang="en-US" sz="2000" dirty="0"/>
          </a:p>
          <a:p>
            <a:pPr indent="457200" algn="just" rtl="1"/>
            <a:r>
              <a:rPr lang="ar-SA" sz="2000" dirty="0"/>
              <a:t>فالمتغير مصطلح يدل على صفة محددة، تأخذ عدداً من الحالات أو القيم أو الخصائص، وتشير البيانات الإحصائية التي يقوم الباحث بجمعها إلى مقدار الشيء أو الصفة أو الخاصية في العنصر أو المفردة أو الفرد إلى متغيرات، وقد يشير المتغير إلى مفهوم معين يجرى تعريفه إجرائياً في ضوء إجراءات البحث، ويتم قياسه كمياً أو وصفه كيفياً، فالذكاء مثلاً صفة عقلية لدى الأفراد بدرجات متفاوتة وهو لذلك متغير، لأنه ليس بنفس القيمة أو الدرجة أو المستوى عند جميع الأفراد. ونلحظ ضرورة اختلاف عناصر الفئة لكي نطلق عليها اسم متغير، أما إذا كانت العناصر من نفس النوع فإنَّ هذه الخاصية تعد مقدار ثابتاً وليست متغيراً، ومثال ذلك إجراء دراسة على الذكور فقط ويعنى هذا أننا نثبت متغير الجنس (أي يصبح مقدار ثابتاً) وبذلك يمكن تعريف المتغير بانه اختلاف الأفراد في قيم أو درجات خاصية معينة، ويهتم الباحثون بدراسة المتغيرات المختلفة وكذلك دراسة الثوابت. </a:t>
            </a:r>
            <a:endParaRPr lang="ar-JO" sz="2000" dirty="0" smtClean="0"/>
          </a:p>
          <a:p>
            <a:pPr algn="just" rtl="1" fontAlgn="t"/>
            <a:endParaRPr lang="ar-JO" sz="2000" dirty="0" smtClean="0"/>
          </a:p>
          <a:p>
            <a:pPr rtl="1" fontAlgn="t"/>
            <a:endParaRPr lang="en-US" dirty="0"/>
          </a:p>
        </p:txBody>
      </p:sp>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38648" y="1326524"/>
            <a:ext cx="8789864" cy="46455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2047741" y="1717424"/>
            <a:ext cx="8081524" cy="4196020"/>
          </a:xfrm>
          <a:prstGeom prst="rect">
            <a:avLst/>
          </a:prstGeom>
          <a:noFill/>
        </p:spPr>
        <p:txBody>
          <a:bodyPr wrap="square" rtlCol="1">
            <a:spAutoFit/>
          </a:bodyPr>
          <a:lstStyle/>
          <a:p>
            <a:pPr indent="457200" algn="just" rtl="1" fontAlgn="t"/>
            <a:r>
              <a:rPr lang="ar-SA" sz="2400" dirty="0"/>
              <a:t>المقصود بكلمة متغيرات</a:t>
            </a:r>
            <a:r>
              <a:rPr lang="en-US" sz="2400" dirty="0"/>
              <a:t> ( Variables ) </a:t>
            </a:r>
            <a:r>
              <a:rPr lang="ar-SA" sz="2400" dirty="0"/>
              <a:t>الخصائص التي يشترك فيها أفراد المجتمع الاحصائي وتأخذ قيماً متغيرة</a:t>
            </a:r>
            <a:r>
              <a:rPr lang="en-US" sz="2400" dirty="0"/>
              <a:t> </a:t>
            </a:r>
            <a:r>
              <a:rPr lang="ar-SA" sz="2400" dirty="0"/>
              <a:t>بين فرد وآخر، فطلاب الصف الثاني الابتدائي يختلفون من حيث الطول أو الوزن أو حتى العلامات والتحصيل العلمي وبالمقابل هناك خواص ثابتة</a:t>
            </a:r>
            <a:r>
              <a:rPr lang="en-US" sz="2400" dirty="0"/>
              <a:t> </a:t>
            </a:r>
            <a:r>
              <a:rPr lang="ar-SA" sz="2400" dirty="0"/>
              <a:t>في أفراد المجتمع الاحصائي ، حيث أن طلبة الصف الثاني الابتدائي كلهم في نفس المستوى الصفي.</a:t>
            </a:r>
            <a:r>
              <a:rPr lang="en-US" sz="2400" dirty="0"/>
              <a:t> </a:t>
            </a:r>
          </a:p>
          <a:p>
            <a:pPr indent="457200" algn="just" rtl="1" fontAlgn="t"/>
            <a:r>
              <a:rPr lang="ar-JO" sz="2400" dirty="0" smtClean="0"/>
              <a:t>و</a:t>
            </a:r>
            <a:r>
              <a:rPr lang="ar-SA" sz="2400" dirty="0" smtClean="0"/>
              <a:t>تؤثر </a:t>
            </a:r>
            <a:r>
              <a:rPr lang="ar-SA" sz="2400" dirty="0"/>
              <a:t>المتغيرات في الدراسة العلمية من خلال التأثير على النتائج والاستنتاجات، إذا لم يتم التحكم في المتغيرات بطريقة صحيحة، فإن النتائج قد تكون غير دقيقة أو غير قابلة للتكرار. وبالتالي، يجب أن يكون للباحثين فهم جيد للمتغيرات وتأثيرها لضمان موثوقية النتائج</a:t>
            </a:r>
            <a:r>
              <a:rPr lang="en-US" sz="2400" dirty="0"/>
              <a:t>.</a:t>
            </a:r>
          </a:p>
          <a:p>
            <a:pPr algn="r" rtl="1">
              <a:lnSpc>
                <a:spcPct val="150000"/>
              </a:lnSpc>
            </a:pPr>
            <a:endParaRPr lang="ar-JO" dirty="0" smtClean="0"/>
          </a:p>
          <a:p>
            <a:pPr algn="r" rtl="1">
              <a:lnSpc>
                <a:spcPct val="150000"/>
              </a:lnSpc>
            </a:pPr>
            <a:endParaRPr lang="ar-JO" dirty="0" smtClean="0"/>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graphicFrame>
        <p:nvGraphicFramePr>
          <p:cNvPr id="3" name="رسم تخطيطي 2"/>
          <p:cNvGraphicFramePr/>
          <p:nvPr>
            <p:extLst>
              <p:ext uri="{D42A27DB-BD31-4B8C-83A1-F6EECF244321}">
                <p14:modId xmlns:p14="http://schemas.microsoft.com/office/powerpoint/2010/main" val="1622543517"/>
              </p:ext>
            </p:extLst>
          </p:nvPr>
        </p:nvGraphicFramePr>
        <p:xfrm>
          <a:off x="-1455313" y="921077"/>
          <a:ext cx="12923256" cy="5418667"/>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4" name="مستطيل 3"/>
          <p:cNvSpPr/>
          <p:nvPr/>
        </p:nvSpPr>
        <p:spPr>
          <a:xfrm>
            <a:off x="7679549" y="3154564"/>
            <a:ext cx="4123245" cy="923330"/>
          </a:xfrm>
          <a:prstGeom prst="rect">
            <a:avLst/>
          </a:prstGeom>
          <a:noFill/>
          <a:scene3d>
            <a:camera prst="perspectiveLeft"/>
            <a:lightRig rig="threePt" dir="t"/>
          </a:scene3d>
        </p:spPr>
        <p:txBody>
          <a:bodyPr wrap="none" lIns="91440" tIns="45720" rIns="91440" bIns="45720">
            <a:spAutoFit/>
          </a:bodyPr>
          <a:lstStyle/>
          <a:p>
            <a:pPr algn="ctr"/>
            <a:r>
              <a:rPr lang="ar-JO"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تصنيف المتغيرات</a:t>
            </a:r>
            <a:endParaRPr lang="ar-SA"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36721111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76518" y="1005738"/>
            <a:ext cx="11096783"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618187" y="1326313"/>
            <a:ext cx="10720748" cy="4893647"/>
          </a:xfrm>
          <a:prstGeom prst="rect">
            <a:avLst/>
          </a:prstGeom>
          <a:noFill/>
        </p:spPr>
        <p:txBody>
          <a:bodyPr wrap="square" rtlCol="1">
            <a:spAutoFit/>
          </a:bodyPr>
          <a:lstStyle/>
          <a:p>
            <a:pPr algn="ctr" rtl="1" fontAlgn="t"/>
            <a:r>
              <a:rPr lang="ar-JO" sz="2400" b="1" dirty="0" smtClean="0"/>
              <a:t>المتغيرات بحسب طبيعتها</a:t>
            </a:r>
          </a:p>
          <a:p>
            <a:pPr algn="just" rtl="1" fontAlgn="t"/>
            <a:r>
              <a:rPr lang="ar-JO" sz="2400" b="1" dirty="0" smtClean="0"/>
              <a:t>المتغيرات </a:t>
            </a:r>
            <a:r>
              <a:rPr lang="ar-JO" sz="2400" b="1" dirty="0"/>
              <a:t>الكيفية </a:t>
            </a:r>
            <a:r>
              <a:rPr lang="ar-JO" sz="2400" b="1" dirty="0" smtClean="0"/>
              <a:t>( النوعية): </a:t>
            </a:r>
            <a:r>
              <a:rPr lang="ar-JO" sz="2400" dirty="0"/>
              <a:t>هي المتغيرات التي يعبر عنها </a:t>
            </a:r>
            <a:r>
              <a:rPr lang="ar-JO" sz="2400" dirty="0" smtClean="0"/>
              <a:t>با</a:t>
            </a:r>
            <a:r>
              <a:rPr lang="ar-JO" sz="2400" dirty="0"/>
              <a:t>ل</a:t>
            </a:r>
            <a:r>
              <a:rPr lang="ar-JO" sz="2400" dirty="0" smtClean="0"/>
              <a:t>أوصاف </a:t>
            </a:r>
            <a:r>
              <a:rPr lang="ar-JO" sz="2400" dirty="0"/>
              <a:t>وليس </a:t>
            </a:r>
            <a:r>
              <a:rPr lang="ar-JO" sz="2400" dirty="0" smtClean="0"/>
              <a:t>با</a:t>
            </a:r>
            <a:r>
              <a:rPr lang="ar-JO" sz="2400" dirty="0"/>
              <a:t>ل</a:t>
            </a:r>
            <a:r>
              <a:rPr lang="ar-JO" sz="2400" dirty="0" smtClean="0"/>
              <a:t>أرقام </a:t>
            </a:r>
            <a:r>
              <a:rPr lang="ar-JO" sz="2400" dirty="0"/>
              <a:t>مثال : حار ، بارد ، متوسط ، ضعيف ، كبير، صغير..........</a:t>
            </a:r>
            <a:r>
              <a:rPr lang="ar-JO" sz="2400" dirty="0" smtClean="0"/>
              <a:t>الخ، وهي غير دقيقة </a:t>
            </a:r>
            <a:r>
              <a:rPr lang="ar-JO" sz="2400" dirty="0"/>
              <a:t>في وصف الظاهرة </a:t>
            </a:r>
            <a:r>
              <a:rPr lang="ar-JO" sz="2400" dirty="0" smtClean="0"/>
              <a:t>وللكنها تساعد على تقديم معلومات </a:t>
            </a:r>
            <a:r>
              <a:rPr lang="ar-JO" sz="2400" dirty="0"/>
              <a:t>تساعد على فهم </a:t>
            </a:r>
            <a:r>
              <a:rPr lang="ar-JO" sz="2400" dirty="0" smtClean="0"/>
              <a:t>الظاهرة.</a:t>
            </a:r>
            <a:endParaRPr lang="en-US" sz="2400" dirty="0" smtClean="0"/>
          </a:p>
          <a:p>
            <a:pPr algn="just" rtl="1" fontAlgn="t"/>
            <a:r>
              <a:rPr lang="ar-JO" sz="2400" b="1" dirty="0" smtClean="0"/>
              <a:t>المتغيرات الكمية: </a:t>
            </a:r>
            <a:r>
              <a:rPr lang="ar-JO" sz="2400" dirty="0" smtClean="0"/>
              <a:t>وقسم إلى نوعان:</a:t>
            </a:r>
            <a:endParaRPr lang="ar-JO" sz="2400" dirty="0"/>
          </a:p>
          <a:p>
            <a:pPr marL="342900" indent="-342900" algn="just" rtl="1" fontAlgn="t">
              <a:buFont typeface="Wingdings" panose="05000000000000000000" pitchFamily="2" charset="2"/>
              <a:buChar char="v"/>
            </a:pPr>
            <a:r>
              <a:rPr lang="ar-JO" sz="2400" dirty="0" smtClean="0"/>
              <a:t>المتغيرات </a:t>
            </a:r>
            <a:r>
              <a:rPr lang="ar-JO" sz="2400" dirty="0"/>
              <a:t>الكمية المتصلة : </a:t>
            </a:r>
            <a:r>
              <a:rPr lang="ar-JO" sz="2400" dirty="0" smtClean="0"/>
              <a:t>تأخذ قيمًا </a:t>
            </a:r>
            <a:r>
              <a:rPr lang="ar-JO" sz="2400" dirty="0"/>
              <a:t>في مدى معين ضمن حدود الدقة التي يسمح بها القياس. مثل </a:t>
            </a:r>
            <a:r>
              <a:rPr lang="ar-JO" sz="2400" dirty="0" smtClean="0"/>
              <a:t>الدخل الاقتصادي، القلق، الذكاء</a:t>
            </a:r>
            <a:r>
              <a:rPr lang="ar-JO" sz="2400" dirty="0"/>
              <a:t>، التحصيل </a:t>
            </a:r>
            <a:r>
              <a:rPr lang="ar-JO" sz="2400" dirty="0" smtClean="0"/>
              <a:t>الدراسي،  ويمكن </a:t>
            </a:r>
            <a:r>
              <a:rPr lang="ar-JO" sz="2400" dirty="0"/>
              <a:t>تحويلها إلي متغيرات ثنائية القيمة أو متعددة </a:t>
            </a:r>
            <a:r>
              <a:rPr lang="ar-JO" sz="2400" dirty="0" smtClean="0"/>
              <a:t>القيم.</a:t>
            </a:r>
          </a:p>
          <a:p>
            <a:pPr algn="just" rtl="1" fontAlgn="t"/>
            <a:r>
              <a:rPr lang="ar-JO" sz="2400" dirty="0" smtClean="0"/>
              <a:t> </a:t>
            </a:r>
            <a:r>
              <a:rPr lang="ar-JO" sz="2400" dirty="0"/>
              <a:t>مثال ذلك الذكاء متغير كمي متصل نستطيع </a:t>
            </a:r>
            <a:r>
              <a:rPr lang="ar-JO" sz="2400" dirty="0" smtClean="0"/>
              <a:t>تحويله </a:t>
            </a:r>
            <a:r>
              <a:rPr lang="ar-JO" sz="2400" dirty="0"/>
              <a:t>إلى ثنائي على النحو التالي : مرتفعي الذكاء- منخفضي الذكاء أو متعدد القيم : مرتفع الذكاء - متوسط الذكاء- منخفض </a:t>
            </a:r>
            <a:r>
              <a:rPr lang="ar-JO" sz="2400" dirty="0" smtClean="0"/>
              <a:t>الذكاء.</a:t>
            </a:r>
            <a:endParaRPr lang="en-US" sz="2400" dirty="0" smtClean="0"/>
          </a:p>
          <a:p>
            <a:pPr marL="342900" indent="-342900" algn="just" rtl="1" fontAlgn="t">
              <a:buFont typeface="Wingdings" panose="05000000000000000000" pitchFamily="2" charset="2"/>
              <a:buChar char="v"/>
            </a:pPr>
            <a:r>
              <a:rPr lang="ar-JO" sz="2400" dirty="0" smtClean="0"/>
              <a:t>المتغيرات </a:t>
            </a:r>
            <a:r>
              <a:rPr lang="ar-JO" sz="2400" dirty="0"/>
              <a:t>الكمية المنفصلة: هي المتغيرات التي </a:t>
            </a:r>
            <a:r>
              <a:rPr lang="ar-JO" sz="2400" dirty="0" smtClean="0"/>
              <a:t>تأخذ قيمًا </a:t>
            </a:r>
            <a:r>
              <a:rPr lang="ar-JO" sz="2400" dirty="0"/>
              <a:t>محددة </a:t>
            </a:r>
            <a:r>
              <a:rPr lang="ar-JO" sz="2400" dirty="0" smtClean="0"/>
              <a:t>أو أرقامًا </a:t>
            </a:r>
            <a:r>
              <a:rPr lang="ar-JO" sz="2400" dirty="0"/>
              <a:t>صحيحة في مدى معين للمتغير الواحد مثل </a:t>
            </a:r>
            <a:r>
              <a:rPr lang="ar-JO" sz="2400" dirty="0" smtClean="0"/>
              <a:t>معدل الطالب قد يكون ثنائي </a:t>
            </a:r>
            <a:r>
              <a:rPr lang="ar-JO" sz="2400" dirty="0"/>
              <a:t>القيمة ناجح / </a:t>
            </a:r>
            <a:r>
              <a:rPr lang="ar-JO" sz="2400" dirty="0" smtClean="0"/>
              <a:t>راسب، ومثال ذلك أيضا : </a:t>
            </a:r>
            <a:r>
              <a:rPr lang="ar-JO" sz="2400" dirty="0"/>
              <a:t>نعم / </a:t>
            </a:r>
            <a:r>
              <a:rPr lang="ar-JO" sz="2400" dirty="0" smtClean="0"/>
              <a:t>لا، </a:t>
            </a:r>
            <a:r>
              <a:rPr lang="ar-JO" sz="2400" dirty="0"/>
              <a:t>موافق/ غير موافق، مرتفع/ منخفض متعددة القيم مثال </a:t>
            </a:r>
            <a:r>
              <a:rPr lang="ar-JO" sz="2400" dirty="0" smtClean="0"/>
              <a:t>التقسيم إلى </a:t>
            </a:r>
            <a:r>
              <a:rPr lang="ar-JO" sz="2400" dirty="0"/>
              <a:t>مرتفع – متوسط – منخفض</a:t>
            </a:r>
            <a:r>
              <a:rPr lang="en-US" sz="2400" dirty="0" smtClean="0"/>
              <a:t>.</a:t>
            </a:r>
            <a:endParaRPr lang="en-US" sz="2400" dirty="0"/>
          </a:p>
          <a:p>
            <a:pPr algn="r" rtl="1"/>
            <a:endParaRPr lang="en-US" sz="2400" dirty="0"/>
          </a:p>
        </p:txBody>
      </p:sp>
    </p:spTree>
    <p:extLst>
      <p:ext uri="{BB962C8B-B14F-4D97-AF65-F5344CB8AC3E}">
        <p14:creationId xmlns:p14="http://schemas.microsoft.com/office/powerpoint/2010/main" val="2509810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15156" y="938418"/>
            <a:ext cx="11287638" cy="5105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69701" y="1076895"/>
            <a:ext cx="10844012" cy="4339650"/>
          </a:xfrm>
          <a:prstGeom prst="rect">
            <a:avLst/>
          </a:prstGeom>
          <a:noFill/>
        </p:spPr>
        <p:txBody>
          <a:bodyPr wrap="square" rtlCol="1">
            <a:spAutoFit/>
          </a:bodyPr>
          <a:lstStyle/>
          <a:p>
            <a:pPr algn="ctr" rtl="1"/>
            <a:r>
              <a:rPr lang="ar-JO" sz="2400" b="1" dirty="0" smtClean="0"/>
              <a:t>المتغيرات القياسية</a:t>
            </a:r>
          </a:p>
          <a:p>
            <a:pPr algn="ctr" rtl="1"/>
            <a:endParaRPr lang="en-US" sz="2400" dirty="0"/>
          </a:p>
          <a:p>
            <a:pPr algn="just" rtl="1"/>
            <a:r>
              <a:rPr lang="ar-IQ" sz="2400" b="1" dirty="0"/>
              <a:t>1. المقاييس الاسمية:</a:t>
            </a:r>
            <a:endParaRPr lang="en-US" sz="2400" dirty="0"/>
          </a:p>
          <a:p>
            <a:pPr algn="just" rtl="1"/>
            <a:r>
              <a:rPr lang="ar-IQ" sz="2400" dirty="0"/>
              <a:t>المقاييس الاسمية هي أدنى مستويات القياس، وتستخدم الارقام </a:t>
            </a:r>
            <a:r>
              <a:rPr lang="ar-JO" sz="2400" dirty="0" smtClean="0"/>
              <a:t>أ</a:t>
            </a:r>
            <a:r>
              <a:rPr lang="ar-IQ" sz="2400" dirty="0" smtClean="0"/>
              <a:t>و </a:t>
            </a:r>
            <a:r>
              <a:rPr lang="ar-IQ" sz="2400" dirty="0"/>
              <a:t>الاعداد للتسمية او التحديد او التصنيف، أي ان المقاييس الاسمية عبارة عن ارقام مقترحة تعطي للأفراد </a:t>
            </a:r>
            <a:r>
              <a:rPr lang="ar-JO" sz="2400" dirty="0" smtClean="0"/>
              <a:t>أ</a:t>
            </a:r>
            <a:r>
              <a:rPr lang="ar-IQ" sz="2400" dirty="0" smtClean="0"/>
              <a:t>و </a:t>
            </a:r>
            <a:r>
              <a:rPr lang="ar-IQ" sz="2400" dirty="0" err="1" smtClean="0"/>
              <a:t>المجموعا</a:t>
            </a:r>
            <a:r>
              <a:rPr lang="ar-JO" sz="2400" dirty="0" smtClean="0"/>
              <a:t>ت</a:t>
            </a:r>
            <a:r>
              <a:rPr lang="ar-IQ" sz="2400" dirty="0" smtClean="0"/>
              <a:t>، </a:t>
            </a:r>
            <a:r>
              <a:rPr lang="ar-IQ" sz="2400" dirty="0"/>
              <a:t>حيث يدل على الرقم </a:t>
            </a:r>
            <a:r>
              <a:rPr lang="ar-JO" sz="2400" dirty="0" smtClean="0"/>
              <a:t>أ</a:t>
            </a:r>
            <a:r>
              <a:rPr lang="ar-IQ" sz="2400" dirty="0" smtClean="0"/>
              <a:t>و </a:t>
            </a:r>
            <a:r>
              <a:rPr lang="ar-IQ" sz="2400" dirty="0"/>
              <a:t>العدد </a:t>
            </a:r>
            <a:r>
              <a:rPr lang="ar-JO" sz="2400" dirty="0" smtClean="0"/>
              <a:t>أ</a:t>
            </a:r>
            <a:r>
              <a:rPr lang="ar-IQ" sz="2400" dirty="0" smtClean="0"/>
              <a:t>و </a:t>
            </a:r>
            <a:r>
              <a:rPr lang="ar-IQ" sz="2400" dirty="0"/>
              <a:t>الشخص او المجموعة ، وحيث لا يحمل هذا الرقم او العدد أي معنى او مدلول اكثر من كونه يشير الى رقم الفرد او المجموعة فقط.</a:t>
            </a:r>
            <a:endParaRPr lang="en-US" sz="2400" dirty="0"/>
          </a:p>
          <a:p>
            <a:pPr algn="just" rtl="1"/>
            <a:r>
              <a:rPr lang="ar-IQ" sz="2400" dirty="0"/>
              <a:t>والعملية الحسابية التي تطبق على المقاييس الأسمية هي العد أي مجرد عد الافراد </a:t>
            </a:r>
            <a:r>
              <a:rPr lang="ar-JO" sz="2400" dirty="0" smtClean="0"/>
              <a:t>أ</a:t>
            </a:r>
            <a:r>
              <a:rPr lang="ar-IQ" sz="2400" dirty="0" smtClean="0"/>
              <a:t>و </a:t>
            </a:r>
            <a:r>
              <a:rPr lang="ar-IQ" sz="2400" dirty="0"/>
              <a:t>المجموعات في كل فئة، ولا يمكن جمع </a:t>
            </a:r>
            <a:r>
              <a:rPr lang="ar-JO" sz="2400" dirty="0" smtClean="0"/>
              <a:t>أ</a:t>
            </a:r>
            <a:r>
              <a:rPr lang="ar-IQ" sz="2400" dirty="0" smtClean="0"/>
              <a:t>و </a:t>
            </a:r>
            <a:r>
              <a:rPr lang="ar-IQ" sz="2400" dirty="0"/>
              <a:t>طرح </a:t>
            </a:r>
            <a:r>
              <a:rPr lang="ar-JO" sz="2400" dirty="0" smtClean="0"/>
              <a:t>أ</a:t>
            </a:r>
            <a:r>
              <a:rPr lang="ar-IQ" sz="2400" dirty="0" smtClean="0"/>
              <a:t>و </a:t>
            </a:r>
            <a:r>
              <a:rPr lang="ar-IQ" sz="2400" dirty="0"/>
              <a:t>ضرب  </a:t>
            </a:r>
            <a:r>
              <a:rPr lang="ar-JO" sz="2400" dirty="0" smtClean="0"/>
              <a:t>أ</a:t>
            </a:r>
            <a:r>
              <a:rPr lang="ar-IQ" sz="2400" dirty="0" smtClean="0"/>
              <a:t>و </a:t>
            </a:r>
            <a:r>
              <a:rPr lang="ar-IQ" sz="2400" dirty="0"/>
              <a:t>تسمية هذه الاعداد </a:t>
            </a:r>
            <a:r>
              <a:rPr lang="ar-JO" sz="2400" dirty="0" smtClean="0"/>
              <a:t>أ</a:t>
            </a:r>
            <a:r>
              <a:rPr lang="ar-IQ" sz="2400" dirty="0" smtClean="0"/>
              <a:t>و ال</a:t>
            </a:r>
            <a:r>
              <a:rPr lang="ar-JO" sz="2400" dirty="0"/>
              <a:t>أ</a:t>
            </a:r>
            <a:r>
              <a:rPr lang="ar-IQ" sz="2400" dirty="0" err="1" smtClean="0"/>
              <a:t>رقام</a:t>
            </a:r>
            <a:r>
              <a:rPr lang="ar-IQ" sz="2400" dirty="0" smtClean="0"/>
              <a:t> </a:t>
            </a:r>
            <a:r>
              <a:rPr lang="ar-IQ" sz="2400" dirty="0"/>
              <a:t>، لأنها لا تدل على أي مضمون </a:t>
            </a:r>
            <a:r>
              <a:rPr lang="ar-IQ" sz="2400" dirty="0" smtClean="0"/>
              <a:t>كمي، </a:t>
            </a:r>
            <a:r>
              <a:rPr lang="ar-IQ" sz="2400" dirty="0"/>
              <a:t>فالأرقام التي توضع على المباني أو على الأبواب لا يوجد لها أي معنى للجمع والطرح أو ضرب أو القسمة.</a:t>
            </a:r>
            <a:endParaRPr lang="en-US" sz="2400" dirty="0"/>
          </a:p>
          <a:p>
            <a:pPr algn="r" rtl="1">
              <a:lnSpc>
                <a:spcPct val="150000"/>
              </a:lnSpc>
            </a:pPr>
            <a:endParaRPr lang="en-US" sz="2400" dirty="0"/>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87886" y="1017726"/>
            <a:ext cx="10514907"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38865" y="1221574"/>
            <a:ext cx="10212947" cy="4893647"/>
          </a:xfrm>
          <a:prstGeom prst="rect">
            <a:avLst/>
          </a:prstGeom>
          <a:noFill/>
        </p:spPr>
        <p:txBody>
          <a:bodyPr wrap="square" rtlCol="1">
            <a:spAutoFit/>
          </a:bodyPr>
          <a:lstStyle/>
          <a:p>
            <a:pPr algn="just" rtl="1"/>
            <a:r>
              <a:rPr lang="ar-JO" sz="2400" b="1" dirty="0" smtClean="0"/>
              <a:t>2. </a:t>
            </a:r>
            <a:r>
              <a:rPr lang="ar-IQ" sz="2400" b="1" dirty="0" smtClean="0"/>
              <a:t>المقاييس </a:t>
            </a:r>
            <a:r>
              <a:rPr lang="ar-IQ" sz="2400" b="1" dirty="0"/>
              <a:t>الرتبة:</a:t>
            </a:r>
            <a:endParaRPr lang="en-US" sz="2400" dirty="0"/>
          </a:p>
          <a:p>
            <a:pPr algn="just" rtl="1"/>
            <a:r>
              <a:rPr lang="ar-IQ" sz="2400" dirty="0"/>
              <a:t>تعتبر مقاييس الرتبة اكثر تعقيدًا من المقاييس الأسمية والاعداد والأرقام .</a:t>
            </a:r>
            <a:endParaRPr lang="en-US" sz="2400" dirty="0"/>
          </a:p>
          <a:p>
            <a:pPr algn="just" rtl="1"/>
            <a:r>
              <a:rPr lang="ar-IQ" sz="2400" dirty="0"/>
              <a:t> والأعداد والأرقام هنا تدل على ترتيب معين ، فعلا سبيل المثال تعطى الأرقام أو الأعداد للأفراد أو المجموعات، ويقوم ذلك على أساس اعطاء أكبر رقم للفرد أو المجموعة التي تسجل أكبر نتيجة وبذلك يمكن ترتيب الأفراد أو المجموعات في صورة متسلسلة من الأعلى إلى الأدنى تبعًا للظاهرة التي تريد قياسها، والدرجة الرتيبة ليست لها وحدة عامة للقياس بين كل درجة، ولكن يوجد ترتيب في الدرجات يمكن أن تميز بين الدرجات. مثلا اذا طبقنا اختبار على (3) افراد ، وحصلوا على درجات (16 ، 10 ، 8) على التوالي فأنه يمكن ترتيب الفرد الحاصل على (16) درجة في المرتبة الأولى والحاصل على درجة (10) في المرتبة الثانية والحاصل على درجة (8) في المرتبة الثالثة.</a:t>
            </a:r>
            <a:endParaRPr lang="en-US" sz="2400" dirty="0"/>
          </a:p>
          <a:p>
            <a:pPr algn="just" rtl="1"/>
            <a:r>
              <a:rPr lang="ar-IQ" sz="2400" dirty="0"/>
              <a:t>وفي هذا النوع من المقاييس </a:t>
            </a:r>
            <a:r>
              <a:rPr lang="ar-IQ" sz="2400" dirty="0" smtClean="0"/>
              <a:t>لا </a:t>
            </a:r>
            <a:r>
              <a:rPr lang="ar-IQ" sz="2400" dirty="0"/>
              <a:t>نستطيع استخدام عمليات الجمع أو الطرح أو الضرب أو القسمة وكذلك استخراج متوسط الرتب أو انحرافها المعياري ولكن يمكن استخدام أساليب احصائية اخرى مثل معامل ارتباط الرتب.</a:t>
            </a:r>
            <a:endParaRPr lang="en-US" sz="2400" dirty="0"/>
          </a:p>
          <a:p>
            <a:pPr algn="r" rtl="1"/>
            <a:endParaRPr lang="en-US" sz="2400" dirty="0">
              <a:latin typeface="Simplified Arabic" panose="02020603050405020304" pitchFamily="18" charset="-78"/>
            </a:endParaRP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43944" y="1017726"/>
            <a:ext cx="1115885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85610" y="1072401"/>
            <a:ext cx="10715223" cy="4893647"/>
          </a:xfrm>
          <a:prstGeom prst="rect">
            <a:avLst/>
          </a:prstGeom>
          <a:noFill/>
        </p:spPr>
        <p:txBody>
          <a:bodyPr wrap="square" rtlCol="1">
            <a:spAutoFit/>
          </a:bodyPr>
          <a:lstStyle/>
          <a:p>
            <a:pPr algn="r" rtl="1"/>
            <a:r>
              <a:rPr lang="ar-JO" sz="2400" b="1" dirty="0" smtClean="0"/>
              <a:t>3.  </a:t>
            </a:r>
            <a:r>
              <a:rPr lang="ar-IQ" sz="2400" b="1" dirty="0" smtClean="0"/>
              <a:t>مقاييس </a:t>
            </a:r>
            <a:r>
              <a:rPr lang="ar-IQ" sz="2400" b="1" dirty="0"/>
              <a:t>الفئة:</a:t>
            </a:r>
            <a:endParaRPr lang="en-US" sz="2400" dirty="0"/>
          </a:p>
          <a:p>
            <a:pPr algn="just" rtl="1"/>
            <a:r>
              <a:rPr lang="ar-IQ" sz="2400" dirty="0"/>
              <a:t>تختلف عن مقاييس الرتبة في أننا نستطيع أن نقدر المسافة أو نحدد مدى البعد الذي يفصل بين فردين أو شيئين عن بعضهما البعض في الظاهرة التي نحاول قياسها شريطة أن تكون هذا المسافة متساوية.</a:t>
            </a:r>
            <a:endParaRPr lang="en-US" sz="2400" dirty="0"/>
          </a:p>
          <a:p>
            <a:pPr algn="just" rtl="1"/>
            <a:r>
              <a:rPr lang="ar-IQ" sz="2400" dirty="0"/>
              <a:t>فمثلا يمكن الحصول على مقياس مسافة للأوزان لدى مجموعة من التلاميذ إذا حاولنا بدلا من قياس الوزن مباشرة أن نقيس وزن كل تلميذ بالنسبة لأقل تلميذ وزن بالمجموعة، وفي هذه الحالة يحمل هذا التلميذ الأخف وزنًا الرقم (صفر) والتلميذ الأثقل منه بثلاث كيلوغرامات يحصل على الدرجة (1) والأثقل منه ستة كيلوغرامات يحصل على الدرجة (2) والأثقل منه بتسعة كيلوغرامات يحصل على درجة (3) وهكذا.</a:t>
            </a:r>
            <a:endParaRPr lang="en-US" sz="2400" dirty="0"/>
          </a:p>
          <a:p>
            <a:pPr algn="just" rtl="1"/>
            <a:r>
              <a:rPr lang="ar-IQ" sz="2400" dirty="0"/>
              <a:t>ومقاييس المسافة لها وحدة عامة للقياس بين كل درجة وأخرى ولكن لا يوجد لها نقطة (صفر حقيقي).</a:t>
            </a:r>
            <a:endParaRPr lang="en-US" sz="2400" dirty="0"/>
          </a:p>
          <a:p>
            <a:pPr algn="just" rtl="1"/>
            <a:r>
              <a:rPr lang="ar-IQ" sz="2400" dirty="0"/>
              <a:t>فعلى سبيل المثال قد يحصل على درجة (صفر) في إحدى الاختبارات إلا أن ذلك لا يعني أن هذا التلميذ ليس لدية أدنى خبرة، فيأخذ صفر الجامعة مثلا وهو يحدد برقم معين.</a:t>
            </a:r>
            <a:endParaRPr lang="en-US" sz="2400" dirty="0"/>
          </a:p>
          <a:p>
            <a:pPr algn="just" rtl="1"/>
            <a:r>
              <a:rPr lang="ar-IQ" sz="2400" dirty="0"/>
              <a:t>وفي مقاييس المسافة يمكن استخدام عمليات الجمع والطرح واحتساب المتوسط الحسابي والانحراف المعياري، كما نستطيع أن نستخدم العديد من الطرق لترجمة الدرجات الخام في الاختبارات إلى درجات معيارية تعتمد اساساً على عمليات الجمع والطرح</a:t>
            </a:r>
            <a:r>
              <a:rPr lang="ar-IQ" sz="2400" dirty="0" smtClean="0"/>
              <a:t>.</a:t>
            </a:r>
            <a:endParaRPr lang="en-US" sz="2400" dirty="0"/>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661375" y="969289"/>
            <a:ext cx="907145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مربع نص 1"/>
          <p:cNvSpPr txBox="1"/>
          <p:nvPr/>
        </p:nvSpPr>
        <p:spPr>
          <a:xfrm>
            <a:off x="1983346" y="1696357"/>
            <a:ext cx="8268237" cy="2677656"/>
          </a:xfrm>
          <a:prstGeom prst="rect">
            <a:avLst/>
          </a:prstGeom>
          <a:noFill/>
        </p:spPr>
        <p:txBody>
          <a:bodyPr wrap="square" rtlCol="1">
            <a:spAutoFit/>
          </a:bodyPr>
          <a:lstStyle/>
          <a:p>
            <a:pPr algn="just" rtl="1"/>
            <a:r>
              <a:rPr lang="ar-JO" sz="2800" b="1" dirty="0" smtClean="0"/>
              <a:t>4. </a:t>
            </a:r>
            <a:r>
              <a:rPr lang="ar-IQ" sz="2800" b="1" dirty="0" smtClean="0"/>
              <a:t>مقاييس </a:t>
            </a:r>
            <a:r>
              <a:rPr lang="ar-IQ" sz="2800" b="1" dirty="0"/>
              <a:t>النسبة:</a:t>
            </a:r>
            <a:endParaRPr lang="en-US" sz="2800" dirty="0"/>
          </a:p>
          <a:p>
            <a:pPr algn="just" rtl="1"/>
            <a:r>
              <a:rPr lang="ar-IQ" sz="2800" dirty="0"/>
              <a:t>تعد مقاييس النسبة أعلى مستويات القياس، إذ أن لها وحدة عامة للقياس بين كل درجة وتتميز بوجود نقطة (صفر حقيقي) ويمكن هنا استخدام كل العمليات الحسابية كالجمع والطرح والضرب والقسمة وكذلك العمليات الرياضية المعقدة.</a:t>
            </a:r>
            <a:endParaRPr lang="en-US" sz="2800" dirty="0"/>
          </a:p>
          <a:p>
            <a:pPr algn="just" rtl="1"/>
            <a:r>
              <a:rPr lang="ar-IQ" sz="2800" dirty="0"/>
              <a:t>ومثال على ذلك قياس الوزن والطول </a:t>
            </a:r>
            <a:endParaRPr lang="ru-RU" sz="2800" dirty="0" smtClean="0"/>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03106" y="1005738"/>
            <a:ext cx="9327271"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2189409" y="1428065"/>
            <a:ext cx="8680360" cy="5632311"/>
          </a:xfrm>
          <a:prstGeom prst="rect">
            <a:avLst/>
          </a:prstGeom>
          <a:noFill/>
        </p:spPr>
        <p:txBody>
          <a:bodyPr wrap="square" rtlCol="1">
            <a:spAutoFit/>
          </a:bodyPr>
          <a:lstStyle/>
          <a:p>
            <a:pPr algn="ctr" rtl="1"/>
            <a:r>
              <a:rPr lang="ar-JO" sz="2400" b="1" dirty="0" smtClean="0"/>
              <a:t>المتغير المستقل</a:t>
            </a:r>
          </a:p>
          <a:p>
            <a:pPr indent="457200" algn="just" rtl="1"/>
            <a:r>
              <a:rPr lang="ar-SA" sz="2400" dirty="0"/>
              <a:t>تعتبر أهمية المتغير المستقل في البحث العلمي أنه يسمح للباحثين بفهم وتحليل العلاقات السببية بين الظواهر. بواسطة تحديد وتحكم في المتغير المستقل، يمكن للباحثين تحديد ما إذا </a:t>
            </a:r>
            <a:r>
              <a:rPr lang="ar-SA" sz="2400" dirty="0" smtClean="0"/>
              <a:t>كان</a:t>
            </a:r>
            <a:r>
              <a:rPr lang="ar-JO" sz="2400" dirty="0" smtClean="0"/>
              <a:t> هناك</a:t>
            </a:r>
            <a:r>
              <a:rPr lang="ar-SA" sz="2400" dirty="0" smtClean="0"/>
              <a:t> </a:t>
            </a:r>
            <a:r>
              <a:rPr lang="ar-SA" sz="2400" dirty="0"/>
              <a:t>وجود </a:t>
            </a:r>
            <a:r>
              <a:rPr lang="ar-JO" sz="2400" dirty="0" smtClean="0"/>
              <a:t>ل</a:t>
            </a:r>
            <a:r>
              <a:rPr lang="ar-SA" sz="2400" dirty="0" smtClean="0"/>
              <a:t>علاقة </a:t>
            </a:r>
            <a:r>
              <a:rPr lang="ar-SA" sz="2400" dirty="0"/>
              <a:t>سببية بينه وبين المتغير </a:t>
            </a:r>
            <a:r>
              <a:rPr lang="ar-SA" sz="2400" dirty="0" smtClean="0"/>
              <a:t>ال</a:t>
            </a:r>
            <a:r>
              <a:rPr lang="ar-JO" sz="2400" dirty="0" smtClean="0"/>
              <a:t>تابع</a:t>
            </a:r>
            <a:r>
              <a:rPr lang="ar-SA" sz="2400" dirty="0" smtClean="0"/>
              <a:t>، </a:t>
            </a:r>
            <a:r>
              <a:rPr lang="ar-SA" sz="2400" dirty="0"/>
              <a:t>وإلى أي درجة يمكن أن تؤثر تغييرات في المتغير المستقل على النتائج</a:t>
            </a:r>
            <a:r>
              <a:rPr lang="en-US" sz="2400" dirty="0" smtClean="0"/>
              <a:t>.</a:t>
            </a:r>
            <a:endParaRPr lang="ar-JO" sz="2400" dirty="0" smtClean="0"/>
          </a:p>
          <a:p>
            <a:pPr indent="457200" algn="just" rtl="1"/>
            <a:r>
              <a:rPr lang="ar-JO" sz="2400" dirty="0" smtClean="0"/>
              <a:t>ويشير المتغير المستقل إلى </a:t>
            </a:r>
            <a:r>
              <a:rPr lang="ar-SA" sz="2400" dirty="0" smtClean="0"/>
              <a:t>المتغير </a:t>
            </a:r>
            <a:r>
              <a:rPr lang="ar-SA" sz="2400" dirty="0"/>
              <a:t>الذي يتحكم فيه الباحث ويقوم بتغييره في </a:t>
            </a:r>
            <a:r>
              <a:rPr lang="ar-SA" sz="2400" dirty="0" smtClean="0"/>
              <a:t>الدراسة</a:t>
            </a:r>
            <a:r>
              <a:rPr lang="ar-JO" sz="2400" dirty="0" smtClean="0"/>
              <a:t>،</a:t>
            </a:r>
            <a:r>
              <a:rPr lang="ar-SA" sz="2400" dirty="0" smtClean="0"/>
              <a:t> </a:t>
            </a:r>
            <a:r>
              <a:rPr lang="ar-SA" sz="2400" dirty="0"/>
              <a:t>يتم اختبار تأثير المتغير المستقل على المتغير </a:t>
            </a:r>
            <a:r>
              <a:rPr lang="ar-SA" sz="2400" dirty="0" smtClean="0"/>
              <a:t>ال</a:t>
            </a:r>
            <a:r>
              <a:rPr lang="ar-JO" sz="2400" dirty="0" smtClean="0"/>
              <a:t>تابع</a:t>
            </a:r>
            <a:r>
              <a:rPr lang="ar-SA" sz="2400" dirty="0" smtClean="0"/>
              <a:t> </a:t>
            </a:r>
            <a:r>
              <a:rPr lang="ar-SA" sz="2400" dirty="0"/>
              <a:t>لتحديد العلاقة </a:t>
            </a:r>
            <a:r>
              <a:rPr lang="ar-SA" sz="2400" dirty="0" smtClean="0"/>
              <a:t>بينهما</a:t>
            </a:r>
            <a:r>
              <a:rPr lang="ar-JO" sz="2400" dirty="0" smtClean="0"/>
              <a:t>.</a:t>
            </a:r>
          </a:p>
          <a:p>
            <a:pPr indent="457200" algn="just" rtl="1"/>
            <a:r>
              <a:rPr lang="ar-JO" sz="2400" dirty="0" smtClean="0"/>
              <a:t>أي أنه </a:t>
            </a:r>
            <a:r>
              <a:rPr lang="ar-SA" sz="2400" dirty="0" smtClean="0"/>
              <a:t>المتغير </a:t>
            </a:r>
            <a:r>
              <a:rPr lang="ar-SA" sz="2400" dirty="0"/>
              <a:t>الذي يؤثر في المتغير التابع وبناء عليه فإذا أراد الباحث ان يتحكم في المتغير التابع فأنه يسيطر على المتغير </a:t>
            </a:r>
            <a:r>
              <a:rPr lang="ar-SA" sz="2400" dirty="0" smtClean="0"/>
              <a:t>المستقل</a:t>
            </a:r>
            <a:endParaRPr lang="ar-JO" sz="2400" dirty="0" smtClean="0"/>
          </a:p>
          <a:p>
            <a:pPr algn="just" rtl="1"/>
            <a:endParaRPr lang="ar-JO" sz="2400" dirty="0"/>
          </a:p>
          <a:p>
            <a:pPr algn="just" rtl="1"/>
            <a:r>
              <a:rPr lang="ar-SA" sz="2400" dirty="0" smtClean="0"/>
              <a:t>على </a:t>
            </a:r>
            <a:r>
              <a:rPr lang="ar-SA" sz="2400" dirty="0"/>
              <a:t>سبيل المثال، في دراسة حول تأثير التغذية على الوزن، يكون المتغير المستقل هو نوع الغذاء المستهلك</a:t>
            </a:r>
            <a:r>
              <a:rPr lang="en-US" sz="2400" dirty="0"/>
              <a:t>.</a:t>
            </a:r>
            <a:r>
              <a:rPr lang="ar-JO" sz="2400" dirty="0" smtClean="0"/>
              <a:t> </a:t>
            </a:r>
          </a:p>
          <a:p>
            <a:pPr algn="just" rtl="1"/>
            <a:endParaRPr lang="ar-JO" sz="2400" dirty="0" smtClean="0"/>
          </a:p>
          <a:p>
            <a:pPr algn="just" rtl="1"/>
            <a:endParaRPr lang="ar-JO" sz="2400" dirty="0"/>
          </a:p>
          <a:p>
            <a:pPr algn="just" rtl="1"/>
            <a:endParaRPr lang="en-US" sz="2400" dirty="0"/>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17809" y="819295"/>
            <a:ext cx="10984985" cy="51266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17809" y="865670"/>
            <a:ext cx="10657267" cy="5262979"/>
          </a:xfrm>
          <a:prstGeom prst="rect">
            <a:avLst/>
          </a:prstGeom>
          <a:noFill/>
        </p:spPr>
        <p:txBody>
          <a:bodyPr wrap="square" rtlCol="1">
            <a:spAutoFit/>
          </a:bodyPr>
          <a:lstStyle/>
          <a:p>
            <a:pPr algn="ctr" rtl="1" fontAlgn="t">
              <a:lnSpc>
                <a:spcPct val="150000"/>
              </a:lnSpc>
            </a:pPr>
            <a:r>
              <a:rPr lang="ar-SA" sz="2400" b="1" dirty="0"/>
              <a:t>أنواع المتغير المستقل</a:t>
            </a:r>
            <a:endParaRPr lang="en-US" sz="2400" b="1" dirty="0"/>
          </a:p>
          <a:p>
            <a:pPr algn="just" rtl="1" fontAlgn="t">
              <a:lnSpc>
                <a:spcPct val="150000"/>
              </a:lnSpc>
            </a:pPr>
            <a:r>
              <a:rPr lang="ar-SA" sz="2000" dirty="0" smtClean="0"/>
              <a:t>يشير </a:t>
            </a:r>
            <a:r>
              <a:rPr lang="ar-SA" sz="2000" dirty="0"/>
              <a:t>المتغير المستقل ف</a:t>
            </a:r>
            <a:r>
              <a:rPr lang="ar-SA" sz="2000" dirty="0" smtClean="0"/>
              <a:t>ي </a:t>
            </a:r>
            <a:r>
              <a:rPr lang="ar-SA" sz="2000" dirty="0"/>
              <a:t>علم الإحصاء، </a:t>
            </a:r>
            <a:r>
              <a:rPr lang="ar-SA" sz="2000" dirty="0" smtClean="0"/>
              <a:t>إلى </a:t>
            </a:r>
            <a:r>
              <a:rPr lang="ar-SA" sz="2000" dirty="0"/>
              <a:t>المتغير الذي يتحكم بها الباحث في دراسة العلاقة بينها وبين المتغير </a:t>
            </a:r>
            <a:r>
              <a:rPr lang="ar-SA" sz="2000" dirty="0" smtClean="0"/>
              <a:t>ال</a:t>
            </a:r>
            <a:r>
              <a:rPr lang="ar-JO" sz="2000" dirty="0" smtClean="0"/>
              <a:t>تابع،</a:t>
            </a:r>
            <a:r>
              <a:rPr lang="ar-SA" sz="2000" dirty="0" smtClean="0"/>
              <a:t> </a:t>
            </a:r>
            <a:r>
              <a:rPr lang="ar-SA" sz="2000" dirty="0"/>
              <a:t>يأخذ المتغير المستقل قيم مختلفة لاختبار تأثيرها على المتغير </a:t>
            </a:r>
            <a:r>
              <a:rPr lang="ar-JO" sz="2000" dirty="0" smtClean="0"/>
              <a:t>التابع،</a:t>
            </a:r>
            <a:r>
              <a:rPr lang="ar-SA" sz="2000" dirty="0" smtClean="0"/>
              <a:t> </a:t>
            </a:r>
            <a:r>
              <a:rPr lang="ar-JO" sz="2000" dirty="0" smtClean="0"/>
              <a:t>و</a:t>
            </a:r>
            <a:r>
              <a:rPr lang="ar-SA" sz="2000" dirty="0" smtClean="0"/>
              <a:t>تحدد </a:t>
            </a:r>
            <a:r>
              <a:rPr lang="ar-SA" sz="2000" dirty="0"/>
              <a:t>أنواع المتغير المستقل بناءً على طبيعة البيانات ونوع التلاعب بها</a:t>
            </a:r>
            <a:r>
              <a:rPr lang="en-US" sz="2000" dirty="0"/>
              <a:t>.</a:t>
            </a:r>
          </a:p>
          <a:p>
            <a:pPr algn="just" rtl="1" fontAlgn="t">
              <a:lnSpc>
                <a:spcPct val="150000"/>
              </a:lnSpc>
            </a:pPr>
            <a:r>
              <a:rPr lang="ar-SA" sz="2000" dirty="0"/>
              <a:t>هناك ثلاثة أنواع رئيسية للمتغير المستقل</a:t>
            </a:r>
            <a:r>
              <a:rPr lang="en-US" sz="2000" dirty="0"/>
              <a:t>:</a:t>
            </a:r>
          </a:p>
          <a:p>
            <a:pPr algn="just" rtl="1" fontAlgn="t">
              <a:lnSpc>
                <a:spcPct val="150000"/>
              </a:lnSpc>
            </a:pPr>
            <a:r>
              <a:rPr lang="ar-SA" sz="2000" b="1" dirty="0"/>
              <a:t>المتغير المستقل الثابت</a:t>
            </a:r>
            <a:r>
              <a:rPr lang="en-US" sz="2000" b="1" dirty="0"/>
              <a:t>:</a:t>
            </a:r>
            <a:r>
              <a:rPr lang="en-US" sz="2000" dirty="0"/>
              <a:t> </a:t>
            </a:r>
            <a:r>
              <a:rPr lang="ar-JO" sz="2000" dirty="0" smtClean="0"/>
              <a:t> </a:t>
            </a:r>
            <a:r>
              <a:rPr lang="ar-SA" sz="2000" dirty="0" smtClean="0"/>
              <a:t>يمثل </a:t>
            </a:r>
            <a:r>
              <a:rPr lang="ar-SA" sz="2000" dirty="0"/>
              <a:t>طبيعة البيانات التي لا تتغير بين التلاعبات. على سبيل المثال، قد يدرس الباحث تأثير العمر على الذكاء، حيث يكون العمر هو المتغير المستقل الثابت</a:t>
            </a:r>
            <a:r>
              <a:rPr lang="en-US" sz="2000" dirty="0"/>
              <a:t>.</a:t>
            </a:r>
          </a:p>
          <a:p>
            <a:pPr algn="just" rtl="1" fontAlgn="t">
              <a:lnSpc>
                <a:spcPct val="150000"/>
              </a:lnSpc>
            </a:pPr>
            <a:r>
              <a:rPr lang="ar-SA" sz="2000" b="1" dirty="0"/>
              <a:t>المتغير المستقل التنافي</a:t>
            </a:r>
            <a:r>
              <a:rPr lang="en-US" sz="2000" b="1" dirty="0"/>
              <a:t>:</a:t>
            </a:r>
            <a:r>
              <a:rPr lang="en-US" sz="2000" dirty="0"/>
              <a:t> </a:t>
            </a:r>
            <a:r>
              <a:rPr lang="ar-JO" sz="2000" dirty="0" smtClean="0"/>
              <a:t> </a:t>
            </a:r>
            <a:r>
              <a:rPr lang="ar-SA" sz="2000" dirty="0" smtClean="0"/>
              <a:t>يشير </a:t>
            </a:r>
            <a:r>
              <a:rPr lang="ar-SA" sz="2000" dirty="0"/>
              <a:t>إلى تغير طبيعة البيانات بين التلاعبات في المتغير المستقل. على سبيل المثال، قد يدرس الباحث تأثير الجرعة على تأثير دواء معين، حيث تختلف الجرعة وبالتالي التأثير</a:t>
            </a:r>
            <a:r>
              <a:rPr lang="en-US" sz="2000" dirty="0"/>
              <a:t>.</a:t>
            </a:r>
          </a:p>
          <a:p>
            <a:pPr algn="just" rtl="1" fontAlgn="t">
              <a:lnSpc>
                <a:spcPct val="150000"/>
              </a:lnSpc>
            </a:pPr>
            <a:r>
              <a:rPr lang="ar-SA" sz="2000" b="1" dirty="0"/>
              <a:t>المتغير المستقل الاختلافي</a:t>
            </a:r>
            <a:r>
              <a:rPr lang="en-US" sz="2000" b="1" dirty="0"/>
              <a:t>:</a:t>
            </a:r>
            <a:r>
              <a:rPr lang="en-US" sz="2000" dirty="0"/>
              <a:t> </a:t>
            </a:r>
            <a:r>
              <a:rPr lang="ar-JO" sz="2000" dirty="0" smtClean="0"/>
              <a:t> </a:t>
            </a:r>
            <a:r>
              <a:rPr lang="ar-SA" sz="2000" dirty="0" smtClean="0"/>
              <a:t>يشير </a:t>
            </a:r>
            <a:r>
              <a:rPr lang="ar-SA" sz="2000" dirty="0"/>
              <a:t>إلى تغيير الظروف أو العوامل المحيطة بالتلاعب في المتغير المستقل. على سبيل المثال، قد يدرس الباحث تأثير التغذية الغنية على نمو النباتات، حيث يتغير تكوين التربة والعوامل البيئية المحيطة</a:t>
            </a:r>
            <a:r>
              <a:rPr lang="en-US" sz="2000" dirty="0"/>
              <a:t>.</a:t>
            </a:r>
          </a:p>
          <a:p>
            <a:pPr algn="just" rtl="1">
              <a:lnSpc>
                <a:spcPct val="150000"/>
              </a:lnSpc>
            </a:pPr>
            <a:endParaRPr lang="en-US" sz="2000" dirty="0"/>
          </a:p>
        </p:txBody>
      </p:sp>
    </p:spTree>
    <p:extLst>
      <p:ext uri="{BB962C8B-B14F-4D97-AF65-F5344CB8AC3E}">
        <p14:creationId xmlns:p14="http://schemas.microsoft.com/office/powerpoint/2010/main" val="659162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79548" y="1053503"/>
            <a:ext cx="1122324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59854" y="1214978"/>
            <a:ext cx="10715221" cy="4154984"/>
          </a:xfrm>
          <a:prstGeom prst="rect">
            <a:avLst/>
          </a:prstGeom>
          <a:noFill/>
        </p:spPr>
        <p:txBody>
          <a:bodyPr wrap="square" rtlCol="1">
            <a:spAutoFit/>
          </a:bodyPr>
          <a:lstStyle/>
          <a:p>
            <a:pPr algn="ctr" rtl="1" fontAlgn="t"/>
            <a:r>
              <a:rPr lang="ar-SA" sz="2400" b="1" dirty="0"/>
              <a:t>طرق تحديد المتغير المستقل في الدراسات البحثية</a:t>
            </a:r>
            <a:endParaRPr lang="en-US" sz="2400" b="1" dirty="0"/>
          </a:p>
          <a:p>
            <a:pPr algn="just" rtl="1" fontAlgn="t"/>
            <a:r>
              <a:rPr lang="ar-SA" sz="2400" dirty="0" smtClean="0"/>
              <a:t>يعد </a:t>
            </a:r>
            <a:r>
              <a:rPr lang="ar-SA" sz="2400" dirty="0"/>
              <a:t>المتغير </a:t>
            </a:r>
            <a:r>
              <a:rPr lang="ar-SA" sz="2400" dirty="0" smtClean="0"/>
              <a:t>المستقل</a:t>
            </a:r>
            <a:r>
              <a:rPr lang="ar-JO" sz="2400" dirty="0" smtClean="0"/>
              <a:t> </a:t>
            </a:r>
            <a:r>
              <a:rPr lang="ar-SA" sz="2400" dirty="0" smtClean="0"/>
              <a:t>في </a:t>
            </a:r>
            <a:r>
              <a:rPr lang="ar-SA" sz="2400" dirty="0"/>
              <a:t>البحث العلمي</a:t>
            </a:r>
            <a:r>
              <a:rPr lang="ar-SA" sz="2400" dirty="0" smtClean="0"/>
              <a:t> </a:t>
            </a:r>
            <a:r>
              <a:rPr lang="ar-SA" sz="2400" dirty="0"/>
              <a:t>أحد العناصر الأساسية في تصميم الأبحاث، ويشير المتغير المستقل إلى العامل أو العنصر الذي يتم </a:t>
            </a:r>
            <a:r>
              <a:rPr lang="ar-JO" sz="2400" dirty="0" smtClean="0"/>
              <a:t>التلاعب</a:t>
            </a:r>
            <a:r>
              <a:rPr lang="ar-SA" sz="2400" dirty="0" smtClean="0"/>
              <a:t> </a:t>
            </a:r>
            <a:r>
              <a:rPr lang="ar-SA" sz="2400" dirty="0"/>
              <a:t>أو </a:t>
            </a:r>
            <a:r>
              <a:rPr lang="ar-JO" sz="2400" dirty="0" smtClean="0"/>
              <a:t>التحكم فيه</a:t>
            </a:r>
            <a:r>
              <a:rPr lang="ar-SA" sz="2400" dirty="0" smtClean="0"/>
              <a:t> </a:t>
            </a:r>
            <a:r>
              <a:rPr lang="ar-SA" sz="2400" dirty="0"/>
              <a:t>من قبل الباحث في إطار الدراسة، ويتم استخدام المتغير المستقل في تحديد التأثير الذي قد يكون له على المتغير </a:t>
            </a:r>
            <a:r>
              <a:rPr lang="ar-SA" sz="2400" dirty="0" smtClean="0"/>
              <a:t>ال</a:t>
            </a:r>
            <a:r>
              <a:rPr lang="ar-JO" sz="2400" dirty="0" smtClean="0"/>
              <a:t>تابع</a:t>
            </a:r>
            <a:r>
              <a:rPr lang="ar-SA" sz="2400" dirty="0" smtClean="0"/>
              <a:t> </a:t>
            </a:r>
            <a:r>
              <a:rPr lang="ar-SA" sz="2400" dirty="0"/>
              <a:t>أو النتيجة المرتبطة بالدراسة</a:t>
            </a:r>
            <a:r>
              <a:rPr lang="en-US" sz="2400" dirty="0"/>
              <a:t>.</a:t>
            </a:r>
          </a:p>
          <a:p>
            <a:pPr algn="just" rtl="1" fontAlgn="t"/>
            <a:r>
              <a:rPr lang="ar-SA" sz="2400" dirty="0"/>
              <a:t>توجد عدة طرق لتحديد المتغير المستقل في الدراسات البحثية. من بين أهم الطرق المستخدمة</a:t>
            </a:r>
            <a:r>
              <a:rPr lang="en-US" sz="2400" dirty="0"/>
              <a:t>:</a:t>
            </a:r>
          </a:p>
          <a:p>
            <a:pPr marL="342900" lvl="0" indent="-342900" algn="just" rtl="1" fontAlgn="t">
              <a:buFont typeface="Wingdings" panose="05000000000000000000" pitchFamily="2" charset="2"/>
              <a:buChar char="ü"/>
            </a:pPr>
            <a:r>
              <a:rPr lang="ar-SA" sz="2400" b="1" dirty="0"/>
              <a:t>التجربة: </a:t>
            </a:r>
            <a:r>
              <a:rPr lang="ar-SA" sz="2400" dirty="0"/>
              <a:t>يمكن تحديد المتغير المستقل من خلال إجراء تجربة تحت ظروف محددة والتلاعب بالمتغيرات المختلفة للوصول إلى النتائج المطلوبة</a:t>
            </a:r>
            <a:r>
              <a:rPr lang="en-US" sz="2400" dirty="0"/>
              <a:t>.</a:t>
            </a:r>
          </a:p>
          <a:p>
            <a:pPr marL="342900" lvl="0" indent="-342900" algn="just" rtl="1" fontAlgn="t">
              <a:buFont typeface="Wingdings" panose="05000000000000000000" pitchFamily="2" charset="2"/>
              <a:buChar char="ü"/>
            </a:pPr>
            <a:r>
              <a:rPr lang="ar-SA" sz="2400" b="1" dirty="0"/>
              <a:t>الملاحظة والمقارنة: </a:t>
            </a:r>
            <a:r>
              <a:rPr lang="ar-SA" sz="2400" dirty="0"/>
              <a:t>يمكن أيضًا تحديد المتغير المستقل من خلال ملاحظة الظواهر والمقارنة بين المجموعات المختلفة لتحديد العلاقات والتأثيرات</a:t>
            </a:r>
            <a:r>
              <a:rPr lang="en-US" sz="2400" dirty="0"/>
              <a:t>.</a:t>
            </a:r>
          </a:p>
          <a:p>
            <a:pPr algn="just" rtl="1" fontAlgn="t"/>
            <a:r>
              <a:rPr lang="ar-SA" sz="2400" dirty="0"/>
              <a:t>لا توجد طريقة واحدة صحيحة لتحديد المتغير المستقل، بل يعتمد ذلك على طبيعة الدراسة والأهداف المحددة. يجب أن يتم تحديد المتغير المستقل بعناية لضمان صحة النتائج ودقتها</a:t>
            </a:r>
            <a:r>
              <a:rPr lang="en-US" sz="2400" dirty="0"/>
              <a:t>.</a:t>
            </a:r>
          </a:p>
        </p:txBody>
      </p:sp>
    </p:spTree>
    <p:extLst>
      <p:ext uri="{BB962C8B-B14F-4D97-AF65-F5344CB8AC3E}">
        <p14:creationId xmlns:p14="http://schemas.microsoft.com/office/powerpoint/2010/main" val="2646853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50006" y="1030310"/>
            <a:ext cx="10656573" cy="50397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8" y="1428065"/>
            <a:ext cx="10029074" cy="4524315"/>
          </a:xfrm>
          <a:prstGeom prst="rect">
            <a:avLst/>
          </a:prstGeom>
          <a:noFill/>
        </p:spPr>
        <p:txBody>
          <a:bodyPr wrap="square" rtlCol="1">
            <a:spAutoFit/>
          </a:bodyPr>
          <a:lstStyle/>
          <a:p>
            <a:pPr algn="ctr" rtl="1" fontAlgn="t"/>
            <a:r>
              <a:rPr lang="ar-JO" sz="2400" b="1" dirty="0" smtClean="0"/>
              <a:t>المتغير التابع</a:t>
            </a:r>
            <a:endParaRPr lang="en-US" sz="2400" b="1" dirty="0"/>
          </a:p>
          <a:p>
            <a:pPr algn="just" rtl="1" fontAlgn="t"/>
            <a:r>
              <a:rPr lang="ar-SA" sz="2400" dirty="0" smtClean="0"/>
              <a:t>يلعب </a:t>
            </a:r>
            <a:r>
              <a:rPr lang="ar-SA" sz="2400" dirty="0"/>
              <a:t>المتغير </a:t>
            </a:r>
            <a:r>
              <a:rPr lang="ar-SA" sz="2400" dirty="0" smtClean="0"/>
              <a:t>التابع</a:t>
            </a:r>
            <a:r>
              <a:rPr lang="ar-JO" sz="2400" dirty="0" smtClean="0"/>
              <a:t> </a:t>
            </a:r>
            <a:r>
              <a:rPr lang="ar-SA" sz="2400" dirty="0" smtClean="0"/>
              <a:t>في </a:t>
            </a:r>
            <a:r>
              <a:rPr lang="ar-SA" sz="2400" dirty="0"/>
              <a:t>البحث العلمي</a:t>
            </a:r>
            <a:r>
              <a:rPr lang="ar-SA" sz="2400" dirty="0" smtClean="0"/>
              <a:t> </a:t>
            </a:r>
            <a:r>
              <a:rPr lang="ar-SA" sz="2400" dirty="0"/>
              <a:t>دورًا مهمًا في تحقيق الهدف الأساسي </a:t>
            </a:r>
            <a:r>
              <a:rPr lang="ar-SA" sz="2400" dirty="0" smtClean="0"/>
              <a:t>للدراسة </a:t>
            </a:r>
            <a:r>
              <a:rPr lang="ar-SA" sz="2400" dirty="0"/>
              <a:t>في هذا السياق، سنقدم تعريف المتغير التابع وأهميته في البحث العلمي</a:t>
            </a:r>
            <a:r>
              <a:rPr lang="en-US" sz="2400" dirty="0"/>
              <a:t>.</a:t>
            </a:r>
          </a:p>
          <a:p>
            <a:pPr algn="just" rtl="1" fontAlgn="t"/>
            <a:r>
              <a:rPr lang="ar-SA" sz="2400" b="1" dirty="0"/>
              <a:t>المتغير التابع هو </a:t>
            </a:r>
            <a:r>
              <a:rPr lang="ar-SA" sz="2400" dirty="0"/>
              <a:t>المتغير الذي يتأثر بالمتغير المستقل أو المتغيرات المستقلة في الدراسة. يتم قياس قيمة المتغير التابع أو مراقبتها خلال فترة زمنية معينة لتحليل النتائج، يعتبر فهم المتغير التابع أمرًا هامًا في البحث العلمي حيث يساعد في استنتاج العلاقات السببية واتخاذ القرارات الأفضل</a:t>
            </a:r>
            <a:r>
              <a:rPr lang="en-US" sz="2400" dirty="0"/>
              <a:t>.</a:t>
            </a:r>
          </a:p>
          <a:p>
            <a:pPr algn="just" rtl="1" fontAlgn="t"/>
            <a:r>
              <a:rPr lang="ar-SA" sz="2400" b="1" dirty="0"/>
              <a:t>المتغير التابع </a:t>
            </a:r>
            <a:r>
              <a:rPr lang="ar-SA" sz="2400" dirty="0"/>
              <a:t>هو المتغير الذي يتأثر بالمتغير المستقل سواء كان ذلك التأثير طردياً (كلما زادت قيمة المتغير المستقل تزيد قيمة المتغير التابع ) أو عكسياً ( كلما زادت قيمة المتغير المستقل تنقص قيمة المتغير التابع أو كلما انخفضت قيمة المتغير المستقل تزداد قيمة المتغير التابع ) كما قد يكون ذلك التأثير ضعيفاً أو متوسطاً أو قوياً .  </a:t>
            </a:r>
            <a:endParaRPr lang="en-US" sz="2400" dirty="0"/>
          </a:p>
          <a:p>
            <a:pPr algn="just" rtl="1" fontAlgn="t"/>
            <a:r>
              <a:rPr lang="ar-SA" sz="2400" b="1" dirty="0"/>
              <a:t>على سبيل المثال</a:t>
            </a:r>
            <a:r>
              <a:rPr lang="ar-SA" sz="2400" dirty="0"/>
              <a:t>، إذا كانت الدراسة تهدف إلى تحليل تأثير التدخين على صحة الرئة، فإن صحة الرئة تصبح المتغير التابع حيث يمكن قياسها أو مراقبتها لتحليل النتائج</a:t>
            </a:r>
            <a:r>
              <a:rPr lang="en-US" sz="2400" dirty="0"/>
              <a:t>.</a:t>
            </a:r>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32586" y="776741"/>
            <a:ext cx="8783391"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73499" y="1148169"/>
            <a:ext cx="7849646" cy="3970318"/>
          </a:xfrm>
          <a:prstGeom prst="rect">
            <a:avLst/>
          </a:prstGeom>
          <a:noFill/>
        </p:spPr>
        <p:txBody>
          <a:bodyPr wrap="square" rtlCol="1">
            <a:spAutoFit/>
          </a:bodyPr>
          <a:lstStyle/>
          <a:p>
            <a:pPr algn="ctr" rtl="1" fontAlgn="t">
              <a:lnSpc>
                <a:spcPct val="150000"/>
              </a:lnSpc>
            </a:pPr>
            <a:r>
              <a:rPr lang="ar-SA" sz="2800" b="1" dirty="0"/>
              <a:t>أهمية المتغير التابع في البحث </a:t>
            </a:r>
            <a:r>
              <a:rPr lang="ar-SA" sz="2800" b="1" dirty="0" smtClean="0"/>
              <a:t>العلمي</a:t>
            </a:r>
            <a:endParaRPr lang="ar-JO" sz="2800" b="1" dirty="0" smtClean="0"/>
          </a:p>
          <a:p>
            <a:pPr algn="ctr" rtl="1" fontAlgn="t">
              <a:lnSpc>
                <a:spcPct val="150000"/>
              </a:lnSpc>
            </a:pPr>
            <a:endParaRPr lang="en-US" sz="2800" b="1" dirty="0"/>
          </a:p>
          <a:p>
            <a:pPr marL="457200" indent="-457200" algn="just" rtl="1" fontAlgn="t">
              <a:lnSpc>
                <a:spcPct val="150000"/>
              </a:lnSpc>
              <a:buFont typeface="Wingdings" panose="05000000000000000000" pitchFamily="2" charset="2"/>
              <a:buChar char="Ø"/>
            </a:pPr>
            <a:r>
              <a:rPr lang="ar-SA" sz="2800" dirty="0"/>
              <a:t>يتم استخدام المتغير التابع في البحث العلمي لتحديد تأثير المتغير أو المتغيرات المستقلة على النتائج المتعلقة بالمتغير التابع</a:t>
            </a:r>
            <a:r>
              <a:rPr lang="ar-SA" sz="2800" dirty="0" smtClean="0"/>
              <a:t>.</a:t>
            </a:r>
            <a:endParaRPr lang="ar-JO" sz="2800" dirty="0" smtClean="0"/>
          </a:p>
          <a:p>
            <a:pPr marL="457200" indent="-457200" algn="just" rtl="1" fontAlgn="t">
              <a:lnSpc>
                <a:spcPct val="150000"/>
              </a:lnSpc>
              <a:buFont typeface="Wingdings" panose="05000000000000000000" pitchFamily="2" charset="2"/>
              <a:buChar char="Ø"/>
            </a:pPr>
            <a:r>
              <a:rPr lang="ar-SA" sz="2800" dirty="0" smtClean="0"/>
              <a:t> </a:t>
            </a:r>
            <a:r>
              <a:rPr lang="ar-SA" sz="2800" dirty="0"/>
              <a:t>يساعد فهم وتحليل المتغير التابع في استنتاج العلاقات السببية وتطوير النظريات واتخاذ القرارات الأفضل</a:t>
            </a:r>
            <a:r>
              <a:rPr lang="en-US" sz="2800" dirty="0"/>
              <a:t>.</a:t>
            </a:r>
          </a:p>
        </p:txBody>
      </p:sp>
    </p:spTree>
    <p:extLst>
      <p:ext uri="{BB962C8B-B14F-4D97-AF65-F5344CB8AC3E}">
        <p14:creationId xmlns:p14="http://schemas.microsoft.com/office/powerpoint/2010/main" val="32372782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32586" y="776741"/>
            <a:ext cx="8783391"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73499" y="1148169"/>
            <a:ext cx="7849646" cy="4247317"/>
          </a:xfrm>
          <a:prstGeom prst="rect">
            <a:avLst/>
          </a:prstGeom>
          <a:noFill/>
        </p:spPr>
        <p:txBody>
          <a:bodyPr wrap="square" rtlCol="1">
            <a:spAutoFit/>
          </a:bodyPr>
          <a:lstStyle/>
          <a:p>
            <a:pPr algn="ctr" rtl="1" fontAlgn="t"/>
            <a:r>
              <a:rPr lang="ar-SA" sz="2400" b="1" dirty="0"/>
              <a:t>استخدام المتغير التابع في البحث </a:t>
            </a:r>
            <a:r>
              <a:rPr lang="ar-SA" sz="2400" b="1" dirty="0" smtClean="0"/>
              <a:t>العلمي</a:t>
            </a:r>
            <a:endParaRPr lang="ar-JO" sz="2400" b="1" dirty="0" smtClean="0"/>
          </a:p>
          <a:p>
            <a:pPr algn="ctr" rtl="1" fontAlgn="t"/>
            <a:endParaRPr lang="en-US" sz="2400" b="1" dirty="0"/>
          </a:p>
          <a:p>
            <a:pPr algn="just" rtl="1" fontAlgn="t">
              <a:lnSpc>
                <a:spcPct val="150000"/>
              </a:lnSpc>
            </a:pPr>
            <a:r>
              <a:rPr lang="ar-SA" sz="2400" dirty="0" smtClean="0"/>
              <a:t>عند </a:t>
            </a:r>
            <a:r>
              <a:rPr lang="ar-SA" sz="2400" dirty="0"/>
              <a:t>القيام بأبحاث علمية، يلعب المتغير التابع دورًا حاسمًا في تحقيق الهدف من </a:t>
            </a:r>
            <a:r>
              <a:rPr lang="ar-SA" sz="2400" dirty="0" smtClean="0"/>
              <a:t>الدراسة</a:t>
            </a:r>
            <a:r>
              <a:rPr lang="ar-JO" sz="2400" dirty="0" smtClean="0"/>
              <a:t>،</a:t>
            </a:r>
            <a:r>
              <a:rPr lang="ar-SA" sz="2400" dirty="0" smtClean="0"/>
              <a:t> </a:t>
            </a:r>
            <a:r>
              <a:rPr lang="ar-SA" sz="2400" dirty="0"/>
              <a:t>يشير المتغير التابع إلى الظاهرة أو الخاصية التي يتم قياسها أو دراستها كجزء من </a:t>
            </a:r>
            <a:r>
              <a:rPr lang="ar-SA" sz="2400" dirty="0" smtClean="0"/>
              <a:t>البحث</a:t>
            </a:r>
            <a:r>
              <a:rPr lang="ar-JO" sz="2400" dirty="0"/>
              <a:t>،</a:t>
            </a:r>
            <a:r>
              <a:rPr lang="ar-SA" sz="2400" dirty="0" smtClean="0"/>
              <a:t> </a:t>
            </a:r>
            <a:r>
              <a:rPr lang="ar-JO" sz="2400" dirty="0" smtClean="0"/>
              <a:t>و</a:t>
            </a:r>
            <a:r>
              <a:rPr lang="ar-SA" sz="2400" dirty="0" smtClean="0"/>
              <a:t>يستخدم </a:t>
            </a:r>
            <a:r>
              <a:rPr lang="ar-SA" sz="2400" dirty="0"/>
              <a:t>المتغير التابع لقياس تأثير المتغيرات المستقلة عليه وتحليل البيانات الناتجة. يمكن أن يكون المتغير التابع في البحث العلمي متغيرًا كميًا أو جزئيًا</a:t>
            </a:r>
            <a:r>
              <a:rPr lang="en-US" sz="2400" dirty="0"/>
              <a:t>.</a:t>
            </a:r>
          </a:p>
          <a:p>
            <a:pPr algn="ctr" rtl="1" fontAlgn="t">
              <a:lnSpc>
                <a:spcPct val="150000"/>
              </a:lnSpc>
            </a:pPr>
            <a:endParaRPr lang="en-US" sz="2800" b="1" dirty="0"/>
          </a:p>
        </p:txBody>
      </p:sp>
    </p:spTree>
    <p:extLst>
      <p:ext uri="{BB962C8B-B14F-4D97-AF65-F5344CB8AC3E}">
        <p14:creationId xmlns:p14="http://schemas.microsoft.com/office/powerpoint/2010/main" val="11886630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017726"/>
            <a:ext cx="1025732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62388" y="1375462"/>
            <a:ext cx="9460530" cy="4154984"/>
          </a:xfrm>
          <a:prstGeom prst="rect">
            <a:avLst/>
          </a:prstGeom>
          <a:noFill/>
        </p:spPr>
        <p:txBody>
          <a:bodyPr wrap="square" rtlCol="1">
            <a:spAutoFit/>
          </a:bodyPr>
          <a:lstStyle/>
          <a:p>
            <a:pPr algn="ctr" rtl="1" fontAlgn="t"/>
            <a:r>
              <a:rPr lang="ar-SA" sz="2400" b="1" dirty="0"/>
              <a:t>كيفية التعامل مع المتغيرات التابعة </a:t>
            </a:r>
            <a:endParaRPr lang="en-US" sz="2400" b="1" dirty="0"/>
          </a:p>
          <a:p>
            <a:pPr indent="457200" algn="just" rtl="1" fontAlgn="t"/>
            <a:r>
              <a:rPr lang="ar-SA" sz="2400" dirty="0"/>
              <a:t>يتم قياس المتغير التابع من خلال تطبيق طرق القياس المناسبة وجمع بيانات ذات صلة به. بعد جمع البيانات، يتم تحليلها باستخدام الأساليب الإحصائية المناسبة مثل التحليل الترابطي وتحليل التباين لاكتشاف العلاقات والتباينات القائمة</a:t>
            </a:r>
            <a:r>
              <a:rPr lang="en-US" sz="2400" dirty="0"/>
              <a:t>.</a:t>
            </a:r>
          </a:p>
          <a:p>
            <a:pPr indent="457200" algn="just" rtl="1" fontAlgn="t"/>
            <a:r>
              <a:rPr lang="ar-SA" sz="2400" dirty="0"/>
              <a:t>عند تحليل النتائج الخاصة بالمتغير التابع، يجب أخذ المتغيرات التابعة الأخرى التي قد تؤثر في النتائج المستقبلية في الاعتبار. يمكن استخدام تقنيات متقدمة مثل تحليل الانحدار لتصحيح التأثيرات الاعتبارية وتقدير النتائج الحقيقية التي تعزى إلى المتغير المستقل المحدد</a:t>
            </a:r>
            <a:r>
              <a:rPr lang="en-US" sz="2400" dirty="0"/>
              <a:t>.</a:t>
            </a:r>
          </a:p>
          <a:p>
            <a:pPr indent="457200" algn="just" rtl="1" fontAlgn="t"/>
            <a:r>
              <a:rPr lang="ar-SA" sz="2400" dirty="0"/>
              <a:t>باختصار، يلعب المتغير التابع دورًا هامًا في البحث العلمي حيث يساعد في استنتاج العلاقات السببية واتخاذ القرارات الأفضل، وتحليله يتطلب إجراءات وأساليب محددة لضمان الدقة والاعتبارية في النتائج المستقبلية</a:t>
            </a:r>
            <a:r>
              <a:rPr lang="en-US" sz="2400" dirty="0"/>
              <a:t>.</a:t>
            </a:r>
          </a:p>
          <a:p>
            <a:pPr algn="just" rtl="1"/>
            <a:endParaRPr lang="en-US" sz="2400" dirty="0"/>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27472" y="716330"/>
            <a:ext cx="10463391" cy="51589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75008" y="1030605"/>
            <a:ext cx="9916733" cy="4708981"/>
          </a:xfrm>
          <a:prstGeom prst="rect">
            <a:avLst/>
          </a:prstGeom>
          <a:noFill/>
        </p:spPr>
        <p:txBody>
          <a:bodyPr wrap="square" rtlCol="1">
            <a:spAutoFit/>
          </a:bodyPr>
          <a:lstStyle/>
          <a:p>
            <a:pPr algn="ctr" rtl="1" fontAlgn="t"/>
            <a:r>
              <a:rPr lang="ar-SA" sz="2400" b="1" dirty="0"/>
              <a:t>أنواع المتغيرات التابعة</a:t>
            </a:r>
            <a:endParaRPr lang="en-US" sz="2400" b="1" dirty="0"/>
          </a:p>
          <a:p>
            <a:pPr algn="just" rtl="1" fontAlgn="t"/>
            <a:r>
              <a:rPr lang="ar-SA" sz="2000" dirty="0"/>
              <a:t>تتنوع أنواع المتغيرات التابعة في البحث العلمي ويتم تصنيفها وفقًا للمجال الدراسي والمتغيرات المستقلة المرتبطة بها، ففي علم الإحصاء، يُشير المتغير التابع إلى المتغير الذي يعتمد قيمه على المتغير المستقل، يتم استخدام المتغير التابع كمؤشر لقياس تأثير المتغير المستقل على النتائج أو الظواهر المطروحة في الدراسة. هناك عدة أنواع من المتغيرات التابعة، بما في ذلك المتغير التابع الكمي والمتغير التابع النوعي. هنا سنتناول كل نوع بشكل مفصل</a:t>
            </a:r>
            <a:r>
              <a:rPr lang="en-US" sz="2000" dirty="0"/>
              <a:t>.</a:t>
            </a:r>
          </a:p>
          <a:p>
            <a:pPr marL="342900" indent="-342900" algn="just" rtl="1" fontAlgn="t">
              <a:buFont typeface="Wingdings" panose="05000000000000000000" pitchFamily="2" charset="2"/>
              <a:buChar char="v"/>
            </a:pPr>
            <a:r>
              <a:rPr lang="ar-SA" sz="2000" b="1" dirty="0"/>
              <a:t>المتغير التابع الكمي: </a:t>
            </a:r>
            <a:r>
              <a:rPr lang="ar-SA" sz="2000" dirty="0"/>
              <a:t>يُعرَّف المتغير التابع الكمي بأنه متغير يستخدم لقياس الكمية أو القيمة. ويمكن أن تكون قيم المتغير التابع الكمي مستمرة أو متقطعة. على سبيل المثال، قد يكون لدينا متغير التابع الكمي الذي يُستخدم لقياس درجة الحرارة، أو عدد الساعات المدى في اليوم. يتم تحليل المتغير التابع الكمي باستخدام أدوات الإحصاء المناسبة مثل المتوسط والانحراف المعياري وغيرها</a:t>
            </a:r>
            <a:r>
              <a:rPr lang="en-US" sz="2000" dirty="0"/>
              <a:t>.</a:t>
            </a:r>
          </a:p>
          <a:p>
            <a:pPr marL="342900" indent="-342900" algn="just" rtl="1" fontAlgn="t">
              <a:buFont typeface="Wingdings" panose="05000000000000000000" pitchFamily="2" charset="2"/>
              <a:buChar char="v"/>
            </a:pPr>
            <a:r>
              <a:rPr lang="ar-SA" sz="2000" b="1" dirty="0"/>
              <a:t>المتغير التابع النوعي</a:t>
            </a:r>
            <a:r>
              <a:rPr lang="ar-SA" sz="2000" dirty="0"/>
              <a:t>: يُعرَّف المتغير التابع النوعي بأنه متغير يستخدم لتصنيف البيانات وفقًا لفئة أو مجموعة معينة. وعلى عكس المتغير التابع الكمي، فإن المتغير التابع النوعي لا يمكن قياسه بقيم رقمية. على سبيل المثال، يمكن أن يكون المتغير التابع النوعي يشمل فئات مثل اللون، أو الجنس، أو الجنسية. يتم تحليل المتغير التابع النوعي باستخدام أدوات الإحصاء المناسبة مثل الترددات والنسب المئوية والرسوم البيانية</a:t>
            </a:r>
            <a:r>
              <a:rPr lang="en-US" sz="2000" dirty="0"/>
              <a:t>.</a:t>
            </a:r>
          </a:p>
          <a:p>
            <a:pPr algn="just" rtl="1">
              <a:lnSpc>
                <a:spcPct val="150000"/>
              </a:lnSpc>
            </a:pPr>
            <a:endParaRPr lang="en-US" sz="2400" dirty="0"/>
          </a:p>
        </p:txBody>
      </p:sp>
    </p:spTree>
    <p:extLst>
      <p:ext uri="{BB962C8B-B14F-4D97-AF65-F5344CB8AC3E}">
        <p14:creationId xmlns:p14="http://schemas.microsoft.com/office/powerpoint/2010/main" val="5367963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07582" y="1017726"/>
            <a:ext cx="10457645" cy="39148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63989" y="1179926"/>
            <a:ext cx="10014323" cy="4524315"/>
          </a:xfrm>
          <a:prstGeom prst="rect">
            <a:avLst/>
          </a:prstGeom>
          <a:noFill/>
        </p:spPr>
        <p:txBody>
          <a:bodyPr wrap="square" rtlCol="1">
            <a:spAutoFit/>
          </a:bodyPr>
          <a:lstStyle/>
          <a:p>
            <a:pPr algn="ctr" rtl="1" fontAlgn="t">
              <a:lnSpc>
                <a:spcPct val="150000"/>
              </a:lnSpc>
            </a:pPr>
            <a:r>
              <a:rPr lang="ar-SA" sz="2400" b="1" dirty="0"/>
              <a:t>كيفية قياس المتغير التابع</a:t>
            </a:r>
            <a:endParaRPr lang="en-US" sz="2400" b="1" dirty="0"/>
          </a:p>
          <a:p>
            <a:pPr algn="just" rtl="1" fontAlgn="t">
              <a:lnSpc>
                <a:spcPct val="150000"/>
              </a:lnSpc>
            </a:pPr>
            <a:r>
              <a:rPr lang="ar-SA" sz="2400" dirty="0"/>
              <a:t>في مجال البحث العلمي والاجتماعي، يُعد المتغير التابع أحد العناصر الرئيسية التي يتم دراستها وتحليلها. يُعرف المتغير التابع بأنه الظاهرة أو الظروف أو المؤشرات التي تعود عليها النتائج أو التأثيرات في الدراسة المقدمة. قد يكون المتغير التابع كميًا أو نوعيًا</a:t>
            </a:r>
            <a:r>
              <a:rPr lang="en-US" sz="2400" dirty="0" smtClean="0"/>
              <a:t>.</a:t>
            </a:r>
            <a:endParaRPr lang="ar-JO" sz="2400" dirty="0" smtClean="0"/>
          </a:p>
          <a:p>
            <a:pPr algn="just" rtl="1" fontAlgn="t">
              <a:lnSpc>
                <a:spcPct val="150000"/>
              </a:lnSpc>
            </a:pPr>
            <a:r>
              <a:rPr lang="ar-JO" sz="2400" dirty="0" smtClean="0"/>
              <a:t>يمكن من خلال </a:t>
            </a:r>
            <a:r>
              <a:rPr lang="ar-SA" sz="2400" dirty="0" smtClean="0"/>
              <a:t>الأدوات </a:t>
            </a:r>
            <a:r>
              <a:rPr lang="ar-SA" sz="2400" dirty="0"/>
              <a:t>والطرق </a:t>
            </a:r>
            <a:r>
              <a:rPr lang="ar-SA" sz="2400" dirty="0" smtClean="0"/>
              <a:t>المختلفة</a:t>
            </a:r>
            <a:r>
              <a:rPr lang="ar-JO" sz="2400" dirty="0" smtClean="0"/>
              <a:t> التي سنذكرها</a:t>
            </a:r>
            <a:r>
              <a:rPr lang="ar-SA" sz="2400" dirty="0" smtClean="0"/>
              <a:t> </a:t>
            </a:r>
            <a:r>
              <a:rPr lang="ar-SA" sz="2400" dirty="0"/>
              <a:t>لقياس المتغير التابع، </a:t>
            </a:r>
            <a:r>
              <a:rPr lang="ar-JO" sz="2400" dirty="0" smtClean="0"/>
              <a:t>ت</a:t>
            </a:r>
            <a:r>
              <a:rPr lang="ar-SA" sz="2400" dirty="0" smtClean="0"/>
              <a:t>مك</a:t>
            </a:r>
            <a:r>
              <a:rPr lang="ar-JO" sz="2400" dirty="0" smtClean="0"/>
              <a:t>ي</a:t>
            </a:r>
            <a:r>
              <a:rPr lang="ar-SA" sz="2400" dirty="0" smtClean="0"/>
              <a:t>ن </a:t>
            </a:r>
            <a:r>
              <a:rPr lang="ar-JO" sz="2400" dirty="0" smtClean="0"/>
              <a:t>ا</a:t>
            </a:r>
            <a:r>
              <a:rPr lang="ar-SA" sz="2400" dirty="0" smtClean="0"/>
              <a:t>لباحثين </a:t>
            </a:r>
            <a:r>
              <a:rPr lang="ar-SA" sz="2400" dirty="0"/>
              <a:t>والعلماء والمحللين أن يحصلوا على نتائج دقيقة وشاملة تساعدهم في فهم الظواهر وتحليلها بشكل أفضل</a:t>
            </a:r>
            <a:r>
              <a:rPr lang="en-US" sz="2400" dirty="0"/>
              <a:t>.</a:t>
            </a:r>
          </a:p>
          <a:p>
            <a:pPr algn="just" rtl="1" fontAlgn="t">
              <a:lnSpc>
                <a:spcPct val="150000"/>
              </a:lnSpc>
            </a:pPr>
            <a:endParaRPr lang="en-US" sz="2400" dirty="0"/>
          </a:p>
          <a:p>
            <a:pPr marL="342900" indent="-342900" algn="just" rtl="1">
              <a:lnSpc>
                <a:spcPct val="150000"/>
              </a:lnSpc>
              <a:buFontTx/>
              <a:buChar char="-"/>
            </a:pPr>
            <a:endParaRPr lang="en-US" sz="2400" dirty="0" smtClean="0"/>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07582" y="1017726"/>
            <a:ext cx="10457645" cy="8393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63989" y="1179926"/>
            <a:ext cx="10014323" cy="677108"/>
          </a:xfrm>
          <a:prstGeom prst="rect">
            <a:avLst/>
          </a:prstGeom>
          <a:noFill/>
        </p:spPr>
        <p:txBody>
          <a:bodyPr wrap="square" rtlCol="1">
            <a:spAutoFit/>
          </a:bodyPr>
          <a:lstStyle/>
          <a:p>
            <a:pPr algn="ctr" rtl="1" fontAlgn="t"/>
            <a:r>
              <a:rPr lang="ar-SA" b="1" dirty="0"/>
              <a:t>كيفية قياس المتغير التابع</a:t>
            </a:r>
            <a:endParaRPr lang="en-US" b="1" dirty="0"/>
          </a:p>
          <a:p>
            <a:pPr marL="342900" indent="-342900" algn="just" rtl="1">
              <a:buFontTx/>
              <a:buChar char="-"/>
            </a:pPr>
            <a:endParaRPr lang="en-US" sz="2000" dirty="0" smtClean="0"/>
          </a:p>
        </p:txBody>
      </p:sp>
      <p:graphicFrame>
        <p:nvGraphicFramePr>
          <p:cNvPr id="3" name="رسم تخطيطي 2"/>
          <p:cNvGraphicFramePr/>
          <p:nvPr>
            <p:extLst>
              <p:ext uri="{D42A27DB-BD31-4B8C-83A1-F6EECF244321}">
                <p14:modId xmlns:p14="http://schemas.microsoft.com/office/powerpoint/2010/main" val="2782800287"/>
              </p:ext>
            </p:extLst>
          </p:nvPr>
        </p:nvGraphicFramePr>
        <p:xfrm>
          <a:off x="-476518" y="2106108"/>
          <a:ext cx="12926684" cy="3828751"/>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268787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05307" y="1017726"/>
            <a:ext cx="11197487"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05307" y="1349560"/>
            <a:ext cx="10998557" cy="4278094"/>
          </a:xfrm>
          <a:prstGeom prst="rect">
            <a:avLst/>
          </a:prstGeom>
          <a:noFill/>
        </p:spPr>
        <p:txBody>
          <a:bodyPr wrap="square" rtlCol="1">
            <a:spAutoFit/>
          </a:bodyPr>
          <a:lstStyle/>
          <a:p>
            <a:pPr algn="ctr" rtl="1" fontAlgn="t"/>
            <a:r>
              <a:rPr lang="ar-SA" b="1" dirty="0"/>
              <a:t>التحليل الإحصائي للمتغيرات التابعة</a:t>
            </a:r>
            <a:endParaRPr lang="en-US" b="1" dirty="0"/>
          </a:p>
          <a:p>
            <a:pPr algn="just" rtl="1" fontAlgn="t"/>
            <a:r>
              <a:rPr lang="ar-SA" sz="2400" dirty="0"/>
              <a:t>في المجال الإحصائي، يُعد المتغير التابع الأساسي والذي يتم دراسته </a:t>
            </a:r>
            <a:r>
              <a:rPr lang="ar-SA" sz="2400" dirty="0" smtClean="0"/>
              <a:t>وتحليله. </a:t>
            </a:r>
            <a:r>
              <a:rPr lang="ar-SA" sz="2400" dirty="0"/>
              <a:t>المتغير التابع هو المتغير الذي يتأثر بالمتغير المستقل أو المتغيرات المستقلة. يتم استخدام التحليل الإحصائي لفهم العلاقة بين المتغير التابع والمتغيرات المستقلة وتقدير تأثير المتغيرات المستقلة على المتغير التابع</a:t>
            </a:r>
            <a:r>
              <a:rPr lang="en-US" sz="2400" dirty="0"/>
              <a:t>.</a:t>
            </a:r>
          </a:p>
          <a:p>
            <a:pPr algn="just" rtl="1" fontAlgn="t"/>
            <a:r>
              <a:rPr lang="ar-SA" sz="2400" b="1" dirty="0"/>
              <a:t>تحليل المتغير التابع الكمي</a:t>
            </a:r>
            <a:endParaRPr lang="en-US" sz="2400" b="1" dirty="0"/>
          </a:p>
          <a:p>
            <a:pPr algn="just" rtl="1" fontAlgn="t"/>
            <a:r>
              <a:rPr lang="ar-SA" sz="2400" b="1" dirty="0" smtClean="0"/>
              <a:t>تحليل </a:t>
            </a:r>
            <a:r>
              <a:rPr lang="ar-SA" sz="2400" b="1" dirty="0"/>
              <a:t>المتغير التابع النوعي</a:t>
            </a:r>
            <a:endParaRPr lang="en-US" sz="2400" b="1" dirty="0"/>
          </a:p>
          <a:p>
            <a:pPr algn="just" rtl="1" fontAlgn="t"/>
            <a:r>
              <a:rPr lang="ar-SA" sz="2400" dirty="0" smtClean="0"/>
              <a:t>في </a:t>
            </a:r>
            <a:r>
              <a:rPr lang="ar-SA" sz="2400" dirty="0"/>
              <a:t>النهاية، يتم استخدام التحليل الإحصائي لدراسة المتغيرات التابعة وفهم العلاقة بينها وبين المتغيرات المستقلة. يمكن استخدام هذا التحليل لتحقيق أهداف متنوعة مثل توجيه القرارات التنظيمية وتحليل سلوك المستهلكين وتقدير تأثير العلاجات الدوائية</a:t>
            </a:r>
            <a:r>
              <a:rPr lang="en-US" sz="2400" dirty="0"/>
              <a:t>.</a:t>
            </a:r>
          </a:p>
          <a:p>
            <a:pPr marL="342900" indent="-342900" algn="r" rtl="1">
              <a:lnSpc>
                <a:spcPct val="150000"/>
              </a:lnSpc>
              <a:buFontTx/>
              <a:buChar char="-"/>
            </a:pPr>
            <a:endParaRPr lang="ar-JO" sz="2800" b="1" dirty="0" smtClean="0"/>
          </a:p>
          <a:p>
            <a:pPr marL="342900" indent="-342900" algn="just" rtl="1">
              <a:buFontTx/>
              <a:buChar char="-"/>
            </a:pPr>
            <a:endParaRPr lang="en-US" sz="2000" dirty="0" smtClean="0"/>
          </a:p>
        </p:txBody>
      </p:sp>
    </p:spTree>
    <p:extLst>
      <p:ext uri="{BB962C8B-B14F-4D97-AF65-F5344CB8AC3E}">
        <p14:creationId xmlns:p14="http://schemas.microsoft.com/office/powerpoint/2010/main" val="17733503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05307" y="1017726"/>
            <a:ext cx="11197487"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05307" y="1230653"/>
            <a:ext cx="10998557" cy="5109091"/>
          </a:xfrm>
          <a:prstGeom prst="rect">
            <a:avLst/>
          </a:prstGeom>
          <a:noFill/>
        </p:spPr>
        <p:txBody>
          <a:bodyPr wrap="square" rtlCol="1">
            <a:spAutoFit/>
          </a:bodyPr>
          <a:lstStyle/>
          <a:p>
            <a:pPr algn="ctr" rtl="1" fontAlgn="t"/>
            <a:r>
              <a:rPr lang="ar-SA" sz="2400" b="1" dirty="0"/>
              <a:t>التحليل الإحصائي للمتغيرات التابعة</a:t>
            </a:r>
            <a:endParaRPr lang="en-US" sz="2400" b="1" dirty="0"/>
          </a:p>
          <a:p>
            <a:pPr algn="just" rtl="1" fontAlgn="t"/>
            <a:r>
              <a:rPr lang="ar-SA" sz="2400" b="1" dirty="0" smtClean="0"/>
              <a:t>تحليل </a:t>
            </a:r>
            <a:r>
              <a:rPr lang="ar-SA" sz="2400" b="1" dirty="0"/>
              <a:t>المتغير التابع الكمي</a:t>
            </a:r>
            <a:endParaRPr lang="en-US" sz="2400" b="1" dirty="0"/>
          </a:p>
          <a:p>
            <a:pPr algn="just" rtl="1" fontAlgn="t"/>
            <a:r>
              <a:rPr lang="ar-SA" sz="2400" dirty="0"/>
              <a:t>في التحليل الإحصائي، يمكن أن يكون المتغير التابع الكمي هو نوعاً من المتغيرات التابعة المعدودة والتي يمكن قياسها بالأرقام. تشمل الأمثلة على المتغيرات التابعة الكمية </a:t>
            </a:r>
            <a:r>
              <a:rPr lang="ar-SA" sz="2400" dirty="0" smtClean="0"/>
              <a:t>عدد </a:t>
            </a:r>
            <a:r>
              <a:rPr lang="ar-SA" sz="2400" dirty="0"/>
              <a:t>الساعات التي يعملها العاملون في الأسبوع. يتم تحليل المتغير التابع الكمي باستخدام تقنيات إحصائية مثل التحليل التفريقي وتحليل الارتباط والتحليل الإحصائي للانحدار</a:t>
            </a:r>
            <a:r>
              <a:rPr lang="en-US" sz="2400" dirty="0"/>
              <a:t>.</a:t>
            </a:r>
          </a:p>
          <a:p>
            <a:pPr algn="just" rtl="1" fontAlgn="t"/>
            <a:r>
              <a:rPr lang="ar-SA" sz="2400" b="1" dirty="0"/>
              <a:t>تحليل المتغير التابع النوعي</a:t>
            </a:r>
            <a:endParaRPr lang="en-US" sz="2400" b="1" dirty="0"/>
          </a:p>
          <a:p>
            <a:pPr algn="just" rtl="1" fontAlgn="t"/>
            <a:r>
              <a:rPr lang="ar-SA" sz="2400" dirty="0"/>
              <a:t>أما بالنسبة للمتغير التابع النوعي، فيكون هو نوعًا آخر من المتغيرات التابعة والتي لا يمكن قياسها بالأرقام، بل يمكن تصنيفها في فئات محددة. على سبيل المثال، المتغير التابع النوعي قد يكون جنس المشاركين في الدراسة أو نوع الإعلان الذي تم استخدامه. يتم تحليل المتغير التابع النوعي باستخدام تقنيات إحصائية مثل تحليل الترددات وتحليل الاختبارات الإحصائية غير المعلمة</a:t>
            </a:r>
            <a:r>
              <a:rPr lang="en-US" sz="2400" dirty="0"/>
              <a:t>.</a:t>
            </a:r>
          </a:p>
          <a:p>
            <a:pPr marL="342900" indent="-342900" algn="r" rtl="1">
              <a:lnSpc>
                <a:spcPct val="150000"/>
              </a:lnSpc>
              <a:buFontTx/>
              <a:buChar char="-"/>
            </a:pPr>
            <a:endParaRPr lang="ar-JO" sz="2800" b="1" dirty="0" smtClean="0"/>
          </a:p>
          <a:p>
            <a:pPr marL="342900" indent="-342900" algn="just" rtl="1">
              <a:buFontTx/>
              <a:buChar char="-"/>
            </a:pPr>
            <a:endParaRPr lang="en-US" sz="2000" dirty="0" smtClean="0"/>
          </a:p>
        </p:txBody>
      </p:sp>
    </p:spTree>
    <p:extLst>
      <p:ext uri="{BB962C8B-B14F-4D97-AF65-F5344CB8AC3E}">
        <p14:creationId xmlns:p14="http://schemas.microsoft.com/office/powerpoint/2010/main" val="15075890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211002" y="772732"/>
            <a:ext cx="8633009" cy="52711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447778" y="1085404"/>
            <a:ext cx="7623500" cy="5940088"/>
          </a:xfrm>
          <a:prstGeom prst="rect">
            <a:avLst/>
          </a:prstGeom>
          <a:noFill/>
        </p:spPr>
        <p:txBody>
          <a:bodyPr wrap="square" rtlCol="1">
            <a:spAutoFit/>
          </a:bodyPr>
          <a:lstStyle/>
          <a:p>
            <a:pPr algn="ctr" rtl="1" fontAlgn="t"/>
            <a:r>
              <a:rPr lang="ar-SA" sz="2400" b="1" dirty="0"/>
              <a:t>أمثلة على </a:t>
            </a:r>
            <a:r>
              <a:rPr lang="ar-SA" sz="2400" b="1" dirty="0" smtClean="0"/>
              <a:t>المتغيرات</a:t>
            </a:r>
            <a:r>
              <a:rPr lang="ar-JO" sz="2400" b="1" dirty="0" smtClean="0"/>
              <a:t> المستقلة</a:t>
            </a:r>
            <a:r>
              <a:rPr lang="ar-SA" sz="2400" b="1" dirty="0" smtClean="0"/>
              <a:t> </a:t>
            </a:r>
            <a:r>
              <a:rPr lang="ar-JO" sz="2400" b="1" dirty="0" smtClean="0"/>
              <a:t>و</a:t>
            </a:r>
            <a:r>
              <a:rPr lang="ar-SA" sz="2400" b="1" dirty="0" smtClean="0"/>
              <a:t>التابعة </a:t>
            </a:r>
            <a:r>
              <a:rPr lang="ar-SA" sz="2400" b="1" dirty="0"/>
              <a:t>في البحث العلمي</a:t>
            </a:r>
            <a:endParaRPr lang="en-US" sz="2400" b="1" dirty="0"/>
          </a:p>
          <a:p>
            <a:pPr algn="r" rtl="1" fontAlgn="t"/>
            <a:r>
              <a:rPr lang="ar-SA" sz="2400" dirty="0"/>
              <a:t>هنا بعض الأمثلة على استخدام المتغيرات التابعة </a:t>
            </a:r>
            <a:r>
              <a:rPr lang="ar-JO" sz="2400" dirty="0" smtClean="0"/>
              <a:t> والمستقلة </a:t>
            </a:r>
            <a:r>
              <a:rPr lang="ar-SA" sz="2400" dirty="0" smtClean="0"/>
              <a:t>في </a:t>
            </a:r>
            <a:r>
              <a:rPr lang="ar-SA" sz="2400" dirty="0"/>
              <a:t>البحث العلمي</a:t>
            </a:r>
            <a:r>
              <a:rPr lang="en-US" sz="2400" dirty="0"/>
              <a:t>:</a:t>
            </a:r>
          </a:p>
          <a:p>
            <a:pPr algn="r" rtl="1" fontAlgn="t"/>
            <a:r>
              <a:rPr lang="ar-JO" sz="2400" dirty="0" smtClean="0"/>
              <a:t>1. </a:t>
            </a:r>
            <a:r>
              <a:rPr lang="ar-SA" sz="2400" b="1" dirty="0" smtClean="0"/>
              <a:t>أثر </a:t>
            </a:r>
            <a:r>
              <a:rPr lang="ar-SA" sz="2400" b="1" dirty="0"/>
              <a:t>التمارين الرياضية على معدل ضربات القلب</a:t>
            </a:r>
            <a:endParaRPr lang="en-US" sz="2400" b="1" dirty="0"/>
          </a:p>
          <a:p>
            <a:pPr marL="342900" indent="-342900" algn="r" rtl="1" fontAlgn="t">
              <a:buFont typeface="Wingdings" panose="05000000000000000000" pitchFamily="2" charset="2"/>
              <a:buChar char="Ø"/>
            </a:pPr>
            <a:r>
              <a:rPr lang="ar-SA" sz="2400" dirty="0"/>
              <a:t>المتغير المستقل: التمارين الرياضية </a:t>
            </a:r>
            <a:endParaRPr lang="en-US" sz="2400" dirty="0"/>
          </a:p>
          <a:p>
            <a:pPr marL="342900" indent="-342900" algn="r" rtl="1" fontAlgn="t">
              <a:buFont typeface="Wingdings" panose="05000000000000000000" pitchFamily="2" charset="2"/>
              <a:buChar char="Ø"/>
            </a:pPr>
            <a:r>
              <a:rPr lang="ar-SA" sz="2400" dirty="0"/>
              <a:t>المتغير التابع: معدل ضربات </a:t>
            </a:r>
            <a:r>
              <a:rPr lang="ar-SA" sz="2400" dirty="0" smtClean="0"/>
              <a:t>القلب</a:t>
            </a:r>
            <a:endParaRPr lang="ar-JO" sz="2400" dirty="0" smtClean="0"/>
          </a:p>
          <a:p>
            <a:pPr algn="r" rtl="1" fontAlgn="t"/>
            <a:endParaRPr lang="en-US" sz="2400" dirty="0"/>
          </a:p>
          <a:p>
            <a:pPr algn="r" rtl="1" fontAlgn="t"/>
            <a:r>
              <a:rPr lang="ar-JO" sz="2400" dirty="0" smtClean="0"/>
              <a:t>2. </a:t>
            </a:r>
            <a:r>
              <a:rPr lang="ar-SA" sz="2400" b="1" dirty="0" smtClean="0"/>
              <a:t>أثر </a:t>
            </a:r>
            <a:r>
              <a:rPr lang="ar-SA" sz="2400" b="1" dirty="0"/>
              <a:t>العمل الجماعي على أداء العاملين في المؤسسات</a:t>
            </a:r>
            <a:endParaRPr lang="en-US" sz="2400" b="1" dirty="0"/>
          </a:p>
          <a:p>
            <a:pPr marL="342900" indent="-342900" algn="r" rtl="1" fontAlgn="t">
              <a:buFont typeface="Wingdings" panose="05000000000000000000" pitchFamily="2" charset="2"/>
              <a:buChar char="Ø"/>
            </a:pPr>
            <a:r>
              <a:rPr lang="ar-SA" sz="2400" dirty="0"/>
              <a:t>المتغير المستقل: العمل الجماعي </a:t>
            </a:r>
            <a:endParaRPr lang="en-US" sz="2400" dirty="0"/>
          </a:p>
          <a:p>
            <a:pPr marL="342900" indent="-342900" algn="r" rtl="1" fontAlgn="t">
              <a:buFont typeface="Wingdings" panose="05000000000000000000" pitchFamily="2" charset="2"/>
              <a:buChar char="Ø"/>
            </a:pPr>
            <a:r>
              <a:rPr lang="ar-SA" sz="2400" dirty="0"/>
              <a:t>المتغير التابع: أداء العاملين </a:t>
            </a:r>
            <a:endParaRPr lang="ar-JO" sz="2400" dirty="0" smtClean="0"/>
          </a:p>
          <a:p>
            <a:pPr algn="r" rtl="1" fontAlgn="t"/>
            <a:endParaRPr lang="en-US" sz="2400" dirty="0"/>
          </a:p>
          <a:p>
            <a:pPr algn="r" rtl="1" fontAlgn="t"/>
            <a:r>
              <a:rPr lang="ar-JO" sz="2400" dirty="0" smtClean="0"/>
              <a:t>3. </a:t>
            </a:r>
            <a:r>
              <a:rPr lang="ar-SA" sz="2400" b="1" dirty="0" smtClean="0"/>
              <a:t>القيادة </a:t>
            </a:r>
            <a:r>
              <a:rPr lang="ar-SA" sz="2400" b="1" dirty="0"/>
              <a:t>التربوية ودورها في بناء البيئة الإيجابية </a:t>
            </a:r>
            <a:endParaRPr lang="en-US" sz="2400" b="1" dirty="0"/>
          </a:p>
          <a:p>
            <a:pPr marL="342900" indent="-342900" algn="r" rtl="1" fontAlgn="t">
              <a:buFont typeface="Wingdings" panose="05000000000000000000" pitchFamily="2" charset="2"/>
              <a:buChar char="Ø"/>
            </a:pPr>
            <a:r>
              <a:rPr lang="ar-SA" sz="2400" dirty="0"/>
              <a:t>المتغير المستقل: القيادة التربوية </a:t>
            </a:r>
            <a:endParaRPr lang="en-US" sz="2400" dirty="0"/>
          </a:p>
          <a:p>
            <a:pPr marL="342900" indent="-342900" algn="r" rtl="1" fontAlgn="t">
              <a:buFont typeface="Wingdings" panose="05000000000000000000" pitchFamily="2" charset="2"/>
              <a:buChar char="Ø"/>
            </a:pPr>
            <a:r>
              <a:rPr lang="ar-SA" sz="2400" dirty="0"/>
              <a:t>المتغير التابع: بناء البيئة الإيجابية </a:t>
            </a:r>
            <a:endParaRPr lang="en-US" sz="2400" dirty="0"/>
          </a:p>
          <a:p>
            <a:pPr algn="r" rtl="1"/>
            <a:r>
              <a:rPr lang="ar-JO" sz="2400" dirty="0"/>
              <a:t/>
            </a:r>
            <a:br>
              <a:rPr lang="ar-JO" sz="2400" dirty="0"/>
            </a:br>
            <a:endParaRPr lang="ar-JO" sz="2400" b="1" dirty="0" smtClean="0"/>
          </a:p>
          <a:p>
            <a:pPr marL="342900" indent="-342900" algn="just" rtl="1">
              <a:buFontTx/>
              <a:buChar char="-"/>
            </a:pPr>
            <a:endParaRPr lang="en-US" sz="2000" dirty="0" smtClean="0"/>
          </a:p>
        </p:txBody>
      </p:sp>
    </p:spTree>
    <p:extLst>
      <p:ext uri="{BB962C8B-B14F-4D97-AF65-F5344CB8AC3E}">
        <p14:creationId xmlns:p14="http://schemas.microsoft.com/office/powerpoint/2010/main" val="34875611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53792" y="938702"/>
            <a:ext cx="1105007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95459" y="1164134"/>
            <a:ext cx="10728102" cy="4401205"/>
          </a:xfrm>
          <a:prstGeom prst="rect">
            <a:avLst/>
          </a:prstGeom>
          <a:noFill/>
        </p:spPr>
        <p:txBody>
          <a:bodyPr wrap="square" rtlCol="1">
            <a:spAutoFit/>
          </a:bodyPr>
          <a:lstStyle/>
          <a:p>
            <a:pPr algn="ctr" rtl="1"/>
            <a:r>
              <a:rPr lang="ar-SA" sz="2000" b="1" dirty="0" smtClean="0"/>
              <a:t>المتغير </a:t>
            </a:r>
            <a:r>
              <a:rPr lang="ar-SA" sz="2000" b="1" dirty="0"/>
              <a:t>المعدّل </a:t>
            </a:r>
            <a:endParaRPr lang="en-US" sz="2000" b="1" dirty="0"/>
          </a:p>
          <a:p>
            <a:pPr indent="457200" algn="just" rtl="1"/>
            <a:r>
              <a:rPr lang="ar-SA" sz="2000" dirty="0"/>
              <a:t>يشير المتغير المعدل إلى المتغير الذي قد يغير في الأثر الذي يتركه المتغير المستقل في المتغير التابع إذا اعتبره الباحث متغيرًا مستقلا ثانوياً إلى جانب المتغير المستقل الرئيسي في </a:t>
            </a:r>
            <a:r>
              <a:rPr lang="ar-SA" sz="2000" dirty="0" smtClean="0"/>
              <a:t>ال</a:t>
            </a:r>
            <a:r>
              <a:rPr lang="ar-JO" sz="2000" dirty="0" smtClean="0"/>
              <a:t>د</a:t>
            </a:r>
            <a:r>
              <a:rPr lang="ar-SA" sz="2000" dirty="0" smtClean="0"/>
              <a:t>راسة</a:t>
            </a:r>
            <a:r>
              <a:rPr lang="ar-SA" sz="2000" dirty="0"/>
              <a:t>. وبالتالي فإن المتغير </a:t>
            </a:r>
            <a:r>
              <a:rPr lang="ar-SA" sz="2000" dirty="0" smtClean="0"/>
              <a:t>الم</a:t>
            </a:r>
            <a:r>
              <a:rPr lang="ar-JO" sz="2000" dirty="0" smtClean="0"/>
              <a:t>عدل</a:t>
            </a:r>
            <a:r>
              <a:rPr lang="ar-SA" sz="2000" dirty="0" smtClean="0"/>
              <a:t> </a:t>
            </a:r>
            <a:r>
              <a:rPr lang="ar-SA" sz="2000" dirty="0"/>
              <a:t>يقع تحت سيطرة الباحث وهو الذي يقرر فيما إذا كان من الضروري إدخاله في الدراسة كمتغير مستقل ثانوي أم لا. </a:t>
            </a:r>
            <a:endParaRPr lang="en-US" sz="2000" dirty="0"/>
          </a:p>
          <a:p>
            <a:pPr indent="457200" algn="just" rtl="1"/>
            <a:r>
              <a:rPr lang="ar-SA" sz="2000" dirty="0"/>
              <a:t>فإذا كان هناك متغير مستقل رئيسي (أ) يؤثر في متغير تابع (ب) وأراد الباحث معرفة أثر متغير آخر (ج) بمفرده في المتغير التابع، فإن المتغير (ج) يعد في هذه الحالة متغيرًا مستقلا رئيسيا آخر. </a:t>
            </a:r>
            <a:endParaRPr lang="en-US" sz="2000" dirty="0"/>
          </a:p>
          <a:p>
            <a:pPr indent="457200" algn="just" rtl="1"/>
            <a:r>
              <a:rPr lang="ar-SA" sz="2000" dirty="0"/>
              <a:t>أما إذا أراد الباحث معرفة إمكانية اختلاف أثر المتغير المستقل الرئيسي (أ) عندما يؤخذ المتغير (ج) بعين الاعتبار فإن هذا المتغير (ج) يعد متغيرا مستقلا ثانويا، ويجري تحليل أثره بدراسة الأثر المشترك أو أثر التفاعل بين (أ) و (ب) في (ج). </a:t>
            </a:r>
            <a:endParaRPr lang="en-US" sz="2000" dirty="0"/>
          </a:p>
          <a:p>
            <a:pPr indent="457200" algn="just" rtl="1"/>
            <a:r>
              <a:rPr lang="ar-SA" sz="2000" dirty="0"/>
              <a:t>مثال على المتغير المُعدِل إذا كان غرض الباحث أن يبحث أثر طريقة التدريس على تحصيل الطلاب وكانت عينة الدراسة من  الجنسين، فقد يشعر الباحث أن أثر طريقة التدريس على تحصيل الطالب ربما تعتمد على جنسه أو بمعنى آخر تختلف باختلاف الجنس. فالجنس هنا متغير معدل أي متغير مستقل ثانوي. وبالتالي فإن الباحث قد يلجأ إلى بحث أثر المتغير المعدل (الجنس) من خلال بحث مدى وجود اختلاف ناتج عن التفاعل بين طريقة التدريس وجنس الطلبة.</a:t>
            </a:r>
            <a:endParaRPr lang="en-US" sz="2000" dirty="0"/>
          </a:p>
          <a:p>
            <a:pPr algn="just" rtl="1"/>
            <a:endParaRPr lang="ar-JO" sz="2000" dirty="0" smtClean="0"/>
          </a:p>
          <a:p>
            <a:pPr algn="just" rtl="1"/>
            <a:r>
              <a:rPr lang="ar-SA" sz="2000" dirty="0"/>
              <a:t> </a:t>
            </a:r>
            <a:endParaRPr lang="en-US" sz="2000" dirty="0"/>
          </a:p>
        </p:txBody>
      </p:sp>
    </p:spTree>
    <p:extLst>
      <p:ext uri="{BB962C8B-B14F-4D97-AF65-F5344CB8AC3E}">
        <p14:creationId xmlns:p14="http://schemas.microsoft.com/office/powerpoint/2010/main" val="4874423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53792" y="938702"/>
            <a:ext cx="1105007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95459" y="1164134"/>
            <a:ext cx="10728102" cy="4401205"/>
          </a:xfrm>
          <a:prstGeom prst="rect">
            <a:avLst/>
          </a:prstGeom>
          <a:noFill/>
        </p:spPr>
        <p:txBody>
          <a:bodyPr wrap="square" rtlCol="1">
            <a:spAutoFit/>
          </a:bodyPr>
          <a:lstStyle/>
          <a:p>
            <a:pPr algn="ctr" rtl="1" fontAlgn="t"/>
            <a:r>
              <a:rPr lang="ar-SA" sz="2400" b="1" dirty="0"/>
              <a:t>مفهوم المتغير الوسيط والدخيل</a:t>
            </a:r>
            <a:endParaRPr lang="en-US" sz="2400" b="1" dirty="0"/>
          </a:p>
          <a:p>
            <a:pPr algn="just" rtl="1" fontAlgn="t"/>
            <a:r>
              <a:rPr lang="ar-SA" dirty="0"/>
              <a:t>تعتبر العلاقات السببية في البحث العلمي من أهم المفاهيم التي تساهم في فهم العلاقات بين المتغيرات المختلفة. ومن بين هذه المفاهيم، نجد المتغير الوسيط والمتغير الدخيل الذي يلعب دورًا حيويًا في فهم الثوابت والعلاقات السببية بين المتغيرات</a:t>
            </a:r>
            <a:r>
              <a:rPr lang="en-US" dirty="0"/>
              <a:t>.</a:t>
            </a:r>
          </a:p>
          <a:p>
            <a:pPr algn="just" rtl="1" fontAlgn="t"/>
            <a:r>
              <a:rPr lang="ar-SA" b="1" dirty="0"/>
              <a:t>المتغير الوسيط</a:t>
            </a:r>
            <a:r>
              <a:rPr lang="en-US" b="1" dirty="0"/>
              <a:t>:</a:t>
            </a:r>
            <a:r>
              <a:rPr lang="en-US" dirty="0"/>
              <a:t>  </a:t>
            </a:r>
            <a:r>
              <a:rPr lang="ar-JO" dirty="0" smtClean="0"/>
              <a:t> </a:t>
            </a:r>
            <a:r>
              <a:rPr lang="ar-SA" dirty="0" smtClean="0"/>
              <a:t>متغير </a:t>
            </a:r>
            <a:r>
              <a:rPr lang="ar-SA" dirty="0"/>
              <a:t>مستقل ثانوي يحدده الباحث من أجل معرفة أثره على العلاقة بين المتغير المستقل والتابع.</a:t>
            </a:r>
            <a:endParaRPr lang="en-US" dirty="0"/>
          </a:p>
          <a:p>
            <a:pPr algn="just" rtl="1" fontAlgn="t"/>
            <a:r>
              <a:rPr lang="ar-SA" dirty="0"/>
              <a:t>هو المتغير الذي يتدخل بين المتغير المستقل والمتغير المعتمد في العلاقة السببية، ويؤثر في طبيعة هذه العلاقة، ويعتبر المتغير الوسيط هامًا في فهم آليات العلاقات السببية وتبصر العلاقات النفسية والاجتماعية والبيئية</a:t>
            </a:r>
            <a:r>
              <a:rPr lang="en-US" dirty="0" smtClean="0"/>
              <a:t>.</a:t>
            </a:r>
            <a:endParaRPr lang="ar-JO" dirty="0" smtClean="0"/>
          </a:p>
          <a:p>
            <a:pPr algn="just" rtl="1" fontAlgn="t"/>
            <a:endParaRPr lang="en-US" dirty="0"/>
          </a:p>
          <a:p>
            <a:pPr algn="just" rtl="1" fontAlgn="t"/>
            <a:r>
              <a:rPr lang="ar-SA" b="1" dirty="0"/>
              <a:t>المتغير الدخيل</a:t>
            </a:r>
            <a:r>
              <a:rPr lang="en-US" b="1" dirty="0"/>
              <a:t>:</a:t>
            </a:r>
            <a:r>
              <a:rPr lang="en-US" dirty="0"/>
              <a:t> </a:t>
            </a:r>
            <a:r>
              <a:rPr lang="ar-SA" dirty="0"/>
              <a:t>هو المتغير الذي يعتمد على المتغير المستقل ويتأثر به، وهو المتغير الذي نرغب في قياسه وفهمه</a:t>
            </a:r>
            <a:r>
              <a:rPr lang="en-US" dirty="0"/>
              <a:t>.</a:t>
            </a:r>
          </a:p>
          <a:p>
            <a:pPr algn="just" rtl="1" fontAlgn="t"/>
            <a:r>
              <a:rPr lang="ar-SA" dirty="0"/>
              <a:t>وهي المتغيرات التي تؤثر على النتيجة، ولكنها غير مقصودة في الدراسة والتي لها تأثير واضح على المتغير التابع، إلى جانب تأثير المتغير المستقل، وقد يكون تأثيرها سلبي او ايجابي، وبالتالي تتأثر النتيجة بصورة واضحة مما يؤدي الى </a:t>
            </a:r>
            <a:r>
              <a:rPr lang="ar-SA" dirty="0" smtClean="0"/>
              <a:t>ع</a:t>
            </a:r>
            <a:r>
              <a:rPr lang="ar-JO" dirty="0" smtClean="0"/>
              <a:t>د</a:t>
            </a:r>
            <a:r>
              <a:rPr lang="ar-SA" dirty="0" smtClean="0"/>
              <a:t>م </a:t>
            </a:r>
            <a:r>
              <a:rPr lang="ar-SA" dirty="0"/>
              <a:t>المصداقية وضعف النتائج التي </a:t>
            </a:r>
            <a:r>
              <a:rPr lang="ar-SA" dirty="0" smtClean="0"/>
              <a:t>ت</a:t>
            </a:r>
            <a:r>
              <a:rPr lang="ar-JO" dirty="0" smtClean="0"/>
              <a:t>ُ</a:t>
            </a:r>
            <a:r>
              <a:rPr lang="ar-SA" dirty="0" err="1" smtClean="0"/>
              <a:t>عتمد</a:t>
            </a:r>
            <a:r>
              <a:rPr lang="ar-SA" dirty="0"/>
              <a:t>. </a:t>
            </a:r>
            <a:endParaRPr lang="ar-JO" dirty="0" smtClean="0"/>
          </a:p>
          <a:p>
            <a:pPr algn="just" rtl="1" fontAlgn="t"/>
            <a:r>
              <a:rPr lang="ar-SA" dirty="0" smtClean="0"/>
              <a:t>لذلك </a:t>
            </a:r>
            <a:r>
              <a:rPr lang="ar-SA" dirty="0"/>
              <a:t>يجب على الباحث السيطرة على هذه المتغيرات الدخيلة فمن الممكن السيطرة عليها بعدة طرق حسب مصادر هذه المتغيرات الدخيلة. إذ أن عملية السيطرة على هذه المتغيرات تعد من الإجراءات المهمة البحوث التجريبية بصورة عامة لأنها تمكن الباحث من التأكد من أن التغيرات التي حصلت هي بفعل تأثير المتغير المستقل وليس بشيء آخر أو متغير آخر مما يؤدي إلى تقليل مستويات الأخطاء</a:t>
            </a:r>
            <a:r>
              <a:rPr lang="en-US" dirty="0"/>
              <a:t>.</a:t>
            </a:r>
          </a:p>
          <a:p>
            <a:pPr algn="just" rtl="1"/>
            <a:endParaRPr lang="ar-JO" sz="2000" dirty="0" smtClean="0"/>
          </a:p>
          <a:p>
            <a:pPr algn="just" rtl="1"/>
            <a:r>
              <a:rPr lang="ar-SA" sz="2000" dirty="0"/>
              <a:t> </a:t>
            </a:r>
            <a:endParaRPr lang="en-US" sz="2000" dirty="0"/>
          </a:p>
        </p:txBody>
      </p:sp>
    </p:spTree>
    <p:extLst>
      <p:ext uri="{BB962C8B-B14F-4D97-AF65-F5344CB8AC3E}">
        <p14:creationId xmlns:p14="http://schemas.microsoft.com/office/powerpoint/2010/main" val="6315710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033680"/>
            <a:ext cx="9828532" cy="4524315"/>
          </a:xfrm>
          <a:prstGeom prst="rect">
            <a:avLst/>
          </a:prstGeom>
          <a:noFill/>
        </p:spPr>
        <p:txBody>
          <a:bodyPr wrap="square" rtlCol="1">
            <a:spAutoFit/>
          </a:bodyPr>
          <a:lstStyle/>
          <a:p>
            <a:pPr algn="ctr" rtl="1" fontAlgn="t"/>
            <a:r>
              <a:rPr lang="ar-SA" sz="2400" b="1" dirty="0"/>
              <a:t>الاختلافات بين المتغير الوسيط والمتغير الدخيل في الدراسات العلمية</a:t>
            </a:r>
            <a:endParaRPr lang="en-US" sz="2400" b="1" dirty="0"/>
          </a:p>
          <a:p>
            <a:pPr algn="just" rtl="1" fontAlgn="t"/>
            <a:r>
              <a:rPr lang="ar-SA" sz="2400" dirty="0"/>
              <a:t>في الدراسات العلمية، يتم استخدام مصطلحات "المتغير الوسيط" و "المتغير الدخيل" لوصف العلاقة بين المتغيرين في البحث. على الرغم من أنهما يصفان تأثيرًا يتأثر به المتغير النهائي، إلا أنهما يختلفان في طبيعة هذا التأثير ودور كل متغير في الدراسة</a:t>
            </a:r>
            <a:r>
              <a:rPr lang="en-US" sz="2400" dirty="0"/>
              <a:t>.</a:t>
            </a:r>
          </a:p>
          <a:p>
            <a:pPr algn="just" rtl="1" fontAlgn="t"/>
            <a:r>
              <a:rPr lang="ar-SA" sz="2400" b="1" dirty="0"/>
              <a:t>المتغير الوسيط </a:t>
            </a:r>
            <a:r>
              <a:rPr lang="ar-SA" sz="2400" dirty="0"/>
              <a:t>هو المتغير الذي يعتبر وسيطًا بين المتغير المستقل (المتغير الذي يتم </a:t>
            </a:r>
            <a:r>
              <a:rPr lang="ar-JO" sz="2400" dirty="0" smtClean="0"/>
              <a:t>التحكم</a:t>
            </a:r>
            <a:r>
              <a:rPr lang="ar-SA" sz="2400" dirty="0" smtClean="0"/>
              <a:t> في</a:t>
            </a:r>
            <a:r>
              <a:rPr lang="ar-JO" sz="2400" dirty="0" smtClean="0"/>
              <a:t>ه</a:t>
            </a:r>
            <a:r>
              <a:rPr lang="ar-SA" sz="2400" dirty="0" smtClean="0"/>
              <a:t>) </a:t>
            </a:r>
            <a:r>
              <a:rPr lang="ar-SA" sz="2400" dirty="0"/>
              <a:t>والمتغير </a:t>
            </a:r>
            <a:r>
              <a:rPr lang="ar-SA" sz="2400" dirty="0" smtClean="0"/>
              <a:t>ال</a:t>
            </a:r>
            <a:r>
              <a:rPr lang="ar-JO" sz="2400" dirty="0" smtClean="0"/>
              <a:t>تابع</a:t>
            </a:r>
            <a:r>
              <a:rPr lang="ar-SA" sz="2400" dirty="0" smtClean="0"/>
              <a:t> </a:t>
            </a:r>
            <a:r>
              <a:rPr lang="ar-SA" sz="2400" dirty="0"/>
              <a:t>(المتغير الذي يتم قياسه). يعتبر المتغير الوسيط الطريقة التي يتأثر بها المتغير المستقل للتأثير على المتغير النهائي. يساعدنا فهم وجود وتأثير المتغير الوسيط على استنتاجات الدراسة وفهم العلاقة بين المتغيرات</a:t>
            </a:r>
            <a:r>
              <a:rPr lang="en-US" sz="2400" dirty="0"/>
              <a:t>.</a:t>
            </a:r>
          </a:p>
          <a:p>
            <a:pPr algn="just" rtl="1" fontAlgn="t"/>
            <a:r>
              <a:rPr lang="ar-SA" sz="2400" b="1" dirty="0"/>
              <a:t>المتغير الدخيل، </a:t>
            </a:r>
            <a:r>
              <a:rPr lang="ar-SA" sz="2400" dirty="0"/>
              <a:t>من ناحية أخرى، هو المتغير الذي يتأثر بالمتغير النهائي. ببساطة، يكون المتغير الدخيل هو النتيجة النهائية التي نريد قياسها في </a:t>
            </a:r>
            <a:r>
              <a:rPr lang="ar-SA" sz="2400" dirty="0" smtClean="0"/>
              <a:t>الدراسة</a:t>
            </a:r>
            <a:r>
              <a:rPr lang="ar-JO" sz="2400" dirty="0" smtClean="0"/>
              <a:t>،</a:t>
            </a:r>
            <a:r>
              <a:rPr lang="ar-SA" sz="2400" dirty="0" smtClean="0"/>
              <a:t> </a:t>
            </a:r>
            <a:r>
              <a:rPr lang="ar-SA" sz="2400" dirty="0"/>
              <a:t>يتأثر المتغير الدخيل بشكل مباشر بتأثير المتغير </a:t>
            </a:r>
            <a:r>
              <a:rPr lang="ar-SA" sz="2400" dirty="0" smtClean="0"/>
              <a:t>المستقل</a:t>
            </a:r>
            <a:r>
              <a:rPr lang="en-US" sz="2400" dirty="0" smtClean="0"/>
              <a:t>.</a:t>
            </a:r>
            <a:endParaRPr lang="en-US" sz="2400" dirty="0"/>
          </a:p>
          <a:p>
            <a:pPr algn="just" rtl="1"/>
            <a:endParaRPr lang="en-US" sz="2400" dirty="0"/>
          </a:p>
        </p:txBody>
      </p:sp>
    </p:spTree>
    <p:extLst>
      <p:ext uri="{BB962C8B-B14F-4D97-AF65-F5344CB8AC3E}">
        <p14:creationId xmlns:p14="http://schemas.microsoft.com/office/powerpoint/2010/main" val="2372111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8953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graphicFrame>
        <p:nvGraphicFramePr>
          <p:cNvPr id="3" name="جدول 2"/>
          <p:cNvGraphicFramePr>
            <a:graphicFrameLocks noGrp="1"/>
          </p:cNvGraphicFramePr>
          <p:nvPr>
            <p:extLst>
              <p:ext uri="{D42A27DB-BD31-4B8C-83A1-F6EECF244321}">
                <p14:modId xmlns:p14="http://schemas.microsoft.com/office/powerpoint/2010/main" val="951595931"/>
              </p:ext>
            </p:extLst>
          </p:nvPr>
        </p:nvGraphicFramePr>
        <p:xfrm>
          <a:off x="838200" y="2474259"/>
          <a:ext cx="10515600" cy="3227327"/>
        </p:xfrm>
        <a:graphic>
          <a:graphicData uri="http://schemas.openxmlformats.org/drawingml/2006/table">
            <a:tbl>
              <a:tblPr firstRow="1" firstCol="1" bandRow="1">
                <a:tableStyleId>{5C22544A-7EE6-4342-B048-85BDC9FD1C3A}</a:tableStyleId>
              </a:tblPr>
              <a:tblGrid>
                <a:gridCol w="3505200">
                  <a:extLst>
                    <a:ext uri="{9D8B030D-6E8A-4147-A177-3AD203B41FA5}">
                      <a16:colId xmlns:a16="http://schemas.microsoft.com/office/drawing/2014/main" val="2268296387"/>
                    </a:ext>
                  </a:extLst>
                </a:gridCol>
                <a:gridCol w="3505200">
                  <a:extLst>
                    <a:ext uri="{9D8B030D-6E8A-4147-A177-3AD203B41FA5}">
                      <a16:colId xmlns:a16="http://schemas.microsoft.com/office/drawing/2014/main" val="1617832878"/>
                    </a:ext>
                  </a:extLst>
                </a:gridCol>
                <a:gridCol w="3505200">
                  <a:extLst>
                    <a:ext uri="{9D8B030D-6E8A-4147-A177-3AD203B41FA5}">
                      <a16:colId xmlns:a16="http://schemas.microsoft.com/office/drawing/2014/main" val="3100673077"/>
                    </a:ext>
                  </a:extLst>
                </a:gridCol>
              </a:tblGrid>
              <a:tr h="848984">
                <a:tc>
                  <a:txBody>
                    <a:bodyPr/>
                    <a:lstStyle/>
                    <a:p>
                      <a:pPr algn="ctr">
                        <a:lnSpc>
                          <a:spcPct val="107000"/>
                        </a:lnSpc>
                      </a:pPr>
                      <a:endParaRPr lang="en-US" sz="2400">
                        <a:effectLst/>
                        <a:latin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dirty="0">
                          <a:effectLst/>
                        </a:rPr>
                        <a:t>المتغير الوسيط</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a:effectLst/>
                        </a:rPr>
                        <a:t>المتغير الدخيل</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extLst>
                  <a:ext uri="{0D108BD9-81ED-4DB2-BD59-A6C34878D82A}">
                    <a16:rowId xmlns:a16="http://schemas.microsoft.com/office/drawing/2014/main" val="758593812"/>
                  </a:ext>
                </a:extLst>
              </a:tr>
              <a:tr h="774841">
                <a:tc>
                  <a:txBody>
                    <a:bodyPr/>
                    <a:lstStyle/>
                    <a:p>
                      <a:pPr algn="ctr" rtl="1">
                        <a:lnSpc>
                          <a:spcPct val="107000"/>
                        </a:lnSpc>
                        <a:spcAft>
                          <a:spcPts val="0"/>
                        </a:spcAft>
                      </a:pPr>
                      <a:r>
                        <a:rPr lang="ar-SA" sz="2400">
                          <a:effectLst/>
                        </a:rPr>
                        <a:t>الدور</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a:effectLst/>
                        </a:rPr>
                        <a:t>يؤثر على المتغير النهائي</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a:effectLst/>
                        </a:rPr>
                        <a:t>يتأثر بالمتغير النهائي</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extLst>
                  <a:ext uri="{0D108BD9-81ED-4DB2-BD59-A6C34878D82A}">
                    <a16:rowId xmlns:a16="http://schemas.microsoft.com/office/drawing/2014/main" val="2242430413"/>
                  </a:ext>
                </a:extLst>
              </a:tr>
              <a:tr h="774841">
                <a:tc>
                  <a:txBody>
                    <a:bodyPr/>
                    <a:lstStyle/>
                    <a:p>
                      <a:pPr algn="ctr" rtl="1">
                        <a:lnSpc>
                          <a:spcPct val="107000"/>
                        </a:lnSpc>
                        <a:spcAft>
                          <a:spcPts val="0"/>
                        </a:spcAft>
                      </a:pPr>
                      <a:r>
                        <a:rPr lang="ar-SA" sz="2400">
                          <a:effectLst/>
                        </a:rPr>
                        <a:t>العلاقة</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a:effectLst/>
                        </a:rPr>
                        <a:t>يوجد بينه وبين المتغير المستقل والمتغير النهائي</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a:effectLst/>
                        </a:rPr>
                        <a:t>يوجد بينه وبين المتغير النهائي فقط</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extLst>
                  <a:ext uri="{0D108BD9-81ED-4DB2-BD59-A6C34878D82A}">
                    <a16:rowId xmlns:a16="http://schemas.microsoft.com/office/drawing/2014/main" val="1518607978"/>
                  </a:ext>
                </a:extLst>
              </a:tr>
              <a:tr h="774841">
                <a:tc>
                  <a:txBody>
                    <a:bodyPr/>
                    <a:lstStyle/>
                    <a:p>
                      <a:pPr algn="ctr" rtl="1">
                        <a:lnSpc>
                          <a:spcPct val="107000"/>
                        </a:lnSpc>
                        <a:spcAft>
                          <a:spcPts val="0"/>
                        </a:spcAft>
                      </a:pPr>
                      <a:r>
                        <a:rPr lang="ar-SA" sz="2400" dirty="0">
                          <a:effectLst/>
                        </a:rPr>
                        <a:t>الأهمية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dirty="0">
                          <a:effectLst/>
                        </a:rPr>
                        <a:t>يساعد على فهم العلاقة بين المتغيرات وتفسير النتائج</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ctr" rtl="1">
                        <a:lnSpc>
                          <a:spcPct val="107000"/>
                        </a:lnSpc>
                        <a:spcAft>
                          <a:spcPts val="0"/>
                        </a:spcAft>
                      </a:pPr>
                      <a:r>
                        <a:rPr lang="ar-SA" sz="2400" dirty="0">
                          <a:effectLst/>
                        </a:rPr>
                        <a:t>يقيس النتيجة النهائية ويحدد تأثير المتغير المستقل</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extLst>
                  <a:ext uri="{0D108BD9-81ED-4DB2-BD59-A6C34878D82A}">
                    <a16:rowId xmlns:a16="http://schemas.microsoft.com/office/drawing/2014/main" val="1818728747"/>
                  </a:ext>
                </a:extLst>
              </a:tr>
            </a:tbl>
          </a:graphicData>
        </a:graphic>
      </p:graphicFrame>
      <p:sp>
        <p:nvSpPr>
          <p:cNvPr id="4" name="Rectangle 1"/>
          <p:cNvSpPr>
            <a:spLocks noChangeArrowheads="1"/>
          </p:cNvSpPr>
          <p:nvPr/>
        </p:nvSpPr>
        <p:spPr bwMode="auto">
          <a:xfrm>
            <a:off x="2447777" y="1250851"/>
            <a:ext cx="855273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t" latinLnBrk="0" hangingPunct="0">
              <a:lnSpc>
                <a:spcPct val="100000"/>
              </a:lnSpc>
              <a:spcBef>
                <a:spcPct val="0"/>
              </a:spcBef>
              <a:spcAft>
                <a:spcPct val="0"/>
              </a:spcAft>
              <a:buClrTx/>
              <a:buSzTx/>
              <a:buFontTx/>
              <a:buNone/>
              <a:tabLst/>
            </a:pPr>
            <a:r>
              <a:rPr kumimoji="0" lang="ar-SA" altLang="ar-JO" sz="2400" b="1" i="0" u="none" strike="noStrike" cap="none" normalizeH="0" baseline="0" dirty="0" smtClean="0">
                <a:ln>
                  <a:noFill/>
                </a:ln>
                <a:solidFill>
                  <a:srgbClr val="474749"/>
                </a:solidFill>
                <a:effectLst/>
                <a:latin typeface="inherit"/>
                <a:ea typeface="Times New Roman" panose="02020603050405020304" pitchFamily="18" charset="0"/>
                <a:cs typeface="Arial" panose="020B0604020202020204" pitchFamily="34" charset="0"/>
              </a:rPr>
              <a:t>لتوضيح الفرق بين المتغير الوسيط والمتغير الدخيل، هناك جدول يلخص الاختلافات</a:t>
            </a:r>
            <a:r>
              <a:rPr kumimoji="0" lang="en-US" altLang="ar-JO" sz="1300" b="0" i="0" u="none" strike="noStrike" cap="none" normalizeH="0" baseline="0" dirty="0" smtClean="0">
                <a:ln>
                  <a:noFill/>
                </a:ln>
                <a:solidFill>
                  <a:srgbClr val="474749"/>
                </a:solidFill>
                <a:effectLst/>
                <a:latin typeface="inherit"/>
                <a:ea typeface="Times New Roman" panose="02020603050405020304" pitchFamily="18" charset="0"/>
                <a:cs typeface="Times New Roman" panose="02020603050405020304" pitchFamily="18" charset="0"/>
              </a:rPr>
              <a:t>::</a:t>
            </a:r>
            <a:endParaRPr kumimoji="0" lang="en-US" altLang="ar-JO"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15317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31065" y="1030604"/>
            <a:ext cx="10985679" cy="48745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24248" y="1203557"/>
            <a:ext cx="10586433" cy="5570756"/>
          </a:xfrm>
          <a:prstGeom prst="rect">
            <a:avLst/>
          </a:prstGeom>
          <a:noFill/>
        </p:spPr>
        <p:txBody>
          <a:bodyPr wrap="square" rtlCol="1">
            <a:spAutoFit/>
          </a:bodyPr>
          <a:lstStyle/>
          <a:p>
            <a:pPr algn="just" rtl="1"/>
            <a:r>
              <a:rPr lang="ar-JO" sz="2400" dirty="0" smtClean="0"/>
              <a:t>إذا إن المتغير الدخيل </a:t>
            </a:r>
            <a:r>
              <a:rPr lang="ar-SA" sz="2400" dirty="0" smtClean="0"/>
              <a:t>هو </a:t>
            </a:r>
            <a:r>
              <a:rPr lang="ar-SA" sz="2400" dirty="0"/>
              <a:t>نوع من أنواع المتغير المستقل الذي لا يدخل في تصميم الدراسة ولا يتم الالتفات إليه غالبا أثناء الدراسة أو البحث، ولا يخضع لسيطرة الباحث، ولكنه يؤثر في نتائج الدراسة عن طريق الأثر غير المرغوب فيه الذي قوم بإحداثه في المتغير التابع. ولا يستطيع الباحث ملاحظة المتغير الدخيل أو قياسه، لكنه يفترض وجود عدد من المتغيرات الدخيلة ويأخذها بعين الاعتبار عند مناقشة نتائج البحث وتفسيرها. ويستفيد الباحثون بشكل عام من الدراسات السابقة التي تتم فيها الإشارة إلى المتغيرات الدخيلة، وذلك بأن يقوم الباحث بأخذها بالاعتبار منذ بداية البحث الذي يجريه، فيقوم مثلا بضبطها وتثبيت أثرها ومنع تدخلها في نتائج البحث، أو أن يقوم بتحديدها وقياسها واستخدامها في البحث الذي يقوم به، أو حتى أن يقوم بإعداد بحث خاص لدراسة تلك المتغيرات وتأثيرها بصفة خاصة. </a:t>
            </a:r>
            <a:endParaRPr lang="en-US" sz="2400" dirty="0"/>
          </a:p>
          <a:p>
            <a:pPr algn="just" rtl="1"/>
            <a:r>
              <a:rPr lang="ar-SA" sz="2400" b="1" dirty="0"/>
              <a:t>مثال على المتغير الدخيل </a:t>
            </a:r>
            <a:r>
              <a:rPr lang="ar-SA" sz="2400" dirty="0"/>
              <a:t>إذا كان غرض الباحث هو الكشف عن العلاقة بين التحصيل وساعات الدراسة، فقد يتساءل الباحث عن وجود بعض متغيرات البحث التي تؤثر في هذه العلاقة، مثل مستوى القلق الطموح، قوة الذاكرة وغيرها من متغيرات البحث، مما يمكن اعتباره متغيرات دخيلة. إلا أنه يمكن أيضًا أن ينظر إليها على أنها متغيرات من أنواع أخرى معدلة أو مضبوطة</a:t>
            </a:r>
            <a:endParaRPr lang="en-US" sz="2400" dirty="0"/>
          </a:p>
          <a:p>
            <a:pPr algn="just" rtl="1"/>
            <a:endParaRPr lang="en-US" sz="2400" b="1" dirty="0"/>
          </a:p>
          <a:p>
            <a:pPr algn="just" rtl="1"/>
            <a:r>
              <a:rPr lang="ar-SA" sz="2400" dirty="0"/>
              <a:t> </a:t>
            </a:r>
            <a:endParaRPr lang="ar-JO" sz="2400" dirty="0" smtClean="0"/>
          </a:p>
          <a:p>
            <a:pPr algn="just" rtl="1"/>
            <a:endParaRPr lang="en-US" sz="2000" dirty="0"/>
          </a:p>
        </p:txBody>
      </p:sp>
    </p:spTree>
    <p:extLst>
      <p:ext uri="{BB962C8B-B14F-4D97-AF65-F5344CB8AC3E}">
        <p14:creationId xmlns:p14="http://schemas.microsoft.com/office/powerpoint/2010/main" val="4592635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203557"/>
            <a:ext cx="9828532" cy="5139869"/>
          </a:xfrm>
          <a:prstGeom prst="rect">
            <a:avLst/>
          </a:prstGeom>
          <a:noFill/>
        </p:spPr>
        <p:txBody>
          <a:bodyPr wrap="square" rtlCol="1">
            <a:spAutoFit/>
          </a:bodyPr>
          <a:lstStyle/>
          <a:p>
            <a:pPr algn="r" rtl="1"/>
            <a:r>
              <a:rPr lang="ar-JO" sz="2000" b="1" dirty="0" smtClean="0"/>
              <a:t>مثال على المتغير الوسيط</a:t>
            </a:r>
          </a:p>
          <a:p>
            <a:pPr algn="just" rtl="1" fontAlgn="t"/>
            <a:r>
              <a:rPr lang="ar-SA" sz="2400" dirty="0"/>
              <a:t>لنفترض أننا نقوم بإجراء دراسة حول العلاقة بين تعليم الأم ومعدل النجاح الأكاديمي </a:t>
            </a:r>
            <a:r>
              <a:rPr lang="ar-SA" sz="2400" dirty="0" smtClean="0"/>
              <a:t>للطلاب </a:t>
            </a:r>
            <a:r>
              <a:rPr lang="ar-SA" sz="2400" dirty="0"/>
              <a:t>في هذه الحالة ، يمكن أن يكون التعليم هو المتغير المستقل، بينما يكون معدل النجاح الأكاديمي هو المتغير التابع. </a:t>
            </a:r>
            <a:endParaRPr lang="en-US" sz="2400" dirty="0"/>
          </a:p>
          <a:p>
            <a:pPr algn="just" rtl="1" fontAlgn="t"/>
            <a:r>
              <a:rPr lang="ar-SA" sz="2400" dirty="0"/>
              <a:t>إذا كانت هناك متغيرات أخرى مثل الدعم المنزلي أو التحفيز </a:t>
            </a:r>
            <a:r>
              <a:rPr lang="ar-SA" sz="2400" dirty="0" smtClean="0"/>
              <a:t>الأكاديمي، </a:t>
            </a:r>
            <a:r>
              <a:rPr lang="ar-SA" sz="2400" dirty="0"/>
              <a:t>يمكن أن تكون أيضًا متغيرات وسيطة. فعلى سبيل المثال ، يمكن أن يكون للدعم المنزلي تأثير على تعليم الأم، ومعدل النجاح الأكاديمي للطلاب قد يتأثر بالتحفيز الأكاديمي. </a:t>
            </a:r>
            <a:r>
              <a:rPr lang="ar-SA" sz="2400" dirty="0" smtClean="0"/>
              <a:t>وبالتالي، </a:t>
            </a:r>
            <a:r>
              <a:rPr lang="ar-SA" sz="2400" dirty="0"/>
              <a:t>التعليم يعتبر المتغير القائم، الدعم المنزلي هو المتغير الوسيط ، ومعدل النجاح الأكاديمي هو المتغير التابع في هذا السياق. </a:t>
            </a:r>
            <a:endParaRPr lang="en-US" sz="2400" dirty="0"/>
          </a:p>
          <a:p>
            <a:pPr algn="just" rtl="1" fontAlgn="t"/>
            <a:r>
              <a:rPr lang="ar-SA" sz="2400" dirty="0"/>
              <a:t>تعد دراسة العلاقات بين المتغيرات في البحث العلمي أمرًا هامًا لفهم الظواهر واتخاذ القرارات الصحيحة. من خلال استخدام المتغيرات الوسيطة والدخيلة بشكل صحيح ، يمكننا الحصول على رؤى أعمق في العلاقات بين المتغيرات المختلفة</a:t>
            </a:r>
            <a:r>
              <a:rPr lang="en-US" sz="2400" dirty="0"/>
              <a:t>.</a:t>
            </a:r>
          </a:p>
          <a:p>
            <a:pPr algn="just" rtl="1"/>
            <a:endParaRPr lang="en-US" sz="2400" b="1" dirty="0"/>
          </a:p>
          <a:p>
            <a:pPr algn="just" rtl="1"/>
            <a:r>
              <a:rPr lang="ar-SA" sz="2400" dirty="0"/>
              <a:t> </a:t>
            </a:r>
            <a:endParaRPr lang="ar-JO" sz="2400" dirty="0" smtClean="0"/>
          </a:p>
          <a:p>
            <a:pPr algn="just" rtl="1"/>
            <a:endParaRPr lang="en-US" sz="2000" dirty="0"/>
          </a:p>
        </p:txBody>
      </p:sp>
    </p:spTree>
    <p:extLst>
      <p:ext uri="{BB962C8B-B14F-4D97-AF65-F5344CB8AC3E}">
        <p14:creationId xmlns:p14="http://schemas.microsoft.com/office/powerpoint/2010/main" val="19707963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471023"/>
            <a:ext cx="9828532" cy="3231654"/>
          </a:xfrm>
          <a:prstGeom prst="rect">
            <a:avLst/>
          </a:prstGeom>
          <a:noFill/>
        </p:spPr>
        <p:txBody>
          <a:bodyPr wrap="square" rtlCol="1">
            <a:spAutoFit/>
          </a:bodyPr>
          <a:lstStyle/>
          <a:p>
            <a:pPr algn="ctr" rtl="1" fontAlgn="t">
              <a:lnSpc>
                <a:spcPct val="150000"/>
              </a:lnSpc>
            </a:pPr>
            <a:r>
              <a:rPr lang="ar-SA" sz="2400" b="1" dirty="0"/>
              <a:t>أهمية المتغير الوسيط والدخيل في البحث العلمي</a:t>
            </a:r>
            <a:endParaRPr lang="en-US" sz="2400" b="1" dirty="0"/>
          </a:p>
          <a:p>
            <a:pPr algn="just" rtl="1" fontAlgn="t">
              <a:lnSpc>
                <a:spcPct val="150000"/>
              </a:lnSpc>
            </a:pPr>
            <a:r>
              <a:rPr lang="ar-SA" sz="2400" dirty="0"/>
              <a:t>يعتبر المتغير الوسيط والمتغير الدخيل جوانب حاسمة في البحث العلمي. فهم آليات العلاقات السببية والتأثيرات المختلفة التي تنشأ بين المتغيرات يساعد الباحثين على التوصل إلى استنتاجات دقيقة وموثوقة. على سبيل المثال، بفهم كيفية تأثير المتغير الوسيط في العلاقة بين المتغير المستقل والمتغير </a:t>
            </a:r>
            <a:r>
              <a:rPr lang="ar-SA" sz="2400" dirty="0" smtClean="0"/>
              <a:t>ال</a:t>
            </a:r>
            <a:r>
              <a:rPr lang="ar-JO" sz="2400" dirty="0" smtClean="0"/>
              <a:t>تابع</a:t>
            </a:r>
            <a:r>
              <a:rPr lang="ar-SA" sz="2400" dirty="0" smtClean="0"/>
              <a:t>، </a:t>
            </a:r>
            <a:r>
              <a:rPr lang="ar-SA" sz="2400" dirty="0"/>
              <a:t>يمكن للباحثين تطوير استراتيجيات فعالة للتدخل والتحسين في النتائج</a:t>
            </a:r>
            <a:r>
              <a:rPr lang="en-US" sz="2400" dirty="0"/>
              <a:t>.</a:t>
            </a:r>
          </a:p>
          <a:p>
            <a:pPr algn="just" rtl="1"/>
            <a:endParaRPr lang="en-US" sz="2400" dirty="0"/>
          </a:p>
        </p:txBody>
      </p:sp>
    </p:spTree>
    <p:extLst>
      <p:ext uri="{BB962C8B-B14F-4D97-AF65-F5344CB8AC3E}">
        <p14:creationId xmlns:p14="http://schemas.microsoft.com/office/powerpoint/2010/main" val="19331293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982657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07074" y="1532524"/>
            <a:ext cx="9292745" cy="3970318"/>
          </a:xfrm>
          <a:prstGeom prst="rect">
            <a:avLst/>
          </a:prstGeom>
          <a:noFill/>
        </p:spPr>
        <p:txBody>
          <a:bodyPr wrap="square" rtlCol="1">
            <a:spAutoFit/>
          </a:bodyPr>
          <a:lstStyle/>
          <a:p>
            <a:pPr algn="ctr" rtl="1" fontAlgn="t">
              <a:lnSpc>
                <a:spcPct val="150000"/>
              </a:lnSpc>
            </a:pPr>
            <a:r>
              <a:rPr lang="ar-SA" sz="2400" b="1" dirty="0"/>
              <a:t>كيفية تحديد المتغير الوسيط والدخيل في الدراسات البحثية</a:t>
            </a:r>
            <a:endParaRPr lang="en-US" sz="2400" b="1" dirty="0"/>
          </a:p>
          <a:p>
            <a:pPr algn="just" rtl="1" fontAlgn="t">
              <a:lnSpc>
                <a:spcPct val="150000"/>
              </a:lnSpc>
            </a:pPr>
            <a:r>
              <a:rPr lang="ar-SA" sz="2400" dirty="0"/>
              <a:t>تحديد المتغير الوسيط والمتغير الدخيل يتطلب عملية دقيقة وموضوعية. يمكن استخدام مجموعة من الخطوات والأدوات لتحديد المتغيرات الوسيطة والدخيلة في دراسة بحثية، مثل تحليل المسار وتحليل الانحدار. يتطلب ذلك أيضًا تحليل المتغيرات وتقييم العلاقات السببية المحتملة بينها</a:t>
            </a:r>
            <a:r>
              <a:rPr lang="en-US" sz="2400" dirty="0"/>
              <a:t>.</a:t>
            </a:r>
          </a:p>
          <a:p>
            <a:pPr algn="just" rtl="1" fontAlgn="t">
              <a:lnSpc>
                <a:spcPct val="150000"/>
              </a:lnSpc>
            </a:pPr>
            <a:r>
              <a:rPr lang="ar-SA" sz="2400" dirty="0"/>
              <a:t>من خلال الاستفادة من هذه التقنيات الإحصائية والأساليب البحثية المتقدمة، يمكن للباحثين تحليل البيانات وتحديد المتغيرات الوسيطة والدخيلة التي تؤثر في العلاقة السببية المرغوبة</a:t>
            </a:r>
            <a:r>
              <a:rPr lang="en-US" sz="2400" dirty="0"/>
              <a:t>.</a:t>
            </a:r>
          </a:p>
          <a:p>
            <a:pPr algn="just" rtl="1">
              <a:lnSpc>
                <a:spcPct val="150000"/>
              </a:lnSpc>
            </a:pPr>
            <a:endParaRPr lang="en-US" sz="2400" dirty="0"/>
          </a:p>
        </p:txBody>
      </p:sp>
    </p:spTree>
    <p:extLst>
      <p:ext uri="{BB962C8B-B14F-4D97-AF65-F5344CB8AC3E}">
        <p14:creationId xmlns:p14="http://schemas.microsoft.com/office/powerpoint/2010/main" val="4482714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8340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033680"/>
            <a:ext cx="10019764" cy="4524315"/>
          </a:xfrm>
          <a:prstGeom prst="rect">
            <a:avLst/>
          </a:prstGeom>
          <a:noFill/>
        </p:spPr>
        <p:txBody>
          <a:bodyPr wrap="square" rtlCol="1">
            <a:spAutoFit/>
          </a:bodyPr>
          <a:lstStyle/>
          <a:p>
            <a:pPr algn="ctr" rtl="1" fontAlgn="t"/>
            <a:endParaRPr lang="ar-JO" sz="2400" b="1" dirty="0" smtClean="0"/>
          </a:p>
          <a:p>
            <a:pPr algn="ctr" rtl="1" fontAlgn="t"/>
            <a:r>
              <a:rPr lang="ar-SA" sz="2400" b="1" dirty="0" smtClean="0"/>
              <a:t>توجيهات </a:t>
            </a:r>
            <a:r>
              <a:rPr lang="ar-SA" sz="2400" b="1" dirty="0"/>
              <a:t>لتقييم المتغير الوسيط والدخيل في الدراسات العلمية</a:t>
            </a:r>
            <a:endParaRPr lang="en-US" sz="2400" b="1" dirty="0"/>
          </a:p>
          <a:p>
            <a:pPr algn="just" rtl="1" fontAlgn="t"/>
            <a:r>
              <a:rPr lang="ar-SA" sz="2400" dirty="0"/>
              <a:t>لتحقيق الدقة والموثوقية في تحليل وتقييم المتغيرات الوسيطة والدخيلة، يجب مراعاة مجموعة من التوجيهات. على سبيل المثال، يجب ضمان جودة البيانات المستخدمة واستخدام أساليب إحصائية موثوقة وتقنيات تحليل مناسبة. كما يجب أن يتم التأكيد على التفسير السليم للنتائج ووجود دليل واضح على العلاقات السببية</a:t>
            </a:r>
            <a:r>
              <a:rPr lang="en-US" sz="2400" dirty="0"/>
              <a:t>.</a:t>
            </a:r>
          </a:p>
          <a:p>
            <a:pPr algn="just" rtl="1" fontAlgn="t"/>
            <a:r>
              <a:rPr lang="ar-SA" sz="2400" dirty="0"/>
              <a:t>عند تحديد المتغيرات الوسيطة والدخيلة، يجب أن يتم اختيارها وفقًا للنظرية والإطار النظري للدراسة المعنية. يجب أيضًا مراعاة العوامل البيئية والثقافية التي يمكن أن تؤثر في العلاقة السببية</a:t>
            </a:r>
            <a:r>
              <a:rPr lang="en-US" sz="2400" dirty="0"/>
              <a:t>.</a:t>
            </a:r>
          </a:p>
          <a:p>
            <a:pPr algn="just" rtl="1" fontAlgn="t"/>
            <a:r>
              <a:rPr lang="ar-SA" sz="2400" dirty="0"/>
              <a:t>باختصار، المتغير الوسيط والمتغير الدخيل يلعبان دورًا هامًا في فهم العلاقات السببية وتفسير النتائج في البحث العلمي. استخدام الأدوات والتقنيات المناسبة لتحليل المتغيرات وتحديد العلاقات يساعد الباحثين على الوصول إلى استنتاجات دقيقة وموثوقة في مختلف المجالات العلمية</a:t>
            </a:r>
            <a:r>
              <a:rPr lang="en-US" sz="2400" dirty="0"/>
              <a:t>.</a:t>
            </a:r>
          </a:p>
          <a:p>
            <a:pPr algn="just" rtl="1"/>
            <a:endParaRPr lang="en-US" sz="2400" dirty="0"/>
          </a:p>
        </p:txBody>
      </p:sp>
    </p:spTree>
    <p:extLst>
      <p:ext uri="{BB962C8B-B14F-4D97-AF65-F5344CB8AC3E}">
        <p14:creationId xmlns:p14="http://schemas.microsoft.com/office/powerpoint/2010/main" val="385061127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30605"/>
            <a:ext cx="11522486" cy="5013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31065" y="1033680"/>
            <a:ext cx="10947042" cy="5262979"/>
          </a:xfrm>
          <a:prstGeom prst="rect">
            <a:avLst/>
          </a:prstGeom>
          <a:noFill/>
        </p:spPr>
        <p:txBody>
          <a:bodyPr wrap="square" rtlCol="1">
            <a:spAutoFit/>
          </a:bodyPr>
          <a:lstStyle/>
          <a:p>
            <a:pPr algn="ctr" rtl="1" fontAlgn="t"/>
            <a:r>
              <a:rPr lang="ar-SA" sz="2400" b="1" dirty="0"/>
              <a:t>كيفية التعامل مع المتغير الوسيط والدخيل في التحليل الاحصائي</a:t>
            </a:r>
            <a:endParaRPr lang="en-US" sz="2400" b="1" dirty="0"/>
          </a:p>
          <a:p>
            <a:pPr algn="just" rtl="1" fontAlgn="t"/>
            <a:r>
              <a:rPr lang="ar-SA" sz="2400" dirty="0"/>
              <a:t>في التحليل الاحصائي، يتم استخدام المتغير الوسيط والدخيل لفهم العلاقة بين متغيرين مستقلين. المتغير الوسيط هو المتغير الذي يتأثر بسبب التأثير المباشر للمتغير المستقل على المتغير التابع. بينما المتغير الدخيل هو المتغير الذي يتأثر بسبب التأثير الغير مباشر عبر المتغير الوسيط</a:t>
            </a:r>
            <a:r>
              <a:rPr lang="en-US" sz="2400" dirty="0"/>
              <a:t>.</a:t>
            </a:r>
          </a:p>
          <a:p>
            <a:pPr algn="just" rtl="1" fontAlgn="t"/>
            <a:r>
              <a:rPr lang="ar-SA" sz="2400" dirty="0"/>
              <a:t>لفهم وتحليل العلاقة بين المتغيرات باستخدام المتغير الوسيط والدخيل، يمكن اتباع الخطوات التالية</a:t>
            </a:r>
            <a:r>
              <a:rPr lang="en-US" sz="2400" dirty="0"/>
              <a:t>:</a:t>
            </a:r>
          </a:p>
          <a:p>
            <a:pPr marL="457200" lvl="0" indent="-457200" algn="just" rtl="1" fontAlgn="t">
              <a:buFont typeface="+mj-lt"/>
              <a:buAutoNum type="arabicPeriod"/>
            </a:pPr>
            <a:r>
              <a:rPr lang="ar-SA" sz="2400" dirty="0"/>
              <a:t>تحديد المتغيرات: تحديد المتغير المستقل والمتغير التابع والمتغير الوسيط (إن </a:t>
            </a:r>
            <a:r>
              <a:rPr lang="ar-SA" sz="2400" dirty="0" smtClean="0"/>
              <a:t>وجد</a:t>
            </a:r>
            <a:r>
              <a:rPr lang="en-US" sz="2400" dirty="0" smtClean="0"/>
              <a:t>(</a:t>
            </a:r>
            <a:r>
              <a:rPr lang="ar-JO" sz="2400" dirty="0" smtClean="0"/>
              <a:t>.</a:t>
            </a:r>
            <a:endParaRPr lang="en-US" sz="2400" dirty="0"/>
          </a:p>
          <a:p>
            <a:pPr marL="457200" lvl="0" indent="-457200" algn="just" rtl="1" fontAlgn="t">
              <a:buFont typeface="+mj-lt"/>
              <a:buAutoNum type="arabicPeriod"/>
            </a:pPr>
            <a:r>
              <a:rPr lang="ar-SA" sz="2400" dirty="0"/>
              <a:t>قياس البيانات: جمع البيانات المتعلقة بكل المتغيرات</a:t>
            </a:r>
            <a:r>
              <a:rPr lang="en-US" sz="2400" dirty="0"/>
              <a:t>.</a:t>
            </a:r>
          </a:p>
          <a:p>
            <a:pPr marL="457200" lvl="0" indent="-457200" algn="just" rtl="1" fontAlgn="t">
              <a:buFont typeface="+mj-lt"/>
              <a:buAutoNum type="arabicPeriod"/>
            </a:pPr>
            <a:r>
              <a:rPr lang="ar-SA" sz="2400" dirty="0"/>
              <a:t>تحليل العلاقة المباشرة: يتم تحليل العلاقة بين المتغير المستقل والتابع بدون المتغير الوسيط</a:t>
            </a:r>
            <a:r>
              <a:rPr lang="en-US" sz="2400" dirty="0"/>
              <a:t>.</a:t>
            </a:r>
          </a:p>
          <a:p>
            <a:pPr marL="457200" lvl="0" indent="-457200" algn="just" rtl="1" fontAlgn="t">
              <a:buFont typeface="+mj-lt"/>
              <a:buAutoNum type="arabicPeriod"/>
            </a:pPr>
            <a:r>
              <a:rPr lang="ar-SA" sz="2400" dirty="0"/>
              <a:t>تحليل العلاقة غير المباشرة: يتم تحليل العلاقة بين المتغير المستقل والتابع بوجود المتغير الوسيط</a:t>
            </a:r>
            <a:r>
              <a:rPr lang="en-US" sz="2400" dirty="0"/>
              <a:t>.</a:t>
            </a:r>
          </a:p>
          <a:p>
            <a:pPr marL="457200" lvl="0" indent="-457200" algn="just" rtl="1" fontAlgn="t">
              <a:buFont typeface="+mj-lt"/>
              <a:buAutoNum type="arabicPeriod"/>
            </a:pPr>
            <a:r>
              <a:rPr lang="ar-SA" sz="2400" dirty="0"/>
              <a:t>التحقق من صحة العلاقة: يتم التحقق من صحة العلاقة بين المتغير المستقل والتابع بوجود المتغير الوسيط من خلال تحليل البيانات واختبار الفرضيات</a:t>
            </a:r>
            <a:r>
              <a:rPr lang="en-US" sz="2400" dirty="0"/>
              <a:t>.</a:t>
            </a:r>
          </a:p>
          <a:p>
            <a:pPr algn="just" rtl="1" fontAlgn="t"/>
            <a:r>
              <a:rPr lang="ar-SA" sz="2400" dirty="0"/>
              <a:t>باستخدام هذه الخطوات، يمكن استخدام المتغير الوسيط والدخيل لفهم العلاقة بين المتغيرات المختلفة وتحليل تأثيرها في بعضها البعض</a:t>
            </a:r>
            <a:r>
              <a:rPr lang="en-US" sz="2400" dirty="0"/>
              <a:t>.</a:t>
            </a:r>
          </a:p>
          <a:p>
            <a:pPr marL="285750" indent="-285750" algn="just" rtl="1">
              <a:buFont typeface="Arial" panose="020B0604020202020204" pitchFamily="34" charset="0"/>
              <a:buChar char="•"/>
            </a:pPr>
            <a:endParaRPr lang="en-US" sz="2400" dirty="0"/>
          </a:p>
        </p:txBody>
      </p:sp>
    </p:spTree>
    <p:extLst>
      <p:ext uri="{BB962C8B-B14F-4D97-AF65-F5344CB8AC3E}">
        <p14:creationId xmlns:p14="http://schemas.microsoft.com/office/powerpoint/2010/main" val="9709572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30605"/>
            <a:ext cx="11522486" cy="5013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31065" y="1033680"/>
            <a:ext cx="10947042" cy="4893647"/>
          </a:xfrm>
          <a:prstGeom prst="rect">
            <a:avLst/>
          </a:prstGeom>
          <a:noFill/>
        </p:spPr>
        <p:txBody>
          <a:bodyPr wrap="square" rtlCol="1">
            <a:spAutoFit/>
          </a:bodyPr>
          <a:lstStyle/>
          <a:p>
            <a:pPr algn="ctr" rtl="1" fontAlgn="t"/>
            <a:r>
              <a:rPr lang="ar-JO" sz="2400" b="1" dirty="0" smtClean="0"/>
              <a:t>ضبط المتغيرات الدخيلة</a:t>
            </a:r>
            <a:endParaRPr lang="en-US" sz="2400" b="1" dirty="0"/>
          </a:p>
          <a:p>
            <a:pPr algn="just" rtl="1"/>
            <a:r>
              <a:rPr lang="ar-SA" sz="2400" dirty="0"/>
              <a:t>فيما يلي شرحًا مختصرًا لبعض الطرق المتبعة في ضبط المتغيرات الدخيلة: </a:t>
            </a:r>
            <a:endParaRPr lang="en-US" sz="2400" dirty="0"/>
          </a:p>
          <a:p>
            <a:pPr marL="457200" indent="-457200" algn="just" rtl="1">
              <a:buFont typeface="+mj-lt"/>
              <a:buAutoNum type="arabicPeriod"/>
            </a:pPr>
            <a:r>
              <a:rPr lang="ar-SA" sz="2400" dirty="0"/>
              <a:t> ضبط المتغيرات بطريقة العشوائية </a:t>
            </a:r>
            <a:r>
              <a:rPr lang="ar-SA" sz="2400" dirty="0" smtClean="0"/>
              <a:t>: </a:t>
            </a:r>
            <a:r>
              <a:rPr lang="ar-SA" sz="2400" dirty="0"/>
              <a:t>هي أفضل طريقة لضبط أكبر عدد من المتغيرات. والمقصود بالعشوائية هنا عشوائية اختيار العينات المستهدفة في البحث أو الدراسة من المجتمع، وعشوائية التعيين العناصر العينة في مجموعة المتغيرات سواء مجموعة المتغيرات الضابطة أو التجريبية.</a:t>
            </a:r>
            <a:endParaRPr lang="en-US" sz="2400" dirty="0"/>
          </a:p>
          <a:p>
            <a:pPr marL="457200" indent="-457200" algn="just" rtl="1">
              <a:buFont typeface="+mj-lt"/>
              <a:buAutoNum type="arabicPeriod"/>
            </a:pPr>
            <a:r>
              <a:rPr lang="ar-SA" sz="2400" dirty="0"/>
              <a:t>ضبط المتغيرات بطريقة المزاوجة: تتطلب طريقة المزاوجة </a:t>
            </a:r>
            <a:r>
              <a:rPr lang="ar-SA" sz="2400" dirty="0" smtClean="0"/>
              <a:t>تحديد </a:t>
            </a:r>
            <a:r>
              <a:rPr lang="ar-SA" sz="2400" dirty="0"/>
              <a:t>أهم المتغيرات الدخيلة التي يمكن أن تؤثر على نتائج البحث إلى جانب المتغير المستقل، ثم جمع المعلومات عن الأفراد بالنسبة لهذا المتغير وذلك لتقسيمهم إلى أزواج متماثلة أو متشابهة، وكأنهم توائم أو أشبه بالتوائم بالنسبة لذلك المتغير ثم يعين أحد الزوجين عشوائيا في المجموعة الضابطة والروج الآخر في المجموعة التجريبية. والمشكلة في هذه الطريقة هي صعوبة اختيار أزواج متشابهة عندما يكون عدد المتغيرات المرغوب ضبطها كبيرا. وتظهر المشكلة أيضا في إقدار بعض أفراد العينة، لأن عدم توفر فرد مشابه لفرد آخر في الصفة محل البحث يعني أحيانا إسقاط الفردين من عينة الدراسة.</a:t>
            </a:r>
            <a:endParaRPr lang="en-US" sz="2400" dirty="0"/>
          </a:p>
          <a:p>
            <a:pPr marL="457200" indent="-457200" algn="just" rtl="1">
              <a:buFont typeface="+mj-lt"/>
              <a:buAutoNum type="arabicPeriod"/>
            </a:pPr>
            <a:endParaRPr lang="en-US" sz="2400" dirty="0"/>
          </a:p>
        </p:txBody>
      </p:sp>
    </p:spTree>
    <p:extLst>
      <p:ext uri="{BB962C8B-B14F-4D97-AF65-F5344CB8AC3E}">
        <p14:creationId xmlns:p14="http://schemas.microsoft.com/office/powerpoint/2010/main" val="308660986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30605"/>
            <a:ext cx="11522486" cy="5013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425003" y="1033680"/>
            <a:ext cx="11153104" cy="4616648"/>
          </a:xfrm>
          <a:prstGeom prst="rect">
            <a:avLst/>
          </a:prstGeom>
          <a:noFill/>
        </p:spPr>
        <p:txBody>
          <a:bodyPr wrap="square" rtlCol="1">
            <a:spAutoFit/>
          </a:bodyPr>
          <a:lstStyle/>
          <a:p>
            <a:pPr algn="ctr" rtl="1" fontAlgn="t"/>
            <a:r>
              <a:rPr lang="ar-JO" sz="2400" b="1" dirty="0" smtClean="0"/>
              <a:t>ضبط المتغيرات الدخيلة</a:t>
            </a:r>
            <a:endParaRPr lang="en-US" sz="2400" b="1" dirty="0"/>
          </a:p>
          <a:p>
            <a:pPr marL="342900" indent="-342900" algn="just" rtl="1">
              <a:buFont typeface="+mj-lt"/>
              <a:buAutoNum type="arabicPeriod" startAt="3"/>
            </a:pPr>
            <a:r>
              <a:rPr lang="ar-SA" dirty="0"/>
              <a:t>ضبط المتغيرات بطريقة الحذف أو العزل الحذف أو العزل يقصد به حذف المتغير الدخيل بانتقاء الأفراد المتماثلين أو الأكثر تجانساً بالنسبة لذلك المتغير، كأن يتم اختيارهم جميعا من الذكور أو من الإناث إذا كان الغرض هو ضبط متغير الجنس أو أن يتم اختيار الأفراد من فلة معينة من نسبة الذكاء إذا كان الغرض هو ضبط متغير نسبة الذكاء. </a:t>
            </a:r>
            <a:endParaRPr lang="en-US" dirty="0"/>
          </a:p>
          <a:p>
            <a:pPr marL="342900" indent="-342900" algn="just" rtl="1">
              <a:buFont typeface="+mj-lt"/>
              <a:buAutoNum type="arabicPeriod" startAt="3"/>
            </a:pPr>
            <a:r>
              <a:rPr lang="ar-SA" dirty="0"/>
              <a:t>ضبط المتغيرات بطريقة </a:t>
            </a:r>
            <a:r>
              <a:rPr lang="ar-SA"/>
              <a:t>الإدخال </a:t>
            </a:r>
            <a:r>
              <a:rPr lang="ar-SA" smtClean="0"/>
              <a:t>يقصد </a:t>
            </a:r>
            <a:r>
              <a:rPr lang="ar-SA" dirty="0"/>
              <a:t>به إدخال المتغير الدخيل في الدراسة كمتغير مستقل ثانوي (معدل)، لأن إدخاله في تصميم الدراسة يزيد من الصدق الداخلي للدراسة، بمعنى أن نتائج الدراسة تصبح بإدخاله أكثر واقعية وبالتالي أكثر قابلية للتعميم بدلا من تدخله في الدراسة بشكل خفي وتأثيره على النتائج . أخذه بالاعتبار. </a:t>
            </a:r>
            <a:endParaRPr lang="en-US" dirty="0"/>
          </a:p>
          <a:p>
            <a:pPr marL="342900" indent="-342900" algn="just" rtl="1">
              <a:buFont typeface="+mj-lt"/>
              <a:buAutoNum type="arabicPeriod" startAt="3"/>
            </a:pPr>
            <a:r>
              <a:rPr lang="ar-SA" dirty="0"/>
              <a:t> الضبط الإحصائي للمتغيرات الضبط الإحصائي للمتغيرات المقصود به ضبط أثر المتغير الدخيل بنوع خاص من أساليب التحليل الإحصائي هو التباين المصاحب وتتطلب هذه الطريقة جمع معلومات عن المتغير التابع قبل إدخال المتغير المستقل أو قبل التأثر بالمعالجة التجريبية وذلك عن طريق إجراء اختبار قبلي. ويمكن ضبط عدد كبير من المتغيرات الدخيلة، إذا توافرت بيانات إحصائية من كل متغير، قبل تأثير المتغير المستقل. وتستخدم هذه الطريقة إذا وجدت فروق ذات دلالة بين المجموعتين الضابطة والتجريبية على المتغير التابع حتى لو تم اختيار أفرادهما بالطريقة العشوائية لأن العشوائية لا تضمن عدم وجود هذا الفرق</a:t>
            </a:r>
            <a:r>
              <a:rPr lang="ar-SA" dirty="0" smtClean="0"/>
              <a:t>.</a:t>
            </a:r>
            <a:r>
              <a:rPr lang="ar-SA" dirty="0"/>
              <a:t> </a:t>
            </a:r>
            <a:endParaRPr lang="en-US" dirty="0"/>
          </a:p>
          <a:p>
            <a:pPr marL="342900" indent="-342900" algn="just" rtl="1">
              <a:buFont typeface="+mj-lt"/>
              <a:buAutoNum type="arabicPeriod" startAt="3"/>
            </a:pPr>
            <a:r>
              <a:rPr lang="ar-SA" dirty="0"/>
              <a:t>ضبط المتغيرات بطريقة تحليل التباين تنبني فكرة تحليل التباين المصاحب على عدة افتراضات، وتعتمد هذه الطريقة على درجة انتهاك هذه الافتراضات. وبما أن الافتراضات لا تتحقق أي تنتهك في أغلب الأحيان، فلذلك لا يُفضل استخدام هذه الطريقة عندما تتوفر إمكانية استخدام الطرق الأخرى لضبط المتغيرات. وتتلخص طريقة تحليل التباين المشترك في حذف الفروق القبلية على المتغير التابع المرتبطة بمتغيرات دخيلة بخطوات إحصائية يمكن أن تتم يدويًا، أو باستخدام الحاسوب إذا كان عدد المتغيرات الدخيلة كبيرا نسبيا</a:t>
            </a:r>
            <a:endParaRPr lang="en-US" sz="2400" dirty="0"/>
          </a:p>
        </p:txBody>
      </p:sp>
    </p:spTree>
    <p:extLst>
      <p:ext uri="{BB962C8B-B14F-4D97-AF65-F5344CB8AC3E}">
        <p14:creationId xmlns:p14="http://schemas.microsoft.com/office/powerpoint/2010/main" val="39156066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43188" y="1017726"/>
            <a:ext cx="10522039" cy="50261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977" y="1166725"/>
            <a:ext cx="10193509" cy="5016758"/>
          </a:xfrm>
          <a:prstGeom prst="rect">
            <a:avLst/>
          </a:prstGeom>
          <a:noFill/>
        </p:spPr>
        <p:txBody>
          <a:bodyPr wrap="square" rtlCol="1">
            <a:spAutoFit/>
          </a:bodyPr>
          <a:lstStyle/>
          <a:p>
            <a:pPr algn="ctr" rtl="1"/>
            <a:r>
              <a:rPr lang="ar-SA" sz="2000" b="1" dirty="0"/>
              <a:t>ضبط </a:t>
            </a:r>
            <a:r>
              <a:rPr lang="ar-SA" sz="2000" b="1" dirty="0" smtClean="0"/>
              <a:t>المتغيرات</a:t>
            </a:r>
            <a:r>
              <a:rPr lang="ar-JO" sz="2000" b="1" dirty="0" smtClean="0"/>
              <a:t> بكافة أنواعها</a:t>
            </a:r>
            <a:endParaRPr lang="en-US" sz="2000" dirty="0"/>
          </a:p>
          <a:p>
            <a:pPr algn="just" rtl="1"/>
            <a:r>
              <a:rPr lang="ar-SA" sz="2000" dirty="0"/>
              <a:t> توصل الباحثون الى عدد من الطرق لضبط المتغيرات، وهذه الطرق يمكن حصرها في ثلاث مجموعات، وهي:</a:t>
            </a:r>
            <a:endParaRPr lang="en-US" sz="2000" dirty="0"/>
          </a:p>
          <a:p>
            <a:pPr marL="342900" lvl="0" indent="-342900" algn="just" rtl="1">
              <a:buFont typeface="Wingdings" panose="05000000000000000000" pitchFamily="2" charset="2"/>
              <a:buChar char="v"/>
            </a:pPr>
            <a:r>
              <a:rPr lang="ar-SA" sz="2000" b="1" dirty="0"/>
              <a:t>الضبط المادي</a:t>
            </a:r>
            <a:r>
              <a:rPr lang="ar-SA" sz="2000" dirty="0"/>
              <a:t>: هو لون من الوان الضبط المباشر، يتمثل في التحكم في بعض الظروف والعوامل المادية المتصلة بالتجربة، ومن أمثلة ذلك تغطية أعين المفحوصين أو وضعهم في غرفة حاجزة للصوت او الضوء للحيلولة دون وصول مؤثرات غير مرغوب بها. وقد تستخدم في الضبط المادي أدوات أو اجهزة كهربائية مثل اجهزة العرض التي تضبط الوقت عند عرض الكلمات أو الارقام أو الصور كما أن بعض العقاقير الطبية او اجراء عمليات جراحية يتم فيها استئصال غدد من جسم المفحوص او اتلاف بعض خلايا المخ للتعرف على تأثيرها في سلوكه يحدث في تجارب الحيوانات. </a:t>
            </a:r>
            <a:endParaRPr lang="en-US" sz="2000" dirty="0"/>
          </a:p>
          <a:p>
            <a:pPr marL="342900" lvl="0" indent="-342900" algn="just" rtl="1">
              <a:buFont typeface="Wingdings" panose="05000000000000000000" pitchFamily="2" charset="2"/>
              <a:buChar char="v"/>
            </a:pPr>
            <a:r>
              <a:rPr lang="ar-SA" sz="2000" b="1" dirty="0"/>
              <a:t>الضبط الانتقائي</a:t>
            </a:r>
            <a:r>
              <a:rPr lang="ar-SA" sz="2000" dirty="0"/>
              <a:t>: يتمثل هذا الضبط في انتقاء بعض العوامل أو المتغيرات ذات الصلة بالمتغير التابع وتثبيتها حتى لا تؤثر في نتائج التجربة بما يشوه فعل المتغير المستقل او يشك في أثره، أي ان عملية الضبط الانتقائي تتمثل في تقدمت بعض العوامل الخاصة للأفراد موضوع الدراسة، مثل اعمارهم ذكائهم واحوالهم الصحية وظروفهم الاقتصادية والاجتماعية وخبراتهم السابقة بحيث تصبح هذه العوامل متكافئة في المجموعتين التجريبية والضابطة. كذلك تثبيت كل ما يتعلق في غرفة الصف ويشمل الوسائل التعليمية وما تحتويه السبورات الاقلام الملونة والعادية، الكتاب المقرر ...) </a:t>
            </a:r>
            <a:endParaRPr lang="en-US" sz="2000" dirty="0"/>
          </a:p>
          <a:p>
            <a:pPr marL="342900" lvl="0" indent="-342900" algn="just" rtl="1">
              <a:buFont typeface="Wingdings" panose="05000000000000000000" pitchFamily="2" charset="2"/>
              <a:buChar char="v"/>
            </a:pPr>
            <a:r>
              <a:rPr lang="ar-SA" sz="2000" b="1" dirty="0"/>
              <a:t>الضبط الاحصائي</a:t>
            </a:r>
            <a:r>
              <a:rPr lang="ar-SA" sz="2000" dirty="0"/>
              <a:t>: ولما كان من الصعب بل من المستحيل احياناً تحقيق الضبط المادي أو الانتقائي لبعض المتغيرات لجأ الباحثون الى بعض الأساليب الاحصائية التي تحقق هذا النتائج ومن هذه الأساليب الاحصائية الاختبار </a:t>
            </a:r>
            <a:r>
              <a:rPr lang="ar-JO" sz="2000" dirty="0" smtClean="0"/>
              <a:t>الثنائي</a:t>
            </a:r>
            <a:r>
              <a:rPr lang="ar-SA" sz="2000" dirty="0" smtClean="0"/>
              <a:t>، </a:t>
            </a:r>
            <a:r>
              <a:rPr lang="ar-SA" sz="2000" dirty="0"/>
              <a:t>أو تحليل التباين الضبط وتضمن دقة أو </a:t>
            </a:r>
            <a:r>
              <a:rPr lang="ar-SA" sz="2000" dirty="0" smtClean="0"/>
              <a:t>غير</a:t>
            </a:r>
            <a:r>
              <a:rPr lang="ar-JO" sz="2000" dirty="0" smtClean="0"/>
              <a:t>ها</a:t>
            </a:r>
            <a:r>
              <a:rPr lang="ar-SA" sz="2000" dirty="0" smtClean="0"/>
              <a:t> </a:t>
            </a:r>
            <a:r>
              <a:rPr lang="ar-SA" sz="2000" dirty="0"/>
              <a:t>من الأساليب الإحصائية.</a:t>
            </a:r>
            <a:endParaRPr lang="en-US" sz="2000" dirty="0"/>
          </a:p>
          <a:p>
            <a:pPr algn="just" rtl="1"/>
            <a:r>
              <a:rPr lang="ar-SA" sz="2000" dirty="0"/>
              <a:t> </a:t>
            </a:r>
            <a:endParaRPr lang="en-US" sz="2000" dirty="0"/>
          </a:p>
        </p:txBody>
      </p:sp>
    </p:spTree>
    <p:extLst>
      <p:ext uri="{BB962C8B-B14F-4D97-AF65-F5344CB8AC3E}">
        <p14:creationId xmlns:p14="http://schemas.microsoft.com/office/powerpoint/2010/main" val="332166173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70468" y="983348"/>
            <a:ext cx="9030042"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447777" y="1053356"/>
            <a:ext cx="8415191" cy="5032147"/>
          </a:xfrm>
          <a:prstGeom prst="rect">
            <a:avLst/>
          </a:prstGeom>
          <a:noFill/>
        </p:spPr>
        <p:txBody>
          <a:bodyPr wrap="square" rtlCol="1">
            <a:spAutoFit/>
          </a:bodyPr>
          <a:lstStyle/>
          <a:p>
            <a:pPr algn="ctr" rtl="1" fontAlgn="t">
              <a:lnSpc>
                <a:spcPct val="200000"/>
              </a:lnSpc>
            </a:pPr>
            <a:r>
              <a:rPr lang="ar-SA" sz="2400" b="1" dirty="0"/>
              <a:t>خطوات تحديد المتغيرات في الدراسات </a:t>
            </a:r>
            <a:r>
              <a:rPr lang="ar-SA" sz="2400" b="1" dirty="0" smtClean="0"/>
              <a:t>العلمية</a:t>
            </a:r>
            <a:endParaRPr lang="en-US" sz="2400" b="1" dirty="0" smtClean="0"/>
          </a:p>
          <a:p>
            <a:pPr algn="just" rtl="1" fontAlgn="t">
              <a:lnSpc>
                <a:spcPct val="200000"/>
              </a:lnSpc>
            </a:pPr>
            <a:r>
              <a:rPr lang="ar-SA" sz="2400" dirty="0" smtClean="0"/>
              <a:t>تحديد </a:t>
            </a:r>
            <a:r>
              <a:rPr lang="ar-SA" sz="2400" dirty="0"/>
              <a:t>المتغيرات في الدراسات العلمية يتطلب خطوات محددة. </a:t>
            </a:r>
            <a:endParaRPr lang="ar-JO" sz="2400" dirty="0" smtClean="0"/>
          </a:p>
          <a:p>
            <a:pPr algn="just" rtl="1" fontAlgn="t">
              <a:lnSpc>
                <a:spcPct val="200000"/>
              </a:lnSpc>
            </a:pPr>
            <a:r>
              <a:rPr lang="ar-SA" sz="2400" dirty="0" smtClean="0"/>
              <a:t>أولاً</a:t>
            </a:r>
            <a:r>
              <a:rPr lang="ar-SA" sz="2400" dirty="0"/>
              <a:t>، يجب تحديد المتغيرات المستقلة والتي سيتم دراستها أو تلاحظها. </a:t>
            </a:r>
            <a:endParaRPr lang="ar-JO" sz="2400" dirty="0" smtClean="0"/>
          </a:p>
          <a:p>
            <a:pPr algn="just" rtl="1" fontAlgn="t">
              <a:lnSpc>
                <a:spcPct val="200000"/>
              </a:lnSpc>
            </a:pPr>
            <a:r>
              <a:rPr lang="ar-JO" sz="2400" b="1" dirty="0" smtClean="0"/>
              <a:t>ثانيا: </a:t>
            </a:r>
            <a:r>
              <a:rPr lang="ar-SA" sz="2400" dirty="0" smtClean="0"/>
              <a:t>يجب </a:t>
            </a:r>
            <a:r>
              <a:rPr lang="ar-SA" sz="2400" dirty="0"/>
              <a:t>تحديد المتغيرات التابعة التي تعتبر نتائج أو تأثيرات المتغيرات المستقلة. </a:t>
            </a:r>
            <a:r>
              <a:rPr lang="ar-SA" sz="2400" b="1" dirty="0"/>
              <a:t>وأخيراً، </a:t>
            </a:r>
            <a:r>
              <a:rPr lang="ar-SA" sz="2400" dirty="0"/>
              <a:t>ينبغي مراعاة المتغيرات المراقبة التي قد تؤثر في النتائج والاستنتاجات</a:t>
            </a:r>
            <a:r>
              <a:rPr lang="en-US" sz="2400" dirty="0"/>
              <a:t>.</a:t>
            </a:r>
          </a:p>
          <a:p>
            <a:pPr algn="just" rtl="1">
              <a:lnSpc>
                <a:spcPct val="200000"/>
              </a:lnSpc>
            </a:pPr>
            <a:r>
              <a:rPr lang="ar-SA" sz="2400" dirty="0"/>
              <a:t> </a:t>
            </a:r>
            <a:endParaRPr lang="en-US" sz="2400" dirty="0"/>
          </a:p>
          <a:p>
            <a:pPr algn="r"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137164486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178481" y="938702"/>
            <a:ext cx="882202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257055" y="1428065"/>
            <a:ext cx="7666090" cy="3108543"/>
          </a:xfrm>
          <a:prstGeom prst="rect">
            <a:avLst/>
          </a:prstGeom>
          <a:noFill/>
        </p:spPr>
        <p:txBody>
          <a:bodyPr wrap="square" rtlCol="1">
            <a:spAutoFit/>
          </a:bodyPr>
          <a:lstStyle/>
          <a:p>
            <a:pPr algn="r" rtl="1" fontAlgn="t"/>
            <a:r>
              <a:rPr lang="ar-SA" sz="2800" b="1" dirty="0"/>
              <a:t>نصائح لتحديد المتغيرات بطريقة صحيحة في البحث </a:t>
            </a:r>
            <a:r>
              <a:rPr lang="ar-SA" sz="2800" b="1" dirty="0" smtClean="0"/>
              <a:t>العلمي</a:t>
            </a:r>
            <a:endParaRPr lang="en-US" sz="2800" b="1" dirty="0"/>
          </a:p>
          <a:p>
            <a:pPr algn="r" rtl="1" fontAlgn="t"/>
            <a:endParaRPr lang="en-US" sz="2800" dirty="0" smtClean="0"/>
          </a:p>
          <a:p>
            <a:pPr marL="457200" indent="-457200" algn="r" rtl="1" fontAlgn="t">
              <a:buFont typeface="Wingdings" panose="05000000000000000000" pitchFamily="2" charset="2"/>
              <a:buChar char="Ø"/>
            </a:pPr>
            <a:r>
              <a:rPr lang="ar-SA" sz="2800" dirty="0" smtClean="0"/>
              <a:t>قم </a:t>
            </a:r>
            <a:r>
              <a:rPr lang="ar-SA" sz="2800" dirty="0"/>
              <a:t>بتحديد </a:t>
            </a:r>
            <a:r>
              <a:rPr lang="ar-JO" sz="2800" dirty="0" smtClean="0"/>
              <a:t>نوع </a:t>
            </a:r>
            <a:r>
              <a:rPr lang="ar-SA" sz="2800" dirty="0" smtClean="0"/>
              <a:t>المتغيرات بطريقة </a:t>
            </a:r>
            <a:r>
              <a:rPr lang="ar-SA" sz="2800" dirty="0"/>
              <a:t>دقيقة ومحددة</a:t>
            </a:r>
            <a:r>
              <a:rPr lang="en-US" sz="2800" dirty="0"/>
              <a:t>.</a:t>
            </a:r>
          </a:p>
          <a:p>
            <a:pPr marL="457200" lvl="0" indent="-457200" algn="r" rtl="1" fontAlgn="t">
              <a:buFont typeface="Wingdings" panose="05000000000000000000" pitchFamily="2" charset="2"/>
              <a:buChar char="Ø"/>
            </a:pPr>
            <a:r>
              <a:rPr lang="ar-SA" sz="2800" dirty="0"/>
              <a:t>ضع خطة منظمة للتحكم في المتغيرات المراقبة</a:t>
            </a:r>
            <a:r>
              <a:rPr lang="en-US" sz="2800" dirty="0"/>
              <a:t>.</a:t>
            </a:r>
          </a:p>
          <a:p>
            <a:pPr marL="457200" lvl="0" indent="-457200" algn="r" rtl="1" fontAlgn="t">
              <a:buFont typeface="Wingdings" panose="05000000000000000000" pitchFamily="2" charset="2"/>
              <a:buChar char="Ø"/>
            </a:pPr>
            <a:r>
              <a:rPr lang="ar-SA" sz="2800" dirty="0"/>
              <a:t>قم بتوثيق المعلومات المتعلقة بالمتغيرات بشكل جيد</a:t>
            </a:r>
            <a:r>
              <a:rPr lang="en-US" sz="2800" dirty="0"/>
              <a:t>.</a:t>
            </a:r>
          </a:p>
          <a:p>
            <a:pPr marL="457200" lvl="0" indent="-457200" algn="r" rtl="1" fontAlgn="t">
              <a:buFont typeface="Wingdings" panose="05000000000000000000" pitchFamily="2" charset="2"/>
              <a:buChar char="Ø"/>
            </a:pPr>
            <a:r>
              <a:rPr lang="ar-SA" sz="2800" dirty="0"/>
              <a:t>لا تتردد في استشارة الخبراء أو الاطلاع على المصادر الموثوقة</a:t>
            </a:r>
            <a:r>
              <a:rPr lang="en-US" sz="2800" dirty="0" smtClean="0"/>
              <a:t>.</a:t>
            </a:r>
            <a:r>
              <a:rPr lang="ar-SA" sz="2000" dirty="0"/>
              <a:t> </a:t>
            </a:r>
            <a:endParaRPr lang="en-US" sz="2000" dirty="0"/>
          </a:p>
        </p:txBody>
      </p:sp>
    </p:spTree>
    <p:extLst>
      <p:ext uri="{BB962C8B-B14F-4D97-AF65-F5344CB8AC3E}">
        <p14:creationId xmlns:p14="http://schemas.microsoft.com/office/powerpoint/2010/main" val="16447422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67658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07074" y="1182453"/>
            <a:ext cx="10164971" cy="4462760"/>
          </a:xfrm>
          <a:prstGeom prst="rect">
            <a:avLst/>
          </a:prstGeom>
          <a:noFill/>
        </p:spPr>
        <p:txBody>
          <a:bodyPr wrap="square" rtlCol="1">
            <a:spAutoFit/>
          </a:bodyPr>
          <a:lstStyle/>
          <a:p>
            <a:pPr algn="ctr" rtl="1" fontAlgn="t"/>
            <a:r>
              <a:rPr lang="ar-SA" sz="2400" b="1" dirty="0"/>
              <a:t>طرق مراقبة المتغيرات في البحث العلمي</a:t>
            </a:r>
            <a:endParaRPr lang="en-US" sz="2400" b="1" dirty="0"/>
          </a:p>
          <a:p>
            <a:pPr algn="just" rtl="1" fontAlgn="t"/>
            <a:r>
              <a:rPr lang="ar-SA" sz="2400" dirty="0"/>
              <a:t>هناك عدة طرق لمراقبة المتغيرات في البحث العلمي. قد تشمل هذه الطرق</a:t>
            </a:r>
            <a:r>
              <a:rPr lang="en-US" sz="2400" dirty="0"/>
              <a:t>:</a:t>
            </a:r>
          </a:p>
          <a:p>
            <a:pPr lvl="0" algn="just" rtl="1" fontAlgn="t"/>
            <a:r>
              <a:rPr lang="ar-SA" sz="2400" b="1" dirty="0"/>
              <a:t>تحكم العوامل المتغيرة</a:t>
            </a:r>
            <a:r>
              <a:rPr lang="en-US" sz="2400" b="1" dirty="0"/>
              <a:t>:</a:t>
            </a:r>
            <a:r>
              <a:rPr lang="en-US" sz="2400" dirty="0"/>
              <a:t> </a:t>
            </a:r>
            <a:r>
              <a:rPr lang="ar-SA" sz="2400" dirty="0"/>
              <a:t>يتعين على الباحثين التحكم في العوامل المتغيرة الأخرى التي يمكن أن تؤثر على الدراسة والنتائج. يمكن تحقيق ذلك عن طريق تطبيق إجراءات موحدة ومضبوطة في البيئة التجريبية</a:t>
            </a:r>
            <a:r>
              <a:rPr lang="en-US" sz="2400" dirty="0"/>
              <a:t>.</a:t>
            </a:r>
          </a:p>
          <a:p>
            <a:pPr lvl="0" algn="just" rtl="1" fontAlgn="t"/>
            <a:r>
              <a:rPr lang="ar-SA" sz="2400" b="1" dirty="0"/>
              <a:t>استخدام مجموعة ضوابط</a:t>
            </a:r>
            <a:r>
              <a:rPr lang="en-US" sz="2400" b="1" dirty="0"/>
              <a:t>:</a:t>
            </a:r>
            <a:r>
              <a:rPr lang="en-US" sz="2400" dirty="0"/>
              <a:t> </a:t>
            </a:r>
            <a:r>
              <a:rPr lang="ar-SA" sz="2400" dirty="0"/>
              <a:t>قد يتطلب البحث العلمي استخدام مجموعة من المتغيرات الضابطة للمقارنة وتحديد التأثيرات المتغيرة عندما يتم تغيير متغيرات أخرى</a:t>
            </a:r>
            <a:r>
              <a:rPr lang="en-US" sz="2400" dirty="0"/>
              <a:t>.</a:t>
            </a:r>
          </a:p>
          <a:p>
            <a:pPr lvl="0" algn="just" rtl="1" fontAlgn="t"/>
            <a:r>
              <a:rPr lang="ar-SA" sz="2400" b="1" dirty="0"/>
              <a:t>إجراء الاختبارات المتعددة</a:t>
            </a:r>
            <a:r>
              <a:rPr lang="en-US" sz="2400" b="1" dirty="0"/>
              <a:t>:</a:t>
            </a:r>
            <a:r>
              <a:rPr lang="en-US" sz="2400" dirty="0"/>
              <a:t> </a:t>
            </a:r>
            <a:r>
              <a:rPr lang="ar-SA" sz="2400" dirty="0"/>
              <a:t>يمكن استخدام الاختبارات المتعددة لتحليل العلاقة بين المتغيرات المختلفة ولفهم التأثير الذي قد يكون لكل متغير على النتائج</a:t>
            </a:r>
            <a:r>
              <a:rPr lang="en-US" sz="2400" dirty="0"/>
              <a:t>.</a:t>
            </a:r>
          </a:p>
          <a:p>
            <a:pPr lvl="0" algn="just" rtl="1" fontAlgn="t"/>
            <a:r>
              <a:rPr lang="ar-SA" sz="2400" b="1" dirty="0"/>
              <a:t>المراقبة الدقيقة</a:t>
            </a:r>
            <a:r>
              <a:rPr lang="en-US" sz="2400" b="1" dirty="0"/>
              <a:t>:</a:t>
            </a:r>
            <a:r>
              <a:rPr lang="en-US" sz="2400" dirty="0"/>
              <a:t> </a:t>
            </a:r>
            <a:r>
              <a:rPr lang="ar-SA" sz="2400" dirty="0"/>
              <a:t>يجب على الباحثين مراقبة المتغيرات بشكل دقيق ومنتظم خلال الدراسة العلمية لضمان استمرارية الظروف والتحكم في المتغيرات</a:t>
            </a:r>
            <a:r>
              <a:rPr lang="en-US" sz="2400" dirty="0"/>
              <a:t>.</a:t>
            </a:r>
          </a:p>
          <a:p>
            <a:pPr algn="just" rtl="1"/>
            <a:endParaRPr lang="ar-JO" sz="2400" dirty="0" smtClean="0"/>
          </a:p>
          <a:p>
            <a:pPr algn="just" rtl="1"/>
            <a:endParaRPr lang="en-US" sz="2000" dirty="0"/>
          </a:p>
        </p:txBody>
      </p:sp>
    </p:spTree>
    <p:extLst>
      <p:ext uri="{BB962C8B-B14F-4D97-AF65-F5344CB8AC3E}">
        <p14:creationId xmlns:p14="http://schemas.microsoft.com/office/powerpoint/2010/main" val="404672431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25031" y="983348"/>
            <a:ext cx="893793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125013" y="1312184"/>
            <a:ext cx="8564451" cy="3970318"/>
          </a:xfrm>
          <a:prstGeom prst="rect">
            <a:avLst/>
          </a:prstGeom>
          <a:noFill/>
        </p:spPr>
        <p:txBody>
          <a:bodyPr wrap="square" rtlCol="1">
            <a:spAutoFit/>
          </a:bodyPr>
          <a:lstStyle/>
          <a:p>
            <a:pPr algn="ctr" rtl="1" fontAlgn="t"/>
            <a:r>
              <a:rPr lang="ar-SA" sz="2800" b="1" dirty="0"/>
              <a:t>أهمية مراقبة المتغيرات في الدراسة العلمية</a:t>
            </a:r>
            <a:endParaRPr lang="en-US" sz="2800" b="1" dirty="0"/>
          </a:p>
          <a:p>
            <a:pPr indent="457200" algn="just" rtl="1" fontAlgn="t"/>
            <a:r>
              <a:rPr lang="ar-SA" sz="2800" dirty="0"/>
              <a:t>تكمن أهمية مراقبة المتغيرات في الدراسة العلمية في الحصول على نتائج دقيقة وموثوقة. من خلال تحديد ومراقبة المتغيرات بشكل صحيح، يمكن للباحثين التأكد من أن أي تغيير في النتائج يعود إلى المتغير المدروس بدلاً من عوامل أخرى. هذا يساعد في فهم العلاقات والزيادة في المعرفة العلمية</a:t>
            </a:r>
            <a:r>
              <a:rPr lang="en-US" sz="2800" dirty="0"/>
              <a:t>.</a:t>
            </a:r>
          </a:p>
          <a:p>
            <a:pPr indent="457200" algn="just" rtl="1" fontAlgn="t"/>
            <a:r>
              <a:rPr lang="ar-SA" sz="2800" dirty="0"/>
              <a:t>بصفة عامة، يجب أن تكون مراقبة المتغيرات جزءًا من أي دراسة علمية لضمان الدقة والموثوقية. يساهم هذا الإجراء في تطوير المعرفة والبحث العلمي بشكل عام</a:t>
            </a:r>
            <a:r>
              <a:rPr lang="en-US" sz="2800" dirty="0"/>
              <a:t>.</a:t>
            </a:r>
          </a:p>
        </p:txBody>
      </p:sp>
    </p:spTree>
    <p:extLst>
      <p:ext uri="{BB962C8B-B14F-4D97-AF65-F5344CB8AC3E}">
        <p14:creationId xmlns:p14="http://schemas.microsoft.com/office/powerpoint/2010/main" val="328977240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72732" y="1017726"/>
            <a:ext cx="1050486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12215" y="1164545"/>
            <a:ext cx="10025902" cy="4555093"/>
          </a:xfrm>
          <a:prstGeom prst="rect">
            <a:avLst/>
          </a:prstGeom>
          <a:noFill/>
        </p:spPr>
        <p:txBody>
          <a:bodyPr wrap="square" rtlCol="1">
            <a:spAutoFit/>
          </a:bodyPr>
          <a:lstStyle/>
          <a:p>
            <a:pPr indent="457200" algn="ctr" rtl="1" fontAlgn="t"/>
            <a:r>
              <a:rPr lang="ar-JO" sz="2800" b="1" dirty="0" smtClean="0"/>
              <a:t>الخاتمة</a:t>
            </a:r>
          </a:p>
          <a:p>
            <a:pPr indent="457200" algn="just" rtl="1" fontAlgn="t"/>
            <a:endParaRPr lang="ar-JO" sz="2000" dirty="0" smtClean="0"/>
          </a:p>
          <a:p>
            <a:pPr indent="457200" algn="just" rtl="1" fontAlgn="t"/>
            <a:r>
              <a:rPr lang="ar-SA" sz="2000" dirty="0" smtClean="0"/>
              <a:t>هناك </a:t>
            </a:r>
            <a:r>
              <a:rPr lang="ar-SA" sz="2000" dirty="0"/>
              <a:t>نوعان رئيسيان من المتغيرات في البحث العلمي: المتغير المستقل والمتغير التابع. المتغير المستقل هو العامل الذي يتلاعب به الباحث أو العامل الذي يسبب التغيير في المتغير التابع. بالمقابل، المتغير التابع هو العامل الذي يتم قياسه أو تحديده للتأثير الناتج عن المتغير المستقل</a:t>
            </a:r>
            <a:r>
              <a:rPr lang="en-US" sz="2000" dirty="0" smtClean="0"/>
              <a:t>.</a:t>
            </a:r>
            <a:r>
              <a:rPr lang="ar-JO" sz="2000" dirty="0" smtClean="0"/>
              <a:t> كما أن هناك أنواع عديدة كالمتغير الوسيط والمتغير الدخيل والمعدل.</a:t>
            </a:r>
            <a:endParaRPr lang="en-US" sz="2000" dirty="0"/>
          </a:p>
          <a:p>
            <a:pPr indent="457200" algn="just" rtl="1" fontAlgn="t"/>
            <a:r>
              <a:rPr lang="ar-JO" sz="2000" dirty="0" smtClean="0"/>
              <a:t>لذا فإن </a:t>
            </a:r>
            <a:r>
              <a:rPr lang="ar-SA" sz="2000" dirty="0" smtClean="0"/>
              <a:t>معرفة </a:t>
            </a:r>
            <a:r>
              <a:rPr lang="ar-SA" sz="2000" dirty="0"/>
              <a:t>المتغيرات المهمة في البحث العلمي يمكن أن تساعد الباحثين على تحديد العلاقات السببية وتوجيه البرامج والسياسات واتخاذ القرارات الصحيحة. بالإضافة إلى ذلك، فإن فهم المتغيرات يساعد الباحثين في تصميم دراسات أفضل وجمع بيانات أكثر دقة</a:t>
            </a:r>
            <a:r>
              <a:rPr lang="en-US" sz="2000" dirty="0"/>
              <a:t>.</a:t>
            </a:r>
          </a:p>
          <a:p>
            <a:pPr indent="457200" algn="just" rtl="1" fontAlgn="t"/>
            <a:r>
              <a:rPr lang="ar-SA" sz="2000" dirty="0"/>
              <a:t>استخدام الجداول للمقارنة بين المتغيرات المختلفة يمكن أن يكون أداة مفيدة للتوضيح والمقارنة في البحوث العلمية. </a:t>
            </a:r>
            <a:r>
              <a:rPr lang="ar-SA" sz="2000" dirty="0" smtClean="0"/>
              <a:t>في </a:t>
            </a:r>
            <a:r>
              <a:rPr lang="ar-SA" sz="2000" dirty="0"/>
              <a:t>النهاية، فهم المتغيرات في البحث العلمي هو عنصر أساسي في تحقيق نجاح الدراسات العلمية. من خلال تحليل المتغيرات وفهم تأثيرها، يمكن للباحثين تحديد العلاقات وتوجيه العملية العلمية بشكل أفضل. استخدام الجداول وتوفير التفاصيل والمقارنات يمكن أن يساعد في إيجاد البيانات وتحليلها بطريقة أكثر فعالية</a:t>
            </a:r>
            <a:r>
              <a:rPr lang="en-US" sz="2000" dirty="0"/>
              <a:t>.</a:t>
            </a:r>
          </a:p>
          <a:p>
            <a:pPr marL="457200" indent="-457200" algn="r" rtl="1">
              <a:lnSpc>
                <a:spcPct val="150000"/>
              </a:lnSpc>
              <a:buFont typeface="Wingdings" panose="05000000000000000000" pitchFamily="2" charset="2"/>
              <a:buChar char="Ø"/>
            </a:pPr>
            <a:endParaRPr lang="en-US" sz="2800" dirty="0">
              <a:latin typeface="Simplified Arabic" panose="02020603050405020304" pitchFamily="18" charset="-78"/>
            </a:endParaRPr>
          </a:p>
        </p:txBody>
      </p:sp>
    </p:spTree>
    <p:extLst>
      <p:ext uri="{BB962C8B-B14F-4D97-AF65-F5344CB8AC3E}">
        <p14:creationId xmlns:p14="http://schemas.microsoft.com/office/powerpoint/2010/main" val="104934232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
        <p:nvSpPr>
          <p:cNvPr id="3" name="مربع نص 2"/>
          <p:cNvSpPr txBox="1"/>
          <p:nvPr/>
        </p:nvSpPr>
        <p:spPr>
          <a:xfrm>
            <a:off x="1160336" y="1656765"/>
            <a:ext cx="9092483" cy="2400657"/>
          </a:xfrm>
          <a:prstGeom prst="rect">
            <a:avLst/>
          </a:prstGeom>
          <a:solidFill>
            <a:schemeClr val="accent1">
              <a:lumMod val="40000"/>
              <a:lumOff val="60000"/>
            </a:schemeClr>
          </a:solidFill>
        </p:spPr>
        <p:txBody>
          <a:bodyPr wrap="square" rtlCol="1">
            <a:spAutoFit/>
          </a:bodyPr>
          <a:lstStyle/>
          <a:p>
            <a:pPr algn="ctr" rtl="1"/>
            <a:r>
              <a:rPr lang="ar-SA" sz="4400" dirty="0">
                <a:solidFill>
                  <a:schemeClr val="bg1"/>
                </a:solidFill>
              </a:rPr>
              <a:t>سنتطرق إن شاء الله في المحاضرة القادمة إلى </a:t>
            </a:r>
            <a:r>
              <a:rPr lang="ar-JO" sz="4400" dirty="0" smtClean="0">
                <a:solidFill>
                  <a:schemeClr val="bg1"/>
                </a:solidFill>
              </a:rPr>
              <a:t>(</a:t>
            </a:r>
            <a:r>
              <a:rPr lang="ar-SA" sz="4400" dirty="0" smtClean="0"/>
              <a:t>أساليب </a:t>
            </a:r>
            <a:r>
              <a:rPr lang="ar-SA" sz="4400" dirty="0"/>
              <a:t>وأدوات جمع </a:t>
            </a:r>
            <a:r>
              <a:rPr lang="ar-SA" sz="4400" dirty="0" smtClean="0"/>
              <a:t>المعلومات</a:t>
            </a:r>
            <a:r>
              <a:rPr lang="ar-JO" sz="4400" dirty="0" smtClean="0"/>
              <a:t>) </a:t>
            </a:r>
            <a:r>
              <a:rPr lang="ar-SA" sz="4400" dirty="0" smtClean="0">
                <a:solidFill>
                  <a:schemeClr val="bg1"/>
                </a:solidFill>
              </a:rPr>
              <a:t>شكرا </a:t>
            </a:r>
            <a:r>
              <a:rPr lang="ar-SA" sz="4400" dirty="0">
                <a:solidFill>
                  <a:schemeClr val="bg1"/>
                </a:solidFill>
              </a:rPr>
              <a:t>لاستماعكم ووفقكم الله لما يحبه </a:t>
            </a:r>
            <a:r>
              <a:rPr lang="ar-SA" sz="4400" dirty="0" err="1">
                <a:solidFill>
                  <a:schemeClr val="bg1"/>
                </a:solidFill>
              </a:rPr>
              <a:t>ويرضاه</a:t>
            </a:r>
            <a:r>
              <a:rPr lang="ar-SA" sz="4400" dirty="0">
                <a:solidFill>
                  <a:schemeClr val="bg1"/>
                </a:solidFill>
              </a:rPr>
              <a:t>  </a:t>
            </a:r>
            <a:endParaRPr lang="en-US" sz="4400" dirty="0">
              <a:solidFill>
                <a:schemeClr val="bg1"/>
              </a:solidFill>
            </a:endParaRPr>
          </a:p>
          <a:p>
            <a:pPr rtl="1"/>
            <a:r>
              <a:rPr lang="ar-SA" dirty="0"/>
              <a:t> </a:t>
            </a:r>
            <a:endParaRPr lang="en-US" dirty="0"/>
          </a:p>
        </p:txBody>
      </p:sp>
    </p:spTree>
    <p:extLst>
      <p:ext uri="{BB962C8B-B14F-4D97-AF65-F5344CB8AC3E}">
        <p14:creationId xmlns:p14="http://schemas.microsoft.com/office/powerpoint/2010/main" val="2571678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16136</TotalTime>
  <Words>4929</Words>
  <Application>Microsoft Office PowerPoint</Application>
  <PresentationFormat>شاشة عريضة</PresentationFormat>
  <Paragraphs>256</Paragraphs>
  <Slides>44</Slides>
  <Notes>6</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44</vt:i4>
      </vt:variant>
    </vt:vector>
  </HeadingPairs>
  <TitlesOfParts>
    <vt:vector size="53" baseType="lpstr">
      <vt:lpstr>Arial</vt:lpstr>
      <vt:lpstr>Calibri</vt:lpstr>
      <vt:lpstr>Calibri Light</vt:lpstr>
      <vt:lpstr>inherit</vt:lpstr>
      <vt:lpstr>Simplified Arabic</vt:lpstr>
      <vt:lpstr>Tajawal Medium</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425</cp:revision>
  <dcterms:created xsi:type="dcterms:W3CDTF">2023-04-29T09:08:23Z</dcterms:created>
  <dcterms:modified xsi:type="dcterms:W3CDTF">2023-08-04T08:00:28Z</dcterms:modified>
</cp:coreProperties>
</file>