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7"/>
  </p:notesMasterIdLst>
  <p:sldIdLst>
    <p:sldId id="480" r:id="rId5"/>
    <p:sldId id="560" r:id="rId6"/>
    <p:sldId id="577" r:id="rId7"/>
    <p:sldId id="616" r:id="rId8"/>
    <p:sldId id="562" r:id="rId9"/>
    <p:sldId id="842" r:id="rId10"/>
    <p:sldId id="563" r:id="rId11"/>
    <p:sldId id="843" r:id="rId12"/>
    <p:sldId id="627" r:id="rId13"/>
    <p:sldId id="571" r:id="rId14"/>
    <p:sldId id="564" r:id="rId15"/>
    <p:sldId id="845" r:id="rId16"/>
    <p:sldId id="664" r:id="rId17"/>
    <p:sldId id="682" r:id="rId18"/>
    <p:sldId id="685" r:id="rId19"/>
    <p:sldId id="572" r:id="rId20"/>
    <p:sldId id="565" r:id="rId21"/>
    <p:sldId id="852" r:id="rId22"/>
    <p:sldId id="719" r:id="rId23"/>
    <p:sldId id="566" r:id="rId24"/>
    <p:sldId id="573" r:id="rId25"/>
    <p:sldId id="847" r:id="rId26"/>
    <p:sldId id="737" r:id="rId27"/>
    <p:sldId id="567" r:id="rId28"/>
    <p:sldId id="574" r:id="rId29"/>
    <p:sldId id="848" r:id="rId30"/>
    <p:sldId id="767" r:id="rId31"/>
    <p:sldId id="568" r:id="rId32"/>
    <p:sldId id="575" r:id="rId33"/>
    <p:sldId id="849" r:id="rId34"/>
    <p:sldId id="773" r:id="rId35"/>
    <p:sldId id="569" r:id="rId36"/>
    <p:sldId id="576" r:id="rId37"/>
    <p:sldId id="850" r:id="rId38"/>
    <p:sldId id="778" r:id="rId39"/>
    <p:sldId id="570" r:id="rId40"/>
    <p:sldId id="580" r:id="rId41"/>
    <p:sldId id="851" r:id="rId42"/>
    <p:sldId id="853" r:id="rId43"/>
    <p:sldId id="871" r:id="rId44"/>
    <p:sldId id="844" r:id="rId45"/>
    <p:sldId id="349" r:id="rId46"/>
  </p:sldIdLst>
  <p:sldSz cx="12192000" cy="6858000"/>
  <p:notesSz cx="6858000" cy="9144000"/>
  <p:embeddedFontLst>
    <p:embeddedFont>
      <p:font typeface="Alexandria" pitchFamily="2" charset="-78"/>
      <p:regular r:id="rId48"/>
      <p:bold r:id="rId49"/>
    </p:embeddedFont>
    <p:embeddedFont>
      <p:font typeface="Alexandria Light" pitchFamily="2" charset="-78"/>
      <p:regular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0"/>
            <p14:sldId id="577"/>
            <p14:sldId id="616"/>
            <p14:sldId id="562"/>
            <p14:sldId id="842"/>
            <p14:sldId id="563"/>
            <p14:sldId id="843"/>
            <p14:sldId id="627"/>
            <p14:sldId id="571"/>
            <p14:sldId id="564"/>
            <p14:sldId id="845"/>
            <p14:sldId id="664"/>
            <p14:sldId id="682"/>
            <p14:sldId id="685"/>
            <p14:sldId id="572"/>
            <p14:sldId id="565"/>
            <p14:sldId id="852"/>
            <p14:sldId id="719"/>
            <p14:sldId id="566"/>
            <p14:sldId id="573"/>
            <p14:sldId id="847"/>
            <p14:sldId id="737"/>
            <p14:sldId id="567"/>
            <p14:sldId id="574"/>
            <p14:sldId id="848"/>
            <p14:sldId id="767"/>
            <p14:sldId id="568"/>
            <p14:sldId id="575"/>
            <p14:sldId id="849"/>
            <p14:sldId id="773"/>
            <p14:sldId id="569"/>
            <p14:sldId id="576"/>
            <p14:sldId id="850"/>
            <p14:sldId id="778"/>
            <p14:sldId id="570"/>
            <p14:sldId id="580"/>
            <p14:sldId id="851"/>
            <p14:sldId id="853"/>
            <p14:sldId id="871"/>
            <p14:sldId id="84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1.fntdata"/><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33613-9CF9-B3A2-0919-921638F959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B695AA-C8E8-7BBE-F1D3-CDEEB85C14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3FCE52-838B-E3CC-E1A0-443851D0C8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B492D8-3F6D-B9C6-9D63-BF8176D0A50D}"/>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539513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23993-EB10-C12F-194E-4BD23C3053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C327F5-D527-04C2-86C7-627E612BED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54147E-BAA4-BD64-D22D-3A08464F25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586FC0-5C58-EFB1-B891-B1FDA91E0F67}"/>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773989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3E29E-A8D6-0FC9-52A7-6A3A4FC839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6090C1-9803-F0D8-4D2A-45E6004D50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654E41-0A44-060B-9288-42D9E8A102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5BAB4B-A0AB-9DF5-0317-AC9D9D24F9A3}"/>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816483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66A85F-BB2D-B91C-257A-E6E476D2CB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AF744A-C870-23F0-3398-068DE1AC19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4AC3FF-CDDE-8849-FF66-F26E1F021A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CA102D-8407-21DD-FB98-2BDA49290084}"/>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9091309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4D3EF-3920-1994-F015-45011983B7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53027C-5ACA-8E6C-0DF1-42BE655267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485A88-C1A8-6D18-23CF-01D4E4741F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E461D66-1A05-B109-EEA0-4195DFCB90F4}"/>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4115155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819E83-09C7-E6CE-705F-3EAD27CE80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A29870-DAC3-EAB6-95ED-9519144814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40CCD0-9440-39D7-6419-203072540C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88DE952-5FA4-94A8-6DCA-2E64E2210AD2}"/>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7856350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13DC1-8BB5-7051-1C28-ECD404B6E5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2B5790-6495-7A4B-E486-C26E671977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ACBB96-A8CA-FC77-A832-CCB18BFDEA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B2B4F97-D8D0-14E6-AA9B-100D1C9EEB2F}"/>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020368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10AE0C-A0B5-F750-8B44-575C13BBA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BD8E08-BCAB-8682-5461-0270894CEA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5B1AF2-4A63-6205-B298-949F6FAFA8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0FC430-8009-A6F2-B29F-C1E04B2BF425}"/>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7467354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B90D4-1922-42F1-A4F9-E316642430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FF13DB-3D31-4324-D1EF-E2ACFE3ACE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0DBAF4-91CB-992C-C77F-8A8B0BB043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7D8C65-B243-FE6F-DDD5-5953C3C424FD}"/>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113052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C06D6-A30E-734C-39F3-DEBAA4E190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B3BB39-4B55-D726-3E5A-2A2F037B1D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911307-A863-1FC9-FFEA-D868995DCBD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9D87FD-A4BA-6CE0-7E40-BC79A281803C}"/>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177697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0FEDEC-8ABC-37F2-3E7E-4AF673021B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B68C6B-D16A-5514-36B0-A89A1F0533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F44300-7678-69B5-CB21-3E2B84A364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95F4F4-37B3-BFD3-5328-9C42F5D28A5E}"/>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1502438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E6B99F-4E07-4452-D806-DA610D0C37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7C53E1-84B3-A191-24E7-275B2D87C9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A897AA-FE52-2A56-53CA-C0EEAB57B9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23540A-0FA9-9FE4-48BC-7D2068110386}"/>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6573238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D01C3-011D-26BA-62F3-664C30A777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1AA786-A501-67CA-B347-EBBA588BE5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0A5802-A163-E605-0542-FB1186A12AF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1068811-DECA-95CB-5E8E-7EB9F7AE36D6}"/>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5257491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13A5D-6EBC-0D6C-3C4E-7208509703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A5A585-C827-29A3-EB36-A8086A14CD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1B193B-DF34-8557-639F-F55D906F6A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9847891-F282-8A9E-4809-BF6A7858EDEC}"/>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152825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11468-5967-2C9D-4FDD-46B13460B1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EDF592-3641-5480-5E91-AF9758199F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79DD69-1928-372B-ED58-69466D5FC1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B4F249-4AF2-0343-117B-C4F8AD4EB81D}"/>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7255196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430A3-644C-9010-3D76-CA3E6CE569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4E2B61-B9A6-64BD-7196-A27AA53309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C2CD48-3086-C9FD-62DB-57F7D4732D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B2D0C3-751A-8F8D-2712-E9E9B1D2FFFD}"/>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0556679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FA47C-8866-9AC9-3FBC-18D7626BA7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84E7DA-7F3E-F6F2-B80B-478BB6DC54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3C61CC-86D7-F45B-DC98-618AEA8C7A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693A7C-9331-6E50-923C-8A4383523C7C}"/>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8695993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33613-9CF9-B3A2-0919-921638F959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B695AA-C8E8-7BBE-F1D3-CDEEB85C14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3FCE52-838B-E3CC-E1A0-443851D0C8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B492D8-3F6D-B9C6-9D63-BF8176D0A50D}"/>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953951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3.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0" y="1804750"/>
            <a:ext cx="6095999"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Project Communication</a:t>
            </a:r>
            <a:r>
              <a:rPr lang="tr-TR" sz="3600" b="1" dirty="0">
                <a:solidFill>
                  <a:srgbClr val="00B0F0"/>
                </a:solidFill>
                <a:latin typeface="Alexandria" charset="0"/>
                <a:cs typeface="Alexandria" charset="0"/>
              </a:rPr>
              <a:t>s</a:t>
            </a:r>
            <a:endParaRPr lang="en-US" sz="3600" b="1" dirty="0">
              <a:solidFill>
                <a:srgbClr val="00B0F0"/>
              </a:solidFill>
              <a:latin typeface="Alexandria" charset="0"/>
              <a:cs typeface="Alexandria" charset="0"/>
            </a:endParaRP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A"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02573" cy="400110"/>
          </a:xfrm>
          <a:prstGeom prst="rect">
            <a:avLst/>
          </a:prstGeom>
          <a:noFill/>
        </p:spPr>
        <p:txBody>
          <a:bodyPr wrap="none" rtlCol="0">
            <a:spAutoFit/>
          </a:bodyPr>
          <a:lstStyle/>
          <a:p>
            <a:r>
              <a:rPr lang="en-US" sz="2000" dirty="0">
                <a:latin typeface="Alexandria" charset="0"/>
                <a:cs typeface="Alexandria" charset="0"/>
              </a:rPr>
              <a:t>PMG 112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763799B-10B2-4459-DED9-30ADDFBA97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pic>
        <p:nvPicPr>
          <p:cNvPr id="4" name="Picture 3">
            <a:extLst>
              <a:ext uri="{FF2B5EF4-FFF2-40B4-BE49-F238E27FC236}">
                <a16:creationId xmlns:a16="http://schemas.microsoft.com/office/drawing/2014/main" id="{66415CC5-9D30-3C42-F5F6-5FC181AC86CD}"/>
              </a:ext>
            </a:extLst>
          </p:cNvPr>
          <p:cNvPicPr>
            <a:picLocks noChangeAspect="1"/>
          </p:cNvPicPr>
          <p:nvPr/>
        </p:nvPicPr>
        <p:blipFill>
          <a:blip r:embed="rId3"/>
          <a:stretch>
            <a:fillRect/>
          </a:stretch>
        </p:blipFill>
        <p:spPr>
          <a:xfrm>
            <a:off x="6804193" y="0"/>
            <a:ext cx="5387807" cy="6790008"/>
          </a:xfrm>
          <a:prstGeom prst="rect">
            <a:avLst/>
          </a:prstGeom>
        </p:spPr>
      </p:pic>
      <p:sp>
        <p:nvSpPr>
          <p:cNvPr id="7" name="Rectangle: Rounded Corners 6">
            <a:extLst>
              <a:ext uri="{FF2B5EF4-FFF2-40B4-BE49-F238E27FC236}">
                <a16:creationId xmlns:a16="http://schemas.microsoft.com/office/drawing/2014/main" id="{62107946-D380-BFDA-C4C3-36309DC0FB7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69DF83C-D662-692B-59DD-4C22934F5DA6}"/>
              </a:ext>
            </a:extLst>
          </p:cNvPr>
          <p:cNvSpPr/>
          <p:nvPr/>
        </p:nvSpPr>
        <p:spPr>
          <a:xfrm>
            <a:off x="461462" y="1667145"/>
            <a:ext cx="5766618" cy="503144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a:t>
            </a:r>
            <a:r>
              <a:rPr lang="en-US" dirty="0">
                <a:latin typeface="Alexandria Light" pitchFamily="2" charset="-78"/>
                <a:cs typeface="Alexandria Light" pitchFamily="2" charset="-78"/>
              </a:rPr>
              <a:t> Introduction.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Ch2</a:t>
            </a:r>
            <a:r>
              <a:rPr lang="en-US" dirty="0">
                <a:latin typeface="Alexandria Light" pitchFamily="2" charset="-78"/>
                <a:cs typeface="Alexandria Light" pitchFamily="2" charset="-78"/>
              </a:rPr>
              <a:t>: Exploring Communication Theories.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Ch3</a:t>
            </a:r>
            <a:r>
              <a:rPr lang="en-US" dirty="0">
                <a:latin typeface="Alexandria Light" pitchFamily="2" charset="-78"/>
                <a:cs typeface="Alexandria Light" pitchFamily="2" charset="-78"/>
              </a:rPr>
              <a:t>: Knowing Your Audience.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Ch4</a:t>
            </a:r>
            <a:r>
              <a:rPr lang="en-US" dirty="0">
                <a:latin typeface="Alexandria Light" pitchFamily="2" charset="-78"/>
                <a:cs typeface="Alexandria Light" pitchFamily="2" charset="-78"/>
              </a:rPr>
              <a:t>: Starting with the Basics.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Ch5</a:t>
            </a:r>
            <a:r>
              <a:rPr lang="en-US" dirty="0">
                <a:latin typeface="Alexandria Light" pitchFamily="2" charset="-78"/>
                <a:cs typeface="Alexandria Light" pitchFamily="2" charset="-78"/>
              </a:rPr>
              <a:t>: Planning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Ch6</a:t>
            </a:r>
            <a:r>
              <a:rPr lang="en-US" dirty="0">
                <a:latin typeface="Alexandria Light" pitchFamily="2" charset="-78"/>
                <a:cs typeface="Alexandria Light" pitchFamily="2" charset="-78"/>
              </a:rPr>
              <a:t>: Managing and Monitoring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Ch7</a:t>
            </a:r>
            <a:r>
              <a:rPr lang="en-US" dirty="0">
                <a:latin typeface="Alexandria Light" pitchFamily="2" charset="-78"/>
                <a:cs typeface="Alexandria Light" pitchFamily="2" charset="-78"/>
              </a:rPr>
              <a:t>: Using Project Communication Tools.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Ch8</a:t>
            </a:r>
            <a:r>
              <a:rPr lang="en-US" dirty="0">
                <a:latin typeface="Alexandria Light" pitchFamily="2" charset="-78"/>
                <a:cs typeface="Alexandria Light" pitchFamily="2" charset="-78"/>
              </a:rPr>
              <a:t>: Communicating Change.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Ch9</a:t>
            </a:r>
            <a:r>
              <a:rPr lang="en-US" dirty="0">
                <a:latin typeface="Alexandria Light" pitchFamily="2" charset="-78"/>
                <a:cs typeface="Alexandria Light" pitchFamily="2" charset="-78"/>
              </a:rPr>
              <a:t>: Managing Conflict through Communication.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Ch10</a:t>
            </a:r>
            <a:r>
              <a:rPr lang="en-US" dirty="0">
                <a:latin typeface="Alexandria Light" pitchFamily="2" charset="-78"/>
                <a:cs typeface="Alexandria Light" pitchFamily="2" charset="-78"/>
              </a:rPr>
              <a:t>: Closing.</a:t>
            </a:r>
          </a:p>
        </p:txBody>
      </p:sp>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B6E020-295C-3262-D0EC-6B22C2D82E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C0BA5F-0799-BF29-7DCA-960481C8D92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2633520-2F4E-B1D6-A86A-7B6822AB6416}"/>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C3FC01E-E842-58D7-8141-317E32B35C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E9DBEC51-10D4-BE6F-D56D-72F88588B223}"/>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10</a:t>
            </a:r>
            <a:r>
              <a:rPr lang="en-US" sz="2400" dirty="0">
                <a:latin typeface="Alexandria" pitchFamily="2" charset="-78"/>
                <a:ea typeface="Times New Roman" panose="02020603050405020304" pitchFamily="18" charset="0"/>
                <a:cs typeface="Alexandria" pitchFamily="2" charset="-78"/>
              </a:rPr>
              <a:t>: Closing</a:t>
            </a:r>
          </a:p>
        </p:txBody>
      </p:sp>
      <p:sp>
        <p:nvSpPr>
          <p:cNvPr id="3" name="Rectangle: Rounded Corners 2">
            <a:extLst>
              <a:ext uri="{FF2B5EF4-FFF2-40B4-BE49-F238E27FC236}">
                <a16:creationId xmlns:a16="http://schemas.microsoft.com/office/drawing/2014/main" id="{FDB13E42-EEF8-8247-1F6D-C68CF349ADE0}"/>
              </a:ext>
            </a:extLst>
          </p:cNvPr>
          <p:cNvSpPr/>
          <p:nvPr/>
        </p:nvSpPr>
        <p:spPr>
          <a:xfrm>
            <a:off x="313124" y="1594903"/>
            <a:ext cx="11309916" cy="20220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A7EF7D3D-664D-2AE7-5FD8-05A16C6C0EFC}"/>
              </a:ext>
            </a:extLst>
          </p:cNvPr>
          <p:cNvSpPr/>
          <p:nvPr/>
        </p:nvSpPr>
        <p:spPr>
          <a:xfrm>
            <a:off x="469145" y="1634605"/>
            <a:ext cx="11090458" cy="1886927"/>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See where we have been and where we are going from here.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Know how to put this information into a personalized action plan.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Explore different ways to communicate the value of project management.</a:t>
            </a:r>
          </a:p>
        </p:txBody>
      </p:sp>
      <p:pic>
        <p:nvPicPr>
          <p:cNvPr id="19458" name="Picture 2" descr="Effective Communication Strategies for Distributed Project Teams | Amandeep  Singh Sandhu">
            <a:extLst>
              <a:ext uri="{FF2B5EF4-FFF2-40B4-BE49-F238E27FC236}">
                <a16:creationId xmlns:a16="http://schemas.microsoft.com/office/drawing/2014/main" id="{D13AE690-0E1A-0DC3-310C-77B5F8A1E5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124" y="3794395"/>
            <a:ext cx="11431999" cy="2858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1542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A3CF3-194A-E763-96B8-7391496CE4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5DA8C-B0C4-DF50-0C04-ACE2718C0B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F08348-36FB-F2E5-461E-E65995CA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E56B4F-255B-F486-7F6C-C6E904D79DF9}"/>
              </a:ext>
            </a:extLst>
          </p:cNvPr>
          <p:cNvSpPr/>
          <p:nvPr/>
        </p:nvSpPr>
        <p:spPr>
          <a:xfrm>
            <a:off x="496489" y="634335"/>
            <a:ext cx="8932646" cy="461665"/>
          </a:xfrm>
          <a:prstGeom prst="rect">
            <a:avLst/>
          </a:prstGeom>
        </p:spPr>
        <p:txBody>
          <a:bodyPr wrap="square">
            <a:spAutoFit/>
          </a:bodyPr>
          <a:lstStyle/>
          <a:p>
            <a:r>
              <a:rPr lang="en-US" sz="2400" b="1" dirty="0">
                <a:solidFill>
                  <a:srgbClr val="00B0F0"/>
                </a:solidFill>
                <a:latin typeface="Alexandria" charset="0"/>
                <a:cs typeface="Alexandria" charset="0"/>
              </a:rPr>
              <a:t>Chapter </a:t>
            </a:r>
            <a:r>
              <a:rPr lang="ar-SA" sz="2400" b="1" dirty="0">
                <a:solidFill>
                  <a:srgbClr val="00B0F0"/>
                </a:solidFill>
                <a:latin typeface="Alexandria" charset="0"/>
                <a:cs typeface="Alexandria" charset="0"/>
              </a:rPr>
              <a:t>10</a:t>
            </a:r>
            <a:r>
              <a:rPr lang="en-US" sz="2400" b="1" dirty="0">
                <a:solidFill>
                  <a:srgbClr val="00B0F0"/>
                </a:solidFill>
                <a:latin typeface="Alexandria" charset="0"/>
                <a:cs typeface="Alexandria" charset="0"/>
              </a:rPr>
              <a:t>: Closing</a:t>
            </a:r>
          </a:p>
        </p:txBody>
      </p:sp>
      <p:sp>
        <p:nvSpPr>
          <p:cNvPr id="8" name="TextBox 7">
            <a:extLst>
              <a:ext uri="{FF2B5EF4-FFF2-40B4-BE49-F238E27FC236}">
                <a16:creationId xmlns:a16="http://schemas.microsoft.com/office/drawing/2014/main" id="{134AECE0-D97D-14F6-759D-C71A67A14305}"/>
              </a:ext>
            </a:extLst>
          </p:cNvPr>
          <p:cNvSpPr txBox="1"/>
          <p:nvPr/>
        </p:nvSpPr>
        <p:spPr>
          <a:xfrm>
            <a:off x="212135" y="5360592"/>
            <a:ext cx="11767729" cy="1429622"/>
          </a:xfrm>
          <a:prstGeom prst="rect">
            <a:avLst/>
          </a:prstGeom>
          <a:noFill/>
        </p:spPr>
        <p:txBody>
          <a:bodyPr wrap="square">
            <a:spAutoFit/>
          </a:bodyPr>
          <a:lstStyle/>
          <a:p>
            <a:pPr algn="ctr">
              <a:lnSpc>
                <a:spcPct val="150000"/>
              </a:lnSpc>
            </a:pPr>
            <a:r>
              <a:rPr lang="en-US" sz="2000" b="1" i="1" dirty="0">
                <a:solidFill>
                  <a:schemeClr val="accent6">
                    <a:lumMod val="75000"/>
                  </a:schemeClr>
                </a:solidFill>
              </a:rPr>
              <a:t>Ends are not bad things; they just mean that something else is about to begin. And there</a:t>
            </a:r>
          </a:p>
          <a:p>
            <a:pPr algn="ctr">
              <a:lnSpc>
                <a:spcPct val="150000"/>
              </a:lnSpc>
            </a:pPr>
            <a:r>
              <a:rPr lang="en-US" sz="2000" b="1" i="1" dirty="0">
                <a:solidFill>
                  <a:schemeClr val="accent6">
                    <a:lumMod val="75000"/>
                  </a:schemeClr>
                </a:solidFill>
              </a:rPr>
              <a:t>are many things that don’t really end, anyway, they just begin again in a new way. Ends are</a:t>
            </a:r>
          </a:p>
          <a:p>
            <a:pPr algn="ctr">
              <a:lnSpc>
                <a:spcPct val="150000"/>
              </a:lnSpc>
            </a:pPr>
            <a:r>
              <a:rPr lang="en-US" sz="2000" b="1" i="1" dirty="0">
                <a:solidFill>
                  <a:schemeClr val="accent6">
                    <a:lumMod val="75000"/>
                  </a:schemeClr>
                </a:solidFill>
              </a:rPr>
              <a:t>not bad, and many ends aren’t really an ending; some things are never-ending</a:t>
            </a:r>
          </a:p>
        </p:txBody>
      </p:sp>
      <p:pic>
        <p:nvPicPr>
          <p:cNvPr id="1026" name="Picture 2" descr="Project Communication Management">
            <a:extLst>
              <a:ext uri="{FF2B5EF4-FFF2-40B4-BE49-F238E27FC236}">
                <a16:creationId xmlns:a16="http://schemas.microsoft.com/office/drawing/2014/main" id="{EA8B4C29-17F1-BF96-AD5E-CE4CC0DC57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368837"/>
            <a:ext cx="12192000" cy="3943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4394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A529A-12A4-25A8-BFE5-06241324F3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147457-B0BF-60DB-02C1-C11200C13E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9718DCF-9B5E-1BF3-FA52-1A751357A5D3}"/>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D621A47-4F1C-18D7-79D6-58C1EBAE27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FC8550F4-7030-0AAD-0E04-7E5A736B3D68}"/>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a:t>
            </a:r>
            <a:r>
              <a:rPr lang="en-US" sz="2400" dirty="0">
                <a:latin typeface="Alexandria" pitchFamily="2" charset="-78"/>
                <a:ea typeface="Times New Roman" panose="02020603050405020304" pitchFamily="18" charset="0"/>
                <a:cs typeface="Alexandria" pitchFamily="2" charset="-78"/>
              </a:rPr>
              <a:t>: Introduction to project communication</a:t>
            </a:r>
          </a:p>
        </p:txBody>
      </p:sp>
      <p:sp>
        <p:nvSpPr>
          <p:cNvPr id="3" name="Rectangle: Rounded Corners 2">
            <a:extLst>
              <a:ext uri="{FF2B5EF4-FFF2-40B4-BE49-F238E27FC236}">
                <a16:creationId xmlns:a16="http://schemas.microsoft.com/office/drawing/2014/main" id="{8CA49E36-CD0B-45FE-27A0-B61C515C9F34}"/>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F5B8850-F7CA-7533-8AF2-04C2111A1B2D}"/>
              </a:ext>
            </a:extLst>
          </p:cNvPr>
          <p:cNvSpPr/>
          <p:nvPr/>
        </p:nvSpPr>
        <p:spPr>
          <a:xfrm>
            <a:off x="461462" y="2109598"/>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why project communication is so important.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Know what to expect from this course: what it will cover, who the audience is, how the course is structured, and key definitions.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Trace the evolution of project communications</a:t>
            </a:r>
          </a:p>
        </p:txBody>
      </p:sp>
      <p:pic>
        <p:nvPicPr>
          <p:cNvPr id="7" name="Picture 4" descr="Importance of Communication in Project Management- 1training">
            <a:extLst>
              <a:ext uri="{FF2B5EF4-FFF2-40B4-BE49-F238E27FC236}">
                <a16:creationId xmlns:a16="http://schemas.microsoft.com/office/drawing/2014/main" id="{5B6D6AE5-6DD0-0FBB-BF59-9DCE04DF796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2187"/>
          <a:stretch/>
        </p:blipFill>
        <p:spPr bwMode="auto">
          <a:xfrm>
            <a:off x="6543039" y="2509521"/>
            <a:ext cx="5335837" cy="33934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3314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C450E-B005-7602-53F9-310129C024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002EAB-C27F-5A08-5012-FEE87204F47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1CD0A13-D2A0-C9E1-F1FA-877EB2CE6A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0B12A44-08AB-7DCE-FD50-A9F64CA4A29A}"/>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Chapter 1: Introduction to project communication</a:t>
            </a:r>
          </a:p>
        </p:txBody>
      </p:sp>
      <p:sp>
        <p:nvSpPr>
          <p:cNvPr id="3" name="Rectangle: Rounded Corners 2">
            <a:extLst>
              <a:ext uri="{FF2B5EF4-FFF2-40B4-BE49-F238E27FC236}">
                <a16:creationId xmlns:a16="http://schemas.microsoft.com/office/drawing/2014/main" id="{4B5063B2-B8CF-8B38-CA51-5A76C58772F1}"/>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6D1A213-4238-DDB5-BA14-0A0452B5A0A6}"/>
              </a:ext>
            </a:extLst>
          </p:cNvPr>
          <p:cNvSpPr/>
          <p:nvPr/>
        </p:nvSpPr>
        <p:spPr>
          <a:xfrm>
            <a:off x="599767" y="2082620"/>
            <a:ext cx="10520517" cy="4201150"/>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In the beginning, we traveled through time and looked at the evolution of project communications through the lens of the PMBOK® Guide.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Why is this important? Because the PMBOK® Guide is written by project management practitioners from around the world and shows us how project communications (and project management knowledge) have progressed, not just from an individual perspective but from a global view.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Refer to the evolution of project communications as you continue to evolve your own project communications (</a:t>
            </a:r>
            <a:r>
              <a:rPr lang="en-US" sz="1700" b="1" dirty="0">
                <a:solidFill>
                  <a:srgbClr val="FF0000"/>
                </a:solidFill>
                <a:latin typeface="Alexandria Light" pitchFamily="2" charset="-78"/>
                <a:cs typeface="Alexandria Light" pitchFamily="2" charset="-78"/>
              </a:rPr>
              <a:t>see Chapter 1</a:t>
            </a:r>
            <a:r>
              <a:rPr lang="en-US" sz="1700" dirty="0">
                <a:latin typeface="Alexandria Light" pitchFamily="2" charset="-78"/>
                <a:cs typeface="Alexandria Light" pitchFamily="2" charset="-78"/>
              </a:rPr>
              <a:t>).</a:t>
            </a:r>
          </a:p>
        </p:txBody>
      </p:sp>
      <p:sp>
        <p:nvSpPr>
          <p:cNvPr id="4" name="Rectangle: Rounded Corners 3">
            <a:extLst>
              <a:ext uri="{FF2B5EF4-FFF2-40B4-BE49-F238E27FC236}">
                <a16:creationId xmlns:a16="http://schemas.microsoft.com/office/drawing/2014/main" id="{1EB46C50-9A76-B8C8-01E0-339C506B1C1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A958A3F-5E18-68EF-0C42-98CC01C28E20}"/>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A Time to Reflect</a:t>
            </a:r>
          </a:p>
        </p:txBody>
      </p:sp>
      <p:sp>
        <p:nvSpPr>
          <p:cNvPr id="7" name="TextBox 6">
            <a:extLst>
              <a:ext uri="{FF2B5EF4-FFF2-40B4-BE49-F238E27FC236}">
                <a16:creationId xmlns:a16="http://schemas.microsoft.com/office/drawing/2014/main" id="{AF21DE21-3892-533C-C3D5-682E22C60EF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160315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94F23-5580-4909-9F79-4E6E33145C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611B11-7F1F-4C48-CD23-3908A18F2AF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0B54BA1-5871-E2F5-3955-9A2092926F4F}"/>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AF7F486-A9FC-769A-15DE-AA0633764A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FD8F5E75-CF2B-8057-06CF-8D9D1E4882A1}"/>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2</a:t>
            </a:r>
            <a:r>
              <a:rPr lang="en-US" sz="2400" dirty="0">
                <a:latin typeface="Alexandria" pitchFamily="2" charset="-78"/>
                <a:ea typeface="Times New Roman" panose="02020603050405020304" pitchFamily="18" charset="0"/>
                <a:cs typeface="Alexandria" pitchFamily="2" charset="-78"/>
              </a:rPr>
              <a:t>: Exploring Communication Theories</a:t>
            </a:r>
          </a:p>
        </p:txBody>
      </p:sp>
      <p:sp>
        <p:nvSpPr>
          <p:cNvPr id="3" name="Rectangle: Rounded Corners 2">
            <a:extLst>
              <a:ext uri="{FF2B5EF4-FFF2-40B4-BE49-F238E27FC236}">
                <a16:creationId xmlns:a16="http://schemas.microsoft.com/office/drawing/2014/main" id="{742132D5-6F22-7C5B-D50E-E8578F82EFE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FFA3A35-9E36-B947-7902-C322A43B40D6}"/>
              </a:ext>
            </a:extLst>
          </p:cNvPr>
          <p:cNvSpPr/>
          <p:nvPr/>
        </p:nvSpPr>
        <p:spPr>
          <a:xfrm>
            <a:off x="461462" y="2109598"/>
            <a:ext cx="5766618" cy="465691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why people communicate by looking at two different communication theories that focus on communication as a way people handle uncertainty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Evaluate the impact of the quality as well as the quantity of communication in a project.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See the connection between effective communication and stakeholder trust.</a:t>
            </a:r>
          </a:p>
        </p:txBody>
      </p:sp>
      <p:pic>
        <p:nvPicPr>
          <p:cNvPr id="9218" name="Picture 2" descr="Communication Theory PowerPoint Presentation Slides - PPT Template">
            <a:extLst>
              <a:ext uri="{FF2B5EF4-FFF2-40B4-BE49-F238E27FC236}">
                <a16:creationId xmlns:a16="http://schemas.microsoft.com/office/drawing/2014/main" id="{3A462387-650C-A2D8-DD58-852DAADEF0D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313"/>
          <a:stretch/>
        </p:blipFill>
        <p:spPr bwMode="auto">
          <a:xfrm>
            <a:off x="6559298" y="1800865"/>
            <a:ext cx="5561582" cy="46725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329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96C1E-FAB4-34BF-53CC-A307E6FEE3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55805A-2EF2-7AAA-9F32-062C8E07E66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ECA4149-FAEA-FC2E-2A78-F02DB410D6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4A16B55-B674-6637-2A43-846E63D3B058}"/>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Ch2: Exploring Communication Theories.</a:t>
            </a:r>
          </a:p>
        </p:txBody>
      </p:sp>
      <p:sp>
        <p:nvSpPr>
          <p:cNvPr id="3" name="Rectangle: Rounded Corners 2">
            <a:extLst>
              <a:ext uri="{FF2B5EF4-FFF2-40B4-BE49-F238E27FC236}">
                <a16:creationId xmlns:a16="http://schemas.microsoft.com/office/drawing/2014/main" id="{7BA668BF-A7D7-843C-3D0B-A01995C34385}"/>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40D654A-F58B-42DB-8078-B72E4E163FB7}"/>
              </a:ext>
            </a:extLst>
          </p:cNvPr>
          <p:cNvSpPr/>
          <p:nvPr/>
        </p:nvSpPr>
        <p:spPr>
          <a:xfrm>
            <a:off x="599767" y="2082620"/>
            <a:ext cx="10520517" cy="4201150"/>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To build a solid foundation for project communications and have a better appreciation of uncertainty, we explored two communication theories: </a:t>
            </a:r>
            <a:r>
              <a:rPr lang="en-US" sz="1700" b="1" dirty="0">
                <a:solidFill>
                  <a:schemeClr val="accent6">
                    <a:lumMod val="50000"/>
                  </a:schemeClr>
                </a:solidFill>
                <a:latin typeface="Alexandria Light" pitchFamily="2" charset="-78"/>
                <a:cs typeface="Alexandria Light" pitchFamily="2" charset="-78"/>
              </a:rPr>
              <a:t>uncertainty reduction theory </a:t>
            </a:r>
            <a:r>
              <a:rPr lang="en-US" sz="1700" dirty="0">
                <a:latin typeface="Alexandria Light" pitchFamily="2" charset="-78"/>
                <a:cs typeface="Alexandria Light" pitchFamily="2" charset="-78"/>
              </a:rPr>
              <a:t>and </a:t>
            </a:r>
            <a:r>
              <a:rPr lang="en-US" sz="1700" b="1" dirty="0">
                <a:solidFill>
                  <a:schemeClr val="accent6">
                    <a:lumMod val="50000"/>
                  </a:schemeClr>
                </a:solidFill>
                <a:latin typeface="Alexandria Light" pitchFamily="2" charset="-78"/>
                <a:cs typeface="Alexandria Light" pitchFamily="2" charset="-78"/>
              </a:rPr>
              <a:t>uncertainty management theory</a:t>
            </a:r>
            <a:r>
              <a:rPr lang="en-US" sz="1700" dirty="0">
                <a:latin typeface="Alexandria Light" pitchFamily="2" charset="-78"/>
                <a:cs typeface="Alexandria Light" pitchFamily="2" charset="-78"/>
              </a:rPr>
              <a:t>. Why is this important? Understanding uncertainty as a motivator can help project managers and stakeholders appreciate the value of communication as a way to manage uncertainty.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There are two ways to reduce uncertainty: to ensure </a:t>
            </a:r>
            <a:r>
              <a:rPr lang="en-US" sz="1700" b="1" dirty="0">
                <a:solidFill>
                  <a:schemeClr val="accent6">
                    <a:lumMod val="50000"/>
                  </a:schemeClr>
                </a:solidFill>
                <a:latin typeface="Alexandria Light" pitchFamily="2" charset="-78"/>
                <a:cs typeface="Alexandria Light" pitchFamily="2" charset="-78"/>
              </a:rPr>
              <a:t>sufficient quantity </a:t>
            </a:r>
            <a:r>
              <a:rPr lang="en-US" sz="1700" dirty="0">
                <a:latin typeface="Alexandria Light" pitchFamily="2" charset="-78"/>
                <a:cs typeface="Alexandria Light" pitchFamily="2" charset="-78"/>
              </a:rPr>
              <a:t>and </a:t>
            </a:r>
            <a:r>
              <a:rPr lang="en-US" sz="1700" b="1" dirty="0">
                <a:solidFill>
                  <a:schemeClr val="accent6">
                    <a:lumMod val="50000"/>
                  </a:schemeClr>
                </a:solidFill>
                <a:latin typeface="Alexandria Light" pitchFamily="2" charset="-78"/>
                <a:cs typeface="Alexandria Light" pitchFamily="2" charset="-78"/>
              </a:rPr>
              <a:t>high-quality communications</a:t>
            </a:r>
            <a:r>
              <a:rPr lang="en-US" sz="1700" dirty="0">
                <a:latin typeface="Alexandria Light" pitchFamily="2" charset="-78"/>
                <a:cs typeface="Alexandria Light" pitchFamily="2" charset="-78"/>
              </a:rPr>
              <a:t>. Focus on building trust among the project team and other stakeholders—a key factor in project success (</a:t>
            </a:r>
            <a:r>
              <a:rPr lang="en-US" sz="1700" dirty="0">
                <a:solidFill>
                  <a:srgbClr val="FF0000"/>
                </a:solidFill>
                <a:latin typeface="Alexandria Light" pitchFamily="2" charset="-78"/>
                <a:cs typeface="Alexandria Light" pitchFamily="2" charset="-78"/>
              </a:rPr>
              <a:t>see Chapter 2</a:t>
            </a:r>
            <a:r>
              <a:rPr lang="en-US" sz="1700" dirty="0">
                <a:latin typeface="Alexandria Light" pitchFamily="2" charset="-78"/>
                <a:cs typeface="Alexandria Light" pitchFamily="2" charset="-78"/>
              </a:rPr>
              <a:t>).</a:t>
            </a:r>
          </a:p>
        </p:txBody>
      </p:sp>
      <p:sp>
        <p:nvSpPr>
          <p:cNvPr id="4" name="Rectangle: Rounded Corners 3">
            <a:extLst>
              <a:ext uri="{FF2B5EF4-FFF2-40B4-BE49-F238E27FC236}">
                <a16:creationId xmlns:a16="http://schemas.microsoft.com/office/drawing/2014/main" id="{6CB75125-65A9-EAD9-F2C6-1B2D02ECE6D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DE465EA-1CF4-E426-C690-A5DC549F678E}"/>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A Time to Reflect</a:t>
            </a:r>
          </a:p>
        </p:txBody>
      </p:sp>
      <p:sp>
        <p:nvSpPr>
          <p:cNvPr id="7" name="TextBox 6">
            <a:extLst>
              <a:ext uri="{FF2B5EF4-FFF2-40B4-BE49-F238E27FC236}">
                <a16:creationId xmlns:a16="http://schemas.microsoft.com/office/drawing/2014/main" id="{50B00A3C-7620-E71C-A96D-09CD2E80AF7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41992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E12CF5-5E4E-05E2-A9C0-0E43569A0F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50AD51-6C59-7144-0DDA-26BD0A05FCB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C5FF0CB-7AB3-303E-673A-90731C9AE4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900D129-31A2-4745-9668-E6718C2F9D5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1D825472-5CDB-B6B4-1C9C-0CC4D337D56D}"/>
              </a:ext>
            </a:extLst>
          </p:cNvPr>
          <p:cNvSpPr/>
          <p:nvPr/>
        </p:nvSpPr>
        <p:spPr>
          <a:xfrm>
            <a:off x="1848465" y="2024874"/>
            <a:ext cx="832918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D22EBFF9-F4DE-F8BB-CAB2-455764F5B63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DF3B4C5-E202-5410-389D-0886050CB83F}"/>
              </a:ext>
            </a:extLst>
          </p:cNvPr>
          <p:cNvSpPr/>
          <p:nvPr/>
        </p:nvSpPr>
        <p:spPr>
          <a:xfrm>
            <a:off x="570268" y="1496932"/>
            <a:ext cx="10619692" cy="400110"/>
          </a:xfrm>
          <a:prstGeom prst="rect">
            <a:avLst/>
          </a:prstGeom>
        </p:spPr>
        <p:txBody>
          <a:bodyPr wrap="square">
            <a:spAutoFit/>
          </a:bodyPr>
          <a:lstStyle/>
          <a:p>
            <a:pPr algn="ctr"/>
            <a:r>
              <a:rPr lang="en-US" sz="2000" dirty="0">
                <a:solidFill>
                  <a:srgbClr val="002060"/>
                </a:solidFill>
                <a:latin typeface="Alexandria" pitchFamily="2" charset="-78"/>
                <a:cs typeface="Alexandria" pitchFamily="2" charset="-78"/>
              </a:rPr>
              <a:t>Comparison of uncertainty reduction and uncertainty management theories</a:t>
            </a:r>
          </a:p>
        </p:txBody>
      </p:sp>
      <p:sp>
        <p:nvSpPr>
          <p:cNvPr id="7" name="TextBox 6">
            <a:extLst>
              <a:ext uri="{FF2B5EF4-FFF2-40B4-BE49-F238E27FC236}">
                <a16:creationId xmlns:a16="http://schemas.microsoft.com/office/drawing/2014/main" id="{0F82ACDB-D31C-F894-2878-1A467ABE5AE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ACB80E24-DD31-9F3F-8C19-8C34636140BF}"/>
              </a:ext>
            </a:extLst>
          </p:cNvPr>
          <p:cNvPicPr>
            <a:picLocks noChangeAspect="1"/>
          </p:cNvPicPr>
          <p:nvPr/>
        </p:nvPicPr>
        <p:blipFill>
          <a:blip r:embed="rId3"/>
          <a:stretch>
            <a:fillRect/>
          </a:stretch>
        </p:blipFill>
        <p:spPr>
          <a:xfrm>
            <a:off x="2014350" y="2101075"/>
            <a:ext cx="7947086" cy="4331478"/>
          </a:xfrm>
          <a:prstGeom prst="rect">
            <a:avLst/>
          </a:prstGeom>
        </p:spPr>
      </p:pic>
    </p:spTree>
    <p:extLst>
      <p:ext uri="{BB962C8B-B14F-4D97-AF65-F5344CB8AC3E}">
        <p14:creationId xmlns:p14="http://schemas.microsoft.com/office/powerpoint/2010/main" val="26933115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EF991-DE69-9B28-EFE8-C5E82135A1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89A072-14CD-01A0-3801-690930BFF7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AED0DEC-4983-AF12-6CAC-3D2CED153B5A}"/>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E2579E3-5268-5973-B592-2A58BC0EB0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4AF39B0B-75F6-A4AF-3174-3F5E87173918}"/>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3</a:t>
            </a:r>
            <a:r>
              <a:rPr lang="en-US" sz="2400" dirty="0">
                <a:latin typeface="Alexandria" pitchFamily="2" charset="-78"/>
                <a:ea typeface="Times New Roman" panose="02020603050405020304" pitchFamily="18" charset="0"/>
                <a:cs typeface="Alexandria" pitchFamily="2" charset="-78"/>
              </a:rPr>
              <a:t>: Knowing Your Audience</a:t>
            </a:r>
          </a:p>
        </p:txBody>
      </p:sp>
      <p:sp>
        <p:nvSpPr>
          <p:cNvPr id="3" name="Rectangle: Rounded Corners 2">
            <a:extLst>
              <a:ext uri="{FF2B5EF4-FFF2-40B4-BE49-F238E27FC236}">
                <a16:creationId xmlns:a16="http://schemas.microsoft.com/office/drawing/2014/main" id="{BDB70BDC-7BB0-ECA2-0631-C7BFCD6F9A5C}"/>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403EA6D-08D1-31EF-735E-7DB55AAFC4CA}"/>
              </a:ext>
            </a:extLst>
          </p:cNvPr>
          <p:cNvSpPr/>
          <p:nvPr/>
        </p:nvSpPr>
        <p:spPr>
          <a:xfrm>
            <a:off x="461462" y="2109598"/>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Explore various recommendations for identifying the audience in your project, including their role, their level of power and influence over the project, and their level of support for the project•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See the value of understanding what is important to the members of your audience—the WIIFM (what’s in it for me).</a:t>
            </a:r>
          </a:p>
        </p:txBody>
      </p:sp>
      <p:pic>
        <p:nvPicPr>
          <p:cNvPr id="11266" name="Picture 2" descr="Developed a Mobile App Marketing Plan? Let's Learn How to Market it!">
            <a:extLst>
              <a:ext uri="{FF2B5EF4-FFF2-40B4-BE49-F238E27FC236}">
                <a16:creationId xmlns:a16="http://schemas.microsoft.com/office/drawing/2014/main" id="{D885CAA0-9B39-BD70-D901-598F245B1C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1760" y="2109598"/>
            <a:ext cx="5695950" cy="37909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112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4F2C3-F55E-B6B0-CFCC-7E45C45A261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2208BC-FC73-9CE0-0ABF-58F8F7D10E9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A28ACCC-B273-A74A-2012-2D50BE4A6D74}"/>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C9597E5-863C-B04B-E758-8AAE1C5843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E80EB8BB-002D-0541-624F-2A4AC62C170E}"/>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3</a:t>
            </a:r>
            <a:r>
              <a:rPr lang="en-US" sz="2400" dirty="0">
                <a:latin typeface="Alexandria" pitchFamily="2" charset="-78"/>
                <a:ea typeface="Times New Roman" panose="02020603050405020304" pitchFamily="18" charset="0"/>
                <a:cs typeface="Alexandria" pitchFamily="2" charset="-78"/>
              </a:rPr>
              <a:t>: Knowing Your Audience</a:t>
            </a:r>
          </a:p>
        </p:txBody>
      </p:sp>
      <p:sp>
        <p:nvSpPr>
          <p:cNvPr id="3" name="Rectangle: Rounded Corners 2">
            <a:extLst>
              <a:ext uri="{FF2B5EF4-FFF2-40B4-BE49-F238E27FC236}">
                <a16:creationId xmlns:a16="http://schemas.microsoft.com/office/drawing/2014/main" id="{746FD917-2ED9-E74D-F283-66A29A41EC2E}"/>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BC78F81-F6A6-80CD-1727-F1550215AB10}"/>
              </a:ext>
            </a:extLst>
          </p:cNvPr>
          <p:cNvSpPr/>
          <p:nvPr/>
        </p:nvSpPr>
        <p:spPr>
          <a:xfrm>
            <a:off x="461462" y="2109598"/>
            <a:ext cx="5766618" cy="281025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Become familiar with stakeholder personas as a communication approach.</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Put it into practice: Know your audience in traditional, agile, and virtual project teams.</a:t>
            </a:r>
          </a:p>
        </p:txBody>
      </p:sp>
      <p:pic>
        <p:nvPicPr>
          <p:cNvPr id="2" name="Picture 2" descr="Developed a Mobile App Marketing Plan? Let's Learn How to Market it!">
            <a:extLst>
              <a:ext uri="{FF2B5EF4-FFF2-40B4-BE49-F238E27FC236}">
                <a16:creationId xmlns:a16="http://schemas.microsoft.com/office/drawing/2014/main" id="{F309C51E-7B6C-610B-5CA5-5C40FDC8AF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1760" y="2109598"/>
            <a:ext cx="5695950" cy="37909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0788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1F69D-B4F9-B6D3-47E1-83E9E00013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DF99235-8B41-687A-D7A5-46C9DF4B65C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3A80613-B4F0-7D87-D8FF-F6311C6A99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6F9175D-7301-FF99-CA1E-2BD576DF78D9}"/>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Ch3: Knowing Your Audience.</a:t>
            </a:r>
          </a:p>
        </p:txBody>
      </p:sp>
      <p:sp>
        <p:nvSpPr>
          <p:cNvPr id="3" name="Rectangle: Rounded Corners 2">
            <a:extLst>
              <a:ext uri="{FF2B5EF4-FFF2-40B4-BE49-F238E27FC236}">
                <a16:creationId xmlns:a16="http://schemas.microsoft.com/office/drawing/2014/main" id="{2D892F76-F585-8487-4D64-0A160202346A}"/>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8EA314A-7507-402E-D8D7-2E0982661845}"/>
              </a:ext>
            </a:extLst>
          </p:cNvPr>
          <p:cNvSpPr/>
          <p:nvPr/>
        </p:nvSpPr>
        <p:spPr>
          <a:xfrm>
            <a:off x="599767" y="2082620"/>
            <a:ext cx="10520517" cy="4201150"/>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We examined the importance of knowing your audience and how different factors can affect stakeholders’ engagement with your communications.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Start with the WIIFM—what’s in it for me?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Developing stakeholder personas can help capture stakeholders’ characteristics and concerns as a group. Why is this important?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By knowing your audience, you can tailor your communications for them, leading to decreased uncertainty, increased trust, and a greater possibility of project support and success (</a:t>
            </a:r>
            <a:r>
              <a:rPr lang="en-US" sz="1700" dirty="0">
                <a:solidFill>
                  <a:srgbClr val="FF0000"/>
                </a:solidFill>
                <a:latin typeface="Alexandria Light" pitchFamily="2" charset="-78"/>
                <a:cs typeface="Alexandria Light" pitchFamily="2" charset="-78"/>
              </a:rPr>
              <a:t>see Chapter 3</a:t>
            </a:r>
            <a:r>
              <a:rPr lang="en-US" sz="1700" dirty="0">
                <a:latin typeface="Alexandria Light" pitchFamily="2" charset="-78"/>
                <a:cs typeface="Alexandria Light" pitchFamily="2" charset="-78"/>
              </a:rPr>
              <a:t>).</a:t>
            </a:r>
          </a:p>
        </p:txBody>
      </p:sp>
      <p:sp>
        <p:nvSpPr>
          <p:cNvPr id="4" name="Rectangle: Rounded Corners 3">
            <a:extLst>
              <a:ext uri="{FF2B5EF4-FFF2-40B4-BE49-F238E27FC236}">
                <a16:creationId xmlns:a16="http://schemas.microsoft.com/office/drawing/2014/main" id="{D5B3ADD9-3269-626C-11D3-43BE04AEEB5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E07C6DE-E782-9598-220D-42D23F2C9ADC}"/>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A Time to Reflect</a:t>
            </a:r>
          </a:p>
        </p:txBody>
      </p:sp>
      <p:sp>
        <p:nvSpPr>
          <p:cNvPr id="7" name="TextBox 6">
            <a:extLst>
              <a:ext uri="{FF2B5EF4-FFF2-40B4-BE49-F238E27FC236}">
                <a16:creationId xmlns:a16="http://schemas.microsoft.com/office/drawing/2014/main" id="{23BA3ABF-F2E8-6FCD-52D7-54B6B6F39CF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120435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4F1694-96C8-8326-9C55-80D0DED3D7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0C2244-57FA-4DC7-18F6-AA012F08EFB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547DCA0-8594-9AED-78C5-E9D1D0AAA9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F545560-CD55-73A5-914C-32A8EDBF472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875419C1-0FF4-1333-9A31-46FD92F9437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F0231DF-9586-4135-AFDA-01314862497B}"/>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1C4EAAB1-B81E-D212-6E1C-D40A389D885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CBF4E8E5-5FD5-3F8F-A6D5-FBEA86F48985}"/>
              </a:ext>
            </a:extLst>
          </p:cNvPr>
          <p:cNvPicPr>
            <a:picLocks noChangeAspect="1"/>
          </p:cNvPicPr>
          <p:nvPr/>
        </p:nvPicPr>
        <p:blipFill>
          <a:blip r:embed="rId3"/>
          <a:stretch>
            <a:fillRect/>
          </a:stretch>
        </p:blipFill>
        <p:spPr>
          <a:xfrm>
            <a:off x="180431" y="2063722"/>
            <a:ext cx="11887747" cy="2429394"/>
          </a:xfrm>
          <a:prstGeom prst="rect">
            <a:avLst/>
          </a:prstGeom>
        </p:spPr>
      </p:pic>
      <p:pic>
        <p:nvPicPr>
          <p:cNvPr id="9" name="Picture 8">
            <a:extLst>
              <a:ext uri="{FF2B5EF4-FFF2-40B4-BE49-F238E27FC236}">
                <a16:creationId xmlns:a16="http://schemas.microsoft.com/office/drawing/2014/main" id="{49540EDB-82E4-7D85-F21D-D4937166BD3A}"/>
              </a:ext>
            </a:extLst>
          </p:cNvPr>
          <p:cNvPicPr>
            <a:picLocks noChangeAspect="1"/>
          </p:cNvPicPr>
          <p:nvPr/>
        </p:nvPicPr>
        <p:blipFill>
          <a:blip r:embed="rId4"/>
          <a:stretch>
            <a:fillRect/>
          </a:stretch>
        </p:blipFill>
        <p:spPr>
          <a:xfrm>
            <a:off x="2742071" y="4561021"/>
            <a:ext cx="6157248" cy="2062053"/>
          </a:xfrm>
          <a:prstGeom prst="rect">
            <a:avLst/>
          </a:prstGeom>
        </p:spPr>
      </p:pic>
    </p:spTree>
    <p:extLst>
      <p:ext uri="{BB962C8B-B14F-4D97-AF65-F5344CB8AC3E}">
        <p14:creationId xmlns:p14="http://schemas.microsoft.com/office/powerpoint/2010/main" val="13157370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78E05-FFAA-F6F5-7FD3-65384F5FB6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F4832E-6462-E6D2-DA80-33DA3D76B3A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A378CB2-7742-6764-9EA8-DDE2D2F2B3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9E060FA-3252-DE5D-5F9C-CC78130FD53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BBD42040-2ACC-0E7C-8806-BD1401BD705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103A0A-7485-EB83-E99E-9C928900716E}"/>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6AD8A58E-A347-CB0D-6069-62199DF3670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10">
            <a:extLst>
              <a:ext uri="{FF2B5EF4-FFF2-40B4-BE49-F238E27FC236}">
                <a16:creationId xmlns:a16="http://schemas.microsoft.com/office/drawing/2014/main" id="{D05FF5ED-8EDF-7780-C5ED-D86871BAAB8B}"/>
              </a:ext>
            </a:extLst>
          </p:cNvPr>
          <p:cNvPicPr>
            <a:picLocks noChangeAspect="1"/>
          </p:cNvPicPr>
          <p:nvPr/>
        </p:nvPicPr>
        <p:blipFill>
          <a:blip r:embed="rId3"/>
          <a:stretch>
            <a:fillRect/>
          </a:stretch>
        </p:blipFill>
        <p:spPr>
          <a:xfrm>
            <a:off x="48809" y="2063722"/>
            <a:ext cx="12054699" cy="4794278"/>
          </a:xfrm>
          <a:prstGeom prst="rect">
            <a:avLst/>
          </a:prstGeom>
        </p:spPr>
      </p:pic>
    </p:spTree>
    <p:extLst>
      <p:ext uri="{BB962C8B-B14F-4D97-AF65-F5344CB8AC3E}">
        <p14:creationId xmlns:p14="http://schemas.microsoft.com/office/powerpoint/2010/main" val="42433975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3BA42-5F69-D81B-89F9-C886B97B7A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64892C-0225-F7C7-6292-8B685935308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2433945-F7AB-10EF-5C7C-41E57F23A1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C3039EB-A2CD-4716-A132-44A3B7A05C4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81B79AE5-0171-90FC-E02E-CB127217123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61C27F8-F56F-0C44-992F-9FEA4436041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Stakeholder Engagement Assessment Matrix</a:t>
            </a:r>
          </a:p>
        </p:txBody>
      </p:sp>
      <p:sp>
        <p:nvSpPr>
          <p:cNvPr id="7" name="TextBox 6">
            <a:extLst>
              <a:ext uri="{FF2B5EF4-FFF2-40B4-BE49-F238E27FC236}">
                <a16:creationId xmlns:a16="http://schemas.microsoft.com/office/drawing/2014/main" id="{48CF47D8-103A-1F73-23FE-479ECB26CF9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10">
            <a:extLst>
              <a:ext uri="{FF2B5EF4-FFF2-40B4-BE49-F238E27FC236}">
                <a16:creationId xmlns:a16="http://schemas.microsoft.com/office/drawing/2014/main" id="{0ED69693-F8CC-F6AA-FC94-56896C29783D}"/>
              </a:ext>
            </a:extLst>
          </p:cNvPr>
          <p:cNvPicPr>
            <a:picLocks noChangeAspect="1"/>
          </p:cNvPicPr>
          <p:nvPr/>
        </p:nvPicPr>
        <p:blipFill>
          <a:blip r:embed="rId3"/>
          <a:stretch>
            <a:fillRect/>
          </a:stretch>
        </p:blipFill>
        <p:spPr>
          <a:xfrm>
            <a:off x="1294730" y="2008205"/>
            <a:ext cx="9048805" cy="4883482"/>
          </a:xfrm>
          <a:prstGeom prst="rect">
            <a:avLst/>
          </a:prstGeom>
        </p:spPr>
      </p:pic>
    </p:spTree>
    <p:extLst>
      <p:ext uri="{BB962C8B-B14F-4D97-AF65-F5344CB8AC3E}">
        <p14:creationId xmlns:p14="http://schemas.microsoft.com/office/powerpoint/2010/main" val="33941594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B0D34-7991-9FE8-51D5-41B21EA125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15F406-A46C-F2A9-A95A-A1B277C7B28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CD68FFE-1D94-1B85-26A8-A71DAE2078D2}"/>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45DC8C9-5DB9-78D6-E7A1-8AC5448704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18F3A9F3-C709-26B7-CE11-D904D6DB8DA6}"/>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4</a:t>
            </a:r>
            <a:r>
              <a:rPr lang="en-US" sz="2400" dirty="0">
                <a:latin typeface="Alexandria" pitchFamily="2" charset="-78"/>
                <a:ea typeface="Times New Roman" panose="02020603050405020304" pitchFamily="18" charset="0"/>
                <a:cs typeface="Alexandria" pitchFamily="2" charset="-78"/>
              </a:rPr>
              <a:t>: Starting with the Basics</a:t>
            </a:r>
          </a:p>
        </p:txBody>
      </p:sp>
      <p:sp>
        <p:nvSpPr>
          <p:cNvPr id="3" name="Rectangle: Rounded Corners 2">
            <a:extLst>
              <a:ext uri="{FF2B5EF4-FFF2-40B4-BE49-F238E27FC236}">
                <a16:creationId xmlns:a16="http://schemas.microsoft.com/office/drawing/2014/main" id="{02705554-7C8B-1CC0-A607-DDE1AFDCE011}"/>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7099FE9-9D6C-4204-6147-EF53FA42C81E}"/>
              </a:ext>
            </a:extLst>
          </p:cNvPr>
          <p:cNvSpPr/>
          <p:nvPr/>
        </p:nvSpPr>
        <p:spPr>
          <a:xfrm>
            <a:off x="461462" y="2109598"/>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Look at how high-performing organizations and project teams communicate.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Identify things to consider when communicating on projects, including the need for inclusive language.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Distinguish between formal and informal communications.</a:t>
            </a:r>
          </a:p>
        </p:txBody>
      </p:sp>
      <p:pic>
        <p:nvPicPr>
          <p:cNvPr id="12292" name="Picture 4" descr="Tips for successful project team communication">
            <a:extLst>
              <a:ext uri="{FF2B5EF4-FFF2-40B4-BE49-F238E27FC236}">
                <a16:creationId xmlns:a16="http://schemas.microsoft.com/office/drawing/2014/main" id="{47F2B951-923C-798D-4308-2DD21D26DB0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237" t="10582" r="3312" b="18815"/>
          <a:stretch/>
        </p:blipFill>
        <p:spPr bwMode="auto">
          <a:xfrm>
            <a:off x="6559298" y="2109598"/>
            <a:ext cx="5531102" cy="40256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3239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F2C9B-8C75-B417-01C1-2D0B5EF91C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BAFA48-464F-FC15-8482-D6D7304222B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1F23BA6-9EB6-3B24-E106-496E43C1CD9C}"/>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215C80-853F-8D50-D3FE-5DEEFA66CF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B7F8C84A-A5C3-2076-9E90-DA0E98772261}"/>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4</a:t>
            </a:r>
            <a:r>
              <a:rPr lang="en-US" sz="2400" dirty="0">
                <a:latin typeface="Alexandria" pitchFamily="2" charset="-78"/>
                <a:ea typeface="Times New Roman" panose="02020603050405020304" pitchFamily="18" charset="0"/>
                <a:cs typeface="Alexandria" pitchFamily="2" charset="-78"/>
              </a:rPr>
              <a:t>: Starting with the Basics</a:t>
            </a:r>
          </a:p>
        </p:txBody>
      </p:sp>
      <p:sp>
        <p:nvSpPr>
          <p:cNvPr id="3" name="Rectangle: Rounded Corners 2">
            <a:extLst>
              <a:ext uri="{FF2B5EF4-FFF2-40B4-BE49-F238E27FC236}">
                <a16:creationId xmlns:a16="http://schemas.microsoft.com/office/drawing/2014/main" id="{B170D602-254C-56D8-C76D-2C662F07C86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AF6A7D8-C56F-818B-B458-87CC1612CA03}"/>
              </a:ext>
            </a:extLst>
          </p:cNvPr>
          <p:cNvSpPr/>
          <p:nvPr/>
        </p:nvSpPr>
        <p:spPr>
          <a:xfrm>
            <a:off x="461462" y="2109598"/>
            <a:ext cx="5766618" cy="281025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Examine the scalability of project communications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Put it into practice: Project communication basics in traditional, agile, and virtual project teams.</a:t>
            </a:r>
          </a:p>
        </p:txBody>
      </p:sp>
      <p:pic>
        <p:nvPicPr>
          <p:cNvPr id="7" name="Picture 4" descr="Tips for successful project team communication">
            <a:extLst>
              <a:ext uri="{FF2B5EF4-FFF2-40B4-BE49-F238E27FC236}">
                <a16:creationId xmlns:a16="http://schemas.microsoft.com/office/drawing/2014/main" id="{98C62EE3-5742-C39D-FD04-4815953E3F0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237" t="10582" r="3312" b="18815"/>
          <a:stretch/>
        </p:blipFill>
        <p:spPr bwMode="auto">
          <a:xfrm>
            <a:off x="6559298" y="2109598"/>
            <a:ext cx="5531102" cy="40256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838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5DA96B-0923-9DD8-BC92-46FAF34FDB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7F13489-9A9D-43E4-95E8-19F3D06C48F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B7C3DDA-FEAE-964F-C6A9-A1939F9F61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9659A8E-AB55-6AC2-D4B5-F262674464FA}"/>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Ch4: Starting with the Basics.</a:t>
            </a:r>
          </a:p>
        </p:txBody>
      </p:sp>
      <p:sp>
        <p:nvSpPr>
          <p:cNvPr id="3" name="Rectangle: Rounded Corners 2">
            <a:extLst>
              <a:ext uri="{FF2B5EF4-FFF2-40B4-BE49-F238E27FC236}">
                <a16:creationId xmlns:a16="http://schemas.microsoft.com/office/drawing/2014/main" id="{E759892E-4E28-C6B7-0C1C-18B3359014FB}"/>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AB3C415-902C-CE07-7278-CFD7C7BE26E5}"/>
              </a:ext>
            </a:extLst>
          </p:cNvPr>
          <p:cNvSpPr/>
          <p:nvPr/>
        </p:nvSpPr>
        <p:spPr>
          <a:xfrm>
            <a:off x="599767" y="2082620"/>
            <a:ext cx="10520517" cy="4201150"/>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It is important to start with the basics in project communications. We looked at how </a:t>
            </a:r>
            <a:r>
              <a:rPr lang="en-US" sz="1700" b="1" dirty="0">
                <a:solidFill>
                  <a:schemeClr val="accent6">
                    <a:lumMod val="50000"/>
                  </a:schemeClr>
                </a:solidFill>
                <a:latin typeface="Alexandria Light" pitchFamily="2" charset="-78"/>
                <a:cs typeface="Alexandria Light" pitchFamily="2" charset="-78"/>
              </a:rPr>
              <a:t>high-performing organizations </a:t>
            </a:r>
            <a:r>
              <a:rPr lang="en-US" sz="1700" dirty="0">
                <a:latin typeface="Alexandria Light" pitchFamily="2" charset="-78"/>
                <a:cs typeface="Alexandria Light" pitchFamily="2" charset="-78"/>
              </a:rPr>
              <a:t>and project teams are more effective at project communications than others.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We explored some practical and sensible approaches for </a:t>
            </a:r>
            <a:r>
              <a:rPr lang="en-US" sz="1700" b="1" dirty="0">
                <a:solidFill>
                  <a:schemeClr val="accent6">
                    <a:lumMod val="50000"/>
                  </a:schemeClr>
                </a:solidFill>
                <a:latin typeface="Alexandria Light" pitchFamily="2" charset="-78"/>
                <a:cs typeface="Alexandria Light" pitchFamily="2" charset="-78"/>
              </a:rPr>
              <a:t>effectively delivering </a:t>
            </a:r>
            <a:r>
              <a:rPr lang="en-US" sz="1700" dirty="0">
                <a:latin typeface="Alexandria Light" pitchFamily="2" charset="-78"/>
                <a:cs typeface="Alexandria Light" pitchFamily="2" charset="-78"/>
              </a:rPr>
              <a:t>your message when communicating on projects.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Why is this important? Because it may stimulate new ideas for you to explore or reconfirm effective approaches that may already be working well for you. </a:t>
            </a:r>
            <a:r>
              <a:rPr lang="en-US" sz="1700" b="1" dirty="0">
                <a:solidFill>
                  <a:schemeClr val="accent6">
                    <a:lumMod val="50000"/>
                  </a:schemeClr>
                </a:solidFill>
                <a:latin typeface="Alexandria Light" pitchFamily="2" charset="-78"/>
                <a:cs typeface="Alexandria Light" pitchFamily="2" charset="-78"/>
              </a:rPr>
              <a:t>Make every word and interaction meaningful </a:t>
            </a:r>
            <a:r>
              <a:rPr lang="en-US" sz="1700" dirty="0">
                <a:latin typeface="Alexandria Light" pitchFamily="2" charset="-78"/>
                <a:cs typeface="Alexandria Light" pitchFamily="2" charset="-78"/>
              </a:rPr>
              <a:t>(</a:t>
            </a:r>
            <a:r>
              <a:rPr lang="en-US" sz="1700" dirty="0">
                <a:solidFill>
                  <a:srgbClr val="FF0000"/>
                </a:solidFill>
                <a:latin typeface="Alexandria Light" pitchFamily="2" charset="-78"/>
                <a:cs typeface="Alexandria Light" pitchFamily="2" charset="-78"/>
              </a:rPr>
              <a:t>see Chapter 4</a:t>
            </a:r>
            <a:r>
              <a:rPr lang="en-US" sz="1700" dirty="0">
                <a:latin typeface="Alexandria Light" pitchFamily="2" charset="-78"/>
                <a:cs typeface="Alexandria Light" pitchFamily="2" charset="-78"/>
              </a:rPr>
              <a:t>).</a:t>
            </a:r>
          </a:p>
        </p:txBody>
      </p:sp>
      <p:sp>
        <p:nvSpPr>
          <p:cNvPr id="4" name="Rectangle: Rounded Corners 3">
            <a:extLst>
              <a:ext uri="{FF2B5EF4-FFF2-40B4-BE49-F238E27FC236}">
                <a16:creationId xmlns:a16="http://schemas.microsoft.com/office/drawing/2014/main" id="{1DB92813-1E73-108D-18FB-9D5CDE57B84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7695B72-1087-4264-41EE-D01E8E3EC363}"/>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A Time to Reflect</a:t>
            </a:r>
          </a:p>
        </p:txBody>
      </p:sp>
      <p:sp>
        <p:nvSpPr>
          <p:cNvPr id="7" name="TextBox 6">
            <a:extLst>
              <a:ext uri="{FF2B5EF4-FFF2-40B4-BE49-F238E27FC236}">
                <a16:creationId xmlns:a16="http://schemas.microsoft.com/office/drawing/2014/main" id="{B0717C5F-DF5A-8F4F-5CB6-D91B182B111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20292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2D593-E2B0-9DC9-5457-01E6FD8D64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E2E75F-97A1-1D72-B93B-5394EF5EDF4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5B57F6C-C77E-C2A4-1626-6F2597A0DB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BEF8E63-6838-4599-BDF2-27F46FA13AD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7" name="TextBox 6">
            <a:extLst>
              <a:ext uri="{FF2B5EF4-FFF2-40B4-BE49-F238E27FC236}">
                <a16:creationId xmlns:a16="http://schemas.microsoft.com/office/drawing/2014/main" id="{67F98FCE-3287-E939-5F96-BB39FDFCCB5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098" name="Picture 2" descr="Communication Methods Interactive Vs Push Vs Pull Communication Infographic">
            <a:extLst>
              <a:ext uri="{FF2B5EF4-FFF2-40B4-BE49-F238E27FC236}">
                <a16:creationId xmlns:a16="http://schemas.microsoft.com/office/drawing/2014/main" id="{0796CC84-1F9B-EAC4-6762-D0E000D237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4520" y="1237508"/>
            <a:ext cx="7115146" cy="55399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97709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D73EDE-D127-BAD5-0FEB-CEB75A9755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EC599D-E5CB-1158-8FE3-BBAA7AAC95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C259141-78A6-9F9E-1F9C-51E491A80431}"/>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814C69B-E02B-8507-158E-056CC6009B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AFDE7901-7F28-747C-1B1D-20D159E19B43}"/>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5</a:t>
            </a:r>
            <a:r>
              <a:rPr lang="en-US" sz="2400" dirty="0">
                <a:latin typeface="Alexandria" pitchFamily="2" charset="-78"/>
                <a:ea typeface="Times New Roman" panose="02020603050405020304" pitchFamily="18" charset="0"/>
                <a:cs typeface="Alexandria" pitchFamily="2" charset="-78"/>
              </a:rPr>
              <a:t>: Planning Project Communications</a:t>
            </a:r>
          </a:p>
        </p:txBody>
      </p:sp>
      <p:sp>
        <p:nvSpPr>
          <p:cNvPr id="3" name="Rectangle: Rounded Corners 2">
            <a:extLst>
              <a:ext uri="{FF2B5EF4-FFF2-40B4-BE49-F238E27FC236}">
                <a16:creationId xmlns:a16="http://schemas.microsoft.com/office/drawing/2014/main" id="{E79110A1-5F8B-B08A-B73E-103D21E9DC3E}"/>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A00FEF2-2964-6F49-39BE-F25DC2DD4635}"/>
              </a:ext>
            </a:extLst>
          </p:cNvPr>
          <p:cNvSpPr/>
          <p:nvPr/>
        </p:nvSpPr>
        <p:spPr>
          <a:xfrm>
            <a:off x="461462" y="2109598"/>
            <a:ext cx="5766618" cy="327192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the purpose, content, and development of a project communications management plan.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Demonstrate how to effectively use a project communications management plan.</a:t>
            </a:r>
          </a:p>
        </p:txBody>
      </p:sp>
      <p:pic>
        <p:nvPicPr>
          <p:cNvPr id="7" name="Picture 4" descr="How To Create A Project Communication Plan [+ Template]">
            <a:extLst>
              <a:ext uri="{FF2B5EF4-FFF2-40B4-BE49-F238E27FC236}">
                <a16:creationId xmlns:a16="http://schemas.microsoft.com/office/drawing/2014/main" id="{6E56FC7A-5053-7B54-E47E-593A65D6DE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2062" y="1960880"/>
            <a:ext cx="5678818" cy="42014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5826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97A107-1904-89DF-1A4C-F682173C84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CF2EBA-E353-1D04-3F04-AF6C2600FF9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9ABBCF2-6CF7-57EF-66FD-4868BF081AAC}"/>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41DD6C9-E81A-036A-F65D-1488D37024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F1E8E1F6-EFC4-C42B-5780-0F4861CFB18B}"/>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5</a:t>
            </a:r>
            <a:r>
              <a:rPr lang="en-US" sz="2400" dirty="0">
                <a:latin typeface="Alexandria" pitchFamily="2" charset="-78"/>
                <a:ea typeface="Times New Roman" panose="02020603050405020304" pitchFamily="18" charset="0"/>
                <a:cs typeface="Alexandria" pitchFamily="2" charset="-78"/>
              </a:rPr>
              <a:t>: Planning Project Communications</a:t>
            </a:r>
          </a:p>
        </p:txBody>
      </p:sp>
      <p:sp>
        <p:nvSpPr>
          <p:cNvPr id="3" name="Rectangle: Rounded Corners 2">
            <a:extLst>
              <a:ext uri="{FF2B5EF4-FFF2-40B4-BE49-F238E27FC236}">
                <a16:creationId xmlns:a16="http://schemas.microsoft.com/office/drawing/2014/main" id="{F377D95F-91A7-FC47-24AC-CFA5586E52D9}"/>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E41AA22D-2BE6-3F6D-FA9F-EC00D7EE267B}"/>
              </a:ext>
            </a:extLst>
          </p:cNvPr>
          <p:cNvSpPr/>
          <p:nvPr/>
        </p:nvSpPr>
        <p:spPr>
          <a:xfrm>
            <a:off x="461462" y="2109598"/>
            <a:ext cx="5766618" cy="2348592"/>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Examine a communications matrix.</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Put it into practice: Planning communications in traditional, agile, and virtual project teams.</a:t>
            </a:r>
          </a:p>
        </p:txBody>
      </p:sp>
      <p:pic>
        <p:nvPicPr>
          <p:cNvPr id="13316" name="Picture 4" descr="How To Create A Project Communication Plan [+ Template]">
            <a:extLst>
              <a:ext uri="{FF2B5EF4-FFF2-40B4-BE49-F238E27FC236}">
                <a16:creationId xmlns:a16="http://schemas.microsoft.com/office/drawing/2014/main" id="{41EB796C-E179-A0EC-D022-47D2838EEF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2062" y="1960880"/>
            <a:ext cx="5678818" cy="42014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0342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662830-529C-94F4-E92A-6191729E52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0A83D3-A3BC-2D0B-9EEC-DCAD8274E2B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CED5D26-EDFD-C550-D642-CB169AB15E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C6414FD-DB5D-CB96-DA78-57178B003212}"/>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Ch5: Planning Project Communications.</a:t>
            </a:r>
          </a:p>
        </p:txBody>
      </p:sp>
      <p:sp>
        <p:nvSpPr>
          <p:cNvPr id="3" name="Rectangle: Rounded Corners 2">
            <a:extLst>
              <a:ext uri="{FF2B5EF4-FFF2-40B4-BE49-F238E27FC236}">
                <a16:creationId xmlns:a16="http://schemas.microsoft.com/office/drawing/2014/main" id="{32AC7695-1802-4CB4-91B5-8C1A2D9BB21E}"/>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8D55165-C317-06C7-AE3B-74029735D74B}"/>
              </a:ext>
            </a:extLst>
          </p:cNvPr>
          <p:cNvSpPr/>
          <p:nvPr/>
        </p:nvSpPr>
        <p:spPr>
          <a:xfrm>
            <a:off x="599767" y="2082620"/>
            <a:ext cx="10520517" cy="44519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In any project, it is important to have a plan; so is having a project communications management plan—and using it. </a:t>
            </a:r>
          </a:p>
          <a:p>
            <a:pPr marL="342900" indent="-342900" algn="just">
              <a:lnSpc>
                <a:spcPct val="20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A project communications management plan </a:t>
            </a:r>
            <a:r>
              <a:rPr lang="en-US" sz="1600" dirty="0">
                <a:latin typeface="Alexandria Light" pitchFamily="2" charset="-78"/>
                <a:cs typeface="Alexandria Light" pitchFamily="2" charset="-78"/>
              </a:rPr>
              <a:t>and its various elements provide a roadmap for the project team to keep others informed. Make sure your plan is being used effectively. As the project team implements their project communications management plan, the team may find that adjustments are needed. </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Why is this important? Because a project communications management plan and its evolution help us to stay on track by </a:t>
            </a:r>
            <a:r>
              <a:rPr lang="en-US" sz="1600" b="1" dirty="0">
                <a:solidFill>
                  <a:schemeClr val="accent6">
                    <a:lumMod val="50000"/>
                  </a:schemeClr>
                </a:solidFill>
                <a:latin typeface="Alexandria Light" pitchFamily="2" charset="-78"/>
                <a:cs typeface="Alexandria Light" pitchFamily="2" charset="-78"/>
              </a:rPr>
              <a:t>delivering the right message, at the right time, to the right stakeholders, for the right reasons, using the right communication methods and frequency </a:t>
            </a:r>
            <a:r>
              <a:rPr lang="en-US" sz="1600" dirty="0">
                <a:latin typeface="Alexandria Light" pitchFamily="2" charset="-78"/>
                <a:cs typeface="Alexandria Light" pitchFamily="2" charset="-78"/>
              </a:rPr>
              <a:t>(</a:t>
            </a:r>
            <a:r>
              <a:rPr lang="en-US" sz="1600" dirty="0">
                <a:solidFill>
                  <a:srgbClr val="FF0000"/>
                </a:solidFill>
                <a:latin typeface="Alexandria Light" pitchFamily="2" charset="-78"/>
                <a:cs typeface="Alexandria Light" pitchFamily="2" charset="-78"/>
              </a:rPr>
              <a:t>see Chapter 5</a:t>
            </a:r>
            <a:r>
              <a:rPr lang="en-US" sz="1600" dirty="0">
                <a:latin typeface="Alexandria Light" pitchFamily="2" charset="-78"/>
                <a:cs typeface="Alexandria Light" pitchFamily="2" charset="-78"/>
              </a:rPr>
              <a:t>).</a:t>
            </a:r>
          </a:p>
        </p:txBody>
      </p:sp>
      <p:sp>
        <p:nvSpPr>
          <p:cNvPr id="4" name="Rectangle: Rounded Corners 3">
            <a:extLst>
              <a:ext uri="{FF2B5EF4-FFF2-40B4-BE49-F238E27FC236}">
                <a16:creationId xmlns:a16="http://schemas.microsoft.com/office/drawing/2014/main" id="{CD54E641-229B-A0EA-66FA-54FF22FD388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8773D4D-02F4-4168-F828-E1CA2E15C70E}"/>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A Time to Reflect</a:t>
            </a:r>
          </a:p>
        </p:txBody>
      </p:sp>
      <p:sp>
        <p:nvSpPr>
          <p:cNvPr id="7" name="TextBox 6">
            <a:extLst>
              <a:ext uri="{FF2B5EF4-FFF2-40B4-BE49-F238E27FC236}">
                <a16:creationId xmlns:a16="http://schemas.microsoft.com/office/drawing/2014/main" id="{BB5D92DC-4171-8C14-B702-1090F1762CF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514840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8C6AB-BD28-F14F-A937-97B23B8E5D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9ACDD6-9639-4A93-3DF2-7789F20A61C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C118C6-06BA-2F7E-B675-85C6D6A38F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F5FA61-1C9D-FC2C-6EFB-FAF7C46C672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pic>
        <p:nvPicPr>
          <p:cNvPr id="2050" name="Picture 2" descr="2.2 Manage Communications - PM Illustrated PMP Exam">
            <a:extLst>
              <a:ext uri="{FF2B5EF4-FFF2-40B4-BE49-F238E27FC236}">
                <a16:creationId xmlns:a16="http://schemas.microsoft.com/office/drawing/2014/main" id="{69F9D3EA-8328-124B-650B-2E84D8AED38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105"/>
          <a:stretch/>
        </p:blipFill>
        <p:spPr bwMode="auto">
          <a:xfrm>
            <a:off x="642633" y="1535062"/>
            <a:ext cx="10906734" cy="4971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57154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F25B2-3735-2CAA-8766-9DB4B15CEF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1EC5AA2-EA3A-692A-B934-279F75E7113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D72E685-2C0B-8792-9699-17EF01F7BF4B}"/>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115D8F7-49DD-7575-548D-CE956C5B39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F0956EE1-8580-4229-F895-313EC31CB047}"/>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6</a:t>
            </a:r>
            <a:r>
              <a:rPr lang="en-US" sz="2400" dirty="0">
                <a:latin typeface="Alexandria" pitchFamily="2" charset="-78"/>
                <a:ea typeface="Times New Roman" panose="02020603050405020304" pitchFamily="18" charset="0"/>
                <a:cs typeface="Alexandria" pitchFamily="2" charset="-78"/>
              </a:rPr>
              <a:t>: Managing and Monitoring Project Communications</a:t>
            </a:r>
          </a:p>
        </p:txBody>
      </p:sp>
      <p:sp>
        <p:nvSpPr>
          <p:cNvPr id="3" name="Rectangle: Rounded Corners 2">
            <a:extLst>
              <a:ext uri="{FF2B5EF4-FFF2-40B4-BE49-F238E27FC236}">
                <a16:creationId xmlns:a16="http://schemas.microsoft.com/office/drawing/2014/main" id="{AEB5E793-92B8-D052-DF62-A20BC76689CC}"/>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66B2A22-205C-251F-8BC1-86CDB3DB764E}"/>
              </a:ext>
            </a:extLst>
          </p:cNvPr>
          <p:cNvSpPr/>
          <p:nvPr/>
        </p:nvSpPr>
        <p:spPr>
          <a:xfrm>
            <a:off x="461462" y="2109598"/>
            <a:ext cx="5766618" cy="327192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Build key skills needed to address stakeholders’ practical needs and personal needs when communicating on projects—including a five-step approach.</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Measure the effectiveness of your project communications.</a:t>
            </a:r>
          </a:p>
        </p:txBody>
      </p:sp>
      <p:pic>
        <p:nvPicPr>
          <p:cNvPr id="2" name="Picture 2" descr="Project Communications and Visibility | Top Tips for Youth Action">
            <a:extLst>
              <a:ext uri="{FF2B5EF4-FFF2-40B4-BE49-F238E27FC236}">
                <a16:creationId xmlns:a16="http://schemas.microsoft.com/office/drawing/2014/main" id="{67AA133F-7456-8AEA-CA34-0041B9CAFDF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59298" y="2363838"/>
            <a:ext cx="5619480"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3584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E5A2B-A7DB-76DE-EA6D-B8B844984E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33D718-BF1C-FBF3-3ABC-69E651F8E8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7C8B45A-079F-29C1-CC77-EABCA6ACC603}"/>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39FC78E-50A2-0682-67DF-287A23D1A4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C06076D2-3AC4-6DB3-04BC-795661DA4493}"/>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6</a:t>
            </a:r>
            <a:r>
              <a:rPr lang="en-US" sz="2400" dirty="0">
                <a:latin typeface="Alexandria" pitchFamily="2" charset="-78"/>
                <a:ea typeface="Times New Roman" panose="02020603050405020304" pitchFamily="18" charset="0"/>
                <a:cs typeface="Alexandria" pitchFamily="2" charset="-78"/>
              </a:rPr>
              <a:t>: Managing and Monitoring Project Communications</a:t>
            </a:r>
          </a:p>
        </p:txBody>
      </p:sp>
      <p:sp>
        <p:nvSpPr>
          <p:cNvPr id="3" name="Rectangle: Rounded Corners 2">
            <a:extLst>
              <a:ext uri="{FF2B5EF4-FFF2-40B4-BE49-F238E27FC236}">
                <a16:creationId xmlns:a16="http://schemas.microsoft.com/office/drawing/2014/main" id="{955DFC3B-F88F-EEDC-F50F-5602341DD228}"/>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E367F1F-A088-D5A6-371B-C1037680F319}"/>
              </a:ext>
            </a:extLst>
          </p:cNvPr>
          <p:cNvSpPr/>
          <p:nvPr/>
        </p:nvSpPr>
        <p:spPr>
          <a:xfrm>
            <a:off x="461462" y="2109598"/>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the importance of incorporating feedback loops.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Examine lessons learned and retrospectives.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Put it into practice: Managing and monitoring communications in traditional, agile, and virtual project teams.</a:t>
            </a:r>
          </a:p>
        </p:txBody>
      </p:sp>
      <p:pic>
        <p:nvPicPr>
          <p:cNvPr id="14338" name="Picture 2" descr="Project Communications and Visibility | Top Tips for Youth Action">
            <a:extLst>
              <a:ext uri="{FF2B5EF4-FFF2-40B4-BE49-F238E27FC236}">
                <a16:creationId xmlns:a16="http://schemas.microsoft.com/office/drawing/2014/main" id="{88063016-3FE6-DBA5-1B6E-F65FC3A3397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59298" y="2363838"/>
            <a:ext cx="5619480"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3373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D140E-8351-EF1D-5A0F-99F27624F0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480354-FABF-B65E-6AC2-1CAB5B02FC7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D40CFBA-9903-DE55-6533-385D222ECD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529C79C-C78F-CA68-2A38-FA8EF159F6B7}"/>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Ch6: Managing and Monitoring Project Communications.</a:t>
            </a:r>
          </a:p>
        </p:txBody>
      </p:sp>
      <p:sp>
        <p:nvSpPr>
          <p:cNvPr id="3" name="Rectangle: Rounded Corners 2">
            <a:extLst>
              <a:ext uri="{FF2B5EF4-FFF2-40B4-BE49-F238E27FC236}">
                <a16:creationId xmlns:a16="http://schemas.microsoft.com/office/drawing/2014/main" id="{D0C14592-1AE5-2EC3-237D-6CA0890E9B70}"/>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112A8E8-AFE8-4E52-C378-06D18B0975FA}"/>
              </a:ext>
            </a:extLst>
          </p:cNvPr>
          <p:cNvSpPr/>
          <p:nvPr/>
        </p:nvSpPr>
        <p:spPr>
          <a:xfrm>
            <a:off x="599767" y="2082620"/>
            <a:ext cx="10520517" cy="4201150"/>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Once you have planned your project communications, you are now ready to start using your project communications management plan through </a:t>
            </a:r>
            <a:r>
              <a:rPr lang="en-US" sz="1700" b="1" dirty="0">
                <a:solidFill>
                  <a:schemeClr val="accent6">
                    <a:lumMod val="50000"/>
                  </a:schemeClr>
                </a:solidFill>
                <a:latin typeface="Alexandria Light" pitchFamily="2" charset="-78"/>
                <a:cs typeface="Alexandria Light" pitchFamily="2" charset="-78"/>
              </a:rPr>
              <a:t>managing and monitoring project communications</a:t>
            </a:r>
            <a:r>
              <a:rPr lang="en-US" sz="1700" dirty="0">
                <a:latin typeface="Alexandria Light" pitchFamily="2" charset="-78"/>
                <a:cs typeface="Alexandria Light" pitchFamily="2" charset="-78"/>
              </a:rPr>
              <a:t>.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Don’t forget to measure the effectiveness of your project communications. Ask questions like, “What do you think?” or “What did you just hear?”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Why is this important? Getting and giving feedback, having structured conversations, and </a:t>
            </a:r>
            <a:r>
              <a:rPr lang="en-US" sz="1700" b="1" dirty="0">
                <a:solidFill>
                  <a:schemeClr val="accent6">
                    <a:lumMod val="50000"/>
                  </a:schemeClr>
                </a:solidFill>
                <a:latin typeface="Alexandria Light" pitchFamily="2" charset="-78"/>
                <a:cs typeface="Alexandria Light" pitchFamily="2" charset="-78"/>
              </a:rPr>
              <a:t>addressing the personal and practical needs </a:t>
            </a:r>
            <a:r>
              <a:rPr lang="en-US" sz="1700" dirty="0">
                <a:latin typeface="Alexandria Light" pitchFamily="2" charset="-78"/>
                <a:cs typeface="Alexandria Light" pitchFamily="2" charset="-78"/>
              </a:rPr>
              <a:t>of the project team and stakeholders are all essential in managing and monitoring project communications (</a:t>
            </a:r>
            <a:r>
              <a:rPr lang="en-US" sz="1700" dirty="0">
                <a:solidFill>
                  <a:srgbClr val="FF0000"/>
                </a:solidFill>
                <a:latin typeface="Alexandria Light" pitchFamily="2" charset="-78"/>
                <a:cs typeface="Alexandria Light" pitchFamily="2" charset="-78"/>
              </a:rPr>
              <a:t>see Chapter 6</a:t>
            </a:r>
            <a:r>
              <a:rPr lang="en-US" sz="1700" dirty="0">
                <a:latin typeface="Alexandria Light" pitchFamily="2" charset="-78"/>
                <a:cs typeface="Alexandria Light" pitchFamily="2" charset="-78"/>
              </a:rPr>
              <a:t>).</a:t>
            </a:r>
          </a:p>
        </p:txBody>
      </p:sp>
      <p:sp>
        <p:nvSpPr>
          <p:cNvPr id="4" name="Rectangle: Rounded Corners 3">
            <a:extLst>
              <a:ext uri="{FF2B5EF4-FFF2-40B4-BE49-F238E27FC236}">
                <a16:creationId xmlns:a16="http://schemas.microsoft.com/office/drawing/2014/main" id="{AC9D8970-D295-E2DD-67E6-DBD4F405A67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F0387ED-36FB-6839-FD92-D8C34F3B2FBA}"/>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A Time to Reflect</a:t>
            </a:r>
          </a:p>
        </p:txBody>
      </p:sp>
      <p:sp>
        <p:nvSpPr>
          <p:cNvPr id="7" name="TextBox 6">
            <a:extLst>
              <a:ext uri="{FF2B5EF4-FFF2-40B4-BE49-F238E27FC236}">
                <a16:creationId xmlns:a16="http://schemas.microsoft.com/office/drawing/2014/main" id="{52596283-E551-E8B5-A5F0-1657BD063FD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787659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0DEAB-B81F-6B23-E44F-B9029E09EE0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199498-8F10-6F34-BC7C-5018C5BFCD5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1ED28FF-8DBF-179B-C53F-D84D09C8F3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25D386C-F001-202E-8762-BE19E861DFFF}"/>
              </a:ext>
            </a:extLst>
          </p:cNvPr>
          <p:cNvSpPr/>
          <p:nvPr/>
        </p:nvSpPr>
        <p:spPr>
          <a:xfrm>
            <a:off x="496489" y="634335"/>
            <a:ext cx="8932646" cy="461665"/>
          </a:xfrm>
          <a:prstGeom prst="rect">
            <a:avLst/>
          </a:prstGeom>
        </p:spPr>
        <p:txBody>
          <a:bodyPr wrap="square">
            <a:spAutoFit/>
          </a:bodyPr>
          <a:lstStyle/>
          <a:p>
            <a:r>
              <a:rPr lang="en-US" sz="2400" b="1" dirty="0">
                <a:solidFill>
                  <a:srgbClr val="00B0F0"/>
                </a:solidFill>
                <a:latin typeface="Alexandria" charset="0"/>
                <a:cs typeface="Alexandria" charset="0"/>
              </a:rPr>
              <a:t>Managing Project Communications</a:t>
            </a:r>
          </a:p>
        </p:txBody>
      </p:sp>
      <p:pic>
        <p:nvPicPr>
          <p:cNvPr id="1028" name="Picture 4" descr="Critical Conversations: How to Get them Right | DDI">
            <a:extLst>
              <a:ext uri="{FF2B5EF4-FFF2-40B4-BE49-F238E27FC236}">
                <a16:creationId xmlns:a16="http://schemas.microsoft.com/office/drawing/2014/main" id="{FD5079BF-3B9F-8ACA-FBA9-01A78AEF05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5610" y="1230123"/>
            <a:ext cx="7594713" cy="5627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30582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18BDF7-3992-F9F9-25EF-64EB72578E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A2B2E2-7A15-2092-0B33-08F892B9FC3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135F60E-1EA4-18C6-E53B-35A83EC5A2B1}"/>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B11A4F4-B4E4-D992-91A9-98DAA944C5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7AABF77D-C7FA-CC77-E95D-DEC99BD3D148}"/>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7</a:t>
            </a:r>
            <a:r>
              <a:rPr lang="en-US" sz="2400" dirty="0">
                <a:latin typeface="Alexandria" pitchFamily="2" charset="-78"/>
                <a:ea typeface="Times New Roman" panose="02020603050405020304" pitchFamily="18" charset="0"/>
                <a:cs typeface="Alexandria" pitchFamily="2" charset="-78"/>
              </a:rPr>
              <a:t>: Using Project Communication Tools</a:t>
            </a:r>
          </a:p>
        </p:txBody>
      </p:sp>
      <p:sp>
        <p:nvSpPr>
          <p:cNvPr id="3" name="Rectangle: Rounded Corners 2">
            <a:extLst>
              <a:ext uri="{FF2B5EF4-FFF2-40B4-BE49-F238E27FC236}">
                <a16:creationId xmlns:a16="http://schemas.microsoft.com/office/drawing/2014/main" id="{08E3DF19-B9D2-100B-5850-46B59EF35052}"/>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695BFEF-3EE7-4C40-BE68-05623B8F696F}"/>
              </a:ext>
            </a:extLst>
          </p:cNvPr>
          <p:cNvSpPr/>
          <p:nvPr/>
        </p:nvSpPr>
        <p:spPr>
          <a:xfrm>
            <a:off x="461462" y="2109598"/>
            <a:ext cx="5766618" cy="465691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Consider what goes into choosing the right communication tools for your project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Examine the purpose and benefits of different project communication tools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the importance of being knowledgeable about whatever communication tools you use for your project.</a:t>
            </a:r>
          </a:p>
        </p:txBody>
      </p:sp>
      <p:pic>
        <p:nvPicPr>
          <p:cNvPr id="2" name="Picture 2" descr="Communication Tools Images - Free Download on Freepik">
            <a:extLst>
              <a:ext uri="{FF2B5EF4-FFF2-40B4-BE49-F238E27FC236}">
                <a16:creationId xmlns:a16="http://schemas.microsoft.com/office/drawing/2014/main" id="{AA032202-DEF9-B1A7-74F6-4FAEEDEFCC7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5084"/>
          <a:stretch/>
        </p:blipFill>
        <p:spPr bwMode="auto">
          <a:xfrm>
            <a:off x="6750526" y="1849120"/>
            <a:ext cx="5000332" cy="47461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565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438F1-02D2-B20D-6466-74F2758E4D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47CC11-C067-849C-C6BA-6DACE30F920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94F9DD9-AC5D-103D-3B0C-03F629CC5FD7}"/>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7C233F5-6BA8-28AA-8B06-6420EF9C1A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147DD37E-EF8C-F75C-9A17-CEFEDEE434F8}"/>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7</a:t>
            </a:r>
            <a:r>
              <a:rPr lang="en-US" sz="2400" dirty="0">
                <a:latin typeface="Alexandria" pitchFamily="2" charset="-78"/>
                <a:ea typeface="Times New Roman" panose="02020603050405020304" pitchFamily="18" charset="0"/>
                <a:cs typeface="Alexandria" pitchFamily="2" charset="-78"/>
              </a:rPr>
              <a:t>: Using Project Communication Tools</a:t>
            </a:r>
          </a:p>
        </p:txBody>
      </p:sp>
      <p:sp>
        <p:nvSpPr>
          <p:cNvPr id="3" name="Rectangle: Rounded Corners 2">
            <a:extLst>
              <a:ext uri="{FF2B5EF4-FFF2-40B4-BE49-F238E27FC236}">
                <a16:creationId xmlns:a16="http://schemas.microsoft.com/office/drawing/2014/main" id="{F2E5C869-4D30-C619-E89E-BCE730CE12D8}"/>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A352371-5C09-1C97-54B5-49CFC648266C}"/>
              </a:ext>
            </a:extLst>
          </p:cNvPr>
          <p:cNvSpPr/>
          <p:nvPr/>
        </p:nvSpPr>
        <p:spPr>
          <a:xfrm>
            <a:off x="461462" y="2109598"/>
            <a:ext cx="5766618" cy="1886927"/>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Put it into practice: Using communication tools in traditional, agile, and virtual project teams.</a:t>
            </a:r>
          </a:p>
        </p:txBody>
      </p:sp>
      <p:pic>
        <p:nvPicPr>
          <p:cNvPr id="2" name="Picture 2" descr="Communication Tools Images - Free Download on Freepik">
            <a:extLst>
              <a:ext uri="{FF2B5EF4-FFF2-40B4-BE49-F238E27FC236}">
                <a16:creationId xmlns:a16="http://schemas.microsoft.com/office/drawing/2014/main" id="{2D8B7231-5B00-CC3B-6404-48C48733CD3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5084"/>
          <a:stretch/>
        </p:blipFill>
        <p:spPr bwMode="auto">
          <a:xfrm>
            <a:off x="6750526" y="1849120"/>
            <a:ext cx="5000332" cy="47461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51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A6822C-F751-24DF-CD7D-9557316185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B372377-2CFB-E760-4EC0-C33E4E5972C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78F2603-B8A4-5567-BF7A-68329B58F6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A1FF5C0-BFF3-3D35-C789-C8352597ABDC}"/>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Ch7: Using Project Communication Tools.</a:t>
            </a:r>
          </a:p>
        </p:txBody>
      </p:sp>
      <p:sp>
        <p:nvSpPr>
          <p:cNvPr id="3" name="Rectangle: Rounded Corners 2">
            <a:extLst>
              <a:ext uri="{FF2B5EF4-FFF2-40B4-BE49-F238E27FC236}">
                <a16:creationId xmlns:a16="http://schemas.microsoft.com/office/drawing/2014/main" id="{112240FA-A5E7-8403-D46A-5AF9B92A3CF6}"/>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A047CC3-FA16-7A9E-5D14-A2331F6F739A}"/>
              </a:ext>
            </a:extLst>
          </p:cNvPr>
          <p:cNvSpPr/>
          <p:nvPr/>
        </p:nvSpPr>
        <p:spPr>
          <a:xfrm>
            <a:off x="599767" y="2082620"/>
            <a:ext cx="10520517" cy="44519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We explored different </a:t>
            </a:r>
            <a:r>
              <a:rPr lang="en-US" sz="1600" b="1" dirty="0">
                <a:solidFill>
                  <a:schemeClr val="accent6">
                    <a:lumMod val="50000"/>
                  </a:schemeClr>
                </a:solidFill>
                <a:latin typeface="Alexandria Light" pitchFamily="2" charset="-78"/>
                <a:cs typeface="Alexandria Light" pitchFamily="2" charset="-78"/>
              </a:rPr>
              <a:t>communication tools </a:t>
            </a:r>
            <a:r>
              <a:rPr lang="en-US" sz="1600" dirty="0">
                <a:latin typeface="Alexandria Light" pitchFamily="2" charset="-78"/>
                <a:cs typeface="Alexandria Light" pitchFamily="2" charset="-78"/>
              </a:rPr>
              <a:t>and how to select the best tools that fit your project needs and organization by starting with why, then how, then what. Establishing the priorities of your selection criteria can help you focus on what matters most. </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Selecting the right tool is as important as knowing how to use the tool. If you need education in how to use a tool, get it. If you need to change the tool because it is not working, do it. Why is this important? Because tools are vital in communicating. In projects, we use a collection of tools when communicating. Even our talents and strengths are a tool. However, remember that our primary focus is on the message and the communication. Consider the communication tool as the vehicle for delivering the message (</a:t>
            </a:r>
            <a:r>
              <a:rPr lang="en-US" sz="1600" dirty="0">
                <a:solidFill>
                  <a:srgbClr val="FF0000"/>
                </a:solidFill>
                <a:latin typeface="Alexandria Light" pitchFamily="2" charset="-78"/>
                <a:cs typeface="Alexandria Light" pitchFamily="2" charset="-78"/>
              </a:rPr>
              <a:t>see Chapter 7</a:t>
            </a:r>
            <a:r>
              <a:rPr lang="en-US" sz="1600" dirty="0">
                <a:latin typeface="Alexandria Light" pitchFamily="2" charset="-78"/>
                <a:cs typeface="Alexandria Light" pitchFamily="2" charset="-78"/>
              </a:rPr>
              <a:t>).</a:t>
            </a:r>
          </a:p>
        </p:txBody>
      </p:sp>
      <p:sp>
        <p:nvSpPr>
          <p:cNvPr id="4" name="Rectangle: Rounded Corners 3">
            <a:extLst>
              <a:ext uri="{FF2B5EF4-FFF2-40B4-BE49-F238E27FC236}">
                <a16:creationId xmlns:a16="http://schemas.microsoft.com/office/drawing/2014/main" id="{6A444FD1-A3D2-6C4A-6EA0-DAA5358877A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B0327BF-F287-1876-CE80-258332376A07}"/>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A Time to Reflect</a:t>
            </a:r>
          </a:p>
        </p:txBody>
      </p:sp>
      <p:sp>
        <p:nvSpPr>
          <p:cNvPr id="7" name="TextBox 6">
            <a:extLst>
              <a:ext uri="{FF2B5EF4-FFF2-40B4-BE49-F238E27FC236}">
                <a16:creationId xmlns:a16="http://schemas.microsoft.com/office/drawing/2014/main" id="{36235333-C96E-983E-73DC-CB4098923C5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961891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B826F0-5EC7-5DBA-3945-2550CEB806F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15BE04-5715-E12C-9875-82E70BE29CD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B33E2EE-515B-93F9-E5DF-30DE76623E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86028A9-43DB-99CD-4F54-952EA98E7932}"/>
              </a:ext>
            </a:extLst>
          </p:cNvPr>
          <p:cNvSpPr/>
          <p:nvPr/>
        </p:nvSpPr>
        <p:spPr>
          <a:xfrm>
            <a:off x="496489" y="634335"/>
            <a:ext cx="8932646" cy="461665"/>
          </a:xfrm>
          <a:prstGeom prst="rect">
            <a:avLst/>
          </a:prstGeom>
        </p:spPr>
        <p:txBody>
          <a:bodyPr wrap="square">
            <a:spAutoFit/>
          </a:bodyPr>
          <a:lstStyle/>
          <a:p>
            <a:r>
              <a:rPr lang="en-US" sz="2400" b="1" dirty="0">
                <a:solidFill>
                  <a:srgbClr val="00B0F0"/>
                </a:solidFill>
                <a:latin typeface="Alexandria" charset="0"/>
                <a:cs typeface="Alexandria" charset="0"/>
              </a:rPr>
              <a:t>Using Project Communication Tools</a:t>
            </a:r>
          </a:p>
        </p:txBody>
      </p:sp>
      <p:pic>
        <p:nvPicPr>
          <p:cNvPr id="4" name="Picture 3">
            <a:extLst>
              <a:ext uri="{FF2B5EF4-FFF2-40B4-BE49-F238E27FC236}">
                <a16:creationId xmlns:a16="http://schemas.microsoft.com/office/drawing/2014/main" id="{6136047E-2AFA-19FA-C1F7-920A1AD59752}"/>
              </a:ext>
            </a:extLst>
          </p:cNvPr>
          <p:cNvPicPr>
            <a:picLocks noChangeAspect="1"/>
          </p:cNvPicPr>
          <p:nvPr/>
        </p:nvPicPr>
        <p:blipFill>
          <a:blip r:embed="rId3"/>
          <a:stretch>
            <a:fillRect/>
          </a:stretch>
        </p:blipFill>
        <p:spPr>
          <a:xfrm>
            <a:off x="1227304" y="1793924"/>
            <a:ext cx="9334949" cy="40582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9363200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33A39-8593-FF00-2048-DCBD55BFAF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EEE47CC-6BBA-E348-BFC0-903357EAACE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91F1C4-FFFD-E089-2248-398F6BDD10E5}"/>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69C8038-5C2B-EE6D-B04D-ECBF023525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A85CB030-D5F8-FBAC-33D5-70494F61824A}"/>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8</a:t>
            </a:r>
            <a:r>
              <a:rPr lang="en-US" sz="2400" dirty="0">
                <a:latin typeface="Alexandria" pitchFamily="2" charset="-78"/>
                <a:ea typeface="Times New Roman" panose="02020603050405020304" pitchFamily="18" charset="0"/>
                <a:cs typeface="Alexandria" pitchFamily="2" charset="-78"/>
              </a:rPr>
              <a:t>: Communicating Change</a:t>
            </a:r>
          </a:p>
        </p:txBody>
      </p:sp>
      <p:sp>
        <p:nvSpPr>
          <p:cNvPr id="3" name="Rectangle: Rounded Corners 2">
            <a:extLst>
              <a:ext uri="{FF2B5EF4-FFF2-40B4-BE49-F238E27FC236}">
                <a16:creationId xmlns:a16="http://schemas.microsoft.com/office/drawing/2014/main" id="{F21FC12A-8C18-4A2F-28E5-1A47861F5357}"/>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69CE2AC-7381-6296-F386-04944B10E615}"/>
              </a:ext>
            </a:extLst>
          </p:cNvPr>
          <p:cNvSpPr/>
          <p:nvPr/>
        </p:nvSpPr>
        <p:spPr>
          <a:xfrm>
            <a:off x="461462" y="2109598"/>
            <a:ext cx="5766618" cy="373358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change management, including three common models of managing change.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Describe how change management and project management work together.</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Integrate change management into a project through communications.</a:t>
            </a:r>
          </a:p>
        </p:txBody>
      </p:sp>
      <p:pic>
        <p:nvPicPr>
          <p:cNvPr id="3074" name="Picture 2" descr="Ways to communicate changes in the workplace | theEMPLOYEEapp">
            <a:extLst>
              <a:ext uri="{FF2B5EF4-FFF2-40B4-BE49-F238E27FC236}">
                <a16:creationId xmlns:a16="http://schemas.microsoft.com/office/drawing/2014/main" id="{93180981-7D78-5966-EDD1-2BBF2874FD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4310" y="2207370"/>
            <a:ext cx="5647690" cy="37625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8513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83225-B7D4-41BE-ECDE-7163B5929F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8BF742-FD71-0B99-D9E0-F4BF93161B3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FA9407E-A79A-D095-AFD7-35C3CE71BA39}"/>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2AEE682-F994-9124-683B-A0903117B9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5C82BC3C-7778-06CA-6379-81373A7E5515}"/>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8</a:t>
            </a:r>
            <a:r>
              <a:rPr lang="en-US" sz="2400" dirty="0">
                <a:latin typeface="Alexandria" pitchFamily="2" charset="-78"/>
                <a:ea typeface="Times New Roman" panose="02020603050405020304" pitchFamily="18" charset="0"/>
                <a:cs typeface="Alexandria" pitchFamily="2" charset="-78"/>
              </a:rPr>
              <a:t>: Communicating Change</a:t>
            </a:r>
          </a:p>
        </p:txBody>
      </p:sp>
      <p:sp>
        <p:nvSpPr>
          <p:cNvPr id="3" name="Rectangle: Rounded Corners 2">
            <a:extLst>
              <a:ext uri="{FF2B5EF4-FFF2-40B4-BE49-F238E27FC236}">
                <a16:creationId xmlns:a16="http://schemas.microsoft.com/office/drawing/2014/main" id="{0F7F8A13-0106-82C9-5B71-C78A6BA4C0D2}"/>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E46A45D-BD35-BADF-6004-42AF377F9BF9}"/>
              </a:ext>
            </a:extLst>
          </p:cNvPr>
          <p:cNvSpPr/>
          <p:nvPr/>
        </p:nvSpPr>
        <p:spPr>
          <a:xfrm>
            <a:off x="461462" y="2109598"/>
            <a:ext cx="5766618" cy="1886927"/>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Put it into practice: Communicating change in traditional, agile, and virtual project teams.</a:t>
            </a:r>
          </a:p>
        </p:txBody>
      </p:sp>
      <p:pic>
        <p:nvPicPr>
          <p:cNvPr id="3074" name="Picture 2" descr="Ways to communicate changes in the workplace | theEMPLOYEEapp">
            <a:extLst>
              <a:ext uri="{FF2B5EF4-FFF2-40B4-BE49-F238E27FC236}">
                <a16:creationId xmlns:a16="http://schemas.microsoft.com/office/drawing/2014/main" id="{480DE0D1-86D2-393D-551D-CED2FDB711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4310" y="2207370"/>
            <a:ext cx="5647690" cy="37625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6416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0C449-8115-8FC1-4CBB-F23E20B44D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00BA9E7-2EE2-1A5B-77D9-606915D7F97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EF911D0-63A9-47BE-3F0E-5EDD6B23CD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42418B7-BC18-479D-7FE2-9636247C55E3}"/>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Ch8: Communicating Change.</a:t>
            </a:r>
          </a:p>
        </p:txBody>
      </p:sp>
      <p:sp>
        <p:nvSpPr>
          <p:cNvPr id="3" name="Rectangle: Rounded Corners 2">
            <a:extLst>
              <a:ext uri="{FF2B5EF4-FFF2-40B4-BE49-F238E27FC236}">
                <a16:creationId xmlns:a16="http://schemas.microsoft.com/office/drawing/2014/main" id="{96C2472C-8FAA-E71A-8577-35D3C1CA8D43}"/>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ED25526-53B0-DEDF-C88A-A43EBA875461}"/>
              </a:ext>
            </a:extLst>
          </p:cNvPr>
          <p:cNvSpPr/>
          <p:nvPr/>
        </p:nvSpPr>
        <p:spPr>
          <a:xfrm>
            <a:off x="599767" y="2082620"/>
            <a:ext cx="10520517" cy="4201150"/>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Projects are the connectors between where we are now (current state) and where we want to be (future state). In the middle, there is </a:t>
            </a:r>
            <a:r>
              <a:rPr lang="en-US" sz="1700" b="1" dirty="0">
                <a:solidFill>
                  <a:schemeClr val="accent6">
                    <a:lumMod val="50000"/>
                  </a:schemeClr>
                </a:solidFill>
                <a:latin typeface="Alexandria Light" pitchFamily="2" charset="-78"/>
                <a:cs typeface="Alexandria Light" pitchFamily="2" charset="-78"/>
              </a:rPr>
              <a:t>change and uncertainty</a:t>
            </a:r>
            <a:r>
              <a:rPr lang="en-US" sz="1700" dirty="0">
                <a:latin typeface="Alexandria Light" pitchFamily="2" charset="-78"/>
                <a:cs typeface="Alexandria Light" pitchFamily="2" charset="-78"/>
              </a:rPr>
              <a:t>.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There are a number of change management models to consider for integrating change management concepts into your project communications. Be cautious, however, that too much change can create change fatigue, which can put projects and teams at risk.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Why is this important? Because effective project communications that incorporate change management principles can help projects succeed and help organizations realize the benefits of the project (</a:t>
            </a:r>
            <a:r>
              <a:rPr lang="en-US" sz="1700" dirty="0">
                <a:solidFill>
                  <a:srgbClr val="FF0000"/>
                </a:solidFill>
                <a:latin typeface="Alexandria Light" pitchFamily="2" charset="-78"/>
                <a:cs typeface="Alexandria Light" pitchFamily="2" charset="-78"/>
              </a:rPr>
              <a:t>see Chapter 8</a:t>
            </a:r>
            <a:r>
              <a:rPr lang="en-US" sz="1700" dirty="0">
                <a:latin typeface="Alexandria Light" pitchFamily="2" charset="-78"/>
                <a:cs typeface="Alexandria Light" pitchFamily="2" charset="-78"/>
              </a:rPr>
              <a:t>).</a:t>
            </a:r>
          </a:p>
        </p:txBody>
      </p:sp>
      <p:sp>
        <p:nvSpPr>
          <p:cNvPr id="4" name="Rectangle: Rounded Corners 3">
            <a:extLst>
              <a:ext uri="{FF2B5EF4-FFF2-40B4-BE49-F238E27FC236}">
                <a16:creationId xmlns:a16="http://schemas.microsoft.com/office/drawing/2014/main" id="{47E23CAC-C4B0-40FA-3A48-98C14DA71D2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8F2A7E3-3669-9EB1-C5CB-4D4935D0DA81}"/>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A Time to Reflect</a:t>
            </a:r>
          </a:p>
        </p:txBody>
      </p:sp>
      <p:sp>
        <p:nvSpPr>
          <p:cNvPr id="7" name="TextBox 6">
            <a:extLst>
              <a:ext uri="{FF2B5EF4-FFF2-40B4-BE49-F238E27FC236}">
                <a16:creationId xmlns:a16="http://schemas.microsoft.com/office/drawing/2014/main" id="{3FFD3BE2-BC7B-728B-3F8F-D4CAA52F9DA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219128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E11B3-1AD5-A85A-9123-16956EF3039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B4F9A46-EBF4-E8E6-2455-F3BF183290B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D7473A7-DD67-5FCE-BEA3-8BE6967905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4D537CC-E098-4A47-28E9-0B60A630CFD2}"/>
              </a:ext>
            </a:extLst>
          </p:cNvPr>
          <p:cNvSpPr/>
          <p:nvPr/>
        </p:nvSpPr>
        <p:spPr>
          <a:xfrm>
            <a:off x="496489" y="634335"/>
            <a:ext cx="8932646" cy="461665"/>
          </a:xfrm>
          <a:prstGeom prst="rect">
            <a:avLst/>
          </a:prstGeom>
        </p:spPr>
        <p:txBody>
          <a:bodyPr wrap="square">
            <a:spAutoFit/>
          </a:bodyPr>
          <a:lstStyle/>
          <a:p>
            <a:r>
              <a:rPr lang="en-US" sz="2400" b="1" dirty="0">
                <a:solidFill>
                  <a:srgbClr val="00B0F0"/>
                </a:solidFill>
                <a:latin typeface="Alexandria" charset="0"/>
                <a:cs typeface="Alexandria" charset="0"/>
              </a:rPr>
              <a:t>Communication Tools for Projects</a:t>
            </a:r>
          </a:p>
        </p:txBody>
      </p:sp>
      <p:pic>
        <p:nvPicPr>
          <p:cNvPr id="3074" name="Picture 2" descr="What are the best communication channels to support your customers ?">
            <a:extLst>
              <a:ext uri="{FF2B5EF4-FFF2-40B4-BE49-F238E27FC236}">
                <a16:creationId xmlns:a16="http://schemas.microsoft.com/office/drawing/2014/main" id="{C1D70E67-EF48-895A-0A6E-0DB4E349F2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9841" y="2770780"/>
            <a:ext cx="6587429" cy="40872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583B526-23EC-8A07-E7CA-ECCF3853BC71}"/>
              </a:ext>
            </a:extLst>
          </p:cNvPr>
          <p:cNvPicPr>
            <a:picLocks noChangeAspect="1"/>
          </p:cNvPicPr>
          <p:nvPr/>
        </p:nvPicPr>
        <p:blipFill>
          <a:blip r:embed="rId4"/>
          <a:stretch>
            <a:fillRect/>
          </a:stretch>
        </p:blipFill>
        <p:spPr>
          <a:xfrm>
            <a:off x="1383726" y="1348208"/>
            <a:ext cx="8478433" cy="1676634"/>
          </a:xfrm>
          <a:prstGeom prst="rect">
            <a:avLst/>
          </a:prstGeom>
        </p:spPr>
      </p:pic>
    </p:spTree>
    <p:extLst>
      <p:ext uri="{BB962C8B-B14F-4D97-AF65-F5344CB8AC3E}">
        <p14:creationId xmlns:p14="http://schemas.microsoft.com/office/powerpoint/2010/main" val="40526690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73AE3-C3CF-CA3E-06AF-A36E11FE86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A366FC-7D3F-A699-F065-115ED0EB2E8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7412C70-946B-BB95-8FD0-158D838C75F2}"/>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59F29FC-6B65-7AA2-5233-9C21850BA6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9FDF4F78-9128-FFC4-5B6C-EE52DA4DC4EA}"/>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9</a:t>
            </a:r>
            <a:r>
              <a:rPr lang="en-US" sz="2400" dirty="0">
                <a:latin typeface="Alexandria" pitchFamily="2" charset="-78"/>
                <a:ea typeface="Times New Roman" panose="02020603050405020304" pitchFamily="18" charset="0"/>
                <a:cs typeface="Alexandria" pitchFamily="2" charset="-78"/>
              </a:rPr>
              <a:t>: Managing Conflict through Communication</a:t>
            </a:r>
          </a:p>
        </p:txBody>
      </p:sp>
      <p:sp>
        <p:nvSpPr>
          <p:cNvPr id="3" name="Rectangle: Rounded Corners 2">
            <a:extLst>
              <a:ext uri="{FF2B5EF4-FFF2-40B4-BE49-F238E27FC236}">
                <a16:creationId xmlns:a16="http://schemas.microsoft.com/office/drawing/2014/main" id="{96BD4D06-44DD-3170-1514-66B184F44359}"/>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771E6CF-E14F-7DB6-88A5-951A19967DF6}"/>
              </a:ext>
            </a:extLst>
          </p:cNvPr>
          <p:cNvSpPr/>
          <p:nvPr/>
        </p:nvSpPr>
        <p:spPr>
          <a:xfrm>
            <a:off x="461462" y="2109598"/>
            <a:ext cx="5766618" cy="281025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Examine two different types of conflict and how they can affect the project and the team•</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Explore strategies for understanding and resolving conflict within the project team.</a:t>
            </a:r>
          </a:p>
        </p:txBody>
      </p:sp>
      <p:pic>
        <p:nvPicPr>
          <p:cNvPr id="8" name="Picture 7">
            <a:extLst>
              <a:ext uri="{FF2B5EF4-FFF2-40B4-BE49-F238E27FC236}">
                <a16:creationId xmlns:a16="http://schemas.microsoft.com/office/drawing/2014/main" id="{5D477A0E-EE02-2347-D079-F3A666D09918}"/>
              </a:ext>
            </a:extLst>
          </p:cNvPr>
          <p:cNvPicPr>
            <a:picLocks noChangeAspect="1"/>
          </p:cNvPicPr>
          <p:nvPr/>
        </p:nvPicPr>
        <p:blipFill>
          <a:blip r:embed="rId4"/>
          <a:srcRect r="2561" b="2642"/>
          <a:stretch/>
        </p:blipFill>
        <p:spPr>
          <a:xfrm>
            <a:off x="6441441" y="2248923"/>
            <a:ext cx="5679440" cy="3467962"/>
          </a:xfrm>
          <a:prstGeom prst="rect">
            <a:avLst/>
          </a:prstGeom>
          <a:ln>
            <a:noFill/>
          </a:ln>
          <a:effectLst>
            <a:softEdge rad="112500"/>
          </a:effectLst>
        </p:spPr>
      </p:pic>
    </p:spTree>
    <p:extLst>
      <p:ext uri="{BB962C8B-B14F-4D97-AF65-F5344CB8AC3E}">
        <p14:creationId xmlns:p14="http://schemas.microsoft.com/office/powerpoint/2010/main" val="3036018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4003C-4B0A-57D6-8962-7947B6385C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16FC98-8815-8472-D37C-7D50218D19F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E126D62-2940-D80E-011C-648184C25507}"/>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3A6021F-0EB6-BFE6-CCF5-4BB1925609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929997DA-9106-9BC4-52BD-C8A3F4477E82}"/>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9</a:t>
            </a:r>
            <a:r>
              <a:rPr lang="en-US" sz="2400" dirty="0">
                <a:latin typeface="Alexandria" pitchFamily="2" charset="-78"/>
                <a:ea typeface="Times New Roman" panose="02020603050405020304" pitchFamily="18" charset="0"/>
                <a:cs typeface="Alexandria" pitchFamily="2" charset="-78"/>
              </a:rPr>
              <a:t>: Managing Conflict through Communication</a:t>
            </a:r>
          </a:p>
        </p:txBody>
      </p:sp>
      <p:sp>
        <p:nvSpPr>
          <p:cNvPr id="3" name="Rectangle: Rounded Corners 2">
            <a:extLst>
              <a:ext uri="{FF2B5EF4-FFF2-40B4-BE49-F238E27FC236}">
                <a16:creationId xmlns:a16="http://schemas.microsoft.com/office/drawing/2014/main" id="{4DE992D7-EFF2-2D9F-A3E3-251752EF8981}"/>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D636F0D-690F-C16A-5CFF-0CE197C70D32}"/>
              </a:ext>
            </a:extLst>
          </p:cNvPr>
          <p:cNvSpPr/>
          <p:nvPr/>
        </p:nvSpPr>
        <p:spPr>
          <a:xfrm>
            <a:off x="461462" y="2109598"/>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Consider ways to communicate with stakeholders when they do not support the project, when their expectations conflict with one another, or when the project deviates from the plan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Put it into practice: Managing conflict through communication in traditional, agile, and virtual project teams.</a:t>
            </a:r>
          </a:p>
        </p:txBody>
      </p:sp>
      <p:pic>
        <p:nvPicPr>
          <p:cNvPr id="2" name="Picture 1">
            <a:extLst>
              <a:ext uri="{FF2B5EF4-FFF2-40B4-BE49-F238E27FC236}">
                <a16:creationId xmlns:a16="http://schemas.microsoft.com/office/drawing/2014/main" id="{AC11CED9-3E59-9BAC-67AF-39F3DA8D17F3}"/>
              </a:ext>
            </a:extLst>
          </p:cNvPr>
          <p:cNvPicPr>
            <a:picLocks noChangeAspect="1"/>
          </p:cNvPicPr>
          <p:nvPr/>
        </p:nvPicPr>
        <p:blipFill>
          <a:blip r:embed="rId4"/>
          <a:srcRect r="2561" b="2642"/>
          <a:stretch/>
        </p:blipFill>
        <p:spPr>
          <a:xfrm>
            <a:off x="6441441" y="2248923"/>
            <a:ext cx="5679440" cy="3467962"/>
          </a:xfrm>
          <a:prstGeom prst="rect">
            <a:avLst/>
          </a:prstGeom>
          <a:ln>
            <a:noFill/>
          </a:ln>
          <a:effectLst>
            <a:softEdge rad="112500"/>
          </a:effectLst>
        </p:spPr>
      </p:pic>
    </p:spTree>
    <p:extLst>
      <p:ext uri="{BB962C8B-B14F-4D97-AF65-F5344CB8AC3E}">
        <p14:creationId xmlns:p14="http://schemas.microsoft.com/office/powerpoint/2010/main" val="1475877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ECBD18-BC28-974F-B0F2-C1E25B05FC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4BB30F-7FFC-BB5B-0AB8-3549E1B86BD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55CF2E8-ACC0-F70C-CF4D-A463278FD1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4AF0EDE-CC26-B908-43DC-19DB8F32EA20}"/>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Ch9: Managing Conflict through Communication.</a:t>
            </a:r>
          </a:p>
        </p:txBody>
      </p:sp>
      <p:sp>
        <p:nvSpPr>
          <p:cNvPr id="3" name="Rectangle: Rounded Corners 2">
            <a:extLst>
              <a:ext uri="{FF2B5EF4-FFF2-40B4-BE49-F238E27FC236}">
                <a16:creationId xmlns:a16="http://schemas.microsoft.com/office/drawing/2014/main" id="{F06B0EF0-C291-5250-67D6-A3CFA544DC15}"/>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9615E26-2C5A-99F3-4E63-3B402F2931D8}"/>
              </a:ext>
            </a:extLst>
          </p:cNvPr>
          <p:cNvSpPr/>
          <p:nvPr/>
        </p:nvSpPr>
        <p:spPr>
          <a:xfrm>
            <a:off x="599767" y="2082620"/>
            <a:ext cx="10520517" cy="4201150"/>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And finally, things happen. We looked at how to effectively communicate when </a:t>
            </a:r>
            <a:r>
              <a:rPr lang="en-US" sz="1700" b="1" dirty="0">
                <a:solidFill>
                  <a:schemeClr val="accent6">
                    <a:lumMod val="50000"/>
                  </a:schemeClr>
                </a:solidFill>
                <a:latin typeface="Alexandria Light" pitchFamily="2" charset="-78"/>
                <a:cs typeface="Alexandria Light" pitchFamily="2" charset="-78"/>
              </a:rPr>
              <a:t>conflict</a:t>
            </a:r>
            <a:r>
              <a:rPr lang="en-US" sz="1700" dirty="0">
                <a:latin typeface="Alexandria Light" pitchFamily="2" charset="-78"/>
                <a:cs typeface="Alexandria Light" pitchFamily="2" charset="-78"/>
              </a:rPr>
              <a:t> occurs on the project. There are two sources of conflict: </a:t>
            </a:r>
            <a:r>
              <a:rPr lang="en-US" sz="1700" b="1" dirty="0">
                <a:solidFill>
                  <a:schemeClr val="accent6">
                    <a:lumMod val="50000"/>
                  </a:schemeClr>
                </a:solidFill>
                <a:latin typeface="Alexandria Light" pitchFamily="2" charset="-78"/>
                <a:cs typeface="Alexandria Light" pitchFamily="2" charset="-78"/>
              </a:rPr>
              <a:t>interpersonal conflict </a:t>
            </a:r>
            <a:r>
              <a:rPr lang="en-US" sz="1700" dirty="0">
                <a:latin typeface="Alexandria Light" pitchFamily="2" charset="-78"/>
                <a:cs typeface="Alexandria Light" pitchFamily="2" charset="-78"/>
              </a:rPr>
              <a:t>(relational conflict) and </a:t>
            </a:r>
            <a:r>
              <a:rPr lang="en-US" sz="1700" b="1" dirty="0">
                <a:solidFill>
                  <a:schemeClr val="accent6">
                    <a:lumMod val="50000"/>
                  </a:schemeClr>
                </a:solidFill>
                <a:latin typeface="Alexandria Light" pitchFamily="2" charset="-78"/>
                <a:cs typeface="Alexandria Light" pitchFamily="2" charset="-78"/>
              </a:rPr>
              <a:t>task conflict </a:t>
            </a:r>
            <a:r>
              <a:rPr lang="en-US" sz="1700" dirty="0">
                <a:latin typeface="Alexandria Light" pitchFamily="2" charset="-78"/>
                <a:cs typeface="Alexandria Light" pitchFamily="2" charset="-78"/>
              </a:rPr>
              <a:t>(disagreements). A moderate amount of conflict can have a positive outcome by building stronger relationships and generating better project results. Too much conflict can have a negative outcome, causing dysfunctional project teams, unhappy stakeholders, and poor project results. Why is this important? Because like other problem-solving situations, we must address conflict with different strategies—using what works and/or adjusting when the approach does not work. </a:t>
            </a:r>
            <a:r>
              <a:rPr lang="en-US" sz="1700" b="1" dirty="0">
                <a:solidFill>
                  <a:schemeClr val="accent6">
                    <a:lumMod val="50000"/>
                  </a:schemeClr>
                </a:solidFill>
                <a:latin typeface="Alexandria Light" pitchFamily="2" charset="-78"/>
                <a:cs typeface="Alexandria Light" pitchFamily="2" charset="-78"/>
              </a:rPr>
              <a:t>Bottom line: Don’t take it personally </a:t>
            </a:r>
            <a:r>
              <a:rPr lang="en-US" sz="1700" dirty="0">
                <a:latin typeface="Alexandria Light" pitchFamily="2" charset="-78"/>
                <a:cs typeface="Alexandria Light" pitchFamily="2" charset="-78"/>
              </a:rPr>
              <a:t>(</a:t>
            </a:r>
            <a:r>
              <a:rPr lang="en-US" sz="1700" dirty="0">
                <a:solidFill>
                  <a:srgbClr val="FF0000"/>
                </a:solidFill>
                <a:latin typeface="Alexandria Light" pitchFamily="2" charset="-78"/>
                <a:cs typeface="Alexandria Light" pitchFamily="2" charset="-78"/>
              </a:rPr>
              <a:t>see Chapter 9</a:t>
            </a:r>
            <a:r>
              <a:rPr lang="en-US" sz="1700" dirty="0">
                <a:latin typeface="Alexandria Light" pitchFamily="2" charset="-78"/>
                <a:cs typeface="Alexandria Light" pitchFamily="2" charset="-78"/>
              </a:rPr>
              <a:t>).</a:t>
            </a:r>
          </a:p>
        </p:txBody>
      </p:sp>
      <p:sp>
        <p:nvSpPr>
          <p:cNvPr id="4" name="Rectangle: Rounded Corners 3">
            <a:extLst>
              <a:ext uri="{FF2B5EF4-FFF2-40B4-BE49-F238E27FC236}">
                <a16:creationId xmlns:a16="http://schemas.microsoft.com/office/drawing/2014/main" id="{8E028841-A1C7-3E0D-B7C6-85A4F75025A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71B299B-6D64-67A3-46A9-8ABC6D22D7F9}"/>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A Time to Reflect</a:t>
            </a:r>
          </a:p>
        </p:txBody>
      </p:sp>
      <p:sp>
        <p:nvSpPr>
          <p:cNvPr id="7" name="TextBox 6">
            <a:extLst>
              <a:ext uri="{FF2B5EF4-FFF2-40B4-BE49-F238E27FC236}">
                <a16:creationId xmlns:a16="http://schemas.microsoft.com/office/drawing/2014/main" id="{C57FF8E1-BF49-E555-3D6F-E5DF1E58DC5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078414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6FCC90-F0E8-85B0-8A40-A6AB9F8344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040591-5DAD-817E-F11C-0B675BD3F3B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6515FA9-2014-5B13-BAF3-0997924CEF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44624DF-9DA7-EE3F-AB8E-AFDFA48D8C34}"/>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7" name="TextBox 6">
            <a:extLst>
              <a:ext uri="{FF2B5EF4-FFF2-40B4-BE49-F238E27FC236}">
                <a16:creationId xmlns:a16="http://schemas.microsoft.com/office/drawing/2014/main" id="{94BE0C63-3F40-DBC0-7175-B979DF24E96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 name="Picture 7">
            <a:extLst>
              <a:ext uri="{FF2B5EF4-FFF2-40B4-BE49-F238E27FC236}">
                <a16:creationId xmlns:a16="http://schemas.microsoft.com/office/drawing/2014/main" id="{4CB023EF-7422-273A-C1AE-0DF7E4151918}"/>
              </a:ext>
            </a:extLst>
          </p:cNvPr>
          <p:cNvPicPr>
            <a:picLocks noChangeAspect="1"/>
          </p:cNvPicPr>
          <p:nvPr/>
        </p:nvPicPr>
        <p:blipFill>
          <a:blip r:embed="rId3"/>
          <a:stretch>
            <a:fillRect/>
          </a:stretch>
        </p:blipFill>
        <p:spPr>
          <a:xfrm>
            <a:off x="2095991" y="1182243"/>
            <a:ext cx="7588783" cy="5646261"/>
          </a:xfrm>
          <a:prstGeom prst="rect">
            <a:avLst/>
          </a:prstGeom>
        </p:spPr>
      </p:pic>
    </p:spTree>
    <p:extLst>
      <p:ext uri="{BB962C8B-B14F-4D97-AF65-F5344CB8AC3E}">
        <p14:creationId xmlns:p14="http://schemas.microsoft.com/office/powerpoint/2010/main" val="26145538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3DFC2-AEFD-2052-989D-E385C11B141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1DBC85-E369-1041-D019-5C1B60740C1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8BAC2C2-3AA8-4AEC-3330-B96C2FF23B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304C065-67E3-1F1E-1D33-0C48ADA288A1}"/>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4" name="Rectangle: Rounded Corners 3">
            <a:extLst>
              <a:ext uri="{FF2B5EF4-FFF2-40B4-BE49-F238E27FC236}">
                <a16:creationId xmlns:a16="http://schemas.microsoft.com/office/drawing/2014/main" id="{1E4B5562-57AF-95F3-CFD8-1496A440FB0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78EE448-AF96-1407-DB03-E4A07381CDC8}"/>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Conflict with Stakeholders Outside the Project</a:t>
            </a:r>
          </a:p>
        </p:txBody>
      </p:sp>
      <p:sp>
        <p:nvSpPr>
          <p:cNvPr id="7" name="TextBox 6">
            <a:extLst>
              <a:ext uri="{FF2B5EF4-FFF2-40B4-BE49-F238E27FC236}">
                <a16:creationId xmlns:a16="http://schemas.microsoft.com/office/drawing/2014/main" id="{1D01B890-07BD-B30B-3E8F-EB62D50883B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8">
            <a:extLst>
              <a:ext uri="{FF2B5EF4-FFF2-40B4-BE49-F238E27FC236}">
                <a16:creationId xmlns:a16="http://schemas.microsoft.com/office/drawing/2014/main" id="{85CE4150-2CEB-66DC-E838-74661CBF4345}"/>
              </a:ext>
            </a:extLst>
          </p:cNvPr>
          <p:cNvPicPr>
            <a:picLocks noChangeAspect="1"/>
          </p:cNvPicPr>
          <p:nvPr/>
        </p:nvPicPr>
        <p:blipFill>
          <a:blip r:embed="rId3"/>
          <a:stretch>
            <a:fillRect/>
          </a:stretch>
        </p:blipFill>
        <p:spPr>
          <a:xfrm>
            <a:off x="1851715" y="2042652"/>
            <a:ext cx="8252280" cy="390580"/>
          </a:xfrm>
          <a:prstGeom prst="rect">
            <a:avLst/>
          </a:prstGeom>
        </p:spPr>
      </p:pic>
      <p:pic>
        <p:nvPicPr>
          <p:cNvPr id="11" name="Picture 10">
            <a:extLst>
              <a:ext uri="{FF2B5EF4-FFF2-40B4-BE49-F238E27FC236}">
                <a16:creationId xmlns:a16="http://schemas.microsoft.com/office/drawing/2014/main" id="{864F0918-6CD7-6954-5B21-40177946EC1E}"/>
              </a:ext>
            </a:extLst>
          </p:cNvPr>
          <p:cNvPicPr>
            <a:picLocks noChangeAspect="1"/>
          </p:cNvPicPr>
          <p:nvPr/>
        </p:nvPicPr>
        <p:blipFill>
          <a:blip r:embed="rId4"/>
          <a:stretch>
            <a:fillRect/>
          </a:stretch>
        </p:blipFill>
        <p:spPr>
          <a:xfrm>
            <a:off x="1806561" y="2351423"/>
            <a:ext cx="8297433" cy="4563112"/>
          </a:xfrm>
          <a:prstGeom prst="rect">
            <a:avLst/>
          </a:prstGeom>
        </p:spPr>
      </p:pic>
    </p:spTree>
    <p:extLst>
      <p:ext uri="{BB962C8B-B14F-4D97-AF65-F5344CB8AC3E}">
        <p14:creationId xmlns:p14="http://schemas.microsoft.com/office/powerpoint/2010/main" val="35761426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B6E020-295C-3262-D0EC-6B22C2D82E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C0BA5F-0799-BF29-7DCA-960481C8D92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2633520-2F4E-B1D6-A86A-7B6822AB6416}"/>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C3FC01E-E842-58D7-8141-317E32B35C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E9DBEC51-10D4-BE6F-D56D-72F88588B223}"/>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10</a:t>
            </a:r>
            <a:r>
              <a:rPr lang="en-US" sz="2400" dirty="0">
                <a:latin typeface="Alexandria" pitchFamily="2" charset="-78"/>
                <a:ea typeface="Times New Roman" panose="02020603050405020304" pitchFamily="18" charset="0"/>
                <a:cs typeface="Alexandria" pitchFamily="2" charset="-78"/>
              </a:rPr>
              <a:t>: Closing</a:t>
            </a:r>
          </a:p>
        </p:txBody>
      </p:sp>
      <p:sp>
        <p:nvSpPr>
          <p:cNvPr id="3" name="Rectangle: Rounded Corners 2">
            <a:extLst>
              <a:ext uri="{FF2B5EF4-FFF2-40B4-BE49-F238E27FC236}">
                <a16:creationId xmlns:a16="http://schemas.microsoft.com/office/drawing/2014/main" id="{FDB13E42-EEF8-8247-1F6D-C68CF349ADE0}"/>
              </a:ext>
            </a:extLst>
          </p:cNvPr>
          <p:cNvSpPr/>
          <p:nvPr/>
        </p:nvSpPr>
        <p:spPr>
          <a:xfrm>
            <a:off x="313124" y="1594903"/>
            <a:ext cx="11309916" cy="20220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A7EF7D3D-664D-2AE7-5FD8-05A16C6C0EFC}"/>
              </a:ext>
            </a:extLst>
          </p:cNvPr>
          <p:cNvSpPr/>
          <p:nvPr/>
        </p:nvSpPr>
        <p:spPr>
          <a:xfrm>
            <a:off x="469145" y="1634605"/>
            <a:ext cx="11090458" cy="1886927"/>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See where we have been and where we are going from here.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Know how to put this information into a personalized action plan.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Explore different ways to communicate the value of project management.</a:t>
            </a:r>
          </a:p>
        </p:txBody>
      </p:sp>
      <p:pic>
        <p:nvPicPr>
          <p:cNvPr id="19458" name="Picture 2" descr="Effective Communication Strategies for Distributed Project Teams | Amandeep  Singh Sandhu">
            <a:extLst>
              <a:ext uri="{FF2B5EF4-FFF2-40B4-BE49-F238E27FC236}">
                <a16:creationId xmlns:a16="http://schemas.microsoft.com/office/drawing/2014/main" id="{D13AE690-0E1A-0DC3-310C-77B5F8A1E5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124" y="3794395"/>
            <a:ext cx="11431999" cy="2858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2727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66A3A0CA-AE0A-46E1-A548-442811F3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5128</TotalTime>
  <Words>2248</Words>
  <Application>Microsoft Office PowerPoint</Application>
  <PresentationFormat>Widescreen</PresentationFormat>
  <Paragraphs>192</Paragraphs>
  <Slides>42</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Calibri Light</vt:lpstr>
      <vt:lpstr>Arial</vt:lpstr>
      <vt:lpstr>Alexandria Light</vt:lpstr>
      <vt:lpstr>Calibri</vt:lpstr>
      <vt:lpstr>Alexandria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750</cp:revision>
  <dcterms:created xsi:type="dcterms:W3CDTF">2023-04-29T09:08:00Z</dcterms:created>
  <dcterms:modified xsi:type="dcterms:W3CDTF">2025-04-16T09:54:24Z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