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49"/>
  </p:notesMasterIdLst>
  <p:sldIdLst>
    <p:sldId id="256" r:id="rId2"/>
    <p:sldId id="257" r:id="rId3"/>
    <p:sldId id="259" r:id="rId4"/>
    <p:sldId id="281" r:id="rId5"/>
    <p:sldId id="282" r:id="rId6"/>
    <p:sldId id="283" r:id="rId7"/>
    <p:sldId id="258" r:id="rId8"/>
    <p:sldId id="260" r:id="rId9"/>
    <p:sldId id="284" r:id="rId10"/>
    <p:sldId id="263" r:id="rId11"/>
    <p:sldId id="264" r:id="rId12"/>
    <p:sldId id="265" r:id="rId13"/>
    <p:sldId id="285" r:id="rId14"/>
    <p:sldId id="267" r:id="rId15"/>
    <p:sldId id="278" r:id="rId16"/>
    <p:sldId id="268" r:id="rId17"/>
    <p:sldId id="270" r:id="rId18"/>
    <p:sldId id="276" r:id="rId19"/>
    <p:sldId id="286" r:id="rId20"/>
    <p:sldId id="287" r:id="rId21"/>
    <p:sldId id="288" r:id="rId22"/>
    <p:sldId id="272" r:id="rId23"/>
    <p:sldId id="289" r:id="rId24"/>
    <p:sldId id="290" r:id="rId25"/>
    <p:sldId id="291" r:id="rId26"/>
    <p:sldId id="292" r:id="rId27"/>
    <p:sldId id="294" r:id="rId28"/>
    <p:sldId id="295" r:id="rId29"/>
    <p:sldId id="296" r:id="rId30"/>
    <p:sldId id="297" r:id="rId31"/>
    <p:sldId id="298" r:id="rId32"/>
    <p:sldId id="273" r:id="rId33"/>
    <p:sldId id="274" r:id="rId34"/>
    <p:sldId id="275" r:id="rId35"/>
    <p:sldId id="299" r:id="rId36"/>
    <p:sldId id="300" r:id="rId37"/>
    <p:sldId id="301" r:id="rId38"/>
    <p:sldId id="302" r:id="rId39"/>
    <p:sldId id="303" r:id="rId40"/>
    <p:sldId id="304" r:id="rId41"/>
    <p:sldId id="261" r:id="rId42"/>
    <p:sldId id="262" r:id="rId43"/>
    <p:sldId id="305" r:id="rId44"/>
    <p:sldId id="306" r:id="rId45"/>
    <p:sldId id="307" r:id="rId46"/>
    <p:sldId id="266" r:id="rId47"/>
    <p:sldId id="271"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1" autoAdjust="0"/>
    <p:restoredTop sz="94660"/>
  </p:normalViewPr>
  <p:slideViewPr>
    <p:cSldViewPr snapToGrid="0">
      <p:cViewPr varScale="1">
        <p:scale>
          <a:sx n="76" d="100"/>
          <a:sy n="76" d="100"/>
        </p:scale>
        <p:origin x="43"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71B67F-3561-5848-9763-C2C512259C99}" type="datetimeFigureOut">
              <a:rPr lang="en-US" smtClean="0"/>
              <a:t>2/5/2024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38FCAC-EC77-374A-B30F-EAAB2FAEAEB0}" type="slidenum">
              <a:rPr lang="en-US" smtClean="0"/>
              <a:t>‹#›</a:t>
            </a:fld>
            <a:endParaRPr lang="en-US"/>
          </a:p>
        </p:txBody>
      </p:sp>
    </p:spTree>
    <p:extLst>
      <p:ext uri="{BB962C8B-B14F-4D97-AF65-F5344CB8AC3E}">
        <p14:creationId xmlns:p14="http://schemas.microsoft.com/office/powerpoint/2010/main" val="188981916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6678377B-EB7F-724B-8C6E-80123E5DBAD4}" type="slidenum">
              <a:rPr lang="en-US"/>
              <a:pPr eaLnBrk="1" hangingPunct="1"/>
              <a:t>37</a:t>
            </a:fld>
            <a:endParaRPr 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71E73CD-1D4C-742D-8ED7-6D3DB374E70B}"/>
              </a:ext>
            </a:extLst>
          </p:cNvPr>
          <p:cNvSpPr>
            <a:spLocks noGrp="1" noChangeArrowheads="1"/>
          </p:cNvSpPr>
          <p:nvPr>
            <p:ph type="sldNum" sz="quarter" idx="5"/>
          </p:nvPr>
        </p:nvSpPr>
        <p:spPr>
          <a:ln/>
        </p:spPr>
        <p:txBody>
          <a:bodyPr/>
          <a:lstStyle/>
          <a:p>
            <a:fld id="{8C31B266-D88D-4240-BB66-92FBD19F9D5E}" type="slidenum">
              <a:rPr lang="en-US" altLang="en-US"/>
              <a:pPr/>
              <a:t>39</a:t>
            </a:fld>
            <a:endParaRPr lang="en-US" altLang="en-US"/>
          </a:p>
        </p:txBody>
      </p:sp>
      <p:sp>
        <p:nvSpPr>
          <p:cNvPr id="73730" name="Rectangle 2">
            <a:extLst>
              <a:ext uri="{FF2B5EF4-FFF2-40B4-BE49-F238E27FC236}">
                <a16:creationId xmlns:a16="http://schemas.microsoft.com/office/drawing/2014/main" id="{731457DA-B7AA-4662-FC5E-BA7C0C236251}"/>
              </a:ext>
            </a:extLst>
          </p:cNvPr>
          <p:cNvSpPr>
            <a:spLocks noRot="1" noChangeArrowheads="1" noTextEdit="1"/>
          </p:cNvSpPr>
          <p:nvPr>
            <p:ph type="sldImg"/>
          </p:nvPr>
        </p:nvSpPr>
        <p:spPr>
          <a:ln/>
        </p:spPr>
      </p:sp>
      <p:sp>
        <p:nvSpPr>
          <p:cNvPr id="73731" name="Rectangle 3">
            <a:extLst>
              <a:ext uri="{FF2B5EF4-FFF2-40B4-BE49-F238E27FC236}">
                <a16:creationId xmlns:a16="http://schemas.microsoft.com/office/drawing/2014/main" id="{3E0126E1-4DFD-DB10-BDBE-8CB348253BBE}"/>
              </a:ext>
            </a:extLst>
          </p:cNvPr>
          <p:cNvSpPr>
            <a:spLocks noGrp="1" noChangeArrowheads="1"/>
          </p:cNvSpPr>
          <p:nvPr>
            <p:ph type="body" idx="1"/>
          </p:nvPr>
        </p:nvSpPr>
        <p:spPr>
          <a:xfrm>
            <a:off x="914400" y="4416425"/>
            <a:ext cx="5029200" cy="4183063"/>
          </a:xfrm>
        </p:spPr>
        <p:txBody>
          <a:bodyPr/>
          <a:lstStyle/>
          <a:p>
            <a:r>
              <a:rPr lang="en-US" altLang="en-US"/>
              <a:t>Each of these topics will be discussed in more detail in the following slides.</a:t>
            </a:r>
          </a:p>
          <a:p>
            <a:endParaRPr lang="en-US" altLang="en-US"/>
          </a:p>
          <a:p>
            <a:r>
              <a:rPr lang="en-US" altLang="en-US" b="1" i="1">
                <a:effectLst>
                  <a:outerShdw blurRad="38100" dist="38100" dir="2700000" algn="tl">
                    <a:srgbClr val="C0C0C0"/>
                  </a:outerShdw>
                </a:effectLst>
              </a:rPr>
              <a:t>www:</a:t>
            </a:r>
            <a:r>
              <a:rPr lang="en-US" altLang="en-US"/>
              <a:t> Several of the following slides will have hot links to a Web site that provides information about different business jobs including descriptions, skills and traits, etc.  The address is www.careers-in-business.com</a:t>
            </a:r>
          </a:p>
          <a:p>
            <a:endParaRPr lang="en-US" altLang="en-US"/>
          </a:p>
          <a:p>
            <a:r>
              <a:rPr lang="en-US" altLang="en-US" b="1" i="1">
                <a:effectLst>
                  <a:outerShdw blurRad="38100" dist="38100" dir="2700000" algn="tl">
                    <a:srgbClr val="C0C0C0"/>
                  </a:outerShdw>
                </a:effectLst>
              </a:rPr>
              <a:t>Video:</a:t>
            </a:r>
            <a:r>
              <a:rPr lang="en-US" altLang="en-US"/>
              <a:t>  Advice from recent graduates on what it takes to have a career in finance.</a:t>
            </a:r>
            <a:endParaRPr lang="en-US" altLang="en-US" b="1" i="1">
              <a:effectLst>
                <a:outerShdw blurRad="38100" dist="38100" dir="2700000" algn="tl">
                  <a:srgbClr val="C0C0C0"/>
                </a:outerShdw>
              </a:effectLst>
            </a:endParaRPr>
          </a:p>
          <a:p>
            <a:endParaRPr lang="en-US" altLang="en-US"/>
          </a:p>
          <a:p>
            <a:r>
              <a:rPr lang="en-US" altLang="en-US"/>
              <a:t>The discussion on corporate finance is deferred until later in the chapter.</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0149D44-37B7-3B4B-D160-3877F1893FB4}"/>
              </a:ext>
            </a:extLst>
          </p:cNvPr>
          <p:cNvSpPr>
            <a:spLocks noGrp="1" noChangeArrowheads="1"/>
          </p:cNvSpPr>
          <p:nvPr>
            <p:ph type="sldNum" sz="quarter" idx="5"/>
          </p:nvPr>
        </p:nvSpPr>
        <p:spPr>
          <a:ln/>
        </p:spPr>
        <p:txBody>
          <a:bodyPr/>
          <a:lstStyle/>
          <a:p>
            <a:fld id="{78B17819-C697-4AEE-ADE9-94BEF7B9C5D6}" type="slidenum">
              <a:rPr lang="en-US" altLang="en-US"/>
              <a:pPr/>
              <a:t>40</a:t>
            </a:fld>
            <a:endParaRPr lang="en-US" altLang="en-US"/>
          </a:p>
        </p:txBody>
      </p:sp>
      <p:sp>
        <p:nvSpPr>
          <p:cNvPr id="75778" name="Rectangle 2">
            <a:extLst>
              <a:ext uri="{FF2B5EF4-FFF2-40B4-BE49-F238E27FC236}">
                <a16:creationId xmlns:a16="http://schemas.microsoft.com/office/drawing/2014/main" id="{2685C53A-E324-6CA5-64FA-E5105CC17DD6}"/>
              </a:ext>
            </a:extLst>
          </p:cNvPr>
          <p:cNvSpPr>
            <a:spLocks noRot="1" noChangeArrowheads="1" noTextEdit="1"/>
          </p:cNvSpPr>
          <p:nvPr>
            <p:ph type="sldImg"/>
          </p:nvPr>
        </p:nvSpPr>
        <p:spPr>
          <a:ln/>
        </p:spPr>
      </p:sp>
      <p:sp>
        <p:nvSpPr>
          <p:cNvPr id="75779" name="Rectangle 3">
            <a:extLst>
              <a:ext uri="{FF2B5EF4-FFF2-40B4-BE49-F238E27FC236}">
                <a16:creationId xmlns:a16="http://schemas.microsoft.com/office/drawing/2014/main" id="{682B1917-BE4F-7C46-EFC8-8950BC4C3731}"/>
              </a:ext>
            </a:extLst>
          </p:cNvPr>
          <p:cNvSpPr>
            <a:spLocks noGrp="1" noChangeArrowheads="1"/>
          </p:cNvSpPr>
          <p:nvPr>
            <p:ph type="body" idx="1"/>
          </p:nvPr>
        </p:nvSpPr>
        <p:spPr>
          <a:xfrm>
            <a:off x="914400" y="4416425"/>
            <a:ext cx="5029200" cy="4183063"/>
          </a:xfrm>
        </p:spPr>
        <p:txBody>
          <a:bodyPr/>
          <a:lstStyle/>
          <a:p>
            <a:r>
              <a:rPr lang="en-US" altLang="en-US" b="1" i="1">
                <a:effectLst>
                  <a:outerShdw blurRad="38100" dist="38100" dir="2700000" algn="tl">
                    <a:srgbClr val="C0C0C0"/>
                  </a:outerShdw>
                </a:effectLst>
              </a:rPr>
              <a:t>www:</a:t>
            </a:r>
            <a:r>
              <a:rPr lang="en-US" altLang="en-US"/>
              <a:t> Clicking on the “Web surfer” icon will take you to the Careers in Business Home Page.  The “Money Management” option discusses careers as portfolio managers, mutual fund analysts, etc.  The “Financial Planning”  section discusses careers as financial consultants.</a:t>
            </a:r>
            <a:endParaRPr lang="en-US" altLang="en-US" b="1" i="1">
              <a:effectLst>
                <a:outerShdw blurRad="38100" dist="38100" dir="2700000" algn="tl">
                  <a:srgbClr val="C0C0C0"/>
                </a:outerShdw>
              </a:effectLst>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A9C5948-E3A8-72E4-B6E3-3322E2B8ADE2}"/>
              </a:ext>
            </a:extLst>
          </p:cNvPr>
          <p:cNvSpPr>
            <a:spLocks noGrp="1" noChangeArrowheads="1"/>
          </p:cNvSpPr>
          <p:nvPr>
            <p:ph type="sldNum" sz="quarter" idx="5"/>
          </p:nvPr>
        </p:nvSpPr>
        <p:spPr>
          <a:ln/>
        </p:spPr>
        <p:txBody>
          <a:bodyPr/>
          <a:lstStyle/>
          <a:p>
            <a:fld id="{18442FBB-8E5F-4F82-8CBF-EC1F19C603AC}" type="slidenum">
              <a:rPr lang="en-US" altLang="en-US"/>
              <a:pPr/>
              <a:t>41</a:t>
            </a:fld>
            <a:endParaRPr lang="en-US" altLang="en-US"/>
          </a:p>
        </p:txBody>
      </p:sp>
      <p:sp>
        <p:nvSpPr>
          <p:cNvPr id="77826" name="Rectangle 2">
            <a:extLst>
              <a:ext uri="{FF2B5EF4-FFF2-40B4-BE49-F238E27FC236}">
                <a16:creationId xmlns:a16="http://schemas.microsoft.com/office/drawing/2014/main" id="{8C04A547-06FA-E893-A02A-E8385636949B}"/>
              </a:ext>
            </a:extLst>
          </p:cNvPr>
          <p:cNvSpPr>
            <a:spLocks noRot="1" noChangeArrowheads="1" noTextEdit="1"/>
          </p:cNvSpPr>
          <p:nvPr>
            <p:ph type="sldImg"/>
          </p:nvPr>
        </p:nvSpPr>
        <p:spPr>
          <a:ln/>
        </p:spPr>
      </p:sp>
      <p:sp>
        <p:nvSpPr>
          <p:cNvPr id="77827" name="Rectangle 3">
            <a:extLst>
              <a:ext uri="{FF2B5EF4-FFF2-40B4-BE49-F238E27FC236}">
                <a16:creationId xmlns:a16="http://schemas.microsoft.com/office/drawing/2014/main" id="{DE62A5D5-CEA7-7785-C978-E9BEA0BB1B27}"/>
              </a:ext>
            </a:extLst>
          </p:cNvPr>
          <p:cNvSpPr>
            <a:spLocks noGrp="1" noChangeArrowheads="1"/>
          </p:cNvSpPr>
          <p:nvPr>
            <p:ph type="body" idx="1"/>
          </p:nvPr>
        </p:nvSpPr>
        <p:spPr>
          <a:xfrm>
            <a:off x="914400" y="4416425"/>
            <a:ext cx="5029200" cy="4183063"/>
          </a:xfrm>
        </p:spPr>
        <p:txBody>
          <a:bodyPr/>
          <a:lstStyle/>
          <a:p>
            <a:r>
              <a:rPr lang="en-US" altLang="en-US" b="1" i="1">
                <a:effectLst>
                  <a:outerShdw blurRad="38100" dist="38100" dir="2700000" algn="tl">
                    <a:srgbClr val="C0C0C0"/>
                  </a:outerShdw>
                </a:effectLst>
              </a:rPr>
              <a:t>www:</a:t>
            </a:r>
            <a:r>
              <a:rPr lang="en-US" altLang="en-US"/>
              <a:t> Clicking on the “Web surfer” icon will take you to the Careers in Business Home page.  “Commercial Banking”, “Insurance,” and “Investment Banking” all discuss job opportunities in the Financial Institutions area.</a:t>
            </a:r>
            <a:endParaRPr lang="en-US" altLang="en-US" b="1" i="1">
              <a:effectLst>
                <a:outerShdw blurRad="38100" dist="38100" dir="2700000" algn="tl">
                  <a:srgbClr val="C0C0C0"/>
                </a:outerShdw>
              </a:effectLst>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863830A-FF9C-62F4-9444-3CE0E04A7082}"/>
              </a:ext>
            </a:extLst>
          </p:cNvPr>
          <p:cNvSpPr>
            <a:spLocks noGrp="1" noChangeArrowheads="1"/>
          </p:cNvSpPr>
          <p:nvPr>
            <p:ph type="sldNum" sz="quarter" idx="5"/>
          </p:nvPr>
        </p:nvSpPr>
        <p:spPr>
          <a:ln/>
        </p:spPr>
        <p:txBody>
          <a:bodyPr/>
          <a:lstStyle/>
          <a:p>
            <a:fld id="{F527960E-35BE-4E34-95D2-324ED8457F74}" type="slidenum">
              <a:rPr lang="en-US" altLang="en-US"/>
              <a:pPr/>
              <a:t>42</a:t>
            </a:fld>
            <a:endParaRPr lang="en-US" altLang="en-US"/>
          </a:p>
        </p:txBody>
      </p:sp>
      <p:sp>
        <p:nvSpPr>
          <p:cNvPr id="79874" name="Rectangle 2">
            <a:extLst>
              <a:ext uri="{FF2B5EF4-FFF2-40B4-BE49-F238E27FC236}">
                <a16:creationId xmlns:a16="http://schemas.microsoft.com/office/drawing/2014/main" id="{B3FFA61A-88CD-6FB0-78E0-C0C382206C77}"/>
              </a:ext>
            </a:extLst>
          </p:cNvPr>
          <p:cNvSpPr>
            <a:spLocks noRot="1" noChangeArrowheads="1" noTextEdit="1"/>
          </p:cNvSpPr>
          <p:nvPr>
            <p:ph type="sldImg"/>
          </p:nvPr>
        </p:nvSpPr>
        <p:spPr>
          <a:ln/>
        </p:spPr>
      </p:sp>
      <p:sp>
        <p:nvSpPr>
          <p:cNvPr id="79875" name="Rectangle 3">
            <a:extLst>
              <a:ext uri="{FF2B5EF4-FFF2-40B4-BE49-F238E27FC236}">
                <a16:creationId xmlns:a16="http://schemas.microsoft.com/office/drawing/2014/main" id="{D5367030-C4DE-FB47-2E56-2C5AEC9D5F7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6540D5C-7EAE-19E6-1DF2-5781C0B3084C}"/>
              </a:ext>
            </a:extLst>
          </p:cNvPr>
          <p:cNvSpPr>
            <a:spLocks noGrp="1" noChangeArrowheads="1"/>
          </p:cNvSpPr>
          <p:nvPr>
            <p:ph type="sldNum" sz="quarter" idx="5"/>
          </p:nvPr>
        </p:nvSpPr>
        <p:spPr>
          <a:ln/>
        </p:spPr>
        <p:txBody>
          <a:bodyPr/>
          <a:lstStyle/>
          <a:p>
            <a:fld id="{76D836AF-46B2-4CE6-A966-B91A6EAC13CD}" type="slidenum">
              <a:rPr lang="en-US" altLang="en-US"/>
              <a:pPr/>
              <a:t>43</a:t>
            </a:fld>
            <a:endParaRPr lang="en-US" altLang="en-US"/>
          </a:p>
        </p:txBody>
      </p:sp>
      <p:sp>
        <p:nvSpPr>
          <p:cNvPr id="81922" name="Rectangle 2">
            <a:extLst>
              <a:ext uri="{FF2B5EF4-FFF2-40B4-BE49-F238E27FC236}">
                <a16:creationId xmlns:a16="http://schemas.microsoft.com/office/drawing/2014/main" id="{153C8252-347B-951B-559C-F63ACA1C3CE6}"/>
              </a:ext>
            </a:extLst>
          </p:cNvPr>
          <p:cNvSpPr>
            <a:spLocks noRot="1" noChangeArrowheads="1" noTextEdit="1"/>
          </p:cNvSpPr>
          <p:nvPr>
            <p:ph type="sldImg"/>
          </p:nvPr>
        </p:nvSpPr>
        <p:spPr>
          <a:ln/>
        </p:spPr>
      </p:sp>
      <p:sp>
        <p:nvSpPr>
          <p:cNvPr id="81923" name="Rectangle 3">
            <a:extLst>
              <a:ext uri="{FF2B5EF4-FFF2-40B4-BE49-F238E27FC236}">
                <a16:creationId xmlns:a16="http://schemas.microsoft.com/office/drawing/2014/main" id="{D75E1A6B-941E-7DA2-7D1D-97F6FE91CC40}"/>
              </a:ext>
            </a:extLst>
          </p:cNvPr>
          <p:cNvSpPr>
            <a:spLocks noGrp="1" noChangeArrowheads="1"/>
          </p:cNvSpPr>
          <p:nvPr>
            <p:ph type="body" idx="1"/>
          </p:nvPr>
        </p:nvSpPr>
        <p:spPr>
          <a:xfrm>
            <a:off x="914400" y="4416425"/>
            <a:ext cx="5029200" cy="4183063"/>
          </a:xfrm>
        </p:spPr>
        <p:txBody>
          <a:bodyPr/>
          <a:lstStyle/>
          <a:p>
            <a:r>
              <a:rPr lang="en-US" altLang="en-US" sz="900"/>
              <a:t>Since this course is generally required of all business majors, it is important to emphasize that everyone needs to have a basic understanding of financial concepts so that they can communicate effectively within an organization.  This is the same reason that everyone is required to take marketing courses, management courses, etc.  It is important to speak the language of business, and that includes finance.</a:t>
            </a:r>
          </a:p>
          <a:p>
            <a:r>
              <a:rPr lang="en-US" altLang="en-US" sz="900"/>
              <a:t>Marketing</a:t>
            </a:r>
          </a:p>
          <a:p>
            <a:pPr lvl="1">
              <a:buFontTx/>
              <a:buChar char="•"/>
            </a:pPr>
            <a:r>
              <a:rPr lang="en-US" altLang="en-US" sz="900"/>
              <a:t>Have to work within a budget</a:t>
            </a:r>
          </a:p>
          <a:p>
            <a:pPr lvl="1">
              <a:buFontTx/>
              <a:buChar char="•"/>
            </a:pPr>
            <a:r>
              <a:rPr lang="en-US" altLang="en-US" sz="900"/>
              <a:t>Marketing research is often very important to financial analysts; those doing the research need to understand what information the analysts need so that they ask the right questions</a:t>
            </a:r>
          </a:p>
          <a:p>
            <a:pPr lvl="1">
              <a:buFontTx/>
              <a:buChar char="•"/>
            </a:pPr>
            <a:r>
              <a:rPr lang="en-US" altLang="en-US" sz="900"/>
              <a:t>Marketing financial products – including entire companies through IPOs and seasoned equity offerings, as well as insurance and other basic financial products</a:t>
            </a:r>
          </a:p>
          <a:p>
            <a:pPr>
              <a:buFontTx/>
              <a:buChar char="•"/>
            </a:pPr>
            <a:r>
              <a:rPr lang="en-US" altLang="en-US" sz="900"/>
              <a:t>Accounting</a:t>
            </a:r>
          </a:p>
          <a:p>
            <a:pPr lvl="1">
              <a:buFontTx/>
              <a:buChar char="•"/>
            </a:pPr>
            <a:r>
              <a:rPr lang="en-US" altLang="en-US" sz="900"/>
              <a:t>In smaller businesses, accountants often perform both the accounting and finance functions</a:t>
            </a:r>
          </a:p>
          <a:p>
            <a:pPr lvl="1">
              <a:buFontTx/>
              <a:buChar char="•"/>
            </a:pPr>
            <a:r>
              <a:rPr lang="en-US" altLang="en-US" sz="900"/>
              <a:t>Prepare the financial statements that financial analysts rely on for information</a:t>
            </a:r>
          </a:p>
          <a:p>
            <a:pPr>
              <a:buFontTx/>
              <a:buChar char="•"/>
            </a:pPr>
            <a:r>
              <a:rPr lang="en-US" altLang="en-US" sz="900"/>
              <a:t>Management</a:t>
            </a:r>
          </a:p>
          <a:p>
            <a:pPr lvl="1">
              <a:buFontTx/>
              <a:buChar char="•"/>
            </a:pPr>
            <a:r>
              <a:rPr lang="en-US" altLang="en-US" sz="900"/>
              <a:t>Business strategy – have to understand the goals of the business and how cash flow works</a:t>
            </a:r>
          </a:p>
          <a:p>
            <a:pPr lvl="1">
              <a:buFontTx/>
              <a:buChar char="•"/>
            </a:pPr>
            <a:r>
              <a:rPr lang="en-US" altLang="en-US" sz="900"/>
              <a:t>Understand how job performance affects profitability</a:t>
            </a:r>
          </a:p>
          <a:p>
            <a:pPr>
              <a:buFontTx/>
              <a:buChar char="•"/>
            </a:pPr>
            <a:r>
              <a:rPr lang="en-US" altLang="en-US" sz="900"/>
              <a:t>Personal Finance</a:t>
            </a:r>
          </a:p>
          <a:p>
            <a:pPr lvl="1">
              <a:buFontTx/>
              <a:buChar char="•"/>
            </a:pPr>
            <a:r>
              <a:rPr lang="en-US" altLang="en-US" sz="900"/>
              <a:t>For many students, emphasizing the personal finance issues whenever possible can make the material more relevant</a:t>
            </a:r>
          </a:p>
          <a:p>
            <a:pPr lvl="1">
              <a:buFontTx/>
              <a:buChar char="•"/>
            </a:pPr>
            <a:r>
              <a:rPr lang="en-US" altLang="en-US" sz="900"/>
              <a:t>Decisions about 401K plans, saving for houses, cars, child’s college, etc. can be discussed throughout the course</a:t>
            </a:r>
          </a:p>
          <a:p>
            <a:pPr lvl="1">
              <a:buFontTx/>
              <a:buChar char="•"/>
            </a:pPr>
            <a:r>
              <a:rPr lang="en-US" altLang="en-US" sz="900"/>
              <a:t>Day-to-day decisions about consumption vs. saving can also be discussed within a finance framework</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0748A4D-20B6-7ABC-539D-5CBC9AFC8D2C}"/>
              </a:ext>
            </a:extLst>
          </p:cNvPr>
          <p:cNvSpPr>
            <a:spLocks noGrp="1" noChangeArrowheads="1"/>
          </p:cNvSpPr>
          <p:nvPr>
            <p:ph type="sldNum" sz="quarter" idx="5"/>
          </p:nvPr>
        </p:nvSpPr>
        <p:spPr>
          <a:ln/>
        </p:spPr>
        <p:txBody>
          <a:bodyPr/>
          <a:lstStyle/>
          <a:p>
            <a:fld id="{6124C39D-07E2-4FB1-AC3E-C93F65379BE3}" type="slidenum">
              <a:rPr lang="en-US" altLang="en-US"/>
              <a:pPr/>
              <a:t>44</a:t>
            </a:fld>
            <a:endParaRPr lang="en-US" altLang="en-US"/>
          </a:p>
        </p:txBody>
      </p:sp>
      <p:sp>
        <p:nvSpPr>
          <p:cNvPr id="83970" name="Rectangle 2">
            <a:extLst>
              <a:ext uri="{FF2B5EF4-FFF2-40B4-BE49-F238E27FC236}">
                <a16:creationId xmlns:a16="http://schemas.microsoft.com/office/drawing/2014/main" id="{84B012AC-E68D-E399-74CD-01073334B445}"/>
              </a:ext>
            </a:extLst>
          </p:cNvPr>
          <p:cNvSpPr>
            <a:spLocks noRot="1" noChangeArrowheads="1" noTextEdit="1"/>
          </p:cNvSpPr>
          <p:nvPr>
            <p:ph type="sldImg"/>
          </p:nvPr>
        </p:nvSpPr>
        <p:spPr>
          <a:ln/>
        </p:spPr>
      </p:sp>
      <p:sp>
        <p:nvSpPr>
          <p:cNvPr id="83971" name="Rectangle 3">
            <a:extLst>
              <a:ext uri="{FF2B5EF4-FFF2-40B4-BE49-F238E27FC236}">
                <a16:creationId xmlns:a16="http://schemas.microsoft.com/office/drawing/2014/main" id="{D333943D-C02D-A16E-A98B-0D6164E68172}"/>
              </a:ext>
            </a:extLst>
          </p:cNvPr>
          <p:cNvSpPr>
            <a:spLocks noGrp="1" noChangeArrowheads="1"/>
          </p:cNvSpPr>
          <p:nvPr>
            <p:ph type="body" idx="1"/>
          </p:nvPr>
        </p:nvSpPr>
        <p:spPr>
          <a:xfrm>
            <a:off x="914400" y="4416425"/>
            <a:ext cx="5029200" cy="4183063"/>
          </a:xfrm>
        </p:spPr>
        <p:txBody>
          <a:bodyPr/>
          <a:lstStyle/>
          <a:p>
            <a:r>
              <a:rPr lang="en-US" altLang="en-US"/>
              <a:t>Emphasize that “business finance” is just another name for “corporate finance” mentioned under the four basic types.  Students often get confused by the terminology, especially when different terms are used to refer to the same thing.</a:t>
            </a:r>
          </a:p>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F124839-65F0-4783-DDFF-60C99C71A32B}"/>
              </a:ext>
            </a:extLst>
          </p:cNvPr>
          <p:cNvSpPr>
            <a:spLocks noGrp="1" noChangeArrowheads="1"/>
          </p:cNvSpPr>
          <p:nvPr>
            <p:ph type="sldNum" sz="quarter" idx="5"/>
          </p:nvPr>
        </p:nvSpPr>
        <p:spPr>
          <a:ln/>
        </p:spPr>
        <p:txBody>
          <a:bodyPr/>
          <a:lstStyle/>
          <a:p>
            <a:fld id="{D10C3E66-BAD0-478A-9D77-AB6A4085806A}" type="slidenum">
              <a:rPr lang="en-US" altLang="en-US"/>
              <a:pPr/>
              <a:t>45</a:t>
            </a:fld>
            <a:endParaRPr lang="en-US" altLang="en-US"/>
          </a:p>
        </p:txBody>
      </p:sp>
      <p:sp>
        <p:nvSpPr>
          <p:cNvPr id="86018" name="Rectangle 2">
            <a:extLst>
              <a:ext uri="{FF2B5EF4-FFF2-40B4-BE49-F238E27FC236}">
                <a16:creationId xmlns:a16="http://schemas.microsoft.com/office/drawing/2014/main" id="{32FB17D2-F26D-5C88-400A-345B572AC408}"/>
              </a:ext>
            </a:extLst>
          </p:cNvPr>
          <p:cNvSpPr>
            <a:spLocks noRot="1" noChangeArrowheads="1" noTextEdit="1"/>
          </p:cNvSpPr>
          <p:nvPr>
            <p:ph type="sldImg"/>
          </p:nvPr>
        </p:nvSpPr>
        <p:spPr>
          <a:ln/>
        </p:spPr>
      </p:sp>
      <p:sp>
        <p:nvSpPr>
          <p:cNvPr id="86019" name="Rectangle 3">
            <a:extLst>
              <a:ext uri="{FF2B5EF4-FFF2-40B4-BE49-F238E27FC236}">
                <a16:creationId xmlns:a16="http://schemas.microsoft.com/office/drawing/2014/main" id="{068934B7-6902-6A53-E114-8913BCC8BC8F}"/>
              </a:ext>
            </a:extLst>
          </p:cNvPr>
          <p:cNvSpPr>
            <a:spLocks noGrp="1" noChangeArrowheads="1"/>
          </p:cNvSpPr>
          <p:nvPr>
            <p:ph type="body" idx="1"/>
          </p:nvPr>
        </p:nvSpPr>
        <p:spPr>
          <a:xfrm>
            <a:off x="914400" y="4416425"/>
            <a:ext cx="5029200" cy="4183063"/>
          </a:xfrm>
        </p:spPr>
        <p:txBody>
          <a:bodyPr/>
          <a:lstStyle/>
          <a:p>
            <a:r>
              <a:rPr lang="en-US" altLang="en-US" b="1" i="1">
                <a:effectLst>
                  <a:outerShdw blurRad="38100" dist="38100" dir="2700000" algn="tl">
                    <a:srgbClr val="C0C0C0"/>
                  </a:outerShdw>
                </a:effectLst>
              </a:rPr>
              <a:t>Video Note:</a:t>
            </a:r>
            <a:r>
              <a:rPr lang="en-US" altLang="en-US"/>
              <a:t>  This video looks at the changing role of the Chief Financial Officer (CFO) at the Fortune 500 company, Abbot Laboratories.</a:t>
            </a:r>
            <a:endParaRPr lang="en-US" altLang="en-US" b="1" i="1">
              <a:effectLst>
                <a:outerShdw blurRad="38100" dist="38100" dir="2700000" algn="tl">
                  <a:srgbClr val="C0C0C0"/>
                </a:outerShdw>
              </a:effectLst>
            </a:endParaRPr>
          </a:p>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C295C56-46A9-F32D-D796-77E4B6754638}"/>
              </a:ext>
            </a:extLst>
          </p:cNvPr>
          <p:cNvSpPr>
            <a:spLocks noGrp="1" noChangeArrowheads="1"/>
          </p:cNvSpPr>
          <p:nvPr>
            <p:ph type="sldNum" sz="quarter" idx="5"/>
          </p:nvPr>
        </p:nvSpPr>
        <p:spPr>
          <a:ln/>
        </p:spPr>
        <p:txBody>
          <a:bodyPr/>
          <a:lstStyle/>
          <a:p>
            <a:fld id="{3FF5FDCA-C5D0-4D90-B752-A419E5F23FE2}" type="slidenum">
              <a:rPr lang="en-US" altLang="en-US"/>
              <a:pPr/>
              <a:t>46</a:t>
            </a:fld>
            <a:endParaRPr lang="en-US" altLang="en-US"/>
          </a:p>
        </p:txBody>
      </p:sp>
      <p:sp>
        <p:nvSpPr>
          <p:cNvPr id="88066" name="Rectangle 2">
            <a:extLst>
              <a:ext uri="{FF2B5EF4-FFF2-40B4-BE49-F238E27FC236}">
                <a16:creationId xmlns:a16="http://schemas.microsoft.com/office/drawing/2014/main" id="{148881C7-4B47-2B6C-C212-190B8E411953}"/>
              </a:ext>
            </a:extLst>
          </p:cNvPr>
          <p:cNvSpPr>
            <a:spLocks noRot="1" noChangeArrowheads="1" noTextEdit="1"/>
          </p:cNvSpPr>
          <p:nvPr>
            <p:ph type="sldImg"/>
          </p:nvPr>
        </p:nvSpPr>
        <p:spPr>
          <a:ln/>
        </p:spPr>
      </p:sp>
      <p:sp>
        <p:nvSpPr>
          <p:cNvPr id="88067" name="Rectangle 3">
            <a:extLst>
              <a:ext uri="{FF2B5EF4-FFF2-40B4-BE49-F238E27FC236}">
                <a16:creationId xmlns:a16="http://schemas.microsoft.com/office/drawing/2014/main" id="{07090398-2EDF-A898-DDBC-11003DC43E57}"/>
              </a:ext>
            </a:extLst>
          </p:cNvPr>
          <p:cNvSpPr>
            <a:spLocks noGrp="1" noChangeArrowheads="1"/>
          </p:cNvSpPr>
          <p:nvPr>
            <p:ph type="body" idx="1"/>
          </p:nvPr>
        </p:nvSpPr>
        <p:spPr>
          <a:xfrm>
            <a:off x="914400" y="4416425"/>
            <a:ext cx="5029200" cy="4183063"/>
          </a:xfrm>
        </p:spPr>
        <p:txBody>
          <a:bodyPr/>
          <a:lstStyle/>
          <a:p>
            <a:r>
              <a:rPr lang="en-US" altLang="en-US"/>
              <a:t>Provide some examples of capital budgeting decisions, such as what product or service the firm will sell, should old equipment be replaced with newer, more advanced, equipment, etc.</a:t>
            </a:r>
          </a:p>
          <a:p>
            <a:endParaRPr lang="en-US" altLang="en-US"/>
          </a:p>
          <a:p>
            <a:r>
              <a:rPr lang="en-US" altLang="en-US"/>
              <a:t>Be sure to define debt and equity.</a:t>
            </a:r>
          </a:p>
          <a:p>
            <a:endParaRPr lang="en-US" altLang="en-US"/>
          </a:p>
          <a:p>
            <a:r>
              <a:rPr lang="en-US" altLang="en-US"/>
              <a:t>Provide some examples of working capital management issues, such as: whom to grant credit, how much inventory should be carried, when should suppliers be paid, etc.</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553D39F-729D-6A16-E7DE-BDFAD17D6352}"/>
              </a:ext>
            </a:extLst>
          </p:cNvPr>
          <p:cNvSpPr>
            <a:spLocks noGrp="1" noChangeArrowheads="1"/>
          </p:cNvSpPr>
          <p:nvPr>
            <p:ph type="sldNum" sz="quarter" idx="5"/>
          </p:nvPr>
        </p:nvSpPr>
        <p:spPr>
          <a:ln/>
        </p:spPr>
        <p:txBody>
          <a:bodyPr/>
          <a:lstStyle/>
          <a:p>
            <a:fld id="{99127DBB-7A34-4E50-AF1D-B4C289AE907B}" type="slidenum">
              <a:rPr lang="en-US" altLang="en-US"/>
              <a:pPr/>
              <a:t>47</a:t>
            </a:fld>
            <a:endParaRPr lang="en-US" altLang="en-US"/>
          </a:p>
        </p:txBody>
      </p:sp>
      <p:sp>
        <p:nvSpPr>
          <p:cNvPr id="98306" name="Rectangle 2">
            <a:extLst>
              <a:ext uri="{FF2B5EF4-FFF2-40B4-BE49-F238E27FC236}">
                <a16:creationId xmlns:a16="http://schemas.microsoft.com/office/drawing/2014/main" id="{DD46461E-8647-1997-BB01-D0FEEC0BC2AB}"/>
              </a:ext>
            </a:extLst>
          </p:cNvPr>
          <p:cNvSpPr>
            <a:spLocks noRot="1" noChangeArrowheads="1" noTextEdit="1"/>
          </p:cNvSpPr>
          <p:nvPr>
            <p:ph type="sldImg"/>
          </p:nvPr>
        </p:nvSpPr>
        <p:spPr>
          <a:ln/>
        </p:spPr>
      </p:sp>
      <p:sp>
        <p:nvSpPr>
          <p:cNvPr id="98307" name="Rectangle 3">
            <a:extLst>
              <a:ext uri="{FF2B5EF4-FFF2-40B4-BE49-F238E27FC236}">
                <a16:creationId xmlns:a16="http://schemas.microsoft.com/office/drawing/2014/main" id="{5B8DFF4B-6605-3B1C-0543-F45460B1D462}"/>
              </a:ext>
            </a:extLst>
          </p:cNvPr>
          <p:cNvSpPr>
            <a:spLocks noGrp="1" noChangeArrowheads="1"/>
          </p:cNvSpPr>
          <p:nvPr>
            <p:ph type="body" idx="1"/>
          </p:nvPr>
        </p:nvSpPr>
        <p:spPr>
          <a:xfrm>
            <a:off x="914400" y="4416425"/>
            <a:ext cx="5029200" cy="4183063"/>
          </a:xfrm>
        </p:spPr>
        <p:txBody>
          <a:bodyPr/>
          <a:lstStyle/>
          <a:p>
            <a:r>
              <a:rPr lang="en-US" altLang="en-US" sz="900"/>
              <a:t>Try to have the students discuss each of the goals above and the inherent problems of the first three goals:</a:t>
            </a:r>
          </a:p>
          <a:p>
            <a:pPr>
              <a:buFontTx/>
              <a:buChar char="•"/>
            </a:pPr>
            <a:r>
              <a:rPr lang="en-US" altLang="en-US" sz="900"/>
              <a:t>Maximize profit – Are we talking about long-run or short-run profits?  Do we mean accounting profits or some measure of cash flow?</a:t>
            </a:r>
          </a:p>
          <a:p>
            <a:pPr>
              <a:buFontTx/>
              <a:buChar char="•"/>
            </a:pPr>
            <a:r>
              <a:rPr lang="en-US" altLang="en-US" sz="900"/>
              <a:t>Minimize costs – We can minimize costs today by not purchasing new equipment, or by delaying maintenance, but this may not be in the best interest of the firm or its owners.</a:t>
            </a:r>
          </a:p>
          <a:p>
            <a:pPr>
              <a:buFontTx/>
              <a:buChar char="•"/>
            </a:pPr>
            <a:r>
              <a:rPr lang="en-US" altLang="en-US" sz="900"/>
              <a:t>Maximize market share – This has been a strategy of many of the dot.com companies.  They issued stock and then used it primarily for advertising to increase the number of “hits” to their Web sites.  Even though many of the companies may have huge market share (i.e. Amazon) that still does not guarantee positive earnings, so their owners may not be happy.</a:t>
            </a:r>
          </a:p>
          <a:p>
            <a:pPr>
              <a:buFontTx/>
              <a:buChar char="•"/>
            </a:pPr>
            <a:r>
              <a:rPr lang="en-US" altLang="en-US" sz="900"/>
              <a:t>Maximize the current value of the company’s stock</a:t>
            </a:r>
          </a:p>
          <a:p>
            <a:pPr lvl="1">
              <a:buFontTx/>
              <a:buChar char="•"/>
            </a:pPr>
            <a:r>
              <a:rPr lang="en-US" altLang="en-US" sz="900"/>
              <a:t>There is no short run vs. long run here.  The stock price should incorporate expectations about the future of the company and consider the trade-off between short-run profits and long-run profits.</a:t>
            </a:r>
          </a:p>
          <a:p>
            <a:pPr lvl="1">
              <a:buFontTx/>
              <a:buChar char="•"/>
            </a:pPr>
            <a:r>
              <a:rPr lang="en-US" altLang="en-US" sz="900"/>
              <a:t>The purpose of a for-profit business should be to make money for its owners.  Maximizing the current stock price increases the wealth of the owners of the firm.</a:t>
            </a:r>
          </a:p>
          <a:p>
            <a:pPr lvl="1">
              <a:buFontTx/>
              <a:buChar char="•"/>
            </a:pPr>
            <a:r>
              <a:rPr lang="en-US" altLang="en-US" sz="900"/>
              <a:t>This is analogous to maximizing owners’ equity for firms that do not have publicly traded stock.</a:t>
            </a:r>
          </a:p>
          <a:p>
            <a:pPr lvl="1">
              <a:buFontTx/>
              <a:buChar char="•"/>
            </a:pPr>
            <a:r>
              <a:rPr lang="en-US" altLang="en-US" sz="900"/>
              <a:t>Not-for-profits can also follow the same principle, but their “owners” are the constituencies that they were created to help.</a:t>
            </a:r>
          </a:p>
          <a:p>
            <a:pPr lvl="1">
              <a:buFontTx/>
              <a:buChar char="•"/>
            </a:pPr>
            <a:endParaRPr lang="en-US" altLang="en-US" sz="900"/>
          </a:p>
          <a:p>
            <a:r>
              <a:rPr lang="en-US" altLang="en-US" sz="900"/>
              <a:t>The instructors manual provides a letter to stockholders that was written by former Coca-Cola CEO Roberto Goizueta.  There is also a brief discussion of an article that appeared in Fortune magazine that discusses Coke vs. Pepsi and their different philosophies on business in the early 1990s.</a:t>
            </a:r>
          </a:p>
          <a:p>
            <a:endParaRPr lang="en-US" altLang="en-US" sz="900"/>
          </a:p>
          <a:p>
            <a:r>
              <a:rPr lang="en-US" altLang="en-US" sz="900" b="1" i="1">
                <a:effectLst>
                  <a:outerShdw blurRad="38100" dist="38100" dir="2700000" algn="tl">
                    <a:srgbClr val="C0C0C0"/>
                  </a:outerShdw>
                </a:effectLst>
              </a:rPr>
              <a:t>Ethics Note:</a:t>
            </a:r>
            <a:r>
              <a:rPr lang="en-US" altLang="en-US" sz="900"/>
              <a:t> See the instructor’s manual for a discussion of Dow-Corning, silicone breast implants, and the ethics involved with pursuing owners’ wealth at all costs.</a:t>
            </a:r>
            <a:endParaRPr lang="en-US" altLang="en-US" sz="900" b="1" i="1">
              <a:effectLst>
                <a:outerShdw blurRad="38100" dist="38100" dir="2700000" algn="tl">
                  <a:srgbClr val="C0C0C0"/>
                </a:outerShdw>
              </a:effectLst>
            </a:endParaRPr>
          </a:p>
          <a:p>
            <a:endParaRPr lang="en-US" altLang="en-US" sz="9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55234A5-D21C-4D28-B0FC-85D06D91797E}"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161197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5234A5-D21C-4D28-B0FC-85D06D91797E}"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515778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5234A5-D21C-4D28-B0FC-85D06D91797E}"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3999270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55234A5-D21C-4D28-B0FC-85D06D91797E}" type="datetimeFigureOut">
              <a:rPr lang="en-US" smtClean="0"/>
              <a:t>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2526961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55234A5-D21C-4D28-B0FC-85D06D91797E}" type="datetimeFigureOut">
              <a:rPr lang="en-US" smtClean="0"/>
              <a:t>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104003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55234A5-D21C-4D28-B0FC-85D06D91797E}" type="datetimeFigureOut">
              <a:rPr lang="en-US" smtClean="0"/>
              <a:t>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26991044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5234A5-D21C-4D28-B0FC-85D06D91797E}" type="datetimeFigureOut">
              <a:rPr lang="en-US" smtClean="0"/>
              <a:t>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727724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5234A5-D21C-4D28-B0FC-85D06D91797E}" type="datetimeFigureOut">
              <a:rPr lang="en-US" smtClean="0"/>
              <a:t>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1716024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55234A5-D21C-4D28-B0FC-85D06D91797E}" type="datetimeFigureOut">
              <a:rPr lang="en-US" smtClean="0"/>
              <a:t>2/5/2024</a:t>
            </a:fld>
            <a:endParaRPr lang="en-US"/>
          </a:p>
        </p:txBody>
      </p:sp>
      <p:sp>
        <p:nvSpPr>
          <p:cNvPr id="6" name="Footer Placeholder 5"/>
          <p:cNvSpPr>
            <a:spLocks noGrp="1"/>
          </p:cNvSpPr>
          <p:nvPr>
            <p:ph type="ftr" sz="quarter" idx="11"/>
          </p:nvPr>
        </p:nvSpPr>
        <p:spPr>
          <a:xfrm>
            <a:off x="590396" y="6041362"/>
            <a:ext cx="3295413" cy="365125"/>
          </a:xfrm>
        </p:spPr>
        <p:txBody>
          <a:bodyPr/>
          <a:lstStyle/>
          <a:p>
            <a:endParaRPr lang="en-US"/>
          </a:p>
        </p:txBody>
      </p:sp>
      <p:sp>
        <p:nvSpPr>
          <p:cNvPr id="7" name="Slide Number Placeholder 6"/>
          <p:cNvSpPr>
            <a:spLocks noGrp="1"/>
          </p:cNvSpPr>
          <p:nvPr>
            <p:ph type="sldNum" sz="quarter" idx="12"/>
          </p:nvPr>
        </p:nvSpPr>
        <p:spPr>
          <a:xfrm>
            <a:off x="4862689" y="5915888"/>
            <a:ext cx="1062155" cy="490599"/>
          </a:xfrm>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3796822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5234A5-D21C-4D28-B0FC-85D06D91797E}" type="datetimeFigureOut">
              <a:rPr lang="en-US" smtClean="0"/>
              <a:t>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3921667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155234A5-D21C-4D28-B0FC-85D06D91797E}"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2228005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155234A5-D21C-4D28-B0FC-85D06D91797E}" type="datetimeFigureOut">
              <a:rPr lang="en-US" smtClean="0"/>
              <a:t>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27543055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5234A5-D21C-4D28-B0FC-85D06D91797E}"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29160840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5234A5-D21C-4D28-B0FC-85D06D91797E}"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1B5DCC-33E5-47B5-BBE8-095E95870490}" type="slidenum">
              <a:rPr lang="en-US" smtClean="0"/>
              <a:t>‹#›</a:t>
            </a:fld>
            <a:endParaRPr lang="en-US"/>
          </a:p>
        </p:txBody>
      </p:sp>
    </p:spTree>
    <p:extLst>
      <p:ext uri="{BB962C8B-B14F-4D97-AF65-F5344CB8AC3E}">
        <p14:creationId xmlns:p14="http://schemas.microsoft.com/office/powerpoint/2010/main" val="1732578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155234A5-D21C-4D28-B0FC-85D06D91797E}" type="datetimeFigureOut">
              <a:rPr lang="en-US" smtClean="0"/>
              <a:t>2/5/2024</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C81B5DCC-33E5-47B5-BBE8-095E95870490}" type="slidenum">
              <a:rPr lang="en-US" smtClean="0"/>
              <a:t>‹#›</a:t>
            </a:fld>
            <a:endParaRPr lang="en-US"/>
          </a:p>
        </p:txBody>
      </p:sp>
    </p:spTree>
    <p:extLst>
      <p:ext uri="{BB962C8B-B14F-4D97-AF65-F5344CB8AC3E}">
        <p14:creationId xmlns:p14="http://schemas.microsoft.com/office/powerpoint/2010/main" val="2897776079"/>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www.careers-in-business.co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41.xml.rels><?xml version="1.0" encoding="UTF-8" standalone="yes"?>
<Relationships xmlns="http://schemas.openxmlformats.org/package/2006/relationships"><Relationship Id="rId3" Type="http://schemas.openxmlformats.org/officeDocument/2006/relationships/hyperlink" Target="http://www.careers-in-business.com/"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l"/>
            <a:r>
              <a:rPr lang="en-US" dirty="0">
                <a:solidFill>
                  <a:schemeClr val="bg1"/>
                </a:solidFill>
              </a:rPr>
              <a:t>ACCOUNTING FUNDAMENTALS</a:t>
            </a:r>
          </a:p>
        </p:txBody>
      </p:sp>
    </p:spTree>
    <p:extLst>
      <p:ext uri="{BB962C8B-B14F-4D97-AF65-F5344CB8AC3E}">
        <p14:creationId xmlns:p14="http://schemas.microsoft.com/office/powerpoint/2010/main" val="374509073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7929" y="758687"/>
            <a:ext cx="10571998" cy="970450"/>
          </a:xfrm>
        </p:spPr>
        <p:txBody>
          <a:bodyPr/>
          <a:lstStyle/>
          <a:p>
            <a:r>
              <a:rPr lang="en-US" dirty="0"/>
              <a:t>ACCOUNTING</a:t>
            </a:r>
          </a:p>
        </p:txBody>
      </p:sp>
      <p:sp>
        <p:nvSpPr>
          <p:cNvPr id="3" name="Content Placeholder 2"/>
          <p:cNvSpPr>
            <a:spLocks noGrp="1"/>
          </p:cNvSpPr>
          <p:nvPr>
            <p:ph idx="1"/>
          </p:nvPr>
        </p:nvSpPr>
        <p:spPr/>
        <p:txBody>
          <a:bodyPr>
            <a:normAutofit/>
          </a:bodyPr>
          <a:lstStyle/>
          <a:p>
            <a:r>
              <a:rPr lang="en-US" sz="2400" dirty="0">
                <a:solidFill>
                  <a:schemeClr val="bg1"/>
                </a:solidFill>
              </a:rPr>
              <a:t>LANGUAGE OF BUSINESS</a:t>
            </a:r>
          </a:p>
          <a:p>
            <a:r>
              <a:rPr lang="en-US" sz="2400" i="1" dirty="0">
                <a:solidFill>
                  <a:schemeClr val="bg1"/>
                </a:solidFill>
              </a:rPr>
              <a:t>(Measures business activities, processes that information into reports and communicates the results to decision-makers)</a:t>
            </a:r>
          </a:p>
          <a:p>
            <a:pPr marL="0" indent="0">
              <a:buNone/>
            </a:pPr>
            <a:endParaRPr lang="en-US" sz="2400" i="1" dirty="0">
              <a:solidFill>
                <a:schemeClr val="bg1"/>
              </a:solidFill>
            </a:endParaRPr>
          </a:p>
        </p:txBody>
      </p:sp>
    </p:spTree>
    <p:extLst>
      <p:ext uri="{BB962C8B-B14F-4D97-AF65-F5344CB8AC3E}">
        <p14:creationId xmlns:p14="http://schemas.microsoft.com/office/powerpoint/2010/main" val="3760281615"/>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7543" y="768735"/>
            <a:ext cx="10571998" cy="970450"/>
          </a:xfrm>
        </p:spPr>
        <p:txBody>
          <a:bodyPr/>
          <a:lstStyle/>
          <a:p>
            <a:r>
              <a:rPr lang="en-US" dirty="0"/>
              <a:t>ACCOUNTING</a:t>
            </a:r>
          </a:p>
        </p:txBody>
      </p:sp>
      <p:sp>
        <p:nvSpPr>
          <p:cNvPr id="3" name="Content Placeholder 2"/>
          <p:cNvSpPr>
            <a:spLocks noGrp="1"/>
          </p:cNvSpPr>
          <p:nvPr>
            <p:ph idx="1"/>
          </p:nvPr>
        </p:nvSpPr>
        <p:spPr>
          <a:xfrm>
            <a:off x="818712" y="2222287"/>
            <a:ext cx="10554574" cy="4416508"/>
          </a:xfrm>
        </p:spPr>
        <p:txBody>
          <a:bodyPr>
            <a:normAutofit/>
          </a:bodyPr>
          <a:lstStyle/>
          <a:p>
            <a:r>
              <a:rPr lang="en-US" sz="2200" i="1" dirty="0">
                <a:solidFill>
                  <a:schemeClr val="bg1"/>
                </a:solidFill>
              </a:rPr>
              <a:t>Accounting is a service activity. Its function is to provide quantitative information, primarily financial in nature, about economic events that is intended to be useful in making economic decisions. </a:t>
            </a:r>
            <a:r>
              <a:rPr lang="en-US" sz="2200" b="1" i="1" dirty="0">
                <a:solidFill>
                  <a:schemeClr val="bg1"/>
                </a:solidFill>
              </a:rPr>
              <a:t>(ACCOUNTING STANDARDS COUNCIL)</a:t>
            </a:r>
          </a:p>
          <a:p>
            <a:r>
              <a:rPr lang="en-US" sz="2200" i="1" dirty="0">
                <a:solidFill>
                  <a:schemeClr val="bg1"/>
                </a:solidFill>
              </a:rPr>
              <a:t>Accounting is an information system that measures, processes and communicates financial information about economic entity. </a:t>
            </a:r>
            <a:br>
              <a:rPr lang="en-US" sz="2200" i="1" dirty="0">
                <a:solidFill>
                  <a:schemeClr val="bg1"/>
                </a:solidFill>
              </a:rPr>
            </a:br>
            <a:r>
              <a:rPr lang="en-US" sz="2200" b="1" i="1" dirty="0">
                <a:solidFill>
                  <a:schemeClr val="bg1"/>
                </a:solidFill>
              </a:rPr>
              <a:t>(FINANCIAL ACCOUNTING STANDARDS BOARD)</a:t>
            </a:r>
          </a:p>
          <a:p>
            <a:r>
              <a:rPr lang="en-US" sz="2200" i="1" dirty="0">
                <a:solidFill>
                  <a:schemeClr val="bg1"/>
                </a:solidFill>
              </a:rPr>
              <a:t>Accounting is an art of recording, classifying and summarizing in a significant manner and in terms of money, transactions and events  which are, in part at least of financial character, and interpreting the results thereof. </a:t>
            </a:r>
            <a:r>
              <a:rPr lang="en-US" sz="2200" b="1" i="1" dirty="0">
                <a:solidFill>
                  <a:schemeClr val="bg1"/>
                </a:solidFill>
              </a:rPr>
              <a:t>(AMERICAN INSTITUTE OF CERTIFIED PUBLIC ACCOUNTANTS)</a:t>
            </a:r>
            <a:endParaRPr lang="en-US" sz="2200" i="1" dirty="0">
              <a:solidFill>
                <a:schemeClr val="bg1"/>
              </a:solidFill>
            </a:endParaRPr>
          </a:p>
          <a:p>
            <a:pPr marL="0" indent="0">
              <a:buNone/>
            </a:pPr>
            <a:endParaRPr lang="en-US" sz="2200" i="1" dirty="0">
              <a:solidFill>
                <a:schemeClr val="bg1"/>
              </a:solidFill>
            </a:endParaRPr>
          </a:p>
        </p:txBody>
      </p:sp>
    </p:spTree>
    <p:extLst>
      <p:ext uri="{BB962C8B-B14F-4D97-AF65-F5344CB8AC3E}">
        <p14:creationId xmlns:p14="http://schemas.microsoft.com/office/powerpoint/2010/main" val="2478451909"/>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2344821" y="926843"/>
            <a:ext cx="10241280" cy="685800"/>
          </a:xfrm>
        </p:spPr>
        <p:txBody>
          <a:bodyPr>
            <a:normAutofit fontScale="90000"/>
          </a:bodyPr>
          <a:lstStyle/>
          <a:p>
            <a:r>
              <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 Components of Accounting</a:t>
            </a:r>
          </a:p>
        </p:txBody>
      </p:sp>
      <p:sp>
        <p:nvSpPr>
          <p:cNvPr id="4" name="Oval 3"/>
          <p:cNvSpPr/>
          <p:nvPr/>
        </p:nvSpPr>
        <p:spPr>
          <a:xfrm>
            <a:off x="677451" y="3046663"/>
            <a:ext cx="1524000" cy="1066800"/>
          </a:xfrm>
          <a:prstGeom prst="ellipse">
            <a:avLst/>
          </a:prstGeom>
          <a:gradFill flip="none" rotWithShape="1">
            <a:gsLst>
              <a:gs pos="1000">
                <a:schemeClr val="bg1">
                  <a:lumMod val="85000"/>
                  <a:lumOff val="15000"/>
                </a:schemeClr>
              </a:gs>
              <a:gs pos="60000">
                <a:srgbClr val="7030A0">
                  <a:shade val="67500"/>
                  <a:satMod val="115000"/>
                </a:srgbClr>
              </a:gs>
              <a:gs pos="59000">
                <a:srgbClr val="000000"/>
              </a:gs>
            </a:gsLst>
            <a:path path="circle">
              <a:fillToRect l="50000" t="50000" r="50000" b="50000"/>
            </a:path>
            <a:tileRect/>
          </a:gradFill>
          <a:scene3d>
            <a:camera prst="perspectiveContrastingLeftFacing"/>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6000" b="1" dirty="0">
                <a:ln/>
                <a:solidFill>
                  <a:schemeClr val="accent3"/>
                </a:solidFill>
              </a:rPr>
              <a:t>1</a:t>
            </a:r>
          </a:p>
        </p:txBody>
      </p:sp>
      <p:sp>
        <p:nvSpPr>
          <p:cNvPr id="5" name="Oval 4"/>
          <p:cNvSpPr/>
          <p:nvPr/>
        </p:nvSpPr>
        <p:spPr>
          <a:xfrm>
            <a:off x="673769" y="4196347"/>
            <a:ext cx="1524000" cy="1066800"/>
          </a:xfrm>
          <a:prstGeom prst="ellipse">
            <a:avLst/>
          </a:prstGeom>
          <a:gradFill flip="none" rotWithShape="1">
            <a:gsLst>
              <a:gs pos="1000">
                <a:schemeClr val="bg1">
                  <a:lumMod val="85000"/>
                  <a:lumOff val="15000"/>
                </a:schemeClr>
              </a:gs>
              <a:gs pos="60000">
                <a:srgbClr val="7030A0">
                  <a:shade val="67500"/>
                  <a:satMod val="115000"/>
                </a:srgbClr>
              </a:gs>
              <a:gs pos="59000">
                <a:srgbClr val="000000"/>
              </a:gs>
            </a:gsLst>
            <a:path path="circle">
              <a:fillToRect l="50000" t="50000" r="50000" b="50000"/>
            </a:path>
            <a:tileRect/>
          </a:gradFill>
          <a:scene3d>
            <a:camera prst="perspectiveContrastingLeftFacing"/>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5400" b="1" dirty="0">
                <a:ln/>
                <a:solidFill>
                  <a:schemeClr val="accent3"/>
                </a:solidFill>
              </a:rPr>
              <a:t>2</a:t>
            </a:r>
          </a:p>
        </p:txBody>
      </p:sp>
      <p:sp>
        <p:nvSpPr>
          <p:cNvPr id="6" name="Oval 5"/>
          <p:cNvSpPr/>
          <p:nvPr/>
        </p:nvSpPr>
        <p:spPr>
          <a:xfrm>
            <a:off x="685472" y="5563937"/>
            <a:ext cx="1524000" cy="1066800"/>
          </a:xfrm>
          <a:prstGeom prst="ellipse">
            <a:avLst/>
          </a:prstGeom>
          <a:gradFill flip="none" rotWithShape="1">
            <a:gsLst>
              <a:gs pos="1000">
                <a:schemeClr val="bg1">
                  <a:lumMod val="85000"/>
                  <a:lumOff val="15000"/>
                </a:schemeClr>
              </a:gs>
              <a:gs pos="60000">
                <a:srgbClr val="7030A0">
                  <a:shade val="67500"/>
                  <a:satMod val="115000"/>
                </a:srgbClr>
              </a:gs>
              <a:gs pos="59000">
                <a:srgbClr val="000000"/>
              </a:gs>
            </a:gsLst>
            <a:path path="circle">
              <a:fillToRect l="50000" t="50000" r="50000" b="50000"/>
            </a:path>
            <a:tileRect/>
          </a:gradFill>
          <a:scene3d>
            <a:camera prst="perspectiveContrastingLeftFacing"/>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5400" b="1" dirty="0">
                <a:ln/>
                <a:solidFill>
                  <a:schemeClr val="accent3"/>
                </a:solidFill>
              </a:rPr>
              <a:t>3</a:t>
            </a:r>
          </a:p>
        </p:txBody>
      </p:sp>
      <p:sp>
        <p:nvSpPr>
          <p:cNvPr id="10" name="TextBox 9"/>
          <p:cNvSpPr txBox="1"/>
          <p:nvPr/>
        </p:nvSpPr>
        <p:spPr>
          <a:xfrm>
            <a:off x="2150096" y="2823822"/>
            <a:ext cx="6446171" cy="523220"/>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n-US" sz="2800" b="1" u="sng" dirty="0">
                <a:ln/>
                <a:solidFill>
                  <a:schemeClr val="accent3"/>
                </a:solidFill>
              </a:rPr>
              <a:t>IDENTIFYING</a:t>
            </a:r>
            <a:r>
              <a:rPr lang="en-US" sz="2800" b="1" dirty="0">
                <a:ln/>
                <a:solidFill>
                  <a:schemeClr val="accent3"/>
                </a:solidFill>
              </a:rPr>
              <a:t>: Analytical Component</a:t>
            </a:r>
          </a:p>
        </p:txBody>
      </p:sp>
      <p:sp>
        <p:nvSpPr>
          <p:cNvPr id="11" name="TextBox 10"/>
          <p:cNvSpPr txBox="1"/>
          <p:nvPr/>
        </p:nvSpPr>
        <p:spPr>
          <a:xfrm>
            <a:off x="2203771" y="4088476"/>
            <a:ext cx="6317304" cy="523220"/>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n-US" sz="2800" b="1" u="sng" dirty="0">
                <a:ln/>
                <a:solidFill>
                  <a:schemeClr val="accent3"/>
                </a:solidFill>
              </a:rPr>
              <a:t>MEASURING</a:t>
            </a:r>
            <a:r>
              <a:rPr lang="en-US" sz="2800" b="1" dirty="0">
                <a:ln/>
                <a:solidFill>
                  <a:schemeClr val="accent3"/>
                </a:solidFill>
              </a:rPr>
              <a:t>: Technical Component</a:t>
            </a:r>
          </a:p>
        </p:txBody>
      </p:sp>
      <p:sp>
        <p:nvSpPr>
          <p:cNvPr id="12" name="TextBox 11"/>
          <p:cNvSpPr txBox="1"/>
          <p:nvPr/>
        </p:nvSpPr>
        <p:spPr>
          <a:xfrm>
            <a:off x="2283982" y="5407937"/>
            <a:ext cx="6934285" cy="523220"/>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n-US" sz="2800" b="1" u="sng" dirty="0">
                <a:ln/>
                <a:solidFill>
                  <a:schemeClr val="accent3"/>
                </a:solidFill>
              </a:rPr>
              <a:t>COMMUNICATING</a:t>
            </a:r>
            <a:r>
              <a:rPr lang="en-US" sz="2800" b="1" dirty="0">
                <a:ln/>
                <a:solidFill>
                  <a:schemeClr val="accent3"/>
                </a:solidFill>
              </a:rPr>
              <a:t>: Formal Component</a:t>
            </a:r>
          </a:p>
        </p:txBody>
      </p:sp>
      <p:sp>
        <p:nvSpPr>
          <p:cNvPr id="13" name="TextBox 12"/>
          <p:cNvSpPr txBox="1"/>
          <p:nvPr/>
        </p:nvSpPr>
        <p:spPr>
          <a:xfrm>
            <a:off x="2291348" y="3555996"/>
            <a:ext cx="9042400" cy="369332"/>
          </a:xfrm>
          <a:prstGeom prst="rect">
            <a:avLst/>
          </a:prstGeom>
          <a:noFill/>
        </p:spPr>
        <p:txBody>
          <a:bodyPr wrap="square" rtlCol="0">
            <a:spAutoFit/>
          </a:bodyPr>
          <a:lstStyle/>
          <a:p>
            <a:r>
              <a:rPr lang="en-US" dirty="0">
                <a:solidFill>
                  <a:schemeClr val="bg1"/>
                </a:solidFill>
              </a:rPr>
              <a:t>-recognition or non-recognition of business activities as accountable events.</a:t>
            </a:r>
          </a:p>
        </p:txBody>
      </p:sp>
      <p:sp>
        <p:nvSpPr>
          <p:cNvPr id="14" name="TextBox 13"/>
          <p:cNvSpPr txBox="1"/>
          <p:nvPr/>
        </p:nvSpPr>
        <p:spPr>
          <a:xfrm>
            <a:off x="2344821" y="5973361"/>
            <a:ext cx="9042400" cy="646331"/>
          </a:xfrm>
          <a:prstGeom prst="rect">
            <a:avLst/>
          </a:prstGeom>
          <a:noFill/>
        </p:spPr>
        <p:txBody>
          <a:bodyPr wrap="square" rtlCol="0">
            <a:spAutoFit/>
          </a:bodyPr>
          <a:lstStyle>
            <a:defPPr>
              <a:defRPr lang="en-US"/>
            </a:defPPr>
            <a:lvl1pPr>
              <a:defRPr>
                <a:solidFill>
                  <a:schemeClr val="bg1"/>
                </a:solidFill>
              </a:defRPr>
            </a:lvl1pPr>
          </a:lstStyle>
          <a:p>
            <a:r>
              <a:rPr lang="en-US" dirty="0"/>
              <a:t>-process of preparing and distributing accounting reports to potential users of accounting information.</a:t>
            </a:r>
          </a:p>
        </p:txBody>
      </p:sp>
      <p:sp>
        <p:nvSpPr>
          <p:cNvPr id="15" name="TextBox 14"/>
          <p:cNvSpPr txBox="1"/>
          <p:nvPr/>
        </p:nvSpPr>
        <p:spPr>
          <a:xfrm>
            <a:off x="2344821" y="4678539"/>
            <a:ext cx="9042400" cy="646331"/>
          </a:xfrm>
          <a:prstGeom prst="rect">
            <a:avLst/>
          </a:prstGeom>
          <a:noFill/>
        </p:spPr>
        <p:txBody>
          <a:bodyPr wrap="square" rtlCol="0">
            <a:spAutoFit/>
          </a:bodyPr>
          <a:lstStyle>
            <a:defPPr>
              <a:defRPr lang="en-US"/>
            </a:defPPr>
            <a:lvl1pPr>
              <a:defRPr>
                <a:solidFill>
                  <a:schemeClr val="bg1"/>
                </a:solidFill>
              </a:defRPr>
            </a:lvl1pPr>
          </a:lstStyle>
          <a:p>
            <a:r>
              <a:rPr lang="en-US" dirty="0"/>
              <a:t>-assigning of peso amounts to the accountable economic transactions and events.</a:t>
            </a:r>
          </a:p>
        </p:txBody>
      </p:sp>
    </p:spTree>
    <p:extLst>
      <p:ext uri="{BB962C8B-B14F-4D97-AF65-F5344CB8AC3E}">
        <p14:creationId xmlns:p14="http://schemas.microsoft.com/office/powerpoint/2010/main" val="760367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1+#ppt_w/2"/>
                                          </p:val>
                                        </p:tav>
                                        <p:tav tm="100000">
                                          <p:val>
                                            <p:strVal val="#ppt_x"/>
                                          </p:val>
                                        </p:tav>
                                      </p:tavLst>
                                    </p:anim>
                                    <p:anim calcmode="lin" valueType="num">
                                      <p:cBhvr additive="base">
                                        <p:cTn id="1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0-#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1+#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1+#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0-#ppt_w/2"/>
                                          </p:val>
                                        </p:tav>
                                        <p:tav tm="100000">
                                          <p:val>
                                            <p:strVal val="#ppt_x"/>
                                          </p:val>
                                        </p:tav>
                                      </p:tavLst>
                                    </p:anim>
                                    <p:anim calcmode="lin" valueType="num">
                                      <p:cBhvr additive="base">
                                        <p:cTn id="4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1+#ppt_w/2"/>
                                          </p:val>
                                        </p:tav>
                                        <p:tav tm="100000">
                                          <p:val>
                                            <p:strVal val="#ppt_x"/>
                                          </p:val>
                                        </p:tav>
                                      </p:tavLst>
                                    </p:anim>
                                    <p:anim calcmode="lin" valueType="num">
                                      <p:cBhvr additive="base">
                                        <p:cTn id="50"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0" grpId="0"/>
      <p:bldP spid="11" grpId="0"/>
      <p:bldP spid="12" grpId="0"/>
      <p:bldP spid="13" grpId="0"/>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Flowchart: Alternate Process 7"/>
          <p:cNvSpPr/>
          <p:nvPr/>
        </p:nvSpPr>
        <p:spPr>
          <a:xfrm>
            <a:off x="967117" y="4737340"/>
            <a:ext cx="4519283" cy="672861"/>
          </a:xfrm>
          <a:prstGeom prst="flowChartAlternateProcess">
            <a:avLst/>
          </a:prstGeom>
          <a:solidFill>
            <a:srgbClr val="FFFF6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r>
              <a:rPr lang="en-US" sz="2800" dirty="0">
                <a:solidFill>
                  <a:schemeClr val="bg1">
                    <a:lumMod val="95000"/>
                    <a:lumOff val="5000"/>
                  </a:schemeClr>
                </a:solidFill>
              </a:rPr>
              <a:t>	Summarizing</a:t>
            </a:r>
            <a:endParaRPr lang="en-US" dirty="0">
              <a:solidFill>
                <a:schemeClr val="bg1">
                  <a:lumMod val="95000"/>
                  <a:lumOff val="5000"/>
                </a:schemeClr>
              </a:solidFill>
            </a:endParaRPr>
          </a:p>
        </p:txBody>
      </p:sp>
      <p:sp>
        <p:nvSpPr>
          <p:cNvPr id="7" name="Flowchart: Alternate Process 6"/>
          <p:cNvSpPr/>
          <p:nvPr/>
        </p:nvSpPr>
        <p:spPr>
          <a:xfrm>
            <a:off x="965200" y="3200401"/>
            <a:ext cx="4670725" cy="572219"/>
          </a:xfrm>
          <a:prstGeom prst="flowChartAlternateProcess">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r>
              <a:rPr lang="en-US" sz="2800" dirty="0">
                <a:solidFill>
                  <a:schemeClr val="bg1">
                    <a:lumMod val="95000"/>
                    <a:lumOff val="5000"/>
                  </a:schemeClr>
                </a:solidFill>
              </a:rPr>
              <a:t>	Classifying</a:t>
            </a:r>
            <a:endParaRPr lang="en-US" dirty="0">
              <a:solidFill>
                <a:schemeClr val="bg1">
                  <a:lumMod val="95000"/>
                  <a:lumOff val="5000"/>
                </a:schemeClr>
              </a:solidFill>
            </a:endParaRPr>
          </a:p>
        </p:txBody>
      </p:sp>
      <p:sp>
        <p:nvSpPr>
          <p:cNvPr id="4" name="Flowchart: Alternate Process 3"/>
          <p:cNvSpPr/>
          <p:nvPr/>
        </p:nvSpPr>
        <p:spPr>
          <a:xfrm>
            <a:off x="1013125" y="1597324"/>
            <a:ext cx="4676476" cy="536276"/>
          </a:xfrm>
          <a:prstGeom prst="flowChartAlternateProcess">
            <a:avLst/>
          </a:prstGeom>
          <a:solidFill>
            <a:schemeClr val="accent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r>
              <a:rPr lang="en-US" sz="2800" dirty="0">
                <a:solidFill>
                  <a:schemeClr val="bg1">
                    <a:lumMod val="95000"/>
                    <a:lumOff val="5000"/>
                  </a:schemeClr>
                </a:solidFill>
              </a:rPr>
              <a:t>	Recording</a:t>
            </a:r>
          </a:p>
        </p:txBody>
      </p:sp>
      <p:sp>
        <p:nvSpPr>
          <p:cNvPr id="2" name="Title 1"/>
          <p:cNvSpPr>
            <a:spLocks noGrp="1"/>
          </p:cNvSpPr>
          <p:nvPr>
            <p:ph type="title"/>
          </p:nvPr>
        </p:nvSpPr>
        <p:spPr>
          <a:xfrm>
            <a:off x="2278332" y="437146"/>
            <a:ext cx="11341892" cy="1163053"/>
          </a:xfrm>
        </p:spPr>
        <p:txBody>
          <a:bodyPr>
            <a:noAutofit/>
          </a:bodyPr>
          <a:lstStyle/>
          <a:p>
            <a:r>
              <a:rPr lang="en-US" sz="3200" dirty="0">
                <a:solidFill>
                  <a:schemeClr val="bg1"/>
                </a:solidFill>
              </a:rPr>
              <a:t>Implicit in the Communication Process are:</a:t>
            </a:r>
          </a:p>
        </p:txBody>
      </p:sp>
      <p:sp>
        <p:nvSpPr>
          <p:cNvPr id="6" name="Rectangle 5"/>
          <p:cNvSpPr/>
          <p:nvPr/>
        </p:nvSpPr>
        <p:spPr>
          <a:xfrm>
            <a:off x="711200" y="1408982"/>
            <a:ext cx="508000" cy="4229819"/>
          </a:xfrm>
          <a:prstGeom prst="rect">
            <a:avLst/>
          </a:prstGeom>
          <a:solidFill>
            <a:schemeClr val="accent5">
              <a:lumMod val="75000"/>
            </a:schemeClr>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78332" y="2133600"/>
            <a:ext cx="8737600" cy="923330"/>
          </a:xfrm>
          <a:prstGeom prst="rect">
            <a:avLst/>
          </a:prstGeom>
          <a:noFill/>
        </p:spPr>
        <p:txBody>
          <a:bodyPr wrap="square" rtlCol="0">
            <a:spAutoFit/>
          </a:bodyPr>
          <a:lstStyle/>
          <a:p>
            <a:pPr algn="just"/>
            <a:r>
              <a:rPr lang="en-US" dirty="0">
                <a:solidFill>
                  <a:schemeClr val="bg1"/>
                </a:solidFill>
              </a:rPr>
              <a:t>-or JOURNALIZING is the process of systematically maintaining a record of all economic business transactions after they have been identified and measured.</a:t>
            </a:r>
          </a:p>
        </p:txBody>
      </p:sp>
      <p:sp>
        <p:nvSpPr>
          <p:cNvPr id="11" name="TextBox 10"/>
          <p:cNvSpPr txBox="1"/>
          <p:nvPr/>
        </p:nvSpPr>
        <p:spPr>
          <a:xfrm>
            <a:off x="2278332" y="5472024"/>
            <a:ext cx="8737600" cy="923330"/>
          </a:xfrm>
          <a:prstGeom prst="rect">
            <a:avLst/>
          </a:prstGeom>
          <a:noFill/>
        </p:spPr>
        <p:txBody>
          <a:bodyPr wrap="square" rtlCol="0">
            <a:spAutoFit/>
          </a:bodyPr>
          <a:lstStyle>
            <a:defPPr>
              <a:defRPr lang="en-US"/>
            </a:defPPr>
            <a:lvl1pPr algn="just">
              <a:defRPr>
                <a:solidFill>
                  <a:schemeClr val="bg1"/>
                </a:solidFill>
              </a:defRPr>
            </a:lvl1pPr>
          </a:lstStyle>
          <a:p>
            <a:r>
              <a:rPr lang="en-US" dirty="0"/>
              <a:t>-is the preparation of financial statements which include the statement of financial position, statement of comprehensive income, statement of changes in equity and statement of cash flows..</a:t>
            </a:r>
          </a:p>
        </p:txBody>
      </p:sp>
      <p:sp>
        <p:nvSpPr>
          <p:cNvPr id="12" name="TextBox 11"/>
          <p:cNvSpPr txBox="1"/>
          <p:nvPr/>
        </p:nvSpPr>
        <p:spPr>
          <a:xfrm>
            <a:off x="2278332" y="3801071"/>
            <a:ext cx="8737600" cy="646331"/>
          </a:xfrm>
          <a:prstGeom prst="rect">
            <a:avLst/>
          </a:prstGeom>
          <a:noFill/>
        </p:spPr>
        <p:txBody>
          <a:bodyPr wrap="square" rtlCol="0">
            <a:spAutoFit/>
          </a:bodyPr>
          <a:lstStyle>
            <a:defPPr>
              <a:defRPr lang="en-US"/>
            </a:defPPr>
            <a:lvl1pPr algn="just">
              <a:defRPr>
                <a:solidFill>
                  <a:schemeClr val="bg1"/>
                </a:solidFill>
              </a:defRPr>
            </a:lvl1pPr>
          </a:lstStyle>
          <a:p>
            <a:r>
              <a:rPr lang="en-US" dirty="0"/>
              <a:t>-is the sorting or grouping of similar and interrelated economic transactions into their respective classes.</a:t>
            </a:r>
          </a:p>
        </p:txBody>
      </p:sp>
    </p:spTree>
    <p:extLst>
      <p:ext uri="{BB962C8B-B14F-4D97-AF65-F5344CB8AC3E}">
        <p14:creationId xmlns:p14="http://schemas.microsoft.com/office/powerpoint/2010/main" val="400393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0-#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animBg="1"/>
      <p:bldP spid="6" grpId="0" animBg="1"/>
      <p:bldP spid="3"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36866" y="748638"/>
            <a:ext cx="10571998" cy="970450"/>
          </a:xfrm>
        </p:spPr>
        <p:txBody>
          <a:bodyPr/>
          <a:lstStyle/>
          <a:p>
            <a:r>
              <a:rPr lang="en-US" dirty="0">
                <a:solidFill>
                  <a:schemeClr val="bg1"/>
                </a:solidFill>
              </a:rPr>
              <a:t>Objective of Accounting</a:t>
            </a:r>
          </a:p>
        </p:txBody>
      </p:sp>
      <p:sp>
        <p:nvSpPr>
          <p:cNvPr id="4" name="TextBox 3"/>
          <p:cNvSpPr txBox="1"/>
          <p:nvPr/>
        </p:nvSpPr>
        <p:spPr>
          <a:xfrm>
            <a:off x="966933" y="3128755"/>
            <a:ext cx="9975722" cy="1200329"/>
          </a:xfrm>
          <a:prstGeom prst="rect">
            <a:avLst/>
          </a:prstGeom>
          <a:noFill/>
        </p:spPr>
        <p:txBody>
          <a:bodyPr wrap="square" rtlCol="0">
            <a:spAutoFit/>
          </a:bodyPr>
          <a:lstStyle/>
          <a:p>
            <a:pPr algn="just"/>
            <a:r>
              <a:rPr lang="en-US" sz="2400" i="1" dirty="0">
                <a:solidFill>
                  <a:schemeClr val="bg1"/>
                </a:solidFill>
              </a:rPr>
              <a:t>-to provide quantitative financial information about a business that is useful to statement users particularly owners and creditors, in making economic decisions.</a:t>
            </a:r>
          </a:p>
        </p:txBody>
      </p:sp>
    </p:spTree>
    <p:extLst>
      <p:ext uri="{BB962C8B-B14F-4D97-AF65-F5344CB8AC3E}">
        <p14:creationId xmlns:p14="http://schemas.microsoft.com/office/powerpoint/2010/main" val="187104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78026" y="638107"/>
            <a:ext cx="10571998" cy="970450"/>
          </a:xfrm>
        </p:spPr>
        <p:txBody>
          <a:bodyPr/>
          <a:lstStyle/>
          <a:p>
            <a:r>
              <a:rPr lang="en-US" dirty="0">
                <a:solidFill>
                  <a:schemeClr val="bg1"/>
                </a:solidFill>
              </a:rPr>
              <a:t>TYPES OF BUSINESS	</a:t>
            </a:r>
          </a:p>
        </p:txBody>
      </p:sp>
      <p:sp>
        <p:nvSpPr>
          <p:cNvPr id="3" name="Content Placeholder 2"/>
          <p:cNvSpPr>
            <a:spLocks noGrp="1"/>
          </p:cNvSpPr>
          <p:nvPr>
            <p:ph idx="1"/>
          </p:nvPr>
        </p:nvSpPr>
        <p:spPr>
          <a:xfrm>
            <a:off x="1266093" y="2411604"/>
            <a:ext cx="10571998" cy="4597122"/>
          </a:xfrm>
        </p:spPr>
        <p:txBody>
          <a:bodyPr>
            <a:noAutofit/>
          </a:bodyPr>
          <a:lstStyle/>
          <a:p>
            <a:r>
              <a:rPr lang="en-US" sz="2200" b="1" dirty="0">
                <a:solidFill>
                  <a:schemeClr val="bg1"/>
                </a:solidFill>
              </a:rPr>
              <a:t>SERVICE TYPE  </a:t>
            </a:r>
            <a:r>
              <a:rPr lang="en-US" sz="2200" dirty="0">
                <a:solidFill>
                  <a:schemeClr val="bg1"/>
                </a:solidFill>
              </a:rPr>
              <a:t>- A service type of business provides intangible products </a:t>
            </a:r>
            <a:r>
              <a:rPr lang="en-US" sz="2200" i="1" dirty="0">
                <a:solidFill>
                  <a:schemeClr val="bg1"/>
                </a:solidFill>
              </a:rPr>
              <a:t>(products with no physical form)</a:t>
            </a:r>
            <a:r>
              <a:rPr lang="en-US" sz="2200" dirty="0">
                <a:solidFill>
                  <a:schemeClr val="bg1"/>
                </a:solidFill>
              </a:rPr>
              <a:t>. Service type firms offer professional skills, expertise, advice, and other similar products. </a:t>
            </a:r>
            <a:r>
              <a:rPr lang="en-US" sz="2200" i="1" dirty="0">
                <a:solidFill>
                  <a:schemeClr val="bg1"/>
                </a:solidFill>
              </a:rPr>
              <a:t>Examples of service businesses are: schools, repair shops, hair salons, banks, accounting firms, and law firms.</a:t>
            </a:r>
          </a:p>
          <a:p>
            <a:r>
              <a:rPr lang="en-US" sz="2200" b="1" dirty="0">
                <a:solidFill>
                  <a:schemeClr val="bg1"/>
                </a:solidFill>
              </a:rPr>
              <a:t>Merchandising Business - </a:t>
            </a:r>
            <a:r>
              <a:rPr lang="en-US" sz="2200" dirty="0">
                <a:solidFill>
                  <a:schemeClr val="bg1"/>
                </a:solidFill>
              </a:rPr>
              <a:t>This type of business buys products at wholesale price and sells the same at retail price. They are known as "buy and sell" businesses. They make profit by selling the products at prices higher than their purchase costs.</a:t>
            </a:r>
          </a:p>
          <a:p>
            <a:pPr marL="0" indent="0">
              <a:buNone/>
            </a:pPr>
            <a:r>
              <a:rPr lang="en-US" sz="2200" dirty="0">
                <a:solidFill>
                  <a:schemeClr val="bg1"/>
                </a:solidFill>
              </a:rPr>
              <a:t>	A merchandising business sells a product without changing its form. </a:t>
            </a:r>
            <a:r>
              <a:rPr lang="en-US" sz="2200" i="1" dirty="0">
                <a:solidFill>
                  <a:schemeClr val="bg1"/>
                </a:solidFill>
              </a:rPr>
              <a:t>Examples are: 	grocery stores, convenience stores, distributors, and other resellers.</a:t>
            </a:r>
          </a:p>
          <a:p>
            <a:endParaRPr lang="en-US" sz="2200" b="1" dirty="0">
              <a:solidFill>
                <a:schemeClr val="bg1"/>
              </a:solidFill>
            </a:endParaRPr>
          </a:p>
          <a:p>
            <a:endParaRPr lang="en-US" sz="2200" dirty="0">
              <a:solidFill>
                <a:schemeClr val="bg1"/>
              </a:solidFill>
            </a:endParaRPr>
          </a:p>
        </p:txBody>
      </p:sp>
    </p:spTree>
    <p:extLst>
      <p:ext uri="{BB962C8B-B14F-4D97-AF65-F5344CB8AC3E}">
        <p14:creationId xmlns:p14="http://schemas.microsoft.com/office/powerpoint/2010/main" val="25888041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7252" y="688348"/>
            <a:ext cx="10571998" cy="970450"/>
          </a:xfrm>
        </p:spPr>
        <p:txBody>
          <a:bodyPr/>
          <a:lstStyle/>
          <a:p>
            <a:r>
              <a:rPr lang="en-US" dirty="0">
                <a:solidFill>
                  <a:schemeClr val="bg1"/>
                </a:solidFill>
              </a:rPr>
              <a:t>TYPES OF BUSINESS	</a:t>
            </a:r>
            <a:r>
              <a:rPr lang="en-US" sz="2800" b="0" dirty="0">
                <a:solidFill>
                  <a:schemeClr val="bg1"/>
                </a:solidFill>
              </a:rPr>
              <a:t>(According to Activities)</a:t>
            </a:r>
            <a:endParaRPr lang="en-US" dirty="0">
              <a:solidFill>
                <a:schemeClr val="bg1"/>
              </a:solidFill>
            </a:endParaRPr>
          </a:p>
        </p:txBody>
      </p:sp>
      <p:sp>
        <p:nvSpPr>
          <p:cNvPr id="3" name="Content Placeholder 2"/>
          <p:cNvSpPr>
            <a:spLocks noGrp="1"/>
          </p:cNvSpPr>
          <p:nvPr>
            <p:ph idx="1"/>
          </p:nvPr>
        </p:nvSpPr>
        <p:spPr>
          <a:xfrm>
            <a:off x="1184790" y="2141901"/>
            <a:ext cx="10571998" cy="4635713"/>
          </a:xfrm>
        </p:spPr>
        <p:txBody>
          <a:bodyPr>
            <a:noAutofit/>
          </a:bodyPr>
          <a:lstStyle/>
          <a:p>
            <a:r>
              <a:rPr lang="en-US" sz="2400" b="1" dirty="0">
                <a:solidFill>
                  <a:schemeClr val="bg1"/>
                </a:solidFill>
              </a:rPr>
              <a:t>Manufacturing Business -</a:t>
            </a:r>
            <a:r>
              <a:rPr lang="en-US" sz="2400" dirty="0">
                <a:solidFill>
                  <a:schemeClr val="bg1"/>
                </a:solidFill>
              </a:rPr>
              <a:t> Unlike a merchandising business, a manufacturing business buys products with the intention of using them as materials in making a new product. Thus, there is a transformation of the products purchased.</a:t>
            </a:r>
          </a:p>
          <a:p>
            <a:pPr marL="0" indent="0">
              <a:buNone/>
            </a:pPr>
            <a:r>
              <a:rPr lang="en-US" sz="2400" dirty="0">
                <a:solidFill>
                  <a:schemeClr val="bg1"/>
                </a:solidFill>
              </a:rPr>
              <a:t>	A manufacturing business combines </a:t>
            </a:r>
            <a:r>
              <a:rPr lang="en-US" sz="2400" i="1" dirty="0">
                <a:solidFill>
                  <a:schemeClr val="bg1"/>
                </a:solidFill>
              </a:rPr>
              <a:t>raw materials, labor, and factory 	overhead</a:t>
            </a:r>
            <a:r>
              <a:rPr lang="en-US" sz="2400" dirty="0">
                <a:solidFill>
                  <a:schemeClr val="bg1"/>
                </a:solidFill>
              </a:rPr>
              <a:t> in its production process. The manufactured goods will then be sold 	to customers.</a:t>
            </a:r>
          </a:p>
          <a:p>
            <a:pPr marL="0" indent="0">
              <a:buNone/>
            </a:pPr>
            <a:endParaRPr lang="en-US" sz="2400" dirty="0">
              <a:solidFill>
                <a:schemeClr val="bg1"/>
              </a:solidFill>
            </a:endParaRPr>
          </a:p>
          <a:p>
            <a:endParaRPr lang="en-US" sz="2400" b="1" dirty="0">
              <a:solidFill>
                <a:schemeClr val="bg1"/>
              </a:solidFill>
            </a:endParaRPr>
          </a:p>
          <a:p>
            <a:endParaRPr lang="en-US" sz="2200" dirty="0">
              <a:solidFill>
                <a:schemeClr val="bg1"/>
              </a:solidFill>
            </a:endParaRPr>
          </a:p>
        </p:txBody>
      </p:sp>
    </p:spTree>
    <p:extLst>
      <p:ext uri="{BB962C8B-B14F-4D97-AF65-F5344CB8AC3E}">
        <p14:creationId xmlns:p14="http://schemas.microsoft.com/office/powerpoint/2010/main" val="37608273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98123" y="692346"/>
            <a:ext cx="10571998" cy="970450"/>
          </a:xfrm>
        </p:spPr>
        <p:txBody>
          <a:bodyPr/>
          <a:lstStyle/>
          <a:p>
            <a:r>
              <a:rPr lang="en-US" dirty="0"/>
              <a:t>Types of Business Operations</a:t>
            </a:r>
          </a:p>
        </p:txBody>
      </p:sp>
      <p:graphicFrame>
        <p:nvGraphicFramePr>
          <p:cNvPr id="8" name="Table 7"/>
          <p:cNvGraphicFramePr>
            <a:graphicFrameLocks noGrp="1"/>
          </p:cNvGraphicFramePr>
          <p:nvPr>
            <p:extLst>
              <p:ext uri="{D42A27DB-BD31-4B8C-83A1-F6EECF244321}">
                <p14:modId xmlns:p14="http://schemas.microsoft.com/office/powerpoint/2010/main" val="2326070636"/>
              </p:ext>
            </p:extLst>
          </p:nvPr>
        </p:nvGraphicFramePr>
        <p:xfrm>
          <a:off x="1419594" y="2850149"/>
          <a:ext cx="8128000" cy="2345055"/>
        </p:xfrm>
        <a:graphic>
          <a:graphicData uri="http://schemas.openxmlformats.org/drawingml/2006/table">
            <a:tbl>
              <a:tblPr firstRow="1" bandRow="1">
                <a:tableStyleId>{21E4AEA4-8DFA-4A89-87EB-49C32662AFE0}</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568325">
                <a:tc>
                  <a:txBody>
                    <a:bodyPr/>
                    <a:lstStyle/>
                    <a:p>
                      <a:pPr algn="ctr"/>
                      <a:r>
                        <a:rPr lang="en-US" dirty="0"/>
                        <a:t>TYPE</a:t>
                      </a:r>
                    </a:p>
                  </a:txBody>
                  <a:tcPr marL="121920" marR="121920"/>
                </a:tc>
                <a:tc>
                  <a:txBody>
                    <a:bodyPr/>
                    <a:lstStyle/>
                    <a:p>
                      <a:pPr algn="ctr"/>
                      <a:r>
                        <a:rPr lang="en-US" dirty="0"/>
                        <a:t>ACTIVITY</a:t>
                      </a:r>
                    </a:p>
                  </a:txBody>
                  <a:tcPr marL="121920" marR="121920"/>
                </a:tc>
                <a:extLst>
                  <a:ext uri="{0D108BD9-81ED-4DB2-BD59-A6C34878D82A}">
                    <a16:rowId xmlns:a16="http://schemas.microsoft.com/office/drawing/2014/main" val="10000"/>
                  </a:ext>
                </a:extLst>
              </a:tr>
              <a:tr h="568325">
                <a:tc>
                  <a:txBody>
                    <a:bodyPr/>
                    <a:lstStyle/>
                    <a:p>
                      <a:pPr marL="0" indent="0">
                        <a:buNone/>
                      </a:pPr>
                      <a:r>
                        <a:rPr lang="en-US" dirty="0"/>
                        <a:t>1. SERVICE</a:t>
                      </a:r>
                    </a:p>
                  </a:txBody>
                  <a:tcPr marL="121920" marR="121920"/>
                </a:tc>
                <a:tc>
                  <a:txBody>
                    <a:bodyPr/>
                    <a:lstStyle/>
                    <a:p>
                      <a:r>
                        <a:rPr lang="en-US" i="1" dirty="0">
                          <a:solidFill>
                            <a:srgbClr val="002060"/>
                          </a:solidFill>
                        </a:rPr>
                        <a:t>Selling</a:t>
                      </a:r>
                      <a:r>
                        <a:rPr lang="en-US" i="1" baseline="0" dirty="0">
                          <a:solidFill>
                            <a:srgbClr val="002060"/>
                          </a:solidFill>
                        </a:rPr>
                        <a:t> people’s time</a:t>
                      </a:r>
                      <a:endParaRPr lang="en-US" i="1" dirty="0">
                        <a:solidFill>
                          <a:srgbClr val="002060"/>
                        </a:solidFill>
                      </a:endParaRPr>
                    </a:p>
                  </a:txBody>
                  <a:tcPr marL="121920" marR="121920"/>
                </a:tc>
                <a:extLst>
                  <a:ext uri="{0D108BD9-81ED-4DB2-BD59-A6C34878D82A}">
                    <a16:rowId xmlns:a16="http://schemas.microsoft.com/office/drawing/2014/main" val="10001"/>
                  </a:ext>
                </a:extLst>
              </a:tr>
              <a:tr h="568325">
                <a:tc>
                  <a:txBody>
                    <a:bodyPr/>
                    <a:lstStyle/>
                    <a:p>
                      <a:r>
                        <a:rPr lang="en-US" dirty="0"/>
                        <a:t>2. MERCHANDISING/TRADE</a:t>
                      </a:r>
                    </a:p>
                  </a:txBody>
                  <a:tcPr marL="121920" marR="121920"/>
                </a:tc>
                <a:tc>
                  <a:txBody>
                    <a:bodyPr/>
                    <a:lstStyle/>
                    <a:p>
                      <a:r>
                        <a:rPr lang="en-US" i="1" dirty="0">
                          <a:solidFill>
                            <a:srgbClr val="002060"/>
                          </a:solidFill>
                        </a:rPr>
                        <a:t>Buying and selling</a:t>
                      </a:r>
                      <a:r>
                        <a:rPr lang="en-US" i="1" baseline="0" dirty="0">
                          <a:solidFill>
                            <a:srgbClr val="002060"/>
                          </a:solidFill>
                        </a:rPr>
                        <a:t> products</a:t>
                      </a:r>
                      <a:endParaRPr lang="en-US" i="1" dirty="0">
                        <a:solidFill>
                          <a:srgbClr val="002060"/>
                        </a:solidFill>
                      </a:endParaRPr>
                    </a:p>
                  </a:txBody>
                  <a:tcPr marL="121920" marR="121920"/>
                </a:tc>
                <a:extLst>
                  <a:ext uri="{0D108BD9-81ED-4DB2-BD59-A6C34878D82A}">
                    <a16:rowId xmlns:a16="http://schemas.microsoft.com/office/drawing/2014/main" val="10002"/>
                  </a:ext>
                </a:extLst>
              </a:tr>
              <a:tr h="568325">
                <a:tc>
                  <a:txBody>
                    <a:bodyPr/>
                    <a:lstStyle/>
                    <a:p>
                      <a:r>
                        <a:rPr lang="en-US" dirty="0"/>
                        <a:t>3. MANUFACTURING</a:t>
                      </a:r>
                    </a:p>
                  </a:txBody>
                  <a:tcPr marL="121920" marR="121920"/>
                </a:tc>
                <a:tc>
                  <a:txBody>
                    <a:bodyPr/>
                    <a:lstStyle/>
                    <a:p>
                      <a:r>
                        <a:rPr lang="en-US" i="1" dirty="0">
                          <a:solidFill>
                            <a:srgbClr val="002060"/>
                          </a:solidFill>
                        </a:rPr>
                        <a:t>Conversion of</a:t>
                      </a:r>
                      <a:r>
                        <a:rPr lang="en-US" i="1" baseline="0" dirty="0">
                          <a:solidFill>
                            <a:srgbClr val="002060"/>
                          </a:solidFill>
                        </a:rPr>
                        <a:t> raw materials into finished products</a:t>
                      </a:r>
                      <a:endParaRPr lang="en-US" i="1" dirty="0">
                        <a:solidFill>
                          <a:srgbClr val="002060"/>
                        </a:solidFill>
                      </a:endParaRPr>
                    </a:p>
                  </a:txBody>
                  <a:tcPr marL="121920" marR="12192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881652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7301" y="708445"/>
            <a:ext cx="10571998" cy="970450"/>
          </a:xfrm>
        </p:spPr>
        <p:txBody>
          <a:bodyPr/>
          <a:lstStyle/>
          <a:p>
            <a:r>
              <a:rPr lang="en-US" dirty="0"/>
              <a:t>FORMS OF BUSINESS</a:t>
            </a:r>
          </a:p>
        </p:txBody>
      </p:sp>
      <p:sp>
        <p:nvSpPr>
          <p:cNvPr id="3" name="Content Placeholder 2"/>
          <p:cNvSpPr>
            <a:spLocks noGrp="1"/>
          </p:cNvSpPr>
          <p:nvPr>
            <p:ph idx="1"/>
          </p:nvPr>
        </p:nvSpPr>
        <p:spPr>
          <a:xfrm>
            <a:off x="1024931" y="1870595"/>
            <a:ext cx="10168933" cy="4635713"/>
          </a:xfrm>
        </p:spPr>
        <p:txBody>
          <a:bodyPr>
            <a:normAutofit/>
          </a:bodyPr>
          <a:lstStyle/>
          <a:p>
            <a:r>
              <a:rPr lang="en-US" sz="2000" b="1" dirty="0">
                <a:solidFill>
                  <a:schemeClr val="bg1"/>
                </a:solidFill>
              </a:rPr>
              <a:t>Sole Proprietorship </a:t>
            </a:r>
            <a:r>
              <a:rPr lang="en-US" sz="2000" dirty="0">
                <a:solidFill>
                  <a:schemeClr val="bg1"/>
                </a:solidFill>
              </a:rPr>
              <a:t>– This business organization has a single owner called the proprietor who generally is also the manager. The owner receives all profits, absorbs all losses and is solely responsible for all debts of the business. </a:t>
            </a:r>
          </a:p>
          <a:p>
            <a:r>
              <a:rPr lang="en-US" sz="2000" b="1" dirty="0">
                <a:solidFill>
                  <a:schemeClr val="bg1"/>
                </a:solidFill>
              </a:rPr>
              <a:t>Partnership – </a:t>
            </a:r>
            <a:r>
              <a:rPr lang="en-US" sz="2000" dirty="0">
                <a:solidFill>
                  <a:schemeClr val="bg1"/>
                </a:solidFill>
              </a:rPr>
              <a:t>Is a business owned and operated by two or more persons who bind themselves to contribute money, property and industry into the common fund with the intention of dividing profit among themselves. </a:t>
            </a:r>
          </a:p>
          <a:p>
            <a:r>
              <a:rPr lang="en-US" sz="2000" b="1" dirty="0">
                <a:solidFill>
                  <a:schemeClr val="bg1"/>
                </a:solidFill>
              </a:rPr>
              <a:t>Corporation – </a:t>
            </a:r>
            <a:r>
              <a:rPr lang="en-US" sz="2000" dirty="0">
                <a:solidFill>
                  <a:schemeClr val="bg1"/>
                </a:solidFill>
              </a:rPr>
              <a:t>Is a business owned by its stockholders. It is an artificial being created by operation of law, having the rights of succession and the powers, attributes and properties authorized by law or incident to its existence.</a:t>
            </a:r>
            <a:endParaRPr lang="en-US" sz="2000" b="1" dirty="0">
              <a:solidFill>
                <a:schemeClr val="bg1"/>
              </a:solidFill>
            </a:endParaRPr>
          </a:p>
        </p:txBody>
      </p:sp>
    </p:spTree>
    <p:extLst>
      <p:ext uri="{BB962C8B-B14F-4D97-AF65-F5344CB8AC3E}">
        <p14:creationId xmlns:p14="http://schemas.microsoft.com/office/powerpoint/2010/main" val="36454828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07687" y="768735"/>
            <a:ext cx="10571998" cy="970450"/>
          </a:xfrm>
        </p:spPr>
        <p:txBody>
          <a:bodyPr/>
          <a:lstStyle/>
          <a:p>
            <a:r>
              <a:rPr lang="en-US" dirty="0"/>
              <a:t>USERS OF FINANCIAL INFORMATION</a:t>
            </a:r>
          </a:p>
        </p:txBody>
      </p:sp>
      <p:sp>
        <p:nvSpPr>
          <p:cNvPr id="3" name="Content Placeholder 2"/>
          <p:cNvSpPr>
            <a:spLocks noGrp="1"/>
          </p:cNvSpPr>
          <p:nvPr>
            <p:ph idx="1"/>
          </p:nvPr>
        </p:nvSpPr>
        <p:spPr>
          <a:xfrm>
            <a:off x="653142" y="1760102"/>
            <a:ext cx="10885715" cy="4635713"/>
          </a:xfrm>
        </p:spPr>
        <p:txBody>
          <a:bodyPr>
            <a:normAutofit/>
          </a:bodyPr>
          <a:lstStyle/>
          <a:p>
            <a:pPr>
              <a:buFont typeface="Wingdings" panose="05000000000000000000" pitchFamily="2" charset="2"/>
              <a:buChar char="ü"/>
            </a:pPr>
            <a:r>
              <a:rPr lang="en-US" sz="2000" b="1" dirty="0">
                <a:solidFill>
                  <a:schemeClr val="bg1"/>
                </a:solidFill>
              </a:rPr>
              <a:t>Investors</a:t>
            </a:r>
            <a:r>
              <a:rPr lang="en-US" sz="2000" dirty="0">
                <a:solidFill>
                  <a:schemeClr val="bg1"/>
                </a:solidFill>
              </a:rPr>
              <a:t> – Needs information to help them determine whether they should buy, hold or sell.</a:t>
            </a:r>
          </a:p>
          <a:p>
            <a:pPr>
              <a:buFont typeface="Wingdings" panose="05000000000000000000" pitchFamily="2" charset="2"/>
              <a:buChar char="ü"/>
            </a:pPr>
            <a:r>
              <a:rPr lang="en-US" sz="2000" b="1" dirty="0">
                <a:solidFill>
                  <a:schemeClr val="bg1"/>
                </a:solidFill>
              </a:rPr>
              <a:t>Employees – </a:t>
            </a:r>
            <a:r>
              <a:rPr lang="en-US" sz="2000" dirty="0">
                <a:solidFill>
                  <a:schemeClr val="bg1"/>
                </a:solidFill>
              </a:rPr>
              <a:t>are interested in information about stability and profitability of their employers. They are also interested in information which enables them to assess the ability of the enterprise to provide remuneration, retirement benefits and employment opportunities.</a:t>
            </a:r>
          </a:p>
          <a:p>
            <a:pPr>
              <a:buFont typeface="Wingdings" panose="05000000000000000000" pitchFamily="2" charset="2"/>
              <a:buChar char="ü"/>
            </a:pPr>
            <a:r>
              <a:rPr lang="en-US" sz="2000" b="1" dirty="0">
                <a:solidFill>
                  <a:schemeClr val="bg1"/>
                </a:solidFill>
              </a:rPr>
              <a:t>Lenders – </a:t>
            </a:r>
            <a:r>
              <a:rPr lang="en-US" sz="2000" dirty="0">
                <a:solidFill>
                  <a:schemeClr val="bg1"/>
                </a:solidFill>
              </a:rPr>
              <a:t>are interested in information that enables them to determine whether their loans and the related interest  will be paid when due.</a:t>
            </a:r>
          </a:p>
        </p:txBody>
      </p:sp>
    </p:spTree>
    <p:extLst>
      <p:ext uri="{BB962C8B-B14F-4D97-AF65-F5344CB8AC3E}">
        <p14:creationId xmlns:p14="http://schemas.microsoft.com/office/powerpoint/2010/main" val="3840622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96672" y="748638"/>
            <a:ext cx="10571998" cy="970450"/>
          </a:xfrm>
        </p:spPr>
        <p:txBody>
          <a:bodyPr/>
          <a:lstStyle/>
          <a:p>
            <a:r>
              <a:rPr lang="en-US" dirty="0"/>
              <a:t>USERS OF FINANCIAL INFORMATION</a:t>
            </a:r>
          </a:p>
        </p:txBody>
      </p:sp>
      <p:sp>
        <p:nvSpPr>
          <p:cNvPr id="3" name="Content Placeholder 2"/>
          <p:cNvSpPr>
            <a:spLocks noGrp="1"/>
          </p:cNvSpPr>
          <p:nvPr>
            <p:ph idx="1"/>
          </p:nvPr>
        </p:nvSpPr>
        <p:spPr>
          <a:xfrm>
            <a:off x="1004835" y="1719088"/>
            <a:ext cx="10299561" cy="4635713"/>
          </a:xfrm>
        </p:spPr>
        <p:txBody>
          <a:bodyPr>
            <a:normAutofit/>
          </a:bodyPr>
          <a:lstStyle/>
          <a:p>
            <a:pPr>
              <a:buFont typeface="Wingdings" panose="05000000000000000000" pitchFamily="2" charset="2"/>
              <a:buChar char="ü"/>
            </a:pPr>
            <a:r>
              <a:rPr lang="en-US" sz="2000" b="1" dirty="0">
                <a:solidFill>
                  <a:schemeClr val="bg1"/>
                </a:solidFill>
              </a:rPr>
              <a:t>Suppliers and other trade creditors</a:t>
            </a:r>
            <a:r>
              <a:rPr lang="en-US" sz="2000" dirty="0">
                <a:solidFill>
                  <a:schemeClr val="bg1"/>
                </a:solidFill>
              </a:rPr>
              <a:t> – are interested in information that enables them to determine whether the amounts owing to them will be paid when due.</a:t>
            </a:r>
          </a:p>
          <a:p>
            <a:pPr>
              <a:buFont typeface="Wingdings" panose="05000000000000000000" pitchFamily="2" charset="2"/>
              <a:buChar char="ü"/>
            </a:pPr>
            <a:r>
              <a:rPr lang="en-US" sz="2000" b="1" dirty="0">
                <a:solidFill>
                  <a:schemeClr val="bg1"/>
                </a:solidFill>
              </a:rPr>
              <a:t>Customers</a:t>
            </a:r>
            <a:r>
              <a:rPr lang="en-US" sz="2000" dirty="0">
                <a:solidFill>
                  <a:schemeClr val="bg1"/>
                </a:solidFill>
              </a:rPr>
              <a:t> – have an interest in information about the continuance of an enterprise, especially when they have a long-term involvement with, or are dependent on, the enterprise.</a:t>
            </a:r>
          </a:p>
          <a:p>
            <a:pPr>
              <a:buFont typeface="Wingdings" panose="05000000000000000000" pitchFamily="2" charset="2"/>
              <a:buChar char="ü"/>
            </a:pPr>
            <a:r>
              <a:rPr lang="en-US" sz="2000" b="1" dirty="0">
                <a:solidFill>
                  <a:schemeClr val="bg1"/>
                </a:solidFill>
              </a:rPr>
              <a:t>Government and their Agencies</a:t>
            </a:r>
            <a:r>
              <a:rPr lang="en-US" sz="2000" dirty="0">
                <a:solidFill>
                  <a:schemeClr val="bg1"/>
                </a:solidFill>
              </a:rPr>
              <a:t> – are interested in an allocation of resources and, therefore, the activities of the enterprise. They also require information in order to regulate the activities of the enterprise, determine taxation policies and as the bases for the national income and similar statistics.</a:t>
            </a:r>
          </a:p>
        </p:txBody>
      </p:sp>
    </p:spTree>
    <p:extLst>
      <p:ext uri="{BB962C8B-B14F-4D97-AF65-F5344CB8AC3E}">
        <p14:creationId xmlns:p14="http://schemas.microsoft.com/office/powerpoint/2010/main" val="39618341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2488319" y="811390"/>
            <a:ext cx="10241280" cy="990600"/>
          </a:xfrm>
        </p:spPr>
        <p:txBody>
          <a:bodyPr>
            <a:normAutofit fontScale="90000"/>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GAAP</a:t>
            </a:r>
          </a:p>
        </p:txBody>
      </p:sp>
      <p:sp>
        <p:nvSpPr>
          <p:cNvPr id="2" name="Content Placeholder 1"/>
          <p:cNvSpPr>
            <a:spLocks noGrp="1"/>
          </p:cNvSpPr>
          <p:nvPr>
            <p:ph idx="1"/>
          </p:nvPr>
        </p:nvSpPr>
        <p:spPr>
          <a:xfrm>
            <a:off x="934497" y="2348890"/>
            <a:ext cx="10068448" cy="2574802"/>
          </a:xfrm>
          <a:prstGeom prst="rect">
            <a:avLst/>
          </a:prstGeom>
        </p:spPr>
        <p:txBody>
          <a:bodyPr>
            <a:noAutofit/>
          </a:bodyPr>
          <a:lstStyle/>
          <a:p>
            <a:pPr marL="285750" indent="-285750" algn="just">
              <a:buFontTx/>
              <a:buChar char="-"/>
            </a:pPr>
            <a:r>
              <a:rPr lang="en-US" sz="2800" dirty="0">
                <a:solidFill>
                  <a:schemeClr val="bg1"/>
                </a:solidFill>
              </a:rPr>
              <a:t>Encompass the conventions, rules and procedures necessary to define accepted practice at a particular time.</a:t>
            </a:r>
          </a:p>
          <a:p>
            <a:pPr marL="285750" indent="-285750" algn="just">
              <a:buFontTx/>
              <a:buChar char="-"/>
            </a:pPr>
            <a:r>
              <a:rPr lang="en-US" sz="2800" dirty="0">
                <a:solidFill>
                  <a:schemeClr val="bg1"/>
                </a:solidFill>
              </a:rPr>
              <a:t>Developed on the basis of experience, reason, custom, usage and practical necessity.</a:t>
            </a:r>
          </a:p>
        </p:txBody>
      </p:sp>
    </p:spTree>
    <p:extLst>
      <p:ext uri="{BB962C8B-B14F-4D97-AF65-F5344CB8AC3E}">
        <p14:creationId xmlns:p14="http://schemas.microsoft.com/office/powerpoint/2010/main" val="307870189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7543" y="698397"/>
            <a:ext cx="10571998" cy="970450"/>
          </a:xfrm>
        </p:spPr>
        <p:txBody>
          <a:bodyPr/>
          <a:lstStyle/>
          <a:p>
            <a:r>
              <a:rPr lang="en-US" dirty="0"/>
              <a:t>FUNDAMENTAL CONCEPTS</a:t>
            </a:r>
          </a:p>
        </p:txBody>
      </p:sp>
      <p:sp>
        <p:nvSpPr>
          <p:cNvPr id="3" name="Content Placeholder 2"/>
          <p:cNvSpPr>
            <a:spLocks noGrp="1"/>
          </p:cNvSpPr>
          <p:nvPr>
            <p:ph idx="1"/>
          </p:nvPr>
        </p:nvSpPr>
        <p:spPr>
          <a:xfrm>
            <a:off x="924448" y="1498806"/>
            <a:ext cx="10229222" cy="4860438"/>
          </a:xfrm>
        </p:spPr>
        <p:txBody>
          <a:bodyPr>
            <a:normAutofit/>
          </a:bodyPr>
          <a:lstStyle/>
          <a:p>
            <a:r>
              <a:rPr lang="en-US" sz="2000" b="1" dirty="0">
                <a:solidFill>
                  <a:schemeClr val="bg1"/>
                </a:solidFill>
              </a:rPr>
              <a:t>Entity Concept</a:t>
            </a:r>
            <a:r>
              <a:rPr lang="en-US" sz="2000" dirty="0">
                <a:solidFill>
                  <a:schemeClr val="bg1"/>
                </a:solidFill>
              </a:rPr>
              <a:t> – An accounting entity is an organization that stands apart from other organizations and individuals as a separate economic unit. The transactions of different entities should not be accounted for together. </a:t>
            </a:r>
          </a:p>
          <a:p>
            <a:r>
              <a:rPr lang="en-US" sz="2000" b="1" dirty="0">
                <a:solidFill>
                  <a:schemeClr val="bg1"/>
                </a:solidFill>
              </a:rPr>
              <a:t>Periodicity Concept</a:t>
            </a:r>
            <a:r>
              <a:rPr lang="en-US" sz="2000" dirty="0">
                <a:solidFill>
                  <a:schemeClr val="bg1"/>
                </a:solidFill>
              </a:rPr>
              <a:t> – An entity's life can be meaningfully subdivided into equal time periods for reporting purposes. It will be aimless to wait for the actual last day of operations to perfectly measure the entity’s net income.</a:t>
            </a:r>
          </a:p>
          <a:p>
            <a:r>
              <a:rPr lang="en-US" sz="2000" b="1" dirty="0">
                <a:solidFill>
                  <a:schemeClr val="bg1"/>
                </a:solidFill>
              </a:rPr>
              <a:t>Stable Monetary Unit Concept</a:t>
            </a:r>
            <a:r>
              <a:rPr lang="en-US" sz="2000" dirty="0">
                <a:solidFill>
                  <a:schemeClr val="bg1"/>
                </a:solidFill>
              </a:rPr>
              <a:t> – The Philippine peso is a reasonable unit of measure and that its purchasing power is relatively stable. </a:t>
            </a:r>
          </a:p>
        </p:txBody>
      </p:sp>
    </p:spTree>
    <p:extLst>
      <p:ext uri="{BB962C8B-B14F-4D97-AF65-F5344CB8AC3E}">
        <p14:creationId xmlns:p14="http://schemas.microsoft.com/office/powerpoint/2010/main" val="2546236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7108" y="728542"/>
            <a:ext cx="10571998" cy="970450"/>
          </a:xfrm>
        </p:spPr>
        <p:txBody>
          <a:bodyPr/>
          <a:lstStyle/>
          <a:p>
            <a:r>
              <a:rPr lang="en-US" dirty="0"/>
              <a:t>FUNDAMENTAL CONCEPTS</a:t>
            </a:r>
          </a:p>
        </p:txBody>
      </p:sp>
      <p:sp>
        <p:nvSpPr>
          <p:cNvPr id="3" name="Content Placeholder 2"/>
          <p:cNvSpPr>
            <a:spLocks noGrp="1"/>
          </p:cNvSpPr>
          <p:nvPr>
            <p:ph idx="1"/>
          </p:nvPr>
        </p:nvSpPr>
        <p:spPr>
          <a:xfrm>
            <a:off x="924448" y="1508854"/>
            <a:ext cx="11267552" cy="4860438"/>
          </a:xfrm>
        </p:spPr>
        <p:txBody>
          <a:bodyPr>
            <a:normAutofit/>
          </a:bodyPr>
          <a:lstStyle/>
          <a:p>
            <a:r>
              <a:rPr lang="en-US" sz="2400" dirty="0">
                <a:solidFill>
                  <a:schemeClr val="bg1"/>
                </a:solidFill>
              </a:rPr>
              <a:t>Conservatism – This requires understanding rather than overstating (income) and expenses amounts that have a degree of uncertainty. The rule is to recognize revenue when it is reasonably certain and recognize expense as soon as they are reasonably possible. </a:t>
            </a:r>
          </a:p>
          <a:p>
            <a:r>
              <a:rPr lang="en-US" sz="2400" dirty="0">
                <a:solidFill>
                  <a:schemeClr val="bg1"/>
                </a:solidFill>
              </a:rPr>
              <a:t>Matching – To avoid overstatement of income in any one period, the matching principles requires that revenues and related expenses be recorded in the same accounting period. </a:t>
            </a:r>
          </a:p>
          <a:p>
            <a:endParaRPr lang="en-US" sz="2400" dirty="0">
              <a:solidFill>
                <a:schemeClr val="bg1"/>
              </a:solidFill>
            </a:endParaRPr>
          </a:p>
        </p:txBody>
      </p:sp>
    </p:spTree>
    <p:extLst>
      <p:ext uri="{BB962C8B-B14F-4D97-AF65-F5344CB8AC3E}">
        <p14:creationId xmlns:p14="http://schemas.microsoft.com/office/powerpoint/2010/main" val="3535247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7253" y="678300"/>
            <a:ext cx="10571998" cy="970450"/>
          </a:xfrm>
        </p:spPr>
        <p:txBody>
          <a:bodyPr/>
          <a:lstStyle/>
          <a:p>
            <a:r>
              <a:rPr lang="en-US" dirty="0"/>
              <a:t>BASIC PRINCIPLES</a:t>
            </a:r>
          </a:p>
        </p:txBody>
      </p:sp>
      <p:sp>
        <p:nvSpPr>
          <p:cNvPr id="3" name="Content Placeholder 2"/>
          <p:cNvSpPr>
            <a:spLocks noGrp="1"/>
          </p:cNvSpPr>
          <p:nvPr>
            <p:ph idx="1"/>
          </p:nvPr>
        </p:nvSpPr>
        <p:spPr>
          <a:xfrm>
            <a:off x="1085222" y="1648750"/>
            <a:ext cx="10209125" cy="4860438"/>
          </a:xfrm>
        </p:spPr>
        <p:txBody>
          <a:bodyPr>
            <a:normAutofit/>
          </a:bodyPr>
          <a:lstStyle/>
          <a:p>
            <a:r>
              <a:rPr lang="en-US" sz="2000" b="1" dirty="0">
                <a:solidFill>
                  <a:schemeClr val="bg1"/>
                </a:solidFill>
              </a:rPr>
              <a:t>Objectivity Principle</a:t>
            </a:r>
            <a:r>
              <a:rPr lang="en-US" sz="2000" dirty="0">
                <a:solidFill>
                  <a:schemeClr val="bg1"/>
                </a:solidFill>
              </a:rPr>
              <a:t> – Accounting records and statements should be based on the most reliable data available so that they will be as accurate and as useful as possible. </a:t>
            </a:r>
          </a:p>
          <a:p>
            <a:r>
              <a:rPr lang="en-US" sz="2000" b="1" dirty="0">
                <a:solidFill>
                  <a:schemeClr val="bg1"/>
                </a:solidFill>
              </a:rPr>
              <a:t>Historical Cost</a:t>
            </a:r>
            <a:r>
              <a:rPr lang="en-US" sz="2000" dirty="0">
                <a:solidFill>
                  <a:schemeClr val="bg1"/>
                </a:solidFill>
              </a:rPr>
              <a:t> – states that acquired assets should be recorded at their actual cost and not at what management thinks they are worth as at reporting date. </a:t>
            </a:r>
          </a:p>
          <a:p>
            <a:r>
              <a:rPr lang="en-US" sz="2000" b="1" dirty="0">
                <a:solidFill>
                  <a:schemeClr val="bg1"/>
                </a:solidFill>
              </a:rPr>
              <a:t>Revenue Recognition Principle </a:t>
            </a:r>
            <a:r>
              <a:rPr lang="en-US" sz="2000" dirty="0">
                <a:solidFill>
                  <a:schemeClr val="bg1"/>
                </a:solidFill>
              </a:rPr>
              <a:t>– revenues are to be recognized in the accounting period when goods are delivered or services rendered or performed.</a:t>
            </a:r>
          </a:p>
        </p:txBody>
      </p:sp>
    </p:spTree>
    <p:extLst>
      <p:ext uri="{BB962C8B-B14F-4D97-AF65-F5344CB8AC3E}">
        <p14:creationId xmlns:p14="http://schemas.microsoft.com/office/powerpoint/2010/main" val="23800306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7494" y="708445"/>
            <a:ext cx="10571998" cy="970450"/>
          </a:xfrm>
        </p:spPr>
        <p:txBody>
          <a:bodyPr/>
          <a:lstStyle/>
          <a:p>
            <a:r>
              <a:rPr lang="en-US" dirty="0"/>
              <a:t>BASIC PRINCIPLES</a:t>
            </a:r>
          </a:p>
        </p:txBody>
      </p:sp>
      <p:sp>
        <p:nvSpPr>
          <p:cNvPr id="3" name="Content Placeholder 2"/>
          <p:cNvSpPr>
            <a:spLocks noGrp="1"/>
          </p:cNvSpPr>
          <p:nvPr>
            <p:ph idx="1"/>
          </p:nvPr>
        </p:nvSpPr>
        <p:spPr>
          <a:xfrm>
            <a:off x="974689" y="1417638"/>
            <a:ext cx="10684747" cy="4860438"/>
          </a:xfrm>
        </p:spPr>
        <p:txBody>
          <a:bodyPr>
            <a:normAutofit/>
          </a:bodyPr>
          <a:lstStyle/>
          <a:p>
            <a:r>
              <a:rPr lang="en-US" sz="2400" b="1" dirty="0">
                <a:solidFill>
                  <a:schemeClr val="bg1"/>
                </a:solidFill>
              </a:rPr>
              <a:t>Expense Recognition Principle</a:t>
            </a:r>
            <a:r>
              <a:rPr lang="en-US" sz="2400" dirty="0">
                <a:solidFill>
                  <a:schemeClr val="bg1"/>
                </a:solidFill>
              </a:rPr>
              <a:t> – expenses should be recognized in the accounting period in which goods and services are used to produce revenue and not when the entity pays for those goods or services. </a:t>
            </a:r>
          </a:p>
          <a:p>
            <a:r>
              <a:rPr lang="en-US" sz="2400" b="1" dirty="0">
                <a:solidFill>
                  <a:schemeClr val="bg1"/>
                </a:solidFill>
              </a:rPr>
              <a:t>Adequate Disclosure</a:t>
            </a:r>
            <a:r>
              <a:rPr lang="en-US" sz="2400" dirty="0">
                <a:solidFill>
                  <a:schemeClr val="bg1"/>
                </a:solidFill>
              </a:rPr>
              <a:t> – requires that all relevant information that would affect the user’s understanding and assessment of the accounting entity be disclosed in the financial statements. </a:t>
            </a:r>
          </a:p>
        </p:txBody>
      </p:sp>
    </p:spTree>
    <p:extLst>
      <p:ext uri="{BB962C8B-B14F-4D97-AF65-F5344CB8AC3E}">
        <p14:creationId xmlns:p14="http://schemas.microsoft.com/office/powerpoint/2010/main" val="23413894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7398" y="658203"/>
            <a:ext cx="10571998" cy="970450"/>
          </a:xfrm>
        </p:spPr>
        <p:txBody>
          <a:bodyPr/>
          <a:lstStyle/>
          <a:p>
            <a:r>
              <a:rPr lang="en-US" dirty="0"/>
              <a:t>BASIC PRINCIPLES</a:t>
            </a:r>
          </a:p>
        </p:txBody>
      </p:sp>
      <p:sp>
        <p:nvSpPr>
          <p:cNvPr id="3" name="Content Placeholder 2"/>
          <p:cNvSpPr>
            <a:spLocks noGrp="1"/>
          </p:cNvSpPr>
          <p:nvPr>
            <p:ph idx="1"/>
          </p:nvPr>
        </p:nvSpPr>
        <p:spPr>
          <a:xfrm>
            <a:off x="1077391" y="1339359"/>
            <a:ext cx="10571998" cy="4860438"/>
          </a:xfrm>
        </p:spPr>
        <p:txBody>
          <a:bodyPr>
            <a:normAutofit/>
          </a:bodyPr>
          <a:lstStyle/>
          <a:p>
            <a:r>
              <a:rPr lang="en-US" sz="2400" b="1" dirty="0">
                <a:solidFill>
                  <a:schemeClr val="bg1"/>
                </a:solidFill>
              </a:rPr>
              <a:t>Materiality</a:t>
            </a:r>
            <a:r>
              <a:rPr lang="en-US" sz="2400" dirty="0">
                <a:solidFill>
                  <a:schemeClr val="bg1"/>
                </a:solidFill>
              </a:rPr>
              <a:t> – Financial reporting is only concerned with information that is significant enough to affect evaluations and decisions. </a:t>
            </a:r>
          </a:p>
          <a:p>
            <a:r>
              <a:rPr lang="en-US" sz="2400" b="1" dirty="0">
                <a:solidFill>
                  <a:schemeClr val="bg1"/>
                </a:solidFill>
              </a:rPr>
              <a:t>Consistency Principle </a:t>
            </a:r>
            <a:r>
              <a:rPr lang="en-US" sz="2400" dirty="0">
                <a:solidFill>
                  <a:schemeClr val="bg1"/>
                </a:solidFill>
              </a:rPr>
              <a:t>– the firm should use the same accounting method from period to period to achieve comparability over time within the single enterprise. However, changes are permitted if justifiable and disclosed in the financial statements.</a:t>
            </a:r>
          </a:p>
        </p:txBody>
      </p:sp>
    </p:spTree>
    <p:extLst>
      <p:ext uri="{BB962C8B-B14F-4D97-AF65-F5344CB8AC3E}">
        <p14:creationId xmlns:p14="http://schemas.microsoft.com/office/powerpoint/2010/main" val="42936465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2277980" y="1011004"/>
            <a:ext cx="7630694" cy="646331"/>
          </a:xfrm>
          <a:prstGeom prst="rect">
            <a:avLst/>
          </a:prstGeom>
          <a:noFill/>
        </p:spPr>
        <p:txBody>
          <a:bodyPr wrap="square" rtlCol="0">
            <a:spAutoFit/>
          </a:bodyPr>
          <a:lstStyle/>
          <a:p>
            <a:r>
              <a:rPr lang="en-US" sz="3600" b="1" dirty="0">
                <a:solidFill>
                  <a:srgbClr val="002060"/>
                </a:solidFill>
                <a:latin typeface="Aharoni" pitchFamily="2" charset="-79"/>
                <a:cs typeface="Aharoni" pitchFamily="2" charset="-79"/>
              </a:rPr>
              <a:t>CONCEPTUAL FRAMEWORK</a:t>
            </a:r>
          </a:p>
        </p:txBody>
      </p:sp>
      <p:sp>
        <p:nvSpPr>
          <p:cNvPr id="5" name="TextBox 4"/>
          <p:cNvSpPr txBox="1"/>
          <p:nvPr/>
        </p:nvSpPr>
        <p:spPr>
          <a:xfrm>
            <a:off x="897771" y="2166611"/>
            <a:ext cx="10205658" cy="3539430"/>
          </a:xfrm>
          <a:prstGeom prst="rect">
            <a:avLst/>
          </a:prstGeom>
          <a:noFill/>
        </p:spPr>
        <p:txBody>
          <a:bodyPr wrap="square" rtlCol="0">
            <a:spAutoFit/>
          </a:bodyPr>
          <a:lstStyle/>
          <a:p>
            <a:pPr algn="just"/>
            <a:r>
              <a:rPr lang="en-US" sz="2800" dirty="0">
                <a:solidFill>
                  <a:schemeClr val="bg1"/>
                </a:solidFill>
              </a:rPr>
              <a:t>-describes the basic concepts that underlie the preparation and presentation of financial statements for external users.</a:t>
            </a:r>
          </a:p>
          <a:p>
            <a:pPr marL="342900" indent="-342900" algn="just">
              <a:buFont typeface="Courier New" pitchFamily="49" charset="0"/>
              <a:buChar char="o"/>
            </a:pPr>
            <a:r>
              <a:rPr lang="en-US" sz="2800" dirty="0">
                <a:solidFill>
                  <a:schemeClr val="bg1"/>
                </a:solidFill>
              </a:rPr>
              <a:t>Framework is not PFRS and hence does not define standards for any particular measurement or disclosure issue.</a:t>
            </a:r>
          </a:p>
          <a:p>
            <a:pPr marL="342900" indent="-342900" algn="just">
              <a:buFont typeface="Courier New" pitchFamily="49" charset="0"/>
              <a:buChar char="o"/>
            </a:pPr>
            <a:r>
              <a:rPr lang="en-US" sz="2800" dirty="0">
                <a:solidFill>
                  <a:schemeClr val="bg1"/>
                </a:solidFill>
              </a:rPr>
              <a:t>In those cases where there is a conflict, the requirement of the PFRS prevail over those of the framework.</a:t>
            </a:r>
          </a:p>
        </p:txBody>
      </p:sp>
    </p:spTree>
    <p:extLst>
      <p:ext uri="{BB962C8B-B14F-4D97-AF65-F5344CB8AC3E}">
        <p14:creationId xmlns:p14="http://schemas.microsoft.com/office/powerpoint/2010/main" val="216194447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19068" y="986503"/>
            <a:ext cx="11341396" cy="4955203"/>
          </a:xfrm>
          <a:prstGeom prst="rect">
            <a:avLst/>
          </a:prstGeom>
          <a:noFill/>
        </p:spPr>
        <p:txBody>
          <a:bodyPr wrap="square" rtlCol="0">
            <a:spAutoFit/>
          </a:bodyPr>
          <a:lstStyle/>
          <a:p>
            <a:pPr algn="ctr"/>
            <a:r>
              <a:rPr lang="en-US" sz="3600" b="1" u="sng" dirty="0">
                <a:solidFill>
                  <a:schemeClr val="bg1"/>
                </a:solidFill>
              </a:rPr>
              <a:t>Scope</a:t>
            </a:r>
          </a:p>
          <a:p>
            <a:endParaRPr lang="en-US" sz="2800" dirty="0">
              <a:solidFill>
                <a:schemeClr val="bg1"/>
              </a:solidFill>
            </a:endParaRPr>
          </a:p>
          <a:p>
            <a:endParaRPr lang="en-US" sz="2800" i="1" dirty="0">
              <a:solidFill>
                <a:schemeClr val="bg1"/>
              </a:solidFill>
            </a:endParaRPr>
          </a:p>
          <a:p>
            <a:r>
              <a:rPr lang="en-US" sz="2800" i="1" dirty="0">
                <a:solidFill>
                  <a:schemeClr val="bg1"/>
                </a:solidFill>
              </a:rPr>
              <a:t>The Conceptual Framework addresses: </a:t>
            </a:r>
          </a:p>
          <a:p>
            <a:endParaRPr lang="en-US" sz="2800" i="1" dirty="0">
              <a:solidFill>
                <a:schemeClr val="bg1"/>
              </a:solidFill>
            </a:endParaRPr>
          </a:p>
          <a:p>
            <a:pPr marL="514350" indent="-514350">
              <a:buAutoNum type="arabicPeriod"/>
            </a:pPr>
            <a:r>
              <a:rPr lang="en-US" sz="2800" dirty="0">
                <a:solidFill>
                  <a:schemeClr val="bg1"/>
                </a:solidFill>
              </a:rPr>
              <a:t>The objective of financial reporting</a:t>
            </a:r>
          </a:p>
          <a:p>
            <a:pPr marL="514350" indent="-514350">
              <a:buAutoNum type="arabicPeriod"/>
            </a:pPr>
            <a:r>
              <a:rPr lang="en-US" sz="2800" dirty="0">
                <a:solidFill>
                  <a:schemeClr val="bg1"/>
                </a:solidFill>
              </a:rPr>
              <a:t>The qualitative characteristics of useful financial information</a:t>
            </a:r>
          </a:p>
          <a:p>
            <a:pPr marL="514350" indent="-514350">
              <a:buAutoNum type="arabicPeriod"/>
            </a:pPr>
            <a:r>
              <a:rPr lang="en-US" sz="2800" dirty="0">
                <a:solidFill>
                  <a:schemeClr val="bg1"/>
                </a:solidFill>
              </a:rPr>
              <a:t>The reporting entity</a:t>
            </a:r>
          </a:p>
          <a:p>
            <a:pPr marL="514350" indent="-514350">
              <a:buAutoNum type="arabicPeriod"/>
            </a:pPr>
            <a:r>
              <a:rPr lang="en-US" sz="2800" dirty="0">
                <a:solidFill>
                  <a:schemeClr val="bg1"/>
                </a:solidFill>
              </a:rPr>
              <a:t>The definition, recognition and measurement of the elements from which financial statements are constructed</a:t>
            </a:r>
          </a:p>
          <a:p>
            <a:pPr marL="514350" indent="-514350">
              <a:buAutoNum type="arabicPeriod"/>
            </a:pPr>
            <a:r>
              <a:rPr lang="en-US" sz="2800" dirty="0">
                <a:solidFill>
                  <a:schemeClr val="bg1"/>
                </a:solidFill>
              </a:rPr>
              <a:t>Concepts of capital and capital maintenance</a:t>
            </a:r>
          </a:p>
        </p:txBody>
      </p:sp>
    </p:spTree>
    <p:extLst>
      <p:ext uri="{BB962C8B-B14F-4D97-AF65-F5344CB8AC3E}">
        <p14:creationId xmlns:p14="http://schemas.microsoft.com/office/powerpoint/2010/main" val="6710751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657978" y="2429041"/>
            <a:ext cx="9093758" cy="2308324"/>
          </a:xfrm>
          <a:prstGeom prst="rect">
            <a:avLst/>
          </a:prstGeom>
          <a:noFill/>
        </p:spPr>
        <p:txBody>
          <a:bodyPr wrap="square" rtlCol="0">
            <a:spAutoFit/>
          </a:bodyPr>
          <a:lstStyle/>
          <a:p>
            <a:r>
              <a:rPr lang="en-US" sz="2400" i="1" u="sng" dirty="0">
                <a:solidFill>
                  <a:schemeClr val="bg1"/>
                </a:solidFill>
              </a:rPr>
              <a:t>1. OBJECTIVE OF FINANCIAL REPORTING</a:t>
            </a:r>
          </a:p>
          <a:p>
            <a:endParaRPr lang="en-US" sz="2400" i="1" u="sng" dirty="0">
              <a:solidFill>
                <a:schemeClr val="bg1"/>
              </a:solidFill>
            </a:endParaRPr>
          </a:p>
          <a:p>
            <a:pPr algn="just"/>
            <a:r>
              <a:rPr lang="en-US" sz="2400" dirty="0">
                <a:solidFill>
                  <a:schemeClr val="bg1"/>
                </a:solidFill>
              </a:rPr>
              <a:t>	-to provide financial information about the reporting entity that is useful to present and potential investors, lenders and other creditors in making decisions in their capacity as capital providers.</a:t>
            </a:r>
          </a:p>
        </p:txBody>
      </p:sp>
      <p:sp>
        <p:nvSpPr>
          <p:cNvPr id="3" name="TextBox 2"/>
          <p:cNvSpPr txBox="1"/>
          <p:nvPr/>
        </p:nvSpPr>
        <p:spPr>
          <a:xfrm>
            <a:off x="582867" y="4549676"/>
            <a:ext cx="11379200" cy="2308324"/>
          </a:xfrm>
          <a:prstGeom prst="rect">
            <a:avLst/>
          </a:prstGeom>
          <a:noFill/>
        </p:spPr>
        <p:txBody>
          <a:bodyPr wrap="square" rtlCol="0">
            <a:spAutoFit/>
          </a:bodyPr>
          <a:lstStyle/>
          <a:p>
            <a:pPr algn="just"/>
            <a:r>
              <a:rPr lang="en-US" sz="2400" i="1" u="sng" dirty="0"/>
              <a:t>2. QUALITATIVE CHARACTERISTICS</a:t>
            </a:r>
          </a:p>
          <a:p>
            <a:pPr algn="just"/>
            <a:endParaRPr lang="en-US" sz="2400" dirty="0"/>
          </a:p>
          <a:p>
            <a:pPr algn="just"/>
            <a:r>
              <a:rPr lang="en-US" sz="2400" dirty="0"/>
              <a:t>	-attributes that make the information provided in the financial statements useful to users.</a:t>
            </a:r>
          </a:p>
          <a:p>
            <a:pPr marL="342900" indent="-342900" algn="just">
              <a:buFont typeface="Wingdings" pitchFamily="2" charset="2"/>
              <a:buChar char="ü"/>
            </a:pPr>
            <a:r>
              <a:rPr lang="en-US" sz="2400" dirty="0"/>
              <a:t>Fundamental</a:t>
            </a:r>
          </a:p>
          <a:p>
            <a:pPr marL="342900" indent="-342900" algn="just">
              <a:buFont typeface="Wingdings" pitchFamily="2" charset="2"/>
              <a:buChar char="ü"/>
            </a:pPr>
            <a:r>
              <a:rPr lang="en-US" sz="2400" dirty="0"/>
              <a:t>Enhancing</a:t>
            </a:r>
          </a:p>
        </p:txBody>
      </p:sp>
    </p:spTree>
    <p:extLst>
      <p:ext uri="{BB962C8B-B14F-4D97-AF65-F5344CB8AC3E}">
        <p14:creationId xmlns:p14="http://schemas.microsoft.com/office/powerpoint/2010/main" val="410812432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7398" y="668251"/>
            <a:ext cx="10571998" cy="970450"/>
          </a:xfrm>
        </p:spPr>
        <p:txBody>
          <a:bodyPr/>
          <a:lstStyle/>
          <a:p>
            <a:r>
              <a:rPr lang="en-US" dirty="0">
                <a:solidFill>
                  <a:schemeClr val="bg1"/>
                </a:solidFill>
              </a:rPr>
              <a:t>QUALITATIVE CHARACTERISTICS</a:t>
            </a:r>
          </a:p>
        </p:txBody>
      </p:sp>
      <p:sp>
        <p:nvSpPr>
          <p:cNvPr id="3" name="Content Placeholder 2"/>
          <p:cNvSpPr>
            <a:spLocks noGrp="1"/>
          </p:cNvSpPr>
          <p:nvPr>
            <p:ph idx="1"/>
          </p:nvPr>
        </p:nvSpPr>
        <p:spPr>
          <a:xfrm>
            <a:off x="1784691" y="1398322"/>
            <a:ext cx="9844602" cy="4635713"/>
          </a:xfrm>
        </p:spPr>
        <p:txBody>
          <a:bodyPr>
            <a:normAutofit/>
          </a:bodyPr>
          <a:lstStyle/>
          <a:p>
            <a:r>
              <a:rPr lang="en-US" sz="2400" b="1" dirty="0">
                <a:solidFill>
                  <a:schemeClr val="bg1"/>
                </a:solidFill>
              </a:rPr>
              <a:t>FUNDAMENTAL QUALITATIVE CHARACTERISTICS</a:t>
            </a:r>
          </a:p>
          <a:p>
            <a:r>
              <a:rPr lang="en-US" sz="2400" b="1" dirty="0">
                <a:solidFill>
                  <a:schemeClr val="bg1"/>
                </a:solidFill>
              </a:rPr>
              <a:t>ENHANCING QUALITATIVE CHARACTERISTICS</a:t>
            </a:r>
          </a:p>
          <a:p>
            <a:endParaRPr lang="en-US" sz="2400" b="1" dirty="0">
              <a:solidFill>
                <a:schemeClr val="bg1"/>
              </a:solidFill>
            </a:endParaRPr>
          </a:p>
        </p:txBody>
      </p:sp>
    </p:spTree>
    <p:extLst>
      <p:ext uri="{BB962C8B-B14F-4D97-AF65-F5344CB8AC3E}">
        <p14:creationId xmlns:p14="http://schemas.microsoft.com/office/powerpoint/2010/main" val="20981072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795817" y="1961715"/>
            <a:ext cx="10156886" cy="3539430"/>
          </a:xfrm>
          <a:prstGeom prst="rect">
            <a:avLst/>
          </a:prstGeom>
          <a:noFill/>
        </p:spPr>
        <p:txBody>
          <a:bodyPr wrap="square" rtlCol="0">
            <a:spAutoFit/>
          </a:bodyPr>
          <a:lstStyle/>
          <a:p>
            <a:pPr marL="285750" indent="-285750">
              <a:buFont typeface="Wingdings" pitchFamily="2" charset="2"/>
              <a:buChar char="ü"/>
            </a:pPr>
            <a:r>
              <a:rPr lang="en-US" sz="2800" b="1" i="1" dirty="0">
                <a:solidFill>
                  <a:schemeClr val="bg1"/>
                </a:solidFill>
              </a:rPr>
              <a:t>FUNDAMENTAL QUALITATIVE CHARACTERISTICS</a:t>
            </a:r>
          </a:p>
          <a:p>
            <a:pPr marL="285750" indent="-285750">
              <a:buFont typeface="Wingdings" pitchFamily="2" charset="2"/>
              <a:buChar char="ü"/>
            </a:pPr>
            <a:endParaRPr lang="en-US" sz="2000" i="1" dirty="0">
              <a:solidFill>
                <a:schemeClr val="bg1"/>
              </a:solidFill>
            </a:endParaRPr>
          </a:p>
          <a:p>
            <a:r>
              <a:rPr lang="en-US" i="1" dirty="0">
                <a:solidFill>
                  <a:schemeClr val="bg1"/>
                </a:solidFill>
              </a:rPr>
              <a:t>	</a:t>
            </a:r>
          </a:p>
          <a:p>
            <a:endParaRPr lang="en-US" i="1" dirty="0">
              <a:solidFill>
                <a:schemeClr val="bg1"/>
              </a:solidFill>
            </a:endParaRPr>
          </a:p>
          <a:p>
            <a:r>
              <a:rPr lang="en-US" i="1" dirty="0">
                <a:solidFill>
                  <a:schemeClr val="bg1"/>
                </a:solidFill>
              </a:rPr>
              <a:t>-</a:t>
            </a:r>
            <a:r>
              <a:rPr lang="en-US" sz="2000" dirty="0">
                <a:solidFill>
                  <a:schemeClr val="bg1"/>
                </a:solidFill>
              </a:rPr>
              <a:t>contribute to decision usefulness of financial reporting information.</a:t>
            </a:r>
          </a:p>
          <a:p>
            <a:endParaRPr lang="en-US" sz="2000" i="1" dirty="0">
              <a:solidFill>
                <a:schemeClr val="bg1"/>
              </a:solidFill>
            </a:endParaRPr>
          </a:p>
          <a:p>
            <a:pPr marL="914400" lvl="1" indent="-457200">
              <a:buFont typeface="+mj-lt"/>
              <a:buAutoNum type="alphaLcPeriod"/>
            </a:pPr>
            <a:r>
              <a:rPr lang="en-US" i="1" u="sng" dirty="0">
                <a:solidFill>
                  <a:schemeClr val="bg1"/>
                </a:solidFill>
              </a:rPr>
              <a:t>RELEVANCE- </a:t>
            </a:r>
            <a:r>
              <a:rPr lang="en-US" sz="2000" dirty="0">
                <a:solidFill>
                  <a:schemeClr val="bg1"/>
                </a:solidFill>
              </a:rPr>
              <a:t>capable of making a difference in decision made by users.</a:t>
            </a:r>
          </a:p>
          <a:p>
            <a:pPr marL="1828800" lvl="3" indent="-457200">
              <a:buFont typeface="+mj-lt"/>
              <a:buAutoNum type="arabicPeriod"/>
            </a:pPr>
            <a:r>
              <a:rPr lang="en-US" sz="2000" i="1" u="sng" dirty="0">
                <a:solidFill>
                  <a:schemeClr val="bg1"/>
                </a:solidFill>
              </a:rPr>
              <a:t>Predictive Value-  </a:t>
            </a:r>
            <a:r>
              <a:rPr lang="en-US" sz="2000" dirty="0">
                <a:solidFill>
                  <a:schemeClr val="bg1"/>
                </a:solidFill>
              </a:rPr>
              <a:t>influences the economic decisions of users by helping them evaluate past, present and future events.</a:t>
            </a:r>
          </a:p>
          <a:p>
            <a:pPr marL="1828800" lvl="3" indent="-457200">
              <a:buFont typeface="+mj-lt"/>
              <a:buAutoNum type="arabicPeriod"/>
            </a:pPr>
            <a:r>
              <a:rPr lang="en-US" sz="2000" i="1" u="sng" dirty="0">
                <a:solidFill>
                  <a:schemeClr val="bg1"/>
                </a:solidFill>
              </a:rPr>
              <a:t>Confirmatory Value (Feedback Value)- </a:t>
            </a:r>
            <a:r>
              <a:rPr lang="en-US" sz="2000" dirty="0">
                <a:solidFill>
                  <a:schemeClr val="bg1"/>
                </a:solidFill>
              </a:rPr>
              <a:t>confirming or correcting their past evaluation.</a:t>
            </a:r>
            <a:r>
              <a:rPr lang="en-US" i="1" u="sng" dirty="0">
                <a:solidFill>
                  <a:schemeClr val="bg1"/>
                </a:solidFill>
              </a:rPr>
              <a:t>. </a:t>
            </a:r>
          </a:p>
        </p:txBody>
      </p:sp>
    </p:spTree>
    <p:extLst>
      <p:ext uri="{BB962C8B-B14F-4D97-AF65-F5344CB8AC3E}">
        <p14:creationId xmlns:p14="http://schemas.microsoft.com/office/powerpoint/2010/main" val="153210113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889090" y="1105550"/>
            <a:ext cx="9674330" cy="4278094"/>
          </a:xfrm>
          <a:prstGeom prst="rect">
            <a:avLst/>
          </a:prstGeom>
        </p:spPr>
        <p:txBody>
          <a:bodyPr wrap="square">
            <a:spAutoFit/>
          </a:bodyPr>
          <a:lstStyle/>
          <a:p>
            <a:pPr marL="285750" indent="-285750">
              <a:buFont typeface="Wingdings" pitchFamily="2" charset="2"/>
              <a:buChar char="ü"/>
            </a:pPr>
            <a:r>
              <a:rPr lang="en-US" sz="2000" b="1" i="1" dirty="0">
                <a:solidFill>
                  <a:schemeClr val="bg1"/>
                </a:solidFill>
              </a:rPr>
              <a:t>FUNDAMENTAL QUALITATIVE CHARACTERISTICS</a:t>
            </a:r>
          </a:p>
          <a:p>
            <a:pPr marL="285750" indent="-285750">
              <a:buFont typeface="Wingdings" pitchFamily="2" charset="2"/>
              <a:buChar char="ü"/>
            </a:pPr>
            <a:endParaRPr lang="en-US" i="1" dirty="0">
              <a:solidFill>
                <a:schemeClr val="bg1"/>
              </a:solidFill>
            </a:endParaRPr>
          </a:p>
          <a:p>
            <a:pPr marL="285750" indent="-285750">
              <a:buFont typeface="Wingdings" pitchFamily="2" charset="2"/>
              <a:buChar char="ü"/>
            </a:pPr>
            <a:endParaRPr lang="en-US" i="1" dirty="0">
              <a:solidFill>
                <a:schemeClr val="bg1"/>
              </a:solidFill>
            </a:endParaRPr>
          </a:p>
          <a:p>
            <a:pPr algn="just"/>
            <a:r>
              <a:rPr lang="en-US" i="1" dirty="0">
                <a:solidFill>
                  <a:schemeClr val="bg1"/>
                </a:solidFill>
              </a:rPr>
              <a:t>	b. </a:t>
            </a:r>
            <a:r>
              <a:rPr lang="en-US" i="1" u="sng" dirty="0">
                <a:solidFill>
                  <a:schemeClr val="bg1"/>
                </a:solidFill>
              </a:rPr>
              <a:t>FAITHFUL REPRESENTATION- </a:t>
            </a:r>
            <a:r>
              <a:rPr lang="en-US" dirty="0">
                <a:solidFill>
                  <a:schemeClr val="bg1"/>
                </a:solidFill>
              </a:rPr>
              <a:t>to be useful, financial 	information must not only be relevant, it must also represent 	faithfully the phenomena it purports to represent.</a:t>
            </a:r>
          </a:p>
          <a:p>
            <a:pPr algn="just"/>
            <a:r>
              <a:rPr lang="en-US" dirty="0">
                <a:solidFill>
                  <a:schemeClr val="bg1"/>
                </a:solidFill>
              </a:rPr>
              <a:t>		1. </a:t>
            </a:r>
            <a:r>
              <a:rPr lang="en-US" i="1" u="sng" dirty="0">
                <a:solidFill>
                  <a:schemeClr val="bg1"/>
                </a:solidFill>
              </a:rPr>
              <a:t>Completeness</a:t>
            </a:r>
            <a:r>
              <a:rPr lang="en-US" dirty="0">
                <a:solidFill>
                  <a:schemeClr val="bg1"/>
                </a:solidFill>
              </a:rPr>
              <a:t>- information must be complete but 				within the bounds of materiality and cost.</a:t>
            </a:r>
          </a:p>
          <a:p>
            <a:pPr algn="just"/>
            <a:r>
              <a:rPr lang="en-US" dirty="0">
                <a:solidFill>
                  <a:schemeClr val="bg1"/>
                </a:solidFill>
              </a:rPr>
              <a:t>		2. </a:t>
            </a:r>
            <a:r>
              <a:rPr lang="en-US" i="1" u="sng" dirty="0">
                <a:solidFill>
                  <a:schemeClr val="bg1"/>
                </a:solidFill>
              </a:rPr>
              <a:t>Neutrality- </a:t>
            </a:r>
            <a:r>
              <a:rPr lang="en-US" dirty="0">
                <a:solidFill>
                  <a:schemeClr val="bg1"/>
                </a:solidFill>
              </a:rPr>
              <a:t>free from bias toward predetermined 				result.</a:t>
            </a:r>
          </a:p>
          <a:p>
            <a:pPr algn="just"/>
            <a:r>
              <a:rPr lang="en-US" dirty="0">
                <a:solidFill>
                  <a:schemeClr val="bg1"/>
                </a:solidFill>
              </a:rPr>
              <a:t>		3. </a:t>
            </a:r>
            <a:r>
              <a:rPr lang="en-US" i="1" u="sng" dirty="0">
                <a:solidFill>
                  <a:schemeClr val="bg1"/>
                </a:solidFill>
              </a:rPr>
              <a:t>Free from error- </a:t>
            </a:r>
            <a:r>
              <a:rPr lang="en-US" dirty="0">
                <a:solidFill>
                  <a:schemeClr val="bg1"/>
                </a:solidFill>
              </a:rPr>
              <a:t>absence of material error.</a:t>
            </a:r>
          </a:p>
          <a:p>
            <a:pPr algn="just"/>
            <a:r>
              <a:rPr lang="en-US" dirty="0">
                <a:solidFill>
                  <a:schemeClr val="bg1"/>
                </a:solidFill>
              </a:rPr>
              <a:t>	</a:t>
            </a:r>
          </a:p>
          <a:p>
            <a:pPr algn="just"/>
            <a:r>
              <a:rPr lang="en-US" dirty="0">
                <a:solidFill>
                  <a:schemeClr val="bg1"/>
                </a:solidFill>
              </a:rPr>
              <a:t>	*</a:t>
            </a:r>
            <a:r>
              <a:rPr lang="en-US" i="1" u="sng" dirty="0">
                <a:solidFill>
                  <a:schemeClr val="bg1"/>
                </a:solidFill>
              </a:rPr>
              <a:t>Substance over form- </a:t>
            </a:r>
            <a:r>
              <a:rPr lang="en-US" dirty="0">
                <a:solidFill>
                  <a:schemeClr val="bg1"/>
                </a:solidFill>
              </a:rPr>
              <a:t>if information is to represent faithfully the transactions and other events it purports to represent, it is necessary that they are accounted in accordance with their substance and reality and not merely their legal form.</a:t>
            </a:r>
            <a:endParaRPr lang="en-US" u="sng" dirty="0">
              <a:solidFill>
                <a:schemeClr val="bg1"/>
              </a:solidFill>
            </a:endParaRPr>
          </a:p>
        </p:txBody>
      </p:sp>
    </p:spTree>
    <p:extLst>
      <p:ext uri="{BB962C8B-B14F-4D97-AF65-F5344CB8AC3E}">
        <p14:creationId xmlns:p14="http://schemas.microsoft.com/office/powerpoint/2010/main" val="176780133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557492" y="2039815"/>
            <a:ext cx="9362183" cy="3785652"/>
          </a:xfrm>
          <a:prstGeom prst="rect">
            <a:avLst/>
          </a:prstGeom>
          <a:noFill/>
        </p:spPr>
        <p:txBody>
          <a:bodyPr wrap="square" rtlCol="0">
            <a:spAutoFit/>
          </a:bodyPr>
          <a:lstStyle/>
          <a:p>
            <a:pPr marL="285750" indent="-285750">
              <a:buFont typeface="Wingdings" pitchFamily="2" charset="2"/>
              <a:buChar char="ü"/>
            </a:pPr>
            <a:r>
              <a:rPr lang="en-US" sz="2400" b="1" i="1" dirty="0">
                <a:solidFill>
                  <a:schemeClr val="bg1"/>
                </a:solidFill>
              </a:rPr>
              <a:t>ENHANCING QUALITATIVE CHARACTERISTICS (VCUT)</a:t>
            </a:r>
          </a:p>
          <a:p>
            <a:endParaRPr lang="en-US" i="1" dirty="0">
              <a:solidFill>
                <a:schemeClr val="bg1"/>
              </a:solidFill>
            </a:endParaRPr>
          </a:p>
          <a:p>
            <a:endParaRPr lang="en-US" i="1" dirty="0">
              <a:solidFill>
                <a:schemeClr val="bg1"/>
              </a:solidFill>
            </a:endParaRPr>
          </a:p>
          <a:p>
            <a:pPr algn="just"/>
            <a:r>
              <a:rPr lang="en-US" i="1" dirty="0">
                <a:solidFill>
                  <a:schemeClr val="bg1"/>
                </a:solidFill>
              </a:rPr>
              <a:t>	a. </a:t>
            </a:r>
            <a:r>
              <a:rPr lang="en-US" i="1" u="sng" dirty="0">
                <a:solidFill>
                  <a:schemeClr val="bg1"/>
                </a:solidFill>
              </a:rPr>
              <a:t>VERIFIABILITY- </a:t>
            </a:r>
            <a:r>
              <a:rPr lang="en-US" dirty="0">
                <a:solidFill>
                  <a:schemeClr val="bg1"/>
                </a:solidFill>
              </a:rPr>
              <a:t> means that different knowledgeable 			and independent observers could reach consensus, 			although not necessarily complete agreement, that a 			particular depiction is faithful representation.</a:t>
            </a:r>
          </a:p>
          <a:p>
            <a:pPr algn="just"/>
            <a:r>
              <a:rPr lang="en-US" dirty="0">
                <a:solidFill>
                  <a:schemeClr val="bg1"/>
                </a:solidFill>
              </a:rPr>
              <a:t>	b. </a:t>
            </a:r>
            <a:r>
              <a:rPr lang="en-US" i="1" u="sng" dirty="0">
                <a:solidFill>
                  <a:schemeClr val="bg1"/>
                </a:solidFill>
              </a:rPr>
              <a:t>COMPARABILITY-</a:t>
            </a:r>
            <a:r>
              <a:rPr lang="en-US" dirty="0">
                <a:solidFill>
                  <a:schemeClr val="bg1"/>
                </a:solidFill>
              </a:rPr>
              <a:t> can be compared with a similar 			information about other entities and with similar 			information about the same entity for another period 		or another date. </a:t>
            </a:r>
          </a:p>
          <a:p>
            <a:pPr marL="2171700" lvl="4" indent="-342900" algn="just">
              <a:buFont typeface="Wingdings" pitchFamily="2" charset="2"/>
              <a:buChar char="§"/>
            </a:pPr>
            <a:r>
              <a:rPr lang="en-US" dirty="0" err="1">
                <a:solidFill>
                  <a:schemeClr val="bg1"/>
                </a:solidFill>
              </a:rPr>
              <a:t>Intercomparability</a:t>
            </a:r>
            <a:r>
              <a:rPr lang="en-US" dirty="0">
                <a:solidFill>
                  <a:schemeClr val="bg1"/>
                </a:solidFill>
              </a:rPr>
              <a:t>- between and across entities</a:t>
            </a:r>
          </a:p>
          <a:p>
            <a:pPr marL="2171700" lvl="4" indent="-342900" algn="just">
              <a:buFont typeface="Wingdings" pitchFamily="2" charset="2"/>
              <a:buChar char="§"/>
            </a:pPr>
            <a:r>
              <a:rPr lang="en-US" dirty="0" err="1">
                <a:solidFill>
                  <a:schemeClr val="bg1"/>
                </a:solidFill>
              </a:rPr>
              <a:t>Intracomparability</a:t>
            </a:r>
            <a:r>
              <a:rPr lang="en-US" dirty="0">
                <a:solidFill>
                  <a:schemeClr val="bg1"/>
                </a:solidFill>
              </a:rPr>
              <a:t>- within the entity</a:t>
            </a:r>
          </a:p>
        </p:txBody>
      </p:sp>
    </p:spTree>
    <p:extLst>
      <p:ext uri="{BB962C8B-B14F-4D97-AF65-F5344CB8AC3E}">
        <p14:creationId xmlns:p14="http://schemas.microsoft.com/office/powerpoint/2010/main" val="28004725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843092" y="2387228"/>
            <a:ext cx="10049321" cy="2985433"/>
          </a:xfrm>
          <a:prstGeom prst="rect">
            <a:avLst/>
          </a:prstGeom>
          <a:noFill/>
        </p:spPr>
        <p:txBody>
          <a:bodyPr wrap="square" rtlCol="0">
            <a:spAutoFit/>
          </a:bodyPr>
          <a:lstStyle/>
          <a:p>
            <a:pPr marL="342900" indent="-342900" algn="just">
              <a:buFont typeface="Wingdings" pitchFamily="2" charset="2"/>
              <a:buChar char="ü"/>
            </a:pPr>
            <a:r>
              <a:rPr lang="en-US" sz="2800" b="1" i="1" dirty="0">
                <a:solidFill>
                  <a:schemeClr val="bg1"/>
                </a:solidFill>
              </a:rPr>
              <a:t>ENHANCING QUALITATIVE CHARACTERISTICS (VCUT)</a:t>
            </a:r>
          </a:p>
          <a:p>
            <a:pPr algn="just"/>
            <a:endParaRPr lang="en-US" sz="2000" dirty="0">
              <a:solidFill>
                <a:schemeClr val="bg1"/>
              </a:solidFill>
            </a:endParaRPr>
          </a:p>
          <a:p>
            <a:pPr algn="just"/>
            <a:r>
              <a:rPr lang="en-US" sz="2000" dirty="0">
                <a:solidFill>
                  <a:schemeClr val="bg1"/>
                </a:solidFill>
              </a:rPr>
              <a:t>	</a:t>
            </a:r>
          </a:p>
          <a:p>
            <a:pPr algn="just"/>
            <a:endParaRPr lang="en-US" sz="2000" dirty="0">
              <a:solidFill>
                <a:schemeClr val="bg1"/>
              </a:solidFill>
            </a:endParaRPr>
          </a:p>
          <a:p>
            <a:pPr algn="just"/>
            <a:r>
              <a:rPr lang="en-US" sz="2000" dirty="0">
                <a:solidFill>
                  <a:schemeClr val="bg1"/>
                </a:solidFill>
              </a:rPr>
              <a:t>c. </a:t>
            </a:r>
            <a:r>
              <a:rPr lang="en-US" sz="2000" i="1" u="sng" dirty="0">
                <a:solidFill>
                  <a:schemeClr val="bg1"/>
                </a:solidFill>
              </a:rPr>
              <a:t>UNDERSTANDABILITY- </a:t>
            </a:r>
            <a:r>
              <a:rPr lang="en-US" sz="2000" dirty="0">
                <a:solidFill>
                  <a:schemeClr val="bg1"/>
                </a:solidFill>
              </a:rPr>
              <a:t>classifying, characterizing 		and presenting information clearly and concisely 		makes 	it understandable.</a:t>
            </a:r>
          </a:p>
          <a:p>
            <a:pPr algn="just"/>
            <a:r>
              <a:rPr lang="en-US" sz="2000" dirty="0">
                <a:solidFill>
                  <a:schemeClr val="bg1"/>
                </a:solidFill>
              </a:rPr>
              <a:t>	d.  </a:t>
            </a:r>
            <a:r>
              <a:rPr lang="en-US" sz="2000" i="1" u="sng" dirty="0">
                <a:solidFill>
                  <a:schemeClr val="bg1"/>
                </a:solidFill>
              </a:rPr>
              <a:t>TIMELINESS-</a:t>
            </a:r>
            <a:r>
              <a:rPr lang="en-US" sz="2000" dirty="0">
                <a:solidFill>
                  <a:schemeClr val="bg1"/>
                </a:solidFill>
              </a:rPr>
              <a:t> means that information is available to 		decision-makers in time to be capable of 			influencing their decisions.</a:t>
            </a:r>
          </a:p>
        </p:txBody>
      </p:sp>
    </p:spTree>
    <p:extLst>
      <p:ext uri="{BB962C8B-B14F-4D97-AF65-F5344CB8AC3E}">
        <p14:creationId xmlns:p14="http://schemas.microsoft.com/office/powerpoint/2010/main" val="40621445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660400" y="2203939"/>
            <a:ext cx="10871200" cy="3046988"/>
          </a:xfrm>
          <a:prstGeom prst="rect">
            <a:avLst/>
          </a:prstGeom>
          <a:noFill/>
        </p:spPr>
        <p:txBody>
          <a:bodyPr wrap="square" rtlCol="0">
            <a:spAutoFit/>
          </a:bodyPr>
          <a:lstStyle/>
          <a:p>
            <a:r>
              <a:rPr lang="en-US" sz="2400" dirty="0">
                <a:solidFill>
                  <a:schemeClr val="bg1"/>
                </a:solidFill>
              </a:rPr>
              <a:t>Relating to Financial Position:</a:t>
            </a:r>
          </a:p>
          <a:p>
            <a:endParaRPr lang="en-US" sz="2400" dirty="0">
              <a:solidFill>
                <a:schemeClr val="bg1"/>
              </a:solidFill>
            </a:endParaRPr>
          </a:p>
          <a:p>
            <a:pPr algn="just"/>
            <a:endParaRPr lang="en-US" sz="2400" dirty="0">
              <a:solidFill>
                <a:schemeClr val="bg1"/>
              </a:solidFill>
            </a:endParaRPr>
          </a:p>
          <a:p>
            <a:pPr algn="just"/>
            <a:r>
              <a:rPr lang="en-US" sz="2400" dirty="0">
                <a:solidFill>
                  <a:schemeClr val="bg1"/>
                </a:solidFill>
              </a:rPr>
              <a:t>b. LIABILITY- present obligation of the entity arising from past 	events, the settlement of which is expected to result in an 	outflow from the entity of resources embodying 	economic benefits.</a:t>
            </a:r>
          </a:p>
          <a:p>
            <a:pPr algn="just"/>
            <a:r>
              <a:rPr lang="en-US" sz="2400" dirty="0">
                <a:solidFill>
                  <a:schemeClr val="bg1"/>
                </a:solidFill>
              </a:rPr>
              <a:t>c. EQUITY- the residual interest in the asset of the entity after 	deducting all its liabilities.</a:t>
            </a:r>
          </a:p>
        </p:txBody>
      </p:sp>
    </p:spTree>
    <p:extLst>
      <p:ext uri="{BB962C8B-B14F-4D97-AF65-F5344CB8AC3E}">
        <p14:creationId xmlns:p14="http://schemas.microsoft.com/office/powerpoint/2010/main" val="311932679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803868" y="1945194"/>
            <a:ext cx="10769601" cy="3477875"/>
          </a:xfrm>
          <a:prstGeom prst="rect">
            <a:avLst/>
          </a:prstGeom>
          <a:noFill/>
        </p:spPr>
        <p:txBody>
          <a:bodyPr wrap="square" rtlCol="0">
            <a:spAutoFit/>
          </a:bodyPr>
          <a:lstStyle/>
          <a:p>
            <a:r>
              <a:rPr lang="en-US" sz="2000" dirty="0">
                <a:solidFill>
                  <a:schemeClr val="bg1"/>
                </a:solidFill>
              </a:rPr>
              <a:t>Relating to Performance:</a:t>
            </a:r>
          </a:p>
          <a:p>
            <a:endParaRPr lang="en-US" sz="2000" dirty="0">
              <a:solidFill>
                <a:schemeClr val="bg1"/>
              </a:solidFill>
            </a:endParaRPr>
          </a:p>
          <a:p>
            <a:pPr marL="457200" indent="-457200" algn="just">
              <a:buAutoNum type="alphaLcPeriod"/>
            </a:pPr>
            <a:r>
              <a:rPr lang="en-US" sz="2000" dirty="0">
                <a:solidFill>
                  <a:schemeClr val="bg1"/>
                </a:solidFill>
              </a:rPr>
              <a:t>INCOME- increases in economic benefits during the 	accounting period in the form of inflows or 	enhancements of assets or decreases of liabilities that 	result in increases in equity, other than those relating to 	contributions from equity participants.</a:t>
            </a:r>
          </a:p>
          <a:p>
            <a:pPr algn="just"/>
            <a:endParaRPr lang="en-US" sz="2000" dirty="0">
              <a:solidFill>
                <a:schemeClr val="bg1"/>
              </a:solidFill>
            </a:endParaRPr>
          </a:p>
          <a:p>
            <a:pPr algn="just"/>
            <a:r>
              <a:rPr lang="en-US" sz="2000" dirty="0">
                <a:solidFill>
                  <a:schemeClr val="bg1"/>
                </a:solidFill>
              </a:rPr>
              <a:t>	*Encompasses both </a:t>
            </a:r>
            <a:r>
              <a:rPr lang="en-US" sz="2000" u="sng" dirty="0">
                <a:solidFill>
                  <a:schemeClr val="bg1"/>
                </a:solidFill>
              </a:rPr>
              <a:t>revenue and gains</a:t>
            </a:r>
            <a:r>
              <a:rPr lang="en-US" sz="2000" dirty="0">
                <a:solidFill>
                  <a:schemeClr val="bg1"/>
                </a:solidFill>
              </a:rPr>
              <a:t>.</a:t>
            </a:r>
          </a:p>
          <a:p>
            <a:pPr algn="just"/>
            <a:r>
              <a:rPr lang="en-US" sz="2000" dirty="0">
                <a:solidFill>
                  <a:schemeClr val="bg1"/>
                </a:solidFill>
              </a:rPr>
              <a:t>		REVENUE- arises in the course of the ordinary 		activities of an entity and is referred to by a 			variety of different names including sales, fees, 		interest, dividends, royalties and rent.</a:t>
            </a:r>
          </a:p>
        </p:txBody>
      </p:sp>
    </p:spTree>
    <p:extLst>
      <p:ext uri="{BB962C8B-B14F-4D97-AF65-F5344CB8AC3E}">
        <p14:creationId xmlns:p14="http://schemas.microsoft.com/office/powerpoint/2010/main" val="238561053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581689" y="2238271"/>
            <a:ext cx="10871200" cy="2862322"/>
          </a:xfrm>
          <a:prstGeom prst="rect">
            <a:avLst/>
          </a:prstGeom>
        </p:spPr>
        <p:txBody>
          <a:bodyPr wrap="square">
            <a:spAutoFit/>
          </a:bodyPr>
          <a:lstStyle/>
          <a:p>
            <a:r>
              <a:rPr lang="en-US" sz="2000" dirty="0">
                <a:solidFill>
                  <a:schemeClr val="bg1"/>
                </a:solidFill>
              </a:rPr>
              <a:t>Relating to Performance:</a:t>
            </a:r>
          </a:p>
          <a:p>
            <a:endParaRPr lang="en-US" sz="2000" dirty="0">
              <a:solidFill>
                <a:schemeClr val="bg1"/>
              </a:solidFill>
            </a:endParaRPr>
          </a:p>
          <a:p>
            <a:pPr algn="just"/>
            <a:r>
              <a:rPr lang="en-US" sz="2000" dirty="0">
                <a:solidFill>
                  <a:schemeClr val="bg1"/>
                </a:solidFill>
              </a:rPr>
              <a:t>b. EXPENSE-  decreases in economic benefits during the 	accounting period in the form of outflows or depletions 	of assets or incurrences of liabilities that result in 	decreases in equity, other than those relating to 	distributions to equity participants.</a:t>
            </a:r>
          </a:p>
          <a:p>
            <a:pPr algn="just"/>
            <a:endParaRPr lang="en-US" sz="2000" dirty="0">
              <a:solidFill>
                <a:schemeClr val="bg1"/>
              </a:solidFill>
            </a:endParaRPr>
          </a:p>
          <a:p>
            <a:pPr algn="just"/>
            <a:r>
              <a:rPr lang="en-US" sz="2000" dirty="0">
                <a:solidFill>
                  <a:schemeClr val="bg1"/>
                </a:solidFill>
              </a:rPr>
              <a:t>	*Encompasses losses as well as those expenses that arise 	in the course of the ordinary activities of the entity.</a:t>
            </a:r>
          </a:p>
        </p:txBody>
      </p:sp>
    </p:spTree>
    <p:extLst>
      <p:ext uri="{BB962C8B-B14F-4D97-AF65-F5344CB8AC3E}">
        <p14:creationId xmlns:p14="http://schemas.microsoft.com/office/powerpoint/2010/main" val="360787446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97267" y="2064936"/>
            <a:ext cx="10556403" cy="3724096"/>
          </a:xfrm>
          <a:prstGeom prst="rect">
            <a:avLst/>
          </a:prstGeom>
          <a:noFill/>
        </p:spPr>
        <p:txBody>
          <a:bodyPr wrap="square" rtlCol="0">
            <a:spAutoFit/>
          </a:bodyPr>
          <a:lstStyle/>
          <a:p>
            <a:r>
              <a:rPr lang="en-US" sz="2000" i="1" u="sng" dirty="0">
                <a:solidFill>
                  <a:schemeClr val="bg1"/>
                </a:solidFill>
              </a:rPr>
              <a:t>Recognition</a:t>
            </a:r>
            <a:r>
              <a:rPr lang="en-US" i="1" u="sng" dirty="0">
                <a:solidFill>
                  <a:schemeClr val="bg1"/>
                </a:solidFill>
              </a:rPr>
              <a:t>- </a:t>
            </a:r>
            <a:r>
              <a:rPr lang="en-US" dirty="0">
                <a:solidFill>
                  <a:schemeClr val="bg1"/>
                </a:solidFill>
              </a:rPr>
              <a:t>process of incorporating in the financial statements an item that meets the definition of an element and satisfies the following criteria for recognition:</a:t>
            </a:r>
          </a:p>
          <a:p>
            <a:endParaRPr lang="en-US" dirty="0">
              <a:solidFill>
                <a:schemeClr val="bg1"/>
              </a:solidFill>
            </a:endParaRPr>
          </a:p>
          <a:p>
            <a:endParaRPr lang="en-US" dirty="0">
              <a:solidFill>
                <a:schemeClr val="bg1"/>
              </a:solidFill>
            </a:endParaRPr>
          </a:p>
          <a:p>
            <a:endParaRPr lang="en-US" dirty="0">
              <a:solidFill>
                <a:schemeClr val="bg1"/>
              </a:solidFill>
            </a:endParaRPr>
          </a:p>
          <a:p>
            <a:pPr marL="1257300" lvl="2" indent="-342900" algn="just">
              <a:buFont typeface="Courier New" pitchFamily="49" charset="0"/>
              <a:buChar char="o"/>
            </a:pPr>
            <a:r>
              <a:rPr lang="en-US" b="1" dirty="0">
                <a:solidFill>
                  <a:schemeClr val="bg1"/>
                </a:solidFill>
              </a:rPr>
              <a:t>Asset Recognition Principle-  </a:t>
            </a:r>
            <a:r>
              <a:rPr lang="en-US" dirty="0">
                <a:solidFill>
                  <a:schemeClr val="bg1"/>
                </a:solidFill>
              </a:rPr>
              <a:t>asset is recognized in the balance sheet when it is </a:t>
            </a:r>
            <a:r>
              <a:rPr lang="en-US" b="1" u="sng" dirty="0">
                <a:solidFill>
                  <a:schemeClr val="bg1"/>
                </a:solidFill>
              </a:rPr>
              <a:t>probable</a:t>
            </a:r>
            <a:r>
              <a:rPr lang="en-US" dirty="0">
                <a:solidFill>
                  <a:schemeClr val="bg1"/>
                </a:solidFill>
              </a:rPr>
              <a:t> that the future economic benefits will flow to the entity and the asset has a cost or value that </a:t>
            </a:r>
            <a:r>
              <a:rPr lang="en-US" b="1" u="sng" dirty="0">
                <a:solidFill>
                  <a:schemeClr val="bg1"/>
                </a:solidFill>
              </a:rPr>
              <a:t>can be measured reliably.</a:t>
            </a:r>
          </a:p>
          <a:p>
            <a:pPr lvl="2" algn="just"/>
            <a:endParaRPr lang="en-US" b="1" u="sng" dirty="0">
              <a:solidFill>
                <a:schemeClr val="bg1"/>
              </a:solidFill>
            </a:endParaRPr>
          </a:p>
          <a:p>
            <a:pPr marL="1257300" lvl="2" indent="-342900" algn="just">
              <a:buFont typeface="Courier New" pitchFamily="49" charset="0"/>
              <a:buChar char="o"/>
            </a:pPr>
            <a:r>
              <a:rPr lang="en-US" b="1" dirty="0">
                <a:solidFill>
                  <a:schemeClr val="bg1"/>
                </a:solidFill>
              </a:rPr>
              <a:t>Liability Recognition Principle- </a:t>
            </a:r>
            <a:r>
              <a:rPr lang="en-US" dirty="0">
                <a:solidFill>
                  <a:schemeClr val="bg1"/>
                </a:solidFill>
              </a:rPr>
              <a:t>liability is recognized in the balance sheet when it is </a:t>
            </a:r>
            <a:r>
              <a:rPr lang="en-US" b="1" u="sng" dirty="0">
                <a:solidFill>
                  <a:schemeClr val="bg1"/>
                </a:solidFill>
              </a:rPr>
              <a:t>probable</a:t>
            </a:r>
            <a:r>
              <a:rPr lang="en-US" dirty="0">
                <a:solidFill>
                  <a:schemeClr val="bg1"/>
                </a:solidFill>
              </a:rPr>
              <a:t> that an outflow of resources embodying economic benefits will result from the settlement of a present obligation and the amount at which the settlement will take place </a:t>
            </a:r>
            <a:r>
              <a:rPr lang="en-US" b="1" u="sng" dirty="0">
                <a:solidFill>
                  <a:schemeClr val="bg1"/>
                </a:solidFill>
              </a:rPr>
              <a:t>can be measured reliably.</a:t>
            </a:r>
          </a:p>
        </p:txBody>
      </p:sp>
    </p:spTree>
    <p:extLst>
      <p:ext uri="{BB962C8B-B14F-4D97-AF65-F5344CB8AC3E}">
        <p14:creationId xmlns:p14="http://schemas.microsoft.com/office/powerpoint/2010/main" val="80204609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647031" y="2241885"/>
            <a:ext cx="10871200" cy="3477875"/>
          </a:xfrm>
          <a:prstGeom prst="rect">
            <a:avLst/>
          </a:prstGeom>
          <a:noFill/>
        </p:spPr>
        <p:txBody>
          <a:bodyPr wrap="square" rtlCol="0">
            <a:spAutoFit/>
          </a:bodyPr>
          <a:lstStyle/>
          <a:p>
            <a:pPr marL="1200150" lvl="2" indent="-285750" algn="just">
              <a:buFont typeface="Courier New" pitchFamily="49" charset="0"/>
              <a:buChar char="o"/>
            </a:pPr>
            <a:r>
              <a:rPr lang="en-US" sz="2000" b="1" dirty="0">
                <a:solidFill>
                  <a:schemeClr val="bg1"/>
                </a:solidFill>
              </a:rPr>
              <a:t>Income  Recognition Principle- </a:t>
            </a:r>
            <a:r>
              <a:rPr lang="en-US" sz="2000" dirty="0">
                <a:solidFill>
                  <a:schemeClr val="bg1"/>
                </a:solidFill>
              </a:rPr>
              <a:t>income is recognized in the income statement when an increase in future economic benefit related to an increase in an asset or a decrease of a liability has arisen that can be measured reliably.</a:t>
            </a:r>
          </a:p>
          <a:p>
            <a:pPr marL="1200150" lvl="2" indent="-285750" algn="just">
              <a:buFont typeface="Courier New" pitchFamily="49" charset="0"/>
              <a:buChar char="o"/>
            </a:pPr>
            <a:r>
              <a:rPr lang="en-US" sz="2000" b="1" dirty="0">
                <a:solidFill>
                  <a:schemeClr val="bg1"/>
                </a:solidFill>
              </a:rPr>
              <a:t>Expense Recognition Principle- </a:t>
            </a:r>
            <a:r>
              <a:rPr lang="en-US" sz="2000" dirty="0">
                <a:solidFill>
                  <a:schemeClr val="bg1"/>
                </a:solidFill>
              </a:rPr>
              <a:t>expense is recognized in the income statement when a decrease in future economic benefit related to a decrease in an asset or a increase of a liability has arisen that can be measured reliably</a:t>
            </a:r>
          </a:p>
          <a:p>
            <a:pPr marL="2628900" lvl="5" indent="-342900" algn="just">
              <a:buFont typeface="Wingdings" pitchFamily="2" charset="2"/>
              <a:buChar char="Ø"/>
            </a:pPr>
            <a:r>
              <a:rPr lang="en-US" sz="2000" b="1" dirty="0">
                <a:solidFill>
                  <a:schemeClr val="bg1"/>
                </a:solidFill>
              </a:rPr>
              <a:t>Cause &amp; Effect Association</a:t>
            </a:r>
          </a:p>
          <a:p>
            <a:pPr marL="2628900" lvl="5" indent="-342900" algn="just">
              <a:buFont typeface="Wingdings" pitchFamily="2" charset="2"/>
              <a:buChar char="Ø"/>
            </a:pPr>
            <a:r>
              <a:rPr lang="en-US" sz="2000" b="1" dirty="0">
                <a:solidFill>
                  <a:schemeClr val="bg1"/>
                </a:solidFill>
              </a:rPr>
              <a:t>Systematic &amp; Rational Allocation</a:t>
            </a:r>
          </a:p>
          <a:p>
            <a:pPr marL="2628900" lvl="5" indent="-342900" algn="just">
              <a:buFont typeface="Wingdings" pitchFamily="2" charset="2"/>
              <a:buChar char="Ø"/>
            </a:pPr>
            <a:r>
              <a:rPr lang="en-US" sz="2000" b="1" dirty="0">
                <a:solidFill>
                  <a:schemeClr val="bg1"/>
                </a:solidFill>
              </a:rPr>
              <a:t>Immediate Recognition</a:t>
            </a:r>
          </a:p>
        </p:txBody>
      </p:sp>
    </p:spTree>
    <p:extLst>
      <p:ext uri="{BB962C8B-B14F-4D97-AF65-F5344CB8AC3E}">
        <p14:creationId xmlns:p14="http://schemas.microsoft.com/office/powerpoint/2010/main" val="21614789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7108" y="768735"/>
            <a:ext cx="10571998" cy="970450"/>
          </a:xfrm>
        </p:spPr>
        <p:txBody>
          <a:bodyPr/>
          <a:lstStyle/>
          <a:p>
            <a:r>
              <a:rPr lang="en-US" dirty="0"/>
              <a:t>ELEMENTS OF FINANCIAL STATEMENTS</a:t>
            </a:r>
          </a:p>
        </p:txBody>
      </p:sp>
      <p:sp>
        <p:nvSpPr>
          <p:cNvPr id="3" name="Content Placeholder 2"/>
          <p:cNvSpPr>
            <a:spLocks noGrp="1"/>
          </p:cNvSpPr>
          <p:nvPr>
            <p:ph idx="1"/>
          </p:nvPr>
        </p:nvSpPr>
        <p:spPr>
          <a:xfrm>
            <a:off x="818712" y="2222287"/>
            <a:ext cx="10554574" cy="4147516"/>
          </a:xfrm>
        </p:spPr>
        <p:txBody>
          <a:bodyPr>
            <a:normAutofit/>
          </a:bodyPr>
          <a:lstStyle/>
          <a:p>
            <a:r>
              <a:rPr lang="en-US" sz="2000" b="1" dirty="0">
                <a:solidFill>
                  <a:schemeClr val="bg1"/>
                </a:solidFill>
              </a:rPr>
              <a:t>Assets - a</a:t>
            </a:r>
            <a:r>
              <a:rPr lang="en-US" sz="2000" dirty="0">
                <a:solidFill>
                  <a:schemeClr val="bg1"/>
                </a:solidFill>
              </a:rPr>
              <a:t>re probable future economic benefits obtained or controlled by a particular entity as a result of past transactions or events.</a:t>
            </a:r>
          </a:p>
          <a:p>
            <a:r>
              <a:rPr lang="en-US" sz="2000" b="1" dirty="0">
                <a:solidFill>
                  <a:schemeClr val="bg1"/>
                </a:solidFill>
              </a:rPr>
              <a:t>Liabilities </a:t>
            </a:r>
            <a:r>
              <a:rPr lang="en-US" sz="2000" dirty="0">
                <a:solidFill>
                  <a:schemeClr val="bg1"/>
                </a:solidFill>
              </a:rPr>
              <a:t>- are probable future sacrifices of economic benefits arising from present obligations of a particular entity to transfer assets or provide services to other entities in the future as a result of past transactions or events.</a:t>
            </a:r>
          </a:p>
          <a:p>
            <a:r>
              <a:rPr lang="en-US" sz="2000" b="1" dirty="0">
                <a:solidFill>
                  <a:schemeClr val="bg1"/>
                </a:solidFill>
              </a:rPr>
              <a:t>Equity</a:t>
            </a:r>
            <a:r>
              <a:rPr lang="en-US" sz="2000" dirty="0">
                <a:solidFill>
                  <a:schemeClr val="bg1"/>
                </a:solidFill>
              </a:rPr>
              <a:t> - or net assets, called shareholders’ equity or stockholders’ equity for a corporation, is the residual interest in the assets of an entity that remains after deducting liabilities. </a:t>
            </a:r>
          </a:p>
        </p:txBody>
      </p:sp>
    </p:spTree>
    <p:extLst>
      <p:ext uri="{BB962C8B-B14F-4D97-AF65-F5344CB8AC3E}">
        <p14:creationId xmlns:p14="http://schemas.microsoft.com/office/powerpoint/2010/main" val="28765980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7881" y="738590"/>
            <a:ext cx="10571998" cy="970450"/>
          </a:xfrm>
        </p:spPr>
        <p:txBody>
          <a:bodyPr/>
          <a:lstStyle/>
          <a:p>
            <a:r>
              <a:rPr lang="en-US" dirty="0"/>
              <a:t>ELEMENTS OF FINANCIAL STATEMENTS</a:t>
            </a:r>
          </a:p>
        </p:txBody>
      </p:sp>
      <p:sp>
        <p:nvSpPr>
          <p:cNvPr id="3" name="Content Placeholder 2"/>
          <p:cNvSpPr>
            <a:spLocks noGrp="1"/>
          </p:cNvSpPr>
          <p:nvPr>
            <p:ph idx="1"/>
          </p:nvPr>
        </p:nvSpPr>
        <p:spPr>
          <a:xfrm>
            <a:off x="818713" y="1870594"/>
            <a:ext cx="10554574" cy="4147516"/>
          </a:xfrm>
        </p:spPr>
        <p:txBody>
          <a:bodyPr>
            <a:normAutofit/>
          </a:bodyPr>
          <a:lstStyle/>
          <a:p>
            <a:r>
              <a:rPr lang="en-US" sz="2400" b="1" dirty="0">
                <a:solidFill>
                  <a:schemeClr val="bg1"/>
                </a:solidFill>
              </a:rPr>
              <a:t>Revenues</a:t>
            </a:r>
            <a:r>
              <a:rPr lang="en-US" sz="2400" dirty="0">
                <a:solidFill>
                  <a:schemeClr val="bg1"/>
                </a:solidFill>
              </a:rPr>
              <a:t> - are inflows or other enhancements of assets or settlements of liabilities from delivering or producing goods, rendering services, or other activities that constitute the entity’s ongoing major, or central, operations.</a:t>
            </a:r>
          </a:p>
          <a:p>
            <a:r>
              <a:rPr lang="en-US" sz="2400" b="1" dirty="0">
                <a:solidFill>
                  <a:schemeClr val="bg1"/>
                </a:solidFill>
              </a:rPr>
              <a:t>Expenses</a:t>
            </a:r>
            <a:r>
              <a:rPr lang="en-US" sz="2400" dirty="0">
                <a:solidFill>
                  <a:schemeClr val="bg1"/>
                </a:solidFill>
              </a:rPr>
              <a:t> - are outflows or other using up of assets or incurrences of liabilities during a period from delivering or producing goods, rendering services, or other activities that constitute the entity’s ongoing major, or central, operations.</a:t>
            </a:r>
          </a:p>
        </p:txBody>
      </p:sp>
    </p:spTree>
    <p:extLst>
      <p:ext uri="{BB962C8B-B14F-4D97-AF65-F5344CB8AC3E}">
        <p14:creationId xmlns:p14="http://schemas.microsoft.com/office/powerpoint/2010/main" val="22718830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87592" y="718493"/>
            <a:ext cx="10571998" cy="970450"/>
          </a:xfrm>
        </p:spPr>
        <p:txBody>
          <a:bodyPr/>
          <a:lstStyle/>
          <a:p>
            <a:r>
              <a:rPr lang="en-US" dirty="0"/>
              <a:t>Measurement of the Elements of FS</a:t>
            </a:r>
          </a:p>
        </p:txBody>
      </p:sp>
      <p:sp>
        <p:nvSpPr>
          <p:cNvPr id="3" name="Content Placeholder 2"/>
          <p:cNvSpPr>
            <a:spLocks noGrp="1"/>
          </p:cNvSpPr>
          <p:nvPr>
            <p:ph idx="1"/>
          </p:nvPr>
        </p:nvSpPr>
        <p:spPr>
          <a:xfrm>
            <a:off x="325463" y="2222287"/>
            <a:ext cx="11329261" cy="4635713"/>
          </a:xfrm>
        </p:spPr>
        <p:txBody>
          <a:bodyPr>
            <a:normAutofit/>
          </a:bodyPr>
          <a:lstStyle/>
          <a:p>
            <a:r>
              <a:rPr lang="en-US" sz="2000" b="1" dirty="0">
                <a:solidFill>
                  <a:schemeClr val="bg1"/>
                </a:solidFill>
              </a:rPr>
              <a:t>Historical costs </a:t>
            </a:r>
            <a:r>
              <a:rPr lang="en-US" sz="2000" dirty="0">
                <a:solidFill>
                  <a:schemeClr val="bg1"/>
                </a:solidFill>
              </a:rPr>
              <a:t>– assets are recorded at the amount of cash or cash equivalents paid or the fair value of the consideration given to acquire them at the time of their acquisition.</a:t>
            </a:r>
          </a:p>
          <a:p>
            <a:r>
              <a:rPr lang="en-US" sz="2000" b="1" dirty="0">
                <a:solidFill>
                  <a:schemeClr val="bg1"/>
                </a:solidFill>
              </a:rPr>
              <a:t>Current Cost</a:t>
            </a:r>
            <a:r>
              <a:rPr lang="en-US" sz="2000" dirty="0">
                <a:solidFill>
                  <a:schemeClr val="bg1"/>
                </a:solidFill>
              </a:rPr>
              <a:t> – assets are carried at the amount of cash or cash equivalents that would have to be paid if the same or an equivalent was acquired currently. </a:t>
            </a:r>
          </a:p>
          <a:p>
            <a:r>
              <a:rPr lang="en-US" sz="2000" dirty="0">
                <a:solidFill>
                  <a:schemeClr val="bg1"/>
                </a:solidFill>
              </a:rPr>
              <a:t>Present Value – assets are carried at the present discounted value of the future net cash inflows that the item is expected to generate in a normal course of business. </a:t>
            </a:r>
          </a:p>
          <a:p>
            <a:endParaRPr lang="en-US" sz="2000" dirty="0">
              <a:solidFill>
                <a:schemeClr val="bg1"/>
              </a:solidFill>
            </a:endParaRPr>
          </a:p>
        </p:txBody>
      </p:sp>
    </p:spTree>
    <p:extLst>
      <p:ext uri="{BB962C8B-B14F-4D97-AF65-F5344CB8AC3E}">
        <p14:creationId xmlns:p14="http://schemas.microsoft.com/office/powerpoint/2010/main" val="42928363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2518787" y="1004835"/>
            <a:ext cx="8327921" cy="646331"/>
          </a:xfrm>
          <a:prstGeom prst="rect">
            <a:avLst/>
          </a:prstGeom>
          <a:noFill/>
        </p:spPr>
        <p:txBody>
          <a:bodyPr wrap="none" rtlCol="0">
            <a:spAutoFit/>
          </a:bodyPr>
          <a:lstStyle/>
          <a:p>
            <a:r>
              <a:rPr lang="en-US" sz="3600" b="1" dirty="0">
                <a:solidFill>
                  <a:schemeClr val="bg1"/>
                </a:solidFill>
              </a:rPr>
              <a:t>NORMAL BALANCE OF AN ACCOUNT</a:t>
            </a:r>
          </a:p>
        </p:txBody>
      </p:sp>
      <p:graphicFrame>
        <p:nvGraphicFramePr>
          <p:cNvPr id="3" name="Table 2"/>
          <p:cNvGraphicFramePr>
            <a:graphicFrameLocks noGrp="1"/>
          </p:cNvGraphicFramePr>
          <p:nvPr>
            <p:extLst>
              <p:ext uri="{D42A27DB-BD31-4B8C-83A1-F6EECF244321}">
                <p14:modId xmlns:p14="http://schemas.microsoft.com/office/powerpoint/2010/main" val="554433523"/>
              </p:ext>
            </p:extLst>
          </p:nvPr>
        </p:nvGraphicFramePr>
        <p:xfrm>
          <a:off x="582863" y="2236537"/>
          <a:ext cx="11074400" cy="4343400"/>
        </p:xfrm>
        <a:graphic>
          <a:graphicData uri="http://schemas.openxmlformats.org/drawingml/2006/table">
            <a:tbl>
              <a:tblPr firstRow="1" bandRow="1">
                <a:tableStyleId>{35758FB7-9AC5-4552-8A53-C91805E547FA}</a:tableStyleId>
              </a:tblPr>
              <a:tblGrid>
                <a:gridCol w="3352800">
                  <a:extLst>
                    <a:ext uri="{9D8B030D-6E8A-4147-A177-3AD203B41FA5}">
                      <a16:colId xmlns:a16="http://schemas.microsoft.com/office/drawing/2014/main" val="20000"/>
                    </a:ext>
                  </a:extLst>
                </a:gridCol>
                <a:gridCol w="1808085">
                  <a:extLst>
                    <a:ext uri="{9D8B030D-6E8A-4147-A177-3AD203B41FA5}">
                      <a16:colId xmlns:a16="http://schemas.microsoft.com/office/drawing/2014/main" val="20001"/>
                    </a:ext>
                  </a:extLst>
                </a:gridCol>
                <a:gridCol w="2042851">
                  <a:extLst>
                    <a:ext uri="{9D8B030D-6E8A-4147-A177-3AD203B41FA5}">
                      <a16:colId xmlns:a16="http://schemas.microsoft.com/office/drawing/2014/main" val="20002"/>
                    </a:ext>
                  </a:extLst>
                </a:gridCol>
                <a:gridCol w="1827813">
                  <a:extLst>
                    <a:ext uri="{9D8B030D-6E8A-4147-A177-3AD203B41FA5}">
                      <a16:colId xmlns:a16="http://schemas.microsoft.com/office/drawing/2014/main" val="20003"/>
                    </a:ext>
                  </a:extLst>
                </a:gridCol>
                <a:gridCol w="2042851">
                  <a:extLst>
                    <a:ext uri="{9D8B030D-6E8A-4147-A177-3AD203B41FA5}">
                      <a16:colId xmlns:a16="http://schemas.microsoft.com/office/drawing/2014/main" val="20004"/>
                    </a:ext>
                  </a:extLst>
                </a:gridCol>
              </a:tblGrid>
              <a:tr h="482600">
                <a:tc>
                  <a:txBody>
                    <a:bodyPr/>
                    <a:lstStyle/>
                    <a:p>
                      <a:endParaRPr lang="en-US" dirty="0">
                        <a:solidFill>
                          <a:schemeClr val="tx1"/>
                        </a:solidFill>
                      </a:endParaRPr>
                    </a:p>
                  </a:txBody>
                  <a:tcPr marL="121920" marR="121920"/>
                </a:tc>
                <a:tc gridSpan="2">
                  <a:txBody>
                    <a:bodyPr/>
                    <a:lstStyle/>
                    <a:p>
                      <a:pPr algn="ctr"/>
                      <a:r>
                        <a:rPr lang="en-US" dirty="0">
                          <a:solidFill>
                            <a:schemeClr val="tx1"/>
                          </a:solidFill>
                        </a:rPr>
                        <a:t>Increases Recorded by</a:t>
                      </a:r>
                    </a:p>
                  </a:txBody>
                  <a:tcPr marL="121920" marR="121920" anchor="ctr"/>
                </a:tc>
                <a:tc hMerge="1">
                  <a:txBody>
                    <a:bodyPr/>
                    <a:lstStyle/>
                    <a:p>
                      <a:endParaRPr lang="en-US" dirty="0"/>
                    </a:p>
                  </a:txBody>
                  <a:tcPr/>
                </a:tc>
                <a:tc gridSpan="2">
                  <a:txBody>
                    <a:bodyPr/>
                    <a:lstStyle/>
                    <a:p>
                      <a:pPr algn="ctr"/>
                      <a:r>
                        <a:rPr lang="en-US" dirty="0">
                          <a:solidFill>
                            <a:schemeClr val="tx1"/>
                          </a:solidFill>
                        </a:rPr>
                        <a:t>Normal Balance</a:t>
                      </a:r>
                    </a:p>
                  </a:txBody>
                  <a:tcPr marL="121920" marR="121920" anchor="ctr"/>
                </a:tc>
                <a:tc hMerge="1">
                  <a:txBody>
                    <a:bodyPr/>
                    <a:lstStyle/>
                    <a:p>
                      <a:endParaRPr lang="en-US" dirty="0"/>
                    </a:p>
                  </a:txBody>
                  <a:tcPr/>
                </a:tc>
                <a:extLst>
                  <a:ext uri="{0D108BD9-81ED-4DB2-BD59-A6C34878D82A}">
                    <a16:rowId xmlns:a16="http://schemas.microsoft.com/office/drawing/2014/main" val="10000"/>
                  </a:ext>
                </a:extLst>
              </a:tr>
              <a:tr h="482600">
                <a:tc>
                  <a:txBody>
                    <a:bodyPr/>
                    <a:lstStyle/>
                    <a:p>
                      <a:pPr algn="ctr"/>
                      <a:r>
                        <a:rPr lang="en-US" dirty="0">
                          <a:solidFill>
                            <a:schemeClr val="tx1"/>
                          </a:solidFill>
                        </a:rPr>
                        <a:t>Account</a:t>
                      </a:r>
                      <a:r>
                        <a:rPr lang="en-US" baseline="0" dirty="0">
                          <a:solidFill>
                            <a:schemeClr val="tx1"/>
                          </a:solidFill>
                        </a:rPr>
                        <a:t> Category</a:t>
                      </a:r>
                      <a:endParaRPr lang="en-US" dirty="0">
                        <a:solidFill>
                          <a:schemeClr val="tx1"/>
                        </a:solidFill>
                      </a:endParaRPr>
                    </a:p>
                  </a:txBody>
                  <a:tcPr marL="121920" marR="121920" anchor="b"/>
                </a:tc>
                <a:tc>
                  <a:txBody>
                    <a:bodyPr/>
                    <a:lstStyle/>
                    <a:p>
                      <a:pPr algn="ctr"/>
                      <a:r>
                        <a:rPr lang="en-US" dirty="0">
                          <a:solidFill>
                            <a:schemeClr val="tx1"/>
                          </a:solidFill>
                        </a:rPr>
                        <a:t>Debit</a:t>
                      </a:r>
                    </a:p>
                  </a:txBody>
                  <a:tcPr marL="121920" marR="121920" anchor="ctr"/>
                </a:tc>
                <a:tc>
                  <a:txBody>
                    <a:bodyPr/>
                    <a:lstStyle/>
                    <a:p>
                      <a:pPr algn="ctr"/>
                      <a:r>
                        <a:rPr lang="en-US" dirty="0">
                          <a:solidFill>
                            <a:schemeClr val="tx1"/>
                          </a:solidFill>
                        </a:rPr>
                        <a:t>Credit</a:t>
                      </a:r>
                    </a:p>
                  </a:txBody>
                  <a:tcPr marL="121920" marR="121920" anchor="ctr"/>
                </a:tc>
                <a:tc>
                  <a:txBody>
                    <a:bodyPr/>
                    <a:lstStyle/>
                    <a:p>
                      <a:pPr algn="ctr"/>
                      <a:r>
                        <a:rPr lang="en-US" dirty="0">
                          <a:solidFill>
                            <a:schemeClr val="tx1"/>
                          </a:solidFill>
                        </a:rPr>
                        <a:t>Debit</a:t>
                      </a:r>
                    </a:p>
                  </a:txBody>
                  <a:tcPr marL="121920" marR="121920" anchor="ctr"/>
                </a:tc>
                <a:tc>
                  <a:txBody>
                    <a:bodyPr/>
                    <a:lstStyle/>
                    <a:p>
                      <a:pPr algn="ctr"/>
                      <a:r>
                        <a:rPr lang="en-US" dirty="0">
                          <a:solidFill>
                            <a:schemeClr val="tx1"/>
                          </a:solidFill>
                        </a:rPr>
                        <a:t>Credit</a:t>
                      </a:r>
                    </a:p>
                  </a:txBody>
                  <a:tcPr marL="121920" marR="121920" anchor="ctr"/>
                </a:tc>
                <a:extLst>
                  <a:ext uri="{0D108BD9-81ED-4DB2-BD59-A6C34878D82A}">
                    <a16:rowId xmlns:a16="http://schemas.microsoft.com/office/drawing/2014/main" val="10001"/>
                  </a:ext>
                </a:extLst>
              </a:tr>
              <a:tr h="482600">
                <a:tc>
                  <a:txBody>
                    <a:bodyPr/>
                    <a:lstStyle/>
                    <a:p>
                      <a:r>
                        <a:rPr lang="en-US" dirty="0">
                          <a:solidFill>
                            <a:schemeClr val="tx1"/>
                          </a:solidFill>
                        </a:rPr>
                        <a:t>ASSET</a:t>
                      </a:r>
                    </a:p>
                  </a:txBody>
                  <a:tcPr marL="121920" marR="121920" anchor="b"/>
                </a:tc>
                <a:tc>
                  <a:txBody>
                    <a:bodyPr/>
                    <a:lstStyle/>
                    <a:p>
                      <a:pPr marL="285750" indent="-285750" algn="ctr">
                        <a:buFont typeface="Wingdings" pitchFamily="2" charset="2"/>
                        <a:buChar char="ü"/>
                      </a:pPr>
                      <a:r>
                        <a:rPr lang="en-US" dirty="0">
                          <a:solidFill>
                            <a:schemeClr val="tx1"/>
                          </a:solidFill>
                        </a:rPr>
                        <a:t> </a:t>
                      </a:r>
                    </a:p>
                  </a:txBody>
                  <a:tcPr marL="121920" marR="121920" anchor="ctr"/>
                </a:tc>
                <a:tc>
                  <a:txBody>
                    <a:bodyPr/>
                    <a:lstStyle/>
                    <a:p>
                      <a:pPr algn="ctr"/>
                      <a:endParaRPr lang="en-US">
                        <a:solidFill>
                          <a:schemeClr val="tx1"/>
                        </a:solidFill>
                      </a:endParaRPr>
                    </a:p>
                  </a:txBody>
                  <a:tcPr marL="121920" marR="121920" anchor="ctr"/>
                </a:tc>
                <a:tc>
                  <a:txBody>
                    <a:bodyPr/>
                    <a:lstStyle/>
                    <a:p>
                      <a:pPr marL="285750" indent="-285750" algn="ctr">
                        <a:buFont typeface="Wingdings" pitchFamily="2" charset="2"/>
                        <a:buChar char="ü"/>
                      </a:pPr>
                      <a:r>
                        <a:rPr lang="en-US" dirty="0">
                          <a:solidFill>
                            <a:schemeClr val="tx1"/>
                          </a:solidFill>
                        </a:rPr>
                        <a:t> </a:t>
                      </a:r>
                    </a:p>
                  </a:txBody>
                  <a:tcPr marL="121920" marR="121920" anchor="ctr"/>
                </a:tc>
                <a:tc>
                  <a:txBody>
                    <a:bodyPr/>
                    <a:lstStyle/>
                    <a:p>
                      <a:pPr algn="ctr"/>
                      <a:endParaRPr lang="en-US">
                        <a:solidFill>
                          <a:schemeClr val="tx1"/>
                        </a:solidFill>
                      </a:endParaRPr>
                    </a:p>
                  </a:txBody>
                  <a:tcPr marL="121920" marR="121920" anchor="ctr"/>
                </a:tc>
                <a:extLst>
                  <a:ext uri="{0D108BD9-81ED-4DB2-BD59-A6C34878D82A}">
                    <a16:rowId xmlns:a16="http://schemas.microsoft.com/office/drawing/2014/main" val="10002"/>
                  </a:ext>
                </a:extLst>
              </a:tr>
              <a:tr h="482600">
                <a:tc>
                  <a:txBody>
                    <a:bodyPr/>
                    <a:lstStyle/>
                    <a:p>
                      <a:r>
                        <a:rPr lang="en-US" dirty="0">
                          <a:solidFill>
                            <a:schemeClr val="tx1"/>
                          </a:solidFill>
                        </a:rPr>
                        <a:t>LIABILITIES</a:t>
                      </a:r>
                    </a:p>
                  </a:txBody>
                  <a:tcPr marL="121920" marR="121920" anchor="b"/>
                </a:tc>
                <a:tc>
                  <a:txBody>
                    <a:bodyPr/>
                    <a:lstStyle/>
                    <a:p>
                      <a:pPr algn="ctr"/>
                      <a:endParaRPr lang="en-US" dirty="0">
                        <a:solidFill>
                          <a:schemeClr val="tx1"/>
                        </a:solidFill>
                      </a:endParaRPr>
                    </a:p>
                  </a:txBody>
                  <a:tcPr marL="121920" marR="121920" anchor="ctr"/>
                </a:tc>
                <a:tc>
                  <a:txBody>
                    <a:bodyPr/>
                    <a:lstStyle/>
                    <a:p>
                      <a:pPr marL="285750" indent="-285750" algn="ctr">
                        <a:buFont typeface="Wingdings" pitchFamily="2" charset="2"/>
                        <a:buChar char="ü"/>
                      </a:pPr>
                      <a:r>
                        <a:rPr lang="en-US" dirty="0">
                          <a:solidFill>
                            <a:schemeClr val="tx1"/>
                          </a:solidFill>
                        </a:rPr>
                        <a:t> </a:t>
                      </a:r>
                    </a:p>
                  </a:txBody>
                  <a:tcPr marL="121920" marR="121920" anchor="ctr"/>
                </a:tc>
                <a:tc>
                  <a:txBody>
                    <a:bodyPr/>
                    <a:lstStyle/>
                    <a:p>
                      <a:pPr algn="ctr"/>
                      <a:endParaRPr lang="en-US">
                        <a:solidFill>
                          <a:schemeClr val="tx1"/>
                        </a:solidFill>
                      </a:endParaRPr>
                    </a:p>
                  </a:txBody>
                  <a:tcPr marL="121920" marR="121920" anchor="ctr"/>
                </a:tc>
                <a:tc>
                  <a:txBody>
                    <a:bodyPr/>
                    <a:lstStyle/>
                    <a:p>
                      <a:pPr marL="285750" indent="-285750" algn="ctr">
                        <a:buFont typeface="Wingdings" pitchFamily="2" charset="2"/>
                        <a:buChar char="ü"/>
                      </a:pPr>
                      <a:r>
                        <a:rPr lang="en-US" dirty="0">
                          <a:solidFill>
                            <a:schemeClr val="tx1"/>
                          </a:solidFill>
                        </a:rPr>
                        <a:t> </a:t>
                      </a:r>
                    </a:p>
                  </a:txBody>
                  <a:tcPr marL="121920" marR="121920" anchor="ctr"/>
                </a:tc>
                <a:extLst>
                  <a:ext uri="{0D108BD9-81ED-4DB2-BD59-A6C34878D82A}">
                    <a16:rowId xmlns:a16="http://schemas.microsoft.com/office/drawing/2014/main" val="10003"/>
                  </a:ext>
                </a:extLst>
              </a:tr>
              <a:tr h="482600">
                <a:tc>
                  <a:txBody>
                    <a:bodyPr/>
                    <a:lstStyle/>
                    <a:p>
                      <a:r>
                        <a:rPr lang="en-US" dirty="0">
                          <a:solidFill>
                            <a:schemeClr val="tx1"/>
                          </a:solidFill>
                        </a:rPr>
                        <a:t>OWNER’S EQUITY:</a:t>
                      </a:r>
                    </a:p>
                  </a:txBody>
                  <a:tcPr marL="121920" marR="121920" anchor="b"/>
                </a:tc>
                <a:tc>
                  <a:txBody>
                    <a:bodyPr/>
                    <a:lstStyle/>
                    <a:p>
                      <a:pPr algn="ctr"/>
                      <a:endParaRPr lang="en-US" dirty="0">
                        <a:solidFill>
                          <a:schemeClr val="tx1"/>
                        </a:solidFill>
                      </a:endParaRPr>
                    </a:p>
                  </a:txBody>
                  <a:tcPr marL="121920" marR="121920" anchor="ctr"/>
                </a:tc>
                <a:tc>
                  <a:txBody>
                    <a:bodyPr/>
                    <a:lstStyle/>
                    <a:p>
                      <a:pPr algn="ctr"/>
                      <a:endParaRPr lang="en-US" dirty="0">
                        <a:solidFill>
                          <a:schemeClr val="tx1"/>
                        </a:solidFill>
                      </a:endParaRPr>
                    </a:p>
                  </a:txBody>
                  <a:tcPr marL="121920" marR="121920" anchor="ctr"/>
                </a:tc>
                <a:tc>
                  <a:txBody>
                    <a:bodyPr/>
                    <a:lstStyle/>
                    <a:p>
                      <a:pPr algn="ctr"/>
                      <a:endParaRPr lang="en-US">
                        <a:solidFill>
                          <a:schemeClr val="tx1"/>
                        </a:solidFill>
                      </a:endParaRPr>
                    </a:p>
                  </a:txBody>
                  <a:tcPr marL="121920" marR="121920" anchor="ctr"/>
                </a:tc>
                <a:tc>
                  <a:txBody>
                    <a:bodyPr/>
                    <a:lstStyle/>
                    <a:p>
                      <a:pPr algn="ctr"/>
                      <a:endParaRPr lang="en-US">
                        <a:solidFill>
                          <a:schemeClr val="tx1"/>
                        </a:solidFill>
                      </a:endParaRPr>
                    </a:p>
                  </a:txBody>
                  <a:tcPr marL="121920" marR="121920" anchor="ctr"/>
                </a:tc>
                <a:extLst>
                  <a:ext uri="{0D108BD9-81ED-4DB2-BD59-A6C34878D82A}">
                    <a16:rowId xmlns:a16="http://schemas.microsoft.com/office/drawing/2014/main" val="10004"/>
                  </a:ext>
                </a:extLst>
              </a:tr>
              <a:tr h="482600">
                <a:tc>
                  <a:txBody>
                    <a:bodyPr/>
                    <a:lstStyle/>
                    <a:p>
                      <a:r>
                        <a:rPr lang="en-US" dirty="0">
                          <a:solidFill>
                            <a:schemeClr val="tx1"/>
                          </a:solidFill>
                        </a:rPr>
                        <a:t>   OWNER’S CAPITAL</a:t>
                      </a:r>
                    </a:p>
                  </a:txBody>
                  <a:tcPr marL="121920" marR="121920" anchor="b"/>
                </a:tc>
                <a:tc>
                  <a:txBody>
                    <a:bodyPr/>
                    <a:lstStyle/>
                    <a:p>
                      <a:pPr algn="ctr"/>
                      <a:endParaRPr lang="en-US">
                        <a:solidFill>
                          <a:schemeClr val="tx1"/>
                        </a:solidFill>
                      </a:endParaRPr>
                    </a:p>
                  </a:txBody>
                  <a:tcPr marL="121920" marR="121920" anchor="ctr"/>
                </a:tc>
                <a:tc>
                  <a:txBody>
                    <a:bodyPr/>
                    <a:lstStyle/>
                    <a:p>
                      <a:pPr marL="285750" indent="-285750" algn="ctr">
                        <a:buFont typeface="Wingdings" pitchFamily="2" charset="2"/>
                        <a:buChar char="ü"/>
                      </a:pPr>
                      <a:r>
                        <a:rPr lang="en-US" dirty="0">
                          <a:solidFill>
                            <a:schemeClr val="tx1"/>
                          </a:solidFill>
                        </a:rPr>
                        <a:t> </a:t>
                      </a:r>
                    </a:p>
                  </a:txBody>
                  <a:tcPr marL="121920" marR="121920" anchor="ctr"/>
                </a:tc>
                <a:tc>
                  <a:txBody>
                    <a:bodyPr/>
                    <a:lstStyle/>
                    <a:p>
                      <a:pPr algn="ctr"/>
                      <a:endParaRPr lang="en-US" dirty="0">
                        <a:solidFill>
                          <a:schemeClr val="tx1"/>
                        </a:solidFill>
                      </a:endParaRPr>
                    </a:p>
                  </a:txBody>
                  <a:tcPr marL="121920" marR="121920" anchor="ctr"/>
                </a:tc>
                <a:tc>
                  <a:txBody>
                    <a:bodyPr/>
                    <a:lstStyle/>
                    <a:p>
                      <a:pPr marL="285750" indent="-285750" algn="ctr">
                        <a:buFont typeface="Wingdings" pitchFamily="2" charset="2"/>
                        <a:buChar char="ü"/>
                      </a:pPr>
                      <a:r>
                        <a:rPr lang="en-US" dirty="0">
                          <a:solidFill>
                            <a:schemeClr val="tx1"/>
                          </a:solidFill>
                        </a:rPr>
                        <a:t> </a:t>
                      </a:r>
                    </a:p>
                  </a:txBody>
                  <a:tcPr marL="121920" marR="121920" anchor="ctr"/>
                </a:tc>
                <a:extLst>
                  <a:ext uri="{0D108BD9-81ED-4DB2-BD59-A6C34878D82A}">
                    <a16:rowId xmlns:a16="http://schemas.microsoft.com/office/drawing/2014/main" val="10005"/>
                  </a:ext>
                </a:extLst>
              </a:tr>
              <a:tr h="482600">
                <a:tc>
                  <a:txBody>
                    <a:bodyPr/>
                    <a:lstStyle/>
                    <a:p>
                      <a:r>
                        <a:rPr lang="en-US" dirty="0">
                          <a:solidFill>
                            <a:schemeClr val="tx1"/>
                          </a:solidFill>
                        </a:rPr>
                        <a:t>   WITHDRAWALS</a:t>
                      </a:r>
                    </a:p>
                  </a:txBody>
                  <a:tcPr marL="121920" marR="121920" anchor="b"/>
                </a:tc>
                <a:tc>
                  <a:txBody>
                    <a:bodyPr/>
                    <a:lstStyle/>
                    <a:p>
                      <a:pPr marL="285750" indent="-285750" algn="ctr">
                        <a:buFont typeface="Wingdings" pitchFamily="2" charset="2"/>
                        <a:buChar char="ü"/>
                      </a:pPr>
                      <a:r>
                        <a:rPr lang="en-US" dirty="0">
                          <a:solidFill>
                            <a:schemeClr val="tx1"/>
                          </a:solidFill>
                        </a:rPr>
                        <a:t> </a:t>
                      </a:r>
                    </a:p>
                  </a:txBody>
                  <a:tcPr marL="121920" marR="121920" anchor="ctr"/>
                </a:tc>
                <a:tc>
                  <a:txBody>
                    <a:bodyPr/>
                    <a:lstStyle/>
                    <a:p>
                      <a:pPr algn="ctr"/>
                      <a:endParaRPr lang="en-US">
                        <a:solidFill>
                          <a:schemeClr val="tx1"/>
                        </a:solidFill>
                      </a:endParaRPr>
                    </a:p>
                  </a:txBody>
                  <a:tcPr marL="121920" marR="121920" anchor="ctr"/>
                </a:tc>
                <a:tc>
                  <a:txBody>
                    <a:bodyPr/>
                    <a:lstStyle/>
                    <a:p>
                      <a:pPr marL="285750" indent="-285750" algn="ctr">
                        <a:buFont typeface="Wingdings" pitchFamily="2" charset="2"/>
                        <a:buChar char="ü"/>
                      </a:pPr>
                      <a:r>
                        <a:rPr lang="en-US" dirty="0">
                          <a:solidFill>
                            <a:schemeClr val="tx1"/>
                          </a:solidFill>
                        </a:rPr>
                        <a:t> </a:t>
                      </a:r>
                    </a:p>
                  </a:txBody>
                  <a:tcPr marL="121920" marR="121920" anchor="ctr"/>
                </a:tc>
                <a:tc>
                  <a:txBody>
                    <a:bodyPr/>
                    <a:lstStyle/>
                    <a:p>
                      <a:pPr algn="ctr"/>
                      <a:endParaRPr lang="en-US">
                        <a:solidFill>
                          <a:schemeClr val="tx1"/>
                        </a:solidFill>
                      </a:endParaRPr>
                    </a:p>
                  </a:txBody>
                  <a:tcPr marL="121920" marR="121920" anchor="ctr"/>
                </a:tc>
                <a:extLst>
                  <a:ext uri="{0D108BD9-81ED-4DB2-BD59-A6C34878D82A}">
                    <a16:rowId xmlns:a16="http://schemas.microsoft.com/office/drawing/2014/main" val="10006"/>
                  </a:ext>
                </a:extLst>
              </a:tr>
              <a:tr h="482600">
                <a:tc>
                  <a:txBody>
                    <a:bodyPr/>
                    <a:lstStyle/>
                    <a:p>
                      <a:r>
                        <a:rPr lang="en-US" dirty="0">
                          <a:solidFill>
                            <a:schemeClr val="tx1"/>
                          </a:solidFill>
                        </a:rPr>
                        <a:t>   INCOME</a:t>
                      </a:r>
                    </a:p>
                  </a:txBody>
                  <a:tcPr marL="121920" marR="121920" anchor="b"/>
                </a:tc>
                <a:tc>
                  <a:txBody>
                    <a:bodyPr/>
                    <a:lstStyle/>
                    <a:p>
                      <a:pPr algn="ctr"/>
                      <a:endParaRPr lang="en-US">
                        <a:solidFill>
                          <a:schemeClr val="tx1"/>
                        </a:solidFill>
                      </a:endParaRPr>
                    </a:p>
                  </a:txBody>
                  <a:tcPr marL="121920" marR="121920" anchor="ctr"/>
                </a:tc>
                <a:tc>
                  <a:txBody>
                    <a:bodyPr/>
                    <a:lstStyle/>
                    <a:p>
                      <a:pPr marL="285750" indent="-285750" algn="ctr">
                        <a:buFont typeface="Wingdings" pitchFamily="2" charset="2"/>
                        <a:buChar char="ü"/>
                      </a:pPr>
                      <a:r>
                        <a:rPr lang="en-US" dirty="0">
                          <a:solidFill>
                            <a:schemeClr val="tx1"/>
                          </a:solidFill>
                        </a:rPr>
                        <a:t> </a:t>
                      </a:r>
                    </a:p>
                  </a:txBody>
                  <a:tcPr marL="121920" marR="121920" anchor="ctr"/>
                </a:tc>
                <a:tc>
                  <a:txBody>
                    <a:bodyPr/>
                    <a:lstStyle/>
                    <a:p>
                      <a:pPr algn="ctr"/>
                      <a:endParaRPr lang="en-US" dirty="0">
                        <a:solidFill>
                          <a:schemeClr val="tx1"/>
                        </a:solidFill>
                      </a:endParaRPr>
                    </a:p>
                  </a:txBody>
                  <a:tcPr marL="121920" marR="121920" anchor="ctr"/>
                </a:tc>
                <a:tc>
                  <a:txBody>
                    <a:bodyPr/>
                    <a:lstStyle/>
                    <a:p>
                      <a:pPr marL="285750" indent="-285750" algn="ctr">
                        <a:buFont typeface="Wingdings" pitchFamily="2" charset="2"/>
                        <a:buChar char="ü"/>
                      </a:pPr>
                      <a:r>
                        <a:rPr lang="en-US" dirty="0">
                          <a:solidFill>
                            <a:schemeClr val="tx1"/>
                          </a:solidFill>
                        </a:rPr>
                        <a:t> </a:t>
                      </a:r>
                    </a:p>
                  </a:txBody>
                  <a:tcPr marL="121920" marR="121920" anchor="ctr"/>
                </a:tc>
                <a:extLst>
                  <a:ext uri="{0D108BD9-81ED-4DB2-BD59-A6C34878D82A}">
                    <a16:rowId xmlns:a16="http://schemas.microsoft.com/office/drawing/2014/main" val="10007"/>
                  </a:ext>
                </a:extLst>
              </a:tr>
              <a:tr h="482600">
                <a:tc>
                  <a:txBody>
                    <a:bodyPr/>
                    <a:lstStyle/>
                    <a:p>
                      <a:r>
                        <a:rPr lang="en-US" dirty="0">
                          <a:solidFill>
                            <a:schemeClr val="tx1"/>
                          </a:solidFill>
                        </a:rPr>
                        <a:t>   EXPENSES</a:t>
                      </a:r>
                    </a:p>
                  </a:txBody>
                  <a:tcPr marL="121920" marR="121920" anchor="b"/>
                </a:tc>
                <a:tc>
                  <a:txBody>
                    <a:bodyPr/>
                    <a:lstStyle/>
                    <a:p>
                      <a:pPr marL="285750" indent="-285750" algn="ctr">
                        <a:buFont typeface="Wingdings" pitchFamily="2" charset="2"/>
                        <a:buChar char="ü"/>
                      </a:pPr>
                      <a:r>
                        <a:rPr lang="en-US" dirty="0">
                          <a:solidFill>
                            <a:schemeClr val="tx1"/>
                          </a:solidFill>
                        </a:rPr>
                        <a:t> </a:t>
                      </a:r>
                    </a:p>
                  </a:txBody>
                  <a:tcPr marL="121920" marR="121920" anchor="ctr"/>
                </a:tc>
                <a:tc>
                  <a:txBody>
                    <a:bodyPr/>
                    <a:lstStyle/>
                    <a:p>
                      <a:pPr algn="ctr"/>
                      <a:endParaRPr lang="en-US" dirty="0">
                        <a:solidFill>
                          <a:schemeClr val="tx1"/>
                        </a:solidFill>
                      </a:endParaRPr>
                    </a:p>
                  </a:txBody>
                  <a:tcPr marL="121920" marR="121920" anchor="ctr"/>
                </a:tc>
                <a:tc>
                  <a:txBody>
                    <a:bodyPr/>
                    <a:lstStyle/>
                    <a:p>
                      <a:pPr marL="285750" indent="-285750" algn="ctr">
                        <a:buFont typeface="Wingdings" pitchFamily="2" charset="2"/>
                        <a:buChar char="ü"/>
                      </a:pPr>
                      <a:r>
                        <a:rPr lang="en-US" dirty="0">
                          <a:solidFill>
                            <a:schemeClr val="tx1"/>
                          </a:solidFill>
                        </a:rPr>
                        <a:t> </a:t>
                      </a:r>
                    </a:p>
                  </a:txBody>
                  <a:tcPr marL="121920" marR="121920" anchor="ctr"/>
                </a:tc>
                <a:tc>
                  <a:txBody>
                    <a:bodyPr/>
                    <a:lstStyle/>
                    <a:p>
                      <a:pPr algn="ctr"/>
                      <a:endParaRPr lang="en-US" dirty="0">
                        <a:solidFill>
                          <a:schemeClr val="tx1"/>
                        </a:solidFill>
                      </a:endParaRPr>
                    </a:p>
                  </a:txBody>
                  <a:tcPr marL="121920" marR="121920" anchor="ct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66837050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58800" y="2084196"/>
            <a:ext cx="11074400" cy="3477875"/>
          </a:xfrm>
          <a:prstGeom prst="rect">
            <a:avLst/>
          </a:prstGeom>
          <a:noFill/>
        </p:spPr>
        <p:txBody>
          <a:bodyPr wrap="square" rtlCol="0">
            <a:spAutoFit/>
          </a:bodyPr>
          <a:lstStyle/>
          <a:p>
            <a:pPr algn="ctr"/>
            <a:r>
              <a:rPr lang="en-US" sz="3600" b="1" dirty="0">
                <a:solidFill>
                  <a:schemeClr val="bg1"/>
                </a:solidFill>
              </a:rPr>
              <a:t>ACCOUNTING EVENTS AND TRANSACTIONS</a:t>
            </a:r>
          </a:p>
          <a:p>
            <a:pPr algn="ctr"/>
            <a:endParaRPr lang="en-US" sz="2400" b="1" dirty="0">
              <a:solidFill>
                <a:schemeClr val="bg1"/>
              </a:solidFill>
            </a:endParaRPr>
          </a:p>
          <a:p>
            <a:endParaRPr lang="en-US" sz="2000" b="1" u="sng" dirty="0">
              <a:solidFill>
                <a:schemeClr val="bg1"/>
              </a:solidFill>
            </a:endParaRPr>
          </a:p>
          <a:p>
            <a:endParaRPr lang="en-US" sz="2000" b="1" u="sng" dirty="0">
              <a:solidFill>
                <a:schemeClr val="bg1"/>
              </a:solidFill>
            </a:endParaRPr>
          </a:p>
          <a:p>
            <a:endParaRPr lang="en-US" sz="2000" b="1" u="sng" dirty="0">
              <a:solidFill>
                <a:schemeClr val="bg1"/>
              </a:solidFill>
            </a:endParaRPr>
          </a:p>
          <a:p>
            <a:r>
              <a:rPr lang="en-US" sz="2000" b="1" i="1" u="sng" dirty="0">
                <a:solidFill>
                  <a:schemeClr val="bg1"/>
                </a:solidFill>
              </a:rPr>
              <a:t>ACCOUNTING EVENT</a:t>
            </a:r>
            <a:r>
              <a:rPr lang="en-US" sz="2000" dirty="0">
                <a:solidFill>
                  <a:schemeClr val="bg1"/>
                </a:solidFill>
              </a:rPr>
              <a:t>- is an economic occurrence that causes changes in an enterprise’s assets, liabilities, and/or equity.</a:t>
            </a:r>
          </a:p>
          <a:p>
            <a:endParaRPr lang="en-US" sz="2000" b="1" i="1" u="sng" dirty="0">
              <a:solidFill>
                <a:schemeClr val="bg1"/>
              </a:solidFill>
            </a:endParaRPr>
          </a:p>
          <a:p>
            <a:r>
              <a:rPr lang="en-US" sz="2000" b="1" i="1" u="sng" dirty="0">
                <a:solidFill>
                  <a:schemeClr val="bg1"/>
                </a:solidFill>
              </a:rPr>
              <a:t>TRANSACTION</a:t>
            </a:r>
            <a:r>
              <a:rPr lang="en-US" sz="2000" dirty="0">
                <a:solidFill>
                  <a:schemeClr val="bg1"/>
                </a:solidFill>
              </a:rPr>
              <a:t>- is a particular event that involves the transfer of something of value between two entities.</a:t>
            </a:r>
            <a:endParaRPr lang="en-US" sz="2000" b="1" i="1" u="sng" dirty="0">
              <a:solidFill>
                <a:schemeClr val="bg1"/>
              </a:solidFill>
            </a:endParaRPr>
          </a:p>
        </p:txBody>
      </p:sp>
    </p:spTree>
    <p:extLst>
      <p:ext uri="{BB962C8B-B14F-4D97-AF65-F5344CB8AC3E}">
        <p14:creationId xmlns:p14="http://schemas.microsoft.com/office/powerpoint/2010/main" val="208803495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9924" name="Text Box 4"/>
          <p:cNvSpPr txBox="1">
            <a:spLocks noChangeArrowheads="1"/>
          </p:cNvSpPr>
          <p:nvPr/>
        </p:nvSpPr>
        <p:spPr bwMode="auto">
          <a:xfrm>
            <a:off x="850900" y="1371601"/>
            <a:ext cx="10566400" cy="1107996"/>
          </a:xfrm>
          <a:prstGeom prst="rect">
            <a:avLst/>
          </a:prstGeom>
          <a:noFill/>
          <a:ln>
            <a:noFill/>
          </a:ln>
          <a:effec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spcBef>
                <a:spcPct val="50000"/>
              </a:spcBef>
            </a:pPr>
            <a:r>
              <a:rPr lang="en-US" sz="6600" b="1" i="1" dirty="0">
                <a:solidFill>
                  <a:schemeClr val="bg1"/>
                </a:solidFill>
                <a:effectLst>
                  <a:outerShdw blurRad="38100" dist="38100" dir="2700000" algn="tl">
                    <a:srgbClr val="FFFFFF"/>
                  </a:outerShdw>
                </a:effectLst>
                <a:latin typeface="Times New Roman" charset="0"/>
              </a:rPr>
              <a:t>ACCOUNTING CYCLE</a:t>
            </a:r>
          </a:p>
        </p:txBody>
      </p:sp>
      <p:sp>
        <p:nvSpPr>
          <p:cNvPr id="12" name="TextBox 11"/>
          <p:cNvSpPr txBox="1">
            <a:spLocks noChangeArrowheads="1"/>
          </p:cNvSpPr>
          <p:nvPr/>
        </p:nvSpPr>
        <p:spPr bwMode="auto">
          <a:xfrm>
            <a:off x="2235200" y="4114801"/>
            <a:ext cx="8636000"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just" eaLnBrk="1" hangingPunct="1"/>
            <a:r>
              <a:rPr lang="en-US" dirty="0">
                <a:solidFill>
                  <a:schemeClr val="bg1"/>
                </a:solidFill>
              </a:rPr>
              <a:t>- a series of steps taken in gathering, processing and summarizing data so as to produce 	meaningful information which are communicated to statement users by way of financial reports.</a:t>
            </a:r>
          </a:p>
          <a:p>
            <a:pPr eaLnBrk="1" hangingPunct="1"/>
            <a:endParaRPr lang="en-US" dirty="0">
              <a:solidFill>
                <a:schemeClr val="bg1"/>
              </a:solidFill>
            </a:endParaRPr>
          </a:p>
        </p:txBody>
      </p:sp>
    </p:spTree>
    <p:extLst>
      <p:ext uri="{BB962C8B-B14F-4D97-AF65-F5344CB8AC3E}">
        <p14:creationId xmlns:p14="http://schemas.microsoft.com/office/powerpoint/2010/main" val="2483872879"/>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609600" y="2170559"/>
            <a:ext cx="8432800" cy="28623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buFont typeface="Arial" charset="0"/>
              <a:buAutoNum type="arabicPeriod"/>
            </a:pPr>
            <a:r>
              <a:rPr lang="en-US" b="1" dirty="0">
                <a:solidFill>
                  <a:schemeClr val="bg1"/>
                </a:solidFill>
              </a:rPr>
              <a:t>Analyzing</a:t>
            </a:r>
            <a:r>
              <a:rPr lang="en-US" dirty="0">
                <a:solidFill>
                  <a:schemeClr val="bg1"/>
                </a:solidFill>
              </a:rPr>
              <a:t> (Identification of events to be recorded)</a:t>
            </a:r>
          </a:p>
          <a:p>
            <a:pPr eaLnBrk="1" hangingPunct="1">
              <a:buFont typeface="Arial" charset="0"/>
              <a:buAutoNum type="arabicPeriod"/>
            </a:pPr>
            <a:r>
              <a:rPr lang="en-US" b="1" dirty="0">
                <a:solidFill>
                  <a:schemeClr val="bg1"/>
                </a:solidFill>
              </a:rPr>
              <a:t>Recording</a:t>
            </a:r>
            <a:r>
              <a:rPr lang="en-US" dirty="0">
                <a:solidFill>
                  <a:schemeClr val="bg1"/>
                </a:solidFill>
              </a:rPr>
              <a:t> (Transactions are recorded in the journal)</a:t>
            </a:r>
          </a:p>
          <a:p>
            <a:pPr eaLnBrk="1" hangingPunct="1">
              <a:buFont typeface="Arial" charset="0"/>
              <a:buAutoNum type="arabicPeriod"/>
            </a:pPr>
            <a:r>
              <a:rPr lang="en-US" b="1" dirty="0">
                <a:solidFill>
                  <a:schemeClr val="bg1"/>
                </a:solidFill>
              </a:rPr>
              <a:t>Posting</a:t>
            </a:r>
            <a:r>
              <a:rPr lang="en-US" dirty="0">
                <a:solidFill>
                  <a:schemeClr val="bg1"/>
                </a:solidFill>
              </a:rPr>
              <a:t> (Journal entries are posted to the ledger)</a:t>
            </a:r>
          </a:p>
          <a:p>
            <a:pPr eaLnBrk="1" hangingPunct="1">
              <a:buFont typeface="Arial" charset="0"/>
              <a:buAutoNum type="arabicPeriod"/>
            </a:pPr>
            <a:r>
              <a:rPr lang="en-US" b="1" dirty="0">
                <a:solidFill>
                  <a:schemeClr val="bg1"/>
                </a:solidFill>
              </a:rPr>
              <a:t>Unadjusted Trial Balance </a:t>
            </a:r>
            <a:r>
              <a:rPr lang="en-US" dirty="0">
                <a:solidFill>
                  <a:schemeClr val="bg1"/>
                </a:solidFill>
              </a:rPr>
              <a:t>(Preparation of a Trial Balance)</a:t>
            </a:r>
          </a:p>
          <a:p>
            <a:pPr eaLnBrk="1" hangingPunct="1">
              <a:buFont typeface="Arial" charset="0"/>
              <a:buAutoNum type="arabicPeriod"/>
            </a:pPr>
            <a:r>
              <a:rPr lang="en-US" b="1" dirty="0">
                <a:solidFill>
                  <a:schemeClr val="bg1"/>
                </a:solidFill>
              </a:rPr>
              <a:t>Adjusting Entries </a:t>
            </a:r>
            <a:r>
              <a:rPr lang="en-US" dirty="0">
                <a:solidFill>
                  <a:schemeClr val="bg1"/>
                </a:solidFill>
              </a:rPr>
              <a:t>(Preparation of worksheet including adjusting entries)</a:t>
            </a:r>
          </a:p>
          <a:p>
            <a:pPr eaLnBrk="1" hangingPunct="1">
              <a:buFont typeface="Arial" charset="0"/>
              <a:buAutoNum type="arabicPeriod"/>
            </a:pPr>
            <a:r>
              <a:rPr lang="en-US" b="1" dirty="0">
                <a:solidFill>
                  <a:schemeClr val="bg1"/>
                </a:solidFill>
              </a:rPr>
              <a:t>Financial Statements</a:t>
            </a:r>
            <a:r>
              <a:rPr lang="en-US" dirty="0">
                <a:solidFill>
                  <a:schemeClr val="bg1"/>
                </a:solidFill>
              </a:rPr>
              <a:t> (Preparation of Financial Statements)</a:t>
            </a:r>
          </a:p>
          <a:p>
            <a:pPr eaLnBrk="1" hangingPunct="1">
              <a:buFont typeface="Arial" charset="0"/>
              <a:buAutoNum type="arabicPeriod"/>
            </a:pPr>
            <a:r>
              <a:rPr lang="en-US" b="1" dirty="0">
                <a:solidFill>
                  <a:schemeClr val="bg1"/>
                </a:solidFill>
              </a:rPr>
              <a:t>Adjusted Trial Balance</a:t>
            </a:r>
            <a:r>
              <a:rPr lang="en-US" dirty="0">
                <a:solidFill>
                  <a:schemeClr val="bg1"/>
                </a:solidFill>
              </a:rPr>
              <a:t> (Adjusting journal entries are journalized and posted)</a:t>
            </a:r>
          </a:p>
          <a:p>
            <a:pPr eaLnBrk="1" hangingPunct="1">
              <a:buFont typeface="Arial" charset="0"/>
              <a:buAutoNum type="arabicPeriod"/>
            </a:pPr>
            <a:r>
              <a:rPr lang="en-US" b="1" dirty="0">
                <a:solidFill>
                  <a:schemeClr val="bg1"/>
                </a:solidFill>
              </a:rPr>
              <a:t>Closing Entries </a:t>
            </a:r>
            <a:r>
              <a:rPr lang="en-US" dirty="0">
                <a:solidFill>
                  <a:schemeClr val="bg1"/>
                </a:solidFill>
              </a:rPr>
              <a:t>(Closing journal entries are journalized and posted)</a:t>
            </a:r>
          </a:p>
          <a:p>
            <a:pPr eaLnBrk="1" hangingPunct="1">
              <a:buFont typeface="Arial" charset="0"/>
              <a:buAutoNum type="arabicPeriod"/>
            </a:pPr>
            <a:r>
              <a:rPr lang="en-US" b="1" dirty="0">
                <a:solidFill>
                  <a:schemeClr val="bg1"/>
                </a:solidFill>
              </a:rPr>
              <a:t>Post-Closing Trial Balance </a:t>
            </a:r>
            <a:r>
              <a:rPr lang="en-US" dirty="0">
                <a:solidFill>
                  <a:schemeClr val="bg1"/>
                </a:solidFill>
              </a:rPr>
              <a:t>(Preparation of Post-closing Trial Balance)</a:t>
            </a:r>
          </a:p>
          <a:p>
            <a:pPr eaLnBrk="1" hangingPunct="1">
              <a:buFont typeface="Arial" charset="0"/>
              <a:buAutoNum type="arabicPeriod"/>
            </a:pPr>
            <a:r>
              <a:rPr lang="en-US" b="1" dirty="0">
                <a:solidFill>
                  <a:schemeClr val="bg1"/>
                </a:solidFill>
              </a:rPr>
              <a:t>Reversing Entries </a:t>
            </a:r>
            <a:r>
              <a:rPr lang="en-US" dirty="0">
                <a:solidFill>
                  <a:schemeClr val="bg1"/>
                </a:solidFill>
              </a:rPr>
              <a:t>(Reversing journal entries are journalized and posted</a:t>
            </a:r>
            <a:r>
              <a:rPr lang="en-US" b="1" dirty="0">
                <a:solidFill>
                  <a:schemeClr val="bg1"/>
                </a:solidFill>
              </a:rPr>
              <a:t>)</a:t>
            </a:r>
            <a:endParaRPr lang="en-US" dirty="0">
              <a:solidFill>
                <a:schemeClr val="bg1"/>
              </a:solidFill>
            </a:endParaRPr>
          </a:p>
        </p:txBody>
      </p:sp>
      <p:sp>
        <p:nvSpPr>
          <p:cNvPr id="4" name="TextBox 3"/>
          <p:cNvSpPr txBox="1">
            <a:spLocks noChangeArrowheads="1"/>
          </p:cNvSpPr>
          <p:nvPr/>
        </p:nvSpPr>
        <p:spPr bwMode="auto">
          <a:xfrm>
            <a:off x="9290051" y="2244464"/>
            <a:ext cx="1929885"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dirty="0">
                <a:solidFill>
                  <a:schemeClr val="bg1"/>
                </a:solidFill>
              </a:rPr>
              <a:t>Recording phase</a:t>
            </a:r>
          </a:p>
          <a:p>
            <a:pPr eaLnBrk="1" hangingPunct="1"/>
            <a:endParaRPr lang="en-US" dirty="0">
              <a:solidFill>
                <a:schemeClr val="bg1"/>
              </a:solidFill>
            </a:endParaRPr>
          </a:p>
        </p:txBody>
      </p:sp>
      <p:sp>
        <p:nvSpPr>
          <p:cNvPr id="5" name="TextBox 4"/>
          <p:cNvSpPr txBox="1">
            <a:spLocks noChangeArrowheads="1"/>
          </p:cNvSpPr>
          <p:nvPr/>
        </p:nvSpPr>
        <p:spPr bwMode="auto">
          <a:xfrm>
            <a:off x="9290051" y="3249591"/>
            <a:ext cx="2546349" cy="923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dirty="0">
                <a:solidFill>
                  <a:schemeClr val="bg1"/>
                </a:solidFill>
              </a:rPr>
              <a:t>Summarizing/ Reporting phase</a:t>
            </a:r>
          </a:p>
          <a:p>
            <a:pPr eaLnBrk="1" hangingPunct="1"/>
            <a:endParaRPr lang="en-US" dirty="0">
              <a:solidFill>
                <a:schemeClr val="bg1"/>
              </a:solidFill>
            </a:endParaRPr>
          </a:p>
        </p:txBody>
      </p:sp>
      <p:sp>
        <p:nvSpPr>
          <p:cNvPr id="6" name="TextBox 5"/>
          <p:cNvSpPr txBox="1">
            <a:spLocks noChangeArrowheads="1"/>
          </p:cNvSpPr>
          <p:nvPr/>
        </p:nvSpPr>
        <p:spPr bwMode="auto">
          <a:xfrm>
            <a:off x="9424853" y="4477434"/>
            <a:ext cx="1660280"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dirty="0">
                <a:solidFill>
                  <a:schemeClr val="bg1"/>
                </a:solidFill>
              </a:rPr>
              <a:t>Optional steps</a:t>
            </a:r>
          </a:p>
          <a:p>
            <a:pPr eaLnBrk="1" hangingPunct="1"/>
            <a:endParaRPr lang="en-US" dirty="0">
              <a:solidFill>
                <a:schemeClr val="bg1"/>
              </a:solidFill>
            </a:endParaRPr>
          </a:p>
        </p:txBody>
      </p:sp>
    </p:spTree>
    <p:extLst>
      <p:ext uri="{BB962C8B-B14F-4D97-AF65-F5344CB8AC3E}">
        <p14:creationId xmlns:p14="http://schemas.microsoft.com/office/powerpoint/2010/main" val="120838947"/>
      </p:ext>
    </p:extLst>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
                                            <p:txEl>
                                              <p:pRg st="9" end="9"/>
                                            </p:txEl>
                                          </p:spTgt>
                                        </p:tgtEl>
                                        <p:attrNameLst>
                                          <p:attrName>style.visibility</p:attrName>
                                        </p:attrNameLst>
                                      </p:cBhvr>
                                      <p:to>
                                        <p:strVal val="visible"/>
                                      </p:to>
                                    </p:set>
                                  </p:childTnLst>
                                </p:cTn>
                              </p:par>
                            </p:childTnLst>
                          </p:cTn>
                        </p:par>
                        <p:par>
                          <p:cTn id="31" fill="hold" nodeType="afterGroup">
                            <p:stCondLst>
                              <p:cond delay="0"/>
                            </p:stCondLst>
                            <p:childTnLst>
                              <p:par>
                                <p:cTn id="32" presetID="2" presetClass="entr" presetSubtype="2"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fill="hold"/>
                                        <p:tgtEl>
                                          <p:spTgt spid="5"/>
                                        </p:tgtEl>
                                        <p:attrNameLst>
                                          <p:attrName>ppt_x</p:attrName>
                                        </p:attrNameLst>
                                      </p:cBhvr>
                                      <p:tavLst>
                                        <p:tav tm="0">
                                          <p:val>
                                            <p:strVal val="1+#ppt_w/2"/>
                                          </p:val>
                                        </p:tav>
                                        <p:tav tm="100000">
                                          <p:val>
                                            <p:strVal val="#ppt_x"/>
                                          </p:val>
                                        </p:tav>
                                      </p:tavLst>
                                    </p:anim>
                                    <p:anim calcmode="lin" valueType="num">
                                      <p:cBhvr additive="base">
                                        <p:cTn id="35" dur="500" fill="hold"/>
                                        <p:tgtEl>
                                          <p:spTgt spid="5"/>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500"/>
                            </p:stCondLst>
                            <p:childTnLst>
                              <p:par>
                                <p:cTn id="37" presetID="2" presetClass="entr" presetSubtype="2"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1+#ppt_w/2"/>
                                          </p:val>
                                        </p:tav>
                                        <p:tav tm="100000">
                                          <p:val>
                                            <p:strVal val="#ppt_x"/>
                                          </p:val>
                                        </p:tav>
                                      </p:tavLst>
                                    </p:anim>
                                    <p:anim calcmode="lin" valueType="num">
                                      <p:cBhvr additive="base">
                                        <p:cTn id="4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66FF7EB2-26CC-F5E2-7C9C-DA35F5000EDD}"/>
              </a:ext>
            </a:extLst>
          </p:cNvPr>
          <p:cNvSpPr>
            <a:spLocks noGrp="1"/>
          </p:cNvSpPr>
          <p:nvPr>
            <p:ph type="sldNum" sz="quarter" idx="12"/>
          </p:nvPr>
        </p:nvSpPr>
        <p:spPr/>
        <p:txBody>
          <a:bodyPr/>
          <a:lstStyle/>
          <a:p>
            <a:fld id="{0CC3DB89-774F-454A-AA6F-415B9DE39F3D}" type="slidenum">
              <a:rPr lang="en-US" altLang="en-US"/>
              <a:pPr/>
              <a:t>39</a:t>
            </a:fld>
            <a:endParaRPr lang="en-US" altLang="en-US"/>
          </a:p>
        </p:txBody>
      </p:sp>
      <p:sp>
        <p:nvSpPr>
          <p:cNvPr id="72706" name="Rectangle 2">
            <a:extLst>
              <a:ext uri="{FF2B5EF4-FFF2-40B4-BE49-F238E27FC236}">
                <a16:creationId xmlns:a16="http://schemas.microsoft.com/office/drawing/2014/main" id="{212165AB-1522-0F76-41E6-4786A34D3190}"/>
              </a:ext>
            </a:extLst>
          </p:cNvPr>
          <p:cNvSpPr>
            <a:spLocks noGrp="1" noChangeArrowheads="1"/>
          </p:cNvSpPr>
          <p:nvPr>
            <p:ph type="title"/>
          </p:nvPr>
        </p:nvSpPr>
        <p:spPr>
          <a:xfrm>
            <a:off x="2206721" y="731836"/>
            <a:ext cx="10571998" cy="970450"/>
          </a:xfrm>
        </p:spPr>
        <p:txBody>
          <a:bodyPr/>
          <a:lstStyle/>
          <a:p>
            <a:r>
              <a:rPr lang="en-US" altLang="en-US" dirty="0"/>
              <a:t>Basic Areas Of Finance</a:t>
            </a:r>
          </a:p>
        </p:txBody>
      </p:sp>
      <p:sp>
        <p:nvSpPr>
          <p:cNvPr id="72707" name="Rectangle 3">
            <a:extLst>
              <a:ext uri="{FF2B5EF4-FFF2-40B4-BE49-F238E27FC236}">
                <a16:creationId xmlns:a16="http://schemas.microsoft.com/office/drawing/2014/main" id="{AB498CF8-669D-B9E7-43AC-DA9FD3676B91}"/>
              </a:ext>
            </a:extLst>
          </p:cNvPr>
          <p:cNvSpPr>
            <a:spLocks noGrp="1" noChangeArrowheads="1"/>
          </p:cNvSpPr>
          <p:nvPr>
            <p:ph type="body" idx="1"/>
          </p:nvPr>
        </p:nvSpPr>
        <p:spPr>
          <a:xfrm>
            <a:off x="2286000" y="1600201"/>
            <a:ext cx="7772400" cy="4525963"/>
          </a:xfrm>
        </p:spPr>
        <p:txBody>
          <a:bodyPr/>
          <a:lstStyle/>
          <a:p>
            <a:r>
              <a:rPr lang="en-US" altLang="en-US">
                <a:solidFill>
                  <a:schemeClr val="bg1"/>
                </a:solidFill>
              </a:rPr>
              <a:t>Corporate finance</a:t>
            </a:r>
          </a:p>
          <a:p>
            <a:r>
              <a:rPr lang="en-US" altLang="en-US">
                <a:solidFill>
                  <a:schemeClr val="bg1"/>
                </a:solidFill>
              </a:rPr>
              <a:t>Investments</a:t>
            </a:r>
          </a:p>
          <a:p>
            <a:r>
              <a:rPr lang="en-US" altLang="en-US">
                <a:solidFill>
                  <a:schemeClr val="bg1"/>
                </a:solidFill>
              </a:rPr>
              <a:t>Financial institutions</a:t>
            </a:r>
          </a:p>
          <a:p>
            <a:r>
              <a:rPr lang="en-US" altLang="en-US">
                <a:solidFill>
                  <a:schemeClr val="bg1"/>
                </a:solidFill>
              </a:rPr>
              <a:t>International finance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2707">
                                            <p:txEl>
                                              <p:pRg st="0" end="0"/>
                                            </p:txEl>
                                          </p:spTgt>
                                        </p:tgtEl>
                                        <p:attrNameLst>
                                          <p:attrName>style.visibility</p:attrName>
                                        </p:attrNameLst>
                                      </p:cBhvr>
                                      <p:to>
                                        <p:strVal val="visible"/>
                                      </p:to>
                                    </p:set>
                                    <p:anim calcmode="lin" valueType="num">
                                      <p:cBhvr additive="base">
                                        <p:cTn id="7" dur="500" fill="hold"/>
                                        <p:tgtEl>
                                          <p:spTgt spid="7270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2707">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2707">
                                            <p:txEl>
                                              <p:pRg st="0" end="0"/>
                                            </p:txEl>
                                          </p:spTgt>
                                        </p:tgtEl>
                                        <p:attrNameLst>
                                          <p:attrName>ppt_c</p:attrName>
                                        </p:attrNameLst>
                                      </p:cBhvr>
                                      <p:to>
                                        <a:schemeClr val="tx2"/>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72707">
                                            <p:txEl>
                                              <p:pRg st="1" end="1"/>
                                            </p:txEl>
                                          </p:spTgt>
                                        </p:tgtEl>
                                        <p:attrNameLst>
                                          <p:attrName>style.visibility</p:attrName>
                                        </p:attrNameLst>
                                      </p:cBhvr>
                                      <p:to>
                                        <p:strVal val="visible"/>
                                      </p:to>
                                    </p:set>
                                    <p:anim calcmode="lin" valueType="num">
                                      <p:cBhvr additive="base">
                                        <p:cTn id="13" dur="500" fill="hold"/>
                                        <p:tgtEl>
                                          <p:spTgt spid="7270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2707">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2707">
                                            <p:txEl>
                                              <p:pRg st="1" end="1"/>
                                            </p:txEl>
                                          </p:spTgt>
                                        </p:tgtEl>
                                        <p:attrNameLst>
                                          <p:attrName>ppt_c</p:attrName>
                                        </p:attrNameLst>
                                      </p:cBhvr>
                                      <p:to>
                                        <a:schemeClr val="tx2"/>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72707">
                                            <p:txEl>
                                              <p:pRg st="2" end="2"/>
                                            </p:txEl>
                                          </p:spTgt>
                                        </p:tgtEl>
                                        <p:attrNameLst>
                                          <p:attrName>style.visibility</p:attrName>
                                        </p:attrNameLst>
                                      </p:cBhvr>
                                      <p:to>
                                        <p:strVal val="visible"/>
                                      </p:to>
                                    </p:set>
                                    <p:anim calcmode="lin" valueType="num">
                                      <p:cBhvr additive="base">
                                        <p:cTn id="19" dur="500" fill="hold"/>
                                        <p:tgtEl>
                                          <p:spTgt spid="7270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2707">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2707">
                                            <p:txEl>
                                              <p:pRg st="2" end="2"/>
                                            </p:txEl>
                                          </p:spTgt>
                                        </p:tgtEl>
                                        <p:attrNameLst>
                                          <p:attrName>ppt_c</p:attrName>
                                        </p:attrNameLst>
                                      </p:cBhvr>
                                      <p:to>
                                        <a:schemeClr val="tx2"/>
                                      </p:to>
                                    </p:animClr>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72707">
                                            <p:txEl>
                                              <p:pRg st="3" end="3"/>
                                            </p:txEl>
                                          </p:spTgt>
                                        </p:tgtEl>
                                        <p:attrNameLst>
                                          <p:attrName>style.visibility</p:attrName>
                                        </p:attrNameLst>
                                      </p:cBhvr>
                                      <p:to>
                                        <p:strVal val="visible"/>
                                      </p:to>
                                    </p:set>
                                    <p:anim calcmode="lin" valueType="num">
                                      <p:cBhvr additive="base">
                                        <p:cTn id="25" dur="500" fill="hold"/>
                                        <p:tgtEl>
                                          <p:spTgt spid="7270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2707">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2707">
                                            <p:txEl>
                                              <p:pRg st="3" end="3"/>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2E35F098-8846-C89F-3E01-1B4EEA97B8AE}"/>
              </a:ext>
            </a:extLst>
          </p:cNvPr>
          <p:cNvSpPr>
            <a:spLocks noGrp="1"/>
          </p:cNvSpPr>
          <p:nvPr>
            <p:ph type="sldNum" sz="quarter" idx="12"/>
          </p:nvPr>
        </p:nvSpPr>
        <p:spPr/>
        <p:txBody>
          <a:bodyPr/>
          <a:lstStyle/>
          <a:p>
            <a:fld id="{40738E1B-557E-47C1-B590-A17A4E61E7FF}" type="slidenum">
              <a:rPr lang="en-US" altLang="en-US"/>
              <a:pPr/>
              <a:t>40</a:t>
            </a:fld>
            <a:endParaRPr lang="en-US" altLang="en-US"/>
          </a:p>
        </p:txBody>
      </p:sp>
      <p:sp>
        <p:nvSpPr>
          <p:cNvPr id="74754" name="Rectangle 2">
            <a:extLst>
              <a:ext uri="{FF2B5EF4-FFF2-40B4-BE49-F238E27FC236}">
                <a16:creationId xmlns:a16="http://schemas.microsoft.com/office/drawing/2014/main" id="{8546FD35-BCBB-EF0E-F7B7-0FE46AEB3559}"/>
              </a:ext>
            </a:extLst>
          </p:cNvPr>
          <p:cNvSpPr>
            <a:spLocks noGrp="1" noChangeArrowheads="1"/>
          </p:cNvSpPr>
          <p:nvPr>
            <p:ph type="title"/>
          </p:nvPr>
        </p:nvSpPr>
        <p:spPr>
          <a:xfrm>
            <a:off x="2467978" y="731836"/>
            <a:ext cx="10571998" cy="970450"/>
          </a:xfrm>
        </p:spPr>
        <p:txBody>
          <a:bodyPr/>
          <a:lstStyle/>
          <a:p>
            <a:r>
              <a:rPr lang="en-US" altLang="en-US" dirty="0"/>
              <a:t>Investments</a:t>
            </a:r>
          </a:p>
        </p:txBody>
      </p:sp>
      <p:sp>
        <p:nvSpPr>
          <p:cNvPr id="74755" name="Rectangle 3">
            <a:extLst>
              <a:ext uri="{FF2B5EF4-FFF2-40B4-BE49-F238E27FC236}">
                <a16:creationId xmlns:a16="http://schemas.microsoft.com/office/drawing/2014/main" id="{6C2E22FA-2CC2-A5C1-CD04-3E30AC291F13}"/>
              </a:ext>
            </a:extLst>
          </p:cNvPr>
          <p:cNvSpPr>
            <a:spLocks noGrp="1" noChangeArrowheads="1"/>
          </p:cNvSpPr>
          <p:nvPr>
            <p:ph type="body" idx="1"/>
          </p:nvPr>
        </p:nvSpPr>
        <p:spPr>
          <a:xfrm>
            <a:off x="2209800" y="1610249"/>
            <a:ext cx="7848600" cy="4525963"/>
          </a:xfrm>
        </p:spPr>
        <p:txBody>
          <a:bodyPr/>
          <a:lstStyle/>
          <a:p>
            <a:r>
              <a:rPr lang="en-US" altLang="en-US" dirty="0">
                <a:solidFill>
                  <a:schemeClr val="bg1"/>
                </a:solidFill>
              </a:rPr>
              <a:t>Work with financial assets such as stocks and bonds</a:t>
            </a:r>
          </a:p>
          <a:p>
            <a:r>
              <a:rPr lang="en-US" altLang="en-US" dirty="0">
                <a:solidFill>
                  <a:schemeClr val="bg1"/>
                </a:solidFill>
              </a:rPr>
              <a:t>Value of financial assets, risk versus return, and asset allocation</a:t>
            </a:r>
          </a:p>
          <a:p>
            <a:r>
              <a:rPr lang="en-US" altLang="en-US" dirty="0">
                <a:solidFill>
                  <a:schemeClr val="bg1"/>
                </a:solidFill>
              </a:rPr>
              <a:t>Job opportunities</a:t>
            </a:r>
          </a:p>
          <a:p>
            <a:pPr lvl="1"/>
            <a:r>
              <a:rPr lang="en-US" altLang="en-US" dirty="0">
                <a:solidFill>
                  <a:schemeClr val="bg1"/>
                </a:solidFill>
              </a:rPr>
              <a:t>Stockbroker or financial advisor</a:t>
            </a:r>
          </a:p>
          <a:p>
            <a:pPr lvl="1"/>
            <a:r>
              <a:rPr lang="en-US" altLang="en-US" dirty="0">
                <a:solidFill>
                  <a:schemeClr val="bg1"/>
                </a:solidFill>
              </a:rPr>
              <a:t>Portfolio manager</a:t>
            </a:r>
          </a:p>
          <a:p>
            <a:pPr lvl="1"/>
            <a:r>
              <a:rPr lang="en-US" altLang="en-US" dirty="0">
                <a:solidFill>
                  <a:schemeClr val="bg1"/>
                </a:solidFill>
              </a:rPr>
              <a:t>Security analyst</a:t>
            </a:r>
          </a:p>
        </p:txBody>
      </p:sp>
      <p:pic>
        <p:nvPicPr>
          <p:cNvPr id="74756" name="Picture 4">
            <a:hlinkClick r:id="rId3"/>
            <a:extLst>
              <a:ext uri="{FF2B5EF4-FFF2-40B4-BE49-F238E27FC236}">
                <a16:creationId xmlns:a16="http://schemas.microsoft.com/office/drawing/2014/main" id="{A9B9858A-EE5B-2228-34C9-C47D946DF35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39164" y="3762375"/>
            <a:ext cx="833437" cy="908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4755">
                                            <p:txEl>
                                              <p:pRg st="0" end="0"/>
                                            </p:txEl>
                                          </p:spTgt>
                                        </p:tgtEl>
                                        <p:attrNameLst>
                                          <p:attrName>style.visibility</p:attrName>
                                        </p:attrNameLst>
                                      </p:cBhvr>
                                      <p:to>
                                        <p:strVal val="visible"/>
                                      </p:to>
                                    </p:set>
                                    <p:anim calcmode="lin" valueType="num">
                                      <p:cBhvr additive="base">
                                        <p:cTn id="7" dur="500" fill="hold"/>
                                        <p:tgtEl>
                                          <p:spTgt spid="7475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4755">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4755">
                                            <p:txEl>
                                              <p:pRg st="0" end="0"/>
                                            </p:txEl>
                                          </p:spTgt>
                                        </p:tgtEl>
                                        <p:attrNameLst>
                                          <p:attrName>ppt_c</p:attrName>
                                        </p:attrNameLst>
                                      </p:cBhvr>
                                      <p:to>
                                        <a:schemeClr val="tx2"/>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74755">
                                            <p:txEl>
                                              <p:pRg st="1" end="1"/>
                                            </p:txEl>
                                          </p:spTgt>
                                        </p:tgtEl>
                                        <p:attrNameLst>
                                          <p:attrName>style.visibility</p:attrName>
                                        </p:attrNameLst>
                                      </p:cBhvr>
                                      <p:to>
                                        <p:strVal val="visible"/>
                                      </p:to>
                                    </p:set>
                                    <p:anim calcmode="lin" valueType="num">
                                      <p:cBhvr additive="base">
                                        <p:cTn id="13" dur="500" fill="hold"/>
                                        <p:tgtEl>
                                          <p:spTgt spid="7475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4755">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4755">
                                            <p:txEl>
                                              <p:pRg st="1" end="1"/>
                                            </p:txEl>
                                          </p:spTgt>
                                        </p:tgtEl>
                                        <p:attrNameLst>
                                          <p:attrName>ppt_c</p:attrName>
                                        </p:attrNameLst>
                                      </p:cBhvr>
                                      <p:to>
                                        <a:schemeClr val="tx2"/>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74755">
                                            <p:txEl>
                                              <p:pRg st="2" end="2"/>
                                            </p:txEl>
                                          </p:spTgt>
                                        </p:tgtEl>
                                        <p:attrNameLst>
                                          <p:attrName>style.visibility</p:attrName>
                                        </p:attrNameLst>
                                      </p:cBhvr>
                                      <p:to>
                                        <p:strVal val="visible"/>
                                      </p:to>
                                    </p:set>
                                    <p:anim calcmode="lin" valueType="num">
                                      <p:cBhvr additive="base">
                                        <p:cTn id="19" dur="500" fill="hold"/>
                                        <p:tgtEl>
                                          <p:spTgt spid="7475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4755">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4755">
                                            <p:txEl>
                                              <p:pRg st="2" end="2"/>
                                            </p:txEl>
                                          </p:spTgt>
                                        </p:tgtEl>
                                        <p:attrNameLst>
                                          <p:attrName>ppt_c</p:attrName>
                                        </p:attrNameLst>
                                      </p:cBhvr>
                                      <p:to>
                                        <a:schemeClr val="tx2"/>
                                      </p:to>
                                    </p:animClr>
                                  </p:subTnLst>
                                </p:cTn>
                              </p:par>
                              <p:par>
                                <p:cTn id="21" presetID="2" presetClass="entr" presetSubtype="8" fill="hold" nodeType="withEffect">
                                  <p:stCondLst>
                                    <p:cond delay="0"/>
                                  </p:stCondLst>
                                  <p:childTnLst>
                                    <p:set>
                                      <p:cBhvr>
                                        <p:cTn id="22" dur="1" fill="hold">
                                          <p:stCondLst>
                                            <p:cond delay="0"/>
                                          </p:stCondLst>
                                        </p:cTn>
                                        <p:tgtEl>
                                          <p:spTgt spid="74755">
                                            <p:txEl>
                                              <p:pRg st="3" end="3"/>
                                            </p:txEl>
                                          </p:spTgt>
                                        </p:tgtEl>
                                        <p:attrNameLst>
                                          <p:attrName>style.visibility</p:attrName>
                                        </p:attrNameLst>
                                      </p:cBhvr>
                                      <p:to>
                                        <p:strVal val="visible"/>
                                      </p:to>
                                    </p:set>
                                    <p:anim calcmode="lin" valueType="num">
                                      <p:cBhvr additive="base">
                                        <p:cTn id="23" dur="500" fill="hold"/>
                                        <p:tgtEl>
                                          <p:spTgt spid="74755">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74755">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4755">
                                            <p:txEl>
                                              <p:pRg st="3" end="3"/>
                                            </p:txEl>
                                          </p:spTgt>
                                        </p:tgtEl>
                                        <p:attrNameLst>
                                          <p:attrName>ppt_c</p:attrName>
                                        </p:attrNameLst>
                                      </p:cBhvr>
                                      <p:to>
                                        <a:schemeClr val="tx2"/>
                                      </p:to>
                                    </p:animClr>
                                  </p:subTnLst>
                                </p:cTn>
                              </p:par>
                              <p:par>
                                <p:cTn id="25" presetID="2" presetClass="entr" presetSubtype="8" fill="hold" nodeType="withEffect">
                                  <p:stCondLst>
                                    <p:cond delay="0"/>
                                  </p:stCondLst>
                                  <p:childTnLst>
                                    <p:set>
                                      <p:cBhvr>
                                        <p:cTn id="26" dur="1" fill="hold">
                                          <p:stCondLst>
                                            <p:cond delay="0"/>
                                          </p:stCondLst>
                                        </p:cTn>
                                        <p:tgtEl>
                                          <p:spTgt spid="74755">
                                            <p:txEl>
                                              <p:pRg st="4" end="4"/>
                                            </p:txEl>
                                          </p:spTgt>
                                        </p:tgtEl>
                                        <p:attrNameLst>
                                          <p:attrName>style.visibility</p:attrName>
                                        </p:attrNameLst>
                                      </p:cBhvr>
                                      <p:to>
                                        <p:strVal val="visible"/>
                                      </p:to>
                                    </p:set>
                                    <p:anim calcmode="lin" valueType="num">
                                      <p:cBhvr additive="base">
                                        <p:cTn id="27" dur="500" fill="hold"/>
                                        <p:tgtEl>
                                          <p:spTgt spid="74755">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74755">
                                            <p:txEl>
                                              <p:pRg st="4" end="4"/>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4755">
                                            <p:txEl>
                                              <p:pRg st="4" end="4"/>
                                            </p:txEl>
                                          </p:spTgt>
                                        </p:tgtEl>
                                        <p:attrNameLst>
                                          <p:attrName>ppt_c</p:attrName>
                                        </p:attrNameLst>
                                      </p:cBhvr>
                                      <p:to>
                                        <a:schemeClr val="tx2"/>
                                      </p:to>
                                    </p:animClr>
                                  </p:subTnLst>
                                </p:cTn>
                              </p:par>
                              <p:par>
                                <p:cTn id="29" presetID="2" presetClass="entr" presetSubtype="8" fill="hold" nodeType="withEffect">
                                  <p:stCondLst>
                                    <p:cond delay="0"/>
                                  </p:stCondLst>
                                  <p:childTnLst>
                                    <p:set>
                                      <p:cBhvr>
                                        <p:cTn id="30" dur="1" fill="hold">
                                          <p:stCondLst>
                                            <p:cond delay="0"/>
                                          </p:stCondLst>
                                        </p:cTn>
                                        <p:tgtEl>
                                          <p:spTgt spid="74755">
                                            <p:txEl>
                                              <p:pRg st="5" end="5"/>
                                            </p:txEl>
                                          </p:spTgt>
                                        </p:tgtEl>
                                        <p:attrNameLst>
                                          <p:attrName>style.visibility</p:attrName>
                                        </p:attrNameLst>
                                      </p:cBhvr>
                                      <p:to>
                                        <p:strVal val="visible"/>
                                      </p:to>
                                    </p:set>
                                    <p:anim calcmode="lin" valueType="num">
                                      <p:cBhvr additive="base">
                                        <p:cTn id="31" dur="500" fill="hold"/>
                                        <p:tgtEl>
                                          <p:spTgt spid="74755">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74755">
                                            <p:txEl>
                                              <p:pRg st="5" end="5"/>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4755">
                                            <p:txEl>
                                              <p:pRg st="5" end="5"/>
                                            </p:txEl>
                                          </p:spTgt>
                                        </p:tgtEl>
                                        <p:attrNameLst>
                                          <p:attrName>ppt_c</p:attrName>
                                        </p:attrNameLst>
                                      </p:cBhvr>
                                      <p:to>
                                        <a:schemeClr val="tx2"/>
                                      </p:to>
                                    </p:animClr>
                                  </p:subTnLst>
                                </p:cTn>
                              </p:par>
                            </p:childTnLst>
                          </p:cTn>
                        </p:par>
                        <p:par>
                          <p:cTn id="33" fill="hold" nodeType="afterGroup">
                            <p:stCondLst>
                              <p:cond delay="500"/>
                            </p:stCondLst>
                            <p:childTnLst>
                              <p:par>
                                <p:cTn id="34" presetID="1" presetClass="entr" presetSubtype="0" fill="hold" nodeType="afterEffect">
                                  <p:stCondLst>
                                    <p:cond delay="0"/>
                                  </p:stCondLst>
                                  <p:childTnLst>
                                    <p:set>
                                      <p:cBhvr>
                                        <p:cTn id="35" dur="1" fill="hold">
                                          <p:stCondLst>
                                            <p:cond delay="499"/>
                                          </p:stCondLst>
                                        </p:cTn>
                                        <p:tgtEl>
                                          <p:spTgt spid="747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372782D6-DF00-435A-004A-9A3DF45DD229}"/>
              </a:ext>
            </a:extLst>
          </p:cNvPr>
          <p:cNvSpPr>
            <a:spLocks noGrp="1"/>
          </p:cNvSpPr>
          <p:nvPr>
            <p:ph type="sldNum" sz="quarter" idx="12"/>
          </p:nvPr>
        </p:nvSpPr>
        <p:spPr/>
        <p:txBody>
          <a:bodyPr/>
          <a:lstStyle/>
          <a:p>
            <a:fld id="{D7048721-A59D-4598-BC89-0458AA752CA3}" type="slidenum">
              <a:rPr lang="en-US" altLang="en-US"/>
              <a:pPr/>
              <a:t>41</a:t>
            </a:fld>
            <a:endParaRPr lang="en-US" altLang="en-US"/>
          </a:p>
        </p:txBody>
      </p:sp>
      <p:sp>
        <p:nvSpPr>
          <p:cNvPr id="76802" name="Rectangle 2">
            <a:extLst>
              <a:ext uri="{FF2B5EF4-FFF2-40B4-BE49-F238E27FC236}">
                <a16:creationId xmlns:a16="http://schemas.microsoft.com/office/drawing/2014/main" id="{27D43011-D2FD-118A-301E-D836FC838120}"/>
              </a:ext>
            </a:extLst>
          </p:cNvPr>
          <p:cNvSpPr>
            <a:spLocks noGrp="1" noChangeArrowheads="1"/>
          </p:cNvSpPr>
          <p:nvPr>
            <p:ph type="title"/>
          </p:nvPr>
        </p:nvSpPr>
        <p:spPr>
          <a:xfrm>
            <a:off x="2427785" y="731836"/>
            <a:ext cx="10571998" cy="970450"/>
          </a:xfrm>
        </p:spPr>
        <p:txBody>
          <a:bodyPr/>
          <a:lstStyle/>
          <a:p>
            <a:r>
              <a:rPr lang="en-US" altLang="en-US" dirty="0"/>
              <a:t>Financial Institutions</a:t>
            </a:r>
          </a:p>
        </p:txBody>
      </p:sp>
      <p:sp>
        <p:nvSpPr>
          <p:cNvPr id="76803" name="Rectangle 3">
            <a:extLst>
              <a:ext uri="{FF2B5EF4-FFF2-40B4-BE49-F238E27FC236}">
                <a16:creationId xmlns:a16="http://schemas.microsoft.com/office/drawing/2014/main" id="{4C407FBD-B513-D211-C140-707AF2049587}"/>
              </a:ext>
            </a:extLst>
          </p:cNvPr>
          <p:cNvSpPr>
            <a:spLocks noGrp="1" noChangeArrowheads="1"/>
          </p:cNvSpPr>
          <p:nvPr>
            <p:ph type="body" idx="1"/>
          </p:nvPr>
        </p:nvSpPr>
        <p:spPr>
          <a:xfrm>
            <a:off x="2209800" y="1600201"/>
            <a:ext cx="7848600" cy="4525963"/>
          </a:xfrm>
        </p:spPr>
        <p:txBody>
          <a:bodyPr/>
          <a:lstStyle/>
          <a:p>
            <a:r>
              <a:rPr lang="en-US" altLang="en-US" dirty="0">
                <a:solidFill>
                  <a:schemeClr val="bg1"/>
                </a:solidFill>
              </a:rPr>
              <a:t>Companies that specialize in financial matters</a:t>
            </a:r>
          </a:p>
          <a:p>
            <a:pPr lvl="1"/>
            <a:r>
              <a:rPr lang="en-US" altLang="en-US" dirty="0">
                <a:solidFill>
                  <a:schemeClr val="bg1"/>
                </a:solidFill>
              </a:rPr>
              <a:t>Banks – commercial and investment, credit unions, savings and loans</a:t>
            </a:r>
          </a:p>
          <a:p>
            <a:pPr lvl="1"/>
            <a:r>
              <a:rPr lang="en-US" altLang="en-US" dirty="0">
                <a:solidFill>
                  <a:schemeClr val="bg1"/>
                </a:solidFill>
              </a:rPr>
              <a:t>Insurance companies</a:t>
            </a:r>
          </a:p>
          <a:p>
            <a:pPr lvl="1"/>
            <a:r>
              <a:rPr lang="en-US" altLang="en-US" dirty="0">
                <a:solidFill>
                  <a:schemeClr val="bg1"/>
                </a:solidFill>
              </a:rPr>
              <a:t>Brokerage firms</a:t>
            </a:r>
          </a:p>
          <a:p>
            <a:r>
              <a:rPr lang="en-US" altLang="en-US" dirty="0">
                <a:solidFill>
                  <a:schemeClr val="bg1"/>
                </a:solidFill>
              </a:rPr>
              <a:t>Job opportunities</a:t>
            </a:r>
          </a:p>
        </p:txBody>
      </p:sp>
      <p:pic>
        <p:nvPicPr>
          <p:cNvPr id="76804" name="Picture 4">
            <a:hlinkClick r:id="rId3"/>
            <a:extLst>
              <a:ext uri="{FF2B5EF4-FFF2-40B4-BE49-F238E27FC236}">
                <a16:creationId xmlns:a16="http://schemas.microsoft.com/office/drawing/2014/main" id="{578B7B87-026C-80F7-2351-B57D706F142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4191000"/>
            <a:ext cx="914400" cy="909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6803">
                                            <p:txEl>
                                              <p:pRg st="0" end="0"/>
                                            </p:txEl>
                                          </p:spTgt>
                                        </p:tgtEl>
                                        <p:attrNameLst>
                                          <p:attrName>style.visibility</p:attrName>
                                        </p:attrNameLst>
                                      </p:cBhvr>
                                      <p:to>
                                        <p:strVal val="visible"/>
                                      </p:to>
                                    </p:set>
                                    <p:anim calcmode="lin" valueType="num">
                                      <p:cBhvr additive="base">
                                        <p:cTn id="7" dur="500" fill="hold"/>
                                        <p:tgtEl>
                                          <p:spTgt spid="7680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6803">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6803">
                                            <p:txEl>
                                              <p:pRg st="0" end="0"/>
                                            </p:txEl>
                                          </p:spTgt>
                                        </p:tgtEl>
                                        <p:attrNameLst>
                                          <p:attrName>ppt_c</p:attrName>
                                        </p:attrNameLst>
                                      </p:cBhvr>
                                      <p:to>
                                        <a:schemeClr val="tx2"/>
                                      </p:to>
                                    </p:animClr>
                                  </p:subTnLst>
                                </p:cTn>
                              </p:par>
                              <p:par>
                                <p:cTn id="9" presetID="2" presetClass="entr" presetSubtype="8" fill="hold" nodeType="withEffect">
                                  <p:stCondLst>
                                    <p:cond delay="0"/>
                                  </p:stCondLst>
                                  <p:childTnLst>
                                    <p:set>
                                      <p:cBhvr>
                                        <p:cTn id="10" dur="1" fill="hold">
                                          <p:stCondLst>
                                            <p:cond delay="0"/>
                                          </p:stCondLst>
                                        </p:cTn>
                                        <p:tgtEl>
                                          <p:spTgt spid="76803">
                                            <p:txEl>
                                              <p:pRg st="1" end="1"/>
                                            </p:txEl>
                                          </p:spTgt>
                                        </p:tgtEl>
                                        <p:attrNameLst>
                                          <p:attrName>style.visibility</p:attrName>
                                        </p:attrNameLst>
                                      </p:cBhvr>
                                      <p:to>
                                        <p:strVal val="visible"/>
                                      </p:to>
                                    </p:set>
                                    <p:anim calcmode="lin" valueType="num">
                                      <p:cBhvr additive="base">
                                        <p:cTn id="11" dur="500" fill="hold"/>
                                        <p:tgtEl>
                                          <p:spTgt spid="7680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76803">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6803">
                                            <p:txEl>
                                              <p:pRg st="1" end="1"/>
                                            </p:txEl>
                                          </p:spTgt>
                                        </p:tgtEl>
                                        <p:attrNameLst>
                                          <p:attrName>ppt_c</p:attrName>
                                        </p:attrNameLst>
                                      </p:cBhvr>
                                      <p:to>
                                        <a:schemeClr val="tx2"/>
                                      </p:to>
                                    </p:animClr>
                                  </p:subTnLst>
                                </p:cTn>
                              </p:par>
                              <p:par>
                                <p:cTn id="13" presetID="2" presetClass="entr" presetSubtype="8" fill="hold" nodeType="withEffect">
                                  <p:stCondLst>
                                    <p:cond delay="0"/>
                                  </p:stCondLst>
                                  <p:childTnLst>
                                    <p:set>
                                      <p:cBhvr>
                                        <p:cTn id="14" dur="1" fill="hold">
                                          <p:stCondLst>
                                            <p:cond delay="0"/>
                                          </p:stCondLst>
                                        </p:cTn>
                                        <p:tgtEl>
                                          <p:spTgt spid="76803">
                                            <p:txEl>
                                              <p:pRg st="2" end="2"/>
                                            </p:txEl>
                                          </p:spTgt>
                                        </p:tgtEl>
                                        <p:attrNameLst>
                                          <p:attrName>style.visibility</p:attrName>
                                        </p:attrNameLst>
                                      </p:cBhvr>
                                      <p:to>
                                        <p:strVal val="visible"/>
                                      </p:to>
                                    </p:set>
                                    <p:anim calcmode="lin" valueType="num">
                                      <p:cBhvr additive="base">
                                        <p:cTn id="15" dur="500" fill="hold"/>
                                        <p:tgtEl>
                                          <p:spTgt spid="76803">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76803">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6803">
                                            <p:txEl>
                                              <p:pRg st="2" end="2"/>
                                            </p:txEl>
                                          </p:spTgt>
                                        </p:tgtEl>
                                        <p:attrNameLst>
                                          <p:attrName>ppt_c</p:attrName>
                                        </p:attrNameLst>
                                      </p:cBhvr>
                                      <p:to>
                                        <a:schemeClr val="tx2"/>
                                      </p:to>
                                    </p:animClr>
                                  </p:subTnLst>
                                </p:cTn>
                              </p:par>
                              <p:par>
                                <p:cTn id="17" presetID="2" presetClass="entr" presetSubtype="8" fill="hold" nodeType="withEffect">
                                  <p:stCondLst>
                                    <p:cond delay="0"/>
                                  </p:stCondLst>
                                  <p:childTnLst>
                                    <p:set>
                                      <p:cBhvr>
                                        <p:cTn id="18" dur="1" fill="hold">
                                          <p:stCondLst>
                                            <p:cond delay="0"/>
                                          </p:stCondLst>
                                        </p:cTn>
                                        <p:tgtEl>
                                          <p:spTgt spid="76803">
                                            <p:txEl>
                                              <p:pRg st="3" end="3"/>
                                            </p:txEl>
                                          </p:spTgt>
                                        </p:tgtEl>
                                        <p:attrNameLst>
                                          <p:attrName>style.visibility</p:attrName>
                                        </p:attrNameLst>
                                      </p:cBhvr>
                                      <p:to>
                                        <p:strVal val="visible"/>
                                      </p:to>
                                    </p:set>
                                    <p:anim calcmode="lin" valueType="num">
                                      <p:cBhvr additive="base">
                                        <p:cTn id="19" dur="500" fill="hold"/>
                                        <p:tgtEl>
                                          <p:spTgt spid="7680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6803">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6803">
                                            <p:txEl>
                                              <p:pRg st="3" end="3"/>
                                            </p:txEl>
                                          </p:spTgt>
                                        </p:tgtEl>
                                        <p:attrNameLst>
                                          <p:attrName>ppt_c</p:attrName>
                                        </p:attrNameLst>
                                      </p:cBhvr>
                                      <p:to>
                                        <a:schemeClr val="tx2"/>
                                      </p:to>
                                    </p:animClr>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76803">
                                            <p:txEl>
                                              <p:pRg st="4" end="4"/>
                                            </p:txEl>
                                          </p:spTgt>
                                        </p:tgtEl>
                                        <p:attrNameLst>
                                          <p:attrName>style.visibility</p:attrName>
                                        </p:attrNameLst>
                                      </p:cBhvr>
                                      <p:to>
                                        <p:strVal val="visible"/>
                                      </p:to>
                                    </p:set>
                                    <p:anim calcmode="lin" valueType="num">
                                      <p:cBhvr additive="base">
                                        <p:cTn id="25" dur="500" fill="hold"/>
                                        <p:tgtEl>
                                          <p:spTgt spid="76803">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6803">
                                            <p:txEl>
                                              <p:pRg st="4" end="4"/>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6803">
                                            <p:txEl>
                                              <p:pRg st="4" end="4"/>
                                            </p:txEl>
                                          </p:spTgt>
                                        </p:tgtEl>
                                        <p:attrNameLst>
                                          <p:attrName>ppt_c</p:attrName>
                                        </p:attrNameLst>
                                      </p:cBhvr>
                                      <p:to>
                                        <a:schemeClr val="tx2"/>
                                      </p:to>
                                    </p:animClr>
                                  </p:subTnLst>
                                </p:cTn>
                              </p:par>
                            </p:childTnLst>
                          </p:cTn>
                        </p:par>
                        <p:par>
                          <p:cTn id="27" fill="hold" nodeType="afterGroup">
                            <p:stCondLst>
                              <p:cond delay="500"/>
                            </p:stCondLst>
                            <p:childTnLst>
                              <p:par>
                                <p:cTn id="28" presetID="1" presetClass="entr" presetSubtype="0" fill="hold" nodeType="afterEffect">
                                  <p:stCondLst>
                                    <p:cond delay="0"/>
                                  </p:stCondLst>
                                  <p:childTnLst>
                                    <p:set>
                                      <p:cBhvr>
                                        <p:cTn id="29" dur="1" fill="hold">
                                          <p:stCondLst>
                                            <p:cond delay="499"/>
                                          </p:stCondLst>
                                        </p:cTn>
                                        <p:tgtEl>
                                          <p:spTgt spid="768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05DC8514-733B-C80E-6C02-9AB257A27DBA}"/>
              </a:ext>
            </a:extLst>
          </p:cNvPr>
          <p:cNvSpPr>
            <a:spLocks noGrp="1"/>
          </p:cNvSpPr>
          <p:nvPr>
            <p:ph type="sldNum" sz="quarter" idx="12"/>
          </p:nvPr>
        </p:nvSpPr>
        <p:spPr/>
        <p:txBody>
          <a:bodyPr/>
          <a:lstStyle/>
          <a:p>
            <a:fld id="{D24D5449-364B-4391-9DD4-44A4699DAC1E}" type="slidenum">
              <a:rPr lang="en-US" altLang="en-US"/>
              <a:pPr/>
              <a:t>42</a:t>
            </a:fld>
            <a:endParaRPr lang="en-US" altLang="en-US"/>
          </a:p>
        </p:txBody>
      </p:sp>
      <p:sp>
        <p:nvSpPr>
          <p:cNvPr id="78850" name="Rectangle 2">
            <a:extLst>
              <a:ext uri="{FF2B5EF4-FFF2-40B4-BE49-F238E27FC236}">
                <a16:creationId xmlns:a16="http://schemas.microsoft.com/office/drawing/2014/main" id="{F2639C24-10EA-90A8-8E9F-7CD7C5908F2E}"/>
              </a:ext>
            </a:extLst>
          </p:cNvPr>
          <p:cNvSpPr>
            <a:spLocks noGrp="1" noChangeArrowheads="1"/>
          </p:cNvSpPr>
          <p:nvPr>
            <p:ph type="title"/>
          </p:nvPr>
        </p:nvSpPr>
        <p:spPr>
          <a:xfrm>
            <a:off x="2528268" y="629751"/>
            <a:ext cx="10571998" cy="970450"/>
          </a:xfrm>
        </p:spPr>
        <p:txBody>
          <a:bodyPr/>
          <a:lstStyle/>
          <a:p>
            <a:r>
              <a:rPr lang="en-US" altLang="en-US" dirty="0"/>
              <a:t>International Finance</a:t>
            </a:r>
          </a:p>
        </p:txBody>
      </p:sp>
      <p:sp>
        <p:nvSpPr>
          <p:cNvPr id="78851" name="Rectangle 3">
            <a:extLst>
              <a:ext uri="{FF2B5EF4-FFF2-40B4-BE49-F238E27FC236}">
                <a16:creationId xmlns:a16="http://schemas.microsoft.com/office/drawing/2014/main" id="{4F9E76A8-C210-26F9-456E-F4F44E65919A}"/>
              </a:ext>
            </a:extLst>
          </p:cNvPr>
          <p:cNvSpPr>
            <a:spLocks noGrp="1" noChangeArrowheads="1"/>
          </p:cNvSpPr>
          <p:nvPr>
            <p:ph type="body" idx="1"/>
          </p:nvPr>
        </p:nvSpPr>
        <p:spPr>
          <a:xfrm>
            <a:off x="2209800" y="1600201"/>
            <a:ext cx="7848600" cy="4525963"/>
          </a:xfrm>
        </p:spPr>
        <p:txBody>
          <a:bodyPr/>
          <a:lstStyle/>
          <a:p>
            <a:r>
              <a:rPr lang="en-US" altLang="en-US" sz="2800" dirty="0">
                <a:solidFill>
                  <a:schemeClr val="bg1"/>
                </a:solidFill>
              </a:rPr>
              <a:t>This is an area of specialization within each of the areas discussed so far</a:t>
            </a:r>
          </a:p>
          <a:p>
            <a:r>
              <a:rPr lang="en-US" altLang="en-US" sz="2800" dirty="0">
                <a:solidFill>
                  <a:schemeClr val="bg1"/>
                </a:solidFill>
              </a:rPr>
              <a:t>It may allow you to work in other countries or at least travel on a regular basis</a:t>
            </a:r>
          </a:p>
          <a:p>
            <a:r>
              <a:rPr lang="en-US" altLang="en-US" sz="2800" dirty="0">
                <a:solidFill>
                  <a:schemeClr val="bg1"/>
                </a:solidFill>
              </a:rPr>
              <a:t>Need to be familiar with exchange rates and political risk</a:t>
            </a:r>
          </a:p>
          <a:p>
            <a:r>
              <a:rPr lang="en-US" altLang="en-US" sz="2800" dirty="0">
                <a:solidFill>
                  <a:schemeClr val="bg1"/>
                </a:solidFill>
              </a:rPr>
              <a:t>Need to understand the customs of other countries; speaking a foreign language fluently is also helpful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8851">
                                            <p:txEl>
                                              <p:pRg st="0" end="0"/>
                                            </p:txEl>
                                          </p:spTgt>
                                        </p:tgtEl>
                                        <p:attrNameLst>
                                          <p:attrName>style.visibility</p:attrName>
                                        </p:attrNameLst>
                                      </p:cBhvr>
                                      <p:to>
                                        <p:strVal val="visible"/>
                                      </p:to>
                                    </p:set>
                                    <p:anim calcmode="lin" valueType="num">
                                      <p:cBhvr additive="base">
                                        <p:cTn id="7" dur="500" fill="hold"/>
                                        <p:tgtEl>
                                          <p:spTgt spid="788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8851">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8851">
                                            <p:txEl>
                                              <p:pRg st="0" end="0"/>
                                            </p:txEl>
                                          </p:spTgt>
                                        </p:tgtEl>
                                        <p:attrNameLst>
                                          <p:attrName>ppt_c</p:attrName>
                                        </p:attrNameLst>
                                      </p:cBhvr>
                                      <p:to>
                                        <a:schemeClr val="tx2"/>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78851">
                                            <p:txEl>
                                              <p:pRg st="1" end="1"/>
                                            </p:txEl>
                                          </p:spTgt>
                                        </p:tgtEl>
                                        <p:attrNameLst>
                                          <p:attrName>style.visibility</p:attrName>
                                        </p:attrNameLst>
                                      </p:cBhvr>
                                      <p:to>
                                        <p:strVal val="visible"/>
                                      </p:to>
                                    </p:set>
                                    <p:anim calcmode="lin" valueType="num">
                                      <p:cBhvr additive="base">
                                        <p:cTn id="13" dur="500" fill="hold"/>
                                        <p:tgtEl>
                                          <p:spTgt spid="7885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8851">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8851">
                                            <p:txEl>
                                              <p:pRg st="1" end="1"/>
                                            </p:txEl>
                                          </p:spTgt>
                                        </p:tgtEl>
                                        <p:attrNameLst>
                                          <p:attrName>ppt_c</p:attrName>
                                        </p:attrNameLst>
                                      </p:cBhvr>
                                      <p:to>
                                        <a:schemeClr val="tx2"/>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78851">
                                            <p:txEl>
                                              <p:pRg st="2" end="2"/>
                                            </p:txEl>
                                          </p:spTgt>
                                        </p:tgtEl>
                                        <p:attrNameLst>
                                          <p:attrName>style.visibility</p:attrName>
                                        </p:attrNameLst>
                                      </p:cBhvr>
                                      <p:to>
                                        <p:strVal val="visible"/>
                                      </p:to>
                                    </p:set>
                                    <p:anim calcmode="lin" valueType="num">
                                      <p:cBhvr additive="base">
                                        <p:cTn id="19" dur="500" fill="hold"/>
                                        <p:tgtEl>
                                          <p:spTgt spid="7885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8851">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8851">
                                            <p:txEl>
                                              <p:pRg st="2" end="2"/>
                                            </p:txEl>
                                          </p:spTgt>
                                        </p:tgtEl>
                                        <p:attrNameLst>
                                          <p:attrName>ppt_c</p:attrName>
                                        </p:attrNameLst>
                                      </p:cBhvr>
                                      <p:to>
                                        <a:schemeClr val="tx2"/>
                                      </p:to>
                                    </p:animClr>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78851">
                                            <p:txEl>
                                              <p:pRg st="3" end="3"/>
                                            </p:txEl>
                                          </p:spTgt>
                                        </p:tgtEl>
                                        <p:attrNameLst>
                                          <p:attrName>style.visibility</p:attrName>
                                        </p:attrNameLst>
                                      </p:cBhvr>
                                      <p:to>
                                        <p:strVal val="visible"/>
                                      </p:to>
                                    </p:set>
                                    <p:anim calcmode="lin" valueType="num">
                                      <p:cBhvr additive="base">
                                        <p:cTn id="25" dur="500" fill="hold"/>
                                        <p:tgtEl>
                                          <p:spTgt spid="7885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8851">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8851">
                                            <p:txEl>
                                              <p:pRg st="3" end="3"/>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E3A96F70-6804-9EE5-104A-775C8AF60F3C}"/>
              </a:ext>
            </a:extLst>
          </p:cNvPr>
          <p:cNvSpPr>
            <a:spLocks noGrp="1"/>
          </p:cNvSpPr>
          <p:nvPr>
            <p:ph type="sldNum" sz="quarter" idx="12"/>
          </p:nvPr>
        </p:nvSpPr>
        <p:spPr/>
        <p:txBody>
          <a:bodyPr/>
          <a:lstStyle/>
          <a:p>
            <a:fld id="{04C4C30F-C345-4BBD-810A-B2DF9E6D2E1F}" type="slidenum">
              <a:rPr lang="en-US" altLang="en-US"/>
              <a:pPr/>
              <a:t>43</a:t>
            </a:fld>
            <a:endParaRPr lang="en-US" altLang="en-US"/>
          </a:p>
        </p:txBody>
      </p:sp>
      <p:sp>
        <p:nvSpPr>
          <p:cNvPr id="80898" name="Rectangle 2">
            <a:extLst>
              <a:ext uri="{FF2B5EF4-FFF2-40B4-BE49-F238E27FC236}">
                <a16:creationId xmlns:a16="http://schemas.microsoft.com/office/drawing/2014/main" id="{41DF3AFB-7B13-D198-64A0-C8237DD219A9}"/>
              </a:ext>
            </a:extLst>
          </p:cNvPr>
          <p:cNvSpPr>
            <a:spLocks noGrp="1" noChangeArrowheads="1"/>
          </p:cNvSpPr>
          <p:nvPr>
            <p:ph type="title"/>
          </p:nvPr>
        </p:nvSpPr>
        <p:spPr>
          <a:xfrm>
            <a:off x="2209800" y="547671"/>
            <a:ext cx="10571998" cy="970450"/>
          </a:xfrm>
        </p:spPr>
        <p:txBody>
          <a:bodyPr/>
          <a:lstStyle/>
          <a:p>
            <a:r>
              <a:rPr lang="en-US" altLang="en-US" dirty="0"/>
              <a:t>Why Study Finance?</a:t>
            </a:r>
          </a:p>
        </p:txBody>
      </p:sp>
      <p:sp>
        <p:nvSpPr>
          <p:cNvPr id="80899" name="Rectangle 3">
            <a:extLst>
              <a:ext uri="{FF2B5EF4-FFF2-40B4-BE49-F238E27FC236}">
                <a16:creationId xmlns:a16="http://schemas.microsoft.com/office/drawing/2014/main" id="{3B45D024-6D47-97E0-BA2D-CED99EF77301}"/>
              </a:ext>
            </a:extLst>
          </p:cNvPr>
          <p:cNvSpPr>
            <a:spLocks noGrp="1" noChangeArrowheads="1"/>
          </p:cNvSpPr>
          <p:nvPr>
            <p:ph type="body" idx="1"/>
          </p:nvPr>
        </p:nvSpPr>
        <p:spPr>
          <a:xfrm>
            <a:off x="2209800" y="1600201"/>
            <a:ext cx="7848600" cy="4525963"/>
          </a:xfrm>
        </p:spPr>
        <p:txBody>
          <a:bodyPr>
            <a:normAutofit fontScale="92500" lnSpcReduction="10000"/>
          </a:bodyPr>
          <a:lstStyle/>
          <a:p>
            <a:pPr>
              <a:lnSpc>
                <a:spcPct val="90000"/>
              </a:lnSpc>
            </a:pPr>
            <a:r>
              <a:rPr lang="en-US" altLang="en-US" sz="2800" dirty="0">
                <a:solidFill>
                  <a:schemeClr val="bg1"/>
                </a:solidFill>
              </a:rPr>
              <a:t>Marketing</a:t>
            </a:r>
          </a:p>
          <a:p>
            <a:pPr lvl="1">
              <a:lnSpc>
                <a:spcPct val="90000"/>
              </a:lnSpc>
            </a:pPr>
            <a:r>
              <a:rPr lang="en-US" altLang="en-US" sz="2400" dirty="0">
                <a:solidFill>
                  <a:schemeClr val="bg1"/>
                </a:solidFill>
              </a:rPr>
              <a:t>Budgets, marketing research, marketing financial products</a:t>
            </a:r>
          </a:p>
          <a:p>
            <a:pPr>
              <a:lnSpc>
                <a:spcPct val="90000"/>
              </a:lnSpc>
            </a:pPr>
            <a:r>
              <a:rPr lang="en-US" altLang="en-US" sz="2800" dirty="0">
                <a:solidFill>
                  <a:schemeClr val="bg1"/>
                </a:solidFill>
              </a:rPr>
              <a:t>Accounting</a:t>
            </a:r>
          </a:p>
          <a:p>
            <a:pPr lvl="1">
              <a:lnSpc>
                <a:spcPct val="90000"/>
              </a:lnSpc>
            </a:pPr>
            <a:r>
              <a:rPr lang="en-US" altLang="en-US" sz="2400" dirty="0">
                <a:solidFill>
                  <a:schemeClr val="bg1"/>
                </a:solidFill>
              </a:rPr>
              <a:t>Dual accounting and finance function, preparation of financial statements</a:t>
            </a:r>
          </a:p>
          <a:p>
            <a:pPr>
              <a:lnSpc>
                <a:spcPct val="90000"/>
              </a:lnSpc>
            </a:pPr>
            <a:r>
              <a:rPr lang="en-US" altLang="en-US" sz="2800" dirty="0">
                <a:solidFill>
                  <a:schemeClr val="bg1"/>
                </a:solidFill>
              </a:rPr>
              <a:t>Management</a:t>
            </a:r>
          </a:p>
          <a:p>
            <a:pPr lvl="1">
              <a:lnSpc>
                <a:spcPct val="90000"/>
              </a:lnSpc>
            </a:pPr>
            <a:r>
              <a:rPr lang="en-US" altLang="en-US" sz="2400" dirty="0">
                <a:solidFill>
                  <a:schemeClr val="bg1"/>
                </a:solidFill>
              </a:rPr>
              <a:t>Strategic thinking, job performance, profitability</a:t>
            </a:r>
          </a:p>
          <a:p>
            <a:pPr>
              <a:lnSpc>
                <a:spcPct val="90000"/>
              </a:lnSpc>
            </a:pPr>
            <a:r>
              <a:rPr lang="en-US" altLang="en-US" sz="2800" dirty="0">
                <a:solidFill>
                  <a:schemeClr val="bg1"/>
                </a:solidFill>
              </a:rPr>
              <a:t>Personal finance</a:t>
            </a:r>
          </a:p>
          <a:p>
            <a:pPr lvl="1">
              <a:lnSpc>
                <a:spcPct val="90000"/>
              </a:lnSpc>
            </a:pPr>
            <a:r>
              <a:rPr lang="en-US" altLang="en-US" sz="2400" dirty="0">
                <a:solidFill>
                  <a:schemeClr val="bg1"/>
                </a:solidFill>
              </a:rPr>
              <a:t>Budgeting, retirement planning, college planning, day-to-day cash flow issues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80899">
                                            <p:txEl>
                                              <p:pRg st="0" end="0"/>
                                            </p:txEl>
                                          </p:spTgt>
                                        </p:tgtEl>
                                        <p:attrNameLst>
                                          <p:attrName>style.visibility</p:attrName>
                                        </p:attrNameLst>
                                      </p:cBhvr>
                                      <p:to>
                                        <p:strVal val="visible"/>
                                      </p:to>
                                    </p:set>
                                    <p:anim calcmode="lin" valueType="num">
                                      <p:cBhvr additive="base">
                                        <p:cTn id="7" dur="500" fill="hold"/>
                                        <p:tgtEl>
                                          <p:spTgt spid="8089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0899">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0899">
                                            <p:txEl>
                                              <p:pRg st="0" end="0"/>
                                            </p:txEl>
                                          </p:spTgt>
                                        </p:tgtEl>
                                        <p:attrNameLst>
                                          <p:attrName>ppt_c</p:attrName>
                                        </p:attrNameLst>
                                      </p:cBhvr>
                                      <p:to>
                                        <a:schemeClr val="tx2"/>
                                      </p:to>
                                    </p:animClr>
                                  </p:subTnLst>
                                </p:cTn>
                              </p:par>
                              <p:par>
                                <p:cTn id="9" presetID="2" presetClass="entr" presetSubtype="8" fill="hold" nodeType="withEffect">
                                  <p:stCondLst>
                                    <p:cond delay="0"/>
                                  </p:stCondLst>
                                  <p:childTnLst>
                                    <p:set>
                                      <p:cBhvr>
                                        <p:cTn id="10" dur="1" fill="hold">
                                          <p:stCondLst>
                                            <p:cond delay="0"/>
                                          </p:stCondLst>
                                        </p:cTn>
                                        <p:tgtEl>
                                          <p:spTgt spid="80899">
                                            <p:txEl>
                                              <p:pRg st="1" end="1"/>
                                            </p:txEl>
                                          </p:spTgt>
                                        </p:tgtEl>
                                        <p:attrNameLst>
                                          <p:attrName>style.visibility</p:attrName>
                                        </p:attrNameLst>
                                      </p:cBhvr>
                                      <p:to>
                                        <p:strVal val="visible"/>
                                      </p:to>
                                    </p:set>
                                    <p:anim calcmode="lin" valueType="num">
                                      <p:cBhvr additive="base">
                                        <p:cTn id="11" dur="500" fill="hold"/>
                                        <p:tgtEl>
                                          <p:spTgt spid="8089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0899">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0899">
                                            <p:txEl>
                                              <p:pRg st="1" end="1"/>
                                            </p:txEl>
                                          </p:spTgt>
                                        </p:tgtEl>
                                        <p:attrNameLst>
                                          <p:attrName>ppt_c</p:attrName>
                                        </p:attrNameLst>
                                      </p:cBhvr>
                                      <p:to>
                                        <a:schemeClr val="tx2"/>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80899">
                                            <p:txEl>
                                              <p:pRg st="2" end="2"/>
                                            </p:txEl>
                                          </p:spTgt>
                                        </p:tgtEl>
                                        <p:attrNameLst>
                                          <p:attrName>style.visibility</p:attrName>
                                        </p:attrNameLst>
                                      </p:cBhvr>
                                      <p:to>
                                        <p:strVal val="visible"/>
                                      </p:to>
                                    </p:set>
                                    <p:anim calcmode="lin" valueType="num">
                                      <p:cBhvr additive="base">
                                        <p:cTn id="17" dur="500" fill="hold"/>
                                        <p:tgtEl>
                                          <p:spTgt spid="80899">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0899">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0899">
                                            <p:txEl>
                                              <p:pRg st="2" end="2"/>
                                            </p:txEl>
                                          </p:spTgt>
                                        </p:tgtEl>
                                        <p:attrNameLst>
                                          <p:attrName>ppt_c</p:attrName>
                                        </p:attrNameLst>
                                      </p:cBhvr>
                                      <p:to>
                                        <a:schemeClr val="tx2"/>
                                      </p:to>
                                    </p:animClr>
                                  </p:subTnLst>
                                </p:cTn>
                              </p:par>
                              <p:par>
                                <p:cTn id="19" presetID="2" presetClass="entr" presetSubtype="8" fill="hold" nodeType="withEffect">
                                  <p:stCondLst>
                                    <p:cond delay="0"/>
                                  </p:stCondLst>
                                  <p:childTnLst>
                                    <p:set>
                                      <p:cBhvr>
                                        <p:cTn id="20" dur="1" fill="hold">
                                          <p:stCondLst>
                                            <p:cond delay="0"/>
                                          </p:stCondLst>
                                        </p:cTn>
                                        <p:tgtEl>
                                          <p:spTgt spid="80899">
                                            <p:txEl>
                                              <p:pRg st="3" end="3"/>
                                            </p:txEl>
                                          </p:spTgt>
                                        </p:tgtEl>
                                        <p:attrNameLst>
                                          <p:attrName>style.visibility</p:attrName>
                                        </p:attrNameLst>
                                      </p:cBhvr>
                                      <p:to>
                                        <p:strVal val="visible"/>
                                      </p:to>
                                    </p:set>
                                    <p:anim calcmode="lin" valueType="num">
                                      <p:cBhvr additive="base">
                                        <p:cTn id="21" dur="500" fill="hold"/>
                                        <p:tgtEl>
                                          <p:spTgt spid="80899">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80899">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0899">
                                            <p:txEl>
                                              <p:pRg st="3" end="3"/>
                                            </p:txEl>
                                          </p:spTgt>
                                        </p:tgtEl>
                                        <p:attrNameLst>
                                          <p:attrName>ppt_c</p:attrName>
                                        </p:attrNameLst>
                                      </p:cBhvr>
                                      <p:to>
                                        <a:schemeClr val="tx2"/>
                                      </p:to>
                                    </p:animClr>
                                  </p:sub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nodeType="clickEffect">
                                  <p:stCondLst>
                                    <p:cond delay="0"/>
                                  </p:stCondLst>
                                  <p:childTnLst>
                                    <p:set>
                                      <p:cBhvr>
                                        <p:cTn id="26" dur="1" fill="hold">
                                          <p:stCondLst>
                                            <p:cond delay="0"/>
                                          </p:stCondLst>
                                        </p:cTn>
                                        <p:tgtEl>
                                          <p:spTgt spid="80899">
                                            <p:txEl>
                                              <p:pRg st="4" end="4"/>
                                            </p:txEl>
                                          </p:spTgt>
                                        </p:tgtEl>
                                        <p:attrNameLst>
                                          <p:attrName>style.visibility</p:attrName>
                                        </p:attrNameLst>
                                      </p:cBhvr>
                                      <p:to>
                                        <p:strVal val="visible"/>
                                      </p:to>
                                    </p:set>
                                    <p:anim calcmode="lin" valueType="num">
                                      <p:cBhvr additive="base">
                                        <p:cTn id="27" dur="500" fill="hold"/>
                                        <p:tgtEl>
                                          <p:spTgt spid="80899">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80899">
                                            <p:txEl>
                                              <p:pRg st="4" end="4"/>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0899">
                                            <p:txEl>
                                              <p:pRg st="4" end="4"/>
                                            </p:txEl>
                                          </p:spTgt>
                                        </p:tgtEl>
                                        <p:attrNameLst>
                                          <p:attrName>ppt_c</p:attrName>
                                        </p:attrNameLst>
                                      </p:cBhvr>
                                      <p:to>
                                        <a:schemeClr val="tx2"/>
                                      </p:to>
                                    </p:animClr>
                                  </p:subTnLst>
                                </p:cTn>
                              </p:par>
                              <p:par>
                                <p:cTn id="29" presetID="2" presetClass="entr" presetSubtype="8" fill="hold" nodeType="withEffect">
                                  <p:stCondLst>
                                    <p:cond delay="0"/>
                                  </p:stCondLst>
                                  <p:childTnLst>
                                    <p:set>
                                      <p:cBhvr>
                                        <p:cTn id="30" dur="1" fill="hold">
                                          <p:stCondLst>
                                            <p:cond delay="0"/>
                                          </p:stCondLst>
                                        </p:cTn>
                                        <p:tgtEl>
                                          <p:spTgt spid="80899">
                                            <p:txEl>
                                              <p:pRg st="5" end="5"/>
                                            </p:txEl>
                                          </p:spTgt>
                                        </p:tgtEl>
                                        <p:attrNameLst>
                                          <p:attrName>style.visibility</p:attrName>
                                        </p:attrNameLst>
                                      </p:cBhvr>
                                      <p:to>
                                        <p:strVal val="visible"/>
                                      </p:to>
                                    </p:set>
                                    <p:anim calcmode="lin" valueType="num">
                                      <p:cBhvr additive="base">
                                        <p:cTn id="31" dur="500" fill="hold"/>
                                        <p:tgtEl>
                                          <p:spTgt spid="80899">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0899">
                                            <p:txEl>
                                              <p:pRg st="5" end="5"/>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0899">
                                            <p:txEl>
                                              <p:pRg st="5" end="5"/>
                                            </p:txEl>
                                          </p:spTgt>
                                        </p:tgtEl>
                                        <p:attrNameLst>
                                          <p:attrName>ppt_c</p:attrName>
                                        </p:attrNameLst>
                                      </p:cBhvr>
                                      <p:to>
                                        <a:schemeClr val="tx2"/>
                                      </p:to>
                                    </p:animClr>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80899">
                                            <p:txEl>
                                              <p:pRg st="6" end="6"/>
                                            </p:txEl>
                                          </p:spTgt>
                                        </p:tgtEl>
                                        <p:attrNameLst>
                                          <p:attrName>style.visibility</p:attrName>
                                        </p:attrNameLst>
                                      </p:cBhvr>
                                      <p:to>
                                        <p:strVal val="visible"/>
                                      </p:to>
                                    </p:set>
                                    <p:anim calcmode="lin" valueType="num">
                                      <p:cBhvr additive="base">
                                        <p:cTn id="37" dur="500" fill="hold"/>
                                        <p:tgtEl>
                                          <p:spTgt spid="80899">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80899">
                                            <p:txEl>
                                              <p:pRg st="6" end="6"/>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0899">
                                            <p:txEl>
                                              <p:pRg st="6" end="6"/>
                                            </p:txEl>
                                          </p:spTgt>
                                        </p:tgtEl>
                                        <p:attrNameLst>
                                          <p:attrName>ppt_c</p:attrName>
                                        </p:attrNameLst>
                                      </p:cBhvr>
                                      <p:to>
                                        <a:schemeClr val="tx2"/>
                                      </p:to>
                                    </p:animClr>
                                  </p:subTnLst>
                                </p:cTn>
                              </p:par>
                              <p:par>
                                <p:cTn id="39" presetID="2" presetClass="entr" presetSubtype="8" fill="hold" nodeType="withEffect">
                                  <p:stCondLst>
                                    <p:cond delay="0"/>
                                  </p:stCondLst>
                                  <p:childTnLst>
                                    <p:set>
                                      <p:cBhvr>
                                        <p:cTn id="40" dur="1" fill="hold">
                                          <p:stCondLst>
                                            <p:cond delay="0"/>
                                          </p:stCondLst>
                                        </p:cTn>
                                        <p:tgtEl>
                                          <p:spTgt spid="80899">
                                            <p:txEl>
                                              <p:pRg st="7" end="7"/>
                                            </p:txEl>
                                          </p:spTgt>
                                        </p:tgtEl>
                                        <p:attrNameLst>
                                          <p:attrName>style.visibility</p:attrName>
                                        </p:attrNameLst>
                                      </p:cBhvr>
                                      <p:to>
                                        <p:strVal val="visible"/>
                                      </p:to>
                                    </p:set>
                                    <p:anim calcmode="lin" valueType="num">
                                      <p:cBhvr additive="base">
                                        <p:cTn id="41" dur="500" fill="hold"/>
                                        <p:tgtEl>
                                          <p:spTgt spid="80899">
                                            <p:txEl>
                                              <p:pRg st="7" end="7"/>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80899">
                                            <p:txEl>
                                              <p:pRg st="7" end="7"/>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0899">
                                            <p:txEl>
                                              <p:pRg st="7" end="7"/>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05FDBE66-A644-F979-24B9-DE4164CDE410}"/>
              </a:ext>
            </a:extLst>
          </p:cNvPr>
          <p:cNvSpPr>
            <a:spLocks noGrp="1"/>
          </p:cNvSpPr>
          <p:nvPr>
            <p:ph type="sldNum" sz="quarter" idx="12"/>
          </p:nvPr>
        </p:nvSpPr>
        <p:spPr/>
        <p:txBody>
          <a:bodyPr/>
          <a:lstStyle/>
          <a:p>
            <a:fld id="{BF18C6A8-E088-494C-BD23-90785B8837B5}" type="slidenum">
              <a:rPr lang="en-US" altLang="en-US"/>
              <a:pPr/>
              <a:t>44</a:t>
            </a:fld>
            <a:endParaRPr lang="en-US" altLang="en-US"/>
          </a:p>
        </p:txBody>
      </p:sp>
      <p:sp>
        <p:nvSpPr>
          <p:cNvPr id="82946" name="Rectangle 2">
            <a:extLst>
              <a:ext uri="{FF2B5EF4-FFF2-40B4-BE49-F238E27FC236}">
                <a16:creationId xmlns:a16="http://schemas.microsoft.com/office/drawing/2014/main" id="{DE588F0E-5676-69BE-F1E5-6C5F8E8D67F7}"/>
              </a:ext>
            </a:extLst>
          </p:cNvPr>
          <p:cNvSpPr>
            <a:spLocks noGrp="1" noChangeArrowheads="1"/>
          </p:cNvSpPr>
          <p:nvPr>
            <p:ph type="title"/>
          </p:nvPr>
        </p:nvSpPr>
        <p:spPr>
          <a:xfrm>
            <a:off x="2133600" y="629750"/>
            <a:ext cx="10571998" cy="970450"/>
          </a:xfrm>
        </p:spPr>
        <p:txBody>
          <a:bodyPr/>
          <a:lstStyle/>
          <a:p>
            <a:r>
              <a:rPr lang="en-US" altLang="en-US" dirty="0"/>
              <a:t>Business Finance</a:t>
            </a:r>
          </a:p>
        </p:txBody>
      </p:sp>
      <p:sp>
        <p:nvSpPr>
          <p:cNvPr id="82947" name="Rectangle 3">
            <a:extLst>
              <a:ext uri="{FF2B5EF4-FFF2-40B4-BE49-F238E27FC236}">
                <a16:creationId xmlns:a16="http://schemas.microsoft.com/office/drawing/2014/main" id="{BC6BD839-A747-7E61-596B-5A22C2008DEB}"/>
              </a:ext>
            </a:extLst>
          </p:cNvPr>
          <p:cNvSpPr>
            <a:spLocks noGrp="1" noChangeArrowheads="1"/>
          </p:cNvSpPr>
          <p:nvPr>
            <p:ph type="body" idx="1"/>
          </p:nvPr>
        </p:nvSpPr>
        <p:spPr>
          <a:xfrm>
            <a:off x="2209800" y="1600200"/>
            <a:ext cx="7848600" cy="4495800"/>
          </a:xfrm>
        </p:spPr>
        <p:txBody>
          <a:bodyPr/>
          <a:lstStyle/>
          <a:p>
            <a:r>
              <a:rPr lang="en-US" altLang="en-US" dirty="0">
                <a:solidFill>
                  <a:schemeClr val="bg1"/>
                </a:solidFill>
              </a:rPr>
              <a:t>Some important questions that are answered using finance</a:t>
            </a:r>
          </a:p>
          <a:p>
            <a:pPr lvl="1"/>
            <a:r>
              <a:rPr lang="en-US" altLang="en-US" dirty="0">
                <a:solidFill>
                  <a:schemeClr val="bg1"/>
                </a:solidFill>
              </a:rPr>
              <a:t>What long-term investments should the firm take on?</a:t>
            </a:r>
          </a:p>
          <a:p>
            <a:pPr lvl="1"/>
            <a:r>
              <a:rPr lang="en-US" altLang="en-US" dirty="0">
                <a:solidFill>
                  <a:schemeClr val="bg1"/>
                </a:solidFill>
              </a:rPr>
              <a:t>Where will we get the long-term financing to pay for the investments?</a:t>
            </a:r>
          </a:p>
          <a:p>
            <a:pPr lvl="1"/>
            <a:r>
              <a:rPr lang="en-US" altLang="en-US" dirty="0">
                <a:solidFill>
                  <a:schemeClr val="bg1"/>
                </a:solidFill>
              </a:rPr>
              <a:t>How will we manage the everyday financial activities of the firm?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82947">
                                            <p:txEl>
                                              <p:pRg st="0" end="0"/>
                                            </p:txEl>
                                          </p:spTgt>
                                        </p:tgtEl>
                                        <p:attrNameLst>
                                          <p:attrName>style.visibility</p:attrName>
                                        </p:attrNameLst>
                                      </p:cBhvr>
                                      <p:to>
                                        <p:strVal val="visible"/>
                                      </p:to>
                                    </p:set>
                                    <p:anim calcmode="lin" valueType="num">
                                      <p:cBhvr additive="base">
                                        <p:cTn id="7" dur="500" fill="hold"/>
                                        <p:tgtEl>
                                          <p:spTgt spid="8294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2947">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2947">
                                            <p:txEl>
                                              <p:pRg st="0" end="0"/>
                                            </p:txEl>
                                          </p:spTgt>
                                        </p:tgtEl>
                                        <p:attrNameLst>
                                          <p:attrName>ppt_c</p:attrName>
                                        </p:attrNameLst>
                                      </p:cBhvr>
                                      <p:to>
                                        <a:schemeClr val="tx2"/>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82947">
                                            <p:txEl>
                                              <p:pRg st="1" end="1"/>
                                            </p:txEl>
                                          </p:spTgt>
                                        </p:tgtEl>
                                        <p:attrNameLst>
                                          <p:attrName>style.visibility</p:attrName>
                                        </p:attrNameLst>
                                      </p:cBhvr>
                                      <p:to>
                                        <p:strVal val="visible"/>
                                      </p:to>
                                    </p:set>
                                    <p:anim calcmode="lin" valueType="num">
                                      <p:cBhvr additive="base">
                                        <p:cTn id="13" dur="500" fill="hold"/>
                                        <p:tgtEl>
                                          <p:spTgt spid="829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2947">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2947">
                                            <p:txEl>
                                              <p:pRg st="1" end="1"/>
                                            </p:txEl>
                                          </p:spTgt>
                                        </p:tgtEl>
                                        <p:attrNameLst>
                                          <p:attrName>ppt_c</p:attrName>
                                        </p:attrNameLst>
                                      </p:cBhvr>
                                      <p:to>
                                        <a:schemeClr val="tx2"/>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82947">
                                            <p:txEl>
                                              <p:pRg st="2" end="2"/>
                                            </p:txEl>
                                          </p:spTgt>
                                        </p:tgtEl>
                                        <p:attrNameLst>
                                          <p:attrName>style.visibility</p:attrName>
                                        </p:attrNameLst>
                                      </p:cBhvr>
                                      <p:to>
                                        <p:strVal val="visible"/>
                                      </p:to>
                                    </p:set>
                                    <p:anim calcmode="lin" valueType="num">
                                      <p:cBhvr additive="base">
                                        <p:cTn id="19" dur="500" fill="hold"/>
                                        <p:tgtEl>
                                          <p:spTgt spid="8294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2947">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2947">
                                            <p:txEl>
                                              <p:pRg st="2" end="2"/>
                                            </p:txEl>
                                          </p:spTgt>
                                        </p:tgtEl>
                                        <p:attrNameLst>
                                          <p:attrName>ppt_c</p:attrName>
                                        </p:attrNameLst>
                                      </p:cBhvr>
                                      <p:to>
                                        <a:schemeClr val="tx2"/>
                                      </p:to>
                                    </p:animClr>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82947">
                                            <p:txEl>
                                              <p:pRg st="3" end="3"/>
                                            </p:txEl>
                                          </p:spTgt>
                                        </p:tgtEl>
                                        <p:attrNameLst>
                                          <p:attrName>style.visibility</p:attrName>
                                        </p:attrNameLst>
                                      </p:cBhvr>
                                      <p:to>
                                        <p:strVal val="visible"/>
                                      </p:to>
                                    </p:set>
                                    <p:anim calcmode="lin" valueType="num">
                                      <p:cBhvr additive="base">
                                        <p:cTn id="25" dur="500" fill="hold"/>
                                        <p:tgtEl>
                                          <p:spTgt spid="8294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2947">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2947">
                                            <p:txEl>
                                              <p:pRg st="3" end="3"/>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build="p" bldLvl="2"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CA6AB62F-D8CE-515A-9A35-C239F18CE4E3}"/>
              </a:ext>
            </a:extLst>
          </p:cNvPr>
          <p:cNvSpPr>
            <a:spLocks noGrp="1"/>
          </p:cNvSpPr>
          <p:nvPr>
            <p:ph type="sldNum" sz="quarter" idx="12"/>
          </p:nvPr>
        </p:nvSpPr>
        <p:spPr/>
        <p:txBody>
          <a:bodyPr/>
          <a:lstStyle/>
          <a:p>
            <a:fld id="{D1E27AEE-9073-4010-B7E4-B2335D73F30A}" type="slidenum">
              <a:rPr lang="en-US" altLang="en-US"/>
              <a:pPr/>
              <a:t>45</a:t>
            </a:fld>
            <a:endParaRPr lang="en-US" altLang="en-US"/>
          </a:p>
        </p:txBody>
      </p:sp>
      <p:sp>
        <p:nvSpPr>
          <p:cNvPr id="84994" name="Rectangle 2">
            <a:extLst>
              <a:ext uri="{FF2B5EF4-FFF2-40B4-BE49-F238E27FC236}">
                <a16:creationId xmlns:a16="http://schemas.microsoft.com/office/drawing/2014/main" id="{03D64876-CDDB-70D6-0338-16121F4C8D2B}"/>
              </a:ext>
            </a:extLst>
          </p:cNvPr>
          <p:cNvSpPr>
            <a:spLocks noGrp="1" noChangeArrowheads="1"/>
          </p:cNvSpPr>
          <p:nvPr>
            <p:ph type="title"/>
          </p:nvPr>
        </p:nvSpPr>
        <p:spPr>
          <a:xfrm>
            <a:off x="2387591" y="629751"/>
            <a:ext cx="10571998" cy="970450"/>
          </a:xfrm>
        </p:spPr>
        <p:txBody>
          <a:bodyPr/>
          <a:lstStyle/>
          <a:p>
            <a:r>
              <a:rPr lang="en-US" altLang="en-US" dirty="0"/>
              <a:t>Financial Manager</a:t>
            </a:r>
          </a:p>
        </p:txBody>
      </p:sp>
      <p:sp>
        <p:nvSpPr>
          <p:cNvPr id="84995" name="Rectangle 3">
            <a:extLst>
              <a:ext uri="{FF2B5EF4-FFF2-40B4-BE49-F238E27FC236}">
                <a16:creationId xmlns:a16="http://schemas.microsoft.com/office/drawing/2014/main" id="{F7997813-D66A-64B6-41AB-0796016D0CC6}"/>
              </a:ext>
            </a:extLst>
          </p:cNvPr>
          <p:cNvSpPr>
            <a:spLocks noGrp="1" noChangeArrowheads="1"/>
          </p:cNvSpPr>
          <p:nvPr>
            <p:ph type="body" idx="1"/>
          </p:nvPr>
        </p:nvSpPr>
        <p:spPr>
          <a:xfrm>
            <a:off x="2209800" y="1600201"/>
            <a:ext cx="7772400" cy="4525963"/>
          </a:xfrm>
        </p:spPr>
        <p:txBody>
          <a:bodyPr/>
          <a:lstStyle/>
          <a:p>
            <a:r>
              <a:rPr lang="en-US" altLang="en-US" sz="2800" dirty="0">
                <a:solidFill>
                  <a:schemeClr val="bg1"/>
                </a:solidFill>
              </a:rPr>
              <a:t>Financial managers try to answer some, or all, of these questions</a:t>
            </a:r>
          </a:p>
          <a:p>
            <a:r>
              <a:rPr lang="en-US" altLang="en-US" sz="2800" dirty="0">
                <a:solidFill>
                  <a:schemeClr val="bg1"/>
                </a:solidFill>
              </a:rPr>
              <a:t>The top financial manager within a firm is usually the Chief Financial Officer (CFO)</a:t>
            </a:r>
          </a:p>
          <a:p>
            <a:pPr lvl="1"/>
            <a:r>
              <a:rPr lang="en-US" altLang="en-US" sz="2400" dirty="0">
                <a:solidFill>
                  <a:schemeClr val="bg1"/>
                </a:solidFill>
              </a:rPr>
              <a:t>Treasurer – oversees cash management, credit management, capital expenditures, and financial planning</a:t>
            </a:r>
          </a:p>
          <a:p>
            <a:pPr lvl="1"/>
            <a:r>
              <a:rPr lang="en-US" altLang="en-US" sz="2400" dirty="0">
                <a:solidFill>
                  <a:schemeClr val="bg1"/>
                </a:solidFill>
              </a:rPr>
              <a:t>Controller – oversees taxes, cost accounting, financial accounting, and data processing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84995">
                                            <p:txEl>
                                              <p:pRg st="0" end="0"/>
                                            </p:txEl>
                                          </p:spTgt>
                                        </p:tgtEl>
                                        <p:attrNameLst>
                                          <p:attrName>style.visibility</p:attrName>
                                        </p:attrNameLst>
                                      </p:cBhvr>
                                      <p:to>
                                        <p:strVal val="visible"/>
                                      </p:to>
                                    </p:set>
                                    <p:anim calcmode="lin" valueType="num">
                                      <p:cBhvr additive="base">
                                        <p:cTn id="7" dur="500" fill="hold"/>
                                        <p:tgtEl>
                                          <p:spTgt spid="8499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4995">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4995">
                                            <p:txEl>
                                              <p:pRg st="0" end="0"/>
                                            </p:txEl>
                                          </p:spTgt>
                                        </p:tgtEl>
                                        <p:attrNameLst>
                                          <p:attrName>ppt_c</p:attrName>
                                        </p:attrNameLst>
                                      </p:cBhvr>
                                      <p:to>
                                        <a:schemeClr val="tx2"/>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84995">
                                            <p:txEl>
                                              <p:pRg st="1" end="1"/>
                                            </p:txEl>
                                          </p:spTgt>
                                        </p:tgtEl>
                                        <p:attrNameLst>
                                          <p:attrName>style.visibility</p:attrName>
                                        </p:attrNameLst>
                                      </p:cBhvr>
                                      <p:to>
                                        <p:strVal val="visible"/>
                                      </p:to>
                                    </p:set>
                                    <p:anim calcmode="lin" valueType="num">
                                      <p:cBhvr additive="base">
                                        <p:cTn id="13" dur="500" fill="hold"/>
                                        <p:tgtEl>
                                          <p:spTgt spid="8499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4995">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4995">
                                            <p:txEl>
                                              <p:pRg st="1" end="1"/>
                                            </p:txEl>
                                          </p:spTgt>
                                        </p:tgtEl>
                                        <p:attrNameLst>
                                          <p:attrName>ppt_c</p:attrName>
                                        </p:attrNameLst>
                                      </p:cBhvr>
                                      <p:to>
                                        <a:schemeClr val="tx2"/>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84995">
                                            <p:txEl>
                                              <p:pRg st="2" end="2"/>
                                            </p:txEl>
                                          </p:spTgt>
                                        </p:tgtEl>
                                        <p:attrNameLst>
                                          <p:attrName>style.visibility</p:attrName>
                                        </p:attrNameLst>
                                      </p:cBhvr>
                                      <p:to>
                                        <p:strVal val="visible"/>
                                      </p:to>
                                    </p:set>
                                    <p:anim calcmode="lin" valueType="num">
                                      <p:cBhvr additive="base">
                                        <p:cTn id="19" dur="500" fill="hold"/>
                                        <p:tgtEl>
                                          <p:spTgt spid="8499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4995">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4995">
                                            <p:txEl>
                                              <p:pRg st="2" end="2"/>
                                            </p:txEl>
                                          </p:spTgt>
                                        </p:tgtEl>
                                        <p:attrNameLst>
                                          <p:attrName>ppt_c</p:attrName>
                                        </p:attrNameLst>
                                      </p:cBhvr>
                                      <p:to>
                                        <a:schemeClr val="tx2"/>
                                      </p:to>
                                    </p:animClr>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84995">
                                            <p:txEl>
                                              <p:pRg st="3" end="3"/>
                                            </p:txEl>
                                          </p:spTgt>
                                        </p:tgtEl>
                                        <p:attrNameLst>
                                          <p:attrName>style.visibility</p:attrName>
                                        </p:attrNameLst>
                                      </p:cBhvr>
                                      <p:to>
                                        <p:strVal val="visible"/>
                                      </p:to>
                                    </p:set>
                                    <p:anim calcmode="lin" valueType="num">
                                      <p:cBhvr additive="base">
                                        <p:cTn id="25" dur="500" fill="hold"/>
                                        <p:tgtEl>
                                          <p:spTgt spid="8499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4995">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4995">
                                            <p:txEl>
                                              <p:pRg st="3" end="3"/>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build="p" bldLvl="2"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E0797AEE-74DA-EBB5-0287-AB97C4309B00}"/>
              </a:ext>
            </a:extLst>
          </p:cNvPr>
          <p:cNvSpPr>
            <a:spLocks noGrp="1"/>
          </p:cNvSpPr>
          <p:nvPr>
            <p:ph type="sldNum" sz="quarter" idx="12"/>
          </p:nvPr>
        </p:nvSpPr>
        <p:spPr/>
        <p:txBody>
          <a:bodyPr/>
          <a:lstStyle/>
          <a:p>
            <a:fld id="{0464D198-1A01-42A8-B6CD-4EEA5DBDE113}" type="slidenum">
              <a:rPr lang="en-US" altLang="en-US"/>
              <a:pPr/>
              <a:t>46</a:t>
            </a:fld>
            <a:endParaRPr lang="en-US" altLang="en-US"/>
          </a:p>
        </p:txBody>
      </p:sp>
      <p:sp>
        <p:nvSpPr>
          <p:cNvPr id="87042" name="Rectangle 2">
            <a:extLst>
              <a:ext uri="{FF2B5EF4-FFF2-40B4-BE49-F238E27FC236}">
                <a16:creationId xmlns:a16="http://schemas.microsoft.com/office/drawing/2014/main" id="{1A137ACC-2687-AADF-3D77-641B2D346DB3}"/>
              </a:ext>
            </a:extLst>
          </p:cNvPr>
          <p:cNvSpPr>
            <a:spLocks noGrp="1" noChangeArrowheads="1"/>
          </p:cNvSpPr>
          <p:nvPr>
            <p:ph type="title"/>
          </p:nvPr>
        </p:nvSpPr>
        <p:spPr>
          <a:xfrm>
            <a:off x="2364712" y="731836"/>
            <a:ext cx="10571998" cy="970450"/>
          </a:xfrm>
        </p:spPr>
        <p:txBody>
          <a:bodyPr/>
          <a:lstStyle/>
          <a:p>
            <a:r>
              <a:rPr lang="en-US" altLang="en-US" dirty="0"/>
              <a:t>Financial Management Decisions</a:t>
            </a:r>
          </a:p>
        </p:txBody>
      </p:sp>
      <p:sp>
        <p:nvSpPr>
          <p:cNvPr id="87043" name="Rectangle 3">
            <a:extLst>
              <a:ext uri="{FF2B5EF4-FFF2-40B4-BE49-F238E27FC236}">
                <a16:creationId xmlns:a16="http://schemas.microsoft.com/office/drawing/2014/main" id="{F8288A2C-92A5-48FC-82DF-4B12839E777D}"/>
              </a:ext>
            </a:extLst>
          </p:cNvPr>
          <p:cNvSpPr>
            <a:spLocks noGrp="1" noChangeArrowheads="1"/>
          </p:cNvSpPr>
          <p:nvPr>
            <p:ph type="body" idx="1"/>
          </p:nvPr>
        </p:nvSpPr>
        <p:spPr>
          <a:xfrm>
            <a:off x="2209800" y="1600201"/>
            <a:ext cx="7848600" cy="4525963"/>
          </a:xfrm>
        </p:spPr>
        <p:txBody>
          <a:bodyPr/>
          <a:lstStyle/>
          <a:p>
            <a:pPr>
              <a:lnSpc>
                <a:spcPct val="90000"/>
              </a:lnSpc>
            </a:pPr>
            <a:r>
              <a:rPr lang="en-US" altLang="en-US" dirty="0">
                <a:solidFill>
                  <a:schemeClr val="bg1"/>
                </a:solidFill>
              </a:rPr>
              <a:t>Capital budgeting</a:t>
            </a:r>
          </a:p>
          <a:p>
            <a:pPr lvl="1">
              <a:lnSpc>
                <a:spcPct val="90000"/>
              </a:lnSpc>
            </a:pPr>
            <a:r>
              <a:rPr lang="en-US" altLang="en-US" dirty="0">
                <a:solidFill>
                  <a:schemeClr val="bg1"/>
                </a:solidFill>
              </a:rPr>
              <a:t>What long-term investments or projects should the business take on?</a:t>
            </a:r>
          </a:p>
          <a:p>
            <a:pPr>
              <a:lnSpc>
                <a:spcPct val="90000"/>
              </a:lnSpc>
            </a:pPr>
            <a:r>
              <a:rPr lang="en-US" altLang="en-US" dirty="0">
                <a:solidFill>
                  <a:schemeClr val="bg1"/>
                </a:solidFill>
              </a:rPr>
              <a:t>Capital structure</a:t>
            </a:r>
          </a:p>
          <a:p>
            <a:pPr lvl="1">
              <a:lnSpc>
                <a:spcPct val="90000"/>
              </a:lnSpc>
            </a:pPr>
            <a:r>
              <a:rPr lang="en-US" altLang="en-US" dirty="0">
                <a:solidFill>
                  <a:schemeClr val="bg1"/>
                </a:solidFill>
              </a:rPr>
              <a:t>How should we pay for our assets?</a:t>
            </a:r>
          </a:p>
          <a:p>
            <a:pPr lvl="1">
              <a:lnSpc>
                <a:spcPct val="90000"/>
              </a:lnSpc>
            </a:pPr>
            <a:r>
              <a:rPr lang="en-US" altLang="en-US" dirty="0">
                <a:solidFill>
                  <a:schemeClr val="bg1"/>
                </a:solidFill>
              </a:rPr>
              <a:t>Should we use debt or equity?</a:t>
            </a:r>
          </a:p>
          <a:p>
            <a:pPr>
              <a:lnSpc>
                <a:spcPct val="90000"/>
              </a:lnSpc>
            </a:pPr>
            <a:r>
              <a:rPr lang="en-US" altLang="en-US" dirty="0">
                <a:solidFill>
                  <a:schemeClr val="bg1"/>
                </a:solidFill>
              </a:rPr>
              <a:t>Working capital management</a:t>
            </a:r>
          </a:p>
          <a:p>
            <a:pPr lvl="1">
              <a:lnSpc>
                <a:spcPct val="90000"/>
              </a:lnSpc>
            </a:pPr>
            <a:r>
              <a:rPr lang="en-US" altLang="en-US" dirty="0">
                <a:solidFill>
                  <a:schemeClr val="bg1"/>
                </a:solidFill>
              </a:rPr>
              <a:t>How do we manage the day-to-day finances of the firm?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87043">
                                            <p:txEl>
                                              <p:pRg st="0" end="0"/>
                                            </p:txEl>
                                          </p:spTgt>
                                        </p:tgtEl>
                                        <p:attrNameLst>
                                          <p:attrName>style.visibility</p:attrName>
                                        </p:attrNameLst>
                                      </p:cBhvr>
                                      <p:to>
                                        <p:strVal val="visible"/>
                                      </p:to>
                                    </p:set>
                                    <p:anim calcmode="lin" valueType="num">
                                      <p:cBhvr additive="base">
                                        <p:cTn id="7" dur="500" fill="hold"/>
                                        <p:tgtEl>
                                          <p:spTgt spid="870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7043">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7043">
                                            <p:txEl>
                                              <p:pRg st="0" end="0"/>
                                            </p:txEl>
                                          </p:spTgt>
                                        </p:tgtEl>
                                        <p:attrNameLst>
                                          <p:attrName>ppt_c</p:attrName>
                                        </p:attrNameLst>
                                      </p:cBhvr>
                                      <p:to>
                                        <a:schemeClr val="tx2"/>
                                      </p:to>
                                    </p:animClr>
                                  </p:subTnLst>
                                </p:cTn>
                              </p:par>
                              <p:par>
                                <p:cTn id="9" presetID="2" presetClass="entr" presetSubtype="8" fill="hold" nodeType="withEffect">
                                  <p:stCondLst>
                                    <p:cond delay="0"/>
                                  </p:stCondLst>
                                  <p:childTnLst>
                                    <p:set>
                                      <p:cBhvr>
                                        <p:cTn id="10" dur="1" fill="hold">
                                          <p:stCondLst>
                                            <p:cond delay="0"/>
                                          </p:stCondLst>
                                        </p:cTn>
                                        <p:tgtEl>
                                          <p:spTgt spid="87043">
                                            <p:txEl>
                                              <p:pRg st="1" end="1"/>
                                            </p:txEl>
                                          </p:spTgt>
                                        </p:tgtEl>
                                        <p:attrNameLst>
                                          <p:attrName>style.visibility</p:attrName>
                                        </p:attrNameLst>
                                      </p:cBhvr>
                                      <p:to>
                                        <p:strVal val="visible"/>
                                      </p:to>
                                    </p:set>
                                    <p:anim calcmode="lin" valueType="num">
                                      <p:cBhvr additive="base">
                                        <p:cTn id="11" dur="500" fill="hold"/>
                                        <p:tgtEl>
                                          <p:spTgt spid="8704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7043">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7043">
                                            <p:txEl>
                                              <p:pRg st="1" end="1"/>
                                            </p:txEl>
                                          </p:spTgt>
                                        </p:tgtEl>
                                        <p:attrNameLst>
                                          <p:attrName>ppt_c</p:attrName>
                                        </p:attrNameLst>
                                      </p:cBhvr>
                                      <p:to>
                                        <a:schemeClr val="tx2"/>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87043">
                                            <p:txEl>
                                              <p:pRg st="2" end="2"/>
                                            </p:txEl>
                                          </p:spTgt>
                                        </p:tgtEl>
                                        <p:attrNameLst>
                                          <p:attrName>style.visibility</p:attrName>
                                        </p:attrNameLst>
                                      </p:cBhvr>
                                      <p:to>
                                        <p:strVal val="visible"/>
                                      </p:to>
                                    </p:set>
                                    <p:anim calcmode="lin" valueType="num">
                                      <p:cBhvr additive="base">
                                        <p:cTn id="17" dur="500" fill="hold"/>
                                        <p:tgtEl>
                                          <p:spTgt spid="8704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7043">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7043">
                                            <p:txEl>
                                              <p:pRg st="2" end="2"/>
                                            </p:txEl>
                                          </p:spTgt>
                                        </p:tgtEl>
                                        <p:attrNameLst>
                                          <p:attrName>ppt_c</p:attrName>
                                        </p:attrNameLst>
                                      </p:cBhvr>
                                      <p:to>
                                        <a:schemeClr val="tx2"/>
                                      </p:to>
                                    </p:animClr>
                                  </p:subTnLst>
                                </p:cTn>
                              </p:par>
                              <p:par>
                                <p:cTn id="19" presetID="2" presetClass="entr" presetSubtype="8" fill="hold" nodeType="withEffect">
                                  <p:stCondLst>
                                    <p:cond delay="0"/>
                                  </p:stCondLst>
                                  <p:childTnLst>
                                    <p:set>
                                      <p:cBhvr>
                                        <p:cTn id="20" dur="1" fill="hold">
                                          <p:stCondLst>
                                            <p:cond delay="0"/>
                                          </p:stCondLst>
                                        </p:cTn>
                                        <p:tgtEl>
                                          <p:spTgt spid="87043">
                                            <p:txEl>
                                              <p:pRg st="3" end="3"/>
                                            </p:txEl>
                                          </p:spTgt>
                                        </p:tgtEl>
                                        <p:attrNameLst>
                                          <p:attrName>style.visibility</p:attrName>
                                        </p:attrNameLst>
                                      </p:cBhvr>
                                      <p:to>
                                        <p:strVal val="visible"/>
                                      </p:to>
                                    </p:set>
                                    <p:anim calcmode="lin" valueType="num">
                                      <p:cBhvr additive="base">
                                        <p:cTn id="21" dur="500" fill="hold"/>
                                        <p:tgtEl>
                                          <p:spTgt spid="87043">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87043">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7043">
                                            <p:txEl>
                                              <p:pRg st="3" end="3"/>
                                            </p:txEl>
                                          </p:spTgt>
                                        </p:tgtEl>
                                        <p:attrNameLst>
                                          <p:attrName>ppt_c</p:attrName>
                                        </p:attrNameLst>
                                      </p:cBhvr>
                                      <p:to>
                                        <a:schemeClr val="tx2"/>
                                      </p:to>
                                    </p:animClr>
                                  </p:subTnLst>
                                </p:cTn>
                              </p:par>
                              <p:par>
                                <p:cTn id="23" presetID="2" presetClass="entr" presetSubtype="8" fill="hold" nodeType="withEffect">
                                  <p:stCondLst>
                                    <p:cond delay="0"/>
                                  </p:stCondLst>
                                  <p:childTnLst>
                                    <p:set>
                                      <p:cBhvr>
                                        <p:cTn id="24" dur="1" fill="hold">
                                          <p:stCondLst>
                                            <p:cond delay="0"/>
                                          </p:stCondLst>
                                        </p:cTn>
                                        <p:tgtEl>
                                          <p:spTgt spid="87043">
                                            <p:txEl>
                                              <p:pRg st="4" end="4"/>
                                            </p:txEl>
                                          </p:spTgt>
                                        </p:tgtEl>
                                        <p:attrNameLst>
                                          <p:attrName>style.visibility</p:attrName>
                                        </p:attrNameLst>
                                      </p:cBhvr>
                                      <p:to>
                                        <p:strVal val="visible"/>
                                      </p:to>
                                    </p:set>
                                    <p:anim calcmode="lin" valueType="num">
                                      <p:cBhvr additive="base">
                                        <p:cTn id="25" dur="500" fill="hold"/>
                                        <p:tgtEl>
                                          <p:spTgt spid="87043">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7043">
                                            <p:txEl>
                                              <p:pRg st="4" end="4"/>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7043">
                                            <p:txEl>
                                              <p:pRg st="4" end="4"/>
                                            </p:txEl>
                                          </p:spTgt>
                                        </p:tgtEl>
                                        <p:attrNameLst>
                                          <p:attrName>ppt_c</p:attrName>
                                        </p:attrNameLst>
                                      </p:cBhvr>
                                      <p:to>
                                        <a:schemeClr val="tx2"/>
                                      </p:to>
                                    </p:animClr>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87043">
                                            <p:txEl>
                                              <p:pRg st="5" end="5"/>
                                            </p:txEl>
                                          </p:spTgt>
                                        </p:tgtEl>
                                        <p:attrNameLst>
                                          <p:attrName>style.visibility</p:attrName>
                                        </p:attrNameLst>
                                      </p:cBhvr>
                                      <p:to>
                                        <p:strVal val="visible"/>
                                      </p:to>
                                    </p:set>
                                    <p:anim calcmode="lin" valueType="num">
                                      <p:cBhvr additive="base">
                                        <p:cTn id="31" dur="500" fill="hold"/>
                                        <p:tgtEl>
                                          <p:spTgt spid="87043">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7043">
                                            <p:txEl>
                                              <p:pRg st="5" end="5"/>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7043">
                                            <p:txEl>
                                              <p:pRg st="5" end="5"/>
                                            </p:txEl>
                                          </p:spTgt>
                                        </p:tgtEl>
                                        <p:attrNameLst>
                                          <p:attrName>ppt_c</p:attrName>
                                        </p:attrNameLst>
                                      </p:cBhvr>
                                      <p:to>
                                        <a:schemeClr val="tx2"/>
                                      </p:to>
                                    </p:animClr>
                                  </p:subTnLst>
                                </p:cTn>
                              </p:par>
                              <p:par>
                                <p:cTn id="33" presetID="2" presetClass="entr" presetSubtype="8" fill="hold" nodeType="withEffect">
                                  <p:stCondLst>
                                    <p:cond delay="0"/>
                                  </p:stCondLst>
                                  <p:childTnLst>
                                    <p:set>
                                      <p:cBhvr>
                                        <p:cTn id="34" dur="1" fill="hold">
                                          <p:stCondLst>
                                            <p:cond delay="0"/>
                                          </p:stCondLst>
                                        </p:cTn>
                                        <p:tgtEl>
                                          <p:spTgt spid="87043">
                                            <p:txEl>
                                              <p:pRg st="6" end="6"/>
                                            </p:txEl>
                                          </p:spTgt>
                                        </p:tgtEl>
                                        <p:attrNameLst>
                                          <p:attrName>style.visibility</p:attrName>
                                        </p:attrNameLst>
                                      </p:cBhvr>
                                      <p:to>
                                        <p:strVal val="visible"/>
                                      </p:to>
                                    </p:set>
                                    <p:anim calcmode="lin" valueType="num">
                                      <p:cBhvr additive="base">
                                        <p:cTn id="35" dur="500" fill="hold"/>
                                        <p:tgtEl>
                                          <p:spTgt spid="87043">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7043">
                                            <p:txEl>
                                              <p:pRg st="6" end="6"/>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87043">
                                            <p:txEl>
                                              <p:pRg st="6" end="6"/>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CA2D491F-4956-897A-4891-D5A02064D50A}"/>
              </a:ext>
            </a:extLst>
          </p:cNvPr>
          <p:cNvSpPr>
            <a:spLocks noGrp="1"/>
          </p:cNvSpPr>
          <p:nvPr>
            <p:ph type="sldNum" sz="quarter" idx="12"/>
          </p:nvPr>
        </p:nvSpPr>
        <p:spPr/>
        <p:txBody>
          <a:bodyPr/>
          <a:lstStyle/>
          <a:p>
            <a:fld id="{9F70FE32-584B-4716-9CCA-84829CF8639B}" type="slidenum">
              <a:rPr lang="en-US" altLang="en-US"/>
              <a:pPr/>
              <a:t>47</a:t>
            </a:fld>
            <a:endParaRPr lang="en-US" altLang="en-US"/>
          </a:p>
        </p:txBody>
      </p:sp>
      <p:sp>
        <p:nvSpPr>
          <p:cNvPr id="97282" name="Rectangle 2">
            <a:extLst>
              <a:ext uri="{FF2B5EF4-FFF2-40B4-BE49-F238E27FC236}">
                <a16:creationId xmlns:a16="http://schemas.microsoft.com/office/drawing/2014/main" id="{3C737DF9-5192-013D-4684-065FE7BD05AA}"/>
              </a:ext>
            </a:extLst>
          </p:cNvPr>
          <p:cNvSpPr>
            <a:spLocks noGrp="1" noChangeArrowheads="1"/>
          </p:cNvSpPr>
          <p:nvPr>
            <p:ph type="title"/>
          </p:nvPr>
        </p:nvSpPr>
        <p:spPr>
          <a:xfrm>
            <a:off x="2209800" y="629751"/>
            <a:ext cx="10571998" cy="970450"/>
          </a:xfrm>
        </p:spPr>
        <p:txBody>
          <a:bodyPr/>
          <a:lstStyle/>
          <a:p>
            <a:r>
              <a:rPr lang="en-US" altLang="en-US"/>
              <a:t>Goal Of Financial Management</a:t>
            </a:r>
          </a:p>
        </p:txBody>
      </p:sp>
      <p:sp>
        <p:nvSpPr>
          <p:cNvPr id="97283" name="Rectangle 3">
            <a:extLst>
              <a:ext uri="{FF2B5EF4-FFF2-40B4-BE49-F238E27FC236}">
                <a16:creationId xmlns:a16="http://schemas.microsoft.com/office/drawing/2014/main" id="{1B6249A9-06D4-DDB5-7AAB-6663D1C4F920}"/>
              </a:ext>
            </a:extLst>
          </p:cNvPr>
          <p:cNvSpPr>
            <a:spLocks noGrp="1" noChangeArrowheads="1"/>
          </p:cNvSpPr>
          <p:nvPr>
            <p:ph type="body" idx="1"/>
          </p:nvPr>
        </p:nvSpPr>
        <p:spPr>
          <a:xfrm>
            <a:off x="2209800" y="1600201"/>
            <a:ext cx="7772400" cy="4525963"/>
          </a:xfrm>
        </p:spPr>
        <p:txBody>
          <a:bodyPr>
            <a:normAutofit fontScale="92500" lnSpcReduction="20000"/>
          </a:bodyPr>
          <a:lstStyle/>
          <a:p>
            <a:r>
              <a:rPr lang="en-US" altLang="en-US" sz="3000">
                <a:solidFill>
                  <a:schemeClr val="bg1"/>
                </a:solidFill>
              </a:rPr>
              <a:t>What should be the goal of a corporation?</a:t>
            </a:r>
          </a:p>
          <a:p>
            <a:pPr lvl="1"/>
            <a:r>
              <a:rPr lang="en-US" altLang="en-US" sz="2600">
                <a:solidFill>
                  <a:schemeClr val="bg1"/>
                </a:solidFill>
              </a:rPr>
              <a:t>Maximize profit?</a:t>
            </a:r>
          </a:p>
          <a:p>
            <a:pPr lvl="1"/>
            <a:r>
              <a:rPr lang="en-US" altLang="en-US" sz="2600">
                <a:solidFill>
                  <a:schemeClr val="bg1"/>
                </a:solidFill>
              </a:rPr>
              <a:t>Minimize costs?</a:t>
            </a:r>
          </a:p>
          <a:p>
            <a:pPr lvl="1"/>
            <a:r>
              <a:rPr lang="en-US" altLang="en-US" sz="2600">
                <a:solidFill>
                  <a:schemeClr val="bg1"/>
                </a:solidFill>
              </a:rPr>
              <a:t>Maximize market share?</a:t>
            </a:r>
          </a:p>
          <a:p>
            <a:pPr lvl="1"/>
            <a:r>
              <a:rPr lang="en-US" altLang="en-US" sz="2600">
                <a:solidFill>
                  <a:schemeClr val="bg1"/>
                </a:solidFill>
              </a:rPr>
              <a:t>Maximize the current value of the company’s stock?</a:t>
            </a:r>
          </a:p>
          <a:p>
            <a:r>
              <a:rPr lang="en-US" altLang="en-US" sz="3000">
                <a:solidFill>
                  <a:schemeClr val="bg1"/>
                </a:solidFill>
              </a:rPr>
              <a:t>Does this mean we should do anything and everything to maximize owner wealth?</a:t>
            </a:r>
          </a:p>
          <a:p>
            <a:r>
              <a:rPr lang="en-US" altLang="en-US" sz="3000">
                <a:solidFill>
                  <a:schemeClr val="bg1"/>
                </a:solidFill>
              </a:rPr>
              <a:t>Sarbanes-Oxley Act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97283">
                                            <p:txEl>
                                              <p:pRg st="0" end="0"/>
                                            </p:txEl>
                                          </p:spTgt>
                                        </p:tgtEl>
                                        <p:attrNameLst>
                                          <p:attrName>style.visibility</p:attrName>
                                        </p:attrNameLst>
                                      </p:cBhvr>
                                      <p:to>
                                        <p:strVal val="visible"/>
                                      </p:to>
                                    </p:set>
                                    <p:anim calcmode="lin" valueType="num">
                                      <p:cBhvr additive="base">
                                        <p:cTn id="7" dur="500" fill="hold"/>
                                        <p:tgtEl>
                                          <p:spTgt spid="9728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7283">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7283">
                                            <p:txEl>
                                              <p:pRg st="0" end="0"/>
                                            </p:txEl>
                                          </p:spTgt>
                                        </p:tgtEl>
                                        <p:attrNameLst>
                                          <p:attrName>ppt_c</p:attrName>
                                        </p:attrNameLst>
                                      </p:cBhvr>
                                      <p:to>
                                        <a:schemeClr val="tx2"/>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7283">
                                            <p:txEl>
                                              <p:pRg st="1" end="1"/>
                                            </p:txEl>
                                          </p:spTgt>
                                        </p:tgtEl>
                                        <p:attrNameLst>
                                          <p:attrName>style.visibility</p:attrName>
                                        </p:attrNameLst>
                                      </p:cBhvr>
                                      <p:to>
                                        <p:strVal val="visible"/>
                                      </p:to>
                                    </p:set>
                                    <p:anim calcmode="lin" valueType="num">
                                      <p:cBhvr additive="base">
                                        <p:cTn id="13" dur="500" fill="hold"/>
                                        <p:tgtEl>
                                          <p:spTgt spid="9728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7283">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7283">
                                            <p:txEl>
                                              <p:pRg st="1" end="1"/>
                                            </p:txEl>
                                          </p:spTgt>
                                        </p:tgtEl>
                                        <p:attrNameLst>
                                          <p:attrName>ppt_c</p:attrName>
                                        </p:attrNameLst>
                                      </p:cBhvr>
                                      <p:to>
                                        <a:schemeClr val="tx2"/>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97283">
                                            <p:txEl>
                                              <p:pRg st="2" end="2"/>
                                            </p:txEl>
                                          </p:spTgt>
                                        </p:tgtEl>
                                        <p:attrNameLst>
                                          <p:attrName>style.visibility</p:attrName>
                                        </p:attrNameLst>
                                      </p:cBhvr>
                                      <p:to>
                                        <p:strVal val="visible"/>
                                      </p:to>
                                    </p:set>
                                    <p:anim calcmode="lin" valueType="num">
                                      <p:cBhvr additive="base">
                                        <p:cTn id="19" dur="500" fill="hold"/>
                                        <p:tgtEl>
                                          <p:spTgt spid="9728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7283">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7283">
                                            <p:txEl>
                                              <p:pRg st="2" end="2"/>
                                            </p:txEl>
                                          </p:spTgt>
                                        </p:tgtEl>
                                        <p:attrNameLst>
                                          <p:attrName>ppt_c</p:attrName>
                                        </p:attrNameLst>
                                      </p:cBhvr>
                                      <p:to>
                                        <a:schemeClr val="tx2"/>
                                      </p:to>
                                    </p:animClr>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7283">
                                            <p:txEl>
                                              <p:pRg st="3" end="3"/>
                                            </p:txEl>
                                          </p:spTgt>
                                        </p:tgtEl>
                                        <p:attrNameLst>
                                          <p:attrName>style.visibility</p:attrName>
                                        </p:attrNameLst>
                                      </p:cBhvr>
                                      <p:to>
                                        <p:strVal val="visible"/>
                                      </p:to>
                                    </p:set>
                                    <p:anim calcmode="lin" valueType="num">
                                      <p:cBhvr additive="base">
                                        <p:cTn id="25" dur="500" fill="hold"/>
                                        <p:tgtEl>
                                          <p:spTgt spid="9728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7283">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7283">
                                            <p:txEl>
                                              <p:pRg st="3" end="3"/>
                                            </p:txEl>
                                          </p:spTgt>
                                        </p:tgtEl>
                                        <p:attrNameLst>
                                          <p:attrName>ppt_c</p:attrName>
                                        </p:attrNameLst>
                                      </p:cBhvr>
                                      <p:to>
                                        <a:schemeClr val="tx2"/>
                                      </p:to>
                                    </p:animClr>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97283">
                                            <p:txEl>
                                              <p:pRg st="4" end="4"/>
                                            </p:txEl>
                                          </p:spTgt>
                                        </p:tgtEl>
                                        <p:attrNameLst>
                                          <p:attrName>style.visibility</p:attrName>
                                        </p:attrNameLst>
                                      </p:cBhvr>
                                      <p:to>
                                        <p:strVal val="visible"/>
                                      </p:to>
                                    </p:set>
                                    <p:anim calcmode="lin" valueType="num">
                                      <p:cBhvr additive="base">
                                        <p:cTn id="31" dur="500" fill="hold"/>
                                        <p:tgtEl>
                                          <p:spTgt spid="9728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7283">
                                            <p:txEl>
                                              <p:pRg st="4" end="4"/>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7283">
                                            <p:txEl>
                                              <p:pRg st="4" end="4"/>
                                            </p:txEl>
                                          </p:spTgt>
                                        </p:tgtEl>
                                        <p:attrNameLst>
                                          <p:attrName>ppt_c</p:attrName>
                                        </p:attrNameLst>
                                      </p:cBhvr>
                                      <p:to>
                                        <a:schemeClr val="tx2"/>
                                      </p:to>
                                    </p:animClr>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97283">
                                            <p:txEl>
                                              <p:pRg st="5" end="5"/>
                                            </p:txEl>
                                          </p:spTgt>
                                        </p:tgtEl>
                                        <p:attrNameLst>
                                          <p:attrName>style.visibility</p:attrName>
                                        </p:attrNameLst>
                                      </p:cBhvr>
                                      <p:to>
                                        <p:strVal val="visible"/>
                                      </p:to>
                                    </p:set>
                                    <p:anim calcmode="lin" valueType="num">
                                      <p:cBhvr additive="base">
                                        <p:cTn id="37" dur="500" fill="hold"/>
                                        <p:tgtEl>
                                          <p:spTgt spid="97283">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7283">
                                            <p:txEl>
                                              <p:pRg st="5" end="5"/>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7283">
                                            <p:txEl>
                                              <p:pRg st="5" end="5"/>
                                            </p:txEl>
                                          </p:spTgt>
                                        </p:tgtEl>
                                        <p:attrNameLst>
                                          <p:attrName>ppt_c</p:attrName>
                                        </p:attrNameLst>
                                      </p:cBhvr>
                                      <p:to>
                                        <a:schemeClr val="tx2"/>
                                      </p:to>
                                    </p:animClr>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97283">
                                            <p:txEl>
                                              <p:pRg st="6" end="6"/>
                                            </p:txEl>
                                          </p:spTgt>
                                        </p:tgtEl>
                                        <p:attrNameLst>
                                          <p:attrName>style.visibility</p:attrName>
                                        </p:attrNameLst>
                                      </p:cBhvr>
                                      <p:to>
                                        <p:strVal val="visible"/>
                                      </p:to>
                                    </p:set>
                                    <p:anim calcmode="lin" valueType="num">
                                      <p:cBhvr additive="base">
                                        <p:cTn id="43" dur="500" fill="hold"/>
                                        <p:tgtEl>
                                          <p:spTgt spid="97283">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97283">
                                            <p:txEl>
                                              <p:pRg st="6" end="6"/>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7283">
                                            <p:txEl>
                                              <p:pRg st="6" end="6"/>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build="p" bldLvl="2" autoUpdateAnimBg="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themeOverride>
</file>

<file path=ppt/theme/themeOverride2.xml><?xml version="1.0" encoding="utf-8"?>
<a:themeOverride xmlns:a="http://schemas.openxmlformats.org/drawingml/2006/main">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themeOverride>
</file>

<file path=ppt/theme/themeOverride3.xml><?xml version="1.0" encoding="utf-8"?>
<a:themeOverride xmlns:a="http://schemas.openxmlformats.org/drawingml/2006/main">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themeOverride>
</file>

<file path=docProps/app.xml><?xml version="1.0" encoding="utf-8"?>
<Properties xmlns="http://schemas.openxmlformats.org/officeDocument/2006/extended-properties" xmlns:vt="http://schemas.openxmlformats.org/officeDocument/2006/docPropsVTypes">
  <Template/>
  <TotalTime>348</TotalTime>
  <Words>4006</Words>
  <Application>Microsoft Office PowerPoint</Application>
  <PresentationFormat>Widescreen</PresentationFormat>
  <Paragraphs>342</Paragraphs>
  <Slides>47</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Aharoni</vt:lpstr>
      <vt:lpstr>Arial</vt:lpstr>
      <vt:lpstr>Calibri</vt:lpstr>
      <vt:lpstr>Century Gothic</vt:lpstr>
      <vt:lpstr>Courier New</vt:lpstr>
      <vt:lpstr>Times New Roman</vt:lpstr>
      <vt:lpstr>Wingdings</vt:lpstr>
      <vt:lpstr>Wingdings 2</vt:lpstr>
      <vt:lpstr>Quotable</vt:lpstr>
      <vt:lpstr>ACCOUNTING FUNDAMENTALS</vt:lpstr>
      <vt:lpstr>ACCOUNTING</vt:lpstr>
      <vt:lpstr>ACCOUNTING</vt:lpstr>
      <vt:lpstr>3 Components of Accounting</vt:lpstr>
      <vt:lpstr>Implicit in the Communication Process are:</vt:lpstr>
      <vt:lpstr>Objective of Accounting</vt:lpstr>
      <vt:lpstr>TYPES OF BUSINESS </vt:lpstr>
      <vt:lpstr>TYPES OF BUSINESS (According to Activities)</vt:lpstr>
      <vt:lpstr>Types of Business Operations</vt:lpstr>
      <vt:lpstr>FORMS OF BUSINESS</vt:lpstr>
      <vt:lpstr>USERS OF FINANCIAL INFORMATION</vt:lpstr>
      <vt:lpstr>USERS OF FINANCIAL INFORMATION</vt:lpstr>
      <vt:lpstr>GAAP</vt:lpstr>
      <vt:lpstr>FUNDAMENTAL CONCEPTS</vt:lpstr>
      <vt:lpstr>FUNDAMENTAL CONCEPTS</vt:lpstr>
      <vt:lpstr>BASIC PRINCIPLES</vt:lpstr>
      <vt:lpstr>BASIC PRINCIPLES</vt:lpstr>
      <vt:lpstr>BASIC PRINCIPLES</vt:lpstr>
      <vt:lpstr>PowerPoint Presentation</vt:lpstr>
      <vt:lpstr>PowerPoint Presentation</vt:lpstr>
      <vt:lpstr>PowerPoint Presentation</vt:lpstr>
      <vt:lpstr>QUALITATIVE CHARACTERISTICS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ELEMENTS OF FINANCIAL STATEMENTS</vt:lpstr>
      <vt:lpstr>ELEMENTS OF FINANCIAL STATEMENTS</vt:lpstr>
      <vt:lpstr>Measurement of the Elements of FS</vt:lpstr>
      <vt:lpstr>PowerPoint Presentation</vt:lpstr>
      <vt:lpstr>PowerPoint Presentation</vt:lpstr>
      <vt:lpstr>PowerPoint Presentation</vt:lpstr>
      <vt:lpstr>PowerPoint Presentation</vt:lpstr>
      <vt:lpstr>Basic Areas Of Finance</vt:lpstr>
      <vt:lpstr>Investments</vt:lpstr>
      <vt:lpstr>Financial Institutions</vt:lpstr>
      <vt:lpstr>International Finance</vt:lpstr>
      <vt:lpstr>Why Study Finance?</vt:lpstr>
      <vt:lpstr>Business Finance</vt:lpstr>
      <vt:lpstr>Financial Manager</vt:lpstr>
      <vt:lpstr>Financial Management Decisions</vt:lpstr>
      <vt:lpstr>Goal Of Financial Management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ACCOUNTING FUNDAMENTALS</dc:title>
  <dc:creator>Dana Mariz Tumaque</dc:creator>
  <cp:lastModifiedBy>mohamed Hamouda</cp:lastModifiedBy>
  <cp:revision>41</cp:revision>
  <dcterms:created xsi:type="dcterms:W3CDTF">2016-06-22T02:00:19Z</dcterms:created>
  <dcterms:modified xsi:type="dcterms:W3CDTF">2024-02-05T21:08:57Z</dcterms:modified>
</cp:coreProperties>
</file>