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03" r:id="rId2"/>
    <p:sldId id="271" r:id="rId3"/>
    <p:sldId id="313" r:id="rId4"/>
    <p:sldId id="501" r:id="rId5"/>
    <p:sldId id="502" r:id="rId6"/>
    <p:sldId id="503" r:id="rId7"/>
    <p:sldId id="504" r:id="rId8"/>
    <p:sldId id="505" r:id="rId9"/>
    <p:sldId id="506" r:id="rId10"/>
    <p:sldId id="507" r:id="rId11"/>
    <p:sldId id="527" r:id="rId12"/>
    <p:sldId id="528" r:id="rId13"/>
    <p:sldId id="508" r:id="rId14"/>
    <p:sldId id="509" r:id="rId15"/>
    <p:sldId id="510" r:id="rId16"/>
    <p:sldId id="529" r:id="rId17"/>
    <p:sldId id="530" r:id="rId18"/>
    <p:sldId id="511" r:id="rId19"/>
    <p:sldId id="512" r:id="rId20"/>
    <p:sldId id="531" r:id="rId21"/>
    <p:sldId id="513" r:id="rId22"/>
    <p:sldId id="532" r:id="rId23"/>
    <p:sldId id="514" r:id="rId24"/>
    <p:sldId id="519" r:id="rId25"/>
    <p:sldId id="539" r:id="rId26"/>
    <p:sldId id="534" r:id="rId27"/>
    <p:sldId id="540" r:id="rId28"/>
    <p:sldId id="516" r:id="rId29"/>
    <p:sldId id="517" r:id="rId30"/>
    <p:sldId id="518" r:id="rId31"/>
    <p:sldId id="535" r:id="rId32"/>
    <p:sldId id="538" r:id="rId33"/>
    <p:sldId id="536" r:id="rId34"/>
    <p:sldId id="537" r:id="rId35"/>
    <p:sldId id="515" r:id="rId36"/>
    <p:sldId id="533" r:id="rId37"/>
    <p:sldId id="541" r:id="rId38"/>
    <p:sldId id="520" r:id="rId39"/>
    <p:sldId id="521" r:id="rId40"/>
    <p:sldId id="542" r:id="rId41"/>
    <p:sldId id="543" r:id="rId42"/>
    <p:sldId id="544" r:id="rId43"/>
    <p:sldId id="546" r:id="rId44"/>
    <p:sldId id="545" r:id="rId45"/>
    <p:sldId id="526" r:id="rId46"/>
    <p:sldId id="48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3"/>
            <p14:sldId id="504"/>
            <p14:sldId id="505"/>
            <p14:sldId id="506"/>
            <p14:sldId id="507"/>
            <p14:sldId id="527"/>
            <p14:sldId id="528"/>
            <p14:sldId id="508"/>
            <p14:sldId id="509"/>
            <p14:sldId id="510"/>
            <p14:sldId id="529"/>
            <p14:sldId id="530"/>
            <p14:sldId id="511"/>
            <p14:sldId id="512"/>
            <p14:sldId id="531"/>
            <p14:sldId id="513"/>
            <p14:sldId id="532"/>
            <p14:sldId id="514"/>
            <p14:sldId id="519"/>
            <p14:sldId id="539"/>
            <p14:sldId id="534"/>
            <p14:sldId id="540"/>
            <p14:sldId id="516"/>
            <p14:sldId id="517"/>
            <p14:sldId id="518"/>
            <p14:sldId id="535"/>
            <p14:sldId id="538"/>
            <p14:sldId id="536"/>
            <p14:sldId id="537"/>
            <p14:sldId id="515"/>
            <p14:sldId id="533"/>
            <p14:sldId id="541"/>
            <p14:sldId id="520"/>
            <p14:sldId id="521"/>
            <p14:sldId id="542"/>
            <p14:sldId id="543"/>
            <p14:sldId id="544"/>
            <p14:sldId id="546"/>
            <p14:sldId id="545"/>
            <p14:sldId id="52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hyperlink" Target="https://tinyurl.com/yvmua2hh" TargetMode="External"/><Relationship Id="rId2" Type="http://schemas.openxmlformats.org/officeDocument/2006/relationships/hyperlink" Target="https://tinyurl.com/yngelnkc"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8.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1077218"/>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خطط النشر ودورها في إدارة سمعة المؤسسة، وتحقيق رؤيتها وأهدافها على المستوى الداخلي والخارجي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78302" y="2024542"/>
            <a:ext cx="8417320" cy="2954655"/>
          </a:xfrm>
          <a:prstGeom prst="rect">
            <a:avLst/>
          </a:prstGeom>
          <a:noFill/>
        </p:spPr>
        <p:txBody>
          <a:bodyPr wrap="square" rtlCol="0">
            <a:spAutoFit/>
          </a:bodyPr>
          <a:lstStyle/>
          <a:p>
            <a:pPr marL="342900" marR="459740" lvl="0" indent="-342900" algn="r" rtl="1">
              <a:lnSpc>
                <a:spcPct val="150000"/>
              </a:lnSpc>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مفهوم إدارة السمعة</a:t>
            </a:r>
          </a:p>
          <a:p>
            <a:pPr marL="342900" marR="459740" lvl="0" indent="-342900" algn="r" rtl="1">
              <a:lnSpc>
                <a:spcPct val="150000"/>
              </a:lnSpc>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أساليب إدارة السمعة الإلكترونية.</a:t>
            </a:r>
          </a:p>
          <a:p>
            <a:pPr marL="342900" marR="459740" lvl="0" indent="-342900" algn="r" rtl="1">
              <a:lnSpc>
                <a:spcPct val="150000"/>
              </a:lnSpc>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كيف يمكن إدارة السمعة الإلكترونية.</a:t>
            </a:r>
          </a:p>
          <a:p>
            <a:pPr marL="342900" marR="459740" lvl="0" indent="-342900" algn="r" rtl="1">
              <a:lnSpc>
                <a:spcPct val="150000"/>
              </a:lnSpc>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ما هي خطط النشر المناسبة لإدارة السمعة وزيادة نسب الوصول.</a:t>
            </a:r>
          </a:p>
          <a:p>
            <a:pPr marR="459740" lvl="0" algn="r" rtl="1"/>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 تكوين السمعة الإيجابية بات هدفا أساسيا تسعى لتحقيقه كل المنظمات الربحية وغير الربحية من خلال تحقيق مستوى أداء يتفق مع احتياجات الجمهور، حيث تؤدي السمعة دورا أساسيا في الجذب وكسب الثقة لأية منظمة، فهي تمثل أحد أقوى الركائز التي تقوم عليها المنظمات وتعمل من خلالها، وبدونها لن تنجح المنظمة في تحقيق أهدافها، فالسمعة الجيدة ترفع من قيمة ما تقوله المنظمة أو تفعله، بينما تقلل السمعة الرديئة من قيمة منتجات المنظمة وخدماتها.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0342" y="2195723"/>
            <a:ext cx="10541000" cy="1687963"/>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تعود جذور مفهوم السمعة إلى عام </a:t>
            </a:r>
            <a:r>
              <a:rPr lang="ar-SA" sz="2400" dirty="0" err="1">
                <a:solidFill>
                  <a:srgbClr val="2D3956"/>
                </a:solidFill>
                <a:latin typeface="Times New Roman" panose="02020603050405020304" pitchFamily="18" charset="0"/>
                <a:cs typeface="Times New Roman" panose="02020603050405020304" pitchFamily="18" charset="0"/>
              </a:rPr>
              <a:t>1998م</a:t>
            </a:r>
            <a:r>
              <a:rPr lang="ar-SA" sz="2400" dirty="0">
                <a:solidFill>
                  <a:srgbClr val="2D3956"/>
                </a:solidFill>
                <a:latin typeface="Times New Roman" panose="02020603050405020304" pitchFamily="18" charset="0"/>
                <a:cs typeface="Times New Roman" panose="02020603050405020304" pitchFamily="18" charset="0"/>
              </a:rPr>
              <a:t>، حيث استخدم الباحثون عدة مصطلحات لوصفها، وعلى الرغم من الاهتمام الواسع بين الأكاديميين والممارسين لإدارة السمعة، لا يوجد حتى الآن تعريف مقبول لها، ولا اتفاق على المفاهيم التي تتضمنها، وإن كانت أغلب التعريفات تركز على: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المقصود بالسمعة</a:t>
            </a:r>
            <a:endParaRPr lang="en-US" sz="4000" b="1" dirty="0"/>
          </a:p>
        </p:txBody>
      </p:sp>
      <p:pic>
        <p:nvPicPr>
          <p:cNvPr id="7" name="Picture 6">
            <a:extLst>
              <a:ext uri="{FF2B5EF4-FFF2-40B4-BE49-F238E27FC236}">
                <a16:creationId xmlns:a16="http://schemas.microsoft.com/office/drawing/2014/main" id="{D2DCBCC5-B97E-CCAB-CBB9-F92739C46825}"/>
              </a:ext>
            </a:extLst>
          </p:cNvPr>
          <p:cNvPicPr>
            <a:picLocks noChangeAspect="1"/>
          </p:cNvPicPr>
          <p:nvPr/>
        </p:nvPicPr>
        <p:blipFill>
          <a:blip r:embed="rId3"/>
          <a:stretch>
            <a:fillRect/>
          </a:stretch>
        </p:blipFill>
        <p:spPr>
          <a:xfrm>
            <a:off x="2678215" y="3971251"/>
            <a:ext cx="6373114" cy="2476846"/>
          </a:xfrm>
          <a:prstGeom prst="rect">
            <a:avLst/>
          </a:prstGeom>
        </p:spPr>
      </p:pic>
    </p:spTree>
    <p:extLst>
      <p:ext uri="{BB962C8B-B14F-4D97-AF65-F5344CB8AC3E}">
        <p14:creationId xmlns:p14="http://schemas.microsoft.com/office/powerpoint/2010/main" val="11762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تعريف "</a:t>
            </a:r>
            <a:r>
              <a:rPr lang="ar-SA" sz="2400" dirty="0" err="1">
                <a:solidFill>
                  <a:srgbClr val="2D3956"/>
                </a:solidFill>
                <a:highlight>
                  <a:srgbClr val="FFFF00"/>
                </a:highlight>
                <a:latin typeface="Times New Roman" panose="02020603050405020304" pitchFamily="18" charset="0"/>
                <a:cs typeface="Times New Roman" panose="02020603050405020304" pitchFamily="18" charset="0"/>
              </a:rPr>
              <a:t>بانتي</a:t>
            </a: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 فورودي": </a:t>
            </a:r>
            <a:r>
              <a:rPr lang="ar-SA" sz="2400" dirty="0">
                <a:solidFill>
                  <a:srgbClr val="2D3956"/>
                </a:solidFill>
                <a:latin typeface="Times New Roman" panose="02020603050405020304" pitchFamily="18" charset="0"/>
                <a:cs typeface="Times New Roman" panose="02020603050405020304" pitchFamily="18" charset="0"/>
              </a:rPr>
              <a:t>سمعة المنظمة تمثل مجموعة من الأحكام المتراكمة عبر فترة زمنية من قبل المنظمات المنافسة، وتتعلق تلك الأحكام بالأعمال الجوهرية للمنظمة. وهي أصول غير ملموسة للمنظمات تساهم في تحقيق الميزة التنافسية للمنظمة بدعم من الإجراءات واللوائح الحكومية المنظمة للعمل.</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تعريف "</a:t>
            </a:r>
            <a:r>
              <a:rPr lang="ar-SA" sz="2400" dirty="0" err="1">
                <a:solidFill>
                  <a:srgbClr val="2D3956"/>
                </a:solidFill>
                <a:highlight>
                  <a:srgbClr val="FFFF00"/>
                </a:highlight>
                <a:latin typeface="Times New Roman" panose="02020603050405020304" pitchFamily="18" charset="0"/>
                <a:cs typeface="Times New Roman" panose="02020603050405020304" pitchFamily="18" charset="0"/>
              </a:rPr>
              <a:t>كورني</a:t>
            </a: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400" dirty="0" err="1">
                <a:solidFill>
                  <a:srgbClr val="2D3956"/>
                </a:solidFill>
                <a:highlight>
                  <a:srgbClr val="FFFF00"/>
                </a:highlight>
                <a:latin typeface="Times New Roman" panose="02020603050405020304" pitchFamily="18" charset="0"/>
                <a:cs typeface="Times New Roman" panose="02020603050405020304" pitchFamily="18" charset="0"/>
              </a:rPr>
              <a:t>ديكمانز</a:t>
            </a: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_ أحد علماء السمعة _ يعرفها على أنها: أصل غير ملموس يتطلب إدارته وجود قنوات اتصالات فعالة مع العملاء، وتعد مواقع التواصل الاجتماعي أفضل قنوات الاتصال لتكوين سمعة متميزة للمنظمة لدى عملائها. </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2400" dirty="0" err="1">
                <a:solidFill>
                  <a:srgbClr val="2D3956"/>
                </a:solidFill>
                <a:highlight>
                  <a:srgbClr val="FFFF00"/>
                </a:highlight>
                <a:latin typeface="Times New Roman" panose="02020603050405020304" pitchFamily="18" charset="0"/>
                <a:cs typeface="Times New Roman" panose="02020603050405020304" pitchFamily="18" charset="0"/>
              </a:rPr>
              <a:t>مارتينز</a:t>
            </a: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400" dirty="0" err="1">
                <a:solidFill>
                  <a:srgbClr val="2D3956"/>
                </a:solidFill>
                <a:highlight>
                  <a:srgbClr val="FFFF00"/>
                </a:highlight>
                <a:latin typeface="Times New Roman" panose="02020603050405020304" pitchFamily="18" charset="0"/>
                <a:cs typeface="Times New Roman" panose="02020603050405020304" pitchFamily="18" charset="0"/>
              </a:rPr>
              <a:t>أولميدو</a:t>
            </a: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عرف سمعة المنظمة عبارة عن تخمينات في أذهان عملاء المنظمة وجمهورها متعلقة بصورة المنظمة ومستوى أدائها فيما تقدمه من منتجات وخدمات.</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تعريفات علماء إدارة السمعة لها</a:t>
            </a:r>
            <a:endParaRPr lang="en-US" sz="4000" b="1" dirty="0"/>
          </a:p>
        </p:txBody>
      </p:sp>
    </p:spTree>
    <p:extLst>
      <p:ext uri="{BB962C8B-B14F-4D97-AF65-F5344CB8AC3E}">
        <p14:creationId xmlns:p14="http://schemas.microsoft.com/office/powerpoint/2010/main" val="1365498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5119"/>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عملية تكوين الصورة الذهنية عملية نفسية وذات أبعاد شعورية إلى جانب أبعادها المعرفية، كما أنها عملية نسبية، تتكون وتتطور في إطار ثقافي معين وليس لها خصائص ثابتة، وهي مزيج من ثلاث مكونات: </a:t>
            </a:r>
          </a:p>
          <a:p>
            <a:pPr algn="ctr" rtl="1"/>
            <a:r>
              <a:rPr lang="ar-SA"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المكون الإدراكي المعلوماتي، والمكون العاطفي، والمكون السلوكي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ونلاحظ هنا أن سمعة المنظمة مبنية على الإدراك، فالسمعة تقييم من قبل أصحاب المصالح من خلال الأنشطة المؤسساتية والإشارات الإعلامية، فأصحاب المنافع يمكن أن يكون لديهم اهتمامات مختلفة وفوائد وأهداف تقود إلى تقييمات متعددة للسمعة.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العناصر المؤثرة على بناء السمعة</a:t>
            </a:r>
            <a:endParaRPr lang="en-US" sz="4000" b="1" dirty="0"/>
          </a:p>
        </p:txBody>
      </p:sp>
      <p:pic>
        <p:nvPicPr>
          <p:cNvPr id="1026" name="Picture 2" descr="Best Digital Marketing Services in Toronto, Canada - Parkyd Digital">
            <a:extLst>
              <a:ext uri="{FF2B5EF4-FFF2-40B4-BE49-F238E27FC236}">
                <a16:creationId xmlns:a16="http://schemas.microsoft.com/office/drawing/2014/main" id="{93195716-4CBC-8D3C-C9B0-96E974AC12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221" y="4427392"/>
            <a:ext cx="3423088" cy="2202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24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4218" y="1936213"/>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تظهر أهمية الاهتمام بتكوين سمعة إيجابية في المنظمة من خلال تأثر الأطراف المتعاملة معها، كالعملاء والموردين بسمعة المنظمة سواء كانت إيجابية أم سلبية</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فكلما تنامى شعورهم الإيجابي حول سمعة المنظمة حرص أطراف التعامل على استمرار العلاقة وتدعيمها والقضاء على السلبيات التي تعوق استمرارها ونموها، أما إن كان الشعور الإيجابي طاغيا فقد يحدث أن تحاول بعض الأطراف تحقيق أكبر قدر ممكن من الاستفادة في علاقتها مع المنظمة باعتبار أن كل معاملة معها قد تكون  المعاملة الأخيرة، ويمثل ذلك نقطة ضعف خطيرة بالنسبة للمنظمة، وهو يؤثر سلبا عليها، حيث تنعدم ثقة الجمهور فيها، وبالتالي ستواجه العديد من المعوقات كصعوبة الحصول على تمويل لاحتياجاتها، وعدم ضمان توريد منتجاتها أو خدماتها في أوقات الأزمات، ويصبح من السهل تحول العملاء إلى منظمات منافسة.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الاهتمام بتكوين سمعة إيجابية في المنظمة </a:t>
            </a:r>
            <a:endParaRPr lang="en-US" sz="4000" b="1" dirty="0"/>
          </a:p>
        </p:txBody>
      </p:sp>
      <p:pic>
        <p:nvPicPr>
          <p:cNvPr id="2050" name="Picture 2" descr="About Us - Parkyd Digital">
            <a:extLst>
              <a:ext uri="{FF2B5EF4-FFF2-40B4-BE49-F238E27FC236}">
                <a16:creationId xmlns:a16="http://schemas.microsoft.com/office/drawing/2014/main" id="{88E2D9EC-DB67-BF5D-5D35-C7F70651C6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804827"/>
            <a:ext cx="3347107" cy="2154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354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44801"/>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على الرغم من اختلاف مدارس التراث البحثي في سمعة المنظمات حول تطابق معاني بعض المصطلحات من عدمه، إلا أن البعض يخلط على نحو مبالغ فيه عند تداوله لتلك المصطلحات، ويجعل بعضها مرادفا للآخر، مثل هوية المؤسسة، وصورة المؤسسة، وسمعة المؤسسة، إلا أنه من الواضح أن المدرسة التي ترى قوة العلاقة بين سمعة المنظمة وصورتها قد حظيت بقدر أكبر من القبول بالسنوات الأخيرة، نظرا لصعوبة الفصل بين مفهوم الصورة ومفهوم السمعة، ووضوح العلاقة بينهما، ويمكننا التمييز بين هذين المصطلحين من ثلاث نواحي</a:t>
            </a:r>
            <a:r>
              <a:rPr lang="ar-EG" sz="2400" dirty="0">
                <a:solidFill>
                  <a:srgbClr val="2D3956"/>
                </a:solidFill>
                <a:latin typeface="Times New Roman" panose="02020603050405020304" pitchFamily="18" charset="0"/>
                <a:cs typeface="Times New Roman" panose="02020603050405020304" pitchFamily="18" charset="0"/>
              </a:rPr>
              <a:t>، وهي....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العلاقة بين الصورة الذهنية والهوية وسمعة المنظمة</a:t>
            </a:r>
            <a:endParaRPr lang="en-US" sz="4000" b="1" dirty="0"/>
          </a:p>
        </p:txBody>
      </p:sp>
      <p:pic>
        <p:nvPicPr>
          <p:cNvPr id="3074" name="Picture 2" descr="Gif For Marketing | Businessman Working On Laptop Gif @ Gifimages.pics">
            <a:extLst>
              <a:ext uri="{FF2B5EF4-FFF2-40B4-BE49-F238E27FC236}">
                <a16:creationId xmlns:a16="http://schemas.microsoft.com/office/drawing/2014/main" id="{F0792082-03BA-51FF-FF2E-CFE1200A2B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10" r="21838" b="9739"/>
          <a:stretch/>
        </p:blipFill>
        <p:spPr bwMode="auto">
          <a:xfrm>
            <a:off x="617280" y="4106859"/>
            <a:ext cx="2504292" cy="2289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74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61528"/>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أولا: المفهوم: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يعد مفهوم صورة المنظمة _ كما أسلفنا _ بمثابة التقييم العام لها، وهو مؤلف من مجموعة من المعتقدات والمشاعر التي تتكون لدى الشخص العادي تجاه منظمة ما.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بينما يعبر مفهوم سمعة المنظمة عن مجموعة القيم المنسوبة لها، كالأصالة والموثوقية والصدق والنزاهة والمسؤولية التي </a:t>
            </a:r>
            <a:r>
              <a:rPr lang="ar-SA" sz="2400" dirty="0" err="1">
                <a:solidFill>
                  <a:srgbClr val="2D3956"/>
                </a:solidFill>
                <a:latin typeface="Times New Roman" panose="02020603050405020304" pitchFamily="18" charset="0"/>
                <a:cs typeface="Times New Roman" panose="02020603050405020304" pitchFamily="18" charset="0"/>
              </a:rPr>
              <a:t>يستشعرها</a:t>
            </a:r>
            <a:r>
              <a:rPr lang="ar-SA" sz="2400" dirty="0">
                <a:solidFill>
                  <a:srgbClr val="2D3956"/>
                </a:solidFill>
                <a:latin typeface="Times New Roman" panose="02020603050405020304" pitchFamily="18" charset="0"/>
                <a:cs typeface="Times New Roman" panose="02020603050405020304" pitchFamily="18" charset="0"/>
              </a:rPr>
              <a:t> المرء عن المنظمة من خلال الصورة التي يحملها عنها.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هنا نخلص إلى أن مصطلح " الصورة " كالمظلة التي تضم السمعة.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أوجه التميز بين المصطلحين</a:t>
            </a:r>
            <a:endParaRPr lang="en-US" sz="4000" b="1" dirty="0"/>
          </a:p>
        </p:txBody>
      </p:sp>
      <p:pic>
        <p:nvPicPr>
          <p:cNvPr id="5122" name="Picture 2" descr="Experience GIF - Find on GIFER">
            <a:extLst>
              <a:ext uri="{FF2B5EF4-FFF2-40B4-BE49-F238E27FC236}">
                <a16:creationId xmlns:a16="http://schemas.microsoft.com/office/drawing/2014/main" id="{ACFEEFEC-FC11-2BD3-398C-7CE2321975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5977" b="16207"/>
          <a:stretch/>
        </p:blipFill>
        <p:spPr bwMode="auto">
          <a:xfrm>
            <a:off x="3737640" y="4352698"/>
            <a:ext cx="4572000" cy="1639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155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44966" y="2391844"/>
            <a:ext cx="6385034"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ثانيا: الحدود والمكانية الزمنية: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يتجاوز التفكير في الصورة حدود الواقع المدرك المباشر. فمن خلاله يمكن للمرء استدعاء الماضي ومعايشته، كما يمكنه التفكير في المستقبل وتصوره. ويتحرك المرء من خلال الصورة عبر إطار زمني ممتد ومنفتح، وإطار مكاني يتجاوز حدود العوائق الطبيعية كالمباني والحوائط والبحار والجبال. بينما تمثل سمعة المنظمة الأحكام التراكمية للجمهور على المنظمة خلال فترة زمنية محددة.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أوجه التميز بين المصطلحين</a:t>
            </a:r>
            <a:endParaRPr lang="en-US" sz="4000" b="1" dirty="0"/>
          </a:p>
        </p:txBody>
      </p:sp>
      <p:pic>
        <p:nvPicPr>
          <p:cNvPr id="6146" name="Picture 2" descr="Reputation Management - RisingLane">
            <a:extLst>
              <a:ext uri="{FF2B5EF4-FFF2-40B4-BE49-F238E27FC236}">
                <a16:creationId xmlns:a16="http://schemas.microsoft.com/office/drawing/2014/main" id="{98F6A6E8-DF41-B198-F91D-16952C63B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653" y="2326678"/>
            <a:ext cx="3450223" cy="3450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73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ثالثا: من ناحية رسوخها في الذهن: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بينما أن نجد أن الصورة ذات طبيعة قصيرة المدى زمنيا يمكن لها أن تتغير، فإن السمعة أكثر رسوخا في ذهن العقل الجمعي. ولا يمكن تغييرها على المدى القصير، فهي تشتمل على عوامل معقدة ومتداخلة، كالمصداقية، والثقة، والمسؤولية.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أوجه التميز بين المصطلحين</a:t>
            </a:r>
            <a:endParaRPr lang="en-US" sz="4000" b="1" dirty="0"/>
          </a:p>
        </p:txBody>
      </p:sp>
      <p:pic>
        <p:nvPicPr>
          <p:cNvPr id="4098" name="Picture 2" descr="Funny Gifs : character GIF - VSGIF.com">
            <a:extLst>
              <a:ext uri="{FF2B5EF4-FFF2-40B4-BE49-F238E27FC236}">
                <a16:creationId xmlns:a16="http://schemas.microsoft.com/office/drawing/2014/main" id="{9DE9A5B9-484D-8904-07F8-E60B7E18A8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536" y="3899111"/>
            <a:ext cx="2546788" cy="254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343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4 مفاهيم يجب عليك التميز بينها</a:t>
            </a:r>
            <a:endParaRPr lang="en-US" sz="4000" b="1" dirty="0"/>
          </a:p>
        </p:txBody>
      </p:sp>
      <p:pic>
        <p:nvPicPr>
          <p:cNvPr id="7" name="Picture 6">
            <a:extLst>
              <a:ext uri="{FF2B5EF4-FFF2-40B4-BE49-F238E27FC236}">
                <a16:creationId xmlns:a16="http://schemas.microsoft.com/office/drawing/2014/main" id="{A3C00BA7-6D01-17CF-AC0C-BD8BBAD6E2EF}"/>
              </a:ext>
            </a:extLst>
          </p:cNvPr>
          <p:cNvPicPr>
            <a:picLocks noChangeAspect="1"/>
          </p:cNvPicPr>
          <p:nvPr/>
        </p:nvPicPr>
        <p:blipFill>
          <a:blip r:embed="rId3"/>
          <a:stretch>
            <a:fillRect/>
          </a:stretch>
        </p:blipFill>
        <p:spPr>
          <a:xfrm>
            <a:off x="2346765" y="1822540"/>
            <a:ext cx="8263427" cy="4096322"/>
          </a:xfrm>
          <a:prstGeom prst="rect">
            <a:avLst/>
          </a:prstGeom>
        </p:spPr>
      </p:pic>
    </p:spTree>
    <p:extLst>
      <p:ext uri="{BB962C8B-B14F-4D97-AF65-F5344CB8AC3E}">
        <p14:creationId xmlns:p14="http://schemas.microsoft.com/office/powerpoint/2010/main" val="25970166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4890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12816" y="582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85783" y="8234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خطوات بناء السمعة الجيدة للمنظمة</a:t>
            </a:r>
            <a:endParaRPr lang="en-US" sz="4000" b="1" dirty="0"/>
          </a:p>
        </p:txBody>
      </p:sp>
      <p:pic>
        <p:nvPicPr>
          <p:cNvPr id="7" name="Picture 6">
            <a:extLst>
              <a:ext uri="{FF2B5EF4-FFF2-40B4-BE49-F238E27FC236}">
                <a16:creationId xmlns:a16="http://schemas.microsoft.com/office/drawing/2014/main" id="{3393E706-0832-E590-9D6D-6E4C2EA0DF99}"/>
              </a:ext>
            </a:extLst>
          </p:cNvPr>
          <p:cNvPicPr>
            <a:picLocks noChangeAspect="1"/>
          </p:cNvPicPr>
          <p:nvPr/>
        </p:nvPicPr>
        <p:blipFill>
          <a:blip r:embed="rId3"/>
          <a:stretch>
            <a:fillRect/>
          </a:stretch>
        </p:blipFill>
        <p:spPr>
          <a:xfrm>
            <a:off x="1852011" y="1836855"/>
            <a:ext cx="9125810" cy="4219052"/>
          </a:xfrm>
          <a:prstGeom prst="rect">
            <a:avLst/>
          </a:prstGeom>
        </p:spPr>
      </p:pic>
    </p:spTree>
    <p:extLst>
      <p:ext uri="{BB962C8B-B14F-4D97-AF65-F5344CB8AC3E}">
        <p14:creationId xmlns:p14="http://schemas.microsoft.com/office/powerpoint/2010/main" val="2856600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8714" y="17340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السمعة ذات قيمة لأنها تخبرنا عن المنتجات التي يجب شراؤها، أو الشركات التي نعمل من أجلها، أو الأسهم التي يجب الاستثمار فيها. وفي الوقت نفسه، تعتبر السمعة ذات قيمة استراتيجية كبيرة لأنها تلفت الانتباه إلى ميزات الشركات الجذابة، بالإضافة إلى ذلك فإنها توسع الخيارات المتاحة لمديريها، على سبيل المثال، سواء لغرض أسعار أعلى أو أقل للمنتجات والخدمات أو لتنفيذ برامج مبتكرة.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لماذا تعتبر السمعة مهمة وذات قيمة؟ </a:t>
            </a:r>
            <a:endParaRPr lang="en-US" sz="4000" b="1" dirty="0"/>
          </a:p>
        </p:txBody>
      </p:sp>
      <p:pic>
        <p:nvPicPr>
          <p:cNvPr id="7170" name="Picture 2" descr="ORM – VB Web Consultant – Digital Marketing Consultant">
            <a:extLst>
              <a:ext uri="{FF2B5EF4-FFF2-40B4-BE49-F238E27FC236}">
                <a16:creationId xmlns:a16="http://schemas.microsoft.com/office/drawing/2014/main" id="{3B91C456-A7AA-9508-7006-26D019654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4428048"/>
            <a:ext cx="2840373" cy="2020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762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15536" y="2391844"/>
            <a:ext cx="5514464" cy="3539430"/>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ومن وجهة نظر المنظمات غير الربحية، فإن السمعة ذات قيمة لأنها تخبرنا عن المنظمة التي يمكن الوثوق بها، والجمعية التي نختارها لإيصال تبرعاتنا للمحتاجين من خلالها، والمؤسسة المانحة التي يمكن عقد شراكة معها، والفريق التطوعي الذي يمكن دعمه، وقس على ذلك جميع الأنشطة المستهدفة في القطاع غير الربحي.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لماذا تعتبر السمعة مهمة وذات قيمة؟ </a:t>
            </a:r>
            <a:endParaRPr lang="en-US" sz="4000" b="1" dirty="0"/>
          </a:p>
        </p:txBody>
      </p:sp>
      <p:pic>
        <p:nvPicPr>
          <p:cNvPr id="8194" name="Picture 2" descr="Online Reputation Management Company | V1 Technologies">
            <a:extLst>
              <a:ext uri="{FF2B5EF4-FFF2-40B4-BE49-F238E27FC236}">
                <a16:creationId xmlns:a16="http://schemas.microsoft.com/office/drawing/2014/main" id="{C315D4B4-6535-47DD-A4A9-36D8D3374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46626"/>
            <a:ext cx="4648200" cy="4248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495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إذا فالسمعة مثل المغناطيس، تولد العمل عن بعد. مثلما يمكن رفع الأجسام بواسطة قوى مغناطيسية غير مرئية، كذلك يتحرك الناس بواسطة الإدراكات غير المرئية. بمعنى أن المنظمة ذات السمعة القوية تجذب لها الداعمين، والشركاء، والكوادر المميزة، والمتطوعين، وحتى أصحاب الأفكار الإبداعية الذين يبحثون عن حاضنة لمشاريعهم غير الربحية. كما أن المنظمة ذات السمعة القوية تصبح بيت خبرة تسعى الجهات الأخرى للاستفادة من تجربتها واقتفاء أثرها.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لماذا تعتبر السمعة مهمة وذات قيمة؟ </a:t>
            </a:r>
            <a:endParaRPr lang="en-US" sz="4000" b="1" dirty="0"/>
          </a:p>
        </p:txBody>
      </p:sp>
      <p:pic>
        <p:nvPicPr>
          <p:cNvPr id="4" name="Picture 3">
            <a:extLst>
              <a:ext uri="{FF2B5EF4-FFF2-40B4-BE49-F238E27FC236}">
                <a16:creationId xmlns:a16="http://schemas.microsoft.com/office/drawing/2014/main" id="{0D35F5C2-7BD9-0174-3463-A7655ED9D45E}"/>
              </a:ext>
            </a:extLst>
          </p:cNvPr>
          <p:cNvPicPr>
            <a:picLocks noChangeAspect="1"/>
          </p:cNvPicPr>
          <p:nvPr/>
        </p:nvPicPr>
        <p:blipFill>
          <a:blip r:embed="rId3"/>
          <a:stretch>
            <a:fillRect/>
          </a:stretch>
        </p:blipFill>
        <p:spPr>
          <a:xfrm>
            <a:off x="1126475" y="4617258"/>
            <a:ext cx="2440579" cy="2144998"/>
          </a:xfrm>
          <a:prstGeom prst="rect">
            <a:avLst/>
          </a:prstGeom>
        </p:spPr>
      </p:pic>
    </p:spTree>
    <p:extLst>
      <p:ext uri="{BB962C8B-B14F-4D97-AF65-F5344CB8AC3E}">
        <p14:creationId xmlns:p14="http://schemas.microsoft.com/office/powerpoint/2010/main" val="558295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7677"/>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إدارة السمعة لا تعني فقط التوجه إلى الجمهور الخارجي، وإغفال الجمهور الداخلي، وهم العاملون في المنظمة، على اعتبار أن توفير بيئة مواتية ومناخ محفز من شأنه أن يحقق الرضا لدى العاملين في المنظمة، ما يشعرهم بالفخر بالعمل لدى المؤسسة، ولذلك انعكاساته على سلوكهم مع جمهورها الخارجي، باعتبار أنها حلقات متصلة ومكملة لبعضها البعض، ففاقد الشيء لا يعطيه.</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وقد ميز "</a:t>
            </a:r>
            <a:r>
              <a:rPr lang="ar-SA" sz="2400" dirty="0" err="1">
                <a:solidFill>
                  <a:srgbClr val="2D3956"/>
                </a:solidFill>
                <a:latin typeface="Times New Roman" panose="02020603050405020304" pitchFamily="18" charset="0"/>
                <a:cs typeface="Times New Roman" panose="02020603050405020304" pitchFamily="18" charset="0"/>
              </a:rPr>
              <a:t>آيوان</a:t>
            </a:r>
            <a:r>
              <a:rPr lang="ar-SA" sz="2400" dirty="0">
                <a:solidFill>
                  <a:srgbClr val="2D3956"/>
                </a:solidFill>
                <a:latin typeface="Times New Roman" panose="02020603050405020304" pitchFamily="18" charset="0"/>
                <a:cs typeface="Times New Roman" panose="02020603050405020304" pitchFamily="18" charset="0"/>
              </a:rPr>
              <a:t> </a:t>
            </a:r>
            <a:r>
              <a:rPr lang="ar-SA" sz="2400" dirty="0" err="1">
                <a:solidFill>
                  <a:srgbClr val="2D3956"/>
                </a:solidFill>
                <a:latin typeface="Times New Roman" panose="02020603050405020304" pitchFamily="18" charset="0"/>
                <a:cs typeface="Times New Roman" panose="02020603050405020304" pitchFamily="18" charset="0"/>
              </a:rPr>
              <a:t>إيجوانونو</a:t>
            </a:r>
            <a:r>
              <a:rPr lang="ar-SA" sz="2400" dirty="0">
                <a:solidFill>
                  <a:srgbClr val="2D3956"/>
                </a:solidFill>
                <a:latin typeface="Times New Roman" panose="02020603050405020304" pitchFamily="18" charset="0"/>
                <a:cs typeface="Times New Roman" panose="02020603050405020304" pitchFamily="18" charset="0"/>
              </a:rPr>
              <a:t>" بين أهمية إدارة السمعة داخليا وخارجيا، فبناء السمعة الداخلية أو " سمعة العمل " كما يسميها البعض، تتضمن كل ما يتعلق بالأعمال التي تقوم بها المنظمة، وفهم أصحاب المصالح (القادة، العاملين، الجمهور، المساهمين) لنشطات المنظمة وتصوراتهم حولها داخليا لعلاقتهم الوثيقة بها.</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أما بناء السمعة الخارجية أو " السمعة الاجتماعية " فهو يقوم على أساس تصورات أصحاب المصالح الخارجيين (رجال الأعمال، ومؤسسات المجتمع المدني، ونشاطات المنظمة)، ويدركون ما تقدمه على أساس نشاطاتهم واتصالهم بأصحاب المصالح في الداخل.</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المخاطب خلال عملية إدارة السمعة؟</a:t>
            </a:r>
            <a:endParaRPr lang="en-US" sz="4000" b="1" dirty="0"/>
          </a:p>
        </p:txBody>
      </p:sp>
    </p:spTree>
    <p:extLst>
      <p:ext uri="{BB962C8B-B14F-4D97-AF65-F5344CB8AC3E}">
        <p14:creationId xmlns:p14="http://schemas.microsoft.com/office/powerpoint/2010/main" val="10448651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المميزات التي تحققها السمعة الجيدة للمنظمة؟</a:t>
            </a:r>
            <a:endParaRPr lang="en-US" sz="4000" b="1" dirty="0"/>
          </a:p>
        </p:txBody>
      </p:sp>
      <p:pic>
        <p:nvPicPr>
          <p:cNvPr id="7" name="Picture 6">
            <a:extLst>
              <a:ext uri="{FF2B5EF4-FFF2-40B4-BE49-F238E27FC236}">
                <a16:creationId xmlns:a16="http://schemas.microsoft.com/office/drawing/2014/main" id="{1AE2B8E9-D909-9B4B-F51A-03D2AE866549}"/>
              </a:ext>
            </a:extLst>
          </p:cNvPr>
          <p:cNvPicPr>
            <a:picLocks noChangeAspect="1"/>
          </p:cNvPicPr>
          <p:nvPr/>
        </p:nvPicPr>
        <p:blipFill rotWithShape="1">
          <a:blip r:embed="rId3"/>
          <a:srcRect b="47162"/>
          <a:stretch/>
        </p:blipFill>
        <p:spPr>
          <a:xfrm>
            <a:off x="1940167" y="1817957"/>
            <a:ext cx="8748789" cy="3525009"/>
          </a:xfrm>
          <a:prstGeom prst="rect">
            <a:avLst/>
          </a:prstGeom>
        </p:spPr>
      </p:pic>
    </p:spTree>
    <p:extLst>
      <p:ext uri="{BB962C8B-B14F-4D97-AF65-F5344CB8AC3E}">
        <p14:creationId xmlns:p14="http://schemas.microsoft.com/office/powerpoint/2010/main" val="328587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المميزات التي تحققها السمعة الجيدة للمنظمة؟</a:t>
            </a:r>
            <a:endParaRPr lang="en-US" sz="4000" b="1" dirty="0"/>
          </a:p>
        </p:txBody>
      </p:sp>
      <p:pic>
        <p:nvPicPr>
          <p:cNvPr id="9" name="Picture 8">
            <a:extLst>
              <a:ext uri="{FF2B5EF4-FFF2-40B4-BE49-F238E27FC236}">
                <a16:creationId xmlns:a16="http://schemas.microsoft.com/office/drawing/2014/main" id="{AAE81D31-B788-D104-6F30-D9F2417F0077}"/>
              </a:ext>
            </a:extLst>
          </p:cNvPr>
          <p:cNvPicPr>
            <a:picLocks noChangeAspect="1"/>
          </p:cNvPicPr>
          <p:nvPr/>
        </p:nvPicPr>
        <p:blipFill rotWithShape="1">
          <a:blip r:embed="rId3"/>
          <a:srcRect t="50000"/>
          <a:stretch/>
        </p:blipFill>
        <p:spPr>
          <a:xfrm>
            <a:off x="1383700" y="2155119"/>
            <a:ext cx="9424599" cy="3593325"/>
          </a:xfrm>
          <a:prstGeom prst="rect">
            <a:avLst/>
          </a:prstGeom>
        </p:spPr>
      </p:pic>
    </p:spTree>
    <p:extLst>
      <p:ext uri="{BB962C8B-B14F-4D97-AF65-F5344CB8AC3E}">
        <p14:creationId xmlns:p14="http://schemas.microsoft.com/office/powerpoint/2010/main" val="934893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نظرا لحجة الممارسين والأكاديميين لوجود أداة مفاهيمية وتجريبية لتقييم وإدارة السمعة، تتعدد الدراسات التي تتناول الأبعاد والعوامل المكونة لسمعة المنظمة، وفي هذا السياق تم إنشاء نظام  </a:t>
            </a:r>
            <a:r>
              <a:rPr lang="en-US" sz="2400" dirty="0">
                <a:solidFill>
                  <a:srgbClr val="2D3956"/>
                </a:solidFill>
                <a:latin typeface="Times New Roman" panose="02020603050405020304" pitchFamily="18" charset="0"/>
                <a:cs typeface="Times New Roman" panose="02020603050405020304" pitchFamily="18" charset="0"/>
              </a:rPr>
              <a:t>Reb Trak </a:t>
            </a:r>
            <a:r>
              <a:rPr lang="ar-SA" sz="2400" dirty="0">
                <a:solidFill>
                  <a:srgbClr val="2D3956"/>
                </a:solidFill>
                <a:latin typeface="Times New Roman" panose="02020603050405020304" pitchFamily="18" charset="0"/>
                <a:cs typeface="Times New Roman" panose="02020603050405020304" pitchFamily="18" charset="0"/>
              </a:rPr>
              <a:t>في </a:t>
            </a:r>
            <a:r>
              <a:rPr lang="ar-SA" sz="2400" dirty="0" err="1">
                <a:solidFill>
                  <a:srgbClr val="2D3956"/>
                </a:solidFill>
                <a:latin typeface="Times New Roman" panose="02020603050405020304" pitchFamily="18" charset="0"/>
                <a:cs typeface="Times New Roman" panose="02020603050405020304" pitchFamily="18" charset="0"/>
              </a:rPr>
              <a:t>2005_2006لتزويد</a:t>
            </a:r>
            <a:r>
              <a:rPr lang="ar-SA" sz="2400" dirty="0">
                <a:solidFill>
                  <a:srgbClr val="2D3956"/>
                </a:solidFill>
                <a:latin typeface="Times New Roman" panose="02020603050405020304" pitchFamily="18" charset="0"/>
                <a:cs typeface="Times New Roman" panose="02020603050405020304" pitchFamily="18" charset="0"/>
              </a:rPr>
              <a:t> المديرين التنفيذيين بأداة تحليلية يمكن استخدامها لتتبع وتقييم تصورات أصحاب المصحة عن الشركات، بالإضافة لتقديم فهم أكثر شمولا للدوافع المعلوماتية الأساسية للسمعة. يعتمد النظام على قياس السمعة الإجمالية للمنظمة باستخدام </a:t>
            </a:r>
            <a:r>
              <a:rPr lang="en-US" sz="2400" dirty="0">
                <a:solidFill>
                  <a:srgbClr val="2D3956"/>
                </a:solidFill>
                <a:latin typeface="Times New Roman" panose="02020603050405020304" pitchFamily="18" charset="0"/>
                <a:cs typeface="Times New Roman" panose="02020603050405020304" pitchFamily="18" charset="0"/>
              </a:rPr>
              <a:t>Reb Trak Pulse </a:t>
            </a:r>
            <a:r>
              <a:rPr lang="ar-SA" sz="2400" dirty="0">
                <a:solidFill>
                  <a:srgbClr val="2D3956"/>
                </a:solidFill>
                <a:latin typeface="Times New Roman" panose="02020603050405020304" pitchFamily="18" charset="0"/>
                <a:cs typeface="Times New Roman" panose="02020603050405020304" pitchFamily="18" charset="0"/>
              </a:rPr>
              <a:t>وتحليل الارتباط العاطفي إلى مجموعة أساسية من الأبعاد والسمات والتنبؤ بآثارها على دعم أصحاب المصلحة.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أبعاد السمعة</a:t>
            </a:r>
            <a:endParaRPr lang="en-US" sz="4000" b="1" dirty="0"/>
          </a:p>
        </p:txBody>
      </p:sp>
    </p:spTree>
    <p:extLst>
      <p:ext uri="{BB962C8B-B14F-4D97-AF65-F5344CB8AC3E}">
        <p14:creationId xmlns:p14="http://schemas.microsoft.com/office/powerpoint/2010/main" val="36185899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يدرك نظام  </a:t>
            </a:r>
            <a:r>
              <a:rPr lang="en-US" sz="2400" dirty="0">
                <a:solidFill>
                  <a:srgbClr val="2D3956"/>
                </a:solidFill>
                <a:latin typeface="Times New Roman" panose="02020603050405020304" pitchFamily="18" charset="0"/>
                <a:cs typeface="Times New Roman" panose="02020603050405020304" pitchFamily="18" charset="0"/>
              </a:rPr>
              <a:t>Rep Trak</a:t>
            </a:r>
            <a:r>
              <a:rPr lang="ar-SA" sz="2400" dirty="0">
                <a:solidFill>
                  <a:srgbClr val="2D3956"/>
                </a:solidFill>
                <a:latin typeface="Times New Roman" panose="02020603050405020304" pitchFamily="18" charset="0"/>
                <a:cs typeface="Times New Roman" panose="02020603050405020304" pitchFamily="18" charset="0"/>
              </a:rPr>
              <a:t>حقيقة أن السمعة العامة للمنظمة متجذرة في تصورات أصحاب المصلحة الذين يستجيبون لإشارات مختلفة أو مدخلات معلوماتية، ما يجعل من الضروري للممارسين الفهم والتواصل عبر الجوانب المتعددة للشركات التي يتعرض لها أصحاب المصلحة، ومن ثم الحاجة إلى وجود إطار متعدد الأبعاد لقياس السمعة على المستوى الدولي. ومن خلال دراسة أنواع المدخلات المعلوماتية، يمكننا التنبؤ بشكل أفضل بالأبعاد العاطفية التي من المحتمل أن تثير ردود فعل أصحاب المصلحة، من الإعجاب والثقة وتقدير الذات والمشاعر.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أبعاد السمعة</a:t>
            </a:r>
            <a:endParaRPr lang="en-US" sz="4000" b="1" dirty="0"/>
          </a:p>
        </p:txBody>
      </p:sp>
    </p:spTree>
    <p:extLst>
      <p:ext uri="{BB962C8B-B14F-4D97-AF65-F5344CB8AC3E}">
        <p14:creationId xmlns:p14="http://schemas.microsoft.com/office/powerpoint/2010/main" val="1244061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9428578" y="1962943"/>
            <a:ext cx="2520755" cy="380723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الأبعاد المنطقية (العقلانية) حسب نموذج </a:t>
            </a:r>
            <a:r>
              <a:rPr lang="en-US" sz="4000" b="1" dirty="0"/>
              <a:t>Reb Trak</a:t>
            </a:r>
          </a:p>
        </p:txBody>
      </p:sp>
      <p:pic>
        <p:nvPicPr>
          <p:cNvPr id="7" name="Picture 6">
            <a:extLst>
              <a:ext uri="{FF2B5EF4-FFF2-40B4-BE49-F238E27FC236}">
                <a16:creationId xmlns:a16="http://schemas.microsoft.com/office/drawing/2014/main" id="{AB2CE1A7-CC16-8971-D89C-000EFF478D6E}"/>
              </a:ext>
            </a:extLst>
          </p:cNvPr>
          <p:cNvPicPr>
            <a:picLocks noChangeAspect="1"/>
          </p:cNvPicPr>
          <p:nvPr/>
        </p:nvPicPr>
        <p:blipFill>
          <a:blip r:embed="rId3">
            <a:lum bright="-20000" contrast="40000"/>
          </a:blip>
          <a:stretch>
            <a:fillRect/>
          </a:stretch>
        </p:blipFill>
        <p:spPr>
          <a:xfrm>
            <a:off x="0" y="0"/>
            <a:ext cx="9285890" cy="6775798"/>
          </a:xfrm>
          <a:prstGeom prst="rect">
            <a:avLst/>
          </a:prstGeom>
        </p:spPr>
      </p:pic>
    </p:spTree>
    <p:extLst>
      <p:ext uri="{BB962C8B-B14F-4D97-AF65-F5344CB8AC3E}">
        <p14:creationId xmlns:p14="http://schemas.microsoft.com/office/powerpoint/2010/main" val="23624357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342900" indent="-342900" algn="ctr" rtl="1">
              <a:buFont typeface="Arial" panose="020B0604020202020204" pitchFamily="34" charset="0"/>
              <a:buChar char="•"/>
            </a:pPr>
            <a:r>
              <a:rPr lang="en-US" sz="2800" b="1" dirty="0">
                <a:solidFill>
                  <a:srgbClr val="2D3956"/>
                </a:solidFill>
                <a:latin typeface="Times New Roman" panose="02020603050405020304" pitchFamily="18" charset="0"/>
                <a:cs typeface="Times New Roman" panose="02020603050405020304" pitchFamily="18" charset="0"/>
              </a:rPr>
              <a:t>Online reputation management </a:t>
            </a:r>
            <a:endParaRPr lang="ar-EG" sz="2800" b="1"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رأس المال الفعلي لدى المؤسسات والشركات، فبدونها الشركات لن تسير على درب الشركات الكبرى. بل أن انتهاء سيكون سريعًا، لذلك أدركت الشركات والمؤسسات المختلفة أهمية السمعة الإلكترونية. وأن شركتك أصبحت على المحك أما في الاستقرار أو الدخول في صراعات تنتهي بك في النهاية إلى القاع. لذلك أردنا في أفضل شركات إدارة السمعة بدبي </a:t>
            </a:r>
            <a:r>
              <a:rPr lang="ar-SA" sz="2400" dirty="0" err="1">
                <a:solidFill>
                  <a:srgbClr val="2D3956"/>
                </a:solidFill>
                <a:latin typeface="Times New Roman" panose="02020603050405020304" pitchFamily="18" charset="0"/>
                <a:cs typeface="Times New Roman" panose="02020603050405020304" pitchFamily="18" charset="0"/>
              </a:rPr>
              <a:t>رايزهب</a:t>
            </a:r>
            <a:r>
              <a:rPr lang="ar-SA" sz="2400" dirty="0">
                <a:solidFill>
                  <a:srgbClr val="2D3956"/>
                </a:solidFill>
                <a:latin typeface="Times New Roman" panose="02020603050405020304" pitchFamily="18" charset="0"/>
                <a:cs typeface="Times New Roman" panose="02020603050405020304" pitchFamily="18" charset="0"/>
              </a:rPr>
              <a:t> على أن نوفر لكم هذه الخدمة من أجل المساهمة في إدارة سمعة شركتك بالشكل الذي يليق بها. وهو جانب هام يتم من خلال فريق علاقات عامة لديه الخبرات الكبيرة في التعامل مع كافة المواقف السلبية والإيجابية تجاه الشركة والتعبير عن علامتك التجارية بشكل مميز.</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إدارة السمعة الإلكترونية</a:t>
            </a:r>
            <a:endParaRPr lang="en-US" sz="4000" b="1" dirty="0"/>
          </a:p>
        </p:txBody>
      </p:sp>
    </p:spTree>
    <p:extLst>
      <p:ext uri="{BB962C8B-B14F-4D97-AF65-F5344CB8AC3E}">
        <p14:creationId xmlns:p14="http://schemas.microsoft.com/office/powerpoint/2010/main" val="5865049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4894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4781" y="647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54819" y="90451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6297" y="1817957"/>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عندما يتم كتابة تعليق سيء أو إيجابي عن المنتجات أو الخدمات فإن هذا يؤثر بنسبة 85% على قرارات الشراء على المنتجات.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عندما تقدم عمل تجاري محلي وتجد ردود الفعل الإيجابية عليه فإن هذا يؤثر على أكثر من 70% من الأشخاص بشراء المنتجات منك بدلًا من المنافسين.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يتم الاعتماد على محركات البحث لمعرفة طبيعة النشاط التجاري والعمل التجاري وهو ما يجعل أكثر من 65% من الأشخاص يثقون في محركات البحث وهذا يعني ضرورة تواجدك بقوة على محركات البحث.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دائمًا قم بإبراز ردود الفعل الحصري على المنتجات أو الخدمات. لأن أكثر من 80% من الأشخاص لا يعترفون بردود الفعل القديمة التي تخطت </a:t>
            </a:r>
            <a:r>
              <a:rPr lang="ar-SA" sz="2400" dirty="0" err="1">
                <a:solidFill>
                  <a:srgbClr val="2D3956"/>
                </a:solidFill>
                <a:latin typeface="Times New Roman" panose="02020603050405020304" pitchFamily="18" charset="0"/>
                <a:cs typeface="Times New Roman" panose="02020603050405020304" pitchFamily="18" charset="0"/>
              </a:rPr>
              <a:t>الـ</a:t>
            </a:r>
            <a:r>
              <a:rPr lang="ar-SA" sz="2400" dirty="0">
                <a:solidFill>
                  <a:srgbClr val="2D3956"/>
                </a:solidFill>
                <a:latin typeface="Times New Roman" panose="02020603050405020304" pitchFamily="18" charset="0"/>
                <a:cs typeface="Times New Roman" panose="02020603050405020304" pitchFamily="18" charset="0"/>
              </a:rPr>
              <a:t> 3 أشهر.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تؤثر تصنيفات النجوم على من يقوم بشراء المنتج التجاري وذلك بنسبة بيع تصل إلى 25%.</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أثبتت العديد من </a:t>
            </a:r>
            <a:r>
              <a:rPr lang="ar-SA" sz="2400" dirty="0" err="1">
                <a:solidFill>
                  <a:srgbClr val="2D3956"/>
                </a:solidFill>
                <a:latin typeface="Times New Roman" panose="02020603050405020304" pitchFamily="18" charset="0"/>
                <a:cs typeface="Times New Roman" panose="02020603050405020304" pitchFamily="18" charset="0"/>
              </a:rPr>
              <a:t>الاحصائيات</a:t>
            </a:r>
            <a:r>
              <a:rPr lang="ar-SA" sz="2400" dirty="0">
                <a:solidFill>
                  <a:srgbClr val="2D3956"/>
                </a:solidFill>
                <a:latin typeface="Times New Roman" panose="02020603050405020304" pitchFamily="18" charset="0"/>
                <a:cs typeface="Times New Roman" panose="02020603050405020304" pitchFamily="18" charset="0"/>
              </a:rPr>
              <a:t> أنه أكثر من 74% من الأشخاص يطلعون على التعليقات على الويب.</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إحصائيات دالة على أهمية إدارة السمعة الإلكترونية</a:t>
            </a:r>
            <a:endParaRPr lang="en-US" sz="4000" b="1" dirty="0"/>
          </a:p>
        </p:txBody>
      </p:sp>
    </p:spTree>
    <p:extLst>
      <p:ext uri="{BB962C8B-B14F-4D97-AF65-F5344CB8AC3E}">
        <p14:creationId xmlns:p14="http://schemas.microsoft.com/office/powerpoint/2010/main" val="1211508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التعبير عن هويتك عبر الإنترنت من أهم العناصر الرئيسية التي يمكنك القيام به هو أنها تعبر عنك بطريقة إيجابية.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تقوم بتوضيح العلامة التجارية في جوجل بشكل إيجابي مما يتعرف عليها الجمهور المستهدف.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تحافظ على اسم الشركة أو المؤسسة على الويب.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الثقة والمصداقية في المنتجات والخدمات المقدمة.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بناء العلاقات القوية مع الجمهور المستهدف.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معالجة الهجمات التي تؤثر على السمعة الإلكترونية.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تسيطر على كافة التعليقات السلبية والغير حقيقية.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أبرز فوائد إدارة السمعة الإلكترونية</a:t>
            </a:r>
            <a:endParaRPr lang="en-US" sz="4000" b="1" dirty="0"/>
          </a:p>
        </p:txBody>
      </p:sp>
    </p:spTree>
    <p:extLst>
      <p:ext uri="{BB962C8B-B14F-4D97-AF65-F5344CB8AC3E}">
        <p14:creationId xmlns:p14="http://schemas.microsoft.com/office/powerpoint/2010/main" val="2344130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متابعة صفحات على </a:t>
            </a:r>
            <a:r>
              <a:rPr lang="ar-SA" sz="2400" dirty="0" err="1">
                <a:solidFill>
                  <a:srgbClr val="2D3956"/>
                </a:solidFill>
                <a:latin typeface="Times New Roman" panose="02020603050405020304" pitchFamily="18" charset="0"/>
                <a:cs typeface="Times New Roman" panose="02020603050405020304" pitchFamily="18" charset="0"/>
              </a:rPr>
              <a:t>السوشيال</a:t>
            </a:r>
            <a:r>
              <a:rPr lang="ar-SA" sz="2400" dirty="0">
                <a:solidFill>
                  <a:srgbClr val="2D3956"/>
                </a:solidFill>
                <a:latin typeface="Times New Roman" panose="02020603050405020304" pitchFamily="18" charset="0"/>
                <a:cs typeface="Times New Roman" panose="02020603050405020304" pitchFamily="18" charset="0"/>
              </a:rPr>
              <a:t> ميديا، تعتبر من أهم الطرق الأولية التي تساعدك على إدارة السمعة الإلكترونية، وخاصة أن هذا يتم مراقبته بالشكل الجيد.</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تصميم موقع إلكتروني احترافي وأكثر أمانًا يعتبر من أهم الطرق التي تجعلك قادر على إدارة مؤسستك بالشكل الجيد ويحتوي على العديد من المعلومات التي يحتاج إليها.</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كتابة محتوى عالي الجودة تعد من أهم العناصر الرئيسية التي يمكنك أن تقوم بها من أجل إدارة السمعة الإلكترونية بطريقة احترافية هو كتابة مقالات متوافقة مع </a:t>
            </a:r>
            <a:r>
              <a:rPr lang="ar-SA" sz="2400" dirty="0" err="1">
                <a:solidFill>
                  <a:srgbClr val="2D3956"/>
                </a:solidFill>
                <a:latin typeface="Times New Roman" panose="02020603050405020304" pitchFamily="18" charset="0"/>
                <a:cs typeface="Times New Roman" panose="02020603050405020304" pitchFamily="18" charset="0"/>
              </a:rPr>
              <a:t>السيو</a:t>
            </a:r>
            <a:r>
              <a:rPr lang="ar-SA" sz="2400" dirty="0">
                <a:solidFill>
                  <a:srgbClr val="2D3956"/>
                </a:solidFill>
                <a:latin typeface="Times New Roman" panose="02020603050405020304" pitchFamily="18" charset="0"/>
                <a:cs typeface="Times New Roman" panose="02020603050405020304" pitchFamily="18" charset="0"/>
              </a:rPr>
              <a:t>. وكذلك كتابة </a:t>
            </a:r>
            <a:r>
              <a:rPr lang="ar-SA" sz="2400" dirty="0" err="1">
                <a:solidFill>
                  <a:srgbClr val="2D3956"/>
                </a:solidFill>
                <a:latin typeface="Times New Roman" panose="02020603050405020304" pitchFamily="18" charset="0"/>
                <a:cs typeface="Times New Roman" panose="02020603050405020304" pitchFamily="18" charset="0"/>
              </a:rPr>
              <a:t>بوستات</a:t>
            </a:r>
            <a:r>
              <a:rPr lang="ar-SA" sz="2400" dirty="0">
                <a:solidFill>
                  <a:srgbClr val="2D3956"/>
                </a:solidFill>
                <a:latin typeface="Times New Roman" panose="02020603050405020304" pitchFamily="18" charset="0"/>
                <a:cs typeface="Times New Roman" panose="02020603050405020304" pitchFamily="18" charset="0"/>
              </a:rPr>
              <a:t> </a:t>
            </a:r>
            <a:r>
              <a:rPr lang="ar-SA" sz="2400" dirty="0" err="1">
                <a:solidFill>
                  <a:srgbClr val="2D3956"/>
                </a:solidFill>
                <a:latin typeface="Times New Roman" panose="02020603050405020304" pitchFamily="18" charset="0"/>
                <a:cs typeface="Times New Roman" panose="02020603050405020304" pitchFamily="18" charset="0"/>
              </a:rPr>
              <a:t>السوشيال</a:t>
            </a:r>
            <a:r>
              <a:rPr lang="ar-SA" sz="2400" dirty="0">
                <a:solidFill>
                  <a:srgbClr val="2D3956"/>
                </a:solidFill>
                <a:latin typeface="Times New Roman" panose="02020603050405020304" pitchFamily="18" charset="0"/>
                <a:cs typeface="Times New Roman" panose="02020603050405020304" pitchFamily="18" charset="0"/>
              </a:rPr>
              <a:t> ميديا.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أساليب إدارة السمعة الإلكترونية</a:t>
            </a:r>
            <a:endParaRPr lang="en-US" sz="4000" b="1" dirty="0"/>
          </a:p>
        </p:txBody>
      </p:sp>
    </p:spTree>
    <p:extLst>
      <p:ext uri="{BB962C8B-B14F-4D97-AF65-F5344CB8AC3E}">
        <p14:creationId xmlns:p14="http://schemas.microsoft.com/office/powerpoint/2010/main" val="3319452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21306"/>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تهيئة الموقع الإلكتروني من أجل التواجد ضمن النتائج الأولى لمحركات البحث ومن خلالها تتعرف على الكلمة الرئيسية التي تساعدك على تحقيق الأفضل.</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متابعة ردود الفعل التي تتعلق بالعملاء والرد على كافة الاستفسارات في أسرع وقت وحل المشكلات التي تواجه العملاء.</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مراجعة التقييمات على الويب لأن هذا يؤثر كثيرًا على جلب العملاء.</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هذه مجموعة من الطرق الهامة التي تساعدك كثيرًا على إدارة السمعة الإلكترونية بطريقة جيدة ومن خلالها تتمكن من فهم كيفية التواجد بقوة بعلامتك التجارية.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أساليب إدارة السمعة الإلكترونية</a:t>
            </a:r>
            <a:endParaRPr lang="en-US" sz="4000" b="1" dirty="0"/>
          </a:p>
        </p:txBody>
      </p:sp>
    </p:spTree>
    <p:extLst>
      <p:ext uri="{BB962C8B-B14F-4D97-AF65-F5344CB8AC3E}">
        <p14:creationId xmlns:p14="http://schemas.microsoft.com/office/powerpoint/2010/main" val="998709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يلعب السلوك الأخلاقي دورًا كبيرًا في خلق بيئة عمل إيجابية تؤثر على نجاح المنتج في أو العمل في الخارج.</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أجل أن تحقق التأثير في العملاء لابد من تحديد القيمة التي توليها إلى العملاء وكذلك تحسين تجربة العملاء.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خلق نوع من المسؤولية الاجتماعية التي تتعلق بإدارة السمعة الإلكترونية بشكل إيجابي.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جودة الخدمات التي تقدمها لها دورًا كبيرًا في تحسين السمعة وإدارتها بالشكل المناسب لك.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التواجد على الويب تعتبر من أهم العوامل الإيجابية التي تعمل من خلال إدارة السمعة الإلكترونية هو الظهور الإعلامي الخاص بعلامتك التجارية.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العوامل المؤثرة في بناء السمعة الإلكترونية</a:t>
            </a:r>
            <a:endParaRPr lang="en-US" sz="4000" b="1" dirty="0"/>
          </a:p>
        </p:txBody>
      </p:sp>
    </p:spTree>
    <p:extLst>
      <p:ext uri="{BB962C8B-B14F-4D97-AF65-F5344CB8AC3E}">
        <p14:creationId xmlns:p14="http://schemas.microsoft.com/office/powerpoint/2010/main" val="10438735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873" y="1817957"/>
            <a:ext cx="10541000" cy="3539430"/>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b="1" dirty="0">
                <a:solidFill>
                  <a:srgbClr val="2D3956"/>
                </a:solidFill>
                <a:latin typeface="Times New Roman" panose="02020603050405020304" pitchFamily="18" charset="0"/>
                <a:cs typeface="Times New Roman" panose="02020603050405020304" pitchFamily="18" charset="0"/>
              </a:rPr>
              <a:t>أولاً: </a:t>
            </a:r>
            <a:r>
              <a:rPr lang="ar-SA" sz="3200" b="1" dirty="0">
                <a:solidFill>
                  <a:srgbClr val="2D3956"/>
                </a:solidFill>
                <a:latin typeface="Times New Roman" panose="02020603050405020304" pitchFamily="18" charset="0"/>
                <a:cs typeface="Times New Roman" panose="02020603050405020304" pitchFamily="18" charset="0"/>
              </a:rPr>
              <a:t>دراسة المخاطر</a:t>
            </a:r>
          </a:p>
          <a:p>
            <a:pPr algn="just" rtl="1"/>
            <a:r>
              <a:rPr lang="ar-SA" sz="2400" dirty="0">
                <a:solidFill>
                  <a:srgbClr val="2D3956"/>
                </a:solidFill>
                <a:latin typeface="Times New Roman" panose="02020603050405020304" pitchFamily="18" charset="0"/>
                <a:cs typeface="Times New Roman" panose="02020603050405020304" pitchFamily="18" charset="0"/>
              </a:rPr>
              <a:t>بداية الإدارة الجيدة تبدأ من دراسة ومعرفة المخاطر والتهديدات التي تواجه عملك أو نشاطك التجاري على الويب، ولذلك عليك معرفة ما يلي:</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يجب أن تقوم بدراسة نفسك جيدًا.</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أنت تحدد نقاط الضعف التي تواجهك.</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أن تقوم بمعرفة أبرز العيوب.</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فهم كافة الموارد البشرية والمادية التي تملكها.</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هذه مجموعة من التفاصيل الهامة جدًا التي يمكنك أن تقوم بها والتي توضح لك القيمة المناسبة لعملك ونشاطك التجاري. كل هذا يجعلك قادر على مواجهة المخاطر والتهديدات التي </a:t>
            </a:r>
            <a:r>
              <a:rPr lang="ar-SA" sz="2400" dirty="0" err="1">
                <a:solidFill>
                  <a:srgbClr val="2D3956"/>
                </a:solidFill>
                <a:latin typeface="Times New Roman" panose="02020603050405020304" pitchFamily="18" charset="0"/>
                <a:cs typeface="Times New Roman" panose="02020603050405020304" pitchFamily="18" charset="0"/>
              </a:rPr>
              <a:t>تعيقك</a:t>
            </a:r>
            <a:r>
              <a:rPr lang="ar-SA"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طريقة التخطيط التي تساعدك على إدارة السمعة الإلكترونية</a:t>
            </a:r>
            <a:endParaRPr lang="en-US" sz="4000" b="1" dirty="0"/>
          </a:p>
        </p:txBody>
      </p:sp>
    </p:spTree>
    <p:extLst>
      <p:ext uri="{BB962C8B-B14F-4D97-AF65-F5344CB8AC3E}">
        <p14:creationId xmlns:p14="http://schemas.microsoft.com/office/powerpoint/2010/main" val="208693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873" y="1817957"/>
            <a:ext cx="10541000" cy="2062103"/>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latin typeface="Times New Roman" panose="02020603050405020304" pitchFamily="18" charset="0"/>
                <a:cs typeface="Times New Roman" panose="02020603050405020304" pitchFamily="18" charset="0"/>
              </a:rPr>
              <a:t>ثانيًا</a:t>
            </a:r>
            <a:r>
              <a:rPr lang="ar-EG" sz="3200" b="1" dirty="0">
                <a:solidFill>
                  <a:srgbClr val="2D3956"/>
                </a:solidFill>
                <a:latin typeface="Times New Roman" panose="02020603050405020304" pitchFamily="18" charset="0"/>
                <a:cs typeface="Times New Roman" panose="02020603050405020304" pitchFamily="18" charset="0"/>
              </a:rPr>
              <a:t>:</a:t>
            </a:r>
            <a:r>
              <a:rPr lang="ar-SA" sz="3200" b="1" dirty="0">
                <a:solidFill>
                  <a:srgbClr val="2D3956"/>
                </a:solidFill>
                <a:latin typeface="Times New Roman" panose="02020603050405020304" pitchFamily="18" charset="0"/>
                <a:cs typeface="Times New Roman" panose="02020603050405020304" pitchFamily="18" charset="0"/>
              </a:rPr>
              <a:t> الأمان</a:t>
            </a:r>
          </a:p>
          <a:p>
            <a:pPr algn="just" rtl="1"/>
            <a:r>
              <a:rPr lang="ar-SA" sz="2400" dirty="0">
                <a:solidFill>
                  <a:srgbClr val="2D3956"/>
                </a:solidFill>
                <a:latin typeface="Times New Roman" panose="02020603050405020304" pitchFamily="18" charset="0"/>
                <a:cs typeface="Times New Roman" panose="02020603050405020304" pitchFamily="18" charset="0"/>
              </a:rPr>
              <a:t>يجب أن تتعامل مع </a:t>
            </a:r>
            <a:r>
              <a:rPr lang="ar-SA" sz="2400" dirty="0" err="1">
                <a:solidFill>
                  <a:srgbClr val="2D3956"/>
                </a:solidFill>
                <a:latin typeface="Times New Roman" panose="02020603050405020304" pitchFamily="18" charset="0"/>
                <a:cs typeface="Times New Roman" panose="02020603050405020304" pitchFamily="18" charset="0"/>
              </a:rPr>
              <a:t>السوشيال</a:t>
            </a:r>
            <a:r>
              <a:rPr lang="ar-SA" sz="2400" dirty="0">
                <a:solidFill>
                  <a:srgbClr val="2D3956"/>
                </a:solidFill>
                <a:latin typeface="Times New Roman" panose="02020603050405020304" pitchFamily="18" charset="0"/>
                <a:cs typeface="Times New Roman" panose="02020603050405020304" pitchFamily="18" charset="0"/>
              </a:rPr>
              <a:t> ميديا والتحول الرقمي في العموم على أنه هو حامل الأسرار الذي إذا أغضبته سيتم كشف أسرارك كلها. فأحرص دائمًا على الأمان وعلى أن تقوم بتقديم المنتجات والخدمات المناسبة للجمهور المستهدف وغيرها من التحليلات الأخرى التي تجعلك قادر على إدارة السمعة الإلكترونية بشكل منظم.</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طريقة التخطيط التي تساعدك على إدارة السمعة الإلكترونية</a:t>
            </a:r>
            <a:endParaRPr lang="en-US" sz="4000" b="1" dirty="0"/>
          </a:p>
        </p:txBody>
      </p:sp>
    </p:spTree>
    <p:extLst>
      <p:ext uri="{BB962C8B-B14F-4D97-AF65-F5344CB8AC3E}">
        <p14:creationId xmlns:p14="http://schemas.microsoft.com/office/powerpoint/2010/main" val="3751097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873" y="1817957"/>
            <a:ext cx="10541000" cy="1692771"/>
          </a:xfrm>
          <a:prstGeom prst="rect">
            <a:avLst/>
          </a:prstGeom>
          <a:noFill/>
        </p:spPr>
        <p:txBody>
          <a:bodyPr wrap="square" rtlCol="0">
            <a:spAutoFit/>
          </a:bodyPr>
          <a:lstStyle/>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3200" b="1" dirty="0">
                <a:solidFill>
                  <a:srgbClr val="2D3956"/>
                </a:solidFill>
                <a:latin typeface="Times New Roman" panose="02020603050405020304" pitchFamily="18" charset="0"/>
                <a:cs typeface="Times New Roman" panose="02020603050405020304" pitchFamily="18" charset="0"/>
              </a:rPr>
              <a:t>ثالثًا خلق </a:t>
            </a:r>
            <a:r>
              <a:rPr lang="ar-SA" sz="3200" b="1" dirty="0" err="1">
                <a:solidFill>
                  <a:srgbClr val="2D3956"/>
                </a:solidFill>
                <a:latin typeface="Times New Roman" panose="02020603050405020304" pitchFamily="18" charset="0"/>
                <a:cs typeface="Times New Roman" panose="02020603050405020304" pitchFamily="18" charset="0"/>
              </a:rPr>
              <a:t>إنطباع</a:t>
            </a:r>
            <a:r>
              <a:rPr lang="ar-SA" sz="3200" b="1" dirty="0">
                <a:solidFill>
                  <a:srgbClr val="2D3956"/>
                </a:solidFill>
                <a:latin typeface="Times New Roman" panose="02020603050405020304" pitchFamily="18" charset="0"/>
                <a:cs typeface="Times New Roman" panose="02020603050405020304" pitchFamily="18" charset="0"/>
              </a:rPr>
              <a:t> جيد</a:t>
            </a:r>
          </a:p>
          <a:p>
            <a:pPr algn="just" rtl="1"/>
            <a:r>
              <a:rPr lang="ar-SA" sz="2400" dirty="0">
                <a:solidFill>
                  <a:srgbClr val="2D3956"/>
                </a:solidFill>
                <a:latin typeface="Times New Roman" panose="02020603050405020304" pitchFamily="18" charset="0"/>
                <a:cs typeface="Times New Roman" panose="02020603050405020304" pitchFamily="18" charset="0"/>
              </a:rPr>
              <a:t>تعتبر واحدة أهم الطرق التي تخطط لها جيدًا هو محاولة التعبير بشكل إيجابي عن الخدمات والمنتجات التي تقدمها. وهو الهدف الأسمى الذي يمكنك من الاستمرار والبقاء على </a:t>
            </a:r>
            <a:r>
              <a:rPr lang="ar-SA" sz="2400" dirty="0" err="1">
                <a:solidFill>
                  <a:srgbClr val="2D3956"/>
                </a:solidFill>
                <a:latin typeface="Times New Roman" panose="02020603050405020304" pitchFamily="18" charset="0"/>
                <a:cs typeface="Times New Roman" panose="02020603050405020304" pitchFamily="18" charset="0"/>
              </a:rPr>
              <a:t>السوشيال</a:t>
            </a:r>
            <a:r>
              <a:rPr lang="ar-SA" sz="2400" dirty="0">
                <a:solidFill>
                  <a:srgbClr val="2D3956"/>
                </a:solidFill>
                <a:latin typeface="Times New Roman" panose="02020603050405020304" pitchFamily="18" charset="0"/>
                <a:cs typeface="Times New Roman" panose="02020603050405020304" pitchFamily="18" charset="0"/>
              </a:rPr>
              <a:t> ميديا باستمرار.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طريقة التخطيط التي تساعدك على إدارة السمعة الإلكترونية</a:t>
            </a:r>
            <a:endParaRPr lang="en-US" sz="4000" b="1" dirty="0"/>
          </a:p>
        </p:txBody>
      </p:sp>
    </p:spTree>
    <p:extLst>
      <p:ext uri="{BB962C8B-B14F-4D97-AF65-F5344CB8AC3E}">
        <p14:creationId xmlns:p14="http://schemas.microsoft.com/office/powerpoint/2010/main" val="3121740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873" y="1817957"/>
            <a:ext cx="10541000" cy="1692771"/>
          </a:xfrm>
          <a:prstGeom prst="rect">
            <a:avLst/>
          </a:prstGeom>
          <a:noFill/>
        </p:spPr>
        <p:txBody>
          <a:bodyPr wrap="square" rtlCol="0">
            <a:spAutoFit/>
          </a:bodyPr>
          <a:lstStyle/>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3200" b="1" dirty="0">
                <a:solidFill>
                  <a:srgbClr val="2D3956"/>
                </a:solidFill>
                <a:latin typeface="Times New Roman" panose="02020603050405020304" pitchFamily="18" charset="0"/>
                <a:cs typeface="Times New Roman" panose="02020603050405020304" pitchFamily="18" charset="0"/>
              </a:rPr>
              <a:t>رابعًا اختيار المنصة الرقمية الأفضل لك</a:t>
            </a:r>
          </a:p>
          <a:p>
            <a:pPr algn="just" rtl="1"/>
            <a:r>
              <a:rPr lang="ar-SA" sz="2400" dirty="0">
                <a:solidFill>
                  <a:srgbClr val="2D3956"/>
                </a:solidFill>
                <a:latin typeface="Times New Roman" panose="02020603050405020304" pitchFamily="18" charset="0"/>
                <a:cs typeface="Times New Roman" panose="02020603050405020304" pitchFamily="18" charset="0"/>
              </a:rPr>
              <a:t>نعم من أجل إدارة السمعة الإلكترونية يجب  أن تختار منصة أو قناة اتصال رقمية مناسبة له وتقربه إلى الجمهور المستهدف. فهذا يساعدك على جذب أكبر عدد ممكن من العملاء بكل تأكيد.</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طريقة التخطيط التي تساعدك على إدارة السمعة الإلكترونية</a:t>
            </a:r>
            <a:endParaRPr lang="en-US" sz="4000" b="1" dirty="0"/>
          </a:p>
        </p:txBody>
      </p:sp>
    </p:spTree>
    <p:extLst>
      <p:ext uri="{BB962C8B-B14F-4D97-AF65-F5344CB8AC3E}">
        <p14:creationId xmlns:p14="http://schemas.microsoft.com/office/powerpoint/2010/main" val="11274700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873" y="1817957"/>
            <a:ext cx="10541000" cy="1692771"/>
          </a:xfrm>
          <a:prstGeom prst="rect">
            <a:avLst/>
          </a:prstGeom>
          <a:noFill/>
        </p:spPr>
        <p:txBody>
          <a:bodyPr wrap="square" rtlCol="0">
            <a:spAutoFit/>
          </a:bodyPr>
          <a:lstStyle/>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3200" b="1" dirty="0">
                <a:solidFill>
                  <a:srgbClr val="2D3956"/>
                </a:solidFill>
                <a:latin typeface="Times New Roman" panose="02020603050405020304" pitchFamily="18" charset="0"/>
                <a:cs typeface="Times New Roman" panose="02020603050405020304" pitchFamily="18" charset="0"/>
              </a:rPr>
              <a:t>خامسًا التعبير بإيجابية</a:t>
            </a:r>
          </a:p>
          <a:p>
            <a:pPr algn="just" rtl="1"/>
            <a:r>
              <a:rPr lang="ar-SA" sz="2400" dirty="0">
                <a:solidFill>
                  <a:srgbClr val="2D3956"/>
                </a:solidFill>
                <a:latin typeface="Times New Roman" panose="02020603050405020304" pitchFamily="18" charset="0"/>
                <a:cs typeface="Times New Roman" panose="02020603050405020304" pitchFamily="18" charset="0"/>
              </a:rPr>
              <a:t>يجب أن تقوم بالتعبير بإيجابية عن الخدمات والمنتجات التي تقدمها وهو أمر يتم من خلال كتابة كل ما هو جيد في مدونتك. وعلى </a:t>
            </a:r>
            <a:r>
              <a:rPr lang="ar-SA" sz="2400" dirty="0" err="1">
                <a:solidFill>
                  <a:srgbClr val="2D3956"/>
                </a:solidFill>
                <a:latin typeface="Times New Roman" panose="02020603050405020304" pitchFamily="18" charset="0"/>
                <a:cs typeface="Times New Roman" panose="02020603050405020304" pitchFamily="18" charset="0"/>
              </a:rPr>
              <a:t>السوشيال</a:t>
            </a:r>
            <a:r>
              <a:rPr lang="ar-SA" sz="2400" dirty="0">
                <a:solidFill>
                  <a:srgbClr val="2D3956"/>
                </a:solidFill>
                <a:latin typeface="Times New Roman" panose="02020603050405020304" pitchFamily="18" charset="0"/>
                <a:cs typeface="Times New Roman" panose="02020603050405020304" pitchFamily="18" charset="0"/>
              </a:rPr>
              <a:t> ميديا فهذا يؤثر كثيرًا على آراء الجمهور.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طريقة التخطيط التي تساعدك على إدارة السمعة الإلكترونية</a:t>
            </a:r>
            <a:endParaRPr lang="en-US" sz="4000" b="1" dirty="0"/>
          </a:p>
        </p:txBody>
      </p:sp>
    </p:spTree>
    <p:extLst>
      <p:ext uri="{BB962C8B-B14F-4D97-AF65-F5344CB8AC3E}">
        <p14:creationId xmlns:p14="http://schemas.microsoft.com/office/powerpoint/2010/main" val="23543280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عملية بناء السمعة واحدة من الأنشطة المهمة للعلاقات العامة، فالصورة الذهنية وسمعة المنظمة تقوم بعكس الواقع، وهي تحمل المعلومات عنها إلى العقل الإنساني الذي لا يواجه العقل مباشرة إنما </a:t>
            </a:r>
            <a:r>
              <a:rPr lang="ar-SA" sz="2400" dirty="0" err="1">
                <a:solidFill>
                  <a:srgbClr val="2D3956"/>
                </a:solidFill>
                <a:latin typeface="Times New Roman" panose="02020603050405020304" pitchFamily="18" charset="0"/>
                <a:cs typeface="Times New Roman" panose="02020603050405020304" pitchFamily="18" charset="0"/>
              </a:rPr>
              <a:t>يواجهه</a:t>
            </a:r>
            <a:r>
              <a:rPr lang="ar-SA" sz="2400" dirty="0">
                <a:solidFill>
                  <a:srgbClr val="2D3956"/>
                </a:solidFill>
                <a:latin typeface="Times New Roman" panose="02020603050405020304" pitchFamily="18" charset="0"/>
                <a:cs typeface="Times New Roman" panose="02020603050405020304" pitchFamily="18" charset="0"/>
              </a:rPr>
              <a:t> بطريقة غير مباشرة وهي الوصف. فالعلاقات العامة تقوم بجزء كبير من وظيفتها عبر التقديم غير المباشر للواقع، وهي في الأساس عبارة عن الجهد التخطيطي والمتواصل لبناء والمحافظة على السمعة الطيبة والفهم المتبادل بين المنظمة.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معوقات بناء سمعة </a:t>
            </a:r>
            <a:endParaRPr lang="en-US" sz="4000" b="1" dirty="0"/>
          </a:p>
        </p:txBody>
      </p:sp>
    </p:spTree>
    <p:extLst>
      <p:ext uri="{BB962C8B-B14F-4D97-AF65-F5344CB8AC3E}">
        <p14:creationId xmlns:p14="http://schemas.microsoft.com/office/powerpoint/2010/main" val="1404777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811" y="2305588"/>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البطء في تعامل إدارة المنظمات غير الربحية مع متطلبات واحتياجات المجتمع المحيط بها.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قناعة الإدارة العليا بأهمية العلاقات العامة وإدارة بناء السمعة.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رصد ميزانيات كافية.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انعدام الدعم المادي لإدارة بناء السمعة للقيام بمهامها.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قلة الرغبة في التغيير والتجديد.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قلة المعلومات المتوافرة حول كل منظمة أو مؤسسة.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غياب المناخ التنظيمي الذي يدعم الإبداع والتطوير والتدريب للقائمين على إدارة بناء سمعة المنظمة وصورتها الذهنية لدى جمهورها.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نماذج من معوقات بناء سمعة </a:t>
            </a:r>
            <a:endParaRPr lang="en-US" sz="4000" b="1" dirty="0"/>
          </a:p>
        </p:txBody>
      </p:sp>
    </p:spTree>
    <p:extLst>
      <p:ext uri="{BB962C8B-B14F-4D97-AF65-F5344CB8AC3E}">
        <p14:creationId xmlns:p14="http://schemas.microsoft.com/office/powerpoint/2010/main" val="2014520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811" y="2305588"/>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غياب الإطار القيمي الذي يحكم ممارسات العمل الخدمي بمنظمات القطاع الثالث.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نقص الاهتمام بتقييم مشكلات الجماهير ومعرفة آرائهم فيما يتلقون من خدمات، وذلك للحكم على نتائج المنظمة غير الربحية.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قلة استثمار المنظمات غير الربحية للموارد والإمكانات المتاحة لها.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وجود علاقات شخصية واتجاهات سلبية لدى بعض الأعضاء والعاملين مما يؤدي إعاقة اتخاذ قرارات فعالة.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ندرة استخدام العاملين لتكنولوجيا المعلومات والاتصالات في اتخاذ القرارات، مع عدم إنكارها لدورها الحيوي.</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نماذج من معوقات بناء سمعة </a:t>
            </a:r>
            <a:endParaRPr lang="en-US" sz="4000" b="1" dirty="0"/>
          </a:p>
        </p:txBody>
      </p:sp>
    </p:spTree>
    <p:extLst>
      <p:ext uri="{BB962C8B-B14F-4D97-AF65-F5344CB8AC3E}">
        <p14:creationId xmlns:p14="http://schemas.microsoft.com/office/powerpoint/2010/main" val="3585688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استراتيجيات محكمة التنظيم تهدف إلى تحديد كيفية، متى، وأين يتم نشر المحتوى، سواء كان ذلك على منصات التواصل الاجتماعي، المواقع الإلكترونية، أو عبر وسائل الإعلام التقليدية. الهدف من خطط النشر هو تحقيق أقصى تأثير للمحتوى وضمان الوصول إلى الجمهور المستهدف بأكثر الطرق فاعلية.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أفضل خطط النشر لبناء السمعة</a:t>
            </a:r>
          </a:p>
        </p:txBody>
      </p:sp>
    </p:spTree>
    <p:extLst>
      <p:ext uri="{BB962C8B-B14F-4D97-AF65-F5344CB8AC3E}">
        <p14:creationId xmlns:p14="http://schemas.microsoft.com/office/powerpoint/2010/main" val="2787023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20396" y="1909786"/>
            <a:ext cx="4644774"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للحصول على نسبة النقر إلى الظهور المثلى على </a:t>
            </a:r>
            <a:r>
              <a:rPr lang="en-US" sz="2400" dirty="0">
                <a:solidFill>
                  <a:srgbClr val="2D3956"/>
                </a:solidFill>
                <a:latin typeface="Times New Roman" panose="02020603050405020304" pitchFamily="18" charset="0"/>
                <a:cs typeface="Times New Roman" panose="02020603050405020304" pitchFamily="18" charset="0"/>
              </a:rPr>
              <a:t>Facebook ، </a:t>
            </a:r>
            <a:r>
              <a:rPr lang="ar-SA" sz="2400" dirty="0">
                <a:solidFill>
                  <a:srgbClr val="2D3956"/>
                </a:solidFill>
                <a:latin typeface="Times New Roman" panose="02020603050405020304" pitchFamily="18" charset="0"/>
                <a:cs typeface="Times New Roman" panose="02020603050405020304" pitchFamily="18" charset="0"/>
              </a:rPr>
              <a:t>فإن أفضل الأوقات هي ما بين الساعة 13 و 16 مساءً، وذروة في الساعة 15 مساءً أيام الأربعاء. تمثل نسبة النقر إلى الظهور ببساطة عدد الأشخاص الذين سينقرون على الروابط في منشوراتك أو إعلاناتك على </a:t>
            </a:r>
            <a:r>
              <a:rPr lang="en-US" sz="2400" dirty="0">
                <a:solidFill>
                  <a:srgbClr val="2D3956"/>
                </a:solidFill>
                <a:latin typeface="Times New Roman" panose="02020603050405020304" pitchFamily="18" charset="0"/>
                <a:cs typeface="Times New Roman" panose="02020603050405020304" pitchFamily="18" charset="0"/>
              </a:rPr>
              <a:t>Facebook.</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الأفضل تجنب النشر على </a:t>
            </a:r>
            <a:r>
              <a:rPr lang="en-US" sz="2400" dirty="0">
                <a:solidFill>
                  <a:srgbClr val="2D3956"/>
                </a:solidFill>
                <a:latin typeface="Times New Roman" panose="02020603050405020304" pitchFamily="18" charset="0"/>
                <a:cs typeface="Times New Roman" panose="02020603050405020304" pitchFamily="18" charset="0"/>
              </a:rPr>
              <a:t>Facebook </a:t>
            </a:r>
            <a:r>
              <a:rPr lang="ar-SA" sz="2400" dirty="0">
                <a:solidFill>
                  <a:srgbClr val="2D3956"/>
                </a:solidFill>
                <a:latin typeface="Times New Roman" panose="02020603050405020304" pitchFamily="18" charset="0"/>
                <a:cs typeface="Times New Roman" panose="02020603050405020304" pitchFamily="18" charset="0"/>
              </a:rPr>
              <a:t>في عطلات نهاية الأسبوع، خاصة قبل الساعة 8 صباحًا وبعد الساعة 20 مساءً.</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الفيسبوك</a:t>
            </a:r>
            <a:endParaRPr lang="en-US" sz="4000" b="1" dirty="0"/>
          </a:p>
        </p:txBody>
      </p:sp>
      <p:pic>
        <p:nvPicPr>
          <p:cNvPr id="4" name="Picture 3">
            <a:extLst>
              <a:ext uri="{FF2B5EF4-FFF2-40B4-BE49-F238E27FC236}">
                <a16:creationId xmlns:a16="http://schemas.microsoft.com/office/drawing/2014/main" id="{62851EB0-11FA-92A4-CECA-8F2645844D25}"/>
              </a:ext>
            </a:extLst>
          </p:cNvPr>
          <p:cNvPicPr>
            <a:picLocks noChangeAspect="1"/>
          </p:cNvPicPr>
          <p:nvPr/>
        </p:nvPicPr>
        <p:blipFill>
          <a:blip r:embed="rId3"/>
          <a:stretch>
            <a:fillRect/>
          </a:stretch>
        </p:blipFill>
        <p:spPr>
          <a:xfrm>
            <a:off x="237140" y="1690057"/>
            <a:ext cx="6483256" cy="4538279"/>
          </a:xfrm>
          <a:prstGeom prst="rect">
            <a:avLst/>
          </a:prstGeom>
        </p:spPr>
      </p:pic>
    </p:spTree>
    <p:extLst>
      <p:ext uri="{BB962C8B-B14F-4D97-AF65-F5344CB8AC3E}">
        <p14:creationId xmlns:p14="http://schemas.microsoft.com/office/powerpoint/2010/main" val="4139422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05296" y="2391844"/>
            <a:ext cx="4524703"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أعلى متوسط ​​نسبة النقر إلى الظهور على تويتر بين الاثنين والخميس ، من الساعة 13 مساءً حتى الساعة 15 مساءً.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أسوأ أوقات النشر على تويتر هي أمسيات نهاية الأسبوع (بعد الساعة 20 مساءً) والجمعة بعد الساعة 15 مساءً. حاول تجنب التغريد خلال هذه الأوقات ، مثل التفاعل والنقرات والتغريدات وما إلى ذلك. هناك أقل.</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4000" b="1" dirty="0"/>
              <a:t>X </a:t>
            </a:r>
          </a:p>
        </p:txBody>
      </p:sp>
      <p:pic>
        <p:nvPicPr>
          <p:cNvPr id="7" name="Picture 6">
            <a:extLst>
              <a:ext uri="{FF2B5EF4-FFF2-40B4-BE49-F238E27FC236}">
                <a16:creationId xmlns:a16="http://schemas.microsoft.com/office/drawing/2014/main" id="{B679E708-75C1-A11F-AA94-A0D89C819BF9}"/>
              </a:ext>
            </a:extLst>
          </p:cNvPr>
          <p:cNvPicPr>
            <a:picLocks noChangeAspect="1"/>
          </p:cNvPicPr>
          <p:nvPr/>
        </p:nvPicPr>
        <p:blipFill>
          <a:blip r:embed="rId3"/>
          <a:stretch>
            <a:fillRect/>
          </a:stretch>
        </p:blipFill>
        <p:spPr>
          <a:xfrm>
            <a:off x="174078" y="1628902"/>
            <a:ext cx="6602263" cy="4621584"/>
          </a:xfrm>
          <a:prstGeom prst="rect">
            <a:avLst/>
          </a:prstGeom>
        </p:spPr>
      </p:pic>
    </p:spTree>
    <p:extLst>
      <p:ext uri="{BB962C8B-B14F-4D97-AF65-F5344CB8AC3E}">
        <p14:creationId xmlns:p14="http://schemas.microsoft.com/office/powerpoint/2010/main" val="3087545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89016" y="1876098"/>
            <a:ext cx="4740984"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err="1">
                <a:solidFill>
                  <a:srgbClr val="2D3956"/>
                </a:solidFill>
                <a:latin typeface="Times New Roman" panose="02020603050405020304" pitchFamily="18" charset="0"/>
                <a:cs typeface="Times New Roman" panose="02020603050405020304" pitchFamily="18" charset="0"/>
              </a:rPr>
              <a:t>يقصدأظهرت</a:t>
            </a:r>
            <a:r>
              <a:rPr lang="ar-SA" sz="2400" dirty="0">
                <a:solidFill>
                  <a:srgbClr val="2D3956"/>
                </a:solidFill>
                <a:latin typeface="Times New Roman" panose="02020603050405020304" pitchFamily="18" charset="0"/>
                <a:cs typeface="Times New Roman" panose="02020603050405020304" pitchFamily="18" charset="0"/>
              </a:rPr>
              <a:t> الأبحاث ذلك النشر على </a:t>
            </a:r>
            <a:r>
              <a:rPr lang="en-US" sz="2400" dirty="0">
                <a:solidFill>
                  <a:srgbClr val="2D3956"/>
                </a:solidFill>
                <a:latin typeface="Times New Roman" panose="02020603050405020304" pitchFamily="18" charset="0"/>
                <a:cs typeface="Times New Roman" panose="02020603050405020304" pitchFamily="18" charset="0"/>
              </a:rPr>
              <a:t>Instagram </a:t>
            </a:r>
            <a:r>
              <a:rPr lang="ar-SA" sz="2400" dirty="0">
                <a:solidFill>
                  <a:srgbClr val="2D3956"/>
                </a:solidFill>
                <a:latin typeface="Times New Roman" panose="02020603050405020304" pitchFamily="18" charset="0"/>
                <a:cs typeface="Times New Roman" panose="02020603050405020304" pitchFamily="18" charset="0"/>
              </a:rPr>
              <a:t>في الساعة 5:00 صباحًا من الثلاثاء إلى الجمعة، يوجد عدد كبير من المشاركات، حيث يقوم غالبية الأشخاص بفحص هواتفهم بمجرد استيقاظهم بحثًا عن مصدر إلهام جديد.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أيضًا النشر بين الساعة 11:00 صباحًا و 15:00 مساءً في أيام الأسبوع يحظى بقدر كبير من المشاركة، حيث أن معظم الأشخاص يفحصون هواتفهم أثناء استراحات الغداء، ويبحثون عن محتوى ممتع.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انستغرام</a:t>
            </a:r>
            <a:endParaRPr lang="en-US" sz="4000" b="1" dirty="0"/>
          </a:p>
        </p:txBody>
      </p:sp>
      <p:pic>
        <p:nvPicPr>
          <p:cNvPr id="4" name="Picture 3">
            <a:extLst>
              <a:ext uri="{FF2B5EF4-FFF2-40B4-BE49-F238E27FC236}">
                <a16:creationId xmlns:a16="http://schemas.microsoft.com/office/drawing/2014/main" id="{CFB30176-6015-FE41-7AD2-3BD42A4C781A}"/>
              </a:ext>
            </a:extLst>
          </p:cNvPr>
          <p:cNvPicPr>
            <a:picLocks noChangeAspect="1"/>
          </p:cNvPicPr>
          <p:nvPr/>
        </p:nvPicPr>
        <p:blipFill>
          <a:blip r:embed="rId3"/>
          <a:stretch>
            <a:fillRect/>
          </a:stretch>
        </p:blipFill>
        <p:spPr>
          <a:xfrm>
            <a:off x="311175" y="1724087"/>
            <a:ext cx="6377841" cy="4464488"/>
          </a:xfrm>
          <a:prstGeom prst="rect">
            <a:avLst/>
          </a:prstGeom>
        </p:spPr>
      </p:pic>
    </p:spTree>
    <p:extLst>
      <p:ext uri="{BB962C8B-B14F-4D97-AF65-F5344CB8AC3E}">
        <p14:creationId xmlns:p14="http://schemas.microsoft.com/office/powerpoint/2010/main" val="3146886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0063" y="3870701"/>
            <a:ext cx="10771874"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وفقًا لبحث أجرته </a:t>
            </a:r>
            <a:r>
              <a:rPr lang="en-US" sz="2400" dirty="0" err="1">
                <a:solidFill>
                  <a:srgbClr val="2D3956"/>
                </a:solidFill>
                <a:latin typeface="Times New Roman" panose="02020603050405020304" pitchFamily="18" charset="0"/>
                <a:cs typeface="Times New Roman" panose="02020603050405020304" pitchFamily="18" charset="0"/>
              </a:rPr>
              <a:t>SocialFresh</a:t>
            </a:r>
            <a:r>
              <a:rPr lang="en-US" sz="2400" dirty="0">
                <a:solidFill>
                  <a:srgbClr val="2D3956"/>
                </a:solidFill>
                <a:latin typeface="Times New Roman" panose="02020603050405020304" pitchFamily="18" charset="0"/>
                <a:cs typeface="Times New Roman" panose="02020603050405020304" pitchFamily="18" charset="0"/>
              </a:rPr>
              <a:t> ، </a:t>
            </a:r>
            <a:r>
              <a:rPr lang="ar-SA" sz="2400" dirty="0">
                <a:solidFill>
                  <a:srgbClr val="2D3956"/>
                </a:solidFill>
                <a:latin typeface="Times New Roman" panose="02020603050405020304" pitchFamily="18" charset="0"/>
                <a:cs typeface="Times New Roman" panose="02020603050405020304" pitchFamily="18" charset="0"/>
              </a:rPr>
              <a:t>تبين أن أفضل الأوقات للنشر على </a:t>
            </a:r>
            <a:r>
              <a:rPr lang="en-US" sz="2400" dirty="0">
                <a:solidFill>
                  <a:srgbClr val="2D3956"/>
                </a:solidFill>
                <a:latin typeface="Times New Roman" panose="02020603050405020304" pitchFamily="18" charset="0"/>
                <a:cs typeface="Times New Roman" panose="02020603050405020304" pitchFamily="18" charset="0"/>
              </a:rPr>
              <a:t>Pinterest </a:t>
            </a:r>
            <a:r>
              <a:rPr lang="ar-SA" sz="2400" dirty="0">
                <a:solidFill>
                  <a:srgbClr val="2D3956"/>
                </a:solidFill>
                <a:latin typeface="Times New Roman" panose="02020603050405020304" pitchFamily="18" charset="0"/>
                <a:cs typeface="Times New Roman" panose="02020603050405020304" pitchFamily="18" charset="0"/>
              </a:rPr>
              <a:t>هي 14-16 مساءً بتوقيت شرق الولايات المتحدة و 20 مساءً - 1 صباحًا بتوقيت شرق الولايات المتحدة. 'شرقًا). توفر هذه اللحظات فرصة مثالية لزيادة تفاعل المستخدمين على هذه المنصة.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دراسة أخرى قام بها </a:t>
            </a:r>
            <a:r>
              <a:rPr lang="en-US" sz="2400" dirty="0">
                <a:solidFill>
                  <a:srgbClr val="2D3956"/>
                </a:solidFill>
                <a:latin typeface="Times New Roman" panose="02020603050405020304" pitchFamily="18" charset="0"/>
                <a:cs typeface="Times New Roman" panose="02020603050405020304" pitchFamily="18" charset="0"/>
              </a:rPr>
              <a:t>HubSpot </a:t>
            </a:r>
            <a:r>
              <a:rPr lang="ar-SA" sz="2400" dirty="0">
                <a:solidFill>
                  <a:srgbClr val="2D3956"/>
                </a:solidFill>
                <a:latin typeface="Times New Roman" panose="02020603050405020304" pitchFamily="18" charset="0"/>
                <a:cs typeface="Times New Roman" panose="02020603050405020304" pitchFamily="18" charset="0"/>
              </a:rPr>
              <a:t>يسلط الضوء على أن صباح السبت هو الوقت المثالي للنشر على </a:t>
            </a:r>
            <a:r>
              <a:rPr lang="en-US" sz="2400" dirty="0">
                <a:solidFill>
                  <a:srgbClr val="2D3956"/>
                </a:solidFill>
                <a:latin typeface="Times New Roman" panose="02020603050405020304" pitchFamily="18" charset="0"/>
                <a:cs typeface="Times New Roman" panose="02020603050405020304" pitchFamily="18" charset="0"/>
              </a:rPr>
              <a:t>Pinterest </a:t>
            </a:r>
            <a:r>
              <a:rPr lang="ar-SA" sz="2400" dirty="0">
                <a:solidFill>
                  <a:srgbClr val="2D3956"/>
                </a:solidFill>
                <a:latin typeface="Times New Roman" panose="02020603050405020304" pitchFamily="18" charset="0"/>
                <a:cs typeface="Times New Roman" panose="02020603050405020304" pitchFamily="18" charset="0"/>
              </a:rPr>
              <a:t>لزيادة تفاعل المستخدم. باختيار هذه الفترة الزمنية الاستراتيجية ، فإنك تزيد من فرصك في جذب انتباه وتفاعل جمهورك المستهدف.</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بينتريست</a:t>
            </a:r>
            <a:endParaRPr lang="en-US" sz="4000" b="1" dirty="0"/>
          </a:p>
        </p:txBody>
      </p:sp>
      <p:pic>
        <p:nvPicPr>
          <p:cNvPr id="4" name="Picture 3">
            <a:extLst>
              <a:ext uri="{FF2B5EF4-FFF2-40B4-BE49-F238E27FC236}">
                <a16:creationId xmlns:a16="http://schemas.microsoft.com/office/drawing/2014/main" id="{7100F6B4-32E7-01D8-6778-1CC2D2E4F1D9}"/>
              </a:ext>
            </a:extLst>
          </p:cNvPr>
          <p:cNvPicPr>
            <a:picLocks noChangeAspect="1"/>
          </p:cNvPicPr>
          <p:nvPr/>
        </p:nvPicPr>
        <p:blipFill rotWithShape="1">
          <a:blip r:embed="rId3"/>
          <a:srcRect t="6519" b="17149"/>
          <a:stretch/>
        </p:blipFill>
        <p:spPr>
          <a:xfrm>
            <a:off x="2617075" y="1541924"/>
            <a:ext cx="6495393" cy="2186421"/>
          </a:xfrm>
          <a:prstGeom prst="rect">
            <a:avLst/>
          </a:prstGeom>
        </p:spPr>
      </p:pic>
    </p:spTree>
    <p:extLst>
      <p:ext uri="{BB962C8B-B14F-4D97-AF65-F5344CB8AC3E}">
        <p14:creationId xmlns:p14="http://schemas.microsoft.com/office/powerpoint/2010/main" val="3203787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01185" y="1793209"/>
            <a:ext cx="5828816"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إذا كنت ترغب في زيادة عدد النقرات والمشاركات على مشاركاتك على </a:t>
            </a:r>
            <a:r>
              <a:rPr lang="en-US" sz="2400" dirty="0">
                <a:solidFill>
                  <a:srgbClr val="2D3956"/>
                </a:solidFill>
                <a:latin typeface="Times New Roman" panose="02020603050405020304" pitchFamily="18" charset="0"/>
                <a:cs typeface="Times New Roman" panose="02020603050405020304" pitchFamily="18" charset="0"/>
              </a:rPr>
              <a:t>LinkedIn ، </a:t>
            </a:r>
            <a:r>
              <a:rPr lang="ar-SA" sz="2400" dirty="0">
                <a:solidFill>
                  <a:srgbClr val="2D3956"/>
                </a:solidFill>
                <a:latin typeface="Times New Roman" panose="02020603050405020304" pitchFamily="18" charset="0"/>
                <a:cs typeface="Times New Roman" panose="02020603050405020304" pitchFamily="18" charset="0"/>
              </a:rPr>
              <a:t>فحاول نشرها كل ثلاثاء بين الساعة 11 صباحًا و 12 ظهرًا.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الأفضل تجنب النشر على </a:t>
            </a:r>
            <a:r>
              <a:rPr lang="en-US" sz="2400" dirty="0">
                <a:solidFill>
                  <a:srgbClr val="2D3956"/>
                </a:solidFill>
                <a:latin typeface="Times New Roman" panose="02020603050405020304" pitchFamily="18" charset="0"/>
                <a:cs typeface="Times New Roman" panose="02020603050405020304" pitchFamily="18" charset="0"/>
              </a:rPr>
              <a:t>LinkedIn </a:t>
            </a:r>
            <a:r>
              <a:rPr lang="ar-SA" sz="2400" dirty="0">
                <a:solidFill>
                  <a:srgbClr val="2D3956"/>
                </a:solidFill>
                <a:latin typeface="Times New Roman" panose="02020603050405020304" pitchFamily="18" charset="0"/>
                <a:cs typeface="Times New Roman" panose="02020603050405020304" pitchFamily="18" charset="0"/>
              </a:rPr>
              <a:t>أثناء ساعات النوم، وهي ما بين الساعة 22 مساءً والساعة 6 صباحًا. وبالمثل ، يوصى بالامتناع عن النشر قبل يوم الاثنين مباشرةً وبعد مساء الجمعة، لأن هذه الأوقات بشكل عام أقل ملاءمة للتفاعل ومشاركة المحتوى.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لتحقيق أقصى قدر من التأثير ، يكون أفضل وقت للنشر على </a:t>
            </a:r>
            <a:r>
              <a:rPr lang="en-US" sz="2400" dirty="0">
                <a:solidFill>
                  <a:srgbClr val="2D3956"/>
                </a:solidFill>
                <a:latin typeface="Times New Roman" panose="02020603050405020304" pitchFamily="18" charset="0"/>
                <a:cs typeface="Times New Roman" panose="02020603050405020304" pitchFamily="18" charset="0"/>
              </a:rPr>
              <a:t>LinkedIn </a:t>
            </a:r>
            <a:r>
              <a:rPr lang="ar-SA" sz="2400" dirty="0">
                <a:solidFill>
                  <a:srgbClr val="2D3956"/>
                </a:solidFill>
                <a:latin typeface="Times New Roman" panose="02020603050405020304" pitchFamily="18" charset="0"/>
                <a:cs typeface="Times New Roman" panose="02020603050405020304" pitchFamily="18" charset="0"/>
              </a:rPr>
              <a:t>بين الساعة 7 صباحًا و 8 صباحًا وبين الساعة 17 مساءً و 18 مساءً.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5736876" y="409903"/>
            <a:ext cx="2871096"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لينكد أن</a:t>
            </a:r>
            <a:endParaRPr lang="en-US" sz="4000" b="1" dirty="0"/>
          </a:p>
        </p:txBody>
      </p:sp>
      <p:pic>
        <p:nvPicPr>
          <p:cNvPr id="7" name="Picture 6">
            <a:extLst>
              <a:ext uri="{FF2B5EF4-FFF2-40B4-BE49-F238E27FC236}">
                <a16:creationId xmlns:a16="http://schemas.microsoft.com/office/drawing/2014/main" id="{73F8E2EB-1103-608A-431C-68617C723648}"/>
              </a:ext>
            </a:extLst>
          </p:cNvPr>
          <p:cNvPicPr>
            <a:picLocks noChangeAspect="1"/>
          </p:cNvPicPr>
          <p:nvPr/>
        </p:nvPicPr>
        <p:blipFill>
          <a:blip r:embed="rId3"/>
          <a:stretch>
            <a:fillRect/>
          </a:stretch>
        </p:blipFill>
        <p:spPr>
          <a:xfrm>
            <a:off x="0" y="-57124"/>
            <a:ext cx="5601184" cy="6858000"/>
          </a:xfrm>
          <a:prstGeom prst="rect">
            <a:avLst/>
          </a:prstGeom>
        </p:spPr>
      </p:pic>
    </p:spTree>
    <p:extLst>
      <p:ext uri="{BB962C8B-B14F-4D97-AF65-F5344CB8AC3E}">
        <p14:creationId xmlns:p14="http://schemas.microsoft.com/office/powerpoint/2010/main" val="39319680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81588" y="273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42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2846" y="6185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تناولنا خلال المحاضرة عدد من الموضوعات المتميزة والتي من بينها: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مفهوم إدارة السمعة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أساليب إدارة السمعة الإلكترونية.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كيف يمكن إدارة السمعة الإلكترونية.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هي خطط النشر المناسبة لإدارة السمعة وزيادة نسب الوصول.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الخلاصة</a:t>
            </a:r>
            <a:endParaRPr lang="en-US" sz="4000" b="1" dirty="0"/>
          </a:p>
        </p:txBody>
      </p:sp>
    </p:spTree>
    <p:extLst>
      <p:ext uri="{BB962C8B-B14F-4D97-AF65-F5344CB8AC3E}">
        <p14:creationId xmlns:p14="http://schemas.microsoft.com/office/powerpoint/2010/main" val="21078419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بسام بشير خلف (2021). بناء الصورة الذهنية وإدارة السمعة في المنظمات غير الربحية، مؤسسة سالم بم محفوظ الأهلية.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هي مراحل إدارة السمعة الإلكترونية؟</a:t>
            </a:r>
            <a:r>
              <a:rPr lang="ar-EG" sz="2400" dirty="0">
                <a:solidFill>
                  <a:srgbClr val="2D3956"/>
                </a:solidFill>
                <a:latin typeface="Times New Roman" panose="02020603050405020304" pitchFamily="18" charset="0"/>
                <a:cs typeface="Times New Roman" panose="02020603050405020304" pitchFamily="18" charset="0"/>
              </a:rPr>
              <a:t>، من خلال الرابط التالي: </a:t>
            </a:r>
            <a:r>
              <a:rPr lang="en-US" sz="2400" dirty="0">
                <a:solidFill>
                  <a:srgbClr val="2D3956"/>
                </a:solidFill>
                <a:latin typeface="Times New Roman" panose="02020603050405020304" pitchFamily="18" charset="0"/>
                <a:cs typeface="Times New Roman" panose="02020603050405020304" pitchFamily="18" charset="0"/>
                <a:hlinkClick r:id="rId2"/>
              </a:rPr>
              <a:t>https://</a:t>
            </a:r>
            <a:r>
              <a:rPr lang="en-US" sz="2400" dirty="0" err="1">
                <a:solidFill>
                  <a:srgbClr val="2D3956"/>
                </a:solidFill>
                <a:latin typeface="Times New Roman" panose="02020603050405020304" pitchFamily="18" charset="0"/>
                <a:cs typeface="Times New Roman" panose="02020603050405020304" pitchFamily="18" charset="0"/>
                <a:hlinkClick r:id="rId2"/>
              </a:rPr>
              <a:t>tinyurl.com</a:t>
            </a:r>
            <a:r>
              <a:rPr lang="en-US" sz="2400" dirty="0">
                <a:solidFill>
                  <a:srgbClr val="2D3956"/>
                </a:solidFill>
                <a:latin typeface="Times New Roman" panose="02020603050405020304" pitchFamily="18" charset="0"/>
                <a:cs typeface="Times New Roman" panose="02020603050405020304" pitchFamily="18" charset="0"/>
                <a:hlinkClick r:id="rId2"/>
              </a:rPr>
              <a:t>/</a:t>
            </a:r>
            <a:r>
              <a:rPr lang="en-US" sz="2400" dirty="0" err="1">
                <a:solidFill>
                  <a:srgbClr val="2D3956"/>
                </a:solidFill>
                <a:latin typeface="Times New Roman" panose="02020603050405020304" pitchFamily="18" charset="0"/>
                <a:cs typeface="Times New Roman" panose="02020603050405020304" pitchFamily="18" charset="0"/>
                <a:hlinkClick r:id="rId2"/>
              </a:rPr>
              <a:t>yngelnkc</a:t>
            </a:r>
            <a:r>
              <a:rPr lang="ar-EG" sz="2400" dirty="0">
                <a:solidFill>
                  <a:srgbClr val="2D3956"/>
                </a:solidFill>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الكسندر </a:t>
            </a:r>
            <a:r>
              <a:rPr lang="ar-EG" sz="2400" dirty="0" err="1">
                <a:solidFill>
                  <a:srgbClr val="2D3956"/>
                </a:solidFill>
                <a:latin typeface="Times New Roman" panose="02020603050405020304" pitchFamily="18" charset="0"/>
                <a:cs typeface="Times New Roman" panose="02020603050405020304" pitchFamily="18" charset="0"/>
              </a:rPr>
              <a:t>جرينبيرج</a:t>
            </a:r>
            <a:r>
              <a:rPr lang="ar-EG" sz="2400" dirty="0">
                <a:solidFill>
                  <a:srgbClr val="2D3956"/>
                </a:solidFill>
                <a:latin typeface="Times New Roman" panose="02020603050405020304" pitchFamily="18" charset="0"/>
                <a:cs typeface="Times New Roman" panose="02020603050405020304" pitchFamily="18" charset="0"/>
              </a:rPr>
              <a:t> (2023). عزز تواجدك عبر الإنترنت في عام 2023: أفضل الأوقات للنشر على وسائل التواصل الاجتماعي، من خلال الرابط: </a:t>
            </a:r>
            <a:r>
              <a:rPr lang="en-US" sz="2400" dirty="0">
                <a:solidFill>
                  <a:srgbClr val="2D3956"/>
                </a:solidFill>
                <a:latin typeface="Times New Roman" panose="02020603050405020304" pitchFamily="18" charset="0"/>
                <a:cs typeface="Times New Roman" panose="02020603050405020304" pitchFamily="18" charset="0"/>
                <a:hlinkClick r:id="rId3"/>
              </a:rPr>
              <a:t>https://</a:t>
            </a:r>
            <a:r>
              <a:rPr lang="en-US" sz="2400" dirty="0" err="1">
                <a:solidFill>
                  <a:srgbClr val="2D3956"/>
                </a:solidFill>
                <a:latin typeface="Times New Roman" panose="02020603050405020304" pitchFamily="18" charset="0"/>
                <a:cs typeface="Times New Roman" panose="02020603050405020304" pitchFamily="18" charset="0"/>
                <a:hlinkClick r:id="rId3"/>
              </a:rPr>
              <a:t>tinyurl.com</a:t>
            </a:r>
            <a:r>
              <a:rPr lang="en-US" sz="2400" dirty="0">
                <a:solidFill>
                  <a:srgbClr val="2D3956"/>
                </a:solidFill>
                <a:latin typeface="Times New Roman" panose="02020603050405020304" pitchFamily="18" charset="0"/>
                <a:cs typeface="Times New Roman" panose="02020603050405020304" pitchFamily="18" charset="0"/>
                <a:hlinkClick r:id="rId3"/>
              </a:rPr>
              <a:t>/</a:t>
            </a:r>
            <a:r>
              <a:rPr lang="en-US" sz="2400" dirty="0" err="1">
                <a:solidFill>
                  <a:srgbClr val="2D3956"/>
                </a:solidFill>
                <a:latin typeface="Times New Roman" panose="02020603050405020304" pitchFamily="18" charset="0"/>
                <a:cs typeface="Times New Roman" panose="02020603050405020304" pitchFamily="18" charset="0"/>
                <a:hlinkClick r:id="rId3"/>
              </a:rPr>
              <a:t>yvmua2hh</a:t>
            </a: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المراجع</a:t>
            </a:r>
            <a:endParaRPr lang="en-US" sz="4000" b="1" dirty="0"/>
          </a:p>
        </p:txBody>
      </p:sp>
    </p:spTree>
    <p:extLst>
      <p:ext uri="{BB962C8B-B14F-4D97-AF65-F5344CB8AC3E}">
        <p14:creationId xmlns:p14="http://schemas.microsoft.com/office/powerpoint/2010/main" val="975945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966</TotalTime>
  <Words>3486</Words>
  <Application>Microsoft Office PowerPoint</Application>
  <PresentationFormat>Widescreen</PresentationFormat>
  <Paragraphs>301</Paragraphs>
  <Slides>47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26</cp:revision>
  <dcterms:created xsi:type="dcterms:W3CDTF">2023-04-29T09:08:23Z</dcterms:created>
  <dcterms:modified xsi:type="dcterms:W3CDTF">2023-11-22T02:56:37Z</dcterms:modified>
</cp:coreProperties>
</file>