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313" r:id="rId6"/>
    <p:sldId id="496" r:id="rId7"/>
    <p:sldId id="615" r:id="rId8"/>
    <p:sldId id="498" r:id="rId9"/>
    <p:sldId id="594" r:id="rId10"/>
    <p:sldId id="580" r:id="rId11"/>
    <p:sldId id="502" r:id="rId12"/>
    <p:sldId id="595" r:id="rId13"/>
    <p:sldId id="596" r:id="rId14"/>
    <p:sldId id="597" r:id="rId15"/>
    <p:sldId id="598" r:id="rId16"/>
    <p:sldId id="599" r:id="rId17"/>
    <p:sldId id="641" r:id="rId18"/>
    <p:sldId id="642" r:id="rId19"/>
    <p:sldId id="643" r:id="rId20"/>
    <p:sldId id="644" r:id="rId21"/>
    <p:sldId id="645" r:id="rId22"/>
    <p:sldId id="646" r:id="rId23"/>
    <p:sldId id="600" r:id="rId24"/>
    <p:sldId id="601" r:id="rId25"/>
    <p:sldId id="623" r:id="rId26"/>
    <p:sldId id="602" r:id="rId27"/>
    <p:sldId id="616" r:id="rId28"/>
    <p:sldId id="603" r:id="rId29"/>
    <p:sldId id="617" r:id="rId30"/>
    <p:sldId id="625" r:id="rId31"/>
    <p:sldId id="633" r:id="rId32"/>
    <p:sldId id="626" r:id="rId33"/>
    <p:sldId id="634" r:id="rId34"/>
    <p:sldId id="635" r:id="rId35"/>
    <p:sldId id="640" r:id="rId36"/>
    <p:sldId id="637" r:id="rId37"/>
    <p:sldId id="611" r:id="rId38"/>
    <p:sldId id="639" r:id="rId39"/>
    <p:sldId id="638" r:id="rId40"/>
    <p:sldId id="574" r:id="rId41"/>
    <p:sldId id="612" r:id="rId42"/>
    <p:sldId id="613" r:id="rId43"/>
    <p:sldId id="551" r:id="rId44"/>
    <p:sldId id="55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6"/>
            <p14:sldId id="615"/>
            <p14:sldId id="498"/>
            <p14:sldId id="594"/>
            <p14:sldId id="580"/>
            <p14:sldId id="502"/>
            <p14:sldId id="595"/>
            <p14:sldId id="596"/>
            <p14:sldId id="597"/>
            <p14:sldId id="598"/>
            <p14:sldId id="599"/>
            <p14:sldId id="641"/>
            <p14:sldId id="642"/>
            <p14:sldId id="643"/>
            <p14:sldId id="644"/>
            <p14:sldId id="645"/>
            <p14:sldId id="646"/>
            <p14:sldId id="600"/>
            <p14:sldId id="601"/>
            <p14:sldId id="623"/>
            <p14:sldId id="602"/>
            <p14:sldId id="616"/>
            <p14:sldId id="603"/>
            <p14:sldId id="617"/>
            <p14:sldId id="625"/>
            <p14:sldId id="633"/>
            <p14:sldId id="626"/>
            <p14:sldId id="634"/>
            <p14:sldId id="635"/>
            <p14:sldId id="640"/>
            <p14:sldId id="637"/>
            <p14:sldId id="611"/>
            <p14:sldId id="639"/>
            <p14:sldId id="638"/>
            <p14:sldId id="574"/>
            <p14:sldId id="612"/>
            <p14:sldId id="613"/>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91" autoAdjust="0"/>
    <p:restoredTop sz="93738" autoAdjust="0"/>
  </p:normalViewPr>
  <p:slideViewPr>
    <p:cSldViewPr snapToGrid="0">
      <p:cViewPr varScale="1">
        <p:scale>
          <a:sx n="65" d="100"/>
          <a:sy n="65" d="100"/>
        </p:scale>
        <p:origin x="87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toolbox.google.com/factcheck/explorer/search/list:recent;hl=ar" TargetMode="Externa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toolbox.google.com/factcheck/explorer/search/list:recent;hl=ar" TargetMode="Externa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hyperlink" Target="https://hivemoderation.com/ai-generated-content-detection" TargetMode="Externa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hivemoderation.com/ai-generated-content-detection" TargetMode="Externa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hyperlink" Target="https://deepware.ai/" TargetMode="External"/><Relationship Id="rId2" Type="http://schemas.openxmlformats.org/officeDocument/2006/relationships/hyperlink" Target="https://chromewebstore.google.com/detail/fake-news-debunker-by-inv/mhccpoafgdgbhnjfhkcmgknndkeenfhe?hl=en" TargetMode="External"/><Relationship Id="rId1" Type="http://schemas.openxmlformats.org/officeDocument/2006/relationships/slideLayout" Target="../slideLayouts/slideLayout4.xml"/><Relationship Id="rId4" Type="http://schemas.openxmlformats.org/officeDocument/2006/relationships/image" Target="../media/image28.jp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deepware.ai/" TargetMode="Externa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s://www.bing.com/images" TargetMode="External"/><Relationship Id="rId2" Type="http://schemas.openxmlformats.org/officeDocument/2006/relationships/hyperlink" Target="https://www.google.com/" TargetMode="External"/><Relationship Id="rId1" Type="http://schemas.openxmlformats.org/officeDocument/2006/relationships/slideLayout" Target="../slideLayouts/slideLayout4.xml"/><Relationship Id="rId5" Type="http://schemas.openxmlformats.org/officeDocument/2006/relationships/image" Target="../media/image30.png"/><Relationship Id="rId4" Type="http://schemas.openxmlformats.org/officeDocument/2006/relationships/hyperlink" Target="https://yandex.com/images/?utm_source=yandex&amp;utm_medium=com&amp;utm_campaign=morda"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chromewebstore.google.com/detail/fake-news-debunker-by-inv/mhccpoafgdgbhnjfhkcmgknndkeenfhe?hl=en" TargetMode="Externa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jpeg"/><Relationship Id="rId1" Type="http://schemas.openxmlformats.org/officeDocument/2006/relationships/slideLayout" Target="../slideLayouts/slideLayout14.xml"/><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2296"/>
            <a:ext cx="12663752" cy="7053944"/>
          </a:xfrm>
          <a:prstGeom prst="rect">
            <a:avLst/>
          </a:prstGeom>
        </p:spPr>
      </p:pic>
      <p:sp>
        <p:nvSpPr>
          <p:cNvPr id="2" name="Rectangle: Single Corner Rounded 1"/>
          <p:cNvSpPr/>
          <p:nvPr/>
        </p:nvSpPr>
        <p:spPr>
          <a:xfrm flipV="1">
            <a:off x="1" y="-1822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17688" y="2165528"/>
            <a:ext cx="4337356"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الإعلام والمجتمع</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0" name="Rectangle: Rounded Corners 9"/>
          <p:cNvSpPr/>
          <p:nvPr/>
        </p:nvSpPr>
        <p:spPr>
          <a:xfrm>
            <a:off x="7572619" y="3117377"/>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العاشرة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a:solidFill>
                  <a:srgbClr val="00B0F0"/>
                </a:solidFill>
                <a:latin typeface="Simplified Arabic" panose="02020603050405020304" pitchFamily="18" charset="-78"/>
                <a:cs typeface="Simplified Arabic" panose="02020603050405020304" pitchFamily="18" charset="-78"/>
              </a:rPr>
              <a:t>د/ نهلة صلاح</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a:solidFill>
                  <a:srgbClr val="00B0F0"/>
                </a:solidFill>
                <a:latin typeface="Simplified Arabic" panose="02020603050405020304" pitchFamily="18" charset="-78"/>
                <a:cs typeface="Simplified Arabic" panose="02020603050405020304" pitchFamily="18" charset="-78"/>
              </a:rPr>
              <a:t>إعداد</a:t>
            </a:r>
            <a:endParaRPr lang="en-US" sz="3200" dirty="0">
              <a:solidFill>
                <a:srgbClr val="00B0F0"/>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8649729" y="3872986"/>
            <a:ext cx="1649203" cy="523220"/>
          </a:xfrm>
          <a:prstGeom prst="rect">
            <a:avLst/>
          </a:prstGeom>
          <a:noFill/>
        </p:spPr>
        <p:txBody>
          <a:bodyPr wrap="square" rtlCol="0">
            <a:spAutoFit/>
          </a:bodyPr>
          <a:lstStyle/>
          <a:p>
            <a:r>
              <a:rPr lang="en-US" sz="2800" b="1">
                <a:latin typeface="Simplified Arabic" panose="02020603050405020304" pitchFamily="18" charset="-78"/>
                <a:cs typeface="Simplified Arabic" panose="02020603050405020304" pitchFamily="18" charset="-78"/>
              </a:rPr>
              <a:t>DGM 226</a:t>
            </a:r>
            <a:endParaRPr lang="en-US" sz="2800" b="1" dirty="0">
              <a:latin typeface="Simplified Arabic" panose="02020603050405020304" pitchFamily="18" charset="-78"/>
              <a:cs typeface="Simplified Arabic" panose="02020603050405020304" pitchFamily="18" charset="-78"/>
            </a:endParaRPr>
          </a:p>
        </p:txBody>
      </p:sp>
      <p:sp>
        <p:nvSpPr>
          <p:cNvPr id="14" name="Rectangle: Rounded Corners 9"/>
          <p:cNvSpPr/>
          <p:nvPr/>
        </p:nvSpPr>
        <p:spPr>
          <a:xfrm>
            <a:off x="4257831" y="4416494"/>
            <a:ext cx="7197213" cy="63818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تطبيقات الذكاء الاصطناعي في الإعلام وتأثيراتها المجتمعية </a:t>
            </a:r>
            <a:endParaRPr lang="en-US" sz="28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7933" y="1764212"/>
            <a:ext cx="7735700" cy="4528419"/>
          </a:xfrm>
          <a:prstGeom prst="rect">
            <a:avLst/>
          </a:prstGeom>
          <a:noFill/>
        </p:spPr>
        <p:txBody>
          <a:bodyPr wrap="square" rtlCol="0">
            <a:spAutoFit/>
          </a:bodyPr>
          <a:lstStyle/>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أولًا: مفهوم الذكاء الاصطناعي</a:t>
            </a:r>
            <a:r>
              <a:rPr lang="en-US" sz="3200" b="1">
                <a:latin typeface="Simplified Arabic" panose="02020603050405020304" pitchFamily="18" charset="-78"/>
                <a:cs typeface="Simplified Arabic" panose="02020603050405020304" pitchFamily="18" charset="-78"/>
              </a:rPr>
              <a:t> </a:t>
            </a:r>
            <a:r>
              <a:rPr lang="ar-EG" sz="3200" b="1">
                <a:latin typeface="Simplified Arabic" panose="02020603050405020304" pitchFamily="18" charset="-78"/>
                <a:cs typeface="Simplified Arabic" panose="02020603050405020304" pitchFamily="18" charset="-78"/>
              </a:rPr>
              <a:t>وتطبيقاته الإعلامية.</a:t>
            </a:r>
            <a:endParaRPr lang="en-US" sz="32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‏ثانيًا: تطبيقات الذكاء الاصطناعي في التحقق من المحتوى الإعلامي وكشف التضليل ‏.</a:t>
            </a: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ثالثًا:</a:t>
            </a:r>
            <a:r>
              <a:rPr lang="ar-SA" sz="3200" b="1">
                <a:latin typeface="Simplified Arabic" panose="02020603050405020304" pitchFamily="18" charset="-78"/>
                <a:cs typeface="Simplified Arabic" panose="02020603050405020304" pitchFamily="18" charset="-78"/>
              </a:rPr>
              <a:t> تأثير الذكاء الاصطناعي على المحتوى الإعلامي</a:t>
            </a:r>
            <a:r>
              <a:rPr lang="ar-EG" sz="3200" b="1">
                <a:latin typeface="Simplified Arabic" panose="02020603050405020304" pitchFamily="18" charset="-78"/>
                <a:cs typeface="Simplified Arabic" panose="02020603050405020304" pitchFamily="18" charset="-78"/>
              </a:rPr>
              <a:t>.</a:t>
            </a:r>
            <a:endParaRPr lang="en-US" sz="32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رابعًا: </a:t>
            </a:r>
            <a:r>
              <a:rPr lang="ar-SA" sz="3200" b="1">
                <a:latin typeface="Simplified Arabic" panose="02020603050405020304" pitchFamily="18" charset="-78"/>
                <a:cs typeface="Simplified Arabic" panose="02020603050405020304" pitchFamily="18" charset="-78"/>
              </a:rPr>
              <a:t>الأبعاد الأخلاقية المرتبطة باستخدام الذكاء الاصطناعي في الإعلام</a:t>
            </a:r>
            <a:r>
              <a:rPr lang="ar-EG" sz="3200">
                <a:latin typeface="Simplified Arabic" panose="02020603050405020304" pitchFamily="18" charset="-78"/>
                <a:cs typeface="Simplified Arabic" panose="02020603050405020304" pitchFamily="18" charset="-78"/>
              </a:rPr>
              <a:t>.</a:t>
            </a:r>
            <a:endParaRPr lang="en-US" sz="32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200" b="1">
                <a:latin typeface="Simplified Arabic" panose="02020603050405020304" pitchFamily="18" charset="-78"/>
                <a:cs typeface="Simplified Arabic" panose="02020603050405020304" pitchFamily="18" charset="-78"/>
              </a:rPr>
              <a:t>‏خامسًا: </a:t>
            </a:r>
            <a:r>
              <a:rPr lang="ar-SA" sz="3200" b="1">
                <a:latin typeface="Simplified Arabic" panose="02020603050405020304" pitchFamily="18" charset="-78"/>
                <a:cs typeface="Simplified Arabic" panose="02020603050405020304" pitchFamily="18" charset="-78"/>
              </a:rPr>
              <a:t>الذكاء الاصطناعي وإعادة تشكيل العلاقة بين الإعلام والمجتمع</a:t>
            </a:r>
            <a:r>
              <a:rPr lang="ar-EG" sz="3200" b="1">
                <a:latin typeface="Simplified Arabic" panose="02020603050405020304" pitchFamily="18" charset="-78"/>
                <a:cs typeface="Simplified Arabic" panose="02020603050405020304" pitchFamily="18" charset="-78"/>
              </a:rPr>
              <a:t>.</a:t>
            </a:r>
            <a:endParaRPr lang="en-US" sz="3200" b="1">
              <a:solidFill>
                <a:schemeClr val="bg1"/>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8235" y="899652"/>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221854" y="1404564"/>
            <a:ext cx="6222242" cy="4680359"/>
          </a:xfrm>
        </p:spPr>
        <p:txBody>
          <a:bodyPr>
            <a:noAutofit/>
          </a:bodyPr>
          <a:lstStyle/>
          <a:p>
            <a:pPr algn="just" rtl="1">
              <a:lnSpc>
                <a:spcPct val="100000"/>
              </a:lnSpc>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يمثل الذكاء الاصطناعي</a:t>
            </a:r>
            <a:r>
              <a:rPr lang="en-US" b="1">
                <a:latin typeface="Simplified Arabic" panose="02020603050405020304" pitchFamily="18" charset="-78"/>
                <a:cs typeface="Simplified Arabic" panose="02020603050405020304" pitchFamily="18" charset="-78"/>
              </a:rPr>
              <a:t> (Artificial </a:t>
            </a:r>
            <a:r>
              <a:rPr lang="ar-EG" b="1">
                <a:latin typeface="Simplified Arabic" panose="02020603050405020304" pitchFamily="18" charset="-78"/>
                <a:cs typeface="Simplified Arabic" panose="02020603050405020304" pitchFamily="18" charset="-78"/>
              </a:rPr>
              <a:t>      </a:t>
            </a:r>
            <a:r>
              <a:rPr lang="en-US" b="1">
                <a:latin typeface="Simplified Arabic" panose="02020603050405020304" pitchFamily="18" charset="-78"/>
                <a:cs typeface="Simplified Arabic" panose="02020603050405020304" pitchFamily="18" charset="-78"/>
              </a:rPr>
              <a:t>Intelligence – AI </a:t>
            </a: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واحدة من أكثر التقنيات تأثيرًا في العصر الرقمي الحديث، حيث غيّر قواعد العمل في مختلف القطاعات، ولا سيما في المجال الإعلامي. </a:t>
            </a:r>
            <a:endParaRPr lang="en-US">
              <a:latin typeface="Simplified Arabic" panose="02020603050405020304" pitchFamily="18" charset="-78"/>
              <a:cs typeface="Simplified Arabic" panose="02020603050405020304" pitchFamily="18" charset="-78"/>
            </a:endParaRPr>
          </a:p>
          <a:p>
            <a:pPr algn="just" rtl="1">
              <a:lnSpc>
                <a:spcPct val="100000"/>
              </a:lnSpc>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وقد أحدث هذا التحول تغييرات جوهرية في أساليب إنتاج المحتوى الإعلامي، ونشره، وتوزيعه، وتفاعله مع الجمهور، مما دفع العديد من الباحثين إلى اعتبار الذكاء الاصطناعي عاملًا رئيسيًا في إعادة تشكيل المشهد الإعلامي الحديث</a:t>
            </a:r>
            <a:r>
              <a:rPr lang="en-US" b="1">
                <a:latin typeface="Simplified Arabic" panose="02020603050405020304" pitchFamily="18" charset="-78"/>
                <a:cs typeface="Simplified Arabic" panose="02020603050405020304" pitchFamily="18" charset="-78"/>
              </a:rPr>
              <a:t>. </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27896" y="6266748"/>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مقدمة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6" name="Content Placeholder 5">
            <a:extLst>
              <a:ext uri="{FF2B5EF4-FFF2-40B4-BE49-F238E27FC236}">
                <a16:creationId xmlns:a16="http://schemas.microsoft.com/office/drawing/2014/main" id="{36CECD24-EF95-E093-9107-92E84C6AF1E4}"/>
              </a:ext>
            </a:extLst>
          </p:cNvPr>
          <p:cNvPicPr>
            <a:picLocks noGrp="1" noChangeAspect="1"/>
          </p:cNvPicPr>
          <p:nvPr>
            <p:ph sz="half" idx="1"/>
          </p:nvPr>
        </p:nvPicPr>
        <p:blipFill>
          <a:blip r:embed="rId2"/>
          <a:stretch>
            <a:fillRect/>
          </a:stretch>
        </p:blipFill>
        <p:spPr>
          <a:xfrm>
            <a:off x="0" y="1404564"/>
            <a:ext cx="5062688" cy="5453437"/>
          </a:xfrm>
          <a:prstGeom prst="rect">
            <a:avLst/>
          </a:prstGeom>
        </p:spPr>
      </p:pic>
    </p:spTree>
    <p:extLst>
      <p:ext uri="{BB962C8B-B14F-4D97-AF65-F5344CB8AC3E}">
        <p14:creationId xmlns:p14="http://schemas.microsoft.com/office/powerpoint/2010/main" val="1733623452"/>
      </p:ext>
    </p:extLst>
  </p:cSld>
  <p:clrMapOvr>
    <a:masterClrMapping/>
  </p:clrMapOvr>
  <mc:AlternateContent xmlns:mc="http://schemas.openxmlformats.org/markup-compatibility/2006" xmlns:p14="http://schemas.microsoft.com/office/powerpoint/2010/main">
    <mc:Choice Requires="p14">
      <p:transition spd="slow" p14:dur="2000" advTm="155922"/>
    </mc:Choice>
    <mc:Fallback xmlns="">
      <p:transition spd="slow" advTm="15592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D852A8-71C2-4EB0-0313-B4C11F358F5F}"/>
            </a:ext>
          </a:extLst>
        </p:cNvPr>
        <p:cNvGrpSpPr/>
        <p:nvPr/>
      </p:nvGrpSpPr>
      <p:grpSpPr>
        <a:xfrm>
          <a:off x="0" y="0"/>
          <a:ext cx="0" cy="0"/>
          <a:chOff x="0" y="0"/>
          <a:chExt cx="0" cy="0"/>
        </a:xfrm>
      </p:grpSpPr>
      <p:sp>
        <p:nvSpPr>
          <p:cNvPr id="13" name="عنصر نائب للمحتوى 12">
            <a:extLst>
              <a:ext uri="{FF2B5EF4-FFF2-40B4-BE49-F238E27FC236}">
                <a16:creationId xmlns:a16="http://schemas.microsoft.com/office/drawing/2014/main" id="{327B4570-52DF-436B-B530-B532E5C8354F}"/>
              </a:ext>
            </a:extLst>
          </p:cNvPr>
          <p:cNvSpPr>
            <a:spLocks noGrp="1"/>
          </p:cNvSpPr>
          <p:nvPr>
            <p:ph sz="half" idx="2"/>
          </p:nvPr>
        </p:nvSpPr>
        <p:spPr>
          <a:xfrm>
            <a:off x="5221854" y="1404564"/>
            <a:ext cx="6222242" cy="4680359"/>
          </a:xfrm>
        </p:spPr>
        <p:txBody>
          <a:bodyPr>
            <a:noAutofit/>
          </a:bodyPr>
          <a:lstStyle/>
          <a:p>
            <a:pPr algn="just" rtl="1">
              <a:lnSpc>
                <a:spcPct val="110000"/>
              </a:lnSpc>
              <a:spcBef>
                <a:spcPts val="110"/>
              </a:spcBef>
              <a:spcAft>
                <a:spcPts val="110"/>
              </a:spcAft>
            </a:pPr>
            <a:r>
              <a:rPr lang="ar-EG" b="1" u="sng">
                <a:solidFill>
                  <a:schemeClr val="tx2"/>
                </a:solidFill>
                <a:latin typeface="Simplified Arabic" panose="02020603050405020304" pitchFamily="18" charset="-78"/>
                <a:cs typeface="Simplified Arabic" panose="02020603050405020304" pitchFamily="18" charset="-78"/>
              </a:rPr>
              <a:t>أ. مفهوم الذكاء الاصطناعي:</a:t>
            </a:r>
          </a:p>
          <a:p>
            <a:pPr marL="0" indent="0" algn="just" rtl="1">
              <a:lnSpc>
                <a:spcPct val="110000"/>
              </a:lnSpc>
              <a:spcBef>
                <a:spcPts val="110"/>
              </a:spcBef>
              <a:spcAft>
                <a:spcPts val="110"/>
              </a:spcAft>
              <a:buNone/>
            </a:pPr>
            <a:r>
              <a:rPr lang="ar-SA" b="1">
                <a:latin typeface="Simplified Arabic" panose="02020603050405020304" pitchFamily="18" charset="-78"/>
                <a:cs typeface="Simplified Arabic" panose="02020603050405020304" pitchFamily="18" charset="-78"/>
              </a:rPr>
              <a:t>الذكاء الاصطناعي هو فرع من علوم الحاسوب يهدف إلى تصميم أنظمة قادرة على محاكاة القدرات الإدراكية البشرية، مثل التعلم، والتحليل، والتعرف على الأنماط، واتخاذ القرارات</a:t>
            </a:r>
            <a:r>
              <a:rPr lang="ar-EG"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وتُستخدم هذه الأنظمة خوارزميات معقدة تعتمد على البيانات والتعلم الآلي</a:t>
            </a:r>
            <a:r>
              <a:rPr lang="en-US" b="1">
                <a:latin typeface="Simplified Arabic" panose="02020603050405020304" pitchFamily="18" charset="-78"/>
                <a:cs typeface="Simplified Arabic" panose="02020603050405020304" pitchFamily="18" charset="-78"/>
              </a:rPr>
              <a:t> (Machine Learning) </a:t>
            </a: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والتعلم العميق</a:t>
            </a:r>
            <a:r>
              <a:rPr lang="en-US" b="1">
                <a:latin typeface="Simplified Arabic" panose="02020603050405020304" pitchFamily="18" charset="-78"/>
                <a:cs typeface="Simplified Arabic" panose="02020603050405020304" pitchFamily="18" charset="-78"/>
              </a:rPr>
              <a:t> (Deep Learning) </a:t>
            </a:r>
            <a:r>
              <a:rPr lang="ar-SA" b="1">
                <a:latin typeface="Simplified Arabic" panose="02020603050405020304" pitchFamily="18" charset="-78"/>
                <a:cs typeface="Simplified Arabic" panose="02020603050405020304" pitchFamily="18" charset="-78"/>
              </a:rPr>
              <a:t>حتى تؤدي مهام تبدو للبشر وكأنها تقنية عقلانية</a:t>
            </a:r>
            <a:r>
              <a:rPr lang="en-US" b="1">
                <a:latin typeface="Simplified Arabic" panose="02020603050405020304" pitchFamily="18" charset="-78"/>
                <a:cs typeface="Simplified Arabic" panose="02020603050405020304" pitchFamily="18" charset="-78"/>
              </a:rPr>
              <a:t>.</a:t>
            </a:r>
            <a:r>
              <a:rPr lang="en-US" b="1"/>
              <a:t> </a:t>
            </a:r>
            <a:endParaRPr lang="en-US"/>
          </a:p>
          <a:p>
            <a:pPr algn="just" rtl="1">
              <a:lnSpc>
                <a:spcPct val="110000"/>
              </a:lnSpc>
              <a:spcBef>
                <a:spcPts val="110"/>
              </a:spcBef>
              <a:spcAft>
                <a:spcPts val="110"/>
              </a:spcAft>
            </a:pPr>
            <a:endParaRPr lang="en-US" b="1">
              <a:latin typeface="Simplified Arabic" panose="02020603050405020304" pitchFamily="18" charset="-78"/>
              <a:cs typeface="Simplified Arabic" panose="02020603050405020304" pitchFamily="18" charset="-78"/>
            </a:endParaRPr>
          </a:p>
        </p:txBody>
      </p:sp>
      <p:sp>
        <p:nvSpPr>
          <p:cNvPr id="5" name="TextBox 3">
            <a:extLst>
              <a:ext uri="{FF2B5EF4-FFF2-40B4-BE49-F238E27FC236}">
                <a16:creationId xmlns:a16="http://schemas.microsoft.com/office/drawing/2014/main" id="{92C0CEDE-21F9-C363-85D1-5499D49D1FC8}"/>
              </a:ext>
            </a:extLst>
          </p:cNvPr>
          <p:cNvSpPr txBox="1"/>
          <p:nvPr/>
        </p:nvSpPr>
        <p:spPr>
          <a:xfrm>
            <a:off x="8827896" y="6266748"/>
            <a:ext cx="2616200"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43862139-90E1-15D4-9682-772856C8AE7A}"/>
              </a:ext>
            </a:extLst>
          </p:cNvPr>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p>
        </p:txBody>
      </p:sp>
      <p:sp>
        <p:nvSpPr>
          <p:cNvPr id="9" name="Rectangle: Rounded Corners 33">
            <a:extLst>
              <a:ext uri="{FF2B5EF4-FFF2-40B4-BE49-F238E27FC236}">
                <a16:creationId xmlns:a16="http://schemas.microsoft.com/office/drawing/2014/main" id="{FB31B61D-E8DD-B951-B703-5DE38DEF097E}"/>
              </a:ext>
            </a:extLst>
          </p:cNvPr>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أولًا: مفهوم الذكاء الاصطناعي وتطبيقاته الإعلامية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6" name="Content Placeholder 5" descr="A brain on a circuit board&#10;&#10;AI-generated content may be incorrect.">
            <a:extLst>
              <a:ext uri="{FF2B5EF4-FFF2-40B4-BE49-F238E27FC236}">
                <a16:creationId xmlns:a16="http://schemas.microsoft.com/office/drawing/2014/main" id="{C13D6871-2823-B521-FBFD-E04C2CE31E3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2" y="1404564"/>
            <a:ext cx="4856182" cy="5088310"/>
          </a:xfrm>
        </p:spPr>
      </p:pic>
    </p:spTree>
    <p:extLst>
      <p:ext uri="{BB962C8B-B14F-4D97-AF65-F5344CB8AC3E}">
        <p14:creationId xmlns:p14="http://schemas.microsoft.com/office/powerpoint/2010/main" val="2468835046"/>
      </p:ext>
    </p:extLst>
  </p:cSld>
  <p:clrMapOvr>
    <a:masterClrMapping/>
  </p:clrMapOvr>
  <mc:AlternateContent xmlns:mc="http://schemas.openxmlformats.org/markup-compatibility/2006" xmlns:p14="http://schemas.microsoft.com/office/powerpoint/2010/main">
    <mc:Choice Requires="p14">
      <p:transition spd="slow" p14:dur="2000" advTm="155922"/>
    </mc:Choice>
    <mc:Fallback xmlns="">
      <p:transition spd="slow" advTm="15592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75808" y="1342103"/>
            <a:ext cx="6765731" cy="4860129"/>
          </a:xfrm>
        </p:spPr>
        <p:txBody>
          <a:bodyPr>
            <a:noAutofit/>
          </a:bodyPr>
          <a:lstStyle/>
          <a:p>
            <a:pPr marL="0" indent="0" algn="just" rtl="1">
              <a:lnSpc>
                <a:spcPct val="110000"/>
              </a:lnSpc>
              <a:spcBef>
                <a:spcPts val="110"/>
              </a:spcBef>
              <a:spcAft>
                <a:spcPts val="110"/>
              </a:spcAft>
              <a:buNone/>
            </a:pPr>
            <a:r>
              <a:rPr lang="ar-EG" b="1" u="sng">
                <a:solidFill>
                  <a:schemeClr val="tx2"/>
                </a:solidFill>
                <a:latin typeface="Simplified Arabic" panose="02020603050405020304" pitchFamily="18" charset="-78"/>
                <a:cs typeface="Simplified Arabic" panose="02020603050405020304" pitchFamily="18" charset="-78"/>
              </a:rPr>
              <a:t>ب. تطبيقات الذكاء الاصطناعي الإعلامية:</a:t>
            </a:r>
          </a:p>
          <a:p>
            <a:pPr marL="0" indent="0" algn="just" rtl="1">
              <a:lnSpc>
                <a:spcPct val="110000"/>
              </a:lnSpc>
              <a:spcBef>
                <a:spcPts val="110"/>
              </a:spcBef>
              <a:spcAft>
                <a:spcPts val="110"/>
              </a:spcAft>
              <a:buNone/>
            </a:pPr>
            <a:r>
              <a:rPr lang="ar-SA" b="1" u="sng">
                <a:solidFill>
                  <a:schemeClr val="tx2"/>
                </a:solidFill>
                <a:latin typeface="Simplified Arabic" panose="02020603050405020304" pitchFamily="18" charset="-78"/>
                <a:cs typeface="Simplified Arabic" panose="02020603050405020304" pitchFamily="18" charset="-78"/>
              </a:rPr>
              <a:t>دخل الذكاء الاصطناعي بقوة في البنية الأساسية للعمل الإعلامي، وأصبح يستخدم في مجموعة متنوعة من التطبيقات المهمة، منها</a:t>
            </a:r>
            <a:r>
              <a:rPr lang="en-US" b="1" u="sng">
                <a:solidFill>
                  <a:schemeClr val="tx2"/>
                </a:solidFill>
                <a:latin typeface="Simplified Arabic" panose="02020603050405020304" pitchFamily="18" charset="-78"/>
                <a:cs typeface="Simplified Arabic" panose="02020603050405020304" pitchFamily="18" charset="-78"/>
              </a:rPr>
              <a:t>:</a:t>
            </a:r>
            <a:endParaRPr lang="ar-EG" b="1" u="sng">
              <a:solidFill>
                <a:schemeClr val="tx2"/>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a:solidFill>
                  <a:schemeClr val="tx2"/>
                </a:solidFill>
                <a:latin typeface="Simplified Arabic" panose="02020603050405020304" pitchFamily="18" charset="-78"/>
                <a:cs typeface="Simplified Arabic" panose="02020603050405020304" pitchFamily="18" charset="-78"/>
              </a:rPr>
              <a:t>1</a:t>
            </a:r>
            <a:r>
              <a:rPr lang="ar-EG" b="1">
                <a:solidFill>
                  <a:schemeClr val="tx2"/>
                </a:solidFill>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إنتاج المحتوى</a:t>
            </a:r>
            <a:r>
              <a:rPr lang="en-US" b="1">
                <a:solidFill>
                  <a:schemeClr val="tx2"/>
                </a:solidFill>
                <a:latin typeface="Simplified Arabic" panose="02020603050405020304" pitchFamily="18" charset="-78"/>
                <a:cs typeface="Simplified Arabic" panose="02020603050405020304" pitchFamily="18" charset="-78"/>
              </a:rPr>
              <a:t> :(Automated Content creation)</a:t>
            </a:r>
            <a:r>
              <a:rPr lang="ar-EG" b="1">
                <a:solidFill>
                  <a:schemeClr val="tx2"/>
                </a:solidFill>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يمكن للأدوات المعتمدة على الذكاء الاصطناعي توليد نصوص إخبارية، ملخصات، أو تحليلات بيانات بسرعة تفوق الإنسان بكثير</a:t>
            </a:r>
            <a:r>
              <a:rPr lang="ar-EG" b="1">
                <a:latin typeface="Simplified Arabic" panose="02020603050405020304" pitchFamily="18" charset="-78"/>
                <a:cs typeface="Simplified Arabic" panose="02020603050405020304" pitchFamily="18" charset="-78"/>
              </a:rPr>
              <a:t> مثل: روبوتات الدردشة المعتمدة على الذكاء الاصطناعي ومن</a:t>
            </a:r>
            <a:r>
              <a:rPr lang="en-US" b="1">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أبرزها: </a:t>
            </a:r>
            <a:r>
              <a:rPr lang="en-US" b="1">
                <a:latin typeface="Simplified Arabic" panose="02020603050405020304" pitchFamily="18" charset="-78"/>
                <a:cs typeface="Simplified Arabic" panose="02020603050405020304" pitchFamily="18" charset="-78"/>
              </a:rPr>
              <a:t>copilot .chat gpt .gemini,cloudAi</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12050" y="24229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p:cNvSpPr txBox="1">
            <a:spLocks noGrp="1"/>
          </p:cNvSpPr>
          <p:nvPr>
            <p:ph type="title"/>
          </p:nvPr>
        </p:nvSpPr>
        <p:spPr>
          <a:xfrm>
            <a:off x="1787858" y="242294"/>
            <a:ext cx="9689908"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أولًا: مفهوم الذكاء الاصطناعي وتطبيقاته الإعلامية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a:extLst>
              <a:ext uri="{FF2B5EF4-FFF2-40B4-BE49-F238E27FC236}">
                <a16:creationId xmlns:a16="http://schemas.microsoft.com/office/drawing/2014/main" id="{08297239-942B-227D-347F-09A624C14EEF}"/>
              </a:ext>
            </a:extLst>
          </p:cNvPr>
          <p:cNvPicPr>
            <a:picLocks noGrp="1" noChangeAspect="1"/>
          </p:cNvPicPr>
          <p:nvPr>
            <p:ph sz="half" idx="1"/>
          </p:nvPr>
        </p:nvPicPr>
        <p:blipFill>
          <a:blip r:embed="rId2"/>
          <a:stretch>
            <a:fillRect/>
          </a:stretch>
        </p:blipFill>
        <p:spPr>
          <a:xfrm>
            <a:off x="162231" y="1217613"/>
            <a:ext cx="4603955" cy="5522400"/>
          </a:xfrm>
          <a:prstGeom prst="rect">
            <a:avLst/>
          </a:prstGeom>
        </p:spPr>
      </p:pic>
    </p:spTree>
    <p:extLst>
      <p:ext uri="{BB962C8B-B14F-4D97-AF65-F5344CB8AC3E}">
        <p14:creationId xmlns:p14="http://schemas.microsoft.com/office/powerpoint/2010/main" val="82399242"/>
      </p:ext>
    </p:extLst>
  </p:cSld>
  <p:clrMapOvr>
    <a:masterClrMapping/>
  </p:clrMapOvr>
  <mc:AlternateContent xmlns:mc="http://schemas.openxmlformats.org/markup-compatibility/2006" xmlns:p14="http://schemas.microsoft.com/office/powerpoint/2010/main">
    <mc:Choice Requires="p14">
      <p:transition spd="slow" p14:dur="2000" advTm="205922"/>
    </mc:Choice>
    <mc:Fallback xmlns="">
      <p:transition spd="slow" advTm="20592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CD1F1-F596-03FF-7197-841185185877}"/>
            </a:ext>
          </a:extLst>
        </p:cNvPr>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45BBEF32-94F9-1776-182F-58C4E9509C0F}"/>
              </a:ext>
            </a:extLst>
          </p:cNvPr>
          <p:cNvSpPr>
            <a:spLocks noGrp="1"/>
          </p:cNvSpPr>
          <p:nvPr>
            <p:ph sz="half" idx="2"/>
          </p:nvPr>
        </p:nvSpPr>
        <p:spPr>
          <a:xfrm>
            <a:off x="4896465" y="1257133"/>
            <a:ext cx="6581301" cy="4945099"/>
          </a:xfrm>
        </p:spPr>
        <p:txBody>
          <a:bodyPr>
            <a:noAutofit/>
          </a:bodyPr>
          <a:lstStyle/>
          <a:p>
            <a:pPr marL="0" lvl="0" indent="0" algn="just" rtl="1">
              <a:lnSpc>
                <a:spcPct val="100000"/>
              </a:lnSpc>
              <a:buNone/>
            </a:pPr>
            <a:r>
              <a:rPr lang="en-US" b="1">
                <a:solidFill>
                  <a:schemeClr val="tx2"/>
                </a:solidFill>
                <a:latin typeface="Simplified Arabic" panose="02020603050405020304" pitchFamily="18" charset="-78"/>
                <a:cs typeface="Simplified Arabic" panose="02020603050405020304" pitchFamily="18" charset="-78"/>
              </a:rPr>
              <a:t>2</a:t>
            </a:r>
            <a:r>
              <a:rPr lang="ar-EG" b="1">
                <a:solidFill>
                  <a:schemeClr val="tx2"/>
                </a:solidFill>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تحليل البيانات الضخمة</a:t>
            </a:r>
            <a:r>
              <a:rPr lang="en-US"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استغلال البيانات الكبيرة لفهم سلوك الجمهور، والتنبؤ بالترندات المقبلة، وتخصيص المحتوى لشرائح محددة من الجمهور</a:t>
            </a:r>
            <a:r>
              <a:rPr lang="en-US" b="1">
                <a:latin typeface="Simplified Arabic" panose="02020603050405020304" pitchFamily="18" charset="-78"/>
                <a:cs typeface="Simplified Arabic" panose="02020603050405020304" pitchFamily="18" charset="-78"/>
              </a:rPr>
              <a:t>. </a:t>
            </a:r>
            <a:endParaRPr lang="en-US">
              <a:latin typeface="Simplified Arabic" panose="02020603050405020304" pitchFamily="18" charset="-78"/>
              <a:cs typeface="Simplified Arabic" panose="02020603050405020304" pitchFamily="18" charset="-78"/>
            </a:endParaRPr>
          </a:p>
          <a:p>
            <a:pPr marL="0" lvl="0" indent="0" algn="just" rtl="1">
              <a:lnSpc>
                <a:spcPct val="100000"/>
              </a:lnSpc>
              <a:buNone/>
            </a:pPr>
            <a:r>
              <a:rPr lang="en-US" b="1">
                <a:solidFill>
                  <a:schemeClr val="tx2"/>
                </a:solidFill>
                <a:latin typeface="Simplified Arabic" panose="02020603050405020304" pitchFamily="18" charset="-78"/>
                <a:cs typeface="Simplified Arabic" panose="02020603050405020304" pitchFamily="18" charset="-78"/>
              </a:rPr>
              <a:t>3</a:t>
            </a:r>
            <a:r>
              <a:rPr lang="ar-EG" b="1">
                <a:solidFill>
                  <a:schemeClr val="tx2"/>
                </a:solidFill>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تحسين التفاعل مع الجمهور</a:t>
            </a:r>
            <a:r>
              <a:rPr lang="en-US"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عبر خوارزميات التوصية التي تعرض للمستخدم محتوى يتناسب مع اهتماماته السابقة، ما يزيد من الوقت الذي يمضيه المستخدم على المنصات</a:t>
            </a:r>
            <a:r>
              <a:rPr lang="en-US" b="1">
                <a:latin typeface="Simplified Arabic" panose="02020603050405020304" pitchFamily="18" charset="-78"/>
                <a:cs typeface="Simplified Arabic" panose="02020603050405020304" pitchFamily="18" charset="-78"/>
              </a:rPr>
              <a:t>. </a:t>
            </a:r>
          </a:p>
          <a:p>
            <a:pPr marL="0" indent="0" algn="just" rtl="1">
              <a:lnSpc>
                <a:spcPct val="100000"/>
              </a:lnSpc>
              <a:buNone/>
            </a:pPr>
            <a:r>
              <a:rPr lang="en-US" b="1">
                <a:solidFill>
                  <a:schemeClr val="tx2"/>
                </a:solidFill>
                <a:latin typeface="Simplified Arabic" panose="02020603050405020304" pitchFamily="18" charset="-78"/>
                <a:cs typeface="Simplified Arabic" panose="02020603050405020304" pitchFamily="18" charset="-78"/>
              </a:rPr>
              <a:t>4</a:t>
            </a:r>
            <a:r>
              <a:rPr lang="ar-EG" b="1">
                <a:solidFill>
                  <a:schemeClr val="tx2"/>
                </a:solidFill>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كشف التضليل والتحقق من الحقائق</a:t>
            </a:r>
            <a:r>
              <a:rPr lang="en-US" b="1">
                <a:solidFill>
                  <a:schemeClr val="tx2"/>
                </a:solidFill>
                <a:latin typeface="Simplified Arabic" panose="02020603050405020304" pitchFamily="18" charset="-78"/>
                <a:cs typeface="Simplified Arabic" panose="02020603050405020304" pitchFamily="18" charset="-78"/>
              </a:rPr>
              <a:t> </a:t>
            </a:r>
            <a:r>
              <a:rPr lang="ar-EG" b="1">
                <a:solidFill>
                  <a:schemeClr val="tx2"/>
                </a:solidFill>
                <a:latin typeface="Simplified Arabic" panose="02020603050405020304" pitchFamily="18" charset="-78"/>
                <a:cs typeface="Simplified Arabic" panose="02020603050405020304" pitchFamily="18" charset="-78"/>
              </a:rPr>
              <a:t> </a:t>
            </a:r>
            <a:r>
              <a:rPr lang="en-US" b="1"/>
              <a:t>(Fact-Checking)</a:t>
            </a:r>
            <a:r>
              <a:rPr lang="ar-EG" b="1"/>
              <a:t>: </a:t>
            </a:r>
            <a:r>
              <a:rPr lang="ar-SA" b="1">
                <a:latin typeface="Simplified Arabic" panose="02020603050405020304" pitchFamily="18" charset="-78"/>
                <a:cs typeface="Simplified Arabic" panose="02020603050405020304" pitchFamily="18" charset="-78"/>
              </a:rPr>
              <a:t>توظيف خوارزميات قوية في الكشف التلقائي للمحتوى المغلوط أو المضلل، مثل تحديد الأخبار المفبركة والصور المزيفة</a:t>
            </a:r>
            <a:r>
              <a:rPr lang="en-US" b="1">
                <a:latin typeface="Simplified Arabic" panose="02020603050405020304" pitchFamily="18" charset="-78"/>
                <a:cs typeface="Simplified Arabic" panose="02020603050405020304" pitchFamily="18" charset="-78"/>
              </a:rPr>
              <a:t>. </a:t>
            </a:r>
            <a:endParaRPr lang="en-US">
              <a:latin typeface="Simplified Arabic" panose="02020603050405020304" pitchFamily="18" charset="-78"/>
              <a:cs typeface="Simplified Arabic" panose="02020603050405020304" pitchFamily="18" charset="-78"/>
            </a:endParaRPr>
          </a:p>
          <a:p>
            <a:pPr marL="514350" lvl="0" indent="-514350" algn="just" rtl="1">
              <a:lnSpc>
                <a:spcPct val="100000"/>
              </a:lnSpc>
              <a:buFont typeface="+mj-lt"/>
              <a:buAutoNum type="arabicPeriod"/>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a:extLst>
              <a:ext uri="{FF2B5EF4-FFF2-40B4-BE49-F238E27FC236}">
                <a16:creationId xmlns:a16="http://schemas.microsoft.com/office/drawing/2014/main" id="{64BE27C7-ABFF-0ECA-9DA5-8A73AC33578A}"/>
              </a:ext>
            </a:extLst>
          </p:cNvPr>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a:extLst>
              <a:ext uri="{FF2B5EF4-FFF2-40B4-BE49-F238E27FC236}">
                <a16:creationId xmlns:a16="http://schemas.microsoft.com/office/drawing/2014/main" id="{C13D154B-66A0-3F2D-F165-87A92FAB4990}"/>
              </a:ext>
            </a:extLst>
          </p:cNvPr>
          <p:cNvSpPr/>
          <p:nvPr/>
        </p:nvSpPr>
        <p:spPr>
          <a:xfrm>
            <a:off x="312050" y="24229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52129803-D12B-1CF7-2DB6-289FA184B8C6}"/>
              </a:ext>
            </a:extLst>
          </p:cNvPr>
          <p:cNvSpPr txBox="1">
            <a:spLocks noGrp="1"/>
          </p:cNvSpPr>
          <p:nvPr>
            <p:ph type="title"/>
          </p:nvPr>
        </p:nvSpPr>
        <p:spPr>
          <a:xfrm>
            <a:off x="1951631" y="255658"/>
            <a:ext cx="9689908"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أولًا: مفهوم الذكاء الاصطناعي وتطبيقاته الإعلامية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a:extLst>
              <a:ext uri="{FF2B5EF4-FFF2-40B4-BE49-F238E27FC236}">
                <a16:creationId xmlns:a16="http://schemas.microsoft.com/office/drawing/2014/main" id="{98842B22-EEE0-8A7C-6280-2C6F16B5360D}"/>
              </a:ext>
            </a:extLst>
          </p:cNvPr>
          <p:cNvPicPr>
            <a:picLocks noGrp="1" noChangeAspect="1"/>
          </p:cNvPicPr>
          <p:nvPr>
            <p:ph sz="half" idx="1"/>
          </p:nvPr>
        </p:nvPicPr>
        <p:blipFill>
          <a:blip r:embed="rId2"/>
          <a:stretch>
            <a:fillRect/>
          </a:stretch>
        </p:blipFill>
        <p:spPr>
          <a:xfrm>
            <a:off x="176980" y="1257133"/>
            <a:ext cx="4555711" cy="5482880"/>
          </a:xfrm>
          <a:prstGeom prst="rect">
            <a:avLst/>
          </a:prstGeom>
        </p:spPr>
      </p:pic>
    </p:spTree>
    <p:extLst>
      <p:ext uri="{BB962C8B-B14F-4D97-AF65-F5344CB8AC3E}">
        <p14:creationId xmlns:p14="http://schemas.microsoft.com/office/powerpoint/2010/main" val="3106819639"/>
      </p:ext>
    </p:extLst>
  </p:cSld>
  <p:clrMapOvr>
    <a:masterClrMapping/>
  </p:clrMapOvr>
  <mc:AlternateContent xmlns:mc="http://schemas.openxmlformats.org/markup-compatibility/2006" xmlns:p14="http://schemas.microsoft.com/office/powerpoint/2010/main">
    <mc:Choice Requires="p14">
      <p:transition spd="slow" p14:dur="2000" advTm="205922"/>
    </mc:Choice>
    <mc:Fallback xmlns="">
      <p:transition spd="slow" advTm="2059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97910" y="1525271"/>
            <a:ext cx="5912303" cy="4676961"/>
          </a:xfrm>
        </p:spPr>
        <p:txBody>
          <a:bodyPr>
            <a:normAutofit/>
          </a:bodyPr>
          <a:lstStyle/>
          <a:p>
            <a:pPr algn="just" rtl="1">
              <a:lnSpc>
                <a:spcPct val="100000"/>
              </a:lnSpc>
            </a:pPr>
            <a:r>
              <a:rPr lang="en-US">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هذه التطبيقات لا تعزز فقط كفاءة العمل الإعلامي، بل تمكّن المؤسسات الإعلامية من معالجة كميات هائلة من المعلومات في زمن قياسي، مع إمكانية اكتشاف أخطاء أو تضليل لا يمكن للعامل البشري وحده اكتشافها بنفس الدقة أو السرعة</a:t>
            </a:r>
            <a:r>
              <a:rPr lang="en-US" b="1">
                <a:latin typeface="Simplified Arabic" panose="02020603050405020304" pitchFamily="18" charset="-78"/>
                <a:cs typeface="Simplified Arabic" panose="02020603050405020304" pitchFamily="18" charset="-78"/>
              </a:rPr>
              <a:t>. </a:t>
            </a:r>
            <a:endParaRPr lang="en-US">
              <a:latin typeface="Simplified Arabic" panose="02020603050405020304" pitchFamily="18" charset="-78"/>
              <a:cs typeface="Simplified Arabic" panose="02020603050405020304" pitchFamily="18" charset="-78"/>
            </a:endParaRPr>
          </a:p>
          <a:p>
            <a:pPr marL="0" indent="0" rtl="1">
              <a:buNone/>
            </a:pPr>
            <a:br>
              <a:rPr lang="en-US" b="1"/>
            </a:b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58434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p:cNvSpPr txBox="1">
            <a:spLocks noGrp="1"/>
          </p:cNvSpPr>
          <p:nvPr>
            <p:ph type="title"/>
          </p:nvPr>
        </p:nvSpPr>
        <p:spPr>
          <a:xfrm>
            <a:off x="2138515" y="365125"/>
            <a:ext cx="946913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أولًا: مفهوم الذكاء الاصطناعي وتطبيقاته الإعلامية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882185" y="1328053"/>
            <a:ext cx="5635387" cy="1250086"/>
          </a:xfrm>
          <a:prstGeom prst="rect">
            <a:avLst/>
          </a:prstGeom>
        </p:spPr>
        <p:txBody>
          <a:bodyPr wrap="square">
            <a:spAutoFit/>
          </a:bodyPr>
          <a:lstStyle/>
          <a:p>
            <a:pPr algn="just" rtl="1">
              <a:lnSpc>
                <a:spcPct val="110000"/>
              </a:lnSpc>
              <a:spcBef>
                <a:spcPts val="110"/>
              </a:spcBef>
              <a:spcAft>
                <a:spcPts val="110"/>
              </a:spcAft>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pic>
        <p:nvPicPr>
          <p:cNvPr id="11" name="Content Placeholder 10" descr="A blue background with a person's head and a computer&#10;&#10;AI-generated content may be incorrect.">
            <a:extLst>
              <a:ext uri="{FF2B5EF4-FFF2-40B4-BE49-F238E27FC236}">
                <a16:creationId xmlns:a16="http://schemas.microsoft.com/office/drawing/2014/main" id="{E33D2557-712A-6B04-114E-5FC95D1C009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1183" y="1525271"/>
            <a:ext cx="5019368" cy="5077071"/>
          </a:xfrm>
        </p:spPr>
      </p:pic>
    </p:spTree>
    <p:extLst>
      <p:ext uri="{BB962C8B-B14F-4D97-AF65-F5344CB8AC3E}">
        <p14:creationId xmlns:p14="http://schemas.microsoft.com/office/powerpoint/2010/main" val="2099063835"/>
      </p:ext>
    </p:extLst>
  </p:cSld>
  <p:clrMapOvr>
    <a:masterClrMapping/>
  </p:clrMapOvr>
  <mc:AlternateContent xmlns:mc="http://schemas.openxmlformats.org/markup-compatibility/2006" xmlns:p14="http://schemas.microsoft.com/office/powerpoint/2010/main">
    <mc:Choice Requires="p14">
      <p:transition spd="slow" p14:dur="2000" advTm="78244"/>
    </mc:Choice>
    <mc:Fallback xmlns="">
      <p:transition spd="slow" advTm="7824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159322"/>
            <a:ext cx="2622575"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125D3C06-64E2-1354-0DB1-AA4B7E39DE00}"/>
              </a:ext>
            </a:extLst>
          </p:cNvPr>
          <p:cNvSpPr txBox="1"/>
          <p:nvPr/>
        </p:nvSpPr>
        <p:spPr>
          <a:xfrm>
            <a:off x="5052329" y="1551177"/>
            <a:ext cx="6272981" cy="4439229"/>
          </a:xfrm>
          <a:prstGeom prst="rect">
            <a:avLst/>
          </a:prstGeom>
          <a:noFill/>
        </p:spPr>
        <p:txBody>
          <a:bodyPr wrap="square">
            <a:spAutoFit/>
          </a:bodyPr>
          <a:lstStyle/>
          <a:p>
            <a:pPr algn="just" rtl="1">
              <a:lnSpc>
                <a:spcPct val="107000"/>
              </a:lnSpc>
              <a:spcAft>
                <a:spcPts val="800"/>
              </a:spcAft>
              <a:buNone/>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شهدت البيئة الإعلامية الرقمية في السنوات الأخيرة تصاعدًا غير مسبوق في حجم وتنوّع المحتوى المتداول عبر المنصات الرقمية، الأمر الذي صاحبته زيادة ملحوظة في انتشار الأخبار الكاذبة والمعلومات المضللة والمحتوى المفبرك</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وقد أسهمت وسائل التواصل الاجتماعي في تسريع تداول هذا المحتوى، في ظل تراجع دور حارس البوابة التقليدي، وغياب آليات التحقق الصارمة التي كانت تميز المؤسسات الإعلامية الكلاسيكية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br>
              <a:rPr lang="en-US" sz="2400" b="1">
                <a:effectLst/>
                <a:latin typeface="Simplified Arabic" panose="02020603050405020304" pitchFamily="18" charset="-78"/>
                <a:ea typeface="Calibri" panose="020F0502020204030204" pitchFamily="34" charset="0"/>
                <a:cs typeface="Simplified Arabic" panose="02020603050405020304" pitchFamily="18" charset="-78"/>
              </a:rPr>
            </a:br>
            <a:r>
              <a:rPr lang="ar-SA" sz="24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وفي هذا السياق، برز التحقق من المحتوى الإعلامي</a:t>
            </a:r>
            <a:r>
              <a:rPr lang="en-US" sz="24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(Media Verification) </a:t>
            </a:r>
            <a:r>
              <a:rPr lang="ar-EG" sz="24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بوصفه ضرورة مهنية ومجتمعية لحماية الوعي العام، والحفاظ على الثقة في وسائل الإعلام، ودعم الاستقرار الاجتماعي</a:t>
            </a:r>
            <a:r>
              <a:rPr lang="en-US" sz="24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3" name="Content Placeholder 12">
            <a:extLst>
              <a:ext uri="{FF2B5EF4-FFF2-40B4-BE49-F238E27FC236}">
                <a16:creationId xmlns:a16="http://schemas.microsoft.com/office/drawing/2014/main" id="{7472B4B1-8AB6-6A4C-4A6B-09F2C1C60BC7}"/>
              </a:ext>
            </a:extLst>
          </p:cNvPr>
          <p:cNvPicPr>
            <a:picLocks noGrp="1" noChangeAspect="1"/>
          </p:cNvPicPr>
          <p:nvPr>
            <p:ph sz="half" idx="1"/>
          </p:nvPr>
        </p:nvPicPr>
        <p:blipFill>
          <a:blip r:embed="rId2"/>
          <a:stretch>
            <a:fillRect/>
          </a:stretch>
        </p:blipFill>
        <p:spPr>
          <a:xfrm>
            <a:off x="117986" y="1460309"/>
            <a:ext cx="4741607" cy="5099123"/>
          </a:xfrm>
          <a:prstGeom prst="rect">
            <a:avLst/>
          </a:prstGeom>
        </p:spPr>
      </p:pic>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D31E0-3ACC-4731-A630-EAF370A2B11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DB741ABF-AD29-B84F-293E-70F59FC3D846}"/>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5D3BFA65-3C05-4C2B-A38C-C927F00D29D8}"/>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BFBAE6C2-870D-2A71-5D19-B4BD900E77CF}"/>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29E0FFF9-FD0E-8EA1-4C73-F90A9521D887}"/>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75C5B3DD-D925-813A-67A2-15F28B654D12}"/>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B9C46F31-7C21-A5A4-022E-C1608321E957}"/>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1D7E697F-8A75-A494-B267-0D6705F47F7F}"/>
              </a:ext>
            </a:extLst>
          </p:cNvPr>
          <p:cNvSpPr txBox="1"/>
          <p:nvPr/>
        </p:nvSpPr>
        <p:spPr>
          <a:xfrm>
            <a:off x="5125064" y="1349673"/>
            <a:ext cx="6228735" cy="5209760"/>
          </a:xfrm>
          <a:prstGeom prst="rect">
            <a:avLst/>
          </a:prstGeom>
          <a:noFill/>
        </p:spPr>
        <p:txBody>
          <a:bodyPr wrap="square">
            <a:spAutoFit/>
          </a:bodyPr>
          <a:lstStyle/>
          <a:p>
            <a:pPr algn="just" rtl="1"/>
            <a:r>
              <a:rPr lang="en-US" sz="2800" b="1" u="sng">
                <a:solidFill>
                  <a:schemeClr val="tx2"/>
                </a:solidFill>
                <a:latin typeface="Simplified Arabic" panose="02020603050405020304" pitchFamily="18" charset="-78"/>
                <a:cs typeface="Simplified Arabic" panose="02020603050405020304" pitchFamily="18" charset="-78"/>
              </a:rPr>
              <a:t>1</a:t>
            </a:r>
            <a:r>
              <a:rPr lang="ar-EG" sz="2800" b="1" u="sng">
                <a:solidFill>
                  <a:schemeClr val="tx2"/>
                </a:solidFill>
                <a:latin typeface="Simplified Arabic" panose="02020603050405020304" pitchFamily="18" charset="-78"/>
                <a:cs typeface="Simplified Arabic" panose="02020603050405020304" pitchFamily="18" charset="-78"/>
              </a:rPr>
              <a:t>. </a:t>
            </a:r>
            <a:r>
              <a:rPr lang="ar-SA" sz="2800" b="1" u="sng">
                <a:solidFill>
                  <a:schemeClr val="tx2"/>
                </a:solidFill>
                <a:latin typeface="Simplified Arabic" panose="02020603050405020304" pitchFamily="18" charset="-78"/>
                <a:cs typeface="Simplified Arabic" panose="02020603050405020304" pitchFamily="18" charset="-78"/>
              </a:rPr>
              <a:t>مفهوم التحقق من المحتوى الإعلامي</a:t>
            </a:r>
            <a:r>
              <a:rPr lang="en-US" sz="2800" b="1" u="sng">
                <a:solidFill>
                  <a:schemeClr val="tx2"/>
                </a:solidFill>
                <a:latin typeface="Simplified Arabic" panose="02020603050405020304" pitchFamily="18" charset="-78"/>
                <a:cs typeface="Simplified Arabic" panose="02020603050405020304" pitchFamily="18" charset="-78"/>
              </a:rPr>
              <a:t> (Media Verification)</a:t>
            </a:r>
            <a:endParaRPr lang="en-US" sz="2800" u="sng">
              <a:solidFill>
                <a:schemeClr val="tx2"/>
              </a:solidFill>
              <a:latin typeface="Simplified Arabic" panose="02020603050405020304" pitchFamily="18" charset="-78"/>
              <a:cs typeface="Simplified Arabic" panose="02020603050405020304" pitchFamily="18" charset="-78"/>
            </a:endParaRPr>
          </a:p>
          <a:p>
            <a:pPr marL="342900" indent="-342900" algn="just" rtl="1">
              <a:buFont typeface="Arial" panose="020B0604020202020204" pitchFamily="34" charset="0"/>
              <a:buChar char="•"/>
            </a:pPr>
            <a:r>
              <a:rPr lang="ar-SA" sz="2800" b="1">
                <a:latin typeface="Simplified Arabic" panose="02020603050405020304" pitchFamily="18" charset="-78"/>
                <a:cs typeface="Simplified Arabic" panose="02020603050405020304" pitchFamily="18" charset="-78"/>
              </a:rPr>
              <a:t>يشير مفهوم التحقق من المحتوى الإعلامي </a:t>
            </a:r>
            <a:r>
              <a:rPr lang="ar-SA" sz="2800" b="1" u="sng">
                <a:latin typeface="Simplified Arabic" panose="02020603050405020304" pitchFamily="18" charset="-78"/>
                <a:cs typeface="Simplified Arabic" panose="02020603050405020304" pitchFamily="18" charset="-78"/>
              </a:rPr>
              <a:t>إلى مجموعة من العمليات والإجراءات المهنية التي تهدف إلى التأكد من صحة ودقة ومصداقية المحتوى الإعلامي قبل نشره أو تداوله، وذلك من خلال فحص المصادر، وتحليل السياق، والتحقق من الأدلة والبيانات المصاحبة للمحتوى</a:t>
            </a:r>
            <a:r>
              <a:rPr lang="en-US" sz="2800" b="1">
                <a:latin typeface="Simplified Arabic" panose="02020603050405020304" pitchFamily="18" charset="-78"/>
                <a:cs typeface="Simplified Arabic" panose="02020603050405020304" pitchFamily="18" charset="-78"/>
              </a:rPr>
              <a:t>.</a:t>
            </a:r>
            <a:br>
              <a:rPr lang="en-US" sz="2800" b="1">
                <a:latin typeface="Simplified Arabic" panose="02020603050405020304" pitchFamily="18" charset="-78"/>
                <a:cs typeface="Simplified Arabic" panose="02020603050405020304" pitchFamily="18" charset="-78"/>
              </a:rPr>
            </a:br>
            <a:r>
              <a:rPr lang="ar-SA" sz="2800" b="1">
                <a:latin typeface="Simplified Arabic" panose="02020603050405020304" pitchFamily="18" charset="-78"/>
                <a:cs typeface="Simplified Arabic" panose="02020603050405020304" pitchFamily="18" charset="-78"/>
              </a:rPr>
              <a:t>ولا يقتصر التحقق على النصوص الإخبارية فقط، بل يشمل الصور والفيديوهات والتسجيلات الصوتية والمحتوى الرقمي التفاعلي</a:t>
            </a:r>
            <a:r>
              <a:rPr lang="en-US" sz="2800" b="1">
                <a:latin typeface="Simplified Arabic" panose="02020603050405020304" pitchFamily="18" charset="-78"/>
                <a:cs typeface="Simplified Arabic" panose="02020603050405020304" pitchFamily="18" charset="-78"/>
              </a:rPr>
              <a:t>.</a:t>
            </a:r>
            <a:endParaRPr lang="en-US" sz="2800">
              <a:latin typeface="Simplified Arabic" panose="02020603050405020304" pitchFamily="18" charset="-78"/>
              <a:cs typeface="Simplified Arabic" panose="02020603050405020304" pitchFamily="18" charset="-78"/>
            </a:endParaRPr>
          </a:p>
          <a:p>
            <a:pPr algn="just" rtl="1">
              <a:lnSpc>
                <a:spcPct val="107000"/>
              </a:lnSpc>
              <a:spcAft>
                <a:spcPts val="800"/>
              </a:spcAft>
              <a:buNone/>
            </a:pPr>
            <a:endParaRPr lang="en-US" sz="2400" u="sng">
              <a:solidFill>
                <a:schemeClr val="tx2"/>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7" name="Content Placeholder 16" descr="A hand holding a magnifying glass over a group of different devices&#10;&#10;AI-generated content may be incorrect.">
            <a:extLst>
              <a:ext uri="{FF2B5EF4-FFF2-40B4-BE49-F238E27FC236}">
                <a16:creationId xmlns:a16="http://schemas.microsoft.com/office/drawing/2014/main" id="{B237EF08-002E-42AF-0DED-4A843FD9389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147202" y="1349673"/>
            <a:ext cx="4898104" cy="5390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0997280"/>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9E3B9-8A31-7FA9-03F2-2AC5AF2489CE}"/>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06282BC-CDDA-DBAD-7C40-F749529C5C58}"/>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05C05060-0AA4-BA8C-7FFC-2E9FAB2A7CE8}"/>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6CFA4A35-235E-BF2D-7C6A-C41479DB272B}"/>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07589B96-B33B-7F10-D569-E60B1094859F}"/>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13A57739-7725-068E-AC34-A150F4C970CD}"/>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DE10562-4EDE-F360-9F31-66234E5F9778}"/>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E6C96735-F20F-10FF-10B9-55B16E90544D}"/>
              </a:ext>
            </a:extLst>
          </p:cNvPr>
          <p:cNvSpPr txBox="1"/>
          <p:nvPr/>
        </p:nvSpPr>
        <p:spPr>
          <a:xfrm>
            <a:off x="5663381" y="1460310"/>
            <a:ext cx="5690418" cy="4261167"/>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SA" sz="3200" b="1" u="sng">
                <a:latin typeface="Simplified Arabic" panose="02020603050405020304" pitchFamily="18" charset="-78"/>
                <a:cs typeface="Simplified Arabic" panose="02020603050405020304" pitchFamily="18" charset="-78"/>
              </a:rPr>
              <a:t>ويُعد التحقق من المحتوى إحدى الركائز الأساسية للأخلاقيات الصحفية، إذ يرتبط ارتباطًا وثيقًا بمسؤولية الإعلام تجاه المجتمع، ويهدف إلى الحد من التضليل، ومنع التلاعب بالرأي العام، وتعزيز الثقة بين وسائل الإعلام والجمهور</a:t>
            </a:r>
            <a:r>
              <a:rPr lang="en-US" sz="3200" b="1" u="sng">
                <a:latin typeface="Simplified Arabic" panose="02020603050405020304" pitchFamily="18" charset="-78"/>
                <a:cs typeface="Simplified Arabic" panose="02020603050405020304" pitchFamily="18" charset="-78"/>
              </a:rPr>
              <a:t>.</a:t>
            </a:r>
            <a:endParaRPr lang="en-US" sz="3200" u="sng">
              <a:latin typeface="Simplified Arabic" panose="02020603050405020304" pitchFamily="18" charset="-78"/>
              <a:cs typeface="Simplified Arabic" panose="02020603050405020304" pitchFamily="18" charset="-78"/>
            </a:endParaRPr>
          </a:p>
          <a:p>
            <a:pPr algn="just" rtl="1">
              <a:lnSpc>
                <a:spcPct val="107000"/>
              </a:lnSpc>
              <a:spcAft>
                <a:spcPts val="800"/>
              </a:spcAft>
              <a:buNone/>
            </a:pPr>
            <a:endParaRPr lang="en-US" sz="2400" u="sng">
              <a:solidFill>
                <a:schemeClr val="tx2"/>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Content Placeholder 8" descr="A magnifying glass and a computer&#10;&#10;AI-generated content may be incorrect.">
            <a:extLst>
              <a:ext uri="{FF2B5EF4-FFF2-40B4-BE49-F238E27FC236}">
                <a16:creationId xmlns:a16="http://schemas.microsoft.com/office/drawing/2014/main" id="{5A346C4C-DB40-425F-D57F-E80224F8740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7137" y="1476779"/>
            <a:ext cx="5181600" cy="5189491"/>
          </a:xfrm>
        </p:spPr>
      </p:pic>
    </p:spTree>
    <p:extLst>
      <p:ext uri="{BB962C8B-B14F-4D97-AF65-F5344CB8AC3E}">
        <p14:creationId xmlns:p14="http://schemas.microsoft.com/office/powerpoint/2010/main" val="3301803395"/>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A0516-130F-9066-936A-98D61B4F453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FD38A71D-1231-36F5-B6CD-1B00C4E4304B}"/>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0064887A-0699-1DA5-8838-B883C91E7624}"/>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3F30628A-D9FB-1F3C-CCBD-5CC3F549A02A}"/>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FD6A43D1-BA6F-EEDB-9EFF-7F6E91C431F3}"/>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949FA88C-0A24-4A38-57EF-4C08E18311D3}"/>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8316E8B7-6011-C58C-0210-47E7FECD49F5}"/>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B09D9C6F-A736-F6AC-E01B-B16D7E422E02}"/>
              </a:ext>
            </a:extLst>
          </p:cNvPr>
          <p:cNvSpPr txBox="1"/>
          <p:nvPr/>
        </p:nvSpPr>
        <p:spPr>
          <a:xfrm>
            <a:off x="5014452" y="1440395"/>
            <a:ext cx="6228735" cy="5189754"/>
          </a:xfrm>
          <a:prstGeom prst="rect">
            <a:avLst/>
          </a:prstGeom>
          <a:noFill/>
        </p:spPr>
        <p:txBody>
          <a:bodyPr wrap="square">
            <a:spAutoFit/>
          </a:bodyPr>
          <a:lstStyle/>
          <a:p>
            <a:pPr algn="just" rtl="1">
              <a:lnSpc>
                <a:spcPct val="107000"/>
              </a:lnSpc>
              <a:spcAft>
                <a:spcPts val="800"/>
              </a:spcAft>
              <a:buNone/>
            </a:pPr>
            <a:r>
              <a:rPr lang="en-US"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التمييز بين أنواع المعلومات غير الصحيحة</a:t>
            </a:r>
            <a:r>
              <a:rPr lang="ar-EG" sz="2400" u="sng">
                <a:solidFill>
                  <a:schemeClr val="tx2"/>
                </a:solidFill>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pPr>
            <a:r>
              <a:rPr lang="ar-SA" sz="2400" b="1">
                <a:latin typeface="Simplified Arabic" panose="02020603050405020304" pitchFamily="18" charset="-78"/>
                <a:cs typeface="Simplified Arabic" panose="02020603050405020304" pitchFamily="18" charset="-78"/>
              </a:rPr>
              <a:t>تؤكد الأدبيات الإعلامية الحديثة على ضرورة التمييز بين أشكال مختلفة من المعلومات غير الصحيحة، نظرًا لاختلاف دوافعها وتأثيراتها المجتمعية وطرق التعامل معها</a:t>
            </a:r>
            <a:r>
              <a:rPr lang="ar-EG" sz="2400" b="1">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ويمكن التمييز بينها كالآتي:</a:t>
            </a:r>
          </a:p>
          <a:p>
            <a:pPr algn="just" rtl="1">
              <a:lnSpc>
                <a:spcPct val="107000"/>
              </a:lnSpc>
              <a:spcAft>
                <a:spcPts val="800"/>
              </a:spcAft>
            </a:pPr>
            <a:r>
              <a:rPr lang="ar-EG" sz="2400" b="1" u="sng">
                <a:solidFill>
                  <a:schemeClr val="tx2"/>
                </a:solidFill>
                <a:latin typeface="Simplified Arabic" panose="02020603050405020304" pitchFamily="18" charset="-78"/>
                <a:cs typeface="Simplified Arabic" panose="02020603050405020304" pitchFamily="18" charset="-78"/>
              </a:rPr>
              <a:t>أ. </a:t>
            </a:r>
            <a:r>
              <a:rPr lang="ar-SA" sz="2400" b="1" u="sng">
                <a:solidFill>
                  <a:schemeClr val="tx2"/>
                </a:solidFill>
                <a:latin typeface="Simplified Arabic" panose="02020603050405020304" pitchFamily="18" charset="-78"/>
                <a:cs typeface="Simplified Arabic" panose="02020603050405020304" pitchFamily="18" charset="-78"/>
              </a:rPr>
              <a:t>الأخبار ال</a:t>
            </a:r>
            <a:r>
              <a:rPr lang="ar-EG" sz="2400" b="1" u="sng">
                <a:solidFill>
                  <a:schemeClr val="tx2"/>
                </a:solidFill>
                <a:latin typeface="Simplified Arabic" panose="02020603050405020304" pitchFamily="18" charset="-78"/>
                <a:cs typeface="Simplified Arabic" panose="02020603050405020304" pitchFamily="18" charset="-78"/>
              </a:rPr>
              <a:t>زائفة </a:t>
            </a:r>
            <a:r>
              <a:rPr lang="en-US" sz="2400" b="1" u="sng">
                <a:solidFill>
                  <a:schemeClr val="tx2"/>
                </a:solidFill>
                <a:latin typeface="Simplified Arabic" panose="02020603050405020304" pitchFamily="18" charset="-78"/>
                <a:cs typeface="Simplified Arabic" panose="02020603050405020304" pitchFamily="18" charset="-78"/>
              </a:rPr>
              <a:t> (Fake News)</a:t>
            </a:r>
            <a:r>
              <a:rPr lang="ar-EG" sz="2400" b="1" u="sng">
                <a:solidFill>
                  <a:schemeClr val="tx2"/>
                </a:solidFill>
                <a:latin typeface="Simplified Arabic" panose="02020603050405020304" pitchFamily="18" charset="-78"/>
                <a:cs typeface="Simplified Arabic" panose="02020603050405020304" pitchFamily="18" charset="-78"/>
              </a:rPr>
              <a:t>:</a:t>
            </a:r>
            <a:endParaRPr lang="en-US" sz="2400" b="1" u="sng">
              <a:solidFill>
                <a:schemeClr val="tx2"/>
              </a:solidFill>
              <a:latin typeface="Simplified Arabic" panose="02020603050405020304" pitchFamily="18" charset="-78"/>
              <a:cs typeface="Simplified Arabic" panose="02020603050405020304" pitchFamily="18" charset="-78"/>
            </a:endParaRPr>
          </a:p>
          <a:p>
            <a:pPr algn="just" rtl="1"/>
            <a:r>
              <a:rPr lang="ar-SA" sz="2400" b="1" u="sng">
                <a:latin typeface="Simplified Arabic" panose="02020603050405020304" pitchFamily="18" charset="-78"/>
                <a:cs typeface="Simplified Arabic" panose="02020603050405020304" pitchFamily="18" charset="-78"/>
              </a:rPr>
              <a:t>وه</a:t>
            </a:r>
            <a:r>
              <a:rPr lang="ar-EG" sz="2400" b="1" u="sng">
                <a:latin typeface="Simplified Arabic" panose="02020603050405020304" pitchFamily="18" charset="-78"/>
                <a:cs typeface="Simplified Arabic" panose="02020603050405020304" pitchFamily="18" charset="-78"/>
              </a:rPr>
              <a:t>ى</a:t>
            </a:r>
            <a:r>
              <a:rPr lang="ar-SA" sz="2400" b="1" u="sng">
                <a:latin typeface="Simplified Arabic" panose="02020603050405020304" pitchFamily="18" charset="-78"/>
                <a:cs typeface="Simplified Arabic" panose="02020603050405020304" pitchFamily="18" charset="-78"/>
              </a:rPr>
              <a:t> محتوى إخباري مختلق بالكامل، يُقدَّم في قالب صحفي احترافي، ويهدف إلى خداع الجمهور أو تحقيق مكاسب سياسية أو اقتصادية</a:t>
            </a:r>
            <a:r>
              <a:rPr lang="ar-EG" sz="2400" b="1" u="sng">
                <a:latin typeface="Simplified Arabic" panose="02020603050405020304" pitchFamily="18" charset="-78"/>
                <a:cs typeface="Simplified Arabic" panose="02020603050405020304" pitchFamily="18" charset="-78"/>
              </a:rPr>
              <a:t>،</a:t>
            </a:r>
            <a:r>
              <a:rPr lang="ar-SA" sz="2400" b="1" u="sng">
                <a:latin typeface="Simplified Arabic" panose="02020603050405020304" pitchFamily="18" charset="-78"/>
                <a:cs typeface="Simplified Arabic" panose="02020603050405020304" pitchFamily="18" charset="-78"/>
              </a:rPr>
              <a:t> وغالبًا ما تعتمد الأخبار ال</a:t>
            </a:r>
            <a:r>
              <a:rPr lang="ar-EG" sz="2400" b="1" u="sng">
                <a:latin typeface="Simplified Arabic" panose="02020603050405020304" pitchFamily="18" charset="-78"/>
                <a:cs typeface="Simplified Arabic" panose="02020603050405020304" pitchFamily="18" charset="-78"/>
              </a:rPr>
              <a:t>زائفة</a:t>
            </a:r>
            <a:r>
              <a:rPr lang="ar-SA" sz="2400" b="1" u="sng">
                <a:latin typeface="Simplified Arabic" panose="02020603050405020304" pitchFamily="18" charset="-78"/>
                <a:cs typeface="Simplified Arabic" panose="02020603050405020304" pitchFamily="18" charset="-78"/>
              </a:rPr>
              <a:t> على عناوين صادمة، ومصادر غير موثوقة، ولغة انفعالية</a:t>
            </a:r>
            <a:r>
              <a:rPr lang="en-US" sz="2400" b="1">
                <a:latin typeface="Simplified Arabic" panose="02020603050405020304" pitchFamily="18" charset="-78"/>
                <a:cs typeface="Simplified Arabic" panose="02020603050405020304" pitchFamily="18" charset="-78"/>
              </a:rPr>
              <a:t>.</a:t>
            </a:r>
            <a:endParaRPr lang="en-US" sz="2000" b="1">
              <a:latin typeface="Simplified Arabic" panose="02020603050405020304" pitchFamily="18" charset="-78"/>
              <a:cs typeface="Simplified Arabic" panose="02020603050405020304" pitchFamily="18" charset="-78"/>
            </a:endParaRPr>
          </a:p>
          <a:p>
            <a:pPr algn="just" rtl="1">
              <a:lnSpc>
                <a:spcPct val="107000"/>
              </a:lnSpc>
              <a:spcAft>
                <a:spcPts val="800"/>
              </a:spcAft>
              <a:buNone/>
            </a:pPr>
            <a:endParaRPr lang="ar-EG" sz="2400" u="sng">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en-US" sz="2400" u="sng">
              <a:solidFill>
                <a:schemeClr val="tx2"/>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Content Placeholder 12" descr="A finger touching a magnifying glass&#10;&#10;AI-generated content may be incorrect.">
            <a:extLst>
              <a:ext uri="{FF2B5EF4-FFF2-40B4-BE49-F238E27FC236}">
                <a16:creationId xmlns:a16="http://schemas.microsoft.com/office/drawing/2014/main" id="{B8D4E2DE-5E8F-AD3C-5ABF-2B7BD589B2B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7484" y="1440394"/>
            <a:ext cx="4705176" cy="5417605"/>
          </a:xfrm>
        </p:spPr>
      </p:pic>
    </p:spTree>
    <p:extLst>
      <p:ext uri="{BB962C8B-B14F-4D97-AF65-F5344CB8AC3E}">
        <p14:creationId xmlns:p14="http://schemas.microsoft.com/office/powerpoint/2010/main" val="1372171451"/>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8A9F6-A577-6E69-7F15-664D62E6A84B}"/>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2A469E37-FDD3-3178-0449-EF5DE57ED3FC}"/>
              </a:ext>
            </a:extLst>
          </p:cNvPr>
          <p:cNvSpPr txBox="1"/>
          <p:nvPr/>
        </p:nvSpPr>
        <p:spPr>
          <a:xfrm>
            <a:off x="9306127" y="634096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4B2AEAB8-28B8-1BBB-9807-E09E5CF800C6}"/>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948A66B8-F645-B394-74FF-6619910CCD8F}"/>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6E4C9BFA-92C3-EA9D-A9C0-28C467F6E563}"/>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1032E5AD-3AC7-C610-FE8D-4F60A3EA37EB}"/>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CCF4FD55-3E9A-C221-5515-1B6D6802AB7A}"/>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31E2FE6E-A0B4-B922-DDF5-E683AD32B4B5}"/>
              </a:ext>
            </a:extLst>
          </p:cNvPr>
          <p:cNvSpPr txBox="1"/>
          <p:nvPr/>
        </p:nvSpPr>
        <p:spPr>
          <a:xfrm>
            <a:off x="5895382" y="1289293"/>
            <a:ext cx="5727326" cy="5032147"/>
          </a:xfrm>
          <a:prstGeom prst="rect">
            <a:avLst/>
          </a:prstGeom>
          <a:noFill/>
        </p:spPr>
        <p:txBody>
          <a:bodyPr wrap="square">
            <a:spAutoFit/>
          </a:bodyPr>
          <a:lstStyle/>
          <a:p>
            <a:pPr algn="just" rtl="1">
              <a:lnSpc>
                <a:spcPct val="150000"/>
              </a:lnSpc>
            </a:pPr>
            <a:r>
              <a:rPr lang="ar-EG" sz="2400" b="1" u="sng">
                <a:solidFill>
                  <a:schemeClr val="tx2"/>
                </a:solidFill>
                <a:latin typeface="Simplified Arabic" panose="02020603050405020304" pitchFamily="18" charset="-78"/>
                <a:cs typeface="Simplified Arabic" panose="02020603050405020304" pitchFamily="18" charset="-78"/>
              </a:rPr>
              <a:t>ب. الأخبار الكاذبة</a:t>
            </a:r>
            <a:r>
              <a:rPr lang="en-US" sz="2400" b="1" u="sng">
                <a:solidFill>
                  <a:schemeClr val="tx2"/>
                </a:solidFill>
                <a:latin typeface="Simplified Arabic" panose="02020603050405020304" pitchFamily="18" charset="-78"/>
                <a:cs typeface="Simplified Arabic" panose="02020603050405020304" pitchFamily="18" charset="-78"/>
              </a:rPr>
              <a:t>(false News)</a:t>
            </a:r>
            <a:endParaRPr lang="ar-EG" sz="2400" b="1" u="sng">
              <a:solidFill>
                <a:schemeClr val="tx2"/>
              </a:solidFill>
              <a:latin typeface="Simplified Arabic" panose="02020603050405020304" pitchFamily="18" charset="-78"/>
              <a:cs typeface="Simplified Arabic" panose="02020603050405020304" pitchFamily="18" charset="-78"/>
            </a:endParaRPr>
          </a:p>
          <a:p>
            <a:pPr algn="just" rtl="1">
              <a:lnSpc>
                <a:spcPct val="150000"/>
              </a:lnSpc>
            </a:pPr>
            <a:r>
              <a:rPr lang="ar-SA" sz="2400" b="1">
                <a:latin typeface="Simplified Arabic" panose="02020603050405020304" pitchFamily="18" charset="-78"/>
                <a:cs typeface="Simplified Arabic" panose="02020603050405020304" pitchFamily="18" charset="-78"/>
              </a:rPr>
              <a:t>ه</a:t>
            </a:r>
            <a:r>
              <a:rPr lang="ar-EG" sz="2400" b="1">
                <a:latin typeface="Simplified Arabic" panose="02020603050405020304" pitchFamily="18" charset="-78"/>
                <a:cs typeface="Simplified Arabic" panose="02020603050405020304" pitchFamily="18" charset="-78"/>
              </a:rPr>
              <a:t>ى</a:t>
            </a:r>
            <a:r>
              <a:rPr lang="ar-SA" sz="2400" b="1">
                <a:latin typeface="Simplified Arabic" panose="02020603050405020304" pitchFamily="18" charset="-78"/>
                <a:cs typeface="Simplified Arabic" panose="02020603050405020304" pitchFamily="18" charset="-78"/>
              </a:rPr>
              <a:t> معلومات غير دقيقة أو</a:t>
            </a:r>
            <a:r>
              <a:rPr lang="ar-EG" sz="2400" b="1">
                <a:latin typeface="Simplified Arabic" panose="02020603050405020304" pitchFamily="18" charset="-78"/>
                <a:cs typeface="Simplified Arabic" panose="02020603050405020304" pitchFamily="18" charset="-78"/>
              </a:rPr>
              <a:t>خاطئة</a:t>
            </a:r>
            <a:r>
              <a:rPr lang="ar-SA" sz="2400" b="1">
                <a:latin typeface="Simplified Arabic" panose="02020603050405020304" pitchFamily="18" charset="-78"/>
                <a:cs typeface="Simplified Arabic" panose="02020603050405020304" pitchFamily="18" charset="-78"/>
              </a:rPr>
              <a:t>، يتم </a:t>
            </a:r>
            <a:r>
              <a:rPr lang="ar-EG" sz="2400" b="1">
                <a:latin typeface="Simplified Arabic" panose="02020603050405020304" pitchFamily="18" charset="-78"/>
                <a:cs typeface="Simplified Arabic" panose="02020603050405020304" pitchFamily="18" charset="-78"/>
              </a:rPr>
              <a:t>نشرها</a:t>
            </a:r>
            <a:r>
              <a:rPr lang="ar-SA" sz="2400" b="1">
                <a:latin typeface="Simplified Arabic" panose="02020603050405020304" pitchFamily="18" charset="-78"/>
                <a:cs typeface="Simplified Arabic" panose="02020603050405020304" pitchFamily="18" charset="-78"/>
              </a:rPr>
              <a:t> دون قصد التضليل </a:t>
            </a:r>
            <a:r>
              <a:rPr lang="ar-EG" sz="2400" b="1">
                <a:latin typeface="Simplified Arabic" panose="02020603050405020304" pitchFamily="18" charset="-78"/>
                <a:cs typeface="Simplified Arabic" panose="02020603050405020304" pitchFamily="18" charset="-78"/>
              </a:rPr>
              <a:t>في كثير من الأحيان، وقد تنتج </a:t>
            </a:r>
            <a:r>
              <a:rPr lang="ar-SA" sz="2400" b="1">
                <a:latin typeface="Simplified Arabic" panose="02020603050405020304" pitchFamily="18" charset="-78"/>
                <a:cs typeface="Simplified Arabic" panose="02020603050405020304" pitchFamily="18" charset="-78"/>
              </a:rPr>
              <a:t>عن سوء </a:t>
            </a:r>
            <a:r>
              <a:rPr lang="ar-EG" sz="2400" b="1">
                <a:latin typeface="Simplified Arabic" panose="02020603050405020304" pitchFamily="18" charset="-78"/>
                <a:cs typeface="Simplified Arabic" panose="02020603050405020304" pitchFamily="18" charset="-78"/>
              </a:rPr>
              <a:t>ال</a:t>
            </a:r>
            <a:r>
              <a:rPr lang="ar-SA" sz="2400" b="1">
                <a:latin typeface="Simplified Arabic" panose="02020603050405020304" pitchFamily="18" charset="-78"/>
                <a:cs typeface="Simplified Arabic" panose="02020603050405020304" pitchFamily="18" charset="-78"/>
              </a:rPr>
              <a:t>فهم أو </a:t>
            </a:r>
            <a:r>
              <a:rPr lang="ar-EG" sz="2400" b="1">
                <a:latin typeface="Simplified Arabic" panose="02020603050405020304" pitchFamily="18" charset="-78"/>
                <a:cs typeface="Simplified Arabic" panose="02020603050405020304" pitchFamily="18" charset="-78"/>
              </a:rPr>
              <a:t>الخطأ أو ضعف التحقق من المصادر.</a:t>
            </a:r>
          </a:p>
          <a:p>
            <a:pPr algn="just" rtl="1">
              <a:lnSpc>
                <a:spcPct val="150000"/>
              </a:lnSpc>
            </a:pPr>
            <a:r>
              <a:rPr lang="ar-EG" sz="2400" b="1" u="sng">
                <a:solidFill>
                  <a:schemeClr val="tx2"/>
                </a:solidFill>
                <a:latin typeface="Simplified Arabic" panose="02020603050405020304" pitchFamily="18" charset="-78"/>
                <a:cs typeface="Simplified Arabic" panose="02020603050405020304" pitchFamily="18" charset="-78"/>
              </a:rPr>
              <a:t>ت. </a:t>
            </a:r>
            <a:r>
              <a:rPr lang="ar-SA" sz="2400" b="1" u="sng">
                <a:solidFill>
                  <a:schemeClr val="tx2"/>
                </a:solidFill>
                <a:latin typeface="Simplified Arabic" panose="02020603050405020304" pitchFamily="18" charset="-78"/>
                <a:cs typeface="Simplified Arabic" panose="02020603050405020304" pitchFamily="18" charset="-78"/>
              </a:rPr>
              <a:t>المعلومات المضللة المتعمدة</a:t>
            </a:r>
            <a:r>
              <a:rPr lang="en-US" sz="2400" b="1" u="sng">
                <a:solidFill>
                  <a:schemeClr val="tx2"/>
                </a:solidFill>
                <a:latin typeface="Simplified Arabic" panose="02020603050405020304" pitchFamily="18" charset="-78"/>
                <a:cs typeface="Simplified Arabic" panose="02020603050405020304" pitchFamily="18" charset="-78"/>
              </a:rPr>
              <a:t> (Disinformation)</a:t>
            </a:r>
          </a:p>
          <a:p>
            <a:pPr algn="just" rtl="1">
              <a:lnSpc>
                <a:spcPct val="150000"/>
              </a:lnSpc>
            </a:pPr>
            <a:r>
              <a:rPr lang="ar-SA" sz="2400" b="1">
                <a:latin typeface="Simplified Arabic" panose="02020603050405020304" pitchFamily="18" charset="-78"/>
                <a:cs typeface="Simplified Arabic" panose="02020603050405020304" pitchFamily="18" charset="-78"/>
              </a:rPr>
              <a:t>تشير إلى محتوى يتم إنتاجه ونشره بقصد التضليل المتعمد، وغالبًا ما يكون جزءًا من حملات منظمة تهدف إلى التأثير في الرأي العام أو زعزعة الاستقرار الاجتماعي والسياسي</a:t>
            </a:r>
            <a:r>
              <a:rPr lang="en-US" sz="2400" b="1">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p:txBody>
      </p:sp>
      <p:pic>
        <p:nvPicPr>
          <p:cNvPr id="11" name="Content Placeholder 10">
            <a:extLst>
              <a:ext uri="{FF2B5EF4-FFF2-40B4-BE49-F238E27FC236}">
                <a16:creationId xmlns:a16="http://schemas.microsoft.com/office/drawing/2014/main" id="{A8130CA3-77FB-7247-6CF2-998041AE9269}"/>
              </a:ext>
            </a:extLst>
          </p:cNvPr>
          <p:cNvPicPr>
            <a:picLocks noGrp="1" noChangeAspect="1"/>
          </p:cNvPicPr>
          <p:nvPr>
            <p:ph sz="half" idx="1"/>
          </p:nvPr>
        </p:nvPicPr>
        <p:blipFill>
          <a:blip r:embed="rId2"/>
          <a:stretch>
            <a:fillRect/>
          </a:stretch>
        </p:blipFill>
        <p:spPr>
          <a:xfrm>
            <a:off x="157924" y="1317241"/>
            <a:ext cx="5552601" cy="4360887"/>
          </a:xfrm>
          <a:prstGeom prst="rect">
            <a:avLst/>
          </a:prstGeom>
        </p:spPr>
      </p:pic>
      <p:sp>
        <p:nvSpPr>
          <p:cNvPr id="12" name="Rectangle 11">
            <a:extLst>
              <a:ext uri="{FF2B5EF4-FFF2-40B4-BE49-F238E27FC236}">
                <a16:creationId xmlns:a16="http://schemas.microsoft.com/office/drawing/2014/main" id="{82DCF763-FB71-D606-565E-9524180FF2D4}"/>
              </a:ext>
            </a:extLst>
          </p:cNvPr>
          <p:cNvSpPr/>
          <p:nvPr/>
        </p:nvSpPr>
        <p:spPr>
          <a:xfrm>
            <a:off x="263298" y="5818392"/>
            <a:ext cx="5341089" cy="91280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ar-EG" sz="2400" b="1">
                <a:latin typeface="Simplified Arabic" panose="02020603050405020304" pitchFamily="18" charset="-78"/>
                <a:cs typeface="Simplified Arabic" panose="02020603050405020304" pitchFamily="18" charset="-78"/>
              </a:rPr>
              <a:t>نموذج لخبر كاذب تم تكذيبه عن وفاة فنان العرب محمد عبده منشور على موقع العربية</a:t>
            </a:r>
            <a:endParaRPr lang="en-US" sz="24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185630064"/>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19EFE-BCB0-D1D8-9B53-75E98AA366E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4FB46198-71CA-347A-97C3-EF6F8EB5615B}"/>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22945B3D-6780-00F9-7154-5F5BC9AFD7BC}"/>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3DC243E7-9B54-7AF0-9817-8300F1ECCADB}"/>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D81D73BD-4838-A3FC-0AB9-D57E4FB11A42}"/>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CC76A3CC-F434-C977-8A88-1EB410239C63}"/>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4333B9F4-3A48-DAA5-BF3C-5A5F82DF0365}"/>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50C59762-F36A-620C-B39E-8DA6274CB165}"/>
              </a:ext>
            </a:extLst>
          </p:cNvPr>
          <p:cNvSpPr txBox="1"/>
          <p:nvPr/>
        </p:nvSpPr>
        <p:spPr>
          <a:xfrm>
            <a:off x="5472752" y="1460310"/>
            <a:ext cx="5972106" cy="4555093"/>
          </a:xfrm>
          <a:prstGeom prst="rect">
            <a:avLst/>
          </a:prstGeom>
          <a:noFill/>
        </p:spPr>
        <p:txBody>
          <a:bodyPr wrap="square">
            <a:spAutoFit/>
          </a:bodyPr>
          <a:lstStyle/>
          <a:p>
            <a:pPr algn="r" rtl="1">
              <a:lnSpc>
                <a:spcPct val="150000"/>
              </a:lnSpc>
            </a:pPr>
            <a:r>
              <a:rPr lang="ar-EG" sz="2800" b="1" u="sng">
                <a:solidFill>
                  <a:schemeClr val="tx2"/>
                </a:solidFill>
                <a:latin typeface="Simplified Arabic" panose="02020603050405020304" pitchFamily="18" charset="-78"/>
                <a:cs typeface="Simplified Arabic" panose="02020603050405020304" pitchFamily="18" charset="-78"/>
              </a:rPr>
              <a:t>ث. </a:t>
            </a:r>
            <a:r>
              <a:rPr lang="ar-SA" sz="2800" b="1" u="sng">
                <a:solidFill>
                  <a:schemeClr val="tx2"/>
                </a:solidFill>
                <a:latin typeface="Simplified Arabic" panose="02020603050405020304" pitchFamily="18" charset="-78"/>
                <a:cs typeface="Simplified Arabic" panose="02020603050405020304" pitchFamily="18" charset="-78"/>
              </a:rPr>
              <a:t>المحتوى المفبرك</a:t>
            </a:r>
            <a:r>
              <a:rPr lang="ar-EG" sz="2800" b="1" u="sng">
                <a:solidFill>
                  <a:schemeClr val="tx2"/>
                </a:solidFill>
                <a:latin typeface="Simplified Arabic" panose="02020603050405020304" pitchFamily="18" charset="-78"/>
                <a:cs typeface="Simplified Arabic" panose="02020603050405020304" pitchFamily="18" charset="-78"/>
              </a:rPr>
              <a:t>:</a:t>
            </a:r>
          </a:p>
          <a:p>
            <a:pPr marL="342900" indent="-342900" algn="just" rtl="1">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يشمل الصور والفيديوهات المزيفة أو المعدلة رقميًا، ومن أبرز أشكاله مقاطع </a:t>
            </a:r>
            <a:r>
              <a:rPr lang="en-US" sz="2400" b="1">
                <a:latin typeface="Simplified Arabic" panose="02020603050405020304" pitchFamily="18" charset="-78"/>
                <a:cs typeface="Simplified Arabic" panose="02020603050405020304" pitchFamily="18" charset="-78"/>
              </a:rPr>
              <a:t>Deepfake)</a:t>
            </a:r>
            <a:r>
              <a:rPr lang="ar-EG" sz="2400" b="1">
                <a:latin typeface="Simplified Arabic" panose="02020603050405020304" pitchFamily="18" charset="-78"/>
                <a:cs typeface="Simplified Arabic" panose="02020603050405020304" pitchFamily="18" charset="-78"/>
              </a:rPr>
              <a:t>) (التزييف العميق)، والتي تمثل تحديًا خطيرًا للثقة في المحتوى العربي.</a:t>
            </a:r>
          </a:p>
          <a:p>
            <a:pPr marL="342900" indent="-342900" algn="just" rtl="1">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والتزييف العميق يتمثل في محتويات متعددة سواء كانت صورًا أو فيديوهات أو مقاطع صوتية يتم تعديلها أو تزييفها بالكامل باستخدام أدوات وتقنيات محددة، وباستخدام تقنييات التزييف العميق، يمكن أن تنتج محتويات غير مسبوقة</a:t>
            </a:r>
            <a:r>
              <a:rPr lang="ar-EG" sz="2400" b="1" u="sng">
                <a:latin typeface="Simplified Arabic" panose="02020603050405020304" pitchFamily="18" charset="-78"/>
                <a:cs typeface="Simplified Arabic" panose="02020603050405020304" pitchFamily="18" charset="-78"/>
              </a:rPr>
              <a:t>، </a:t>
            </a:r>
            <a:r>
              <a:rPr lang="ar-EG" sz="2800" b="1" u="sng">
                <a:solidFill>
                  <a:schemeClr val="tx2"/>
                </a:solidFill>
                <a:latin typeface="Simplified Arabic" panose="02020603050405020304" pitchFamily="18" charset="-78"/>
                <a:cs typeface="Simplified Arabic" panose="02020603050405020304" pitchFamily="18" charset="-78"/>
              </a:rPr>
              <a:t>وسنستعرض فيما يأتي أنواع التزييف العميق: </a:t>
            </a:r>
            <a:endParaRPr lang="en-US" sz="2800" u="sng">
              <a:solidFill>
                <a:schemeClr val="tx2"/>
              </a:solidFill>
              <a:latin typeface="Simplified Arabic" panose="02020603050405020304" pitchFamily="18" charset="-78"/>
              <a:cs typeface="Simplified Arabic" panose="02020603050405020304" pitchFamily="18" charset="-78"/>
            </a:endParaRPr>
          </a:p>
        </p:txBody>
      </p:sp>
      <p:pic>
        <p:nvPicPr>
          <p:cNvPr id="11" name="Content Placeholder 10" descr="A hand touching a screen&#10;&#10;AI-generated content may be incorrect.">
            <a:extLst>
              <a:ext uri="{FF2B5EF4-FFF2-40B4-BE49-F238E27FC236}">
                <a16:creationId xmlns:a16="http://schemas.microsoft.com/office/drawing/2014/main" id="{F68ECC00-C300-CAB7-F291-3042B8920CA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5100" y="1460310"/>
            <a:ext cx="5124056" cy="5250206"/>
          </a:xfrm>
        </p:spPr>
      </p:pic>
    </p:spTree>
    <p:extLst>
      <p:ext uri="{BB962C8B-B14F-4D97-AF65-F5344CB8AC3E}">
        <p14:creationId xmlns:p14="http://schemas.microsoft.com/office/powerpoint/2010/main" val="2194588075"/>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60B43-ABBE-6067-6912-C4ED04852528}"/>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65577F03-E208-99C7-8BFD-A6A3C58B86BC}"/>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2EE12C42-DD93-D706-3294-B9A82C5EB125}"/>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8E577465-A758-085E-6ADB-F70965C651AE}"/>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341B3A62-4879-4033-2DB0-A3BCDFB1A469}"/>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B308C29F-2B04-3279-4337-789F18C716D7}"/>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44D1F843-2D42-55AA-4857-925F6DCD24F9}"/>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64156AE9-CFE2-14C7-7195-F5EFF109999F}"/>
              </a:ext>
            </a:extLst>
          </p:cNvPr>
          <p:cNvSpPr txBox="1"/>
          <p:nvPr/>
        </p:nvSpPr>
        <p:spPr>
          <a:xfrm>
            <a:off x="5220929" y="1460310"/>
            <a:ext cx="6223929" cy="4278094"/>
          </a:xfrm>
          <a:prstGeom prst="rect">
            <a:avLst/>
          </a:prstGeom>
          <a:noFill/>
        </p:spPr>
        <p:txBody>
          <a:bodyPr wrap="square">
            <a:spAutoFit/>
          </a:bodyPr>
          <a:lstStyle/>
          <a:p>
            <a:pPr algn="r" rtl="1"/>
            <a:r>
              <a:rPr lang="en-US" sz="2800" b="1" u="sng">
                <a:solidFill>
                  <a:schemeClr val="tx2"/>
                </a:solidFill>
                <a:latin typeface="Simplified Arabic" panose="02020603050405020304" pitchFamily="18" charset="-78"/>
                <a:cs typeface="Simplified Arabic" panose="02020603050405020304" pitchFamily="18" charset="-78"/>
              </a:rPr>
              <a:t>1</a:t>
            </a:r>
            <a:r>
              <a:rPr lang="ar-EG" sz="2800" b="1" u="sng">
                <a:solidFill>
                  <a:schemeClr val="tx2"/>
                </a:solidFill>
                <a:latin typeface="Simplified Arabic" panose="02020603050405020304" pitchFamily="18" charset="-78"/>
                <a:cs typeface="Simplified Arabic" panose="02020603050405020304" pitchFamily="18" charset="-78"/>
              </a:rPr>
              <a:t>. التزييف العميق للوسائط المرئية:</a:t>
            </a:r>
          </a:p>
          <a:p>
            <a:pPr algn="r" rtl="1"/>
            <a:r>
              <a:rPr lang="ar-EG" sz="2800" b="1" u="sng">
                <a:solidFill>
                  <a:schemeClr val="tx2"/>
                </a:solidFill>
                <a:latin typeface="Simplified Arabic" panose="02020603050405020304" pitchFamily="18" charset="-78"/>
                <a:cs typeface="Simplified Arabic" panose="02020603050405020304" pitchFamily="18" charset="-78"/>
              </a:rPr>
              <a:t>أ. تبديل الوجوه:</a:t>
            </a:r>
          </a:p>
          <a:p>
            <a:pPr algn="just" rtl="1"/>
            <a:r>
              <a:rPr lang="ar-EG" sz="2400" b="1" u="sng">
                <a:latin typeface="Simplified Arabic" panose="02020603050405020304" pitchFamily="18" charset="-78"/>
                <a:cs typeface="Simplified Arabic" panose="02020603050405020304" pitchFamily="18" charset="-78"/>
              </a:rPr>
              <a:t>تسمح باستبدال وجه شخص في الصور أو مقاطع الفيديو بوجه شخص آخر، وعلى الرغم من التحديات التقنية التي تواجهها مثل: الحفاظ على التعابير الطبيعية للوجه وحركة الشفاه،</a:t>
            </a:r>
            <a:r>
              <a:rPr lang="ar-EG" sz="2400" b="1">
                <a:latin typeface="Simplified Arabic" panose="02020603050405020304" pitchFamily="18" charset="-78"/>
                <a:cs typeface="Simplified Arabic" panose="02020603050405020304" pitchFamily="18" charset="-78"/>
              </a:rPr>
              <a:t> إلا أن هذه التقنية شهدت تطورًا كبيرًا في السنوات الأخيرة، إذ أصبح من الممكن تبديل الوجه في الوقت الحقيقي خلال البث المباشر أو مكالمات الفيديو، وأصبح لها تطبيقات واسعة في مجالي صناعة الإعلام وإنتاج الأفلام، كما يمكن استخدامها في انتحال شخصية أشخاص آخريين وإيصال رسائل مزيفة.</a:t>
            </a:r>
          </a:p>
        </p:txBody>
      </p:sp>
      <p:pic>
        <p:nvPicPr>
          <p:cNvPr id="13" name="Content Placeholder 12" descr="A person looking at a human head&#10;&#10;AI-generated content may be incorrect.">
            <a:extLst>
              <a:ext uri="{FF2B5EF4-FFF2-40B4-BE49-F238E27FC236}">
                <a16:creationId xmlns:a16="http://schemas.microsoft.com/office/drawing/2014/main" id="{9BDB8D48-94D7-8E4A-E5C4-7D9EFEB80F4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68674" y="1374801"/>
            <a:ext cx="4714052" cy="5483199"/>
          </a:xfrm>
        </p:spPr>
      </p:pic>
    </p:spTree>
    <p:extLst>
      <p:ext uri="{BB962C8B-B14F-4D97-AF65-F5344CB8AC3E}">
        <p14:creationId xmlns:p14="http://schemas.microsoft.com/office/powerpoint/2010/main" val="2529448417"/>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A404C-FD55-0CF8-7094-59D37140EB6E}"/>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DF2B4D2E-0487-8561-7A29-47B7871D6DF4}"/>
              </a:ext>
            </a:extLst>
          </p:cNvPr>
          <p:cNvSpPr txBox="1"/>
          <p:nvPr/>
        </p:nvSpPr>
        <p:spPr>
          <a:xfrm>
            <a:off x="9040940" y="6359378"/>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901F606D-BC67-7BC0-C1D3-C048F2A7A51B}"/>
              </a:ext>
            </a:extLst>
          </p:cNvPr>
          <p:cNvSpPr/>
          <p:nvPr/>
        </p:nvSpPr>
        <p:spPr>
          <a:xfrm>
            <a:off x="385973" y="284451"/>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0C1A72A5-2388-22CC-83C3-3AD8342D6DB8}"/>
              </a:ext>
            </a:extLst>
          </p:cNvPr>
          <p:cNvSpPr txBox="1">
            <a:spLocks noGrp="1"/>
          </p:cNvSpPr>
          <p:nvPr>
            <p:ph type="title"/>
          </p:nvPr>
        </p:nvSpPr>
        <p:spPr>
          <a:xfrm>
            <a:off x="1984097" y="317752"/>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E576A4E2-5184-CDEA-2E6D-5B93ECC533C2}"/>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6ED3B53D-55FA-843C-0B52-C78100BF79D6}"/>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98B12A-2091-EB73-8954-1774B54F3D07}"/>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7540068E-A2EF-06FD-D3D4-35BB74F12EAC}"/>
              </a:ext>
            </a:extLst>
          </p:cNvPr>
          <p:cNvSpPr txBox="1"/>
          <p:nvPr/>
        </p:nvSpPr>
        <p:spPr>
          <a:xfrm>
            <a:off x="5167968" y="1234898"/>
            <a:ext cx="6264049" cy="5124480"/>
          </a:xfrm>
          <a:prstGeom prst="rect">
            <a:avLst/>
          </a:prstGeom>
          <a:noFill/>
        </p:spPr>
        <p:txBody>
          <a:bodyPr wrap="square">
            <a:spAutoFit/>
          </a:bodyPr>
          <a:lstStyle/>
          <a:p>
            <a:pPr algn="r" rtl="1">
              <a:lnSpc>
                <a:spcPct val="150000"/>
              </a:lnSpc>
            </a:pPr>
            <a:r>
              <a:rPr lang="ar-EG" sz="2800" b="1" u="sng">
                <a:solidFill>
                  <a:schemeClr val="tx2"/>
                </a:solidFill>
                <a:latin typeface="Simplified Arabic" panose="02020603050405020304" pitchFamily="18" charset="-78"/>
                <a:cs typeface="Simplified Arabic" panose="02020603050405020304" pitchFamily="18" charset="-78"/>
              </a:rPr>
              <a:t>ب. توليد الوجوه:</a:t>
            </a:r>
            <a:endParaRPr lang="en-US" sz="2800" b="1" u="sng">
              <a:solidFill>
                <a:schemeClr val="tx2"/>
              </a:solidFill>
              <a:latin typeface="Simplified Arabic" panose="02020603050405020304" pitchFamily="18" charset="-78"/>
              <a:cs typeface="Simplified Arabic" panose="02020603050405020304" pitchFamily="18" charset="-78"/>
            </a:endParaRPr>
          </a:p>
          <a:p>
            <a:pPr algn="just" rtl="1">
              <a:lnSpc>
                <a:spcPct val="150000"/>
              </a:lnSpc>
            </a:pPr>
            <a:r>
              <a:rPr lang="ar-EG" sz="2400" b="1" u="sng">
                <a:latin typeface="Simplified Arabic" panose="02020603050405020304" pitchFamily="18" charset="-78"/>
                <a:cs typeface="Simplified Arabic" panose="02020603050405020304" pitchFamily="18" charset="-78"/>
              </a:rPr>
              <a:t>تتيح تقنية توليد الوجوه إنشاء وجوه جديدة تمامًا لأشخاص غير موجودين في الواقع، وتستخدم الشبكات التوليدية التنافسية (</a:t>
            </a:r>
            <a:r>
              <a:rPr lang="en-US" sz="2400" b="1" u="sng">
                <a:latin typeface="Simplified Arabic" panose="02020603050405020304" pitchFamily="18" charset="-78"/>
                <a:cs typeface="Simplified Arabic" panose="02020603050405020304" pitchFamily="18" charset="-78"/>
              </a:rPr>
              <a:t>GANS</a:t>
            </a:r>
            <a:r>
              <a:rPr lang="ar-EG" sz="2400" b="1" u="sng">
                <a:latin typeface="Simplified Arabic" panose="02020603050405020304" pitchFamily="18" charset="-78"/>
                <a:cs typeface="Simplified Arabic" panose="02020603050405020304" pitchFamily="18" charset="-78"/>
              </a:rPr>
              <a:t>) بشكل شائع في هذه العملية</a:t>
            </a:r>
            <a:r>
              <a:rPr lang="ar-EG" sz="2400" b="1">
                <a:latin typeface="Simplified Arabic" panose="02020603050405020304" pitchFamily="18" charset="-78"/>
                <a:cs typeface="Simplified Arabic" panose="02020603050405020304" pitchFamily="18" charset="-78"/>
              </a:rPr>
              <a:t>؛ حيث تتعلم هذه النماذج من ملايين الصور لوجوه مختلفة لتصبح قادرة على توليد وجوه تبدو واقعية، ويمكن استخدامها على سبيل المثال : لإنشاء شخصيات جديدة في الأفلام أو استغلالها سلبًا لإنشاء حسابات وهمية على وسائل التواصل الاجتماعي؛ لنشر معلومات مضللة أو الاحتيال على الآخرين.</a:t>
            </a:r>
          </a:p>
        </p:txBody>
      </p:sp>
      <p:pic>
        <p:nvPicPr>
          <p:cNvPr id="12" name="Content Placeholder 11" descr="A robot and a person on a computer screen&#10;&#10;AI-generated content may be incorrect.">
            <a:extLst>
              <a:ext uri="{FF2B5EF4-FFF2-40B4-BE49-F238E27FC236}">
                <a16:creationId xmlns:a16="http://schemas.microsoft.com/office/drawing/2014/main" id="{C1713210-72DE-584F-34C5-F8FE64DAD7C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232" y="1460309"/>
            <a:ext cx="4774238" cy="5124479"/>
          </a:xfrm>
        </p:spPr>
      </p:pic>
    </p:spTree>
    <p:extLst>
      <p:ext uri="{BB962C8B-B14F-4D97-AF65-F5344CB8AC3E}">
        <p14:creationId xmlns:p14="http://schemas.microsoft.com/office/powerpoint/2010/main" val="1396351201"/>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25865-F2DB-4B73-0CD8-DA298C3C5D59}"/>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5AE8503B-1428-81B7-F9CF-E543539A0888}"/>
              </a:ext>
            </a:extLst>
          </p:cNvPr>
          <p:cNvSpPr txBox="1"/>
          <p:nvPr/>
        </p:nvSpPr>
        <p:spPr>
          <a:xfrm>
            <a:off x="9217921" y="6359378"/>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4FF6C39A-3FF3-B0F1-D066-C3E502912A24}"/>
              </a:ext>
            </a:extLst>
          </p:cNvPr>
          <p:cNvSpPr/>
          <p:nvPr/>
        </p:nvSpPr>
        <p:spPr>
          <a:xfrm>
            <a:off x="368674" y="26658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0C93C36C-5D5F-6FB1-8E85-6E0C7CB519BB}"/>
              </a:ext>
            </a:extLst>
          </p:cNvPr>
          <p:cNvSpPr txBox="1">
            <a:spLocks noGrp="1"/>
          </p:cNvSpPr>
          <p:nvPr>
            <p:ph type="title"/>
          </p:nvPr>
        </p:nvSpPr>
        <p:spPr>
          <a:xfrm>
            <a:off x="1984097" y="26658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6AF5EBC1-1469-6117-A1C2-1E5BF30B6082}"/>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E92F4731-6F03-E3DA-43C1-8235E3403EC1}"/>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A120D5B5-2513-8A95-30D6-CB1728A3726B}"/>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CD301C0B-5530-BFE9-28D8-ED190F339A87}"/>
              </a:ext>
            </a:extLst>
          </p:cNvPr>
          <p:cNvSpPr txBox="1"/>
          <p:nvPr/>
        </p:nvSpPr>
        <p:spPr>
          <a:xfrm>
            <a:off x="4698518" y="1156557"/>
            <a:ext cx="6706461" cy="6109365"/>
          </a:xfrm>
          <a:prstGeom prst="rect">
            <a:avLst/>
          </a:prstGeom>
          <a:noFill/>
        </p:spPr>
        <p:txBody>
          <a:bodyPr wrap="square">
            <a:spAutoFit/>
          </a:bodyPr>
          <a:lstStyle/>
          <a:p>
            <a:pPr algn="r" rtl="1">
              <a:lnSpc>
                <a:spcPct val="150000"/>
              </a:lnSpc>
            </a:pPr>
            <a:r>
              <a:rPr lang="ar-EG" sz="2800" b="1" u="sng">
                <a:solidFill>
                  <a:schemeClr val="tx2"/>
                </a:solidFill>
                <a:latin typeface="Simplified Arabic" panose="02020603050405020304" pitchFamily="18" charset="-78"/>
                <a:cs typeface="Simplified Arabic" panose="02020603050405020304" pitchFamily="18" charset="-78"/>
              </a:rPr>
              <a:t>ت. مزامنة الشفاه:</a:t>
            </a:r>
          </a:p>
          <a:p>
            <a:pPr algn="just" rtl="1"/>
            <a:r>
              <a:rPr lang="ar-EG" sz="2400" b="1" u="sng">
                <a:latin typeface="Simplified Arabic" panose="02020603050405020304" pitchFamily="18" charset="-78"/>
                <a:cs typeface="Simplified Arabic" panose="02020603050405020304" pitchFamily="18" charset="-78"/>
              </a:rPr>
              <a:t>تستخدم هذه التقنية لمزامنة حركة شفاة الشخص مع كلام محدد</a:t>
            </a:r>
            <a:r>
              <a:rPr lang="ar-EG" sz="2400" b="1">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وإن لم ينطق بهذا الكلام في الأصل</a:t>
            </a:r>
            <a:r>
              <a:rPr lang="ar-EG" sz="2400" b="1">
                <a:latin typeface="Simplified Arabic" panose="02020603050405020304" pitchFamily="18" charset="-78"/>
                <a:cs typeface="Simplified Arabic" panose="02020603050405020304" pitchFamily="18" charset="-78"/>
              </a:rPr>
              <a:t>، وتستخده هذه التقنية بشكل واسع في الحملات الإعلانية والبرامج التليفزيونية وخصوصًا في الدبلجة، وقد تستخدم كذلك لأغراض سلبية مثل: الخداع الإعلامي؛ حيث تستخدم للتلاعب بمحتوى الفيديو ونشر معلومات زائفة.</a:t>
            </a:r>
          </a:p>
          <a:p>
            <a:pPr algn="just" rtl="1"/>
            <a:r>
              <a:rPr lang="ar-EG" sz="2800" b="1" u="sng">
                <a:solidFill>
                  <a:schemeClr val="tx2"/>
                </a:solidFill>
                <a:latin typeface="Simplified Arabic" panose="02020603050405020304" pitchFamily="18" charset="-78"/>
                <a:cs typeface="Simplified Arabic" panose="02020603050405020304" pitchFamily="18" charset="-78"/>
              </a:rPr>
              <a:t>ث. التلاعب بالوجوه:</a:t>
            </a:r>
          </a:p>
          <a:p>
            <a:pPr algn="just" rtl="1"/>
            <a:r>
              <a:rPr lang="ar-EG" sz="2400" b="1" u="sng">
                <a:latin typeface="Simplified Arabic" panose="02020603050405020304" pitchFamily="18" charset="-78"/>
                <a:cs typeface="Simplified Arabic" panose="02020603050405020304" pitchFamily="18" charset="-78"/>
              </a:rPr>
              <a:t>تهدف هذه التقنية إلى إجراء تغييرات على ملامح الوجوه في الصور أو مقاطع الفيديو، وتستخدم بشكل شائع في تطبيقات الترفيه والتواصل الاجتماعي مثل: </a:t>
            </a:r>
            <a:r>
              <a:rPr lang="en-US" sz="2400" b="1" u="sng">
                <a:latin typeface="Simplified Arabic" panose="02020603050405020304" pitchFamily="18" charset="-78"/>
                <a:cs typeface="Simplified Arabic" panose="02020603050405020304" pitchFamily="18" charset="-78"/>
              </a:rPr>
              <a:t>snapchat</a:t>
            </a:r>
            <a:r>
              <a:rPr lang="ar-EG" sz="2400" b="1" u="sng">
                <a:latin typeface="Simplified Arabic" panose="02020603050405020304" pitchFamily="18" charset="-78"/>
                <a:cs typeface="Simplified Arabic" panose="02020603050405020304" pitchFamily="18" charset="-78"/>
              </a:rPr>
              <a:t>، و</a:t>
            </a:r>
            <a:r>
              <a:rPr lang="en-US" sz="2400" b="1" u="sng">
                <a:latin typeface="Simplified Arabic" panose="02020603050405020304" pitchFamily="18" charset="-78"/>
                <a:cs typeface="Simplified Arabic" panose="02020603050405020304" pitchFamily="18" charset="-78"/>
              </a:rPr>
              <a:t>facelab</a:t>
            </a:r>
            <a:r>
              <a:rPr lang="ar-EG" sz="2400" b="1" u="sng">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 التي تمكن المستخدمين من تغيير مظهرهم بطرق متنوعة، وعلى الرغم من أن الاستخدام الأساسي لهذه التقنيه هو الترفيه، إلا أنها قد تستغل في إنشاء صور مزيقة قد تؤثر على هوية أو سمعة الأفراد.</a:t>
            </a:r>
          </a:p>
          <a:p>
            <a:pPr algn="just" rtl="1"/>
            <a:endParaRPr lang="ar-EG" sz="2400" b="1">
              <a:latin typeface="Simplified Arabic" panose="02020603050405020304" pitchFamily="18" charset="-78"/>
              <a:cs typeface="Simplified Arabic" panose="02020603050405020304" pitchFamily="18" charset="-78"/>
            </a:endParaRPr>
          </a:p>
          <a:p>
            <a:pPr algn="r" rtl="1">
              <a:lnSpc>
                <a:spcPct val="150000"/>
              </a:lnSpc>
            </a:pPr>
            <a:endParaRPr lang="ar-EG" sz="2400" b="1" u="sng">
              <a:solidFill>
                <a:schemeClr val="tx2"/>
              </a:solidFill>
              <a:latin typeface="Simplified Arabic" panose="02020603050405020304" pitchFamily="18" charset="-78"/>
              <a:cs typeface="Simplified Arabic" panose="02020603050405020304" pitchFamily="18" charset="-78"/>
            </a:endParaRPr>
          </a:p>
        </p:txBody>
      </p:sp>
      <p:pic>
        <p:nvPicPr>
          <p:cNvPr id="12" name="Content Placeholder 11" descr="A person with different facial features&#10;&#10;AI-generated content may be incorrect.">
            <a:extLst>
              <a:ext uri="{FF2B5EF4-FFF2-40B4-BE49-F238E27FC236}">
                <a16:creationId xmlns:a16="http://schemas.microsoft.com/office/drawing/2014/main" id="{A496BF5F-285D-7760-16BA-68CA0C05A23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2735" y="1460310"/>
            <a:ext cx="4442162" cy="5299178"/>
          </a:xfrm>
        </p:spPr>
      </p:pic>
    </p:spTree>
    <p:extLst>
      <p:ext uri="{BB962C8B-B14F-4D97-AF65-F5344CB8AC3E}">
        <p14:creationId xmlns:p14="http://schemas.microsoft.com/office/powerpoint/2010/main" val="1597621778"/>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478A2-BCC1-B9FE-006E-BE168180880D}"/>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11FFC6E-0E4E-8F5B-4FC1-B4773256414D}"/>
              </a:ext>
            </a:extLst>
          </p:cNvPr>
          <p:cNvSpPr txBox="1"/>
          <p:nvPr/>
        </p:nvSpPr>
        <p:spPr>
          <a:xfrm>
            <a:off x="9217921" y="6359378"/>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BE13E713-5492-DC57-F1AB-5AA227696F4F}"/>
              </a:ext>
            </a:extLst>
          </p:cNvPr>
          <p:cNvSpPr/>
          <p:nvPr/>
        </p:nvSpPr>
        <p:spPr>
          <a:xfrm>
            <a:off x="368674" y="26658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06C0D476-1A8A-D434-7171-A609428B6A8F}"/>
              </a:ext>
            </a:extLst>
          </p:cNvPr>
          <p:cNvSpPr txBox="1">
            <a:spLocks noGrp="1"/>
          </p:cNvSpPr>
          <p:nvPr>
            <p:ph type="title"/>
          </p:nvPr>
        </p:nvSpPr>
        <p:spPr>
          <a:xfrm>
            <a:off x="1984097" y="26658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C84EE73B-D1CB-1FBB-F8E6-F9CA11803BDA}"/>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15650B0A-FB31-3B92-00AC-1B0C888D35FC}"/>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EC2246AE-5C26-6835-D403-608FB89A0E81}"/>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122E269C-AFAC-9D83-5752-EC5114FE8AAE}"/>
              </a:ext>
            </a:extLst>
          </p:cNvPr>
          <p:cNvSpPr txBox="1"/>
          <p:nvPr/>
        </p:nvSpPr>
        <p:spPr>
          <a:xfrm>
            <a:off x="5043948" y="1374800"/>
            <a:ext cx="6651524" cy="4447371"/>
          </a:xfrm>
          <a:prstGeom prst="rect">
            <a:avLst/>
          </a:prstGeom>
          <a:noFill/>
        </p:spPr>
        <p:txBody>
          <a:bodyPr wrap="square">
            <a:spAutoFit/>
          </a:bodyPr>
          <a:lstStyle/>
          <a:p>
            <a:pPr algn="just" rtl="1"/>
            <a:r>
              <a:rPr lang="en-US" sz="2400" b="1" u="sng">
                <a:solidFill>
                  <a:schemeClr val="tx2"/>
                </a:solidFill>
                <a:latin typeface="Simplified Arabic" panose="02020603050405020304" pitchFamily="18" charset="-78"/>
                <a:cs typeface="Simplified Arabic" panose="02020603050405020304" pitchFamily="18" charset="-78"/>
              </a:rPr>
              <a:t>2</a:t>
            </a:r>
            <a:r>
              <a:rPr lang="ar-EG" sz="2400" b="1" u="sng">
                <a:solidFill>
                  <a:schemeClr val="tx2"/>
                </a:solidFill>
                <a:latin typeface="Simplified Arabic" panose="02020603050405020304" pitchFamily="18" charset="-78"/>
                <a:cs typeface="Simplified Arabic" panose="02020603050405020304" pitchFamily="18" charset="-78"/>
              </a:rPr>
              <a:t>. ا</a:t>
            </a:r>
            <a:r>
              <a:rPr lang="ar-EG" sz="2800" b="1" u="sng">
                <a:solidFill>
                  <a:schemeClr val="tx2"/>
                </a:solidFill>
                <a:latin typeface="Simplified Arabic" panose="02020603050405020304" pitchFamily="18" charset="-78"/>
                <a:cs typeface="Simplified Arabic" panose="02020603050405020304" pitchFamily="18" charset="-78"/>
              </a:rPr>
              <a:t>لتزييف العميق للصوت:</a:t>
            </a:r>
          </a:p>
          <a:p>
            <a:pPr algn="just" rtl="1">
              <a:lnSpc>
                <a:spcPct val="150000"/>
              </a:lnSpc>
            </a:pPr>
            <a:r>
              <a:rPr lang="ar-EG" sz="2800" b="1" u="sng">
                <a:solidFill>
                  <a:schemeClr val="tx2"/>
                </a:solidFill>
                <a:latin typeface="Simplified Arabic" panose="02020603050405020304" pitchFamily="18" charset="-78"/>
                <a:cs typeface="Simplified Arabic" panose="02020603050405020304" pitchFamily="18" charset="-78"/>
              </a:rPr>
              <a:t>أ. تحويل النص إلى كلام:</a:t>
            </a:r>
          </a:p>
          <a:p>
            <a:pPr algn="just" rtl="1">
              <a:lnSpc>
                <a:spcPct val="150000"/>
              </a:lnSpc>
            </a:pPr>
            <a:r>
              <a:rPr lang="ar-EG" sz="2400" b="1" u="sng">
                <a:latin typeface="Simplified Arabic" panose="02020603050405020304" pitchFamily="18" charset="-78"/>
                <a:cs typeface="Simplified Arabic" panose="02020603050405020304" pitchFamily="18" charset="-78"/>
              </a:rPr>
              <a:t>تقوم التقنية بتحويل النص المكتوب إلى كلام منطوق بصوت يحاكي صوت شخص معين، ويمكن لهذه التقنية إنتاج خطاب صوتي مزيف لشخصية عامة وبصوت يشبه صوتها الحقيقي</a:t>
            </a:r>
            <a:r>
              <a:rPr lang="ar-EG" sz="2400" b="1">
                <a:latin typeface="Simplified Arabic" panose="02020603050405020304" pitchFamily="18" charset="-78"/>
                <a:cs typeface="Simplified Arabic" panose="02020603050405020304" pitchFamily="18" charset="-78"/>
              </a:rPr>
              <a:t>، وتستخدم هذه التقنية في المساعدات الصوتية مثل سيري </a:t>
            </a:r>
            <a:r>
              <a:rPr lang="en-US" sz="2400" b="1">
                <a:latin typeface="Simplified Arabic" panose="02020603050405020304" pitchFamily="18" charset="-78"/>
                <a:cs typeface="Simplified Arabic" panose="02020603050405020304" pitchFamily="18" charset="-78"/>
              </a:rPr>
              <a:t>siri)</a:t>
            </a:r>
            <a:r>
              <a:rPr lang="ar-EG" sz="2400" b="1">
                <a:latin typeface="Simplified Arabic" panose="02020603050405020304" pitchFamily="18" charset="-78"/>
                <a:cs typeface="Simplified Arabic" panose="02020603050405020304" pitchFamily="18" charset="-78"/>
              </a:rPr>
              <a:t>) لتقديم تجربة حوار تفاعلية طبيعية، ولكنها قد تستخدم أيضًا في التضليل الإعلامي مثل: إنتاج تسجيلات صوتية مزيفة.</a:t>
            </a:r>
            <a:endParaRPr lang="ar-EG" sz="2800" b="1" u="sng">
              <a:solidFill>
                <a:schemeClr val="tx2"/>
              </a:solidFill>
              <a:latin typeface="Simplified Arabic" panose="02020603050405020304" pitchFamily="18" charset="-78"/>
              <a:cs typeface="Simplified Arabic" panose="02020603050405020304" pitchFamily="18" charset="-78"/>
            </a:endParaRPr>
          </a:p>
        </p:txBody>
      </p:sp>
      <p:pic>
        <p:nvPicPr>
          <p:cNvPr id="12" name="Content Placeholder 11" descr="A cartoon of a person with their hands on their faces&#10;&#10;AI-generated content may be incorrect.">
            <a:extLst>
              <a:ext uri="{FF2B5EF4-FFF2-40B4-BE49-F238E27FC236}">
                <a16:creationId xmlns:a16="http://schemas.microsoft.com/office/drawing/2014/main" id="{7D908201-296B-6DC4-9081-0570526588A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7484" y="1374799"/>
            <a:ext cx="4629232" cy="5216613"/>
          </a:xfrm>
        </p:spPr>
      </p:pic>
    </p:spTree>
    <p:extLst>
      <p:ext uri="{BB962C8B-B14F-4D97-AF65-F5344CB8AC3E}">
        <p14:creationId xmlns:p14="http://schemas.microsoft.com/office/powerpoint/2010/main" val="2788182755"/>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7C14F-D900-BB05-BFE2-D667A3416EE4}"/>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3DE3C501-C0E1-FC55-85F6-B691E1C56AE0}"/>
              </a:ext>
            </a:extLst>
          </p:cNvPr>
          <p:cNvSpPr txBox="1"/>
          <p:nvPr/>
        </p:nvSpPr>
        <p:spPr>
          <a:xfrm>
            <a:off x="9217921" y="6359378"/>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C3E12FE6-26DF-2076-4B90-CD3650070A55}"/>
              </a:ext>
            </a:extLst>
          </p:cNvPr>
          <p:cNvSpPr/>
          <p:nvPr/>
        </p:nvSpPr>
        <p:spPr>
          <a:xfrm>
            <a:off x="368674" y="26658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9F9CC0A5-B217-297C-75E1-6D5363649E5D}"/>
              </a:ext>
            </a:extLst>
          </p:cNvPr>
          <p:cNvSpPr txBox="1">
            <a:spLocks noGrp="1"/>
          </p:cNvSpPr>
          <p:nvPr>
            <p:ph type="title"/>
          </p:nvPr>
        </p:nvSpPr>
        <p:spPr>
          <a:xfrm>
            <a:off x="1984097" y="26658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110411E6-67AB-91A6-8B2C-910891011D48}"/>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C0B58987-FE4F-02FD-DD8E-369BBCB7C5F0}"/>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BDE53CCB-257A-0AC0-CEBC-AF4A01608FF2}"/>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3DA87FB6-08BF-77C2-D1DB-4B8C3DFE3050}"/>
              </a:ext>
            </a:extLst>
          </p:cNvPr>
          <p:cNvSpPr txBox="1"/>
          <p:nvPr/>
        </p:nvSpPr>
        <p:spPr>
          <a:xfrm>
            <a:off x="4776715" y="1460310"/>
            <a:ext cx="6875867" cy="4585871"/>
          </a:xfrm>
          <a:prstGeom prst="rect">
            <a:avLst/>
          </a:prstGeom>
          <a:noFill/>
        </p:spPr>
        <p:txBody>
          <a:bodyPr wrap="square">
            <a:spAutoFit/>
          </a:bodyPr>
          <a:lstStyle/>
          <a:p>
            <a:pPr algn="r" rtl="1"/>
            <a:r>
              <a:rPr lang="ar-EG" sz="2800" b="1" u="sng">
                <a:solidFill>
                  <a:schemeClr val="tx2"/>
                </a:solidFill>
                <a:latin typeface="Simplified Arabic" panose="02020603050405020304" pitchFamily="18" charset="-78"/>
                <a:cs typeface="Simplified Arabic" panose="02020603050405020304" pitchFamily="18" charset="-78"/>
              </a:rPr>
              <a:t>ب.استنساخ الصوت:</a:t>
            </a:r>
          </a:p>
          <a:p>
            <a:pPr algn="just" rtl="1"/>
            <a:r>
              <a:rPr lang="ar-EG" sz="2400" b="1" u="sng">
                <a:latin typeface="Simplified Arabic" panose="02020603050405020304" pitchFamily="18" charset="-78"/>
                <a:cs typeface="Simplified Arabic" panose="02020603050405020304" pitchFamily="18" charset="-78"/>
              </a:rPr>
              <a:t>تهدف تقنية استنساخ الصوت بالذكاء الاصطناعي إلى تحويل صوت شخص لآخر، مما يسمح بتقليد الأصوات البشرية بدقة عالية، وتستخدم هذه التقنية في مجالات الترفيه مثل: صناعة الأفلام والألعاب</a:t>
            </a:r>
            <a:r>
              <a:rPr lang="ar-EG" sz="2400" b="1">
                <a:latin typeface="Simplified Arabic" panose="02020603050405020304" pitchFamily="18" charset="-78"/>
                <a:cs typeface="Simplified Arabic" panose="02020603050405020304" pitchFamily="18" charset="-78"/>
              </a:rPr>
              <a:t>؛ ومن المخاطر الكبيرة لهذه التقنية أنه يمكن استغلالها في عمليات الاحتيال الصوتي؛ حيث يجري المحتالون مكالمات مزيفة بأصوات شخصيات معروفة لخداع الضحايا، </a:t>
            </a:r>
            <a:r>
              <a:rPr lang="ar-EG" sz="2400" b="1" u="sng">
                <a:latin typeface="Simplified Arabic" panose="02020603050405020304" pitchFamily="18" charset="-78"/>
                <a:cs typeface="Simplified Arabic" panose="02020603050405020304" pitchFamily="18" charset="-78"/>
              </a:rPr>
              <a:t>خصوصًا وأن الدراسات الحديثة أظهرت إمكانية تقليد صوت أي شخص باستخدام عينة من صوته لا تتجاوز ثلاث ثواني، ويعد استنساخ الصوت مصدر قلق خاصة في التطبيقات التي تعتمد على التحقق الصوتي البيومتري للوصول إلى حسابات العملاء، إذ يمكن أن يؤدي استنساخ الصوت إلى اختراقات أمنية وانتهاك للخصوصية.</a:t>
            </a:r>
          </a:p>
        </p:txBody>
      </p:sp>
      <p:pic>
        <p:nvPicPr>
          <p:cNvPr id="12" name="Content Placeholder 11">
            <a:extLst>
              <a:ext uri="{FF2B5EF4-FFF2-40B4-BE49-F238E27FC236}">
                <a16:creationId xmlns:a16="http://schemas.microsoft.com/office/drawing/2014/main" id="{100D1AD9-519F-5471-53C6-D580F3816934}"/>
              </a:ext>
            </a:extLst>
          </p:cNvPr>
          <p:cNvPicPr>
            <a:picLocks noGrp="1" noChangeAspect="1"/>
          </p:cNvPicPr>
          <p:nvPr>
            <p:ph sz="half" idx="1"/>
          </p:nvPr>
        </p:nvPicPr>
        <p:blipFill>
          <a:blip r:embed="rId2"/>
          <a:stretch>
            <a:fillRect/>
          </a:stretch>
        </p:blipFill>
        <p:spPr>
          <a:xfrm>
            <a:off x="162231" y="1460310"/>
            <a:ext cx="4287122" cy="5299178"/>
          </a:xfrm>
          <a:prstGeom prst="rect">
            <a:avLst/>
          </a:prstGeom>
        </p:spPr>
      </p:pic>
    </p:spTree>
    <p:extLst>
      <p:ext uri="{BB962C8B-B14F-4D97-AF65-F5344CB8AC3E}">
        <p14:creationId xmlns:p14="http://schemas.microsoft.com/office/powerpoint/2010/main" val="2342929094"/>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5BDA3-5ED5-2619-062E-1B9DA1F013DD}"/>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47DBCD6-3B25-8E90-8E4B-58E1DA8A0FEE}"/>
              </a:ext>
            </a:extLst>
          </p:cNvPr>
          <p:cNvSpPr txBox="1"/>
          <p:nvPr/>
        </p:nvSpPr>
        <p:spPr>
          <a:xfrm>
            <a:off x="9217921" y="6359378"/>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109A9D4B-9283-7EAE-F8D6-00CFDFFBC3FA}"/>
              </a:ext>
            </a:extLst>
          </p:cNvPr>
          <p:cNvSpPr/>
          <p:nvPr/>
        </p:nvSpPr>
        <p:spPr>
          <a:xfrm>
            <a:off x="368674" y="26658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4760FCE1-A39D-60CC-1901-48007762BB13}"/>
              </a:ext>
            </a:extLst>
          </p:cNvPr>
          <p:cNvSpPr txBox="1">
            <a:spLocks noGrp="1"/>
          </p:cNvSpPr>
          <p:nvPr>
            <p:ph type="title"/>
          </p:nvPr>
        </p:nvSpPr>
        <p:spPr>
          <a:xfrm>
            <a:off x="1984097" y="26658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E260EB35-ECC4-AA37-58EA-69155A50AD46}"/>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F35CD642-D1EC-6C89-7A7D-C380CDB672BD}"/>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EB4E2F2A-F79B-845B-7175-8C4E63FFFC0C}"/>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7B97FB2F-9C13-0CAD-C558-5A453BB0DDBE}"/>
              </a:ext>
            </a:extLst>
          </p:cNvPr>
          <p:cNvSpPr txBox="1"/>
          <p:nvPr/>
        </p:nvSpPr>
        <p:spPr>
          <a:xfrm>
            <a:off x="5265173" y="1585122"/>
            <a:ext cx="6257665" cy="4585871"/>
          </a:xfrm>
          <a:prstGeom prst="rect">
            <a:avLst/>
          </a:prstGeom>
          <a:noFill/>
        </p:spPr>
        <p:txBody>
          <a:bodyPr wrap="square">
            <a:spAutoFit/>
          </a:bodyPr>
          <a:lstStyle/>
          <a:p>
            <a:pPr algn="r" rtl="1"/>
            <a:r>
              <a:rPr lang="en-US" sz="2800" b="1" u="sng">
                <a:solidFill>
                  <a:schemeClr val="tx2"/>
                </a:solidFill>
                <a:latin typeface="Simplified Arabic" panose="02020603050405020304" pitchFamily="18" charset="-78"/>
                <a:cs typeface="Simplified Arabic" panose="02020603050405020304" pitchFamily="18" charset="-78"/>
              </a:rPr>
              <a:t>3</a:t>
            </a:r>
            <a:r>
              <a:rPr lang="ar-EG" sz="2800" b="1" u="sng">
                <a:solidFill>
                  <a:schemeClr val="tx2"/>
                </a:solidFill>
                <a:latin typeface="Simplified Arabic" panose="02020603050405020304" pitchFamily="18" charset="-78"/>
                <a:cs typeface="Simplified Arabic" panose="02020603050405020304" pitchFamily="18" charset="-78"/>
              </a:rPr>
              <a:t>. التزييف العميق للنصوص:</a:t>
            </a:r>
          </a:p>
          <a:p>
            <a:pPr algn="just" rtl="1"/>
            <a:r>
              <a:rPr lang="ar-EG" sz="2400" b="1" u="sng">
                <a:latin typeface="Simplified Arabic" panose="02020603050405020304" pitchFamily="18" charset="-78"/>
                <a:cs typeface="Simplified Arabic" panose="02020603050405020304" pitchFamily="18" charset="-78"/>
              </a:rPr>
              <a:t>يعد التزييف العميق للنصوص تقنية متقدمة تعتمد على الذكاء الاصطناعي التوليدي لإنشاء محتوى نصي مزيف يبدو واقعيًا</a:t>
            </a:r>
            <a:r>
              <a:rPr lang="ar-EG" sz="2400" b="1">
                <a:latin typeface="Simplified Arabic" panose="02020603050405020304" pitchFamily="18" charset="-78"/>
                <a:cs typeface="Simplified Arabic" panose="02020603050405020304" pitchFamily="18" charset="-78"/>
              </a:rPr>
              <a:t>، ويشير النص المزيف إلى محتوى أنشئ بشكل مصطنع ليبدو وكأنه مكتوب أو منسوب لشخص معين، </a:t>
            </a:r>
            <a:r>
              <a:rPr lang="ar-EG" sz="2400" b="1" u="sng">
                <a:latin typeface="Simplified Arabic" panose="02020603050405020304" pitchFamily="18" charset="-78"/>
                <a:cs typeface="Simplified Arabic" panose="02020603050405020304" pitchFamily="18" charset="-78"/>
              </a:rPr>
              <a:t>من خلال تقليد أسلوب الكتابة وتعتمد هذه التقنية على نماذج الذكاء الاصطناعي التي تتعلم من مجموعة كبيرة من النصوص، مما يمكنها من إنتاج نصوص تبدو واقعية ومقنعة</a:t>
            </a:r>
            <a:r>
              <a:rPr lang="ar-EG" sz="2400" b="1">
                <a:latin typeface="Simplified Arabic" panose="02020603050405020304" pitchFamily="18" charset="-78"/>
                <a:cs typeface="Simplified Arabic" panose="02020603050405020304" pitchFamily="18" charset="-78"/>
              </a:rPr>
              <a:t>، ومن الممكن توظيف هذه التقنية في مجالات مثل: التسويق وكتابة المحتوى، إلأ أنها قد تحمل مخاطر إذا استخدمت لتضليل الرأي العام أو التلاعب بالمعلومات أو استغلالها في هجمات الهندسة الاجتماعية والتصيد الاحتيالي.</a:t>
            </a:r>
          </a:p>
        </p:txBody>
      </p:sp>
      <p:pic>
        <p:nvPicPr>
          <p:cNvPr id="12" name="Content Placeholder 11">
            <a:extLst>
              <a:ext uri="{FF2B5EF4-FFF2-40B4-BE49-F238E27FC236}">
                <a16:creationId xmlns:a16="http://schemas.microsoft.com/office/drawing/2014/main" id="{4A8DD44C-85C5-C447-A262-6FEBFCE3C086}"/>
              </a:ext>
            </a:extLst>
          </p:cNvPr>
          <p:cNvPicPr>
            <a:picLocks noGrp="1" noChangeAspect="1"/>
          </p:cNvPicPr>
          <p:nvPr>
            <p:ph sz="half" idx="1"/>
          </p:nvPr>
        </p:nvPicPr>
        <p:blipFill>
          <a:blip r:embed="rId2"/>
          <a:stretch>
            <a:fillRect/>
          </a:stretch>
        </p:blipFill>
        <p:spPr>
          <a:xfrm>
            <a:off x="351504" y="1408692"/>
            <a:ext cx="4744630" cy="5182722"/>
          </a:xfrm>
          <a:prstGeom prst="rect">
            <a:avLst/>
          </a:prstGeom>
        </p:spPr>
      </p:pic>
    </p:spTree>
    <p:extLst>
      <p:ext uri="{BB962C8B-B14F-4D97-AF65-F5344CB8AC3E}">
        <p14:creationId xmlns:p14="http://schemas.microsoft.com/office/powerpoint/2010/main" val="4243573598"/>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01C39-1116-1252-D795-CC70A24BCC9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0F28800-245B-98AC-CFD7-43805F5653EF}"/>
              </a:ext>
            </a:extLst>
          </p:cNvPr>
          <p:cNvSpPr txBox="1"/>
          <p:nvPr/>
        </p:nvSpPr>
        <p:spPr>
          <a:xfrm>
            <a:off x="8862162" y="6359378"/>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E8F14747-ACDA-75B4-0B6C-2FAF81C4D055}"/>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DC462E57-CA93-1E90-B527-5518F6A7241E}"/>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889C704A-E701-08BE-3CB8-23F430FCF313}"/>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DC8BA4E6-66D9-3E98-B872-88E50675AA9B}"/>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0F31E4BC-3BDF-7935-3101-07F50320007B}"/>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394E32E2-E9DA-E07E-F142-2BEC9BCFED21}"/>
              </a:ext>
            </a:extLst>
          </p:cNvPr>
          <p:cNvSpPr txBox="1"/>
          <p:nvPr/>
        </p:nvSpPr>
        <p:spPr>
          <a:xfrm>
            <a:off x="5002272" y="1460310"/>
            <a:ext cx="6402707" cy="5386090"/>
          </a:xfrm>
          <a:prstGeom prst="rect">
            <a:avLst/>
          </a:prstGeom>
          <a:noFill/>
        </p:spPr>
        <p:txBody>
          <a:bodyPr wrap="square">
            <a:spAutoFit/>
          </a:bodyPr>
          <a:lstStyle/>
          <a:p>
            <a:pPr algn="just" rtl="1">
              <a:spcAft>
                <a:spcPts val="800"/>
              </a:spcAft>
            </a:pPr>
            <a:r>
              <a:rPr lang="en-US" sz="2800" b="1" u="sng">
                <a:solidFill>
                  <a:schemeClr val="tx2"/>
                </a:solidFill>
                <a:latin typeface="Simplified Arabic" panose="02020603050405020304" pitchFamily="18" charset="-78"/>
                <a:cs typeface="Simplified Arabic" panose="02020603050405020304" pitchFamily="18" charset="-78"/>
              </a:rPr>
              <a:t>3</a:t>
            </a:r>
            <a:r>
              <a:rPr lang="ar-EG" sz="2800" b="1" u="sng">
                <a:solidFill>
                  <a:schemeClr val="tx2"/>
                </a:solidFill>
                <a:latin typeface="Simplified Arabic" panose="02020603050405020304" pitchFamily="18" charset="-78"/>
                <a:cs typeface="Simplified Arabic" panose="02020603050405020304" pitchFamily="18" charset="-78"/>
              </a:rPr>
              <a:t>.</a:t>
            </a:r>
            <a:r>
              <a:rPr lang="ar-SA" sz="2800" b="1" u="sng">
                <a:solidFill>
                  <a:schemeClr val="tx2"/>
                </a:solidFill>
                <a:latin typeface="Simplified Arabic" panose="02020603050405020304" pitchFamily="18" charset="-78"/>
                <a:cs typeface="Simplified Arabic" panose="02020603050405020304" pitchFamily="18" charset="-78"/>
              </a:rPr>
              <a:t> دور الذكاء الاصطناعي في كشف الت</a:t>
            </a:r>
            <a:r>
              <a:rPr lang="ar-EG" sz="2800" b="1" u="sng">
                <a:solidFill>
                  <a:schemeClr val="tx2"/>
                </a:solidFill>
                <a:latin typeface="Simplified Arabic" panose="02020603050405020304" pitchFamily="18" charset="-78"/>
                <a:cs typeface="Simplified Arabic" panose="02020603050405020304" pitchFamily="18" charset="-78"/>
              </a:rPr>
              <a:t>ضليل</a:t>
            </a:r>
            <a:r>
              <a:rPr lang="ar-SA" sz="2800" b="1" u="sng">
                <a:solidFill>
                  <a:schemeClr val="tx2"/>
                </a:solidFill>
                <a:latin typeface="Simplified Arabic" panose="02020603050405020304" pitchFamily="18" charset="-78"/>
                <a:cs typeface="Simplified Arabic" panose="02020603050405020304" pitchFamily="18" charset="-78"/>
              </a:rPr>
              <a:t> الإعلامي</a:t>
            </a:r>
            <a:r>
              <a:rPr lang="ar-EG" sz="2800" b="1" u="sng">
                <a:solidFill>
                  <a:schemeClr val="tx2"/>
                </a:solidFill>
                <a:latin typeface="Simplified Arabic" panose="02020603050405020304" pitchFamily="18" charset="-78"/>
                <a:cs typeface="Simplified Arabic" panose="02020603050405020304" pitchFamily="18" charset="-78"/>
              </a:rPr>
              <a:t>:</a:t>
            </a:r>
          </a:p>
          <a:p>
            <a:pPr marL="342900" indent="-342900" algn="just" rtl="1">
              <a:spcAft>
                <a:spcPts val="800"/>
              </a:spcAft>
              <a:buFont typeface="Arial" panose="020B0604020202020204" pitchFamily="34" charset="0"/>
              <a:buChar char="•"/>
            </a:pPr>
            <a:r>
              <a:rPr lang="ar-SA" sz="2400" b="1">
                <a:latin typeface="Simplified Arabic" panose="02020603050405020304" pitchFamily="18" charset="-78"/>
                <a:cs typeface="Simplified Arabic" panose="02020603050405020304" pitchFamily="18" charset="-78"/>
              </a:rPr>
              <a:t>مع التزايد الهائل في حجم المحتوى الرقمي، لم يعد التحقق البشري التقليدي كافيًا وحده لمواجهة الت</a:t>
            </a:r>
            <a:r>
              <a:rPr lang="ar-EG" sz="2400" b="1">
                <a:latin typeface="Simplified Arabic" panose="02020603050405020304" pitchFamily="18" charset="-78"/>
                <a:cs typeface="Simplified Arabic" panose="02020603050405020304" pitchFamily="18" charset="-78"/>
              </a:rPr>
              <a:t>ضليل</a:t>
            </a:r>
            <a:r>
              <a:rPr lang="ar-SA" sz="2400" b="1">
                <a:latin typeface="Simplified Arabic" panose="02020603050405020304" pitchFamily="18" charset="-78"/>
                <a:cs typeface="Simplified Arabic" panose="02020603050405020304" pitchFamily="18" charset="-78"/>
              </a:rPr>
              <a:t> الإعلامي، </a:t>
            </a:r>
            <a:r>
              <a:rPr lang="ar-SA" sz="2400" b="1" u="sng">
                <a:latin typeface="Simplified Arabic" panose="02020603050405020304" pitchFamily="18" charset="-78"/>
                <a:cs typeface="Simplified Arabic" panose="02020603050405020304" pitchFamily="18" charset="-78"/>
              </a:rPr>
              <a:t>وهو ما دفع المؤسسات الإعلامية والمنصات الرقمية إلى الاعتماد على تطبيقات الذكاء الاصطناعي بوصفها أدوات مساعدة في عمليات التحقق</a:t>
            </a:r>
            <a:r>
              <a:rPr lang="en-US" sz="2400" b="1" u="sng">
                <a:latin typeface="Simplified Arabic" panose="02020603050405020304" pitchFamily="18" charset="-78"/>
                <a:cs typeface="Simplified Arabic" panose="02020603050405020304" pitchFamily="18" charset="-78"/>
              </a:rPr>
              <a:t>.</a:t>
            </a:r>
            <a:endParaRPr lang="ar-EG" sz="2400" b="1" u="sng">
              <a:latin typeface="Simplified Arabic" panose="02020603050405020304" pitchFamily="18" charset="-78"/>
              <a:cs typeface="Simplified Arabic" panose="02020603050405020304" pitchFamily="18" charset="-78"/>
            </a:endParaRPr>
          </a:p>
          <a:p>
            <a:pPr marL="342900" indent="-342900" algn="just" rtl="1">
              <a:spcAft>
                <a:spcPts val="800"/>
              </a:spcAft>
              <a:buFont typeface="Arial" panose="020B0604020202020204" pitchFamily="34" charset="0"/>
              <a:buChar char="•"/>
            </a:pPr>
            <a:r>
              <a:rPr lang="ar-EG" sz="2400" b="1">
                <a:latin typeface="Simplified Arabic" panose="02020603050405020304" pitchFamily="18" charset="-78"/>
                <a:cs typeface="Simplified Arabic" panose="02020603050405020304" pitchFamily="18" charset="-78"/>
              </a:rPr>
              <a:t>هناك أدوات تختبر مدى حضور تقنيات الذكاء الاصطناعي في عملية تعديل أو توليد المحتوى، لكنها لا تقدم نتائج دقيقة وسليمة دائما، ولكن تتطور الأدوات بشكل مستمر، ما يعني أنه يجب متابعة الأدوات الجديدة التي تظهر ومدى دقتها.</a:t>
            </a:r>
            <a:endParaRPr lang="ar-EG" sz="2400" b="1" u="sng">
              <a:latin typeface="Simplified Arabic" panose="02020603050405020304" pitchFamily="18" charset="-78"/>
              <a:cs typeface="Simplified Arabic" panose="02020603050405020304" pitchFamily="18" charset="-78"/>
            </a:endParaRPr>
          </a:p>
          <a:p>
            <a:pPr algn="just" rtl="1">
              <a:spcAft>
                <a:spcPts val="800"/>
              </a:spcAft>
              <a:buNone/>
            </a:pPr>
            <a:r>
              <a:rPr lang="ar-EG" sz="2800"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 </a:t>
            </a:r>
          </a:p>
        </p:txBody>
      </p:sp>
      <p:pic>
        <p:nvPicPr>
          <p:cNvPr id="12" name="Content Placeholder 11" descr="A robot holding a magnifying glass&#10;&#10;AI-generated content may be incorrect.">
            <a:extLst>
              <a:ext uri="{FF2B5EF4-FFF2-40B4-BE49-F238E27FC236}">
                <a16:creationId xmlns:a16="http://schemas.microsoft.com/office/drawing/2014/main" id="{E06A8EE9-C152-E5C9-C3EB-01E0B0CE12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1980" y="1324084"/>
            <a:ext cx="4567059" cy="5435404"/>
          </a:xfrm>
        </p:spPr>
      </p:pic>
    </p:spTree>
    <p:extLst>
      <p:ext uri="{BB962C8B-B14F-4D97-AF65-F5344CB8AC3E}">
        <p14:creationId xmlns:p14="http://schemas.microsoft.com/office/powerpoint/2010/main" val="303743079"/>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82C7A-3650-6BD2-9669-B8BD0B2C3E2A}"/>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647BDCA4-577D-3977-39AB-C3B7975EA149}"/>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41D7728C-105C-0E66-EF71-FB385BB828DE}"/>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E4310428-CA38-6A79-45F8-CC97C2B487BC}"/>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43C81110-BB45-37C2-D2BA-30C3DF9479C6}"/>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4B61DE5A-72A9-B559-04F1-9FE38FC9E700}"/>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C02646FC-46F0-17ED-B254-856008D5E133}"/>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707D65C8-96C9-9304-4E94-CE686C441AB2}"/>
              </a:ext>
            </a:extLst>
          </p:cNvPr>
          <p:cNvSpPr txBox="1"/>
          <p:nvPr/>
        </p:nvSpPr>
        <p:spPr>
          <a:xfrm>
            <a:off x="5069207" y="1493814"/>
            <a:ext cx="6043279" cy="4555093"/>
          </a:xfrm>
          <a:prstGeom prst="rect">
            <a:avLst/>
          </a:prstGeom>
          <a:noFill/>
        </p:spPr>
        <p:txBody>
          <a:bodyPr wrap="square">
            <a:spAutoFit/>
          </a:bodyPr>
          <a:lstStyle/>
          <a:p>
            <a:pPr algn="just" rtl="1">
              <a:spcAft>
                <a:spcPts val="800"/>
              </a:spcAft>
            </a:pPr>
            <a:r>
              <a:rPr lang="ar-EG" sz="2800" b="1" u="sng">
                <a:solidFill>
                  <a:schemeClr val="tx2"/>
                </a:solidFill>
                <a:latin typeface="Simplified Arabic" panose="02020603050405020304" pitchFamily="18" charset="-78"/>
                <a:cs typeface="Simplified Arabic" panose="02020603050405020304" pitchFamily="18" charset="-78"/>
              </a:rPr>
              <a:t>أ.</a:t>
            </a:r>
            <a:r>
              <a:rPr lang="ar-SA" sz="2800" b="1" u="sng">
                <a:solidFill>
                  <a:schemeClr val="tx2"/>
                </a:solidFill>
                <a:latin typeface="Simplified Arabic" panose="02020603050405020304" pitchFamily="18" charset="-78"/>
                <a:cs typeface="Simplified Arabic" panose="02020603050405020304" pitchFamily="18" charset="-78"/>
              </a:rPr>
              <a:t>التحقق من النصوص الإخبارية</a:t>
            </a:r>
            <a:r>
              <a:rPr lang="ar-EG" sz="2800" b="1" u="sng">
                <a:solidFill>
                  <a:schemeClr val="tx2"/>
                </a:solidFill>
                <a:latin typeface="Simplified Arabic" panose="02020603050405020304" pitchFamily="18" charset="-78"/>
                <a:cs typeface="Simplified Arabic" panose="02020603050405020304" pitchFamily="18" charset="-78"/>
              </a:rPr>
              <a:t>:</a:t>
            </a:r>
          </a:p>
          <a:p>
            <a:pPr algn="just" rtl="1">
              <a:spcAft>
                <a:spcPts val="800"/>
              </a:spcAft>
            </a:pPr>
            <a:r>
              <a:rPr lang="ar-SA" sz="2800" b="1" u="sng">
                <a:latin typeface="Simplified Arabic" panose="02020603050405020304" pitchFamily="18" charset="-78"/>
                <a:cs typeface="Simplified Arabic" panose="02020603050405020304" pitchFamily="18" charset="-78"/>
              </a:rPr>
              <a:t>تُستخدم خوارزميات الذكاء الاصطناعي في تحليل اللغة والأسلوب، واكتشاف الأنماط اللغوية المرتبطة بالمحتوى المضلل، مثل المبالغة، واللغة العاطفية، والعناوين المضللة</a:t>
            </a:r>
            <a:r>
              <a:rPr lang="ar-EG" sz="2800" b="1" u="sng">
                <a:latin typeface="Simplified Arabic" panose="02020603050405020304" pitchFamily="18" charset="-78"/>
                <a:cs typeface="Simplified Arabic" panose="02020603050405020304" pitchFamily="18" charset="-78"/>
              </a:rPr>
              <a:t>،</a:t>
            </a:r>
            <a:r>
              <a:rPr lang="ar-SA" sz="2800" b="1" u="sng">
                <a:latin typeface="Simplified Arabic" panose="02020603050405020304" pitchFamily="18" charset="-78"/>
                <a:cs typeface="Simplified Arabic" panose="02020603050405020304" pitchFamily="18" charset="-78"/>
              </a:rPr>
              <a:t> كما تعتمد هذه الأنظمة على مقارنة الأخبار بمصادر موثوقة متعددة</a:t>
            </a:r>
            <a:r>
              <a:rPr lang="ar-EG" sz="2800" b="1">
                <a:latin typeface="Simplified Arabic" panose="02020603050405020304" pitchFamily="18" charset="-78"/>
                <a:cs typeface="Simplified Arabic" panose="02020603050405020304" pitchFamily="18" charset="-78"/>
              </a:rPr>
              <a:t>، ومن أشهر الأدوات التي تستخدم للتحقق من النصوص الإخبارية </a:t>
            </a:r>
            <a:r>
              <a:rPr lang="en-US" sz="2800" b="1">
                <a:latin typeface="Simplified Arabic" panose="02020603050405020304" pitchFamily="18" charset="-78"/>
                <a:cs typeface="Simplified Arabic" panose="02020603050405020304" pitchFamily="18" charset="-78"/>
                <a:hlinkClick r:id="rId2"/>
              </a:rPr>
              <a:t>google factcheck tools</a:t>
            </a:r>
            <a:r>
              <a:rPr lang="ar-EG" sz="2800" b="1">
                <a:latin typeface="Simplified Arabic" panose="02020603050405020304" pitchFamily="18" charset="-78"/>
                <a:cs typeface="Simplified Arabic" panose="02020603050405020304" pitchFamily="18" charset="-78"/>
              </a:rPr>
              <a:t>.</a:t>
            </a:r>
            <a:endParaRPr lang="en-US" sz="2800">
              <a:latin typeface="Simplified Arabic" panose="02020603050405020304" pitchFamily="18" charset="-78"/>
              <a:cs typeface="Simplified Arabic" panose="02020603050405020304" pitchFamily="18" charset="-78"/>
            </a:endParaRPr>
          </a:p>
          <a:p>
            <a:pPr algn="just" rtl="1">
              <a:spcAft>
                <a:spcPts val="800"/>
              </a:spcAft>
            </a:pPr>
            <a:endParaRPr lang="en-US" sz="2800" b="1" u="sng">
              <a:solidFill>
                <a:schemeClr val="tx2"/>
              </a:solidFill>
              <a:latin typeface="Simplified Arabic" panose="02020603050405020304" pitchFamily="18" charset="-78"/>
              <a:cs typeface="Simplified Arabic" panose="02020603050405020304" pitchFamily="18" charset="-78"/>
            </a:endParaRPr>
          </a:p>
          <a:p>
            <a:pPr algn="just" rtl="1">
              <a:spcAft>
                <a:spcPts val="800"/>
              </a:spcAft>
              <a:buNone/>
            </a:pPr>
            <a:r>
              <a:rPr lang="ar-EG"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 </a:t>
            </a:r>
          </a:p>
        </p:txBody>
      </p:sp>
      <p:pic>
        <p:nvPicPr>
          <p:cNvPr id="11" name="Content Placeholder 10">
            <a:extLst>
              <a:ext uri="{FF2B5EF4-FFF2-40B4-BE49-F238E27FC236}">
                <a16:creationId xmlns:a16="http://schemas.microsoft.com/office/drawing/2014/main" id="{6CE0E1BC-6E32-1AF7-EA09-ED39CB801CCD}"/>
              </a:ext>
            </a:extLst>
          </p:cNvPr>
          <p:cNvPicPr>
            <a:picLocks noGrp="1" noChangeAspect="1"/>
          </p:cNvPicPr>
          <p:nvPr>
            <p:ph sz="half" idx="1"/>
          </p:nvPr>
        </p:nvPicPr>
        <p:blipFill>
          <a:blip r:embed="rId3"/>
          <a:stretch>
            <a:fillRect/>
          </a:stretch>
        </p:blipFill>
        <p:spPr>
          <a:xfrm>
            <a:off x="221226" y="1370409"/>
            <a:ext cx="4606668" cy="5354856"/>
          </a:xfrm>
          <a:prstGeom prst="rect">
            <a:avLst/>
          </a:prstGeom>
        </p:spPr>
      </p:pic>
    </p:spTree>
    <p:extLst>
      <p:ext uri="{BB962C8B-B14F-4D97-AF65-F5344CB8AC3E}">
        <p14:creationId xmlns:p14="http://schemas.microsoft.com/office/powerpoint/2010/main" val="1492413332"/>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9E73F-5283-238F-0A2A-8B8293F45D0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6B6E19C9-61DA-7243-5088-E524858C600A}"/>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D3E4E92A-673E-E906-08A4-E2A459AB70CA}"/>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D005E91F-3BEF-E796-80F3-BD20D10CB50B}"/>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A2B2C619-AEB4-E0D1-19BE-7163E237F550}"/>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01DE09CE-884E-180A-3F8F-763DE797AD5E}"/>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08EA42B9-5A5A-0018-26D0-CF3E27E8E05D}"/>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1AE7F5AB-84BE-A111-EF7B-B80B28E0E040}"/>
              </a:ext>
            </a:extLst>
          </p:cNvPr>
          <p:cNvSpPr txBox="1"/>
          <p:nvPr/>
        </p:nvSpPr>
        <p:spPr>
          <a:xfrm>
            <a:off x="6471689" y="1533503"/>
            <a:ext cx="4623196" cy="3970318"/>
          </a:xfrm>
          <a:prstGeom prst="rect">
            <a:avLst/>
          </a:prstGeom>
          <a:noFill/>
        </p:spPr>
        <p:txBody>
          <a:bodyPr wrap="square">
            <a:spAutoFit/>
          </a:bodyPr>
          <a:lstStyle/>
          <a:p>
            <a:pPr marL="457200" indent="-457200" algn="just" rtl="1">
              <a:spcAft>
                <a:spcPts val="800"/>
              </a:spcAft>
              <a:buFont typeface="Wingdings" panose="05000000000000000000" pitchFamily="2" charset="2"/>
              <a:buChar char="q"/>
            </a:pPr>
            <a:r>
              <a:rPr lang="ar-EG" sz="2800" b="1">
                <a:latin typeface="Simplified Arabic" panose="02020603050405020304" pitchFamily="18" charset="-78"/>
                <a:cs typeface="Simplified Arabic" panose="02020603050405020304" pitchFamily="18" charset="-78"/>
              </a:rPr>
              <a:t>توضح لنا الصورة على اليسار أداة </a:t>
            </a:r>
            <a:r>
              <a:rPr lang="en-US" sz="2800" b="1">
                <a:latin typeface="Simplified Arabic" panose="02020603050405020304" pitchFamily="18" charset="-78"/>
                <a:cs typeface="Simplified Arabic" panose="02020603050405020304" pitchFamily="18" charset="-78"/>
                <a:hlinkClick r:id="rId2"/>
              </a:rPr>
              <a:t>google factcheck tools</a:t>
            </a:r>
            <a:r>
              <a:rPr lang="ar-EG" sz="2800" b="1">
                <a:latin typeface="Simplified Arabic" panose="02020603050405020304" pitchFamily="18" charset="-78"/>
                <a:cs typeface="Simplified Arabic" panose="02020603050405020304" pitchFamily="18" charset="-78"/>
              </a:rPr>
              <a:t>، تسمح هذه الأداة بالبحث في تقارير تدقيق المعلومات، لنعرف إذا تم التحقق من المعلومات سابقًا، كما يمكن البحث فيها باستخدام الصور، لتظهر لنا تقارير تدقيق المعلومات التي تحققت من تلك الصورة.</a:t>
            </a:r>
            <a:endParaRPr lang="en-US" sz="2800" b="1">
              <a:latin typeface="Simplified Arabic" panose="02020603050405020304" pitchFamily="18" charset="-78"/>
              <a:cs typeface="Simplified Arabic" panose="02020603050405020304" pitchFamily="18" charset="-78"/>
            </a:endParaRPr>
          </a:p>
        </p:txBody>
      </p:sp>
      <p:pic>
        <p:nvPicPr>
          <p:cNvPr id="13" name="Content Placeholder 12">
            <a:extLst>
              <a:ext uri="{FF2B5EF4-FFF2-40B4-BE49-F238E27FC236}">
                <a16:creationId xmlns:a16="http://schemas.microsoft.com/office/drawing/2014/main" id="{C0EC8149-61F0-BEAC-F8C7-D76C531142B4}"/>
              </a:ext>
            </a:extLst>
          </p:cNvPr>
          <p:cNvPicPr>
            <a:picLocks noGrp="1" noChangeAspect="1"/>
          </p:cNvPicPr>
          <p:nvPr>
            <p:ph sz="half" idx="1"/>
          </p:nvPr>
        </p:nvPicPr>
        <p:blipFill>
          <a:blip r:embed="rId3"/>
          <a:stretch>
            <a:fillRect/>
          </a:stretch>
        </p:blipFill>
        <p:spPr>
          <a:xfrm>
            <a:off x="169497" y="1533503"/>
            <a:ext cx="6043279" cy="4926599"/>
          </a:xfrm>
          <a:prstGeom prst="rect">
            <a:avLst/>
          </a:prstGeom>
        </p:spPr>
      </p:pic>
    </p:spTree>
    <p:extLst>
      <p:ext uri="{BB962C8B-B14F-4D97-AF65-F5344CB8AC3E}">
        <p14:creationId xmlns:p14="http://schemas.microsoft.com/office/powerpoint/2010/main" val="3138509908"/>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15B88-AEAA-AD37-BA0B-1843348D56C9}"/>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FB1AE25-E519-3443-6416-256DCA849B8E}"/>
              </a:ext>
            </a:extLst>
          </p:cNvPr>
          <p:cNvSpPr txBox="1"/>
          <p:nvPr/>
        </p:nvSpPr>
        <p:spPr>
          <a:xfrm>
            <a:off x="8862162" y="6159323"/>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EE234818-2069-DFD1-B3AA-7A62CE26B051}"/>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1A1A160A-4E84-E24F-1465-581F39E35D4B}"/>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1AFEC2DB-68F6-A43E-4C3F-3099DACBD6A4}"/>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66FA713B-03D3-CD83-9DBD-FD14CFBED220}"/>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2939C7EB-3093-C52F-81CC-B4117C62D906}"/>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C7895B43-BAA3-44D5-3B8C-0D5503266E4A}"/>
              </a:ext>
            </a:extLst>
          </p:cNvPr>
          <p:cNvSpPr txBox="1"/>
          <p:nvPr/>
        </p:nvSpPr>
        <p:spPr>
          <a:xfrm>
            <a:off x="5885687" y="1289293"/>
            <a:ext cx="5468112" cy="5849037"/>
          </a:xfrm>
          <a:prstGeom prst="rect">
            <a:avLst/>
          </a:prstGeom>
          <a:noFill/>
        </p:spPr>
        <p:txBody>
          <a:bodyPr wrap="square">
            <a:spAutoFit/>
          </a:bodyPr>
          <a:lstStyle/>
          <a:p>
            <a:pPr algn="just" rtl="1">
              <a:lnSpc>
                <a:spcPct val="150000"/>
              </a:lnSpc>
              <a:spcAft>
                <a:spcPts val="800"/>
              </a:spcAft>
            </a:pPr>
            <a:r>
              <a:rPr lang="ar-EG" sz="3200" b="1" u="sng">
                <a:solidFill>
                  <a:schemeClr val="tx2"/>
                </a:solidFill>
                <a:latin typeface="Simplified Arabic" panose="02020603050405020304" pitchFamily="18" charset="-78"/>
                <a:cs typeface="Simplified Arabic" panose="02020603050405020304" pitchFamily="18" charset="-78"/>
              </a:rPr>
              <a:t>ب. التحقق من الصور:</a:t>
            </a:r>
          </a:p>
          <a:p>
            <a:pPr algn="just" rtl="1">
              <a:lnSpc>
                <a:spcPct val="150000"/>
              </a:lnSpc>
            </a:pPr>
            <a:r>
              <a:rPr lang="ar-SA" sz="2800" b="1">
                <a:latin typeface="Simplified Arabic" panose="02020603050405020304" pitchFamily="18" charset="-78"/>
                <a:cs typeface="Simplified Arabic" panose="02020603050405020304" pitchFamily="18" charset="-78"/>
              </a:rPr>
              <a:t>يسهم الذكاء الاصطناعي في كشف الصور المعدلة أو المعاد استخدامها خارج سياقها الأصلي، من خلال تحليل البيانات الوصفية، والكشف عن التلاعب الرقمي، ومطابقة الصور مع قواعد بيانات ضخمة</a:t>
            </a:r>
            <a:r>
              <a:rPr lang="ar-EG" sz="2800" b="1">
                <a:latin typeface="Simplified Arabic" panose="02020603050405020304" pitchFamily="18" charset="-78"/>
                <a:cs typeface="Simplified Arabic" panose="02020603050405020304" pitchFamily="18" charset="-78"/>
              </a:rPr>
              <a:t> بأدوات مثل: </a:t>
            </a:r>
            <a:r>
              <a:rPr lang="en-US" sz="2800" b="1">
                <a:latin typeface="Simplified Arabic" panose="02020603050405020304" pitchFamily="18" charset="-78"/>
                <a:cs typeface="Simplified Arabic" panose="02020603050405020304" pitchFamily="18" charset="-78"/>
                <a:hlinkClick r:id="rId2"/>
              </a:rPr>
              <a:t>HiveModeration</a:t>
            </a:r>
            <a:r>
              <a:rPr lang="ar-EG" sz="2800" b="1">
                <a:latin typeface="Simplified Arabic" panose="02020603050405020304" pitchFamily="18" charset="-78"/>
                <a:cs typeface="Simplified Arabic" panose="02020603050405020304" pitchFamily="18" charset="-78"/>
              </a:rPr>
              <a:t>.</a:t>
            </a:r>
          </a:p>
          <a:p>
            <a:pPr algn="just" rtl="1">
              <a:lnSpc>
                <a:spcPct val="150000"/>
              </a:lnSpc>
              <a:spcAft>
                <a:spcPts val="800"/>
              </a:spcAft>
            </a:pPr>
            <a:endParaRPr lang="en-US" sz="2400" b="1" u="sng">
              <a:solidFill>
                <a:schemeClr val="tx2"/>
              </a:solidFill>
              <a:latin typeface="Simplified Arabic" panose="02020603050405020304" pitchFamily="18" charset="-78"/>
              <a:cs typeface="Simplified Arabic" panose="02020603050405020304" pitchFamily="18" charset="-78"/>
            </a:endParaRPr>
          </a:p>
          <a:p>
            <a:pPr algn="just" rtl="1">
              <a:lnSpc>
                <a:spcPct val="150000"/>
              </a:lnSpc>
              <a:spcAft>
                <a:spcPts val="800"/>
              </a:spcAft>
              <a:buNone/>
            </a:pPr>
            <a:r>
              <a:rPr lang="ar-EG"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 </a:t>
            </a:r>
          </a:p>
        </p:txBody>
      </p:sp>
      <p:pic>
        <p:nvPicPr>
          <p:cNvPr id="11" name="Content Placeholder 10" descr="A group of robots working on computers&#10;&#10;AI-generated content may be incorrect.">
            <a:extLst>
              <a:ext uri="{FF2B5EF4-FFF2-40B4-BE49-F238E27FC236}">
                <a16:creationId xmlns:a16="http://schemas.microsoft.com/office/drawing/2014/main" id="{C0D7B76E-8636-3295-BAE2-0609B14A597D}"/>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8569" y="1460310"/>
            <a:ext cx="5401108" cy="5264955"/>
          </a:xfrm>
        </p:spPr>
      </p:pic>
    </p:spTree>
    <p:extLst>
      <p:ext uri="{BB962C8B-B14F-4D97-AF65-F5344CB8AC3E}">
        <p14:creationId xmlns:p14="http://schemas.microsoft.com/office/powerpoint/2010/main" val="992837693"/>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0D4A7-FFBF-0E24-0CC3-BA1FF460CE5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F5AF2D22-1A37-D2E6-0F2B-DEBBA0AF3E0C}"/>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259A47DA-A322-F781-671F-4490C127C092}"/>
              </a:ext>
            </a:extLst>
          </p:cNvPr>
          <p:cNvSpPr/>
          <p:nvPr/>
        </p:nvSpPr>
        <p:spPr>
          <a:xfrm>
            <a:off x="309680" y="192940"/>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1FE2A509-07F2-0A0E-69AC-E4BF9E314C3E}"/>
              </a:ext>
            </a:extLst>
          </p:cNvPr>
          <p:cNvSpPr txBox="1">
            <a:spLocks noGrp="1"/>
          </p:cNvSpPr>
          <p:nvPr>
            <p:ph type="title"/>
          </p:nvPr>
        </p:nvSpPr>
        <p:spPr>
          <a:xfrm>
            <a:off x="1984097" y="192940"/>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56327D6B-CFD4-48AC-0A30-55BFF6B5D804}"/>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C8AA197A-2423-3250-2EE6-047BC013CB12}"/>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B2F9C2AE-4E55-122B-869E-411972907D21}"/>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FD84A719-0E23-CA16-FA74-81FEBE979ADB}"/>
              </a:ext>
            </a:extLst>
          </p:cNvPr>
          <p:cNvSpPr txBox="1"/>
          <p:nvPr/>
        </p:nvSpPr>
        <p:spPr>
          <a:xfrm>
            <a:off x="6769511" y="1426032"/>
            <a:ext cx="4799242" cy="4562788"/>
          </a:xfrm>
          <a:prstGeom prst="rect">
            <a:avLst/>
          </a:prstGeom>
          <a:noFill/>
        </p:spPr>
        <p:txBody>
          <a:bodyPr wrap="square">
            <a:spAutoFit/>
          </a:bodyPr>
          <a:lstStyle/>
          <a:p>
            <a:pPr algn="just" rtl="1">
              <a:lnSpc>
                <a:spcPct val="150000"/>
              </a:lnSpc>
              <a:spcAft>
                <a:spcPts val="800"/>
              </a:spcAft>
              <a:buNone/>
            </a:pPr>
            <a:r>
              <a:rPr lang="ar-EG" sz="2800" b="1">
                <a:latin typeface="Simplified Arabic" panose="02020603050405020304" pitchFamily="18" charset="-78"/>
                <a:ea typeface="Calibri" panose="020F0502020204030204" pitchFamily="34" charset="0"/>
                <a:cs typeface="Simplified Arabic" panose="02020603050405020304" pitchFamily="18" charset="-78"/>
              </a:rPr>
              <a:t>توضح لنا الصورة على اليسار لقطة شاشة من موقع </a:t>
            </a:r>
            <a:r>
              <a:rPr lang="en-US" sz="2800" b="1">
                <a:latin typeface="Simplified Arabic" panose="02020603050405020304" pitchFamily="18" charset="-78"/>
                <a:cs typeface="Simplified Arabic" panose="02020603050405020304" pitchFamily="18" charset="-78"/>
                <a:hlinkClick r:id="rId2"/>
              </a:rPr>
              <a:t> HiveModeration</a:t>
            </a:r>
            <a:r>
              <a:rPr lang="ar-EG" sz="2800" b="1">
                <a:latin typeface="Simplified Arabic" panose="02020603050405020304" pitchFamily="18" charset="-78"/>
                <a:ea typeface="Calibri" panose="020F0502020204030204" pitchFamily="34" charset="0"/>
                <a:cs typeface="Simplified Arabic" panose="02020603050405020304" pitchFamily="18" charset="-78"/>
              </a:rPr>
              <a:t> ، بعدما نحمل الصورة من خلال الضغط على السهم، تظهر لنا النتيجة على يمين الشاشة ، التي توضح لنا أن بنسبة</a:t>
            </a:r>
            <a:r>
              <a:rPr lang="en-US" sz="2800" b="1">
                <a:latin typeface="Simplified Arabic" panose="02020603050405020304" pitchFamily="18" charset="-78"/>
                <a:ea typeface="Calibri" panose="020F0502020204030204" pitchFamily="34" charset="0"/>
                <a:cs typeface="Simplified Arabic" panose="02020603050405020304" pitchFamily="18" charset="-78"/>
              </a:rPr>
              <a:t>99.9% </a:t>
            </a:r>
            <a:r>
              <a:rPr lang="ar-EG" sz="2800" b="1">
                <a:latin typeface="Simplified Arabic" panose="02020603050405020304" pitchFamily="18" charset="-78"/>
                <a:ea typeface="Calibri" panose="020F0502020204030204" pitchFamily="34" charset="0"/>
                <a:cs typeface="Simplified Arabic" panose="02020603050405020304" pitchFamily="18" charset="-78"/>
              </a:rPr>
              <a:t> فإن هذه الصورة على الأرجح مولدة بالذكاء الاصطناعي.</a:t>
            </a:r>
          </a:p>
        </p:txBody>
      </p:sp>
      <p:pic>
        <p:nvPicPr>
          <p:cNvPr id="17" name="Content Placeholder 16">
            <a:extLst>
              <a:ext uri="{FF2B5EF4-FFF2-40B4-BE49-F238E27FC236}">
                <a16:creationId xmlns:a16="http://schemas.microsoft.com/office/drawing/2014/main" id="{B6BED015-40AF-0203-AB89-0F858AE64962}"/>
              </a:ext>
            </a:extLst>
          </p:cNvPr>
          <p:cNvPicPr>
            <a:picLocks noGrp="1" noChangeAspect="1"/>
          </p:cNvPicPr>
          <p:nvPr>
            <p:ph sz="half" idx="1"/>
          </p:nvPr>
        </p:nvPicPr>
        <p:blipFill>
          <a:blip r:embed="rId3"/>
          <a:stretch>
            <a:fillRect/>
          </a:stretch>
        </p:blipFill>
        <p:spPr>
          <a:xfrm>
            <a:off x="201670" y="1426032"/>
            <a:ext cx="6337809" cy="5048818"/>
          </a:xfrm>
          <a:prstGeom prst="rect">
            <a:avLst/>
          </a:prstGeom>
        </p:spPr>
      </p:pic>
    </p:spTree>
    <p:extLst>
      <p:ext uri="{BB962C8B-B14F-4D97-AF65-F5344CB8AC3E}">
        <p14:creationId xmlns:p14="http://schemas.microsoft.com/office/powerpoint/2010/main" val="4244360079"/>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447B3-1A3E-D111-B744-C6ABBB4FA4E1}"/>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5F3C25CB-F324-80F1-34EB-0A20F61BA74D}"/>
              </a:ext>
            </a:extLst>
          </p:cNvPr>
          <p:cNvSpPr txBox="1"/>
          <p:nvPr/>
        </p:nvSpPr>
        <p:spPr>
          <a:xfrm>
            <a:off x="9217920" y="6282968"/>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7DC496D3-4B5D-3C74-0D34-E29FA6089564}"/>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8BFF4422-51FC-4A25-911A-2F7644AF2E86}"/>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0AF019DD-02BC-A37F-8207-DB9533193912}"/>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44F0223F-2AEF-8A14-E4E3-668113989FDF}"/>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1358EA1F-7FF2-88A0-9A88-8EE13BEDEA19}"/>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B4E8CE7E-2B67-3423-FB11-75D517117197}"/>
              </a:ext>
            </a:extLst>
          </p:cNvPr>
          <p:cNvSpPr txBox="1"/>
          <p:nvPr/>
        </p:nvSpPr>
        <p:spPr>
          <a:xfrm>
            <a:off x="5943600" y="1289293"/>
            <a:ext cx="5410199" cy="4993675"/>
          </a:xfrm>
          <a:prstGeom prst="rect">
            <a:avLst/>
          </a:prstGeom>
          <a:noFill/>
        </p:spPr>
        <p:txBody>
          <a:bodyPr wrap="square">
            <a:spAutoFit/>
          </a:bodyPr>
          <a:lstStyle/>
          <a:p>
            <a:pPr algn="r" rtl="1"/>
            <a:r>
              <a:rPr lang="ar-EG" sz="2800" b="1" u="sng">
                <a:solidFill>
                  <a:schemeClr val="tx2"/>
                </a:solidFill>
                <a:latin typeface="Simplified Arabic" panose="02020603050405020304" pitchFamily="18" charset="-78"/>
                <a:cs typeface="Simplified Arabic" panose="02020603050405020304" pitchFamily="18" charset="-78"/>
              </a:rPr>
              <a:t>ت. ا</a:t>
            </a:r>
            <a:r>
              <a:rPr lang="ar-SA" sz="2800" b="1" u="sng">
                <a:solidFill>
                  <a:schemeClr val="tx2"/>
                </a:solidFill>
                <a:latin typeface="Simplified Arabic" panose="02020603050405020304" pitchFamily="18" charset="-78"/>
                <a:cs typeface="Simplified Arabic" panose="02020603050405020304" pitchFamily="18" charset="-78"/>
              </a:rPr>
              <a:t>لتحقق من الفيديوهات</a:t>
            </a:r>
            <a:r>
              <a:rPr lang="ar-EG" sz="2800" b="1" u="sng">
                <a:solidFill>
                  <a:schemeClr val="tx2"/>
                </a:solidFill>
                <a:latin typeface="Simplified Arabic" panose="02020603050405020304" pitchFamily="18" charset="-78"/>
                <a:cs typeface="Simplified Arabic" panose="02020603050405020304" pitchFamily="18" charset="-78"/>
              </a:rPr>
              <a:t>:</a:t>
            </a:r>
            <a:endParaRPr lang="en-US" sz="2800" u="sng">
              <a:solidFill>
                <a:schemeClr val="tx2"/>
              </a:solidFill>
              <a:latin typeface="Simplified Arabic" panose="02020603050405020304" pitchFamily="18" charset="-78"/>
              <a:cs typeface="Simplified Arabic" panose="02020603050405020304" pitchFamily="18" charset="-78"/>
            </a:endParaRPr>
          </a:p>
          <a:p>
            <a:pPr algn="just" rtl="1">
              <a:lnSpc>
                <a:spcPct val="150000"/>
              </a:lnSpc>
            </a:pPr>
            <a:r>
              <a:rPr lang="ar-SA" sz="2800" b="1">
                <a:latin typeface="Simplified Arabic" panose="02020603050405020304" pitchFamily="18" charset="-78"/>
                <a:cs typeface="Simplified Arabic" panose="02020603050405020304" pitchFamily="18" charset="-78"/>
              </a:rPr>
              <a:t>ت</a:t>
            </a:r>
            <a:r>
              <a:rPr lang="ar-EG" sz="2800" b="1">
                <a:latin typeface="Simplified Arabic" panose="02020603050405020304" pitchFamily="18" charset="-78"/>
                <a:cs typeface="Simplified Arabic" panose="02020603050405020304" pitchFamily="18" charset="-78"/>
              </a:rPr>
              <a:t>قوم</a:t>
            </a:r>
            <a:r>
              <a:rPr lang="ar-SA" sz="2800" b="1">
                <a:latin typeface="Simplified Arabic" panose="02020603050405020304" pitchFamily="18" charset="-78"/>
                <a:cs typeface="Simplified Arabic" panose="02020603050405020304" pitchFamily="18" charset="-78"/>
              </a:rPr>
              <a:t> تقنيات الذكاء الاصطناعي </a:t>
            </a:r>
            <a:r>
              <a:rPr lang="ar-EG" sz="2800" b="1">
                <a:latin typeface="Simplified Arabic" panose="02020603050405020304" pitchFamily="18" charset="-78"/>
                <a:cs typeface="Simplified Arabic" panose="02020603050405020304" pitchFamily="18" charset="-78"/>
              </a:rPr>
              <a:t>ب</a:t>
            </a:r>
            <a:r>
              <a:rPr lang="ar-SA" sz="2800" b="1">
                <a:latin typeface="Simplified Arabic" panose="02020603050405020304" pitchFamily="18" charset="-78"/>
                <a:cs typeface="Simplified Arabic" panose="02020603050405020304" pitchFamily="18" charset="-78"/>
              </a:rPr>
              <a:t>دورًا متزايدًا في كشف الفيديوهات المفبركة، خاصة مقاطع الـ</a:t>
            </a:r>
            <a:r>
              <a:rPr lang="en-US" sz="2800" b="1">
                <a:latin typeface="Simplified Arabic" panose="02020603050405020304" pitchFamily="18" charset="-78"/>
                <a:cs typeface="Simplified Arabic" panose="02020603050405020304" pitchFamily="18" charset="-78"/>
              </a:rPr>
              <a:t>Deepfake</a:t>
            </a:r>
            <a:r>
              <a:rPr lang="ar-SA" sz="2800" b="1">
                <a:latin typeface="Simplified Arabic" panose="02020603050405020304" pitchFamily="18" charset="-78"/>
                <a:cs typeface="Simplified Arabic" panose="02020603050405020304" pitchFamily="18" charset="-78"/>
              </a:rPr>
              <a:t>، عبر تحليل حركة الوجه، وتزامن الصوت مع الصورة، والتغيرات الدقيقة غير المرئية للعين البشرية</a:t>
            </a:r>
            <a:r>
              <a:rPr lang="ar-EG" sz="2800" b="1">
                <a:latin typeface="Simplified Arabic" panose="02020603050405020304" pitchFamily="18" charset="-78"/>
                <a:cs typeface="Simplified Arabic" panose="02020603050405020304" pitchFamily="18" charset="-78"/>
              </a:rPr>
              <a:t>، ومن الأدوات التي يتم استخدامها للتحقق من الفيديوهات، </a:t>
            </a:r>
            <a:r>
              <a:rPr lang="en-US" sz="2800" b="1">
                <a:latin typeface="Simplified Arabic" panose="02020603050405020304" pitchFamily="18" charset="-78"/>
                <a:cs typeface="Simplified Arabic" panose="02020603050405020304" pitchFamily="18" charset="-78"/>
                <a:hlinkClick r:id="rId2"/>
              </a:rPr>
              <a:t>inVID WeVerify</a:t>
            </a:r>
            <a:r>
              <a:rPr lang="en-US" sz="2800" b="1">
                <a:latin typeface="Simplified Arabic" panose="02020603050405020304" pitchFamily="18" charset="-78"/>
                <a:cs typeface="Simplified Arabic" panose="02020603050405020304" pitchFamily="18" charset="-78"/>
              </a:rPr>
              <a:t>, </a:t>
            </a:r>
            <a:r>
              <a:rPr lang="en-US" sz="2800" b="1">
                <a:latin typeface="Simplified Arabic" panose="02020603050405020304" pitchFamily="18" charset="-78"/>
                <a:cs typeface="Simplified Arabic" panose="02020603050405020304" pitchFamily="18" charset="-78"/>
                <a:hlinkClick r:id="rId3"/>
              </a:rPr>
              <a:t>deepware</a:t>
            </a:r>
            <a:endParaRPr lang="ar-EG" sz="2800"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Content Placeholder 10" descr="A robot sitting at a desk with a film reel&#10;&#10;AI-generated content may be incorrect.">
            <a:extLst>
              <a:ext uri="{FF2B5EF4-FFF2-40B4-BE49-F238E27FC236}">
                <a16:creationId xmlns:a16="http://schemas.microsoft.com/office/drawing/2014/main" id="{8919989C-727E-D139-AF4F-8703B94A3FED}"/>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227390" y="1460310"/>
            <a:ext cx="5410199" cy="5222769"/>
          </a:xfrm>
        </p:spPr>
      </p:pic>
    </p:spTree>
    <p:extLst>
      <p:ext uri="{BB962C8B-B14F-4D97-AF65-F5344CB8AC3E}">
        <p14:creationId xmlns:p14="http://schemas.microsoft.com/office/powerpoint/2010/main" val="2741797933"/>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EE510-E402-FBBD-0973-50CD29C076F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34BF48F-1672-06C0-829E-F1721309CFC2}"/>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716559F1-DBB9-695F-C732-A3D4BBCF0E8C}"/>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981EE315-E931-5048-765D-4CB3003A57AC}"/>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F290F272-DC28-A96B-2F7A-FAABE71B4399}"/>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EB9E6346-B20E-562F-DFCF-40A1BE590F9B}"/>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B9C2799D-E921-763F-50F2-86052A627E09}"/>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951305CA-C114-0AD1-7321-1368659D1E32}"/>
              </a:ext>
            </a:extLst>
          </p:cNvPr>
          <p:cNvSpPr txBox="1"/>
          <p:nvPr/>
        </p:nvSpPr>
        <p:spPr>
          <a:xfrm>
            <a:off x="6474542" y="1481211"/>
            <a:ext cx="5010195" cy="4562788"/>
          </a:xfrm>
          <a:prstGeom prst="rect">
            <a:avLst/>
          </a:prstGeom>
          <a:noFill/>
        </p:spPr>
        <p:txBody>
          <a:bodyPr wrap="square">
            <a:spAutoFit/>
          </a:bodyPr>
          <a:lstStyle/>
          <a:p>
            <a:pPr algn="just" rtl="1">
              <a:lnSpc>
                <a:spcPct val="150000"/>
              </a:lnSpc>
            </a:pPr>
            <a:r>
              <a:rPr lang="ar-EG" sz="2800" b="1">
                <a:latin typeface="Simplified Arabic" panose="02020603050405020304" pitchFamily="18" charset="-78"/>
                <a:ea typeface="Calibri" panose="020F0502020204030204" pitchFamily="34" charset="0"/>
                <a:cs typeface="Simplified Arabic" panose="02020603050405020304" pitchFamily="18" charset="-78"/>
              </a:rPr>
              <a:t>توضح لنا الصورة على اليسار لقطة شاشة من أداة</a:t>
            </a:r>
            <a:r>
              <a:rPr lang="en-US" sz="2800" b="1">
                <a:latin typeface="Simplified Arabic" panose="02020603050405020304" pitchFamily="18" charset="-78"/>
                <a:cs typeface="Simplified Arabic" panose="02020603050405020304" pitchFamily="18" charset="-78"/>
                <a:hlinkClick r:id="rId2"/>
              </a:rPr>
              <a:t> deepware</a:t>
            </a:r>
            <a:r>
              <a:rPr lang="ar-EG" sz="2800" b="1">
                <a:latin typeface="Simplified Arabic" panose="02020603050405020304" pitchFamily="18" charset="-78"/>
                <a:ea typeface="Calibri" panose="020F0502020204030204" pitchFamily="34" charset="0"/>
                <a:cs typeface="Simplified Arabic" panose="02020603050405020304" pitchFamily="18" charset="-78"/>
              </a:rPr>
              <a:t>، نقوم بالضغط على </a:t>
            </a:r>
            <a:r>
              <a:rPr lang="en-US" sz="2800" b="1">
                <a:latin typeface="Simplified Arabic" panose="02020603050405020304" pitchFamily="18" charset="-78"/>
                <a:ea typeface="Calibri" panose="020F0502020204030204" pitchFamily="34" charset="0"/>
                <a:cs typeface="Simplified Arabic" panose="02020603050405020304" pitchFamily="18" charset="-78"/>
              </a:rPr>
              <a:t>go to scanner</a:t>
            </a:r>
            <a:r>
              <a:rPr lang="ar-EG" sz="2800" b="1">
                <a:latin typeface="Simplified Arabic" panose="02020603050405020304" pitchFamily="18" charset="-78"/>
                <a:ea typeface="Calibri" panose="020F0502020204030204" pitchFamily="34" charset="0"/>
                <a:cs typeface="Simplified Arabic" panose="02020603050405020304" pitchFamily="18" charset="-78"/>
              </a:rPr>
              <a:t> أسفل الشاشة، ثم نقوم بوضع رابط الفيديو المراد التحقق منه، ثم نقوم بالضغط على </a:t>
            </a:r>
            <a:r>
              <a:rPr lang="en-US" sz="2800" b="1">
                <a:latin typeface="Simplified Arabic" panose="02020603050405020304" pitchFamily="18" charset="-78"/>
                <a:ea typeface="Calibri" panose="020F0502020204030204" pitchFamily="34" charset="0"/>
                <a:cs typeface="Simplified Arabic" panose="02020603050405020304" pitchFamily="18" charset="-78"/>
              </a:rPr>
              <a:t>scan</a:t>
            </a:r>
            <a:r>
              <a:rPr lang="ar-EG" sz="2800" b="1">
                <a:latin typeface="Simplified Arabic" panose="02020603050405020304" pitchFamily="18" charset="-78"/>
                <a:ea typeface="Calibri" panose="020F0502020204030204" pitchFamily="34" charset="0"/>
                <a:cs typeface="Simplified Arabic" panose="02020603050405020304" pitchFamily="18" charset="-78"/>
              </a:rPr>
              <a:t>، ومن ثم تظهر لنا الأداة نتيجة تحليل الفيديو أسفل الفيديو.</a:t>
            </a:r>
          </a:p>
        </p:txBody>
      </p:sp>
      <p:pic>
        <p:nvPicPr>
          <p:cNvPr id="13" name="Content Placeholder 12">
            <a:extLst>
              <a:ext uri="{FF2B5EF4-FFF2-40B4-BE49-F238E27FC236}">
                <a16:creationId xmlns:a16="http://schemas.microsoft.com/office/drawing/2014/main" id="{AF88EC80-48BE-EAAE-9283-F3981BCE0277}"/>
              </a:ext>
            </a:extLst>
          </p:cNvPr>
          <p:cNvPicPr>
            <a:picLocks noGrp="1" noChangeAspect="1"/>
          </p:cNvPicPr>
          <p:nvPr>
            <p:ph sz="half" idx="1"/>
          </p:nvPr>
        </p:nvPicPr>
        <p:blipFill>
          <a:blip r:embed="rId3"/>
          <a:stretch>
            <a:fillRect/>
          </a:stretch>
        </p:blipFill>
        <p:spPr>
          <a:xfrm>
            <a:off x="168888" y="1548821"/>
            <a:ext cx="6099177" cy="5120838"/>
          </a:xfrm>
          <a:prstGeom prst="rect">
            <a:avLst/>
          </a:prstGeom>
        </p:spPr>
      </p:pic>
    </p:spTree>
    <p:extLst>
      <p:ext uri="{BB962C8B-B14F-4D97-AF65-F5344CB8AC3E}">
        <p14:creationId xmlns:p14="http://schemas.microsoft.com/office/powerpoint/2010/main" val="3058208834"/>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5CF34-417A-43C9-5F85-55FFFC4B4C84}"/>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02A5A2C7-7EEB-6B04-1574-E45C0DA91B54}"/>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772FE56C-D4B7-382F-6CEF-0A0086A01E2A}"/>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D2055D73-DEBF-393A-5922-5B7EF3A93EAB}"/>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480CA249-CDC3-0C13-747D-6D82256DDA15}"/>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06F63DE9-37B5-F31A-2398-01D1D16707F8}"/>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FAD54F6E-62B3-E35E-7903-C3A026796AB4}"/>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EDA22434-915E-62B7-7B65-2D79D62A6E73}"/>
              </a:ext>
            </a:extLst>
          </p:cNvPr>
          <p:cNvSpPr txBox="1"/>
          <p:nvPr/>
        </p:nvSpPr>
        <p:spPr>
          <a:xfrm>
            <a:off x="6096000" y="1396845"/>
            <a:ext cx="5432983" cy="4401205"/>
          </a:xfrm>
          <a:prstGeom prst="rect">
            <a:avLst/>
          </a:prstGeom>
          <a:noFill/>
        </p:spPr>
        <p:txBody>
          <a:bodyPr wrap="square">
            <a:spAutoFit/>
          </a:bodyPr>
          <a:lstStyle/>
          <a:p>
            <a:pPr algn="just" rtl="1"/>
            <a:r>
              <a:rPr lang="en-US" sz="2800" b="1"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4</a:t>
            </a:r>
            <a:r>
              <a:rPr lang="ar-EG" sz="2800" b="1"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 استخدام تقنيات البحث العكسي:</a:t>
            </a:r>
          </a:p>
          <a:p>
            <a:pPr algn="just" rtl="1"/>
            <a:r>
              <a:rPr lang="ar-EG" sz="2400" b="1">
                <a:latin typeface="Simplified Arabic" panose="02020603050405020304" pitchFamily="18" charset="-78"/>
                <a:cs typeface="Simplified Arabic" panose="02020603050405020304" pitchFamily="18" charset="-78"/>
              </a:rPr>
              <a:t>تقنيات البحث العكسي هي أدوات رقمية تعتمد على خوارزميات الذكاء الاصطناعي والتعلّم الآلي لتحليل الخصائص البصرية أو السمعية أو النصية للمحتوى، بهدف تتبّع مصدره الأول، وتحديد سياقه الزمني والمكاني، والكشف عن التلاعب أو إعادة الاستخدام المضلل.</a:t>
            </a:r>
          </a:p>
          <a:p>
            <a:pPr algn="just" rtl="1"/>
            <a:r>
              <a:rPr lang="ar-EG" sz="2400" b="1">
                <a:latin typeface="Simplified Arabic" panose="02020603050405020304" pitchFamily="18" charset="-78"/>
                <a:cs typeface="Simplified Arabic" panose="02020603050405020304" pitchFamily="18" charset="-78"/>
              </a:rPr>
              <a:t>ومن أشهر أدوات البحث العكسي عن الصور</a:t>
            </a:r>
            <a:r>
              <a:rPr lang="en-US" sz="2400" b="1">
                <a:latin typeface="Simplified Arabic" panose="02020603050405020304" pitchFamily="18" charset="-78"/>
                <a:cs typeface="Simplified Arabic" panose="02020603050405020304" pitchFamily="18" charset="-78"/>
              </a:rPr>
              <a:t>:</a:t>
            </a:r>
          </a:p>
          <a:p>
            <a:pPr marL="457200" indent="-457200" algn="just" rtl="1">
              <a:buFont typeface="Arial" panose="020B0604020202020204" pitchFamily="34" charset="0"/>
              <a:buChar char="•"/>
            </a:pPr>
            <a:r>
              <a:rPr lang="en-US" sz="2800" b="1">
                <a:latin typeface="Simplified Arabic" panose="02020603050405020304" pitchFamily="18" charset="-78"/>
                <a:cs typeface="Simplified Arabic" panose="02020603050405020304" pitchFamily="18" charset="-78"/>
                <a:hlinkClick r:id="rId2"/>
              </a:rPr>
              <a:t>Googlelens</a:t>
            </a:r>
            <a:endParaRPr lang="en-US" sz="2800" b="1">
              <a:latin typeface="Simplified Arabic" panose="02020603050405020304" pitchFamily="18" charset="-78"/>
              <a:cs typeface="Simplified Arabic" panose="02020603050405020304" pitchFamily="18" charset="-78"/>
            </a:endParaRPr>
          </a:p>
          <a:p>
            <a:pPr marL="457200" indent="-457200" algn="just" rtl="1">
              <a:buFont typeface="Arial" panose="020B0604020202020204" pitchFamily="34" charset="0"/>
              <a:buChar char="•"/>
            </a:pPr>
            <a:r>
              <a:rPr lang="en-US" sz="2800" b="1">
                <a:latin typeface="Simplified Arabic" panose="02020603050405020304" pitchFamily="18" charset="-78"/>
                <a:cs typeface="Simplified Arabic" panose="02020603050405020304" pitchFamily="18" charset="-78"/>
                <a:hlinkClick r:id="rId3"/>
              </a:rPr>
              <a:t>BingvisualSearch</a:t>
            </a:r>
            <a:endParaRPr lang="ar-EG" sz="2800" b="1">
              <a:latin typeface="Simplified Arabic" panose="02020603050405020304" pitchFamily="18" charset="-78"/>
              <a:cs typeface="Simplified Arabic" panose="02020603050405020304" pitchFamily="18" charset="-78"/>
            </a:endParaRPr>
          </a:p>
          <a:p>
            <a:pPr marL="457200" indent="-457200" algn="just" rtl="1">
              <a:buFont typeface="Arial" panose="020B0604020202020204" pitchFamily="34" charset="0"/>
              <a:buChar char="•"/>
            </a:pPr>
            <a:r>
              <a:rPr lang="en-US" sz="2800" b="1">
                <a:latin typeface="Simplified Arabic" panose="02020603050405020304" pitchFamily="18" charset="-78"/>
                <a:ea typeface="Calibri" panose="020F0502020204030204" pitchFamily="34" charset="0"/>
                <a:cs typeface="Simplified Arabic" panose="02020603050405020304" pitchFamily="18" charset="-78"/>
                <a:hlinkClick r:id="rId4"/>
              </a:rPr>
              <a:t>YandexImage</a:t>
            </a: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Content Placeholder 10">
            <a:extLst>
              <a:ext uri="{FF2B5EF4-FFF2-40B4-BE49-F238E27FC236}">
                <a16:creationId xmlns:a16="http://schemas.microsoft.com/office/drawing/2014/main" id="{2DF42F53-78B4-4711-057E-C712AF3DE169}"/>
              </a:ext>
            </a:extLst>
          </p:cNvPr>
          <p:cNvPicPr>
            <a:picLocks noGrp="1" noChangeAspect="1"/>
          </p:cNvPicPr>
          <p:nvPr>
            <p:ph sz="half" idx="1"/>
          </p:nvPr>
        </p:nvPicPr>
        <p:blipFill>
          <a:blip r:embed="rId5"/>
          <a:stretch>
            <a:fillRect/>
          </a:stretch>
        </p:blipFill>
        <p:spPr>
          <a:xfrm>
            <a:off x="249144" y="1572605"/>
            <a:ext cx="5767097" cy="4502135"/>
          </a:xfrm>
          <a:prstGeom prst="rect">
            <a:avLst/>
          </a:prstGeom>
        </p:spPr>
      </p:pic>
      <p:sp>
        <p:nvSpPr>
          <p:cNvPr id="5" name="Rectangle 4">
            <a:extLst>
              <a:ext uri="{FF2B5EF4-FFF2-40B4-BE49-F238E27FC236}">
                <a16:creationId xmlns:a16="http://schemas.microsoft.com/office/drawing/2014/main" id="{3777EB39-9BCF-7169-5E4A-5B1518A42991}"/>
              </a:ext>
            </a:extLst>
          </p:cNvPr>
          <p:cNvSpPr/>
          <p:nvPr/>
        </p:nvSpPr>
        <p:spPr>
          <a:xfrm>
            <a:off x="230582" y="6144562"/>
            <a:ext cx="5926393" cy="6605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rtl="1"/>
            <a:r>
              <a:rPr lang="ar-EG" sz="2000" b="1"/>
              <a:t>توضح الصورة أداة</a:t>
            </a:r>
            <a:r>
              <a:rPr lang="en-US" sz="2000" b="1"/>
              <a:t> google lens </a:t>
            </a:r>
            <a:r>
              <a:rPr lang="ar-EG" sz="2000" b="1"/>
              <a:t>للبحث العكسي عن الصور</a:t>
            </a:r>
            <a:endParaRPr lang="en-US" sz="2000" b="1"/>
          </a:p>
        </p:txBody>
      </p:sp>
    </p:spTree>
    <p:extLst>
      <p:ext uri="{BB962C8B-B14F-4D97-AF65-F5344CB8AC3E}">
        <p14:creationId xmlns:p14="http://schemas.microsoft.com/office/powerpoint/2010/main" val="225960076"/>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C2DDE8-B914-F48E-6AEB-3515D02C94D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F915FDA-A48E-0B06-4C5F-3A7312800593}"/>
              </a:ext>
            </a:extLst>
          </p:cNvPr>
          <p:cNvSpPr txBox="1"/>
          <p:nvPr/>
        </p:nvSpPr>
        <p:spPr>
          <a:xfrm>
            <a:off x="9158928" y="6359378"/>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3EDA13D7-988C-3F24-1A9C-6EFD4740BF72}"/>
              </a:ext>
            </a:extLst>
          </p:cNvPr>
          <p:cNvSpPr/>
          <p:nvPr/>
        </p:nvSpPr>
        <p:spPr>
          <a:xfrm>
            <a:off x="315639" y="177761"/>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3EABB611-264E-76C4-7159-39C7FE22A263}"/>
              </a:ext>
            </a:extLst>
          </p:cNvPr>
          <p:cNvSpPr txBox="1">
            <a:spLocks noGrp="1"/>
          </p:cNvSpPr>
          <p:nvPr>
            <p:ph type="title"/>
          </p:nvPr>
        </p:nvSpPr>
        <p:spPr>
          <a:xfrm>
            <a:off x="1961535" y="240028"/>
            <a:ext cx="9443444" cy="92845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EB0F26FA-3D26-7D43-237B-8B1473589A74}"/>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22ADAD5F-1B9D-AE62-B94E-D5D152838718}"/>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41200123-49FC-C801-C0BC-AA33332C83BA}"/>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Content Placeholder 10">
            <a:extLst>
              <a:ext uri="{FF2B5EF4-FFF2-40B4-BE49-F238E27FC236}">
                <a16:creationId xmlns:a16="http://schemas.microsoft.com/office/drawing/2014/main" id="{960D05A1-26C9-F531-A6E0-CA3E30BFA7B7}"/>
              </a:ext>
            </a:extLst>
          </p:cNvPr>
          <p:cNvPicPr>
            <a:picLocks noGrp="1" noChangeAspect="1"/>
          </p:cNvPicPr>
          <p:nvPr>
            <p:ph sz="half" idx="1"/>
          </p:nvPr>
        </p:nvPicPr>
        <p:blipFill>
          <a:blip r:embed="rId2"/>
          <a:stretch>
            <a:fillRect/>
          </a:stretch>
        </p:blipFill>
        <p:spPr>
          <a:xfrm>
            <a:off x="291152" y="1391018"/>
            <a:ext cx="5181600" cy="4075963"/>
          </a:xfrm>
          <a:prstGeom prst="rect">
            <a:avLst/>
          </a:prstGeom>
        </p:spPr>
      </p:pic>
      <p:pic>
        <p:nvPicPr>
          <p:cNvPr id="13" name="Picture 12">
            <a:extLst>
              <a:ext uri="{FF2B5EF4-FFF2-40B4-BE49-F238E27FC236}">
                <a16:creationId xmlns:a16="http://schemas.microsoft.com/office/drawing/2014/main" id="{246D3E3F-D0B8-7E1F-DC9A-617EF56B6830}"/>
              </a:ext>
            </a:extLst>
          </p:cNvPr>
          <p:cNvPicPr>
            <a:picLocks noChangeAspect="1"/>
          </p:cNvPicPr>
          <p:nvPr/>
        </p:nvPicPr>
        <p:blipFill>
          <a:blip r:embed="rId3"/>
          <a:stretch>
            <a:fillRect/>
          </a:stretch>
        </p:blipFill>
        <p:spPr>
          <a:xfrm>
            <a:off x="5707626" y="1321727"/>
            <a:ext cx="6193222" cy="4075963"/>
          </a:xfrm>
          <a:prstGeom prst="rect">
            <a:avLst/>
          </a:prstGeom>
        </p:spPr>
      </p:pic>
      <p:sp>
        <p:nvSpPr>
          <p:cNvPr id="6" name="Rectangle 5">
            <a:extLst>
              <a:ext uri="{FF2B5EF4-FFF2-40B4-BE49-F238E27FC236}">
                <a16:creationId xmlns:a16="http://schemas.microsoft.com/office/drawing/2014/main" id="{C4F41024-4684-E652-8B7B-52449F734829}"/>
              </a:ext>
            </a:extLst>
          </p:cNvPr>
          <p:cNvSpPr/>
          <p:nvPr/>
        </p:nvSpPr>
        <p:spPr>
          <a:xfrm>
            <a:off x="291152" y="5781369"/>
            <a:ext cx="5181600" cy="6605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rtl="1"/>
            <a:r>
              <a:rPr lang="ar-EG" b="1"/>
              <a:t>توضح الصورة أداة</a:t>
            </a:r>
            <a:r>
              <a:rPr lang="en-US" b="1"/>
              <a:t> Yandex image </a:t>
            </a:r>
            <a:r>
              <a:rPr lang="ar-EG" b="1"/>
              <a:t> للبحث العكسي عن الصور</a:t>
            </a:r>
            <a:endParaRPr lang="en-US" b="1"/>
          </a:p>
        </p:txBody>
      </p:sp>
      <p:sp>
        <p:nvSpPr>
          <p:cNvPr id="5" name="Rectangle 4">
            <a:extLst>
              <a:ext uri="{FF2B5EF4-FFF2-40B4-BE49-F238E27FC236}">
                <a16:creationId xmlns:a16="http://schemas.microsoft.com/office/drawing/2014/main" id="{6A4C2CD4-24AA-11DA-4766-7CF0AC280F1F}"/>
              </a:ext>
            </a:extLst>
          </p:cNvPr>
          <p:cNvSpPr/>
          <p:nvPr/>
        </p:nvSpPr>
        <p:spPr>
          <a:xfrm>
            <a:off x="5855110" y="5522502"/>
            <a:ext cx="5926393" cy="6605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rtl="1"/>
            <a:r>
              <a:rPr lang="ar-EG" sz="2000" b="1"/>
              <a:t>توضح الصورة أداة</a:t>
            </a:r>
            <a:r>
              <a:rPr lang="en-US" sz="2000" b="1"/>
              <a:t> bingvisualsearch </a:t>
            </a:r>
            <a:r>
              <a:rPr lang="ar-EG" sz="2000" b="1"/>
              <a:t>للبحث العكسي عن الصور</a:t>
            </a:r>
            <a:endParaRPr lang="en-US" sz="2000" b="1"/>
          </a:p>
        </p:txBody>
      </p:sp>
    </p:spTree>
    <p:extLst>
      <p:ext uri="{BB962C8B-B14F-4D97-AF65-F5344CB8AC3E}">
        <p14:creationId xmlns:p14="http://schemas.microsoft.com/office/powerpoint/2010/main" val="2466770657"/>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83A362-D083-DAD7-C924-38EDA4E752B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C09A675A-AB39-B0AA-2CF5-74D9C2E84D15}"/>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7DB6C4E8-62B4-9701-61C1-5A54980F3722}"/>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E66FABC7-4B37-C56C-D18F-E4BA1FF326E2}"/>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ثانيًا: </a:t>
            </a:r>
            <a:r>
              <a:rPr lang="ar-SA" sz="32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 </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090A246B-DFB1-D1FC-DED0-F5DB7E266F89}"/>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E4B1512A-4179-E939-8229-F70662BA959F}"/>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DD548204-98BF-7B7C-5C56-BF3093977E29}"/>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A71DA876-6398-D20B-1C0D-064001F744AC}"/>
              </a:ext>
            </a:extLst>
          </p:cNvPr>
          <p:cNvSpPr txBox="1"/>
          <p:nvPr/>
        </p:nvSpPr>
        <p:spPr>
          <a:xfrm>
            <a:off x="6180015" y="1396845"/>
            <a:ext cx="5348969" cy="5262979"/>
          </a:xfrm>
          <a:prstGeom prst="rect">
            <a:avLst/>
          </a:prstGeom>
          <a:noFill/>
        </p:spPr>
        <p:txBody>
          <a:bodyPr wrap="square">
            <a:spAutoFit/>
          </a:bodyPr>
          <a:lstStyle/>
          <a:p>
            <a:pPr marL="457200" indent="-457200" algn="just" rtl="1">
              <a:buFont typeface="Wingdings" panose="05000000000000000000" pitchFamily="2" charset="2"/>
              <a:buChar char="§"/>
            </a:pPr>
            <a:r>
              <a:rPr lang="ar-EG" sz="2800" b="1"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أشهر أدوات التحقق والبحث العكسي عن الفيديوهات:</a:t>
            </a:r>
          </a:p>
          <a:p>
            <a:pPr algn="r"/>
            <a:r>
              <a:rPr lang="ar-EG" sz="2800" b="1"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InVIDWeVerify</a:t>
            </a:r>
            <a:r>
              <a:rPr lang="ar-EG" sz="2800" b="1"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أداة </a:t>
            </a:r>
          </a:p>
          <a:p>
            <a:pPr algn="just" rtl="1"/>
            <a:r>
              <a:rPr lang="ar-EG" sz="2800" b="1">
                <a:latin typeface="Simplified Arabic" panose="02020603050405020304" pitchFamily="18" charset="-78"/>
                <a:ea typeface="Calibri" panose="020F0502020204030204" pitchFamily="34" charset="0"/>
                <a:cs typeface="Simplified Arabic" panose="02020603050405020304" pitchFamily="18" charset="-78"/>
              </a:rPr>
              <a:t>توضح لنا الصورة على اليسار لقطة شاشة من أداة </a:t>
            </a:r>
            <a:r>
              <a:rPr lang="en-US" sz="2800" b="1">
                <a:latin typeface="Simplified Arabic" panose="02020603050405020304" pitchFamily="18" charset="-78"/>
                <a:cs typeface="Simplified Arabic" panose="02020603050405020304" pitchFamily="18" charset="-78"/>
                <a:hlinkClick r:id="rId2"/>
              </a:rPr>
              <a:t>inVID WeVerify</a:t>
            </a:r>
            <a:r>
              <a:rPr lang="ar-EG" sz="2800" b="1">
                <a:latin typeface="Simplified Arabic" panose="02020603050405020304" pitchFamily="18" charset="-78"/>
                <a:cs typeface="Simplified Arabic" panose="02020603050405020304" pitchFamily="18" charset="-78"/>
              </a:rPr>
              <a:t> بعد أن نقوم بتثبيت الأداة على المتصفح، </a:t>
            </a:r>
            <a:r>
              <a:rPr lang="ar-EG" sz="2800" b="1">
                <a:latin typeface="Simplified Arabic" panose="02020603050405020304" pitchFamily="18" charset="-78"/>
                <a:ea typeface="Calibri" panose="020F0502020204030204" pitchFamily="34" charset="0"/>
                <a:cs typeface="Simplified Arabic" panose="02020603050405020304" pitchFamily="18" charset="-78"/>
              </a:rPr>
              <a:t>الدخول على الأدوات ونختار منها تحليل الفيديو، بعد الدخول على تبويب تحليل الفيديو، نضع رابط الفيديو المراد التحقق منه في مربع البحث ونضغط على ارسال، ويمكننا أيضًا استخدام تقنية البحث العكسي على هذه الأداة.</a:t>
            </a:r>
            <a:endParaRPr lang="en-US" sz="2800" b="1">
              <a:latin typeface="Simplified Arabic" panose="02020603050405020304" pitchFamily="18" charset="-78"/>
              <a:cs typeface="Simplified Arabic" panose="02020603050405020304" pitchFamily="18" charset="-78"/>
            </a:endParaRPr>
          </a:p>
          <a:p>
            <a:pPr algn="just" rtl="1"/>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Content Placeholder 10">
            <a:extLst>
              <a:ext uri="{FF2B5EF4-FFF2-40B4-BE49-F238E27FC236}">
                <a16:creationId xmlns:a16="http://schemas.microsoft.com/office/drawing/2014/main" id="{23544698-DA74-9594-19A2-10D626086697}"/>
              </a:ext>
            </a:extLst>
          </p:cNvPr>
          <p:cNvPicPr>
            <a:picLocks noGrp="1" noChangeAspect="1"/>
          </p:cNvPicPr>
          <p:nvPr>
            <p:ph sz="half" idx="1"/>
          </p:nvPr>
        </p:nvPicPr>
        <p:blipFill>
          <a:blip r:embed="rId3"/>
          <a:stretch>
            <a:fillRect/>
          </a:stretch>
        </p:blipFill>
        <p:spPr>
          <a:xfrm>
            <a:off x="74842" y="1508501"/>
            <a:ext cx="6021158" cy="4966349"/>
          </a:xfrm>
          <a:prstGeom prst="rect">
            <a:avLst/>
          </a:prstGeom>
        </p:spPr>
      </p:pic>
    </p:spTree>
    <p:extLst>
      <p:ext uri="{BB962C8B-B14F-4D97-AF65-F5344CB8AC3E}">
        <p14:creationId xmlns:p14="http://schemas.microsoft.com/office/powerpoint/2010/main" val="2996265057"/>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5EF10-5B8C-04D9-8916-9ED936F82EB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6946770E-5392-DB3E-8CBB-5A8B2535D973}"/>
              </a:ext>
            </a:extLst>
          </p:cNvPr>
          <p:cNvSpPr txBox="1"/>
          <p:nvPr/>
        </p:nvSpPr>
        <p:spPr>
          <a:xfrm>
            <a:off x="9262165" y="6359378"/>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7E5A8BF1-E0D7-A327-CEA9-47CAEEE93C97}"/>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5A39D3AC-9F2E-7F03-5C2F-F0771399948A}"/>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latin typeface="Simplified Arabic" panose="02020603050405020304" pitchFamily="18" charset="-78"/>
                <a:cs typeface="Simplified Arabic" panose="02020603050405020304" pitchFamily="18" charset="-78"/>
              </a:rPr>
              <a:t>ثالثًا: ثأثير الذكاء الاصطناعي على المحتوى الإعلامي</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FB1825C0-51D0-400F-D579-1F7FEE764718}"/>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C24B14B9-7E0C-27F3-16C5-697896624C55}"/>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F2CCF671-D312-3853-8121-FE2C55EE6BBF}"/>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7D44C312-69D8-981D-48C9-64A1B7646E23}"/>
              </a:ext>
            </a:extLst>
          </p:cNvPr>
          <p:cNvSpPr txBox="1"/>
          <p:nvPr/>
        </p:nvSpPr>
        <p:spPr>
          <a:xfrm>
            <a:off x="5675794" y="1419564"/>
            <a:ext cx="5770971" cy="5139869"/>
          </a:xfrm>
          <a:prstGeom prst="rect">
            <a:avLst/>
          </a:prstGeom>
          <a:noFill/>
        </p:spPr>
        <p:txBody>
          <a:bodyPr wrap="square">
            <a:spAutoFit/>
          </a:bodyPr>
          <a:lstStyle/>
          <a:p>
            <a:pPr algn="just" rtl="1">
              <a:spcAft>
                <a:spcPts val="800"/>
              </a:spcAft>
            </a:pPr>
            <a:r>
              <a:rPr lang="ar-EG" sz="2800" b="1"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يمكننا تناول تأثير الذكاء الاصطناعي على المحتوى الإعلامي من خلال رؤيتين أساسيتين، إحداهما تبرز الآثار الإيجابية التي يسهم بها في تطوير الأداء الإعلامي، والأخرى تسلط الضوء على التحديات والآثار السلبية المترتبة على توظيفه:</a:t>
            </a:r>
          </a:p>
          <a:p>
            <a:pPr algn="just" rtl="1">
              <a:spcAft>
                <a:spcPts val="800"/>
              </a:spcAft>
            </a:pPr>
            <a:r>
              <a:rPr lang="ar-EG" sz="2800" b="1"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أ.التأثيرات الإيجابية:</a:t>
            </a:r>
          </a:p>
          <a:p>
            <a:pPr marL="514350" indent="-514350" algn="just" rtl="1">
              <a:spcAft>
                <a:spcPts val="800"/>
              </a:spcAft>
              <a:buAutoNum type="arabicPeriod"/>
            </a:pPr>
            <a:r>
              <a:rPr lang="ar-SA" sz="2800" b="1">
                <a:solidFill>
                  <a:schemeClr val="tx2"/>
                </a:solidFill>
                <a:latin typeface="Simplified Arabic" panose="02020603050405020304" pitchFamily="18" charset="-78"/>
                <a:cs typeface="Simplified Arabic" panose="02020603050405020304" pitchFamily="18" charset="-78"/>
              </a:rPr>
              <a:t>رفع جودة الإنتاج</a:t>
            </a:r>
            <a:r>
              <a:rPr lang="ar-EG" sz="2800" b="1">
                <a:solidFill>
                  <a:schemeClr val="tx2"/>
                </a:solidFill>
                <a:latin typeface="Simplified Arabic" panose="02020603050405020304" pitchFamily="18" charset="-78"/>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يساعد الذكاء الاصطناعي في تحسين سرعة الإنتاج وتحسين صيغ الأخبار والتنسيق، مما يقلّل الأعباء على الصحفيين</a:t>
            </a:r>
            <a:r>
              <a:rPr lang="en-US" sz="2800" b="1">
                <a:latin typeface="Simplified Arabic" panose="02020603050405020304" pitchFamily="18" charset="-78"/>
                <a:cs typeface="Simplified Arabic" panose="02020603050405020304" pitchFamily="18" charset="-78"/>
              </a:rPr>
              <a:t>. </a:t>
            </a:r>
            <a:endParaRPr lang="en-US" sz="2800">
              <a:latin typeface="Simplified Arabic" panose="02020603050405020304" pitchFamily="18" charset="-78"/>
              <a:cs typeface="Simplified Arabic" panose="02020603050405020304" pitchFamily="18" charset="-78"/>
            </a:endParaRPr>
          </a:p>
        </p:txBody>
      </p:sp>
      <p:pic>
        <p:nvPicPr>
          <p:cNvPr id="11" name="Content Placeholder 10" descr="A group of robots working on a computer&#10;&#10;AI-generated content may be incorrect.">
            <a:extLst>
              <a:ext uri="{FF2B5EF4-FFF2-40B4-BE49-F238E27FC236}">
                <a16:creationId xmlns:a16="http://schemas.microsoft.com/office/drawing/2014/main" id="{4B429186-17F0-4A34-DF7D-B4CF7C4430A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7379" y="1460310"/>
            <a:ext cx="5181600" cy="5205961"/>
          </a:xfrm>
        </p:spPr>
      </p:pic>
    </p:spTree>
    <p:extLst>
      <p:ext uri="{BB962C8B-B14F-4D97-AF65-F5344CB8AC3E}">
        <p14:creationId xmlns:p14="http://schemas.microsoft.com/office/powerpoint/2010/main" val="2885216919"/>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3B1B9-5ADC-051C-0FCE-0E441659C5A6}"/>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D5E38CFE-2EA9-72A2-0B97-F392BEE5DA2B}"/>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80CC0F66-4743-F149-05C1-4CA90AC7B916}"/>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651D874C-B2EA-A2E1-3E46-EBD5577CE015}"/>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latin typeface="Simplified Arabic" panose="02020603050405020304" pitchFamily="18" charset="-78"/>
                <a:cs typeface="Simplified Arabic" panose="02020603050405020304" pitchFamily="18" charset="-78"/>
              </a:rPr>
              <a:t>ثالثًا: ثأثير الذكاء الاصطناعي على المحتوى الإعلامي</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FAD5DAAF-96FD-160F-34B0-C0E2AE7A962E}"/>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C11E326F-916A-AA77-1F1F-E704885499D6}"/>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7D27E523-5E82-6A30-8D15-B8E78F28921F}"/>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57ABE73F-9182-5489-2202-FB91BE62F379}"/>
              </a:ext>
            </a:extLst>
          </p:cNvPr>
          <p:cNvSpPr txBox="1"/>
          <p:nvPr/>
        </p:nvSpPr>
        <p:spPr>
          <a:xfrm>
            <a:off x="5973097" y="1585122"/>
            <a:ext cx="5139389" cy="4072910"/>
          </a:xfrm>
          <a:prstGeom prst="rect">
            <a:avLst/>
          </a:prstGeom>
          <a:noFill/>
        </p:spPr>
        <p:txBody>
          <a:bodyPr wrap="square">
            <a:spAutoFit/>
          </a:bodyPr>
          <a:lstStyle/>
          <a:p>
            <a:pPr lvl="0" algn="just" rtl="1"/>
            <a:r>
              <a:rPr lang="en-US" sz="2800" b="1" u="sng">
                <a:solidFill>
                  <a:schemeClr val="tx2"/>
                </a:solidFill>
                <a:latin typeface="Simplified Arabic" panose="02020603050405020304" pitchFamily="18" charset="-78"/>
                <a:cs typeface="Simplified Arabic" panose="02020603050405020304" pitchFamily="18" charset="-78"/>
              </a:rPr>
              <a:t>2</a:t>
            </a:r>
            <a:r>
              <a:rPr lang="ar-EG" sz="2800" b="1" u="sng">
                <a:solidFill>
                  <a:schemeClr val="tx2"/>
                </a:solidFill>
                <a:latin typeface="Simplified Arabic" panose="02020603050405020304" pitchFamily="18" charset="-78"/>
                <a:cs typeface="Simplified Arabic" panose="02020603050405020304" pitchFamily="18" charset="-78"/>
              </a:rPr>
              <a:t>. </a:t>
            </a:r>
            <a:r>
              <a:rPr lang="ar-SA" sz="2800" b="1" u="sng">
                <a:solidFill>
                  <a:schemeClr val="tx2"/>
                </a:solidFill>
                <a:latin typeface="Simplified Arabic" panose="02020603050405020304" pitchFamily="18" charset="-78"/>
                <a:cs typeface="Simplified Arabic" panose="02020603050405020304" pitchFamily="18" charset="-78"/>
              </a:rPr>
              <a:t>تحسين دقة التوصيات</a:t>
            </a:r>
            <a:r>
              <a:rPr lang="ar-EG" sz="2800" b="1" u="sng">
                <a:solidFill>
                  <a:schemeClr val="tx2"/>
                </a:solidFill>
                <a:latin typeface="Simplified Arabic" panose="02020603050405020304" pitchFamily="18" charset="-78"/>
                <a:cs typeface="Simplified Arabic" panose="02020603050405020304" pitchFamily="18" charset="-78"/>
              </a:rPr>
              <a:t>:</a:t>
            </a:r>
            <a:endParaRPr lang="en-US" sz="2800" b="1" u="sng">
              <a:solidFill>
                <a:schemeClr val="tx2"/>
              </a:solidFill>
              <a:latin typeface="Simplified Arabic" panose="02020603050405020304" pitchFamily="18" charset="-78"/>
              <a:cs typeface="Simplified Arabic" panose="02020603050405020304" pitchFamily="18" charset="-78"/>
            </a:endParaRPr>
          </a:p>
          <a:p>
            <a:pPr lvl="0" algn="just" rtl="1"/>
            <a:r>
              <a:rPr lang="en-US" sz="2800" b="1">
                <a:solidFill>
                  <a:schemeClr val="tx2"/>
                </a:solidFill>
                <a:latin typeface="Simplified Arabic" panose="02020603050405020304" pitchFamily="18" charset="-78"/>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خوارزميات الذكاء الاصطناعي توفر توصيات محتوى تلائم اهتمامات المستخدم، ما يساعد المؤسسات في زيادة ولاء الجمهور والانخراط معه</a:t>
            </a:r>
            <a:r>
              <a:rPr lang="en-US" sz="2800" b="1">
                <a:latin typeface="Simplified Arabic" panose="02020603050405020304" pitchFamily="18" charset="-78"/>
                <a:cs typeface="Simplified Arabic" panose="02020603050405020304" pitchFamily="18" charset="-78"/>
              </a:rPr>
              <a:t>. </a:t>
            </a:r>
            <a:endParaRPr lang="en-US" sz="2800">
              <a:latin typeface="Simplified Arabic" panose="02020603050405020304" pitchFamily="18" charset="-78"/>
              <a:cs typeface="Simplified Arabic" panose="02020603050405020304" pitchFamily="18" charset="-78"/>
            </a:endParaRPr>
          </a:p>
          <a:p>
            <a:pPr algn="just" rtl="1">
              <a:spcAft>
                <a:spcPts val="800"/>
              </a:spcAft>
            </a:pPr>
            <a:r>
              <a:rPr lang="en-US" sz="2800" b="1" u="sng">
                <a:solidFill>
                  <a:schemeClr val="tx2"/>
                </a:solidFill>
                <a:latin typeface="Simplified Arabic" panose="02020603050405020304" pitchFamily="18" charset="-78"/>
                <a:cs typeface="Simplified Arabic" panose="02020603050405020304" pitchFamily="18" charset="-78"/>
              </a:rPr>
              <a:t>3</a:t>
            </a:r>
            <a:r>
              <a:rPr lang="ar-EG" sz="2800" b="1" u="sng">
                <a:solidFill>
                  <a:schemeClr val="tx2"/>
                </a:solidFill>
                <a:latin typeface="Simplified Arabic" panose="02020603050405020304" pitchFamily="18" charset="-78"/>
                <a:cs typeface="Simplified Arabic" panose="02020603050405020304" pitchFamily="18" charset="-78"/>
              </a:rPr>
              <a:t>. </a:t>
            </a:r>
            <a:r>
              <a:rPr lang="ar-SA" sz="2800" b="1" u="sng">
                <a:solidFill>
                  <a:schemeClr val="tx2"/>
                </a:solidFill>
                <a:latin typeface="Simplified Arabic" panose="02020603050405020304" pitchFamily="18" charset="-78"/>
                <a:cs typeface="Simplified Arabic" panose="02020603050405020304" pitchFamily="18" charset="-78"/>
              </a:rPr>
              <a:t>مواجهة الأخبار المضللة</a:t>
            </a:r>
            <a:r>
              <a:rPr lang="ar-EG" sz="2800" b="1" u="sng">
                <a:solidFill>
                  <a:schemeClr val="tx2"/>
                </a:solidFill>
                <a:latin typeface="Simplified Arabic" panose="02020603050405020304" pitchFamily="18" charset="-78"/>
                <a:cs typeface="Simplified Arabic" panose="02020603050405020304" pitchFamily="18" charset="-78"/>
              </a:rPr>
              <a:t>:</a:t>
            </a:r>
            <a:r>
              <a:rPr lang="en-US" sz="2800" b="1" u="sng">
                <a:latin typeface="Simplified Arabic" panose="02020603050405020304" pitchFamily="18" charset="-78"/>
                <a:cs typeface="Simplified Arabic" panose="02020603050405020304" pitchFamily="18" charset="-78"/>
              </a:rPr>
              <a:t> </a:t>
            </a:r>
          </a:p>
          <a:p>
            <a:pPr algn="just" rtl="1">
              <a:spcAft>
                <a:spcPts val="800"/>
              </a:spcAft>
            </a:pPr>
            <a:r>
              <a:rPr lang="ar-SA" sz="2800" b="1">
                <a:latin typeface="Simplified Arabic" panose="02020603050405020304" pitchFamily="18" charset="-78"/>
                <a:cs typeface="Simplified Arabic" panose="02020603050405020304" pitchFamily="18" charset="-78"/>
              </a:rPr>
              <a:t>أدوات الكشف الآلي يمكنها تحديد مصادر غير موثوقة أو محتوى مفبرك، مما يعزّز مصداقية المحتوى المقدم للجمهور</a:t>
            </a:r>
            <a:r>
              <a:rPr lang="en-US" sz="2800" b="1">
                <a:latin typeface="Simplified Arabic" panose="02020603050405020304" pitchFamily="18" charset="-78"/>
                <a:cs typeface="Simplified Arabic" panose="02020603050405020304" pitchFamily="18" charset="-78"/>
              </a:rPr>
              <a:t>. </a:t>
            </a:r>
            <a:endParaRPr lang="en-US" sz="2800">
              <a:latin typeface="Simplified Arabic" panose="02020603050405020304" pitchFamily="18" charset="-78"/>
              <a:cs typeface="Simplified Arabic" panose="02020603050405020304" pitchFamily="18" charset="-78"/>
            </a:endParaRPr>
          </a:p>
        </p:txBody>
      </p:sp>
      <p:pic>
        <p:nvPicPr>
          <p:cNvPr id="11" name="Content Placeholder 10" descr="A robot reading a newspaper&#10;&#10;AI-generated content may be incorrect.">
            <a:extLst>
              <a:ext uri="{FF2B5EF4-FFF2-40B4-BE49-F238E27FC236}">
                <a16:creationId xmlns:a16="http://schemas.microsoft.com/office/drawing/2014/main" id="{4718CEEA-E173-4384-8D81-1D4C7AA1D7B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1152" y="1616939"/>
            <a:ext cx="5357480" cy="4942493"/>
          </a:xfrm>
        </p:spPr>
      </p:pic>
    </p:spTree>
    <p:extLst>
      <p:ext uri="{BB962C8B-B14F-4D97-AF65-F5344CB8AC3E}">
        <p14:creationId xmlns:p14="http://schemas.microsoft.com/office/powerpoint/2010/main" val="2372125358"/>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B8E95-B980-4D01-9791-73B23B7CBA6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1420EF2-EE42-EF21-DBDC-380143272D20}"/>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B3AC768F-3EE5-68C6-3713-174E431A780A}"/>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2E8D77DA-820A-8EA5-124A-A303B2049728}"/>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latin typeface="Simplified Arabic" panose="02020603050405020304" pitchFamily="18" charset="-78"/>
                <a:cs typeface="Simplified Arabic" panose="02020603050405020304" pitchFamily="18" charset="-78"/>
              </a:rPr>
              <a:t>ثالثًا: ثأثير الذكاء الاصطناعي على المحتوى الإعلامي</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7DBB5F86-D988-F173-4ECE-88C2007D05D2}"/>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59395983-2F7C-5CD8-13C1-EDF225D2B1E1}"/>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CAB2522-7D55-1500-6FCF-AFDC9401D8A1}"/>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TextBox 8">
            <a:extLst>
              <a:ext uri="{FF2B5EF4-FFF2-40B4-BE49-F238E27FC236}">
                <a16:creationId xmlns:a16="http://schemas.microsoft.com/office/drawing/2014/main" id="{0F806387-F5E9-78E8-F3AC-8B889C2CC661}"/>
              </a:ext>
            </a:extLst>
          </p:cNvPr>
          <p:cNvSpPr txBox="1"/>
          <p:nvPr/>
        </p:nvSpPr>
        <p:spPr>
          <a:xfrm>
            <a:off x="5894571" y="1612662"/>
            <a:ext cx="5459227" cy="4134465"/>
          </a:xfrm>
          <a:prstGeom prst="rect">
            <a:avLst/>
          </a:prstGeom>
          <a:noFill/>
        </p:spPr>
        <p:txBody>
          <a:bodyPr wrap="square">
            <a:spAutoFit/>
          </a:bodyPr>
          <a:lstStyle/>
          <a:p>
            <a:pPr algn="just" rtl="1">
              <a:spcAft>
                <a:spcPts val="800"/>
              </a:spcAft>
            </a:pPr>
            <a:r>
              <a:rPr lang="ar-EG" sz="3200" b="1"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ب.التأثيرات السلبية:</a:t>
            </a:r>
          </a:p>
          <a:p>
            <a:pPr lvl="0" algn="just" rtl="1"/>
            <a:r>
              <a:rPr lang="en-US" sz="2800" b="1" u="sng">
                <a:solidFill>
                  <a:schemeClr val="tx2"/>
                </a:solidFill>
                <a:latin typeface="Simplified Arabic" panose="02020603050405020304" pitchFamily="18" charset="-78"/>
                <a:cs typeface="Simplified Arabic" panose="02020603050405020304" pitchFamily="18" charset="-78"/>
              </a:rPr>
              <a:t>1</a:t>
            </a:r>
            <a:r>
              <a:rPr lang="ar-EG" sz="2800" b="1" u="sng">
                <a:solidFill>
                  <a:schemeClr val="tx2"/>
                </a:solidFill>
                <a:latin typeface="Simplified Arabic" panose="02020603050405020304" pitchFamily="18" charset="-78"/>
                <a:cs typeface="Simplified Arabic" panose="02020603050405020304" pitchFamily="18" charset="-78"/>
              </a:rPr>
              <a:t>. </a:t>
            </a:r>
            <a:r>
              <a:rPr lang="ar-SA" sz="2800" b="1" u="sng">
                <a:solidFill>
                  <a:schemeClr val="tx2"/>
                </a:solidFill>
                <a:latin typeface="Simplified Arabic" panose="02020603050405020304" pitchFamily="18" charset="-78"/>
                <a:cs typeface="Simplified Arabic" panose="02020603050405020304" pitchFamily="18" charset="-78"/>
              </a:rPr>
              <a:t>تعميم الخوارزميات لأخطاء بشرية</a:t>
            </a:r>
            <a:r>
              <a:rPr lang="en-US" sz="2800" b="1" u="sng">
                <a:solidFill>
                  <a:schemeClr val="tx2"/>
                </a:solidFill>
                <a:latin typeface="Simplified Arabic" panose="02020603050405020304" pitchFamily="18" charset="-78"/>
                <a:cs typeface="Simplified Arabic" panose="02020603050405020304" pitchFamily="18" charset="-78"/>
              </a:rPr>
              <a:t>: </a:t>
            </a:r>
            <a:endParaRPr lang="ar-EG" sz="2800" b="1" u="sng">
              <a:solidFill>
                <a:schemeClr val="tx2"/>
              </a:solidFill>
              <a:latin typeface="Simplified Arabic" panose="02020603050405020304" pitchFamily="18" charset="-78"/>
              <a:cs typeface="Simplified Arabic" panose="02020603050405020304" pitchFamily="18" charset="-78"/>
            </a:endParaRPr>
          </a:p>
          <a:p>
            <a:pPr lvl="0" algn="just" rtl="1"/>
            <a:r>
              <a:rPr lang="ar-SA" sz="2800" b="1">
                <a:latin typeface="Simplified Arabic" panose="02020603050405020304" pitchFamily="18" charset="-78"/>
                <a:cs typeface="Simplified Arabic" panose="02020603050405020304" pitchFamily="18" charset="-78"/>
              </a:rPr>
              <a:t>إذا كانت البيانات التي تدرب عليها الذكاء الاصطناعي متحيزة، فإن المحتوى الناتج قد يعكس هذا التحيز</a:t>
            </a:r>
            <a:r>
              <a:rPr lang="en-US" sz="2800" b="1">
                <a:latin typeface="Simplified Arabic" panose="02020603050405020304" pitchFamily="18" charset="-78"/>
                <a:cs typeface="Simplified Arabic" panose="02020603050405020304" pitchFamily="18" charset="-78"/>
              </a:rPr>
              <a:t>. </a:t>
            </a:r>
            <a:endParaRPr lang="en-US" sz="2800">
              <a:latin typeface="Simplified Arabic" panose="02020603050405020304" pitchFamily="18" charset="-78"/>
              <a:cs typeface="Simplified Arabic" panose="02020603050405020304" pitchFamily="18" charset="-78"/>
            </a:endParaRPr>
          </a:p>
          <a:p>
            <a:pPr lvl="0" algn="r" rtl="1"/>
            <a:r>
              <a:rPr lang="en-US" sz="2800" b="1" u="sng">
                <a:solidFill>
                  <a:schemeClr val="tx2"/>
                </a:solidFill>
                <a:latin typeface="Simplified Arabic" panose="02020603050405020304" pitchFamily="18" charset="-78"/>
                <a:cs typeface="Simplified Arabic" panose="02020603050405020304" pitchFamily="18" charset="-78"/>
              </a:rPr>
              <a:t>2</a:t>
            </a:r>
            <a:r>
              <a:rPr lang="ar-EG" sz="2800" b="1" u="sng">
                <a:solidFill>
                  <a:schemeClr val="tx2"/>
                </a:solidFill>
                <a:latin typeface="Simplified Arabic" panose="02020603050405020304" pitchFamily="18" charset="-78"/>
                <a:cs typeface="Simplified Arabic" panose="02020603050405020304" pitchFamily="18" charset="-78"/>
              </a:rPr>
              <a:t>. </a:t>
            </a:r>
            <a:r>
              <a:rPr lang="ar-SA" sz="2800" b="1" u="sng">
                <a:solidFill>
                  <a:schemeClr val="tx2"/>
                </a:solidFill>
                <a:latin typeface="Simplified Arabic" panose="02020603050405020304" pitchFamily="18" charset="-78"/>
                <a:cs typeface="Simplified Arabic" panose="02020603050405020304" pitchFamily="18" charset="-78"/>
              </a:rPr>
              <a:t>فقدان الصوت الإنساني</a:t>
            </a:r>
            <a:r>
              <a:rPr lang="en-US" sz="2800" b="1" u="sng">
                <a:latin typeface="Simplified Arabic" panose="02020603050405020304" pitchFamily="18" charset="-78"/>
                <a:cs typeface="Simplified Arabic" panose="02020603050405020304" pitchFamily="18" charset="-78"/>
              </a:rPr>
              <a:t>: </a:t>
            </a:r>
            <a:endParaRPr lang="ar-EG" sz="2800" b="1" u="sng">
              <a:latin typeface="Simplified Arabic" panose="02020603050405020304" pitchFamily="18" charset="-78"/>
              <a:cs typeface="Simplified Arabic" panose="02020603050405020304" pitchFamily="18" charset="-78"/>
            </a:endParaRPr>
          </a:p>
          <a:p>
            <a:pPr lvl="0" algn="just" rtl="1"/>
            <a:r>
              <a:rPr lang="ar-SA" sz="2800" b="1">
                <a:latin typeface="Simplified Arabic" panose="02020603050405020304" pitchFamily="18" charset="-78"/>
                <a:cs typeface="Simplified Arabic" panose="02020603050405020304" pitchFamily="18" charset="-78"/>
              </a:rPr>
              <a:t>في بعض الأحيان، ينتج الذكاء الاصطناعي نصوصًا أو صورًا تبدو احترافية لكنها تفتقد العمق الإنساني أو الحس النقدي</a:t>
            </a:r>
            <a:r>
              <a:rPr lang="en-US" sz="2800" b="1">
                <a:latin typeface="Simplified Arabic" panose="02020603050405020304" pitchFamily="18" charset="-78"/>
                <a:cs typeface="Simplified Arabic" panose="02020603050405020304" pitchFamily="18" charset="-78"/>
              </a:rPr>
              <a:t>. </a:t>
            </a:r>
            <a:endParaRPr lang="en-US" sz="2800">
              <a:latin typeface="Simplified Arabic" panose="02020603050405020304" pitchFamily="18" charset="-78"/>
              <a:cs typeface="Simplified Arabic" panose="02020603050405020304" pitchFamily="18" charset="-78"/>
            </a:endParaRPr>
          </a:p>
        </p:txBody>
      </p:sp>
      <p:pic>
        <p:nvPicPr>
          <p:cNvPr id="15" name="Content Placeholder 14" descr="A digital art of a person's head with a cloud in the sky&#10;&#10;AI-generated content may be incorrect.">
            <a:extLst>
              <a:ext uri="{FF2B5EF4-FFF2-40B4-BE49-F238E27FC236}">
                <a16:creationId xmlns:a16="http://schemas.microsoft.com/office/drawing/2014/main" id="{83C4C3B2-30AA-8F7E-E79E-EBB8A0EA551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4366" y="1585122"/>
            <a:ext cx="5459227" cy="4974311"/>
          </a:xfrm>
        </p:spPr>
      </p:pic>
    </p:spTree>
    <p:extLst>
      <p:ext uri="{BB962C8B-B14F-4D97-AF65-F5344CB8AC3E}">
        <p14:creationId xmlns:p14="http://schemas.microsoft.com/office/powerpoint/2010/main" val="1802645374"/>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DE6FE-3150-9B19-D167-6C3085F60DFA}"/>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3F8CC4F-DC77-58CC-6D1F-32A868918119}"/>
              </a:ext>
            </a:extLst>
          </p:cNvPr>
          <p:cNvSpPr txBox="1"/>
          <p:nvPr/>
        </p:nvSpPr>
        <p:spPr>
          <a:xfrm>
            <a:off x="8862162" y="6159323"/>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231502D7-AFF2-0671-435E-BECFF9DE40D1}"/>
              </a:ext>
            </a:extLst>
          </p:cNvPr>
          <p:cNvSpPr/>
          <p:nvPr/>
        </p:nvSpPr>
        <p:spPr>
          <a:xfrm>
            <a:off x="368674"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91A1184B-3804-BAF9-3E71-62BE4D00C9A4}"/>
              </a:ext>
            </a:extLst>
          </p:cNvPr>
          <p:cNvSpPr txBox="1">
            <a:spLocks noGrp="1"/>
          </p:cNvSpPr>
          <p:nvPr>
            <p:ph type="title"/>
          </p:nvPr>
        </p:nvSpPr>
        <p:spPr>
          <a:xfrm>
            <a:off x="1984097" y="298567"/>
            <a:ext cx="9369702"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latin typeface="Simplified Arabic" panose="02020603050405020304" pitchFamily="18" charset="-78"/>
                <a:cs typeface="Simplified Arabic" panose="02020603050405020304" pitchFamily="18" charset="-78"/>
              </a:rPr>
              <a:t>ثالثًا: ثأثير الذكاء الاصطناعي على المحتوى الإعلامي</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965B1FF0-1CCA-4331-EF09-75B2CE6DCBD4}"/>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75E0F478-FB36-A1E2-B56B-B6792D52EB7E}"/>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2CCC5282-0626-8921-083B-D8CBE9501A9B}"/>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DB820367-9437-02D5-93D5-1199C8DFF50C}"/>
              </a:ext>
            </a:extLst>
          </p:cNvPr>
          <p:cNvSpPr txBox="1"/>
          <p:nvPr/>
        </p:nvSpPr>
        <p:spPr>
          <a:xfrm>
            <a:off x="6096001" y="1585122"/>
            <a:ext cx="5341813" cy="3416320"/>
          </a:xfrm>
          <a:prstGeom prst="rect">
            <a:avLst/>
          </a:prstGeom>
          <a:noFill/>
        </p:spPr>
        <p:txBody>
          <a:bodyPr wrap="square">
            <a:spAutoFit/>
          </a:bodyPr>
          <a:lstStyle/>
          <a:p>
            <a:pPr algn="just" rtl="1">
              <a:spcAft>
                <a:spcPts val="800"/>
              </a:spcAft>
            </a:pPr>
            <a:r>
              <a:rPr lang="ar-EG" sz="2800" b="1" u="sng">
                <a:solidFill>
                  <a:schemeClr val="tx2"/>
                </a:solidFill>
                <a:latin typeface="Simplified Arabic" panose="02020603050405020304" pitchFamily="18" charset="-78"/>
                <a:cs typeface="Simplified Arabic" panose="02020603050405020304" pitchFamily="18" charset="-78"/>
              </a:rPr>
              <a:t> </a:t>
            </a:r>
            <a:r>
              <a:rPr lang="en-US" sz="2800" b="1" u="sng">
                <a:solidFill>
                  <a:schemeClr val="tx2"/>
                </a:solidFill>
                <a:latin typeface="Simplified Arabic" panose="02020603050405020304" pitchFamily="18" charset="-78"/>
                <a:cs typeface="Simplified Arabic" panose="02020603050405020304" pitchFamily="18" charset="-78"/>
              </a:rPr>
              <a:t>3</a:t>
            </a:r>
            <a:r>
              <a:rPr lang="ar-EG" sz="2800" b="1" u="sng">
                <a:solidFill>
                  <a:schemeClr val="tx2"/>
                </a:solidFill>
                <a:latin typeface="Simplified Arabic" panose="02020603050405020304" pitchFamily="18" charset="-78"/>
                <a:cs typeface="Simplified Arabic" panose="02020603050405020304" pitchFamily="18" charset="-78"/>
              </a:rPr>
              <a:t>.</a:t>
            </a:r>
            <a:r>
              <a:rPr lang="ar-SA" sz="2800" b="1" u="sng">
                <a:solidFill>
                  <a:schemeClr val="tx2"/>
                </a:solidFill>
                <a:latin typeface="Simplified Arabic" panose="02020603050405020304" pitchFamily="18" charset="-78"/>
                <a:cs typeface="Simplified Arabic" panose="02020603050405020304" pitchFamily="18" charset="-78"/>
              </a:rPr>
              <a:t>الاعتماد على المنصات الكبيرة</a:t>
            </a:r>
            <a:r>
              <a:rPr lang="en-US" sz="2800" b="1" u="sng">
                <a:solidFill>
                  <a:schemeClr val="tx2"/>
                </a:solidFill>
                <a:latin typeface="Simplified Arabic" panose="02020603050405020304" pitchFamily="18" charset="-78"/>
                <a:cs typeface="Simplified Arabic" panose="02020603050405020304" pitchFamily="18" charset="-78"/>
              </a:rPr>
              <a:t>: </a:t>
            </a:r>
            <a:endParaRPr lang="ar-EG" sz="2800" b="1" u="sng">
              <a:solidFill>
                <a:schemeClr val="tx2"/>
              </a:solidFill>
              <a:latin typeface="Simplified Arabic" panose="02020603050405020304" pitchFamily="18" charset="-78"/>
              <a:cs typeface="Simplified Arabic" panose="02020603050405020304" pitchFamily="18" charset="-78"/>
            </a:endParaRPr>
          </a:p>
          <a:p>
            <a:pPr algn="just" rtl="1">
              <a:spcAft>
                <a:spcPts val="800"/>
              </a:spcAft>
            </a:pPr>
            <a:r>
              <a:rPr lang="ar-SA" sz="2800" b="1" u="sng">
                <a:latin typeface="Simplified Arabic" panose="02020603050405020304" pitchFamily="18" charset="-78"/>
                <a:cs typeface="Simplified Arabic" panose="02020603050405020304" pitchFamily="18" charset="-78"/>
              </a:rPr>
              <a:t>احتكار منصات التقنية الكبرى لخوارزميات الذكاء الاصطناعي يحوّلها إلى حراس محتوى بمفردها، مما يثير تساؤلات حول الشفافية والتوازن الإعلامي</a:t>
            </a:r>
            <a:r>
              <a:rPr lang="ar-EG" sz="2800" b="1">
                <a:latin typeface="Simplified Arabic" panose="02020603050405020304" pitchFamily="18" charset="-78"/>
                <a:cs typeface="Simplified Arabic" panose="02020603050405020304" pitchFamily="18" charset="-78"/>
              </a:rPr>
              <a:t>.</a:t>
            </a:r>
            <a:endParaRPr lang="en-US" sz="2800">
              <a:latin typeface="Simplified Arabic" panose="02020603050405020304" pitchFamily="18" charset="-78"/>
              <a:cs typeface="Simplified Arabic" panose="02020603050405020304" pitchFamily="18" charset="-78"/>
            </a:endParaRPr>
          </a:p>
          <a:p>
            <a:pPr algn="just" rtl="1">
              <a:spcAft>
                <a:spcPts val="800"/>
              </a:spcAft>
            </a:pPr>
            <a:endParaRPr lang="ar-EG" sz="2800" b="1">
              <a:solidFill>
                <a:schemeClr val="tx2"/>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spcAft>
                <a:spcPts val="80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Content Placeholder 10" descr="A hand pointing at a screen&#10;&#10;AI-generated content may be incorrect.">
            <a:extLst>
              <a:ext uri="{FF2B5EF4-FFF2-40B4-BE49-F238E27FC236}">
                <a16:creationId xmlns:a16="http://schemas.microsoft.com/office/drawing/2014/main" id="{8C4C3F4E-06AF-35D7-0083-4B6B6E87C71F}"/>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29597" y="1547886"/>
            <a:ext cx="5725091" cy="5011547"/>
          </a:xfrm>
        </p:spPr>
      </p:pic>
    </p:spTree>
    <p:extLst>
      <p:ext uri="{BB962C8B-B14F-4D97-AF65-F5344CB8AC3E}">
        <p14:creationId xmlns:p14="http://schemas.microsoft.com/office/powerpoint/2010/main" val="1640890295"/>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2CD45-8B23-A004-7FEF-EC457C990B99}"/>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8044384-8F93-4A5F-4714-0CA93588FA31}"/>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521E472F-27B4-AC1B-409A-826F6D3C0C00}"/>
              </a:ext>
            </a:extLst>
          </p:cNvPr>
          <p:cNvSpPr/>
          <p:nvPr/>
        </p:nvSpPr>
        <p:spPr>
          <a:xfrm>
            <a:off x="342065" y="314222"/>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AA47621E-1B8E-2517-B184-485A65DE0D07}"/>
              </a:ext>
            </a:extLst>
          </p:cNvPr>
          <p:cNvSpPr txBox="1">
            <a:spLocks noGrp="1"/>
          </p:cNvSpPr>
          <p:nvPr>
            <p:ph type="title"/>
          </p:nvPr>
        </p:nvSpPr>
        <p:spPr>
          <a:xfrm>
            <a:off x="1880858" y="314222"/>
            <a:ext cx="9839229"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200" b="1">
                <a:solidFill>
                  <a:schemeClr val="bg1"/>
                </a:solidFill>
                <a:latin typeface="Simplified Arabic" panose="02020603050405020304" pitchFamily="18" charset="-78"/>
                <a:cs typeface="Simplified Arabic" panose="02020603050405020304" pitchFamily="18" charset="-78"/>
              </a:rPr>
              <a:t>رابعًا: </a:t>
            </a:r>
            <a:r>
              <a:rPr lang="ar-SA" sz="3200" b="1">
                <a:latin typeface="Simplified Arabic" panose="02020603050405020304" pitchFamily="18" charset="-78"/>
                <a:cs typeface="Simplified Arabic" panose="02020603050405020304" pitchFamily="18" charset="-78"/>
              </a:rPr>
              <a:t>الأبعاد الأخلاقية المرتبطة باستخدام الذكاء الاصطناعي في الإعلام</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C93022F7-36CF-3B4E-D206-281625B1EB4E}"/>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37EC96BC-4DAC-D146-71BB-3B48E0833C7C}"/>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255B4A86-115E-DF30-6BB6-22E8EC9B5B83}"/>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CCCADFDB-F857-BF96-16FE-9864F32FE016}"/>
              </a:ext>
            </a:extLst>
          </p:cNvPr>
          <p:cNvSpPr txBox="1"/>
          <p:nvPr/>
        </p:nvSpPr>
        <p:spPr>
          <a:xfrm>
            <a:off x="5665160" y="1546776"/>
            <a:ext cx="6043279" cy="4909036"/>
          </a:xfrm>
          <a:prstGeom prst="rect">
            <a:avLst/>
          </a:prstGeom>
          <a:noFill/>
        </p:spPr>
        <p:txBody>
          <a:bodyPr wrap="square">
            <a:spAutoFit/>
          </a:bodyPr>
          <a:lstStyle/>
          <a:p>
            <a:pPr marL="457200" indent="-457200" algn="just" rtl="1">
              <a:buFont typeface="Wingdings" panose="05000000000000000000" pitchFamily="2" charset="2"/>
              <a:buChar char="§"/>
            </a:pPr>
            <a:r>
              <a:rPr lang="ar-SA" sz="2800" b="1">
                <a:solidFill>
                  <a:schemeClr val="tx2"/>
                </a:solidFill>
                <a:latin typeface="Simplified Arabic" panose="02020603050405020304" pitchFamily="18" charset="-78"/>
                <a:cs typeface="Simplified Arabic" panose="02020603050405020304" pitchFamily="18" charset="-78"/>
              </a:rPr>
              <a:t>يمثل الذكاء الاصطناعي فرصة وتحديًا في الوقت ذاته من الناحية الأخلاقية</a:t>
            </a:r>
            <a:r>
              <a:rPr lang="ar-EG" sz="2800" b="1">
                <a:solidFill>
                  <a:schemeClr val="tx2"/>
                </a:solidFill>
                <a:latin typeface="Simplified Arabic" panose="02020603050405020304" pitchFamily="18" charset="-78"/>
                <a:cs typeface="Simplified Arabic" panose="02020603050405020304" pitchFamily="18" charset="-78"/>
              </a:rPr>
              <a:t>،</a:t>
            </a:r>
            <a:r>
              <a:rPr lang="ar-SA" sz="2800" b="1">
                <a:solidFill>
                  <a:schemeClr val="tx2"/>
                </a:solidFill>
                <a:latin typeface="Simplified Arabic" panose="02020603050405020304" pitchFamily="18" charset="-78"/>
                <a:cs typeface="Simplified Arabic" panose="02020603050405020304" pitchFamily="18" charset="-78"/>
              </a:rPr>
              <a:t> ومن أهم القضايا الأخلاقية التي تقع في قلب التوظيف الإعلامي للذكاء الاصطناعي</a:t>
            </a:r>
            <a:r>
              <a:rPr lang="en-US" sz="2800" b="1">
                <a:solidFill>
                  <a:schemeClr val="tx2"/>
                </a:solidFill>
                <a:latin typeface="Simplified Arabic" panose="02020603050405020304" pitchFamily="18" charset="-78"/>
                <a:cs typeface="Simplified Arabic" panose="02020603050405020304" pitchFamily="18" charset="-78"/>
              </a:rPr>
              <a:t>:</a:t>
            </a:r>
            <a:endParaRPr lang="ar-EG" sz="2800">
              <a:solidFill>
                <a:schemeClr val="tx2"/>
              </a:solidFill>
              <a:latin typeface="Simplified Arabic" panose="02020603050405020304" pitchFamily="18" charset="-78"/>
              <a:cs typeface="Simplified Arabic" panose="02020603050405020304" pitchFamily="18" charset="-78"/>
            </a:endParaRPr>
          </a:p>
          <a:p>
            <a:pPr algn="just" rtl="1"/>
            <a:r>
              <a:rPr lang="en-US" sz="2800" b="1" u="sng">
                <a:solidFill>
                  <a:schemeClr val="tx2"/>
                </a:solidFill>
                <a:latin typeface="Simplified Arabic" panose="02020603050405020304" pitchFamily="18" charset="-78"/>
                <a:cs typeface="Simplified Arabic" panose="02020603050405020304" pitchFamily="18" charset="-78"/>
              </a:rPr>
              <a:t>1</a:t>
            </a:r>
            <a:r>
              <a:rPr lang="ar-EG" sz="2800" b="1" u="sng">
                <a:solidFill>
                  <a:schemeClr val="tx2"/>
                </a:solidFill>
                <a:latin typeface="Simplified Arabic" panose="02020603050405020304" pitchFamily="18" charset="-78"/>
                <a:cs typeface="Simplified Arabic" panose="02020603050405020304" pitchFamily="18" charset="-78"/>
              </a:rPr>
              <a:t>.</a:t>
            </a:r>
            <a:r>
              <a:rPr lang="en-US" sz="2800" b="1" u="sng">
                <a:solidFill>
                  <a:schemeClr val="tx2"/>
                </a:solidFill>
                <a:latin typeface="Simplified Arabic" panose="02020603050405020304" pitchFamily="18" charset="-78"/>
                <a:cs typeface="Simplified Arabic" panose="02020603050405020304" pitchFamily="18" charset="-78"/>
              </a:rPr>
              <a:t> </a:t>
            </a:r>
            <a:r>
              <a:rPr lang="ar-SA" sz="2800" b="1" u="sng">
                <a:solidFill>
                  <a:schemeClr val="tx2"/>
                </a:solidFill>
                <a:latin typeface="Simplified Arabic" panose="02020603050405020304" pitchFamily="18" charset="-78"/>
                <a:cs typeface="Simplified Arabic" panose="02020603050405020304" pitchFamily="18" charset="-78"/>
              </a:rPr>
              <a:t>التحيز الخوارزمي</a:t>
            </a:r>
            <a:r>
              <a:rPr lang="ar-EG" sz="2800" b="1" u="sng">
                <a:solidFill>
                  <a:schemeClr val="tx2"/>
                </a:solidFill>
                <a:latin typeface="Simplified Arabic" panose="02020603050405020304" pitchFamily="18" charset="-78"/>
                <a:cs typeface="Simplified Arabic" panose="02020603050405020304" pitchFamily="18" charset="-78"/>
              </a:rPr>
              <a:t>:</a:t>
            </a:r>
            <a:endParaRPr lang="en-US" sz="2800" u="sng">
              <a:solidFill>
                <a:schemeClr val="tx2"/>
              </a:solidFill>
              <a:latin typeface="Simplified Arabic" panose="02020603050405020304" pitchFamily="18" charset="-78"/>
              <a:cs typeface="Simplified Arabic" panose="02020603050405020304" pitchFamily="18" charset="-78"/>
            </a:endParaRPr>
          </a:p>
          <a:p>
            <a:pPr algn="just" rtl="1"/>
            <a:r>
              <a:rPr lang="ar-SA" sz="2800" b="1" u="sng">
                <a:latin typeface="Simplified Arabic" panose="02020603050405020304" pitchFamily="18" charset="-78"/>
                <a:cs typeface="Simplified Arabic" panose="02020603050405020304" pitchFamily="18" charset="-78"/>
              </a:rPr>
              <a:t>تعتمد الخوارزميات على بيانات تدريب قد تحتوي على تحيزات ثقافية أو اجتماعية</a:t>
            </a:r>
            <a:r>
              <a:rPr lang="ar-SA" sz="2800" b="1">
                <a:latin typeface="Simplified Arabic" panose="02020603050405020304" pitchFamily="18" charset="-78"/>
                <a:cs typeface="Simplified Arabic" panose="02020603050405020304" pitchFamily="18" charset="-78"/>
              </a:rPr>
              <a:t>، </a:t>
            </a:r>
            <a:r>
              <a:rPr lang="ar-SA" sz="2800" b="1" u="sng">
                <a:latin typeface="Simplified Arabic" panose="02020603050405020304" pitchFamily="18" charset="-78"/>
                <a:cs typeface="Simplified Arabic" panose="02020603050405020304" pitchFamily="18" charset="-78"/>
              </a:rPr>
              <a:t>ما قد يؤدي إلى تكرار أو تكريس هذه التحيزات في المحتوى الناتج</a:t>
            </a:r>
            <a:r>
              <a:rPr lang="ar-SA" sz="2800" b="1">
                <a:latin typeface="Simplified Arabic" panose="02020603050405020304" pitchFamily="18" charset="-78"/>
                <a:cs typeface="Simplified Arabic" panose="02020603050405020304" pitchFamily="18" charset="-78"/>
              </a:rPr>
              <a:t>، سواء في تمثيل الفئات الاجتماعية أو في تسليط الضوء على قضايا معينة دون غيرها</a:t>
            </a:r>
            <a:r>
              <a:rPr lang="en-US" sz="2800" b="1">
                <a:latin typeface="Simplified Arabic" panose="02020603050405020304" pitchFamily="18" charset="-78"/>
                <a:cs typeface="Simplified Arabic" panose="02020603050405020304" pitchFamily="18" charset="-78"/>
              </a:rPr>
              <a:t>. </a:t>
            </a:r>
            <a:endParaRPr lang="en-US" sz="2800">
              <a:latin typeface="Simplified Arabic" panose="02020603050405020304" pitchFamily="18" charset="-78"/>
              <a:cs typeface="Simplified Arabic" panose="02020603050405020304" pitchFamily="18" charset="-78"/>
            </a:endParaRPr>
          </a:p>
          <a:p>
            <a:pPr lvl="0" algn="just" rtl="1">
              <a:lnSpc>
                <a:spcPct val="150000"/>
              </a:lnSpc>
            </a:pPr>
            <a:endParaRPr lang="ar-EG" sz="2400" b="1">
              <a:solidFill>
                <a:schemeClr val="tx2"/>
              </a:solidFill>
              <a:latin typeface="Simplified Arabic" panose="02020603050405020304" pitchFamily="18" charset="-78"/>
              <a:cs typeface="Simplified Arabic" panose="02020603050405020304" pitchFamily="18" charset="-78"/>
            </a:endParaRPr>
          </a:p>
        </p:txBody>
      </p:sp>
      <p:pic>
        <p:nvPicPr>
          <p:cNvPr id="11" name="Content Placeholder 10">
            <a:extLst>
              <a:ext uri="{FF2B5EF4-FFF2-40B4-BE49-F238E27FC236}">
                <a16:creationId xmlns:a16="http://schemas.microsoft.com/office/drawing/2014/main" id="{5FFFB784-0E26-1F6F-932B-7C4BF857410B}"/>
              </a:ext>
            </a:extLst>
          </p:cNvPr>
          <p:cNvPicPr>
            <a:picLocks noGrp="1" noChangeAspect="1"/>
          </p:cNvPicPr>
          <p:nvPr>
            <p:ph sz="half" idx="1"/>
          </p:nvPr>
        </p:nvPicPr>
        <p:blipFill>
          <a:blip r:embed="rId2"/>
          <a:stretch>
            <a:fillRect/>
          </a:stretch>
        </p:blipFill>
        <p:spPr>
          <a:xfrm>
            <a:off x="175842" y="1546775"/>
            <a:ext cx="5296909" cy="5119495"/>
          </a:xfrm>
          <a:prstGeom prst="rect">
            <a:avLst/>
          </a:prstGeom>
        </p:spPr>
      </p:pic>
    </p:spTree>
    <p:extLst>
      <p:ext uri="{BB962C8B-B14F-4D97-AF65-F5344CB8AC3E}">
        <p14:creationId xmlns:p14="http://schemas.microsoft.com/office/powerpoint/2010/main" val="2746141982"/>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2AFEF-B842-9DFF-23F8-B9B2FAEB32AE}"/>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451D6AD-C62D-1C79-9D1A-9FFE340CC395}"/>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C61D0AB8-EF71-6FF0-1804-762C27407C8E}"/>
              </a:ext>
            </a:extLst>
          </p:cNvPr>
          <p:cNvSpPr/>
          <p:nvPr/>
        </p:nvSpPr>
        <p:spPr>
          <a:xfrm>
            <a:off x="342065" y="314222"/>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A6C6EE67-B26C-85E0-7CD8-A78056137BD5}"/>
              </a:ext>
            </a:extLst>
          </p:cNvPr>
          <p:cNvSpPr txBox="1">
            <a:spLocks noGrp="1"/>
          </p:cNvSpPr>
          <p:nvPr>
            <p:ph type="title"/>
          </p:nvPr>
        </p:nvSpPr>
        <p:spPr>
          <a:xfrm>
            <a:off x="1880858" y="314222"/>
            <a:ext cx="9839229"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200" b="1">
                <a:solidFill>
                  <a:schemeClr val="bg1"/>
                </a:solidFill>
                <a:latin typeface="Simplified Arabic" panose="02020603050405020304" pitchFamily="18" charset="-78"/>
                <a:cs typeface="Simplified Arabic" panose="02020603050405020304" pitchFamily="18" charset="-78"/>
              </a:rPr>
              <a:t>رابعًا: </a:t>
            </a:r>
            <a:r>
              <a:rPr lang="ar-SA" sz="3200" b="1">
                <a:latin typeface="Simplified Arabic" panose="02020603050405020304" pitchFamily="18" charset="-78"/>
                <a:cs typeface="Simplified Arabic" panose="02020603050405020304" pitchFamily="18" charset="-78"/>
              </a:rPr>
              <a:t>الأبعاد الأخلاقية المرتبطة باستخدام الذكاء الاصطناعي في الإعلام</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2B38835C-C86E-612A-B0CA-44A012B51968}"/>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31BE170E-DCA6-49E8-9C77-8B7E2E4B4F1C}"/>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4FCB8485-3225-8C63-C128-61FDE430CBEA}"/>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E939AEAE-36B6-5121-42C1-AF4D695A5FB1}"/>
              </a:ext>
            </a:extLst>
          </p:cNvPr>
          <p:cNvSpPr txBox="1"/>
          <p:nvPr/>
        </p:nvSpPr>
        <p:spPr>
          <a:xfrm>
            <a:off x="6084773" y="1546776"/>
            <a:ext cx="5623666" cy="4278094"/>
          </a:xfrm>
          <a:prstGeom prst="rect">
            <a:avLst/>
          </a:prstGeom>
          <a:noFill/>
        </p:spPr>
        <p:txBody>
          <a:bodyPr wrap="square">
            <a:spAutoFit/>
          </a:bodyPr>
          <a:lstStyle/>
          <a:p>
            <a:pPr algn="just" rtl="1"/>
            <a:r>
              <a:rPr lang="en-US" sz="2800" b="1" u="sng">
                <a:solidFill>
                  <a:schemeClr val="tx2"/>
                </a:solidFill>
                <a:latin typeface="Simplified Arabic" panose="02020603050405020304" pitchFamily="18" charset="-78"/>
                <a:cs typeface="Simplified Arabic" panose="02020603050405020304" pitchFamily="18" charset="-78"/>
              </a:rPr>
              <a:t>2</a:t>
            </a:r>
            <a:r>
              <a:rPr lang="ar-EG" sz="2800" b="1" u="sng">
                <a:solidFill>
                  <a:schemeClr val="tx2"/>
                </a:solidFill>
                <a:latin typeface="Simplified Arabic" panose="02020603050405020304" pitchFamily="18" charset="-78"/>
                <a:cs typeface="Simplified Arabic" panose="02020603050405020304" pitchFamily="18" charset="-78"/>
              </a:rPr>
              <a:t>. </a:t>
            </a:r>
            <a:r>
              <a:rPr lang="ar-SA" sz="2800" b="1" u="sng">
                <a:solidFill>
                  <a:schemeClr val="tx2"/>
                </a:solidFill>
                <a:latin typeface="Simplified Arabic" panose="02020603050405020304" pitchFamily="18" charset="-78"/>
                <a:cs typeface="Simplified Arabic" panose="02020603050405020304" pitchFamily="18" charset="-78"/>
              </a:rPr>
              <a:t>الشفافية والمساءلة</a:t>
            </a:r>
            <a:r>
              <a:rPr lang="ar-EG" sz="2800" b="1" u="sng">
                <a:solidFill>
                  <a:schemeClr val="tx2"/>
                </a:solidFill>
                <a:latin typeface="Simplified Arabic" panose="02020603050405020304" pitchFamily="18" charset="-78"/>
                <a:cs typeface="Simplified Arabic" panose="02020603050405020304" pitchFamily="18" charset="-78"/>
              </a:rPr>
              <a:t>:</a:t>
            </a:r>
            <a:endParaRPr lang="en-US" sz="2800" u="sng">
              <a:solidFill>
                <a:schemeClr val="tx2"/>
              </a:solidFill>
              <a:latin typeface="Simplified Arabic" panose="02020603050405020304" pitchFamily="18" charset="-78"/>
              <a:cs typeface="Simplified Arabic" panose="02020603050405020304" pitchFamily="18" charset="-78"/>
            </a:endParaRPr>
          </a:p>
          <a:p>
            <a:pPr algn="just" rtl="1"/>
            <a:r>
              <a:rPr lang="ar-SA" sz="2400" b="1" u="sng">
                <a:latin typeface="Simplified Arabic" panose="02020603050405020304" pitchFamily="18" charset="-78"/>
                <a:cs typeface="Simplified Arabic" panose="02020603050405020304" pitchFamily="18" charset="-78"/>
              </a:rPr>
              <a:t>من الضروري أن تكون خوارزميات الذكاء الاصطناعي شفافة وواضحة في كيفية اتخاذ قراراتها، خصوصًا عندما تؤثر تلك القرارات في المحتوى الذي يراه الجمهور</a:t>
            </a:r>
            <a:r>
              <a:rPr lang="ar-EG" sz="2400" b="1">
                <a:latin typeface="Simplified Arabic" panose="02020603050405020304" pitchFamily="18" charset="-78"/>
                <a:cs typeface="Simplified Arabic" panose="02020603050405020304" pitchFamily="18" charset="-78"/>
              </a:rPr>
              <a:t>،</a:t>
            </a:r>
            <a:r>
              <a:rPr lang="ar-SA" sz="2400" b="1">
                <a:latin typeface="Simplified Arabic" panose="02020603050405020304" pitchFamily="18" charset="-78"/>
                <a:cs typeface="Simplified Arabic" panose="02020603050405020304" pitchFamily="18" charset="-78"/>
              </a:rPr>
              <a:t> وهذا يرتبط بمبدأ المساءلة الذي يجب أن يتوفّر في المؤسسات الإعلامية</a:t>
            </a:r>
            <a:r>
              <a:rPr lang="en-US" sz="2400" b="1">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algn="just" rtl="1"/>
            <a:r>
              <a:rPr lang="en-US" sz="2800" b="1" u="sng">
                <a:solidFill>
                  <a:schemeClr val="tx2"/>
                </a:solidFill>
                <a:latin typeface="Simplified Arabic" panose="02020603050405020304" pitchFamily="18" charset="-78"/>
                <a:cs typeface="Simplified Arabic" panose="02020603050405020304" pitchFamily="18" charset="-78"/>
              </a:rPr>
              <a:t> 3</a:t>
            </a:r>
            <a:r>
              <a:rPr lang="ar-EG" sz="2800" b="1" u="sng">
                <a:solidFill>
                  <a:schemeClr val="tx2"/>
                </a:solidFill>
                <a:latin typeface="Simplified Arabic" panose="02020603050405020304" pitchFamily="18" charset="-78"/>
                <a:cs typeface="Simplified Arabic" panose="02020603050405020304" pitchFamily="18" charset="-78"/>
              </a:rPr>
              <a:t>.</a:t>
            </a:r>
            <a:r>
              <a:rPr lang="ar-SA" sz="2800" b="1" u="sng">
                <a:solidFill>
                  <a:schemeClr val="tx2"/>
                </a:solidFill>
                <a:latin typeface="Simplified Arabic" panose="02020603050405020304" pitchFamily="18" charset="-78"/>
                <a:cs typeface="Simplified Arabic" panose="02020603050405020304" pitchFamily="18" charset="-78"/>
              </a:rPr>
              <a:t>الخصوصية وسلطة البيانات</a:t>
            </a:r>
            <a:r>
              <a:rPr lang="ar-EG" sz="2800" b="1" u="sng">
                <a:solidFill>
                  <a:schemeClr val="tx2"/>
                </a:solidFill>
                <a:latin typeface="Simplified Arabic" panose="02020603050405020304" pitchFamily="18" charset="-78"/>
                <a:cs typeface="Simplified Arabic" panose="02020603050405020304" pitchFamily="18" charset="-78"/>
              </a:rPr>
              <a:t>:</a:t>
            </a:r>
            <a:endParaRPr lang="en-US" sz="2800" u="sng">
              <a:solidFill>
                <a:schemeClr val="tx2"/>
              </a:solidFill>
              <a:latin typeface="Simplified Arabic" panose="02020603050405020304" pitchFamily="18" charset="-78"/>
              <a:cs typeface="Simplified Arabic" panose="02020603050405020304" pitchFamily="18" charset="-78"/>
            </a:endParaRPr>
          </a:p>
          <a:p>
            <a:pPr algn="just" rtl="1"/>
            <a:r>
              <a:rPr lang="ar-SA" sz="2400" b="1">
                <a:latin typeface="Simplified Arabic" panose="02020603050405020304" pitchFamily="18" charset="-78"/>
                <a:cs typeface="Simplified Arabic" panose="02020603050405020304" pitchFamily="18" charset="-78"/>
              </a:rPr>
              <a:t>استخدام الذكاء الاصطناعي يعتمد غالبًا على تحليل سلوك الجمهور وجمع بياناته، مما يثير قضايا حساسة تتعلق بالخصوصية وحقوق المستخدمين في التحكم ببياناتهم</a:t>
            </a:r>
            <a:r>
              <a:rPr lang="en-US" sz="2400" b="1">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p:txBody>
      </p:sp>
      <p:pic>
        <p:nvPicPr>
          <p:cNvPr id="15" name="Content Placeholder 14" descr="A robot holding a tablet&#10;&#10;AI-generated content may be incorrect.">
            <a:extLst>
              <a:ext uri="{FF2B5EF4-FFF2-40B4-BE49-F238E27FC236}">
                <a16:creationId xmlns:a16="http://schemas.microsoft.com/office/drawing/2014/main" id="{EC8B2A4F-4975-FA6F-AE12-BA71749B3C7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9971" y="1585121"/>
            <a:ext cx="5621099" cy="5066401"/>
          </a:xfrm>
        </p:spPr>
      </p:pic>
    </p:spTree>
    <p:extLst>
      <p:ext uri="{BB962C8B-B14F-4D97-AF65-F5344CB8AC3E}">
        <p14:creationId xmlns:p14="http://schemas.microsoft.com/office/powerpoint/2010/main" val="1448257233"/>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96D62-00BB-04BC-A686-8D1F1FD31702}"/>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8622784-DBA6-0CD0-4B66-7AFBAA845236}"/>
              </a:ext>
            </a:extLst>
          </p:cNvPr>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a:extLst>
              <a:ext uri="{FF2B5EF4-FFF2-40B4-BE49-F238E27FC236}">
                <a16:creationId xmlns:a16="http://schemas.microsoft.com/office/drawing/2014/main" id="{A880B91E-E6E8-BA88-283F-180BD6896046}"/>
              </a:ext>
            </a:extLst>
          </p:cNvPr>
          <p:cNvSpPr/>
          <p:nvPr/>
        </p:nvSpPr>
        <p:spPr>
          <a:xfrm>
            <a:off x="342065" y="314222"/>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D44B5F02-0EA5-82B9-8F7C-7F5D2B43BC2F}"/>
              </a:ext>
            </a:extLst>
          </p:cNvPr>
          <p:cNvSpPr txBox="1">
            <a:spLocks noGrp="1"/>
          </p:cNvSpPr>
          <p:nvPr>
            <p:ph type="title"/>
          </p:nvPr>
        </p:nvSpPr>
        <p:spPr>
          <a:xfrm>
            <a:off x="1880858" y="314222"/>
            <a:ext cx="9839229" cy="99072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200" b="1">
                <a:solidFill>
                  <a:schemeClr val="bg1"/>
                </a:solidFill>
                <a:latin typeface="Simplified Arabic" panose="02020603050405020304" pitchFamily="18" charset="-78"/>
                <a:cs typeface="Simplified Arabic" panose="02020603050405020304" pitchFamily="18" charset="-78"/>
              </a:rPr>
              <a:t>رابعًا: </a:t>
            </a:r>
            <a:r>
              <a:rPr lang="ar-SA" sz="3200" b="1">
                <a:latin typeface="Simplified Arabic" panose="02020603050405020304" pitchFamily="18" charset="-78"/>
                <a:cs typeface="Simplified Arabic" panose="02020603050405020304" pitchFamily="18" charset="-78"/>
              </a:rPr>
              <a:t>الأبعاد الأخلاقية المرتبطة باستخدام الذكاء الاصطناعي في الإعلام</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ACC8720D-F06C-CC47-A286-6677B4874F59}"/>
              </a:ext>
            </a:extLst>
          </p:cNvPr>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36918295-2094-96EE-1CFD-581FA90BDD81}"/>
              </a:ext>
            </a:extLst>
          </p:cNvPr>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BB7ECB6B-9898-DC43-D33F-4DC29530FAFF}"/>
              </a:ext>
            </a:extLst>
          </p:cNvPr>
          <p:cNvSpPr/>
          <p:nvPr/>
        </p:nvSpPr>
        <p:spPr>
          <a:xfrm>
            <a:off x="5388737" y="1585122"/>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B27D6A12-5FB3-D1F8-81C6-8EC20D5C541A}"/>
              </a:ext>
            </a:extLst>
          </p:cNvPr>
          <p:cNvSpPr txBox="1"/>
          <p:nvPr/>
        </p:nvSpPr>
        <p:spPr>
          <a:xfrm>
            <a:off x="6031448" y="1585122"/>
            <a:ext cx="5688639" cy="4344779"/>
          </a:xfrm>
          <a:prstGeom prst="rect">
            <a:avLst/>
          </a:prstGeom>
          <a:noFill/>
        </p:spPr>
        <p:txBody>
          <a:bodyPr wrap="square">
            <a:spAutoFit/>
          </a:bodyPr>
          <a:lstStyle/>
          <a:p>
            <a:pPr algn="just" rtl="1">
              <a:lnSpc>
                <a:spcPts val="4000"/>
              </a:lnSpc>
            </a:pPr>
            <a:r>
              <a:rPr lang="en-US" sz="2800" b="1">
                <a:solidFill>
                  <a:schemeClr val="tx2"/>
                </a:solidFill>
                <a:latin typeface="Simplified Arabic" panose="02020603050405020304" pitchFamily="18" charset="-78"/>
                <a:cs typeface="Simplified Arabic" panose="02020603050405020304" pitchFamily="18" charset="-78"/>
              </a:rPr>
              <a:t>4</a:t>
            </a:r>
            <a:r>
              <a:rPr lang="ar-EG" sz="2800" b="1" u="sng">
                <a:solidFill>
                  <a:schemeClr val="tx2"/>
                </a:solidFill>
                <a:latin typeface="Simplified Arabic" panose="02020603050405020304" pitchFamily="18" charset="-78"/>
                <a:cs typeface="Simplified Arabic" panose="02020603050405020304" pitchFamily="18" charset="-78"/>
              </a:rPr>
              <a:t>. </a:t>
            </a:r>
            <a:r>
              <a:rPr lang="ar-SA" sz="2800" b="1" u="sng">
                <a:solidFill>
                  <a:schemeClr val="tx2"/>
                </a:solidFill>
                <a:latin typeface="Simplified Arabic" panose="02020603050405020304" pitchFamily="18" charset="-78"/>
                <a:cs typeface="Simplified Arabic" panose="02020603050405020304" pitchFamily="18" charset="-78"/>
              </a:rPr>
              <a:t>أخلاقيات التحقق وكشف التضليل</a:t>
            </a:r>
            <a:r>
              <a:rPr lang="ar-EG" sz="2800" b="1" u="sng">
                <a:solidFill>
                  <a:schemeClr val="tx2"/>
                </a:solidFill>
                <a:latin typeface="Simplified Arabic" panose="02020603050405020304" pitchFamily="18" charset="-78"/>
                <a:cs typeface="Simplified Arabic" panose="02020603050405020304" pitchFamily="18" charset="-78"/>
              </a:rPr>
              <a:t>:</a:t>
            </a:r>
            <a:endParaRPr lang="en-US" sz="2800" u="sng">
              <a:solidFill>
                <a:schemeClr val="tx2"/>
              </a:solidFill>
              <a:latin typeface="Simplified Arabic" panose="02020603050405020304" pitchFamily="18" charset="-78"/>
              <a:cs typeface="Simplified Arabic" panose="02020603050405020304" pitchFamily="18" charset="-78"/>
            </a:endParaRPr>
          </a:p>
          <a:p>
            <a:pPr algn="just" rtl="1">
              <a:lnSpc>
                <a:spcPct val="150000"/>
              </a:lnSpc>
            </a:pPr>
            <a:r>
              <a:rPr lang="ar-SA" sz="2800" b="1">
                <a:latin typeface="Simplified Arabic" panose="02020603050405020304" pitchFamily="18" charset="-78"/>
                <a:cs typeface="Simplified Arabic" panose="02020603050405020304" pitchFamily="18" charset="-78"/>
              </a:rPr>
              <a:t>بينما يمكن أن يساعد الذكاء الاصطناعي في كشف الأخبار الكاذبة، إلا أن تحديًا أخلاقيًّا ينشأ عندما تتخذ الأنظمة قرارات تلقائية قد تتعارض مع حرية التعبير أو تُسهم في “حذف” أصوات معينة دون شفافية واضحة</a:t>
            </a:r>
            <a:r>
              <a:rPr lang="ar-EG" sz="2800" b="1">
                <a:latin typeface="Simplified Arabic" panose="02020603050405020304" pitchFamily="18" charset="-78"/>
                <a:cs typeface="Simplified Arabic" panose="02020603050405020304" pitchFamily="18" charset="-78"/>
              </a:rPr>
              <a:t>.</a:t>
            </a:r>
            <a:endParaRPr lang="en-US" sz="2800">
              <a:latin typeface="Simplified Arabic" panose="02020603050405020304" pitchFamily="18" charset="-78"/>
              <a:cs typeface="Simplified Arabic" panose="02020603050405020304" pitchFamily="18" charset="-78"/>
            </a:endParaRPr>
          </a:p>
          <a:p>
            <a:pPr lvl="0" algn="just" rtl="1">
              <a:lnSpc>
                <a:spcPct val="150000"/>
              </a:lnSpc>
            </a:pPr>
            <a:endParaRPr lang="ar-EG" sz="2400" b="1">
              <a:solidFill>
                <a:schemeClr val="tx2"/>
              </a:solidFill>
              <a:latin typeface="Simplified Arabic" panose="02020603050405020304" pitchFamily="18" charset="-78"/>
              <a:cs typeface="Simplified Arabic" panose="02020603050405020304" pitchFamily="18" charset="-78"/>
            </a:endParaRPr>
          </a:p>
        </p:txBody>
      </p:sp>
      <p:pic>
        <p:nvPicPr>
          <p:cNvPr id="11" name="Content Placeholder 10" descr="A hand holding a scale of scales&#10;&#10;AI-generated content may be incorrect.">
            <a:extLst>
              <a:ext uri="{FF2B5EF4-FFF2-40B4-BE49-F238E27FC236}">
                <a16:creationId xmlns:a16="http://schemas.microsoft.com/office/drawing/2014/main" id="{390765A1-83C6-2DD2-DC7D-FE884BABFAF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74199" y="1578564"/>
            <a:ext cx="5098553" cy="4965214"/>
          </a:xfrm>
        </p:spPr>
      </p:pic>
    </p:spTree>
    <p:extLst>
      <p:ext uri="{BB962C8B-B14F-4D97-AF65-F5344CB8AC3E}">
        <p14:creationId xmlns:p14="http://schemas.microsoft.com/office/powerpoint/2010/main" val="323674598"/>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306375" y="31840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1961535" y="318400"/>
            <a:ext cx="9513956" cy="98527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خامسًا: </a:t>
            </a:r>
            <a:r>
              <a:rPr lang="ar-SA" sz="3200" b="1">
                <a:latin typeface="Simplified Arabic" panose="02020603050405020304" pitchFamily="18" charset="-78"/>
                <a:cs typeface="Simplified Arabic" panose="02020603050405020304" pitchFamily="18" charset="-78"/>
              </a:rPr>
              <a:t>الذكاء الاصطناعي وإعادة تشكيل العلاقة بين الإعلام والمجتمع</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500047" y="1520865"/>
            <a:ext cx="5854889" cy="985270"/>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379491" y="1520865"/>
            <a:ext cx="6096000" cy="4352474"/>
          </a:xfrm>
          <a:prstGeom prst="rect">
            <a:avLst/>
          </a:prstGeom>
        </p:spPr>
        <p:txBody>
          <a:bodyPr>
            <a:spAutoFit/>
          </a:bodyPr>
          <a:lstStyle/>
          <a:p>
            <a:pPr algn="just" rtl="1">
              <a:spcBef>
                <a:spcPts val="110"/>
              </a:spcBef>
              <a:spcAft>
                <a:spcPts val="110"/>
              </a:spcAft>
            </a:pPr>
            <a:r>
              <a:rPr lang="ar-SA" sz="2800" b="1" u="sng">
                <a:solidFill>
                  <a:schemeClr val="tx2"/>
                </a:solidFill>
                <a:latin typeface="Simplified Arabic" panose="02020603050405020304" pitchFamily="18" charset="-78"/>
                <a:cs typeface="Simplified Arabic" panose="02020603050405020304" pitchFamily="18" charset="-78"/>
              </a:rPr>
              <a:t>إن العلاقة بين الذكاء الاصطناعي والإعلام ليست علاقة تقنية بحتة، بل ه</a:t>
            </a:r>
            <a:r>
              <a:rPr lang="ar-EG" sz="2800" b="1" u="sng">
                <a:solidFill>
                  <a:schemeClr val="tx2"/>
                </a:solidFill>
                <a:latin typeface="Simplified Arabic" panose="02020603050405020304" pitchFamily="18" charset="-78"/>
                <a:cs typeface="Simplified Arabic" panose="02020603050405020304" pitchFamily="18" charset="-78"/>
              </a:rPr>
              <a:t>ى</a:t>
            </a:r>
            <a:r>
              <a:rPr lang="ar-SA" sz="2800" b="1" u="sng">
                <a:solidFill>
                  <a:schemeClr val="tx2"/>
                </a:solidFill>
                <a:latin typeface="Simplified Arabic" panose="02020603050405020304" pitchFamily="18" charset="-78"/>
                <a:cs typeface="Simplified Arabic" panose="02020603050405020304" pitchFamily="18" charset="-78"/>
              </a:rPr>
              <a:t> علاقة تحوّل جذري في بنية التفاعل الإعلامي الاجتماعي</a:t>
            </a:r>
            <a:r>
              <a:rPr lang="en-US" sz="2800" b="1" u="sng">
                <a:solidFill>
                  <a:schemeClr val="tx2"/>
                </a:solidFill>
                <a:latin typeface="Simplified Arabic" panose="02020603050405020304" pitchFamily="18" charset="-78"/>
                <a:cs typeface="Simplified Arabic" panose="02020603050405020304" pitchFamily="18" charset="-78"/>
              </a:rPr>
              <a:t> </a:t>
            </a:r>
            <a:r>
              <a:rPr lang="ar-EG" sz="2800" b="1" u="sng">
                <a:solidFill>
                  <a:schemeClr val="tx2"/>
                </a:solidFill>
                <a:latin typeface="Simplified Arabic" panose="02020603050405020304" pitchFamily="18" charset="-78"/>
                <a:cs typeface="Simplified Arabic" panose="02020603050405020304" pitchFamily="18" charset="-78"/>
              </a:rPr>
              <a:t>من خلال</a:t>
            </a:r>
            <a:r>
              <a:rPr lang="en-US" sz="2800" b="1" u="sng">
                <a:solidFill>
                  <a:schemeClr val="tx2"/>
                </a:solidFill>
                <a:latin typeface="Simplified Arabic" panose="02020603050405020304" pitchFamily="18" charset="-78"/>
                <a:cs typeface="Simplified Arabic" panose="02020603050405020304" pitchFamily="18" charset="-78"/>
              </a:rPr>
              <a:t>:</a:t>
            </a:r>
            <a:endParaRPr lang="ar-EG" sz="2800" b="1" u="sng">
              <a:solidFill>
                <a:schemeClr val="tx2"/>
              </a:solidFill>
              <a:latin typeface="Simplified Arabic" panose="02020603050405020304" pitchFamily="18" charset="-78"/>
              <a:cs typeface="Simplified Arabic" panose="02020603050405020304" pitchFamily="18" charset="-78"/>
            </a:endParaRPr>
          </a:p>
          <a:p>
            <a:pPr algn="r" rtl="1"/>
            <a:r>
              <a:rPr lang="en-US" sz="2400" b="1" u="sng">
                <a:solidFill>
                  <a:schemeClr val="tx2"/>
                </a:solidFill>
                <a:latin typeface="Simplified Arabic" panose="02020603050405020304" pitchFamily="18" charset="-78"/>
                <a:cs typeface="Simplified Arabic" panose="02020603050405020304" pitchFamily="18" charset="-78"/>
              </a:rPr>
              <a:t>1</a:t>
            </a:r>
            <a:r>
              <a:rPr lang="ar-EG" sz="2400" b="1" u="sng">
                <a:solidFill>
                  <a:schemeClr val="tx2"/>
                </a:solidFill>
                <a:latin typeface="Simplified Arabic" panose="02020603050405020304" pitchFamily="18" charset="-78"/>
                <a:cs typeface="Simplified Arabic" panose="02020603050405020304" pitchFamily="18" charset="-78"/>
              </a:rPr>
              <a:t>. </a:t>
            </a:r>
            <a:r>
              <a:rPr lang="ar-SA" sz="2800" b="1" u="sng">
                <a:solidFill>
                  <a:schemeClr val="tx2"/>
                </a:solidFill>
                <a:latin typeface="Simplified Arabic" panose="02020603050405020304" pitchFamily="18" charset="-78"/>
                <a:cs typeface="Simplified Arabic" panose="02020603050405020304" pitchFamily="18" charset="-78"/>
              </a:rPr>
              <a:t>تغيير تفاعل الجمهور مع الإعلام</a:t>
            </a:r>
            <a:r>
              <a:rPr lang="ar-EG" sz="2800" b="1" u="sng">
                <a:solidFill>
                  <a:schemeClr val="tx2"/>
                </a:solidFill>
                <a:latin typeface="Simplified Arabic" panose="02020603050405020304" pitchFamily="18" charset="-78"/>
                <a:cs typeface="Simplified Arabic" panose="02020603050405020304" pitchFamily="18" charset="-78"/>
              </a:rPr>
              <a:t>:</a:t>
            </a:r>
            <a:endParaRPr lang="en-US" sz="2800" u="sng">
              <a:solidFill>
                <a:schemeClr val="tx2"/>
              </a:solidFill>
              <a:latin typeface="Simplified Arabic" panose="02020603050405020304" pitchFamily="18" charset="-78"/>
              <a:cs typeface="Simplified Arabic" panose="02020603050405020304" pitchFamily="18" charset="-78"/>
            </a:endParaRPr>
          </a:p>
          <a:p>
            <a:pPr algn="just" rtl="1"/>
            <a:r>
              <a:rPr lang="ar-SA" sz="2800" b="1">
                <a:latin typeface="Simplified Arabic" panose="02020603050405020304" pitchFamily="18" charset="-78"/>
                <a:cs typeface="Simplified Arabic" panose="02020603050405020304" pitchFamily="18" charset="-78"/>
              </a:rPr>
              <a:t>لقد أسهم الذكاء الاصطناعي في تحويل الجمهور من متلقٍ سلبي إلى جهة تفاعلية فاعلة،</a:t>
            </a:r>
            <a:r>
              <a:rPr lang="en-US" sz="2800" b="1">
                <a:latin typeface="Simplified Arabic" panose="02020603050405020304" pitchFamily="18" charset="-78"/>
                <a:cs typeface="Simplified Arabic" panose="02020603050405020304" pitchFamily="18" charset="-78"/>
              </a:rPr>
              <a:t> </a:t>
            </a:r>
            <a:r>
              <a:rPr lang="ar-EG" sz="2800" b="1">
                <a:latin typeface="Simplified Arabic" panose="02020603050405020304" pitchFamily="18" charset="-78"/>
                <a:cs typeface="Simplified Arabic" panose="02020603050405020304" pitchFamily="18" charset="-78"/>
              </a:rPr>
              <a:t>و</a:t>
            </a:r>
            <a:r>
              <a:rPr lang="ar-SA" sz="2800" b="1">
                <a:latin typeface="Simplified Arabic" panose="02020603050405020304" pitchFamily="18" charset="-78"/>
                <a:cs typeface="Simplified Arabic" panose="02020603050405020304" pitchFamily="18" charset="-78"/>
              </a:rPr>
              <a:t>أصبح الجمهور قادرًا على التفاعل الفوري مع المحتوى، والمساهمة في إنتاجه ونشره، ما يعزز من ديمقراطية الإعلام</a:t>
            </a:r>
            <a:r>
              <a:rPr lang="en-US" sz="2800" b="1">
                <a:latin typeface="Simplified Arabic" panose="02020603050405020304" pitchFamily="18" charset="-78"/>
                <a:cs typeface="Simplified Arabic" panose="02020603050405020304" pitchFamily="18" charset="-78"/>
              </a:rPr>
              <a:t>. </a:t>
            </a:r>
            <a:endParaRPr lang="ar-EG" sz="2800" b="1">
              <a:latin typeface="Simplified Arabic" panose="02020603050405020304" pitchFamily="18" charset="-78"/>
              <a:cs typeface="Simplified Arabic" panose="02020603050405020304" pitchFamily="18" charset="-78"/>
            </a:endParaRPr>
          </a:p>
          <a:p>
            <a:pPr algn="just" rtl="1"/>
            <a:endParaRPr lang="ar-EG" sz="2400" b="1" u="sng">
              <a:solidFill>
                <a:schemeClr val="tx2"/>
              </a:solidFill>
              <a:latin typeface="Simplified Arabic" panose="02020603050405020304" pitchFamily="18" charset="-78"/>
              <a:cs typeface="Simplified Arabic" panose="02020603050405020304" pitchFamily="18" charset="-78"/>
            </a:endParaRPr>
          </a:p>
        </p:txBody>
      </p:sp>
      <p:pic>
        <p:nvPicPr>
          <p:cNvPr id="6" name="Content Placeholder 5" descr="A handshake of two men&#10;&#10;AI-generated content may be incorrect.">
            <a:extLst>
              <a:ext uri="{FF2B5EF4-FFF2-40B4-BE49-F238E27FC236}">
                <a16:creationId xmlns:a16="http://schemas.microsoft.com/office/drawing/2014/main" id="{020F8001-0E44-D38A-27CD-2B03683CA76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4309" y="1520865"/>
            <a:ext cx="4988130" cy="4972009"/>
          </a:xfrm>
        </p:spPr>
      </p:pic>
    </p:spTree>
    <p:extLst>
      <p:ext uri="{BB962C8B-B14F-4D97-AF65-F5344CB8AC3E}">
        <p14:creationId xmlns:p14="http://schemas.microsoft.com/office/powerpoint/2010/main" val="148495348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A0E87-EB36-7AB9-53F5-751DB483272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B5B01E2-347A-DA13-6D18-83ED8465C253}"/>
              </a:ext>
            </a:extLst>
          </p:cNvPr>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a:extLst>
              <a:ext uri="{FF2B5EF4-FFF2-40B4-BE49-F238E27FC236}">
                <a16:creationId xmlns:a16="http://schemas.microsoft.com/office/drawing/2014/main" id="{17C8BED9-EC8D-AAB4-413E-74F3CA5A5927}"/>
              </a:ext>
            </a:extLst>
          </p:cNvPr>
          <p:cNvSpPr/>
          <p:nvPr/>
        </p:nvSpPr>
        <p:spPr>
          <a:xfrm>
            <a:off x="46971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4D6E7A46-D240-22DD-CD1C-479220F46226}"/>
              </a:ext>
            </a:extLst>
          </p:cNvPr>
          <p:cNvSpPr txBox="1">
            <a:spLocks/>
          </p:cNvSpPr>
          <p:nvPr/>
        </p:nvSpPr>
        <p:spPr>
          <a:xfrm>
            <a:off x="2050026" y="365126"/>
            <a:ext cx="9425463" cy="98527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latin typeface="Simplified Arabic" panose="02020603050405020304" pitchFamily="18" charset="-78"/>
                <a:cs typeface="Simplified Arabic" panose="02020603050405020304" pitchFamily="18" charset="-78"/>
              </a:rPr>
              <a:t>خامسًا: </a:t>
            </a:r>
            <a:r>
              <a:rPr lang="ar-SA" sz="3200" b="1">
                <a:latin typeface="Simplified Arabic" panose="02020603050405020304" pitchFamily="18" charset="-78"/>
                <a:cs typeface="Simplified Arabic" panose="02020603050405020304" pitchFamily="18" charset="-78"/>
              </a:rPr>
              <a:t>الذكاء الاصطناعي وإعادة تشكيل العلاقة بين الإعلام والمجتمع</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6E736984-34D9-3656-83EB-1F4D8EA976E1}"/>
              </a:ext>
            </a:extLst>
          </p:cNvPr>
          <p:cNvSpPr/>
          <p:nvPr/>
        </p:nvSpPr>
        <p:spPr>
          <a:xfrm>
            <a:off x="5500047" y="1520865"/>
            <a:ext cx="5854889" cy="985270"/>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392B59BA-1DC2-F77F-C6CE-FF28B942D8AB}"/>
              </a:ext>
            </a:extLst>
          </p:cNvPr>
          <p:cNvSpPr/>
          <p:nvPr/>
        </p:nvSpPr>
        <p:spPr>
          <a:xfrm>
            <a:off x="5987845" y="1616468"/>
            <a:ext cx="5487645" cy="4390946"/>
          </a:xfrm>
          <a:prstGeom prst="rect">
            <a:avLst/>
          </a:prstGeom>
        </p:spPr>
        <p:txBody>
          <a:bodyPr wrap="square">
            <a:spAutoFit/>
          </a:bodyPr>
          <a:lstStyle/>
          <a:p>
            <a:pPr algn="r" rtl="1">
              <a:spcBef>
                <a:spcPts val="130"/>
              </a:spcBef>
              <a:spcAft>
                <a:spcPts val="130"/>
              </a:spcAft>
            </a:pPr>
            <a:r>
              <a:rPr lang="en-US" sz="2800" b="1" u="sng">
                <a:solidFill>
                  <a:schemeClr val="tx2"/>
                </a:solidFill>
                <a:latin typeface="Simplified Arabic" panose="02020603050405020304" pitchFamily="18" charset="-78"/>
                <a:cs typeface="Simplified Arabic" panose="02020603050405020304" pitchFamily="18" charset="-78"/>
              </a:rPr>
              <a:t>2</a:t>
            </a:r>
            <a:r>
              <a:rPr lang="ar-EG" sz="2800" b="1" u="sng">
                <a:solidFill>
                  <a:schemeClr val="tx2"/>
                </a:solidFill>
                <a:latin typeface="Simplified Arabic" panose="02020603050405020304" pitchFamily="18" charset="-78"/>
                <a:cs typeface="Simplified Arabic" panose="02020603050405020304" pitchFamily="18" charset="-78"/>
              </a:rPr>
              <a:t>. </a:t>
            </a:r>
            <a:r>
              <a:rPr lang="ar-SA" sz="2800" b="1" u="sng">
                <a:solidFill>
                  <a:schemeClr val="tx2"/>
                </a:solidFill>
                <a:latin typeface="Simplified Arabic" panose="02020603050405020304" pitchFamily="18" charset="-78"/>
                <a:cs typeface="Simplified Arabic" panose="02020603050405020304" pitchFamily="18" charset="-78"/>
              </a:rPr>
              <a:t>تعزيز التخصيص مقابل الاستقطاب</a:t>
            </a:r>
            <a:r>
              <a:rPr lang="ar-EG" sz="2800" b="1" u="sng">
                <a:solidFill>
                  <a:schemeClr val="tx2"/>
                </a:solidFill>
                <a:latin typeface="Simplified Arabic" panose="02020603050405020304" pitchFamily="18" charset="-78"/>
                <a:cs typeface="Simplified Arabic" panose="02020603050405020304" pitchFamily="18" charset="-78"/>
              </a:rPr>
              <a:t>:</a:t>
            </a:r>
            <a:endParaRPr lang="en-US" sz="2800" u="sng">
              <a:solidFill>
                <a:schemeClr val="tx2"/>
              </a:solidFill>
              <a:latin typeface="Simplified Arabic" panose="02020603050405020304" pitchFamily="18" charset="-78"/>
              <a:cs typeface="Simplified Arabic" panose="02020603050405020304" pitchFamily="18" charset="-78"/>
            </a:endParaRPr>
          </a:p>
          <a:p>
            <a:pPr algn="just" rtl="1">
              <a:spcBef>
                <a:spcPts val="130"/>
              </a:spcBef>
              <a:spcAft>
                <a:spcPts val="130"/>
              </a:spcAft>
            </a:pPr>
            <a:r>
              <a:rPr lang="ar-SA" sz="2800" b="1">
                <a:latin typeface="Simplified Arabic" panose="02020603050405020304" pitchFamily="18" charset="-78"/>
                <a:cs typeface="Simplified Arabic" panose="02020603050405020304" pitchFamily="18" charset="-78"/>
              </a:rPr>
              <a:t>تؤدي خوارزميات الذكاء الاصطناعي إلى تخصيص المحتوى بما يتوافق مع اهتمامات المستخدم، وهو ما يمكن أن يقوّي الشعور بالتقارب بين الجمهور ومحتوى الإعلام، ولكنه في الوقت نفسه يمكن أن يقوّي الانقسامات الاجتماعية</a:t>
            </a:r>
            <a:r>
              <a:rPr lang="ar-EG" sz="2800" b="1">
                <a:latin typeface="Simplified Arabic" panose="02020603050405020304" pitchFamily="18" charset="-78"/>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عبر خوارزميات “فقاعة التصفية</a:t>
            </a:r>
            <a:r>
              <a:rPr lang="en-US" sz="2800" b="1">
                <a:latin typeface="Simplified Arabic" panose="02020603050405020304" pitchFamily="18" charset="-78"/>
                <a:cs typeface="Simplified Arabic" panose="02020603050405020304" pitchFamily="18" charset="-78"/>
              </a:rPr>
              <a:t>” (Filter Bubbles) </a:t>
            </a:r>
            <a:r>
              <a:rPr lang="ar-SA" sz="2800" b="1">
                <a:latin typeface="Simplified Arabic" panose="02020603050405020304" pitchFamily="18" charset="-78"/>
                <a:cs typeface="Simplified Arabic" panose="02020603050405020304" pitchFamily="18" charset="-78"/>
              </a:rPr>
              <a:t>التي تظهر للمستخدم ما يتفق فقط مع وجهات نظره</a:t>
            </a:r>
            <a:r>
              <a:rPr lang="en-US" sz="2800" b="1">
                <a:latin typeface="Simplified Arabic" panose="02020603050405020304" pitchFamily="18" charset="-78"/>
                <a:cs typeface="Simplified Arabic" panose="02020603050405020304" pitchFamily="18" charset="-78"/>
              </a:rPr>
              <a:t>. </a:t>
            </a:r>
            <a:endParaRPr lang="en-US" sz="2800">
              <a:latin typeface="Simplified Arabic" panose="02020603050405020304" pitchFamily="18" charset="-78"/>
              <a:cs typeface="Simplified Arabic" panose="02020603050405020304" pitchFamily="18" charset="-78"/>
            </a:endParaRPr>
          </a:p>
          <a:p>
            <a:pPr algn="just" rtl="1">
              <a:spcBef>
                <a:spcPts val="110"/>
              </a:spcBef>
              <a:spcAft>
                <a:spcPts val="110"/>
              </a:spcAft>
            </a:pPr>
            <a:endParaRPr lang="en-US" sz="2400" u="sng">
              <a:solidFill>
                <a:schemeClr val="tx2"/>
              </a:solidFill>
              <a:latin typeface="Simplified Arabic" panose="02020603050405020304" pitchFamily="18" charset="-78"/>
              <a:cs typeface="Simplified Arabic" panose="02020603050405020304" pitchFamily="18" charset="-78"/>
            </a:endParaRPr>
          </a:p>
        </p:txBody>
      </p:sp>
      <p:pic>
        <p:nvPicPr>
          <p:cNvPr id="6" name="Content Placeholder 5" descr="A group of people in front of a large screen with a large image of a person's head&#10;&#10;AI-generated content may be incorrect.">
            <a:extLst>
              <a:ext uri="{FF2B5EF4-FFF2-40B4-BE49-F238E27FC236}">
                <a16:creationId xmlns:a16="http://schemas.microsoft.com/office/drawing/2014/main" id="{EC416BB9-462E-99B0-FF74-9400A803606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2203" y="1616468"/>
            <a:ext cx="5627720" cy="4876406"/>
          </a:xfrm>
        </p:spPr>
      </p:pic>
    </p:spTree>
    <p:extLst>
      <p:ext uri="{BB962C8B-B14F-4D97-AF65-F5344CB8AC3E}">
        <p14:creationId xmlns:p14="http://schemas.microsoft.com/office/powerpoint/2010/main" val="72288203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36DC3-18FC-8B10-3D75-74568A8A2A92}"/>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2E98351-9DDB-B87C-56D8-7606E02BA70E}"/>
              </a:ext>
            </a:extLst>
          </p:cNvPr>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a:extLst>
              <a:ext uri="{FF2B5EF4-FFF2-40B4-BE49-F238E27FC236}">
                <a16:creationId xmlns:a16="http://schemas.microsoft.com/office/drawing/2014/main" id="{16F0A846-B742-9AF9-B6A5-050C7C6BC893}"/>
              </a:ext>
            </a:extLst>
          </p:cNvPr>
          <p:cNvSpPr/>
          <p:nvPr/>
        </p:nvSpPr>
        <p:spPr>
          <a:xfrm>
            <a:off x="381220" y="338933"/>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75D8106B-9E20-8F23-02B0-DB18B4878BB5}"/>
              </a:ext>
            </a:extLst>
          </p:cNvPr>
          <p:cNvSpPr txBox="1">
            <a:spLocks/>
          </p:cNvSpPr>
          <p:nvPr/>
        </p:nvSpPr>
        <p:spPr>
          <a:xfrm>
            <a:off x="2094271" y="365126"/>
            <a:ext cx="926066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000" b="1">
                <a:latin typeface="Simplified Arabic" panose="02020603050405020304" pitchFamily="18" charset="-78"/>
                <a:cs typeface="Simplified Arabic" panose="02020603050405020304" pitchFamily="18" charset="-78"/>
              </a:rPr>
              <a:t>خامسًا:</a:t>
            </a:r>
            <a:r>
              <a:rPr lang="ar-SA" sz="3000" b="1">
                <a:latin typeface="Simplified Arabic" panose="02020603050405020304" pitchFamily="18" charset="-78"/>
                <a:cs typeface="Simplified Arabic" panose="02020603050405020304" pitchFamily="18" charset="-78"/>
              </a:rPr>
              <a:t>الذكاء الاصطناعي وإعادة تشكيل العلاقة بين الإعلام والمجتمع</a:t>
            </a:r>
            <a:endParaRPr lang="en-US" sz="30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a:extLst>
              <a:ext uri="{FF2B5EF4-FFF2-40B4-BE49-F238E27FC236}">
                <a16:creationId xmlns:a16="http://schemas.microsoft.com/office/drawing/2014/main" id="{47036572-9C8B-DDA1-6ECA-765569AC4CBC}"/>
              </a:ext>
            </a:extLst>
          </p:cNvPr>
          <p:cNvSpPr/>
          <p:nvPr/>
        </p:nvSpPr>
        <p:spPr>
          <a:xfrm>
            <a:off x="5500047" y="1520865"/>
            <a:ext cx="5854889" cy="985270"/>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DF6D9905-DE63-FC27-60C6-AC2F8862CC13}"/>
              </a:ext>
            </a:extLst>
          </p:cNvPr>
          <p:cNvSpPr/>
          <p:nvPr/>
        </p:nvSpPr>
        <p:spPr>
          <a:xfrm>
            <a:off x="5560325" y="1520865"/>
            <a:ext cx="5975445" cy="4578176"/>
          </a:xfrm>
          <a:prstGeom prst="rect">
            <a:avLst/>
          </a:prstGeom>
        </p:spPr>
        <p:txBody>
          <a:bodyPr wrap="square">
            <a:spAutoFit/>
          </a:bodyPr>
          <a:lstStyle/>
          <a:p>
            <a:pPr marL="457200" indent="-457200" algn="just" rtl="1">
              <a:spcBef>
                <a:spcPts val="600"/>
              </a:spcBef>
              <a:spcAft>
                <a:spcPts val="130"/>
              </a:spcAft>
              <a:buFont typeface="Arial" panose="020B0604020202020204" pitchFamily="34" charset="0"/>
              <a:buChar char="•"/>
            </a:pPr>
            <a:r>
              <a:rPr lang="ar-SA" sz="2600" b="1" u="sng">
                <a:latin typeface="Simplified Arabic" panose="02020603050405020304" pitchFamily="18" charset="-78"/>
                <a:cs typeface="Simplified Arabic" panose="02020603050405020304" pitchFamily="18" charset="-78"/>
              </a:rPr>
              <a:t>لقد غيّرت تقنيات الذكاء الاصطناعي ملامح الإنتاج الإعلامي وطبيعة التفاعل بين الإعلام والمجتمع، مما فتح آفاقًا جديدة في تحسين الجودة والكفاءة الإعلامية، لكنه أيضًا طرح تحديات اجتماعية وأخلاقية تستدعي إعادة التفكير في النماذج المهنية والأطر القانونية والأخلاقية المعتمدة. </a:t>
            </a:r>
            <a:endParaRPr lang="en-US" sz="2600" b="1" u="sng">
              <a:latin typeface="Simplified Arabic" panose="02020603050405020304" pitchFamily="18" charset="-78"/>
              <a:cs typeface="Simplified Arabic" panose="02020603050405020304" pitchFamily="18" charset="-78"/>
            </a:endParaRPr>
          </a:p>
          <a:p>
            <a:pPr marL="457200" indent="-457200" algn="just" rtl="1">
              <a:spcBef>
                <a:spcPts val="600"/>
              </a:spcBef>
              <a:spcAft>
                <a:spcPts val="130"/>
              </a:spcAft>
              <a:buFont typeface="Arial" panose="020B0604020202020204" pitchFamily="34" charset="0"/>
              <a:buChar char="•"/>
            </a:pPr>
            <a:r>
              <a:rPr lang="ar-SA" sz="2600" b="1">
                <a:latin typeface="Simplified Arabic" panose="02020603050405020304" pitchFamily="18" charset="-78"/>
                <a:cs typeface="Simplified Arabic" panose="02020603050405020304" pitchFamily="18" charset="-78"/>
              </a:rPr>
              <a:t>إن تحقيق التوازن بين الاستفادة من هذه التقنيات وحماية القيم الأساسية للعمل الإعلامي يتطلب وعيًا نقديًا وممارسات تنظيمية واضحة تضمن العدالة، والشفافية، واحترام حقوق الجمهور</a:t>
            </a:r>
            <a:r>
              <a:rPr lang="en-US" sz="2600" b="1">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a:p>
            <a:pPr algn="r" rtl="1">
              <a:spcBef>
                <a:spcPts val="130"/>
              </a:spcBef>
              <a:spcAft>
                <a:spcPts val="130"/>
              </a:spcAft>
            </a:pPr>
            <a:endParaRPr lang="en-US" sz="2400" u="sng">
              <a:solidFill>
                <a:schemeClr val="tx2"/>
              </a:solidFill>
              <a:latin typeface="Simplified Arabic" panose="02020603050405020304" pitchFamily="18" charset="-78"/>
              <a:cs typeface="Simplified Arabic" panose="02020603050405020304" pitchFamily="18" charset="-78"/>
            </a:endParaRPr>
          </a:p>
        </p:txBody>
      </p:sp>
      <p:pic>
        <p:nvPicPr>
          <p:cNvPr id="6" name="Content Placeholder 5" descr="A robot in front of microphones&#10;&#10;AI-generated content may be incorrect.">
            <a:extLst>
              <a:ext uri="{FF2B5EF4-FFF2-40B4-BE49-F238E27FC236}">
                <a16:creationId xmlns:a16="http://schemas.microsoft.com/office/drawing/2014/main" id="{EF706311-95F9-90BA-F24F-44C67B110F1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7613" y="1520865"/>
            <a:ext cx="5181600" cy="4998202"/>
          </a:xfrm>
        </p:spPr>
      </p:pic>
    </p:spTree>
    <p:extLst>
      <p:ext uri="{BB962C8B-B14F-4D97-AF65-F5344CB8AC3E}">
        <p14:creationId xmlns:p14="http://schemas.microsoft.com/office/powerpoint/2010/main" val="371526943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374710" y="350375"/>
            <a:ext cx="8338782" cy="9086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ملخص المحاضرة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453221"/>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01471" y="350375"/>
            <a:ext cx="1366626" cy="8608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8" name="عنصر نائب للمحتوى 7"/>
          <p:cNvSpPr>
            <a:spLocks noGrp="1"/>
          </p:cNvSpPr>
          <p:nvPr>
            <p:ph sz="half" idx="2"/>
          </p:nvPr>
        </p:nvSpPr>
        <p:spPr>
          <a:xfrm>
            <a:off x="1876057" y="1507154"/>
            <a:ext cx="9336088" cy="5070106"/>
          </a:xfrm>
          <a:prstGeom prst="rect">
            <a:avLst/>
          </a:prstGeom>
        </p:spPr>
        <p:txBody>
          <a:bodyPr wrap="square">
            <a:spAutoFit/>
          </a:bodyPr>
          <a:lstStyle/>
          <a:p>
            <a:pPr algn="just" rtl="1">
              <a:lnSpc>
                <a:spcPct val="110000"/>
              </a:lnSpc>
              <a:spcBef>
                <a:spcPts val="110"/>
              </a:spcBef>
              <a:spcAft>
                <a:spcPts val="110"/>
              </a:spcAft>
              <a:buFont typeface="Wingdings" panose="05000000000000000000" pitchFamily="2" charset="2"/>
              <a:buChar char="Ø"/>
            </a:pPr>
            <a:r>
              <a:rPr lang="ar-EG" sz="3600" b="1">
                <a:latin typeface="Simplified Arabic" panose="02020603050405020304" pitchFamily="18" charset="-78"/>
                <a:cs typeface="Simplified Arabic" panose="02020603050405020304" pitchFamily="18" charset="-78"/>
              </a:rPr>
              <a:t>أولًا: مفهوم الذكاء الاصطناعي</a:t>
            </a:r>
            <a:r>
              <a:rPr lang="en-US" sz="3600" b="1">
                <a:latin typeface="Simplified Arabic" panose="02020603050405020304" pitchFamily="18" charset="-78"/>
                <a:cs typeface="Simplified Arabic" panose="02020603050405020304" pitchFamily="18" charset="-78"/>
              </a:rPr>
              <a:t> </a:t>
            </a:r>
            <a:r>
              <a:rPr lang="ar-EG" sz="3600" b="1">
                <a:latin typeface="Simplified Arabic" panose="02020603050405020304" pitchFamily="18" charset="-78"/>
                <a:cs typeface="Simplified Arabic" panose="02020603050405020304" pitchFamily="18" charset="-78"/>
              </a:rPr>
              <a:t>وتطبيقاته الإعلامية.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sz="3600" b="1">
                <a:latin typeface="Simplified Arabic" panose="02020603050405020304" pitchFamily="18" charset="-78"/>
                <a:cs typeface="Simplified Arabic" panose="02020603050405020304" pitchFamily="18" charset="-78"/>
              </a:rPr>
              <a:t>‏ثانيًا: تطبيقات الذكاء الاصطناعي في التحقق من المحتوى الإعلامي وكشف التضليل.</a:t>
            </a:r>
          </a:p>
          <a:p>
            <a:pPr algn="just" rtl="1">
              <a:lnSpc>
                <a:spcPct val="110000"/>
              </a:lnSpc>
              <a:spcBef>
                <a:spcPts val="110"/>
              </a:spcBef>
              <a:spcAft>
                <a:spcPts val="110"/>
              </a:spcAft>
              <a:buFont typeface="Wingdings" panose="05000000000000000000" pitchFamily="2" charset="2"/>
              <a:buChar char="Ø"/>
            </a:pPr>
            <a:r>
              <a:rPr lang="ar-EG" sz="3600" b="1">
                <a:latin typeface="Simplified Arabic" panose="02020603050405020304" pitchFamily="18" charset="-78"/>
                <a:cs typeface="Simplified Arabic" panose="02020603050405020304" pitchFamily="18" charset="-78"/>
              </a:rPr>
              <a:t>ثالثًا:</a:t>
            </a:r>
            <a:r>
              <a:rPr lang="ar-SA" sz="3600" b="1">
                <a:latin typeface="Simplified Arabic" panose="02020603050405020304" pitchFamily="18" charset="-78"/>
                <a:cs typeface="Simplified Arabic" panose="02020603050405020304" pitchFamily="18" charset="-78"/>
              </a:rPr>
              <a:t> تأثير الذكاء الاصطناعي على المحتوى الإعلامي</a:t>
            </a:r>
            <a:r>
              <a:rPr lang="ar-EG" sz="3600" b="1">
                <a:latin typeface="Simplified Arabic" panose="02020603050405020304" pitchFamily="18" charset="-78"/>
                <a:cs typeface="Simplified Arabic" panose="02020603050405020304" pitchFamily="18" charset="-78"/>
              </a:rPr>
              <a:t>.</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sz="3600" b="1">
                <a:latin typeface="Simplified Arabic" panose="02020603050405020304" pitchFamily="18" charset="-78"/>
                <a:cs typeface="Simplified Arabic" panose="02020603050405020304" pitchFamily="18" charset="-78"/>
              </a:rPr>
              <a:t>رابعًا:</a:t>
            </a:r>
            <a:r>
              <a:rPr lang="ar-SA" sz="3600" b="1">
                <a:latin typeface="Simplified Arabic" panose="02020603050405020304" pitchFamily="18" charset="-78"/>
                <a:cs typeface="Simplified Arabic" panose="02020603050405020304" pitchFamily="18" charset="-78"/>
              </a:rPr>
              <a:t> الأبعاد الأخلاقية المرتبطة باستخدام الذكاء الاصطناعي في الإعلام</a:t>
            </a:r>
            <a:r>
              <a:rPr lang="ar-EG" sz="3600" b="1">
                <a:latin typeface="Simplified Arabic" panose="02020603050405020304" pitchFamily="18" charset="-78"/>
                <a:cs typeface="Simplified Arabic" panose="02020603050405020304" pitchFamily="18" charset="-78"/>
              </a:rPr>
              <a:t>.</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sz="3600" b="1">
                <a:latin typeface="Simplified Arabic" panose="02020603050405020304" pitchFamily="18" charset="-78"/>
                <a:cs typeface="Simplified Arabic" panose="02020603050405020304" pitchFamily="18" charset="-78"/>
              </a:rPr>
              <a:t>‏خامسًا: </a:t>
            </a:r>
            <a:r>
              <a:rPr lang="ar-SA" sz="3600" b="1">
                <a:latin typeface="Simplified Arabic" panose="02020603050405020304" pitchFamily="18" charset="-78"/>
                <a:cs typeface="Simplified Arabic" panose="02020603050405020304" pitchFamily="18" charset="-78"/>
              </a:rPr>
              <a:t>الذكاء الاصطناعي وإعادة تشكيل العلاقة بين الإعلام والمجتمع</a:t>
            </a:r>
            <a:r>
              <a:rPr lang="ar-EG" sz="3600" b="1">
                <a:latin typeface="Simplified Arabic" panose="02020603050405020304" pitchFamily="18" charset="-78"/>
                <a:cs typeface="Simplified Arabic" panose="02020603050405020304" pitchFamily="18" charset="-78"/>
              </a:rPr>
              <a:t>.</a:t>
            </a:r>
            <a:endParaRPr lang="en-US" sz="36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63397239"/>
      </p:ext>
    </p:extLst>
  </p:cSld>
  <p:clrMapOvr>
    <a:masterClrMapping/>
  </p:clrMapOvr>
  <mc:AlternateContent xmlns:mc="http://schemas.openxmlformats.org/markup-compatibility/2006" xmlns:p14="http://schemas.microsoft.com/office/powerpoint/2010/main">
    <mc:Choice Requires="p14">
      <p:transition spd="slow" p14:dur="2000" advTm="180266"/>
    </mc:Choice>
    <mc:Fallback xmlns="">
      <p:transition spd="slow" advTm="18026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35374E8E-A29C-44AD-9E1F-B244E3B46F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metadata/properties"/>
    <ds:schemaRef ds:uri="http://purl.org/dc/terms/"/>
    <ds:schemaRef ds:uri="http://schemas.microsoft.com/office/infopath/2007/PartnerControls"/>
    <ds:schemaRef ds:uri="http://schemas.microsoft.com/office/2006/documentManagement/types"/>
    <ds:schemaRef ds:uri="http://purl.org/dc/elements/1.1/"/>
    <ds:schemaRef ds:uri="688354b5-287c-4cda-825e-1d7935aea40e"/>
    <ds:schemaRef ds:uri="aca13214-df29-4e3c-a050-857c0bf7bd8e"/>
    <ds:schemaRef ds:uri="http://www.w3.org/XML/1998/namespace"/>
    <ds:schemaRef ds:uri="http://purl.org/dc/dcmityp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9056</TotalTime>
  <Words>3364</Words>
  <Application>Microsoft Office PowerPoint</Application>
  <PresentationFormat>Widescreen</PresentationFormat>
  <Paragraphs>337</Paragraphs>
  <Slides>41</Slides>
  <Notes>2</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مقدمة</vt:lpstr>
      <vt:lpstr>أولًا: مفهوم الذكاء الاصطناعي وتطبيقاته الإعلامية</vt:lpstr>
      <vt:lpstr>أولًا: مفهوم الذكاء الاصطناعي وتطبيقاته الإعلامية</vt:lpstr>
      <vt:lpstr>أولًا: مفهوم الذكاء الاصطناعي وتطبيقاته الإعلامية</vt:lpstr>
      <vt:lpstr>أولًا: مفهوم الذكاء الاصطناعي وتطبيقاته الإعلامية</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ثانيًا: تطبيقات الذكاء الاصطناعي في التحقق من المحتوى الإعلامي وكشف التضليل </vt:lpstr>
      <vt:lpstr>ثالثًا: ثأثير الذكاء الاصطناعي على المحتوى الإعلامي</vt:lpstr>
      <vt:lpstr>ثالثًا: ثأثير الذكاء الاصطناعي على المحتوى الإعلامي</vt:lpstr>
      <vt:lpstr>ثالثًا: ثأثير الذكاء الاصطناعي على المحتوى الإعلامي</vt:lpstr>
      <vt:lpstr>ثالثًا: ثأثير الذكاء الاصطناعي على المحتوى الإعلامي</vt:lpstr>
      <vt:lpstr>رابعًا: الأبعاد الأخلاقية المرتبطة باستخدام الذكاء الاصطناعي في الإعلام</vt:lpstr>
      <vt:lpstr>رابعًا: الأبعاد الأخلاقية المرتبطة باستخدام الذكاء الاصطناعي في الإعلام</vt:lpstr>
      <vt:lpstr>رابعًا: الأبعاد الأخلاقية المرتبطة باستخدام الذكاء الاصطناعي في الإعلام</vt:lpstr>
      <vt:lpstr>PowerPoint Presentation</vt:lpstr>
      <vt:lpstr>PowerPoint Presentation</vt:lpstr>
      <vt:lpstr>PowerPoint Presentation</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989</cp:revision>
  <dcterms:created xsi:type="dcterms:W3CDTF">2023-04-29T09:08:00Z</dcterms:created>
  <dcterms:modified xsi:type="dcterms:W3CDTF">2026-03-27T19:00:11Z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