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303" r:id="rId2"/>
    <p:sldId id="276" r:id="rId3"/>
    <p:sldId id="350" r:id="rId4"/>
    <p:sldId id="351" r:id="rId5"/>
    <p:sldId id="352" r:id="rId6"/>
    <p:sldId id="353" r:id="rId7"/>
    <p:sldId id="354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276"/>
            <p14:sldId id="350"/>
            <p14:sldId id="351"/>
            <p14:sldId id="352"/>
            <p14:sldId id="353"/>
            <p14:sldId id="354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52F4A"/>
    <a:srgbClr val="669BBC"/>
    <a:srgbClr val="2D3956"/>
    <a:srgbClr val="8E5A6D"/>
    <a:srgbClr val="FAC748"/>
    <a:srgbClr val="000000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47" d="100"/>
          <a:sy n="47" d="100"/>
        </p:scale>
        <p:origin x="1056" y="4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bg>
      <p:bgPr>
        <a:gradFill>
          <a:gsLst>
            <a:gs pos="1000">
              <a:schemeClr val="bg1"/>
            </a:gs>
            <a:gs pos="100000">
              <a:srgbClr val="F5F5F5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9764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alphaModFix amt="76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6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4" Type="http://schemas.openxmlformats.org/officeDocument/2006/relationships/image" Target="../media/image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636819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Advanced Project Management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160544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669BBC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92197"/>
            <a:ext cx="203132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PMG 506</a:t>
            </a:r>
          </a:p>
          <a:p>
            <a:r>
              <a:rPr lang="en-US" sz="2000" b="1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 </a:t>
            </a:r>
            <a:r>
              <a:rPr lang="en-US" sz="2800" b="1" dirty="0" err="1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Abdelrehim</a:t>
            </a:r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Nader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</a:t>
            </a:r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16780"/>
    </mc:Choice>
    <mc:Fallback>
      <p:transition spd="slow" advTm="111678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680665" y="569898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Contents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258375"/>
            <a:ext cx="1986138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1007" y="589963"/>
            <a:ext cx="182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1885780" y="1908100"/>
            <a:ext cx="841732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 1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</a:t>
            </a:r>
            <a:r>
              <a:rPr lang="en-US" b="1" dirty="0"/>
              <a:t>Projects in Contemporary Organizations.</a:t>
            </a: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 2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</a:t>
            </a:r>
            <a:r>
              <a:rPr lang="en-US" b="1" dirty="0"/>
              <a:t>Strategic Management and Project Selection 1.</a:t>
            </a:r>
            <a:endParaRPr lang="en-US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 3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</a:t>
            </a:r>
            <a:r>
              <a:rPr lang="en-US" b="1" dirty="0"/>
              <a:t>Strategic Management and Project Selection 2.</a:t>
            </a:r>
            <a:endParaRPr lang="en-US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 4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</a:t>
            </a:r>
            <a:r>
              <a:rPr lang="en-US" b="1" dirty="0"/>
              <a:t>The Project Manager.</a:t>
            </a:r>
            <a:endParaRPr lang="en-US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 5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</a:t>
            </a:r>
            <a:r>
              <a:rPr lang="en-US" b="1" dirty="0"/>
              <a:t>The Project in the Organizational Structure .</a:t>
            </a:r>
            <a:endParaRPr lang="en-US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 6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</a:t>
            </a:r>
            <a:r>
              <a:rPr lang="en-US" b="1" dirty="0"/>
              <a:t>Project Activity Planning.</a:t>
            </a:r>
            <a:endParaRPr lang="en-US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endParaRPr lang="en-US" b="1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680665" y="569898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Contents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258375"/>
            <a:ext cx="1986138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1007" y="589963"/>
            <a:ext cx="182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1885780" y="1908100"/>
            <a:ext cx="841732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</a:t>
            </a:r>
            <a:r>
              <a:rPr lang="ar-EG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7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</a:t>
            </a:r>
            <a:r>
              <a:rPr lang="en-US" dirty="0"/>
              <a:t>Budgeting and Cost Estimation .</a:t>
            </a: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</a:t>
            </a:r>
            <a:r>
              <a:rPr lang="ar-EG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8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</a:t>
            </a:r>
            <a:r>
              <a:rPr lang="en-US" dirty="0"/>
              <a:t>Scheduling .</a:t>
            </a: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Chapter9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:</a:t>
            </a:r>
            <a:r>
              <a:rPr lang="en-US" dirty="0"/>
              <a:t>Resource Allocation .</a:t>
            </a:r>
            <a:b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</a:br>
            <a:r>
              <a:rPr lang="en-US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Chapter10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</a:t>
            </a:r>
            <a:r>
              <a:rPr lang="en-US" dirty="0"/>
              <a:t>Monitoring and Information System </a:t>
            </a: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endParaRPr lang="en-US" b="1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005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680665" y="569898"/>
            <a:ext cx="39020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Discussion Lectures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258375"/>
            <a:ext cx="1986138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1007" y="589963"/>
            <a:ext cx="182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785794" y="1718378"/>
            <a:ext cx="8611092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Weekly live Meeting through (Zoom)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45CA4A6-4599-53C4-650D-86A1533A4D8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3469" y="2472563"/>
            <a:ext cx="8165284" cy="2886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3496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680665" y="569898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Evaluation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258375"/>
            <a:ext cx="1986138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1007" y="589963"/>
            <a:ext cx="182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507158" y="1538661"/>
            <a:ext cx="878432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</a:t>
            </a:r>
            <a:r>
              <a:rPr lang="en-US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Weekly Quiz</a:t>
            </a:r>
          </a:p>
          <a:p>
            <a:pPr marL="285750" indent="-285750">
              <a:lnSpc>
                <a:spcPct val="200000"/>
              </a:lnSpc>
              <a:buFontTx/>
              <a:buChar char="-"/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8 Questions/8 Marks-  in 24 Minutes.</a:t>
            </a: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Final Test</a:t>
            </a: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- 20 Marks-  in 60 Minutes.</a:t>
            </a:r>
          </a:p>
          <a:p>
            <a:pPr indent="520700">
              <a:lnSpc>
                <a:spcPct val="200000"/>
              </a:lnSpc>
            </a:pPr>
            <a:r>
              <a:rPr lang="en-US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-True or False </a:t>
            </a:r>
          </a:p>
          <a:p>
            <a:pPr indent="520700">
              <a:lnSpc>
                <a:spcPct val="200000"/>
              </a:lnSpc>
            </a:pPr>
            <a:r>
              <a:rPr lang="en-US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-MCQ</a:t>
            </a:r>
          </a:p>
          <a:p>
            <a:pPr indent="520700">
              <a:lnSpc>
                <a:spcPct val="200000"/>
              </a:lnSpc>
            </a:pPr>
            <a:r>
              <a:rPr lang="en-US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-Verbal (Audio)</a:t>
            </a:r>
          </a:p>
          <a:p>
            <a:pPr indent="520700">
              <a:lnSpc>
                <a:spcPct val="200000"/>
              </a:lnSpc>
            </a:pPr>
            <a:endParaRPr lang="en-US" dirty="0">
              <a:solidFill>
                <a:srgbClr val="852F4A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marL="285750" indent="-285750">
              <a:lnSpc>
                <a:spcPct val="200000"/>
              </a:lnSpc>
              <a:buFontTx/>
              <a:buChar char="-"/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3323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1026" name="Picture 2" descr="C:\Users\Dr.Abdelrehim Nader\OneDrive\Desktop\Screenshot_20230531_011345_Driv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687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0967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852F4A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60043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339</TotalTime>
  <Words>142</Words>
  <Application>Microsoft Office PowerPoint</Application>
  <PresentationFormat>شاشة عريضة</PresentationFormat>
  <Paragraphs>33</Paragraphs>
  <Slides>7</Slides>
  <Notes>1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5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Tajawal ExtraBold</vt:lpstr>
      <vt:lpstr>Tajawal Medium</vt:lpstr>
      <vt:lpstr>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user</cp:lastModifiedBy>
  <cp:revision>16</cp:revision>
  <dcterms:created xsi:type="dcterms:W3CDTF">2023-04-29T09:08:23Z</dcterms:created>
  <dcterms:modified xsi:type="dcterms:W3CDTF">2023-05-31T12:10:33Z</dcterms:modified>
</cp:coreProperties>
</file>