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sldIdLst>
    <p:sldId id="738" r:id="rId5"/>
    <p:sldId id="481" r:id="rId6"/>
    <p:sldId id="482" r:id="rId7"/>
    <p:sldId id="313" r:id="rId8"/>
    <p:sldId id="558" r:id="rId9"/>
    <p:sldId id="739" r:id="rId10"/>
    <p:sldId id="742" r:id="rId11"/>
    <p:sldId id="744" r:id="rId12"/>
    <p:sldId id="747" r:id="rId13"/>
    <p:sldId id="743" r:id="rId14"/>
    <p:sldId id="745" r:id="rId15"/>
    <p:sldId id="750" r:id="rId16"/>
    <p:sldId id="751" r:id="rId17"/>
    <p:sldId id="682" r:id="rId18"/>
    <p:sldId id="683" r:id="rId19"/>
    <p:sldId id="685" r:id="rId20"/>
    <p:sldId id="628" r:id="rId21"/>
    <p:sldId id="686" r:id="rId22"/>
    <p:sldId id="687" r:id="rId23"/>
    <p:sldId id="688" r:id="rId24"/>
    <p:sldId id="689" r:id="rId25"/>
    <p:sldId id="690" r:id="rId26"/>
    <p:sldId id="691" r:id="rId27"/>
    <p:sldId id="692" r:id="rId28"/>
    <p:sldId id="753" r:id="rId29"/>
    <p:sldId id="746" r:id="rId30"/>
    <p:sldId id="752" r:id="rId31"/>
    <p:sldId id="754" r:id="rId32"/>
    <p:sldId id="755" r:id="rId33"/>
    <p:sldId id="756" r:id="rId34"/>
    <p:sldId id="694" r:id="rId35"/>
    <p:sldId id="695" r:id="rId36"/>
    <p:sldId id="696" r:id="rId37"/>
    <p:sldId id="697" r:id="rId38"/>
    <p:sldId id="698" r:id="rId39"/>
    <p:sldId id="699" r:id="rId40"/>
    <p:sldId id="700" r:id="rId41"/>
    <p:sldId id="701" r:id="rId42"/>
    <p:sldId id="702" r:id="rId43"/>
    <p:sldId id="704" r:id="rId44"/>
    <p:sldId id="705" r:id="rId45"/>
    <p:sldId id="703" r:id="rId46"/>
    <p:sldId id="707" r:id="rId47"/>
    <p:sldId id="708" r:id="rId48"/>
    <p:sldId id="709" r:id="rId49"/>
    <p:sldId id="559" r:id="rId50"/>
    <p:sldId id="757" r:id="rId51"/>
    <p:sldId id="758" r:id="rId52"/>
    <p:sldId id="711" r:id="rId53"/>
    <p:sldId id="712" r:id="rId54"/>
    <p:sldId id="713" r:id="rId55"/>
    <p:sldId id="714" r:id="rId56"/>
    <p:sldId id="715" r:id="rId57"/>
    <p:sldId id="716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38"/>
            <p14:sldId id="481"/>
            <p14:sldId id="482"/>
            <p14:sldId id="313"/>
            <p14:sldId id="558"/>
            <p14:sldId id="739"/>
            <p14:sldId id="742"/>
            <p14:sldId id="744"/>
            <p14:sldId id="747"/>
            <p14:sldId id="743"/>
            <p14:sldId id="745"/>
            <p14:sldId id="750"/>
            <p14:sldId id="751"/>
            <p14:sldId id="682"/>
            <p14:sldId id="683"/>
            <p14:sldId id="685"/>
            <p14:sldId id="628"/>
            <p14:sldId id="686"/>
            <p14:sldId id="687"/>
            <p14:sldId id="688"/>
            <p14:sldId id="689"/>
            <p14:sldId id="690"/>
            <p14:sldId id="691"/>
            <p14:sldId id="692"/>
            <p14:sldId id="753"/>
            <p14:sldId id="746"/>
            <p14:sldId id="752"/>
            <p14:sldId id="754"/>
            <p14:sldId id="755"/>
            <p14:sldId id="756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4"/>
            <p14:sldId id="705"/>
            <p14:sldId id="703"/>
            <p14:sldId id="707"/>
            <p14:sldId id="708"/>
            <p14:sldId id="709"/>
            <p14:sldId id="559"/>
            <p14:sldId id="757"/>
            <p14:sldId id="758"/>
            <p14:sldId id="711"/>
            <p14:sldId id="712"/>
            <p14:sldId id="713"/>
            <p14:sldId id="714"/>
            <p14:sldId id="715"/>
            <p14:sldId id="7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8E5A6D"/>
    <a:srgbClr val="000000"/>
    <a:srgbClr val="F58221"/>
    <a:srgbClr val="203E5F"/>
    <a:srgbClr val="669BBC"/>
    <a:srgbClr val="2D3956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494"/>
    <p:restoredTop sz="54677"/>
  </p:normalViewPr>
  <p:slideViewPr>
    <p:cSldViewPr snapToGrid="0">
      <p:cViewPr varScale="1">
        <p:scale>
          <a:sx n="75" d="100"/>
          <a:sy n="75" d="100"/>
        </p:scale>
        <p:origin x="176" y="8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algn="r" defTabSz="516072" rtl="1" eaLnBrk="1" fontAlgn="auto" latinLnBrk="0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68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80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910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57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61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82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267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447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033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29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098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67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694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3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235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009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85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780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129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095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568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12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0035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41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0909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9738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2409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4550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9086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0136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5466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84793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8076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40383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5055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079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18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768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96031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70471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32073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488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87784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3437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27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7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9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406400" y="1752600"/>
            <a:ext cx="113792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406400" y="762002"/>
            <a:ext cx="113792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2250945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159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5.png"/><Relationship Id="rId7" Type="http://schemas.microsoft.com/office/2007/relationships/hdphoto" Target="../media/hdphoto4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5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9.jpg"/><Relationship Id="rId5" Type="http://schemas.openxmlformats.org/officeDocument/2006/relationships/image" Target="../media/image32.jpeg"/><Relationship Id="rId4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5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42.jpg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4.jp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5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45.jpg"/><Relationship Id="rId4" Type="http://schemas.openxmlformats.org/officeDocument/2006/relationships/image" Target="../media/image2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9.jpeg"/><Relationship Id="rId5" Type="http://schemas.openxmlformats.org/officeDocument/2006/relationships/image" Target="../media/image48.emf"/><Relationship Id="rId4" Type="http://schemas.openxmlformats.org/officeDocument/2006/relationships/image" Target="../media/image3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1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3.jpeg"/><Relationship Id="rId5" Type="http://schemas.openxmlformats.org/officeDocument/2006/relationships/image" Target="../media/image32.jpeg"/><Relationship Id="rId4" Type="http://schemas.openxmlformats.org/officeDocument/2006/relationships/image" Target="../media/image2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5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jpeg"/><Relationship Id="rId5" Type="http://schemas.openxmlformats.org/officeDocument/2006/relationships/image" Target="../media/image56.jpg"/><Relationship Id="rId4" Type="http://schemas.openxmlformats.org/officeDocument/2006/relationships/image" Target="../media/image2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8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microsoft.com/office/2007/relationships/hdphoto" Target="../media/hdphoto8.wdp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0.png"/><Relationship Id="rId5" Type="http://schemas.openxmlformats.org/officeDocument/2006/relationships/image" Target="../media/image32.jpeg"/><Relationship Id="rId4" Type="http://schemas.openxmlformats.org/officeDocument/2006/relationships/image" Target="../media/image5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1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4.jpeg"/><Relationship Id="rId5" Type="http://schemas.openxmlformats.org/officeDocument/2006/relationships/image" Target="../media/image24.jpeg"/><Relationship Id="rId4" Type="http://schemas.openxmlformats.org/officeDocument/2006/relationships/image" Target="../media/image3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5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3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9.jpg"/><Relationship Id="rId4" Type="http://schemas.openxmlformats.org/officeDocument/2006/relationships/image" Target="../media/image6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1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5.png"/><Relationship Id="rId4" Type="http://schemas.openxmlformats.org/officeDocument/2006/relationships/image" Target="../media/image7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latin typeface="Sakkal Majalla" panose="02000000000000000000" pitchFamily="2" charset="-78"/>
                <a:cs typeface="Calibri" panose="020F0502020204030204" pitchFamily="34" charset="0"/>
              </a:rPr>
              <a:t>MGM424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90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7898" y="4917827"/>
            <a:ext cx="347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MGM424 Financial Analysis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(Ratio analysis)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3914" y="1337368"/>
            <a:ext cx="576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4352" y="1694561"/>
            <a:ext cx="4530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Introduction to Financial Ratio Analysis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>
              <a:defRPr/>
            </a:pPr>
            <a:r>
              <a:rPr lang="en-US" sz="2000" dirty="0">
                <a:latin typeface="Alexandria" charset="0"/>
                <a:cs typeface="Alexandria" charset="0"/>
              </a:rPr>
              <a:t>Identify Financial Ratio Classifications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Liquidity Ratios.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Profitability Analysis.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solvency Analysis. 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9" y="2244602"/>
            <a:ext cx="69590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Definition:</a:t>
            </a:r>
          </a:p>
          <a:p>
            <a:r>
              <a:rPr lang="en-US" sz="2400" b="1" dirty="0"/>
              <a:t>Financial Ratio Analysis</a:t>
            </a:r>
            <a:r>
              <a:rPr lang="en-US" sz="2400" dirty="0"/>
              <a:t> is a </a:t>
            </a:r>
            <a:r>
              <a:rPr lang="en-US" sz="2400" b="1" dirty="0"/>
              <a:t>quantitative tool</a:t>
            </a:r>
            <a:r>
              <a:rPr lang="en-US" sz="2400" dirty="0"/>
              <a:t> used to evaluate the </a:t>
            </a:r>
            <a:r>
              <a:rPr lang="en-US" sz="2400" b="1" dirty="0"/>
              <a:t>relationships among various items</a:t>
            </a:r>
            <a:r>
              <a:rPr lang="en-US" sz="2400" dirty="0"/>
              <a:t> in a company's financial statements. By examining these ratios, stakeholders can gain valuable insights into different aspects of a company's </a:t>
            </a:r>
            <a:r>
              <a:rPr lang="en-US" sz="2400" b="1" dirty="0"/>
              <a:t>operational efficiency</a:t>
            </a:r>
            <a:r>
              <a:rPr lang="en-US" sz="2400" dirty="0"/>
              <a:t>, </a:t>
            </a:r>
            <a:r>
              <a:rPr lang="en-US" sz="2400" b="1" dirty="0"/>
              <a:t>liquidity</a:t>
            </a:r>
            <a:r>
              <a:rPr lang="en-US" sz="2400" dirty="0"/>
              <a:t>, </a:t>
            </a:r>
            <a:r>
              <a:rPr lang="en-US" sz="2400" b="1" dirty="0"/>
              <a:t>profitability</a:t>
            </a:r>
            <a:r>
              <a:rPr lang="en-US" sz="2400" dirty="0"/>
              <a:t>, and </a:t>
            </a:r>
            <a:r>
              <a:rPr lang="en-US" sz="2400" b="1" dirty="0"/>
              <a:t>solvency</a:t>
            </a:r>
            <a:r>
              <a:rPr lang="en-US" sz="2400" dirty="0"/>
              <a:t>. </a:t>
            </a:r>
          </a:p>
          <a:p>
            <a:r>
              <a:rPr lang="en-US" sz="2400" dirty="0"/>
              <a:t>This analysis involves comparing figures from the </a:t>
            </a:r>
            <a:r>
              <a:rPr lang="en-US" sz="2400" b="1" dirty="0"/>
              <a:t>balance sheet</a:t>
            </a:r>
            <a:r>
              <a:rPr lang="en-US" sz="2400" dirty="0"/>
              <a:t>, </a:t>
            </a:r>
            <a:r>
              <a:rPr lang="en-US" sz="2400" b="1" dirty="0"/>
              <a:t>income statement</a:t>
            </a:r>
            <a:r>
              <a:rPr lang="en-US" sz="2400" dirty="0"/>
              <a:t>, and </a:t>
            </a:r>
            <a:r>
              <a:rPr lang="en-US" sz="2400" b="1" dirty="0"/>
              <a:t>cash flow statement</a:t>
            </a:r>
            <a:r>
              <a:rPr lang="en-US" sz="2400" dirty="0"/>
              <a:t> to assess the overall financial performance and health of the organization.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aper napkin with a drawing of a drop of oil and dollar symbol&#10;&#10;Description automatically generated">
            <a:extLst>
              <a:ext uri="{FF2B5EF4-FFF2-40B4-BE49-F238E27FC236}">
                <a16:creationId xmlns:a16="http://schemas.microsoft.com/office/drawing/2014/main" id="{7817C760-8F02-84EB-9289-80DE927FE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355" y="2760133"/>
            <a:ext cx="3251200" cy="307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69A99-5487-A998-496A-D011268AC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BE5C02-D57A-9629-57AA-C156A4A2D0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0D7D87-523D-4E4D-0F5D-AF0AFCC14722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6FC16-57E7-EDF6-BA2D-FDF503868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06ABEC-77E3-6DE2-7EC2-111742BCE6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12E8A4-AA2D-5F8C-5911-5FCBB5B2F64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ADF7A5-8999-B80F-0FFC-D3B4F38C1E2A}"/>
              </a:ext>
            </a:extLst>
          </p:cNvPr>
          <p:cNvSpPr txBox="1"/>
          <p:nvPr/>
        </p:nvSpPr>
        <p:spPr>
          <a:xfrm>
            <a:off x="889000" y="2391844"/>
            <a:ext cx="6320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Purpose</a:t>
            </a:r>
          </a:p>
          <a:p>
            <a:r>
              <a:rPr lang="en-US" sz="2400" dirty="0"/>
              <a:t>The primary purpose of Financial Ratio Analysis is to </a:t>
            </a:r>
            <a:r>
              <a:rPr lang="en-US" sz="2400" b="1" dirty="0"/>
              <a:t>assess a company's performance and financial indicators </a:t>
            </a:r>
            <a:r>
              <a:rPr lang="en-US" sz="2400" dirty="0"/>
              <a:t> comprehensively. By distilling complex financial data into manageable ratios, it becomes easier to identify </a:t>
            </a:r>
            <a:r>
              <a:rPr lang="en-US" sz="2400" b="1" dirty="0"/>
              <a:t>trends</a:t>
            </a:r>
            <a:r>
              <a:rPr lang="en-US" sz="2400" dirty="0"/>
              <a:t>, </a:t>
            </a:r>
            <a:r>
              <a:rPr lang="en-US" sz="2400" b="1" dirty="0"/>
              <a:t>strengths</a:t>
            </a:r>
            <a:r>
              <a:rPr lang="en-US" sz="2400" dirty="0"/>
              <a:t>, and </a:t>
            </a:r>
            <a:r>
              <a:rPr lang="en-US" sz="2400" b="1" dirty="0"/>
              <a:t>weaknesses</a:t>
            </a:r>
            <a:r>
              <a:rPr lang="en-US" sz="2400" dirty="0"/>
              <a:t> within the business. This facilitates informed decision-making for various stakeholders.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C3F7D9-A05C-D8F4-E48B-D5312DCEF4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n on a napkin with graph drawn on it&#10;&#10;Description automatically generated">
            <a:extLst>
              <a:ext uri="{FF2B5EF4-FFF2-40B4-BE49-F238E27FC236}">
                <a16:creationId xmlns:a16="http://schemas.microsoft.com/office/drawing/2014/main" id="{F54451BD-8E94-0A00-B3D3-4866E0D13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685" y="2292388"/>
            <a:ext cx="3416321" cy="341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1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ACDE4-9093-4808-0F20-A4076B9F3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B7F2A4-DEAE-279B-C2F7-14DE986BBE29}"/>
              </a:ext>
            </a:extLst>
          </p:cNvPr>
          <p:cNvSpPr/>
          <p:nvPr/>
        </p:nvSpPr>
        <p:spPr>
          <a:xfrm>
            <a:off x="406400" y="1685494"/>
            <a:ext cx="11379200" cy="5043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ED344E-D323-C5A5-CA77-50EBE08BB35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E6ED7D-83A8-3FFC-E05D-5BA2173970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23D2E5-27B5-FD5A-4F64-C3213A2A95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DAD456-C4B6-6F5D-BF49-82DBA7E8B27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94AD5E-D9E3-A2E2-3A77-73D5BC64A6A7}"/>
              </a:ext>
            </a:extLst>
          </p:cNvPr>
          <p:cNvSpPr txBox="1"/>
          <p:nvPr/>
        </p:nvSpPr>
        <p:spPr>
          <a:xfrm>
            <a:off x="711200" y="2104805"/>
            <a:ext cx="8026400" cy="448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A single ratio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by itself is </a:t>
            </a: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not very meaningful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25000"/>
              </a:lnSpc>
              <a:spcBef>
                <a:spcPts val="1200"/>
              </a:spcBef>
            </a:pPr>
            <a:r>
              <a:rPr lang="en-US" altLang="en-US" sz="23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discussion of ratios includes the following types of comparisons.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Intracompany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for two years for Quality Department Store.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Industry average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median ratios for department stores.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Intercompany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</a:t>
            </a:r>
            <a:r>
              <a:rPr lang="en-US" altLang="en-US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Park Street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as Quality Department Store’s principal competitor.</a:t>
            </a: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8CB1DE-5430-9FD5-97DD-F1DFED3AEA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napkin with graph and pen&#10;&#10;Description automatically generated">
            <a:extLst>
              <a:ext uri="{FF2B5EF4-FFF2-40B4-BE49-F238E27FC236}">
                <a16:creationId xmlns:a16="http://schemas.microsoft.com/office/drawing/2014/main" id="{303FCDF6-154C-9902-197B-1652BEF040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131" y="2289535"/>
            <a:ext cx="3042138" cy="383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4716-8EE1-B7B5-CC82-C3744501B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831993-C403-946B-5ACF-3A84E6088258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Measures the income or operating success of a company for a given.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30D65-17B1-8F23-BD3C-A89D142F535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1D5932-4292-68B8-554D-2181E79888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1F3605-81ED-B3FE-C304-F5DDF19F7C5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023057-7142-5018-91A5-1C723714484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090F3E-3275-E102-75B4-C92CB6F3AF40}"/>
              </a:ext>
            </a:extLst>
          </p:cNvPr>
          <p:cNvSpPr txBox="1"/>
          <p:nvPr/>
        </p:nvSpPr>
        <p:spPr>
          <a:xfrm>
            <a:off x="1644536" y="2001970"/>
            <a:ext cx="97321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ct val="70000"/>
              </a:spcBef>
              <a:defRPr/>
            </a:pPr>
            <a:r>
              <a:rPr lang="en-US" sz="2400" b="1" kern="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Ratio analysis </a:t>
            </a:r>
            <a:r>
              <a:rPr 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expresses the relationship among selected items of financial statement data.</a:t>
            </a:r>
          </a:p>
          <a:p>
            <a:endParaRPr lang="en-GB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537381-99FD-7BB9-0C9A-C67CE084F2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DA1A616B-D2A3-5CFB-56C3-DC2C40524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650" y="2971800"/>
            <a:ext cx="458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b="1" dirty="0">
                <a:latin typeface="Liberation Sans" panose="020B0604020202020204" pitchFamily="34" charset="0"/>
              </a:rPr>
              <a:t>Financial Ratio Classifications</a:t>
            </a:r>
          </a:p>
        </p:txBody>
      </p:sp>
      <p:sp>
        <p:nvSpPr>
          <p:cNvPr id="14" name="AutoShape 5">
            <a:extLst>
              <a:ext uri="{FF2B5EF4-FFF2-40B4-BE49-F238E27FC236}">
                <a16:creationId xmlns:a16="http://schemas.microsoft.com/office/drawing/2014/main" id="{6F38CE69-8B69-84CA-88BD-FE9AD5240A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3159" y="3542040"/>
            <a:ext cx="23622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</a:t>
            </a:r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id="{D7614F2B-D37E-CA4D-C5C7-44E75C2F4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6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id="{FBAB4155-3133-643B-326B-829E8F7BE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4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3125A984-964F-64F7-5DC7-D2F1818B2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9" y="4405297"/>
            <a:ext cx="3392624" cy="175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Measure's short-term ability of the company to pay its maturing obligations and to meet unexpected needs for cash.</a:t>
            </a:r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09AEA046-79F8-25BB-C1BD-4D92AB2FC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5" y="4499432"/>
            <a:ext cx="2868373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income or operating success of a company for a given period of time.</a:t>
            </a: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63697A6C-F47D-0C00-2D81-CC6536FA7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3" y="4541467"/>
            <a:ext cx="268648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ability of the company to survive over a long period of time.</a:t>
            </a:r>
          </a:p>
        </p:txBody>
      </p:sp>
    </p:spTree>
    <p:extLst>
      <p:ext uri="{BB962C8B-B14F-4D97-AF65-F5344CB8AC3E}">
        <p14:creationId xmlns:p14="http://schemas.microsoft.com/office/powerpoint/2010/main" val="273741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9ADA1-DD3D-3EF5-68E1-9D88C12F0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8BE29D-3FDE-708E-74AC-DC8B219375DD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endParaRPr lang="en-US" altLang="en-US" sz="1800" dirty="0">
              <a:latin typeface="Liberation Sans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804196-8739-7170-394F-FF0007368B5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C3DB0E-D3EE-C76A-465E-BBC2993DA3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DF2C9-5F27-8C02-CAC7-EF5D5958E8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FBC9E5-58C6-3EA4-ED4E-727DEA3944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C5FFF2-8AC6-71CF-E47B-25DBC3F129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financial ratio&#10;&#10;Description automatically generated">
            <a:extLst>
              <a:ext uri="{FF2B5EF4-FFF2-40B4-BE49-F238E27FC236}">
                <a16:creationId xmlns:a16="http://schemas.microsoft.com/office/drawing/2014/main" id="{A24B337D-635B-412E-2B3E-E03828FCB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534" y="2141974"/>
            <a:ext cx="9335286" cy="437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82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FEDC1-A92F-80A9-03F8-6E3DC9782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4F5119-CEA8-0648-B51E-14E0222108F0}"/>
              </a:ext>
            </a:extLst>
          </p:cNvPr>
          <p:cNvSpPr/>
          <p:nvPr/>
        </p:nvSpPr>
        <p:spPr>
          <a:xfrm>
            <a:off x="406400" y="1685495"/>
            <a:ext cx="11379200" cy="50621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B44C44-4A20-9D78-26E3-68739FD5C25C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01D60-5D1E-4E92-4B8C-9A4B3FBF62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81CAE-C514-65FF-D14C-9BD5A39AD8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63CE21-7CCB-DF16-1A8B-E5BE139D47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CFFE3-DF49-C123-B681-551E0B8D6E5E}"/>
              </a:ext>
            </a:extLst>
          </p:cNvPr>
          <p:cNvSpPr txBox="1"/>
          <p:nvPr/>
        </p:nvSpPr>
        <p:spPr>
          <a:xfrm>
            <a:off x="888957" y="2945901"/>
            <a:ext cx="7848643" cy="3801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short-term ability of the company to pay its maturing obligations and to meet unexpected needs for cash.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Short-term creditors such as bankers and suppliers are particularly interested in assessing liquidity.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Ratios include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current 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acid-test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accounts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receivable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and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inventory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3B3E27-EE39-8A86-5B0E-3D8CD63969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5AA3F7F4-235B-56B0-3035-3CF5F43C6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417" y="2189811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8" name="Picture 7" descr="A napkin with a diagram and a pen&#10;&#10;Description automatically generated">
            <a:extLst>
              <a:ext uri="{FF2B5EF4-FFF2-40B4-BE49-F238E27FC236}">
                <a16:creationId xmlns:a16="http://schemas.microsoft.com/office/drawing/2014/main" id="{65AA1454-1187-BB31-1EC9-19B1B4C47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200" y="2945901"/>
            <a:ext cx="2904067" cy="318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A8380-9625-F956-87FE-B1DF32C30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1EDD1C-EF22-810E-D43F-1B1950B681A4}"/>
              </a:ext>
            </a:extLst>
          </p:cNvPr>
          <p:cNvSpPr/>
          <p:nvPr/>
        </p:nvSpPr>
        <p:spPr>
          <a:xfrm>
            <a:off x="406400" y="1685495"/>
            <a:ext cx="113792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F3F81-0C2D-AB07-3E0F-B7F7E4C9D83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BAD5A0-1AF8-AA2A-CE6A-208A85F31D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CAC25-CB60-B793-6694-F1E6154AD7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A11128-8CC1-26F9-F275-D0AD08CEDBC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FF3A47-C666-96F5-BC30-D4392BA21A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diagram of a brain&#10;&#10;Description automatically generated">
            <a:extLst>
              <a:ext uri="{FF2B5EF4-FFF2-40B4-BE49-F238E27FC236}">
                <a16:creationId xmlns:a16="http://schemas.microsoft.com/office/drawing/2014/main" id="{A34AE471-28A9-CA94-7707-E1BFDD621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3" y="1956176"/>
            <a:ext cx="9110134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2C257-85E4-D5F3-F84A-B050DDD8A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CCB9B4-BC5F-AC22-F8D2-ACED7B84D6FA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89255-F2A5-E388-15F8-FF4899CCE343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6678D-5F47-C340-9521-B896D259A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E67773-BA7B-46DD-CE8E-462F4563DB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9AF86-11CB-3659-087B-90A2711987B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7C179C4-B81C-DB62-8C21-EA461E688FF1}"/>
              </a:ext>
            </a:extLst>
          </p:cNvPr>
          <p:cNvSpPr txBox="1"/>
          <p:nvPr/>
        </p:nvSpPr>
        <p:spPr>
          <a:xfrm>
            <a:off x="942308" y="2173268"/>
            <a:ext cx="10100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Current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a company's ability to meet its short-term obligations using its current assets.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as current assets divided by current liabilities. A higher current ratio indicates better liquidity, meaning the company can easily cover its short-term debts.</a:t>
            </a:r>
          </a:p>
          <a:p>
            <a:r>
              <a:rPr lang="en-US" sz="2400" b="1" dirty="0"/>
              <a:t>Acid-Test Ratio (Quick Ratio)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company's ability to meet its short-term liabilities without relying on inventory, which might take longer to convert into cash.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current assets (excluding inventory) by current liabilities. It provides a stricter test of liquidity compared to the current 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67331F-762A-F048-FA63-9FB1EBF5D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E54E0E41-07BB-BA19-810A-F6F66EA8A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2980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F8D0F-03EE-88FE-6EF9-73615E23D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414285-C4FB-014F-59E8-6FD441CAEC0E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BEB18-17F6-88C5-B629-FF735EC1C55F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9575D-7C33-A290-C5F0-3382ECDBDC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4568D-F54C-01EB-D7AB-17027D13FB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B9CA24-A534-416A-2F72-276374936A8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CDEC07-7A7F-878C-F56F-44628589B5A9}"/>
              </a:ext>
            </a:extLst>
          </p:cNvPr>
          <p:cNvSpPr txBox="1"/>
          <p:nvPr/>
        </p:nvSpPr>
        <p:spPr>
          <a:xfrm>
            <a:off x="792887" y="2384324"/>
            <a:ext cx="106062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Accounts Receivable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efficiently a company collects cash from its credit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net credit sales by the average accounts receivable. A higher turnover indicates that the company collects its receivables more quickly, which is a sign of efficient credit management.</a:t>
            </a:r>
          </a:p>
          <a:p>
            <a:r>
              <a:rPr lang="en-US" sz="2400" b="1" dirty="0"/>
              <a:t>Inventory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manages its inventory and how quickly it sells through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the cost of goods sold by the average inventory. A higher turnover ratio suggests that inventory is being sold and replaced quickly, which can indicate strong sales or efficient inventory management.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DE636B-7E36-908B-3CEC-E27150C588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3189525C-D6D6-748D-D037-A7B6A56DD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40244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E68E54-4D82-79F5-9AF1-A2DD5052E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11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38546" y="1617360"/>
            <a:ext cx="3547341" cy="3259440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90938" y="1556111"/>
            <a:ext cx="3677227" cy="28463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5990938" y="925656"/>
            <a:ext cx="3677227" cy="67454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5900" y="5620098"/>
            <a:ext cx="2540477" cy="70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567078" y="5543564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567078" y="5982292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477000" y="5755279"/>
            <a:ext cx="1066800" cy="342308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46" y="4382657"/>
            <a:ext cx="7243619" cy="1176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429310" y="925366"/>
            <a:ext cx="3556577" cy="67483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174787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D0A5BD-ED90-918E-461B-487930ABB2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680" y="2514406"/>
            <a:ext cx="7360920" cy="2715404"/>
          </a:xfrm>
          <a:prstGeom prst="rect">
            <a:avLst/>
          </a:prstGeom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057400" y="5386626"/>
            <a:ext cx="81534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Ratio of 2.96:1 means that for every euro of current liabilities, Quality has </a:t>
            </a:r>
            <a:r>
              <a:rPr lang="en-US" altLang="en-US" sz="2000" dirty="0">
                <a:latin typeface="DokChampa"/>
                <a:cs typeface="DokChampa"/>
              </a:rPr>
              <a:t>€</a:t>
            </a:r>
            <a:r>
              <a:rPr lang="en-US" altLang="en-US" sz="2000" dirty="0">
                <a:latin typeface="Liberation Sans" panose="020B0604020202020204" pitchFamily="34" charset="0"/>
              </a:rPr>
              <a:t>2.96 of current assets.</a:t>
            </a:r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>
            <a:off x="6705600" y="990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813163"/>
            <a:ext cx="8229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1. CURRENT RATIO</a:t>
            </a:r>
          </a:p>
        </p:txBody>
      </p:sp>
    </p:spTree>
    <p:extLst>
      <p:ext uri="{BB962C8B-B14F-4D97-AF65-F5344CB8AC3E}">
        <p14:creationId xmlns:p14="http://schemas.microsoft.com/office/powerpoint/2010/main" val="23470980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C803F-2800-47F0-9D6F-82C341D1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951165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auto">
          <a:xfrm>
            <a:off x="6705600" y="1143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763964"/>
            <a:ext cx="8001000" cy="333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04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634458-0798-54BC-8650-56C27CF43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8305800" y="1687095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3468" y="5085932"/>
            <a:ext cx="7256536" cy="123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 bwMode="auto">
          <a:xfrm>
            <a:off x="2819400" y="5163719"/>
            <a:ext cx="15240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724400" y="5163719"/>
            <a:ext cx="13716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477000" y="5163719"/>
            <a:ext cx="16002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876800" y="5714004"/>
            <a:ext cx="16002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8686800" y="5390732"/>
            <a:ext cx="1295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64417"/>
            <a:ext cx="4184650" cy="1749815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14436"/>
            <a:ext cx="4194175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sp>
        <p:nvSpPr>
          <p:cNvPr id="19" name="Left Brace 2"/>
          <p:cNvSpPr>
            <a:spLocks/>
          </p:cNvSpPr>
          <p:nvPr/>
        </p:nvSpPr>
        <p:spPr bwMode="auto">
          <a:xfrm>
            <a:off x="5943601" y="1580731"/>
            <a:ext cx="212725" cy="381000"/>
          </a:xfrm>
          <a:prstGeom prst="leftBrace">
            <a:avLst>
              <a:gd name="adj1" fmla="val 8325"/>
              <a:gd name="adj2" fmla="val 50000"/>
            </a:avLst>
          </a:prstGeom>
          <a:noFill/>
          <a:ln w="28575" cap="sq" algn="ctr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solidFill>
                <a:srgbClr val="8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2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7233" y="14478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4" y="4044950"/>
            <a:ext cx="8243887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1973264" y="762000"/>
            <a:ext cx="3910012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396158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98A443-FFF2-BEB0-4FFA-189F477FA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453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Ratio Analysis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76449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781800" y="1066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2133600" y="5771347"/>
            <a:ext cx="76200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Acid-test ratio measures immediate liquidity.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2521734"/>
            <a:ext cx="8229600" cy="305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59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6566FC-C453-1669-021A-884722A55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5729" y="4953000"/>
            <a:ext cx="4363720" cy="126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4419601" y="4878388"/>
            <a:ext cx="1933575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4218709" y="5403812"/>
            <a:ext cx="1115292" cy="31118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334002" y="5355622"/>
            <a:ext cx="1295399" cy="377851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572000" y="5832044"/>
            <a:ext cx="1676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6582" y="1827212"/>
            <a:ext cx="4043218" cy="1677988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7116644" y="5137008"/>
            <a:ext cx="18288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859" y="1154957"/>
            <a:ext cx="4041820" cy="345645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598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3673044"/>
            <a:ext cx="8253412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1965326" y="11445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229522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B15A5C-E52B-E2A5-35E7-4AEB401E9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1981200" y="1339851"/>
            <a:ext cx="70866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  <p:sp>
        <p:nvSpPr>
          <p:cNvPr id="27" name="AutoShape 7"/>
          <p:cNvSpPr>
            <a:spLocks noChangeArrowheads="1"/>
          </p:cNvSpPr>
          <p:nvPr/>
        </p:nvSpPr>
        <p:spPr bwMode="auto">
          <a:xfrm>
            <a:off x="67056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0574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company collects receivables during the period.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056669"/>
            <a:ext cx="8229600" cy="333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80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8C1BA7-560C-54D6-605D-21C0A69EC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2286000" y="2054226"/>
            <a:ext cx="7467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2133600" y="3670301"/>
            <a:ext cx="8001000" cy="86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the accounts receivable turnover ratio is to convert it to an </a:t>
            </a:r>
            <a:r>
              <a:rPr lang="en-US" altLang="en-US" sz="2100" b="1" dirty="0">
                <a:latin typeface="Liberation Sans" panose="020B0604020202020204" pitchFamily="34" charset="0"/>
              </a:rPr>
              <a:t>average collection period </a:t>
            </a:r>
            <a:r>
              <a:rPr lang="en-US" altLang="en-US" sz="2100" dirty="0">
                <a:latin typeface="Liberation Sans" panose="020B0604020202020204" pitchFamily="34" charset="0"/>
              </a:rPr>
              <a:t>in terms of days.</a:t>
            </a: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2133600" y="57562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Accounts receivable are collected on average every 36 days.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209800" y="23590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€2,097,000</a:t>
            </a: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209800" y="29686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(€180,000 + €230,000) / 2</a:t>
            </a: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162800" y="2616200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10.2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2438400" y="2865439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2286000" y="4873626"/>
            <a:ext cx="7467600" cy="461665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10.2 times = every 35.78 days</a:t>
            </a:r>
          </a:p>
        </p:txBody>
      </p:sp>
      <p:sp>
        <p:nvSpPr>
          <p:cNvPr id="28" name="AutoShape 21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2057400" y="1568451"/>
            <a:ext cx="76962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</p:spTree>
    <p:extLst>
      <p:ext uri="{BB962C8B-B14F-4D97-AF65-F5344CB8AC3E}">
        <p14:creationId xmlns:p14="http://schemas.microsoft.com/office/powerpoint/2010/main" val="3772916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E0C8B6-2B56-0CDF-1F78-2E13030CC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8305800" y="1663701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5376" y="114202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0062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3417" y="4984460"/>
            <a:ext cx="4819440" cy="133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33801"/>
            <a:ext cx="823595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20"/>
          <p:cNvSpPr/>
          <p:nvPr/>
        </p:nvSpPr>
        <p:spPr bwMode="auto">
          <a:xfrm>
            <a:off x="4343400" y="49850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3791528" y="5489563"/>
            <a:ext cx="284191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806158" y="5974059"/>
            <a:ext cx="2845756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7162800" y="5213647"/>
            <a:ext cx="16383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1675" y="1967528"/>
            <a:ext cx="4041775" cy="169007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65326" y="12207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</p:spTree>
    <p:extLst>
      <p:ext uri="{BB962C8B-B14F-4D97-AF65-F5344CB8AC3E}">
        <p14:creationId xmlns:p14="http://schemas.microsoft.com/office/powerpoint/2010/main" val="166399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7D54FB-E683-FE86-44EC-51AE8D1E7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133600" y="5433724"/>
            <a:ext cx="8001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inventory is sold during the period.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17423"/>
            <a:ext cx="8229600" cy="33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85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9B52B6-1105-2590-454F-61C07BCCE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209800" y="3975100"/>
            <a:ext cx="8001000" cy="43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inventory turnover is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days in inventory</a:t>
            </a:r>
            <a:r>
              <a:rPr lang="en-US" altLang="en-US" sz="21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209800" y="56038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Inventory turnover ratios vary considerably among industries.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286000" y="4765676"/>
            <a:ext cx="7543800" cy="461963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2.3 times = every 159 days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2286000" y="2359025"/>
            <a:ext cx="716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209800" y="25082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€1,281,000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209800" y="31178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(€500,000 + €620,000) / 2  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7162800" y="2765425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2.3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17" name="Freeform 18"/>
          <p:cNvSpPr>
            <a:spLocks/>
          </p:cNvSpPr>
          <p:nvPr/>
        </p:nvSpPr>
        <p:spPr bwMode="auto">
          <a:xfrm>
            <a:off x="2563813" y="3014664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auto">
          <a:xfrm>
            <a:off x="6781800" y="685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2057400" y="17526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</p:spTree>
    <p:extLst>
      <p:ext uri="{BB962C8B-B14F-4D97-AF65-F5344CB8AC3E}">
        <p14:creationId xmlns:p14="http://schemas.microsoft.com/office/powerpoint/2010/main" val="24062973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73E47-419F-0820-42C0-25E1C6EC6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4483C7-C07C-7EBD-5D7C-5D60A43554B2}"/>
              </a:ext>
            </a:extLst>
          </p:cNvPr>
          <p:cNvSpPr/>
          <p:nvPr/>
        </p:nvSpPr>
        <p:spPr>
          <a:xfrm>
            <a:off x="617280" y="1685494"/>
            <a:ext cx="11185254" cy="4991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BDB807-9D2D-19DC-0B10-8AC39CFEE3A2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FD8891-BFAE-80BA-CC82-0B74ACCDFB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786EEF-3285-054E-6CE3-5A5565A23B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D16C16-39A2-E61E-4F42-40ED2CB358B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B84678-BAFF-E1C2-6CE7-E95D2D46ACD0}"/>
              </a:ext>
            </a:extLst>
          </p:cNvPr>
          <p:cNvSpPr txBox="1"/>
          <p:nvPr/>
        </p:nvSpPr>
        <p:spPr>
          <a:xfrm>
            <a:off x="833027" y="2540740"/>
            <a:ext cx="7524359" cy="4034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Measure the income or operating success of a company for a given period of time. 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Income affects the company’s ability to obtain debt and equity financing, their liquidity position, and their ability to grow.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Ratios include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profit margin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asset turnover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return on assets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return on ordinary shareholders’ equity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earnings per share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price-earnings </a:t>
            </a:r>
            <a:r>
              <a:rPr lang="en-US" altLang="en-US" sz="2100" dirty="0">
                <a:latin typeface="Liberation Sans" panose="020B0604020202020204" pitchFamily="34" charset="0"/>
              </a:rPr>
              <a:t>ratio, and</a:t>
            </a:r>
            <a:r>
              <a:rPr lang="en-US" altLang="en-US" sz="2100" b="1" dirty="0">
                <a:latin typeface="Liberation Sans" panose="020B0604020202020204" pitchFamily="34" charset="0"/>
              </a:rPr>
              <a:t> payout </a:t>
            </a:r>
            <a:r>
              <a:rPr lang="en-US" altLang="en-US" sz="2100" dirty="0">
                <a:latin typeface="Liberation Sans" panose="020B0604020202020204" pitchFamily="34" charset="0"/>
              </a:rPr>
              <a:t>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469CD4-C53A-8863-ABC1-580FD9CE08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8FD2A3F6-0B68-B9C8-D2E5-AA03AFDBD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7874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4" name="Picture 3" descr="A napkin with graphics on it&#10;&#10;Description automatically generated">
            <a:extLst>
              <a:ext uri="{FF2B5EF4-FFF2-40B4-BE49-F238E27FC236}">
                <a16:creationId xmlns:a16="http://schemas.microsoft.com/office/drawing/2014/main" id="{D32D7FBF-DBB6-94A7-E92E-FB2D7EE13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86" y="2825787"/>
            <a:ext cx="3217334" cy="321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CEE64-1130-6E3D-6459-AF83577F3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A2BD97-E39B-453C-CE98-EC1DCE762A46}"/>
              </a:ext>
            </a:extLst>
          </p:cNvPr>
          <p:cNvSpPr/>
          <p:nvPr/>
        </p:nvSpPr>
        <p:spPr>
          <a:xfrm>
            <a:off x="617280" y="880533"/>
            <a:ext cx="11185254" cy="57085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F831D4-80CF-2CFA-3080-072ADB46BF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97393" y="0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profit&#10;&#10;Description automatically generated">
            <a:extLst>
              <a:ext uri="{FF2B5EF4-FFF2-40B4-BE49-F238E27FC236}">
                <a16:creationId xmlns:a16="http://schemas.microsoft.com/office/drawing/2014/main" id="{B5C3D7EE-2461-0409-AF3C-D6F10D784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39" y="540345"/>
            <a:ext cx="10463136" cy="592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E6D3E-4264-C5AB-14DB-8B78F613C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56219E-E9CD-229D-CD82-76E24A998570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8EB8D-6EF5-36DF-70D3-287B1834BF6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B28FF-B2D1-FF0E-C146-8B444A1923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8F961-5EC0-C0CB-AC6C-F2575E42CB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D2AB9A-D732-6D04-27F3-2EFB4D91E4F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B0EA80-6611-F742-020C-4163E9CC09AA}"/>
              </a:ext>
            </a:extLst>
          </p:cNvPr>
          <p:cNvSpPr txBox="1"/>
          <p:nvPr/>
        </p:nvSpPr>
        <p:spPr>
          <a:xfrm>
            <a:off x="942308" y="2452390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Profit Margin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much of a company’s revenue is converted into profit.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formula is net income divided by revenue. A higher profit margin indicates greater profitability. This ratio helps investors and managers assess the company’s efficiency in controlling costs and generating profit from sales.</a:t>
            </a:r>
          </a:p>
          <a:p>
            <a:r>
              <a:rPr lang="en-US" sz="2400" b="1" dirty="0"/>
              <a:t>Asset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uses its assets to generate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It is calculated by dividing net sales by average total assets. A higher asset turnover ratio indicates that the company is effectively using its assets to drive revenue.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C202B7-1BE3-73BA-0473-2B322C330B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573326C3-6F1C-B37D-9025-6DC3F4212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84509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9234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9B4E8-E247-4483-2059-19ABE223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E0F28A-E777-56D5-11B3-A64976160B11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C9509E-0885-E6F0-FD0A-C0FEF9853EDA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E46F6-0151-DC18-F3E8-1982D9D062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A9FD78-F01C-251D-8483-67357D24C0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24629F-234E-445B-A3DC-67B6BA32D1D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DB2638-E36A-D15C-4203-3B49C7BC618B}"/>
              </a:ext>
            </a:extLst>
          </p:cNvPr>
          <p:cNvSpPr txBox="1"/>
          <p:nvPr/>
        </p:nvSpPr>
        <p:spPr>
          <a:xfrm>
            <a:off x="942308" y="2357211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Return on Assets (ROA)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how effectively a company is using its assets to generate profits.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as net income divided by average total assets. A higher ROA means that the company is generating more profit per dollar of assets, indicating operational efficiency.</a:t>
            </a:r>
          </a:p>
          <a:p>
            <a:r>
              <a:rPr lang="en-US" sz="2400" b="1" dirty="0"/>
              <a:t>Return on Ordinary Shareholders' Equity (ROE)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the profitability relative to shareholders’ equity.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ROE is calculated by dividing net income by shareholders’ equity. It shows how effectively the company is generating profit with the money shareholders have invested. A higher ROE indicates more efficient use of equity capital.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479DC-838D-3130-F423-FE54191625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D72390A7-FA26-6D62-DD5B-62C47C2E3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57587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7995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EFB89-8A97-B622-24C0-ABDED2DE7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296ED5-73ED-4EF1-7043-7A87623AE1DF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09629-B19C-72CA-1EDF-01B040E7053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4FF491-5AC9-4A49-4076-1A6A2189A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C67E48-9825-B6A9-2E87-5D0BB7B2B4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69AEC2-2F9C-66A5-1421-265D5C8D6B0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156273-056D-8D51-A3D5-2C0355271E64}"/>
              </a:ext>
            </a:extLst>
          </p:cNvPr>
          <p:cNvSpPr txBox="1"/>
          <p:nvPr/>
        </p:nvSpPr>
        <p:spPr>
          <a:xfrm>
            <a:off x="942308" y="2357211"/>
            <a:ext cx="106324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Earnings Per Share (EPS)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indicate the portion of a company’s profit allocated to each outstanding share of common stock.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EPS is calculated as net income minus preferred dividends divided by the weighted average of shares outstanding. Investors use EPS to gauge profitability on a per-share basis, which influences the stock price.</a:t>
            </a:r>
          </a:p>
          <a:p>
            <a:r>
              <a:rPr lang="en-US" sz="2400" b="1" dirty="0"/>
              <a:t>Price-Earnings (P/E)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stock price relative to its earnings.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the market price per share by earnings per share. A high P/E ratio indicates that investors are willing to pay more for each dollar of earnings, which could signal expectations of future growth or overvaluation.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8DBFD-ECC0-E47C-275C-D6467DC2B2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B8D197AD-B67D-F9B7-F47B-73A0992F9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72765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8315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BF19E-E908-CD69-F693-742B659A8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B16373-AF3B-6DF9-7AD3-925B6845A618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3C3B4E-9BCD-0647-BE80-6EAFEC332AB0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E3A62B-EF9D-C1E1-5EE3-0C709039B1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3B091-3DBB-07CA-56E8-3739224816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7FECF7-113A-BA25-A111-BE3321B643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779255-BB74-2B9A-05F2-A7E678ABCE0E}"/>
              </a:ext>
            </a:extLst>
          </p:cNvPr>
          <p:cNvSpPr txBox="1"/>
          <p:nvPr/>
        </p:nvSpPr>
        <p:spPr>
          <a:xfrm>
            <a:off x="942308" y="2357211"/>
            <a:ext cx="10632412" cy="3195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Payout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earnings paid out as dividends to shareholders.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payout ratio is calculated by dividing dividends per share by earnings per share. A higher payout ratio means a company is returning more earnings to shareholders in the form of dividends, while a lower ratio indicates more reinvestment back into the company.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</a:pPr>
            <a:endParaRPr lang="en-US" altLang="en-US" sz="2100" dirty="0">
              <a:latin typeface="Liberation Sans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2FAAD-C792-0FC7-566D-4048D0833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CE988F92-A052-5F49-B3F5-C712BD42F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7929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194298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D6CBD5-D5B3-11CC-9039-345AEEB14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200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8493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GB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  <a:endParaRPr lang="en-US" sz="12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1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025" y="118881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6169026" y="542925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2958" y="5233988"/>
            <a:ext cx="3234634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343400" y="52856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343400" y="58190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629400" y="5549540"/>
            <a:ext cx="1123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3927476"/>
            <a:ext cx="3902075" cy="117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89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7584FF-E949-0E73-E884-73D2A9CB9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459151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5. PROFIT MARGIN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462826"/>
            <a:ext cx="7620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each euro of sales that results in net income.</a:t>
            </a: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184481"/>
            <a:ext cx="8183880" cy="30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5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451C50-6D68-4C1A-EE03-0B295D25C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4438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7620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7136" y="5095916"/>
            <a:ext cx="4966940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263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97326"/>
            <a:ext cx="822960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 bwMode="auto">
          <a:xfrm>
            <a:off x="4438650" y="50612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886201" y="5531809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886201" y="6009315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7429500" y="5320011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68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DF2F44-DA6F-C2FD-5FBC-5F433E1157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6. ASSET TURNOVER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5626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how efficiently a company uses its assets to generate sales.</a:t>
            </a:r>
          </a:p>
        </p:txBody>
      </p:sp>
      <p:sp>
        <p:nvSpPr>
          <p:cNvPr id="22" name="AutoShape 16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2058746"/>
            <a:ext cx="8183880" cy="331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2293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7C1427-2A1F-D5F9-1CF0-A7CDA43AB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962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9255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3167" y="4953001"/>
            <a:ext cx="4518416" cy="123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372" y="1125711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4743450" y="4927312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4175784" y="5426894"/>
            <a:ext cx="306321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685172" y="5882660"/>
            <a:ext cx="16024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723383" y="5168266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86214"/>
            <a:ext cx="3905250" cy="81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815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C57C18-CB98-9E2A-B983-C8395F919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057400" y="150414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7. RETURN ON ASSETS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133600" y="5771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An overall measure of profitability.</a:t>
            </a: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2266147"/>
            <a:ext cx="8183880" cy="331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974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6771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725" y="1152237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412837"/>
            <a:ext cx="42862" cy="5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 descr="C:\Users\ram.koushal\Desktop\Untitled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142" y="4865106"/>
            <a:ext cx="5428458" cy="13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m.koushal\Desktop\Untitled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965" y="2209800"/>
            <a:ext cx="8250745" cy="100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 bwMode="auto">
          <a:xfrm>
            <a:off x="4514850" y="48326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633850" y="5453317"/>
            <a:ext cx="37338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768894" y="5917912"/>
            <a:ext cx="343501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7886700" y="509370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6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674962-9DBE-8E2B-8481-07BE91EE6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81200" y="1367136"/>
            <a:ext cx="8077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8. RETURN ON ORDINARY SHAREHOLDERS’ EQUITY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Shows how many euros of net income the company earned for each euro invested by the owners.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183582"/>
            <a:ext cx="8165592" cy="330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112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9C5245-7971-48B8-1AC3-2BE70F0DD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905000"/>
            <a:ext cx="8005572" cy="112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800"/>
              </a:spcBef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</a:t>
            </a: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. RETURN ON ORDINARY SHAREHOLDERS’ EQUITY</a:t>
            </a:r>
          </a:p>
          <a:p>
            <a:pPr>
              <a:spcBef>
                <a:spcPts val="1800"/>
              </a:spcBef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With Preference Shares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057400" y="3429000"/>
            <a:ext cx="8077200" cy="45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682625" lvl="1" indent="-45085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5000"/>
              <a:buFont typeface="Wingdings" panose="05000000000000000000" pitchFamily="2" charset="2"/>
              <a:buChar char="u"/>
              <a:defRPr/>
            </a:pPr>
            <a:r>
              <a:rPr lang="en-US" sz="2100" dirty="0">
                <a:latin typeface="Liberation Sans" panose="020B0604020202020204" pitchFamily="34" charset="0"/>
              </a:rPr>
              <a:t>Deduct preferred dividend from net income. </a:t>
            </a: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6705600" y="762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4306290"/>
            <a:ext cx="7891272" cy="76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318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4E95A5-615B-7B54-ECA8-0DCA12A21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22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2954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1971676" y="6096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5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190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8" name="Picture 3" descr="C:\Users\ram.koushal\Desktop\Untitled-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852555"/>
            <a:ext cx="4906921" cy="140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ram.koushal\Desktop\Untitled-3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148" y="1544435"/>
            <a:ext cx="8214591" cy="9906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4438650" y="4856976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3810000" y="5384512"/>
            <a:ext cx="31242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313322" y="589944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620000" y="5073031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5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D544C8-67BA-42A6-CB3A-A0E5C9C60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057400" y="1656546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9. EARNINGS PER SHARE (EPS)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133600" y="5390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 measure of the net income earned on each ordinary share.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781800" y="58974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467759"/>
            <a:ext cx="8183880" cy="275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029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BEF5A2-79C1-A0FD-571A-F373DDB78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41938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3801" y="4953001"/>
            <a:ext cx="4457701" cy="130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6146" name="Picture 2" descr="C:\Users\ram.koushal\Desktop\Untitled-----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983" y="3505200"/>
            <a:ext cx="8226425" cy="118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 bwMode="auto">
          <a:xfrm>
            <a:off x="3508506" y="5063960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674905" y="5796163"/>
            <a:ext cx="176270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6096000" y="5342664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3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B3B05A-D85F-AFDE-AC4C-70E742C70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655762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10. PRICE-EARNINGS RATIO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694363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Reflects investors’ assessments of a company’s future earnings.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88962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503594"/>
            <a:ext cx="8156448" cy="298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8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447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671" y="5208984"/>
            <a:ext cx="3023458" cy="10305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1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4151326" y="5841981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6400800" y="549463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25574"/>
            <a:ext cx="3905250" cy="108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9D19DA-819B-0093-8388-CE5C932A9C30}"/>
              </a:ext>
            </a:extLst>
          </p:cNvPr>
          <p:cNvSpPr/>
          <p:nvPr/>
        </p:nvSpPr>
        <p:spPr bwMode="auto">
          <a:xfrm>
            <a:off x="4355672" y="5245756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91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BD4E39-BE09-D1E4-A25C-0E04971CD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295400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11. PAYOUT RATIO</a:t>
            </a: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2133600" y="52578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earnings distributed in the form of cash dividends.</a:t>
            </a: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073276"/>
            <a:ext cx="8156448" cy="299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30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8933" y="3237882"/>
            <a:ext cx="6791055" cy="307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Solvency ratios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ability of a company to survive over a long period of time.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Debt to Assets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and 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Times Interest Earned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</a:p>
          <a:p>
            <a:pPr marL="231775" marR="0" lvl="1" indent="-3175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	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are two ratios that provide information about debt-paying 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0F51B24E-70E5-989A-AC81-D2CEF4C07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8" y="2244602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8" name="Picture 7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13DBCBDD-C462-6683-BD64-3E73B5FB0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7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75F63-1B3B-E8D9-AEBE-2ABB41687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E7648F-E594-8374-1065-DA7B9346608C}"/>
              </a:ext>
            </a:extLst>
          </p:cNvPr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F569BC-B23A-A4B6-024B-E84375760730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5B648-BAE2-70CA-8B66-E947ED4CFD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21A04B-4A01-A849-BDD6-7FC14E94E9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182B3A-08DF-917C-6645-A4CEACE629F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0C32AD-E932-0C83-9B14-98DCB6C8ED7C}"/>
              </a:ext>
            </a:extLst>
          </p:cNvPr>
          <p:cNvSpPr txBox="1"/>
          <p:nvPr/>
        </p:nvSpPr>
        <p:spPr>
          <a:xfrm>
            <a:off x="762000" y="2625389"/>
            <a:ext cx="69934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Debt to Assets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a company’s assets that are financed by debt.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ratio indicates that a larger portion of the company’s assets is funded by debt, which may suggest higher financial risk. Conversely, a lower ratio implies that the company is less reliant on debt to finance its assets, indicating a more conservative financial structure.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C8DBF-C543-48DD-1682-C4773BB65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820B36BA-13CB-1BB9-02F6-1EF9A0DA39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36340DC3-6B31-4A4B-21EA-98C2F8F232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2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8E8F9-B312-C8A0-2019-4457BEE6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A796C5-1DD8-A450-09FF-C483AF310364}"/>
              </a:ext>
            </a:extLst>
          </p:cNvPr>
          <p:cNvSpPr/>
          <p:nvPr/>
        </p:nvSpPr>
        <p:spPr>
          <a:xfrm>
            <a:off x="617279" y="1685495"/>
            <a:ext cx="11083653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2ED8A9-9FDE-353B-CA37-FA0695C186F3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1BC883-BA45-1D1F-872B-37B8DAE4A8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3941E-4F50-B82B-4A04-32B491634B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ECA3B6-8819-9F10-7D19-DC1814C02A4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7EC3968-6EE0-E627-DBC4-7D723C39911D}"/>
              </a:ext>
            </a:extLst>
          </p:cNvPr>
          <p:cNvSpPr txBox="1"/>
          <p:nvPr/>
        </p:nvSpPr>
        <p:spPr>
          <a:xfrm>
            <a:off x="762001" y="2625389"/>
            <a:ext cx="77958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Times Interest Earned (TIE)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ability to meet its interest obligations from its earnings before interest and taxes (EBIT).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TIE ratio indicates that the company is generating enough earnings to cover its interest payments multiple times over, suggesting lower risk of default on debt obligations. A lower ratio could indicate that the company might struggle to meet its interest obligations, which poses a financial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14D345-9C2E-1F26-1B28-A107DB27D2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C75D1990-90A1-11C1-33D6-7C2208D70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A3AC76D8-022E-39BC-EE12-86063AB46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569" y="2812807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9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94" y="5259312"/>
            <a:ext cx="3096715" cy="91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6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51460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6" name="Picture 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96" y="3659612"/>
            <a:ext cx="4032504" cy="95097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 bwMode="auto">
          <a:xfrm>
            <a:off x="4537712" y="5216923"/>
            <a:ext cx="141694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4267201" y="5823247"/>
            <a:ext cx="19389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6477001" y="5533199"/>
            <a:ext cx="138545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6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C0E410-D9B7-8190-32C3-EC4D354B75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057400" y="1629558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12. DEBT TO TOTAL ASSETS RATIO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6189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the total assets that creditors provide.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62758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58" y="2426958"/>
            <a:ext cx="8165592" cy="299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005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0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585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3" name="Picture 3" descr="C:\Users\ram.koushal\Desktop\Untitled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416" y="4953001"/>
            <a:ext cx="4643918" cy="117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676400"/>
            <a:ext cx="8229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3630072" y="5014067"/>
            <a:ext cx="22820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772302" y="573196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505956" y="5296521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91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2B2F1E-9853-62D7-EE5A-CB64FBA3F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371600"/>
            <a:ext cx="60198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13. TIMES INTEREST EARNED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105400"/>
            <a:ext cx="4724400" cy="124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Provides an indication of the company’s ability to meet interest payments as they come due.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76" y="5257800"/>
            <a:ext cx="2384425" cy="914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1957423"/>
            <a:ext cx="8156448" cy="317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55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DA6F29-0B29-099D-97C9-4F5EA68B1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57400" y="1295401"/>
            <a:ext cx="5943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SzPct val="80000"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Summary of Ratios</a:t>
            </a:r>
            <a:endParaRPr lang="en-US" sz="2800" b="1" kern="0" dirty="0">
              <a:solidFill>
                <a:srgbClr val="0000FF">
                  <a:lumMod val="75000"/>
                </a:srgbClr>
              </a:solidFill>
              <a:latin typeface="Liberation Sans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248" y="2108382"/>
            <a:ext cx="8302752" cy="386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778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D53F5A-7E7F-22C1-C7E7-400959B3A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6058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Summary of Ratios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17" y="1369146"/>
            <a:ext cx="8293608" cy="491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36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1706</TotalTime>
  <Words>2119</Words>
  <Application>Microsoft Macintosh PowerPoint</Application>
  <PresentationFormat>Widescreen</PresentationFormat>
  <Paragraphs>346</Paragraphs>
  <Slides>55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7" baseType="lpstr">
      <vt:lpstr>Alexandria</vt:lpstr>
      <vt:lpstr>Arial</vt:lpstr>
      <vt:lpstr>Calibri</vt:lpstr>
      <vt:lpstr>Calibri Light</vt:lpstr>
      <vt:lpstr>Comic Sans MS</vt:lpstr>
      <vt:lpstr>DokChampa</vt:lpstr>
      <vt:lpstr>Liberation Sans</vt:lpstr>
      <vt:lpstr>Roboto Light</vt:lpstr>
      <vt:lpstr>Sakkal Majalla</vt:lpstr>
      <vt:lpstr>Source Sans Pro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Ratio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of Ratios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MohamedHussein</cp:lastModifiedBy>
  <cp:revision>86</cp:revision>
  <dcterms:created xsi:type="dcterms:W3CDTF">2023-04-29T09:08:00Z</dcterms:created>
  <dcterms:modified xsi:type="dcterms:W3CDTF">2025-02-26T23:58:43Z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2024-10-02T23:04:28Z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625c5d9c-7051-46fb-b87a-03164bf66fd8</vt:lpwstr>
  </property>
  <property fmtid="{D5CDD505-2E9C-101B-9397-08002B2CF9AE}" pid="12" name="MSIP_Label_ea4c0c79-1302-4598-89cc-fc5f9b666c02_ContentBits">
    <vt:lpwstr>0</vt:lpwstr>
  </property>
</Properties>
</file>