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313" r:id="rId7"/>
    <p:sldId id="271" r:id="rId8"/>
    <p:sldId id="256" r:id="rId9"/>
    <p:sldId id="569" r:id="rId10"/>
    <p:sldId id="541" r:id="rId11"/>
    <p:sldId id="577" r:id="rId12"/>
    <p:sldId id="497" r:id="rId13"/>
    <p:sldId id="501" r:id="rId14"/>
    <p:sldId id="503" r:id="rId15"/>
    <p:sldId id="571" r:id="rId16"/>
    <p:sldId id="506" r:id="rId17"/>
    <p:sldId id="507" r:id="rId18"/>
    <p:sldId id="510" r:id="rId19"/>
    <p:sldId id="512" r:id="rId20"/>
    <p:sldId id="573" r:id="rId21"/>
    <p:sldId id="516" r:id="rId22"/>
    <p:sldId id="521" r:id="rId23"/>
    <p:sldId id="523" r:id="rId24"/>
    <p:sldId id="529" r:id="rId25"/>
    <p:sldId id="518" r:id="rId26"/>
    <p:sldId id="539" r:id="rId27"/>
    <p:sldId id="545" r:id="rId28"/>
    <p:sldId id="549" r:id="rId29"/>
    <p:sldId id="551" r:id="rId30"/>
    <p:sldId id="533" r:id="rId31"/>
    <p:sldId id="520" r:id="rId32"/>
    <p:sldId id="525" r:id="rId33"/>
    <p:sldId id="535" r:id="rId34"/>
    <p:sldId id="531" r:id="rId35"/>
    <p:sldId id="579" r:id="rId36"/>
    <p:sldId id="514" r:id="rId37"/>
    <p:sldId id="537" r:id="rId38"/>
    <p:sldId id="581" r:id="rId39"/>
    <p:sldId id="547" r:id="rId40"/>
    <p:sldId id="553" r:id="rId41"/>
    <p:sldId id="555" r:id="rId42"/>
    <p:sldId id="575" r:id="rId43"/>
    <p:sldId id="557" r:id="rId44"/>
    <p:sldId id="583" r:id="rId45"/>
    <p:sldId id="559" r:id="rId46"/>
    <p:sldId id="561" r:id="rId47"/>
    <p:sldId id="563" r:id="rId48"/>
    <p:sldId id="565"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1"/>
            <p14:sldId id="256"/>
            <p14:sldId id="569"/>
            <p14:sldId id="541"/>
            <p14:sldId id="577"/>
            <p14:sldId id="497"/>
            <p14:sldId id="501"/>
            <p14:sldId id="503"/>
            <p14:sldId id="571"/>
            <p14:sldId id="506"/>
            <p14:sldId id="507"/>
            <p14:sldId id="510"/>
            <p14:sldId id="512"/>
            <p14:sldId id="573"/>
            <p14:sldId id="516"/>
            <p14:sldId id="521"/>
            <p14:sldId id="523"/>
            <p14:sldId id="529"/>
            <p14:sldId id="518"/>
            <p14:sldId id="539"/>
            <p14:sldId id="545"/>
            <p14:sldId id="549"/>
            <p14:sldId id="551"/>
            <p14:sldId id="533"/>
            <p14:sldId id="520"/>
            <p14:sldId id="525"/>
            <p14:sldId id="535"/>
            <p14:sldId id="531"/>
            <p14:sldId id="579"/>
            <p14:sldId id="514"/>
            <p14:sldId id="537"/>
            <p14:sldId id="581"/>
            <p14:sldId id="547"/>
            <p14:sldId id="553"/>
            <p14:sldId id="555"/>
            <p14:sldId id="575"/>
            <p14:sldId id="557"/>
            <p14:sldId id="583"/>
            <p14:sldId id="559"/>
            <p14:sldId id="561"/>
            <p14:sldId id="563"/>
            <p14:sldId id="5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1AD8EA-3688-455A-9FD2-9B9BFB357283}" v="58" dt="2024-09-19T13:39:22.5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picChg chg="add del mod">
          <ac:chgData name="Malek Alkholy" userId="b8ea5062cb0c2681" providerId="LiveId" clId="{F71AD8EA-3688-455A-9FD2-9B9BFB357283}" dt="2024-09-19T13:39:33.978" v="2818" actId="478"/>
          <ac:picMkLst>
            <pc:docMk/>
            <pc:sldMk cId="0" sldId="480"/>
            <ac:picMk id="2" creationId="{2F716DDE-3C9A-3DF6-DBC3-B24F0D1A375E}"/>
          </ac:picMkLst>
        </pc:picChg>
      </pc:sldChg>
      <pc:sldChg chg="addSp delSp modSp mod">
        <pc:chgData name="Malek Alkholy" userId="b8ea5062cb0c2681" providerId="LiveId" clId="{F71AD8EA-3688-455A-9FD2-9B9BFB357283}" dt="2024-09-19T12:37:04.728" v="2666" actId="2710"/>
        <pc:sldMkLst>
          <pc:docMk/>
          <pc:sldMk cId="3886240308" sldId="518"/>
        </pc:sldMkLst>
        <pc:spChg chg="del">
          <ac:chgData name="Malek Alkholy" userId="b8ea5062cb0c2681" providerId="LiveId" clId="{F71AD8EA-3688-455A-9FD2-9B9BFB357283}" dt="2024-09-19T12:19:27.065" v="6" actId="478"/>
          <ac:spMkLst>
            <pc:docMk/>
            <pc:sldMk cId="3886240308" sldId="518"/>
            <ac:spMk id="8" creationId="{7F6FE8FF-948C-BED0-8C96-127CEAD74F9B}"/>
          </ac:spMkLst>
        </pc:spChg>
        <pc:spChg chg="add mod">
          <ac:chgData name="Malek Alkholy" userId="b8ea5062cb0c2681" providerId="LiveId" clId="{F71AD8EA-3688-455A-9FD2-9B9BFB357283}" dt="2024-09-19T12:27:50.021" v="2648" actId="20577"/>
          <ac:spMkLst>
            <pc:docMk/>
            <pc:sldMk cId="3886240308" sldId="518"/>
            <ac:spMk id="9" creationId="{B04AEC57-4513-63F6-7C80-C394792BD488}"/>
          </ac:spMkLst>
        </pc:spChg>
        <pc:graphicFrameChg chg="del">
          <ac:chgData name="Malek Alkholy" userId="b8ea5062cb0c2681" providerId="LiveId" clId="{F71AD8EA-3688-455A-9FD2-9B9BFB357283}" dt="2024-09-19T12:18:21.401" v="0" actId="478"/>
          <ac:graphicFrameMkLst>
            <pc:docMk/>
            <pc:sldMk cId="3886240308" sldId="518"/>
            <ac:graphicFrameMk id="6" creationId="{38DEE189-5E4E-6AA2-1C2A-1818F4D04338}"/>
          </ac:graphicFrameMkLst>
        </pc:graphicFrameChg>
        <pc:graphicFrameChg chg="add mod">
          <ac:chgData name="Malek Alkholy" userId="b8ea5062cb0c2681" providerId="LiveId" clId="{F71AD8EA-3688-455A-9FD2-9B9BFB357283}" dt="2024-09-19T12:37:04.728" v="2666" actId="2710"/>
          <ac:graphicFrameMkLst>
            <pc:docMk/>
            <pc:sldMk cId="3886240308" sldId="518"/>
            <ac:graphicFrameMk id="7" creationId="{A6BD61BC-9467-E308-C785-E8E47D62D00B}"/>
          </ac:graphicFrameMkLst>
        </pc:graphicFrameChg>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pChg chg="del mod">
          <ac:chgData name="Malek Alkholy" userId="b8ea5062cb0c2681" providerId="LiveId" clId="{F71AD8EA-3688-455A-9FD2-9B9BFB357283}" dt="2024-09-19T12:34:46.533" v="2658" actId="478"/>
          <ac:spMkLst>
            <pc:docMk/>
            <pc:sldMk cId="90448254" sldId="520"/>
            <ac:spMk id="9" creationId="{B04AEC57-4513-63F6-7C80-C394792BD488}"/>
          </ac:spMkLst>
        </pc:spChg>
        <pc:graphicFrameChg chg="add mod modGraphic">
          <ac:chgData name="Malek Alkholy" userId="b8ea5062cb0c2681" providerId="LiveId" clId="{F71AD8EA-3688-455A-9FD2-9B9BFB357283}" dt="2024-09-19T12:37:30.614" v="2671" actId="404"/>
          <ac:graphicFrameMkLst>
            <pc:docMk/>
            <pc:sldMk cId="90448254" sldId="520"/>
            <ac:graphicFrameMk id="6" creationId="{418A6B73-7E97-2C47-FCBE-A225A3E57AAD}"/>
          </ac:graphicFrameMkLst>
        </pc:graphicFrameChg>
        <pc:graphicFrameChg chg="del">
          <ac:chgData name="Malek Alkholy" userId="b8ea5062cb0c2681" providerId="LiveId" clId="{F71AD8EA-3688-455A-9FD2-9B9BFB357283}" dt="2024-09-19T12:34:28.164" v="2653" actId="478"/>
          <ac:graphicFrameMkLst>
            <pc:docMk/>
            <pc:sldMk cId="90448254" sldId="520"/>
            <ac:graphicFrameMk id="7" creationId="{A6BD61BC-9467-E308-C785-E8E47D62D00B}"/>
          </ac:graphicFrameMkLst>
        </pc:graphicFrameChg>
      </pc:sldChg>
      <pc:sldChg chg="addSp delSp modSp add mod">
        <pc:chgData name="Malek Alkholy" userId="b8ea5062cb0c2681" providerId="LiveId" clId="{F71AD8EA-3688-455A-9FD2-9B9BFB357283}" dt="2024-09-19T12:38:11.184" v="2676" actId="1076"/>
        <pc:sldMkLst>
          <pc:docMk/>
          <pc:sldMk cId="2341440292" sldId="521"/>
        </pc:sldMkLst>
        <pc:graphicFrameChg chg="del">
          <ac:chgData name="Malek Alkholy" userId="b8ea5062cb0c2681" providerId="LiveId" clId="{F71AD8EA-3688-455A-9FD2-9B9BFB357283}" dt="2024-09-19T12:38:06.663" v="2674" actId="478"/>
          <ac:graphicFrameMkLst>
            <pc:docMk/>
            <pc:sldMk cId="2341440292" sldId="521"/>
            <ac:graphicFrameMk id="6" creationId="{418A6B73-7E97-2C47-FCBE-A225A3E57AAD}"/>
          </ac:graphicFrameMkLst>
        </pc:graphicFrameChg>
        <pc:graphicFrameChg chg="add mod">
          <ac:chgData name="Malek Alkholy" userId="b8ea5062cb0c2681" providerId="LiveId" clId="{F71AD8EA-3688-455A-9FD2-9B9BFB357283}" dt="2024-09-19T12:38:11.184" v="2676" actId="1076"/>
          <ac:graphicFrameMkLst>
            <pc:docMk/>
            <pc:sldMk cId="2341440292" sldId="521"/>
            <ac:graphicFrameMk id="7" creationId="{56D76D23-33A1-1297-9D1C-EAB390BDD3C9}"/>
          </ac:graphicFrameMkLst>
        </pc:graphicFrameChg>
      </pc:sldChg>
      <pc:sldChg chg="addSp modSp new del">
        <pc:chgData name="Malek Alkholy" userId="b8ea5062cb0c2681" providerId="LiveId" clId="{F71AD8EA-3688-455A-9FD2-9B9BFB357283}" dt="2024-09-19T12:38:35.873" v="2680" actId="47"/>
        <pc:sldMkLst>
          <pc:docMk/>
          <pc:sldMk cId="3753185635" sldId="522"/>
        </pc:sldMkLst>
        <pc:graphicFrameChg chg="add mod">
          <ac:chgData name="Malek Alkholy" userId="b8ea5062cb0c2681" providerId="LiveId" clId="{F71AD8EA-3688-455A-9FD2-9B9BFB357283}" dt="2024-09-19T12:38:21.517" v="2678"/>
          <ac:graphicFrameMkLst>
            <pc:docMk/>
            <pc:sldMk cId="3753185635" sldId="522"/>
            <ac:graphicFrameMk id="2" creationId="{2D197DDB-E6E2-3557-872D-5DA4752D0086}"/>
          </ac:graphicFrameMkLst>
        </pc:graphicFrameChg>
      </pc:sldChg>
      <pc:sldChg chg="addSp delSp modSp add mod">
        <pc:chgData name="Malek Alkholy" userId="b8ea5062cb0c2681" providerId="LiveId" clId="{F71AD8EA-3688-455A-9FD2-9B9BFB357283}" dt="2024-09-19T12:38:59.844" v="2683" actId="1076"/>
        <pc:sldMkLst>
          <pc:docMk/>
          <pc:sldMk cId="1617172121" sldId="523"/>
        </pc:sldMkLst>
        <pc:graphicFrameChg chg="add mod">
          <ac:chgData name="Malek Alkholy" userId="b8ea5062cb0c2681" providerId="LiveId" clId="{F71AD8EA-3688-455A-9FD2-9B9BFB357283}" dt="2024-09-19T12:38:59.844" v="2683" actId="1076"/>
          <ac:graphicFrameMkLst>
            <pc:docMk/>
            <pc:sldMk cId="1617172121" sldId="523"/>
            <ac:graphicFrameMk id="6" creationId="{A0C31D26-780F-31A3-8CE5-44BD4FB3061D}"/>
          </ac:graphicFrameMkLst>
        </pc:graphicFrameChg>
        <pc:graphicFrameChg chg="del">
          <ac:chgData name="Malek Alkholy" userId="b8ea5062cb0c2681" providerId="LiveId" clId="{F71AD8EA-3688-455A-9FD2-9B9BFB357283}" dt="2024-09-19T12:38:53.522" v="2681" actId="478"/>
          <ac:graphicFrameMkLst>
            <pc:docMk/>
            <pc:sldMk cId="1617172121" sldId="523"/>
            <ac:graphicFrameMk id="7" creationId="{56D76D23-33A1-1297-9D1C-EAB390BDD3C9}"/>
          </ac:graphicFrameMkLst>
        </pc:graphicFrameChg>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pChg chg="add mod">
          <ac:chgData name="Malek Alkholy" userId="b8ea5062cb0c2681" providerId="LiveId" clId="{F71AD8EA-3688-455A-9FD2-9B9BFB357283}" dt="2024-09-19T12:42:07.891" v="2688"/>
          <ac:spMkLst>
            <pc:docMk/>
            <pc:sldMk cId="303302416" sldId="525"/>
            <ac:spMk id="8" creationId="{89A4816F-DF1F-CFF8-BCD9-30B05A128ED2}"/>
          </ac:spMkLst>
        </pc:spChg>
        <pc:spChg chg="add mod">
          <ac:chgData name="Malek Alkholy" userId="b8ea5062cb0c2681" providerId="LiveId" clId="{F71AD8EA-3688-455A-9FD2-9B9BFB357283}" dt="2024-09-19T12:44:19.270" v="2706" actId="403"/>
          <ac:spMkLst>
            <pc:docMk/>
            <pc:sldMk cId="303302416" sldId="525"/>
            <ac:spMk id="9" creationId="{F44721FD-D026-8BB1-99E2-E76CDCFB1B96}"/>
          </ac:spMkLst>
        </pc:spChg>
        <pc:spChg chg="add mod">
          <ac:chgData name="Malek Alkholy" userId="b8ea5062cb0c2681" providerId="LiveId" clId="{F71AD8EA-3688-455A-9FD2-9B9BFB357283}" dt="2024-09-19T12:43:52.964" v="2702" actId="404"/>
          <ac:spMkLst>
            <pc:docMk/>
            <pc:sldMk cId="303302416" sldId="525"/>
            <ac:spMk id="10" creationId="{E5161F0C-083E-9F7E-ACFE-BD6F4BE76ED7}"/>
          </ac:spMkLst>
        </pc:spChg>
        <pc:grpChg chg="add mod">
          <ac:chgData name="Malek Alkholy" userId="b8ea5062cb0c2681" providerId="LiveId" clId="{F71AD8EA-3688-455A-9FD2-9B9BFB357283}" dt="2024-09-19T12:44:04.706" v="2704" actId="14100"/>
          <ac:grpSpMkLst>
            <pc:docMk/>
            <pc:sldMk cId="303302416" sldId="525"/>
            <ac:grpSpMk id="7" creationId="{B5A960C0-C997-3B80-9D3C-D376D4BA1BCE}"/>
          </ac:grpSpMkLst>
        </pc:grpChg>
        <pc:graphicFrameChg chg="mod">
          <ac:chgData name="Malek Alkholy" userId="b8ea5062cb0c2681" providerId="LiveId" clId="{F71AD8EA-3688-455A-9FD2-9B9BFB357283}" dt="2024-09-19T12:43:06.719" v="2694" actId="14100"/>
          <ac:graphicFrameMkLst>
            <pc:docMk/>
            <pc:sldMk cId="303302416" sldId="525"/>
            <ac:graphicFrameMk id="4" creationId="{CDFA9D79-6274-3B25-A765-BB394A289BAC}"/>
          </ac:graphicFrameMkLst>
        </pc:graphicFrameChg>
        <pc:graphicFrameChg chg="del">
          <ac:chgData name="Malek Alkholy" userId="b8ea5062cb0c2681" providerId="LiveId" clId="{F71AD8EA-3688-455A-9FD2-9B9BFB357283}" dt="2024-09-19T12:42:06.917" v="2687" actId="478"/>
          <ac:graphicFrameMkLst>
            <pc:docMk/>
            <pc:sldMk cId="303302416" sldId="525"/>
            <ac:graphicFrameMk id="6" creationId="{A0C31D26-780F-31A3-8CE5-44BD4FB3061D}"/>
          </ac:graphicFrameMkLst>
        </pc:graphicFrameChg>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pChg chg="mod">
          <ac:chgData name="Malek Alkholy" userId="b8ea5062cb0c2681" providerId="LiveId" clId="{F71AD8EA-3688-455A-9FD2-9B9BFB357283}" dt="2024-09-19T12:47:07.600" v="2748" actId="20577"/>
          <ac:spMkLst>
            <pc:docMk/>
            <pc:sldMk cId="2827840892" sldId="527"/>
            <ac:spMk id="9" creationId="{F44721FD-D026-8BB1-99E2-E76CDCFB1B96}"/>
          </ac:spMkLst>
        </pc:spChg>
        <pc:spChg chg="mod">
          <ac:chgData name="Malek Alkholy" userId="b8ea5062cb0c2681" providerId="LiveId" clId="{F71AD8EA-3688-455A-9FD2-9B9BFB357283}" dt="2024-09-19T12:45:21.212" v="2737" actId="207"/>
          <ac:spMkLst>
            <pc:docMk/>
            <pc:sldMk cId="2827840892" sldId="527"/>
            <ac:spMk id="10" creationId="{E5161F0C-083E-9F7E-ACFE-BD6F4BE76ED7}"/>
          </ac:spMkLst>
        </pc:spChg>
        <pc:grpChg chg="mod">
          <ac:chgData name="Malek Alkholy" userId="b8ea5062cb0c2681" providerId="LiveId" clId="{F71AD8EA-3688-455A-9FD2-9B9BFB357283}" dt="2024-09-19T12:46:19.214" v="2742" actId="14100"/>
          <ac:grpSpMkLst>
            <pc:docMk/>
            <pc:sldMk cId="2827840892" sldId="527"/>
            <ac:grpSpMk id="7" creationId="{B5A960C0-C997-3B80-9D3C-D376D4BA1BCE}"/>
          </ac:grpSpMkLst>
        </pc:grpChg>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graphicFrameChg chg="del">
          <ac:chgData name="Malek Alkholy" userId="b8ea5062cb0c2681" providerId="LiveId" clId="{F71AD8EA-3688-455A-9FD2-9B9BFB357283}" dt="2024-09-19T12:51:13.772" v="2752" actId="478"/>
          <ac:graphicFrameMkLst>
            <pc:docMk/>
            <pc:sldMk cId="3618936436" sldId="529"/>
            <ac:graphicFrameMk id="6" creationId="{A0C31D26-780F-31A3-8CE5-44BD4FB3061D}"/>
          </ac:graphicFrameMkLst>
        </pc:graphicFrameChg>
        <pc:graphicFrameChg chg="add mod">
          <ac:chgData name="Malek Alkholy" userId="b8ea5062cb0c2681" providerId="LiveId" clId="{F71AD8EA-3688-455A-9FD2-9B9BFB357283}" dt="2024-09-19T12:51:18.026" v="2754" actId="1076"/>
          <ac:graphicFrameMkLst>
            <pc:docMk/>
            <pc:sldMk cId="3618936436" sldId="529"/>
            <ac:graphicFrameMk id="7" creationId="{DC423DDD-AE3C-C17B-4ACD-A9D41A48CC32}"/>
          </ac:graphicFrameMkLst>
        </pc:graphicFrameChg>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pChg chg="add mod">
          <ac:chgData name="Malek Alkholy" userId="b8ea5062cb0c2681" providerId="LiveId" clId="{F71AD8EA-3688-455A-9FD2-9B9BFB357283}" dt="2024-09-19T12:52:30.450" v="2759"/>
          <ac:spMkLst>
            <pc:docMk/>
            <pc:sldMk cId="3769827549" sldId="531"/>
            <ac:spMk id="6" creationId="{86B26C76-5C28-520D-5DD3-3EAE03DD417F}"/>
          </ac:spMkLst>
        </pc:spChg>
        <pc:graphicFrameChg chg="del">
          <ac:chgData name="Malek Alkholy" userId="b8ea5062cb0c2681" providerId="LiveId" clId="{F71AD8EA-3688-455A-9FD2-9B9BFB357283}" dt="2024-09-19T12:52:29.399" v="2758" actId="478"/>
          <ac:graphicFrameMkLst>
            <pc:docMk/>
            <pc:sldMk cId="3769827549" sldId="531"/>
            <ac:graphicFrameMk id="7" creationId="{DC423DDD-AE3C-C17B-4ACD-A9D41A48CC32}"/>
          </ac:graphicFrameMkLst>
        </pc:graphicFrameChg>
        <pc:picChg chg="add mod">
          <ac:chgData name="Malek Alkholy" userId="b8ea5062cb0c2681" providerId="LiveId" clId="{F71AD8EA-3688-455A-9FD2-9B9BFB357283}" dt="2024-09-19T12:52:45.528" v="2760"/>
          <ac:picMkLst>
            <pc:docMk/>
            <pc:sldMk cId="3769827549" sldId="531"/>
            <ac:picMk id="8" creationId="{08AA3326-B1BD-E8E1-8058-1ED68E76576F}"/>
          </ac:picMkLst>
        </pc:picChg>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pChg chg="add mod">
          <ac:chgData name="Malek Alkholy" userId="b8ea5062cb0c2681" providerId="LiveId" clId="{F71AD8EA-3688-455A-9FD2-9B9BFB357283}" dt="2024-09-19T12:56:13.383" v="2777" actId="14100"/>
          <ac:spMkLst>
            <pc:docMk/>
            <pc:sldMk cId="3488515117" sldId="533"/>
            <ac:spMk id="6" creationId="{7A9B70A5-DE98-19BD-A606-872C61232307}"/>
          </ac:spMkLst>
        </pc:spChg>
        <pc:spChg chg="mod">
          <ac:chgData name="Malek Alkholy" userId="b8ea5062cb0c2681" providerId="LiveId" clId="{F71AD8EA-3688-455A-9FD2-9B9BFB357283}" dt="2024-09-19T12:56:36.437" v="2779" actId="20577"/>
          <ac:spMkLst>
            <pc:docMk/>
            <pc:sldMk cId="3488515117" sldId="533"/>
            <ac:spMk id="9" creationId="{F44721FD-D026-8BB1-99E2-E76CDCFB1B96}"/>
          </ac:spMkLst>
        </pc:spChg>
        <pc:spChg chg="del">
          <ac:chgData name="Malek Alkholy" userId="b8ea5062cb0c2681" providerId="LiveId" clId="{F71AD8EA-3688-455A-9FD2-9B9BFB357283}" dt="2024-09-19T12:55:44.844" v="2770" actId="478"/>
          <ac:spMkLst>
            <pc:docMk/>
            <pc:sldMk cId="3488515117" sldId="533"/>
            <ac:spMk id="10" creationId="{E5161F0C-083E-9F7E-ACFE-BD6F4BE76ED7}"/>
          </ac:spMkLst>
        </pc:spChg>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pChg chg="add mod">
          <ac:chgData name="Malek Alkholy" userId="b8ea5062cb0c2681" providerId="LiveId" clId="{F71AD8EA-3688-455A-9FD2-9B9BFB357283}" dt="2024-09-19T12:58:02.890" v="2787" actId="2711"/>
          <ac:spMkLst>
            <pc:docMk/>
            <pc:sldMk cId="1110628059" sldId="535"/>
            <ac:spMk id="8" creationId="{403E602D-184F-F4B7-7D3E-F580FA5C689B}"/>
          </ac:spMkLst>
        </pc:spChg>
        <pc:graphicFrameChg chg="add mod">
          <ac:chgData name="Malek Alkholy" userId="b8ea5062cb0c2681" providerId="LiveId" clId="{F71AD8EA-3688-455A-9FD2-9B9BFB357283}" dt="2024-09-19T12:58:21.293" v="2790" actId="2710"/>
          <ac:graphicFrameMkLst>
            <pc:docMk/>
            <pc:sldMk cId="1110628059" sldId="535"/>
            <ac:graphicFrameMk id="6" creationId="{6BDDB330-E985-755C-E963-FDAD768C3CED}"/>
          </ac:graphicFrameMkLst>
        </pc:graphicFrameChg>
        <pc:graphicFrameChg chg="del">
          <ac:chgData name="Malek Alkholy" userId="b8ea5062cb0c2681" providerId="LiveId" clId="{F71AD8EA-3688-455A-9FD2-9B9BFB357283}" dt="2024-09-19T12:57:33.673" v="2783" actId="478"/>
          <ac:graphicFrameMkLst>
            <pc:docMk/>
            <pc:sldMk cId="1110628059" sldId="535"/>
            <ac:graphicFrameMk id="7" creationId="{DC423DDD-AE3C-C17B-4ACD-A9D41A48CC32}"/>
          </ac:graphicFrameMkLst>
        </pc:graphicFrameChg>
      </pc:sldChg>
      <pc:sldChg chg="addSp delSp modSp new del mod">
        <pc:chgData name="Malek Alkholy" userId="b8ea5062cb0c2681" providerId="LiveId" clId="{F71AD8EA-3688-455A-9FD2-9B9BFB357283}" dt="2024-09-19T13:32:29.563" v="2796" actId="47"/>
        <pc:sldMkLst>
          <pc:docMk/>
          <pc:sldMk cId="1231176468" sldId="536"/>
        </pc:sldMkLst>
        <pc:spChg chg="add mod">
          <ac:chgData name="Malek Alkholy" userId="b8ea5062cb0c2681" providerId="LiveId" clId="{F71AD8EA-3688-455A-9FD2-9B9BFB357283}" dt="2024-09-19T13:16:47.239" v="2792"/>
          <ac:spMkLst>
            <pc:docMk/>
            <pc:sldMk cId="1231176468" sldId="536"/>
            <ac:spMk id="2" creationId="{36DFC944-45D1-9FA6-7191-F545FA8E6244}"/>
          </ac:spMkLst>
        </pc:spChg>
        <pc:spChg chg="add del mod">
          <ac:chgData name="Malek Alkholy" userId="b8ea5062cb0c2681" providerId="LiveId" clId="{F71AD8EA-3688-455A-9FD2-9B9BFB357283}" dt="2024-09-19T13:32:21.910" v="2794" actId="478"/>
          <ac:spMkLst>
            <pc:docMk/>
            <pc:sldMk cId="1231176468" sldId="536"/>
            <ac:spMk id="3" creationId="{08041D6B-3A01-8313-BEC0-746C6559F6A0}"/>
          </ac:spMkLst>
        </pc:spChg>
      </pc:sldChg>
      <pc:sldChg chg="addSp delSp modSp add mod">
        <pc:chgData name="Malek Alkholy" userId="b8ea5062cb0c2681" providerId="LiveId" clId="{F71AD8EA-3688-455A-9FD2-9B9BFB357283}" dt="2024-09-19T13:34:44.757" v="2803" actId="20577"/>
        <pc:sldMkLst>
          <pc:docMk/>
          <pc:sldMk cId="251659004" sldId="537"/>
        </pc:sldMkLst>
        <pc:spChg chg="mod">
          <ac:chgData name="Malek Alkholy" userId="b8ea5062cb0c2681" providerId="LiveId" clId="{F71AD8EA-3688-455A-9FD2-9B9BFB357283}" dt="2024-09-19T13:34:44.757" v="2803" actId="20577"/>
          <ac:spMkLst>
            <pc:docMk/>
            <pc:sldMk cId="251659004" sldId="537"/>
            <ac:spMk id="8" creationId="{403E602D-184F-F4B7-7D3E-F580FA5C689B}"/>
          </ac:spMkLst>
        </pc:spChg>
        <pc:graphicFrameChg chg="del">
          <ac:chgData name="Malek Alkholy" userId="b8ea5062cb0c2681" providerId="LiveId" clId="{F71AD8EA-3688-455A-9FD2-9B9BFB357283}" dt="2024-09-19T13:32:46.981" v="2797" actId="478"/>
          <ac:graphicFrameMkLst>
            <pc:docMk/>
            <pc:sldMk cId="251659004" sldId="537"/>
            <ac:graphicFrameMk id="6" creationId="{6BDDB330-E985-755C-E963-FDAD768C3CED}"/>
          </ac:graphicFrameMkLst>
        </pc:graphicFrameChg>
        <pc:graphicFrameChg chg="add mod">
          <ac:chgData name="Malek Alkholy" userId="b8ea5062cb0c2681" providerId="LiveId" clId="{F71AD8EA-3688-455A-9FD2-9B9BFB357283}" dt="2024-09-19T13:32:48.067" v="2798"/>
          <ac:graphicFrameMkLst>
            <pc:docMk/>
            <pc:sldMk cId="251659004" sldId="537"/>
            <ac:graphicFrameMk id="7" creationId="{C7382B31-C5F8-205E-A92F-8650A0A0C026}"/>
          </ac:graphicFrameMkLst>
        </pc:graphicFrameChg>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pChg chg="mod">
          <ac:chgData name="Malek Alkholy" userId="b8ea5062cb0c2681" providerId="LiveId" clId="{F71AD8EA-3688-455A-9FD2-9B9BFB357283}" dt="2024-09-19T13:36:32.767" v="2812" actId="20577"/>
          <ac:spMkLst>
            <pc:docMk/>
            <pc:sldMk cId="1692356274" sldId="539"/>
            <ac:spMk id="8" creationId="{403E602D-184F-F4B7-7D3E-F580FA5C689B}"/>
          </ac:spMkLst>
        </pc:spChg>
        <pc:graphicFrameChg chg="add mod">
          <ac:chgData name="Malek Alkholy" userId="b8ea5062cb0c2681" providerId="LiveId" clId="{F71AD8EA-3688-455A-9FD2-9B9BFB357283}" dt="2024-09-19T13:38:07.666" v="2815" actId="2711"/>
          <ac:graphicFrameMkLst>
            <pc:docMk/>
            <pc:sldMk cId="1692356274" sldId="539"/>
            <ac:graphicFrameMk id="6" creationId="{13276F12-113E-F88C-CFCE-3CD4DDDBE2C3}"/>
          </ac:graphicFrameMkLst>
        </pc:graphicFrameChg>
        <pc:graphicFrameChg chg="del">
          <ac:chgData name="Malek Alkholy" userId="b8ea5062cb0c2681" providerId="LiveId" clId="{F71AD8EA-3688-455A-9FD2-9B9BFB357283}" dt="2024-09-19T13:35:25.762" v="2807" actId="478"/>
          <ac:graphicFrameMkLst>
            <pc:docMk/>
            <pc:sldMk cId="1692356274" sldId="539"/>
            <ac:graphicFrameMk id="7" creationId="{C7382B31-C5F8-205E-A92F-8650A0A0C026}"/>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1600" b="1" dirty="0">
              <a:latin typeface="Alexandria" pitchFamily="2" charset="-78"/>
              <a:cs typeface="Alexandria" pitchFamily="2" charset="-78"/>
            </a:rPr>
            <a:t>4-خطاب الكراهية عبر وسائل التواصل الاجتماعي </a:t>
          </a:r>
          <a:endParaRPr lang="en-US" sz="1600" dirty="0">
            <a:latin typeface="Alexandria" pitchFamily="2" charset="-78"/>
            <a:cs typeface="Alexandria" pitchFamily="2" charset="-78"/>
          </a:endParaRPr>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3B342737-6303-4830-AC4A-18DC9F11BDA3}">
      <dgm:prSet custT="1"/>
      <dgm:spPr/>
      <dgm:t>
        <a:bodyPr/>
        <a:lstStyle/>
        <a:p>
          <a:pPr algn="ctr" rtl="0"/>
          <a:r>
            <a:rPr lang="ar-EG" sz="1600" b="1" dirty="0">
              <a:latin typeface="Alexandria" pitchFamily="2" charset="-78"/>
              <a:cs typeface="Alexandria" pitchFamily="2" charset="-78"/>
            </a:rPr>
            <a:t>5-وسائل التواصل الاجتماعي في مجال التحقيق</a:t>
          </a:r>
          <a:endParaRPr lang="en-US" sz="1600" dirty="0">
            <a:latin typeface="Alexandria" pitchFamily="2" charset="-78"/>
            <a:cs typeface="Alexandria" pitchFamily="2" charset="-78"/>
          </a:endParaRPr>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 modelId="{8D0E47A7-B8C2-433D-8C14-A37BAB0AEC1F}" type="pres">
      <dgm:prSet presAssocID="{F89841AA-4BE9-46A3-8BE4-0A747E25AD16}" presName="parentText" presStyleLbl="node1" presStyleIdx="0" presStyleCnt="2" custLinFactY="-4308" custLinFactNeighborX="254" custLinFactNeighborY="-100000">
        <dgm:presLayoutVars>
          <dgm:chMax val="0"/>
          <dgm:bulletEnabled val="1"/>
        </dgm:presLayoutVars>
      </dgm:prSet>
      <dgm:spPr/>
    </dgm:pt>
    <dgm:pt modelId="{E65E0E91-3E3E-48E3-806A-058D49FBF8A8}" type="pres">
      <dgm:prSet presAssocID="{505A0F78-829A-442E-A915-1356BC2C9171}" presName="spacer" presStyleCnt="0"/>
      <dgm:spPr/>
    </dgm:pt>
    <dgm:pt modelId="{892D9E84-61A4-4C34-8E51-F26507D0A1F0}" type="pres">
      <dgm:prSet presAssocID="{3B342737-6303-4830-AC4A-18DC9F11BDA3}" presName="parentText" presStyleLbl="node1" presStyleIdx="1" presStyleCnt="2">
        <dgm:presLayoutVars>
          <dgm:chMax val="0"/>
          <dgm:bulletEnabled val="1"/>
        </dgm:presLayoutVars>
      </dgm:prSet>
      <dgm:spPr/>
    </dgm:pt>
  </dgm:ptLst>
  <dgm:cxnLst>
    <dgm:cxn modelId="{BA63E33B-4181-48CD-8EE8-E5AC7D37C74F}" srcId="{75EFD309-FAEB-4EC9-A256-6B562F90EE6A}" destId="{F89841AA-4BE9-46A3-8BE4-0A747E25AD16}" srcOrd="0" destOrd="0" parTransId="{4F72FA02-C672-47DB-8D53-E809BD267600}" sibTransId="{505A0F78-829A-442E-A915-1356BC2C9171}"/>
    <dgm:cxn modelId="{C468D88B-BC1A-4C8B-89E4-35F38F75AB42}" srcId="{75EFD309-FAEB-4EC9-A256-6B562F90EE6A}" destId="{3B342737-6303-4830-AC4A-18DC9F11BDA3}" srcOrd="1" destOrd="0" parTransId="{75202A79-ED9B-48CA-B432-58B913D5A984}" sibTransId="{2C88DB88-54A7-44CB-9963-C5A4995CE4C9}"/>
    <dgm:cxn modelId="{4D32E6A9-6FF8-46F5-B7EA-7E25B174CA04}" type="presOf" srcId="{F89841AA-4BE9-46A3-8BE4-0A747E25AD16}" destId="{8D0E47A7-B8C2-433D-8C14-A37BAB0AEC1F}" srcOrd="0" destOrd="0" presId="urn:microsoft.com/office/officeart/2005/8/layout/vList2"/>
    <dgm:cxn modelId="{A8898EAB-6A3F-4D69-B872-315B5168F329}" type="presOf" srcId="{75EFD309-FAEB-4EC9-A256-6B562F90EE6A}" destId="{8D6BD308-01C3-4875-BCB7-8BD8744B12FE}" srcOrd="0" destOrd="0" presId="urn:microsoft.com/office/officeart/2005/8/layout/vList2"/>
    <dgm:cxn modelId="{D0E2F9BF-537B-4EF9-8E49-B0F83B7FFC3F}" type="presOf" srcId="{3B342737-6303-4830-AC4A-18DC9F11BDA3}" destId="{892D9E84-61A4-4C34-8E51-F26507D0A1F0}" srcOrd="0" destOrd="0" presId="urn:microsoft.com/office/officeart/2005/8/layout/vList2"/>
    <dgm:cxn modelId="{8B7430F6-4D3E-4C51-AAD3-7DFE4C93907F}" type="presParOf" srcId="{8D6BD308-01C3-4875-BCB7-8BD8744B12FE}" destId="{8D0E47A7-B8C2-433D-8C14-A37BAB0AEC1F}" srcOrd="0" destOrd="0" presId="urn:microsoft.com/office/officeart/2005/8/layout/vList2"/>
    <dgm:cxn modelId="{5ED00CFE-8A12-4D95-A8A3-5B8C0E1743AF}" type="presParOf" srcId="{8D6BD308-01C3-4875-BCB7-8BD8744B12FE}" destId="{E65E0E91-3E3E-48E3-806A-058D49FBF8A8}" srcOrd="1" destOrd="0" presId="urn:microsoft.com/office/officeart/2005/8/layout/vList2"/>
    <dgm:cxn modelId="{73322439-462D-4ABA-B023-2CDEF16B46AB}" type="presParOf" srcId="{8D6BD308-01C3-4875-BCB7-8BD8744B12FE}" destId="{892D9E84-61A4-4C34-8E51-F26507D0A1F0}"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1600" b="1" dirty="0">
              <a:latin typeface="Alexandria" pitchFamily="2" charset="-78"/>
              <a:cs typeface="Alexandria" pitchFamily="2" charset="-78"/>
            </a:rPr>
            <a:t>1-ماهية وسائل التواصل الاجتماعي </a:t>
          </a:r>
          <a:endParaRPr lang="en-US" sz="1600" dirty="0">
            <a:latin typeface="Alexandria" pitchFamily="2" charset="-78"/>
            <a:cs typeface="Alexandria" pitchFamily="2" charset="-78"/>
          </a:endParaRPr>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D837E2C6-ED41-41F8-AEF5-72A35F5F9D3C}">
      <dgm:prSet custT="1"/>
      <dgm:spPr/>
      <dgm:t>
        <a:bodyPr/>
        <a:lstStyle/>
        <a:p>
          <a:pPr algn="ctr" rtl="0"/>
          <a:r>
            <a:rPr lang="ar-EG" sz="1600" b="1" dirty="0">
              <a:latin typeface="Alexandria" pitchFamily="2" charset="-78"/>
              <a:cs typeface="Alexandria" pitchFamily="2" charset="-78"/>
            </a:rPr>
            <a:t>2-وسائل التواصل الاجتماعي و حرية التعبير عن الرأي</a:t>
          </a:r>
          <a:endParaRPr lang="en-US" sz="1600" dirty="0">
            <a:latin typeface="Alexandria" pitchFamily="2" charset="-78"/>
            <a:cs typeface="Alexandria" pitchFamily="2" charset="-78"/>
          </a:endParaRPr>
        </a:p>
      </dgm:t>
    </dgm:pt>
    <dgm:pt modelId="{3E2601C8-2B38-4F15-A354-A685F61FBCCB}" type="parTrans" cxnId="{9DEC1669-F63A-425C-93A3-960027D6E89E}">
      <dgm:prSet/>
      <dgm:spPr/>
      <dgm:t>
        <a:bodyPr/>
        <a:lstStyle/>
        <a:p>
          <a:endParaRPr lang="en-US"/>
        </a:p>
      </dgm:t>
    </dgm:pt>
    <dgm:pt modelId="{F85862A6-4968-4DAA-9453-181DD74D9463}" type="sibTrans" cxnId="{9DEC1669-F63A-425C-93A3-960027D6E89E}">
      <dgm:prSet/>
      <dgm:spPr/>
      <dgm:t>
        <a:bodyPr/>
        <a:lstStyle/>
        <a:p>
          <a:endParaRPr lang="en-US"/>
        </a:p>
      </dgm:t>
    </dgm:pt>
    <dgm:pt modelId="{3B342737-6303-4830-AC4A-18DC9F11BDA3}">
      <dgm:prSet custT="1"/>
      <dgm:spPr/>
      <dgm:t>
        <a:bodyPr/>
        <a:lstStyle/>
        <a:p>
          <a:pPr algn="ctr" rtl="0"/>
          <a:r>
            <a:rPr lang="ar-EG" sz="1600" b="1" dirty="0">
              <a:latin typeface="Alexandria" pitchFamily="2" charset="-78"/>
              <a:cs typeface="Alexandria" pitchFamily="2" charset="-78"/>
            </a:rPr>
            <a:t>3-وسائل التواصل الاجتماعي و الحق في النسيان </a:t>
          </a:r>
          <a:endParaRPr lang="en-US" sz="1600" dirty="0">
            <a:latin typeface="Alexandria" pitchFamily="2" charset="-78"/>
            <a:cs typeface="Alexandria" pitchFamily="2" charset="-78"/>
          </a:endParaRPr>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 modelId="{8D0E47A7-B8C2-433D-8C14-A37BAB0AEC1F}" type="pres">
      <dgm:prSet presAssocID="{F89841AA-4BE9-46A3-8BE4-0A747E25AD16}" presName="parentText" presStyleLbl="node1" presStyleIdx="0" presStyleCnt="3" custLinFactNeighborX="410" custLinFactNeighborY="70916">
        <dgm:presLayoutVars>
          <dgm:chMax val="0"/>
          <dgm:bulletEnabled val="1"/>
        </dgm:presLayoutVars>
      </dgm:prSet>
      <dgm:spPr/>
    </dgm:pt>
    <dgm:pt modelId="{E65E0E91-3E3E-48E3-806A-058D49FBF8A8}" type="pres">
      <dgm:prSet presAssocID="{505A0F78-829A-442E-A915-1356BC2C9171}" presName="spacer" presStyleCnt="0"/>
      <dgm:spPr/>
    </dgm:pt>
    <dgm:pt modelId="{D21F54BA-3824-490C-9893-B73DB43594DB}" type="pres">
      <dgm:prSet presAssocID="{D837E2C6-ED41-41F8-AEF5-72A35F5F9D3C}" presName="parentText" presStyleLbl="node1" presStyleIdx="1" presStyleCnt="3" custLinFactNeighborY="38933">
        <dgm:presLayoutVars>
          <dgm:chMax val="0"/>
          <dgm:bulletEnabled val="1"/>
        </dgm:presLayoutVars>
      </dgm:prSet>
      <dgm:spPr/>
    </dgm:pt>
    <dgm:pt modelId="{C88CFE27-A634-46A6-953D-5CAC624C0D5A}" type="pres">
      <dgm:prSet presAssocID="{F85862A6-4968-4DAA-9453-181DD74D9463}" presName="spacer" presStyleCnt="0"/>
      <dgm:spPr/>
    </dgm:pt>
    <dgm:pt modelId="{892D9E84-61A4-4C34-8E51-F26507D0A1F0}" type="pres">
      <dgm:prSet presAssocID="{3B342737-6303-4830-AC4A-18DC9F11BDA3}" presName="parentText" presStyleLbl="node1" presStyleIdx="2" presStyleCnt="3">
        <dgm:presLayoutVars>
          <dgm:chMax val="0"/>
          <dgm:bulletEnabled val="1"/>
        </dgm:presLayoutVars>
      </dgm:prSet>
      <dgm:spPr/>
    </dgm:pt>
  </dgm:ptLst>
  <dgm:cxnLst>
    <dgm:cxn modelId="{DFBFD721-6D9C-40C9-B8C7-968B886EEFDB}" type="presOf" srcId="{75EFD309-FAEB-4EC9-A256-6B562F90EE6A}" destId="{8D6BD308-01C3-4875-BCB7-8BD8744B12FE}" srcOrd="0" destOrd="0" presId="urn:microsoft.com/office/officeart/2005/8/layout/vList2"/>
    <dgm:cxn modelId="{7BC14E2A-C0F2-48AC-A4DA-B7CE17ED8BFF}" type="presOf" srcId="{3B342737-6303-4830-AC4A-18DC9F11BDA3}" destId="{892D9E84-61A4-4C34-8E51-F26507D0A1F0}" srcOrd="0" destOrd="0" presId="urn:microsoft.com/office/officeart/2005/8/layout/vList2"/>
    <dgm:cxn modelId="{BA63E33B-4181-48CD-8EE8-E5AC7D37C74F}" srcId="{75EFD309-FAEB-4EC9-A256-6B562F90EE6A}" destId="{F89841AA-4BE9-46A3-8BE4-0A747E25AD16}" srcOrd="0" destOrd="0" parTransId="{4F72FA02-C672-47DB-8D53-E809BD267600}" sibTransId="{505A0F78-829A-442E-A915-1356BC2C9171}"/>
    <dgm:cxn modelId="{9DEC1669-F63A-425C-93A3-960027D6E89E}" srcId="{75EFD309-FAEB-4EC9-A256-6B562F90EE6A}" destId="{D837E2C6-ED41-41F8-AEF5-72A35F5F9D3C}" srcOrd="1" destOrd="0" parTransId="{3E2601C8-2B38-4F15-A354-A685F61FBCCB}" sibTransId="{F85862A6-4968-4DAA-9453-181DD74D9463}"/>
    <dgm:cxn modelId="{0822174C-C8D7-4F47-A237-51BDB9317745}" type="presOf" srcId="{F89841AA-4BE9-46A3-8BE4-0A747E25AD16}" destId="{8D0E47A7-B8C2-433D-8C14-A37BAB0AEC1F}" srcOrd="0" destOrd="0" presId="urn:microsoft.com/office/officeart/2005/8/layout/vList2"/>
    <dgm:cxn modelId="{C468D88B-BC1A-4C8B-89E4-35F38F75AB42}" srcId="{75EFD309-FAEB-4EC9-A256-6B562F90EE6A}" destId="{3B342737-6303-4830-AC4A-18DC9F11BDA3}" srcOrd="2" destOrd="0" parTransId="{75202A79-ED9B-48CA-B432-58B913D5A984}" sibTransId="{2C88DB88-54A7-44CB-9963-C5A4995CE4C9}"/>
    <dgm:cxn modelId="{A69D96A1-6C92-4C03-83B2-C82E9B98B2CE}" type="presOf" srcId="{D837E2C6-ED41-41F8-AEF5-72A35F5F9D3C}" destId="{D21F54BA-3824-490C-9893-B73DB43594DB}" srcOrd="0" destOrd="0" presId="urn:microsoft.com/office/officeart/2005/8/layout/vList2"/>
    <dgm:cxn modelId="{0EFFFE58-AB26-44F6-98C2-BF1525E09B65}" type="presParOf" srcId="{8D6BD308-01C3-4875-BCB7-8BD8744B12FE}" destId="{8D0E47A7-B8C2-433D-8C14-A37BAB0AEC1F}" srcOrd="0" destOrd="0" presId="urn:microsoft.com/office/officeart/2005/8/layout/vList2"/>
    <dgm:cxn modelId="{16C756AA-2C47-4421-B972-2F8F31B61EEC}" type="presParOf" srcId="{8D6BD308-01C3-4875-BCB7-8BD8744B12FE}" destId="{E65E0E91-3E3E-48E3-806A-058D49FBF8A8}" srcOrd="1" destOrd="0" presId="urn:microsoft.com/office/officeart/2005/8/layout/vList2"/>
    <dgm:cxn modelId="{25D2457A-00A2-4C8B-8D79-1F480EB17CDB}" type="presParOf" srcId="{8D6BD308-01C3-4875-BCB7-8BD8744B12FE}" destId="{D21F54BA-3824-490C-9893-B73DB43594DB}" srcOrd="2" destOrd="0" presId="urn:microsoft.com/office/officeart/2005/8/layout/vList2"/>
    <dgm:cxn modelId="{B3ED4A5E-37A9-4986-BDBC-4CC21D5FBFBA}" type="presParOf" srcId="{8D6BD308-01C3-4875-BCB7-8BD8744B12FE}" destId="{C88CFE27-A634-46A6-953D-5CAC624C0D5A}" srcOrd="3" destOrd="0" presId="urn:microsoft.com/office/officeart/2005/8/layout/vList2"/>
    <dgm:cxn modelId="{6995DC9A-A978-409B-BADE-E06B1F017409}" type="presParOf" srcId="{8D6BD308-01C3-4875-BCB7-8BD8744B12FE}" destId="{892D9E84-61A4-4C34-8E51-F26507D0A1F0}" srcOrd="4"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rtl="1"/>
          <a:r>
            <a:rPr lang="ar-EG" sz="1800" b="1" dirty="0">
              <a:latin typeface="Alexandria" pitchFamily="2" charset="-78"/>
              <a:cs typeface="Alexandria" pitchFamily="2" charset="-78"/>
            </a:rPr>
            <a:t>تعريف وسائل التواصل الاجتماعي </a:t>
          </a:r>
          <a:endParaRPr lang="en-US" sz="1800" dirty="0">
            <a:latin typeface="Alexandria" pitchFamily="2" charset="-78"/>
            <a:cs typeface="Alexandria" pitchFamily="2" charset="-78"/>
          </a:endParaRPr>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1800" b="1" dirty="0">
              <a:latin typeface="Alexandria" pitchFamily="2" charset="-78"/>
              <a:cs typeface="Alexandria" pitchFamily="2" charset="-78"/>
            </a:rPr>
            <a:t>خصائص وسائل التواصل الاجتماعي</a:t>
          </a:r>
          <a:endParaRPr lang="en-US" sz="1800" b="1" dirty="0">
            <a:latin typeface="Alexandria" pitchFamily="2" charset="-78"/>
            <a:cs typeface="Alexandria" pitchFamily="2" charset="-78"/>
          </a:endParaRPr>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014AF32A-11B2-4615-9AAB-7EA6A326F905}">
      <dgm:prSet custT="1"/>
      <dgm:spPr/>
      <dgm:t>
        <a:bodyPr/>
        <a:lstStyle/>
        <a:p>
          <a:pPr rtl="1"/>
          <a:r>
            <a:rPr lang="ar-EG" sz="1800" b="1" dirty="0">
              <a:latin typeface="Alexandria" pitchFamily="2" charset="-78"/>
              <a:cs typeface="Alexandria" pitchFamily="2" charset="-78"/>
            </a:rPr>
            <a:t>السمعة الرقمية لمستخدم وسائل التواصل الاجتماعي</a:t>
          </a:r>
          <a:endParaRPr lang="en-US" sz="1800" b="1" dirty="0">
            <a:latin typeface="Alexandria" pitchFamily="2" charset="-78"/>
            <a:cs typeface="Alexandria" pitchFamily="2" charset="-78"/>
          </a:endParaRPr>
        </a:p>
      </dgm:t>
    </dgm:pt>
    <dgm:pt modelId="{9F092570-A2AF-449D-98A6-4C7BD3DA1157}" type="parTrans" cxnId="{C9CD22C7-6EE3-4297-BFFF-85FF7D5C1116}">
      <dgm:prSet/>
      <dgm:spPr/>
      <dgm:t>
        <a:bodyPr/>
        <a:lstStyle/>
        <a:p>
          <a:endParaRPr lang="en-US"/>
        </a:p>
      </dgm:t>
    </dgm:pt>
    <dgm:pt modelId="{F8E556F9-DE8F-4618-9DBC-66D8560BFB1D}" type="sibTrans" cxnId="{C9CD22C7-6EE3-4297-BFFF-85FF7D5C1116}">
      <dgm:prSet/>
      <dgm:spPr/>
      <dgm:t>
        <a:bodyPr/>
        <a:lstStyle/>
        <a:p>
          <a:endParaRPr lang="en-US"/>
        </a:p>
      </dgm:t>
    </dgm:pt>
    <dgm:pt modelId="{44CEFAA9-F6CA-40F6-941F-F08EF0B8BD63}">
      <dgm:prSet custT="1"/>
      <dgm:spPr/>
      <dgm:t>
        <a:bodyPr/>
        <a:lstStyle/>
        <a:p>
          <a:pPr rtl="1"/>
          <a:r>
            <a:rPr lang="ar-EG" sz="1800" b="1" dirty="0">
              <a:latin typeface="Alexandria" pitchFamily="2" charset="-78"/>
              <a:cs typeface="Alexandria" pitchFamily="2" charset="-78"/>
            </a:rPr>
            <a:t>أهم وسائل التواصل الاجتماعي</a:t>
          </a:r>
          <a:endParaRPr lang="en-US" sz="1800" dirty="0">
            <a:latin typeface="Alexandria" pitchFamily="2" charset="-78"/>
            <a:cs typeface="Alexandria" pitchFamily="2" charset="-78"/>
          </a:endParaRPr>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pt>
    <dgm:pt modelId="{01A16F23-C45F-4911-85EF-1210632A0A70}" type="pres">
      <dgm:prSet presAssocID="{61CAAD6D-90C6-433C-AA35-9D8694D3D1C7}" presName="circ1" presStyleLbl="vennNode1" presStyleIdx="0" presStyleCnt="4"/>
      <dgm:spPr/>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pt>
    <dgm:pt modelId="{DDF24712-D9AF-4A5D-804A-3CCE3324A2BD}" type="pres">
      <dgm:prSet presAssocID="{AFE247C8-F63A-408C-B736-C6356E496CA1}" presName="circ2" presStyleLbl="vennNode1" presStyleIdx="1" presStyleCnt="4" custScaleX="120462" custLinFactNeighborX="1385" custLinFactNeighborY="4530"/>
      <dgm:spPr/>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pt>
    <dgm:pt modelId="{1F4260FC-FFC5-4C00-9EF7-A199E43FFB34}" type="pres">
      <dgm:prSet presAssocID="{014AF32A-11B2-4615-9AAB-7EA6A326F905}" presName="circ3" presStyleLbl="vennNode1" presStyleIdx="2" presStyleCnt="4" custScaleX="111828" custLinFactNeighborX="-3674" custLinFactNeighborY="1923"/>
      <dgm:spPr/>
    </dgm:pt>
    <dgm:pt modelId="{693857D4-4139-4816-BBA0-D569F8EA6558}" type="pres">
      <dgm:prSet presAssocID="{014AF32A-11B2-4615-9AAB-7EA6A326F905}" presName="circ3Tx" presStyleLbl="revTx" presStyleIdx="0" presStyleCnt="0">
        <dgm:presLayoutVars>
          <dgm:chMax val="0"/>
          <dgm:chPref val="0"/>
          <dgm:bulletEnabled val="1"/>
        </dgm:presLayoutVars>
      </dgm:prSet>
      <dgm:spPr/>
    </dgm:pt>
    <dgm:pt modelId="{539967C6-AFBB-41F6-B0BC-AB025837DB1C}" type="pres">
      <dgm:prSet presAssocID="{44CEFAA9-F6CA-40F6-941F-F08EF0B8BD63}" presName="circ4" presStyleLbl="vennNode1" presStyleIdx="3" presStyleCnt="4" custScaleX="130282"/>
      <dgm:spPr/>
    </dgm:pt>
    <dgm:pt modelId="{1AD7CB6C-546F-4ADD-90E0-A5E31E6AD5A6}" type="pres">
      <dgm:prSet presAssocID="{44CEFAA9-F6CA-40F6-941F-F08EF0B8BD63}" presName="circ4Tx" presStyleLbl="revTx" presStyleIdx="0" presStyleCnt="0">
        <dgm:presLayoutVars>
          <dgm:chMax val="0"/>
          <dgm:chPref val="0"/>
          <dgm:bulletEnabled val="1"/>
        </dgm:presLayoutVars>
      </dgm:prSet>
      <dgm:spPr/>
    </dgm:pt>
  </dgm:ptLst>
  <dgm:cxnLst>
    <dgm:cxn modelId="{524DB90C-0C50-4E52-9322-5B0AD3D2E784}" type="presOf" srcId="{44CEFAA9-F6CA-40F6-941F-F08EF0B8BD63}" destId="{539967C6-AFBB-41F6-B0BC-AB025837DB1C}" srcOrd="0" destOrd="0" presId="urn:microsoft.com/office/officeart/2005/8/layout/venn1"/>
    <dgm:cxn modelId="{44C03936-4539-4683-AA12-AF1D3E9613A9}" type="presOf" srcId="{AFE247C8-F63A-408C-B736-C6356E496CA1}" destId="{DDF24712-D9AF-4A5D-804A-3CCE3324A2BD}" srcOrd="0" destOrd="0" presId="urn:microsoft.com/office/officeart/2005/8/layout/venn1"/>
    <dgm:cxn modelId="{86EE4937-A098-47C6-8D0D-780043DBD2DA}" srcId="{A2549BC2-D4D1-497E-BCDB-2EA8CC03AB9B}" destId="{AFE247C8-F63A-408C-B736-C6356E496CA1}" srcOrd="1" destOrd="0" parTransId="{C63B5186-557B-4CEB-BC67-B3B0BC851375}" sibTransId="{73605475-5BAE-4139-AD8C-80E5E4D35BF9}"/>
    <dgm:cxn modelId="{BFA6C638-48D3-4A5D-9108-96CA3F5A4192}" type="presOf" srcId="{AFE247C8-F63A-408C-B736-C6356E496CA1}" destId="{6C84E011-640F-4A12-AB04-F1106C28B7AA}" srcOrd="1" destOrd="0" presId="urn:microsoft.com/office/officeart/2005/8/layout/venn1"/>
    <dgm:cxn modelId="{A70A317A-2EFF-4F38-8847-D67DA00B3DBB}" type="presOf" srcId="{61CAAD6D-90C6-433C-AA35-9D8694D3D1C7}" destId="{DA02A205-EAF4-4316-A5D2-5E9D48150746}" srcOrd="1" destOrd="0" presId="urn:microsoft.com/office/officeart/2005/8/layout/venn1"/>
    <dgm:cxn modelId="{BAC3067F-7182-4CE6-B823-6C3ED04186E7}" type="presOf" srcId="{A2549BC2-D4D1-497E-BCDB-2EA8CC03AB9B}" destId="{8D91F3C3-BE84-42DD-8D72-718221BDD2BB}" srcOrd="0" destOrd="0" presId="urn:microsoft.com/office/officeart/2005/8/layout/venn1"/>
    <dgm:cxn modelId="{B00F5584-5A47-43E0-82ED-A3872D7D0150}" type="presOf" srcId="{61CAAD6D-90C6-433C-AA35-9D8694D3D1C7}" destId="{01A16F23-C45F-4911-85EF-1210632A0A70}" srcOrd="0" destOrd="0" presId="urn:microsoft.com/office/officeart/2005/8/layout/venn1"/>
    <dgm:cxn modelId="{29C8B39F-CCE8-4D03-80BD-8214D8A17D4E}" type="presOf" srcId="{014AF32A-11B2-4615-9AAB-7EA6A326F905}" destId="{693857D4-4139-4816-BBA0-D569F8EA6558}"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C9CD22C7-6EE3-4297-BFFF-85FF7D5C1116}" srcId="{A2549BC2-D4D1-497E-BCDB-2EA8CC03AB9B}" destId="{014AF32A-11B2-4615-9AAB-7EA6A326F905}" srcOrd="2" destOrd="0" parTransId="{9F092570-A2AF-449D-98A6-4C7BD3DA1157}" sibTransId="{F8E556F9-DE8F-4618-9DBC-66D8560BFB1D}"/>
    <dgm:cxn modelId="{B25335CF-7212-4B93-BEEF-9A63BEE207F0}" type="presOf" srcId="{014AF32A-11B2-4615-9AAB-7EA6A326F905}" destId="{1F4260FC-FFC5-4C00-9EF7-A199E43FFB34}" srcOrd="0" destOrd="0" presId="urn:microsoft.com/office/officeart/2005/8/layout/venn1"/>
    <dgm:cxn modelId="{F2805BE0-4243-4C09-9F13-AC713683514A}" srcId="{A2549BC2-D4D1-497E-BCDB-2EA8CC03AB9B}" destId="{44CEFAA9-F6CA-40F6-941F-F08EF0B8BD63}" srcOrd="3" destOrd="0" parTransId="{7D31FC12-DC7B-4AEA-BB0B-FB08EE2D144E}" sibTransId="{FC7BD2B4-E80E-45D0-86DC-07F11F7055FF}"/>
    <dgm:cxn modelId="{D4D273F8-46EC-43F7-A748-EE19485E267A}" type="presOf" srcId="{44CEFAA9-F6CA-40F6-941F-F08EF0B8BD63}" destId="{1AD7CB6C-546F-4ADD-90E0-A5E31E6AD5A6}" srcOrd="1" destOrd="0" presId="urn:microsoft.com/office/officeart/2005/8/layout/venn1"/>
    <dgm:cxn modelId="{345216FA-FCAE-4655-B12A-5725A2B0D910}" type="presParOf" srcId="{8D91F3C3-BE84-42DD-8D72-718221BDD2BB}" destId="{01A16F23-C45F-4911-85EF-1210632A0A70}" srcOrd="0" destOrd="0" presId="urn:microsoft.com/office/officeart/2005/8/layout/venn1"/>
    <dgm:cxn modelId="{9A501045-3003-458A-986A-2FC42AC53242}" type="presParOf" srcId="{8D91F3C3-BE84-42DD-8D72-718221BDD2BB}" destId="{DA02A205-EAF4-4316-A5D2-5E9D48150746}" srcOrd="1" destOrd="0" presId="urn:microsoft.com/office/officeart/2005/8/layout/venn1"/>
    <dgm:cxn modelId="{18483424-4EF4-479B-99F3-944269D9CE62}" type="presParOf" srcId="{8D91F3C3-BE84-42DD-8D72-718221BDD2BB}" destId="{DDF24712-D9AF-4A5D-804A-3CCE3324A2BD}" srcOrd="2" destOrd="0" presId="urn:microsoft.com/office/officeart/2005/8/layout/venn1"/>
    <dgm:cxn modelId="{CA336179-A2D9-4950-9BCE-0BC24A5B247B}" type="presParOf" srcId="{8D91F3C3-BE84-42DD-8D72-718221BDD2BB}" destId="{6C84E011-640F-4A12-AB04-F1106C28B7AA}" srcOrd="3" destOrd="0" presId="urn:microsoft.com/office/officeart/2005/8/layout/venn1"/>
    <dgm:cxn modelId="{65E7A7A3-F4A3-4461-A648-B262D59A255C}" type="presParOf" srcId="{8D91F3C3-BE84-42DD-8D72-718221BDD2BB}" destId="{1F4260FC-FFC5-4C00-9EF7-A199E43FFB34}" srcOrd="4" destOrd="0" presId="urn:microsoft.com/office/officeart/2005/8/layout/venn1"/>
    <dgm:cxn modelId="{5AECBF3A-D4AB-4AFC-9092-D4142EA86A1C}" type="presParOf" srcId="{8D91F3C3-BE84-42DD-8D72-718221BDD2BB}" destId="{693857D4-4139-4816-BBA0-D569F8EA6558}" srcOrd="5" destOrd="0" presId="urn:microsoft.com/office/officeart/2005/8/layout/venn1"/>
    <dgm:cxn modelId="{88FA4233-81D2-415D-8448-15B1D71F1C23}" type="presParOf" srcId="{8D91F3C3-BE84-42DD-8D72-718221BDD2BB}" destId="{539967C6-AFBB-41F6-B0BC-AB025837DB1C}" srcOrd="6" destOrd="0" presId="urn:microsoft.com/office/officeart/2005/8/layout/venn1"/>
    <dgm:cxn modelId="{F1BA7721-5BE7-41DF-ACAE-6CFE7D8E159B}" type="presParOf" srcId="{8D91F3C3-BE84-42DD-8D72-718221BDD2BB}" destId="{1AD7CB6C-546F-4ADD-90E0-A5E31E6AD5A6}" srcOrd="7"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72F042C-AC2C-4639-8A85-2DD62C407E2E}"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57CC7223-7A8C-4B10-933D-B4233291EC64}">
      <dgm:prSet phldrT="[Tex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ar-EG" sz="1800" dirty="0">
              <a:latin typeface="Alexandria" pitchFamily="2" charset="-78"/>
              <a:cs typeface="Alexandria" pitchFamily="2" charset="-78"/>
            </a:rPr>
            <a:t>3-لاستخدام وسائل التواصل لابد من إنشاء حساب شخصي </a:t>
          </a:r>
          <a:endParaRPr lang="en-US" sz="1800" dirty="0">
            <a:latin typeface="Alexandria" pitchFamily="2" charset="-78"/>
            <a:cs typeface="Alexandria" pitchFamily="2" charset="-78"/>
          </a:endParaRPr>
        </a:p>
        <a:p>
          <a:pPr lvl="0" defTabSz="1022350">
            <a:lnSpc>
              <a:spcPct val="90000"/>
            </a:lnSpc>
            <a:spcBef>
              <a:spcPct val="0"/>
            </a:spcBef>
            <a:spcAft>
              <a:spcPct val="35000"/>
            </a:spcAft>
          </a:pPr>
          <a:endParaRPr lang="en-US" sz="2000" dirty="0"/>
        </a:p>
      </dgm:t>
    </dgm:pt>
    <dgm:pt modelId="{96EC7D32-7BBC-4131-ACF8-66C288A7FC79}" type="parTrans" cxnId="{4945B004-743E-473B-B066-D76939FAE2AC}">
      <dgm:prSet/>
      <dgm:spPr/>
      <dgm:t>
        <a:bodyPr/>
        <a:lstStyle/>
        <a:p>
          <a:endParaRPr lang="en-US"/>
        </a:p>
      </dgm:t>
    </dgm:pt>
    <dgm:pt modelId="{38E7114B-CBBB-4BD6-8A5E-428D0547C5C3}" type="sibTrans" cxnId="{4945B004-743E-473B-B066-D76939FAE2AC}">
      <dgm:prSet/>
      <dgm:spPr/>
      <dgm:t>
        <a:bodyPr/>
        <a:lstStyle/>
        <a:p>
          <a:endParaRPr lang="en-US"/>
        </a:p>
      </dgm:t>
    </dgm:pt>
    <dgm:pt modelId="{E3A090F8-79D7-4C79-9540-41062AB2DD01}">
      <dgm:prSet phldrT="[Text]" custT="1"/>
      <dgm:spPr/>
      <dgm:t>
        <a:bodyPr/>
        <a:lstStyle/>
        <a:p>
          <a:r>
            <a:rPr lang="ar-EG" sz="1800" dirty="0">
              <a:latin typeface="Alexandria" pitchFamily="2" charset="-78"/>
              <a:cs typeface="Alexandria" pitchFamily="2" charset="-78"/>
            </a:rPr>
            <a:t>2- البيانات التي ينشئها المستخدمون  و يشاركونها هي أساس التواصل</a:t>
          </a:r>
          <a:endParaRPr lang="en-US" sz="1800" dirty="0">
            <a:latin typeface="Alexandria" pitchFamily="2" charset="-78"/>
            <a:cs typeface="Alexandria" pitchFamily="2" charset="-78"/>
          </a:endParaRPr>
        </a:p>
      </dgm:t>
    </dgm:pt>
    <dgm:pt modelId="{4BD46E86-FFD6-4A9E-9DD0-09B7D42D71DF}" type="parTrans" cxnId="{DB7CA1AD-A362-400B-A5BC-322B84B3951F}">
      <dgm:prSet/>
      <dgm:spPr/>
      <dgm:t>
        <a:bodyPr/>
        <a:lstStyle/>
        <a:p>
          <a:endParaRPr lang="en-US"/>
        </a:p>
      </dgm:t>
    </dgm:pt>
    <dgm:pt modelId="{D1BB35C2-19E3-490B-8619-1A513ACB3080}" type="sibTrans" cxnId="{DB7CA1AD-A362-400B-A5BC-322B84B3951F}">
      <dgm:prSet/>
      <dgm:spPr/>
      <dgm:t>
        <a:bodyPr/>
        <a:lstStyle/>
        <a:p>
          <a:endParaRPr lang="en-US"/>
        </a:p>
      </dgm:t>
    </dgm:pt>
    <dgm:pt modelId="{D387B911-04AE-4C55-9062-57A755D71A23}">
      <dgm:prSet phldrT="[Text]" custT="1"/>
      <dgm:spPr/>
      <dgm:t>
        <a:bodyPr/>
        <a:lstStyle/>
        <a:p>
          <a:r>
            <a:rPr lang="ar-EG" sz="1800" dirty="0">
              <a:latin typeface="Alexandria" pitchFamily="2" charset="-78"/>
              <a:cs typeface="Alexandria" pitchFamily="2" charset="-78"/>
            </a:rPr>
            <a:t>1- وسائل التواصل تعتمد على تقنية الجيل الثاني للانترنت </a:t>
          </a:r>
          <a:endParaRPr lang="en-US" sz="1800" dirty="0">
            <a:latin typeface="Alexandria" pitchFamily="2" charset="-78"/>
            <a:cs typeface="Alexandria" pitchFamily="2" charset="-78"/>
          </a:endParaRPr>
        </a:p>
      </dgm:t>
    </dgm:pt>
    <dgm:pt modelId="{DF1BB547-4379-49CD-9F36-9617819672B7}" type="parTrans" cxnId="{4DCD6F4E-84ED-4D25-80C7-B7F0B49E968A}">
      <dgm:prSet/>
      <dgm:spPr/>
      <dgm:t>
        <a:bodyPr/>
        <a:lstStyle/>
        <a:p>
          <a:endParaRPr lang="en-US"/>
        </a:p>
      </dgm:t>
    </dgm:pt>
    <dgm:pt modelId="{FBE03FC9-DB20-4D22-94AD-44282BB8C6A4}" type="sibTrans" cxnId="{4DCD6F4E-84ED-4D25-80C7-B7F0B49E968A}">
      <dgm:prSet/>
      <dgm:spPr/>
      <dgm:t>
        <a:bodyPr/>
        <a:lstStyle/>
        <a:p>
          <a:endParaRPr lang="en-US"/>
        </a:p>
      </dgm:t>
    </dgm:pt>
    <dgm:pt modelId="{59E381F3-B4A0-4F1B-8602-8BCE29DFAFDE}">
      <dgm:prSet phldrT="[Tex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ar-EG" sz="1800" dirty="0">
              <a:latin typeface="Alexandria" pitchFamily="2" charset="-78"/>
              <a:cs typeface="Alexandria" pitchFamily="2" charset="-78"/>
            </a:rPr>
            <a:t>4- الغاية الأساسية لوسائل التواصل هي ربط الأفراد بعضهم ببعض</a:t>
          </a:r>
          <a:endParaRPr lang="en-US" sz="1800" dirty="0">
            <a:latin typeface="Alexandria" pitchFamily="2" charset="-78"/>
            <a:cs typeface="Alexandria" pitchFamily="2" charset="-78"/>
          </a:endParaRPr>
        </a:p>
        <a:p>
          <a:pPr lvl="0" defTabSz="889000">
            <a:lnSpc>
              <a:spcPct val="90000"/>
            </a:lnSpc>
            <a:spcBef>
              <a:spcPct val="0"/>
            </a:spcBef>
            <a:spcAft>
              <a:spcPct val="35000"/>
            </a:spcAft>
          </a:pPr>
          <a:endParaRPr lang="en-US" sz="2100" dirty="0"/>
        </a:p>
      </dgm:t>
    </dgm:pt>
    <dgm:pt modelId="{81351FD6-A3BD-4269-BCC5-7F52C6141312}" type="parTrans" cxnId="{F1E12EDB-FA67-493D-AC08-631F4A0B94B5}">
      <dgm:prSet/>
      <dgm:spPr/>
      <dgm:t>
        <a:bodyPr/>
        <a:lstStyle/>
        <a:p>
          <a:endParaRPr lang="en-US"/>
        </a:p>
      </dgm:t>
    </dgm:pt>
    <dgm:pt modelId="{C3128058-5196-48CD-B4E6-429144B061B0}" type="sibTrans" cxnId="{F1E12EDB-FA67-493D-AC08-631F4A0B94B5}">
      <dgm:prSet/>
      <dgm:spPr/>
      <dgm:t>
        <a:bodyPr/>
        <a:lstStyle/>
        <a:p>
          <a:endParaRPr lang="en-US"/>
        </a:p>
      </dgm:t>
    </dgm:pt>
    <dgm:pt modelId="{874AA204-B8F5-4942-9DCC-F0353770562C}" type="pres">
      <dgm:prSet presAssocID="{A72F042C-AC2C-4639-8A85-2DD62C407E2E}" presName="diagram" presStyleCnt="0">
        <dgm:presLayoutVars>
          <dgm:dir/>
          <dgm:resizeHandles val="exact"/>
        </dgm:presLayoutVars>
      </dgm:prSet>
      <dgm:spPr/>
    </dgm:pt>
    <dgm:pt modelId="{E94C768B-B409-439D-8BF3-6476B558C83C}" type="pres">
      <dgm:prSet presAssocID="{57CC7223-7A8C-4B10-933D-B4233291EC64}" presName="node" presStyleLbl="node1" presStyleIdx="0" presStyleCnt="4" custScaleX="124048" custLinFactX="100000" custLinFactY="15529" custLinFactNeighborX="190826" custLinFactNeighborY="100000">
        <dgm:presLayoutVars>
          <dgm:bulletEnabled val="1"/>
        </dgm:presLayoutVars>
      </dgm:prSet>
      <dgm:spPr/>
    </dgm:pt>
    <dgm:pt modelId="{76370287-0475-48CE-9907-88E8041150F4}" type="pres">
      <dgm:prSet presAssocID="{38E7114B-CBBB-4BD6-8A5E-428D0547C5C3}" presName="sibTrans" presStyleCnt="0"/>
      <dgm:spPr/>
    </dgm:pt>
    <dgm:pt modelId="{4F149B7D-9719-479C-B47F-E398523AF1F0}" type="pres">
      <dgm:prSet presAssocID="{E3A090F8-79D7-4C79-9540-41062AB2DD01}" presName="node" presStyleLbl="node1" presStyleIdx="1" presStyleCnt="4" custScaleX="151746" custLinFactNeighborX="-60736" custLinFactNeighborY="5073">
        <dgm:presLayoutVars>
          <dgm:bulletEnabled val="1"/>
        </dgm:presLayoutVars>
      </dgm:prSet>
      <dgm:spPr/>
    </dgm:pt>
    <dgm:pt modelId="{9306A4AB-0BB4-406E-8E6A-2FC54B466022}" type="pres">
      <dgm:prSet presAssocID="{D1BB35C2-19E3-490B-8619-1A513ACB3080}" presName="sibTrans" presStyleCnt="0"/>
      <dgm:spPr/>
    </dgm:pt>
    <dgm:pt modelId="{61B54381-3200-46C2-B9DF-0E28B43D10C9}" type="pres">
      <dgm:prSet presAssocID="{D387B911-04AE-4C55-9062-57A755D71A23}" presName="node" presStyleLbl="node1" presStyleIdx="2" presStyleCnt="4" custScaleX="143621">
        <dgm:presLayoutVars>
          <dgm:bulletEnabled val="1"/>
        </dgm:presLayoutVars>
      </dgm:prSet>
      <dgm:spPr/>
    </dgm:pt>
    <dgm:pt modelId="{1C84EAE3-0AA4-4F42-AE75-660D666D5D2E}" type="pres">
      <dgm:prSet presAssocID="{FBE03FC9-DB20-4D22-94AD-44282BB8C6A4}" presName="sibTrans" presStyleCnt="0"/>
      <dgm:spPr/>
    </dgm:pt>
    <dgm:pt modelId="{5553BF44-1C32-4537-AEAF-A9C5FCBDEE7A}" type="pres">
      <dgm:prSet presAssocID="{59E381F3-B4A0-4F1B-8602-8BCE29DFAFDE}" presName="node" presStyleLbl="node1" presStyleIdx="3" presStyleCnt="4" custScaleX="152086" custLinFactNeighborX="-74827" custLinFactNeighborY="-2581">
        <dgm:presLayoutVars>
          <dgm:bulletEnabled val="1"/>
        </dgm:presLayoutVars>
      </dgm:prSet>
      <dgm:spPr/>
    </dgm:pt>
  </dgm:ptLst>
  <dgm:cxnLst>
    <dgm:cxn modelId="{4945B004-743E-473B-B066-D76939FAE2AC}" srcId="{A72F042C-AC2C-4639-8A85-2DD62C407E2E}" destId="{57CC7223-7A8C-4B10-933D-B4233291EC64}" srcOrd="0" destOrd="0" parTransId="{96EC7D32-7BBC-4131-ACF8-66C288A7FC79}" sibTransId="{38E7114B-CBBB-4BD6-8A5E-428D0547C5C3}"/>
    <dgm:cxn modelId="{A7662B60-597B-4A72-B58D-9FD1D054D3D3}" type="presOf" srcId="{A72F042C-AC2C-4639-8A85-2DD62C407E2E}" destId="{874AA204-B8F5-4942-9DCC-F0353770562C}" srcOrd="0" destOrd="0" presId="urn:microsoft.com/office/officeart/2005/8/layout/default"/>
    <dgm:cxn modelId="{09244E41-59A0-441A-A0A4-792B92288F00}" type="presOf" srcId="{E3A090F8-79D7-4C79-9540-41062AB2DD01}" destId="{4F149B7D-9719-479C-B47F-E398523AF1F0}" srcOrd="0" destOrd="0" presId="urn:microsoft.com/office/officeart/2005/8/layout/default"/>
    <dgm:cxn modelId="{4DCD6F4E-84ED-4D25-80C7-B7F0B49E968A}" srcId="{A72F042C-AC2C-4639-8A85-2DD62C407E2E}" destId="{D387B911-04AE-4C55-9062-57A755D71A23}" srcOrd="2" destOrd="0" parTransId="{DF1BB547-4379-49CD-9F36-9617819672B7}" sibTransId="{FBE03FC9-DB20-4D22-94AD-44282BB8C6A4}"/>
    <dgm:cxn modelId="{2F944A53-B0F8-45BF-B161-A336B295C41D}" type="presOf" srcId="{59E381F3-B4A0-4F1B-8602-8BCE29DFAFDE}" destId="{5553BF44-1C32-4537-AEAF-A9C5FCBDEE7A}" srcOrd="0" destOrd="0" presId="urn:microsoft.com/office/officeart/2005/8/layout/default"/>
    <dgm:cxn modelId="{DB7CA1AD-A362-400B-A5BC-322B84B3951F}" srcId="{A72F042C-AC2C-4639-8A85-2DD62C407E2E}" destId="{E3A090F8-79D7-4C79-9540-41062AB2DD01}" srcOrd="1" destOrd="0" parTransId="{4BD46E86-FFD6-4A9E-9DD0-09B7D42D71DF}" sibTransId="{D1BB35C2-19E3-490B-8619-1A513ACB3080}"/>
    <dgm:cxn modelId="{1037F6B3-FFCF-4452-916B-0832E3741CE0}" type="presOf" srcId="{57CC7223-7A8C-4B10-933D-B4233291EC64}" destId="{E94C768B-B409-439D-8BF3-6476B558C83C}" srcOrd="0" destOrd="0" presId="urn:microsoft.com/office/officeart/2005/8/layout/default"/>
    <dgm:cxn modelId="{E3DD8BBA-CBBA-47F2-8F21-CB7855AE5DF8}" type="presOf" srcId="{D387B911-04AE-4C55-9062-57A755D71A23}" destId="{61B54381-3200-46C2-B9DF-0E28B43D10C9}" srcOrd="0" destOrd="0" presId="urn:microsoft.com/office/officeart/2005/8/layout/default"/>
    <dgm:cxn modelId="{F1E12EDB-FA67-493D-AC08-631F4A0B94B5}" srcId="{A72F042C-AC2C-4639-8A85-2DD62C407E2E}" destId="{59E381F3-B4A0-4F1B-8602-8BCE29DFAFDE}" srcOrd="3" destOrd="0" parTransId="{81351FD6-A3BD-4269-BCC5-7F52C6141312}" sibTransId="{C3128058-5196-48CD-B4E6-429144B061B0}"/>
    <dgm:cxn modelId="{36D62460-094A-4643-8BA4-661877AECB1F}" type="presParOf" srcId="{874AA204-B8F5-4942-9DCC-F0353770562C}" destId="{E94C768B-B409-439D-8BF3-6476B558C83C}" srcOrd="0" destOrd="0" presId="urn:microsoft.com/office/officeart/2005/8/layout/default"/>
    <dgm:cxn modelId="{024A9A85-C469-499C-9D01-CD366D4E11DB}" type="presParOf" srcId="{874AA204-B8F5-4942-9DCC-F0353770562C}" destId="{76370287-0475-48CE-9907-88E8041150F4}" srcOrd="1" destOrd="0" presId="urn:microsoft.com/office/officeart/2005/8/layout/default"/>
    <dgm:cxn modelId="{14B7CA53-A6FD-4232-BDFC-5497E9357EA4}" type="presParOf" srcId="{874AA204-B8F5-4942-9DCC-F0353770562C}" destId="{4F149B7D-9719-479C-B47F-E398523AF1F0}" srcOrd="2" destOrd="0" presId="urn:microsoft.com/office/officeart/2005/8/layout/default"/>
    <dgm:cxn modelId="{93CDCECA-DBB8-46A7-A498-B83CA3682169}" type="presParOf" srcId="{874AA204-B8F5-4942-9DCC-F0353770562C}" destId="{9306A4AB-0BB4-406E-8E6A-2FC54B466022}" srcOrd="3" destOrd="0" presId="urn:microsoft.com/office/officeart/2005/8/layout/default"/>
    <dgm:cxn modelId="{59947E72-6F19-4588-91CE-0A9835253142}" type="presParOf" srcId="{874AA204-B8F5-4942-9DCC-F0353770562C}" destId="{61B54381-3200-46C2-B9DF-0E28B43D10C9}" srcOrd="4" destOrd="0" presId="urn:microsoft.com/office/officeart/2005/8/layout/default"/>
    <dgm:cxn modelId="{CABC62E1-ECB3-4CEE-B2B1-C04924759BC4}" type="presParOf" srcId="{874AA204-B8F5-4942-9DCC-F0353770562C}" destId="{1C84EAE3-0AA4-4F42-AE75-660D666D5D2E}" srcOrd="5" destOrd="0" presId="urn:microsoft.com/office/officeart/2005/8/layout/default"/>
    <dgm:cxn modelId="{405334BC-078B-48EB-BB8D-F790380E56CE}" type="presParOf" srcId="{874AA204-B8F5-4942-9DCC-F0353770562C}" destId="{5553BF44-1C32-4537-AEAF-A9C5FCBDEE7A}"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rtl="1"/>
          <a:r>
            <a:rPr lang="en-US" sz="2000" b="1" dirty="0"/>
            <a:t>Facebook</a:t>
          </a:r>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en-US" sz="2000" b="1" dirty="0"/>
            <a:t>Twitter</a:t>
          </a:r>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014AF32A-11B2-4615-9AAB-7EA6A326F905}">
      <dgm:prSet custT="1"/>
      <dgm:spPr/>
      <dgm:t>
        <a:bodyPr/>
        <a:lstStyle/>
        <a:p>
          <a:pPr rtl="1"/>
          <a:r>
            <a:rPr lang="en-US" sz="2000" b="1" dirty="0" err="1"/>
            <a:t>Whatsapp</a:t>
          </a:r>
          <a:endParaRPr lang="en-US" sz="2000" b="1" dirty="0"/>
        </a:p>
      </dgm:t>
    </dgm:pt>
    <dgm:pt modelId="{9F092570-A2AF-449D-98A6-4C7BD3DA1157}" type="parTrans" cxnId="{C9CD22C7-6EE3-4297-BFFF-85FF7D5C1116}">
      <dgm:prSet/>
      <dgm:spPr/>
      <dgm:t>
        <a:bodyPr/>
        <a:lstStyle/>
        <a:p>
          <a:endParaRPr lang="en-US"/>
        </a:p>
      </dgm:t>
    </dgm:pt>
    <dgm:pt modelId="{F8E556F9-DE8F-4618-9DBC-66D8560BFB1D}" type="sibTrans" cxnId="{C9CD22C7-6EE3-4297-BFFF-85FF7D5C1116}">
      <dgm:prSet/>
      <dgm:spPr/>
      <dgm:t>
        <a:bodyPr/>
        <a:lstStyle/>
        <a:p>
          <a:endParaRPr lang="en-US"/>
        </a:p>
      </dgm:t>
    </dgm:pt>
    <dgm:pt modelId="{44CEFAA9-F6CA-40F6-941F-F08EF0B8BD63}">
      <dgm:prSet custT="1"/>
      <dgm:spPr/>
      <dgm:t>
        <a:bodyPr/>
        <a:lstStyle/>
        <a:p>
          <a:pPr rtl="1"/>
          <a:r>
            <a:rPr lang="en-US" sz="2000" b="1" dirty="0" err="1"/>
            <a:t>Linkedin</a:t>
          </a:r>
          <a:endParaRPr lang="en-US" sz="2000" b="1" dirty="0"/>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pt>
    <dgm:pt modelId="{01A16F23-C45F-4911-85EF-1210632A0A70}" type="pres">
      <dgm:prSet presAssocID="{61CAAD6D-90C6-433C-AA35-9D8694D3D1C7}" presName="circ1" presStyleLbl="vennNode1" presStyleIdx="0" presStyleCnt="4"/>
      <dgm:spPr/>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pt>
    <dgm:pt modelId="{DDF24712-D9AF-4A5D-804A-3CCE3324A2BD}" type="pres">
      <dgm:prSet presAssocID="{AFE247C8-F63A-408C-B736-C6356E496CA1}" presName="circ2" presStyleLbl="vennNode1" presStyleIdx="1" presStyleCnt="4" custScaleX="120462" custLinFactNeighborX="1385" custLinFactNeighborY="4530"/>
      <dgm:spPr/>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pt>
    <dgm:pt modelId="{1F4260FC-FFC5-4C00-9EF7-A199E43FFB34}" type="pres">
      <dgm:prSet presAssocID="{014AF32A-11B2-4615-9AAB-7EA6A326F905}" presName="circ3" presStyleLbl="vennNode1" presStyleIdx="2" presStyleCnt="4" custScaleX="111828" custLinFactNeighborX="-3674" custLinFactNeighborY="1923"/>
      <dgm:spPr/>
    </dgm:pt>
    <dgm:pt modelId="{693857D4-4139-4816-BBA0-D569F8EA6558}" type="pres">
      <dgm:prSet presAssocID="{014AF32A-11B2-4615-9AAB-7EA6A326F905}" presName="circ3Tx" presStyleLbl="revTx" presStyleIdx="0" presStyleCnt="0">
        <dgm:presLayoutVars>
          <dgm:chMax val="0"/>
          <dgm:chPref val="0"/>
          <dgm:bulletEnabled val="1"/>
        </dgm:presLayoutVars>
      </dgm:prSet>
      <dgm:spPr/>
    </dgm:pt>
    <dgm:pt modelId="{539967C6-AFBB-41F6-B0BC-AB025837DB1C}" type="pres">
      <dgm:prSet presAssocID="{44CEFAA9-F6CA-40F6-941F-F08EF0B8BD63}" presName="circ4" presStyleLbl="vennNode1" presStyleIdx="3" presStyleCnt="4" custScaleX="130282"/>
      <dgm:spPr/>
    </dgm:pt>
    <dgm:pt modelId="{1AD7CB6C-546F-4ADD-90E0-A5E31E6AD5A6}" type="pres">
      <dgm:prSet presAssocID="{44CEFAA9-F6CA-40F6-941F-F08EF0B8BD63}" presName="circ4Tx" presStyleLbl="revTx" presStyleIdx="0" presStyleCnt="0">
        <dgm:presLayoutVars>
          <dgm:chMax val="0"/>
          <dgm:chPref val="0"/>
          <dgm:bulletEnabled val="1"/>
        </dgm:presLayoutVars>
      </dgm:prSet>
      <dgm:spPr/>
    </dgm:pt>
  </dgm:ptLst>
  <dgm:cxnLst>
    <dgm:cxn modelId="{9630C400-A749-4F50-9F58-B23CA9B0A31E}" type="presOf" srcId="{61CAAD6D-90C6-433C-AA35-9D8694D3D1C7}" destId="{01A16F23-C45F-4911-85EF-1210632A0A70}" srcOrd="0" destOrd="0" presId="urn:microsoft.com/office/officeart/2005/8/layout/venn1"/>
    <dgm:cxn modelId="{86EE4937-A098-47C6-8D0D-780043DBD2DA}" srcId="{A2549BC2-D4D1-497E-BCDB-2EA8CC03AB9B}" destId="{AFE247C8-F63A-408C-B736-C6356E496CA1}" srcOrd="1" destOrd="0" parTransId="{C63B5186-557B-4CEB-BC67-B3B0BC851375}" sibTransId="{73605475-5BAE-4139-AD8C-80E5E4D35BF9}"/>
    <dgm:cxn modelId="{064BBC44-4761-49E8-BC85-E7433F4B5BF0}" type="presOf" srcId="{44CEFAA9-F6CA-40F6-941F-F08EF0B8BD63}" destId="{539967C6-AFBB-41F6-B0BC-AB025837DB1C}" srcOrd="0" destOrd="0" presId="urn:microsoft.com/office/officeart/2005/8/layout/venn1"/>
    <dgm:cxn modelId="{34E31D6E-F45C-45EC-BA7D-1C213D7D43D3}" type="presOf" srcId="{AFE247C8-F63A-408C-B736-C6356E496CA1}" destId="{DDF24712-D9AF-4A5D-804A-3CCE3324A2BD}" srcOrd="0" destOrd="0" presId="urn:microsoft.com/office/officeart/2005/8/layout/venn1"/>
    <dgm:cxn modelId="{F47EFB83-D05A-4B08-8DC2-2E98291B2FEA}" type="presOf" srcId="{AFE247C8-F63A-408C-B736-C6356E496CA1}" destId="{6C84E011-640F-4A12-AB04-F1106C28B7AA}" srcOrd="1" destOrd="0" presId="urn:microsoft.com/office/officeart/2005/8/layout/venn1"/>
    <dgm:cxn modelId="{2FCD4B8B-24E8-44B0-BFAD-7561CB376696}" type="presOf" srcId="{014AF32A-11B2-4615-9AAB-7EA6A326F905}" destId="{693857D4-4139-4816-BBA0-D569F8EA6558}" srcOrd="1" destOrd="0" presId="urn:microsoft.com/office/officeart/2005/8/layout/venn1"/>
    <dgm:cxn modelId="{521CB0AA-2694-4119-9A0C-C724751E44F2}" type="presOf" srcId="{A2549BC2-D4D1-497E-BCDB-2EA8CC03AB9B}" destId="{8D91F3C3-BE84-42DD-8D72-718221BDD2BB}" srcOrd="0" destOrd="0" presId="urn:microsoft.com/office/officeart/2005/8/layout/venn1"/>
    <dgm:cxn modelId="{41EEC2BA-450A-4EE5-9670-6ECEF30A7EDA}" type="presOf" srcId="{44CEFAA9-F6CA-40F6-941F-F08EF0B8BD63}" destId="{1AD7CB6C-546F-4ADD-90E0-A5E31E6AD5A6}"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C9CD22C7-6EE3-4297-BFFF-85FF7D5C1116}" srcId="{A2549BC2-D4D1-497E-BCDB-2EA8CC03AB9B}" destId="{014AF32A-11B2-4615-9AAB-7EA6A326F905}" srcOrd="2" destOrd="0" parTransId="{9F092570-A2AF-449D-98A6-4C7BD3DA1157}" sibTransId="{F8E556F9-DE8F-4618-9DBC-66D8560BFB1D}"/>
    <dgm:cxn modelId="{FD73E9CA-09AF-4221-8904-4B9C3BC1B647}" type="presOf" srcId="{61CAAD6D-90C6-433C-AA35-9D8694D3D1C7}" destId="{DA02A205-EAF4-4316-A5D2-5E9D48150746}" srcOrd="1" destOrd="0" presId="urn:microsoft.com/office/officeart/2005/8/layout/venn1"/>
    <dgm:cxn modelId="{F2805BE0-4243-4C09-9F13-AC713683514A}" srcId="{A2549BC2-D4D1-497E-BCDB-2EA8CC03AB9B}" destId="{44CEFAA9-F6CA-40F6-941F-F08EF0B8BD63}" srcOrd="3" destOrd="0" parTransId="{7D31FC12-DC7B-4AEA-BB0B-FB08EE2D144E}" sibTransId="{FC7BD2B4-E80E-45D0-86DC-07F11F7055FF}"/>
    <dgm:cxn modelId="{219245F4-E35A-4BEF-8E75-2CF946E06573}" type="presOf" srcId="{014AF32A-11B2-4615-9AAB-7EA6A326F905}" destId="{1F4260FC-FFC5-4C00-9EF7-A199E43FFB34}" srcOrd="0" destOrd="0" presId="urn:microsoft.com/office/officeart/2005/8/layout/venn1"/>
    <dgm:cxn modelId="{9D929556-1E98-486B-A8C3-19E64691D85B}" type="presParOf" srcId="{8D91F3C3-BE84-42DD-8D72-718221BDD2BB}" destId="{01A16F23-C45F-4911-85EF-1210632A0A70}" srcOrd="0" destOrd="0" presId="urn:microsoft.com/office/officeart/2005/8/layout/venn1"/>
    <dgm:cxn modelId="{DCE4F7F5-9312-4747-B49D-EC8B9752166E}" type="presParOf" srcId="{8D91F3C3-BE84-42DD-8D72-718221BDD2BB}" destId="{DA02A205-EAF4-4316-A5D2-5E9D48150746}" srcOrd="1" destOrd="0" presId="urn:microsoft.com/office/officeart/2005/8/layout/venn1"/>
    <dgm:cxn modelId="{5D58B630-D34E-48D8-83D9-6D2CC275F2F8}" type="presParOf" srcId="{8D91F3C3-BE84-42DD-8D72-718221BDD2BB}" destId="{DDF24712-D9AF-4A5D-804A-3CCE3324A2BD}" srcOrd="2" destOrd="0" presId="urn:microsoft.com/office/officeart/2005/8/layout/venn1"/>
    <dgm:cxn modelId="{D959516A-D2C6-456F-8C3B-56F59D072E5C}" type="presParOf" srcId="{8D91F3C3-BE84-42DD-8D72-718221BDD2BB}" destId="{6C84E011-640F-4A12-AB04-F1106C28B7AA}" srcOrd="3" destOrd="0" presId="urn:microsoft.com/office/officeart/2005/8/layout/venn1"/>
    <dgm:cxn modelId="{C69AE923-6D25-44AE-B4A4-E98BA1F7DCB7}" type="presParOf" srcId="{8D91F3C3-BE84-42DD-8D72-718221BDD2BB}" destId="{1F4260FC-FFC5-4C00-9EF7-A199E43FFB34}" srcOrd="4" destOrd="0" presId="urn:microsoft.com/office/officeart/2005/8/layout/venn1"/>
    <dgm:cxn modelId="{9E241E47-E2DF-4EF6-B76F-E37963214AD3}" type="presParOf" srcId="{8D91F3C3-BE84-42DD-8D72-718221BDD2BB}" destId="{693857D4-4139-4816-BBA0-D569F8EA6558}" srcOrd="5" destOrd="0" presId="urn:microsoft.com/office/officeart/2005/8/layout/venn1"/>
    <dgm:cxn modelId="{BB94CD97-1D14-4CC6-B4FC-3EF8040C62E2}" type="presParOf" srcId="{8D91F3C3-BE84-42DD-8D72-718221BDD2BB}" destId="{539967C6-AFBB-41F6-B0BC-AB025837DB1C}" srcOrd="6" destOrd="0" presId="urn:microsoft.com/office/officeart/2005/8/layout/venn1"/>
    <dgm:cxn modelId="{798F64F9-55BB-40A1-9CDE-918D748503CF}" type="presParOf" srcId="{8D91F3C3-BE84-42DD-8D72-718221BDD2BB}" destId="{1AD7CB6C-546F-4ADD-90E0-A5E31E6AD5A6}" srcOrd="7" destOrd="0" presId="urn:microsoft.com/office/officeart/2005/8/layout/venn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1105DE83-DE63-4A7E-BACE-2D77D6F4491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66DCBD7-41C8-494F-92DC-1B822D918B6E}" type="doc">
      <dgm:prSet loTypeId="urn:microsoft.com/office/officeart/2008/layout/PictureStrips" loCatId="picture" qsTypeId="urn:microsoft.com/office/officeart/2005/8/quickstyle/simple1" qsCatId="simple" csTypeId="urn:microsoft.com/office/officeart/2005/8/colors/accent1_2" csCatId="accent1" phldr="1"/>
      <dgm:spPr/>
      <dgm:t>
        <a:bodyPr/>
        <a:lstStyle/>
        <a:p>
          <a:endParaRPr lang="en-US"/>
        </a:p>
      </dgm:t>
    </dgm:pt>
    <dgm:pt modelId="{A592375A-5223-4625-8680-E5A67D33172F}">
      <dgm:prSet custT="1"/>
      <dgm:spPr/>
      <dgm:t>
        <a:bodyPr/>
        <a:lstStyle/>
        <a:p>
          <a:pPr rtl="1"/>
          <a:r>
            <a:rPr lang="ar-EG" sz="1600" b="1" dirty="0">
              <a:latin typeface="Alexandria" pitchFamily="2" charset="-78"/>
              <a:cs typeface="Alexandria" pitchFamily="2" charset="-78"/>
            </a:rPr>
            <a:t>3-حرية التعبير للموظفين على وسائل التواصل الاجتماعي </a:t>
          </a:r>
          <a:endParaRPr lang="en-US" sz="1600" b="1" dirty="0">
            <a:latin typeface="Alexandria" pitchFamily="2" charset="-78"/>
            <a:cs typeface="Alexandria" pitchFamily="2" charset="-78"/>
          </a:endParaRPr>
        </a:p>
      </dgm:t>
    </dgm:pt>
    <dgm:pt modelId="{157882D1-52F6-451A-A765-9777813B6555}" type="parTrans" cxnId="{1EB46E7C-1641-4A9D-A8DE-4F3FE255AAEE}">
      <dgm:prSet/>
      <dgm:spPr/>
      <dgm:t>
        <a:bodyPr/>
        <a:lstStyle/>
        <a:p>
          <a:endParaRPr lang="en-US"/>
        </a:p>
      </dgm:t>
    </dgm:pt>
    <dgm:pt modelId="{98BD3512-947A-42D9-9A23-3D8511A1B820}" type="sibTrans" cxnId="{1EB46E7C-1641-4A9D-A8DE-4F3FE255AAEE}">
      <dgm:prSet/>
      <dgm:spPr/>
      <dgm:t>
        <a:bodyPr/>
        <a:lstStyle/>
        <a:p>
          <a:endParaRPr lang="en-US"/>
        </a:p>
      </dgm:t>
    </dgm:pt>
    <dgm:pt modelId="{6508287F-B312-4443-8C11-5749A7C71513}">
      <dgm:prSet custT="1"/>
      <dgm:spPr/>
      <dgm:t>
        <a:bodyPr/>
        <a:lstStyle/>
        <a:p>
          <a:pPr rtl="1"/>
          <a:r>
            <a:rPr lang="ar-EG" sz="1600" b="1" dirty="0">
              <a:latin typeface="Alexandria" pitchFamily="2" charset="-78"/>
              <a:cs typeface="Alexandria" pitchFamily="2" charset="-78"/>
            </a:rPr>
            <a:t>2-وسائل التواصل الاجتماعي و القيود على حرية التعبير عن الرأي</a:t>
          </a:r>
          <a:endParaRPr lang="en-US" sz="1600" b="1" dirty="0">
            <a:latin typeface="Alexandria" pitchFamily="2" charset="-78"/>
            <a:cs typeface="Alexandria" pitchFamily="2" charset="-78"/>
          </a:endParaRPr>
        </a:p>
      </dgm:t>
    </dgm:pt>
    <dgm:pt modelId="{3B5E7F6C-F991-4771-8682-001270B2EA06}" type="parTrans" cxnId="{889CC79D-7287-403E-BB97-0D18989DEB7F}">
      <dgm:prSet/>
      <dgm:spPr/>
      <dgm:t>
        <a:bodyPr/>
        <a:lstStyle/>
        <a:p>
          <a:endParaRPr lang="en-US"/>
        </a:p>
      </dgm:t>
    </dgm:pt>
    <dgm:pt modelId="{8503273E-29EA-4A76-B859-6262C2BCF602}" type="sibTrans" cxnId="{889CC79D-7287-403E-BB97-0D18989DEB7F}">
      <dgm:prSet/>
      <dgm:spPr/>
      <dgm:t>
        <a:bodyPr/>
        <a:lstStyle/>
        <a:p>
          <a:endParaRPr lang="en-US"/>
        </a:p>
      </dgm:t>
    </dgm:pt>
    <dgm:pt modelId="{8E53D04A-A57E-4462-B00A-015C2E4BAA6B}">
      <dgm:prSet custT="1"/>
      <dgm:spPr/>
      <dgm:t>
        <a:bodyPr/>
        <a:lstStyle/>
        <a:p>
          <a:pPr rtl="1"/>
          <a:r>
            <a:rPr lang="ar-EG" sz="1600" b="1" dirty="0">
              <a:latin typeface="Alexandria" pitchFamily="2" charset="-78"/>
              <a:cs typeface="Alexandria" pitchFamily="2" charset="-78"/>
            </a:rPr>
            <a:t>1-وسائل التواصل الاجتماعي و تطبيق مبدأ حرية التعبير عن الرأي عليها </a:t>
          </a:r>
          <a:endParaRPr lang="en-US" sz="1600" b="1" dirty="0">
            <a:latin typeface="Alexandria" pitchFamily="2" charset="-78"/>
            <a:cs typeface="Alexandria" pitchFamily="2" charset="-78"/>
          </a:endParaRPr>
        </a:p>
      </dgm:t>
    </dgm:pt>
    <dgm:pt modelId="{4C326B3D-7380-461B-8227-51230C785D0A}" type="parTrans" cxnId="{2801F6E2-760A-48C7-83FE-405A322A34AF}">
      <dgm:prSet/>
      <dgm:spPr/>
      <dgm:t>
        <a:bodyPr/>
        <a:lstStyle/>
        <a:p>
          <a:endParaRPr lang="en-US"/>
        </a:p>
      </dgm:t>
    </dgm:pt>
    <dgm:pt modelId="{FAC183B0-A587-4EA0-99AE-1048AC1FEDE5}" type="sibTrans" cxnId="{2801F6E2-760A-48C7-83FE-405A322A34AF}">
      <dgm:prSet/>
      <dgm:spPr/>
      <dgm:t>
        <a:bodyPr/>
        <a:lstStyle/>
        <a:p>
          <a:endParaRPr lang="en-US"/>
        </a:p>
      </dgm:t>
    </dgm:pt>
    <dgm:pt modelId="{977A417D-CFE1-4CC0-B6DA-C4080700434B}">
      <dgm:prSet custT="1"/>
      <dgm:spPr/>
      <dgm:t>
        <a:bodyPr/>
        <a:lstStyle/>
        <a:p>
          <a:pPr rtl="1"/>
          <a:r>
            <a:rPr lang="ar-EG" sz="1600" b="1" dirty="0">
              <a:latin typeface="Alexandria" pitchFamily="2" charset="-78"/>
              <a:cs typeface="Alexandria" pitchFamily="2" charset="-78"/>
            </a:rPr>
            <a:t>4- حرية التعبير للقضاة على وسائل التواصل الاجتماعي </a:t>
          </a:r>
          <a:endParaRPr lang="en-US" sz="1600" dirty="0">
            <a:latin typeface="Alexandria" pitchFamily="2" charset="-78"/>
            <a:cs typeface="Alexandria" pitchFamily="2" charset="-78"/>
          </a:endParaRPr>
        </a:p>
      </dgm:t>
    </dgm:pt>
    <dgm:pt modelId="{BAD293A7-B92B-4C89-AB94-FD8C5963D401}" type="parTrans" cxnId="{C7513889-4B63-479A-BFB2-C7D913877DC6}">
      <dgm:prSet/>
      <dgm:spPr/>
      <dgm:t>
        <a:bodyPr/>
        <a:lstStyle/>
        <a:p>
          <a:endParaRPr lang="en-US"/>
        </a:p>
      </dgm:t>
    </dgm:pt>
    <dgm:pt modelId="{F3F0E587-EA3A-4C58-8951-CA2FE76FB4AE}" type="sibTrans" cxnId="{C7513889-4B63-479A-BFB2-C7D913877DC6}">
      <dgm:prSet/>
      <dgm:spPr/>
      <dgm:t>
        <a:bodyPr/>
        <a:lstStyle/>
        <a:p>
          <a:endParaRPr lang="en-US"/>
        </a:p>
      </dgm:t>
    </dgm:pt>
    <dgm:pt modelId="{389E5299-D929-426E-A8D5-A29A40E9C21D}" type="pres">
      <dgm:prSet presAssocID="{466DCBD7-41C8-494F-92DC-1B822D918B6E}" presName="Name0" presStyleCnt="0">
        <dgm:presLayoutVars>
          <dgm:dir/>
          <dgm:resizeHandles val="exact"/>
        </dgm:presLayoutVars>
      </dgm:prSet>
      <dgm:spPr/>
    </dgm:pt>
    <dgm:pt modelId="{EE32D6DE-FD96-48FC-810B-D63E3F60F6E8}" type="pres">
      <dgm:prSet presAssocID="{A592375A-5223-4625-8680-E5A67D33172F}" presName="composite" presStyleCnt="0"/>
      <dgm:spPr/>
    </dgm:pt>
    <dgm:pt modelId="{4AC11293-51D9-4E10-839C-0F743AE9290C}" type="pres">
      <dgm:prSet presAssocID="{A592375A-5223-4625-8680-E5A67D33172F}" presName="rect1" presStyleLbl="trAlignAcc1" presStyleIdx="0" presStyleCnt="4">
        <dgm:presLayoutVars>
          <dgm:bulletEnabled val="1"/>
        </dgm:presLayoutVars>
      </dgm:prSet>
      <dgm:spPr/>
    </dgm:pt>
    <dgm:pt modelId="{525B6BC5-F18A-405D-9D36-DEE5C4583B2B}" type="pres">
      <dgm:prSet presAssocID="{A592375A-5223-4625-8680-E5A67D33172F}" presName="rect2" presStyleLbl="fgImgPlace1" presStyleIdx="0" presStyleCnt="4"/>
      <dgm:spPr/>
    </dgm:pt>
    <dgm:pt modelId="{269F1C07-BA4F-4037-B15F-925ABBDFF0A9}" type="pres">
      <dgm:prSet presAssocID="{98BD3512-947A-42D9-9A23-3D8511A1B820}" presName="sibTrans" presStyleCnt="0"/>
      <dgm:spPr/>
    </dgm:pt>
    <dgm:pt modelId="{CBA1A0F1-E337-4916-8C71-344DC8D78983}" type="pres">
      <dgm:prSet presAssocID="{6508287F-B312-4443-8C11-5749A7C71513}" presName="composite" presStyleCnt="0"/>
      <dgm:spPr/>
    </dgm:pt>
    <dgm:pt modelId="{660648D1-02C0-499A-A168-A021F170D353}" type="pres">
      <dgm:prSet presAssocID="{6508287F-B312-4443-8C11-5749A7C71513}" presName="rect1" presStyleLbl="trAlignAcc1" presStyleIdx="1" presStyleCnt="4" custScaleY="122747">
        <dgm:presLayoutVars>
          <dgm:bulletEnabled val="1"/>
        </dgm:presLayoutVars>
      </dgm:prSet>
      <dgm:spPr/>
    </dgm:pt>
    <dgm:pt modelId="{0C89528A-A0D8-4123-BA89-410ACC7EB7B7}" type="pres">
      <dgm:prSet presAssocID="{6508287F-B312-4443-8C11-5749A7C71513}" presName="rect2" presStyleLbl="fgImgPlace1" presStyleIdx="1" presStyleCnt="4"/>
      <dgm:spPr/>
    </dgm:pt>
    <dgm:pt modelId="{28BA3DD9-E794-4C15-A7E0-88159226A7EF}" type="pres">
      <dgm:prSet presAssocID="{8503273E-29EA-4A76-B859-6262C2BCF602}" presName="sibTrans" presStyleCnt="0"/>
      <dgm:spPr/>
    </dgm:pt>
    <dgm:pt modelId="{192F0AFE-DE84-453E-94C9-25DDC8E5EDE9}" type="pres">
      <dgm:prSet presAssocID="{8E53D04A-A57E-4462-B00A-015C2E4BAA6B}" presName="composite" presStyleCnt="0"/>
      <dgm:spPr/>
    </dgm:pt>
    <dgm:pt modelId="{7D9B6197-68C0-42B5-9A3E-33EF2F44B2B6}" type="pres">
      <dgm:prSet presAssocID="{8E53D04A-A57E-4462-B00A-015C2E4BAA6B}" presName="rect1" presStyleLbl="trAlignAcc1" presStyleIdx="2" presStyleCnt="4" custLinFactNeighborX="-1811" custLinFactNeighborY="-4374">
        <dgm:presLayoutVars>
          <dgm:bulletEnabled val="1"/>
        </dgm:presLayoutVars>
      </dgm:prSet>
      <dgm:spPr/>
    </dgm:pt>
    <dgm:pt modelId="{3925BE1E-57F6-4DD9-8ADB-432A27299D43}" type="pres">
      <dgm:prSet presAssocID="{8E53D04A-A57E-4462-B00A-015C2E4BAA6B}" presName="rect2" presStyleLbl="fgImgPlace1" presStyleIdx="2" presStyleCnt="4"/>
      <dgm:spPr/>
    </dgm:pt>
    <dgm:pt modelId="{7B03EEBE-394D-4EC5-B1CE-69A76AA30C25}" type="pres">
      <dgm:prSet presAssocID="{FAC183B0-A587-4EA0-99AE-1048AC1FEDE5}" presName="sibTrans" presStyleCnt="0"/>
      <dgm:spPr/>
    </dgm:pt>
    <dgm:pt modelId="{2FE6E045-2FB6-429E-8434-D7FAADEF1A0B}" type="pres">
      <dgm:prSet presAssocID="{977A417D-CFE1-4CC0-B6DA-C4080700434B}" presName="composite" presStyleCnt="0"/>
      <dgm:spPr/>
    </dgm:pt>
    <dgm:pt modelId="{61BA0721-F0C8-4674-8D5A-82EE667A49A7}" type="pres">
      <dgm:prSet presAssocID="{977A417D-CFE1-4CC0-B6DA-C4080700434B}" presName="rect1" presStyleLbl="trAlignAcc1" presStyleIdx="3" presStyleCnt="4">
        <dgm:presLayoutVars>
          <dgm:bulletEnabled val="1"/>
        </dgm:presLayoutVars>
      </dgm:prSet>
      <dgm:spPr/>
    </dgm:pt>
    <dgm:pt modelId="{03D09C50-871A-47BC-BE2E-C6F5BDB64828}" type="pres">
      <dgm:prSet presAssocID="{977A417D-CFE1-4CC0-B6DA-C4080700434B}" presName="rect2" presStyleLbl="fgImgPlace1" presStyleIdx="3" presStyleCnt="4"/>
      <dgm:spPr/>
    </dgm:pt>
  </dgm:ptLst>
  <dgm:cxnLst>
    <dgm:cxn modelId="{0F649023-9078-4315-9BF8-1D18337F9CEB}" type="presOf" srcId="{466DCBD7-41C8-494F-92DC-1B822D918B6E}" destId="{389E5299-D929-426E-A8D5-A29A40E9C21D}" srcOrd="0" destOrd="0" presId="urn:microsoft.com/office/officeart/2008/layout/PictureStrips"/>
    <dgm:cxn modelId="{9DE49040-491C-4CBC-BE85-7D15142580F9}" type="presOf" srcId="{8E53D04A-A57E-4462-B00A-015C2E4BAA6B}" destId="{7D9B6197-68C0-42B5-9A3E-33EF2F44B2B6}" srcOrd="0" destOrd="0" presId="urn:microsoft.com/office/officeart/2008/layout/PictureStrips"/>
    <dgm:cxn modelId="{164BDF44-233E-476E-8915-CED76BBFDC85}" type="presOf" srcId="{6508287F-B312-4443-8C11-5749A7C71513}" destId="{660648D1-02C0-499A-A168-A021F170D353}" srcOrd="0" destOrd="0" presId="urn:microsoft.com/office/officeart/2008/layout/PictureStrips"/>
    <dgm:cxn modelId="{1EB46E7C-1641-4A9D-A8DE-4F3FE255AAEE}" srcId="{466DCBD7-41C8-494F-92DC-1B822D918B6E}" destId="{A592375A-5223-4625-8680-E5A67D33172F}" srcOrd="0" destOrd="0" parTransId="{157882D1-52F6-451A-A765-9777813B6555}" sibTransId="{98BD3512-947A-42D9-9A23-3D8511A1B820}"/>
    <dgm:cxn modelId="{CDFCDF7F-91C8-4289-9E79-400AF2499C49}" type="presOf" srcId="{977A417D-CFE1-4CC0-B6DA-C4080700434B}" destId="{61BA0721-F0C8-4674-8D5A-82EE667A49A7}" srcOrd="0" destOrd="0" presId="urn:microsoft.com/office/officeart/2008/layout/PictureStrips"/>
    <dgm:cxn modelId="{C7513889-4B63-479A-BFB2-C7D913877DC6}" srcId="{466DCBD7-41C8-494F-92DC-1B822D918B6E}" destId="{977A417D-CFE1-4CC0-B6DA-C4080700434B}" srcOrd="3" destOrd="0" parTransId="{BAD293A7-B92B-4C89-AB94-FD8C5963D401}" sibTransId="{F3F0E587-EA3A-4C58-8951-CA2FE76FB4AE}"/>
    <dgm:cxn modelId="{889CC79D-7287-403E-BB97-0D18989DEB7F}" srcId="{466DCBD7-41C8-494F-92DC-1B822D918B6E}" destId="{6508287F-B312-4443-8C11-5749A7C71513}" srcOrd="1" destOrd="0" parTransId="{3B5E7F6C-F991-4771-8682-001270B2EA06}" sibTransId="{8503273E-29EA-4A76-B859-6262C2BCF602}"/>
    <dgm:cxn modelId="{4C3101DE-E7DF-4AD7-A71D-27F1110EC8A4}" type="presOf" srcId="{A592375A-5223-4625-8680-E5A67D33172F}" destId="{4AC11293-51D9-4E10-839C-0F743AE9290C}" srcOrd="0" destOrd="0" presId="urn:microsoft.com/office/officeart/2008/layout/PictureStrips"/>
    <dgm:cxn modelId="{2801F6E2-760A-48C7-83FE-405A322A34AF}" srcId="{466DCBD7-41C8-494F-92DC-1B822D918B6E}" destId="{8E53D04A-A57E-4462-B00A-015C2E4BAA6B}" srcOrd="2" destOrd="0" parTransId="{4C326B3D-7380-461B-8227-51230C785D0A}" sibTransId="{FAC183B0-A587-4EA0-99AE-1048AC1FEDE5}"/>
    <dgm:cxn modelId="{E68D8DAC-500F-4A09-8B32-22CAE14D3019}" type="presParOf" srcId="{389E5299-D929-426E-A8D5-A29A40E9C21D}" destId="{EE32D6DE-FD96-48FC-810B-D63E3F60F6E8}" srcOrd="0" destOrd="0" presId="urn:microsoft.com/office/officeart/2008/layout/PictureStrips"/>
    <dgm:cxn modelId="{18A63E06-785F-45F6-B51D-B5F156CAA02B}" type="presParOf" srcId="{EE32D6DE-FD96-48FC-810B-D63E3F60F6E8}" destId="{4AC11293-51D9-4E10-839C-0F743AE9290C}" srcOrd="0" destOrd="0" presId="urn:microsoft.com/office/officeart/2008/layout/PictureStrips"/>
    <dgm:cxn modelId="{E248BBC2-3C04-4FF2-AD1B-0AD877B9A2A0}" type="presParOf" srcId="{EE32D6DE-FD96-48FC-810B-D63E3F60F6E8}" destId="{525B6BC5-F18A-405D-9D36-DEE5C4583B2B}" srcOrd="1" destOrd="0" presId="urn:microsoft.com/office/officeart/2008/layout/PictureStrips"/>
    <dgm:cxn modelId="{8DBFE8E7-337E-45C4-B8B6-5EAC12E6713A}" type="presParOf" srcId="{389E5299-D929-426E-A8D5-A29A40E9C21D}" destId="{269F1C07-BA4F-4037-B15F-925ABBDFF0A9}" srcOrd="1" destOrd="0" presId="urn:microsoft.com/office/officeart/2008/layout/PictureStrips"/>
    <dgm:cxn modelId="{A0DD466B-C0C3-4E03-A151-445AB247FF18}" type="presParOf" srcId="{389E5299-D929-426E-A8D5-A29A40E9C21D}" destId="{CBA1A0F1-E337-4916-8C71-344DC8D78983}" srcOrd="2" destOrd="0" presId="urn:microsoft.com/office/officeart/2008/layout/PictureStrips"/>
    <dgm:cxn modelId="{8DEC28B9-55FA-4FC3-A53B-61FE7CF14926}" type="presParOf" srcId="{CBA1A0F1-E337-4916-8C71-344DC8D78983}" destId="{660648D1-02C0-499A-A168-A021F170D353}" srcOrd="0" destOrd="0" presId="urn:microsoft.com/office/officeart/2008/layout/PictureStrips"/>
    <dgm:cxn modelId="{C5D40CC7-319C-43E0-B137-6C21B659496B}" type="presParOf" srcId="{CBA1A0F1-E337-4916-8C71-344DC8D78983}" destId="{0C89528A-A0D8-4123-BA89-410ACC7EB7B7}" srcOrd="1" destOrd="0" presId="urn:microsoft.com/office/officeart/2008/layout/PictureStrips"/>
    <dgm:cxn modelId="{62AEC491-D49B-4694-9800-ADA097CC67A1}" type="presParOf" srcId="{389E5299-D929-426E-A8D5-A29A40E9C21D}" destId="{28BA3DD9-E794-4C15-A7E0-88159226A7EF}" srcOrd="3" destOrd="0" presId="urn:microsoft.com/office/officeart/2008/layout/PictureStrips"/>
    <dgm:cxn modelId="{70021279-6CCA-4FCC-BC52-ED5F7AC107DC}" type="presParOf" srcId="{389E5299-D929-426E-A8D5-A29A40E9C21D}" destId="{192F0AFE-DE84-453E-94C9-25DDC8E5EDE9}" srcOrd="4" destOrd="0" presId="urn:microsoft.com/office/officeart/2008/layout/PictureStrips"/>
    <dgm:cxn modelId="{E446F769-309E-4212-B717-C1BE13D0F9D3}" type="presParOf" srcId="{192F0AFE-DE84-453E-94C9-25DDC8E5EDE9}" destId="{7D9B6197-68C0-42B5-9A3E-33EF2F44B2B6}" srcOrd="0" destOrd="0" presId="urn:microsoft.com/office/officeart/2008/layout/PictureStrips"/>
    <dgm:cxn modelId="{1DB04B01-71E6-4C3D-92AC-472CBD54A4E5}" type="presParOf" srcId="{192F0AFE-DE84-453E-94C9-25DDC8E5EDE9}" destId="{3925BE1E-57F6-4DD9-8ADB-432A27299D43}" srcOrd="1" destOrd="0" presId="urn:microsoft.com/office/officeart/2008/layout/PictureStrips"/>
    <dgm:cxn modelId="{1F7A14BA-F82D-45BC-9608-2804E450FC7C}" type="presParOf" srcId="{389E5299-D929-426E-A8D5-A29A40E9C21D}" destId="{7B03EEBE-394D-4EC5-B1CE-69A76AA30C25}" srcOrd="5" destOrd="0" presId="urn:microsoft.com/office/officeart/2008/layout/PictureStrips"/>
    <dgm:cxn modelId="{6CD07D11-A289-45F7-96DD-BE0DC05F091F}" type="presParOf" srcId="{389E5299-D929-426E-A8D5-A29A40E9C21D}" destId="{2FE6E045-2FB6-429E-8434-D7FAADEF1A0B}" srcOrd="6" destOrd="0" presId="urn:microsoft.com/office/officeart/2008/layout/PictureStrips"/>
    <dgm:cxn modelId="{8B166BA5-A05B-4B97-A2B3-A3EA8291DD83}" type="presParOf" srcId="{2FE6E045-2FB6-429E-8434-D7FAADEF1A0B}" destId="{61BA0721-F0C8-4674-8D5A-82EE667A49A7}" srcOrd="0" destOrd="0" presId="urn:microsoft.com/office/officeart/2008/layout/PictureStrips"/>
    <dgm:cxn modelId="{B402DB14-DE1A-483E-991C-35AC741D6128}" type="presParOf" srcId="{2FE6E045-2FB6-429E-8434-D7FAADEF1A0B}" destId="{03D09C50-871A-47BC-BE2E-C6F5BDB64828}"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0"/>
          <a:ext cx="6357582" cy="7113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ar-EG" sz="1600" b="1" kern="1200" dirty="0">
              <a:latin typeface="Alexandria" pitchFamily="2" charset="-78"/>
              <a:cs typeface="Alexandria" pitchFamily="2" charset="-78"/>
            </a:rPr>
            <a:t>4-خطاب الكراهية عبر وسائل التواصل الاجتماعي </a:t>
          </a:r>
          <a:endParaRPr lang="en-US" sz="1600" kern="1200" dirty="0">
            <a:latin typeface="Alexandria" pitchFamily="2" charset="-78"/>
            <a:cs typeface="Alexandria" pitchFamily="2" charset="-78"/>
          </a:endParaRPr>
        </a:p>
      </dsp:txBody>
      <dsp:txXfrm>
        <a:off x="34726" y="34726"/>
        <a:ext cx="6288130" cy="641908"/>
      </dsp:txXfrm>
    </dsp:sp>
    <dsp:sp modelId="{892D9E84-61A4-4C34-8E51-F26507D0A1F0}">
      <dsp:nvSpPr>
        <dsp:cNvPr id="0" name=""/>
        <dsp:cNvSpPr/>
      </dsp:nvSpPr>
      <dsp:spPr>
        <a:xfrm>
          <a:off x="0" y="834019"/>
          <a:ext cx="6357582" cy="7113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ar-EG" sz="1600" b="1" kern="1200" dirty="0">
              <a:latin typeface="Alexandria" pitchFamily="2" charset="-78"/>
              <a:cs typeface="Alexandria" pitchFamily="2" charset="-78"/>
            </a:rPr>
            <a:t>5-وسائل التواصل الاجتماعي في مجال التحقيق</a:t>
          </a:r>
          <a:endParaRPr lang="en-US" sz="1600" kern="1200" dirty="0">
            <a:latin typeface="Alexandria" pitchFamily="2" charset="-78"/>
            <a:cs typeface="Alexandria" pitchFamily="2" charset="-78"/>
          </a:endParaRPr>
        </a:p>
      </dsp:txBody>
      <dsp:txXfrm>
        <a:off x="34726" y="868745"/>
        <a:ext cx="6288130" cy="6419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75644"/>
          <a:ext cx="5680600" cy="449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ar-EG" sz="1600" b="1" kern="1200" dirty="0">
              <a:latin typeface="Alexandria" pitchFamily="2" charset="-78"/>
              <a:cs typeface="Alexandria" pitchFamily="2" charset="-78"/>
            </a:rPr>
            <a:t>1-ماهية وسائل التواصل الاجتماعي </a:t>
          </a:r>
          <a:endParaRPr lang="en-US" sz="1600" kern="1200" dirty="0">
            <a:latin typeface="Alexandria" pitchFamily="2" charset="-78"/>
            <a:cs typeface="Alexandria" pitchFamily="2" charset="-78"/>
          </a:endParaRPr>
        </a:p>
      </dsp:txBody>
      <dsp:txXfrm>
        <a:off x="21932" y="97576"/>
        <a:ext cx="5636736" cy="405416"/>
      </dsp:txXfrm>
    </dsp:sp>
    <dsp:sp modelId="{D21F54BA-3824-490C-9893-B73DB43594DB}">
      <dsp:nvSpPr>
        <dsp:cNvPr id="0" name=""/>
        <dsp:cNvSpPr/>
      </dsp:nvSpPr>
      <dsp:spPr>
        <a:xfrm>
          <a:off x="0" y="571937"/>
          <a:ext cx="5680600" cy="449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ar-EG" sz="1600" b="1" kern="1200" dirty="0">
              <a:latin typeface="Alexandria" pitchFamily="2" charset="-78"/>
              <a:cs typeface="Alexandria" pitchFamily="2" charset="-78"/>
            </a:rPr>
            <a:t>2-وسائل التواصل الاجتماعي و حرية التعبير عن الرأي</a:t>
          </a:r>
          <a:endParaRPr lang="en-US" sz="1600" kern="1200" dirty="0">
            <a:latin typeface="Alexandria" pitchFamily="2" charset="-78"/>
            <a:cs typeface="Alexandria" pitchFamily="2" charset="-78"/>
          </a:endParaRPr>
        </a:p>
      </dsp:txBody>
      <dsp:txXfrm>
        <a:off x="21932" y="593869"/>
        <a:ext cx="5636736" cy="405416"/>
      </dsp:txXfrm>
    </dsp:sp>
    <dsp:sp modelId="{892D9E84-61A4-4C34-8E51-F26507D0A1F0}">
      <dsp:nvSpPr>
        <dsp:cNvPr id="0" name=""/>
        <dsp:cNvSpPr/>
      </dsp:nvSpPr>
      <dsp:spPr>
        <a:xfrm>
          <a:off x="0" y="1063427"/>
          <a:ext cx="5680600" cy="449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ar-EG" sz="1600" b="1" kern="1200" dirty="0">
              <a:latin typeface="Alexandria" pitchFamily="2" charset="-78"/>
              <a:cs typeface="Alexandria" pitchFamily="2" charset="-78"/>
            </a:rPr>
            <a:t>3-وسائل التواصل الاجتماعي و الحق في النسيان </a:t>
          </a:r>
          <a:endParaRPr lang="en-US" sz="1600" kern="1200" dirty="0">
            <a:latin typeface="Alexandria" pitchFamily="2" charset="-78"/>
            <a:cs typeface="Alexandria" pitchFamily="2" charset="-78"/>
          </a:endParaRPr>
        </a:p>
      </dsp:txBody>
      <dsp:txXfrm>
        <a:off x="21932" y="1085359"/>
        <a:ext cx="5636736" cy="4054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4058920" y="47086"/>
          <a:ext cx="2448493" cy="244849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تعريف وسائل التواصل الاجتماعي </a:t>
          </a:r>
          <a:endParaRPr lang="en-US" sz="1800" kern="1200" dirty="0">
            <a:latin typeface="Alexandria" pitchFamily="2" charset="-78"/>
            <a:cs typeface="Alexandria" pitchFamily="2" charset="-78"/>
          </a:endParaRPr>
        </a:p>
      </dsp:txBody>
      <dsp:txXfrm>
        <a:off x="4341438" y="376691"/>
        <a:ext cx="1883456" cy="776925"/>
      </dsp:txXfrm>
    </dsp:sp>
    <dsp:sp modelId="{DDF24712-D9AF-4A5D-804A-3CCE3324A2BD}">
      <dsp:nvSpPr>
        <dsp:cNvPr id="0" name=""/>
        <dsp:cNvSpPr/>
      </dsp:nvSpPr>
      <dsp:spPr>
        <a:xfrm>
          <a:off x="4925314" y="1240990"/>
          <a:ext cx="2949504" cy="244849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kern="1200" dirty="0">
              <a:latin typeface="Alexandria" pitchFamily="2" charset="-78"/>
              <a:cs typeface="Alexandria" pitchFamily="2" charset="-78"/>
            </a:rPr>
            <a:t>خصائص وسائل التواصل الاجتماعي</a:t>
          </a:r>
          <a:endParaRPr lang="en-US" sz="1800" b="1" kern="1200" dirty="0">
            <a:latin typeface="Alexandria" pitchFamily="2" charset="-78"/>
            <a:cs typeface="Alexandria" pitchFamily="2" charset="-78"/>
          </a:endParaRPr>
        </a:p>
      </dsp:txBody>
      <dsp:txXfrm>
        <a:off x="6513508" y="1523509"/>
        <a:ext cx="1134424" cy="1883456"/>
      </dsp:txXfrm>
    </dsp:sp>
    <dsp:sp modelId="{1F4260FC-FFC5-4C00-9EF7-A199E43FFB34}">
      <dsp:nvSpPr>
        <dsp:cNvPr id="0" name=""/>
        <dsp:cNvSpPr/>
      </dsp:nvSpPr>
      <dsp:spPr>
        <a:xfrm>
          <a:off x="3824158" y="2260145"/>
          <a:ext cx="2738101" cy="244849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السمعة الرقمية لمستخدم وسائل التواصل الاجتماعي</a:t>
          </a:r>
          <a:endParaRPr lang="en-US" sz="1800" b="1" kern="1200" dirty="0">
            <a:latin typeface="Alexandria" pitchFamily="2" charset="-78"/>
            <a:cs typeface="Alexandria" pitchFamily="2" charset="-78"/>
          </a:endParaRPr>
        </a:p>
      </dsp:txBody>
      <dsp:txXfrm>
        <a:off x="4140093" y="3602108"/>
        <a:ext cx="2106231" cy="776925"/>
      </dsp:txXfrm>
    </dsp:sp>
    <dsp:sp modelId="{539967C6-AFBB-41F6-B0BC-AB025837DB1C}">
      <dsp:nvSpPr>
        <dsp:cNvPr id="0" name=""/>
        <dsp:cNvSpPr/>
      </dsp:nvSpPr>
      <dsp:spPr>
        <a:xfrm>
          <a:off x="2605206" y="1130073"/>
          <a:ext cx="3189946" cy="244849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أهم وسائل التواصل الاجتماعي</a:t>
          </a:r>
          <a:endParaRPr lang="en-US" sz="1800" kern="1200" dirty="0">
            <a:latin typeface="Alexandria" pitchFamily="2" charset="-78"/>
            <a:cs typeface="Alexandria" pitchFamily="2" charset="-78"/>
          </a:endParaRPr>
        </a:p>
      </dsp:txBody>
      <dsp:txXfrm>
        <a:off x="2850587" y="1412592"/>
        <a:ext cx="1226902" cy="18834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4C768B-B409-439D-8BF3-6476B558C83C}">
      <dsp:nvSpPr>
        <dsp:cNvPr id="0" name=""/>
        <dsp:cNvSpPr/>
      </dsp:nvSpPr>
      <dsp:spPr>
        <a:xfrm>
          <a:off x="6988865" y="1582154"/>
          <a:ext cx="2828371" cy="13680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ar-EG" sz="1800" kern="1200" dirty="0">
              <a:latin typeface="Alexandria" pitchFamily="2" charset="-78"/>
              <a:cs typeface="Alexandria" pitchFamily="2" charset="-78"/>
            </a:rPr>
            <a:t>3-لاستخدام وسائل التواصل لابد من إنشاء حساب شخصي </a:t>
          </a:r>
          <a:endParaRPr lang="en-US" sz="1800" kern="1200" dirty="0">
            <a:latin typeface="Alexandria" pitchFamily="2" charset="-78"/>
            <a:cs typeface="Alexandria" pitchFamily="2" charset="-78"/>
          </a:endParaRPr>
        </a:p>
        <a:p>
          <a:pPr lvl="0" algn="ctr" defTabSz="1022350">
            <a:lnSpc>
              <a:spcPct val="90000"/>
            </a:lnSpc>
            <a:spcBef>
              <a:spcPct val="0"/>
            </a:spcBef>
            <a:spcAft>
              <a:spcPct val="35000"/>
            </a:spcAft>
            <a:buNone/>
          </a:pPr>
          <a:endParaRPr lang="en-US" sz="2000" kern="1200" dirty="0"/>
        </a:p>
      </dsp:txBody>
      <dsp:txXfrm>
        <a:off x="6988865" y="1582154"/>
        <a:ext cx="2828371" cy="1368037"/>
      </dsp:txXfrm>
    </dsp:sp>
    <dsp:sp modelId="{4F149B7D-9719-479C-B47F-E398523AF1F0}">
      <dsp:nvSpPr>
        <dsp:cNvPr id="0" name=""/>
        <dsp:cNvSpPr/>
      </dsp:nvSpPr>
      <dsp:spPr>
        <a:xfrm>
          <a:off x="2029410" y="71075"/>
          <a:ext cx="3459903" cy="13680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latin typeface="Alexandria" pitchFamily="2" charset="-78"/>
              <a:cs typeface="Alexandria" pitchFamily="2" charset="-78"/>
            </a:rPr>
            <a:t>2- البيانات التي ينشئها المستخدمون  و يشاركونها هي أساس التواصل</a:t>
          </a:r>
          <a:endParaRPr lang="en-US" sz="1800" kern="1200" dirty="0">
            <a:latin typeface="Alexandria" pitchFamily="2" charset="-78"/>
            <a:cs typeface="Alexandria" pitchFamily="2" charset="-78"/>
          </a:endParaRPr>
        </a:p>
      </dsp:txBody>
      <dsp:txXfrm>
        <a:off x="2029410" y="71075"/>
        <a:ext cx="3459903" cy="1368037"/>
      </dsp:txXfrm>
    </dsp:sp>
    <dsp:sp modelId="{61B54381-3200-46C2-B9DF-0E28B43D10C9}">
      <dsp:nvSpPr>
        <dsp:cNvPr id="0" name=""/>
        <dsp:cNvSpPr/>
      </dsp:nvSpPr>
      <dsp:spPr>
        <a:xfrm>
          <a:off x="7102139" y="1674"/>
          <a:ext cx="3274648" cy="13680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EG" sz="1800" kern="1200" dirty="0">
              <a:latin typeface="Alexandria" pitchFamily="2" charset="-78"/>
              <a:cs typeface="Alexandria" pitchFamily="2" charset="-78"/>
            </a:rPr>
            <a:t>1- وسائل التواصل تعتمد على تقنية الجيل الثاني للانترنت </a:t>
          </a:r>
          <a:endParaRPr lang="en-US" sz="1800" kern="1200" dirty="0">
            <a:latin typeface="Alexandria" pitchFamily="2" charset="-78"/>
            <a:cs typeface="Alexandria" pitchFamily="2" charset="-78"/>
          </a:endParaRPr>
        </a:p>
      </dsp:txBody>
      <dsp:txXfrm>
        <a:off x="7102139" y="1674"/>
        <a:ext cx="3274648" cy="1368037"/>
      </dsp:txXfrm>
    </dsp:sp>
    <dsp:sp modelId="{5553BF44-1C32-4537-AEAF-A9C5FCBDEE7A}">
      <dsp:nvSpPr>
        <dsp:cNvPr id="0" name=""/>
        <dsp:cNvSpPr/>
      </dsp:nvSpPr>
      <dsp:spPr>
        <a:xfrm>
          <a:off x="1927389" y="1562409"/>
          <a:ext cx="3467655" cy="13680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ar-EG" sz="1800" kern="1200" dirty="0">
              <a:latin typeface="Alexandria" pitchFamily="2" charset="-78"/>
              <a:cs typeface="Alexandria" pitchFamily="2" charset="-78"/>
            </a:rPr>
            <a:t>4- الغاية الأساسية لوسائل التواصل هي ربط الأفراد بعضهم ببعض</a:t>
          </a:r>
          <a:endParaRPr lang="en-US" sz="1800" kern="1200" dirty="0">
            <a:latin typeface="Alexandria" pitchFamily="2" charset="-78"/>
            <a:cs typeface="Alexandria" pitchFamily="2" charset="-78"/>
          </a:endParaRPr>
        </a:p>
        <a:p>
          <a:pPr lvl="0" algn="ctr" defTabSz="889000">
            <a:lnSpc>
              <a:spcPct val="90000"/>
            </a:lnSpc>
            <a:spcBef>
              <a:spcPct val="0"/>
            </a:spcBef>
            <a:spcAft>
              <a:spcPct val="35000"/>
            </a:spcAft>
            <a:buNone/>
          </a:pPr>
          <a:endParaRPr lang="en-US" sz="2100" kern="1200" dirty="0"/>
        </a:p>
      </dsp:txBody>
      <dsp:txXfrm>
        <a:off x="1927389" y="1562409"/>
        <a:ext cx="3467655" cy="136803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4182001" y="43513"/>
          <a:ext cx="2262695" cy="2262695"/>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rtl="1">
            <a:lnSpc>
              <a:spcPct val="90000"/>
            </a:lnSpc>
            <a:spcBef>
              <a:spcPct val="0"/>
            </a:spcBef>
            <a:spcAft>
              <a:spcPct val="35000"/>
            </a:spcAft>
            <a:buNone/>
          </a:pPr>
          <a:r>
            <a:rPr lang="en-US" sz="2000" b="1" kern="1200" dirty="0"/>
            <a:t>Facebook</a:t>
          </a:r>
        </a:p>
      </dsp:txBody>
      <dsp:txXfrm>
        <a:off x="4443081" y="348107"/>
        <a:ext cx="1740535" cy="717970"/>
      </dsp:txXfrm>
    </dsp:sp>
    <dsp:sp modelId="{DDF24712-D9AF-4A5D-804A-3CCE3324A2BD}">
      <dsp:nvSpPr>
        <dsp:cNvPr id="0" name=""/>
        <dsp:cNvSpPr/>
      </dsp:nvSpPr>
      <dsp:spPr>
        <a:xfrm>
          <a:off x="4982650" y="1146821"/>
          <a:ext cx="2725688" cy="2262695"/>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en-US" sz="2000" b="1" kern="1200" dirty="0"/>
            <a:t>Twitter</a:t>
          </a:r>
        </a:p>
      </dsp:txBody>
      <dsp:txXfrm>
        <a:off x="6450329" y="1407901"/>
        <a:ext cx="1048341" cy="1740535"/>
      </dsp:txXfrm>
    </dsp:sp>
    <dsp:sp modelId="{1F4260FC-FFC5-4C00-9EF7-A199E43FFB34}">
      <dsp:nvSpPr>
        <dsp:cNvPr id="0" name=""/>
        <dsp:cNvSpPr/>
      </dsp:nvSpPr>
      <dsp:spPr>
        <a:xfrm>
          <a:off x="3965054" y="2088640"/>
          <a:ext cx="2530327" cy="2262695"/>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rtl="1">
            <a:lnSpc>
              <a:spcPct val="90000"/>
            </a:lnSpc>
            <a:spcBef>
              <a:spcPct val="0"/>
            </a:spcBef>
            <a:spcAft>
              <a:spcPct val="35000"/>
            </a:spcAft>
            <a:buNone/>
          </a:pPr>
          <a:r>
            <a:rPr lang="en-US" sz="2000" b="1" kern="1200" dirty="0" err="1"/>
            <a:t>Whatsapp</a:t>
          </a:r>
          <a:endParaRPr lang="en-US" sz="2000" b="1" kern="1200" dirty="0"/>
        </a:p>
      </dsp:txBody>
      <dsp:txXfrm>
        <a:off x="4257014" y="3328771"/>
        <a:ext cx="1946405" cy="717970"/>
      </dsp:txXfrm>
    </dsp:sp>
    <dsp:sp modelId="{539967C6-AFBB-41F6-B0BC-AB025837DB1C}">
      <dsp:nvSpPr>
        <dsp:cNvPr id="0" name=""/>
        <dsp:cNvSpPr/>
      </dsp:nvSpPr>
      <dsp:spPr>
        <a:xfrm>
          <a:off x="2838598" y="1044321"/>
          <a:ext cx="2947885" cy="2262695"/>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89000" rtl="1">
            <a:lnSpc>
              <a:spcPct val="90000"/>
            </a:lnSpc>
            <a:spcBef>
              <a:spcPct val="0"/>
            </a:spcBef>
            <a:spcAft>
              <a:spcPct val="35000"/>
            </a:spcAft>
            <a:buNone/>
          </a:pPr>
          <a:r>
            <a:rPr lang="en-US" sz="2000" b="1" kern="1200" dirty="0" err="1"/>
            <a:t>Linkedin</a:t>
          </a:r>
          <a:endParaRPr lang="en-US" sz="2000" b="1" kern="1200" dirty="0"/>
        </a:p>
      </dsp:txBody>
      <dsp:txXfrm>
        <a:off x="3065359" y="1305401"/>
        <a:ext cx="1133802" cy="174053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C11293-51D9-4E10-839C-0F743AE9290C}">
      <dsp:nvSpPr>
        <dsp:cNvPr id="0" name=""/>
        <dsp:cNvSpPr/>
      </dsp:nvSpPr>
      <dsp:spPr>
        <a:xfrm>
          <a:off x="464064" y="297654"/>
          <a:ext cx="3220554" cy="1006423"/>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1684"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latin typeface="Alexandria" pitchFamily="2" charset="-78"/>
              <a:cs typeface="Alexandria" pitchFamily="2" charset="-78"/>
            </a:rPr>
            <a:t>3-حرية التعبير للموظفين على وسائل التواصل الاجتماعي </a:t>
          </a:r>
          <a:endParaRPr lang="en-US" sz="1600" b="1" kern="1200" dirty="0">
            <a:latin typeface="Alexandria" pitchFamily="2" charset="-78"/>
            <a:cs typeface="Alexandria" pitchFamily="2" charset="-78"/>
          </a:endParaRPr>
        </a:p>
      </dsp:txBody>
      <dsp:txXfrm>
        <a:off x="464064" y="297654"/>
        <a:ext cx="3220554" cy="1006423"/>
      </dsp:txXfrm>
    </dsp:sp>
    <dsp:sp modelId="{525B6BC5-F18A-405D-9D36-DEE5C4583B2B}">
      <dsp:nvSpPr>
        <dsp:cNvPr id="0" name=""/>
        <dsp:cNvSpPr/>
      </dsp:nvSpPr>
      <dsp:spPr>
        <a:xfrm>
          <a:off x="329874" y="152281"/>
          <a:ext cx="704496" cy="1056744"/>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0648D1-02C0-499A-A168-A021F170D353}">
      <dsp:nvSpPr>
        <dsp:cNvPr id="0" name=""/>
        <dsp:cNvSpPr/>
      </dsp:nvSpPr>
      <dsp:spPr>
        <a:xfrm>
          <a:off x="3938482" y="126336"/>
          <a:ext cx="3218521" cy="1234574"/>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1254"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latin typeface="Alexandria" pitchFamily="2" charset="-78"/>
              <a:cs typeface="Alexandria" pitchFamily="2" charset="-78"/>
            </a:rPr>
            <a:t>2-وسائل التواصل الاجتماعي و القيود على حرية التعبير عن الرأي</a:t>
          </a:r>
          <a:endParaRPr lang="en-US" sz="1600" b="1" kern="1200" dirty="0">
            <a:latin typeface="Alexandria" pitchFamily="2" charset="-78"/>
            <a:cs typeface="Alexandria" pitchFamily="2" charset="-78"/>
          </a:endParaRPr>
        </a:p>
      </dsp:txBody>
      <dsp:txXfrm>
        <a:off x="3938482" y="126336"/>
        <a:ext cx="3218521" cy="1234574"/>
      </dsp:txXfrm>
    </dsp:sp>
    <dsp:sp modelId="{0C89528A-A0D8-4123-BA89-410ACC7EB7B7}">
      <dsp:nvSpPr>
        <dsp:cNvPr id="0" name=""/>
        <dsp:cNvSpPr/>
      </dsp:nvSpPr>
      <dsp:spPr>
        <a:xfrm>
          <a:off x="3804377" y="95448"/>
          <a:ext cx="704051" cy="1056077"/>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9B6197-68C0-42B5-9A3E-33EF2F44B2B6}">
      <dsp:nvSpPr>
        <dsp:cNvPr id="0" name=""/>
        <dsp:cNvSpPr/>
      </dsp:nvSpPr>
      <dsp:spPr>
        <a:xfrm>
          <a:off x="7352291" y="255729"/>
          <a:ext cx="3206327" cy="100197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78673"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latin typeface="Alexandria" pitchFamily="2" charset="-78"/>
              <a:cs typeface="Alexandria" pitchFamily="2" charset="-78"/>
            </a:rPr>
            <a:t>1-وسائل التواصل الاجتماعي و تطبيق مبدأ حرية التعبير عن الرأي عليها </a:t>
          </a:r>
          <a:endParaRPr lang="en-US" sz="1600" b="1" kern="1200" dirty="0">
            <a:latin typeface="Alexandria" pitchFamily="2" charset="-78"/>
            <a:cs typeface="Alexandria" pitchFamily="2" charset="-78"/>
          </a:endParaRPr>
        </a:p>
      </dsp:txBody>
      <dsp:txXfrm>
        <a:off x="7352291" y="255729"/>
        <a:ext cx="3206327" cy="1001977"/>
      </dsp:txXfrm>
    </dsp:sp>
    <dsp:sp modelId="{3925BE1E-57F6-4DD9-8ADB-432A27299D43}">
      <dsp:nvSpPr>
        <dsp:cNvPr id="0" name=""/>
        <dsp:cNvSpPr/>
      </dsp:nvSpPr>
      <dsp:spPr>
        <a:xfrm>
          <a:off x="7276761" y="154826"/>
          <a:ext cx="701384" cy="1052076"/>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BA0721-F0C8-4674-8D5A-82EE667A49A7}">
      <dsp:nvSpPr>
        <dsp:cNvPr id="0" name=""/>
        <dsp:cNvSpPr/>
      </dsp:nvSpPr>
      <dsp:spPr>
        <a:xfrm>
          <a:off x="3936915" y="1624869"/>
          <a:ext cx="3206327" cy="100197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78673" tIns="60960" rIns="60960" bIns="60960" numCol="1" spcCol="1270" anchor="ctr" anchorCtr="0">
          <a:noAutofit/>
        </a:bodyPr>
        <a:lstStyle/>
        <a:p>
          <a:pPr marL="0" lvl="0" indent="0" algn="ctr" defTabSz="711200" rtl="1">
            <a:lnSpc>
              <a:spcPct val="90000"/>
            </a:lnSpc>
            <a:spcBef>
              <a:spcPct val="0"/>
            </a:spcBef>
            <a:spcAft>
              <a:spcPct val="35000"/>
            </a:spcAft>
            <a:buNone/>
          </a:pPr>
          <a:r>
            <a:rPr lang="ar-EG" sz="1600" b="1" kern="1200" dirty="0">
              <a:latin typeface="Alexandria" pitchFamily="2" charset="-78"/>
              <a:cs typeface="Alexandria" pitchFamily="2" charset="-78"/>
            </a:rPr>
            <a:t>4- حرية التعبير للقضاة على وسائل التواصل الاجتماعي </a:t>
          </a:r>
          <a:endParaRPr lang="en-US" sz="1600" kern="1200" dirty="0">
            <a:latin typeface="Alexandria" pitchFamily="2" charset="-78"/>
            <a:cs typeface="Alexandria" pitchFamily="2" charset="-78"/>
          </a:endParaRPr>
        </a:p>
      </dsp:txBody>
      <dsp:txXfrm>
        <a:off x="3936915" y="1624869"/>
        <a:ext cx="3206327" cy="1001977"/>
      </dsp:txXfrm>
    </dsp:sp>
    <dsp:sp modelId="{03D09C50-871A-47BC-BE2E-C6F5BDB64828}">
      <dsp:nvSpPr>
        <dsp:cNvPr id="0" name=""/>
        <dsp:cNvSpPr/>
      </dsp:nvSpPr>
      <dsp:spPr>
        <a:xfrm>
          <a:off x="3803318" y="1480139"/>
          <a:ext cx="701384" cy="1052076"/>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pitchFamily="2" charset="-78"/>
              </a:defRPr>
            </a:lvl1pPr>
          </a:lstStyle>
          <a:p>
            <a:fld id="{7E8DF744-AB4A-4A0F-92CE-6DEBABF2DA97}" type="datetimeFigureOut">
              <a:rPr lang="en-US" smtClean="0"/>
              <a:pPr/>
              <a:t>10/31/2024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2382824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mn-cs"/>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50515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89706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49632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5278526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A20F7-A9FA-95BD-3E2E-2569DAD983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BCF6C9-94C2-81A8-99D4-99089DACE1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B45141-D41D-0B5F-24A9-B19293A457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5F841E-C796-9003-F074-451ABA3386F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766878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417C9-C647-3787-C44B-E0975B7FA9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E12C82-FA78-1ED0-CEC5-1174D77CAD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B7C94E-EF5E-61D9-9DF2-CCD0C7CDF1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A327FD-3FA7-4286-61CF-2727F35D1092}"/>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493248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BE8AD-3FFF-B748-A82A-F389D47EC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D1A07B-4880-0CB4-B3DC-4BF77A7DF0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24A2FB-3C44-71C7-2609-7D92021DCB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399685-6070-90A5-3DDE-FF2472183CCB}"/>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0618059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676061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78508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FB4DC-1E5C-8ABC-7919-BA97DA0F1F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FFCEAF-CF27-CC8F-F371-974DCFCF0F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2246D1-DA31-AB77-A53E-7698D26B2C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805ADA-66B4-573E-F9A0-32A9EFFDC155}"/>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2073806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C3F15-0EA1-4032-A771-CB71060E62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E6F0CD-C382-A10D-10E2-083384A513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F6BBEC-9C16-5239-0A5A-CD1F0FCFA9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2062A5-CE7B-E6F5-201E-30999137AD9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7555050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C1AD8-DC2C-1E4B-C7E3-60987D7D6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36833E-FADE-962A-AEFE-4BBC277F86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DD17AE-4C07-7FE7-3C2D-E6414A1AC9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73B6DF-BADA-989F-68BC-7562660F2CEE}"/>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544765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15B47-931B-B757-4D30-A940A63209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6F2083-7C90-90FF-9AA0-DDDAC28928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45C98F-2306-BA6D-512B-ACD2A41B45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6B9E34-F7EC-3BB5-D744-80F90A2E1D81}"/>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312064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1355F-3793-70F7-783E-CD3DC19605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1A7C56-5CFB-2416-AB2C-8837C85F53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0629EE-0B97-DB27-E3B9-EF9FFCEACB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70F6E4-2503-2C15-3E6C-ACA7136263D7}"/>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410570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41A98-D672-1950-A541-41CBBB3956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CA2D77-DE76-1247-45C6-C233043A2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CA0CAD-44E4-6386-796D-424752E4CE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B2BBA-DBF6-A7F2-A29E-962DD90E2C7C}"/>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0258719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0BB9E-769A-13C3-99CD-2D542BBA10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091CF1-6C5A-C025-D574-916B36A421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EBBB6C-1595-4974-0650-2358CE2C39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9A62B8-F45E-89EA-B7ED-55C120245DC6}"/>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0760586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65884-080D-1ECA-512E-E2D4777B3F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F51301-DF79-C44E-CF27-B1449BD9CD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C925F1-601E-136C-EA6E-B58ACDB2FB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878888-2F9D-7503-B068-36939F68A970}"/>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756361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109C7-280A-510E-A8C5-5C5D19A163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C2BF57-EBEA-5B9D-71FF-20DE70701D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E45C4A-5274-203A-2AFE-D1BC0B9582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AD1F0-5704-3621-1E09-1A893ECAB6A2}"/>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051427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ACA57-6A3C-CC98-5A5B-8A509CB26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F3311A-9335-CCAD-FFB0-8F0280C16C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E078F8-05A5-E45A-0A4F-68339848A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F1884E-25C2-0773-4215-3396C0B17D3A}"/>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066464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10/31/2024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image" Target="../media/image7.jpeg"/><Relationship Id="rId1" Type="http://schemas.openxmlformats.org/officeDocument/2006/relationships/slideLayout" Target="../slideLayouts/slideLayout14.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diagramData" Target="../diagrams/data8.xml"/><Relationship Id="rId3" Type="http://schemas.openxmlformats.org/officeDocument/2006/relationships/diagramData" Target="../diagrams/data7.xml"/><Relationship Id="rId7" Type="http://schemas.microsoft.com/office/2007/relationships/diagramDrawing" Target="../diagrams/drawing7.xml"/><Relationship Id="rId12" Type="http://schemas.microsoft.com/office/2007/relationships/diagramDrawing" Target="../diagrams/drawing8.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7.xml"/><Relationship Id="rId11" Type="http://schemas.openxmlformats.org/officeDocument/2006/relationships/diagramColors" Target="../diagrams/colors8.xml"/><Relationship Id="rId5" Type="http://schemas.openxmlformats.org/officeDocument/2006/relationships/diagramQuickStyle" Target="../diagrams/quickStyle7.xml"/><Relationship Id="rId10" Type="http://schemas.openxmlformats.org/officeDocument/2006/relationships/diagramQuickStyle" Target="../diagrams/quickStyle8.xml"/><Relationship Id="rId4" Type="http://schemas.openxmlformats.org/officeDocument/2006/relationships/diagramLayout" Target="../diagrams/layout7.xml"/><Relationship Id="rId9" Type="http://schemas.openxmlformats.org/officeDocument/2006/relationships/diagramLayout" Target="../diagrams/layout8.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1.xml.rels><?xml version="1.0" encoding="UTF-8" standalone="yes"?>
<Relationships xmlns="http://schemas.openxmlformats.org/package/2006/relationships"><Relationship Id="rId8" Type="http://schemas.openxmlformats.org/officeDocument/2006/relationships/diagramData" Target="../diagrams/data12.xml"/><Relationship Id="rId3" Type="http://schemas.openxmlformats.org/officeDocument/2006/relationships/diagramData" Target="../diagrams/data11.xml"/><Relationship Id="rId7" Type="http://schemas.microsoft.com/office/2007/relationships/diagramDrawing" Target="../diagrams/drawing11.xml"/><Relationship Id="rId12" Type="http://schemas.microsoft.com/office/2007/relationships/diagramDrawing" Target="../diagrams/drawing12.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1.xml"/><Relationship Id="rId11" Type="http://schemas.openxmlformats.org/officeDocument/2006/relationships/diagramColors" Target="../diagrams/colors12.xml"/><Relationship Id="rId5" Type="http://schemas.openxmlformats.org/officeDocument/2006/relationships/diagramQuickStyle" Target="../diagrams/quickStyle11.xml"/><Relationship Id="rId10" Type="http://schemas.openxmlformats.org/officeDocument/2006/relationships/diagramQuickStyle" Target="../diagrams/quickStyle12.xml"/><Relationship Id="rId4" Type="http://schemas.openxmlformats.org/officeDocument/2006/relationships/diagramLayout" Target="../diagrams/layout11.xml"/><Relationship Id="rId9" Type="http://schemas.openxmlformats.org/officeDocument/2006/relationships/diagramLayout" Target="../diagrams/layout1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6.png"/><Relationship Id="rId7" Type="http://schemas.openxmlformats.org/officeDocument/2006/relationships/diagramColors" Target="../diagrams/colors14.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6.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b="1" dirty="0">
                <a:latin typeface="Alexandria" charset="0"/>
                <a:cs typeface="Alexandria" charset="0"/>
              </a:rPr>
              <a:t>Prepared by Dr. Ahmed </a:t>
            </a:r>
            <a:r>
              <a:rPr lang="en-US" sz="2000" b="1" dirty="0" err="1">
                <a:latin typeface="Alexandria" charset="0"/>
                <a:cs typeface="Alexandria" charset="0"/>
              </a:rPr>
              <a:t>Elkhouly</a:t>
            </a:r>
            <a:endParaRPr lang="en-US" sz="2000" b="1"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194617" y="5829941"/>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Fifth Lecture </a:t>
            </a:r>
          </a:p>
        </p:txBody>
      </p:sp>
      <p:sp>
        <p:nvSpPr>
          <p:cNvPr id="46" name="TextBox 45"/>
          <p:cNvSpPr txBox="1"/>
          <p:nvPr/>
        </p:nvSpPr>
        <p:spPr>
          <a:xfrm>
            <a:off x="696109" y="4976420"/>
            <a:ext cx="2844048" cy="1015663"/>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rPr>
              <a:t>ش</a:t>
            </a:r>
            <a:endParaRPr lang="en-US" dirty="0">
              <a:latin typeface="Alexandria"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6065211" y="3468326"/>
            <a:ext cx="4396312" cy="129794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a:p>
            <a:pPr algn="ctr"/>
            <a:r>
              <a:rPr lang="ar-EG" sz="2400" b="1" dirty="0">
                <a:solidFill>
                  <a:schemeClr val="tx1"/>
                </a:solidFill>
                <a:latin typeface="Alexandria" charset="0"/>
                <a:cs typeface="Alexandria" charset="0"/>
              </a:rPr>
              <a:t>المحاضرة الخامسة</a:t>
            </a:r>
          </a:p>
          <a:p>
            <a:pPr algn="ctr"/>
            <a:r>
              <a:rPr lang="ar-EG" sz="2400" b="1" dirty="0">
                <a:solidFill>
                  <a:schemeClr val="tx1"/>
                </a:solidFill>
                <a:latin typeface="Alexandria" charset="0"/>
                <a:cs typeface="Alexandria" charset="0"/>
              </a:rPr>
              <a:t>وسائل التواصل الاجتماعي</a:t>
            </a:r>
            <a:endParaRPr lang="en-US" sz="24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844048" cy="707886"/>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p:txBody>
          <a:bodyPr/>
          <a:lstStyle/>
          <a:p>
            <a:pPr algn="ctr"/>
            <a:r>
              <a:rPr lang="ar-EG" sz="3200" b="1" dirty="0">
                <a:solidFill>
                  <a:srgbClr val="00AEEF"/>
                </a:solidFill>
                <a:latin typeface="Alexandria" charset="0"/>
                <a:cs typeface="Alexandria" charset="0"/>
              </a:rPr>
              <a:t>تمهيد</a:t>
            </a:r>
            <a:endParaRPr lang="ar-EG" dirty="0">
              <a:solidFill>
                <a:srgbClr val="00AEEF"/>
              </a:solidFill>
              <a:cs typeface="Alexandria" pitchFamily="2" charset="-78"/>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2768" y="143642"/>
            <a:ext cx="2305141" cy="1076343"/>
          </a:xfrm>
          <a:prstGeom prst="rect">
            <a:avLst/>
          </a:prstGeom>
        </p:spPr>
      </p:pic>
      <p:sp>
        <p:nvSpPr>
          <p:cNvPr id="3" name="Rectangle 2">
            <a:extLst>
              <a:ext uri="{FF2B5EF4-FFF2-40B4-BE49-F238E27FC236}">
                <a16:creationId xmlns:a16="http://schemas.microsoft.com/office/drawing/2014/main" id="{138C5FA3-D525-D28A-B8EA-BB5A0542A1B2}"/>
              </a:ext>
            </a:extLst>
          </p:cNvPr>
          <p:cNvSpPr/>
          <p:nvPr/>
        </p:nvSpPr>
        <p:spPr>
          <a:xfrm>
            <a:off x="1912491" y="62916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15" name="Content Placeholder 14"/>
          <p:cNvSpPr txBox="1">
            <a:spLocks noGrp="1"/>
          </p:cNvSpPr>
          <p:nvPr>
            <p:ph idx="1"/>
          </p:nvPr>
        </p:nvSpPr>
        <p:spPr>
          <a:xfrm>
            <a:off x="1422806" y="1482934"/>
            <a:ext cx="10105103" cy="3136308"/>
          </a:xfrm>
          <a:prstGeom prst="rect">
            <a:avLst/>
          </a:prstGeom>
          <a:noFill/>
        </p:spPr>
        <p:txBody>
          <a:bodyPr wrap="square" rtlCol="0">
            <a:spAutoFit/>
          </a:bodyPr>
          <a:lstStyle/>
          <a:p>
            <a:pPr algn="justLow" rtl="1">
              <a:lnSpc>
                <a:spcPct val="150000"/>
              </a:lnSpc>
            </a:pPr>
            <a:endParaRPr lang="ar-EG" sz="1600" dirty="0">
              <a:cs typeface="Alexandria" pitchFamily="2" charset="-78"/>
            </a:endParaRPr>
          </a:p>
          <a:p>
            <a:pPr algn="justLow" rtl="1">
              <a:lnSpc>
                <a:spcPct val="150000"/>
              </a:lnSpc>
            </a:pPr>
            <a:r>
              <a:rPr lang="ar-EG" sz="1600" dirty="0">
                <a:cs typeface="Alexandria" pitchFamily="2" charset="-78"/>
              </a:rPr>
              <a:t>على غرار محاضراتنا السابقة ، نتناول موضوع وسائل التواصل الاجتماعي من زوايتين ؛ أولهما نتعرض فيها لماهية وسائل التواصل الاجتماعي من خلال بحث تعريفه ، و خصائصه و أهم أنواع تلك الوسائل . أما الزاوية الثانية فترتبط بعلاقة وسائل التواصل الاجتماعي بالقانون ؛ فنتناول موضوعات تتعلق بحرية التعبير عن الرأي في وسائل التواصل الاجتماعي ، مع التطرق لتطبيقات خاصة في هذا الشأن تتعلق بالموظفين و القضاة ، فضلاً عن بحث مسألة وسائل التواصل الاجتماعي و الحق في النسيان . ونتنقل للحدبث عن أحد موضوعات القانون الدولي  الجنائي ألا وهو خطاب الكراهية و علاقته بوسائل التواصل الاجتماعي . و نختتم المحاضرة بموضوع استخدامات وسائل التواصل الاجتماعي في مجال التحقيق القضائي . </a:t>
            </a:r>
            <a:endParaRPr lang="en-US" sz="1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4" name="Rectangle 33"/>
          <p:cNvSpPr/>
          <p:nvPr/>
        </p:nvSpPr>
        <p:spPr>
          <a:xfrm>
            <a:off x="1127760" y="4884389"/>
            <a:ext cx="4747323" cy="1023037"/>
          </a:xfrm>
          <a:prstGeom prst="rect">
            <a:avLst/>
          </a:prstGeom>
          <a:noFill/>
        </p:spPr>
        <p:txBody>
          <a:bodyPr wrap="square">
            <a:spAutoFit/>
          </a:bodyPr>
          <a:lstStyle/>
          <a:p>
            <a:pPr lvl="0" algn="ctr" rtl="0">
              <a:lnSpc>
                <a:spcPct val="150000"/>
              </a:lnSpc>
            </a:pPr>
            <a:endParaRPr lang="en-US" sz="1600" dirty="0">
              <a:latin typeface="Alexandria" pitchFamily="2" charset="-78"/>
            </a:endParaRPr>
          </a:p>
          <a:p>
            <a:pPr>
              <a:lnSpc>
                <a:spcPct val="15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0" name="Diagram 9">
            <a:extLst>
              <a:ext uri="{FF2B5EF4-FFF2-40B4-BE49-F238E27FC236}">
                <a16:creationId xmlns:a16="http://schemas.microsoft.com/office/drawing/2014/main" id="{2CD1980E-13CB-7048-A677-699F7F855391}"/>
              </a:ext>
            </a:extLst>
          </p:cNvPr>
          <p:cNvGraphicFramePr/>
          <p:nvPr>
            <p:extLst>
              <p:ext uri="{D42A27DB-BD31-4B8C-83A1-F6EECF244321}">
                <p14:modId xmlns:p14="http://schemas.microsoft.com/office/powerpoint/2010/main" val="3687868404"/>
              </p:ext>
            </p:extLst>
          </p:nvPr>
        </p:nvGraphicFramePr>
        <p:xfrm>
          <a:off x="441594" y="4737139"/>
          <a:ext cx="6357582" cy="1558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2" name="Diagram 11">
            <a:extLst>
              <a:ext uri="{FF2B5EF4-FFF2-40B4-BE49-F238E27FC236}">
                <a16:creationId xmlns:a16="http://schemas.microsoft.com/office/drawing/2014/main" id="{73C87D24-79E5-A3C4-1BBE-67DE33F29AF5}"/>
              </a:ext>
            </a:extLst>
          </p:cNvPr>
          <p:cNvGraphicFramePr/>
          <p:nvPr>
            <p:extLst>
              <p:ext uri="{D42A27DB-BD31-4B8C-83A1-F6EECF244321}">
                <p14:modId xmlns:p14="http://schemas.microsoft.com/office/powerpoint/2010/main" val="613690274"/>
              </p:ext>
            </p:extLst>
          </p:nvPr>
        </p:nvGraphicFramePr>
        <p:xfrm>
          <a:off x="6122194" y="4744324"/>
          <a:ext cx="5680600" cy="153933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1179870" y="1097771"/>
            <a:ext cx="10432027" cy="5367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إن وسائل التواصل الاجتماعي هي إحدى تطبيقات الويب 2,0، والذي يسمح لكل شخص ليس فقط بالوصول إلى المحتوى على الإنترنت، بل بتحرير المحتوى وبتحميله والتعليق عليه وتعديله. ونذكر أيضاً مواقع تبادل المحتوى كيوتيوب "</a:t>
            </a:r>
            <a:r>
              <a:rPr lang="en-US" sz="1600" dirty="0" err="1">
                <a:solidFill>
                  <a:schemeClr val="tx1"/>
                </a:solidFill>
                <a:latin typeface="Alexandria" pitchFamily="2" charset="-78"/>
              </a:rPr>
              <a:t>Youtube</a:t>
            </a:r>
            <a:r>
              <a:rPr lang="en-US" sz="1600" dirty="0">
                <a:solidFill>
                  <a:schemeClr val="tx1"/>
                </a:solidFill>
                <a:latin typeface="Alexandria" pitchFamily="2" charset="-78"/>
              </a:rPr>
              <a:t>"</a:t>
            </a:r>
            <a:r>
              <a:rPr lang="ar-EG" sz="1600" dirty="0">
                <a:solidFill>
                  <a:schemeClr val="tx1"/>
                </a:solidFill>
                <a:latin typeface="Alexandria" pitchFamily="2" charset="-78"/>
                <a:cs typeface="Alexandria" pitchFamily="2" charset="-78"/>
              </a:rPr>
              <a:t>ومواقع الويكي "</a:t>
            </a:r>
            <a:r>
              <a:rPr lang="en-US" sz="1600" dirty="0">
                <a:solidFill>
                  <a:schemeClr val="tx1"/>
                </a:solidFill>
                <a:latin typeface="Alexandria" pitchFamily="2" charset="-78"/>
              </a:rPr>
              <a:t>wiki" </a:t>
            </a:r>
            <a:r>
              <a:rPr lang="ar-EG" sz="1600" dirty="0">
                <a:solidFill>
                  <a:schemeClr val="tx1"/>
                </a:solidFill>
                <a:latin typeface="Alexandria" pitchFamily="2" charset="-78"/>
                <a:cs typeface="Alexandria" pitchFamily="2" charset="-78"/>
              </a:rPr>
              <a:t>التي تسمح بالتحرير المشترك للمحتوى كعمل جماعي مثل موسوعة ويكيبيديا "</a:t>
            </a:r>
            <a:r>
              <a:rPr lang="en-US" sz="1600" dirty="0">
                <a:solidFill>
                  <a:schemeClr val="tx1"/>
                </a:solidFill>
                <a:latin typeface="Alexandria" pitchFamily="2" charset="-78"/>
              </a:rPr>
              <a:t>Wikipedia".</a:t>
            </a:r>
            <a:r>
              <a:rPr lang="ar-EG" sz="1600" dirty="0">
                <a:solidFill>
                  <a:schemeClr val="tx1"/>
                </a:solidFill>
                <a:latin typeface="Alexandria" pitchFamily="2" charset="-78"/>
                <a:cs typeface="Alexandria" pitchFamily="2" charset="-78"/>
              </a:rPr>
              <a:t>.</a:t>
            </a:r>
          </a:p>
          <a:p>
            <a:pPr algn="justLow" rtl="1">
              <a:lnSpc>
                <a:spcPct val="150000"/>
              </a:lnSpc>
            </a:pPr>
            <a:r>
              <a:rPr lang="ar-EG" sz="1600" dirty="0">
                <a:solidFill>
                  <a:schemeClr val="tx1"/>
                </a:solidFill>
                <a:latin typeface="Alexandria" pitchFamily="2" charset="-78"/>
                <a:cs typeface="Alexandria" pitchFamily="2" charset="-78"/>
              </a:rPr>
              <a:t>و يمكن القول أن وسيلة التواصل الاجتماعي هي هيكلية خاصة مكونة من كيانات وعلاقات ترابط بينها. وهذه المكونات هي بمثابة العقد وتمثل أفراداً أو مؤسسات مرتبطة بين بعضها البعض بواسطة علاقات أو عمليات تفاعل. وهناك تحدي الخيار بين تحقيق</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سرية وخصوصية المعلومات الناتجة عن وسائل التواصل الاجتماعي وبين المنافع الناتجة عن تحليل هذه المعلومات</a:t>
            </a:r>
            <a:r>
              <a:rPr lang="en-US" sz="1600" dirty="0">
                <a:solidFill>
                  <a:schemeClr val="tx1"/>
                </a:solidFill>
                <a:latin typeface="Alexandria" pitchFamily="2" charset="-78"/>
              </a:rPr>
              <a:t>.</a:t>
            </a: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تعتبر وسائل التواصل الإلكترونية - في عصرنا الحالي - الوسيلة الأساسية لتواصل الأشخاص بعضهم مع بعض؛ إذ إنّها طغت على وسائل التواصل التقليدية، وانتقلت بالمجتمعات البشرية إلى مرحلة جديدة من مراحل العلاقات والعادات الاجتماعية في الاتصال والتواصل بين أفرادها. كما أصبحت تعد الوسيلة الأكثر نجاعة لتوصيل المعلومات؛ فأزاحت وسائل الإعلام التقليدية المرئية والمسموعة من مكانتها، خصوصاً مع انتشار استخدامها بشكل كبير من طرف كل من متلقي المعلومات ومرسليها.</a:t>
            </a: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r>
              <a:rPr lang="ar-EG" sz="1600" dirty="0">
                <a:solidFill>
                  <a:schemeClr val="tx1"/>
                </a:solidFill>
                <a:latin typeface="Alexandria" pitchFamily="2" charset="-78"/>
                <a:cs typeface="Alexandria" pitchFamily="2" charset="-78"/>
              </a:rPr>
              <a:t>،</a:t>
            </a: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en-US" sz="1600" dirty="0">
              <a:solidFill>
                <a:schemeClr val="tx1"/>
              </a:solidFill>
              <a:latin typeface="Alexandria" pitchFamily="2" charset="-78"/>
            </a:endParaRPr>
          </a:p>
          <a:p>
            <a:pPr lvl="0"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4068106" y="102754"/>
            <a:ext cx="5588631" cy="2185214"/>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800" b="1" dirty="0">
                <a:solidFill>
                  <a:srgbClr val="00AEEF"/>
                </a:solidFill>
                <a:latin typeface="Alexandria" pitchFamily="2" charset="-78"/>
                <a:cs typeface="Alexandria" pitchFamily="2" charset="-78"/>
              </a:rPr>
              <a:t>المقدمة </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368218" y="4715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97515-DAE1-E6A5-548A-41C76D639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49142B-FF68-7FE9-C2C6-AE2C3E4CA1F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FDE69886-11D3-3769-25E4-85D02784453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B14D80C-F545-91AC-B2EF-1E36BA3E2620}"/>
              </a:ext>
            </a:extLst>
          </p:cNvPr>
          <p:cNvSpPr/>
          <p:nvPr/>
        </p:nvSpPr>
        <p:spPr>
          <a:xfrm>
            <a:off x="747252" y="672992"/>
            <a:ext cx="11264317" cy="55120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ومما لا شك فيه أنّ هذا التطور الذي لحق بالمجتمعات التقليدية، والذي انتقل بعادات الأفراد وسلوكياتهم إلى شكل جديد من أشكال التفاعل الذي يتم عن بعد، وبطريقة افتراضية، فتح لأفراد المجتمع بكل فئاته مجالاً واسعاً للتعبير والتواصل من دون حواجز أو معوقات فيما بينهم. </a:t>
            </a:r>
          </a:p>
          <a:p>
            <a:pPr algn="justLow" rtl="1">
              <a:lnSpc>
                <a:spcPct val="150000"/>
              </a:lnSpc>
            </a:pPr>
            <a:r>
              <a:rPr lang="ar-EG" sz="1600" dirty="0">
                <a:solidFill>
                  <a:schemeClr val="tx1"/>
                </a:solidFill>
                <a:latin typeface="Alexandria" pitchFamily="2" charset="-78"/>
                <a:cs typeface="Alexandria" pitchFamily="2" charset="-78"/>
              </a:rPr>
              <a:t>وفي ظل توسع الأفراد في ممارسة حياتهم على هذا الواقع الافتراضي، نتيجة تعدّد الخدمات التي تقدمها منصات التواصل، ونظراً إلى قدرة الأفراد على إخفاء شخصياتهم، أو على الأقل شعورهم بالبعد المادي بعضهم عن بعض أصبحت السلوكيات السلبية، من جرائم وعادات منبوذة اجتماعياً، تتخذ مظهراً أكثر بروزاً شيئاً فشيئاً؛ فازدادت المخاطر، وتنوعت الأضرار المترتبة عليها، وهذا ما أوجب على التشريعات الحديثة ضرورة الالتفات إلى هذا الفضاء؛ فأدركت عدم إمكان إهماله وتركه يتحوّل إلى منطقة بلا قانون ينظمها.</a:t>
            </a:r>
          </a:p>
          <a:p>
            <a:pPr algn="justLow" rtl="1">
              <a:lnSpc>
                <a:spcPct val="150000"/>
              </a:lnSpc>
            </a:pPr>
            <a:r>
              <a:rPr lang="ar-EG" sz="1600" dirty="0">
                <a:solidFill>
                  <a:schemeClr val="tx1"/>
                </a:solidFill>
                <a:latin typeface="Alexandria" pitchFamily="2" charset="-78"/>
                <a:cs typeface="Alexandria" pitchFamily="2" charset="-78"/>
              </a:rPr>
              <a:t>وقد ركزت معظم التشريعات، ومن بينها التشريعات العربية، اهتمامَها على كيفية الحد من السلوكيات غير القانونية، من خلال اتباع أسلوب التعامل المباشر مع المحتويات التي تمثل خروجاً على القانون، أو العادات، أو النظام العام؛ وذلك بحظر هذه السلوكيات، وتجريم أو منع القيام بها من طرف مستخدمي وسائل التواصل الاجتماعي، إلا أنّه، ونظراً إلى أنّ وسائل التواصل تعتمد على شبكة الإنترنت في عملها، وبحكم اتساع هذه الشبكة، فإنّ المحتوى غير المشروع ينتقل بمجرد دخوله إلى وسائل التواصل إلى شبكة الإنترنت لينتشر عبر مختلف مواقعها وزواياها؛ فيصبح من غير الممكن الوصول إلى هذا المحتوى لإزالته بشكل كامل، ويصبح من المستحيل منع الأضرار المترتبة عليه، أوحتى معرفة الأشخاص الذين يقومون بنشره وترويجه.</a:t>
            </a:r>
          </a:p>
          <a:p>
            <a:pPr algn="justLow" rtl="1"/>
            <a:endParaRPr lang="ar-EG" sz="1600" dirty="0">
              <a:solidFill>
                <a:schemeClr val="tx1"/>
              </a:solidFill>
              <a:latin typeface="Alexandria" pitchFamily="2" charset="-78"/>
              <a:cs typeface="Alexandria" pitchFamily="2" charset="-78"/>
            </a:endParaRPr>
          </a:p>
          <a:p>
            <a:pPr algn="r" rtl="1"/>
            <a:endParaRPr lang="ar-EG" sz="1800" dirty="0">
              <a:solidFill>
                <a:schemeClr val="tx1"/>
              </a:solidFill>
              <a:latin typeface="Alexandria" pitchFamily="2" charset="-78"/>
              <a:cs typeface="Alexandria" pitchFamily="2" charset="-78"/>
            </a:endParaRPr>
          </a:p>
          <a:p>
            <a:pPr algn="r" rtl="1"/>
            <a:endParaRPr lang="ar-EG" sz="1800" dirty="0">
              <a:solidFill>
                <a:schemeClr val="tx1"/>
              </a:solidFill>
              <a:latin typeface="Alexandria" pitchFamily="2" charset="-78"/>
              <a:cs typeface="Alexandria" pitchFamily="2" charset="-78"/>
            </a:endParaRPr>
          </a:p>
          <a:p>
            <a:pPr algn="r" rtl="1"/>
            <a:endParaRPr lang="ar-EG" sz="1800" dirty="0">
              <a:solidFill>
                <a:schemeClr val="tx1"/>
              </a:solidFill>
              <a:latin typeface="Alexandria" pitchFamily="2" charset="-78"/>
              <a:cs typeface="Alexandria" pitchFamily="2" charset="-78"/>
            </a:endParaRPr>
          </a:p>
          <a:p>
            <a:pPr algn="r" rtl="1"/>
            <a:endParaRPr lang="ar-EG" sz="1800" dirty="0">
              <a:solidFill>
                <a:schemeClr val="tx1"/>
              </a:solidFill>
              <a:latin typeface="Alexandria" pitchFamily="2" charset="-78"/>
              <a:cs typeface="Alexandria" pitchFamily="2" charset="-78"/>
            </a:endParaRPr>
          </a:p>
          <a:p>
            <a:pPr algn="r" rtl="1"/>
            <a:endParaRPr lang="ar-EG" sz="1800" dirty="0">
              <a:solidFill>
                <a:schemeClr val="tx1"/>
              </a:solidFill>
              <a:latin typeface="Alexandria" pitchFamily="2" charset="-78"/>
              <a:cs typeface="Alexandria" pitchFamily="2" charset="-78"/>
            </a:endParaRPr>
          </a:p>
          <a:p>
            <a:pPr algn="r" rtl="1"/>
            <a:endParaRPr lang="ar-EG" sz="1800" dirty="0">
              <a:solidFill>
                <a:schemeClr val="tx1"/>
              </a:solidFill>
              <a:latin typeface="Alexandria" pitchFamily="2" charset="-78"/>
              <a:cs typeface="Alexandria" pitchFamily="2" charset="-78"/>
            </a:endParaRPr>
          </a:p>
          <a:p>
            <a:pPr algn="r" rtl="1"/>
            <a:endParaRPr lang="ar-EG" sz="18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lvl="0"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C014C79-3CEE-1658-766A-C1F8FBDB51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36070" y="-14413"/>
            <a:ext cx="2305141" cy="1076343"/>
          </a:xfrm>
          <a:prstGeom prst="rect">
            <a:avLst/>
          </a:prstGeom>
        </p:spPr>
      </p:pic>
      <p:sp>
        <p:nvSpPr>
          <p:cNvPr id="3" name="Rectangle 2">
            <a:extLst>
              <a:ext uri="{FF2B5EF4-FFF2-40B4-BE49-F238E27FC236}">
                <a16:creationId xmlns:a16="http://schemas.microsoft.com/office/drawing/2014/main" id="{3380A467-BB5F-0A03-0B1B-F98FE5020EB7}"/>
              </a:ext>
            </a:extLst>
          </p:cNvPr>
          <p:cNvSpPr/>
          <p:nvPr/>
        </p:nvSpPr>
        <p:spPr>
          <a:xfrm>
            <a:off x="2626178" y="1285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41755924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7BF32-306B-A73C-8A84-5FF1AB7BDC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5C0718-EBAE-92BD-33D9-473EE4768B0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BF85C846-0E58-061E-8BB4-D4E2E9CBC4D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B969835-1A37-C546-BB5E-9B727F825DC6}"/>
              </a:ext>
            </a:extLst>
          </p:cNvPr>
          <p:cNvSpPr/>
          <p:nvPr/>
        </p:nvSpPr>
        <p:spPr>
          <a:xfrm>
            <a:off x="1179870" y="1097771"/>
            <a:ext cx="10432027" cy="5367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dirty="0">
                <a:solidFill>
                  <a:schemeClr val="tx1"/>
                </a:solidFill>
                <a:latin typeface="Alexandria" pitchFamily="2" charset="-78"/>
                <a:cs typeface="Alexandria" pitchFamily="2" charset="-78"/>
              </a:rPr>
              <a:t>. </a:t>
            </a:r>
          </a:p>
          <a:p>
            <a:pPr algn="justLow" rtl="1"/>
            <a:endParaRPr lang="ar-EG" dirty="0">
              <a:solidFill>
                <a:schemeClr val="tx1"/>
              </a:solidFill>
              <a:latin typeface="Alexandria" pitchFamily="2" charset="-78"/>
              <a:cs typeface="Alexandria" pitchFamily="2" charset="-78"/>
            </a:endParaRPr>
          </a:p>
          <a:p>
            <a:pPr algn="justLow" rtl="1"/>
            <a:endParaRPr lang="ar-EG" dirty="0">
              <a:solidFill>
                <a:schemeClr val="tx1"/>
              </a:solidFill>
              <a:latin typeface="Alexandria" pitchFamily="2" charset="-78"/>
              <a:cs typeface="Alexandria" pitchFamily="2" charset="-78"/>
            </a:endParaRPr>
          </a:p>
          <a:p>
            <a:pPr algn="justLow" rtl="1"/>
            <a:endParaRPr lang="ar-EG" dirty="0">
              <a:solidFill>
                <a:schemeClr val="tx1"/>
              </a:solidFill>
              <a:latin typeface="Alexandria" pitchFamily="2" charset="-78"/>
              <a:cs typeface="Alexandria" pitchFamily="2" charset="-78"/>
            </a:endParaRPr>
          </a:p>
          <a:p>
            <a:pPr algn="justLow" rtl="1">
              <a:lnSpc>
                <a:spcPct val="150000"/>
              </a:lnSpc>
            </a:pPr>
            <a:endParaRPr lang="ar-EG"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لهذا انتبهت بعض الدول إلى ضرورة التحرك سريعاً وبشكل فعّال، عندما يتعلق الأمر بمحتوى غير مشروع على وسائل التواصل الاجتماعي، خصوصاً عندما يشكّل هذا المحتوى بعض أنواع الجرائم الخطيرة والمؤثرة على الأفراد والمجتمع. ومع إدراك هذه الدول أنّها غير قادرة على القيام بهذا التحرك السريع بمفردها؛ نظراً إلى أنّها لا تمتلك السيطرة على وسائل التواصل الاجتماعي، فقد سعت إلى ضبط هذا الفضاء من خلال ضبط الأشخاص الذين يتحكمون فيه، وهم مزودو خدمات وسائل التواصل الاجتماعي، وذلك من خلال إلقاء التزامات معيّنة على عواتقهم، وبهذه الطريقة استطاعت تقرير مسؤولياتهم القانونية - بمختلف مظاهرها - عن المحتوى غير المشروع، من خلال لوضع غرامات عن مخالفة تلك الالتزامات، وكذلك اعتبارهم مسؤولين - مدنياً أو جنائياً -عن الأضرار التي قد يحدثها هذا المحتوى غير المشروع بالغير.</a:t>
            </a:r>
          </a:p>
          <a:p>
            <a:pPr algn="justLow" rtl="1">
              <a:lnSpc>
                <a:spcPct val="150000"/>
              </a:lnSpc>
            </a:pPr>
            <a:r>
              <a:rPr lang="ar-EG" sz="1600" dirty="0">
                <a:solidFill>
                  <a:schemeClr val="tx1"/>
                </a:solidFill>
                <a:latin typeface="Alexandria" pitchFamily="2" charset="-78"/>
                <a:cs typeface="Alexandria" pitchFamily="2" charset="-78"/>
              </a:rPr>
              <a:t>يمكن القول أن وسائل التواصل الاجتماعي تثير إشكاليات قانونية عديدة، منها مايتعلق بخصوصية الفرد ومدى التعرض لها، وما يتأتى عن ذلك لجهة تجميع بيانات</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شخصية عنه وكيفية استعمالها، وصولا إلى حرية التعبير عن الرأي عبر هذه الوسائل،والقيود التي يمكن أن تفرض عليها، .</a:t>
            </a: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8BED678-C376-53AA-134D-8CDDB8F508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CAEA1FD-B3BD-88D5-3731-DF6ACACCCF96}"/>
              </a:ext>
            </a:extLst>
          </p:cNvPr>
          <p:cNvSpPr/>
          <p:nvPr/>
        </p:nvSpPr>
        <p:spPr>
          <a:xfrm>
            <a:off x="2368218" y="4715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480186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F647F2-C802-C35B-3C6A-EB058FCB264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D80C0D0-44EC-9F47-CC68-E147E7CF92E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D335AD4-B622-5EBF-7468-82498BF8FA1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D5EC2770-5DCD-6424-58D6-71C14674259F}"/>
              </a:ext>
            </a:extLst>
          </p:cNvPr>
          <p:cNvSpPr/>
          <p:nvPr/>
        </p:nvSpPr>
        <p:spPr>
          <a:xfrm>
            <a:off x="1179870" y="1097771"/>
            <a:ext cx="10432027" cy="5367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dirty="0">
                <a:solidFill>
                  <a:schemeClr val="tx1"/>
                </a:solidFill>
                <a:latin typeface="Alexandria" pitchFamily="2" charset="-78"/>
                <a:cs typeface="Alexandria" pitchFamily="2" charset="-78"/>
              </a:rPr>
              <a:t>. </a:t>
            </a:r>
          </a:p>
          <a:p>
            <a:pPr algn="justLow" rtl="1"/>
            <a:endParaRPr lang="ar-EG" dirty="0">
              <a:solidFill>
                <a:schemeClr val="tx1"/>
              </a:solidFill>
              <a:latin typeface="Alexandria" pitchFamily="2" charset="-78"/>
              <a:cs typeface="Alexandria" pitchFamily="2" charset="-78"/>
            </a:endParaRPr>
          </a:p>
          <a:p>
            <a:pPr algn="justLow" rtl="1"/>
            <a:endParaRPr lang="ar-EG" dirty="0">
              <a:solidFill>
                <a:schemeClr val="tx1"/>
              </a:solidFill>
              <a:latin typeface="Alexandria" pitchFamily="2" charset="-78"/>
              <a:cs typeface="Alexandria" pitchFamily="2" charset="-78"/>
            </a:endParaRPr>
          </a:p>
          <a:p>
            <a:pPr algn="justLow" rtl="1"/>
            <a:endParaRPr lang="ar-EG" dirty="0">
              <a:solidFill>
                <a:schemeClr val="tx1"/>
              </a:solidFill>
              <a:latin typeface="Alexandria" pitchFamily="2" charset="-78"/>
              <a:cs typeface="Alexandria" pitchFamily="2" charset="-78"/>
            </a:endParaRPr>
          </a:p>
          <a:p>
            <a:pPr algn="justLow" rtl="1">
              <a:lnSpc>
                <a:spcPct val="150000"/>
              </a:lnSpc>
            </a:pPr>
            <a:endParaRPr lang="ar-EG" dirty="0">
              <a:solidFill>
                <a:schemeClr val="tx1"/>
              </a:solidFill>
              <a:latin typeface="Alexandria" pitchFamily="2" charset="-78"/>
              <a:cs typeface="Alexandria" pitchFamily="2" charset="-78"/>
            </a:endParaRPr>
          </a:p>
          <a:p>
            <a:pPr algn="justLow" rtl="1">
              <a:lnSpc>
                <a:spcPct val="150000"/>
              </a:lnSpc>
            </a:pPr>
            <a:endParaRPr lang="ar-EG" dirty="0">
              <a:solidFill>
                <a:schemeClr val="tx1"/>
              </a:solidFill>
              <a:latin typeface="Alexandria" pitchFamily="2" charset="-78"/>
              <a:cs typeface="Alexandria" pitchFamily="2" charset="-78"/>
            </a:endParaRPr>
          </a:p>
          <a:p>
            <a:pPr algn="justLow" rtl="1">
              <a:lnSpc>
                <a:spcPct val="150000"/>
              </a:lnSpc>
            </a:pPr>
            <a:endParaRPr lang="ar-EG" dirty="0">
              <a:solidFill>
                <a:schemeClr val="tx1"/>
              </a:solidFill>
              <a:latin typeface="Alexandria" pitchFamily="2" charset="-78"/>
              <a:cs typeface="Alexandria" pitchFamily="2" charset="-78"/>
            </a:endParaRPr>
          </a:p>
          <a:p>
            <a:pPr algn="justLow" rtl="1">
              <a:lnSpc>
                <a:spcPct val="150000"/>
              </a:lnSpc>
            </a:pPr>
            <a:endParaRPr lang="ar-EG" dirty="0">
              <a:solidFill>
                <a:schemeClr val="tx1"/>
              </a:solidFill>
              <a:latin typeface="Alexandria" pitchFamily="2" charset="-78"/>
              <a:cs typeface="Alexandria" pitchFamily="2" charset="-78"/>
            </a:endParaRPr>
          </a:p>
          <a:p>
            <a:pPr algn="justLow" rtl="1">
              <a:lnSpc>
                <a:spcPct val="150000"/>
              </a:lnSpc>
            </a:pPr>
            <a:endParaRPr lang="ar-EG" dirty="0">
              <a:solidFill>
                <a:schemeClr val="tx1"/>
              </a:solidFill>
              <a:latin typeface="Alexandria" pitchFamily="2" charset="-78"/>
              <a:cs typeface="Alexandria" pitchFamily="2" charset="-78"/>
            </a:endParaRPr>
          </a:p>
          <a:p>
            <a:pPr algn="justLow" rtl="1"/>
            <a:endParaRPr lang="en-US" dirty="0">
              <a:solidFill>
                <a:schemeClr val="tx1"/>
              </a:solidFill>
              <a:latin typeface="Alexandria" pitchFamily="2" charset="-78"/>
              <a:cs typeface="+mj-cs"/>
            </a:endParaRPr>
          </a:p>
          <a:p>
            <a:pPr algn="justLow" rtl="1"/>
            <a:endParaRPr lang="en-US" dirty="0">
              <a:solidFill>
                <a:schemeClr val="tx1"/>
              </a:solidFill>
              <a:latin typeface="Alexandria" pitchFamily="2" charset="-78"/>
              <a:cs typeface="+mj-cs"/>
            </a:endParaRPr>
          </a:p>
          <a:p>
            <a:pPr algn="justLow" rtl="1"/>
            <a:endParaRPr lang="en-US" dirty="0">
              <a:solidFill>
                <a:schemeClr val="tx1"/>
              </a:solidFill>
              <a:latin typeface="Alexandria" pitchFamily="2" charset="-78"/>
              <a:cs typeface="+mj-cs"/>
            </a:endParaRPr>
          </a:p>
          <a:p>
            <a:pPr algn="justLow" rtl="1"/>
            <a:endParaRPr lang="en-US" dirty="0">
              <a:solidFill>
                <a:schemeClr val="tx1"/>
              </a:solidFill>
              <a:latin typeface="Alexandria" pitchFamily="2" charset="-78"/>
              <a:cs typeface="+mj-cs"/>
            </a:endParaRPr>
          </a:p>
          <a:p>
            <a:pPr algn="justLow" rtl="1">
              <a:lnSpc>
                <a:spcPct val="150000"/>
              </a:lnSpc>
            </a:pPr>
            <a:endParaRPr lang="ar-EG" sz="18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يثور التساؤل حول ماهية التنظيم القانوني الممكن تطبيقه على وسائل التواصل"الاجتماعي، لاسيما بشأن الإشكاليات القانونية التي جرى طرحها.وقد رغب البعض، عندما خلقت التكنولوجيا هذا العالم الافتراضي الجديد، أي الإنترنت ووسائل التواصل الاجتماعي، في بقائه خارج إطار أي تنظيم، في حين أراد</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البعض الآخر وضع تنظيم جديد خاص له. لكن خلافاً لهذا الجدال، فإن القوانين النافذة</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الموجودة تطبق على ما تخلقه التكنولوجيا من تطور مع بعض الإضافات التشريعية أوالتعديلات.</a:t>
            </a:r>
          </a:p>
          <a:p>
            <a:pPr algn="justLow" rtl="1">
              <a:lnSpc>
                <a:spcPct val="150000"/>
              </a:lnSpc>
            </a:pPr>
            <a:r>
              <a:rPr lang="ar-EG" sz="1600" dirty="0">
                <a:solidFill>
                  <a:schemeClr val="tx1"/>
                </a:solidFill>
                <a:latin typeface="Alexandria" pitchFamily="2" charset="-78"/>
                <a:cs typeface="Alexandria" pitchFamily="2" charset="-78"/>
              </a:rPr>
              <a:t>ويحتاج القانون عادة وقتاً طويلاً للحاق بالتكنولوجيا الحديثة. لكن التوسع السريع لشبكات التواصل الاجتماعي ولعدد المستخدمين عليها يجعل عامل الوقت حاسماً.وتواجه بعض المحاكم صعوبات في فهم الوظائف والإمكانات والخصائص التقنية لوسائل التواصل الاجتماعي عند الفصل في النزاعات المرتبطة بالخصوصية وحرية الرأي على مواقع التواصل الاجتماعي.</a:t>
            </a:r>
            <a:endParaRPr lang="en-US" sz="1600" dirty="0">
              <a:solidFill>
                <a:schemeClr val="tx1"/>
              </a:solidFill>
              <a:latin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3F16CC1-FF49-971D-50BA-74BE09BA58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7B05D67-1045-98F8-6CA8-D7417BFE5D4A}"/>
              </a:ext>
            </a:extLst>
          </p:cNvPr>
          <p:cNvSpPr/>
          <p:nvPr/>
        </p:nvSpPr>
        <p:spPr>
          <a:xfrm>
            <a:off x="2368218" y="4715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3840213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045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1927175" y="104563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470778E5-FCFC-026C-8F6D-A2C04B0EFD7A}"/>
              </a:ext>
            </a:extLst>
          </p:cNvPr>
          <p:cNvGraphicFramePr/>
          <p:nvPr>
            <p:extLst>
              <p:ext uri="{D42A27DB-BD31-4B8C-83A1-F6EECF244321}">
                <p14:modId xmlns:p14="http://schemas.microsoft.com/office/powerpoint/2010/main" val="2604651509"/>
              </p:ext>
            </p:extLst>
          </p:nvPr>
        </p:nvGraphicFramePr>
        <p:xfrm>
          <a:off x="723332" y="1504335"/>
          <a:ext cx="10446113" cy="47086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03AEFA20-15D6-61D1-0AFE-DB84BF30F9E9}"/>
              </a:ext>
            </a:extLst>
          </p:cNvPr>
          <p:cNvSpPr txBox="1"/>
          <p:nvPr/>
        </p:nvSpPr>
        <p:spPr>
          <a:xfrm>
            <a:off x="2918713" y="513384"/>
            <a:ext cx="6055349" cy="461665"/>
          </a:xfrm>
          <a:prstGeom prst="rect">
            <a:avLst/>
          </a:prstGeom>
          <a:noFill/>
        </p:spPr>
        <p:txBody>
          <a:bodyPr wrap="square" rtlCol="0">
            <a:spAutoFit/>
          </a:bodyPr>
          <a:lstStyle/>
          <a:p>
            <a:pPr lvl="0" algn="ctr" rtl="1"/>
            <a:r>
              <a:rPr lang="ar-EG" sz="2400" b="1" dirty="0">
                <a:solidFill>
                  <a:srgbClr val="00AEEF"/>
                </a:solidFill>
                <a:latin typeface="Alexandria" pitchFamily="2" charset="-78"/>
                <a:cs typeface="Alexandria" pitchFamily="2" charset="-78"/>
              </a:rPr>
              <a:t>أولاً: ماهية وسائل التواصل الاجتماعي</a:t>
            </a:r>
            <a:endParaRPr lang="en-US" sz="24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938497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7775401" y="6176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606962" y="3699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Rectangle: Rounded Corners 1">
            <a:extLst>
              <a:ext uri="{FF2B5EF4-FFF2-40B4-BE49-F238E27FC236}">
                <a16:creationId xmlns:a16="http://schemas.microsoft.com/office/drawing/2014/main" id="{F4BFB812-F461-E972-22DD-B22B97D6F37F}"/>
              </a:ext>
            </a:extLst>
          </p:cNvPr>
          <p:cNvSpPr/>
          <p:nvPr/>
        </p:nvSpPr>
        <p:spPr>
          <a:xfrm>
            <a:off x="884903" y="1463467"/>
            <a:ext cx="10734506" cy="487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4" name="TextBox 3">
            <a:extLst>
              <a:ext uri="{FF2B5EF4-FFF2-40B4-BE49-F238E27FC236}">
                <a16:creationId xmlns:a16="http://schemas.microsoft.com/office/drawing/2014/main" id="{E24D9662-9C4E-D99A-8F2A-D24C1B116F33}"/>
              </a:ext>
            </a:extLst>
          </p:cNvPr>
          <p:cNvSpPr txBox="1"/>
          <p:nvPr/>
        </p:nvSpPr>
        <p:spPr>
          <a:xfrm>
            <a:off x="884903" y="1286811"/>
            <a:ext cx="10638503" cy="6522235"/>
          </a:xfrm>
          <a:prstGeom prst="rect">
            <a:avLst/>
          </a:prstGeom>
          <a:noFill/>
        </p:spPr>
        <p:txBody>
          <a:bodyPr wrap="square" rtlCol="0">
            <a:spAutoFit/>
          </a:bodyPr>
          <a:lstStyle/>
          <a:p>
            <a:pPr algn="justLow" rtl="1">
              <a:lnSpc>
                <a:spcPct val="150000"/>
              </a:lnSpc>
            </a:pPr>
            <a:endParaRPr lang="ar-EG" sz="1400" dirty="0">
              <a:latin typeface="Alexandria" pitchFamily="2" charset="-78"/>
              <a:cs typeface="Alexandria" pitchFamily="2" charset="-78"/>
            </a:endParaRPr>
          </a:p>
          <a:p>
            <a:pPr algn="justLow" rtl="1">
              <a:lnSpc>
                <a:spcPct val="150000"/>
              </a:lnSpc>
            </a:pPr>
            <a:r>
              <a:rPr lang="ar-EG" sz="1400" dirty="0">
                <a:latin typeface="Alexandria" pitchFamily="2" charset="-78"/>
                <a:cs typeface="Alexandria" pitchFamily="2" charset="-78"/>
              </a:rPr>
              <a:t>أمور كثيرة تطورت منذ أول رسالة إلكترونية أرسلت عام 1971، لحين تأسيس أول وسيلة تواصل اجتماعي مسماة </a:t>
            </a:r>
            <a:r>
              <a:rPr lang="en-US" sz="1400" dirty="0" err="1">
                <a:latin typeface="Alexandria" pitchFamily="2" charset="-78"/>
              </a:rPr>
              <a:t>Geocities</a:t>
            </a:r>
            <a:r>
              <a:rPr lang="en-US" sz="1400" dirty="0">
                <a:latin typeface="Alexandria" pitchFamily="2" charset="-78"/>
              </a:rPr>
              <a:t> </a:t>
            </a:r>
            <a:r>
              <a:rPr lang="ar-EG" sz="1400" dirty="0">
                <a:latin typeface="Alexandria" pitchFamily="2" charset="-78"/>
                <a:cs typeface="Alexandria" pitchFamily="2" charset="-78"/>
              </a:rPr>
              <a:t>عام 1994 .              و في عام 1995 سمح موقع </a:t>
            </a:r>
            <a:r>
              <a:rPr lang="en-US" sz="1400" dirty="0" err="1">
                <a:latin typeface="Alexandria" pitchFamily="2" charset="-78"/>
              </a:rPr>
              <a:t>TheGlobe</a:t>
            </a:r>
            <a:r>
              <a:rPr lang="ar-EG" sz="1400" dirty="0">
                <a:latin typeface="Alexandria" pitchFamily="2" charset="-78"/>
                <a:cs typeface="Alexandria" pitchFamily="2" charset="-78"/>
              </a:rPr>
              <a:t>للمستخدمين بنشر تجاربهم الشخصية على الخط </a:t>
            </a:r>
            <a:r>
              <a:rPr lang="en-US" sz="1400" dirty="0">
                <a:latin typeface="Alexandria" pitchFamily="2" charset="-78"/>
              </a:rPr>
              <a:t>online </a:t>
            </a:r>
            <a:r>
              <a:rPr lang="ar-EG" sz="1400" dirty="0">
                <a:latin typeface="Alexandria" pitchFamily="2" charset="-78"/>
                <a:cs typeface="Alexandria" pitchFamily="2" charset="-78"/>
              </a:rPr>
              <a:t>وبمشاركة المحتوى مع مستخدمين آخرين ذوي اهتمامات مشتركة. في عام 1997، تم إطلاق خدمة التراسل الآني </a:t>
            </a:r>
            <a:r>
              <a:rPr lang="en-US" sz="1400" dirty="0">
                <a:latin typeface="Alexandria" pitchFamily="2" charset="-78"/>
              </a:rPr>
              <a:t>AOL Instant Messenger </a:t>
            </a:r>
            <a:r>
              <a:rPr lang="ar-EG" sz="1400" dirty="0">
                <a:latin typeface="Alexandria" pitchFamily="2" charset="-78"/>
                <a:cs typeface="Alexandria" pitchFamily="2" charset="-78"/>
              </a:rPr>
              <a:t>على الإنترنت كذلك تم إطلاق موقع</a:t>
            </a:r>
            <a:r>
              <a:rPr lang="en-US" sz="1400" dirty="0">
                <a:latin typeface="Alexandria" pitchFamily="2" charset="-78"/>
              </a:rPr>
              <a:t>Sixdegrees.com </a:t>
            </a:r>
            <a:r>
              <a:rPr lang="ar-EG" sz="1400" dirty="0">
                <a:latin typeface="Alexandria" pitchFamily="2" charset="-78"/>
                <a:cs typeface="Alexandria" pitchFamily="2" charset="-78"/>
              </a:rPr>
              <a:t>الذي يتيح إنشاء سير ذاتية على الخط ووضع لائحة بالأصدقاء. وفي عام 2003، تم إطلاق موقع </a:t>
            </a:r>
            <a:r>
              <a:rPr lang="en-US" sz="1400" dirty="0" err="1">
                <a:latin typeface="Alexandria" pitchFamily="2" charset="-78"/>
              </a:rPr>
              <a:t>MySpace</a:t>
            </a:r>
            <a:r>
              <a:rPr lang="en-US" sz="1400" dirty="0">
                <a:latin typeface="Alexandria" pitchFamily="2" charset="-78"/>
              </a:rPr>
              <a:t> </a:t>
            </a:r>
            <a:r>
              <a:rPr lang="ar-EG" sz="1400" dirty="0">
                <a:latin typeface="Alexandria" pitchFamily="2" charset="-78"/>
                <a:cs typeface="Alexandria" pitchFamily="2" charset="-78"/>
              </a:rPr>
              <a:t>معلنا الثورة الجديدة في وسائل التواصل الاجتماعي العصرية. ثم تبعت ذلك وسائل التواصل الاجتماعي  </a:t>
            </a:r>
            <a:r>
              <a:rPr lang="en-US" sz="1400" dirty="0">
                <a:latin typeface="Alexandria" pitchFamily="2" charset="-78"/>
              </a:rPr>
              <a:t>LinkedInClassmates.com </a:t>
            </a:r>
            <a:r>
              <a:rPr lang="ar-EG" sz="1400" dirty="0">
                <a:latin typeface="Alexandria" pitchFamily="2" charset="-78"/>
                <a:cs typeface="Alexandria" pitchFamily="2" charset="-78"/>
              </a:rPr>
              <a:t>و</a:t>
            </a:r>
            <a:r>
              <a:rPr lang="en-US" sz="1400" dirty="0">
                <a:latin typeface="Alexandria" pitchFamily="2" charset="-78"/>
              </a:rPr>
              <a:t>Twitter Facebook </a:t>
            </a:r>
            <a:r>
              <a:rPr lang="ar-EG" sz="1400" dirty="0">
                <a:latin typeface="Alexandria" pitchFamily="2" charset="-78"/>
                <a:cs typeface="Alexandria" pitchFamily="2" charset="-78"/>
              </a:rPr>
              <a:t>وغيرها .</a:t>
            </a:r>
            <a:endParaRPr lang="en-US" sz="1400" dirty="0">
              <a:latin typeface="Alexandria" pitchFamily="2" charset="-78"/>
            </a:endParaRPr>
          </a:p>
          <a:p>
            <a:pPr algn="justLow" rtl="1">
              <a:lnSpc>
                <a:spcPct val="150000"/>
              </a:lnSpc>
            </a:pPr>
            <a:r>
              <a:rPr lang="ar-EG" sz="1400" dirty="0">
                <a:latin typeface="Alexandria" pitchFamily="2" charset="-78"/>
                <a:cs typeface="Alexandria" pitchFamily="2" charset="-78"/>
              </a:rPr>
              <a:t>ومن ضمن التعريفات الدولية وسائل التواصل الاجتماعي الجديرة بالذكر ؛ تعريف اللجنة الاقتصادية والاجتماعية الأوروبية ل «وسائل التواصل الاجتماعي» بأنها</a:t>
            </a:r>
            <a:r>
              <a:rPr lang="en-US" sz="1400" dirty="0">
                <a:latin typeface="Alexandria" pitchFamily="2" charset="-78"/>
              </a:rPr>
              <a:t> </a:t>
            </a:r>
            <a:r>
              <a:rPr lang="ar-EG" sz="1400" dirty="0">
                <a:latin typeface="Alexandria" pitchFamily="2" charset="-78"/>
                <a:cs typeface="Alexandria" pitchFamily="2" charset="-78"/>
              </a:rPr>
              <a:t>خدمات على الإنترنت تهدف إلى إنشاء مجموعات من الأشخاص وإلى</a:t>
            </a:r>
            <a:r>
              <a:rPr lang="en-US" sz="1400" dirty="0">
                <a:latin typeface="Alexandria" pitchFamily="2" charset="-78"/>
              </a:rPr>
              <a:t> </a:t>
            </a:r>
            <a:r>
              <a:rPr lang="ar-EG" sz="1400" dirty="0">
                <a:latin typeface="Alexandria" pitchFamily="2" charset="-78"/>
                <a:cs typeface="Alexandria" pitchFamily="2" charset="-78"/>
              </a:rPr>
              <a:t>الربط بينها حيث يتشارك هؤلاء الأشخاص نشاطات أو اهتمامات مشتركة أو يرغبون ببساطة معرفة الأشياء المفضلة أو نشاطات الأشخاص الآخرين؛ وتضع هذه الخدمات بتصرف هؤلاء مجموعة من الوظائف تسمح بالتفاعل بينهم.</a:t>
            </a:r>
          </a:p>
          <a:p>
            <a:pPr algn="justLow" rtl="1">
              <a:lnSpc>
                <a:spcPct val="150000"/>
              </a:lnSpc>
            </a:pPr>
            <a:r>
              <a:rPr lang="ar-EG" sz="1400" dirty="0">
                <a:latin typeface="Alexandria" pitchFamily="2" charset="-78"/>
                <a:cs typeface="Alexandria" pitchFamily="2" charset="-78"/>
              </a:rPr>
              <a:t>يظهر الاختلاف بين مفهوم مصطلحي «شبكات التواصل » و «وسائل التواصل »؛ فشبكات التواصل الاجتماعي، أو الشبكات الاجتماعية، وفق البعض، هي وسائل تستهدف جمع الأصدقاء والمعارف والأقارب وزملاء الدراسة في مكان واحد على الويب، والتشارك في الآراء والاهتمامات والتعليقات والأخبار، وتكوين صداقات جديدة ، أو هي عبارة عن وسائل تستخدم الشبكة الإلكترونية لإجراء تواصل بين أشخاص لديهم اهتمامات مشتركة، وفق البعض الآخر.</a:t>
            </a: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en-US" sz="1400" dirty="0">
              <a:latin typeface="Alexandria" pitchFamily="2" charset="-78"/>
            </a:endParaRPr>
          </a:p>
        </p:txBody>
      </p:sp>
      <p:sp>
        <p:nvSpPr>
          <p:cNvPr id="7" name="TextBox 6">
            <a:extLst>
              <a:ext uri="{FF2B5EF4-FFF2-40B4-BE49-F238E27FC236}">
                <a16:creationId xmlns:a16="http://schemas.microsoft.com/office/drawing/2014/main" id="{C215BF70-96C8-506F-C380-ACE5592DB744}"/>
              </a:ext>
            </a:extLst>
          </p:cNvPr>
          <p:cNvSpPr txBox="1"/>
          <p:nvPr/>
        </p:nvSpPr>
        <p:spPr>
          <a:xfrm>
            <a:off x="2016053" y="590309"/>
            <a:ext cx="6088125" cy="400110"/>
          </a:xfrm>
          <a:prstGeom prst="rect">
            <a:avLst/>
          </a:prstGeom>
          <a:noFill/>
        </p:spPr>
        <p:txBody>
          <a:bodyPr wrap="square" rtlCol="0">
            <a:spAutoFit/>
          </a:bodyPr>
          <a:lstStyle/>
          <a:p>
            <a:pPr algn="r"/>
            <a:r>
              <a:rPr lang="ar-EG" sz="2000" b="1" dirty="0">
                <a:solidFill>
                  <a:srgbClr val="00AEEF"/>
                </a:solidFill>
                <a:latin typeface="Alexandria" pitchFamily="2" charset="-78"/>
                <a:cs typeface="Alexandria" pitchFamily="2" charset="-78"/>
              </a:rPr>
              <a:t>1-تعريف وسائل التواصل الاجتماعي</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9930344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7779028" y="11310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5130229" y="17997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180494" y="7317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934065" y="1387956"/>
            <a:ext cx="10577188" cy="4789008"/>
          </a:xfrm>
        </p:spPr>
        <p:txBody>
          <a:bodyPr>
            <a:noAutofit/>
          </a:bodyPr>
          <a:lstStyle/>
          <a:p>
            <a:pPr algn="justLow" rtl="1"/>
            <a:endParaRPr lang="ar-EG" sz="1600" dirty="0">
              <a:cs typeface="Alexandria" pitchFamily="2" charset="-78"/>
            </a:endParaRPr>
          </a:p>
          <a:p>
            <a:pPr algn="justLow" rtl="1">
              <a:lnSpc>
                <a:spcPct val="150000"/>
              </a:lnSpc>
            </a:pPr>
            <a:r>
              <a:rPr lang="ar-EG" sz="1600" dirty="0">
                <a:cs typeface="Alexandria" pitchFamily="2" charset="-78"/>
              </a:rPr>
              <a:t>أمّا «وسائل التواصل الاجتماعي </a:t>
            </a:r>
            <a:r>
              <a:rPr lang="en-US" sz="1600" dirty="0"/>
              <a:t>Social Media » </a:t>
            </a:r>
            <a:r>
              <a:rPr lang="ar-EG" sz="1600" dirty="0">
                <a:cs typeface="Alexandria" pitchFamily="2" charset="-78"/>
              </a:rPr>
              <a:t>« ،</a:t>
            </a:r>
            <a:r>
              <a:rPr lang="en-US" sz="1600" dirty="0"/>
              <a:t> </a:t>
            </a:r>
            <a:r>
              <a:rPr lang="ar-EG" sz="1600" dirty="0">
                <a:cs typeface="Alexandria" pitchFamily="2" charset="-78"/>
              </a:rPr>
              <a:t>فقد عرَفها البعض بأنّها مجموعة نظم رقمية تسمح للمستخدمين بالاتصال والتفاعل، وإنشاء المعلومات ومشاركتها، بينما عرَفها البعض الآخر بأنّها: تواصلٌ إلكتروني يستطيع فيه المستخدم التنقل بحرية وسهولة بين دوره كمتلقٍّ، ودوره كمتحدث . </a:t>
            </a:r>
          </a:p>
          <a:p>
            <a:pPr algn="justLow" rtl="1">
              <a:lnSpc>
                <a:spcPct val="150000"/>
              </a:lnSpc>
            </a:pPr>
            <a:r>
              <a:rPr lang="ar-EG" sz="1600" dirty="0">
                <a:cs typeface="Alexandria" pitchFamily="2" charset="-78"/>
              </a:rPr>
              <a:t>فمفهوم «وسائل التواصل» أكثر اتساعًا من «شبكات التواصل»؛ لأنّ مفهومها يشمل كل«المنصات الاجتماعية »، بما فيها «الشبكات الاجتماعية »؛ فعلى سبيل المثال تعتبر المنتديات والمدونات ومواقع مشاركة الفيديو... وغيرها من المواقع والتطبيقات المماثلة من وسائل التواصل الاجتماعي، لكنّها لا تعتبر شبكات اجتماعية؛ فالوظيفة الأساسية للشبكات الاجتماعية هي ربط المستخدمين بعضهم ببعض، ومن ثمّ التفاعل ونشر المحتويات ومشاركتها باستخدام وسائل التواصل المتاحة، لكن إذا كانت وسائل التواصل -وفق ما سبق - عبارة عن منصات اتصال تسمح للمستخدم بالتفاعل مع غيره، من خلال إنشاء ومشاركة البيانات بكل أشكالها . </a:t>
            </a:r>
            <a:endParaRPr lang="en-US" sz="1600" dirty="0"/>
          </a:p>
          <a:p>
            <a:pPr algn="justLow" rtl="1">
              <a:lnSpc>
                <a:spcPct val="150000"/>
              </a:lnSpc>
            </a:pPr>
            <a:r>
              <a:rPr lang="ar-EG" sz="1600" dirty="0">
                <a:cs typeface="Alexandria" pitchFamily="2" charset="-78"/>
              </a:rPr>
              <a:t>و يلاحظ أن العديد من الدراسات في هذا المجال قد اعتبرت أن مصطلحي «وسائل التواصل» و«شبكات التواصل» مترادفين .  </a:t>
            </a: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en-US" sz="1600" dirty="0"/>
          </a:p>
        </p:txBody>
      </p:sp>
    </p:spTree>
    <p:extLst>
      <p:ext uri="{BB962C8B-B14F-4D97-AF65-F5344CB8AC3E}">
        <p14:creationId xmlns:p14="http://schemas.microsoft.com/office/powerpoint/2010/main" val="38976456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F4052-2F22-CE98-276A-0FCD7E8D34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9B92C0-04D5-C7AA-0B58-68DE83B244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68AB9213-A82A-7E65-4911-D490B8DB5703}"/>
              </a:ext>
            </a:extLst>
          </p:cNvPr>
          <p:cNvSpPr/>
          <p:nvPr/>
        </p:nvSpPr>
        <p:spPr>
          <a:xfrm>
            <a:off x="7779028" y="11310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12752D0-5C85-5D42-A286-ECCE795BBC47}"/>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F271CF37-2608-9B51-A133-BA5C464304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2BACA41-2478-7685-3449-FA70E36E0C01}"/>
              </a:ext>
            </a:extLst>
          </p:cNvPr>
          <p:cNvSpPr txBox="1"/>
          <p:nvPr/>
        </p:nvSpPr>
        <p:spPr>
          <a:xfrm>
            <a:off x="5130229" y="17997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60DC1EE-3C49-08A9-3E90-8D210A84D0F2}"/>
              </a:ext>
            </a:extLst>
          </p:cNvPr>
          <p:cNvSpPr/>
          <p:nvPr/>
        </p:nvSpPr>
        <p:spPr>
          <a:xfrm>
            <a:off x="2180494" y="7317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3AA16491-268D-484E-848C-B97AFD169E20}"/>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a:extLst>
              <a:ext uri="{FF2B5EF4-FFF2-40B4-BE49-F238E27FC236}">
                <a16:creationId xmlns:a16="http://schemas.microsoft.com/office/drawing/2014/main" id="{CAA2CED6-B34D-014D-73D2-676336864008}"/>
              </a:ext>
            </a:extLst>
          </p:cNvPr>
          <p:cNvSpPr>
            <a:spLocks noGrp="1"/>
          </p:cNvSpPr>
          <p:nvPr>
            <p:ph idx="1"/>
          </p:nvPr>
        </p:nvSpPr>
        <p:spPr>
          <a:xfrm>
            <a:off x="973393" y="1387955"/>
            <a:ext cx="10537859" cy="5180259"/>
          </a:xfrm>
        </p:spPr>
        <p:txBody>
          <a:bodyPr>
            <a:noAutofit/>
          </a:bodyPr>
          <a:lstStyle/>
          <a:p>
            <a:pPr algn="justLow" rtl="1">
              <a:lnSpc>
                <a:spcPct val="150000"/>
              </a:lnSpc>
            </a:pPr>
            <a:r>
              <a:rPr lang="ar-EG" sz="1600" dirty="0">
                <a:cs typeface="Alexandria" pitchFamily="2" charset="-78"/>
              </a:rPr>
              <a:t>و تعتبر من قبيل وسائل التواصل الاجتماعي المنصات الرقمية المنشأة من قبل أشخاص القانون العام أو الخاص على شبكة الإنترنت أو على شبكة خاصة؛ وهذه المنصات تسمح للمستخدم بإنشاء سيرة ذاتية ومحتوى خاص به وبتحديثه (نصوص،رسوم، صور، صوت، أغاني، أفلام...)، والتي يتم بثها في الوقت الحقيقي للتحميل</a:t>
            </a:r>
            <a:r>
              <a:rPr lang="en-US" sz="1600" dirty="0"/>
              <a:t> </a:t>
            </a:r>
            <a:r>
              <a:rPr lang="ar-EG" sz="1600" dirty="0">
                <a:cs typeface="Alexandria" pitchFamily="2" charset="-78"/>
              </a:rPr>
              <a:t>أو في وقت لاحق؛ وما ينشر قد يكون مفتوح للعموم، أو خاص أو مختلط، وقد يكون مفتوح لفئات مختلفة: المعارف المعتمدة من قبل المستخدم، معارف معارفه، الجمهور بشكل عام (مشترك أو غير مشترك)، مع تمكين المستخدم من تعديل من يستطيع رؤية المحتوى. ويكون التفاعل بين المستخدمين هو مكون لا غنى عنه لوسيلة التواصل الاجتماعي، ومن خلال نظام للتراسل الخاص في وقت الإرسال الحقيقي أو في وقت لاحق، وكذلك من خلال إنشاء "حائط افتراضي" ينشر عليه المستخدم محتواه الخاص أو يسمح لمعارفه بالنشر عليه. </a:t>
            </a:r>
          </a:p>
          <a:p>
            <a:pPr algn="justLow" rtl="1">
              <a:lnSpc>
                <a:spcPct val="150000"/>
              </a:lnSpc>
            </a:pPr>
            <a:r>
              <a:rPr lang="ar-EG" sz="1600" b="1" dirty="0">
                <a:cs typeface="Alexandria" pitchFamily="2" charset="-78"/>
              </a:rPr>
              <a:t>وهكذا فإنه يمكن القول –وفقاً للرأي الفقهي الغالب -  بأن وسائل التواصل الاجتماعي هي أية خدمة إلكترونية أو موقع إلكتروني على الخط أو على شبكة معلوماتية أو على الإنترنت يتيح إنشاء علاقات اجتماعية أوتجمعات بين أشخاص يتشاركون اهتمامات معنية ويتبادلون معلومات مختلفة ومتنوعة.وهي تسمح للأشخاص بتشارك أفكار أو نشاطات أو أحداث أو تعليقات أو نصوص أو صور أو فيديو أو غيرها من الأشياء ذات الاهتمام.</a:t>
            </a:r>
          </a:p>
          <a:p>
            <a:endParaRPr lang="ar-EG" sz="1800" dirty="0">
              <a:cs typeface="Alexandria" pitchFamily="2" charset="-78"/>
            </a:endParaRPr>
          </a:p>
        </p:txBody>
      </p:sp>
    </p:spTree>
    <p:extLst>
      <p:ext uri="{BB962C8B-B14F-4D97-AF65-F5344CB8AC3E}">
        <p14:creationId xmlns:p14="http://schemas.microsoft.com/office/powerpoint/2010/main" val="16731147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7813371" y="7497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ومهما يكن من أمر الاختلاف المصطلحي ، فإنّ تحديد وسائل التواصل الاجتماعي، بشكل دقيق، يعتبر أمرًا صعبًا، بالنظر إلى التطور الذي تشهده في الأنواع والأشكال والخدمات. وإمكان التواصل أو التفاعل وحده لا يجعل من الموقع أو التطبيق وسيلة من وسائل التواصل؛ فالتكييف الصحيح يرتبط بوجود مجموعة من المعايير فيها، وإذا وجِدت تلك المعايير فيمكن اعتبار الموقع أو التطبيق وسيلة تواصل، بغضِّ النظر عن غايته، أو طبيعة العمل الذي يقوم به.</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6" name="Diagram 5">
            <a:extLst>
              <a:ext uri="{FF2B5EF4-FFF2-40B4-BE49-F238E27FC236}">
                <a16:creationId xmlns:a16="http://schemas.microsoft.com/office/drawing/2014/main" id="{237D313F-E521-56A4-A3B1-1DAE253E2003}"/>
              </a:ext>
            </a:extLst>
          </p:cNvPr>
          <p:cNvGraphicFramePr/>
          <p:nvPr>
            <p:extLst>
              <p:ext uri="{D42A27DB-BD31-4B8C-83A1-F6EECF244321}">
                <p14:modId xmlns:p14="http://schemas.microsoft.com/office/powerpoint/2010/main" val="3695356886"/>
              </p:ext>
            </p:extLst>
          </p:nvPr>
        </p:nvGraphicFramePr>
        <p:xfrm>
          <a:off x="906901" y="3170902"/>
          <a:ext cx="10734639" cy="29674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6890616E-5DA4-E51C-928F-B777FA19E749}"/>
              </a:ext>
            </a:extLst>
          </p:cNvPr>
          <p:cNvSpPr txBox="1"/>
          <p:nvPr/>
        </p:nvSpPr>
        <p:spPr>
          <a:xfrm>
            <a:off x="3352991" y="637226"/>
            <a:ext cx="4619141" cy="707886"/>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2-خصائص وسائل التواصل الاجتماعي</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517963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r>
              <a:rPr lang="ar-EG" sz="1800" b="1" u="sng" dirty="0">
                <a:solidFill>
                  <a:srgbClr val="00AEEF"/>
                </a:solidFill>
                <a:latin typeface="Alexandria" pitchFamily="2" charset="-78"/>
                <a:cs typeface="Alexandria" pitchFamily="2" charset="-78"/>
              </a:rPr>
              <a:t>أولاً: وسائل التواصل تعتمد على تقنية الجيل الثاني للإنترنت (</a:t>
            </a:r>
            <a:r>
              <a:rPr lang="en-US" sz="1800" b="1" u="sng" dirty="0">
                <a:solidFill>
                  <a:srgbClr val="00AEEF"/>
                </a:solidFill>
                <a:latin typeface="Alexandria" pitchFamily="2" charset="-78"/>
              </a:rPr>
              <a:t>web 2:0</a:t>
            </a:r>
            <a:r>
              <a:rPr lang="ar-EG" sz="1800" b="1" u="sng" dirty="0">
                <a:solidFill>
                  <a:srgbClr val="00AEEF"/>
                </a:solidFill>
                <a:latin typeface="Alexandria" pitchFamily="2" charset="-78"/>
                <a:cs typeface="Alexandria" pitchFamily="2" charset="-78"/>
              </a:rPr>
              <a:t>):</a:t>
            </a:r>
            <a:endParaRPr lang="en-US" sz="1800" b="1" u="sng" dirty="0">
              <a:solidFill>
                <a:srgbClr val="00AEEF"/>
              </a:solidFill>
              <a:latin typeface="Alexandria" pitchFamily="2" charset="-78"/>
            </a:endParaRPr>
          </a:p>
          <a:p>
            <a:pPr lvl="0" algn="r">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إنّ تطور تقنية الإنترنت عمّا كانت عليه في تسعينيات القرن الماضي إلى شكلها الحديث، والمتمثل في تقنية «الويب2 » ،يعد العامل الرئيسي الذي أدى إلى ظهور وسائل التواصل الاجتماعي وانتشارها في شكلها الحديث، حيث أتاحت هذه التقنية تفاعلاً أكثربين مستخدمي الإنترنت؛ فأصبحوا يشتركون في صناعة المضمون، بعد أن كانوا – في السابق - مجرد متلقين له  ، فهذه التقنية أتاحت تصميم المواقع والتطبيقات بشكل يسمح للمستخدمين بإنشاء ومشاركة البيانات، والتفاعل بشكل فوري مع المستخدمين الآخرين. ومن جانب آخر فإنّ اعتماد وسائل التواصل على شبكة الإنترنت جعلها أكثرعمومية من وسائل الاتصال والتواصل التقليدية، من حيث إمكان الولوج إليها من طرف فئة أوسع من أفراد المجتمع، ووصول الرسائل المرسَلة عبرها إلى جمهور أكبر .</a:t>
            </a:r>
            <a:endParaRPr lang="ar-EG" sz="1600" b="1"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368835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707923" y="1155869"/>
            <a:ext cx="10618838" cy="5238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r>
              <a:rPr lang="ar-EG" sz="1800" b="1" u="sng" dirty="0">
                <a:solidFill>
                  <a:srgbClr val="00AEEF"/>
                </a:solidFill>
                <a:latin typeface="Alexandria" pitchFamily="2" charset="-78"/>
                <a:cs typeface="Alexandria" pitchFamily="2" charset="-78"/>
              </a:rPr>
              <a:t>ثانيًّا: البيانات التي ينشئها المستخدمون ويشاركونها هي أساس وسائل التواصل:</a:t>
            </a:r>
          </a:p>
          <a:p>
            <a:pPr algn="justLow" rtl="1"/>
            <a:endParaRPr lang="ar-EG" sz="1800" b="1" u="sng"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في وسائل التواصل الاجتماعي ينشأ المحتوى من طرف المستخدمين أنفسهم، فسواء أنشئ حساب شخصي على أحد المواقع أو التطبيقات، أو نشر محتوى كتابي أو صورة أو فيديو، أو أرسِل طلب صداقة أو إعجاب، أو أبدي رأيٌ بتصويت، أو أعيد نشر أو بث تغريدة فإنّ هذه القرارات والخيارات التي يتخذها مستخدمو وسائل التواصل تعدُّ - بِحقٍ - هي المحرك الأساسي لوسائل التواصل الاجتماعي، فجميع هذه السلوكيات اللامادية في العالم الافتراضي يُمِّز وسائل التواصل عن بقية محتويات الإنترنت، من مواقع وتطبيقات، ولعل هذه الخاصية هي ما ميز وسائل التواصل عن غيرها من المواقع التي قد توفر نوعاً من التفاعل بين المستخدمين، مثل المواقع التجارية والخدمية الإلكترونية التي قد تسمح للفرد بإبداء رأيه، أو تقييم المنتج، أو التعليق على الخدمة، كماتميزها عن المواقع والتطبيقات الإعلامية التي تعمل على تقديم محتوى جاهز يوضَع من طرف القائمين على تلك المواقع والتطبيقات، ولو كان في الإمكان التعليق على المحتوى أوإبداء الرأي فيه.</a:t>
            </a: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7632977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510747"/>
            <a:ext cx="10830507" cy="503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r>
              <a:rPr lang="ar-EG" sz="1800" b="1" u="sng" dirty="0">
                <a:solidFill>
                  <a:srgbClr val="00AEEF"/>
                </a:solidFill>
                <a:latin typeface="Alexandria" pitchFamily="2" charset="-78"/>
                <a:cs typeface="Alexandria" pitchFamily="2" charset="-78"/>
              </a:rPr>
              <a:t>ثالثًا: لاستخدام وسائل التواصل لابد من إنشاء حساب شخصي :</a:t>
            </a:r>
          </a:p>
          <a:p>
            <a:pPr algn="justLow" rtl="1"/>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إنّ دخول العالم الافتراضي لوسائل التواصل يستدعي وجود شخصية متميزة لكل مستخدم داخل المجتمع المكوِّن لها، وذلك يكون من خلال الحساب الشخصي الذي ينشئه المستخدم عند الشروع في استخدامها، من خلال إدخال بعض المعلومات الشخصية التي تختلف من وسيلة تواصل إلى أخرى، مثل الاسم والصورة وتاريخ الميلاد، ومن دون هذه البيانات لا مكن للأفراد أن يتعرفوا بعضهم على بعض، وإجراء التواصل فيما بينهم.</a:t>
            </a: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5433131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88046-9E4B-6EC2-360E-DFDA806778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72EF9F-8C29-4CE6-9799-749028B1BA4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5337A9E-CC63-E488-234A-C0E1EF6A2A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F4EF3134-E4A6-5369-F29E-29F35BC049FF}"/>
              </a:ext>
            </a:extLst>
          </p:cNvPr>
          <p:cNvSpPr/>
          <p:nvPr/>
        </p:nvSpPr>
        <p:spPr>
          <a:xfrm>
            <a:off x="680746" y="1510747"/>
            <a:ext cx="10830507" cy="503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r>
              <a:rPr lang="ar-EG" sz="1800" b="1" u="sng" dirty="0">
                <a:solidFill>
                  <a:srgbClr val="00AEEF"/>
                </a:solidFill>
                <a:latin typeface="Alexandria" pitchFamily="2" charset="-78"/>
                <a:cs typeface="Alexandria" pitchFamily="2" charset="-78"/>
              </a:rPr>
              <a:t>رابعًا: الغاية الأساسية لوسائل التواصل هي ربط الأفراد بعضهم ببعض :</a:t>
            </a:r>
          </a:p>
          <a:p>
            <a:pPr algn="r"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نشأت وسائل التواصل - في الأساس - بوصفها شبكات اجتماعية تهدف إلى ربط الأفراد بعضهم ببعض؛ وتسهيل التواصل فيما بينهم، ومازالت هذه السمة تميز وسائل التواصل عن غيرها من تلك التي يمكن أن تشبهها، وعلى العموم فإنّ أي موقع أو تطبيق يقوم على فكرة محتوى المستخدم، ويعطي مستخدميه إمكان التفاعل مع غيرهم، من دون أن يشارك في تقديم المحتوى، يعتبر من وسائل التواصل الاجتماعي، حتى لو لم تكن الغاية الأساسية منه هي التواصل، مثل منصات الألعاب، على سبيل المثال.</a:t>
            </a: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7AA0AC8-02F1-40FA-AE70-58EFA9DE38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4BEE31B-AA2D-1F1E-87B6-D0B3ADA5EE3A}"/>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7E548233-7992-F451-2A66-EA7BC5768BF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629468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Content Placeholder 9">
            <a:extLst>
              <a:ext uri="{FF2B5EF4-FFF2-40B4-BE49-F238E27FC236}">
                <a16:creationId xmlns:a16="http://schemas.microsoft.com/office/drawing/2014/main" id="{1B53085E-1571-6976-AAC8-710E23C14FD5}"/>
              </a:ext>
            </a:extLst>
          </p:cNvPr>
          <p:cNvGraphicFramePr>
            <a:graphicFrameLocks noGrp="1"/>
          </p:cNvGraphicFramePr>
          <p:nvPr>
            <p:ph idx="1"/>
            <p:extLst>
              <p:ext uri="{D42A27DB-BD31-4B8C-83A1-F6EECF244321}">
                <p14:modId xmlns:p14="http://schemas.microsoft.com/office/powerpoint/2010/main" val="300436203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1" name="TextBox 10">
            <a:extLst>
              <a:ext uri="{FF2B5EF4-FFF2-40B4-BE49-F238E27FC236}">
                <a16:creationId xmlns:a16="http://schemas.microsoft.com/office/drawing/2014/main" id="{7563A808-1E7F-D494-6D5A-ABFCB33A7626}"/>
              </a:ext>
            </a:extLst>
          </p:cNvPr>
          <p:cNvSpPr txBox="1"/>
          <p:nvPr/>
        </p:nvSpPr>
        <p:spPr>
          <a:xfrm>
            <a:off x="4253767" y="696339"/>
            <a:ext cx="4881379" cy="400110"/>
          </a:xfrm>
          <a:prstGeom prst="rect">
            <a:avLst/>
          </a:prstGeom>
          <a:noFill/>
        </p:spPr>
        <p:txBody>
          <a:bodyPr wrap="square" rtlCol="0">
            <a:spAutoFit/>
          </a:bodyPr>
          <a:lstStyle/>
          <a:p>
            <a:pPr lvl="0" algn="ctr" rtl="1"/>
            <a:r>
              <a:rPr lang="ar-EG" sz="2000" b="1" u="sng" dirty="0">
                <a:solidFill>
                  <a:srgbClr val="00AEEF"/>
                </a:solidFill>
                <a:latin typeface="Alexandria" pitchFamily="2" charset="-78"/>
                <a:cs typeface="Alexandria" pitchFamily="2" charset="-78"/>
              </a:rPr>
              <a:t>3-أهم وسائل التواصل الاجتماعي</a:t>
            </a:r>
            <a:endParaRPr lang="en-US" sz="2000" u="sng" dirty="0">
              <a:solidFill>
                <a:srgbClr val="00AEEF"/>
              </a:solidFill>
              <a:latin typeface="Alexandria" pitchFamily="2" charset="-78"/>
            </a:endParaRPr>
          </a:p>
        </p:txBody>
      </p:sp>
    </p:spTree>
    <p:extLst>
      <p:ext uri="{BB962C8B-B14F-4D97-AF65-F5344CB8AC3E}">
        <p14:creationId xmlns:p14="http://schemas.microsoft.com/office/powerpoint/2010/main" val="15518501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44506" y="12195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341841" y="37417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865240" y="1415996"/>
            <a:ext cx="10488560" cy="5227382"/>
          </a:xfrm>
        </p:spPr>
        <p:txBody>
          <a:bodyPr>
            <a:normAutofit fontScale="85000" lnSpcReduction="10000"/>
          </a:bodyPr>
          <a:lstStyle/>
          <a:p>
            <a:pPr algn="justLow" rtl="1">
              <a:lnSpc>
                <a:spcPct val="150000"/>
              </a:lnSpc>
            </a:pPr>
            <a:r>
              <a:rPr lang="ar-EG" sz="1600" dirty="0">
                <a:cs typeface="Alexandria" pitchFamily="2" charset="-78"/>
              </a:rPr>
              <a:t>لقد خلقت وسائل التواصل الاجتماعي كافة هوية الكترونية أو شخصية الكترونية للمستخدم من خلال ما يظهر به على هذه الرسائل ومن خلال ما ينشره الغير عنه عليها . و قد يعرفه الناس افتراضياً من خلالها ولا يعرفونه في العالم الحقيقي . وقد تختلف شخصيته الحقيقة عن تلك التي يظهر بها على وسائل التواصل الاجتماعي.</a:t>
            </a:r>
          </a:p>
          <a:p>
            <a:pPr algn="justLow" rtl="1">
              <a:lnSpc>
                <a:spcPct val="150000"/>
              </a:lnSpc>
            </a:pPr>
            <a:r>
              <a:rPr lang="ar-EG" sz="1600" dirty="0">
                <a:cs typeface="Alexandria" pitchFamily="2" charset="-78"/>
              </a:rPr>
              <a:t>فالسمعة الرقمية </a:t>
            </a:r>
            <a:r>
              <a:rPr lang="en-US" sz="1600" dirty="0"/>
              <a:t>E-reputation </a:t>
            </a:r>
            <a:r>
              <a:rPr lang="ar-EG" sz="1600" dirty="0">
                <a:cs typeface="Alexandria" pitchFamily="2" charset="-78"/>
              </a:rPr>
              <a:t>للمستخدم هي الصورة التي تنتج عن جميعالمعلومات التي توجد عنه على وسائل التواصل الاجتماعي أو على الإنترنت: الصور،التغريدات، المقالات المنشورة من قبل المستخدم ذاته أو من قبل الغير عنه. وهي تتضمنيحب المستخدم والمجموعات التي انضم إليها وكذلك معلومات مختلفة عنه قدتتعلق بالأهداف التي يسعى إليها أو آرائه السياسية والأشخاص الذين صوت لهم أوتبرع لصالحهم... ويجب على المستخدم التنبه من رسم صورة عن نفسه على وسائلالتواصل الاجتماعي لا تعبر حقيقة عنه أو لا يرغب برؤيتها من قبل الناس. ويجب علىالمستخدم التنبه ايضاً أن ما يشاركه مع مستخدمين آخرين، ولو كانوا موضع ثقة، قديشاركوه هؤلاء مع أشخاص آخرين. وقد يغفل الكثير من المستخدمين ذلك، ويعتبرونأن جعل النشر غير عمومي من قبلهم عبر إعدادات الخصوصية يكفي، إلا أنه بالمقابل لا تحكم لديهم على الطريقة التي يشارك بها "أصدقاؤهم" المعلومات التي شاركوهمهم بها .ولحماية أنفسهم، يستعمل %16 من المستخدمين على وسائل التواصل الاجتماعيأسماء مستعارة و%47 منهم يعطون معلومات خاطئة عن أنفسهم، وذلك وفق مؤشر2013 </a:t>
            </a:r>
            <a:r>
              <a:rPr lang="en-US" sz="1600" dirty="0"/>
              <a:t>ACSEL </a:t>
            </a:r>
            <a:r>
              <a:rPr lang="ar-EG" sz="1600" dirty="0">
                <a:cs typeface="Alexandria" pitchFamily="2" charset="-78"/>
              </a:rPr>
              <a:t>المتعلق بالثقة الرقمية.</a:t>
            </a:r>
          </a:p>
          <a:p>
            <a:pPr algn="justLow" rtl="1">
              <a:lnSpc>
                <a:spcPct val="150000"/>
              </a:lnSpc>
            </a:pPr>
            <a:r>
              <a:rPr lang="ar-EG" sz="1600" dirty="0">
                <a:cs typeface="Alexandria" pitchFamily="2" charset="-78"/>
              </a:rPr>
              <a:t>وتورد الهيئة الوطنية للمعلوماتية والحريات في فرنسا في تقريرها لعام 2016 أن التحكم بالسمعة على الإنترنت أصبح محل اهتمام متزايد لدى الفرنسيين، وهي تنصح.بمخاطبة الموقع الإلكتروني مباشرة لممارسة حق الاعتراض لديه وطلب عدم توثيق البيانات منقبل محرك البحث عبر إلغاء روابط معينة من قائمة الأجوبة المعروضة منه. وقد تلقت الهيئة خلال العام 2016 وحده أكثر من 400 شكوى موضوعها رفض محرك بحث عدم توثيق بيانات خاصة بمستخدم . </a:t>
            </a:r>
          </a:p>
          <a:p>
            <a:pPr algn="r" rtl="1"/>
            <a:endParaRPr lang="ar-EG" sz="1600" dirty="0">
              <a:cs typeface="Alexandria" pitchFamily="2" charset="-78"/>
            </a:endParaRPr>
          </a:p>
          <a:p>
            <a:pPr algn="r" rtl="1"/>
            <a:endParaRPr lang="en-US" sz="1600" i="1" dirty="0"/>
          </a:p>
          <a:p>
            <a:pPr algn="r" rtl="1"/>
            <a:endParaRPr lang="ar-EG" sz="1600" dirty="0">
              <a:cs typeface="Alexandria" pitchFamily="2" charset="-78"/>
            </a:endParaRPr>
          </a:p>
        </p:txBody>
      </p:sp>
      <p:sp>
        <p:nvSpPr>
          <p:cNvPr id="6" name="TextBox 5">
            <a:extLst>
              <a:ext uri="{FF2B5EF4-FFF2-40B4-BE49-F238E27FC236}">
                <a16:creationId xmlns:a16="http://schemas.microsoft.com/office/drawing/2014/main" id="{17F2DB09-D0D3-F90C-C88E-AB354C587343}"/>
              </a:ext>
            </a:extLst>
          </p:cNvPr>
          <p:cNvSpPr txBox="1"/>
          <p:nvPr/>
        </p:nvSpPr>
        <p:spPr>
          <a:xfrm>
            <a:off x="3605576" y="573035"/>
            <a:ext cx="5264201" cy="1077218"/>
          </a:xfrm>
          <a:prstGeom prst="rect">
            <a:avLst/>
          </a:prstGeom>
          <a:noFill/>
        </p:spPr>
        <p:txBody>
          <a:bodyPr wrap="square" rtlCol="0">
            <a:spAutoFit/>
          </a:bodyPr>
          <a:lstStyle/>
          <a:p>
            <a:pPr algn="ctr"/>
            <a:r>
              <a:rPr lang="ar-EG" sz="2000" b="1" dirty="0">
                <a:solidFill>
                  <a:srgbClr val="00AEEF"/>
                </a:solidFill>
                <a:latin typeface="Tajawal Medium" panose="00000600000000000000" pitchFamily="2" charset="-78"/>
                <a:cs typeface="Alexandria" pitchFamily="2" charset="-78"/>
              </a:rPr>
              <a:t>4- السمعة الرقمية لمستخدم </a:t>
            </a:r>
          </a:p>
          <a:p>
            <a:pPr algn="ctr"/>
            <a:r>
              <a:rPr lang="ar-EG" sz="2000" b="1" dirty="0">
                <a:solidFill>
                  <a:srgbClr val="00AEEF"/>
                </a:solidFill>
                <a:latin typeface="Tajawal Medium" panose="00000600000000000000" pitchFamily="2" charset="-78"/>
                <a:cs typeface="Alexandria" pitchFamily="2" charset="-78"/>
              </a:rPr>
              <a:t>وسائل التواصل الاجتماعي </a:t>
            </a:r>
            <a:endParaRPr lang="en-US" sz="2000" b="1" dirty="0">
              <a:solidFill>
                <a:srgbClr val="00AEEF"/>
              </a:solidFill>
              <a:latin typeface="Tajawal Medium" panose="00000600000000000000" pitchFamily="2" charset="-78"/>
            </a:endParaRPr>
          </a:p>
          <a:p>
            <a:endParaRPr lang="en-US" sz="24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414402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96789" y="12855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934064" y="1408882"/>
            <a:ext cx="10323871" cy="5062343"/>
          </a:xfrm>
        </p:spPr>
        <p:txBody>
          <a:bodyPr>
            <a:normAutofit fontScale="92500"/>
          </a:bodyPr>
          <a:lstStyle/>
          <a:p>
            <a:pPr algn="justLow" rtl="1"/>
            <a:endParaRPr lang="ar-EG" sz="1800" dirty="0">
              <a:cs typeface="Alexandria" pitchFamily="2" charset="-78"/>
            </a:endParaRPr>
          </a:p>
          <a:p>
            <a:pPr algn="justLow" rtl="1">
              <a:lnSpc>
                <a:spcPct val="150000"/>
              </a:lnSpc>
            </a:pPr>
            <a:r>
              <a:rPr lang="ar-EG" sz="1600" dirty="0">
                <a:cs typeface="Alexandria" pitchFamily="2" charset="-78"/>
              </a:rPr>
              <a:t>وفي هذا السياق، قضت المحكمة العليا في لندن بإلزام شخص بدفع تعويضات بقيمة22 الف جنيه إسترليني لإقدامه على إنشاء حساب غير صحيح لضحيته على فيسبوك، يتضمن معلومات مهينة حول حياتها الخاصة ونزاهتها. </a:t>
            </a:r>
          </a:p>
          <a:p>
            <a:pPr algn="justLow" rtl="1">
              <a:lnSpc>
                <a:spcPct val="150000"/>
              </a:lnSpc>
            </a:pPr>
            <a:r>
              <a:rPr lang="ar-EG" sz="1600" dirty="0">
                <a:cs typeface="Alexandria" pitchFamily="2" charset="-78"/>
              </a:rPr>
              <a:t>كما إعترفت محكمة العدل الأوروبية في عام 2014 بحق كل شخص بعدم توثيق معلومات عنه من قبل محرك بحث .  ويمكن لكل شخص اللجوء أيضاً إلى مؤسسات متخصصة في "تنظيف" سمعته الرقمية،والتي تعمد إلى "تذويب" المعلومات السيئة عن الشخص ضمن كميات ضخمة من المعلومات الجيدة عنه والتي تقوم بتحميلها عنه. ولا يتم محو المعلومات السيئة ولكنإبراز ما يناقضها والتغطية عليها من حيث الكمية والحداثة. </a:t>
            </a:r>
          </a:p>
          <a:p>
            <a:pPr algn="justLow" rtl="1">
              <a:lnSpc>
                <a:spcPct val="150000"/>
              </a:lnSpc>
            </a:pPr>
            <a:r>
              <a:rPr lang="ar-EG" sz="1600" dirty="0">
                <a:cs typeface="Alexandria" pitchFamily="2" charset="-78"/>
              </a:rPr>
              <a:t>ومن الأفكار الجيدة معرفة ما ينشره الغير حول المستخدم على وسائل التواصل الاجتماعي وعلى الإنترنت، الأمر الذي يساهم في تكوين صورته الرقمية. ويمكن للمستخدم بالتالي أن يجري بحث مستعملا اسمه على وسائل التواصل الاجتماعي.وإذا وجد شيء يجب إزالته، يمكنه الاتصال بالموقع الإلكتروني لتقديم طلب بهذا الصدد.ولكن إذا لم يكن ثمة مخالفة للقانون، فقد لا تتم الاستجابة لهذا الطلب . وإن لوسائل التواصل الاجتماعي آليات يمكن من خلالها تقديم طلبات لإزالة المحتوى. لكن هذا الطلب يجب أن يلبي الشروط المطلوبة من قبل وسيلة التواصل لإزالة المحتوى. مثلا، فيسبوك تتيح الشكوى من انتهاك الخصوصية بعد قيامأحد المستخدمين بعرض صوره.</a:t>
            </a:r>
          </a:p>
        </p:txBody>
      </p:sp>
    </p:spTree>
    <p:extLst>
      <p:ext uri="{BB962C8B-B14F-4D97-AF65-F5344CB8AC3E}">
        <p14:creationId xmlns:p14="http://schemas.microsoft.com/office/powerpoint/2010/main" val="16171721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53219" y="-362763"/>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DC423DDD-AE3C-C17B-4ACD-A9D41A48CC32}"/>
              </a:ext>
            </a:extLst>
          </p:cNvPr>
          <p:cNvGraphicFramePr/>
          <p:nvPr>
            <p:extLst>
              <p:ext uri="{D42A27DB-BD31-4B8C-83A1-F6EECF244321}">
                <p14:modId xmlns:p14="http://schemas.microsoft.com/office/powerpoint/2010/main" val="418031800"/>
              </p:ext>
            </p:extLst>
          </p:nvPr>
        </p:nvGraphicFramePr>
        <p:xfrm>
          <a:off x="2626178" y="1931266"/>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Content Placeholder 7"/>
          <p:cNvSpPr>
            <a:spLocks noGrp="1"/>
          </p:cNvSpPr>
          <p:nvPr>
            <p:ph idx="1"/>
          </p:nvPr>
        </p:nvSpPr>
        <p:spPr>
          <a:xfrm>
            <a:off x="838200" y="1508078"/>
            <a:ext cx="10515600" cy="4668885"/>
          </a:xfrm>
        </p:spPr>
        <p:txBody>
          <a:bodyPr>
            <a:normAutofit lnSpcReduction="10000"/>
          </a:bodyPr>
          <a:lstStyle/>
          <a:p>
            <a:pPr algn="justLow" rtl="1"/>
            <a:r>
              <a:rPr lang="ar-EG" sz="1800" b="1" dirty="0">
                <a:cs typeface="Alexandria" pitchFamily="2" charset="-78"/>
              </a:rPr>
              <a:t>تمهيد و تقسيم : </a:t>
            </a:r>
          </a:p>
          <a:p>
            <a:pPr algn="justLow" rtl="1">
              <a:lnSpc>
                <a:spcPct val="150000"/>
              </a:lnSpc>
            </a:pPr>
            <a:r>
              <a:rPr lang="ar-EG" sz="1600" dirty="0">
                <a:cs typeface="Alexandria" pitchFamily="2" charset="-78"/>
              </a:rPr>
              <a:t>يستعمل المستخدمون وسائل التواصل الاجتماعي للتعبير عن آراءهم والترويج لها في</a:t>
            </a:r>
            <a:r>
              <a:rPr lang="en-US" sz="1600" dirty="0"/>
              <a:t> </a:t>
            </a:r>
            <a:r>
              <a:rPr lang="ar-EG" sz="1600" dirty="0">
                <a:cs typeface="Alexandria" pitchFamily="2" charset="-78"/>
              </a:rPr>
              <a:t>السياسة والثقافة والاقتصاد وحقوق الإنسان والمرأة والعمل والاجتماعيات والرياضة</a:t>
            </a:r>
            <a:r>
              <a:rPr lang="en-US" sz="1600" dirty="0"/>
              <a:t> </a:t>
            </a:r>
            <a:r>
              <a:rPr lang="ar-EG" sz="1600" dirty="0">
                <a:cs typeface="Alexandria" pitchFamily="2" charset="-78"/>
              </a:rPr>
              <a:t>وغيرها من المواضيع التي تهم الرأي العام. وتظهر وسائل التواصل الاجتماعي كإحدى</a:t>
            </a:r>
            <a:r>
              <a:rPr lang="en-US" sz="1600" dirty="0"/>
              <a:t> </a:t>
            </a:r>
            <a:r>
              <a:rPr lang="ar-EG" sz="1600" dirty="0">
                <a:cs typeface="Alexandria" pitchFamily="2" charset="-78"/>
              </a:rPr>
              <a:t>أهم الأدوات الحديثة التي توصل رأي كل شخص إلى جمهور غير محدود على مستوى</a:t>
            </a:r>
            <a:r>
              <a:rPr lang="en-US" sz="1600" dirty="0"/>
              <a:t> </a:t>
            </a:r>
            <a:r>
              <a:rPr lang="ar-EG" sz="1600" dirty="0">
                <a:cs typeface="Alexandria" pitchFamily="2" charset="-78"/>
              </a:rPr>
              <a:t>العالم قاطبة ودون قيود متعلقة بالحدود الجغرافية ودون تكلفة وبشكل آني وسريع</a:t>
            </a:r>
            <a:r>
              <a:rPr lang="en-US" sz="1600" dirty="0"/>
              <a:t> </a:t>
            </a:r>
            <a:r>
              <a:rPr lang="ar-EG" sz="1600" dirty="0">
                <a:cs typeface="Alexandria" pitchFamily="2" charset="-78"/>
              </a:rPr>
              <a:t>وسهل، إلا أنه قد تثور إشكاليات قانونية حول المحتوى الذي ينشره المستخدم على" وسيلة التواصل الاجتماعي ومدى تعارضه أحياناً مع القوانين أو حقوق الغير. ويقتضي الإشارة إلى أن الإنترنت تشكل مفهوم واحد عالمي، فهي نظام عالمي غيرمركزي في حين أن القيم والقوانين والمعايير ليست عالمية بل هي خاصة بكل بلد. وبالتالي قد تتشعب الإشكاليات القانونية وتختلف وفق كل بلد . للمستخدم حرية التعبير على وسائل التواصل الاجتماعي، إلا أنه يتوجب عليه عند</a:t>
            </a:r>
            <a:r>
              <a:rPr lang="en-US" sz="1600" dirty="0"/>
              <a:t> </a:t>
            </a:r>
            <a:r>
              <a:rPr lang="ar-EG" sz="1600" dirty="0">
                <a:cs typeface="Alexandria" pitchFamily="2" charset="-78"/>
              </a:rPr>
              <a:t>نشر المحتوى على وسائل التواصل الاجتماعي احترام النظام العام في الدولة وسلامتها</a:t>
            </a:r>
            <a:r>
              <a:rPr lang="en-US" sz="1600" dirty="0"/>
              <a:t> </a:t>
            </a:r>
            <a:r>
              <a:rPr lang="ar-EG" sz="1600" dirty="0">
                <a:cs typeface="Alexandria" pitchFamily="2" charset="-78"/>
              </a:rPr>
              <a:t>وحقوق الملكية الفكرية والعلامات التجارية وحقوق المؤلف واحترام القيود المشروعة</a:t>
            </a:r>
            <a:r>
              <a:rPr lang="en-US" sz="1600" dirty="0"/>
              <a:t> </a:t>
            </a:r>
            <a:r>
              <a:rPr lang="ar-EG" sz="1600" dirty="0">
                <a:cs typeface="Alexandria" pitchFamily="2" charset="-78"/>
              </a:rPr>
              <a:t>على حريته بالتعبير عن رأيه وحقوق الغير. وهذا ما سنتناوله بالتفصيل لاحقاً مع معالجة مسالة خاصة هي حرية التعبير للموظفين وكذلك القضاة -كتطبيق خاص- على وسائل التواصل الاجتماعي </a:t>
            </a:r>
            <a:r>
              <a:rPr lang="en-US" sz="1600" dirty="0"/>
              <a:t>.</a:t>
            </a:r>
            <a:endParaRPr lang="ar-EG" sz="16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en-US" sz="1100" i="1" dirty="0"/>
          </a:p>
          <a:p>
            <a:pPr algn="r" rtl="1"/>
            <a:endParaRPr lang="ar-EG" sz="1100" dirty="0">
              <a:cs typeface="Alexandria" pitchFamily="2" charset="-78"/>
            </a:endParaRPr>
          </a:p>
          <a:p>
            <a:endParaRPr lang="ar-EG" dirty="0">
              <a:cs typeface="Alexandria" pitchFamily="2" charset="-78"/>
            </a:endParaRPr>
          </a:p>
        </p:txBody>
      </p:sp>
      <p:sp>
        <p:nvSpPr>
          <p:cNvPr id="6" name="TextBox 5">
            <a:extLst>
              <a:ext uri="{FF2B5EF4-FFF2-40B4-BE49-F238E27FC236}">
                <a16:creationId xmlns:a16="http://schemas.microsoft.com/office/drawing/2014/main" id="{0077F69B-E10C-1856-09DE-560E6F563487}"/>
              </a:ext>
            </a:extLst>
          </p:cNvPr>
          <p:cNvSpPr txBox="1"/>
          <p:nvPr/>
        </p:nvSpPr>
        <p:spPr>
          <a:xfrm>
            <a:off x="3693678" y="530003"/>
            <a:ext cx="5264201" cy="1077218"/>
          </a:xfrm>
          <a:prstGeom prst="rect">
            <a:avLst/>
          </a:prstGeom>
          <a:noFill/>
        </p:spPr>
        <p:txBody>
          <a:bodyPr wrap="square" rtlCol="0">
            <a:spAutoFit/>
          </a:bodyPr>
          <a:lstStyle/>
          <a:p>
            <a:pPr algn="ctr"/>
            <a:r>
              <a:rPr lang="ar-EG" sz="2000" b="1" dirty="0">
                <a:solidFill>
                  <a:srgbClr val="00AEEF"/>
                </a:solidFill>
                <a:latin typeface="Tajawal Medium" panose="00000600000000000000" pitchFamily="2" charset="-78"/>
                <a:cs typeface="Alexandria" pitchFamily="2" charset="-78"/>
              </a:rPr>
              <a:t>ثانياً: وسائل التواصل الاجتماعي </a:t>
            </a:r>
          </a:p>
          <a:p>
            <a:pPr algn="ctr"/>
            <a:r>
              <a:rPr lang="ar-EG" sz="2000" b="1" dirty="0">
                <a:solidFill>
                  <a:srgbClr val="00AEEF"/>
                </a:solidFill>
                <a:latin typeface="Tajawal Medium" panose="00000600000000000000" pitchFamily="2" charset="-78"/>
                <a:cs typeface="Alexandria" pitchFamily="2" charset="-78"/>
              </a:rPr>
              <a:t>و حرية التعبير عن الرأي</a:t>
            </a:r>
            <a:endParaRPr lang="en-US" sz="2000" b="1" dirty="0">
              <a:solidFill>
                <a:srgbClr val="00AEEF"/>
              </a:solidFill>
              <a:latin typeface="Tajawal Medium" panose="00000600000000000000" pitchFamily="2" charset="-78"/>
            </a:endParaRPr>
          </a:p>
          <a:p>
            <a:endParaRPr lang="en-US" sz="24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189364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buFontTx/>
              <a:buChar char="-"/>
            </a:pP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7" name="Diagram 6">
            <a:extLst>
              <a:ext uri="{FF2B5EF4-FFF2-40B4-BE49-F238E27FC236}">
                <a16:creationId xmlns:a16="http://schemas.microsoft.com/office/drawing/2014/main" id="{14266F6D-2F38-890E-0933-3AAEF706CB6F}"/>
              </a:ext>
            </a:extLst>
          </p:cNvPr>
          <p:cNvGraphicFramePr/>
          <p:nvPr>
            <p:extLst>
              <p:ext uri="{D42A27DB-BD31-4B8C-83A1-F6EECF244321}">
                <p14:modId xmlns:p14="http://schemas.microsoft.com/office/powerpoint/2010/main" val="1559904988"/>
              </p:ext>
            </p:extLst>
          </p:nvPr>
        </p:nvGraphicFramePr>
        <p:xfrm>
          <a:off x="540576" y="1838687"/>
          <a:ext cx="10946561" cy="27222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62403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4" y="998564"/>
            <a:ext cx="11330825" cy="5303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58D14921-D6CE-085D-3573-6CDACD4DFE3D}"/>
              </a:ext>
            </a:extLst>
          </p:cNvPr>
          <p:cNvSpPr txBox="1"/>
          <p:nvPr/>
        </p:nvSpPr>
        <p:spPr>
          <a:xfrm>
            <a:off x="786577" y="910959"/>
            <a:ext cx="11120288" cy="7417415"/>
          </a:xfrm>
          <a:prstGeom prst="rect">
            <a:avLst/>
          </a:prstGeom>
          <a:noFill/>
        </p:spPr>
        <p:txBody>
          <a:bodyPr wrap="square" rtlCol="0">
            <a:spAutoFit/>
          </a:bodyPr>
          <a:lstStyle/>
          <a:p>
            <a:pPr lvl="0" algn="r">
              <a:lnSpc>
                <a:spcPct val="150000"/>
              </a:lnSpc>
            </a:pPr>
            <a:r>
              <a:rPr lang="ar-EG" sz="1600" b="1" u="sng" dirty="0">
                <a:solidFill>
                  <a:srgbClr val="00AEEF"/>
                </a:solidFill>
                <a:latin typeface="Alexandria" pitchFamily="2" charset="-78"/>
                <a:cs typeface="Alexandria" pitchFamily="2" charset="-78"/>
              </a:rPr>
              <a:t>1-وسائل التواصل الاجتماعي و تطبيق مبدأ حرية التعبير عن الرأي عليها </a:t>
            </a:r>
            <a:endParaRPr lang="en-US" sz="1600" b="1" u="sng" dirty="0">
              <a:solidFill>
                <a:srgbClr val="00AEEF"/>
              </a:solidFill>
              <a:latin typeface="Alexandria" pitchFamily="2" charset="-78"/>
            </a:endParaRPr>
          </a:p>
          <a:p>
            <a:pPr algn="justLow" rtl="1">
              <a:lnSpc>
                <a:spcPct val="150000"/>
              </a:lnSpc>
            </a:pPr>
            <a:r>
              <a:rPr lang="ar-EG" sz="1600" dirty="0">
                <a:latin typeface="Alexandria" pitchFamily="2" charset="-78"/>
                <a:cs typeface="Alexandria" pitchFamily="2" charset="-78"/>
              </a:rPr>
              <a:t>يعد مبدأ حرية التعبير من حقوق الإنسان الأساسية التي نظمتها المواثيق و المعاهدات الدولية بإطراد ،و بصورة مستقرة لا خلاف عليها .  و لعل أبرز تلك المواثيق الإعلان العالمي لحقوق الإنسان عام 1948 ، والذي نص في المادة 19 منه ، حيث تنص على أنه لكل شخص حق التمتع بحرية الرأي و التعبير ، و يشمل هذا الحق حريته في استقبال المعلومات و الأفكار واعتناقها ، أي ما كانت الوسيلة ؛ سواء شفوية أو مكتوبة أو مطبوعة أو في أي وسيلة يختارها الشخص ، دونما اعتبار للحدود  . وقد أكدت الاتفاقية الأوروبية لحقوق الإنسان على ذات الحق في حرية التعبير ، و ذلك في المادة العاشرة من الاتفاقية ، و التي تضمنت حرية التعبير و الرأي بنفس ألفاظ الاعلان العالمي لحقوق الإنسان تقريباً . و على ذات النسق، سار العهد الدولي الخاص بالحقوق المدنية و السياسية لعام 1966 في مادته الثامنة عشر ، ومن بعده الميثاق العربي لحقوق الإنسان في مادته رقم 32 . </a:t>
            </a:r>
            <a:endParaRPr lang="en-US" sz="1600" dirty="0">
              <a:latin typeface="Alexandria" pitchFamily="2" charset="-78"/>
            </a:endParaRPr>
          </a:p>
          <a:p>
            <a:pPr algn="justLow" rtl="1">
              <a:lnSpc>
                <a:spcPct val="150000"/>
              </a:lnSpc>
            </a:pPr>
            <a:r>
              <a:rPr lang="ar-EG" sz="1600" dirty="0">
                <a:latin typeface="Alexandria" pitchFamily="2" charset="-78"/>
                <a:cs typeface="Alexandria" pitchFamily="2" charset="-78"/>
              </a:rPr>
              <a:t>وقد تضمن التقرير الصادر عن مقرر لجنة الأمم المتحدة لحقوق الإنسان في عام 2011 حول حماية الحق في حرية الرأي والتعبير أن المادة 19 في الإعلان العالمي لحقوق الإنسان تطبق على الإنترنت التي أصبحت الوسيلة التي يمارس من خلالها الأفراد الحق بحرية الرأي والتعبير، وأن المادة 19 قد صيغت برؤية لتغطية التطورات في التكنولوجيا التيقد يتم من خلالها التعبير. لكن التقرير يعترف بأن بعض اشكال التعبير تخضع للقيود المنصوص عنها في الفقرة الثالثة من المادة 19 المنوه عنها. وهي بالتالي تطبق على وسائل التواصل الاجتماعي بالنسبة لحرية الرأي والتعبير وكذلك بالنسبة للقيود على هذه الحرية. </a:t>
            </a: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ar-EG" sz="2000" dirty="0">
              <a:latin typeface="Alexandria" pitchFamily="2" charset="-78"/>
              <a:cs typeface="Alexandria" pitchFamily="2" charset="-78"/>
            </a:endParaRPr>
          </a:p>
        </p:txBody>
      </p:sp>
    </p:spTree>
    <p:extLst>
      <p:ext uri="{BB962C8B-B14F-4D97-AF65-F5344CB8AC3E}">
        <p14:creationId xmlns:p14="http://schemas.microsoft.com/office/powerpoint/2010/main" val="16923562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E9523-9DA5-2D14-74D9-5A9871FC84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0B74CD-B2E7-1AC6-7D24-1C6EE79FB4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14FD150-0C45-B313-7CAE-B64FC3BD1AC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4475154-0060-BD21-1A6C-BA8FE4BE85A4}"/>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dirty="0">
              <a:solidFill>
                <a:schemeClr val="tx1"/>
              </a:solidFill>
              <a:latin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ويمكن القول أن مبدأ حرية التعبير على الإنترنت يطبق في العالم الافتراضي كما في العالم الحقيقي</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 وإن الإعلان العالمي لحقوق الإنسان والاتفاقية الأوروبية لحماية حقوق الإنسان و الحريات الأساسية هي من الأدوات الأساسية الممكن تطبيقها في مجال التعبير على الانترنت وفي وسائل التواصل الاجتماعي بالنظر لطابعها الدولي و العابر للحدود . </a:t>
            </a:r>
            <a:endParaRPr lang="en-US" sz="1600" dirty="0">
              <a:solidFill>
                <a:schemeClr val="tx1"/>
              </a:solidFill>
              <a:latin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وبناء على ما تقدم ، فإن مبدأ حرية التغبير على وسائل التواصل الاجتماعي أمر محسوم تطبيقاً للنصوص و الاتفاقيات الدولية التي جرى عرضها ، إلا أنه يخضع لبعض القيود التي نتناولها فيما يلي .</a:t>
            </a: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59D61F3-1245-5691-CB0F-4AC1E16BD3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AF7391A-FA9A-2573-C054-1F05B4CC5C3F}"/>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15FEDA9B-5D06-0D6D-8744-A03254B867C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7525575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08F07-0387-50C3-D13A-BFADAD5A5F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F9DB9E-5233-A518-52D8-09E15EDEF5B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24BB04F-A50A-C35B-D9CB-F512AC0B5D9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D240D84-BCDF-9453-C6E8-3E4A3F4F5E8F}"/>
              </a:ext>
            </a:extLst>
          </p:cNvPr>
          <p:cNvSpPr/>
          <p:nvPr/>
        </p:nvSpPr>
        <p:spPr>
          <a:xfrm>
            <a:off x="973394" y="832301"/>
            <a:ext cx="10903974" cy="52096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b="1" u="sng" dirty="0">
              <a:solidFill>
                <a:schemeClr val="tx1"/>
              </a:solidFill>
              <a:latin typeface="Alexandria" pitchFamily="2" charset="-78"/>
              <a:cs typeface="Alexandria" pitchFamily="2" charset="-78"/>
            </a:endParaRPr>
          </a:p>
          <a:p>
            <a:pPr algn="justLow" rtl="1"/>
            <a:r>
              <a:rPr lang="ar-EG" sz="1800" b="1" u="sng" dirty="0">
                <a:solidFill>
                  <a:srgbClr val="00AEEF"/>
                </a:solidFill>
                <a:latin typeface="Alexandria" pitchFamily="2" charset="-78"/>
                <a:cs typeface="Alexandria" pitchFamily="2" charset="-78"/>
              </a:rPr>
              <a:t>2-وسائل التواصل الاجتماعي و القيود على حرية التعبير :</a:t>
            </a:r>
            <a:endParaRPr lang="ar-EG" sz="1600" dirty="0">
              <a:solidFill>
                <a:srgbClr val="00AEEF"/>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إن الحق بحرية التعبير ليس مطلق ، بل هو يخضع لقيود متنوعة ؛ حيث نصت المادة 19 من الإعلان العالمي لحقوق الإنسان في فقرتها الثالثة أن ممارسة الحق في حرية التعبير يكون محمل في ذات الوقت بواجبات و مسئوليات ، و لكن هذه القيود يشترط أن تكون وفقاً للقانون و أن تكون ضرورية ؛ وذلك في حالات: أ) احترام حقوق الأخرين و سمعتهم ، ب) حماية الأمن القومي و النظام العام و الصحة العامة و الأخلاق العامة . و قد وردت ذات القيود في المادة العاشرة من الاتفاقية الأوروبية لحماية حقوق الإنسان و الحريات الأساسية في فقرتها الثانية . </a:t>
            </a:r>
          </a:p>
          <a:p>
            <a:pPr algn="justLow" rtl="1">
              <a:lnSpc>
                <a:spcPct val="150000"/>
              </a:lnSpc>
            </a:pPr>
            <a:r>
              <a:rPr lang="ar-EG" sz="1600" dirty="0">
                <a:solidFill>
                  <a:schemeClr val="tx1"/>
                </a:solidFill>
                <a:latin typeface="Alexandria" pitchFamily="2" charset="-78"/>
                <a:cs typeface="Alexandria" pitchFamily="2" charset="-78"/>
              </a:rPr>
              <a:t>ويمكن القول بأن حرية التعبير على وسائل التواصل الاجتماعي تجد حدودها خصوصاً في الأجكام الجزائية الوطنية في كل دولة ، عندما يكون التعبير مجرم و يشكل جرماً جزائياً يعاقب عليه القانون .</a:t>
            </a:r>
          </a:p>
          <a:p>
            <a:pPr algn="justLow" rtl="1">
              <a:lnSpc>
                <a:spcPct val="150000"/>
              </a:lnSpc>
            </a:pPr>
            <a:r>
              <a:rPr lang="ar-EG" sz="1600" dirty="0">
                <a:solidFill>
                  <a:schemeClr val="tx1"/>
                </a:solidFill>
                <a:latin typeface="Alexandria" pitchFamily="2" charset="-78"/>
                <a:cs typeface="Alexandria" pitchFamily="2" charset="-78"/>
              </a:rPr>
              <a:t>كما يقتضي التساؤل حول دور وسائل التواصل الاجتماعي في تقييد الآراء المنشورة لديها، وصلاحياتها لهذه الجهة.</a:t>
            </a:r>
          </a:p>
          <a:p>
            <a:pPr algn="justLow" rtl="1">
              <a:lnSpc>
                <a:spcPct val="150000"/>
              </a:lnSpc>
            </a:pPr>
            <a:r>
              <a:rPr lang="ar-EG" sz="1600" dirty="0">
                <a:solidFill>
                  <a:schemeClr val="tx1"/>
                </a:solidFill>
                <a:latin typeface="Alexandria" pitchFamily="2" charset="-78"/>
                <a:cs typeface="Alexandria" pitchFamily="2" charset="-78"/>
              </a:rPr>
              <a:t>ففي حال إنشاء صفحة على موقع فيسبوك وقيام متولي إدارة الصفحة بإزالة تعليقات موضوعة من قبل مستخدم وبمنعه من وضع أية تعليقات إضافية أخرى، فهل يعتبر ذلك من قبيل التعدي على حق هذا المستخدم في حرية التعبير؟ كما قد يدعي البعض أن مانشر عنه على حسابات مستخدمين آخرين على مواقع تواصل اجتماعي قد يشكل قدحأ و ذم أو تحقير أو قذف؟ </a:t>
            </a:r>
          </a:p>
        </p:txBody>
      </p:sp>
      <p:pic>
        <p:nvPicPr>
          <p:cNvPr id="5" name="Graphic 21">
            <a:extLst>
              <a:ext uri="{FF2B5EF4-FFF2-40B4-BE49-F238E27FC236}">
                <a16:creationId xmlns:a16="http://schemas.microsoft.com/office/drawing/2014/main" id="{459975DD-43C2-03EA-A5D9-36F18710F4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85D60CE-4032-59E2-2A3F-91E5050E7E4F}"/>
              </a:ext>
            </a:extLst>
          </p:cNvPr>
          <p:cNvSpPr txBox="1"/>
          <p:nvPr/>
        </p:nvSpPr>
        <p:spPr>
          <a:xfrm>
            <a:off x="1647649" y="-538070"/>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C57DBBC-2B9F-9057-7627-D7576A7BD9C3}"/>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5612156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2C8FE-7A4C-BC05-EFB9-32E7A27868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73610B-FF69-AE14-6BEA-61C4FA5CAD8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6265089A-617D-0D72-CF1E-C2323C7F807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33E5256D-BB59-A46D-4164-20788C7ECCAA}"/>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400" dirty="0">
                <a:solidFill>
                  <a:schemeClr val="tx1"/>
                </a:solidFill>
                <a:latin typeface="Alexandria" pitchFamily="2" charset="-78"/>
                <a:cs typeface="Alexandria" pitchFamily="2" charset="-78"/>
              </a:rPr>
              <a:t>إذا كان المبدأ أن الرأي هو محمي بموجب القانون، إلا أن هناك رأي لا يكون محمياً إذا تضمن قدح أو ذم أو خطاب مكمل لنشاط أو كلمات هجومية أو مواد إباحية خاصة بالأطفال أو احتيال أو مخاطر حقيقية. وبالتالي يمكن منعها من خلال سياسة استعمال وسيلة التواصل الاجتماعي ضمن المؤسسة، وذلك دون الإخلال بمبدأ حرية الرأي.</a:t>
            </a:r>
          </a:p>
          <a:p>
            <a:pPr algn="justLow" rtl="1">
              <a:lnSpc>
                <a:spcPct val="150000"/>
              </a:lnSpc>
            </a:pPr>
            <a:r>
              <a:rPr lang="ar-EG" sz="1400" dirty="0">
                <a:solidFill>
                  <a:schemeClr val="tx1"/>
                </a:solidFill>
                <a:latin typeface="Alexandria" pitchFamily="2" charset="-78"/>
                <a:cs typeface="Alexandria" pitchFamily="2" charset="-78"/>
              </a:rPr>
              <a:t>ونحن نرى أنه يقتضي الحفاظ على حرية الفرد على وسيلة التواصل الاجتماعي، لكن يجب أن تكون مقيدة باحترام حقوق الغير وحقوق المجتمع والدولة، فحرية الفرد تنتهي عند حرية الآخرين. ويعود لوسيلة التواصل الاجتماعي إدارة المحتوى في حال</a:t>
            </a:r>
            <a:r>
              <a:rPr lang="en-US" sz="1400" dirty="0">
                <a:solidFill>
                  <a:schemeClr val="tx1"/>
                </a:solidFill>
                <a:latin typeface="Alexandria" pitchFamily="2" charset="-78"/>
              </a:rPr>
              <a:t> </a:t>
            </a:r>
            <a:r>
              <a:rPr lang="ar-EG" sz="1400" dirty="0">
                <a:solidFill>
                  <a:schemeClr val="tx1"/>
                </a:solidFill>
                <a:latin typeface="Alexandria" pitchFamily="2" charset="-78"/>
                <a:cs typeface="Alexandria" pitchFamily="2" charset="-78"/>
              </a:rPr>
              <a:t>كان غير مشروع لاسيما أنها ستصبح مسؤولة بعد إبلاغها وعدم إزالته من قبلها.</a:t>
            </a:r>
            <a:r>
              <a:rPr lang="en-US" sz="1400" dirty="0">
                <a:solidFill>
                  <a:schemeClr val="tx1"/>
                </a:solidFill>
                <a:latin typeface="Alexandria" pitchFamily="2" charset="-78"/>
              </a:rPr>
              <a:t> </a:t>
            </a:r>
            <a:r>
              <a:rPr lang="ar-EG" sz="1400" dirty="0">
                <a:solidFill>
                  <a:schemeClr val="tx1"/>
                </a:solidFill>
                <a:latin typeface="Alexandria" pitchFamily="2" charset="-78"/>
                <a:cs typeface="Alexandria" pitchFamily="2" charset="-78"/>
              </a:rPr>
              <a:t>وفي بعض الأنظمة الصادرة عن الاتحادات أو النوادي الرياضية، هناك قيود على وسائل التواصل الاجتماعي. مثلاً، تمنع التعليقات الشخصية حول مصداقية الحكام وحول</a:t>
            </a:r>
            <a:r>
              <a:rPr lang="en-US" sz="1400" dirty="0">
                <a:solidFill>
                  <a:schemeClr val="tx1"/>
                </a:solidFill>
                <a:latin typeface="Alexandria" pitchFamily="2" charset="-78"/>
              </a:rPr>
              <a:t> </a:t>
            </a:r>
            <a:r>
              <a:rPr lang="ar-EG" sz="1400" dirty="0">
                <a:solidFill>
                  <a:schemeClr val="tx1"/>
                </a:solidFill>
                <a:latin typeface="Alexandria" pitchFamily="2" charset="-78"/>
                <a:cs typeface="Alexandria" pitchFamily="2" charset="-78"/>
              </a:rPr>
              <a:t>تكتيك كل فريق قبل حصول مباريات كرة القدم.</a:t>
            </a:r>
            <a:r>
              <a:rPr lang="en-US" sz="1400" dirty="0">
                <a:solidFill>
                  <a:schemeClr val="tx1"/>
                </a:solidFill>
                <a:latin typeface="Alexandria" pitchFamily="2" charset="-78"/>
              </a:rPr>
              <a:t> </a:t>
            </a:r>
          </a:p>
          <a:p>
            <a:pPr algn="justLow" rtl="1">
              <a:lnSpc>
                <a:spcPct val="150000"/>
              </a:lnSpc>
            </a:pPr>
            <a:r>
              <a:rPr lang="ar-EG" sz="1400" dirty="0">
                <a:solidFill>
                  <a:schemeClr val="tx1"/>
                </a:solidFill>
                <a:latin typeface="Alexandria" pitchFamily="2" charset="-78"/>
                <a:cs typeface="Alexandria" pitchFamily="2" charset="-78"/>
              </a:rPr>
              <a:t>بالتالي، يمكن القول أن هناك بعض المعلومات الغير مسموح نشرها لأنها مؤذية للمجتمع أو للأفراد أو لمجموعات مثل تلك المتعلقة بالأمن الوطني ووحدة أراضي</a:t>
            </a:r>
            <a:r>
              <a:rPr lang="en-US" sz="1400" dirty="0">
                <a:solidFill>
                  <a:schemeClr val="tx1"/>
                </a:solidFill>
                <a:latin typeface="Alexandria" pitchFamily="2" charset="-78"/>
              </a:rPr>
              <a:t> </a:t>
            </a:r>
            <a:r>
              <a:rPr lang="ar-EG" sz="1400" dirty="0">
                <a:solidFill>
                  <a:schemeClr val="tx1"/>
                </a:solidFill>
                <a:latin typeface="Alexandria" pitchFamily="2" charset="-78"/>
                <a:cs typeface="Alexandria" pitchFamily="2" charset="-78"/>
              </a:rPr>
              <a:t>الدولة أو السلامة العامة وحماية الصحة أو الأخلاق (كما وردت في المادة 10 من</a:t>
            </a:r>
            <a:r>
              <a:rPr lang="en-US" sz="1400" dirty="0">
                <a:solidFill>
                  <a:schemeClr val="tx1"/>
                </a:solidFill>
                <a:latin typeface="Alexandria" pitchFamily="2" charset="-78"/>
              </a:rPr>
              <a:t> </a:t>
            </a:r>
            <a:r>
              <a:rPr lang="ar-EG" sz="1400" dirty="0">
                <a:solidFill>
                  <a:schemeClr val="tx1"/>
                </a:solidFill>
                <a:latin typeface="Alexandria" pitchFamily="2" charset="-78"/>
                <a:cs typeface="Alexandria" pitchFamily="2" charset="-78"/>
              </a:rPr>
              <a:t>الاتفاقية الأوروبية) والمواد الإباحية الخاصة بالأطفال (كما وردت في إتفاقية بودابست حول الجرائم السيبرانية)، وكذلك تلك المتعلقة بالخطابات المثيرة للكراهية أو ذات</a:t>
            </a:r>
            <a:r>
              <a:rPr lang="en-US" sz="1400" dirty="0">
                <a:solidFill>
                  <a:schemeClr val="tx1"/>
                </a:solidFill>
                <a:latin typeface="Alexandria" pitchFamily="2" charset="-78"/>
              </a:rPr>
              <a:t> </a:t>
            </a:r>
            <a:r>
              <a:rPr lang="ar-EG" sz="1400" dirty="0">
                <a:solidFill>
                  <a:schemeClr val="tx1"/>
                </a:solidFill>
                <a:latin typeface="Alexandria" pitchFamily="2" charset="-78"/>
                <a:cs typeface="Alexandria" pitchFamily="2" charset="-78"/>
              </a:rPr>
              <a:t>التمييز العنصري أو النافية للجرائم ضد الإنسانية (كما وردت في البروتوكول الملحق باتفاقية بودابست). </a:t>
            </a:r>
          </a:p>
        </p:txBody>
      </p:sp>
      <p:pic>
        <p:nvPicPr>
          <p:cNvPr id="5" name="Graphic 21">
            <a:extLst>
              <a:ext uri="{FF2B5EF4-FFF2-40B4-BE49-F238E27FC236}">
                <a16:creationId xmlns:a16="http://schemas.microsoft.com/office/drawing/2014/main" id="{854B7123-0903-3EC5-4A25-2B692AE420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91B5DF9-6840-6A8A-CDA6-DF88A5D9C0A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6161CF4-4BD3-82F2-6078-0FC34B1EF3A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7127577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EDEB1E05-C468-429C-0A3E-0C37670622F9}"/>
              </a:ext>
            </a:extLst>
          </p:cNvPr>
          <p:cNvSpPr txBox="1"/>
          <p:nvPr/>
        </p:nvSpPr>
        <p:spPr>
          <a:xfrm>
            <a:off x="884904" y="1463118"/>
            <a:ext cx="10471354" cy="10312740"/>
          </a:xfrm>
          <a:prstGeom prst="rect">
            <a:avLst/>
          </a:prstGeom>
          <a:noFill/>
        </p:spPr>
        <p:txBody>
          <a:bodyPr wrap="square">
            <a:spAutoFit/>
          </a:bodyPr>
          <a:lstStyle/>
          <a:p>
            <a:pPr algn="justLow" rtl="1">
              <a:lnSpc>
                <a:spcPct val="150000"/>
              </a:lnSpc>
            </a:pPr>
            <a:r>
              <a:rPr lang="ar-EG" sz="1600" dirty="0">
                <a:solidFill>
                  <a:schemeClr val="tx1"/>
                </a:solidFill>
                <a:latin typeface="Alexandria" pitchFamily="2" charset="-78"/>
                <a:cs typeface="Alexandria" pitchFamily="2" charset="-78"/>
              </a:rPr>
              <a:t>كما يضاف إلى ذلك المواد التي تشكل اعتداء على حقوق</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الملكية الفكرية أو حقوق الملكية الصناعية أو العلامات التجارية أو الاسم التجاري أوعلى شخص الإنسان (القدح والذم أو القذف أو التهديد أو الابتزاز...) أو حقوقه</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المالية (الاحتيال...) أو على الاقتصاد الوطني أو تلك التي تؤدي إلى التلاعب في</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الأسواق المالية أو البورصة أو تلك المتعلقة بالتحقيقات القضائية السرية أو المتعلقة بنشر استطلاعات للرأي حول نتائج الانتخابات في أوقات معينة.</a:t>
            </a:r>
            <a:endParaRPr lang="ar-EG"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وتحاول بعض الدول استعمال القوانين النافذة حالياً أو قوانين جديدة لتقييد استعمال</a:t>
            </a:r>
            <a:r>
              <a:rPr lang="en-US" sz="1600" dirty="0">
                <a:latin typeface="Alexandria" pitchFamily="2" charset="-78"/>
              </a:rPr>
              <a:t> </a:t>
            </a:r>
            <a:r>
              <a:rPr lang="ar-EG" sz="1600" dirty="0">
                <a:latin typeface="Alexandria" pitchFamily="2" charset="-78"/>
                <a:cs typeface="Alexandria" pitchFamily="2" charset="-78"/>
              </a:rPr>
              <a:t>الأفراد للإنترنت للوصول إلى المعلومات ولمباشرة نشاطات للتعبير عن آرائهم. ولكن</a:t>
            </a:r>
            <a:r>
              <a:rPr lang="en-US" sz="1600" dirty="0">
                <a:latin typeface="Alexandria" pitchFamily="2" charset="-78"/>
              </a:rPr>
              <a:t> </a:t>
            </a:r>
            <a:r>
              <a:rPr lang="ar-EG" sz="1600" dirty="0">
                <a:latin typeface="Alexandria" pitchFamily="2" charset="-78"/>
                <a:cs typeface="Alexandria" pitchFamily="2" charset="-78"/>
              </a:rPr>
              <a:t>أعمال الدول ضد التعبير على الإنترنت قد يجابه بالبنود المتعلقة بحرية التعبير في</a:t>
            </a:r>
            <a:r>
              <a:rPr lang="en-US" sz="1600" dirty="0">
                <a:latin typeface="Alexandria" pitchFamily="2" charset="-78"/>
              </a:rPr>
              <a:t> </a:t>
            </a:r>
            <a:r>
              <a:rPr lang="ar-EG" sz="1600" dirty="0">
                <a:latin typeface="Alexandria" pitchFamily="2" charset="-78"/>
                <a:cs typeface="Alexandria" pitchFamily="2" charset="-78"/>
              </a:rPr>
              <a:t>الاتفاقيات الدولية والإقليمية</a:t>
            </a:r>
            <a:r>
              <a:rPr lang="en-US" sz="1600" dirty="0">
                <a:latin typeface="Alexandria" pitchFamily="2" charset="-78"/>
              </a:rPr>
              <a:t>.</a:t>
            </a:r>
          </a:p>
          <a:p>
            <a:pPr algn="justLow" rtl="1">
              <a:lnSpc>
                <a:spcPct val="150000"/>
              </a:lnSpc>
            </a:pPr>
            <a:r>
              <a:rPr lang="ar-EG" sz="1600" dirty="0">
                <a:latin typeface="Alexandria" pitchFamily="2" charset="-78"/>
                <a:cs typeface="Alexandria" pitchFamily="2" charset="-78"/>
              </a:rPr>
              <a:t>فتركيا مثلاً أصدرت عام 2007 القانون رقم 5651 كرد فعل على المحتوى غيرالمشروع والمنشور (الفيديوهات) على يوتيوب، و لم يجرم القانون أفعال جرمية جديدة</a:t>
            </a:r>
            <a:r>
              <a:rPr lang="en-US" sz="1600" dirty="0">
                <a:latin typeface="Alexandria" pitchFamily="2" charset="-78"/>
              </a:rPr>
              <a:t> </a:t>
            </a:r>
            <a:r>
              <a:rPr lang="ar-EG" sz="1600" dirty="0">
                <a:latin typeface="Alexandria" pitchFamily="2" charset="-78"/>
                <a:cs typeface="Alexandria" pitchFamily="2" charset="-78"/>
              </a:rPr>
              <a:t>متعلقة بالتعبير عن الرأي، لكنه يفرض موجبات جديدة على مقدمي المحتوى ومقدمي</a:t>
            </a:r>
            <a:r>
              <a:rPr lang="en-US" sz="1600" dirty="0">
                <a:latin typeface="Alexandria" pitchFamily="2" charset="-78"/>
              </a:rPr>
              <a:t> </a:t>
            </a:r>
            <a:r>
              <a:rPr lang="ar-EG" sz="1600" dirty="0">
                <a:latin typeface="Alexandria" pitchFamily="2" charset="-78"/>
                <a:cs typeface="Alexandria" pitchFamily="2" charset="-78"/>
              </a:rPr>
              <a:t>الخدمات التقنية ومستضيفي المواقع، ويعطي السلطات الإدارية صلاحيات لحجب</a:t>
            </a:r>
            <a:r>
              <a:rPr lang="en-US" sz="1600" dirty="0">
                <a:latin typeface="Alexandria" pitchFamily="2" charset="-78"/>
              </a:rPr>
              <a:t> </a:t>
            </a:r>
            <a:r>
              <a:rPr lang="ar-EG" sz="1600" dirty="0">
                <a:latin typeface="Alexandria" pitchFamily="2" charset="-78"/>
                <a:cs typeface="Alexandria" pitchFamily="2" charset="-78"/>
              </a:rPr>
              <a:t>مواقع إلكترونية. ويبدو أن الهدف من القانون رقم 5651 هو منع الضرر الناشئ عن</a:t>
            </a:r>
            <a:r>
              <a:rPr lang="en-US" sz="1600" dirty="0">
                <a:latin typeface="Alexandria" pitchFamily="2" charset="-78"/>
              </a:rPr>
              <a:t> </a:t>
            </a:r>
            <a:r>
              <a:rPr lang="ar-EG" sz="1600" dirty="0">
                <a:latin typeface="Alexandria" pitchFamily="2" charset="-78"/>
                <a:cs typeface="Alexandria" pitchFamily="2" charset="-78"/>
              </a:rPr>
              <a:t>المحتوى غير المشروع المنشور على الإنترنت ولتسهيل عملية ملاحقة المسؤولين عنه</a:t>
            </a:r>
            <a:r>
              <a:rPr lang="en-US" sz="1600" dirty="0">
                <a:latin typeface="Alexandria" pitchFamily="2" charset="-78"/>
              </a:rPr>
              <a:t> </a:t>
            </a:r>
            <a:r>
              <a:rPr lang="ar-EG" sz="1600" dirty="0">
                <a:latin typeface="Alexandria" pitchFamily="2" charset="-78"/>
                <a:cs typeface="Alexandria" pitchFamily="2" charset="-78"/>
              </a:rPr>
              <a:t>والتحقيق فيه قضائيا.</a:t>
            </a: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r>
              <a:rPr lang="ar-EG" sz="1600" dirty="0">
                <a:latin typeface="Alexandria" pitchFamily="2" charset="-78"/>
                <a:cs typeface="Alexandria" pitchFamily="2" charset="-78"/>
              </a:rPr>
              <a:t>ا</a:t>
            </a: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34885151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3757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49343"/>
            <a:ext cx="11137628" cy="5194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3B643165-5F67-B088-66E2-692DF6C06C67}"/>
              </a:ext>
            </a:extLst>
          </p:cNvPr>
          <p:cNvSpPr txBox="1"/>
          <p:nvPr/>
        </p:nvSpPr>
        <p:spPr>
          <a:xfrm>
            <a:off x="796413" y="1375743"/>
            <a:ext cx="10906059" cy="8683677"/>
          </a:xfrm>
          <a:prstGeom prst="rect">
            <a:avLst/>
          </a:prstGeom>
          <a:noFill/>
        </p:spPr>
        <p:txBody>
          <a:bodyPr wrap="square" rtlCol="0">
            <a:spAutoFit/>
          </a:bodyPr>
          <a:lstStyle/>
          <a:p>
            <a:pPr algn="justLow" rtl="1"/>
            <a:r>
              <a:rPr lang="ar-EG" sz="1600" b="1" dirty="0">
                <a:solidFill>
                  <a:srgbClr val="00AEEF"/>
                </a:solidFill>
                <a:latin typeface="Alexandria" pitchFamily="2" charset="-78"/>
                <a:cs typeface="Alexandria" pitchFamily="2" charset="-78"/>
              </a:rPr>
              <a:t>تمهيد :</a:t>
            </a:r>
          </a:p>
          <a:p>
            <a:pPr algn="justLow" rtl="1">
              <a:lnSpc>
                <a:spcPct val="150000"/>
              </a:lnSpc>
            </a:pPr>
            <a:r>
              <a:rPr lang="ar-EG" sz="1600" dirty="0">
                <a:latin typeface="Alexandria" pitchFamily="2" charset="-78"/>
                <a:cs typeface="Alexandria" pitchFamily="2" charset="-78"/>
              </a:rPr>
              <a:t>من ضمن التطبيقات الخاصة لمدى حرية التعبير عن الرأي عبر وسائل التواصل الاجتماعي ، ما تعلق بحقوق الموظفين وحريتهم في التعبير عن رأيهم عبر وسائل التواصل الاجتماعي . </a:t>
            </a:r>
          </a:p>
          <a:p>
            <a:pPr algn="justLow" rtl="1">
              <a:lnSpc>
                <a:spcPct val="150000"/>
              </a:lnSpc>
            </a:pPr>
            <a:r>
              <a:rPr lang="ar-EG" sz="1600" dirty="0">
                <a:latin typeface="Alexandria" pitchFamily="2" charset="-78"/>
                <a:cs typeface="Alexandria" pitchFamily="2" charset="-78"/>
              </a:rPr>
              <a:t>إن تأثير وسائل التواصل الاجتماعي على قانون العمل هو هائل، وإن تصرفات أصحاب  العمل وكذلك العمال على وسائل التواصل الاجتماعي قد أدت إلى نزاعات كثيرة متعلقة بحرية الرأي والقيود عليها.</a:t>
            </a:r>
          </a:p>
          <a:p>
            <a:pPr algn="justLow" rtl="1">
              <a:lnSpc>
                <a:spcPct val="150000"/>
              </a:lnSpc>
            </a:pPr>
            <a:r>
              <a:rPr lang="ar-EG" sz="1600" dirty="0">
                <a:latin typeface="Alexandria" pitchFamily="2" charset="-78"/>
                <a:cs typeface="Alexandria" pitchFamily="2" charset="-78"/>
              </a:rPr>
              <a:t>وعلى المحاكم تحديد ما إذا كانت تعليقات المستخدم على وسائل التواصل الاجتماعي هي تعليقات شخصية كمواطن عادي أم أنها بصفته موظف في مؤسسة معنية، وكذلك تحديد ما إذا كانت هذه التعليقات تتعلق باهتمامات الجمهور العامة، وتحديد ما إذا كانت مصالح صاحب العمل بتأمين مكان عمل فعال تتفوق على حقوق الموظف بحرية التعبير. </a:t>
            </a:r>
          </a:p>
          <a:p>
            <a:pPr algn="justLow" rtl="1">
              <a:lnSpc>
                <a:spcPct val="150000"/>
              </a:lnSpc>
            </a:pPr>
            <a:r>
              <a:rPr lang="ar-EG" sz="1600" dirty="0">
                <a:latin typeface="Alexandria" pitchFamily="2" charset="-78"/>
                <a:cs typeface="Alexandria" pitchFamily="2" charset="-78"/>
              </a:rPr>
              <a:t>ويعتبر المجلس الوطني لعلاقات العمل في الولايات المتحدة الأميركية أن انتقاد صاحب العمل من قبل العامل على وسائل التواصل الاجتماعي هو مشروع. كما تؤكد المحكمة الأوروبية لحقوق الإنسان على حقوق العاملين بانتقاد صاحب العمل. لكن، يعمل أصحاب العمل على تنظيم نشاطات العمال على مواقع التواصل الاجتماعي تماماً كما ينظمون تصرفاتهم الأخرى. وللموظفين أيضاً الحق بحرية التعبير حول شروط ممارسة العمل وتنظيمه ولكن ضمن مكان العمل وأثنائه، وشرط عدم التعسف باستعمال هذا الحق، مثل توجيه اتهامات بالاحتيال أو بعدم النزاهة للمدير، ويمكن أن يتعرض في هذه الحالة الموظف لتدابير عقابية من قبل صاحب العمل.</a:t>
            </a:r>
          </a:p>
          <a:p>
            <a:pPr algn="justLow" rtl="1">
              <a:lnSpc>
                <a:spcPct val="150000"/>
              </a:lnSpc>
            </a:pPr>
            <a:r>
              <a:rPr lang="ar-EG" sz="1600" dirty="0">
                <a:latin typeface="Alexandria" pitchFamily="2" charset="-78"/>
                <a:cs typeface="Alexandria" pitchFamily="2" charset="-78"/>
              </a:rPr>
              <a:t>ويعتبر الاجتهاد الفرنسي أن القيود على حرية التعبير يتم تبريرها من خلال طبيعة المهمة المكلف بها كل موظف وأن تكون متناسبة مع الهدف المتوخى، وأن حرية التعبير للموظف هي مقيدة أيضاً بواجب عدم إفشاء معلومات مهمة متعلقة بالعمل وبواجب الولاء نحو صاحب العمل، مثل تقييد حق الموظف بانتقاد صاحب العمل علنا.</a:t>
            </a:r>
            <a:endParaRPr lang="ar-EG" sz="1600" b="1" dirty="0">
              <a:latin typeface="Alexandria" pitchFamily="2" charset="-78"/>
              <a:cs typeface="Alexandria" pitchFamily="2" charset="-78"/>
            </a:endParaRPr>
          </a:p>
          <a:p>
            <a:pPr algn="r" rtl="1"/>
            <a:endParaRPr lang="ar-EG" sz="1600" b="1" dirty="0">
              <a:latin typeface="Alexandria" pitchFamily="2" charset="-78"/>
              <a:cs typeface="Alexandria" pitchFamily="2" charset="-78"/>
            </a:endParaRPr>
          </a:p>
          <a:p>
            <a:pPr algn="r" rtl="1"/>
            <a:endParaRPr lang="ar-EG" sz="1600" b="1" dirty="0">
              <a:latin typeface="Alexandria" pitchFamily="2" charset="-78"/>
              <a:cs typeface="Alexandria" pitchFamily="2" charset="-78"/>
            </a:endParaRPr>
          </a:p>
          <a:p>
            <a:pPr algn="r" rtl="1"/>
            <a:endParaRPr lang="ar-EG" sz="1600" b="1" dirty="0">
              <a:latin typeface="Alexandria" pitchFamily="2" charset="-78"/>
              <a:cs typeface="Alexandria" pitchFamily="2" charset="-78"/>
            </a:endParaRPr>
          </a:p>
          <a:p>
            <a:pPr algn="r" rtl="1"/>
            <a:endParaRPr lang="ar-EG" sz="1600" b="1" dirty="0">
              <a:latin typeface="Alexandria" pitchFamily="2" charset="-78"/>
              <a:cs typeface="Alexandria" pitchFamily="2" charset="-78"/>
            </a:endParaRPr>
          </a:p>
          <a:p>
            <a:pPr algn="r" rtl="1"/>
            <a:endParaRPr lang="ar-EG" sz="1600" b="1" dirty="0">
              <a:latin typeface="Alexandria" pitchFamily="2" charset="-78"/>
              <a:cs typeface="Alexandria" pitchFamily="2" charset="-78"/>
            </a:endParaRPr>
          </a:p>
          <a:p>
            <a:pPr algn="r" rtl="1"/>
            <a:endParaRPr lang="ar-EG" sz="1600" b="1" dirty="0">
              <a:latin typeface="Alexandria" pitchFamily="2" charset="-78"/>
              <a:cs typeface="Alexandria" pitchFamily="2" charset="-78"/>
            </a:endParaRPr>
          </a:p>
          <a:p>
            <a:pPr algn="r" rtl="1"/>
            <a:endParaRPr lang="ar-EG" sz="1600" b="1" dirty="0">
              <a:latin typeface="Alexandria" pitchFamily="2" charset="-78"/>
              <a:cs typeface="Alexandria" pitchFamily="2" charset="-78"/>
            </a:endParaRPr>
          </a:p>
          <a:p>
            <a:pPr algn="r" rtl="1"/>
            <a:endParaRPr lang="ar-EG" sz="1600" b="1" dirty="0">
              <a:latin typeface="Alexandria" pitchFamily="2" charset="-78"/>
              <a:cs typeface="Alexandria" pitchFamily="2" charset="-78"/>
            </a:endParaRPr>
          </a:p>
          <a:p>
            <a:pPr algn="r" rtl="1"/>
            <a:endParaRPr lang="en-US" sz="1600" b="1" dirty="0">
              <a:latin typeface="Alexandria" pitchFamily="2" charset="-78"/>
            </a:endParaRPr>
          </a:p>
          <a:p>
            <a:pPr algn="justLow" rtl="1"/>
            <a:endParaRPr lang="ar-EG"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813B14AA-B0C5-CA8C-13C9-5AEAD9C2594A}"/>
              </a:ext>
            </a:extLst>
          </p:cNvPr>
          <p:cNvSpPr txBox="1"/>
          <p:nvPr/>
        </p:nvSpPr>
        <p:spPr>
          <a:xfrm>
            <a:off x="3463898" y="492568"/>
            <a:ext cx="5264201" cy="1077218"/>
          </a:xfrm>
          <a:prstGeom prst="rect">
            <a:avLst/>
          </a:prstGeom>
          <a:noFill/>
        </p:spPr>
        <p:txBody>
          <a:bodyPr wrap="square" rtlCol="0">
            <a:spAutoFit/>
          </a:bodyPr>
          <a:lstStyle/>
          <a:p>
            <a:pPr algn="ctr"/>
            <a:r>
              <a:rPr lang="ar-EG" sz="2000" b="1" dirty="0">
                <a:solidFill>
                  <a:srgbClr val="00AEEF"/>
                </a:solidFill>
                <a:latin typeface="Tajawal Medium" panose="00000600000000000000" pitchFamily="2" charset="-78"/>
                <a:cs typeface="Alexandria" pitchFamily="2" charset="-78"/>
              </a:rPr>
              <a:t>3- حرية التعبير للموظفين على </a:t>
            </a:r>
          </a:p>
          <a:p>
            <a:pPr algn="ctr"/>
            <a:r>
              <a:rPr lang="ar-EG" sz="2000" b="1" dirty="0">
                <a:solidFill>
                  <a:srgbClr val="00AEEF"/>
                </a:solidFill>
                <a:latin typeface="Tajawal Medium" panose="00000600000000000000" pitchFamily="2" charset="-78"/>
                <a:cs typeface="Alexandria" pitchFamily="2" charset="-78"/>
              </a:rPr>
              <a:t>وسائل التواصل الاجتماعي</a:t>
            </a:r>
            <a:endParaRPr lang="en-US" sz="2000" b="1" dirty="0">
              <a:solidFill>
                <a:srgbClr val="00AEEF"/>
              </a:solidFill>
              <a:latin typeface="Tajawal Medium" panose="00000600000000000000" pitchFamily="2" charset="-78"/>
            </a:endParaRPr>
          </a:p>
          <a:p>
            <a:endParaRPr lang="en-US" sz="24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04482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752167" y="1274974"/>
            <a:ext cx="11292349" cy="5273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BD461FC7-95AF-6674-712E-B3158E8CFF68}"/>
              </a:ext>
            </a:extLst>
          </p:cNvPr>
          <p:cNvSpPr txBox="1"/>
          <p:nvPr/>
        </p:nvSpPr>
        <p:spPr>
          <a:xfrm>
            <a:off x="1061884" y="1269994"/>
            <a:ext cx="10766322" cy="8582390"/>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ومن ضمن مبادئ حماية حرية التعبير ، يجب إطلاع العاملين في الشركة من قبل رب العمل إذا كان ينوي مراقبة استخدامهم لوسائل التواصل الاجتماعي و للمعلومات المنشورة من قبلهم عليها . ويمكن لرب العمل تنظيم استخدام العاملين لديه لوسائل التواصل الاجتماعي من خلال نظام العمل في المؤسسة أو التعليمات فيها .</a:t>
            </a:r>
          </a:p>
          <a:p>
            <a:pPr algn="justLow" rtl="1">
              <a:lnSpc>
                <a:spcPct val="150000"/>
              </a:lnSpc>
            </a:pPr>
            <a:r>
              <a:rPr lang="ar-EG" sz="1600" b="1" dirty="0">
                <a:latin typeface="Alexandria" pitchFamily="2" charset="-78"/>
                <a:cs typeface="Alexandria" pitchFamily="2" charset="-78"/>
              </a:rPr>
              <a:t>وفي قضية متعلقة بقانون العمل ، اعتبرت محكمة أمريكية </a:t>
            </a:r>
            <a:r>
              <a:rPr lang="ar-EG" sz="1600" dirty="0">
                <a:latin typeface="Alexandria" pitchFamily="2" charset="-78"/>
                <a:cs typeface="Alexandria" pitchFamily="2" charset="-78"/>
              </a:rPr>
              <a:t>أن فصل موظفين بسبب تعليق الأول ”</a:t>
            </a:r>
            <a:r>
              <a:rPr lang="en-US" sz="1600" dirty="0">
                <a:latin typeface="Alexandria" pitchFamily="2" charset="-78"/>
              </a:rPr>
              <a:t>like“ </a:t>
            </a:r>
            <a:r>
              <a:rPr lang="ar-EG" sz="1600" dirty="0">
                <a:latin typeface="Alexandria" pitchFamily="2" charset="-78"/>
                <a:cs typeface="Alexandria" pitchFamily="2" charset="-78"/>
              </a:rPr>
              <a:t>على ما نشره موظف آخر على فيسبوك من انتقاد بحق الشركة بمسألة كانت موضوع نقاش في العمل وتعبير الموظف الثاني بموافقته على هذا الانتقاد. وقداعتبرت المحكمة أن النشاط على فيسبوك هو محمي ومتفق عليه وينطبق على القانونالوطني للعلاقات العمالية (</a:t>
            </a:r>
            <a:r>
              <a:rPr lang="en-US" sz="1600" dirty="0">
                <a:latin typeface="Alexandria" pitchFamily="2" charset="-78"/>
              </a:rPr>
              <a:t>National Labor Relations Act" NLRA")، </a:t>
            </a:r>
            <a:r>
              <a:rPr lang="ar-EG" sz="1600" dirty="0">
                <a:latin typeface="Alexandria" pitchFamily="2" charset="-78"/>
                <a:cs typeface="Alexandria" pitchFamily="2" charset="-78"/>
              </a:rPr>
              <a:t>وأن نشاط الموظفين ليس من قبيل الذم أو القدح ولا إخلالا بالإخلاص والأمانة للشركة، ولا يبرر بالتالي رفع الحماية المذكورة، وأن سياسات الشركة لجهة منع الموظفين لديها من مباشرة مناقشات غير ملائمة يمكن اعتبارها مانعة لنشاط محمي وبالتالي مخالفة لقانون العمل المذكور. ويستفاد من القرار المذكور أنه في حين يعود لصاحب العمل أن يضع سياسات معقولة لحماية منتجاته وخدماته وعلاماته التجارية وسمعته من الأذى، إلاأنه للمحكمة أن توجد توازن لصالح حقوق الموظفين للانتقاد ضمن حدود معينة. </a:t>
            </a:r>
          </a:p>
          <a:p>
            <a:pPr algn="justLow" rtl="1">
              <a:lnSpc>
                <a:spcPct val="150000"/>
              </a:lnSpc>
            </a:pPr>
            <a:r>
              <a:rPr lang="ar-EG" sz="1600" dirty="0">
                <a:latin typeface="Alexandria" pitchFamily="2" charset="-78"/>
                <a:cs typeface="Alexandria" pitchFamily="2" charset="-78"/>
              </a:rPr>
              <a:t>ويمكن بالتالي أن يتذرع الموظف في كل حين بأن ما ينشره من تعليق على وسائل التواصل الاجتماعي هو من قبيل حرية الرأي، إلا أنه كما أشرنا سابقاً، فإن هذا الحق مقيد بعدم التعسف وبعدم الإضرار غير المشروع بصاحب العمل.</a:t>
            </a: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r>
              <a:rPr lang="ar-EG" sz="2000" b="1" dirty="0">
                <a:solidFill>
                  <a:srgbClr val="00AEEF"/>
                </a:solidFill>
                <a:latin typeface="Alexandria" pitchFamily="2" charset="-78"/>
                <a:cs typeface="Alexandria" pitchFamily="2" charset="-78"/>
              </a:rPr>
              <a:t> </a:t>
            </a: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en-US" i="1" dirty="0">
              <a:latin typeface="Alexandria" pitchFamily="2" charset="-78"/>
            </a:endParaRPr>
          </a:p>
          <a:p>
            <a:pPr algn="r" rtl="1"/>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3033024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6DB84C29-5877-D225-7470-C8A16E174533}"/>
              </a:ext>
            </a:extLst>
          </p:cNvPr>
          <p:cNvSpPr txBox="1"/>
          <p:nvPr/>
        </p:nvSpPr>
        <p:spPr>
          <a:xfrm>
            <a:off x="884903" y="1491651"/>
            <a:ext cx="10441858" cy="8299131"/>
          </a:xfrm>
          <a:prstGeom prst="rect">
            <a:avLst/>
          </a:prstGeom>
          <a:noFill/>
        </p:spPr>
        <p:txBody>
          <a:bodyPr wrap="square">
            <a:spAutoFit/>
          </a:bodyPr>
          <a:lstStyle/>
          <a:p>
            <a:pPr algn="justLow" rtl="1">
              <a:lnSpc>
                <a:spcPct val="150000"/>
              </a:lnSpc>
            </a:pPr>
            <a:r>
              <a:rPr lang="ar-EG" sz="1600" dirty="0">
                <a:latin typeface="Alexandria" pitchFamily="2" charset="-78"/>
                <a:cs typeface="Alexandria" pitchFamily="2" charset="-78"/>
              </a:rPr>
              <a:t>تمّ إطلاق البرنامج العالمي لتنفيذ إعلان الدوحة من قبل مكتب الأمم المتحدة المعني بالمخدرات والجريمة</a:t>
            </a:r>
            <a:r>
              <a:rPr lang="en-US" sz="1600" dirty="0">
                <a:latin typeface="Alexandria" pitchFamily="2" charset="-78"/>
              </a:rPr>
              <a:t> </a:t>
            </a:r>
            <a:r>
              <a:rPr lang="ar-EG" sz="1600" dirty="0">
                <a:latin typeface="Alexandria" pitchFamily="2" charset="-78"/>
                <a:cs typeface="Alexandria" pitchFamily="2" charset="-78"/>
              </a:rPr>
              <a:t>لمساعدة الدول الأعضاء في وضع إعلان الدوحة الذي اعتمده مؤتمر الأمم المتحدة الثالث عشر لمنع</a:t>
            </a:r>
            <a:r>
              <a:rPr lang="en-US" sz="1600" dirty="0">
                <a:latin typeface="Alexandria" pitchFamily="2" charset="-78"/>
              </a:rPr>
              <a:t> </a:t>
            </a:r>
            <a:r>
              <a:rPr lang="ar-EG" sz="1600" dirty="0">
                <a:latin typeface="Alexandria" pitchFamily="2" charset="-78"/>
                <a:cs typeface="Alexandria" pitchFamily="2" charset="-78"/>
              </a:rPr>
              <a:t>الجريمة والعدالة الجنائية في العام 2015 موضع التنفيذ. ويؤكد الإعلان</a:t>
            </a:r>
            <a:r>
              <a:rPr lang="en-US" sz="1600" dirty="0">
                <a:latin typeface="Alexandria" pitchFamily="2" charset="-78"/>
              </a:rPr>
              <a:t> </a:t>
            </a:r>
            <a:r>
              <a:rPr lang="ar-EG" sz="1600" dirty="0">
                <a:latin typeface="Alexandria" pitchFamily="2" charset="-78"/>
                <a:cs typeface="Alexandria" pitchFamily="2" charset="-78"/>
              </a:rPr>
              <a:t>التزام الدول الأعضاء</a:t>
            </a:r>
            <a:r>
              <a:rPr lang="en-US" sz="1600" dirty="0">
                <a:latin typeface="Alexandria" pitchFamily="2" charset="-78"/>
              </a:rPr>
              <a:t> </a:t>
            </a:r>
            <a:r>
              <a:rPr lang="ar-EG" sz="1600" dirty="0">
                <a:latin typeface="Alexandria" pitchFamily="2" charset="-78"/>
                <a:cs typeface="Alexandria" pitchFamily="2" charset="-78"/>
              </a:rPr>
              <a:t>"ببذل قصارى الجهود لمنع الفساد ومكافحته، ولتنفيذ تدابير تهدف إلى تعزيز الشفافية في الإدارة</a:t>
            </a:r>
            <a:r>
              <a:rPr lang="en-US" sz="1600" dirty="0">
                <a:latin typeface="Alexandria" pitchFamily="2" charset="-78"/>
              </a:rPr>
              <a:t> </a:t>
            </a:r>
            <a:r>
              <a:rPr lang="ar-EG" sz="1600" dirty="0">
                <a:latin typeface="Alexandria" pitchFamily="2" charset="-78"/>
                <a:cs typeface="Alexandria" pitchFamily="2" charset="-78"/>
              </a:rPr>
              <a:t>العمومية وإلى تشجيع النزاهة والمساءلة في نظم العدالة الجنائية بما يتوافق مع اتفاقية الأمم المتحدة</a:t>
            </a:r>
            <a:r>
              <a:rPr lang="en-US" sz="1600" dirty="0">
                <a:latin typeface="Alexandria" pitchFamily="2" charset="-78"/>
              </a:rPr>
              <a:t> </a:t>
            </a:r>
            <a:r>
              <a:rPr lang="ar-EG" sz="1600" dirty="0">
                <a:latin typeface="Alexandria" pitchFamily="2" charset="-78"/>
                <a:cs typeface="Alexandria" pitchFamily="2" charset="-78"/>
              </a:rPr>
              <a:t>لمكافحة الفساد.“</a:t>
            </a:r>
          </a:p>
          <a:p>
            <a:pPr algn="justLow" rtl="1">
              <a:lnSpc>
                <a:spcPct val="150000"/>
              </a:lnSpc>
            </a:pPr>
            <a:r>
              <a:rPr lang="ar-EG" sz="1600" dirty="0">
                <a:latin typeface="Alexandria" pitchFamily="2" charset="-78"/>
                <a:cs typeface="Alexandria" pitchFamily="2" charset="-78"/>
              </a:rPr>
              <a:t>من أجل تحقيق هذه الأهداف، كان إنشاء شبكة النزاهة القضائية العالمية في نيسان/ابريل 2018 في</a:t>
            </a:r>
            <a:r>
              <a:rPr lang="en-US" sz="1600" dirty="0">
                <a:latin typeface="Alexandria" pitchFamily="2" charset="-78"/>
              </a:rPr>
              <a:t> </a:t>
            </a:r>
            <a:r>
              <a:rPr lang="ar-EG" sz="1600" dirty="0">
                <a:latin typeface="Alexandria" pitchFamily="2" charset="-78"/>
                <a:cs typeface="Alexandria" pitchFamily="2" charset="-78"/>
              </a:rPr>
              <a:t>فيينا، النمسا، كإحدى المبادرات الأساسية لركيزة النزاهة القضائية للبرنامج العالمي. إن شبكة النزاهة</a:t>
            </a:r>
            <a:r>
              <a:rPr lang="en-US" sz="1600" dirty="0">
                <a:latin typeface="Alexandria" pitchFamily="2" charset="-78"/>
              </a:rPr>
              <a:t> </a:t>
            </a:r>
            <a:r>
              <a:rPr lang="ar-EG" sz="1600" dirty="0">
                <a:latin typeface="Alexandria" pitchFamily="2" charset="-78"/>
                <a:cs typeface="Alexandria" pitchFamily="2" charset="-78"/>
              </a:rPr>
              <a:t>القضائية العالمية هي منصة لتقديم المساعدة للأجهزة القضائية في سبيل تعزيز نزاهة القضاء ومكافحة</a:t>
            </a:r>
            <a:r>
              <a:rPr lang="en-US" sz="1600" dirty="0">
                <a:latin typeface="Alexandria" pitchFamily="2" charset="-78"/>
              </a:rPr>
              <a:t> </a:t>
            </a:r>
            <a:r>
              <a:rPr lang="ar-EG" sz="1600" dirty="0">
                <a:latin typeface="Alexandria" pitchFamily="2" charset="-78"/>
                <a:cs typeface="Alexandria" pitchFamily="2" charset="-78"/>
              </a:rPr>
              <a:t>الفساد في نظام العدالة</a:t>
            </a:r>
            <a:r>
              <a:rPr lang="en-US" sz="1600" dirty="0">
                <a:latin typeface="Alexandria" pitchFamily="2" charset="-78"/>
              </a:rPr>
              <a:t>.</a:t>
            </a:r>
            <a:endParaRPr lang="ar-EG"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حين إطلاق فعالية الشبكة العالمية للنزاهة القضائية في نيسان /أبريل 2018 ، ومن خلال استطلاع رأي</a:t>
            </a:r>
            <a:r>
              <a:rPr lang="en-US" sz="1600" dirty="0">
                <a:latin typeface="Alexandria" pitchFamily="2" charset="-78"/>
              </a:rPr>
              <a:t> </a:t>
            </a:r>
            <a:r>
              <a:rPr lang="ar-EG" sz="1600" dirty="0">
                <a:latin typeface="Alexandria" pitchFamily="2" charset="-78"/>
                <a:cs typeface="Alexandria" pitchFamily="2" charset="-78"/>
              </a:rPr>
              <a:t>عبر الإنترنت اجري في عام 2017 ، أعرب القضاة وأصحاب المصلحة في قطاع العدالة من جميع أنحاء</a:t>
            </a:r>
            <a:r>
              <a:rPr lang="en-US" sz="1600" dirty="0">
                <a:latin typeface="Alexandria" pitchFamily="2" charset="-78"/>
              </a:rPr>
              <a:t> </a:t>
            </a:r>
            <a:r>
              <a:rPr lang="ar-EG" sz="1600" dirty="0">
                <a:latin typeface="Alexandria" pitchFamily="2" charset="-78"/>
                <a:cs typeface="Alexandria" pitchFamily="2" charset="-78"/>
              </a:rPr>
              <a:t>العالم عن اهتمامهم بشأن استخدام وسائل التواصل الاجتماعي من قبل أعضاء السلطة القضائية.</a:t>
            </a:r>
          </a:p>
          <a:p>
            <a:pPr algn="justLow" rtl="1">
              <a:lnSpc>
                <a:spcPct val="150000"/>
              </a:lnSpc>
            </a:pPr>
            <a:r>
              <a:rPr lang="ar-EG" sz="1600" dirty="0">
                <a:latin typeface="Alexandria" pitchFamily="2" charset="-78"/>
                <a:cs typeface="Alexandria" pitchFamily="2" charset="-78"/>
              </a:rPr>
              <a:t>نظرا لطبيعة الوظيفة القضائية والأهمية الحيوية لثقة الجمهور في نزاهة المحاكم وحياديتها، فإن استخدام</a:t>
            </a:r>
            <a:r>
              <a:rPr lang="en-US" sz="1600" dirty="0">
                <a:latin typeface="Alexandria" pitchFamily="2" charset="-78"/>
              </a:rPr>
              <a:t> </a:t>
            </a:r>
            <a:r>
              <a:rPr lang="ar-EG" sz="1600" dirty="0">
                <a:latin typeface="Alexandria" pitchFamily="2" charset="-78"/>
                <a:cs typeface="Alexandria" pitchFamily="2" charset="-78"/>
              </a:rPr>
              <a:t>وسائل التواصل الاجتماعي من قبل القضاة، سواء بصورة فردية او جماعية، تطرح مسائل معينة ومخاطر</a:t>
            </a:r>
            <a:r>
              <a:rPr lang="en-US" sz="1600" dirty="0">
                <a:latin typeface="Alexandria" pitchFamily="2" charset="-78"/>
              </a:rPr>
              <a:t> </a:t>
            </a:r>
            <a:r>
              <a:rPr lang="ar-EG" sz="1600" dirty="0">
                <a:latin typeface="Alexandria" pitchFamily="2" charset="-78"/>
                <a:cs typeface="Alexandria" pitchFamily="2" charset="-78"/>
              </a:rPr>
              <a:t>أخلاقية ينبغي التصدي لها.</a:t>
            </a: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23E1E56E-80B9-17E4-0ADA-799F7486EE20}"/>
              </a:ext>
            </a:extLst>
          </p:cNvPr>
          <p:cNvSpPr txBox="1"/>
          <p:nvPr/>
        </p:nvSpPr>
        <p:spPr>
          <a:xfrm>
            <a:off x="3522706" y="521905"/>
            <a:ext cx="5264201" cy="1077218"/>
          </a:xfrm>
          <a:prstGeom prst="rect">
            <a:avLst/>
          </a:prstGeom>
          <a:noFill/>
        </p:spPr>
        <p:txBody>
          <a:bodyPr wrap="square" rtlCol="0">
            <a:spAutoFit/>
          </a:bodyPr>
          <a:lstStyle/>
          <a:p>
            <a:pPr algn="ctr"/>
            <a:r>
              <a:rPr lang="ar-EG" sz="2000" b="1" dirty="0">
                <a:solidFill>
                  <a:srgbClr val="00AEEF"/>
                </a:solidFill>
                <a:latin typeface="Tajawal Medium" panose="00000600000000000000" pitchFamily="2" charset="-78"/>
                <a:cs typeface="Alexandria" pitchFamily="2" charset="-78"/>
              </a:rPr>
              <a:t>4-حق القضاة في استخدام </a:t>
            </a:r>
          </a:p>
          <a:p>
            <a:pPr algn="ctr"/>
            <a:r>
              <a:rPr lang="ar-EG" sz="2000" b="1" dirty="0">
                <a:solidFill>
                  <a:srgbClr val="00AEEF"/>
                </a:solidFill>
                <a:latin typeface="Tajawal Medium" panose="00000600000000000000" pitchFamily="2" charset="-78"/>
                <a:cs typeface="Alexandria" pitchFamily="2" charset="-78"/>
              </a:rPr>
              <a:t>وسائل التواصل الاجتماعي</a:t>
            </a:r>
            <a:endParaRPr lang="en-US" sz="2000" b="1" dirty="0">
              <a:solidFill>
                <a:srgbClr val="00AEEF"/>
              </a:solidFill>
              <a:latin typeface="Tajawal Medium" panose="00000600000000000000" pitchFamily="2" charset="-78"/>
            </a:endParaRPr>
          </a:p>
          <a:p>
            <a:endParaRPr lang="en-US" sz="24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106280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997673B1-A0C1-9FA6-B8B1-BB12F5C614C9}"/>
              </a:ext>
            </a:extLst>
          </p:cNvPr>
          <p:cNvSpPr txBox="1"/>
          <p:nvPr/>
        </p:nvSpPr>
        <p:spPr>
          <a:xfrm>
            <a:off x="592256" y="1363164"/>
            <a:ext cx="10830506" cy="10159696"/>
          </a:xfrm>
          <a:prstGeom prst="rect">
            <a:avLst/>
          </a:prstGeom>
          <a:noFill/>
        </p:spPr>
        <p:txBody>
          <a:bodyPr wrap="square" rtlCol="0">
            <a:spAutoFit/>
          </a:bodyPr>
          <a:lstStyle/>
          <a:p>
            <a:pPr algn="justLow" rtl="1">
              <a:lnSpc>
                <a:spcPct val="150000"/>
              </a:lnSpc>
            </a:pPr>
            <a:r>
              <a:rPr lang="ar-EG" sz="1600" dirty="0">
                <a:latin typeface="Alexandria" pitchFamily="2" charset="-78"/>
                <a:cs typeface="Alexandria" pitchFamily="2" charset="-78"/>
              </a:rPr>
              <a:t>من المهم أن يشارك القضاة، كمواطنين ومن خلال دورهم القضائي، في المجتمعات التي يعملون فيها. في عصر تتضمّن هذه المشاركة على نحو متزايد، أنشطة عبر الإنترنت، لا ينبغي منع القضاة من المشاركة اللائقة في وسائل التواصل الاجتماعي. ومع ذلك، يجب أن تكون الفائدة العامة لمثل هذه المشاركة ولهذا الانخراط القضائي، متوازنة مع ضرورة الحفاظ على ثقة الجمهور في القضاء وعلى الحق في محاكمة عادلة وعلى حياد ونزاهة واستقلالية النظام القضائي ككل.</a:t>
            </a:r>
          </a:p>
          <a:p>
            <a:pPr algn="justLow" rtl="1">
              <a:lnSpc>
                <a:spcPct val="150000"/>
              </a:lnSpc>
            </a:pPr>
            <a:r>
              <a:rPr lang="ar-EG" sz="1600" dirty="0">
                <a:latin typeface="Alexandria" pitchFamily="2" charset="-78"/>
                <a:cs typeface="Alexandria" pitchFamily="2" charset="-78"/>
              </a:rPr>
              <a:t>على الرغم من أن القضاة، كسائر المواطنين، لهم الحق في حرية التعبير والمعتقد وحرية تكوين الجمعيات والتجمع، إلا أنه ينبغي عليهم أن يتصرفوا دائما على نحو يحافظون فيه على كرامة مهنتهم وعلى حياد واستقلال القضاء. قد يكون للطريقة التي يستخدم فيها قاض فرد وسائل التواصل الاجتماعي، تأثير في تحديد الصورة التي يرى بها الجمهور جميع القضاة والثقة في الأنظمة القضائية بشكل عام .</a:t>
            </a:r>
          </a:p>
          <a:p>
            <a:pPr algn="justLow" rtl="1">
              <a:lnSpc>
                <a:spcPct val="150000"/>
              </a:lnSpc>
            </a:pPr>
            <a:r>
              <a:rPr lang="ar-EG" sz="1600" dirty="0">
                <a:latin typeface="Alexandria" pitchFamily="2" charset="-78"/>
                <a:cs typeface="Alexandria" pitchFamily="2" charset="-78"/>
              </a:rPr>
              <a:t>إن موضوع استخدام القضاة لوسائل التواصل الاجتماعي امر معقّد. من ناحية، أدى استخدام وسائل التواصل الاجتماعي من قبل القضاة في حالات معينة إلى اعتبار هؤلاء القضاة متحيزين أو عرضة لتأثيرات خارجية غير ملائمة. ومن ناحية أخرى، يمكن لوسائل التواصل الاجتماعي أن تخلق فر صا لتوسيع انتشار خبرة القضاة، وزيادة فهم الجمهور للقانون، وتعزيز وجود بيئة من العدالة المفتوحة والتقارب مع المجتمعات التي يخدمها القضاة. بالإضافة إلى ذلك، تمّ استخدام وسائل التواصل الاجتماعي في بعض الحالات كمنصة للإساءة للقضاة عبر الإنترنت أو لإزعاجهم.</a:t>
            </a: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p:txBody>
      </p:sp>
    </p:spTree>
    <p:extLst>
      <p:ext uri="{BB962C8B-B14F-4D97-AF65-F5344CB8AC3E}">
        <p14:creationId xmlns:p14="http://schemas.microsoft.com/office/powerpoint/2010/main" val="37698275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ADC2E-1C29-A523-E029-07FAD88F57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43D3ADC-9085-A5B8-38D6-3C84224D20D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4BAFA2FE-CE3A-60D8-F7E6-8BB7652EE5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BD67DA0-53CF-31A2-24CF-F215B17BC73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C125239E-1AE0-4FE5-6388-0051CF9E39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809996D-C985-DC88-C977-74132F26C78D}"/>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71EEB02A-493F-BD52-08E3-A9AAB766E750}"/>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09B5C17D-0443-F595-A1DA-A2331F1F8D0D}"/>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CC22B7BA-A1B8-6A12-4CC5-F83B8D5C5FA9}"/>
              </a:ext>
            </a:extLst>
          </p:cNvPr>
          <p:cNvSpPr txBox="1"/>
          <p:nvPr/>
        </p:nvSpPr>
        <p:spPr>
          <a:xfrm>
            <a:off x="983226" y="1556637"/>
            <a:ext cx="10255045" cy="3374706"/>
          </a:xfrm>
          <a:prstGeom prst="rect">
            <a:avLst/>
          </a:prstGeom>
          <a:noFill/>
        </p:spPr>
        <p:txBody>
          <a:bodyPr wrap="square">
            <a:spAutoFit/>
          </a:bodyPr>
          <a:lstStyle/>
          <a:p>
            <a:pPr algn="justLow" rtl="1">
              <a:lnSpc>
                <a:spcPct val="150000"/>
              </a:lnSpc>
            </a:pPr>
            <a:r>
              <a:rPr lang="ar-EG" sz="1600" dirty="0">
                <a:latin typeface="Alexandria" pitchFamily="2" charset="-78"/>
                <a:cs typeface="Alexandria" pitchFamily="2" charset="-78"/>
              </a:rPr>
              <a:t>تحدد مبادئ بنغالور للسلوك القضائي المعترف بها عالميا ستّ قيم أساسية ينبغي أن توجّه عمل كل قاض ونمط حياته، وهي الاستقلال والحياد والنزاهة والملائمة والمساواة والكفاءة والمثابرة. وعند استخدامهم وسائل التواصل الاجتماعي، ينبغي دائما للقضاة الاسترشاد بمبادئ بنغالور وكذلك بالشرح التفصيلي المرافق لها .</a:t>
            </a:r>
          </a:p>
          <a:p>
            <a:pPr algn="justLow" rtl="1">
              <a:lnSpc>
                <a:spcPct val="150000"/>
              </a:lnSpc>
            </a:pPr>
            <a:r>
              <a:rPr lang="ar-EG" sz="1600" dirty="0">
                <a:latin typeface="Alexandria" pitchFamily="2" charset="-78"/>
                <a:cs typeface="Alexandria" pitchFamily="2" charset="-78"/>
              </a:rPr>
              <a:t>عادة ما تختلف مفاهيم مثل "الأصدقاء" و "المتابعة" في سياق وسائل التواصل الاجتماعي عن الاستخدام التقليدي لها. في بعض الحالات، قد لا تعني أكثر بكثير من العلاقة القائمة بين مقدم المحتوى مثل كاتب عمود صحفي والقارئ أو المشترك. ولكن، في حالات أخرى، قد ترتقي درجة التفاعل الالكتروني لتصبح ارتباطا شخصيا أو حتى حميميا، مما يتطلب الحذر من جانب القاضي، او الإفصاح عن هذه العلاقة أو التنحي أو الردّ أو أي من الإجراءات الأخرى المماثلة لتلك التي تنشأ عن العلاقات التقليدية خارج الإنترنت. هذه المسائل تتوقف على طبيعة منصة التواصل الاجتماعي نفسها والطرق التي طورتها لتسهيل التواصل بين مستخدميها.</a:t>
            </a:r>
          </a:p>
        </p:txBody>
      </p:sp>
    </p:spTree>
    <p:extLst>
      <p:ext uri="{BB962C8B-B14F-4D97-AF65-F5344CB8AC3E}">
        <p14:creationId xmlns:p14="http://schemas.microsoft.com/office/powerpoint/2010/main" val="13935630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EF40620C-3786-BF27-29AE-23EC384CB381}"/>
              </a:ext>
            </a:extLst>
          </p:cNvPr>
          <p:cNvSpPr txBox="1"/>
          <p:nvPr/>
        </p:nvSpPr>
        <p:spPr>
          <a:xfrm>
            <a:off x="983226" y="1556637"/>
            <a:ext cx="10255045" cy="7068025"/>
          </a:xfrm>
          <a:prstGeom prst="rect">
            <a:avLst/>
          </a:prstGeom>
          <a:noFill/>
        </p:spPr>
        <p:txBody>
          <a:bodyPr wrap="square">
            <a:spAutoFit/>
          </a:bodyPr>
          <a:lstStyle/>
          <a:p>
            <a:pPr algn="justLow" rtl="1">
              <a:lnSpc>
                <a:spcPct val="150000"/>
              </a:lnSpc>
            </a:pPr>
            <a:r>
              <a:rPr lang="ar-EG" sz="1600" b="1" u="sng" dirty="0">
                <a:solidFill>
                  <a:srgbClr val="00AEEF"/>
                </a:solidFill>
                <a:latin typeface="Alexandria" pitchFamily="2" charset="-78"/>
                <a:cs typeface="Alexandria" pitchFamily="2" charset="-78"/>
              </a:rPr>
              <a:t>موقف دول العالم من مسألة حق القاضي في استخدام وسائل التواصل الاجتماعي : </a:t>
            </a:r>
          </a:p>
          <a:p>
            <a:pPr algn="justLow" rtl="1">
              <a:lnSpc>
                <a:spcPct val="150000"/>
              </a:lnSpc>
            </a:pPr>
            <a:r>
              <a:rPr lang="ar-EG" sz="1600" dirty="0">
                <a:latin typeface="Alexandria" pitchFamily="2" charset="-78"/>
                <a:cs typeface="Alexandria" pitchFamily="2" charset="-78"/>
              </a:rPr>
              <a:t>اعتنق الاتجاه الغالب مبدأ رافض لحق القاضي في استخدام وســائل التواصل الاجتماعي ، ولكنها اختلفت فيام بينها حول نطاق حظر اســتخدام القاضي لوسائل التواصل الاجتماعي. ففي حين حظر جانب منها اســتخدام القضاة لوسائل التواصل الاجتماعي بشــكل مطلق، ضيق الجانب الأخر من الدول المنتمية إلى ذات الاتجاه من نطاق هذا الحظر، حيث أتاحت للقضاة استخدام وسائل التواصل الاجتامعي، ولكنها حظرت عليهم الدخول في عالقات صداقة مع المحامين والعاملين أمام المحاكم على مواقع التواصل الاجتامعي بشكل عام. ومن قبيل التطبيقات الشــهرية للدول التي حظرت على القضاة اســتخدام مواقــع التوا صل الاجتماعي ، </a:t>
            </a:r>
            <a:r>
              <a:rPr lang="ar-EG" sz="1600" b="1" dirty="0">
                <a:solidFill>
                  <a:srgbClr val="00AEEF"/>
                </a:solidFill>
                <a:latin typeface="Alexandria" pitchFamily="2" charset="-78"/>
                <a:cs typeface="Alexandria" pitchFamily="2" charset="-78"/>
              </a:rPr>
              <a:t>دولة الكويــت</a:t>
            </a:r>
            <a:r>
              <a:rPr lang="ar-EG" sz="1600" dirty="0">
                <a:latin typeface="Alexandria" pitchFamily="2" charset="-78"/>
                <a:cs typeface="Alexandria" pitchFamily="2" charset="-78"/>
              </a:rPr>
              <a:t>، حيث حظر المجلس الأعلى للقضاء بموجب القرار رقم 16 لســنة 2015 على القضــاة الإدلاء  بأية تصرحيات صحفية، أو إبــداء الرأي من خلال مواقع التواصل الاجتماعي </a:t>
            </a:r>
          </a:p>
          <a:p>
            <a:pPr algn="justLow" rtl="1">
              <a:lnSpc>
                <a:spcPct val="150000"/>
              </a:lnSpc>
            </a:pPr>
            <a:r>
              <a:rPr lang="ar-EG" sz="1600" dirty="0">
                <a:latin typeface="Alexandria" pitchFamily="2" charset="-78"/>
                <a:cs typeface="Alexandria" pitchFamily="2" charset="-78"/>
              </a:rPr>
              <a:t>وقد اعتنقت ذات الاتجاه </a:t>
            </a:r>
            <a:r>
              <a:rPr lang="ar-EG" sz="1600" b="1" dirty="0">
                <a:solidFill>
                  <a:srgbClr val="00AEEF"/>
                </a:solidFill>
                <a:latin typeface="Alexandria" pitchFamily="2" charset="-78"/>
                <a:cs typeface="Alexandria" pitchFamily="2" charset="-78"/>
              </a:rPr>
              <a:t>المملكة العربية الســعودية</a:t>
            </a:r>
            <a:r>
              <a:rPr lang="ar-EG" sz="1600" b="1" dirty="0">
                <a:latin typeface="Alexandria" pitchFamily="2" charset="-78"/>
                <a:cs typeface="Alexandria" pitchFamily="2" charset="-78"/>
              </a:rPr>
              <a:t>، </a:t>
            </a:r>
            <a:r>
              <a:rPr lang="ar-EG" sz="1600" dirty="0">
                <a:latin typeface="Alexandria" pitchFamily="2" charset="-78"/>
                <a:cs typeface="Alexandria" pitchFamily="2" charset="-78"/>
              </a:rPr>
              <a:t>حيث حظر الأمر الملكي الصادر بتاريخ 2012/4/16 على القضاة الظهور، أو المشاركة ، أو الحديث عبر وسائل الاعلام المرئية ، أو المسموعة أوالمقروءة  . </a:t>
            </a: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6628921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82827"/>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48166" y="-560929"/>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ECA11CD6-9C11-29E4-E1DA-3C3CB1F2BF7F}"/>
              </a:ext>
            </a:extLst>
          </p:cNvPr>
          <p:cNvSpPr txBox="1"/>
          <p:nvPr/>
        </p:nvSpPr>
        <p:spPr>
          <a:xfrm>
            <a:off x="894735" y="1382827"/>
            <a:ext cx="10447520" cy="3744038"/>
          </a:xfrm>
          <a:prstGeom prst="rect">
            <a:avLst/>
          </a:prstGeom>
          <a:noFill/>
        </p:spPr>
        <p:txBody>
          <a:bodyPr wrap="square">
            <a:spAutoFit/>
          </a:bodyPr>
          <a:lstStyle/>
          <a:p>
            <a:pPr algn="justLow" rtl="1">
              <a:lnSpc>
                <a:spcPct val="150000"/>
              </a:lnSpc>
            </a:pPr>
            <a:r>
              <a:rPr lang="ar-EG" sz="1600" dirty="0">
                <a:latin typeface="Alexandria" pitchFamily="2" charset="-78"/>
                <a:cs typeface="Alexandria" pitchFamily="2" charset="-78"/>
              </a:rPr>
              <a:t>ومــن الدول التي حذت حذو هذا الاتجاهً أيضا </a:t>
            </a:r>
            <a:r>
              <a:rPr lang="ar-EG" sz="1600" b="1" dirty="0">
                <a:solidFill>
                  <a:srgbClr val="00AEEF"/>
                </a:solidFill>
                <a:latin typeface="Alexandria" pitchFamily="2" charset="-78"/>
                <a:cs typeface="Alexandria" pitchFamily="2" charset="-78"/>
              </a:rPr>
              <a:t>دولة</a:t>
            </a:r>
            <a:r>
              <a:rPr lang="ar-EG" sz="1600" dirty="0">
                <a:latin typeface="Alexandria" pitchFamily="2" charset="-78"/>
                <a:cs typeface="Alexandria" pitchFamily="2" charset="-78"/>
              </a:rPr>
              <a:t> </a:t>
            </a:r>
            <a:r>
              <a:rPr lang="ar-EG" sz="1600" b="1" dirty="0">
                <a:solidFill>
                  <a:srgbClr val="00AEEF"/>
                </a:solidFill>
                <a:latin typeface="Alexandria" pitchFamily="2" charset="-78"/>
                <a:cs typeface="Alexandria" pitchFamily="2" charset="-78"/>
              </a:rPr>
              <a:t>مالطا</a:t>
            </a:r>
            <a:r>
              <a:rPr lang="ar-EG" sz="1600" dirty="0">
                <a:latin typeface="Alexandria" pitchFamily="2" charset="-78"/>
                <a:cs typeface="Alexandria" pitchFamily="2" charset="-78"/>
              </a:rPr>
              <a:t>، وذلك بموجب تعديل كانت قد أدخلته لجنة إدارة العدالة على مدونة قواعد الســلوك القضائي في 8 فبراير،2010 وارتأت من خلاله أن اعتبارات اللياقة والمالائمة التي يتعين أن يتحلى بها أعضاء السلطة القضائية  ، توجب على القضاة عدم إنشاء، أو استخدام مواقع التواصل االاجتماعي، وإلا كانوا عرضة للمساءلة التأديبية.  </a:t>
            </a:r>
          </a:p>
          <a:p>
            <a:pPr algn="justLow" rtl="1">
              <a:lnSpc>
                <a:spcPct val="150000"/>
              </a:lnSpc>
            </a:pPr>
            <a:r>
              <a:rPr lang="ar-EG" sz="1600" dirty="0">
                <a:latin typeface="Alexandria" pitchFamily="2" charset="-78"/>
                <a:cs typeface="Alexandria" pitchFamily="2" charset="-78"/>
              </a:rPr>
              <a:t>أما عــن الاتجاه الأخر ، فقد تبنته بعــض من المحاكم العليا في </a:t>
            </a:r>
            <a:r>
              <a:rPr lang="ar-EG" sz="1600" b="1" dirty="0">
                <a:solidFill>
                  <a:srgbClr val="00AEEF"/>
                </a:solidFill>
                <a:latin typeface="Alexandria" pitchFamily="2" charset="-78"/>
                <a:cs typeface="Alexandria" pitchFamily="2" charset="-78"/>
              </a:rPr>
              <a:t>عــدد من الولايات التابعــة للولايات المتحدة الأمريكية </a:t>
            </a:r>
            <a:r>
              <a:rPr lang="ar-EG" sz="1600" dirty="0">
                <a:latin typeface="Alexandria" pitchFamily="2" charset="-78"/>
                <a:cs typeface="Alexandria" pitchFamily="2" charset="-78"/>
              </a:rPr>
              <a:t>، فلم تحظرعلى  غرار التشريعات السالفة اســتخدام القضاة لوسائل التواصل الاجتامعي بشكل مطلق، وإنما حظرت عليهم فقط الدخول في علاقات، أو الارتباط بأية روابط صداقة، أو إعجاب مع المحامين ، أو غيرهم من العاملين بشكل عام أمام المحاكم . </a:t>
            </a: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516590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78538-4F94-706B-5F07-1FB52F012C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DF3A65-0442-3059-50BE-38D31F51E20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17C56565-A313-B46A-E493-BB0C4089A53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76917263-342E-BDE1-51C7-E6BCE17C129E}"/>
              </a:ext>
            </a:extLst>
          </p:cNvPr>
          <p:cNvSpPr/>
          <p:nvPr/>
        </p:nvSpPr>
        <p:spPr>
          <a:xfrm>
            <a:off x="680746" y="1382827"/>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02BFD7F3-2DC5-3579-A70D-FC092A224E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7BB5931-0B98-BBFC-F290-120F7047C3D7}"/>
              </a:ext>
            </a:extLst>
          </p:cNvPr>
          <p:cNvSpPr txBox="1"/>
          <p:nvPr/>
        </p:nvSpPr>
        <p:spPr>
          <a:xfrm>
            <a:off x="1648166" y="-560929"/>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9E159F05-A1D3-B6E2-E374-DC88EECBD7C3}"/>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6EB7607B-90EC-AB50-2400-628A3752D32D}"/>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DCD4F5AC-87FB-51EE-46F0-34EB9B09C416}"/>
              </a:ext>
            </a:extLst>
          </p:cNvPr>
          <p:cNvSpPr txBox="1"/>
          <p:nvPr/>
        </p:nvSpPr>
        <p:spPr>
          <a:xfrm>
            <a:off x="894735" y="1382827"/>
            <a:ext cx="10447520" cy="6329361"/>
          </a:xfrm>
          <a:prstGeom prst="rect">
            <a:avLst/>
          </a:prstGeom>
          <a:noFill/>
        </p:spPr>
        <p:txBody>
          <a:bodyPr wrap="square">
            <a:spAutoFit/>
          </a:bodyPr>
          <a:lstStyle/>
          <a:p>
            <a:pPr algn="justLow" rtl="1">
              <a:lnSpc>
                <a:spcPct val="150000"/>
              </a:lnSpc>
            </a:pPr>
            <a:r>
              <a:rPr lang="ar-EG" sz="1600" dirty="0">
                <a:latin typeface="Alexandria" pitchFamily="2" charset="-78"/>
                <a:cs typeface="Alexandria" pitchFamily="2" charset="-78"/>
              </a:rPr>
              <a:t>وتعد </a:t>
            </a:r>
            <a:r>
              <a:rPr lang="ar-EG" sz="1600" b="1" dirty="0">
                <a:latin typeface="Alexandria" pitchFamily="2" charset="-78"/>
                <a:cs typeface="Alexandria" pitchFamily="2" charset="-78"/>
              </a:rPr>
              <a:t>المحكمة العليا بولاية فلوريدا </a:t>
            </a:r>
            <a:r>
              <a:rPr lang="ar-EG" sz="1600" dirty="0">
                <a:latin typeface="Alexandria" pitchFamily="2" charset="-78"/>
                <a:cs typeface="Alexandria" pitchFamily="2" charset="-78"/>
              </a:rPr>
              <a:t>من أولى المحاكم التي تبنت هذا الاتجاه ، حيث حظرت اللجنة الاستشــارية القضائية للسلوك التابع لها </a:t>
            </a:r>
            <a:r>
              <a:rPr lang="en-US" sz="1600" dirty="0">
                <a:latin typeface="Alexandria" pitchFamily="2" charset="-78"/>
              </a:rPr>
              <a:t>The Florida  Professional Committee Ethics  </a:t>
            </a:r>
            <a:r>
              <a:rPr lang="ar-EG" sz="1600" dirty="0">
                <a:latin typeface="Alexandria" pitchFamily="2" charset="-78"/>
                <a:cs typeface="Alexandria" pitchFamily="2" charset="-78"/>
              </a:rPr>
              <a:t>في قرار لهاعام 2009 على القضــاة قبول طلبات الصداقة من المحامين المقبولين أمام المحاكم التي يعملوا بها ، أو التواصل معهم بأي صورة ً ا في مــن الصور على موقع الفيس بوك، وأصدرت ً لاحقاً عــام 2012 ً قرارا آخر، بفرض حظر مماثًل على القضاة موقع لينكد إن، أو أي موقع آخر من مواقع التواصل الاجتماعي المشابهة ، بدعوى أن الروابط، أو الصداقات التي ً تربط القضاة مع آخرين على هذه المواقع من شأنها أن تترك انطباعاً لــدى الغير  بأن هناك من يملك وضعا ًخاصا في الدعاوي المنظورة أمام القاضي يســمح له بالتأثري على عقيدة القاضي، بالمخالفة للمادة</a:t>
            </a:r>
            <a:r>
              <a:rPr lang="en-US" sz="1600" dirty="0">
                <a:latin typeface="Alexandria" pitchFamily="2" charset="-78"/>
              </a:rPr>
              <a:t>B2 </a:t>
            </a:r>
            <a:r>
              <a:rPr lang="ar-EG" sz="1600" dirty="0">
                <a:latin typeface="Alexandria" pitchFamily="2" charset="-78"/>
                <a:cs typeface="Alexandria" pitchFamily="2" charset="-78"/>
              </a:rPr>
              <a:t>من القانون النموذجي مدونة السلوك القضائي </a:t>
            </a:r>
            <a:r>
              <a:rPr lang="en-US" sz="1600" dirty="0">
                <a:latin typeface="Alexandria" pitchFamily="2" charset="-78"/>
              </a:rPr>
              <a:t>Canon Conduct Judicial of Code Model Florida، </a:t>
            </a:r>
            <a:r>
              <a:rPr lang="ar-EG" sz="1600" dirty="0">
                <a:latin typeface="Alexandria" pitchFamily="2" charset="-78"/>
                <a:cs typeface="Alexandria" pitchFamily="2" charset="-78"/>
              </a:rPr>
              <a:t>مؤكدة في هذا الخصوص بأن تحقق المخالفة السالفة لا تشـتـرط اتجاه إرادة القاضي، أو نيته إلى نقل هذا الانطباع للغير ، وأن مجرد وجود هذه الروابط، أو الصداقات هو الذي يولد مثل هذا النطباع في نفوس الغير .  وقد حذت حذو المحكمة العليا بولاية فلوريدا، كل من المحكمة العليا بولاية ماساشوستس، والمحكمة العليا بولاية أوكلاهوما .</a:t>
            </a: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39809100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D5722-56A0-7C2F-81E3-56E0702E84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3B838C-7784-6289-6B9F-6E5A48E3B8B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C37B8713-1D1F-CBF1-E25D-2DA90F8B882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BB714872-D941-90A1-87F9-286A49627059}"/>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32BDEE0-39FF-7CCB-613D-64121EF796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1151F35-CBF1-F6DE-CB5F-6AEDD207331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F84FDD6-AC61-6210-BFF0-0BEA064E44A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53C761F6-26F4-E488-BFC8-741A937F09D8}"/>
              </a:ext>
            </a:extLst>
          </p:cNvPr>
          <p:cNvSpPr txBox="1"/>
          <p:nvPr/>
        </p:nvSpPr>
        <p:spPr>
          <a:xfrm>
            <a:off x="835743" y="1349343"/>
            <a:ext cx="10432026" cy="7437357"/>
          </a:xfrm>
          <a:prstGeom prst="rect">
            <a:avLst/>
          </a:prstGeom>
          <a:noFill/>
        </p:spPr>
        <p:txBody>
          <a:bodyPr wrap="square">
            <a:spAutoFit/>
          </a:bodyPr>
          <a:lstStyle/>
          <a:p>
            <a:pPr algn="justLow" rtl="1">
              <a:lnSpc>
                <a:spcPct val="150000"/>
              </a:lnSpc>
            </a:pPr>
            <a:r>
              <a:rPr lang="ar-EG" sz="1600" dirty="0">
                <a:latin typeface="Alexandria" pitchFamily="2" charset="-78"/>
                <a:cs typeface="Alexandria" pitchFamily="2" charset="-78"/>
              </a:rPr>
              <a:t>يظهر الحق بالنسيان» </a:t>
            </a:r>
            <a:r>
              <a:rPr lang="en-US" sz="1600" dirty="0">
                <a:latin typeface="Alexandria" pitchFamily="2" charset="-78"/>
              </a:rPr>
              <a:t>Right to be forgotten </a:t>
            </a:r>
            <a:r>
              <a:rPr lang="ar-EG" sz="1600" dirty="0">
                <a:latin typeface="Alexandria" pitchFamily="2" charset="-78"/>
                <a:cs typeface="Alexandria" pitchFamily="2" charset="-78"/>
              </a:rPr>
              <a:t> «العائد للشخص بإزالة المعلومات</a:t>
            </a:r>
            <a:r>
              <a:rPr lang="en-US" sz="1600" dirty="0">
                <a:latin typeface="Alexandria" pitchFamily="2" charset="-78"/>
              </a:rPr>
              <a:t> </a:t>
            </a:r>
            <a:r>
              <a:rPr lang="ar-EG" sz="1600" dirty="0">
                <a:latin typeface="Alexandria" pitchFamily="2" charset="-78"/>
                <a:cs typeface="Alexandria" pitchFamily="2" charset="-78"/>
              </a:rPr>
              <a:t>التي تم تداولها على وسائل التواصل الاجتماعي، والتي أضحت غيرصحيحة أو منتهية أو مر عليها الزمن. وهذا الحق بالنسيان يتفوق على المصالح التجارية</a:t>
            </a:r>
            <a:r>
              <a:rPr lang="en-US" sz="1600" dirty="0">
                <a:latin typeface="Alexandria" pitchFamily="2" charset="-78"/>
              </a:rPr>
              <a:t> </a:t>
            </a:r>
            <a:r>
              <a:rPr lang="ar-EG" sz="1600" dirty="0">
                <a:latin typeface="Alexandria" pitchFamily="2" charset="-78"/>
                <a:cs typeface="Alexandria" pitchFamily="2" charset="-78"/>
              </a:rPr>
              <a:t>لوسائل التواصل الاجتماعي وعلى الحق بحرية المعلومة وحق الوصول إليها في بعض الأحيان، وذلك ما لم يتعارض هذا الحق بالنسيان مع المصلحة العامة .</a:t>
            </a:r>
          </a:p>
          <a:p>
            <a:pPr algn="justLow" rtl="1">
              <a:lnSpc>
                <a:spcPct val="150000"/>
              </a:lnSpc>
            </a:pPr>
            <a:r>
              <a:rPr lang="ar-EG" sz="1600" dirty="0">
                <a:latin typeface="Alexandria" pitchFamily="2" charset="-78"/>
                <a:cs typeface="Alexandria" pitchFamily="2" charset="-78"/>
              </a:rPr>
              <a:t>ويمكن تعريف الحق بالنسيان بأنه الحق "لكل شخص ارتبط بحدث عام، حتى لو كان هو محوره، أن يطالب بحق نسيان هذا الحدث وبالاعتراض على تذكار حقبة من حياته". </a:t>
            </a:r>
          </a:p>
          <a:p>
            <a:pPr algn="justLow" rtl="1">
              <a:lnSpc>
                <a:spcPct val="150000"/>
              </a:lnSpc>
            </a:pPr>
            <a:r>
              <a:rPr lang="ar-EG" sz="1600" dirty="0">
                <a:latin typeface="Alexandria" pitchFamily="2" charset="-78"/>
                <a:cs typeface="Alexandria" pitchFamily="2" charset="-78"/>
              </a:rPr>
              <a:t>وقد حكمت محكمة العدل في الإتحاد الأوروبي لأول مرة بتاريخ 13/5/2014 بتطبيق"الحق بالنسيان" من خلال الاعتراف بحق المستخدم بعدم توثيق المعلومات العائدة له"</a:t>
            </a:r>
            <a:r>
              <a:rPr lang="en-US" sz="1600" dirty="0">
                <a:latin typeface="Alexandria" pitchFamily="2" charset="-78"/>
              </a:rPr>
              <a:t> </a:t>
            </a:r>
            <a:r>
              <a:rPr lang="ar-EG" sz="1600" dirty="0">
                <a:latin typeface="Alexandria" pitchFamily="2" charset="-78"/>
                <a:cs typeface="Alexandria" pitchFamily="2" charset="-78"/>
              </a:rPr>
              <a:t>من قبل محرك البحث غوغل، وبإلزام غوغل بإتخاذ التدابير اللازمة ليسحب ملفاته وفهارسه بيانات شخصية عائدة لمتصفح إسباني طالب</a:t>
            </a:r>
            <a:r>
              <a:rPr lang="en-US" sz="1600" dirty="0">
                <a:latin typeface="Alexandria" pitchFamily="2" charset="-78"/>
              </a:rPr>
              <a:t> </a:t>
            </a:r>
            <a:r>
              <a:rPr lang="ar-EG" sz="1600" dirty="0">
                <a:latin typeface="Alexandria" pitchFamily="2" charset="-78"/>
                <a:cs typeface="Alexandria" pitchFamily="2" charset="-78"/>
              </a:rPr>
              <a:t>بسحب روابط، تنتج عن بحث حول اسم عائلته، وتحيل إلى مقالات صحافية قديمة</a:t>
            </a:r>
            <a:r>
              <a:rPr lang="en-US" sz="1600" dirty="0">
                <a:latin typeface="Alexandria" pitchFamily="2" charset="-78"/>
              </a:rPr>
              <a:t> </a:t>
            </a:r>
            <a:r>
              <a:rPr lang="ar-EG" sz="1600" dirty="0">
                <a:latin typeface="Alexandria" pitchFamily="2" charset="-78"/>
                <a:cs typeface="Alexandria" pitchFamily="2" charset="-78"/>
              </a:rPr>
              <a:t>تعلن حصول حجوزات على أملاكه لتسديد ديونه.</a:t>
            </a: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E57FF8F6-8D40-21E9-A1B9-35B4862FC25C}"/>
              </a:ext>
            </a:extLst>
          </p:cNvPr>
          <p:cNvSpPr txBox="1"/>
          <p:nvPr/>
        </p:nvSpPr>
        <p:spPr>
          <a:xfrm>
            <a:off x="3512406" y="605275"/>
            <a:ext cx="5496588" cy="707886"/>
          </a:xfrm>
          <a:prstGeom prst="rect">
            <a:avLst/>
          </a:prstGeom>
          <a:noFill/>
        </p:spPr>
        <p:txBody>
          <a:bodyPr wrap="square" rtlCol="0">
            <a:spAutoFit/>
          </a:bodyPr>
          <a:lstStyle/>
          <a:p>
            <a:pPr algn="ctr"/>
            <a:r>
              <a:rPr lang="ar-EG" sz="2000" b="1" dirty="0">
                <a:solidFill>
                  <a:srgbClr val="00AEEF"/>
                </a:solidFill>
                <a:latin typeface="Tajawal Medium" panose="00000600000000000000" pitchFamily="2" charset="-78"/>
                <a:cs typeface="Alexandria" pitchFamily="2" charset="-78"/>
              </a:rPr>
              <a:t>ثالثاً: وسائل التواصل الاجتماعي و الحق في النسيان </a:t>
            </a:r>
            <a:endParaRPr lang="en-US" b="1" dirty="0">
              <a:solidFill>
                <a:srgbClr val="00AEEF"/>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092151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0F4BF-214E-3F92-A607-F3AF5A4892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BCD453-805A-D644-29F5-A694B2F337F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A563642-A0D0-CA94-7756-AE88678B50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28841E42-7971-3643-E867-8A9B6AA15EFA}"/>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وينص النظام الأوروبي الجديد رقم 679/2016 تاريخ 27/4/2016 الصادر عن البرلمان</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الأوروبي حول البيانات الشخصية، والذي ألغي التوجيه الحالي لعام 1995 حول</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البيانات الشخصية، والذي سيصبح مطبقاً بتاريخ 25/5/2018، على "الحق بالنسيان"</a:t>
            </a:r>
            <a:r>
              <a:rPr lang="en-US" sz="1600" dirty="0">
                <a:solidFill>
                  <a:schemeClr val="tx1"/>
                </a:solidFill>
                <a:latin typeface="Alexandria" pitchFamily="2" charset="-78"/>
              </a:rPr>
              <a:t>right to be forgotten، </a:t>
            </a:r>
            <a:r>
              <a:rPr lang="ar-EG" sz="1600" dirty="0">
                <a:solidFill>
                  <a:schemeClr val="tx1"/>
                </a:solidFill>
                <a:latin typeface="Alexandria" pitchFamily="2" charset="-78"/>
                <a:cs typeface="Alexandria" pitchFamily="2" charset="-78"/>
              </a:rPr>
              <a:t>أي إعطاء الحق لكل شخص بطلب محو بيانات شخصية</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قديمة عنه. وتنص المادة 17 منه على إعطاء الحق لصاحب البيانات الشخصية بطلب محوبياناته في حال كانت لم تعد ضرورية في ضوء أهداف المعالجة أو في حال سحبه موافقته</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على هذه المعالجة أو اعتراضه على المعالجة غير القانونية. لكن المادة 17 ذاتها وضعت</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قيود على ممارسة هذا الحق بالنسيان أو بطلب محو البيانات الشخصية، وهي تكون عند ممارسة الحق بحرية التعبير وبالمعلومات أو لتنفيذ موجب قانوني أو بهدف المصلحة العامة أو من قبل سلطة عامة أو لأغراض الأرشيف لأهداف المصلحة العامة أو البحث العلمي أو التاريخي أو لأهداف إحصائية أو لممارسة حق الدفاع القانوني . </a:t>
            </a:r>
          </a:p>
          <a:p>
            <a:pPr algn="justLow" rtl="1">
              <a:lnSpc>
                <a:spcPct val="150000"/>
              </a:lnSpc>
            </a:pPr>
            <a:r>
              <a:rPr lang="ar-EG" sz="1600" dirty="0">
                <a:solidFill>
                  <a:schemeClr val="tx1"/>
                </a:solidFill>
                <a:latin typeface="Alexandria" pitchFamily="2" charset="-78"/>
                <a:cs typeface="Alexandria" pitchFamily="2" charset="-78"/>
              </a:rPr>
              <a:t>لكن هذا الحق بالنسيان قد يتعارض مع حق شخص آخر بحرية التعبير. وبالتالي يصعب تطبيقه على أرض الواقع. فإن قيام الشخص بسحب معلومات عن نفسه أمر سهل ، لكن إجبار الغير على ذلك أصعب بالنظر لمبدأ حرية التعبير.</a:t>
            </a:r>
          </a:p>
          <a:p>
            <a:pPr algn="justLow" rtl="1">
              <a:lnSpc>
                <a:spcPct val="150000"/>
              </a:lnSpc>
            </a:pPr>
            <a:r>
              <a:rPr lang="ar-EG" sz="1600" dirty="0">
                <a:solidFill>
                  <a:schemeClr val="tx1"/>
                </a:solidFill>
                <a:latin typeface="Alexandria" pitchFamily="2" charset="-78"/>
                <a:cs typeface="Alexandria" pitchFamily="2" charset="-78"/>
              </a:rPr>
              <a:t>وقد تكون المعلومات المنشورة تتعلق بشخص غير مشترك على وسيلة التواصل الاجتماعي، ولا يعرف بالتالي بهذه المعلومات ولا يملك الوسائل الفعالة لطلب محوها من وسيلة التواصل الاجتماعي.</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r">
              <a:lnSpc>
                <a:spcPct val="150000"/>
              </a:lnSpc>
            </a:pPr>
            <a:endParaRPr lang="ar-EG" sz="1600" b="1"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325BFB6-0DC0-E261-0675-9A32C13AE4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52F2840-884C-6C89-B0E3-C44EB2B4714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242FF4B-C203-4693-5F1B-1B729732770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9988368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B8704-2B95-6B5C-51BE-56898E3A96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34CBD2-F12F-EB69-7987-F01E0B94988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1084D5EA-E34F-CA11-5B3B-05BE3F9A22F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E20F7AD-38CE-EB04-F434-3D2FC1794406}"/>
              </a:ext>
            </a:extLst>
          </p:cNvPr>
          <p:cNvSpPr/>
          <p:nvPr/>
        </p:nvSpPr>
        <p:spPr>
          <a:xfrm>
            <a:off x="698090" y="1155869"/>
            <a:ext cx="11218606" cy="5387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لقـد باتت الجرائم الدوليـة المرتكبة نتيجة لحملات الكراهيـة حقيقة مؤكدة تحتم التصدي لتلك الحملات، وملاحقة ومعاقبة مرتكبيها. ولقد أسهم الإنترنت في تفاقم تلك الخطورة، اذ يساعد في انتشار حملات الكراهية والأخبار الكاذبة على نطاق واسع وفي وقت سريع للغاية، الأمر الذي يستدعى انتباه المجتمع الدولي بأسره لمواجهة خطاب الكراهية المرتكب عبر الإنترنت ومعاقبة المسئولين عنه. </a:t>
            </a:r>
          </a:p>
          <a:p>
            <a:pPr algn="justLow" rtl="1">
              <a:lnSpc>
                <a:spcPct val="150000"/>
              </a:lnSpc>
            </a:pPr>
            <a:r>
              <a:rPr lang="ar-EG" sz="1600" dirty="0">
                <a:solidFill>
                  <a:schemeClr val="tx1"/>
                </a:solidFill>
                <a:latin typeface="Alexandria" pitchFamily="2" charset="-78"/>
                <a:cs typeface="Alexandria" pitchFamily="2" charset="-78"/>
              </a:rPr>
              <a:t>اعتبرت المحكمة الجنائية الخاصة بيوغسلافيا السابقة والمحكمة الجنائية الخاصـة بروانـدا خـطـاب الكراهيـة فعلا مـن الأفعال المكونة للركن المادي لجريمةالاضطهاد (</a:t>
            </a:r>
            <a:r>
              <a:rPr lang="en-US" sz="1600" dirty="0">
                <a:solidFill>
                  <a:schemeClr val="tx1"/>
                </a:solidFill>
                <a:latin typeface="Alexandria" pitchFamily="2" charset="-78"/>
              </a:rPr>
              <a:t>Crime of Persecution) </a:t>
            </a:r>
            <a:r>
              <a:rPr lang="ar-EG" sz="1600" dirty="0">
                <a:solidFill>
                  <a:schemeClr val="tx1"/>
                </a:solidFill>
                <a:latin typeface="Alexandria" pitchFamily="2" charset="-78"/>
                <a:cs typeface="Alexandria" pitchFamily="2" charset="-78"/>
              </a:rPr>
              <a:t>كإحدى صور الجرائم ضد الإنسانية. ومع ذلك،يلاحظ أن أحكامهم في هذا السياق لم تكن متسقة مع بعضها الآخر، مما أضاف إلى الغموض المحيط بمفهوم خطاب الكراهية المحظور في إطار القانون الدولي العام.وقبـل استعراض تلك الأحكام، يتعين أن نشير إلى أنه لا توجد معاهدة خاصة بمنع ومعاقبـة الجرائم ضد الإنسانيـة إلا أن النظام الأساسي لكل مـن المحكمتين تضمن تعريفا مماثلًا للجرائم ضد الإنسانية بما فيها جريمة الاضطهاد .وفيمـا يتعلـق بأحكام المحكمتين الخاصتين ذات الصلة، اتفقت تلـك الأحكام مع حكم الدائرة الابتدائية للمحكمة الخاصة بيوغسلافيا السابقة في قضية </a:t>
            </a:r>
            <a:r>
              <a:rPr lang="en-US" sz="1600" dirty="0">
                <a:solidFill>
                  <a:schemeClr val="tx1"/>
                </a:solidFill>
                <a:latin typeface="Alexandria" pitchFamily="2" charset="-78"/>
              </a:rPr>
              <a:t>Prosecutor v. </a:t>
            </a:r>
            <a:r>
              <a:rPr lang="ar-EG" sz="1600" dirty="0">
                <a:solidFill>
                  <a:schemeClr val="tx1"/>
                </a:solidFill>
                <a:latin typeface="Alexandria" pitchFamily="2" charset="-78"/>
                <a:cs typeface="Alexandria" pitchFamily="2" charset="-78"/>
              </a:rPr>
              <a:t>  </a:t>
            </a:r>
            <a:r>
              <a:rPr lang="en-US" sz="1600" dirty="0" err="1">
                <a:solidFill>
                  <a:schemeClr val="tx1"/>
                </a:solidFill>
                <a:latin typeface="Alexandria" pitchFamily="2" charset="-78"/>
              </a:rPr>
              <a:t>Kupreškié</a:t>
            </a:r>
            <a:r>
              <a:rPr lang="en-US" sz="1600" dirty="0">
                <a:solidFill>
                  <a:schemeClr val="tx1"/>
                </a:solidFill>
                <a:latin typeface="Alexandria" pitchFamily="2" charset="-78"/>
              </a:rPr>
              <a:t> et al.  </a:t>
            </a:r>
            <a:r>
              <a:rPr lang="ar-EG" sz="1600" dirty="0">
                <a:solidFill>
                  <a:schemeClr val="tx1"/>
                </a:solidFill>
                <a:latin typeface="Alexandria" pitchFamily="2" charset="-78"/>
                <a:cs typeface="Alexandria" pitchFamily="2" charset="-78"/>
              </a:rPr>
              <a:t>أن الركـن المـادي لجريمة الاضطهـاد كإحدى صور الجرائم ضد الإنسانية يتحقق إذا توافرت أربعة عناصر: أن يكـون هناك إنكار لأحـد حقوق الإنسان الأساسية وفقا للقواعد العرفية في القانون الدولي والاتفاقات الدولية.أن يكون هذا الإنكار قائمًا على أساس تمييزي.أن يكون هذا الإنكار صارخا.أن يكـون هـذا الإنكار مساويـا فـي درجة خطورتـه للأفعال الأخـرى التي تشكل جرائم ضد الإنسانية وفقا للنظام الأساسي للمحكمة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E869660-1241-7E3F-4858-A4C27E2032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492DD0E-0C1C-5493-C10D-483D18E0DFE3}"/>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6A81B04-3F8D-4A05-D446-5935BF52F235}"/>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CB0A5768-B7F5-CF54-4B77-0B8F1DD1E37C}"/>
              </a:ext>
            </a:extLst>
          </p:cNvPr>
          <p:cNvSpPr txBox="1"/>
          <p:nvPr/>
        </p:nvSpPr>
        <p:spPr>
          <a:xfrm>
            <a:off x="3422979" y="560439"/>
            <a:ext cx="5264201" cy="707886"/>
          </a:xfrm>
          <a:prstGeom prst="rect">
            <a:avLst/>
          </a:prstGeom>
          <a:noFill/>
        </p:spPr>
        <p:txBody>
          <a:bodyPr wrap="square" rtlCol="0">
            <a:spAutoFit/>
          </a:bodyPr>
          <a:lstStyle/>
          <a:p>
            <a:pPr algn="ctr"/>
            <a:r>
              <a:rPr lang="ar-EG" sz="2000" b="1" dirty="0">
                <a:solidFill>
                  <a:srgbClr val="00AEEF"/>
                </a:solidFill>
                <a:latin typeface="Tajawal Medium" panose="00000600000000000000" pitchFamily="2" charset="-78"/>
                <a:cs typeface="Alexandria" pitchFamily="2" charset="-78"/>
              </a:rPr>
              <a:t>رابعاً: خطاب الكراهية عبر وسائل التواصل الاجتماعي </a:t>
            </a:r>
            <a:endParaRPr lang="en-US" sz="2000" b="1" dirty="0">
              <a:solidFill>
                <a:srgbClr val="00AEEF"/>
              </a:solidFill>
              <a:latin typeface="Tajawal Medium" panose="00000600000000000000" pitchFamily="2" charset="-78"/>
            </a:endParaRPr>
          </a:p>
        </p:txBody>
      </p:sp>
    </p:spTree>
    <p:extLst>
      <p:ext uri="{BB962C8B-B14F-4D97-AF65-F5344CB8AC3E}">
        <p14:creationId xmlns:p14="http://schemas.microsoft.com/office/powerpoint/2010/main" val="6261971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01AF0-E647-DBA8-8CB3-7D1725FF56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E24070-E09E-B5F3-184E-9ABF9A1267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000597B-8902-0747-187A-68420561A7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F3BAC6E-CC03-EB5B-A8E7-F67D25F56DC5}"/>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بالإضافة إلى الصعوبات التي يثيرها عدم وجود تعریف متفق عليه لخطاب الكراهية</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فـي إطار الفـروع المختلفة للقانون الدولي العام، فإن تطور تقنيات الاتصال أسهمت</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بشكل جوهري في تفاقم تلك الصعوبات. فقـد كانت الصحف والجرائد ومحطات</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الإذاعة والتلفاز والندوات والتجمعات الوسائل التقليدية لنشر خطاب الكراهية، ولكن</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صارت الآن شبكة الإنترنت ووسائل التواصل الاجتماعي هي الأداة الرئيسية لنشر خطاب الكراهية، الأمر الذي عقد</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كثيرا من جهود التصدي لهذا الخطاب. </a:t>
            </a:r>
          </a:p>
          <a:p>
            <a:pPr algn="justLow" rtl="1">
              <a:lnSpc>
                <a:spcPct val="150000"/>
              </a:lnSpc>
            </a:pPr>
            <a:r>
              <a:rPr lang="ar-EG" sz="1600" dirty="0">
                <a:solidFill>
                  <a:schemeClr val="tx1"/>
                </a:solidFill>
                <a:latin typeface="Alexandria" pitchFamily="2" charset="-78"/>
                <a:cs typeface="Alexandria" pitchFamily="2" charset="-78"/>
              </a:rPr>
              <a:t>كذلك توفر شبكة الإنترنت أدوات متعددة لنشر خطاب الكراهية، فلا يقتصرالأمر على شبكات التواصل الاجتماعي كأداة لنشر خطاب الكراهية، بل يستخدم الكثيرمنصـات الفيديو (</a:t>
            </a:r>
            <a:r>
              <a:rPr lang="en-US" sz="1600" dirty="0">
                <a:solidFill>
                  <a:schemeClr val="tx1"/>
                </a:solidFill>
                <a:latin typeface="Alexandria" pitchFamily="2" charset="-78"/>
              </a:rPr>
              <a:t>Video (Platforms </a:t>
            </a:r>
            <a:r>
              <a:rPr lang="ar-EG" sz="1600" dirty="0">
                <a:solidFill>
                  <a:schemeClr val="tx1"/>
                </a:solidFill>
                <a:latin typeface="Alexandria" pitchFamily="2" charset="-78"/>
                <a:cs typeface="Alexandria" pitchFamily="2" charset="-78"/>
              </a:rPr>
              <a:t>والمواقع الإلكترونية </a:t>
            </a:r>
            <a:r>
              <a:rPr lang="en-US" sz="1600" dirty="0">
                <a:solidFill>
                  <a:schemeClr val="tx1"/>
                </a:solidFill>
                <a:latin typeface="Alexandria" pitchFamily="2" charset="-78"/>
              </a:rPr>
              <a:t>Websites ) </a:t>
            </a:r>
            <a:r>
              <a:rPr lang="ar-EG" sz="1600" dirty="0">
                <a:solidFill>
                  <a:schemeClr val="tx1"/>
                </a:solidFill>
                <a:latin typeface="Alexandria" pitchFamily="2" charset="-78"/>
                <a:cs typeface="Alexandria" pitchFamily="2" charset="-78"/>
              </a:rPr>
              <a:t>للترويج لأفكارهم .فضلا عما تقدم، يشكل استخدام شبكة الإنترنت عائقا أمـام التصدي لخطابالكراهية نظرا لصعوبة معرفة الهوية الحقيقية للمسؤول عن هـذا الخطاب، إذ يلجأ مروجـو خـطـاب الكراهية إلى استخدام هـويـات مزيفة، بل يلجأ البعض الآخر إلى مايعرف بالإنترنت المظلـم  </a:t>
            </a:r>
            <a:r>
              <a:rPr lang="en-US" sz="1600" dirty="0">
                <a:solidFill>
                  <a:schemeClr val="tx1"/>
                </a:solidFill>
                <a:latin typeface="Alexandria" pitchFamily="2" charset="-78"/>
              </a:rPr>
              <a:t>The </a:t>
            </a:r>
            <a:r>
              <a:rPr lang="en-US" sz="1600" dirty="0" err="1">
                <a:solidFill>
                  <a:schemeClr val="tx1"/>
                </a:solidFill>
                <a:latin typeface="Alexandria" pitchFamily="2" charset="-78"/>
              </a:rPr>
              <a:t>DarkWeb</a:t>
            </a:r>
            <a:r>
              <a:rPr lang="en-US" sz="1600" dirty="0">
                <a:solidFill>
                  <a:schemeClr val="tx1"/>
                </a:solidFill>
                <a:latin typeface="Alexandria" pitchFamily="2" charset="-78"/>
              </a:rPr>
              <a:t> ) </a:t>
            </a:r>
            <a:r>
              <a:rPr lang="ar-EG" sz="1600" dirty="0">
                <a:solidFill>
                  <a:schemeClr val="tx1"/>
                </a:solidFill>
                <a:latin typeface="Alexandria" pitchFamily="2" charset="-78"/>
                <a:cs typeface="Alexandria" pitchFamily="2" charset="-78"/>
              </a:rPr>
              <a:t>)الـذي يسمح بإصدار مواقع إلكترونية ونشر معلومات دون الكشف عن هوية الناشر أو موقعه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A3B4A588-BDD1-4BE1-2B10-FC852759EC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E05DD5D-DE3E-EE92-4FF2-A2926F120530}"/>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F4126384-B798-1835-A0A8-157E899E11B6}"/>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5234609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CCF9B-C412-FD89-2FDB-0AAD62CE83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5254D6-D4BF-8762-D7C8-9B6BBF244AB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C3B3472-626D-39AA-90C1-C3AB8A6C390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155609DC-DD5B-9E52-1882-4ADCEAE9BCAC}"/>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أضـف إلى مـا سبـق أن عمليـة مـراقبـة المحتـوى المنشـور عـبر شبكة الإنترنـت(</a:t>
            </a:r>
            <a:r>
              <a:rPr lang="en-US" sz="1600" dirty="0">
                <a:solidFill>
                  <a:schemeClr val="tx1"/>
                </a:solidFill>
                <a:latin typeface="Alexandria" pitchFamily="2" charset="-78"/>
              </a:rPr>
              <a:t>Content Moderation ) </a:t>
            </a:r>
            <a:r>
              <a:rPr lang="ar-EG" sz="1600" dirty="0">
                <a:solidFill>
                  <a:schemeClr val="tx1"/>
                </a:solidFill>
                <a:latin typeface="Alexandria" pitchFamily="2" charset="-78"/>
                <a:cs typeface="Alexandria" pitchFamily="2" charset="-78"/>
              </a:rPr>
              <a:t>تثير هي الأخرى العديد من التحديات. فتعتمد مواقع التواصل الاجتماعي بشكل كبير على المراقبة الإلكترونية التلقائية (</a:t>
            </a:r>
            <a:r>
              <a:rPr lang="en-US" sz="1600" dirty="0">
                <a:solidFill>
                  <a:schemeClr val="tx1"/>
                </a:solidFill>
                <a:latin typeface="Alexandria" pitchFamily="2" charset="-78"/>
              </a:rPr>
              <a:t>Automated Detection )-</a:t>
            </a:r>
            <a:r>
              <a:rPr lang="ar-EG" sz="1600" dirty="0">
                <a:solidFill>
                  <a:schemeClr val="tx1"/>
                </a:solidFill>
                <a:latin typeface="Alexandria" pitchFamily="2" charset="-78"/>
                <a:cs typeface="Alexandria" pitchFamily="2" charset="-78"/>
              </a:rPr>
              <a:t>الـتـي تقوم على مجموعة من التعليمات المعروفـة بالخوارزميات (</a:t>
            </a:r>
            <a:r>
              <a:rPr lang="en-US" sz="1600" dirty="0">
                <a:solidFill>
                  <a:schemeClr val="tx1"/>
                </a:solidFill>
                <a:latin typeface="Alexandria" pitchFamily="2" charset="-78"/>
              </a:rPr>
              <a:t>Algorithms ) -</a:t>
            </a:r>
            <a:r>
              <a:rPr lang="ar-EG" sz="1600" dirty="0">
                <a:solidFill>
                  <a:schemeClr val="tx1"/>
                </a:solidFill>
                <a:latin typeface="Alexandria" pitchFamily="2" charset="-78"/>
                <a:cs typeface="Alexandria" pitchFamily="2" charset="-78"/>
              </a:rPr>
              <a:t>لرصـد الكلمات الدالة على وجود خطاب كراهية (</a:t>
            </a:r>
            <a:r>
              <a:rPr lang="en-US" sz="1600" dirty="0">
                <a:solidFill>
                  <a:schemeClr val="tx1"/>
                </a:solidFill>
                <a:latin typeface="Alexandria" pitchFamily="2" charset="-78"/>
              </a:rPr>
              <a:t>Red </a:t>
            </a:r>
            <a:r>
              <a:rPr lang="en-US" sz="1600" dirty="0" err="1">
                <a:solidFill>
                  <a:schemeClr val="tx1"/>
                </a:solidFill>
                <a:latin typeface="Alexandria" pitchFamily="2" charset="-78"/>
              </a:rPr>
              <a:t>FlagWords</a:t>
            </a:r>
            <a:r>
              <a:rPr lang="en-US" sz="1600" dirty="0">
                <a:solidFill>
                  <a:schemeClr val="tx1"/>
                </a:solidFill>
                <a:latin typeface="Alexandria" pitchFamily="2" charset="-78"/>
              </a:rPr>
              <a:t> ) ، </a:t>
            </a:r>
            <a:r>
              <a:rPr lang="ar-EG" sz="1600" dirty="0">
                <a:solidFill>
                  <a:schemeClr val="tx1"/>
                </a:solidFill>
                <a:latin typeface="Alexandria" pitchFamily="2" charset="-78"/>
                <a:cs typeface="Alexandria" pitchFamily="2" charset="-78"/>
              </a:rPr>
              <a:t>ولكن في كثير مـن الأحيان تفشل الخوارزميات في رصد المنشورات المتضمنة على خطاب كراهية إمالأنها غير محدثة بأحدث الكلمات التي تستخدم بلغة معينة أو في ثقافة محددة للدلالة على التمييز أو التحريض على العنف ضد جماعة معينة، أو لأن ناشري خطاب الكراهية يستخدمون كلمـات مشفرة أو يستخدمون كلمـات عادية تستخدم فـي الحياة اليومية ولكن باطنها يقصد منه التحريض على العنف ضد جماعة معينة .</a:t>
            </a:r>
          </a:p>
          <a:p>
            <a:pPr algn="justLow" rtl="1">
              <a:lnSpc>
                <a:spcPct val="150000"/>
              </a:lnSpc>
            </a:pPr>
            <a:r>
              <a:rPr lang="ar-EG" sz="1600" dirty="0">
                <a:solidFill>
                  <a:schemeClr val="tx1"/>
                </a:solidFill>
                <a:latin typeface="Alexandria" pitchFamily="2" charset="-78"/>
                <a:cs typeface="Alexandria" pitchFamily="2" charset="-78"/>
              </a:rPr>
              <a:t>حتى وإن نجحت الخوارزميات في رصد المنشورات المتضمنة على خطاب الكراهية،-فـإن الآليات المتاحـة للتصدي لتلك المنشورات لا تحـول دون ظهورها مرة أخرى. فعلى سبيل المثال: إن حجب الصفحة الخاصة بأحد المسئولين عن خطاب الكراهية على أحدمواقع التواصل الاجتماعي لا يحـول دون إنشاء صفحة أخرى لذات الشخص على ذات الموقع من خلال استخدام هوية مزيفة. كذلك قد يلجأ المسئولون عن خطاب الكراهية إلى خدمـة استضافة ويـب (</a:t>
            </a:r>
            <a:r>
              <a:rPr lang="en-US" sz="1600" dirty="0">
                <a:solidFill>
                  <a:schemeClr val="tx1"/>
                </a:solidFill>
                <a:latin typeface="Alexandria" pitchFamily="2" charset="-78"/>
              </a:rPr>
              <a:t>Web Hosting Service ) </a:t>
            </a:r>
            <a:r>
              <a:rPr lang="ar-EG" sz="1600" dirty="0">
                <a:solidFill>
                  <a:schemeClr val="tx1"/>
                </a:solidFill>
                <a:latin typeface="Alexandria" pitchFamily="2" charset="-78"/>
                <a:cs typeface="Alexandria" pitchFamily="2" charset="-78"/>
              </a:rPr>
              <a:t>أخرى تنتهج سياسة أقل صرامة في مواجهة خطاب الكراهية.</a:t>
            </a: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F47C758B-A9E9-3188-808B-D0C481E1D6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46E2D24-CB6C-A613-C60C-C1DBCDE3A982}"/>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4F27F2F-271B-910F-B31D-FE619D808767}"/>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304569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D0960-43FD-7658-FE4E-55A9B7C36A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D3AA3F-A02B-20D4-FC19-6A08A4C1D7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73D0926C-318E-673D-0F42-727117A876A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19E5815E-2CB3-C316-0515-2CAD1DF8F864}"/>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خلاصـة القـول في هذا المقـام، فإن عدم وجـود تعريف محدد لخطاب الكراهية فضلاعن استخدام شبكة الإنترنـت كأداة رئيسية لنشره صعب كثيرا من التصدي لهـذا الخطاب ومعاقبة المسئولين عنه، ولعل وضـع مسلمي الروهينجا في دولة ميانمار ومـا يتعرضون له من خطـاب كراهية عبر الإنترنت ووسائل التواصل الاجتماعي أوضح مثال على التحديات التي تواجه وتحول دون التصدي لخطاب الكراهية على نحو سريع وفعال.</a:t>
            </a:r>
          </a:p>
          <a:p>
            <a:pPr algn="justLow" rtl="1">
              <a:lnSpc>
                <a:spcPct val="150000"/>
              </a:lnSpc>
            </a:pPr>
            <a:endParaRPr lang="ar-EG" sz="18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4D9DAEC0-E34F-FD7F-14B1-9ECFCFB0C5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CA2DB22-1251-464C-A476-94327DBE4CF7}"/>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215A6A7-DCDE-9452-9234-5CCA9C0FD8B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7754139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E9185-902E-3C47-F0FF-CBDD3495B1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FE001F-A076-EC87-3FFD-451DA5C135A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C320D83A-1095-4B0F-1DB1-4A2DD67038B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89263D7-14A6-01B0-54B4-C12DD3EBC368}"/>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وصاحبت حملات التطهير التي شنها جيش «التاتماداو» حملات كراهية واسعة عبر الإنترنت، موجهـة ضد مسلمي الروهينجا مـن قبل المتمردين مـن الرهبان البوذيين.وأشـار تقريـر أعده مكتـب مفوضية الأمم المتحدة السامية لحقوق الإنسان إلى قيام جيش «التاتماداو» إلى انتهاج خطة ممنهجة لدفع مسلمي الروهينجا إلى ترك المناطقالتي يقطنون بهـا، وذلك من خلال بـث مشاعر الخوف الشديد والإهانة والاضطهاد فـي نفوسهـم، من خلال حملات خطاب الكراهية التي نددت بعـدم الانتماء إلى دولة ميانمار، ونعتتهم بالبنجاليين</a:t>
            </a:r>
            <a:r>
              <a:rPr lang="en-US" sz="1600" dirty="0">
                <a:solidFill>
                  <a:schemeClr val="tx1"/>
                </a:solidFill>
                <a:latin typeface="Alexandria" pitchFamily="2" charset="-78"/>
              </a:rPr>
              <a:t>Bengalis، </a:t>
            </a:r>
            <a:r>
              <a:rPr lang="ar-EG" sz="1600" dirty="0">
                <a:solidFill>
                  <a:schemeClr val="tx1"/>
                </a:solidFill>
                <a:latin typeface="Alexandria" pitchFamily="2" charset="-78"/>
                <a:cs typeface="Alexandria" pitchFamily="2" charset="-78"/>
              </a:rPr>
              <a:t>وهددتهم بالقتل والتعذيب واغتصاب الأطفالفـي حـال عدم ذهابهـم إلى دولة بنجلاديش("). كذلك أوضح مقال نشـر في جريدة«النيويورك تايمز» أن الجيش ضـخ موارد كثيرة للقيام بحمـلات كراهية ضد مسلمي الروهينجـا عبر الإنترنت، فعيّن أكثر مـن ۷۰۰ شخص لهذا الغرض يعملون على إنشاء حسابات مزيفـة للمشاهير وصفحات إخبارية على فيسبـوك لكتابة منشورات مغلوطة وتحريضية ضد مسلمي الروهينجا).وقـد أدان تقرير لجنة تقصي الحقائق موقف الحكومة في هـذا الخصوص، نظراً لعـدم اتخاذها مـا يلزم من إجراءات لوقـف حملات الكراهية عبر الإنترنت، بل إنها شاركـت - في كثير مـن الأحيان- في تعزيز تلك الحملات من خلال الإشارة إلى عدم انتماء مسلمي الروهينجـا إلى دولة ميانمار، وتصويرهم على أنهـم تهديد للأعراق الأخرى في الدولة ، كذلك أشار التقرير إلى أن موقع التواصل الاجتماعي «فيسبوك»قد ساهم في نشر حملات الكراهية بصورة سريعة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D442DCD-DC40-5A54-65BF-036EB10EC0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B99A17C-D0A1-6866-9793-F5E86D51E7A0}"/>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B8F99A60-1CFC-D929-DAC5-869CDF7A095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40998686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F7BD5-3AF2-ACD6-20E8-D72EEC8617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B96939-63A8-CE1F-EA9F-8EFF1431C3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487BDD7-641E-FBE3-716C-511E3EF192C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7AC6B77-AAA7-B994-9189-9EF97104BA1F}"/>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b="1" dirty="0">
              <a:solidFill>
                <a:srgbClr val="00AEEF"/>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3498F85-E0A3-3E43-CFA4-A8D5116FA9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DC27EFF-61F6-2900-75A5-6308294E05F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3C05F6AC-B139-210F-39E3-637BB09B8279}"/>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4AFF2527-C9AF-EA8A-D5C7-5530E019918A}"/>
              </a:ext>
            </a:extLst>
          </p:cNvPr>
          <p:cNvSpPr txBox="1"/>
          <p:nvPr/>
        </p:nvSpPr>
        <p:spPr>
          <a:xfrm>
            <a:off x="1091380" y="1568322"/>
            <a:ext cx="10245213" cy="5590698"/>
          </a:xfrm>
          <a:prstGeom prst="rect">
            <a:avLst/>
          </a:prstGeom>
          <a:noFill/>
        </p:spPr>
        <p:txBody>
          <a:bodyPr wrap="square" rtlCol="0">
            <a:spAutoFit/>
          </a:bodyPr>
          <a:lstStyle/>
          <a:p>
            <a:pPr algn="justLow" rtl="1">
              <a:lnSpc>
                <a:spcPct val="150000"/>
              </a:lnSpc>
            </a:pPr>
            <a:endParaRPr lang="ar-EG" sz="1600" dirty="0">
              <a:latin typeface="Alexandria" pitchFamily="2" charset="-78"/>
              <a:cs typeface="Alexandria" pitchFamily="2" charset="-78"/>
            </a:endParaRPr>
          </a:p>
          <a:p>
            <a:pPr algn="justLow" rtl="1">
              <a:lnSpc>
                <a:spcPct val="150000"/>
              </a:lnSpc>
            </a:pPr>
            <a:r>
              <a:rPr lang="ar-EG" sz="1600" dirty="0">
                <a:latin typeface="Alexandria" pitchFamily="2" charset="-78"/>
                <a:cs typeface="Alexandria" pitchFamily="2" charset="-78"/>
              </a:rPr>
              <a:t>فلقـد رفض فيسبوك وتجاهل كثيرا من الشكاوى المقدمة ضد المنشورات المتضمنة لخطاب الكراهية، ويرجع ذلك لتبنـي الموقع تعريفا مضيقا لخطـاب الكراهية، الأمرالـذي ترتب عليه إفـلات كثير من المنشورات المتضمنة إياه . فضلا عن ذلك، يعود فشـل فيسبـوك في التصدي لخطاب الكراهيـة المرتكب علـى منصته ضـد مسلمي الروهينجـا إلى عدم فهم الخوارزميات المستخدمة لرصـد هذا الخطاب للغة البورمية(</a:t>
            </a:r>
            <a:r>
              <a:rPr lang="en-US" sz="1600" dirty="0">
                <a:latin typeface="Alexandria" pitchFamily="2" charset="-78"/>
              </a:rPr>
              <a:t>Burmese language  </a:t>
            </a:r>
            <a:r>
              <a:rPr lang="ar-EG" sz="1600" dirty="0">
                <a:latin typeface="Alexandria" pitchFamily="2" charset="-78"/>
                <a:cs typeface="Alexandria" pitchFamily="2" charset="-78"/>
              </a:rPr>
              <a:t>)</a:t>
            </a:r>
            <a:r>
              <a:rPr lang="en-US" sz="1600" dirty="0">
                <a:latin typeface="Alexandria" pitchFamily="2" charset="-78"/>
              </a:rPr>
              <a:t>، </a:t>
            </a:r>
            <a:r>
              <a:rPr lang="ar-EG" sz="1600" dirty="0">
                <a:latin typeface="Alexandria" pitchFamily="2" charset="-78"/>
                <a:cs typeface="Alexandria" pitchFamily="2" charset="-78"/>
              </a:rPr>
              <a:t>وهـي اللغة الرسمية لدولة ميانمار.</a:t>
            </a:r>
            <a:endParaRPr lang="en-US" sz="1600" dirty="0">
              <a:latin typeface="Alexandria" pitchFamily="2" charset="-78"/>
            </a:endParaRPr>
          </a:p>
          <a:p>
            <a:pPr algn="justLow" rtl="1">
              <a:lnSpc>
                <a:spcPct val="150000"/>
              </a:lnSpc>
            </a:pPr>
            <a:r>
              <a:rPr lang="ar-EG" sz="1600" dirty="0">
                <a:latin typeface="Alexandria" pitchFamily="2" charset="-78"/>
                <a:cs typeface="Alexandria" pitchFamily="2" charset="-78"/>
              </a:rPr>
              <a:t>و على الرغم من تحذير الرئيس التنفيذي لموقع فيسبوك مـن استخدام المنصة في نشر خطاب الكراهية ضدمسلمي الروهينجا منذ عام ٢٠١٢، بلغ عدد الأشخاص الذين يتحدثون اللغة البورمية ويقـومـون على رصد خطاب الكراهية على المنصة فـي عـام ٢٠١٤ شخصا واحدا فقطيحاول رصد المنشورات التي ينشرها أكثر من مليون مستخدم لموقع فيسبوك . ويذكرأن عدد الأشخاص القائمين على هذه المهمة قـد زاد إلى مئة شخص في عام ٢٠١٨ولـكـن إلى الآن توصـف قدرة موقع فيسبـوك على رصد خطاب الكراهية ضد مسلمي الروهينجا بأنها ضعيفة للغاية. </a:t>
            </a: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0643860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105A9-8F9E-E35A-C48C-67DA1946DA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090DD0-3EDB-4444-8CBD-FAAA2C8EEF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ADADF55B-96CE-BEA1-AA9E-F522C9A8AE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465F264-A2E9-F9E4-1079-C0F18A665271}"/>
              </a:ext>
            </a:extLst>
          </p:cNvPr>
          <p:cNvSpPr/>
          <p:nvPr/>
        </p:nvSpPr>
        <p:spPr>
          <a:xfrm>
            <a:off x="690578" y="1208786"/>
            <a:ext cx="11068802" cy="5717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b="1" dirty="0">
              <a:solidFill>
                <a:schemeClr val="tx1"/>
              </a:solidFill>
              <a:latin typeface="Alexandria" pitchFamily="2" charset="-78"/>
              <a:cs typeface="Alexandria" pitchFamily="2" charset="-78"/>
            </a:endParaRPr>
          </a:p>
          <a:p>
            <a:pPr algn="r" rtl="1">
              <a:lnSpc>
                <a:spcPct val="150000"/>
              </a:lnSpc>
            </a:pPr>
            <a:endParaRPr lang="ar-EG" sz="1600" b="1" dirty="0">
              <a:solidFill>
                <a:schemeClr val="tx1"/>
              </a:solidFill>
              <a:latin typeface="Alexandria" pitchFamily="2" charset="-78"/>
              <a:cs typeface="Alexandria" pitchFamily="2" charset="-78"/>
            </a:endParaRPr>
          </a:p>
          <a:p>
            <a:pPr algn="r"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latin typeface="Alexandria" pitchFamily="2" charset="-78"/>
                <a:cs typeface="Alexandria" pitchFamily="2" charset="-78"/>
              </a:rPr>
              <a:t>استخدام وسائل التواصل الاجتماعي في التحقيقات القضائية لقد ازدادت استخدامات وسائل التواصل الاجتماعي في مجال مكافحة الجرائم والتحقيقفيها. وأصبحت الشرطة في مختلف الدول تعتمد بشكل متزايد على التكنولوجيا ووسائل التواصل الاجتماعي، للتقريب بينها وبين المواطنين وللقيام بمهامها لجهة تأمين السلامة العامة والوقاية وتفادي حدوث الجرائم وللتحقيق فيها بعد وقوعها ولنقل معلومات للجمهور حول الأحداث الطارئة والجرائم الشائعة لتنبيههم ولتمكينهم من تجنبها أولطلب معلومات أو شهود أو لتمكين الجمهور من الإعلام بسرعة عن مشتبه بهم أو عن حوادث .</a:t>
            </a:r>
          </a:p>
          <a:p>
            <a:pPr algn="justLow" rtl="1">
              <a:lnSpc>
                <a:spcPct val="150000"/>
              </a:lnSpc>
            </a:pPr>
            <a:r>
              <a:rPr lang="ar-EG" sz="1600" dirty="0">
                <a:solidFill>
                  <a:schemeClr val="tx1"/>
                </a:solidFill>
                <a:latin typeface="Alexandria" pitchFamily="2" charset="-78"/>
                <a:cs typeface="Alexandria" pitchFamily="2" charset="-78"/>
              </a:rPr>
              <a:t>ومن المعلوم أن السلطات الرسمية تستخدم وسائل التواصل الاجتماعي للتحقيق في الجرائم، وهذه التحقيقات تتدخل في خصوصية الأفراد. وتتذمر شركات وسائل</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التواصل الاجتماعي وشركات الاتصالات وشركات مقدمي خدمات الإنترنت من أن</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تحقيقات السلطات تستهدف أكثر من المطلوب في كثير من الدعاوى. لكن بالمقابل، فإن السلطات تلاحق المجرمين السيبرانيين والمحتالين الذين يخترقون الحسابات على الإنترنت ويسرقون الهويات وينتهكون الخصوصية.</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ويزداد لجوء السلطات الرسمية في الدول إلى مشغلي وسائل التواصل الاجتماعي لطلب بيانات أو معلومات معنية عن أفراد أو وقائع محددة أو لطلب حفظ بيانات خاصة بغية معالجتها أو تحليلها لاحقاً لأهداف التحقيقات القضائية أو المراقبة الرقمية.ويملك مشغلو وسائل التواصل الاجتماعي ثلاثة أنواع من المعلومات حول المستخدمين(معلومات التعريف عن المستخدمين المقدمة من قبلهم، معلومات حركة البيانات،</a:t>
            </a:r>
            <a:r>
              <a:rPr lang="en-US" sz="1600" dirty="0">
                <a:solidFill>
                  <a:schemeClr val="tx1"/>
                </a:solidFill>
                <a:latin typeface="Alexandria" pitchFamily="2" charset="-78"/>
              </a:rPr>
              <a:t> </a:t>
            </a:r>
            <a:r>
              <a:rPr lang="ar-EG" sz="1600" dirty="0">
                <a:solidFill>
                  <a:schemeClr val="tx1"/>
                </a:solidFill>
                <a:latin typeface="Alexandria" pitchFamily="2" charset="-78"/>
                <a:cs typeface="Alexandria" pitchFamily="2" charset="-78"/>
              </a:rPr>
              <a:t> المعلومات المتعلقة بالمحتوى العائد للمستخدمين                   و مضمون رسائلهم . و يجب في جميع الأحوال ، احترام الآليات القانونية و الحصول على الأذون القضائية للحصول على بيانات المستخدمين .</a:t>
            </a: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A6713C1-B217-5C71-01ED-175C48E4ED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B9A67E4-429F-9BEC-B26E-74BB4287E8C9}"/>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476498E9-A7F0-AFA8-9F3C-44238F3E437D}"/>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D021DE5D-CEB6-ED8E-AFE4-6339109873E6}"/>
              </a:ext>
            </a:extLst>
          </p:cNvPr>
          <p:cNvSpPr txBox="1"/>
          <p:nvPr/>
        </p:nvSpPr>
        <p:spPr>
          <a:xfrm>
            <a:off x="2094271" y="500900"/>
            <a:ext cx="8731045" cy="707886"/>
          </a:xfrm>
          <a:prstGeom prst="rect">
            <a:avLst/>
          </a:prstGeom>
          <a:noFill/>
        </p:spPr>
        <p:txBody>
          <a:bodyPr wrap="square" rtlCol="0">
            <a:spAutoFit/>
          </a:bodyPr>
          <a:lstStyle/>
          <a:p>
            <a:pPr algn="ctr" rtl="1"/>
            <a:r>
              <a:rPr lang="ar-EG" sz="2000" b="1" dirty="0">
                <a:solidFill>
                  <a:srgbClr val="00AEEF"/>
                </a:solidFill>
                <a:latin typeface="Alexandria" pitchFamily="2" charset="-78"/>
                <a:cs typeface="Alexandria" pitchFamily="2" charset="-78"/>
              </a:rPr>
              <a:t>خامساً: استخدام وسائل التواصل الاجتماعي </a:t>
            </a:r>
          </a:p>
          <a:p>
            <a:pPr algn="ctr" rtl="1"/>
            <a:r>
              <a:rPr lang="ar-EG" sz="2000" b="1" dirty="0">
                <a:solidFill>
                  <a:srgbClr val="00AEEF"/>
                </a:solidFill>
                <a:latin typeface="Alexandria" pitchFamily="2" charset="-78"/>
                <a:cs typeface="Alexandria" pitchFamily="2" charset="-78"/>
              </a:rPr>
              <a:t>في مجال التحقيقات القضائية</a:t>
            </a:r>
          </a:p>
        </p:txBody>
      </p:sp>
    </p:spTree>
    <p:extLst>
      <p:ext uri="{BB962C8B-B14F-4D97-AF65-F5344CB8AC3E}">
        <p14:creationId xmlns:p14="http://schemas.microsoft.com/office/powerpoint/2010/main" val="24804222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CAD52-81FE-A83F-AFB6-B2C589CA9A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AE735A-E392-7252-02CF-C91324A79E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9002BCA-63CB-6B87-960E-2A086979FE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208D7DB-FEDA-636C-35E0-914EB34FC69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latin typeface="Alexandria" pitchFamily="2" charset="-78"/>
                <a:cs typeface="Alexandria" pitchFamily="2" charset="-78"/>
              </a:rPr>
              <a:t>1- د/رنا فؤاد ، المسئولية الجنائية عن خطاب الكراهية عبر الانترنت أمام المحكمة الجنائية الدولية ، مجلة القانون و التكنولوجيا ، أبريل 2023.</a:t>
            </a:r>
          </a:p>
          <a:p>
            <a:pPr algn="justLow" rtl="1">
              <a:lnSpc>
                <a:spcPct val="150000"/>
              </a:lnSpc>
            </a:pPr>
            <a:r>
              <a:rPr lang="ar-EG" sz="1600" dirty="0">
                <a:solidFill>
                  <a:schemeClr val="tx1"/>
                </a:solidFill>
                <a:latin typeface="Alexandria" pitchFamily="2" charset="-78"/>
                <a:cs typeface="Alexandria" pitchFamily="2" charset="-78"/>
              </a:rPr>
              <a:t>2- د/ محمود محمد ، منصات التواصل الاجتماعي و مسئوليتها القانونية عن المحتوى غير المشروع ، مجلة كلية القانون الكويتية العالمية ، يونيو 2022.</a:t>
            </a:r>
          </a:p>
          <a:p>
            <a:pPr algn="justLow" rtl="1">
              <a:lnSpc>
                <a:spcPct val="150000"/>
              </a:lnSpc>
            </a:pPr>
            <a:r>
              <a:rPr lang="ar-EG" sz="1600" dirty="0">
                <a:solidFill>
                  <a:schemeClr val="tx1"/>
                </a:solidFill>
                <a:latin typeface="Alexandria" pitchFamily="2" charset="-78"/>
                <a:cs typeface="Alexandria" pitchFamily="2" charset="-78"/>
              </a:rPr>
              <a:t>3-د.وسيم شفيق ، النظام القانوني لوسائل التواصل الاجتماعي ، المركز العربي للبحوث القانونية و القضائية ، 2017. </a:t>
            </a:r>
          </a:p>
          <a:p>
            <a:pPr algn="justLow" rtl="1">
              <a:lnSpc>
                <a:spcPct val="150000"/>
              </a:lnSpc>
            </a:pPr>
            <a:r>
              <a:rPr lang="ar-EG" sz="1600" dirty="0">
                <a:solidFill>
                  <a:schemeClr val="tx1"/>
                </a:solidFill>
                <a:latin typeface="Alexandria" pitchFamily="2" charset="-78"/>
                <a:cs typeface="Alexandria" pitchFamily="2" charset="-78"/>
              </a:rPr>
              <a:t>4-الشبكة العالمية لنزاهة القضاة و مكتب الأمم المتحدة المعني بالمخدرات و الجريمة  ، مبادئ توجيهية لاستخدام وسائل التواصل الاجتماعي من قبل القضاة .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303D75C-DAF9-6457-FDF5-0C6EB713DA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814BC8E-BD46-13C7-664D-D7B60C626378}"/>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09C0DAC-E4BE-0DCD-C872-9CED40599B01}"/>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05</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F1F2DE93-ACD4-59AF-C2AF-5513681D929B}"/>
              </a:ext>
            </a:extLst>
          </p:cNvPr>
          <p:cNvSpPr txBox="1"/>
          <p:nvPr/>
        </p:nvSpPr>
        <p:spPr>
          <a:xfrm>
            <a:off x="2626178" y="717148"/>
            <a:ext cx="7315976" cy="461665"/>
          </a:xfrm>
          <a:prstGeom prst="rect">
            <a:avLst/>
          </a:prstGeom>
          <a:noFill/>
        </p:spPr>
        <p:txBody>
          <a:bodyPr wrap="square" rtlCol="0">
            <a:spAutoFit/>
          </a:bodyPr>
          <a:lstStyle/>
          <a:p>
            <a:pPr algn="ctr" rtl="1"/>
            <a:r>
              <a:rPr lang="ar-EG" sz="2400" b="1" dirty="0">
                <a:solidFill>
                  <a:srgbClr val="00AEEF"/>
                </a:solidFill>
                <a:latin typeface="Alexandria" pitchFamily="2" charset="-78"/>
                <a:cs typeface="Alexandria" pitchFamily="2" charset="-78"/>
              </a:rPr>
              <a:t>قائمة المراجع </a:t>
            </a:r>
          </a:p>
        </p:txBody>
      </p:sp>
    </p:spTree>
    <p:extLst>
      <p:ext uri="{BB962C8B-B14F-4D97-AF65-F5344CB8AC3E}">
        <p14:creationId xmlns:p14="http://schemas.microsoft.com/office/powerpoint/2010/main" val="11126982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aca13214-df29-4e3c-a050-857c0bf7bd8e"/>
    <ds:schemaRef ds:uri="http://schemas.microsoft.com/office/2006/documentManagement/types"/>
    <ds:schemaRef ds:uri="http://purl.org/dc/elements/1.1/"/>
    <ds:schemaRef ds:uri="http://purl.org/dc/dcmitype/"/>
    <ds:schemaRef ds:uri="688354b5-287c-4cda-825e-1d7935aea40e"/>
    <ds:schemaRef ds:uri="http://purl.org/dc/terms/"/>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4F0F6DB9-ADD6-49AB-A77B-03A0890544E1}"/>
</file>

<file path=docProps/app.xml><?xml version="1.0" encoding="utf-8"?>
<Properties xmlns="http://schemas.openxmlformats.org/officeDocument/2006/extended-properties" xmlns:vt="http://schemas.openxmlformats.org/officeDocument/2006/docPropsVTypes">
  <TotalTime>1043</TotalTime>
  <Words>7554</Words>
  <Application>Microsoft Office PowerPoint</Application>
  <PresentationFormat>Widescreen</PresentationFormat>
  <Paragraphs>757</Paragraphs>
  <Slides>46</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Alexandria</vt:lpstr>
      <vt:lpstr>Arial</vt:lpstr>
      <vt:lpstr>Calibri Light</vt:lpstr>
      <vt:lpstr>Tajawal Medium</vt:lpstr>
      <vt:lpstr>Office Theme</vt:lpstr>
      <vt:lpstr>PowerPoint Presentation</vt:lpstr>
      <vt:lpstr>PowerPoint Presentation</vt:lpstr>
      <vt:lpstr>تمهيد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Malek Alkholy</cp:lastModifiedBy>
  <cp:revision>622</cp:revision>
  <dcterms:created xsi:type="dcterms:W3CDTF">2023-04-29T09:08:00Z</dcterms:created>
  <dcterms:modified xsi:type="dcterms:W3CDTF">2024-10-31T14:38:05Z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