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480" r:id="rId2"/>
    <p:sldId id="303" r:id="rId3"/>
    <p:sldId id="497" r:id="rId4"/>
    <p:sldId id="313" r:id="rId5"/>
    <p:sldId id="1107" r:id="rId6"/>
    <p:sldId id="1113" r:id="rId7"/>
    <p:sldId id="521" r:id="rId8"/>
    <p:sldId id="1115" r:id="rId9"/>
    <p:sldId id="1112" r:id="rId10"/>
    <p:sldId id="1106" r:id="rId11"/>
    <p:sldId id="1110" r:id="rId12"/>
    <p:sldId id="256" r:id="rId13"/>
    <p:sldId id="523" r:id="rId14"/>
    <p:sldId id="1114" r:id="rId15"/>
    <p:sldId id="518" r:id="rId16"/>
    <p:sldId id="1117" r:id="rId17"/>
    <p:sldId id="520" r:id="rId18"/>
    <p:sldId id="1129" r:id="rId19"/>
    <p:sldId id="1131" r:id="rId20"/>
    <p:sldId id="1111" r:id="rId21"/>
    <p:sldId id="349"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97"/>
            <p14:sldId id="313"/>
            <p14:sldId id="1107"/>
            <p14:sldId id="1113"/>
            <p14:sldId id="521"/>
            <p14:sldId id="1115"/>
            <p14:sldId id="1112"/>
            <p14:sldId id="1106"/>
            <p14:sldId id="1110"/>
            <p14:sldId id="256"/>
            <p14:sldId id="523"/>
            <p14:sldId id="1114"/>
            <p14:sldId id="518"/>
            <p14:sldId id="1117"/>
            <p14:sldId id="520"/>
            <p14:sldId id="1129"/>
            <p14:sldId id="1131"/>
            <p14:sldId id="111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852F4A"/>
    <a:srgbClr val="8E5A6D"/>
    <a:srgbClr val="4472C4"/>
    <a:srgbClr val="669BBC"/>
    <a:srgbClr val="FAC748"/>
    <a:srgbClr val="00000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510" autoAdjust="0"/>
    <p:restoredTop sz="93738" autoAdjust="0"/>
  </p:normalViewPr>
  <p:slideViewPr>
    <p:cSldViewPr snapToGrid="0">
      <p:cViewPr varScale="1">
        <p:scale>
          <a:sx n="61" d="100"/>
          <a:sy n="61" d="100"/>
        </p:scale>
        <p:origin x="824" y="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1#10">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9B555A8-B65E-4958-A723-1CA301C1C908}" type="doc">
      <dgm:prSet loTypeId="urn:microsoft.com/office/officeart/2005/8/layout/default#10" loCatId="list" qsTypeId="urn:microsoft.com/office/officeart/2005/8/quickstyle/3d2" qsCatId="3D" csTypeId="urn:microsoft.com/office/officeart/2005/8/colors/colorful1#10" csCatId="colorful" phldr="1"/>
      <dgm:spPr/>
      <dgm:t>
        <a:bodyPr/>
        <a:lstStyle/>
        <a:p>
          <a:endParaRPr lang="en-US"/>
        </a:p>
      </dgm:t>
    </dgm:pt>
    <dgm:pt modelId="{4CEE6E95-CB67-4FC4-A1B3-822EEBF60166}">
      <dgm:prSet custT="1"/>
      <dgm:spPr/>
      <dgm:t>
        <a:bodyPr/>
        <a:lstStyle/>
        <a:p>
          <a:pPr rtl="0"/>
          <a:r>
            <a:rPr lang="en-US" sz="2400" b="1" dirty="0">
              <a:solidFill>
                <a:schemeClr val="tx1"/>
              </a:solidFill>
              <a:effectLst>
                <a:outerShdw blurRad="38100" dist="38100" dir="2700000" algn="tl">
                  <a:srgbClr val="000000">
                    <a:alpha val="43137"/>
                  </a:srgbClr>
                </a:outerShdw>
              </a:effectLst>
            </a:rPr>
            <a:t>Culture</a:t>
          </a:r>
        </a:p>
        <a:p>
          <a:pPr rtl="0"/>
          <a:r>
            <a:rPr lang="en-US" sz="2400" b="1" dirty="0">
              <a:effectLst>
                <a:outerShdw blurRad="38100" dist="38100" dir="2700000" algn="tl">
                  <a:srgbClr val="000000">
                    <a:alpha val="43137"/>
                  </a:srgbClr>
                </a:outerShdw>
              </a:effectLst>
            </a:rPr>
            <a:t>Culture</a:t>
          </a:r>
        </a:p>
        <a:p>
          <a:pPr rtl="0"/>
          <a:r>
            <a:rPr lang="en-US" sz="2400" b="1" dirty="0">
              <a:effectLst>
                <a:outerShdw blurRad="38100" dist="38100" dir="2700000" algn="tl">
                  <a:srgbClr val="000000">
                    <a:alpha val="43137"/>
                  </a:srgbClr>
                </a:outerShdw>
              </a:effectLst>
            </a:rPr>
            <a:t>Subculture</a:t>
          </a:r>
        </a:p>
        <a:p>
          <a:pPr rtl="0"/>
          <a:r>
            <a:rPr lang="en-US" sz="2400" b="1" dirty="0">
              <a:effectLst>
                <a:outerShdw blurRad="38100" dist="38100" dir="2700000" algn="tl">
                  <a:srgbClr val="000000">
                    <a:alpha val="43137"/>
                  </a:srgbClr>
                </a:outerShdw>
              </a:effectLst>
            </a:rPr>
            <a:t>Social class</a:t>
          </a:r>
        </a:p>
      </dgm:t>
    </dgm:pt>
    <dgm:pt modelId="{24EE6CD5-A91E-46F5-81C3-A3F54CA77D7A}" type="parTrans" cxnId="{692DE519-F90F-41AA-A4DF-8320C379092F}">
      <dgm:prSet/>
      <dgm:spPr/>
      <dgm:t>
        <a:bodyPr/>
        <a:lstStyle/>
        <a:p>
          <a:endParaRPr lang="en-US" sz="2400"/>
        </a:p>
      </dgm:t>
    </dgm:pt>
    <dgm:pt modelId="{20775D41-75A5-419C-AB31-1CCB5B4B6F6E}" type="sibTrans" cxnId="{692DE519-F90F-41AA-A4DF-8320C379092F}">
      <dgm:prSet/>
      <dgm:spPr/>
      <dgm:t>
        <a:bodyPr/>
        <a:lstStyle/>
        <a:p>
          <a:endParaRPr lang="en-US" sz="2400"/>
        </a:p>
      </dgm:t>
    </dgm:pt>
    <dgm:pt modelId="{3E42F966-088E-47C0-810A-F3A68881B171}">
      <dgm:prSet custT="1"/>
      <dgm:spPr/>
      <dgm:t>
        <a:bodyPr/>
        <a:lstStyle/>
        <a:p>
          <a:pPr rtl="0"/>
          <a:r>
            <a:rPr lang="en-US" sz="2400" b="1" dirty="0">
              <a:solidFill>
                <a:schemeClr val="tx1"/>
              </a:solidFill>
              <a:effectLst>
                <a:outerShdw blurRad="38100" dist="38100" dir="2700000" algn="tl">
                  <a:srgbClr val="000000">
                    <a:alpha val="43137"/>
                  </a:srgbClr>
                </a:outerShdw>
              </a:effectLst>
            </a:rPr>
            <a:t>Social</a:t>
          </a:r>
        </a:p>
        <a:p>
          <a:pPr rtl="0"/>
          <a:r>
            <a:rPr lang="en-US" sz="2400" b="1" dirty="0">
              <a:effectLst>
                <a:outerShdw blurRad="38100" dist="38100" dir="2700000" algn="tl">
                  <a:srgbClr val="000000">
                    <a:alpha val="43137"/>
                  </a:srgbClr>
                </a:outerShdw>
              </a:effectLst>
            </a:rPr>
            <a:t>Reference group</a:t>
          </a:r>
        </a:p>
        <a:p>
          <a:pPr rtl="0"/>
          <a:r>
            <a:rPr lang="en-US" sz="2400" b="1" dirty="0">
              <a:effectLst>
                <a:outerShdw blurRad="38100" dist="38100" dir="2700000" algn="tl">
                  <a:srgbClr val="000000">
                    <a:alpha val="43137"/>
                  </a:srgbClr>
                </a:outerShdw>
              </a:effectLst>
            </a:rPr>
            <a:t>Family </a:t>
          </a:r>
        </a:p>
        <a:p>
          <a:pPr rtl="0"/>
          <a:r>
            <a:rPr lang="en-US" sz="2400" b="1" dirty="0">
              <a:effectLst>
                <a:outerShdw blurRad="38100" dist="38100" dir="2700000" algn="tl">
                  <a:srgbClr val="000000">
                    <a:alpha val="43137"/>
                  </a:srgbClr>
                </a:outerShdw>
              </a:effectLst>
            </a:rPr>
            <a:t>Role &amp; Status</a:t>
          </a:r>
        </a:p>
      </dgm:t>
    </dgm:pt>
    <dgm:pt modelId="{9922A84B-5360-46EA-A1DB-F0BE0E6415E9}" type="parTrans" cxnId="{63447FEF-B94F-419E-A7DE-F65FF55BEE0A}">
      <dgm:prSet/>
      <dgm:spPr/>
      <dgm:t>
        <a:bodyPr/>
        <a:lstStyle/>
        <a:p>
          <a:endParaRPr lang="en-US" sz="2400"/>
        </a:p>
      </dgm:t>
    </dgm:pt>
    <dgm:pt modelId="{302BB29D-6EDD-451B-992A-6340BAA10DD4}" type="sibTrans" cxnId="{63447FEF-B94F-419E-A7DE-F65FF55BEE0A}">
      <dgm:prSet/>
      <dgm:spPr/>
      <dgm:t>
        <a:bodyPr/>
        <a:lstStyle/>
        <a:p>
          <a:endParaRPr lang="en-US" sz="2400"/>
        </a:p>
      </dgm:t>
    </dgm:pt>
    <dgm:pt modelId="{9D3C4775-52DB-40AD-9F94-3CF895DC1EAC}">
      <dgm:prSet custT="1"/>
      <dgm:spPr/>
      <dgm:t>
        <a:bodyPr/>
        <a:lstStyle/>
        <a:p>
          <a:pPr rtl="0"/>
          <a:endParaRPr lang="en-US" sz="2400" b="1" dirty="0">
            <a:solidFill>
              <a:schemeClr val="tx1"/>
            </a:solidFill>
            <a:effectLst>
              <a:outerShdw blurRad="38100" dist="38100" dir="2700000" algn="tl">
                <a:srgbClr val="000000">
                  <a:alpha val="43137"/>
                </a:srgbClr>
              </a:outerShdw>
            </a:effectLst>
          </a:endParaRPr>
        </a:p>
        <a:p>
          <a:pPr rtl="0"/>
          <a:endParaRPr lang="en-US" sz="2400" b="1" dirty="0">
            <a:solidFill>
              <a:schemeClr val="tx1"/>
            </a:solidFill>
            <a:effectLst>
              <a:outerShdw blurRad="38100" dist="38100" dir="2700000" algn="tl">
                <a:srgbClr val="000000">
                  <a:alpha val="43137"/>
                </a:srgbClr>
              </a:outerShdw>
            </a:effectLst>
          </a:endParaRPr>
        </a:p>
        <a:p>
          <a:pPr rtl="0"/>
          <a:r>
            <a:rPr lang="en-US" sz="2400" b="1" dirty="0">
              <a:solidFill>
                <a:schemeClr val="tx1"/>
              </a:solidFill>
              <a:effectLst>
                <a:outerShdw blurRad="38100" dist="38100" dir="2700000" algn="tl">
                  <a:srgbClr val="000000">
                    <a:alpha val="43137"/>
                  </a:srgbClr>
                </a:outerShdw>
              </a:effectLst>
            </a:rPr>
            <a:t>Personal</a:t>
          </a:r>
        </a:p>
        <a:p>
          <a:pPr rtl="0"/>
          <a:r>
            <a:rPr lang="en-US" sz="2400" b="1" dirty="0">
              <a:effectLst>
                <a:outerShdw blurRad="38100" dist="38100" dir="2700000" algn="tl">
                  <a:srgbClr val="000000">
                    <a:alpha val="43137"/>
                  </a:srgbClr>
                </a:outerShdw>
              </a:effectLst>
            </a:rPr>
            <a:t>Age ,life cycle</a:t>
          </a:r>
        </a:p>
        <a:p>
          <a:pPr rtl="0"/>
          <a:r>
            <a:rPr lang="en-US" sz="2400" b="1" dirty="0">
              <a:effectLst>
                <a:outerShdw blurRad="38100" dist="38100" dir="2700000" algn="tl">
                  <a:srgbClr val="000000">
                    <a:alpha val="43137"/>
                  </a:srgbClr>
                </a:outerShdw>
              </a:effectLst>
            </a:rPr>
            <a:t>Occupation</a:t>
          </a:r>
        </a:p>
        <a:p>
          <a:pPr rtl="0"/>
          <a:r>
            <a:rPr lang="en-US" sz="2400" b="1" dirty="0">
              <a:effectLst>
                <a:outerShdw blurRad="38100" dist="38100" dir="2700000" algn="tl">
                  <a:srgbClr val="000000">
                    <a:alpha val="43137"/>
                  </a:srgbClr>
                </a:outerShdw>
              </a:effectLst>
            </a:rPr>
            <a:t>Life style </a:t>
          </a:r>
        </a:p>
        <a:p>
          <a:pPr rtl="0"/>
          <a:r>
            <a:rPr lang="en-US" sz="2400" b="1" dirty="0">
              <a:effectLst>
                <a:outerShdw blurRad="38100" dist="38100" dir="2700000" algn="tl">
                  <a:srgbClr val="000000">
                    <a:alpha val="43137"/>
                  </a:srgbClr>
                </a:outerShdw>
              </a:effectLst>
            </a:rPr>
            <a:t>Personality</a:t>
          </a:r>
        </a:p>
        <a:p>
          <a:pPr rtl="0"/>
          <a:endParaRPr lang="en-US" sz="2400" b="1" dirty="0">
            <a:effectLst>
              <a:outerShdw blurRad="38100" dist="38100" dir="2700000" algn="tl">
                <a:srgbClr val="000000">
                  <a:alpha val="43137"/>
                </a:srgbClr>
              </a:outerShdw>
            </a:effectLst>
          </a:endParaRPr>
        </a:p>
        <a:p>
          <a:pPr rtl="0"/>
          <a:r>
            <a:rPr lang="en-US" sz="2400" b="1" dirty="0">
              <a:effectLst>
                <a:outerShdw blurRad="38100" dist="38100" dir="2700000" algn="tl">
                  <a:srgbClr val="000000">
                    <a:alpha val="43137"/>
                  </a:srgbClr>
                </a:outerShdw>
              </a:effectLst>
            </a:rPr>
            <a:t> </a:t>
          </a:r>
        </a:p>
        <a:p>
          <a:pPr rtl="0"/>
          <a:endParaRPr lang="en-US" sz="2400" b="1" dirty="0">
            <a:effectLst>
              <a:outerShdw blurRad="38100" dist="38100" dir="2700000" algn="tl">
                <a:srgbClr val="000000">
                  <a:alpha val="43137"/>
                </a:srgbClr>
              </a:outerShdw>
            </a:effectLst>
          </a:endParaRPr>
        </a:p>
      </dgm:t>
    </dgm:pt>
    <dgm:pt modelId="{43881693-4308-4183-A604-2943990F9CC0}" type="parTrans" cxnId="{A1F4DB59-FC04-4299-A16A-40D4CA022C9C}">
      <dgm:prSet/>
      <dgm:spPr/>
      <dgm:t>
        <a:bodyPr/>
        <a:lstStyle/>
        <a:p>
          <a:endParaRPr lang="en-US" sz="2400"/>
        </a:p>
      </dgm:t>
    </dgm:pt>
    <dgm:pt modelId="{2584E7B6-B1D2-48B7-BA41-3C2C690A35DF}" type="sibTrans" cxnId="{A1F4DB59-FC04-4299-A16A-40D4CA022C9C}">
      <dgm:prSet/>
      <dgm:spPr/>
      <dgm:t>
        <a:bodyPr/>
        <a:lstStyle/>
        <a:p>
          <a:endParaRPr lang="en-US" sz="2400"/>
        </a:p>
      </dgm:t>
    </dgm:pt>
    <dgm:pt modelId="{1431F589-B0D6-4078-8315-3B2264399D23}">
      <dgm:prSet custT="1"/>
      <dgm:spPr/>
      <dgm:t>
        <a:bodyPr/>
        <a:lstStyle/>
        <a:p>
          <a:pPr rtl="0"/>
          <a:endParaRPr lang="en-US" sz="2400" b="1" dirty="0">
            <a:solidFill>
              <a:schemeClr val="tx1"/>
            </a:solidFill>
            <a:effectLst>
              <a:outerShdw blurRad="38100" dist="38100" dir="2700000" algn="tl">
                <a:srgbClr val="000000">
                  <a:alpha val="43137"/>
                </a:srgbClr>
              </a:outerShdw>
            </a:effectLst>
          </a:endParaRPr>
        </a:p>
        <a:p>
          <a:pPr rtl="0"/>
          <a:r>
            <a:rPr lang="en-US" sz="2400" b="1" dirty="0">
              <a:solidFill>
                <a:schemeClr val="tx1"/>
              </a:solidFill>
              <a:effectLst>
                <a:outerShdw blurRad="38100" dist="38100" dir="2700000" algn="tl">
                  <a:srgbClr val="000000">
                    <a:alpha val="43137"/>
                  </a:srgbClr>
                </a:outerShdw>
              </a:effectLst>
            </a:rPr>
            <a:t>Psychological</a:t>
          </a:r>
        </a:p>
        <a:p>
          <a:pPr rtl="0"/>
          <a:r>
            <a:rPr lang="en-US" sz="2400" b="1" dirty="0">
              <a:effectLst>
                <a:outerShdw blurRad="38100" dist="38100" dir="2700000" algn="tl">
                  <a:srgbClr val="000000">
                    <a:alpha val="43137"/>
                  </a:srgbClr>
                </a:outerShdw>
              </a:effectLst>
            </a:rPr>
            <a:t>Attitude</a:t>
          </a:r>
        </a:p>
        <a:p>
          <a:pPr rtl="0"/>
          <a:r>
            <a:rPr lang="en-US" sz="2400" b="1" dirty="0">
              <a:effectLst>
                <a:outerShdw blurRad="38100" dist="38100" dir="2700000" algn="tl">
                  <a:srgbClr val="000000">
                    <a:alpha val="43137"/>
                  </a:srgbClr>
                </a:outerShdw>
              </a:effectLst>
            </a:rPr>
            <a:t>Perception</a:t>
          </a:r>
        </a:p>
        <a:p>
          <a:pPr rtl="0"/>
          <a:r>
            <a:rPr lang="en-US" sz="2400" b="1" dirty="0">
              <a:effectLst>
                <a:outerShdw blurRad="38100" dist="38100" dir="2700000" algn="tl">
                  <a:srgbClr val="000000">
                    <a:alpha val="43137"/>
                  </a:srgbClr>
                </a:outerShdw>
              </a:effectLst>
            </a:rPr>
            <a:t>Beliefs</a:t>
          </a:r>
        </a:p>
        <a:p>
          <a:pPr rtl="0"/>
          <a:r>
            <a:rPr lang="en-US" sz="2400" b="1" dirty="0">
              <a:effectLst>
                <a:outerShdw blurRad="38100" dist="38100" dir="2700000" algn="tl">
                  <a:srgbClr val="000000">
                    <a:alpha val="43137"/>
                  </a:srgbClr>
                </a:outerShdw>
              </a:effectLst>
            </a:rPr>
            <a:t>Learning</a:t>
          </a:r>
        </a:p>
        <a:p>
          <a:pPr rtl="0"/>
          <a:r>
            <a:rPr lang="en-US" sz="2400" b="1" dirty="0">
              <a:effectLst>
                <a:outerShdw blurRad="38100" dist="38100" dir="2700000" algn="tl">
                  <a:srgbClr val="000000">
                    <a:alpha val="43137"/>
                  </a:srgbClr>
                </a:outerShdw>
              </a:effectLst>
            </a:rPr>
            <a:t>motivation</a:t>
          </a:r>
        </a:p>
        <a:p>
          <a:pPr rtl="0"/>
          <a:r>
            <a:rPr lang="en-US" sz="2400" b="1" dirty="0">
              <a:effectLst>
                <a:outerShdw blurRad="38100" dist="38100" dir="2700000" algn="tl">
                  <a:srgbClr val="000000">
                    <a:alpha val="43137"/>
                  </a:srgbClr>
                </a:outerShdw>
              </a:effectLst>
            </a:rPr>
            <a:t> </a:t>
          </a:r>
        </a:p>
      </dgm:t>
    </dgm:pt>
    <dgm:pt modelId="{14F1D961-B562-48D7-BF2F-2CDDDD6926E1}" type="parTrans" cxnId="{F1EE9A4F-6B2D-4A87-AC5F-C7C4737DEF08}">
      <dgm:prSet/>
      <dgm:spPr/>
      <dgm:t>
        <a:bodyPr/>
        <a:lstStyle/>
        <a:p>
          <a:endParaRPr lang="en-US" sz="2400"/>
        </a:p>
      </dgm:t>
    </dgm:pt>
    <dgm:pt modelId="{958B1FBA-AD24-44D0-9D20-30851C1CAB1F}" type="sibTrans" cxnId="{F1EE9A4F-6B2D-4A87-AC5F-C7C4737DEF08}">
      <dgm:prSet/>
      <dgm:spPr/>
      <dgm:t>
        <a:bodyPr/>
        <a:lstStyle/>
        <a:p>
          <a:endParaRPr lang="en-US" sz="2400"/>
        </a:p>
      </dgm:t>
    </dgm:pt>
    <dgm:pt modelId="{7245AF5D-A7C2-48B5-BA8E-76BCB8F73384}" type="pres">
      <dgm:prSet presAssocID="{C9B555A8-B65E-4958-A723-1CA301C1C908}" presName="diagram" presStyleCnt="0">
        <dgm:presLayoutVars>
          <dgm:dir/>
          <dgm:resizeHandles val="exact"/>
        </dgm:presLayoutVars>
      </dgm:prSet>
      <dgm:spPr/>
    </dgm:pt>
    <dgm:pt modelId="{D18A94C7-3A88-445F-98DC-D718AFAF94A8}" type="pres">
      <dgm:prSet presAssocID="{4CEE6E95-CB67-4FC4-A1B3-822EEBF60166}" presName="node" presStyleLbl="node1" presStyleIdx="0" presStyleCnt="4">
        <dgm:presLayoutVars>
          <dgm:bulletEnabled val="1"/>
        </dgm:presLayoutVars>
      </dgm:prSet>
      <dgm:spPr/>
    </dgm:pt>
    <dgm:pt modelId="{06E71BBA-6201-4820-B6D0-CE9D976CBDA8}" type="pres">
      <dgm:prSet presAssocID="{20775D41-75A5-419C-AB31-1CCB5B4B6F6E}" presName="sibTrans" presStyleCnt="0"/>
      <dgm:spPr/>
    </dgm:pt>
    <dgm:pt modelId="{8EDAC07F-7E78-42FD-9559-2BC4A2EECB77}" type="pres">
      <dgm:prSet presAssocID="{3E42F966-088E-47C0-810A-F3A68881B171}" presName="node" presStyleLbl="node1" presStyleIdx="1" presStyleCnt="4" custScaleY="102383">
        <dgm:presLayoutVars>
          <dgm:bulletEnabled val="1"/>
        </dgm:presLayoutVars>
      </dgm:prSet>
      <dgm:spPr/>
    </dgm:pt>
    <dgm:pt modelId="{579B8AC0-894C-4B08-B9DD-F26FD7975668}" type="pres">
      <dgm:prSet presAssocID="{302BB29D-6EDD-451B-992A-6340BAA10DD4}" presName="sibTrans" presStyleCnt="0"/>
      <dgm:spPr/>
    </dgm:pt>
    <dgm:pt modelId="{86201F87-954D-4948-BF0A-B04C33BF675C}" type="pres">
      <dgm:prSet presAssocID="{9D3C4775-52DB-40AD-9F94-3CF895DC1EAC}" presName="node" presStyleLbl="node1" presStyleIdx="2" presStyleCnt="4" custScaleY="124772">
        <dgm:presLayoutVars>
          <dgm:bulletEnabled val="1"/>
        </dgm:presLayoutVars>
      </dgm:prSet>
      <dgm:spPr/>
    </dgm:pt>
    <dgm:pt modelId="{8439F195-7A64-4A5F-95B1-6982C3368F14}" type="pres">
      <dgm:prSet presAssocID="{2584E7B6-B1D2-48B7-BA41-3C2C690A35DF}" presName="sibTrans" presStyleCnt="0"/>
      <dgm:spPr/>
    </dgm:pt>
    <dgm:pt modelId="{8B63E599-5AD4-48C7-909C-D36FFDA8735C}" type="pres">
      <dgm:prSet presAssocID="{1431F589-B0D6-4078-8315-3B2264399D23}" presName="node" presStyleLbl="node1" presStyleIdx="3" presStyleCnt="4" custScaleY="136964" custLinFactNeighborX="1494" custLinFactNeighborY="1065">
        <dgm:presLayoutVars>
          <dgm:bulletEnabled val="1"/>
        </dgm:presLayoutVars>
      </dgm:prSet>
      <dgm:spPr/>
    </dgm:pt>
  </dgm:ptLst>
  <dgm:cxnLst>
    <dgm:cxn modelId="{FFC5BE0C-E851-4F6F-9E3C-67B7A9B264C8}" type="presOf" srcId="{4CEE6E95-CB67-4FC4-A1B3-822EEBF60166}" destId="{D18A94C7-3A88-445F-98DC-D718AFAF94A8}" srcOrd="0" destOrd="0" presId="urn:microsoft.com/office/officeart/2005/8/layout/default#10"/>
    <dgm:cxn modelId="{C1A1FF0D-1F61-4B31-8CD7-1A82FDAA7944}" type="presOf" srcId="{C9B555A8-B65E-4958-A723-1CA301C1C908}" destId="{7245AF5D-A7C2-48B5-BA8E-76BCB8F73384}" srcOrd="0" destOrd="0" presId="urn:microsoft.com/office/officeart/2005/8/layout/default#10"/>
    <dgm:cxn modelId="{692DE519-F90F-41AA-A4DF-8320C379092F}" srcId="{C9B555A8-B65E-4958-A723-1CA301C1C908}" destId="{4CEE6E95-CB67-4FC4-A1B3-822EEBF60166}" srcOrd="0" destOrd="0" parTransId="{24EE6CD5-A91E-46F5-81C3-A3F54CA77D7A}" sibTransId="{20775D41-75A5-419C-AB31-1CCB5B4B6F6E}"/>
    <dgm:cxn modelId="{F6206244-AA13-4A29-8180-C53B77AD237A}" type="presOf" srcId="{3E42F966-088E-47C0-810A-F3A68881B171}" destId="{8EDAC07F-7E78-42FD-9559-2BC4A2EECB77}" srcOrd="0" destOrd="0" presId="urn:microsoft.com/office/officeart/2005/8/layout/default#10"/>
    <dgm:cxn modelId="{31B10A6F-52EC-43E2-B88A-A2A260A0580E}" type="presOf" srcId="{9D3C4775-52DB-40AD-9F94-3CF895DC1EAC}" destId="{86201F87-954D-4948-BF0A-B04C33BF675C}" srcOrd="0" destOrd="0" presId="urn:microsoft.com/office/officeart/2005/8/layout/default#10"/>
    <dgm:cxn modelId="{F1EE9A4F-6B2D-4A87-AC5F-C7C4737DEF08}" srcId="{C9B555A8-B65E-4958-A723-1CA301C1C908}" destId="{1431F589-B0D6-4078-8315-3B2264399D23}" srcOrd="3" destOrd="0" parTransId="{14F1D961-B562-48D7-BF2F-2CDDDD6926E1}" sibTransId="{958B1FBA-AD24-44D0-9D20-30851C1CAB1F}"/>
    <dgm:cxn modelId="{A1F4DB59-FC04-4299-A16A-40D4CA022C9C}" srcId="{C9B555A8-B65E-4958-A723-1CA301C1C908}" destId="{9D3C4775-52DB-40AD-9F94-3CF895DC1EAC}" srcOrd="2" destOrd="0" parTransId="{43881693-4308-4183-A604-2943990F9CC0}" sibTransId="{2584E7B6-B1D2-48B7-BA41-3C2C690A35DF}"/>
    <dgm:cxn modelId="{950D04C3-60C0-432D-A683-0864DEBAC521}" type="presOf" srcId="{1431F589-B0D6-4078-8315-3B2264399D23}" destId="{8B63E599-5AD4-48C7-909C-D36FFDA8735C}" srcOrd="0" destOrd="0" presId="urn:microsoft.com/office/officeart/2005/8/layout/default#10"/>
    <dgm:cxn modelId="{63447FEF-B94F-419E-A7DE-F65FF55BEE0A}" srcId="{C9B555A8-B65E-4958-A723-1CA301C1C908}" destId="{3E42F966-088E-47C0-810A-F3A68881B171}" srcOrd="1" destOrd="0" parTransId="{9922A84B-5360-46EA-A1DB-F0BE0E6415E9}" sibTransId="{302BB29D-6EDD-451B-992A-6340BAA10DD4}"/>
    <dgm:cxn modelId="{C44F6211-5B60-4BEC-A895-60DD892DF70B}" type="presParOf" srcId="{7245AF5D-A7C2-48B5-BA8E-76BCB8F73384}" destId="{D18A94C7-3A88-445F-98DC-D718AFAF94A8}" srcOrd="0" destOrd="0" presId="urn:microsoft.com/office/officeart/2005/8/layout/default#10"/>
    <dgm:cxn modelId="{92B9ACBD-6347-463D-9FF1-A779699C5A12}" type="presParOf" srcId="{7245AF5D-A7C2-48B5-BA8E-76BCB8F73384}" destId="{06E71BBA-6201-4820-B6D0-CE9D976CBDA8}" srcOrd="1" destOrd="0" presId="urn:microsoft.com/office/officeart/2005/8/layout/default#10"/>
    <dgm:cxn modelId="{E1FE113D-5A8A-4E61-B5A2-F623972642F1}" type="presParOf" srcId="{7245AF5D-A7C2-48B5-BA8E-76BCB8F73384}" destId="{8EDAC07F-7E78-42FD-9559-2BC4A2EECB77}" srcOrd="2" destOrd="0" presId="urn:microsoft.com/office/officeart/2005/8/layout/default#10"/>
    <dgm:cxn modelId="{2681DC92-6351-473C-A777-15CC45FE44A5}" type="presParOf" srcId="{7245AF5D-A7C2-48B5-BA8E-76BCB8F73384}" destId="{579B8AC0-894C-4B08-B9DD-F26FD7975668}" srcOrd="3" destOrd="0" presId="urn:microsoft.com/office/officeart/2005/8/layout/default#10"/>
    <dgm:cxn modelId="{6579504E-8D36-49E2-B15B-048CE844F071}" type="presParOf" srcId="{7245AF5D-A7C2-48B5-BA8E-76BCB8F73384}" destId="{86201F87-954D-4948-BF0A-B04C33BF675C}" srcOrd="4" destOrd="0" presId="urn:microsoft.com/office/officeart/2005/8/layout/default#10"/>
    <dgm:cxn modelId="{50284A0A-CBD2-43A5-ABC9-D81845332C95}" type="presParOf" srcId="{7245AF5D-A7C2-48B5-BA8E-76BCB8F73384}" destId="{8439F195-7A64-4A5F-95B1-6982C3368F14}" srcOrd="5" destOrd="0" presId="urn:microsoft.com/office/officeart/2005/8/layout/default#10"/>
    <dgm:cxn modelId="{D3BC8F53-45D3-4AC1-9118-D104D469BFEE}" type="presParOf" srcId="{7245AF5D-A7C2-48B5-BA8E-76BCB8F73384}" destId="{8B63E599-5AD4-48C7-909C-D36FFDA8735C}" srcOrd="6" destOrd="0" presId="urn:microsoft.com/office/officeart/2005/8/layout/default#10"/>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8A94C7-3A88-445F-98DC-D718AFAF94A8}">
      <dsp:nvSpPr>
        <dsp:cNvPr id="0" name=""/>
        <dsp:cNvSpPr/>
      </dsp:nvSpPr>
      <dsp:spPr>
        <a:xfrm>
          <a:off x="915" y="243070"/>
          <a:ext cx="3570360" cy="2142216"/>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r>
            <a:rPr lang="en-US" sz="2400" b="1" kern="1200" dirty="0">
              <a:solidFill>
                <a:schemeClr val="tx1"/>
              </a:solidFill>
              <a:effectLst>
                <a:outerShdw blurRad="38100" dist="38100" dir="2700000" algn="tl">
                  <a:srgbClr val="000000">
                    <a:alpha val="43137"/>
                  </a:srgbClr>
                </a:outerShdw>
              </a:effectLst>
            </a:rPr>
            <a:t>Culture</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Culture</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Subculture</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Social class</a:t>
          </a:r>
        </a:p>
      </dsp:txBody>
      <dsp:txXfrm>
        <a:off x="915" y="243070"/>
        <a:ext cx="3570360" cy="2142216"/>
      </dsp:txXfrm>
    </dsp:sp>
    <dsp:sp modelId="{8EDAC07F-7E78-42FD-9559-2BC4A2EECB77}">
      <dsp:nvSpPr>
        <dsp:cNvPr id="0" name=""/>
        <dsp:cNvSpPr/>
      </dsp:nvSpPr>
      <dsp:spPr>
        <a:xfrm>
          <a:off x="3928312" y="217545"/>
          <a:ext cx="3570360" cy="2193265"/>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r>
            <a:rPr lang="en-US" sz="2400" b="1" kern="1200" dirty="0">
              <a:solidFill>
                <a:schemeClr val="tx1"/>
              </a:solidFill>
              <a:effectLst>
                <a:outerShdw blurRad="38100" dist="38100" dir="2700000" algn="tl">
                  <a:srgbClr val="000000">
                    <a:alpha val="43137"/>
                  </a:srgbClr>
                </a:outerShdw>
              </a:effectLst>
            </a:rPr>
            <a:t>Social</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Reference group</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Family </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Role &amp; Status</a:t>
          </a:r>
        </a:p>
      </dsp:txBody>
      <dsp:txXfrm>
        <a:off x="3928312" y="217545"/>
        <a:ext cx="3570360" cy="2193265"/>
      </dsp:txXfrm>
    </dsp:sp>
    <dsp:sp modelId="{86201F87-954D-4948-BF0A-B04C33BF675C}">
      <dsp:nvSpPr>
        <dsp:cNvPr id="0" name=""/>
        <dsp:cNvSpPr/>
      </dsp:nvSpPr>
      <dsp:spPr>
        <a:xfrm>
          <a:off x="915" y="2898436"/>
          <a:ext cx="3570360" cy="2672886"/>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endParaRPr lang="en-US" sz="2400" b="1" kern="1200" dirty="0">
            <a:solidFill>
              <a:schemeClr val="tx1"/>
            </a:solidFill>
            <a:effectLst>
              <a:outerShdw blurRad="38100" dist="38100" dir="2700000" algn="tl">
                <a:srgbClr val="000000">
                  <a:alpha val="43137"/>
                </a:srgbClr>
              </a:outerShdw>
            </a:effectLst>
          </a:endParaRPr>
        </a:p>
        <a:p>
          <a:pPr marL="0" lvl="0" indent="0" algn="ctr" defTabSz="1066800" rtl="0">
            <a:lnSpc>
              <a:spcPct val="90000"/>
            </a:lnSpc>
            <a:spcBef>
              <a:spcPct val="0"/>
            </a:spcBef>
            <a:spcAft>
              <a:spcPct val="35000"/>
            </a:spcAft>
            <a:buNone/>
          </a:pPr>
          <a:endParaRPr lang="en-US" sz="2400" b="1" kern="1200" dirty="0">
            <a:solidFill>
              <a:schemeClr val="tx1"/>
            </a:solidFill>
            <a:effectLst>
              <a:outerShdw blurRad="38100" dist="38100" dir="2700000" algn="tl">
                <a:srgbClr val="000000">
                  <a:alpha val="43137"/>
                </a:srgbClr>
              </a:outerShdw>
            </a:effectLst>
          </a:endParaRPr>
        </a:p>
        <a:p>
          <a:pPr marL="0" lvl="0" indent="0" algn="ctr" defTabSz="1066800" rtl="0">
            <a:lnSpc>
              <a:spcPct val="90000"/>
            </a:lnSpc>
            <a:spcBef>
              <a:spcPct val="0"/>
            </a:spcBef>
            <a:spcAft>
              <a:spcPct val="35000"/>
            </a:spcAft>
            <a:buNone/>
          </a:pPr>
          <a:r>
            <a:rPr lang="en-US" sz="2400" b="1" kern="1200" dirty="0">
              <a:solidFill>
                <a:schemeClr val="tx1"/>
              </a:solidFill>
              <a:effectLst>
                <a:outerShdw blurRad="38100" dist="38100" dir="2700000" algn="tl">
                  <a:srgbClr val="000000">
                    <a:alpha val="43137"/>
                  </a:srgbClr>
                </a:outerShdw>
              </a:effectLst>
            </a:rPr>
            <a:t>Personal</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Age ,life cycle</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Occupation</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Life style </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Personality</a:t>
          </a:r>
        </a:p>
        <a:p>
          <a:pPr marL="0" lvl="0" indent="0" algn="ctr" defTabSz="1066800" rtl="0">
            <a:lnSpc>
              <a:spcPct val="90000"/>
            </a:lnSpc>
            <a:spcBef>
              <a:spcPct val="0"/>
            </a:spcBef>
            <a:spcAft>
              <a:spcPct val="35000"/>
            </a:spcAft>
            <a:buNone/>
          </a:pPr>
          <a:endParaRPr lang="en-US" sz="2400" b="1" kern="1200" dirty="0">
            <a:effectLst>
              <a:outerShdw blurRad="38100" dist="38100" dir="2700000" algn="tl">
                <a:srgbClr val="000000">
                  <a:alpha val="43137"/>
                </a:srgbClr>
              </a:outerShdw>
            </a:effectLst>
          </a:endParaRP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 </a:t>
          </a:r>
        </a:p>
        <a:p>
          <a:pPr marL="0" lvl="0" indent="0" algn="ctr" defTabSz="1066800" rtl="0">
            <a:lnSpc>
              <a:spcPct val="90000"/>
            </a:lnSpc>
            <a:spcBef>
              <a:spcPct val="0"/>
            </a:spcBef>
            <a:spcAft>
              <a:spcPct val="35000"/>
            </a:spcAft>
            <a:buNone/>
          </a:pPr>
          <a:endParaRPr lang="en-US" sz="2400" b="1" kern="1200" dirty="0">
            <a:effectLst>
              <a:outerShdw blurRad="38100" dist="38100" dir="2700000" algn="tl">
                <a:srgbClr val="000000">
                  <a:alpha val="43137"/>
                </a:srgbClr>
              </a:outerShdw>
            </a:effectLst>
          </a:endParaRPr>
        </a:p>
      </dsp:txBody>
      <dsp:txXfrm>
        <a:off x="915" y="2898436"/>
        <a:ext cx="3570360" cy="2672886"/>
      </dsp:txXfrm>
    </dsp:sp>
    <dsp:sp modelId="{8B63E599-5AD4-48C7-909C-D36FFDA8735C}">
      <dsp:nvSpPr>
        <dsp:cNvPr id="0" name=""/>
        <dsp:cNvSpPr/>
      </dsp:nvSpPr>
      <dsp:spPr>
        <a:xfrm>
          <a:off x="3929227" y="2790661"/>
          <a:ext cx="3570360" cy="2934065"/>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endParaRPr lang="en-US" sz="2400" b="1" kern="1200" dirty="0">
            <a:solidFill>
              <a:schemeClr val="tx1"/>
            </a:solidFill>
            <a:effectLst>
              <a:outerShdw blurRad="38100" dist="38100" dir="2700000" algn="tl">
                <a:srgbClr val="000000">
                  <a:alpha val="43137"/>
                </a:srgbClr>
              </a:outerShdw>
            </a:effectLst>
          </a:endParaRPr>
        </a:p>
        <a:p>
          <a:pPr marL="0" lvl="0" indent="0" algn="ctr" defTabSz="1066800" rtl="0">
            <a:lnSpc>
              <a:spcPct val="90000"/>
            </a:lnSpc>
            <a:spcBef>
              <a:spcPct val="0"/>
            </a:spcBef>
            <a:spcAft>
              <a:spcPct val="35000"/>
            </a:spcAft>
            <a:buNone/>
          </a:pPr>
          <a:r>
            <a:rPr lang="en-US" sz="2400" b="1" kern="1200" dirty="0">
              <a:solidFill>
                <a:schemeClr val="tx1"/>
              </a:solidFill>
              <a:effectLst>
                <a:outerShdw blurRad="38100" dist="38100" dir="2700000" algn="tl">
                  <a:srgbClr val="000000">
                    <a:alpha val="43137"/>
                  </a:srgbClr>
                </a:outerShdw>
              </a:effectLst>
            </a:rPr>
            <a:t>Psychological</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Attitude</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Perception</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Beliefs</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Learning</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motivation</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 </a:t>
          </a:r>
        </a:p>
      </dsp:txBody>
      <dsp:txXfrm>
        <a:off x="3929227" y="2790661"/>
        <a:ext cx="3570360" cy="2934065"/>
      </dsp:txXfrm>
    </dsp:sp>
  </dsp:spTree>
</dsp:drawing>
</file>

<file path=ppt/diagrams/layout1.xml><?xml version="1.0" encoding="utf-8"?>
<dgm:layoutDef xmlns:dgm="http://schemas.openxmlformats.org/drawingml/2006/diagram" xmlns:a="http://schemas.openxmlformats.org/drawingml/2006/main" uniqueId="urn:microsoft.com/office/officeart/2005/8/layout/default#10">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9/11/2023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dirty="0"/>
          </a:p>
        </p:txBody>
      </p:sp>
    </p:spTree>
    <p:extLst>
      <p:ext uri="{BB962C8B-B14F-4D97-AF65-F5344CB8AC3E}">
        <p14:creationId xmlns:p14="http://schemas.microsoft.com/office/powerpoint/2010/main" val="36217960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8149787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1150935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71312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4524922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9/11/2023</a:t>
            </a:fld>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9/11/2023</a:t>
            </a:fld>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9/11/2023</a:t>
            </a:fld>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9/11/2023</a:t>
            </a:fld>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9/11/2023</a:t>
            </a:fld>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9/11/2023</a:t>
            </a:fld>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9/11/2023</a:t>
            </a:fld>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9/11/2023</a:t>
            </a:fld>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9/11/2023</a:t>
            </a:fld>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9/11/2023</a:t>
            </a:fld>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9/11/2023</a:t>
            </a:fld>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cstate="print">
            <a:alphaModFix amt="76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9/11/2023</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6.jpeg"/><Relationship Id="rId7" Type="http://schemas.openxmlformats.org/officeDocument/2006/relationships/image" Target="../media/image5.sv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0.svg"/></Relationships>
</file>

<file path=ppt/slides/_rels/slide3.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0.svg"/><Relationship Id="rId2" Type="http://schemas.openxmlformats.org/officeDocument/2006/relationships/image" Target="../media/image11.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3.jpe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3.jpeg"/><Relationship Id="rId7"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4.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slideLayout" Target="../slideLayouts/slideLayout14.xml"/><Relationship Id="rId1" Type="http://schemas.openxmlformats.org/officeDocument/2006/relationships/video" Target="https://www.youtube.com/embed/6BLMG_HKo9k" TargetMode="External"/></Relationships>
</file>

<file path=ppt/slides/_rels/slide7.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9.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3.jpeg"/><Relationship Id="rId7"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4.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3.png"/><Relationship Id="rId9" Type="http://schemas.openxmlformats.org/officeDocument/2006/relationships/image" Target="../media/image18.png"/></Relationships>
</file>

<file path=ppt/slides/_rels/slide10.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3.jpeg"/><Relationship Id="rId7"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4.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3.png"/><Relationship Id="rId9" Type="http://schemas.openxmlformats.org/officeDocument/2006/relationships/image" Target="../media/image19.jpeg"/></Relationships>
</file>

<file path=ppt/slides/_rels/slide1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3.jpeg"/><Relationship Id="rId7"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4.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20.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15.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1.png"/><Relationship Id="rId7"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27.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20.xml.rels><?xml version="1.0" encoding="UTF-8" standalone="yes"?>
<Relationships xmlns="http://schemas.openxmlformats.org/package/2006/relationships"><Relationship Id="rId8" Type="http://schemas.openxmlformats.org/officeDocument/2006/relationships/image" Target="../media/image8.svg"/><Relationship Id="rId13" Type="http://schemas.microsoft.com/office/2007/relationships/diagramDrawing" Target="../diagrams/drawing1.xml"/><Relationship Id="rId3" Type="http://schemas.openxmlformats.org/officeDocument/2006/relationships/image" Target="../media/image13.jpeg"/><Relationship Id="rId7" Type="http://schemas.openxmlformats.org/officeDocument/2006/relationships/image" Target="../media/image7.png"/><Relationship Id="rId12" Type="http://schemas.openxmlformats.org/officeDocument/2006/relationships/diagramColors" Target="../diagrams/colors1.xml"/><Relationship Id="rId2" Type="http://schemas.openxmlformats.org/officeDocument/2006/relationships/notesSlide" Target="../notesSlides/notesSlide8.xml"/><Relationship Id="rId1" Type="http://schemas.openxmlformats.org/officeDocument/2006/relationships/slideLayout" Target="../slideLayouts/slideLayout14.xml"/><Relationship Id="rId6" Type="http://schemas.openxmlformats.org/officeDocument/2006/relationships/image" Target="../media/image12.svg"/><Relationship Id="rId11" Type="http://schemas.openxmlformats.org/officeDocument/2006/relationships/diagramQuickStyle" Target="../diagrams/quickStyle1.xml"/><Relationship Id="rId5" Type="http://schemas.openxmlformats.org/officeDocument/2006/relationships/image" Target="../media/image11.png"/><Relationship Id="rId10" Type="http://schemas.openxmlformats.org/officeDocument/2006/relationships/diagramLayout" Target="../diagrams/layout1.xml"/><Relationship Id="rId4" Type="http://schemas.openxmlformats.org/officeDocument/2006/relationships/image" Target="../media/image3.png"/><Relationship Id="rId9" Type="http://schemas.openxmlformats.org/officeDocument/2006/relationships/diagramData" Target="../diagrams/data1.xml"/></Relationships>
</file>

<file path=ppt/slides/_rels/slide2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9.png"/><Relationship Id="rId7" Type="http://schemas.openxmlformats.org/officeDocument/2006/relationships/image" Target="../media/image4.png"/><Relationship Id="rId2" Type="http://schemas.openxmlformats.org/officeDocument/2006/relationships/image" Target="../media/image28.jpeg"/><Relationship Id="rId1" Type="http://schemas.openxmlformats.org/officeDocument/2006/relationships/slideLayout" Target="../slideLayouts/slideLayout16.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3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a16="http://schemas.microsoft.com/office/drawing/2014/main" id="{1BBD67B8-DB49-942C-018D-7F74C671F260}"/>
              </a:ext>
            </a:extLst>
          </p:cNvPr>
          <p:cNvSpPr txBox="1"/>
          <p:nvPr/>
        </p:nvSpPr>
        <p:spPr>
          <a:xfrm>
            <a:off x="6694242" y="3861896"/>
            <a:ext cx="4886463" cy="461665"/>
          </a:xfrm>
          <a:prstGeom prst="rect">
            <a:avLst/>
          </a:prstGeom>
          <a:noFill/>
        </p:spPr>
        <p:txBody>
          <a:bodyPr wrap="square" rtlCol="0">
            <a:spAutoFit/>
          </a:bodyPr>
          <a:lstStyle/>
          <a:p>
            <a:pPr algn="ctr"/>
            <a:r>
              <a:rPr lang="en-US" sz="2400" dirty="0">
                <a:solidFill>
                  <a:srgbClr val="2D3956"/>
                </a:solidFill>
                <a:latin typeface="Tajawal Medium" panose="00000600000000000000" pitchFamily="2" charset="-78"/>
                <a:cs typeface="Tajawal Medium" panose="00000600000000000000" pitchFamily="2" charset="-78"/>
              </a:rPr>
              <a:t>Dr. Perihan Salah</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cstate="print">
              <a:alphaModFix amt="76000"/>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096000" y="1767000"/>
            <a:ext cx="5548314" cy="1446550"/>
          </a:xfrm>
          <a:prstGeom prst="rect">
            <a:avLst/>
          </a:prstGeom>
          <a:noFill/>
        </p:spPr>
        <p:txBody>
          <a:bodyPr wrap="none" rtlCol="0">
            <a:spAutoFit/>
          </a:bodyPr>
          <a:lstStyle/>
          <a:p>
            <a:pPr algn="ctr"/>
            <a:r>
              <a:rPr lang="en-US" sz="4400" b="1" dirty="0">
                <a:solidFill>
                  <a:srgbClr val="8E5A6D"/>
                </a:solidFill>
                <a:latin typeface="Tajawal Medium" panose="00000600000000000000" pitchFamily="2" charset="-78"/>
                <a:cs typeface="Tajawal Medium" panose="00000600000000000000" pitchFamily="2" charset="-78"/>
              </a:rPr>
              <a:t>Digital</a:t>
            </a:r>
          </a:p>
          <a:p>
            <a:pPr algn="ctr"/>
            <a:r>
              <a:rPr lang="en-US" sz="4400" b="1" dirty="0">
                <a:solidFill>
                  <a:srgbClr val="8E5A6D"/>
                </a:solidFill>
                <a:latin typeface="Tajawal Medium" panose="00000600000000000000" pitchFamily="2" charset="-78"/>
                <a:cs typeface="Tajawal Medium" panose="00000600000000000000" pitchFamily="2" charset="-78"/>
              </a:rPr>
              <a:t>Consumer Behavior</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426829" y="606054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Introduction</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7486221" y="4789957"/>
            <a:ext cx="3302506"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MKT713</a:t>
            </a:r>
          </a:p>
          <a:p>
            <a:pPr algn="ctr"/>
            <a:r>
              <a:rPr lang="en-US" sz="2000" dirty="0">
                <a:solidFill>
                  <a:srgbClr val="2D3956"/>
                </a:solidFill>
                <a:latin typeface="Tajawal Medium" panose="00000600000000000000" pitchFamily="2" charset="-78"/>
                <a:cs typeface="Tajawal Medium" panose="00000600000000000000" pitchFamily="2" charset="-78"/>
              </a:rPr>
              <a:t>Master of Digital Marketing </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2"/>
            <a:ext cx="12191999" cy="6017622"/>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a:ext>
            </a:extLst>
          </a:blip>
          <a:srcRect/>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25450" y="2765148"/>
            <a:ext cx="5577344" cy="1446550"/>
          </a:xfrm>
          <a:prstGeom prst="rect">
            <a:avLst/>
          </a:prstGeom>
          <a:noFill/>
        </p:spPr>
        <p:txBody>
          <a:bodyPr wrap="square" rtlCol="0">
            <a:spAutoFit/>
          </a:bodyPr>
          <a:lstStyle/>
          <a:p>
            <a:pPr algn="ctr"/>
            <a:r>
              <a:rPr lang="en-US" sz="4400" b="1" dirty="0">
                <a:solidFill>
                  <a:schemeClr val="bg1"/>
                </a:solidFill>
                <a:latin typeface="Tajawal Medium" panose="00000600000000000000" pitchFamily="2" charset="-78"/>
                <a:cs typeface="Tajawal Medium" panose="00000600000000000000" pitchFamily="2" charset="-78"/>
              </a:rPr>
              <a:t>Technology-Driven Consumer Behavior</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7171645" y="420066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669BBC"/>
                </a:solidFill>
                <a:latin typeface="Tajawal Medium" panose="00000600000000000000" pitchFamily="2" charset="-78"/>
                <a:cs typeface="Tajawal Medium" panose="00000600000000000000" pitchFamily="2" charset="-78"/>
              </a:rPr>
              <a:t>Introduction</a:t>
            </a:r>
          </a:p>
        </p:txBody>
      </p:sp>
      <p:sp>
        <p:nvSpPr>
          <p:cNvPr id="11" name="TextBox 10">
            <a:extLst>
              <a:ext uri="{FF2B5EF4-FFF2-40B4-BE49-F238E27FC236}">
                <a16:creationId xmlns:a16="http://schemas.microsoft.com/office/drawing/2014/main" id="{781F72BC-06B8-4FB5-F2D5-D8EA1BFF812E}"/>
              </a:ext>
            </a:extLst>
          </p:cNvPr>
          <p:cNvSpPr txBox="1"/>
          <p:nvPr/>
        </p:nvSpPr>
        <p:spPr>
          <a:xfrm>
            <a:off x="7008410" y="4870746"/>
            <a:ext cx="3302507" cy="707886"/>
          </a:xfrm>
          <a:prstGeom prst="rect">
            <a:avLst/>
          </a:prstGeom>
          <a:noFill/>
        </p:spPr>
        <p:txBody>
          <a:bodyPr wrap="none" rtlCol="0">
            <a:spAutoFit/>
          </a:bodyPr>
          <a:lstStyle/>
          <a:p>
            <a:pPr algn="ctr"/>
            <a:r>
              <a:rPr lang="en-US" sz="2000" dirty="0">
                <a:solidFill>
                  <a:srgbClr val="FAC748"/>
                </a:solidFill>
                <a:latin typeface="Tajawal Medium" panose="00000600000000000000" pitchFamily="2" charset="-78"/>
                <a:cs typeface="Tajawal Medium" panose="00000600000000000000" pitchFamily="2" charset="-78"/>
              </a:rPr>
              <a:t>MKT713</a:t>
            </a:r>
          </a:p>
          <a:p>
            <a:pPr algn="ctr"/>
            <a:r>
              <a:rPr lang="en-US" sz="2000" dirty="0">
                <a:solidFill>
                  <a:srgbClr val="FAC748"/>
                </a:solidFill>
                <a:latin typeface="Tajawal Medium" panose="00000600000000000000" pitchFamily="2" charset="-78"/>
                <a:cs typeface="Tajawal Medium" panose="00000600000000000000" pitchFamily="2" charset="-78"/>
              </a:rPr>
              <a:t>Master of Digital Marketing </a:t>
            </a:r>
          </a:p>
        </p:txBody>
      </p:sp>
      <p:sp>
        <p:nvSpPr>
          <p:cNvPr id="12" name="TextBox 11">
            <a:extLst>
              <a:ext uri="{FF2B5EF4-FFF2-40B4-BE49-F238E27FC236}">
                <a16:creationId xmlns:a16="http://schemas.microsoft.com/office/drawing/2014/main" id="{8C520B7F-7764-8B81-C7C7-A7440DA2CCAF}"/>
              </a:ext>
            </a:extLst>
          </p:cNvPr>
          <p:cNvSpPr txBox="1"/>
          <p:nvPr/>
        </p:nvSpPr>
        <p:spPr>
          <a:xfrm>
            <a:off x="389206" y="6204386"/>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Perihan Salah</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990071" y="1446578"/>
            <a:ext cx="9345750" cy="518083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910697" y="527727"/>
            <a:ext cx="718149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Module Outline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746518"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67466" y="267432"/>
            <a:ext cx="1746517"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Introduction</a:t>
            </a:r>
          </a:p>
        </p:txBody>
      </p:sp>
      <p:sp>
        <p:nvSpPr>
          <p:cNvPr id="10" name="TextBox 9">
            <a:extLst>
              <a:ext uri="{FF2B5EF4-FFF2-40B4-BE49-F238E27FC236}">
                <a16:creationId xmlns:a16="http://schemas.microsoft.com/office/drawing/2014/main" id="{463D680D-A11B-0A8A-63D5-DD2C6F3FD516}"/>
              </a:ext>
            </a:extLst>
          </p:cNvPr>
          <p:cNvSpPr txBox="1"/>
          <p:nvPr/>
        </p:nvSpPr>
        <p:spPr>
          <a:xfrm>
            <a:off x="757610" y="534869"/>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00</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54808" y="6390521"/>
            <a:ext cx="1629772" cy="444884"/>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338957" y="102013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67636" y="46148"/>
            <a:ext cx="2649477" cy="1166001"/>
          </a:xfrm>
          <a:prstGeom prst="rect">
            <a:avLst/>
          </a:prstGeom>
        </p:spPr>
      </p:pic>
      <p:sp>
        <p:nvSpPr>
          <p:cNvPr id="13" name="Rectangle 12">
            <a:extLst>
              <a:ext uri="{FF2B5EF4-FFF2-40B4-BE49-F238E27FC236}">
                <a16:creationId xmlns:a16="http://schemas.microsoft.com/office/drawing/2014/main" id="{13E91207-061A-4464-8B91-0B53B7A12AEF}"/>
              </a:ext>
            </a:extLst>
          </p:cNvPr>
          <p:cNvSpPr/>
          <p:nvPr/>
        </p:nvSpPr>
        <p:spPr>
          <a:xfrm>
            <a:off x="2384457" y="1607780"/>
            <a:ext cx="8396479" cy="4875694"/>
          </a:xfrm>
          <a:prstGeom prst="rect">
            <a:avLst/>
          </a:prstGeom>
        </p:spPr>
        <p:txBody>
          <a:bodyPr wrap="square">
            <a:spAutoFit/>
          </a:bodyPr>
          <a:lstStyle/>
          <a:p>
            <a:pPr marL="12700" lvl="0">
              <a:lnSpc>
                <a:spcPct val="100000"/>
              </a:lnSpc>
              <a:spcBef>
                <a:spcPts val="1739"/>
              </a:spcBef>
            </a:pPr>
            <a:r>
              <a:rPr lang="en-US" sz="2000" b="1" u="sng" dirty="0"/>
              <a:t>On successful completion of the program, graduate must be able to:</a:t>
            </a:r>
          </a:p>
          <a:p>
            <a:pPr marL="298450" lvl="0" indent="-285750">
              <a:lnSpc>
                <a:spcPct val="100000"/>
              </a:lnSpc>
              <a:spcBef>
                <a:spcPts val="1739"/>
              </a:spcBef>
              <a:buFont typeface="Arial" panose="020B0604020202020204" pitchFamily="34" charset="0"/>
              <a:buChar char="•"/>
            </a:pPr>
            <a:r>
              <a:rPr lang="en-US" sz="2000" dirty="0"/>
              <a:t>Explain and apply the key terms, definitions, and concepts used in the study of consumer behavior.</a:t>
            </a:r>
          </a:p>
          <a:p>
            <a:pPr marL="298450" lvl="0" indent="-285750">
              <a:lnSpc>
                <a:spcPct val="100000"/>
              </a:lnSpc>
              <a:spcBef>
                <a:spcPts val="1739"/>
              </a:spcBef>
              <a:buFont typeface="Arial" panose="020B0604020202020204" pitchFamily="34" charset="0"/>
              <a:buChar char="•"/>
            </a:pPr>
            <a:r>
              <a:rPr lang="en-US" sz="2000" dirty="0"/>
              <a:t>Demonstrate how as a marketer you can use your knowledge of consumer behavior concepts to develop better marketing programs and strategies to influence those behaviors.</a:t>
            </a:r>
          </a:p>
          <a:p>
            <a:pPr marL="298450" lvl="0" indent="-285750">
              <a:lnSpc>
                <a:spcPct val="100000"/>
              </a:lnSpc>
              <a:spcBef>
                <a:spcPts val="1739"/>
              </a:spcBef>
              <a:buFont typeface="Arial" panose="020B0604020202020204" pitchFamily="34" charset="0"/>
              <a:buChar char="•"/>
            </a:pPr>
            <a:r>
              <a:rPr lang="en-US" sz="2000" dirty="0"/>
              <a:t>Critically evaluate the effectiveness of various advertisement and promotions and their attempts to influence the behaviors of individuals.</a:t>
            </a:r>
          </a:p>
          <a:p>
            <a:pPr marL="298450" lvl="0" indent="-285750">
              <a:lnSpc>
                <a:spcPct val="100000"/>
              </a:lnSpc>
              <a:spcBef>
                <a:spcPts val="1739"/>
              </a:spcBef>
              <a:buFont typeface="Arial" panose="020B0604020202020204" pitchFamily="34" charset="0"/>
              <a:buChar char="•"/>
            </a:pPr>
            <a:r>
              <a:rPr lang="en-US" sz="2000" dirty="0"/>
              <a:t>Complete a project that demonstrates both your working knowledge and analytical skills in assessing the consumer decision-making process.</a:t>
            </a:r>
          </a:p>
          <a:p>
            <a:pPr marL="298450" lvl="0" indent="-285750">
              <a:lnSpc>
                <a:spcPct val="100000"/>
              </a:lnSpc>
              <a:spcBef>
                <a:spcPts val="1739"/>
              </a:spcBef>
              <a:buFont typeface="Arial" panose="020B0604020202020204" pitchFamily="34" charset="0"/>
              <a:buChar char="•"/>
            </a:pPr>
            <a:r>
              <a:rPr lang="en-US" sz="2000" dirty="0"/>
              <a:t>Analyze the trends in consumer behavior and apply them to the marketing of an actual product or service.</a:t>
            </a:r>
          </a:p>
        </p:txBody>
      </p:sp>
    </p:spTree>
    <p:extLst>
      <p:ext uri="{BB962C8B-B14F-4D97-AF65-F5344CB8AC3E}">
        <p14:creationId xmlns:p14="http://schemas.microsoft.com/office/powerpoint/2010/main" val="428242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716203" y="899652"/>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Topics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64492" y="1982015"/>
            <a:ext cx="8417320" cy="3785652"/>
          </a:xfrm>
          <a:prstGeom prst="rect">
            <a:avLst/>
          </a:prstGeom>
          <a:noFill/>
        </p:spPr>
        <p:txBody>
          <a:bodyPr wrap="square" rtlCol="0">
            <a:spAutoFit/>
          </a:bodyPr>
          <a:lstStyle/>
          <a:p>
            <a:r>
              <a:rPr lang="en-US" sz="2400" dirty="0">
                <a:solidFill>
                  <a:schemeClr val="dk2"/>
                </a:solidFill>
                <a:latin typeface="Lato"/>
                <a:ea typeface="Lato"/>
                <a:cs typeface="Lato"/>
                <a:sym typeface="Lato"/>
              </a:rPr>
              <a:t>1 Technology-Driven Consumer Behavior</a:t>
            </a:r>
          </a:p>
          <a:p>
            <a:r>
              <a:rPr lang="en-US" sz="2400" dirty="0">
                <a:solidFill>
                  <a:schemeClr val="dk2"/>
                </a:solidFill>
                <a:latin typeface="Lato"/>
                <a:ea typeface="Lato"/>
                <a:cs typeface="Lato"/>
                <a:sym typeface="Lato"/>
              </a:rPr>
              <a:t>2 Consumer Motivation</a:t>
            </a:r>
          </a:p>
          <a:p>
            <a:r>
              <a:rPr lang="en-US" sz="2400" dirty="0">
                <a:solidFill>
                  <a:schemeClr val="dk2"/>
                </a:solidFill>
                <a:latin typeface="Lato"/>
                <a:ea typeface="Lato"/>
                <a:cs typeface="Lato"/>
                <a:sym typeface="Lato"/>
              </a:rPr>
              <a:t>3 Consumer Personality</a:t>
            </a:r>
          </a:p>
          <a:p>
            <a:r>
              <a:rPr lang="en-US" sz="2400" dirty="0">
                <a:solidFill>
                  <a:schemeClr val="dk2"/>
                </a:solidFill>
                <a:latin typeface="Lato"/>
                <a:ea typeface="Lato"/>
                <a:cs typeface="Lato"/>
                <a:sym typeface="Lato"/>
              </a:rPr>
              <a:t>4 Consumer Perception</a:t>
            </a:r>
          </a:p>
          <a:p>
            <a:r>
              <a:rPr lang="en-US" sz="2400" dirty="0">
                <a:solidFill>
                  <a:schemeClr val="dk2"/>
                </a:solidFill>
                <a:latin typeface="Lato"/>
                <a:ea typeface="Lato"/>
                <a:cs typeface="Lato"/>
                <a:sym typeface="Lato"/>
              </a:rPr>
              <a:t>5 Consumer Learning</a:t>
            </a:r>
          </a:p>
          <a:p>
            <a:r>
              <a:rPr lang="en-US" sz="2400" dirty="0">
                <a:solidFill>
                  <a:schemeClr val="dk2"/>
                </a:solidFill>
                <a:latin typeface="Lato"/>
                <a:ea typeface="Lato"/>
                <a:cs typeface="Lato"/>
                <a:sym typeface="Lato"/>
              </a:rPr>
              <a:t>6 Consumer Attitude</a:t>
            </a:r>
          </a:p>
          <a:p>
            <a:r>
              <a:rPr lang="en-US" sz="2400" dirty="0">
                <a:solidFill>
                  <a:schemeClr val="dk2"/>
                </a:solidFill>
                <a:latin typeface="Lato"/>
                <a:ea typeface="Lato"/>
                <a:cs typeface="Lato"/>
                <a:sym typeface="Lato"/>
              </a:rPr>
              <a:t>7 Reference Groups &amp; Word of mouth</a:t>
            </a:r>
          </a:p>
          <a:p>
            <a:r>
              <a:rPr lang="en-US" sz="2400" dirty="0">
                <a:solidFill>
                  <a:schemeClr val="dk2"/>
                </a:solidFill>
                <a:latin typeface="Lato"/>
                <a:ea typeface="Lato"/>
                <a:cs typeface="Lato"/>
                <a:sym typeface="Lato"/>
              </a:rPr>
              <a:t>8 The Family and It’s Social Standing</a:t>
            </a:r>
          </a:p>
          <a:p>
            <a:r>
              <a:rPr lang="en-US" sz="2400" dirty="0">
                <a:solidFill>
                  <a:schemeClr val="dk2"/>
                </a:solidFill>
                <a:latin typeface="Lato"/>
                <a:ea typeface="Lato"/>
                <a:cs typeface="Lato"/>
                <a:sym typeface="Lato"/>
              </a:rPr>
              <a:t>9 Culture’s Influence on Consumer Behavior</a:t>
            </a:r>
          </a:p>
          <a:p>
            <a:endParaRPr lang="en-US" sz="2400" dirty="0"/>
          </a:p>
        </p:txBody>
      </p:sp>
      <p:sp>
        <p:nvSpPr>
          <p:cNvPr id="32" name="Rectangle 31">
            <a:extLst>
              <a:ext uri="{FF2B5EF4-FFF2-40B4-BE49-F238E27FC236}">
                <a16:creationId xmlns:a16="http://schemas.microsoft.com/office/drawing/2014/main" id="{6FE380F3-A68B-26EA-9084-2C15BB9E43F9}"/>
              </a:ext>
            </a:extLst>
          </p:cNvPr>
          <p:cNvSpPr/>
          <p:nvPr/>
        </p:nvSpPr>
        <p:spPr>
          <a:xfrm>
            <a:off x="3509268" y="678834"/>
            <a:ext cx="1602023"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509268" y="699597"/>
            <a:ext cx="1551126"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814086" y="958095"/>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00</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010568" y="911052"/>
            <a:ext cx="1879649" cy="30923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234684" y="706884"/>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a:ext>
            </a:extLst>
          </a:blip>
          <a:srcRect/>
          <a:stretch/>
        </p:blipFill>
        <p:spPr>
          <a:xfrm>
            <a:off x="9918598" y="-535488"/>
            <a:ext cx="2036258" cy="1800993"/>
          </a:xfrm>
          <a:prstGeom prst="rect">
            <a:avLst/>
          </a:prstGeom>
        </p:spPr>
      </p:pic>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51127" y="5640253"/>
            <a:ext cx="1879649" cy="309233"/>
          </a:xfrm>
          <a:prstGeom prst="rect">
            <a:avLst/>
          </a:prstGeom>
        </p:spPr>
      </p:pic>
      <p:sp>
        <p:nvSpPr>
          <p:cNvPr id="4" name="Rectangle 3">
            <a:extLst>
              <a:ext uri="{FF2B5EF4-FFF2-40B4-BE49-F238E27FC236}">
                <a16:creationId xmlns:a16="http://schemas.microsoft.com/office/drawing/2014/main" id="{27D93291-4ED0-4337-8692-C9675582A6A3}"/>
              </a:ext>
            </a:extLst>
          </p:cNvPr>
          <p:cNvSpPr/>
          <p:nvPr/>
        </p:nvSpPr>
        <p:spPr>
          <a:xfrm>
            <a:off x="3867667" y="103398"/>
            <a:ext cx="5547684" cy="523220"/>
          </a:xfrm>
          <a:prstGeom prst="rect">
            <a:avLst/>
          </a:prstGeom>
        </p:spPr>
        <p:txBody>
          <a:bodyPr wrap="square">
            <a:spAutoFit/>
          </a:bodyPr>
          <a:lstStyle/>
          <a:p>
            <a:r>
              <a:rPr lang="en-US" sz="2800" b="1" dirty="0">
                <a:solidFill>
                  <a:srgbClr val="852F4A"/>
                </a:solidFill>
              </a:rPr>
              <a:t>What is Marketing?</a:t>
            </a:r>
          </a:p>
        </p:txBody>
      </p:sp>
      <p:sp>
        <p:nvSpPr>
          <p:cNvPr id="12" name="Google Shape;4273;p50">
            <a:extLst>
              <a:ext uri="{FF2B5EF4-FFF2-40B4-BE49-F238E27FC236}">
                <a16:creationId xmlns:a16="http://schemas.microsoft.com/office/drawing/2014/main" id="{74E2C309-D414-48D6-8C64-D6FEAC394152}"/>
              </a:ext>
            </a:extLst>
          </p:cNvPr>
          <p:cNvSpPr txBox="1">
            <a:spLocks/>
          </p:cNvSpPr>
          <p:nvPr/>
        </p:nvSpPr>
        <p:spPr>
          <a:xfrm>
            <a:off x="4013533" y="1646476"/>
            <a:ext cx="7327340" cy="4687340"/>
          </a:xfrm>
          <a:prstGeom prst="rect">
            <a:avLst/>
          </a:prstGeom>
        </p:spPr>
        <p:txBody>
          <a:bodyPr spcFirstLastPara="1" wrap="square" lIns="91425" tIns="91425" rIns="91425" bIns="91425"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altLang="en-US" sz="2400" b="1" dirty="0">
                <a:latin typeface="Arial" charset="0"/>
                <a:cs typeface="Arial" charset="0"/>
                <a:sym typeface="Arial" charset="0"/>
              </a:rPr>
              <a:t>Marketing</a:t>
            </a:r>
            <a:r>
              <a:rPr lang="en-US" altLang="en-US" sz="2400" dirty="0">
                <a:latin typeface="Arial" charset="0"/>
                <a:cs typeface="Arial" charset="0"/>
                <a:sym typeface="Arial" charset="0"/>
              </a:rPr>
              <a:t>: the </a:t>
            </a:r>
            <a:r>
              <a:rPr lang="en-US" altLang="en-US" sz="2400" b="1" dirty="0">
                <a:latin typeface="Arial" charset="0"/>
                <a:cs typeface="Arial" charset="0"/>
                <a:sym typeface="Arial" charset="0"/>
              </a:rPr>
              <a:t>process</a:t>
            </a:r>
            <a:r>
              <a:rPr lang="en-US" altLang="en-US" sz="2400" dirty="0">
                <a:latin typeface="Arial" charset="0"/>
                <a:cs typeface="Arial" charset="0"/>
                <a:sym typeface="Arial" charset="0"/>
              </a:rPr>
              <a:t> by which companies </a:t>
            </a:r>
            <a:r>
              <a:rPr lang="en-US" altLang="en-US" sz="2400" b="1" dirty="0">
                <a:latin typeface="Arial" charset="0"/>
                <a:cs typeface="Arial" charset="0"/>
                <a:sym typeface="Arial" charset="0"/>
              </a:rPr>
              <a:t>create value </a:t>
            </a:r>
            <a:r>
              <a:rPr lang="en-US" altLang="en-US" sz="2400" dirty="0">
                <a:latin typeface="Arial" charset="0"/>
                <a:cs typeface="Arial" charset="0"/>
                <a:sym typeface="Arial" charset="0"/>
              </a:rPr>
              <a:t>for customers and build </a:t>
            </a:r>
            <a:r>
              <a:rPr lang="en-US" altLang="en-US" sz="2400" b="1" dirty="0">
                <a:latin typeface="Arial" charset="0"/>
                <a:cs typeface="Arial" charset="0"/>
                <a:sym typeface="Arial" charset="0"/>
              </a:rPr>
              <a:t>strong customer relationships </a:t>
            </a:r>
            <a:r>
              <a:rPr lang="en-US" altLang="en-US" sz="2400" dirty="0">
                <a:latin typeface="Arial" charset="0"/>
                <a:cs typeface="Arial" charset="0"/>
                <a:sym typeface="Arial" charset="0"/>
              </a:rPr>
              <a:t>in order to capture </a:t>
            </a:r>
            <a:r>
              <a:rPr lang="en-US" altLang="en-US" sz="2400" b="1" dirty="0">
                <a:latin typeface="Arial" charset="0"/>
                <a:cs typeface="Arial" charset="0"/>
                <a:sym typeface="Arial" charset="0"/>
              </a:rPr>
              <a:t>value back </a:t>
            </a:r>
            <a:r>
              <a:rPr lang="en-US" altLang="en-US" sz="2400" dirty="0">
                <a:latin typeface="Arial" charset="0"/>
                <a:cs typeface="Arial" charset="0"/>
                <a:sym typeface="Arial" charset="0"/>
              </a:rPr>
              <a:t>from customers</a:t>
            </a:r>
          </a:p>
          <a:p>
            <a:endParaRPr lang="en-US" altLang="en-US" sz="2400" dirty="0">
              <a:latin typeface="Arial" charset="0"/>
              <a:cs typeface="Arial" charset="0"/>
              <a:sym typeface="Arial" charset="0"/>
            </a:endParaRPr>
          </a:p>
          <a:p>
            <a:r>
              <a:rPr lang="en-US" sz="2400" b="1" dirty="0">
                <a:effectLst>
                  <a:outerShdw blurRad="38100" dist="38100" dir="2700000" algn="tl">
                    <a:srgbClr val="000000">
                      <a:alpha val="43137"/>
                    </a:srgbClr>
                  </a:outerShdw>
                </a:effectLst>
              </a:rPr>
              <a:t>The Goal of Marketing: </a:t>
            </a:r>
            <a:r>
              <a:rPr lang="en-US" altLang="en-US" sz="2400" dirty="0">
                <a:solidFill>
                  <a:schemeClr val="bg1">
                    <a:lumMod val="10000"/>
                  </a:schemeClr>
                </a:solidFill>
              </a:rPr>
              <a:t>Is to attract </a:t>
            </a:r>
            <a:r>
              <a:rPr lang="en-US" altLang="en-US" sz="2400" u="sng" dirty="0">
                <a:solidFill>
                  <a:schemeClr val="bg1">
                    <a:lumMod val="10000"/>
                  </a:schemeClr>
                </a:solidFill>
              </a:rPr>
              <a:t>new</a:t>
            </a:r>
            <a:r>
              <a:rPr lang="en-US" altLang="en-US" sz="2400" dirty="0">
                <a:solidFill>
                  <a:schemeClr val="bg1">
                    <a:lumMod val="10000"/>
                  </a:schemeClr>
                </a:solidFill>
              </a:rPr>
              <a:t> customers by promising  superior </a:t>
            </a:r>
            <a:r>
              <a:rPr lang="en-US" altLang="en-US" sz="2400" i="1" dirty="0">
                <a:solidFill>
                  <a:schemeClr val="bg1">
                    <a:lumMod val="10000"/>
                  </a:schemeClr>
                </a:solidFill>
              </a:rPr>
              <a:t>value</a:t>
            </a:r>
            <a:r>
              <a:rPr lang="en-US" altLang="en-US" sz="2400" dirty="0">
                <a:solidFill>
                  <a:schemeClr val="bg1">
                    <a:lumMod val="10000"/>
                  </a:schemeClr>
                </a:solidFill>
              </a:rPr>
              <a:t>, and to </a:t>
            </a:r>
            <a:r>
              <a:rPr lang="en-US" altLang="en-US" sz="2400" u="sng" dirty="0">
                <a:solidFill>
                  <a:schemeClr val="bg1">
                    <a:lumMod val="10000"/>
                  </a:schemeClr>
                </a:solidFill>
              </a:rPr>
              <a:t>keep</a:t>
            </a:r>
            <a:r>
              <a:rPr lang="en-US" altLang="en-US" sz="2400" dirty="0">
                <a:solidFill>
                  <a:schemeClr val="bg1">
                    <a:lumMod val="10000"/>
                  </a:schemeClr>
                </a:solidFill>
              </a:rPr>
              <a:t> current   customers by delivering </a:t>
            </a:r>
            <a:r>
              <a:rPr lang="en-US" altLang="en-US" sz="2400" i="1" dirty="0">
                <a:solidFill>
                  <a:schemeClr val="bg1">
                    <a:lumMod val="10000"/>
                  </a:schemeClr>
                </a:solidFill>
              </a:rPr>
              <a:t>satisfaction</a:t>
            </a:r>
            <a:r>
              <a:rPr lang="en-US" altLang="en-US" sz="2400" dirty="0">
                <a:solidFill>
                  <a:schemeClr val="bg1">
                    <a:lumMod val="10000"/>
                  </a:schemeClr>
                </a:solidFill>
              </a:rPr>
              <a:t>.</a:t>
            </a:r>
          </a:p>
          <a:p>
            <a:r>
              <a:rPr lang="en-US" altLang="en-US" sz="2400" dirty="0">
                <a:solidFill>
                  <a:schemeClr val="bg1">
                    <a:lumMod val="10000"/>
                  </a:schemeClr>
                </a:solidFill>
              </a:rPr>
              <a:t>Current Customers</a:t>
            </a:r>
          </a:p>
          <a:p>
            <a:r>
              <a:rPr lang="en-US" altLang="en-US" sz="2400" dirty="0">
                <a:solidFill>
                  <a:schemeClr val="bg1">
                    <a:lumMod val="10000"/>
                  </a:schemeClr>
                </a:solidFill>
              </a:rPr>
              <a:t>Potential customers (customers of competitors or future customers)</a:t>
            </a:r>
          </a:p>
          <a:p>
            <a:endParaRPr lang="en-US" sz="2400" dirty="0">
              <a:latin typeface="Arial" charset="0"/>
              <a:cs typeface="Arial" charset="0"/>
              <a:sym typeface="Arial" charset="0"/>
            </a:endParaRPr>
          </a:p>
          <a:p>
            <a:endParaRPr lang="en-US" sz="2400" dirty="0"/>
          </a:p>
        </p:txBody>
      </p:sp>
    </p:spTree>
    <p:extLst>
      <p:ext uri="{BB962C8B-B14F-4D97-AF65-F5344CB8AC3E}">
        <p14:creationId xmlns:p14="http://schemas.microsoft.com/office/powerpoint/2010/main" val="4290165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7C52E1DC-E29F-405D-898A-A9B324DC4868}"/>
              </a:ext>
            </a:extLst>
          </p:cNvPr>
          <p:cNvSpPr>
            <a:spLocks noGrp="1"/>
          </p:cNvSpPr>
          <p:nvPr>
            <p:ph type="pic" sz="quarter" idx="10"/>
          </p:nvPr>
        </p:nvSpPr>
        <p:spPr/>
      </p:sp>
      <p:pic>
        <p:nvPicPr>
          <p:cNvPr id="3" name="Online Media 2" title="لو محتار مابينهم عملنالك ازازة بينهم | ازازة ١ لتر من نستله بيور لايف">
            <a:hlinkClick r:id="" action="ppaction://media"/>
            <a:extLst>
              <a:ext uri="{FF2B5EF4-FFF2-40B4-BE49-F238E27FC236}">
                <a16:creationId xmlns:a16="http://schemas.microsoft.com/office/drawing/2014/main" id="{C0FC3D4C-AB6A-4E6C-9828-E7B5699CFB4E}"/>
              </a:ext>
            </a:extLst>
          </p:cNvPr>
          <p:cNvPicPr>
            <a:picLocks noRot="1" noChangeAspect="1"/>
          </p:cNvPicPr>
          <p:nvPr>
            <a:videoFile r:link="rId1"/>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6664415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0144" y="1359071"/>
            <a:ext cx="8988928" cy="501935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588210" y="6579050"/>
            <a:ext cx="1440073" cy="236916"/>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4002378" cy="584775"/>
          </a:xfrm>
          <a:prstGeom prst="rect">
            <a:avLst/>
          </a:prstGeom>
        </p:spPr>
        <p:txBody>
          <a:bodyPr wrap="none">
            <a:spAutoFit/>
          </a:bodyPr>
          <a:lstStyle/>
          <a:p>
            <a:r>
              <a:rPr lang="en-US" sz="3200" b="1" dirty="0">
                <a:solidFill>
                  <a:srgbClr val="852F4A"/>
                </a:solidFill>
              </a:rPr>
              <a:t>Marketing &amp; Exchange</a:t>
            </a:r>
          </a:p>
        </p:txBody>
      </p:sp>
      <p:sp>
        <p:nvSpPr>
          <p:cNvPr id="13" name="Google Shape;4283;p51">
            <a:extLst>
              <a:ext uri="{FF2B5EF4-FFF2-40B4-BE49-F238E27FC236}">
                <a16:creationId xmlns:a16="http://schemas.microsoft.com/office/drawing/2014/main" id="{0AF9E0A6-4B74-4F51-AE7D-3FD63FB3AE6A}"/>
              </a:ext>
            </a:extLst>
          </p:cNvPr>
          <p:cNvSpPr txBox="1">
            <a:spLocks noGrp="1"/>
          </p:cNvSpPr>
          <p:nvPr>
            <p:ph type="subTitle" idx="1"/>
          </p:nvPr>
        </p:nvSpPr>
        <p:spPr>
          <a:xfrm>
            <a:off x="5244129" y="3801335"/>
            <a:ext cx="3690600" cy="2101548"/>
          </a:xfrm>
          <a:prstGeom prst="rect">
            <a:avLst/>
          </a:prstGeom>
        </p:spPr>
        <p:txBody>
          <a:bodyPr spcFirstLastPara="1" wrap="square" lIns="91425" tIns="91425" rIns="91425" bIns="91425" anchor="t" anchorCtr="0">
            <a:noAutofit/>
          </a:bodyPr>
          <a:lstStyle/>
          <a:p>
            <a:pPr algn="l"/>
            <a:r>
              <a:rPr lang="en-US" altLang="en-US" sz="2400" dirty="0">
                <a:solidFill>
                  <a:srgbClr val="2D3956"/>
                </a:solidFill>
                <a:latin typeface="Arial" charset="0"/>
                <a:cs typeface="Arial" charset="0"/>
                <a:sym typeface="Arial" charset="0"/>
              </a:rPr>
              <a:t>Exchange is the act of obtaining a desired object from someone by offering something in return. </a:t>
            </a:r>
            <a:endParaRPr lang="en-US" sz="2400" dirty="0">
              <a:solidFill>
                <a:srgbClr val="2D3956"/>
              </a:solidFill>
            </a:endParaRPr>
          </a:p>
        </p:txBody>
      </p:sp>
      <p:pic>
        <p:nvPicPr>
          <p:cNvPr id="6" name="Picture 5">
            <a:extLst>
              <a:ext uri="{FF2B5EF4-FFF2-40B4-BE49-F238E27FC236}">
                <a16:creationId xmlns:a16="http://schemas.microsoft.com/office/drawing/2014/main" id="{9827D908-E139-4A4C-8E1A-D6AB4562A67C}"/>
              </a:ext>
            </a:extLst>
          </p:cNvPr>
          <p:cNvPicPr>
            <a:picLocks noChangeAspect="1"/>
          </p:cNvPicPr>
          <p:nvPr/>
        </p:nvPicPr>
        <p:blipFill>
          <a:blip r:embed="rId7"/>
          <a:stretch>
            <a:fillRect/>
          </a:stretch>
        </p:blipFill>
        <p:spPr>
          <a:xfrm>
            <a:off x="4653921" y="1428065"/>
            <a:ext cx="5541744" cy="2024047"/>
          </a:xfrm>
          <a:prstGeom prst="rect">
            <a:avLst/>
          </a:prstGeom>
        </p:spPr>
      </p:pic>
      <p:pic>
        <p:nvPicPr>
          <p:cNvPr id="7" name="Picture 6">
            <a:extLst>
              <a:ext uri="{FF2B5EF4-FFF2-40B4-BE49-F238E27FC236}">
                <a16:creationId xmlns:a16="http://schemas.microsoft.com/office/drawing/2014/main" id="{A9AAB50D-9492-4B2D-AE1B-851CF69BACA3}"/>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631703" y="3079905"/>
            <a:ext cx="4242905" cy="3183122"/>
          </a:xfrm>
          <a:prstGeom prst="rect">
            <a:avLst/>
          </a:prstGeom>
        </p:spPr>
      </p:pic>
    </p:spTree>
    <p:extLst>
      <p:ext uri="{BB962C8B-B14F-4D97-AF65-F5344CB8AC3E}">
        <p14:creationId xmlns:p14="http://schemas.microsoft.com/office/powerpoint/2010/main" val="37171062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9047" y="1359072"/>
            <a:ext cx="8946361" cy="51378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64354" y="1753394"/>
            <a:ext cx="6329361" cy="4413516"/>
          </a:xfrm>
          <a:prstGeom prst="rect">
            <a:avLst/>
          </a:prstGeom>
          <a:noFill/>
        </p:spPr>
        <p:txBody>
          <a:bodyPr wrap="square" rtlCol="0">
            <a:spAutoFit/>
          </a:bodyPr>
          <a:lstStyle/>
          <a:p>
            <a:pPr marL="533400" indent="-533400">
              <a:lnSpc>
                <a:spcPct val="90000"/>
              </a:lnSpc>
              <a:buFontTx/>
              <a:buNone/>
            </a:pPr>
            <a:r>
              <a:rPr lang="en-US" sz="2400" b="1" dirty="0">
                <a:solidFill>
                  <a:srgbClr val="2D3956"/>
                </a:solidFill>
              </a:rPr>
              <a:t>Consumer:  </a:t>
            </a:r>
          </a:p>
          <a:p>
            <a:pPr marL="533400" indent="-533400">
              <a:lnSpc>
                <a:spcPct val="90000"/>
              </a:lnSpc>
              <a:buFontTx/>
              <a:buNone/>
            </a:pPr>
            <a:r>
              <a:rPr lang="en-US" sz="2400" dirty="0">
                <a:solidFill>
                  <a:srgbClr val="2D3956"/>
                </a:solidFill>
              </a:rPr>
              <a:t>Someone who buys things for a non-commercial </a:t>
            </a:r>
          </a:p>
          <a:p>
            <a:pPr marL="533400" indent="-533400">
              <a:lnSpc>
                <a:spcPct val="90000"/>
              </a:lnSpc>
              <a:buFontTx/>
              <a:buNone/>
            </a:pPr>
            <a:r>
              <a:rPr lang="en-US" sz="2400" dirty="0">
                <a:solidFill>
                  <a:srgbClr val="2D3956"/>
                </a:solidFill>
              </a:rPr>
              <a:t>purpose, either for themselves or for others. </a:t>
            </a:r>
          </a:p>
          <a:p>
            <a:pPr marL="533400" indent="-533400">
              <a:lnSpc>
                <a:spcPct val="90000"/>
              </a:lnSpc>
              <a:buFontTx/>
              <a:buNone/>
            </a:pPr>
            <a:endParaRPr lang="en-US" sz="2400" b="1" dirty="0">
              <a:solidFill>
                <a:srgbClr val="2D3956"/>
              </a:solidFill>
            </a:endParaRPr>
          </a:p>
          <a:p>
            <a:pPr marL="533400" indent="-533400">
              <a:lnSpc>
                <a:spcPct val="90000"/>
              </a:lnSpc>
              <a:buFontTx/>
              <a:buNone/>
            </a:pPr>
            <a:r>
              <a:rPr lang="en-US" sz="2400" b="1" dirty="0">
                <a:solidFill>
                  <a:srgbClr val="2D3956"/>
                </a:solidFill>
              </a:rPr>
              <a:t>Clients:</a:t>
            </a:r>
          </a:p>
          <a:p>
            <a:pPr marL="533400" indent="-533400">
              <a:lnSpc>
                <a:spcPct val="90000"/>
              </a:lnSpc>
              <a:buFontTx/>
              <a:buNone/>
            </a:pPr>
            <a:r>
              <a:rPr lang="en-US" sz="2400" dirty="0">
                <a:solidFill>
                  <a:srgbClr val="2D3956"/>
                </a:solidFill>
              </a:rPr>
              <a:t>The word client refers to people who establish </a:t>
            </a:r>
          </a:p>
          <a:p>
            <a:pPr marL="533400" indent="-533400">
              <a:lnSpc>
                <a:spcPct val="90000"/>
              </a:lnSpc>
              <a:buFontTx/>
              <a:buNone/>
            </a:pPr>
            <a:r>
              <a:rPr lang="en-US" sz="2400" dirty="0">
                <a:solidFill>
                  <a:srgbClr val="2D3956"/>
                </a:solidFill>
              </a:rPr>
              <a:t>long-term relationships with a service provider. </a:t>
            </a:r>
          </a:p>
          <a:p>
            <a:pPr marL="533400" indent="-533400">
              <a:lnSpc>
                <a:spcPct val="90000"/>
              </a:lnSpc>
            </a:pPr>
            <a:r>
              <a:rPr lang="en-US" sz="2400" dirty="0">
                <a:solidFill>
                  <a:srgbClr val="2D3956"/>
                </a:solidFill>
              </a:rPr>
              <a:t>(Hospitals, transportation, banks, education,..</a:t>
            </a:r>
            <a:r>
              <a:rPr lang="en-US" sz="2400" dirty="0" err="1">
                <a:solidFill>
                  <a:srgbClr val="2D3956"/>
                </a:solidFill>
              </a:rPr>
              <a:t>etc</a:t>
            </a:r>
            <a:r>
              <a:rPr lang="en-US" sz="2400" dirty="0">
                <a:solidFill>
                  <a:srgbClr val="2D3956"/>
                </a:solidFill>
              </a:rPr>
              <a:t>)</a:t>
            </a:r>
          </a:p>
          <a:p>
            <a:pPr marL="533400" indent="-533400">
              <a:lnSpc>
                <a:spcPct val="90000"/>
              </a:lnSpc>
              <a:buFontTx/>
              <a:buNone/>
            </a:pPr>
            <a:r>
              <a:rPr lang="en-US" sz="2400" dirty="0">
                <a:solidFill>
                  <a:srgbClr val="2D3956"/>
                </a:solidFill>
              </a:rPr>
              <a:t> </a:t>
            </a:r>
          </a:p>
          <a:p>
            <a:pPr marL="533400" indent="-533400">
              <a:lnSpc>
                <a:spcPct val="90000"/>
              </a:lnSpc>
            </a:pPr>
            <a:r>
              <a:rPr lang="en-US" sz="2400" b="1" dirty="0">
                <a:solidFill>
                  <a:srgbClr val="2D3956"/>
                </a:solidFill>
              </a:rPr>
              <a:t>Customer: </a:t>
            </a:r>
          </a:p>
          <a:p>
            <a:pPr marL="533400" indent="-533400">
              <a:lnSpc>
                <a:spcPct val="90000"/>
              </a:lnSpc>
            </a:pPr>
            <a:r>
              <a:rPr lang="en-US" sz="2400" dirty="0">
                <a:solidFill>
                  <a:srgbClr val="2D3956"/>
                </a:solidFill>
              </a:rPr>
              <a:t>A customer is an individual, household or that </a:t>
            </a:r>
          </a:p>
          <a:p>
            <a:pPr marL="533400" indent="-533400">
              <a:lnSpc>
                <a:spcPct val="90000"/>
              </a:lnSpc>
            </a:pPr>
            <a:r>
              <a:rPr lang="en-US" sz="2400" dirty="0">
                <a:solidFill>
                  <a:srgbClr val="2D3956"/>
                </a:solidFill>
              </a:rPr>
              <a:t>buys a product/brand. (is customed to buy </a:t>
            </a:r>
          </a:p>
          <a:p>
            <a:pPr marL="533400" indent="-533400">
              <a:lnSpc>
                <a:spcPct val="90000"/>
              </a:lnSpc>
            </a:pPr>
            <a:r>
              <a:rPr lang="en-US" sz="2400" dirty="0">
                <a:solidFill>
                  <a:srgbClr val="2D3956"/>
                </a:solidFill>
              </a:rPr>
              <a:t>certain product/brand)</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342915" y="155458"/>
            <a:ext cx="1469924" cy="401250"/>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506067" y="637454"/>
            <a:ext cx="1440073" cy="236916"/>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5536259" cy="584775"/>
          </a:xfrm>
          <a:prstGeom prst="rect">
            <a:avLst/>
          </a:prstGeom>
        </p:spPr>
        <p:txBody>
          <a:bodyPr wrap="none">
            <a:spAutoFit/>
          </a:bodyPr>
          <a:lstStyle/>
          <a:p>
            <a:r>
              <a:rPr lang="en-US" sz="3200" b="1" dirty="0">
                <a:solidFill>
                  <a:srgbClr val="852F4A"/>
                </a:solidFill>
              </a:rPr>
              <a:t>Consumer, Customer and Client</a:t>
            </a:r>
          </a:p>
        </p:txBody>
      </p:sp>
      <p:pic>
        <p:nvPicPr>
          <p:cNvPr id="5" name="Picture 4">
            <a:extLst>
              <a:ext uri="{FF2B5EF4-FFF2-40B4-BE49-F238E27FC236}">
                <a16:creationId xmlns:a16="http://schemas.microsoft.com/office/drawing/2014/main" id="{AD698EF8-2D6F-439F-A5A7-CE75F42D969E}"/>
              </a:ext>
            </a:extLst>
          </p:cNvPr>
          <p:cNvPicPr>
            <a:picLocks noChangeAspect="1"/>
          </p:cNvPicPr>
          <p:nvPr/>
        </p:nvPicPr>
        <p:blipFill>
          <a:blip r:embed="rId7"/>
          <a:stretch>
            <a:fillRect/>
          </a:stretch>
        </p:blipFill>
        <p:spPr>
          <a:xfrm>
            <a:off x="6993715" y="2088978"/>
            <a:ext cx="5658706" cy="3409950"/>
          </a:xfrm>
          <a:prstGeom prst="rect">
            <a:avLst/>
          </a:prstGeom>
        </p:spPr>
      </p:pic>
    </p:spTree>
    <p:extLst>
      <p:ext uri="{BB962C8B-B14F-4D97-AF65-F5344CB8AC3E}">
        <p14:creationId xmlns:p14="http://schemas.microsoft.com/office/powerpoint/2010/main" val="8247531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234684" y="706884"/>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a:ext>
            </a:extLst>
          </a:blip>
          <a:srcRect/>
          <a:stretch/>
        </p:blipFill>
        <p:spPr>
          <a:xfrm>
            <a:off x="9918598" y="-535488"/>
            <a:ext cx="2036258" cy="1800993"/>
          </a:xfrm>
          <a:prstGeom prst="rect">
            <a:avLst/>
          </a:prstGeom>
        </p:spPr>
      </p:pic>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51127" y="5640253"/>
            <a:ext cx="1879649" cy="309233"/>
          </a:xfrm>
          <a:prstGeom prst="rect">
            <a:avLst/>
          </a:prstGeom>
        </p:spPr>
      </p:pic>
      <p:sp>
        <p:nvSpPr>
          <p:cNvPr id="4" name="Rectangle 3">
            <a:extLst>
              <a:ext uri="{FF2B5EF4-FFF2-40B4-BE49-F238E27FC236}">
                <a16:creationId xmlns:a16="http://schemas.microsoft.com/office/drawing/2014/main" id="{27D93291-4ED0-4337-8692-C9675582A6A3}"/>
              </a:ext>
            </a:extLst>
          </p:cNvPr>
          <p:cNvSpPr/>
          <p:nvPr/>
        </p:nvSpPr>
        <p:spPr>
          <a:xfrm>
            <a:off x="3867667" y="103398"/>
            <a:ext cx="5547684" cy="523220"/>
          </a:xfrm>
          <a:prstGeom prst="rect">
            <a:avLst/>
          </a:prstGeom>
        </p:spPr>
        <p:txBody>
          <a:bodyPr wrap="square">
            <a:spAutoFit/>
          </a:bodyPr>
          <a:lstStyle/>
          <a:p>
            <a:r>
              <a:rPr lang="en-US" sz="2800" b="1" dirty="0">
                <a:solidFill>
                  <a:srgbClr val="852F4A"/>
                </a:solidFill>
              </a:rPr>
              <a:t>What is Consumer Behavior?</a:t>
            </a:r>
          </a:p>
        </p:txBody>
      </p:sp>
      <p:pic>
        <p:nvPicPr>
          <p:cNvPr id="3" name="Picture 2">
            <a:extLst>
              <a:ext uri="{FF2B5EF4-FFF2-40B4-BE49-F238E27FC236}">
                <a16:creationId xmlns:a16="http://schemas.microsoft.com/office/drawing/2014/main" id="{A9EA6AB6-6135-44B0-930E-D7A87A66577D}"/>
              </a:ext>
            </a:extLst>
          </p:cNvPr>
          <p:cNvPicPr>
            <a:picLocks noChangeAspect="1"/>
          </p:cNvPicPr>
          <p:nvPr/>
        </p:nvPicPr>
        <p:blipFill>
          <a:blip r:embed="rId9"/>
          <a:stretch>
            <a:fillRect/>
          </a:stretch>
        </p:blipFill>
        <p:spPr>
          <a:xfrm>
            <a:off x="4013533" y="1265505"/>
            <a:ext cx="7520657" cy="5301619"/>
          </a:xfrm>
          <a:prstGeom prst="rect">
            <a:avLst/>
          </a:prstGeom>
        </p:spPr>
      </p:pic>
    </p:spTree>
    <p:extLst>
      <p:ext uri="{BB962C8B-B14F-4D97-AF65-F5344CB8AC3E}">
        <p14:creationId xmlns:p14="http://schemas.microsoft.com/office/powerpoint/2010/main" val="33038157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234684" y="706884"/>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a:ext>
            </a:extLst>
          </a:blip>
          <a:srcRect/>
          <a:stretch/>
        </p:blipFill>
        <p:spPr>
          <a:xfrm>
            <a:off x="9918598" y="-535488"/>
            <a:ext cx="2036258" cy="1800993"/>
          </a:xfrm>
          <a:prstGeom prst="rect">
            <a:avLst/>
          </a:prstGeom>
        </p:spPr>
      </p:pic>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51127" y="5640253"/>
            <a:ext cx="1879649" cy="309233"/>
          </a:xfrm>
          <a:prstGeom prst="rect">
            <a:avLst/>
          </a:prstGeom>
        </p:spPr>
      </p:pic>
      <p:sp>
        <p:nvSpPr>
          <p:cNvPr id="4" name="Rectangle 3">
            <a:extLst>
              <a:ext uri="{FF2B5EF4-FFF2-40B4-BE49-F238E27FC236}">
                <a16:creationId xmlns:a16="http://schemas.microsoft.com/office/drawing/2014/main" id="{27D93291-4ED0-4337-8692-C9675582A6A3}"/>
              </a:ext>
            </a:extLst>
          </p:cNvPr>
          <p:cNvSpPr/>
          <p:nvPr/>
        </p:nvSpPr>
        <p:spPr>
          <a:xfrm>
            <a:off x="3740715" y="91832"/>
            <a:ext cx="5228624" cy="523220"/>
          </a:xfrm>
          <a:prstGeom prst="rect">
            <a:avLst/>
          </a:prstGeom>
        </p:spPr>
        <p:txBody>
          <a:bodyPr wrap="square">
            <a:spAutoFit/>
          </a:bodyPr>
          <a:lstStyle/>
          <a:p>
            <a:r>
              <a:rPr lang="en-US" sz="2800" b="1" dirty="0">
                <a:solidFill>
                  <a:srgbClr val="852F4A"/>
                </a:solidFill>
              </a:rPr>
              <a:t>What is Consumer Behavior?</a:t>
            </a:r>
          </a:p>
        </p:txBody>
      </p:sp>
      <p:sp>
        <p:nvSpPr>
          <p:cNvPr id="12" name="TextBox 11">
            <a:extLst>
              <a:ext uri="{FF2B5EF4-FFF2-40B4-BE49-F238E27FC236}">
                <a16:creationId xmlns:a16="http://schemas.microsoft.com/office/drawing/2014/main" id="{356B04D6-2B0A-44DC-8761-B0C03F1ABD01}"/>
              </a:ext>
            </a:extLst>
          </p:cNvPr>
          <p:cNvSpPr txBox="1"/>
          <p:nvPr/>
        </p:nvSpPr>
        <p:spPr>
          <a:xfrm>
            <a:off x="3584611" y="830368"/>
            <a:ext cx="8132869" cy="1384995"/>
          </a:xfrm>
          <a:prstGeom prst="rect">
            <a:avLst/>
          </a:prstGeom>
          <a:noFill/>
        </p:spPr>
        <p:txBody>
          <a:bodyPr wrap="square">
            <a:spAutoFit/>
          </a:bodyPr>
          <a:lstStyle/>
          <a:p>
            <a:r>
              <a:rPr lang="en-US" sz="2800" dirty="0"/>
              <a:t>The buying behavior of final consumers, individuals and households who buy goods and services for personal consumption</a:t>
            </a:r>
          </a:p>
        </p:txBody>
      </p:sp>
      <p:pic>
        <p:nvPicPr>
          <p:cNvPr id="13" name="Picture 2" descr="C:\Users\Dr.Mayar\Desktop\gjvsyrf8qk25ytr82h0ojq.jpg">
            <a:extLst>
              <a:ext uri="{FF2B5EF4-FFF2-40B4-BE49-F238E27FC236}">
                <a16:creationId xmlns:a16="http://schemas.microsoft.com/office/drawing/2014/main" id="{ABED62C0-4DBD-4BEF-AA7C-00893A940376}"/>
              </a:ext>
            </a:extLst>
          </p:cNvPr>
          <p:cNvPicPr>
            <a:picLocks noChangeAspect="1" noChangeArrowheads="1"/>
          </p:cNvPicPr>
          <p:nvPr/>
        </p:nvPicPr>
        <p:blipFill>
          <a:blip r:embed="rId9">
            <a:extLst>
              <a:ext uri="{28A0092B-C50C-407E-A947-70E740481C1C}">
                <a14:useLocalDpi xmlns:a14="http://schemas.microsoft.com/office/drawing/2010/main"/>
              </a:ext>
            </a:extLst>
          </a:blip>
          <a:srcRect/>
          <a:stretch>
            <a:fillRect/>
          </a:stretch>
        </p:blipFill>
        <p:spPr bwMode="auto">
          <a:xfrm>
            <a:off x="3916959" y="2254743"/>
            <a:ext cx="7305923" cy="416914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76423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234684" y="706884"/>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a:ext>
            </a:extLst>
          </a:blip>
          <a:srcRect/>
          <a:stretch/>
        </p:blipFill>
        <p:spPr>
          <a:xfrm>
            <a:off x="9918598" y="-535488"/>
            <a:ext cx="2036258" cy="1800993"/>
          </a:xfrm>
          <a:prstGeom prst="rect">
            <a:avLst/>
          </a:prstGeom>
        </p:spPr>
      </p:pic>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51127" y="5640253"/>
            <a:ext cx="1879649" cy="309233"/>
          </a:xfrm>
          <a:prstGeom prst="rect">
            <a:avLst/>
          </a:prstGeom>
        </p:spPr>
      </p:pic>
      <p:sp>
        <p:nvSpPr>
          <p:cNvPr id="4" name="Rectangle 3">
            <a:extLst>
              <a:ext uri="{FF2B5EF4-FFF2-40B4-BE49-F238E27FC236}">
                <a16:creationId xmlns:a16="http://schemas.microsoft.com/office/drawing/2014/main" id="{27D93291-4ED0-4337-8692-C9675582A6A3}"/>
              </a:ext>
            </a:extLst>
          </p:cNvPr>
          <p:cNvSpPr/>
          <p:nvPr/>
        </p:nvSpPr>
        <p:spPr>
          <a:xfrm>
            <a:off x="3740715" y="91832"/>
            <a:ext cx="5228624" cy="523220"/>
          </a:xfrm>
          <a:prstGeom prst="rect">
            <a:avLst/>
          </a:prstGeom>
        </p:spPr>
        <p:txBody>
          <a:bodyPr wrap="square">
            <a:spAutoFit/>
          </a:bodyPr>
          <a:lstStyle/>
          <a:p>
            <a:r>
              <a:rPr lang="en-US" sz="2800" b="1" dirty="0">
                <a:solidFill>
                  <a:srgbClr val="852F4A"/>
                </a:solidFill>
              </a:rPr>
              <a:t>What is Consumer Behavior?</a:t>
            </a:r>
          </a:p>
        </p:txBody>
      </p:sp>
      <p:sp>
        <p:nvSpPr>
          <p:cNvPr id="12" name="TextBox 11">
            <a:extLst>
              <a:ext uri="{FF2B5EF4-FFF2-40B4-BE49-F238E27FC236}">
                <a16:creationId xmlns:a16="http://schemas.microsoft.com/office/drawing/2014/main" id="{356B04D6-2B0A-44DC-8761-B0C03F1ABD01}"/>
              </a:ext>
            </a:extLst>
          </p:cNvPr>
          <p:cNvSpPr txBox="1"/>
          <p:nvPr/>
        </p:nvSpPr>
        <p:spPr>
          <a:xfrm>
            <a:off x="3821986" y="1659285"/>
            <a:ext cx="8132869" cy="3539430"/>
          </a:xfrm>
          <a:prstGeom prst="rect">
            <a:avLst/>
          </a:prstGeom>
          <a:noFill/>
        </p:spPr>
        <p:txBody>
          <a:bodyPr wrap="square">
            <a:spAutoFit/>
          </a:bodyPr>
          <a:lstStyle/>
          <a:p>
            <a:pPr marR="0" lvl="0" algn="just" defTabSz="914400" rtl="0" eaLnBrk="1" fontAlgn="auto" latinLnBrk="0" hangingPunct="1">
              <a:lnSpc>
                <a:spcPct val="100000"/>
              </a:lnSpc>
              <a:spcBef>
                <a:spcPct val="20000"/>
              </a:spcBef>
              <a:spcAft>
                <a:spcPts val="0"/>
              </a:spcAft>
              <a:buClrTx/>
              <a:buSzTx/>
              <a:tabLst/>
              <a:defRPr/>
            </a:pPr>
            <a:r>
              <a:rPr kumimoji="0" lang="en-US" altLang="en-US" sz="3200" b="0" i="0" u="none" strike="noStrike" kern="1200" cap="none" spc="0" normalizeH="0" baseline="0" noProof="0" dirty="0">
                <a:ln>
                  <a:noFill/>
                </a:ln>
                <a:solidFill>
                  <a:prstClr val="black"/>
                </a:solidFill>
                <a:effectLst/>
                <a:uLnTx/>
                <a:uFillTx/>
                <a:latin typeface="Candara" panose="020E0502030303020204" pitchFamily="34" charset="0"/>
                <a:ea typeface="+mn-ea"/>
                <a:cs typeface="+mn-cs"/>
              </a:rPr>
              <a:t>The study of consumer behavior describes what products and brands consumers buy, why they buy them, when they buy them, where they buy them, how often they buy them, how often they use them, how they evaluate them after the purchase, and whether or not they buy them repeatedly.</a:t>
            </a:r>
          </a:p>
        </p:txBody>
      </p:sp>
    </p:spTree>
    <p:extLst>
      <p:ext uri="{BB962C8B-B14F-4D97-AF65-F5344CB8AC3E}">
        <p14:creationId xmlns:p14="http://schemas.microsoft.com/office/powerpoint/2010/main" val="34869254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461788"/>
            <a:ext cx="9345750" cy="515882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588210" y="6407526"/>
            <a:ext cx="1430116" cy="390383"/>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973" y="6552357"/>
            <a:ext cx="1559699" cy="256596"/>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8365945" cy="584775"/>
          </a:xfrm>
          <a:prstGeom prst="rect">
            <a:avLst/>
          </a:prstGeom>
        </p:spPr>
        <p:txBody>
          <a:bodyPr wrap="none">
            <a:spAutoFit/>
          </a:bodyPr>
          <a:lstStyle/>
          <a:p>
            <a:r>
              <a:rPr lang="en-US" sz="3200" b="1" dirty="0">
                <a:solidFill>
                  <a:srgbClr val="852F4A"/>
                </a:solidFill>
              </a:rPr>
              <a:t>The stimulus response model of buyer behavior </a:t>
            </a:r>
          </a:p>
        </p:txBody>
      </p:sp>
      <p:pic>
        <p:nvPicPr>
          <p:cNvPr id="10" name="Picture 4" descr="Untitled-9">
            <a:extLst>
              <a:ext uri="{FF2B5EF4-FFF2-40B4-BE49-F238E27FC236}">
                <a16:creationId xmlns:a16="http://schemas.microsoft.com/office/drawing/2014/main" id="{07DA6AA8-9BAC-4206-BA2E-DE9E3451A13E}"/>
              </a:ext>
            </a:extLst>
          </p:cNvPr>
          <p:cNvPicPr>
            <a:picLocks noChangeAspect="1" noChangeArrowheads="1"/>
          </p:cNvPicPr>
          <p:nvPr/>
        </p:nvPicPr>
        <p:blipFill>
          <a:blip r:embed="rId7" cstate="print"/>
          <a:srcRect/>
          <a:stretch>
            <a:fillRect/>
          </a:stretch>
        </p:blipFill>
        <p:spPr>
          <a:xfrm>
            <a:off x="1675976" y="1530782"/>
            <a:ext cx="8065213" cy="4822326"/>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90553" y="1359071"/>
            <a:ext cx="4761868"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1892" y="1192526"/>
            <a:ext cx="8289638" cy="53337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471163" y="1979395"/>
            <a:ext cx="3943949" cy="3748719"/>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altLang="en-US" sz="2400" b="0" i="0" u="none" strike="noStrike" kern="0" cap="none" spc="0" normalizeH="0" baseline="0" noProof="0" dirty="0">
                <a:ln>
                  <a:noFill/>
                </a:ln>
                <a:solidFill>
                  <a:schemeClr val="bg1"/>
                </a:solidFill>
                <a:effectLst/>
                <a:uLnTx/>
                <a:uFillTx/>
                <a:latin typeface="Lato" panose="020F0502020204030203" pitchFamily="34" charset="0"/>
                <a:ea typeface="Lato" panose="020F0502020204030203" pitchFamily="34" charset="0"/>
                <a:cs typeface="Lato" panose="020F0502020204030203" pitchFamily="34" charset="0"/>
                <a:sym typeface="Arial"/>
              </a:rPr>
              <a:t>Consumer Research</a:t>
            </a:r>
          </a:p>
          <a:p>
            <a:pPr marL="342900" marR="0" lvl="0" indent="-3429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altLang="en-US" sz="2400" b="0" i="0" u="none" strike="noStrike" kern="0" cap="none" spc="0" normalizeH="0" baseline="0" noProof="0" dirty="0">
                <a:ln>
                  <a:noFill/>
                </a:ln>
                <a:solidFill>
                  <a:schemeClr val="bg1"/>
                </a:solidFill>
                <a:effectLst/>
                <a:uLnTx/>
                <a:uFillTx/>
                <a:latin typeface="Lato" panose="020F0502020204030203" pitchFamily="34" charset="0"/>
                <a:ea typeface="Lato" panose="020F0502020204030203" pitchFamily="34" charset="0"/>
                <a:cs typeface="Lato" panose="020F0502020204030203" pitchFamily="34" charset="0"/>
                <a:sym typeface="Arial"/>
              </a:rPr>
              <a:t>Market Segmentation, Targeting and Positioning</a:t>
            </a:r>
          </a:p>
          <a:p>
            <a:pPr marL="342900" marR="0" lvl="0" indent="-3429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altLang="en-US" sz="2400" b="0" i="0" u="none" strike="noStrike" kern="0" cap="none" spc="0" normalizeH="0" baseline="0" noProof="0" dirty="0">
                <a:ln>
                  <a:noFill/>
                </a:ln>
                <a:solidFill>
                  <a:schemeClr val="bg1"/>
                </a:solidFill>
                <a:effectLst/>
                <a:uLnTx/>
                <a:uFillTx/>
                <a:latin typeface="Lato" panose="020F0502020204030203" pitchFamily="34" charset="0"/>
                <a:ea typeface="Lato" panose="020F0502020204030203" pitchFamily="34" charset="0"/>
                <a:cs typeface="Lato" panose="020F0502020204030203" pitchFamily="34" charset="0"/>
                <a:sym typeface="Arial"/>
              </a:rPr>
              <a:t>The Marketing Mix (4 Ps)</a:t>
            </a:r>
          </a:p>
          <a:p>
            <a:pPr marR="0" lvl="0" algn="l" defTabSz="914400" rtl="0" eaLnBrk="1" fontAlgn="auto" latinLnBrk="0" hangingPunct="1">
              <a:lnSpc>
                <a:spcPct val="100000"/>
              </a:lnSpc>
              <a:spcBef>
                <a:spcPts val="0"/>
              </a:spcBef>
              <a:spcAft>
                <a:spcPts val="0"/>
              </a:spcAft>
              <a:buClr>
                <a:srgbClr val="000000"/>
              </a:buClr>
              <a:buSzTx/>
              <a:tabLst/>
              <a:defRPr/>
            </a:pPr>
            <a:r>
              <a:rPr kumimoji="0" lang="en-US" altLang="en-US" sz="2400" b="0" i="0" u="none" strike="noStrike" kern="0" cap="none" spc="0" normalizeH="0" baseline="0" noProof="0" dirty="0">
                <a:ln>
                  <a:noFill/>
                </a:ln>
                <a:solidFill>
                  <a:schemeClr val="bg1"/>
                </a:solidFill>
                <a:effectLst/>
                <a:uLnTx/>
                <a:uFillTx/>
                <a:latin typeface="Lato" panose="020F0502020204030203" pitchFamily="34" charset="0"/>
                <a:ea typeface="Lato" panose="020F0502020204030203" pitchFamily="34" charset="0"/>
                <a:cs typeface="Lato" panose="020F0502020204030203" pitchFamily="34" charset="0"/>
                <a:sym typeface="Arial"/>
              </a:rPr>
              <a:t>             - Product or service</a:t>
            </a:r>
          </a:p>
          <a:p>
            <a:pPr marL="0" marR="0" lvl="1" algn="l" defTabSz="914400" rtl="0" eaLnBrk="1" fontAlgn="auto" latinLnBrk="0" hangingPunct="1">
              <a:lnSpc>
                <a:spcPct val="100000"/>
              </a:lnSpc>
              <a:spcBef>
                <a:spcPts val="0"/>
              </a:spcBef>
              <a:spcAft>
                <a:spcPts val="0"/>
              </a:spcAft>
              <a:buClr>
                <a:srgbClr val="000000"/>
              </a:buClr>
              <a:buSzTx/>
              <a:tabLst/>
              <a:defRPr/>
            </a:pPr>
            <a:r>
              <a:rPr kumimoji="0" lang="en-US" altLang="en-US" sz="2400" b="0" i="0" u="none" strike="noStrike" kern="0" cap="none" spc="0" normalizeH="0" baseline="0" noProof="0" dirty="0">
                <a:ln>
                  <a:noFill/>
                </a:ln>
                <a:solidFill>
                  <a:schemeClr val="bg1"/>
                </a:solidFill>
                <a:effectLst/>
                <a:uLnTx/>
                <a:uFillTx/>
                <a:latin typeface="Lato" panose="020F0502020204030203" pitchFamily="34" charset="0"/>
                <a:ea typeface="Lato" panose="020F0502020204030203" pitchFamily="34" charset="0"/>
                <a:cs typeface="Lato" panose="020F0502020204030203" pitchFamily="34" charset="0"/>
                <a:sym typeface="Arial"/>
              </a:rPr>
              <a:t>             - Price</a:t>
            </a:r>
          </a:p>
          <a:p>
            <a:pPr marL="0" marR="0" lvl="1" algn="l" defTabSz="914400" rtl="0" eaLnBrk="1" fontAlgn="auto" latinLnBrk="0" hangingPunct="1">
              <a:lnSpc>
                <a:spcPct val="100000"/>
              </a:lnSpc>
              <a:spcBef>
                <a:spcPts val="0"/>
              </a:spcBef>
              <a:spcAft>
                <a:spcPts val="0"/>
              </a:spcAft>
              <a:buClr>
                <a:srgbClr val="000000"/>
              </a:buClr>
              <a:buSzTx/>
              <a:tabLst/>
              <a:defRPr/>
            </a:pPr>
            <a:r>
              <a:rPr kumimoji="0" lang="en-US" altLang="en-US" sz="2400" b="0" i="0" u="none" strike="noStrike" kern="0" cap="none" spc="0" normalizeH="0" baseline="0" noProof="0" dirty="0">
                <a:ln>
                  <a:noFill/>
                </a:ln>
                <a:solidFill>
                  <a:schemeClr val="bg1"/>
                </a:solidFill>
                <a:effectLst/>
                <a:uLnTx/>
                <a:uFillTx/>
                <a:latin typeface="Lato" panose="020F0502020204030203" pitchFamily="34" charset="0"/>
                <a:ea typeface="Lato" panose="020F0502020204030203" pitchFamily="34" charset="0"/>
                <a:cs typeface="Lato" panose="020F0502020204030203" pitchFamily="34" charset="0"/>
                <a:sym typeface="Arial"/>
              </a:rPr>
              <a:t>             - Place</a:t>
            </a:r>
          </a:p>
          <a:p>
            <a:pPr marL="0" marR="0" lvl="1" algn="l" defTabSz="914400" rtl="0" eaLnBrk="1" fontAlgn="auto" latinLnBrk="0" hangingPunct="1">
              <a:lnSpc>
                <a:spcPct val="100000"/>
              </a:lnSpc>
              <a:spcBef>
                <a:spcPts val="0"/>
              </a:spcBef>
              <a:spcAft>
                <a:spcPts val="0"/>
              </a:spcAft>
              <a:buClr>
                <a:srgbClr val="000000"/>
              </a:buClr>
              <a:buSzTx/>
              <a:tabLst/>
              <a:defRPr/>
            </a:pPr>
            <a:r>
              <a:rPr kumimoji="0" lang="en-US" altLang="en-US" sz="2400" b="0" i="0" u="none" strike="noStrike" kern="0" cap="none" spc="0" normalizeH="0" baseline="0" noProof="0" dirty="0">
                <a:ln>
                  <a:noFill/>
                </a:ln>
                <a:solidFill>
                  <a:schemeClr val="bg1"/>
                </a:solidFill>
                <a:effectLst/>
                <a:uLnTx/>
                <a:uFillTx/>
                <a:latin typeface="Lato" panose="020F0502020204030203" pitchFamily="34" charset="0"/>
                <a:ea typeface="Lato" panose="020F0502020204030203" pitchFamily="34" charset="0"/>
                <a:cs typeface="Lato" panose="020F0502020204030203" pitchFamily="34" charset="0"/>
                <a:sym typeface="Arial"/>
              </a:rPr>
              <a:t>             - Promotion</a:t>
            </a:r>
          </a:p>
          <a:p>
            <a:pPr>
              <a:lnSpc>
                <a:spcPct val="90000"/>
              </a:lnSpc>
            </a:pPr>
            <a:endParaRPr lang="en-US" sz="2400" dirty="0">
              <a:solidFill>
                <a:schemeClr val="bg1"/>
              </a:solidFill>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52646" y="261567"/>
            <a:ext cx="1650148" cy="450446"/>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5904565" cy="584775"/>
          </a:xfrm>
          <a:prstGeom prst="rect">
            <a:avLst/>
          </a:prstGeom>
        </p:spPr>
        <p:txBody>
          <a:bodyPr wrap="none">
            <a:spAutoFit/>
          </a:bodyPr>
          <a:lstStyle/>
          <a:p>
            <a:r>
              <a:rPr lang="en-US" sz="3200" b="1" dirty="0">
                <a:solidFill>
                  <a:srgbClr val="852F4A"/>
                </a:solidFill>
              </a:rPr>
              <a:t>Marketing Concept Requirements</a:t>
            </a:r>
          </a:p>
        </p:txBody>
      </p:sp>
      <p:pic>
        <p:nvPicPr>
          <p:cNvPr id="3" name="Picture 2">
            <a:extLst>
              <a:ext uri="{FF2B5EF4-FFF2-40B4-BE49-F238E27FC236}">
                <a16:creationId xmlns:a16="http://schemas.microsoft.com/office/drawing/2014/main" id="{2AE80AED-C827-4C9C-A68E-FEDBF49ED55A}"/>
              </a:ext>
            </a:extLst>
          </p:cNvPr>
          <p:cNvPicPr>
            <a:picLocks noChangeAspect="1"/>
          </p:cNvPicPr>
          <p:nvPr/>
        </p:nvPicPr>
        <p:blipFill>
          <a:blip r:embed="rId7"/>
          <a:stretch>
            <a:fillRect/>
          </a:stretch>
        </p:blipFill>
        <p:spPr>
          <a:xfrm>
            <a:off x="245860" y="1979395"/>
            <a:ext cx="7786677" cy="4041262"/>
          </a:xfrm>
          <a:prstGeom prst="rect">
            <a:avLst/>
          </a:prstGeom>
        </p:spPr>
      </p:pic>
    </p:spTree>
    <p:extLst>
      <p:ext uri="{BB962C8B-B14F-4D97-AF65-F5344CB8AC3E}">
        <p14:creationId xmlns:p14="http://schemas.microsoft.com/office/powerpoint/2010/main" val="14030841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90553" y="1359071"/>
            <a:ext cx="4761868"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95236" y="1602574"/>
            <a:ext cx="8248858" cy="492371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088" y="6250350"/>
            <a:ext cx="1650148" cy="450446"/>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3103350" cy="584775"/>
          </a:xfrm>
          <a:prstGeom prst="rect">
            <a:avLst/>
          </a:prstGeom>
        </p:spPr>
        <p:txBody>
          <a:bodyPr wrap="none">
            <a:spAutoFit/>
          </a:bodyPr>
          <a:lstStyle/>
          <a:p>
            <a:r>
              <a:rPr lang="en-US" sz="3200" b="1" dirty="0">
                <a:solidFill>
                  <a:srgbClr val="852F4A"/>
                </a:solidFill>
              </a:rPr>
              <a:t>Forms of Product</a:t>
            </a:r>
          </a:p>
        </p:txBody>
      </p:sp>
      <p:pic>
        <p:nvPicPr>
          <p:cNvPr id="4" name="Picture 3">
            <a:extLst>
              <a:ext uri="{FF2B5EF4-FFF2-40B4-BE49-F238E27FC236}">
                <a16:creationId xmlns:a16="http://schemas.microsoft.com/office/drawing/2014/main" id="{C320EF7F-D0F4-4836-9EC5-02F3F0695185}"/>
              </a:ext>
            </a:extLst>
          </p:cNvPr>
          <p:cNvPicPr>
            <a:picLocks noChangeAspect="1"/>
          </p:cNvPicPr>
          <p:nvPr/>
        </p:nvPicPr>
        <p:blipFill>
          <a:blip r:embed="rId7"/>
          <a:stretch>
            <a:fillRect/>
          </a:stretch>
        </p:blipFill>
        <p:spPr>
          <a:xfrm>
            <a:off x="1695236" y="1849053"/>
            <a:ext cx="8227909" cy="4430754"/>
          </a:xfrm>
          <a:prstGeom prst="rect">
            <a:avLst/>
          </a:prstGeom>
        </p:spPr>
      </p:pic>
    </p:spTree>
    <p:extLst>
      <p:ext uri="{BB962C8B-B14F-4D97-AF65-F5344CB8AC3E}">
        <p14:creationId xmlns:p14="http://schemas.microsoft.com/office/powerpoint/2010/main" val="27419306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a:ext>
            </a:extLst>
          </a:blip>
          <a:srcRect/>
          <a:stretch/>
        </p:blipFill>
        <p:spPr>
          <a:xfrm>
            <a:off x="245860" y="-372928"/>
            <a:ext cx="2036258" cy="1800993"/>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576686" y="159994"/>
            <a:ext cx="1369454" cy="373824"/>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10707898" y="697226"/>
            <a:ext cx="1238242" cy="203711"/>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86917" y="265958"/>
            <a:ext cx="8971509" cy="523220"/>
          </a:xfrm>
          <a:prstGeom prst="rect">
            <a:avLst/>
          </a:prstGeom>
        </p:spPr>
        <p:txBody>
          <a:bodyPr wrap="square">
            <a:spAutoFit/>
          </a:bodyPr>
          <a:lstStyle/>
          <a:p>
            <a:pPr algn="ctr"/>
            <a:r>
              <a:rPr lang="en-US" sz="2800" b="1" dirty="0">
                <a:solidFill>
                  <a:srgbClr val="852F4A"/>
                </a:solidFill>
              </a:rPr>
              <a:t>Marketing Environment</a:t>
            </a:r>
          </a:p>
        </p:txBody>
      </p:sp>
      <p:pic>
        <p:nvPicPr>
          <p:cNvPr id="15" name="Picture 14">
            <a:extLst>
              <a:ext uri="{FF2B5EF4-FFF2-40B4-BE49-F238E27FC236}">
                <a16:creationId xmlns:a16="http://schemas.microsoft.com/office/drawing/2014/main" id="{6A46EEFC-C12E-4BEC-82F5-29F813776DE7}"/>
              </a:ext>
            </a:extLst>
          </p:cNvPr>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245860" y="1422135"/>
            <a:ext cx="7589100" cy="5251445"/>
          </a:xfrm>
          <a:prstGeom prst="rect">
            <a:avLst/>
          </a:prstGeom>
        </p:spPr>
      </p:pic>
      <p:pic>
        <p:nvPicPr>
          <p:cNvPr id="16" name="Picture 15">
            <a:extLst>
              <a:ext uri="{FF2B5EF4-FFF2-40B4-BE49-F238E27FC236}">
                <a16:creationId xmlns:a16="http://schemas.microsoft.com/office/drawing/2014/main" id="{9E7C46F8-FB18-4420-AF10-2C8CF278E2FE}"/>
              </a:ext>
            </a:extLst>
          </p:cNvPr>
          <p:cNvPicPr>
            <a:picLocks noChangeAspect="1"/>
          </p:cNvPicPr>
          <p:nvPr/>
        </p:nvPicPr>
        <p:blipFill>
          <a:blip r:embed="rId8"/>
          <a:stretch>
            <a:fillRect/>
          </a:stretch>
        </p:blipFill>
        <p:spPr>
          <a:xfrm>
            <a:off x="6548410" y="1422135"/>
            <a:ext cx="5191180" cy="5143500"/>
          </a:xfrm>
          <a:prstGeom prst="rect">
            <a:avLst/>
          </a:prstGeom>
        </p:spPr>
      </p:pic>
    </p:spTree>
    <p:extLst>
      <p:ext uri="{BB962C8B-B14F-4D97-AF65-F5344CB8AC3E}">
        <p14:creationId xmlns:p14="http://schemas.microsoft.com/office/powerpoint/2010/main" val="5417239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a:ext>
            </a:extLst>
          </a:blip>
          <a:srcRect/>
          <a:stretch/>
        </p:blipFill>
        <p:spPr>
          <a:xfrm>
            <a:off x="245860" y="-372928"/>
            <a:ext cx="2036258" cy="1800993"/>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01448" y="1004824"/>
            <a:ext cx="1369454" cy="373824"/>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547386" y="1558490"/>
            <a:ext cx="1238242" cy="203711"/>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86917" y="265958"/>
            <a:ext cx="8971509" cy="523220"/>
          </a:xfrm>
          <a:prstGeom prst="rect">
            <a:avLst/>
          </a:prstGeom>
        </p:spPr>
        <p:txBody>
          <a:bodyPr wrap="square">
            <a:spAutoFit/>
          </a:bodyPr>
          <a:lstStyle/>
          <a:p>
            <a:pPr algn="ctr"/>
            <a:r>
              <a:rPr lang="en-US" sz="2800" b="1" dirty="0">
                <a:solidFill>
                  <a:srgbClr val="852F4A"/>
                </a:solidFill>
              </a:rPr>
              <a:t>Marketing Environment</a:t>
            </a:r>
          </a:p>
        </p:txBody>
      </p:sp>
      <p:pic>
        <p:nvPicPr>
          <p:cNvPr id="17" name="Picture 16">
            <a:extLst>
              <a:ext uri="{FF2B5EF4-FFF2-40B4-BE49-F238E27FC236}">
                <a16:creationId xmlns:a16="http://schemas.microsoft.com/office/drawing/2014/main" id="{53F219CD-49DA-4036-A811-67EC71E3F370}"/>
              </a:ext>
            </a:extLst>
          </p:cNvPr>
          <p:cNvPicPr>
            <a:picLocks noChangeAspect="1"/>
          </p:cNvPicPr>
          <p:nvPr/>
        </p:nvPicPr>
        <p:blipFill>
          <a:blip r:embed="rId7"/>
          <a:stretch>
            <a:fillRect/>
          </a:stretch>
        </p:blipFill>
        <p:spPr>
          <a:xfrm>
            <a:off x="2586917" y="1148903"/>
            <a:ext cx="8466844" cy="5501431"/>
          </a:xfrm>
          <a:prstGeom prst="rect">
            <a:avLst/>
          </a:prstGeom>
        </p:spPr>
      </p:pic>
    </p:spTree>
    <p:extLst>
      <p:ext uri="{BB962C8B-B14F-4D97-AF65-F5344CB8AC3E}">
        <p14:creationId xmlns:p14="http://schemas.microsoft.com/office/powerpoint/2010/main" val="1732812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a:ext>
            </a:extLst>
          </a:blip>
          <a:srcRect/>
          <a:stretch/>
        </p:blipFill>
        <p:spPr>
          <a:xfrm>
            <a:off x="91748" y="-37293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497" y="1202031"/>
            <a:ext cx="10531011" cy="54299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1434" y="1829413"/>
            <a:ext cx="9055978" cy="4401205"/>
          </a:xfrm>
          <a:prstGeom prst="rect">
            <a:avLst/>
          </a:prstGeom>
          <a:noFill/>
        </p:spPr>
        <p:txBody>
          <a:bodyPr wrap="square" rtlCol="0">
            <a:spAutoFit/>
          </a:bodyPr>
          <a:lstStyle/>
          <a:p>
            <a:r>
              <a:rPr lang="en-US" altLang="en-US" sz="2800" b="1" dirty="0"/>
              <a:t>Societal marketing concept </a:t>
            </a:r>
            <a:r>
              <a:rPr lang="en-US" altLang="en-US" sz="2800" dirty="0"/>
              <a:t>requires marketers to fulfill the needs of the target audience in ways that </a:t>
            </a:r>
            <a:r>
              <a:rPr lang="en-US" altLang="en-US" sz="2800" u="sng" dirty="0">
                <a:solidFill>
                  <a:srgbClr val="FF0000"/>
                </a:solidFill>
              </a:rPr>
              <a:t>improve, preserve, and enhance society’s well-being</a:t>
            </a:r>
            <a:r>
              <a:rPr lang="en-US" altLang="en-US" sz="2800" u="sng" dirty="0"/>
              <a:t> </a:t>
            </a:r>
            <a:r>
              <a:rPr lang="en-US" altLang="en-US" sz="2800" dirty="0"/>
              <a:t>while meeting their business objectives.  </a:t>
            </a:r>
          </a:p>
          <a:p>
            <a:r>
              <a:rPr lang="en-US" altLang="en-US" sz="2800" dirty="0"/>
              <a:t>Not all companies focus on society, but some companies believe socially responsible marketing is a part of organizational effectiveness.  </a:t>
            </a:r>
          </a:p>
          <a:p>
            <a:r>
              <a:rPr lang="en-US" altLang="en-US" sz="2800" dirty="0"/>
              <a:t>Further, not-for-profit advocacy organizations are driven by a mission to encourage actions that are ethically and morally right. </a:t>
            </a:r>
          </a:p>
        </p:txBody>
      </p:sp>
      <p:sp>
        <p:nvSpPr>
          <p:cNvPr id="2" name="Rectangle 1">
            <a:extLst>
              <a:ext uri="{FF2B5EF4-FFF2-40B4-BE49-F238E27FC236}">
                <a16:creationId xmlns:a16="http://schemas.microsoft.com/office/drawing/2014/main" id="{15822044-325A-4EDB-9AC9-821A3BA0EDA4}"/>
              </a:ext>
            </a:extLst>
          </p:cNvPr>
          <p:cNvSpPr/>
          <p:nvPr/>
        </p:nvSpPr>
        <p:spPr>
          <a:xfrm>
            <a:off x="2227625" y="196726"/>
            <a:ext cx="10272902" cy="523220"/>
          </a:xfrm>
          <a:prstGeom prst="rect">
            <a:avLst/>
          </a:prstGeom>
        </p:spPr>
        <p:txBody>
          <a:bodyPr wrap="square">
            <a:spAutoFit/>
          </a:bodyPr>
          <a:lstStyle/>
          <a:p>
            <a:pPr algn="ctr"/>
            <a:r>
              <a:rPr lang="en-US" sz="2800" b="1" dirty="0">
                <a:solidFill>
                  <a:srgbClr val="852F4A"/>
                </a:solidFill>
              </a:rPr>
              <a:t>Socially Responsible Marketing/ Corporate Social Responsibility</a:t>
            </a:r>
          </a:p>
        </p:txBody>
      </p:sp>
      <p:sp>
        <p:nvSpPr>
          <p:cNvPr id="11" name="Rectangle 10">
            <a:extLst>
              <a:ext uri="{FF2B5EF4-FFF2-40B4-BE49-F238E27FC236}">
                <a16:creationId xmlns:a16="http://schemas.microsoft.com/office/drawing/2014/main" id="{9567FDF6-CB25-4BB7-9346-D0EF3A2A07D0}"/>
              </a:ext>
            </a:extLst>
          </p:cNvPr>
          <p:cNvSpPr/>
          <p:nvPr/>
        </p:nvSpPr>
        <p:spPr>
          <a:xfrm>
            <a:off x="10515009" y="3506795"/>
            <a:ext cx="2137412" cy="1107996"/>
          </a:xfrm>
          <a:prstGeom prst="rect">
            <a:avLst/>
          </a:prstGeom>
        </p:spPr>
        <p:txBody>
          <a:bodyPr wrap="square">
            <a:spAutoFit/>
          </a:bodyPr>
          <a:lstStyle/>
          <a:p>
            <a:pPr algn="ctr"/>
            <a:r>
              <a:rPr lang="en-US" sz="6600" b="1" dirty="0">
                <a:solidFill>
                  <a:schemeClr val="bg1"/>
                </a:solidFill>
              </a:rPr>
              <a:t>CSR</a:t>
            </a:r>
          </a:p>
        </p:txBody>
      </p:sp>
    </p:spTree>
    <p:extLst>
      <p:ext uri="{BB962C8B-B14F-4D97-AF65-F5344CB8AC3E}">
        <p14:creationId xmlns:p14="http://schemas.microsoft.com/office/powerpoint/2010/main" val="9169075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86917" y="265958"/>
            <a:ext cx="8971509" cy="523220"/>
          </a:xfrm>
          <a:prstGeom prst="rect">
            <a:avLst/>
          </a:prstGeom>
        </p:spPr>
        <p:txBody>
          <a:bodyPr wrap="square">
            <a:spAutoFit/>
          </a:bodyPr>
          <a:lstStyle/>
          <a:p>
            <a:pPr algn="ctr"/>
            <a:r>
              <a:rPr lang="en-US" sz="2800" b="1" dirty="0">
                <a:solidFill>
                  <a:srgbClr val="852F4A"/>
                </a:solidFill>
              </a:rPr>
              <a:t>Socially Responsible Marketing</a:t>
            </a:r>
          </a:p>
        </p:txBody>
      </p:sp>
      <p:pic>
        <p:nvPicPr>
          <p:cNvPr id="3" name="Picture 2">
            <a:extLst>
              <a:ext uri="{FF2B5EF4-FFF2-40B4-BE49-F238E27FC236}">
                <a16:creationId xmlns:a16="http://schemas.microsoft.com/office/drawing/2014/main" id="{F2514B29-2C24-4850-9F3E-C798059C234D}"/>
              </a:ext>
            </a:extLst>
          </p:cNvPr>
          <p:cNvPicPr>
            <a:picLocks noChangeAspect="1"/>
          </p:cNvPicPr>
          <p:nvPr/>
        </p:nvPicPr>
        <p:blipFill>
          <a:blip r:embed="rId3"/>
          <a:stretch>
            <a:fillRect/>
          </a:stretch>
        </p:blipFill>
        <p:spPr>
          <a:xfrm>
            <a:off x="1455731" y="1617188"/>
            <a:ext cx="9845841" cy="4911956"/>
          </a:xfrm>
          <a:prstGeom prst="rect">
            <a:avLst/>
          </a:prstGeom>
        </p:spPr>
      </p:pic>
    </p:spTree>
    <p:extLst>
      <p:ext uri="{BB962C8B-B14F-4D97-AF65-F5344CB8AC3E}">
        <p14:creationId xmlns:p14="http://schemas.microsoft.com/office/powerpoint/2010/main" val="24032870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a:ext>
            </a:extLst>
          </a:blip>
          <a:srcRect/>
          <a:stretch/>
        </p:blipFill>
        <p:spPr>
          <a:xfrm>
            <a:off x="91748" y="-37293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43736" y="1690182"/>
            <a:ext cx="8233906" cy="408209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09877" y="2067485"/>
            <a:ext cx="7989642" cy="2932341"/>
          </a:xfrm>
          <a:prstGeom prst="rect">
            <a:avLst/>
          </a:prstGeom>
          <a:noFill/>
        </p:spPr>
        <p:txBody>
          <a:bodyPr wrap="square" rtlCol="0">
            <a:spAutoFit/>
          </a:bodyPr>
          <a:lstStyle/>
          <a:p>
            <a:pPr marL="457200" indent="-457200">
              <a:lnSpc>
                <a:spcPct val="200000"/>
              </a:lnSpc>
              <a:buAutoNum type="arabicPeriod"/>
            </a:pPr>
            <a:r>
              <a:rPr lang="en-US" sz="2400" dirty="0">
                <a:solidFill>
                  <a:srgbClr val="2D3956"/>
                </a:solidFill>
                <a:latin typeface="Tajawal ExtraBold" panose="00000800000000000000" pitchFamily="2" charset="-78"/>
                <a:cs typeface="Tajawal ExtraBold" panose="00000800000000000000" pitchFamily="2" charset="-78"/>
              </a:rPr>
              <a:t>Buyer's characteristics influence how he/she perceives and reacts to the stimuli.</a:t>
            </a:r>
          </a:p>
          <a:p>
            <a:pPr marL="457200" indent="-457200">
              <a:lnSpc>
                <a:spcPct val="200000"/>
              </a:lnSpc>
              <a:buAutoNum type="arabicPeriod"/>
            </a:pPr>
            <a:r>
              <a:rPr lang="en-US" sz="2400" dirty="0">
                <a:solidFill>
                  <a:srgbClr val="2D3956"/>
                </a:solidFill>
                <a:latin typeface="Tajawal ExtraBold" panose="00000800000000000000" pitchFamily="2" charset="-78"/>
                <a:cs typeface="Tajawal ExtraBold" panose="00000800000000000000" pitchFamily="2" charset="-78"/>
              </a:rPr>
              <a:t>Buyer's decision process itself affects</a:t>
            </a:r>
          </a:p>
          <a:p>
            <a:pPr>
              <a:lnSpc>
                <a:spcPct val="200000"/>
              </a:lnSpc>
            </a:pPr>
            <a:r>
              <a:rPr lang="en-US" sz="2400" dirty="0">
                <a:solidFill>
                  <a:srgbClr val="2D3956"/>
                </a:solidFill>
                <a:latin typeface="Tajawal ExtraBold" panose="00000800000000000000" pitchFamily="2" charset="-78"/>
                <a:cs typeface="Tajawal ExtraBold" panose="00000800000000000000" pitchFamily="2" charset="-78"/>
              </a:rPr>
              <a:t>       the buyer's behavior.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106768" y="235178"/>
            <a:ext cx="10272902" cy="584775"/>
          </a:xfrm>
          <a:prstGeom prst="rect">
            <a:avLst/>
          </a:prstGeom>
        </p:spPr>
        <p:txBody>
          <a:bodyPr wrap="square">
            <a:spAutoFit/>
          </a:bodyPr>
          <a:lstStyle/>
          <a:p>
            <a:r>
              <a:rPr lang="en-US" sz="3200" b="1" dirty="0">
                <a:solidFill>
                  <a:srgbClr val="852F4A"/>
                </a:solidFill>
              </a:rPr>
              <a:t>To understand how the stimuli are changed into responses:</a:t>
            </a:r>
          </a:p>
        </p:txBody>
      </p:sp>
      <p:pic>
        <p:nvPicPr>
          <p:cNvPr id="10" name="Picture 2" descr="C:\Users\Dr Mayar\Desktop\800-DW-Shopping.jpg">
            <a:extLst>
              <a:ext uri="{FF2B5EF4-FFF2-40B4-BE49-F238E27FC236}">
                <a16:creationId xmlns:a16="http://schemas.microsoft.com/office/drawing/2014/main" id="{83AFB151-D5A8-4EF1-9A0B-838DC533AB7E}"/>
              </a:ext>
            </a:extLst>
          </p:cNvPr>
          <p:cNvPicPr>
            <a:picLocks noChangeAspect="1" noChangeArrowheads="1"/>
          </p:cNvPicPr>
          <p:nvPr/>
        </p:nvPicPr>
        <p:blipFill>
          <a:blip r:embed="rId7" cstate="print">
            <a:extLst>
              <a:ext uri="{28A0092B-C50C-407E-A947-70E740481C1C}">
                <a14:useLocalDpi xmlns:a14="http://schemas.microsoft.com/office/drawing/2010/main"/>
              </a:ext>
            </a:extLst>
          </a:blip>
          <a:srcRect/>
          <a:stretch>
            <a:fillRect/>
          </a:stretch>
        </p:blipFill>
        <p:spPr bwMode="auto">
          <a:xfrm>
            <a:off x="9257340" y="1937954"/>
            <a:ext cx="3100258" cy="34559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8982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234684" y="706884"/>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a:ext>
            </a:extLst>
          </a:blip>
          <a:srcRect/>
          <a:stretch/>
        </p:blipFill>
        <p:spPr>
          <a:xfrm>
            <a:off x="9918598" y="-535488"/>
            <a:ext cx="2036258" cy="1800993"/>
          </a:xfrm>
          <a:prstGeom prst="rect">
            <a:avLst/>
          </a:prstGeom>
        </p:spPr>
      </p:pic>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51127" y="5640253"/>
            <a:ext cx="1879649" cy="309233"/>
          </a:xfrm>
          <a:prstGeom prst="rect">
            <a:avLst/>
          </a:prstGeom>
        </p:spPr>
      </p:pic>
      <p:sp>
        <p:nvSpPr>
          <p:cNvPr id="4" name="Rectangle 3">
            <a:extLst>
              <a:ext uri="{FF2B5EF4-FFF2-40B4-BE49-F238E27FC236}">
                <a16:creationId xmlns:a16="http://schemas.microsoft.com/office/drawing/2014/main" id="{27D93291-4ED0-4337-8692-C9675582A6A3}"/>
              </a:ext>
            </a:extLst>
          </p:cNvPr>
          <p:cNvSpPr/>
          <p:nvPr/>
        </p:nvSpPr>
        <p:spPr>
          <a:xfrm>
            <a:off x="3740715" y="91832"/>
            <a:ext cx="5228624" cy="523220"/>
          </a:xfrm>
          <a:prstGeom prst="rect">
            <a:avLst/>
          </a:prstGeom>
        </p:spPr>
        <p:txBody>
          <a:bodyPr wrap="square">
            <a:spAutoFit/>
          </a:bodyPr>
          <a:lstStyle/>
          <a:p>
            <a:r>
              <a:rPr lang="en-US" sz="2800" b="1" dirty="0">
                <a:solidFill>
                  <a:srgbClr val="852F4A"/>
                </a:solidFill>
              </a:rPr>
              <a:t>Purchase Influences</a:t>
            </a:r>
          </a:p>
        </p:txBody>
      </p:sp>
      <p:graphicFrame>
        <p:nvGraphicFramePr>
          <p:cNvPr id="14" name="Content Placeholder 5">
            <a:extLst>
              <a:ext uri="{FF2B5EF4-FFF2-40B4-BE49-F238E27FC236}">
                <a16:creationId xmlns:a16="http://schemas.microsoft.com/office/drawing/2014/main" id="{0DEA59E7-3852-492B-B024-AA3411CA75AD}"/>
              </a:ext>
            </a:extLst>
          </p:cNvPr>
          <p:cNvGraphicFramePr>
            <a:graphicFrameLocks/>
          </p:cNvGraphicFramePr>
          <p:nvPr>
            <p:extLst>
              <p:ext uri="{D42A27DB-BD31-4B8C-83A1-F6EECF244321}">
                <p14:modId xmlns:p14="http://schemas.microsoft.com/office/powerpoint/2010/main" val="1755129504"/>
              </p:ext>
            </p:extLst>
          </p:nvPr>
        </p:nvGraphicFramePr>
        <p:xfrm>
          <a:off x="3984752" y="1066969"/>
          <a:ext cx="7499588" cy="5919458"/>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extLst>
      <p:ext uri="{BB962C8B-B14F-4D97-AF65-F5344CB8AC3E}">
        <p14:creationId xmlns:p14="http://schemas.microsoft.com/office/powerpoint/2010/main" val="25014930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a:ext>
            </a:extLst>
          </a:blip>
          <a:stretch>
            <a:fillRect/>
          </a:stretch>
        </p:blipFill>
        <p:spPr>
          <a:xfrm>
            <a:off x="0" y="0"/>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680720" y="5103674"/>
            <a:ext cx="6390639" cy="1754326"/>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a:p>
            <a:r>
              <a:rPr lang="en-US" sz="5400" b="1" dirty="0">
                <a:solidFill>
                  <a:srgbClr val="2D3956"/>
                </a:solidFill>
                <a:latin typeface="Tajawal Medium" panose="00000600000000000000" pitchFamily="2" charset="-78"/>
                <a:cs typeface="Tajawal Medium" panose="00000600000000000000" pitchFamily="2" charset="-78"/>
              </a:rPr>
              <a:t>Dr. Perihan Salah</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4104</TotalTime>
  <Words>647</Words>
  <Application>Microsoft Office PowerPoint</Application>
  <PresentationFormat>Widescreen</PresentationFormat>
  <Paragraphs>117</Paragraphs>
  <Slides>21</Slides>
  <Notes>8</Notes>
  <HiddenSlides>0</HiddenSlides>
  <MMClips>1</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21</vt:i4>
      </vt:variant>
    </vt:vector>
  </HeadingPairs>
  <TitlesOfParts>
    <vt:vector size="29" baseType="lpstr">
      <vt:lpstr>Arial</vt:lpstr>
      <vt:lpstr>Calibri</vt:lpstr>
      <vt:lpstr>Calibri Light</vt:lpstr>
      <vt:lpstr>Candara</vt:lpstr>
      <vt:lpstr>Lato</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Perihan Salah</cp:lastModifiedBy>
  <cp:revision>228</cp:revision>
  <dcterms:created xsi:type="dcterms:W3CDTF">2023-04-29T09:08:23Z</dcterms:created>
  <dcterms:modified xsi:type="dcterms:W3CDTF">2023-09-11T11:03:24Z</dcterms:modified>
</cp:coreProperties>
</file>