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4"/>
  </p:sldMasterIdLst>
  <p:notesMasterIdLst>
    <p:notesMasterId r:id="rId57"/>
  </p:notesMasterIdLst>
  <p:sldIdLst>
    <p:sldId id="645" r:id="rId5"/>
    <p:sldId id="646" r:id="rId6"/>
    <p:sldId id="313" r:id="rId7"/>
    <p:sldId id="276" r:id="rId8"/>
    <p:sldId id="616" r:id="rId9"/>
    <p:sldId id="482" r:id="rId10"/>
    <p:sldId id="596" r:id="rId11"/>
    <p:sldId id="605" r:id="rId12"/>
    <p:sldId id="615" r:id="rId13"/>
    <p:sldId id="256" r:id="rId14"/>
    <p:sldId id="527" r:id="rId15"/>
    <p:sldId id="604" r:id="rId16"/>
    <p:sldId id="597" r:id="rId17"/>
    <p:sldId id="621" r:id="rId18"/>
    <p:sldId id="620" r:id="rId19"/>
    <p:sldId id="608" r:id="rId20"/>
    <p:sldId id="606" r:id="rId21"/>
    <p:sldId id="622" r:id="rId22"/>
    <p:sldId id="598" r:id="rId23"/>
    <p:sldId id="623" r:id="rId24"/>
    <p:sldId id="609" r:id="rId25"/>
    <p:sldId id="625" r:id="rId26"/>
    <p:sldId id="631" r:id="rId27"/>
    <p:sldId id="613" r:id="rId28"/>
    <p:sldId id="626" r:id="rId29"/>
    <p:sldId id="627" r:id="rId30"/>
    <p:sldId id="628" r:id="rId31"/>
    <p:sldId id="629" r:id="rId32"/>
    <p:sldId id="632" r:id="rId33"/>
    <p:sldId id="624" r:id="rId34"/>
    <p:sldId id="599" r:id="rId35"/>
    <p:sldId id="633" r:id="rId36"/>
    <p:sldId id="600" r:id="rId37"/>
    <p:sldId id="614" r:id="rId38"/>
    <p:sldId id="528" r:id="rId39"/>
    <p:sldId id="601" r:id="rId40"/>
    <p:sldId id="610" r:id="rId41"/>
    <p:sldId id="486" r:id="rId42"/>
    <p:sldId id="635" r:id="rId43"/>
    <p:sldId id="611" r:id="rId44"/>
    <p:sldId id="612" r:id="rId45"/>
    <p:sldId id="636" r:id="rId46"/>
    <p:sldId id="637" r:id="rId47"/>
    <p:sldId id="638" r:id="rId48"/>
    <p:sldId id="639" r:id="rId49"/>
    <p:sldId id="642" r:id="rId50"/>
    <p:sldId id="643" r:id="rId51"/>
    <p:sldId id="644" r:id="rId52"/>
    <p:sldId id="640" r:id="rId53"/>
    <p:sldId id="641" r:id="rId54"/>
    <p:sldId id="544" r:id="rId55"/>
    <p:sldId id="647" r:id="rId5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45"/>
            <p14:sldId id="646"/>
            <p14:sldId id="313"/>
            <p14:sldId id="276"/>
            <p14:sldId id="616"/>
            <p14:sldId id="482"/>
            <p14:sldId id="596"/>
            <p14:sldId id="605"/>
            <p14:sldId id="615"/>
            <p14:sldId id="256"/>
            <p14:sldId id="527"/>
            <p14:sldId id="604"/>
            <p14:sldId id="597"/>
            <p14:sldId id="621"/>
            <p14:sldId id="620"/>
            <p14:sldId id="608"/>
            <p14:sldId id="606"/>
            <p14:sldId id="622"/>
            <p14:sldId id="598"/>
            <p14:sldId id="623"/>
            <p14:sldId id="609"/>
            <p14:sldId id="625"/>
            <p14:sldId id="631"/>
            <p14:sldId id="613"/>
            <p14:sldId id="626"/>
            <p14:sldId id="627"/>
            <p14:sldId id="628"/>
            <p14:sldId id="629"/>
            <p14:sldId id="632"/>
            <p14:sldId id="624"/>
            <p14:sldId id="599"/>
            <p14:sldId id="633"/>
            <p14:sldId id="600"/>
            <p14:sldId id="614"/>
            <p14:sldId id="528"/>
            <p14:sldId id="601"/>
            <p14:sldId id="610"/>
            <p14:sldId id="486"/>
            <p14:sldId id="635"/>
            <p14:sldId id="611"/>
            <p14:sldId id="612"/>
            <p14:sldId id="636"/>
            <p14:sldId id="637"/>
            <p14:sldId id="638"/>
            <p14:sldId id="639"/>
            <p14:sldId id="642"/>
            <p14:sldId id="643"/>
            <p14:sldId id="644"/>
            <p14:sldId id="640"/>
            <p14:sldId id="641"/>
            <p14:sldId id="544"/>
            <p14:sldId id="647"/>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853" autoAdjust="0"/>
    <p:restoredTop sz="93738" autoAdjust="0"/>
  </p:normalViewPr>
  <p:slideViewPr>
    <p:cSldViewPr snapToGrid="0">
      <p:cViewPr varScale="1">
        <p:scale>
          <a:sx n="54" d="100"/>
          <a:sy n="54" d="100"/>
        </p:scale>
        <p:origin x="72" y="494"/>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slide" Target="slides/slide50.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notesMaster" Target="notesMasters/notesMaster1.xml"/><Relationship Id="rId61"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pPr/>
              <a:t>7/21/2024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pPr/>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402826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6341792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pPr/>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JO"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pPr/>
              <a:t>6</a:t>
            </a:fld>
            <a:endParaRPr lang="en-US"/>
          </a:p>
        </p:txBody>
      </p:sp>
    </p:spTree>
    <p:extLst>
      <p:ext uri="{BB962C8B-B14F-4D97-AF65-F5344CB8AC3E}">
        <p14:creationId xmlns:p14="http://schemas.microsoft.com/office/powerpoint/2010/main" val="18149913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JO"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pPr/>
              <a:t>7</a:t>
            </a:fld>
            <a:endParaRPr lang="en-US"/>
          </a:p>
        </p:txBody>
      </p:sp>
    </p:spTree>
    <p:extLst>
      <p:ext uri="{BB962C8B-B14F-4D97-AF65-F5344CB8AC3E}">
        <p14:creationId xmlns:p14="http://schemas.microsoft.com/office/powerpoint/2010/main" val="17792511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JO"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pPr/>
              <a:t>8</a:t>
            </a:fld>
            <a:endParaRPr lang="en-US"/>
          </a:p>
        </p:txBody>
      </p:sp>
    </p:spTree>
    <p:extLst>
      <p:ext uri="{BB962C8B-B14F-4D97-AF65-F5344CB8AC3E}">
        <p14:creationId xmlns:p14="http://schemas.microsoft.com/office/powerpoint/2010/main" val="32461854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ar-SA"/>
              <a:t>انقر لتحرير نمط العنوان الرئيسي</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ar-SA"/>
              <a:t>انقر لتحرير نمط العنوان الثانوي الرئيسي</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pPr/>
              <a:t>7/21/2024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8757244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العنوان الرئيسي</a:t>
            </a:r>
            <a:endParaRPr lang="en-US"/>
          </a:p>
        </p:txBody>
      </p:sp>
      <p:sp>
        <p:nvSpPr>
          <p:cNvPr id="3" name="Content Placeholder 2"/>
          <p:cNvSpPr>
            <a:spLocks noGrp="1"/>
          </p:cNvSpPr>
          <p:nvPr>
            <p:ph idx="1"/>
          </p:nvPr>
        </p:nvSpPr>
        <p:spPr/>
        <p:txBody>
          <a:body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pPr/>
              <a:t>7/21/2024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414688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ar-SA"/>
              <a:t>انقر لتحرير نمط العنوان الرئيسي</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ar-SA"/>
              <a:t>تحرير أنماط النص الرئيسي</a:t>
            </a:r>
          </a:p>
        </p:txBody>
      </p:sp>
      <p:sp>
        <p:nvSpPr>
          <p:cNvPr id="4" name="Date Placeholder 3"/>
          <p:cNvSpPr>
            <a:spLocks noGrp="1"/>
          </p:cNvSpPr>
          <p:nvPr>
            <p:ph type="dt" sz="half" idx="10"/>
          </p:nvPr>
        </p:nvSpPr>
        <p:spPr/>
        <p:txBody>
          <a:bodyPr/>
          <a:lstStyle/>
          <a:p>
            <a:fld id="{7AD86B2E-B702-4422-B277-3A08C7449694}" type="datetimeFigureOut">
              <a:rPr lang="en-US" smtClean="0"/>
              <a:pPr/>
              <a:t>7/21/2024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809305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ين">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العنوان الرئيسي</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5" name="Date Placeholder 4"/>
          <p:cNvSpPr>
            <a:spLocks noGrp="1"/>
          </p:cNvSpPr>
          <p:nvPr>
            <p:ph type="dt" sz="half" idx="10"/>
          </p:nvPr>
        </p:nvSpPr>
        <p:spPr/>
        <p:txBody>
          <a:bodyPr/>
          <a:lstStyle/>
          <a:p>
            <a:fld id="{7AD86B2E-B702-4422-B277-3A08C7449694}" type="datetimeFigureOut">
              <a:rPr lang="en-US" smtClean="0"/>
              <a:pPr/>
              <a:t>7/21/2024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9601929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ar-SA"/>
              <a:t>انقر لتحرير نمط العنوان الرئيسي</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تحرير أنماط النص الرئيسي</a:t>
            </a:r>
          </a:p>
        </p:txBody>
      </p:sp>
      <p:sp>
        <p:nvSpPr>
          <p:cNvPr id="4" name="Content Placeholder 3"/>
          <p:cNvSpPr>
            <a:spLocks noGrp="1"/>
          </p:cNvSpPr>
          <p:nvPr>
            <p:ph sz="half" idx="2"/>
          </p:nvPr>
        </p:nvSpPr>
        <p:spPr>
          <a:xfrm>
            <a:off x="839788" y="2505075"/>
            <a:ext cx="5157787" cy="3684588"/>
          </a:xfrm>
        </p:spPr>
        <p:txBody>
          <a:body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تحرير أنماط النص الرئيسي</a:t>
            </a:r>
          </a:p>
        </p:txBody>
      </p:sp>
      <p:sp>
        <p:nvSpPr>
          <p:cNvPr id="6" name="Content Placeholder 5"/>
          <p:cNvSpPr>
            <a:spLocks noGrp="1"/>
          </p:cNvSpPr>
          <p:nvPr>
            <p:ph sz="quarter" idx="4"/>
          </p:nvPr>
        </p:nvSpPr>
        <p:spPr>
          <a:xfrm>
            <a:off x="6172200" y="2505075"/>
            <a:ext cx="5183188" cy="3684588"/>
          </a:xfrm>
        </p:spPr>
        <p:txBody>
          <a:body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7" name="Date Placeholder 6"/>
          <p:cNvSpPr>
            <a:spLocks noGrp="1"/>
          </p:cNvSpPr>
          <p:nvPr>
            <p:ph type="dt" sz="half" idx="10"/>
          </p:nvPr>
        </p:nvSpPr>
        <p:spPr/>
        <p:txBody>
          <a:bodyPr/>
          <a:lstStyle/>
          <a:p>
            <a:fld id="{7AD86B2E-B702-4422-B277-3A08C7449694}" type="datetimeFigureOut">
              <a:rPr lang="en-US" smtClean="0"/>
              <a:pPr/>
              <a:t>7/21/2024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4635319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العنوان الرئيسي</a:t>
            </a:r>
            <a:endParaRPr lang="en-US"/>
          </a:p>
        </p:txBody>
      </p:sp>
      <p:sp>
        <p:nvSpPr>
          <p:cNvPr id="3" name="Date Placeholder 2"/>
          <p:cNvSpPr>
            <a:spLocks noGrp="1"/>
          </p:cNvSpPr>
          <p:nvPr>
            <p:ph type="dt" sz="half" idx="10"/>
          </p:nvPr>
        </p:nvSpPr>
        <p:spPr/>
        <p:txBody>
          <a:bodyPr/>
          <a:lstStyle/>
          <a:p>
            <a:fld id="{7AD86B2E-B702-4422-B277-3A08C7449694}" type="datetimeFigureOut">
              <a:rPr lang="en-US" smtClean="0"/>
              <a:pPr/>
              <a:t>7/21/2024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6906046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pPr/>
              <a:t>7/21/2024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1056928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ذو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ar-SA"/>
              <a:t>انقر لتحرير نمط العنوان الرئيسي</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تحرير أنماط النص الرئيسي</a:t>
            </a:r>
          </a:p>
        </p:txBody>
      </p:sp>
      <p:sp>
        <p:nvSpPr>
          <p:cNvPr id="5" name="Date Placeholder 4"/>
          <p:cNvSpPr>
            <a:spLocks noGrp="1"/>
          </p:cNvSpPr>
          <p:nvPr>
            <p:ph type="dt" sz="half" idx="10"/>
          </p:nvPr>
        </p:nvSpPr>
        <p:spPr/>
        <p:txBody>
          <a:bodyPr/>
          <a:lstStyle/>
          <a:p>
            <a:fld id="{7AD86B2E-B702-4422-B277-3A08C7449694}" type="datetimeFigureOut">
              <a:rPr lang="en-US" smtClean="0"/>
              <a:pPr/>
              <a:t>7/21/2024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4936711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ar-SA"/>
              <a:t>انقر لتحرير نمط العنوان الرئيسي</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ar-SA"/>
              <a:t>انقر فوق الأيقونة لإضافة صورة</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تحرير أنماط النص الرئيسي</a:t>
            </a:r>
          </a:p>
        </p:txBody>
      </p:sp>
      <p:sp>
        <p:nvSpPr>
          <p:cNvPr id="5" name="Date Placeholder 4"/>
          <p:cNvSpPr>
            <a:spLocks noGrp="1"/>
          </p:cNvSpPr>
          <p:nvPr>
            <p:ph type="dt" sz="half" idx="10"/>
          </p:nvPr>
        </p:nvSpPr>
        <p:spPr/>
        <p:txBody>
          <a:bodyPr/>
          <a:lstStyle/>
          <a:p>
            <a:fld id="{7AD86B2E-B702-4422-B277-3A08C7449694}" type="datetimeFigureOut">
              <a:rPr lang="en-US" smtClean="0"/>
              <a:pPr/>
              <a:t>7/21/2024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443912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العنوان الرئيسي</a:t>
            </a:r>
            <a:endParaRPr lang="en-US"/>
          </a:p>
        </p:txBody>
      </p:sp>
      <p:sp>
        <p:nvSpPr>
          <p:cNvPr id="3" name="Vertical Text Placeholder 2"/>
          <p:cNvSpPr>
            <a:spLocks noGrp="1"/>
          </p:cNvSpPr>
          <p:nvPr>
            <p:ph type="body" orient="vert" idx="1"/>
          </p:nvPr>
        </p:nvSpPr>
        <p:spPr/>
        <p:txBody>
          <a:bodyPr vert="eaVert"/>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pPr/>
              <a:t>7/21/2024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5924303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ar-SA"/>
              <a:t>انقر لتحرير نمط العنوان الرئيسي</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pPr/>
              <a:t>7/21/2024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08749203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ar-SA"/>
              <a:t>انقر فوق الأيقونة لإضافة صورة</a:t>
            </a:r>
            <a:endParaRPr lang="en-US"/>
          </a:p>
        </p:txBody>
      </p:sp>
    </p:spTree>
    <p:extLst>
      <p:ext uri="{BB962C8B-B14F-4D97-AF65-F5344CB8AC3E}">
        <p14:creationId xmlns:p14="http://schemas.microsoft.com/office/powerpoint/2010/main" val="372929031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ar-SA"/>
              <a:t>انقر فوق الأيقونة لإضافة صورة</a:t>
            </a:r>
            <a:endParaRPr lang="id-ID"/>
          </a:p>
        </p:txBody>
      </p:sp>
    </p:spTree>
    <p:extLst>
      <p:ext uri="{BB962C8B-B14F-4D97-AF65-F5344CB8AC3E}">
        <p14:creationId xmlns:p14="http://schemas.microsoft.com/office/powerpoint/2010/main" val="738642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ar-SA"/>
              <a:t>انقر فوق الأيقونة لإضافة صورة</a:t>
            </a:r>
            <a:endParaRPr lang="id-ID"/>
          </a:p>
        </p:txBody>
      </p:sp>
    </p:spTree>
    <p:extLst>
      <p:ext uri="{BB962C8B-B14F-4D97-AF65-F5344CB8AC3E}">
        <p14:creationId xmlns:p14="http://schemas.microsoft.com/office/powerpoint/2010/main" val="31500750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ar-SA"/>
              <a:t>انقر فوق الأيقونة لإضافة صورة</a:t>
            </a:r>
            <a:endParaRPr lang="id-ID"/>
          </a:p>
        </p:txBody>
      </p:sp>
    </p:spTree>
    <p:extLst>
      <p:ext uri="{BB962C8B-B14F-4D97-AF65-F5344CB8AC3E}">
        <p14:creationId xmlns:p14="http://schemas.microsoft.com/office/powerpoint/2010/main" val="15188507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ar-SA"/>
              <a:t>انقر فوق الأيقونة لإضافة صورة</a:t>
            </a:r>
            <a:endParaRPr lang="id-ID"/>
          </a:p>
        </p:txBody>
      </p:sp>
    </p:spTree>
    <p:extLst>
      <p:ext uri="{BB962C8B-B14F-4D97-AF65-F5344CB8AC3E}">
        <p14:creationId xmlns:p14="http://schemas.microsoft.com/office/powerpoint/2010/main" val="20891498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ar-SA"/>
              <a:t>انقر فوق الأيقونة لإضافة صورة</a:t>
            </a:r>
            <a:endParaRPr lang="id-ID"/>
          </a:p>
        </p:txBody>
      </p:sp>
    </p:spTree>
    <p:extLst>
      <p:ext uri="{BB962C8B-B14F-4D97-AF65-F5344CB8AC3E}">
        <p14:creationId xmlns:p14="http://schemas.microsoft.com/office/powerpoint/2010/main" val="8185148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ar-SA"/>
              <a:t>انقر فوق الأيقونة لإضافة صورة</a:t>
            </a:r>
            <a:endParaRPr lang="id-ID"/>
          </a:p>
        </p:txBody>
      </p:sp>
    </p:spTree>
    <p:extLst>
      <p:ext uri="{BB962C8B-B14F-4D97-AF65-F5344CB8AC3E}">
        <p14:creationId xmlns:p14="http://schemas.microsoft.com/office/powerpoint/2010/main" val="18033994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3055864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ar-SA"/>
              <a:t>انقر لتحرير نمط العنوان الرئيسي</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pPr/>
              <a:t>7/21/2024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pPr/>
              <a:t>‹#›</a:t>
            </a:fld>
            <a:endParaRPr lang="en-US"/>
          </a:p>
        </p:txBody>
      </p:sp>
    </p:spTree>
    <p:extLst>
      <p:ext uri="{BB962C8B-B14F-4D97-AF65-F5344CB8AC3E}">
        <p14:creationId xmlns:p14="http://schemas.microsoft.com/office/powerpoint/2010/main" val="552954379"/>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 id="2147483686" r:id="rId18"/>
    <p:sldLayoutId id="2147483660" r:id="rId19"/>
    <p:sldLayoutId id="2147483662" r:id="rId20"/>
    <p:sldLayoutId id="2147483665" r:id="rId21"/>
    <p:sldLayoutId id="2147483666" r:id="rId22"/>
    <p:sldLayoutId id="2147483667" r:id="rId23"/>
  </p:sldLayoutIdLst>
  <p:txStyles>
    <p:titleStyle>
      <a:lvl1pPr algn="l"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14.svg"/><Relationship Id="rId2" Type="http://schemas.openxmlformats.org/officeDocument/2006/relationships/image" Target="../media/image9.jpeg"/><Relationship Id="rId1" Type="http://schemas.openxmlformats.org/officeDocument/2006/relationships/slideLayout" Target="../slideLayouts/slideLayout17.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1108644" y="2424037"/>
            <a:ext cx="3534942" cy="1384995"/>
          </a:xfrm>
          <a:prstGeom prst="rect">
            <a:avLst/>
          </a:prstGeom>
          <a:noFill/>
        </p:spPr>
        <p:txBody>
          <a:bodyPr wrap="none" rtlCol="0">
            <a:spAutoFit/>
          </a:bodyPr>
          <a:lstStyle/>
          <a:p>
            <a:pPr algn="ctr"/>
            <a:r>
              <a:rPr lang="ar-JO" sz="2800" b="1" dirty="0">
                <a:solidFill>
                  <a:srgbClr val="00B0F0"/>
                </a:solidFill>
                <a:latin typeface="Alexandria" pitchFamily="2" charset="-78"/>
                <a:cs typeface="Alexandria" pitchFamily="2" charset="-78"/>
              </a:rPr>
              <a:t>أساليب البحث</a:t>
            </a:r>
          </a:p>
          <a:p>
            <a:pPr algn="ctr"/>
            <a:endParaRPr lang="ar-JO" sz="2800" b="1" dirty="0">
              <a:solidFill>
                <a:srgbClr val="00B0F0"/>
              </a:solidFill>
              <a:latin typeface="Alexandria" pitchFamily="2" charset="-78"/>
              <a:cs typeface="Alexandria" pitchFamily="2" charset="-78"/>
            </a:endParaRPr>
          </a:p>
          <a:p>
            <a:pPr algn="ctr"/>
            <a:r>
              <a:rPr lang="ar-JO" sz="2800" b="1" dirty="0">
                <a:solidFill>
                  <a:srgbClr val="00B0F0"/>
                </a:solidFill>
                <a:latin typeface="Alexandria" pitchFamily="2" charset="-78"/>
                <a:cs typeface="Alexandria" pitchFamily="2" charset="-78"/>
              </a:rPr>
              <a:t>د. الاء طارق </a:t>
            </a:r>
            <a:r>
              <a:rPr lang="ar-JO" sz="2800" b="1" dirty="0" err="1">
                <a:solidFill>
                  <a:srgbClr val="00B0F0"/>
                </a:solidFill>
                <a:latin typeface="Alexandria" pitchFamily="2" charset="-78"/>
                <a:cs typeface="Alexandria" pitchFamily="2" charset="-78"/>
              </a:rPr>
              <a:t>الضمرات</a:t>
            </a:r>
            <a:endParaRPr lang="ar-JO" sz="2800" b="1" dirty="0">
              <a:solidFill>
                <a:srgbClr val="00B0F0"/>
              </a:solidFill>
              <a:latin typeface="Alexandria" pitchFamily="2" charset="-78"/>
              <a:cs typeface="Alexandria" pitchFamily="2" charset="-78"/>
            </a:endParaRPr>
          </a:p>
        </p:txBody>
      </p:sp>
      <p:sp>
        <p:nvSpPr>
          <p:cNvPr id="34" name="Rectangle: Rounded Corners 33"/>
          <p:cNvSpPr/>
          <p:nvPr/>
        </p:nvSpPr>
        <p:spPr>
          <a:xfrm>
            <a:off x="414984" y="597698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pitchFamily="2" charset="-78"/>
                <a:cs typeface="Alexandria" pitchFamily="2" charset="-78"/>
              </a:rPr>
              <a:t>Lecture 6</a:t>
            </a:r>
          </a:p>
        </p:txBody>
      </p:sp>
      <p:sp>
        <p:nvSpPr>
          <p:cNvPr id="46" name="TextBox 45"/>
          <p:cNvSpPr txBox="1"/>
          <p:nvPr/>
        </p:nvSpPr>
        <p:spPr>
          <a:xfrm>
            <a:off x="329269" y="5104240"/>
            <a:ext cx="2834430" cy="707886"/>
          </a:xfrm>
          <a:prstGeom prst="rect">
            <a:avLst/>
          </a:prstGeom>
          <a:noFill/>
        </p:spPr>
        <p:txBody>
          <a:bodyPr wrap="none" rtlCol="0">
            <a:spAutoFit/>
          </a:bodyPr>
          <a:lstStyle/>
          <a:p>
            <a:r>
              <a:rPr lang="en-US" sz="2000" dirty="0">
                <a:latin typeface="Alexandria" pitchFamily="2" charset="-78"/>
                <a:cs typeface="Alexandria" pitchFamily="2" charset="-78"/>
              </a:rPr>
              <a:t>RSC 701</a:t>
            </a:r>
          </a:p>
          <a:p>
            <a:r>
              <a:rPr lang="ar-JO" sz="2000" dirty="0">
                <a:latin typeface="Alexandria" pitchFamily="2" charset="-78"/>
                <a:cs typeface="Alexandria" pitchFamily="2" charset="-78"/>
              </a:rPr>
              <a:t>ماجستير القيادة التربوية</a:t>
            </a:r>
            <a:endParaRPr lang="en-US" sz="2000" dirty="0">
              <a:latin typeface="Alexandria" pitchFamily="2" charset="-78"/>
              <a:cs typeface="Alexandria" pitchFamily="2" charset="-78"/>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16137035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13153"/>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7077244" y="4617723"/>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pitchFamily="2" charset="-78"/>
                <a:cs typeface="Alexandria" pitchFamily="2" charset="-78"/>
              </a:rPr>
              <a:t>Lecture 6</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a:solidFill>
                  <a:srgbClr val="00B0F0"/>
                </a:solidFill>
                <a:latin typeface="Times New Roman" panose="02020603050405020304" pitchFamily="18" charset="0"/>
                <a:cs typeface="Times New Roman" panose="02020603050405020304" pitchFamily="18" charset="0"/>
              </a:rPr>
              <a:t>Alaa</a:t>
            </a:r>
            <a:r>
              <a:rPr lang="en-US" sz="2800" b="1" dirty="0">
                <a:solidFill>
                  <a:srgbClr val="00B0F0"/>
                </a:solidFill>
                <a:latin typeface="Times New Roman" panose="02020603050405020304" pitchFamily="18" charset="0"/>
                <a:cs typeface="Times New Roman" panose="02020603050405020304" pitchFamily="18" charset="0"/>
              </a:rPr>
              <a:t> </a:t>
            </a:r>
            <a:r>
              <a:rPr lang="en-US" sz="2800" b="1" dirty="0" err="1">
                <a:solidFill>
                  <a:srgbClr val="00B0F0"/>
                </a:solidFill>
                <a:latin typeface="Times New Roman" panose="02020603050405020304" pitchFamily="18" charset="0"/>
                <a:cs typeface="Times New Roman" panose="02020603050405020304" pitchFamily="18" charset="0"/>
              </a:rPr>
              <a:t>Eldmrat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p:cNvPicPr>
            <a:picLocks noChangeAspect="1"/>
          </p:cNvPicPr>
          <p:nvPr/>
        </p:nvPicPr>
        <p:blipFill>
          <a:blip r:embed="rId5"/>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30"/>
          <p:cNvSpPr txBox="1"/>
          <p:nvPr/>
        </p:nvSpPr>
        <p:spPr>
          <a:xfrm>
            <a:off x="5563673" y="2110087"/>
            <a:ext cx="6628327" cy="2677656"/>
          </a:xfrm>
          <a:prstGeom prst="rect">
            <a:avLst/>
          </a:prstGeom>
          <a:noFill/>
        </p:spPr>
        <p:txBody>
          <a:bodyPr wrap="square" rtlCol="0">
            <a:spAutoFit/>
          </a:bodyPr>
          <a:lstStyle/>
          <a:p>
            <a:pPr algn="ctr"/>
            <a:r>
              <a:rPr lang="ar-JO" sz="2800" b="1" dirty="0">
                <a:solidFill>
                  <a:srgbClr val="00B0F0"/>
                </a:solidFill>
                <a:latin typeface="Alexandria" pitchFamily="2" charset="-78"/>
                <a:cs typeface="Alexandria" pitchFamily="2" charset="-78"/>
              </a:rPr>
              <a:t>أساليب البحث</a:t>
            </a:r>
            <a:endParaRPr lang="en-US" sz="2800" b="1" dirty="0">
              <a:latin typeface="Alexandria" pitchFamily="2" charset="-78"/>
              <a:cs typeface="Alexandria" pitchFamily="2" charset="-78"/>
            </a:endParaRPr>
          </a:p>
          <a:p>
            <a:pPr algn="ctr"/>
            <a:endParaRPr lang="ar-JO" sz="2800" b="1" dirty="0">
              <a:latin typeface="Alexandria" pitchFamily="2" charset="-78"/>
              <a:cs typeface="Alexandria" pitchFamily="2" charset="-78"/>
            </a:endParaRPr>
          </a:p>
          <a:p>
            <a:pPr algn="ctr" rtl="1"/>
            <a:r>
              <a:rPr lang="ar-JO" sz="2800" dirty="0">
                <a:latin typeface="Alexandria" pitchFamily="2" charset="-78"/>
                <a:cs typeface="Alexandria" pitchFamily="2" charset="-78"/>
              </a:rPr>
              <a:t>(البحوث الاستقرائية والارتباطية, البحوث الكمية والنوعية, البحوث الأساسية والتطبيقية)</a:t>
            </a:r>
            <a:endParaRPr lang="en-US" sz="2800" dirty="0">
              <a:latin typeface="Alexandria" pitchFamily="2" charset="-78"/>
              <a:cs typeface="Alexandria" pitchFamily="2" charset="-78"/>
            </a:endParaRPr>
          </a:p>
          <a:p>
            <a:pPr algn="ctr"/>
            <a:endParaRPr lang="ar-JO" sz="2800" b="1" dirty="0">
              <a:latin typeface="Alexandria" pitchFamily="2" charset="-78"/>
              <a:cs typeface="Alexandria" pitchFamily="2" charset="-78"/>
            </a:endParaRPr>
          </a:p>
        </p:txBody>
      </p:sp>
    </p:spTree>
    <p:extLst>
      <p:ext uri="{BB962C8B-B14F-4D97-AF65-F5344CB8AC3E}">
        <p14:creationId xmlns:p14="http://schemas.microsoft.com/office/powerpoint/2010/main" val="34479082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904B7CA6-23A4-2E24-5FFC-ECEA38831F6A}"/>
              </a:ext>
            </a:extLst>
          </p:cNvPr>
          <p:cNvSpPr txBox="1"/>
          <p:nvPr/>
        </p:nvSpPr>
        <p:spPr>
          <a:xfrm>
            <a:off x="2395961" y="1212613"/>
            <a:ext cx="8375963" cy="5078313"/>
          </a:xfrm>
          <a:prstGeom prst="rect">
            <a:avLst/>
          </a:prstGeom>
          <a:noFill/>
        </p:spPr>
        <p:txBody>
          <a:bodyPr wrap="square" rtlCol="0">
            <a:spAutoFit/>
          </a:bodyPr>
          <a:lstStyle/>
          <a:p>
            <a:pPr algn="ctr" rtl="1"/>
            <a:r>
              <a:rPr lang="ar-JO" sz="2800" b="1" dirty="0">
                <a:solidFill>
                  <a:srgbClr val="2D3956"/>
                </a:solidFill>
                <a:latin typeface="Alexandria" pitchFamily="2" charset="-78"/>
                <a:cs typeface="Alexandria" pitchFamily="2" charset="-78"/>
              </a:rPr>
              <a:t>المحتويات</a:t>
            </a:r>
          </a:p>
          <a:p>
            <a:pPr algn="r" rtl="1"/>
            <a:endParaRPr lang="ar-JO" sz="2000" b="1" dirty="0">
              <a:latin typeface="Alexandria" pitchFamily="2" charset="-78"/>
              <a:cs typeface="Alexandria" pitchFamily="2" charset="-78"/>
            </a:endParaRPr>
          </a:p>
          <a:p>
            <a:pPr marL="457200" indent="-457200" algn="r" rtl="1">
              <a:buFont typeface="Wingdings" panose="05000000000000000000" pitchFamily="2" charset="2"/>
              <a:buChar char="v"/>
            </a:pPr>
            <a:r>
              <a:rPr lang="ar-JO" sz="2400" b="1" dirty="0">
                <a:latin typeface="Alexandria" pitchFamily="2" charset="-78"/>
                <a:cs typeface="Alexandria" pitchFamily="2" charset="-78"/>
              </a:rPr>
              <a:t>مقدمة </a:t>
            </a:r>
          </a:p>
          <a:p>
            <a:pPr marL="285750" indent="-285750" algn="r" rtl="1">
              <a:lnSpc>
                <a:spcPct val="150000"/>
              </a:lnSpc>
              <a:buFont typeface="Wingdings" panose="05000000000000000000" pitchFamily="2" charset="2"/>
              <a:buChar char="v"/>
            </a:pPr>
            <a:r>
              <a:rPr lang="ar-JO" sz="2400" b="1" dirty="0">
                <a:latin typeface="Alexandria" pitchFamily="2" charset="-78"/>
                <a:cs typeface="Alexandria" pitchFamily="2" charset="-78"/>
              </a:rPr>
              <a:t>المنهج الاستقرائي</a:t>
            </a:r>
          </a:p>
          <a:p>
            <a:pPr marL="285750" indent="-285750" algn="r" rtl="1">
              <a:lnSpc>
                <a:spcPct val="150000"/>
              </a:lnSpc>
              <a:buFont typeface="Wingdings" panose="05000000000000000000" pitchFamily="2" charset="2"/>
              <a:buChar char="v"/>
            </a:pPr>
            <a:r>
              <a:rPr lang="ar-JO" sz="2400" b="1" dirty="0">
                <a:latin typeface="Alexandria" pitchFamily="2" charset="-78"/>
                <a:cs typeface="Alexandria" pitchFamily="2" charset="-78"/>
              </a:rPr>
              <a:t>المنهج الكمي والمنهج النوعي</a:t>
            </a:r>
          </a:p>
          <a:p>
            <a:pPr marL="285750" indent="-285750" algn="r" rtl="1">
              <a:lnSpc>
                <a:spcPct val="150000"/>
              </a:lnSpc>
              <a:buFont typeface="Wingdings" panose="05000000000000000000" pitchFamily="2" charset="2"/>
              <a:buChar char="v"/>
            </a:pPr>
            <a:r>
              <a:rPr lang="ar-JO" sz="2400" b="1" dirty="0">
                <a:latin typeface="Alexandria" pitchFamily="2" charset="-78"/>
                <a:cs typeface="Alexandria" pitchFamily="2" charset="-78"/>
              </a:rPr>
              <a:t>المناهج الأساسية والتطبيقية</a:t>
            </a:r>
          </a:p>
          <a:p>
            <a:pPr marL="285750" indent="-285750" algn="r" rtl="1">
              <a:lnSpc>
                <a:spcPct val="150000"/>
              </a:lnSpc>
              <a:buFont typeface="Wingdings" panose="05000000000000000000" pitchFamily="2" charset="2"/>
              <a:buChar char="v"/>
            </a:pPr>
            <a:r>
              <a:rPr lang="ar-JO" sz="2400" b="1" dirty="0">
                <a:latin typeface="Alexandria" pitchFamily="2" charset="-78"/>
                <a:cs typeface="Alexandria" pitchFamily="2" charset="-78"/>
              </a:rPr>
              <a:t>المنهج الارتباطي</a:t>
            </a:r>
          </a:p>
          <a:p>
            <a:pPr marL="342900" indent="-342900" algn="r" rtl="1">
              <a:buFont typeface="Wingdings" panose="05000000000000000000" pitchFamily="2" charset="2"/>
              <a:buChar char="v"/>
            </a:pPr>
            <a:r>
              <a:rPr lang="ar-JO" sz="2400" b="1" dirty="0">
                <a:latin typeface="Alexandria" pitchFamily="2" charset="-78"/>
                <a:cs typeface="Alexandria" pitchFamily="2" charset="-78"/>
              </a:rPr>
              <a:t>خاتمة</a:t>
            </a:r>
            <a:endParaRPr lang="ar-JO" sz="2000" b="1" dirty="0">
              <a:latin typeface="Alexandria" pitchFamily="2" charset="-78"/>
              <a:cs typeface="Alexandria" pitchFamily="2" charset="-78"/>
            </a:endParaRPr>
          </a:p>
          <a:p>
            <a:pPr marL="457200" indent="-457200" algn="r" rtl="1">
              <a:buFontTx/>
              <a:buChar char="-"/>
            </a:pPr>
            <a:endParaRPr lang="ar-JO" sz="2800" b="1" dirty="0">
              <a:latin typeface="Alexandria" pitchFamily="2" charset="-78"/>
              <a:cs typeface="Alexandria" pitchFamily="2" charset="-78"/>
            </a:endParaRPr>
          </a:p>
          <a:p>
            <a:pPr algn="r" rtl="1"/>
            <a:endParaRPr lang="ar-JO" sz="2800" b="1" dirty="0">
              <a:latin typeface="Alexandria" pitchFamily="2" charset="-78"/>
              <a:cs typeface="Alexandria" pitchFamily="2" charset="-78"/>
            </a:endParaRPr>
          </a:p>
          <a:p>
            <a:pPr marL="457200" indent="-457200" algn="r" rtl="1">
              <a:buFontTx/>
              <a:buChar char="-"/>
            </a:pPr>
            <a:endParaRPr lang="ar-JO" sz="2800" b="1" dirty="0">
              <a:solidFill>
                <a:srgbClr val="2D3956"/>
              </a:solidFill>
              <a:latin typeface="Alexandria" pitchFamily="2" charset="-78"/>
              <a:cs typeface="Alexandria" pitchFamily="2" charset="-78"/>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26654" y="17709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50144" y="1297482"/>
            <a:ext cx="10262642" cy="4882419"/>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مربع نص 6"/>
          <p:cNvSpPr txBox="1"/>
          <p:nvPr/>
        </p:nvSpPr>
        <p:spPr>
          <a:xfrm>
            <a:off x="1153175" y="1409364"/>
            <a:ext cx="9872719" cy="4770537"/>
          </a:xfrm>
          <a:prstGeom prst="rect">
            <a:avLst/>
          </a:prstGeom>
          <a:noFill/>
        </p:spPr>
        <p:txBody>
          <a:bodyPr wrap="square" rtlCol="1">
            <a:spAutoFit/>
          </a:bodyPr>
          <a:lstStyle/>
          <a:p>
            <a:pPr algn="ctr" rtl="1"/>
            <a:r>
              <a:rPr lang="ar-JO" sz="1600" b="1" dirty="0">
                <a:latin typeface="Alexandria" pitchFamily="2" charset="-78"/>
                <a:cs typeface="Alexandria" pitchFamily="2" charset="-78"/>
              </a:rPr>
              <a:t>المقدمة</a:t>
            </a:r>
          </a:p>
          <a:p>
            <a:pPr algn="ctr" rtl="1"/>
            <a:endParaRPr lang="ar-JO" sz="1600" b="1" dirty="0">
              <a:latin typeface="Alexandria" pitchFamily="2" charset="-78"/>
              <a:cs typeface="Alexandria" pitchFamily="2" charset="-78"/>
            </a:endParaRPr>
          </a:p>
          <a:p>
            <a:pPr algn="just" rtl="1"/>
            <a:r>
              <a:rPr lang="ar-JO" sz="1600" dirty="0">
                <a:latin typeface="Alexandria" pitchFamily="2" charset="-78"/>
                <a:cs typeface="Alexandria" pitchFamily="2" charset="-78"/>
              </a:rPr>
              <a:t>تعد كلمة "المناهج" نتاجاً للمناقشات الفلسفية وتأتي من المنطق. ولهذا السبب، قيل أن مناهج العلوم تشكل جزء هاماً من المنطق وميدانه الأساسي. وقد اهتم البعض، مثل ديكارت، بالمنهج ووصفه بأنه "طريقة للحكم بالعقل". </a:t>
            </a:r>
            <a:r>
              <a:rPr lang="ar-JO" sz="1600" u="sng" dirty="0">
                <a:latin typeface="Alexandria" pitchFamily="2" charset="-78"/>
                <a:cs typeface="Alexandria" pitchFamily="2" charset="-78"/>
              </a:rPr>
              <a:t>ويهدف المنهج الديكارتي </a:t>
            </a:r>
            <a:r>
              <a:rPr lang="ar-JO" sz="1600" dirty="0">
                <a:latin typeface="Alexandria" pitchFamily="2" charset="-78"/>
                <a:cs typeface="Alexandria" pitchFamily="2" charset="-78"/>
              </a:rPr>
              <a:t>إلى البحث عن الحقيقة في العلوم، وهو منهج صارم يركز على معالجة المشاكل بطريقة تتشابه مع معالجة المهندسين لمسائلهم باستخدام المبادئ المسلم بها ومن ثم التوصل إلى الاتفاقات وتأكيدها على القضايا المؤكدة. يعتمد هذا المنهج على أربعة قواعد، الوضوح والتمييز أو قاعدة اليقين فلا تقبل فكرة ما أو قضية على أنها حل مالم تكن واضحة ومتميزة بحيث لا توضع موضع الشك. ثم قاعدة التحليل التي بمقتضاها تُجزأ الظاهرة وتحلل تحليلاً دقيقاً. ثم قاعدة التركيب ومعناه التدرج من الأبسط والايسر في تغير القضايا الى القضايا الأكثر تركيباً. وأخيراً قاعدة الاحصاء ومعناه المراجعة الشاملة والاحصاء الكامل لجزيئات المسألة.</a:t>
            </a:r>
          </a:p>
          <a:p>
            <a:pPr algn="just" rtl="1"/>
            <a:r>
              <a:rPr lang="ar-JO" sz="1600" b="1" dirty="0">
                <a:latin typeface="Alexandria" pitchFamily="2" charset="-78"/>
                <a:cs typeface="Alexandria" pitchFamily="2" charset="-78"/>
              </a:rPr>
              <a:t>تُعرف مناهج البحث </a:t>
            </a:r>
            <a:r>
              <a:rPr lang="ar-JO" sz="1600" dirty="0">
                <a:latin typeface="Alexandria" pitchFamily="2" charset="-78"/>
                <a:cs typeface="Alexandria" pitchFamily="2" charset="-78"/>
              </a:rPr>
              <a:t>كمجموعة من المبادئ العامة والطرق العملية التي يستخدمها الباحث في حل مشاكل بحثه، بهدف الكشف عن جوهر الحقيقة. يعتبر المنهج العلمي وسيلة العلم ووسيلة البحث العلمي في الكشف عن المعرفة والحقائق والقوانين التي يسعى إلى الوصول إليها وتحقيقها. غالباً ما يعتمد تقييم أي بحث على صحة وسلامة النتائج على صحة وسلامة المنهج المتبع. فالمنهج هو الوسيلة التي يمكننا بها الوصول إلى الحقيقة أو مجموعة من الحقائق ومحاولة اختبارها وتعميمها في سعينا نحو النظرية، وهو هدف كل بحث علمي. أو يعتبر المنهج الطريقة التي يتم من خلالها كشف الحقيقة باستخدام مجموعة من القواعد التي تهيمن على تفكيرنا وتحديد عملياتنا حتى نصل إلى النتائج.</a:t>
            </a:r>
            <a:endParaRPr lang="ar-JO" sz="1600" b="1" dirty="0">
              <a:latin typeface="Alexandria" pitchFamily="2" charset="-78"/>
              <a:cs typeface="Alexandria" pitchFamily="2" charset="-78"/>
            </a:endParaRPr>
          </a:p>
          <a:p>
            <a:pPr algn="just" rtl="1"/>
            <a:endParaRPr lang="en-US" sz="1600" dirty="0">
              <a:latin typeface="Alexandria" pitchFamily="2" charset="-78"/>
              <a:cs typeface="Alexandria" pitchFamily="2" charset="-78"/>
            </a:endParaRPr>
          </a:p>
        </p:txBody>
      </p:sp>
      <p:sp>
        <p:nvSpPr>
          <p:cNvPr id="9"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221139"/>
            <a:ext cx="2305141" cy="1076343"/>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98070"/>
            <a:ext cx="10082683" cy="464455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1364043" y="1730721"/>
            <a:ext cx="9682942" cy="3374642"/>
          </a:xfrm>
          <a:prstGeom prst="rect">
            <a:avLst/>
          </a:prstGeom>
          <a:noFill/>
        </p:spPr>
        <p:txBody>
          <a:bodyPr wrap="square" rtlCol="1">
            <a:spAutoFit/>
          </a:bodyPr>
          <a:lstStyle/>
          <a:p>
            <a:pPr indent="457200" algn="just" rtl="1">
              <a:lnSpc>
                <a:spcPct val="150000"/>
              </a:lnSpc>
            </a:pPr>
            <a:r>
              <a:rPr lang="ar-SA" sz="1600" dirty="0">
                <a:latin typeface="Alexandria" pitchFamily="2" charset="-78"/>
                <a:cs typeface="Alexandria" pitchFamily="2" charset="-78"/>
              </a:rPr>
              <a:t>يعود مفهوم النهج في البحوث الأكاديمية إلى مجموعة الخطط والإجراءات البحثية، التي تستند الخطوات فيها على الافتراضات وجمع البيانات التي يتم تحليلها وتفسيرها، والتي تتضمن العديد من القرارات، من أجل تنظيمها، ترتيبها، وعرضها. وينطوي القرار على المنهج الذي ينبغي استخدامه لدراسة موضوع البحث وإجراءات التحقيق وهو ما يطلق عليه مسمى (تصميم البحوث) والتي هي عبارة عن خطة تبين الكيفية التي سيتم بها جمع البيانات والمعلومات. و</a:t>
            </a:r>
            <a:r>
              <a:rPr lang="ar-JO" sz="1600" dirty="0">
                <a:latin typeface="Alexandria" pitchFamily="2" charset="-78"/>
                <a:cs typeface="Alexandria" pitchFamily="2" charset="-78"/>
              </a:rPr>
              <a:t>من أهم </a:t>
            </a:r>
            <a:r>
              <a:rPr lang="ar-SA" sz="1600" dirty="0">
                <a:latin typeface="Alexandria" pitchFamily="2" charset="-78"/>
                <a:cs typeface="Alexandria" pitchFamily="2" charset="-78"/>
              </a:rPr>
              <a:t>تعريفات مفهوم المناهج في البحث العلمي ومن أهمها، أن المناهج هي: " هي الترتيب الصائب للعمليات العقلية التي نقوم بها بصدد الكشف عن الحقيقة والبرهنة عليها. إذ يستند اختيار نهج البحث أو الدراسة على </a:t>
            </a:r>
            <a:r>
              <a:rPr lang="ar-SA" sz="1600" u="sng" dirty="0">
                <a:latin typeface="Alexandria" pitchFamily="2" charset="-78"/>
                <a:cs typeface="Alexandria" pitchFamily="2" charset="-78"/>
              </a:rPr>
              <a:t>طبيعة مشكلة البحث </a:t>
            </a:r>
            <a:r>
              <a:rPr lang="ar-SA" sz="1600" dirty="0">
                <a:latin typeface="Alexandria" pitchFamily="2" charset="-78"/>
                <a:cs typeface="Alexandria" pitchFamily="2" charset="-78"/>
              </a:rPr>
              <a:t>أو المسألة التي يجري تناولها، </a:t>
            </a:r>
            <a:r>
              <a:rPr lang="ar-SA" sz="1600" u="sng" dirty="0">
                <a:latin typeface="Alexandria" pitchFamily="2" charset="-78"/>
                <a:cs typeface="Alexandria" pitchFamily="2" charset="-78"/>
              </a:rPr>
              <a:t>والتجارب الشخصية للباحث</a:t>
            </a:r>
            <a:r>
              <a:rPr lang="ar-SA" sz="1600" dirty="0">
                <a:latin typeface="Alexandria" pitchFamily="2" charset="-78"/>
                <a:cs typeface="Alexandria" pitchFamily="2" charset="-78"/>
              </a:rPr>
              <a:t>، بالإضافة إلى طبيعة </a:t>
            </a:r>
            <a:r>
              <a:rPr lang="ar-SA" sz="1600" u="sng" dirty="0">
                <a:latin typeface="Alexandria" pitchFamily="2" charset="-78"/>
                <a:cs typeface="Alexandria" pitchFamily="2" charset="-78"/>
              </a:rPr>
              <a:t>وخصوصيات مجتمع الدراسة</a:t>
            </a:r>
            <a:r>
              <a:rPr lang="ar-SA" sz="1600" dirty="0">
                <a:latin typeface="Alexandria" pitchFamily="2" charset="-78"/>
                <a:cs typeface="Alexandria" pitchFamily="2" charset="-78"/>
              </a:rPr>
              <a:t>. لذا فإنه من المتفق عليه أن المناهج أو طرق البحث عن الحقيقة تختلف باختلاف المواضيع. </a:t>
            </a:r>
            <a:endParaRPr lang="ar-JO" sz="1600" dirty="0">
              <a:latin typeface="Alexandria" pitchFamily="2" charset="-78"/>
              <a:cs typeface="Alexandria" pitchFamily="2" charset="-78"/>
            </a:endParaRPr>
          </a:p>
        </p:txBody>
      </p:sp>
      <p:sp>
        <p:nvSpPr>
          <p:cNvPr id="9"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9888171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176615"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4862" y="1326524"/>
            <a:ext cx="8493650" cy="464551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882871" y="1717424"/>
            <a:ext cx="8246393" cy="3785011"/>
          </a:xfrm>
          <a:prstGeom prst="rect">
            <a:avLst/>
          </a:prstGeom>
          <a:noFill/>
        </p:spPr>
        <p:txBody>
          <a:bodyPr wrap="square" rtlCol="1">
            <a:spAutoFit/>
          </a:bodyPr>
          <a:lstStyle/>
          <a:p>
            <a:pPr algn="ctr" rtl="1">
              <a:lnSpc>
                <a:spcPct val="150000"/>
              </a:lnSpc>
            </a:pPr>
            <a:r>
              <a:rPr lang="ar-JO" b="1" dirty="0">
                <a:latin typeface="Alexandria" pitchFamily="2" charset="-78"/>
                <a:cs typeface="Alexandria" pitchFamily="2" charset="-78"/>
              </a:rPr>
              <a:t>أنواع المناهج</a:t>
            </a:r>
          </a:p>
          <a:p>
            <a:pPr algn="ctr" rtl="1">
              <a:lnSpc>
                <a:spcPct val="150000"/>
              </a:lnSpc>
            </a:pPr>
            <a:endParaRPr lang="ar-JO" dirty="0">
              <a:latin typeface="Alexandria" pitchFamily="2" charset="-78"/>
              <a:cs typeface="Alexandria" pitchFamily="2" charset="-78"/>
            </a:endParaRPr>
          </a:p>
          <a:p>
            <a:pPr algn="ctr" rtl="1">
              <a:lnSpc>
                <a:spcPct val="150000"/>
              </a:lnSpc>
            </a:pPr>
            <a:r>
              <a:rPr lang="ar-SA" dirty="0">
                <a:latin typeface="Alexandria" pitchFamily="2" charset="-78"/>
                <a:cs typeface="Alexandria" pitchFamily="2" charset="-78"/>
              </a:rPr>
              <a:t>هنالك العديد من الاجتهادات في تصنيف البحوث العلمية. </a:t>
            </a:r>
            <a:r>
              <a:rPr lang="ar-JO" dirty="0">
                <a:latin typeface="Alexandria" pitchFamily="2" charset="-78"/>
                <a:cs typeface="Alexandria" pitchFamily="2" charset="-78"/>
              </a:rPr>
              <a:t>وسنتناول منها في هذه المحاضرة ما يلي:</a:t>
            </a:r>
          </a:p>
          <a:p>
            <a:pPr marL="285750" indent="-285750" algn="r" rtl="1">
              <a:lnSpc>
                <a:spcPct val="150000"/>
              </a:lnSpc>
              <a:buFont typeface="Wingdings" panose="05000000000000000000" pitchFamily="2" charset="2"/>
              <a:buChar char="v"/>
            </a:pPr>
            <a:r>
              <a:rPr lang="ar-JO" dirty="0">
                <a:latin typeface="Alexandria" pitchFamily="2" charset="-78"/>
                <a:cs typeface="Alexandria" pitchFamily="2" charset="-78"/>
              </a:rPr>
              <a:t>المنهج الاستقرائي</a:t>
            </a:r>
          </a:p>
          <a:p>
            <a:pPr marL="285750" indent="-285750" algn="r" rtl="1">
              <a:lnSpc>
                <a:spcPct val="150000"/>
              </a:lnSpc>
              <a:buFont typeface="Wingdings" panose="05000000000000000000" pitchFamily="2" charset="2"/>
              <a:buChar char="v"/>
            </a:pPr>
            <a:r>
              <a:rPr lang="ar-JO" dirty="0">
                <a:latin typeface="Alexandria" pitchFamily="2" charset="-78"/>
                <a:cs typeface="Alexandria" pitchFamily="2" charset="-78"/>
              </a:rPr>
              <a:t>المنهج الكمي والمنهج النوعي</a:t>
            </a:r>
          </a:p>
          <a:p>
            <a:pPr marL="285750" indent="-285750" algn="r" rtl="1">
              <a:lnSpc>
                <a:spcPct val="150000"/>
              </a:lnSpc>
              <a:buFont typeface="Wingdings" panose="05000000000000000000" pitchFamily="2" charset="2"/>
              <a:buChar char="v"/>
            </a:pPr>
            <a:r>
              <a:rPr lang="ar-JO" dirty="0">
                <a:latin typeface="Alexandria" pitchFamily="2" charset="-78"/>
                <a:cs typeface="Alexandria" pitchFamily="2" charset="-78"/>
              </a:rPr>
              <a:t>المناهج الأساسية والتطبيقية</a:t>
            </a:r>
          </a:p>
          <a:p>
            <a:pPr marL="285750" indent="-285750" algn="r" rtl="1">
              <a:lnSpc>
                <a:spcPct val="150000"/>
              </a:lnSpc>
              <a:buFont typeface="Wingdings" panose="05000000000000000000" pitchFamily="2" charset="2"/>
              <a:buChar char="v"/>
            </a:pPr>
            <a:r>
              <a:rPr lang="ar-JO" dirty="0">
                <a:latin typeface="Alexandria" pitchFamily="2" charset="-78"/>
                <a:cs typeface="Alexandria" pitchFamily="2" charset="-78"/>
              </a:rPr>
              <a:t>المنهج الارتباطي</a:t>
            </a:r>
          </a:p>
          <a:p>
            <a:pPr marL="285750" indent="-285750" algn="r" rtl="1">
              <a:lnSpc>
                <a:spcPct val="150000"/>
              </a:lnSpc>
              <a:buFont typeface="Wingdings" panose="05000000000000000000" pitchFamily="2" charset="2"/>
              <a:buChar char="v"/>
            </a:pPr>
            <a:endParaRPr lang="ar-JO" dirty="0">
              <a:latin typeface="Alexandria" pitchFamily="2" charset="-78"/>
              <a:cs typeface="Alexandria" pitchFamily="2" charset="-78"/>
            </a:endParaRPr>
          </a:p>
        </p:txBody>
      </p:sp>
      <p:sp>
        <p:nvSpPr>
          <p:cNvPr id="9"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1963442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176615"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59099" y="1005738"/>
            <a:ext cx="10414202" cy="503817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658683" y="1385866"/>
            <a:ext cx="9415033" cy="4093428"/>
          </a:xfrm>
          <a:prstGeom prst="rect">
            <a:avLst/>
          </a:prstGeom>
          <a:noFill/>
        </p:spPr>
        <p:txBody>
          <a:bodyPr wrap="square" rtlCol="1">
            <a:spAutoFit/>
          </a:bodyPr>
          <a:lstStyle/>
          <a:p>
            <a:pPr algn="ctr" rtl="1"/>
            <a:r>
              <a:rPr lang="ar-JO" sz="2000" b="1" dirty="0">
                <a:latin typeface="Alexandria" pitchFamily="2" charset="-78"/>
                <a:cs typeface="Alexandria" pitchFamily="2" charset="-78"/>
              </a:rPr>
              <a:t>المنهج الاستقرائي</a:t>
            </a:r>
          </a:p>
          <a:p>
            <a:pPr algn="ctr" rtl="1"/>
            <a:endParaRPr lang="ar-JO" sz="2000" b="1" dirty="0">
              <a:latin typeface="Alexandria" pitchFamily="2" charset="-78"/>
              <a:cs typeface="Alexandria" pitchFamily="2" charset="-78"/>
            </a:endParaRPr>
          </a:p>
          <a:p>
            <a:pPr algn="just" rtl="1" fontAlgn="t"/>
            <a:r>
              <a:rPr lang="ar-JO" sz="2000" dirty="0">
                <a:latin typeface="Alexandria" pitchFamily="2" charset="-78"/>
                <a:cs typeface="Alexandria" pitchFamily="2" charset="-78"/>
              </a:rPr>
              <a:t>الاستقراء هو مصطلح يوناني يعني القيادة، ويعني أن العقل هو الذي يقود الإنسان للقيام بالتجارب والاختبارات التي تؤدي إلى اكتشاف القوانين وفقًا لتعريفها اليوناني.</a:t>
            </a:r>
          </a:p>
          <a:p>
            <a:pPr algn="just" rtl="1" fontAlgn="t"/>
            <a:r>
              <a:rPr lang="ar-JO" sz="2000" dirty="0">
                <a:latin typeface="Alexandria" pitchFamily="2" charset="-78"/>
                <a:cs typeface="Alexandria" pitchFamily="2" charset="-78"/>
              </a:rPr>
              <a:t>يهدف المنهج الاستقرائي إلى جمع البيانات والعلاقات المترابطة بدقة لربطها بعلاقات عامة شاملة. يتميز هذا المنهج بتحرك الباحث من الخاص إلى العام، حيث ينقل الباحث في بحثه من الجزء إلى الكل في بداية الأمر، يعمم الباحث النتائج على الجزء وبعد التأكد من صحتها، يعممها على الكل. </a:t>
            </a:r>
          </a:p>
          <a:p>
            <a:pPr algn="just" rtl="1" fontAlgn="t"/>
            <a:r>
              <a:rPr lang="ar-JO" sz="2000" dirty="0">
                <a:latin typeface="Alexandria" pitchFamily="2" charset="-78"/>
                <a:cs typeface="Alexandria" pitchFamily="2" charset="-78"/>
              </a:rPr>
              <a:t>يستخدم الباحث المنهج الاستقرائي لتعميم الدراسة الخاصة التي أجراها على الدراسة العامة المتعلقة بالموضوع.</a:t>
            </a:r>
          </a:p>
          <a:p>
            <a:pPr algn="just" rtl="1"/>
            <a:r>
              <a:rPr lang="ar-JO" sz="2000" dirty="0">
                <a:latin typeface="Alexandria" pitchFamily="2" charset="-78"/>
                <a:cs typeface="Alexandria" pitchFamily="2" charset="-78"/>
              </a:rPr>
              <a:t>الاستقراء :</a:t>
            </a:r>
            <a:r>
              <a:rPr lang="ar-SA" sz="2000" dirty="0">
                <a:latin typeface="Alexandria" pitchFamily="2" charset="-78"/>
                <a:cs typeface="Alexandria" pitchFamily="2" charset="-78"/>
              </a:rPr>
              <a:t>وهو أسلوب يعتمد على الانتقال من الجزئيات للوصول إلى أحكام عامة، وملاحظة الأحكام الجزئية لوضع أحكام للكل</a:t>
            </a:r>
            <a:r>
              <a:rPr lang="ar-JO" sz="2000" dirty="0">
                <a:latin typeface="Alexandria" pitchFamily="2" charset="-78"/>
                <a:cs typeface="Alexandria" pitchFamily="2" charset="-78"/>
              </a:rPr>
              <a:t>.</a:t>
            </a:r>
            <a:endParaRPr lang="en-US" sz="2000" dirty="0">
              <a:latin typeface="Alexandria" pitchFamily="2" charset="-78"/>
              <a:cs typeface="Alexandria" pitchFamily="2" charset="-78"/>
            </a:endParaRPr>
          </a:p>
          <a:p>
            <a:pPr algn="just" rtl="1"/>
            <a:endParaRPr lang="en-US" sz="2000" dirty="0">
              <a:latin typeface="Alexandria" pitchFamily="2" charset="-78"/>
              <a:cs typeface="Alexandria" pitchFamily="2" charset="-78"/>
            </a:endParaRPr>
          </a:p>
        </p:txBody>
      </p:sp>
      <p:sp>
        <p:nvSpPr>
          <p:cNvPr id="9"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2370804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176615"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59099" y="1005738"/>
            <a:ext cx="10414202" cy="503817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473285" y="1284000"/>
            <a:ext cx="9785829" cy="4278094"/>
          </a:xfrm>
          <a:prstGeom prst="rect">
            <a:avLst/>
          </a:prstGeom>
          <a:noFill/>
        </p:spPr>
        <p:txBody>
          <a:bodyPr wrap="square" rtlCol="1">
            <a:spAutoFit/>
          </a:bodyPr>
          <a:lstStyle/>
          <a:p>
            <a:pPr algn="ctr" rtl="1"/>
            <a:r>
              <a:rPr lang="ar-SA" sz="1600" b="1" dirty="0">
                <a:latin typeface="Alexandria" pitchFamily="2" charset="-78"/>
                <a:cs typeface="Alexandria" pitchFamily="2" charset="-78"/>
              </a:rPr>
              <a:t>تعريف المنهج الاستقرائي</a:t>
            </a:r>
            <a:r>
              <a:rPr lang="ru-RU" sz="1600" b="1" dirty="0">
                <a:cs typeface="Alexandria" pitchFamily="2" charset="-78"/>
              </a:rPr>
              <a:t>:</a:t>
            </a:r>
            <a:endParaRPr lang="en-US" sz="1600" dirty="0">
              <a:latin typeface="Alexandria" pitchFamily="2" charset="-78"/>
              <a:cs typeface="Alexandria" pitchFamily="2" charset="-78"/>
            </a:endParaRPr>
          </a:p>
          <a:p>
            <a:pPr algn="just" rtl="1"/>
            <a:r>
              <a:rPr lang="ar-SA" sz="1600" dirty="0">
                <a:latin typeface="Alexandria" pitchFamily="2" charset="-78"/>
                <a:cs typeface="Alexandria" pitchFamily="2" charset="-78"/>
              </a:rPr>
              <a:t>المنهج الاستقرائي هو أسلوب بحثي يعتمد على جمع البيانات وتحليلها للوصول إلى استنتاجات عامة ومفاهيم عامة</a:t>
            </a:r>
            <a:r>
              <a:rPr lang="ru-RU" sz="1600" dirty="0">
                <a:cs typeface="Alexandria" pitchFamily="2" charset="-78"/>
              </a:rPr>
              <a:t>. </a:t>
            </a:r>
            <a:r>
              <a:rPr lang="ar-SA" sz="1600" dirty="0">
                <a:latin typeface="Alexandria" pitchFamily="2" charset="-78"/>
                <a:cs typeface="Alexandria" pitchFamily="2" charset="-78"/>
              </a:rPr>
              <a:t>يعتمد هذا المنهج على استخدام الدلائل والأدلة المتاحة لفهم الظواهر وتفسيرها</a:t>
            </a:r>
            <a:r>
              <a:rPr lang="ru-RU" sz="1600" dirty="0">
                <a:cs typeface="Alexandria" pitchFamily="2" charset="-78"/>
              </a:rPr>
              <a:t>. </a:t>
            </a:r>
            <a:r>
              <a:rPr lang="ar-SA" sz="1600" dirty="0">
                <a:latin typeface="Alexandria" pitchFamily="2" charset="-78"/>
                <a:cs typeface="Alexandria" pitchFamily="2" charset="-78"/>
              </a:rPr>
              <a:t>يستخدم الباحثون هذا النوع من المنهج في مجالات مختلفة مثل العلوم الاجتماعية وعلم النفس والفلسفة</a:t>
            </a:r>
            <a:r>
              <a:rPr lang="ru-RU" sz="1600" dirty="0">
                <a:cs typeface="Alexandria" pitchFamily="2" charset="-78"/>
              </a:rPr>
              <a:t>.</a:t>
            </a:r>
            <a:endParaRPr lang="en-US" sz="1600" dirty="0">
              <a:latin typeface="Alexandria" pitchFamily="2" charset="-78"/>
              <a:cs typeface="Alexandria" pitchFamily="2" charset="-78"/>
            </a:endParaRPr>
          </a:p>
          <a:p>
            <a:pPr algn="just" rtl="1"/>
            <a:r>
              <a:rPr lang="ar-SA" sz="1600" dirty="0">
                <a:latin typeface="Alexandria" pitchFamily="2" charset="-78"/>
                <a:cs typeface="Alexandria" pitchFamily="2" charset="-78"/>
              </a:rPr>
              <a:t>يقوم على استنتاج معالم وحقائق عامة من واقع مفردات معين</a:t>
            </a:r>
            <a:r>
              <a:rPr lang="ar-JO" sz="1600" dirty="0">
                <a:latin typeface="Alexandria" pitchFamily="2" charset="-78"/>
                <a:cs typeface="Alexandria" pitchFamily="2" charset="-78"/>
              </a:rPr>
              <a:t>ة</a:t>
            </a:r>
            <a:r>
              <a:rPr lang="ar-SA" sz="1600" dirty="0">
                <a:latin typeface="Alexandria" pitchFamily="2" charset="-78"/>
                <a:cs typeface="Alexandria" pitchFamily="2" charset="-78"/>
              </a:rPr>
              <a:t>، أ</a:t>
            </a:r>
            <a:r>
              <a:rPr lang="ar-JO" sz="1600" dirty="0">
                <a:latin typeface="Alexandria" pitchFamily="2" charset="-78"/>
                <a:cs typeface="Alexandria" pitchFamily="2" charset="-78"/>
              </a:rPr>
              <a:t>ي</a:t>
            </a:r>
            <a:r>
              <a:rPr lang="ar-SA" sz="1600" dirty="0">
                <a:latin typeface="Alexandria" pitchFamily="2" charset="-78"/>
                <a:cs typeface="Alexandria" pitchFamily="2" charset="-78"/>
              </a:rPr>
              <a:t> يتجه الباحث من الخاص الى العام، فيلاحظ الباحث ظاهرة معين</a:t>
            </a:r>
            <a:r>
              <a:rPr lang="ar-JO" sz="1600" dirty="0">
                <a:latin typeface="Alexandria" pitchFamily="2" charset="-78"/>
                <a:cs typeface="Alexandria" pitchFamily="2" charset="-78"/>
              </a:rPr>
              <a:t>ة</a:t>
            </a:r>
            <a:r>
              <a:rPr lang="ar-SA" sz="1600" dirty="0">
                <a:latin typeface="Alexandria" pitchFamily="2" charset="-78"/>
                <a:cs typeface="Alexandria" pitchFamily="2" charset="-78"/>
              </a:rPr>
              <a:t> ويحاول من ملاحظاته استقراء بعض القواعد أو النظريات العامة التي تفسر سلوك الظاهرة وذلك بالحصول على معلومات او ملاحظات يمكن تحليلها واكتشاف العلاقات التي تربطها والتعرف على أوجه التشابه بينها ثم يستخلص من ذلك نتائج عامة الت</a:t>
            </a:r>
            <a:r>
              <a:rPr lang="ar-JO" sz="1600" dirty="0">
                <a:latin typeface="Alexandria" pitchFamily="2" charset="-78"/>
                <a:cs typeface="Alexandria" pitchFamily="2" charset="-78"/>
              </a:rPr>
              <a:t>ي</a:t>
            </a:r>
            <a:r>
              <a:rPr lang="ar-SA" sz="1600" dirty="0">
                <a:latin typeface="Alexandria" pitchFamily="2" charset="-78"/>
                <a:cs typeface="Alexandria" pitchFamily="2" charset="-78"/>
              </a:rPr>
              <a:t> اذا اختبرت وثبت صحتها صارت </a:t>
            </a:r>
            <a:r>
              <a:rPr lang="ar-SA" sz="1600" dirty="0" err="1">
                <a:latin typeface="Alexandria" pitchFamily="2" charset="-78"/>
                <a:cs typeface="Alexandria" pitchFamily="2" charset="-78"/>
              </a:rPr>
              <a:t>نظریات</a:t>
            </a:r>
            <a:r>
              <a:rPr lang="ar-SA" sz="1600" dirty="0">
                <a:latin typeface="Alexandria" pitchFamily="2" charset="-78"/>
                <a:cs typeface="Alexandria" pitchFamily="2" charset="-78"/>
              </a:rPr>
              <a:t> او تعميمات مقبولة . </a:t>
            </a:r>
            <a:endParaRPr lang="ar-JO" sz="1600" dirty="0">
              <a:latin typeface="Alexandria" pitchFamily="2" charset="-78"/>
              <a:cs typeface="Alexandria" pitchFamily="2" charset="-78"/>
            </a:endParaRPr>
          </a:p>
          <a:p>
            <a:pPr algn="just" rtl="1"/>
            <a:r>
              <a:rPr lang="ar-SA" sz="1600" dirty="0">
                <a:latin typeface="Alexandria" pitchFamily="2" charset="-78"/>
                <a:cs typeface="Alexandria" pitchFamily="2" charset="-78"/>
              </a:rPr>
              <a:t>وتتوقف سلامة هذا الاسلوب على مدى شمول الاستقرار لجميع العوامل والظروف المحيطة بالظواهر محل البحث ولضمان صلاحية هذه الفروض يجب ان تشمل ملاحظات الباحث كافة العوامل بالمشكلة وهى الت</a:t>
            </a:r>
            <a:r>
              <a:rPr lang="ar-JO" sz="1600" dirty="0">
                <a:latin typeface="Alexandria" pitchFamily="2" charset="-78"/>
                <a:cs typeface="Alexandria" pitchFamily="2" charset="-78"/>
              </a:rPr>
              <a:t>ي</a:t>
            </a:r>
            <a:r>
              <a:rPr lang="ar-SA" sz="1600" dirty="0">
                <a:latin typeface="Alexandria" pitchFamily="2" charset="-78"/>
                <a:cs typeface="Alexandria" pitchFamily="2" charset="-78"/>
              </a:rPr>
              <a:t> يطلق عليها المتغيرات حيث يختلف مقدارها وتتفاوت قوتها الى التأثير على المشكلة من وقت لآخر . وعند المقارن</a:t>
            </a:r>
            <a:r>
              <a:rPr lang="ar-JO" sz="1600" dirty="0">
                <a:latin typeface="Alexandria" pitchFamily="2" charset="-78"/>
                <a:cs typeface="Alexandria" pitchFamily="2" charset="-78"/>
              </a:rPr>
              <a:t>ة</a:t>
            </a:r>
            <a:r>
              <a:rPr lang="ar-SA" sz="1600" dirty="0">
                <a:latin typeface="Alexandria" pitchFamily="2" charset="-78"/>
                <a:cs typeface="Alexandria" pitchFamily="2" charset="-78"/>
              </a:rPr>
              <a:t> بين النتائج المتعلقة بظاهرتين أو أكثر بتعين تثبيت هذه المتغيرات في كل حالة حتى يكون الاجراء صحيحاً حيث تتم المقارن</a:t>
            </a:r>
            <a:r>
              <a:rPr lang="ar-JO" sz="1600" dirty="0">
                <a:latin typeface="Alexandria" pitchFamily="2" charset="-78"/>
                <a:cs typeface="Alexandria" pitchFamily="2" charset="-78"/>
              </a:rPr>
              <a:t>ة</a:t>
            </a:r>
            <a:r>
              <a:rPr lang="ar-SA" sz="1600" dirty="0">
                <a:latin typeface="Alexandria" pitchFamily="2" charset="-78"/>
                <a:cs typeface="Alexandria" pitchFamily="2" charset="-78"/>
              </a:rPr>
              <a:t> في ظل ظروف موحده ويلاحظ ان اختيار احد هذين الاسلوبين الاستنباطي أو الاستقرائي ) يتوقف على طبيعة البحث ، وليس هناك مجال للمفاضلة بينهما حيث لا</a:t>
            </a:r>
            <a:r>
              <a:rPr lang="ar-JO" sz="1600" dirty="0">
                <a:latin typeface="Alexandria" pitchFamily="2" charset="-78"/>
                <a:cs typeface="Alexandria" pitchFamily="2" charset="-78"/>
              </a:rPr>
              <a:t> </a:t>
            </a:r>
            <a:r>
              <a:rPr lang="ar-SA" sz="1600" dirty="0">
                <a:latin typeface="Alexandria" pitchFamily="2" charset="-78"/>
                <a:cs typeface="Alexandria" pitchFamily="2" charset="-78"/>
              </a:rPr>
              <a:t>يمكن اعتبار احدهما بديلاً للأخر بل كل منهما مكملا للثاني</a:t>
            </a:r>
            <a:endParaRPr lang="en-US" sz="1600" dirty="0">
              <a:latin typeface="Alexandria" pitchFamily="2" charset="-78"/>
              <a:cs typeface="Alexandria" pitchFamily="2" charset="-78"/>
            </a:endParaRPr>
          </a:p>
          <a:p>
            <a:pPr algn="just" rtl="1"/>
            <a:endParaRPr lang="en-US" sz="1600" dirty="0">
              <a:latin typeface="Alexandria" pitchFamily="2" charset="-78"/>
              <a:cs typeface="Alexandria" pitchFamily="2" charset="-78"/>
            </a:endParaRPr>
          </a:p>
        </p:txBody>
      </p:sp>
      <p:sp>
        <p:nvSpPr>
          <p:cNvPr id="9"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5098100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70583" y="1327334"/>
            <a:ext cx="10690143" cy="447772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900545" y="1557200"/>
            <a:ext cx="10169237" cy="2643609"/>
          </a:xfrm>
          <a:prstGeom prst="rect">
            <a:avLst/>
          </a:prstGeom>
          <a:noFill/>
        </p:spPr>
        <p:txBody>
          <a:bodyPr wrap="square" rtlCol="1">
            <a:spAutoFit/>
          </a:bodyPr>
          <a:lstStyle/>
          <a:p>
            <a:pPr algn="ctr" rtl="1">
              <a:lnSpc>
                <a:spcPct val="150000"/>
              </a:lnSpc>
            </a:pPr>
            <a:r>
              <a:rPr lang="ar-SA" sz="1400" b="1" dirty="0">
                <a:latin typeface="Alexandria" pitchFamily="2" charset="-78"/>
                <a:cs typeface="Alexandria" pitchFamily="2" charset="-78"/>
              </a:rPr>
              <a:t>مراحل المنهج الاستقرائي</a:t>
            </a:r>
            <a:endParaRPr lang="ar-JO" sz="1400" b="1" dirty="0">
              <a:latin typeface="Alexandria" pitchFamily="2" charset="-78"/>
              <a:cs typeface="Alexandria" pitchFamily="2" charset="-78"/>
            </a:endParaRPr>
          </a:p>
          <a:p>
            <a:pPr algn="r" rtl="1">
              <a:lnSpc>
                <a:spcPct val="150000"/>
              </a:lnSpc>
            </a:pPr>
            <a:r>
              <a:rPr lang="ar-SA" sz="1400" dirty="0">
                <a:latin typeface="Alexandria" pitchFamily="2" charset="-78"/>
                <a:cs typeface="Alexandria" pitchFamily="2" charset="-78"/>
              </a:rPr>
              <a:t>تتضمن مراحل المنهج الاستقرائي</a:t>
            </a:r>
            <a:r>
              <a:rPr lang="ru-RU" sz="1400" dirty="0">
                <a:cs typeface="Alexandria" pitchFamily="2" charset="-78"/>
              </a:rPr>
              <a:t>:</a:t>
            </a:r>
            <a:endParaRPr lang="en-US" sz="1400" dirty="0">
              <a:latin typeface="Alexandria" pitchFamily="2" charset="-78"/>
              <a:cs typeface="Alexandria" pitchFamily="2" charset="-78"/>
            </a:endParaRPr>
          </a:p>
          <a:p>
            <a:pPr marL="285750" indent="-285750" algn="r" rtl="1">
              <a:lnSpc>
                <a:spcPct val="150000"/>
              </a:lnSpc>
              <a:buFont typeface="Wingdings" panose="05000000000000000000" pitchFamily="2" charset="2"/>
              <a:buChar char="ü"/>
            </a:pPr>
            <a:r>
              <a:rPr lang="ar-SA" sz="1400" b="1" dirty="0">
                <a:latin typeface="Alexandria" pitchFamily="2" charset="-78"/>
                <a:cs typeface="Alexandria" pitchFamily="2" charset="-78"/>
              </a:rPr>
              <a:t>ملاحظة الظاهرة</a:t>
            </a:r>
            <a:r>
              <a:rPr lang="ru-RU" sz="1400" b="1" dirty="0">
                <a:cs typeface="Alexandria" pitchFamily="2" charset="-78"/>
              </a:rPr>
              <a:t>:</a:t>
            </a:r>
            <a:r>
              <a:rPr lang="ar-JO" sz="1400" b="1" dirty="0">
                <a:latin typeface="Alexandria" pitchFamily="2" charset="-78"/>
                <a:cs typeface="Alexandria" pitchFamily="2" charset="-78"/>
              </a:rPr>
              <a:t> </a:t>
            </a:r>
            <a:r>
              <a:rPr lang="ar-SA" sz="1400" dirty="0">
                <a:latin typeface="Alexandria" pitchFamily="2" charset="-78"/>
                <a:cs typeface="Alexandria" pitchFamily="2" charset="-78"/>
              </a:rPr>
              <a:t>يتطلب المنهج الاستقرائي ملاحظة الظاهرة التي ترغب في دراستها بعناية وتسجيل الملاحظات المهمة</a:t>
            </a:r>
            <a:r>
              <a:rPr lang="ru-RU" sz="1400" dirty="0">
                <a:cs typeface="Alexandria" pitchFamily="2" charset="-78"/>
              </a:rPr>
              <a:t>.</a:t>
            </a:r>
            <a:endParaRPr lang="en-US" sz="1400" dirty="0">
              <a:latin typeface="Alexandria" pitchFamily="2" charset="-78"/>
              <a:cs typeface="Alexandria" pitchFamily="2" charset="-78"/>
            </a:endParaRPr>
          </a:p>
          <a:p>
            <a:pPr marL="285750" indent="-285750" algn="r" rtl="1">
              <a:lnSpc>
                <a:spcPct val="150000"/>
              </a:lnSpc>
              <a:buFont typeface="Wingdings" panose="05000000000000000000" pitchFamily="2" charset="2"/>
              <a:buChar char="ü"/>
            </a:pPr>
            <a:r>
              <a:rPr lang="ar-SA" sz="1400" b="1" dirty="0">
                <a:latin typeface="Alexandria" pitchFamily="2" charset="-78"/>
                <a:cs typeface="Alexandria" pitchFamily="2" charset="-78"/>
              </a:rPr>
              <a:t>تجميع البيانات</a:t>
            </a:r>
            <a:r>
              <a:rPr lang="ru-RU" sz="1400" b="1" dirty="0">
                <a:cs typeface="Alexandria" pitchFamily="2" charset="-78"/>
              </a:rPr>
              <a:t>:</a:t>
            </a:r>
            <a:r>
              <a:rPr lang="ar-JO" sz="1400" b="1" dirty="0">
                <a:latin typeface="Alexandria" pitchFamily="2" charset="-78"/>
                <a:cs typeface="Alexandria" pitchFamily="2" charset="-78"/>
              </a:rPr>
              <a:t> </a:t>
            </a:r>
            <a:r>
              <a:rPr lang="ar-SA" sz="1400" dirty="0">
                <a:latin typeface="Alexandria" pitchFamily="2" charset="-78"/>
                <a:cs typeface="Alexandria" pitchFamily="2" charset="-78"/>
              </a:rPr>
              <a:t>يجب جمع البيانات اللازمة لتحليل الظاهرة المراد دراستها، مثل المقابلات والملاحظات الميدانية والوثائق</a:t>
            </a:r>
            <a:r>
              <a:rPr lang="ru-RU" sz="1400" dirty="0">
                <a:cs typeface="Alexandria" pitchFamily="2" charset="-78"/>
              </a:rPr>
              <a:t>.</a:t>
            </a:r>
            <a:endParaRPr lang="en-US" sz="1400" dirty="0">
              <a:latin typeface="Alexandria" pitchFamily="2" charset="-78"/>
              <a:cs typeface="Alexandria" pitchFamily="2" charset="-78"/>
            </a:endParaRPr>
          </a:p>
          <a:p>
            <a:pPr marL="285750" indent="-285750" algn="r" rtl="1">
              <a:lnSpc>
                <a:spcPct val="150000"/>
              </a:lnSpc>
              <a:buFont typeface="Wingdings" panose="05000000000000000000" pitchFamily="2" charset="2"/>
              <a:buChar char="ü"/>
            </a:pPr>
            <a:r>
              <a:rPr lang="ar-SA" sz="1400" b="1" dirty="0">
                <a:latin typeface="Alexandria" pitchFamily="2" charset="-78"/>
                <a:cs typeface="Alexandria" pitchFamily="2" charset="-78"/>
              </a:rPr>
              <a:t>تحليل البيانات</a:t>
            </a:r>
            <a:r>
              <a:rPr lang="ru-RU" sz="1400" b="1" dirty="0">
                <a:cs typeface="Alexandria" pitchFamily="2" charset="-78"/>
              </a:rPr>
              <a:t>:</a:t>
            </a:r>
            <a:r>
              <a:rPr lang="ar-JO" sz="1400" b="1" dirty="0">
                <a:latin typeface="Alexandria" pitchFamily="2" charset="-78"/>
                <a:cs typeface="Alexandria" pitchFamily="2" charset="-78"/>
              </a:rPr>
              <a:t> </a:t>
            </a:r>
            <a:r>
              <a:rPr lang="ar-SA" sz="1400" dirty="0">
                <a:latin typeface="Alexandria" pitchFamily="2" charset="-78"/>
                <a:cs typeface="Alexandria" pitchFamily="2" charset="-78"/>
              </a:rPr>
              <a:t>يجب تحليل البيانات المجمعة بعناية لاستخدامها في استنتاجاتك النهائية</a:t>
            </a:r>
            <a:r>
              <a:rPr lang="ru-RU" sz="1400" dirty="0">
                <a:cs typeface="Alexandria" pitchFamily="2" charset="-78"/>
              </a:rPr>
              <a:t>. </a:t>
            </a:r>
            <a:r>
              <a:rPr lang="ar-SA" sz="1400" dirty="0">
                <a:latin typeface="Alexandria" pitchFamily="2" charset="-78"/>
                <a:cs typeface="Alexandria" pitchFamily="2" charset="-78"/>
              </a:rPr>
              <a:t>يمكن استخدام أدوات التحليل المختلفة مثل التصنيف والتفسير والمقارنة</a:t>
            </a:r>
            <a:r>
              <a:rPr lang="ru-RU" sz="1400" dirty="0">
                <a:cs typeface="Alexandria" pitchFamily="2" charset="-78"/>
              </a:rPr>
              <a:t>.</a:t>
            </a:r>
            <a:endParaRPr lang="en-US" sz="1400" dirty="0">
              <a:latin typeface="Alexandria" pitchFamily="2" charset="-78"/>
              <a:cs typeface="Alexandria" pitchFamily="2" charset="-78"/>
            </a:endParaRPr>
          </a:p>
          <a:p>
            <a:pPr marL="285750" indent="-285750" algn="r" rtl="1">
              <a:lnSpc>
                <a:spcPct val="150000"/>
              </a:lnSpc>
              <a:buFont typeface="Wingdings" panose="05000000000000000000" pitchFamily="2" charset="2"/>
              <a:buChar char="ü"/>
            </a:pPr>
            <a:r>
              <a:rPr lang="ar-SA" sz="1400" b="1" dirty="0">
                <a:latin typeface="Alexandria" pitchFamily="2" charset="-78"/>
                <a:cs typeface="Alexandria" pitchFamily="2" charset="-78"/>
              </a:rPr>
              <a:t>استنتاجات عامة</a:t>
            </a:r>
            <a:r>
              <a:rPr lang="ar-JO" sz="1400" b="1" dirty="0">
                <a:latin typeface="Alexandria" pitchFamily="2" charset="-78"/>
                <a:cs typeface="Alexandria" pitchFamily="2" charset="-78"/>
              </a:rPr>
              <a:t> </a:t>
            </a:r>
            <a:r>
              <a:rPr lang="ru-RU" sz="1400" b="1" dirty="0">
                <a:cs typeface="Alexandria" pitchFamily="2" charset="-78"/>
              </a:rPr>
              <a:t>:</a:t>
            </a:r>
            <a:r>
              <a:rPr lang="ar-SA" sz="1400" dirty="0">
                <a:latin typeface="Alexandria" pitchFamily="2" charset="-78"/>
                <a:cs typeface="Alexandria" pitchFamily="2" charset="-78"/>
              </a:rPr>
              <a:t>بناءً على تحليل البيانات، يمكنك وضع استنتاجات عامة ومفاهيم عامة حول الظاهرة التي تم دراستها</a:t>
            </a:r>
            <a:r>
              <a:rPr lang="ru-RU" sz="1400" dirty="0">
                <a:cs typeface="Alexandria" pitchFamily="2" charset="-78"/>
              </a:rPr>
              <a:t>.</a:t>
            </a:r>
            <a:endParaRPr lang="en-US" sz="1400" dirty="0">
              <a:latin typeface="Alexandria" pitchFamily="2" charset="-78"/>
              <a:cs typeface="Alexandria" pitchFamily="2" charset="-78"/>
            </a:endParaRPr>
          </a:p>
          <a:p>
            <a:pPr marL="285750" indent="-285750" algn="r" rtl="1">
              <a:lnSpc>
                <a:spcPct val="150000"/>
              </a:lnSpc>
              <a:buFont typeface="Wingdings" panose="05000000000000000000" pitchFamily="2" charset="2"/>
              <a:buChar char="ü"/>
            </a:pPr>
            <a:r>
              <a:rPr lang="ar-SA" sz="1400" b="1" dirty="0">
                <a:latin typeface="Alexandria" pitchFamily="2" charset="-78"/>
                <a:cs typeface="Alexandria" pitchFamily="2" charset="-78"/>
              </a:rPr>
              <a:t>التحقق والتثبت</a:t>
            </a:r>
            <a:r>
              <a:rPr lang="ru-RU" sz="1400" b="1" dirty="0">
                <a:cs typeface="Alexandria" pitchFamily="2" charset="-78"/>
              </a:rPr>
              <a:t>:</a:t>
            </a:r>
            <a:r>
              <a:rPr lang="ar-JO" sz="1400" b="1" dirty="0">
                <a:latin typeface="Alexandria" pitchFamily="2" charset="-78"/>
                <a:cs typeface="Alexandria" pitchFamily="2" charset="-78"/>
              </a:rPr>
              <a:t> </a:t>
            </a:r>
            <a:r>
              <a:rPr lang="ar-SA" sz="1400" dirty="0">
                <a:latin typeface="Alexandria" pitchFamily="2" charset="-78"/>
                <a:cs typeface="Alexandria" pitchFamily="2" charset="-78"/>
              </a:rPr>
              <a:t>بعد وضع استنتاجاتك، من الضروري التحقق من صحتها وتثبتها من خلال إجراء المزيد من البحوث والدراسات</a:t>
            </a:r>
            <a:r>
              <a:rPr lang="ru-RU" sz="1400" dirty="0">
                <a:cs typeface="Alexandria" pitchFamily="2" charset="-78"/>
              </a:rPr>
              <a:t>.</a:t>
            </a:r>
            <a:endParaRPr lang="en-US" sz="1400" dirty="0">
              <a:latin typeface="Alexandria" pitchFamily="2" charset="-78"/>
              <a:cs typeface="Alexandria" pitchFamily="2" charset="-78"/>
            </a:endParaRPr>
          </a:p>
        </p:txBody>
      </p:sp>
      <p:sp>
        <p:nvSpPr>
          <p:cNvPr id="9"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721111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731849" y="938418"/>
            <a:ext cx="9131120" cy="510549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2292439" y="1152413"/>
            <a:ext cx="8219472" cy="5078313"/>
          </a:xfrm>
          <a:prstGeom prst="rect">
            <a:avLst/>
          </a:prstGeom>
          <a:noFill/>
        </p:spPr>
        <p:txBody>
          <a:bodyPr wrap="square" rtlCol="1">
            <a:spAutoFit/>
          </a:bodyPr>
          <a:lstStyle/>
          <a:p>
            <a:pPr algn="ctr" rtl="1">
              <a:lnSpc>
                <a:spcPct val="150000"/>
              </a:lnSpc>
            </a:pPr>
            <a:r>
              <a:rPr lang="ar-SA" sz="2400" b="1" dirty="0">
                <a:latin typeface="Alexandria" pitchFamily="2" charset="-78"/>
                <a:cs typeface="Alexandria" pitchFamily="2" charset="-78"/>
              </a:rPr>
              <a:t>فوائد المنهج الاستقرائي</a:t>
            </a:r>
            <a:endParaRPr lang="en-US" sz="2400" dirty="0">
              <a:latin typeface="Alexandria" pitchFamily="2" charset="-78"/>
              <a:cs typeface="Alexandria" pitchFamily="2" charset="-78"/>
            </a:endParaRPr>
          </a:p>
          <a:p>
            <a:pPr algn="just" rtl="1">
              <a:lnSpc>
                <a:spcPct val="150000"/>
              </a:lnSpc>
            </a:pPr>
            <a:r>
              <a:rPr lang="ar-SA" sz="2400" dirty="0">
                <a:latin typeface="Alexandria" pitchFamily="2" charset="-78"/>
                <a:cs typeface="Alexandria" pitchFamily="2" charset="-78"/>
              </a:rPr>
              <a:t>يوفر المنهج الاستقرائي العديد من الفوائد، بما في ذلك</a:t>
            </a:r>
            <a:r>
              <a:rPr lang="ru-RU" sz="2400" dirty="0">
                <a:cs typeface="Alexandria" pitchFamily="2" charset="-78"/>
              </a:rPr>
              <a:t>:</a:t>
            </a:r>
            <a:endParaRPr lang="en-US" sz="2400" dirty="0">
              <a:latin typeface="Alexandria" pitchFamily="2" charset="-78"/>
              <a:cs typeface="Alexandria" pitchFamily="2" charset="-78"/>
            </a:endParaRPr>
          </a:p>
          <a:p>
            <a:pPr marL="285750" indent="-285750" algn="just" rtl="1">
              <a:lnSpc>
                <a:spcPct val="150000"/>
              </a:lnSpc>
              <a:buFont typeface="Wingdings" panose="05000000000000000000" pitchFamily="2" charset="2"/>
              <a:buChar char="Ø"/>
            </a:pPr>
            <a:r>
              <a:rPr lang="ar-SA" sz="2400" dirty="0">
                <a:latin typeface="Alexandria" pitchFamily="2" charset="-78"/>
                <a:cs typeface="Alexandria" pitchFamily="2" charset="-78"/>
              </a:rPr>
              <a:t>يساعد في فهم الظواهر وتفسيرها في سياقها الاجتماعي والثقافي</a:t>
            </a:r>
            <a:r>
              <a:rPr lang="ru-RU" sz="2400" dirty="0">
                <a:cs typeface="Alexandria" pitchFamily="2" charset="-78"/>
              </a:rPr>
              <a:t>.</a:t>
            </a:r>
            <a:endParaRPr lang="en-US" sz="2400" dirty="0">
              <a:latin typeface="Alexandria" pitchFamily="2" charset="-78"/>
              <a:cs typeface="Alexandria" pitchFamily="2" charset="-78"/>
            </a:endParaRPr>
          </a:p>
          <a:p>
            <a:pPr marL="285750" indent="-285750" algn="just" rtl="1">
              <a:lnSpc>
                <a:spcPct val="150000"/>
              </a:lnSpc>
              <a:buFont typeface="Wingdings" panose="05000000000000000000" pitchFamily="2" charset="2"/>
              <a:buChar char="Ø"/>
            </a:pPr>
            <a:r>
              <a:rPr lang="ar-SA" sz="2400" dirty="0">
                <a:latin typeface="Alexandria" pitchFamily="2" charset="-78"/>
                <a:cs typeface="Alexandria" pitchFamily="2" charset="-78"/>
              </a:rPr>
              <a:t>يسمح بتحليل البيانات ضمن سياق شامل وبشكل مستفيض</a:t>
            </a:r>
            <a:r>
              <a:rPr lang="ru-RU" sz="2400" dirty="0">
                <a:cs typeface="Alexandria" pitchFamily="2" charset="-78"/>
              </a:rPr>
              <a:t>.</a:t>
            </a:r>
            <a:endParaRPr lang="en-US" sz="2400" dirty="0">
              <a:latin typeface="Alexandria" pitchFamily="2" charset="-78"/>
              <a:cs typeface="Alexandria" pitchFamily="2" charset="-78"/>
            </a:endParaRPr>
          </a:p>
          <a:p>
            <a:pPr marL="285750" indent="-285750" algn="just" rtl="1">
              <a:lnSpc>
                <a:spcPct val="150000"/>
              </a:lnSpc>
              <a:buFont typeface="Wingdings" panose="05000000000000000000" pitchFamily="2" charset="2"/>
              <a:buChar char="Ø"/>
            </a:pPr>
            <a:r>
              <a:rPr lang="ar-SA" sz="2400" dirty="0">
                <a:latin typeface="Alexandria" pitchFamily="2" charset="-78"/>
                <a:cs typeface="Alexandria" pitchFamily="2" charset="-78"/>
              </a:rPr>
              <a:t>يعزز التفكير النقدي وقدرة الباحث على استنتاج الأسباب والنتائج</a:t>
            </a:r>
            <a:r>
              <a:rPr lang="ru-RU" sz="2400" dirty="0">
                <a:cs typeface="Alexandria" pitchFamily="2" charset="-78"/>
              </a:rPr>
              <a:t>.</a:t>
            </a:r>
            <a:endParaRPr lang="en-US" sz="2400" dirty="0">
              <a:latin typeface="Alexandria" pitchFamily="2" charset="-78"/>
              <a:cs typeface="Alexandria" pitchFamily="2" charset="-78"/>
            </a:endParaRPr>
          </a:p>
          <a:p>
            <a:pPr algn="just" rtl="1">
              <a:lnSpc>
                <a:spcPct val="150000"/>
              </a:lnSpc>
            </a:pPr>
            <a:endParaRPr lang="en-US" sz="2400" dirty="0">
              <a:latin typeface="Alexandria" pitchFamily="2" charset="-78"/>
              <a:cs typeface="Alexandria" pitchFamily="2" charset="-78"/>
            </a:endParaRPr>
          </a:p>
        </p:txBody>
      </p:sp>
      <p:sp>
        <p:nvSpPr>
          <p:cNvPr id="9"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343966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5915" y="1017726"/>
            <a:ext cx="10311686"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197735" y="1202606"/>
            <a:ext cx="9802774" cy="3970318"/>
          </a:xfrm>
          <a:prstGeom prst="rect">
            <a:avLst/>
          </a:prstGeom>
          <a:noFill/>
        </p:spPr>
        <p:txBody>
          <a:bodyPr wrap="square" rtlCol="1">
            <a:spAutoFit/>
          </a:bodyPr>
          <a:lstStyle/>
          <a:p>
            <a:pPr algn="ctr" rtl="1"/>
            <a:r>
              <a:rPr lang="ar-SA" b="1" dirty="0">
                <a:latin typeface="Alexandria" pitchFamily="2" charset="-78"/>
                <a:cs typeface="Alexandria" pitchFamily="2" charset="-78"/>
              </a:rPr>
              <a:t>استخدام المنهج الاستقرائي في البحث العلمي</a:t>
            </a:r>
            <a:endParaRPr lang="ar-JO" b="1" dirty="0">
              <a:latin typeface="Alexandria" pitchFamily="2" charset="-78"/>
              <a:cs typeface="Alexandria" pitchFamily="2" charset="-78"/>
            </a:endParaRPr>
          </a:p>
          <a:p>
            <a:pPr algn="ctr" rtl="1"/>
            <a:endParaRPr lang="ar-JO" b="1" dirty="0">
              <a:latin typeface="Alexandria" pitchFamily="2" charset="-78"/>
              <a:cs typeface="Alexandria" pitchFamily="2" charset="-78"/>
            </a:endParaRPr>
          </a:p>
          <a:p>
            <a:pPr algn="ctr" rtl="1"/>
            <a:r>
              <a:rPr lang="ar-SA" dirty="0">
                <a:latin typeface="Alexandria" pitchFamily="2" charset="-78"/>
                <a:cs typeface="Alexandria" pitchFamily="2" charset="-78"/>
              </a:rPr>
              <a:t>يستخدم المنهج الاستقرائي في العديد من مجالات البحث العلمي، بما في ذلك</a:t>
            </a:r>
            <a:r>
              <a:rPr lang="ru-RU" dirty="0">
                <a:cs typeface="Alexandria" pitchFamily="2" charset="-78"/>
              </a:rPr>
              <a:t>:</a:t>
            </a:r>
            <a:endParaRPr lang="en-US" dirty="0">
              <a:latin typeface="Alexandria" pitchFamily="2" charset="-78"/>
              <a:cs typeface="Alexandria" pitchFamily="2" charset="-78"/>
            </a:endParaRPr>
          </a:p>
          <a:p>
            <a:pPr marL="342900" lvl="0" indent="-342900" algn="r" rtl="1">
              <a:buFont typeface="Arial" panose="020B0604020202020204" pitchFamily="34" charset="0"/>
              <a:buChar char="•"/>
            </a:pPr>
            <a:r>
              <a:rPr lang="ar-SA" dirty="0">
                <a:latin typeface="Alexandria" pitchFamily="2" charset="-78"/>
                <a:cs typeface="Alexandria" pitchFamily="2" charset="-78"/>
              </a:rPr>
              <a:t>العلوم الاجتماعية</a:t>
            </a:r>
            <a:r>
              <a:rPr lang="ru-RU" dirty="0">
                <a:cs typeface="Alexandria" pitchFamily="2" charset="-78"/>
              </a:rPr>
              <a:t>: </a:t>
            </a:r>
            <a:r>
              <a:rPr lang="ar-SA" dirty="0">
                <a:latin typeface="Alexandria" pitchFamily="2" charset="-78"/>
                <a:cs typeface="Alexandria" pitchFamily="2" charset="-78"/>
              </a:rPr>
              <a:t>يستخدم المنهج الاستقرائي في دراسة الظواهر الاجتماعية مثل السلوك البشري والثقافة والعلاقات الاجتماعية</a:t>
            </a:r>
            <a:r>
              <a:rPr lang="ru-RU" dirty="0">
                <a:cs typeface="Alexandria" pitchFamily="2" charset="-78"/>
              </a:rPr>
              <a:t>.</a:t>
            </a:r>
            <a:endParaRPr lang="en-US" dirty="0">
              <a:latin typeface="Alexandria" pitchFamily="2" charset="-78"/>
              <a:cs typeface="Alexandria" pitchFamily="2" charset="-78"/>
            </a:endParaRPr>
          </a:p>
          <a:p>
            <a:pPr marL="342900" lvl="0" indent="-342900" algn="r" rtl="1">
              <a:buFont typeface="Arial" panose="020B0604020202020204" pitchFamily="34" charset="0"/>
              <a:buChar char="•"/>
            </a:pPr>
            <a:r>
              <a:rPr lang="ar-SA" dirty="0">
                <a:latin typeface="Alexandria" pitchFamily="2" charset="-78"/>
                <a:cs typeface="Alexandria" pitchFamily="2" charset="-78"/>
              </a:rPr>
              <a:t>علم النفس</a:t>
            </a:r>
            <a:r>
              <a:rPr lang="ru-RU" dirty="0">
                <a:cs typeface="Alexandria" pitchFamily="2" charset="-78"/>
              </a:rPr>
              <a:t>: </a:t>
            </a:r>
            <a:r>
              <a:rPr lang="ar-SA" dirty="0">
                <a:latin typeface="Alexandria" pitchFamily="2" charset="-78"/>
                <a:cs typeface="Alexandria" pitchFamily="2" charset="-78"/>
              </a:rPr>
              <a:t>يستخدم المنهج الاستقرائي لفهم العوامل التي تؤثر على السلوك البشري والعواطف والعقلية البشرية</a:t>
            </a:r>
            <a:r>
              <a:rPr lang="ru-RU" dirty="0">
                <a:cs typeface="Alexandria" pitchFamily="2" charset="-78"/>
              </a:rPr>
              <a:t>.</a:t>
            </a:r>
            <a:endParaRPr lang="en-US" dirty="0">
              <a:latin typeface="Alexandria" pitchFamily="2" charset="-78"/>
              <a:cs typeface="Alexandria" pitchFamily="2" charset="-78"/>
            </a:endParaRPr>
          </a:p>
          <a:p>
            <a:pPr marL="342900" lvl="0" indent="-342900" algn="r" rtl="1">
              <a:buFont typeface="Arial" panose="020B0604020202020204" pitchFamily="34" charset="0"/>
              <a:buChar char="•"/>
            </a:pPr>
            <a:r>
              <a:rPr lang="ar-SA" dirty="0">
                <a:latin typeface="Alexandria" pitchFamily="2" charset="-78"/>
                <a:cs typeface="Alexandria" pitchFamily="2" charset="-78"/>
              </a:rPr>
              <a:t>الفلسفة</a:t>
            </a:r>
            <a:r>
              <a:rPr lang="ru-RU" dirty="0">
                <a:cs typeface="Alexandria" pitchFamily="2" charset="-78"/>
              </a:rPr>
              <a:t>: </a:t>
            </a:r>
            <a:r>
              <a:rPr lang="ar-SA" dirty="0">
                <a:latin typeface="Alexandria" pitchFamily="2" charset="-78"/>
                <a:cs typeface="Alexandria" pitchFamily="2" charset="-78"/>
              </a:rPr>
              <a:t>يستخدم المنهج الاستقرائي في تطوير النظريات الفلسفية واستنتاج القوانين العامة التي تحكم الواقع</a:t>
            </a:r>
            <a:r>
              <a:rPr lang="ru-RU" dirty="0">
                <a:cs typeface="Alexandria" pitchFamily="2" charset="-78"/>
              </a:rPr>
              <a:t>.</a:t>
            </a:r>
            <a:endParaRPr lang="en-US" dirty="0">
              <a:latin typeface="Alexandria" pitchFamily="2" charset="-78"/>
              <a:cs typeface="Alexandria" pitchFamily="2" charset="-78"/>
            </a:endParaRPr>
          </a:p>
          <a:p>
            <a:pPr algn="r" rtl="1"/>
            <a:r>
              <a:rPr lang="ar-SA" dirty="0">
                <a:latin typeface="Alexandria" pitchFamily="2" charset="-78"/>
                <a:cs typeface="Alexandria" pitchFamily="2" charset="-78"/>
              </a:rPr>
              <a:t>باختصار، يمثل المنهج الاستقرائي نهجًا بحثيًا مهمًا يتطلب القدرة على جمع وتحليل البيانات بعناية للوصول إلى استنتاجات عامة ومفاهيم عامة حول الظواهر المراد دراستها</a:t>
            </a:r>
            <a:r>
              <a:rPr lang="ru-RU" dirty="0">
                <a:cs typeface="Alexandria" pitchFamily="2" charset="-78"/>
              </a:rPr>
              <a:t>.</a:t>
            </a:r>
            <a:endParaRPr lang="en-US" dirty="0">
              <a:latin typeface="Alexandria" pitchFamily="2" charset="-78"/>
              <a:cs typeface="Alexandria" pitchFamily="2" charset="-78"/>
            </a:endParaRPr>
          </a:p>
          <a:p>
            <a:pPr lvl="0" algn="r" rtl="1"/>
            <a:endParaRPr lang="en-US" dirty="0">
              <a:latin typeface="Alexandria" pitchFamily="2" charset="-78"/>
              <a:cs typeface="Alexandria" pitchFamily="2" charset="-78"/>
            </a:endParaRPr>
          </a:p>
          <a:p>
            <a:pPr algn="r" rtl="1"/>
            <a:endParaRPr lang="en-US" dirty="0">
              <a:latin typeface="Alexandria" pitchFamily="2" charset="-78"/>
              <a:cs typeface="Alexandria" pitchFamily="2" charset="-78"/>
            </a:endParaRPr>
          </a:p>
          <a:p>
            <a:pPr algn="r" rtl="1"/>
            <a:endParaRPr lang="en-US" dirty="0">
              <a:latin typeface="Alexandria" pitchFamily="2" charset="-78"/>
              <a:cs typeface="Alexandria" pitchFamily="2" charset="-78"/>
            </a:endParaRPr>
          </a:p>
        </p:txBody>
      </p:sp>
      <p:sp>
        <p:nvSpPr>
          <p:cNvPr id="9"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66647"/>
            <a:ext cx="2305141" cy="1076343"/>
          </a:xfrm>
          <a:prstGeom prst="rect">
            <a:avLst/>
          </a:prstGeom>
        </p:spPr>
      </p:pic>
    </p:spTree>
    <p:extLst>
      <p:ext uri="{BB962C8B-B14F-4D97-AF65-F5344CB8AC3E}">
        <p14:creationId xmlns:p14="http://schemas.microsoft.com/office/powerpoint/2010/main" val="19456221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43944" y="1017726"/>
            <a:ext cx="10844011"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935426" y="1017726"/>
            <a:ext cx="10261045" cy="4851969"/>
          </a:xfrm>
          <a:prstGeom prst="rect">
            <a:avLst/>
          </a:prstGeom>
          <a:noFill/>
        </p:spPr>
        <p:txBody>
          <a:bodyPr wrap="square" rtlCol="1">
            <a:spAutoFit/>
          </a:bodyPr>
          <a:lstStyle/>
          <a:p>
            <a:pPr algn="ctr" rtl="1">
              <a:lnSpc>
                <a:spcPct val="150000"/>
              </a:lnSpc>
            </a:pPr>
            <a:r>
              <a:rPr lang="ar-JO" sz="1600" b="1" dirty="0">
                <a:latin typeface="Alexandria" pitchFamily="2" charset="-78"/>
                <a:cs typeface="Alexandria" pitchFamily="2" charset="-78"/>
              </a:rPr>
              <a:t>المنهج الكمي والمنهج النوعي</a:t>
            </a:r>
          </a:p>
          <a:p>
            <a:pPr algn="just" rtl="1">
              <a:lnSpc>
                <a:spcPct val="150000"/>
              </a:lnSpc>
            </a:pPr>
            <a:r>
              <a:rPr lang="ar-SA" sz="1600" dirty="0">
                <a:latin typeface="Alexandria" pitchFamily="2" charset="-78"/>
                <a:cs typeface="Alexandria" pitchFamily="2" charset="-78"/>
              </a:rPr>
              <a:t>تنقسم مناهج البحث في علم الاجتماع إلى نوعين رئيسين: كمية وكيفية. وتستخدم المناهج الكمية في انتاج بيانات عددية أو إحصائية، أي يرتبط مفهوم هذا المنهج بالكم أو الوصف ومدى قابلية الظواهر محل الدراسة للقياس. بينما المناهج الكيفية بصفة أساسية في إنتاج بيانات حول الخبرات والمعاني الشخصية للفاعلين الاجتماعيين. وتعتمد هذه المناهج في العادة على لغة ال</a:t>
            </a:r>
            <a:r>
              <a:rPr lang="ar-JO" sz="1600" dirty="0">
                <a:latin typeface="Alexandria" pitchFamily="2" charset="-78"/>
                <a:cs typeface="Alexandria" pitchFamily="2" charset="-78"/>
              </a:rPr>
              <a:t>ت</a:t>
            </a:r>
            <a:r>
              <a:rPr lang="ar-SA" sz="1600" dirty="0">
                <a:latin typeface="Alexandria" pitchFamily="2" charset="-78"/>
                <a:cs typeface="Alexandria" pitchFamily="2" charset="-78"/>
              </a:rPr>
              <a:t>فاعل الاجتماعي أو على ملاحظة </a:t>
            </a:r>
            <a:r>
              <a:rPr lang="ar-JO" sz="1600" dirty="0">
                <a:latin typeface="Alexandria" pitchFamily="2" charset="-78"/>
                <a:cs typeface="Alexandria" pitchFamily="2" charset="-78"/>
              </a:rPr>
              <a:t>ال</a:t>
            </a:r>
            <a:r>
              <a:rPr lang="ar-SA" sz="1600" dirty="0">
                <a:latin typeface="Alexandria" pitchFamily="2" charset="-78"/>
                <a:cs typeface="Alexandria" pitchFamily="2" charset="-78"/>
              </a:rPr>
              <a:t>سلوك</a:t>
            </a:r>
            <a:r>
              <a:rPr lang="ar-JO" sz="1600" dirty="0">
                <a:latin typeface="Alexandria" pitchFamily="2" charset="-78"/>
                <a:cs typeface="Alexandria" pitchFamily="2" charset="-78"/>
              </a:rPr>
              <a:t>. </a:t>
            </a:r>
            <a:r>
              <a:rPr lang="ar-SA" sz="1600" dirty="0">
                <a:latin typeface="Alexandria" pitchFamily="2" charset="-78"/>
                <a:cs typeface="Alexandria" pitchFamily="2" charset="-78"/>
              </a:rPr>
              <a:t>يقع المنهج الكيفي عمومًا في إطار المنهج التحليلي المتسم بالعمومية والشمولية، على اعتبار أنه يمكننا القول بوجود تحليل كيفي وآخر كمي. </a:t>
            </a:r>
            <a:endParaRPr lang="en-US" sz="1600" dirty="0">
              <a:latin typeface="Alexandria" pitchFamily="2" charset="-78"/>
              <a:cs typeface="Alexandria" pitchFamily="2" charset="-78"/>
            </a:endParaRPr>
          </a:p>
          <a:p>
            <a:pPr algn="just" rtl="1">
              <a:lnSpc>
                <a:spcPct val="150000"/>
              </a:lnSpc>
            </a:pPr>
            <a:r>
              <a:rPr lang="ar-SA" sz="1600" dirty="0">
                <a:latin typeface="Alexandria" pitchFamily="2" charset="-78"/>
                <a:cs typeface="Alexandria" pitchFamily="2" charset="-78"/>
              </a:rPr>
              <a:t>فالبحث الكمي: هو البحث الذي يهدف إلى جمع بيانات حول ظاهرة معينة، باستخدام أدوات قياس كمية تطبق على عينة من المجتمع لكنها تمثله، وتتم معالجة البيانات التي يتم جمعها بطريقة إحصائية للوصول إلى نتائج علمية قابلة للتعميم على مجتمع البحث كاملاً.</a:t>
            </a:r>
            <a:r>
              <a:rPr lang="ar-JO" sz="1600" dirty="0">
                <a:latin typeface="Alexandria" pitchFamily="2" charset="-78"/>
                <a:cs typeface="Alexandria" pitchFamily="2" charset="-78"/>
              </a:rPr>
              <a:t> </a:t>
            </a:r>
            <a:r>
              <a:rPr lang="ar-SA" sz="1600" dirty="0">
                <a:latin typeface="Alexandria" pitchFamily="2" charset="-78"/>
                <a:cs typeface="Alexandria" pitchFamily="2" charset="-78"/>
              </a:rPr>
              <a:t>كما ويبحث البحث الكمي عن الأسباب والحقائق من منظور أوسع وأشمل، والأبحاث الكمية هي تلك التي يمكن استخدام القياس الكمي في التعامل مع مادتها أو موضوعاتها كما تحويل النتائج التي يجري بلوغها إلى معادلات كمية وتحديداً رياضية رقمية</a:t>
            </a:r>
            <a:r>
              <a:rPr lang="ar-JO" sz="1600" dirty="0">
                <a:latin typeface="Alexandria" pitchFamily="2" charset="-78"/>
                <a:cs typeface="Alexandria" pitchFamily="2" charset="-78"/>
              </a:rPr>
              <a:t>.</a:t>
            </a:r>
            <a:r>
              <a:rPr lang="ar-SA" sz="1600" dirty="0">
                <a:latin typeface="Alexandria" pitchFamily="2" charset="-78"/>
                <a:cs typeface="Alexandria" pitchFamily="2" charset="-78"/>
              </a:rPr>
              <a:t> </a:t>
            </a:r>
            <a:endParaRPr lang="en-US" sz="1600" dirty="0">
              <a:latin typeface="Alexandria" pitchFamily="2" charset="-78"/>
              <a:cs typeface="Alexandria" pitchFamily="2" charset="-78"/>
            </a:endParaRPr>
          </a:p>
          <a:p>
            <a:pPr algn="just" rtl="1">
              <a:lnSpc>
                <a:spcPct val="150000"/>
              </a:lnSpc>
            </a:pPr>
            <a:endParaRPr lang="en-US" sz="1600" dirty="0">
              <a:latin typeface="Alexandria" pitchFamily="2" charset="-78"/>
              <a:cs typeface="Alexandria" pitchFamily="2" charset="-78"/>
            </a:endParaRPr>
          </a:p>
          <a:p>
            <a:pPr algn="ctr" rtl="1">
              <a:lnSpc>
                <a:spcPct val="150000"/>
              </a:lnSpc>
            </a:pPr>
            <a:endParaRPr lang="en-US" sz="16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66647"/>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1194147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14399" y="1053503"/>
            <a:ext cx="10578281"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120462" y="1175769"/>
            <a:ext cx="10058400" cy="4485330"/>
          </a:xfrm>
          <a:prstGeom prst="rect">
            <a:avLst/>
          </a:prstGeom>
          <a:noFill/>
        </p:spPr>
        <p:txBody>
          <a:bodyPr wrap="square" rtlCol="1">
            <a:spAutoFit/>
          </a:bodyPr>
          <a:lstStyle/>
          <a:p>
            <a:pPr algn="ctr" rtl="1">
              <a:lnSpc>
                <a:spcPct val="150000"/>
              </a:lnSpc>
            </a:pPr>
            <a:r>
              <a:rPr lang="ar-SA" sz="1600" b="1" dirty="0">
                <a:latin typeface="Alexandria" pitchFamily="2" charset="-78"/>
                <a:cs typeface="Alexandria" pitchFamily="2" charset="-78"/>
              </a:rPr>
              <a:t>تعريف البحوث الكمية والنوعية</a:t>
            </a:r>
            <a:endParaRPr lang="en-US" sz="1600" dirty="0">
              <a:latin typeface="Alexandria" pitchFamily="2" charset="-78"/>
              <a:cs typeface="Alexandria" pitchFamily="2" charset="-78"/>
            </a:endParaRPr>
          </a:p>
          <a:p>
            <a:pPr lvl="0" algn="just" rtl="1">
              <a:lnSpc>
                <a:spcPct val="150000"/>
              </a:lnSpc>
            </a:pPr>
            <a:r>
              <a:rPr lang="ar-SA" sz="1600" b="1" dirty="0">
                <a:latin typeface="Alexandria" pitchFamily="2" charset="-78"/>
                <a:cs typeface="Alexandria" pitchFamily="2" charset="-78"/>
              </a:rPr>
              <a:t>البحوث الكمية </a:t>
            </a:r>
            <a:r>
              <a:rPr lang="ar-SA" sz="1600" dirty="0">
                <a:latin typeface="Alexandria" pitchFamily="2" charset="-78"/>
                <a:cs typeface="Alexandria" pitchFamily="2" charset="-78"/>
              </a:rPr>
              <a:t>هي نهج يستخدم الأساليب الإحصائية والرياضية لجمع وتحليل البيانات الكمية</a:t>
            </a:r>
            <a:r>
              <a:rPr lang="ru-RU" sz="1600" dirty="0">
                <a:cs typeface="Alexandria" pitchFamily="2" charset="-78"/>
              </a:rPr>
              <a:t>. </a:t>
            </a:r>
            <a:r>
              <a:rPr lang="ar-SA" sz="1600" dirty="0">
                <a:latin typeface="Alexandria" pitchFamily="2" charset="-78"/>
                <a:cs typeface="Alexandria" pitchFamily="2" charset="-78"/>
              </a:rPr>
              <a:t>تهدف البحوث الكمية إلى قياس الظواهر والعلاقات بين المتغيرات باستخدام الأرقام والإحصاءات</a:t>
            </a:r>
            <a:r>
              <a:rPr lang="ru-RU" sz="1600" dirty="0">
                <a:cs typeface="Alexandria" pitchFamily="2" charset="-78"/>
              </a:rPr>
              <a:t>. </a:t>
            </a:r>
            <a:r>
              <a:rPr lang="ar-SA" sz="1600" dirty="0">
                <a:latin typeface="Alexandria" pitchFamily="2" charset="-78"/>
                <a:cs typeface="Alexandria" pitchFamily="2" charset="-78"/>
              </a:rPr>
              <a:t>يتم استخدام الاستبانات والمسوح والتجارب الكمية كأدوات لجمع البيانات في البحوث الكمية</a:t>
            </a:r>
            <a:r>
              <a:rPr lang="ru-RU" sz="1600" dirty="0">
                <a:cs typeface="Alexandria" pitchFamily="2" charset="-78"/>
              </a:rPr>
              <a:t>.</a:t>
            </a:r>
            <a:r>
              <a:rPr lang="ar-SA" sz="1600" dirty="0">
                <a:latin typeface="Alexandria" pitchFamily="2" charset="-78"/>
                <a:cs typeface="Alexandria" pitchFamily="2" charset="-78"/>
              </a:rPr>
              <a:t> </a:t>
            </a:r>
            <a:r>
              <a:rPr lang="ar-JO" sz="1600" dirty="0">
                <a:latin typeface="Alexandria" pitchFamily="2" charset="-78"/>
                <a:cs typeface="Alexandria" pitchFamily="2" charset="-78"/>
              </a:rPr>
              <a:t> كما تعرف بأنها: </a:t>
            </a:r>
            <a:r>
              <a:rPr lang="ar-SA" sz="1600" dirty="0">
                <a:latin typeface="Alexandria" pitchFamily="2" charset="-78"/>
                <a:cs typeface="Alexandria" pitchFamily="2" charset="-78"/>
              </a:rPr>
              <a:t>نوع من البحوث العلمية التي تفترض وجود حقائق اجتماعية موضوعية، منفردة ومعزولة عن مشاعر ومعتقدات الأفراد، وتعتمد غالباً الأساليب الإحصائية، في جمعها للبيانات وتحليلها. </a:t>
            </a:r>
            <a:endParaRPr lang="en-US" sz="1600" dirty="0">
              <a:latin typeface="Alexandria" pitchFamily="2" charset="-78"/>
              <a:cs typeface="Alexandria" pitchFamily="2" charset="-78"/>
            </a:endParaRPr>
          </a:p>
          <a:p>
            <a:pPr lvl="0" algn="just" rtl="1">
              <a:lnSpc>
                <a:spcPct val="150000"/>
              </a:lnSpc>
            </a:pPr>
            <a:r>
              <a:rPr lang="ar-SA" sz="1600" b="1" dirty="0">
                <a:latin typeface="Alexandria" pitchFamily="2" charset="-78"/>
                <a:cs typeface="Alexandria" pitchFamily="2" charset="-78"/>
              </a:rPr>
              <a:t>البحوث النوعية</a:t>
            </a:r>
            <a:r>
              <a:rPr lang="ar-SA" sz="1600" dirty="0">
                <a:latin typeface="Alexandria" pitchFamily="2" charset="-78"/>
                <a:cs typeface="Alexandria" pitchFamily="2" charset="-78"/>
              </a:rPr>
              <a:t> هي نهج يستخدم الاستبيانات والمقابلات والمشاركة المراقبة والتحليل النصي لجمع وتحليل البيانات النوعية</a:t>
            </a:r>
            <a:r>
              <a:rPr lang="ru-RU" sz="1600" dirty="0">
                <a:cs typeface="Alexandria" pitchFamily="2" charset="-78"/>
              </a:rPr>
              <a:t>. </a:t>
            </a:r>
            <a:r>
              <a:rPr lang="ar-JO" sz="1600" dirty="0">
                <a:latin typeface="Alexandria" pitchFamily="2" charset="-78"/>
                <a:cs typeface="Alexandria" pitchFamily="2" charset="-78"/>
              </a:rPr>
              <a:t>و</a:t>
            </a:r>
            <a:r>
              <a:rPr lang="ar-SA" sz="1600" dirty="0">
                <a:latin typeface="Alexandria" pitchFamily="2" charset="-78"/>
                <a:cs typeface="Alexandria" pitchFamily="2" charset="-78"/>
              </a:rPr>
              <a:t>تهدف البحوث النوعية إلى فهم الظواهر والعمليات والتفاعلات المجتمعية من خلال الاستماع إلى آراء وتجارب الأفراد وتحليل محتوى النصوص والمحادثات</a:t>
            </a:r>
            <a:r>
              <a:rPr lang="ru-RU" sz="1600" dirty="0">
                <a:cs typeface="Alexandria" pitchFamily="2" charset="-78"/>
              </a:rPr>
              <a:t>.</a:t>
            </a:r>
            <a:r>
              <a:rPr lang="ar-SA" sz="1600" dirty="0">
                <a:latin typeface="Alexandria" pitchFamily="2" charset="-78"/>
                <a:cs typeface="Alexandria" pitchFamily="2" charset="-78"/>
              </a:rPr>
              <a:t> </a:t>
            </a:r>
            <a:r>
              <a:rPr lang="ar-JO" sz="1600" dirty="0">
                <a:latin typeface="Alexandria" pitchFamily="2" charset="-78"/>
                <a:cs typeface="Alexandria" pitchFamily="2" charset="-78"/>
              </a:rPr>
              <a:t>كما تعرف بأنها </a:t>
            </a:r>
            <a:r>
              <a:rPr lang="ar-SA" sz="1600" dirty="0">
                <a:latin typeface="Alexandria" pitchFamily="2" charset="-78"/>
                <a:cs typeface="Alexandria" pitchFamily="2" charset="-78"/>
              </a:rPr>
              <a:t>نـوع من البحوث العلمية التي تفترض وجود حقائق وظواهر اجتماعية يتم بناءها من خلال وجهات نظر الأفراد والجماعات المشاركة في البحث</a:t>
            </a:r>
            <a:r>
              <a:rPr lang="en-US" sz="1600" dirty="0">
                <a:latin typeface="Alexandria" pitchFamily="2" charset="-78"/>
                <a:cs typeface="Alexandria" pitchFamily="2" charset="-78"/>
              </a:rPr>
              <a:t>.</a:t>
            </a:r>
          </a:p>
          <a:p>
            <a:pPr algn="just" rtl="1">
              <a:lnSpc>
                <a:spcPct val="150000"/>
              </a:lnSpc>
            </a:pPr>
            <a:r>
              <a:rPr lang="ar-SA" sz="1600" dirty="0">
                <a:latin typeface="Alexandria" pitchFamily="2" charset="-78"/>
                <a:cs typeface="Alexandria" pitchFamily="2" charset="-78"/>
              </a:rPr>
              <a:t>تعتبر البحوث الكمية والنوعية مكملة لبعضها البعض ويمكن استخدامهما معا لفهم أكثر شمولية للمواضيع الاجتماعية والإنسانية</a:t>
            </a:r>
            <a:r>
              <a:rPr lang="ru-RU" sz="1600" dirty="0">
                <a:cs typeface="Alexandria" pitchFamily="2" charset="-78"/>
              </a:rPr>
              <a:t>.</a:t>
            </a: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81256294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14399" y="1053503"/>
            <a:ext cx="10578281"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174339" y="1524541"/>
            <a:ext cx="10058400" cy="3613105"/>
          </a:xfrm>
          <a:prstGeom prst="rect">
            <a:avLst/>
          </a:prstGeom>
          <a:noFill/>
        </p:spPr>
        <p:txBody>
          <a:bodyPr wrap="square" rtlCol="1">
            <a:spAutoFit/>
          </a:bodyPr>
          <a:lstStyle/>
          <a:p>
            <a:pPr algn="just" rtl="1">
              <a:lnSpc>
                <a:spcPct val="150000"/>
              </a:lnSpc>
            </a:pPr>
            <a:r>
              <a:rPr lang="ar-SA" sz="1400" dirty="0">
                <a:latin typeface="Alexandria" pitchFamily="2" charset="-78"/>
                <a:cs typeface="Alexandria" pitchFamily="2" charset="-78"/>
              </a:rPr>
              <a:t>ويتوجه الباحث في البحث النوعي عادة نحو عينة </a:t>
            </a:r>
            <a:r>
              <a:rPr lang="ar-SA" sz="1400" u="sng" dirty="0">
                <a:latin typeface="Alexandria" pitchFamily="2" charset="-78"/>
                <a:cs typeface="Alexandria" pitchFamily="2" charset="-78"/>
              </a:rPr>
              <a:t>غير عشوائية، أي عينة مقصودة </a:t>
            </a:r>
            <a:r>
              <a:rPr lang="ar-SA" sz="1400" dirty="0">
                <a:latin typeface="Alexandria" pitchFamily="2" charset="-78"/>
                <a:cs typeface="Alexandria" pitchFamily="2" charset="-78"/>
              </a:rPr>
              <a:t>في جمع البيانات لتحقيق أهداف البحث، مـن خــلال أدوات فعالة، غير محكمة البناء ، مثل الملاحظة المشاركة، والمقابلات المعمقة، والوثائق والسجلات الأولية المرتبطة بالموضوع. ويكون دور الباحث فيها دوراً اجتماعياً متفاعلاً، لكنه يعتمد على الذاتية المنضبطة، للابتعاد عن التحيز في جمع البيانات وتفسيرها. </a:t>
            </a:r>
            <a:r>
              <a:rPr lang="ar-SA" sz="1400" u="sng" dirty="0">
                <a:latin typeface="Alexandria" pitchFamily="2" charset="-78"/>
                <a:cs typeface="Alexandria" pitchFamily="2" charset="-78"/>
              </a:rPr>
              <a:t>ولا يهدف البحث النوعي عادة إلى تعميم النتائج</a:t>
            </a:r>
            <a:r>
              <a:rPr lang="ar-SA" sz="1400" dirty="0">
                <a:latin typeface="Alexandria" pitchFamily="2" charset="-78"/>
                <a:cs typeface="Alexandria" pitchFamily="2" charset="-78"/>
              </a:rPr>
              <a:t>، بل إلى توسيع نتائج الحالة </a:t>
            </a:r>
            <a:r>
              <a:rPr lang="ar-SA" sz="1400" dirty="0" err="1">
                <a:latin typeface="Alexandria" pitchFamily="2" charset="-78"/>
                <a:cs typeface="Alexandria" pitchFamily="2" charset="-78"/>
              </a:rPr>
              <a:t>المبحوثة</a:t>
            </a:r>
            <a:r>
              <a:rPr lang="ar-SA" sz="1400" dirty="0">
                <a:latin typeface="Alexandria" pitchFamily="2" charset="-78"/>
                <a:cs typeface="Alexandria" pitchFamily="2" charset="-78"/>
              </a:rPr>
              <a:t> لاحتمالات الاستفادة منها في مواقف وحالات أخرى. وهو منهجية في البحث، في مختلف أنواع العلوم، تركز على وصف الظواهر والفهم والأعمق لها، ويختلف عن البحث الكمي في كونه </a:t>
            </a:r>
            <a:r>
              <a:rPr lang="ar-SA" sz="1400" u="sng" dirty="0">
                <a:latin typeface="Alexandria" pitchFamily="2" charset="-78"/>
                <a:cs typeface="Alexandria" pitchFamily="2" charset="-78"/>
              </a:rPr>
              <a:t>لا يركز عادة على التجريب وعلى الكشف عن السبب أو النتيجة بالاعتماد على المعطيات العددية</a:t>
            </a:r>
            <a:r>
              <a:rPr lang="ar-SA" sz="1400" dirty="0">
                <a:latin typeface="Alexandria" pitchFamily="2" charset="-78"/>
                <a:cs typeface="Alexandria" pitchFamily="2" charset="-78"/>
              </a:rPr>
              <a:t>. فالسؤال المطروح في </a:t>
            </a:r>
            <a:r>
              <a:rPr lang="ar-SA" sz="1400" u="sng" dirty="0">
                <a:latin typeface="Alexandria" pitchFamily="2" charset="-78"/>
                <a:cs typeface="Alexandria" pitchFamily="2" charset="-78"/>
              </a:rPr>
              <a:t>البحث النوعي هو سؤال مفتوح النهاية، ويهتم بالعملية والمعنى أكثر من اهتمامه بالسبب والنتيجة</a:t>
            </a:r>
            <a:r>
              <a:rPr lang="ar-SA" sz="1400" dirty="0">
                <a:latin typeface="Alexandria" pitchFamily="2" charset="-78"/>
                <a:cs typeface="Alexandria" pitchFamily="2" charset="-78"/>
              </a:rPr>
              <a:t>. فالبحث النوعي إذن عبارة عن منهجية أساسية في البحث العلمي، في مختلف أنواع العلوم. وهو يركز عادة على وصف الظواهر والأحداث، وعلى الفهم الأعمق لها. فبينما </a:t>
            </a:r>
            <a:r>
              <a:rPr lang="ar-SA" sz="1400" u="sng" dirty="0">
                <a:latin typeface="Alexandria" pitchFamily="2" charset="-78"/>
                <a:cs typeface="Alexandria" pitchFamily="2" charset="-78"/>
              </a:rPr>
              <a:t>البحث الكمي يركز على التجريب، وعلى الكشف عن السبب </a:t>
            </a:r>
            <a:r>
              <a:rPr lang="ar-SA" sz="1400" dirty="0">
                <a:latin typeface="Alexandria" pitchFamily="2" charset="-78"/>
                <a:cs typeface="Alexandria" pitchFamily="2" charset="-78"/>
              </a:rPr>
              <a:t>أو النتيجة بالاعتماد على المعطيات الرقمية والعددية. فإن مشكلة البحث، أو السؤال المطروح في البحث النوعي ، هي مشكلة أو هو سؤال مفتوح النهاية، يهتم بالعملية والمعنى والدلالات أكثر من اهتمامه بالسبب والنتيجة</a:t>
            </a:r>
            <a:r>
              <a:rPr lang="en-US" sz="1400" dirty="0">
                <a:latin typeface="Alexandria" pitchFamily="2" charset="-78"/>
                <a:cs typeface="Alexandria" pitchFamily="2" charset="-78"/>
              </a:rPr>
              <a:t>.</a:t>
            </a:r>
            <a:endParaRPr lang="ru-RU" sz="1400" dirty="0">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48845993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14399" y="1053503"/>
            <a:ext cx="10573555"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107583" y="1175769"/>
            <a:ext cx="10212947" cy="4113306"/>
          </a:xfrm>
          <a:prstGeom prst="rect">
            <a:avLst/>
          </a:prstGeom>
          <a:noFill/>
        </p:spPr>
        <p:txBody>
          <a:bodyPr wrap="square" rtlCol="1">
            <a:spAutoFit/>
          </a:bodyPr>
          <a:lstStyle/>
          <a:p>
            <a:pPr algn="ctr" rtl="1">
              <a:lnSpc>
                <a:spcPct val="150000"/>
              </a:lnSpc>
            </a:pPr>
            <a:r>
              <a:rPr lang="ar-SA" sz="1600" b="1" dirty="0">
                <a:latin typeface="Alexandria" pitchFamily="2" charset="-78"/>
                <a:cs typeface="Alexandria" pitchFamily="2" charset="-78"/>
              </a:rPr>
              <a:t>البحوث الكمية والنوعية</a:t>
            </a:r>
            <a:r>
              <a:rPr lang="ar-SA" sz="1600" dirty="0">
                <a:latin typeface="Alexandria" pitchFamily="2" charset="-78"/>
                <a:cs typeface="Alexandria" pitchFamily="2" charset="-78"/>
              </a:rPr>
              <a:t>: هي منهجان مهمان في العلوم الاجتماعية والإنسانية يستخدمان لجمع وتحليل البيانات والمعلومات</a:t>
            </a:r>
            <a:r>
              <a:rPr lang="ru-RU" sz="1600" dirty="0">
                <a:cs typeface="Alexandria" pitchFamily="2" charset="-78"/>
              </a:rPr>
              <a:t>. </a:t>
            </a:r>
            <a:r>
              <a:rPr lang="ar-SA" sz="1600" dirty="0">
                <a:latin typeface="Alexandria" pitchFamily="2" charset="-78"/>
                <a:cs typeface="Alexandria" pitchFamily="2" charset="-78"/>
              </a:rPr>
              <a:t>على الرغم من أنهما يتناولان نفس الموضوع، إلا أنهما يختلفان في الطرق والأدوات المستخدمة والأهداف المسعى إليها</a:t>
            </a:r>
            <a:r>
              <a:rPr lang="ru-RU" sz="1600" dirty="0">
                <a:cs typeface="Alexandria" pitchFamily="2" charset="-78"/>
              </a:rPr>
              <a:t>.</a:t>
            </a:r>
            <a:endParaRPr lang="ar-JO" sz="1600" b="1" dirty="0">
              <a:latin typeface="Alexandria" pitchFamily="2" charset="-78"/>
              <a:cs typeface="Alexandria" pitchFamily="2" charset="-78"/>
            </a:endParaRPr>
          </a:p>
          <a:p>
            <a:pPr algn="ctr" rtl="1">
              <a:lnSpc>
                <a:spcPct val="150000"/>
              </a:lnSpc>
            </a:pPr>
            <a:r>
              <a:rPr lang="ar-SA" sz="1600" b="1" dirty="0">
                <a:latin typeface="Alexandria" pitchFamily="2" charset="-78"/>
                <a:cs typeface="Alexandria" pitchFamily="2" charset="-78"/>
              </a:rPr>
              <a:t>مميزات البحث الكمي</a:t>
            </a:r>
            <a:endParaRPr lang="ar-JO" sz="1600" b="1" dirty="0">
              <a:latin typeface="Alexandria" pitchFamily="2" charset="-78"/>
              <a:cs typeface="Alexandria" pitchFamily="2" charset="-78"/>
            </a:endParaRPr>
          </a:p>
          <a:p>
            <a:pPr algn="just" rtl="1">
              <a:lnSpc>
                <a:spcPct val="150000"/>
              </a:lnSpc>
            </a:pPr>
            <a:r>
              <a:rPr lang="ar-SA" sz="1600" dirty="0">
                <a:latin typeface="Alexandria" pitchFamily="2" charset="-78"/>
                <a:cs typeface="Alexandria" pitchFamily="2" charset="-78"/>
              </a:rPr>
              <a:t>يتميز المنهج الكمي بأنه مناسب لعدد كبير من العلوم والمجالات كعلم النفس، والاقتصاد، والتسويق، وغير ذلك المجالات. من تختبر البحوث الكمية المتغيرات التجريبية، كما تحد من ظهور المتغيرات الاعتراضية. يعد المنهج الكمي المنهج الأفضل لدى كثير من الباحثين في حال توفر معلومات عديدة عن الموضوع الذي يجب دراسته. </a:t>
            </a:r>
            <a:endParaRPr lang="ar-JO" sz="1600" dirty="0">
              <a:latin typeface="Alexandria" pitchFamily="2" charset="-78"/>
              <a:cs typeface="Alexandria" pitchFamily="2" charset="-78"/>
            </a:endParaRPr>
          </a:p>
          <a:p>
            <a:pPr algn="ctr" rtl="1">
              <a:lnSpc>
                <a:spcPct val="150000"/>
              </a:lnSpc>
            </a:pPr>
            <a:r>
              <a:rPr lang="ar-SA" sz="1600" b="1" dirty="0">
                <a:latin typeface="Alexandria" pitchFamily="2" charset="-78"/>
                <a:cs typeface="Alexandria" pitchFamily="2" charset="-78"/>
              </a:rPr>
              <a:t>عيوب المنهج الكمي</a:t>
            </a:r>
            <a:endParaRPr lang="ar-JO" sz="1600" b="1" dirty="0">
              <a:latin typeface="Alexandria" pitchFamily="2" charset="-78"/>
              <a:cs typeface="Alexandria" pitchFamily="2" charset="-78"/>
            </a:endParaRPr>
          </a:p>
          <a:p>
            <a:pPr algn="just" rtl="1">
              <a:lnSpc>
                <a:spcPct val="150000"/>
              </a:lnSpc>
            </a:pPr>
            <a:r>
              <a:rPr lang="ar-SA" sz="1600" dirty="0">
                <a:latin typeface="Alexandria" pitchFamily="2" charset="-78"/>
                <a:cs typeface="Alexandria" pitchFamily="2" charset="-78"/>
              </a:rPr>
              <a:t>من أهم عيوب المنهج الكمي التحيز والبعد عن الحياد، حيث يعد المنهج الكمي من المناهج التي قد يتحيز الباحث خلالها إلى الظاهرة التي يقوم بدراستها، كما أنه قد يتعرض لأخطاء في القياس والمعاينة</a:t>
            </a:r>
            <a:r>
              <a:rPr lang="ar-JO" sz="1600" dirty="0">
                <a:latin typeface="Alexandria" pitchFamily="2" charset="-78"/>
                <a:cs typeface="Alexandria" pitchFamily="2" charset="-78"/>
              </a:rPr>
              <a:t>.</a:t>
            </a:r>
          </a:p>
          <a:p>
            <a:pPr algn="just" rtl="1">
              <a:lnSpc>
                <a:spcPct val="150000"/>
              </a:lnSpc>
            </a:pPr>
            <a:endParaRPr lang="en-US" sz="16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65916207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17430" y="1053503"/>
            <a:ext cx="10522039"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287887" y="1214978"/>
            <a:ext cx="9903853" cy="4278094"/>
          </a:xfrm>
          <a:prstGeom prst="rect">
            <a:avLst/>
          </a:prstGeom>
          <a:noFill/>
        </p:spPr>
        <p:txBody>
          <a:bodyPr wrap="square" rtlCol="1">
            <a:spAutoFit/>
          </a:bodyPr>
          <a:lstStyle/>
          <a:p>
            <a:pPr algn="ctr" rtl="1"/>
            <a:r>
              <a:rPr lang="ar-SA" sz="1600" b="1" dirty="0">
                <a:latin typeface="Alexandria" pitchFamily="2" charset="-78"/>
                <a:cs typeface="Alexandria" pitchFamily="2" charset="-78"/>
              </a:rPr>
              <a:t>خصائص البحوث الكمية</a:t>
            </a:r>
            <a:endParaRPr lang="en-US" sz="1600" dirty="0">
              <a:latin typeface="Alexandria" pitchFamily="2" charset="-78"/>
              <a:cs typeface="Alexandria" pitchFamily="2" charset="-78"/>
            </a:endParaRPr>
          </a:p>
          <a:p>
            <a:pPr algn="just" rtl="1"/>
            <a:r>
              <a:rPr lang="ar-SA" sz="1600" dirty="0">
                <a:latin typeface="Alexandria" pitchFamily="2" charset="-78"/>
                <a:cs typeface="Alexandria" pitchFamily="2" charset="-78"/>
              </a:rPr>
              <a:t>في الباحث الكمية، يتم استخدام أساليب وتقنيات لقياس الظواهر بشكل كمي وتحليل البيانات العددية</a:t>
            </a:r>
            <a:r>
              <a:rPr lang="ru-RU" sz="1600" dirty="0">
                <a:cs typeface="Alexandria" pitchFamily="2" charset="-78"/>
              </a:rPr>
              <a:t>. </a:t>
            </a:r>
            <a:r>
              <a:rPr lang="ar-SA" sz="1600" dirty="0">
                <a:latin typeface="Alexandria" pitchFamily="2" charset="-78"/>
                <a:cs typeface="Alexandria" pitchFamily="2" charset="-78"/>
              </a:rPr>
              <a:t>هنا بعض الخصائص الرئيسية للبحوث الكمية</a:t>
            </a:r>
            <a:r>
              <a:rPr lang="ru-RU" sz="1600" dirty="0">
                <a:cs typeface="Alexandria" pitchFamily="2" charset="-78"/>
              </a:rPr>
              <a:t>:</a:t>
            </a:r>
            <a:endParaRPr lang="en-US" sz="1600" dirty="0">
              <a:latin typeface="Alexandria" pitchFamily="2" charset="-78"/>
              <a:cs typeface="Alexandria" pitchFamily="2" charset="-78"/>
            </a:endParaRPr>
          </a:p>
          <a:p>
            <a:pPr lvl="0" algn="just" rtl="1"/>
            <a:r>
              <a:rPr lang="ar-SA" sz="1600" b="1" dirty="0">
                <a:latin typeface="Alexandria" pitchFamily="2" charset="-78"/>
                <a:cs typeface="Alexandria" pitchFamily="2" charset="-78"/>
              </a:rPr>
              <a:t>التصميم الكمي في البحث</a:t>
            </a:r>
            <a:r>
              <a:rPr lang="ru-RU" sz="1600" b="1" dirty="0">
                <a:cs typeface="Alexandria" pitchFamily="2" charset="-78"/>
              </a:rPr>
              <a:t>:</a:t>
            </a:r>
            <a:endParaRPr lang="en-US" sz="1600" b="1" dirty="0">
              <a:latin typeface="Alexandria" pitchFamily="2" charset="-78"/>
              <a:cs typeface="Alexandria" pitchFamily="2" charset="-78"/>
            </a:endParaRPr>
          </a:p>
          <a:p>
            <a:pPr lvl="1" algn="just" rtl="1"/>
            <a:r>
              <a:rPr lang="ar-SA" sz="1600" dirty="0">
                <a:latin typeface="Alexandria" pitchFamily="2" charset="-78"/>
                <a:cs typeface="Alexandria" pitchFamily="2" charset="-78"/>
              </a:rPr>
              <a:t>يتم تصميم البحوث الكمية بشكل منهجي ومنظم، حيث يتم تحديد الأهداف وصياغة الأسئلة البحثية واختيار العينة</a:t>
            </a:r>
            <a:r>
              <a:rPr lang="ru-RU" sz="1600" dirty="0">
                <a:cs typeface="Alexandria" pitchFamily="2" charset="-78"/>
              </a:rPr>
              <a:t>.</a:t>
            </a:r>
            <a:endParaRPr lang="en-US" sz="1600" dirty="0">
              <a:latin typeface="Alexandria" pitchFamily="2" charset="-78"/>
              <a:cs typeface="Alexandria" pitchFamily="2" charset="-78"/>
            </a:endParaRPr>
          </a:p>
          <a:p>
            <a:pPr lvl="1" algn="just" rtl="1"/>
            <a:r>
              <a:rPr lang="ar-SA" sz="1600" dirty="0">
                <a:latin typeface="Alexandria" pitchFamily="2" charset="-78"/>
                <a:cs typeface="Alexandria" pitchFamily="2" charset="-78"/>
              </a:rPr>
              <a:t>يهدف التصميم الكمي إلى إجراء قياسات دقيقة وتحليل البيانات العددية بشكل معمق</a:t>
            </a:r>
            <a:r>
              <a:rPr lang="ru-RU" sz="1600" dirty="0">
                <a:cs typeface="Alexandria" pitchFamily="2" charset="-78"/>
              </a:rPr>
              <a:t>.</a:t>
            </a:r>
            <a:endParaRPr lang="en-US" sz="1600" dirty="0">
              <a:latin typeface="Alexandria" pitchFamily="2" charset="-78"/>
              <a:cs typeface="Alexandria" pitchFamily="2" charset="-78"/>
            </a:endParaRPr>
          </a:p>
          <a:p>
            <a:pPr lvl="0" algn="just" rtl="1"/>
            <a:r>
              <a:rPr lang="ar-SA" sz="1600" b="1" dirty="0">
                <a:latin typeface="Alexandria" pitchFamily="2" charset="-78"/>
                <a:cs typeface="Alexandria" pitchFamily="2" charset="-78"/>
              </a:rPr>
              <a:t>جمع البيانات الكمية في البحث</a:t>
            </a:r>
            <a:r>
              <a:rPr lang="ru-RU" sz="1600" dirty="0">
                <a:cs typeface="Alexandria" pitchFamily="2" charset="-78"/>
              </a:rPr>
              <a:t>:</a:t>
            </a:r>
            <a:endParaRPr lang="en-US" sz="1600" dirty="0">
              <a:latin typeface="Alexandria" pitchFamily="2" charset="-78"/>
              <a:cs typeface="Alexandria" pitchFamily="2" charset="-78"/>
            </a:endParaRPr>
          </a:p>
          <a:p>
            <a:pPr lvl="1" algn="just" rtl="1"/>
            <a:r>
              <a:rPr lang="ar-SA" sz="1600" dirty="0">
                <a:latin typeface="Alexandria" pitchFamily="2" charset="-78"/>
                <a:cs typeface="Alexandria" pitchFamily="2" charset="-78"/>
              </a:rPr>
              <a:t>يتم جمع البيانات الكمية عبر استخدام أدوات مثل الاستبانات، المقابلات </a:t>
            </a:r>
            <a:r>
              <a:rPr lang="ar-SA" sz="1600" dirty="0" err="1">
                <a:latin typeface="Alexandria" pitchFamily="2" charset="-78"/>
                <a:cs typeface="Alexandria" pitchFamily="2" charset="-78"/>
              </a:rPr>
              <a:t>المهيكلة</a:t>
            </a:r>
            <a:r>
              <a:rPr lang="ar-SA" sz="1600" dirty="0">
                <a:latin typeface="Alexandria" pitchFamily="2" charset="-78"/>
                <a:cs typeface="Alexandria" pitchFamily="2" charset="-78"/>
              </a:rPr>
              <a:t>، والملاحظات المنهجية</a:t>
            </a:r>
            <a:r>
              <a:rPr lang="ru-RU" sz="1600" dirty="0">
                <a:cs typeface="Alexandria" pitchFamily="2" charset="-78"/>
              </a:rPr>
              <a:t>.</a:t>
            </a:r>
            <a:endParaRPr lang="en-US" sz="1600" dirty="0">
              <a:latin typeface="Alexandria" pitchFamily="2" charset="-78"/>
              <a:cs typeface="Alexandria" pitchFamily="2" charset="-78"/>
            </a:endParaRPr>
          </a:p>
          <a:p>
            <a:pPr lvl="1" algn="just" rtl="1"/>
            <a:r>
              <a:rPr lang="ar-SA" sz="1600" dirty="0">
                <a:latin typeface="Alexandria" pitchFamily="2" charset="-78"/>
                <a:cs typeface="Alexandria" pitchFamily="2" charset="-78"/>
              </a:rPr>
              <a:t>يهدف جمع البيانات الكمية إلى الحصول على أرقام ومقاييس قابلة للتحليل والمقارنة</a:t>
            </a:r>
            <a:r>
              <a:rPr lang="ru-RU" sz="1600" dirty="0">
                <a:cs typeface="Alexandria" pitchFamily="2" charset="-78"/>
              </a:rPr>
              <a:t>.</a:t>
            </a:r>
            <a:endParaRPr lang="en-US" sz="1600" dirty="0">
              <a:latin typeface="Alexandria" pitchFamily="2" charset="-78"/>
              <a:cs typeface="Alexandria" pitchFamily="2" charset="-78"/>
            </a:endParaRPr>
          </a:p>
          <a:p>
            <a:pPr lvl="0" algn="just" rtl="1"/>
            <a:r>
              <a:rPr lang="ar-SA" sz="1600" b="1" dirty="0">
                <a:latin typeface="Alexandria" pitchFamily="2" charset="-78"/>
                <a:cs typeface="Alexandria" pitchFamily="2" charset="-78"/>
              </a:rPr>
              <a:t>تحليل البيانات الكمية في البحث</a:t>
            </a:r>
            <a:r>
              <a:rPr lang="ru-RU" sz="1600" b="1" dirty="0">
                <a:cs typeface="Alexandria" pitchFamily="2" charset="-78"/>
              </a:rPr>
              <a:t>:</a:t>
            </a:r>
            <a:endParaRPr lang="en-US" sz="1600" b="1" dirty="0">
              <a:latin typeface="Alexandria" pitchFamily="2" charset="-78"/>
              <a:cs typeface="Alexandria" pitchFamily="2" charset="-78"/>
            </a:endParaRPr>
          </a:p>
          <a:p>
            <a:pPr lvl="1" algn="just" rtl="1"/>
            <a:r>
              <a:rPr lang="ar-SA" sz="1600" dirty="0">
                <a:latin typeface="Alexandria" pitchFamily="2" charset="-78"/>
                <a:cs typeface="Alexandria" pitchFamily="2" charset="-78"/>
              </a:rPr>
              <a:t>بعد جمع البيانات، يتم تحليلها باستخدام تقنيات إحصائية مثل التجزئة، التحليل العاملي، واختبارات الفرضيات</a:t>
            </a:r>
            <a:r>
              <a:rPr lang="ru-RU" sz="1600" dirty="0">
                <a:cs typeface="Alexandria" pitchFamily="2" charset="-78"/>
              </a:rPr>
              <a:t>.</a:t>
            </a:r>
            <a:endParaRPr lang="en-US" sz="1600" dirty="0">
              <a:latin typeface="Alexandria" pitchFamily="2" charset="-78"/>
              <a:cs typeface="Alexandria" pitchFamily="2" charset="-78"/>
            </a:endParaRPr>
          </a:p>
          <a:p>
            <a:pPr lvl="1" algn="just" rtl="1"/>
            <a:r>
              <a:rPr lang="ar-SA" sz="1600" dirty="0">
                <a:latin typeface="Alexandria" pitchFamily="2" charset="-78"/>
                <a:cs typeface="Alexandria" pitchFamily="2" charset="-78"/>
              </a:rPr>
              <a:t>يهدف تحليل البيانات الكمية إلى استنتاجات قوية وموثوقة حول العلاقات والتأثيرات الموجودة في البيانات</a:t>
            </a:r>
            <a:r>
              <a:rPr lang="ru-RU" sz="1600" dirty="0">
                <a:cs typeface="Alexandria" pitchFamily="2" charset="-78"/>
              </a:rPr>
              <a:t>.</a:t>
            </a:r>
            <a:endParaRPr lang="en-US" sz="1600" dirty="0">
              <a:latin typeface="Alexandria" pitchFamily="2" charset="-78"/>
              <a:cs typeface="Alexandria" pitchFamily="2" charset="-78"/>
            </a:endParaRPr>
          </a:p>
          <a:p>
            <a:pPr algn="just" rtl="1"/>
            <a:r>
              <a:rPr lang="ar-SA" sz="1600" dirty="0">
                <a:latin typeface="Alexandria" pitchFamily="2" charset="-78"/>
                <a:cs typeface="Alexandria" pitchFamily="2" charset="-78"/>
              </a:rPr>
              <a:t>تستخدم البحوث الكمية في مجموعة متنوعة من المجالات مثل علوم الاجتماع، وعلم النفس، والصحة، والتربية</a:t>
            </a:r>
            <a:r>
              <a:rPr lang="ar-JO" sz="1600" dirty="0">
                <a:latin typeface="Alexandria" pitchFamily="2" charset="-78"/>
                <a:cs typeface="Alexandria" pitchFamily="2" charset="-78"/>
              </a:rPr>
              <a:t>، </a:t>
            </a:r>
            <a:r>
              <a:rPr lang="ar-SA" sz="1600" dirty="0">
                <a:latin typeface="Alexandria" pitchFamily="2" charset="-78"/>
                <a:cs typeface="Alexandria" pitchFamily="2" charset="-78"/>
              </a:rPr>
              <a:t>إنها توفر نتائج ملموسة ومبنية على الأدلة العددية، مما يساعد في اتخاذ القرارات وتحقيق التغيير</a:t>
            </a:r>
            <a:r>
              <a:rPr lang="ru-RU" sz="1600" dirty="0">
                <a:cs typeface="Alexandria" pitchFamily="2" charset="-78"/>
              </a:rPr>
              <a:t>.</a:t>
            </a:r>
            <a:endParaRPr lang="en-US" sz="16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64685371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89397" y="776741"/>
            <a:ext cx="11217499" cy="526717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772732" y="1155869"/>
            <a:ext cx="10586433" cy="4031873"/>
          </a:xfrm>
          <a:prstGeom prst="rect">
            <a:avLst/>
          </a:prstGeom>
          <a:noFill/>
        </p:spPr>
        <p:txBody>
          <a:bodyPr wrap="square" rtlCol="1">
            <a:spAutoFit/>
          </a:bodyPr>
          <a:lstStyle/>
          <a:p>
            <a:pPr algn="ctr" rtl="1"/>
            <a:r>
              <a:rPr lang="ar-SA" sz="1600" b="1" dirty="0">
                <a:latin typeface="Alexandria" pitchFamily="2" charset="-78"/>
                <a:cs typeface="Alexandria" pitchFamily="2" charset="-78"/>
              </a:rPr>
              <a:t>خصائص البحوث النوعية</a:t>
            </a:r>
            <a:endParaRPr lang="en-US" sz="1600" dirty="0">
              <a:latin typeface="Alexandria" pitchFamily="2" charset="-78"/>
              <a:cs typeface="Alexandria" pitchFamily="2" charset="-78"/>
            </a:endParaRPr>
          </a:p>
          <a:p>
            <a:pPr algn="just" rtl="1"/>
            <a:r>
              <a:rPr lang="ar-SA" sz="1600" b="1" dirty="0">
                <a:latin typeface="Alexandria" pitchFamily="2" charset="-78"/>
                <a:cs typeface="Alexandria" pitchFamily="2" charset="-78"/>
              </a:rPr>
              <a:t>التصميم النوعي في البحث</a:t>
            </a:r>
            <a:endParaRPr lang="en-US" sz="1600" dirty="0">
              <a:latin typeface="Alexandria" pitchFamily="2" charset="-78"/>
              <a:cs typeface="Alexandria" pitchFamily="2" charset="-78"/>
            </a:endParaRPr>
          </a:p>
          <a:p>
            <a:pPr algn="just" rtl="1"/>
            <a:r>
              <a:rPr lang="ar-SA" sz="1600" dirty="0">
                <a:latin typeface="Alexandria" pitchFamily="2" charset="-78"/>
                <a:cs typeface="Alexandria" pitchFamily="2" charset="-78"/>
              </a:rPr>
              <a:t>يستخدم البحث النوعي تصميمًا يركز على فهم المفاهيم والمعنى والظواهر المجتمعية بدقة</a:t>
            </a:r>
            <a:r>
              <a:rPr lang="ru-RU" sz="1600" dirty="0">
                <a:cs typeface="Alexandria" pitchFamily="2" charset="-78"/>
              </a:rPr>
              <a:t>. </a:t>
            </a:r>
            <a:r>
              <a:rPr lang="ar-SA" sz="1600" dirty="0">
                <a:latin typeface="Alexandria" pitchFamily="2" charset="-78"/>
                <a:cs typeface="Alexandria" pitchFamily="2" charset="-78"/>
              </a:rPr>
              <a:t>يتميز البحث النوعي بالتركيز على تعميق الفهم والاستكشاف واستكشاف العلاقات المعقدة بين المتغيرات</a:t>
            </a:r>
            <a:r>
              <a:rPr lang="ru-RU" sz="1600" dirty="0">
                <a:cs typeface="Alexandria" pitchFamily="2" charset="-78"/>
              </a:rPr>
              <a:t> </a:t>
            </a:r>
            <a:r>
              <a:rPr lang="ar-SA" sz="1600" dirty="0">
                <a:latin typeface="Alexandria" pitchFamily="2" charset="-78"/>
                <a:cs typeface="Alexandria" pitchFamily="2" charset="-78"/>
              </a:rPr>
              <a:t>يهدف هذا النهج إلى تحليل البيانات بشكل معمق وفهم السياق الاجتماعي وتفاعلاته</a:t>
            </a:r>
            <a:r>
              <a:rPr lang="ru-RU" sz="1600" dirty="0">
                <a:cs typeface="Alexandria" pitchFamily="2" charset="-78"/>
              </a:rPr>
              <a:t>.</a:t>
            </a:r>
            <a:endParaRPr lang="en-US" sz="1600" dirty="0">
              <a:latin typeface="Alexandria" pitchFamily="2" charset="-78"/>
              <a:cs typeface="Alexandria" pitchFamily="2" charset="-78"/>
            </a:endParaRPr>
          </a:p>
          <a:p>
            <a:pPr algn="just" rtl="1"/>
            <a:r>
              <a:rPr lang="ar-SA" sz="1600" b="1" dirty="0">
                <a:latin typeface="Alexandria" pitchFamily="2" charset="-78"/>
                <a:cs typeface="Alexandria" pitchFamily="2" charset="-78"/>
              </a:rPr>
              <a:t>جمع البيانات النوعية في البحث</a:t>
            </a:r>
            <a:endParaRPr lang="en-US" sz="1600" dirty="0">
              <a:latin typeface="Alexandria" pitchFamily="2" charset="-78"/>
              <a:cs typeface="Alexandria" pitchFamily="2" charset="-78"/>
            </a:endParaRPr>
          </a:p>
          <a:p>
            <a:pPr algn="just" rtl="1"/>
            <a:r>
              <a:rPr lang="ar-SA" sz="1600" dirty="0">
                <a:latin typeface="Alexandria" pitchFamily="2" charset="-78"/>
                <a:cs typeface="Alexandria" pitchFamily="2" charset="-78"/>
              </a:rPr>
              <a:t>في البحوث النوعية، يجمع الباحثون البيانات من خلال الاستماع لآراء وتجارب الأفراد والمشاركين</a:t>
            </a:r>
            <a:r>
              <a:rPr lang="ru-RU" sz="1600" dirty="0">
                <a:cs typeface="Alexandria" pitchFamily="2" charset="-78"/>
              </a:rPr>
              <a:t>. </a:t>
            </a:r>
            <a:r>
              <a:rPr lang="ar-SA" sz="1600" dirty="0">
                <a:latin typeface="Alexandria" pitchFamily="2" charset="-78"/>
                <a:cs typeface="Alexandria" pitchFamily="2" charset="-78"/>
              </a:rPr>
              <a:t>قد يشمل جمع البيانات النوعية المقابلات الشخصية والمراجعات النصية والمشاركة في الملاحظة</a:t>
            </a:r>
            <a:r>
              <a:rPr lang="ru-RU" sz="1600" dirty="0">
                <a:cs typeface="Alexandria" pitchFamily="2" charset="-78"/>
              </a:rPr>
              <a:t>. </a:t>
            </a:r>
            <a:r>
              <a:rPr lang="ar-SA" sz="1600" dirty="0">
                <a:latin typeface="Alexandria" pitchFamily="2" charset="-78"/>
                <a:cs typeface="Alexandria" pitchFamily="2" charset="-78"/>
              </a:rPr>
              <a:t>يهدف جمع البيانات إلى جمع تفصيلات غنية ومفصلة عن السياق الاجتماعي والثقافي للمشاركين</a:t>
            </a:r>
            <a:r>
              <a:rPr lang="ru-RU" sz="1600" dirty="0">
                <a:cs typeface="Alexandria" pitchFamily="2" charset="-78"/>
              </a:rPr>
              <a:t>.</a:t>
            </a:r>
            <a:endParaRPr lang="en-US" sz="1600" dirty="0">
              <a:latin typeface="Alexandria" pitchFamily="2" charset="-78"/>
              <a:cs typeface="Alexandria" pitchFamily="2" charset="-78"/>
            </a:endParaRPr>
          </a:p>
          <a:p>
            <a:pPr algn="just" rtl="1"/>
            <a:r>
              <a:rPr lang="ar-SA" sz="1600" b="1" dirty="0">
                <a:latin typeface="Alexandria" pitchFamily="2" charset="-78"/>
                <a:cs typeface="Alexandria" pitchFamily="2" charset="-78"/>
              </a:rPr>
              <a:t>تحليل البيانات النوعية في البحث</a:t>
            </a:r>
            <a:endParaRPr lang="en-US" sz="1600" dirty="0">
              <a:latin typeface="Alexandria" pitchFamily="2" charset="-78"/>
              <a:cs typeface="Alexandria" pitchFamily="2" charset="-78"/>
            </a:endParaRPr>
          </a:p>
          <a:p>
            <a:pPr algn="just" rtl="1"/>
            <a:r>
              <a:rPr lang="ar-SA" sz="1600" dirty="0">
                <a:latin typeface="Alexandria" pitchFamily="2" charset="-78"/>
                <a:cs typeface="Alexandria" pitchFamily="2" charset="-78"/>
              </a:rPr>
              <a:t>عند تحليل البيانات النوعية، يُعتبر التفسير والتحليل العميق مهمًا</a:t>
            </a:r>
            <a:r>
              <a:rPr lang="ru-RU" sz="1600" dirty="0">
                <a:cs typeface="Alexandria" pitchFamily="2" charset="-78"/>
              </a:rPr>
              <a:t>. </a:t>
            </a:r>
            <a:r>
              <a:rPr lang="ar-SA" sz="1600" dirty="0">
                <a:latin typeface="Alexandria" pitchFamily="2" charset="-78"/>
                <a:cs typeface="Alexandria" pitchFamily="2" charset="-78"/>
              </a:rPr>
              <a:t>يتم التحليل عن طريق تحليل المحتوى الموجود في البيانات النوعية واستخلاص الأنماط والمواضيع الرئيسية</a:t>
            </a:r>
            <a:r>
              <a:rPr lang="ar-JO" sz="1600" dirty="0">
                <a:latin typeface="Alexandria" pitchFamily="2" charset="-78"/>
                <a:cs typeface="Alexandria" pitchFamily="2" charset="-78"/>
              </a:rPr>
              <a:t>، </a:t>
            </a:r>
            <a:r>
              <a:rPr lang="ar-SA" sz="1600" dirty="0">
                <a:latin typeface="Alexandria" pitchFamily="2" charset="-78"/>
                <a:cs typeface="Alexandria" pitchFamily="2" charset="-78"/>
              </a:rPr>
              <a:t>يتم تحليل البيانات باستخدام أساليب متنوعة مثل التحليل </a:t>
            </a:r>
            <a:r>
              <a:rPr lang="ar-SA" sz="1600" dirty="0" err="1">
                <a:latin typeface="Alexandria" pitchFamily="2" charset="-78"/>
                <a:cs typeface="Alexandria" pitchFamily="2" charset="-78"/>
              </a:rPr>
              <a:t>الثيماتي</a:t>
            </a:r>
            <a:r>
              <a:rPr lang="ar-SA" sz="1600" dirty="0">
                <a:latin typeface="Alexandria" pitchFamily="2" charset="-78"/>
                <a:cs typeface="Alexandria" pitchFamily="2" charset="-78"/>
              </a:rPr>
              <a:t> والتحليل النصي والتحليل الظاهري</a:t>
            </a:r>
            <a:r>
              <a:rPr lang="ru-RU" sz="1600" dirty="0">
                <a:cs typeface="Alexandria" pitchFamily="2" charset="-78"/>
              </a:rPr>
              <a:t>.</a:t>
            </a:r>
            <a:endParaRPr lang="en-US" sz="1600" dirty="0">
              <a:latin typeface="Alexandria" pitchFamily="2" charset="-78"/>
              <a:cs typeface="Alexandria" pitchFamily="2" charset="-78"/>
            </a:endParaRPr>
          </a:p>
          <a:p>
            <a:pPr algn="just" rtl="1"/>
            <a:r>
              <a:rPr lang="ar-SA" sz="1600" dirty="0">
                <a:latin typeface="Alexandria" pitchFamily="2" charset="-78"/>
                <a:cs typeface="Alexandria" pitchFamily="2" charset="-78"/>
              </a:rPr>
              <a:t>قد يختلف تصميم وجمع وتحليل البحوث النوعية عن البحوث الكمية</a:t>
            </a:r>
            <a:r>
              <a:rPr lang="ar-JO" sz="1600" dirty="0">
                <a:latin typeface="Alexandria" pitchFamily="2" charset="-78"/>
                <a:cs typeface="Alexandria" pitchFamily="2" charset="-78"/>
              </a:rPr>
              <a:t>، ي</a:t>
            </a:r>
            <a:r>
              <a:rPr lang="ar-SA" sz="1600" dirty="0">
                <a:latin typeface="Alexandria" pitchFamily="2" charset="-78"/>
                <a:cs typeface="Alexandria" pitchFamily="2" charset="-78"/>
              </a:rPr>
              <a:t>هدف البحث الكمي إلى تحديد العلاقات القائمة بين المتغيرات المجهولة، بينما يهدف البحث النوعي إلى استكشاف العلاقات وتوليد الفرضيات</a:t>
            </a:r>
            <a:r>
              <a:rPr lang="ar-JO" sz="1600" dirty="0">
                <a:latin typeface="Alexandria" pitchFamily="2" charset="-78"/>
                <a:cs typeface="Alexandria" pitchFamily="2" charset="-78"/>
              </a:rPr>
              <a:t>، </a:t>
            </a:r>
            <a:r>
              <a:rPr lang="ar-SA" sz="1600" dirty="0">
                <a:latin typeface="Alexandria" pitchFamily="2" charset="-78"/>
                <a:cs typeface="Alexandria" pitchFamily="2" charset="-78"/>
              </a:rPr>
              <a:t>إن استخدام البحثين الكمي والنوعي معًا يساهم في فهم شامل وعميق للموضوع المبحوث</a:t>
            </a:r>
            <a:r>
              <a:rPr lang="ru-RU" sz="1600" dirty="0">
                <a:cs typeface="Alexandria" pitchFamily="2" charset="-78"/>
              </a:rPr>
              <a:t>.</a:t>
            </a:r>
            <a:endParaRPr lang="en-US" sz="16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38231232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89397" y="776741"/>
            <a:ext cx="11217499" cy="526717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888642" y="1291743"/>
            <a:ext cx="10419008" cy="3754874"/>
          </a:xfrm>
          <a:prstGeom prst="rect">
            <a:avLst/>
          </a:prstGeom>
          <a:noFill/>
        </p:spPr>
        <p:txBody>
          <a:bodyPr wrap="square" rtlCol="1">
            <a:spAutoFit/>
          </a:bodyPr>
          <a:lstStyle/>
          <a:p>
            <a:pPr algn="ctr" rtl="1"/>
            <a:r>
              <a:rPr lang="ar-SA" sz="1400" b="1" dirty="0">
                <a:latin typeface="Alexandria" pitchFamily="2" charset="-78"/>
                <a:cs typeface="Alexandria" pitchFamily="2" charset="-78"/>
              </a:rPr>
              <a:t>السمات العامة للبحث النوعي</a:t>
            </a:r>
            <a:endParaRPr lang="en-US" sz="1400" b="1" dirty="0">
              <a:latin typeface="Alexandria" pitchFamily="2" charset="-78"/>
              <a:cs typeface="Alexandria" pitchFamily="2" charset="-78"/>
            </a:endParaRPr>
          </a:p>
          <a:p>
            <a:pPr algn="just" rtl="1"/>
            <a:r>
              <a:rPr lang="ar-SA" sz="1400" dirty="0">
                <a:latin typeface="Alexandria" pitchFamily="2" charset="-78"/>
                <a:cs typeface="Alexandria" pitchFamily="2" charset="-78"/>
              </a:rPr>
              <a:t> لقد انتشر اللجوء والانتباه إلى البحث النوعي في أواخر الستينيات وبدايــة السبعينيات من القرن الماضي، عندما ازداد اهتمام الباحثين والمعنيين بتعدديــة منهجية البحث العلمي، واعتقاد البعض أن البحوث العلمية، وخاصة الاجتماعية، لم تعد تتناول الحقائق اليومية لأفراد المجتمع، وضرورة الاقتراب من الظواهر المختلفة، التي تحيط بنا وبحثها في سياقها، وفي البيئة الطبيعية التي يتواجد بها الأفراد والجماعات. وهذا يتطلب التحول من البحوث الكمية هو البحث النوعي. والبحوث المختبرية إلى نوع جديد يتطلب منظوراً جديداً، وبغرض إعطاء صورة أوضح عن البحث النوعي، نستطيع تحديد أهم السمات والمعالم الأساسية له بالآتي: </a:t>
            </a:r>
            <a:endParaRPr lang="en-US" sz="1400" dirty="0">
              <a:latin typeface="Alexandria" pitchFamily="2" charset="-78"/>
              <a:cs typeface="Alexandria" pitchFamily="2" charset="-78"/>
            </a:endParaRPr>
          </a:p>
          <a:p>
            <a:pPr marL="285750" indent="-285750" algn="just" rtl="1">
              <a:buFont typeface="Wingdings" panose="05000000000000000000" pitchFamily="2" charset="2"/>
              <a:buChar char="ü"/>
            </a:pPr>
            <a:r>
              <a:rPr lang="ar-SA" sz="1400" dirty="0">
                <a:latin typeface="Alexandria" pitchFamily="2" charset="-78"/>
                <a:cs typeface="Alexandria" pitchFamily="2" charset="-78"/>
              </a:rPr>
              <a:t> البحث النوعي ينطوي ويركز بشكل أساس على العمل الميداني </a:t>
            </a:r>
            <a:r>
              <a:rPr lang="en-US" sz="1400" dirty="0">
                <a:latin typeface="Alexandria" pitchFamily="2" charset="-78"/>
                <a:cs typeface="Alexandria" pitchFamily="2" charset="-78"/>
              </a:rPr>
              <a:t>.</a:t>
            </a:r>
          </a:p>
          <a:p>
            <a:pPr marL="285750" indent="-285750" algn="just" rtl="1">
              <a:buFont typeface="Wingdings" panose="05000000000000000000" pitchFamily="2" charset="2"/>
              <a:buChar char="ü"/>
            </a:pPr>
            <a:r>
              <a:rPr lang="ar-SA" sz="1400" dirty="0">
                <a:latin typeface="Alexandria" pitchFamily="2" charset="-78"/>
                <a:cs typeface="Alexandria" pitchFamily="2" charset="-78"/>
              </a:rPr>
              <a:t>يؤكد البحث النوعي على الإجراءات أكثر من تأكيده وتركيزه على المخرجات والنتائج</a:t>
            </a:r>
            <a:r>
              <a:rPr lang="en-US" sz="1400" dirty="0">
                <a:latin typeface="Alexandria" pitchFamily="2" charset="-78"/>
                <a:cs typeface="Alexandria" pitchFamily="2" charset="-78"/>
              </a:rPr>
              <a:t>. </a:t>
            </a:r>
          </a:p>
          <a:p>
            <a:pPr marL="285750" indent="-285750" algn="just" rtl="1">
              <a:buFont typeface="Wingdings" panose="05000000000000000000" pitchFamily="2" charset="2"/>
              <a:buChar char="ü"/>
            </a:pPr>
            <a:r>
              <a:rPr lang="ar-SA" sz="1400" dirty="0">
                <a:latin typeface="Alexandria" pitchFamily="2" charset="-78"/>
                <a:cs typeface="Alexandria" pitchFamily="2" charset="-78"/>
              </a:rPr>
              <a:t>يهتم الباحث النوعي بالمعاني المتعلقة بكيفية جعـل معنـى لحيات الناس، وتجاربهم، وبنيتهم الحياتية</a:t>
            </a:r>
            <a:r>
              <a:rPr lang="en-US" sz="1400" dirty="0">
                <a:latin typeface="Alexandria" pitchFamily="2" charset="-78"/>
                <a:cs typeface="Alexandria" pitchFamily="2" charset="-78"/>
              </a:rPr>
              <a:t>. </a:t>
            </a:r>
          </a:p>
          <a:p>
            <a:pPr marL="285750" indent="-285750" algn="just" rtl="1">
              <a:buFont typeface="Wingdings" panose="05000000000000000000" pitchFamily="2" charset="2"/>
              <a:buChar char="ü"/>
            </a:pPr>
            <a:r>
              <a:rPr lang="ar-SA" sz="1400" dirty="0">
                <a:latin typeface="Alexandria" pitchFamily="2" charset="-78"/>
                <a:cs typeface="Alexandria" pitchFamily="2" charset="-78"/>
              </a:rPr>
              <a:t>الباحث في البحث النوعي هو الأداة الرئيسية الجمع البيانات وتحليلها. ومن خلاله ومن خلال هذه الأداة البشرية يتم جمع البيانات وتحليلها، وليس من خلال الاستبيانات والأدوات الأخرى المماثلة</a:t>
            </a:r>
            <a:r>
              <a:rPr lang="en-US" sz="1400" dirty="0">
                <a:latin typeface="Alexandria" pitchFamily="2" charset="-78"/>
                <a:cs typeface="Alexandria" pitchFamily="2" charset="-78"/>
              </a:rPr>
              <a:t>.</a:t>
            </a:r>
          </a:p>
          <a:p>
            <a:pPr marL="285750" indent="-285750" algn="just" rtl="1">
              <a:buFont typeface="Wingdings" panose="05000000000000000000" pitchFamily="2" charset="2"/>
              <a:buChar char="ü"/>
            </a:pPr>
            <a:r>
              <a:rPr lang="ar-SA" sz="1400" dirty="0">
                <a:latin typeface="Alexandria" pitchFamily="2" charset="-78"/>
                <a:cs typeface="Alexandria" pitchFamily="2" charset="-78"/>
              </a:rPr>
              <a:t>الباحث يذهب شخصياً وبنفسه إلى الأفراد والجماعات المعنية بالبحث ويحدد المواقع، ومؤسسات المعنية بالبحث والملاحظة والمراقبة، أو تسجيل البيانات المتعلقة بالسلوك في المحيط الطبيعي لها. </a:t>
            </a:r>
            <a:endParaRPr lang="en-US" sz="1400" dirty="0">
              <a:latin typeface="Alexandria" pitchFamily="2" charset="-78"/>
              <a:cs typeface="Alexandria" pitchFamily="2" charset="-78"/>
            </a:endParaRPr>
          </a:p>
          <a:p>
            <a:pPr marL="285750" indent="-285750" algn="just" rtl="1">
              <a:buFont typeface="Wingdings" panose="05000000000000000000" pitchFamily="2" charset="2"/>
              <a:buChar char="ü"/>
            </a:pPr>
            <a:r>
              <a:rPr lang="ar-SA" sz="1400" dirty="0">
                <a:latin typeface="Alexandria" pitchFamily="2" charset="-78"/>
                <a:cs typeface="Alexandria" pitchFamily="2" charset="-78"/>
              </a:rPr>
              <a:t>البحث النوعي وصفي بمعنى أن الباحث يهتم في الإجراءات والعمليات والمعاني المكتسبة، وفهمها، من خلال الكلمات والتصرفات الصور </a:t>
            </a:r>
            <a:r>
              <a:rPr lang="ar-SA" sz="1400" dirty="0" err="1">
                <a:latin typeface="Alexandria" pitchFamily="2" charset="-78"/>
                <a:cs typeface="Alexandria" pitchFamily="2" charset="-78"/>
              </a:rPr>
              <a:t>المستوحات</a:t>
            </a:r>
            <a:r>
              <a:rPr lang="ar-SA" sz="1400" dirty="0">
                <a:latin typeface="Alexandria" pitchFamily="2" charset="-78"/>
                <a:cs typeface="Alexandria" pitchFamily="2" charset="-78"/>
              </a:rPr>
              <a:t> عن مجتمع الدراسة. </a:t>
            </a:r>
            <a:endParaRPr lang="en-US" sz="1400" dirty="0">
              <a:latin typeface="Alexandria" pitchFamily="2" charset="-78"/>
              <a:cs typeface="Alexandria" pitchFamily="2" charset="-78"/>
            </a:endParaRPr>
          </a:p>
          <a:p>
            <a:pPr marL="285750" indent="-285750" algn="just" rtl="1">
              <a:buFont typeface="Wingdings" panose="05000000000000000000" pitchFamily="2" charset="2"/>
              <a:buChar char="ü"/>
            </a:pPr>
            <a:r>
              <a:rPr lang="ar-SA" sz="1400" dirty="0">
                <a:latin typeface="Alexandria" pitchFamily="2" charset="-78"/>
                <a:cs typeface="Alexandria" pitchFamily="2" charset="-78"/>
              </a:rPr>
              <a:t>البحث النوعي استقرائي</a:t>
            </a:r>
            <a:r>
              <a:rPr lang="en-US" sz="1400" dirty="0">
                <a:latin typeface="Alexandria" pitchFamily="2" charset="-78"/>
                <a:cs typeface="Alexandria" pitchFamily="2" charset="-78"/>
              </a:rPr>
              <a:t> : </a:t>
            </a:r>
            <a:r>
              <a:rPr lang="ar-SA" sz="1400" dirty="0">
                <a:latin typeface="Alexandria" pitchFamily="2" charset="-78"/>
                <a:cs typeface="Alexandria" pitchFamily="2" charset="-78"/>
              </a:rPr>
              <a:t>حيث يستقرئ الباحث ويبني مستخلصاته ومفاهيمه وافتراضاته ونظرياته من خلال التفاصيل التي يحصل عليها. فالبحث النوعي يعد بمثابة أداة تستخدم لاستكشاف موضوع ما أو مشكلة لم يسبق بحثها</a:t>
            </a:r>
            <a:r>
              <a:rPr lang="en-US" sz="1400" dirty="0">
                <a:latin typeface="Alexandria" pitchFamily="2" charset="-78"/>
                <a:cs typeface="Alexandria" pitchFamily="2" charset="-78"/>
              </a:rPr>
              <a:t>.</a:t>
            </a: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23727825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5003" y="1017726"/>
            <a:ext cx="11377791"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425003" y="1375462"/>
            <a:ext cx="11005996" cy="4524315"/>
          </a:xfrm>
          <a:prstGeom prst="rect">
            <a:avLst/>
          </a:prstGeom>
          <a:noFill/>
        </p:spPr>
        <p:txBody>
          <a:bodyPr wrap="square" rtlCol="1">
            <a:spAutoFit/>
          </a:bodyPr>
          <a:lstStyle/>
          <a:p>
            <a:pPr algn="ctr" rtl="1"/>
            <a:r>
              <a:rPr lang="ar-SA" b="1" dirty="0">
                <a:latin typeface="Alexandria" pitchFamily="2" charset="-78"/>
                <a:cs typeface="Alexandria" pitchFamily="2" charset="-78"/>
              </a:rPr>
              <a:t>الاختلافات بين البحوث الكمية والنوعية</a:t>
            </a:r>
            <a:endParaRPr lang="en-US" dirty="0">
              <a:latin typeface="Alexandria" pitchFamily="2" charset="-78"/>
              <a:cs typeface="Alexandria" pitchFamily="2" charset="-78"/>
            </a:endParaRPr>
          </a:p>
          <a:p>
            <a:pPr algn="r" rtl="1"/>
            <a:r>
              <a:rPr lang="ar-SA" dirty="0">
                <a:latin typeface="Alexandria" pitchFamily="2" charset="-78"/>
                <a:cs typeface="Alexandria" pitchFamily="2" charset="-78"/>
              </a:rPr>
              <a:t>البحوث الكمية والنوعية هما نهجان مختلفان في البحث العلمي والاستقصاء، ولكل نهج مميزاته ومجالاته الخاصة</a:t>
            </a:r>
            <a:r>
              <a:rPr lang="ru-RU" dirty="0">
                <a:cs typeface="Alexandria" pitchFamily="2" charset="-78"/>
              </a:rPr>
              <a:t>. </a:t>
            </a:r>
            <a:r>
              <a:rPr lang="ar-SA" dirty="0">
                <a:latin typeface="Alexandria" pitchFamily="2" charset="-78"/>
                <a:cs typeface="Alexandria" pitchFamily="2" charset="-78"/>
              </a:rPr>
              <a:t>فيما يلي بعض الاختلافات الرئيسية بين البحوث الكمية والنوعية</a:t>
            </a:r>
            <a:r>
              <a:rPr lang="ru-RU" dirty="0">
                <a:cs typeface="Alexandria" pitchFamily="2" charset="-78"/>
              </a:rPr>
              <a:t>:</a:t>
            </a:r>
            <a:endParaRPr lang="en-US" dirty="0">
              <a:latin typeface="Alexandria" pitchFamily="2" charset="-78"/>
              <a:cs typeface="Alexandria" pitchFamily="2" charset="-78"/>
            </a:endParaRPr>
          </a:p>
          <a:p>
            <a:pPr marL="342900" lvl="0" indent="-342900" algn="r" rtl="1">
              <a:buFont typeface="Wingdings" panose="05000000000000000000" pitchFamily="2" charset="2"/>
              <a:buChar char="q"/>
            </a:pPr>
            <a:r>
              <a:rPr lang="ar-SA" dirty="0">
                <a:latin typeface="Alexandria" pitchFamily="2" charset="-78"/>
                <a:cs typeface="Alexandria" pitchFamily="2" charset="-78"/>
              </a:rPr>
              <a:t>البحث الكمي يركز على تجميع البيانات القابلة للقياس بشكل كمي وتحليلها بواسطة الأرقام والإحصاءات</a:t>
            </a:r>
            <a:r>
              <a:rPr lang="ru-RU" dirty="0">
                <a:cs typeface="Alexandria" pitchFamily="2" charset="-78"/>
              </a:rPr>
              <a:t>. </a:t>
            </a:r>
            <a:r>
              <a:rPr lang="ar-SA" dirty="0">
                <a:latin typeface="Alexandria" pitchFamily="2" charset="-78"/>
                <a:cs typeface="Alexandria" pitchFamily="2" charset="-78"/>
              </a:rPr>
              <a:t>بينما يهتم البحث النوعي بفهم وتفسير الظواهر والسياقات من خلال التحليل العميق للنصوص والشهادات وصور السلوك</a:t>
            </a:r>
            <a:r>
              <a:rPr lang="ru-RU" dirty="0">
                <a:cs typeface="Alexandria" pitchFamily="2" charset="-78"/>
              </a:rPr>
              <a:t>.</a:t>
            </a:r>
            <a:endParaRPr lang="en-US" dirty="0">
              <a:latin typeface="Alexandria" pitchFamily="2" charset="-78"/>
              <a:cs typeface="Alexandria" pitchFamily="2" charset="-78"/>
            </a:endParaRPr>
          </a:p>
          <a:p>
            <a:pPr marL="342900" lvl="0" indent="-342900" algn="r" rtl="1">
              <a:buFont typeface="Wingdings" panose="05000000000000000000" pitchFamily="2" charset="2"/>
              <a:buChar char="q"/>
            </a:pPr>
            <a:r>
              <a:rPr lang="ar-SA" dirty="0">
                <a:latin typeface="Alexandria" pitchFamily="2" charset="-78"/>
                <a:cs typeface="Alexandria" pitchFamily="2" charset="-78"/>
              </a:rPr>
              <a:t>البحث الكمي غالبا ما يكون مبنيا على عينات كبيرة من السكان ويهدف إلى تعميم النتائج على المجتمع بأكمله</a:t>
            </a:r>
            <a:r>
              <a:rPr lang="ru-RU" dirty="0">
                <a:cs typeface="Alexandria" pitchFamily="2" charset="-78"/>
              </a:rPr>
              <a:t>. </a:t>
            </a:r>
            <a:r>
              <a:rPr lang="ar-SA" dirty="0">
                <a:latin typeface="Alexandria" pitchFamily="2" charset="-78"/>
                <a:cs typeface="Alexandria" pitchFamily="2" charset="-78"/>
              </a:rPr>
              <a:t>بينما يقوم البحث النوعي بدراسة عينات صغيرة ومحددة تهدف إلى فهم عميق للحالات الفردية والمواضيع المحددة</a:t>
            </a:r>
            <a:r>
              <a:rPr lang="ru-RU" dirty="0">
                <a:cs typeface="Alexandria" pitchFamily="2" charset="-78"/>
              </a:rPr>
              <a:t>.</a:t>
            </a:r>
            <a:endParaRPr lang="en-US" dirty="0">
              <a:latin typeface="Alexandria" pitchFamily="2" charset="-78"/>
              <a:cs typeface="Alexandria" pitchFamily="2" charset="-78"/>
            </a:endParaRPr>
          </a:p>
          <a:p>
            <a:pPr marL="342900" lvl="0" indent="-342900" algn="r" rtl="1">
              <a:buFont typeface="Wingdings" panose="05000000000000000000" pitchFamily="2" charset="2"/>
              <a:buChar char="q"/>
            </a:pPr>
            <a:r>
              <a:rPr lang="ar-SA" dirty="0">
                <a:latin typeface="Alexandria" pitchFamily="2" charset="-78"/>
                <a:cs typeface="Alexandria" pitchFamily="2" charset="-78"/>
              </a:rPr>
              <a:t>البحث الكمي يستخدم أدوات القياس الموحدة والاحتمالية لجمع البيانات وتحليلها، مثل الاستبانات والتجارب التجريبية</a:t>
            </a:r>
            <a:r>
              <a:rPr lang="ru-RU" dirty="0">
                <a:cs typeface="Alexandria" pitchFamily="2" charset="-78"/>
              </a:rPr>
              <a:t> </a:t>
            </a:r>
            <a:r>
              <a:rPr lang="ar-SA" dirty="0">
                <a:latin typeface="Alexandria" pitchFamily="2" charset="-78"/>
                <a:cs typeface="Alexandria" pitchFamily="2" charset="-78"/>
              </a:rPr>
              <a:t>بالمقابل، يستخدم البحث النوعي أدوات تجميع البيانات غير القياسية مثل المقابلات والملاحظات وتحليل المحتوى</a:t>
            </a:r>
            <a:r>
              <a:rPr lang="ru-RU" dirty="0">
                <a:cs typeface="Alexandria" pitchFamily="2" charset="-78"/>
              </a:rPr>
              <a:t>.</a:t>
            </a:r>
            <a:endParaRPr lang="en-US" dirty="0">
              <a:latin typeface="Alexandria" pitchFamily="2" charset="-78"/>
              <a:cs typeface="Alexandria" pitchFamily="2" charset="-78"/>
            </a:endParaRPr>
          </a:p>
          <a:p>
            <a:pPr marL="342900" lvl="0" indent="-342900" algn="r" rtl="1">
              <a:buFont typeface="Wingdings" panose="05000000000000000000" pitchFamily="2" charset="2"/>
              <a:buChar char="q"/>
            </a:pPr>
            <a:r>
              <a:rPr lang="ar-SA" dirty="0">
                <a:latin typeface="Alexandria" pitchFamily="2" charset="-78"/>
                <a:cs typeface="Alexandria" pitchFamily="2" charset="-78"/>
              </a:rPr>
              <a:t>البحث الكمي يسعى إلى تقييم العلاقات القائمة بين المتغيرات عن طريق استخدام التحليل الإحصائي</a:t>
            </a:r>
            <a:r>
              <a:rPr lang="ru-RU" dirty="0">
                <a:cs typeface="Alexandria" pitchFamily="2" charset="-78"/>
              </a:rPr>
              <a:t>. </a:t>
            </a:r>
            <a:r>
              <a:rPr lang="ar-SA" dirty="0">
                <a:latin typeface="Alexandria" pitchFamily="2" charset="-78"/>
                <a:cs typeface="Alexandria" pitchFamily="2" charset="-78"/>
              </a:rPr>
              <a:t>بينما يسعى البحث النوعي إلى تفسير ومفهومة الظواهر والسياقات بشكل عميق للوصول إلى معانٍ وأفهم أكثر تعمقا</a:t>
            </a:r>
            <a:r>
              <a:rPr lang="ru-RU" dirty="0">
                <a:cs typeface="Alexandria" pitchFamily="2" charset="-78"/>
              </a:rPr>
              <a:t>.</a:t>
            </a:r>
            <a:endParaRPr lang="en-US" dirty="0">
              <a:latin typeface="Alexandria" pitchFamily="2" charset="-78"/>
              <a:cs typeface="Alexandria" pitchFamily="2" charset="-78"/>
            </a:endParaRPr>
          </a:p>
          <a:p>
            <a:pPr algn="r" rtl="1"/>
            <a:endParaRPr lang="en-US"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9596552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51295" y="1125224"/>
            <a:ext cx="11377791" cy="515897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624625" y="1450933"/>
            <a:ext cx="10831130" cy="4482637"/>
          </a:xfrm>
          <a:prstGeom prst="rect">
            <a:avLst/>
          </a:prstGeom>
          <a:noFill/>
        </p:spPr>
        <p:txBody>
          <a:bodyPr wrap="square" rtlCol="1">
            <a:spAutoFit/>
          </a:bodyPr>
          <a:lstStyle/>
          <a:p>
            <a:pPr algn="just" rtl="1">
              <a:lnSpc>
                <a:spcPct val="150000"/>
              </a:lnSpc>
            </a:pPr>
            <a:r>
              <a:rPr lang="ar-SA" sz="1600" dirty="0">
                <a:latin typeface="Alexandria" pitchFamily="2" charset="-78"/>
                <a:cs typeface="Alexandria" pitchFamily="2" charset="-78"/>
              </a:rPr>
              <a:t>مقارنة بين البحوث الكمية والبحوث النوعية ونستطيع تحديد عدد من الفروق التي ينبغي الإشارة إليها بين البحوث النوعية والبحوث الكمية، وهي:</a:t>
            </a:r>
            <a:endParaRPr lang="en-US" sz="1600" dirty="0">
              <a:latin typeface="Alexandria" pitchFamily="2" charset="-78"/>
              <a:cs typeface="Alexandria" pitchFamily="2" charset="-78"/>
            </a:endParaRPr>
          </a:p>
          <a:p>
            <a:pPr algn="just" rtl="1">
              <a:lnSpc>
                <a:spcPct val="150000"/>
              </a:lnSpc>
            </a:pPr>
            <a:r>
              <a:rPr lang="ar-SA" sz="1600" dirty="0">
                <a:latin typeface="Alexandria" pitchFamily="2" charset="-78"/>
                <a:cs typeface="Alexandria" pitchFamily="2" charset="-78"/>
              </a:rPr>
              <a:t> - </a:t>
            </a:r>
            <a:r>
              <a:rPr lang="ar-SA" sz="1600" b="1" dirty="0">
                <a:latin typeface="Alexandria" pitchFamily="2" charset="-78"/>
                <a:cs typeface="Alexandria" pitchFamily="2" charset="-78"/>
              </a:rPr>
              <a:t>الاختلاف في المنطلقات والدوافع الاجتماعية: </a:t>
            </a:r>
            <a:r>
              <a:rPr lang="ar-SA" sz="1600" dirty="0">
                <a:latin typeface="Alexandria" pitchFamily="2" charset="-78"/>
                <a:cs typeface="Alexandria" pitchFamily="2" charset="-78"/>
              </a:rPr>
              <a:t>حيث يتبنى البحث الكمي نظرة تفترض وجود حقائق اجتماعية موضوعية معزولة عن مشاعر ومعتقدات الأفراد، ويتم قياسها بأدوات مناسبة تتوفر فيها الخصائص الأساسية من صدق وثبات إلا أن البحث النوعي يفترض وجود مؤثرات عدة، يتم بناؤها اجتماعياً من خلال وجهات نظر الأفراد والجماعات للموقف. فهنالك دوافع اجتماعية وثقافية وعرقية ودينية...) تؤثر في المواقف، لذا يحاول الباحث في البحث النوعي فهم الظاهرة وهي في ظروفها التي تمت وحدثت فيها</a:t>
            </a:r>
            <a:r>
              <a:rPr lang="en-US" sz="1600" dirty="0">
                <a:latin typeface="Alexandria" pitchFamily="2" charset="-78"/>
                <a:cs typeface="Alexandria" pitchFamily="2" charset="-78"/>
              </a:rPr>
              <a:t>.</a:t>
            </a:r>
          </a:p>
          <a:p>
            <a:pPr algn="just" rtl="1">
              <a:lnSpc>
                <a:spcPct val="150000"/>
              </a:lnSpc>
            </a:pPr>
            <a:r>
              <a:rPr lang="ar-SA" sz="1600" dirty="0">
                <a:latin typeface="Alexandria" pitchFamily="2" charset="-78"/>
                <a:cs typeface="Alexandria" pitchFamily="2" charset="-78"/>
              </a:rPr>
              <a:t>ويستخدم البحث النوعي في المجالات التي يتبين للباحث أن الأساليب والمقاييس الكمية لا تستطيع وصف أو تفسير المشكلة أو الحالة المعروضة. فالبحث النوعي ينظر إلى سلوك الإنسان على انه من التعقيد بحيث يصعب فهمه بتلك الطريقة. من جانب آخر يسلم البحث النوعي بأن السلوك الإنساني يكون مرتبط بالبيئة التي تجري بها نشاطات ومعالم البحث، ويعيش فيها </a:t>
            </a:r>
            <a:r>
              <a:rPr lang="ar-SA" sz="1600" dirty="0" err="1">
                <a:latin typeface="Alexandria" pitchFamily="2" charset="-78"/>
                <a:cs typeface="Alexandria" pitchFamily="2" charset="-78"/>
              </a:rPr>
              <a:t>المبحوثين</a:t>
            </a:r>
            <a:r>
              <a:rPr lang="ar-SA" sz="1600" dirty="0">
                <a:latin typeface="Alexandria" pitchFamily="2" charset="-78"/>
                <a:cs typeface="Alexandria" pitchFamily="2" charset="-78"/>
              </a:rPr>
              <a:t>. وهنالك تأثيرات اجتماعية وثقافية وتاريخية على الخبرات الإنسانية. بينما تدعو البحوث الكمية إلى عزل السلوك الإنساني عن المحيط الذي يتواجد فيه الأفراد المعنيين بالبحث.</a:t>
            </a:r>
            <a:endParaRPr lang="en-US" sz="16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53679630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42834" y="1017726"/>
            <a:ext cx="10822394" cy="455882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877063" y="1329356"/>
            <a:ext cx="10553936" cy="3662541"/>
          </a:xfrm>
          <a:prstGeom prst="rect">
            <a:avLst/>
          </a:prstGeom>
          <a:noFill/>
        </p:spPr>
        <p:txBody>
          <a:bodyPr wrap="square" rtlCol="1">
            <a:spAutoFit/>
          </a:bodyPr>
          <a:lstStyle/>
          <a:p>
            <a:pPr marL="342900" indent="-342900" algn="just" rtl="1">
              <a:lnSpc>
                <a:spcPct val="150000"/>
              </a:lnSpc>
              <a:buFontTx/>
              <a:buChar char="-"/>
            </a:pPr>
            <a:r>
              <a:rPr lang="ar-SA" sz="1600" b="1" dirty="0">
                <a:latin typeface="Alexandria" pitchFamily="2" charset="-78"/>
                <a:cs typeface="Alexandria" pitchFamily="2" charset="-78"/>
              </a:rPr>
              <a:t>هدف البحث الكمي يختلف عن هدف البحث النوعي</a:t>
            </a:r>
            <a:r>
              <a:rPr lang="ar-SA" sz="1600" dirty="0">
                <a:latin typeface="Alexandria" pitchFamily="2" charset="-78"/>
                <a:cs typeface="Alexandria" pitchFamily="2" charset="-78"/>
              </a:rPr>
              <a:t>: تهدف البحوث الكمية إلى اختبار بعض الفرضيات التي تتعلق بوصف واقع معين من اخلال بناء علاقات </a:t>
            </a:r>
            <a:r>
              <a:rPr lang="ar-SA" sz="1600" dirty="0" err="1">
                <a:latin typeface="Alexandria" pitchFamily="2" charset="-78"/>
                <a:cs typeface="Alexandria" pitchFamily="2" charset="-78"/>
              </a:rPr>
              <a:t>وقیاس</a:t>
            </a:r>
            <a:r>
              <a:rPr lang="ar-SA" sz="1600" dirty="0">
                <a:latin typeface="Alexandria" pitchFamily="2" charset="-78"/>
                <a:cs typeface="Alexandria" pitchFamily="2" charset="-78"/>
              </a:rPr>
              <a:t> بعض المتغيرات، واستخدام البيانات المتوافرة لإيجاد علاقة ارتباطية أو سببية. كذلك تحاول الدراسات الكمية التوصل إلى عموميات غير مرتبطة بالسياق الذي تنفذ فيه الدراسة. كما ويهدف إلى تعميم نتائج البحث على حالات أخرى</a:t>
            </a:r>
            <a:r>
              <a:rPr lang="en-US" sz="1600" dirty="0">
                <a:latin typeface="Alexandria" pitchFamily="2" charset="-78"/>
                <a:cs typeface="Alexandria" pitchFamily="2" charset="-78"/>
              </a:rPr>
              <a:t>.</a:t>
            </a:r>
            <a:endParaRPr lang="ar-JO" sz="1600" dirty="0">
              <a:latin typeface="Alexandria" pitchFamily="2" charset="-78"/>
              <a:cs typeface="Alexandria" pitchFamily="2" charset="-78"/>
            </a:endParaRPr>
          </a:p>
          <a:p>
            <a:pPr marL="342900" indent="-342900" algn="just" rtl="1">
              <a:lnSpc>
                <a:spcPct val="150000"/>
              </a:lnSpc>
              <a:buFontTx/>
              <a:buChar char="-"/>
            </a:pPr>
            <a:r>
              <a:rPr lang="ar-SA" sz="1600" b="1" dirty="0">
                <a:latin typeface="Alexandria" pitchFamily="2" charset="-78"/>
                <a:cs typeface="Alexandria" pitchFamily="2" charset="-78"/>
              </a:rPr>
              <a:t>المعاينة والعينات العشوائية في البحث الكمي والمقصودة في البحث النوعي: </a:t>
            </a:r>
            <a:r>
              <a:rPr lang="ar-SA" sz="1600" dirty="0">
                <a:latin typeface="Alexandria" pitchFamily="2" charset="-78"/>
                <a:cs typeface="Alexandria" pitchFamily="2" charset="-78"/>
              </a:rPr>
              <a:t>عينات البحث الكمي تكون عشوائية أو احتمالية في الغالب، لتمثل مجتمع الدراسة بعدد مناسب وكبير نوعاً ما قياساً بعينات البحث النوعي. أما عينات البحث النوعي تكون مقصود، عددها محدود أقل من الاحتمالية عادة، ولكنها تؤمن غزارة وافية في البيانات والمعلومات. ويكون المشاركون في الدراسات النوعية عادة أفراد تتوافر فيهم خصائص الحالة المدروسة، ويتم اختيارهم بصورة هادفة من موقع ما. </a:t>
            </a:r>
            <a:endParaRPr lang="en-US" sz="1600" dirty="0">
              <a:latin typeface="Alexandria" pitchFamily="2" charset="-78"/>
              <a:cs typeface="Alexandria" pitchFamily="2" charset="-78"/>
            </a:endParaRPr>
          </a:p>
          <a:p>
            <a:pPr marL="342900" indent="-342900" algn="just" rtl="1">
              <a:buFontTx/>
              <a:buChar char="-"/>
            </a:pPr>
            <a:endParaRPr lang="en-US" sz="16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21724817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75008" y="1017726"/>
            <a:ext cx="10290220" cy="455882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913466" y="1635145"/>
            <a:ext cx="9087043" cy="3323987"/>
          </a:xfrm>
          <a:prstGeom prst="rect">
            <a:avLst/>
          </a:prstGeom>
          <a:noFill/>
        </p:spPr>
        <p:txBody>
          <a:bodyPr wrap="square" rtlCol="1">
            <a:spAutoFit/>
          </a:bodyPr>
          <a:lstStyle/>
          <a:p>
            <a:pPr marL="342900" indent="-342900" algn="just" rtl="1">
              <a:buFontTx/>
              <a:buChar char="-"/>
            </a:pPr>
            <a:r>
              <a:rPr lang="ar-SA" sz="2000" b="1" dirty="0">
                <a:latin typeface="Alexandria" pitchFamily="2" charset="-78"/>
                <a:cs typeface="Alexandria" pitchFamily="2" charset="-78"/>
              </a:rPr>
              <a:t>الاستبيان في الغالب يستخدم في جمع البيانات في البحث الكمي والملاحظة والمقابلة المعمقة في النوعي</a:t>
            </a:r>
            <a:r>
              <a:rPr lang="ar-SA" sz="2000" dirty="0">
                <a:latin typeface="Alexandria" pitchFamily="2" charset="-78"/>
                <a:cs typeface="Alexandria" pitchFamily="2" charset="-78"/>
              </a:rPr>
              <a:t>: </a:t>
            </a:r>
            <a:endParaRPr lang="ar-JO" sz="2000" dirty="0">
              <a:latin typeface="Alexandria" pitchFamily="2" charset="-78"/>
              <a:cs typeface="Alexandria" pitchFamily="2" charset="-78"/>
            </a:endParaRPr>
          </a:p>
          <a:p>
            <a:pPr algn="just" rtl="1"/>
            <a:r>
              <a:rPr lang="ar-SA" sz="2000" dirty="0">
                <a:latin typeface="Alexandria" pitchFamily="2" charset="-78"/>
                <a:cs typeface="Alexandria" pitchFamily="2" charset="-78"/>
              </a:rPr>
              <a:t>جمع البيانات في البحث الكمي يركز على أداة الاستبيان، وكذلك المقابلات أو الملاحظات المبنية بناء محكماً، مسبقاً أما في البحث النوعي فتستخدم المقابلة المعمقة غير النمطية، أو الملاحظة المشاركة المبنية بناء محكما مسبقاً، أو الوثائق الرسمية والشخصية ذات العلاقة وقد تختلف طريقة وأسئلة المقابلة في البحث النوعي بين فرد وآخر من أفراد مجتمع الدراسة، أو عينته، بخلاف الباحث الكمي الذي تكون فيه أسئلة المقابلة، مثل الاستبيان، نمطية، ومعدة مسبقاً. </a:t>
            </a:r>
            <a:endParaRPr lang="en-US" sz="2000" dirty="0">
              <a:latin typeface="Alexandria" pitchFamily="2" charset="-78"/>
              <a:cs typeface="Alexandria" pitchFamily="2" charset="-78"/>
            </a:endParaRPr>
          </a:p>
          <a:p>
            <a:pPr marL="342900" indent="-342900" algn="just" rtl="1">
              <a:lnSpc>
                <a:spcPct val="150000"/>
              </a:lnSpc>
              <a:buFontTx/>
              <a:buChar char="-"/>
            </a:pPr>
            <a:endParaRPr lang="ar-JO" sz="2000" b="1" dirty="0">
              <a:latin typeface="Alexandria" pitchFamily="2" charset="-78"/>
              <a:cs typeface="Alexandria" pitchFamily="2" charset="-78"/>
            </a:endParaRPr>
          </a:p>
          <a:p>
            <a:pPr marL="342900" indent="-342900" algn="just" rtl="1">
              <a:buFontTx/>
              <a:buChar char="-"/>
            </a:pPr>
            <a:endParaRPr lang="en-US" sz="20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50758908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11369" y="1017726"/>
            <a:ext cx="10753859" cy="455882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062506" y="1469157"/>
            <a:ext cx="10251583" cy="4247317"/>
          </a:xfrm>
          <a:prstGeom prst="rect">
            <a:avLst/>
          </a:prstGeom>
          <a:noFill/>
        </p:spPr>
        <p:txBody>
          <a:bodyPr wrap="square" rtlCol="1">
            <a:spAutoFit/>
          </a:bodyPr>
          <a:lstStyle/>
          <a:p>
            <a:pPr algn="just" rtl="1"/>
            <a:r>
              <a:rPr lang="ar-JO" b="1" dirty="0">
                <a:latin typeface="Alexandria" pitchFamily="2" charset="-78"/>
                <a:cs typeface="Alexandria" pitchFamily="2" charset="-78"/>
              </a:rPr>
              <a:t>منهجية وخطوات البحث </a:t>
            </a:r>
            <a:r>
              <a:rPr lang="ar-JO" dirty="0">
                <a:latin typeface="Alexandria" pitchFamily="2" charset="-78"/>
                <a:cs typeface="Alexandria" pitchFamily="2" charset="-78"/>
              </a:rPr>
              <a:t>حيث تجري البحوث الكمية بإجراءات وخطوات تتابعية، ومخطط معد أعداداً محكماً مسبقاً، أما الدراسات النوعية فهنالك قدر أكبر من المرونة فيما يتعلق بخطة البحث. فالباحث النوعي يستخدم </a:t>
            </a:r>
            <a:r>
              <a:rPr lang="ar-JO" dirty="0" err="1">
                <a:latin typeface="Alexandria" pitchFamily="2" charset="-78"/>
                <a:cs typeface="Alexandria" pitchFamily="2" charset="-78"/>
              </a:rPr>
              <a:t>تصمياً</a:t>
            </a:r>
            <a:r>
              <a:rPr lang="ar-JO" dirty="0">
                <a:latin typeface="Alexandria" pitchFamily="2" charset="-78"/>
                <a:cs typeface="Alexandria" pitchFamily="2" charset="-78"/>
              </a:rPr>
              <a:t> ناشئاً أو طارئاً خلال عملية جمع البيانات. فالباحث في البحث النوعي لا يستطيع وضع فرضية أو فرضيات مسبقة، كما هو الحال في البحوث والدراسات </a:t>
            </a:r>
            <a:r>
              <a:rPr lang="ar-JO" dirty="0" err="1">
                <a:latin typeface="Alexandria" pitchFamily="2" charset="-78"/>
                <a:cs typeface="Alexandria" pitchFamily="2" charset="-78"/>
              </a:rPr>
              <a:t>الأثنوغرافية</a:t>
            </a:r>
            <a:r>
              <a:rPr lang="ar-JO" dirty="0">
                <a:latin typeface="Alexandria" pitchFamily="2" charset="-78"/>
                <a:cs typeface="Alexandria" pitchFamily="2" charset="-78"/>
              </a:rPr>
              <a:t> وبحوث النظرية المتجذرة أو </a:t>
            </a:r>
            <a:r>
              <a:rPr lang="ar-JO" dirty="0" err="1">
                <a:latin typeface="Alexandria" pitchFamily="2" charset="-78"/>
                <a:cs typeface="Alexandria" pitchFamily="2" charset="-78"/>
              </a:rPr>
              <a:t>المتأسسة</a:t>
            </a:r>
            <a:r>
              <a:rPr lang="en-US" dirty="0">
                <a:latin typeface="Alexandria" pitchFamily="2" charset="-78"/>
                <a:cs typeface="Alexandria" pitchFamily="2" charset="-78"/>
              </a:rPr>
              <a:t>، </a:t>
            </a:r>
            <a:r>
              <a:rPr lang="ar-JO" dirty="0">
                <a:latin typeface="Alexandria" pitchFamily="2" charset="-78"/>
                <a:cs typeface="Alexandria" pitchFamily="2" charset="-78"/>
              </a:rPr>
              <a:t>لأن الباحث النوعي يعكـف عـلـى دراسة موضوع من دون تصورات مسبقة وراسخة عنه، مما يتعلق بأي من المتغيرات المستقلة والمتغيرات التابعة، والربط بينهما. وعلى هذا الأساس فإن الباحث في البحث النوعي لا يستطيع أن يتحدد البحث النوعي بفرضية معدة مسبقاً، أو يختبر علاقة بين متغيرات تكون معدة مسبقاً. بل أنه يدرس جميع العوامل والمؤثرات في موقف معين، أي الخبرة الإنسانية بشكل كلي أولاً، لذا فإن الباحث يأخذ ويشتق من المقابلات الاستطلاعية الأولى، أو الملاحظة الأولى معنى ومغزى ما يسمع، أو يرى، ثم يضع في </a:t>
            </a:r>
            <a:r>
              <a:rPr lang="ar-JO" dirty="0" err="1">
                <a:latin typeface="Alexandria" pitchFamily="2" charset="-78"/>
                <a:cs typeface="Alexandria" pitchFamily="2" charset="-78"/>
              </a:rPr>
              <a:t>ضوءه</a:t>
            </a:r>
            <a:r>
              <a:rPr lang="ar-JO" dirty="0">
                <a:latin typeface="Alexandria" pitchFamily="2" charset="-78"/>
                <a:cs typeface="Alexandria" pitchFamily="2" charset="-78"/>
              </a:rPr>
              <a:t> تخمينات تتطور لاحقاً إلى فرضيات، يعمل على تأكيدها أو نفيها، من خلال بقية معلومات مقابلاته وملاحظاته اللاحقة ثم يخرج بالتفسيرات والنتائج.</a:t>
            </a:r>
          </a:p>
          <a:p>
            <a:pPr algn="just" rtl="1"/>
            <a:br>
              <a:rPr lang="ar-JO" dirty="0">
                <a:latin typeface="Alexandria" pitchFamily="2" charset="-78"/>
                <a:cs typeface="Alexandria" pitchFamily="2" charset="-78"/>
              </a:rPr>
            </a:br>
            <a:endParaRPr lang="ar-JO" b="1" dirty="0">
              <a:latin typeface="Alexandria" pitchFamily="2" charset="-78"/>
              <a:cs typeface="Alexandria" pitchFamily="2" charset="-78"/>
            </a:endParaRPr>
          </a:p>
          <a:p>
            <a:pPr marL="342900" indent="-342900" algn="just" rtl="1">
              <a:buFontTx/>
              <a:buChar char="-"/>
            </a:pPr>
            <a:endParaRPr lang="en-US"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48756114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43188" y="1017726"/>
            <a:ext cx="10522039" cy="44042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333001" y="1409434"/>
            <a:ext cx="10001443" cy="3620863"/>
          </a:xfrm>
          <a:prstGeom prst="rect">
            <a:avLst/>
          </a:prstGeom>
          <a:noFill/>
        </p:spPr>
        <p:txBody>
          <a:bodyPr wrap="square" rtlCol="1">
            <a:spAutoFit/>
          </a:bodyPr>
          <a:lstStyle/>
          <a:p>
            <a:pPr algn="just" rtl="1"/>
            <a:r>
              <a:rPr lang="ar-SA" sz="1600" b="1" dirty="0">
                <a:latin typeface="Alexandria" pitchFamily="2" charset="-78"/>
                <a:cs typeface="Alexandria" pitchFamily="2" charset="-78"/>
              </a:rPr>
              <a:t>دور الباحث منفصل في البحث الكمي ودوره مرن في البحث النوعي</a:t>
            </a:r>
            <a:r>
              <a:rPr lang="ar-SA" sz="1600" dirty="0">
                <a:latin typeface="Alexandria" pitchFamily="2" charset="-78"/>
                <a:cs typeface="Alexandria" pitchFamily="2" charset="-78"/>
              </a:rPr>
              <a:t>: يكون دور الباحث في الدراسات الكمية منفصلاً عن الدراسة لكي يبتعد عن التحيز، في حين ينغمس الباحث في الدراسات النوعية في الموقف أو الظاهرة موضوع الدراسة. من جانب آخر لا يكون الباحث محايداً، في البحث النوعي، بل تكون لديه مرونة في التغيير في خطة البحث، وفق مجريات البحث والبيانات المجمعة، أو المطلوب تجميعها . بينما يستخدم الباحثون الكميون أدوات جمع البيانات بصورة موضوعية، بينما يؤكد الباحثون النوعيون على أهمية البيانات التي يتم جمعها من قبل شخص ماهر، ومـن خلال الدور التفاعلي والاجتماعي الذي يشارك فيه</a:t>
            </a:r>
            <a:r>
              <a:rPr lang="ar-JO" sz="1600" dirty="0">
                <a:latin typeface="Alexandria" pitchFamily="2" charset="-78"/>
                <a:cs typeface="Alexandria" pitchFamily="2" charset="-78"/>
              </a:rPr>
              <a:t>.</a:t>
            </a:r>
            <a:endParaRPr lang="en-US" sz="1600" dirty="0">
              <a:latin typeface="Alexandria" pitchFamily="2" charset="-78"/>
              <a:cs typeface="Alexandria" pitchFamily="2" charset="-78"/>
            </a:endParaRPr>
          </a:p>
          <a:p>
            <a:pPr algn="just" rtl="1"/>
            <a:r>
              <a:rPr lang="ar-SA" sz="1600" dirty="0">
                <a:latin typeface="Alexandria" pitchFamily="2" charset="-78"/>
                <a:cs typeface="Alexandria" pitchFamily="2" charset="-78"/>
              </a:rPr>
              <a:t>فبينما يسعى الباحث الكمي إلى التخلص من الذاتية من خلال التصميم المخطط له مسبقاً، يعمل الباحث النوعي على اعتماد الذاتية المنضبطة للبعد عن التحيز عند جمع البيانات وتحليلها وتفسيرها. ويحكم على مصداقية البحث النوعي من خلال قناعة ورأي القارئ أو المشرف ولجنة المناقشة في الآراء والاستنتاجات التي توصل إليها الباحث، وليس من خلال العمليات الإحصائية والمعادلات المستخدمة في البحث الكمي.</a:t>
            </a:r>
            <a:endParaRPr lang="en-US" sz="1600" dirty="0">
              <a:latin typeface="Alexandria" pitchFamily="2" charset="-78"/>
              <a:cs typeface="Alexandria" pitchFamily="2" charset="-78"/>
            </a:endParaRPr>
          </a:p>
          <a:p>
            <a:pPr algn="just" rtl="1"/>
            <a:r>
              <a:rPr lang="ar-SA" sz="1600" dirty="0">
                <a:latin typeface="Alexandria" pitchFamily="2" charset="-78"/>
                <a:cs typeface="Alexandria" pitchFamily="2" charset="-78"/>
              </a:rPr>
              <a:t>وتعزز المصداقية في البحث النوعي عادة ب</a:t>
            </a:r>
            <a:r>
              <a:rPr lang="ar-JO" sz="1600" dirty="0">
                <a:latin typeface="Alexandria" pitchFamily="2" charset="-78"/>
                <a:cs typeface="Alexandria" pitchFamily="2" charset="-78"/>
              </a:rPr>
              <a:t>ا</a:t>
            </a:r>
            <a:r>
              <a:rPr lang="ar-SA" sz="1600" dirty="0" err="1">
                <a:latin typeface="Alexandria" pitchFamily="2" charset="-78"/>
                <a:cs typeface="Alexandria" pitchFamily="2" charset="-78"/>
              </a:rPr>
              <a:t>ستراتيجيات</a:t>
            </a:r>
            <a:r>
              <a:rPr lang="ar-SA" sz="1600" dirty="0">
                <a:latin typeface="Alexandria" pitchFamily="2" charset="-78"/>
                <a:cs typeface="Alexandria" pitchFamily="2" charset="-78"/>
              </a:rPr>
              <a:t> مشتركة مثل المطاولة في العمل الميداني، والطرق المركبة في جمع البيانات، والاعتبارات المهنية وتوصيفات الاستدلالات القانونية، والباحثون المساعدون أو المشاركون وتسجيل البيانات بشكل آلي وفحص وتدقيق الأعضاء المشاركون</a:t>
            </a:r>
            <a:endParaRPr lang="en-US" sz="1600" dirty="0">
              <a:latin typeface="Alexandria" pitchFamily="2" charset="-78"/>
              <a:cs typeface="Alexandria" pitchFamily="2" charset="-78"/>
            </a:endParaRPr>
          </a:p>
          <a:p>
            <a:pPr algn="just" rtl="1">
              <a:lnSpc>
                <a:spcPct val="150000"/>
              </a:lnSpc>
            </a:pPr>
            <a:endParaRPr lang="en-US" sz="16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32166173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85612" y="1017726"/>
            <a:ext cx="10779616" cy="44042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965915" y="1166725"/>
            <a:ext cx="10399571" cy="4503028"/>
          </a:xfrm>
          <a:prstGeom prst="rect">
            <a:avLst/>
          </a:prstGeom>
          <a:noFill/>
        </p:spPr>
        <p:txBody>
          <a:bodyPr wrap="square" rtlCol="1">
            <a:spAutoFit/>
          </a:bodyPr>
          <a:lstStyle/>
          <a:p>
            <a:pPr algn="just" rtl="1"/>
            <a:r>
              <a:rPr lang="ar-SA" sz="2000" b="1" dirty="0">
                <a:latin typeface="Alexandria" pitchFamily="2" charset="-78"/>
                <a:cs typeface="Alexandria" pitchFamily="2" charset="-78"/>
              </a:rPr>
              <a:t>تصاميم البحث الكمي تختلف عن تصاميم البحث النوعي</a:t>
            </a:r>
            <a:r>
              <a:rPr lang="ar-SA" sz="2000" dirty="0">
                <a:latin typeface="Alexandria" pitchFamily="2" charset="-78"/>
                <a:cs typeface="Alexandria" pitchFamily="2" charset="-78"/>
              </a:rPr>
              <a:t>: ونعني بتصميم البحث الخطة والإجراءات المستخدمة للحصول على الأدلة. حيث تصنف البحوث الكمية عادة إلى بحوث تجريبية وأخرى غير تجريبية. ويكون لدى الباحث في التجريبية نوع من السيطرة على ما يحدث للأشخاص، من خلال فرض أو حجب ظروف محددة بطريقة منظمة. ثم يقوم الباحث بمقارنة أشخاص الدراسة الذين خضعوا للظروف المفروضة والذين لم يخضعوا لمثل تلك الظروف، أو بين الأشخاص الذين مروا بظروف مختلفة. وللتصاميم التجريبية هدف آخر، هو دراسة العلاقة السببية بين الظروف التي جرى التحكم بها، أي المتغير المستقل في الدراسة، وبين النواتج المقاسة، أي المتغير التابع. أما في تصاميم البحوث الكمية الوصفية غير التجريبية فلا يوجد تحكم بالظروف التي يمر بها الأشخاص موضوع البحث، وبدلاً مـن ذلـك يـقــوم الباحث بالملاحظة أو الحصول على قياسات من الأشخاص لوصف شيء ما أو حدث ما. وتصاميم البحث النوعي أقل تنظيماً من تصاميم البحث الكمي. ففي البحث النوعي يتم تحديد الإجراءات من خلال تنفيذ عملية البحث بدلاً من تحديدها مسبقاً. وتعتمد كل خطوة على البيانات السابقة التي تم جمعها في الدراسة</a:t>
            </a:r>
            <a:r>
              <a:rPr lang="en-US" sz="2000" dirty="0">
                <a:latin typeface="Alexandria" pitchFamily="2" charset="-78"/>
                <a:cs typeface="Alexandria" pitchFamily="2" charset="-78"/>
              </a:rPr>
              <a:t>.</a:t>
            </a:r>
          </a:p>
          <a:p>
            <a:pPr algn="just" rtl="1">
              <a:lnSpc>
                <a:spcPct val="150000"/>
              </a:lnSpc>
            </a:pPr>
            <a:endParaRPr lang="en-US" sz="20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37164486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85612" y="1017726"/>
            <a:ext cx="10779616" cy="44042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975634" y="1308393"/>
            <a:ext cx="10399571" cy="3170099"/>
          </a:xfrm>
          <a:prstGeom prst="rect">
            <a:avLst/>
          </a:prstGeom>
          <a:noFill/>
        </p:spPr>
        <p:txBody>
          <a:bodyPr wrap="square" rtlCol="1">
            <a:spAutoFit/>
          </a:bodyPr>
          <a:lstStyle/>
          <a:p>
            <a:pPr algn="just" rtl="1"/>
            <a:r>
              <a:rPr lang="ar-SA" sz="2000" b="1" dirty="0">
                <a:latin typeface="Alexandria" pitchFamily="2" charset="-78"/>
                <a:cs typeface="Alexandria" pitchFamily="2" charset="-78"/>
              </a:rPr>
              <a:t>تحليل البيانات وتفسيرها: </a:t>
            </a:r>
            <a:r>
              <a:rPr lang="ar-SA" sz="2000" dirty="0">
                <a:latin typeface="Alexandria" pitchFamily="2" charset="-78"/>
                <a:cs typeface="Alexandria" pitchFamily="2" charset="-78"/>
              </a:rPr>
              <a:t>تحليل البيانات في البحث الكمـي يـتـم بـعـد الانتهاء من جمع كل البيانات بينما يتم تحليل البيانات في البحث النوعي أثناء جمعها. ويساعد هذا النوع من التحليل على تحديد الخطوة التالية للباحث، في مقابلاته وطبيعة أسئلته، أو في مقابلاته وطبيعة تحركاته. وكذلك في تحديد الوثائق الرسمية والشخصية التي قد يحتاج إلى مراجعتها. وإضافة إلى التحليل أثناء جمع البيانات، في البحث النوعي، هنالك تحليل شامل في نهاية جمع البيانات. لذا </a:t>
            </a:r>
            <a:r>
              <a:rPr lang="ar-SA" sz="2000" u="sng" dirty="0">
                <a:latin typeface="Alexandria" pitchFamily="2" charset="-78"/>
                <a:cs typeface="Alexandria" pitchFamily="2" charset="-78"/>
              </a:rPr>
              <a:t>يستغرق تحليل البيانات في البحث النوعي، وقتاً أطول من تحليل البيانات في البحث الكمي. </a:t>
            </a:r>
            <a:r>
              <a:rPr lang="ar-SA" sz="2000" dirty="0">
                <a:latin typeface="Alexandria" pitchFamily="2" charset="-78"/>
                <a:cs typeface="Alexandria" pitchFamily="2" charset="-78"/>
              </a:rPr>
              <a:t>من جانب آخر لا تركز البحوث النوعية على الطرق الرقمية والإحصائية في تفسير البيانات المجمعة والنتائج، كما في البحوث الكمية، بل تعمل على تفسير الظواهر </a:t>
            </a:r>
            <a:r>
              <a:rPr lang="ar-SA" sz="2000" dirty="0" err="1">
                <a:latin typeface="Alexandria" pitchFamily="2" charset="-78"/>
                <a:cs typeface="Alexandria" pitchFamily="2" charset="-78"/>
              </a:rPr>
              <a:t>المبحوثة</a:t>
            </a:r>
            <a:r>
              <a:rPr lang="ar-SA" sz="2000" dirty="0">
                <a:latin typeface="Alexandria" pitchFamily="2" charset="-78"/>
                <a:cs typeface="Alexandria" pitchFamily="2" charset="-78"/>
              </a:rPr>
              <a:t> بأسلوب سردي إنشائي يعتمد التعبير بعبارات وجمل توضح ماهية وطبيعة تلك الظواهر، وعلاقاتها المتداخلة مع بعضها.</a:t>
            </a:r>
            <a:endParaRPr lang="en-US" sz="20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00907718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85612" y="1017726"/>
            <a:ext cx="10779616" cy="44042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975634" y="1248016"/>
            <a:ext cx="10399571" cy="3970318"/>
          </a:xfrm>
          <a:prstGeom prst="rect">
            <a:avLst/>
          </a:prstGeom>
          <a:noFill/>
        </p:spPr>
        <p:txBody>
          <a:bodyPr wrap="square" rtlCol="1">
            <a:spAutoFit/>
          </a:bodyPr>
          <a:lstStyle/>
          <a:p>
            <a:pPr algn="just" rtl="1"/>
            <a:r>
              <a:rPr lang="ar-SA" b="1" dirty="0">
                <a:latin typeface="Alexandria" pitchFamily="2" charset="-78"/>
                <a:cs typeface="Alexandria" pitchFamily="2" charset="-78"/>
              </a:rPr>
              <a:t>مكونات وأجزاء تقارير البحث الكمي والبحث النوعي مختلفة</a:t>
            </a:r>
            <a:r>
              <a:rPr lang="ar-SA" dirty="0">
                <a:latin typeface="Alexandria" pitchFamily="2" charset="-78"/>
                <a:cs typeface="Alexandria" pitchFamily="2" charset="-78"/>
              </a:rPr>
              <a:t>: يقدم تقرير البحث تصور شامل للبحث وإجراءات تنفيذه، ويتم ذلك بأسلوب متفق عليه من قبل جهات النشر، مع اختلاف في أشكال التقارير المستخدمة. ومن المهم الحكم على مصداقية البحث بشكل عام عند تقديم تقرير البحث. ويعتمد هذا الحكم على تقييم لأجزاء التقرير الرئيسية. فكل جزء يساهم في المصداقية الكلية للبحث وهنالك بعض الاختلافات بين أشكال تقارير البحوث الكمية وتقارير البحوث النوعية، فبالرغم من عدم وجود شكل متفق عليه عالمياً لتقديم تقارير البحوث الكمية، تلتزم معظم الدراسات بنسق الاستقصاء العلمي. ومع وجود تنوع واختلاف في المصطلحات المستخدمة، فإن معظم الدراسات تشمل التسلسل في المكونات التالية: الملخص المقدمة مشكلة البحث، مراجعة الأدب والدراسات السابقة صياغة فرضيات أو أسئلة البحث المنهجية وتشمل الأشخاص، والأدوات، والإجراءات، النتائج ، المناقشة والاستنتاجات، وأخيراً المراجع.</a:t>
            </a:r>
            <a:endParaRPr lang="ar-JO" dirty="0">
              <a:latin typeface="Alexandria" pitchFamily="2" charset="-78"/>
              <a:cs typeface="Alexandria" pitchFamily="2" charset="-78"/>
            </a:endParaRPr>
          </a:p>
          <a:p>
            <a:pPr algn="just" rtl="1"/>
            <a:r>
              <a:rPr lang="ar-SA" dirty="0">
                <a:latin typeface="Alexandria" pitchFamily="2" charset="-78"/>
                <a:cs typeface="Alexandria" pitchFamily="2" charset="-78"/>
              </a:rPr>
              <a:t> من جانب آخر تتنوع الأشكال المستخدمة في تقارير البحوث النوعية بدرجة أكبر من تقارير البحوث الكمية. والسبب هو تعدد أنماط الدراسات النوعية. فبعض تقارير البحوث النوعية لا تشتمل على ملخص البحث، كما في البحوث الكمية</a:t>
            </a:r>
            <a:r>
              <a:rPr lang="ar-JO" dirty="0">
                <a:latin typeface="Alexandria" pitchFamily="2" charset="-78"/>
                <a:cs typeface="Alexandria" pitchFamily="2" charset="-78"/>
              </a:rPr>
              <a:t>،</a:t>
            </a:r>
            <a:r>
              <a:rPr lang="ar-SA" dirty="0">
                <a:latin typeface="Alexandria" pitchFamily="2" charset="-78"/>
                <a:cs typeface="Alexandria" pitchFamily="2" charset="-78"/>
              </a:rPr>
              <a:t> أضف إلى ذلك إن الدوريات العربية والأدبيات العربية تفتقر إلى تقارير البحوث النوعية، مقارنة بتقارير البحوث الكمية المنشورة فيها</a:t>
            </a:r>
            <a:r>
              <a:rPr lang="en-US" dirty="0">
                <a:latin typeface="Alexandria" pitchFamily="2" charset="-78"/>
                <a:cs typeface="Alexandria" pitchFamily="2" charset="-78"/>
              </a:rPr>
              <a:t>.</a:t>
            </a: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4546" y="9542"/>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6447422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49287" y="1030605"/>
            <a:ext cx="9117450" cy="44042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931344" y="1722916"/>
            <a:ext cx="8553335" cy="2810256"/>
          </a:xfrm>
          <a:prstGeom prst="rect">
            <a:avLst/>
          </a:prstGeom>
          <a:noFill/>
        </p:spPr>
        <p:txBody>
          <a:bodyPr wrap="square" rtlCol="1">
            <a:spAutoFit/>
          </a:bodyPr>
          <a:lstStyle/>
          <a:p>
            <a:pPr algn="just" rtl="1">
              <a:lnSpc>
                <a:spcPct val="150000"/>
              </a:lnSpc>
            </a:pPr>
            <a:r>
              <a:rPr lang="ar-SA" sz="2000" dirty="0">
                <a:latin typeface="Alexandria" pitchFamily="2" charset="-78"/>
                <a:cs typeface="Alexandria" pitchFamily="2" charset="-78"/>
              </a:rPr>
              <a:t>البحث الكمي والبحث التجريبي يتطلبان التعريف مسبقاً بالمتغيرات المناسبة المستقلة والتابعة، أي التنبؤ المسبق بالاستنتاجات. بينما البحوث الاستقرائية التي تعتمد الأسلوب النوعي، توجه الباحث نحو دراسة موضوع معين من دون سابق تصورات راسخة أو افتراضية فيها يتعلق بأي من المتغيرات التي ستكون مهمة، وكيفية الربط بين هذه المتغيرات المستقلة منها والتابعة</a:t>
            </a:r>
            <a:r>
              <a:rPr lang="en-US" sz="2000" dirty="0">
                <a:latin typeface="Alexandria" pitchFamily="2" charset="-78"/>
                <a:cs typeface="Alexandria" pitchFamily="2" charset="-78"/>
              </a:rPr>
              <a:t>.</a:t>
            </a: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98153172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15156" y="1030605"/>
            <a:ext cx="11140224" cy="44042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682580" y="1424725"/>
            <a:ext cx="10599313" cy="3539430"/>
          </a:xfrm>
          <a:prstGeom prst="rect">
            <a:avLst/>
          </a:prstGeom>
          <a:noFill/>
        </p:spPr>
        <p:txBody>
          <a:bodyPr wrap="square" rtlCol="1">
            <a:spAutoFit/>
          </a:bodyPr>
          <a:lstStyle/>
          <a:p>
            <a:pPr algn="just" rtl="1"/>
            <a:r>
              <a:rPr lang="ar-SA" sz="1600" dirty="0">
                <a:latin typeface="Alexandria" pitchFamily="2" charset="-78"/>
                <a:cs typeface="Alexandria" pitchFamily="2" charset="-78"/>
              </a:rPr>
              <a:t>ولقد أصبح بالإمكان الدمج بين البحث الكمي والبحث النوعي، والاستعانة بمعطياتهما والاستفادة من </a:t>
            </a:r>
            <a:r>
              <a:rPr lang="ar-JO" sz="1600" dirty="0">
                <a:latin typeface="Alexandria" pitchFamily="2" charset="-78"/>
                <a:cs typeface="Alexandria" pitchFamily="2" charset="-78"/>
              </a:rPr>
              <a:t>ا</a:t>
            </a:r>
            <a:r>
              <a:rPr lang="ar-SA" sz="1600" dirty="0" err="1">
                <a:latin typeface="Alexandria" pitchFamily="2" charset="-78"/>
                <a:cs typeface="Alexandria" pitchFamily="2" charset="-78"/>
              </a:rPr>
              <a:t>يجابياتهما</a:t>
            </a:r>
            <a:r>
              <a:rPr lang="ar-SA" sz="1600" dirty="0">
                <a:latin typeface="Alexandria" pitchFamily="2" charset="-78"/>
                <a:cs typeface="Alexandria" pitchFamily="2" charset="-78"/>
              </a:rPr>
              <a:t>، في حالتين: </a:t>
            </a:r>
            <a:endParaRPr lang="en-US" sz="1600" dirty="0">
              <a:latin typeface="Alexandria" pitchFamily="2" charset="-78"/>
              <a:cs typeface="Alexandria" pitchFamily="2" charset="-78"/>
            </a:endParaRPr>
          </a:p>
          <a:p>
            <a:pPr marL="342900" indent="-342900" algn="just" rtl="1">
              <a:buFont typeface="Wingdings" panose="05000000000000000000" pitchFamily="2" charset="2"/>
              <a:buChar char="q"/>
            </a:pPr>
            <a:r>
              <a:rPr lang="ar-SA" sz="1600" dirty="0">
                <a:latin typeface="Alexandria" pitchFamily="2" charset="-78"/>
                <a:cs typeface="Alexandria" pitchFamily="2" charset="-78"/>
              </a:rPr>
              <a:t>وجود ضرورة لذلك، أي في البحوث العلمية التي تتطلب مثل ذلك الدمج في المنهجية وفي الأدوات. </a:t>
            </a:r>
            <a:endParaRPr lang="en-US" sz="1600" dirty="0">
              <a:latin typeface="Alexandria" pitchFamily="2" charset="-78"/>
              <a:cs typeface="Alexandria" pitchFamily="2" charset="-78"/>
            </a:endParaRPr>
          </a:p>
          <a:p>
            <a:pPr marL="342900" indent="-342900" algn="just" rtl="1">
              <a:buFont typeface="Wingdings" panose="05000000000000000000" pitchFamily="2" charset="2"/>
              <a:buChar char="q"/>
            </a:pPr>
            <a:r>
              <a:rPr lang="ar-SA" sz="1600" dirty="0">
                <a:latin typeface="Alexandria" pitchFamily="2" charset="-78"/>
                <a:cs typeface="Alexandria" pitchFamily="2" charset="-78"/>
              </a:rPr>
              <a:t>توفر الشروط المطلوبة والمناخ الملائم لمثل هذا الدمج. بما في ذلك شروط التخصص الموضوعي، والتكييف المنهجي. </a:t>
            </a:r>
            <a:endParaRPr lang="en-US" sz="1600" dirty="0">
              <a:latin typeface="Alexandria" pitchFamily="2" charset="-78"/>
              <a:cs typeface="Alexandria" pitchFamily="2" charset="-78"/>
            </a:endParaRPr>
          </a:p>
          <a:p>
            <a:pPr marL="342900" indent="-342900" algn="just" rtl="1">
              <a:buFont typeface="Wingdings" panose="05000000000000000000" pitchFamily="2" charset="2"/>
              <a:buChar char="q"/>
            </a:pPr>
            <a:r>
              <a:rPr lang="ar-SA" sz="1600" dirty="0">
                <a:latin typeface="Alexandria" pitchFamily="2" charset="-78"/>
                <a:cs typeface="Alexandria" pitchFamily="2" charset="-78"/>
              </a:rPr>
              <a:t>وجود إمكانات وتفهم كاف، وإدراك عند الباحث لمناهج وأدوات كــلا النوعين من البحث الكمي والنوعي، وطرق استخدامهما بشكل مؤثر وهكذا فإنه بالإمكان توجه الباحث نحو الآتي: </a:t>
            </a:r>
            <a:endParaRPr lang="ar-JO" sz="1600" dirty="0">
              <a:latin typeface="Alexandria" pitchFamily="2" charset="-78"/>
              <a:cs typeface="Alexandria" pitchFamily="2" charset="-78"/>
            </a:endParaRPr>
          </a:p>
          <a:p>
            <a:pPr marL="342900" indent="-342900" algn="just" rtl="1">
              <a:buFont typeface="Wingdings" panose="05000000000000000000" pitchFamily="2" charset="2"/>
              <a:buChar char="ü"/>
            </a:pPr>
            <a:r>
              <a:rPr lang="ar-SA" sz="1600" dirty="0">
                <a:latin typeface="Alexandria" pitchFamily="2" charset="-78"/>
                <a:cs typeface="Alexandria" pitchFamily="2" charset="-78"/>
              </a:rPr>
              <a:t> الاستعانة بأداة الاستبيان التي هي من أدوات البحث الكمي الأساسية، إلى جانب المقابلات المعمقة الطويلة، والملاحظات النوعية، المستخدمة في البحث النوعي. </a:t>
            </a:r>
            <a:endParaRPr lang="ar-JO" sz="1600" dirty="0">
              <a:latin typeface="Alexandria" pitchFamily="2" charset="-78"/>
              <a:cs typeface="Alexandria" pitchFamily="2" charset="-78"/>
            </a:endParaRPr>
          </a:p>
          <a:p>
            <a:pPr marL="342900" indent="-342900" algn="just" rtl="1">
              <a:buFont typeface="Wingdings" panose="05000000000000000000" pitchFamily="2" charset="2"/>
              <a:buChar char="ü"/>
            </a:pPr>
            <a:r>
              <a:rPr lang="ar-SA" sz="1600" dirty="0">
                <a:latin typeface="Alexandria" pitchFamily="2" charset="-78"/>
                <a:cs typeface="Alexandria" pitchFamily="2" charset="-78"/>
              </a:rPr>
              <a:t> بالإمكان أن تكون البيانات المجمعة رقمية إحصائية، وكذلك الاستنتاجات، الأخرى تكون رقمية إحصائية، مثل تلك المستخدمة في هي البحوث الكمية. وإلى جانب ذلك بالإمكان أن تكون نتائج وصفية إنشائية، معمقة، أيضاً، كما هو الحال في البحوث النوعية. </a:t>
            </a:r>
            <a:endParaRPr lang="ar-JO" sz="1600" dirty="0">
              <a:latin typeface="Alexandria" pitchFamily="2" charset="-78"/>
              <a:cs typeface="Alexandria" pitchFamily="2" charset="-78"/>
            </a:endParaRPr>
          </a:p>
          <a:p>
            <a:pPr marL="342900" indent="-342900" algn="just" rtl="1">
              <a:buFont typeface="Wingdings" panose="05000000000000000000" pitchFamily="2" charset="2"/>
              <a:buChar char="ü"/>
            </a:pPr>
            <a:r>
              <a:rPr lang="ar-SA" sz="1600" dirty="0">
                <a:latin typeface="Alexandria" pitchFamily="2" charset="-78"/>
                <a:cs typeface="Alexandria" pitchFamily="2" charset="-78"/>
              </a:rPr>
              <a:t> المرونة في دور الباحث واندماجه في الموقف، كما هو الحال في البحوث النوعية، إلى جانب الأخذ بالاعتبار الحذر والابتعاد عن التحيز، كما هو الحال في البحوث الكمية</a:t>
            </a:r>
            <a:r>
              <a:rPr lang="en-US" sz="1600" dirty="0">
                <a:latin typeface="Alexandria" pitchFamily="2" charset="-78"/>
                <a:cs typeface="Alexandria" pitchFamily="2" charset="-78"/>
              </a:rPr>
              <a:t>.</a:t>
            </a: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28977240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42834" y="1017726"/>
            <a:ext cx="10822394" cy="455882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877063" y="1017726"/>
            <a:ext cx="10553936" cy="4247317"/>
          </a:xfrm>
          <a:prstGeom prst="rect">
            <a:avLst/>
          </a:prstGeom>
          <a:noFill/>
        </p:spPr>
        <p:txBody>
          <a:bodyPr wrap="square" rtlCol="1">
            <a:spAutoFit/>
          </a:bodyPr>
          <a:lstStyle/>
          <a:p>
            <a:pPr algn="ctr" rtl="1"/>
            <a:r>
              <a:rPr lang="ar-SA" b="1" dirty="0">
                <a:latin typeface="Alexandria" pitchFamily="2" charset="-78"/>
                <a:cs typeface="Alexandria" pitchFamily="2" charset="-78"/>
              </a:rPr>
              <a:t>أمثلة للبحوث الكمية</a:t>
            </a:r>
            <a:endParaRPr lang="en-US" dirty="0">
              <a:latin typeface="Alexandria" pitchFamily="2" charset="-78"/>
              <a:cs typeface="Alexandria" pitchFamily="2" charset="-78"/>
            </a:endParaRPr>
          </a:p>
          <a:p>
            <a:pPr algn="just" rtl="1"/>
            <a:r>
              <a:rPr lang="ar-SA" b="1" dirty="0">
                <a:latin typeface="Alexandria" pitchFamily="2" charset="-78"/>
                <a:cs typeface="Alexandria" pitchFamily="2" charset="-78"/>
              </a:rPr>
              <a:t>دراسة تحليلية لأثر الإعلانات التلفزيونية على زيادة المبيعات</a:t>
            </a:r>
            <a:r>
              <a:rPr lang="ru-RU" b="1" dirty="0">
                <a:cs typeface="Alexandria" pitchFamily="2" charset="-78"/>
              </a:rPr>
              <a:t>:</a:t>
            </a:r>
            <a:r>
              <a:rPr lang="ru-RU" dirty="0">
                <a:cs typeface="Alexandria" pitchFamily="2" charset="-78"/>
              </a:rPr>
              <a:t> </a:t>
            </a:r>
            <a:r>
              <a:rPr lang="ar-SA" dirty="0">
                <a:latin typeface="Alexandria" pitchFamily="2" charset="-78"/>
                <a:cs typeface="Alexandria" pitchFamily="2" charset="-78"/>
              </a:rPr>
              <a:t>تتضمن هذه الدراسة جمع البيانات الكمية من شركة معينة حول إنفاقها على الإعلانات التلفزيونية ومبيعاتها خلال فترة زمنية محددة</a:t>
            </a:r>
            <a:r>
              <a:rPr lang="ru-RU" dirty="0">
                <a:cs typeface="Alexandria" pitchFamily="2" charset="-78"/>
              </a:rPr>
              <a:t>. </a:t>
            </a:r>
            <a:r>
              <a:rPr lang="ar-SA" dirty="0">
                <a:latin typeface="Alexandria" pitchFamily="2" charset="-78"/>
                <a:cs typeface="Alexandria" pitchFamily="2" charset="-78"/>
              </a:rPr>
              <a:t>يتم تحليل هذه البيانات لتحديد ما إذا كانت الإعلانات التلفزيونية لها تأثير إيجابي على زيادة المبيعات</a:t>
            </a:r>
            <a:r>
              <a:rPr lang="ru-RU" dirty="0">
                <a:cs typeface="Alexandria" pitchFamily="2" charset="-78"/>
              </a:rPr>
              <a:t>.</a:t>
            </a:r>
            <a:endParaRPr lang="en-US" dirty="0">
              <a:latin typeface="Alexandria" pitchFamily="2" charset="-78"/>
              <a:cs typeface="Alexandria" pitchFamily="2" charset="-78"/>
            </a:endParaRPr>
          </a:p>
          <a:p>
            <a:pPr algn="just" rtl="1"/>
            <a:r>
              <a:rPr lang="ar-SA" b="1" dirty="0">
                <a:latin typeface="Alexandria" pitchFamily="2" charset="-78"/>
                <a:cs typeface="Alexandria" pitchFamily="2" charset="-78"/>
              </a:rPr>
              <a:t>استطلاع رأي لقياس مستوى رضا العملاء</a:t>
            </a:r>
            <a:r>
              <a:rPr lang="ru-RU" b="1" dirty="0">
                <a:cs typeface="Alexandria" pitchFamily="2" charset="-78"/>
              </a:rPr>
              <a:t>:</a:t>
            </a:r>
            <a:r>
              <a:rPr lang="ru-RU" dirty="0">
                <a:cs typeface="Alexandria" pitchFamily="2" charset="-78"/>
              </a:rPr>
              <a:t> </a:t>
            </a:r>
            <a:r>
              <a:rPr lang="ar-SA" dirty="0">
                <a:latin typeface="Alexandria" pitchFamily="2" charset="-78"/>
                <a:cs typeface="Alexandria" pitchFamily="2" charset="-78"/>
              </a:rPr>
              <a:t>يمكن أن تتضمن هذه الدراسة أسئلة مغلقة تعبر عن اراء العملاء بأداء المنتج أو الخدمة المقدمة</a:t>
            </a:r>
            <a:r>
              <a:rPr lang="ru-RU" dirty="0">
                <a:cs typeface="Alexandria" pitchFamily="2" charset="-78"/>
              </a:rPr>
              <a:t>. </a:t>
            </a:r>
            <a:r>
              <a:rPr lang="ar-SA" dirty="0">
                <a:latin typeface="Alexandria" pitchFamily="2" charset="-78"/>
                <a:cs typeface="Alexandria" pitchFamily="2" charset="-78"/>
              </a:rPr>
              <a:t>يتم تحليل البيانات المجمعة للحصول على نسبة الارضاء والاستدلالات الهامة حول المجالات التي يمكن تحسينها</a:t>
            </a:r>
            <a:r>
              <a:rPr lang="ru-RU" dirty="0">
                <a:cs typeface="Alexandria" pitchFamily="2" charset="-78"/>
              </a:rPr>
              <a:t>.</a:t>
            </a:r>
            <a:endParaRPr lang="en-US" dirty="0">
              <a:latin typeface="Alexandria" pitchFamily="2" charset="-78"/>
              <a:cs typeface="Alexandria" pitchFamily="2" charset="-78"/>
            </a:endParaRPr>
          </a:p>
          <a:p>
            <a:pPr algn="ctr" rtl="1"/>
            <a:endParaRPr lang="ar-JO" b="1" dirty="0">
              <a:latin typeface="Alexandria" pitchFamily="2" charset="-78"/>
              <a:cs typeface="Alexandria" pitchFamily="2" charset="-78"/>
            </a:endParaRPr>
          </a:p>
          <a:p>
            <a:pPr algn="ctr" rtl="1"/>
            <a:r>
              <a:rPr lang="ar-SA" b="1" dirty="0">
                <a:latin typeface="Alexandria" pitchFamily="2" charset="-78"/>
                <a:cs typeface="Alexandria" pitchFamily="2" charset="-78"/>
              </a:rPr>
              <a:t>أمثلة للبحوث النوعية</a:t>
            </a:r>
            <a:endParaRPr lang="en-US" dirty="0">
              <a:latin typeface="Alexandria" pitchFamily="2" charset="-78"/>
              <a:cs typeface="Alexandria" pitchFamily="2" charset="-78"/>
            </a:endParaRPr>
          </a:p>
          <a:p>
            <a:pPr algn="just" rtl="1"/>
            <a:r>
              <a:rPr lang="ar-SA" b="1" dirty="0">
                <a:latin typeface="Alexandria" pitchFamily="2" charset="-78"/>
                <a:cs typeface="Alexandria" pitchFamily="2" charset="-78"/>
              </a:rPr>
              <a:t>مقابلات شخصية مع العملاء لفهم تجاربهم الشخصية</a:t>
            </a:r>
            <a:r>
              <a:rPr lang="ru-RU" b="1" dirty="0">
                <a:cs typeface="Alexandria" pitchFamily="2" charset="-78"/>
              </a:rPr>
              <a:t>:</a:t>
            </a:r>
            <a:r>
              <a:rPr lang="ru-RU" dirty="0">
                <a:cs typeface="Alexandria" pitchFamily="2" charset="-78"/>
              </a:rPr>
              <a:t> </a:t>
            </a:r>
            <a:r>
              <a:rPr lang="ar-SA" dirty="0">
                <a:latin typeface="Alexandria" pitchFamily="2" charset="-78"/>
                <a:cs typeface="Alexandria" pitchFamily="2" charset="-78"/>
              </a:rPr>
              <a:t>يهدف هذا النوع من البحث إلى فهم تجارب العملاء الفردية وقصص النجاح أو التحديات التي واجهوها عند استخدام منتجات أو خدمات معينة</a:t>
            </a:r>
            <a:r>
              <a:rPr lang="ru-RU" dirty="0">
                <a:cs typeface="Alexandria" pitchFamily="2" charset="-78"/>
              </a:rPr>
              <a:t>. </a:t>
            </a:r>
            <a:r>
              <a:rPr lang="ar-SA" dirty="0">
                <a:latin typeface="Alexandria" pitchFamily="2" charset="-78"/>
                <a:cs typeface="Alexandria" pitchFamily="2" charset="-78"/>
              </a:rPr>
              <a:t>تتم مقابلة العملاء للحصول على تفاصيل مفصلة حول تجاربهم وملاحظاتهم</a:t>
            </a:r>
            <a:r>
              <a:rPr lang="ru-RU" dirty="0">
                <a:cs typeface="Alexandria" pitchFamily="2" charset="-78"/>
              </a:rPr>
              <a:t>.</a:t>
            </a:r>
            <a:endParaRPr lang="en-US" dirty="0">
              <a:latin typeface="Alexandria" pitchFamily="2" charset="-78"/>
              <a:cs typeface="Alexandria" pitchFamily="2" charset="-78"/>
            </a:endParaRPr>
          </a:p>
          <a:p>
            <a:pPr algn="just" rtl="1"/>
            <a:r>
              <a:rPr lang="ar-SA" b="1" dirty="0">
                <a:latin typeface="Alexandria" pitchFamily="2" charset="-78"/>
                <a:cs typeface="Alexandria" pitchFamily="2" charset="-78"/>
              </a:rPr>
              <a:t>مشاهدة ميدانية لفهم السلوك الاجتماعي</a:t>
            </a:r>
            <a:r>
              <a:rPr lang="ru-RU" b="1" dirty="0">
                <a:cs typeface="Alexandria" pitchFamily="2" charset="-78"/>
              </a:rPr>
              <a:t>:</a:t>
            </a:r>
            <a:r>
              <a:rPr lang="ru-RU" dirty="0">
                <a:cs typeface="Alexandria" pitchFamily="2" charset="-78"/>
              </a:rPr>
              <a:t> </a:t>
            </a:r>
            <a:r>
              <a:rPr lang="ar-SA" dirty="0">
                <a:latin typeface="Alexandria" pitchFamily="2" charset="-78"/>
                <a:cs typeface="Alexandria" pitchFamily="2" charset="-78"/>
              </a:rPr>
              <a:t>يعتمد هذا النوع من البحث على المشاهدة المباشرة للأفراد في بيئاتهم اليومية لفهم سلوكهم الاجتماعي وردود أفعالهم</a:t>
            </a:r>
            <a:r>
              <a:rPr lang="ru-RU" dirty="0">
                <a:cs typeface="Alexandria" pitchFamily="2" charset="-78"/>
              </a:rPr>
              <a:t>. </a:t>
            </a:r>
            <a:r>
              <a:rPr lang="ar-SA" dirty="0">
                <a:latin typeface="Alexandria" pitchFamily="2" charset="-78"/>
                <a:cs typeface="Alexandria" pitchFamily="2" charset="-78"/>
              </a:rPr>
              <a:t>يمكن أن تتضمن هذه المشاهدة مراقبة العملاء في المتاجر أو المشاهدة المباشرة للمجموعات الاجتماعية في الحياة اليومية</a:t>
            </a:r>
            <a:r>
              <a:rPr lang="ru-RU" dirty="0">
                <a:cs typeface="Alexandria" pitchFamily="2" charset="-78"/>
              </a:rPr>
              <a:t>.</a:t>
            </a:r>
            <a:endParaRPr lang="en-US"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22423257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700011" y="1017726"/>
            <a:ext cx="9577590"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2045038" y="1315694"/>
            <a:ext cx="8887536" cy="4605748"/>
          </a:xfrm>
          <a:prstGeom prst="rect">
            <a:avLst/>
          </a:prstGeom>
          <a:noFill/>
        </p:spPr>
        <p:txBody>
          <a:bodyPr wrap="square" rtlCol="1">
            <a:spAutoFit/>
          </a:bodyPr>
          <a:lstStyle/>
          <a:p>
            <a:pPr algn="ctr" rtl="1"/>
            <a:r>
              <a:rPr lang="ar-SA" sz="1600" b="1" dirty="0">
                <a:latin typeface="Alexandria" pitchFamily="2" charset="-78"/>
                <a:cs typeface="Alexandria" pitchFamily="2" charset="-78"/>
              </a:rPr>
              <a:t>تصنيفات أخرى للبحوث العلمية</a:t>
            </a:r>
            <a:endParaRPr lang="en-US" sz="1600" b="1" dirty="0">
              <a:latin typeface="Alexandria" pitchFamily="2" charset="-78"/>
              <a:cs typeface="Alexandria" pitchFamily="2" charset="-78"/>
            </a:endParaRPr>
          </a:p>
          <a:p>
            <a:pPr algn="just" rtl="1"/>
            <a:r>
              <a:rPr lang="ar-SA" sz="1600" dirty="0">
                <a:latin typeface="Alexandria" pitchFamily="2" charset="-78"/>
                <a:cs typeface="Alexandria" pitchFamily="2" charset="-78"/>
              </a:rPr>
              <a:t> يذهب العديد من الكتاب إلى تصنيفات أخرى للبحوث العلمية. فيقسمونها إلى بحوث أساسية، وأخرى تطبيقية، وثالثة تخص بالبحوث ال</a:t>
            </a:r>
            <a:r>
              <a:rPr lang="ar-JO" sz="1600" dirty="0">
                <a:latin typeface="Alexandria" pitchFamily="2" charset="-78"/>
                <a:cs typeface="Alexandria" pitchFamily="2" charset="-78"/>
              </a:rPr>
              <a:t>ارتباطية</a:t>
            </a:r>
            <a:r>
              <a:rPr lang="ar-SA" sz="1600" dirty="0">
                <a:latin typeface="Alexandria" pitchFamily="2" charset="-78"/>
                <a:cs typeface="Alexandria" pitchFamily="2" charset="-78"/>
              </a:rPr>
              <a:t> وهكذا. وفيما يأتي توضيح موجز لكل نوع من هذه الأنواع. </a:t>
            </a:r>
            <a:endParaRPr lang="en-US" sz="1600" dirty="0">
              <a:latin typeface="Alexandria" pitchFamily="2" charset="-78"/>
              <a:cs typeface="Alexandria" pitchFamily="2" charset="-78"/>
            </a:endParaRPr>
          </a:p>
          <a:p>
            <a:pPr lvl="0" algn="just" rtl="1"/>
            <a:r>
              <a:rPr lang="ar-SA" sz="1600" b="1" dirty="0">
                <a:latin typeface="Alexandria" pitchFamily="2" charset="-78"/>
                <a:cs typeface="Alexandria" pitchFamily="2" charset="-78"/>
              </a:rPr>
              <a:t>البحوث الأساسية: </a:t>
            </a:r>
            <a:r>
              <a:rPr lang="ar-SA" sz="1600" dirty="0">
                <a:latin typeface="Alexandria" pitchFamily="2" charset="-78"/>
                <a:cs typeface="Alexandria" pitchFamily="2" charset="-78"/>
              </a:rPr>
              <a:t>وهي بحوث أصيلة تؤمن مستجدات واكتشافات تضيف إلى الحقائق العلمية المعروفة. ويهدف هذا النوع من البحوث إلى إضافات وامتدادات متقدمة للمعارف العلمية في مجالات التخصص المختلفة. وتكون الجامعات ومؤسسات البحث العلمي هي : نقاط الانطلاق لمثل هذه البحوث. وهي ضرورية لأنها تقود إلى إنشاء قاعدة وأساس للبناء الصناعي والتكنولوجي في البلد المعني بها. </a:t>
            </a:r>
            <a:endParaRPr lang="en-US" sz="1600" dirty="0">
              <a:latin typeface="Alexandria" pitchFamily="2" charset="-78"/>
              <a:cs typeface="Alexandria" pitchFamily="2" charset="-78"/>
            </a:endParaRPr>
          </a:p>
          <a:p>
            <a:pPr lvl="0" algn="just" rtl="1"/>
            <a:r>
              <a:rPr lang="ar-SA" sz="1600" b="1" dirty="0">
                <a:latin typeface="Alexandria" pitchFamily="2" charset="-78"/>
                <a:cs typeface="Alexandria" pitchFamily="2" charset="-78"/>
              </a:rPr>
              <a:t>البحوث التطبيقية </a:t>
            </a:r>
            <a:r>
              <a:rPr lang="ar-SA" sz="1600" dirty="0">
                <a:latin typeface="Alexandria" pitchFamily="2" charset="-78"/>
                <a:cs typeface="Alexandria" pitchFamily="2" charset="-78"/>
              </a:rPr>
              <a:t>عندما يتم تطبيق البحوث الأساسية ويتم استثمار نتائجها فإنها تتحول إلى بحوث تطبيقية، وذلك بغرض تحسين بيئة الإنسان، وذلك بالاتجاهات والأغراض الصناعية، حيث يتم التعاون عادة بين الجامعات ممثلة في أقسامها العلمية وتخصصاتها المعنية، من جهة، وبين أقسام البحوث في المؤسسات والمراكز الصناعية. </a:t>
            </a:r>
            <a:endParaRPr lang="ar-JO" sz="1600" dirty="0">
              <a:latin typeface="Alexandria" pitchFamily="2" charset="-78"/>
              <a:cs typeface="Alexandria" pitchFamily="2" charset="-78"/>
            </a:endParaRPr>
          </a:p>
          <a:p>
            <a:pPr algn="just" rtl="1"/>
            <a:r>
              <a:rPr lang="ar-JO" sz="1600" dirty="0" err="1">
                <a:latin typeface="Alexandria" pitchFamily="2" charset="-78"/>
                <a:cs typeface="Alexandria" pitchFamily="2" charset="-78"/>
              </a:rPr>
              <a:t>وت</a:t>
            </a:r>
            <a:r>
              <a:rPr lang="ar-SA" sz="1600" dirty="0">
                <a:latin typeface="Alexandria" pitchFamily="2" charset="-78"/>
                <a:cs typeface="Alexandria" pitchFamily="2" charset="-78"/>
              </a:rPr>
              <a:t>عد أداة قوية وفعّالة في البحث العلمي</a:t>
            </a:r>
            <a:r>
              <a:rPr lang="ar-JO" sz="1600" dirty="0">
                <a:latin typeface="Alexandria" pitchFamily="2" charset="-78"/>
                <a:cs typeface="Alexandria" pitchFamily="2" charset="-78"/>
              </a:rPr>
              <a:t> ت</a:t>
            </a:r>
            <a:r>
              <a:rPr lang="ar-SA" sz="1600" dirty="0">
                <a:latin typeface="Alexandria" pitchFamily="2" charset="-78"/>
                <a:cs typeface="Alexandria" pitchFamily="2" charset="-78"/>
              </a:rPr>
              <a:t>تيح للباحثين فهمًا أفضل للمفاهيم النظرية من خلال التطبيق العملي والتجارب العملية</a:t>
            </a:r>
            <a:r>
              <a:rPr lang="ru-RU" sz="1600" dirty="0">
                <a:cs typeface="Alexandria" pitchFamily="2" charset="-78"/>
              </a:rPr>
              <a:t>. </a:t>
            </a:r>
            <a:r>
              <a:rPr lang="ar-SA" sz="1600" dirty="0">
                <a:latin typeface="Alexandria" pitchFamily="2" charset="-78"/>
                <a:cs typeface="Alexandria" pitchFamily="2" charset="-78"/>
              </a:rPr>
              <a:t>يمكن أن يوفر بيانات قوية ودقيقة تدعم النتائج والتوصيات</a:t>
            </a:r>
            <a:r>
              <a:rPr lang="ru-RU" sz="1600" dirty="0">
                <a:cs typeface="Alexandria" pitchFamily="2" charset="-78"/>
              </a:rPr>
              <a:t>. </a:t>
            </a:r>
            <a:r>
              <a:rPr lang="ar-SA" sz="1600" dirty="0">
                <a:latin typeface="Alexandria" pitchFamily="2" charset="-78"/>
                <a:cs typeface="Alexandria" pitchFamily="2" charset="-78"/>
              </a:rPr>
              <a:t>بالإضافة إلى ذلك، يمكن أن يوجه البحث العلمي نحو حلول عملية وتطبيقات عملية في مجالات متنوعة مثل العلوم الطبية والهندسة والزراعة وغيرها</a:t>
            </a:r>
            <a:r>
              <a:rPr lang="ru-RU" sz="1600" dirty="0">
                <a:cs typeface="Alexandria" pitchFamily="2" charset="-78"/>
              </a:rPr>
              <a:t>.</a:t>
            </a:r>
            <a:endParaRPr lang="en-US" sz="1600" dirty="0">
              <a:latin typeface="Alexandria" pitchFamily="2" charset="-78"/>
              <a:cs typeface="Alexandria" pitchFamily="2" charset="-78"/>
            </a:endParaRPr>
          </a:p>
          <a:p>
            <a:pPr algn="just" rtl="1">
              <a:lnSpc>
                <a:spcPct val="150000"/>
              </a:lnSpc>
            </a:pPr>
            <a:endParaRPr lang="en-US" sz="16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3622871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50761" y="1017726"/>
            <a:ext cx="10826840"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723168" y="1259941"/>
            <a:ext cx="10277341" cy="4062009"/>
          </a:xfrm>
          <a:prstGeom prst="rect">
            <a:avLst/>
          </a:prstGeom>
          <a:noFill/>
        </p:spPr>
        <p:txBody>
          <a:bodyPr wrap="square" rtlCol="1">
            <a:spAutoFit/>
          </a:bodyPr>
          <a:lstStyle/>
          <a:p>
            <a:pPr algn="just" rtl="1"/>
            <a:r>
              <a:rPr lang="ar-SA" b="1" dirty="0">
                <a:latin typeface="Alexandria" pitchFamily="2" charset="-78"/>
                <a:cs typeface="Alexandria" pitchFamily="2" charset="-78"/>
              </a:rPr>
              <a:t>البحوث الأساسية </a:t>
            </a:r>
            <a:r>
              <a:rPr lang="ar-SA" dirty="0">
                <a:latin typeface="Alexandria" pitchFamily="2" charset="-78"/>
                <a:cs typeface="Alexandria" pitchFamily="2" charset="-78"/>
              </a:rPr>
              <a:t>هي الدراسات العلمية التي تهدف إلى توسيع المعرفة العلمية وفهم الظواهر الأساسية في المجالات المختلفة تركز هذه الأبحاث على رصد الوقائع وتحليلها لاكتشاف قوانين ومفاهيم جديدة تساهم في تطور العلم والتكنولوجيا تتم عادة البحوث الأساسية على مستوى المختبرات العلمية وتشمل التجارب والتحاليل لفهم الأسس النظرية للظواهر</a:t>
            </a:r>
            <a:r>
              <a:rPr lang="ru-RU" dirty="0">
                <a:cs typeface="Alexandria" pitchFamily="2" charset="-78"/>
              </a:rPr>
              <a:t>.</a:t>
            </a:r>
            <a:endParaRPr lang="en-US" dirty="0">
              <a:latin typeface="Alexandria" pitchFamily="2" charset="-78"/>
              <a:cs typeface="Alexandria" pitchFamily="2" charset="-78"/>
            </a:endParaRPr>
          </a:p>
          <a:p>
            <a:pPr algn="just" rtl="1"/>
            <a:r>
              <a:rPr lang="ar-SA" b="1" dirty="0">
                <a:latin typeface="Alexandria" pitchFamily="2" charset="-78"/>
                <a:cs typeface="Alexandria" pitchFamily="2" charset="-78"/>
              </a:rPr>
              <a:t>البحوث التطبيقية</a:t>
            </a:r>
            <a:r>
              <a:rPr lang="ar-SA" dirty="0">
                <a:latin typeface="Alexandria" pitchFamily="2" charset="-78"/>
                <a:cs typeface="Alexandria" pitchFamily="2" charset="-78"/>
              </a:rPr>
              <a:t> هي الدراسات العلمية التي تهدف إلى حل المشكلات العملية وتحقيق التقدم التكنولوجي والاجتماعي</a:t>
            </a:r>
            <a:r>
              <a:rPr lang="ru-RU" dirty="0">
                <a:cs typeface="Alexandria" pitchFamily="2" charset="-78"/>
              </a:rPr>
              <a:t>. </a:t>
            </a:r>
            <a:r>
              <a:rPr lang="ar-SA" dirty="0">
                <a:latin typeface="Alexandria" pitchFamily="2" charset="-78"/>
                <a:cs typeface="Alexandria" pitchFamily="2" charset="-78"/>
              </a:rPr>
              <a:t>تستخدم هذه الأبحاث معارف البحوث الأساسية لتطبيقها على واقع الحياة وتطوير منتجات وتقنيات جديدة لتلبية احتياجات المجتمع ومساعدته في التطور والتقدم</a:t>
            </a:r>
            <a:r>
              <a:rPr lang="ru-RU" dirty="0">
                <a:cs typeface="Alexandria" pitchFamily="2" charset="-78"/>
              </a:rPr>
              <a:t>.</a:t>
            </a:r>
            <a:endParaRPr lang="ar-JO" dirty="0">
              <a:latin typeface="Alexandria" pitchFamily="2" charset="-78"/>
              <a:cs typeface="Alexandria" pitchFamily="2" charset="-78"/>
            </a:endParaRPr>
          </a:p>
          <a:p>
            <a:pPr algn="just" rtl="1"/>
            <a:r>
              <a:rPr lang="ar-SA" dirty="0">
                <a:latin typeface="Alexandria" pitchFamily="2" charset="-78"/>
                <a:cs typeface="Alexandria" pitchFamily="2" charset="-78"/>
              </a:rPr>
              <a:t>يعتبر المنهج التطبيقي أداة قوية للبحث العلمي، ولكن يجب مراعاة القيود والتحديات المحتملة عند استخدامه</a:t>
            </a:r>
            <a:r>
              <a:rPr lang="ar-JO" dirty="0">
                <a:latin typeface="Alexandria" pitchFamily="2" charset="-78"/>
                <a:cs typeface="Alexandria" pitchFamily="2" charset="-78"/>
              </a:rPr>
              <a:t>.</a:t>
            </a:r>
            <a:endParaRPr lang="en-US" dirty="0">
              <a:latin typeface="Alexandria" pitchFamily="2" charset="-78"/>
              <a:cs typeface="Alexandria" pitchFamily="2" charset="-78"/>
            </a:endParaRPr>
          </a:p>
          <a:p>
            <a:pPr algn="just" rtl="1"/>
            <a:r>
              <a:rPr lang="ar-JO" b="1" dirty="0">
                <a:latin typeface="Alexandria" pitchFamily="2" charset="-78"/>
                <a:cs typeface="Alexandria" pitchFamily="2" charset="-78"/>
              </a:rPr>
              <a:t>البحث</a:t>
            </a:r>
            <a:r>
              <a:rPr lang="ar-SA" b="1" dirty="0">
                <a:latin typeface="Alexandria" pitchFamily="2" charset="-78"/>
                <a:cs typeface="Alexandria" pitchFamily="2" charset="-78"/>
              </a:rPr>
              <a:t> التطبيقي </a:t>
            </a:r>
            <a:r>
              <a:rPr lang="ar-SA" dirty="0">
                <a:latin typeface="Alexandria" pitchFamily="2" charset="-78"/>
                <a:cs typeface="Alexandria" pitchFamily="2" charset="-78"/>
              </a:rPr>
              <a:t>هو أسلوب بحثي يقوم على تطبيق المعرفة والنتائج العلمية على الواقع العملي</a:t>
            </a:r>
            <a:r>
              <a:rPr lang="ru-RU" dirty="0">
                <a:cs typeface="Alexandria" pitchFamily="2" charset="-78"/>
              </a:rPr>
              <a:t>. </a:t>
            </a:r>
            <a:r>
              <a:rPr lang="ar-SA" dirty="0">
                <a:latin typeface="Alexandria" pitchFamily="2" charset="-78"/>
                <a:cs typeface="Alexandria" pitchFamily="2" charset="-78"/>
              </a:rPr>
              <a:t>يهدف إلى حل المشكلات العملية وتحقيق الفوائد العملية بناءً على النتائج التي تم الوصول إليها من الأبحاث النظرية</a:t>
            </a:r>
            <a:r>
              <a:rPr lang="ru-RU" dirty="0">
                <a:cs typeface="Alexandria" pitchFamily="2" charset="-78"/>
              </a:rPr>
              <a:t>.</a:t>
            </a:r>
            <a:endParaRPr lang="en-US" dirty="0">
              <a:latin typeface="Alexandria" pitchFamily="2" charset="-78"/>
              <a:cs typeface="Alexandria" pitchFamily="2" charset="-78"/>
            </a:endParaRPr>
          </a:p>
          <a:p>
            <a:pPr algn="just" rtl="1"/>
            <a:endParaRPr lang="en-US" dirty="0">
              <a:latin typeface="Alexandria" pitchFamily="2" charset="-78"/>
              <a:cs typeface="Alexandria" pitchFamily="2" charset="-78"/>
            </a:endParaRPr>
          </a:p>
          <a:p>
            <a:pPr algn="just" rtl="1">
              <a:lnSpc>
                <a:spcPct val="150000"/>
              </a:lnSpc>
            </a:pPr>
            <a:endParaRPr lang="en-US"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68700526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72732" y="1017726"/>
            <a:ext cx="10504869"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012215" y="1583797"/>
            <a:ext cx="10025902" cy="3631763"/>
          </a:xfrm>
          <a:prstGeom prst="rect">
            <a:avLst/>
          </a:prstGeom>
          <a:noFill/>
        </p:spPr>
        <p:txBody>
          <a:bodyPr wrap="square" rtlCol="1">
            <a:spAutoFit/>
          </a:bodyPr>
          <a:lstStyle/>
          <a:p>
            <a:pPr algn="ctr" rtl="1"/>
            <a:r>
              <a:rPr lang="ar-SA" sz="2000" b="1" dirty="0">
                <a:latin typeface="Alexandria" pitchFamily="2" charset="-78"/>
                <a:cs typeface="Alexandria" pitchFamily="2" charset="-78"/>
              </a:rPr>
              <a:t>فهم أساسيات البحوث الأساسية والتطبيقية</a:t>
            </a:r>
            <a:endParaRPr lang="ar-JO" sz="2000" b="1" dirty="0">
              <a:latin typeface="Alexandria" pitchFamily="2" charset="-78"/>
              <a:cs typeface="Alexandria" pitchFamily="2" charset="-78"/>
            </a:endParaRPr>
          </a:p>
          <a:p>
            <a:pPr algn="ctr" rtl="1"/>
            <a:endParaRPr lang="en-US" sz="2000" dirty="0">
              <a:latin typeface="Alexandria" pitchFamily="2" charset="-78"/>
              <a:cs typeface="Alexandria" pitchFamily="2" charset="-78"/>
            </a:endParaRPr>
          </a:p>
          <a:p>
            <a:pPr algn="r" rtl="1"/>
            <a:r>
              <a:rPr lang="ar-SA" sz="2000" dirty="0">
                <a:latin typeface="Alexandria" pitchFamily="2" charset="-78"/>
                <a:cs typeface="Alexandria" pitchFamily="2" charset="-78"/>
              </a:rPr>
              <a:t>التفكير هو الشكل الذهني الذي يرشد العلماء في تنفيذ البحوث الأساسية والتطبيقية هو اختصار للكلمات التالية</a:t>
            </a:r>
            <a:r>
              <a:rPr lang="ru-RU" sz="2000" dirty="0">
                <a:cs typeface="Alexandria" pitchFamily="2" charset="-78"/>
              </a:rPr>
              <a:t>:</a:t>
            </a:r>
            <a:endParaRPr lang="en-US" sz="2000" dirty="0">
              <a:latin typeface="Alexandria" pitchFamily="2" charset="-78"/>
              <a:cs typeface="Alexandria" pitchFamily="2" charset="-78"/>
            </a:endParaRPr>
          </a:p>
          <a:p>
            <a:pPr marL="457200" indent="-457200" algn="r" rtl="1">
              <a:buFont typeface="Wingdings" panose="05000000000000000000" pitchFamily="2" charset="2"/>
              <a:buChar char="Ø"/>
            </a:pPr>
            <a:r>
              <a:rPr lang="ar-SA" sz="2000" dirty="0">
                <a:latin typeface="Alexandria" pitchFamily="2" charset="-78"/>
                <a:cs typeface="Alexandria" pitchFamily="2" charset="-78"/>
              </a:rPr>
              <a:t>محددة: تحديد هدف البحث بوضوح وتحديد الظروف والمتغيرات المتوقعة</a:t>
            </a:r>
            <a:r>
              <a:rPr lang="ru-RU" sz="2000" dirty="0">
                <a:cs typeface="Alexandria" pitchFamily="2" charset="-78"/>
              </a:rPr>
              <a:t>.</a:t>
            </a:r>
            <a:endParaRPr lang="en-US" sz="2000" dirty="0">
              <a:latin typeface="Alexandria" pitchFamily="2" charset="-78"/>
              <a:cs typeface="Alexandria" pitchFamily="2" charset="-78"/>
            </a:endParaRPr>
          </a:p>
          <a:p>
            <a:pPr marL="457200" indent="-457200" algn="r" rtl="1">
              <a:buFont typeface="Wingdings" panose="05000000000000000000" pitchFamily="2" charset="2"/>
              <a:buChar char="Ø"/>
            </a:pPr>
            <a:r>
              <a:rPr lang="ar-SA" sz="2000" dirty="0">
                <a:latin typeface="Alexandria" pitchFamily="2" charset="-78"/>
                <a:cs typeface="Alexandria" pitchFamily="2" charset="-78"/>
              </a:rPr>
              <a:t>قابلة للقياس</a:t>
            </a:r>
            <a:r>
              <a:rPr lang="ar-JO" sz="2000" dirty="0">
                <a:latin typeface="Alexandria" pitchFamily="2" charset="-78"/>
                <a:cs typeface="Alexandria" pitchFamily="2" charset="-78"/>
              </a:rPr>
              <a:t>: </a:t>
            </a:r>
            <a:r>
              <a:rPr lang="ar-SA" sz="2000" dirty="0">
                <a:latin typeface="Alexandria" pitchFamily="2" charset="-78"/>
                <a:cs typeface="Alexandria" pitchFamily="2" charset="-78"/>
              </a:rPr>
              <a:t>تحديد كيفية قياس النتائج والتقدم المحرز في البحث</a:t>
            </a:r>
            <a:r>
              <a:rPr lang="ru-RU" sz="2000" dirty="0">
                <a:cs typeface="Alexandria" pitchFamily="2" charset="-78"/>
              </a:rPr>
              <a:t>.</a:t>
            </a:r>
            <a:endParaRPr lang="en-US" sz="2000" dirty="0">
              <a:latin typeface="Alexandria" pitchFamily="2" charset="-78"/>
              <a:cs typeface="Alexandria" pitchFamily="2" charset="-78"/>
            </a:endParaRPr>
          </a:p>
          <a:p>
            <a:pPr marL="457200" indent="-457200" algn="r" rtl="1">
              <a:buFont typeface="Wingdings" panose="05000000000000000000" pitchFamily="2" charset="2"/>
              <a:buChar char="Ø"/>
            </a:pPr>
            <a:r>
              <a:rPr lang="ar-SA" sz="2000" dirty="0">
                <a:latin typeface="Alexandria" pitchFamily="2" charset="-78"/>
                <a:cs typeface="Alexandria" pitchFamily="2" charset="-78"/>
              </a:rPr>
              <a:t>ممكنة</a:t>
            </a:r>
            <a:r>
              <a:rPr lang="ar-JO" sz="2000" dirty="0">
                <a:latin typeface="Alexandria" pitchFamily="2" charset="-78"/>
                <a:cs typeface="Alexandria" pitchFamily="2" charset="-78"/>
              </a:rPr>
              <a:t>:</a:t>
            </a:r>
            <a:r>
              <a:rPr lang="ar-SA" sz="2000" dirty="0">
                <a:latin typeface="Alexandria" pitchFamily="2" charset="-78"/>
                <a:cs typeface="Alexandria" pitchFamily="2" charset="-78"/>
              </a:rPr>
              <a:t> التأكد من أن الهدف قابل للتحقيق ويمكن تحقيقه من خلال الموارد المتاحة</a:t>
            </a:r>
            <a:r>
              <a:rPr lang="ru-RU" sz="2000" dirty="0">
                <a:cs typeface="Alexandria" pitchFamily="2" charset="-78"/>
              </a:rPr>
              <a:t>.</a:t>
            </a:r>
            <a:endParaRPr lang="en-US" sz="2000" dirty="0">
              <a:latin typeface="Alexandria" pitchFamily="2" charset="-78"/>
              <a:cs typeface="Alexandria" pitchFamily="2" charset="-78"/>
            </a:endParaRPr>
          </a:p>
          <a:p>
            <a:pPr marL="457200" indent="-457200" algn="r" rtl="1">
              <a:buFont typeface="Wingdings" panose="05000000000000000000" pitchFamily="2" charset="2"/>
              <a:buChar char="Ø"/>
            </a:pPr>
            <a:r>
              <a:rPr lang="ar-SA" sz="2000" dirty="0">
                <a:latin typeface="Alexandria" pitchFamily="2" charset="-78"/>
                <a:cs typeface="Alexandria" pitchFamily="2" charset="-78"/>
              </a:rPr>
              <a:t>مناسبة</a:t>
            </a:r>
            <a:r>
              <a:rPr lang="ar-JO" sz="2000" dirty="0">
                <a:latin typeface="Alexandria" pitchFamily="2" charset="-78"/>
                <a:cs typeface="Alexandria" pitchFamily="2" charset="-78"/>
              </a:rPr>
              <a:t>: </a:t>
            </a:r>
            <a:r>
              <a:rPr lang="ar-SA" sz="2000" dirty="0">
                <a:latin typeface="Alexandria" pitchFamily="2" charset="-78"/>
                <a:cs typeface="Alexandria" pitchFamily="2" charset="-78"/>
              </a:rPr>
              <a:t>التأكد من أن البحث له أهمية وفائدة للمجتمع وللتخصص العلمي</a:t>
            </a:r>
            <a:r>
              <a:rPr lang="ru-RU" sz="2000" dirty="0">
                <a:cs typeface="Alexandria" pitchFamily="2" charset="-78"/>
              </a:rPr>
              <a:t>.</a:t>
            </a:r>
            <a:endParaRPr lang="en-US" sz="2000" dirty="0">
              <a:latin typeface="Alexandria" pitchFamily="2" charset="-78"/>
              <a:cs typeface="Alexandria" pitchFamily="2" charset="-78"/>
            </a:endParaRPr>
          </a:p>
          <a:p>
            <a:pPr marL="457200" indent="-457200" algn="r" rtl="1">
              <a:buFont typeface="Wingdings" panose="05000000000000000000" pitchFamily="2" charset="2"/>
              <a:buChar char="Ø"/>
            </a:pPr>
            <a:r>
              <a:rPr lang="ru-RU" sz="2000" dirty="0">
                <a:cs typeface="Alexandria" pitchFamily="2" charset="-78"/>
              </a:rPr>
              <a:t> </a:t>
            </a:r>
            <a:r>
              <a:rPr lang="ar-SA" sz="2000" dirty="0">
                <a:latin typeface="Alexandria" pitchFamily="2" charset="-78"/>
                <a:cs typeface="Alexandria" pitchFamily="2" charset="-78"/>
              </a:rPr>
              <a:t>ذات مهلة</a:t>
            </a:r>
            <a:r>
              <a:rPr lang="ru-RU" sz="2000" dirty="0">
                <a:cs typeface="Alexandria" pitchFamily="2" charset="-78"/>
              </a:rPr>
              <a:t>: </a:t>
            </a:r>
            <a:r>
              <a:rPr lang="ar-JO" sz="2000" dirty="0">
                <a:latin typeface="Alexandria" pitchFamily="2" charset="-78"/>
                <a:cs typeface="Alexandria" pitchFamily="2" charset="-78"/>
              </a:rPr>
              <a:t> </a:t>
            </a:r>
            <a:r>
              <a:rPr lang="ar-SA" sz="2000" dirty="0">
                <a:latin typeface="Alexandria" pitchFamily="2" charset="-78"/>
                <a:cs typeface="Alexandria" pitchFamily="2" charset="-78"/>
              </a:rPr>
              <a:t>تحديد الجدول الزمني لتنفيذ البحث وتحقيق النتائج المتوقعة في وقت محدد</a:t>
            </a:r>
            <a:r>
              <a:rPr lang="ru-RU" sz="2000" dirty="0">
                <a:cs typeface="Alexandria" pitchFamily="2" charset="-78"/>
              </a:rPr>
              <a:t>.</a:t>
            </a:r>
            <a:endParaRPr lang="en-US" sz="2000" dirty="0">
              <a:latin typeface="Alexandria" pitchFamily="2" charset="-78"/>
              <a:cs typeface="Alexandria" pitchFamily="2" charset="-78"/>
            </a:endParaRPr>
          </a:p>
          <a:p>
            <a:pPr marL="457200" indent="-457200" algn="r" rtl="1">
              <a:lnSpc>
                <a:spcPct val="150000"/>
              </a:lnSpc>
              <a:buFont typeface="Wingdings" panose="05000000000000000000" pitchFamily="2" charset="2"/>
              <a:buChar char="Ø"/>
            </a:pPr>
            <a:endParaRPr lang="en-US" sz="20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04934232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596980" y="1017726"/>
            <a:ext cx="9680621"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2125014" y="1725465"/>
            <a:ext cx="8667482" cy="3323987"/>
          </a:xfrm>
          <a:prstGeom prst="rect">
            <a:avLst/>
          </a:prstGeom>
          <a:noFill/>
        </p:spPr>
        <p:txBody>
          <a:bodyPr wrap="square" rtlCol="1">
            <a:spAutoFit/>
          </a:bodyPr>
          <a:lstStyle/>
          <a:p>
            <a:pPr algn="just" rtl="1"/>
            <a:r>
              <a:rPr lang="ar-SA" sz="2000" b="1" dirty="0">
                <a:latin typeface="Alexandria" pitchFamily="2" charset="-78"/>
                <a:cs typeface="Alexandria" pitchFamily="2" charset="-78"/>
              </a:rPr>
              <a:t>الفرق بين البحوث الأساسية والتطبيقية</a:t>
            </a:r>
            <a:endParaRPr lang="ar-JO" sz="2000" b="1" dirty="0">
              <a:latin typeface="Alexandria" pitchFamily="2" charset="-78"/>
              <a:cs typeface="Alexandria" pitchFamily="2" charset="-78"/>
            </a:endParaRPr>
          </a:p>
          <a:p>
            <a:pPr algn="just" rtl="1"/>
            <a:endParaRPr lang="en-US" sz="2000" dirty="0">
              <a:latin typeface="Alexandria" pitchFamily="2" charset="-78"/>
              <a:cs typeface="Alexandria" pitchFamily="2" charset="-78"/>
            </a:endParaRPr>
          </a:p>
          <a:p>
            <a:pPr algn="just" rtl="1"/>
            <a:r>
              <a:rPr lang="ar-SA" sz="2000" dirty="0">
                <a:latin typeface="Alexandria" pitchFamily="2" charset="-78"/>
                <a:cs typeface="Alexandria" pitchFamily="2" charset="-78"/>
              </a:rPr>
              <a:t>الفرق الرئيسي بين البحوث الأساسية والتطبيقية هو الهدف والتوجه العام لكل نوع من الأبحاث</a:t>
            </a:r>
            <a:r>
              <a:rPr lang="ru-RU" sz="2000" dirty="0">
                <a:cs typeface="Alexandria" pitchFamily="2" charset="-78"/>
              </a:rPr>
              <a:t>:</a:t>
            </a:r>
            <a:endParaRPr lang="ar-JO" sz="2000" dirty="0">
              <a:cs typeface="Alexandria" pitchFamily="2" charset="-78"/>
            </a:endParaRPr>
          </a:p>
          <a:p>
            <a:pPr algn="just" rtl="1"/>
            <a:endParaRPr lang="en-US" sz="2000" dirty="0">
              <a:latin typeface="Alexandria" pitchFamily="2" charset="-78"/>
              <a:cs typeface="Alexandria" pitchFamily="2" charset="-78"/>
            </a:endParaRPr>
          </a:p>
          <a:p>
            <a:pPr marL="457200" lvl="0" indent="-457200" algn="just" rtl="1">
              <a:buFont typeface="+mj-lt"/>
              <a:buAutoNum type="arabicPeriod"/>
            </a:pPr>
            <a:r>
              <a:rPr lang="ar-SA" sz="2000" dirty="0">
                <a:latin typeface="Alexandria" pitchFamily="2" charset="-78"/>
                <a:cs typeface="Alexandria" pitchFamily="2" charset="-78"/>
              </a:rPr>
              <a:t>البحث الأساسي</a:t>
            </a:r>
            <a:r>
              <a:rPr lang="ar-JO" sz="2000" dirty="0">
                <a:latin typeface="Alexandria" pitchFamily="2" charset="-78"/>
                <a:cs typeface="Alexandria" pitchFamily="2" charset="-78"/>
              </a:rPr>
              <a:t>:</a:t>
            </a:r>
            <a:r>
              <a:rPr lang="ru-RU" sz="2000" dirty="0">
                <a:cs typeface="Alexandria" pitchFamily="2" charset="-78"/>
              </a:rPr>
              <a:t>  </a:t>
            </a:r>
            <a:r>
              <a:rPr lang="ar-SA" sz="2000" dirty="0">
                <a:latin typeface="Alexandria" pitchFamily="2" charset="-78"/>
                <a:cs typeface="Alexandria" pitchFamily="2" charset="-78"/>
              </a:rPr>
              <a:t>يهدف إلى توسيع المعرفة العلمية وفهم الأسس النظرية للظواهر</a:t>
            </a:r>
            <a:r>
              <a:rPr lang="ru-RU" sz="2000" dirty="0">
                <a:cs typeface="Alexandria" pitchFamily="2" charset="-78"/>
              </a:rPr>
              <a:t>.</a:t>
            </a:r>
            <a:endParaRPr lang="en-US" sz="2000" dirty="0">
              <a:latin typeface="Alexandria" pitchFamily="2" charset="-78"/>
              <a:cs typeface="Alexandria" pitchFamily="2" charset="-78"/>
            </a:endParaRPr>
          </a:p>
          <a:p>
            <a:pPr marL="457200" lvl="0" indent="-457200" algn="just" rtl="1">
              <a:buFont typeface="+mj-lt"/>
              <a:buAutoNum type="arabicPeriod"/>
            </a:pPr>
            <a:r>
              <a:rPr lang="ar-SA" sz="2000" dirty="0">
                <a:latin typeface="Alexandria" pitchFamily="2" charset="-78"/>
                <a:cs typeface="Alexandria" pitchFamily="2" charset="-78"/>
              </a:rPr>
              <a:t>البحث التطبيقي</a:t>
            </a:r>
            <a:r>
              <a:rPr lang="ar-JO" sz="2000" dirty="0">
                <a:latin typeface="Alexandria" pitchFamily="2" charset="-78"/>
                <a:cs typeface="Alexandria" pitchFamily="2" charset="-78"/>
              </a:rPr>
              <a:t>:</a:t>
            </a:r>
            <a:r>
              <a:rPr lang="ru-RU" sz="2000" dirty="0">
                <a:cs typeface="Alexandria" pitchFamily="2" charset="-78"/>
              </a:rPr>
              <a:t> </a:t>
            </a:r>
            <a:r>
              <a:rPr lang="ar-SA" sz="2000" dirty="0">
                <a:latin typeface="Alexandria" pitchFamily="2" charset="-78"/>
                <a:cs typeface="Alexandria" pitchFamily="2" charset="-78"/>
              </a:rPr>
              <a:t>يهدف إلى استخدام المعرفة العلمية وتطبيقها لحل مشكلات عملية وتحقيق التقدم التكنولوجي والاجتماعي</a:t>
            </a:r>
            <a:r>
              <a:rPr lang="ru-RU" sz="2000" dirty="0">
                <a:cs typeface="Alexandria" pitchFamily="2" charset="-78"/>
              </a:rPr>
              <a:t>.</a:t>
            </a:r>
            <a:endParaRPr lang="en-US" sz="2000" dirty="0">
              <a:latin typeface="Alexandria" pitchFamily="2" charset="-78"/>
              <a:cs typeface="Alexandria" pitchFamily="2" charset="-78"/>
            </a:endParaRPr>
          </a:p>
          <a:p>
            <a:pPr algn="just" rtl="1">
              <a:lnSpc>
                <a:spcPct val="150000"/>
              </a:lnSpc>
            </a:pPr>
            <a:endParaRPr lang="en-US" sz="20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31902785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93949" y="1162972"/>
            <a:ext cx="9886929" cy="488094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1589802" y="1545484"/>
            <a:ext cx="9273167" cy="3785652"/>
          </a:xfrm>
          <a:prstGeom prst="rect">
            <a:avLst/>
          </a:prstGeom>
          <a:noFill/>
        </p:spPr>
        <p:txBody>
          <a:bodyPr wrap="square" rtlCol="1">
            <a:spAutoFit/>
          </a:bodyPr>
          <a:lstStyle/>
          <a:p>
            <a:pPr algn="r" rtl="1"/>
            <a:r>
              <a:rPr lang="ar-SA" sz="2000" b="1" dirty="0">
                <a:latin typeface="Alexandria" pitchFamily="2" charset="-78"/>
                <a:cs typeface="Alexandria" pitchFamily="2" charset="-78"/>
              </a:rPr>
              <a:t>أهمية البحوث الأساسية في توسيع المعرفة العلمية</a:t>
            </a:r>
            <a:endParaRPr lang="en-US" sz="2000" dirty="0">
              <a:latin typeface="Alexandria" pitchFamily="2" charset="-78"/>
              <a:cs typeface="Alexandria" pitchFamily="2" charset="-78"/>
            </a:endParaRPr>
          </a:p>
          <a:p>
            <a:pPr algn="r" rtl="1"/>
            <a:r>
              <a:rPr lang="ar-SA" sz="2000" dirty="0">
                <a:latin typeface="Alexandria" pitchFamily="2" charset="-78"/>
                <a:cs typeface="Alexandria" pitchFamily="2" charset="-78"/>
              </a:rPr>
              <a:t>البحوث الأساسية تساهم في توسيع المعرفة العلمية من خلال</a:t>
            </a:r>
            <a:r>
              <a:rPr lang="ru-RU" sz="2000" dirty="0">
                <a:cs typeface="Alexandria" pitchFamily="2" charset="-78"/>
              </a:rPr>
              <a:t>:</a:t>
            </a:r>
            <a:endParaRPr lang="en-US" sz="2000" dirty="0">
              <a:latin typeface="Alexandria" pitchFamily="2" charset="-78"/>
              <a:cs typeface="Alexandria" pitchFamily="2" charset="-78"/>
            </a:endParaRPr>
          </a:p>
          <a:p>
            <a:pPr marL="342900" lvl="0" indent="-342900" algn="r" rtl="1">
              <a:buFont typeface="Wingdings" panose="05000000000000000000" pitchFamily="2" charset="2"/>
              <a:buChar char="ü"/>
            </a:pPr>
            <a:r>
              <a:rPr lang="ar-SA" sz="2000" dirty="0">
                <a:latin typeface="Alexandria" pitchFamily="2" charset="-78"/>
                <a:cs typeface="Alexandria" pitchFamily="2" charset="-78"/>
              </a:rPr>
              <a:t>اكتشاف القوانين والظواهر الجديدة</a:t>
            </a:r>
            <a:r>
              <a:rPr lang="ru-RU" sz="2000" dirty="0">
                <a:cs typeface="Alexandria" pitchFamily="2" charset="-78"/>
              </a:rPr>
              <a:t>.</a:t>
            </a:r>
            <a:endParaRPr lang="en-US" sz="2000" dirty="0">
              <a:latin typeface="Alexandria" pitchFamily="2" charset="-78"/>
              <a:cs typeface="Alexandria" pitchFamily="2" charset="-78"/>
            </a:endParaRPr>
          </a:p>
          <a:p>
            <a:pPr marL="342900" lvl="0" indent="-342900" algn="r" rtl="1">
              <a:buFont typeface="Wingdings" panose="05000000000000000000" pitchFamily="2" charset="2"/>
              <a:buChar char="ü"/>
            </a:pPr>
            <a:r>
              <a:rPr lang="ar-SA" sz="2000" dirty="0">
                <a:latin typeface="Alexandria" pitchFamily="2" charset="-78"/>
                <a:cs typeface="Alexandria" pitchFamily="2" charset="-78"/>
              </a:rPr>
              <a:t>فهم الأسس النظرية والمفاهيم الأساسية</a:t>
            </a:r>
            <a:r>
              <a:rPr lang="ru-RU" sz="2000" dirty="0">
                <a:cs typeface="Alexandria" pitchFamily="2" charset="-78"/>
              </a:rPr>
              <a:t>.</a:t>
            </a:r>
            <a:endParaRPr lang="en-US" sz="2000" dirty="0">
              <a:latin typeface="Alexandria" pitchFamily="2" charset="-78"/>
              <a:cs typeface="Alexandria" pitchFamily="2" charset="-78"/>
            </a:endParaRPr>
          </a:p>
          <a:p>
            <a:pPr marL="342900" lvl="0" indent="-342900" algn="r" rtl="1">
              <a:buFont typeface="Wingdings" panose="05000000000000000000" pitchFamily="2" charset="2"/>
              <a:buChar char="ü"/>
            </a:pPr>
            <a:r>
              <a:rPr lang="ar-SA" sz="2000" dirty="0">
                <a:latin typeface="Alexandria" pitchFamily="2" charset="-78"/>
                <a:cs typeface="Alexandria" pitchFamily="2" charset="-78"/>
              </a:rPr>
              <a:t>إنتاج النتائج الأولية التي يمكن استخدامها في البحوث التطبيقية وتطوير التكنولوجيا</a:t>
            </a:r>
            <a:r>
              <a:rPr lang="ru-RU" sz="2000" dirty="0">
                <a:cs typeface="Alexandria" pitchFamily="2" charset="-78"/>
              </a:rPr>
              <a:t>.</a:t>
            </a:r>
            <a:endParaRPr lang="en-US" sz="2000" dirty="0">
              <a:latin typeface="Alexandria" pitchFamily="2" charset="-78"/>
              <a:cs typeface="Alexandria" pitchFamily="2" charset="-78"/>
            </a:endParaRPr>
          </a:p>
          <a:p>
            <a:pPr algn="r" rtl="1"/>
            <a:endParaRPr lang="ar-JO" sz="2000" b="1" dirty="0">
              <a:latin typeface="Alexandria" pitchFamily="2" charset="-78"/>
              <a:cs typeface="Alexandria" pitchFamily="2" charset="-78"/>
            </a:endParaRPr>
          </a:p>
          <a:p>
            <a:pPr algn="r" rtl="1"/>
            <a:r>
              <a:rPr lang="ar-SA" sz="2000" b="1" dirty="0">
                <a:latin typeface="Alexandria" pitchFamily="2" charset="-78"/>
                <a:cs typeface="Alexandria" pitchFamily="2" charset="-78"/>
              </a:rPr>
              <a:t>أهمية البحوث التطبيقية في حل المشاكل العملية</a:t>
            </a:r>
            <a:endParaRPr lang="en-US" sz="2000" dirty="0">
              <a:latin typeface="Alexandria" pitchFamily="2" charset="-78"/>
              <a:cs typeface="Alexandria" pitchFamily="2" charset="-78"/>
            </a:endParaRPr>
          </a:p>
          <a:p>
            <a:pPr algn="r" rtl="1"/>
            <a:r>
              <a:rPr lang="ar-SA" sz="2000" dirty="0">
                <a:latin typeface="Alexandria" pitchFamily="2" charset="-78"/>
                <a:cs typeface="Alexandria" pitchFamily="2" charset="-78"/>
              </a:rPr>
              <a:t>البحوث التطبيقية تساهم في حل المشاكل العملية من خلال</a:t>
            </a:r>
            <a:r>
              <a:rPr lang="ru-RU" sz="2000" dirty="0">
                <a:cs typeface="Alexandria" pitchFamily="2" charset="-78"/>
              </a:rPr>
              <a:t>:</a:t>
            </a:r>
            <a:endParaRPr lang="en-US" sz="2000" dirty="0">
              <a:latin typeface="Alexandria" pitchFamily="2" charset="-78"/>
              <a:cs typeface="Alexandria" pitchFamily="2" charset="-78"/>
            </a:endParaRPr>
          </a:p>
          <a:p>
            <a:pPr marL="342900" lvl="0" indent="-342900" algn="r" rtl="1">
              <a:buFont typeface="Wingdings" panose="05000000000000000000" pitchFamily="2" charset="2"/>
              <a:buChar char="ü"/>
            </a:pPr>
            <a:r>
              <a:rPr lang="ar-SA" sz="2000" dirty="0">
                <a:latin typeface="Alexandria" pitchFamily="2" charset="-78"/>
                <a:cs typeface="Alexandria" pitchFamily="2" charset="-78"/>
              </a:rPr>
              <a:t>توفير الحلول العملية للمشكلات الموجودة في المجتمع</a:t>
            </a:r>
            <a:r>
              <a:rPr lang="ru-RU" sz="2000" dirty="0">
                <a:cs typeface="Alexandria" pitchFamily="2" charset="-78"/>
              </a:rPr>
              <a:t>.</a:t>
            </a:r>
            <a:endParaRPr lang="en-US" sz="2000" dirty="0">
              <a:latin typeface="Alexandria" pitchFamily="2" charset="-78"/>
              <a:cs typeface="Alexandria" pitchFamily="2" charset="-78"/>
            </a:endParaRPr>
          </a:p>
          <a:p>
            <a:pPr marL="342900" lvl="0" indent="-342900" algn="r" rtl="1">
              <a:buFont typeface="Wingdings" panose="05000000000000000000" pitchFamily="2" charset="2"/>
              <a:buChar char="ü"/>
            </a:pPr>
            <a:r>
              <a:rPr lang="ar-SA" sz="2000" dirty="0">
                <a:latin typeface="Alexandria" pitchFamily="2" charset="-78"/>
                <a:cs typeface="Alexandria" pitchFamily="2" charset="-78"/>
              </a:rPr>
              <a:t>تطوير منتجات وتقنيات جديدة تلبي احتياجات المجتمع</a:t>
            </a:r>
            <a:r>
              <a:rPr lang="ru-RU" sz="2000" dirty="0">
                <a:cs typeface="Alexandria" pitchFamily="2" charset="-78"/>
              </a:rPr>
              <a:t>.</a:t>
            </a:r>
            <a:endParaRPr lang="en-US" sz="2000" dirty="0">
              <a:latin typeface="Alexandria" pitchFamily="2" charset="-78"/>
              <a:cs typeface="Alexandria" pitchFamily="2" charset="-78"/>
            </a:endParaRPr>
          </a:p>
          <a:p>
            <a:pPr marL="342900" lvl="0" indent="-342900" algn="r" rtl="1">
              <a:buFont typeface="Wingdings" panose="05000000000000000000" pitchFamily="2" charset="2"/>
              <a:buChar char="ü"/>
            </a:pPr>
            <a:r>
              <a:rPr lang="ar-SA" sz="2000" dirty="0">
                <a:latin typeface="Alexandria" pitchFamily="2" charset="-78"/>
                <a:cs typeface="Alexandria" pitchFamily="2" charset="-78"/>
              </a:rPr>
              <a:t>تحسين الأداء والكفاءة في مجالات مختلفة مثل الطب والهندسة والزراعة</a:t>
            </a:r>
            <a:r>
              <a:rPr lang="ru-RU" sz="2000" dirty="0">
                <a:cs typeface="Alexandria" pitchFamily="2" charset="-78"/>
              </a:rPr>
              <a:t>.</a:t>
            </a:r>
            <a:endParaRPr lang="en-US" sz="20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69173365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777285" y="1017726"/>
            <a:ext cx="9500316"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2282119" y="1428065"/>
            <a:ext cx="8718390" cy="2669962"/>
          </a:xfrm>
          <a:prstGeom prst="rect">
            <a:avLst/>
          </a:prstGeom>
          <a:noFill/>
        </p:spPr>
        <p:txBody>
          <a:bodyPr wrap="square" rtlCol="1">
            <a:spAutoFit/>
          </a:bodyPr>
          <a:lstStyle/>
          <a:p>
            <a:pPr algn="ctr" rtl="1"/>
            <a:r>
              <a:rPr lang="ar-SA" sz="2000" b="1" dirty="0">
                <a:latin typeface="Alexandria" pitchFamily="2" charset="-78"/>
                <a:cs typeface="Alexandria" pitchFamily="2" charset="-78"/>
              </a:rPr>
              <a:t>كيفية تنفيذ البحوث الأساسية والتطبيقية</a:t>
            </a:r>
            <a:endParaRPr lang="ar-JO" sz="2000" b="1" dirty="0">
              <a:latin typeface="Alexandria" pitchFamily="2" charset="-78"/>
              <a:cs typeface="Alexandria" pitchFamily="2" charset="-78"/>
            </a:endParaRPr>
          </a:p>
          <a:p>
            <a:pPr algn="r" rtl="1"/>
            <a:endParaRPr lang="en-US" sz="2000" dirty="0">
              <a:latin typeface="Alexandria" pitchFamily="2" charset="-78"/>
              <a:cs typeface="Alexandria" pitchFamily="2" charset="-78"/>
            </a:endParaRPr>
          </a:p>
          <a:p>
            <a:pPr algn="r" rtl="1"/>
            <a:r>
              <a:rPr lang="ar-SA" sz="2000" dirty="0">
                <a:latin typeface="Alexandria" pitchFamily="2" charset="-78"/>
                <a:cs typeface="Alexandria" pitchFamily="2" charset="-78"/>
              </a:rPr>
              <a:t>تنفذ البحوث الأساسية والتطبيقية عادة باستخدام الطرق العلمية التالية</a:t>
            </a:r>
            <a:r>
              <a:rPr lang="ru-RU" sz="2000" dirty="0">
                <a:cs typeface="Alexandria" pitchFamily="2" charset="-78"/>
              </a:rPr>
              <a:t>:</a:t>
            </a:r>
            <a:endParaRPr lang="en-US" sz="2000" dirty="0">
              <a:latin typeface="Alexandria" pitchFamily="2" charset="-78"/>
              <a:cs typeface="Alexandria" pitchFamily="2" charset="-78"/>
            </a:endParaRPr>
          </a:p>
          <a:p>
            <a:pPr marL="457200" indent="-457200" algn="r" rtl="1">
              <a:buFont typeface="Wingdings" panose="05000000000000000000" pitchFamily="2" charset="2"/>
              <a:buChar char="v"/>
            </a:pPr>
            <a:r>
              <a:rPr lang="ar-SA" sz="2000" dirty="0">
                <a:latin typeface="Alexandria" pitchFamily="2" charset="-78"/>
                <a:cs typeface="Alexandria" pitchFamily="2" charset="-78"/>
              </a:rPr>
              <a:t>جمع البيانات والمعلومات ذات الصلة</a:t>
            </a:r>
            <a:r>
              <a:rPr lang="ru-RU" sz="2000" dirty="0">
                <a:cs typeface="Alexandria" pitchFamily="2" charset="-78"/>
              </a:rPr>
              <a:t>.</a:t>
            </a:r>
            <a:endParaRPr lang="en-US" sz="2000" dirty="0">
              <a:latin typeface="Alexandria" pitchFamily="2" charset="-78"/>
              <a:cs typeface="Alexandria" pitchFamily="2" charset="-78"/>
            </a:endParaRPr>
          </a:p>
          <a:p>
            <a:pPr marL="457200" indent="-457200" algn="r" rtl="1">
              <a:buFont typeface="Wingdings" panose="05000000000000000000" pitchFamily="2" charset="2"/>
              <a:buChar char="v"/>
            </a:pPr>
            <a:r>
              <a:rPr lang="ar-SA" sz="2000" dirty="0">
                <a:latin typeface="Alexandria" pitchFamily="2" charset="-78"/>
                <a:cs typeface="Alexandria" pitchFamily="2" charset="-78"/>
              </a:rPr>
              <a:t>تصميم التجارب وإجراء الاختبارات والتحاليل</a:t>
            </a:r>
            <a:r>
              <a:rPr lang="ru-RU" sz="2000" dirty="0">
                <a:cs typeface="Alexandria" pitchFamily="2" charset="-78"/>
              </a:rPr>
              <a:t>.</a:t>
            </a:r>
            <a:endParaRPr lang="en-US" sz="2000" dirty="0">
              <a:latin typeface="Alexandria" pitchFamily="2" charset="-78"/>
              <a:cs typeface="Alexandria" pitchFamily="2" charset="-78"/>
            </a:endParaRPr>
          </a:p>
          <a:p>
            <a:pPr marL="457200" indent="-457200" algn="r" rtl="1">
              <a:buFont typeface="Wingdings" panose="05000000000000000000" pitchFamily="2" charset="2"/>
              <a:buChar char="v"/>
            </a:pPr>
            <a:r>
              <a:rPr lang="ar-SA" sz="2000" dirty="0">
                <a:latin typeface="Alexandria" pitchFamily="2" charset="-78"/>
                <a:cs typeface="Alexandria" pitchFamily="2" charset="-78"/>
              </a:rPr>
              <a:t>تحليل النتائج واستخلاص الاستنتاجات</a:t>
            </a:r>
            <a:r>
              <a:rPr lang="ru-RU" sz="2000" dirty="0">
                <a:cs typeface="Alexandria" pitchFamily="2" charset="-78"/>
              </a:rPr>
              <a:t>.</a:t>
            </a:r>
            <a:endParaRPr lang="en-US" sz="2000" dirty="0">
              <a:latin typeface="Alexandria" pitchFamily="2" charset="-78"/>
              <a:cs typeface="Alexandria" pitchFamily="2" charset="-78"/>
            </a:endParaRPr>
          </a:p>
          <a:p>
            <a:pPr marL="457200" indent="-457200" algn="r" rtl="1">
              <a:buFont typeface="Wingdings" panose="05000000000000000000" pitchFamily="2" charset="2"/>
              <a:buChar char="v"/>
            </a:pPr>
            <a:r>
              <a:rPr lang="ar-SA" sz="2000" dirty="0">
                <a:latin typeface="Alexandria" pitchFamily="2" charset="-78"/>
                <a:cs typeface="Alexandria" pitchFamily="2" charset="-78"/>
              </a:rPr>
              <a:t>توثيق البحث من خلال الكتابة العلمية والنشر في المجلات العلمية</a:t>
            </a:r>
            <a:r>
              <a:rPr lang="ru-RU" sz="2000" dirty="0">
                <a:cs typeface="Alexandria" pitchFamily="2" charset="-78"/>
              </a:rPr>
              <a:t>.</a:t>
            </a:r>
            <a:endParaRPr lang="en-US" sz="2000" dirty="0">
              <a:latin typeface="Alexandria" pitchFamily="2" charset="-78"/>
              <a:cs typeface="Alexandria" pitchFamily="2" charset="-78"/>
            </a:endParaRPr>
          </a:p>
          <a:p>
            <a:pPr algn="just" rtl="1">
              <a:lnSpc>
                <a:spcPct val="150000"/>
              </a:lnSpc>
            </a:pPr>
            <a:endParaRPr lang="en-US" sz="20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35237944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5763" y="1078582"/>
            <a:ext cx="10595268" cy="488094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1204589" y="1357541"/>
            <a:ext cx="9937616" cy="3754874"/>
          </a:xfrm>
          <a:prstGeom prst="rect">
            <a:avLst/>
          </a:prstGeom>
          <a:noFill/>
        </p:spPr>
        <p:txBody>
          <a:bodyPr wrap="square" rtlCol="1">
            <a:spAutoFit/>
          </a:bodyPr>
          <a:lstStyle/>
          <a:p>
            <a:pPr algn="ctr" rtl="1"/>
            <a:r>
              <a:rPr lang="ar-SA" sz="1400" b="1" dirty="0">
                <a:latin typeface="Alexandria" pitchFamily="2" charset="-78"/>
                <a:cs typeface="Alexandria" pitchFamily="2" charset="-78"/>
              </a:rPr>
              <a:t>الاختلافات بين البحوث الأساسية والبحوث التطبيقية</a:t>
            </a:r>
            <a:endParaRPr lang="ar-JO" sz="1400" b="1" dirty="0">
              <a:latin typeface="Alexandria" pitchFamily="2" charset="-78"/>
              <a:cs typeface="Alexandria" pitchFamily="2" charset="-78"/>
            </a:endParaRPr>
          </a:p>
          <a:p>
            <a:pPr algn="ctr" rtl="1"/>
            <a:endParaRPr lang="en-US" sz="1400" b="1" dirty="0">
              <a:latin typeface="Alexandria" pitchFamily="2" charset="-78"/>
              <a:cs typeface="Alexandria" pitchFamily="2" charset="-78"/>
            </a:endParaRPr>
          </a:p>
          <a:p>
            <a:pPr algn="just" rtl="1"/>
            <a:r>
              <a:rPr lang="ar-SA" sz="1400" dirty="0">
                <a:latin typeface="Alexandria" pitchFamily="2" charset="-78"/>
                <a:cs typeface="Alexandria" pitchFamily="2" charset="-78"/>
              </a:rPr>
              <a:t>في مجال البحوث العلمية، هناك اختلاف كبير بين البحوث الأساسية والبحوث التطبيقية</a:t>
            </a:r>
            <a:r>
              <a:rPr lang="ru-RU" sz="1400" dirty="0">
                <a:cs typeface="Alexandria" pitchFamily="2" charset="-78"/>
              </a:rPr>
              <a:t>. </a:t>
            </a:r>
            <a:r>
              <a:rPr lang="ar-SA" sz="1400" dirty="0">
                <a:latin typeface="Alexandria" pitchFamily="2" charset="-78"/>
                <a:cs typeface="Alexandria" pitchFamily="2" charset="-78"/>
              </a:rPr>
              <a:t>يتم تنفيذ كل نوع من هذه البحوث بهدف تحقيق أهداف محددة وتوسيع المعرفة في المجالات المختلفة</a:t>
            </a:r>
            <a:r>
              <a:rPr lang="ru-RU" sz="1400" dirty="0">
                <a:cs typeface="Alexandria" pitchFamily="2" charset="-78"/>
              </a:rPr>
              <a:t>. </a:t>
            </a:r>
            <a:r>
              <a:rPr lang="ar-SA" sz="1400" dirty="0">
                <a:latin typeface="Alexandria" pitchFamily="2" charset="-78"/>
                <a:cs typeface="Alexandria" pitchFamily="2" charset="-78"/>
              </a:rPr>
              <a:t>إليك بعض الاختلافات الرئيسية بين البحوث الأساسية والبحوث التطبيقية</a:t>
            </a:r>
            <a:r>
              <a:rPr lang="ru-RU" sz="1400" dirty="0">
                <a:cs typeface="Alexandria" pitchFamily="2" charset="-78"/>
              </a:rPr>
              <a:t>:</a:t>
            </a:r>
            <a:endParaRPr lang="en-US" sz="1400" dirty="0">
              <a:latin typeface="Alexandria" pitchFamily="2" charset="-78"/>
              <a:cs typeface="Alexandria" pitchFamily="2" charset="-78"/>
            </a:endParaRPr>
          </a:p>
          <a:p>
            <a:pPr algn="just" rtl="1"/>
            <a:r>
              <a:rPr lang="ar-SA" sz="1400" b="1" dirty="0">
                <a:latin typeface="Alexandria" pitchFamily="2" charset="-78"/>
                <a:cs typeface="Alexandria" pitchFamily="2" charset="-78"/>
              </a:rPr>
              <a:t>مجالات تطبيق البحث</a:t>
            </a:r>
            <a:r>
              <a:rPr lang="ru-RU" sz="1400" b="1" dirty="0">
                <a:cs typeface="Alexandria" pitchFamily="2" charset="-78"/>
              </a:rPr>
              <a:t>:</a:t>
            </a:r>
            <a:endParaRPr lang="en-US" sz="1400" dirty="0">
              <a:latin typeface="Alexandria" pitchFamily="2" charset="-78"/>
              <a:cs typeface="Alexandria" pitchFamily="2" charset="-78"/>
            </a:endParaRPr>
          </a:p>
          <a:p>
            <a:pPr algn="just" rtl="1"/>
            <a:r>
              <a:rPr lang="ar-SA" sz="1400" dirty="0">
                <a:latin typeface="Alexandria" pitchFamily="2" charset="-78"/>
                <a:cs typeface="Alexandria" pitchFamily="2" charset="-78"/>
              </a:rPr>
              <a:t>البحث الأساسي</a:t>
            </a:r>
            <a:r>
              <a:rPr lang="ru-RU" sz="1400" dirty="0">
                <a:cs typeface="Alexandria" pitchFamily="2" charset="-78"/>
              </a:rPr>
              <a:t>: </a:t>
            </a:r>
            <a:r>
              <a:rPr lang="ar-SA" sz="1400" dirty="0">
                <a:latin typeface="Alexandria" pitchFamily="2" charset="-78"/>
                <a:cs typeface="Alexandria" pitchFamily="2" charset="-78"/>
              </a:rPr>
              <a:t>يهدف إلى فهم واكتشاف المبادئ العامة والنظريات في مجال معين، ولا يعتبر التطبيق العملي للنتائج واحدًا من أهدافه الأساسية</a:t>
            </a:r>
            <a:r>
              <a:rPr lang="ru-RU" sz="1400" dirty="0">
                <a:cs typeface="Alexandria" pitchFamily="2" charset="-78"/>
              </a:rPr>
              <a:t>.</a:t>
            </a:r>
            <a:endParaRPr lang="en-US" sz="1400" dirty="0">
              <a:latin typeface="Alexandria" pitchFamily="2" charset="-78"/>
              <a:cs typeface="Alexandria" pitchFamily="2" charset="-78"/>
            </a:endParaRPr>
          </a:p>
          <a:p>
            <a:pPr algn="just" rtl="1"/>
            <a:r>
              <a:rPr lang="ar-SA" sz="1400" dirty="0">
                <a:latin typeface="Alexandria" pitchFamily="2" charset="-78"/>
                <a:cs typeface="Alexandria" pitchFamily="2" charset="-78"/>
              </a:rPr>
              <a:t>البحث التطبيقي</a:t>
            </a:r>
            <a:r>
              <a:rPr lang="ru-RU" sz="1400" dirty="0">
                <a:cs typeface="Alexandria" pitchFamily="2" charset="-78"/>
              </a:rPr>
              <a:t>: </a:t>
            </a:r>
            <a:r>
              <a:rPr lang="ar-SA" sz="1400" dirty="0">
                <a:latin typeface="Alexandria" pitchFamily="2" charset="-78"/>
                <a:cs typeface="Alexandria" pitchFamily="2" charset="-78"/>
              </a:rPr>
              <a:t>يهدف إلى تطوير التقنيات والحلول العملية لمشاكل الحياة اليومية والصناعية، وتطبيق النتائج على الواقع</a:t>
            </a:r>
            <a:r>
              <a:rPr lang="ru-RU" sz="1400" dirty="0">
                <a:cs typeface="Alexandria" pitchFamily="2" charset="-78"/>
              </a:rPr>
              <a:t>.</a:t>
            </a:r>
            <a:endParaRPr lang="en-US" sz="1400" dirty="0">
              <a:latin typeface="Alexandria" pitchFamily="2" charset="-78"/>
              <a:cs typeface="Alexandria" pitchFamily="2" charset="-78"/>
            </a:endParaRPr>
          </a:p>
          <a:p>
            <a:pPr algn="just" rtl="1"/>
            <a:r>
              <a:rPr lang="ar-SA" sz="1400" b="1" dirty="0">
                <a:latin typeface="Alexandria" pitchFamily="2" charset="-78"/>
                <a:cs typeface="Alexandria" pitchFamily="2" charset="-78"/>
              </a:rPr>
              <a:t>طرق البحث</a:t>
            </a:r>
            <a:r>
              <a:rPr lang="ru-RU" sz="1400" b="1" dirty="0">
                <a:cs typeface="Alexandria" pitchFamily="2" charset="-78"/>
              </a:rPr>
              <a:t>:</a:t>
            </a:r>
            <a:endParaRPr lang="en-US" sz="1400" dirty="0">
              <a:latin typeface="Alexandria" pitchFamily="2" charset="-78"/>
              <a:cs typeface="Alexandria" pitchFamily="2" charset="-78"/>
            </a:endParaRPr>
          </a:p>
          <a:p>
            <a:pPr algn="just" rtl="1"/>
            <a:r>
              <a:rPr lang="ar-SA" sz="1400" dirty="0">
                <a:latin typeface="Alexandria" pitchFamily="2" charset="-78"/>
                <a:cs typeface="Alexandria" pitchFamily="2" charset="-78"/>
              </a:rPr>
              <a:t>البحث الأساسي</a:t>
            </a:r>
            <a:r>
              <a:rPr lang="ru-RU" sz="1400" dirty="0">
                <a:cs typeface="Alexandria" pitchFamily="2" charset="-78"/>
              </a:rPr>
              <a:t>: </a:t>
            </a:r>
            <a:r>
              <a:rPr lang="ar-SA" sz="1400" dirty="0">
                <a:latin typeface="Alexandria" pitchFamily="2" charset="-78"/>
                <a:cs typeface="Alexandria" pitchFamily="2" charset="-78"/>
              </a:rPr>
              <a:t>يعتمد على الاستقصاء والتجارب في المختبر والتحليل النظري للمبادئ والنظريات</a:t>
            </a:r>
            <a:r>
              <a:rPr lang="ru-RU" sz="1400" dirty="0">
                <a:cs typeface="Alexandria" pitchFamily="2" charset="-78"/>
              </a:rPr>
              <a:t>.</a:t>
            </a:r>
            <a:endParaRPr lang="en-US" sz="1400" dirty="0">
              <a:latin typeface="Alexandria" pitchFamily="2" charset="-78"/>
              <a:cs typeface="Alexandria" pitchFamily="2" charset="-78"/>
            </a:endParaRPr>
          </a:p>
          <a:p>
            <a:pPr algn="just" rtl="1"/>
            <a:r>
              <a:rPr lang="ar-SA" sz="1400" dirty="0">
                <a:latin typeface="Alexandria" pitchFamily="2" charset="-78"/>
                <a:cs typeface="Alexandria" pitchFamily="2" charset="-78"/>
              </a:rPr>
              <a:t>البحث التطبيقي</a:t>
            </a:r>
            <a:r>
              <a:rPr lang="ru-RU" sz="1400" dirty="0">
                <a:cs typeface="Alexandria" pitchFamily="2" charset="-78"/>
              </a:rPr>
              <a:t>: </a:t>
            </a:r>
            <a:r>
              <a:rPr lang="ar-SA" sz="1400" dirty="0">
                <a:latin typeface="Alexandria" pitchFamily="2" charset="-78"/>
                <a:cs typeface="Alexandria" pitchFamily="2" charset="-78"/>
              </a:rPr>
              <a:t>يعتمد على التطبيق العملي والاختبار على نماذج ونظرية العمل</a:t>
            </a:r>
            <a:r>
              <a:rPr lang="ru-RU" sz="1400" dirty="0">
                <a:cs typeface="Alexandria" pitchFamily="2" charset="-78"/>
              </a:rPr>
              <a:t>.</a:t>
            </a:r>
            <a:endParaRPr lang="en-US" sz="1400" dirty="0">
              <a:latin typeface="Alexandria" pitchFamily="2" charset="-78"/>
              <a:cs typeface="Alexandria" pitchFamily="2" charset="-78"/>
            </a:endParaRPr>
          </a:p>
          <a:p>
            <a:pPr algn="just" rtl="1"/>
            <a:r>
              <a:rPr lang="ar-SA" sz="1400" b="1" dirty="0">
                <a:latin typeface="Alexandria" pitchFamily="2" charset="-78"/>
                <a:cs typeface="Alexandria" pitchFamily="2" charset="-78"/>
              </a:rPr>
              <a:t>الغايات والفوائد</a:t>
            </a:r>
            <a:r>
              <a:rPr lang="ru-RU" sz="1400" b="1" dirty="0">
                <a:cs typeface="Alexandria" pitchFamily="2" charset="-78"/>
              </a:rPr>
              <a:t>:</a:t>
            </a:r>
            <a:endParaRPr lang="en-US" sz="1400" dirty="0">
              <a:latin typeface="Alexandria" pitchFamily="2" charset="-78"/>
              <a:cs typeface="Alexandria" pitchFamily="2" charset="-78"/>
            </a:endParaRPr>
          </a:p>
          <a:p>
            <a:pPr algn="just" rtl="1"/>
            <a:r>
              <a:rPr lang="ar-SA" sz="1400" dirty="0">
                <a:latin typeface="Alexandria" pitchFamily="2" charset="-78"/>
                <a:cs typeface="Alexandria" pitchFamily="2" charset="-78"/>
              </a:rPr>
              <a:t>البحث الأساسي</a:t>
            </a:r>
            <a:r>
              <a:rPr lang="ru-RU" sz="1400" dirty="0">
                <a:cs typeface="Alexandria" pitchFamily="2" charset="-78"/>
              </a:rPr>
              <a:t>: </a:t>
            </a:r>
            <a:r>
              <a:rPr lang="ar-SA" sz="1400" dirty="0">
                <a:latin typeface="Alexandria" pitchFamily="2" charset="-78"/>
                <a:cs typeface="Alexandria" pitchFamily="2" charset="-78"/>
              </a:rPr>
              <a:t>يساهم في توسيع المعرفة العلمية وفهم أساسية الظواهر والنظريات في مجال معين</a:t>
            </a:r>
            <a:r>
              <a:rPr lang="ru-RU" sz="1400" dirty="0">
                <a:cs typeface="Alexandria" pitchFamily="2" charset="-78"/>
              </a:rPr>
              <a:t>.</a:t>
            </a:r>
            <a:endParaRPr lang="en-US" sz="1400" dirty="0">
              <a:latin typeface="Alexandria" pitchFamily="2" charset="-78"/>
              <a:cs typeface="Alexandria" pitchFamily="2" charset="-78"/>
            </a:endParaRPr>
          </a:p>
          <a:p>
            <a:pPr lvl="0" algn="just" rtl="1"/>
            <a:r>
              <a:rPr lang="ar-SA" sz="1400" dirty="0">
                <a:latin typeface="Alexandria" pitchFamily="2" charset="-78"/>
                <a:cs typeface="Alexandria" pitchFamily="2" charset="-78"/>
              </a:rPr>
              <a:t>البحث التطبيقي</a:t>
            </a:r>
            <a:r>
              <a:rPr lang="ru-RU" sz="1400" dirty="0">
                <a:cs typeface="Alexandria" pitchFamily="2" charset="-78"/>
              </a:rPr>
              <a:t>: </a:t>
            </a:r>
            <a:r>
              <a:rPr lang="ar-SA" sz="1400" dirty="0">
                <a:latin typeface="Alexandria" pitchFamily="2" charset="-78"/>
                <a:cs typeface="Alexandria" pitchFamily="2" charset="-78"/>
              </a:rPr>
              <a:t>يعمل على تطوير تطبيقات عملية في الحياة اليومية والصناعية ومعالجة المشكلات الحقيقية</a:t>
            </a:r>
            <a:r>
              <a:rPr lang="ru-RU" sz="1400" dirty="0">
                <a:cs typeface="Alexandria" pitchFamily="2" charset="-78"/>
              </a:rPr>
              <a:t>.</a:t>
            </a:r>
            <a:endParaRPr lang="en-US" sz="1400" dirty="0">
              <a:latin typeface="Alexandria" pitchFamily="2" charset="-78"/>
              <a:cs typeface="Alexandria" pitchFamily="2" charset="-78"/>
            </a:endParaRPr>
          </a:p>
          <a:p>
            <a:pPr algn="just" rtl="1"/>
            <a:r>
              <a:rPr lang="ar-SA" sz="1400" dirty="0">
                <a:latin typeface="Alexandria" pitchFamily="2" charset="-78"/>
                <a:cs typeface="Alexandria" pitchFamily="2" charset="-78"/>
              </a:rPr>
              <a:t>هذه هي بعض الاختلافات الرئيسية بين البحوث الأساسية والبحوث التطبيقية</a:t>
            </a:r>
            <a:r>
              <a:rPr lang="ru-RU" sz="1400" dirty="0">
                <a:cs typeface="Alexandria" pitchFamily="2" charset="-78"/>
              </a:rPr>
              <a:t>. </a:t>
            </a:r>
            <a:r>
              <a:rPr lang="ar-SA" sz="1400" dirty="0">
                <a:latin typeface="Alexandria" pitchFamily="2" charset="-78"/>
                <a:cs typeface="Alexandria" pitchFamily="2" charset="-78"/>
              </a:rPr>
              <a:t>البحوث الأساسية تساهم في بناء الأسس النظرية للمجتمع العلمي، بينما تعمل البحوث التطبيقية على توظيف هذه الأسس في إيجاد حلول عملية للمشكلات الحقيقية</a:t>
            </a:r>
            <a:endParaRPr lang="en-US" sz="14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75798719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9549" y="991763"/>
            <a:ext cx="10808887" cy="493798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579550" y="1150267"/>
            <a:ext cx="10477158" cy="3693319"/>
          </a:xfrm>
          <a:prstGeom prst="rect">
            <a:avLst/>
          </a:prstGeom>
          <a:noFill/>
        </p:spPr>
        <p:txBody>
          <a:bodyPr wrap="square" rtlCol="1">
            <a:spAutoFit/>
          </a:bodyPr>
          <a:lstStyle/>
          <a:p>
            <a:pPr algn="ctr" rtl="1"/>
            <a:r>
              <a:rPr lang="ar-SA" b="1" dirty="0">
                <a:latin typeface="Alexandria" pitchFamily="2" charset="-78"/>
                <a:cs typeface="Alexandria" pitchFamily="2" charset="-78"/>
              </a:rPr>
              <a:t>أهمية البحوث الأساسية</a:t>
            </a:r>
            <a:endParaRPr lang="en-US" dirty="0">
              <a:latin typeface="Alexandria" pitchFamily="2" charset="-78"/>
              <a:cs typeface="Alexandria" pitchFamily="2" charset="-78"/>
            </a:endParaRPr>
          </a:p>
          <a:p>
            <a:pPr algn="r" rtl="1"/>
            <a:r>
              <a:rPr lang="ar-SA" dirty="0">
                <a:latin typeface="Alexandria" pitchFamily="2" charset="-78"/>
                <a:cs typeface="Alexandria" pitchFamily="2" charset="-78"/>
              </a:rPr>
              <a:t>تلعب البحوث الأساسية دورًا حيويًا في تقدم المعرفة والتطور العلمي</a:t>
            </a:r>
            <a:r>
              <a:rPr lang="ru-RU" dirty="0">
                <a:cs typeface="Alexandria" pitchFamily="2" charset="-78"/>
              </a:rPr>
              <a:t>. </a:t>
            </a:r>
            <a:r>
              <a:rPr lang="ar-SA" dirty="0">
                <a:latin typeface="Alexandria" pitchFamily="2" charset="-78"/>
                <a:cs typeface="Alexandria" pitchFamily="2" charset="-78"/>
              </a:rPr>
              <a:t>إليك بعض أهمية البحوث الأساسية</a:t>
            </a:r>
            <a:r>
              <a:rPr lang="ru-RU" dirty="0">
                <a:cs typeface="Alexandria" pitchFamily="2" charset="-78"/>
              </a:rPr>
              <a:t>:</a:t>
            </a:r>
            <a:endParaRPr lang="en-US" dirty="0">
              <a:latin typeface="Alexandria" pitchFamily="2" charset="-78"/>
              <a:cs typeface="Alexandria" pitchFamily="2" charset="-78"/>
            </a:endParaRPr>
          </a:p>
          <a:p>
            <a:pPr algn="r" rtl="1"/>
            <a:r>
              <a:rPr lang="ar-SA" b="1" dirty="0">
                <a:latin typeface="Alexandria" pitchFamily="2" charset="-78"/>
                <a:cs typeface="Alexandria" pitchFamily="2" charset="-78"/>
              </a:rPr>
              <a:t>توسيع المعرفة العلمية</a:t>
            </a:r>
            <a:endParaRPr lang="en-US" dirty="0">
              <a:latin typeface="Alexandria" pitchFamily="2" charset="-78"/>
              <a:cs typeface="Alexandria" pitchFamily="2" charset="-78"/>
            </a:endParaRPr>
          </a:p>
          <a:p>
            <a:pPr algn="r" rtl="1"/>
            <a:r>
              <a:rPr lang="ar-SA" dirty="0">
                <a:latin typeface="Alexandria" pitchFamily="2" charset="-78"/>
                <a:cs typeface="Alexandria" pitchFamily="2" charset="-78"/>
              </a:rPr>
              <a:t>تساهم البحوث الأساسية في توسيع مجال المعرفة العلمية من خلال استكشاف مواضيع جديدة وغير مستكشفة</a:t>
            </a:r>
            <a:r>
              <a:rPr lang="ru-RU" dirty="0">
                <a:cs typeface="Alexandria" pitchFamily="2" charset="-78"/>
              </a:rPr>
              <a:t>. </a:t>
            </a:r>
            <a:r>
              <a:rPr lang="ar-SA" dirty="0">
                <a:latin typeface="Alexandria" pitchFamily="2" charset="-78"/>
                <a:cs typeface="Alexandria" pitchFamily="2" charset="-78"/>
              </a:rPr>
              <a:t>تساعد هذه الأبحاث على فهم أسس العلوم واكتشاف الظواهر الجديدة التي تسهم في تقدم البشرية</a:t>
            </a:r>
            <a:r>
              <a:rPr lang="ru-RU" dirty="0">
                <a:cs typeface="Alexandria" pitchFamily="2" charset="-78"/>
              </a:rPr>
              <a:t>.</a:t>
            </a:r>
            <a:endParaRPr lang="en-US" dirty="0">
              <a:latin typeface="Alexandria" pitchFamily="2" charset="-78"/>
              <a:cs typeface="Alexandria" pitchFamily="2" charset="-78"/>
            </a:endParaRPr>
          </a:p>
          <a:p>
            <a:pPr algn="r" rtl="1"/>
            <a:r>
              <a:rPr lang="ar-SA" b="1" dirty="0">
                <a:latin typeface="Alexandria" pitchFamily="2" charset="-78"/>
                <a:cs typeface="Alexandria" pitchFamily="2" charset="-78"/>
              </a:rPr>
              <a:t>تطوير النظريات والمفاهيم</a:t>
            </a:r>
            <a:endParaRPr lang="en-US" dirty="0">
              <a:latin typeface="Alexandria" pitchFamily="2" charset="-78"/>
              <a:cs typeface="Alexandria" pitchFamily="2" charset="-78"/>
            </a:endParaRPr>
          </a:p>
          <a:p>
            <a:pPr algn="r" rtl="1"/>
            <a:r>
              <a:rPr lang="ar-SA" dirty="0">
                <a:latin typeface="Alexandria" pitchFamily="2" charset="-78"/>
                <a:cs typeface="Alexandria" pitchFamily="2" charset="-78"/>
              </a:rPr>
              <a:t>تساهم البحوث الأساسية في تطور النظريات والمفاهيم العلمية عن طريق إثراء الأدلة القائمة واختبار الفرضيات المطروحة</a:t>
            </a:r>
            <a:r>
              <a:rPr lang="ru-RU" dirty="0">
                <a:cs typeface="Alexandria" pitchFamily="2" charset="-78"/>
              </a:rPr>
              <a:t>. </a:t>
            </a:r>
            <a:r>
              <a:rPr lang="ar-SA" dirty="0">
                <a:latin typeface="Alexandria" pitchFamily="2" charset="-78"/>
                <a:cs typeface="Alexandria" pitchFamily="2" charset="-78"/>
              </a:rPr>
              <a:t>يساهم هذا التطوير في تحسين فهمنا للعالم وكيفية عمله</a:t>
            </a:r>
            <a:r>
              <a:rPr lang="ru-RU" dirty="0">
                <a:cs typeface="Alexandria" pitchFamily="2" charset="-78"/>
              </a:rPr>
              <a:t>.</a:t>
            </a:r>
            <a:endParaRPr lang="en-US" dirty="0">
              <a:latin typeface="Alexandria" pitchFamily="2" charset="-78"/>
              <a:cs typeface="Alexandria" pitchFamily="2" charset="-78"/>
            </a:endParaRPr>
          </a:p>
          <a:p>
            <a:pPr algn="r" rtl="1"/>
            <a:r>
              <a:rPr lang="ar-SA" b="1" dirty="0">
                <a:latin typeface="Alexandria" pitchFamily="2" charset="-78"/>
                <a:cs typeface="Alexandria" pitchFamily="2" charset="-78"/>
              </a:rPr>
              <a:t>تأسيس قاعدة علمية قوية</a:t>
            </a:r>
            <a:endParaRPr lang="en-US" dirty="0">
              <a:latin typeface="Alexandria" pitchFamily="2" charset="-78"/>
              <a:cs typeface="Alexandria" pitchFamily="2" charset="-78"/>
            </a:endParaRPr>
          </a:p>
          <a:p>
            <a:pPr algn="r" rtl="1"/>
            <a:r>
              <a:rPr lang="ar-SA" dirty="0">
                <a:latin typeface="Alexandria" pitchFamily="2" charset="-78"/>
                <a:cs typeface="Alexandria" pitchFamily="2" charset="-78"/>
              </a:rPr>
              <a:t>تعمل البحوث الأساسية على تأسيس قاعدة علمية قوية من خلال تطوير الأدلة العلمية وتقنيات القياس والتحليل</a:t>
            </a:r>
            <a:r>
              <a:rPr lang="ru-RU" dirty="0">
                <a:cs typeface="Alexandria" pitchFamily="2" charset="-78"/>
              </a:rPr>
              <a:t>. </a:t>
            </a:r>
            <a:r>
              <a:rPr lang="ar-SA" dirty="0">
                <a:latin typeface="Alexandria" pitchFamily="2" charset="-78"/>
                <a:cs typeface="Alexandria" pitchFamily="2" charset="-78"/>
              </a:rPr>
              <a:t>تساهم هذه القواعد القوية في توجيه البحوث التطبيقية وتحسين العمليات والتكنولوجيا</a:t>
            </a:r>
            <a:r>
              <a:rPr lang="ru-RU" dirty="0">
                <a:cs typeface="Alexandria" pitchFamily="2" charset="-78"/>
              </a:rPr>
              <a:t>.</a:t>
            </a:r>
            <a:endParaRPr lang="en-US"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90533788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91673" y="991763"/>
            <a:ext cx="10496281" cy="493798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1143382" y="1075366"/>
            <a:ext cx="10006885" cy="5139869"/>
          </a:xfrm>
          <a:prstGeom prst="rect">
            <a:avLst/>
          </a:prstGeom>
          <a:noFill/>
        </p:spPr>
        <p:txBody>
          <a:bodyPr wrap="square" rtlCol="1">
            <a:spAutoFit/>
          </a:bodyPr>
          <a:lstStyle/>
          <a:p>
            <a:pPr algn="ctr" rtl="1">
              <a:lnSpc>
                <a:spcPct val="150000"/>
              </a:lnSpc>
            </a:pPr>
            <a:r>
              <a:rPr lang="ar-SA" sz="1600" b="1" dirty="0">
                <a:latin typeface="Alexandria" pitchFamily="2" charset="-78"/>
                <a:cs typeface="Alexandria" pitchFamily="2" charset="-78"/>
              </a:rPr>
              <a:t>أهمية المنهج التطبيقي</a:t>
            </a:r>
            <a:endParaRPr lang="ar-JO" sz="1600" b="1" dirty="0">
              <a:latin typeface="Alexandria" pitchFamily="2" charset="-78"/>
              <a:cs typeface="Alexandria" pitchFamily="2" charset="-78"/>
            </a:endParaRPr>
          </a:p>
          <a:p>
            <a:pPr algn="just" rtl="1">
              <a:lnSpc>
                <a:spcPct val="150000"/>
              </a:lnSpc>
            </a:pPr>
            <a:r>
              <a:rPr lang="ar-SA" sz="1600" b="1" dirty="0">
                <a:latin typeface="Alexandria" pitchFamily="2" charset="-78"/>
                <a:cs typeface="Alexandria" pitchFamily="2" charset="-78"/>
              </a:rPr>
              <a:t> </a:t>
            </a:r>
            <a:r>
              <a:rPr lang="ar-SA" sz="1600" dirty="0">
                <a:latin typeface="Alexandria" pitchFamily="2" charset="-78"/>
                <a:cs typeface="Alexandria" pitchFamily="2" charset="-78"/>
              </a:rPr>
              <a:t>يعتبر المنهج التطبيقي أحد أهم الأساليب في البحث العلمي، وذلك لعدة أسباب</a:t>
            </a:r>
            <a:r>
              <a:rPr lang="ru-RU" sz="1600" dirty="0">
                <a:cs typeface="Alexandria" pitchFamily="2" charset="-78"/>
              </a:rPr>
              <a:t>:</a:t>
            </a:r>
            <a:endParaRPr lang="en-US" sz="1600" dirty="0">
              <a:latin typeface="Alexandria" pitchFamily="2" charset="-78"/>
              <a:cs typeface="Alexandria" pitchFamily="2" charset="-78"/>
            </a:endParaRPr>
          </a:p>
          <a:p>
            <a:pPr algn="just" rtl="1">
              <a:lnSpc>
                <a:spcPct val="150000"/>
              </a:lnSpc>
            </a:pPr>
            <a:r>
              <a:rPr lang="ar-SA" sz="1600" b="1" dirty="0">
                <a:latin typeface="Alexandria" pitchFamily="2" charset="-78"/>
                <a:cs typeface="Alexandria" pitchFamily="2" charset="-78"/>
              </a:rPr>
              <a:t>حل المشكلات العملية</a:t>
            </a:r>
            <a:r>
              <a:rPr lang="ar-SA" sz="1600" dirty="0">
                <a:latin typeface="Alexandria" pitchFamily="2" charset="-78"/>
                <a:cs typeface="Alexandria" pitchFamily="2" charset="-78"/>
              </a:rPr>
              <a:t>: يساعد المنهج التطبيقي في حل المشكلات العملية والتحديات التي تواجهها المجتمعات والصناعات</a:t>
            </a:r>
            <a:r>
              <a:rPr lang="ru-RU" sz="1600" dirty="0">
                <a:cs typeface="Alexandria" pitchFamily="2" charset="-78"/>
              </a:rPr>
              <a:t>. </a:t>
            </a:r>
            <a:r>
              <a:rPr lang="ar-SA" sz="1600" dirty="0">
                <a:latin typeface="Alexandria" pitchFamily="2" charset="-78"/>
                <a:cs typeface="Alexandria" pitchFamily="2" charset="-78"/>
              </a:rPr>
              <a:t>يمكن استخدام النتائج والتوصيات العلمية لتطوير سلع وخدمات جديدة، وتحسين العمليات الصناعية، وتعزيز الجودة والكفاءة</a:t>
            </a:r>
            <a:r>
              <a:rPr lang="ru-RU" sz="1600" dirty="0">
                <a:cs typeface="Alexandria" pitchFamily="2" charset="-78"/>
              </a:rPr>
              <a:t>.</a:t>
            </a:r>
            <a:endParaRPr lang="en-US" sz="1600" dirty="0">
              <a:latin typeface="Alexandria" pitchFamily="2" charset="-78"/>
              <a:cs typeface="Alexandria" pitchFamily="2" charset="-78"/>
            </a:endParaRPr>
          </a:p>
          <a:p>
            <a:pPr algn="just" rtl="1">
              <a:lnSpc>
                <a:spcPct val="150000"/>
              </a:lnSpc>
            </a:pPr>
            <a:r>
              <a:rPr lang="ar-SA" sz="1600" b="1" dirty="0">
                <a:latin typeface="Alexandria" pitchFamily="2" charset="-78"/>
                <a:cs typeface="Alexandria" pitchFamily="2" charset="-78"/>
              </a:rPr>
              <a:t>تحسين القرارات الإدارية</a:t>
            </a:r>
            <a:r>
              <a:rPr lang="ar-SA" sz="1600" dirty="0">
                <a:latin typeface="Alexandria" pitchFamily="2" charset="-78"/>
                <a:cs typeface="Alexandria" pitchFamily="2" charset="-78"/>
              </a:rPr>
              <a:t>: يقدم المنهج التطبيقي تحليلًا علميًا للبيانات والمعلومات لاتخاذ القرارات الإدارية الأفضل</a:t>
            </a:r>
            <a:r>
              <a:rPr lang="ru-RU" sz="1600" dirty="0">
                <a:cs typeface="Alexandria" pitchFamily="2" charset="-78"/>
              </a:rPr>
              <a:t>. </a:t>
            </a:r>
            <a:r>
              <a:rPr lang="ar-SA" sz="1600" dirty="0">
                <a:latin typeface="Alexandria" pitchFamily="2" charset="-78"/>
                <a:cs typeface="Alexandria" pitchFamily="2" charset="-78"/>
              </a:rPr>
              <a:t>يمكن استخدام النتائج العلمية لتحسين إدارة المشاريع وتخطيط الموارد واتخاذ قرارات استراتيجية</a:t>
            </a:r>
            <a:r>
              <a:rPr lang="ru-RU" sz="1600" dirty="0">
                <a:cs typeface="Alexandria" pitchFamily="2" charset="-78"/>
              </a:rPr>
              <a:t>.</a:t>
            </a:r>
            <a:endParaRPr lang="en-US" sz="1600" dirty="0">
              <a:latin typeface="Alexandria" pitchFamily="2" charset="-78"/>
              <a:cs typeface="Alexandria" pitchFamily="2" charset="-78"/>
            </a:endParaRPr>
          </a:p>
          <a:p>
            <a:pPr algn="just" rtl="1">
              <a:lnSpc>
                <a:spcPct val="150000"/>
              </a:lnSpc>
            </a:pPr>
            <a:r>
              <a:rPr lang="ar-SA" sz="1600" b="1" dirty="0">
                <a:latin typeface="Alexandria" pitchFamily="2" charset="-78"/>
                <a:cs typeface="Alexandria" pitchFamily="2" charset="-78"/>
              </a:rPr>
              <a:t>التطوير التكنولوجي</a:t>
            </a:r>
            <a:r>
              <a:rPr lang="ar-SA" sz="1600" dirty="0">
                <a:latin typeface="Alexandria" pitchFamily="2" charset="-78"/>
                <a:cs typeface="Alexandria" pitchFamily="2" charset="-78"/>
              </a:rPr>
              <a:t>: يسهم المنهج التطبيقي في تقدم التكنولوجيا والابتكار من خلال توجيه الأبحاث العلمية نحو حلول فعالة وتطبيقها على الصناعة والتكنولوجيا</a:t>
            </a:r>
            <a:r>
              <a:rPr lang="ru-RU" sz="1600" dirty="0">
                <a:cs typeface="Alexandria" pitchFamily="2" charset="-78"/>
              </a:rPr>
              <a:t>. </a:t>
            </a:r>
            <a:r>
              <a:rPr lang="ar-SA" sz="1600" dirty="0">
                <a:latin typeface="Alexandria" pitchFamily="2" charset="-78"/>
                <a:cs typeface="Alexandria" pitchFamily="2" charset="-78"/>
              </a:rPr>
              <a:t>يمكن أن تؤدي البحوث التطبيقية إلى اكتشافات وتحسينات تقنية جديدة</a:t>
            </a:r>
            <a:r>
              <a:rPr lang="ru-RU" sz="1600" dirty="0">
                <a:cs typeface="Alexandria" pitchFamily="2" charset="-78"/>
              </a:rPr>
              <a:t>.</a:t>
            </a:r>
            <a:endParaRPr lang="en-US" sz="1600" dirty="0">
              <a:latin typeface="Alexandria" pitchFamily="2" charset="-78"/>
              <a:cs typeface="Alexandria" pitchFamily="2" charset="-78"/>
            </a:endParaRPr>
          </a:p>
          <a:p>
            <a:pPr algn="just" rtl="1">
              <a:lnSpc>
                <a:spcPct val="150000"/>
              </a:lnSpc>
            </a:pPr>
            <a:r>
              <a:rPr lang="ar-SA" sz="1600" b="1" dirty="0">
                <a:latin typeface="Alexandria" pitchFamily="2" charset="-78"/>
                <a:cs typeface="Alexandria" pitchFamily="2" charset="-78"/>
              </a:rPr>
              <a:t>تعزيز التعاون بين الجهات المختلفة</a:t>
            </a:r>
            <a:r>
              <a:rPr lang="ar-SA" sz="1600" dirty="0">
                <a:latin typeface="Alexandria" pitchFamily="2" charset="-78"/>
                <a:cs typeface="Alexandria" pitchFamily="2" charset="-78"/>
              </a:rPr>
              <a:t>: يشجع المنهج التطبيقي على التعاون بين الأكاديميين والصناعيين والحكومة والمجتمعات المحلية</a:t>
            </a:r>
            <a:r>
              <a:rPr lang="ru-RU" sz="1600" dirty="0">
                <a:cs typeface="Alexandria" pitchFamily="2" charset="-78"/>
              </a:rPr>
              <a:t>. </a:t>
            </a:r>
            <a:r>
              <a:rPr lang="ar-SA" sz="1600" dirty="0">
                <a:latin typeface="Alexandria" pitchFamily="2" charset="-78"/>
                <a:cs typeface="Alexandria" pitchFamily="2" charset="-78"/>
              </a:rPr>
              <a:t>يمكن للجهات المختلفة الاستفادة من النتائج العلمية لتحقيق تقدم في مجالات مختلفة</a:t>
            </a:r>
            <a:r>
              <a:rPr lang="ru-RU" sz="1600" dirty="0">
                <a:cs typeface="Alexandria" pitchFamily="2" charset="-78"/>
              </a:rPr>
              <a:t>.</a:t>
            </a:r>
            <a:endParaRPr lang="en-US" sz="1600" dirty="0">
              <a:latin typeface="Alexandria" pitchFamily="2" charset="-78"/>
              <a:cs typeface="Alexandria" pitchFamily="2" charset="-78"/>
            </a:endParaRPr>
          </a:p>
          <a:p>
            <a:pPr algn="r" rtl="1"/>
            <a:endParaRPr lang="en-US" sz="16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26538946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21216" y="1155869"/>
            <a:ext cx="11081577" cy="487502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824248" y="1440171"/>
            <a:ext cx="10805375" cy="3970318"/>
          </a:xfrm>
          <a:prstGeom prst="rect">
            <a:avLst/>
          </a:prstGeom>
          <a:noFill/>
        </p:spPr>
        <p:txBody>
          <a:bodyPr wrap="square" rtlCol="1">
            <a:spAutoFit/>
          </a:bodyPr>
          <a:lstStyle/>
          <a:p>
            <a:pPr algn="ctr" rtl="1"/>
            <a:r>
              <a:rPr lang="ar-SA" sz="1400" b="1" dirty="0">
                <a:latin typeface="Alexandria" pitchFamily="2" charset="-78"/>
                <a:cs typeface="Alexandria" pitchFamily="2" charset="-78"/>
              </a:rPr>
              <a:t>أهمية البحوث التطبيقية</a:t>
            </a:r>
            <a:endParaRPr lang="en-US" sz="1400" dirty="0">
              <a:latin typeface="Alexandria" pitchFamily="2" charset="-78"/>
              <a:cs typeface="Alexandria" pitchFamily="2" charset="-78"/>
            </a:endParaRPr>
          </a:p>
          <a:p>
            <a:pPr algn="r" rtl="1"/>
            <a:r>
              <a:rPr lang="ar-SA" sz="1400" b="1" dirty="0">
                <a:latin typeface="Alexandria" pitchFamily="2" charset="-78"/>
                <a:cs typeface="Alexandria" pitchFamily="2" charset="-78"/>
              </a:rPr>
              <a:t>تطوير التكنولوجيا والابتكار</a:t>
            </a:r>
            <a:endParaRPr lang="en-US" sz="1400" dirty="0">
              <a:latin typeface="Alexandria" pitchFamily="2" charset="-78"/>
              <a:cs typeface="Alexandria" pitchFamily="2" charset="-78"/>
            </a:endParaRPr>
          </a:p>
          <a:p>
            <a:pPr algn="r" rtl="1"/>
            <a:r>
              <a:rPr lang="ar-SA" sz="1400" dirty="0">
                <a:latin typeface="Alexandria" pitchFamily="2" charset="-78"/>
                <a:cs typeface="Alexandria" pitchFamily="2" charset="-78"/>
              </a:rPr>
              <a:t>تلعب البحوث التطبيقية دورًا حيويًا في تطوير التكنولوجيا وتعزيز الابتكار</a:t>
            </a:r>
            <a:r>
              <a:rPr lang="ru-RU" sz="1400" dirty="0">
                <a:cs typeface="Alexandria" pitchFamily="2" charset="-78"/>
              </a:rPr>
              <a:t>. </a:t>
            </a:r>
            <a:r>
              <a:rPr lang="ar-SA" sz="1400" dirty="0">
                <a:latin typeface="Alexandria" pitchFamily="2" charset="-78"/>
                <a:cs typeface="Alexandria" pitchFamily="2" charset="-78"/>
              </a:rPr>
              <a:t>حيث تُجرى البحوث التطبيقية لحل المشكلات والتحديات العملية التي </a:t>
            </a:r>
            <a:r>
              <a:rPr lang="ar-SA" sz="1400" dirty="0" err="1">
                <a:latin typeface="Alexandria" pitchFamily="2" charset="-78"/>
                <a:cs typeface="Alexandria" pitchFamily="2" charset="-78"/>
              </a:rPr>
              <a:t>يواجهها</a:t>
            </a:r>
            <a:r>
              <a:rPr lang="ar-SA" sz="1400" dirty="0">
                <a:latin typeface="Alexandria" pitchFamily="2" charset="-78"/>
                <a:cs typeface="Alexandria" pitchFamily="2" charset="-78"/>
              </a:rPr>
              <a:t> الناس والصناعات</a:t>
            </a:r>
            <a:r>
              <a:rPr lang="ru-RU" sz="1400" dirty="0">
                <a:cs typeface="Alexandria" pitchFamily="2" charset="-78"/>
              </a:rPr>
              <a:t>. </a:t>
            </a:r>
            <a:r>
              <a:rPr lang="ar-SA" sz="1400" dirty="0">
                <a:latin typeface="Alexandria" pitchFamily="2" charset="-78"/>
                <a:cs typeface="Alexandria" pitchFamily="2" charset="-78"/>
              </a:rPr>
              <a:t>وباستخدام المنهج العلمي والأدوات والتقنيات المتاحة، يعمل الباحثون على تحويل النتائج والاكتشافات العلمية إلى حلول وتطبيقات عملية تستخدم في مجالات متنوعة مثل التكنولوجيا، الطب، الزراعة، والصناعة</a:t>
            </a:r>
            <a:r>
              <a:rPr lang="ru-RU" sz="1400" dirty="0">
                <a:cs typeface="Alexandria" pitchFamily="2" charset="-78"/>
              </a:rPr>
              <a:t>.</a:t>
            </a:r>
            <a:endParaRPr lang="en-US" sz="1400" dirty="0">
              <a:latin typeface="Alexandria" pitchFamily="2" charset="-78"/>
              <a:cs typeface="Alexandria" pitchFamily="2" charset="-78"/>
            </a:endParaRPr>
          </a:p>
          <a:p>
            <a:pPr algn="r" rtl="1"/>
            <a:r>
              <a:rPr lang="ar-SA" sz="1400" dirty="0">
                <a:latin typeface="Alexandria" pitchFamily="2" charset="-78"/>
                <a:cs typeface="Alexandria" pitchFamily="2" charset="-78"/>
              </a:rPr>
              <a:t>فوائد البحوث التطبيقية في تطوير التكنولوجيا والابتكار تشمل</a:t>
            </a:r>
            <a:r>
              <a:rPr lang="ru-RU" sz="1400" dirty="0">
                <a:cs typeface="Alexandria" pitchFamily="2" charset="-78"/>
              </a:rPr>
              <a:t>:</a:t>
            </a:r>
            <a:endParaRPr lang="en-US" sz="1400" dirty="0">
              <a:latin typeface="Alexandria" pitchFamily="2" charset="-78"/>
              <a:cs typeface="Alexandria" pitchFamily="2" charset="-78"/>
            </a:endParaRPr>
          </a:p>
          <a:p>
            <a:pPr marL="285750" indent="-285750" algn="r" rtl="1">
              <a:buFont typeface="Wingdings" panose="05000000000000000000" pitchFamily="2" charset="2"/>
              <a:buChar char="ü"/>
            </a:pPr>
            <a:r>
              <a:rPr lang="ar-SA" sz="1400" dirty="0">
                <a:latin typeface="Alexandria" pitchFamily="2" charset="-78"/>
                <a:cs typeface="Alexandria" pitchFamily="2" charset="-78"/>
              </a:rPr>
              <a:t>تحسين الأداء وتطوير المنتجات والخدمات لتلبية احتياجات السوق وتقديم تجارب جديدة ومبتكرة للمستخدمين</a:t>
            </a:r>
            <a:r>
              <a:rPr lang="ru-RU" sz="1400" dirty="0">
                <a:cs typeface="Alexandria" pitchFamily="2" charset="-78"/>
              </a:rPr>
              <a:t>.</a:t>
            </a:r>
            <a:endParaRPr lang="en-US" sz="1400" dirty="0">
              <a:latin typeface="Alexandria" pitchFamily="2" charset="-78"/>
              <a:cs typeface="Alexandria" pitchFamily="2" charset="-78"/>
            </a:endParaRPr>
          </a:p>
          <a:p>
            <a:pPr marL="285750" indent="-285750" algn="r" rtl="1">
              <a:buFont typeface="Wingdings" panose="05000000000000000000" pitchFamily="2" charset="2"/>
              <a:buChar char="ü"/>
            </a:pPr>
            <a:r>
              <a:rPr lang="ar-SA" sz="1400" dirty="0">
                <a:latin typeface="Alexandria" pitchFamily="2" charset="-78"/>
                <a:cs typeface="Alexandria" pitchFamily="2" charset="-78"/>
              </a:rPr>
              <a:t>زيادة الكفاءة وتقليل التكاليف في العمليات الإنتاجية والخدماتية بفضل تطبيق التقنيات الجديدة والمحسنة</a:t>
            </a:r>
            <a:r>
              <a:rPr lang="ru-RU" sz="1400" dirty="0">
                <a:cs typeface="Alexandria" pitchFamily="2" charset="-78"/>
              </a:rPr>
              <a:t>.</a:t>
            </a:r>
            <a:endParaRPr lang="en-US" sz="1400" dirty="0">
              <a:latin typeface="Alexandria" pitchFamily="2" charset="-78"/>
              <a:cs typeface="Alexandria" pitchFamily="2" charset="-78"/>
            </a:endParaRPr>
          </a:p>
          <a:p>
            <a:pPr marL="285750" indent="-285750" algn="r" rtl="1">
              <a:buFont typeface="Wingdings" panose="05000000000000000000" pitchFamily="2" charset="2"/>
              <a:buChar char="ü"/>
            </a:pPr>
            <a:r>
              <a:rPr lang="ar-SA" sz="1400" dirty="0">
                <a:latin typeface="Alexandria" pitchFamily="2" charset="-78"/>
                <a:cs typeface="Alexandria" pitchFamily="2" charset="-78"/>
              </a:rPr>
              <a:t>توفير حلول فعالة للمشكلات التقنية والتحديات التي تواجهها الصناعات والشركات</a:t>
            </a:r>
            <a:r>
              <a:rPr lang="ru-RU" sz="1400" dirty="0">
                <a:cs typeface="Alexandria" pitchFamily="2" charset="-78"/>
              </a:rPr>
              <a:t>.</a:t>
            </a:r>
            <a:endParaRPr lang="en-US" sz="1400" dirty="0">
              <a:latin typeface="Alexandria" pitchFamily="2" charset="-78"/>
              <a:cs typeface="Alexandria" pitchFamily="2" charset="-78"/>
            </a:endParaRPr>
          </a:p>
          <a:p>
            <a:pPr marL="285750" indent="-285750" algn="r" rtl="1">
              <a:buFont typeface="Wingdings" panose="05000000000000000000" pitchFamily="2" charset="2"/>
              <a:buChar char="ü"/>
            </a:pPr>
            <a:r>
              <a:rPr lang="ar-SA" sz="1400" dirty="0">
                <a:latin typeface="Alexandria" pitchFamily="2" charset="-78"/>
                <a:cs typeface="Alexandria" pitchFamily="2" charset="-78"/>
              </a:rPr>
              <a:t>تعزيز التنافسية وزيادة الابتكار في السوق المحلية والعالمية</a:t>
            </a:r>
            <a:r>
              <a:rPr lang="ru-RU" sz="1400" dirty="0">
                <a:cs typeface="Alexandria" pitchFamily="2" charset="-78"/>
              </a:rPr>
              <a:t>.</a:t>
            </a:r>
            <a:endParaRPr lang="en-US" sz="1400" dirty="0">
              <a:latin typeface="Alexandria" pitchFamily="2" charset="-78"/>
              <a:cs typeface="Alexandria" pitchFamily="2" charset="-78"/>
            </a:endParaRPr>
          </a:p>
          <a:p>
            <a:pPr algn="r" rtl="1"/>
            <a:r>
              <a:rPr lang="ar-SA" sz="1400" b="1" dirty="0">
                <a:latin typeface="Alexandria" pitchFamily="2" charset="-78"/>
                <a:cs typeface="Alexandria" pitchFamily="2" charset="-78"/>
              </a:rPr>
              <a:t>حل المشكلات العملية وتحسين العمليات</a:t>
            </a:r>
            <a:endParaRPr lang="en-US" sz="1400" dirty="0">
              <a:latin typeface="Alexandria" pitchFamily="2" charset="-78"/>
              <a:cs typeface="Alexandria" pitchFamily="2" charset="-78"/>
            </a:endParaRPr>
          </a:p>
          <a:p>
            <a:pPr algn="r" rtl="1"/>
            <a:r>
              <a:rPr lang="ar-SA" sz="1400" dirty="0">
                <a:latin typeface="Alexandria" pitchFamily="2" charset="-78"/>
                <a:cs typeface="Alexandria" pitchFamily="2" charset="-78"/>
              </a:rPr>
              <a:t>تساهم البحوث التطبيقية في حل المشكلات العملية وتحسين العمليات في مختلف المجالات</a:t>
            </a:r>
            <a:r>
              <a:rPr lang="ru-RU" sz="1400" dirty="0">
                <a:cs typeface="Alexandria" pitchFamily="2" charset="-78"/>
              </a:rPr>
              <a:t>. </a:t>
            </a:r>
            <a:r>
              <a:rPr lang="ar-SA" sz="1400" dirty="0">
                <a:latin typeface="Alexandria" pitchFamily="2" charset="-78"/>
                <a:cs typeface="Alexandria" pitchFamily="2" charset="-78"/>
              </a:rPr>
              <a:t>فعندما يكون لدينا أدوات وتقنيات مطورة بناءً على البحوث التطبيقية، يصبح من الممكن تحسين العمليات وتحقيق تغييرات إيجابية في النظم والعمليات القائمة</a:t>
            </a:r>
            <a:r>
              <a:rPr lang="ru-RU" sz="1400" dirty="0">
                <a:cs typeface="Alexandria" pitchFamily="2" charset="-78"/>
              </a:rPr>
              <a:t>. </a:t>
            </a:r>
            <a:r>
              <a:rPr lang="ar-SA" sz="1400" dirty="0">
                <a:latin typeface="Alexandria" pitchFamily="2" charset="-78"/>
                <a:cs typeface="Alexandria" pitchFamily="2" charset="-78"/>
              </a:rPr>
              <a:t>وفيما يلي بعض فوائد البحوث التطبيقية في حل المشكلات وتحسين العمليات</a:t>
            </a:r>
            <a:r>
              <a:rPr lang="ru-RU" sz="1400" dirty="0">
                <a:cs typeface="Alexandria" pitchFamily="2" charset="-78"/>
              </a:rPr>
              <a:t>:</a:t>
            </a:r>
            <a:endParaRPr lang="en-US" sz="1400" dirty="0">
              <a:latin typeface="Alexandria" pitchFamily="2" charset="-78"/>
              <a:cs typeface="Alexandria" pitchFamily="2" charset="-78"/>
            </a:endParaRPr>
          </a:p>
          <a:p>
            <a:pPr marL="285750" indent="-285750" algn="r" rtl="1">
              <a:buFont typeface="Wingdings" panose="05000000000000000000" pitchFamily="2" charset="2"/>
              <a:buChar char="ü"/>
            </a:pPr>
            <a:r>
              <a:rPr lang="ar-SA" sz="1400" dirty="0">
                <a:latin typeface="Alexandria" pitchFamily="2" charset="-78"/>
                <a:cs typeface="Alexandria" pitchFamily="2" charset="-78"/>
              </a:rPr>
              <a:t>تحليل الأسباب الجذرية للمشكلات وتوجيه التغييرات والتحسينات الضرورية للتصدي لها</a:t>
            </a:r>
            <a:r>
              <a:rPr lang="ru-RU" sz="1400" dirty="0">
                <a:cs typeface="Alexandria" pitchFamily="2" charset="-78"/>
              </a:rPr>
              <a:t>.</a:t>
            </a:r>
            <a:endParaRPr lang="en-US" sz="1400" dirty="0">
              <a:latin typeface="Alexandria" pitchFamily="2" charset="-78"/>
              <a:cs typeface="Alexandria" pitchFamily="2" charset="-78"/>
            </a:endParaRPr>
          </a:p>
          <a:p>
            <a:pPr marL="285750" indent="-285750" algn="r" rtl="1">
              <a:buFont typeface="Wingdings" panose="05000000000000000000" pitchFamily="2" charset="2"/>
              <a:buChar char="ü"/>
            </a:pPr>
            <a:r>
              <a:rPr lang="ar-SA" sz="1400" dirty="0">
                <a:latin typeface="Alexandria" pitchFamily="2" charset="-78"/>
                <a:cs typeface="Alexandria" pitchFamily="2" charset="-78"/>
              </a:rPr>
              <a:t>توفير مجموعة متنوعة من الخيارات والحلول للتحسين، مع تقديم تقديرات دقيقة لآثارها وفوائدها</a:t>
            </a:r>
            <a:r>
              <a:rPr lang="ru-RU" sz="1400" dirty="0">
                <a:cs typeface="Alexandria" pitchFamily="2" charset="-78"/>
              </a:rPr>
              <a:t>.</a:t>
            </a:r>
            <a:endParaRPr lang="en-US" sz="1400" dirty="0">
              <a:latin typeface="Alexandria" pitchFamily="2" charset="-78"/>
              <a:cs typeface="Alexandria" pitchFamily="2" charset="-78"/>
            </a:endParaRPr>
          </a:p>
          <a:p>
            <a:pPr marL="285750" indent="-285750" algn="r" rtl="1">
              <a:buFont typeface="Wingdings" panose="05000000000000000000" pitchFamily="2" charset="2"/>
              <a:buChar char="ü"/>
            </a:pPr>
            <a:r>
              <a:rPr lang="ar-SA" sz="1400" dirty="0">
                <a:latin typeface="Alexandria" pitchFamily="2" charset="-78"/>
                <a:cs typeface="Alexandria" pitchFamily="2" charset="-78"/>
              </a:rPr>
              <a:t>تطبيق أفضل الممارسات والتقنيات في مجال معين لتحقيق أقصى قدر من الكفاءة والجودة</a:t>
            </a:r>
            <a:r>
              <a:rPr lang="ru-RU" sz="1400" dirty="0">
                <a:cs typeface="Alexandria" pitchFamily="2" charset="-78"/>
              </a:rPr>
              <a:t>.</a:t>
            </a:r>
            <a:endParaRPr lang="en-US" sz="1400" dirty="0">
              <a:latin typeface="Alexandria" pitchFamily="2" charset="-78"/>
              <a:cs typeface="Alexandria" pitchFamily="2" charset="-78"/>
            </a:endParaRPr>
          </a:p>
          <a:p>
            <a:pPr marL="285750" indent="-285750" algn="r" rtl="1">
              <a:buFont typeface="Wingdings" panose="05000000000000000000" pitchFamily="2" charset="2"/>
              <a:buChar char="ü"/>
            </a:pPr>
            <a:r>
              <a:rPr lang="ar-SA" sz="1400" dirty="0">
                <a:latin typeface="Alexandria" pitchFamily="2" charset="-78"/>
                <a:cs typeface="Alexandria" pitchFamily="2" charset="-78"/>
              </a:rPr>
              <a:t>توفير معايير جديدة وطرق عمل محسنة لتحقيق أهداف الأعمال وزيادة الإنتاجية</a:t>
            </a:r>
            <a:r>
              <a:rPr lang="ru-RU" sz="1400" dirty="0">
                <a:cs typeface="Alexandria" pitchFamily="2" charset="-78"/>
              </a:rPr>
              <a:t>.</a:t>
            </a:r>
            <a:endParaRPr lang="en-US" sz="14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60999673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712890" y="991763"/>
            <a:ext cx="9723549" cy="493798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1982517" y="1155869"/>
            <a:ext cx="9119072" cy="5139869"/>
          </a:xfrm>
          <a:prstGeom prst="rect">
            <a:avLst/>
          </a:prstGeom>
          <a:noFill/>
        </p:spPr>
        <p:txBody>
          <a:bodyPr wrap="square" rtlCol="1">
            <a:spAutoFit/>
          </a:bodyPr>
          <a:lstStyle/>
          <a:p>
            <a:pPr algn="ctr" rtl="1">
              <a:lnSpc>
                <a:spcPct val="150000"/>
              </a:lnSpc>
            </a:pPr>
            <a:r>
              <a:rPr lang="ar-SA" sz="1600" b="1" dirty="0">
                <a:latin typeface="Alexandria" pitchFamily="2" charset="-78"/>
                <a:cs typeface="Alexandria" pitchFamily="2" charset="-78"/>
              </a:rPr>
              <a:t>كيفية البدء في البحث الأساسي والتطبيقي</a:t>
            </a:r>
            <a:endParaRPr lang="ar-JO" sz="1600" b="1" dirty="0">
              <a:latin typeface="Alexandria" pitchFamily="2" charset="-78"/>
              <a:cs typeface="Alexandria" pitchFamily="2" charset="-78"/>
            </a:endParaRPr>
          </a:p>
          <a:p>
            <a:pPr algn="ctr" rtl="1">
              <a:lnSpc>
                <a:spcPct val="150000"/>
              </a:lnSpc>
            </a:pPr>
            <a:endParaRPr lang="en-US" sz="1600" dirty="0">
              <a:latin typeface="Alexandria" pitchFamily="2" charset="-78"/>
              <a:cs typeface="Alexandria" pitchFamily="2" charset="-78"/>
            </a:endParaRPr>
          </a:p>
          <a:p>
            <a:pPr marL="285750" indent="-285750" algn="just" rtl="1">
              <a:lnSpc>
                <a:spcPct val="150000"/>
              </a:lnSpc>
              <a:buFont typeface="Arial" panose="020B0604020202020204" pitchFamily="34" charset="0"/>
              <a:buChar char="•"/>
            </a:pPr>
            <a:r>
              <a:rPr lang="ar-SA" sz="1600" b="1" dirty="0">
                <a:latin typeface="Alexandria" pitchFamily="2" charset="-78"/>
                <a:cs typeface="Alexandria" pitchFamily="2" charset="-78"/>
              </a:rPr>
              <a:t>تحديد موضوع البحث</a:t>
            </a:r>
            <a:r>
              <a:rPr lang="ru-RU" sz="1600" b="1" dirty="0">
                <a:cs typeface="Alexandria" pitchFamily="2" charset="-78"/>
              </a:rPr>
              <a:t>:</a:t>
            </a:r>
            <a:r>
              <a:rPr lang="ru-RU" sz="1600" dirty="0">
                <a:cs typeface="Alexandria" pitchFamily="2" charset="-78"/>
              </a:rPr>
              <a:t> </a:t>
            </a:r>
            <a:r>
              <a:rPr lang="ar-SA" sz="1600" dirty="0">
                <a:latin typeface="Alexandria" pitchFamily="2" charset="-78"/>
                <a:cs typeface="Alexandria" pitchFamily="2" charset="-78"/>
              </a:rPr>
              <a:t>قم بتحديد مجال البحث الذي ترغب في استكشافه وتوسيع المعرفة فيه</a:t>
            </a:r>
            <a:r>
              <a:rPr lang="ru-RU" sz="1600" dirty="0">
                <a:cs typeface="Alexandria" pitchFamily="2" charset="-78"/>
              </a:rPr>
              <a:t>.</a:t>
            </a:r>
            <a:endParaRPr lang="en-US" sz="1600" dirty="0">
              <a:latin typeface="Alexandria" pitchFamily="2" charset="-78"/>
              <a:cs typeface="Alexandria" pitchFamily="2" charset="-78"/>
            </a:endParaRPr>
          </a:p>
          <a:p>
            <a:pPr marL="285750" indent="-285750" algn="just" rtl="1">
              <a:lnSpc>
                <a:spcPct val="150000"/>
              </a:lnSpc>
              <a:buFont typeface="Arial" panose="020B0604020202020204" pitchFamily="34" charset="0"/>
              <a:buChar char="•"/>
            </a:pPr>
            <a:r>
              <a:rPr lang="ar-SA" sz="1600" b="1" dirty="0">
                <a:latin typeface="Alexandria" pitchFamily="2" charset="-78"/>
                <a:cs typeface="Alexandria" pitchFamily="2" charset="-78"/>
              </a:rPr>
              <a:t>دراسة الأدبيات الحالية</a:t>
            </a:r>
            <a:r>
              <a:rPr lang="ru-RU" sz="1600" b="1" dirty="0">
                <a:cs typeface="Alexandria" pitchFamily="2" charset="-78"/>
              </a:rPr>
              <a:t>:</a:t>
            </a:r>
            <a:r>
              <a:rPr lang="ru-RU" sz="1600" dirty="0">
                <a:cs typeface="Alexandria" pitchFamily="2" charset="-78"/>
              </a:rPr>
              <a:t> </a:t>
            </a:r>
            <a:r>
              <a:rPr lang="ar-SA" sz="1600" dirty="0">
                <a:latin typeface="Alexandria" pitchFamily="2" charset="-78"/>
                <a:cs typeface="Alexandria" pitchFamily="2" charset="-78"/>
              </a:rPr>
              <a:t>قم بمراجعة الدراسات والأبحاث الحالية في مجالك لفهم التطورات والثغرات القائمة</a:t>
            </a:r>
            <a:r>
              <a:rPr lang="ru-RU" sz="1600" dirty="0">
                <a:cs typeface="Alexandria" pitchFamily="2" charset="-78"/>
              </a:rPr>
              <a:t>.</a:t>
            </a:r>
            <a:endParaRPr lang="en-US" sz="1600" dirty="0">
              <a:latin typeface="Alexandria" pitchFamily="2" charset="-78"/>
              <a:cs typeface="Alexandria" pitchFamily="2" charset="-78"/>
            </a:endParaRPr>
          </a:p>
          <a:p>
            <a:pPr marL="285750" indent="-285750" algn="just" rtl="1">
              <a:lnSpc>
                <a:spcPct val="150000"/>
              </a:lnSpc>
              <a:buFont typeface="Arial" panose="020B0604020202020204" pitchFamily="34" charset="0"/>
              <a:buChar char="•"/>
            </a:pPr>
            <a:r>
              <a:rPr lang="ar-SA" sz="1600" b="1" dirty="0">
                <a:latin typeface="Alexandria" pitchFamily="2" charset="-78"/>
                <a:cs typeface="Alexandria" pitchFamily="2" charset="-78"/>
              </a:rPr>
              <a:t>وضع الأهداف والاستراتيجية</a:t>
            </a:r>
            <a:r>
              <a:rPr lang="ru-RU" sz="1600" b="1" dirty="0">
                <a:cs typeface="Alexandria" pitchFamily="2" charset="-78"/>
              </a:rPr>
              <a:t>:</a:t>
            </a:r>
            <a:r>
              <a:rPr lang="ru-RU" sz="1600" dirty="0">
                <a:cs typeface="Alexandria" pitchFamily="2" charset="-78"/>
              </a:rPr>
              <a:t> </a:t>
            </a:r>
            <a:r>
              <a:rPr lang="ar-SA" sz="1600" dirty="0">
                <a:latin typeface="Alexandria" pitchFamily="2" charset="-78"/>
                <a:cs typeface="Alexandria" pitchFamily="2" charset="-78"/>
              </a:rPr>
              <a:t>قم بتحديد أهدافك البحثية ووضع استراتيجية لتحقيقها، سواء كان ذلك من خلال البحث الأساسي أو التطبيقي</a:t>
            </a:r>
            <a:r>
              <a:rPr lang="ru-RU" sz="1600" dirty="0">
                <a:cs typeface="Alexandria" pitchFamily="2" charset="-78"/>
              </a:rPr>
              <a:t>.</a:t>
            </a:r>
            <a:endParaRPr lang="en-US" sz="1600" dirty="0">
              <a:latin typeface="Alexandria" pitchFamily="2" charset="-78"/>
              <a:cs typeface="Alexandria" pitchFamily="2" charset="-78"/>
            </a:endParaRPr>
          </a:p>
          <a:p>
            <a:pPr marL="285750" indent="-285750" algn="just" rtl="1">
              <a:lnSpc>
                <a:spcPct val="150000"/>
              </a:lnSpc>
              <a:buFont typeface="Arial" panose="020B0604020202020204" pitchFamily="34" charset="0"/>
              <a:buChar char="•"/>
            </a:pPr>
            <a:r>
              <a:rPr lang="ar-SA" sz="1600" b="1" dirty="0">
                <a:latin typeface="Alexandria" pitchFamily="2" charset="-78"/>
                <a:cs typeface="Alexandria" pitchFamily="2" charset="-78"/>
              </a:rPr>
              <a:t>تجنب الانفصال عن الواقعية</a:t>
            </a:r>
            <a:r>
              <a:rPr lang="ru-RU" sz="1600" b="1" dirty="0">
                <a:cs typeface="Alexandria" pitchFamily="2" charset="-78"/>
              </a:rPr>
              <a:t>:</a:t>
            </a:r>
            <a:r>
              <a:rPr lang="ru-RU" sz="1600" dirty="0">
                <a:cs typeface="Alexandria" pitchFamily="2" charset="-78"/>
              </a:rPr>
              <a:t> </a:t>
            </a:r>
            <a:r>
              <a:rPr lang="ar-SA" sz="1600" dirty="0">
                <a:latin typeface="Alexandria" pitchFamily="2" charset="-78"/>
                <a:cs typeface="Alexandria" pitchFamily="2" charset="-78"/>
              </a:rPr>
              <a:t>تأكد من أن أهدافك البحثية واستراتيجيتك قابلة للتحقيق وتتوافق مع الموارد المتاحة</a:t>
            </a:r>
            <a:r>
              <a:rPr lang="ru-RU" sz="1600" dirty="0">
                <a:cs typeface="Alexandria" pitchFamily="2" charset="-78"/>
              </a:rPr>
              <a:t>.</a:t>
            </a:r>
            <a:endParaRPr lang="ar-JO" sz="1600" dirty="0">
              <a:latin typeface="Alexandria" pitchFamily="2" charset="-78"/>
              <a:cs typeface="Alexandria" pitchFamily="2" charset="-78"/>
            </a:endParaRPr>
          </a:p>
          <a:p>
            <a:pPr algn="just" rtl="1">
              <a:lnSpc>
                <a:spcPct val="150000"/>
              </a:lnSpc>
            </a:pPr>
            <a:endParaRPr lang="ar-JO" sz="1600" dirty="0">
              <a:latin typeface="Alexandria" pitchFamily="2" charset="-78"/>
              <a:cs typeface="Alexandria" pitchFamily="2" charset="-78"/>
            </a:endParaRPr>
          </a:p>
          <a:p>
            <a:pPr algn="just" rtl="1">
              <a:lnSpc>
                <a:spcPct val="150000"/>
              </a:lnSpc>
            </a:pPr>
            <a:r>
              <a:rPr lang="ar-SA" sz="1600" dirty="0">
                <a:latin typeface="Alexandria" pitchFamily="2" charset="-78"/>
                <a:cs typeface="Alexandria" pitchFamily="2" charset="-78"/>
              </a:rPr>
              <a:t>قبل أن تبدأ في البحث الأساسي والتطبيقي، تأكد من فهمك للأصول والمبادئ المشتركة للبحث، وضع أهدافك واستراتيجيتك، واستخدام الأدوات المتاحة بفعالية لتحقيق نجاح البحث</a:t>
            </a:r>
            <a:r>
              <a:rPr lang="ru-RU" sz="1600" dirty="0">
                <a:cs typeface="Alexandria" pitchFamily="2" charset="-78"/>
              </a:rPr>
              <a:t>.</a:t>
            </a:r>
            <a:endParaRPr lang="en-US" sz="1600" dirty="0">
              <a:latin typeface="Alexandria" pitchFamily="2" charset="-78"/>
              <a:cs typeface="Alexandria" pitchFamily="2" charset="-78"/>
            </a:endParaRPr>
          </a:p>
          <a:p>
            <a:pPr algn="just" rtl="1">
              <a:lnSpc>
                <a:spcPct val="150000"/>
              </a:lnSpc>
            </a:pPr>
            <a:endParaRPr lang="en-US" sz="1600" dirty="0">
              <a:latin typeface="Alexandria" pitchFamily="2" charset="-78"/>
              <a:cs typeface="Alexandria" pitchFamily="2" charset="-78"/>
            </a:endParaRPr>
          </a:p>
          <a:p>
            <a:pPr algn="just" rtl="1"/>
            <a:endParaRPr lang="en-US" sz="16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48813887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91673" y="991763"/>
            <a:ext cx="10496281" cy="493798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1182019" y="1237537"/>
            <a:ext cx="10006885" cy="3754874"/>
          </a:xfrm>
          <a:prstGeom prst="rect">
            <a:avLst/>
          </a:prstGeom>
          <a:noFill/>
        </p:spPr>
        <p:txBody>
          <a:bodyPr wrap="square" rtlCol="1">
            <a:spAutoFit/>
          </a:bodyPr>
          <a:lstStyle/>
          <a:p>
            <a:pPr algn="ctr" rtl="1"/>
            <a:r>
              <a:rPr lang="ar-SA" sz="1400" b="1" dirty="0">
                <a:latin typeface="Alexandria" pitchFamily="2" charset="-78"/>
                <a:cs typeface="Alexandria" pitchFamily="2" charset="-78"/>
              </a:rPr>
              <a:t>خطوات المنهج التطبيقي </a:t>
            </a:r>
            <a:endParaRPr lang="ar-JO" sz="1400" b="1" dirty="0">
              <a:latin typeface="Alexandria" pitchFamily="2" charset="-78"/>
              <a:cs typeface="Alexandria" pitchFamily="2" charset="-78"/>
            </a:endParaRPr>
          </a:p>
          <a:p>
            <a:pPr algn="just" rtl="1"/>
            <a:r>
              <a:rPr lang="ar-SA" sz="1400" b="1" dirty="0">
                <a:latin typeface="Alexandria" pitchFamily="2" charset="-78"/>
                <a:cs typeface="Alexandria" pitchFamily="2" charset="-78"/>
              </a:rPr>
              <a:t>مرحلة وضع الفرضية</a:t>
            </a:r>
            <a:endParaRPr lang="en-US" sz="1400" dirty="0">
              <a:latin typeface="Alexandria" pitchFamily="2" charset="-78"/>
              <a:cs typeface="Alexandria" pitchFamily="2" charset="-78"/>
            </a:endParaRPr>
          </a:p>
          <a:p>
            <a:pPr algn="just" rtl="1"/>
            <a:r>
              <a:rPr lang="ar-SA" sz="1400" dirty="0">
                <a:latin typeface="Alexandria" pitchFamily="2" charset="-78"/>
                <a:cs typeface="Alexandria" pitchFamily="2" charset="-78"/>
              </a:rPr>
              <a:t>في هذه المرحلة، يتم وضع فرضية أو فرضيات تهدف إلى إيجاد إجابة للمشكلة التي تم تحديدها في البحث العلمي</a:t>
            </a:r>
            <a:r>
              <a:rPr lang="ru-RU" sz="1400" dirty="0">
                <a:cs typeface="Alexandria" pitchFamily="2" charset="-78"/>
              </a:rPr>
              <a:t>. </a:t>
            </a:r>
            <a:r>
              <a:rPr lang="ar-SA" sz="1400" dirty="0">
                <a:latin typeface="Alexandria" pitchFamily="2" charset="-78"/>
                <a:cs typeface="Alexandria" pitchFamily="2" charset="-78"/>
              </a:rPr>
              <a:t>تعتبر الفرضية عبارة عن افتراض يتم تجربته واختباره من خلال جمع البيانات وتحليلها</a:t>
            </a:r>
            <a:r>
              <a:rPr lang="ru-RU" sz="1400" dirty="0">
                <a:cs typeface="Alexandria" pitchFamily="2" charset="-78"/>
              </a:rPr>
              <a:t>. </a:t>
            </a:r>
            <a:r>
              <a:rPr lang="ar-SA" sz="1400" dirty="0">
                <a:latin typeface="Alexandria" pitchFamily="2" charset="-78"/>
                <a:cs typeface="Alexandria" pitchFamily="2" charset="-78"/>
              </a:rPr>
              <a:t>تكون الفرضية مبنية على الأسس النظرية والمعرفية الموجودة حاليًا في المجال البحثي المختار</a:t>
            </a:r>
            <a:r>
              <a:rPr lang="ru-RU" sz="1400" dirty="0">
                <a:cs typeface="Alexandria" pitchFamily="2" charset="-78"/>
              </a:rPr>
              <a:t>. </a:t>
            </a:r>
            <a:r>
              <a:rPr lang="ar-SA" sz="1400" dirty="0">
                <a:latin typeface="Alexandria" pitchFamily="2" charset="-78"/>
                <a:cs typeface="Alexandria" pitchFamily="2" charset="-78"/>
              </a:rPr>
              <a:t>يجب أن تكون الفرضية صحيحة قابلة للتحقق وتتناسب مع سياق البحث والأهداف المرجوة</a:t>
            </a:r>
            <a:r>
              <a:rPr lang="ru-RU" sz="1400" dirty="0">
                <a:cs typeface="Alexandria" pitchFamily="2" charset="-78"/>
              </a:rPr>
              <a:t>.</a:t>
            </a:r>
            <a:endParaRPr lang="en-US" sz="1400" dirty="0">
              <a:latin typeface="Alexandria" pitchFamily="2" charset="-78"/>
              <a:cs typeface="Alexandria" pitchFamily="2" charset="-78"/>
            </a:endParaRPr>
          </a:p>
          <a:p>
            <a:pPr algn="just" rtl="1"/>
            <a:r>
              <a:rPr lang="ar-SA" sz="1400" b="1" dirty="0">
                <a:latin typeface="Alexandria" pitchFamily="2" charset="-78"/>
                <a:cs typeface="Alexandria" pitchFamily="2" charset="-78"/>
              </a:rPr>
              <a:t>مرحلة جمع البيانات</a:t>
            </a:r>
            <a:endParaRPr lang="en-US" sz="1400" dirty="0">
              <a:latin typeface="Alexandria" pitchFamily="2" charset="-78"/>
              <a:cs typeface="Alexandria" pitchFamily="2" charset="-78"/>
            </a:endParaRPr>
          </a:p>
          <a:p>
            <a:pPr algn="just" rtl="1"/>
            <a:r>
              <a:rPr lang="ar-SA" sz="1400" dirty="0">
                <a:latin typeface="Alexandria" pitchFamily="2" charset="-78"/>
                <a:cs typeface="Alexandria" pitchFamily="2" charset="-78"/>
              </a:rPr>
              <a:t>في هذه المرحلة، يتم جمع البيانات المطلوبة لاختبار الفرضية والوصول إلى النتائج المرجوة</a:t>
            </a:r>
            <a:r>
              <a:rPr lang="ru-RU" sz="1400" dirty="0">
                <a:cs typeface="Alexandria" pitchFamily="2" charset="-78"/>
              </a:rPr>
              <a:t>. </a:t>
            </a:r>
            <a:r>
              <a:rPr lang="ar-SA" sz="1400" dirty="0">
                <a:latin typeface="Alexandria" pitchFamily="2" charset="-78"/>
                <a:cs typeface="Alexandria" pitchFamily="2" charset="-78"/>
              </a:rPr>
              <a:t>يمكن جمع البيانات من خلال مجموعة متنوعة من المصادر مثل الاستبيانات، المقابلات، الملاحظات، البيانات الإحصائية، والتجارب</a:t>
            </a:r>
            <a:r>
              <a:rPr lang="ru-RU" sz="1400" dirty="0">
                <a:cs typeface="Alexandria" pitchFamily="2" charset="-78"/>
              </a:rPr>
              <a:t>. </a:t>
            </a:r>
            <a:r>
              <a:rPr lang="ar-SA" sz="1400" dirty="0">
                <a:latin typeface="Alexandria" pitchFamily="2" charset="-78"/>
                <a:cs typeface="Alexandria" pitchFamily="2" charset="-78"/>
              </a:rPr>
              <a:t>يجب أن تكون عملية جمع البيانات مدققة وموثوقة للحصول على نتائج دقيقة وقابلة للتفسير</a:t>
            </a:r>
            <a:r>
              <a:rPr lang="ru-RU" sz="1400" dirty="0">
                <a:cs typeface="Alexandria" pitchFamily="2" charset="-78"/>
              </a:rPr>
              <a:t>.</a:t>
            </a:r>
            <a:endParaRPr lang="en-US" sz="1400" dirty="0">
              <a:latin typeface="Alexandria" pitchFamily="2" charset="-78"/>
              <a:cs typeface="Alexandria" pitchFamily="2" charset="-78"/>
            </a:endParaRPr>
          </a:p>
          <a:p>
            <a:pPr algn="just" rtl="1"/>
            <a:r>
              <a:rPr lang="ar-SA" sz="1400" b="1" dirty="0">
                <a:latin typeface="Alexandria" pitchFamily="2" charset="-78"/>
                <a:cs typeface="Alexandria" pitchFamily="2" charset="-78"/>
              </a:rPr>
              <a:t>مرحلة تحليل البيانات واستنتاج النتائج</a:t>
            </a:r>
            <a:endParaRPr lang="en-US" sz="1400" dirty="0">
              <a:latin typeface="Alexandria" pitchFamily="2" charset="-78"/>
              <a:cs typeface="Alexandria" pitchFamily="2" charset="-78"/>
            </a:endParaRPr>
          </a:p>
          <a:p>
            <a:pPr algn="just" rtl="1"/>
            <a:r>
              <a:rPr lang="ar-SA" sz="1400" dirty="0">
                <a:latin typeface="Alexandria" pitchFamily="2" charset="-78"/>
                <a:cs typeface="Alexandria" pitchFamily="2" charset="-78"/>
              </a:rPr>
              <a:t>بعد جمع البيانات، يتم تحليلها باستخدام أدوات وتقنيات تحليلية مناسبة</a:t>
            </a:r>
            <a:r>
              <a:rPr lang="ru-RU" sz="1400" dirty="0">
                <a:cs typeface="Alexandria" pitchFamily="2" charset="-78"/>
              </a:rPr>
              <a:t>. </a:t>
            </a:r>
            <a:r>
              <a:rPr lang="ar-SA" sz="1400" dirty="0">
                <a:latin typeface="Alexandria" pitchFamily="2" charset="-78"/>
                <a:cs typeface="Alexandria" pitchFamily="2" charset="-78"/>
              </a:rPr>
              <a:t>يهدف تحليل البيانات إلى استنتاج النتائج وإيجاد إجابات عن الفرضية المطروحة</a:t>
            </a:r>
            <a:r>
              <a:rPr lang="ru-RU" sz="1400" dirty="0">
                <a:cs typeface="Alexandria" pitchFamily="2" charset="-78"/>
              </a:rPr>
              <a:t>. </a:t>
            </a:r>
            <a:r>
              <a:rPr lang="ar-SA" sz="1400" dirty="0">
                <a:latin typeface="Alexandria" pitchFamily="2" charset="-78"/>
                <a:cs typeface="Alexandria" pitchFamily="2" charset="-78"/>
              </a:rPr>
              <a:t>يمكن استخدام العديد من الأساليب التحليلية مثل التحليل الإحصائي، تحليل المضمون، وتحليل العلاقات</a:t>
            </a:r>
            <a:r>
              <a:rPr lang="ru-RU" sz="1400" dirty="0">
                <a:cs typeface="Alexandria" pitchFamily="2" charset="-78"/>
              </a:rPr>
              <a:t>. </a:t>
            </a:r>
            <a:r>
              <a:rPr lang="ar-SA" sz="1400" dirty="0">
                <a:latin typeface="Alexandria" pitchFamily="2" charset="-78"/>
                <a:cs typeface="Alexandria" pitchFamily="2" charset="-78"/>
              </a:rPr>
              <a:t>يجب أن يكون تحليل البيانات شاملاً ودقيقًا لتوفير إجابات مفهومة وقابلة للتفسير</a:t>
            </a:r>
            <a:r>
              <a:rPr lang="ru-RU" sz="1400" dirty="0">
                <a:cs typeface="Alexandria" pitchFamily="2" charset="-78"/>
              </a:rPr>
              <a:t>.</a:t>
            </a:r>
            <a:endParaRPr lang="en-US" sz="1400" dirty="0">
              <a:latin typeface="Alexandria" pitchFamily="2" charset="-78"/>
              <a:cs typeface="Alexandria" pitchFamily="2" charset="-78"/>
            </a:endParaRPr>
          </a:p>
          <a:p>
            <a:pPr algn="just" rtl="1"/>
            <a:r>
              <a:rPr lang="ar-SA" sz="1400" dirty="0">
                <a:latin typeface="Alexandria" pitchFamily="2" charset="-78"/>
                <a:cs typeface="Alexandria" pitchFamily="2" charset="-78"/>
              </a:rPr>
              <a:t>هذه هي الخطوات الرئيسية للمنهج التطبيقي في البحث العلمي</a:t>
            </a:r>
            <a:r>
              <a:rPr lang="ru-RU" sz="1400" dirty="0">
                <a:cs typeface="Alexandria" pitchFamily="2" charset="-78"/>
              </a:rPr>
              <a:t>. </a:t>
            </a:r>
            <a:r>
              <a:rPr lang="ar-SA" sz="1400" dirty="0">
                <a:latin typeface="Alexandria" pitchFamily="2" charset="-78"/>
                <a:cs typeface="Alexandria" pitchFamily="2" charset="-78"/>
              </a:rPr>
              <a:t>يمكن أن تختلف تفاصيل هذه الخطوات حسب طبيعة ومجال البحث العلمي الذي يتم تنفيذه</a:t>
            </a:r>
            <a:r>
              <a:rPr lang="ru-RU" sz="1400" dirty="0">
                <a:cs typeface="Alexandria" pitchFamily="2" charset="-78"/>
              </a:rPr>
              <a:t>.</a:t>
            </a:r>
            <a:endParaRPr lang="en-US" sz="1400" dirty="0">
              <a:latin typeface="Alexandria" pitchFamily="2" charset="-78"/>
              <a:cs typeface="Alexandria" pitchFamily="2" charset="-78"/>
            </a:endParaRPr>
          </a:p>
          <a:p>
            <a:pPr algn="just" rtl="1"/>
            <a:endParaRPr lang="en-US" sz="1400" dirty="0">
              <a:latin typeface="Alexandria" pitchFamily="2" charset="-78"/>
              <a:cs typeface="Alexandria" pitchFamily="2" charset="-78"/>
            </a:endParaRP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259543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91673" y="991763"/>
            <a:ext cx="10496281" cy="493798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1016359" y="1154737"/>
            <a:ext cx="10317049" cy="3970318"/>
          </a:xfrm>
          <a:prstGeom prst="rect">
            <a:avLst/>
          </a:prstGeom>
          <a:noFill/>
        </p:spPr>
        <p:txBody>
          <a:bodyPr wrap="square" rtlCol="1">
            <a:spAutoFit/>
          </a:bodyPr>
          <a:lstStyle/>
          <a:p>
            <a:pPr algn="ctr" rtl="1"/>
            <a:r>
              <a:rPr lang="ar-SA" sz="1400" b="1" dirty="0">
                <a:latin typeface="Alexandria" pitchFamily="2" charset="-78"/>
                <a:cs typeface="Alexandria" pitchFamily="2" charset="-78"/>
              </a:rPr>
              <a:t>التحديات والمشاكل التي تواجه المنهج التطبيقي</a:t>
            </a:r>
            <a:endParaRPr lang="en-US" sz="1400" dirty="0">
              <a:latin typeface="Alexandria" pitchFamily="2" charset="-78"/>
              <a:cs typeface="Alexandria" pitchFamily="2" charset="-78"/>
            </a:endParaRPr>
          </a:p>
          <a:p>
            <a:pPr algn="r" rtl="1"/>
            <a:r>
              <a:rPr lang="ar-SA" sz="1400" b="1" dirty="0">
                <a:latin typeface="Alexandria" pitchFamily="2" charset="-78"/>
                <a:cs typeface="Alexandria" pitchFamily="2" charset="-78"/>
              </a:rPr>
              <a:t>صعوبات جمع البيانات العملية</a:t>
            </a:r>
            <a:endParaRPr lang="en-US" sz="1400" dirty="0">
              <a:latin typeface="Alexandria" pitchFamily="2" charset="-78"/>
              <a:cs typeface="Alexandria" pitchFamily="2" charset="-78"/>
            </a:endParaRPr>
          </a:p>
          <a:p>
            <a:pPr algn="r" rtl="1"/>
            <a:r>
              <a:rPr lang="ar-SA" sz="1400" dirty="0">
                <a:latin typeface="Alexandria" pitchFamily="2" charset="-78"/>
                <a:cs typeface="Alexandria" pitchFamily="2" charset="-78"/>
              </a:rPr>
              <a:t>قد يواجه الباحثين العديد من التحديات عند جمع البيانات العملية في المنهج التطبيقي، بما في ذلك</a:t>
            </a:r>
            <a:r>
              <a:rPr lang="ru-RU" sz="1400" dirty="0">
                <a:cs typeface="Alexandria" pitchFamily="2" charset="-78"/>
              </a:rPr>
              <a:t>:</a:t>
            </a:r>
            <a:endParaRPr lang="en-US" sz="1400" dirty="0">
              <a:latin typeface="Alexandria" pitchFamily="2" charset="-78"/>
              <a:cs typeface="Alexandria" pitchFamily="2" charset="-78"/>
            </a:endParaRPr>
          </a:p>
          <a:p>
            <a:pPr marL="342900" indent="-342900" algn="r" rtl="1">
              <a:buFont typeface="+mj-lt"/>
              <a:buAutoNum type="arabicPeriod"/>
            </a:pPr>
            <a:r>
              <a:rPr lang="ar-SA" sz="1400" dirty="0">
                <a:latin typeface="Alexandria" pitchFamily="2" charset="-78"/>
                <a:cs typeface="Alexandria" pitchFamily="2" charset="-78"/>
              </a:rPr>
              <a:t>صعوبة الوصول إلى المشاركين</a:t>
            </a:r>
            <a:r>
              <a:rPr lang="ru-RU" sz="1400" dirty="0">
                <a:cs typeface="Alexandria" pitchFamily="2" charset="-78"/>
              </a:rPr>
              <a:t>: </a:t>
            </a:r>
            <a:r>
              <a:rPr lang="ar-SA" sz="1400" dirty="0">
                <a:latin typeface="Alexandria" pitchFamily="2" charset="-78"/>
                <a:cs typeface="Alexandria" pitchFamily="2" charset="-78"/>
              </a:rPr>
              <a:t>قد يكون من الصعب العثور على عينة مناسبة وممثلة للمجتمع الذي يتم دراسته، مما يؤثر على النتائج والتطبيقات المستقبلية</a:t>
            </a:r>
            <a:r>
              <a:rPr lang="ru-RU" sz="1400" dirty="0">
                <a:cs typeface="Alexandria" pitchFamily="2" charset="-78"/>
              </a:rPr>
              <a:t>.</a:t>
            </a:r>
            <a:endParaRPr lang="en-US" sz="1400" dirty="0">
              <a:latin typeface="Alexandria" pitchFamily="2" charset="-78"/>
              <a:cs typeface="Alexandria" pitchFamily="2" charset="-78"/>
            </a:endParaRPr>
          </a:p>
          <a:p>
            <a:pPr marL="342900" indent="-342900" algn="r" rtl="1">
              <a:buFont typeface="+mj-lt"/>
              <a:buAutoNum type="arabicPeriod"/>
            </a:pPr>
            <a:r>
              <a:rPr lang="ar-SA" sz="1400" dirty="0">
                <a:latin typeface="Alexandria" pitchFamily="2" charset="-78"/>
                <a:cs typeface="Alexandria" pitchFamily="2" charset="-78"/>
              </a:rPr>
              <a:t>مشكلات الاعتبار الأخلاقية</a:t>
            </a:r>
            <a:r>
              <a:rPr lang="ru-RU" sz="1400" dirty="0">
                <a:cs typeface="Alexandria" pitchFamily="2" charset="-78"/>
              </a:rPr>
              <a:t>: </a:t>
            </a:r>
            <a:r>
              <a:rPr lang="ar-SA" sz="1400" dirty="0">
                <a:latin typeface="Alexandria" pitchFamily="2" charset="-78"/>
                <a:cs typeface="Alexandria" pitchFamily="2" charset="-78"/>
              </a:rPr>
              <a:t>في بعض الأحيان يمكن أن تنشأ مشكلات أخلاقية عند جمع البيانات العملية، مثل الحفاظ على سرية المعلومات الشخصية للمشاركين أو الحفاظ على سلامتهم أثناء الدراسة</a:t>
            </a:r>
            <a:r>
              <a:rPr lang="ru-RU" sz="1400" dirty="0">
                <a:cs typeface="Alexandria" pitchFamily="2" charset="-78"/>
              </a:rPr>
              <a:t>.</a:t>
            </a:r>
            <a:endParaRPr lang="en-US" sz="1400" dirty="0">
              <a:latin typeface="Alexandria" pitchFamily="2" charset="-78"/>
              <a:cs typeface="Alexandria" pitchFamily="2" charset="-78"/>
            </a:endParaRPr>
          </a:p>
          <a:p>
            <a:pPr marL="342900" indent="-342900" algn="r" rtl="1">
              <a:buFont typeface="+mj-lt"/>
              <a:buAutoNum type="arabicPeriod"/>
            </a:pPr>
            <a:r>
              <a:rPr lang="ar-SA" sz="1400" dirty="0">
                <a:latin typeface="Alexandria" pitchFamily="2" charset="-78"/>
                <a:cs typeface="Alexandria" pitchFamily="2" charset="-78"/>
              </a:rPr>
              <a:t>قيود المناطق الجغرافية</a:t>
            </a:r>
            <a:r>
              <a:rPr lang="ru-RU" sz="1400" dirty="0">
                <a:cs typeface="Alexandria" pitchFamily="2" charset="-78"/>
              </a:rPr>
              <a:t>: </a:t>
            </a:r>
            <a:r>
              <a:rPr lang="ar-SA" sz="1400" dirty="0">
                <a:latin typeface="Alexandria" pitchFamily="2" charset="-78"/>
                <a:cs typeface="Alexandria" pitchFamily="2" charset="-78"/>
              </a:rPr>
              <a:t>قد تواجه الدراسات التطبيقية قيودًا جغرافية، مثل الحصول على الصلاحيات اللازمة للتواجد في مناطق معينة أو الوصول إلى موارد معينة</a:t>
            </a:r>
            <a:r>
              <a:rPr lang="ru-RU" sz="1400" dirty="0">
                <a:cs typeface="Alexandria" pitchFamily="2" charset="-78"/>
              </a:rPr>
              <a:t>.</a:t>
            </a:r>
            <a:endParaRPr lang="en-US" sz="1400" dirty="0">
              <a:latin typeface="Alexandria" pitchFamily="2" charset="-78"/>
              <a:cs typeface="Alexandria" pitchFamily="2" charset="-78"/>
            </a:endParaRPr>
          </a:p>
          <a:p>
            <a:pPr algn="r" rtl="1"/>
            <a:r>
              <a:rPr lang="ar-SA" sz="1400" b="1" dirty="0">
                <a:latin typeface="Alexandria" pitchFamily="2" charset="-78"/>
                <a:cs typeface="Alexandria" pitchFamily="2" charset="-78"/>
              </a:rPr>
              <a:t>تحديات تحليل البيانات</a:t>
            </a:r>
            <a:endParaRPr lang="en-US" sz="1400" dirty="0">
              <a:latin typeface="Alexandria" pitchFamily="2" charset="-78"/>
              <a:cs typeface="Alexandria" pitchFamily="2" charset="-78"/>
            </a:endParaRPr>
          </a:p>
          <a:p>
            <a:pPr algn="r" rtl="1"/>
            <a:r>
              <a:rPr lang="ar-SA" sz="1400" dirty="0">
                <a:latin typeface="Alexandria" pitchFamily="2" charset="-78"/>
                <a:cs typeface="Alexandria" pitchFamily="2" charset="-78"/>
              </a:rPr>
              <a:t>عند تحليل البيانات في المنهج التطبيقي، يمكن أن تواجه التحديات التالية</a:t>
            </a:r>
            <a:r>
              <a:rPr lang="ru-RU" sz="1400" dirty="0">
                <a:cs typeface="Alexandria" pitchFamily="2" charset="-78"/>
              </a:rPr>
              <a:t>:</a:t>
            </a:r>
            <a:endParaRPr lang="en-US" sz="1400" dirty="0">
              <a:latin typeface="Alexandria" pitchFamily="2" charset="-78"/>
              <a:cs typeface="Alexandria" pitchFamily="2" charset="-78"/>
            </a:endParaRPr>
          </a:p>
          <a:p>
            <a:pPr marL="342900" indent="-342900" algn="r" rtl="1">
              <a:buFont typeface="+mj-lt"/>
              <a:buAutoNum type="arabicPeriod"/>
            </a:pPr>
            <a:r>
              <a:rPr lang="ar-SA" sz="1400" dirty="0">
                <a:latin typeface="Alexandria" pitchFamily="2" charset="-78"/>
                <a:cs typeface="Alexandria" pitchFamily="2" charset="-78"/>
              </a:rPr>
              <a:t>تعقيد البيانات</a:t>
            </a:r>
            <a:r>
              <a:rPr lang="ru-RU" sz="1400" dirty="0">
                <a:cs typeface="Alexandria" pitchFamily="2" charset="-78"/>
              </a:rPr>
              <a:t>: </a:t>
            </a:r>
            <a:r>
              <a:rPr lang="ar-SA" sz="1400" dirty="0">
                <a:latin typeface="Alexandria" pitchFamily="2" charset="-78"/>
                <a:cs typeface="Alexandria" pitchFamily="2" charset="-78"/>
              </a:rPr>
              <a:t>يمكن أن تكون البيانات العملية معقدة ولها عوامل متعددة، مما يتطلب استخدام تقنيات تحليلية متقدمة وتفاعلية</a:t>
            </a:r>
            <a:r>
              <a:rPr lang="ru-RU" sz="1400" dirty="0">
                <a:cs typeface="Alexandria" pitchFamily="2" charset="-78"/>
              </a:rPr>
              <a:t>.</a:t>
            </a:r>
            <a:endParaRPr lang="en-US" sz="1400" dirty="0">
              <a:latin typeface="Alexandria" pitchFamily="2" charset="-78"/>
              <a:cs typeface="Alexandria" pitchFamily="2" charset="-78"/>
            </a:endParaRPr>
          </a:p>
          <a:p>
            <a:pPr marL="342900" indent="-342900" algn="r" rtl="1">
              <a:buFont typeface="+mj-lt"/>
              <a:buAutoNum type="arabicPeriod"/>
            </a:pPr>
            <a:r>
              <a:rPr lang="ar-SA" sz="1400" dirty="0">
                <a:latin typeface="Alexandria" pitchFamily="2" charset="-78"/>
                <a:cs typeface="Alexandria" pitchFamily="2" charset="-78"/>
              </a:rPr>
              <a:t>عدم الدقة والموثوقية</a:t>
            </a:r>
            <a:r>
              <a:rPr lang="ru-RU" sz="1400" dirty="0">
                <a:cs typeface="Alexandria" pitchFamily="2" charset="-78"/>
              </a:rPr>
              <a:t>: </a:t>
            </a:r>
            <a:r>
              <a:rPr lang="ar-SA" sz="1400" dirty="0">
                <a:latin typeface="Alexandria" pitchFamily="2" charset="-78"/>
                <a:cs typeface="Alexandria" pitchFamily="2" charset="-78"/>
              </a:rPr>
              <a:t>قد يحدث خطأ في جمع البيانات أو قد تكون البيانات غير موثوقة، مما يؤدي إلى صعوبة في استخلاص نتائج صحيحة وقابلة للتكرار</a:t>
            </a:r>
            <a:r>
              <a:rPr lang="ru-RU" sz="1400" dirty="0">
                <a:cs typeface="Alexandria" pitchFamily="2" charset="-78"/>
              </a:rPr>
              <a:t>.</a:t>
            </a:r>
            <a:endParaRPr lang="en-US" sz="1400" dirty="0">
              <a:latin typeface="Alexandria" pitchFamily="2" charset="-78"/>
              <a:cs typeface="Alexandria" pitchFamily="2" charset="-78"/>
            </a:endParaRPr>
          </a:p>
          <a:p>
            <a:pPr marL="342900" indent="-342900" algn="r" rtl="1">
              <a:buFont typeface="+mj-lt"/>
              <a:buAutoNum type="arabicPeriod"/>
            </a:pPr>
            <a:r>
              <a:rPr lang="ar-SA" sz="1400" dirty="0">
                <a:latin typeface="Alexandria" pitchFamily="2" charset="-78"/>
                <a:cs typeface="Alexandria" pitchFamily="2" charset="-78"/>
              </a:rPr>
              <a:t>قرارات التشغيل</a:t>
            </a:r>
            <a:r>
              <a:rPr lang="ru-RU" sz="1400" dirty="0">
                <a:cs typeface="Alexandria" pitchFamily="2" charset="-78"/>
              </a:rPr>
              <a:t>: </a:t>
            </a:r>
            <a:r>
              <a:rPr lang="ar-SA" sz="1400" dirty="0">
                <a:latin typeface="Alexandria" pitchFamily="2" charset="-78"/>
                <a:cs typeface="Alexandria" pitchFamily="2" charset="-78"/>
              </a:rPr>
              <a:t>قد يواجه الباحثون صعوبة في اتخاذ قرارات عملية استنادًا إلى النتائج المستخلصة من تحليل البيانات، حيث يجب توفير التوازن بين النظرية والواقعية والعوامل الاقتصادية والاجتماعية</a:t>
            </a:r>
            <a:r>
              <a:rPr lang="ru-RU" sz="1400" dirty="0">
                <a:cs typeface="Alexandria" pitchFamily="2" charset="-78"/>
              </a:rPr>
              <a:t>.</a:t>
            </a:r>
            <a:endParaRPr lang="en-US" sz="1400" dirty="0">
              <a:latin typeface="Alexandria" pitchFamily="2" charset="-78"/>
              <a:cs typeface="Alexandria" pitchFamily="2" charset="-78"/>
            </a:endParaRPr>
          </a:p>
          <a:p>
            <a:pPr algn="r" rtl="1"/>
            <a:endParaRPr lang="en-US" sz="14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17855846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712890" y="991763"/>
            <a:ext cx="9311425" cy="493798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1890358" y="1290622"/>
            <a:ext cx="8590208" cy="3554819"/>
          </a:xfrm>
          <a:prstGeom prst="rect">
            <a:avLst/>
          </a:prstGeom>
          <a:noFill/>
        </p:spPr>
        <p:txBody>
          <a:bodyPr wrap="square" rtlCol="1">
            <a:spAutoFit/>
          </a:bodyPr>
          <a:lstStyle/>
          <a:p>
            <a:pPr algn="just" rtl="1"/>
            <a:r>
              <a:rPr lang="ar-SA" dirty="0">
                <a:latin typeface="Alexandria" pitchFamily="2" charset="-78"/>
                <a:cs typeface="Alexandria" pitchFamily="2" charset="-78"/>
              </a:rPr>
              <a:t>هناك أيضًا بعض العيوب التي يجب مراعاتها عند استخدام المنهج التطبيقي</a:t>
            </a:r>
            <a:r>
              <a:rPr lang="ru-RU" dirty="0">
                <a:cs typeface="Alexandria" pitchFamily="2" charset="-78"/>
              </a:rPr>
              <a:t>. </a:t>
            </a:r>
            <a:r>
              <a:rPr lang="ar-SA" dirty="0">
                <a:latin typeface="Alexandria" pitchFamily="2" charset="-78"/>
                <a:cs typeface="Alexandria" pitchFamily="2" charset="-78"/>
              </a:rPr>
              <a:t>من بين هذه العيوب</a:t>
            </a:r>
            <a:r>
              <a:rPr lang="ru-RU" dirty="0">
                <a:cs typeface="Alexandria" pitchFamily="2" charset="-78"/>
              </a:rPr>
              <a:t>:</a:t>
            </a:r>
            <a:endParaRPr lang="ar-JO" dirty="0">
              <a:cs typeface="Alexandria" pitchFamily="2" charset="-78"/>
            </a:endParaRPr>
          </a:p>
          <a:p>
            <a:pPr algn="just" rtl="1"/>
            <a:endParaRPr lang="en-US" dirty="0">
              <a:latin typeface="Alexandria" pitchFamily="2" charset="-78"/>
              <a:cs typeface="Alexandria" pitchFamily="2" charset="-78"/>
            </a:endParaRPr>
          </a:p>
          <a:p>
            <a:pPr marL="342900" indent="-342900" algn="just" rtl="1">
              <a:buFont typeface="Wingdings" panose="05000000000000000000" pitchFamily="2" charset="2"/>
              <a:buChar char="q"/>
            </a:pPr>
            <a:r>
              <a:rPr lang="ar-SA" b="1" dirty="0">
                <a:latin typeface="Alexandria" pitchFamily="2" charset="-78"/>
                <a:cs typeface="Alexandria" pitchFamily="2" charset="-78"/>
              </a:rPr>
              <a:t>القيود في التحكم</a:t>
            </a:r>
            <a:r>
              <a:rPr lang="ru-RU" b="1" dirty="0">
                <a:cs typeface="Alexandria" pitchFamily="2" charset="-78"/>
              </a:rPr>
              <a:t>:</a:t>
            </a:r>
            <a:r>
              <a:rPr lang="ar-JO" b="1" dirty="0">
                <a:latin typeface="Alexandria" pitchFamily="2" charset="-78"/>
                <a:cs typeface="Alexandria" pitchFamily="2" charset="-78"/>
              </a:rPr>
              <a:t> </a:t>
            </a:r>
            <a:r>
              <a:rPr lang="ar-SA" dirty="0">
                <a:latin typeface="Alexandria" pitchFamily="2" charset="-78"/>
                <a:cs typeface="Alexandria" pitchFamily="2" charset="-78"/>
              </a:rPr>
              <a:t>يصعب التحكم في جميع عوامل الدراسة في التجارب التطبيقية، مما يعني أنه قد يكون من الصعب الحصول على نتائج دقيقة وموثوقة</a:t>
            </a:r>
            <a:r>
              <a:rPr lang="ru-RU" dirty="0">
                <a:cs typeface="Alexandria" pitchFamily="2" charset="-78"/>
              </a:rPr>
              <a:t>.</a:t>
            </a:r>
            <a:endParaRPr lang="en-US" dirty="0">
              <a:latin typeface="Alexandria" pitchFamily="2" charset="-78"/>
              <a:cs typeface="Alexandria" pitchFamily="2" charset="-78"/>
            </a:endParaRPr>
          </a:p>
          <a:p>
            <a:pPr marL="342900" indent="-342900" algn="just" rtl="1">
              <a:buFont typeface="Wingdings" panose="05000000000000000000" pitchFamily="2" charset="2"/>
              <a:buChar char="q"/>
            </a:pPr>
            <a:r>
              <a:rPr lang="ar-SA" b="1" dirty="0">
                <a:latin typeface="Alexandria" pitchFamily="2" charset="-78"/>
                <a:cs typeface="Alexandria" pitchFamily="2" charset="-78"/>
              </a:rPr>
              <a:t>قيود الوقت والتكلفة</a:t>
            </a:r>
            <a:r>
              <a:rPr lang="ru-RU" b="1" dirty="0">
                <a:cs typeface="Alexandria" pitchFamily="2" charset="-78"/>
              </a:rPr>
              <a:t>:</a:t>
            </a:r>
            <a:r>
              <a:rPr lang="ar-JO" b="1" dirty="0">
                <a:latin typeface="Alexandria" pitchFamily="2" charset="-78"/>
                <a:cs typeface="Alexandria" pitchFamily="2" charset="-78"/>
              </a:rPr>
              <a:t> </a:t>
            </a:r>
            <a:r>
              <a:rPr lang="ar-SA" dirty="0">
                <a:latin typeface="Alexandria" pitchFamily="2" charset="-78"/>
                <a:cs typeface="Alexandria" pitchFamily="2" charset="-78"/>
              </a:rPr>
              <a:t>قد يتطلب المنهج التطبيقي موارد كبيرة من حيث الوقت والمال لتنفيذ التجارب وجمع البيانات، وهو ما قد يكون غير متاح لبعض الباحثين</a:t>
            </a:r>
            <a:r>
              <a:rPr lang="ru-RU" dirty="0">
                <a:cs typeface="Alexandria" pitchFamily="2" charset="-78"/>
              </a:rPr>
              <a:t>.</a:t>
            </a:r>
            <a:endParaRPr lang="en-US" dirty="0">
              <a:latin typeface="Alexandria" pitchFamily="2" charset="-78"/>
              <a:cs typeface="Alexandria" pitchFamily="2" charset="-78"/>
            </a:endParaRPr>
          </a:p>
          <a:p>
            <a:pPr marL="342900" indent="-342900" algn="just" rtl="1">
              <a:buFont typeface="Wingdings" panose="05000000000000000000" pitchFamily="2" charset="2"/>
              <a:buChar char="q"/>
            </a:pPr>
            <a:r>
              <a:rPr lang="ar-SA" b="1" dirty="0">
                <a:latin typeface="Alexandria" pitchFamily="2" charset="-78"/>
                <a:cs typeface="Alexandria" pitchFamily="2" charset="-78"/>
              </a:rPr>
              <a:t>التكرار والتعميم</a:t>
            </a:r>
            <a:r>
              <a:rPr lang="ar-JO" b="1" dirty="0">
                <a:latin typeface="Alexandria" pitchFamily="2" charset="-78"/>
                <a:cs typeface="Alexandria" pitchFamily="2" charset="-78"/>
              </a:rPr>
              <a:t>: </a:t>
            </a:r>
            <a:r>
              <a:rPr lang="ar-SA" dirty="0">
                <a:latin typeface="Alexandria" pitchFamily="2" charset="-78"/>
                <a:cs typeface="Alexandria" pitchFamily="2" charset="-78"/>
              </a:rPr>
              <a:t>تتطلب الدراسات التطبيقية غالبًا مزيدًا من التكرار للتأكد من صحة النتائج وتعميمها على سياقات أخرى، وهو ما قد يزيد من التحدي والتكلفة</a:t>
            </a:r>
            <a:r>
              <a:rPr lang="ru-RU" dirty="0">
                <a:cs typeface="Alexandria" pitchFamily="2" charset="-78"/>
              </a:rPr>
              <a:t>.</a:t>
            </a:r>
            <a:endParaRPr lang="en-US" dirty="0">
              <a:latin typeface="Alexandria" pitchFamily="2" charset="-78"/>
              <a:cs typeface="Alexandria" pitchFamily="2" charset="-78"/>
            </a:endParaRPr>
          </a:p>
          <a:p>
            <a:pPr algn="just" rtl="1">
              <a:lnSpc>
                <a:spcPct val="150000"/>
              </a:lnSpc>
            </a:pPr>
            <a:endParaRPr lang="en-US" dirty="0">
              <a:latin typeface="Alexandria" pitchFamily="2" charset="-78"/>
              <a:cs typeface="Alexandria" pitchFamily="2" charset="-78"/>
            </a:endParaRPr>
          </a:p>
          <a:p>
            <a:pPr algn="just" rtl="1"/>
            <a:endParaRPr lang="en-US"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52121583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712890" y="991763"/>
            <a:ext cx="9311425" cy="493798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1890358" y="1290622"/>
            <a:ext cx="8590208" cy="4293483"/>
          </a:xfrm>
          <a:prstGeom prst="rect">
            <a:avLst/>
          </a:prstGeom>
          <a:noFill/>
        </p:spPr>
        <p:txBody>
          <a:bodyPr wrap="square" rtlCol="1">
            <a:spAutoFit/>
          </a:bodyPr>
          <a:lstStyle/>
          <a:p>
            <a:pPr algn="ctr" rtl="1"/>
            <a:r>
              <a:rPr lang="ar-JO" sz="1400" b="1" dirty="0">
                <a:latin typeface="Alexandria" pitchFamily="2" charset="-78"/>
                <a:cs typeface="Alexandria" pitchFamily="2" charset="-78"/>
              </a:rPr>
              <a:t>المنهج الارتباطي</a:t>
            </a:r>
          </a:p>
          <a:p>
            <a:pPr algn="ctr" rtl="1"/>
            <a:endParaRPr lang="ar-JO" sz="1400" b="1" dirty="0">
              <a:latin typeface="Alexandria" pitchFamily="2" charset="-78"/>
              <a:cs typeface="Alexandria" pitchFamily="2" charset="-78"/>
            </a:endParaRPr>
          </a:p>
          <a:p>
            <a:pPr algn="r" rtl="1"/>
            <a:r>
              <a:rPr lang="ar-SA" sz="1400" dirty="0">
                <a:latin typeface="Alexandria" pitchFamily="2" charset="-78"/>
                <a:cs typeface="Alexandria" pitchFamily="2" charset="-78"/>
              </a:rPr>
              <a:t>المنهج الارتباطي هو نهج يركز على توجيه ال</a:t>
            </a:r>
            <a:r>
              <a:rPr lang="ar-JO" sz="1400" dirty="0">
                <a:latin typeface="Alexandria" pitchFamily="2" charset="-78"/>
                <a:cs typeface="Alexandria" pitchFamily="2" charset="-78"/>
              </a:rPr>
              <a:t>باحثين</a:t>
            </a:r>
            <a:r>
              <a:rPr lang="ar-SA" sz="1400" dirty="0">
                <a:latin typeface="Alexandria" pitchFamily="2" charset="-78"/>
                <a:cs typeface="Alexandria" pitchFamily="2" charset="-78"/>
              </a:rPr>
              <a:t> لاحتراف </a:t>
            </a:r>
            <a:r>
              <a:rPr lang="ar-JO" sz="1400" dirty="0">
                <a:latin typeface="Alexandria" pitchFamily="2" charset="-78"/>
                <a:cs typeface="Alexandria" pitchFamily="2" charset="-78"/>
              </a:rPr>
              <a:t>معرفة العلاقة بين موضوعين </a:t>
            </a:r>
            <a:r>
              <a:rPr lang="ar-SA" sz="1400" dirty="0">
                <a:latin typeface="Alexandria" pitchFamily="2" charset="-78"/>
                <a:cs typeface="Alexandria" pitchFamily="2" charset="-78"/>
              </a:rPr>
              <a:t>من خلال ربطها بالحياة الواقعية والتطبيقات العملية</a:t>
            </a:r>
            <a:r>
              <a:rPr lang="ru-RU" sz="1400" dirty="0">
                <a:cs typeface="Alexandria" pitchFamily="2" charset="-78"/>
              </a:rPr>
              <a:t>. </a:t>
            </a:r>
            <a:r>
              <a:rPr lang="ar-SA" sz="1400" dirty="0">
                <a:latin typeface="Alexandria" pitchFamily="2" charset="-78"/>
                <a:cs typeface="Alexandria" pitchFamily="2" charset="-78"/>
              </a:rPr>
              <a:t>يتم تصميم هذا النهج بطريقة تتيح فهم كيفية تطبيق المفاهيم النظرية والمعرفة في الواقع وحل المشكلات العملية</a:t>
            </a:r>
            <a:r>
              <a:rPr lang="ru-RU" sz="1400" dirty="0">
                <a:cs typeface="Alexandria" pitchFamily="2" charset="-78"/>
              </a:rPr>
              <a:t>. </a:t>
            </a:r>
            <a:r>
              <a:rPr lang="ar-SA" sz="1400" dirty="0">
                <a:latin typeface="Alexandria" pitchFamily="2" charset="-78"/>
                <a:cs typeface="Alexandria" pitchFamily="2" charset="-78"/>
              </a:rPr>
              <a:t>بالإضافة إلى ذلك، يشجع المنهج الارتباطي التفكير النقدي والتحليلي والابتكار، مما يساعد الطلاب على تطوير مهارات الحياة العملية</a:t>
            </a:r>
            <a:r>
              <a:rPr lang="ru-RU" sz="1400" dirty="0">
                <a:cs typeface="Alexandria" pitchFamily="2" charset="-78"/>
              </a:rPr>
              <a:t>.</a:t>
            </a:r>
            <a:endParaRPr lang="ar-JO" sz="1400" dirty="0">
              <a:cs typeface="Alexandria" pitchFamily="2" charset="-78"/>
            </a:endParaRPr>
          </a:p>
          <a:p>
            <a:pPr algn="r" rtl="1"/>
            <a:endParaRPr lang="en-US" sz="1400" dirty="0">
              <a:latin typeface="Alexandria" pitchFamily="2" charset="-78"/>
              <a:cs typeface="Alexandria" pitchFamily="2" charset="-78"/>
            </a:endParaRPr>
          </a:p>
          <a:p>
            <a:pPr algn="r" rtl="1"/>
            <a:r>
              <a:rPr lang="ar-SA" sz="1400" dirty="0">
                <a:latin typeface="Alexandria" pitchFamily="2" charset="-78"/>
                <a:cs typeface="Alexandria" pitchFamily="2" charset="-78"/>
              </a:rPr>
              <a:t>هنا بعض المبادئ الأساسية للمنهج الارتباطي</a:t>
            </a:r>
            <a:r>
              <a:rPr lang="ru-RU" sz="1400" dirty="0">
                <a:cs typeface="Alexandria" pitchFamily="2" charset="-78"/>
              </a:rPr>
              <a:t>:</a:t>
            </a:r>
            <a:endParaRPr lang="en-US" sz="1400" dirty="0">
              <a:latin typeface="Alexandria" pitchFamily="2" charset="-78"/>
              <a:cs typeface="Alexandria" pitchFamily="2" charset="-78"/>
            </a:endParaRPr>
          </a:p>
          <a:p>
            <a:pPr marL="342900" lvl="0" indent="-342900" algn="r" rtl="1">
              <a:buFont typeface="+mj-lt"/>
              <a:buAutoNum type="arabicPeriod"/>
            </a:pPr>
            <a:r>
              <a:rPr lang="ar-SA" sz="1400" dirty="0">
                <a:latin typeface="Alexandria" pitchFamily="2" charset="-78"/>
                <a:cs typeface="Alexandria" pitchFamily="2" charset="-78"/>
              </a:rPr>
              <a:t>المزيج بين المعرفة النظرية والتطبيق العملي</a:t>
            </a:r>
            <a:r>
              <a:rPr lang="ru-RU" sz="1400" dirty="0">
                <a:cs typeface="Alexandria" pitchFamily="2" charset="-78"/>
              </a:rPr>
              <a:t>: </a:t>
            </a:r>
            <a:r>
              <a:rPr lang="ar-SA" sz="1400" dirty="0">
                <a:latin typeface="Alexandria" pitchFamily="2" charset="-78"/>
                <a:cs typeface="Alexandria" pitchFamily="2" charset="-78"/>
              </a:rPr>
              <a:t>يهدف المنهج الارتباطي إلى تطوير فهم عميق وشامل </a:t>
            </a:r>
            <a:r>
              <a:rPr lang="ar-JO" sz="1400" dirty="0">
                <a:latin typeface="Alexandria" pitchFamily="2" charset="-78"/>
                <a:cs typeface="Alexandria" pitchFamily="2" charset="-78"/>
              </a:rPr>
              <a:t>للمواضيع العلمية</a:t>
            </a:r>
            <a:r>
              <a:rPr lang="ar-SA" sz="1400" dirty="0">
                <a:latin typeface="Alexandria" pitchFamily="2" charset="-78"/>
                <a:cs typeface="Alexandria" pitchFamily="2" charset="-78"/>
              </a:rPr>
              <a:t> من خلال ربطها بالتطبيقات الواقعية والمشكلات العملية</a:t>
            </a:r>
            <a:r>
              <a:rPr lang="ru-RU" sz="1400" dirty="0">
                <a:cs typeface="Alexandria" pitchFamily="2" charset="-78"/>
              </a:rPr>
              <a:t>.</a:t>
            </a:r>
            <a:endParaRPr lang="en-US" sz="1400" dirty="0">
              <a:latin typeface="Alexandria" pitchFamily="2" charset="-78"/>
              <a:cs typeface="Alexandria" pitchFamily="2" charset="-78"/>
            </a:endParaRPr>
          </a:p>
          <a:p>
            <a:pPr marL="342900" lvl="0" indent="-342900" algn="r" rtl="1">
              <a:buFont typeface="+mj-lt"/>
              <a:buAutoNum type="arabicPeriod"/>
            </a:pPr>
            <a:r>
              <a:rPr lang="ar-SA" sz="1400" dirty="0">
                <a:latin typeface="Alexandria" pitchFamily="2" charset="-78"/>
                <a:cs typeface="Alexandria" pitchFamily="2" charset="-78"/>
              </a:rPr>
              <a:t>التعلم النشط والمشاركة الفعّالة</a:t>
            </a:r>
            <a:r>
              <a:rPr lang="ru-RU" sz="1400" dirty="0">
                <a:cs typeface="Alexandria" pitchFamily="2" charset="-78"/>
              </a:rPr>
              <a:t>: </a:t>
            </a:r>
            <a:r>
              <a:rPr lang="ar-SA" sz="1400" dirty="0">
                <a:latin typeface="Alexandria" pitchFamily="2" charset="-78"/>
                <a:cs typeface="Alexandria" pitchFamily="2" charset="-78"/>
              </a:rPr>
              <a:t>يكون في المنهج الارتباطي في قلب عملية التعلم</a:t>
            </a:r>
            <a:r>
              <a:rPr lang="ru-RU" sz="1400" dirty="0">
                <a:cs typeface="Alexandria" pitchFamily="2" charset="-78"/>
              </a:rPr>
              <a:t>. </a:t>
            </a:r>
            <a:r>
              <a:rPr lang="ar-SA" sz="1400" dirty="0">
                <a:latin typeface="Alexandria" pitchFamily="2" charset="-78"/>
                <a:cs typeface="Alexandria" pitchFamily="2" charset="-78"/>
              </a:rPr>
              <a:t>يشجع المنهج على المشاركة الفعّالة والتفاعل مع </a:t>
            </a:r>
            <a:r>
              <a:rPr lang="ar-JO" sz="1400" dirty="0">
                <a:latin typeface="Alexandria" pitchFamily="2" charset="-78"/>
                <a:cs typeface="Alexandria" pitchFamily="2" charset="-78"/>
              </a:rPr>
              <a:t>المواضيع</a:t>
            </a:r>
            <a:r>
              <a:rPr lang="ar-SA" sz="1400" dirty="0">
                <a:latin typeface="Alexandria" pitchFamily="2" charset="-78"/>
                <a:cs typeface="Alexandria" pitchFamily="2" charset="-78"/>
              </a:rPr>
              <a:t>من خلال المناقشات والأنشطة العملية والمشروعات</a:t>
            </a:r>
            <a:r>
              <a:rPr lang="ru-RU" sz="1400" dirty="0">
                <a:cs typeface="Alexandria" pitchFamily="2" charset="-78"/>
              </a:rPr>
              <a:t>.</a:t>
            </a:r>
            <a:endParaRPr lang="en-US" sz="1400" dirty="0">
              <a:latin typeface="Alexandria" pitchFamily="2" charset="-78"/>
              <a:cs typeface="Alexandria" pitchFamily="2" charset="-78"/>
            </a:endParaRPr>
          </a:p>
          <a:p>
            <a:pPr marL="342900" lvl="0" indent="-342900" algn="r" rtl="1">
              <a:buFont typeface="+mj-lt"/>
              <a:buAutoNum type="arabicPeriod"/>
            </a:pPr>
            <a:r>
              <a:rPr lang="ar-SA" sz="1400" dirty="0">
                <a:latin typeface="Alexandria" pitchFamily="2" charset="-78"/>
                <a:cs typeface="Alexandria" pitchFamily="2" charset="-78"/>
              </a:rPr>
              <a:t>الاتساق والاستمرارية</a:t>
            </a:r>
            <a:r>
              <a:rPr lang="ru-RU" sz="1400" dirty="0">
                <a:cs typeface="Alexandria" pitchFamily="2" charset="-78"/>
              </a:rPr>
              <a:t>: </a:t>
            </a:r>
            <a:r>
              <a:rPr lang="ar-SA" sz="1400" dirty="0">
                <a:latin typeface="Alexandria" pitchFamily="2" charset="-78"/>
                <a:cs typeface="Alexandria" pitchFamily="2" charset="-78"/>
              </a:rPr>
              <a:t>يعتمد المنهج الارتباطي على تكامل معرفي ومنهجي بين المواد الدراسية</a:t>
            </a:r>
            <a:r>
              <a:rPr lang="ru-RU" sz="1400" dirty="0">
                <a:cs typeface="Alexandria" pitchFamily="2" charset="-78"/>
              </a:rPr>
              <a:t>. </a:t>
            </a:r>
            <a:r>
              <a:rPr lang="ar-SA" sz="1400" dirty="0">
                <a:latin typeface="Alexandria" pitchFamily="2" charset="-78"/>
                <a:cs typeface="Alexandria" pitchFamily="2" charset="-78"/>
              </a:rPr>
              <a:t>يتم توجيه </a:t>
            </a:r>
            <a:r>
              <a:rPr lang="ar-JO" sz="1400" dirty="0">
                <a:latin typeface="Alexandria" pitchFamily="2" charset="-78"/>
                <a:cs typeface="Alexandria" pitchFamily="2" charset="-78"/>
              </a:rPr>
              <a:t>الباحثين</a:t>
            </a:r>
            <a:r>
              <a:rPr lang="ar-SA" sz="1400" dirty="0">
                <a:latin typeface="Alexandria" pitchFamily="2" charset="-78"/>
                <a:cs typeface="Alexandria" pitchFamily="2" charset="-78"/>
              </a:rPr>
              <a:t> لربط المفاهيم والمعرفة من </a:t>
            </a:r>
            <a:r>
              <a:rPr lang="ar-JO" sz="1400" dirty="0">
                <a:latin typeface="Alexandria" pitchFamily="2" charset="-78"/>
                <a:cs typeface="Alexandria" pitchFamily="2" charset="-78"/>
              </a:rPr>
              <a:t>موضوع </a:t>
            </a:r>
            <a:r>
              <a:rPr lang="ar-SA" sz="1400" dirty="0">
                <a:latin typeface="Alexandria" pitchFamily="2" charset="-78"/>
                <a:cs typeface="Alexandria" pitchFamily="2" charset="-78"/>
              </a:rPr>
              <a:t>إلى أخر، مما يعزز الترابط والاستدامة في التعلم</a:t>
            </a:r>
            <a:r>
              <a:rPr lang="ru-RU" sz="1400" dirty="0">
                <a:cs typeface="Alexandria" pitchFamily="2" charset="-78"/>
              </a:rPr>
              <a:t>.</a:t>
            </a:r>
            <a:endParaRPr lang="en-US" sz="1400" dirty="0">
              <a:latin typeface="Alexandria" pitchFamily="2" charset="-78"/>
              <a:cs typeface="Alexandria" pitchFamily="2" charset="-78"/>
            </a:endParaRPr>
          </a:p>
          <a:p>
            <a:pPr marL="342900" lvl="0" indent="-342900" algn="r" rtl="1">
              <a:buFont typeface="+mj-lt"/>
              <a:buAutoNum type="arabicPeriod"/>
            </a:pPr>
            <a:r>
              <a:rPr lang="ar-SA" sz="1400" dirty="0">
                <a:latin typeface="Alexandria" pitchFamily="2" charset="-78"/>
                <a:cs typeface="Alexandria" pitchFamily="2" charset="-78"/>
              </a:rPr>
              <a:t>التنمية الشاملة للطالب</a:t>
            </a:r>
            <a:r>
              <a:rPr lang="ru-RU" sz="1400" dirty="0">
                <a:cs typeface="Alexandria" pitchFamily="2" charset="-78"/>
              </a:rPr>
              <a:t>: </a:t>
            </a:r>
            <a:r>
              <a:rPr lang="ar-SA" sz="1400" dirty="0">
                <a:latin typeface="Alexandria" pitchFamily="2" charset="-78"/>
                <a:cs typeface="Alexandria" pitchFamily="2" charset="-78"/>
              </a:rPr>
              <a:t>يسعى المنهج الارتباطي إلى تطوير الجوانب الشخصية والاجتماعية والعقلية والجسدية </a:t>
            </a:r>
            <a:r>
              <a:rPr lang="ar-SA" sz="1400" dirty="0" err="1">
                <a:latin typeface="Alexandria" pitchFamily="2" charset="-78"/>
                <a:cs typeface="Alexandria" pitchFamily="2" charset="-78"/>
              </a:rPr>
              <a:t>لل</a:t>
            </a:r>
            <a:r>
              <a:rPr lang="ar-JO" sz="1400" dirty="0">
                <a:latin typeface="Alexandria" pitchFamily="2" charset="-78"/>
                <a:cs typeface="Alexandria" pitchFamily="2" charset="-78"/>
              </a:rPr>
              <a:t>باحث</a:t>
            </a:r>
            <a:r>
              <a:rPr lang="ru-RU" sz="1400" dirty="0">
                <a:cs typeface="Alexandria" pitchFamily="2" charset="-78"/>
              </a:rPr>
              <a:t>. </a:t>
            </a:r>
            <a:r>
              <a:rPr lang="ar-SA" sz="1400" dirty="0">
                <a:latin typeface="Alexandria" pitchFamily="2" charset="-78"/>
                <a:cs typeface="Alexandria" pitchFamily="2" charset="-78"/>
              </a:rPr>
              <a:t>يتم تشجيع</a:t>
            </a:r>
            <a:r>
              <a:rPr lang="ar-JO" sz="1400" dirty="0">
                <a:latin typeface="Alexandria" pitchFamily="2" charset="-78"/>
                <a:cs typeface="Alexandria" pitchFamily="2" charset="-78"/>
              </a:rPr>
              <a:t>هم </a:t>
            </a:r>
            <a:r>
              <a:rPr lang="ar-SA" sz="1400" dirty="0">
                <a:latin typeface="Alexandria" pitchFamily="2" charset="-78"/>
                <a:cs typeface="Alexandria" pitchFamily="2" charset="-78"/>
              </a:rPr>
              <a:t>على تنمية المهارات الحياتية العملية، مثل التفكير النقدي وحل المشكلات والتعاون والتواصل الفعّال</a:t>
            </a:r>
            <a:r>
              <a:rPr lang="ru-RU" sz="1400" dirty="0">
                <a:cs typeface="Alexandria" pitchFamily="2" charset="-78"/>
              </a:rPr>
              <a:t>.</a:t>
            </a:r>
            <a:endParaRPr lang="en-US" sz="1400" dirty="0">
              <a:latin typeface="Alexandria" pitchFamily="2" charset="-78"/>
              <a:cs typeface="Alexandria" pitchFamily="2" charset="-78"/>
            </a:endParaRPr>
          </a:p>
          <a:p>
            <a:pPr algn="just" rtl="1">
              <a:lnSpc>
                <a:spcPct val="150000"/>
              </a:lnSpc>
            </a:pPr>
            <a:endParaRPr lang="en-US" sz="1400" dirty="0">
              <a:latin typeface="Alexandria" pitchFamily="2" charset="-78"/>
              <a:cs typeface="Alexandria" pitchFamily="2" charset="-78"/>
            </a:endParaRPr>
          </a:p>
          <a:p>
            <a:pPr algn="just" rtl="1"/>
            <a:endParaRPr lang="en-US" sz="14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95479921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59100" y="991763"/>
            <a:ext cx="9865216" cy="493798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1534593" y="1155869"/>
            <a:ext cx="9038132" cy="4108817"/>
          </a:xfrm>
          <a:prstGeom prst="rect">
            <a:avLst/>
          </a:prstGeom>
          <a:noFill/>
        </p:spPr>
        <p:txBody>
          <a:bodyPr wrap="square" rtlCol="1">
            <a:spAutoFit/>
          </a:bodyPr>
          <a:lstStyle/>
          <a:p>
            <a:pPr algn="ctr" rtl="1">
              <a:lnSpc>
                <a:spcPct val="150000"/>
              </a:lnSpc>
            </a:pPr>
            <a:r>
              <a:rPr lang="ar-JO" b="1" dirty="0">
                <a:latin typeface="Alexandria" pitchFamily="2" charset="-78"/>
                <a:cs typeface="Alexandria" pitchFamily="2" charset="-78"/>
              </a:rPr>
              <a:t>المنهج الارتباطي</a:t>
            </a:r>
          </a:p>
          <a:p>
            <a:pPr algn="just" rtl="1">
              <a:lnSpc>
                <a:spcPct val="150000"/>
              </a:lnSpc>
            </a:pPr>
            <a:r>
              <a:rPr lang="ar-SA" dirty="0">
                <a:latin typeface="Alexandria" pitchFamily="2" charset="-78"/>
                <a:cs typeface="Alexandria" pitchFamily="2" charset="-78"/>
              </a:rPr>
              <a:t>معظم علماء المنهجية يعدون المنهج </a:t>
            </a:r>
            <a:r>
              <a:rPr lang="ar-SA" dirty="0" err="1">
                <a:latin typeface="Alexandria" pitchFamily="2" charset="-78"/>
                <a:cs typeface="Alexandria" pitchFamily="2" charset="-78"/>
              </a:rPr>
              <a:t>الإرتباطي</a:t>
            </a:r>
            <a:r>
              <a:rPr lang="ar-SA" dirty="0">
                <a:latin typeface="Alexandria" pitchFamily="2" charset="-78"/>
                <a:cs typeface="Alexandria" pitchFamily="2" charset="-78"/>
              </a:rPr>
              <a:t> أحد أنواع المنهج الوصفي وأسلوب من أساليب تطبيقه، إلا أن كثرة تطبيقه في البحوث السلوكية جعل بعضهم يعرضونه مفصلا في كتاباتهم ، وبعضهم عده منهجا قائما بذاته ، ولم يعرضه كفرع من المنهج </a:t>
            </a:r>
            <a:r>
              <a:rPr lang="ar-SA" dirty="0" err="1">
                <a:latin typeface="Alexandria" pitchFamily="2" charset="-78"/>
                <a:cs typeface="Alexandria" pitchFamily="2" charset="-78"/>
              </a:rPr>
              <a:t>الوصفی</a:t>
            </a:r>
            <a:r>
              <a:rPr lang="ar-SA" dirty="0">
                <a:latin typeface="Alexandria" pitchFamily="2" charset="-78"/>
                <a:cs typeface="Alexandria" pitchFamily="2" charset="-78"/>
              </a:rPr>
              <a:t>.</a:t>
            </a:r>
            <a:r>
              <a:rPr lang="ar-SA" baseline="30000" dirty="0">
                <a:latin typeface="Alexandria" pitchFamily="2" charset="-78"/>
                <a:cs typeface="Alexandria" pitchFamily="2" charset="-78"/>
              </a:rPr>
              <a:t> </a:t>
            </a:r>
            <a:endParaRPr lang="en-US" dirty="0">
              <a:latin typeface="Alexandria" pitchFamily="2" charset="-78"/>
              <a:cs typeface="Alexandria" pitchFamily="2" charset="-78"/>
            </a:endParaRPr>
          </a:p>
          <a:p>
            <a:pPr algn="just" rtl="1">
              <a:lnSpc>
                <a:spcPct val="150000"/>
              </a:lnSpc>
            </a:pPr>
            <a:r>
              <a:rPr lang="ar-SA" dirty="0">
                <a:latin typeface="Alexandria" pitchFamily="2" charset="-78"/>
                <a:cs typeface="Alexandria" pitchFamily="2" charset="-78"/>
              </a:rPr>
              <a:t>تحاول البحوث الارتباطية دراسة العلاقة الممكنة بين المتغيرات دون محاولة التأثير على تلك المتغيرات , وبالرغم من أن البحوث الارتباطية لا تستطيع تحديد أسباب العلاقات إلا أنها تستطيع أن تقترح الأسباب, وهذ الاقتراحات تفتح الطريق لدراسات تجريبية مستقبلية.</a:t>
            </a:r>
            <a:r>
              <a:rPr lang="ar-SA" baseline="30000" dirty="0">
                <a:latin typeface="Alexandria" pitchFamily="2" charset="-78"/>
                <a:cs typeface="Alexandria" pitchFamily="2" charset="-78"/>
              </a:rPr>
              <a:t> </a:t>
            </a:r>
            <a:r>
              <a:rPr lang="ar-SA" dirty="0">
                <a:latin typeface="Alexandria" pitchFamily="2" charset="-78"/>
                <a:cs typeface="Alexandria" pitchFamily="2" charset="-78"/>
              </a:rPr>
              <a:t>فالبحوث الارتباطي</a:t>
            </a:r>
            <a:r>
              <a:rPr lang="ar-JO" dirty="0">
                <a:latin typeface="Alexandria" pitchFamily="2" charset="-78"/>
                <a:cs typeface="Alexandria" pitchFamily="2" charset="-78"/>
              </a:rPr>
              <a:t>ة</a:t>
            </a:r>
            <a:r>
              <a:rPr lang="ar-SA" dirty="0">
                <a:latin typeface="Alexandria" pitchFamily="2" charset="-78"/>
                <a:cs typeface="Alexandria" pitchFamily="2" charset="-78"/>
              </a:rPr>
              <a:t> تهدف إلى اكتشاف ووصف قوة الارتباط بين المتغيرات المختلفة .</a:t>
            </a:r>
            <a:endParaRPr lang="ar-JO" dirty="0">
              <a:latin typeface="Alexandria" pitchFamily="2" charset="-78"/>
              <a:cs typeface="Alexandria" pitchFamily="2" charset="-78"/>
            </a:endParaRPr>
          </a:p>
          <a:p>
            <a:pPr algn="just" rtl="1">
              <a:lnSpc>
                <a:spcPct val="150000"/>
              </a:lnSpc>
            </a:pPr>
            <a:endParaRPr lang="en-US" dirty="0">
              <a:latin typeface="Alexandria" pitchFamily="2" charset="-78"/>
              <a:cs typeface="Alexandria" pitchFamily="2" charset="-78"/>
            </a:endParaRPr>
          </a:p>
          <a:p>
            <a:pPr algn="just" rtl="1"/>
            <a:endParaRPr lang="en-US"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66396946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56823" y="991763"/>
            <a:ext cx="11011435" cy="493798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798490" y="991763"/>
            <a:ext cx="10650827" cy="4041363"/>
          </a:xfrm>
          <a:prstGeom prst="rect">
            <a:avLst/>
          </a:prstGeom>
          <a:noFill/>
        </p:spPr>
        <p:txBody>
          <a:bodyPr wrap="square" rtlCol="1">
            <a:spAutoFit/>
          </a:bodyPr>
          <a:lstStyle/>
          <a:p>
            <a:pPr algn="ctr" rtl="1">
              <a:lnSpc>
                <a:spcPct val="150000"/>
              </a:lnSpc>
            </a:pPr>
            <a:r>
              <a:rPr lang="ar-SA" sz="2000" b="1" dirty="0">
                <a:latin typeface="Alexandria" pitchFamily="2" charset="-78"/>
                <a:cs typeface="Alexandria" pitchFamily="2" charset="-78"/>
              </a:rPr>
              <a:t>أنواع الارتباط :</a:t>
            </a:r>
            <a:endParaRPr lang="en-US" sz="2000" dirty="0">
              <a:latin typeface="Alexandria" pitchFamily="2" charset="-78"/>
              <a:cs typeface="Alexandria" pitchFamily="2" charset="-78"/>
            </a:endParaRPr>
          </a:p>
          <a:p>
            <a:pPr algn="r" rtl="1">
              <a:lnSpc>
                <a:spcPct val="150000"/>
              </a:lnSpc>
            </a:pPr>
            <a:r>
              <a:rPr lang="ar-SA" sz="2000" dirty="0">
                <a:latin typeface="Alexandria" pitchFamily="2" charset="-78"/>
                <a:cs typeface="Alexandria" pitchFamily="2" charset="-78"/>
              </a:rPr>
              <a:t>بناء على عدد المتغيرات التي تدخل في حساب الارتباط فان يمكن تحديد الانواع </a:t>
            </a:r>
            <a:r>
              <a:rPr lang="ar-JO" sz="2000" b="1" dirty="0">
                <a:latin typeface="Alexandria" pitchFamily="2" charset="-78"/>
                <a:cs typeface="Alexandria" pitchFamily="2" charset="-78"/>
              </a:rPr>
              <a:t>للارتباط الثنائي </a:t>
            </a:r>
            <a:r>
              <a:rPr lang="ar-JO" sz="2000" dirty="0">
                <a:latin typeface="Alexandria" pitchFamily="2" charset="-78"/>
                <a:cs typeface="Alexandria" pitchFamily="2" charset="-78"/>
              </a:rPr>
              <a:t>بناء على نوعين:</a:t>
            </a:r>
            <a:endParaRPr lang="en-US" sz="2000" dirty="0">
              <a:latin typeface="Alexandria" pitchFamily="2" charset="-78"/>
              <a:cs typeface="Alexandria" pitchFamily="2" charset="-78"/>
            </a:endParaRPr>
          </a:p>
          <a:p>
            <a:pPr algn="r" rtl="1"/>
            <a:r>
              <a:rPr lang="ar-SA" sz="2000" b="1" dirty="0">
                <a:latin typeface="Alexandria" pitchFamily="2" charset="-78"/>
                <a:cs typeface="Alexandria" pitchFamily="2" charset="-78"/>
              </a:rPr>
              <a:t>أ- الارتباط البسيط : </a:t>
            </a:r>
            <a:r>
              <a:rPr lang="ar-SA" sz="2000" dirty="0">
                <a:latin typeface="Alexandria" pitchFamily="2" charset="-78"/>
                <a:cs typeface="Alexandria" pitchFamily="2" charset="-78"/>
              </a:rPr>
              <a:t>هو الذي يبحث في العلاقة بين متغيرين اثنين فقط,</a:t>
            </a:r>
            <a:r>
              <a:rPr lang="ar-JO" sz="2000" dirty="0">
                <a:latin typeface="Alexandria" pitchFamily="2" charset="-78"/>
                <a:cs typeface="Alexandria" pitchFamily="2" charset="-78"/>
              </a:rPr>
              <a:t> </a:t>
            </a:r>
            <a:r>
              <a:rPr lang="ar-SA" sz="2000" dirty="0">
                <a:latin typeface="Alexandria" pitchFamily="2" charset="-78"/>
                <a:cs typeface="Alexandria" pitchFamily="2" charset="-78"/>
              </a:rPr>
              <a:t>دون اعتبار متغيرات </a:t>
            </a:r>
            <a:r>
              <a:rPr lang="ar-JO" sz="2000" dirty="0">
                <a:latin typeface="Alexandria" pitchFamily="2" charset="-78"/>
                <a:cs typeface="Alexandria" pitchFamily="2" charset="-78"/>
              </a:rPr>
              <a:t>أ</a:t>
            </a:r>
            <a:r>
              <a:rPr lang="ar-SA" sz="2000" dirty="0">
                <a:latin typeface="Alexandria" pitchFamily="2" charset="-78"/>
                <a:cs typeface="Alexandria" pitchFamily="2" charset="-78"/>
              </a:rPr>
              <a:t>خرى يمكن </a:t>
            </a:r>
            <a:r>
              <a:rPr lang="ar-JO" sz="2000" dirty="0">
                <a:latin typeface="Alexandria" pitchFamily="2" charset="-78"/>
                <a:cs typeface="Alexandria" pitchFamily="2" charset="-78"/>
              </a:rPr>
              <a:t>أ</a:t>
            </a:r>
            <a:r>
              <a:rPr lang="ar-SA" sz="2000" dirty="0">
                <a:latin typeface="Alexandria" pitchFamily="2" charset="-78"/>
                <a:cs typeface="Alexandria" pitchFamily="2" charset="-78"/>
              </a:rPr>
              <a:t>ن ترتبط بهما .</a:t>
            </a:r>
            <a:endParaRPr lang="en-US" sz="2000" dirty="0">
              <a:latin typeface="Alexandria" pitchFamily="2" charset="-78"/>
              <a:cs typeface="Alexandria" pitchFamily="2" charset="-78"/>
            </a:endParaRPr>
          </a:p>
          <a:p>
            <a:pPr algn="r" rtl="1"/>
            <a:r>
              <a:rPr lang="ar-SA" sz="2000" b="1" dirty="0">
                <a:latin typeface="Alexandria" pitchFamily="2" charset="-78"/>
                <a:cs typeface="Alexandria" pitchFamily="2" charset="-78"/>
              </a:rPr>
              <a:t>ب- الارتباط الجزئي : </a:t>
            </a:r>
            <a:r>
              <a:rPr lang="ar-SA" sz="2000" dirty="0">
                <a:latin typeface="Alexandria" pitchFamily="2" charset="-78"/>
                <a:cs typeface="Alexandria" pitchFamily="2" charset="-78"/>
              </a:rPr>
              <a:t>هو الذي يبحث في علاقة بين متغيرين اثنين من بين عدة متغيرات بافتراض ثبات هذ</a:t>
            </a:r>
            <a:r>
              <a:rPr lang="ar-JO" sz="2000" dirty="0">
                <a:latin typeface="Alexandria" pitchFamily="2" charset="-78"/>
                <a:cs typeface="Alexandria" pitchFamily="2" charset="-78"/>
              </a:rPr>
              <a:t>ه</a:t>
            </a:r>
            <a:r>
              <a:rPr lang="ar-SA" sz="2000" dirty="0">
                <a:latin typeface="Alexandria" pitchFamily="2" charset="-78"/>
                <a:cs typeface="Alexandria" pitchFamily="2" charset="-78"/>
              </a:rPr>
              <a:t> المتغيرات</a:t>
            </a:r>
            <a:r>
              <a:rPr lang="ar-SA" sz="2000" b="1" dirty="0">
                <a:latin typeface="Alexandria" pitchFamily="2" charset="-78"/>
                <a:cs typeface="Alexandria" pitchFamily="2" charset="-78"/>
              </a:rPr>
              <a:t>.</a:t>
            </a:r>
            <a:endParaRPr lang="en-US" sz="2000" dirty="0">
              <a:latin typeface="Alexandria" pitchFamily="2" charset="-78"/>
              <a:cs typeface="Alexandria" pitchFamily="2" charset="-78"/>
            </a:endParaRPr>
          </a:p>
          <a:p>
            <a:pPr algn="r"/>
            <a:r>
              <a:rPr lang="ar-SA" sz="2000" dirty="0">
                <a:latin typeface="Alexandria" pitchFamily="2" charset="-78"/>
                <a:cs typeface="Alexandria" pitchFamily="2" charset="-78"/>
              </a:rPr>
              <a:t>فارتباط الذكاء بالتحصيل مثلا ربما يرجع الى ارتباط كل من الذكاء والتحصيل بمتغير ثالث كالعمر مثلا او الظروف المعيشية للفرد. وحتى نحدد العلاقة او الارتباط بين الذكاء والتحصيل فأننا نلجأ الى ايقاف اثر العمر على كل منهما.</a:t>
            </a:r>
            <a:endParaRPr lang="en-US" sz="2000" dirty="0">
              <a:latin typeface="Alexandria" pitchFamily="2" charset="-78"/>
              <a:cs typeface="Alexandria" pitchFamily="2" charset="-78"/>
            </a:endParaRPr>
          </a:p>
          <a:p>
            <a:pPr algn="r" rtl="1">
              <a:lnSpc>
                <a:spcPct val="150000"/>
              </a:lnSpc>
            </a:pPr>
            <a:endParaRPr lang="en-US" sz="20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67870994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56823" y="991763"/>
            <a:ext cx="11011435" cy="493798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798490" y="991763"/>
            <a:ext cx="10650827" cy="3733586"/>
          </a:xfrm>
          <a:prstGeom prst="rect">
            <a:avLst/>
          </a:prstGeom>
          <a:noFill/>
        </p:spPr>
        <p:txBody>
          <a:bodyPr wrap="square" rtlCol="1">
            <a:spAutoFit/>
          </a:bodyPr>
          <a:lstStyle/>
          <a:p>
            <a:pPr algn="ctr" rtl="1">
              <a:lnSpc>
                <a:spcPct val="150000"/>
              </a:lnSpc>
            </a:pPr>
            <a:r>
              <a:rPr lang="ar-SA" sz="2000" b="1" dirty="0">
                <a:latin typeface="Alexandria" pitchFamily="2" charset="-78"/>
                <a:cs typeface="Alexandria" pitchFamily="2" charset="-78"/>
              </a:rPr>
              <a:t>انواع معاملات الارتباط </a:t>
            </a:r>
            <a:endParaRPr lang="ar-JO" sz="2000" b="1" dirty="0">
              <a:latin typeface="Alexandria" pitchFamily="2" charset="-78"/>
              <a:cs typeface="Alexandria" pitchFamily="2" charset="-78"/>
            </a:endParaRPr>
          </a:p>
          <a:p>
            <a:pPr algn="r" rtl="1">
              <a:lnSpc>
                <a:spcPct val="150000"/>
              </a:lnSpc>
            </a:pPr>
            <a:r>
              <a:rPr lang="ar-SA" sz="2000" b="1" dirty="0">
                <a:latin typeface="Alexandria" pitchFamily="2" charset="-78"/>
                <a:cs typeface="Alexandria" pitchFamily="2" charset="-78"/>
              </a:rPr>
              <a:t>1- معامل ارتباط بيرسون:</a:t>
            </a:r>
            <a:endParaRPr lang="en-US" sz="2000" dirty="0">
              <a:latin typeface="Alexandria" pitchFamily="2" charset="-78"/>
              <a:cs typeface="Alexandria" pitchFamily="2" charset="-78"/>
            </a:endParaRPr>
          </a:p>
          <a:p>
            <a:pPr algn="r" rtl="1">
              <a:lnSpc>
                <a:spcPct val="150000"/>
              </a:lnSpc>
            </a:pPr>
            <a:r>
              <a:rPr lang="ar-SA" sz="2000" dirty="0">
                <a:latin typeface="Alexandria" pitchFamily="2" charset="-78"/>
                <a:cs typeface="Alexandria" pitchFamily="2" charset="-78"/>
              </a:rPr>
              <a:t>يعتبر معامل ارتباط بيرسون من اكثر المعاملات الارتباط شيوعا واستعمالا عندما يكون كلا المتغيرين متغير كميا متصلا ,</a:t>
            </a:r>
            <a:r>
              <a:rPr lang="ar-JO" sz="2000" dirty="0">
                <a:latin typeface="Alexandria" pitchFamily="2" charset="-78"/>
                <a:cs typeface="Alexandria" pitchFamily="2" charset="-78"/>
              </a:rPr>
              <a:t> </a:t>
            </a:r>
            <a:r>
              <a:rPr lang="ar-SA" sz="2000" dirty="0">
                <a:latin typeface="Alexandria" pitchFamily="2" charset="-78"/>
                <a:cs typeface="Alexandria" pitchFamily="2" charset="-78"/>
              </a:rPr>
              <a:t>كالذكاء والتحصيل مثلا </a:t>
            </a:r>
            <a:r>
              <a:rPr lang="ar-JO" sz="2000" dirty="0">
                <a:latin typeface="Alexandria" pitchFamily="2" charset="-78"/>
                <a:cs typeface="Alexandria" pitchFamily="2" charset="-78"/>
              </a:rPr>
              <a:t>أ</a:t>
            </a:r>
            <a:r>
              <a:rPr lang="ar-SA" sz="2000" dirty="0">
                <a:latin typeface="Alexandria" pitchFamily="2" charset="-78"/>
                <a:cs typeface="Alexandria" pitchFamily="2" charset="-78"/>
              </a:rPr>
              <a:t>و الطول والوزن .</a:t>
            </a:r>
            <a:endParaRPr lang="en-US" sz="2000" dirty="0">
              <a:latin typeface="Alexandria" pitchFamily="2" charset="-78"/>
              <a:cs typeface="Alexandria" pitchFamily="2" charset="-78"/>
            </a:endParaRPr>
          </a:p>
          <a:p>
            <a:pPr algn="r" rtl="1">
              <a:lnSpc>
                <a:spcPct val="150000"/>
              </a:lnSpc>
            </a:pPr>
            <a:r>
              <a:rPr lang="ar-SA" sz="2000" b="1" dirty="0">
                <a:latin typeface="Alexandria" pitchFamily="2" charset="-78"/>
                <a:cs typeface="Alexandria" pitchFamily="2" charset="-78"/>
              </a:rPr>
              <a:t>2- معامل ارتباط الرتب </a:t>
            </a:r>
            <a:r>
              <a:rPr lang="ar-SA" sz="2000" b="1" dirty="0" err="1">
                <a:latin typeface="Alexandria" pitchFamily="2" charset="-78"/>
                <a:cs typeface="Alexandria" pitchFamily="2" charset="-78"/>
              </a:rPr>
              <a:t>سبيرمان</a:t>
            </a:r>
            <a:r>
              <a:rPr lang="ar-SA" sz="2000" b="1" dirty="0">
                <a:latin typeface="Alexandria" pitchFamily="2" charset="-78"/>
                <a:cs typeface="Alexandria" pitchFamily="2" charset="-78"/>
              </a:rPr>
              <a:t> :</a:t>
            </a:r>
            <a:endParaRPr lang="en-US" sz="2000" dirty="0">
              <a:latin typeface="Alexandria" pitchFamily="2" charset="-78"/>
              <a:cs typeface="Alexandria" pitchFamily="2" charset="-78"/>
            </a:endParaRPr>
          </a:p>
          <a:p>
            <a:pPr algn="r">
              <a:lnSpc>
                <a:spcPct val="150000"/>
              </a:lnSpc>
            </a:pPr>
            <a:r>
              <a:rPr lang="ar-SA" sz="2000" dirty="0">
                <a:latin typeface="Alexandria" pitchFamily="2" charset="-78"/>
                <a:cs typeface="Alexandria" pitchFamily="2" charset="-78"/>
              </a:rPr>
              <a:t>هو من المقاييس المهمة والشائعة الاستخدام لسهولته من جهة ودقته من جهة اخرى ولا سيما للمتغيرات التي هي بهيئة صفات ولا يمكن قياسها كميا وتعطي تلك المتغيرات رتبا لتحل محل القياس الكمي ويلزم لحسابه ترتيب هذه القيم تصاعديا او تنازلي</a:t>
            </a:r>
            <a:r>
              <a:rPr lang="ar-JO" sz="2000" dirty="0">
                <a:latin typeface="Alexandria" pitchFamily="2" charset="-78"/>
                <a:cs typeface="Alexandria" pitchFamily="2" charset="-78"/>
              </a:rPr>
              <a:t>ًا.</a:t>
            </a:r>
            <a:endParaRPr lang="en-US" sz="2000" dirty="0">
              <a:latin typeface="Alexandria" pitchFamily="2" charset="-78"/>
              <a:cs typeface="Alexandria" pitchFamily="2" charset="-78"/>
            </a:endParaRP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86749383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68946" y="1155869"/>
            <a:ext cx="10733848" cy="477387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1263566" y="1419147"/>
            <a:ext cx="10344607" cy="4247317"/>
          </a:xfrm>
          <a:prstGeom prst="rect">
            <a:avLst/>
          </a:prstGeom>
          <a:noFill/>
        </p:spPr>
        <p:txBody>
          <a:bodyPr wrap="square" rtlCol="1">
            <a:spAutoFit/>
          </a:bodyPr>
          <a:lstStyle/>
          <a:p>
            <a:pPr algn="ctr" rtl="1">
              <a:lnSpc>
                <a:spcPct val="150000"/>
              </a:lnSpc>
            </a:pPr>
            <a:r>
              <a:rPr lang="ar-SA" b="1" dirty="0">
                <a:latin typeface="Alexandria" pitchFamily="2" charset="-78"/>
                <a:cs typeface="Alexandria" pitchFamily="2" charset="-78"/>
              </a:rPr>
              <a:t>تحليل مزايا المنهج الارتباطي</a:t>
            </a:r>
            <a:endParaRPr lang="en-US" dirty="0">
              <a:latin typeface="Alexandria" pitchFamily="2" charset="-78"/>
              <a:cs typeface="Alexandria" pitchFamily="2" charset="-78"/>
            </a:endParaRPr>
          </a:p>
          <a:p>
            <a:pPr algn="just" rtl="1"/>
            <a:r>
              <a:rPr lang="ar-JO" dirty="0">
                <a:latin typeface="Alexandria" pitchFamily="2" charset="-78"/>
                <a:cs typeface="Alexandria" pitchFamily="2" charset="-78"/>
              </a:rPr>
              <a:t>1. </a:t>
            </a:r>
            <a:r>
              <a:rPr lang="ar-SA" dirty="0">
                <a:latin typeface="Alexandria" pitchFamily="2" charset="-78"/>
                <a:cs typeface="Alexandria" pitchFamily="2" charset="-78"/>
              </a:rPr>
              <a:t>بالبحث الارتباطي يمكن دراسة عدد من المشكلات ذات العلاقة بالسلوك البشري التي قد لا يمكن دراستها بواسطة مناهج البحث الأخرى.</a:t>
            </a:r>
            <a:endParaRPr lang="en-US" dirty="0">
              <a:latin typeface="Alexandria" pitchFamily="2" charset="-78"/>
              <a:cs typeface="Alexandria" pitchFamily="2" charset="-78"/>
            </a:endParaRPr>
          </a:p>
          <a:p>
            <a:pPr algn="just" rtl="1"/>
            <a:r>
              <a:rPr lang="ar-SA" dirty="0">
                <a:latin typeface="Alexandria" pitchFamily="2" charset="-78"/>
                <a:cs typeface="Alexandria" pitchFamily="2" charset="-78"/>
              </a:rPr>
              <a:t>2- على الرغم من أن البحث الارتباطي لا يطبق بغرض معرفة السبب والنتيجة إلا أنه يمكن تطبيقه لدراسة العلاقة بين عدد كبير من المتغيرات في دراسة واحدة. و هذه ميزه لها أثر كبير في دراسة السلوك الإنساني حيث أن ذلك السلوك غالباً لا يرتبط بمتغير واحد فقط، و إنما بمجموعة من المتغيرات و هذا يساعد على معرفة السبب والنتيجة. و تبدوا أهمية هذه الميزة للبحث الارتباطي </a:t>
            </a:r>
            <a:r>
              <a:rPr lang="ar-JO" dirty="0">
                <a:latin typeface="Alexandria" pitchFamily="2" charset="-78"/>
                <a:cs typeface="Alexandria" pitchFamily="2" charset="-78"/>
              </a:rPr>
              <a:t>مقارنة </a:t>
            </a:r>
            <a:r>
              <a:rPr lang="ar-SA" dirty="0">
                <a:latin typeface="Alexandria" pitchFamily="2" charset="-78"/>
                <a:cs typeface="Alexandria" pitchFamily="2" charset="-78"/>
              </a:rPr>
              <a:t>بالمنهج التجريبي الذي قد يطبق لدراسة أثر متغير واحد فقط.</a:t>
            </a:r>
            <a:endParaRPr lang="en-US" dirty="0">
              <a:latin typeface="Alexandria" pitchFamily="2" charset="-78"/>
              <a:cs typeface="Alexandria" pitchFamily="2" charset="-78"/>
            </a:endParaRPr>
          </a:p>
          <a:p>
            <a:pPr algn="just" rtl="1"/>
            <a:r>
              <a:rPr lang="ar-SA" dirty="0">
                <a:latin typeface="Alexandria" pitchFamily="2" charset="-78"/>
                <a:cs typeface="Alexandria" pitchFamily="2" charset="-78"/>
              </a:rPr>
              <a:t>3- يمتاز البحث الارتباطي عن البحث السببي المقارن بأنه يمكن بواسطته معرفة درجة العلاقة بين المتغيرات المدروسة. وهذا لا يأتي مع تطبيق البحث السببي المقارن.</a:t>
            </a:r>
            <a:endParaRPr lang="en-US" dirty="0">
              <a:latin typeface="Alexandria" pitchFamily="2" charset="-78"/>
              <a:cs typeface="Alexandria" pitchFamily="2" charset="-78"/>
            </a:endParaRPr>
          </a:p>
          <a:p>
            <a:pPr algn="just" rtl="1"/>
            <a:r>
              <a:rPr lang="ar-SA" dirty="0">
                <a:latin typeface="Alexandria" pitchFamily="2" charset="-78"/>
                <a:cs typeface="Alexandria" pitchFamily="2" charset="-78"/>
              </a:rPr>
              <a:t>4- أن البحث الارتباطي يساعد على حصر المتغيرات ذات العلاقة، واستبعاد المتغيرات التي ليس لها علاقة، حتى لا يتبدد الجهد و يتوزع في دراسة أثر متغيرات ليس بينها وبين الظاهرة المدروسة أية علاقة</a:t>
            </a:r>
            <a:r>
              <a:rPr lang="ru-RU" dirty="0">
                <a:cs typeface="Alexandria" pitchFamily="2" charset="-78"/>
              </a:rPr>
              <a:t>.</a:t>
            </a:r>
            <a:endParaRPr lang="en-US" dirty="0">
              <a:latin typeface="Alexandria" pitchFamily="2" charset="-78"/>
              <a:cs typeface="Alexandria" pitchFamily="2" charset="-78"/>
            </a:endParaRPr>
          </a:p>
          <a:p>
            <a:pPr algn="just" rtl="1">
              <a:lnSpc>
                <a:spcPct val="150000"/>
              </a:lnSpc>
            </a:pPr>
            <a:endParaRPr lang="en-US" dirty="0">
              <a:latin typeface="Alexandria" pitchFamily="2" charset="-78"/>
              <a:cs typeface="Alexandria" pitchFamily="2" charset="-78"/>
            </a:endParaRPr>
          </a:p>
          <a:p>
            <a:pPr algn="just" rtl="1"/>
            <a:endParaRPr lang="en-US"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86913345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68946" y="991763"/>
            <a:ext cx="9955369" cy="493798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1468192" y="991763"/>
            <a:ext cx="9195514" cy="4939814"/>
          </a:xfrm>
          <a:prstGeom prst="rect">
            <a:avLst/>
          </a:prstGeom>
          <a:noFill/>
        </p:spPr>
        <p:txBody>
          <a:bodyPr wrap="square" rtlCol="1">
            <a:spAutoFit/>
          </a:bodyPr>
          <a:lstStyle/>
          <a:p>
            <a:pPr algn="ctr" rtl="1">
              <a:lnSpc>
                <a:spcPct val="150000"/>
              </a:lnSpc>
            </a:pPr>
            <a:r>
              <a:rPr lang="ar-SA" b="1" dirty="0">
                <a:latin typeface="Alexandria" pitchFamily="2" charset="-78"/>
                <a:cs typeface="Alexandria" pitchFamily="2" charset="-78"/>
              </a:rPr>
              <a:t>عيوب المنهج الارتباطي </a:t>
            </a:r>
            <a:endParaRPr lang="ar-JO" b="1" dirty="0">
              <a:latin typeface="Alexandria" pitchFamily="2" charset="-78"/>
              <a:cs typeface="Alexandria" pitchFamily="2" charset="-78"/>
            </a:endParaRPr>
          </a:p>
          <a:p>
            <a:pPr marL="457200" indent="-457200" algn="r" rtl="1">
              <a:lnSpc>
                <a:spcPct val="150000"/>
              </a:lnSpc>
              <a:buFont typeface="+mj-lt"/>
              <a:buAutoNum type="arabicPeriod"/>
            </a:pPr>
            <a:r>
              <a:rPr lang="ar-SA" dirty="0">
                <a:latin typeface="Alexandria" pitchFamily="2" charset="-78"/>
                <a:cs typeface="Alexandria" pitchFamily="2" charset="-78"/>
              </a:rPr>
              <a:t> أنه يساعد على معرفة العلاقة بين المتغيرات ودرجتها،  </a:t>
            </a:r>
            <a:r>
              <a:rPr lang="ar-JO" dirty="0">
                <a:latin typeface="Alexandria" pitchFamily="2" charset="-78"/>
                <a:cs typeface="Alexandria" pitchFamily="2" charset="-78"/>
              </a:rPr>
              <a:t>و</a:t>
            </a:r>
            <a:r>
              <a:rPr lang="ar-SA" dirty="0">
                <a:latin typeface="Alexandria" pitchFamily="2" charset="-78"/>
                <a:cs typeface="Alexandria" pitchFamily="2" charset="-78"/>
              </a:rPr>
              <a:t>لكنه لا يوضح السبب والنتيجة. </a:t>
            </a:r>
            <a:endParaRPr lang="en-US" dirty="0">
              <a:latin typeface="Alexandria" pitchFamily="2" charset="-78"/>
              <a:cs typeface="Alexandria" pitchFamily="2" charset="-78"/>
            </a:endParaRPr>
          </a:p>
          <a:p>
            <a:pPr marL="457200" indent="-457200" algn="r" rtl="1">
              <a:lnSpc>
                <a:spcPct val="150000"/>
              </a:lnSpc>
              <a:buFont typeface="+mj-lt"/>
              <a:buAutoNum type="arabicPeriod"/>
            </a:pPr>
            <a:r>
              <a:rPr lang="ar-SA" dirty="0">
                <a:latin typeface="Alexandria" pitchFamily="2" charset="-78"/>
                <a:cs typeface="Alexandria" pitchFamily="2" charset="-78"/>
              </a:rPr>
              <a:t>الظاهرة الإنسانية ظاهرة معقدة تتأثر بعوامل متعددة، منها ما يمكن دراسته، و منها ما يخفى على الباحث. والبحث الارتباطي يصورها و كأنها طبيعية. فيقيس العلاقة و درجتها بين سلوك إنساني ومتغير آخر، علماً بأن ما يتوصل إليه من نتائج قد تتغير كلياً أو جزئياً إذا أجريت الدراسة في ظروف مغايرة.</a:t>
            </a:r>
            <a:endParaRPr lang="en-US" dirty="0">
              <a:latin typeface="Alexandria" pitchFamily="2" charset="-78"/>
              <a:cs typeface="Alexandria" pitchFamily="2" charset="-78"/>
            </a:endParaRPr>
          </a:p>
          <a:p>
            <a:pPr marL="457200" indent="-457200" algn="r" rtl="1">
              <a:lnSpc>
                <a:spcPct val="150000"/>
              </a:lnSpc>
              <a:buFont typeface="+mj-lt"/>
              <a:buAutoNum type="arabicPeriod"/>
            </a:pPr>
            <a:r>
              <a:rPr lang="ar-SA" dirty="0">
                <a:latin typeface="Alexandria" pitchFamily="2" charset="-78"/>
                <a:cs typeface="Alexandria" pitchFamily="2" charset="-78"/>
              </a:rPr>
              <a:t> المنهج الارتباطي عرضة لتحديد علاقة بين متغيرين و هي غير صحيحة في الواقع، أو غير ثابتة وغير صادقة .</a:t>
            </a:r>
            <a:endParaRPr lang="en-US" dirty="0">
              <a:latin typeface="Alexandria" pitchFamily="2" charset="-78"/>
              <a:cs typeface="Alexandria" pitchFamily="2" charset="-78"/>
            </a:endParaRPr>
          </a:p>
          <a:p>
            <a:pPr algn="r" rtl="1">
              <a:lnSpc>
                <a:spcPct val="150000"/>
              </a:lnSpc>
            </a:pPr>
            <a:endParaRPr lang="en-US" dirty="0">
              <a:latin typeface="Alexandria" pitchFamily="2" charset="-78"/>
              <a:cs typeface="Alexandria" pitchFamily="2" charset="-78"/>
            </a:endParaRPr>
          </a:p>
          <a:p>
            <a:pPr algn="r" rtl="1">
              <a:lnSpc>
                <a:spcPct val="150000"/>
              </a:lnSpc>
            </a:pPr>
            <a:endParaRPr lang="en-US" dirty="0">
              <a:latin typeface="Alexandria" pitchFamily="2" charset="-78"/>
              <a:cs typeface="Alexandria" pitchFamily="2" charset="-78"/>
            </a:endParaRPr>
          </a:p>
          <a:p>
            <a:pPr algn="r" rtl="1"/>
            <a:endParaRPr lang="en-US"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14856045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532586" y="1155869"/>
            <a:ext cx="9633397" cy="400659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1882512" y="1497430"/>
            <a:ext cx="8980457" cy="3323987"/>
          </a:xfrm>
          <a:prstGeom prst="rect">
            <a:avLst/>
          </a:prstGeom>
          <a:noFill/>
        </p:spPr>
        <p:txBody>
          <a:bodyPr wrap="square" rtlCol="1">
            <a:spAutoFit/>
          </a:bodyPr>
          <a:lstStyle/>
          <a:p>
            <a:pPr algn="ctr" rtl="1"/>
            <a:r>
              <a:rPr lang="ar-JO" sz="2000" b="1" dirty="0">
                <a:latin typeface="Alexandria" pitchFamily="2" charset="-78"/>
                <a:cs typeface="Alexandria" pitchFamily="2" charset="-78"/>
              </a:rPr>
              <a:t>الخاتمة</a:t>
            </a:r>
          </a:p>
          <a:p>
            <a:pPr algn="just" rtl="1">
              <a:lnSpc>
                <a:spcPct val="150000"/>
              </a:lnSpc>
            </a:pPr>
            <a:r>
              <a:rPr lang="ar-JO" sz="2000" dirty="0">
                <a:latin typeface="Alexandria" pitchFamily="2" charset="-78"/>
                <a:cs typeface="Alexandria" pitchFamily="2" charset="-78"/>
              </a:rPr>
              <a:t>أهمية تصنيف أنواع البحث العلمي تثير مشكلة لا يوجد اتفاق حولها، وتستخدم أسس مختلفة كمعايير للتصنيف، ينتج عنها أنظمة تصنيفية متعددة، ويضع أي نظام للتصنيف إطارًا لفهم المبادئ الأساسية في عملية البحث، ولذلك فإن نظام التصنيف ليس مهما في حد ذاته، إلا بقدر ما يخدم تحليل عمليات البحث وخطواته بطريقة واضحة ومفهومة.</a:t>
            </a:r>
            <a:endParaRPr lang="ar-JO" sz="2000" b="1" dirty="0">
              <a:latin typeface="Alexandria" pitchFamily="2" charset="-78"/>
              <a:cs typeface="Alexandria" pitchFamily="2" charset="-78"/>
            </a:endParaRPr>
          </a:p>
          <a:p>
            <a:pPr algn="ctr" rtl="1"/>
            <a:endParaRPr lang="ar-JO" sz="2000" b="1" dirty="0">
              <a:latin typeface="Alexandria" pitchFamily="2" charset="-78"/>
              <a:cs typeface="Alexandria" pitchFamily="2" charset="-78"/>
            </a:endParaRPr>
          </a:p>
          <a:p>
            <a:pPr algn="ctr" rtl="1"/>
            <a:endParaRPr lang="ar-JO" sz="2000" b="1"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71961565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
        <p:nvSpPr>
          <p:cNvPr id="12" name="مربع نص 11"/>
          <p:cNvSpPr txBox="1"/>
          <p:nvPr/>
        </p:nvSpPr>
        <p:spPr>
          <a:xfrm>
            <a:off x="2209800" y="1920240"/>
            <a:ext cx="7970520" cy="2215991"/>
          </a:xfrm>
          <a:prstGeom prst="rect">
            <a:avLst/>
          </a:prstGeom>
          <a:solidFill>
            <a:schemeClr val="bg1">
              <a:lumMod val="50000"/>
            </a:schemeClr>
          </a:solidFill>
        </p:spPr>
        <p:txBody>
          <a:bodyPr wrap="square" rtlCol="1">
            <a:spAutoFit/>
          </a:bodyPr>
          <a:lstStyle/>
          <a:p>
            <a:pPr algn="ctr" rtl="1"/>
            <a:r>
              <a:rPr lang="ar-SA" sz="4000" dirty="0">
                <a:solidFill>
                  <a:schemeClr val="bg1"/>
                </a:solidFill>
              </a:rPr>
              <a:t>سنتطرق إن شاء الله في المحاضرة القادمة إل </a:t>
            </a:r>
            <a:r>
              <a:rPr lang="ar-JO" sz="4000" dirty="0">
                <a:solidFill>
                  <a:schemeClr val="bg1"/>
                </a:solidFill>
              </a:rPr>
              <a:t>فرضيات البحث العلمي وأنواعه وكيفية صياغتها</a:t>
            </a:r>
            <a:endParaRPr lang="en-US" sz="4000" dirty="0">
              <a:solidFill>
                <a:schemeClr val="bg1"/>
              </a:solidFill>
            </a:endParaRPr>
          </a:p>
          <a:p>
            <a:pPr algn="ctr" rtl="1"/>
            <a:r>
              <a:rPr lang="ar-SA" sz="4000" dirty="0">
                <a:solidFill>
                  <a:schemeClr val="bg1"/>
                </a:solidFill>
              </a:rPr>
              <a:t>شكرا لاستماعكم ووفقكم الله لما يحبه </a:t>
            </a:r>
            <a:r>
              <a:rPr lang="ar-SA" sz="4000" dirty="0" err="1">
                <a:solidFill>
                  <a:schemeClr val="bg1"/>
                </a:solidFill>
              </a:rPr>
              <a:t>ويرضاه</a:t>
            </a:r>
            <a:r>
              <a:rPr lang="ar-SA" sz="4000" dirty="0">
                <a:solidFill>
                  <a:schemeClr val="bg1"/>
                </a:solidFill>
              </a:rPr>
              <a:t>  </a:t>
            </a:r>
            <a:endParaRPr lang="en-US" sz="4000" dirty="0">
              <a:solidFill>
                <a:schemeClr val="bg1"/>
              </a:solidFill>
            </a:endParaRPr>
          </a:p>
          <a:p>
            <a:pPr rtl="1"/>
            <a:r>
              <a:rPr lang="ar-SA" dirty="0"/>
              <a:t> </a:t>
            </a:r>
            <a:endParaRPr lang="en-US" dirty="0"/>
          </a:p>
        </p:txBody>
      </p:sp>
      <p:sp>
        <p:nvSpPr>
          <p:cNvPr id="14" name="مربع نص 13"/>
          <p:cNvSpPr txBox="1"/>
          <p:nvPr/>
        </p:nvSpPr>
        <p:spPr>
          <a:xfrm>
            <a:off x="2209800" y="1920240"/>
            <a:ext cx="7970520" cy="1938992"/>
          </a:xfrm>
          <a:prstGeom prst="rect">
            <a:avLst/>
          </a:prstGeom>
          <a:solidFill>
            <a:schemeClr val="bg1">
              <a:lumMod val="50000"/>
            </a:schemeClr>
          </a:solidFill>
        </p:spPr>
        <p:txBody>
          <a:bodyPr wrap="square" rtlCol="1">
            <a:spAutoFit/>
          </a:bodyPr>
          <a:lstStyle/>
          <a:p>
            <a:pPr algn="ctr" rtl="1"/>
            <a:r>
              <a:rPr lang="ar-SA" sz="2400" dirty="0">
                <a:solidFill>
                  <a:schemeClr val="bg1"/>
                </a:solidFill>
                <a:latin typeface="Alexandria" pitchFamily="2" charset="-78"/>
                <a:cs typeface="Alexandria" pitchFamily="2" charset="-78"/>
              </a:rPr>
              <a:t>سنتطرق إن شاء الله في المحاضرة القادمة إلى </a:t>
            </a:r>
            <a:r>
              <a:rPr lang="ar-JO" sz="2400" dirty="0">
                <a:solidFill>
                  <a:schemeClr val="bg1"/>
                </a:solidFill>
                <a:latin typeface="Alexandria" pitchFamily="2" charset="-78"/>
                <a:cs typeface="Alexandria" pitchFamily="2" charset="-78"/>
              </a:rPr>
              <a:t>أنواع البحوث التربوية أسس تصنيفها </a:t>
            </a:r>
            <a:r>
              <a:rPr lang="ar-JO" sz="2400" dirty="0"/>
              <a:t>( البحوث التاريخية, الوصفية والمسحية, البحوث التجريبية, الدراسات التطويرية) </a:t>
            </a:r>
            <a:r>
              <a:rPr lang="ar-SA" sz="2400" dirty="0">
                <a:solidFill>
                  <a:schemeClr val="bg1"/>
                </a:solidFill>
                <a:latin typeface="Alexandria" pitchFamily="2" charset="-78"/>
                <a:cs typeface="Alexandria" pitchFamily="2" charset="-78"/>
              </a:rPr>
              <a:t>شكرا لاستماعكم ووفقكم الله لما يحبه </a:t>
            </a:r>
            <a:r>
              <a:rPr lang="ar-SA" sz="2400" dirty="0" err="1">
                <a:solidFill>
                  <a:schemeClr val="bg1"/>
                </a:solidFill>
                <a:latin typeface="Alexandria" pitchFamily="2" charset="-78"/>
                <a:cs typeface="Alexandria" pitchFamily="2" charset="-78"/>
              </a:rPr>
              <a:t>ويرضاه</a:t>
            </a:r>
            <a:r>
              <a:rPr lang="ar-SA" sz="2400" dirty="0">
                <a:solidFill>
                  <a:schemeClr val="bg1"/>
                </a:solidFill>
                <a:latin typeface="Alexandria" pitchFamily="2" charset="-78"/>
                <a:cs typeface="Alexandria" pitchFamily="2" charset="-78"/>
              </a:rPr>
              <a:t>  </a:t>
            </a:r>
            <a:endParaRPr lang="en-US" sz="2400" dirty="0">
              <a:solidFill>
                <a:schemeClr val="bg1"/>
              </a:solidFill>
              <a:latin typeface="Alexandria" pitchFamily="2" charset="-78"/>
              <a:cs typeface="Alexandria" pitchFamily="2" charset="-78"/>
            </a:endParaRPr>
          </a:p>
          <a:p>
            <a:pPr rtl="1"/>
            <a:r>
              <a:rPr lang="ar-SA" sz="2400" dirty="0">
                <a:latin typeface="Alexandria" pitchFamily="2" charset="-78"/>
                <a:cs typeface="Alexandria" pitchFamily="2" charset="-78"/>
              </a:rPr>
              <a:t> </a:t>
            </a:r>
            <a:endParaRPr lang="en-US" sz="2400" dirty="0">
              <a:latin typeface="Alexandria" pitchFamily="2" charset="-78"/>
              <a:cs typeface="Alexandria" pitchFamily="2" charset="-78"/>
            </a:endParaRPr>
          </a:p>
        </p:txBody>
      </p:sp>
    </p:spTree>
    <p:extLst>
      <p:ext uri="{BB962C8B-B14F-4D97-AF65-F5344CB8AC3E}">
        <p14:creationId xmlns:p14="http://schemas.microsoft.com/office/powerpoint/2010/main" val="3147704844"/>
      </p:ext>
    </p:extLst>
  </p:cSld>
  <p:clrMapOvr>
    <a:masterClrMapping/>
  </p:clrMapOvr>
</p:sld>
</file>

<file path=ppt/theme/theme1.xml><?xml version="1.0" encoding="utf-8"?>
<a:theme xmlns:a="http://schemas.openxmlformats.org/drawingml/2006/main" name="نسق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نسق1" id="{7DE45C33-ECE8-4505-A126-F75B0685FE2B}" vid="{C33222CA-9D74-45EC-8778-F0586518E43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FB392B7-8F3D-40F8-9F16-9A87B3A62721}">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BA83C05D-E1A3-4FCD-9B8B-BFC61B3819CD}">
  <ds:schemaRefs>
    <ds:schemaRef ds:uri="http://schemas.microsoft.com/sharepoint/v3/contenttype/forms"/>
  </ds:schemaRefs>
</ds:datastoreItem>
</file>

<file path=customXml/itemProps3.xml><?xml version="1.0" encoding="utf-8"?>
<ds:datastoreItem xmlns:ds="http://schemas.openxmlformats.org/officeDocument/2006/customXml" ds:itemID="{B234ECDE-270F-4790-A48D-A06A8BF68D2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نسق1</Template>
  <TotalTime>11287</TotalTime>
  <Words>7368</Words>
  <Application>Microsoft Office PowerPoint</Application>
  <PresentationFormat>Widescreen</PresentationFormat>
  <Paragraphs>352</Paragraphs>
  <Slides>52</Slides>
  <Notes>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52</vt:i4>
      </vt:variant>
    </vt:vector>
  </HeadingPairs>
  <TitlesOfParts>
    <vt:vector size="59" baseType="lpstr">
      <vt:lpstr>Alexandria</vt:lpstr>
      <vt:lpstr>Arial</vt:lpstr>
      <vt:lpstr>Calibri</vt:lpstr>
      <vt:lpstr>Calibri Light</vt:lpstr>
      <vt:lpstr>Times New Roman</vt:lpstr>
      <vt:lpstr>Wingdings</vt:lpstr>
      <vt:lpstr>نسق1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Dr.Rehab El-shafie</cp:lastModifiedBy>
  <cp:revision>341</cp:revision>
  <dcterms:created xsi:type="dcterms:W3CDTF">2023-04-29T09:08:23Z</dcterms:created>
  <dcterms:modified xsi:type="dcterms:W3CDTF">2024-07-21T14:56:51Z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