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24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6" r:id="rId2"/>
  </p:sldMasterIdLst>
  <p:notesMasterIdLst>
    <p:notesMasterId r:id="rId41"/>
  </p:notesMasterIdLst>
  <p:sldIdLst>
    <p:sldId id="480" r:id="rId3"/>
    <p:sldId id="276" r:id="rId4"/>
    <p:sldId id="985" r:id="rId5"/>
    <p:sldId id="1041" r:id="rId6"/>
    <p:sldId id="1042" r:id="rId7"/>
    <p:sldId id="1044" r:id="rId8"/>
    <p:sldId id="1043" r:id="rId9"/>
    <p:sldId id="1046" r:id="rId10"/>
    <p:sldId id="1047" r:id="rId11"/>
    <p:sldId id="1045" r:id="rId12"/>
    <p:sldId id="1048" r:id="rId13"/>
    <p:sldId id="1050" r:id="rId14"/>
    <p:sldId id="1051" r:id="rId15"/>
    <p:sldId id="1053" r:id="rId16"/>
    <p:sldId id="1049" r:id="rId17"/>
    <p:sldId id="1054" r:id="rId18"/>
    <p:sldId id="1056" r:id="rId19"/>
    <p:sldId id="1057" r:id="rId20"/>
    <p:sldId id="1055" r:id="rId21"/>
    <p:sldId id="1059" r:id="rId22"/>
    <p:sldId id="1058" r:id="rId23"/>
    <p:sldId id="1060" r:id="rId24"/>
    <p:sldId id="1061" r:id="rId25"/>
    <p:sldId id="1063" r:id="rId26"/>
    <p:sldId id="1062" r:id="rId27"/>
    <p:sldId id="1065" r:id="rId28"/>
    <p:sldId id="1066" r:id="rId29"/>
    <p:sldId id="1067" r:id="rId30"/>
    <p:sldId id="1068" r:id="rId31"/>
    <p:sldId id="1069" r:id="rId32"/>
    <p:sldId id="1070" r:id="rId33"/>
    <p:sldId id="1071" r:id="rId34"/>
    <p:sldId id="1072" r:id="rId35"/>
    <p:sldId id="1073" r:id="rId36"/>
    <p:sldId id="1074" r:id="rId37"/>
    <p:sldId id="1075" r:id="rId38"/>
    <p:sldId id="1076" r:id="rId39"/>
    <p:sldId id="349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276"/>
            <p14:sldId id="985"/>
            <p14:sldId id="1041"/>
            <p14:sldId id="1042"/>
            <p14:sldId id="1044"/>
            <p14:sldId id="1043"/>
            <p14:sldId id="1046"/>
            <p14:sldId id="1047"/>
            <p14:sldId id="1045"/>
            <p14:sldId id="1048"/>
            <p14:sldId id="1050"/>
            <p14:sldId id="1051"/>
            <p14:sldId id="1053"/>
            <p14:sldId id="1049"/>
            <p14:sldId id="1054"/>
            <p14:sldId id="1056"/>
            <p14:sldId id="1057"/>
            <p14:sldId id="1055"/>
            <p14:sldId id="1059"/>
            <p14:sldId id="1058"/>
            <p14:sldId id="1060"/>
            <p14:sldId id="1061"/>
            <p14:sldId id="1063"/>
            <p14:sldId id="1062"/>
            <p14:sldId id="1065"/>
            <p14:sldId id="1066"/>
            <p14:sldId id="1067"/>
            <p14:sldId id="1068"/>
            <p14:sldId id="1069"/>
            <p14:sldId id="1070"/>
            <p14:sldId id="1071"/>
            <p14:sldId id="1072"/>
            <p14:sldId id="1073"/>
            <p14:sldId id="1074"/>
            <p14:sldId id="1075"/>
            <p14:sldId id="107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000000"/>
    <a:srgbClr val="669BBC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89" d="100"/>
          <a:sy n="89" d="100"/>
        </p:scale>
        <p:origin x="437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47" Type="http://schemas.openxmlformats.org/officeDocument/2006/relationships/customXml" Target="../customXml/item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Relationship Id="rId48" Type="http://schemas.openxmlformats.org/officeDocument/2006/relationships/customXml" Target="../customXml/item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customXml" Target="../customXml/item1.xml"/><Relationship Id="rId20" Type="http://schemas.openxmlformats.org/officeDocument/2006/relationships/slide" Target="slides/slide18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7/29/2026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68080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3021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88012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998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26613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674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6171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27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82253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68259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4912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972406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63586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14800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52915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39307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09295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61384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1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slideLayout" Target="../slideLayouts/slideLayout30.xml"/><Relationship Id="rId2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29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23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426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  <p:sldLayoutId id="2147483680" r:id="rId14"/>
    <p:sldLayoutId id="2147483681" r:id="rId15"/>
    <p:sldLayoutId id="2147483682" r:id="rId16"/>
    <p:sldLayoutId id="2147483683" r:id="rId17"/>
    <p:sldLayoutId id="214748368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png"/><Relationship Id="rId5" Type="http://schemas.openxmlformats.org/officeDocument/2006/relationships/image" Target="../media/image23.png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Prepared by Dr. Usama Al-Fendi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78492" y="2335178"/>
            <a:ext cx="534388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Managing People and Organizations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9220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MGM603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Managing People and Organizations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0A1FA41-E672-576B-FCB4-EE3C987CDE40}"/>
              </a:ext>
            </a:extLst>
          </p:cNvPr>
          <p:cNvSpPr txBox="1"/>
          <p:nvPr/>
        </p:nvSpPr>
        <p:spPr>
          <a:xfrm>
            <a:off x="1214179" y="2095405"/>
            <a:ext cx="9902229" cy="14811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AI &amp; Digital Transformation</a:t>
            </a:r>
          </a:p>
          <a:p>
            <a:pPr algn="ctr">
              <a:lnSpc>
                <a:spcPct val="150000"/>
              </a:lnSpc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 Human Resource Management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2C4AEC-4FFE-CAF2-02C9-C1CBEE6EE001}"/>
              </a:ext>
            </a:extLst>
          </p:cNvPr>
          <p:cNvSpPr txBox="1"/>
          <p:nvPr/>
        </p:nvSpPr>
        <p:spPr>
          <a:xfrm>
            <a:off x="1072525" y="4094218"/>
            <a:ext cx="9902229" cy="960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How generative AI, people analytics, and HR technology are reshaping the way organizations attract, develop, and retain talent.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117A65-C9AA-AA7A-DA97-83608A387A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A7E7FB5-ACB1-B936-F4D2-94EE7C57FC1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0B56A69-D2C5-0217-11EE-F875A95B33AD}"/>
              </a:ext>
            </a:extLst>
          </p:cNvPr>
          <p:cNvSpPr txBox="1"/>
          <p:nvPr/>
        </p:nvSpPr>
        <p:spPr>
          <a:xfrm>
            <a:off x="2513149" y="1019069"/>
            <a:ext cx="7353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A722CAE-768C-952D-F9CD-3CAE2FE0176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7AA1F9-0F00-9557-E780-DC438D250995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1361AE2-A264-0D50-F336-B27D708FA164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6644BF2-1437-3042-4533-9577FC60BAF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 3">
            <a:extLst>
              <a:ext uri="{FF2B5EF4-FFF2-40B4-BE49-F238E27FC236}">
                <a16:creationId xmlns:a16="http://schemas.microsoft.com/office/drawing/2014/main" id="{301F1351-A156-6891-F1A6-9653F45CCA87}"/>
              </a:ext>
            </a:extLst>
          </p:cNvPr>
          <p:cNvSpPr/>
          <p:nvPr/>
        </p:nvSpPr>
        <p:spPr>
          <a:xfrm>
            <a:off x="1348983" y="2446370"/>
            <a:ext cx="9874830" cy="4335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4000"/>
              </a:lnSpc>
              <a:buNone/>
            </a:pPr>
            <a:r>
              <a:rPr lang="en-US" sz="1600" b="1" dirty="0">
                <a:solidFill>
                  <a:srgbClr val="1B2430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Understand generative AI in HR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4000"/>
              </a:lnSpc>
              <a:buNone/>
            </a:pPr>
            <a:r>
              <a:rPr lang="en-US" sz="1600" dirty="0">
                <a:solidFill>
                  <a:srgbClr val="5B6B7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Explain how generative AI is used across the employee lifecycle, from chatbots to strategic decision support.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5">
            <a:extLst>
              <a:ext uri="{FF2B5EF4-FFF2-40B4-BE49-F238E27FC236}">
                <a16:creationId xmlns:a16="http://schemas.microsoft.com/office/drawing/2014/main" id="{87C11AD2-28AE-27E1-6B21-B4E82F3C77C9}"/>
              </a:ext>
            </a:extLst>
          </p:cNvPr>
          <p:cNvSpPr/>
          <p:nvPr/>
        </p:nvSpPr>
        <p:spPr>
          <a:xfrm>
            <a:off x="1252494" y="3109170"/>
            <a:ext cx="9874830" cy="4335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4000"/>
              </a:lnSpc>
              <a:buNone/>
            </a:pPr>
            <a:r>
              <a:rPr lang="en-US" sz="1600" b="1" dirty="0">
                <a:solidFill>
                  <a:srgbClr val="1B2430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Apply people analytics thinking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4000"/>
              </a:lnSpc>
              <a:buNone/>
            </a:pPr>
            <a:r>
              <a:rPr lang="en-US" sz="1600" dirty="0">
                <a:solidFill>
                  <a:srgbClr val="5B6B7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Describe how data-driven methods turn HR information into decisions that create business value.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 7">
            <a:extLst>
              <a:ext uri="{FF2B5EF4-FFF2-40B4-BE49-F238E27FC236}">
                <a16:creationId xmlns:a16="http://schemas.microsoft.com/office/drawing/2014/main" id="{DA956576-7D10-1913-83D9-23E964975C99}"/>
              </a:ext>
            </a:extLst>
          </p:cNvPr>
          <p:cNvSpPr/>
          <p:nvPr/>
        </p:nvSpPr>
        <p:spPr>
          <a:xfrm>
            <a:off x="1261872" y="3870701"/>
            <a:ext cx="9874830" cy="4335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4000"/>
              </a:lnSpc>
              <a:buNone/>
            </a:pPr>
            <a:r>
              <a:rPr lang="en-US" sz="1600" b="1" dirty="0">
                <a:solidFill>
                  <a:srgbClr val="1B2430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Evaluate predictive models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4000"/>
              </a:lnSpc>
              <a:buNone/>
            </a:pPr>
            <a:r>
              <a:rPr lang="en-US" sz="1600" dirty="0">
                <a:solidFill>
                  <a:srgbClr val="5B6B7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Assess how predictive analytics can anticipate employee turnover and inform retention strategy.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 9">
            <a:extLst>
              <a:ext uri="{FF2B5EF4-FFF2-40B4-BE49-F238E27FC236}">
                <a16:creationId xmlns:a16="http://schemas.microsoft.com/office/drawing/2014/main" id="{F4B64952-5462-9152-80A2-75B4E8519D77}"/>
              </a:ext>
            </a:extLst>
          </p:cNvPr>
          <p:cNvSpPr/>
          <p:nvPr/>
        </p:nvSpPr>
        <p:spPr>
          <a:xfrm>
            <a:off x="1261872" y="4649239"/>
            <a:ext cx="9874830" cy="4335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4000"/>
              </a:lnSpc>
              <a:buNone/>
            </a:pPr>
            <a:r>
              <a:rPr lang="en-US" sz="1600" b="1" dirty="0">
                <a:solidFill>
                  <a:srgbClr val="1B2430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Identify future HR competencies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4000"/>
              </a:lnSpc>
              <a:buNone/>
            </a:pPr>
            <a:r>
              <a:rPr lang="en-US" sz="1600" dirty="0">
                <a:solidFill>
                  <a:srgbClr val="5B6B7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Recognize the skills HR professionals need to remain effective in a digitally transformed workplace.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 11">
            <a:extLst>
              <a:ext uri="{FF2B5EF4-FFF2-40B4-BE49-F238E27FC236}">
                <a16:creationId xmlns:a16="http://schemas.microsoft.com/office/drawing/2014/main" id="{43085277-FFEB-DC89-AC98-5AD36D6B134D}"/>
              </a:ext>
            </a:extLst>
          </p:cNvPr>
          <p:cNvSpPr/>
          <p:nvPr/>
        </p:nvSpPr>
        <p:spPr>
          <a:xfrm>
            <a:off x="1261872" y="5294376"/>
            <a:ext cx="9874830" cy="4335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4000"/>
              </a:lnSpc>
              <a:buNone/>
            </a:pPr>
            <a:r>
              <a:rPr lang="en-US" sz="1600" b="1" dirty="0">
                <a:solidFill>
                  <a:srgbClr val="1B2430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Connect technology to experience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4000"/>
              </a:lnSpc>
              <a:buNone/>
            </a:pPr>
            <a:r>
              <a:rPr lang="en-US" sz="1600" dirty="0">
                <a:solidFill>
                  <a:srgbClr val="5B6B7F"/>
                </a:solidFill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Link HR technology platforms to the quality of the end-to-end employee experience.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5976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88BB9C-0D58-92B2-FDD4-44F3B256CA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5903318-878C-F14A-53B3-7D6E3796EB8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4459FBB-13B1-7E34-3A75-6907A8FA062C}"/>
              </a:ext>
            </a:extLst>
          </p:cNvPr>
          <p:cNvSpPr txBox="1"/>
          <p:nvPr/>
        </p:nvSpPr>
        <p:spPr>
          <a:xfrm>
            <a:off x="2513149" y="1019069"/>
            <a:ext cx="7353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This Matters to Every Business Student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603D6C6-86E7-F864-4DFB-ECD65EF79CA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44B455-459D-B3CB-CA6E-382EBC28F950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C7191CC-D8ED-FB19-81CE-E58F243F6D83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6B6C432-9D7A-83EA-6BA2-DA8E820DE8D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 2">
            <a:extLst>
              <a:ext uri="{FF2B5EF4-FFF2-40B4-BE49-F238E27FC236}">
                <a16:creationId xmlns:a16="http://schemas.microsoft.com/office/drawing/2014/main" id="{BBDF1113-86BF-CF11-5CB0-782412CCEAE7}"/>
              </a:ext>
            </a:extLst>
          </p:cNvPr>
          <p:cNvSpPr/>
          <p:nvPr/>
        </p:nvSpPr>
        <p:spPr>
          <a:xfrm>
            <a:off x="762000" y="2292387"/>
            <a:ext cx="10701052" cy="85568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2000" dirty="0">
                <a:solidFill>
                  <a:srgbClr val="5B6B7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transformation is no longer an IT project — it is a core driver of how organizations compete for and manage talent.</a:t>
            </a:r>
            <a:endParaRPr lang="en-US" sz="2000" dirty="0"/>
          </a:p>
        </p:txBody>
      </p:sp>
      <p:sp>
        <p:nvSpPr>
          <p:cNvPr id="16" name="Shape 3">
            <a:extLst>
              <a:ext uri="{FF2B5EF4-FFF2-40B4-BE49-F238E27FC236}">
                <a16:creationId xmlns:a16="http://schemas.microsoft.com/office/drawing/2014/main" id="{0CCAEA52-572A-235F-7992-226FA7196B84}"/>
              </a:ext>
            </a:extLst>
          </p:cNvPr>
          <p:cNvSpPr/>
          <p:nvPr/>
        </p:nvSpPr>
        <p:spPr>
          <a:xfrm>
            <a:off x="762001" y="3707178"/>
            <a:ext cx="2826588" cy="1641199"/>
          </a:xfrm>
          <a:prstGeom prst="roundRect">
            <a:avLst>
              <a:gd name="adj" fmla="val 3077"/>
            </a:avLst>
          </a:prstGeom>
          <a:solidFill>
            <a:srgbClr val="F3F6FA"/>
          </a:solidFill>
          <a:ln/>
          <a:effectLst>
            <a:outerShdw blurRad="101600" dist="25400" dir="5400000" algn="bl" rotWithShape="0">
              <a:srgbClr val="1B243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8" name="Text 4">
            <a:extLst>
              <a:ext uri="{FF2B5EF4-FFF2-40B4-BE49-F238E27FC236}">
                <a16:creationId xmlns:a16="http://schemas.microsoft.com/office/drawing/2014/main" id="{8BC2690A-5859-BC97-5C5D-39C7882629CD}"/>
              </a:ext>
            </a:extLst>
          </p:cNvPr>
          <p:cNvSpPr/>
          <p:nvPr/>
        </p:nvSpPr>
        <p:spPr>
          <a:xfrm>
            <a:off x="848286" y="3863491"/>
            <a:ext cx="2654018" cy="39136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00B4A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Strategic</a:t>
            </a:r>
            <a:endParaRPr lang="en-US" sz="2400" dirty="0"/>
          </a:p>
        </p:txBody>
      </p:sp>
      <p:sp>
        <p:nvSpPr>
          <p:cNvPr id="20" name="Text 5">
            <a:extLst>
              <a:ext uri="{FF2B5EF4-FFF2-40B4-BE49-F238E27FC236}">
                <a16:creationId xmlns:a16="http://schemas.microsoft.com/office/drawing/2014/main" id="{E828A4D6-B332-F218-C4AC-F8BCD8D3094C}"/>
              </a:ext>
            </a:extLst>
          </p:cNvPr>
          <p:cNvSpPr/>
          <p:nvPr/>
        </p:nvSpPr>
        <p:spPr>
          <a:xfrm>
            <a:off x="899160" y="4359536"/>
            <a:ext cx="2654018" cy="7259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200" dirty="0">
                <a:solidFill>
                  <a:srgbClr val="5B6B7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HR is shifting from an administrative function to a strategic, data-informed partner in business decisions.</a:t>
            </a:r>
            <a:endParaRPr lang="en-US" sz="1200" dirty="0"/>
          </a:p>
        </p:txBody>
      </p:sp>
      <p:sp>
        <p:nvSpPr>
          <p:cNvPr id="22" name="Shape 6">
            <a:extLst>
              <a:ext uri="{FF2B5EF4-FFF2-40B4-BE49-F238E27FC236}">
                <a16:creationId xmlns:a16="http://schemas.microsoft.com/office/drawing/2014/main" id="{4FE26127-2D1D-6534-268E-962F528A0F92}"/>
              </a:ext>
            </a:extLst>
          </p:cNvPr>
          <p:cNvSpPr/>
          <p:nvPr/>
        </p:nvSpPr>
        <p:spPr>
          <a:xfrm>
            <a:off x="4175702" y="3650351"/>
            <a:ext cx="3331765" cy="1792797"/>
          </a:xfrm>
          <a:prstGeom prst="roundRect">
            <a:avLst>
              <a:gd name="adj" fmla="val 3077"/>
            </a:avLst>
          </a:prstGeom>
          <a:solidFill>
            <a:srgbClr val="F3F6FA"/>
          </a:solidFill>
          <a:ln/>
          <a:effectLst>
            <a:outerShdw blurRad="101600" dist="25400" dir="5400000" algn="bl" rotWithShape="0">
              <a:srgbClr val="1B243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4" name="Text 7">
            <a:extLst>
              <a:ext uri="{FF2B5EF4-FFF2-40B4-BE49-F238E27FC236}">
                <a16:creationId xmlns:a16="http://schemas.microsoft.com/office/drawing/2014/main" id="{1070931F-007D-21D9-F43A-C171E6A1B1D2}"/>
              </a:ext>
            </a:extLst>
          </p:cNvPr>
          <p:cNvSpPr/>
          <p:nvPr/>
        </p:nvSpPr>
        <p:spPr>
          <a:xfrm>
            <a:off x="4211113" y="3689950"/>
            <a:ext cx="3067106" cy="42751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E8985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Every Role</a:t>
            </a:r>
            <a:endParaRPr lang="en-US" sz="2400" dirty="0"/>
          </a:p>
        </p:txBody>
      </p:sp>
      <p:sp>
        <p:nvSpPr>
          <p:cNvPr id="27" name="Text 8">
            <a:extLst>
              <a:ext uri="{FF2B5EF4-FFF2-40B4-BE49-F238E27FC236}">
                <a16:creationId xmlns:a16="http://schemas.microsoft.com/office/drawing/2014/main" id="{08F0E123-6EE4-9C7E-D283-15055A02310F}"/>
              </a:ext>
            </a:extLst>
          </p:cNvPr>
          <p:cNvSpPr/>
          <p:nvPr/>
        </p:nvSpPr>
        <p:spPr>
          <a:xfrm>
            <a:off x="4312862" y="4302709"/>
            <a:ext cx="3067106" cy="7929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200" dirty="0">
                <a:solidFill>
                  <a:srgbClr val="5B6B7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 and analytics tools now touch recruiting, performance, learning, and workforce planning across every HR role.</a:t>
            </a:r>
            <a:endParaRPr lang="en-US" sz="1200" dirty="0"/>
          </a:p>
        </p:txBody>
      </p:sp>
      <p:sp>
        <p:nvSpPr>
          <p:cNvPr id="29" name="Shape 9">
            <a:extLst>
              <a:ext uri="{FF2B5EF4-FFF2-40B4-BE49-F238E27FC236}">
                <a16:creationId xmlns:a16="http://schemas.microsoft.com/office/drawing/2014/main" id="{FD350DB6-D4BC-03B5-4714-81DC4603F296}"/>
              </a:ext>
            </a:extLst>
          </p:cNvPr>
          <p:cNvSpPr/>
          <p:nvPr/>
        </p:nvSpPr>
        <p:spPr>
          <a:xfrm>
            <a:off x="7882704" y="3612806"/>
            <a:ext cx="3331765" cy="1792797"/>
          </a:xfrm>
          <a:prstGeom prst="roundRect">
            <a:avLst>
              <a:gd name="adj" fmla="val 3077"/>
            </a:avLst>
          </a:prstGeom>
          <a:solidFill>
            <a:srgbClr val="F3F6FA"/>
          </a:solidFill>
          <a:ln/>
          <a:effectLst>
            <a:outerShdw blurRad="101600" dist="25400" dir="5400000" algn="bl" rotWithShape="0">
              <a:srgbClr val="1B243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1" name="Text 10">
            <a:extLst>
              <a:ext uri="{FF2B5EF4-FFF2-40B4-BE49-F238E27FC236}">
                <a16:creationId xmlns:a16="http://schemas.microsoft.com/office/drawing/2014/main" id="{58CD305F-199C-E717-D2C0-68C3CCB5D68F}"/>
              </a:ext>
            </a:extLst>
          </p:cNvPr>
          <p:cNvSpPr/>
          <p:nvPr/>
        </p:nvSpPr>
        <p:spPr>
          <a:xfrm>
            <a:off x="7998783" y="3632537"/>
            <a:ext cx="3067106" cy="42751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00B4A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Competitive Edge</a:t>
            </a:r>
            <a:endParaRPr lang="en-US" sz="2400" dirty="0"/>
          </a:p>
        </p:txBody>
      </p:sp>
      <p:sp>
        <p:nvSpPr>
          <p:cNvPr id="33" name="Text 11">
            <a:extLst>
              <a:ext uri="{FF2B5EF4-FFF2-40B4-BE49-F238E27FC236}">
                <a16:creationId xmlns:a16="http://schemas.microsoft.com/office/drawing/2014/main" id="{2D4E3759-DB6B-45FA-E3A5-70D9CA8FE671}"/>
              </a:ext>
            </a:extLst>
          </p:cNvPr>
          <p:cNvSpPr/>
          <p:nvPr/>
        </p:nvSpPr>
        <p:spPr>
          <a:xfrm>
            <a:off x="8019864" y="4265164"/>
            <a:ext cx="3067106" cy="7929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200" dirty="0">
                <a:solidFill>
                  <a:srgbClr val="5B6B7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Organizations that adopt HR technology thoughtfully gain a measurable edge in agility, cost, and talent retention.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273248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2AD389-6BBC-4B27-6CC3-4B331C1A62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265CB69-1BC4-751D-3D96-63F313E49BA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F904069-D3CE-BD4B-DFA1-8F8AA0276330}"/>
              </a:ext>
            </a:extLst>
          </p:cNvPr>
          <p:cNvSpPr txBox="1"/>
          <p:nvPr/>
        </p:nvSpPr>
        <p:spPr>
          <a:xfrm>
            <a:off x="2513149" y="1019069"/>
            <a:ext cx="7353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Digital HR Transformation Journey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02AE850-3464-E97D-249B-41B31E8487F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B3D2B2D-4577-820C-46C8-161B24B504BD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8E7429-C313-18FE-043D-1308ABAD739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B5203FC-033C-A5A9-C069-2C560E044C5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4" name="Shape 2">
            <a:extLst>
              <a:ext uri="{FF2B5EF4-FFF2-40B4-BE49-F238E27FC236}">
                <a16:creationId xmlns:a16="http://schemas.microsoft.com/office/drawing/2014/main" id="{668A2F99-F3E2-E34A-731D-93E9FE9DFB7E}"/>
              </a:ext>
            </a:extLst>
          </p:cNvPr>
          <p:cNvSpPr/>
          <p:nvPr/>
        </p:nvSpPr>
        <p:spPr>
          <a:xfrm>
            <a:off x="1628775" y="2867071"/>
            <a:ext cx="8510778" cy="0"/>
          </a:xfrm>
          <a:prstGeom prst="line">
            <a:avLst/>
          </a:prstGeom>
          <a:noFill/>
          <a:ln w="31750">
            <a:solidFill>
              <a:srgbClr val="E9EFF6"/>
            </a:solidFill>
            <a:prstDash val="solid"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5" name="Shape 3">
            <a:extLst>
              <a:ext uri="{FF2B5EF4-FFF2-40B4-BE49-F238E27FC236}">
                <a16:creationId xmlns:a16="http://schemas.microsoft.com/office/drawing/2014/main" id="{0EEF6A9A-5606-EFDF-92CD-51B6ED7BFFB8}"/>
              </a:ext>
            </a:extLst>
          </p:cNvPr>
          <p:cNvSpPr/>
          <p:nvPr/>
        </p:nvSpPr>
        <p:spPr>
          <a:xfrm>
            <a:off x="1308735" y="2547031"/>
            <a:ext cx="640080" cy="640080"/>
          </a:xfrm>
          <a:prstGeom prst="ellipse">
            <a:avLst/>
          </a:prstGeom>
          <a:solidFill>
            <a:srgbClr val="132A46"/>
          </a:solidFill>
          <a:ln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46" name="Image 0" descr="/home/claude/hr_ai_deck/icons/clipboardCheck.png">
            <a:extLst>
              <a:ext uri="{FF2B5EF4-FFF2-40B4-BE49-F238E27FC236}">
                <a16:creationId xmlns:a16="http://schemas.microsoft.com/office/drawing/2014/main" id="{859CEEE1-2444-5475-406A-2C855C6819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8755" y="2707051"/>
            <a:ext cx="320040" cy="320040"/>
          </a:xfrm>
          <a:prstGeom prst="rect">
            <a:avLst/>
          </a:prstGeom>
        </p:spPr>
      </p:pic>
      <p:sp>
        <p:nvSpPr>
          <p:cNvPr id="47" name="Text 4">
            <a:extLst>
              <a:ext uri="{FF2B5EF4-FFF2-40B4-BE49-F238E27FC236}">
                <a16:creationId xmlns:a16="http://schemas.microsoft.com/office/drawing/2014/main" id="{AAE53B93-19CB-0ECF-0129-4C06EC6ED1FE}"/>
              </a:ext>
            </a:extLst>
          </p:cNvPr>
          <p:cNvSpPr/>
          <p:nvPr/>
        </p:nvSpPr>
        <p:spPr>
          <a:xfrm>
            <a:off x="338328" y="3324271"/>
            <a:ext cx="258089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00B4A6"/>
                </a:solidFill>
                <a:effectLst/>
                <a:uLnTx/>
                <a:uFillTx/>
                <a:ea typeface="Calibri" pitchFamily="34" charset="-122"/>
                <a:cs typeface="Calibri" pitchFamily="34" charset="-120"/>
              </a:rPr>
              <a:t>STAGE 1</a:t>
            </a:r>
            <a:endParaRPr kumimoji="0" lang="en-US" sz="10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8" name="Text 5">
            <a:extLst>
              <a:ext uri="{FF2B5EF4-FFF2-40B4-BE49-F238E27FC236}">
                <a16:creationId xmlns:a16="http://schemas.microsoft.com/office/drawing/2014/main" id="{5715CF48-9CC6-D7B2-DEFD-C19BE47D1D80}"/>
              </a:ext>
            </a:extLst>
          </p:cNvPr>
          <p:cNvSpPr/>
          <p:nvPr/>
        </p:nvSpPr>
        <p:spPr>
          <a:xfrm>
            <a:off x="338328" y="3598591"/>
            <a:ext cx="2580894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1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Arial" pitchFamily="34" charset="0"/>
                <a:ea typeface="Arial" pitchFamily="34" charset="-122"/>
                <a:cs typeface="Arial" pitchFamily="34" charset="-120"/>
              </a:rPr>
              <a:t>Digitization</a:t>
            </a: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9" name="Text 6">
            <a:extLst>
              <a:ext uri="{FF2B5EF4-FFF2-40B4-BE49-F238E27FC236}">
                <a16:creationId xmlns:a16="http://schemas.microsoft.com/office/drawing/2014/main" id="{57EA9F00-D1F1-D51F-42EE-10AC9A330E90}"/>
              </a:ext>
            </a:extLst>
          </p:cNvPr>
          <p:cNvSpPr/>
          <p:nvPr/>
        </p:nvSpPr>
        <p:spPr>
          <a:xfrm>
            <a:off x="762000" y="4155352"/>
            <a:ext cx="1976914" cy="14140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5B6B7F"/>
                </a:solidFill>
                <a:effectLst/>
                <a:uLnTx/>
                <a:uFillTx/>
                <a:ea typeface="Calibri" pitchFamily="34" charset="-122"/>
                <a:cs typeface="Calibri" pitchFamily="34" charset="-120"/>
              </a:rPr>
              <a:t>Paper records move into digital HR information systems (HRIS).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50" name="Shape 7">
            <a:extLst>
              <a:ext uri="{FF2B5EF4-FFF2-40B4-BE49-F238E27FC236}">
                <a16:creationId xmlns:a16="http://schemas.microsoft.com/office/drawing/2014/main" id="{47FA6F99-8AFC-091B-6AD0-D2424C3DE0DD}"/>
              </a:ext>
            </a:extLst>
          </p:cNvPr>
          <p:cNvSpPr/>
          <p:nvPr/>
        </p:nvSpPr>
        <p:spPr>
          <a:xfrm>
            <a:off x="4145661" y="2547031"/>
            <a:ext cx="640080" cy="640080"/>
          </a:xfrm>
          <a:prstGeom prst="ellipse">
            <a:avLst/>
          </a:prstGeom>
          <a:solidFill>
            <a:srgbClr val="132A46"/>
          </a:solidFill>
          <a:ln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1" name="Image 1" descr="/home/claude/hr_ai_deck/icons/chartLine.png">
            <a:extLst>
              <a:ext uri="{FF2B5EF4-FFF2-40B4-BE49-F238E27FC236}">
                <a16:creationId xmlns:a16="http://schemas.microsoft.com/office/drawing/2014/main" id="{EE11BFD1-60FE-2D58-444A-4D2C4BFDFC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05681" y="2707051"/>
            <a:ext cx="320040" cy="320040"/>
          </a:xfrm>
          <a:prstGeom prst="rect">
            <a:avLst/>
          </a:prstGeom>
        </p:spPr>
      </p:pic>
      <p:sp>
        <p:nvSpPr>
          <p:cNvPr id="52" name="Text 8">
            <a:extLst>
              <a:ext uri="{FF2B5EF4-FFF2-40B4-BE49-F238E27FC236}">
                <a16:creationId xmlns:a16="http://schemas.microsoft.com/office/drawing/2014/main" id="{D1728F0D-6790-13FC-80CA-C7B0D91CC31C}"/>
              </a:ext>
            </a:extLst>
          </p:cNvPr>
          <p:cNvSpPr/>
          <p:nvPr/>
        </p:nvSpPr>
        <p:spPr>
          <a:xfrm>
            <a:off x="3175254" y="3324271"/>
            <a:ext cx="258089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00B4A6"/>
                </a:solidFill>
                <a:effectLst/>
                <a:uLnTx/>
                <a:uFillTx/>
                <a:ea typeface="Calibri" pitchFamily="34" charset="-122"/>
                <a:cs typeface="Calibri" pitchFamily="34" charset="-120"/>
              </a:rPr>
              <a:t>STAGE 2</a:t>
            </a:r>
            <a:endParaRPr kumimoji="0" lang="en-US" sz="10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53" name="Text 9">
            <a:extLst>
              <a:ext uri="{FF2B5EF4-FFF2-40B4-BE49-F238E27FC236}">
                <a16:creationId xmlns:a16="http://schemas.microsoft.com/office/drawing/2014/main" id="{0C75BE2C-299D-4CBA-DB01-B1AE6D4185DD}"/>
              </a:ext>
            </a:extLst>
          </p:cNvPr>
          <p:cNvSpPr/>
          <p:nvPr/>
        </p:nvSpPr>
        <p:spPr>
          <a:xfrm>
            <a:off x="3175254" y="3598591"/>
            <a:ext cx="2580894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1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Arial" pitchFamily="34" charset="0"/>
                <a:ea typeface="Arial" pitchFamily="34" charset="-122"/>
                <a:cs typeface="Arial" pitchFamily="34" charset="-120"/>
              </a:rPr>
              <a:t>Digitalization</a:t>
            </a: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54" name="Text 10">
            <a:extLst>
              <a:ext uri="{FF2B5EF4-FFF2-40B4-BE49-F238E27FC236}">
                <a16:creationId xmlns:a16="http://schemas.microsoft.com/office/drawing/2014/main" id="{C7D78381-C5CB-74CA-12F7-56D06A90D064}"/>
              </a:ext>
            </a:extLst>
          </p:cNvPr>
          <p:cNvSpPr/>
          <p:nvPr/>
        </p:nvSpPr>
        <p:spPr>
          <a:xfrm>
            <a:off x="3598926" y="4155352"/>
            <a:ext cx="1976914" cy="14140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5B6B7F"/>
                </a:solidFill>
                <a:effectLst/>
                <a:uLnTx/>
                <a:uFillTx/>
                <a:ea typeface="Calibri" pitchFamily="34" charset="-122"/>
                <a:cs typeface="Calibri" pitchFamily="34" charset="-120"/>
              </a:rPr>
              <a:t>Processes are automated — payroll, leave, performance workflows.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55" name="Shape 11">
            <a:extLst>
              <a:ext uri="{FF2B5EF4-FFF2-40B4-BE49-F238E27FC236}">
                <a16:creationId xmlns:a16="http://schemas.microsoft.com/office/drawing/2014/main" id="{62D4F252-DF08-2018-FEB4-DE1335708A08}"/>
              </a:ext>
            </a:extLst>
          </p:cNvPr>
          <p:cNvSpPr/>
          <p:nvPr/>
        </p:nvSpPr>
        <p:spPr>
          <a:xfrm>
            <a:off x="6982587" y="2547031"/>
            <a:ext cx="640080" cy="640080"/>
          </a:xfrm>
          <a:prstGeom prst="ellipse">
            <a:avLst/>
          </a:prstGeom>
          <a:solidFill>
            <a:srgbClr val="132A46"/>
          </a:solidFill>
          <a:ln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6" name="Image 2" descr="/home/claude/hr_ai_deck/icons/network.png">
            <a:extLst>
              <a:ext uri="{FF2B5EF4-FFF2-40B4-BE49-F238E27FC236}">
                <a16:creationId xmlns:a16="http://schemas.microsoft.com/office/drawing/2014/main" id="{A8AF61DC-1019-BCB3-8414-1CE0808F03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42607" y="2707051"/>
            <a:ext cx="320040" cy="320040"/>
          </a:xfrm>
          <a:prstGeom prst="rect">
            <a:avLst/>
          </a:prstGeom>
        </p:spPr>
      </p:pic>
      <p:sp>
        <p:nvSpPr>
          <p:cNvPr id="57" name="Text 12">
            <a:extLst>
              <a:ext uri="{FF2B5EF4-FFF2-40B4-BE49-F238E27FC236}">
                <a16:creationId xmlns:a16="http://schemas.microsoft.com/office/drawing/2014/main" id="{04189AA6-54E7-E983-4759-8C2A8B486033}"/>
              </a:ext>
            </a:extLst>
          </p:cNvPr>
          <p:cNvSpPr/>
          <p:nvPr/>
        </p:nvSpPr>
        <p:spPr>
          <a:xfrm>
            <a:off x="6012180" y="3324271"/>
            <a:ext cx="258089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00B4A6"/>
                </a:solidFill>
                <a:effectLst/>
                <a:uLnTx/>
                <a:uFillTx/>
                <a:ea typeface="Calibri" pitchFamily="34" charset="-122"/>
                <a:cs typeface="Calibri" pitchFamily="34" charset="-120"/>
              </a:rPr>
              <a:t>STAGE 3</a:t>
            </a:r>
            <a:endParaRPr kumimoji="0" lang="en-US" sz="10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58" name="Text 13">
            <a:extLst>
              <a:ext uri="{FF2B5EF4-FFF2-40B4-BE49-F238E27FC236}">
                <a16:creationId xmlns:a16="http://schemas.microsoft.com/office/drawing/2014/main" id="{844A451A-5A4E-B610-0BA2-7C66C87D4442}"/>
              </a:ext>
            </a:extLst>
          </p:cNvPr>
          <p:cNvSpPr/>
          <p:nvPr/>
        </p:nvSpPr>
        <p:spPr>
          <a:xfrm>
            <a:off x="6012180" y="3598591"/>
            <a:ext cx="2580894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1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Arial" pitchFamily="34" charset="0"/>
                <a:ea typeface="Arial" pitchFamily="34" charset="-122"/>
                <a:cs typeface="Arial" pitchFamily="34" charset="-120"/>
              </a:rPr>
              <a:t>Integration</a:t>
            </a: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59" name="Text 14">
            <a:extLst>
              <a:ext uri="{FF2B5EF4-FFF2-40B4-BE49-F238E27FC236}">
                <a16:creationId xmlns:a16="http://schemas.microsoft.com/office/drawing/2014/main" id="{B6902809-3054-1DBE-3CB6-AC8536189007}"/>
              </a:ext>
            </a:extLst>
          </p:cNvPr>
          <p:cNvSpPr/>
          <p:nvPr/>
        </p:nvSpPr>
        <p:spPr>
          <a:xfrm>
            <a:off x="6435852" y="4155352"/>
            <a:ext cx="1976914" cy="14140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5B6B7F"/>
                </a:solidFill>
                <a:effectLst/>
                <a:uLnTx/>
                <a:uFillTx/>
                <a:ea typeface="Calibri" pitchFamily="34" charset="-122"/>
                <a:cs typeface="Calibri" pitchFamily="34" charset="-120"/>
              </a:rPr>
              <a:t>HR systems connect across the employee lifecycle into one data ecosystem.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60" name="Shape 15">
            <a:extLst>
              <a:ext uri="{FF2B5EF4-FFF2-40B4-BE49-F238E27FC236}">
                <a16:creationId xmlns:a16="http://schemas.microsoft.com/office/drawing/2014/main" id="{85D805C9-7068-A50C-FAC3-A0E5FE9E3E3D}"/>
              </a:ext>
            </a:extLst>
          </p:cNvPr>
          <p:cNvSpPr/>
          <p:nvPr/>
        </p:nvSpPr>
        <p:spPr>
          <a:xfrm>
            <a:off x="9819513" y="2547031"/>
            <a:ext cx="640080" cy="640080"/>
          </a:xfrm>
          <a:prstGeom prst="ellipse">
            <a:avLst/>
          </a:prstGeom>
          <a:solidFill>
            <a:srgbClr val="00B4A6"/>
          </a:solidFill>
          <a:ln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61" name="Image 3" descr="/home/claude/hr_ai_deck/icons/brain.png">
            <a:extLst>
              <a:ext uri="{FF2B5EF4-FFF2-40B4-BE49-F238E27FC236}">
                <a16:creationId xmlns:a16="http://schemas.microsoft.com/office/drawing/2014/main" id="{8DDD3017-F991-FF5A-6894-340440762A6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79533" y="2707051"/>
            <a:ext cx="320040" cy="320040"/>
          </a:xfrm>
          <a:prstGeom prst="rect">
            <a:avLst/>
          </a:prstGeom>
        </p:spPr>
      </p:pic>
      <p:sp>
        <p:nvSpPr>
          <p:cNvPr id="62" name="Text 16">
            <a:extLst>
              <a:ext uri="{FF2B5EF4-FFF2-40B4-BE49-F238E27FC236}">
                <a16:creationId xmlns:a16="http://schemas.microsoft.com/office/drawing/2014/main" id="{4E3929F5-65BC-F3F9-A26F-CAAFAA30F123}"/>
              </a:ext>
            </a:extLst>
          </p:cNvPr>
          <p:cNvSpPr/>
          <p:nvPr/>
        </p:nvSpPr>
        <p:spPr>
          <a:xfrm>
            <a:off x="8849106" y="3324271"/>
            <a:ext cx="258089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00B4A6"/>
                </a:solidFill>
                <a:effectLst/>
                <a:uLnTx/>
                <a:uFillTx/>
                <a:ea typeface="Calibri" pitchFamily="34" charset="-122"/>
                <a:cs typeface="Calibri" pitchFamily="34" charset="-120"/>
              </a:rPr>
              <a:t>STAGE 4</a:t>
            </a:r>
            <a:endParaRPr kumimoji="0" lang="en-US" sz="10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63" name="Text 17">
            <a:extLst>
              <a:ext uri="{FF2B5EF4-FFF2-40B4-BE49-F238E27FC236}">
                <a16:creationId xmlns:a16="http://schemas.microsoft.com/office/drawing/2014/main" id="{6B5DC6FB-C1FA-250A-4E98-C4EECA6C6620}"/>
              </a:ext>
            </a:extLst>
          </p:cNvPr>
          <p:cNvSpPr/>
          <p:nvPr/>
        </p:nvSpPr>
        <p:spPr>
          <a:xfrm>
            <a:off x="8849106" y="3598591"/>
            <a:ext cx="2580894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1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Arial" pitchFamily="34" charset="0"/>
                <a:ea typeface="Arial" pitchFamily="34" charset="-122"/>
                <a:cs typeface="Arial" pitchFamily="34" charset="-120"/>
              </a:rPr>
              <a:t>Intelligence</a:t>
            </a: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64" name="Text 18">
            <a:extLst>
              <a:ext uri="{FF2B5EF4-FFF2-40B4-BE49-F238E27FC236}">
                <a16:creationId xmlns:a16="http://schemas.microsoft.com/office/drawing/2014/main" id="{679BBE41-E6F1-32CC-9288-0EA0B12F5BCD}"/>
              </a:ext>
            </a:extLst>
          </p:cNvPr>
          <p:cNvSpPr/>
          <p:nvPr/>
        </p:nvSpPr>
        <p:spPr>
          <a:xfrm>
            <a:off x="9272778" y="4155352"/>
            <a:ext cx="1976914" cy="14140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5B6B7F"/>
                </a:solidFill>
                <a:effectLst/>
                <a:uLnTx/>
                <a:uFillTx/>
                <a:ea typeface="Calibri" pitchFamily="34" charset="-122"/>
                <a:cs typeface="Calibri" pitchFamily="34" charset="-120"/>
              </a:rPr>
              <a:t>Analytics and generative AI turn HR data into predictions and decisions.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599500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31501A-5952-06FC-D615-223FB12DC1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AEECF38-9905-B3AB-98D6-A2D5E0B5C58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6C78F94-181A-CDFC-6AD7-8A3E49691315}"/>
              </a:ext>
            </a:extLst>
          </p:cNvPr>
          <p:cNvSpPr txBox="1"/>
          <p:nvPr/>
        </p:nvSpPr>
        <p:spPr>
          <a:xfrm>
            <a:off x="2513149" y="1019069"/>
            <a:ext cx="82526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Generative AI in Human Resource Management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E62674D-92C4-98E2-EFE7-865C8BD5B4E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488AA53-C7E7-3E2D-4AD8-E7052EEC85F4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D4E03E5-D212-921C-6D25-C48B40E91F8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D1DBFF6-6087-F3E0-EBE6-0A3F065543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AF73732-6214-C089-9F54-44ED2F6547FF}"/>
              </a:ext>
            </a:extLst>
          </p:cNvPr>
          <p:cNvSpPr txBox="1"/>
          <p:nvPr/>
        </p:nvSpPr>
        <p:spPr>
          <a:xfrm>
            <a:off x="929191" y="2461888"/>
            <a:ext cx="9902229" cy="20615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250000"/>
              </a:lnSpc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MODULE 1</a:t>
            </a:r>
          </a:p>
          <a:p>
            <a:pPr algn="ctr">
              <a:lnSpc>
                <a:spcPct val="250000"/>
              </a:lnSpc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Generative AI in Human Resource Management</a:t>
            </a:r>
          </a:p>
        </p:txBody>
      </p:sp>
    </p:spTree>
    <p:extLst>
      <p:ext uri="{BB962C8B-B14F-4D97-AF65-F5344CB8AC3E}">
        <p14:creationId xmlns:p14="http://schemas.microsoft.com/office/powerpoint/2010/main" val="1024677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A8677B-897A-FC2E-842B-CDF44728FD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F9FC54E-F997-D132-6843-1E935AC2EAA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3D81F8-0F7E-9442-A867-2D79086D8166}"/>
              </a:ext>
            </a:extLst>
          </p:cNvPr>
          <p:cNvSpPr txBox="1"/>
          <p:nvPr/>
        </p:nvSpPr>
        <p:spPr>
          <a:xfrm>
            <a:off x="2513149" y="1019069"/>
            <a:ext cx="7353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Generative AI?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3FF3076-76C8-BD8D-448D-D33239A9355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4F47EF-F8C5-4D6D-9853-D88558C60CF6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2DEC9CD-F82C-8232-4F31-E8F61D9FA2C0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2BD0A87-FF4B-9EBD-36BE-0C359DCFB8E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C6A361E-B324-5B81-21BF-1126DE303266}"/>
              </a:ext>
            </a:extLst>
          </p:cNvPr>
          <p:cNvSpPr txBox="1"/>
          <p:nvPr/>
        </p:nvSpPr>
        <p:spPr>
          <a:xfrm>
            <a:off x="1072525" y="2201882"/>
            <a:ext cx="9902229" cy="36918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Generative AI (GenAI) uses large language models (LLMs) to create new text, images, or content rather than simply classifying or predicting from existing data.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works by predicting the most likely next word or output based on patterns learned from massive datasets.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HR, GenAI acts less like a calculator and more like a knowledgeable assistant that can draft, summarize, and converse.</a:t>
            </a:r>
          </a:p>
        </p:txBody>
      </p:sp>
    </p:spTree>
    <p:extLst>
      <p:ext uri="{BB962C8B-B14F-4D97-AF65-F5344CB8AC3E}">
        <p14:creationId xmlns:p14="http://schemas.microsoft.com/office/powerpoint/2010/main" val="3410733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F6D7B9-45E0-9C05-6E9A-DD4B75E31B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F803318-3C77-AD61-E358-E60AD8BAC4B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0DB83E-8FE1-C519-D991-630A68E0F1C6}"/>
              </a:ext>
            </a:extLst>
          </p:cNvPr>
          <p:cNvSpPr txBox="1"/>
          <p:nvPr/>
        </p:nvSpPr>
        <p:spPr>
          <a:xfrm>
            <a:off x="2513149" y="1019069"/>
            <a:ext cx="7353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Traditional AI vs. Generative AI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D2060AE-6524-3268-49BF-7260BE23AE7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4BE5DC-2B5E-9871-560A-BCC0B8EFE23B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7EAB45A-E01F-4557-3233-4F18D8D951A8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43CC848-2DC2-5F63-3588-F8BDFE28C3C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BFED1DD-EA53-C379-303B-7DEC3CCD3137}"/>
              </a:ext>
            </a:extLst>
          </p:cNvPr>
          <p:cNvSpPr txBox="1"/>
          <p:nvPr/>
        </p:nvSpPr>
        <p:spPr>
          <a:xfrm>
            <a:off x="1072525" y="2201882"/>
            <a:ext cx="9902229" cy="30762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Traditional AI: classifies, scores, or predicts (e.g., resume filtering, attrition risk scores).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Generative AI: creates new content (e.g., job descriptions, interview questions, policy drafts).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Modern HR platforms increasingly combine both — prediction plus generation — in a single workflow.</a:t>
            </a:r>
          </a:p>
        </p:txBody>
      </p:sp>
    </p:spTree>
    <p:extLst>
      <p:ext uri="{BB962C8B-B14F-4D97-AF65-F5344CB8AC3E}">
        <p14:creationId xmlns:p14="http://schemas.microsoft.com/office/powerpoint/2010/main" val="3000840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A25EB6-77A8-A803-042C-C78BC78E77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F82BF21-E179-D6FD-2AB3-4E681F5B5CF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6F85250-86A8-F337-1874-7C49F63FEF3A}"/>
              </a:ext>
            </a:extLst>
          </p:cNvPr>
          <p:cNvSpPr txBox="1"/>
          <p:nvPr/>
        </p:nvSpPr>
        <p:spPr>
          <a:xfrm>
            <a:off x="2439069" y="731388"/>
            <a:ext cx="81232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Evolution: From Chatbots to Strategic Decision-Making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56CCA8E-2918-9EBC-118F-F78209C5490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5FA12C1-99EB-CE61-2F4B-FF034FBF9278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0926693-6015-5856-0D08-61BD01F89263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9CB4212-2B76-B77F-A5D6-E8785DA8F24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Shape 3">
            <a:extLst>
              <a:ext uri="{FF2B5EF4-FFF2-40B4-BE49-F238E27FC236}">
                <a16:creationId xmlns:a16="http://schemas.microsoft.com/office/drawing/2014/main" id="{A66567FB-BCF0-2B5F-7D8F-1F8C108CAF0A}"/>
              </a:ext>
            </a:extLst>
          </p:cNvPr>
          <p:cNvSpPr/>
          <p:nvPr/>
        </p:nvSpPr>
        <p:spPr>
          <a:xfrm>
            <a:off x="1519047" y="1965960"/>
            <a:ext cx="640080" cy="640080"/>
          </a:xfrm>
          <a:prstGeom prst="ellipse">
            <a:avLst/>
          </a:prstGeom>
          <a:solidFill>
            <a:srgbClr val="132A46"/>
          </a:solidFill>
          <a:ln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9" name="Image 0" descr="/home/claude/hr_ai_deck/icons/comments.png">
            <a:extLst>
              <a:ext uri="{FF2B5EF4-FFF2-40B4-BE49-F238E27FC236}">
                <a16:creationId xmlns:a16="http://schemas.microsoft.com/office/drawing/2014/main" id="{1634F046-24AD-90BB-70B7-898682BA2C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9067" y="2125980"/>
            <a:ext cx="320040" cy="320040"/>
          </a:xfrm>
          <a:prstGeom prst="rect">
            <a:avLst/>
          </a:prstGeom>
        </p:spPr>
      </p:pic>
      <p:sp>
        <p:nvSpPr>
          <p:cNvPr id="11" name="Text 4">
            <a:extLst>
              <a:ext uri="{FF2B5EF4-FFF2-40B4-BE49-F238E27FC236}">
                <a16:creationId xmlns:a16="http://schemas.microsoft.com/office/drawing/2014/main" id="{F218FC69-0815-F3AE-5027-558020F79576}"/>
              </a:ext>
            </a:extLst>
          </p:cNvPr>
          <p:cNvSpPr/>
          <p:nvPr/>
        </p:nvSpPr>
        <p:spPr>
          <a:xfrm>
            <a:off x="548640" y="2743200"/>
            <a:ext cx="258089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00B4A6"/>
                </a:solidFill>
                <a:effectLst/>
                <a:uLnTx/>
                <a:uFillTx/>
                <a:ea typeface="Calibri" pitchFamily="34" charset="-122"/>
                <a:cs typeface="Calibri" pitchFamily="34" charset="-120"/>
              </a:rPr>
              <a:t>2016–2018</a:t>
            </a:r>
            <a:endParaRPr kumimoji="0" lang="en-US" sz="10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2" name="Text 5">
            <a:extLst>
              <a:ext uri="{FF2B5EF4-FFF2-40B4-BE49-F238E27FC236}">
                <a16:creationId xmlns:a16="http://schemas.microsoft.com/office/drawing/2014/main" id="{875AD7A1-7970-049E-4A1B-7D3DE5AF2188}"/>
              </a:ext>
            </a:extLst>
          </p:cNvPr>
          <p:cNvSpPr/>
          <p:nvPr/>
        </p:nvSpPr>
        <p:spPr>
          <a:xfrm>
            <a:off x="548640" y="3017520"/>
            <a:ext cx="2580894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1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Arial" pitchFamily="34" charset="0"/>
                <a:ea typeface="Arial" pitchFamily="34" charset="-122"/>
                <a:cs typeface="Arial" pitchFamily="34" charset="-120"/>
              </a:rPr>
              <a:t>Rule-Based Chatbots</a:t>
            </a: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3" name="Text 6">
            <a:extLst>
              <a:ext uri="{FF2B5EF4-FFF2-40B4-BE49-F238E27FC236}">
                <a16:creationId xmlns:a16="http://schemas.microsoft.com/office/drawing/2014/main" id="{BE639C94-358F-FFDF-FE31-DC551B865CB6}"/>
              </a:ext>
            </a:extLst>
          </p:cNvPr>
          <p:cNvSpPr/>
          <p:nvPr/>
        </p:nvSpPr>
        <p:spPr>
          <a:xfrm>
            <a:off x="620130" y="3873666"/>
            <a:ext cx="2187226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5B6B7F"/>
                </a:solidFill>
                <a:effectLst/>
                <a:uLnTx/>
                <a:uFillTx/>
                <a:ea typeface="Calibri" pitchFamily="34" charset="-122"/>
                <a:cs typeface="Calibri" pitchFamily="34" charset="-120"/>
              </a:rPr>
              <a:t>Scripted bots answer simple, predefined HR questions (leave balance, policy lookup).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4" name="Shape 7">
            <a:extLst>
              <a:ext uri="{FF2B5EF4-FFF2-40B4-BE49-F238E27FC236}">
                <a16:creationId xmlns:a16="http://schemas.microsoft.com/office/drawing/2014/main" id="{F001D4F3-A5C5-D918-F1C3-4FEB8295D0F5}"/>
              </a:ext>
            </a:extLst>
          </p:cNvPr>
          <p:cNvSpPr/>
          <p:nvPr/>
        </p:nvSpPr>
        <p:spPr>
          <a:xfrm>
            <a:off x="4355973" y="1965960"/>
            <a:ext cx="640080" cy="640080"/>
          </a:xfrm>
          <a:prstGeom prst="ellipse">
            <a:avLst/>
          </a:prstGeom>
          <a:solidFill>
            <a:srgbClr val="132A46"/>
          </a:solidFill>
          <a:ln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15" name="Image 1" descr="/home/claude/hr_ai_deck/icons/search.png">
            <a:extLst>
              <a:ext uri="{FF2B5EF4-FFF2-40B4-BE49-F238E27FC236}">
                <a16:creationId xmlns:a16="http://schemas.microsoft.com/office/drawing/2014/main" id="{C9A07DED-7608-D94D-90D6-036CD7971C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15993" y="2125980"/>
            <a:ext cx="320040" cy="320040"/>
          </a:xfrm>
          <a:prstGeom prst="rect">
            <a:avLst/>
          </a:prstGeom>
        </p:spPr>
      </p:pic>
      <p:sp>
        <p:nvSpPr>
          <p:cNvPr id="16" name="Text 8">
            <a:extLst>
              <a:ext uri="{FF2B5EF4-FFF2-40B4-BE49-F238E27FC236}">
                <a16:creationId xmlns:a16="http://schemas.microsoft.com/office/drawing/2014/main" id="{E08F7ED7-40DD-3E8A-1B5F-C15F8D7F8A23}"/>
              </a:ext>
            </a:extLst>
          </p:cNvPr>
          <p:cNvSpPr/>
          <p:nvPr/>
        </p:nvSpPr>
        <p:spPr>
          <a:xfrm>
            <a:off x="3385566" y="2743200"/>
            <a:ext cx="258089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00B4A6"/>
                </a:solidFill>
                <a:effectLst/>
                <a:uLnTx/>
                <a:uFillTx/>
                <a:ea typeface="Calibri" pitchFamily="34" charset="-122"/>
                <a:cs typeface="Calibri" pitchFamily="34" charset="-120"/>
              </a:rPr>
              <a:t>2019–2021</a:t>
            </a:r>
            <a:endParaRPr kumimoji="0" lang="en-US" sz="10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7" name="Text 9">
            <a:extLst>
              <a:ext uri="{FF2B5EF4-FFF2-40B4-BE49-F238E27FC236}">
                <a16:creationId xmlns:a16="http://schemas.microsoft.com/office/drawing/2014/main" id="{8526A35C-8CCC-08E9-6FCC-59B79300A43B}"/>
              </a:ext>
            </a:extLst>
          </p:cNvPr>
          <p:cNvSpPr/>
          <p:nvPr/>
        </p:nvSpPr>
        <p:spPr>
          <a:xfrm>
            <a:off x="3385566" y="3017520"/>
            <a:ext cx="2580894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1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Arial" pitchFamily="34" charset="0"/>
                <a:ea typeface="Arial" pitchFamily="34" charset="-122"/>
                <a:cs typeface="Arial" pitchFamily="34" charset="-120"/>
              </a:rPr>
              <a:t>NLP Virtual Assistants</a:t>
            </a: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8" name="Text 10">
            <a:extLst>
              <a:ext uri="{FF2B5EF4-FFF2-40B4-BE49-F238E27FC236}">
                <a16:creationId xmlns:a16="http://schemas.microsoft.com/office/drawing/2014/main" id="{3C6D7ACE-D76C-5FFF-90D5-52A531990BEA}"/>
              </a:ext>
            </a:extLst>
          </p:cNvPr>
          <p:cNvSpPr/>
          <p:nvPr/>
        </p:nvSpPr>
        <p:spPr>
          <a:xfrm>
            <a:off x="3457056" y="3873666"/>
            <a:ext cx="2187226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5B6B7F"/>
                </a:solidFill>
                <a:effectLst/>
                <a:uLnTx/>
                <a:uFillTx/>
                <a:ea typeface="Calibri" pitchFamily="34" charset="-122"/>
                <a:cs typeface="Calibri" pitchFamily="34" charset="-120"/>
              </a:rPr>
              <a:t>Natural language understanding enables more flexible employee self-service.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9" name="Shape 11">
            <a:extLst>
              <a:ext uri="{FF2B5EF4-FFF2-40B4-BE49-F238E27FC236}">
                <a16:creationId xmlns:a16="http://schemas.microsoft.com/office/drawing/2014/main" id="{B1062405-1153-07B8-0B89-0F0EA0C86415}"/>
              </a:ext>
            </a:extLst>
          </p:cNvPr>
          <p:cNvSpPr/>
          <p:nvPr/>
        </p:nvSpPr>
        <p:spPr>
          <a:xfrm>
            <a:off x="7192899" y="1965960"/>
            <a:ext cx="640080" cy="640080"/>
          </a:xfrm>
          <a:prstGeom prst="ellipse">
            <a:avLst/>
          </a:prstGeom>
          <a:solidFill>
            <a:srgbClr val="132A46"/>
          </a:solidFill>
          <a:ln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20" name="Image 2" descr="/home/claude/hr_ai_deck/icons/robot.png">
            <a:extLst>
              <a:ext uri="{FF2B5EF4-FFF2-40B4-BE49-F238E27FC236}">
                <a16:creationId xmlns:a16="http://schemas.microsoft.com/office/drawing/2014/main" id="{1742BDD4-ED8F-4265-1659-9C1CD51D5D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2919" y="2125980"/>
            <a:ext cx="320040" cy="320040"/>
          </a:xfrm>
          <a:prstGeom prst="rect">
            <a:avLst/>
          </a:prstGeom>
        </p:spPr>
      </p:pic>
      <p:sp>
        <p:nvSpPr>
          <p:cNvPr id="21" name="Text 12">
            <a:extLst>
              <a:ext uri="{FF2B5EF4-FFF2-40B4-BE49-F238E27FC236}">
                <a16:creationId xmlns:a16="http://schemas.microsoft.com/office/drawing/2014/main" id="{4ADD2345-9A59-3A28-1F4D-196FC5A9C64D}"/>
              </a:ext>
            </a:extLst>
          </p:cNvPr>
          <p:cNvSpPr/>
          <p:nvPr/>
        </p:nvSpPr>
        <p:spPr>
          <a:xfrm>
            <a:off x="6222492" y="2743200"/>
            <a:ext cx="258089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00B4A6"/>
                </a:solidFill>
                <a:effectLst/>
                <a:uLnTx/>
                <a:uFillTx/>
                <a:ea typeface="Calibri" pitchFamily="34" charset="-122"/>
                <a:cs typeface="Calibri" pitchFamily="34" charset="-120"/>
              </a:rPr>
              <a:t>2022–2023</a:t>
            </a:r>
            <a:endParaRPr kumimoji="0" lang="en-US" sz="10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2" name="Text 13">
            <a:extLst>
              <a:ext uri="{FF2B5EF4-FFF2-40B4-BE49-F238E27FC236}">
                <a16:creationId xmlns:a16="http://schemas.microsoft.com/office/drawing/2014/main" id="{7A06E45D-15A6-42D3-A18A-BDBB8FDD7791}"/>
              </a:ext>
            </a:extLst>
          </p:cNvPr>
          <p:cNvSpPr/>
          <p:nvPr/>
        </p:nvSpPr>
        <p:spPr>
          <a:xfrm>
            <a:off x="6222492" y="3017520"/>
            <a:ext cx="2580894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1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Arial" pitchFamily="34" charset="0"/>
                <a:ea typeface="Arial" pitchFamily="34" charset="-122"/>
                <a:cs typeface="Arial" pitchFamily="34" charset="-120"/>
              </a:rPr>
              <a:t>Generative Content Tools</a:t>
            </a: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3" name="Text 14">
            <a:extLst>
              <a:ext uri="{FF2B5EF4-FFF2-40B4-BE49-F238E27FC236}">
                <a16:creationId xmlns:a16="http://schemas.microsoft.com/office/drawing/2014/main" id="{6389A06D-DCCB-EC60-9D58-E40042349AED}"/>
              </a:ext>
            </a:extLst>
          </p:cNvPr>
          <p:cNvSpPr/>
          <p:nvPr/>
        </p:nvSpPr>
        <p:spPr>
          <a:xfrm>
            <a:off x="6293982" y="3873666"/>
            <a:ext cx="2187226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5B6B7F"/>
                </a:solidFill>
                <a:effectLst/>
                <a:uLnTx/>
                <a:uFillTx/>
                <a:ea typeface="Calibri" pitchFamily="34" charset="-122"/>
                <a:cs typeface="Calibri" pitchFamily="34" charset="-120"/>
              </a:rPr>
              <a:t>LLMs draft job ads, emails, and learning content on demand.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4" name="Shape 15">
            <a:extLst>
              <a:ext uri="{FF2B5EF4-FFF2-40B4-BE49-F238E27FC236}">
                <a16:creationId xmlns:a16="http://schemas.microsoft.com/office/drawing/2014/main" id="{08264BEE-A662-D41F-870C-C56D88384A41}"/>
              </a:ext>
            </a:extLst>
          </p:cNvPr>
          <p:cNvSpPr/>
          <p:nvPr/>
        </p:nvSpPr>
        <p:spPr>
          <a:xfrm>
            <a:off x="10029825" y="1965960"/>
            <a:ext cx="640080" cy="640080"/>
          </a:xfrm>
          <a:prstGeom prst="ellipse">
            <a:avLst/>
          </a:prstGeom>
          <a:solidFill>
            <a:srgbClr val="00B4A6"/>
          </a:solidFill>
          <a:ln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26" name="Image 3" descr="/home/claude/hr_ai_deck/icons/brain.png">
            <a:extLst>
              <a:ext uri="{FF2B5EF4-FFF2-40B4-BE49-F238E27FC236}">
                <a16:creationId xmlns:a16="http://schemas.microsoft.com/office/drawing/2014/main" id="{6ED7C7BC-6F44-1896-C2A3-4B812803010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89845" y="2125980"/>
            <a:ext cx="320040" cy="320040"/>
          </a:xfrm>
          <a:prstGeom prst="rect">
            <a:avLst/>
          </a:prstGeom>
        </p:spPr>
      </p:pic>
      <p:sp>
        <p:nvSpPr>
          <p:cNvPr id="27" name="Text 16">
            <a:extLst>
              <a:ext uri="{FF2B5EF4-FFF2-40B4-BE49-F238E27FC236}">
                <a16:creationId xmlns:a16="http://schemas.microsoft.com/office/drawing/2014/main" id="{670B24A3-9591-47BC-C764-AE50B3F11A26}"/>
              </a:ext>
            </a:extLst>
          </p:cNvPr>
          <p:cNvSpPr/>
          <p:nvPr/>
        </p:nvSpPr>
        <p:spPr>
          <a:xfrm>
            <a:off x="9059418" y="2743200"/>
            <a:ext cx="258089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00B4A6"/>
                </a:solidFill>
                <a:effectLst/>
                <a:uLnTx/>
                <a:uFillTx/>
                <a:ea typeface="Calibri" pitchFamily="34" charset="-122"/>
                <a:cs typeface="Calibri" pitchFamily="34" charset="-120"/>
              </a:rPr>
              <a:t>2024–Today</a:t>
            </a:r>
            <a:endParaRPr kumimoji="0" lang="en-US" sz="10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8" name="Text 17">
            <a:extLst>
              <a:ext uri="{FF2B5EF4-FFF2-40B4-BE49-F238E27FC236}">
                <a16:creationId xmlns:a16="http://schemas.microsoft.com/office/drawing/2014/main" id="{19479434-8DA3-EC18-1A93-60FD5F7EC545}"/>
              </a:ext>
            </a:extLst>
          </p:cNvPr>
          <p:cNvSpPr/>
          <p:nvPr/>
        </p:nvSpPr>
        <p:spPr>
          <a:xfrm>
            <a:off x="9059418" y="3017520"/>
            <a:ext cx="2580894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1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Arial" pitchFamily="34" charset="0"/>
                <a:ea typeface="Arial" pitchFamily="34" charset="-122"/>
                <a:cs typeface="Arial" pitchFamily="34" charset="-120"/>
              </a:rPr>
              <a:t>Strategic AI Co-Pilots</a:t>
            </a: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9" name="Text 18">
            <a:extLst>
              <a:ext uri="{FF2B5EF4-FFF2-40B4-BE49-F238E27FC236}">
                <a16:creationId xmlns:a16="http://schemas.microsoft.com/office/drawing/2014/main" id="{DF960A19-0849-4370-213F-BC7F6709BE33}"/>
              </a:ext>
            </a:extLst>
          </p:cNvPr>
          <p:cNvSpPr/>
          <p:nvPr/>
        </p:nvSpPr>
        <p:spPr>
          <a:xfrm>
            <a:off x="9130908" y="3873666"/>
            <a:ext cx="2187226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5B6B7F"/>
                </a:solidFill>
                <a:effectLst/>
                <a:uLnTx/>
                <a:uFillTx/>
                <a:ea typeface="Calibri" pitchFamily="34" charset="-122"/>
                <a:cs typeface="Calibri" pitchFamily="34" charset="-120"/>
              </a:rPr>
              <a:t>GenAI supports workforce planning, scenario analysis, and executive decision support.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702482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407E30-7663-CFBA-5735-FBC407141C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2F427E-DC07-F812-E0E2-F91C5CB790F0}"/>
              </a:ext>
            </a:extLst>
          </p:cNvPr>
          <p:cNvSpPr/>
          <p:nvPr/>
        </p:nvSpPr>
        <p:spPr>
          <a:xfrm>
            <a:off x="689640" y="169164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952C7E-7D71-2FA0-BEEB-3393101AE6B2}"/>
              </a:ext>
            </a:extLst>
          </p:cNvPr>
          <p:cNvSpPr txBox="1"/>
          <p:nvPr/>
        </p:nvSpPr>
        <p:spPr>
          <a:xfrm>
            <a:off x="2513149" y="1019069"/>
            <a:ext cx="7353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Risks, Limits &amp; Ethical Guardrails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3F00FFD-0BD2-37C7-44D2-C923CF46E60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D07396F-FB0A-B565-CCFA-4CC9701E67FE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7AC7EDE-8D13-3C3D-CFC3-E072E49B22A2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6CAF441-4876-6213-1213-6CFEFD5B3D2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4" name="Shape 2">
            <a:extLst>
              <a:ext uri="{FF2B5EF4-FFF2-40B4-BE49-F238E27FC236}">
                <a16:creationId xmlns:a16="http://schemas.microsoft.com/office/drawing/2014/main" id="{7B4D952F-161B-D2F3-1AAF-D0514369382B}"/>
              </a:ext>
            </a:extLst>
          </p:cNvPr>
          <p:cNvSpPr/>
          <p:nvPr/>
        </p:nvSpPr>
        <p:spPr>
          <a:xfrm>
            <a:off x="897608" y="1988033"/>
            <a:ext cx="4911881" cy="3934571"/>
          </a:xfrm>
          <a:prstGeom prst="roundRect">
            <a:avLst>
              <a:gd name="adj" fmla="val 1633"/>
            </a:avLst>
          </a:prstGeom>
          <a:solidFill>
            <a:srgbClr val="F3F6FA"/>
          </a:solidFill>
          <a:ln/>
          <a:effectLst>
            <a:outerShdw blurRad="101600" dist="25400" dir="5400000" algn="bl" rotWithShape="0">
              <a:srgbClr val="1B2430">
                <a:alpha val="12000"/>
              </a:srgbClr>
            </a:outerShdw>
          </a:effec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6" name="Shape 3">
            <a:extLst>
              <a:ext uri="{FF2B5EF4-FFF2-40B4-BE49-F238E27FC236}">
                <a16:creationId xmlns:a16="http://schemas.microsoft.com/office/drawing/2014/main" id="{51501924-5929-C50F-F557-410CC666836A}"/>
              </a:ext>
            </a:extLst>
          </p:cNvPr>
          <p:cNvSpPr/>
          <p:nvPr/>
        </p:nvSpPr>
        <p:spPr>
          <a:xfrm>
            <a:off x="1097392" y="2251938"/>
            <a:ext cx="469832" cy="441635"/>
          </a:xfrm>
          <a:prstGeom prst="ellipse">
            <a:avLst/>
          </a:prstGeom>
          <a:solidFill>
            <a:srgbClr val="C4633B"/>
          </a:solidFill>
          <a:ln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27" name="Image 0" descr="/home/claude/hr_ai_deck/icons/triangleExclaim.png">
            <a:extLst>
              <a:ext uri="{FF2B5EF4-FFF2-40B4-BE49-F238E27FC236}">
                <a16:creationId xmlns:a16="http://schemas.microsoft.com/office/drawing/2014/main" id="{99FB2180-2296-0FBE-5B7A-F97419DD50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8094" y="2372640"/>
            <a:ext cx="244312" cy="244312"/>
          </a:xfrm>
          <a:prstGeom prst="rect">
            <a:avLst/>
          </a:prstGeom>
        </p:spPr>
      </p:pic>
      <p:sp>
        <p:nvSpPr>
          <p:cNvPr id="28" name="Text 4">
            <a:extLst>
              <a:ext uri="{FF2B5EF4-FFF2-40B4-BE49-F238E27FC236}">
                <a16:creationId xmlns:a16="http://schemas.microsoft.com/office/drawing/2014/main" id="{83F5F9EF-ABAA-BB7B-8EB6-FB2F3FEBFDE0}"/>
              </a:ext>
            </a:extLst>
          </p:cNvPr>
          <p:cNvSpPr/>
          <p:nvPr/>
        </p:nvSpPr>
        <p:spPr>
          <a:xfrm>
            <a:off x="1764904" y="2251938"/>
            <a:ext cx="3801369" cy="44163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Risks &amp; Limitations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 5">
            <a:extLst>
              <a:ext uri="{FF2B5EF4-FFF2-40B4-BE49-F238E27FC236}">
                <a16:creationId xmlns:a16="http://schemas.microsoft.com/office/drawing/2014/main" id="{1A90780F-585D-7361-0426-DF9E7CE00852}"/>
              </a:ext>
            </a:extLst>
          </p:cNvPr>
          <p:cNvSpPr/>
          <p:nvPr/>
        </p:nvSpPr>
        <p:spPr>
          <a:xfrm>
            <a:off x="1124824" y="2937738"/>
            <a:ext cx="4313913" cy="28907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77800" marR="0" lvl="0" indent="-177800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900"/>
              </a:spcAft>
              <a:buClrTx/>
              <a:buSzPct val="100000"/>
              <a:buFontTx/>
              <a:buChar char="–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Hallucination: AI can generate plausible but incorrect information.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7800" marR="0" lvl="0" indent="-177800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900"/>
              </a:spcAft>
              <a:buClrTx/>
              <a:buSzPct val="100000"/>
              <a:buFontTx/>
              <a:buChar char="–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Bias amplification if training data reflects historical inequities.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7800" marR="0" lvl="0" indent="-177800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900"/>
              </a:spcAft>
              <a:buClrTx/>
              <a:buSzPct val="100000"/>
              <a:buFontTx/>
              <a:buChar char="–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Over-reliance can erode critical human judgment in sensitive decisions.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7800" marR="0" lvl="0" indent="-177800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900"/>
              </a:spcAft>
              <a:buClrTx/>
              <a:buSzPct val="100000"/>
              <a:buFontTx/>
              <a:buChar char="–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Confidential employee data requires careful handling in AI tools.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Shape 6">
            <a:extLst>
              <a:ext uri="{FF2B5EF4-FFF2-40B4-BE49-F238E27FC236}">
                <a16:creationId xmlns:a16="http://schemas.microsoft.com/office/drawing/2014/main" id="{3D89444B-6B6E-5C2D-256C-3DB704F6434C}"/>
              </a:ext>
            </a:extLst>
          </p:cNvPr>
          <p:cNvSpPr/>
          <p:nvPr/>
        </p:nvSpPr>
        <p:spPr>
          <a:xfrm>
            <a:off x="6199984" y="1988033"/>
            <a:ext cx="4911881" cy="3934571"/>
          </a:xfrm>
          <a:prstGeom prst="roundRect">
            <a:avLst>
              <a:gd name="adj" fmla="val 1633"/>
            </a:avLst>
          </a:prstGeom>
          <a:solidFill>
            <a:srgbClr val="F3F6FA"/>
          </a:solidFill>
          <a:ln/>
          <a:effectLst>
            <a:outerShdw blurRad="101600" dist="25400" dir="5400000" algn="bl" rotWithShape="0">
              <a:srgbClr val="1B2430">
                <a:alpha val="12000"/>
              </a:srgbClr>
            </a:outerShdw>
          </a:effec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1" name="Shape 7">
            <a:extLst>
              <a:ext uri="{FF2B5EF4-FFF2-40B4-BE49-F238E27FC236}">
                <a16:creationId xmlns:a16="http://schemas.microsoft.com/office/drawing/2014/main" id="{E70C8FF9-3663-9A2F-0740-E45665BBAE38}"/>
              </a:ext>
            </a:extLst>
          </p:cNvPr>
          <p:cNvSpPr/>
          <p:nvPr/>
        </p:nvSpPr>
        <p:spPr>
          <a:xfrm>
            <a:off x="6492592" y="2262353"/>
            <a:ext cx="469832" cy="441635"/>
          </a:xfrm>
          <a:prstGeom prst="ellipse">
            <a:avLst/>
          </a:prstGeom>
          <a:solidFill>
            <a:srgbClr val="00B4A6"/>
          </a:solidFill>
          <a:ln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32" name="Image 1" descr="/home/claude/hr_ai_deck/icons/shieldAlt.png">
            <a:extLst>
              <a:ext uri="{FF2B5EF4-FFF2-40B4-BE49-F238E27FC236}">
                <a16:creationId xmlns:a16="http://schemas.microsoft.com/office/drawing/2014/main" id="{53E8A3F9-16F2-F0F5-D806-35973FC2EE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13294" y="2383055"/>
            <a:ext cx="244312" cy="244312"/>
          </a:xfrm>
          <a:prstGeom prst="rect">
            <a:avLst/>
          </a:prstGeom>
        </p:spPr>
      </p:pic>
      <p:sp>
        <p:nvSpPr>
          <p:cNvPr id="33" name="Text 8">
            <a:extLst>
              <a:ext uri="{FF2B5EF4-FFF2-40B4-BE49-F238E27FC236}">
                <a16:creationId xmlns:a16="http://schemas.microsoft.com/office/drawing/2014/main" id="{DE6BF370-C292-F9D3-C6EF-6BADDDE0614E}"/>
              </a:ext>
            </a:extLst>
          </p:cNvPr>
          <p:cNvSpPr/>
          <p:nvPr/>
        </p:nvSpPr>
        <p:spPr>
          <a:xfrm>
            <a:off x="7160104" y="2262353"/>
            <a:ext cx="3801369" cy="44163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Ethical Guardrails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 9">
            <a:extLst>
              <a:ext uri="{FF2B5EF4-FFF2-40B4-BE49-F238E27FC236}">
                <a16:creationId xmlns:a16="http://schemas.microsoft.com/office/drawing/2014/main" id="{6E05DB9A-8D36-DAC4-0162-87B6CD97F2DF}"/>
              </a:ext>
            </a:extLst>
          </p:cNvPr>
          <p:cNvSpPr/>
          <p:nvPr/>
        </p:nvSpPr>
        <p:spPr>
          <a:xfrm>
            <a:off x="6520024" y="2948153"/>
            <a:ext cx="4313913" cy="28907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177800" marR="0" lvl="0" indent="-177800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900"/>
              </a:spcAft>
              <a:buClrTx/>
              <a:buSzPct val="100000"/>
              <a:buFontTx/>
              <a:buChar char="–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Keep a human in the loop for hiring, discipline, and pay decisions.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7800" marR="0" lvl="0" indent="-177800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900"/>
              </a:spcAft>
              <a:buClrTx/>
              <a:buSzPct val="100000"/>
              <a:buFontTx/>
              <a:buChar char="–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Disclose to employees when they are interacting with AI.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7800" marR="0" lvl="0" indent="-177800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900"/>
              </a:spcAft>
              <a:buClrTx/>
              <a:buSzPct val="100000"/>
              <a:buFontTx/>
              <a:buChar char="–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Audit AI outputs regularly for bias and accuracy.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7800" marR="0" lvl="0" indent="-177800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900"/>
              </a:spcAft>
              <a:buClrTx/>
              <a:buSzPct val="100000"/>
              <a:buFontTx/>
              <a:buChar char="–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Apply data privacy and consent standards to any AI tool in use.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1630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6079AB-1C9F-284A-D080-6B0D40B035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98F68A8-4170-71E4-9617-57609E46C2E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1CA1D89-F25C-1092-6770-1C5348D86A0C}"/>
              </a:ext>
            </a:extLst>
          </p:cNvPr>
          <p:cNvSpPr txBox="1"/>
          <p:nvPr/>
        </p:nvSpPr>
        <p:spPr>
          <a:xfrm>
            <a:off x="2513149" y="1019069"/>
            <a:ext cx="7353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People Analytics?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0F4793-DB38-710A-DF40-010E4604D7A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23891E-0727-B7C7-468E-8397BBD83F4E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A88CF44-0CAD-7254-6D8C-54D552623E69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799B74D-1A67-8802-F4C2-AE178B2ADF0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C974AC1-B85C-6954-F08E-D130FBEDEC5C}"/>
              </a:ext>
            </a:extLst>
          </p:cNvPr>
          <p:cNvSpPr txBox="1"/>
          <p:nvPr/>
        </p:nvSpPr>
        <p:spPr>
          <a:xfrm>
            <a:off x="1072525" y="2201882"/>
            <a:ext cx="9902229" cy="2806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People analytics is the systematic use of workforce data and statistical methods to inform HR and business decisions.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moves HR from relying on intuition and anecdote toward evidence drawn from measurable patterns.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spans everything from simple headcount reporting to advanced predictive and prescriptive models.</a:t>
            </a:r>
          </a:p>
        </p:txBody>
      </p:sp>
    </p:spTree>
    <p:extLst>
      <p:ext uri="{BB962C8B-B14F-4D97-AF65-F5344CB8AC3E}">
        <p14:creationId xmlns:p14="http://schemas.microsoft.com/office/powerpoint/2010/main" val="2099339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4E0C0F-B754-A626-ADBE-06B6C85544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65A53DC-32F7-F73A-C56F-09BBFC7F0BA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40E7BD8-D66D-E57B-CF28-478088A4D346}"/>
              </a:ext>
            </a:extLst>
          </p:cNvPr>
          <p:cNvSpPr txBox="1"/>
          <p:nvPr/>
        </p:nvSpPr>
        <p:spPr>
          <a:xfrm>
            <a:off x="2459842" y="708006"/>
            <a:ext cx="73535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It Is Different From Traditional HR Reporting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708DF62-B2FF-1DA8-ADD6-4CF8DDCF445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F0F5B2-AC53-AC27-4AA5-EF9224E6F2F9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E5A5B5-BE83-BE9C-DFB0-7B911D9A66E5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DB7BCC0-F14F-A0E4-955D-E28F87C0350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20CF592-5996-9237-6DDF-00262BE56E6C}"/>
              </a:ext>
            </a:extLst>
          </p:cNvPr>
          <p:cNvSpPr txBox="1"/>
          <p:nvPr/>
        </p:nvSpPr>
        <p:spPr>
          <a:xfrm>
            <a:off x="1072525" y="2201882"/>
            <a:ext cx="9902229" cy="18451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Traditional reporting describes what happened (e.g., last quarter's turnover rate).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People analytics asks why it happened and what is likely to happen next.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links HR outcomes directly to business metrics such as productivity and revenue.</a:t>
            </a:r>
          </a:p>
        </p:txBody>
      </p:sp>
    </p:spTree>
    <p:extLst>
      <p:ext uri="{BB962C8B-B14F-4D97-AF65-F5344CB8AC3E}">
        <p14:creationId xmlns:p14="http://schemas.microsoft.com/office/powerpoint/2010/main" val="2850745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4654D9-2F73-ED17-CFC9-032FBBFF96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4A264B8-2C3B-3338-01DF-093FA3FC2D3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75C46E-5E27-E00C-7084-95F6B72EF74A}"/>
              </a:ext>
            </a:extLst>
          </p:cNvPr>
          <p:cNvSpPr txBox="1"/>
          <p:nvPr/>
        </p:nvSpPr>
        <p:spPr>
          <a:xfrm>
            <a:off x="2459842" y="708006"/>
            <a:ext cx="7353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People Analytics Maturity Model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5B4A415-2B4F-C66C-8D05-26B80C02B62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770F42F-F167-54E2-5BB7-8795E93F02EF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6377628-8818-1A3E-C011-7D8BE4385699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25B931-2787-7344-AFF6-04EAA1FCE46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Shape 3">
            <a:extLst>
              <a:ext uri="{FF2B5EF4-FFF2-40B4-BE49-F238E27FC236}">
                <a16:creationId xmlns:a16="http://schemas.microsoft.com/office/drawing/2014/main" id="{540C8550-42F5-40D3-8EA3-87F70C86A2E0}"/>
              </a:ext>
            </a:extLst>
          </p:cNvPr>
          <p:cNvSpPr/>
          <p:nvPr/>
        </p:nvSpPr>
        <p:spPr>
          <a:xfrm>
            <a:off x="1389651" y="2495308"/>
            <a:ext cx="640080" cy="640080"/>
          </a:xfrm>
          <a:prstGeom prst="ellipse">
            <a:avLst/>
          </a:prstGeom>
          <a:solidFill>
            <a:srgbClr val="132A46"/>
          </a:solidFill>
          <a:ln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9" name="Image 0" descr="/home/claude/hr_ai_deck/icons/chartPie.png">
            <a:extLst>
              <a:ext uri="{FF2B5EF4-FFF2-40B4-BE49-F238E27FC236}">
                <a16:creationId xmlns:a16="http://schemas.microsoft.com/office/drawing/2014/main" id="{3D0D6D99-ABF2-EDD4-E57D-CD69079EDE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9671" y="2655328"/>
            <a:ext cx="320040" cy="320040"/>
          </a:xfrm>
          <a:prstGeom prst="rect">
            <a:avLst/>
          </a:prstGeom>
        </p:spPr>
      </p:pic>
      <p:sp>
        <p:nvSpPr>
          <p:cNvPr id="11" name="Text 4">
            <a:extLst>
              <a:ext uri="{FF2B5EF4-FFF2-40B4-BE49-F238E27FC236}">
                <a16:creationId xmlns:a16="http://schemas.microsoft.com/office/drawing/2014/main" id="{6337DEAC-7F0A-1FB7-2842-9732F2B0E6A3}"/>
              </a:ext>
            </a:extLst>
          </p:cNvPr>
          <p:cNvSpPr/>
          <p:nvPr/>
        </p:nvSpPr>
        <p:spPr>
          <a:xfrm>
            <a:off x="419244" y="3272548"/>
            <a:ext cx="258089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B4A6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LEVEL 1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5">
            <a:extLst>
              <a:ext uri="{FF2B5EF4-FFF2-40B4-BE49-F238E27FC236}">
                <a16:creationId xmlns:a16="http://schemas.microsoft.com/office/drawing/2014/main" id="{7C9762D7-EE36-0C48-8459-5E10794E6702}"/>
              </a:ext>
            </a:extLst>
          </p:cNvPr>
          <p:cNvSpPr/>
          <p:nvPr/>
        </p:nvSpPr>
        <p:spPr>
          <a:xfrm>
            <a:off x="419244" y="3546868"/>
            <a:ext cx="2580894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Descriptive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 6">
            <a:extLst>
              <a:ext uri="{FF2B5EF4-FFF2-40B4-BE49-F238E27FC236}">
                <a16:creationId xmlns:a16="http://schemas.microsoft.com/office/drawing/2014/main" id="{6D04AA32-FC38-BC8A-25EA-76209751DC33}"/>
              </a:ext>
            </a:extLst>
          </p:cNvPr>
          <p:cNvSpPr/>
          <p:nvPr/>
        </p:nvSpPr>
        <p:spPr>
          <a:xfrm>
            <a:off x="762000" y="4325390"/>
            <a:ext cx="1927613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5B6B7F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What happened? Basic dashboards and headcount reports.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Shape 7">
            <a:extLst>
              <a:ext uri="{FF2B5EF4-FFF2-40B4-BE49-F238E27FC236}">
                <a16:creationId xmlns:a16="http://schemas.microsoft.com/office/drawing/2014/main" id="{A2E46E68-44C7-BBFB-9347-881F4FD02E8A}"/>
              </a:ext>
            </a:extLst>
          </p:cNvPr>
          <p:cNvSpPr/>
          <p:nvPr/>
        </p:nvSpPr>
        <p:spPr>
          <a:xfrm>
            <a:off x="4226577" y="2495308"/>
            <a:ext cx="640080" cy="640080"/>
          </a:xfrm>
          <a:prstGeom prst="ellipse">
            <a:avLst/>
          </a:prstGeom>
          <a:solidFill>
            <a:srgbClr val="132A46"/>
          </a:solidFill>
          <a:ln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15" name="Image 1" descr="/home/claude/hr_ai_deck/icons/search.png">
            <a:extLst>
              <a:ext uri="{FF2B5EF4-FFF2-40B4-BE49-F238E27FC236}">
                <a16:creationId xmlns:a16="http://schemas.microsoft.com/office/drawing/2014/main" id="{715EF4E2-A78E-45A2-7155-F44111811F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6597" y="2655328"/>
            <a:ext cx="320040" cy="320040"/>
          </a:xfrm>
          <a:prstGeom prst="rect">
            <a:avLst/>
          </a:prstGeom>
        </p:spPr>
      </p:pic>
      <p:sp>
        <p:nvSpPr>
          <p:cNvPr id="16" name="Text 8">
            <a:extLst>
              <a:ext uri="{FF2B5EF4-FFF2-40B4-BE49-F238E27FC236}">
                <a16:creationId xmlns:a16="http://schemas.microsoft.com/office/drawing/2014/main" id="{9E39B28E-A453-B9CC-F442-06C6D4971A2E}"/>
              </a:ext>
            </a:extLst>
          </p:cNvPr>
          <p:cNvSpPr/>
          <p:nvPr/>
        </p:nvSpPr>
        <p:spPr>
          <a:xfrm>
            <a:off x="3256170" y="3272548"/>
            <a:ext cx="258089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B4A6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LEVEL 2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 9">
            <a:extLst>
              <a:ext uri="{FF2B5EF4-FFF2-40B4-BE49-F238E27FC236}">
                <a16:creationId xmlns:a16="http://schemas.microsoft.com/office/drawing/2014/main" id="{3D97FAF6-41B9-0240-CDC5-9A4B9E573D33}"/>
              </a:ext>
            </a:extLst>
          </p:cNvPr>
          <p:cNvSpPr/>
          <p:nvPr/>
        </p:nvSpPr>
        <p:spPr>
          <a:xfrm>
            <a:off x="3256170" y="3546868"/>
            <a:ext cx="2580894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Diagnostic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 10">
            <a:extLst>
              <a:ext uri="{FF2B5EF4-FFF2-40B4-BE49-F238E27FC236}">
                <a16:creationId xmlns:a16="http://schemas.microsoft.com/office/drawing/2014/main" id="{408F5D7F-FDF4-6839-A369-27D751E53AFE}"/>
              </a:ext>
            </a:extLst>
          </p:cNvPr>
          <p:cNvSpPr/>
          <p:nvPr/>
        </p:nvSpPr>
        <p:spPr>
          <a:xfrm>
            <a:off x="3598926" y="4325390"/>
            <a:ext cx="1927613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5B6B7F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Why did it happen? Root-cause analysis of HR trends.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Shape 11">
            <a:extLst>
              <a:ext uri="{FF2B5EF4-FFF2-40B4-BE49-F238E27FC236}">
                <a16:creationId xmlns:a16="http://schemas.microsoft.com/office/drawing/2014/main" id="{F25C5494-35A2-9C56-4DCA-D55348CF3085}"/>
              </a:ext>
            </a:extLst>
          </p:cNvPr>
          <p:cNvSpPr/>
          <p:nvPr/>
        </p:nvSpPr>
        <p:spPr>
          <a:xfrm>
            <a:off x="7063503" y="2495308"/>
            <a:ext cx="640080" cy="640080"/>
          </a:xfrm>
          <a:prstGeom prst="ellipse">
            <a:avLst/>
          </a:prstGeom>
          <a:solidFill>
            <a:srgbClr val="132A46"/>
          </a:solidFill>
          <a:ln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20" name="Image 2" descr="/home/claude/hr_ai_deck/icons/arrowTrendUp.png">
            <a:extLst>
              <a:ext uri="{FF2B5EF4-FFF2-40B4-BE49-F238E27FC236}">
                <a16:creationId xmlns:a16="http://schemas.microsoft.com/office/drawing/2014/main" id="{EFB63A89-BF9F-D8E2-E21B-FA2BA699BA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3523" y="2655328"/>
            <a:ext cx="320040" cy="320040"/>
          </a:xfrm>
          <a:prstGeom prst="rect">
            <a:avLst/>
          </a:prstGeom>
        </p:spPr>
      </p:pic>
      <p:sp>
        <p:nvSpPr>
          <p:cNvPr id="21" name="Text 12">
            <a:extLst>
              <a:ext uri="{FF2B5EF4-FFF2-40B4-BE49-F238E27FC236}">
                <a16:creationId xmlns:a16="http://schemas.microsoft.com/office/drawing/2014/main" id="{8B38AE17-4E8F-8D30-8939-7B7BE6243D7D}"/>
              </a:ext>
            </a:extLst>
          </p:cNvPr>
          <p:cNvSpPr/>
          <p:nvPr/>
        </p:nvSpPr>
        <p:spPr>
          <a:xfrm>
            <a:off x="6093096" y="3272548"/>
            <a:ext cx="258089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B4A6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LEVEL 3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 13">
            <a:extLst>
              <a:ext uri="{FF2B5EF4-FFF2-40B4-BE49-F238E27FC236}">
                <a16:creationId xmlns:a16="http://schemas.microsoft.com/office/drawing/2014/main" id="{22EBDDED-9242-7A66-16DC-DF45283DC925}"/>
              </a:ext>
            </a:extLst>
          </p:cNvPr>
          <p:cNvSpPr/>
          <p:nvPr/>
        </p:nvSpPr>
        <p:spPr>
          <a:xfrm>
            <a:off x="6093096" y="3546868"/>
            <a:ext cx="2580894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Predictive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 14">
            <a:extLst>
              <a:ext uri="{FF2B5EF4-FFF2-40B4-BE49-F238E27FC236}">
                <a16:creationId xmlns:a16="http://schemas.microsoft.com/office/drawing/2014/main" id="{338E8A3A-C9E6-DEDC-F0B0-269C3579A6E1}"/>
              </a:ext>
            </a:extLst>
          </p:cNvPr>
          <p:cNvSpPr/>
          <p:nvPr/>
        </p:nvSpPr>
        <p:spPr>
          <a:xfrm>
            <a:off x="6435852" y="4325390"/>
            <a:ext cx="1927613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5B6B7F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What will happen? Statistical models forecast outcomes.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Shape 15">
            <a:extLst>
              <a:ext uri="{FF2B5EF4-FFF2-40B4-BE49-F238E27FC236}">
                <a16:creationId xmlns:a16="http://schemas.microsoft.com/office/drawing/2014/main" id="{70FF80D5-B292-8097-1B3E-6F47666F71B4}"/>
              </a:ext>
            </a:extLst>
          </p:cNvPr>
          <p:cNvSpPr/>
          <p:nvPr/>
        </p:nvSpPr>
        <p:spPr>
          <a:xfrm>
            <a:off x="9900429" y="2495308"/>
            <a:ext cx="640080" cy="640080"/>
          </a:xfrm>
          <a:prstGeom prst="ellipse">
            <a:avLst/>
          </a:prstGeom>
          <a:solidFill>
            <a:srgbClr val="00B4A6"/>
          </a:solidFill>
          <a:ln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26" name="Image 3" descr="/home/claude/hr_ai_deck/icons/compass.png">
            <a:extLst>
              <a:ext uri="{FF2B5EF4-FFF2-40B4-BE49-F238E27FC236}">
                <a16:creationId xmlns:a16="http://schemas.microsoft.com/office/drawing/2014/main" id="{0883315B-F147-F723-E1F7-622FF26C7EA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60449" y="2655328"/>
            <a:ext cx="320040" cy="320040"/>
          </a:xfrm>
          <a:prstGeom prst="rect">
            <a:avLst/>
          </a:prstGeom>
        </p:spPr>
      </p:pic>
      <p:sp>
        <p:nvSpPr>
          <p:cNvPr id="27" name="Text 16">
            <a:extLst>
              <a:ext uri="{FF2B5EF4-FFF2-40B4-BE49-F238E27FC236}">
                <a16:creationId xmlns:a16="http://schemas.microsoft.com/office/drawing/2014/main" id="{AC6BD46D-7451-1D41-B905-845A12406F0D}"/>
              </a:ext>
            </a:extLst>
          </p:cNvPr>
          <p:cNvSpPr/>
          <p:nvPr/>
        </p:nvSpPr>
        <p:spPr>
          <a:xfrm>
            <a:off x="8930022" y="3272548"/>
            <a:ext cx="258089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B4A6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LEVEL 4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 17">
            <a:extLst>
              <a:ext uri="{FF2B5EF4-FFF2-40B4-BE49-F238E27FC236}">
                <a16:creationId xmlns:a16="http://schemas.microsoft.com/office/drawing/2014/main" id="{C24563DA-5635-6669-5506-3A6E0416C295}"/>
              </a:ext>
            </a:extLst>
          </p:cNvPr>
          <p:cNvSpPr/>
          <p:nvPr/>
        </p:nvSpPr>
        <p:spPr>
          <a:xfrm>
            <a:off x="8930022" y="3546868"/>
            <a:ext cx="2580894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Prescriptive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 18">
            <a:extLst>
              <a:ext uri="{FF2B5EF4-FFF2-40B4-BE49-F238E27FC236}">
                <a16:creationId xmlns:a16="http://schemas.microsoft.com/office/drawing/2014/main" id="{1938DC24-B9FE-B6D3-35EE-2D60979061B3}"/>
              </a:ext>
            </a:extLst>
          </p:cNvPr>
          <p:cNvSpPr/>
          <p:nvPr/>
        </p:nvSpPr>
        <p:spPr>
          <a:xfrm>
            <a:off x="9272778" y="4325390"/>
            <a:ext cx="1927613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5B6B7F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What should we do? Models recommend specific actions.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5814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016E78-ED51-C8C8-CEB2-8667F15B4C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5722BBA-F275-DADE-B5A6-7A9678E48E1D}"/>
              </a:ext>
            </a:extLst>
          </p:cNvPr>
          <p:cNvSpPr/>
          <p:nvPr/>
        </p:nvSpPr>
        <p:spPr>
          <a:xfrm>
            <a:off x="311175" y="1385884"/>
            <a:ext cx="11118825" cy="50553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33AFB1-8CB2-37E2-E669-83B3E79DA153}"/>
              </a:ext>
            </a:extLst>
          </p:cNvPr>
          <p:cNvSpPr txBox="1"/>
          <p:nvPr/>
        </p:nvSpPr>
        <p:spPr>
          <a:xfrm>
            <a:off x="2440919" y="648121"/>
            <a:ext cx="7353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Core HR Metrics That Matter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31040F-3C00-AEFF-D05D-11B4476D392E}"/>
              </a:ext>
            </a:extLst>
          </p:cNvPr>
          <p:cNvSpPr/>
          <p:nvPr/>
        </p:nvSpPr>
        <p:spPr>
          <a:xfrm>
            <a:off x="605363" y="28366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FFF891-09F7-62F3-BEBA-FB1865413EB3}"/>
              </a:ext>
            </a:extLst>
          </p:cNvPr>
          <p:cNvSpPr txBox="1"/>
          <p:nvPr/>
        </p:nvSpPr>
        <p:spPr>
          <a:xfrm>
            <a:off x="828121" y="45731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B9313D-6023-0F13-3EAF-1CE8B863D0D9}"/>
              </a:ext>
            </a:extLst>
          </p:cNvPr>
          <p:cNvSpPr txBox="1"/>
          <p:nvPr/>
        </p:nvSpPr>
        <p:spPr>
          <a:xfrm>
            <a:off x="889151" y="71312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220915C-B0EC-7BD3-207A-7C2C38F2536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617230E-D13B-6D64-6126-EA26DDE4E332}"/>
              </a:ext>
            </a:extLst>
          </p:cNvPr>
          <p:cNvSpPr txBox="1"/>
          <p:nvPr/>
        </p:nvSpPr>
        <p:spPr>
          <a:xfrm>
            <a:off x="1072525" y="2201882"/>
            <a:ext cx="9902229" cy="7294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250000"/>
              </a:lnSpc>
              <a:buFont typeface="+mj-lt"/>
              <a:buAutoNum type="arabicPeriod"/>
            </a:pPr>
            <a:endParaRPr lang="en-US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hape 2">
            <a:extLst>
              <a:ext uri="{FF2B5EF4-FFF2-40B4-BE49-F238E27FC236}">
                <a16:creationId xmlns:a16="http://schemas.microsoft.com/office/drawing/2014/main" id="{E56A5627-B123-AB22-D2C7-A33CAEC3BA0F}"/>
              </a:ext>
            </a:extLst>
          </p:cNvPr>
          <p:cNvSpPr/>
          <p:nvPr/>
        </p:nvSpPr>
        <p:spPr>
          <a:xfrm>
            <a:off x="548640" y="1691640"/>
            <a:ext cx="3483864" cy="2148840"/>
          </a:xfrm>
          <a:prstGeom prst="roundRect">
            <a:avLst>
              <a:gd name="adj" fmla="val 3404"/>
            </a:avLst>
          </a:prstGeom>
          <a:solidFill>
            <a:srgbClr val="F3F6FA"/>
          </a:solidFill>
          <a:ln/>
          <a:effectLst>
            <a:outerShdw blurRad="101600" dist="25400" dir="5400000" algn="bl" rotWithShape="0">
              <a:srgbClr val="1B2430">
                <a:alpha val="12000"/>
              </a:srgbClr>
            </a:outerShdw>
          </a:effec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Shape 3">
            <a:extLst>
              <a:ext uri="{FF2B5EF4-FFF2-40B4-BE49-F238E27FC236}">
                <a16:creationId xmlns:a16="http://schemas.microsoft.com/office/drawing/2014/main" id="{D633ED8D-88B5-678A-44CC-95C5BA191E59}"/>
              </a:ext>
            </a:extLst>
          </p:cNvPr>
          <p:cNvSpPr/>
          <p:nvPr/>
        </p:nvSpPr>
        <p:spPr>
          <a:xfrm>
            <a:off x="804672" y="1929384"/>
            <a:ext cx="502920" cy="502920"/>
          </a:xfrm>
          <a:prstGeom prst="ellipse">
            <a:avLst/>
          </a:prstGeom>
          <a:solidFill>
            <a:srgbClr val="132A46"/>
          </a:solidFill>
          <a:ln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Image 0" descr="/home/claude/hr_ai_deck/icons/userMinus.png">
            <a:extLst>
              <a:ext uri="{FF2B5EF4-FFF2-40B4-BE49-F238E27FC236}">
                <a16:creationId xmlns:a16="http://schemas.microsoft.com/office/drawing/2014/main" id="{8075BB7E-86BE-85C2-F6E9-890F2AA9FD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5373" y="2050085"/>
            <a:ext cx="261518" cy="261518"/>
          </a:xfrm>
          <a:prstGeom prst="rect">
            <a:avLst/>
          </a:prstGeom>
        </p:spPr>
      </p:pic>
      <p:sp>
        <p:nvSpPr>
          <p:cNvPr id="12" name="Text 4">
            <a:extLst>
              <a:ext uri="{FF2B5EF4-FFF2-40B4-BE49-F238E27FC236}">
                <a16:creationId xmlns:a16="http://schemas.microsoft.com/office/drawing/2014/main" id="{7005E864-A868-6C38-6CA8-CAC082F64799}"/>
              </a:ext>
            </a:extLst>
          </p:cNvPr>
          <p:cNvSpPr/>
          <p:nvPr/>
        </p:nvSpPr>
        <p:spPr>
          <a:xfrm>
            <a:off x="804672" y="2560320"/>
            <a:ext cx="2971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Turnover Rate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 5">
            <a:extLst>
              <a:ext uri="{FF2B5EF4-FFF2-40B4-BE49-F238E27FC236}">
                <a16:creationId xmlns:a16="http://schemas.microsoft.com/office/drawing/2014/main" id="{3A17B4BE-84CE-F70C-23C2-EB1EC17A2CA8}"/>
              </a:ext>
            </a:extLst>
          </p:cNvPr>
          <p:cNvSpPr/>
          <p:nvPr/>
        </p:nvSpPr>
        <p:spPr>
          <a:xfrm>
            <a:off x="804672" y="2990088"/>
            <a:ext cx="29718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5B6B7F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Share of employees who leave in a given period, voluntary vs. involuntary.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Shape 6">
            <a:extLst>
              <a:ext uri="{FF2B5EF4-FFF2-40B4-BE49-F238E27FC236}">
                <a16:creationId xmlns:a16="http://schemas.microsoft.com/office/drawing/2014/main" id="{DEF08192-5CE7-7F23-970A-DDFF58B5535F}"/>
              </a:ext>
            </a:extLst>
          </p:cNvPr>
          <p:cNvSpPr/>
          <p:nvPr/>
        </p:nvSpPr>
        <p:spPr>
          <a:xfrm>
            <a:off x="4352544" y="1691640"/>
            <a:ext cx="3483864" cy="2148840"/>
          </a:xfrm>
          <a:prstGeom prst="roundRect">
            <a:avLst>
              <a:gd name="adj" fmla="val 3404"/>
            </a:avLst>
          </a:prstGeom>
          <a:solidFill>
            <a:srgbClr val="F3F6FA"/>
          </a:solidFill>
          <a:ln/>
          <a:effectLst>
            <a:outerShdw blurRad="101600" dist="25400" dir="5400000" algn="bl" rotWithShape="0">
              <a:srgbClr val="1B2430">
                <a:alpha val="12000"/>
              </a:srgbClr>
            </a:outerShdw>
          </a:effec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Shape 7">
            <a:extLst>
              <a:ext uri="{FF2B5EF4-FFF2-40B4-BE49-F238E27FC236}">
                <a16:creationId xmlns:a16="http://schemas.microsoft.com/office/drawing/2014/main" id="{7E1FCAD4-FDC1-23CE-6A65-5F52B7A5DB8A}"/>
              </a:ext>
            </a:extLst>
          </p:cNvPr>
          <p:cNvSpPr/>
          <p:nvPr/>
        </p:nvSpPr>
        <p:spPr>
          <a:xfrm>
            <a:off x="4608576" y="1929384"/>
            <a:ext cx="502920" cy="502920"/>
          </a:xfrm>
          <a:prstGeom prst="ellipse">
            <a:avLst/>
          </a:prstGeom>
          <a:solidFill>
            <a:srgbClr val="132A46"/>
          </a:solidFill>
          <a:ln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Image 1" descr="/home/claude/hr_ai_deck/icons/clock.png">
            <a:extLst>
              <a:ext uri="{FF2B5EF4-FFF2-40B4-BE49-F238E27FC236}">
                <a16:creationId xmlns:a16="http://schemas.microsoft.com/office/drawing/2014/main" id="{F9701947-BD24-E563-AC0B-73A744169E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29277" y="2050085"/>
            <a:ext cx="261518" cy="261518"/>
          </a:xfrm>
          <a:prstGeom prst="rect">
            <a:avLst/>
          </a:prstGeom>
        </p:spPr>
      </p:pic>
      <p:sp>
        <p:nvSpPr>
          <p:cNvPr id="17" name="Text 8">
            <a:extLst>
              <a:ext uri="{FF2B5EF4-FFF2-40B4-BE49-F238E27FC236}">
                <a16:creationId xmlns:a16="http://schemas.microsoft.com/office/drawing/2014/main" id="{4BEECD4E-BAC6-204B-3E33-F3FC9A8C2932}"/>
              </a:ext>
            </a:extLst>
          </p:cNvPr>
          <p:cNvSpPr/>
          <p:nvPr/>
        </p:nvSpPr>
        <p:spPr>
          <a:xfrm>
            <a:off x="4608576" y="2560320"/>
            <a:ext cx="2971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Time-to-Fill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 9">
            <a:extLst>
              <a:ext uri="{FF2B5EF4-FFF2-40B4-BE49-F238E27FC236}">
                <a16:creationId xmlns:a16="http://schemas.microsoft.com/office/drawing/2014/main" id="{A7AD8615-1818-03A9-313E-1CAFA1E8CF5A}"/>
              </a:ext>
            </a:extLst>
          </p:cNvPr>
          <p:cNvSpPr/>
          <p:nvPr/>
        </p:nvSpPr>
        <p:spPr>
          <a:xfrm>
            <a:off x="4608576" y="2990088"/>
            <a:ext cx="29718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5B6B7F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Days needed to fill an open position from posting to acceptance.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Shape 10">
            <a:extLst>
              <a:ext uri="{FF2B5EF4-FFF2-40B4-BE49-F238E27FC236}">
                <a16:creationId xmlns:a16="http://schemas.microsoft.com/office/drawing/2014/main" id="{55B860BA-95A2-A07A-0182-F9C6BD06C2C9}"/>
              </a:ext>
            </a:extLst>
          </p:cNvPr>
          <p:cNvSpPr/>
          <p:nvPr/>
        </p:nvSpPr>
        <p:spPr>
          <a:xfrm>
            <a:off x="8156448" y="1691640"/>
            <a:ext cx="3138346" cy="2077517"/>
          </a:xfrm>
          <a:prstGeom prst="roundRect">
            <a:avLst>
              <a:gd name="adj" fmla="val 3404"/>
            </a:avLst>
          </a:prstGeom>
          <a:solidFill>
            <a:srgbClr val="F3F6FA"/>
          </a:solidFill>
          <a:ln/>
          <a:effectLst>
            <a:outerShdw blurRad="101600" dist="25400" dir="5400000" algn="bl" rotWithShape="0">
              <a:srgbClr val="1B2430">
                <a:alpha val="12000"/>
              </a:srgbClr>
            </a:outerShdw>
          </a:effec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Shape 11">
            <a:extLst>
              <a:ext uri="{FF2B5EF4-FFF2-40B4-BE49-F238E27FC236}">
                <a16:creationId xmlns:a16="http://schemas.microsoft.com/office/drawing/2014/main" id="{9EFBAF4E-89B4-4687-7343-31F513C8BEB9}"/>
              </a:ext>
            </a:extLst>
          </p:cNvPr>
          <p:cNvSpPr/>
          <p:nvPr/>
        </p:nvSpPr>
        <p:spPr>
          <a:xfrm>
            <a:off x="8412480" y="1929384"/>
            <a:ext cx="502920" cy="502920"/>
          </a:xfrm>
          <a:prstGeom prst="ellipse">
            <a:avLst/>
          </a:prstGeom>
          <a:solidFill>
            <a:srgbClr val="132A46"/>
          </a:solidFill>
          <a:ln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1" name="Image 2" descr="/home/claude/hr_ai_deck/icons/dollar.png">
            <a:extLst>
              <a:ext uri="{FF2B5EF4-FFF2-40B4-BE49-F238E27FC236}">
                <a16:creationId xmlns:a16="http://schemas.microsoft.com/office/drawing/2014/main" id="{A9CFC299-F93F-B3AD-0EA0-28C0B8F992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33181" y="2050085"/>
            <a:ext cx="261518" cy="261518"/>
          </a:xfrm>
          <a:prstGeom prst="rect">
            <a:avLst/>
          </a:prstGeom>
        </p:spPr>
      </p:pic>
      <p:sp>
        <p:nvSpPr>
          <p:cNvPr id="22" name="Text 12">
            <a:extLst>
              <a:ext uri="{FF2B5EF4-FFF2-40B4-BE49-F238E27FC236}">
                <a16:creationId xmlns:a16="http://schemas.microsoft.com/office/drawing/2014/main" id="{47F0485D-BE3B-809E-FAC0-6FA86954B3E9}"/>
              </a:ext>
            </a:extLst>
          </p:cNvPr>
          <p:cNvSpPr/>
          <p:nvPr/>
        </p:nvSpPr>
        <p:spPr>
          <a:xfrm>
            <a:off x="8412480" y="2560320"/>
            <a:ext cx="2971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Cost-per-Hire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 13">
            <a:extLst>
              <a:ext uri="{FF2B5EF4-FFF2-40B4-BE49-F238E27FC236}">
                <a16:creationId xmlns:a16="http://schemas.microsoft.com/office/drawing/2014/main" id="{D086256A-AE64-4D87-51CE-816B6858D2CE}"/>
              </a:ext>
            </a:extLst>
          </p:cNvPr>
          <p:cNvSpPr/>
          <p:nvPr/>
        </p:nvSpPr>
        <p:spPr>
          <a:xfrm>
            <a:off x="8412480" y="2990088"/>
            <a:ext cx="29718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5B6B7F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Total recruiting cost divided by number of hires made.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Shape 14">
            <a:extLst>
              <a:ext uri="{FF2B5EF4-FFF2-40B4-BE49-F238E27FC236}">
                <a16:creationId xmlns:a16="http://schemas.microsoft.com/office/drawing/2014/main" id="{C82F4C08-03E4-C806-D694-4103B08DAB24}"/>
              </a:ext>
            </a:extLst>
          </p:cNvPr>
          <p:cNvSpPr/>
          <p:nvPr/>
        </p:nvSpPr>
        <p:spPr>
          <a:xfrm>
            <a:off x="548640" y="4114800"/>
            <a:ext cx="3483864" cy="2148840"/>
          </a:xfrm>
          <a:prstGeom prst="roundRect">
            <a:avLst>
              <a:gd name="adj" fmla="val 3404"/>
            </a:avLst>
          </a:prstGeom>
          <a:solidFill>
            <a:srgbClr val="F3F6FA"/>
          </a:solidFill>
          <a:ln/>
          <a:effectLst>
            <a:outerShdw blurRad="101600" dist="25400" dir="5400000" algn="bl" rotWithShape="0">
              <a:srgbClr val="1B2430">
                <a:alpha val="12000"/>
              </a:srgbClr>
            </a:outerShdw>
          </a:effec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Shape 15">
            <a:extLst>
              <a:ext uri="{FF2B5EF4-FFF2-40B4-BE49-F238E27FC236}">
                <a16:creationId xmlns:a16="http://schemas.microsoft.com/office/drawing/2014/main" id="{3257CA40-91D6-1925-A4AA-3949A0C2BEF7}"/>
              </a:ext>
            </a:extLst>
          </p:cNvPr>
          <p:cNvSpPr/>
          <p:nvPr/>
        </p:nvSpPr>
        <p:spPr>
          <a:xfrm>
            <a:off x="804672" y="4352544"/>
            <a:ext cx="502920" cy="502920"/>
          </a:xfrm>
          <a:prstGeom prst="ellipse">
            <a:avLst/>
          </a:prstGeom>
          <a:solidFill>
            <a:srgbClr val="132A46"/>
          </a:solidFill>
          <a:ln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7" name="Image 3" descr="/home/claude/hr_ai_deck/icons/star.png">
            <a:extLst>
              <a:ext uri="{FF2B5EF4-FFF2-40B4-BE49-F238E27FC236}">
                <a16:creationId xmlns:a16="http://schemas.microsoft.com/office/drawing/2014/main" id="{C21A4F8C-A3F0-FD8F-BB2E-D5CE8EFF825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5373" y="4473245"/>
            <a:ext cx="261518" cy="261518"/>
          </a:xfrm>
          <a:prstGeom prst="rect">
            <a:avLst/>
          </a:prstGeom>
        </p:spPr>
      </p:pic>
      <p:sp>
        <p:nvSpPr>
          <p:cNvPr id="28" name="Text 16">
            <a:extLst>
              <a:ext uri="{FF2B5EF4-FFF2-40B4-BE49-F238E27FC236}">
                <a16:creationId xmlns:a16="http://schemas.microsoft.com/office/drawing/2014/main" id="{E2CAF7C6-53DB-080E-AA8E-130D3C876DF8}"/>
              </a:ext>
            </a:extLst>
          </p:cNvPr>
          <p:cNvSpPr/>
          <p:nvPr/>
        </p:nvSpPr>
        <p:spPr>
          <a:xfrm>
            <a:off x="804672" y="4983480"/>
            <a:ext cx="2971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Engagement Score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 17">
            <a:extLst>
              <a:ext uri="{FF2B5EF4-FFF2-40B4-BE49-F238E27FC236}">
                <a16:creationId xmlns:a16="http://schemas.microsoft.com/office/drawing/2014/main" id="{4A1C72B3-CB3C-E60E-F05C-44BAABAF976D}"/>
              </a:ext>
            </a:extLst>
          </p:cNvPr>
          <p:cNvSpPr/>
          <p:nvPr/>
        </p:nvSpPr>
        <p:spPr>
          <a:xfrm>
            <a:off x="804672" y="5413248"/>
            <a:ext cx="29718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5B6B7F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Aggregated survey results measuring commitment and motivation.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Shape 18">
            <a:extLst>
              <a:ext uri="{FF2B5EF4-FFF2-40B4-BE49-F238E27FC236}">
                <a16:creationId xmlns:a16="http://schemas.microsoft.com/office/drawing/2014/main" id="{83FC3839-07F6-B710-5F2C-21341A4666C5}"/>
              </a:ext>
            </a:extLst>
          </p:cNvPr>
          <p:cNvSpPr/>
          <p:nvPr/>
        </p:nvSpPr>
        <p:spPr>
          <a:xfrm>
            <a:off x="4352544" y="4114800"/>
            <a:ext cx="3483864" cy="2148840"/>
          </a:xfrm>
          <a:prstGeom prst="roundRect">
            <a:avLst>
              <a:gd name="adj" fmla="val 3404"/>
            </a:avLst>
          </a:prstGeom>
          <a:solidFill>
            <a:srgbClr val="F3F6FA"/>
          </a:solidFill>
          <a:ln/>
          <a:effectLst>
            <a:outerShdw blurRad="101600" dist="25400" dir="5400000" algn="bl" rotWithShape="0">
              <a:srgbClr val="1B2430">
                <a:alpha val="12000"/>
              </a:srgbClr>
            </a:outerShdw>
          </a:effec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Shape 19">
            <a:extLst>
              <a:ext uri="{FF2B5EF4-FFF2-40B4-BE49-F238E27FC236}">
                <a16:creationId xmlns:a16="http://schemas.microsoft.com/office/drawing/2014/main" id="{17CB0B4B-7C26-AA86-DB11-EEE03DF55539}"/>
              </a:ext>
            </a:extLst>
          </p:cNvPr>
          <p:cNvSpPr/>
          <p:nvPr/>
        </p:nvSpPr>
        <p:spPr>
          <a:xfrm>
            <a:off x="4608576" y="4352544"/>
            <a:ext cx="502920" cy="502920"/>
          </a:xfrm>
          <a:prstGeom prst="ellipse">
            <a:avLst/>
          </a:prstGeom>
          <a:solidFill>
            <a:srgbClr val="132A46"/>
          </a:solidFill>
          <a:ln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2" name="Image 4" descr="/home/claude/hr_ai_deck/icons/chessKnight.png">
            <a:extLst>
              <a:ext uri="{FF2B5EF4-FFF2-40B4-BE49-F238E27FC236}">
                <a16:creationId xmlns:a16="http://schemas.microsoft.com/office/drawing/2014/main" id="{EF0DEDF8-0507-217D-3312-C873370E098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29277" y="4473245"/>
            <a:ext cx="261518" cy="261518"/>
          </a:xfrm>
          <a:prstGeom prst="rect">
            <a:avLst/>
          </a:prstGeom>
        </p:spPr>
      </p:pic>
      <p:sp>
        <p:nvSpPr>
          <p:cNvPr id="33" name="Text 20">
            <a:extLst>
              <a:ext uri="{FF2B5EF4-FFF2-40B4-BE49-F238E27FC236}">
                <a16:creationId xmlns:a16="http://schemas.microsoft.com/office/drawing/2014/main" id="{53A5794F-6588-2CD6-C55E-A4C524A65E0E}"/>
              </a:ext>
            </a:extLst>
          </p:cNvPr>
          <p:cNvSpPr/>
          <p:nvPr/>
        </p:nvSpPr>
        <p:spPr>
          <a:xfrm>
            <a:off x="4608576" y="4983480"/>
            <a:ext cx="2971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Internal Mobility Rate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 21">
            <a:extLst>
              <a:ext uri="{FF2B5EF4-FFF2-40B4-BE49-F238E27FC236}">
                <a16:creationId xmlns:a16="http://schemas.microsoft.com/office/drawing/2014/main" id="{4BD7DF4F-5F8F-E7B6-3D11-8FBE02BDDB3E}"/>
              </a:ext>
            </a:extLst>
          </p:cNvPr>
          <p:cNvSpPr/>
          <p:nvPr/>
        </p:nvSpPr>
        <p:spPr>
          <a:xfrm>
            <a:off x="4608576" y="5413248"/>
            <a:ext cx="29718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5B6B7F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Share of roles filled by internal transfers or promotions.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Shape 22">
            <a:extLst>
              <a:ext uri="{FF2B5EF4-FFF2-40B4-BE49-F238E27FC236}">
                <a16:creationId xmlns:a16="http://schemas.microsoft.com/office/drawing/2014/main" id="{789EFB8E-92D6-CC8A-8BB0-E7E9525D285E}"/>
              </a:ext>
            </a:extLst>
          </p:cNvPr>
          <p:cNvSpPr/>
          <p:nvPr/>
        </p:nvSpPr>
        <p:spPr>
          <a:xfrm>
            <a:off x="8156448" y="4114800"/>
            <a:ext cx="2971800" cy="1854679"/>
          </a:xfrm>
          <a:prstGeom prst="roundRect">
            <a:avLst>
              <a:gd name="adj" fmla="val 3404"/>
            </a:avLst>
          </a:prstGeom>
          <a:solidFill>
            <a:srgbClr val="F3F6FA"/>
          </a:solidFill>
          <a:ln/>
          <a:effectLst>
            <a:outerShdw blurRad="101600" dist="25400" dir="5400000" algn="bl" rotWithShape="0">
              <a:srgbClr val="1B2430">
                <a:alpha val="12000"/>
              </a:srgbClr>
            </a:outerShdw>
          </a:effec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Shape 23">
            <a:extLst>
              <a:ext uri="{FF2B5EF4-FFF2-40B4-BE49-F238E27FC236}">
                <a16:creationId xmlns:a16="http://schemas.microsoft.com/office/drawing/2014/main" id="{5BFBD022-9C8F-B3C9-2E34-7D5DCD97B3FF}"/>
              </a:ext>
            </a:extLst>
          </p:cNvPr>
          <p:cNvSpPr/>
          <p:nvPr/>
        </p:nvSpPr>
        <p:spPr>
          <a:xfrm>
            <a:off x="8412480" y="4352544"/>
            <a:ext cx="502920" cy="502920"/>
          </a:xfrm>
          <a:prstGeom prst="ellipse">
            <a:avLst/>
          </a:prstGeom>
          <a:solidFill>
            <a:srgbClr val="132A46"/>
          </a:solidFill>
          <a:ln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7" name="Image 5" descr="/home/claude/hr_ai_deck/icons/heartbeat.png">
            <a:extLst>
              <a:ext uri="{FF2B5EF4-FFF2-40B4-BE49-F238E27FC236}">
                <a16:creationId xmlns:a16="http://schemas.microsoft.com/office/drawing/2014/main" id="{288E8BC9-8F96-F046-0505-22ED593D47C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33181" y="4473245"/>
            <a:ext cx="261518" cy="261518"/>
          </a:xfrm>
          <a:prstGeom prst="rect">
            <a:avLst/>
          </a:prstGeom>
        </p:spPr>
      </p:pic>
      <p:sp>
        <p:nvSpPr>
          <p:cNvPr id="38" name="Text 24">
            <a:extLst>
              <a:ext uri="{FF2B5EF4-FFF2-40B4-BE49-F238E27FC236}">
                <a16:creationId xmlns:a16="http://schemas.microsoft.com/office/drawing/2014/main" id="{EBC1BD4E-2DFB-246A-7F86-1CB74C29D30E}"/>
              </a:ext>
            </a:extLst>
          </p:cNvPr>
          <p:cNvSpPr/>
          <p:nvPr/>
        </p:nvSpPr>
        <p:spPr>
          <a:xfrm>
            <a:off x="8412480" y="4983480"/>
            <a:ext cx="2971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Absenteeism Rate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Text 25">
            <a:extLst>
              <a:ext uri="{FF2B5EF4-FFF2-40B4-BE49-F238E27FC236}">
                <a16:creationId xmlns:a16="http://schemas.microsoft.com/office/drawing/2014/main" id="{AA86E9D0-A735-56C3-4CDC-63C90A2755FC}"/>
              </a:ext>
            </a:extLst>
          </p:cNvPr>
          <p:cNvSpPr/>
          <p:nvPr/>
        </p:nvSpPr>
        <p:spPr>
          <a:xfrm>
            <a:off x="8412480" y="5413248"/>
            <a:ext cx="29718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5B6B7F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Unplanned absence as a share of total scheduled work time.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7368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CC7AA1-CAC6-2226-7589-B4EF395843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47A2F26-E145-3423-C5B4-2562599ECEB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A295204-CF0F-4291-47C8-67D3A73F7E35}"/>
              </a:ext>
            </a:extLst>
          </p:cNvPr>
          <p:cNvSpPr txBox="1"/>
          <p:nvPr/>
        </p:nvSpPr>
        <p:spPr>
          <a:xfrm>
            <a:off x="2513149" y="1019069"/>
            <a:ext cx="7353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a Data-Driven HR Culture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EDC6F69-231F-3865-4F21-DC67D0D19DA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5CACB09-4022-3BA3-5DD5-345731D68F8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7B4BC10-B8BE-7A9F-AE31-94AA2534043E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6D13D58-F421-A7F8-58FB-73C742F206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Shape 2">
            <a:extLst>
              <a:ext uri="{FF2B5EF4-FFF2-40B4-BE49-F238E27FC236}">
                <a16:creationId xmlns:a16="http://schemas.microsoft.com/office/drawing/2014/main" id="{4FC4927E-C19B-3286-F0AE-FE4FB439722E}"/>
              </a:ext>
            </a:extLst>
          </p:cNvPr>
          <p:cNvSpPr/>
          <p:nvPr/>
        </p:nvSpPr>
        <p:spPr>
          <a:xfrm>
            <a:off x="1528205" y="1980323"/>
            <a:ext cx="488568" cy="587544"/>
          </a:xfrm>
          <a:prstGeom prst="ellipse">
            <a:avLst/>
          </a:prstGeom>
          <a:solidFill>
            <a:srgbClr val="132A46"/>
          </a:solidFill>
          <a:ln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Image 0" descr="/home/claude/hr_ai_deck/icons/userTie.png">
            <a:extLst>
              <a:ext uri="{FF2B5EF4-FFF2-40B4-BE49-F238E27FC236}">
                <a16:creationId xmlns:a16="http://schemas.microsoft.com/office/drawing/2014/main" id="{E668987F-F695-A6D2-9B7B-7486914735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1100" y="2139450"/>
            <a:ext cx="305522" cy="305522"/>
          </a:xfrm>
          <a:prstGeom prst="rect">
            <a:avLst/>
          </a:prstGeom>
        </p:spPr>
      </p:pic>
      <p:sp>
        <p:nvSpPr>
          <p:cNvPr id="11" name="Text 3">
            <a:extLst>
              <a:ext uri="{FF2B5EF4-FFF2-40B4-BE49-F238E27FC236}">
                <a16:creationId xmlns:a16="http://schemas.microsoft.com/office/drawing/2014/main" id="{E17AD3C4-A1F4-A553-0FCD-6732CEA414BD}"/>
              </a:ext>
            </a:extLst>
          </p:cNvPr>
          <p:cNvSpPr/>
          <p:nvPr/>
        </p:nvSpPr>
        <p:spPr>
          <a:xfrm>
            <a:off x="2241437" y="1852675"/>
            <a:ext cx="9902229" cy="11541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defTabSz="91440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Leadership sponsorship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5B6B7F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Senior leaders must model and request evidence-based decisions, not just gut instinct.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Shape 4">
            <a:extLst>
              <a:ext uri="{FF2B5EF4-FFF2-40B4-BE49-F238E27FC236}">
                <a16:creationId xmlns:a16="http://schemas.microsoft.com/office/drawing/2014/main" id="{AA1B9751-7C96-1F70-8870-9BF160A91A5F}"/>
              </a:ext>
            </a:extLst>
          </p:cNvPr>
          <p:cNvSpPr/>
          <p:nvPr/>
        </p:nvSpPr>
        <p:spPr>
          <a:xfrm>
            <a:off x="1528205" y="3123323"/>
            <a:ext cx="488568" cy="587544"/>
          </a:xfrm>
          <a:prstGeom prst="ellipse">
            <a:avLst/>
          </a:prstGeom>
          <a:solidFill>
            <a:srgbClr val="132A46"/>
          </a:solidFill>
          <a:ln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Image 1" descr="/home/claude/hr_ai_deck/icons/gradCap.png">
            <a:extLst>
              <a:ext uri="{FF2B5EF4-FFF2-40B4-BE49-F238E27FC236}">
                <a16:creationId xmlns:a16="http://schemas.microsoft.com/office/drawing/2014/main" id="{B59C01E7-1FDB-2696-D8FA-F0FAEA5790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1100" y="3282450"/>
            <a:ext cx="305522" cy="305522"/>
          </a:xfrm>
          <a:prstGeom prst="rect">
            <a:avLst/>
          </a:prstGeom>
        </p:spPr>
      </p:pic>
      <p:sp>
        <p:nvSpPr>
          <p:cNvPr id="14" name="Text 5">
            <a:extLst>
              <a:ext uri="{FF2B5EF4-FFF2-40B4-BE49-F238E27FC236}">
                <a16:creationId xmlns:a16="http://schemas.microsoft.com/office/drawing/2014/main" id="{CC592DEC-25F3-663E-F07B-685EDCACBEB3}"/>
              </a:ext>
            </a:extLst>
          </p:cNvPr>
          <p:cNvSpPr/>
          <p:nvPr/>
        </p:nvSpPr>
        <p:spPr>
          <a:xfrm>
            <a:off x="2241437" y="2995675"/>
            <a:ext cx="9902229" cy="11541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defTabSz="91440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Data literacy across HR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5B6B7F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HR professionals need basic statistical fluency to interpret analytics correctly.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Shape 6">
            <a:extLst>
              <a:ext uri="{FF2B5EF4-FFF2-40B4-BE49-F238E27FC236}">
                <a16:creationId xmlns:a16="http://schemas.microsoft.com/office/drawing/2014/main" id="{AEE97F2F-C11E-FD7A-2176-A143B07DDE58}"/>
              </a:ext>
            </a:extLst>
          </p:cNvPr>
          <p:cNvSpPr/>
          <p:nvPr/>
        </p:nvSpPr>
        <p:spPr>
          <a:xfrm>
            <a:off x="1528205" y="4266323"/>
            <a:ext cx="488568" cy="587544"/>
          </a:xfrm>
          <a:prstGeom prst="ellipse">
            <a:avLst/>
          </a:prstGeom>
          <a:solidFill>
            <a:srgbClr val="132A46"/>
          </a:solidFill>
          <a:ln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Image 2" descr="/home/claude/hr_ai_deck/icons/handshake.png">
            <a:extLst>
              <a:ext uri="{FF2B5EF4-FFF2-40B4-BE49-F238E27FC236}">
                <a16:creationId xmlns:a16="http://schemas.microsoft.com/office/drawing/2014/main" id="{1DA9B6A0-7DF2-EC08-7912-1090ACABBB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51100" y="4425450"/>
            <a:ext cx="305522" cy="305522"/>
          </a:xfrm>
          <a:prstGeom prst="rect">
            <a:avLst/>
          </a:prstGeom>
        </p:spPr>
      </p:pic>
      <p:sp>
        <p:nvSpPr>
          <p:cNvPr id="17" name="Text 7">
            <a:extLst>
              <a:ext uri="{FF2B5EF4-FFF2-40B4-BE49-F238E27FC236}">
                <a16:creationId xmlns:a16="http://schemas.microsoft.com/office/drawing/2014/main" id="{9AB67CBD-CC56-A437-67F4-BDBFA08D775D}"/>
              </a:ext>
            </a:extLst>
          </p:cNvPr>
          <p:cNvSpPr/>
          <p:nvPr/>
        </p:nvSpPr>
        <p:spPr>
          <a:xfrm>
            <a:off x="2241437" y="4138675"/>
            <a:ext cx="9902229" cy="11541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defTabSz="91440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Cross-functional collaboration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5B6B7F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Analytics teams, IT, and HR business partners must work from shared definitions.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Shape 8">
            <a:extLst>
              <a:ext uri="{FF2B5EF4-FFF2-40B4-BE49-F238E27FC236}">
                <a16:creationId xmlns:a16="http://schemas.microsoft.com/office/drawing/2014/main" id="{B38E82FE-2891-D736-EFB3-6579A3B8E1C0}"/>
              </a:ext>
            </a:extLst>
          </p:cNvPr>
          <p:cNvSpPr/>
          <p:nvPr/>
        </p:nvSpPr>
        <p:spPr>
          <a:xfrm>
            <a:off x="1528205" y="5409323"/>
            <a:ext cx="488568" cy="587544"/>
          </a:xfrm>
          <a:prstGeom prst="ellipse">
            <a:avLst/>
          </a:prstGeom>
          <a:solidFill>
            <a:srgbClr val="132A46"/>
          </a:solidFill>
          <a:ln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Image 3" descr="/home/claude/hr_ai_deck/icons/shieldAlt.png">
            <a:extLst>
              <a:ext uri="{FF2B5EF4-FFF2-40B4-BE49-F238E27FC236}">
                <a16:creationId xmlns:a16="http://schemas.microsoft.com/office/drawing/2014/main" id="{155D3FD8-E832-2B69-FF97-B15C35CBE3E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51100" y="5568450"/>
            <a:ext cx="305522" cy="305522"/>
          </a:xfrm>
          <a:prstGeom prst="rect">
            <a:avLst/>
          </a:prstGeom>
        </p:spPr>
      </p:pic>
      <p:sp>
        <p:nvSpPr>
          <p:cNvPr id="20" name="Text 9">
            <a:extLst>
              <a:ext uri="{FF2B5EF4-FFF2-40B4-BE49-F238E27FC236}">
                <a16:creationId xmlns:a16="http://schemas.microsoft.com/office/drawing/2014/main" id="{8430A5C5-379E-4E81-9F3F-DB7322CC6602}"/>
              </a:ext>
            </a:extLst>
          </p:cNvPr>
          <p:cNvSpPr/>
          <p:nvPr/>
        </p:nvSpPr>
        <p:spPr>
          <a:xfrm>
            <a:off x="2241437" y="5281675"/>
            <a:ext cx="9902229" cy="11541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defTabSz="91440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Governance and trust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5B6B7F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Clear policies on data access, privacy, and ethical use build employee trust.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4155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70F2A6-65B2-B89E-00A3-A3D7A565A0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7AE6C4A-F03E-8804-37A1-89F793FFD41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B3082A5-CB12-8E45-964A-8BF9BEE98F78}"/>
              </a:ext>
            </a:extLst>
          </p:cNvPr>
          <p:cNvSpPr txBox="1"/>
          <p:nvPr/>
        </p:nvSpPr>
        <p:spPr>
          <a:xfrm>
            <a:off x="2513149" y="1019069"/>
            <a:ext cx="7353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Challenges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0AC2C55-51A0-31B9-DA3A-51F4CAAC864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19B62D0-A208-F3AE-2BE6-97FAABAD08AE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BD22B91-B240-3DCC-B010-88EB046A37FA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672FDDA-E0B3-B323-9835-D470E80E64E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77C09DE-38C7-205F-832C-B8B4EDF402C9}"/>
              </a:ext>
            </a:extLst>
          </p:cNvPr>
          <p:cNvSpPr txBox="1"/>
          <p:nvPr/>
        </p:nvSpPr>
        <p:spPr>
          <a:xfrm>
            <a:off x="1072525" y="2201882"/>
            <a:ext cx="9902229" cy="30378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250000"/>
              </a:lnSpc>
              <a:buFont typeface="+mj-lt"/>
              <a:buAutoNum type="arabicPeriod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Inconsistent or incomplete data across disconnected HR systems.</a:t>
            </a:r>
          </a:p>
          <a:p>
            <a:pPr marL="457200" indent="-457200">
              <a:lnSpc>
                <a:spcPct val="250000"/>
              </a:lnSpc>
              <a:buFont typeface="+mj-lt"/>
              <a:buAutoNum type="arabicPeriod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Privacy concerns when combining sensitive personal information.</a:t>
            </a:r>
          </a:p>
          <a:p>
            <a:pPr marL="457200" indent="-457200">
              <a:lnSpc>
                <a:spcPct val="250000"/>
              </a:lnSpc>
              <a:buFont typeface="+mj-lt"/>
              <a:buAutoNum type="arabicPeriod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Skills gap: many HR teams lack data analysis training.</a:t>
            </a:r>
          </a:p>
          <a:p>
            <a:pPr marL="457200" indent="-4572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Resistance from managers uncomfortable with data-driven decisions.</a:t>
            </a:r>
          </a:p>
        </p:txBody>
      </p:sp>
    </p:spTree>
    <p:extLst>
      <p:ext uri="{BB962C8B-B14F-4D97-AF65-F5344CB8AC3E}">
        <p14:creationId xmlns:p14="http://schemas.microsoft.com/office/powerpoint/2010/main" val="984283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E89F4C-08C5-D542-4DE5-69467385A7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84BD640-2A4F-3014-E8DE-A3FE3A139D1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11DA773-FB55-5F3F-5C8A-8B6EA11752A8}"/>
              </a:ext>
            </a:extLst>
          </p:cNvPr>
          <p:cNvSpPr txBox="1"/>
          <p:nvPr/>
        </p:nvSpPr>
        <p:spPr>
          <a:xfrm>
            <a:off x="2513149" y="1019069"/>
            <a:ext cx="7353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Takeaways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1723B3-0595-6F97-27EF-79D185E88FF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B88AF5D-3666-AE8A-0786-A1CE01776EF0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BCC0E1E-7DC8-0E77-D134-348E5B6803D4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12F1084-FC3E-1E4D-BA9F-39FB57E727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1BD7AF2-A40D-0784-D1AF-557785215648}"/>
              </a:ext>
            </a:extLst>
          </p:cNvPr>
          <p:cNvSpPr txBox="1"/>
          <p:nvPr/>
        </p:nvSpPr>
        <p:spPr>
          <a:xfrm>
            <a:off x="1072525" y="2201882"/>
            <a:ext cx="9902229" cy="30378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People analytics turns HR from reactive to evidence-based.</a:t>
            </a:r>
          </a:p>
          <a:p>
            <a:pPr marL="457200" indent="-4572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Maturity grows in stages — start descriptive, build toward prescriptive.</a:t>
            </a:r>
          </a:p>
          <a:p>
            <a:pPr marL="457200" indent="-4572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Good analytics depends on data quality and cross-team trust.</a:t>
            </a:r>
          </a:p>
          <a:p>
            <a:pPr marL="457200" indent="-4572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goal is better decisions, not data collection for its own sake.</a:t>
            </a:r>
          </a:p>
        </p:txBody>
      </p:sp>
    </p:spTree>
    <p:extLst>
      <p:ext uri="{BB962C8B-B14F-4D97-AF65-F5344CB8AC3E}">
        <p14:creationId xmlns:p14="http://schemas.microsoft.com/office/powerpoint/2010/main" val="3492214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724C63-0C2F-30F8-8770-8FBF502545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18A957A-EC2A-14F8-080E-35FE19E46C79}"/>
              </a:ext>
            </a:extLst>
          </p:cNvPr>
          <p:cNvSpPr/>
          <p:nvPr/>
        </p:nvSpPr>
        <p:spPr>
          <a:xfrm>
            <a:off x="556895" y="168629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73B866-BB58-E2C4-78CD-56373592C4AF}"/>
              </a:ext>
            </a:extLst>
          </p:cNvPr>
          <p:cNvSpPr txBox="1"/>
          <p:nvPr/>
        </p:nvSpPr>
        <p:spPr>
          <a:xfrm>
            <a:off x="2513149" y="1019069"/>
            <a:ext cx="7353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Cost of Turnover: Why It Matters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487696-606E-5AC4-5148-271D61BE7A0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142A138-431A-3584-EF81-E47EBF4B3DA6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1E9C760-85D8-1F0E-755C-3AC5A23C3D64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3E24E3D-7F6D-F761-E19F-F39374575C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78921F0-4100-347B-0929-08796B25BDE3}"/>
              </a:ext>
            </a:extLst>
          </p:cNvPr>
          <p:cNvSpPr txBox="1"/>
          <p:nvPr/>
        </p:nvSpPr>
        <p:spPr>
          <a:xfrm>
            <a:off x="1072525" y="2201882"/>
            <a:ext cx="9902229" cy="7294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Losing an employee costs far more than the visible expense of recruiting a replacement.</a:t>
            </a:r>
          </a:p>
        </p:txBody>
      </p:sp>
      <p:sp>
        <p:nvSpPr>
          <p:cNvPr id="2" name="Shape 3">
            <a:extLst>
              <a:ext uri="{FF2B5EF4-FFF2-40B4-BE49-F238E27FC236}">
                <a16:creationId xmlns:a16="http://schemas.microsoft.com/office/drawing/2014/main" id="{45978C4D-15B1-D2AF-F8D2-540D903609EF}"/>
              </a:ext>
            </a:extLst>
          </p:cNvPr>
          <p:cNvSpPr/>
          <p:nvPr/>
        </p:nvSpPr>
        <p:spPr>
          <a:xfrm>
            <a:off x="924066" y="3446966"/>
            <a:ext cx="2994124" cy="1837704"/>
          </a:xfrm>
          <a:prstGeom prst="roundRect">
            <a:avLst>
              <a:gd name="adj" fmla="val 3077"/>
            </a:avLst>
          </a:prstGeom>
          <a:solidFill>
            <a:srgbClr val="F3F6FA"/>
          </a:solidFill>
          <a:ln/>
          <a:effectLst>
            <a:outerShdw blurRad="101600" dist="25400" dir="5400000" algn="bl" rotWithShape="0">
              <a:srgbClr val="1B2430">
                <a:alpha val="12000"/>
              </a:srgbClr>
            </a:outerShdw>
          </a:effec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" name="Text 4">
            <a:extLst>
              <a:ext uri="{FF2B5EF4-FFF2-40B4-BE49-F238E27FC236}">
                <a16:creationId xmlns:a16="http://schemas.microsoft.com/office/drawing/2014/main" id="{EA78DA9E-86A6-6CEC-C4A5-6C9AE7B21A08}"/>
              </a:ext>
            </a:extLst>
          </p:cNvPr>
          <p:cNvSpPr/>
          <p:nvPr/>
        </p:nvSpPr>
        <p:spPr>
          <a:xfrm>
            <a:off x="1042986" y="3590486"/>
            <a:ext cx="2756285" cy="43822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B4A6"/>
                </a:solidFill>
                <a:effectLst/>
                <a:uLnTx/>
                <a:uFillTx/>
                <a:latin typeface="Arial" pitchFamily="34" charset="0"/>
                <a:ea typeface="Arial" pitchFamily="34" charset="-122"/>
                <a:cs typeface="Arial" pitchFamily="34" charset="-120"/>
              </a:rPr>
              <a:t>Direct Costs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9" name="Text 5">
            <a:extLst>
              <a:ext uri="{FF2B5EF4-FFF2-40B4-BE49-F238E27FC236}">
                <a16:creationId xmlns:a16="http://schemas.microsoft.com/office/drawing/2014/main" id="{40CD967F-A46C-4722-55B8-35C93B3AE3C5}"/>
              </a:ext>
            </a:extLst>
          </p:cNvPr>
          <p:cNvSpPr/>
          <p:nvPr/>
        </p:nvSpPr>
        <p:spPr>
          <a:xfrm>
            <a:off x="1042986" y="4358876"/>
            <a:ext cx="2756285" cy="8128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ctr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5B6B7F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Recruiting, advertising, interviewing, and onboarding a new hire all carry measurable direct costs.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Shape 6">
            <a:extLst>
              <a:ext uri="{FF2B5EF4-FFF2-40B4-BE49-F238E27FC236}">
                <a16:creationId xmlns:a16="http://schemas.microsoft.com/office/drawing/2014/main" id="{36D1853F-3272-1794-80F3-D849D4911346}"/>
              </a:ext>
            </a:extLst>
          </p:cNvPr>
          <p:cNvSpPr/>
          <p:nvPr/>
        </p:nvSpPr>
        <p:spPr>
          <a:xfrm>
            <a:off x="4752331" y="3446966"/>
            <a:ext cx="2994124" cy="1837704"/>
          </a:xfrm>
          <a:prstGeom prst="roundRect">
            <a:avLst>
              <a:gd name="adj" fmla="val 3077"/>
            </a:avLst>
          </a:prstGeom>
          <a:solidFill>
            <a:srgbClr val="F3F6FA"/>
          </a:solidFill>
          <a:ln/>
          <a:effectLst>
            <a:outerShdw blurRad="101600" dist="25400" dir="5400000" algn="bl" rotWithShape="0">
              <a:srgbClr val="1B2430">
                <a:alpha val="12000"/>
              </a:srgbClr>
            </a:outerShdw>
          </a:effec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2" name="Text 7">
            <a:extLst>
              <a:ext uri="{FF2B5EF4-FFF2-40B4-BE49-F238E27FC236}">
                <a16:creationId xmlns:a16="http://schemas.microsoft.com/office/drawing/2014/main" id="{038AAAAB-A1F8-FAB0-ECEE-CE2643CDB78B}"/>
              </a:ext>
            </a:extLst>
          </p:cNvPr>
          <p:cNvSpPr/>
          <p:nvPr/>
        </p:nvSpPr>
        <p:spPr>
          <a:xfrm>
            <a:off x="4862130" y="3590486"/>
            <a:ext cx="2756285" cy="43822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E8985E"/>
                </a:solidFill>
                <a:effectLst/>
                <a:uLnTx/>
                <a:uFillTx/>
                <a:latin typeface="Arial" pitchFamily="34" charset="0"/>
                <a:ea typeface="Arial" pitchFamily="34" charset="-122"/>
                <a:cs typeface="Arial" pitchFamily="34" charset="-120"/>
              </a:rPr>
              <a:t>Hidden Costs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3" name="Text 8">
            <a:extLst>
              <a:ext uri="{FF2B5EF4-FFF2-40B4-BE49-F238E27FC236}">
                <a16:creationId xmlns:a16="http://schemas.microsoft.com/office/drawing/2014/main" id="{5803CFD7-AE5C-0ED2-5F6C-2710BD1181B4}"/>
              </a:ext>
            </a:extLst>
          </p:cNvPr>
          <p:cNvSpPr/>
          <p:nvPr/>
        </p:nvSpPr>
        <p:spPr>
          <a:xfrm>
            <a:off x="4862130" y="4358876"/>
            <a:ext cx="2756285" cy="8128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ctr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5B6B7F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Lost productivity, knowledge drain, and reduced team morale are harder to see but often larger.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Shape 9">
            <a:extLst>
              <a:ext uri="{FF2B5EF4-FFF2-40B4-BE49-F238E27FC236}">
                <a16:creationId xmlns:a16="http://schemas.microsoft.com/office/drawing/2014/main" id="{861B59DC-C444-8C70-B619-E83B2CDC698E}"/>
              </a:ext>
            </a:extLst>
          </p:cNvPr>
          <p:cNvSpPr/>
          <p:nvPr/>
        </p:nvSpPr>
        <p:spPr>
          <a:xfrm>
            <a:off x="8259660" y="3429000"/>
            <a:ext cx="2994124" cy="1837704"/>
          </a:xfrm>
          <a:prstGeom prst="roundRect">
            <a:avLst>
              <a:gd name="adj" fmla="val 3077"/>
            </a:avLst>
          </a:prstGeom>
          <a:solidFill>
            <a:srgbClr val="F3F6FA"/>
          </a:solidFill>
          <a:ln/>
          <a:effectLst>
            <a:outerShdw blurRad="101600" dist="25400" dir="5400000" algn="bl" rotWithShape="0">
              <a:srgbClr val="1B2430">
                <a:alpha val="12000"/>
              </a:srgbClr>
            </a:outerShdw>
          </a:effec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5" name="Text 10">
            <a:extLst>
              <a:ext uri="{FF2B5EF4-FFF2-40B4-BE49-F238E27FC236}">
                <a16:creationId xmlns:a16="http://schemas.microsoft.com/office/drawing/2014/main" id="{F67436E9-8105-8D98-051E-C2D0518D73F4}"/>
              </a:ext>
            </a:extLst>
          </p:cNvPr>
          <p:cNvSpPr/>
          <p:nvPr/>
        </p:nvSpPr>
        <p:spPr>
          <a:xfrm>
            <a:off x="8681274" y="3590486"/>
            <a:ext cx="2756285" cy="43822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B4A6"/>
                </a:solidFill>
                <a:effectLst/>
                <a:uLnTx/>
                <a:uFillTx/>
                <a:latin typeface="Arial" pitchFamily="34" charset="0"/>
                <a:ea typeface="Arial" pitchFamily="34" charset="-122"/>
                <a:cs typeface="Arial" pitchFamily="34" charset="-120"/>
              </a:rPr>
              <a:t>Widely Variable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6" name="Text 11">
            <a:extLst>
              <a:ext uri="{FF2B5EF4-FFF2-40B4-BE49-F238E27FC236}">
                <a16:creationId xmlns:a16="http://schemas.microsoft.com/office/drawing/2014/main" id="{4E67480B-0517-1BAC-9DA6-8DB4AAA3626A}"/>
              </a:ext>
            </a:extLst>
          </p:cNvPr>
          <p:cNvSpPr/>
          <p:nvPr/>
        </p:nvSpPr>
        <p:spPr>
          <a:xfrm>
            <a:off x="8488527" y="4267668"/>
            <a:ext cx="2756285" cy="8128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ctr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5B6B7F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Replacement cost commonly cited in HR literature ranges from roughly half to double an employee's annual salary.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4920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B713F6-6981-C4BD-A788-30D8C80CF9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C79E75F-59D1-2594-987E-476938AF6AC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B4C328-02C6-A064-3673-65D1C03E7901}"/>
              </a:ext>
            </a:extLst>
          </p:cNvPr>
          <p:cNvSpPr txBox="1"/>
          <p:nvPr/>
        </p:nvSpPr>
        <p:spPr>
          <a:xfrm>
            <a:off x="2513149" y="1019069"/>
            <a:ext cx="7353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Predictive Analytics in HR?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36EE36-21EA-E0DC-BF13-D134D014AF8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1AC18D4-748B-E683-4271-62EF9F27918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239653-6C09-80DD-E45A-60B68ED7288C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C3300D4-C891-C804-53E9-EC34D19370D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 2">
            <a:extLst>
              <a:ext uri="{FF2B5EF4-FFF2-40B4-BE49-F238E27FC236}">
                <a16:creationId xmlns:a16="http://schemas.microsoft.com/office/drawing/2014/main" id="{8908392C-A1D7-3B3F-3EB7-D4D4B79E9FB7}"/>
              </a:ext>
            </a:extLst>
          </p:cNvPr>
          <p:cNvSpPr/>
          <p:nvPr/>
        </p:nvSpPr>
        <p:spPr>
          <a:xfrm>
            <a:off x="1072525" y="2260504"/>
            <a:ext cx="9902228" cy="25533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132A46"/>
                </a:solidFill>
                <a:effectLst/>
                <a:uLnTx/>
                <a:uFillTx/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From Hindsight to Foresight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3">
            <a:extLst>
              <a:ext uri="{FF2B5EF4-FFF2-40B4-BE49-F238E27FC236}">
                <a16:creationId xmlns:a16="http://schemas.microsoft.com/office/drawing/2014/main" id="{C71BB382-26A3-B206-A7B5-0C48893AE26A}"/>
              </a:ext>
            </a:extLst>
          </p:cNvPr>
          <p:cNvSpPr/>
          <p:nvPr/>
        </p:nvSpPr>
        <p:spPr>
          <a:xfrm>
            <a:off x="1072525" y="2699416"/>
            <a:ext cx="9902228" cy="28214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marR="0" lvl="0" indent="-342900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Predictive analytics uses historical data and statistical or machine learning models to estimate future outcomes.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In HR, the most common application is estimating the probability that a given employee will leave within a defined period.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The output is typically a risk score or flag, not a certainty — it highlights where to focus attention.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1010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B871E0-6AF0-250D-2A18-81F44B02AE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897DE96-03AB-3653-0840-CB8B534483A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215C65-751D-407C-C642-C12D571AE273}"/>
              </a:ext>
            </a:extLst>
          </p:cNvPr>
          <p:cNvSpPr txBox="1"/>
          <p:nvPr/>
        </p:nvSpPr>
        <p:spPr>
          <a:xfrm>
            <a:off x="2513149" y="1019069"/>
            <a:ext cx="7353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Predictive Analytics in HR?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0D8BE54-419E-5AFE-2C9A-5D82C8C1E95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F235D69-8BA4-3016-8AF5-5545B21E4683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EC59085-B267-BA09-3A4B-080F18D4395A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B37C18-3949-378B-D0C1-3818B9A532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 2">
            <a:extLst>
              <a:ext uri="{FF2B5EF4-FFF2-40B4-BE49-F238E27FC236}">
                <a16:creationId xmlns:a16="http://schemas.microsoft.com/office/drawing/2014/main" id="{B5485656-9B27-D1E8-3601-4EA6A4FE7FA1}"/>
              </a:ext>
            </a:extLst>
          </p:cNvPr>
          <p:cNvSpPr/>
          <p:nvPr/>
        </p:nvSpPr>
        <p:spPr>
          <a:xfrm>
            <a:off x="1072525" y="2260504"/>
            <a:ext cx="9902228" cy="25533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132A46"/>
                </a:solidFill>
                <a:effectLst/>
                <a:uLnTx/>
                <a:uFillTx/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What It Is Not</a:t>
            </a:r>
          </a:p>
        </p:txBody>
      </p:sp>
      <p:sp>
        <p:nvSpPr>
          <p:cNvPr id="4" name="Text 3">
            <a:extLst>
              <a:ext uri="{FF2B5EF4-FFF2-40B4-BE49-F238E27FC236}">
                <a16:creationId xmlns:a16="http://schemas.microsoft.com/office/drawing/2014/main" id="{6148A6BB-48BF-A3B3-FBE8-DF3B3A371DDF}"/>
              </a:ext>
            </a:extLst>
          </p:cNvPr>
          <p:cNvSpPr/>
          <p:nvPr/>
        </p:nvSpPr>
        <p:spPr>
          <a:xfrm>
            <a:off x="1072525" y="2699416"/>
            <a:ext cx="9902228" cy="28214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marR="0" lvl="0" indent="-342900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It is not a guarantee that a flagged employee will actually leave.</a:t>
            </a:r>
          </a:p>
          <a:p>
            <a:pPr marL="342900" marR="0" lvl="0" indent="-342900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It should not replace direct conversations between managers and employees.</a:t>
            </a:r>
          </a:p>
          <a:p>
            <a:pPr marL="342900" marR="0" lvl="0" indent="-342900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It is not a substitute for addressing root causes of dissatisfaction.</a:t>
            </a:r>
          </a:p>
        </p:txBody>
      </p:sp>
    </p:spTree>
    <p:extLst>
      <p:ext uri="{BB962C8B-B14F-4D97-AF65-F5344CB8AC3E}">
        <p14:creationId xmlns:p14="http://schemas.microsoft.com/office/powerpoint/2010/main" val="2604151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7AE7CE-6C27-8893-EE9E-2F48D812B1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5928B55-FD9A-1297-B17E-0818178CB57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96A8E8A-27B7-AD69-1E78-8F9CA56968D7}"/>
              </a:ext>
            </a:extLst>
          </p:cNvPr>
          <p:cNvSpPr txBox="1"/>
          <p:nvPr/>
        </p:nvSpPr>
        <p:spPr>
          <a:xfrm>
            <a:off x="2513149" y="1019069"/>
            <a:ext cx="7353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Predictors of Employee Attrition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794D0E8-8B77-9B35-A770-ADB574C026F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BF0FFD3-72BB-56BD-3F32-59047424AD65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EE0B599-A19C-538E-1F72-EB33D52521F8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56ADBEF-FA2E-A999-E1C2-C4AE9D690A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Shape 2">
            <a:extLst>
              <a:ext uri="{FF2B5EF4-FFF2-40B4-BE49-F238E27FC236}">
                <a16:creationId xmlns:a16="http://schemas.microsoft.com/office/drawing/2014/main" id="{C01EDDD9-76A8-9AF5-F6BA-4DAEA131074C}"/>
              </a:ext>
            </a:extLst>
          </p:cNvPr>
          <p:cNvSpPr/>
          <p:nvPr/>
        </p:nvSpPr>
        <p:spPr>
          <a:xfrm>
            <a:off x="696924" y="1978812"/>
            <a:ext cx="3227832" cy="1958002"/>
          </a:xfrm>
          <a:prstGeom prst="roundRect">
            <a:avLst>
              <a:gd name="adj" fmla="val 3404"/>
            </a:avLst>
          </a:prstGeom>
          <a:solidFill>
            <a:srgbClr val="F3F6FA"/>
          </a:solidFill>
          <a:ln/>
          <a:effectLst>
            <a:outerShdw blurRad="101600" dist="25400" dir="5400000" algn="bl" rotWithShape="0">
              <a:srgbClr val="1B2430">
                <a:alpha val="12000"/>
              </a:srgbClr>
            </a:outerShdw>
          </a:effec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" name="Shape 3">
            <a:extLst>
              <a:ext uri="{FF2B5EF4-FFF2-40B4-BE49-F238E27FC236}">
                <a16:creationId xmlns:a16="http://schemas.microsoft.com/office/drawing/2014/main" id="{3CF897BB-3459-BE79-A41D-E958787CC733}"/>
              </a:ext>
            </a:extLst>
          </p:cNvPr>
          <p:cNvSpPr/>
          <p:nvPr/>
        </p:nvSpPr>
        <p:spPr>
          <a:xfrm>
            <a:off x="804672" y="1929384"/>
            <a:ext cx="502920" cy="502920"/>
          </a:xfrm>
          <a:prstGeom prst="ellipse">
            <a:avLst/>
          </a:prstGeom>
          <a:solidFill>
            <a:srgbClr val="132A46"/>
          </a:solidFill>
          <a:ln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9" name="Image 0" descr="/home/claude/hr_ai_deck/icons/dollar.png">
            <a:extLst>
              <a:ext uri="{FF2B5EF4-FFF2-40B4-BE49-F238E27FC236}">
                <a16:creationId xmlns:a16="http://schemas.microsoft.com/office/drawing/2014/main" id="{F8B90333-4027-95ED-42BE-D04455968D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5373" y="2050085"/>
            <a:ext cx="261518" cy="261518"/>
          </a:xfrm>
          <a:prstGeom prst="rect">
            <a:avLst/>
          </a:prstGeom>
        </p:spPr>
      </p:pic>
      <p:sp>
        <p:nvSpPr>
          <p:cNvPr id="11" name="Text 4">
            <a:extLst>
              <a:ext uri="{FF2B5EF4-FFF2-40B4-BE49-F238E27FC236}">
                <a16:creationId xmlns:a16="http://schemas.microsoft.com/office/drawing/2014/main" id="{EACA9CE8-066B-6418-2343-7A76AFA20E31}"/>
              </a:ext>
            </a:extLst>
          </p:cNvPr>
          <p:cNvSpPr/>
          <p:nvPr/>
        </p:nvSpPr>
        <p:spPr>
          <a:xfrm>
            <a:off x="804672" y="2560320"/>
            <a:ext cx="2971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Compensation Gap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5">
            <a:extLst>
              <a:ext uri="{FF2B5EF4-FFF2-40B4-BE49-F238E27FC236}">
                <a16:creationId xmlns:a16="http://schemas.microsoft.com/office/drawing/2014/main" id="{CB467A25-C2F8-DABD-63D2-DFCAD15FC7C2}"/>
              </a:ext>
            </a:extLst>
          </p:cNvPr>
          <p:cNvSpPr/>
          <p:nvPr/>
        </p:nvSpPr>
        <p:spPr>
          <a:xfrm>
            <a:off x="804672" y="2990088"/>
            <a:ext cx="29718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5B6B7F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Pay significantly below market or internal peers raises flight risk.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Shape 6">
            <a:extLst>
              <a:ext uri="{FF2B5EF4-FFF2-40B4-BE49-F238E27FC236}">
                <a16:creationId xmlns:a16="http://schemas.microsoft.com/office/drawing/2014/main" id="{DBD7A637-BA25-E77E-1507-FA5E00710FCB}"/>
              </a:ext>
            </a:extLst>
          </p:cNvPr>
          <p:cNvSpPr/>
          <p:nvPr/>
        </p:nvSpPr>
        <p:spPr>
          <a:xfrm>
            <a:off x="4352544" y="2050084"/>
            <a:ext cx="3227832" cy="1790395"/>
          </a:xfrm>
          <a:prstGeom prst="roundRect">
            <a:avLst>
              <a:gd name="adj" fmla="val 3404"/>
            </a:avLst>
          </a:prstGeom>
          <a:solidFill>
            <a:srgbClr val="F3F6FA"/>
          </a:solidFill>
          <a:ln/>
          <a:effectLst>
            <a:outerShdw blurRad="101600" dist="25400" dir="5400000" algn="bl" rotWithShape="0">
              <a:srgbClr val="1B2430">
                <a:alpha val="12000"/>
              </a:srgbClr>
            </a:outerShdw>
          </a:effec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4" name="Shape 7">
            <a:extLst>
              <a:ext uri="{FF2B5EF4-FFF2-40B4-BE49-F238E27FC236}">
                <a16:creationId xmlns:a16="http://schemas.microsoft.com/office/drawing/2014/main" id="{CD5AA1A3-80C7-DA01-261A-611175E879EF}"/>
              </a:ext>
            </a:extLst>
          </p:cNvPr>
          <p:cNvSpPr/>
          <p:nvPr/>
        </p:nvSpPr>
        <p:spPr>
          <a:xfrm>
            <a:off x="4608576" y="1929384"/>
            <a:ext cx="502920" cy="502920"/>
          </a:xfrm>
          <a:prstGeom prst="ellipse">
            <a:avLst/>
          </a:prstGeom>
          <a:solidFill>
            <a:srgbClr val="132A46"/>
          </a:solidFill>
          <a:ln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15" name="Image 1" descr="/home/claude/hr_ai_deck/icons/clock.png">
            <a:extLst>
              <a:ext uri="{FF2B5EF4-FFF2-40B4-BE49-F238E27FC236}">
                <a16:creationId xmlns:a16="http://schemas.microsoft.com/office/drawing/2014/main" id="{658FC1C4-DEC2-CFA7-66B0-FAAE866FD7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29277" y="2050085"/>
            <a:ext cx="261518" cy="261518"/>
          </a:xfrm>
          <a:prstGeom prst="rect">
            <a:avLst/>
          </a:prstGeom>
        </p:spPr>
      </p:pic>
      <p:sp>
        <p:nvSpPr>
          <p:cNvPr id="16" name="Text 8">
            <a:extLst>
              <a:ext uri="{FF2B5EF4-FFF2-40B4-BE49-F238E27FC236}">
                <a16:creationId xmlns:a16="http://schemas.microsoft.com/office/drawing/2014/main" id="{9F92BF9C-039F-738B-4FF4-78D45FE3A879}"/>
              </a:ext>
            </a:extLst>
          </p:cNvPr>
          <p:cNvSpPr/>
          <p:nvPr/>
        </p:nvSpPr>
        <p:spPr>
          <a:xfrm>
            <a:off x="4608576" y="2560320"/>
            <a:ext cx="2971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Tenure Patterns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 9">
            <a:extLst>
              <a:ext uri="{FF2B5EF4-FFF2-40B4-BE49-F238E27FC236}">
                <a16:creationId xmlns:a16="http://schemas.microsoft.com/office/drawing/2014/main" id="{532A020A-7932-9869-F894-AB8F624EB184}"/>
              </a:ext>
            </a:extLst>
          </p:cNvPr>
          <p:cNvSpPr/>
          <p:nvPr/>
        </p:nvSpPr>
        <p:spPr>
          <a:xfrm>
            <a:off x="4608576" y="2990088"/>
            <a:ext cx="29718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5B6B7F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Certain tenure windows (e.g., 12–18 months) often show higher risk.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Shape 10">
            <a:extLst>
              <a:ext uri="{FF2B5EF4-FFF2-40B4-BE49-F238E27FC236}">
                <a16:creationId xmlns:a16="http://schemas.microsoft.com/office/drawing/2014/main" id="{03145ADB-4293-D8E0-71DB-536913A0710F}"/>
              </a:ext>
            </a:extLst>
          </p:cNvPr>
          <p:cNvSpPr/>
          <p:nvPr/>
        </p:nvSpPr>
        <p:spPr>
          <a:xfrm>
            <a:off x="8156448" y="1972056"/>
            <a:ext cx="2939007" cy="1868423"/>
          </a:xfrm>
          <a:prstGeom prst="roundRect">
            <a:avLst>
              <a:gd name="adj" fmla="val 3404"/>
            </a:avLst>
          </a:prstGeom>
          <a:solidFill>
            <a:srgbClr val="F3F6FA"/>
          </a:solidFill>
          <a:ln/>
          <a:effectLst>
            <a:outerShdw blurRad="101600" dist="25400" dir="5400000" algn="bl" rotWithShape="0">
              <a:srgbClr val="1B2430">
                <a:alpha val="12000"/>
              </a:srgbClr>
            </a:outerShdw>
          </a:effec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9" name="Shape 11">
            <a:extLst>
              <a:ext uri="{FF2B5EF4-FFF2-40B4-BE49-F238E27FC236}">
                <a16:creationId xmlns:a16="http://schemas.microsoft.com/office/drawing/2014/main" id="{F5776FEF-C831-C119-B448-A261DF1C1CE8}"/>
              </a:ext>
            </a:extLst>
          </p:cNvPr>
          <p:cNvSpPr/>
          <p:nvPr/>
        </p:nvSpPr>
        <p:spPr>
          <a:xfrm>
            <a:off x="8412480" y="1929384"/>
            <a:ext cx="502920" cy="502920"/>
          </a:xfrm>
          <a:prstGeom prst="ellipse">
            <a:avLst/>
          </a:prstGeom>
          <a:solidFill>
            <a:srgbClr val="132A46"/>
          </a:solidFill>
          <a:ln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20" name="Image 2" descr="/home/claude/hr_ai_deck/icons/userTie.png">
            <a:extLst>
              <a:ext uri="{FF2B5EF4-FFF2-40B4-BE49-F238E27FC236}">
                <a16:creationId xmlns:a16="http://schemas.microsoft.com/office/drawing/2014/main" id="{589BADD7-3A0E-B012-058A-7B13CCC627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33181" y="2050085"/>
            <a:ext cx="261518" cy="261518"/>
          </a:xfrm>
          <a:prstGeom prst="rect">
            <a:avLst/>
          </a:prstGeom>
        </p:spPr>
      </p:pic>
      <p:sp>
        <p:nvSpPr>
          <p:cNvPr id="21" name="Text 12">
            <a:extLst>
              <a:ext uri="{FF2B5EF4-FFF2-40B4-BE49-F238E27FC236}">
                <a16:creationId xmlns:a16="http://schemas.microsoft.com/office/drawing/2014/main" id="{BA18EC27-39D4-6ACF-B51B-AF5BC5C0DA0A}"/>
              </a:ext>
            </a:extLst>
          </p:cNvPr>
          <p:cNvSpPr/>
          <p:nvPr/>
        </p:nvSpPr>
        <p:spPr>
          <a:xfrm>
            <a:off x="8412480" y="2560320"/>
            <a:ext cx="2971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Manager Relationship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 13">
            <a:extLst>
              <a:ext uri="{FF2B5EF4-FFF2-40B4-BE49-F238E27FC236}">
                <a16:creationId xmlns:a16="http://schemas.microsoft.com/office/drawing/2014/main" id="{822BBA8B-05C2-2543-2838-95A0AF6217B9}"/>
              </a:ext>
            </a:extLst>
          </p:cNvPr>
          <p:cNvSpPr/>
          <p:nvPr/>
        </p:nvSpPr>
        <p:spPr>
          <a:xfrm>
            <a:off x="8412480" y="2990088"/>
            <a:ext cx="29718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5B6B7F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Poor manager ratings are among the strongest predictors of exit.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Shape 14">
            <a:extLst>
              <a:ext uri="{FF2B5EF4-FFF2-40B4-BE49-F238E27FC236}">
                <a16:creationId xmlns:a16="http://schemas.microsoft.com/office/drawing/2014/main" id="{017D7141-3443-F096-675A-B24B5B4D469A}"/>
              </a:ext>
            </a:extLst>
          </p:cNvPr>
          <p:cNvSpPr/>
          <p:nvPr/>
        </p:nvSpPr>
        <p:spPr>
          <a:xfrm>
            <a:off x="772668" y="4042282"/>
            <a:ext cx="3270504" cy="1958002"/>
          </a:xfrm>
          <a:prstGeom prst="roundRect">
            <a:avLst>
              <a:gd name="adj" fmla="val 3404"/>
            </a:avLst>
          </a:prstGeom>
          <a:solidFill>
            <a:srgbClr val="F3F6FA"/>
          </a:solidFill>
          <a:ln/>
          <a:effectLst>
            <a:outerShdw blurRad="101600" dist="25400" dir="5400000" algn="bl" rotWithShape="0">
              <a:srgbClr val="1B2430">
                <a:alpha val="12000"/>
              </a:srgbClr>
            </a:outerShdw>
          </a:effec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4" name="Shape 15">
            <a:extLst>
              <a:ext uri="{FF2B5EF4-FFF2-40B4-BE49-F238E27FC236}">
                <a16:creationId xmlns:a16="http://schemas.microsoft.com/office/drawing/2014/main" id="{D04E5A38-6785-BA26-4B62-FE5BF1D7A8BD}"/>
              </a:ext>
            </a:extLst>
          </p:cNvPr>
          <p:cNvSpPr/>
          <p:nvPr/>
        </p:nvSpPr>
        <p:spPr>
          <a:xfrm>
            <a:off x="804672" y="4352544"/>
            <a:ext cx="502920" cy="502920"/>
          </a:xfrm>
          <a:prstGeom prst="ellipse">
            <a:avLst/>
          </a:prstGeom>
          <a:solidFill>
            <a:srgbClr val="132A46"/>
          </a:solidFill>
          <a:ln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26" name="Image 3" descr="/home/claude/hr_ai_deck/icons/star.png">
            <a:extLst>
              <a:ext uri="{FF2B5EF4-FFF2-40B4-BE49-F238E27FC236}">
                <a16:creationId xmlns:a16="http://schemas.microsoft.com/office/drawing/2014/main" id="{5F232957-1622-5065-1B44-854A912F358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5373" y="4473245"/>
            <a:ext cx="261518" cy="261518"/>
          </a:xfrm>
          <a:prstGeom prst="rect">
            <a:avLst/>
          </a:prstGeom>
        </p:spPr>
      </p:pic>
      <p:sp>
        <p:nvSpPr>
          <p:cNvPr id="27" name="Text 16">
            <a:extLst>
              <a:ext uri="{FF2B5EF4-FFF2-40B4-BE49-F238E27FC236}">
                <a16:creationId xmlns:a16="http://schemas.microsoft.com/office/drawing/2014/main" id="{AD26383E-4861-5EF5-87B3-5D6B27A0649C}"/>
              </a:ext>
            </a:extLst>
          </p:cNvPr>
          <p:cNvSpPr/>
          <p:nvPr/>
        </p:nvSpPr>
        <p:spPr>
          <a:xfrm>
            <a:off x="860865" y="4889659"/>
            <a:ext cx="2971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Engagement Trend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 17">
            <a:extLst>
              <a:ext uri="{FF2B5EF4-FFF2-40B4-BE49-F238E27FC236}">
                <a16:creationId xmlns:a16="http://schemas.microsoft.com/office/drawing/2014/main" id="{65A846BF-F5AE-9335-3867-EABDABF8C729}"/>
              </a:ext>
            </a:extLst>
          </p:cNvPr>
          <p:cNvSpPr/>
          <p:nvPr/>
        </p:nvSpPr>
        <p:spPr>
          <a:xfrm>
            <a:off x="824940" y="5296576"/>
            <a:ext cx="29718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5B6B7F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A declining engagement score over time signals rising risk.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Shape 18">
            <a:extLst>
              <a:ext uri="{FF2B5EF4-FFF2-40B4-BE49-F238E27FC236}">
                <a16:creationId xmlns:a16="http://schemas.microsoft.com/office/drawing/2014/main" id="{846A5DCE-9658-F16A-8FAC-944E537BA521}"/>
              </a:ext>
            </a:extLst>
          </p:cNvPr>
          <p:cNvSpPr/>
          <p:nvPr/>
        </p:nvSpPr>
        <p:spPr>
          <a:xfrm>
            <a:off x="4352544" y="4008087"/>
            <a:ext cx="3270504" cy="1958002"/>
          </a:xfrm>
          <a:prstGeom prst="roundRect">
            <a:avLst>
              <a:gd name="adj" fmla="val 3404"/>
            </a:avLst>
          </a:prstGeom>
          <a:solidFill>
            <a:srgbClr val="F3F6FA"/>
          </a:solidFill>
          <a:ln/>
          <a:effectLst>
            <a:outerShdw blurRad="101600" dist="25400" dir="5400000" algn="bl" rotWithShape="0">
              <a:srgbClr val="1B2430">
                <a:alpha val="12000"/>
              </a:srgbClr>
            </a:outerShdw>
          </a:effec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0" name="Shape 19">
            <a:extLst>
              <a:ext uri="{FF2B5EF4-FFF2-40B4-BE49-F238E27FC236}">
                <a16:creationId xmlns:a16="http://schemas.microsoft.com/office/drawing/2014/main" id="{5957CFB6-A77F-E3BE-36BF-075E756A6A9A}"/>
              </a:ext>
            </a:extLst>
          </p:cNvPr>
          <p:cNvSpPr/>
          <p:nvPr/>
        </p:nvSpPr>
        <p:spPr>
          <a:xfrm>
            <a:off x="4608576" y="4352544"/>
            <a:ext cx="502920" cy="502920"/>
          </a:xfrm>
          <a:prstGeom prst="ellipse">
            <a:avLst/>
          </a:prstGeom>
          <a:solidFill>
            <a:srgbClr val="132A46"/>
          </a:solidFill>
          <a:ln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31" name="Image 4" descr="/home/claude/hr_ai_deck/icons/chessKnight.png">
            <a:extLst>
              <a:ext uri="{FF2B5EF4-FFF2-40B4-BE49-F238E27FC236}">
                <a16:creationId xmlns:a16="http://schemas.microsoft.com/office/drawing/2014/main" id="{E699DFBE-13E3-B827-FF83-05DE22B2F0C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29277" y="4473245"/>
            <a:ext cx="261518" cy="261518"/>
          </a:xfrm>
          <a:prstGeom prst="rect">
            <a:avLst/>
          </a:prstGeom>
        </p:spPr>
      </p:pic>
      <p:sp>
        <p:nvSpPr>
          <p:cNvPr id="32" name="Text 20">
            <a:extLst>
              <a:ext uri="{FF2B5EF4-FFF2-40B4-BE49-F238E27FC236}">
                <a16:creationId xmlns:a16="http://schemas.microsoft.com/office/drawing/2014/main" id="{D92BBB5B-0E78-D6A3-91DB-2D980A68212C}"/>
              </a:ext>
            </a:extLst>
          </p:cNvPr>
          <p:cNvSpPr/>
          <p:nvPr/>
        </p:nvSpPr>
        <p:spPr>
          <a:xfrm>
            <a:off x="4557655" y="4943905"/>
            <a:ext cx="2971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Promotion Velocity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 21">
            <a:extLst>
              <a:ext uri="{FF2B5EF4-FFF2-40B4-BE49-F238E27FC236}">
                <a16:creationId xmlns:a16="http://schemas.microsoft.com/office/drawing/2014/main" id="{D9A0E5F4-82E1-EF7B-4DE7-0383C60ED6A9}"/>
              </a:ext>
            </a:extLst>
          </p:cNvPr>
          <p:cNvSpPr/>
          <p:nvPr/>
        </p:nvSpPr>
        <p:spPr>
          <a:xfrm>
            <a:off x="4501896" y="5310671"/>
            <a:ext cx="29718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5B6B7F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Stalled career progression relative to peers increases risk.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Shape 22">
            <a:extLst>
              <a:ext uri="{FF2B5EF4-FFF2-40B4-BE49-F238E27FC236}">
                <a16:creationId xmlns:a16="http://schemas.microsoft.com/office/drawing/2014/main" id="{29897FE8-7256-13FC-2B70-3F12D13FC308}"/>
              </a:ext>
            </a:extLst>
          </p:cNvPr>
          <p:cNvSpPr/>
          <p:nvPr/>
        </p:nvSpPr>
        <p:spPr>
          <a:xfrm>
            <a:off x="8199120" y="4019608"/>
            <a:ext cx="2818306" cy="2064723"/>
          </a:xfrm>
          <a:prstGeom prst="roundRect">
            <a:avLst>
              <a:gd name="adj" fmla="val 3404"/>
            </a:avLst>
          </a:prstGeom>
          <a:solidFill>
            <a:srgbClr val="F3F6FA"/>
          </a:solidFill>
          <a:ln/>
          <a:effectLst>
            <a:outerShdw blurRad="101600" dist="25400" dir="5400000" algn="bl" rotWithShape="0">
              <a:srgbClr val="1B2430">
                <a:alpha val="12000"/>
              </a:srgbClr>
            </a:outerShdw>
          </a:effec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5" name="Shape 23">
            <a:extLst>
              <a:ext uri="{FF2B5EF4-FFF2-40B4-BE49-F238E27FC236}">
                <a16:creationId xmlns:a16="http://schemas.microsoft.com/office/drawing/2014/main" id="{340DDCDC-8858-C035-4F45-CC594F9DD59F}"/>
              </a:ext>
            </a:extLst>
          </p:cNvPr>
          <p:cNvSpPr/>
          <p:nvPr/>
        </p:nvSpPr>
        <p:spPr>
          <a:xfrm>
            <a:off x="8412480" y="4352544"/>
            <a:ext cx="502920" cy="502920"/>
          </a:xfrm>
          <a:prstGeom prst="ellipse">
            <a:avLst/>
          </a:prstGeom>
          <a:solidFill>
            <a:srgbClr val="132A46"/>
          </a:solidFill>
          <a:ln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36" name="Image 5" descr="/home/claude/hr_ai_deck/icons/heartbeat.png">
            <a:extLst>
              <a:ext uri="{FF2B5EF4-FFF2-40B4-BE49-F238E27FC236}">
                <a16:creationId xmlns:a16="http://schemas.microsoft.com/office/drawing/2014/main" id="{EA7B7E12-10F8-BECD-4D55-C9929C2A634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33181" y="4473245"/>
            <a:ext cx="261518" cy="261518"/>
          </a:xfrm>
          <a:prstGeom prst="rect">
            <a:avLst/>
          </a:prstGeom>
        </p:spPr>
      </p:pic>
      <p:sp>
        <p:nvSpPr>
          <p:cNvPr id="37" name="Text 24">
            <a:extLst>
              <a:ext uri="{FF2B5EF4-FFF2-40B4-BE49-F238E27FC236}">
                <a16:creationId xmlns:a16="http://schemas.microsoft.com/office/drawing/2014/main" id="{0AF070B5-65DB-7EA4-CEE7-FC7A67CD5B66}"/>
              </a:ext>
            </a:extLst>
          </p:cNvPr>
          <p:cNvSpPr/>
          <p:nvPr/>
        </p:nvSpPr>
        <p:spPr>
          <a:xfrm>
            <a:off x="8412480" y="4983480"/>
            <a:ext cx="2971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1B2430"/>
                </a:solidFill>
                <a:effectLst/>
                <a:uLnTx/>
                <a:uFillTx/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Workload Signals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Text 25">
            <a:extLst>
              <a:ext uri="{FF2B5EF4-FFF2-40B4-BE49-F238E27FC236}">
                <a16:creationId xmlns:a16="http://schemas.microsoft.com/office/drawing/2014/main" id="{CB142E6B-856B-596B-FF1A-D0DA5D43DF92}"/>
              </a:ext>
            </a:extLst>
          </p:cNvPr>
          <p:cNvSpPr/>
          <p:nvPr/>
        </p:nvSpPr>
        <p:spPr>
          <a:xfrm>
            <a:off x="8295148" y="5352811"/>
            <a:ext cx="29718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5B6B7F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Overtime, absenteeism, and burnout indicators add predictive value.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188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08C6FF-8A82-7EB1-4C3C-5279D82274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C68D81C-6C0C-F917-6C6B-9C8BFBF9502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DE15121-C9AF-4726-8B36-0214D6E8629F}"/>
              </a:ext>
            </a:extLst>
          </p:cNvPr>
          <p:cNvSpPr txBox="1"/>
          <p:nvPr/>
        </p:nvSpPr>
        <p:spPr>
          <a:xfrm>
            <a:off x="2452278" y="777403"/>
            <a:ext cx="73535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Prediction to Action: Retention Strategies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130CA7-A360-1C09-D204-D245232E642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7996B2-6E1D-D284-3F20-D5F60EE870F0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5134E4D-EE3E-C791-4523-14855A71194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3AD7018-CDDB-A944-6644-6709EF5C504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CBE4E9F-CCF0-BA35-44DE-BB7E2AA0EC17}"/>
              </a:ext>
            </a:extLst>
          </p:cNvPr>
          <p:cNvSpPr txBox="1"/>
          <p:nvPr/>
        </p:nvSpPr>
        <p:spPr>
          <a:xfrm>
            <a:off x="1072525" y="2201882"/>
            <a:ext cx="9902229" cy="3268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Stay interviews: Proactive conversations with at-risk employees to understand concerns before they resign.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Targeted career moves: Accelerated development or internal mobility for high-value, high-risk employees.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Compensation review: Off-cycle pay adjustments where data shows a clear market gap.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Manager coaching: Support for managers whose teams show elevated attrition risk.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0396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9DDA4C-21D1-5B68-C27F-4D495C2B44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918E5E7-A515-88A3-B87B-7060EF4729F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5CDF7CA-21F4-3C4D-5665-03CC142C16E7}"/>
              </a:ext>
            </a:extLst>
          </p:cNvPr>
          <p:cNvSpPr txBox="1"/>
          <p:nvPr/>
        </p:nvSpPr>
        <p:spPr>
          <a:xfrm>
            <a:off x="2513149" y="1019069"/>
            <a:ext cx="7353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Ethical Considerations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F0887B5-C1DF-7CE3-4DBE-4C9DD444535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3CE8F29-EEA6-F71E-45CA-4E63D0681ED9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2500079-FAA4-CBFD-96E9-0A4761990FA1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6957F14-2D9A-4B47-FD51-5CB3F8EE16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7AED133-36F4-58E1-C142-0BAE67480A14}"/>
              </a:ext>
            </a:extLst>
          </p:cNvPr>
          <p:cNvSpPr txBox="1"/>
          <p:nvPr/>
        </p:nvSpPr>
        <p:spPr>
          <a:xfrm>
            <a:off x="1072525" y="2201882"/>
            <a:ext cx="9902229" cy="30378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False positives can unfairly label loyal employees as flight risks.</a:t>
            </a:r>
          </a:p>
          <a:p>
            <a:pPr marL="457200" indent="-4572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Models risk becoming self-fulfilling if employees learn they are flagged.</a:t>
            </a:r>
          </a:p>
          <a:p>
            <a:pPr marL="457200" indent="-4572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Transparency about data use is essential to preserve employee trust.</a:t>
            </a:r>
          </a:p>
          <a:p>
            <a:pPr marL="457200" indent="-4572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Models must be checked for bias against protected groups.</a:t>
            </a:r>
          </a:p>
        </p:txBody>
      </p:sp>
    </p:spTree>
    <p:extLst>
      <p:ext uri="{BB962C8B-B14F-4D97-AF65-F5344CB8AC3E}">
        <p14:creationId xmlns:p14="http://schemas.microsoft.com/office/powerpoint/2010/main" val="2894577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62F4F6-57C8-EF3E-ADFB-14F3F11383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DD53D42-DFA9-6093-503E-5DDF2E6EB48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ECCC60C-0DF4-43D9-B644-058B9AEF8133}"/>
              </a:ext>
            </a:extLst>
          </p:cNvPr>
          <p:cNvSpPr txBox="1"/>
          <p:nvPr/>
        </p:nvSpPr>
        <p:spPr>
          <a:xfrm>
            <a:off x="2513149" y="1019069"/>
            <a:ext cx="7353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Takeaways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9D21B04-6F2F-906A-A3FF-6C817A8CB07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78AF05-1525-CCF1-8F08-EF92B9DE1A50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C984CB9-06DB-33F6-196B-0CC27D8DFF1D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9D65C4C-1706-F16E-A7DF-10228282F91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55490B0-DE98-A7E1-9D1A-6C34E2E66DC0}"/>
              </a:ext>
            </a:extLst>
          </p:cNvPr>
          <p:cNvSpPr txBox="1"/>
          <p:nvPr/>
        </p:nvSpPr>
        <p:spPr>
          <a:xfrm>
            <a:off x="1072525" y="2201882"/>
            <a:ext cx="9902229" cy="30378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Predictive analytics highlights risk — it does not replace judgment.</a:t>
            </a:r>
          </a:p>
          <a:p>
            <a:pPr marL="457200" indent="-4572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real value lies in the retention action that follows a prediction.</a:t>
            </a:r>
          </a:p>
          <a:p>
            <a:pPr marL="457200" indent="-4572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Combine quantitative scores with qualitative manager insight.</a:t>
            </a:r>
          </a:p>
          <a:p>
            <a:pPr marL="457200" indent="-4572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Ethical use protects both employees and the credibility of the model.</a:t>
            </a:r>
          </a:p>
        </p:txBody>
      </p:sp>
    </p:spTree>
    <p:extLst>
      <p:ext uri="{BB962C8B-B14F-4D97-AF65-F5344CB8AC3E}">
        <p14:creationId xmlns:p14="http://schemas.microsoft.com/office/powerpoint/2010/main" val="1205541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2B4DD4-D81B-6A13-FD0E-B552806FB2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EEAE446-0362-8DAD-392B-E793F3DAAA2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418605-242A-94DC-E4F2-48BADFBFF1C0}"/>
              </a:ext>
            </a:extLst>
          </p:cNvPr>
          <p:cNvSpPr txBox="1"/>
          <p:nvPr/>
        </p:nvSpPr>
        <p:spPr>
          <a:xfrm>
            <a:off x="2513149" y="1019069"/>
            <a:ext cx="7353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Changing Role of the HR Professional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C6DCCEE-B66C-D3FE-EED3-F4AFCBE15AB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D3B8751-55CA-D32C-E6D5-E7DFA2979B0F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48496A4-9D6C-5508-6039-2097847578DD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A4261A7-79C5-800B-F3E5-7A071BE93E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A3973E2-D34F-D32D-0A63-730E1C3EF7D0}"/>
              </a:ext>
            </a:extLst>
          </p:cNvPr>
          <p:cNvSpPr txBox="1"/>
          <p:nvPr/>
        </p:nvSpPr>
        <p:spPr>
          <a:xfrm>
            <a:off x="1072525" y="2201882"/>
            <a:ext cx="9902229" cy="2806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Traditional HR Role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Administers policies, payroll, and compliance processes.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Reacts to issues as they are reported by employees or managers.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Relies on experience and precedent to guide decisions.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Measures success mainly through process efficiency.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4316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F675E6-F7E7-D64F-6C6F-F6F27D077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245CF7B-C323-6F17-1DB8-D3CE3461D22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9BEE53-0248-C9AF-E986-7B586F7BFFD4}"/>
              </a:ext>
            </a:extLst>
          </p:cNvPr>
          <p:cNvSpPr txBox="1"/>
          <p:nvPr/>
        </p:nvSpPr>
        <p:spPr>
          <a:xfrm>
            <a:off x="2513149" y="1019069"/>
            <a:ext cx="7353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Changing Role of the HR Professional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484FAF5-FB1D-9FE9-79F9-9C35BC7E9BA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39DBA05-6BB4-2AA3-BF6B-C9EBDFFC92ED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52039FB-C74E-830C-F3AF-8885625359DE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6AFD5BC-5978-4965-5E75-C28D6E1D57C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E054235-22E0-9ACD-3A83-997F2895DBD8}"/>
              </a:ext>
            </a:extLst>
          </p:cNvPr>
          <p:cNvSpPr txBox="1"/>
          <p:nvPr/>
        </p:nvSpPr>
        <p:spPr>
          <a:xfrm>
            <a:off x="1072525" y="2201882"/>
            <a:ext cx="9902229" cy="2806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Digitally Transformed HR Role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Acts as a strategic advisor using data and AI-generated insight.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Anticipates issues through predictive and continuous monitoring.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Balances data evidence with human judgment and empathy.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Measures success through business impact and workforce outcomes.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6875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F34078-E3D5-6C78-17E8-BA5EF1A1CA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9D0F00-DAA7-B21F-98DF-8C6B42A312F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798AA8-CF52-A1F5-D88A-DC2BBAEE611E}"/>
              </a:ext>
            </a:extLst>
          </p:cNvPr>
          <p:cNvSpPr txBox="1"/>
          <p:nvPr/>
        </p:nvSpPr>
        <p:spPr>
          <a:xfrm>
            <a:off x="2419239" y="638457"/>
            <a:ext cx="73535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Competency Framework: Traditional vs. Digital HR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2BC2E09-5490-EAFF-5640-E89189431AC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9142C3-4A0A-AE0D-43D2-8F2E94B39A96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BE2FB54-3617-6652-787C-A8A87601AD48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3F7D579-D0E1-1DAD-8D7D-41C3BB3D6CA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BC6C287-9E70-D067-D0A9-5FD1882F48FC}"/>
              </a:ext>
            </a:extLst>
          </p:cNvPr>
          <p:cNvSpPr txBox="1"/>
          <p:nvPr/>
        </p:nvSpPr>
        <p:spPr>
          <a:xfrm>
            <a:off x="1072525" y="2201882"/>
            <a:ext cx="9902229" cy="2806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Core Competencies (Traditional)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Employment law and regulatory compliance knowledge.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Recruitment, interviewing, and selection techniques.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Compensation and benefits administration.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Conflict resolution and employee relations.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8751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6AA098-12A5-97DD-9CDB-6E31992F49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826E4D3-1B53-882C-5265-E8E68BDA2AA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DE5CB7E-B253-5DD9-09A3-6CFB9114AA47}"/>
              </a:ext>
            </a:extLst>
          </p:cNvPr>
          <p:cNvSpPr txBox="1"/>
          <p:nvPr/>
        </p:nvSpPr>
        <p:spPr>
          <a:xfrm>
            <a:off x="2419239" y="638457"/>
            <a:ext cx="73535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Competency Framework: Traditional vs. Digital HR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89DD0C1-BFDE-31C0-6B54-53D4C8E390F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E8CC9CF-2E61-76CC-9BB7-3E0A1004CF48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BB0F510-1D67-768D-0A00-26AE1AA4A9D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2AC9F3C-321C-DD3B-79C1-122A67016A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D27B6D4-EA0A-3578-F896-FB9296E5A81F}"/>
              </a:ext>
            </a:extLst>
          </p:cNvPr>
          <p:cNvSpPr txBox="1"/>
          <p:nvPr/>
        </p:nvSpPr>
        <p:spPr>
          <a:xfrm>
            <a:off x="1072525" y="2201882"/>
            <a:ext cx="9902229" cy="2806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Added Competencies (Digital)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Interpreting analytics dashboards and predictive model outputs.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Evaluating and selecting AI-enabled HR technology vendors.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Applying data privacy and AI governance principles.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Prompting and validating generative AI tools responsibly.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5534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85527F-6498-0137-42C6-16049244EA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0CD4B2F-CAA2-E186-3A86-35AFE3780AE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2F278D-7527-94F1-7355-DE5B9E5C4168}"/>
              </a:ext>
            </a:extLst>
          </p:cNvPr>
          <p:cNvSpPr txBox="1"/>
          <p:nvPr/>
        </p:nvSpPr>
        <p:spPr>
          <a:xfrm>
            <a:off x="2557606" y="802093"/>
            <a:ext cx="7353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Upskilling &amp; Reskilling HR Teams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7F1F462-064E-E70B-E775-8B6B4731B11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C16BF0B-2F6A-0834-C5A5-5A2E3CE659C0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5AD24C8-885B-DED1-D4CF-BA9AB520250D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98BE21C-1680-2DAF-D47C-91C3881087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2D62C55-147D-70FC-C4DA-204387F97ABE}"/>
              </a:ext>
            </a:extLst>
          </p:cNvPr>
          <p:cNvSpPr txBox="1"/>
          <p:nvPr/>
        </p:nvSpPr>
        <p:spPr>
          <a:xfrm>
            <a:off x="1072525" y="2201882"/>
            <a:ext cx="9902229" cy="3730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Structured training pathways: </a:t>
            </a: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Formal courses in HR analytics, data interpretation, and AI fundamentals.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Professional certifications: </a:t>
            </a: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Recognized HR analytics and digital HR credentials build capability and credibility.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Partnerships with IT and data teams: </a:t>
            </a: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Embedding analytics specialists within HR accelerates practical skill transfer.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by doing: </a:t>
            </a: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Hands-on pilot projects build confidence faster than classroom training alone.</a:t>
            </a:r>
          </a:p>
        </p:txBody>
      </p:sp>
    </p:spTree>
    <p:extLst>
      <p:ext uri="{BB962C8B-B14F-4D97-AF65-F5344CB8AC3E}">
        <p14:creationId xmlns:p14="http://schemas.microsoft.com/office/powerpoint/2010/main" val="2915091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D05FE5-A3D1-2B04-C810-639918720E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5CFA88F-CF32-7CF1-5702-2FF07E7C603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5721C8-A1FB-F8DE-655E-E9E9EED7182E}"/>
              </a:ext>
            </a:extLst>
          </p:cNvPr>
          <p:cNvSpPr txBox="1"/>
          <p:nvPr/>
        </p:nvSpPr>
        <p:spPr>
          <a:xfrm>
            <a:off x="2419239" y="638457"/>
            <a:ext cx="7353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Discussion: Will AI Replace HR Jobs?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01E564D-A477-1745-5C28-DE42771AB85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ED16864-5ECC-8F78-056B-88D41309C70D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017AA6D-69CD-47B1-8BF3-33B66AA5F489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0E088B1-94FB-7330-05EE-26A7E61F051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5F09C6-21C3-CA6E-D5BD-2A033FE31B2A}"/>
              </a:ext>
            </a:extLst>
          </p:cNvPr>
          <p:cNvSpPr txBox="1"/>
          <p:nvPr/>
        </p:nvSpPr>
        <p:spPr>
          <a:xfrm>
            <a:off x="1072525" y="2201882"/>
            <a:ext cx="9902229" cy="2345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Automation View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Routine, transactional tasks are increasingly handled by AI tools.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 administrative HR positions may shrink over time.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Efficiency pressure pushes organizations toward leaner HR teams.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268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1CF425-935B-4E00-9468-C0E687554D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B47E6BD-CC7B-80FE-9F9F-3A76B320D5B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5ABFB9D-99B2-9AF1-C81A-520E33F32856}"/>
              </a:ext>
            </a:extLst>
          </p:cNvPr>
          <p:cNvSpPr txBox="1"/>
          <p:nvPr/>
        </p:nvSpPr>
        <p:spPr>
          <a:xfrm>
            <a:off x="2419239" y="638457"/>
            <a:ext cx="7353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Discussion: Will AI Replace HR Jobs?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4E07C92-34F8-21F1-7A68-90F130CE159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E1A7B3-AFDE-DD84-E07A-13E945220DD9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BBB1A95-E008-B3ED-606F-A4ED3D0D15D0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BCED5A7-D507-0D67-40E6-2471DC63B1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8A73D71-F473-64DD-DC5A-020156E1C21A}"/>
              </a:ext>
            </a:extLst>
          </p:cNvPr>
          <p:cNvSpPr txBox="1"/>
          <p:nvPr/>
        </p:nvSpPr>
        <p:spPr>
          <a:xfrm>
            <a:off x="1072525" y="2201882"/>
            <a:ext cx="9902229" cy="2345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Augmentation View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removes repetitive work, freeing HR for judgment-based tasks.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Empathy, negotiation, and ethical judgment remain human strengths.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New digital-HR roles emerge even as some old tasks disappear.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0718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347143-6D01-31D3-798A-F405DAA621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27F1E81-D857-FA87-CAAF-6685DD8D65F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9F348A8-57C7-EE97-EE44-F6E642DD7105}"/>
              </a:ext>
            </a:extLst>
          </p:cNvPr>
          <p:cNvSpPr txBox="1"/>
          <p:nvPr/>
        </p:nvSpPr>
        <p:spPr>
          <a:xfrm>
            <a:off x="2419239" y="638457"/>
            <a:ext cx="7353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Employee Experience (EX)?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81D9623-2DF0-8178-7126-270E1EE9CBD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532D31-4D8E-A4A8-E42F-74D69E46996E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E963126-FD7B-DC93-711A-A230BB8AA998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3462314-622D-74DC-ED84-FBBAF425E6F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5B5FF2-EB2B-C09A-5487-A2933F75A9F9}"/>
              </a:ext>
            </a:extLst>
          </p:cNvPr>
          <p:cNvSpPr txBox="1"/>
          <p:nvPr/>
        </p:nvSpPr>
        <p:spPr>
          <a:xfrm>
            <a:off x="1072525" y="2201882"/>
            <a:ext cx="9902229" cy="1421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Employee experience is the sum of everything an employee perceives, feels, and does across their journey with an organization.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hape 3">
            <a:extLst>
              <a:ext uri="{FF2B5EF4-FFF2-40B4-BE49-F238E27FC236}">
                <a16:creationId xmlns:a16="http://schemas.microsoft.com/office/drawing/2014/main" id="{47AABE09-D1CC-351A-6B36-ADE94F2FA2F9}"/>
              </a:ext>
            </a:extLst>
          </p:cNvPr>
          <p:cNvSpPr/>
          <p:nvPr/>
        </p:nvSpPr>
        <p:spPr>
          <a:xfrm>
            <a:off x="697904" y="3541903"/>
            <a:ext cx="2783283" cy="2110967"/>
          </a:xfrm>
          <a:prstGeom prst="roundRect">
            <a:avLst>
              <a:gd name="adj" fmla="val 3077"/>
            </a:avLst>
          </a:prstGeom>
          <a:solidFill>
            <a:srgbClr val="F3F6FA"/>
          </a:solidFill>
          <a:ln/>
          <a:effectLst>
            <a:outerShdw blurRad="101600" dist="25400" dir="5400000" algn="bl" rotWithShape="0">
              <a:srgbClr val="1B2430">
                <a:alpha val="12000"/>
              </a:srgbClr>
            </a:outerShdw>
          </a:effec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4">
            <a:extLst>
              <a:ext uri="{FF2B5EF4-FFF2-40B4-BE49-F238E27FC236}">
                <a16:creationId xmlns:a16="http://schemas.microsoft.com/office/drawing/2014/main" id="{1A34D07D-B980-3C08-84D4-EF90314A1409}"/>
              </a:ext>
            </a:extLst>
          </p:cNvPr>
          <p:cNvSpPr/>
          <p:nvPr/>
        </p:nvSpPr>
        <p:spPr>
          <a:xfrm>
            <a:off x="781834" y="3659015"/>
            <a:ext cx="2562193" cy="5033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B4A6"/>
                </a:solidFill>
                <a:effectLst/>
                <a:uLnTx/>
                <a:uFillTx/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Every Touchpoint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5">
            <a:extLst>
              <a:ext uri="{FF2B5EF4-FFF2-40B4-BE49-F238E27FC236}">
                <a16:creationId xmlns:a16="http://schemas.microsoft.com/office/drawing/2014/main" id="{3FCDB6BB-77B6-E5FB-FB9A-DFD2E2151CEC}"/>
              </a:ext>
            </a:extLst>
          </p:cNvPr>
          <p:cNvSpPr/>
          <p:nvPr/>
        </p:nvSpPr>
        <p:spPr>
          <a:xfrm>
            <a:off x="781834" y="4371701"/>
            <a:ext cx="2562193" cy="93369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ctr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5B6B7F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From the job ad they first see to their exit interview, every interaction shapes EX.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Shape 6">
            <a:extLst>
              <a:ext uri="{FF2B5EF4-FFF2-40B4-BE49-F238E27FC236}">
                <a16:creationId xmlns:a16="http://schemas.microsoft.com/office/drawing/2014/main" id="{7DFA1178-E4AB-1F21-5131-537DC613FC91}"/>
              </a:ext>
            </a:extLst>
          </p:cNvPr>
          <p:cNvSpPr/>
          <p:nvPr/>
        </p:nvSpPr>
        <p:spPr>
          <a:xfrm>
            <a:off x="4517048" y="3541903"/>
            <a:ext cx="2783283" cy="2110967"/>
          </a:xfrm>
          <a:prstGeom prst="roundRect">
            <a:avLst>
              <a:gd name="adj" fmla="val 3077"/>
            </a:avLst>
          </a:prstGeom>
          <a:solidFill>
            <a:srgbClr val="F3F6FA"/>
          </a:solidFill>
          <a:ln/>
          <a:effectLst>
            <a:outerShdw blurRad="101600" dist="25400" dir="5400000" algn="bl" rotWithShape="0">
              <a:srgbClr val="1B2430">
                <a:alpha val="12000"/>
              </a:srgbClr>
            </a:outerShdw>
          </a:effec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7">
            <a:extLst>
              <a:ext uri="{FF2B5EF4-FFF2-40B4-BE49-F238E27FC236}">
                <a16:creationId xmlns:a16="http://schemas.microsoft.com/office/drawing/2014/main" id="{E727D9B4-5DFC-7D92-B7CF-68536904B739}"/>
              </a:ext>
            </a:extLst>
          </p:cNvPr>
          <p:cNvSpPr/>
          <p:nvPr/>
        </p:nvSpPr>
        <p:spPr>
          <a:xfrm>
            <a:off x="4600978" y="3659015"/>
            <a:ext cx="2562193" cy="5033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E8985E"/>
                </a:solidFill>
                <a:effectLst/>
                <a:uLnTx/>
                <a:uFillTx/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Linked to Outcomes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 8">
            <a:extLst>
              <a:ext uri="{FF2B5EF4-FFF2-40B4-BE49-F238E27FC236}">
                <a16:creationId xmlns:a16="http://schemas.microsoft.com/office/drawing/2014/main" id="{A44DB716-49FD-5407-FF87-B1B62010C888}"/>
              </a:ext>
            </a:extLst>
          </p:cNvPr>
          <p:cNvSpPr/>
          <p:nvPr/>
        </p:nvSpPr>
        <p:spPr>
          <a:xfrm>
            <a:off x="4600978" y="4371701"/>
            <a:ext cx="2562193" cy="93369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ctr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5B6B7F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Strong EX is consistently associated with higher engagement, retention, and performance.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Shape 9">
            <a:extLst>
              <a:ext uri="{FF2B5EF4-FFF2-40B4-BE49-F238E27FC236}">
                <a16:creationId xmlns:a16="http://schemas.microsoft.com/office/drawing/2014/main" id="{E67EA61B-6614-0772-8068-833E89773151}"/>
              </a:ext>
            </a:extLst>
          </p:cNvPr>
          <p:cNvSpPr/>
          <p:nvPr/>
        </p:nvSpPr>
        <p:spPr>
          <a:xfrm>
            <a:off x="8336192" y="3541903"/>
            <a:ext cx="2783283" cy="2110967"/>
          </a:xfrm>
          <a:prstGeom prst="roundRect">
            <a:avLst>
              <a:gd name="adj" fmla="val 3077"/>
            </a:avLst>
          </a:prstGeom>
          <a:solidFill>
            <a:srgbClr val="F3F6FA"/>
          </a:solidFill>
          <a:ln/>
          <a:effectLst>
            <a:outerShdw blurRad="101600" dist="25400" dir="5400000" algn="bl" rotWithShape="0">
              <a:srgbClr val="1B2430">
                <a:alpha val="12000"/>
              </a:srgbClr>
            </a:outerShdw>
          </a:effec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 10">
            <a:extLst>
              <a:ext uri="{FF2B5EF4-FFF2-40B4-BE49-F238E27FC236}">
                <a16:creationId xmlns:a16="http://schemas.microsoft.com/office/drawing/2014/main" id="{13AC4884-B8BA-4CB3-DAFF-0B544C368F3D}"/>
              </a:ext>
            </a:extLst>
          </p:cNvPr>
          <p:cNvSpPr/>
          <p:nvPr/>
        </p:nvSpPr>
        <p:spPr>
          <a:xfrm>
            <a:off x="8420122" y="3659015"/>
            <a:ext cx="2562193" cy="5033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B4A6"/>
                </a:solidFill>
                <a:effectLst/>
                <a:uLnTx/>
                <a:uFillTx/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Tech-Enabled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 11">
            <a:extLst>
              <a:ext uri="{FF2B5EF4-FFF2-40B4-BE49-F238E27FC236}">
                <a16:creationId xmlns:a16="http://schemas.microsoft.com/office/drawing/2014/main" id="{764D0BF9-8985-235E-94B5-2E18D6367F60}"/>
              </a:ext>
            </a:extLst>
          </p:cNvPr>
          <p:cNvSpPr/>
          <p:nvPr/>
        </p:nvSpPr>
        <p:spPr>
          <a:xfrm>
            <a:off x="8420122" y="4371701"/>
            <a:ext cx="2562193" cy="93369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ctr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5B6B7F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-122"/>
                <a:cs typeface="Times New Roman" panose="02020603050405020304" pitchFamily="18" charset="0"/>
              </a:rPr>
              <a:t>Modern HR technology is now central to how organizations design and deliver that experience.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5628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74FCE0-523C-0546-6F20-40F16E5DF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DE56710-9C92-06F5-97CB-5EBDCE0595D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0B8F29-B9AA-C0B2-3758-4DA3210B85FC}"/>
              </a:ext>
            </a:extLst>
          </p:cNvPr>
          <p:cNvSpPr txBox="1"/>
          <p:nvPr/>
        </p:nvSpPr>
        <p:spPr>
          <a:xfrm>
            <a:off x="2419239" y="638457"/>
            <a:ext cx="7353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Challenges in HR Tech Adoption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20B9DD0-B43A-81AD-0989-E5F34ADB60C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47CD341-4C06-BAC8-5E02-AEC83AC3540E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F8FF8E-1D77-10A1-4598-874EAF9FD07E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27E9BBB-65A3-8ADB-6A2A-159048A0F9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1BCDA1B-4A9F-B60C-D1D6-42D885F0F40D}"/>
              </a:ext>
            </a:extLst>
          </p:cNvPr>
          <p:cNvSpPr txBox="1"/>
          <p:nvPr/>
        </p:nvSpPr>
        <p:spPr>
          <a:xfrm>
            <a:off x="1072525" y="2201882"/>
            <a:ext cx="9902229" cy="2806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Common Challenges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Integration complexity across legacy and modern systems.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fatigue when employees face frequent new tools.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High implementation and licensing costs.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Vendor lock-in limiting future flexibility.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7659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79E883-6692-A891-02E2-A0605FE297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A6CBE25-4365-94D0-C8EF-99A8C3391A6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ECF91C-CDF1-E166-6B00-52BEF803A28A}"/>
              </a:ext>
            </a:extLst>
          </p:cNvPr>
          <p:cNvSpPr txBox="1"/>
          <p:nvPr/>
        </p:nvSpPr>
        <p:spPr>
          <a:xfrm>
            <a:off x="2419239" y="638457"/>
            <a:ext cx="7353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Challenges in HR Tech Adoption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EB80678-2F33-FB71-2AFE-FFF1C245827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58D919C-51FD-4AD7-DE52-CD2888046910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1D2105-285C-1E5D-41A7-AE37573D077C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D2667BF-5FCF-F12C-8CE6-02A7102AEC6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DDE990D-BD0F-B025-8EE8-081D8F4C93B2}"/>
              </a:ext>
            </a:extLst>
          </p:cNvPr>
          <p:cNvSpPr txBox="1"/>
          <p:nvPr/>
        </p:nvSpPr>
        <p:spPr>
          <a:xfrm>
            <a:off x="1072525" y="2201882"/>
            <a:ext cx="9902229" cy="2806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Practical Responses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Phase rollouts and prioritize high-impact use cases first.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 in change management and clear employee communication.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Build a business case around measurable ROI, not novelty.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Favor open, API-friendly platforms where possible.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2800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A6EA61-CC5B-0702-7622-B7FBBD71C8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244A337-9396-A279-40F3-B77F18B387F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E93144-998C-3C7F-ECD1-32B70B6E7521}"/>
              </a:ext>
            </a:extLst>
          </p:cNvPr>
          <p:cNvSpPr txBox="1"/>
          <p:nvPr/>
        </p:nvSpPr>
        <p:spPr>
          <a:xfrm>
            <a:off x="2419239" y="638457"/>
            <a:ext cx="7353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Future of AI &amp; Digital HR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BD4F5B4-2226-F233-736F-8BA9C96751B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FEED142-EF29-3FD5-99F5-14110A17F6D3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873B619-98B1-4704-8EF6-7F04DE3CD1FC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57A1733-D2B4-EF40-91B6-36DF795735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EFF0F01-F858-A2D6-44E6-83DE45839B22}"/>
              </a:ext>
            </a:extLst>
          </p:cNvPr>
          <p:cNvSpPr txBox="1"/>
          <p:nvPr/>
        </p:nvSpPr>
        <p:spPr>
          <a:xfrm>
            <a:off x="1072525" y="2201882"/>
            <a:ext cx="9902229" cy="3730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Agentic AI: </a:t>
            </a: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systems that can carry out multi-step HR tasks autonomously, with human oversight at key checkpoints.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Hyper-personalization: </a:t>
            </a: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Every employee touchpoint — learning, pay, career path — increasingly tailored to the individual.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Continuous listening: </a:t>
            </a: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Real-time sentiment tracking replaces periodic surveys as the primary engagement signal.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Predictive workforce planning: </a:t>
            </a: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Organizations plan headcount and skills needs proactively, rather than reacting after the fact.</a:t>
            </a:r>
          </a:p>
        </p:txBody>
      </p:sp>
    </p:spTree>
    <p:extLst>
      <p:ext uri="{BB962C8B-B14F-4D97-AF65-F5344CB8AC3E}">
        <p14:creationId xmlns:p14="http://schemas.microsoft.com/office/powerpoint/2010/main" val="3881515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A92C58-34BF-EDF1-0D98-F58237FC2F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DA388B7-5058-C97E-0F76-DE15FA41897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E79A5E2-4BDC-37AE-BFDF-35E3E530A447}"/>
              </a:ext>
            </a:extLst>
          </p:cNvPr>
          <p:cNvSpPr txBox="1"/>
          <p:nvPr/>
        </p:nvSpPr>
        <p:spPr>
          <a:xfrm>
            <a:off x="2419239" y="638457"/>
            <a:ext cx="7353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Discussion Questions &amp; Activity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74D00B1-3915-B73A-1E9A-F5EC4BCBBE0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347E0D4-B32F-DC56-9F38-2193BEEB5509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B62E31D-2417-14BC-BD05-405692A11AFD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5A7AB1F-E7CA-0539-4A20-B1E533436BE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AC627D2-1937-5A4E-CB5C-5D1F9C296FBC}"/>
              </a:ext>
            </a:extLst>
          </p:cNvPr>
          <p:cNvSpPr txBox="1"/>
          <p:nvPr/>
        </p:nvSpPr>
        <p:spPr>
          <a:xfrm>
            <a:off x="1072525" y="2201882"/>
            <a:ext cx="9902229" cy="2806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Where in the employee lifecycle would generative AI add the most value for a company you know?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data would you need to build a simple turnover-risk model for a specific role?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Which HR tasks should always keep a human decision-maker, and why?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should an organization communicate to employees that AI is used in HR decisions?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1959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5A8218-2011-9F29-A95A-0E590A28EF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AF3D91B-30A1-5F19-C085-CC8CB82E603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03E161C-7242-1923-FB97-6976E2C0F329}"/>
              </a:ext>
            </a:extLst>
          </p:cNvPr>
          <p:cNvSpPr txBox="1"/>
          <p:nvPr/>
        </p:nvSpPr>
        <p:spPr>
          <a:xfrm>
            <a:off x="2419239" y="638457"/>
            <a:ext cx="7353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Suggested Topics to Explore Further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9D74A97-82D6-D5E9-10C2-218ED7B687C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8D2D52-A831-8C20-8CF6-11F6CE14F151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F06DAB3-8F5F-5D23-9A6A-C642EE4B5A10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9E08B70-24F8-C3D4-69CB-B70302B9303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E66BDC4-D894-940F-34FC-06155597EE75}"/>
              </a:ext>
            </a:extLst>
          </p:cNvPr>
          <p:cNvSpPr txBox="1"/>
          <p:nvPr/>
        </p:nvSpPr>
        <p:spPr>
          <a:xfrm>
            <a:off x="1072525" y="2201882"/>
            <a:ext cx="9902229" cy="2806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Foundational people analytics and workforce planning literature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Case studies on generative AI adoption in talent acquisition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Academic and industry research on predictive attrition modeling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Reports on HR technology market trends from major HR technology analysts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privacy and AI governance frameworks applicable to employment data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3113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4EACB34-9205-4CE2-A572-861FBFB54E24}"/>
</file>

<file path=customXml/itemProps2.xml><?xml version="1.0" encoding="utf-8"?>
<ds:datastoreItem xmlns:ds="http://schemas.openxmlformats.org/officeDocument/2006/customXml" ds:itemID="{709D9939-1E6D-463F-8585-BBF8AD6C89B7}"/>
</file>

<file path=customXml/itemProps3.xml><?xml version="1.0" encoding="utf-8"?>
<ds:datastoreItem xmlns:ds="http://schemas.openxmlformats.org/officeDocument/2006/customXml" ds:itemID="{E53A2710-5ACE-4984-BC83-BB3925452D02}"/>
</file>

<file path=docProps/app.xml><?xml version="1.0" encoding="utf-8"?>
<Properties xmlns="http://schemas.openxmlformats.org/officeDocument/2006/extended-properties" xmlns:vt="http://schemas.openxmlformats.org/officeDocument/2006/docPropsVTypes">
  <TotalTime>930</TotalTime>
  <Words>2227</Words>
  <Application>Microsoft Office PowerPoint</Application>
  <PresentationFormat>Widescreen</PresentationFormat>
  <Paragraphs>323</Paragraphs>
  <Slides>38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38</vt:i4>
      </vt:variant>
    </vt:vector>
  </HeadingPairs>
  <TitlesOfParts>
    <vt:vector size="46" baseType="lpstr">
      <vt:lpstr>Alexandria</vt:lpstr>
      <vt:lpstr>Arial</vt:lpstr>
      <vt:lpstr>Calibri</vt:lpstr>
      <vt:lpstr>Calibri Light</vt:lpstr>
      <vt:lpstr>Roboto Light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Usama Fendi</cp:lastModifiedBy>
  <cp:revision>232</cp:revision>
  <dcterms:created xsi:type="dcterms:W3CDTF">2023-04-29T09:08:00Z</dcterms:created>
  <dcterms:modified xsi:type="dcterms:W3CDTF">2026-07-28T22:27:06Z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