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1"/>
  </p:notesMasterIdLst>
  <p:sldIdLst>
    <p:sldId id="628" r:id="rId5"/>
    <p:sldId id="629" r:id="rId6"/>
    <p:sldId id="257" r:id="rId7"/>
    <p:sldId id="619" r:id="rId8"/>
    <p:sldId id="676" r:id="rId9"/>
    <p:sldId id="616" r:id="rId10"/>
    <p:sldId id="482" r:id="rId11"/>
    <p:sldId id="605" r:id="rId12"/>
    <p:sldId id="256" r:id="rId13"/>
    <p:sldId id="527" r:id="rId14"/>
    <p:sldId id="604" r:id="rId15"/>
    <p:sldId id="597" r:id="rId16"/>
    <p:sldId id="596" r:id="rId17"/>
    <p:sldId id="620" r:id="rId18"/>
    <p:sldId id="608" r:id="rId19"/>
    <p:sldId id="606" r:id="rId20"/>
    <p:sldId id="598" r:id="rId21"/>
    <p:sldId id="622" r:id="rId22"/>
    <p:sldId id="660" r:id="rId23"/>
    <p:sldId id="623" r:id="rId24"/>
    <p:sldId id="667" r:id="rId25"/>
    <p:sldId id="609" r:id="rId26"/>
    <p:sldId id="668" r:id="rId27"/>
    <p:sldId id="659" r:id="rId28"/>
    <p:sldId id="666" r:id="rId29"/>
    <p:sldId id="625" r:id="rId30"/>
    <p:sldId id="669" r:id="rId31"/>
    <p:sldId id="645" r:id="rId32"/>
    <p:sldId id="631" r:id="rId33"/>
    <p:sldId id="662" r:id="rId34"/>
    <p:sldId id="652" r:id="rId35"/>
    <p:sldId id="653" r:id="rId36"/>
    <p:sldId id="651" r:id="rId37"/>
    <p:sldId id="663" r:id="rId38"/>
    <p:sldId id="654" r:id="rId39"/>
    <p:sldId id="648" r:id="rId40"/>
    <p:sldId id="647" r:id="rId41"/>
    <p:sldId id="671" r:id="rId42"/>
    <p:sldId id="672" r:id="rId43"/>
    <p:sldId id="664" r:id="rId44"/>
    <p:sldId id="665" r:id="rId45"/>
    <p:sldId id="613" r:id="rId46"/>
    <p:sldId id="626" r:id="rId47"/>
    <p:sldId id="600" r:id="rId48"/>
    <p:sldId id="632" r:id="rId49"/>
    <p:sldId id="67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676"/>
            <p14:sldId id="616"/>
            <p14:sldId id="482"/>
            <p14:sldId id="605"/>
            <p14:sldId id="256"/>
            <p14:sldId id="527"/>
            <p14:sldId id="604"/>
            <p14:sldId id="597"/>
            <p14:sldId id="596"/>
            <p14:sldId id="620"/>
            <p14:sldId id="608"/>
            <p14:sldId id="606"/>
            <p14:sldId id="598"/>
            <p14:sldId id="622"/>
            <p14:sldId id="660"/>
            <p14:sldId id="623"/>
            <p14:sldId id="667"/>
            <p14:sldId id="609"/>
            <p14:sldId id="668"/>
            <p14:sldId id="659"/>
            <p14:sldId id="666"/>
            <p14:sldId id="625"/>
            <p14:sldId id="669"/>
            <p14:sldId id="645"/>
            <p14:sldId id="631"/>
            <p14:sldId id="662"/>
            <p14:sldId id="652"/>
            <p14:sldId id="653"/>
            <p14:sldId id="651"/>
            <p14:sldId id="663"/>
            <p14:sldId id="654"/>
            <p14:sldId id="648"/>
            <p14:sldId id="647"/>
            <p14:sldId id="671"/>
            <p14:sldId id="672"/>
            <p14:sldId id="664"/>
            <p14:sldId id="665"/>
            <p14:sldId id="613"/>
            <p14:sldId id="626"/>
            <p14:sldId id="600"/>
            <p14:sldId id="632"/>
            <p14:sldId id="67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varScale="1">
        <p:scale>
          <a:sx n="82" d="100"/>
          <a:sy n="82" d="100"/>
        </p:scale>
        <p:origin x="706"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1544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7773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15218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63997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9828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61626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5347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3904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14826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332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0313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1842562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37116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62600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750227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555388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8415252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4256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78824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10/13/2024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375589998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9.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332740" y="2745321"/>
            <a:ext cx="6653849" cy="1784143"/>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أساليب البحث</a:t>
            </a:r>
          </a:p>
          <a:p>
            <a:pPr algn="ctr" rtl="1">
              <a:lnSpc>
                <a:spcPct val="250000"/>
              </a:lnSpc>
            </a:pPr>
            <a:r>
              <a:rPr lang="ar-JO" sz="2400" b="1" dirty="0">
                <a:latin typeface="Alexandria" pitchFamily="2" charset="-78"/>
                <a:cs typeface="Alexandria" pitchFamily="2" charset="-78"/>
              </a:rPr>
              <a:t>أساليب وأدوات جمع المعلومات</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2686050" y="1517459"/>
            <a:ext cx="8847097" cy="3785611"/>
          </a:xfrm>
          <a:prstGeom prst="rect">
            <a:avLst/>
          </a:prstGeom>
          <a:noFill/>
          <a:ln>
            <a:noFill/>
          </a:ln>
        </p:spPr>
        <p:txBody>
          <a:bodyPr spcFirstLastPara="1" wrap="square" lIns="91425" tIns="45700" rIns="91425" bIns="45700" anchor="t" anchorCtr="0">
            <a:spAutoFit/>
          </a:bodyPr>
          <a:lstStyle/>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البيانات والمعلومات</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أدوات وطرق جميع البيانات الثانوية</a:t>
            </a:r>
            <a:endParaRPr lang="en-US" sz="1600" dirty="0">
              <a:solidFill>
                <a:schemeClr val="dk1"/>
              </a:solidFill>
              <a:latin typeface="Alexandria" pitchFamily="2" charset="-78"/>
              <a:ea typeface="Calibri"/>
              <a:cs typeface="Alexandria" pitchFamily="2" charset="-78"/>
              <a:sym typeface="Calibri"/>
            </a:endParaRPr>
          </a:p>
          <a:p>
            <a:pPr marR="0" lvl="0" algn="r" rtl="1">
              <a:lnSpc>
                <a:spcPct val="250000"/>
              </a:lnSpc>
              <a:spcBef>
                <a:spcPts val="0"/>
              </a:spcBef>
              <a:spcAft>
                <a:spcPts val="0"/>
              </a:spcAft>
              <a:buClr>
                <a:schemeClr val="dk1"/>
              </a:buClr>
              <a:buSzPts val="2400"/>
            </a:pPr>
            <a:r>
              <a:rPr lang="ar-SA" sz="1600" dirty="0">
                <a:solidFill>
                  <a:schemeClr val="dk1"/>
                </a:solidFill>
                <a:latin typeface="Alexandria" pitchFamily="2" charset="-78"/>
                <a:ea typeface="Calibri"/>
                <a:cs typeface="Alexandria" pitchFamily="2" charset="-78"/>
                <a:sym typeface="Calibri"/>
              </a:rPr>
              <a:t>(الوثائق والسجلات الإدارية ، الإحصاءات والتقارير الرسمية).</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أدوات وطرق جميع البيانات أولية(المقابلة، الملاحظة، والاستبيان، والاختبارات ).</a:t>
            </a:r>
          </a:p>
          <a:p>
            <a:pPr marL="342900" marR="0" lvl="0" indent="-342900" algn="r" rtl="1">
              <a:lnSpc>
                <a:spcPct val="25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135110" y="2078030"/>
            <a:ext cx="10687565" cy="3744038"/>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البحث العلمي هو عملية علمية، تجمع لها الحقائق والدراسات، وتُستوفى فيها العناصر المادية والمعنوية حول موضوع معين دقيق في مجال التخصص، لفحصها وفق مناهج علمية مقررة يكون للباحث منها موقف معين، ليتوصل من كل ذلك إلى نتائج جديدة، هذه النتائج هي ثمرة البحث، والغاية التي ينشدها الباحث من وراء العملية العلمية الفكرية، سواء كانت نظرية أو تجريبية، وهي ما يعبر عنها علميا بـ (الإضافة الجديدة) المطلوبة في البحوث العلمية العالمية.</a:t>
            </a:r>
          </a:p>
          <a:p>
            <a:pPr algn="just" rtl="1">
              <a:lnSpc>
                <a:spcPct val="150000"/>
              </a:lnSpc>
            </a:pPr>
            <a:r>
              <a:rPr lang="ar-SA" sz="1600" dirty="0">
                <a:latin typeface="Alexandria" pitchFamily="2" charset="-78"/>
                <a:cs typeface="Alexandria" pitchFamily="2" charset="-78"/>
              </a:rPr>
              <a:t> وتعد منهجية البحث العلمي جزء لا يتجزأ من البحث العلمي، ولقد تم تعريفها بأنها مجموعة الإجراءات التي يتبعها الفكر البشري لاكتشاف واقعة علمية وإثباتها، وللقيام بذلك فإن عملية جمع البيانات والمعلومات تعتبر أحد أهم الإجراءات المتبعة في مجال منهجية البحث العلمي إذ يتم فيها جمع المعلومات المتعلقة بالجوانب النظرية وعادة ما تكون الكتب المجلات والتقارير والوثائق الأخرى. وكذلك الجوانب العملية أو الميدانية أو التجريبية فيكون جمع البيانات الخاص بها عن طريق الملاحظة والمقابلات والاستبيانات وطبيعة الموضوع أو المشكلة محل البحث أو الدراسة هي التي تحدد حجم نوعية وطبيعة أدوات البحث التي يجب أن يختارها الباحث في إنجاز وإتمام بحثه.</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4B228A-7EE7-7D2E-8ADA-03912AF950F6}"/>
              </a:ext>
            </a:extLst>
          </p:cNvPr>
          <p:cNvSpPr/>
          <p:nvPr/>
        </p:nvSpPr>
        <p:spPr>
          <a:xfrm>
            <a:off x="456892" y="1133475"/>
            <a:ext cx="4128422" cy="51601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FAEA860-0BF1-0FA8-400A-1F2BB1460666}"/>
              </a:ext>
            </a:extLst>
          </p:cNvPr>
          <p:cNvSpPr/>
          <p:nvPr/>
        </p:nvSpPr>
        <p:spPr>
          <a:xfrm>
            <a:off x="901053" y="1363488"/>
            <a:ext cx="11155680" cy="4651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مربع نص 2"/>
          <p:cNvSpPr txBox="1"/>
          <p:nvPr/>
        </p:nvSpPr>
        <p:spPr>
          <a:xfrm>
            <a:off x="1320582" y="1611155"/>
            <a:ext cx="10316622" cy="4113370"/>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تعد البيانات التي يجمعها الباحث من مصادرها المختلفة حجر الأساس في البحث العلمي؛ لأنه بدون الحصول على البيانات والمعلومات لا يمكن أن تتم إجراءات البحث العلمي وخطواته الأخرى؛ لذا فإن جمع البيانات لابد لها من أدوات محددة تختلف باختلاف مناهج البحث التي اعتمدها الباحث، وتختلف هذه الأدوات من دراسة إلى أخرى ومن مجتمع وعينة إلى أخرى، فما يصلح كأداة لدراسة موضوع معين في منظمة ما قد لا يصلح لدراسة أخرى في نفس المنظمة . وبغض النظر عن أداة جمع البيانات فإنه يجب أن تتوفر فيها مجموعة من الخصائص الثابتة التي يجب توافرها الصدق والثبات في أي أداة والتي توفر الثقة اللازمة بقدرتها على جمع بيانات لاختبار فرضيات الدراسة وهي والموضوعية، فبمجرد تحديد مشكلة "إشكالية" البحث تبدأ مرحلة تنظيم عملية جمع المعلومات الضرورية لتحليلها، وهناك العديد من أدوات وطرق وتقنيات البحث المستخدمة في البحوث العلمية باختلاف مصادر جمع هذه البيانات، وتتمثل هذه الأدوات بالإحصاءات والتقارير الرسمية بالوثائق والسجلات الإدارية الاستبانة، المقابلة والملاحظة، ويتوقف قرار استخدام إحدى هذه الأدوات أو استخدام عدة أدوات في البحث على التقييم الموضوعي للأداة نفسها ومعرفة مميزات وعيوب كل أداة من الأدوات البحثية ابتداء من تحديد مشكلة البحث وانتهاء بالنتائج والتوصيات .</a:t>
            </a:r>
          </a:p>
        </p:txBody>
      </p:sp>
    </p:spTree>
    <p:extLst>
      <p:ext uri="{BB962C8B-B14F-4D97-AF65-F5344CB8AC3E}">
        <p14:creationId xmlns:p14="http://schemas.microsoft.com/office/powerpoint/2010/main" val="2069557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B3596F46-1D39-BA60-49DC-2F7063617116}"/>
              </a:ext>
            </a:extLst>
          </p:cNvPr>
          <p:cNvSpPr/>
          <p:nvPr/>
        </p:nvSpPr>
        <p:spPr>
          <a:xfrm>
            <a:off x="456892" y="933449"/>
            <a:ext cx="4128422" cy="5686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5C918A0D-9CC2-A342-D916-23D671B97A6D}"/>
              </a:ext>
            </a:extLst>
          </p:cNvPr>
          <p:cNvSpPr/>
          <p:nvPr/>
        </p:nvSpPr>
        <p:spPr>
          <a:xfrm>
            <a:off x="901053" y="1185470"/>
            <a:ext cx="11155680" cy="51081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56265" y="1498211"/>
            <a:ext cx="10245255" cy="4482637"/>
          </a:xfrm>
          <a:prstGeom prst="rect">
            <a:avLst/>
          </a:prstGeom>
          <a:noFill/>
        </p:spPr>
        <p:txBody>
          <a:bodyPr wrap="square" rtlCol="1">
            <a:spAutoFit/>
          </a:bodyPr>
          <a:lstStyle/>
          <a:p>
            <a:pPr algn="r" rtl="1">
              <a:lnSpc>
                <a:spcPct val="150000"/>
              </a:lnSpc>
            </a:pPr>
            <a:r>
              <a:rPr lang="ar-SA" sz="1600" dirty="0">
                <a:cs typeface="Alexandria"/>
              </a:rPr>
              <a:t>تعتبر الأدوات البحثية وسائل مساعدة للحصول على البيانات اللازمة لموضوع البحث، كما تعتبر من أهم الخطوات في البحث العلمي والتي تساعد على كتابة البحث بطريقة صحيحة وعلمية، فمن خلال الأدوات يتم الحصول على البيانات الصحيحة والموثوقة والتي يتم من خلالها الوصول إلى نتائج دقيقة، إضافة إلى أدوات التحليل الإحصائي المستخدمة التي يمكن من خلالها الربط بين البيانات التي تم الحصول عليها من أدوات جمع البيانات وتحويلها إلى نتائج دقيقة وصحيحة، وبالتالي فإنه لا يمكن أن يتم كتابة البحث بصورة كاملة إلا من خلال الاستخدام الصحيح للأدوات البحثية. ومن الأدوات التي يستخدمها الباحث للحصول على البيانات اللازمة هي: الملاحظة، والاستبيان، والمقابلة، والاختبار والمقاييس، ولكل بحث أداوته الخاص</a:t>
            </a:r>
            <a:r>
              <a:rPr lang="ar-JO" sz="1600" dirty="0">
                <a:cs typeface="Alexandria"/>
              </a:rPr>
              <a:t>ة</a:t>
            </a:r>
            <a:r>
              <a:rPr lang="ar-SA" sz="1600" dirty="0">
                <a:cs typeface="Alexandria"/>
              </a:rPr>
              <a:t> به</a:t>
            </a:r>
            <a:r>
              <a:rPr lang="ar-JO" sz="1600" dirty="0">
                <a:cs typeface="Alexandria"/>
              </a:rPr>
              <a:t>.</a:t>
            </a:r>
          </a:p>
          <a:p>
            <a:pPr algn="r" rtl="1">
              <a:lnSpc>
                <a:spcPct val="150000"/>
              </a:lnSpc>
            </a:pPr>
            <a:r>
              <a:rPr lang="ar-SA" sz="1600" dirty="0">
                <a:cs typeface="Alexandria"/>
              </a:rPr>
              <a:t> وقد تختلف هذه الأدوات باختلاف طبيعة البحث ومنهجه وأهدافه، فعلى سبيل المثال تعتبر أدا</a:t>
            </a:r>
            <a:r>
              <a:rPr lang="ar-JO" sz="1600" dirty="0">
                <a:cs typeface="Alexandria"/>
              </a:rPr>
              <a:t>ت</a:t>
            </a:r>
            <a:r>
              <a:rPr lang="ar-SA" sz="1600" dirty="0">
                <a:cs typeface="Alexandria"/>
              </a:rPr>
              <a:t>ا الاستبانة والمقابلة من أكثر الأدوات البحثية التي تناسب وتستخدم في البحوث المسحية والاستطلاعية، بينما أداة الملاحظة تُستخدم في البحوث التجريبية، وفي البحوث التاريخية يعتمد الباحث على للملاحظة غير المباشرة، بينما في الدراسات التربوية التي تهدف إلى قياس تحصيل الطلبة أو مقارنة طرق التدريس المختلفة تكون الاختبارات أنسب أداة لذلك. </a:t>
            </a:r>
            <a:endParaRPr lang="ar-JO" sz="1600" dirty="0">
              <a:cs typeface="Alexandria"/>
            </a:endParaRPr>
          </a:p>
        </p:txBody>
      </p:sp>
    </p:spTree>
    <p:extLst>
      <p:ext uri="{BB962C8B-B14F-4D97-AF65-F5344CB8AC3E}">
        <p14:creationId xmlns:p14="http://schemas.microsoft.com/office/powerpoint/2010/main" val="3988817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5E9AAEC-D245-222F-C407-7801657B7549}"/>
              </a:ext>
            </a:extLst>
          </p:cNvPr>
          <p:cNvSpPr/>
          <p:nvPr/>
        </p:nvSpPr>
        <p:spPr>
          <a:xfrm>
            <a:off x="456892" y="952500"/>
            <a:ext cx="4128422" cy="554508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815CB03-9F75-0385-5F7A-A4BE4EDC33C5}"/>
              </a:ext>
            </a:extLst>
          </p:cNvPr>
          <p:cNvSpPr/>
          <p:nvPr/>
        </p:nvSpPr>
        <p:spPr>
          <a:xfrm>
            <a:off x="901053" y="1228726"/>
            <a:ext cx="11155680" cy="50648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297FE65-80A6-C706-21AF-8BD54AC41B25}"/>
              </a:ext>
            </a:extLst>
          </p:cNvPr>
          <p:cNvSpPr txBox="1"/>
          <p:nvPr/>
        </p:nvSpPr>
        <p:spPr>
          <a:xfrm>
            <a:off x="4019296" y="360418"/>
            <a:ext cx="4153408"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البيانات والمعلومات</a:t>
            </a:r>
          </a:p>
        </p:txBody>
      </p:sp>
      <p:sp>
        <p:nvSpPr>
          <p:cNvPr id="2" name="مربع نص 1"/>
          <p:cNvSpPr txBox="1"/>
          <p:nvPr/>
        </p:nvSpPr>
        <p:spPr>
          <a:xfrm>
            <a:off x="1141089" y="1285877"/>
            <a:ext cx="10675608" cy="4841390"/>
          </a:xfrm>
          <a:prstGeom prst="rect">
            <a:avLst/>
          </a:prstGeom>
          <a:noFill/>
        </p:spPr>
        <p:txBody>
          <a:bodyPr wrap="square" rtlCol="1">
            <a:spAutoFit/>
          </a:bodyPr>
          <a:lstStyle/>
          <a:p>
            <a:pPr algn="r" rtl="1">
              <a:lnSpc>
                <a:spcPct val="200000"/>
              </a:lnSpc>
            </a:pPr>
            <a:r>
              <a:rPr lang="ar-SA" sz="1200" dirty="0">
                <a:cs typeface="Alexandria"/>
              </a:rPr>
              <a:t>تعتبر البيانات والمعلومات المصدر الأساسي لاختيار للمشكلات والظواهر البحثية والتي تشكل نقطة الانطلاق في البحوث، فبدونها لا يُمكن التعرف على المشكلات وتحليلها والتعرف على أبعادها وطرق معالجتها. </a:t>
            </a:r>
            <a:endParaRPr lang="en-US" sz="1200" dirty="0">
              <a:cs typeface="Alexandria"/>
            </a:endParaRPr>
          </a:p>
          <a:p>
            <a:pPr algn="r" rtl="1">
              <a:lnSpc>
                <a:spcPct val="200000"/>
              </a:lnSpc>
            </a:pPr>
            <a:r>
              <a:rPr lang="ar-SA" sz="1200" dirty="0">
                <a:cs typeface="Alexandria"/>
              </a:rPr>
              <a:t> قبل التطرق إلى الأدوات البحثية ومفهوم كل منها وأنواعها، وجب التنويه إلى أن هناك فرق بين البيانات والمعلومات، إذ أن هناك خلط واضح بين مدلول البيانات ومدلول المعلومات لدى عدد من المهتمين بدراسة البحث العلمي، إذ يستخدم بعضهم مصطلح البيانات وهو يقصد مصطلح المعلومات والعكس بالعكس، ولكن وجد فرق بين مدلولي البيانات والمعلومات، ويتضح الفرق بينهما من خلال التعريف الآتي: </a:t>
            </a:r>
            <a:endParaRPr lang="en-US" sz="1200" dirty="0">
              <a:cs typeface="Alexandria"/>
            </a:endParaRPr>
          </a:p>
          <a:p>
            <a:pPr algn="r" rtl="1">
              <a:lnSpc>
                <a:spcPct val="200000"/>
              </a:lnSpc>
            </a:pPr>
            <a:r>
              <a:rPr lang="ar-SA" sz="1200" dirty="0">
                <a:cs typeface="Alexandria"/>
              </a:rPr>
              <a:t>المعلومات: هي بيانات جاهزة تتصف بالوضوح والتنظيم والتوثيق وسهولة الرجوع إليها </a:t>
            </a:r>
            <a:r>
              <a:rPr lang="ar-JO" sz="1200" dirty="0">
                <a:cs typeface="Alexandria"/>
              </a:rPr>
              <a:t>مباشرة من خلال </a:t>
            </a:r>
            <a:r>
              <a:rPr lang="ar-SA" sz="1200" dirty="0">
                <a:cs typeface="Alexandria"/>
              </a:rPr>
              <a:t>المكتبات ومصادر المعلومات التقليدية والحديثة. </a:t>
            </a:r>
            <a:endParaRPr lang="en-US" sz="1200" dirty="0">
              <a:cs typeface="Alexandria"/>
            </a:endParaRPr>
          </a:p>
          <a:p>
            <a:pPr algn="r" rtl="1">
              <a:lnSpc>
                <a:spcPct val="200000"/>
              </a:lnSpc>
            </a:pPr>
            <a:r>
              <a:rPr lang="ar-SA" sz="1200" dirty="0">
                <a:cs typeface="Alexandria"/>
              </a:rPr>
              <a:t>البيانات:  مجموعة المشاهدات والملاحظات والأرقام والآراء المتعلقة بظاهرة أو مشكلة معينة. </a:t>
            </a:r>
            <a:endParaRPr lang="en-US" sz="1200" dirty="0">
              <a:cs typeface="Alexandria"/>
            </a:endParaRPr>
          </a:p>
          <a:p>
            <a:pPr algn="r" rtl="1">
              <a:lnSpc>
                <a:spcPct val="200000"/>
              </a:lnSpc>
            </a:pPr>
            <a:r>
              <a:rPr lang="ar-SA" sz="1200" dirty="0">
                <a:cs typeface="Alexandria"/>
              </a:rPr>
              <a:t>وهنا لا بد من الباحث معرفة نوع البيانات التي سيقوم بجمعها واستخدامها في البحث ليتعين عليه اختيار طريقة جمع البيانات، حيث أن هناك نوعين من البيانات التي يقوم الباحث يجمعها، والتي تتمثل بالبيانات الأولية والبيانات الثانوية، فالبيانات الأولية هي التي يقوم الباحث بجمعها لأول مرة، وبالتالي تصادف أن تكون أصلية في طبيعتها، والتي يمكن الحصول عليها من خلال الملاحظة أو من خلال التواصل المباشر مع المستجيبين بشكل أو بآخر أو من خلال المقابلات الشخصية أو من خلال الاستبانات. بينما البيانات الثانوية هي تلك التي تم جمعها بالفعل من قبل شخص آخر والتي تكون موجودة في التقارير والإحصاءات ويمكن الحصول عليها بسرعة وسهولة والتي يعتمد عليها بالعملية الإحصائية وبالتالي فإن نوع البيانات سيستخدمها الباحث العلمي في دراسته، ستؤثر بشكل كبير على طريقة جمع البيانات، فهي تتم بشكل أصلي وجديد في البيانات الأولية، بينما تعتمد على عمليات التجميع عند جمع البيانات الثانوية.</a:t>
            </a:r>
            <a:endParaRPr lang="en-US" sz="1200" dirty="0">
              <a:cs typeface="Alexandria"/>
            </a:endParaRPr>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46FF0B4-D1DB-003E-9B49-46974D7EF9A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B16A962-6843-CA93-A26B-7F35F663011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39989" y="2705967"/>
            <a:ext cx="10477808" cy="2484783"/>
          </a:xfrm>
          <a:prstGeom prst="rect">
            <a:avLst/>
          </a:prstGeom>
          <a:noFill/>
        </p:spPr>
        <p:txBody>
          <a:bodyPr wrap="square" rtlCol="1">
            <a:spAutoFit/>
          </a:bodyPr>
          <a:lstStyle/>
          <a:p>
            <a:pPr algn="r" rtl="1">
              <a:lnSpc>
                <a:spcPct val="200000"/>
              </a:lnSpc>
            </a:pPr>
            <a:r>
              <a:rPr lang="ar-SA" sz="1600" dirty="0">
                <a:cs typeface="Alexandria"/>
              </a:rPr>
              <a:t>أما بالنسبة لتحليل البيانات فتقسم البيانات إلى نوعين بيانات كمية وبيانات كيفية، فالبيانات الكمية: هي التي تكون في شكل رقمي مثل العمر والدخل، وسنوات الخبرة، وغيرها، بينما البيانات الكيفية هي البيانات التي لا تكون في صورة رقمية مثل: الوظيفة، والمستوى التعليمي، والجنس، مكان الإقامة، وغيرها مع وضوح الفرق بين المعلومات والبيانات إلا أن بعض الباحثين وجدوا أن من الصعب وضع حد فاصل بين البيانات والمعلومات، فما يعتبر معلومات في بعض المراحل، يعتبر بيانات في المرحلة التي تليها. </a:t>
            </a:r>
            <a:endParaRPr lang="en-US" sz="1600" dirty="0">
              <a:cs typeface="Alexandria"/>
            </a:endParaRPr>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43F385DE-3473-8930-AD4B-7E102A4F0E1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B92D212-633D-F3BA-17AD-29B2CAA39917}"/>
              </a:ext>
            </a:extLst>
          </p:cNvPr>
          <p:cNvSpPr/>
          <p:nvPr/>
        </p:nvSpPr>
        <p:spPr>
          <a:xfrm>
            <a:off x="901053" y="190365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C4F7D31F-2E22-8464-F099-B9B25B73F6FB}"/>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جمع البيانات والمعلومات</a:t>
            </a:r>
          </a:p>
        </p:txBody>
      </p:sp>
      <p:sp>
        <p:nvSpPr>
          <p:cNvPr id="2" name="مربع نص 1"/>
          <p:cNvSpPr txBox="1"/>
          <p:nvPr/>
        </p:nvSpPr>
        <p:spPr>
          <a:xfrm>
            <a:off x="1054405" y="2233255"/>
            <a:ext cx="10848975" cy="3469668"/>
          </a:xfrm>
          <a:prstGeom prst="rect">
            <a:avLst/>
          </a:prstGeom>
          <a:noFill/>
        </p:spPr>
        <p:txBody>
          <a:bodyPr wrap="square" rtlCol="1">
            <a:spAutoFit/>
          </a:bodyPr>
          <a:lstStyle/>
          <a:p>
            <a:pPr algn="r" rtl="1">
              <a:lnSpc>
                <a:spcPct val="200000"/>
              </a:lnSpc>
            </a:pPr>
            <a:r>
              <a:rPr lang="ar-SA" sz="1600" dirty="0">
                <a:cs typeface="Alexandria"/>
              </a:rPr>
              <a:t>تتعدد وتنوع الأدوات التي يمكن الباحث الاعتماد عليها للحصول على البيانات الأولية والثانوية التي يحتاج إليها في كتابة البحث العلمي للوصول إلى حل الإشكالية البحث، ولإثبات أو نفي صحة الفرضيات التي اعتمد عليها الباحث في تفسير الظواهر في البحث، ويختار الباحث الأداة والطريقة المناسبة وفقاً لطبيعة البحث والهدف من البحث، وطبيعة مجتمع وعينة الدراسة، ووفق المنهج المستخدم، كما يمكن للباحث أن يستخدم جميع الأدوات والطرق أو بعضاً منها</a:t>
            </a:r>
            <a:r>
              <a:rPr lang="ar-JO" sz="1600" dirty="0">
                <a:cs typeface="Alexandria"/>
              </a:rPr>
              <a:t>.</a:t>
            </a:r>
            <a:endParaRPr lang="en-US" sz="1600" dirty="0">
              <a:cs typeface="Alexandria"/>
            </a:endParaRPr>
          </a:p>
          <a:p>
            <a:pPr algn="r" rtl="1">
              <a:lnSpc>
                <a:spcPct val="200000"/>
              </a:lnSpc>
            </a:pPr>
            <a:r>
              <a:rPr lang="ar-SA" sz="1600" dirty="0">
                <a:cs typeface="Alexandria"/>
              </a:rPr>
              <a:t> ومن الأدوات يمكن الاعتماد عليها في الحصول على بيانات البحث العلمي:</a:t>
            </a:r>
            <a:endParaRPr lang="ar-JO" sz="1600" dirty="0">
              <a:cs typeface="Alexandria"/>
            </a:endParaRPr>
          </a:p>
          <a:p>
            <a:pPr marL="342900" indent="-342900" algn="r" rtl="1">
              <a:lnSpc>
                <a:spcPct val="200000"/>
              </a:lnSpc>
              <a:buFont typeface="Wingdings" panose="05000000000000000000" pitchFamily="2" charset="2"/>
              <a:buChar char="Ø"/>
            </a:pPr>
            <a:r>
              <a:rPr lang="ar-SA" sz="1600" dirty="0">
                <a:cs typeface="Alexandria"/>
              </a:rPr>
              <a:t> أدوات وطرق جميع البيانات الثانوية</a:t>
            </a:r>
            <a:endParaRPr lang="ar-JO" sz="1600" dirty="0">
              <a:cs typeface="Alexandria"/>
            </a:endParaRPr>
          </a:p>
          <a:p>
            <a:pPr marL="342900" indent="-342900" algn="r" rtl="1">
              <a:lnSpc>
                <a:spcPct val="200000"/>
              </a:lnSpc>
              <a:buFont typeface="Wingdings" panose="05000000000000000000" pitchFamily="2" charset="2"/>
              <a:buChar char="Ø"/>
            </a:pPr>
            <a:r>
              <a:rPr lang="ar-SA" sz="1600" dirty="0">
                <a:cs typeface="Alexandria"/>
              </a:rPr>
              <a:t>أدوات وطرق جميع البيانات </a:t>
            </a:r>
            <a:r>
              <a:rPr lang="ar-JO" sz="1600" dirty="0">
                <a:cs typeface="Alexandria"/>
              </a:rPr>
              <a:t>أولية</a:t>
            </a:r>
            <a:endParaRPr lang="en-US" sz="1600" dirty="0">
              <a:cs typeface="Alexandria"/>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4527" y="4138940"/>
            <a:ext cx="2809875" cy="162877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6DBEDA5-5014-8E31-5AB2-55A3F5B05804}"/>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F7517F8-78A9-E584-2A1C-35ADBD0E8273}"/>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CA4A80D9-C71D-40FE-C6BD-8F7F35E03A80}"/>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جميع البيانات الثانوية</a:t>
            </a:r>
          </a:p>
        </p:txBody>
      </p:sp>
      <p:sp>
        <p:nvSpPr>
          <p:cNvPr id="2" name="مربع نص 1"/>
          <p:cNvSpPr txBox="1"/>
          <p:nvPr/>
        </p:nvSpPr>
        <p:spPr>
          <a:xfrm>
            <a:off x="1211065" y="1416537"/>
            <a:ext cx="10535655" cy="4485330"/>
          </a:xfrm>
          <a:prstGeom prst="rect">
            <a:avLst/>
          </a:prstGeom>
          <a:noFill/>
        </p:spPr>
        <p:txBody>
          <a:bodyPr wrap="square" rtlCol="1">
            <a:spAutoFit/>
          </a:bodyPr>
          <a:lstStyle/>
          <a:p>
            <a:pPr algn="r" rtl="1">
              <a:lnSpc>
                <a:spcPct val="150000"/>
              </a:lnSpc>
            </a:pPr>
            <a:r>
              <a:rPr lang="ar-SA" sz="1600" b="1" dirty="0">
                <a:cs typeface="Alexandria"/>
              </a:rPr>
              <a:t>أولاً: الوثائق والسجلات الإدارية</a:t>
            </a:r>
            <a:r>
              <a:rPr lang="en-US" sz="1600" b="1" dirty="0">
                <a:cs typeface="Alexandria"/>
              </a:rPr>
              <a:t> </a:t>
            </a:r>
            <a:r>
              <a:rPr lang="en-US" sz="1600" dirty="0">
                <a:cs typeface="Alexandria"/>
              </a:rPr>
              <a:t>:</a:t>
            </a:r>
            <a:r>
              <a:rPr lang="ar-SA" sz="1600" dirty="0">
                <a:cs typeface="Alexandria"/>
              </a:rPr>
              <a:t>تعد الوثائق والسجلات الإدارية من أهم أدوات جمع المعلومات والبيانات الثانوية؛ لأنه يمكن الحصول عليها من داخل المؤسسة، حيث يقوم الباحث يجمع البيانات عن الظواهر وقضايا البحث من الوثائق التي يحصل عليها من المؤسسة محل الدراسة ، ومن ثم يشرح ويحلل البيانات التي استخرجها من هذه الوثائق، ويتمكن استخدام هذه الوثائق أيضا كملاحق في نهاية الدراسة، وتتميز هذه البيانات بأنها حقيقية وواقعية ولا تتأثر بالعوامل النفسية مثل الاستبيان، وتعتبر أقوى في بناء النتائج خاصة إذا كان لدى المؤسسة رقابة داخلية وخارجية لمنع التغييرات على النتائج الفعلية التي تحققها المنظمة لتحسين صورتها. </a:t>
            </a:r>
            <a:endParaRPr lang="en-US" sz="1600" dirty="0">
              <a:cs typeface="Alexandria"/>
            </a:endParaRPr>
          </a:p>
          <a:p>
            <a:pPr algn="r" rtl="1">
              <a:lnSpc>
                <a:spcPct val="150000"/>
              </a:lnSpc>
            </a:pPr>
            <a:r>
              <a:rPr lang="ar-SA" sz="1600" b="1" dirty="0">
                <a:cs typeface="Alexandria"/>
              </a:rPr>
              <a:t>ثانياً: الإحصاءات والتقارير الرسمية </a:t>
            </a:r>
            <a:r>
              <a:rPr lang="ar-JO" sz="1600" dirty="0">
                <a:cs typeface="Alexandria"/>
              </a:rPr>
              <a:t>:</a:t>
            </a:r>
            <a:r>
              <a:rPr lang="ar-SA" sz="1600" dirty="0">
                <a:cs typeface="Alexandria"/>
              </a:rPr>
              <a:t> </a:t>
            </a:r>
            <a:r>
              <a:rPr lang="ar-JO" sz="1600" dirty="0">
                <a:cs typeface="Alexandria"/>
              </a:rPr>
              <a:t>ي</a:t>
            </a:r>
            <a:r>
              <a:rPr lang="ar-SA" sz="1600" dirty="0">
                <a:cs typeface="Alexandria"/>
              </a:rPr>
              <a:t>مكن للباحثين الحصول على معلومات من جهات أخرى خارج المؤسسة، مثل الجهاز المركزي للإحصاء أو الغرفة التجارية، أو عبر الإنترنت (مثل محركات البحث العلمية ، وقواعد البيانات العلمية)، ويتم الاعتماد على الاحصائيات والتقارير الرسمية التي يتم الحصول عليها من مراكز بحث معينة أو مراكز استشارات في دراسة المواضيع التي تمس قطاع معين، وقد تكون التقارير دورية أو نصف سنوية، أو سنوية حسب الهدف من البحث، وتحتوي هذه التقارير والإحصاءات على سلسلة من النتائج التي تم تحقيقها خلال هذه الفترة مدعومة بالنسب المئوية والتي يمكن استخدامها في التحليل واستخلاص النتائج. </a:t>
            </a:r>
            <a:endParaRPr lang="en-US" sz="1600" dirty="0">
              <a:cs typeface="Alexandria"/>
            </a:endParaRPr>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D2FC2E5-9F93-120E-A45D-29C0257783A9}"/>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A8E854D-BABD-B6DB-5B0B-D97A58C57EC8}"/>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0C7F86-DE4E-C979-9A19-3D8866828D1A}"/>
              </a:ext>
            </a:extLst>
          </p:cNvPr>
          <p:cNvSpPr txBox="1"/>
          <p:nvPr/>
        </p:nvSpPr>
        <p:spPr>
          <a:xfrm>
            <a:off x="3427162" y="360418"/>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أدوات وطرق جميع البيانات الأولية </a:t>
            </a:r>
          </a:p>
        </p:txBody>
      </p:sp>
      <p:sp>
        <p:nvSpPr>
          <p:cNvPr id="2" name="مربع نص 1"/>
          <p:cNvSpPr txBox="1"/>
          <p:nvPr/>
        </p:nvSpPr>
        <p:spPr>
          <a:xfrm>
            <a:off x="1216076" y="1432767"/>
            <a:ext cx="10525633" cy="4485330"/>
          </a:xfrm>
          <a:prstGeom prst="rect">
            <a:avLst/>
          </a:prstGeom>
          <a:noFill/>
        </p:spPr>
        <p:txBody>
          <a:bodyPr wrap="square" rtlCol="1">
            <a:spAutoFit/>
          </a:bodyPr>
          <a:lstStyle/>
          <a:p>
            <a:pPr algn="r" rtl="1">
              <a:lnSpc>
                <a:spcPct val="150000"/>
              </a:lnSpc>
            </a:pPr>
            <a:r>
              <a:rPr lang="ar-SA" sz="1600" b="1" dirty="0">
                <a:cs typeface="Alexandria"/>
              </a:rPr>
              <a:t>أولاً: الاستبيان </a:t>
            </a:r>
            <a:r>
              <a:rPr lang="en-US" sz="1600" dirty="0">
                <a:cs typeface="Alexandria"/>
              </a:rPr>
              <a:t>Questionnaire</a:t>
            </a:r>
            <a:r>
              <a:rPr lang="ar-SA" sz="1600" dirty="0">
                <a:cs typeface="Alexandria"/>
              </a:rPr>
              <a:t> </a:t>
            </a:r>
            <a:endParaRPr lang="en-US" sz="1600" dirty="0">
              <a:cs typeface="Alexandria"/>
            </a:endParaRPr>
          </a:p>
          <a:p>
            <a:pPr algn="r" rtl="1">
              <a:lnSpc>
                <a:spcPct val="150000"/>
              </a:lnSpc>
            </a:pPr>
            <a:r>
              <a:rPr lang="ar-SA" sz="1600" dirty="0">
                <a:cs typeface="Alexandria"/>
              </a:rPr>
              <a:t>يعتبر الاستبيان الوسيلة الأمثل لجمع البيانات اللازمة للبحث من خلال الأسئلة الموجودة في الاستمارة يُطلب فيها من </a:t>
            </a:r>
            <a:r>
              <a:rPr lang="ar-SA" sz="1600" dirty="0" err="1">
                <a:cs typeface="Alexandria"/>
              </a:rPr>
              <a:t>المبحوثين</a:t>
            </a:r>
            <a:r>
              <a:rPr lang="ar-SA" sz="1600" dirty="0">
                <a:cs typeface="Alexandria"/>
              </a:rPr>
              <a:t> الإجابة عليها حسب معرفة المبحوث وحده دون تدخل من الباحث فهو سبيل الباحث للحصول على البيانات والمعلومات المتعلقة بمفردات الدراسة، سواء أكان البحث مسحيًّا أو جزئيا، وفي الغالب يستخدم الاستبيان للتعرف على توجهات العينة الدراسية ودراسة السلوكيات الخاصة بها، واكتشاف معلومات مهمة تلزم الباحث لتنفيذ البحث العلمي. </a:t>
            </a:r>
            <a:endParaRPr lang="en-US" sz="1600" dirty="0">
              <a:cs typeface="Alexandria"/>
            </a:endParaRPr>
          </a:p>
          <a:p>
            <a:pPr algn="r" rtl="1">
              <a:lnSpc>
                <a:spcPct val="150000"/>
              </a:lnSpc>
            </a:pPr>
            <a:r>
              <a:rPr lang="ar-SA" sz="1600" dirty="0">
                <a:cs typeface="Alexandria"/>
              </a:rPr>
              <a:t>وهناك عدة مفاهيم مختلفة للاستبيان، </a:t>
            </a:r>
            <a:r>
              <a:rPr lang="ar-SA" sz="1600" b="1" dirty="0">
                <a:cs typeface="Alexandria"/>
              </a:rPr>
              <a:t>فتعرف بأنها </a:t>
            </a:r>
            <a:r>
              <a:rPr lang="ar-SA" sz="1600" dirty="0">
                <a:cs typeface="Alexandria"/>
              </a:rPr>
              <a:t>مجموعة من الأسئلة المرتبة حول موضوع معين يتم ترتيبها في استمارة ترسل للأشخاص عن طريق البريد أو تسلم عن طريق اليد للحصول على أجوبة الأسئلة الواردة فيها. </a:t>
            </a:r>
            <a:endParaRPr lang="en-US" sz="1600" dirty="0">
              <a:cs typeface="Alexandria"/>
            </a:endParaRPr>
          </a:p>
          <a:p>
            <a:pPr algn="r" rtl="1">
              <a:lnSpc>
                <a:spcPct val="150000"/>
              </a:lnSpc>
            </a:pPr>
            <a:r>
              <a:rPr lang="ar-SA" sz="1600" dirty="0">
                <a:cs typeface="Alexandria"/>
              </a:rPr>
              <a:t>كما أنها مجموعة من الأسئلة المرتبطة حول موضوع معين يتم وضعها في استمارة يمكن بواسطتها التوصل إلى حقائق عن الموضوع والتأكد من معلومات متعارف عليها لكنها غير مدعمة بحقائق. </a:t>
            </a:r>
            <a:endParaRPr lang="en-US" sz="1600" dirty="0">
              <a:cs typeface="Alexandria"/>
            </a:endParaRPr>
          </a:p>
          <a:p>
            <a:pPr algn="r" rtl="1">
              <a:lnSpc>
                <a:spcPct val="150000"/>
              </a:lnSpc>
            </a:pPr>
            <a:r>
              <a:rPr lang="ar-SA" sz="1600" dirty="0">
                <a:cs typeface="Alexandria"/>
              </a:rPr>
              <a:t>وأيضاً تعرف بأنها أداة لتجميع بيانات ذات صلة بمشكلة بحثية معينة وذلك عن طريق ما يقرره المستجيبون لفظياً في إجابتهم على الأسئلة التي يتضمنها الاستبيان</a:t>
            </a:r>
            <a:r>
              <a:rPr lang="en-US" sz="1600" dirty="0">
                <a:cs typeface="Alexandria"/>
              </a:rPr>
              <a:t>.</a:t>
            </a:r>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C21DC1A-3277-2F78-148E-E5CD01ED182A}"/>
              </a:ext>
            </a:extLst>
          </p:cNvPr>
          <p:cNvSpPr/>
          <p:nvPr/>
        </p:nvSpPr>
        <p:spPr>
          <a:xfrm>
            <a:off x="456892" y="1859089"/>
            <a:ext cx="4128422" cy="35337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24686A7-D09D-7792-9FCD-94DCAC89CD3F}"/>
              </a:ext>
            </a:extLst>
          </p:cNvPr>
          <p:cNvSpPr/>
          <p:nvPr/>
        </p:nvSpPr>
        <p:spPr>
          <a:xfrm>
            <a:off x="894551" y="2189847"/>
            <a:ext cx="11155680" cy="28722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09675" y="2629807"/>
            <a:ext cx="10525433" cy="1992340"/>
          </a:xfrm>
          <a:prstGeom prst="rect">
            <a:avLst/>
          </a:prstGeom>
          <a:noFill/>
        </p:spPr>
        <p:txBody>
          <a:bodyPr wrap="square" rtlCol="1">
            <a:spAutoFit/>
          </a:bodyPr>
          <a:lstStyle/>
          <a:p>
            <a:pPr algn="r" rtl="1">
              <a:lnSpc>
                <a:spcPct val="200000"/>
              </a:lnSpc>
            </a:pPr>
            <a:r>
              <a:rPr lang="ar-SA" sz="1600" dirty="0">
                <a:cs typeface="Alexandria"/>
              </a:rPr>
              <a:t>يكون الاستبيان مقسم بشكل منهجي وتوزع على عينة من مجتمع الدراسة والذين يتم اختيارهم بعناية وتتنوع نوعية الأسئلة التي يشملها الاستبيان حسب موضوع الدراسة، فيحتوي الاستبيان على الأسئلة المغلقة (موافق بشدة، موافق محايد معارض </a:t>
            </a:r>
            <a:r>
              <a:rPr lang="ar-SA" sz="1600" dirty="0" err="1">
                <a:cs typeface="Alexandria"/>
              </a:rPr>
              <a:t>معارض</a:t>
            </a:r>
            <a:r>
              <a:rPr lang="ar-SA" sz="1600" dirty="0">
                <a:cs typeface="Alexandria"/>
              </a:rPr>
              <a:t> بشدة)، وقد تكون الأسئلة مفتوحة، والتي تهدف إلى إعطاء المبحوث الحرية بالإجابة عن رأيه.</a:t>
            </a:r>
            <a:endParaRPr lang="en-US" sz="1600" dirty="0">
              <a:cs typeface="Alexandria"/>
            </a:endParaRPr>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B1BE00C-7B69-681A-B36A-A0062AFE8236}"/>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178;p7">
            <a:extLst>
              <a:ext uri="{FF2B5EF4-FFF2-40B4-BE49-F238E27FC236}">
                <a16:creationId xmlns:a16="http://schemas.microsoft.com/office/drawing/2014/main" id="{143C8630-83C8-A209-E9AB-F5756EE21D8C}"/>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 name="TextBox 11">
            <a:extLst>
              <a:ext uri="{FF2B5EF4-FFF2-40B4-BE49-F238E27FC236}">
                <a16:creationId xmlns:a16="http://schemas.microsoft.com/office/drawing/2014/main" id="{C4B341D4-7231-E357-A168-083E04B379A9}"/>
              </a:ext>
            </a:extLst>
          </p:cNvPr>
          <p:cNvSpPr txBox="1"/>
          <p:nvPr/>
        </p:nvSpPr>
        <p:spPr>
          <a:xfrm>
            <a:off x="3198373" y="360418"/>
            <a:ext cx="5033373"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يتكون الاستبيان من ثلاث أجزاء رئيسية</a:t>
            </a:r>
          </a:p>
        </p:txBody>
      </p:sp>
      <p:sp>
        <p:nvSpPr>
          <p:cNvPr id="2" name="مربع نص 1"/>
          <p:cNvSpPr txBox="1"/>
          <p:nvPr/>
        </p:nvSpPr>
        <p:spPr>
          <a:xfrm>
            <a:off x="901053" y="1448155"/>
            <a:ext cx="10984383" cy="4454553"/>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SA" sz="1600" dirty="0">
                <a:cs typeface="Alexandria"/>
              </a:rPr>
              <a:t>الصفحة الرئيسية وهي الصفحة الأولى للاستبيان والتي تحتوي معلومات عن الباحث وموضوع بحثه والغرض من البحث الذي يقوم به. </a:t>
            </a:r>
            <a:endParaRPr lang="en-US" sz="1600" dirty="0">
              <a:cs typeface="Alexandria"/>
            </a:endParaRPr>
          </a:p>
          <a:p>
            <a:pPr marL="342900" indent="-342900" algn="r" rtl="1">
              <a:lnSpc>
                <a:spcPct val="200000"/>
              </a:lnSpc>
              <a:buFont typeface="Wingdings" panose="05000000000000000000" pitchFamily="2" charset="2"/>
              <a:buChar char="v"/>
            </a:pPr>
            <a:r>
              <a:rPr lang="ar-SA" sz="1600" dirty="0">
                <a:cs typeface="Alexandria"/>
              </a:rPr>
              <a:t>البيانات الشخصية للمبحوث وهي عبارة عن معلومات عامة عن المبحوث، تتمثل "بالعمر، الجنس الحالة الاجتماعية للمبحوث، عدد أفراد الأسرة، الدخل الشهري المس</a:t>
            </a:r>
            <a:r>
              <a:rPr lang="ar-JO" sz="1600" dirty="0">
                <a:cs typeface="Alexandria"/>
              </a:rPr>
              <a:t>ت</a:t>
            </a:r>
            <a:r>
              <a:rPr lang="ar-SA" sz="1600" dirty="0" err="1">
                <a:cs typeface="Alexandria"/>
              </a:rPr>
              <a:t>وى</a:t>
            </a:r>
            <a:r>
              <a:rPr lang="ar-SA" sz="1600" dirty="0">
                <a:cs typeface="Alexandria"/>
              </a:rPr>
              <a:t> التعليمي، المهنة"، فتعتبر هذه البيانات مساعدة في عملية تحليل بيانات الاستبيان، ويتم تفادي طلب الاسم واللقب؛ لأنها تؤدي إلى الامتناع عن الإجابة أو الإدلاء بمعلومات خاطئة من قبل المبحوث.</a:t>
            </a:r>
            <a:endParaRPr lang="en-US" sz="1600" dirty="0">
              <a:cs typeface="Alexandria"/>
            </a:endParaRPr>
          </a:p>
          <a:p>
            <a:pPr marL="342900" indent="-342900" algn="r" rtl="1">
              <a:lnSpc>
                <a:spcPct val="200000"/>
              </a:lnSpc>
              <a:buFont typeface="Wingdings" panose="05000000000000000000" pitchFamily="2" charset="2"/>
              <a:buChar char="v"/>
            </a:pPr>
            <a:r>
              <a:rPr lang="ar-SA" sz="1600" dirty="0">
                <a:cs typeface="Alexandria"/>
              </a:rPr>
              <a:t> أسئلة الاستبانة: يجب أن تكون الأسئلة مرتبطة ارتباطاً وثيقاً بالبحث، وتغطي محاور البحث، وتكون مقسمة إلى محاور حسب الجزء النظري للبحث أو بناء على الفرضيات المطروحة في مقدمة البحث، ويجب أن تتسم الأسئلة بالحيادية والموضوعية. </a:t>
            </a:r>
            <a:endParaRPr lang="en-US" sz="1600" dirty="0">
              <a:cs typeface="Alexandria"/>
            </a:endParaRPr>
          </a:p>
        </p:txBody>
      </p:sp>
    </p:spTree>
    <p:extLst>
      <p:ext uri="{BB962C8B-B14F-4D97-AF65-F5344CB8AC3E}">
        <p14:creationId xmlns:p14="http://schemas.microsoft.com/office/powerpoint/2010/main" val="123708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E2777B9-14A2-2741-5187-02E1E7CBF318}"/>
              </a:ext>
            </a:extLst>
          </p:cNvPr>
          <p:cNvSpPr/>
          <p:nvPr/>
        </p:nvSpPr>
        <p:spPr>
          <a:xfrm>
            <a:off x="269570" y="1091578"/>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2962E73-EAD4-44A5-BEAC-6A48E000D848}"/>
              </a:ext>
            </a:extLst>
          </p:cNvPr>
          <p:cNvSpPr/>
          <p:nvPr/>
        </p:nvSpPr>
        <p:spPr>
          <a:xfrm>
            <a:off x="375920" y="1285876"/>
            <a:ext cx="11680813" cy="49117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087D639-B885-6FC0-2569-223F1D93B77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الاستبيان</a:t>
            </a:r>
          </a:p>
        </p:txBody>
      </p:sp>
      <p:sp>
        <p:nvSpPr>
          <p:cNvPr id="2" name="مربع نص 1"/>
          <p:cNvSpPr txBox="1"/>
          <p:nvPr/>
        </p:nvSpPr>
        <p:spPr>
          <a:xfrm>
            <a:off x="497841" y="1324179"/>
            <a:ext cx="11424590" cy="4771114"/>
          </a:xfrm>
          <a:prstGeom prst="rect">
            <a:avLst/>
          </a:prstGeom>
          <a:noFill/>
        </p:spPr>
        <p:txBody>
          <a:bodyPr wrap="square" rtlCol="1">
            <a:spAutoFit/>
          </a:bodyPr>
          <a:lstStyle/>
          <a:p>
            <a:pPr algn="r" rtl="1">
              <a:lnSpc>
                <a:spcPct val="200000"/>
              </a:lnSpc>
            </a:pPr>
            <a:r>
              <a:rPr lang="ar-SA" sz="1400" b="1" dirty="0">
                <a:cs typeface="Alexandria"/>
              </a:rPr>
              <a:t> </a:t>
            </a:r>
            <a:r>
              <a:rPr lang="ar-SA" sz="1400" dirty="0">
                <a:cs typeface="Alexandria"/>
              </a:rPr>
              <a:t>يتجه الكثير من الباحثين لاستخدام الاستبيان كأداة لجمع المعلومات في البحث العلمي، نظراً لما يتمتع به كأداة دراسة من ميزات وخصائص، فيتميز الاستبيان بعدة مزايا، والتي يمكن إجمالها بما يلي : </a:t>
            </a:r>
            <a:endParaRPr lang="en-US" sz="1400" dirty="0">
              <a:cs typeface="Alexandria"/>
            </a:endParaRPr>
          </a:p>
          <a:p>
            <a:pPr marL="457200" indent="-457200" algn="r" rtl="1">
              <a:lnSpc>
                <a:spcPct val="200000"/>
              </a:lnSpc>
              <a:buFont typeface="+mj-lt"/>
              <a:buAutoNum type="arabicPeriod"/>
            </a:pPr>
            <a:r>
              <a:rPr lang="ar-SA" sz="1400" dirty="0">
                <a:cs typeface="Alexandria"/>
              </a:rPr>
              <a:t>يستخدم الباحثون الاستبيانات في البحث العلمي لضمان صراحة وحرية وموضوعية الإجابات التي يحصل عليها الباحثون من المستجيبين. </a:t>
            </a:r>
            <a:endParaRPr lang="en-US" sz="1400" dirty="0">
              <a:cs typeface="Alexandria"/>
            </a:endParaRPr>
          </a:p>
          <a:p>
            <a:pPr marL="457200" indent="-457200" algn="r" rtl="1">
              <a:lnSpc>
                <a:spcPct val="200000"/>
              </a:lnSpc>
              <a:buFont typeface="+mj-lt"/>
              <a:buAutoNum type="arabicPeriod"/>
            </a:pPr>
            <a:r>
              <a:rPr lang="ar-SA" sz="1400" dirty="0">
                <a:cs typeface="Alexandria"/>
              </a:rPr>
              <a:t>على الرغم من أن الأسئلة الواردة في فقرات الاستبيان في البحث العلمي هي نفسها، يمكن للباحث تغيير صباغة الأسئلة المتعلقة بالاستبيان أثناء المقابلة</a:t>
            </a:r>
            <a:endParaRPr lang="en-US" sz="1400" dirty="0">
              <a:cs typeface="Alexandria"/>
            </a:endParaRPr>
          </a:p>
          <a:p>
            <a:pPr marL="457200" indent="-457200" algn="r" rtl="1">
              <a:lnSpc>
                <a:spcPct val="200000"/>
              </a:lnSpc>
              <a:buFont typeface="+mj-lt"/>
              <a:buAutoNum type="arabicPeriod"/>
            </a:pPr>
            <a:r>
              <a:rPr lang="ar-SA" sz="1400" dirty="0">
                <a:cs typeface="Alexandria"/>
              </a:rPr>
              <a:t>سهولة جمع المعلومات والبيانات المطلوبة ومعالجتها، أيضاً سهولة تحليل بيانات ونتائج الاستبيان في البحث العلمي</a:t>
            </a:r>
            <a:endParaRPr lang="en-US" sz="1400" dirty="0">
              <a:cs typeface="Alexandria"/>
            </a:endParaRPr>
          </a:p>
          <a:p>
            <a:pPr marL="457200" indent="-457200" algn="r" rtl="1">
              <a:lnSpc>
                <a:spcPct val="200000"/>
              </a:lnSpc>
              <a:buFont typeface="+mj-lt"/>
              <a:buAutoNum type="arabicPeriod"/>
            </a:pPr>
            <a:r>
              <a:rPr lang="ar-SA" sz="1400" dirty="0">
                <a:cs typeface="Alexandria"/>
              </a:rPr>
              <a:t> توفير الوقت والجهد المبذول على الباحثين للوصول إلى المعلومات والنتائج المطلوبة. </a:t>
            </a:r>
            <a:endParaRPr lang="en-US" sz="1400" dirty="0">
              <a:cs typeface="Alexandria"/>
            </a:endParaRPr>
          </a:p>
          <a:p>
            <a:pPr marL="457200" indent="-457200" algn="r" rtl="1">
              <a:lnSpc>
                <a:spcPct val="200000"/>
              </a:lnSpc>
              <a:buFont typeface="+mj-lt"/>
              <a:buAutoNum type="arabicPeriod"/>
            </a:pPr>
            <a:r>
              <a:rPr lang="ar-SA" sz="1400" dirty="0">
                <a:cs typeface="Alexandria"/>
              </a:rPr>
              <a:t> يساعد الباحث الحصول على المعلومات المطلوبة من مصادرها بأقل تكلفة ممكنة. </a:t>
            </a:r>
            <a:endParaRPr lang="en-US" sz="1400" dirty="0">
              <a:cs typeface="Alexandria"/>
            </a:endParaRPr>
          </a:p>
          <a:p>
            <a:pPr marL="457200" indent="-457200" algn="r" rtl="1">
              <a:lnSpc>
                <a:spcPct val="200000"/>
              </a:lnSpc>
              <a:buFont typeface="+mj-lt"/>
              <a:buAutoNum type="arabicPeriod"/>
            </a:pPr>
            <a:r>
              <a:rPr lang="ar-SA" sz="1400" dirty="0">
                <a:cs typeface="Alexandria"/>
              </a:rPr>
              <a:t>تعد الاستبيانات في البحث العلمي من أهم وأبرز الطرق للمساعدة في الوصول إلى البيانات والمعلومات السرية والخاصة، إضافة إلى الحفاظ على سرية معلومات </a:t>
            </a:r>
            <a:r>
              <a:rPr lang="ar-SA" sz="1400" dirty="0" err="1">
                <a:cs typeface="Alexandria"/>
              </a:rPr>
              <a:t>المبحوثين</a:t>
            </a:r>
            <a:r>
              <a:rPr lang="ar-SA" sz="1400" dirty="0">
                <a:cs typeface="Alexandria"/>
              </a:rPr>
              <a:t> من خلال استخدام الاستبيان كأحد أدوات الدراسة. </a:t>
            </a:r>
            <a:endParaRPr lang="en-US" sz="1400" dirty="0">
              <a:cs typeface="Alexandria"/>
            </a:endParaRPr>
          </a:p>
          <a:p>
            <a:pPr marL="457200" indent="-457200" algn="r" rtl="1">
              <a:lnSpc>
                <a:spcPct val="200000"/>
              </a:lnSpc>
              <a:buFont typeface="+mj-lt"/>
              <a:buAutoNum type="arabicPeriod"/>
            </a:pPr>
            <a:r>
              <a:rPr lang="ar-SA" sz="1400" dirty="0">
                <a:cs typeface="Alexandria"/>
              </a:rPr>
              <a:t> يعتبر الاستبيان أداة عادلة وموضوعية وخالية من التحيز في الحصول على المعلومات اللازمة والضرورية للبحث العلمي. </a:t>
            </a:r>
            <a:endParaRPr lang="en-US" sz="1400" dirty="0">
              <a:cs typeface="Alexandria"/>
            </a:endParaRPr>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606793B-C57B-5B8B-A860-9F652F2D20C1}"/>
              </a:ext>
            </a:extLst>
          </p:cNvPr>
          <p:cNvSpPr/>
          <p:nvPr/>
        </p:nvSpPr>
        <p:spPr>
          <a:xfrm>
            <a:off x="456892" y="1057275"/>
            <a:ext cx="4128422" cy="52363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32B67B6-17CF-7DE7-C022-002425D2A6CB}"/>
              </a:ext>
            </a:extLst>
          </p:cNvPr>
          <p:cNvSpPr/>
          <p:nvPr/>
        </p:nvSpPr>
        <p:spPr>
          <a:xfrm>
            <a:off x="901053" y="1285876"/>
            <a:ext cx="11155680" cy="47466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DEA8167-0AD1-429E-FEF6-1A836048899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الاستبيان</a:t>
            </a:r>
          </a:p>
        </p:txBody>
      </p:sp>
      <p:sp>
        <p:nvSpPr>
          <p:cNvPr id="2" name="مربع نص 1"/>
          <p:cNvSpPr txBox="1"/>
          <p:nvPr/>
        </p:nvSpPr>
        <p:spPr>
          <a:xfrm>
            <a:off x="1068693" y="1694166"/>
            <a:ext cx="10820399" cy="3469668"/>
          </a:xfrm>
          <a:prstGeom prst="rect">
            <a:avLst/>
          </a:prstGeom>
          <a:noFill/>
        </p:spPr>
        <p:txBody>
          <a:bodyPr wrap="square" rtlCol="1">
            <a:spAutoFit/>
          </a:bodyPr>
          <a:lstStyle/>
          <a:p>
            <a:pPr algn="r" rtl="1">
              <a:lnSpc>
                <a:spcPct val="200000"/>
              </a:lnSpc>
            </a:pPr>
            <a:r>
              <a:rPr lang="ar-SA" sz="1600" dirty="0">
                <a:cs typeface="Alexandria"/>
              </a:rPr>
              <a:t>كما أن للاستبيان مزايا، فهناك عدة عيوب له أيضاً، والتي تتمثل بالآتي : </a:t>
            </a:r>
            <a:endParaRPr lang="en-US" sz="1600" dirty="0">
              <a:cs typeface="Alexandria"/>
            </a:endParaRPr>
          </a:p>
          <a:p>
            <a:pPr marL="457200" indent="-457200" algn="r" rtl="1">
              <a:lnSpc>
                <a:spcPct val="200000"/>
              </a:lnSpc>
              <a:buFont typeface="+mj-lt"/>
              <a:buAutoNum type="arabicPeriod"/>
            </a:pPr>
            <a:r>
              <a:rPr lang="ar-SA" sz="1600" dirty="0">
                <a:cs typeface="Alexandria"/>
              </a:rPr>
              <a:t>عدم فهم </a:t>
            </a:r>
            <a:r>
              <a:rPr lang="ar-SA" sz="1600" dirty="0" err="1">
                <a:cs typeface="Alexandria"/>
              </a:rPr>
              <a:t>المبحوثين</a:t>
            </a:r>
            <a:r>
              <a:rPr lang="ar-SA" sz="1600" dirty="0">
                <a:cs typeface="Alexandria"/>
              </a:rPr>
              <a:t> لبعض المصطلحات المذكورة في الاستبيان، والتي قد تكون بحاجة للتوضيح من قبل الباحث، إضافة إلى عدم قدرة بعض أفراد العينة على اختيار الإجابات بشكل دقيق على أسئلة الاستبيان بسبب التعقيد في الأسئلة، أو بسبب صعوبة صياغتها.</a:t>
            </a:r>
            <a:endParaRPr lang="en-US" sz="1600" dirty="0">
              <a:cs typeface="Alexandria"/>
            </a:endParaRPr>
          </a:p>
          <a:p>
            <a:pPr marL="457200" indent="-457200" algn="r" rtl="1">
              <a:lnSpc>
                <a:spcPct val="200000"/>
              </a:lnSpc>
              <a:buFont typeface="+mj-lt"/>
              <a:buAutoNum type="arabicPeriod"/>
            </a:pPr>
            <a:r>
              <a:rPr lang="ar-SA" sz="1600" dirty="0">
                <a:cs typeface="Alexandria"/>
              </a:rPr>
              <a:t>عدم جدية بعض أفراد العينة في الإجابة؛ الأمر الذي يؤدي إلى عدم الحصول على نتائج مرضية والصدق .</a:t>
            </a:r>
            <a:endParaRPr lang="en-US" sz="1600" dirty="0">
              <a:cs typeface="Alexandria"/>
            </a:endParaRPr>
          </a:p>
          <a:p>
            <a:pPr marL="457200" indent="-457200" algn="r" rtl="1">
              <a:lnSpc>
                <a:spcPct val="200000"/>
              </a:lnSpc>
              <a:buFont typeface="+mj-lt"/>
              <a:buAutoNum type="arabicPeriod"/>
            </a:pPr>
            <a:r>
              <a:rPr lang="ar-SA" sz="1600" dirty="0">
                <a:cs typeface="Alexandria"/>
              </a:rPr>
              <a:t> عدم مقدرة الباحث على ملاحظة ردود أفعال أفراد العينة تجاه أسئلة الاستبيان </a:t>
            </a:r>
            <a:endParaRPr lang="en-US" sz="1600" dirty="0">
              <a:cs typeface="Alexandria"/>
            </a:endParaRPr>
          </a:p>
          <a:p>
            <a:pPr marL="457200" indent="-457200" algn="r" rtl="1">
              <a:lnSpc>
                <a:spcPct val="200000"/>
              </a:lnSpc>
              <a:buFont typeface="+mj-lt"/>
              <a:buAutoNum type="arabicPeriod"/>
            </a:pPr>
            <a:r>
              <a:rPr lang="ar-SA" sz="1600" dirty="0">
                <a:cs typeface="Alexandria"/>
              </a:rPr>
              <a:t> صعوبة تطبيق الاستبيان في المجتمعات الأمية</a:t>
            </a:r>
            <a:endParaRPr lang="en-US" sz="1600" dirty="0">
              <a:cs typeface="Alexandria"/>
            </a:endParaRPr>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8A14958-0835-9103-FF2E-27A77CB781F3}"/>
              </a:ext>
            </a:extLst>
          </p:cNvPr>
          <p:cNvSpPr/>
          <p:nvPr/>
        </p:nvSpPr>
        <p:spPr>
          <a:xfrm>
            <a:off x="91748" y="815802"/>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552314B-BEE4-9F02-6CEF-E0D9E9EA7909}"/>
              </a:ext>
            </a:extLst>
          </p:cNvPr>
          <p:cNvSpPr/>
          <p:nvPr/>
        </p:nvSpPr>
        <p:spPr>
          <a:xfrm>
            <a:off x="274320" y="995296"/>
            <a:ext cx="11804977"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99267B2-0650-53C9-3BFC-72026EDD31E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الاستبيان</a:t>
            </a:r>
          </a:p>
        </p:txBody>
      </p:sp>
      <p:sp>
        <p:nvSpPr>
          <p:cNvPr id="2" name="مربع نص 1"/>
          <p:cNvSpPr txBox="1"/>
          <p:nvPr/>
        </p:nvSpPr>
        <p:spPr>
          <a:xfrm>
            <a:off x="274320" y="1091590"/>
            <a:ext cx="11622405" cy="4771114"/>
          </a:xfrm>
          <a:prstGeom prst="rect">
            <a:avLst/>
          </a:prstGeom>
          <a:noFill/>
        </p:spPr>
        <p:txBody>
          <a:bodyPr wrap="square" rtlCol="1">
            <a:spAutoFit/>
          </a:bodyPr>
          <a:lstStyle/>
          <a:p>
            <a:pPr algn="r" rtl="1">
              <a:lnSpc>
                <a:spcPct val="200000"/>
              </a:lnSpc>
            </a:pPr>
            <a:r>
              <a:rPr lang="ar-SA" sz="1400" b="1" dirty="0">
                <a:cs typeface="Alexandria"/>
              </a:rPr>
              <a:t>ويمكن تصنيف الاستبانة بحسب نوعية الإجابة المطلوبة إلى أربعة أنواع هي: </a:t>
            </a:r>
            <a:endParaRPr lang="en-US" sz="1400" b="1" dirty="0">
              <a:cs typeface="Alexandria"/>
            </a:endParaRPr>
          </a:p>
          <a:p>
            <a:pPr marL="342900" indent="-342900" algn="r" rtl="1">
              <a:lnSpc>
                <a:spcPct val="200000"/>
              </a:lnSpc>
              <a:buFont typeface="Wingdings" panose="05000000000000000000" pitchFamily="2" charset="2"/>
              <a:buChar char="v"/>
            </a:pPr>
            <a:r>
              <a:rPr lang="ar-SA" sz="1400" dirty="0">
                <a:cs typeface="Alexandria"/>
              </a:rPr>
              <a:t>الاستبانة المغلقة وفيه تكون الإجابة مقيدة، حيث تحتوي على أسئلة تليها إجابات محددة، وما على المشارك إلا اختيار الإجابة بوضع إشارة عليها كما هو الحال في الأسئلة الموضوعية، من مزايا هذا النوع أنه يشجع للمشاركين على الإجابة عليه لأنه لا يتطلب وقتاً وجهداً كبيرين، كما أنه سهل في تصنيف البيانات وتحليلها إحصائياً، ومن من عيوبه أن المشارك قد لا يجد بين الإجابات الجاهزة ما يريده. </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 الاستبانة المفتوحة وفيها تكون الإجابة حرة مفتوحة، حيث تحتوي على عدد الأسئلة يجيب عليها المشارك بطريقته ولغته الخاصة، كما هو الحال في الأسئلة </a:t>
            </a:r>
            <a:r>
              <a:rPr lang="ar-SA" sz="1400" dirty="0" err="1">
                <a:cs typeface="Alexandria"/>
              </a:rPr>
              <a:t>المقالية</a:t>
            </a:r>
            <a:r>
              <a:rPr lang="ar-SA" sz="1400" dirty="0">
                <a:cs typeface="Alexandria"/>
              </a:rPr>
              <a:t>، فيهدف هذا النوع إلى إعطاء المشارك فرصة لأن يكتب ويذكر تبريراته للإجابة بشكل كامل وصريح. ومن عيوبه أنه يتطلب جهدا ووقتا وتفكيرا جادا من المشارك مما قد لا يشجعه على المشاركة بالإجابة. </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الاستبانة المغلقة المفتوحة: تحتوي على عدد من الأسئلة ذات إجابات جاهزة ومحددة وعلى عدد آخر من الأسئلة ذات إجابات حرة مفتوحة أو أسئلة ذات إجابات محددة متبوعة بطلب تفسير سبب الاختيار، ويعتبر هذا النوع أفضل من النوعين السابقين لأنه يتخلص من عيوب كل منهما.</a:t>
            </a:r>
            <a:endParaRPr lang="en-US" sz="1400" dirty="0">
              <a:cs typeface="Alexandria"/>
            </a:endParaRPr>
          </a:p>
          <a:p>
            <a:pPr marL="342900" indent="-342900" algn="r" rtl="1">
              <a:lnSpc>
                <a:spcPct val="200000"/>
              </a:lnSpc>
              <a:buFont typeface="Wingdings" panose="05000000000000000000" pitchFamily="2" charset="2"/>
              <a:buChar char="v"/>
            </a:pPr>
            <a:r>
              <a:rPr lang="ar-SA" sz="1400" dirty="0">
                <a:cs typeface="Alexandria"/>
              </a:rPr>
              <a:t> الاستبانة المصورة وتقدم فيها أسئلة على شكل رسوم أو صور بدلاً من العبارات المكتوبة. ويقدم هذا النوع من الاستبانات للأطفال والأميين، وقد تكون تعليماتها شفهية.</a:t>
            </a:r>
            <a:endParaRPr lang="en-US" sz="1400" dirty="0">
              <a:cs typeface="Alexandria"/>
            </a:endParaRPr>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38B0B7D2-C5FC-B8F5-C67A-8EB06236B401}"/>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00D8F50D-6092-68C0-4E1F-9CC74DCE592A}"/>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18A446C9-498D-FAEC-396F-D2A76F42A46D}"/>
              </a:ext>
            </a:extLst>
          </p:cNvPr>
          <p:cNvSpPr txBox="1"/>
          <p:nvPr/>
        </p:nvSpPr>
        <p:spPr>
          <a:xfrm>
            <a:off x="2669869" y="360418"/>
            <a:ext cx="609038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الشروط التي ينبغي توافرها في الاستبانة</a:t>
            </a:r>
          </a:p>
        </p:txBody>
      </p:sp>
      <p:sp>
        <p:nvSpPr>
          <p:cNvPr id="2" name="مربع نص 1"/>
          <p:cNvSpPr txBox="1"/>
          <p:nvPr/>
        </p:nvSpPr>
        <p:spPr>
          <a:xfrm>
            <a:off x="1263802" y="1186335"/>
            <a:ext cx="10430182" cy="4485330"/>
          </a:xfrm>
          <a:prstGeom prst="rect">
            <a:avLst/>
          </a:prstGeom>
          <a:noFill/>
        </p:spPr>
        <p:txBody>
          <a:bodyPr wrap="square" rtlCol="1">
            <a:spAutoFit/>
          </a:bodyPr>
          <a:lstStyle/>
          <a:p>
            <a:pPr marL="457200" lvl="0" indent="-457200" algn="r" rtl="1">
              <a:lnSpc>
                <a:spcPct val="150000"/>
              </a:lnSpc>
              <a:buFont typeface="+mj-lt"/>
              <a:buAutoNum type="arabicPeriod"/>
            </a:pPr>
            <a:r>
              <a:rPr lang="ar-SA" sz="1600" dirty="0">
                <a:cs typeface="Alexandria"/>
              </a:rPr>
              <a:t>أن تكون الأسئلة واضحة.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تكون الأسئلة في مستوى الأشخاص الذين سيجيبون عليها. </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يقيس كل سؤال فكرة واحدة. </a:t>
            </a:r>
            <a:endParaRPr lang="ar-JO" sz="1600" dirty="0">
              <a:cs typeface="Alexandria"/>
            </a:endParaRPr>
          </a:p>
          <a:p>
            <a:pPr marL="457200" lvl="0" indent="-457200" algn="r" rtl="1">
              <a:lnSpc>
                <a:spcPct val="150000"/>
              </a:lnSpc>
              <a:buFont typeface="+mj-lt"/>
              <a:buAutoNum type="arabicPeriod"/>
            </a:pPr>
            <a:r>
              <a:rPr lang="ar-SA" sz="1600" dirty="0">
                <a:cs typeface="Alexandria"/>
              </a:rPr>
              <a:t>أن تبدأ الاستبانة بالأسئلة السهلة الشيقة</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يتجنب الباحث وضع الأسئلة الشخصية أو طلب معلومات قد يظن المستجيب أنها تعني التدخل في خصوصياته، وتهدف إلى الاطلاع على ما لا يرغب في الإفصاح عنه</a:t>
            </a:r>
            <a:endParaRPr lang="en-US" sz="1600" dirty="0">
              <a:cs typeface="Alexandria"/>
            </a:endParaRPr>
          </a:p>
          <a:p>
            <a:pPr marL="457200" lvl="0" indent="-457200" algn="r" rtl="1">
              <a:lnSpc>
                <a:spcPct val="150000"/>
              </a:lnSpc>
              <a:buFont typeface="+mj-lt"/>
              <a:buAutoNum type="arabicPeriod"/>
            </a:pPr>
            <a:r>
              <a:rPr lang="ar-SA" sz="1600" dirty="0">
                <a:cs typeface="Alexandria"/>
              </a:rPr>
              <a:t> </a:t>
            </a:r>
            <a:r>
              <a:rPr lang="ar-JO" sz="1600" dirty="0">
                <a:cs typeface="Alexandria"/>
              </a:rPr>
              <a:t>أن </a:t>
            </a:r>
            <a:r>
              <a:rPr lang="ar-SA" sz="1600" dirty="0">
                <a:cs typeface="Alexandria"/>
              </a:rPr>
              <a:t>تكون الاستبانة مختصرة قدر الإمكان لأن الاستبانة الطويلة قد تجلب الملل.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يتم توزيعها في الأوقات الملائمة، فمثلاً قد لا يكون ملائماً توزيعه خلال أسبوع الاختبارات، ما لم يكن هدف الدراسة قياس أداء الطلاب أثناء فترة الاختبارات. </a:t>
            </a:r>
            <a:endParaRPr lang="en-US" sz="1600" dirty="0">
              <a:cs typeface="Alexandria"/>
            </a:endParaRPr>
          </a:p>
          <a:p>
            <a:pPr marL="457200" lvl="0" indent="-457200" algn="r" rtl="1">
              <a:lnSpc>
                <a:spcPct val="150000"/>
              </a:lnSpc>
              <a:buFont typeface="+mj-lt"/>
              <a:buAutoNum type="arabicPeriod"/>
            </a:pPr>
            <a:r>
              <a:rPr lang="ar-SA" sz="1600" dirty="0">
                <a:cs typeface="Alexandria"/>
              </a:rPr>
              <a:t> أن يتم ترقيم أسئلة الاستبانة، وصفحاتها</a:t>
            </a:r>
            <a:r>
              <a:rPr lang="ar-JO" sz="1600" dirty="0">
                <a:cs typeface="Alexandria"/>
              </a:rPr>
              <a:t>.</a:t>
            </a:r>
            <a:r>
              <a:rPr lang="ar-SA" sz="1600" dirty="0">
                <a:cs typeface="Alexandria"/>
              </a:rPr>
              <a:t>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تتضمن إرشادات واضحة لكيفية الإجابة عن أسئلتها. </a:t>
            </a:r>
            <a:endParaRPr lang="en-US" sz="1600" dirty="0">
              <a:cs typeface="Alexandria"/>
            </a:endParaRPr>
          </a:p>
          <a:p>
            <a:pPr marL="457200" lvl="0" indent="-457200" algn="r" rtl="1">
              <a:lnSpc>
                <a:spcPct val="150000"/>
              </a:lnSpc>
              <a:buFont typeface="+mj-lt"/>
              <a:buAutoNum type="arabicPeriod"/>
            </a:pPr>
            <a:r>
              <a:rPr lang="ar-SA" sz="1600" dirty="0">
                <a:cs typeface="Alexandria"/>
              </a:rPr>
              <a:t>أن لا تشتمل الأسئلة عبارات تقود الشخص للإجابة بطريقة معينة </a:t>
            </a:r>
            <a:endParaRPr lang="en-US" sz="1600" dirty="0">
              <a:cs typeface="Alexandria"/>
            </a:endParaRPr>
          </a:p>
        </p:txBody>
      </p:sp>
    </p:spTree>
    <p:extLst>
      <p:ext uri="{BB962C8B-B14F-4D97-AF65-F5344CB8AC3E}">
        <p14:creationId xmlns:p14="http://schemas.microsoft.com/office/powerpoint/2010/main" val="95965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3765DA-81D8-1862-C47D-CBB8DED096C6}"/>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B82D7B2-0653-F414-94EA-773F5F10EC22}"/>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3BAD7C7-AC78-0337-C463-67CF7C4CA4E8}"/>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تصميم الاستبيان وصياغته </a:t>
            </a:r>
          </a:p>
        </p:txBody>
      </p:sp>
      <p:sp>
        <p:nvSpPr>
          <p:cNvPr id="2" name="مربع نص 1"/>
          <p:cNvSpPr txBox="1"/>
          <p:nvPr/>
        </p:nvSpPr>
        <p:spPr>
          <a:xfrm>
            <a:off x="1348734" y="1201723"/>
            <a:ext cx="10260318" cy="4454553"/>
          </a:xfrm>
          <a:prstGeom prst="rect">
            <a:avLst/>
          </a:prstGeom>
          <a:noFill/>
        </p:spPr>
        <p:txBody>
          <a:bodyPr wrap="square" rtlCol="1">
            <a:spAutoFit/>
          </a:bodyPr>
          <a:lstStyle/>
          <a:p>
            <a:pPr algn="r" rtl="1">
              <a:lnSpc>
                <a:spcPct val="200000"/>
              </a:lnSpc>
            </a:pPr>
            <a:r>
              <a:rPr lang="ar-SA" sz="1600" dirty="0">
                <a:cs typeface="Alexandria"/>
              </a:rPr>
              <a:t>مما يجب على الباحث مراعاته ما يلي: </a:t>
            </a:r>
            <a:endParaRPr lang="en-US" sz="1600" dirty="0">
              <a:cs typeface="Alexandria"/>
            </a:endParaRPr>
          </a:p>
          <a:p>
            <a:pPr marL="457200" indent="-457200" algn="r" rtl="1">
              <a:lnSpc>
                <a:spcPct val="200000"/>
              </a:lnSpc>
              <a:buFont typeface="+mj-lt"/>
              <a:buAutoNum type="arabicPeriod"/>
            </a:pPr>
            <a:r>
              <a:rPr lang="ar-SA" sz="1600" dirty="0">
                <a:cs typeface="Alexandria"/>
              </a:rPr>
              <a:t> الإيجاز بقدر الإمكان.</a:t>
            </a:r>
            <a:endParaRPr lang="en-US" sz="1600" dirty="0">
              <a:cs typeface="Alexandria"/>
            </a:endParaRPr>
          </a:p>
          <a:p>
            <a:pPr marL="457200" indent="-457200" algn="r" rtl="1">
              <a:lnSpc>
                <a:spcPct val="200000"/>
              </a:lnSpc>
              <a:buFont typeface="+mj-lt"/>
              <a:buAutoNum type="arabicPeriod"/>
            </a:pPr>
            <a:r>
              <a:rPr lang="ar-SA" sz="1600" dirty="0">
                <a:cs typeface="Alexandria"/>
              </a:rPr>
              <a:t>حسن الصياغة ووضوح الأسلوب والترتيب وتخطيط الوقت. </a:t>
            </a:r>
            <a:endParaRPr lang="en-US" sz="1600" dirty="0">
              <a:cs typeface="Alexandria"/>
            </a:endParaRPr>
          </a:p>
          <a:p>
            <a:pPr marL="457200" indent="-457200" algn="r" rtl="1">
              <a:lnSpc>
                <a:spcPct val="200000"/>
              </a:lnSpc>
              <a:buFont typeface="+mj-lt"/>
              <a:buAutoNum type="arabicPeriod"/>
            </a:pPr>
            <a:r>
              <a:rPr lang="ar-SA" sz="1600" dirty="0">
                <a:cs typeface="Alexandria"/>
              </a:rPr>
              <a:t>استخدام المصطلحات الواضحة البسيطة، وشرح المصطلحات غير الواضحة.</a:t>
            </a:r>
            <a:endParaRPr lang="en-US" sz="1600" dirty="0">
              <a:cs typeface="Alexandria"/>
            </a:endParaRPr>
          </a:p>
          <a:p>
            <a:pPr marL="457200" indent="-457200" algn="r" rtl="1">
              <a:lnSpc>
                <a:spcPct val="200000"/>
              </a:lnSpc>
              <a:buFont typeface="+mj-lt"/>
              <a:buAutoNum type="arabicPeriod"/>
            </a:pPr>
            <a:r>
              <a:rPr lang="ar-SA" sz="1600" dirty="0">
                <a:cs typeface="Alexandria"/>
              </a:rPr>
              <a:t> الابتعاد عن الأسئلة الإيحائية الهادفة إلى إثبات صحة فرضيات دراسته </a:t>
            </a:r>
            <a:endParaRPr lang="en-US" sz="1600" dirty="0">
              <a:cs typeface="Alexandria"/>
            </a:endParaRPr>
          </a:p>
          <a:p>
            <a:pPr marL="457200" indent="-457200" algn="r" rtl="1">
              <a:lnSpc>
                <a:spcPct val="200000"/>
              </a:lnSpc>
              <a:buFont typeface="+mj-lt"/>
              <a:buAutoNum type="arabicPeriod"/>
            </a:pPr>
            <a:r>
              <a:rPr lang="ar-SA" sz="1600" dirty="0">
                <a:cs typeface="Alexandria"/>
              </a:rPr>
              <a:t> صياغة بدائل الإجابات المقترحة صياغة واضحة لا تتطلب إلا اختيارا واحداً. </a:t>
            </a:r>
            <a:endParaRPr lang="en-US" sz="1600" dirty="0">
              <a:cs typeface="Alexandria"/>
            </a:endParaRPr>
          </a:p>
          <a:p>
            <a:pPr marL="457200" indent="-457200" algn="r" rtl="1">
              <a:lnSpc>
                <a:spcPct val="200000"/>
              </a:lnSpc>
              <a:buFont typeface="+mj-lt"/>
              <a:buAutoNum type="arabicPeriod"/>
            </a:pPr>
            <a:r>
              <a:rPr lang="ar-SA" sz="1600" dirty="0">
                <a:cs typeface="Alexandria"/>
              </a:rPr>
              <a:t> تجنب الخلط بين إبداء الرأي وإعطاء الحقائق </a:t>
            </a:r>
            <a:endParaRPr lang="en-US" sz="1600" dirty="0">
              <a:cs typeface="Alexandria"/>
            </a:endParaRPr>
          </a:p>
          <a:p>
            <a:pPr marL="457200" indent="-457200" algn="r" rtl="1">
              <a:lnSpc>
                <a:spcPct val="200000"/>
              </a:lnSpc>
              <a:buFont typeface="+mj-lt"/>
              <a:buAutoNum type="arabicPeriod"/>
            </a:pPr>
            <a:r>
              <a:rPr lang="ar-SA" sz="1600" dirty="0">
                <a:cs typeface="Alexandria"/>
              </a:rPr>
              <a:t>تزويد الاستبانة بتعليمات وبإرشادات عن كيفية الإجابة وحفز </a:t>
            </a:r>
            <a:r>
              <a:rPr lang="ar-SA" sz="1600" dirty="0" err="1">
                <a:cs typeface="Alexandria"/>
              </a:rPr>
              <a:t>المبحوثين</a:t>
            </a:r>
            <a:r>
              <a:rPr lang="ar-SA" sz="1600" dirty="0">
                <a:cs typeface="Alexandria"/>
              </a:rPr>
              <a:t> ليستجيبوا بكل دقة موضوعية </a:t>
            </a:r>
            <a:endParaRPr lang="en-US" sz="1600" dirty="0">
              <a:cs typeface="Alexandria"/>
            </a:endParaRPr>
          </a:p>
          <a:p>
            <a:pPr marL="457200" indent="-457200" algn="r" rtl="1">
              <a:lnSpc>
                <a:spcPct val="200000"/>
              </a:lnSpc>
              <a:buFont typeface="+mj-lt"/>
              <a:buAutoNum type="arabicPeriod"/>
            </a:pPr>
            <a:r>
              <a:rPr lang="ar-SA" sz="1600" dirty="0">
                <a:cs typeface="Alexandria"/>
              </a:rPr>
              <a:t> وعد </a:t>
            </a:r>
            <a:r>
              <a:rPr lang="ar-SA" sz="1600" dirty="0" err="1">
                <a:cs typeface="Alexandria"/>
              </a:rPr>
              <a:t>المبحوثين</a:t>
            </a:r>
            <a:r>
              <a:rPr lang="ar-SA" sz="1600" dirty="0">
                <a:cs typeface="Alexandria"/>
              </a:rPr>
              <a:t> بسرية إجاباتهم وأنها لا تستخدم إلا لغرض البحث المشار إليه</a:t>
            </a:r>
            <a:endParaRPr lang="en-US" sz="1600" dirty="0">
              <a:cs typeface="Alexandria"/>
            </a:endParaRPr>
          </a:p>
        </p:txBody>
      </p:sp>
    </p:spTree>
    <p:extLst>
      <p:ext uri="{BB962C8B-B14F-4D97-AF65-F5344CB8AC3E}">
        <p14:creationId xmlns:p14="http://schemas.microsoft.com/office/powerpoint/2010/main" val="3237278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D8A4DC5-8F21-0705-99A3-CFAE1454700D}"/>
              </a:ext>
            </a:extLst>
          </p:cNvPr>
          <p:cNvSpPr/>
          <p:nvPr/>
        </p:nvSpPr>
        <p:spPr>
          <a:xfrm>
            <a:off x="456892" y="825473"/>
            <a:ext cx="4128422" cy="54681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97F7CC4-E12B-93A8-08C6-F169EA438CA5}"/>
              </a:ext>
            </a:extLst>
          </p:cNvPr>
          <p:cNvSpPr/>
          <p:nvPr/>
        </p:nvSpPr>
        <p:spPr>
          <a:xfrm>
            <a:off x="901053" y="981075"/>
            <a:ext cx="11155680" cy="5051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6F7251-A58B-30E0-0822-CDEEDD790507}"/>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تطبيق الاستبانة</a:t>
            </a:r>
          </a:p>
        </p:txBody>
      </p:sp>
      <p:sp>
        <p:nvSpPr>
          <p:cNvPr id="2" name="مربع نص 1"/>
          <p:cNvSpPr txBox="1"/>
          <p:nvPr/>
        </p:nvSpPr>
        <p:spPr>
          <a:xfrm>
            <a:off x="1192169" y="1269418"/>
            <a:ext cx="10573447" cy="4580228"/>
          </a:xfrm>
          <a:prstGeom prst="rect">
            <a:avLst/>
          </a:prstGeom>
          <a:noFill/>
        </p:spPr>
        <p:txBody>
          <a:bodyPr wrap="square" rtlCol="1">
            <a:spAutoFit/>
          </a:bodyPr>
          <a:lstStyle/>
          <a:p>
            <a:pPr algn="r" rtl="1">
              <a:lnSpc>
                <a:spcPct val="150000"/>
              </a:lnSpc>
            </a:pPr>
            <a:r>
              <a:rPr lang="ar-SA" sz="1400" dirty="0">
                <a:cs typeface="Alexandria"/>
              </a:rPr>
              <a:t>يستخدم الباحث أسلوباً أو أكثر في توزيع نسخ من استبانة دراسته فقد يستخدم الاتصال المباشر، أو البريد، أو يجمع بين الأسلوبين معاً. ويؤثر في عملية اختيار أسلوب التوزيع حرص الباحث وجديته، والمواقع الجغرافية لتواجد أفراد العينة، والمدة الزمنية المقررة لجمع البيانات الميدانية.</a:t>
            </a:r>
            <a:endParaRPr lang="ar-JO" sz="1400" dirty="0">
              <a:cs typeface="Alexandria"/>
            </a:endParaRPr>
          </a:p>
          <a:p>
            <a:pPr algn="r" rtl="1">
              <a:lnSpc>
                <a:spcPct val="150000"/>
              </a:lnSpc>
            </a:pPr>
            <a:r>
              <a:rPr lang="ar-SA" sz="1400" dirty="0">
                <a:cs typeface="Alexandria"/>
              </a:rPr>
              <a:t> </a:t>
            </a:r>
            <a:r>
              <a:rPr lang="ar-SA" sz="1400" b="1" dirty="0">
                <a:cs typeface="Alexandria"/>
              </a:rPr>
              <a:t>وفيما يلي عرض لأساليب توزيع أو تطبيق الاستبانة</a:t>
            </a:r>
            <a:r>
              <a:rPr lang="ar-JO" sz="1400" b="1" dirty="0">
                <a:cs typeface="Alexandria"/>
              </a:rPr>
              <a:t>:</a:t>
            </a:r>
            <a:endParaRPr lang="en-US" sz="1400" b="1" dirty="0">
              <a:cs typeface="Alexandria"/>
            </a:endParaRPr>
          </a:p>
          <a:p>
            <a:pPr lvl="0" algn="r" rtl="1">
              <a:lnSpc>
                <a:spcPct val="150000"/>
              </a:lnSpc>
            </a:pPr>
            <a:r>
              <a:rPr lang="ar-SA" sz="1400" b="1" dirty="0">
                <a:cs typeface="Alexandria"/>
              </a:rPr>
              <a:t>أسلوب الاتصال المباشر: </a:t>
            </a:r>
            <a:r>
              <a:rPr lang="ar-SA" sz="1400" dirty="0">
                <a:cs typeface="Alexandria"/>
              </a:rPr>
              <a:t>وهو أن يقابل الباحث أفراد العينة فرداً فرداً. ويحقق هذا الأسلوب مزايا عدة كمعرفة الباحث بانفعالات </a:t>
            </a:r>
            <a:r>
              <a:rPr lang="ar-SA" sz="1400" dirty="0" err="1">
                <a:cs typeface="Alexandria"/>
              </a:rPr>
              <a:t>المبحوثين</a:t>
            </a:r>
            <a:r>
              <a:rPr lang="ar-SA" sz="1400" dirty="0">
                <a:cs typeface="Alexandria"/>
              </a:rPr>
              <a:t> مما يساعده على فهم استجاباتهم وتحليلها، كما ويجيب الباحث عن بعض أسئلة </a:t>
            </a:r>
            <a:r>
              <a:rPr lang="ar-SA" sz="1400" dirty="0" err="1">
                <a:cs typeface="Alexandria"/>
              </a:rPr>
              <a:t>المبحوثين</a:t>
            </a:r>
            <a:r>
              <a:rPr lang="ar-SA" sz="1400" dirty="0">
                <a:cs typeface="Alexandria"/>
              </a:rPr>
              <a:t> المتعلقة بالاستبانة، فيشعر </a:t>
            </a:r>
            <a:r>
              <a:rPr lang="ar-SA" sz="1400" dirty="0" err="1">
                <a:cs typeface="Alexandria"/>
              </a:rPr>
              <a:t>المبحوثون</a:t>
            </a:r>
            <a:r>
              <a:rPr lang="ar-SA" sz="1400" dirty="0">
                <a:cs typeface="Alexandria"/>
              </a:rPr>
              <a:t> بجدية الباحث وحرصه على إجابات دقيقة وصادقة.</a:t>
            </a:r>
            <a:endParaRPr lang="en-US" sz="1400" dirty="0">
              <a:cs typeface="Alexandria"/>
            </a:endParaRPr>
          </a:p>
          <a:p>
            <a:pPr lvl="0" algn="r" rtl="1">
              <a:lnSpc>
                <a:spcPct val="150000"/>
              </a:lnSpc>
            </a:pPr>
            <a:r>
              <a:rPr lang="ar-SA" sz="1400" b="1" dirty="0">
                <a:cs typeface="Alexandria"/>
              </a:rPr>
              <a:t>أسلوب الاتصال بالبريد</a:t>
            </a:r>
            <a:r>
              <a:rPr lang="ar-SA" sz="1400" dirty="0">
                <a:cs typeface="Alexandria"/>
              </a:rPr>
              <a:t>: وهو أن يستعين الباحث بالبريد لإرسال نسخ من الاستبانة </a:t>
            </a:r>
            <a:r>
              <a:rPr lang="ar-SA" sz="1400" dirty="0" err="1">
                <a:cs typeface="Alexandria"/>
              </a:rPr>
              <a:t>للمبحوثين</a:t>
            </a:r>
            <a:r>
              <a:rPr lang="ar-SA" sz="1400" dirty="0">
                <a:cs typeface="Alexandria"/>
              </a:rPr>
              <a:t> في مواقعهم السكنية والوظيفية. ويحقق استخدام هذا الأسلوب مزايا، في إمكانية الاتصال بأعداد كبيرة من </a:t>
            </a:r>
            <a:r>
              <a:rPr lang="ar-SA" sz="1400" dirty="0" err="1">
                <a:cs typeface="Alexandria"/>
              </a:rPr>
              <a:t>المبحوثين</a:t>
            </a:r>
            <a:r>
              <a:rPr lang="ar-SA" sz="1400" dirty="0">
                <a:cs typeface="Alexandria"/>
              </a:rPr>
              <a:t> الذين يعيشون في مناطق جغرافية متباعدة، وتوفير الكثير من الجهد والوقت والنفقات على الباحث. </a:t>
            </a:r>
            <a:endParaRPr lang="en-US" sz="1400" dirty="0">
              <a:cs typeface="Alexandria"/>
            </a:endParaRPr>
          </a:p>
          <a:p>
            <a:pPr lvl="0" algn="r" rtl="1">
              <a:lnSpc>
                <a:spcPct val="150000"/>
              </a:lnSpc>
            </a:pPr>
            <a:r>
              <a:rPr lang="ar-SA" sz="1400" dirty="0">
                <a:cs typeface="Alexandria"/>
              </a:rPr>
              <a:t> أسلوب الاتصال المباشر والاتصال بالبريد: وهو أن يقابل الباحث </a:t>
            </a:r>
            <a:r>
              <a:rPr lang="ar-SA" sz="1400" dirty="0" err="1">
                <a:cs typeface="Alexandria"/>
              </a:rPr>
              <a:t>المبحوثين</a:t>
            </a:r>
            <a:r>
              <a:rPr lang="ar-SA" sz="1400" dirty="0">
                <a:cs typeface="Alexandria"/>
              </a:rPr>
              <a:t>، ويوضح لهم الهدف من الاستبانة، ثم يسلمها لهم، وبعد الفراغ من الإجابة عنها، يضعها </a:t>
            </a:r>
            <a:r>
              <a:rPr lang="ar-SA" sz="1400" dirty="0" err="1">
                <a:cs typeface="Alexandria"/>
              </a:rPr>
              <a:t>المبحوثون</a:t>
            </a:r>
            <a:r>
              <a:rPr lang="ar-SA" sz="1400" dirty="0">
                <a:cs typeface="Alexandria"/>
              </a:rPr>
              <a:t> في صندوق يحمله الباحث دون أي علامة تميزهم أو تدل على شخصياتهم، ثم يكرر عرض الاستبانة مرة أخرى على المجموعة ذاتها باستخدام، المقابلة أو البريد. ويتسم هذا الأسلوب بتحقيقه درجة من طمأنينة المبحوث على سرية الإجابة وثقته بأنها لن تعرضه لضرر أو نقد، كما أنه يشعر المبحوث بأهمية الاستبانة، وأهمية التعبير عن رأيه</a:t>
            </a:r>
            <a:r>
              <a:rPr lang="ar-SA" sz="1200" dirty="0">
                <a:cs typeface="Alexandria"/>
              </a:rPr>
              <a:t>. </a:t>
            </a:r>
            <a:endParaRPr lang="en-US" sz="1200" dirty="0">
              <a:cs typeface="Alexandria"/>
            </a:endParaRPr>
          </a:p>
        </p:txBody>
      </p:sp>
    </p:spTree>
    <p:extLst>
      <p:ext uri="{BB962C8B-B14F-4D97-AF65-F5344CB8AC3E}">
        <p14:creationId xmlns:p14="http://schemas.microsoft.com/office/powerpoint/2010/main" val="1188663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EF907CE-C961-EC69-6720-77A7B8B44CB7}"/>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63FFD12-095A-E28F-B8E9-DBE8971DF717}"/>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70D82FC-9E65-A6FF-BE2F-DACC961E2514}"/>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المقابلة </a:t>
            </a:r>
            <a:r>
              <a:rPr lang="en-US" sz="2000" b="1" dirty="0">
                <a:solidFill>
                  <a:srgbClr val="00AEEF"/>
                </a:solidFill>
                <a:latin typeface="Alexandria" pitchFamily="2" charset="-78"/>
                <a:ea typeface="Calibri"/>
                <a:cs typeface="Alexandria" pitchFamily="2" charset="-78"/>
                <a:sym typeface="Calibri"/>
              </a:rPr>
              <a:t>Interview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082980" y="1741679"/>
            <a:ext cx="10791825" cy="3374642"/>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تعتبر المقابلة أداة بحثية تشابه إلى حد كبير الاستبانة في خطواتها ومواصفاتها مع الفارق الوحيد ألا وهو أنها حوار بين الباحث والمبحوث المراد الحصول على معلومات منه، حيث يقوم الباحث يجمع البيانات من الأفراد بشكل مباشر من خلال طرح أسئلة محددة وتفسير المصطلحات غير الواضحة والغامضة منها، ويقوم الباحث بتسجيل المقابلة للعمل على تحليلها وتفسير نتائجها. </a:t>
            </a: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ويمكن تعريف المقابلة بأنها تفاعل لفظي منظم بين الباحث والمبحوث أو </a:t>
            </a:r>
            <a:r>
              <a:rPr lang="ar-SA" sz="1600" dirty="0" err="1">
                <a:latin typeface="Alexandria" pitchFamily="2" charset="-78"/>
                <a:cs typeface="Alexandria" pitchFamily="2" charset="-78"/>
              </a:rPr>
              <a:t>للمبحوثين</a:t>
            </a:r>
            <a:r>
              <a:rPr lang="ar-SA" sz="1600" dirty="0">
                <a:latin typeface="Alexandria" pitchFamily="2" charset="-78"/>
                <a:cs typeface="Alexandria" pitchFamily="2" charset="-78"/>
              </a:rPr>
              <a:t> لتحقيق هدف معين والمقابلة أداة مهمة للحصول على المعلومات من خلال مصادرها البشرية.</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وتعد عملية تتم بين الباحث وشخص آخر أو مجموعة أشخاص، تطرح من خلالها أسئلة، ويتم تسجيل إجاباتهم على تلك الأسئلة المطروحة موضع الدراسة. فالمقابلة تتطلب تخطيطاً وإعداد مسبقاً، وتتطلب من الباحث أن يكون قادراً على استخدام تقنيات خاصة بإجراء المقابلات مثل الإعداد للمقابلة من خلال صياغة الأسئلة بشكل مناسب ومتسلسل.</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3679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D6CD75EB-1D63-5D5D-36C1-E3030A88FED2}"/>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90CD5D9-27BD-FC38-964D-A15FEB5AED4B}"/>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317C7AEA-D744-91F8-37B4-3238DEA9E37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المقابلة </a:t>
            </a:r>
            <a:r>
              <a:rPr lang="en-US" sz="2000" b="1" dirty="0">
                <a:solidFill>
                  <a:srgbClr val="00AEEF"/>
                </a:solidFill>
                <a:latin typeface="Alexandria" pitchFamily="2" charset="-78"/>
                <a:ea typeface="Calibri"/>
                <a:cs typeface="Alexandria" pitchFamily="2" charset="-78"/>
                <a:sym typeface="Calibri"/>
              </a:rPr>
              <a:t>Interview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6478893" y="1500332"/>
            <a:ext cx="5328032" cy="3962110"/>
          </a:xfrm>
          <a:prstGeom prst="rect">
            <a:avLst/>
          </a:prstGeom>
          <a:noFill/>
        </p:spPr>
        <p:txBody>
          <a:bodyPr wrap="square" rtlCol="1">
            <a:spAutoFit/>
          </a:bodyPr>
          <a:lstStyle/>
          <a:p>
            <a:pPr algn="just" rtl="1">
              <a:lnSpc>
                <a:spcPct val="200000"/>
              </a:lnSpc>
            </a:pPr>
            <a:r>
              <a:rPr lang="ar-SA" sz="1600" dirty="0">
                <a:cs typeface="Alexandria"/>
              </a:rPr>
              <a:t>تعد المقابلة وسيلة مهمة لجمع البيانات، لكونها تتعامل مباشرة مع المستجيب، خاصة في دراسة الحالة، وعندما يتعلق البحث بدراسة حالات أو مشكلات خاصة، يصعب الحصول على البيانات من خلال الاستبيان أو المقاييس والاختبارات، رغم أنها قد تتضمنها، إذ يمكن من خلالها استعمال أدوات أخرى مدعمة لها، و</a:t>
            </a:r>
            <a:r>
              <a:rPr lang="ar-JO" sz="1600" dirty="0">
                <a:cs typeface="Alexandria"/>
              </a:rPr>
              <a:t>تستخدم المقابلة أيضا في</a:t>
            </a:r>
            <a:r>
              <a:rPr lang="ar-SA" sz="1600" dirty="0">
                <a:cs typeface="Alexandria"/>
              </a:rPr>
              <a:t> حالة </a:t>
            </a:r>
            <a:r>
              <a:rPr lang="ar-JO" sz="1600" dirty="0">
                <a:cs typeface="Alexandria"/>
              </a:rPr>
              <a:t>المشكلات</a:t>
            </a:r>
            <a:r>
              <a:rPr lang="ar-SA" sz="1600" dirty="0">
                <a:cs typeface="Alexandria"/>
              </a:rPr>
              <a:t> </a:t>
            </a:r>
            <a:r>
              <a:rPr lang="ar-JO" sz="1600" dirty="0">
                <a:cs typeface="Alexandria"/>
              </a:rPr>
              <a:t>ال</a:t>
            </a:r>
            <a:r>
              <a:rPr lang="ar-SA" sz="1600" dirty="0">
                <a:cs typeface="Alexandria"/>
              </a:rPr>
              <a:t>فردية</a:t>
            </a:r>
            <a:r>
              <a:rPr lang="ar-JO" sz="1600" dirty="0">
                <a:cs typeface="Alexandria"/>
              </a:rPr>
              <a:t> التي</a:t>
            </a:r>
            <a:r>
              <a:rPr lang="ar-SA" sz="1600" dirty="0">
                <a:cs typeface="Alexandria"/>
              </a:rPr>
              <a:t> تتطلب جمع المعلومات من الأفراد المعنيين مباشرة</a:t>
            </a:r>
            <a:r>
              <a:rPr lang="en-US" sz="1600" dirty="0">
                <a:cs typeface="Alexandria"/>
              </a:rPr>
              <a:t>.</a:t>
            </a:r>
          </a:p>
        </p:txBody>
      </p:sp>
      <p:pic>
        <p:nvPicPr>
          <p:cNvPr id="8" name="Graphic 7">
            <a:extLst>
              <a:ext uri="{FF2B5EF4-FFF2-40B4-BE49-F238E27FC236}">
                <a16:creationId xmlns:a16="http://schemas.microsoft.com/office/drawing/2014/main" id="{24990C03-6B56-2CD1-24CD-E51296F1E6F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41158" y="1709592"/>
            <a:ext cx="4171950" cy="3752850"/>
          </a:xfrm>
          <a:prstGeom prst="rect">
            <a:avLst/>
          </a:prstGeom>
        </p:spPr>
      </p:pic>
    </p:spTree>
    <p:extLst>
      <p:ext uri="{BB962C8B-B14F-4D97-AF65-F5344CB8AC3E}">
        <p14:creationId xmlns:p14="http://schemas.microsoft.com/office/powerpoint/2010/main" val="409259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F3B691E-C89E-BC8B-5B56-538846392B1B}"/>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F048835-52F7-5E5B-77F0-2231D7AD4719}"/>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C166E4B-5487-2F9D-8011-31C83008D0F8}"/>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مراحل المقابلة</a:t>
            </a:r>
          </a:p>
        </p:txBody>
      </p:sp>
      <p:sp>
        <p:nvSpPr>
          <p:cNvPr id="2" name="مربع نص 1"/>
          <p:cNvSpPr txBox="1"/>
          <p:nvPr/>
        </p:nvSpPr>
        <p:spPr>
          <a:xfrm>
            <a:off x="1243333" y="1555666"/>
            <a:ext cx="10471119" cy="3746667"/>
          </a:xfrm>
          <a:prstGeom prst="rect">
            <a:avLst/>
          </a:prstGeom>
          <a:noFill/>
        </p:spPr>
        <p:txBody>
          <a:bodyPr wrap="square" rtlCol="1">
            <a:spAutoFit/>
          </a:bodyPr>
          <a:lstStyle/>
          <a:p>
            <a:pPr algn="r" rtl="1">
              <a:lnSpc>
                <a:spcPct val="150000"/>
              </a:lnSpc>
            </a:pPr>
            <a:r>
              <a:rPr lang="ar-SA" sz="1600" dirty="0">
                <a:cs typeface="Alexandria"/>
              </a:rPr>
              <a:t>يجب على الباحث مراعاة عدد من الاعتبارات عند اختيار المقابلة كأداة بحث، والتي تتمثل فيما يلي :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في مرحلة الإعداد للمقابلة: يتطلب من الباحث تحديد الهدف من المقابلة والمعلومات التي بريد الحصول عليها من الأشخاص، إضافة إلى تحديد الأشخاص الذين بود مقابلتهم، وإعداد الأسئلة بحيث تكون واضحة وموضوعية ومحددة، وتحديد الوقت المناسب لإجراء المقابلة.</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في مرحلة تنفيذ المقابلة: يتطلب من الباحث التدرب على إجراء المقابلة، والبدء بطريقة مشوقة ومتسلسلة، وتوجيهها بطريقة واضحة، وتحب أن تكون الأسئلة غير محرجة أو تشكل اتماماً للمبحوث وتضطره للدفاع عن نفسه، إضافة إلى إعطاء الوقت الكافي للمبحوث لتقديم إجابته.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في مرحلة تسجيل المقابلة: قبل البدء بالتسجيل يجب على الباحث إبلاغ للبحوث بقيامه بعملية تسجيل المقابلة، حيث تتطلب هذه المرحلة تسجيل البيانات التي يحصل عليه الباحث من المبحوث، وكون المقابلة مسجلة، فعلى الباحث الاكتفاء بأخذ ملاحظات مختصرة ومفيد</a:t>
            </a:r>
            <a:r>
              <a:rPr lang="ar-JO" sz="1600" dirty="0">
                <a:cs typeface="Alexandria"/>
              </a:rPr>
              <a:t>ة.</a:t>
            </a:r>
            <a:endParaRPr lang="en-US" dirty="0">
              <a:cs typeface="Alexandria"/>
            </a:endParaRPr>
          </a:p>
        </p:txBody>
      </p:sp>
    </p:spTree>
    <p:extLst>
      <p:ext uri="{BB962C8B-B14F-4D97-AF65-F5344CB8AC3E}">
        <p14:creationId xmlns:p14="http://schemas.microsoft.com/office/powerpoint/2010/main" val="4217248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AA0DA6C-93E8-8FBB-CCF4-145526005AFD}"/>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BA3811-A070-20B6-25E4-CDE4CD084B79}"/>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9F08287-9472-5916-7C79-ECE841100382}"/>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إجراء المقابلة</a:t>
            </a:r>
          </a:p>
        </p:txBody>
      </p:sp>
      <p:sp>
        <p:nvSpPr>
          <p:cNvPr id="2" name="مربع نص 1"/>
          <p:cNvSpPr txBox="1"/>
          <p:nvPr/>
        </p:nvSpPr>
        <p:spPr>
          <a:xfrm>
            <a:off x="901054" y="1490062"/>
            <a:ext cx="10801754" cy="3746667"/>
          </a:xfrm>
          <a:prstGeom prst="rect">
            <a:avLst/>
          </a:prstGeom>
          <a:noFill/>
        </p:spPr>
        <p:txBody>
          <a:bodyPr wrap="square" rtlCol="1">
            <a:spAutoFit/>
          </a:bodyPr>
          <a:lstStyle/>
          <a:p>
            <a:pPr algn="r" rtl="1">
              <a:lnSpc>
                <a:spcPct val="150000"/>
              </a:lnSpc>
            </a:pPr>
            <a:r>
              <a:rPr lang="ar-SA" sz="1600" dirty="0">
                <a:cs typeface="Alexandria"/>
              </a:rPr>
              <a:t>لا بد للباحث العلمي أن يقوم بالتخطيط المسبق لإجراء المقابلة، والإعداد الجيد لها كي لا يفاجا بما ليس متوقعا خلالها. وذلك كالآتي: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تحديد الأشخاص الذين ستتم مقابلتهم</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تحديد أهداف المقابلة ومتطلباتها.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التخطيط المسبق لكيفية المقابلة، والتحضير للأسئلة التي سيتم طرحها، والتهيؤ للاستجابات غير المتوقعة، وكيفية التعامل معها .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تحديد وتحضير الأسئلة والاختبارات التي سيتم تقديمها للمستجيب، والوسائل المساعدة كأدوات التسجيل الصوتية والسمعية والورقية.</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تحديد المكان والوقت المناسب لإجراء المقابلة.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من المهم أن يبذل الباحث جهداً لإحراز ثقة المستجيب وطمأنته فيما يتعلق بسرية المعلومات عند المقابلة الأولية</a:t>
            </a:r>
            <a:endParaRPr lang="en-US" sz="1600" dirty="0">
              <a:cs typeface="Alexandria"/>
            </a:endParaRPr>
          </a:p>
        </p:txBody>
      </p:sp>
    </p:spTree>
    <p:extLst>
      <p:ext uri="{BB962C8B-B14F-4D97-AF65-F5344CB8AC3E}">
        <p14:creationId xmlns:p14="http://schemas.microsoft.com/office/powerpoint/2010/main" val="18674744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7F36882-BE2C-C89D-C256-EB929B975BDB}"/>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89AD4CB-F62D-5D49-CA8C-8138D372FE94}"/>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866A2C4-D9AE-8A30-3E2A-EE254F10D6A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المقابلات </a:t>
            </a:r>
          </a:p>
        </p:txBody>
      </p:sp>
      <p:sp>
        <p:nvSpPr>
          <p:cNvPr id="2" name="مربع نص 1"/>
          <p:cNvSpPr txBox="1"/>
          <p:nvPr/>
        </p:nvSpPr>
        <p:spPr>
          <a:xfrm>
            <a:off x="1264119" y="1813013"/>
            <a:ext cx="10592108" cy="3336747"/>
          </a:xfrm>
          <a:prstGeom prst="rect">
            <a:avLst/>
          </a:prstGeom>
          <a:noFill/>
        </p:spPr>
        <p:txBody>
          <a:bodyPr wrap="square" rtlCol="1">
            <a:spAutoFit/>
          </a:bodyPr>
          <a:lstStyle/>
          <a:p>
            <a:pPr algn="just" rtl="1">
              <a:lnSpc>
                <a:spcPct val="150000"/>
              </a:lnSpc>
            </a:pPr>
            <a:r>
              <a:rPr lang="ar-SA" sz="1600" dirty="0">
                <a:cs typeface="Alexandria"/>
              </a:rPr>
              <a:t> </a:t>
            </a:r>
            <a:endParaRPr lang="en-US" sz="1600" dirty="0">
              <a:cs typeface="Alexandria"/>
            </a:endParaRPr>
          </a:p>
          <a:p>
            <a:pPr algn="just" rtl="1">
              <a:lnSpc>
                <a:spcPct val="150000"/>
              </a:lnSpc>
            </a:pPr>
            <a:r>
              <a:rPr lang="ar-SA" sz="1600" dirty="0">
                <a:cs typeface="Alexandria"/>
              </a:rPr>
              <a:t>أولاً: من حيث عدد العملاء أو المقابلين المستجيبين يمكن تقسيم المقابلة إلى نوعين رئيسين هما: </a:t>
            </a:r>
            <a:endParaRPr lang="en-US" sz="1600" dirty="0">
              <a:cs typeface="Alexandria"/>
            </a:endParaRPr>
          </a:p>
          <a:p>
            <a:pPr algn="just" rtl="1">
              <a:lnSpc>
                <a:spcPct val="150000"/>
              </a:lnSpc>
            </a:pPr>
            <a:endParaRPr lang="en-US" sz="1600" dirty="0">
              <a:cs typeface="Alexandria"/>
            </a:endParaRPr>
          </a:p>
          <a:p>
            <a:pPr marL="342900" indent="-342900" algn="just" rtl="1">
              <a:lnSpc>
                <a:spcPct val="150000"/>
              </a:lnSpc>
              <a:buFont typeface="Wingdings" panose="05000000000000000000" pitchFamily="2" charset="2"/>
              <a:buChar char="Ø"/>
            </a:pPr>
            <a:r>
              <a:rPr lang="ar-SA" sz="1600" dirty="0">
                <a:cs typeface="Alexandria"/>
              </a:rPr>
              <a:t> المقابلة الفردية التي تتم بين الباحث والمفحوص (المستجيب) وتعتبر أكثر الأنواع شيوعاً لأنها تتم بين المقابل والمستجيب</a:t>
            </a:r>
            <a:endParaRPr lang="en-US" sz="1600" dirty="0">
              <a:cs typeface="Alexandria"/>
            </a:endParaRPr>
          </a:p>
          <a:p>
            <a:pPr marL="342900" indent="-342900" algn="just" rtl="1">
              <a:lnSpc>
                <a:spcPct val="150000"/>
              </a:lnSpc>
              <a:buFont typeface="Wingdings" panose="05000000000000000000" pitchFamily="2" charset="2"/>
              <a:buChar char="Ø"/>
            </a:pPr>
            <a:r>
              <a:rPr lang="ar-SA" sz="1600" dirty="0">
                <a:cs typeface="Alexandria"/>
              </a:rPr>
              <a:t>المقابلة الجماعية وتتم بين الباحث وعدد من الأفراد في مكان واحد ووقت واحدا من أجل الحصول على معلومات أوفر في أقصر وقت وأقل جهد وغالباً يستخدم هذا النوع من المقابلات لإعطاء المعلومات أكثر مما يستخدم لجمعها.</a:t>
            </a:r>
            <a:endParaRPr lang="en-US" sz="1600" dirty="0">
              <a:cs typeface="Alexandria"/>
            </a:endParaRPr>
          </a:p>
          <a:p>
            <a:pPr marL="342900" indent="-342900" algn="just" rtl="1">
              <a:lnSpc>
                <a:spcPct val="150000"/>
              </a:lnSpc>
              <a:buFontTx/>
              <a:buChar char="-"/>
            </a:pPr>
            <a:endParaRPr lang="en-US" sz="1400" dirty="0">
              <a:cs typeface="Alexandria"/>
            </a:endParaRPr>
          </a:p>
        </p:txBody>
      </p:sp>
    </p:spTree>
    <p:extLst>
      <p:ext uri="{BB962C8B-B14F-4D97-AF65-F5344CB8AC3E}">
        <p14:creationId xmlns:p14="http://schemas.microsoft.com/office/powerpoint/2010/main" val="17733503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1CFD96E-31E6-7315-54DF-12A47340B48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23CAA551-6168-3697-A3CD-38104DCB97DA}"/>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4C87EE8-9B91-F24C-A4F9-79731E183F3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المقابلات </a:t>
            </a:r>
          </a:p>
        </p:txBody>
      </p:sp>
      <p:sp>
        <p:nvSpPr>
          <p:cNvPr id="2" name="مربع نص 1"/>
          <p:cNvSpPr txBox="1"/>
          <p:nvPr/>
        </p:nvSpPr>
        <p:spPr>
          <a:xfrm>
            <a:off x="1457409" y="1555666"/>
            <a:ext cx="10205527" cy="3746667"/>
          </a:xfrm>
          <a:prstGeom prst="rect">
            <a:avLst/>
          </a:prstGeom>
          <a:noFill/>
        </p:spPr>
        <p:txBody>
          <a:bodyPr wrap="square" rtlCol="1">
            <a:spAutoFit/>
          </a:bodyPr>
          <a:lstStyle/>
          <a:p>
            <a:pPr algn="r" rtl="1">
              <a:lnSpc>
                <a:spcPct val="150000"/>
              </a:lnSpc>
            </a:pPr>
            <a:r>
              <a:rPr lang="ar-SA" sz="1600" dirty="0">
                <a:cs typeface="Alexandria"/>
              </a:rPr>
              <a:t>ثانياً: وفقاً لنوع الأسئلة التي تطرح فيها ودرجة الحرية التي تعطى للمستجيب في إجاباته يمكن تقسيم المقابلة إلى ثلاث أنواع المقابلة</a:t>
            </a:r>
            <a:endParaRPr lang="en-US" sz="1600" dirty="0">
              <a:cs typeface="Alexandria"/>
            </a:endParaRPr>
          </a:p>
          <a:p>
            <a:pPr algn="r" rtl="1">
              <a:lnSpc>
                <a:spcPct val="150000"/>
              </a:lnSpc>
            </a:pP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المقفلة </a:t>
            </a:r>
            <a:r>
              <a:rPr lang="ar-JO" sz="1600" dirty="0">
                <a:cs typeface="Alexandria"/>
              </a:rPr>
              <a:t>(</a:t>
            </a:r>
            <a:r>
              <a:rPr lang="ar-SA" sz="1600" dirty="0">
                <a:cs typeface="Alexandria"/>
              </a:rPr>
              <a:t>الم</a:t>
            </a:r>
            <a:r>
              <a:rPr lang="ar-JO" sz="1600" dirty="0">
                <a:cs typeface="Alexandria"/>
              </a:rPr>
              <a:t>غ</a:t>
            </a:r>
            <a:r>
              <a:rPr lang="ar-SA" sz="1600" dirty="0" err="1">
                <a:cs typeface="Alexandria"/>
              </a:rPr>
              <a:t>لقة</a:t>
            </a:r>
            <a:r>
              <a:rPr lang="ar-JO" sz="1600" dirty="0">
                <a:cs typeface="Alexandria"/>
              </a:rPr>
              <a:t>)</a:t>
            </a:r>
            <a:r>
              <a:rPr lang="ar-SA" sz="1600" dirty="0">
                <a:cs typeface="Alexandria"/>
              </a:rPr>
              <a:t> :</a:t>
            </a:r>
            <a:r>
              <a:rPr lang="en-US" sz="1600" dirty="0">
                <a:cs typeface="Alexandria"/>
              </a:rPr>
              <a:t> </a:t>
            </a:r>
            <a:r>
              <a:rPr lang="ar-SA" sz="1600" dirty="0">
                <a:cs typeface="Alexandria"/>
              </a:rPr>
              <a:t>وهي المقابلة التي تطرح فيها أسئلة تتطلب إجابات دقيقة ومحددة ولا تفسح مجال للشرح للطول، وإنما يطرح السؤال وتسجل الإجابة التي يقررها المستجيب. </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 المقابلة المفتوحة : وهي المقابلة التي يقوم فيها الباحث بطرح أسئلة غير محددة الإجابة، وفيها يعطي المستجيب الحرية في أن يتكلم دون محددات الزمن أو للأسلوب وهذه عرضة للتحيز وتستدعي كلاماً ليس ذا صلة بالموضوع.</a:t>
            </a:r>
            <a:endParaRPr lang="en-US" sz="1600" dirty="0">
              <a:cs typeface="Alexandria"/>
            </a:endParaRPr>
          </a:p>
          <a:p>
            <a:pPr marL="342900" indent="-342900" algn="r" rtl="1">
              <a:lnSpc>
                <a:spcPct val="150000"/>
              </a:lnSpc>
              <a:buFont typeface="Wingdings" panose="05000000000000000000" pitchFamily="2" charset="2"/>
              <a:buChar char="Ø"/>
            </a:pPr>
            <a:r>
              <a:rPr lang="ar-SA" sz="1600" dirty="0">
                <a:cs typeface="Alexandria"/>
              </a:rPr>
              <a:t>المقابلة المقفلة المفتوحة وهي التي تكون الأسئلة فيها مزيجاً من النوعين السابقين (مقفلة ومفتوحة)، وفيها تعطي الحرية للمقابل بطرح السؤال بصيغة أخرى والطلب من المستجيب لمزيد من التوضيح. </a:t>
            </a:r>
            <a:endParaRPr lang="en-US" sz="1600" dirty="0">
              <a:cs typeface="Alexandria"/>
            </a:endParaRPr>
          </a:p>
        </p:txBody>
      </p:sp>
    </p:spTree>
    <p:extLst>
      <p:ext uri="{BB962C8B-B14F-4D97-AF65-F5344CB8AC3E}">
        <p14:creationId xmlns:p14="http://schemas.microsoft.com/office/powerpoint/2010/main" val="3424617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97AAAF1-9D1E-2A2C-1ED2-A986C10B184F}"/>
              </a:ext>
            </a:extLst>
          </p:cNvPr>
          <p:cNvSpPr/>
          <p:nvPr/>
        </p:nvSpPr>
        <p:spPr>
          <a:xfrm>
            <a:off x="456892" y="760529"/>
            <a:ext cx="4128422" cy="56497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2E18A73-1947-11CB-0374-D76638F4F6D2}"/>
              </a:ext>
            </a:extLst>
          </p:cNvPr>
          <p:cNvSpPr/>
          <p:nvPr/>
        </p:nvSpPr>
        <p:spPr>
          <a:xfrm>
            <a:off x="901053" y="942976"/>
            <a:ext cx="11155680" cy="5202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9D9450A-CB80-995D-0D3D-B52D2D146BA1}"/>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المقابلة</a:t>
            </a:r>
          </a:p>
        </p:txBody>
      </p:sp>
      <p:sp>
        <p:nvSpPr>
          <p:cNvPr id="2" name="مربع نص 1"/>
          <p:cNvSpPr txBox="1"/>
          <p:nvPr/>
        </p:nvSpPr>
        <p:spPr>
          <a:xfrm>
            <a:off x="1476682" y="936802"/>
            <a:ext cx="10258426" cy="5202001"/>
          </a:xfrm>
          <a:prstGeom prst="rect">
            <a:avLst/>
          </a:prstGeom>
          <a:noFill/>
        </p:spPr>
        <p:txBody>
          <a:bodyPr wrap="square" rtlCol="1">
            <a:spAutoFit/>
          </a:bodyPr>
          <a:lstStyle/>
          <a:p>
            <a:pPr marL="457200" indent="-457200" algn="r" rtl="1">
              <a:lnSpc>
                <a:spcPct val="200000"/>
              </a:lnSpc>
              <a:buFont typeface="+mj-lt"/>
              <a:buAutoNum type="arabicPeriod"/>
            </a:pPr>
            <a:r>
              <a:rPr lang="ar-SA" sz="1400" dirty="0">
                <a:cs typeface="Alexandria"/>
              </a:rPr>
              <a:t>تساعد المقابلة على الفهم الصحيح للسؤال، وعلى العمق بالإجابة. </a:t>
            </a:r>
            <a:endParaRPr lang="en-US" sz="1400" dirty="0">
              <a:cs typeface="Alexandria"/>
            </a:endParaRPr>
          </a:p>
          <a:p>
            <a:pPr marL="457200" indent="-457200" algn="r" rtl="1">
              <a:lnSpc>
                <a:spcPct val="200000"/>
              </a:lnSpc>
              <a:buFont typeface="+mj-lt"/>
              <a:buAutoNum type="arabicPeriod"/>
            </a:pPr>
            <a:r>
              <a:rPr lang="ar-SA" sz="1400" dirty="0">
                <a:cs typeface="Alexandria"/>
              </a:rPr>
              <a:t> تستخدم في الحالات التي يصعب بها استخدام الاستبيان الحصول على مؤشرات غير لفظية، بحيث تساعد على تعزيز الإجابة سواء بنغمة الصوت أو ملامح الوجه أو حركة اليدين والرأس، أو غيره </a:t>
            </a:r>
            <a:endParaRPr lang="en-US" sz="1400" dirty="0">
              <a:cs typeface="Alexandria"/>
            </a:endParaRPr>
          </a:p>
          <a:p>
            <a:pPr marL="457200" indent="-457200" algn="r" rtl="1">
              <a:lnSpc>
                <a:spcPct val="200000"/>
              </a:lnSpc>
              <a:buFont typeface="+mj-lt"/>
              <a:buAutoNum type="arabicPeriod"/>
            </a:pPr>
            <a:r>
              <a:rPr lang="ar-SA" sz="1400" dirty="0">
                <a:cs typeface="Alexandria"/>
              </a:rPr>
              <a:t>الحصول على المعلومات من المبحوث دون ان يتناقش مع غيره او يتأثر ب</a:t>
            </a:r>
            <a:r>
              <a:rPr lang="ar-JO" sz="1400" dirty="0">
                <a:cs typeface="Alexandria"/>
              </a:rPr>
              <a:t>آ</a:t>
            </a:r>
            <a:r>
              <a:rPr lang="ar-SA" sz="1400" dirty="0">
                <a:cs typeface="Alexandria"/>
              </a:rPr>
              <a:t>راء وبذلك تكون الآراء التي يدلي بها المبحوث تعبيراً عن رأيه الشخصي</a:t>
            </a:r>
            <a:endParaRPr lang="en-US" sz="1400" dirty="0">
              <a:cs typeface="Alexandria"/>
            </a:endParaRPr>
          </a:p>
          <a:p>
            <a:pPr marL="457200" indent="-457200" algn="r" rtl="1">
              <a:lnSpc>
                <a:spcPct val="200000"/>
              </a:lnSpc>
              <a:buFont typeface="+mj-lt"/>
              <a:buAutoNum type="arabicPeriod"/>
            </a:pPr>
            <a:r>
              <a:rPr lang="ar-SA" sz="1400" dirty="0">
                <a:cs typeface="Alexandria"/>
              </a:rPr>
              <a:t>يتمكن الباحث من الحصول على إجابات لجميع الأسئلة وإذا كانت الإجابات ناقصة يستطيع إتمامها بمقابلة ثانية.</a:t>
            </a:r>
            <a:endParaRPr lang="en-US" sz="1400" dirty="0">
              <a:cs typeface="Alexandria"/>
            </a:endParaRPr>
          </a:p>
          <a:p>
            <a:pPr marL="457200" indent="-457200" algn="r" rtl="1">
              <a:lnSpc>
                <a:spcPct val="200000"/>
              </a:lnSpc>
              <a:buFont typeface="+mj-lt"/>
              <a:buAutoNum type="arabicPeriod"/>
            </a:pPr>
            <a:r>
              <a:rPr lang="ar-SA" sz="1400" dirty="0">
                <a:cs typeface="Alexandria"/>
              </a:rPr>
              <a:t> نسبة المردود من المقابلات عالية مقارنة بنسبة المردود من الاستبيانات، فهناك العديد من الناس الذين لديهم الاستعداد للتعاون في الدراسة إذا كان كل ما هو مطلوب منهم أن يتكلموا حيث أن سجيّة النّاس يميلون إلى الكلام أكثر من الكتابة. </a:t>
            </a:r>
            <a:endParaRPr lang="en-US" sz="1400" dirty="0">
              <a:cs typeface="Alexandria"/>
            </a:endParaRPr>
          </a:p>
          <a:p>
            <a:pPr marL="457200" indent="-457200" algn="r" rtl="1">
              <a:lnSpc>
                <a:spcPct val="200000"/>
              </a:lnSpc>
              <a:buFont typeface="+mj-lt"/>
              <a:buAutoNum type="arabicPeriod"/>
            </a:pPr>
            <a:r>
              <a:rPr lang="ar-SA" sz="1400" dirty="0">
                <a:cs typeface="Alexandria"/>
              </a:rPr>
              <a:t> تفيد المقابلة إلى حد كبير في تشخيص ومعالجة المشاكل الإنسانية وخاصة </a:t>
            </a:r>
            <a:r>
              <a:rPr lang="ar-SA" sz="1400" dirty="0" err="1">
                <a:cs typeface="Alexandria"/>
              </a:rPr>
              <a:t>تشخیص</a:t>
            </a:r>
            <a:r>
              <a:rPr lang="ar-SA" sz="1400" dirty="0">
                <a:cs typeface="Alexandria"/>
              </a:rPr>
              <a:t> العاطفية</a:t>
            </a:r>
            <a:r>
              <a:rPr lang="ar-JO" sz="1400" dirty="0">
                <a:cs typeface="Alexandria"/>
              </a:rPr>
              <a:t> منها.</a:t>
            </a:r>
            <a:endParaRPr lang="en-US" sz="1400" dirty="0">
              <a:cs typeface="Alexandria"/>
            </a:endParaRPr>
          </a:p>
          <a:p>
            <a:pPr marL="457200" indent="-457200" algn="r" rtl="1">
              <a:lnSpc>
                <a:spcPct val="200000"/>
              </a:lnSpc>
              <a:buFont typeface="+mj-lt"/>
              <a:buAutoNum type="arabicPeriod"/>
            </a:pPr>
            <a:r>
              <a:rPr lang="ar-SA" sz="1400" dirty="0">
                <a:cs typeface="Alexandria"/>
              </a:rPr>
              <a:t>يتمكن الباحث من تكوين صورة كلية حول شخصية المستجيب. يتمكن الباحث من ملاحظة الجوانب الانفعالية والحركية والتعبيرات اللفظية وأسلوبه في طرح الأفكار وتسلسلها وتعبيرات الوجه وحركة العينين وغيرها من وسائل الاتصال غير اللفظية إذ إنّ لهذه الجوانب دلالات سلوكية تجعل الصورة في البيانات واضحة أمام المستجيب</a:t>
            </a:r>
            <a:r>
              <a:rPr lang="en-US" sz="1400" dirty="0">
                <a:cs typeface="Alexandria"/>
              </a:rPr>
              <a:t>.</a:t>
            </a:r>
            <a:r>
              <a:rPr lang="ar-JO" sz="1200" dirty="0">
                <a:cs typeface="Alexandria"/>
              </a:rPr>
              <a:t> </a:t>
            </a:r>
            <a:endParaRPr lang="en-US" sz="1200" dirty="0">
              <a:cs typeface="Alexandria"/>
            </a:endParaRPr>
          </a:p>
        </p:txBody>
      </p:sp>
    </p:spTree>
    <p:extLst>
      <p:ext uri="{BB962C8B-B14F-4D97-AF65-F5344CB8AC3E}">
        <p14:creationId xmlns:p14="http://schemas.microsoft.com/office/powerpoint/2010/main" val="15075890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D6BDBF4-E4EE-3C1E-E527-361942287328}"/>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10F8564-780E-FF12-B132-4B217FC9D337}"/>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54107059-ED7F-33E1-F315-BBE45174E2BC}"/>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المقابلة</a:t>
            </a:r>
          </a:p>
        </p:txBody>
      </p:sp>
      <p:sp>
        <p:nvSpPr>
          <p:cNvPr id="2" name="مربع نص 1"/>
          <p:cNvSpPr txBox="1"/>
          <p:nvPr/>
        </p:nvSpPr>
        <p:spPr>
          <a:xfrm>
            <a:off x="901053" y="1449291"/>
            <a:ext cx="10834055" cy="3959417"/>
          </a:xfrm>
          <a:prstGeom prst="rect">
            <a:avLst/>
          </a:prstGeom>
          <a:noFill/>
        </p:spPr>
        <p:txBody>
          <a:bodyPr wrap="square" rtlCol="1">
            <a:spAutoFit/>
          </a:bodyPr>
          <a:lstStyle/>
          <a:p>
            <a:pPr marL="342900" indent="-342900" algn="r" rtl="1">
              <a:lnSpc>
                <a:spcPct val="200000"/>
              </a:lnSpc>
              <a:buFont typeface="+mj-lt"/>
              <a:buAutoNum type="arabicPeriod"/>
            </a:pPr>
            <a:r>
              <a:rPr lang="ar-SA" sz="1600" dirty="0">
                <a:latin typeface="Alexandria" pitchFamily="2" charset="-78"/>
                <a:cs typeface="Alexandria" pitchFamily="2" charset="-78"/>
              </a:rPr>
              <a:t>نجاحها يعتمد إلى حد كبير على رغبة المستجيب في التعاون وإعطاء معلومات إن موثوقة دقيقة.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 إنها تتأثر بالحالة النفسية وبعوامل أخرى تؤثر على الشخص الذي يجري المقابلة أو على المستجيب أو عليهما معاً، وبالتالي فإن احتمال التحيّز الشخصي مرتفع جداً في البيانات.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أنها تتأثر بحرص المستجيب على نفسه وبرغبته بأن يظهر بمظهر إيجابي وبدافع أن يرضي الشخص الذي يجري المقابلة، فقد يلوّن بعض المستجيبين الحقائق التي يفصحون عنها بالشكل الذي يظنونه سليماً</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يصعب مقابلة أعداد كبيرة من النّاس وذلك لضيق الوقت.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صعوبة التقدير الكمي لبعض المقابلات وبخاصة المقابلة المفتوحة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كثرة تكاليف الانتقال التي </a:t>
            </a:r>
            <a:r>
              <a:rPr lang="ar-SA" sz="1600" dirty="0" err="1">
                <a:latin typeface="Alexandria" pitchFamily="2" charset="-78"/>
                <a:cs typeface="Alexandria" pitchFamily="2" charset="-78"/>
              </a:rPr>
              <a:t>يتكبدها</a:t>
            </a:r>
            <a:r>
              <a:rPr lang="ar-SA" sz="1600" dirty="0">
                <a:latin typeface="Alexandria" pitchFamily="2" charset="-78"/>
                <a:cs typeface="Alexandria" pitchFamily="2" charset="-78"/>
              </a:rPr>
              <a:t> القائمون بالمقابلة وضياع الوقت في التردد على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603262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2B608C1-C86D-9435-9681-9B923791C1C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50D4C3-469F-1068-0736-B2361739AFE4}"/>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B784A70-6550-2987-D693-D9AB1CE73F39}"/>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المقابلة</a:t>
            </a:r>
          </a:p>
        </p:txBody>
      </p:sp>
      <p:sp>
        <p:nvSpPr>
          <p:cNvPr id="2" name="مربع نص 1"/>
          <p:cNvSpPr txBox="1"/>
          <p:nvPr/>
        </p:nvSpPr>
        <p:spPr>
          <a:xfrm>
            <a:off x="1061865" y="1555666"/>
            <a:ext cx="10834055" cy="3746667"/>
          </a:xfrm>
          <a:prstGeom prst="rect">
            <a:avLst/>
          </a:prstGeom>
          <a:noFill/>
        </p:spPr>
        <p:txBody>
          <a:bodyPr wrap="square" rtlCol="1">
            <a:spAutoFit/>
          </a:bodyPr>
          <a:lstStyle/>
          <a:p>
            <a:pPr algn="ctr" rtl="1">
              <a:lnSpc>
                <a:spcPct val="150000"/>
              </a:lnSpc>
            </a:pPr>
            <a:endParaRPr lang="en-US" sz="1600" b="1" dirty="0">
              <a:cs typeface="Alexandria"/>
            </a:endParaRPr>
          </a:p>
          <a:p>
            <a:pPr marL="457200" indent="-457200" algn="just" rtl="1">
              <a:lnSpc>
                <a:spcPct val="150000"/>
              </a:lnSpc>
              <a:buFont typeface="+mj-lt"/>
              <a:buAutoNum type="arabicPeriod" startAt="7"/>
            </a:pPr>
            <a:r>
              <a:rPr lang="ar-SA" sz="1600" dirty="0">
                <a:cs typeface="Alexandria"/>
              </a:rPr>
              <a:t>كثيراً ما يمتنع المبحوث عن الاجابة وخاصة الإجابة عن الأسئلة التي يخاف أن يصيبه من خلالها ضرر مادي أو معنوي </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قد يحجم بعض المستجيبين عن تقديم كل ما لديهم من معلومات وذلك لشعورهم بأنّ القائم بالمقابلة يعرف أسماءهم وعلى الرغم من أن القائم بالمقابلة يؤكد للمستجيب أن ما يقدمه من معلومات سيُعالج في سرية تامة</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قد يعطي المجيب إجابات لا تعبر عن رأيه الحقيقي إذا كان خائفا أو خجولا أو شاعرا بالذنب أو محاولا الاحتفاظ بكرامته وشعوره أو تحت ضغط من الضغوط، أوليس لديه رغبة في التعاون لأي سبب من الأسباب. </a:t>
            </a:r>
            <a:endParaRPr lang="en-US" sz="1600" dirty="0">
              <a:cs typeface="Alexandria"/>
            </a:endParaRPr>
          </a:p>
          <a:p>
            <a:pPr marL="457200" indent="-457200" algn="just" rtl="1">
              <a:lnSpc>
                <a:spcPct val="150000"/>
              </a:lnSpc>
              <a:buFont typeface="+mj-lt"/>
              <a:buAutoNum type="arabicPeriod" startAt="7"/>
            </a:pPr>
            <a:r>
              <a:rPr lang="ar-SA" sz="1600" dirty="0">
                <a:cs typeface="Alexandria"/>
              </a:rPr>
              <a:t> تحتاج المقابلة لأشخاص لديهم خبرة وتدريب ومهارات على إجراء المقابلات، ودون ذلك فإن المعلومات التي يتم جمعها بطريق المقابلة قد تكون غير حقيقية إما بتزييف من المستجيب أو بتحيز من المقابل أو بالإيحاء للمجيب بنوع من الأجوبة التي يعتقد أن السائل يريد الوصول إليها أو بسبب الحالة النفسية والمزاجية لأي من الطرفين أو لأحداهما عند إجراء المقابلة</a:t>
            </a:r>
            <a:endParaRPr lang="en-US" sz="1600" dirty="0">
              <a:cs typeface="Alexandria"/>
            </a:endParaRPr>
          </a:p>
        </p:txBody>
      </p:sp>
    </p:spTree>
    <p:extLst>
      <p:ext uri="{BB962C8B-B14F-4D97-AF65-F5344CB8AC3E}">
        <p14:creationId xmlns:p14="http://schemas.microsoft.com/office/powerpoint/2010/main" val="487442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46EA855-24A9-E60B-91DB-342E40B27084}"/>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6D508F-0293-3E48-6D48-127B1BD3C07D}"/>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35227" y="1720840"/>
            <a:ext cx="10487332" cy="3416320"/>
          </a:xfrm>
          <a:prstGeom prst="rect">
            <a:avLst/>
          </a:prstGeom>
          <a:noFill/>
        </p:spPr>
        <p:txBody>
          <a:bodyPr wrap="square" rtlCol="1">
            <a:spAutoFit/>
          </a:bodyPr>
          <a:lstStyle/>
          <a:p>
            <a:pPr algn="r" rtl="1" fontAlgn="t">
              <a:lnSpc>
                <a:spcPct val="150000"/>
              </a:lnSpc>
            </a:pPr>
            <a:r>
              <a:rPr lang="ar-SA" sz="1600" dirty="0">
                <a:cs typeface="Alexandria"/>
              </a:rPr>
              <a:t>من مميزات المقابلة أنها تقدم معلومات غزيرة ومميزة لكل جوانب الموضوع، وتكون المعلومات فيها دقيقة إلى حد كبير، لأن يتم خلالها التوضيح والشرح </a:t>
            </a:r>
            <a:r>
              <a:rPr lang="ar-SA" sz="1600" dirty="0" err="1">
                <a:cs typeface="Alexandria"/>
              </a:rPr>
              <a:t>والإستفهام</a:t>
            </a:r>
            <a:r>
              <a:rPr lang="ar-SA" sz="1600" dirty="0">
                <a:cs typeface="Alexandria"/>
              </a:rPr>
              <a:t>... ويمكن من خلالها تقييم الصفات الشخصية للأشخاص المعنيين بالمقابلة والحكم على إجاباتهم، ويمكن استعمالها بشكل واسع مع لجمع البيانات من الاشخاص الأميين. كما وتتيح المقابلة للمستجيب الشعور بالأهمية والاعتبار من قبل المستجيب.</a:t>
            </a:r>
            <a:endParaRPr lang="ar-JO" sz="1600" dirty="0">
              <a:cs typeface="Alexandria"/>
            </a:endParaRPr>
          </a:p>
          <a:p>
            <a:pPr indent="57150" algn="r" rtl="1" fontAlgn="t">
              <a:lnSpc>
                <a:spcPct val="150000"/>
              </a:lnSpc>
            </a:pPr>
            <a:r>
              <a:rPr lang="ar-SA" sz="1600" dirty="0">
                <a:cs typeface="Alexandria"/>
              </a:rPr>
              <a:t>أما من عيوبها فعادة ما تكون مكلفة من حيث الوقت والجهد والإعداد، وأحيانا تخضع في نجاحها لظروف الشخص المقابل وإمكاناته وتقديراته لأهمية المقابلة، وأهمية التحضير لها، بما يمتلك من مهارات، وسمات شخصية معينة تجعله مقبولاً، وقادرا على التعامل مع الآخر وكسب ثقته، كما وتخضع في مدى نجاحها من تحقيق أهدافها إلى رغبة وتقبل المستجيب للتعاون للإجابة على الأسئلة بصدق ودون إحراج. واحياناً يصعب استعمال وسيلة المقابلة في الحالات التي يصعب الوصول إلى الأفراد المعنيين كالسياسيين،والذين</a:t>
            </a:r>
            <a:r>
              <a:rPr lang="ar-EG" sz="1600" dirty="0">
                <a:cs typeface="Alexandria"/>
              </a:rPr>
              <a:t> </a:t>
            </a:r>
            <a:r>
              <a:rPr lang="ar-SA" sz="1600" dirty="0">
                <a:cs typeface="Alexandria"/>
              </a:rPr>
              <a:t>هم في مراكز سلطة عليا</a:t>
            </a:r>
            <a:r>
              <a:rPr lang="ar-JO" sz="1600" dirty="0">
                <a:cs typeface="Alexandria"/>
              </a:rPr>
              <a:t>.</a:t>
            </a:r>
            <a:r>
              <a:rPr lang="ar-SA" sz="1600" dirty="0">
                <a:cs typeface="Alexandria"/>
              </a:rPr>
              <a:t> </a:t>
            </a:r>
            <a:endParaRPr lang="ar-JO" sz="1600" b="1" dirty="0">
              <a:cs typeface="Alexandria"/>
            </a:endParaRPr>
          </a:p>
        </p:txBody>
      </p:sp>
    </p:spTree>
    <p:extLst>
      <p:ext uri="{BB962C8B-B14F-4D97-AF65-F5344CB8AC3E}">
        <p14:creationId xmlns:p14="http://schemas.microsoft.com/office/powerpoint/2010/main" val="34875611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E980C1-9AD8-7983-567B-787546DA2DF8}"/>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76FB9E-D646-95F3-85E0-FDE88F5E6711}"/>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22077" y="1742737"/>
            <a:ext cx="10513632" cy="3372526"/>
          </a:xfrm>
          <a:prstGeom prst="rect">
            <a:avLst/>
          </a:prstGeom>
          <a:noFill/>
        </p:spPr>
        <p:txBody>
          <a:bodyPr wrap="square" rtlCol="1">
            <a:spAutoFit/>
          </a:bodyPr>
          <a:lstStyle/>
          <a:p>
            <a:pPr algn="r" rtl="1">
              <a:lnSpc>
                <a:spcPct val="150000"/>
              </a:lnSpc>
            </a:pPr>
            <a:r>
              <a:rPr lang="ar-SA" dirty="0">
                <a:cs typeface="Alexandria"/>
              </a:rPr>
              <a:t>تعتبر الملاحظة أحد أهم أدوات الدراسة التي يمكن للباحث استخدامها للحصول على البيانات التي يحتاج إليها في البحث العلمي، كما أن الملاحظة تعتبر من أقدم أدوات الدراسة التي تم الاعتماد عليها من قبل الباحثين في الحصول على البيانات، وتعد من أكثر الأدوات دقة وأقلها تحيزاً، وتعتمد الملاحظة على مشاهدة الباحث للظاهرة التي يقوم بدراستها وتسجيل ما يقوم بملاحظته ثم العمل على تحليل البيانات التي يحصل عليها من خلال الملاحظة واستخراج النتائج من هذه البيانات ويتم تسجيل البيانات التي يتم الحصول عليها من خلال الملاحظة في نموذج الملاحظة الذي يجب على الباحث أن يقوم بتصميمه وذلك ليتمكن من استخدام الملاحظة بشكل صحيح كأحد أدوات الدراسة ويعتبر التصميم الجيد لنموذج الملاحظة المفتاح الأساسي للحصول على البيانات. </a:t>
            </a:r>
            <a:endParaRPr lang="en-US" dirty="0">
              <a:cs typeface="Alexandria"/>
            </a:endParaRPr>
          </a:p>
        </p:txBody>
      </p:sp>
      <p:sp>
        <p:nvSpPr>
          <p:cNvPr id="5" name="TextBox 4">
            <a:extLst>
              <a:ext uri="{FF2B5EF4-FFF2-40B4-BE49-F238E27FC236}">
                <a16:creationId xmlns:a16="http://schemas.microsoft.com/office/drawing/2014/main" id="{D353A5AD-91EF-06BD-F544-EF0E6632330F}"/>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ثالثاً: الملاحظة</a:t>
            </a:r>
            <a:r>
              <a:rPr lang="en-US" sz="2000" b="1" dirty="0">
                <a:solidFill>
                  <a:srgbClr val="00AEEF"/>
                </a:solidFill>
                <a:latin typeface="Alexandria" pitchFamily="2" charset="-78"/>
                <a:ea typeface="Calibri"/>
                <a:cs typeface="Alexandria" pitchFamily="2" charset="-78"/>
                <a:sym typeface="Calibri"/>
              </a:rPr>
              <a:t>Observation </a:t>
            </a:r>
          </a:p>
        </p:txBody>
      </p:sp>
    </p:spTree>
    <p:extLst>
      <p:ext uri="{BB962C8B-B14F-4D97-AF65-F5344CB8AC3E}">
        <p14:creationId xmlns:p14="http://schemas.microsoft.com/office/powerpoint/2010/main" val="6315710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FE128940-D5CE-11CA-B098-880B9C4037FD}"/>
              </a:ext>
            </a:extLst>
          </p:cNvPr>
          <p:cNvSpPr/>
          <p:nvPr/>
        </p:nvSpPr>
        <p:spPr>
          <a:xfrm>
            <a:off x="456892" y="2095500"/>
            <a:ext cx="4128422" cy="27527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2232CFFD-C673-7E18-1795-845BA32DC4FB}"/>
              </a:ext>
            </a:extLst>
          </p:cNvPr>
          <p:cNvSpPr/>
          <p:nvPr/>
        </p:nvSpPr>
        <p:spPr>
          <a:xfrm>
            <a:off x="901053" y="2447925"/>
            <a:ext cx="11155680" cy="19526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0335939F-EEC8-DF49-5D45-54C5C1990BD9}"/>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الملاحظات</a:t>
            </a:r>
          </a:p>
        </p:txBody>
      </p:sp>
      <p:sp>
        <p:nvSpPr>
          <p:cNvPr id="2" name="مربع نص 1"/>
          <p:cNvSpPr txBox="1"/>
          <p:nvPr/>
        </p:nvSpPr>
        <p:spPr>
          <a:xfrm>
            <a:off x="1492555" y="2706139"/>
            <a:ext cx="9972675" cy="1531445"/>
          </a:xfrm>
          <a:prstGeom prst="rect">
            <a:avLst/>
          </a:prstGeom>
          <a:noFill/>
        </p:spPr>
        <p:txBody>
          <a:bodyPr wrap="square" rtlCol="1">
            <a:spAutoFit/>
          </a:bodyPr>
          <a:lstStyle/>
          <a:p>
            <a:pPr algn="r" rtl="1">
              <a:lnSpc>
                <a:spcPct val="150000"/>
              </a:lnSpc>
            </a:pPr>
            <a:r>
              <a:rPr lang="ar-SA" sz="1600" dirty="0">
                <a:cs typeface="Alexandria"/>
              </a:rPr>
              <a:t>ويمكن تصنيف الملاحظة إلى أنواع حسب الأساس الذي يعتمد للتصنيف، فالملاحظة قد تكون مباشرة حين يقوم الباحث بملاحظة سلوك معين من خلاله اتصاله المباشر بالأشخاص أو الظواهر المراد دراستها، وقد تكون غير مباشرة حين يقوم الباحث يجمع البيانات من المصادر الثانوية. </a:t>
            </a:r>
            <a:endParaRPr lang="en-US" sz="1600" dirty="0">
              <a:cs typeface="Alexandria"/>
            </a:endParaRPr>
          </a:p>
          <a:p>
            <a:pPr algn="r" rtl="1">
              <a:lnSpc>
                <a:spcPct val="150000"/>
              </a:lnSpc>
            </a:pPr>
            <a:endParaRPr lang="en-US" sz="1600" dirty="0">
              <a:cs typeface="Alexandria"/>
            </a:endParaRPr>
          </a:p>
        </p:txBody>
      </p:sp>
    </p:spTree>
    <p:extLst>
      <p:ext uri="{BB962C8B-B14F-4D97-AF65-F5344CB8AC3E}">
        <p14:creationId xmlns:p14="http://schemas.microsoft.com/office/powerpoint/2010/main" val="237211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7F42DA7-029A-BF39-0B87-4E5CAF82D491}"/>
              </a:ext>
            </a:extLst>
          </p:cNvPr>
          <p:cNvSpPr/>
          <p:nvPr/>
        </p:nvSpPr>
        <p:spPr>
          <a:xfrm>
            <a:off x="456892" y="1057275"/>
            <a:ext cx="4128422" cy="4981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031ED68-E1B0-BB5A-AB0A-20DD7D53A881}"/>
              </a:ext>
            </a:extLst>
          </p:cNvPr>
          <p:cNvSpPr/>
          <p:nvPr/>
        </p:nvSpPr>
        <p:spPr>
          <a:xfrm>
            <a:off x="901053" y="1295400"/>
            <a:ext cx="11155680" cy="4371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F87112D-1B35-86FF-05A2-9DA753E1C1E0}"/>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المراحل الرئيسية للملاحظة</a:t>
            </a:r>
          </a:p>
        </p:txBody>
      </p:sp>
      <p:sp>
        <p:nvSpPr>
          <p:cNvPr id="2" name="مربع نص 1"/>
          <p:cNvSpPr txBox="1"/>
          <p:nvPr/>
        </p:nvSpPr>
        <p:spPr>
          <a:xfrm>
            <a:off x="1071898" y="1410512"/>
            <a:ext cx="10586433" cy="4814075"/>
          </a:xfrm>
          <a:prstGeom prst="rect">
            <a:avLst/>
          </a:prstGeom>
          <a:noFill/>
        </p:spPr>
        <p:txBody>
          <a:bodyPr wrap="square" rtlCol="1">
            <a:spAutoFit/>
          </a:bodyPr>
          <a:lstStyle/>
          <a:p>
            <a:pPr algn="r" rtl="1">
              <a:lnSpc>
                <a:spcPct val="150000"/>
              </a:lnSpc>
            </a:pPr>
            <a:r>
              <a:rPr lang="ar-SA" sz="1600" dirty="0">
                <a:cs typeface="Alexandria"/>
              </a:rPr>
              <a:t>كغيرها من أدوات الدراسة فإن الملاحظة تمر بمجموعة من المراحل التي يجب على الباحث القيام بما تمكنه من تفسير الظاهرة التي يقوم بدراستها، ووضع الحلول العلمية لها، ومن أهم هذه المراحل  :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تحديد الهدف الرئيسي لاستخدام الملاحظة في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اختيار أفراد العينة التي سوف يتم استهدافها من خلال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تحديد متطلبات تنفيذ الملاحظة من تحديد لزمان ومكان تنفيذها، ومن ثم تصميم بطاقة الملاحظة التي من خلافا يمكن للباحث تسجيل ملاحظاته ومن ثم تحويلها إلى بيانات يمكنه تحليلها لاستخدامها في الوصول إلى نتائج البحث العلمي.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تسجيل البيانات من خلال الملاحظة في البطاقة الخاصة لذلك يجب تصميم بطاقة الملاحظة بحيث تشمل على كافة البيانات التي يسعى الباحث للحصول عليها. </a:t>
            </a:r>
            <a:endParaRPr lang="en-US" sz="1600" dirty="0">
              <a:cs typeface="Alexandria"/>
            </a:endParaRPr>
          </a:p>
          <a:p>
            <a:pPr marL="342900" indent="-342900" algn="r" rtl="1">
              <a:lnSpc>
                <a:spcPct val="150000"/>
              </a:lnSpc>
              <a:buFont typeface="Wingdings" panose="05000000000000000000" pitchFamily="2" charset="2"/>
              <a:buChar char="ü"/>
            </a:pPr>
            <a:r>
              <a:rPr lang="ar-SA" sz="1600" dirty="0">
                <a:cs typeface="Alexandria"/>
              </a:rPr>
              <a:t> الاعتماد على الوسائل التكنولوجية الحديثة في تنفيذ الملاحظة وذلك من خلال استخدام الكاميرات المراقبة أفراد العينة وتسجيل الملاحظات الخاصة بها. </a:t>
            </a:r>
            <a:endParaRPr lang="en-US" sz="1600" b="1" dirty="0">
              <a:cs typeface="Alexandria"/>
            </a:endParaRPr>
          </a:p>
          <a:p>
            <a:pPr algn="r" rtl="1">
              <a:lnSpc>
                <a:spcPct val="150000"/>
              </a:lnSpc>
            </a:pPr>
            <a:r>
              <a:rPr lang="ar-SA" sz="1600" dirty="0">
                <a:cs typeface="Alexandria"/>
              </a:rPr>
              <a:t> </a:t>
            </a:r>
            <a:endParaRPr lang="ar-JO" sz="1600" dirty="0">
              <a:cs typeface="Alexandria"/>
            </a:endParaRPr>
          </a:p>
          <a:p>
            <a:pPr algn="r" rtl="1">
              <a:lnSpc>
                <a:spcPct val="150000"/>
              </a:lnSpc>
            </a:pPr>
            <a:endParaRPr lang="en-US" sz="1400" dirty="0">
              <a:cs typeface="Alexandria"/>
            </a:endParaRPr>
          </a:p>
        </p:txBody>
      </p:sp>
    </p:spTree>
    <p:extLst>
      <p:ext uri="{BB962C8B-B14F-4D97-AF65-F5344CB8AC3E}">
        <p14:creationId xmlns:p14="http://schemas.microsoft.com/office/powerpoint/2010/main" val="459263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456E25-A9F5-B362-A558-305CDBE84056}"/>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85B0964-F180-BA00-CB78-35B562DB1426}"/>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4512ACA-CB45-AFA7-D748-BF84B3DE8347}"/>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الملاحظة</a:t>
            </a:r>
          </a:p>
        </p:txBody>
      </p:sp>
      <p:sp>
        <p:nvSpPr>
          <p:cNvPr id="2" name="مربع نص 1"/>
          <p:cNvSpPr txBox="1"/>
          <p:nvPr/>
        </p:nvSpPr>
        <p:spPr>
          <a:xfrm>
            <a:off x="1207074" y="2809795"/>
            <a:ext cx="10261026" cy="2554545"/>
          </a:xfrm>
          <a:prstGeom prst="rect">
            <a:avLst/>
          </a:prstGeom>
          <a:noFill/>
        </p:spPr>
        <p:txBody>
          <a:bodyPr wrap="square" rtlCol="1">
            <a:spAutoFit/>
          </a:bodyPr>
          <a:lstStyle/>
          <a:p>
            <a:pPr algn="r" rtl="1" fontAlgn="t">
              <a:lnSpc>
                <a:spcPct val="200000"/>
              </a:lnSpc>
            </a:pPr>
            <a:r>
              <a:rPr lang="ar-JO" sz="1600" dirty="0">
                <a:cs typeface="Alexandria"/>
              </a:rPr>
              <a:t>أهم شروطها: </a:t>
            </a:r>
          </a:p>
          <a:p>
            <a:pPr marL="457200" indent="-457200" algn="just" rtl="1" fontAlgn="t">
              <a:lnSpc>
                <a:spcPct val="200000"/>
              </a:lnSpc>
              <a:buFont typeface="+mj-lt"/>
              <a:buAutoNum type="arabicPeriod"/>
            </a:pPr>
            <a:r>
              <a:rPr lang="ar-JO" sz="1600" dirty="0">
                <a:cs typeface="Alexandria"/>
              </a:rPr>
              <a:t>توخي الصدق والموضوعية : أي البعد عن الذاتية في الملاحظة، والحرص على الصدق في متابعة الظاهرة، أو السلوك الملاحظ. </a:t>
            </a:r>
          </a:p>
          <a:p>
            <a:pPr marL="457200" indent="-457200" algn="just" rtl="1" fontAlgn="t">
              <a:lnSpc>
                <a:spcPct val="200000"/>
              </a:lnSpc>
              <a:buFont typeface="+mj-lt"/>
              <a:buAutoNum type="arabicPeriod"/>
            </a:pPr>
            <a:r>
              <a:rPr lang="ar-JO" sz="1600" dirty="0">
                <a:cs typeface="Alexandria"/>
              </a:rPr>
              <a:t>الحرص على ملاحظة كل سلوك مهم أو </a:t>
            </a:r>
            <a:r>
              <a:rPr lang="ar-JO" sz="1600" dirty="0" err="1">
                <a:cs typeface="Alexandria"/>
              </a:rPr>
              <a:t>یدخل</a:t>
            </a:r>
            <a:r>
              <a:rPr lang="ar-JO" sz="1600" dirty="0">
                <a:cs typeface="Alexandria"/>
              </a:rPr>
              <a:t> ضمن الدراسة بدقة. </a:t>
            </a:r>
          </a:p>
          <a:p>
            <a:pPr marL="457200" indent="-457200" algn="just" rtl="1" fontAlgn="t">
              <a:lnSpc>
                <a:spcPct val="200000"/>
              </a:lnSpc>
              <a:buFont typeface="+mj-lt"/>
              <a:buAutoNum type="arabicPeriod"/>
            </a:pPr>
            <a:r>
              <a:rPr lang="ar-JO" sz="1600" dirty="0">
                <a:cs typeface="Alexandria"/>
              </a:rPr>
              <a:t>التحقق من صلاحية أدوات ووسائل التسجيل المستخدمة في الملاحظة.</a:t>
            </a:r>
            <a:endParaRPr lang="en-US" sz="1600" dirty="0">
              <a:cs typeface="Alexandria"/>
            </a:endParaRPr>
          </a:p>
        </p:txBody>
      </p:sp>
    </p:spTree>
    <p:extLst>
      <p:ext uri="{BB962C8B-B14F-4D97-AF65-F5344CB8AC3E}">
        <p14:creationId xmlns:p14="http://schemas.microsoft.com/office/powerpoint/2010/main" val="448271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7B714DE-3018-0950-00F2-A640C3B850EF}"/>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E9A7762-1656-A313-B6FB-221F1695BD87}"/>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E2C0A47-24A0-C9BA-0058-6064AE7939D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مزايا الملاحظة </a:t>
            </a:r>
          </a:p>
        </p:txBody>
      </p:sp>
      <p:sp>
        <p:nvSpPr>
          <p:cNvPr id="2" name="مربع نص 1"/>
          <p:cNvSpPr txBox="1"/>
          <p:nvPr/>
        </p:nvSpPr>
        <p:spPr>
          <a:xfrm>
            <a:off x="1003587" y="2952398"/>
            <a:ext cx="10668000" cy="2269339"/>
          </a:xfrm>
          <a:prstGeom prst="rect">
            <a:avLst/>
          </a:prstGeom>
          <a:noFill/>
        </p:spPr>
        <p:txBody>
          <a:bodyPr wrap="square" rtlCol="1">
            <a:spAutoFit/>
          </a:bodyPr>
          <a:lstStyle/>
          <a:p>
            <a:pPr algn="r" rtl="1">
              <a:lnSpc>
                <a:spcPct val="150000"/>
              </a:lnSpc>
            </a:pPr>
            <a:r>
              <a:rPr lang="ar-SA" sz="1600" dirty="0">
                <a:cs typeface="Alexandria"/>
              </a:rPr>
              <a:t>هناك الكثير من المميزات لاستخدام طريقة الملاحظة كأحد أدوات الدراسة في البحث العلمي، ومن أهم مميزاتها: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تعد الملاحظة أكثر أدوات الدراسة دقة وذلك لمراقبة سلوك أفراد العينة من خلالها والحصول على بيانات دقيقة لا يمكن لأي أداة أخرى أن تحصل عليها.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تتميز البيانات التي يتم الحصول عليها من خلال الملاحظة بالشمولية وذلك لمراقبة الباحث الكاملة لسلوك أفراد العينة.</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تساهم الملاحظة في الحصول على بيانات لم تكن في حسبان الباحث والتعرف على جوانب جديدة للظاهرة وتأثيراتها. </a:t>
            </a:r>
            <a:endParaRPr lang="en-US" sz="1600" dirty="0">
              <a:cs typeface="Alexandria"/>
            </a:endParaRPr>
          </a:p>
        </p:txBody>
      </p:sp>
    </p:spTree>
    <p:extLst>
      <p:ext uri="{BB962C8B-B14F-4D97-AF65-F5344CB8AC3E}">
        <p14:creationId xmlns:p14="http://schemas.microsoft.com/office/powerpoint/2010/main" val="1970796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010ECE9-1A92-A3DD-CF8F-E4549831B692}"/>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1BC4F7-A9E9-53F9-D499-3FD9737C0479}"/>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1CEC04D-C58F-6960-18B8-0840389F81A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عيوب الملاحظة</a:t>
            </a:r>
          </a:p>
        </p:txBody>
      </p:sp>
      <p:sp>
        <p:nvSpPr>
          <p:cNvPr id="2" name="مربع نص 1"/>
          <p:cNvSpPr txBox="1"/>
          <p:nvPr/>
        </p:nvSpPr>
        <p:spPr>
          <a:xfrm>
            <a:off x="1003433" y="2583066"/>
            <a:ext cx="10668307" cy="2638671"/>
          </a:xfrm>
          <a:prstGeom prst="rect">
            <a:avLst/>
          </a:prstGeom>
          <a:noFill/>
        </p:spPr>
        <p:txBody>
          <a:bodyPr wrap="square" rtlCol="1">
            <a:spAutoFit/>
          </a:bodyPr>
          <a:lstStyle/>
          <a:p>
            <a:pPr algn="r" rtl="1">
              <a:lnSpc>
                <a:spcPct val="150000"/>
              </a:lnSpc>
            </a:pPr>
            <a:r>
              <a:rPr lang="ar-SA" sz="1600" dirty="0">
                <a:cs typeface="Alexandria"/>
              </a:rPr>
              <a:t>تتمثل عيوب الملاحظة بما يلي :</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 نظراً لارتباط للملاحظة بزمان ومكان محدد، فإذا حدث سلوك طارئ ما سوف يؤثر على طبيعة النتائج التي توصل إليها الباحث من خلال الملاحظة.</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تعمد أفراد العينة لعمل سلوكيات غير حقيقية مما يساهم في حصول الباحث على بيانات غير دقيقة وغير واقعية ولا تعبير عن الظاهرة بشكل دقيق. </a:t>
            </a:r>
            <a:endParaRPr lang="en-US" sz="1600" dirty="0">
              <a:cs typeface="Alexandria"/>
            </a:endParaRPr>
          </a:p>
          <a:p>
            <a:pPr marL="342900" indent="-342900" algn="r" rtl="1">
              <a:lnSpc>
                <a:spcPct val="150000"/>
              </a:lnSpc>
              <a:buFont typeface="Wingdings" panose="05000000000000000000" pitchFamily="2" charset="2"/>
              <a:buChar char="q"/>
            </a:pPr>
            <a:r>
              <a:rPr lang="ar-SA" sz="1600" dirty="0">
                <a:cs typeface="Alexandria"/>
              </a:rPr>
              <a:t>لا تعد الملاحظة مناسبة لمختلف أنواع الدراسات فهناك بيانات لا يمكن الحصول عليها من خلال الملاحظة مثل البيانات التي تتعلق بالحياة الشخصية وغيرها. </a:t>
            </a:r>
            <a:endParaRPr lang="en-US" sz="1600" dirty="0">
              <a:cs typeface="Alexandria"/>
            </a:endParaRPr>
          </a:p>
        </p:txBody>
      </p:sp>
    </p:spTree>
    <p:extLst>
      <p:ext uri="{BB962C8B-B14F-4D97-AF65-F5344CB8AC3E}">
        <p14:creationId xmlns:p14="http://schemas.microsoft.com/office/powerpoint/2010/main" val="1933129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42DF1D8-5BAB-C403-3ECB-A2E82A75871F}"/>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BAC8CC-E214-964F-1FAB-A068D20789FF}"/>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5D2AD49-8DE5-E35A-5281-E2E578B1CD55}"/>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الارشادات حول الملاحظة</a:t>
            </a:r>
          </a:p>
        </p:txBody>
      </p:sp>
      <p:sp>
        <p:nvSpPr>
          <p:cNvPr id="2" name="مربع نص 1"/>
          <p:cNvSpPr txBox="1"/>
          <p:nvPr/>
        </p:nvSpPr>
        <p:spPr>
          <a:xfrm>
            <a:off x="1489365" y="2583066"/>
            <a:ext cx="9696443" cy="2638671"/>
          </a:xfrm>
          <a:prstGeom prst="rect">
            <a:avLst/>
          </a:prstGeom>
          <a:noFill/>
        </p:spPr>
        <p:txBody>
          <a:bodyPr wrap="square" rtlCol="1">
            <a:spAutoFit/>
          </a:bodyPr>
          <a:lstStyle/>
          <a:p>
            <a:pPr algn="r" rtl="1">
              <a:lnSpc>
                <a:spcPct val="150000"/>
              </a:lnSpc>
            </a:pPr>
            <a:r>
              <a:rPr lang="ar-SA" sz="1600" dirty="0">
                <a:cs typeface="Alexandria"/>
              </a:rPr>
              <a:t>من أبرزها:</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يفضل أن تتم الملاحظة دون علم الفرد الملاحظ.</a:t>
            </a:r>
            <a:endParaRPr lang="ar-JO"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 التسجيل الفوري للسمة الملاحظة قبل تعرضها للنسيان.</a:t>
            </a:r>
            <a:endParaRPr lang="ar-JO" sz="1600" dirty="0">
              <a:cs typeface="Alexandria"/>
            </a:endParaRPr>
          </a:p>
          <a:p>
            <a:pPr marL="342900" indent="-342900" algn="r" rtl="1">
              <a:lnSpc>
                <a:spcPct val="150000"/>
              </a:lnSpc>
              <a:buFont typeface="Wingdings" panose="05000000000000000000" pitchFamily="2" charset="2"/>
              <a:buChar char="v"/>
            </a:pPr>
            <a:r>
              <a:rPr lang="ar-JO" sz="1600" dirty="0">
                <a:cs typeface="Alexandria"/>
              </a:rPr>
              <a:t>يجب</a:t>
            </a:r>
            <a:r>
              <a:rPr lang="ar-SA" sz="1600" dirty="0">
                <a:cs typeface="Alexandria"/>
              </a:rPr>
              <a:t> على الملاحظ أن يكون موضوعياً وغير متحيز</a:t>
            </a:r>
            <a:r>
              <a:rPr lang="ar-JO" sz="1600" dirty="0">
                <a:cs typeface="Alexandria"/>
              </a:rPr>
              <a:t>.</a:t>
            </a:r>
            <a:r>
              <a:rPr lang="ar-SA" sz="1600" dirty="0">
                <a:cs typeface="Alexandria"/>
              </a:rPr>
              <a:t>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اختبار الأهداف العامة والمحددة مسبقاً بملاحظات عامة للظاهرة . </a:t>
            </a:r>
            <a:endParaRPr lang="en-US" sz="1600" dirty="0">
              <a:cs typeface="Alexandria"/>
            </a:endParaRPr>
          </a:p>
          <a:p>
            <a:pPr marL="342900" indent="-342900" algn="r" rtl="1">
              <a:lnSpc>
                <a:spcPct val="150000"/>
              </a:lnSpc>
              <a:buFont typeface="Wingdings" panose="05000000000000000000" pitchFamily="2" charset="2"/>
              <a:buChar char="v"/>
            </a:pPr>
            <a:r>
              <a:rPr lang="ar-SA" sz="1600" dirty="0">
                <a:cs typeface="Alexandria"/>
              </a:rPr>
              <a:t>تحسن مستويات الصدق والثقة والدقة إلى حد كبير بقيام نفس الملاحظ بملاحظاته على فترات متعددة أو عندما يقوم عدد من الملاحظين بتسجيل ملاحظاتهم وكل منهم مستقل في ملاحظته عن الآخر</a:t>
            </a:r>
            <a:endParaRPr lang="en-US" sz="1600" dirty="0">
              <a:cs typeface="Alexandria"/>
            </a:endParaRPr>
          </a:p>
        </p:txBody>
      </p:sp>
    </p:spTree>
    <p:extLst>
      <p:ext uri="{BB962C8B-B14F-4D97-AF65-F5344CB8AC3E}">
        <p14:creationId xmlns:p14="http://schemas.microsoft.com/office/powerpoint/2010/main" val="38506112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8421762-40A2-1664-10E1-DF05DF8F3325}"/>
              </a:ext>
            </a:extLst>
          </p:cNvPr>
          <p:cNvSpPr/>
          <p:nvPr/>
        </p:nvSpPr>
        <p:spPr>
          <a:xfrm>
            <a:off x="485467" y="1981543"/>
            <a:ext cx="4128422" cy="4211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30D225E-6E91-F5AD-C4C0-174CBA061E79}"/>
              </a:ext>
            </a:extLst>
          </p:cNvPr>
          <p:cNvSpPr/>
          <p:nvPr/>
        </p:nvSpPr>
        <p:spPr>
          <a:xfrm>
            <a:off x="759747" y="2258269"/>
            <a:ext cx="11155680" cy="36575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DC2304B-425B-4784-515A-80B6A3E95D1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رابعاً: الاختبارات والمقاييس </a:t>
            </a:r>
            <a:r>
              <a:rPr lang="en-US" sz="2000" b="1" dirty="0">
                <a:solidFill>
                  <a:srgbClr val="00AEEF"/>
                </a:solidFill>
                <a:latin typeface="Alexandria" pitchFamily="2" charset="-78"/>
                <a:ea typeface="Calibri"/>
                <a:cs typeface="Alexandria" pitchFamily="2" charset="-78"/>
                <a:sym typeface="Calibri"/>
              </a:rPr>
              <a:t>Testing </a:t>
            </a:r>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864194" y="2442098"/>
            <a:ext cx="10946786" cy="3289940"/>
          </a:xfrm>
          <a:prstGeom prst="rect">
            <a:avLst/>
          </a:prstGeom>
          <a:noFill/>
        </p:spPr>
        <p:txBody>
          <a:bodyPr wrap="square" rtlCol="1">
            <a:spAutoFit/>
          </a:bodyPr>
          <a:lstStyle/>
          <a:p>
            <a:pPr algn="r" rtl="1">
              <a:lnSpc>
                <a:spcPct val="150000"/>
              </a:lnSpc>
            </a:pPr>
            <a:r>
              <a:rPr lang="ar-SA" sz="1400" dirty="0">
                <a:cs typeface="Alexandria"/>
              </a:rPr>
              <a:t>القياس في التربية وعلم النفس عملية تهدف إلى تقييم أو إصدار حكم معين على درجة او مدى وجود ظاهرة أو متغير من خلال إعطاء درجة معينة. ويكون القياس بتعيين أرقام على بعض الخصائص أو الأشياء بناءً على معيار محدد معين لتعيين الأرقام خاصة بما يتضمن المقياس. لذا، فالقياس هو عملية وصف المعلومات وصفاً كميا، أو بمعنى آخر استخدام الأرقام في وصف وترتيب وتنظيم المعلومات أو البيانات في هيئة سهلة موضوعية يمكن فهمها ومن ثم تفسيرها </a:t>
            </a:r>
            <a:r>
              <a:rPr lang="ar-JO" sz="1400" dirty="0">
                <a:cs typeface="Alexandria"/>
              </a:rPr>
              <a:t>و</a:t>
            </a:r>
            <a:r>
              <a:rPr lang="ar-SA" sz="1400" dirty="0">
                <a:cs typeface="Alexandria"/>
              </a:rPr>
              <a:t>تحويل الأحداث الوصفية إلى أرقام بناء على قواعد وقوانين معينة.</a:t>
            </a:r>
            <a:endParaRPr lang="ar-JO" sz="1400" dirty="0">
              <a:cs typeface="Alexandria"/>
            </a:endParaRPr>
          </a:p>
          <a:p>
            <a:pPr algn="r" rtl="1">
              <a:lnSpc>
                <a:spcPct val="150000"/>
              </a:lnSpc>
            </a:pPr>
            <a:r>
              <a:rPr lang="ar-SA" sz="1400" dirty="0">
                <a:cs typeface="Alexandria"/>
              </a:rPr>
              <a:t> إن كل شيء يمكن أن يقاس بأداة مناسبة، كأن يكون أداة لقياس الطول وهي المتر، ولقياس الوزن فتكون وحدة القياس الغرام، وغيرها لقياس الحجم ..وهكذا</a:t>
            </a:r>
            <a:r>
              <a:rPr lang="en-US" sz="1400" dirty="0">
                <a:cs typeface="Alexandria"/>
              </a:rPr>
              <a:t>.</a:t>
            </a:r>
          </a:p>
          <a:p>
            <a:pPr algn="r" rtl="1">
              <a:lnSpc>
                <a:spcPct val="150000"/>
              </a:lnSpc>
            </a:pPr>
            <a:r>
              <a:rPr lang="ar-SA" sz="1400" dirty="0">
                <a:cs typeface="Alexandria"/>
              </a:rPr>
              <a:t> أما المتغيرات النفسية فتعد لها مقاييس بحسب المتغير، مثال ذلك قياس الدوافع</a:t>
            </a:r>
            <a:r>
              <a:rPr lang="ar-JO" sz="1400" dirty="0">
                <a:cs typeface="Alexandria"/>
              </a:rPr>
              <a:t>،</a:t>
            </a:r>
            <a:r>
              <a:rPr lang="ar-SA" sz="1400" dirty="0">
                <a:cs typeface="Alexandria"/>
              </a:rPr>
              <a:t> الانفعالات</a:t>
            </a:r>
            <a:r>
              <a:rPr lang="ar-JO" sz="1400" dirty="0">
                <a:cs typeface="Alexandria"/>
              </a:rPr>
              <a:t>،</a:t>
            </a:r>
            <a:r>
              <a:rPr lang="ar-SA" sz="1400" dirty="0">
                <a:cs typeface="Alexandria"/>
              </a:rPr>
              <a:t> الحاجات </a:t>
            </a:r>
            <a:r>
              <a:rPr lang="ar-JO" sz="1400" dirty="0">
                <a:cs typeface="Alexandria"/>
              </a:rPr>
              <a:t>،</a:t>
            </a:r>
            <a:r>
              <a:rPr lang="ar-SA" sz="1400" dirty="0">
                <a:cs typeface="Alexandria"/>
              </a:rPr>
              <a:t>الاتجاهات</a:t>
            </a:r>
            <a:r>
              <a:rPr lang="ar-JO" sz="1400" dirty="0">
                <a:cs typeface="Alexandria"/>
              </a:rPr>
              <a:t>،</a:t>
            </a:r>
            <a:r>
              <a:rPr lang="ar-SA" sz="1400" dirty="0">
                <a:cs typeface="Alexandria"/>
              </a:rPr>
              <a:t> السلوكيات المختلفة كالسلوك العدواني، والسلوك الأخلاقي.. ويتضمن القياس في التربية وعلم النفس تعيين درجات على سلوكيات الفرد بتطبيق المقاييس المدرجة التي تسمى عادة الاختبارات. ويواجه القياس والاختبار في علم النفس مشكلة في قلة توافر الدقة والثبات عموماً، لكون المتغيرات النفسية متغيرة ونامية أو متطورة، وأحيانا بسبب الإعداد الذي يفتقر للدقة والموضوعية، فلا يكون المقياس أو الاختبار صادقاً ولا ثابتا. </a:t>
            </a:r>
            <a:endParaRPr lang="en-US" sz="1400" dirty="0">
              <a:cs typeface="Alexandria"/>
            </a:endParaRPr>
          </a:p>
        </p:txBody>
      </p:sp>
    </p:spTree>
    <p:extLst>
      <p:ext uri="{BB962C8B-B14F-4D97-AF65-F5344CB8AC3E}">
        <p14:creationId xmlns:p14="http://schemas.microsoft.com/office/powerpoint/2010/main" val="970957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7858A5-8043-73E2-59C8-5A0E30697437}"/>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D9826B5-2DFE-2D10-09C4-5D8ABF21D2F6}"/>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32323" y="1740332"/>
            <a:ext cx="10810527" cy="3377335"/>
          </a:xfrm>
          <a:prstGeom prst="rect">
            <a:avLst/>
          </a:prstGeom>
          <a:noFill/>
        </p:spPr>
        <p:txBody>
          <a:bodyPr wrap="square" rtlCol="1">
            <a:spAutoFit/>
          </a:bodyPr>
          <a:lstStyle/>
          <a:p>
            <a:pPr algn="r" rtl="1">
              <a:lnSpc>
                <a:spcPct val="150000"/>
              </a:lnSpc>
            </a:pPr>
            <a:r>
              <a:rPr lang="ar-SA" sz="1600" dirty="0">
                <a:cs typeface="Alexandria"/>
              </a:rPr>
              <a:t>أما الاختبارات، فعادة عبارة عن سلسلة </a:t>
            </a:r>
            <a:r>
              <a:rPr lang="ar-JO" sz="1600" dirty="0">
                <a:cs typeface="Alexandria"/>
              </a:rPr>
              <a:t>من</a:t>
            </a:r>
            <a:r>
              <a:rPr lang="ar-SA" sz="1600" dirty="0">
                <a:cs typeface="Alexandria"/>
              </a:rPr>
              <a:t> الأسئلة المقننة التي تعرض على شخص معين ويطلب منه الإجابة عنها كتابة أو شفهيا، إلا أن هناك بعض الاختبارات التي لا تتطلب من المفحوص إجابة معينة وإنما تتطلب منه أداء حركيا أو مجموعة من </a:t>
            </a:r>
            <a:r>
              <a:rPr lang="ar-SA" sz="1600" dirty="0" err="1">
                <a:cs typeface="Alexandria"/>
              </a:rPr>
              <a:t>الأداءا</a:t>
            </a:r>
            <a:r>
              <a:rPr lang="ar-JO" sz="1600" dirty="0">
                <a:cs typeface="Alexandria"/>
              </a:rPr>
              <a:t>ت</a:t>
            </a:r>
            <a:r>
              <a:rPr lang="ar-SA" sz="1600" dirty="0">
                <a:cs typeface="Alexandria"/>
              </a:rPr>
              <a:t> الحركية على آلة معينة. كاختبار قيادة السيارة في الشارع. فاختبار القيادة لا يتضمن الأسئلة كما أن تعليماته وتوجيهاته تختلف باختلاف المفحوص وباختلاف الشوارع وحركة المرور. </a:t>
            </a:r>
            <a:endParaRPr lang="ar-JO" sz="1600" dirty="0">
              <a:cs typeface="Alexandria"/>
            </a:endParaRPr>
          </a:p>
          <a:p>
            <a:pPr algn="r" rtl="1">
              <a:lnSpc>
                <a:spcPct val="150000"/>
              </a:lnSpc>
            </a:pPr>
            <a:r>
              <a:rPr lang="ar-SA" sz="1600" dirty="0">
                <a:cs typeface="Alexandria"/>
              </a:rPr>
              <a:t>ومن الاختبارات المستعملة في البحوث التربوية والنفسية، الاختبارات التحصيلية، اختبارات الذكاء بأنواعها، اختبارات المهارات، قدرات العقلية</a:t>
            </a:r>
            <a:r>
              <a:rPr lang="ar-JO" sz="1600" dirty="0">
                <a:cs typeface="Alexandria"/>
              </a:rPr>
              <a:t>.</a:t>
            </a:r>
          </a:p>
          <a:p>
            <a:pPr algn="r" rtl="1">
              <a:lnSpc>
                <a:spcPct val="150000"/>
              </a:lnSpc>
            </a:pPr>
            <a:r>
              <a:rPr lang="ar-SA" sz="1600" dirty="0">
                <a:cs typeface="Alexandria"/>
              </a:rPr>
              <a:t>ويعرف الاختبار النفسي : بأنه مقياس موضوعي مقنن لعينة من السلوك، وكلمة سلوك هنا قد تعكس قدرة الفرد اللفظية أو الميكانيكية أو قد تعكس سمة من سماته الشخصية كالانبساطية والانطوائية، أو قد تعكس مجموعة من </a:t>
            </a:r>
            <a:r>
              <a:rPr lang="ar-SA" sz="1600" dirty="0" err="1">
                <a:cs typeface="Alexandria"/>
              </a:rPr>
              <a:t>الأداءات</a:t>
            </a:r>
            <a:r>
              <a:rPr lang="ar-SA" sz="1600" dirty="0">
                <a:cs typeface="Alexandria"/>
              </a:rPr>
              <a:t> الحركية على أعمال أو أجهزة معينة، كالكتابة على الآلة الطابعة لقياس مهارة الأصابع مثلا</a:t>
            </a:r>
            <a:r>
              <a:rPr lang="ar-JO" sz="1600" dirty="0">
                <a:cs typeface="Alexandria"/>
              </a:rPr>
              <a:t>.</a:t>
            </a:r>
            <a:endParaRPr lang="en-US" sz="1600" dirty="0">
              <a:cs typeface="Alexandria"/>
            </a:endParaRPr>
          </a:p>
        </p:txBody>
      </p:sp>
    </p:spTree>
    <p:extLst>
      <p:ext uri="{BB962C8B-B14F-4D97-AF65-F5344CB8AC3E}">
        <p14:creationId xmlns:p14="http://schemas.microsoft.com/office/powerpoint/2010/main" val="12205558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6AC985-58AF-FECE-45C7-088568617580}"/>
              </a:ext>
            </a:extLst>
          </p:cNvPr>
          <p:cNvSpPr/>
          <p:nvPr/>
        </p:nvSpPr>
        <p:spPr>
          <a:xfrm>
            <a:off x="485467" y="1724025"/>
            <a:ext cx="4128422" cy="34766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BD3EACE-E5E1-F653-D697-2E68A04955B7}"/>
              </a:ext>
            </a:extLst>
          </p:cNvPr>
          <p:cNvSpPr/>
          <p:nvPr/>
        </p:nvSpPr>
        <p:spPr>
          <a:xfrm>
            <a:off x="759747" y="1990725"/>
            <a:ext cx="11155680" cy="29241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79787" y="2478996"/>
            <a:ext cx="10515600" cy="1900007"/>
          </a:xfrm>
          <a:prstGeom prst="rect">
            <a:avLst/>
          </a:prstGeom>
          <a:noFill/>
        </p:spPr>
        <p:txBody>
          <a:bodyPr wrap="square" rtlCol="1">
            <a:spAutoFit/>
          </a:bodyPr>
          <a:lstStyle/>
          <a:p>
            <a:pPr algn="r" rtl="1">
              <a:lnSpc>
                <a:spcPct val="150000"/>
              </a:lnSpc>
            </a:pPr>
            <a:r>
              <a:rPr lang="ar-SA" sz="1600" b="1" dirty="0">
                <a:cs typeface="Alexandria"/>
              </a:rPr>
              <a:t> </a:t>
            </a:r>
            <a:r>
              <a:rPr lang="ar-SA" sz="1600" dirty="0">
                <a:cs typeface="Alexandria"/>
              </a:rPr>
              <a:t>تعد الاختبارات إحدى الأدوات المهمة والأساسية في البحث العلمي، وهي كباقي الأدوات العلمية تستخدم في عملية جمع البيانات والمعلومات التي يحتاج اليها الباحث العلمي للوصول الى نتائج تحلية دقيقة</a:t>
            </a:r>
            <a:r>
              <a:rPr lang="ar-JO" sz="1600" dirty="0">
                <a:cs typeface="Alexandria"/>
              </a:rPr>
              <a:t>.</a:t>
            </a:r>
            <a:r>
              <a:rPr lang="ar-SA" sz="1600" dirty="0">
                <a:cs typeface="Alexandria"/>
              </a:rPr>
              <a:t> </a:t>
            </a:r>
            <a:r>
              <a:rPr lang="ar-JO" sz="1600" dirty="0">
                <a:cs typeface="Alexandria"/>
              </a:rPr>
              <a:t>وتستخدم</a:t>
            </a:r>
            <a:r>
              <a:rPr lang="ar-SA" sz="1600" dirty="0">
                <a:cs typeface="Alexandria"/>
              </a:rPr>
              <a:t> الاختبارات كثيراً في قياس التوجهات والصفات التي تتعلق بالأفراد الذين يشكلون عينة الدراسة، كما يمكن تعريفها بأنها استعمال للمؤثرات عن طريق صياغتها كصور أو اسئلة نصية وتقديمها الأفراد عينة الدراسة لتحفيزهم على تقديم المعلومات التي تحتاج اليها الباحث في دراسته العلمية. </a:t>
            </a:r>
            <a:endParaRPr lang="en-US" sz="1600" dirty="0">
              <a:cs typeface="Alexandria"/>
            </a:endParaRPr>
          </a:p>
        </p:txBody>
      </p:sp>
    </p:spTree>
    <p:extLst>
      <p:ext uri="{BB962C8B-B14F-4D97-AF65-F5344CB8AC3E}">
        <p14:creationId xmlns:p14="http://schemas.microsoft.com/office/powerpoint/2010/main" val="21767056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CD8DD5B-1349-2224-AB79-D8EF8B9DF926}"/>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205568A-2F9B-BFB5-89A4-A663701DEA83}"/>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90408" y="1401705"/>
            <a:ext cx="10811183" cy="4208332"/>
          </a:xfrm>
          <a:prstGeom prst="rect">
            <a:avLst/>
          </a:prstGeom>
          <a:noFill/>
        </p:spPr>
        <p:txBody>
          <a:bodyPr wrap="square" rtlCol="1">
            <a:spAutoFit/>
          </a:bodyPr>
          <a:lstStyle/>
          <a:p>
            <a:pPr algn="r" rtl="1">
              <a:lnSpc>
                <a:spcPct val="150000"/>
              </a:lnSpc>
            </a:pPr>
            <a:r>
              <a:rPr lang="ar-SA" sz="1600" dirty="0">
                <a:cs typeface="Alexandria"/>
              </a:rPr>
              <a:t>وتقسم الاختبارات حسب أسلوب إجرائها إلى ما يلي :</a:t>
            </a:r>
            <a:endParaRPr lang="en-US" sz="1600" dirty="0">
              <a:cs typeface="Alexandria"/>
            </a:endParaRPr>
          </a:p>
          <a:p>
            <a:pPr marL="285750" indent="-285750" algn="r" rtl="1">
              <a:lnSpc>
                <a:spcPct val="150000"/>
              </a:lnSpc>
              <a:buFont typeface="Wingdings" panose="05000000000000000000" pitchFamily="2" charset="2"/>
              <a:buChar char="Ø"/>
            </a:pPr>
            <a:r>
              <a:rPr lang="ar-SA" sz="1400" dirty="0">
                <a:cs typeface="Alexandria"/>
              </a:rPr>
              <a:t>الاختبارات الفردية : وهي الاختبارات التي تطبق على فرد معين، ذلك من خلال المقابلة الشخصية. ولا بد أن تتوافر فيها فقرات او أسئلة معينة مع تعليمات للاستجابة واضحة، كما قد تستعمل معها الملاحظة لسلوكه أثناء الإجابة وحتى التسجيل لسلوكه اثناء الموقف الاختباري. وعادة تستعمل في الجلسات الإرشادية، وعند اختبار القدرات الخاصة كالذكاء واختبار المهارات العقلية أو الحركية .. ولا تعمم نتائج هذه الاختبارات، كونها تمثل نتائج بيانات لحالات فردية خاصة</a:t>
            </a:r>
            <a:r>
              <a:rPr lang="en-US" sz="1400" dirty="0">
                <a:cs typeface="Alexandria"/>
              </a:rPr>
              <a:t>.</a:t>
            </a:r>
          </a:p>
          <a:p>
            <a:pPr marL="285750" indent="-285750" algn="r" rtl="1">
              <a:lnSpc>
                <a:spcPct val="150000"/>
              </a:lnSpc>
              <a:buFont typeface="Wingdings" panose="05000000000000000000" pitchFamily="2" charset="2"/>
              <a:buChar char="Ø"/>
            </a:pPr>
            <a:r>
              <a:rPr lang="en-US" sz="1400" dirty="0">
                <a:cs typeface="Alexandria"/>
              </a:rPr>
              <a:t> </a:t>
            </a:r>
            <a:r>
              <a:rPr lang="ar-SA" sz="1400" dirty="0">
                <a:cs typeface="Alexandria"/>
              </a:rPr>
              <a:t>الاختبارات الجماعية وتستعمل لتطبق على مجموعة من الأفراد بوقت واحد. عندما </a:t>
            </a:r>
            <a:r>
              <a:rPr lang="ar-JO" sz="1400" dirty="0">
                <a:cs typeface="Alexandria"/>
              </a:rPr>
              <a:t>تكون</a:t>
            </a:r>
            <a:r>
              <a:rPr lang="ar-SA" sz="1400" dirty="0">
                <a:cs typeface="Alexandria"/>
              </a:rPr>
              <a:t> </a:t>
            </a:r>
            <a:r>
              <a:rPr lang="ar-JO" sz="1400" dirty="0">
                <a:cs typeface="Alexandria"/>
              </a:rPr>
              <a:t>ال</a:t>
            </a:r>
            <a:r>
              <a:rPr lang="ar-SA" sz="1400" dirty="0">
                <a:cs typeface="Alexandria"/>
              </a:rPr>
              <a:t>أعداد كبيرة تكون </a:t>
            </a:r>
            <a:r>
              <a:rPr lang="ar-JO" sz="1400" dirty="0">
                <a:cs typeface="Alexandria"/>
              </a:rPr>
              <a:t>وب</a:t>
            </a:r>
            <a:r>
              <a:rPr lang="ar-SA" sz="1400" dirty="0">
                <a:cs typeface="Alexandria"/>
              </a:rPr>
              <a:t>حاجة للخصوصية في الاستجابة، ومطلوب الحصول على بيانات من</a:t>
            </a:r>
            <a:r>
              <a:rPr lang="ar-JO" sz="1400" dirty="0">
                <a:cs typeface="Alexandria"/>
              </a:rPr>
              <a:t>هم،</a:t>
            </a:r>
            <a:r>
              <a:rPr lang="ar-SA" sz="1400" dirty="0">
                <a:cs typeface="Alexandria"/>
              </a:rPr>
              <a:t> ويمكن تعميم نتائج البحث على مجتمع البحث بعد استخراج النتائج</a:t>
            </a:r>
            <a:endParaRPr lang="ar-JO" sz="1400" dirty="0">
              <a:cs typeface="Alexandria"/>
            </a:endParaRPr>
          </a:p>
          <a:p>
            <a:pPr marL="285750" indent="-285750" algn="r" rtl="1">
              <a:lnSpc>
                <a:spcPct val="150000"/>
              </a:lnSpc>
              <a:buFont typeface="Wingdings" panose="05000000000000000000" pitchFamily="2" charset="2"/>
              <a:buChar char="Ø"/>
            </a:pPr>
            <a:r>
              <a:rPr lang="ar-JO" sz="1600" dirty="0">
                <a:cs typeface="Alexandria"/>
              </a:rPr>
              <a:t>اختبارات الأداء : وتتطلب الاستجابة القيام بعمل أو أداء محدد في موقف محدد، ومثال ذلك اختبارات القدرة الميكانيكية، بناء الأشكال وترتيبها بشكل هندسي، ... </a:t>
            </a:r>
          </a:p>
          <a:p>
            <a:pPr marL="285750" indent="-285750" algn="r" rtl="1">
              <a:lnSpc>
                <a:spcPct val="150000"/>
              </a:lnSpc>
              <a:buFont typeface="Wingdings" panose="05000000000000000000" pitchFamily="2" charset="2"/>
              <a:buChar char="Ø"/>
            </a:pPr>
            <a:r>
              <a:rPr lang="ar-JO" sz="1600" dirty="0">
                <a:cs typeface="Alexandria"/>
              </a:rPr>
              <a:t>الاختبارات اللفظية </a:t>
            </a:r>
            <a:r>
              <a:rPr lang="ar-JO" sz="1600" dirty="0" err="1">
                <a:cs typeface="Alexandria"/>
              </a:rPr>
              <a:t>وغیر</a:t>
            </a:r>
            <a:r>
              <a:rPr lang="ar-JO" sz="1600" dirty="0">
                <a:cs typeface="Alexandria"/>
              </a:rPr>
              <a:t> اللفظية : وتعتمد اللفظية على استخدام الرمز اللفظي سواء بلغة، أو رمز، أو رقم. ..</a:t>
            </a:r>
            <a:r>
              <a:rPr lang="ar-JO" sz="1600" dirty="0" err="1">
                <a:cs typeface="Alexandria"/>
              </a:rPr>
              <a:t>وغیر</a:t>
            </a:r>
            <a:r>
              <a:rPr lang="ar-JO" sz="1600" dirty="0">
                <a:cs typeface="Alexandria"/>
              </a:rPr>
              <a:t> ذلك من التصنيفات. أما غیر اللفظية فتستعمل عادة مع الحالات الخاصة لغیر القادرين على القراءة والكتابة، و تعتمد في تكوينها على الصور والأشكال والرموز. </a:t>
            </a:r>
            <a:endParaRPr lang="en-US" sz="1600" dirty="0">
              <a:cs typeface="Alexandria"/>
            </a:endParaRPr>
          </a:p>
        </p:txBody>
      </p:sp>
      <p:sp>
        <p:nvSpPr>
          <p:cNvPr id="5" name="TextBox 4">
            <a:extLst>
              <a:ext uri="{FF2B5EF4-FFF2-40B4-BE49-F238E27FC236}">
                <a16:creationId xmlns:a16="http://schemas.microsoft.com/office/drawing/2014/main" id="{F36F4ACE-E5C1-7BFE-6065-847EF3D4263B}"/>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الاختبارات</a:t>
            </a:r>
          </a:p>
        </p:txBody>
      </p:sp>
    </p:spTree>
    <p:extLst>
      <p:ext uri="{BB962C8B-B14F-4D97-AF65-F5344CB8AC3E}">
        <p14:creationId xmlns:p14="http://schemas.microsoft.com/office/powerpoint/2010/main" val="30866098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BEDA5F-E11A-6784-2A80-13D1CE48A9C9}"/>
              </a:ext>
            </a:extLst>
          </p:cNvPr>
          <p:cNvSpPr/>
          <p:nvPr/>
        </p:nvSpPr>
        <p:spPr>
          <a:xfrm>
            <a:off x="485467" y="819150"/>
            <a:ext cx="4128422" cy="53734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0A0CF6F-A986-860B-95B6-F29D203D09C0}"/>
              </a:ext>
            </a:extLst>
          </p:cNvPr>
          <p:cNvSpPr/>
          <p:nvPr/>
        </p:nvSpPr>
        <p:spPr>
          <a:xfrm>
            <a:off x="759747" y="1104901"/>
            <a:ext cx="11155680" cy="48109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4DE9084-C0B2-5553-5378-106CDCC264A3}"/>
              </a:ext>
            </a:extLst>
          </p:cNvPr>
          <p:cNvSpPr txBox="1"/>
          <p:nvPr/>
        </p:nvSpPr>
        <p:spPr>
          <a:xfrm>
            <a:off x="2669869" y="360418"/>
            <a:ext cx="609038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المعايير التي يجب اتباعها في الاختبارات</a:t>
            </a:r>
          </a:p>
        </p:txBody>
      </p:sp>
      <p:sp>
        <p:nvSpPr>
          <p:cNvPr id="2" name="مربع نص 1"/>
          <p:cNvSpPr txBox="1"/>
          <p:nvPr/>
        </p:nvSpPr>
        <p:spPr>
          <a:xfrm>
            <a:off x="1171574" y="1460865"/>
            <a:ext cx="10301441" cy="3936270"/>
          </a:xfrm>
          <a:prstGeom prst="rect">
            <a:avLst/>
          </a:prstGeom>
          <a:noFill/>
        </p:spPr>
        <p:txBody>
          <a:bodyPr wrap="square" rtlCol="1">
            <a:spAutoFit/>
          </a:bodyPr>
          <a:lstStyle/>
          <a:p>
            <a:pPr algn="r" rtl="1">
              <a:lnSpc>
                <a:spcPct val="150000"/>
              </a:lnSpc>
            </a:pPr>
            <a:r>
              <a:rPr lang="ar-SA" sz="1400" dirty="0">
                <a:cs typeface="Alexandria"/>
              </a:rPr>
              <a:t>هناك عدة معايير يجب اتباعها لضمان نجاح أداة الاختبارات والحصول على نتائج صحيحة ودقيقة، ومن أهمها:</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 البعد عن الآراء الشخصية والتحيز يجب على الباحث العلمي أن يطرح اختباره بشكل موضوعي وحيادي بعيداً عن أفكاره الخاصة، فيكون اختياره مبني على محاولة الوصول على معلومات دقيقة تثري البحث العلمي، متناسياً ميوله الذاتية أو رأيه الشخصي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أن تكون الاختبارات شاملة من الضروري أن تشمل أسئلة الاختبارات كافة الجوانب التي يناقشها البحث العلمي، والابتعاد عن أي سؤال ليس له أي فائدة في موضوع البحث.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 الصدق: إن الاختبارات يجب أن تقيس الموضوعات المطروحة بكل صدق ودقة وموضوعية، مع الابتعاد عن أي مؤثرات جانبية ليست مرتبطة بشكل وثيق بإشكالية البحث العلمي، علماً أن الباحث العلمي الجيد هو القادر على اختيار الاسئلة التي تحقق أعلى درجات الصدقية وتساهم في تجنب السلبيات.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ثبات النتائج بمعنى أن الباحث إذا عرض أكثر من مرة نفس أسئلة الاختبار على أفراد عينة الدراسة، فيجب أن تتكرر نفس الإجابات ويحصل على نفس النتيجة، ويستطيع الباحث الوصول الى ثبات النتائج من خلال بعده عن الاسئلة الغامضة. </a:t>
            </a:r>
            <a:endParaRPr lang="en-US" sz="1400" dirty="0">
              <a:cs typeface="Alexandria"/>
            </a:endParaRPr>
          </a:p>
          <a:p>
            <a:pPr marL="342900" indent="-342900" algn="r" rtl="1">
              <a:lnSpc>
                <a:spcPct val="150000"/>
              </a:lnSpc>
              <a:buFont typeface="Wingdings" panose="05000000000000000000" pitchFamily="2" charset="2"/>
              <a:buChar char="v"/>
            </a:pPr>
            <a:r>
              <a:rPr lang="ar-SA" sz="1400" dirty="0">
                <a:cs typeface="Alexandria"/>
              </a:rPr>
              <a:t>التوقيت: يجب على الباحث العلمي أن يحدد وقت للاختبار يكون متناسباً مع طبيعة الاسئلة المطروحة على أفراد عينة الدراسة، ويمكنه تحديد الوقت من خلال تجربة يقوم بها على قسم بسيط من عينة الدراسة. </a:t>
            </a:r>
            <a:endParaRPr lang="en-US" sz="1400" dirty="0">
              <a:cs typeface="Alexandria"/>
            </a:endParaRPr>
          </a:p>
        </p:txBody>
      </p:sp>
    </p:spTree>
    <p:extLst>
      <p:ext uri="{BB962C8B-B14F-4D97-AF65-F5344CB8AC3E}">
        <p14:creationId xmlns:p14="http://schemas.microsoft.com/office/powerpoint/2010/main" val="39156066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5299DA4-D622-C4E4-3C3D-5A30D89F07CD}"/>
              </a:ext>
            </a:extLst>
          </p:cNvPr>
          <p:cNvSpPr/>
          <p:nvPr/>
        </p:nvSpPr>
        <p:spPr>
          <a:xfrm>
            <a:off x="485467" y="1333501"/>
            <a:ext cx="4128422" cy="46863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2181BDC-952D-24D9-336A-F41C9280D152}"/>
              </a:ext>
            </a:extLst>
          </p:cNvPr>
          <p:cNvSpPr/>
          <p:nvPr/>
        </p:nvSpPr>
        <p:spPr>
          <a:xfrm>
            <a:off x="769272" y="1541436"/>
            <a:ext cx="11155680" cy="42506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735644D-77E5-9D58-7FB2-62374224CA9D}"/>
              </a:ext>
            </a:extLst>
          </p:cNvPr>
          <p:cNvSpPr txBox="1"/>
          <p:nvPr/>
        </p:nvSpPr>
        <p:spPr>
          <a:xfrm>
            <a:off x="1897696" y="360418"/>
            <a:ext cx="8396608"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الخطوات التي يجب على الباحث العلمي اتباعها عند إعداده الاختبارات </a:t>
            </a:r>
          </a:p>
        </p:txBody>
      </p:sp>
      <p:sp>
        <p:nvSpPr>
          <p:cNvPr id="2" name="مربع نص 1"/>
          <p:cNvSpPr txBox="1"/>
          <p:nvPr/>
        </p:nvSpPr>
        <p:spPr>
          <a:xfrm>
            <a:off x="1027245" y="2109664"/>
            <a:ext cx="10639733" cy="2638671"/>
          </a:xfrm>
          <a:prstGeom prst="rect">
            <a:avLst/>
          </a:prstGeom>
          <a:noFill/>
        </p:spPr>
        <p:txBody>
          <a:bodyPr wrap="square" rtlCol="1">
            <a:spAutoFit/>
          </a:bodyPr>
          <a:lstStyle/>
          <a:p>
            <a:pPr algn="r" rtl="1">
              <a:lnSpc>
                <a:spcPct val="150000"/>
              </a:lnSpc>
            </a:pP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يجب على الباحث العلمي أن يحدد هدفه من إجراء الاختبار، ثم يحدد نوع الاختبار وأسئلته التي يجب أن تتناسب مع طبيعة البحث العلمي وتساهم بتعزيزه للوصول إلى نتائج صحيحة. </a:t>
            </a: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تصميم الاختبار وتحديد محتواه ونوعه وطبيعته. تجربة الاختبار على فئة من عينة الدراسة؛ وذلك للتأكد من مدى ثبات الاختبار ومصداقيته واكتشاف عيوبه إن وجدت لتعديلها.</a:t>
            </a:r>
            <a:endParaRPr lang="en-US" sz="1600" dirty="0">
              <a:cs typeface="Alexandria"/>
            </a:endParaRPr>
          </a:p>
          <a:p>
            <a:pPr marL="457200" indent="-457200" algn="r" rtl="1">
              <a:lnSpc>
                <a:spcPct val="150000"/>
              </a:lnSpc>
              <a:buFont typeface="Wingdings" panose="05000000000000000000" pitchFamily="2" charset="2"/>
              <a:buChar char="Ø"/>
            </a:pPr>
            <a:r>
              <a:rPr lang="ar-SA" sz="1600" dirty="0">
                <a:cs typeface="Alexandria"/>
              </a:rPr>
              <a:t> تنفيذ الاختبارات، وتأتي هذه الخطوة بعد تأكد الباحث من سلامة الخطوات السابقة وذلك بطرح الاختبار على أفراد عينة الدراسة.</a:t>
            </a:r>
            <a:endParaRPr lang="en-US" sz="1600" dirty="0">
              <a:cs typeface="Alexandria"/>
            </a:endParaRPr>
          </a:p>
        </p:txBody>
      </p:sp>
    </p:spTree>
    <p:extLst>
      <p:ext uri="{BB962C8B-B14F-4D97-AF65-F5344CB8AC3E}">
        <p14:creationId xmlns:p14="http://schemas.microsoft.com/office/powerpoint/2010/main" val="33216617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8AD5BB-F495-B6A8-779F-0393FC801AB6}"/>
              </a:ext>
            </a:extLst>
          </p:cNvPr>
          <p:cNvSpPr/>
          <p:nvPr/>
        </p:nvSpPr>
        <p:spPr>
          <a:xfrm>
            <a:off x="485467" y="1333501"/>
            <a:ext cx="4128422" cy="46863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F92A529-81A6-F2A2-43F9-25688CD04120}"/>
              </a:ext>
            </a:extLst>
          </p:cNvPr>
          <p:cNvSpPr/>
          <p:nvPr/>
        </p:nvSpPr>
        <p:spPr>
          <a:xfrm>
            <a:off x="769272" y="1541436"/>
            <a:ext cx="11155680" cy="42506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FB91AF2-650B-916B-031C-C73490CDD862}"/>
              </a:ext>
            </a:extLst>
          </p:cNvPr>
          <p:cNvSpPr txBox="1"/>
          <p:nvPr/>
        </p:nvSpPr>
        <p:spPr>
          <a:xfrm>
            <a:off x="1661911" y="360418"/>
            <a:ext cx="810629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اختيار أداة البحث المناسبة</a:t>
            </a:r>
          </a:p>
        </p:txBody>
      </p:sp>
      <p:sp>
        <p:nvSpPr>
          <p:cNvPr id="2" name="مربع نص 1"/>
          <p:cNvSpPr txBox="1"/>
          <p:nvPr/>
        </p:nvSpPr>
        <p:spPr>
          <a:xfrm>
            <a:off x="803736" y="1614548"/>
            <a:ext cx="11086752" cy="4124206"/>
          </a:xfrm>
          <a:prstGeom prst="rect">
            <a:avLst/>
          </a:prstGeom>
          <a:noFill/>
        </p:spPr>
        <p:txBody>
          <a:bodyPr wrap="square" rtlCol="1">
            <a:spAutoFit/>
          </a:bodyPr>
          <a:lstStyle/>
          <a:p>
            <a:pPr algn="r" rtl="1">
              <a:lnSpc>
                <a:spcPct val="150000"/>
              </a:lnSpc>
            </a:pPr>
            <a:r>
              <a:rPr lang="ar-JO" sz="1600" dirty="0">
                <a:cs typeface="Alexandria"/>
              </a:rPr>
              <a:t>إ</a:t>
            </a:r>
            <a:r>
              <a:rPr lang="ar-SA" sz="1600" dirty="0">
                <a:cs typeface="Alexandria"/>
              </a:rPr>
              <a:t>ن ادوات جمع المعلومات والبيانات تتحدد عادة بطبيعة منهج البحث فالباحث في البحث التاريخي والوثائقي على سبيل المثال يحتاج الى مصادر للمعلومات سواء المكتوبة منها والمطبوعة او المصادر الالكترونية في جمع البيانات والمعلومات المطلوبة لبحثه ومن ثم تبويب وتنظيم مثل تلك البيانات والمعلومات ونقدها وتحليلها بغرض استنباط النتائج المطلوبة منها. </a:t>
            </a:r>
            <a:endParaRPr lang="ar-JO" sz="1600" dirty="0">
              <a:cs typeface="Alexandria"/>
            </a:endParaRPr>
          </a:p>
          <a:p>
            <a:pPr algn="r" rtl="1">
              <a:lnSpc>
                <a:spcPct val="150000"/>
              </a:lnSpc>
            </a:pPr>
            <a:r>
              <a:rPr lang="ar-JO" sz="1600" dirty="0">
                <a:cs typeface="Alexandria"/>
              </a:rPr>
              <a:t>أ</a:t>
            </a:r>
            <a:r>
              <a:rPr lang="ar-SA" sz="1600" dirty="0">
                <a:cs typeface="Alexandria"/>
              </a:rPr>
              <a:t>ما المنهج المسحي فيحتاج الباحث الى الاستبيان كأداة رئيسية في جمع البيانات والمعلومات بالدرجة الأولى ولكنه اي الباحث قد يستعين بالمقابلة ايضا كأداة الجمع المعلومات سواء كانت اداة لوحدها او مكملة للاستبيان . </a:t>
            </a:r>
            <a:endParaRPr lang="ar-EG" sz="1600" dirty="0">
              <a:cs typeface="Alexandria"/>
            </a:endParaRPr>
          </a:p>
          <a:p>
            <a:pPr algn="r" rtl="1">
              <a:lnSpc>
                <a:spcPct val="150000"/>
              </a:lnSpc>
            </a:pPr>
            <a:r>
              <a:rPr lang="ar-SA" sz="1600" dirty="0">
                <a:cs typeface="Alexandria"/>
              </a:rPr>
              <a:t>وبالنسبة الى منهج دراسة الحالة فإن الباحث كثيرا ما يحتاج الى الملاحظة كأول واهم اداة لجمع البيانات والمعلومات التي يحتاجها في ضوء دقة وعمق المعلومات المطلوبة والمجمعة وكذلك في ضوء شموليتها او قد يحتاج الباحث الى الاكتفاء بالمقابلة كأداة لجمع المعلومات </a:t>
            </a:r>
            <a:r>
              <a:rPr lang="ar-JO" sz="1600" dirty="0">
                <a:cs typeface="Alexandria"/>
              </a:rPr>
              <a:t>مع </a:t>
            </a:r>
            <a:r>
              <a:rPr lang="ar-SA" sz="1600" dirty="0">
                <a:cs typeface="Alexandria"/>
              </a:rPr>
              <a:t>امكانية الباحث </a:t>
            </a:r>
            <a:r>
              <a:rPr lang="ar-JO" sz="1600" dirty="0">
                <a:cs typeface="Alexandria"/>
              </a:rPr>
              <a:t>في</a:t>
            </a:r>
            <a:r>
              <a:rPr lang="ar-SA" sz="1600" dirty="0">
                <a:cs typeface="Alexandria"/>
              </a:rPr>
              <a:t> عدم تهيئة الوقت الكافي والوسائل المناسبة للملاحظة اما بالنسبة للمنهج التجريبي فهو اساسا يحتاج إلى الملاحظة وخاصة الملاحظة المقصودة في جميع البيانات والمعلومات المطلوبة</a:t>
            </a:r>
            <a:r>
              <a:rPr lang="en-US" sz="1600" dirty="0">
                <a:cs typeface="Alexandria"/>
              </a:rPr>
              <a:t>.</a:t>
            </a:r>
          </a:p>
          <a:p>
            <a:pPr algn="r" rtl="1">
              <a:lnSpc>
                <a:spcPct val="150000"/>
              </a:lnSpc>
            </a:pPr>
            <a:endParaRPr lang="en-US" sz="1600" dirty="0">
              <a:latin typeface="Simplified Arabic" panose="02020603050405020304" pitchFamily="18" charset="-78"/>
              <a:cs typeface="Alexandria"/>
            </a:endParaRPr>
          </a:p>
        </p:txBody>
      </p:sp>
    </p:spTree>
    <p:extLst>
      <p:ext uri="{BB962C8B-B14F-4D97-AF65-F5344CB8AC3E}">
        <p14:creationId xmlns:p14="http://schemas.microsoft.com/office/powerpoint/2010/main" val="13716448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F2886CB-B75A-1A27-BD58-B9475D073D4F}"/>
              </a:ext>
            </a:extLst>
          </p:cNvPr>
          <p:cNvSpPr/>
          <p:nvPr/>
        </p:nvSpPr>
        <p:spPr>
          <a:xfrm>
            <a:off x="485467" y="1724025"/>
            <a:ext cx="4128422" cy="35147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4118DC1-F15B-C25B-06FB-2A7E422C0A48}"/>
              </a:ext>
            </a:extLst>
          </p:cNvPr>
          <p:cNvSpPr/>
          <p:nvPr/>
        </p:nvSpPr>
        <p:spPr>
          <a:xfrm>
            <a:off x="769272" y="2066925"/>
            <a:ext cx="11155680" cy="28003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FA528DF-365A-9F90-563C-BCCEA778F834}"/>
              </a:ext>
            </a:extLst>
          </p:cNvPr>
          <p:cNvSpPr txBox="1"/>
          <p:nvPr/>
        </p:nvSpPr>
        <p:spPr>
          <a:xfrm>
            <a:off x="4647739" y="448439"/>
            <a:ext cx="2134641" cy="53184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2" name="مربع نص 1"/>
          <p:cNvSpPr txBox="1"/>
          <p:nvPr/>
        </p:nvSpPr>
        <p:spPr>
          <a:xfrm>
            <a:off x="1152584" y="2459504"/>
            <a:ext cx="10389056" cy="1938992"/>
          </a:xfrm>
          <a:prstGeom prst="rect">
            <a:avLst/>
          </a:prstGeom>
          <a:noFill/>
        </p:spPr>
        <p:txBody>
          <a:bodyPr wrap="square" rtlCol="1">
            <a:spAutoFit/>
          </a:bodyPr>
          <a:lstStyle/>
          <a:p>
            <a:pPr algn="r" rtl="1" fontAlgn="t">
              <a:lnSpc>
                <a:spcPct val="150000"/>
              </a:lnSpc>
            </a:pPr>
            <a:r>
              <a:rPr lang="ar-SA" sz="2000" dirty="0">
                <a:cs typeface="Alexandria"/>
              </a:rPr>
              <a:t>إن أدوات وطرق جمع المعلومات والبيانات في أي دراسة من طرف الباحث، هي أدوات تستخدم للوصول إلى نتائج واقعية بهدف التحقق من الفرضيات أو الأهداف المذكورة في البحث واختيار أحد الأدوات بما يتلاءم مع منهج الدراسة وبما تساعد في حل مشكلة "إشكالية" الدراسة. </a:t>
            </a:r>
            <a:endParaRPr lang="en-US" sz="2000" dirty="0">
              <a:latin typeface="Simplified Arabic" panose="02020603050405020304" pitchFamily="18" charset="-78"/>
              <a:cs typeface="Alexandria"/>
            </a:endParaRPr>
          </a:p>
        </p:txBody>
      </p:sp>
    </p:spTree>
    <p:extLst>
      <p:ext uri="{BB962C8B-B14F-4D97-AF65-F5344CB8AC3E}">
        <p14:creationId xmlns:p14="http://schemas.microsoft.com/office/powerpoint/2010/main" val="10493423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68175" y="2592585"/>
            <a:ext cx="8110477" cy="1672830"/>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 (إعداد البحوث ومناقشة النتائج) </a:t>
            </a: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138D36-DC00-4D0C-9AE7-AACECA742972}"/>
</file>

<file path=customXml/itemProps2.xml><?xml version="1.0" encoding="utf-8"?>
<ds:datastoreItem xmlns:ds="http://schemas.openxmlformats.org/officeDocument/2006/customXml" ds:itemID="{A1FFE4B6-76E0-46AC-9318-151FF6D6338E}">
  <ds:schemaRefs>
    <ds:schemaRef ds:uri="http://schemas.microsoft.com/sharepoint/v3/contenttype/forms"/>
  </ds:schemaRefs>
</ds:datastoreItem>
</file>

<file path=customXml/itemProps3.xml><?xml version="1.0" encoding="utf-8"?>
<ds:datastoreItem xmlns:ds="http://schemas.openxmlformats.org/officeDocument/2006/customXml" ds:itemID="{04BBC7D1-5B78-44DF-B592-B817AE5F579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نسق1</Template>
  <TotalTime>18013</TotalTime>
  <Words>5722</Words>
  <Application>Microsoft Office PowerPoint</Application>
  <PresentationFormat>Widescreen</PresentationFormat>
  <Paragraphs>223</Paragraphs>
  <Slides>46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Noto Sans Symbols</vt:lpstr>
      <vt:lpstr>Simplified Arabic</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507</cp:revision>
  <dcterms:created xsi:type="dcterms:W3CDTF">2023-04-29T09:08:23Z</dcterms:created>
  <dcterms:modified xsi:type="dcterms:W3CDTF">2024-10-13T07:00:40Z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