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6" r:id="rId39"/>
    <p:sldId id="297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-79022" y="4202692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8504574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10203" y="3125529"/>
            <a:ext cx="7405975" cy="167193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-25758" y="439395"/>
            <a:ext cx="791755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Strategic and Operational </a:t>
            </a:r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Management</a:t>
            </a: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(part 1 Analysis) </a:t>
            </a:r>
          </a:p>
          <a:p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Adam Yagoub</a:t>
            </a:r>
          </a:p>
          <a:p>
            <a:r>
              <a:rPr lang="en-US" sz="2800" b="1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98093" y="3159395"/>
            <a:ext cx="720679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 630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</a:t>
            </a:r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Firm </a:t>
            </a:r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Performance, and </a:t>
            </a:r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Models</a:t>
            </a:r>
            <a:endParaRPr lang="en-US" sz="28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19325" y="2606731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2890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54764" y="498334"/>
            <a:ext cx="48013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4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Outline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4008" y="32905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9" name="Rectangle 8"/>
          <p:cNvSpPr/>
          <p:nvPr/>
        </p:nvSpPr>
        <p:spPr>
          <a:xfrm>
            <a:off x="989557" y="1771985"/>
            <a:ext cx="1042165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5.1  Competitive Advantage and Firm Performance</a:t>
            </a:r>
          </a:p>
          <a:p>
            <a:r>
              <a:rPr lang="en-US" sz="2800" dirty="0" smtClean="0"/>
              <a:t>- Accounting </a:t>
            </a:r>
            <a:r>
              <a:rPr lang="en-US" sz="2800" dirty="0"/>
              <a:t>Profitability</a:t>
            </a:r>
          </a:p>
          <a:p>
            <a:r>
              <a:rPr lang="en-US" sz="2800" dirty="0" smtClean="0"/>
              <a:t>- Shareholder </a:t>
            </a:r>
            <a:r>
              <a:rPr lang="en-US" sz="2800" dirty="0"/>
              <a:t>Value Creation</a:t>
            </a:r>
          </a:p>
          <a:p>
            <a:r>
              <a:rPr lang="en-US" sz="2800" dirty="0" smtClean="0"/>
              <a:t>- Economic </a:t>
            </a:r>
            <a:r>
              <a:rPr lang="en-US" sz="2800" dirty="0"/>
              <a:t>Value Creation</a:t>
            </a:r>
          </a:p>
          <a:p>
            <a:r>
              <a:rPr lang="en-US" sz="2800" dirty="0" smtClean="0"/>
              <a:t> -The </a:t>
            </a:r>
            <a:r>
              <a:rPr lang="en-US" sz="2800" dirty="0"/>
              <a:t>Balanced Scorecard</a:t>
            </a:r>
          </a:p>
          <a:p>
            <a:r>
              <a:rPr lang="en-US" sz="2800" dirty="0" smtClean="0"/>
              <a:t>- The </a:t>
            </a:r>
            <a:r>
              <a:rPr lang="en-US" sz="2800" dirty="0"/>
              <a:t>Triple Bottom Line</a:t>
            </a:r>
          </a:p>
          <a:p>
            <a:r>
              <a:rPr lang="en-US" sz="2800" dirty="0">
                <a:solidFill>
                  <a:srgbClr val="FF0000"/>
                </a:solidFill>
              </a:rPr>
              <a:t>5.2  Business Models: Putting Strategy into Action</a:t>
            </a:r>
          </a:p>
          <a:p>
            <a:r>
              <a:rPr lang="en-US" sz="2800" dirty="0" smtClean="0"/>
              <a:t>- Popular </a:t>
            </a:r>
            <a:r>
              <a:rPr lang="en-US" sz="2800" dirty="0"/>
              <a:t>Business Models</a:t>
            </a:r>
          </a:p>
          <a:p>
            <a:r>
              <a:rPr lang="en-US" sz="2800" dirty="0" smtClean="0"/>
              <a:t>- Dynamic </a:t>
            </a:r>
            <a:r>
              <a:rPr lang="en-US" sz="2800" dirty="0"/>
              <a:t>Nature of Business Models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109376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8501" y="623258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40013" y="469063"/>
            <a:ext cx="60324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Objectives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5" name="Rectangle 4"/>
          <p:cNvSpPr/>
          <p:nvPr/>
        </p:nvSpPr>
        <p:spPr>
          <a:xfrm>
            <a:off x="523664" y="1676270"/>
            <a:ext cx="1133848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/>
              <a:t>1. Conduct </a:t>
            </a:r>
            <a:r>
              <a:rPr lang="en-US" sz="2800" dirty="0"/>
              <a:t>a firm profitability analysis using </a:t>
            </a:r>
            <a:r>
              <a:rPr lang="en-US" sz="2800" dirty="0" smtClean="0"/>
              <a:t>accounting </a:t>
            </a:r>
            <a:r>
              <a:rPr lang="en-US" sz="2800" dirty="0"/>
              <a:t>data </a:t>
            </a:r>
            <a:r>
              <a:rPr lang="en-US" sz="2800" dirty="0" smtClean="0"/>
              <a:t>to assess </a:t>
            </a:r>
            <a:r>
              <a:rPr lang="en-US" sz="2800" dirty="0"/>
              <a:t>and evaluate </a:t>
            </a:r>
            <a:r>
              <a:rPr lang="en-US" sz="2800" dirty="0" smtClean="0"/>
              <a:t>competitive </a:t>
            </a:r>
            <a:r>
              <a:rPr lang="en-US" sz="2800" dirty="0"/>
              <a:t>advantage.</a:t>
            </a:r>
          </a:p>
          <a:p>
            <a:pPr algn="just"/>
            <a:r>
              <a:rPr lang="en-US" sz="2800" dirty="0" smtClean="0"/>
              <a:t>2. Apply </a:t>
            </a:r>
            <a:r>
              <a:rPr lang="en-US" sz="2800" dirty="0"/>
              <a:t>shareholder value creation to assess </a:t>
            </a:r>
            <a:r>
              <a:rPr lang="en-US" sz="2800" dirty="0" smtClean="0"/>
              <a:t>and </a:t>
            </a:r>
            <a:r>
              <a:rPr lang="en-US" sz="2800" dirty="0"/>
              <a:t>evaluate </a:t>
            </a:r>
            <a:r>
              <a:rPr lang="en-US" sz="2800" dirty="0" smtClean="0"/>
              <a:t>competitive advantage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smtClean="0"/>
              <a:t>3. Explain </a:t>
            </a:r>
            <a:r>
              <a:rPr lang="en-US" sz="2800" dirty="0"/>
              <a:t>economic value creation and different </a:t>
            </a:r>
            <a:r>
              <a:rPr lang="en-US" sz="2800" dirty="0" smtClean="0"/>
              <a:t>sources </a:t>
            </a:r>
            <a:r>
              <a:rPr lang="en-US" sz="2800" dirty="0"/>
              <a:t>of competitive advantage.</a:t>
            </a:r>
          </a:p>
          <a:p>
            <a:pPr algn="just"/>
            <a:r>
              <a:rPr lang="en-US" sz="2800" dirty="0" smtClean="0"/>
              <a:t>4. Apply </a:t>
            </a:r>
            <a:r>
              <a:rPr lang="en-US" sz="2800" dirty="0"/>
              <a:t>a balanced scorecard to assess and </a:t>
            </a:r>
            <a:r>
              <a:rPr lang="en-US" sz="2800" dirty="0" smtClean="0"/>
              <a:t>evaluate competitive advantage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smtClean="0"/>
              <a:t>5. Apply </a:t>
            </a:r>
            <a:r>
              <a:rPr lang="en-US" sz="2800" dirty="0"/>
              <a:t>a triple bottom line to assess and </a:t>
            </a:r>
            <a:r>
              <a:rPr lang="en-US" sz="2800" dirty="0" smtClean="0"/>
              <a:t>evaluate </a:t>
            </a:r>
            <a:r>
              <a:rPr lang="en-US" sz="2800" dirty="0"/>
              <a:t>competitive advantage.</a:t>
            </a:r>
          </a:p>
          <a:p>
            <a:pPr algn="just"/>
            <a:r>
              <a:rPr lang="en-US" sz="2800" dirty="0" smtClean="0"/>
              <a:t>6. Outline </a:t>
            </a:r>
            <a:r>
              <a:rPr lang="en-US" sz="2800" dirty="0"/>
              <a:t>how business models put strategy </a:t>
            </a:r>
            <a:r>
              <a:rPr lang="en-US" sz="2800" dirty="0" smtClean="0"/>
              <a:t> into action.</a:t>
            </a:r>
            <a:endParaRPr lang="en-US" sz="28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12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</a:rPr>
              <a:t>5.1 Competitive Advantage and Firm Performance</a:t>
            </a:r>
          </a:p>
          <a:p>
            <a:pPr marL="0" indent="0" algn="just">
              <a:buNone/>
            </a:pPr>
            <a:r>
              <a:rPr lang="en-US" dirty="0"/>
              <a:t>It is easy to compare two firms and identify the better performer as having competitive </a:t>
            </a:r>
            <a:r>
              <a:rPr lang="en-US" dirty="0" smtClean="0"/>
              <a:t>advantage</a:t>
            </a:r>
            <a:r>
              <a:rPr lang="en-US" dirty="0"/>
              <a:t>. But simple comparisons have their limitations. How can we understand how </a:t>
            </a:r>
            <a:r>
              <a:rPr lang="en-US" dirty="0" smtClean="0"/>
              <a:t>and </a:t>
            </a:r>
            <a:r>
              <a:rPr lang="en-US" dirty="0"/>
              <a:t>why a firm has competitive advantage? How can we measure it? How can we under-stand that advantage within the bigger picture of an entire industry and the ever-changing </a:t>
            </a:r>
            <a:r>
              <a:rPr lang="en-US" dirty="0" smtClean="0"/>
              <a:t>external </a:t>
            </a:r>
            <a:r>
              <a:rPr lang="en-US" dirty="0"/>
              <a:t>environment? And what strategic implications for managerial actions do we derive </a:t>
            </a:r>
            <a:r>
              <a:rPr lang="en-US" dirty="0" smtClean="0"/>
              <a:t>from </a:t>
            </a:r>
            <a:r>
              <a:rPr lang="en-US" dirty="0"/>
              <a:t>our assessments? These apparently simple questions do not have simple answers. </a:t>
            </a:r>
            <a:r>
              <a:rPr lang="en-US" dirty="0" smtClean="0"/>
              <a:t>Strategic </a:t>
            </a:r>
            <a:r>
              <a:rPr lang="en-US" dirty="0"/>
              <a:t>management researchers have debated them intensely for at least 30 years.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5055"/>
            <a:ext cx="118941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8501" y="5972125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4889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4721" y="1813099"/>
            <a:ext cx="10879223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/>
              <a:t>To address these key questions, we will develop a multidimensional  perspective </a:t>
            </a:r>
            <a:r>
              <a:rPr lang="en-US" dirty="0" smtClean="0"/>
              <a:t>for </a:t>
            </a:r>
            <a:r>
              <a:rPr lang="en-US" dirty="0"/>
              <a:t>assessing competitive advantage. Let’s begin by focusing on the three standard </a:t>
            </a:r>
            <a:r>
              <a:rPr lang="en-US" dirty="0" smtClean="0"/>
              <a:t>performance </a:t>
            </a:r>
            <a:r>
              <a:rPr lang="en-US" dirty="0"/>
              <a:t>dimensions</a:t>
            </a:r>
            <a:r>
              <a:rPr lang="en-US" dirty="0" smtClean="0"/>
              <a:t>:</a:t>
            </a:r>
            <a:endParaRPr lang="en-US" dirty="0"/>
          </a:p>
          <a:p>
            <a:pPr marL="0" indent="0" algn="just">
              <a:buNone/>
            </a:pPr>
            <a:r>
              <a:rPr lang="en-US" dirty="0"/>
              <a:t>1.  What is the firm’s accounting profitability?</a:t>
            </a:r>
          </a:p>
          <a:p>
            <a:pPr marL="0" indent="0" algn="just">
              <a:buNone/>
            </a:pPr>
            <a:r>
              <a:rPr lang="en-US" dirty="0"/>
              <a:t>2.  How much shareholder </a:t>
            </a:r>
            <a:r>
              <a:rPr lang="en-US" dirty="0" smtClean="0"/>
              <a:t>value does </a:t>
            </a:r>
            <a:r>
              <a:rPr lang="en-US" dirty="0"/>
              <a:t>the firm create?</a:t>
            </a:r>
          </a:p>
          <a:p>
            <a:pPr marL="0" indent="0" algn="just">
              <a:buNone/>
            </a:pPr>
            <a:r>
              <a:rPr lang="en-US" dirty="0"/>
              <a:t>3.  How much economic </a:t>
            </a:r>
            <a:r>
              <a:rPr lang="en-US" dirty="0" smtClean="0"/>
              <a:t>value does </a:t>
            </a:r>
            <a:r>
              <a:rPr lang="en-US" dirty="0"/>
              <a:t>the firm generate?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8501" y="6062018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3556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- Accounting profitability</a:t>
            </a:r>
            <a:endParaRPr lang="en-US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en-US" dirty="0"/>
              <a:t>As we discussed in Chapter 1, </a:t>
            </a:r>
            <a:r>
              <a:rPr lang="en-US" dirty="0" smtClean="0"/>
              <a:t>strategy is </a:t>
            </a:r>
            <a:r>
              <a:rPr lang="en-US" dirty="0"/>
              <a:t>a set of goal-directed actions a firm takes to gain </a:t>
            </a:r>
            <a:r>
              <a:rPr lang="en-US" dirty="0" smtClean="0"/>
              <a:t>and </a:t>
            </a:r>
            <a:r>
              <a:rPr lang="en-US" dirty="0"/>
              <a:t>sustain competitive advantage. Using accounting data to assess competitive advantage </a:t>
            </a:r>
            <a:r>
              <a:rPr lang="en-US" dirty="0" smtClean="0"/>
              <a:t>and </a:t>
            </a:r>
            <a:r>
              <a:rPr lang="en-US" dirty="0"/>
              <a:t>firm performance is standard managerial practice. When assessing competitive </a:t>
            </a:r>
            <a:r>
              <a:rPr lang="en-US" dirty="0" smtClean="0"/>
              <a:t>advantage </a:t>
            </a:r>
            <a:r>
              <a:rPr lang="en-US" dirty="0"/>
              <a:t>by measuring accounting profitability, we use financial data and ratios derived from </a:t>
            </a:r>
            <a:r>
              <a:rPr lang="en-US" dirty="0" smtClean="0"/>
              <a:t>publicly </a:t>
            </a:r>
            <a:r>
              <a:rPr lang="en-US" dirty="0"/>
              <a:t>available accounting data such as income statements and balance </a:t>
            </a:r>
            <a:r>
              <a:rPr lang="en-US" dirty="0" smtClean="0"/>
              <a:t>sheets.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8501" y="6074544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0214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Since competitive </a:t>
            </a:r>
            <a:r>
              <a:rPr lang="en-US" dirty="0" smtClean="0"/>
              <a:t>advantage is </a:t>
            </a:r>
            <a:r>
              <a:rPr lang="en-US" dirty="0"/>
              <a:t>defined as superior performance </a:t>
            </a:r>
            <a:r>
              <a:rPr lang="en-US" dirty="0" smtClean="0"/>
              <a:t>relative to </a:t>
            </a:r>
            <a:r>
              <a:rPr lang="en-US" dirty="0"/>
              <a:t>other competitors in the same industry or the industry average, a firm’s managers must be able to accomplish two critical tasks:</a:t>
            </a:r>
          </a:p>
          <a:p>
            <a:pPr marL="0" indent="0" algn="just">
              <a:buNone/>
            </a:pPr>
            <a:r>
              <a:rPr lang="en-US" dirty="0"/>
              <a:t>1.  Accurately assess the performance of their firm.</a:t>
            </a:r>
          </a:p>
          <a:p>
            <a:pPr marL="0" indent="0" algn="just">
              <a:buNone/>
            </a:pPr>
            <a:r>
              <a:rPr lang="en-US" dirty="0"/>
              <a:t>2.  Compare and benchmark their firm’s performance to other competitors in the same industry or against the industry average.</a:t>
            </a:r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021621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8975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Accounting data enable us to conduct direct performance comparisons between different </a:t>
            </a:r>
            <a:r>
              <a:rPr lang="en-US" dirty="0" smtClean="0"/>
              <a:t>companies</a:t>
            </a:r>
            <a:r>
              <a:rPr lang="en-US" dirty="0"/>
              <a:t>. Some of the profitability ratios most commonly used in strategic management </a:t>
            </a:r>
            <a:r>
              <a:rPr lang="en-US" dirty="0" smtClean="0"/>
              <a:t>are </a:t>
            </a:r>
            <a:r>
              <a:rPr lang="en-US" dirty="0"/>
              <a:t>return on invested capital (ROIC), return on equity (ROE), return on assets (ROA),and </a:t>
            </a:r>
            <a:r>
              <a:rPr lang="en-US" dirty="0" smtClean="0"/>
              <a:t>return </a:t>
            </a:r>
            <a:r>
              <a:rPr lang="en-US" dirty="0"/>
              <a:t>on revenue (ROR</a:t>
            </a:r>
            <a:r>
              <a:rPr lang="en-US" dirty="0" smtClean="0"/>
              <a:t>).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2845" y="6074544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9587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>
                <a:solidFill>
                  <a:srgbClr val="FF0000"/>
                </a:solidFill>
              </a:rPr>
              <a:t>Apple </a:t>
            </a:r>
            <a:r>
              <a:rPr lang="en-US" b="1" dirty="0">
                <a:solidFill>
                  <a:srgbClr val="FF0000"/>
                </a:solidFill>
              </a:rPr>
              <a:t>VS. </a:t>
            </a:r>
            <a:r>
              <a:rPr lang="en-US" b="1" dirty="0" smtClean="0">
                <a:solidFill>
                  <a:srgbClr val="FF0000"/>
                </a:solidFill>
              </a:rPr>
              <a:t>Microsoft  </a:t>
            </a:r>
            <a:r>
              <a:rPr lang="en-US" dirty="0"/>
              <a:t>To demonstrate the usefulness of accounting data in assessing </a:t>
            </a:r>
            <a:r>
              <a:rPr lang="en-US" dirty="0" smtClean="0"/>
              <a:t>competitive </a:t>
            </a:r>
            <a:r>
              <a:rPr lang="en-US" dirty="0"/>
              <a:t>advantage and to derive strategic implications, let’s revisit the </a:t>
            </a:r>
            <a:r>
              <a:rPr lang="en-US" dirty="0" smtClean="0"/>
              <a:t>  </a:t>
            </a:r>
            <a:r>
              <a:rPr lang="en-US" dirty="0"/>
              <a:t>Apple and </a:t>
            </a:r>
            <a:r>
              <a:rPr lang="en-US" dirty="0" smtClean="0"/>
              <a:t>Microsoft, </a:t>
            </a:r>
            <a:r>
              <a:rPr lang="en-US" dirty="0"/>
              <a:t>and investigate the sources </a:t>
            </a:r>
            <a:r>
              <a:rPr lang="en-US" dirty="0" smtClean="0"/>
              <a:t>of </a:t>
            </a:r>
            <a:r>
              <a:rPr lang="en-US" dirty="0"/>
              <a:t>performance differences in more detail. Exhibit  5.1 shows the ROIC for Apple and </a:t>
            </a:r>
            <a:r>
              <a:rPr lang="en-US" dirty="0" smtClean="0"/>
              <a:t>Microsoft </a:t>
            </a:r>
            <a:r>
              <a:rPr lang="en-US" dirty="0"/>
              <a:t>(as of fiscal year 2014</a:t>
            </a:r>
            <a:r>
              <a:rPr lang="en-US" dirty="0" smtClean="0"/>
              <a:t>).</a:t>
            </a:r>
            <a:r>
              <a:rPr lang="en-US" dirty="0"/>
              <a:t> </a:t>
            </a:r>
            <a:r>
              <a:rPr lang="en-US" dirty="0" smtClean="0"/>
              <a:t>It </a:t>
            </a:r>
            <a:r>
              <a:rPr lang="en-US" dirty="0"/>
              <a:t>further breaks down ROIC into its </a:t>
            </a:r>
            <a:r>
              <a:rPr lang="en-US" dirty="0" smtClean="0"/>
              <a:t>constituent components. </a:t>
            </a:r>
            <a:r>
              <a:rPr lang="en-US" dirty="0"/>
              <a:t>This provides important clues for managers on which areas to focus when </a:t>
            </a:r>
            <a:r>
              <a:rPr lang="en-US" dirty="0" smtClean="0"/>
              <a:t>attempting </a:t>
            </a:r>
            <a:r>
              <a:rPr lang="en-US" dirty="0"/>
              <a:t>to improve firm performance relative to their competitors.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074544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8704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67836" y="1402383"/>
            <a:ext cx="7478038" cy="528651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8858" y="6653162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4233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405" y="1825625"/>
            <a:ext cx="10677395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Limitations of accounting data:  </a:t>
            </a:r>
            <a:r>
              <a:rPr lang="en-US" dirty="0" smtClean="0"/>
              <a:t>Although </a:t>
            </a:r>
            <a:r>
              <a:rPr lang="en-US" dirty="0"/>
              <a:t>accounting data tend to be readily available </a:t>
            </a:r>
            <a:r>
              <a:rPr lang="en-US" dirty="0" smtClean="0"/>
              <a:t>and </a:t>
            </a:r>
            <a:r>
              <a:rPr lang="en-US" dirty="0"/>
              <a:t>we can easily transform them into financial ratios to assess and evaluate competitive </a:t>
            </a:r>
            <a:r>
              <a:rPr lang="en-US" dirty="0" smtClean="0"/>
              <a:t>performance</a:t>
            </a:r>
            <a:r>
              <a:rPr lang="en-US" dirty="0"/>
              <a:t>, they also exhibit some important limitations:</a:t>
            </a:r>
          </a:p>
          <a:p>
            <a:pPr marL="0" indent="0" algn="just">
              <a:buNone/>
            </a:pPr>
            <a:r>
              <a:rPr lang="en-US" dirty="0"/>
              <a:t>■  All accounting data are historical and thus backward-looking</a:t>
            </a:r>
            <a:r>
              <a:rPr lang="en-US" dirty="0" smtClean="0"/>
              <a:t>. Accounting profitability ratios </a:t>
            </a:r>
            <a:r>
              <a:rPr lang="en-US" dirty="0"/>
              <a:t>show us only the outcomes from past decisions, and the past is no guarantee </a:t>
            </a:r>
            <a:r>
              <a:rPr lang="en-US" dirty="0" smtClean="0"/>
              <a:t>of </a:t>
            </a:r>
            <a:r>
              <a:rPr lang="en-US" dirty="0"/>
              <a:t>future performance.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357" y="6437544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2875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8096" y="2007429"/>
            <a:ext cx="10515600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■  Accounting data do not consider off–balance sheet </a:t>
            </a:r>
            <a:r>
              <a:rPr lang="en-US" dirty="0" smtClean="0"/>
              <a:t>items. Off–balance </a:t>
            </a:r>
            <a:r>
              <a:rPr lang="en-US" dirty="0"/>
              <a:t>sheet items, </a:t>
            </a:r>
            <a:r>
              <a:rPr lang="en-US" dirty="0" smtClean="0"/>
              <a:t>such </a:t>
            </a:r>
            <a:r>
              <a:rPr lang="en-US" dirty="0"/>
              <a:t>as pension obligations (quite large in some U.S. companies) or operating leases </a:t>
            </a:r>
            <a:r>
              <a:rPr lang="en-US" dirty="0" smtClean="0"/>
              <a:t>in </a:t>
            </a:r>
            <a:r>
              <a:rPr lang="en-US" dirty="0"/>
              <a:t>the retail industry, can be significant factors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dirty="0"/>
              <a:t>■  Accounting data focus mainly on tangible assets, which are no longer the most </a:t>
            </a:r>
            <a:r>
              <a:rPr lang="en-US" dirty="0" smtClean="0"/>
              <a:t>important. This </a:t>
            </a:r>
            <a:r>
              <a:rPr lang="en-US" dirty="0"/>
              <a:t>limitation of accounting data is nicely captured in the adage: Not everything </a:t>
            </a:r>
            <a:r>
              <a:rPr lang="en-US" dirty="0" smtClean="0"/>
              <a:t>that </a:t>
            </a:r>
            <a:r>
              <a:rPr lang="en-US" dirty="0"/>
              <a:t>can be counted counts. Not everything that counts can be counted.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4574" y="6358767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3297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Intangibles and The Value of Firms:  </a:t>
            </a:r>
            <a:r>
              <a:rPr lang="en-US" dirty="0"/>
              <a:t>Intangible assets that are not captured in </a:t>
            </a:r>
            <a:r>
              <a:rPr lang="en-US" dirty="0" smtClean="0"/>
              <a:t>accounting </a:t>
            </a:r>
            <a:r>
              <a:rPr lang="en-US" dirty="0"/>
              <a:t>data have become much more important in firms’ stock market valuations over </a:t>
            </a:r>
            <a:r>
              <a:rPr lang="en-US" dirty="0" smtClean="0"/>
              <a:t>the </a:t>
            </a:r>
            <a:r>
              <a:rPr lang="en-US" dirty="0"/>
              <a:t>last few decades. Exhibit 5.2 shows the firm’s book value (accounting data capturing </a:t>
            </a:r>
            <a:r>
              <a:rPr lang="en-US" dirty="0" smtClean="0"/>
              <a:t>the </a:t>
            </a:r>
            <a:r>
              <a:rPr lang="en-US" dirty="0"/>
              <a:t>firm’s actual costs of assets minus depreciation) as part of a firm’s total stock market </a:t>
            </a:r>
            <a:r>
              <a:rPr lang="en-US" dirty="0" smtClean="0"/>
              <a:t>valuation </a:t>
            </a:r>
            <a:r>
              <a:rPr lang="en-US" dirty="0"/>
              <a:t>(number of outstanding shares times share price). The firm’s book value captures </a:t>
            </a:r>
            <a:r>
              <a:rPr lang="en-US" dirty="0" smtClean="0"/>
              <a:t>the </a:t>
            </a:r>
            <a:r>
              <a:rPr lang="en-US" dirty="0"/>
              <a:t>historical cost of a firm’s assets, whereas market valuation is based on future </a:t>
            </a:r>
            <a:r>
              <a:rPr lang="en-US" dirty="0" smtClean="0"/>
              <a:t>expectations </a:t>
            </a:r>
            <a:r>
              <a:rPr lang="en-US" dirty="0"/>
              <a:t>for a firm’s growth potential and performance.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5571" y="6335125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9779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For the firms in the S&amp;P 500 (the 500 </a:t>
            </a:r>
            <a:r>
              <a:rPr lang="en-US" dirty="0" smtClean="0"/>
              <a:t>largest </a:t>
            </a:r>
            <a:r>
              <a:rPr lang="en-US" dirty="0"/>
              <a:t>publicly traded companies by market capitalization in the U.S. stock market, as </a:t>
            </a:r>
            <a:r>
              <a:rPr lang="en-US" dirty="0" smtClean="0"/>
              <a:t>determined </a:t>
            </a:r>
            <a:r>
              <a:rPr lang="en-US" dirty="0"/>
              <a:t>by Standard &amp; Poor’s, a rating agency), the importance of a firm’s book value </a:t>
            </a:r>
            <a:r>
              <a:rPr lang="en-US" dirty="0" smtClean="0"/>
              <a:t>has </a:t>
            </a:r>
            <a:r>
              <a:rPr lang="en-US" dirty="0"/>
              <a:t>declined dramatically over time. This decline mirrors a commensurate increase in the </a:t>
            </a:r>
            <a:r>
              <a:rPr lang="en-US" dirty="0" smtClean="0"/>
              <a:t>importance </a:t>
            </a:r>
            <a:r>
              <a:rPr lang="en-US" dirty="0"/>
              <a:t>of intangibles </a:t>
            </a:r>
            <a:r>
              <a:rPr lang="en-US" dirty="0" smtClean="0"/>
              <a:t>that contribute </a:t>
            </a:r>
            <a:r>
              <a:rPr lang="en-US" dirty="0"/>
              <a:t>to growth potential and yet are not captured in a </a:t>
            </a:r>
            <a:r>
              <a:rPr lang="en-US" dirty="0" smtClean="0"/>
              <a:t>firm’s </a:t>
            </a:r>
            <a:r>
              <a:rPr lang="en-US" dirty="0"/>
              <a:t>accounting data.</a:t>
            </a:r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8501" y="6232706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4791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099137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dirty="0"/>
              <a:t>In 1980, about 80 percent of a firm’s stock market valuation was based on its book </a:t>
            </a:r>
            <a:r>
              <a:rPr lang="en-US" sz="2000" dirty="0" smtClean="0"/>
              <a:t>value </a:t>
            </a:r>
            <a:r>
              <a:rPr lang="en-US" sz="2000" dirty="0"/>
              <a:t>with 20 percent based on the market’s expectations concerning the firm’s future </a:t>
            </a:r>
            <a:r>
              <a:rPr lang="en-US" sz="2000" dirty="0" smtClean="0"/>
              <a:t>performance</a:t>
            </a:r>
            <a:r>
              <a:rPr lang="en-US" sz="2000" dirty="0"/>
              <a:t>. This almost reversed by 2000 (at the height of the Internet bubble), when </a:t>
            </a:r>
            <a:r>
              <a:rPr lang="en-US" sz="2000" dirty="0" smtClean="0"/>
              <a:t>firm </a:t>
            </a:r>
            <a:r>
              <a:rPr lang="en-US" sz="2000" dirty="0"/>
              <a:t>valuations were based only 15 percent on assets captured by accounting data. </a:t>
            </a:r>
            <a:r>
              <a:rPr lang="en-US" sz="2000" dirty="0" smtClean="0"/>
              <a:t>The </a:t>
            </a:r>
            <a:r>
              <a:rPr lang="en-US" sz="2000" dirty="0"/>
              <a:t>important take-away is that intangibles not captured in firms’ accounting data </a:t>
            </a:r>
            <a:r>
              <a:rPr lang="en-US" sz="2000" dirty="0" smtClean="0"/>
              <a:t>have </a:t>
            </a:r>
            <a:r>
              <a:rPr lang="en-US" sz="2000" dirty="0"/>
              <a:t>become much more important to a firm’s competitive advantage. By 2015, about </a:t>
            </a:r>
            <a:r>
              <a:rPr lang="en-US" sz="2000" dirty="0" smtClean="0"/>
              <a:t>75 </a:t>
            </a:r>
            <a:r>
              <a:rPr lang="en-US" sz="2000" dirty="0"/>
              <a:t>percent of a firm’s market valuation was determined by its intangibles.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4168" y="1825625"/>
            <a:ext cx="5020376" cy="46583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8501" y="6539743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5179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- Shareholder Value Creation</a:t>
            </a:r>
            <a:endParaRPr lang="en-US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en-US" dirty="0"/>
              <a:t>Shareholders—individuals or organizations that own one or more shares of stock in a </a:t>
            </a:r>
            <a:r>
              <a:rPr lang="en-US" dirty="0" smtClean="0"/>
              <a:t>public </a:t>
            </a:r>
            <a:r>
              <a:rPr lang="en-US" dirty="0"/>
              <a:t>company—are the legal owners of public companies. From </a:t>
            </a:r>
            <a:r>
              <a:rPr lang="en-US" dirty="0" smtClean="0"/>
              <a:t>the shareholders</a:t>
            </a:r>
            <a:r>
              <a:rPr lang="en-US" dirty="0"/>
              <a:t>’ </a:t>
            </a:r>
            <a:r>
              <a:rPr lang="en-US" dirty="0" smtClean="0"/>
              <a:t>perspective</a:t>
            </a:r>
            <a:r>
              <a:rPr lang="en-US" dirty="0"/>
              <a:t>, the measure of competitive advantage that matters most </a:t>
            </a:r>
            <a:r>
              <a:rPr lang="en-US" dirty="0">
                <a:solidFill>
                  <a:srgbClr val="FF0000"/>
                </a:solidFill>
              </a:rPr>
              <a:t>is the return on their risk </a:t>
            </a:r>
            <a:r>
              <a:rPr lang="en-US" dirty="0" smtClean="0">
                <a:solidFill>
                  <a:srgbClr val="FF0000"/>
                </a:solidFill>
              </a:rPr>
              <a:t>capital</a:t>
            </a:r>
            <a:r>
              <a:rPr lang="en-US" dirty="0" smtClean="0"/>
              <a:t>, which </a:t>
            </a:r>
            <a:r>
              <a:rPr lang="en-US" dirty="0"/>
              <a:t>is the money they provide in return for an equity share, money that they </a:t>
            </a:r>
            <a:r>
              <a:rPr lang="en-US" dirty="0" smtClean="0"/>
              <a:t>cannot </a:t>
            </a:r>
            <a:r>
              <a:rPr lang="en-US" dirty="0"/>
              <a:t>recover if the firm goes bankrupt.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4208" y="6437544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1128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Limitations of Shareholder Value Creation:  </a:t>
            </a:r>
            <a:r>
              <a:rPr lang="en-US" dirty="0"/>
              <a:t>Although measuring firm </a:t>
            </a:r>
            <a:r>
              <a:rPr lang="en-US" dirty="0" smtClean="0"/>
              <a:t>performance </a:t>
            </a:r>
            <a:r>
              <a:rPr lang="en-US" dirty="0"/>
              <a:t>through total return to shareholders and firm market capitalization has many </a:t>
            </a:r>
            <a:r>
              <a:rPr lang="en-US" dirty="0" smtClean="0"/>
              <a:t>advantages</a:t>
            </a:r>
            <a:r>
              <a:rPr lang="en-US" dirty="0"/>
              <a:t>, just as with accounting profitability, it has its shortcomings:</a:t>
            </a:r>
          </a:p>
          <a:p>
            <a:pPr marL="0" indent="0" algn="just">
              <a:buNone/>
            </a:pPr>
            <a:r>
              <a:rPr lang="en-US" dirty="0"/>
              <a:t>■  </a:t>
            </a:r>
            <a:r>
              <a:rPr lang="en-US" b="1" i="1" dirty="0"/>
              <a:t>Stock prices can be highly volatile, making it difficult to assess firm performance, </a:t>
            </a:r>
            <a:r>
              <a:rPr lang="en-US" b="1" i="1" dirty="0" smtClean="0"/>
              <a:t>particularly </a:t>
            </a:r>
            <a:r>
              <a:rPr lang="en-US" b="1" i="1" dirty="0"/>
              <a:t>in the short </a:t>
            </a:r>
            <a:r>
              <a:rPr lang="en-US" b="1" i="1" dirty="0" smtClean="0"/>
              <a:t>term</a:t>
            </a:r>
            <a:r>
              <a:rPr lang="en-US" dirty="0" smtClean="0"/>
              <a:t>. This </a:t>
            </a:r>
            <a:r>
              <a:rPr lang="en-US" dirty="0"/>
              <a:t>volatility implies that total return to </a:t>
            </a:r>
            <a:r>
              <a:rPr lang="en-US" dirty="0" smtClean="0"/>
              <a:t>shareholders is </a:t>
            </a:r>
            <a:r>
              <a:rPr lang="en-US" dirty="0"/>
              <a:t>a better measure of firm performance and competitive advantage over the long term, </a:t>
            </a:r>
            <a:r>
              <a:rPr lang="en-US" dirty="0" smtClean="0"/>
              <a:t>because </a:t>
            </a:r>
            <a:r>
              <a:rPr lang="en-US" dirty="0"/>
              <a:t>of the “noise” introduced by market volatility, external factors, and investor </a:t>
            </a:r>
            <a:r>
              <a:rPr lang="en-US" dirty="0" smtClean="0"/>
              <a:t>sentiment</a:t>
            </a:r>
            <a:r>
              <a:rPr lang="en-US" dirty="0"/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335125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8861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00781"/>
            <a:ext cx="10515600" cy="4351338"/>
          </a:xfrm>
        </p:spPr>
        <p:txBody>
          <a:bodyPr/>
          <a:lstStyle/>
          <a:p>
            <a:pPr marL="0" indent="0" algn="justLow">
              <a:buNone/>
            </a:pPr>
            <a:r>
              <a:rPr lang="en-US" dirty="0"/>
              <a:t>■  </a:t>
            </a:r>
            <a:r>
              <a:rPr lang="en-US" b="1" i="1" dirty="0"/>
              <a:t>Overall macroeconomic factors such as economic growth </a:t>
            </a:r>
            <a:r>
              <a:rPr lang="en-US" b="1" i="1" dirty="0" smtClean="0"/>
              <a:t>or contraction</a:t>
            </a:r>
            <a:r>
              <a:rPr lang="en-US" b="1" i="1" dirty="0"/>
              <a:t>, the </a:t>
            </a:r>
            <a:r>
              <a:rPr lang="en-US" b="1" i="1" dirty="0" smtClean="0"/>
              <a:t>unemployment </a:t>
            </a:r>
            <a:r>
              <a:rPr lang="en-US" b="1" i="1" dirty="0"/>
              <a:t>rate, and interest and exchange rates all have a direct bearing on stock </a:t>
            </a:r>
            <a:r>
              <a:rPr lang="en-US" b="1" i="1" dirty="0" smtClean="0"/>
              <a:t>prices. </a:t>
            </a:r>
            <a:r>
              <a:rPr lang="en-US" dirty="0" smtClean="0"/>
              <a:t>It </a:t>
            </a:r>
            <a:r>
              <a:rPr lang="en-US" dirty="0"/>
              <a:t>can be difficult to ascertain the extent to which a stock price is influenced </a:t>
            </a:r>
            <a:r>
              <a:rPr lang="en-US" dirty="0" smtClean="0"/>
              <a:t>more </a:t>
            </a:r>
            <a:r>
              <a:rPr lang="en-US" dirty="0"/>
              <a:t>by external macroeconomic factors (as discussed in Chapter 3) than by the </a:t>
            </a:r>
            <a:r>
              <a:rPr lang="en-US" dirty="0" smtClean="0"/>
              <a:t>firm’s strategy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4574" y="6252119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6817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■  </a:t>
            </a:r>
            <a:r>
              <a:rPr lang="en-US" b="1" i="1" dirty="0"/>
              <a:t>Stock prices frequently reflect the psychological mood of investors, which can at times </a:t>
            </a:r>
            <a:r>
              <a:rPr lang="en-US" b="1" i="1" dirty="0" smtClean="0"/>
              <a:t> be irrational. </a:t>
            </a:r>
            <a:r>
              <a:rPr lang="en-US" dirty="0" smtClean="0"/>
              <a:t>Stock </a:t>
            </a:r>
            <a:r>
              <a:rPr lang="en-US" dirty="0"/>
              <a:t>prices can overshoot expectations based on economic </a:t>
            </a:r>
            <a:r>
              <a:rPr lang="en-US" dirty="0" smtClean="0"/>
              <a:t>fundamentals </a:t>
            </a:r>
            <a:r>
              <a:rPr lang="en-US" dirty="0"/>
              <a:t>amid periods like the Internet boom, during which former Federal Reserve Chair-man Alan Greenspan famously described investors’ buoyant sentiments as “irrational </a:t>
            </a:r>
            <a:r>
              <a:rPr lang="en-US" dirty="0" smtClean="0"/>
              <a:t>exuberance.” Similarly</a:t>
            </a:r>
            <a:r>
              <a:rPr lang="en-US" dirty="0"/>
              <a:t>, stock prices can undershoot expectations during busts like </a:t>
            </a:r>
            <a:r>
              <a:rPr lang="en-US" dirty="0" smtClean="0"/>
              <a:t>the </a:t>
            </a:r>
            <a:r>
              <a:rPr lang="en-US" dirty="0"/>
              <a:t>2008–2009 global financial crisis, during which investors’ sentiment was described </a:t>
            </a:r>
            <a:r>
              <a:rPr lang="en-US" dirty="0" smtClean="0"/>
              <a:t>as </a:t>
            </a:r>
            <a:r>
              <a:rPr lang="en-US" dirty="0"/>
              <a:t>“irrational gloom.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335125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4350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- Economic value Creation</a:t>
            </a:r>
            <a:endParaRPr lang="en-US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en-US" dirty="0"/>
              <a:t>The relationship between economic value </a:t>
            </a:r>
            <a:r>
              <a:rPr lang="en-US" dirty="0" smtClean="0"/>
              <a:t>creation and </a:t>
            </a:r>
            <a:r>
              <a:rPr lang="en-US" dirty="0"/>
              <a:t>competitive advantage is </a:t>
            </a:r>
            <a:r>
              <a:rPr lang="en-US" dirty="0" smtClean="0"/>
              <a:t>fundamental </a:t>
            </a:r>
            <a:r>
              <a:rPr lang="en-US" dirty="0"/>
              <a:t>in strategic management. It provides the foundation upon which to formulate a </a:t>
            </a:r>
            <a:r>
              <a:rPr lang="en-US" dirty="0" smtClean="0"/>
              <a:t>firm’s </a:t>
            </a:r>
            <a:r>
              <a:rPr lang="en-US" dirty="0"/>
              <a:t>competitive strategy for cost leadership or differentiation (discussed in detail in the </a:t>
            </a:r>
            <a:r>
              <a:rPr lang="en-US" dirty="0" smtClean="0"/>
              <a:t>next </a:t>
            </a:r>
            <a:r>
              <a:rPr lang="en-US" dirty="0"/>
              <a:t>chapter). For now, it is important to note that a firm has a competitive advantage when </a:t>
            </a:r>
            <a:r>
              <a:rPr lang="en-US" dirty="0" smtClean="0"/>
              <a:t>it </a:t>
            </a:r>
            <a:r>
              <a:rPr lang="en-US" dirty="0"/>
              <a:t>creates more economic </a:t>
            </a:r>
            <a:r>
              <a:rPr lang="en-US" dirty="0" smtClean="0"/>
              <a:t>value than </a:t>
            </a:r>
            <a:r>
              <a:rPr lang="en-US" dirty="0"/>
              <a:t>rival firms. What does that mean?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8501" y="6292204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2798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</a:rPr>
              <a:t>Economic value </a:t>
            </a:r>
            <a:r>
              <a:rPr lang="en-US" b="1" dirty="0" smtClean="0">
                <a:solidFill>
                  <a:srgbClr val="FF0000"/>
                </a:solidFill>
              </a:rPr>
              <a:t>created </a:t>
            </a:r>
            <a:r>
              <a:rPr lang="en-US" dirty="0" smtClean="0"/>
              <a:t>is </a:t>
            </a:r>
            <a:r>
              <a:rPr lang="en-US" dirty="0"/>
              <a:t>the difference between a buyer’s willingness to pay for a </a:t>
            </a:r>
            <a:r>
              <a:rPr lang="en-US" dirty="0" smtClean="0"/>
              <a:t>product </a:t>
            </a:r>
            <a:r>
              <a:rPr lang="en-US" dirty="0"/>
              <a:t>or service and the firm’s total cost to produce it. Let’s assume you consider buying </a:t>
            </a:r>
            <a:r>
              <a:rPr lang="en-US" dirty="0" smtClean="0"/>
              <a:t>a </a:t>
            </a:r>
            <a:r>
              <a:rPr lang="en-US" dirty="0"/>
              <a:t>laptop computer and you have a budget of $1,200. You have narrowed your search to two </a:t>
            </a:r>
            <a:r>
              <a:rPr lang="en-US" dirty="0" smtClean="0"/>
              <a:t>models</a:t>
            </a:r>
            <a:r>
              <a:rPr lang="en-US" dirty="0"/>
              <a:t>, one offered by Firm A, the other by Firm B. Your subjective assessment of the </a:t>
            </a:r>
            <a:r>
              <a:rPr lang="en-US" dirty="0" smtClean="0"/>
              <a:t>benefits </a:t>
            </a:r>
            <a:r>
              <a:rPr lang="en-US" dirty="0"/>
              <a:t>derived from owning Firm A’s laptop is $1,000—this is the absolute maximum you’d </a:t>
            </a:r>
            <a:r>
              <a:rPr lang="en-US" dirty="0" smtClean="0"/>
              <a:t>be </a:t>
            </a:r>
            <a:r>
              <a:rPr lang="en-US" dirty="0"/>
              <a:t>willing to pay for it, or the</a:t>
            </a:r>
            <a:r>
              <a:rPr lang="en-US" b="1" dirty="0">
                <a:solidFill>
                  <a:srgbClr val="FF0000"/>
                </a:solidFill>
              </a:rPr>
              <a:t> reservation </a:t>
            </a:r>
            <a:r>
              <a:rPr lang="en-US" b="1" dirty="0" smtClean="0">
                <a:solidFill>
                  <a:srgbClr val="FF0000"/>
                </a:solidFill>
              </a:rPr>
              <a:t>price.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8501" y="6232706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4417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8619" y="1825625"/>
            <a:ext cx="10815181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Limitations of economic value Creation:  </a:t>
            </a:r>
            <a:r>
              <a:rPr lang="en-US" dirty="0"/>
              <a:t>As with any tool to assess competitive </a:t>
            </a:r>
            <a:r>
              <a:rPr lang="en-US" dirty="0" smtClean="0"/>
              <a:t>advantage</a:t>
            </a:r>
            <a:r>
              <a:rPr lang="en-US" dirty="0"/>
              <a:t>, the economic value creation framework also has some limitations:</a:t>
            </a:r>
          </a:p>
          <a:p>
            <a:pPr marL="0" indent="0" algn="just">
              <a:buNone/>
            </a:pPr>
            <a:r>
              <a:rPr lang="en-US" dirty="0"/>
              <a:t>■  </a:t>
            </a:r>
            <a:r>
              <a:rPr lang="en-US" b="1" i="1" dirty="0"/>
              <a:t>Determining the value of a good in the eyes of consumers is not a simple </a:t>
            </a:r>
            <a:r>
              <a:rPr lang="en-US" b="1" i="1" dirty="0" smtClean="0"/>
              <a:t>task</a:t>
            </a:r>
            <a:r>
              <a:rPr lang="en-US" dirty="0" smtClean="0"/>
              <a:t>. One way </a:t>
            </a:r>
            <a:r>
              <a:rPr lang="en-US" dirty="0"/>
              <a:t>to tackle this problem is to look at consumers’ purchasing habits for their revealed </a:t>
            </a:r>
            <a:r>
              <a:rPr lang="en-US" dirty="0" smtClean="0"/>
              <a:t>preferences</a:t>
            </a:r>
            <a:r>
              <a:rPr lang="en-US" dirty="0"/>
              <a:t>, which indicate how much each consumer is willing to pay for a product </a:t>
            </a:r>
            <a:r>
              <a:rPr lang="en-US" dirty="0" smtClean="0"/>
              <a:t>or </a:t>
            </a:r>
            <a:r>
              <a:rPr lang="en-US" dirty="0"/>
              <a:t>service.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8817" y="6335125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6643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0726" y="1900781"/>
            <a:ext cx="10515600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/>
              <a:t>■  </a:t>
            </a:r>
            <a:r>
              <a:rPr lang="en-US" b="1" i="1" dirty="0"/>
              <a:t>The value of a good in the eyes of consumers changes based on income, preferences, time, </a:t>
            </a:r>
            <a:r>
              <a:rPr lang="en-US" b="1" i="1" dirty="0" smtClean="0"/>
              <a:t>and </a:t>
            </a:r>
            <a:r>
              <a:rPr lang="en-US" b="1" i="1" dirty="0"/>
              <a:t>other </a:t>
            </a:r>
            <a:r>
              <a:rPr lang="en-US" b="1" i="1" dirty="0" smtClean="0"/>
              <a:t>factors. </a:t>
            </a:r>
            <a:r>
              <a:rPr lang="en-US" dirty="0" smtClean="0"/>
              <a:t>If </a:t>
            </a:r>
            <a:r>
              <a:rPr lang="en-US" dirty="0"/>
              <a:t>your income is high, you are likely to place a higher value on some </a:t>
            </a:r>
            <a:r>
              <a:rPr lang="en-US" dirty="0" smtClean="0"/>
              <a:t>goods </a:t>
            </a:r>
            <a:r>
              <a:rPr lang="en-US" dirty="0"/>
              <a:t>(e.g., business-class air travel) and a lower value on other goods (e.g., Greyhound </a:t>
            </a:r>
            <a:r>
              <a:rPr lang="en-US" dirty="0" smtClean="0"/>
              <a:t>bus </a:t>
            </a:r>
            <a:r>
              <a:rPr lang="en-US" dirty="0"/>
              <a:t>travel</a:t>
            </a:r>
            <a:r>
              <a:rPr lang="en-US" dirty="0" smtClean="0"/>
              <a:t>).</a:t>
            </a:r>
          </a:p>
          <a:p>
            <a:pPr marL="0" indent="0" algn="just">
              <a:buNone/>
            </a:pPr>
            <a:r>
              <a:rPr lang="en-US" dirty="0"/>
              <a:t>■  </a:t>
            </a:r>
            <a:r>
              <a:rPr lang="en-US" b="1" i="1" dirty="0"/>
              <a:t>To measure firm-level competitive advantage, we must estimate the economic </a:t>
            </a:r>
            <a:r>
              <a:rPr lang="en-US" b="1" i="1" dirty="0" smtClean="0"/>
              <a:t>value created </a:t>
            </a:r>
            <a:r>
              <a:rPr lang="en-US" b="1" i="1" dirty="0"/>
              <a:t>for all products and services offered by the </a:t>
            </a:r>
            <a:r>
              <a:rPr lang="en-US" b="1" i="1" dirty="0" smtClean="0"/>
              <a:t>firm. </a:t>
            </a:r>
            <a:r>
              <a:rPr lang="en-US" dirty="0" smtClean="0"/>
              <a:t>This </a:t>
            </a:r>
            <a:r>
              <a:rPr lang="en-US" dirty="0"/>
              <a:t>estimation may </a:t>
            </a:r>
            <a:r>
              <a:rPr lang="en-US" dirty="0" smtClean="0"/>
              <a:t>be </a:t>
            </a:r>
            <a:r>
              <a:rPr lang="en-US" dirty="0"/>
              <a:t>a relatively easy task if the firm offers only a few products or services.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7453" y="6383018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0848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- The Balanced Scorecard</a:t>
            </a:r>
            <a:endParaRPr lang="en-US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en-US" dirty="0"/>
              <a:t>Just as airplane pilots rely on a number of instruments to provide constant information </a:t>
            </a:r>
            <a:r>
              <a:rPr lang="en-US" dirty="0" smtClean="0"/>
              <a:t>about </a:t>
            </a:r>
            <a:r>
              <a:rPr lang="en-US" dirty="0"/>
              <a:t>key variables—such as altitude, airspeed, fuel, position of other aircraft in the </a:t>
            </a:r>
            <a:r>
              <a:rPr lang="en-US" dirty="0" smtClean="0"/>
              <a:t>vicinity</a:t>
            </a:r>
            <a:r>
              <a:rPr lang="en-US" dirty="0"/>
              <a:t>, and destination—to ensure a safe flight, </a:t>
            </a:r>
            <a:r>
              <a:rPr lang="en-US" dirty="0">
                <a:solidFill>
                  <a:srgbClr val="FF0000"/>
                </a:solidFill>
              </a:rPr>
              <a:t>so should managers </a:t>
            </a:r>
            <a:r>
              <a:rPr lang="en-US" dirty="0"/>
              <a:t>rely on multiple yardsticks to more accurately assess company performance in an integrative way. The </a:t>
            </a:r>
            <a:r>
              <a:rPr lang="en-US" b="1" dirty="0">
                <a:solidFill>
                  <a:srgbClr val="FF0000"/>
                </a:solidFill>
              </a:rPr>
              <a:t>balanced </a:t>
            </a:r>
            <a:r>
              <a:rPr lang="en-US" b="1" dirty="0" smtClean="0">
                <a:solidFill>
                  <a:srgbClr val="FF0000"/>
                </a:solidFill>
              </a:rPr>
              <a:t>scorecard </a:t>
            </a:r>
            <a:r>
              <a:rPr lang="en-US" dirty="0"/>
              <a:t>is a framework to help managers achieve their strategic objectives more </a:t>
            </a:r>
            <a:r>
              <a:rPr lang="en-US" dirty="0" smtClean="0"/>
              <a:t>effectively. This </a:t>
            </a:r>
            <a:r>
              <a:rPr lang="en-US" dirty="0"/>
              <a:t>approach harnesses multiple internal and external performance metrics in </a:t>
            </a:r>
            <a:r>
              <a:rPr lang="en-US" dirty="0" smtClean="0"/>
              <a:t>order </a:t>
            </a:r>
            <a:r>
              <a:rPr lang="en-US" dirty="0"/>
              <a:t>to balance both financial and strategic goals.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1329" y="6335125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5740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Exhibit  5.8 depicts the </a:t>
            </a:r>
            <a:r>
              <a:rPr lang="en-US" dirty="0">
                <a:solidFill>
                  <a:srgbClr val="FF0000"/>
                </a:solidFill>
              </a:rPr>
              <a:t>balanced-scorecard framework</a:t>
            </a:r>
            <a:r>
              <a:rPr lang="en-US" dirty="0"/>
              <a:t>. Managers using the balanced </a:t>
            </a:r>
            <a:r>
              <a:rPr lang="en-US" dirty="0" smtClean="0"/>
              <a:t>scorecard </a:t>
            </a:r>
            <a:r>
              <a:rPr lang="en-US" dirty="0"/>
              <a:t>develop appropriate metrics to assess strategic objectives by answering four key </a:t>
            </a:r>
            <a:r>
              <a:rPr lang="en-US" dirty="0" smtClean="0"/>
              <a:t>questions. Brainstorming </a:t>
            </a:r>
            <a:r>
              <a:rPr lang="en-US" dirty="0"/>
              <a:t>answers to these questions ideally results in a set of measures </a:t>
            </a:r>
            <a:r>
              <a:rPr lang="en-US" dirty="0" smtClean="0"/>
              <a:t>that </a:t>
            </a:r>
            <a:r>
              <a:rPr lang="en-US" dirty="0"/>
              <a:t>give managers a quick but also comprehensive view of the firm’s current state. The </a:t>
            </a:r>
            <a:r>
              <a:rPr lang="en-US" dirty="0" smtClean="0"/>
              <a:t>four </a:t>
            </a:r>
            <a:r>
              <a:rPr lang="en-US" dirty="0"/>
              <a:t>key questions are: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3252" y="6176963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3016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737" y="1850677"/>
            <a:ext cx="6740047" cy="4351338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en-US" b="1" dirty="0" smtClean="0"/>
              <a:t>1.  </a:t>
            </a:r>
            <a:r>
              <a:rPr lang="en-US" b="1" dirty="0" smtClean="0">
                <a:solidFill>
                  <a:srgbClr val="FF0000"/>
                </a:solidFill>
              </a:rPr>
              <a:t>How </a:t>
            </a:r>
            <a:r>
              <a:rPr lang="en-US" b="1" dirty="0">
                <a:solidFill>
                  <a:srgbClr val="FF0000"/>
                </a:solidFill>
              </a:rPr>
              <a:t>do customers view </a:t>
            </a:r>
            <a:r>
              <a:rPr lang="en-US" b="1" dirty="0" smtClean="0">
                <a:solidFill>
                  <a:srgbClr val="FF0000"/>
                </a:solidFill>
              </a:rPr>
              <a:t>us? </a:t>
            </a:r>
            <a:r>
              <a:rPr lang="en-US" b="1" dirty="0" smtClean="0"/>
              <a:t>The </a:t>
            </a:r>
            <a:r>
              <a:rPr lang="en-US" b="1" dirty="0"/>
              <a:t>customer’s perspective concerning the company’s </a:t>
            </a:r>
            <a:r>
              <a:rPr lang="en-US" b="1" dirty="0" smtClean="0"/>
              <a:t>products </a:t>
            </a:r>
            <a:r>
              <a:rPr lang="en-US" b="1" dirty="0"/>
              <a:t>and services links directly to its revenues and profits. Consumers decide their </a:t>
            </a:r>
            <a:r>
              <a:rPr lang="en-US" b="1" dirty="0" smtClean="0"/>
              <a:t>reservation </a:t>
            </a:r>
            <a:r>
              <a:rPr lang="en-US" b="1" dirty="0"/>
              <a:t>price for a product or service based on how they view it</a:t>
            </a:r>
            <a:r>
              <a:rPr lang="en-US" b="1" dirty="0" smtClean="0"/>
              <a:t>.</a:t>
            </a:r>
          </a:p>
          <a:p>
            <a:pPr marL="0" indent="0" algn="just">
              <a:buNone/>
            </a:pPr>
            <a:r>
              <a:rPr lang="en-US" b="1" dirty="0" smtClean="0">
                <a:solidFill>
                  <a:srgbClr val="FF0000"/>
                </a:solidFill>
              </a:rPr>
              <a:t>2.  How </a:t>
            </a:r>
            <a:r>
              <a:rPr lang="en-US" b="1" dirty="0">
                <a:solidFill>
                  <a:srgbClr val="FF0000"/>
                </a:solidFill>
              </a:rPr>
              <a:t>do we create </a:t>
            </a:r>
            <a:r>
              <a:rPr lang="en-US" b="1" dirty="0" smtClean="0">
                <a:solidFill>
                  <a:srgbClr val="FF0000"/>
                </a:solidFill>
              </a:rPr>
              <a:t>value? </a:t>
            </a:r>
            <a:r>
              <a:rPr lang="en-US" b="1" dirty="0" smtClean="0"/>
              <a:t>Answering </a:t>
            </a:r>
            <a:r>
              <a:rPr lang="en-US" b="1" dirty="0"/>
              <a:t>this question challenges managers to develop </a:t>
            </a:r>
            <a:r>
              <a:rPr lang="en-US" b="1" dirty="0" smtClean="0"/>
              <a:t>strategic </a:t>
            </a:r>
            <a:r>
              <a:rPr lang="en-US" b="1" dirty="0"/>
              <a:t>objectives that ensure future competitiveness, innovation, and organizational </a:t>
            </a:r>
            <a:r>
              <a:rPr lang="en-US" b="1" dirty="0" smtClean="0"/>
              <a:t>learning</a:t>
            </a:r>
            <a:r>
              <a:rPr lang="en-US" b="1" dirty="0"/>
              <a:t>. The answer focuses on the business processes and structures that allow a firm </a:t>
            </a:r>
            <a:r>
              <a:rPr lang="en-US" b="1" dirty="0" smtClean="0"/>
              <a:t>to </a:t>
            </a:r>
            <a:r>
              <a:rPr lang="en-US" b="1" dirty="0"/>
              <a:t>create economic value</a:t>
            </a:r>
            <a:r>
              <a:rPr lang="en-US" b="1" dirty="0" smtClean="0"/>
              <a:t>.</a:t>
            </a:r>
          </a:p>
          <a:p>
            <a:pPr marL="0" indent="0" algn="just">
              <a:buNone/>
            </a:pPr>
            <a:r>
              <a:rPr lang="en-US" b="1" dirty="0" smtClean="0">
                <a:solidFill>
                  <a:srgbClr val="FF0000"/>
                </a:solidFill>
              </a:rPr>
              <a:t>3.  What </a:t>
            </a:r>
            <a:r>
              <a:rPr lang="en-US" b="1" dirty="0">
                <a:solidFill>
                  <a:srgbClr val="FF0000"/>
                </a:solidFill>
              </a:rPr>
              <a:t>core competencies do we </a:t>
            </a:r>
            <a:r>
              <a:rPr lang="en-US" b="1" dirty="0" smtClean="0">
                <a:solidFill>
                  <a:srgbClr val="FF0000"/>
                </a:solidFill>
              </a:rPr>
              <a:t>need? </a:t>
            </a:r>
            <a:r>
              <a:rPr lang="en-US" b="1" dirty="0" smtClean="0"/>
              <a:t>This question </a:t>
            </a:r>
            <a:r>
              <a:rPr lang="en-US" b="1" dirty="0"/>
              <a:t>focuses managers internally, to </a:t>
            </a:r>
            <a:r>
              <a:rPr lang="en-US" b="1" dirty="0" smtClean="0"/>
              <a:t>identify </a:t>
            </a:r>
            <a:r>
              <a:rPr lang="en-US" b="1" dirty="0"/>
              <a:t>the core competencies needed to </a:t>
            </a:r>
            <a:r>
              <a:rPr lang="en-US" b="1" dirty="0" smtClean="0"/>
              <a:t>achieve </a:t>
            </a:r>
            <a:r>
              <a:rPr lang="en-US" b="1" dirty="0"/>
              <a:t>their objectives and the </a:t>
            </a:r>
            <a:r>
              <a:rPr lang="en-US" b="1" dirty="0" smtClean="0"/>
              <a:t>accompanying </a:t>
            </a:r>
            <a:r>
              <a:rPr lang="en-US" b="1" dirty="0"/>
              <a:t>business processes that support, </a:t>
            </a:r>
            <a:r>
              <a:rPr lang="en-US" b="1" dirty="0" smtClean="0"/>
              <a:t>hone</a:t>
            </a:r>
            <a:r>
              <a:rPr lang="en-US" b="1" dirty="0"/>
              <a:t>, and leverage those competencies</a:t>
            </a:r>
            <a:r>
              <a:rPr lang="en-US" b="1" dirty="0" smtClean="0"/>
              <a:t>.</a:t>
            </a:r>
          </a:p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</a:rPr>
              <a:t>4.  How do shareholders view </a:t>
            </a:r>
            <a:r>
              <a:rPr lang="en-US" b="1" dirty="0" smtClean="0">
                <a:solidFill>
                  <a:srgbClr val="FF0000"/>
                </a:solidFill>
              </a:rPr>
              <a:t>us? </a:t>
            </a:r>
            <a:r>
              <a:rPr lang="en-US" b="1" dirty="0" smtClean="0"/>
              <a:t>The </a:t>
            </a:r>
            <a:r>
              <a:rPr lang="en-US" b="1" dirty="0"/>
              <a:t>final perspective in the balanced scorecard is </a:t>
            </a:r>
            <a:r>
              <a:rPr lang="en-US" b="1" dirty="0" smtClean="0"/>
              <a:t> the </a:t>
            </a:r>
            <a:r>
              <a:rPr lang="en-US" b="1" dirty="0"/>
              <a:t>shareholders’ view of financial performance (as discussed in the prior section).</a:t>
            </a:r>
            <a:endParaRPr lang="en-US" b="1" dirty="0" smtClean="0"/>
          </a:p>
          <a:p>
            <a:pPr marL="0" indent="0" algn="just">
              <a:buNone/>
            </a:pPr>
            <a:endParaRPr lang="en-US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4993" y="1850677"/>
            <a:ext cx="4860097" cy="43513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1810" y="6487648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578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3463" y="1825625"/>
            <a:ext cx="10890337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Advantages of The Balanced Scorecard:  </a:t>
            </a:r>
            <a:r>
              <a:rPr lang="en-US" dirty="0"/>
              <a:t>The balanced-scorecard approach is </a:t>
            </a:r>
            <a:r>
              <a:rPr lang="en-US" dirty="0" smtClean="0"/>
              <a:t>popular </a:t>
            </a:r>
            <a:r>
              <a:rPr lang="en-US" dirty="0"/>
              <a:t>in managerial practice because it has several advantages. In particular, the balanced </a:t>
            </a:r>
            <a:r>
              <a:rPr lang="en-US" dirty="0" smtClean="0"/>
              <a:t>scorecard </a:t>
            </a:r>
            <a:r>
              <a:rPr lang="en-US" dirty="0"/>
              <a:t>allows managers to:</a:t>
            </a:r>
          </a:p>
          <a:p>
            <a:pPr marL="0" indent="0" algn="just">
              <a:buNone/>
            </a:pPr>
            <a:r>
              <a:rPr lang="en-US" dirty="0"/>
              <a:t>■  Communicate and link the strategic vision to responsible parties within the organization.</a:t>
            </a:r>
          </a:p>
          <a:p>
            <a:pPr marL="0" indent="0" algn="just">
              <a:buNone/>
            </a:pPr>
            <a:r>
              <a:rPr lang="en-US" dirty="0"/>
              <a:t>■  Translate the vision into measurable operational goals.</a:t>
            </a:r>
          </a:p>
          <a:p>
            <a:pPr marL="0" indent="0" algn="just">
              <a:buNone/>
            </a:pPr>
            <a:r>
              <a:rPr lang="en-US" dirty="0"/>
              <a:t>■  Design and plan business processes.</a:t>
            </a:r>
          </a:p>
          <a:p>
            <a:pPr marL="0" indent="0" algn="just">
              <a:buNone/>
            </a:pPr>
            <a:r>
              <a:rPr lang="en-US" dirty="0"/>
              <a:t>■  Implement feedback and organizational learning to modify and adapt strategic goals </a:t>
            </a:r>
            <a:r>
              <a:rPr lang="en-US" dirty="0" smtClean="0"/>
              <a:t>when </a:t>
            </a:r>
            <a:r>
              <a:rPr lang="en-US" dirty="0"/>
              <a:t>indicated.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4574" y="6335125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4062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Disadvantages of The Balanced Scorecard:  </a:t>
            </a:r>
            <a:r>
              <a:rPr lang="en-US" dirty="0"/>
              <a:t>Though widely implemented by many </a:t>
            </a:r>
            <a:r>
              <a:rPr lang="en-US" dirty="0" smtClean="0"/>
              <a:t>businesses</a:t>
            </a:r>
            <a:r>
              <a:rPr lang="en-US" dirty="0"/>
              <a:t>, the balanced scorecard is not without its </a:t>
            </a:r>
            <a:r>
              <a:rPr lang="en-US" dirty="0" smtClean="0"/>
              <a:t>critics. It </a:t>
            </a:r>
            <a:r>
              <a:rPr lang="en-US" dirty="0"/>
              <a:t>is important to note that </a:t>
            </a:r>
            <a:r>
              <a:rPr lang="en-US" b="1" dirty="0" smtClean="0"/>
              <a:t>the </a:t>
            </a:r>
            <a:r>
              <a:rPr lang="en-US" b="1" dirty="0"/>
              <a:t>balanced scorecard is a tool for </a:t>
            </a:r>
            <a:r>
              <a:rPr lang="en-US" b="1" dirty="0" smtClean="0"/>
              <a:t>strategy implementation, not </a:t>
            </a:r>
            <a:r>
              <a:rPr lang="en-US" b="1" dirty="0"/>
              <a:t>for </a:t>
            </a:r>
            <a:r>
              <a:rPr lang="en-US" b="1" dirty="0" smtClean="0"/>
              <a:t>strategy formulation</a:t>
            </a:r>
            <a:r>
              <a:rPr lang="en-US" dirty="0" smtClean="0"/>
              <a:t>. It </a:t>
            </a:r>
            <a:r>
              <a:rPr lang="en-US" dirty="0"/>
              <a:t>is up to a firm’s managers to formulate a strategy that will enhance the chances of </a:t>
            </a:r>
            <a:r>
              <a:rPr lang="en-US" dirty="0" smtClean="0"/>
              <a:t>gaining </a:t>
            </a:r>
            <a:r>
              <a:rPr lang="en-US" dirty="0"/>
              <a:t>and sustaining a competitive advantage. In addition, the balanced-scorecard approach </a:t>
            </a:r>
            <a:r>
              <a:rPr lang="en-US" b="1" dirty="0" smtClean="0"/>
              <a:t>provides </a:t>
            </a:r>
            <a:r>
              <a:rPr lang="en-US" b="1" dirty="0"/>
              <a:t>only limited guidance about which metrics to choose. </a:t>
            </a:r>
            <a:r>
              <a:rPr lang="en-US" dirty="0"/>
              <a:t>Different situations call </a:t>
            </a:r>
            <a:r>
              <a:rPr lang="en-US" dirty="0" smtClean="0"/>
              <a:t>for </a:t>
            </a:r>
            <a:r>
              <a:rPr lang="en-US" dirty="0"/>
              <a:t>different metrics. All of the three approaches to measuring competitive </a:t>
            </a:r>
            <a:r>
              <a:rPr lang="en-US" dirty="0" smtClean="0"/>
              <a:t>advantage—accounting </a:t>
            </a:r>
            <a:r>
              <a:rPr lang="en-US" dirty="0"/>
              <a:t>profitability, shareholder value creation, and economic value </a:t>
            </a:r>
            <a:r>
              <a:rPr lang="en-US" dirty="0" smtClean="0"/>
              <a:t>creation—in </a:t>
            </a:r>
            <a:r>
              <a:rPr lang="en-US" dirty="0"/>
              <a:t>addition to </a:t>
            </a:r>
            <a:r>
              <a:rPr lang="en-US" dirty="0" smtClean="0"/>
              <a:t>other quantitative </a:t>
            </a:r>
            <a:r>
              <a:rPr lang="en-US" dirty="0"/>
              <a:t>and qualitative measures can be helpful when using a </a:t>
            </a:r>
            <a:r>
              <a:rPr lang="en-US" dirty="0" smtClean="0"/>
              <a:t>balanced-scorecard </a:t>
            </a:r>
            <a:r>
              <a:rPr lang="en-US" dirty="0"/>
              <a:t>approach.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8501" y="6335125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0322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- The Triple Bottom line</a:t>
            </a:r>
          </a:p>
          <a:p>
            <a:pPr marL="0" indent="0" algn="just">
              <a:buNone/>
            </a:pPr>
            <a:r>
              <a:rPr lang="en-US" dirty="0" smtClean="0"/>
              <a:t>Today</a:t>
            </a:r>
            <a:r>
              <a:rPr lang="en-US" dirty="0"/>
              <a:t>, managers are frequently asked to maintain and improve not only the firm’s economic </a:t>
            </a:r>
            <a:r>
              <a:rPr lang="en-US" dirty="0" smtClean="0"/>
              <a:t>performance </a:t>
            </a:r>
            <a:r>
              <a:rPr lang="en-US" dirty="0"/>
              <a:t>but also its social and ecological performance. CEO </a:t>
            </a:r>
            <a:r>
              <a:rPr lang="en-US" b="1" dirty="0" err="1">
                <a:solidFill>
                  <a:srgbClr val="FF0000"/>
                </a:solidFill>
              </a:rPr>
              <a:t>Indra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Nooyi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dirty="0"/>
              <a:t>responded </a:t>
            </a:r>
            <a:r>
              <a:rPr lang="en-US" dirty="0" smtClean="0"/>
              <a:t>by </a:t>
            </a:r>
            <a:r>
              <a:rPr lang="en-US" dirty="0"/>
              <a:t>declaring </a:t>
            </a:r>
            <a:r>
              <a:rPr lang="en-US" b="1" dirty="0">
                <a:solidFill>
                  <a:srgbClr val="FF0000"/>
                </a:solidFill>
              </a:rPr>
              <a:t>PepsiCo’s</a:t>
            </a:r>
            <a:r>
              <a:rPr lang="en-US" dirty="0"/>
              <a:t> vision to be Performance with </a:t>
            </a:r>
            <a:r>
              <a:rPr lang="en-US" dirty="0" smtClean="0"/>
              <a:t>Purpose defined </a:t>
            </a:r>
            <a:r>
              <a:rPr lang="en-US" dirty="0"/>
              <a:t>by goals in the </a:t>
            </a:r>
            <a:r>
              <a:rPr lang="en-US" dirty="0" smtClean="0"/>
              <a:t>social </a:t>
            </a:r>
            <a:r>
              <a:rPr lang="en-US" dirty="0"/>
              <a:t>dimension (human </a:t>
            </a:r>
            <a:r>
              <a:rPr lang="en-US" dirty="0" smtClean="0"/>
              <a:t>sustainability to </a:t>
            </a:r>
            <a:r>
              <a:rPr lang="en-US" dirty="0"/>
              <a:t>combat obesity by making its products healthier, </a:t>
            </a:r>
            <a:r>
              <a:rPr lang="en-US" dirty="0" smtClean="0"/>
              <a:t>and </a:t>
            </a:r>
            <a:r>
              <a:rPr lang="en-US" dirty="0"/>
              <a:t>the whole person at </a:t>
            </a:r>
            <a:r>
              <a:rPr lang="en-US" dirty="0" smtClean="0"/>
              <a:t>work to </a:t>
            </a:r>
            <a:r>
              <a:rPr lang="en-US" dirty="0"/>
              <a:t>achieve work/life balance) and ecological dimension </a:t>
            </a:r>
            <a:r>
              <a:rPr lang="en-US" dirty="0" smtClean="0"/>
              <a:t>(</a:t>
            </a:r>
            <a:r>
              <a:rPr lang="en-US" dirty="0"/>
              <a:t>environmental </a:t>
            </a:r>
            <a:r>
              <a:rPr lang="en-US" dirty="0" smtClean="0"/>
              <a:t>sustainability in </a:t>
            </a:r>
            <a:r>
              <a:rPr lang="en-US" dirty="0"/>
              <a:t>regard to clean water, energy, recycling, and so on), in </a:t>
            </a:r>
            <a:r>
              <a:rPr lang="en-US" dirty="0" smtClean="0"/>
              <a:t>addition </a:t>
            </a:r>
            <a:r>
              <a:rPr lang="en-US" dirty="0"/>
              <a:t>to firm financial performance.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5938" y="6335125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0036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Three </a:t>
            </a:r>
            <a:r>
              <a:rPr lang="en-US" dirty="0" smtClean="0"/>
              <a:t>dimensions—economic</a:t>
            </a:r>
            <a:r>
              <a:rPr lang="en-US" dirty="0"/>
              <a:t>, social, and ecological—make up the </a:t>
            </a:r>
            <a:r>
              <a:rPr lang="en-US" b="1" dirty="0">
                <a:solidFill>
                  <a:srgbClr val="FF0000"/>
                </a:solidFill>
              </a:rPr>
              <a:t>triple bottom line</a:t>
            </a:r>
            <a:r>
              <a:rPr lang="en-US" dirty="0"/>
              <a:t>, which is </a:t>
            </a:r>
            <a:r>
              <a:rPr lang="en-US" dirty="0" smtClean="0"/>
              <a:t>fundamental to </a:t>
            </a:r>
            <a:r>
              <a:rPr lang="en-US" dirty="0"/>
              <a:t>a sustainable strategy. These three dimensions are also called the three Ps: profits, </a:t>
            </a:r>
            <a:r>
              <a:rPr lang="en-US" dirty="0" smtClean="0"/>
              <a:t>people</a:t>
            </a:r>
            <a:r>
              <a:rPr lang="en-US" dirty="0"/>
              <a:t>, and planet:</a:t>
            </a:r>
          </a:p>
          <a:p>
            <a:pPr marL="0" indent="0" algn="just">
              <a:buNone/>
            </a:pPr>
            <a:r>
              <a:rPr lang="en-US" dirty="0"/>
              <a:t>■  </a:t>
            </a:r>
            <a:r>
              <a:rPr lang="en-US" b="1" dirty="0" smtClean="0">
                <a:solidFill>
                  <a:srgbClr val="FF0000"/>
                </a:solidFill>
              </a:rPr>
              <a:t>Profits. </a:t>
            </a:r>
            <a:r>
              <a:rPr lang="en-US" dirty="0" smtClean="0"/>
              <a:t>The </a:t>
            </a:r>
            <a:r>
              <a:rPr lang="en-US" dirty="0"/>
              <a:t>economic </a:t>
            </a:r>
            <a:r>
              <a:rPr lang="en-US" dirty="0" smtClean="0"/>
              <a:t>dimension captures </a:t>
            </a:r>
            <a:r>
              <a:rPr lang="en-US" dirty="0"/>
              <a:t>the necessity of businesses to be profitable </a:t>
            </a:r>
            <a:r>
              <a:rPr lang="en-US" dirty="0" smtClean="0"/>
              <a:t>to </a:t>
            </a:r>
            <a:r>
              <a:rPr lang="en-US" dirty="0"/>
              <a:t>survive.</a:t>
            </a:r>
          </a:p>
          <a:p>
            <a:pPr marL="0" indent="0" algn="just">
              <a:buNone/>
            </a:pPr>
            <a:r>
              <a:rPr lang="en-US" dirty="0"/>
              <a:t>■  </a:t>
            </a:r>
            <a:r>
              <a:rPr lang="en-US" b="1" dirty="0" smtClean="0">
                <a:solidFill>
                  <a:srgbClr val="FF0000"/>
                </a:solidFill>
              </a:rPr>
              <a:t>People</a:t>
            </a:r>
            <a:r>
              <a:rPr lang="en-US" dirty="0" smtClean="0"/>
              <a:t>. The </a:t>
            </a:r>
            <a:r>
              <a:rPr lang="en-US" dirty="0"/>
              <a:t>social </a:t>
            </a:r>
            <a:r>
              <a:rPr lang="en-US" dirty="0" smtClean="0"/>
              <a:t>dimension emphasizes </a:t>
            </a:r>
            <a:r>
              <a:rPr lang="en-US" dirty="0"/>
              <a:t>the people aspect, such as PepsiCo’s initiative </a:t>
            </a:r>
            <a:r>
              <a:rPr lang="en-US" dirty="0" smtClean="0"/>
              <a:t>of </a:t>
            </a:r>
            <a:r>
              <a:rPr lang="en-US" dirty="0"/>
              <a:t>the whole person at work.</a:t>
            </a:r>
          </a:p>
          <a:p>
            <a:pPr marL="0" indent="0" algn="just">
              <a:buNone/>
            </a:pPr>
            <a:r>
              <a:rPr lang="en-US" dirty="0"/>
              <a:t>■  </a:t>
            </a:r>
            <a:r>
              <a:rPr lang="en-US" b="1" dirty="0" smtClean="0">
                <a:solidFill>
                  <a:srgbClr val="FF0000"/>
                </a:solidFill>
              </a:rPr>
              <a:t>Planet. </a:t>
            </a:r>
            <a:r>
              <a:rPr lang="en-US" dirty="0" smtClean="0"/>
              <a:t>The </a:t>
            </a:r>
            <a:r>
              <a:rPr lang="en-US" dirty="0"/>
              <a:t>ecological </a:t>
            </a:r>
            <a:r>
              <a:rPr lang="en-US" dirty="0" smtClean="0"/>
              <a:t>dimension emphasizes </a:t>
            </a:r>
            <a:r>
              <a:rPr lang="en-US" dirty="0"/>
              <a:t>the relationship between business and </a:t>
            </a:r>
            <a:r>
              <a:rPr lang="en-US" dirty="0" smtClean="0"/>
              <a:t>the </a:t>
            </a:r>
            <a:r>
              <a:rPr lang="en-US" dirty="0"/>
              <a:t>natural environment.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4208" y="6335125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0121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675334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/>
              <a:t>As the intersection of the three ovals (profits, </a:t>
            </a:r>
            <a:r>
              <a:rPr lang="en-US" dirty="0" smtClean="0"/>
              <a:t>people, and </a:t>
            </a:r>
            <a:r>
              <a:rPr lang="en-US" dirty="0"/>
              <a:t>planet) in Exhibit  5.9 </a:t>
            </a:r>
            <a:r>
              <a:rPr lang="en-US" dirty="0" smtClean="0"/>
              <a:t>suggests</a:t>
            </a:r>
            <a:r>
              <a:rPr lang="en-US" dirty="0"/>
              <a:t>, achieving positive results in all three areas can lead to a </a:t>
            </a:r>
            <a:r>
              <a:rPr lang="en-US" b="1" dirty="0">
                <a:solidFill>
                  <a:srgbClr val="FF0000"/>
                </a:solidFill>
              </a:rPr>
              <a:t>sustainable strategy</a:t>
            </a:r>
            <a:r>
              <a:rPr lang="en-US" dirty="0"/>
              <a:t>. </a:t>
            </a:r>
            <a:r>
              <a:rPr lang="en-US" dirty="0" smtClean="0"/>
              <a:t>Rather </a:t>
            </a:r>
            <a:r>
              <a:rPr lang="en-US" dirty="0"/>
              <a:t>than emphasizing sustaining a competitive advantage over time, sustainable </a:t>
            </a:r>
            <a:r>
              <a:rPr lang="en-US" dirty="0" smtClean="0"/>
              <a:t>strategy means </a:t>
            </a:r>
            <a:r>
              <a:rPr lang="en-US" dirty="0"/>
              <a:t>a strategy that can be pursued over time without detrimental effects on people </a:t>
            </a:r>
            <a:r>
              <a:rPr lang="en-US" dirty="0" smtClean="0"/>
              <a:t>or </a:t>
            </a:r>
            <a:r>
              <a:rPr lang="en-US" dirty="0"/>
              <a:t>the planet.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1737" y="2000765"/>
            <a:ext cx="4759842" cy="417619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8501" y="6484163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50051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</a:rPr>
              <a:t>5.2 Business Models: Putting </a:t>
            </a:r>
            <a:r>
              <a:rPr lang="en-US" b="1" dirty="0" smtClean="0">
                <a:solidFill>
                  <a:srgbClr val="FF0000"/>
                </a:solidFill>
              </a:rPr>
              <a:t>Strategy </a:t>
            </a:r>
            <a:r>
              <a:rPr lang="en-US" b="1" dirty="0">
                <a:solidFill>
                  <a:srgbClr val="FF0000"/>
                </a:solidFill>
              </a:rPr>
              <a:t>into Action</a:t>
            </a:r>
          </a:p>
          <a:p>
            <a:pPr marL="0" indent="0" algn="just">
              <a:buNone/>
            </a:pPr>
            <a:r>
              <a:rPr lang="en-US" dirty="0"/>
              <a:t>Strategy is a set of goal-directed actions a firm takes to </a:t>
            </a:r>
            <a:r>
              <a:rPr lang="en-US" dirty="0" smtClean="0"/>
              <a:t>gain </a:t>
            </a:r>
            <a:r>
              <a:rPr lang="en-US" dirty="0"/>
              <a:t>and sustain superior performance relative to </a:t>
            </a:r>
            <a:r>
              <a:rPr lang="en-US" dirty="0" smtClean="0"/>
              <a:t>competitors </a:t>
            </a:r>
            <a:r>
              <a:rPr lang="en-US" dirty="0"/>
              <a:t>or the industry average. The translation of </a:t>
            </a:r>
            <a:r>
              <a:rPr lang="en-US" dirty="0" smtClean="0"/>
              <a:t>strategy </a:t>
            </a:r>
            <a:r>
              <a:rPr lang="en-US" dirty="0"/>
              <a:t>into action takes place in the firm’s business model, </a:t>
            </a:r>
            <a:r>
              <a:rPr lang="en-US" dirty="0" smtClean="0"/>
              <a:t>which </a:t>
            </a:r>
            <a:r>
              <a:rPr lang="en-US" dirty="0"/>
              <a:t>details the firm’s competitive tactics and </a:t>
            </a:r>
            <a:r>
              <a:rPr lang="en-US" dirty="0" smtClean="0"/>
              <a:t>initiatives</a:t>
            </a:r>
            <a:r>
              <a:rPr lang="en-US" dirty="0"/>
              <a:t>. Simply put, the firm’s business model explains </a:t>
            </a:r>
            <a:r>
              <a:rPr lang="en-US" dirty="0" smtClean="0">
                <a:solidFill>
                  <a:srgbClr val="FF0000"/>
                </a:solidFill>
              </a:rPr>
              <a:t>how </a:t>
            </a:r>
            <a:r>
              <a:rPr lang="en-US" dirty="0">
                <a:solidFill>
                  <a:srgbClr val="FF0000"/>
                </a:solidFill>
              </a:rPr>
              <a:t>the firm intends to make </a:t>
            </a:r>
            <a:r>
              <a:rPr lang="en-US" dirty="0" smtClean="0">
                <a:solidFill>
                  <a:srgbClr val="FF0000"/>
                </a:solidFill>
              </a:rPr>
              <a:t>money. </a:t>
            </a:r>
            <a:r>
              <a:rPr lang="en-US" dirty="0" smtClean="0"/>
              <a:t>The </a:t>
            </a:r>
            <a:r>
              <a:rPr lang="en-US" dirty="0"/>
              <a:t>business </a:t>
            </a:r>
            <a:r>
              <a:rPr lang="en-US" dirty="0" smtClean="0"/>
              <a:t>model </a:t>
            </a:r>
            <a:r>
              <a:rPr lang="en-US" dirty="0"/>
              <a:t>stipulates how the firm conducts its business with </a:t>
            </a:r>
            <a:r>
              <a:rPr lang="en-US" dirty="0" smtClean="0"/>
              <a:t>its </a:t>
            </a:r>
            <a:r>
              <a:rPr lang="en-US" dirty="0"/>
              <a:t>buyers, suppliers, and partners.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8501" y="6437544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6804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3879" y="1863203"/>
            <a:ext cx="10689921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/>
              <a:t>How companies do business can sometimes be as </a:t>
            </a:r>
            <a:r>
              <a:rPr lang="en-US" dirty="0" smtClean="0"/>
              <a:t>important </a:t>
            </a:r>
            <a:r>
              <a:rPr lang="en-US" dirty="0"/>
              <a:t>to gaining and sustaining competitive advantage as </a:t>
            </a:r>
            <a:r>
              <a:rPr lang="en-US" dirty="0" smtClean="0"/>
              <a:t>what </a:t>
            </a:r>
            <a:r>
              <a:rPr lang="en-US" dirty="0"/>
              <a:t>they do. This also implies that business model </a:t>
            </a:r>
            <a:r>
              <a:rPr lang="en-US" dirty="0" smtClean="0"/>
              <a:t>innovation might </a:t>
            </a:r>
            <a:r>
              <a:rPr lang="en-US" dirty="0"/>
              <a:t>be as important </a:t>
            </a:r>
            <a:r>
              <a:rPr lang="en-US" dirty="0" smtClean="0"/>
              <a:t>as product </a:t>
            </a:r>
            <a:r>
              <a:rPr lang="en-US" dirty="0"/>
              <a:t>or process innovation.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4616" y="6214541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48380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5677" y="1825625"/>
            <a:ext cx="11028123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- popular Business models</a:t>
            </a:r>
          </a:p>
          <a:p>
            <a:pPr marL="0" indent="0" algn="just">
              <a:buNone/>
            </a:pPr>
            <a:r>
              <a:rPr lang="en-US" dirty="0" smtClean="0"/>
              <a:t>Given </a:t>
            </a:r>
            <a:r>
              <a:rPr lang="en-US" dirty="0"/>
              <a:t>their critical importance to achieving competitive advantage, business models are </a:t>
            </a:r>
            <a:r>
              <a:rPr lang="en-US" dirty="0" smtClean="0"/>
              <a:t>constantly </a:t>
            </a:r>
            <a:r>
              <a:rPr lang="en-US" dirty="0"/>
              <a:t>evolving. Below we will discuss the some of the more popular business models</a:t>
            </a:r>
            <a:r>
              <a:rPr lang="en-US" dirty="0" smtClean="0"/>
              <a:t>:</a:t>
            </a:r>
          </a:p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</a:rPr>
              <a:t>■ </a:t>
            </a:r>
            <a:r>
              <a:rPr lang="en-US" dirty="0"/>
              <a:t> </a:t>
            </a:r>
            <a:r>
              <a:rPr lang="en-US" b="1" dirty="0">
                <a:solidFill>
                  <a:srgbClr val="FF0000"/>
                </a:solidFill>
              </a:rPr>
              <a:t>Razor-razorblades. </a:t>
            </a:r>
            <a:r>
              <a:rPr lang="en-US" dirty="0"/>
              <a:t>The initial product is often sold at a loss or given away for free in order to drive demand for complementary goods. </a:t>
            </a:r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4208" y="6262219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78143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775" y="1900781"/>
            <a:ext cx="10965493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en-US" b="1" dirty="0" smtClean="0">
                <a:solidFill>
                  <a:srgbClr val="FF0000"/>
                </a:solidFill>
              </a:rPr>
              <a:t>■ Subscription</a:t>
            </a:r>
            <a:r>
              <a:rPr lang="en-US" b="1" dirty="0">
                <a:solidFill>
                  <a:srgbClr val="FF0000"/>
                </a:solidFill>
              </a:rPr>
              <a:t>. </a:t>
            </a:r>
            <a:r>
              <a:rPr lang="en-US" dirty="0"/>
              <a:t>The subscription model has been traditionally used for (print) magazines </a:t>
            </a:r>
            <a:r>
              <a:rPr lang="en-US" dirty="0" smtClean="0"/>
              <a:t>and </a:t>
            </a:r>
            <a:r>
              <a:rPr lang="en-US" dirty="0"/>
              <a:t>newspapers. Users pay for access to a product or service whether they use the </a:t>
            </a:r>
            <a:r>
              <a:rPr lang="en-US" dirty="0" smtClean="0"/>
              <a:t>product </a:t>
            </a:r>
            <a:r>
              <a:rPr lang="en-US" dirty="0"/>
              <a:t>or service during the payment term or not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</a:rPr>
              <a:t>■  Pay as you go. </a:t>
            </a:r>
            <a:r>
              <a:rPr lang="en-US" dirty="0"/>
              <a:t>In the pay-as-you-go business </a:t>
            </a:r>
            <a:r>
              <a:rPr lang="en-US" dirty="0" smtClean="0"/>
              <a:t>model, users </a:t>
            </a:r>
            <a:r>
              <a:rPr lang="en-US" dirty="0"/>
              <a:t>pay for only the services they consume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</a:rPr>
              <a:t>■ Freemium</a:t>
            </a:r>
            <a:r>
              <a:rPr lang="en-US" dirty="0"/>
              <a:t>. The freemium (free + premium) business model provides the basic features of a product or service free of charge, but charges the user for premium services such as advanced features or add-ons.</a:t>
            </a:r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8501" y="6383018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51397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8619" y="1825625"/>
            <a:ext cx="10815181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>
                <a:solidFill>
                  <a:srgbClr val="FF0000"/>
                </a:solidFill>
              </a:rPr>
              <a:t>■ Wholesale. </a:t>
            </a:r>
            <a:r>
              <a:rPr lang="en-US" dirty="0" smtClean="0"/>
              <a:t>The </a:t>
            </a:r>
            <a:r>
              <a:rPr lang="en-US" dirty="0"/>
              <a:t>traditional model in retail is called a wholesale model. Let’s look at the book publishing industry as an example. Under the wholesale model, book </a:t>
            </a:r>
            <a:r>
              <a:rPr lang="en-US" dirty="0" smtClean="0"/>
              <a:t>publishers </a:t>
            </a:r>
            <a:r>
              <a:rPr lang="en-US" dirty="0"/>
              <a:t>would sell books to retailers at a fixed price (usually 50 percent below the </a:t>
            </a:r>
            <a:r>
              <a:rPr lang="en-US" dirty="0" smtClean="0"/>
              <a:t>recommended </a:t>
            </a:r>
            <a:r>
              <a:rPr lang="en-US" dirty="0"/>
              <a:t>retail price</a:t>
            </a:r>
            <a:r>
              <a:rPr lang="en-US" dirty="0" smtClean="0"/>
              <a:t>).</a:t>
            </a:r>
          </a:p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</a:rPr>
              <a:t>■ </a:t>
            </a:r>
            <a:r>
              <a:rPr lang="en-US" b="1" dirty="0" smtClean="0">
                <a:solidFill>
                  <a:srgbClr val="FF0000"/>
                </a:solidFill>
              </a:rPr>
              <a:t>Agency. </a:t>
            </a:r>
            <a:r>
              <a:rPr lang="en-US" dirty="0" smtClean="0"/>
              <a:t>In </a:t>
            </a:r>
            <a:r>
              <a:rPr lang="en-US" dirty="0"/>
              <a:t>this model the producer relies on an agent or retailer to sell the product, at a predetermined percentage commission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</a:rPr>
              <a:t>■  Bundling</a:t>
            </a:r>
            <a:r>
              <a:rPr lang="en-US" b="1" dirty="0" smtClean="0">
                <a:solidFill>
                  <a:srgbClr val="FF0000"/>
                </a:solidFill>
              </a:rPr>
              <a:t>. </a:t>
            </a:r>
            <a:r>
              <a:rPr lang="en-US" dirty="0" smtClean="0"/>
              <a:t>The </a:t>
            </a:r>
            <a:r>
              <a:rPr lang="en-US" dirty="0"/>
              <a:t>bundling business model sells products or services for which demand is negatively correlated at a discount.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0180" y="6176963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4011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- Dynamic Nature Of business models</a:t>
            </a:r>
          </a:p>
          <a:p>
            <a:pPr marL="0" indent="0" algn="just">
              <a:buNone/>
            </a:pPr>
            <a:r>
              <a:rPr lang="en-US" dirty="0" smtClean="0"/>
              <a:t>Business </a:t>
            </a:r>
            <a:r>
              <a:rPr lang="en-US" dirty="0"/>
              <a:t>models evolve dynamically, and we can see many combinations and permutations. </a:t>
            </a:r>
            <a:r>
              <a:rPr lang="en-US" dirty="0" smtClean="0"/>
              <a:t>Sometimes </a:t>
            </a:r>
            <a:r>
              <a:rPr lang="en-US" dirty="0"/>
              <a:t>business models are tweaked to respond to disruptions in the market, efforts </a:t>
            </a:r>
            <a:r>
              <a:rPr lang="en-US" dirty="0" smtClean="0"/>
              <a:t>that </a:t>
            </a:r>
            <a:r>
              <a:rPr lang="en-US" dirty="0"/>
              <a:t>can conflict with fair trade practices and may even prompt government intervention.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-45156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7393" y="6335125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35258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b="1" dirty="0" smtClean="0">
                <a:solidFill>
                  <a:srgbClr val="FF0000"/>
                </a:solidFill>
              </a:rPr>
              <a:t>Combination.  </a:t>
            </a:r>
            <a:r>
              <a:rPr lang="en-US" dirty="0"/>
              <a:t>Telecommunications companies such as AT&amp;T or Verizon, to take one industry, combine the </a:t>
            </a:r>
            <a:r>
              <a:rPr lang="en-US" dirty="0" smtClean="0"/>
              <a:t>razor-razorblade model </a:t>
            </a:r>
            <a:r>
              <a:rPr lang="en-US" dirty="0"/>
              <a:t>with the </a:t>
            </a:r>
            <a:r>
              <a:rPr lang="en-US" dirty="0" smtClean="0"/>
              <a:t>subscription </a:t>
            </a:r>
            <a:r>
              <a:rPr lang="en-US" dirty="0"/>
              <a:t>model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b="1" dirty="0" smtClean="0">
                <a:solidFill>
                  <a:srgbClr val="FF0000"/>
                </a:solidFill>
              </a:rPr>
              <a:t>Evolution.  </a:t>
            </a:r>
            <a:r>
              <a:rPr lang="en-US" dirty="0" smtClean="0"/>
              <a:t>The </a:t>
            </a:r>
            <a:r>
              <a:rPr lang="en-US" dirty="0"/>
              <a:t>freemium business model can be seen as an evolutionary variation on the razor-razorblade model. The base product is provided free, and the producer finds other ways  to monetize the usage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b="1" dirty="0" smtClean="0">
                <a:solidFill>
                  <a:srgbClr val="FF0000"/>
                </a:solidFill>
              </a:rPr>
              <a:t>Disruption.  </a:t>
            </a:r>
            <a:r>
              <a:rPr lang="en-US" dirty="0"/>
              <a:t>When introducing the agency model, we mentioned Apple and book </a:t>
            </a:r>
            <a:r>
              <a:rPr lang="en-US" dirty="0" smtClean="0"/>
              <a:t>publishing</a:t>
            </a:r>
            <a:r>
              <a:rPr lang="en-US" dirty="0"/>
              <a:t>, and you may already know how severely Amazon disrupted the traditional whole-sale model for publishers.</a:t>
            </a:r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5055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7452" y="6312605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13826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>
                <a:solidFill>
                  <a:srgbClr val="FF0000"/>
                </a:solidFill>
              </a:rPr>
              <a:t>response to Disruption.  </a:t>
            </a:r>
            <a:r>
              <a:rPr lang="en-US" dirty="0" smtClean="0"/>
              <a:t>The market is dynamic.</a:t>
            </a:r>
          </a:p>
          <a:p>
            <a:pPr marL="0" indent="0" algn="just">
              <a:buNone/>
            </a:pPr>
            <a:r>
              <a:rPr lang="en-US" b="1" dirty="0" smtClean="0">
                <a:solidFill>
                  <a:srgbClr val="FF0000"/>
                </a:solidFill>
              </a:rPr>
              <a:t>legal conflicts.  </a:t>
            </a:r>
            <a:r>
              <a:rPr lang="en-US" dirty="0"/>
              <a:t>The rapid development of business models, especially in response to disruption, can lead producers to breach existing rules of commerce.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5055"/>
            <a:ext cx="11894199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6" name="Rectangle 5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1970" y="6236461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84245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References:</a:t>
            </a:r>
          </a:p>
          <a:p>
            <a:pPr marL="0" indent="0">
              <a:buNone/>
            </a:pPr>
            <a:r>
              <a:rPr lang="en-US" dirty="0"/>
              <a:t>Strategic management, </a:t>
            </a:r>
            <a:r>
              <a:rPr lang="en-US" dirty="0">
                <a:solidFill>
                  <a:srgbClr val="FF0000"/>
                </a:solidFill>
              </a:rPr>
              <a:t>third edition</a:t>
            </a:r>
            <a:r>
              <a:rPr lang="en-US" dirty="0"/>
              <a:t>, 2017</a:t>
            </a:r>
          </a:p>
          <a:p>
            <a:pPr marL="0" indent="0">
              <a:buNone/>
            </a:pPr>
            <a:r>
              <a:rPr lang="en-US" dirty="0" smtClean="0"/>
              <a:t>By; Frank </a:t>
            </a:r>
            <a:r>
              <a:rPr lang="en-US" dirty="0"/>
              <a:t>t. Rothaermel</a:t>
            </a:r>
          </a:p>
          <a:p>
            <a:pPr marL="0" indent="0">
              <a:buNone/>
            </a:pPr>
            <a:r>
              <a:rPr lang="en-US" dirty="0"/>
              <a:t>Georgia Institute of Technology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Chapter </a:t>
            </a:r>
            <a:r>
              <a:rPr lang="en-US" dirty="0" smtClean="0"/>
              <a:t>5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5055"/>
            <a:ext cx="118941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49249" y="43677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Competitive Advantage, Firm Performance, and Business Models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0614" y="39722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8501" y="6184946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1053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910</TotalTime>
  <Words>3200</Words>
  <Application>Microsoft Office PowerPoint</Application>
  <PresentationFormat>Widescreen</PresentationFormat>
  <Paragraphs>177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HP</cp:lastModifiedBy>
  <cp:revision>49</cp:revision>
  <dcterms:created xsi:type="dcterms:W3CDTF">2021-08-03T13:03:26Z</dcterms:created>
  <dcterms:modified xsi:type="dcterms:W3CDTF">2022-02-18T14:55:59Z</dcterms:modified>
</cp:coreProperties>
</file>