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271" r:id="rId3"/>
    <p:sldId id="313" r:id="rId4"/>
    <p:sldId id="276" r:id="rId5"/>
    <p:sldId id="482" r:id="rId6"/>
    <p:sldId id="489" r:id="rId7"/>
    <p:sldId id="523" r:id="rId8"/>
    <p:sldId id="524" r:id="rId9"/>
    <p:sldId id="525" r:id="rId10"/>
    <p:sldId id="490" r:id="rId11"/>
    <p:sldId id="492" r:id="rId12"/>
    <p:sldId id="493" r:id="rId13"/>
    <p:sldId id="494" r:id="rId14"/>
    <p:sldId id="495" r:id="rId15"/>
    <p:sldId id="496" r:id="rId16"/>
    <p:sldId id="497" r:id="rId17"/>
    <p:sldId id="499" r:id="rId18"/>
    <p:sldId id="500" r:id="rId19"/>
    <p:sldId id="498" r:id="rId20"/>
    <p:sldId id="526" r:id="rId21"/>
    <p:sldId id="501" r:id="rId22"/>
    <p:sldId id="502" r:id="rId23"/>
    <p:sldId id="503" r:id="rId24"/>
    <p:sldId id="527" r:id="rId25"/>
    <p:sldId id="528" r:id="rId26"/>
    <p:sldId id="504" r:id="rId27"/>
    <p:sldId id="505" r:id="rId28"/>
    <p:sldId id="506" r:id="rId29"/>
    <p:sldId id="507" r:id="rId30"/>
    <p:sldId id="529" r:id="rId31"/>
    <p:sldId id="530" r:id="rId32"/>
    <p:sldId id="534" r:id="rId33"/>
    <p:sldId id="531" r:id="rId34"/>
    <p:sldId id="508" r:id="rId35"/>
    <p:sldId id="510" r:id="rId36"/>
    <p:sldId id="532" r:id="rId37"/>
    <p:sldId id="533" r:id="rId38"/>
    <p:sldId id="515" r:id="rId39"/>
    <p:sldId id="517"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482"/>
            <p14:sldId id="489"/>
            <p14:sldId id="523"/>
            <p14:sldId id="524"/>
            <p14:sldId id="525"/>
            <p14:sldId id="490"/>
            <p14:sldId id="492"/>
            <p14:sldId id="493"/>
            <p14:sldId id="494"/>
            <p14:sldId id="495"/>
            <p14:sldId id="496"/>
            <p14:sldId id="497"/>
            <p14:sldId id="499"/>
            <p14:sldId id="500"/>
            <p14:sldId id="498"/>
            <p14:sldId id="526"/>
            <p14:sldId id="501"/>
            <p14:sldId id="502"/>
            <p14:sldId id="503"/>
            <p14:sldId id="527"/>
            <p14:sldId id="528"/>
            <p14:sldId id="504"/>
            <p14:sldId id="505"/>
            <p14:sldId id="506"/>
            <p14:sldId id="507"/>
            <p14:sldId id="529"/>
            <p14:sldId id="530"/>
            <p14:sldId id="534"/>
            <p14:sldId id="531"/>
            <p14:sldId id="508"/>
            <p14:sldId id="510"/>
            <p14:sldId id="532"/>
            <p14:sldId id="533"/>
            <p14:sldId id="515"/>
            <p14:sldId id="517"/>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hyperlink" Target="https://www.bbc.com/arabic/business/2014/02/140212_toyota_prius_recal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www.bbc.com/arabic/science-and-tech-39026665" TargetMode="Externa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hyperlink" Target="https://www.bbc.com/arabic/science-and-tech-62150134" TargetMode="Externa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47.jpg"/><Relationship Id="rId3" Type="http://schemas.openxmlformats.org/officeDocument/2006/relationships/image" Target="../media/image45.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641110" y="2659559"/>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201791" cy="584775"/>
          </a:xfrm>
          <a:prstGeom prst="rect">
            <a:avLst/>
          </a:prstGeom>
          <a:noFill/>
        </p:spPr>
        <p:txBody>
          <a:bodyPr wrap="non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الإعلام الجديد وإدارة الأزمات.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007228"/>
            <a:ext cx="8417320" cy="4735399"/>
          </a:xfrm>
          <a:prstGeom prst="rect">
            <a:avLst/>
          </a:prstGeom>
          <a:noFill/>
        </p:spPr>
        <p:txBody>
          <a:bodyPr wrap="square" rtlCol="0">
            <a:spAutoFit/>
          </a:bodyPr>
          <a:lstStyle/>
          <a:p>
            <a:pPr algn="just" rtl="1">
              <a:lnSpc>
                <a:spcPct val="107000"/>
              </a:lnSpc>
              <a:spcAft>
                <a:spcPts val="800"/>
              </a:spcAft>
            </a:pPr>
            <a:r>
              <a:rPr lang="ar-JO"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مفهوم الأزمة.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السمات الأساسية للأزمة.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التفرقة بين مفهوم (الحادث- المشكلة- القضية- الكارثة- الأزمة).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العوامل المؤثرة على فهم طبيعة الأزمة.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دورة حياة الأزمة.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إدارة القضايا ومواجهة الضغوط.</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تخطيط الاتصال ما قبل الأزمة.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الاتصال في مرحلة الأزمة.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الاتصال في مرحلة ما بعد الأزمة.</a:t>
            </a:r>
            <a:endParaRPr lang="ar-EG"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buSzPts val="1400"/>
              <a:buFont typeface="Simplified Arabic" panose="02020603050405020304" pitchFamily="18" charset="-78"/>
              <a:buAutoNum type="arabicPeriod"/>
            </a:pPr>
            <a:r>
              <a:rPr lang="ar-EG" sz="2000" kern="0" dirty="0">
                <a:solidFill>
                  <a:schemeClr val="bg1"/>
                </a:solidFill>
                <a:latin typeface="Calibri" panose="020F0502020204030204" pitchFamily="34" charset="0"/>
                <a:cs typeface="Simplified Arabic" panose="02020603050405020304" pitchFamily="18" charset="-78"/>
              </a:rPr>
              <a:t>معوقات إدارة الأزمة.</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756633" y="1861919"/>
            <a:ext cx="3109313" cy="523220"/>
          </a:xfrm>
          <a:prstGeom prst="rect">
            <a:avLst/>
          </a:prstGeom>
          <a:noFill/>
        </p:spPr>
        <p:txBody>
          <a:bodyPr wrap="square" rtlCol="0">
            <a:spAutoFit/>
          </a:bodyPr>
          <a:lstStyle/>
          <a:p>
            <a:pPr algn="ctr"/>
            <a:r>
              <a:rPr lang="ar-SA" sz="2800" b="1" dirty="0">
                <a:solidFill>
                  <a:srgbClr val="FF0000"/>
                </a:solidFill>
                <a:latin typeface="Times New Roman" panose="02020603050405020304" pitchFamily="18" charset="0"/>
                <a:cs typeface="Times New Roman" panose="02020603050405020304" pitchFamily="18" charset="0"/>
              </a:rPr>
              <a:t>	مفهوم الأزمة</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08" y="2816843"/>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تهديداً خطرًا متوقعًا أو غير متوقع لأهداف وقيم ومعتقدات وممتلكات الأفراد والمنظمات والدول والتي تحد من عملية اتخاذ القرار.</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r>
              <a:rPr lang="ar-EG" sz="2400" b="1" dirty="0">
                <a:solidFill>
                  <a:srgbClr val="2D3956"/>
                </a:solidFill>
                <a:latin typeface="Times New Roman" panose="02020603050405020304" pitchFamily="18" charset="0"/>
                <a:cs typeface="Times New Roman" panose="02020603050405020304" pitchFamily="18" charset="0"/>
              </a:rPr>
              <a:t>وفي مجال العلاقات العامة </a:t>
            </a:r>
            <a:r>
              <a:rPr lang="ar-SA" sz="2400" dirty="0">
                <a:solidFill>
                  <a:srgbClr val="2D3956"/>
                </a:solidFill>
                <a:latin typeface="Times New Roman" panose="02020603050405020304" pitchFamily="18" charset="0"/>
                <a:cs typeface="Times New Roman" panose="02020603050405020304" pitchFamily="18" charset="0"/>
              </a:rPr>
              <a:t>يمكن تعريف الأزمة على أنها حالة طارئة تواجهها المؤسسات والشركات والحكومات، وتتسم بالتعقيد والخطورة والتأثير السلبي على الحياة الاجتماعية والاقتصادية والسياسية. وتشمل إدارة الأزمات في مجال العلاقات العامة تحليل الوضع وتقييم المخاطر وتطوير الخطط والاستراتيجيات والتعامل مع الأزمات بشكل فعال وسريع وبأقل الخسائر.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لذا فإنه من الضروري على المؤسسات ومستخدميها ـ وعلى رأسهم العلاقات العامة ـ أن يستوعبوا الفروق بين الأزمة والمفاهيم التي قد يختلط معناها أو مفهومها بالأزمة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0AD0236D-0E05-910E-1CF1-60C5E94A490A}"/>
              </a:ext>
            </a:extLst>
          </p:cNvPr>
          <p:cNvPicPr>
            <a:picLocks noChangeAspect="1"/>
          </p:cNvPicPr>
          <p:nvPr/>
        </p:nvPicPr>
        <p:blipFill>
          <a:blip r:embed="rId3"/>
          <a:stretch>
            <a:fillRect/>
          </a:stretch>
        </p:blipFill>
        <p:spPr>
          <a:xfrm rot="20849842">
            <a:off x="3330777" y="437330"/>
            <a:ext cx="3527450" cy="1866594"/>
          </a:xfrm>
          <a:prstGeom prst="rect">
            <a:avLst/>
          </a:prstGeom>
        </p:spPr>
      </p:pic>
      <p:pic>
        <p:nvPicPr>
          <p:cNvPr id="7" name="Picture 6">
            <a:extLst>
              <a:ext uri="{FF2B5EF4-FFF2-40B4-BE49-F238E27FC236}">
                <a16:creationId xmlns:a16="http://schemas.microsoft.com/office/drawing/2014/main" id="{C9B67C8B-9378-3646-B1FE-74DC0E6C95A6}"/>
              </a:ext>
            </a:extLst>
          </p:cNvPr>
          <p:cNvPicPr>
            <a:picLocks noChangeAspect="1"/>
          </p:cNvPicPr>
          <p:nvPr/>
        </p:nvPicPr>
        <p:blipFill>
          <a:blip r:embed="rId4"/>
          <a:stretch>
            <a:fillRect/>
          </a:stretch>
        </p:blipFill>
        <p:spPr>
          <a:xfrm>
            <a:off x="10680464" y="1875365"/>
            <a:ext cx="594713" cy="589715"/>
          </a:xfrm>
          <a:prstGeom prst="rect">
            <a:avLst/>
          </a:prstGeom>
        </p:spPr>
      </p:pic>
      <p:pic>
        <p:nvPicPr>
          <p:cNvPr id="9" name="Picture 8">
            <a:extLst>
              <a:ext uri="{FF2B5EF4-FFF2-40B4-BE49-F238E27FC236}">
                <a16:creationId xmlns:a16="http://schemas.microsoft.com/office/drawing/2014/main" id="{312F8139-ACE2-D5CF-39BB-4EECE411BF64}"/>
              </a:ext>
            </a:extLst>
          </p:cNvPr>
          <p:cNvPicPr>
            <a:picLocks noChangeAspect="1"/>
          </p:cNvPicPr>
          <p:nvPr/>
        </p:nvPicPr>
        <p:blipFill>
          <a:blip r:embed="rId5"/>
          <a:stretch>
            <a:fillRect/>
          </a:stretch>
        </p:blipFill>
        <p:spPr>
          <a:xfrm>
            <a:off x="6311690" y="57124"/>
            <a:ext cx="706757" cy="724880"/>
          </a:xfrm>
          <a:prstGeom prst="rect">
            <a:avLst/>
          </a:prstGeom>
        </p:spPr>
      </p:pic>
      <p:pic>
        <p:nvPicPr>
          <p:cNvPr id="11" name="Picture 10">
            <a:extLst>
              <a:ext uri="{FF2B5EF4-FFF2-40B4-BE49-F238E27FC236}">
                <a16:creationId xmlns:a16="http://schemas.microsoft.com/office/drawing/2014/main" id="{7CB72927-66C3-89A6-25DE-A98D82564755}"/>
              </a:ext>
            </a:extLst>
          </p:cNvPr>
          <p:cNvPicPr>
            <a:picLocks noChangeAspect="1"/>
          </p:cNvPicPr>
          <p:nvPr/>
        </p:nvPicPr>
        <p:blipFill>
          <a:blip r:embed="rId5"/>
          <a:stretch>
            <a:fillRect/>
          </a:stretch>
        </p:blipFill>
        <p:spPr>
          <a:xfrm>
            <a:off x="2817178" y="486016"/>
            <a:ext cx="706757" cy="72488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274338"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المفاهيم التي تتداخل مع مفهوم الأزمة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تعريف الحادث على أنه فعل مادي له تأثير سلبي على الفرد أو المنظمة. فعلى سبيل المثال، إذا اشتعلت النيران في أحد المصانع وتم حصارها وإخمادها بسرعة، وتسبب ذلك في بعض الخسائر المادية والبشرية، ومع ذلك لم يعرف الجمهور الخارجي شيئا عما حدث، ولم تتسرب أخباره إلى وسائل الإعلام، فإن توصيف ما وقع يسمى حادث.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 جهة أخرى فإن حادثا بسيطا لعميل غاضب يشتكي من منتج ما (مثل وجود حشرة داخل مشروب غازي)، ويحمل هذا العميل شكواه إلى إحدى وسائل الإعلام مؤيدا دعواه بالدليل المادي (زجاجة المشروب وداخلها الحشرة) يمكن لهذا الحادث الصغير أن يتحول إلى أزمة كبرى لشركة المشروبات الغازية. ذلك أن هذا الحادث الصغير يحظى بالنشر السلبي من جانبي وسائل الإعلام. وينطوي على تهديد شديد لسمعة المنظمة. فالعنصر الذي يحيل الحادثة إلى أزمة هو النشر السلبي من جانب وسائل الإعلام الذي يلحق الضرر بسمعة المنظمة.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155C00A-552E-C785-132D-73F5ADF069D3}"/>
              </a:ext>
            </a:extLst>
          </p:cNvPr>
          <p:cNvPicPr>
            <a:picLocks noChangeAspect="1"/>
          </p:cNvPicPr>
          <p:nvPr/>
        </p:nvPicPr>
        <p:blipFill>
          <a:blip r:embed="rId3"/>
          <a:stretch>
            <a:fillRect/>
          </a:stretch>
        </p:blipFill>
        <p:spPr>
          <a:xfrm>
            <a:off x="2935009" y="759724"/>
            <a:ext cx="1004585" cy="1009172"/>
          </a:xfrm>
          <a:prstGeom prst="rect">
            <a:avLst/>
          </a:prstGeom>
        </p:spPr>
      </p:pic>
      <p:pic>
        <p:nvPicPr>
          <p:cNvPr id="7" name="Picture 6">
            <a:extLst>
              <a:ext uri="{FF2B5EF4-FFF2-40B4-BE49-F238E27FC236}">
                <a16:creationId xmlns:a16="http://schemas.microsoft.com/office/drawing/2014/main" id="{5EE044A4-867D-4323-884D-F2EC06BCA3BA}"/>
              </a:ext>
            </a:extLst>
          </p:cNvPr>
          <p:cNvPicPr>
            <a:picLocks noChangeAspect="1"/>
          </p:cNvPicPr>
          <p:nvPr/>
        </p:nvPicPr>
        <p:blipFill>
          <a:blip r:embed="rId3"/>
          <a:stretch>
            <a:fillRect/>
          </a:stretch>
        </p:blipFill>
        <p:spPr>
          <a:xfrm>
            <a:off x="8252408" y="708258"/>
            <a:ext cx="1004585" cy="1009172"/>
          </a:xfrm>
          <a:prstGeom prst="rect">
            <a:avLst/>
          </a:prstGeom>
        </p:spPr>
      </p:pic>
      <p:sp>
        <p:nvSpPr>
          <p:cNvPr id="9" name="TextBox 8">
            <a:extLst>
              <a:ext uri="{FF2B5EF4-FFF2-40B4-BE49-F238E27FC236}">
                <a16:creationId xmlns:a16="http://schemas.microsoft.com/office/drawing/2014/main" id="{EEFB57FC-E9A4-8B17-1FDE-882016541038}"/>
              </a:ext>
            </a:extLst>
          </p:cNvPr>
          <p:cNvSpPr txBox="1"/>
          <p:nvPr/>
        </p:nvSpPr>
        <p:spPr>
          <a:xfrm>
            <a:off x="8891752" y="1900559"/>
            <a:ext cx="2357940" cy="523220"/>
          </a:xfrm>
          <a:prstGeom prst="rect">
            <a:avLst/>
          </a:prstGeom>
          <a:noFill/>
        </p:spPr>
        <p:txBody>
          <a:bodyPr wrap="square" rtlCol="0">
            <a:spAutoFit/>
          </a:bodyPr>
          <a:lstStyle/>
          <a:p>
            <a:pPr algn="ctr"/>
            <a:r>
              <a:rPr lang="ar-EG" sz="2800" b="1" dirty="0">
                <a:solidFill>
                  <a:srgbClr val="FF0000"/>
                </a:solidFill>
                <a:latin typeface="Times New Roman" panose="02020603050405020304" pitchFamily="18" charset="0"/>
                <a:cs typeface="Times New Roman" panose="02020603050405020304" pitchFamily="18" charset="0"/>
              </a:rPr>
              <a:t>الحادث</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7585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3603" y="17959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58510" y="975974"/>
            <a:ext cx="594360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المفاهيم التي تتداخل مع مفهوم </a:t>
            </a:r>
            <a:r>
              <a:rPr lang="ar-SA" sz="2800" b="1" dirty="0" err="1">
                <a:solidFill>
                  <a:schemeClr val="bg1"/>
                </a:solidFill>
                <a:latin typeface="Times New Roman" panose="02020603050405020304" pitchFamily="18" charset="0"/>
                <a:cs typeface="Times New Roman" panose="02020603050405020304" pitchFamily="18" charset="0"/>
              </a:rPr>
              <a:t>الأ</a:t>
            </a:r>
            <a:r>
              <a:rPr lang="ar-EG" sz="2800" b="1" dirty="0">
                <a:solidFill>
                  <a:schemeClr val="bg1"/>
                </a:solidFill>
                <a:latin typeface="Times New Roman" panose="02020603050405020304" pitchFamily="18" charset="0"/>
                <a:cs typeface="Times New Roman" panose="02020603050405020304" pitchFamily="18" charset="0"/>
              </a:rPr>
              <a:t>ز</a:t>
            </a:r>
            <a:r>
              <a:rPr lang="ar-SA" sz="2800" b="1" dirty="0" err="1">
                <a:solidFill>
                  <a:schemeClr val="bg1"/>
                </a:solidFill>
                <a:latin typeface="Times New Roman" panose="02020603050405020304" pitchFamily="18" charset="0"/>
                <a:cs typeface="Times New Roman" panose="02020603050405020304" pitchFamily="18" charset="0"/>
              </a:rPr>
              <a:t>مة</a:t>
            </a:r>
            <a:r>
              <a:rPr lang="ar-SA" sz="2800" b="1" dirty="0">
                <a:solidFill>
                  <a:schemeClr val="bg1"/>
                </a:solidFill>
                <a:latin typeface="Times New Roman" panose="02020603050405020304" pitchFamily="18" charset="0"/>
                <a:cs typeface="Times New Roman" panose="02020603050405020304" pitchFamily="18" charset="0"/>
              </a:rPr>
              <a:t>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9463" y="2684482"/>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يشير قاموس </a:t>
            </a:r>
            <a:r>
              <a:rPr lang="en-US" sz="2400" dirty="0">
                <a:solidFill>
                  <a:srgbClr val="2D3956"/>
                </a:solidFill>
                <a:latin typeface="Times New Roman" panose="02020603050405020304" pitchFamily="18" charset="0"/>
                <a:cs typeface="Times New Roman" panose="02020603050405020304" pitchFamily="18" charset="0"/>
              </a:rPr>
              <a:t>Webster </a:t>
            </a:r>
            <a:r>
              <a:rPr lang="ar-SA" sz="2400" dirty="0">
                <a:solidFill>
                  <a:srgbClr val="2D3956"/>
                </a:solidFill>
                <a:latin typeface="Times New Roman" panose="02020603050405020304" pitchFamily="18" charset="0"/>
                <a:cs typeface="Times New Roman" panose="02020603050405020304" pitchFamily="18" charset="0"/>
              </a:rPr>
              <a:t>إلى أن المشكلة " حالة صعبة تتطلب حلا </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كذلك فإن المشكلة " حالات تتعقد فيها عوامل متشابكة تتصف بالغموض ويحتاج إلى حلها معرفة أسبابها وتحليل عناصرها وظروفها</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والمشكلة تعني عوائق وصعوبات تحول دون الوصول للهدف المأمول، ويؤدي تراكم المشكلات إلى تراكم الأزمات إذا تكرر حدوثها، أو إذا استمرت لفترة طويلة دون حل</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B70D834-C9F6-B887-A022-CE6F30AF3D7C}"/>
              </a:ext>
            </a:extLst>
          </p:cNvPr>
          <p:cNvSpPr txBox="1"/>
          <p:nvPr/>
        </p:nvSpPr>
        <p:spPr>
          <a:xfrm>
            <a:off x="8891752" y="1900559"/>
            <a:ext cx="2357940" cy="523220"/>
          </a:xfrm>
          <a:prstGeom prst="rect">
            <a:avLst/>
          </a:prstGeom>
          <a:noFill/>
        </p:spPr>
        <p:txBody>
          <a:bodyPr wrap="square" rtlCol="0">
            <a:spAutoFit/>
          </a:bodyPr>
          <a:lstStyle/>
          <a:p>
            <a:pPr algn="ctr"/>
            <a:r>
              <a:rPr lang="ar-EG" sz="2800" b="1" dirty="0">
                <a:solidFill>
                  <a:srgbClr val="FF0000"/>
                </a:solidFill>
                <a:latin typeface="Times New Roman" panose="02020603050405020304" pitchFamily="18" charset="0"/>
                <a:cs typeface="Times New Roman" panose="02020603050405020304" pitchFamily="18" charset="0"/>
              </a:rPr>
              <a:t>المشكلة</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C755660E-ED07-4E4B-A6BD-908C78E12B98}"/>
              </a:ext>
            </a:extLst>
          </p:cNvPr>
          <p:cNvPicPr>
            <a:picLocks noChangeAspect="1"/>
          </p:cNvPicPr>
          <p:nvPr/>
        </p:nvPicPr>
        <p:blipFill>
          <a:blip r:embed="rId3"/>
          <a:stretch>
            <a:fillRect/>
          </a:stretch>
        </p:blipFill>
        <p:spPr>
          <a:xfrm>
            <a:off x="10554530" y="1802046"/>
            <a:ext cx="878478" cy="888999"/>
          </a:xfrm>
          <a:prstGeom prst="rect">
            <a:avLst/>
          </a:prstGeom>
        </p:spPr>
      </p:pic>
    </p:spTree>
    <p:extLst>
      <p:ext uri="{BB962C8B-B14F-4D97-AF65-F5344CB8AC3E}">
        <p14:creationId xmlns:p14="http://schemas.microsoft.com/office/powerpoint/2010/main" val="1403818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3603" y="17959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58510" y="975974"/>
            <a:ext cx="594360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المفاهيم التي تتداخل مع مفهوم </a:t>
            </a:r>
            <a:r>
              <a:rPr lang="ar-SA" sz="2800" b="1" dirty="0" err="1">
                <a:solidFill>
                  <a:schemeClr val="bg1"/>
                </a:solidFill>
                <a:latin typeface="Times New Roman" panose="02020603050405020304" pitchFamily="18" charset="0"/>
                <a:cs typeface="Times New Roman" panose="02020603050405020304" pitchFamily="18" charset="0"/>
              </a:rPr>
              <a:t>الأ</a:t>
            </a:r>
            <a:r>
              <a:rPr lang="ar-EG" sz="2800" b="1" dirty="0">
                <a:solidFill>
                  <a:schemeClr val="bg1"/>
                </a:solidFill>
                <a:latin typeface="Times New Roman" panose="02020603050405020304" pitchFamily="18" charset="0"/>
                <a:cs typeface="Times New Roman" panose="02020603050405020304" pitchFamily="18" charset="0"/>
              </a:rPr>
              <a:t>ز</a:t>
            </a:r>
            <a:r>
              <a:rPr lang="ar-SA" sz="2800" b="1" dirty="0" err="1">
                <a:solidFill>
                  <a:schemeClr val="bg1"/>
                </a:solidFill>
                <a:latin typeface="Times New Roman" panose="02020603050405020304" pitchFamily="18" charset="0"/>
                <a:cs typeface="Times New Roman" panose="02020603050405020304" pitchFamily="18" charset="0"/>
              </a:rPr>
              <a:t>مة</a:t>
            </a:r>
            <a:r>
              <a:rPr lang="ar-SA" sz="2800" b="1" dirty="0">
                <a:solidFill>
                  <a:schemeClr val="bg1"/>
                </a:solidFill>
                <a:latin typeface="Times New Roman" panose="02020603050405020304" pitchFamily="18" charset="0"/>
                <a:cs typeface="Times New Roman" panose="02020603050405020304" pitchFamily="18" charset="0"/>
              </a:rPr>
              <a:t>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9463" y="2684482"/>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عبارة عن موضوع جدلي يتسع للاختلاف في وجهات النظر وتباين الآراء والحلول المقترحة، وتظهر القضية نتيجة تطور الخلافات حول مسألة ما وتنطوي على آراء متعارضة.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وتنشأ القضية نتيجة الفجوة بين سلوكيات المنظمة وتوقعات قطاع أو أكثر من جماهيرها. وإذا استمرت القضايا دون علاج يمكن أن تؤثر على وظائف المنظمة وتطوراتها المستقبلية. وتختلف إدارة القضايا عن إدارة الأزمات في كون الأولى ذات طبيعة وقائية </a:t>
            </a:r>
            <a:r>
              <a:rPr lang="en-US" sz="2400" dirty="0">
                <a:solidFill>
                  <a:srgbClr val="2D3956"/>
                </a:solidFill>
                <a:latin typeface="Times New Roman" panose="02020603050405020304" pitchFamily="18" charset="0"/>
                <a:cs typeface="Times New Roman" panose="02020603050405020304" pitchFamily="18" charset="0"/>
              </a:rPr>
              <a:t>Proactive</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في حين غالبا ما تكون الثانية ذات طبيعة علاجية </a:t>
            </a:r>
            <a:r>
              <a:rPr lang="en-US" sz="2400" dirty="0">
                <a:solidFill>
                  <a:srgbClr val="2D3956"/>
                </a:solidFill>
                <a:latin typeface="Times New Roman" panose="02020603050405020304" pitchFamily="18" charset="0"/>
                <a:cs typeface="Times New Roman" panose="02020603050405020304" pitchFamily="18" charset="0"/>
              </a:rPr>
              <a:t>Reactive</a:t>
            </a:r>
            <a:r>
              <a:rPr lang="ar-EG" sz="2400" dirty="0">
                <a:solidFill>
                  <a:srgbClr val="2D3956"/>
                </a:solidFill>
                <a:latin typeface="Times New Roman" panose="02020603050405020304" pitchFamily="18" charset="0"/>
                <a:cs typeface="Times New Roman" panose="02020603050405020304" pitchFamily="18" charset="0"/>
              </a:rPr>
              <a:t>.</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وتتشابه القضية مع الأزمة في أن كلاهما ينطوي على تهديد للمنظمة بشكل ما، غير أن الاختلاف بينهما يكون في المدى الزمني </a:t>
            </a:r>
            <a:r>
              <a:rPr lang="en-US" sz="2400" dirty="0">
                <a:solidFill>
                  <a:srgbClr val="2D3956"/>
                </a:solidFill>
                <a:latin typeface="Times New Roman" panose="02020603050405020304" pitchFamily="18" charset="0"/>
                <a:cs typeface="Times New Roman" panose="02020603050405020304" pitchFamily="18" charset="0"/>
              </a:rPr>
              <a:t>Time Scale</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حيث تأتي الأزمة عادة على غير توقع، وتدفع المنظمة إلى الاستعجال في اتخاذ الإجراءات، ويتم ذلك غالبا في إطار نقص المعلومات وعدم اليقين</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B70D834-C9F6-B887-A022-CE6F30AF3D7C}"/>
              </a:ext>
            </a:extLst>
          </p:cNvPr>
          <p:cNvSpPr txBox="1"/>
          <p:nvPr/>
        </p:nvSpPr>
        <p:spPr>
          <a:xfrm>
            <a:off x="8891752" y="1900559"/>
            <a:ext cx="2357940" cy="523220"/>
          </a:xfrm>
          <a:prstGeom prst="rect">
            <a:avLst/>
          </a:prstGeom>
          <a:noFill/>
        </p:spPr>
        <p:txBody>
          <a:bodyPr wrap="square" rtlCol="0">
            <a:spAutoFit/>
          </a:bodyPr>
          <a:lstStyle/>
          <a:p>
            <a:pPr algn="ctr"/>
            <a:r>
              <a:rPr lang="ar-EG" sz="2800" b="1" dirty="0">
                <a:solidFill>
                  <a:srgbClr val="FF0000"/>
                </a:solidFill>
                <a:latin typeface="Times New Roman" panose="02020603050405020304" pitchFamily="18" charset="0"/>
                <a:cs typeface="Times New Roman" panose="02020603050405020304" pitchFamily="18" charset="0"/>
              </a:rPr>
              <a:t>القضية</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DBA3B68-AEBD-48A4-F789-A66D9302C3BF}"/>
              </a:ext>
            </a:extLst>
          </p:cNvPr>
          <p:cNvPicPr>
            <a:picLocks noChangeAspect="1"/>
          </p:cNvPicPr>
          <p:nvPr/>
        </p:nvPicPr>
        <p:blipFill>
          <a:blip r:embed="rId3"/>
          <a:stretch>
            <a:fillRect/>
          </a:stretch>
        </p:blipFill>
        <p:spPr>
          <a:xfrm>
            <a:off x="10509467" y="1657685"/>
            <a:ext cx="878930" cy="887422"/>
          </a:xfrm>
          <a:prstGeom prst="rect">
            <a:avLst/>
          </a:prstGeom>
        </p:spPr>
      </p:pic>
    </p:spTree>
    <p:extLst>
      <p:ext uri="{BB962C8B-B14F-4D97-AF65-F5344CB8AC3E}">
        <p14:creationId xmlns:p14="http://schemas.microsoft.com/office/powerpoint/2010/main" val="742650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3603" y="17959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58510" y="975974"/>
            <a:ext cx="5943600" cy="1384995"/>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المفاهيم التي تتداخل مع مفهوم </a:t>
            </a:r>
            <a:r>
              <a:rPr lang="ar-SA" sz="2800" b="1" dirty="0" err="1">
                <a:solidFill>
                  <a:schemeClr val="bg1"/>
                </a:solidFill>
                <a:latin typeface="Times New Roman" panose="02020603050405020304" pitchFamily="18" charset="0"/>
                <a:cs typeface="Times New Roman" panose="02020603050405020304" pitchFamily="18" charset="0"/>
              </a:rPr>
              <a:t>الأ</a:t>
            </a:r>
            <a:r>
              <a:rPr lang="ar-EG" sz="2800" b="1" dirty="0">
                <a:solidFill>
                  <a:schemeClr val="bg1"/>
                </a:solidFill>
                <a:latin typeface="Times New Roman" panose="02020603050405020304" pitchFamily="18" charset="0"/>
                <a:cs typeface="Times New Roman" panose="02020603050405020304" pitchFamily="18" charset="0"/>
              </a:rPr>
              <a:t>ز</a:t>
            </a:r>
            <a:r>
              <a:rPr lang="ar-SA" sz="2800" b="1" dirty="0" err="1">
                <a:solidFill>
                  <a:schemeClr val="bg1"/>
                </a:solidFill>
                <a:latin typeface="Times New Roman" panose="02020603050405020304" pitchFamily="18" charset="0"/>
                <a:cs typeface="Times New Roman" panose="02020603050405020304" pitchFamily="18" charset="0"/>
              </a:rPr>
              <a:t>مة</a:t>
            </a:r>
            <a:r>
              <a:rPr lang="ar-SA" sz="2800" b="1" dirty="0">
                <a:solidFill>
                  <a:schemeClr val="bg1"/>
                </a:solidFill>
                <a:latin typeface="Times New Roman" panose="02020603050405020304" pitchFamily="18" charset="0"/>
                <a:cs typeface="Times New Roman" panose="02020603050405020304" pitchFamily="18" charset="0"/>
              </a:rPr>
              <a:t>	</a:t>
            </a: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9463" y="2684482"/>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عبارة عن " حدث يسبب تديرا شائعا وأضرار كبيرة</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ويعرف العلماء الكارثة تعريفات تبرز خصائصها وتميزها عن الأزمة فهي: " حادثة مفجعة مأساوية تربك الحياة اليومية بشكل بالغ وتوقع العديد من الخسائر المادية والبشرية، وتحطم الموارد المحلية، وتسبب مشكلات تستمر لفترات طويلة."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وتتسم الكارثة </a:t>
            </a:r>
            <a:r>
              <a:rPr lang="ar-EG" sz="2400" dirty="0">
                <a:solidFill>
                  <a:srgbClr val="2D3956"/>
                </a:solidFill>
                <a:latin typeface="Times New Roman" panose="02020603050405020304" pitchFamily="18" charset="0"/>
                <a:cs typeface="Times New Roman" panose="02020603050405020304" pitchFamily="18" charset="0"/>
              </a:rPr>
              <a:t>ب</a:t>
            </a:r>
            <a:r>
              <a:rPr lang="ar-SA" sz="2400" dirty="0">
                <a:solidFill>
                  <a:srgbClr val="2D3956"/>
                </a:solidFill>
                <a:latin typeface="Times New Roman" panose="02020603050405020304" pitchFamily="18" charset="0"/>
                <a:cs typeface="Times New Roman" panose="02020603050405020304" pitchFamily="18" charset="0"/>
              </a:rPr>
              <a:t>سمات أساسية: </a:t>
            </a:r>
          </a:p>
          <a:p>
            <a:pPr marL="342900" indent="-342900" algn="just" rtl="1">
              <a:buFont typeface="Arial" panose="020B0604020202020204" pitchFamily="34" charset="0"/>
              <a:buChar char="•"/>
            </a:pPr>
            <a:r>
              <a:rPr lang="ar-SA" sz="2400" u="sng" dirty="0">
                <a:solidFill>
                  <a:srgbClr val="2D3956"/>
                </a:solidFill>
                <a:latin typeface="Times New Roman" panose="02020603050405020304" pitchFamily="18" charset="0"/>
                <a:cs typeface="Times New Roman" panose="02020603050405020304" pitchFamily="18" charset="0"/>
              </a:rPr>
              <a:t>الشدة والقساوة</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ويمكن قياس هذه الشدة من خلال حجم الدمار والخسائر المادية والبشرية والاقتصادية.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r>
              <a:rPr lang="ar-SA" sz="2400" u="sng" dirty="0">
                <a:solidFill>
                  <a:srgbClr val="2D3956"/>
                </a:solidFill>
                <a:latin typeface="Times New Roman" panose="02020603050405020304" pitchFamily="18" charset="0"/>
                <a:cs typeface="Times New Roman" panose="02020603050405020304" pitchFamily="18" charset="0"/>
              </a:rPr>
              <a:t>اتساع النطاق</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حيث تمتد آثارها إلى مناطق جغرافية واسعة أو منظمات دولية متعددة الجنسيات.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B70D834-C9F6-B887-A022-CE6F30AF3D7C}"/>
              </a:ext>
            </a:extLst>
          </p:cNvPr>
          <p:cNvSpPr txBox="1"/>
          <p:nvPr/>
        </p:nvSpPr>
        <p:spPr>
          <a:xfrm>
            <a:off x="9317420" y="1900559"/>
            <a:ext cx="1932271" cy="523220"/>
          </a:xfrm>
          <a:prstGeom prst="rect">
            <a:avLst/>
          </a:prstGeom>
          <a:noFill/>
        </p:spPr>
        <p:txBody>
          <a:bodyPr wrap="square" rtlCol="0">
            <a:spAutoFit/>
          </a:bodyPr>
          <a:lstStyle/>
          <a:p>
            <a:pPr algn="ctr"/>
            <a:r>
              <a:rPr lang="ar-EG" sz="2800" b="1" dirty="0">
                <a:solidFill>
                  <a:srgbClr val="FF0000"/>
                </a:solidFill>
                <a:latin typeface="Times New Roman" panose="02020603050405020304" pitchFamily="18" charset="0"/>
                <a:cs typeface="Times New Roman" panose="02020603050405020304" pitchFamily="18" charset="0"/>
              </a:rPr>
              <a:t>الكارثة</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50D4596-0635-AB25-EDC7-7B36634A34BD}"/>
              </a:ext>
            </a:extLst>
          </p:cNvPr>
          <p:cNvPicPr>
            <a:picLocks noChangeAspect="1"/>
          </p:cNvPicPr>
          <p:nvPr/>
        </p:nvPicPr>
        <p:blipFill>
          <a:blip r:embed="rId3"/>
          <a:stretch>
            <a:fillRect/>
          </a:stretch>
        </p:blipFill>
        <p:spPr>
          <a:xfrm>
            <a:off x="10823198" y="1844782"/>
            <a:ext cx="565199" cy="571928"/>
          </a:xfrm>
          <a:prstGeom prst="rect">
            <a:avLst/>
          </a:prstGeom>
        </p:spPr>
      </p:pic>
    </p:spTree>
    <p:extLst>
      <p:ext uri="{BB962C8B-B14F-4D97-AF65-F5344CB8AC3E}">
        <p14:creationId xmlns:p14="http://schemas.microsoft.com/office/powerpoint/2010/main" val="197809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3603" y="17959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58510" y="975974"/>
            <a:ext cx="5943600"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أمثلة على الأزمات التي تعرضت لها الشركات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9463" y="2684482"/>
            <a:ext cx="10541000" cy="400110"/>
          </a:xfrm>
          <a:prstGeom prst="rect">
            <a:avLst/>
          </a:prstGeom>
          <a:noFill/>
        </p:spPr>
        <p:txBody>
          <a:bodyPr wrap="square" rtlCol="0">
            <a:spAutoFit/>
          </a:bodyPr>
          <a:lstStyle/>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Picture 12">
            <a:extLst>
              <a:ext uri="{FF2B5EF4-FFF2-40B4-BE49-F238E27FC236}">
                <a16:creationId xmlns:a16="http://schemas.microsoft.com/office/drawing/2014/main" id="{C5D56772-F681-A0BA-4B78-090128C8C76C}"/>
              </a:ext>
            </a:extLst>
          </p:cNvPr>
          <p:cNvPicPr>
            <a:picLocks noChangeAspect="1"/>
          </p:cNvPicPr>
          <p:nvPr/>
        </p:nvPicPr>
        <p:blipFill rotWithShape="1">
          <a:blip r:embed="rId3"/>
          <a:srcRect l="15388" t="36242" r="40388" b="39535"/>
          <a:stretch/>
        </p:blipFill>
        <p:spPr>
          <a:xfrm>
            <a:off x="1691173" y="2141974"/>
            <a:ext cx="9286648" cy="2859841"/>
          </a:xfrm>
          <a:prstGeom prst="rect">
            <a:avLst/>
          </a:prstGeom>
        </p:spPr>
      </p:pic>
      <p:sp>
        <p:nvSpPr>
          <p:cNvPr id="14" name="TextBox 13">
            <a:extLst>
              <a:ext uri="{FF2B5EF4-FFF2-40B4-BE49-F238E27FC236}">
                <a16:creationId xmlns:a16="http://schemas.microsoft.com/office/drawing/2014/main" id="{DF4408B0-BD1E-A758-E848-C21173975B7F}"/>
              </a:ext>
            </a:extLst>
          </p:cNvPr>
          <p:cNvSpPr txBox="1"/>
          <p:nvPr/>
        </p:nvSpPr>
        <p:spPr>
          <a:xfrm>
            <a:off x="3184634" y="5226101"/>
            <a:ext cx="6312454" cy="646331"/>
          </a:xfrm>
          <a:prstGeom prst="rect">
            <a:avLst/>
          </a:prstGeom>
          <a:noFill/>
        </p:spPr>
        <p:txBody>
          <a:bodyPr wrap="square" rtlCol="0">
            <a:spAutoFit/>
          </a:bodyPr>
          <a:lstStyle/>
          <a:p>
            <a:pPr algn="ctr"/>
            <a:r>
              <a:rPr lang="en-US" dirty="0">
                <a:hlinkClick r:id="rId4"/>
              </a:rPr>
              <a:t>https://</a:t>
            </a:r>
            <a:r>
              <a:rPr lang="en-US" dirty="0" err="1">
                <a:hlinkClick r:id="rId4"/>
              </a:rPr>
              <a:t>www.bbc.com</a:t>
            </a:r>
            <a:r>
              <a:rPr lang="en-US" dirty="0">
                <a:hlinkClick r:id="rId4"/>
              </a:rPr>
              <a:t>/</a:t>
            </a:r>
            <a:r>
              <a:rPr lang="en-US" dirty="0" err="1">
                <a:hlinkClick r:id="rId4"/>
              </a:rPr>
              <a:t>arabic</a:t>
            </a:r>
            <a:r>
              <a:rPr lang="en-US" dirty="0">
                <a:hlinkClick r:id="rId4"/>
              </a:rPr>
              <a:t>/business/2014/02/</a:t>
            </a:r>
            <a:r>
              <a:rPr lang="en-US" dirty="0" err="1">
                <a:hlinkClick r:id="rId4"/>
              </a:rPr>
              <a:t>140212_toyota_prius_recall</a:t>
            </a:r>
            <a:r>
              <a:rPr lang="ar-EG" dirty="0"/>
              <a:t> </a:t>
            </a:r>
            <a:endParaRPr lang="en-US" dirty="0"/>
          </a:p>
        </p:txBody>
      </p:sp>
      <p:pic>
        <p:nvPicPr>
          <p:cNvPr id="16" name="Picture 15">
            <a:extLst>
              <a:ext uri="{FF2B5EF4-FFF2-40B4-BE49-F238E27FC236}">
                <a16:creationId xmlns:a16="http://schemas.microsoft.com/office/drawing/2014/main" id="{0AAA68A5-3BFB-AF3D-A5B7-5A74DA45AEA1}"/>
              </a:ext>
            </a:extLst>
          </p:cNvPr>
          <p:cNvPicPr>
            <a:picLocks noChangeAspect="1"/>
          </p:cNvPicPr>
          <p:nvPr/>
        </p:nvPicPr>
        <p:blipFill rotWithShape="1">
          <a:blip r:embed="rId5"/>
          <a:srcRect l="32845" t="37205" r="43879" b="23636"/>
          <a:stretch/>
        </p:blipFill>
        <p:spPr>
          <a:xfrm rot="19913730">
            <a:off x="218708" y="4645708"/>
            <a:ext cx="1868880" cy="1767741"/>
          </a:xfrm>
          <a:prstGeom prst="rect">
            <a:avLst/>
          </a:prstGeom>
        </p:spPr>
      </p:pic>
    </p:spTree>
    <p:extLst>
      <p:ext uri="{BB962C8B-B14F-4D97-AF65-F5344CB8AC3E}">
        <p14:creationId xmlns:p14="http://schemas.microsoft.com/office/powerpoint/2010/main" val="3593813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36883" y="975974"/>
            <a:ext cx="590141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أمثلة على الأزمات التي تعرضت لها الشركات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Picture 12">
            <a:extLst>
              <a:ext uri="{FF2B5EF4-FFF2-40B4-BE49-F238E27FC236}">
                <a16:creationId xmlns:a16="http://schemas.microsoft.com/office/drawing/2014/main" id="{FD65E479-90A1-510E-436D-4D480D667887}"/>
              </a:ext>
            </a:extLst>
          </p:cNvPr>
          <p:cNvPicPr>
            <a:picLocks noChangeAspect="1"/>
          </p:cNvPicPr>
          <p:nvPr/>
        </p:nvPicPr>
        <p:blipFill rotWithShape="1">
          <a:blip r:embed="rId3"/>
          <a:srcRect l="15387" t="29953" r="40260" b="36799"/>
          <a:stretch/>
        </p:blipFill>
        <p:spPr>
          <a:xfrm>
            <a:off x="2262461" y="1962943"/>
            <a:ext cx="7693568" cy="3242424"/>
          </a:xfrm>
          <a:prstGeom prst="rect">
            <a:avLst/>
          </a:prstGeom>
        </p:spPr>
      </p:pic>
      <p:pic>
        <p:nvPicPr>
          <p:cNvPr id="9" name="Picture 8">
            <a:extLst>
              <a:ext uri="{FF2B5EF4-FFF2-40B4-BE49-F238E27FC236}">
                <a16:creationId xmlns:a16="http://schemas.microsoft.com/office/drawing/2014/main" id="{E08F2A48-181C-7D38-95B3-1F261DB74CE3}"/>
              </a:ext>
            </a:extLst>
          </p:cNvPr>
          <p:cNvPicPr>
            <a:picLocks noChangeAspect="1"/>
          </p:cNvPicPr>
          <p:nvPr/>
        </p:nvPicPr>
        <p:blipFill>
          <a:blip r:embed="rId4"/>
          <a:stretch>
            <a:fillRect/>
          </a:stretch>
        </p:blipFill>
        <p:spPr>
          <a:xfrm>
            <a:off x="9762665" y="1792617"/>
            <a:ext cx="733954" cy="725003"/>
          </a:xfrm>
          <a:prstGeom prst="rect">
            <a:avLst/>
          </a:prstGeom>
        </p:spPr>
      </p:pic>
      <p:pic>
        <p:nvPicPr>
          <p:cNvPr id="11" name="Picture 10">
            <a:extLst>
              <a:ext uri="{FF2B5EF4-FFF2-40B4-BE49-F238E27FC236}">
                <a16:creationId xmlns:a16="http://schemas.microsoft.com/office/drawing/2014/main" id="{641A7A80-6AA7-0898-37B9-5D19C899EB67}"/>
              </a:ext>
            </a:extLst>
          </p:cNvPr>
          <p:cNvPicPr>
            <a:picLocks noChangeAspect="1"/>
          </p:cNvPicPr>
          <p:nvPr/>
        </p:nvPicPr>
        <p:blipFill>
          <a:blip r:embed="rId4"/>
          <a:stretch>
            <a:fillRect/>
          </a:stretch>
        </p:blipFill>
        <p:spPr>
          <a:xfrm rot="19873551">
            <a:off x="1818068" y="4648002"/>
            <a:ext cx="882242" cy="871483"/>
          </a:xfrm>
          <a:prstGeom prst="rect">
            <a:avLst/>
          </a:prstGeom>
        </p:spPr>
      </p:pic>
      <p:pic>
        <p:nvPicPr>
          <p:cNvPr id="15" name="Picture 14">
            <a:extLst>
              <a:ext uri="{FF2B5EF4-FFF2-40B4-BE49-F238E27FC236}">
                <a16:creationId xmlns:a16="http://schemas.microsoft.com/office/drawing/2014/main" id="{C5A1A372-7459-9CB5-7C73-FD20C8258CAA}"/>
              </a:ext>
            </a:extLst>
          </p:cNvPr>
          <p:cNvPicPr>
            <a:picLocks noChangeAspect="1"/>
          </p:cNvPicPr>
          <p:nvPr/>
        </p:nvPicPr>
        <p:blipFill rotWithShape="1">
          <a:blip r:embed="rId5"/>
          <a:srcRect l="33492" t="36242" r="44009" b="24085"/>
          <a:stretch/>
        </p:blipFill>
        <p:spPr>
          <a:xfrm rot="19944825">
            <a:off x="10062799" y="2560922"/>
            <a:ext cx="2064336" cy="2046466"/>
          </a:xfrm>
          <a:prstGeom prst="rect">
            <a:avLst/>
          </a:prstGeom>
        </p:spPr>
      </p:pic>
      <p:sp>
        <p:nvSpPr>
          <p:cNvPr id="16" name="TextBox 15">
            <a:extLst>
              <a:ext uri="{FF2B5EF4-FFF2-40B4-BE49-F238E27FC236}">
                <a16:creationId xmlns:a16="http://schemas.microsoft.com/office/drawing/2014/main" id="{E6EF3D02-0B9D-E5D4-731B-34466C5C504C}"/>
              </a:ext>
            </a:extLst>
          </p:cNvPr>
          <p:cNvSpPr txBox="1"/>
          <p:nvPr/>
        </p:nvSpPr>
        <p:spPr>
          <a:xfrm>
            <a:off x="3596811" y="5172505"/>
            <a:ext cx="7192886" cy="646331"/>
          </a:xfrm>
          <a:prstGeom prst="rect">
            <a:avLst/>
          </a:prstGeom>
          <a:noFill/>
        </p:spPr>
        <p:txBody>
          <a:bodyPr wrap="square" rtlCol="0">
            <a:spAutoFit/>
          </a:bodyPr>
          <a:lstStyle/>
          <a:p>
            <a:r>
              <a:rPr lang="en-US" dirty="0">
                <a:hlinkClick r:id="rId6"/>
              </a:rPr>
              <a:t>https://</a:t>
            </a:r>
            <a:r>
              <a:rPr lang="en-US" dirty="0" err="1">
                <a:hlinkClick r:id="rId6"/>
              </a:rPr>
              <a:t>www.bbc.com</a:t>
            </a:r>
            <a:r>
              <a:rPr lang="en-US" dirty="0">
                <a:hlinkClick r:id="rId6"/>
              </a:rPr>
              <a:t>/</a:t>
            </a:r>
            <a:r>
              <a:rPr lang="en-US" dirty="0" err="1">
                <a:hlinkClick r:id="rId6"/>
              </a:rPr>
              <a:t>arabic</a:t>
            </a:r>
            <a:r>
              <a:rPr lang="en-US" dirty="0">
                <a:hlinkClick r:id="rId6"/>
              </a:rPr>
              <a:t>/science-and-tech-62150134</a:t>
            </a:r>
            <a:endParaRPr lang="ar-EG" dirty="0"/>
          </a:p>
          <a:p>
            <a:r>
              <a:rPr lang="en-US" dirty="0">
                <a:hlinkClick r:id="rId7"/>
              </a:rPr>
              <a:t>https://</a:t>
            </a:r>
            <a:r>
              <a:rPr lang="en-US" dirty="0" err="1">
                <a:hlinkClick r:id="rId7"/>
              </a:rPr>
              <a:t>www.bbc.com</a:t>
            </a:r>
            <a:r>
              <a:rPr lang="en-US" dirty="0">
                <a:hlinkClick r:id="rId7"/>
              </a:rPr>
              <a:t>/</a:t>
            </a:r>
            <a:r>
              <a:rPr lang="en-US" dirty="0" err="1">
                <a:hlinkClick r:id="rId7"/>
              </a:rPr>
              <a:t>arabic</a:t>
            </a:r>
            <a:r>
              <a:rPr lang="en-US" dirty="0">
                <a:hlinkClick r:id="rId7"/>
              </a:rPr>
              <a:t>/science-and-tech-39026665</a:t>
            </a:r>
            <a:r>
              <a:rPr lang="ar-EG" dirty="0"/>
              <a:t> </a:t>
            </a:r>
            <a:endParaRPr lang="en-US" dirty="0"/>
          </a:p>
        </p:txBody>
      </p:sp>
    </p:spTree>
    <p:extLst>
      <p:ext uri="{BB962C8B-B14F-4D97-AF65-F5344CB8AC3E}">
        <p14:creationId xmlns:p14="http://schemas.microsoft.com/office/powerpoint/2010/main" val="310972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السمات المميزة للأزمة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89DA906-40C0-39C5-1F24-68DAC1BDA705}"/>
              </a:ext>
            </a:extLst>
          </p:cNvPr>
          <p:cNvPicPr>
            <a:picLocks noChangeAspect="1"/>
          </p:cNvPicPr>
          <p:nvPr/>
        </p:nvPicPr>
        <p:blipFill>
          <a:blip r:embed="rId3"/>
          <a:stretch>
            <a:fillRect/>
          </a:stretch>
        </p:blipFill>
        <p:spPr>
          <a:xfrm>
            <a:off x="1697293" y="975974"/>
            <a:ext cx="9750097" cy="4994720"/>
          </a:xfrm>
          <a:prstGeom prst="rect">
            <a:avLst/>
          </a:prstGeom>
        </p:spPr>
      </p:pic>
    </p:spTree>
    <p:extLst>
      <p:ext uri="{BB962C8B-B14F-4D97-AF65-F5344CB8AC3E}">
        <p14:creationId xmlns:p14="http://schemas.microsoft.com/office/powerpoint/2010/main" val="177829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94417" y="739347"/>
            <a:ext cx="6058446"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العوامل المؤثرة على فهم طبيعة الأزمة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55119"/>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نوع الأزمة ومصدرها: فالأزمات الطبيعية مثل الزلازل تختلف عن الأزمات الاقتصادية أو السياسية مما يتطلب فهماً مختلفاً لطبيعتها.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مرحلة الأزمة ومدى تصاعدها: فكلما ازداد تصاعد الأزمة ازداد تعقيد فهمها.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مدى توافر المعلومات والبيانات: فكلما زادت المعلومات المتوافرة حول الأزمة سهل فهم طبيعتها.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الخبرات السابقة في التعامل مع أزمات مشابهة.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مدى توافر الخبراء والمستشارين القادرين على تحليل 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العوامل الثقافية والاجتماعية المحيطة بالأزمة.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الإمكانيات والموارد المتاحة لجمع المعلومات حول الأزمة وتحليلها.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البيئة السياسية ومدى تعقيدها.</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07A9799F-C8FF-8AA4-43A5-A37262C184BD}"/>
              </a:ext>
            </a:extLst>
          </p:cNvPr>
          <p:cNvPicPr>
            <a:picLocks noChangeAspect="1"/>
          </p:cNvPicPr>
          <p:nvPr/>
        </p:nvPicPr>
        <p:blipFill>
          <a:blip r:embed="rId3"/>
          <a:stretch>
            <a:fillRect/>
          </a:stretch>
        </p:blipFill>
        <p:spPr>
          <a:xfrm>
            <a:off x="889000" y="4415176"/>
            <a:ext cx="3114675" cy="1466850"/>
          </a:xfrm>
          <a:prstGeom prst="rect">
            <a:avLst/>
          </a:prstGeom>
        </p:spPr>
      </p:pic>
    </p:spTree>
    <p:extLst>
      <p:ext uri="{BB962C8B-B14F-4D97-AF65-F5344CB8AC3E}">
        <p14:creationId xmlns:p14="http://schemas.microsoft.com/office/powerpoint/2010/main" val="89693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37052" y="852737"/>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أهم خصائص الأزمات</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41093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نقطة تحول تتزايد فيها الحاجة إلى الفعل المتزايد ورد الفعل المتزايد لمواجهة الظروف الطارئة.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تتميز بدرجة عالية من الشك في القرارات المطروحة. - يصعب فيها التحكم في الأحداث.</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تسود فيها ظروف عدم التأكد ونقص المعلومات ومديرو الأزمة يعملون في جو من الريبة والشك والغموض وعدم وضوح الرؤية.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ضغط الوقت والحاجة إلى اتخاذ قرارات صائبة وسريعة مع عدم وجود احتمال للخطأ لعدم وجود الوقت لإصلاح هذا الخطأ.</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التهديد الشديد للمصالح والأهداف، مثل انهيار الكيان الإداري أو سمعة وكرامة متخذ القرار.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المفاجأة والسرعة التي تحدث بها، ومع ذلك قد تحدث رغم عدم وجود عنصر المفاجأة.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B5AD9BA-A00D-7AC2-6E27-D65F159CCB16}"/>
              </a:ext>
            </a:extLst>
          </p:cNvPr>
          <p:cNvPicPr>
            <a:picLocks noChangeAspect="1"/>
          </p:cNvPicPr>
          <p:nvPr/>
        </p:nvPicPr>
        <p:blipFill>
          <a:blip r:embed="rId3"/>
          <a:stretch>
            <a:fillRect/>
          </a:stretch>
        </p:blipFill>
        <p:spPr>
          <a:xfrm>
            <a:off x="6574481" y="472621"/>
            <a:ext cx="2800350" cy="1628775"/>
          </a:xfrm>
          <a:prstGeom prst="rect">
            <a:avLst/>
          </a:prstGeom>
        </p:spPr>
      </p:pic>
    </p:spTree>
    <p:extLst>
      <p:ext uri="{BB962C8B-B14F-4D97-AF65-F5344CB8AC3E}">
        <p14:creationId xmlns:p14="http://schemas.microsoft.com/office/powerpoint/2010/main" val="1624674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311097" y="911351"/>
            <a:ext cx="3902738"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الأسباب التي تنتج عنها الأزمة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سوء الفهم: </a:t>
            </a:r>
            <a:r>
              <a:rPr lang="ar-SA" sz="2400" dirty="0">
                <a:solidFill>
                  <a:srgbClr val="2D3956"/>
                </a:solidFill>
                <a:latin typeface="Times New Roman" panose="02020603050405020304" pitchFamily="18" charset="0"/>
                <a:cs typeface="Times New Roman" panose="02020603050405020304" pitchFamily="18" charset="0"/>
              </a:rPr>
              <a:t>خطأ في استقبال وفهم المعلومات المتوفرة عن الأزمة نتيجة قلتها أو تداخلها.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سوء الإدراك: يمثل الإدراك مرحلة استيعاب المعلومات التي أمكن الحصول عليها والحكم التقديري على الأمور المعروضة.</a:t>
            </a:r>
          </a:p>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سوء التقدير: </a:t>
            </a:r>
            <a:r>
              <a:rPr lang="ar-SA" sz="2400" dirty="0">
                <a:solidFill>
                  <a:srgbClr val="2D3956"/>
                </a:solidFill>
                <a:latin typeface="Times New Roman" panose="02020603050405020304" pitchFamily="18" charset="0"/>
                <a:cs typeface="Times New Roman" panose="02020603050405020304" pitchFamily="18" charset="0"/>
              </a:rPr>
              <a:t>إما بالشك في المعلومات أو إعطاء قيمة للمعلومات مبالغ فيها نتيجة الثقة الزائدة بالنفس.</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سوء التقييم: وينشأ في كثير من الأحيان نتيجة المغالاة في الثقة بالنفس، وفي القدرة الذاتية على مواجهة الطرف الآخر.</a:t>
            </a:r>
          </a:p>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سوء الإدارة: </a:t>
            </a:r>
            <a:r>
              <a:rPr lang="ar-SA" sz="2400" dirty="0">
                <a:solidFill>
                  <a:srgbClr val="2D3956"/>
                </a:solidFill>
                <a:latin typeface="Times New Roman" panose="02020603050405020304" pitchFamily="18" charset="0"/>
                <a:cs typeface="Times New Roman" panose="02020603050405020304" pitchFamily="18" charset="0"/>
              </a:rPr>
              <a:t>بسبب العشوائية أو الاستبداد الإداري أو عدم وجود أنظمة للعمليات الإدارية، فالإدارة العشوائية هي التي تقوم على الجهل وتشجيع الانحراف والتسيب.</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6C6940F-0CD2-F4AC-66BD-DF4E38193A2D}"/>
              </a:ext>
            </a:extLst>
          </p:cNvPr>
          <p:cNvPicPr>
            <a:picLocks noChangeAspect="1"/>
          </p:cNvPicPr>
          <p:nvPr/>
        </p:nvPicPr>
        <p:blipFill>
          <a:blip r:embed="rId3"/>
          <a:stretch>
            <a:fillRect/>
          </a:stretch>
        </p:blipFill>
        <p:spPr>
          <a:xfrm>
            <a:off x="942308" y="5103016"/>
            <a:ext cx="1988256" cy="1425542"/>
          </a:xfrm>
          <a:prstGeom prst="rect">
            <a:avLst/>
          </a:prstGeom>
        </p:spPr>
      </p:pic>
    </p:spTree>
    <p:extLst>
      <p:ext uri="{BB962C8B-B14F-4D97-AF65-F5344CB8AC3E}">
        <p14:creationId xmlns:p14="http://schemas.microsoft.com/office/powerpoint/2010/main" val="47561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13025"/>
            <a:ext cx="6074211"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الفرق بين إدارة الأزمة والإدارة بالأزمة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14179" y="2155119"/>
            <a:ext cx="10099566"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إدارة الأزمة </a:t>
            </a:r>
            <a:r>
              <a:rPr lang="en-US" sz="2400" dirty="0">
                <a:solidFill>
                  <a:srgbClr val="2D3956"/>
                </a:solidFill>
                <a:highlight>
                  <a:srgbClr val="FFFF00"/>
                </a:highlight>
                <a:latin typeface="Times New Roman" panose="02020603050405020304" pitchFamily="18" charset="0"/>
                <a:cs typeface="Times New Roman" panose="02020603050405020304" pitchFamily="18" charset="0"/>
              </a:rPr>
              <a:t>Management  Crisis</a:t>
            </a: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هي كيفية التغلب عليها بالأدوات العلمية الإدارية المختلفة، وتجنب سلبياتها والاستفادة من </a:t>
            </a:r>
            <a:r>
              <a:rPr lang="ar-SA" sz="2400" dirty="0" err="1">
                <a:solidFill>
                  <a:srgbClr val="2D3956"/>
                </a:solidFill>
                <a:latin typeface="Times New Roman" panose="02020603050405020304" pitchFamily="18" charset="0"/>
                <a:cs typeface="Times New Roman" panose="02020603050405020304" pitchFamily="18" charset="0"/>
              </a:rPr>
              <a:t>إيجابياتها</a:t>
            </a:r>
            <a:r>
              <a:rPr lang="ar-SA" sz="2400" dirty="0">
                <a:solidFill>
                  <a:srgbClr val="2D3956"/>
                </a:solidFill>
                <a:latin typeface="Times New Roman" panose="02020603050405020304" pitchFamily="18" charset="0"/>
                <a:cs typeface="Times New Roman" panose="02020603050405020304" pitchFamily="18" charset="0"/>
              </a:rPr>
              <a:t> وهذا ما تحتاجه كل منشأة في هذا العصر المليء بالأزمات، في حين أن الإدارة بالأزمات تقوم على افتعال الأزمات وإيجادها من عدم كوسيلة للتغطية والتمويه على المشاكل القائمة التي تواجه الكيان الإداري.</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الإدارة بالأزمات </a:t>
            </a:r>
            <a:r>
              <a:rPr lang="en-US" sz="2400" dirty="0">
                <a:solidFill>
                  <a:srgbClr val="2D3956"/>
                </a:solidFill>
                <a:highlight>
                  <a:srgbClr val="FFFF00"/>
                </a:highlight>
                <a:latin typeface="Times New Roman" panose="02020603050405020304" pitchFamily="18" charset="0"/>
                <a:cs typeface="Times New Roman" panose="02020603050405020304" pitchFamily="18" charset="0"/>
              </a:rPr>
              <a:t>Management by Crisis</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هي خلق أزمة معينة (افتعال) في مستوي إداري معين (أو مستويات إدارية) من أجل تحقيق مصالح شخصية أو مصالح عامة معينة من خلال تحريك أطراف الأزمة بما يخدم الأهداف الاستراتيجية والمصالح المعينة لمفتعل الأزمة (شخص</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مؤسسة</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دولة) وخير مثال واقعي لهذا المصطلح الذي برز مؤخراً الفوضى الخلاقة في الوقت الراهن.</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55BA8C4-6D01-DDDE-843C-57D9CDF55CDC}"/>
              </a:ext>
            </a:extLst>
          </p:cNvPr>
          <p:cNvPicPr>
            <a:picLocks noChangeAspect="1"/>
          </p:cNvPicPr>
          <p:nvPr/>
        </p:nvPicPr>
        <p:blipFill rotWithShape="1">
          <a:blip r:embed="rId3"/>
          <a:srcRect t="15415" r="41975"/>
          <a:stretch/>
        </p:blipFill>
        <p:spPr>
          <a:xfrm>
            <a:off x="617280" y="5190538"/>
            <a:ext cx="1936734" cy="1477632"/>
          </a:xfrm>
          <a:prstGeom prst="rect">
            <a:avLst/>
          </a:prstGeom>
        </p:spPr>
      </p:pic>
    </p:spTree>
    <p:extLst>
      <p:ext uri="{BB962C8B-B14F-4D97-AF65-F5344CB8AC3E}">
        <p14:creationId xmlns:p14="http://schemas.microsoft.com/office/powerpoint/2010/main" val="1159374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دورة حياة الأزمة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A0D716A7-B63D-E8CC-353D-B93715285B7F}"/>
              </a:ext>
            </a:extLst>
          </p:cNvPr>
          <p:cNvPicPr>
            <a:picLocks noChangeAspect="1"/>
          </p:cNvPicPr>
          <p:nvPr/>
        </p:nvPicPr>
        <p:blipFill rotWithShape="1">
          <a:blip r:embed="rId3"/>
          <a:srcRect l="4319" b="18949"/>
          <a:stretch/>
        </p:blipFill>
        <p:spPr>
          <a:xfrm>
            <a:off x="4474961" y="1685495"/>
            <a:ext cx="6661740" cy="3696576"/>
          </a:xfrm>
          <a:prstGeom prst="rect">
            <a:avLst/>
          </a:prstGeom>
        </p:spPr>
      </p:pic>
      <p:pic>
        <p:nvPicPr>
          <p:cNvPr id="9" name="Picture 8">
            <a:extLst>
              <a:ext uri="{FF2B5EF4-FFF2-40B4-BE49-F238E27FC236}">
                <a16:creationId xmlns:a16="http://schemas.microsoft.com/office/drawing/2014/main" id="{001F4B92-9AD6-7B21-AE6C-CFCB530D1243}"/>
              </a:ext>
            </a:extLst>
          </p:cNvPr>
          <p:cNvPicPr>
            <a:picLocks noChangeAspect="1"/>
          </p:cNvPicPr>
          <p:nvPr/>
        </p:nvPicPr>
        <p:blipFill rotWithShape="1">
          <a:blip r:embed="rId4"/>
          <a:srcRect l="17816" t="28623" r="19942" b="4803"/>
          <a:stretch/>
        </p:blipFill>
        <p:spPr>
          <a:xfrm>
            <a:off x="934253" y="2357211"/>
            <a:ext cx="3098863" cy="2485915"/>
          </a:xfrm>
          <a:prstGeom prst="rect">
            <a:avLst/>
          </a:prstGeom>
        </p:spPr>
      </p:pic>
    </p:spTree>
    <p:extLst>
      <p:ext uri="{BB962C8B-B14F-4D97-AF65-F5344CB8AC3E}">
        <p14:creationId xmlns:p14="http://schemas.microsoft.com/office/powerpoint/2010/main" val="230047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249293"/>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النشأة: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بداية ظهور مؤشرات وإشارات ضعيفة تدل على احتمال وقوع 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يصعب في هذه المرحلة التنبؤ بحدوث أزمة أو عدمه.</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النمو:</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تزداد حدة مؤشرات الأزمة وتتفاقم.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تبدأ الأحداث في التسارع والتصاعد.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تتضح ملامح الأزمة.</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89BA135-8DF6-E55F-5C08-DD8ECF584523}"/>
              </a:ext>
            </a:extLst>
          </p:cNvPr>
          <p:cNvPicPr>
            <a:picLocks noChangeAspect="1"/>
          </p:cNvPicPr>
          <p:nvPr/>
        </p:nvPicPr>
        <p:blipFill>
          <a:blip r:embed="rId3"/>
          <a:stretch>
            <a:fillRect/>
          </a:stretch>
        </p:blipFill>
        <p:spPr>
          <a:xfrm>
            <a:off x="1644536" y="2718917"/>
            <a:ext cx="2182557" cy="3017782"/>
          </a:xfrm>
          <a:prstGeom prst="rect">
            <a:avLst/>
          </a:prstGeom>
        </p:spPr>
      </p:pic>
    </p:spTree>
    <p:extLst>
      <p:ext uri="{BB962C8B-B14F-4D97-AF65-F5344CB8AC3E}">
        <p14:creationId xmlns:p14="http://schemas.microsoft.com/office/powerpoint/2010/main" val="899863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072624" y="833168"/>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200305"/>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النضج:</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ذروة الأزمة وأشدها حدة.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تظهر الأضرار والخسائر بشكل كامل.</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الانحسار: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تبدأ حدة الأزمة في الانخفاض.</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تتخذ الإجراءات والسيطرة على الأضرار.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بداية مرحلة التعافي وإعادة الأوضاع إلى طبيعتها.</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8D7DA3A-ECAB-3BF1-4C4A-B6D34BBE24D7}"/>
              </a:ext>
            </a:extLst>
          </p:cNvPr>
          <p:cNvPicPr>
            <a:picLocks noChangeAspect="1"/>
          </p:cNvPicPr>
          <p:nvPr/>
        </p:nvPicPr>
        <p:blipFill rotWithShape="1">
          <a:blip r:embed="rId3"/>
          <a:srcRect l="31099" t="25590" r="30649" b="21445"/>
          <a:stretch/>
        </p:blipFill>
        <p:spPr>
          <a:xfrm>
            <a:off x="1697293" y="2453762"/>
            <a:ext cx="2180458" cy="3019091"/>
          </a:xfrm>
          <a:prstGeom prst="rect">
            <a:avLst/>
          </a:prstGeom>
        </p:spPr>
      </p:pic>
    </p:spTree>
    <p:extLst>
      <p:ext uri="{BB962C8B-B14F-4D97-AF65-F5344CB8AC3E}">
        <p14:creationId xmlns:p14="http://schemas.microsoft.com/office/powerpoint/2010/main" val="104617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تصنيف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جدول 1">
            <a:extLst>
              <a:ext uri="{FF2B5EF4-FFF2-40B4-BE49-F238E27FC236}">
                <a16:creationId xmlns:a16="http://schemas.microsoft.com/office/drawing/2014/main" id="{31BD699A-98CB-122C-E2D7-36E53E9FEB7B}"/>
              </a:ext>
            </a:extLst>
          </p:cNvPr>
          <p:cNvGraphicFramePr>
            <a:graphicFrameLocks noGrp="1"/>
          </p:cNvGraphicFramePr>
          <p:nvPr>
            <p:extLst>
              <p:ext uri="{D42A27DB-BD31-4B8C-83A1-F6EECF244321}">
                <p14:modId xmlns:p14="http://schemas.microsoft.com/office/powerpoint/2010/main" val="2881392893"/>
              </p:ext>
            </p:extLst>
          </p:nvPr>
        </p:nvGraphicFramePr>
        <p:xfrm>
          <a:off x="2407795" y="1693454"/>
          <a:ext cx="7682135" cy="4785360"/>
        </p:xfrm>
        <a:graphic>
          <a:graphicData uri="http://schemas.openxmlformats.org/drawingml/2006/table">
            <a:tbl>
              <a:tblPr rtl="1" firstRow="1" bandRow="1"/>
              <a:tblGrid>
                <a:gridCol w="2145118">
                  <a:extLst>
                    <a:ext uri="{9D8B030D-6E8A-4147-A177-3AD203B41FA5}">
                      <a16:colId xmlns:a16="http://schemas.microsoft.com/office/drawing/2014/main" val="20000"/>
                    </a:ext>
                  </a:extLst>
                </a:gridCol>
                <a:gridCol w="5537017">
                  <a:extLst>
                    <a:ext uri="{9D8B030D-6E8A-4147-A177-3AD203B41FA5}">
                      <a16:colId xmlns:a16="http://schemas.microsoft.com/office/drawing/2014/main" val="20001"/>
                    </a:ext>
                  </a:extLst>
                </a:gridCol>
              </a:tblGrid>
              <a:tr h="337563">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2000" dirty="0"/>
                        <a:t>مجال التصنيف</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CCA62"/>
                    </a:solidFill>
                  </a:tcPr>
                </a:tc>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2000" dirty="0"/>
                        <a:t>أنواع الأزمة</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CCA62"/>
                    </a:solidFill>
                  </a:tcPr>
                </a:tc>
                <a:extLst>
                  <a:ext uri="{0D108BD9-81ED-4DB2-BD59-A6C34878D82A}">
                    <a16:rowId xmlns:a16="http://schemas.microsoft.com/office/drawing/2014/main" val="10000"/>
                  </a:ext>
                </a:extLst>
              </a:tr>
              <a:tr h="163588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مرحلة التكوين</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tx1"/>
                          </a:solidFill>
                        </a:rPr>
                        <a:t>الأزمة في مرحلة الميلاد.</a:t>
                      </a:r>
                    </a:p>
                    <a:p>
                      <a:pPr marL="0" indent="0" algn="just" rtl="1">
                        <a:buNone/>
                      </a:pPr>
                      <a:r>
                        <a:rPr lang="ar-SA" sz="2400" b="0" dirty="0">
                          <a:solidFill>
                            <a:schemeClr val="tx1"/>
                          </a:solidFill>
                        </a:rPr>
                        <a:t>2. الأزمة في مرحلة النمو.</a:t>
                      </a:r>
                    </a:p>
                    <a:p>
                      <a:pPr marL="0" indent="0" algn="just" rtl="1">
                        <a:buNone/>
                      </a:pPr>
                      <a:r>
                        <a:rPr lang="ar-SA" sz="2400" b="0" dirty="0">
                          <a:solidFill>
                            <a:schemeClr val="tx1"/>
                          </a:solidFill>
                        </a:rPr>
                        <a:t>3.الأزمة في مرحلة النضج.</a:t>
                      </a:r>
                    </a:p>
                    <a:p>
                      <a:pPr marL="0" indent="0" algn="just" rtl="1">
                        <a:buNone/>
                      </a:pPr>
                      <a:r>
                        <a:rPr lang="ar-SA" sz="2400" b="0" dirty="0">
                          <a:solidFill>
                            <a:schemeClr val="tx1"/>
                          </a:solidFill>
                        </a:rPr>
                        <a:t>4.الأزمة في مرحلة الانحسار.</a:t>
                      </a:r>
                    </a:p>
                    <a:p>
                      <a:pPr marL="0" indent="0" algn="just" rtl="1">
                        <a:buNone/>
                      </a:pPr>
                      <a:r>
                        <a:rPr lang="ar-SA" sz="2400" b="0" dirty="0">
                          <a:solidFill>
                            <a:schemeClr val="tx1"/>
                          </a:solidFill>
                        </a:rPr>
                        <a:t>5.الأزمة في مرحلة الاختفاء.</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extLst>
                  <a:ext uri="{0D108BD9-81ED-4DB2-BD59-A6C34878D82A}">
                    <a16:rowId xmlns:a16="http://schemas.microsoft.com/office/drawing/2014/main" val="10001"/>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تكرار الحدوث</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tx1"/>
                          </a:solidFill>
                        </a:rPr>
                        <a:t>دورية(كورونا).</a:t>
                      </a:r>
                    </a:p>
                    <a:p>
                      <a:pPr marL="0" indent="0" algn="just" rtl="1">
                        <a:buNone/>
                      </a:pPr>
                      <a:r>
                        <a:rPr lang="ar-SA" sz="2400" b="0" dirty="0">
                          <a:solidFill>
                            <a:schemeClr val="tx1"/>
                          </a:solidFill>
                        </a:rPr>
                        <a:t>2. غير دورية/عشوائية.</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extLst>
                  <a:ext uri="{0D108BD9-81ED-4DB2-BD59-A6C34878D82A}">
                    <a16:rowId xmlns:a16="http://schemas.microsoft.com/office/drawing/2014/main" val="10002"/>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عمق الأزمة</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tx1"/>
                          </a:solidFill>
                        </a:rPr>
                        <a:t>سطحية.</a:t>
                      </a:r>
                    </a:p>
                    <a:p>
                      <a:pPr marL="0" indent="0" algn="just" rtl="1">
                        <a:buNone/>
                      </a:pPr>
                      <a:r>
                        <a:rPr lang="ar-SA" sz="2400" b="0" dirty="0">
                          <a:solidFill>
                            <a:schemeClr val="tx1"/>
                          </a:solidFill>
                        </a:rPr>
                        <a:t>2. عميقة/متغلغلة.</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extLst>
                  <a:ext uri="{0D108BD9-81ED-4DB2-BD59-A6C34878D82A}">
                    <a16:rowId xmlns:a16="http://schemas.microsoft.com/office/drawing/2014/main" val="10003"/>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التأثير</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tx1"/>
                          </a:solidFill>
                        </a:rPr>
                        <a:t>محدودة التأثير.</a:t>
                      </a:r>
                    </a:p>
                    <a:p>
                      <a:pPr marL="0" indent="0" algn="just" rtl="1">
                        <a:buNone/>
                      </a:pPr>
                      <a:r>
                        <a:rPr lang="ar-SA" sz="2400" b="0" dirty="0">
                          <a:solidFill>
                            <a:schemeClr val="tx1"/>
                          </a:solidFill>
                        </a:rPr>
                        <a:t>2. هيكلية التأثير/متغلغلة.</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extLst>
                  <a:ext uri="{0D108BD9-81ED-4DB2-BD59-A6C34878D82A}">
                    <a16:rowId xmlns:a16="http://schemas.microsoft.com/office/drawing/2014/main" val="10004"/>
                  </a:ext>
                </a:extLst>
              </a:tr>
            </a:tbl>
          </a:graphicData>
        </a:graphic>
      </p:graphicFrame>
      <p:pic>
        <p:nvPicPr>
          <p:cNvPr id="7" name="Picture 6">
            <a:extLst>
              <a:ext uri="{FF2B5EF4-FFF2-40B4-BE49-F238E27FC236}">
                <a16:creationId xmlns:a16="http://schemas.microsoft.com/office/drawing/2014/main" id="{D872A0A1-6FD6-4DDE-770F-F71CA88BD6E0}"/>
              </a:ext>
            </a:extLst>
          </p:cNvPr>
          <p:cNvPicPr>
            <a:picLocks noChangeAspect="1"/>
          </p:cNvPicPr>
          <p:nvPr/>
        </p:nvPicPr>
        <p:blipFill>
          <a:blip r:embed="rId3"/>
          <a:stretch>
            <a:fillRect/>
          </a:stretch>
        </p:blipFill>
        <p:spPr>
          <a:xfrm>
            <a:off x="9853732" y="1399145"/>
            <a:ext cx="835224" cy="835224"/>
          </a:xfrm>
          <a:prstGeom prst="rect">
            <a:avLst/>
          </a:prstGeom>
        </p:spPr>
      </p:pic>
      <p:pic>
        <p:nvPicPr>
          <p:cNvPr id="9" name="Picture 8">
            <a:extLst>
              <a:ext uri="{FF2B5EF4-FFF2-40B4-BE49-F238E27FC236}">
                <a16:creationId xmlns:a16="http://schemas.microsoft.com/office/drawing/2014/main" id="{476B4098-7386-1CEF-AE77-C16EA3AC167A}"/>
              </a:ext>
            </a:extLst>
          </p:cNvPr>
          <p:cNvPicPr>
            <a:picLocks noChangeAspect="1"/>
          </p:cNvPicPr>
          <p:nvPr/>
        </p:nvPicPr>
        <p:blipFill>
          <a:blip r:embed="rId3"/>
          <a:stretch>
            <a:fillRect/>
          </a:stretch>
        </p:blipFill>
        <p:spPr>
          <a:xfrm>
            <a:off x="2119048" y="5965652"/>
            <a:ext cx="835224" cy="835224"/>
          </a:xfrm>
          <a:prstGeom prst="rect">
            <a:avLst/>
          </a:prstGeom>
        </p:spPr>
      </p:pic>
    </p:spTree>
    <p:extLst>
      <p:ext uri="{BB962C8B-B14F-4D97-AF65-F5344CB8AC3E}">
        <p14:creationId xmlns:p14="http://schemas.microsoft.com/office/powerpoint/2010/main" val="1032362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712007" y="388672"/>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تصنيف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1" name="جدول 1">
            <a:extLst>
              <a:ext uri="{FF2B5EF4-FFF2-40B4-BE49-F238E27FC236}">
                <a16:creationId xmlns:a16="http://schemas.microsoft.com/office/drawing/2014/main" id="{E6F21E3F-9BFC-9AC5-6197-BFA6EB78694F}"/>
              </a:ext>
            </a:extLst>
          </p:cNvPr>
          <p:cNvGraphicFramePr>
            <a:graphicFrameLocks noGrp="1"/>
          </p:cNvGraphicFramePr>
          <p:nvPr>
            <p:extLst>
              <p:ext uri="{D42A27DB-BD31-4B8C-83A1-F6EECF244321}">
                <p14:modId xmlns:p14="http://schemas.microsoft.com/office/powerpoint/2010/main" val="1938849140"/>
              </p:ext>
            </p:extLst>
          </p:nvPr>
        </p:nvGraphicFramePr>
        <p:xfrm>
          <a:off x="2378234" y="1158206"/>
          <a:ext cx="7087385" cy="5242560"/>
        </p:xfrm>
        <a:graphic>
          <a:graphicData uri="http://schemas.openxmlformats.org/drawingml/2006/table">
            <a:tbl>
              <a:tblPr rtl="1" firstRow="1" bandRow="1"/>
              <a:tblGrid>
                <a:gridCol w="1979043">
                  <a:extLst>
                    <a:ext uri="{9D8B030D-6E8A-4147-A177-3AD203B41FA5}">
                      <a16:colId xmlns:a16="http://schemas.microsoft.com/office/drawing/2014/main" val="20000"/>
                    </a:ext>
                  </a:extLst>
                </a:gridCol>
                <a:gridCol w="5108342">
                  <a:extLst>
                    <a:ext uri="{9D8B030D-6E8A-4147-A177-3AD203B41FA5}">
                      <a16:colId xmlns:a16="http://schemas.microsoft.com/office/drawing/2014/main" val="20001"/>
                    </a:ext>
                  </a:extLst>
                </a:gridCol>
              </a:tblGrid>
              <a:tr h="370840">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2000" dirty="0"/>
                        <a:t>مجال التصنيف</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CCA62"/>
                    </a:solidFill>
                  </a:tcPr>
                </a:tc>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2000" dirty="0"/>
                        <a:t>أنواع الأزمة</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CCA62"/>
                    </a:solidFill>
                  </a:tcPr>
                </a:tc>
                <a:extLst>
                  <a:ext uri="{0D108BD9-81ED-4DB2-BD59-A6C34878D82A}">
                    <a16:rowId xmlns:a16="http://schemas.microsoft.com/office/drawing/2014/main" val="10000"/>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الشدة</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accent6">
                              <a:lumMod val="50000"/>
                            </a:schemeClr>
                          </a:solidFill>
                        </a:rPr>
                        <a:t>عنيفة.</a:t>
                      </a:r>
                    </a:p>
                    <a:p>
                      <a:pPr marL="0" indent="0" algn="just" rtl="1">
                        <a:buNone/>
                      </a:pPr>
                      <a:r>
                        <a:rPr lang="ar-SA" sz="2400" b="0" dirty="0">
                          <a:solidFill>
                            <a:schemeClr val="accent6">
                              <a:lumMod val="50000"/>
                            </a:schemeClr>
                          </a:solidFill>
                        </a:rPr>
                        <a:t>2. خفيفة.</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extLst>
                  <a:ext uri="{0D108BD9-81ED-4DB2-BD59-A6C34878D82A}">
                    <a16:rowId xmlns:a16="http://schemas.microsoft.com/office/drawing/2014/main" val="10001"/>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المستوى</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accent6">
                              <a:lumMod val="50000"/>
                            </a:schemeClr>
                          </a:solidFill>
                        </a:rPr>
                        <a:t>القومي/الكلي.</a:t>
                      </a:r>
                    </a:p>
                    <a:p>
                      <a:pPr marL="0" indent="0" algn="just" rtl="1">
                        <a:buNone/>
                      </a:pPr>
                      <a:r>
                        <a:rPr lang="ar-SA" sz="2400" b="0" dirty="0">
                          <a:solidFill>
                            <a:schemeClr val="accent6">
                              <a:lumMod val="50000"/>
                            </a:schemeClr>
                          </a:solidFill>
                        </a:rPr>
                        <a:t>2. الجزئي.</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extLst>
                  <a:ext uri="{0D108BD9-81ED-4DB2-BD59-A6C34878D82A}">
                    <a16:rowId xmlns:a16="http://schemas.microsoft.com/office/drawing/2014/main" val="10002"/>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العلاقة بالعالم الخارجي</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accent6">
                              <a:lumMod val="50000"/>
                            </a:schemeClr>
                          </a:solidFill>
                        </a:rPr>
                        <a:t>أزمات عالمية مستوردة من الخارج..</a:t>
                      </a:r>
                    </a:p>
                    <a:p>
                      <a:pPr marL="0" indent="0" algn="just" rtl="1">
                        <a:buNone/>
                      </a:pPr>
                      <a:r>
                        <a:rPr lang="ar-SA" sz="2400" b="0" dirty="0">
                          <a:solidFill>
                            <a:schemeClr val="accent6">
                              <a:lumMod val="50000"/>
                            </a:schemeClr>
                          </a:solidFill>
                        </a:rPr>
                        <a:t>2. أزمات محلية أمكن تصديرها للخارج.</a:t>
                      </a:r>
                    </a:p>
                    <a:p>
                      <a:pPr marL="0" indent="0" algn="just" rtl="1">
                        <a:buNone/>
                      </a:pPr>
                      <a:r>
                        <a:rPr lang="ar-SA" sz="2400" b="0" dirty="0">
                          <a:solidFill>
                            <a:schemeClr val="accent6">
                              <a:lumMod val="50000"/>
                            </a:schemeClr>
                          </a:solidFill>
                        </a:rPr>
                        <a:t>3.أزمات محلية لا يمكن تصديرها للخارج.</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extLst>
                  <a:ext uri="{0D108BD9-81ED-4DB2-BD59-A6C34878D82A}">
                    <a16:rowId xmlns:a16="http://schemas.microsoft.com/office/drawing/2014/main" val="10003"/>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مدى الإحساس</a:t>
                      </a:r>
                      <a:r>
                        <a:rPr lang="ar-SA" sz="2000" b="1" baseline="0" dirty="0">
                          <a:solidFill>
                            <a:schemeClr val="accent6">
                              <a:lumMod val="50000"/>
                            </a:schemeClr>
                          </a:solidFill>
                        </a:rPr>
                        <a:t> بها</a:t>
                      </a:r>
                      <a:endParaRPr lang="ar-SA" sz="2000" b="1" dirty="0">
                        <a:solidFill>
                          <a:schemeClr val="accent6">
                            <a:lumMod val="50000"/>
                          </a:schemeClr>
                        </a:solidFill>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accent6">
                              <a:lumMod val="50000"/>
                            </a:schemeClr>
                          </a:solidFill>
                        </a:rPr>
                        <a:t>صريحة وعلنية ومحسوسة.</a:t>
                      </a:r>
                    </a:p>
                    <a:p>
                      <a:pPr marL="0" indent="0" algn="just" rtl="1">
                        <a:buNone/>
                      </a:pPr>
                      <a:r>
                        <a:rPr lang="ar-SA" sz="2400" b="0" dirty="0">
                          <a:solidFill>
                            <a:schemeClr val="accent6">
                              <a:lumMod val="50000"/>
                            </a:schemeClr>
                          </a:solidFill>
                        </a:rPr>
                        <a:t>2. خفيفة وضمنية ومستتره.</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20000"/>
                      </a:srgbClr>
                    </a:solidFill>
                  </a:tcPr>
                </a:tc>
                <a:extLst>
                  <a:ext uri="{0D108BD9-81ED-4DB2-BD59-A6C34878D82A}">
                    <a16:rowId xmlns:a16="http://schemas.microsoft.com/office/drawing/2014/main" val="10004"/>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2000" b="1" dirty="0">
                          <a:solidFill>
                            <a:schemeClr val="accent6">
                              <a:lumMod val="50000"/>
                            </a:schemeClr>
                          </a:solidFill>
                        </a:rPr>
                        <a:t>محور وموضوع الأزمة</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400" b="0" dirty="0">
                          <a:solidFill>
                            <a:schemeClr val="accent6">
                              <a:lumMod val="50000"/>
                            </a:schemeClr>
                          </a:solidFill>
                        </a:rPr>
                        <a:t>أزمات مادية محسوسة وملموسة.</a:t>
                      </a:r>
                    </a:p>
                    <a:p>
                      <a:pPr marL="0" indent="0" algn="just" rtl="1">
                        <a:buNone/>
                      </a:pPr>
                      <a:r>
                        <a:rPr lang="ar-SA" sz="2400" b="0" dirty="0">
                          <a:solidFill>
                            <a:schemeClr val="accent6">
                              <a:lumMod val="50000"/>
                            </a:schemeClr>
                          </a:solidFill>
                        </a:rPr>
                        <a:t>2. أزمات معنوية عاطفية ونفسية.</a:t>
                      </a:r>
                    </a:p>
                    <a:p>
                      <a:pPr marL="0" indent="0" algn="just" rtl="1">
                        <a:buNone/>
                      </a:pPr>
                      <a:r>
                        <a:rPr lang="ar-SA" sz="2400" b="0" dirty="0">
                          <a:solidFill>
                            <a:schemeClr val="accent6">
                              <a:lumMod val="50000"/>
                            </a:schemeClr>
                          </a:solidFill>
                        </a:rPr>
                        <a:t>3.أزمات تجمع بين المادية والمعنوية.</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CCA62">
                        <a:tint val="40000"/>
                      </a:srgbClr>
                    </a:solidFill>
                  </a:tcPr>
                </a:tc>
                <a:extLst>
                  <a:ext uri="{0D108BD9-81ED-4DB2-BD59-A6C34878D82A}">
                    <a16:rowId xmlns:a16="http://schemas.microsoft.com/office/drawing/2014/main" val="10005"/>
                  </a:ext>
                </a:extLst>
              </a:tr>
            </a:tbl>
          </a:graphicData>
        </a:graphic>
      </p:graphicFrame>
      <p:pic>
        <p:nvPicPr>
          <p:cNvPr id="7" name="Picture 6">
            <a:extLst>
              <a:ext uri="{FF2B5EF4-FFF2-40B4-BE49-F238E27FC236}">
                <a16:creationId xmlns:a16="http://schemas.microsoft.com/office/drawing/2014/main" id="{D872A0A1-6FD6-4DDE-770F-F71CA88BD6E0}"/>
              </a:ext>
            </a:extLst>
          </p:cNvPr>
          <p:cNvPicPr>
            <a:picLocks noChangeAspect="1"/>
          </p:cNvPicPr>
          <p:nvPr/>
        </p:nvPicPr>
        <p:blipFill>
          <a:blip r:embed="rId3"/>
          <a:stretch>
            <a:fillRect/>
          </a:stretch>
        </p:blipFill>
        <p:spPr>
          <a:xfrm>
            <a:off x="9087942" y="1285385"/>
            <a:ext cx="835224" cy="835224"/>
          </a:xfrm>
          <a:prstGeom prst="rect">
            <a:avLst/>
          </a:prstGeom>
        </p:spPr>
      </p:pic>
      <p:pic>
        <p:nvPicPr>
          <p:cNvPr id="9" name="Picture 8">
            <a:extLst>
              <a:ext uri="{FF2B5EF4-FFF2-40B4-BE49-F238E27FC236}">
                <a16:creationId xmlns:a16="http://schemas.microsoft.com/office/drawing/2014/main" id="{476B4098-7386-1CEF-AE77-C16EA3AC167A}"/>
              </a:ext>
            </a:extLst>
          </p:cNvPr>
          <p:cNvPicPr>
            <a:picLocks noChangeAspect="1"/>
          </p:cNvPicPr>
          <p:nvPr/>
        </p:nvPicPr>
        <p:blipFill>
          <a:blip r:embed="rId3"/>
          <a:stretch>
            <a:fillRect/>
          </a:stretch>
        </p:blipFill>
        <p:spPr>
          <a:xfrm>
            <a:off x="1988295" y="5868209"/>
            <a:ext cx="835224" cy="835224"/>
          </a:xfrm>
          <a:prstGeom prst="rect">
            <a:avLst/>
          </a:prstGeom>
        </p:spPr>
      </p:pic>
    </p:spTree>
    <p:extLst>
      <p:ext uri="{BB962C8B-B14F-4D97-AF65-F5344CB8AC3E}">
        <p14:creationId xmlns:p14="http://schemas.microsoft.com/office/powerpoint/2010/main" val="3506652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832081"/>
            <a:ext cx="546352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إدارة القضايا ومواجهة الضغوط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القضية يمكن أن تتحول إلى أزمة في الشركات، كما يمكن للأزمة أن تتحول إلى قضية إذا تمت إدارتها بشكل صحيح.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فالقضية هي موضوع أو مشكلة محتملة قد تواجه الشركة، أما الأزمة فهي تصاعد وتفاقم للقضية.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الأمثلة على تحول القضية إلى 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ظهور شكاوى متكررة من العملاء حول خدمة معينة دون معالجتها فتتفاقم إلى أزمة سمعة.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إهمال مشكلات فنية بسيطة في المصنع فتؤدي لأعطال كبيرة.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الاستجابة لمطالب الموظفين فيندلع إضراب عام.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أما تحول الأزمة إلى قضية فيحدث عندما تتم إدارة الأزمة بكفاءة ويتم السيطرة عليها قبل أن تتفاقم، فتصبح قضية عادية تواجه الشركة.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E60C888-ABA6-B07E-58BE-4BB4E33FDBB1}"/>
              </a:ext>
            </a:extLst>
          </p:cNvPr>
          <p:cNvPicPr>
            <a:picLocks noChangeAspect="1"/>
          </p:cNvPicPr>
          <p:nvPr/>
        </p:nvPicPr>
        <p:blipFill>
          <a:blip r:embed="rId3"/>
          <a:stretch>
            <a:fillRect/>
          </a:stretch>
        </p:blipFill>
        <p:spPr>
          <a:xfrm>
            <a:off x="8265783" y="802093"/>
            <a:ext cx="738304" cy="728327"/>
          </a:xfrm>
          <a:prstGeom prst="rect">
            <a:avLst/>
          </a:prstGeom>
        </p:spPr>
      </p:pic>
      <p:pic>
        <p:nvPicPr>
          <p:cNvPr id="7" name="Picture 6">
            <a:extLst>
              <a:ext uri="{FF2B5EF4-FFF2-40B4-BE49-F238E27FC236}">
                <a16:creationId xmlns:a16="http://schemas.microsoft.com/office/drawing/2014/main" id="{4F87D1BF-F0D5-CEAF-5A58-6269693E3B05}"/>
              </a:ext>
            </a:extLst>
          </p:cNvPr>
          <p:cNvPicPr>
            <a:picLocks noChangeAspect="1"/>
          </p:cNvPicPr>
          <p:nvPr/>
        </p:nvPicPr>
        <p:blipFill>
          <a:blip r:embed="rId3"/>
          <a:stretch>
            <a:fillRect/>
          </a:stretch>
        </p:blipFill>
        <p:spPr>
          <a:xfrm>
            <a:off x="3528220" y="803361"/>
            <a:ext cx="559501" cy="551940"/>
          </a:xfrm>
          <a:prstGeom prst="rect">
            <a:avLst/>
          </a:prstGeom>
        </p:spPr>
      </p:pic>
    </p:spTree>
    <p:extLst>
      <p:ext uri="{BB962C8B-B14F-4D97-AF65-F5344CB8AC3E}">
        <p14:creationId xmlns:p14="http://schemas.microsoft.com/office/powerpoint/2010/main" val="3908730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21127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عوامل نجاح المؤسسة في إدارة القضايا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7009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الاكتشاف المبكر للمشكلات في التوقيت المناسب.</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تحليل أسباب المشكلة وأبعادها وآثارها الحالية والمحتملة.</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تقييم المشكلات عند تطورها وتحولها إلى قضايا لها صفة الاستمرار.</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وضع البرامج التي تتيح الاتصال الفعال مع الجماهير.</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التقييم المستمر للجهود التي تتم في معالجة القضايا.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50925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64709" y="975974"/>
            <a:ext cx="480137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مراحل التخطيط لإدارة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5257" y="2757456"/>
            <a:ext cx="10556766" cy="3268652"/>
          </a:xfrm>
          <a:prstGeom prst="rect">
            <a:avLst/>
          </a:prstGeom>
          <a:noFill/>
        </p:spPr>
        <p:txBody>
          <a:bodyPr wrap="square" rtlCol="0">
            <a:spAutoFit/>
          </a:bodyPr>
          <a:lstStyle/>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وهي المرحلة التي تنذر بوقوع الأزمة، وهدف الإدارة في هذه المرحلة هو الاستعداد والتحضير لكل الاحتمالات وكافة المتغيرات وذلك من خلال وضع خطة متكاملة تحد أو تقلل من أخطار الأزمة تعتمد على الآتي:</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تدريب الأفراد والمجموعات للقيام بأدوارهم بكفاءة عالية من أجل تنفيذ الخطة. </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الإجراءات التي يجب الالتزام بها لتلافي الآثار السلبية للأزمة المتوقع حدوثها وعدم تجاهلها. </a:t>
            </a:r>
          </a:p>
          <a:p>
            <a:pPr marL="342900" indent="-342900" algn="just" rtl="1">
              <a:lnSpc>
                <a:spcPct val="150000"/>
              </a:lnSpc>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E13C053-B1F9-84DA-808D-C69B4C851E4B}"/>
              </a:ext>
            </a:extLst>
          </p:cNvPr>
          <p:cNvSpPr txBox="1"/>
          <p:nvPr/>
        </p:nvSpPr>
        <p:spPr>
          <a:xfrm>
            <a:off x="7984917" y="1874713"/>
            <a:ext cx="4104055" cy="584775"/>
          </a:xfrm>
          <a:prstGeom prst="rect">
            <a:avLst/>
          </a:prstGeom>
          <a:noFill/>
        </p:spPr>
        <p:txBody>
          <a:bodyPr wrap="square" rtlCol="0">
            <a:spAutoFit/>
          </a:bodyPr>
          <a:lstStyle/>
          <a:p>
            <a:r>
              <a:rPr lang="ar-EG" sz="3200" b="1" dirty="0">
                <a:solidFill>
                  <a:srgbClr val="FF0000"/>
                </a:solidFill>
              </a:rPr>
              <a:t>مرحلة ما قبل الأزمة </a:t>
            </a:r>
            <a:endParaRPr lang="en-US" sz="3200" b="1" dirty="0">
              <a:solidFill>
                <a:srgbClr val="FF0000"/>
              </a:solidFill>
            </a:endParaRPr>
          </a:p>
        </p:txBody>
      </p:sp>
    </p:spTree>
    <p:extLst>
      <p:ext uri="{BB962C8B-B14F-4D97-AF65-F5344CB8AC3E}">
        <p14:creationId xmlns:p14="http://schemas.microsoft.com/office/powerpoint/2010/main" val="3123032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58511" y="975974"/>
            <a:ext cx="540757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مراحل التخطيط لإدارة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E13C053-B1F9-84DA-808D-C69B4C851E4B}"/>
              </a:ext>
            </a:extLst>
          </p:cNvPr>
          <p:cNvSpPr txBox="1"/>
          <p:nvPr/>
        </p:nvSpPr>
        <p:spPr>
          <a:xfrm>
            <a:off x="7253088" y="1809007"/>
            <a:ext cx="4104055" cy="584775"/>
          </a:xfrm>
          <a:prstGeom prst="rect">
            <a:avLst/>
          </a:prstGeom>
          <a:noFill/>
        </p:spPr>
        <p:txBody>
          <a:bodyPr wrap="square" rtlCol="0">
            <a:spAutoFit/>
          </a:bodyPr>
          <a:lstStyle/>
          <a:p>
            <a:r>
              <a:rPr lang="ar-EG" sz="3200" b="1" dirty="0">
                <a:solidFill>
                  <a:srgbClr val="FF0000"/>
                </a:solidFill>
              </a:rPr>
              <a:t>الاتصال في مرحلة الأزمة:  </a:t>
            </a:r>
            <a:endParaRPr lang="en-US" sz="3200" b="1" dirty="0">
              <a:solidFill>
                <a:srgbClr val="FF0000"/>
              </a:solidFill>
            </a:endParaRPr>
          </a:p>
        </p:txBody>
      </p:sp>
      <p:sp>
        <p:nvSpPr>
          <p:cNvPr id="7" name="TextBox 6">
            <a:extLst>
              <a:ext uri="{FF2B5EF4-FFF2-40B4-BE49-F238E27FC236}">
                <a16:creationId xmlns:a16="http://schemas.microsoft.com/office/drawing/2014/main" id="{58822F77-3B82-F0F6-8429-878810597AC9}"/>
              </a:ext>
            </a:extLst>
          </p:cNvPr>
          <p:cNvSpPr txBox="1"/>
          <p:nvPr/>
        </p:nvSpPr>
        <p:spPr>
          <a:xfrm>
            <a:off x="762000" y="2332355"/>
            <a:ext cx="10556766" cy="3349956"/>
          </a:xfrm>
          <a:prstGeom prst="rect">
            <a:avLst/>
          </a:prstGeom>
          <a:noFill/>
        </p:spPr>
        <p:txBody>
          <a:bodyPr wrap="square" rtlCol="0">
            <a:spAutoFit/>
          </a:bodyPr>
          <a:lstStyle/>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وهي مرحلة التعامل مع الأزمة، إذ يتم فيها التطبيق العملي للتدابير المعدة سابقة من خطط موضوعه واستخدام المهارات المكتسبة من التدريب والاستعداد لمواجهة الأزمة. وتعتمد هذه المرحلة على عدة عوامل متصلة بطبيعة الأزمة تتمثل في الآتي: </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توفير المعلومات عن حجم الآثار السلبية للأزمة</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تحديد التدابير المناسبة لاحتواء الأضرار الناجمة عن الأزمة والتخفيف من</a:t>
            </a:r>
            <a:r>
              <a:rPr lang="ar-EG" sz="2400" dirty="0">
                <a:solidFill>
                  <a:srgbClr val="2D3956"/>
                </a:solidFill>
                <a:latin typeface="Times New Roman" panose="02020603050405020304" pitchFamily="18" charset="0"/>
                <a:cs typeface="Times New Roman" panose="02020603050405020304" pitchFamily="18" charset="0"/>
              </a:rPr>
              <a:t>  آثارها</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lnSpc>
                <a:spcPct val="150000"/>
              </a:lnSpc>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التعاون بين المؤسسات والأجهزة المشتركة في مواجهة الأزمة.</a:t>
            </a:r>
          </a:p>
        </p:txBody>
      </p:sp>
    </p:spTree>
    <p:extLst>
      <p:ext uri="{BB962C8B-B14F-4D97-AF65-F5344CB8AC3E}">
        <p14:creationId xmlns:p14="http://schemas.microsoft.com/office/powerpoint/2010/main" val="3635065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64709" y="975974"/>
            <a:ext cx="529010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مراحل التخطيط لإدارة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E13C053-B1F9-84DA-808D-C69B4C851E4B}"/>
              </a:ext>
            </a:extLst>
          </p:cNvPr>
          <p:cNvSpPr txBox="1"/>
          <p:nvPr/>
        </p:nvSpPr>
        <p:spPr>
          <a:xfrm>
            <a:off x="7292223" y="1862731"/>
            <a:ext cx="4104055" cy="584775"/>
          </a:xfrm>
          <a:prstGeom prst="rect">
            <a:avLst/>
          </a:prstGeom>
          <a:noFill/>
        </p:spPr>
        <p:txBody>
          <a:bodyPr wrap="square" rtlCol="0">
            <a:spAutoFit/>
          </a:bodyPr>
          <a:lstStyle/>
          <a:p>
            <a:r>
              <a:rPr lang="ar-EG" sz="3200" b="1" dirty="0">
                <a:solidFill>
                  <a:srgbClr val="FF0000"/>
                </a:solidFill>
              </a:rPr>
              <a:t>مرحلة ما بعد وقوع الأزمة </a:t>
            </a:r>
            <a:endParaRPr lang="en-US" sz="3200" b="1" dirty="0">
              <a:solidFill>
                <a:srgbClr val="FF0000"/>
              </a:solidFill>
            </a:endParaRPr>
          </a:p>
        </p:txBody>
      </p:sp>
      <p:sp>
        <p:nvSpPr>
          <p:cNvPr id="7" name="TextBox 6">
            <a:extLst>
              <a:ext uri="{FF2B5EF4-FFF2-40B4-BE49-F238E27FC236}">
                <a16:creationId xmlns:a16="http://schemas.microsoft.com/office/drawing/2014/main" id="{BA326F8B-2E79-BB3D-558F-A62D0A544664}"/>
              </a:ext>
            </a:extLst>
          </p:cNvPr>
          <p:cNvSpPr txBox="1"/>
          <p:nvPr/>
        </p:nvSpPr>
        <p:spPr>
          <a:xfrm>
            <a:off x="762000" y="2572648"/>
            <a:ext cx="10556766" cy="1687963"/>
          </a:xfrm>
          <a:prstGeom prst="rect">
            <a:avLst/>
          </a:prstGeom>
          <a:noFill/>
        </p:spPr>
        <p:txBody>
          <a:bodyPr wrap="square" rtlCol="0">
            <a:spAutoFit/>
          </a:bodyPr>
          <a:lstStyle/>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وتهتم الإدارة في هذه المرحلة بكيفية إعادة الوضع لما كان عليه قبل حدوث الأزمة من خلال تنفيذ خطط قصيرة أو متوسطة أو طويل الأجل حسب الآثار السلبية والأضرار التي أحدثتها الأزمة.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بعدها تتم دراسة آثار الأزمة وتحديد حجم الخسائر، ثم القيام بتقييم الوضع وإدخال التعديلات اللازمة.</a:t>
            </a:r>
          </a:p>
        </p:txBody>
      </p:sp>
    </p:spTree>
    <p:extLst>
      <p:ext uri="{BB962C8B-B14F-4D97-AF65-F5344CB8AC3E}">
        <p14:creationId xmlns:p14="http://schemas.microsoft.com/office/powerpoint/2010/main" val="2996381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14448" y="586164"/>
            <a:ext cx="5290103"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عناصر إدارة الأزمة الناجحة يجب أن ترتكز على عدة ركائز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357211"/>
            <a:ext cx="10541000" cy="261610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الفورية في التعامل مع الأزمة.</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توفير التدفق المتواصل والصريح للمعلومات</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تقديم رسائل صادقة تتسق مع محتوى الأزمة.</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أن يكون هناك متحدث رسمي واحد فقط يدرك مهامه وأبعاد الأزمة.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AE7A279-9011-6BD7-8C98-51457B527B7D}"/>
              </a:ext>
            </a:extLst>
          </p:cNvPr>
          <p:cNvPicPr>
            <a:picLocks noChangeAspect="1"/>
          </p:cNvPicPr>
          <p:nvPr/>
        </p:nvPicPr>
        <p:blipFill>
          <a:blip r:embed="rId3"/>
          <a:stretch>
            <a:fillRect/>
          </a:stretch>
        </p:blipFill>
        <p:spPr>
          <a:xfrm>
            <a:off x="990817" y="2879454"/>
            <a:ext cx="2190750" cy="2085975"/>
          </a:xfrm>
          <a:prstGeom prst="rect">
            <a:avLst/>
          </a:prstGeom>
        </p:spPr>
      </p:pic>
    </p:spTree>
    <p:extLst>
      <p:ext uri="{BB962C8B-B14F-4D97-AF65-F5344CB8AC3E}">
        <p14:creationId xmlns:p14="http://schemas.microsoft.com/office/powerpoint/2010/main" val="610767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75974"/>
            <a:ext cx="6303632"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استراتيجيات تعزيز المرونة الاجتماعية أثناء الأزمات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70099"/>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وتدريب أفراد لأجل تولي المبادرة بطريقة مستقلة وفاعلة في الظروف الصعبة عند انهيار الهياكل القيادية.</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تطوير خطة مستمرة تساعد على </a:t>
            </a:r>
            <a:r>
              <a:rPr lang="ar-SA" sz="2400" dirty="0" err="1">
                <a:solidFill>
                  <a:srgbClr val="2D3956"/>
                </a:solidFill>
                <a:latin typeface="Times New Roman" panose="02020603050405020304" pitchFamily="18" charset="0"/>
                <a:cs typeface="Times New Roman" panose="02020603050405020304" pitchFamily="18" charset="0"/>
              </a:rPr>
              <a:t>انشاء</a:t>
            </a:r>
            <a:r>
              <a:rPr lang="ar-SA" sz="2400" dirty="0">
                <a:solidFill>
                  <a:srgbClr val="2D3956"/>
                </a:solidFill>
                <a:latin typeface="Times New Roman" panose="02020603050405020304" pitchFamily="18" charset="0"/>
                <a:cs typeface="Times New Roman" panose="02020603050405020304" pitchFamily="18" charset="0"/>
              </a:rPr>
              <a:t> مراكز عمليات في موقع خارجي مدعم بتقنية المعلومات.</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العمل مع الهيئات المحلية وبمشاركة الحكومة ومنظمات الأعمال والمواطنين والإعلام.</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التخطيط والتدريب المستمر والشمولي على سيناريوهات ذات حلول ممكنة.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9326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1" y="975974"/>
            <a:ext cx="6311832"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المشاكل التي يمكن أن تنتج عن وجود إدارة للأزمات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بدون خطط لإدارة الأزمات ستكلف الأزمة المنظمة مبالغ باهظة، وستؤثر حتما على وضعها المالي؛ وذلك لأن الأزمة تضع المنظمة تحت ضغط الوقت، وتجعل تركيزها على سرعة الاستجابة دون الاهتمام بالتكاليف أو الجوانب المادية للقرارات.</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إدارة الأزمات تمنع الأزمة من التحول إلى ما هو أسوأ، فعندما يتم وضع خطط لإدارة الأزمات سيتضمن الأمر دراسة سلسلة الأحداث أو العواقب التي قد تخلفها الأزمة، ويمكن أن تكون أسوأ أو أشد من الأزمة نفسها.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16534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650282"/>
            <a:ext cx="6318380"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معالجة الأزمات وإدارتها إعلامياً</a:t>
            </a:r>
            <a:r>
              <a:rPr lang="ar-EG" sz="2800" b="1" dirty="0">
                <a:solidFill>
                  <a:schemeClr val="bg1"/>
                </a:solidFill>
                <a:latin typeface="Times New Roman" panose="02020603050405020304" pitchFamily="18" charset="0"/>
                <a:cs typeface="Times New Roman" panose="02020603050405020304" pitchFamily="18" charset="0"/>
              </a:rPr>
              <a:t> من خلال</a:t>
            </a:r>
          </a:p>
          <a:p>
            <a:pPr algn="ctr"/>
            <a:r>
              <a:rPr lang="ar-EG" sz="2800" b="1" dirty="0">
                <a:solidFill>
                  <a:schemeClr val="bg1"/>
                </a:solidFill>
                <a:latin typeface="Times New Roman" panose="02020603050405020304" pitchFamily="18" charset="0"/>
                <a:cs typeface="Times New Roman" panose="02020603050405020304" pitchFamily="18" charset="0"/>
              </a:rPr>
              <a:t> الإعلام الجديد</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09279" y="2077040"/>
            <a:ext cx="8758207" cy="3908762"/>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u="sng" dirty="0">
                <a:solidFill>
                  <a:srgbClr val="FF0000"/>
                </a:solidFill>
                <a:latin typeface="Times New Roman" panose="02020603050405020304" pitchFamily="18" charset="0"/>
                <a:cs typeface="Times New Roman" panose="02020603050405020304" pitchFamily="18" charset="0"/>
              </a:rPr>
              <a:t>أولاً: توازن التناول الإعلامي في التعامل مع تهديدات الأزمة</a:t>
            </a:r>
            <a:r>
              <a:rPr lang="ar-EG" sz="3200" b="1" u="sng" dirty="0">
                <a:solidFill>
                  <a:srgbClr val="FF0000"/>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يرتبط التوازن الإعلامي بعدد من المحددات ومن أهمها التوازن في تناول السلبيات </a:t>
            </a:r>
            <a:r>
              <a:rPr lang="ar-SA" sz="3200" dirty="0" err="1">
                <a:solidFill>
                  <a:srgbClr val="2D3956"/>
                </a:solidFill>
                <a:latin typeface="Times New Roman" panose="02020603050405020304" pitchFamily="18" charset="0"/>
                <a:cs typeface="Times New Roman" panose="02020603050405020304" pitchFamily="18" charset="0"/>
              </a:rPr>
              <a:t>والايجابيات</a:t>
            </a:r>
            <a:r>
              <a:rPr lang="ar-SA" sz="3200" dirty="0">
                <a:solidFill>
                  <a:srgbClr val="2D3956"/>
                </a:solidFill>
                <a:latin typeface="Times New Roman" panose="02020603050405020304" pitchFamily="18" charset="0"/>
                <a:cs typeface="Times New Roman" panose="02020603050405020304" pitchFamily="18" charset="0"/>
              </a:rPr>
              <a:t> المرتبطة بموضوع الأزمة، والتوازن في تغطية الأزمة من وجهات نظر مختلفة، خاصة وأن وسائل الإعلام هي الأفضل في نقل ومعالجة الأحداث والظواهر والتطورات، وهو الأكفاء في ترسيخ الصور وتكوين المعاني المتعلقة بها.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FF234CD-E2D7-66DA-71A2-B0CEE0304425}"/>
              </a:ext>
            </a:extLst>
          </p:cNvPr>
          <p:cNvPicPr>
            <a:picLocks noChangeAspect="1"/>
          </p:cNvPicPr>
          <p:nvPr/>
        </p:nvPicPr>
        <p:blipFill>
          <a:blip r:embed="rId3"/>
          <a:stretch>
            <a:fillRect/>
          </a:stretch>
        </p:blipFill>
        <p:spPr>
          <a:xfrm>
            <a:off x="-142371" y="2236225"/>
            <a:ext cx="2789617" cy="2540674"/>
          </a:xfrm>
          <a:prstGeom prst="rect">
            <a:avLst/>
          </a:prstGeom>
        </p:spPr>
      </p:pic>
    </p:spTree>
    <p:extLst>
      <p:ext uri="{BB962C8B-B14F-4D97-AF65-F5344CB8AC3E}">
        <p14:creationId xmlns:p14="http://schemas.microsoft.com/office/powerpoint/2010/main" val="768979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650282"/>
            <a:ext cx="6318380" cy="954107"/>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معالجة الأزمات وإدارتها إعلامياً</a:t>
            </a:r>
            <a:r>
              <a:rPr lang="ar-EG" sz="2800" b="1" dirty="0">
                <a:solidFill>
                  <a:schemeClr val="bg1"/>
                </a:solidFill>
                <a:latin typeface="Times New Roman" panose="02020603050405020304" pitchFamily="18" charset="0"/>
                <a:cs typeface="Times New Roman" panose="02020603050405020304" pitchFamily="18" charset="0"/>
              </a:rPr>
              <a:t> من خلال</a:t>
            </a:r>
          </a:p>
          <a:p>
            <a:pPr algn="ctr"/>
            <a:r>
              <a:rPr lang="ar-EG" sz="2800" b="1" dirty="0">
                <a:solidFill>
                  <a:schemeClr val="bg1"/>
                </a:solidFill>
                <a:latin typeface="Times New Roman" panose="02020603050405020304" pitchFamily="18" charset="0"/>
                <a:cs typeface="Times New Roman" panose="02020603050405020304" pitchFamily="18" charset="0"/>
              </a:rPr>
              <a:t> الإعلام الجديد</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48152" y="2101396"/>
            <a:ext cx="8418786" cy="3908762"/>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FF0000"/>
                </a:solidFill>
                <a:latin typeface="Times New Roman" panose="02020603050405020304" pitchFamily="18" charset="0"/>
                <a:cs typeface="Times New Roman" panose="02020603050405020304" pitchFamily="18" charset="0"/>
              </a:rPr>
              <a:t>ثانيا: شمول وتكامل التناول الإعلامي لأبعاد الأزمة وخلفياتها وتداعيتها:</a:t>
            </a:r>
            <a:endParaRPr lang="ar-EG" sz="2800" b="1" dirty="0">
              <a:solidFill>
                <a:srgbClr val="FF0000"/>
              </a:solidFill>
              <a:latin typeface="Times New Roman" panose="02020603050405020304" pitchFamily="18" charset="0"/>
              <a:cs typeface="Times New Roman" panose="02020603050405020304" pitchFamily="18" charset="0"/>
            </a:endParaRPr>
          </a:p>
          <a:p>
            <a:pPr algn="just" rtl="1"/>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إن الجانب المعلوماتي في تناول الأزمات والكوارث لا يكون وحده كافياً لتشكيل رأي عام واعي ومستنير حول الأزمة الواقعة، وسبل التعامل معها ومواجهتها، خاصة وأن حدوث الأزمات لا يأتي عادة مفاجئاً، وإنما تسبقه تراكمات. ومن هنا تبرز أهمية مراعاة تحقيق الشمول والتكامل في التغطية الإعلامية للأزمات والكوارث.</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FF234CD-E2D7-66DA-71A2-B0CEE0304425}"/>
              </a:ext>
            </a:extLst>
          </p:cNvPr>
          <p:cNvPicPr>
            <a:picLocks noChangeAspect="1"/>
          </p:cNvPicPr>
          <p:nvPr/>
        </p:nvPicPr>
        <p:blipFill>
          <a:blip r:embed="rId3"/>
          <a:stretch>
            <a:fillRect/>
          </a:stretch>
        </p:blipFill>
        <p:spPr>
          <a:xfrm>
            <a:off x="-142371" y="2077040"/>
            <a:ext cx="2964399" cy="2699859"/>
          </a:xfrm>
          <a:prstGeom prst="rect">
            <a:avLst/>
          </a:prstGeom>
        </p:spPr>
      </p:pic>
    </p:spTree>
    <p:extLst>
      <p:ext uri="{BB962C8B-B14F-4D97-AF65-F5344CB8AC3E}">
        <p14:creationId xmlns:p14="http://schemas.microsoft.com/office/powerpoint/2010/main" val="114356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78708" y="555199"/>
            <a:ext cx="6318380"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الاستجابة للأزمات</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9982" y="4382289"/>
            <a:ext cx="10812719" cy="156966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في هذا النموذج يرى هالي أن استجابة وسائل الإعلام للأزمة تركز على عنصر واحد وهو النشر ووجهة واحدة وهي الأفراد، واقترح هذا النموذج أن تتوالى الخطوات لاتصالات الأزمة، والتي تتمثل في الرصد أو الملاحظة، والترجمة أو التفسير، والاختيار ثم تنظم وترتب وتنشر، وبالتالي تتمكن وسائل الإعلام من قياس جميع مراحل إدارة الأزمة.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4B902395-1799-54FB-3ABD-1B6AE0F5BFF5}"/>
              </a:ext>
            </a:extLst>
          </p:cNvPr>
          <p:cNvPicPr>
            <a:picLocks noChangeAspect="1"/>
          </p:cNvPicPr>
          <p:nvPr/>
        </p:nvPicPr>
        <p:blipFill rotWithShape="1">
          <a:blip r:embed="rId3"/>
          <a:srcRect b="25202"/>
          <a:stretch/>
        </p:blipFill>
        <p:spPr>
          <a:xfrm>
            <a:off x="2516812" y="1788152"/>
            <a:ext cx="7382010" cy="2249278"/>
          </a:xfrm>
          <a:prstGeom prst="rect">
            <a:avLst/>
          </a:prstGeom>
        </p:spPr>
      </p:pic>
    </p:spTree>
    <p:extLst>
      <p:ext uri="{BB962C8B-B14F-4D97-AF65-F5344CB8AC3E}">
        <p14:creationId xmlns:p14="http://schemas.microsoft.com/office/powerpoint/2010/main" val="4122850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78708" y="555199"/>
            <a:ext cx="6318380"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الاستجابة للأزمات</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5389" y="5028430"/>
            <a:ext cx="10812719" cy="461665"/>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في هذا النموذج تكون الاستجابة حلزونية وتقوم على عدة خطوات وهي: (الرصد، والتفسير، الاختيار، النشر).</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7AF623A-9272-1F4F-F1EA-888501D71FDA}"/>
              </a:ext>
            </a:extLst>
          </p:cNvPr>
          <p:cNvPicPr>
            <a:picLocks noChangeAspect="1"/>
          </p:cNvPicPr>
          <p:nvPr/>
        </p:nvPicPr>
        <p:blipFill rotWithShape="1">
          <a:blip r:embed="rId3"/>
          <a:srcRect t="18820"/>
          <a:stretch/>
        </p:blipFill>
        <p:spPr>
          <a:xfrm>
            <a:off x="3415160" y="1400652"/>
            <a:ext cx="5361680" cy="3604888"/>
          </a:xfrm>
          <a:prstGeom prst="rect">
            <a:avLst/>
          </a:prstGeom>
        </p:spPr>
      </p:pic>
    </p:spTree>
    <p:extLst>
      <p:ext uri="{BB962C8B-B14F-4D97-AF65-F5344CB8AC3E}">
        <p14:creationId xmlns:p14="http://schemas.microsoft.com/office/powerpoint/2010/main" val="305974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650282"/>
            <a:ext cx="6318380"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أساليب إدارة الأزمات بنجاح</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692" y="2077040"/>
            <a:ext cx="1054100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التخطيط </a:t>
            </a:r>
            <a:r>
              <a:rPr lang="ar-SA" sz="2400" dirty="0" err="1">
                <a:solidFill>
                  <a:srgbClr val="2D3956"/>
                </a:solidFill>
                <a:latin typeface="Times New Roman" panose="02020603050405020304" pitchFamily="18" charset="0"/>
                <a:cs typeface="Times New Roman" panose="02020603050405020304" pitchFamily="18" charset="0"/>
              </a:rPr>
              <a:t>الاعلامي</a:t>
            </a:r>
            <a:r>
              <a:rPr lang="ar-SA" sz="2400" dirty="0">
                <a:solidFill>
                  <a:srgbClr val="2D3956"/>
                </a:solidFill>
                <a:latin typeface="Times New Roman" panose="02020603050405020304" pitchFamily="18" charset="0"/>
                <a:cs typeface="Times New Roman" panose="02020603050405020304" pitchFamily="18" charset="0"/>
              </a:rPr>
              <a:t> في المراحل المبكرة حيث يعمل على حل المشكلات.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تحديد إذا ما كان الموقف يمثل مشكلة حقيقية.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اتباع خطة </a:t>
            </a:r>
            <a:r>
              <a:rPr lang="ar-SA" sz="2400" dirty="0" err="1">
                <a:solidFill>
                  <a:srgbClr val="2D3956"/>
                </a:solidFill>
                <a:latin typeface="Times New Roman" panose="02020603050405020304" pitchFamily="18" charset="0"/>
                <a:cs typeface="Times New Roman" panose="02020603050405020304" pitchFamily="18" charset="0"/>
              </a:rPr>
              <a:t>ادارة</a:t>
            </a:r>
            <a:r>
              <a:rPr lang="ar-SA" sz="2400" dirty="0">
                <a:solidFill>
                  <a:srgbClr val="2D3956"/>
                </a:solidFill>
                <a:latin typeface="Times New Roman" panose="02020603050405020304" pitchFamily="18" charset="0"/>
                <a:cs typeface="Times New Roman" panose="02020603050405020304" pitchFamily="18" charset="0"/>
              </a:rPr>
              <a:t> المشكلات الخاصة به.</a:t>
            </a:r>
          </a:p>
          <a:p>
            <a:pPr marL="342900" indent="-342900" algn="just" rtl="1">
              <a:buFont typeface="Arial" panose="020B0604020202020204" pitchFamily="34" charset="0"/>
              <a:buChar char="•"/>
            </a:pPr>
            <a:r>
              <a:rPr lang="ar-SA" sz="2400" dirty="0" err="1">
                <a:solidFill>
                  <a:srgbClr val="2D3956"/>
                </a:solidFill>
                <a:latin typeface="Times New Roman" panose="02020603050405020304" pitchFamily="18" charset="0"/>
                <a:cs typeface="Times New Roman" panose="02020603050405020304" pitchFamily="18" charset="0"/>
              </a:rPr>
              <a:t>الاجابة</a:t>
            </a:r>
            <a:r>
              <a:rPr lang="ar-SA" sz="2400" dirty="0">
                <a:solidFill>
                  <a:srgbClr val="2D3956"/>
                </a:solidFill>
                <a:latin typeface="Times New Roman" panose="02020603050405020304" pitchFamily="18" charset="0"/>
                <a:cs typeface="Times New Roman" panose="02020603050405020304" pitchFamily="18" charset="0"/>
              </a:rPr>
              <a:t> السريعة.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كن ذاتيا لا تحصر نفسك في حديث الشركات الذي يجعل </a:t>
            </a:r>
            <a:r>
              <a:rPr lang="ar-SA" sz="2400" dirty="0" err="1">
                <a:solidFill>
                  <a:srgbClr val="2D3956"/>
                </a:solidFill>
                <a:latin typeface="Times New Roman" panose="02020603050405020304" pitchFamily="18" charset="0"/>
                <a:cs typeface="Times New Roman" panose="02020603050405020304" pitchFamily="18" charset="0"/>
              </a:rPr>
              <a:t>اجاباتك</a:t>
            </a:r>
            <a:r>
              <a:rPr lang="ar-SA" sz="2400" dirty="0">
                <a:solidFill>
                  <a:srgbClr val="2D3956"/>
                </a:solidFill>
                <a:latin typeface="Times New Roman" panose="02020603050405020304" pitchFamily="18" charset="0"/>
                <a:cs typeface="Times New Roman" panose="02020603050405020304" pitchFamily="18" charset="0"/>
              </a:rPr>
              <a:t> تبدو باردة ومحسوبة.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تأكد من صحة حقائقك.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حدد المتحدث الذكي الموثوق به.</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كن موجزا واضحا وأمينا.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اعتذر وتحمل المسؤولية وبادر بالتحرك.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اعرف متى ينبغي عليك أن تتخلى عن الأمر.</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6ED25CF-7699-6168-D0DB-6540FA6E9176}"/>
              </a:ext>
            </a:extLst>
          </p:cNvPr>
          <p:cNvPicPr>
            <a:picLocks noChangeAspect="1"/>
          </p:cNvPicPr>
          <p:nvPr/>
        </p:nvPicPr>
        <p:blipFill>
          <a:blip r:embed="rId3"/>
          <a:stretch>
            <a:fillRect/>
          </a:stretch>
        </p:blipFill>
        <p:spPr>
          <a:xfrm>
            <a:off x="762000" y="4057211"/>
            <a:ext cx="2552176" cy="2113845"/>
          </a:xfrm>
          <a:prstGeom prst="rect">
            <a:avLst/>
          </a:prstGeom>
        </p:spPr>
      </p:pic>
    </p:spTree>
    <p:extLst>
      <p:ext uri="{BB962C8B-B14F-4D97-AF65-F5344CB8AC3E}">
        <p14:creationId xmlns:p14="http://schemas.microsoft.com/office/powerpoint/2010/main" val="305779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48945" y="587713"/>
            <a:ext cx="5321634"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نموذج مقترح لأبعاد الرسائل والمضامين </a:t>
            </a:r>
            <a:r>
              <a:rPr lang="ar-SA" sz="2800" b="1" dirty="0" err="1">
                <a:solidFill>
                  <a:schemeClr val="bg1"/>
                </a:solidFill>
                <a:latin typeface="Times New Roman" panose="02020603050405020304" pitchFamily="18" charset="0"/>
                <a:cs typeface="Times New Roman" panose="02020603050405020304" pitchFamily="18" charset="0"/>
              </a:rPr>
              <a:t>الاعلامية</a:t>
            </a:r>
            <a:r>
              <a:rPr lang="ar-SA" sz="2800" b="1" dirty="0">
                <a:solidFill>
                  <a:schemeClr val="bg1"/>
                </a:solidFill>
                <a:latin typeface="Times New Roman" panose="02020603050405020304" pitchFamily="18" charset="0"/>
                <a:cs typeface="Times New Roman" panose="02020603050405020304" pitchFamily="18" charset="0"/>
              </a:rPr>
              <a:t> الناجحة وقت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المعلوماتي: </a:t>
            </a:r>
            <a:r>
              <a:rPr lang="ar-SA" sz="2400" dirty="0">
                <a:solidFill>
                  <a:srgbClr val="2D3956"/>
                </a:solidFill>
                <a:latin typeface="Times New Roman" panose="02020603050405020304" pitchFamily="18" charset="0"/>
                <a:cs typeface="Times New Roman" panose="02020603050405020304" pitchFamily="18" charset="0"/>
              </a:rPr>
              <a:t>تقديم معلومات كافية وشاملة للأزمة وأبعادها، وأطرافها وأسبابها وتطوراتها.</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الوطني: </a:t>
            </a:r>
            <a:r>
              <a:rPr lang="ar-SA" sz="2400" dirty="0">
                <a:solidFill>
                  <a:srgbClr val="2D3956"/>
                </a:solidFill>
                <a:latin typeface="Times New Roman" panose="02020603050405020304" pitchFamily="18" charset="0"/>
                <a:cs typeface="Times New Roman" panose="02020603050405020304" pitchFamily="18" charset="0"/>
              </a:rPr>
              <a:t>يتم فيه بث </a:t>
            </a:r>
            <a:r>
              <a:rPr lang="ar-SA" sz="2400" dirty="0" err="1">
                <a:solidFill>
                  <a:srgbClr val="2D3956"/>
                </a:solidFill>
                <a:latin typeface="Times New Roman" panose="02020603050405020304" pitchFamily="18" charset="0"/>
                <a:cs typeface="Times New Roman" panose="02020603050405020304" pitchFamily="18" charset="0"/>
              </a:rPr>
              <a:t>واذاعة</a:t>
            </a:r>
            <a:r>
              <a:rPr lang="ar-SA" sz="2400" dirty="0">
                <a:solidFill>
                  <a:srgbClr val="2D3956"/>
                </a:solidFill>
                <a:latin typeface="Times New Roman" panose="02020603050405020304" pitchFamily="18" charset="0"/>
                <a:cs typeface="Times New Roman" panose="02020603050405020304" pitchFamily="18" charset="0"/>
              </a:rPr>
              <a:t> ونشر مضامين تثير الروح الوطنية داخل نفوس المواطنين.</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اللغوي: </a:t>
            </a:r>
            <a:r>
              <a:rPr lang="ar-SA" sz="2400" dirty="0">
                <a:solidFill>
                  <a:srgbClr val="2D3956"/>
                </a:solidFill>
                <a:latin typeface="Times New Roman" panose="02020603050405020304" pitchFamily="18" charset="0"/>
                <a:cs typeface="Times New Roman" panose="02020603050405020304" pitchFamily="18" charset="0"/>
              </a:rPr>
              <a:t>استخدام أساليب لغوية متنوعة لكي تصل لجميع أنماط المواطنين.</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العاطفي: </a:t>
            </a:r>
            <a:r>
              <a:rPr lang="ar-SA" sz="2400" dirty="0">
                <a:solidFill>
                  <a:srgbClr val="2D3956"/>
                </a:solidFill>
                <a:latin typeface="Times New Roman" panose="02020603050405020304" pitchFamily="18" charset="0"/>
                <a:cs typeface="Times New Roman" panose="02020603050405020304" pitchFamily="18" charset="0"/>
              </a:rPr>
              <a:t>عرض الجوانب والاهتمامات </a:t>
            </a:r>
            <a:r>
              <a:rPr lang="ar-SA" sz="2400" dirty="0" err="1">
                <a:solidFill>
                  <a:srgbClr val="2D3956"/>
                </a:solidFill>
                <a:latin typeface="Times New Roman" panose="02020603050405020304" pitchFamily="18" charset="0"/>
                <a:cs typeface="Times New Roman" panose="02020603050405020304" pitchFamily="18" charset="0"/>
              </a:rPr>
              <a:t>الانسانية</a:t>
            </a:r>
            <a:r>
              <a:rPr lang="ar-SA"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الفني: </a:t>
            </a:r>
            <a:r>
              <a:rPr lang="ar-SA" sz="2400" dirty="0">
                <a:solidFill>
                  <a:srgbClr val="2D3956"/>
                </a:solidFill>
                <a:latin typeface="Times New Roman" panose="02020603050405020304" pitchFamily="18" charset="0"/>
                <a:cs typeface="Times New Roman" panose="02020603050405020304" pitchFamily="18" charset="0"/>
              </a:rPr>
              <a:t>عرض أفلام ودراما وأغاني وطنية تجسد حالات واقعية للخروج من أزمات سابقة.</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الديني: </a:t>
            </a:r>
            <a:r>
              <a:rPr lang="ar-SA" sz="2400" dirty="0">
                <a:solidFill>
                  <a:srgbClr val="2D3956"/>
                </a:solidFill>
                <a:latin typeface="Times New Roman" panose="02020603050405020304" pitchFamily="18" charset="0"/>
                <a:cs typeface="Times New Roman" panose="02020603050405020304" pitchFamily="18" charset="0"/>
              </a:rPr>
              <a:t>استضافة شخصيات دينية.</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الاجتماعي: </a:t>
            </a:r>
            <a:r>
              <a:rPr lang="ar-SA" sz="2400" dirty="0">
                <a:solidFill>
                  <a:srgbClr val="2D3956"/>
                </a:solidFill>
                <a:latin typeface="Times New Roman" panose="02020603050405020304" pitchFamily="18" charset="0"/>
                <a:cs typeface="Times New Roman" panose="02020603050405020304" pitchFamily="18" charset="0"/>
              </a:rPr>
              <a:t>شرح وتوضيح العائد الاجتماعي والفائدة التي ستعود على المواطنين.</a:t>
            </a: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البعد الاقتصادي: </a:t>
            </a:r>
            <a:r>
              <a:rPr lang="ar-SA" sz="2400" dirty="0">
                <a:solidFill>
                  <a:srgbClr val="2D3956"/>
                </a:solidFill>
                <a:latin typeface="Times New Roman" panose="02020603050405020304" pitchFamily="18" charset="0"/>
                <a:cs typeface="Times New Roman" panose="02020603050405020304" pitchFamily="18" charset="0"/>
              </a:rPr>
              <a:t>التركيز على العائد الاقتصادي والفائدة المادية التي تعود على الاقتصاد القومي.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6377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53084" y="388672"/>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معوقات إدارة الأزمة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ED08EB1-8C3D-631A-2B41-C6D735237440}"/>
              </a:ext>
            </a:extLst>
          </p:cNvPr>
          <p:cNvPicPr>
            <a:picLocks noChangeAspect="1"/>
          </p:cNvPicPr>
          <p:nvPr/>
        </p:nvPicPr>
        <p:blipFill>
          <a:blip r:embed="rId3"/>
          <a:stretch>
            <a:fillRect/>
          </a:stretch>
        </p:blipFill>
        <p:spPr>
          <a:xfrm>
            <a:off x="1918490" y="-142569"/>
            <a:ext cx="8724448" cy="6543335"/>
          </a:xfrm>
          <a:prstGeom prst="rect">
            <a:avLst/>
          </a:prstGeom>
        </p:spPr>
      </p:pic>
    </p:spTree>
    <p:extLst>
      <p:ext uri="{BB962C8B-B14F-4D97-AF65-F5344CB8AC3E}">
        <p14:creationId xmlns:p14="http://schemas.microsoft.com/office/powerpoint/2010/main" val="2087979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53084" y="388672"/>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معوقات إدارة الأزمة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097FD104-C18D-A71A-3D6B-2E5B8CB322A3}"/>
              </a:ext>
            </a:extLst>
          </p:cNvPr>
          <p:cNvPicPr>
            <a:picLocks noChangeAspect="1"/>
          </p:cNvPicPr>
          <p:nvPr/>
        </p:nvPicPr>
        <p:blipFill>
          <a:blip r:embed="rId3"/>
          <a:stretch>
            <a:fillRect/>
          </a:stretch>
        </p:blipFill>
        <p:spPr>
          <a:xfrm>
            <a:off x="2233203" y="-257179"/>
            <a:ext cx="9144001" cy="6858000"/>
          </a:xfrm>
          <a:prstGeom prst="rect">
            <a:avLst/>
          </a:prstGeom>
        </p:spPr>
      </p:pic>
    </p:spTree>
    <p:extLst>
      <p:ext uri="{BB962C8B-B14F-4D97-AF65-F5344CB8AC3E}">
        <p14:creationId xmlns:p14="http://schemas.microsoft.com/office/powerpoint/2010/main" val="29801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53084" y="388672"/>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معوقات إدارة الأزمة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975D520-AA2A-14A1-6345-C588B3CE6530}"/>
              </a:ext>
            </a:extLst>
          </p:cNvPr>
          <p:cNvPicPr>
            <a:picLocks noChangeAspect="1"/>
          </p:cNvPicPr>
          <p:nvPr/>
        </p:nvPicPr>
        <p:blipFill>
          <a:blip r:embed="rId3"/>
          <a:stretch>
            <a:fillRect/>
          </a:stretch>
        </p:blipFill>
        <p:spPr>
          <a:xfrm>
            <a:off x="2180407" y="-629663"/>
            <a:ext cx="9144001" cy="6858000"/>
          </a:xfrm>
          <a:prstGeom prst="rect">
            <a:avLst/>
          </a:prstGeom>
        </p:spPr>
      </p:pic>
    </p:spTree>
    <p:extLst>
      <p:ext uri="{BB962C8B-B14F-4D97-AF65-F5344CB8AC3E}">
        <p14:creationId xmlns:p14="http://schemas.microsoft.com/office/powerpoint/2010/main" val="68876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40723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أساليب تجنب وقوع الأزمات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EFBEF17-A0A4-4438-883A-DCABF18BA06F}"/>
              </a:ext>
            </a:extLst>
          </p:cNvPr>
          <p:cNvPicPr>
            <a:picLocks noChangeAspect="1"/>
          </p:cNvPicPr>
          <p:nvPr/>
        </p:nvPicPr>
        <p:blipFill>
          <a:blip r:embed="rId3"/>
          <a:stretch>
            <a:fillRect/>
          </a:stretch>
        </p:blipFill>
        <p:spPr>
          <a:xfrm>
            <a:off x="7884556" y="1856137"/>
            <a:ext cx="3225064" cy="1871634"/>
          </a:xfrm>
          <a:prstGeom prst="rect">
            <a:avLst/>
          </a:prstGeom>
        </p:spPr>
      </p:pic>
      <p:pic>
        <p:nvPicPr>
          <p:cNvPr id="7" name="Picture 6">
            <a:extLst>
              <a:ext uri="{FF2B5EF4-FFF2-40B4-BE49-F238E27FC236}">
                <a16:creationId xmlns:a16="http://schemas.microsoft.com/office/drawing/2014/main" id="{FA9475C0-8E6F-6EA4-C6DC-45C2379729F7}"/>
              </a:ext>
            </a:extLst>
          </p:cNvPr>
          <p:cNvPicPr>
            <a:picLocks noChangeAspect="1"/>
          </p:cNvPicPr>
          <p:nvPr/>
        </p:nvPicPr>
        <p:blipFill>
          <a:blip r:embed="rId4"/>
          <a:stretch>
            <a:fillRect/>
          </a:stretch>
        </p:blipFill>
        <p:spPr>
          <a:xfrm>
            <a:off x="8024648" y="4018219"/>
            <a:ext cx="3225064" cy="1865538"/>
          </a:xfrm>
          <a:prstGeom prst="rect">
            <a:avLst/>
          </a:prstGeom>
        </p:spPr>
      </p:pic>
      <p:pic>
        <p:nvPicPr>
          <p:cNvPr id="9" name="Picture 8">
            <a:extLst>
              <a:ext uri="{FF2B5EF4-FFF2-40B4-BE49-F238E27FC236}">
                <a16:creationId xmlns:a16="http://schemas.microsoft.com/office/drawing/2014/main" id="{6D3C338C-2C10-41AB-3582-3BFCD8ED1129}"/>
              </a:ext>
            </a:extLst>
          </p:cNvPr>
          <p:cNvPicPr>
            <a:picLocks noChangeAspect="1"/>
          </p:cNvPicPr>
          <p:nvPr/>
        </p:nvPicPr>
        <p:blipFill>
          <a:blip r:embed="rId5"/>
          <a:stretch>
            <a:fillRect/>
          </a:stretch>
        </p:blipFill>
        <p:spPr>
          <a:xfrm>
            <a:off x="1890596" y="1868447"/>
            <a:ext cx="3225064" cy="1871634"/>
          </a:xfrm>
          <a:prstGeom prst="rect">
            <a:avLst/>
          </a:prstGeom>
        </p:spPr>
      </p:pic>
      <p:pic>
        <p:nvPicPr>
          <p:cNvPr id="11" name="Picture 10">
            <a:extLst>
              <a:ext uri="{FF2B5EF4-FFF2-40B4-BE49-F238E27FC236}">
                <a16:creationId xmlns:a16="http://schemas.microsoft.com/office/drawing/2014/main" id="{35E98390-478C-B805-40BA-468798D15962}"/>
              </a:ext>
            </a:extLst>
          </p:cNvPr>
          <p:cNvPicPr>
            <a:picLocks noChangeAspect="1"/>
          </p:cNvPicPr>
          <p:nvPr/>
        </p:nvPicPr>
        <p:blipFill>
          <a:blip r:embed="rId6"/>
          <a:stretch>
            <a:fillRect/>
          </a:stretch>
        </p:blipFill>
        <p:spPr>
          <a:xfrm>
            <a:off x="2180407" y="4089108"/>
            <a:ext cx="3225064" cy="1865538"/>
          </a:xfrm>
          <a:prstGeom prst="rect">
            <a:avLst/>
          </a:prstGeom>
        </p:spPr>
      </p:pic>
    </p:spTree>
    <p:extLst>
      <p:ext uri="{BB962C8B-B14F-4D97-AF65-F5344CB8AC3E}">
        <p14:creationId xmlns:p14="http://schemas.microsoft.com/office/powerpoint/2010/main" val="2407014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الخلاصة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تناولنا خلال هذا الفصل </a:t>
            </a:r>
            <a:r>
              <a:rPr lang="ar-SA" sz="2400" dirty="0">
                <a:solidFill>
                  <a:srgbClr val="2D3956"/>
                </a:solidFill>
                <a:latin typeface="Times New Roman" panose="02020603050405020304" pitchFamily="18" charset="0"/>
                <a:cs typeface="Times New Roman" panose="02020603050405020304" pitchFamily="18" charset="0"/>
              </a:rPr>
              <a:t>مفهوم الأزمة</a:t>
            </a:r>
            <a:r>
              <a:rPr lang="ar-EG" sz="2400" dirty="0">
                <a:solidFill>
                  <a:srgbClr val="2D3956"/>
                </a:solidFill>
                <a:latin typeface="Times New Roman" panose="02020603050405020304" pitchFamily="18" charset="0"/>
                <a:cs typeface="Times New Roman" panose="02020603050405020304" pitchFamily="18" charset="0"/>
              </a:rPr>
              <a:t>، و</a:t>
            </a:r>
            <a:r>
              <a:rPr lang="ar-SA" sz="2400" dirty="0">
                <a:solidFill>
                  <a:srgbClr val="2D3956"/>
                </a:solidFill>
                <a:latin typeface="Times New Roman" panose="02020603050405020304" pitchFamily="18" charset="0"/>
                <a:cs typeface="Times New Roman" panose="02020603050405020304" pitchFamily="18" charset="0"/>
              </a:rPr>
              <a:t>السمات الأساسية للأزمة.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التفرقة بين مفهوم (الحادث- المشكلة- القضية- الكارثة- 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العوامل المؤثرة على فهم طبيعة 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دورة حياة 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إدارة القضايا ومواجهة الضغوط.</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تخطيط الاتصال ما قبل 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الاتصال في مرحلة الأزمة.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الاتصال في مرحلة ما بعد الأزمة.</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المعوقات التي تتعلق بإدارة الأزمة</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C999CA9-9BCD-142F-6B6A-8E5D1E975616}"/>
              </a:ext>
            </a:extLst>
          </p:cNvPr>
          <p:cNvPicPr>
            <a:picLocks noChangeAspect="1"/>
          </p:cNvPicPr>
          <p:nvPr/>
        </p:nvPicPr>
        <p:blipFill>
          <a:blip r:embed="rId3"/>
          <a:stretch>
            <a:fillRect/>
          </a:stretch>
        </p:blipFill>
        <p:spPr>
          <a:xfrm>
            <a:off x="889000" y="2198508"/>
            <a:ext cx="3285967" cy="3724096"/>
          </a:xfrm>
          <a:prstGeom prst="rect">
            <a:avLst/>
          </a:prstGeom>
        </p:spPr>
      </p:pic>
    </p:spTree>
    <p:extLst>
      <p:ext uri="{BB962C8B-B14F-4D97-AF65-F5344CB8AC3E}">
        <p14:creationId xmlns:p14="http://schemas.microsoft.com/office/powerpoint/2010/main" val="3908440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1219</TotalTime>
  <Words>2768</Words>
  <Application>Microsoft Office PowerPoint</Application>
  <PresentationFormat>Widescreen</PresentationFormat>
  <Paragraphs>345</Paragraphs>
  <Slides>41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Constantia</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23</cp:revision>
  <dcterms:created xsi:type="dcterms:W3CDTF">2023-04-29T09:08:23Z</dcterms:created>
  <dcterms:modified xsi:type="dcterms:W3CDTF">2023-10-19T03:55:20Z</dcterms:modified>
</cp:coreProperties>
</file>