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9"/>
  </p:notesMasterIdLst>
  <p:sldIdLst>
    <p:sldId id="480" r:id="rId5"/>
    <p:sldId id="313" r:id="rId6"/>
    <p:sldId id="271" r:id="rId7"/>
    <p:sldId id="488" r:id="rId8"/>
    <p:sldId id="489" r:id="rId9"/>
    <p:sldId id="306" r:id="rId10"/>
    <p:sldId id="276" r:id="rId11"/>
    <p:sldId id="490" r:id="rId12"/>
    <p:sldId id="491" r:id="rId13"/>
    <p:sldId id="492" r:id="rId14"/>
    <p:sldId id="493" r:id="rId15"/>
    <p:sldId id="494" r:id="rId16"/>
    <p:sldId id="495" r:id="rId17"/>
    <p:sldId id="34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271"/>
            <p14:sldId id="488"/>
            <p14:sldId id="489"/>
            <p14:sldId id="306"/>
            <p14:sldId id="276"/>
            <p14:sldId id="490"/>
            <p14:sldId id="491"/>
            <p14:sldId id="492"/>
            <p14:sldId id="493"/>
            <p14:sldId id="494"/>
            <p14:sldId id="49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1" d="100"/>
          <a:sy n="81" d="100"/>
        </p:scale>
        <p:origin x="557"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4/25/26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A3278E-8EAF-BF5A-C9C6-71F22B13BE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8BAE10-9ECA-80DB-E45F-5BC7914B1F5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4E00614-504C-ACE2-9611-EE817B7546E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67168CA-2244-5D12-4C43-6EBB8C7F1812}"/>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5991613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2EAA84-1196-B77D-ED9D-C94BE44EBA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191BB1-BD64-60E3-67DC-F8D28AF7290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AC2F9E4-3D2A-368D-0E9F-5A1344EC6AD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62AC384-46C7-B40A-68AD-94025AB37454}"/>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4206870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5E0BA8-86EF-9D60-A691-8DC2EFFC48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FF874A-535D-3701-669C-D4754726414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D26BFF9-6A80-7BAB-0D03-BD7CBB33912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FCA9A5D-DF60-A4D6-4672-C33B9563168A}"/>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9765545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29A9C0-E084-2DC8-900A-6E52A540D6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172883-D128-3D26-0D0A-0A8C8860B5D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846E4A6-26BE-3074-FA06-BA8E4A1463B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7668788-4B57-5E50-1BD7-B23194523A8D}"/>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1010032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4/25/26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4/25/26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4/25/26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4/25/26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4/25/26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4/25/26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4/25/26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4/25/26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4/25/26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4/25/26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4/25/26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4/25/26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5.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5.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5.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jpeg"/><Relationship Id="rId1" Type="http://schemas.openxmlformats.org/officeDocument/2006/relationships/slideLayout" Target="../slideLayouts/slideLayout16.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77770" y="1541549"/>
            <a:ext cx="5930728" cy="4919616"/>
          </a:xfrm>
          <a:prstGeom prst="rect">
            <a:avLst/>
          </a:prstGeom>
          <a:noFill/>
        </p:spPr>
        <p:txBody>
          <a:bodyPr wrap="square" lIns="91440" tIns="45720" rIns="91440" bIns="45720" rtlCol="0" anchor="t">
            <a:spAutoFit/>
          </a:bodyPr>
          <a:lstStyle/>
          <a:p>
            <a:pPr algn="ctr" rtl="1">
              <a:lnSpc>
                <a:spcPct val="150000"/>
              </a:lnSpc>
            </a:pPr>
            <a:r>
              <a:rPr lang="ar-EG" sz="3600" b="1" dirty="0">
                <a:solidFill>
                  <a:schemeClr val="bg1"/>
                </a:solidFill>
                <a:latin typeface="Times New Roman"/>
                <a:cs typeface="Times New Roman"/>
              </a:rPr>
              <a:t>تأثير الإعلانات الرقمية المرئية على نية الشراء للمنتجات الفنية لدى المستهلك السعودي</a:t>
            </a:r>
          </a:p>
          <a:p>
            <a:pPr algn="ctr" rtl="1">
              <a:lnSpc>
                <a:spcPct val="150000"/>
              </a:lnSpc>
            </a:pPr>
            <a:r>
              <a:rPr lang="ar-EG" sz="2800" b="1" dirty="0">
                <a:solidFill>
                  <a:schemeClr val="bg1"/>
                </a:solidFill>
                <a:latin typeface="Times New Roman"/>
                <a:cs typeface="Times New Roman"/>
              </a:rPr>
              <a:t>إعداد: </a:t>
            </a:r>
          </a:p>
          <a:p>
            <a:pPr algn="ctr" rtl="1">
              <a:lnSpc>
                <a:spcPct val="150000"/>
              </a:lnSpc>
            </a:pPr>
            <a:r>
              <a:rPr lang="ar-EG" sz="2400" dirty="0">
                <a:solidFill>
                  <a:schemeClr val="bg1"/>
                </a:solidFill>
                <a:latin typeface="Times New Roman"/>
                <a:cs typeface="Times New Roman"/>
              </a:rPr>
              <a:t>العنود عبد العزيز الحجي</a:t>
            </a:r>
          </a:p>
          <a:p>
            <a:pPr algn="ctr" rtl="1">
              <a:lnSpc>
                <a:spcPct val="150000"/>
              </a:lnSpc>
            </a:pPr>
            <a:r>
              <a:rPr lang="ar-EG" sz="2800" b="1" dirty="0">
                <a:solidFill>
                  <a:schemeClr val="bg1"/>
                </a:solidFill>
                <a:latin typeface="Times New Roman"/>
                <a:cs typeface="Times New Roman"/>
              </a:rPr>
              <a:t>إشراف: </a:t>
            </a:r>
          </a:p>
          <a:p>
            <a:pPr algn="ctr" rtl="1">
              <a:lnSpc>
                <a:spcPct val="150000"/>
              </a:lnSpc>
            </a:pPr>
            <a:r>
              <a:rPr lang="ar-EG" sz="2400" dirty="0">
                <a:solidFill>
                  <a:schemeClr val="bg1"/>
                </a:solidFill>
                <a:latin typeface="Times New Roman"/>
                <a:cs typeface="Times New Roman"/>
              </a:rPr>
              <a:t>د. محمد عويس</a:t>
            </a:r>
            <a:endParaRPr lang="en-US" sz="2400" dirty="0">
              <a:solidFill>
                <a:schemeClr val="bg1"/>
              </a:solidFill>
              <a:latin typeface="Times New Roman"/>
              <a:cs typeface="Times New Roman"/>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Midocean 02-03">
            <a:extLst>
              <a:ext uri="{FF2B5EF4-FFF2-40B4-BE49-F238E27FC236}">
                <a16:creationId xmlns:a16="http://schemas.microsoft.com/office/drawing/2014/main" id="{6D8D422E-3241-39FD-1D16-0601737BE4D3}"/>
              </a:ext>
            </a:extLst>
          </p:cNvPr>
          <p:cNvPicPr>
            <a:picLocks noChangeAspect="1"/>
          </p:cNvPicPr>
          <p:nvPr/>
        </p:nvPicPr>
        <p:blipFill>
          <a:blip r:embed="rId5"/>
          <a:stretch>
            <a:fillRect/>
          </a:stretch>
        </p:blipFill>
        <p:spPr>
          <a:xfrm>
            <a:off x="113122" y="-527861"/>
            <a:ext cx="3862205" cy="2575076"/>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499205" y="1647378"/>
            <a:ext cx="4113898" cy="784830"/>
          </a:xfrm>
          <a:prstGeom prst="rect">
            <a:avLst/>
          </a:prstGeom>
          <a:noFill/>
        </p:spPr>
        <p:txBody>
          <a:bodyPr wrap="square" rtlCol="0">
            <a:spAutoFit/>
          </a:bodyPr>
          <a:lstStyle/>
          <a:p>
            <a:pPr algn="ctr"/>
            <a:r>
              <a:rPr lang="ar-EG" sz="4500" b="1" dirty="0">
                <a:solidFill>
                  <a:srgbClr val="00B0F0"/>
                </a:solidFill>
                <a:latin typeface="Times New Roman" panose="02020603050405020304" pitchFamily="18" charset="0"/>
                <a:cs typeface="Times New Roman" panose="02020603050405020304" pitchFamily="18" charset="0"/>
              </a:rPr>
              <a:t>المقدمة</a:t>
            </a:r>
            <a:endParaRPr lang="en-US" sz="45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4176074" y="2495028"/>
            <a:ext cx="7839496" cy="3600986"/>
          </a:xfrm>
          <a:prstGeom prst="rect">
            <a:avLst/>
          </a:prstGeom>
          <a:noFill/>
        </p:spPr>
        <p:txBody>
          <a:bodyPr wrap="square" rtlCol="0">
            <a:spAutoFit/>
          </a:bodyPr>
          <a:lstStyle/>
          <a:p>
            <a:pPr algn="just" rtl="1">
              <a:lnSpc>
                <a:spcPct val="150000"/>
              </a:lnSpc>
            </a:pPr>
            <a:r>
              <a:rPr lang="ar-EG" sz="2800" dirty="0">
                <a:solidFill>
                  <a:schemeClr val="bg1"/>
                </a:solidFill>
                <a:latin typeface="Times New Roman" panose="02020603050405020304" pitchFamily="18" charset="0"/>
                <a:cs typeface="Times New Roman" panose="02020603050405020304" pitchFamily="18" charset="0"/>
              </a:rPr>
              <a:t>شهد مجال التسويق تطورًا كبيرًا في ظل انتشار الإنترنت ومنصات التواصل الاجتماعي، مما أدى إلى ظهور الإعلانات الرقمية كأداة فعالة للتأثير على المستهلكين. </a:t>
            </a:r>
          </a:p>
          <a:p>
            <a:pPr algn="just" rtl="1">
              <a:lnSpc>
                <a:spcPct val="150000"/>
              </a:lnSpc>
            </a:pPr>
            <a:r>
              <a:rPr lang="ar-EG" sz="2800" dirty="0">
                <a:solidFill>
                  <a:schemeClr val="bg1"/>
                </a:solidFill>
                <a:latin typeface="Times New Roman" panose="02020603050405020304" pitchFamily="18" charset="0"/>
                <a:cs typeface="Times New Roman" panose="02020603050405020304" pitchFamily="18" charset="0"/>
              </a:rPr>
              <a:t>وتُعد الإعلانات المرئية من أبرز هذه الأدوات، حيث تعتمد على الصور والفيديو والتصميم الإبداعي لجذب الانتباه وتحفيز التفاعل.</a:t>
            </a:r>
            <a:endParaRPr lang="en-US" sz="2800"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72287" y="14586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Picture 12" descr="Midocean 02-03"/>
          <p:cNvPicPr>
            <a:picLocks noChangeAspect="1"/>
          </p:cNvPicPr>
          <p:nvPr/>
        </p:nvPicPr>
        <p:blipFill>
          <a:blip r:embed="rId4"/>
          <a:stretch>
            <a:fillRect/>
          </a:stretch>
        </p:blipFill>
        <p:spPr>
          <a:xfrm>
            <a:off x="9781748" y="-135292"/>
            <a:ext cx="2233822" cy="1489487"/>
          </a:xfrm>
          <a:prstGeom prst="rect">
            <a:avLst/>
          </a:prstGeom>
        </p:spPr>
      </p:pic>
      <p:pic>
        <p:nvPicPr>
          <p:cNvPr id="3" name="Picture 2">
            <a:extLst>
              <a:ext uri="{FF2B5EF4-FFF2-40B4-BE49-F238E27FC236}">
                <a16:creationId xmlns:a16="http://schemas.microsoft.com/office/drawing/2014/main" id="{11F30F4C-84E5-6AED-0E4E-5E23AB192815}"/>
              </a:ext>
            </a:extLst>
          </p:cNvPr>
          <p:cNvPicPr>
            <a:picLocks noChangeAspect="1"/>
          </p:cNvPicPr>
          <p:nvPr/>
        </p:nvPicPr>
        <p:blipFill>
          <a:blip r:embed="rId5"/>
          <a:stretch>
            <a:fillRect/>
          </a:stretch>
        </p:blipFill>
        <p:spPr>
          <a:xfrm>
            <a:off x="0" y="2786744"/>
            <a:ext cx="3974509" cy="3974509"/>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937346" cy="1906740"/>
          </a:xfrm>
          <a:prstGeom prst="rect">
            <a:avLst/>
          </a:prstGeom>
          <a:noFill/>
        </p:spPr>
        <p:txBody>
          <a:bodyPr wrap="square">
            <a:spAutoFit/>
          </a:bodyPr>
          <a:lstStyle/>
          <a:p>
            <a:pPr algn="just" rtl="1">
              <a:lnSpc>
                <a:spcPct val="120000"/>
              </a:lnSpc>
            </a:pPr>
            <a:r>
              <a:rPr lang="ar-EG" sz="2000" dirty="0">
                <a:solidFill>
                  <a:schemeClr val="bg1"/>
                </a:solidFill>
                <a:latin typeface="Times New Roman" panose="02020603050405020304" pitchFamily="18" charset="0"/>
                <a:cs typeface="Times New Roman" panose="02020603050405020304" pitchFamily="18" charset="0"/>
              </a:rPr>
              <a:t>على الرغم من انتشار الإعلانات الرقمية، إلا أن معظم الدراسات ركزت على المنتجات التقليدية، مع إهمال المنتجات الفنية التي تعتمد على الجوانب الجمالية. لذلك ظهرت الحاجة إلى دراسة تأثير العناصر البصرية في هذه الإعلانات على نية الشراء لدى المستهلكين.</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2135521" cy="584775"/>
          </a:xfrm>
          <a:prstGeom prst="rect">
            <a:avLst/>
          </a:prstGeom>
          <a:noFill/>
        </p:spPr>
        <p:txBody>
          <a:bodyPr wrap="none" rtlCol="0">
            <a:spAutoFit/>
          </a:bodyPr>
          <a:lstStyle/>
          <a:p>
            <a:r>
              <a:rPr lang="ar-EG" sz="3200" b="1" dirty="0">
                <a:solidFill>
                  <a:srgbClr val="00B0F0"/>
                </a:solidFill>
                <a:latin typeface="Times New Roman" panose="02020603050405020304" pitchFamily="18" charset="0"/>
                <a:cs typeface="Times New Roman" panose="02020603050405020304" pitchFamily="18" charset="0"/>
              </a:rPr>
              <a:t>مشكلة الدراسة</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id="{183B5688-FE98-684A-8FDB-4023CCDDD82C}"/>
              </a:ext>
            </a:extLst>
          </p:cNvPr>
          <p:cNvSpPr txBox="1"/>
          <p:nvPr/>
        </p:nvSpPr>
        <p:spPr>
          <a:xfrm>
            <a:off x="5063810" y="1183479"/>
            <a:ext cx="94261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Picture 12" descr="Midocean 02-03"/>
          <p:cNvPicPr>
            <a:picLocks noChangeAspect="1"/>
          </p:cNvPicPr>
          <p:nvPr/>
        </p:nvPicPr>
        <p:blipFill>
          <a:blip r:embed="rId3"/>
          <a:stretch>
            <a:fillRect/>
          </a:stretch>
        </p:blipFill>
        <p:spPr>
          <a:xfrm>
            <a:off x="276590" y="-135292"/>
            <a:ext cx="2233822" cy="1489487"/>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784217-E5A5-F77E-4776-1293560D477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E9CE136-1ACA-7E3C-C876-BC52BB42CF83}"/>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110AB3FA-EA40-7BBB-5CFB-D491EEFD022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13475BFE-8F68-68BB-5F3B-12C51F47B2A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8ECEE836-1E1F-CB19-4D01-291C4249FC7A}"/>
              </a:ext>
            </a:extLst>
          </p:cNvPr>
          <p:cNvSpPr txBox="1"/>
          <p:nvPr/>
        </p:nvSpPr>
        <p:spPr>
          <a:xfrm>
            <a:off x="6499205" y="1647378"/>
            <a:ext cx="4113898" cy="784830"/>
          </a:xfrm>
          <a:prstGeom prst="rect">
            <a:avLst/>
          </a:prstGeom>
          <a:noFill/>
        </p:spPr>
        <p:txBody>
          <a:bodyPr wrap="square" rtlCol="0">
            <a:spAutoFit/>
          </a:bodyPr>
          <a:lstStyle/>
          <a:p>
            <a:pPr algn="ctr"/>
            <a:r>
              <a:rPr lang="ar-EG" sz="4500" b="1" dirty="0">
                <a:solidFill>
                  <a:srgbClr val="00B0F0"/>
                </a:solidFill>
                <a:latin typeface="Times New Roman" panose="02020603050405020304" pitchFamily="18" charset="0"/>
                <a:cs typeface="Times New Roman" panose="02020603050405020304" pitchFamily="18" charset="0"/>
              </a:rPr>
              <a:t>أهمية الدراسة</a:t>
            </a:r>
            <a:endParaRPr lang="en-US" sz="45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ACD39AF9-5DDA-70E4-A08B-DF1383EF11A9}"/>
              </a:ext>
            </a:extLst>
          </p:cNvPr>
          <p:cNvSpPr/>
          <p:nvPr/>
        </p:nvSpPr>
        <p:spPr>
          <a:xfrm>
            <a:off x="3150823" y="583447"/>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2A8CB15-4096-FB44-04D1-55993B869E6A}"/>
              </a:ext>
            </a:extLst>
          </p:cNvPr>
          <p:cNvSpPr txBox="1"/>
          <p:nvPr/>
        </p:nvSpPr>
        <p:spPr>
          <a:xfrm>
            <a:off x="4176074" y="2495028"/>
            <a:ext cx="7839496" cy="3892861"/>
          </a:xfrm>
          <a:prstGeom prst="rect">
            <a:avLst/>
          </a:prstGeom>
          <a:noFill/>
        </p:spPr>
        <p:txBody>
          <a:bodyPr wrap="square" rtlCol="0">
            <a:spAutoFit/>
          </a:bodyPr>
          <a:lstStyle/>
          <a:p>
            <a:pPr marL="457200" indent="-457200" algn="just" rtl="1">
              <a:lnSpc>
                <a:spcPct val="150000"/>
              </a:lnSpc>
              <a:buFont typeface="Courier New" panose="02070309020205020404" pitchFamily="49" charset="0"/>
              <a:buChar char="o"/>
            </a:pPr>
            <a:r>
              <a:rPr lang="ar-EG" sz="2800" dirty="0">
                <a:solidFill>
                  <a:schemeClr val="bg1"/>
                </a:solidFill>
                <a:latin typeface="Times New Roman" panose="02020603050405020304" pitchFamily="18" charset="0"/>
                <a:cs typeface="Times New Roman" panose="02020603050405020304" pitchFamily="18" charset="0"/>
              </a:rPr>
              <a:t>تكمن أهمية الدراسة في أنها تسهم في تعزيز الفهم النظري للعلاقة بين الإعلان الرقمي وسلوك المستهلك، </a:t>
            </a:r>
          </a:p>
          <a:p>
            <a:pPr marL="457200" indent="-457200" algn="just" rtl="1">
              <a:lnSpc>
                <a:spcPct val="150000"/>
              </a:lnSpc>
              <a:buFont typeface="Courier New" panose="02070309020205020404" pitchFamily="49" charset="0"/>
              <a:buChar char="o"/>
            </a:pPr>
            <a:r>
              <a:rPr lang="ar-EG" sz="2800" dirty="0">
                <a:solidFill>
                  <a:schemeClr val="bg1"/>
                </a:solidFill>
                <a:latin typeface="Times New Roman" panose="02020603050405020304" pitchFamily="18" charset="0"/>
                <a:cs typeface="Times New Roman" panose="02020603050405020304" pitchFamily="18" charset="0"/>
              </a:rPr>
              <a:t>كما تقدم تطبيقات عملية تساعد المسوقين على تحسين تصميم الإعلانات. </a:t>
            </a:r>
          </a:p>
          <a:p>
            <a:pPr marL="457200" indent="-457200" algn="just" rtl="1">
              <a:lnSpc>
                <a:spcPct val="150000"/>
              </a:lnSpc>
              <a:buFont typeface="Courier New" panose="02070309020205020404" pitchFamily="49" charset="0"/>
              <a:buChar char="o"/>
            </a:pPr>
            <a:r>
              <a:rPr lang="ar-EG" sz="2800" dirty="0">
                <a:solidFill>
                  <a:schemeClr val="bg1"/>
                </a:solidFill>
                <a:latin typeface="Times New Roman" panose="02020603050405020304" pitchFamily="18" charset="0"/>
                <a:cs typeface="Times New Roman" panose="02020603050405020304" pitchFamily="18" charset="0"/>
              </a:rPr>
              <a:t>كذلك تساعد الشركات الفنية على تطوير استراتيجيات تسويقية أكثر فعالية.</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81582DCE-09A3-A65D-1126-5F45B5ED8A6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6414AAC1-BB29-9086-B204-A4C6F6BC4BFC}"/>
              </a:ext>
            </a:extLst>
          </p:cNvPr>
          <p:cNvSpPr txBox="1"/>
          <p:nvPr/>
        </p:nvSpPr>
        <p:spPr>
          <a:xfrm>
            <a:off x="3572287" y="1458605"/>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Picture 12" descr="Midocean 02-03">
            <a:extLst>
              <a:ext uri="{FF2B5EF4-FFF2-40B4-BE49-F238E27FC236}">
                <a16:creationId xmlns:a16="http://schemas.microsoft.com/office/drawing/2014/main" id="{01913DBF-8D1D-821B-033B-BAE49B4CFE34}"/>
              </a:ext>
            </a:extLst>
          </p:cNvPr>
          <p:cNvPicPr>
            <a:picLocks noChangeAspect="1"/>
          </p:cNvPicPr>
          <p:nvPr/>
        </p:nvPicPr>
        <p:blipFill>
          <a:blip r:embed="rId4"/>
          <a:stretch>
            <a:fillRect/>
          </a:stretch>
        </p:blipFill>
        <p:spPr>
          <a:xfrm>
            <a:off x="9781748" y="-135292"/>
            <a:ext cx="2233822" cy="1489487"/>
          </a:xfrm>
          <a:prstGeom prst="rect">
            <a:avLst/>
          </a:prstGeom>
        </p:spPr>
      </p:pic>
      <p:pic>
        <p:nvPicPr>
          <p:cNvPr id="3" name="Picture 2">
            <a:extLst>
              <a:ext uri="{FF2B5EF4-FFF2-40B4-BE49-F238E27FC236}">
                <a16:creationId xmlns:a16="http://schemas.microsoft.com/office/drawing/2014/main" id="{8352170E-0CDF-F4FE-CBD5-EB19568954A6}"/>
              </a:ext>
            </a:extLst>
          </p:cNvPr>
          <p:cNvPicPr>
            <a:picLocks noChangeAspect="1"/>
          </p:cNvPicPr>
          <p:nvPr/>
        </p:nvPicPr>
        <p:blipFill>
          <a:blip r:embed="rId5"/>
          <a:stretch>
            <a:fillRect/>
          </a:stretch>
        </p:blipFill>
        <p:spPr>
          <a:xfrm>
            <a:off x="0" y="2786744"/>
            <a:ext cx="3974509" cy="3974509"/>
          </a:xfrm>
          <a:prstGeom prst="rect">
            <a:avLst/>
          </a:prstGeom>
        </p:spPr>
      </p:pic>
    </p:spTree>
    <p:extLst>
      <p:ext uri="{BB962C8B-B14F-4D97-AF65-F5344CB8AC3E}">
        <p14:creationId xmlns:p14="http://schemas.microsoft.com/office/powerpoint/2010/main" val="35970349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3EBA58-F5B6-6EBF-6733-2348FDD3F06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53424E7-FA4C-073D-C75D-4E0B1D52297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128685F6-E903-6555-42FE-34627ED210E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1E937C46-30C6-41A1-B30F-370CADC5749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3ED6E03B-33C1-332A-888C-1623F8696599}"/>
              </a:ext>
            </a:extLst>
          </p:cNvPr>
          <p:cNvSpPr txBox="1"/>
          <p:nvPr/>
        </p:nvSpPr>
        <p:spPr>
          <a:xfrm>
            <a:off x="6499205" y="1647378"/>
            <a:ext cx="4113898" cy="784830"/>
          </a:xfrm>
          <a:prstGeom prst="rect">
            <a:avLst/>
          </a:prstGeom>
          <a:noFill/>
        </p:spPr>
        <p:txBody>
          <a:bodyPr wrap="square" rtlCol="0">
            <a:spAutoFit/>
          </a:bodyPr>
          <a:lstStyle/>
          <a:p>
            <a:pPr algn="ctr"/>
            <a:r>
              <a:rPr lang="ar-EG" sz="4500" b="1" dirty="0">
                <a:solidFill>
                  <a:srgbClr val="00B0F0"/>
                </a:solidFill>
                <a:latin typeface="Times New Roman" panose="02020603050405020304" pitchFamily="18" charset="0"/>
                <a:cs typeface="Times New Roman" panose="02020603050405020304" pitchFamily="18" charset="0"/>
              </a:rPr>
              <a:t>أهداف الدراسة</a:t>
            </a:r>
            <a:endParaRPr lang="en-US" sz="45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DAA4C0E0-77A2-5E04-E681-483639303042}"/>
              </a:ext>
            </a:extLst>
          </p:cNvPr>
          <p:cNvSpPr/>
          <p:nvPr/>
        </p:nvSpPr>
        <p:spPr>
          <a:xfrm>
            <a:off x="3150823" y="583447"/>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DE0BAAF-490B-BEEB-BF16-F3A9C66A1B4D}"/>
              </a:ext>
            </a:extLst>
          </p:cNvPr>
          <p:cNvSpPr txBox="1"/>
          <p:nvPr/>
        </p:nvSpPr>
        <p:spPr>
          <a:xfrm>
            <a:off x="4176074" y="2495028"/>
            <a:ext cx="7839496" cy="2600199"/>
          </a:xfrm>
          <a:prstGeom prst="rect">
            <a:avLst/>
          </a:prstGeom>
          <a:noFill/>
        </p:spPr>
        <p:txBody>
          <a:bodyPr wrap="square" rtlCol="0">
            <a:spAutoFit/>
          </a:bodyPr>
          <a:lstStyle/>
          <a:p>
            <a:pPr marL="457200" indent="-457200" algn="just" rtl="1">
              <a:lnSpc>
                <a:spcPct val="150000"/>
              </a:lnSpc>
              <a:buFont typeface="Courier New" panose="02070309020205020404" pitchFamily="49" charset="0"/>
              <a:buChar char="o"/>
            </a:pPr>
            <a:r>
              <a:rPr lang="ar-EG" sz="2800" dirty="0">
                <a:solidFill>
                  <a:schemeClr val="bg1"/>
                </a:solidFill>
                <a:latin typeface="Times New Roman" panose="02020603050405020304" pitchFamily="18" charset="0"/>
                <a:cs typeface="Times New Roman" panose="02020603050405020304" pitchFamily="18" charset="0"/>
              </a:rPr>
              <a:t>تهدف الدراسة إلى تحليل تأثير الإعلانات الرقمية المرئية على نية الشراء، مع التركيز على دور العناصر البصرية في جذب الانتباه.</a:t>
            </a:r>
          </a:p>
          <a:p>
            <a:pPr marL="457200" indent="-457200" algn="just" rtl="1">
              <a:lnSpc>
                <a:spcPct val="150000"/>
              </a:lnSpc>
              <a:buFont typeface="Courier New" panose="02070309020205020404" pitchFamily="49" charset="0"/>
              <a:buChar char="o"/>
            </a:pPr>
            <a:r>
              <a:rPr lang="ar-EG" sz="2800" dirty="0">
                <a:solidFill>
                  <a:schemeClr val="bg1"/>
                </a:solidFill>
                <a:latin typeface="Times New Roman" panose="02020603050405020304" pitchFamily="18" charset="0"/>
                <a:cs typeface="Times New Roman" panose="02020603050405020304" pitchFamily="18" charset="0"/>
              </a:rPr>
              <a:t>كما تسعى إلى فهم العلاقة بين تفاعل المستهلك مع الإعلان وقراره الشرائي، وتقديم توصيات عملية للمسوقين.</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B33B9979-7933-2B6C-78C2-9D4C3E9BABB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E262BE03-3A39-2391-BC2C-36C64DB2ED21}"/>
              </a:ext>
            </a:extLst>
          </p:cNvPr>
          <p:cNvSpPr txBox="1"/>
          <p:nvPr/>
        </p:nvSpPr>
        <p:spPr>
          <a:xfrm>
            <a:off x="3572287" y="1458605"/>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Picture 12" descr="Midocean 02-03">
            <a:extLst>
              <a:ext uri="{FF2B5EF4-FFF2-40B4-BE49-F238E27FC236}">
                <a16:creationId xmlns:a16="http://schemas.microsoft.com/office/drawing/2014/main" id="{18DDB51C-5D68-7719-4BA9-B27DE20C24C2}"/>
              </a:ext>
            </a:extLst>
          </p:cNvPr>
          <p:cNvPicPr>
            <a:picLocks noChangeAspect="1"/>
          </p:cNvPicPr>
          <p:nvPr/>
        </p:nvPicPr>
        <p:blipFill>
          <a:blip r:embed="rId4"/>
          <a:stretch>
            <a:fillRect/>
          </a:stretch>
        </p:blipFill>
        <p:spPr>
          <a:xfrm>
            <a:off x="9781748" y="-135292"/>
            <a:ext cx="2233822" cy="1489487"/>
          </a:xfrm>
          <a:prstGeom prst="rect">
            <a:avLst/>
          </a:prstGeom>
        </p:spPr>
      </p:pic>
      <p:pic>
        <p:nvPicPr>
          <p:cNvPr id="3" name="Picture 2">
            <a:extLst>
              <a:ext uri="{FF2B5EF4-FFF2-40B4-BE49-F238E27FC236}">
                <a16:creationId xmlns:a16="http://schemas.microsoft.com/office/drawing/2014/main" id="{AFFA40ED-60D1-30F2-BB7D-819AA7AC970D}"/>
              </a:ext>
            </a:extLst>
          </p:cNvPr>
          <p:cNvPicPr>
            <a:picLocks noChangeAspect="1"/>
          </p:cNvPicPr>
          <p:nvPr/>
        </p:nvPicPr>
        <p:blipFill>
          <a:blip r:embed="rId5"/>
          <a:stretch>
            <a:fillRect/>
          </a:stretch>
        </p:blipFill>
        <p:spPr>
          <a:xfrm>
            <a:off x="0" y="2786744"/>
            <a:ext cx="3974509" cy="3974509"/>
          </a:xfrm>
          <a:prstGeom prst="rect">
            <a:avLst/>
          </a:prstGeom>
        </p:spPr>
      </p:pic>
    </p:spTree>
    <p:extLst>
      <p:ext uri="{BB962C8B-B14F-4D97-AF65-F5344CB8AC3E}">
        <p14:creationId xmlns:p14="http://schemas.microsoft.com/office/powerpoint/2010/main" val="30000895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86499" y="1443399"/>
            <a:ext cx="5709501" cy="49137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452488" y="1549486"/>
            <a:ext cx="5078350" cy="4613058"/>
          </a:xfrm>
          <a:prstGeom prst="rect">
            <a:avLst/>
          </a:prstGeom>
        </p:spPr>
        <p:txBody>
          <a:bodyPr wrap="square">
            <a:spAutoFit/>
          </a:bodyPr>
          <a:lstStyle/>
          <a:p>
            <a:pPr algn="just" rtl="1">
              <a:lnSpc>
                <a:spcPct val="150000"/>
              </a:lnSpc>
            </a:pPr>
            <a:r>
              <a:rPr lang="ar-EG" dirty="0">
                <a:solidFill>
                  <a:srgbClr val="000000"/>
                </a:solidFill>
                <a:latin typeface="Times New Roman" panose="02020603050405020304" pitchFamily="18" charset="0"/>
                <a:cs typeface="Times New Roman" panose="02020603050405020304" pitchFamily="18" charset="0"/>
              </a:rPr>
              <a:t>1. ما مدى تأثير الإعلانات الرقمية المرئية على نية الشراء لدى المستهلكين تجاه المنتجات الفنية؟</a:t>
            </a:r>
          </a:p>
          <a:p>
            <a:pPr algn="just" rtl="1">
              <a:lnSpc>
                <a:spcPct val="150000"/>
              </a:lnSpc>
            </a:pPr>
            <a:r>
              <a:rPr lang="ar-EG" dirty="0">
                <a:solidFill>
                  <a:srgbClr val="000000"/>
                </a:solidFill>
                <a:latin typeface="Times New Roman" panose="02020603050405020304" pitchFamily="18" charset="0"/>
                <a:cs typeface="Times New Roman" panose="02020603050405020304" pitchFamily="18" charset="0"/>
              </a:rPr>
              <a:t>2. ما أثر عناصر الإعلان الرقمي المرئي (الألوان، الصور، الفيديوهات، والتصميم الفني) على جذب انتباه المستهلك ومستوى تفاعله مع الإعلان؟</a:t>
            </a:r>
          </a:p>
          <a:p>
            <a:pPr algn="just" rtl="1">
              <a:lnSpc>
                <a:spcPct val="150000"/>
              </a:lnSpc>
            </a:pPr>
            <a:r>
              <a:rPr lang="ar-EG" dirty="0">
                <a:solidFill>
                  <a:srgbClr val="000000"/>
                </a:solidFill>
                <a:latin typeface="Times New Roman" panose="02020603050405020304" pitchFamily="18" charset="0"/>
                <a:cs typeface="Times New Roman" panose="02020603050405020304" pitchFamily="18" charset="0"/>
              </a:rPr>
              <a:t>3. ما طبيعة العلاقة بين تفاعل المستهلك مع الإعلانات الرقمية المرئية (مثل الإعجاب، التعليق، المشاركة) ونية الشراء وقرار الشراء الفعلي للمنتجات الفنية؟</a:t>
            </a:r>
          </a:p>
          <a:p>
            <a:pPr algn="just" rtl="1">
              <a:lnSpc>
                <a:spcPct val="150000"/>
              </a:lnSpc>
            </a:pPr>
            <a:r>
              <a:rPr lang="ar-EG" dirty="0">
                <a:solidFill>
                  <a:srgbClr val="000000"/>
                </a:solidFill>
                <a:latin typeface="Times New Roman" panose="02020603050405020304" pitchFamily="18" charset="0"/>
                <a:cs typeface="Times New Roman" panose="02020603050405020304" pitchFamily="18" charset="0"/>
              </a:rPr>
              <a:t>4. هل تختلف درجة تأثير الإعلانات الرقمية المرئية على نية الشراء باختلاف الخصائص الديموغرافية للمستهلكين (مثل العمر، الجنس، المستوى التعليمي)؟</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832126" y="4845164"/>
            <a:ext cx="4113898"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أسئلة الدراسة</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Midocean 02-03"/>
          <p:cNvPicPr>
            <a:picLocks noChangeAspect="1"/>
          </p:cNvPicPr>
          <p:nvPr/>
        </p:nvPicPr>
        <p:blipFill>
          <a:blip r:embed="rId3"/>
          <a:stretch>
            <a:fillRect/>
          </a:stretch>
        </p:blipFill>
        <p:spPr>
          <a:xfrm>
            <a:off x="276590" y="-135291"/>
            <a:ext cx="2147955" cy="1432232"/>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9226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4144984" y="935396"/>
            <a:ext cx="3902032" cy="646331"/>
          </a:xfrm>
          <a:prstGeom prst="rect">
            <a:avLst/>
          </a:prstGeom>
          <a:noFill/>
        </p:spPr>
        <p:txBody>
          <a:bodyPr wrap="square" rtlCol="0">
            <a:spAutoFit/>
          </a:bodyPr>
          <a:lstStyle/>
          <a:p>
            <a:pPr algn="ctr"/>
            <a:r>
              <a:rPr lang="ar-EG" sz="3600" b="1" dirty="0">
                <a:solidFill>
                  <a:schemeClr val="bg1"/>
                </a:solidFill>
                <a:latin typeface="Times New Roman" panose="02020603050405020304" pitchFamily="18" charset="0"/>
                <a:cs typeface="Times New Roman" panose="02020603050405020304" pitchFamily="18" charset="0"/>
              </a:rPr>
              <a:t>منهجية الدراسة</a:t>
            </a:r>
            <a:endParaRPr lang="en-US" sz="36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2" y="1056731"/>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786735"/>
            <a:ext cx="10541000" cy="5536387"/>
          </a:xfrm>
          <a:prstGeom prst="rect">
            <a:avLst/>
          </a:prstGeom>
          <a:noFill/>
        </p:spPr>
        <p:txBody>
          <a:bodyPr wrap="square" rtlCol="0">
            <a:spAutoFit/>
          </a:bodyPr>
          <a:lstStyle/>
          <a:p>
            <a:pPr algn="r" rtl="1">
              <a:lnSpc>
                <a:spcPct val="150000"/>
              </a:lnSpc>
            </a:pPr>
            <a:r>
              <a:rPr lang="ar-EG" sz="2000" b="1" dirty="0">
                <a:solidFill>
                  <a:srgbClr val="2D3956"/>
                </a:solidFill>
                <a:latin typeface="Times New Roman" panose="02020603050405020304" pitchFamily="18" charset="0"/>
                <a:cs typeface="Times New Roman" panose="02020603050405020304" pitchFamily="18" charset="0"/>
              </a:rPr>
              <a:t>مجتمع وعينة الدراسة </a:t>
            </a:r>
          </a:p>
          <a:p>
            <a:pPr algn="r" rtl="1">
              <a:lnSpc>
                <a:spcPct val="150000"/>
              </a:lnSpc>
            </a:pPr>
            <a:r>
              <a:rPr lang="ar-EG" dirty="0">
                <a:solidFill>
                  <a:srgbClr val="2D3956"/>
                </a:solidFill>
                <a:latin typeface="Times New Roman" panose="02020603050405020304" pitchFamily="18" charset="0"/>
                <a:cs typeface="Times New Roman" panose="02020603050405020304" pitchFamily="18" charset="0"/>
              </a:rPr>
              <a:t>يتكون مجتمع الدراسة من المستهلكين السعوديين المستخدمين للإنترنت ومنصات التواصل الاجتماعي، نظرًا لارتفاع استخدام الوسائط الرقمية في المملكة. وقد تم اختيار عينة عشوائية مكونة من 61 مفردة لضمان تمثيل مناسب للمجتمع، مع مراعاة التنوع في العمر والجنس والخبرة الرقمية.</a:t>
            </a:r>
          </a:p>
          <a:p>
            <a:pPr algn="r" rtl="1">
              <a:lnSpc>
                <a:spcPct val="150000"/>
              </a:lnSpc>
            </a:pPr>
            <a:r>
              <a:rPr lang="ar-EG" sz="2000" b="1" dirty="0">
                <a:solidFill>
                  <a:srgbClr val="2D3956"/>
                </a:solidFill>
                <a:latin typeface="Times New Roman" panose="02020603050405020304" pitchFamily="18" charset="0"/>
                <a:cs typeface="Times New Roman" panose="02020603050405020304" pitchFamily="18" charset="0"/>
              </a:rPr>
              <a:t>نوعية الدراسة</a:t>
            </a:r>
          </a:p>
          <a:p>
            <a:pPr algn="r" rtl="1">
              <a:lnSpc>
                <a:spcPct val="150000"/>
              </a:lnSpc>
            </a:pPr>
            <a:r>
              <a:rPr lang="ar-EG" dirty="0">
                <a:solidFill>
                  <a:srgbClr val="2D3956"/>
                </a:solidFill>
                <a:latin typeface="Times New Roman" panose="02020603050405020304" pitchFamily="18" charset="0"/>
                <a:cs typeface="Times New Roman" panose="02020603050405020304" pitchFamily="18" charset="0"/>
              </a:rPr>
              <a:t>النوع: دراسة وصفية تحليلية تطبيقية.</a:t>
            </a:r>
          </a:p>
          <a:p>
            <a:pPr algn="r" rtl="1">
              <a:lnSpc>
                <a:spcPct val="150000"/>
              </a:lnSpc>
            </a:pPr>
            <a:r>
              <a:rPr lang="ar-EG" dirty="0">
                <a:solidFill>
                  <a:srgbClr val="2D3956"/>
                </a:solidFill>
                <a:latin typeface="Times New Roman" panose="02020603050405020304" pitchFamily="18" charset="0"/>
                <a:cs typeface="Times New Roman" panose="02020603050405020304" pitchFamily="18" charset="0"/>
              </a:rPr>
              <a:t>المنهج: اعتمدت الدراسة منهج المسح، حيث تسمح بفهم تأثير المتغير المستقل (الإعلانات الرقمية المرئية) على المتغير التابع (نية الشراء/القرار الشرائي).</a:t>
            </a:r>
          </a:p>
          <a:p>
            <a:pPr algn="r" rtl="1">
              <a:lnSpc>
                <a:spcPct val="150000"/>
              </a:lnSpc>
            </a:pPr>
            <a:r>
              <a:rPr lang="ar-EG" sz="2000" b="1" dirty="0">
                <a:solidFill>
                  <a:srgbClr val="2D3956"/>
                </a:solidFill>
                <a:latin typeface="Times New Roman" panose="02020603050405020304" pitchFamily="18" charset="0"/>
                <a:cs typeface="Times New Roman" panose="02020603050405020304" pitchFamily="18" charset="0"/>
              </a:rPr>
              <a:t>أداة الدراسة</a:t>
            </a:r>
          </a:p>
          <a:p>
            <a:pPr algn="r" rtl="1">
              <a:lnSpc>
                <a:spcPct val="150000"/>
              </a:lnSpc>
            </a:pPr>
            <a:r>
              <a:rPr lang="ar-EG" dirty="0">
                <a:solidFill>
                  <a:srgbClr val="2D3956"/>
                </a:solidFill>
                <a:latin typeface="Times New Roman" panose="02020603050405020304" pitchFamily="18" charset="0"/>
                <a:cs typeface="Times New Roman" panose="02020603050405020304" pitchFamily="18" charset="0"/>
              </a:rPr>
              <a:t>تحليل بيانات الدراسة من خلال تحليل استمارة الاستبانة وتحليل محاور الدراسة واختبار فروض الدراسة من أجل تحقيق أهداف الدراسة والوصول إلى نتائج وتوصيات للدراسة.</a:t>
            </a:r>
          </a:p>
          <a:p>
            <a:pPr>
              <a:lnSpc>
                <a:spcPct val="150000"/>
              </a:lnSpc>
            </a:pPr>
            <a:endParaRPr lang="en-US" dirty="0">
              <a:solidFill>
                <a:srgbClr val="2D3956"/>
              </a:solidFill>
              <a:latin typeface="Times New Roman" panose="02020603050405020304" pitchFamily="18" charset="0"/>
              <a:cs typeface="Times New Roman" panose="02020603050405020304" pitchFamily="18" charset="0"/>
            </a:endParaRPr>
          </a:p>
          <a:p>
            <a:pPr>
              <a:lnSpc>
                <a:spcPct val="150000"/>
              </a:lnSpc>
            </a:pPr>
            <a:endParaRPr lang="en-US" dirty="0">
              <a:solidFill>
                <a:srgbClr val="2D3956"/>
              </a:solidFill>
              <a:latin typeface="Times New Roman" panose="02020603050405020304" pitchFamily="18" charset="0"/>
              <a:cs typeface="Times New Roman" panose="02020603050405020304" pitchFamily="18" charset="0"/>
            </a:endParaRPr>
          </a:p>
          <a:p>
            <a:pPr>
              <a:lnSpc>
                <a:spcPct val="150000"/>
              </a:lnSpc>
            </a:pPr>
            <a:endParaRPr lang="en-US" dirty="0">
              <a:solidFill>
                <a:srgbClr val="2D3956"/>
              </a:solidFill>
              <a:latin typeface="Times New Roman" panose="02020603050405020304" pitchFamily="18" charset="0"/>
              <a:cs typeface="Times New Roman" panose="02020603050405020304" pitchFamily="18" charset="0"/>
            </a:endParaRPr>
          </a:p>
        </p:txBody>
      </p:sp>
      <p:pic>
        <p:nvPicPr>
          <p:cNvPr id="11" name="Picture 10" descr="Midocean 02-03"/>
          <p:cNvPicPr>
            <a:picLocks noChangeAspect="1"/>
          </p:cNvPicPr>
          <p:nvPr/>
        </p:nvPicPr>
        <p:blipFill>
          <a:blip r:embed="rId2"/>
          <a:stretch>
            <a:fillRect/>
          </a:stretch>
        </p:blipFill>
        <p:spPr>
          <a:xfrm>
            <a:off x="9647003" y="0"/>
            <a:ext cx="2233822" cy="1489487"/>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B650B6-9146-4393-A97E-58EE8B0A285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383D2BC-9155-DE0B-88C1-33B139DCA89A}"/>
              </a:ext>
            </a:extLst>
          </p:cNvPr>
          <p:cNvSpPr/>
          <p:nvPr/>
        </p:nvSpPr>
        <p:spPr>
          <a:xfrm>
            <a:off x="689640" y="1703062"/>
            <a:ext cx="10812720" cy="49226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A416CE0-92AC-12A2-4B9D-2F8E75EE2176}"/>
              </a:ext>
            </a:extLst>
          </p:cNvPr>
          <p:cNvSpPr txBox="1"/>
          <p:nvPr/>
        </p:nvSpPr>
        <p:spPr>
          <a:xfrm>
            <a:off x="4144984" y="935396"/>
            <a:ext cx="3902032" cy="646331"/>
          </a:xfrm>
          <a:prstGeom prst="rect">
            <a:avLst/>
          </a:prstGeom>
          <a:noFill/>
        </p:spPr>
        <p:txBody>
          <a:bodyPr wrap="square" rtlCol="0">
            <a:spAutoFit/>
          </a:bodyPr>
          <a:lstStyle/>
          <a:p>
            <a:pPr algn="ctr"/>
            <a:r>
              <a:rPr lang="ar-EG" sz="3600" b="1" dirty="0">
                <a:solidFill>
                  <a:schemeClr val="bg1"/>
                </a:solidFill>
                <a:latin typeface="Times New Roman" panose="02020603050405020304" pitchFamily="18" charset="0"/>
                <a:cs typeface="Times New Roman" panose="02020603050405020304" pitchFamily="18" charset="0"/>
              </a:rPr>
              <a:t>صدق وثبات أداة الدراسة</a:t>
            </a:r>
            <a:endParaRPr lang="en-US" sz="36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B06A3398-0495-EC88-5D46-87FC57F1493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5D04DCEA-E72F-682D-C068-9871ED1FBEBA}"/>
              </a:ext>
            </a:extLst>
          </p:cNvPr>
          <p:cNvSpPr txBox="1"/>
          <p:nvPr/>
        </p:nvSpPr>
        <p:spPr>
          <a:xfrm>
            <a:off x="1161422" y="1056731"/>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Midocean 02-03">
            <a:extLst>
              <a:ext uri="{FF2B5EF4-FFF2-40B4-BE49-F238E27FC236}">
                <a16:creationId xmlns:a16="http://schemas.microsoft.com/office/drawing/2014/main" id="{82A19075-8092-1F07-0EB1-E7D9A6F67B0C}"/>
              </a:ext>
            </a:extLst>
          </p:cNvPr>
          <p:cNvPicPr>
            <a:picLocks noChangeAspect="1"/>
          </p:cNvPicPr>
          <p:nvPr/>
        </p:nvPicPr>
        <p:blipFill>
          <a:blip r:embed="rId2"/>
          <a:stretch>
            <a:fillRect/>
          </a:stretch>
        </p:blipFill>
        <p:spPr>
          <a:xfrm>
            <a:off x="9647003" y="0"/>
            <a:ext cx="2233822" cy="1489487"/>
          </a:xfrm>
          <a:prstGeom prst="rect">
            <a:avLst/>
          </a:prstGeom>
        </p:spPr>
      </p:pic>
      <p:graphicFrame>
        <p:nvGraphicFramePr>
          <p:cNvPr id="6" name="Table 5">
            <a:extLst>
              <a:ext uri="{FF2B5EF4-FFF2-40B4-BE49-F238E27FC236}">
                <a16:creationId xmlns:a16="http://schemas.microsoft.com/office/drawing/2014/main" id="{33465DB2-B24B-FFF1-D11E-6AE5BB3C4A21}"/>
              </a:ext>
            </a:extLst>
          </p:cNvPr>
          <p:cNvGraphicFramePr>
            <a:graphicFrameLocks noGrp="1"/>
          </p:cNvGraphicFramePr>
          <p:nvPr>
            <p:extLst>
              <p:ext uri="{D42A27DB-BD31-4B8C-83A1-F6EECF244321}">
                <p14:modId xmlns:p14="http://schemas.microsoft.com/office/powerpoint/2010/main" val="1405634063"/>
              </p:ext>
            </p:extLst>
          </p:nvPr>
        </p:nvGraphicFramePr>
        <p:xfrm>
          <a:off x="6096000" y="2126823"/>
          <a:ext cx="5253873" cy="4191088"/>
        </p:xfrm>
        <a:graphic>
          <a:graphicData uri="http://schemas.openxmlformats.org/drawingml/2006/table">
            <a:tbl>
              <a:tblPr rtl="1" firstRow="1" firstCol="1" bandRow="1">
                <a:tableStyleId>{5C22544A-7EE6-4342-B048-85BDC9FD1C3A}</a:tableStyleId>
              </a:tblPr>
              <a:tblGrid>
                <a:gridCol w="1751291">
                  <a:extLst>
                    <a:ext uri="{9D8B030D-6E8A-4147-A177-3AD203B41FA5}">
                      <a16:colId xmlns:a16="http://schemas.microsoft.com/office/drawing/2014/main" val="3347366174"/>
                    </a:ext>
                  </a:extLst>
                </a:gridCol>
                <a:gridCol w="1751291">
                  <a:extLst>
                    <a:ext uri="{9D8B030D-6E8A-4147-A177-3AD203B41FA5}">
                      <a16:colId xmlns:a16="http://schemas.microsoft.com/office/drawing/2014/main" val="244047323"/>
                    </a:ext>
                  </a:extLst>
                </a:gridCol>
                <a:gridCol w="1751291">
                  <a:extLst>
                    <a:ext uri="{9D8B030D-6E8A-4147-A177-3AD203B41FA5}">
                      <a16:colId xmlns:a16="http://schemas.microsoft.com/office/drawing/2014/main" val="335570278"/>
                    </a:ext>
                  </a:extLst>
                </a:gridCol>
              </a:tblGrid>
              <a:tr h="989643">
                <a:tc>
                  <a:txBody>
                    <a:bodyPr/>
                    <a:lstStyle/>
                    <a:p>
                      <a:pPr marL="0" marR="0" algn="ctr" rtl="1">
                        <a:lnSpc>
                          <a:spcPct val="150000"/>
                        </a:lnSpc>
                        <a:spcBef>
                          <a:spcPts val="600"/>
                        </a:spcBef>
                        <a:spcAft>
                          <a:spcPts val="600"/>
                        </a:spcAft>
                        <a:buNone/>
                      </a:pPr>
                      <a:r>
                        <a:rPr lang="ar-SA" sz="2000" dirty="0">
                          <a:effectLst/>
                        </a:rPr>
                        <a:t>البعد</a:t>
                      </a:r>
                      <a:endParaRPr lang="en-US" sz="2000"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50000"/>
                        </a:lnSpc>
                        <a:spcBef>
                          <a:spcPts val="600"/>
                        </a:spcBef>
                        <a:spcAft>
                          <a:spcPts val="600"/>
                        </a:spcAft>
                        <a:buNone/>
                      </a:pPr>
                      <a:r>
                        <a:rPr lang="ar-SA" sz="2000">
                          <a:effectLst/>
                        </a:rPr>
                        <a:t>عدد الفقرات</a:t>
                      </a:r>
                      <a:endParaRPr lang="en-US" sz="20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50000"/>
                        </a:lnSpc>
                        <a:spcBef>
                          <a:spcPts val="600"/>
                        </a:spcBef>
                        <a:spcAft>
                          <a:spcPts val="600"/>
                        </a:spcAft>
                        <a:buNone/>
                      </a:pPr>
                      <a:r>
                        <a:rPr lang="ar-SA" sz="2000" dirty="0">
                          <a:effectLst/>
                        </a:rPr>
                        <a:t>ارتباط البعد بالدرجة الكلية</a:t>
                      </a:r>
                      <a:endParaRPr lang="en-US" sz="2000"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extLst>
                  <a:ext uri="{0D108BD9-81ED-4DB2-BD59-A6C34878D82A}">
                    <a16:rowId xmlns:a16="http://schemas.microsoft.com/office/drawing/2014/main" val="830740851"/>
                  </a:ext>
                </a:extLst>
              </a:tr>
              <a:tr h="989643">
                <a:tc>
                  <a:txBody>
                    <a:bodyPr/>
                    <a:lstStyle/>
                    <a:p>
                      <a:pPr marL="0" marR="0" algn="ctr" rtl="1">
                        <a:lnSpc>
                          <a:spcPct val="150000"/>
                        </a:lnSpc>
                        <a:spcBef>
                          <a:spcPts val="600"/>
                        </a:spcBef>
                        <a:spcAft>
                          <a:spcPts val="600"/>
                        </a:spcAft>
                        <a:buNone/>
                      </a:pPr>
                      <a:r>
                        <a:rPr lang="ar-SA" sz="2000">
                          <a:effectLst/>
                        </a:rPr>
                        <a:t>الإعلانات الرقمية المرئية</a:t>
                      </a:r>
                      <a:endParaRPr lang="en-US" sz="20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50000"/>
                        </a:lnSpc>
                        <a:spcBef>
                          <a:spcPts val="600"/>
                        </a:spcBef>
                        <a:spcAft>
                          <a:spcPts val="600"/>
                        </a:spcAft>
                        <a:buNone/>
                      </a:pPr>
                      <a:r>
                        <a:rPr lang="ar-SA" sz="2000">
                          <a:effectLst/>
                        </a:rPr>
                        <a:t>12</a:t>
                      </a:r>
                      <a:endParaRPr lang="en-US" sz="20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50000"/>
                        </a:lnSpc>
                        <a:spcBef>
                          <a:spcPts val="600"/>
                        </a:spcBef>
                        <a:spcAft>
                          <a:spcPts val="600"/>
                        </a:spcAft>
                        <a:buNone/>
                      </a:pPr>
                      <a:r>
                        <a:rPr lang="ar-SA" sz="2000" dirty="0">
                          <a:effectLst/>
                        </a:rPr>
                        <a:t>805.**</a:t>
                      </a:r>
                      <a:endParaRPr lang="en-US" sz="2000"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extLst>
                  <a:ext uri="{0D108BD9-81ED-4DB2-BD59-A6C34878D82A}">
                    <a16:rowId xmlns:a16="http://schemas.microsoft.com/office/drawing/2014/main" val="4186861814"/>
                  </a:ext>
                </a:extLst>
              </a:tr>
              <a:tr h="989643">
                <a:tc>
                  <a:txBody>
                    <a:bodyPr/>
                    <a:lstStyle/>
                    <a:p>
                      <a:pPr marL="0" marR="0" algn="ctr" rtl="1">
                        <a:lnSpc>
                          <a:spcPct val="150000"/>
                        </a:lnSpc>
                        <a:spcBef>
                          <a:spcPts val="600"/>
                        </a:spcBef>
                        <a:spcAft>
                          <a:spcPts val="600"/>
                        </a:spcAft>
                        <a:buNone/>
                      </a:pPr>
                      <a:r>
                        <a:rPr lang="ar-SA" sz="2000">
                          <a:effectLst/>
                        </a:rPr>
                        <a:t>التفاعل مع الإعلانات</a:t>
                      </a:r>
                      <a:endParaRPr lang="en-US" sz="20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50000"/>
                        </a:lnSpc>
                        <a:spcBef>
                          <a:spcPts val="600"/>
                        </a:spcBef>
                        <a:spcAft>
                          <a:spcPts val="600"/>
                        </a:spcAft>
                        <a:buNone/>
                      </a:pPr>
                      <a:r>
                        <a:rPr lang="ar-SA" sz="2000">
                          <a:effectLst/>
                        </a:rPr>
                        <a:t>5</a:t>
                      </a:r>
                      <a:endParaRPr lang="en-US" sz="20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50000"/>
                        </a:lnSpc>
                        <a:spcBef>
                          <a:spcPts val="600"/>
                        </a:spcBef>
                        <a:spcAft>
                          <a:spcPts val="600"/>
                        </a:spcAft>
                        <a:buNone/>
                      </a:pPr>
                      <a:r>
                        <a:rPr lang="ar-SA" sz="2000">
                          <a:effectLst/>
                        </a:rPr>
                        <a:t>711.**</a:t>
                      </a:r>
                      <a:endParaRPr lang="en-US" sz="20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extLst>
                  <a:ext uri="{0D108BD9-81ED-4DB2-BD59-A6C34878D82A}">
                    <a16:rowId xmlns:a16="http://schemas.microsoft.com/office/drawing/2014/main" val="2411981924"/>
                  </a:ext>
                </a:extLst>
              </a:tr>
              <a:tr h="700922">
                <a:tc>
                  <a:txBody>
                    <a:bodyPr/>
                    <a:lstStyle/>
                    <a:p>
                      <a:pPr marL="0" marR="0" algn="ctr" rtl="0">
                        <a:lnSpc>
                          <a:spcPct val="150000"/>
                        </a:lnSpc>
                        <a:spcBef>
                          <a:spcPts val="600"/>
                        </a:spcBef>
                        <a:spcAft>
                          <a:spcPts val="600"/>
                        </a:spcAft>
                        <a:buNone/>
                      </a:pPr>
                      <a:r>
                        <a:rPr lang="ar-SA" sz="2000" dirty="0">
                          <a:effectLst/>
                        </a:rPr>
                        <a:t>نية الشراء</a:t>
                      </a:r>
                      <a:endParaRPr lang="en-US" sz="2000"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50000"/>
                        </a:lnSpc>
                        <a:spcBef>
                          <a:spcPts val="600"/>
                        </a:spcBef>
                        <a:spcAft>
                          <a:spcPts val="600"/>
                        </a:spcAft>
                        <a:buNone/>
                      </a:pPr>
                      <a:r>
                        <a:rPr lang="ar-SA" sz="2000">
                          <a:effectLst/>
                        </a:rPr>
                        <a:t>5</a:t>
                      </a:r>
                      <a:endParaRPr lang="en-US" sz="20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50000"/>
                        </a:lnSpc>
                        <a:spcBef>
                          <a:spcPts val="600"/>
                        </a:spcBef>
                        <a:spcAft>
                          <a:spcPts val="600"/>
                        </a:spcAft>
                        <a:buNone/>
                      </a:pPr>
                      <a:r>
                        <a:rPr lang="ar-SA" sz="2000">
                          <a:effectLst/>
                        </a:rPr>
                        <a:t>534.**</a:t>
                      </a:r>
                      <a:endParaRPr lang="en-US" sz="20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extLst>
                  <a:ext uri="{0D108BD9-81ED-4DB2-BD59-A6C34878D82A}">
                    <a16:rowId xmlns:a16="http://schemas.microsoft.com/office/drawing/2014/main" val="708644818"/>
                  </a:ext>
                </a:extLst>
              </a:tr>
              <a:tr h="521237">
                <a:tc>
                  <a:txBody>
                    <a:bodyPr/>
                    <a:lstStyle/>
                    <a:p>
                      <a:pPr marL="0" marR="0" algn="ctr" rtl="1">
                        <a:lnSpc>
                          <a:spcPct val="150000"/>
                        </a:lnSpc>
                        <a:spcBef>
                          <a:spcPts val="600"/>
                        </a:spcBef>
                        <a:spcAft>
                          <a:spcPts val="600"/>
                        </a:spcAft>
                        <a:buNone/>
                      </a:pPr>
                      <a:r>
                        <a:rPr lang="ar-SA" sz="2000">
                          <a:effectLst/>
                        </a:rPr>
                        <a:t>المعوقات</a:t>
                      </a:r>
                      <a:endParaRPr lang="en-US" sz="20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50000"/>
                        </a:lnSpc>
                        <a:spcBef>
                          <a:spcPts val="600"/>
                        </a:spcBef>
                        <a:spcAft>
                          <a:spcPts val="600"/>
                        </a:spcAft>
                        <a:buNone/>
                      </a:pPr>
                      <a:r>
                        <a:rPr lang="ar-SA" sz="2000">
                          <a:effectLst/>
                        </a:rPr>
                        <a:t>4</a:t>
                      </a:r>
                      <a:endParaRPr lang="en-US" sz="20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50000"/>
                        </a:lnSpc>
                        <a:spcBef>
                          <a:spcPts val="600"/>
                        </a:spcBef>
                        <a:spcAft>
                          <a:spcPts val="600"/>
                        </a:spcAft>
                        <a:buNone/>
                      </a:pPr>
                      <a:r>
                        <a:rPr lang="ar-SA" sz="2000" dirty="0">
                          <a:effectLst/>
                        </a:rPr>
                        <a:t>0.876**</a:t>
                      </a:r>
                      <a:endParaRPr lang="en-US" sz="2000"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extLst>
                  <a:ext uri="{0D108BD9-81ED-4DB2-BD59-A6C34878D82A}">
                    <a16:rowId xmlns:a16="http://schemas.microsoft.com/office/drawing/2014/main" val="2329435172"/>
                  </a:ext>
                </a:extLst>
              </a:tr>
            </a:tbl>
          </a:graphicData>
        </a:graphic>
      </p:graphicFrame>
      <p:graphicFrame>
        <p:nvGraphicFramePr>
          <p:cNvPr id="7" name="Table 6">
            <a:extLst>
              <a:ext uri="{FF2B5EF4-FFF2-40B4-BE49-F238E27FC236}">
                <a16:creationId xmlns:a16="http://schemas.microsoft.com/office/drawing/2014/main" id="{9471BC34-9442-AD86-FE72-4B233257C658}"/>
              </a:ext>
            </a:extLst>
          </p:cNvPr>
          <p:cNvGraphicFramePr>
            <a:graphicFrameLocks noGrp="1"/>
          </p:cNvGraphicFramePr>
          <p:nvPr>
            <p:extLst>
              <p:ext uri="{D42A27DB-BD31-4B8C-83A1-F6EECF244321}">
                <p14:modId xmlns:p14="http://schemas.microsoft.com/office/powerpoint/2010/main" val="2190083614"/>
              </p:ext>
            </p:extLst>
          </p:nvPr>
        </p:nvGraphicFramePr>
        <p:xfrm>
          <a:off x="842126" y="2079407"/>
          <a:ext cx="4952827" cy="4314837"/>
        </p:xfrm>
        <a:graphic>
          <a:graphicData uri="http://schemas.openxmlformats.org/drawingml/2006/table">
            <a:tbl>
              <a:tblPr rtl="1" firstRow="1" firstCol="1" bandRow="1">
                <a:tableStyleId>{5C22544A-7EE6-4342-B048-85BDC9FD1C3A}</a:tableStyleId>
              </a:tblPr>
              <a:tblGrid>
                <a:gridCol w="2471133">
                  <a:extLst>
                    <a:ext uri="{9D8B030D-6E8A-4147-A177-3AD203B41FA5}">
                      <a16:colId xmlns:a16="http://schemas.microsoft.com/office/drawing/2014/main" val="392611316"/>
                    </a:ext>
                  </a:extLst>
                </a:gridCol>
                <a:gridCol w="2481694">
                  <a:extLst>
                    <a:ext uri="{9D8B030D-6E8A-4147-A177-3AD203B41FA5}">
                      <a16:colId xmlns:a16="http://schemas.microsoft.com/office/drawing/2014/main" val="1599050507"/>
                    </a:ext>
                  </a:extLst>
                </a:gridCol>
              </a:tblGrid>
              <a:tr h="820915">
                <a:tc>
                  <a:txBody>
                    <a:bodyPr/>
                    <a:lstStyle/>
                    <a:p>
                      <a:pPr marL="0" marR="0" algn="ctr" rtl="1">
                        <a:lnSpc>
                          <a:spcPct val="150000"/>
                        </a:lnSpc>
                        <a:spcBef>
                          <a:spcPts val="600"/>
                        </a:spcBef>
                        <a:spcAft>
                          <a:spcPts val="600"/>
                        </a:spcAft>
                        <a:buNone/>
                      </a:pPr>
                      <a:r>
                        <a:rPr lang="ar-SA" sz="2400">
                          <a:effectLst/>
                        </a:rPr>
                        <a:t>المتغير</a:t>
                      </a:r>
                      <a:endParaRPr lang="en-US" sz="24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50000"/>
                        </a:lnSpc>
                        <a:spcBef>
                          <a:spcPts val="600"/>
                        </a:spcBef>
                        <a:spcAft>
                          <a:spcPts val="600"/>
                        </a:spcAft>
                        <a:buNone/>
                      </a:pPr>
                      <a:r>
                        <a:rPr lang="ar-SA" sz="2400">
                          <a:effectLst/>
                        </a:rPr>
                        <a:t>معامل ألف كرو نباخ</a:t>
                      </a:r>
                      <a:endParaRPr lang="en-US" sz="24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extLst>
                  <a:ext uri="{0D108BD9-81ED-4DB2-BD59-A6C34878D82A}">
                    <a16:rowId xmlns:a16="http://schemas.microsoft.com/office/drawing/2014/main" val="3864432994"/>
                  </a:ext>
                </a:extLst>
              </a:tr>
              <a:tr h="820915">
                <a:tc>
                  <a:txBody>
                    <a:bodyPr/>
                    <a:lstStyle/>
                    <a:p>
                      <a:pPr marL="0" marR="0" algn="ctr" rtl="1">
                        <a:lnSpc>
                          <a:spcPct val="150000"/>
                        </a:lnSpc>
                        <a:spcBef>
                          <a:spcPts val="600"/>
                        </a:spcBef>
                        <a:spcAft>
                          <a:spcPts val="600"/>
                        </a:spcAft>
                        <a:buNone/>
                      </a:pPr>
                      <a:r>
                        <a:rPr lang="ar-SA" sz="2400">
                          <a:effectLst/>
                        </a:rPr>
                        <a:t>الإعلانات الرقمية المرئية</a:t>
                      </a:r>
                      <a:endParaRPr lang="en-US" sz="24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50000"/>
                        </a:lnSpc>
                        <a:spcBef>
                          <a:spcPts val="600"/>
                        </a:spcBef>
                        <a:spcAft>
                          <a:spcPts val="600"/>
                        </a:spcAft>
                        <a:buNone/>
                      </a:pPr>
                      <a:r>
                        <a:rPr lang="ar-SA" sz="2400">
                          <a:effectLst/>
                        </a:rPr>
                        <a:t>760.</a:t>
                      </a:r>
                      <a:endParaRPr lang="en-US" sz="24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extLst>
                  <a:ext uri="{0D108BD9-81ED-4DB2-BD59-A6C34878D82A}">
                    <a16:rowId xmlns:a16="http://schemas.microsoft.com/office/drawing/2014/main" val="3624057833"/>
                  </a:ext>
                </a:extLst>
              </a:tr>
              <a:tr h="820915">
                <a:tc>
                  <a:txBody>
                    <a:bodyPr/>
                    <a:lstStyle/>
                    <a:p>
                      <a:pPr marL="0" marR="0" algn="ctr" rtl="1">
                        <a:lnSpc>
                          <a:spcPct val="150000"/>
                        </a:lnSpc>
                        <a:spcBef>
                          <a:spcPts val="600"/>
                        </a:spcBef>
                        <a:spcAft>
                          <a:spcPts val="600"/>
                        </a:spcAft>
                        <a:buNone/>
                      </a:pPr>
                      <a:r>
                        <a:rPr lang="ar-SA" sz="2400">
                          <a:effectLst/>
                        </a:rPr>
                        <a:t>التفاعل مع الإعلانات</a:t>
                      </a:r>
                      <a:endParaRPr lang="en-US" sz="24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50000"/>
                        </a:lnSpc>
                        <a:spcBef>
                          <a:spcPts val="600"/>
                        </a:spcBef>
                        <a:spcAft>
                          <a:spcPts val="600"/>
                        </a:spcAft>
                        <a:buNone/>
                      </a:pPr>
                      <a:r>
                        <a:rPr lang="ar-SA" sz="2400" dirty="0">
                          <a:effectLst/>
                        </a:rPr>
                        <a:t>977.</a:t>
                      </a:r>
                      <a:endParaRPr lang="en-US" sz="2400"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extLst>
                  <a:ext uri="{0D108BD9-81ED-4DB2-BD59-A6C34878D82A}">
                    <a16:rowId xmlns:a16="http://schemas.microsoft.com/office/drawing/2014/main" val="2145015021"/>
                  </a:ext>
                </a:extLst>
              </a:tr>
              <a:tr h="820915">
                <a:tc>
                  <a:txBody>
                    <a:bodyPr/>
                    <a:lstStyle/>
                    <a:p>
                      <a:pPr marL="0" marR="0" algn="ctr" rtl="1">
                        <a:lnSpc>
                          <a:spcPct val="150000"/>
                        </a:lnSpc>
                        <a:spcBef>
                          <a:spcPts val="600"/>
                        </a:spcBef>
                        <a:spcAft>
                          <a:spcPts val="600"/>
                        </a:spcAft>
                        <a:buNone/>
                      </a:pPr>
                      <a:r>
                        <a:rPr lang="ar-SA" sz="2400">
                          <a:effectLst/>
                        </a:rPr>
                        <a:t>نية الشراء</a:t>
                      </a:r>
                      <a:endParaRPr lang="en-US" sz="24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50000"/>
                        </a:lnSpc>
                        <a:spcBef>
                          <a:spcPts val="600"/>
                        </a:spcBef>
                        <a:spcAft>
                          <a:spcPts val="600"/>
                        </a:spcAft>
                        <a:buNone/>
                      </a:pPr>
                      <a:r>
                        <a:rPr lang="ar-SA" sz="2400">
                          <a:effectLst/>
                        </a:rPr>
                        <a:t>0.723</a:t>
                      </a:r>
                      <a:endParaRPr lang="en-US" sz="24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extLst>
                  <a:ext uri="{0D108BD9-81ED-4DB2-BD59-A6C34878D82A}">
                    <a16:rowId xmlns:a16="http://schemas.microsoft.com/office/drawing/2014/main" val="2711949716"/>
                  </a:ext>
                </a:extLst>
              </a:tr>
              <a:tr h="820915">
                <a:tc>
                  <a:txBody>
                    <a:bodyPr/>
                    <a:lstStyle/>
                    <a:p>
                      <a:pPr marL="0" marR="0" algn="ctr" rtl="1">
                        <a:lnSpc>
                          <a:spcPct val="150000"/>
                        </a:lnSpc>
                        <a:spcBef>
                          <a:spcPts val="600"/>
                        </a:spcBef>
                        <a:spcAft>
                          <a:spcPts val="600"/>
                        </a:spcAft>
                        <a:buNone/>
                      </a:pPr>
                      <a:r>
                        <a:rPr lang="ar-SA" sz="2400">
                          <a:effectLst/>
                        </a:rPr>
                        <a:t>المعوقات</a:t>
                      </a:r>
                      <a:endParaRPr lang="en-US" sz="24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50000"/>
                        </a:lnSpc>
                        <a:spcBef>
                          <a:spcPts val="600"/>
                        </a:spcBef>
                        <a:spcAft>
                          <a:spcPts val="600"/>
                        </a:spcAft>
                        <a:buNone/>
                      </a:pPr>
                      <a:r>
                        <a:rPr lang="ar-SA" sz="2400" dirty="0">
                          <a:effectLst/>
                        </a:rPr>
                        <a:t>0.834</a:t>
                      </a:r>
                      <a:endParaRPr lang="en-US" sz="2400"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extLst>
                  <a:ext uri="{0D108BD9-81ED-4DB2-BD59-A6C34878D82A}">
                    <a16:rowId xmlns:a16="http://schemas.microsoft.com/office/drawing/2014/main" val="1851104255"/>
                  </a:ext>
                </a:extLst>
              </a:tr>
            </a:tbl>
          </a:graphicData>
        </a:graphic>
      </p:graphicFrame>
    </p:spTree>
    <p:extLst>
      <p:ext uri="{BB962C8B-B14F-4D97-AF65-F5344CB8AC3E}">
        <p14:creationId xmlns:p14="http://schemas.microsoft.com/office/powerpoint/2010/main" val="1503251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85F82-F42F-F94B-C2F8-3A31C463D6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6A5B25-84A4-CCFA-B33D-285135F65CF5}"/>
              </a:ext>
            </a:extLst>
          </p:cNvPr>
          <p:cNvSpPr/>
          <p:nvPr/>
        </p:nvSpPr>
        <p:spPr>
          <a:xfrm>
            <a:off x="689640" y="1703062"/>
            <a:ext cx="10812720" cy="49226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1"/>
            <a:endParaRPr lang="en-US" i="1" dirty="0">
              <a:solidFill>
                <a:schemeClr val="tx1"/>
              </a:solidFill>
            </a:endParaRPr>
          </a:p>
        </p:txBody>
      </p:sp>
      <p:sp>
        <p:nvSpPr>
          <p:cNvPr id="3" name="TextBox 2">
            <a:extLst>
              <a:ext uri="{FF2B5EF4-FFF2-40B4-BE49-F238E27FC236}">
                <a16:creationId xmlns:a16="http://schemas.microsoft.com/office/drawing/2014/main" id="{67B376BB-F131-1342-CDDD-B22088D4BEC4}"/>
              </a:ext>
            </a:extLst>
          </p:cNvPr>
          <p:cNvSpPr txBox="1"/>
          <p:nvPr/>
        </p:nvSpPr>
        <p:spPr>
          <a:xfrm>
            <a:off x="4144984" y="935396"/>
            <a:ext cx="3902032" cy="646331"/>
          </a:xfrm>
          <a:prstGeom prst="rect">
            <a:avLst/>
          </a:prstGeom>
          <a:noFill/>
        </p:spPr>
        <p:txBody>
          <a:bodyPr wrap="square" rtlCol="0">
            <a:spAutoFit/>
          </a:bodyPr>
          <a:lstStyle/>
          <a:p>
            <a:pPr algn="ctr"/>
            <a:r>
              <a:rPr lang="ar-EG" sz="3600" b="1" dirty="0">
                <a:solidFill>
                  <a:schemeClr val="bg1"/>
                </a:solidFill>
                <a:latin typeface="Times New Roman" panose="02020603050405020304" pitchFamily="18" charset="0"/>
                <a:cs typeface="Times New Roman" panose="02020603050405020304" pitchFamily="18" charset="0"/>
              </a:rPr>
              <a:t>فروض الدراسة</a:t>
            </a:r>
            <a:endParaRPr lang="en-US" sz="36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634B2A0D-0A9D-D840-B30C-B62D88B5F8C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263622C-F2F1-A494-58DF-8243EEC5CB97}"/>
              </a:ext>
            </a:extLst>
          </p:cNvPr>
          <p:cNvSpPr txBox="1"/>
          <p:nvPr/>
        </p:nvSpPr>
        <p:spPr>
          <a:xfrm>
            <a:off x="1161422" y="1056731"/>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Midocean 02-03">
            <a:extLst>
              <a:ext uri="{FF2B5EF4-FFF2-40B4-BE49-F238E27FC236}">
                <a16:creationId xmlns:a16="http://schemas.microsoft.com/office/drawing/2014/main" id="{B7406E36-494A-D4CD-C5D2-329CEA2DA866}"/>
              </a:ext>
            </a:extLst>
          </p:cNvPr>
          <p:cNvPicPr>
            <a:picLocks noChangeAspect="1"/>
          </p:cNvPicPr>
          <p:nvPr/>
        </p:nvPicPr>
        <p:blipFill>
          <a:blip r:embed="rId2"/>
          <a:stretch>
            <a:fillRect/>
          </a:stretch>
        </p:blipFill>
        <p:spPr>
          <a:xfrm>
            <a:off x="9647003" y="0"/>
            <a:ext cx="2233822" cy="1489487"/>
          </a:xfrm>
          <a:prstGeom prst="rect">
            <a:avLst/>
          </a:prstGeom>
        </p:spPr>
      </p:pic>
      <p:graphicFrame>
        <p:nvGraphicFramePr>
          <p:cNvPr id="2" name="Table 1">
            <a:extLst>
              <a:ext uri="{FF2B5EF4-FFF2-40B4-BE49-F238E27FC236}">
                <a16:creationId xmlns:a16="http://schemas.microsoft.com/office/drawing/2014/main" id="{57F91AAB-32D5-5A83-E29A-0EFEB806B647}"/>
              </a:ext>
            </a:extLst>
          </p:cNvPr>
          <p:cNvGraphicFramePr>
            <a:graphicFrameLocks noGrp="1"/>
          </p:cNvGraphicFramePr>
          <p:nvPr>
            <p:extLst>
              <p:ext uri="{D42A27DB-BD31-4B8C-83A1-F6EECF244321}">
                <p14:modId xmlns:p14="http://schemas.microsoft.com/office/powerpoint/2010/main" val="3945618094"/>
              </p:ext>
            </p:extLst>
          </p:nvPr>
        </p:nvGraphicFramePr>
        <p:xfrm>
          <a:off x="2025267" y="2129676"/>
          <a:ext cx="7541443" cy="3890209"/>
        </p:xfrm>
        <a:graphic>
          <a:graphicData uri="http://schemas.openxmlformats.org/drawingml/2006/table">
            <a:tbl>
              <a:tblPr rtl="1" firstRow="1" firstCol="1" bandRow="1">
                <a:tableStyleId>{5C22544A-7EE6-4342-B048-85BDC9FD1C3A}</a:tableStyleId>
              </a:tblPr>
              <a:tblGrid>
                <a:gridCol w="887855">
                  <a:extLst>
                    <a:ext uri="{9D8B030D-6E8A-4147-A177-3AD203B41FA5}">
                      <a16:colId xmlns:a16="http://schemas.microsoft.com/office/drawing/2014/main" val="2957850328"/>
                    </a:ext>
                  </a:extLst>
                </a:gridCol>
                <a:gridCol w="1278571">
                  <a:extLst>
                    <a:ext uri="{9D8B030D-6E8A-4147-A177-3AD203B41FA5}">
                      <a16:colId xmlns:a16="http://schemas.microsoft.com/office/drawing/2014/main" val="2440509563"/>
                    </a:ext>
                  </a:extLst>
                </a:gridCol>
                <a:gridCol w="1278571">
                  <a:extLst>
                    <a:ext uri="{9D8B030D-6E8A-4147-A177-3AD203B41FA5}">
                      <a16:colId xmlns:a16="http://schemas.microsoft.com/office/drawing/2014/main" val="659984645"/>
                    </a:ext>
                  </a:extLst>
                </a:gridCol>
                <a:gridCol w="1253487">
                  <a:extLst>
                    <a:ext uri="{9D8B030D-6E8A-4147-A177-3AD203B41FA5}">
                      <a16:colId xmlns:a16="http://schemas.microsoft.com/office/drawing/2014/main" val="399921466"/>
                    </a:ext>
                  </a:extLst>
                </a:gridCol>
                <a:gridCol w="1253487">
                  <a:extLst>
                    <a:ext uri="{9D8B030D-6E8A-4147-A177-3AD203B41FA5}">
                      <a16:colId xmlns:a16="http://schemas.microsoft.com/office/drawing/2014/main" val="2137917593"/>
                    </a:ext>
                  </a:extLst>
                </a:gridCol>
                <a:gridCol w="957028">
                  <a:extLst>
                    <a:ext uri="{9D8B030D-6E8A-4147-A177-3AD203B41FA5}">
                      <a16:colId xmlns:a16="http://schemas.microsoft.com/office/drawing/2014/main" val="2716372776"/>
                    </a:ext>
                  </a:extLst>
                </a:gridCol>
                <a:gridCol w="632444">
                  <a:extLst>
                    <a:ext uri="{9D8B030D-6E8A-4147-A177-3AD203B41FA5}">
                      <a16:colId xmlns:a16="http://schemas.microsoft.com/office/drawing/2014/main" val="2270744809"/>
                    </a:ext>
                  </a:extLst>
                </a:gridCol>
              </a:tblGrid>
              <a:tr h="276447">
                <a:tc gridSpan="7">
                  <a:txBody>
                    <a:bodyPr/>
                    <a:lstStyle/>
                    <a:p>
                      <a:pPr marL="0" marR="0" algn="ctr" rtl="1">
                        <a:lnSpc>
                          <a:spcPct val="115000"/>
                        </a:lnSpc>
                        <a:spcBef>
                          <a:spcPts val="600"/>
                        </a:spcBef>
                        <a:spcAft>
                          <a:spcPts val="600"/>
                        </a:spcAft>
                        <a:buNone/>
                      </a:pPr>
                      <a:r>
                        <a:rPr lang="ar-EG" sz="1600" kern="100" dirty="0">
                          <a:effectLst/>
                        </a:rPr>
                        <a:t>ملخص النموذج </a:t>
                      </a:r>
                      <a:r>
                        <a:rPr lang="en-US" sz="1600" kern="100" dirty="0">
                          <a:effectLst/>
                        </a:rPr>
                        <a:t>Model Summary</a:t>
                      </a:r>
                      <a:endParaRPr lang="en-US" sz="1600"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4038514113"/>
                  </a:ext>
                </a:extLst>
              </a:tr>
              <a:tr h="276447">
                <a:tc gridSpan="3">
                  <a:txBody>
                    <a:bodyPr/>
                    <a:lstStyle/>
                    <a:p>
                      <a:pPr marL="0" marR="0" algn="ctr" rtl="1">
                        <a:lnSpc>
                          <a:spcPct val="115000"/>
                        </a:lnSpc>
                        <a:spcBef>
                          <a:spcPts val="600"/>
                        </a:spcBef>
                        <a:spcAft>
                          <a:spcPts val="600"/>
                        </a:spcAft>
                        <a:buNone/>
                      </a:pPr>
                      <a:r>
                        <a:rPr lang="ar-EG" sz="1600" kern="100">
                          <a:effectLst/>
                        </a:rPr>
                        <a:t>معامل الارتباط </a:t>
                      </a:r>
                      <a:r>
                        <a:rPr lang="en-US" sz="1600" kern="100">
                          <a:effectLst/>
                        </a:rPr>
                        <a:t>R</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hMerge="1">
                  <a:txBody>
                    <a:bodyPr/>
                    <a:lstStyle/>
                    <a:p>
                      <a:endParaRPr lang="en-US"/>
                    </a:p>
                  </a:txBody>
                  <a:tcPr/>
                </a:tc>
                <a:tc hMerge="1">
                  <a:txBody>
                    <a:bodyPr/>
                    <a:lstStyle/>
                    <a:p>
                      <a:endParaRPr lang="en-US"/>
                    </a:p>
                  </a:txBody>
                  <a:tcPr/>
                </a:tc>
                <a:tc gridSpan="2">
                  <a:txBody>
                    <a:bodyPr/>
                    <a:lstStyle/>
                    <a:p>
                      <a:pPr marL="0" marR="0" algn="ctr" rtl="1">
                        <a:lnSpc>
                          <a:spcPct val="115000"/>
                        </a:lnSpc>
                        <a:spcBef>
                          <a:spcPts val="600"/>
                        </a:spcBef>
                        <a:spcAft>
                          <a:spcPts val="600"/>
                        </a:spcAft>
                        <a:buNone/>
                      </a:pPr>
                      <a:r>
                        <a:rPr lang="ar-EG" sz="1600" kern="100">
                          <a:effectLst/>
                        </a:rPr>
                        <a:t>معامل التحديد </a:t>
                      </a:r>
                      <a:r>
                        <a:rPr lang="en-US" sz="1600" kern="100">
                          <a:effectLst/>
                        </a:rPr>
                        <a:t>R</a:t>
                      </a:r>
                      <a:r>
                        <a:rPr lang="en-US" sz="1600" kern="100" baseline="30000">
                          <a:effectLst/>
                        </a:rPr>
                        <a:t>2</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hMerge="1">
                  <a:txBody>
                    <a:bodyPr/>
                    <a:lstStyle/>
                    <a:p>
                      <a:endParaRPr lang="en-US"/>
                    </a:p>
                  </a:txBody>
                  <a:tcPr/>
                </a:tc>
                <a:tc gridSpan="2">
                  <a:txBody>
                    <a:bodyPr/>
                    <a:lstStyle/>
                    <a:p>
                      <a:pPr marL="0" marR="0" algn="ctr" rtl="1">
                        <a:lnSpc>
                          <a:spcPct val="115000"/>
                        </a:lnSpc>
                        <a:spcBef>
                          <a:spcPts val="600"/>
                        </a:spcBef>
                        <a:spcAft>
                          <a:spcPts val="600"/>
                        </a:spcAft>
                        <a:buNone/>
                      </a:pPr>
                      <a:r>
                        <a:rPr lang="ar-EG" sz="1600" kern="100">
                          <a:effectLst/>
                        </a:rPr>
                        <a:t>معامل </a:t>
                      </a:r>
                      <a:r>
                        <a:rPr lang="en-US" sz="1600" kern="100">
                          <a:effectLst/>
                        </a:rPr>
                        <a:t>R</a:t>
                      </a:r>
                      <a:r>
                        <a:rPr lang="en-US" sz="1600" kern="100" baseline="30000">
                          <a:effectLst/>
                        </a:rPr>
                        <a:t>-2 Adjusted</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hMerge="1">
                  <a:txBody>
                    <a:bodyPr/>
                    <a:lstStyle/>
                    <a:p>
                      <a:endParaRPr lang="en-US"/>
                    </a:p>
                  </a:txBody>
                  <a:tcPr/>
                </a:tc>
                <a:extLst>
                  <a:ext uri="{0D108BD9-81ED-4DB2-BD59-A6C34878D82A}">
                    <a16:rowId xmlns:a16="http://schemas.microsoft.com/office/drawing/2014/main" val="804214505"/>
                  </a:ext>
                </a:extLst>
              </a:tr>
              <a:tr h="271452">
                <a:tc gridSpan="3">
                  <a:txBody>
                    <a:bodyPr/>
                    <a:lstStyle/>
                    <a:p>
                      <a:pPr marL="0" marR="0" algn="ctr" rtl="1">
                        <a:lnSpc>
                          <a:spcPct val="115000"/>
                        </a:lnSpc>
                        <a:spcBef>
                          <a:spcPts val="600"/>
                        </a:spcBef>
                        <a:spcAft>
                          <a:spcPts val="600"/>
                        </a:spcAft>
                        <a:buNone/>
                      </a:pPr>
                      <a:r>
                        <a:rPr lang="ar-EG" sz="1600" kern="100" dirty="0">
                          <a:effectLst/>
                        </a:rPr>
                        <a:t>0.809</a:t>
                      </a:r>
                      <a:endParaRPr lang="en-US" sz="1600"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hMerge="1">
                  <a:txBody>
                    <a:bodyPr/>
                    <a:lstStyle/>
                    <a:p>
                      <a:endParaRPr lang="en-US"/>
                    </a:p>
                  </a:txBody>
                  <a:tcPr/>
                </a:tc>
                <a:tc hMerge="1">
                  <a:txBody>
                    <a:bodyPr/>
                    <a:lstStyle/>
                    <a:p>
                      <a:endParaRPr lang="en-US"/>
                    </a:p>
                  </a:txBody>
                  <a:tcPr/>
                </a:tc>
                <a:tc gridSpan="2">
                  <a:txBody>
                    <a:bodyPr/>
                    <a:lstStyle/>
                    <a:p>
                      <a:pPr marL="0" marR="0" algn="ctr" rtl="1">
                        <a:lnSpc>
                          <a:spcPct val="115000"/>
                        </a:lnSpc>
                        <a:spcBef>
                          <a:spcPts val="600"/>
                        </a:spcBef>
                        <a:spcAft>
                          <a:spcPts val="600"/>
                        </a:spcAft>
                        <a:buNone/>
                      </a:pPr>
                      <a:r>
                        <a:rPr lang="ar-EG" sz="1600" kern="100">
                          <a:effectLst/>
                        </a:rPr>
                        <a:t>0.655</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hMerge="1">
                  <a:txBody>
                    <a:bodyPr/>
                    <a:lstStyle/>
                    <a:p>
                      <a:endParaRPr lang="en-US"/>
                    </a:p>
                  </a:txBody>
                  <a:tcPr/>
                </a:tc>
                <a:tc gridSpan="2">
                  <a:txBody>
                    <a:bodyPr/>
                    <a:lstStyle/>
                    <a:p>
                      <a:pPr marL="0" marR="0" algn="ctr" rtl="1">
                        <a:lnSpc>
                          <a:spcPct val="115000"/>
                        </a:lnSpc>
                        <a:spcBef>
                          <a:spcPts val="600"/>
                        </a:spcBef>
                        <a:spcAft>
                          <a:spcPts val="600"/>
                        </a:spcAft>
                        <a:buNone/>
                      </a:pPr>
                      <a:r>
                        <a:rPr lang="ar-EG" sz="1600" kern="100">
                          <a:effectLst/>
                        </a:rPr>
                        <a:t>0.654</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hMerge="1">
                  <a:txBody>
                    <a:bodyPr/>
                    <a:lstStyle/>
                    <a:p>
                      <a:endParaRPr lang="en-US"/>
                    </a:p>
                  </a:txBody>
                  <a:tcPr/>
                </a:tc>
                <a:extLst>
                  <a:ext uri="{0D108BD9-81ED-4DB2-BD59-A6C34878D82A}">
                    <a16:rowId xmlns:a16="http://schemas.microsoft.com/office/drawing/2014/main" val="2808230685"/>
                  </a:ext>
                </a:extLst>
              </a:tr>
              <a:tr h="276447">
                <a:tc gridSpan="7">
                  <a:txBody>
                    <a:bodyPr/>
                    <a:lstStyle/>
                    <a:p>
                      <a:pPr marL="0" marR="0" algn="ctr" rtl="1">
                        <a:lnSpc>
                          <a:spcPct val="115000"/>
                        </a:lnSpc>
                        <a:spcBef>
                          <a:spcPts val="600"/>
                        </a:spcBef>
                        <a:spcAft>
                          <a:spcPts val="600"/>
                        </a:spcAft>
                        <a:buNone/>
                      </a:pPr>
                      <a:r>
                        <a:rPr lang="ar-EG" sz="1600" kern="100">
                          <a:effectLst/>
                        </a:rPr>
                        <a:t>تحليل التباين </a:t>
                      </a:r>
                      <a:r>
                        <a:rPr lang="en-US" sz="1600" kern="100">
                          <a:effectLst/>
                        </a:rPr>
                        <a:t>ANOVA</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977155749"/>
                  </a:ext>
                </a:extLst>
              </a:tr>
              <a:tr h="572250">
                <a:tc gridSpan="2">
                  <a:txBody>
                    <a:bodyPr/>
                    <a:lstStyle/>
                    <a:p>
                      <a:pPr marL="0" marR="0" algn="ctr" rtl="1">
                        <a:lnSpc>
                          <a:spcPct val="115000"/>
                        </a:lnSpc>
                        <a:spcBef>
                          <a:spcPts val="600"/>
                        </a:spcBef>
                        <a:spcAft>
                          <a:spcPts val="600"/>
                        </a:spcAft>
                        <a:buNone/>
                      </a:pPr>
                      <a:r>
                        <a:rPr lang="ar-EG" sz="1600" kern="100">
                          <a:effectLst/>
                        </a:rPr>
                        <a:t>النموذج</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hMerge="1">
                  <a:txBody>
                    <a:bodyPr/>
                    <a:lstStyle/>
                    <a:p>
                      <a:endParaRPr lang="en-US"/>
                    </a:p>
                  </a:txBody>
                  <a:tcPr/>
                </a:tc>
                <a:tc>
                  <a:txBody>
                    <a:bodyPr/>
                    <a:lstStyle/>
                    <a:p>
                      <a:pPr marL="0" marR="0" algn="ctr" rtl="1">
                        <a:lnSpc>
                          <a:spcPct val="115000"/>
                        </a:lnSpc>
                        <a:spcBef>
                          <a:spcPts val="600"/>
                        </a:spcBef>
                        <a:spcAft>
                          <a:spcPts val="600"/>
                        </a:spcAft>
                        <a:buNone/>
                      </a:pPr>
                      <a:r>
                        <a:rPr lang="ar-EG" sz="1600" kern="100">
                          <a:effectLst/>
                        </a:rPr>
                        <a:t>مجموع المربعات</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15000"/>
                        </a:lnSpc>
                        <a:spcBef>
                          <a:spcPts val="600"/>
                        </a:spcBef>
                        <a:spcAft>
                          <a:spcPts val="600"/>
                        </a:spcAft>
                        <a:buNone/>
                      </a:pPr>
                      <a:r>
                        <a:rPr lang="ar-EG" sz="1600" kern="100">
                          <a:effectLst/>
                        </a:rPr>
                        <a:t>درجات الحرية</a:t>
                      </a:r>
                      <a:r>
                        <a:rPr lang="en-US" sz="1600" kern="100">
                          <a:effectLst/>
                        </a:rPr>
                        <a:t>   Df</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15000"/>
                        </a:lnSpc>
                        <a:spcBef>
                          <a:spcPts val="600"/>
                        </a:spcBef>
                        <a:spcAft>
                          <a:spcPts val="600"/>
                        </a:spcAft>
                        <a:buNone/>
                      </a:pPr>
                      <a:r>
                        <a:rPr lang="ar-EG" sz="1600" kern="100">
                          <a:effectLst/>
                        </a:rPr>
                        <a:t>متوسط المربعات</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15000"/>
                        </a:lnSpc>
                        <a:spcBef>
                          <a:spcPts val="600"/>
                        </a:spcBef>
                        <a:spcAft>
                          <a:spcPts val="600"/>
                        </a:spcAft>
                        <a:buNone/>
                      </a:pPr>
                      <a:r>
                        <a:rPr lang="en-US" sz="1600" kern="100">
                          <a:effectLst/>
                        </a:rPr>
                        <a:t>F</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15000"/>
                        </a:lnSpc>
                        <a:spcBef>
                          <a:spcPts val="600"/>
                        </a:spcBef>
                        <a:spcAft>
                          <a:spcPts val="600"/>
                        </a:spcAft>
                        <a:buNone/>
                      </a:pPr>
                      <a:r>
                        <a:rPr lang="en-US" sz="1600" kern="100">
                          <a:effectLst/>
                        </a:rPr>
                        <a:t>Sig F</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extLst>
                  <a:ext uri="{0D108BD9-81ED-4DB2-BD59-A6C34878D82A}">
                    <a16:rowId xmlns:a16="http://schemas.microsoft.com/office/drawing/2014/main" val="3110336052"/>
                  </a:ext>
                </a:extLst>
              </a:tr>
              <a:tr h="276804">
                <a:tc gridSpan="2">
                  <a:txBody>
                    <a:bodyPr/>
                    <a:lstStyle/>
                    <a:p>
                      <a:pPr marL="0" marR="0" algn="ctr" rtl="1">
                        <a:lnSpc>
                          <a:spcPct val="115000"/>
                        </a:lnSpc>
                        <a:spcBef>
                          <a:spcPts val="600"/>
                        </a:spcBef>
                        <a:spcAft>
                          <a:spcPts val="600"/>
                        </a:spcAft>
                        <a:buNone/>
                      </a:pPr>
                      <a:r>
                        <a:rPr lang="ar-EG" sz="1600" kern="100">
                          <a:effectLst/>
                        </a:rPr>
                        <a:t>الانحدار </a:t>
                      </a:r>
                      <a:r>
                        <a:rPr lang="en-US" sz="1600" kern="100">
                          <a:effectLst/>
                        </a:rPr>
                        <a:t>Regression</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hMerge="1">
                  <a:txBody>
                    <a:bodyPr/>
                    <a:lstStyle/>
                    <a:p>
                      <a:endParaRPr lang="en-US"/>
                    </a:p>
                  </a:txBody>
                  <a:tcPr/>
                </a:tc>
                <a:tc>
                  <a:txBody>
                    <a:bodyPr/>
                    <a:lstStyle/>
                    <a:p>
                      <a:pPr marL="0" marR="0" algn="ctr" rtl="0">
                        <a:lnSpc>
                          <a:spcPct val="115000"/>
                        </a:lnSpc>
                        <a:spcBef>
                          <a:spcPts val="600"/>
                        </a:spcBef>
                        <a:spcAft>
                          <a:spcPts val="600"/>
                        </a:spcAft>
                        <a:buNone/>
                      </a:pPr>
                      <a:r>
                        <a:rPr lang="en-US" sz="1600" kern="100">
                          <a:effectLst/>
                        </a:rPr>
                        <a:t>4913.730</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0">
                        <a:lnSpc>
                          <a:spcPct val="115000"/>
                        </a:lnSpc>
                        <a:spcBef>
                          <a:spcPts val="600"/>
                        </a:spcBef>
                        <a:spcAft>
                          <a:spcPts val="600"/>
                        </a:spcAft>
                        <a:buNone/>
                      </a:pPr>
                      <a:r>
                        <a:rPr lang="en-US" sz="1600" kern="100">
                          <a:effectLst/>
                        </a:rPr>
                        <a:t>1</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0">
                        <a:lnSpc>
                          <a:spcPct val="115000"/>
                        </a:lnSpc>
                        <a:spcBef>
                          <a:spcPts val="600"/>
                        </a:spcBef>
                        <a:spcAft>
                          <a:spcPts val="600"/>
                        </a:spcAft>
                        <a:buNone/>
                      </a:pPr>
                      <a:r>
                        <a:rPr lang="en-US" sz="1600" kern="100">
                          <a:effectLst/>
                        </a:rPr>
                        <a:t>4913.730</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rowSpan="3">
                  <a:txBody>
                    <a:bodyPr/>
                    <a:lstStyle/>
                    <a:p>
                      <a:pPr marL="0" marR="0" algn="ctr" rtl="1">
                        <a:lnSpc>
                          <a:spcPct val="115000"/>
                        </a:lnSpc>
                        <a:spcBef>
                          <a:spcPts val="600"/>
                        </a:spcBef>
                        <a:spcAft>
                          <a:spcPts val="600"/>
                        </a:spcAft>
                        <a:buNone/>
                      </a:pPr>
                      <a:r>
                        <a:rPr lang="ar-EG" sz="1600" kern="100">
                          <a:effectLst/>
                        </a:rPr>
                        <a:t>725.399</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rowSpan="3">
                  <a:txBody>
                    <a:bodyPr/>
                    <a:lstStyle/>
                    <a:p>
                      <a:pPr marL="0" marR="0" algn="ctr" rtl="1">
                        <a:lnSpc>
                          <a:spcPct val="115000"/>
                        </a:lnSpc>
                        <a:spcBef>
                          <a:spcPts val="600"/>
                        </a:spcBef>
                        <a:spcAft>
                          <a:spcPts val="600"/>
                        </a:spcAft>
                        <a:buNone/>
                      </a:pPr>
                      <a:r>
                        <a:rPr lang="ar-EG" sz="1600" kern="100">
                          <a:effectLst/>
                        </a:rPr>
                        <a:t>0.000</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extLst>
                  <a:ext uri="{0D108BD9-81ED-4DB2-BD59-A6C34878D82A}">
                    <a16:rowId xmlns:a16="http://schemas.microsoft.com/office/drawing/2014/main" val="1305299046"/>
                  </a:ext>
                </a:extLst>
              </a:tr>
              <a:tr h="276804">
                <a:tc gridSpan="2">
                  <a:txBody>
                    <a:bodyPr/>
                    <a:lstStyle/>
                    <a:p>
                      <a:pPr marL="0" marR="0" algn="ctr" rtl="1">
                        <a:lnSpc>
                          <a:spcPct val="115000"/>
                        </a:lnSpc>
                        <a:spcBef>
                          <a:spcPts val="600"/>
                        </a:spcBef>
                        <a:spcAft>
                          <a:spcPts val="600"/>
                        </a:spcAft>
                        <a:buNone/>
                      </a:pPr>
                      <a:r>
                        <a:rPr lang="ar-EG" sz="1600" kern="100">
                          <a:effectLst/>
                        </a:rPr>
                        <a:t>الباقي </a:t>
                      </a:r>
                      <a:r>
                        <a:rPr lang="en-US" sz="1600" kern="100">
                          <a:effectLst/>
                        </a:rPr>
                        <a:t>Residual </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hMerge="1">
                  <a:txBody>
                    <a:bodyPr/>
                    <a:lstStyle/>
                    <a:p>
                      <a:endParaRPr lang="en-US"/>
                    </a:p>
                  </a:txBody>
                  <a:tcPr/>
                </a:tc>
                <a:tc>
                  <a:txBody>
                    <a:bodyPr/>
                    <a:lstStyle/>
                    <a:p>
                      <a:pPr marL="0" marR="0" algn="ctr" rtl="0">
                        <a:lnSpc>
                          <a:spcPct val="115000"/>
                        </a:lnSpc>
                        <a:spcBef>
                          <a:spcPts val="600"/>
                        </a:spcBef>
                        <a:spcAft>
                          <a:spcPts val="600"/>
                        </a:spcAft>
                        <a:buNone/>
                      </a:pPr>
                      <a:r>
                        <a:rPr lang="en-US" sz="1600" kern="100">
                          <a:effectLst/>
                        </a:rPr>
                        <a:t>2587.604</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0">
                        <a:lnSpc>
                          <a:spcPct val="115000"/>
                        </a:lnSpc>
                        <a:spcBef>
                          <a:spcPts val="600"/>
                        </a:spcBef>
                        <a:spcAft>
                          <a:spcPts val="600"/>
                        </a:spcAft>
                        <a:buNone/>
                      </a:pPr>
                      <a:r>
                        <a:rPr lang="en-US" sz="1600" kern="100">
                          <a:effectLst/>
                        </a:rPr>
                        <a:t>382</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0">
                        <a:lnSpc>
                          <a:spcPct val="115000"/>
                        </a:lnSpc>
                        <a:spcBef>
                          <a:spcPts val="600"/>
                        </a:spcBef>
                        <a:spcAft>
                          <a:spcPts val="600"/>
                        </a:spcAft>
                        <a:buNone/>
                      </a:pPr>
                      <a:r>
                        <a:rPr lang="en-US" sz="1600" kern="100">
                          <a:effectLst/>
                        </a:rPr>
                        <a:t>6.774</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2788267047"/>
                  </a:ext>
                </a:extLst>
              </a:tr>
              <a:tr h="276804">
                <a:tc gridSpan="2">
                  <a:txBody>
                    <a:bodyPr/>
                    <a:lstStyle/>
                    <a:p>
                      <a:pPr marL="0" marR="0" algn="ctr" rtl="1">
                        <a:lnSpc>
                          <a:spcPct val="115000"/>
                        </a:lnSpc>
                        <a:spcBef>
                          <a:spcPts val="600"/>
                        </a:spcBef>
                        <a:spcAft>
                          <a:spcPts val="600"/>
                        </a:spcAft>
                        <a:buNone/>
                      </a:pPr>
                      <a:r>
                        <a:rPr lang="ar-EG" sz="1600" kern="100">
                          <a:effectLst/>
                        </a:rPr>
                        <a:t>المجموع</a:t>
                      </a:r>
                      <a:r>
                        <a:rPr lang="en-US" sz="1600" kern="100">
                          <a:effectLst/>
                        </a:rPr>
                        <a:t> Total</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hMerge="1">
                  <a:txBody>
                    <a:bodyPr/>
                    <a:lstStyle/>
                    <a:p>
                      <a:endParaRPr lang="en-US"/>
                    </a:p>
                  </a:txBody>
                  <a:tcPr/>
                </a:tc>
                <a:tc>
                  <a:txBody>
                    <a:bodyPr/>
                    <a:lstStyle/>
                    <a:p>
                      <a:pPr marL="0" marR="0" algn="ctr" rtl="0">
                        <a:lnSpc>
                          <a:spcPct val="115000"/>
                        </a:lnSpc>
                        <a:spcBef>
                          <a:spcPts val="600"/>
                        </a:spcBef>
                        <a:spcAft>
                          <a:spcPts val="600"/>
                        </a:spcAft>
                        <a:buNone/>
                      </a:pPr>
                      <a:r>
                        <a:rPr lang="en-US" sz="1600" kern="100">
                          <a:effectLst/>
                        </a:rPr>
                        <a:t>7501.333</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0">
                        <a:lnSpc>
                          <a:spcPct val="115000"/>
                        </a:lnSpc>
                        <a:spcBef>
                          <a:spcPts val="600"/>
                        </a:spcBef>
                        <a:spcAft>
                          <a:spcPts val="600"/>
                        </a:spcAft>
                        <a:buNone/>
                      </a:pPr>
                      <a:r>
                        <a:rPr lang="en-US" sz="1600" kern="100">
                          <a:effectLst/>
                        </a:rPr>
                        <a:t>383</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15000"/>
                        </a:lnSpc>
                        <a:spcBef>
                          <a:spcPts val="600"/>
                        </a:spcBef>
                        <a:spcAft>
                          <a:spcPts val="600"/>
                        </a:spcAft>
                        <a:buNone/>
                      </a:pPr>
                      <a:r>
                        <a:rPr lang="ar-EG" sz="1600" kern="100">
                          <a:effectLst/>
                        </a:rPr>
                        <a:t> </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3809389791"/>
                  </a:ext>
                </a:extLst>
              </a:tr>
              <a:tr h="566898">
                <a:tc>
                  <a:txBody>
                    <a:bodyPr/>
                    <a:lstStyle/>
                    <a:p>
                      <a:pPr marL="0" marR="0" algn="ctr" rtl="1">
                        <a:lnSpc>
                          <a:spcPct val="115000"/>
                        </a:lnSpc>
                        <a:spcBef>
                          <a:spcPts val="600"/>
                        </a:spcBef>
                        <a:spcAft>
                          <a:spcPts val="600"/>
                        </a:spcAft>
                        <a:buNone/>
                      </a:pPr>
                      <a:r>
                        <a:rPr lang="ar-EG" sz="1600" kern="100">
                          <a:effectLst/>
                        </a:rPr>
                        <a:t>المتغير التابع</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15000"/>
                        </a:lnSpc>
                        <a:spcBef>
                          <a:spcPts val="600"/>
                        </a:spcBef>
                        <a:spcAft>
                          <a:spcPts val="600"/>
                        </a:spcAft>
                        <a:buNone/>
                      </a:pPr>
                      <a:r>
                        <a:rPr lang="ar-EG" sz="1600" kern="100">
                          <a:effectLst/>
                        </a:rPr>
                        <a:t>النموذج</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15000"/>
                        </a:lnSpc>
                        <a:spcBef>
                          <a:spcPts val="600"/>
                        </a:spcBef>
                        <a:spcAft>
                          <a:spcPts val="600"/>
                        </a:spcAft>
                        <a:buNone/>
                      </a:pPr>
                      <a:r>
                        <a:rPr lang="en-US" sz="1600" kern="100">
                          <a:effectLst/>
                        </a:rPr>
                        <a:t>B</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15000"/>
                        </a:lnSpc>
                        <a:spcBef>
                          <a:spcPts val="600"/>
                        </a:spcBef>
                        <a:spcAft>
                          <a:spcPts val="600"/>
                        </a:spcAft>
                        <a:buNone/>
                      </a:pPr>
                      <a:r>
                        <a:rPr lang="ar-EG" sz="1600" kern="100">
                          <a:effectLst/>
                        </a:rPr>
                        <a:t>الخطأ المعياري</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15000"/>
                        </a:lnSpc>
                        <a:spcBef>
                          <a:spcPts val="600"/>
                        </a:spcBef>
                        <a:spcAft>
                          <a:spcPts val="600"/>
                        </a:spcAft>
                        <a:buNone/>
                      </a:pPr>
                      <a:r>
                        <a:rPr lang="en-US" sz="1600" kern="100">
                          <a:effectLst/>
                        </a:rPr>
                        <a:t>Beta</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15000"/>
                        </a:lnSpc>
                        <a:spcBef>
                          <a:spcPts val="600"/>
                        </a:spcBef>
                        <a:spcAft>
                          <a:spcPts val="600"/>
                        </a:spcAft>
                        <a:buNone/>
                      </a:pPr>
                      <a:r>
                        <a:rPr lang="en-US" sz="1600" kern="100">
                          <a:effectLst/>
                        </a:rPr>
                        <a:t>T</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15000"/>
                        </a:lnSpc>
                        <a:spcBef>
                          <a:spcPts val="600"/>
                        </a:spcBef>
                        <a:spcAft>
                          <a:spcPts val="600"/>
                        </a:spcAft>
                        <a:buNone/>
                      </a:pPr>
                      <a:r>
                        <a:rPr lang="en-US" sz="1600" kern="100">
                          <a:effectLst/>
                        </a:rPr>
                        <a:t>Sig T</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extLst>
                  <a:ext uri="{0D108BD9-81ED-4DB2-BD59-A6C34878D82A}">
                    <a16:rowId xmlns:a16="http://schemas.microsoft.com/office/drawing/2014/main" val="3101807588"/>
                  </a:ext>
                </a:extLst>
              </a:tr>
              <a:tr h="276804">
                <a:tc rowSpan="2">
                  <a:txBody>
                    <a:bodyPr/>
                    <a:lstStyle/>
                    <a:p>
                      <a:pPr algn="l" rtl="1">
                        <a:buNone/>
                      </a:pPr>
                      <a:endParaRPr lang="en-US" sz="1600">
                        <a:effectLst/>
                        <a:latin typeface="Times New Roman" panose="02020603050405020304" pitchFamily="18" charset="0"/>
                        <a:cs typeface="Simplified Arabic" panose="02020603050405020304" pitchFamily="18" charset="-78"/>
                      </a:endParaRPr>
                    </a:p>
                  </a:txBody>
                  <a:tcPr marL="68580" marR="68580" marT="0" marB="0"/>
                </a:tc>
                <a:tc>
                  <a:txBody>
                    <a:bodyPr/>
                    <a:lstStyle/>
                    <a:p>
                      <a:pPr marL="0" marR="0" algn="ctr" rtl="1">
                        <a:lnSpc>
                          <a:spcPct val="115000"/>
                        </a:lnSpc>
                        <a:spcBef>
                          <a:spcPts val="600"/>
                        </a:spcBef>
                        <a:spcAft>
                          <a:spcPts val="600"/>
                        </a:spcAft>
                        <a:buNone/>
                      </a:pPr>
                      <a:r>
                        <a:rPr lang="ar-EG" sz="1600" kern="100">
                          <a:effectLst/>
                        </a:rPr>
                        <a:t>الثابت </a:t>
                      </a:r>
                      <a:r>
                        <a:rPr lang="en-US" sz="1600" kern="100">
                          <a:effectLst/>
                        </a:rPr>
                        <a:t>Constant</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0">
                        <a:lnSpc>
                          <a:spcPct val="115000"/>
                        </a:lnSpc>
                        <a:spcBef>
                          <a:spcPts val="600"/>
                        </a:spcBef>
                        <a:spcAft>
                          <a:spcPts val="600"/>
                        </a:spcAft>
                        <a:buNone/>
                      </a:pPr>
                      <a:r>
                        <a:rPr lang="en-US" sz="1600" kern="100">
                          <a:effectLst/>
                        </a:rPr>
                        <a:t>16.598</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0">
                        <a:lnSpc>
                          <a:spcPct val="115000"/>
                        </a:lnSpc>
                        <a:spcBef>
                          <a:spcPts val="600"/>
                        </a:spcBef>
                        <a:spcAft>
                          <a:spcPts val="600"/>
                        </a:spcAft>
                        <a:buNone/>
                      </a:pPr>
                      <a:r>
                        <a:rPr lang="en-US" sz="1600" kern="100">
                          <a:effectLst/>
                        </a:rPr>
                        <a:t>.956</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15000"/>
                        </a:lnSpc>
                        <a:spcBef>
                          <a:spcPts val="600"/>
                        </a:spcBef>
                        <a:spcAft>
                          <a:spcPts val="600"/>
                        </a:spcAft>
                        <a:buNone/>
                      </a:pPr>
                      <a:r>
                        <a:rPr lang="ar-EG" sz="1600" kern="100">
                          <a:effectLst/>
                        </a:rPr>
                        <a:t> </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0">
                        <a:lnSpc>
                          <a:spcPct val="115000"/>
                        </a:lnSpc>
                        <a:spcBef>
                          <a:spcPts val="600"/>
                        </a:spcBef>
                        <a:spcAft>
                          <a:spcPts val="600"/>
                        </a:spcAft>
                        <a:buNone/>
                      </a:pPr>
                      <a:r>
                        <a:rPr lang="en-US" sz="1600" kern="100">
                          <a:effectLst/>
                        </a:rPr>
                        <a:t>17.371</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0">
                        <a:lnSpc>
                          <a:spcPct val="115000"/>
                        </a:lnSpc>
                        <a:spcBef>
                          <a:spcPts val="600"/>
                        </a:spcBef>
                        <a:spcAft>
                          <a:spcPts val="600"/>
                        </a:spcAft>
                        <a:buNone/>
                      </a:pPr>
                      <a:r>
                        <a:rPr lang="en-US" sz="1600" kern="100">
                          <a:effectLst/>
                        </a:rPr>
                        <a:t>.000</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extLst>
                  <a:ext uri="{0D108BD9-81ED-4DB2-BD59-A6C34878D82A}">
                    <a16:rowId xmlns:a16="http://schemas.microsoft.com/office/drawing/2014/main" val="365647160"/>
                  </a:ext>
                </a:extLst>
              </a:tr>
              <a:tr h="276804">
                <a:tc vMerge="1">
                  <a:txBody>
                    <a:bodyPr/>
                    <a:lstStyle/>
                    <a:p>
                      <a:endParaRPr lang="en-US"/>
                    </a:p>
                  </a:txBody>
                  <a:tcPr/>
                </a:tc>
                <a:tc>
                  <a:txBody>
                    <a:bodyPr/>
                    <a:lstStyle/>
                    <a:p>
                      <a:pPr algn="l" rtl="1">
                        <a:buNone/>
                      </a:pPr>
                      <a:endParaRPr lang="en-US" sz="1600">
                        <a:effectLst/>
                        <a:latin typeface="Times New Roman" panose="02020603050405020304" pitchFamily="18" charset="0"/>
                        <a:cs typeface="Simplified Arabic" panose="02020603050405020304" pitchFamily="18" charset="-78"/>
                      </a:endParaRPr>
                    </a:p>
                  </a:txBody>
                  <a:tcPr marL="68580" marR="68580" marT="0" marB="0"/>
                </a:tc>
                <a:tc>
                  <a:txBody>
                    <a:bodyPr/>
                    <a:lstStyle/>
                    <a:p>
                      <a:pPr marL="0" marR="0" algn="ctr" rtl="0">
                        <a:lnSpc>
                          <a:spcPct val="115000"/>
                        </a:lnSpc>
                        <a:spcBef>
                          <a:spcPts val="600"/>
                        </a:spcBef>
                        <a:spcAft>
                          <a:spcPts val="600"/>
                        </a:spcAft>
                        <a:buNone/>
                      </a:pPr>
                      <a:r>
                        <a:rPr lang="en-US" sz="1600" kern="100">
                          <a:effectLst/>
                        </a:rPr>
                        <a:t>1.237</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0">
                        <a:lnSpc>
                          <a:spcPct val="115000"/>
                        </a:lnSpc>
                        <a:spcBef>
                          <a:spcPts val="600"/>
                        </a:spcBef>
                        <a:spcAft>
                          <a:spcPts val="600"/>
                        </a:spcAft>
                        <a:buNone/>
                      </a:pPr>
                      <a:r>
                        <a:rPr lang="en-US" sz="1600" kern="100">
                          <a:effectLst/>
                        </a:rPr>
                        <a:t>.046</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0">
                        <a:lnSpc>
                          <a:spcPct val="115000"/>
                        </a:lnSpc>
                        <a:spcBef>
                          <a:spcPts val="600"/>
                        </a:spcBef>
                        <a:spcAft>
                          <a:spcPts val="600"/>
                        </a:spcAft>
                        <a:buNone/>
                      </a:pPr>
                      <a:r>
                        <a:rPr lang="en-US" sz="1600" kern="100" dirty="0">
                          <a:effectLst/>
                        </a:rPr>
                        <a:t>.809</a:t>
                      </a:r>
                      <a:endParaRPr lang="en-US" sz="1600"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0">
                        <a:lnSpc>
                          <a:spcPct val="115000"/>
                        </a:lnSpc>
                        <a:spcBef>
                          <a:spcPts val="600"/>
                        </a:spcBef>
                        <a:spcAft>
                          <a:spcPts val="600"/>
                        </a:spcAft>
                        <a:buNone/>
                      </a:pPr>
                      <a:r>
                        <a:rPr lang="en-US" sz="1600" kern="100">
                          <a:effectLst/>
                        </a:rPr>
                        <a:t>26.933</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0">
                        <a:lnSpc>
                          <a:spcPct val="115000"/>
                        </a:lnSpc>
                        <a:spcBef>
                          <a:spcPts val="600"/>
                        </a:spcBef>
                        <a:spcAft>
                          <a:spcPts val="600"/>
                        </a:spcAft>
                        <a:buNone/>
                      </a:pPr>
                      <a:r>
                        <a:rPr lang="en-US" sz="1600" kern="100" dirty="0">
                          <a:effectLst/>
                        </a:rPr>
                        <a:t>.000</a:t>
                      </a:r>
                      <a:endParaRPr lang="en-US" sz="1600"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extLst>
                  <a:ext uri="{0D108BD9-81ED-4DB2-BD59-A6C34878D82A}">
                    <a16:rowId xmlns:a16="http://schemas.microsoft.com/office/drawing/2014/main" val="3229816718"/>
                  </a:ext>
                </a:extLst>
              </a:tr>
            </a:tbl>
          </a:graphicData>
        </a:graphic>
      </p:graphicFrame>
      <p:sp>
        <p:nvSpPr>
          <p:cNvPr id="4" name="TextBox 3">
            <a:extLst>
              <a:ext uri="{FF2B5EF4-FFF2-40B4-BE49-F238E27FC236}">
                <a16:creationId xmlns:a16="http://schemas.microsoft.com/office/drawing/2014/main" id="{874E4843-07E2-2A5F-F787-2EFC759C6869}"/>
              </a:ext>
            </a:extLst>
          </p:cNvPr>
          <p:cNvSpPr txBox="1"/>
          <p:nvPr/>
        </p:nvSpPr>
        <p:spPr>
          <a:xfrm>
            <a:off x="3118027" y="6123333"/>
            <a:ext cx="5355921" cy="646331"/>
          </a:xfrm>
          <a:prstGeom prst="rect">
            <a:avLst/>
          </a:prstGeom>
          <a:noFill/>
        </p:spPr>
        <p:txBody>
          <a:bodyPr wrap="square" rtlCol="0">
            <a:spAutoFit/>
          </a:bodyPr>
          <a:lstStyle/>
          <a:p>
            <a:pPr algn="r" rtl="1"/>
            <a:r>
              <a:rPr lang="ar-EG" b="1" dirty="0"/>
              <a:t>نتائج نموذج الانحدار الخطي البسيط لاختبار الفرضية الفرعية الأولى</a:t>
            </a:r>
            <a:endParaRPr lang="en-US" i="1" dirty="0"/>
          </a:p>
          <a:p>
            <a:pPr algn="r" rtl="1"/>
            <a:endParaRPr lang="en-US" dirty="0"/>
          </a:p>
        </p:txBody>
      </p:sp>
    </p:spTree>
    <p:extLst>
      <p:ext uri="{BB962C8B-B14F-4D97-AF65-F5344CB8AC3E}">
        <p14:creationId xmlns:p14="http://schemas.microsoft.com/office/powerpoint/2010/main" val="7709047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92BA7-317D-16E8-4C96-E774CEB731B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E1DA06-A68E-DDB4-8CEE-D49B44F89DCA}"/>
              </a:ext>
            </a:extLst>
          </p:cNvPr>
          <p:cNvSpPr/>
          <p:nvPr/>
        </p:nvSpPr>
        <p:spPr>
          <a:xfrm>
            <a:off x="689640" y="1703062"/>
            <a:ext cx="10812720" cy="49226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1"/>
            <a:endParaRPr lang="en-US" i="1" dirty="0">
              <a:solidFill>
                <a:schemeClr val="tx1"/>
              </a:solidFill>
            </a:endParaRPr>
          </a:p>
        </p:txBody>
      </p:sp>
      <p:sp>
        <p:nvSpPr>
          <p:cNvPr id="3" name="TextBox 2">
            <a:extLst>
              <a:ext uri="{FF2B5EF4-FFF2-40B4-BE49-F238E27FC236}">
                <a16:creationId xmlns:a16="http://schemas.microsoft.com/office/drawing/2014/main" id="{E6F5CA62-B8B5-21A6-7DD5-54E7BE0230E9}"/>
              </a:ext>
            </a:extLst>
          </p:cNvPr>
          <p:cNvSpPr txBox="1"/>
          <p:nvPr/>
        </p:nvSpPr>
        <p:spPr>
          <a:xfrm>
            <a:off x="4144984" y="935396"/>
            <a:ext cx="3902032" cy="646331"/>
          </a:xfrm>
          <a:prstGeom prst="rect">
            <a:avLst/>
          </a:prstGeom>
          <a:noFill/>
        </p:spPr>
        <p:txBody>
          <a:bodyPr wrap="square" rtlCol="0">
            <a:spAutoFit/>
          </a:bodyPr>
          <a:lstStyle/>
          <a:p>
            <a:pPr algn="ctr"/>
            <a:r>
              <a:rPr lang="ar-EG" sz="3600" b="1" dirty="0">
                <a:solidFill>
                  <a:schemeClr val="bg1"/>
                </a:solidFill>
                <a:latin typeface="Times New Roman" panose="02020603050405020304" pitchFamily="18" charset="0"/>
                <a:cs typeface="Times New Roman" panose="02020603050405020304" pitchFamily="18" charset="0"/>
              </a:rPr>
              <a:t>فروض الدراسة</a:t>
            </a:r>
            <a:endParaRPr lang="en-US" sz="36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AEA5A91A-282B-E03A-10E2-A0DA0903774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DDE1B1CD-C4A5-9952-2E4D-8FD1930208FC}"/>
              </a:ext>
            </a:extLst>
          </p:cNvPr>
          <p:cNvSpPr txBox="1"/>
          <p:nvPr/>
        </p:nvSpPr>
        <p:spPr>
          <a:xfrm>
            <a:off x="1161422" y="1056731"/>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Midocean 02-03">
            <a:extLst>
              <a:ext uri="{FF2B5EF4-FFF2-40B4-BE49-F238E27FC236}">
                <a16:creationId xmlns:a16="http://schemas.microsoft.com/office/drawing/2014/main" id="{802EFBCB-05EC-EFDF-E76C-56938C073F38}"/>
              </a:ext>
            </a:extLst>
          </p:cNvPr>
          <p:cNvPicPr>
            <a:picLocks noChangeAspect="1"/>
          </p:cNvPicPr>
          <p:nvPr/>
        </p:nvPicPr>
        <p:blipFill>
          <a:blip r:embed="rId2"/>
          <a:stretch>
            <a:fillRect/>
          </a:stretch>
        </p:blipFill>
        <p:spPr>
          <a:xfrm>
            <a:off x="9647003" y="0"/>
            <a:ext cx="2233822" cy="1489487"/>
          </a:xfrm>
          <a:prstGeom prst="rect">
            <a:avLst/>
          </a:prstGeom>
        </p:spPr>
      </p:pic>
      <p:sp>
        <p:nvSpPr>
          <p:cNvPr id="4" name="TextBox 3">
            <a:extLst>
              <a:ext uri="{FF2B5EF4-FFF2-40B4-BE49-F238E27FC236}">
                <a16:creationId xmlns:a16="http://schemas.microsoft.com/office/drawing/2014/main" id="{92E32341-AF3E-CCE9-F9E7-E6A24DECFE94}"/>
              </a:ext>
            </a:extLst>
          </p:cNvPr>
          <p:cNvSpPr txBox="1"/>
          <p:nvPr/>
        </p:nvSpPr>
        <p:spPr>
          <a:xfrm>
            <a:off x="3118027" y="6123333"/>
            <a:ext cx="5355921" cy="369332"/>
          </a:xfrm>
          <a:prstGeom prst="rect">
            <a:avLst/>
          </a:prstGeom>
          <a:noFill/>
        </p:spPr>
        <p:txBody>
          <a:bodyPr wrap="square" rtlCol="0">
            <a:spAutoFit/>
          </a:bodyPr>
          <a:lstStyle/>
          <a:p>
            <a:pPr algn="r" rtl="1"/>
            <a:r>
              <a:rPr lang="ar-EG" b="1" dirty="0"/>
              <a:t>نتائج نموذج الانحدار الخطي البسيط لاختبار الفرضية الفرعية الثانية</a:t>
            </a:r>
            <a:endParaRPr lang="en-US" dirty="0"/>
          </a:p>
        </p:txBody>
      </p:sp>
      <p:graphicFrame>
        <p:nvGraphicFramePr>
          <p:cNvPr id="6" name="Table 5">
            <a:extLst>
              <a:ext uri="{FF2B5EF4-FFF2-40B4-BE49-F238E27FC236}">
                <a16:creationId xmlns:a16="http://schemas.microsoft.com/office/drawing/2014/main" id="{B4EFB1CD-546E-8C3A-3AD2-22967A839E64}"/>
              </a:ext>
            </a:extLst>
          </p:cNvPr>
          <p:cNvGraphicFramePr>
            <a:graphicFrameLocks noGrp="1"/>
          </p:cNvGraphicFramePr>
          <p:nvPr>
            <p:extLst>
              <p:ext uri="{D42A27DB-BD31-4B8C-83A1-F6EECF244321}">
                <p14:modId xmlns:p14="http://schemas.microsoft.com/office/powerpoint/2010/main" val="3052409745"/>
              </p:ext>
            </p:extLst>
          </p:nvPr>
        </p:nvGraphicFramePr>
        <p:xfrm>
          <a:off x="1923069" y="2349393"/>
          <a:ext cx="7926164" cy="3573209"/>
        </p:xfrm>
        <a:graphic>
          <a:graphicData uri="http://schemas.openxmlformats.org/drawingml/2006/table">
            <a:tbl>
              <a:tblPr rtl="1" firstRow="1" firstCol="1" bandRow="1">
                <a:tableStyleId>{5C22544A-7EE6-4342-B048-85BDC9FD1C3A}</a:tableStyleId>
              </a:tblPr>
              <a:tblGrid>
                <a:gridCol w="933148">
                  <a:extLst>
                    <a:ext uri="{9D8B030D-6E8A-4147-A177-3AD203B41FA5}">
                      <a16:colId xmlns:a16="http://schemas.microsoft.com/office/drawing/2014/main" val="595490241"/>
                    </a:ext>
                  </a:extLst>
                </a:gridCol>
                <a:gridCol w="1343797">
                  <a:extLst>
                    <a:ext uri="{9D8B030D-6E8A-4147-A177-3AD203B41FA5}">
                      <a16:colId xmlns:a16="http://schemas.microsoft.com/office/drawing/2014/main" val="3150364823"/>
                    </a:ext>
                  </a:extLst>
                </a:gridCol>
                <a:gridCol w="1343797">
                  <a:extLst>
                    <a:ext uri="{9D8B030D-6E8A-4147-A177-3AD203B41FA5}">
                      <a16:colId xmlns:a16="http://schemas.microsoft.com/office/drawing/2014/main" val="2341581539"/>
                    </a:ext>
                  </a:extLst>
                </a:gridCol>
                <a:gridCol w="1317432">
                  <a:extLst>
                    <a:ext uri="{9D8B030D-6E8A-4147-A177-3AD203B41FA5}">
                      <a16:colId xmlns:a16="http://schemas.microsoft.com/office/drawing/2014/main" val="2324426136"/>
                    </a:ext>
                  </a:extLst>
                </a:gridCol>
                <a:gridCol w="1317432">
                  <a:extLst>
                    <a:ext uri="{9D8B030D-6E8A-4147-A177-3AD203B41FA5}">
                      <a16:colId xmlns:a16="http://schemas.microsoft.com/office/drawing/2014/main" val="921023464"/>
                    </a:ext>
                  </a:extLst>
                </a:gridCol>
                <a:gridCol w="1005850">
                  <a:extLst>
                    <a:ext uri="{9D8B030D-6E8A-4147-A177-3AD203B41FA5}">
                      <a16:colId xmlns:a16="http://schemas.microsoft.com/office/drawing/2014/main" val="1217246936"/>
                    </a:ext>
                  </a:extLst>
                </a:gridCol>
                <a:gridCol w="664708">
                  <a:extLst>
                    <a:ext uri="{9D8B030D-6E8A-4147-A177-3AD203B41FA5}">
                      <a16:colId xmlns:a16="http://schemas.microsoft.com/office/drawing/2014/main" val="903401374"/>
                    </a:ext>
                  </a:extLst>
                </a:gridCol>
              </a:tblGrid>
              <a:tr h="296770">
                <a:tc gridSpan="7">
                  <a:txBody>
                    <a:bodyPr/>
                    <a:lstStyle/>
                    <a:p>
                      <a:pPr marL="0" marR="0" algn="ctr" rtl="1">
                        <a:lnSpc>
                          <a:spcPct val="115000"/>
                        </a:lnSpc>
                        <a:spcBef>
                          <a:spcPts val="600"/>
                        </a:spcBef>
                        <a:spcAft>
                          <a:spcPts val="600"/>
                        </a:spcAft>
                        <a:buNone/>
                      </a:pPr>
                      <a:r>
                        <a:rPr lang="ar-EG" sz="1600" kern="100">
                          <a:effectLst/>
                        </a:rPr>
                        <a:t>ملخص النموذج </a:t>
                      </a:r>
                      <a:r>
                        <a:rPr lang="en-US" sz="1600" kern="100">
                          <a:effectLst/>
                        </a:rPr>
                        <a:t>Model Summary</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32147678"/>
                  </a:ext>
                </a:extLst>
              </a:tr>
              <a:tr h="296770">
                <a:tc gridSpan="3">
                  <a:txBody>
                    <a:bodyPr/>
                    <a:lstStyle/>
                    <a:p>
                      <a:pPr marL="0" marR="0" algn="ctr" rtl="1">
                        <a:lnSpc>
                          <a:spcPct val="115000"/>
                        </a:lnSpc>
                        <a:spcBef>
                          <a:spcPts val="600"/>
                        </a:spcBef>
                        <a:spcAft>
                          <a:spcPts val="600"/>
                        </a:spcAft>
                        <a:buNone/>
                      </a:pPr>
                      <a:r>
                        <a:rPr lang="ar-EG" sz="1600" kern="100" dirty="0">
                          <a:effectLst/>
                        </a:rPr>
                        <a:t>معامل الارتباط </a:t>
                      </a:r>
                      <a:r>
                        <a:rPr lang="en-US" sz="1600" kern="100" dirty="0">
                          <a:effectLst/>
                        </a:rPr>
                        <a:t>R</a:t>
                      </a:r>
                      <a:endParaRPr lang="en-US" sz="1600"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hMerge="1">
                  <a:txBody>
                    <a:bodyPr/>
                    <a:lstStyle/>
                    <a:p>
                      <a:endParaRPr lang="en-US"/>
                    </a:p>
                  </a:txBody>
                  <a:tcPr/>
                </a:tc>
                <a:tc hMerge="1">
                  <a:txBody>
                    <a:bodyPr/>
                    <a:lstStyle/>
                    <a:p>
                      <a:endParaRPr lang="en-US"/>
                    </a:p>
                  </a:txBody>
                  <a:tcPr/>
                </a:tc>
                <a:tc gridSpan="2">
                  <a:txBody>
                    <a:bodyPr/>
                    <a:lstStyle/>
                    <a:p>
                      <a:pPr marL="0" marR="0" algn="ctr" rtl="1">
                        <a:lnSpc>
                          <a:spcPct val="115000"/>
                        </a:lnSpc>
                        <a:spcBef>
                          <a:spcPts val="600"/>
                        </a:spcBef>
                        <a:spcAft>
                          <a:spcPts val="600"/>
                        </a:spcAft>
                        <a:buNone/>
                      </a:pPr>
                      <a:r>
                        <a:rPr lang="ar-EG" sz="1600" kern="100">
                          <a:effectLst/>
                        </a:rPr>
                        <a:t>معامل التحديد </a:t>
                      </a:r>
                      <a:r>
                        <a:rPr lang="en-US" sz="1600" kern="100">
                          <a:effectLst/>
                        </a:rPr>
                        <a:t>R</a:t>
                      </a:r>
                      <a:r>
                        <a:rPr lang="en-US" sz="1600" kern="100" baseline="30000">
                          <a:effectLst/>
                        </a:rPr>
                        <a:t>2</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hMerge="1">
                  <a:txBody>
                    <a:bodyPr/>
                    <a:lstStyle/>
                    <a:p>
                      <a:endParaRPr lang="en-US"/>
                    </a:p>
                  </a:txBody>
                  <a:tcPr/>
                </a:tc>
                <a:tc gridSpan="2">
                  <a:txBody>
                    <a:bodyPr/>
                    <a:lstStyle/>
                    <a:p>
                      <a:pPr marL="0" marR="0" algn="ctr" rtl="1">
                        <a:lnSpc>
                          <a:spcPct val="115000"/>
                        </a:lnSpc>
                        <a:spcBef>
                          <a:spcPts val="600"/>
                        </a:spcBef>
                        <a:spcAft>
                          <a:spcPts val="600"/>
                        </a:spcAft>
                        <a:buNone/>
                      </a:pPr>
                      <a:r>
                        <a:rPr lang="ar-EG" sz="1600" kern="100">
                          <a:effectLst/>
                        </a:rPr>
                        <a:t>معامل </a:t>
                      </a:r>
                      <a:r>
                        <a:rPr lang="en-US" sz="1600" kern="100">
                          <a:effectLst/>
                        </a:rPr>
                        <a:t>R</a:t>
                      </a:r>
                      <a:r>
                        <a:rPr lang="en-US" sz="1600" kern="100" baseline="30000">
                          <a:effectLst/>
                        </a:rPr>
                        <a:t>-2 Adjusted</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hMerge="1">
                  <a:txBody>
                    <a:bodyPr/>
                    <a:lstStyle/>
                    <a:p>
                      <a:endParaRPr lang="en-US"/>
                    </a:p>
                  </a:txBody>
                  <a:tcPr/>
                </a:tc>
                <a:extLst>
                  <a:ext uri="{0D108BD9-81ED-4DB2-BD59-A6C34878D82A}">
                    <a16:rowId xmlns:a16="http://schemas.microsoft.com/office/drawing/2014/main" val="1010366470"/>
                  </a:ext>
                </a:extLst>
              </a:tr>
              <a:tr h="291407">
                <a:tc gridSpan="3">
                  <a:txBody>
                    <a:bodyPr/>
                    <a:lstStyle/>
                    <a:p>
                      <a:pPr marL="0" marR="0" algn="ctr" rtl="1">
                        <a:lnSpc>
                          <a:spcPct val="115000"/>
                        </a:lnSpc>
                        <a:spcBef>
                          <a:spcPts val="600"/>
                        </a:spcBef>
                        <a:spcAft>
                          <a:spcPts val="600"/>
                        </a:spcAft>
                        <a:buNone/>
                      </a:pPr>
                      <a:r>
                        <a:rPr lang="ar-EG" sz="1600" kern="100">
                          <a:effectLst/>
                        </a:rPr>
                        <a:t>0.879</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hMerge="1">
                  <a:txBody>
                    <a:bodyPr/>
                    <a:lstStyle/>
                    <a:p>
                      <a:endParaRPr lang="en-US"/>
                    </a:p>
                  </a:txBody>
                  <a:tcPr/>
                </a:tc>
                <a:tc hMerge="1">
                  <a:txBody>
                    <a:bodyPr/>
                    <a:lstStyle/>
                    <a:p>
                      <a:endParaRPr lang="en-US"/>
                    </a:p>
                  </a:txBody>
                  <a:tcPr/>
                </a:tc>
                <a:tc gridSpan="2">
                  <a:txBody>
                    <a:bodyPr/>
                    <a:lstStyle/>
                    <a:p>
                      <a:pPr marL="0" marR="0" algn="ctr" rtl="1">
                        <a:lnSpc>
                          <a:spcPct val="115000"/>
                        </a:lnSpc>
                        <a:spcBef>
                          <a:spcPts val="600"/>
                        </a:spcBef>
                        <a:spcAft>
                          <a:spcPts val="600"/>
                        </a:spcAft>
                        <a:buNone/>
                      </a:pPr>
                      <a:r>
                        <a:rPr lang="ar-EG" sz="1600" kern="100">
                          <a:effectLst/>
                        </a:rPr>
                        <a:t>0.772</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hMerge="1">
                  <a:txBody>
                    <a:bodyPr/>
                    <a:lstStyle/>
                    <a:p>
                      <a:endParaRPr lang="en-US"/>
                    </a:p>
                  </a:txBody>
                  <a:tcPr/>
                </a:tc>
                <a:tc gridSpan="2">
                  <a:txBody>
                    <a:bodyPr/>
                    <a:lstStyle/>
                    <a:p>
                      <a:pPr marL="0" marR="0" algn="ctr" rtl="1">
                        <a:lnSpc>
                          <a:spcPct val="115000"/>
                        </a:lnSpc>
                        <a:spcBef>
                          <a:spcPts val="600"/>
                        </a:spcBef>
                        <a:spcAft>
                          <a:spcPts val="600"/>
                        </a:spcAft>
                        <a:buNone/>
                      </a:pPr>
                      <a:r>
                        <a:rPr lang="ar-EG" sz="1600" kern="100">
                          <a:effectLst/>
                        </a:rPr>
                        <a:t>0.772</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hMerge="1">
                  <a:txBody>
                    <a:bodyPr/>
                    <a:lstStyle/>
                    <a:p>
                      <a:endParaRPr lang="en-US"/>
                    </a:p>
                  </a:txBody>
                  <a:tcPr/>
                </a:tc>
                <a:extLst>
                  <a:ext uri="{0D108BD9-81ED-4DB2-BD59-A6C34878D82A}">
                    <a16:rowId xmlns:a16="http://schemas.microsoft.com/office/drawing/2014/main" val="1213707681"/>
                  </a:ext>
                </a:extLst>
              </a:tr>
              <a:tr h="296770">
                <a:tc gridSpan="7">
                  <a:txBody>
                    <a:bodyPr/>
                    <a:lstStyle/>
                    <a:p>
                      <a:pPr marL="0" marR="0" algn="ctr" rtl="1">
                        <a:lnSpc>
                          <a:spcPct val="115000"/>
                        </a:lnSpc>
                        <a:spcBef>
                          <a:spcPts val="600"/>
                        </a:spcBef>
                        <a:spcAft>
                          <a:spcPts val="600"/>
                        </a:spcAft>
                        <a:buNone/>
                      </a:pPr>
                      <a:r>
                        <a:rPr lang="ar-EG" sz="1600" kern="100">
                          <a:effectLst/>
                        </a:rPr>
                        <a:t>تحليل التباين </a:t>
                      </a:r>
                      <a:r>
                        <a:rPr lang="en-US" sz="1600" kern="100">
                          <a:effectLst/>
                        </a:rPr>
                        <a:t>ANOVA</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288998079"/>
                  </a:ext>
                </a:extLst>
              </a:tr>
              <a:tr h="297153">
                <a:tc gridSpan="2">
                  <a:txBody>
                    <a:bodyPr/>
                    <a:lstStyle/>
                    <a:p>
                      <a:pPr marL="0" marR="0" algn="ctr" rtl="1">
                        <a:lnSpc>
                          <a:spcPct val="115000"/>
                        </a:lnSpc>
                        <a:spcBef>
                          <a:spcPts val="600"/>
                        </a:spcBef>
                        <a:spcAft>
                          <a:spcPts val="600"/>
                        </a:spcAft>
                        <a:buNone/>
                      </a:pPr>
                      <a:r>
                        <a:rPr lang="ar-EG" sz="1600" kern="100">
                          <a:effectLst/>
                        </a:rPr>
                        <a:t>النموذج</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hMerge="1">
                  <a:txBody>
                    <a:bodyPr/>
                    <a:lstStyle/>
                    <a:p>
                      <a:endParaRPr lang="en-US"/>
                    </a:p>
                  </a:txBody>
                  <a:tcPr/>
                </a:tc>
                <a:tc>
                  <a:txBody>
                    <a:bodyPr/>
                    <a:lstStyle/>
                    <a:p>
                      <a:pPr marL="0" marR="0" algn="ctr" rtl="1">
                        <a:lnSpc>
                          <a:spcPct val="115000"/>
                        </a:lnSpc>
                        <a:spcBef>
                          <a:spcPts val="600"/>
                        </a:spcBef>
                        <a:spcAft>
                          <a:spcPts val="600"/>
                        </a:spcAft>
                        <a:buNone/>
                      </a:pPr>
                      <a:r>
                        <a:rPr lang="ar-EG" sz="1600" kern="100">
                          <a:effectLst/>
                        </a:rPr>
                        <a:t>مجموع المربعات</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15000"/>
                        </a:lnSpc>
                        <a:spcBef>
                          <a:spcPts val="600"/>
                        </a:spcBef>
                        <a:spcAft>
                          <a:spcPts val="600"/>
                        </a:spcAft>
                        <a:buNone/>
                      </a:pPr>
                      <a:r>
                        <a:rPr lang="ar-EG" sz="1600" kern="100">
                          <a:effectLst/>
                        </a:rPr>
                        <a:t>درجات الحرية</a:t>
                      </a:r>
                      <a:r>
                        <a:rPr lang="en-US" sz="1600" kern="100">
                          <a:effectLst/>
                        </a:rPr>
                        <a:t>Df</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15000"/>
                        </a:lnSpc>
                        <a:spcBef>
                          <a:spcPts val="600"/>
                        </a:spcBef>
                        <a:spcAft>
                          <a:spcPts val="600"/>
                        </a:spcAft>
                        <a:buNone/>
                      </a:pPr>
                      <a:r>
                        <a:rPr lang="ar-EG" sz="1600" kern="100">
                          <a:effectLst/>
                        </a:rPr>
                        <a:t>متوسط المربعات</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15000"/>
                        </a:lnSpc>
                        <a:spcBef>
                          <a:spcPts val="600"/>
                        </a:spcBef>
                        <a:spcAft>
                          <a:spcPts val="600"/>
                        </a:spcAft>
                        <a:buNone/>
                      </a:pPr>
                      <a:r>
                        <a:rPr lang="en-US" sz="1600" kern="100">
                          <a:effectLst/>
                        </a:rPr>
                        <a:t>F</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15000"/>
                        </a:lnSpc>
                        <a:spcBef>
                          <a:spcPts val="600"/>
                        </a:spcBef>
                        <a:spcAft>
                          <a:spcPts val="600"/>
                        </a:spcAft>
                        <a:buNone/>
                      </a:pPr>
                      <a:r>
                        <a:rPr lang="en-US" sz="1600" kern="100">
                          <a:effectLst/>
                        </a:rPr>
                        <a:t>Sig F</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extLst>
                  <a:ext uri="{0D108BD9-81ED-4DB2-BD59-A6C34878D82A}">
                    <a16:rowId xmlns:a16="http://schemas.microsoft.com/office/drawing/2014/main" val="2762492244"/>
                  </a:ext>
                </a:extLst>
              </a:tr>
              <a:tr h="297153">
                <a:tc gridSpan="2">
                  <a:txBody>
                    <a:bodyPr/>
                    <a:lstStyle/>
                    <a:p>
                      <a:pPr marL="0" marR="0" algn="ctr" rtl="1">
                        <a:lnSpc>
                          <a:spcPct val="115000"/>
                        </a:lnSpc>
                        <a:spcBef>
                          <a:spcPts val="600"/>
                        </a:spcBef>
                        <a:spcAft>
                          <a:spcPts val="600"/>
                        </a:spcAft>
                        <a:buNone/>
                      </a:pPr>
                      <a:r>
                        <a:rPr lang="ar-EG" sz="1600" kern="100">
                          <a:effectLst/>
                        </a:rPr>
                        <a:t>الانحدار </a:t>
                      </a:r>
                      <a:r>
                        <a:rPr lang="en-US" sz="1600" kern="100">
                          <a:effectLst/>
                        </a:rPr>
                        <a:t>Regression</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hMerge="1">
                  <a:txBody>
                    <a:bodyPr/>
                    <a:lstStyle/>
                    <a:p>
                      <a:endParaRPr lang="en-US"/>
                    </a:p>
                  </a:txBody>
                  <a:tcPr/>
                </a:tc>
                <a:tc>
                  <a:txBody>
                    <a:bodyPr/>
                    <a:lstStyle/>
                    <a:p>
                      <a:pPr marL="0" marR="0" algn="ctr" rtl="0">
                        <a:lnSpc>
                          <a:spcPct val="115000"/>
                        </a:lnSpc>
                        <a:spcBef>
                          <a:spcPts val="600"/>
                        </a:spcBef>
                        <a:spcAft>
                          <a:spcPts val="600"/>
                        </a:spcAft>
                        <a:buNone/>
                      </a:pPr>
                      <a:r>
                        <a:rPr lang="en-US" sz="1600" kern="100">
                          <a:effectLst/>
                        </a:rPr>
                        <a:t>5793.720</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0">
                        <a:lnSpc>
                          <a:spcPct val="115000"/>
                        </a:lnSpc>
                        <a:spcBef>
                          <a:spcPts val="600"/>
                        </a:spcBef>
                        <a:spcAft>
                          <a:spcPts val="600"/>
                        </a:spcAft>
                        <a:buNone/>
                      </a:pPr>
                      <a:r>
                        <a:rPr lang="en-US" sz="1600" kern="100">
                          <a:effectLst/>
                        </a:rPr>
                        <a:t>1</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0">
                        <a:lnSpc>
                          <a:spcPct val="115000"/>
                        </a:lnSpc>
                        <a:spcBef>
                          <a:spcPts val="600"/>
                        </a:spcBef>
                        <a:spcAft>
                          <a:spcPts val="600"/>
                        </a:spcAft>
                        <a:buNone/>
                      </a:pPr>
                      <a:r>
                        <a:rPr lang="en-US" sz="1600" kern="100">
                          <a:effectLst/>
                        </a:rPr>
                        <a:t>5793.720</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rowSpan="3">
                  <a:txBody>
                    <a:bodyPr/>
                    <a:lstStyle/>
                    <a:p>
                      <a:pPr marL="0" marR="0" algn="ctr" rtl="1">
                        <a:lnSpc>
                          <a:spcPct val="115000"/>
                        </a:lnSpc>
                        <a:spcBef>
                          <a:spcPts val="600"/>
                        </a:spcBef>
                        <a:spcAft>
                          <a:spcPts val="600"/>
                        </a:spcAft>
                        <a:buNone/>
                      </a:pPr>
                      <a:r>
                        <a:rPr lang="ar-EG" sz="1600" kern="100">
                          <a:effectLst/>
                        </a:rPr>
                        <a:t>1296.079</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rowSpan="3">
                  <a:txBody>
                    <a:bodyPr/>
                    <a:lstStyle/>
                    <a:p>
                      <a:pPr marL="0" marR="0" algn="ctr" rtl="1">
                        <a:lnSpc>
                          <a:spcPct val="115000"/>
                        </a:lnSpc>
                        <a:spcBef>
                          <a:spcPts val="600"/>
                        </a:spcBef>
                        <a:spcAft>
                          <a:spcPts val="600"/>
                        </a:spcAft>
                        <a:buNone/>
                      </a:pPr>
                      <a:r>
                        <a:rPr lang="ar-EG" sz="1600" kern="100">
                          <a:effectLst/>
                        </a:rPr>
                        <a:t>0.000</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extLst>
                  <a:ext uri="{0D108BD9-81ED-4DB2-BD59-A6C34878D82A}">
                    <a16:rowId xmlns:a16="http://schemas.microsoft.com/office/drawing/2014/main" val="410912397"/>
                  </a:ext>
                </a:extLst>
              </a:tr>
              <a:tr h="297153">
                <a:tc gridSpan="2">
                  <a:txBody>
                    <a:bodyPr/>
                    <a:lstStyle/>
                    <a:p>
                      <a:pPr marL="0" marR="0" algn="ctr" rtl="1">
                        <a:lnSpc>
                          <a:spcPct val="115000"/>
                        </a:lnSpc>
                        <a:spcBef>
                          <a:spcPts val="600"/>
                        </a:spcBef>
                        <a:spcAft>
                          <a:spcPts val="600"/>
                        </a:spcAft>
                        <a:buNone/>
                      </a:pPr>
                      <a:r>
                        <a:rPr lang="ar-EG" sz="1600" kern="100">
                          <a:effectLst/>
                        </a:rPr>
                        <a:t>الباقي </a:t>
                      </a:r>
                      <a:r>
                        <a:rPr lang="en-US" sz="1600" kern="100">
                          <a:effectLst/>
                        </a:rPr>
                        <a:t>Residual </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hMerge="1">
                  <a:txBody>
                    <a:bodyPr/>
                    <a:lstStyle/>
                    <a:p>
                      <a:endParaRPr lang="en-US"/>
                    </a:p>
                  </a:txBody>
                  <a:tcPr/>
                </a:tc>
                <a:tc>
                  <a:txBody>
                    <a:bodyPr/>
                    <a:lstStyle/>
                    <a:p>
                      <a:pPr marL="0" marR="0" algn="ctr" rtl="0">
                        <a:lnSpc>
                          <a:spcPct val="115000"/>
                        </a:lnSpc>
                        <a:spcBef>
                          <a:spcPts val="600"/>
                        </a:spcBef>
                        <a:spcAft>
                          <a:spcPts val="600"/>
                        </a:spcAft>
                        <a:buNone/>
                      </a:pPr>
                      <a:r>
                        <a:rPr lang="en-US" sz="1600" kern="100">
                          <a:effectLst/>
                        </a:rPr>
                        <a:t>1707.613</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0">
                        <a:lnSpc>
                          <a:spcPct val="115000"/>
                        </a:lnSpc>
                        <a:spcBef>
                          <a:spcPts val="600"/>
                        </a:spcBef>
                        <a:spcAft>
                          <a:spcPts val="600"/>
                        </a:spcAft>
                        <a:buNone/>
                      </a:pPr>
                      <a:r>
                        <a:rPr lang="en-US" sz="1600" kern="100">
                          <a:effectLst/>
                        </a:rPr>
                        <a:t>382</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0">
                        <a:lnSpc>
                          <a:spcPct val="115000"/>
                        </a:lnSpc>
                        <a:spcBef>
                          <a:spcPts val="600"/>
                        </a:spcBef>
                        <a:spcAft>
                          <a:spcPts val="600"/>
                        </a:spcAft>
                        <a:buNone/>
                      </a:pPr>
                      <a:r>
                        <a:rPr lang="en-US" sz="1600" kern="100">
                          <a:effectLst/>
                        </a:rPr>
                        <a:t>4.470</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2457382436"/>
                  </a:ext>
                </a:extLst>
              </a:tr>
              <a:tr h="297153">
                <a:tc gridSpan="2">
                  <a:txBody>
                    <a:bodyPr/>
                    <a:lstStyle/>
                    <a:p>
                      <a:pPr marL="0" marR="0" algn="ctr" rtl="1">
                        <a:lnSpc>
                          <a:spcPct val="115000"/>
                        </a:lnSpc>
                        <a:spcBef>
                          <a:spcPts val="600"/>
                        </a:spcBef>
                        <a:spcAft>
                          <a:spcPts val="600"/>
                        </a:spcAft>
                        <a:buNone/>
                      </a:pPr>
                      <a:r>
                        <a:rPr lang="ar-EG" sz="1600" kern="100">
                          <a:effectLst/>
                        </a:rPr>
                        <a:t>المجموع</a:t>
                      </a:r>
                      <a:r>
                        <a:rPr lang="en-US" sz="1600" kern="100">
                          <a:effectLst/>
                        </a:rPr>
                        <a:t> Total</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hMerge="1">
                  <a:txBody>
                    <a:bodyPr/>
                    <a:lstStyle/>
                    <a:p>
                      <a:endParaRPr lang="en-US"/>
                    </a:p>
                  </a:txBody>
                  <a:tcPr/>
                </a:tc>
                <a:tc>
                  <a:txBody>
                    <a:bodyPr/>
                    <a:lstStyle/>
                    <a:p>
                      <a:pPr marL="0" marR="0" algn="ctr" rtl="0">
                        <a:lnSpc>
                          <a:spcPct val="115000"/>
                        </a:lnSpc>
                        <a:spcBef>
                          <a:spcPts val="600"/>
                        </a:spcBef>
                        <a:spcAft>
                          <a:spcPts val="600"/>
                        </a:spcAft>
                        <a:buNone/>
                      </a:pPr>
                      <a:r>
                        <a:rPr lang="en-US" sz="1600" kern="100">
                          <a:effectLst/>
                        </a:rPr>
                        <a:t>7501.333</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0">
                        <a:lnSpc>
                          <a:spcPct val="115000"/>
                        </a:lnSpc>
                        <a:spcBef>
                          <a:spcPts val="600"/>
                        </a:spcBef>
                        <a:spcAft>
                          <a:spcPts val="600"/>
                        </a:spcAft>
                        <a:buNone/>
                      </a:pPr>
                      <a:r>
                        <a:rPr lang="en-US" sz="1600" kern="100">
                          <a:effectLst/>
                        </a:rPr>
                        <a:t>383</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15000"/>
                        </a:lnSpc>
                        <a:spcBef>
                          <a:spcPts val="600"/>
                        </a:spcBef>
                        <a:spcAft>
                          <a:spcPts val="600"/>
                        </a:spcAft>
                        <a:buNone/>
                      </a:pPr>
                      <a:r>
                        <a:rPr lang="ar-EG" sz="1600" kern="100">
                          <a:effectLst/>
                        </a:rPr>
                        <a:t> </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3574698420"/>
                  </a:ext>
                </a:extLst>
              </a:tr>
              <a:tr h="608574">
                <a:tc>
                  <a:txBody>
                    <a:bodyPr/>
                    <a:lstStyle/>
                    <a:p>
                      <a:pPr marL="0" marR="0" algn="ctr" rtl="1">
                        <a:lnSpc>
                          <a:spcPct val="115000"/>
                        </a:lnSpc>
                        <a:spcBef>
                          <a:spcPts val="600"/>
                        </a:spcBef>
                        <a:spcAft>
                          <a:spcPts val="600"/>
                        </a:spcAft>
                        <a:buNone/>
                      </a:pPr>
                      <a:r>
                        <a:rPr lang="ar-EG" sz="1600" kern="100">
                          <a:effectLst/>
                        </a:rPr>
                        <a:t>المتغير التابع</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15000"/>
                        </a:lnSpc>
                        <a:spcBef>
                          <a:spcPts val="600"/>
                        </a:spcBef>
                        <a:spcAft>
                          <a:spcPts val="600"/>
                        </a:spcAft>
                        <a:buNone/>
                      </a:pPr>
                      <a:r>
                        <a:rPr lang="ar-EG" sz="1600" kern="100">
                          <a:effectLst/>
                        </a:rPr>
                        <a:t>النموذج</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15000"/>
                        </a:lnSpc>
                        <a:spcBef>
                          <a:spcPts val="600"/>
                        </a:spcBef>
                        <a:spcAft>
                          <a:spcPts val="600"/>
                        </a:spcAft>
                        <a:buNone/>
                      </a:pPr>
                      <a:r>
                        <a:rPr lang="en-US" sz="1600" kern="100">
                          <a:effectLst/>
                        </a:rPr>
                        <a:t>B</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15000"/>
                        </a:lnSpc>
                        <a:spcBef>
                          <a:spcPts val="600"/>
                        </a:spcBef>
                        <a:spcAft>
                          <a:spcPts val="600"/>
                        </a:spcAft>
                        <a:buNone/>
                      </a:pPr>
                      <a:r>
                        <a:rPr lang="ar-EG" sz="1600" kern="100">
                          <a:effectLst/>
                        </a:rPr>
                        <a:t>الخطأ المعياري</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15000"/>
                        </a:lnSpc>
                        <a:spcBef>
                          <a:spcPts val="600"/>
                        </a:spcBef>
                        <a:spcAft>
                          <a:spcPts val="600"/>
                        </a:spcAft>
                        <a:buNone/>
                      </a:pPr>
                      <a:r>
                        <a:rPr lang="en-US" sz="1600" kern="100">
                          <a:effectLst/>
                        </a:rPr>
                        <a:t>Beta</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15000"/>
                        </a:lnSpc>
                        <a:spcBef>
                          <a:spcPts val="600"/>
                        </a:spcBef>
                        <a:spcAft>
                          <a:spcPts val="600"/>
                        </a:spcAft>
                        <a:buNone/>
                      </a:pPr>
                      <a:r>
                        <a:rPr lang="en-US" sz="1600" kern="100">
                          <a:effectLst/>
                        </a:rPr>
                        <a:t>T</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15000"/>
                        </a:lnSpc>
                        <a:spcBef>
                          <a:spcPts val="600"/>
                        </a:spcBef>
                        <a:spcAft>
                          <a:spcPts val="600"/>
                        </a:spcAft>
                        <a:buNone/>
                      </a:pPr>
                      <a:r>
                        <a:rPr lang="en-US" sz="1600" kern="100">
                          <a:effectLst/>
                        </a:rPr>
                        <a:t>Sig T</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extLst>
                  <a:ext uri="{0D108BD9-81ED-4DB2-BD59-A6C34878D82A}">
                    <a16:rowId xmlns:a16="http://schemas.microsoft.com/office/drawing/2014/main" val="513992911"/>
                  </a:ext>
                </a:extLst>
              </a:tr>
              <a:tr h="297153">
                <a:tc rowSpan="2">
                  <a:txBody>
                    <a:bodyPr/>
                    <a:lstStyle/>
                    <a:p>
                      <a:pPr algn="l" rtl="1">
                        <a:buNone/>
                      </a:pPr>
                      <a:endParaRPr lang="en-US" sz="1600">
                        <a:effectLst/>
                        <a:latin typeface="Times New Roman" panose="02020603050405020304" pitchFamily="18" charset="0"/>
                        <a:cs typeface="Simplified Arabic" panose="02020603050405020304" pitchFamily="18" charset="-78"/>
                      </a:endParaRPr>
                    </a:p>
                  </a:txBody>
                  <a:tcPr marL="68580" marR="68580" marT="0" marB="0"/>
                </a:tc>
                <a:tc>
                  <a:txBody>
                    <a:bodyPr/>
                    <a:lstStyle/>
                    <a:p>
                      <a:pPr marL="0" marR="0" algn="ctr" rtl="1">
                        <a:lnSpc>
                          <a:spcPct val="115000"/>
                        </a:lnSpc>
                        <a:spcBef>
                          <a:spcPts val="600"/>
                        </a:spcBef>
                        <a:spcAft>
                          <a:spcPts val="600"/>
                        </a:spcAft>
                        <a:buNone/>
                      </a:pPr>
                      <a:r>
                        <a:rPr lang="ar-EG" sz="1600" kern="100">
                          <a:effectLst/>
                        </a:rPr>
                        <a:t>الثابت </a:t>
                      </a:r>
                      <a:r>
                        <a:rPr lang="en-US" sz="1600" kern="100">
                          <a:effectLst/>
                        </a:rPr>
                        <a:t>Constant</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0">
                        <a:lnSpc>
                          <a:spcPct val="115000"/>
                        </a:lnSpc>
                        <a:spcBef>
                          <a:spcPts val="600"/>
                        </a:spcBef>
                        <a:spcAft>
                          <a:spcPts val="600"/>
                        </a:spcAft>
                        <a:buNone/>
                      </a:pPr>
                      <a:r>
                        <a:rPr lang="en-US" sz="1600" kern="100">
                          <a:effectLst/>
                        </a:rPr>
                        <a:t>11.080</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0">
                        <a:lnSpc>
                          <a:spcPct val="115000"/>
                        </a:lnSpc>
                        <a:spcBef>
                          <a:spcPts val="600"/>
                        </a:spcBef>
                        <a:spcAft>
                          <a:spcPts val="600"/>
                        </a:spcAft>
                        <a:buNone/>
                      </a:pPr>
                      <a:r>
                        <a:rPr lang="en-US" sz="1600" kern="100">
                          <a:effectLst/>
                        </a:rPr>
                        <a:t>.868</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15000"/>
                        </a:lnSpc>
                        <a:spcBef>
                          <a:spcPts val="600"/>
                        </a:spcBef>
                        <a:spcAft>
                          <a:spcPts val="600"/>
                        </a:spcAft>
                        <a:buNone/>
                      </a:pPr>
                      <a:r>
                        <a:rPr lang="ar-EG" sz="1600" kern="100">
                          <a:effectLst/>
                        </a:rPr>
                        <a:t> </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0">
                        <a:lnSpc>
                          <a:spcPct val="115000"/>
                        </a:lnSpc>
                        <a:spcBef>
                          <a:spcPts val="600"/>
                        </a:spcBef>
                        <a:spcAft>
                          <a:spcPts val="600"/>
                        </a:spcAft>
                        <a:buNone/>
                      </a:pPr>
                      <a:r>
                        <a:rPr lang="en-US" sz="1600" kern="100">
                          <a:effectLst/>
                        </a:rPr>
                        <a:t>12.766</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0">
                        <a:lnSpc>
                          <a:spcPct val="115000"/>
                        </a:lnSpc>
                        <a:spcBef>
                          <a:spcPts val="600"/>
                        </a:spcBef>
                        <a:spcAft>
                          <a:spcPts val="600"/>
                        </a:spcAft>
                        <a:buNone/>
                      </a:pPr>
                      <a:r>
                        <a:rPr lang="en-US" sz="1600" kern="100">
                          <a:effectLst/>
                        </a:rPr>
                        <a:t>.000</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extLst>
                  <a:ext uri="{0D108BD9-81ED-4DB2-BD59-A6C34878D82A}">
                    <a16:rowId xmlns:a16="http://schemas.microsoft.com/office/drawing/2014/main" val="3227320678"/>
                  </a:ext>
                </a:extLst>
              </a:tr>
              <a:tr h="297153">
                <a:tc vMerge="1">
                  <a:txBody>
                    <a:bodyPr/>
                    <a:lstStyle/>
                    <a:p>
                      <a:endParaRPr lang="en-US"/>
                    </a:p>
                  </a:txBody>
                  <a:tcPr/>
                </a:tc>
                <a:tc>
                  <a:txBody>
                    <a:bodyPr/>
                    <a:lstStyle/>
                    <a:p>
                      <a:pPr algn="l" rtl="1">
                        <a:buNone/>
                      </a:pPr>
                      <a:endParaRPr lang="en-US" sz="1600">
                        <a:effectLst/>
                        <a:latin typeface="Times New Roman" panose="02020603050405020304" pitchFamily="18" charset="0"/>
                        <a:cs typeface="Simplified Arabic" panose="02020603050405020304" pitchFamily="18" charset="-78"/>
                      </a:endParaRPr>
                    </a:p>
                  </a:txBody>
                  <a:tcPr marL="68580" marR="68580" marT="0" marB="0"/>
                </a:tc>
                <a:tc>
                  <a:txBody>
                    <a:bodyPr/>
                    <a:lstStyle/>
                    <a:p>
                      <a:pPr marL="0" marR="0" algn="ctr" rtl="0">
                        <a:lnSpc>
                          <a:spcPct val="115000"/>
                        </a:lnSpc>
                        <a:spcBef>
                          <a:spcPts val="600"/>
                        </a:spcBef>
                        <a:spcAft>
                          <a:spcPts val="600"/>
                        </a:spcAft>
                        <a:buNone/>
                      </a:pPr>
                      <a:r>
                        <a:rPr lang="en-US" sz="1600" kern="100">
                          <a:effectLst/>
                        </a:rPr>
                        <a:t>1.509</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0">
                        <a:lnSpc>
                          <a:spcPct val="115000"/>
                        </a:lnSpc>
                        <a:spcBef>
                          <a:spcPts val="600"/>
                        </a:spcBef>
                        <a:spcAft>
                          <a:spcPts val="600"/>
                        </a:spcAft>
                        <a:buNone/>
                      </a:pPr>
                      <a:r>
                        <a:rPr lang="en-US" sz="1600" kern="100">
                          <a:effectLst/>
                        </a:rPr>
                        <a:t>.042</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0">
                        <a:lnSpc>
                          <a:spcPct val="115000"/>
                        </a:lnSpc>
                        <a:spcBef>
                          <a:spcPts val="600"/>
                        </a:spcBef>
                        <a:spcAft>
                          <a:spcPts val="600"/>
                        </a:spcAft>
                        <a:buNone/>
                      </a:pPr>
                      <a:r>
                        <a:rPr lang="en-US" sz="1600" kern="100">
                          <a:effectLst/>
                        </a:rPr>
                        <a:t>.879</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0">
                        <a:lnSpc>
                          <a:spcPct val="115000"/>
                        </a:lnSpc>
                        <a:spcBef>
                          <a:spcPts val="600"/>
                        </a:spcBef>
                        <a:spcAft>
                          <a:spcPts val="600"/>
                        </a:spcAft>
                        <a:buNone/>
                      </a:pPr>
                      <a:r>
                        <a:rPr lang="en-US" sz="1600" kern="100">
                          <a:effectLst/>
                        </a:rPr>
                        <a:t>36.001</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0">
                        <a:lnSpc>
                          <a:spcPct val="115000"/>
                        </a:lnSpc>
                        <a:spcBef>
                          <a:spcPts val="600"/>
                        </a:spcBef>
                        <a:spcAft>
                          <a:spcPts val="600"/>
                        </a:spcAft>
                        <a:buNone/>
                      </a:pPr>
                      <a:r>
                        <a:rPr lang="en-US" sz="1600" kern="100" dirty="0">
                          <a:effectLst/>
                        </a:rPr>
                        <a:t>.000</a:t>
                      </a:r>
                      <a:endParaRPr lang="en-US" sz="1600"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extLst>
                  <a:ext uri="{0D108BD9-81ED-4DB2-BD59-A6C34878D82A}">
                    <a16:rowId xmlns:a16="http://schemas.microsoft.com/office/drawing/2014/main" val="4215549101"/>
                  </a:ext>
                </a:extLst>
              </a:tr>
            </a:tbl>
          </a:graphicData>
        </a:graphic>
      </p:graphicFrame>
    </p:spTree>
    <p:extLst>
      <p:ext uri="{BB962C8B-B14F-4D97-AF65-F5344CB8AC3E}">
        <p14:creationId xmlns:p14="http://schemas.microsoft.com/office/powerpoint/2010/main" val="9685686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771DEB-A1B9-0998-D43F-6BA15DE1DB9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F02EE36-9981-B5A3-3B63-33808A0DDD38}"/>
              </a:ext>
            </a:extLst>
          </p:cNvPr>
          <p:cNvSpPr/>
          <p:nvPr/>
        </p:nvSpPr>
        <p:spPr>
          <a:xfrm>
            <a:off x="689640" y="1703062"/>
            <a:ext cx="10812720" cy="49226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1"/>
            <a:endParaRPr lang="en-US" i="1" dirty="0">
              <a:solidFill>
                <a:schemeClr val="tx1"/>
              </a:solidFill>
            </a:endParaRPr>
          </a:p>
        </p:txBody>
      </p:sp>
      <p:sp>
        <p:nvSpPr>
          <p:cNvPr id="3" name="TextBox 2">
            <a:extLst>
              <a:ext uri="{FF2B5EF4-FFF2-40B4-BE49-F238E27FC236}">
                <a16:creationId xmlns:a16="http://schemas.microsoft.com/office/drawing/2014/main" id="{E6B966F2-7E19-ACFE-4A22-E6C35E915EA8}"/>
              </a:ext>
            </a:extLst>
          </p:cNvPr>
          <p:cNvSpPr txBox="1"/>
          <p:nvPr/>
        </p:nvSpPr>
        <p:spPr>
          <a:xfrm>
            <a:off x="4144984" y="935396"/>
            <a:ext cx="3902032" cy="646331"/>
          </a:xfrm>
          <a:prstGeom prst="rect">
            <a:avLst/>
          </a:prstGeom>
          <a:noFill/>
        </p:spPr>
        <p:txBody>
          <a:bodyPr wrap="square" rtlCol="0">
            <a:spAutoFit/>
          </a:bodyPr>
          <a:lstStyle/>
          <a:p>
            <a:pPr algn="ctr"/>
            <a:r>
              <a:rPr lang="ar-EG" sz="3600" b="1" dirty="0">
                <a:solidFill>
                  <a:schemeClr val="bg1"/>
                </a:solidFill>
                <a:latin typeface="Times New Roman" panose="02020603050405020304" pitchFamily="18" charset="0"/>
                <a:cs typeface="Times New Roman" panose="02020603050405020304" pitchFamily="18" charset="0"/>
              </a:rPr>
              <a:t>فروض الدراسة</a:t>
            </a:r>
            <a:endParaRPr lang="en-US" sz="36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B1227924-9CB1-ACBC-82B9-258FA34F359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5DE43B1A-ACD0-69FB-EC99-FF3C6855D0EB}"/>
              </a:ext>
            </a:extLst>
          </p:cNvPr>
          <p:cNvSpPr txBox="1"/>
          <p:nvPr/>
        </p:nvSpPr>
        <p:spPr>
          <a:xfrm>
            <a:off x="1161422" y="1056731"/>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Midocean 02-03">
            <a:extLst>
              <a:ext uri="{FF2B5EF4-FFF2-40B4-BE49-F238E27FC236}">
                <a16:creationId xmlns:a16="http://schemas.microsoft.com/office/drawing/2014/main" id="{354693AC-4A0E-CCC4-C2BE-17ED99B72150}"/>
              </a:ext>
            </a:extLst>
          </p:cNvPr>
          <p:cNvPicPr>
            <a:picLocks noChangeAspect="1"/>
          </p:cNvPicPr>
          <p:nvPr/>
        </p:nvPicPr>
        <p:blipFill>
          <a:blip r:embed="rId2"/>
          <a:stretch>
            <a:fillRect/>
          </a:stretch>
        </p:blipFill>
        <p:spPr>
          <a:xfrm>
            <a:off x="9647003" y="0"/>
            <a:ext cx="2233822" cy="1489487"/>
          </a:xfrm>
          <a:prstGeom prst="rect">
            <a:avLst/>
          </a:prstGeom>
        </p:spPr>
      </p:pic>
      <p:sp>
        <p:nvSpPr>
          <p:cNvPr id="4" name="TextBox 3">
            <a:extLst>
              <a:ext uri="{FF2B5EF4-FFF2-40B4-BE49-F238E27FC236}">
                <a16:creationId xmlns:a16="http://schemas.microsoft.com/office/drawing/2014/main" id="{FF5C6EC0-5E58-3BE2-6E8C-0212B64BD9B9}"/>
              </a:ext>
            </a:extLst>
          </p:cNvPr>
          <p:cNvSpPr txBox="1"/>
          <p:nvPr/>
        </p:nvSpPr>
        <p:spPr>
          <a:xfrm>
            <a:off x="1745883" y="5922604"/>
            <a:ext cx="8485581" cy="646331"/>
          </a:xfrm>
          <a:prstGeom prst="rect">
            <a:avLst/>
          </a:prstGeom>
          <a:noFill/>
        </p:spPr>
        <p:txBody>
          <a:bodyPr wrap="square" rtlCol="0">
            <a:spAutoFit/>
          </a:bodyPr>
          <a:lstStyle/>
          <a:p>
            <a:pPr algn="r" rtl="1"/>
            <a:r>
              <a:rPr lang="ar-EG" b="1" dirty="0"/>
              <a:t>تحليل التباين المتعدد لمعرفة دلالة الفروق في مستوى تأثير الإعلانات الرقمية المرئية على نية الشراء باختلاف الخصائص الديموغرافية للمستهلكين تبعًا لمتغيري النوع (ذكور/إناث)، والعمر، والمستوى التعليمي(ن=61)</a:t>
            </a:r>
            <a:endParaRPr lang="en-US" dirty="0"/>
          </a:p>
        </p:txBody>
      </p:sp>
      <p:graphicFrame>
        <p:nvGraphicFramePr>
          <p:cNvPr id="2" name="Table 1">
            <a:extLst>
              <a:ext uri="{FF2B5EF4-FFF2-40B4-BE49-F238E27FC236}">
                <a16:creationId xmlns:a16="http://schemas.microsoft.com/office/drawing/2014/main" id="{716FA4F4-C43D-262A-D49A-95661C33322F}"/>
              </a:ext>
            </a:extLst>
          </p:cNvPr>
          <p:cNvGraphicFramePr>
            <a:graphicFrameLocks noGrp="1"/>
          </p:cNvGraphicFramePr>
          <p:nvPr>
            <p:extLst>
              <p:ext uri="{D42A27DB-BD31-4B8C-83A1-F6EECF244321}">
                <p14:modId xmlns:p14="http://schemas.microsoft.com/office/powerpoint/2010/main" val="1351451585"/>
              </p:ext>
            </p:extLst>
          </p:nvPr>
        </p:nvGraphicFramePr>
        <p:xfrm>
          <a:off x="838200" y="2314971"/>
          <a:ext cx="10515600" cy="3512713"/>
        </p:xfrm>
        <a:graphic>
          <a:graphicData uri="http://schemas.openxmlformats.org/drawingml/2006/table">
            <a:tbl>
              <a:tblPr rtl="1" firstRow="1" firstCol="1" lastRow="1" lastCol="1" bandRow="1">
                <a:tableStyleId>{5C22544A-7EE6-4342-B048-85BDC9FD1C3A}</a:tableStyleId>
              </a:tblPr>
              <a:tblGrid>
                <a:gridCol w="1314450">
                  <a:extLst>
                    <a:ext uri="{9D8B030D-6E8A-4147-A177-3AD203B41FA5}">
                      <a16:colId xmlns:a16="http://schemas.microsoft.com/office/drawing/2014/main" val="328606849"/>
                    </a:ext>
                  </a:extLst>
                </a:gridCol>
                <a:gridCol w="1314450">
                  <a:extLst>
                    <a:ext uri="{9D8B030D-6E8A-4147-A177-3AD203B41FA5}">
                      <a16:colId xmlns:a16="http://schemas.microsoft.com/office/drawing/2014/main" val="3505587484"/>
                    </a:ext>
                  </a:extLst>
                </a:gridCol>
                <a:gridCol w="1314450">
                  <a:extLst>
                    <a:ext uri="{9D8B030D-6E8A-4147-A177-3AD203B41FA5}">
                      <a16:colId xmlns:a16="http://schemas.microsoft.com/office/drawing/2014/main" val="4000616165"/>
                    </a:ext>
                  </a:extLst>
                </a:gridCol>
                <a:gridCol w="1314450">
                  <a:extLst>
                    <a:ext uri="{9D8B030D-6E8A-4147-A177-3AD203B41FA5}">
                      <a16:colId xmlns:a16="http://schemas.microsoft.com/office/drawing/2014/main" val="98806149"/>
                    </a:ext>
                  </a:extLst>
                </a:gridCol>
                <a:gridCol w="1314450">
                  <a:extLst>
                    <a:ext uri="{9D8B030D-6E8A-4147-A177-3AD203B41FA5}">
                      <a16:colId xmlns:a16="http://schemas.microsoft.com/office/drawing/2014/main" val="995628736"/>
                    </a:ext>
                  </a:extLst>
                </a:gridCol>
                <a:gridCol w="1314450">
                  <a:extLst>
                    <a:ext uri="{9D8B030D-6E8A-4147-A177-3AD203B41FA5}">
                      <a16:colId xmlns:a16="http://schemas.microsoft.com/office/drawing/2014/main" val="3414984635"/>
                    </a:ext>
                  </a:extLst>
                </a:gridCol>
                <a:gridCol w="1314450">
                  <a:extLst>
                    <a:ext uri="{9D8B030D-6E8A-4147-A177-3AD203B41FA5}">
                      <a16:colId xmlns:a16="http://schemas.microsoft.com/office/drawing/2014/main" val="2900110596"/>
                    </a:ext>
                  </a:extLst>
                </a:gridCol>
                <a:gridCol w="1314450">
                  <a:extLst>
                    <a:ext uri="{9D8B030D-6E8A-4147-A177-3AD203B41FA5}">
                      <a16:colId xmlns:a16="http://schemas.microsoft.com/office/drawing/2014/main" val="2195541406"/>
                    </a:ext>
                  </a:extLst>
                </a:gridCol>
              </a:tblGrid>
              <a:tr h="1450360">
                <a:tc>
                  <a:txBody>
                    <a:bodyPr/>
                    <a:lstStyle/>
                    <a:p>
                      <a:pPr marL="0" marR="0" algn="ctr" rtl="1">
                        <a:lnSpc>
                          <a:spcPct val="150000"/>
                        </a:lnSpc>
                        <a:spcBef>
                          <a:spcPts val="600"/>
                        </a:spcBef>
                        <a:spcAft>
                          <a:spcPts val="600"/>
                        </a:spcAft>
                        <a:buNone/>
                      </a:pPr>
                      <a:r>
                        <a:rPr lang="ar-SA" sz="1600">
                          <a:effectLst/>
                        </a:rPr>
                        <a:t>الإعلانات الرقمية المرئية</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50000"/>
                        </a:lnSpc>
                        <a:spcBef>
                          <a:spcPts val="600"/>
                        </a:spcBef>
                        <a:spcAft>
                          <a:spcPts val="600"/>
                        </a:spcAft>
                        <a:buNone/>
                      </a:pPr>
                      <a:r>
                        <a:rPr lang="ar-SA" sz="1600">
                          <a:effectLst/>
                        </a:rPr>
                        <a:t>مصدر التباين</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50000"/>
                        </a:lnSpc>
                        <a:spcBef>
                          <a:spcPts val="600"/>
                        </a:spcBef>
                        <a:spcAft>
                          <a:spcPts val="600"/>
                        </a:spcAft>
                        <a:buNone/>
                      </a:pPr>
                      <a:r>
                        <a:rPr lang="ar-SA" sz="1600">
                          <a:effectLst/>
                        </a:rPr>
                        <a:t>مجموع المربعات</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50000"/>
                        </a:lnSpc>
                        <a:spcBef>
                          <a:spcPts val="600"/>
                        </a:spcBef>
                        <a:spcAft>
                          <a:spcPts val="600"/>
                        </a:spcAft>
                        <a:buNone/>
                      </a:pPr>
                      <a:r>
                        <a:rPr lang="ar-SA" sz="1600">
                          <a:effectLst/>
                        </a:rPr>
                        <a:t>د ح</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50000"/>
                        </a:lnSpc>
                        <a:spcBef>
                          <a:spcPts val="600"/>
                        </a:spcBef>
                        <a:spcAft>
                          <a:spcPts val="600"/>
                        </a:spcAft>
                        <a:buNone/>
                      </a:pPr>
                      <a:r>
                        <a:rPr lang="ar-SA" sz="1600">
                          <a:effectLst/>
                        </a:rPr>
                        <a:t>متوسط المربعات</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50000"/>
                        </a:lnSpc>
                        <a:spcBef>
                          <a:spcPts val="600"/>
                        </a:spcBef>
                        <a:spcAft>
                          <a:spcPts val="600"/>
                        </a:spcAft>
                        <a:buNone/>
                      </a:pPr>
                      <a:r>
                        <a:rPr lang="ar-SA" sz="1600">
                          <a:effectLst/>
                        </a:rPr>
                        <a:t>النسبة الفائية</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50000"/>
                        </a:lnSpc>
                        <a:spcBef>
                          <a:spcPts val="600"/>
                        </a:spcBef>
                        <a:spcAft>
                          <a:spcPts val="600"/>
                        </a:spcAft>
                        <a:buNone/>
                      </a:pPr>
                      <a:r>
                        <a:rPr lang="ar-SA" sz="1600">
                          <a:effectLst/>
                        </a:rPr>
                        <a:t>قيمة احتمالية</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50000"/>
                        </a:lnSpc>
                        <a:spcBef>
                          <a:spcPts val="600"/>
                        </a:spcBef>
                        <a:spcAft>
                          <a:spcPts val="600"/>
                        </a:spcAft>
                        <a:buNone/>
                      </a:pPr>
                      <a:r>
                        <a:rPr lang="ar-SA" sz="1600">
                          <a:effectLst/>
                        </a:rPr>
                        <a:t>الاستنتاج</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extLst>
                  <a:ext uri="{0D108BD9-81ED-4DB2-BD59-A6C34878D82A}">
                    <a16:rowId xmlns:a16="http://schemas.microsoft.com/office/drawing/2014/main" val="643006457"/>
                  </a:ext>
                </a:extLst>
              </a:tr>
              <a:tr h="678646">
                <a:tc rowSpan="3">
                  <a:txBody>
                    <a:bodyPr/>
                    <a:lstStyle/>
                    <a:p>
                      <a:pPr marL="0" marR="0" algn="ctr" rtl="1">
                        <a:lnSpc>
                          <a:spcPct val="150000"/>
                        </a:lnSpc>
                        <a:spcBef>
                          <a:spcPts val="600"/>
                        </a:spcBef>
                        <a:spcAft>
                          <a:spcPts val="600"/>
                        </a:spcAft>
                        <a:buNone/>
                      </a:pPr>
                      <a:r>
                        <a:rPr lang="ar-SA" sz="1600">
                          <a:effectLst/>
                        </a:rPr>
                        <a:t>الدرجة الكلية</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50000"/>
                        </a:lnSpc>
                        <a:spcBef>
                          <a:spcPts val="600"/>
                        </a:spcBef>
                        <a:spcAft>
                          <a:spcPts val="600"/>
                        </a:spcAft>
                        <a:buNone/>
                      </a:pPr>
                      <a:r>
                        <a:rPr lang="ar-SA" sz="1600">
                          <a:effectLst/>
                        </a:rPr>
                        <a:t>النوع</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50000"/>
                        </a:lnSpc>
                        <a:spcBef>
                          <a:spcPts val="600"/>
                        </a:spcBef>
                        <a:spcAft>
                          <a:spcPts val="600"/>
                        </a:spcAft>
                        <a:buNone/>
                      </a:pPr>
                      <a:r>
                        <a:rPr lang="ar-EG" sz="1600">
                          <a:effectLst/>
                        </a:rPr>
                        <a:t>515.04</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50000"/>
                        </a:lnSpc>
                        <a:spcBef>
                          <a:spcPts val="600"/>
                        </a:spcBef>
                        <a:spcAft>
                          <a:spcPts val="600"/>
                        </a:spcAft>
                        <a:buNone/>
                      </a:pPr>
                      <a:r>
                        <a:rPr lang="ar-SA" sz="1600">
                          <a:effectLst/>
                        </a:rPr>
                        <a:t>1</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50000"/>
                        </a:lnSpc>
                        <a:spcBef>
                          <a:spcPts val="600"/>
                        </a:spcBef>
                        <a:spcAft>
                          <a:spcPts val="600"/>
                        </a:spcAft>
                        <a:buNone/>
                      </a:pPr>
                      <a:r>
                        <a:rPr lang="ar-EG" sz="1600">
                          <a:effectLst/>
                        </a:rPr>
                        <a:t>515.04</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50000"/>
                        </a:lnSpc>
                        <a:spcBef>
                          <a:spcPts val="600"/>
                        </a:spcBef>
                        <a:spcAft>
                          <a:spcPts val="600"/>
                        </a:spcAft>
                        <a:buNone/>
                      </a:pPr>
                      <a:r>
                        <a:rPr lang="ar-EG" sz="1600">
                          <a:effectLst/>
                        </a:rPr>
                        <a:t>3494.075</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50000"/>
                        </a:lnSpc>
                        <a:spcBef>
                          <a:spcPts val="600"/>
                        </a:spcBef>
                        <a:spcAft>
                          <a:spcPts val="600"/>
                        </a:spcAft>
                        <a:buNone/>
                      </a:pPr>
                      <a:r>
                        <a:rPr lang="ar-EG" sz="1600">
                          <a:effectLst/>
                        </a:rPr>
                        <a:t>0.000</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50000"/>
                        </a:lnSpc>
                        <a:spcBef>
                          <a:spcPts val="600"/>
                        </a:spcBef>
                        <a:spcAft>
                          <a:spcPts val="600"/>
                        </a:spcAft>
                        <a:buNone/>
                      </a:pPr>
                      <a:r>
                        <a:rPr lang="ar-SA" sz="1600">
                          <a:effectLst/>
                        </a:rPr>
                        <a:t>دالَّة عند (0.001)</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extLst>
                  <a:ext uri="{0D108BD9-81ED-4DB2-BD59-A6C34878D82A}">
                    <a16:rowId xmlns:a16="http://schemas.microsoft.com/office/drawing/2014/main" val="2977583261"/>
                  </a:ext>
                </a:extLst>
              </a:tr>
              <a:tr h="678646">
                <a:tc vMerge="1">
                  <a:txBody>
                    <a:bodyPr/>
                    <a:lstStyle/>
                    <a:p>
                      <a:endParaRPr lang="en-US"/>
                    </a:p>
                  </a:txBody>
                  <a:tcPr/>
                </a:tc>
                <a:tc>
                  <a:txBody>
                    <a:bodyPr/>
                    <a:lstStyle/>
                    <a:p>
                      <a:pPr marL="0" marR="0" algn="ctr" rtl="1">
                        <a:lnSpc>
                          <a:spcPct val="150000"/>
                        </a:lnSpc>
                        <a:spcBef>
                          <a:spcPts val="600"/>
                        </a:spcBef>
                        <a:spcAft>
                          <a:spcPts val="600"/>
                        </a:spcAft>
                        <a:buNone/>
                      </a:pPr>
                      <a:r>
                        <a:rPr lang="ar-SA" sz="1600">
                          <a:effectLst/>
                        </a:rPr>
                        <a:t>العمر</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50000"/>
                        </a:lnSpc>
                        <a:spcBef>
                          <a:spcPts val="600"/>
                        </a:spcBef>
                        <a:spcAft>
                          <a:spcPts val="600"/>
                        </a:spcAft>
                        <a:buNone/>
                      </a:pPr>
                      <a:r>
                        <a:rPr lang="ar-EG" sz="1600" dirty="0">
                          <a:effectLst/>
                        </a:rPr>
                        <a:t>1296.233</a:t>
                      </a:r>
                      <a:endParaRPr lang="en-US" sz="1600"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50000"/>
                        </a:lnSpc>
                        <a:spcBef>
                          <a:spcPts val="600"/>
                        </a:spcBef>
                        <a:spcAft>
                          <a:spcPts val="600"/>
                        </a:spcAft>
                        <a:buNone/>
                      </a:pPr>
                      <a:r>
                        <a:rPr lang="ar-SA" sz="1600">
                          <a:effectLst/>
                        </a:rPr>
                        <a:t>3</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50000"/>
                        </a:lnSpc>
                        <a:spcBef>
                          <a:spcPts val="600"/>
                        </a:spcBef>
                        <a:spcAft>
                          <a:spcPts val="600"/>
                        </a:spcAft>
                        <a:buNone/>
                      </a:pPr>
                      <a:r>
                        <a:rPr lang="ar-EG" sz="1600">
                          <a:effectLst/>
                        </a:rPr>
                        <a:t>324.058</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50000"/>
                        </a:lnSpc>
                        <a:spcBef>
                          <a:spcPts val="600"/>
                        </a:spcBef>
                        <a:spcAft>
                          <a:spcPts val="600"/>
                        </a:spcAft>
                        <a:buNone/>
                      </a:pPr>
                      <a:r>
                        <a:rPr lang="ar-EG" sz="1600">
                          <a:effectLst/>
                        </a:rPr>
                        <a:t>2136.209</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50000"/>
                        </a:lnSpc>
                        <a:spcBef>
                          <a:spcPts val="600"/>
                        </a:spcBef>
                        <a:spcAft>
                          <a:spcPts val="600"/>
                        </a:spcAft>
                        <a:buNone/>
                      </a:pPr>
                      <a:r>
                        <a:rPr lang="ar-EG" sz="1600">
                          <a:effectLst/>
                        </a:rPr>
                        <a:t>0.000</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50000"/>
                        </a:lnSpc>
                        <a:spcBef>
                          <a:spcPts val="600"/>
                        </a:spcBef>
                        <a:spcAft>
                          <a:spcPts val="600"/>
                        </a:spcAft>
                        <a:buNone/>
                      </a:pPr>
                      <a:r>
                        <a:rPr lang="ar-SA" sz="1600">
                          <a:effectLst/>
                        </a:rPr>
                        <a:t>دالَّة عند (0.001)</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extLst>
                  <a:ext uri="{0D108BD9-81ED-4DB2-BD59-A6C34878D82A}">
                    <a16:rowId xmlns:a16="http://schemas.microsoft.com/office/drawing/2014/main" val="1878783020"/>
                  </a:ext>
                </a:extLst>
              </a:tr>
              <a:tr h="678646">
                <a:tc vMerge="1">
                  <a:txBody>
                    <a:bodyPr/>
                    <a:lstStyle/>
                    <a:p>
                      <a:endParaRPr lang="en-US"/>
                    </a:p>
                  </a:txBody>
                  <a:tcPr/>
                </a:tc>
                <a:tc>
                  <a:txBody>
                    <a:bodyPr/>
                    <a:lstStyle/>
                    <a:p>
                      <a:pPr marL="0" marR="0" algn="ctr" rtl="1">
                        <a:lnSpc>
                          <a:spcPct val="150000"/>
                        </a:lnSpc>
                        <a:spcBef>
                          <a:spcPts val="600"/>
                        </a:spcBef>
                        <a:spcAft>
                          <a:spcPts val="600"/>
                        </a:spcAft>
                        <a:buNone/>
                      </a:pPr>
                      <a:r>
                        <a:rPr lang="ar-SA" sz="1600">
                          <a:effectLst/>
                        </a:rPr>
                        <a:t>المستوى التعليمي</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50000"/>
                        </a:lnSpc>
                        <a:spcBef>
                          <a:spcPts val="600"/>
                        </a:spcBef>
                        <a:spcAft>
                          <a:spcPts val="600"/>
                        </a:spcAft>
                        <a:buNone/>
                      </a:pPr>
                      <a:r>
                        <a:rPr lang="ar-EG" sz="1600">
                          <a:effectLst/>
                        </a:rPr>
                        <a:t>115.916</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50000"/>
                        </a:lnSpc>
                        <a:spcBef>
                          <a:spcPts val="600"/>
                        </a:spcBef>
                        <a:spcAft>
                          <a:spcPts val="600"/>
                        </a:spcAft>
                        <a:buNone/>
                      </a:pPr>
                      <a:r>
                        <a:rPr lang="ar-SA" sz="1600">
                          <a:effectLst/>
                        </a:rPr>
                        <a:t>56</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50000"/>
                        </a:lnSpc>
                        <a:spcBef>
                          <a:spcPts val="600"/>
                        </a:spcBef>
                        <a:spcAft>
                          <a:spcPts val="600"/>
                        </a:spcAft>
                        <a:buNone/>
                      </a:pPr>
                      <a:r>
                        <a:rPr lang="ar-EG" sz="1600">
                          <a:effectLst/>
                        </a:rPr>
                        <a:t>38.639</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50000"/>
                        </a:lnSpc>
                        <a:spcBef>
                          <a:spcPts val="600"/>
                        </a:spcBef>
                        <a:spcAft>
                          <a:spcPts val="600"/>
                        </a:spcAft>
                        <a:buNone/>
                      </a:pPr>
                      <a:r>
                        <a:rPr lang="ar-EG" sz="1600">
                          <a:effectLst/>
                        </a:rPr>
                        <a:t>0.886</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50000"/>
                        </a:lnSpc>
                        <a:spcBef>
                          <a:spcPts val="600"/>
                        </a:spcBef>
                        <a:spcAft>
                          <a:spcPts val="600"/>
                        </a:spcAft>
                        <a:buNone/>
                      </a:pPr>
                      <a:r>
                        <a:rPr lang="ar-EG" sz="1600">
                          <a:effectLst/>
                        </a:rPr>
                        <a:t>0.854</a:t>
                      </a:r>
                      <a:endParaRPr lang="en-US" sz="160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tc>
                  <a:txBody>
                    <a:bodyPr/>
                    <a:lstStyle/>
                    <a:p>
                      <a:pPr marL="0" marR="0" algn="ctr" rtl="1">
                        <a:lnSpc>
                          <a:spcPct val="150000"/>
                        </a:lnSpc>
                        <a:spcBef>
                          <a:spcPts val="600"/>
                        </a:spcBef>
                        <a:spcAft>
                          <a:spcPts val="600"/>
                        </a:spcAft>
                        <a:buNone/>
                      </a:pPr>
                      <a:r>
                        <a:rPr lang="ar-SA" sz="1600" dirty="0">
                          <a:effectLst/>
                        </a:rPr>
                        <a:t>دالَّة عند (0.001)</a:t>
                      </a:r>
                      <a:endParaRPr lang="en-US" sz="1600" dirty="0">
                        <a:effectLst/>
                        <a:latin typeface="Times New Roman" panose="02020603050405020304" pitchFamily="18" charset="0"/>
                        <a:ea typeface="Calibri" panose="020F0502020204030204" pitchFamily="34" charset="0"/>
                        <a:cs typeface="Simplified Arabic" panose="02020603050405020304" pitchFamily="18" charset="-78"/>
                      </a:endParaRPr>
                    </a:p>
                  </a:txBody>
                  <a:tcPr marL="68580" marR="68580" marT="0" marB="0"/>
                </a:tc>
                <a:extLst>
                  <a:ext uri="{0D108BD9-81ED-4DB2-BD59-A6C34878D82A}">
                    <a16:rowId xmlns:a16="http://schemas.microsoft.com/office/drawing/2014/main" val="2231221934"/>
                  </a:ext>
                </a:extLst>
              </a:tr>
            </a:tbl>
          </a:graphicData>
        </a:graphic>
      </p:graphicFrame>
    </p:spTree>
    <p:extLst>
      <p:ext uri="{BB962C8B-B14F-4D97-AF65-F5344CB8AC3E}">
        <p14:creationId xmlns:p14="http://schemas.microsoft.com/office/powerpoint/2010/main" val="4223251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234B94-46F8-FD24-1E8B-5F3CB3A83C1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C8CA6E8-829C-607D-61B1-4A3C7D05B5FC}"/>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FE2B9C2F-08A6-CFE9-E243-E294EDC9287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EB36B23E-81A1-F913-5713-B72B8AFD32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0E3DE92C-D4A1-A1E3-4914-B686E9D84F28}"/>
              </a:ext>
            </a:extLst>
          </p:cNvPr>
          <p:cNvSpPr txBox="1"/>
          <p:nvPr/>
        </p:nvSpPr>
        <p:spPr>
          <a:xfrm>
            <a:off x="6096000" y="1436885"/>
            <a:ext cx="4113898" cy="784830"/>
          </a:xfrm>
          <a:prstGeom prst="rect">
            <a:avLst/>
          </a:prstGeom>
          <a:noFill/>
        </p:spPr>
        <p:txBody>
          <a:bodyPr wrap="square" rtlCol="0">
            <a:spAutoFit/>
          </a:bodyPr>
          <a:lstStyle/>
          <a:p>
            <a:pPr algn="ctr"/>
            <a:r>
              <a:rPr lang="ar-EG" sz="4500" b="1" dirty="0">
                <a:solidFill>
                  <a:srgbClr val="00B0F0"/>
                </a:solidFill>
                <a:latin typeface="Times New Roman" panose="02020603050405020304" pitchFamily="18" charset="0"/>
                <a:cs typeface="Times New Roman" panose="02020603050405020304" pitchFamily="18" charset="0"/>
              </a:rPr>
              <a:t>أهم النتائج</a:t>
            </a:r>
            <a:endParaRPr lang="en-US" sz="45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49372418-4B1E-3AEC-66DC-151B6D7399D1}"/>
              </a:ext>
            </a:extLst>
          </p:cNvPr>
          <p:cNvSpPr/>
          <p:nvPr/>
        </p:nvSpPr>
        <p:spPr>
          <a:xfrm>
            <a:off x="3150823" y="583447"/>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0A753EF-1894-D88E-44D8-F89DE9DC741B}"/>
              </a:ext>
            </a:extLst>
          </p:cNvPr>
          <p:cNvSpPr txBox="1"/>
          <p:nvPr/>
        </p:nvSpPr>
        <p:spPr>
          <a:xfrm>
            <a:off x="84841" y="2495028"/>
            <a:ext cx="11930729" cy="4330609"/>
          </a:xfrm>
          <a:prstGeom prst="rect">
            <a:avLst/>
          </a:prstGeom>
          <a:noFill/>
        </p:spPr>
        <p:txBody>
          <a:bodyPr wrap="square" rtlCol="0">
            <a:spAutoFit/>
          </a:bodyPr>
          <a:lstStyle/>
          <a:p>
            <a:pPr marL="457200" indent="-457200" algn="just" rtl="1">
              <a:lnSpc>
                <a:spcPct val="150000"/>
              </a:lnSpc>
              <a:buFont typeface="Courier New" panose="02070309020205020404" pitchFamily="49" charset="0"/>
              <a:buChar char="o"/>
            </a:pPr>
            <a:r>
              <a:rPr lang="ar-EG" sz="2330" dirty="0">
                <a:solidFill>
                  <a:schemeClr val="bg1"/>
                </a:solidFill>
                <a:latin typeface="Times New Roman" panose="02020603050405020304" pitchFamily="18" charset="0"/>
                <a:cs typeface="Times New Roman" panose="02020603050405020304" pitchFamily="18" charset="0"/>
              </a:rPr>
              <a:t>أظهرت النتائج أن عينة الدراسة بلغت 61 مشاركًا من المستهلكين السعوديين، مع تنوع في النوع والعمر والمستوى التعليمي، كما تبين أن أغلب المشاركين يستخدمون الإنترنت لساعات طويلة يوميًا، مما يعكس ارتفاع التعرض للإعلانات الرقمية.</a:t>
            </a:r>
          </a:p>
          <a:p>
            <a:pPr marL="457200" indent="-457200" algn="just" rtl="1">
              <a:lnSpc>
                <a:spcPct val="150000"/>
              </a:lnSpc>
              <a:buFont typeface="Courier New" panose="02070309020205020404" pitchFamily="49" charset="0"/>
              <a:buChar char="o"/>
            </a:pPr>
            <a:r>
              <a:rPr lang="ar-EG" sz="2330" dirty="0">
                <a:solidFill>
                  <a:schemeClr val="bg1"/>
                </a:solidFill>
                <a:latin typeface="Times New Roman" panose="02020603050405020304" pitchFamily="18" charset="0"/>
                <a:cs typeface="Times New Roman" panose="02020603050405020304" pitchFamily="18" charset="0"/>
              </a:rPr>
              <a:t>وأوضحت النتائج وجود مستوى مرتفع جدًا من الإعلانات الرقمية المرئية، وكذلك مستوى عالٍ من التفاعل معها، كما جاءت نية الشراء مرتفعة لدى المشاركين. في المقابل، ظهرت المعوقات بمستوى متوسط، مثل الإزعاج وتكرار الإعلانات.</a:t>
            </a:r>
          </a:p>
          <a:p>
            <a:pPr marL="457200" indent="-457200" algn="just" rtl="1">
              <a:lnSpc>
                <a:spcPct val="150000"/>
              </a:lnSpc>
              <a:buFont typeface="Courier New" panose="02070309020205020404" pitchFamily="49" charset="0"/>
              <a:buChar char="o"/>
            </a:pPr>
            <a:r>
              <a:rPr lang="ar-EG" sz="2330" dirty="0">
                <a:solidFill>
                  <a:schemeClr val="bg1"/>
                </a:solidFill>
                <a:latin typeface="Times New Roman" panose="02020603050405020304" pitchFamily="18" charset="0"/>
                <a:cs typeface="Times New Roman" panose="02020603050405020304" pitchFamily="18" charset="0"/>
              </a:rPr>
              <a:t>كما أكدت الدراسة وجود علاقة طردية قوية ذات دلالة إحصائية بين الإعلانات الرقمية المرئية ونية الشراء، وكذلك بين العناصر البصرية ومستوى التفاعل. وأظهرت النتائج وجود فروق في التأثير حسب العمر والجنس، بينما لم تظهر فروق تبعًا للمستوى التعليمي.</a:t>
            </a:r>
            <a:endParaRPr lang="en-US" sz="233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A9E9329F-92C6-5E51-96CB-DB06377F68BA}"/>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9A7123B7-F2BC-2378-81CA-C1D23E6F716E}"/>
              </a:ext>
            </a:extLst>
          </p:cNvPr>
          <p:cNvSpPr txBox="1"/>
          <p:nvPr/>
        </p:nvSpPr>
        <p:spPr>
          <a:xfrm>
            <a:off x="3572287" y="1458605"/>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11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Picture 12" descr="Midocean 02-03">
            <a:extLst>
              <a:ext uri="{FF2B5EF4-FFF2-40B4-BE49-F238E27FC236}">
                <a16:creationId xmlns:a16="http://schemas.microsoft.com/office/drawing/2014/main" id="{EBF755D1-B3E9-AE46-AA03-75342328B7CE}"/>
              </a:ext>
            </a:extLst>
          </p:cNvPr>
          <p:cNvPicPr>
            <a:picLocks noChangeAspect="1"/>
          </p:cNvPicPr>
          <p:nvPr/>
        </p:nvPicPr>
        <p:blipFill>
          <a:blip r:embed="rId4"/>
          <a:stretch>
            <a:fillRect/>
          </a:stretch>
        </p:blipFill>
        <p:spPr>
          <a:xfrm>
            <a:off x="9781748" y="-135292"/>
            <a:ext cx="2233822" cy="1489487"/>
          </a:xfrm>
          <a:prstGeom prst="rect">
            <a:avLst/>
          </a:prstGeom>
        </p:spPr>
      </p:pic>
    </p:spTree>
    <p:extLst>
      <p:ext uri="{BB962C8B-B14F-4D97-AF65-F5344CB8AC3E}">
        <p14:creationId xmlns:p14="http://schemas.microsoft.com/office/powerpoint/2010/main" val="32664326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41B19B-2D74-F379-5CD5-65058B44226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E6FB011-786E-487C-B1A7-02D0E99DE565}"/>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693F6D45-A9DF-7392-9C56-91FCB01376B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9DE3624-A09E-49BA-68D8-9AFB255669A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0F9DD492-E61E-34DC-4C96-4F3194E9D00D}"/>
              </a:ext>
            </a:extLst>
          </p:cNvPr>
          <p:cNvSpPr txBox="1"/>
          <p:nvPr/>
        </p:nvSpPr>
        <p:spPr>
          <a:xfrm>
            <a:off x="6096000" y="1436885"/>
            <a:ext cx="4113898" cy="784830"/>
          </a:xfrm>
          <a:prstGeom prst="rect">
            <a:avLst/>
          </a:prstGeom>
          <a:noFill/>
        </p:spPr>
        <p:txBody>
          <a:bodyPr wrap="square" rtlCol="0">
            <a:spAutoFit/>
          </a:bodyPr>
          <a:lstStyle/>
          <a:p>
            <a:pPr algn="ctr"/>
            <a:r>
              <a:rPr lang="ar-EG" sz="4500" b="1" dirty="0">
                <a:solidFill>
                  <a:srgbClr val="00B0F0"/>
                </a:solidFill>
                <a:latin typeface="Times New Roman" panose="02020603050405020304" pitchFamily="18" charset="0"/>
                <a:cs typeface="Times New Roman" panose="02020603050405020304" pitchFamily="18" charset="0"/>
              </a:rPr>
              <a:t>توصيات الدراسة</a:t>
            </a:r>
            <a:endParaRPr lang="en-US" sz="45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6110DEDE-ECBF-99EC-AD7A-A11F011DB6E4}"/>
              </a:ext>
            </a:extLst>
          </p:cNvPr>
          <p:cNvSpPr/>
          <p:nvPr/>
        </p:nvSpPr>
        <p:spPr>
          <a:xfrm>
            <a:off x="3150823" y="583447"/>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99C5B4CA-312B-37EC-D9CD-64A4516373BE}"/>
              </a:ext>
            </a:extLst>
          </p:cNvPr>
          <p:cNvSpPr txBox="1"/>
          <p:nvPr/>
        </p:nvSpPr>
        <p:spPr>
          <a:xfrm>
            <a:off x="84841" y="2495028"/>
            <a:ext cx="11930729" cy="3892861"/>
          </a:xfrm>
          <a:prstGeom prst="rect">
            <a:avLst/>
          </a:prstGeom>
          <a:noFill/>
        </p:spPr>
        <p:txBody>
          <a:bodyPr wrap="square" rtlCol="0">
            <a:spAutoFit/>
          </a:bodyPr>
          <a:lstStyle/>
          <a:p>
            <a:pPr marL="457200" indent="-457200" algn="just" rtl="1">
              <a:lnSpc>
                <a:spcPct val="150000"/>
              </a:lnSpc>
              <a:buFont typeface="Courier New" panose="02070309020205020404" pitchFamily="49" charset="0"/>
              <a:buChar char="o"/>
            </a:pPr>
            <a:r>
              <a:rPr lang="ar-EG" sz="2800" dirty="0">
                <a:solidFill>
                  <a:schemeClr val="bg1"/>
                </a:solidFill>
                <a:latin typeface="Times New Roman" panose="02020603050405020304" pitchFamily="18" charset="0"/>
                <a:cs typeface="Times New Roman" panose="02020603050405020304" pitchFamily="18" charset="0"/>
              </a:rPr>
              <a:t>تحسين تصميم الإعلانات الرقمية المرئية من خلال الاهتمام بجودة الصور، وتناسق الألوان، والإبداع في العرض.</a:t>
            </a:r>
          </a:p>
          <a:p>
            <a:pPr marL="457200" indent="-457200" algn="just" rtl="1">
              <a:lnSpc>
                <a:spcPct val="150000"/>
              </a:lnSpc>
              <a:buFont typeface="Courier New" panose="02070309020205020404" pitchFamily="49" charset="0"/>
              <a:buChar char="o"/>
            </a:pPr>
            <a:r>
              <a:rPr lang="ar-EG" sz="2800" dirty="0">
                <a:solidFill>
                  <a:schemeClr val="bg1"/>
                </a:solidFill>
                <a:latin typeface="Times New Roman" panose="02020603050405020304" pitchFamily="18" charset="0"/>
                <a:cs typeface="Times New Roman" panose="02020603050405020304" pitchFamily="18" charset="0"/>
              </a:rPr>
              <a:t>زيادة الاعتماد على الفيديوهات والمحتوى التفاعلي لتعزيز جذب الانتباه ورفع مستوى التفاعل.</a:t>
            </a:r>
          </a:p>
          <a:p>
            <a:pPr marL="457200" indent="-457200" algn="just" rtl="1">
              <a:lnSpc>
                <a:spcPct val="150000"/>
              </a:lnSpc>
              <a:buFont typeface="Courier New" panose="02070309020205020404" pitchFamily="49" charset="0"/>
              <a:buChar char="o"/>
            </a:pPr>
            <a:r>
              <a:rPr lang="ar-EG" sz="2800" dirty="0">
                <a:solidFill>
                  <a:schemeClr val="bg1"/>
                </a:solidFill>
                <a:latin typeface="Times New Roman" panose="02020603050405020304" pitchFamily="18" charset="0"/>
                <a:cs typeface="Times New Roman" panose="02020603050405020304" pitchFamily="18" charset="0"/>
              </a:rPr>
              <a:t>تقليل الإعلانات المزعجة والمتكررة لتجنب فقدان اهتمام المستهلك.</a:t>
            </a:r>
          </a:p>
          <a:p>
            <a:pPr marL="457200" indent="-457200" algn="just" rtl="1">
              <a:lnSpc>
                <a:spcPct val="150000"/>
              </a:lnSpc>
              <a:buFont typeface="Courier New" panose="02070309020205020404" pitchFamily="49" charset="0"/>
              <a:buChar char="o"/>
            </a:pPr>
            <a:r>
              <a:rPr lang="ar-EG" sz="2800" dirty="0">
                <a:solidFill>
                  <a:schemeClr val="bg1"/>
                </a:solidFill>
                <a:latin typeface="Times New Roman" panose="02020603050405020304" pitchFamily="18" charset="0"/>
                <a:cs typeface="Times New Roman" panose="02020603050405020304" pitchFamily="18" charset="0"/>
              </a:rPr>
              <a:t>تعزيز مصداقية الإعلانات من خلال تقديم معلومات واضحة ودقيقة عن المنتجات الفنية.</a:t>
            </a:r>
          </a:p>
          <a:p>
            <a:pPr marL="457200" indent="-457200" algn="just" rtl="1">
              <a:lnSpc>
                <a:spcPct val="150000"/>
              </a:lnSpc>
              <a:buFont typeface="Courier New" panose="02070309020205020404" pitchFamily="49" charset="0"/>
              <a:buChar char="o"/>
            </a:pPr>
            <a:r>
              <a:rPr lang="ar-EG" sz="2800" dirty="0">
                <a:solidFill>
                  <a:schemeClr val="bg1"/>
                </a:solidFill>
                <a:latin typeface="Times New Roman" panose="02020603050405020304" pitchFamily="18" charset="0"/>
                <a:cs typeface="Times New Roman" panose="02020603050405020304" pitchFamily="18" charset="0"/>
              </a:rPr>
              <a:t>تطوير استراتيجيات تسويق رقمية تستهدف الجمهور بدقة وفق خصائصه الديموغرافية.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1579DF2D-F6B4-3EF7-6E1B-D97CB9BF4A4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F97F871A-99B8-E8D2-BDE1-3D726E69F919}"/>
              </a:ext>
            </a:extLst>
          </p:cNvPr>
          <p:cNvSpPr txBox="1"/>
          <p:nvPr/>
        </p:nvSpPr>
        <p:spPr>
          <a:xfrm>
            <a:off x="3572287" y="1458605"/>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12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Picture 12" descr="Midocean 02-03">
            <a:extLst>
              <a:ext uri="{FF2B5EF4-FFF2-40B4-BE49-F238E27FC236}">
                <a16:creationId xmlns:a16="http://schemas.microsoft.com/office/drawing/2014/main" id="{7015C63F-08D9-A2AE-9817-05D43540C342}"/>
              </a:ext>
            </a:extLst>
          </p:cNvPr>
          <p:cNvPicPr>
            <a:picLocks noChangeAspect="1"/>
          </p:cNvPicPr>
          <p:nvPr/>
        </p:nvPicPr>
        <p:blipFill>
          <a:blip r:embed="rId4"/>
          <a:stretch>
            <a:fillRect/>
          </a:stretch>
        </p:blipFill>
        <p:spPr>
          <a:xfrm>
            <a:off x="9781748" y="-135292"/>
            <a:ext cx="2233822" cy="1489487"/>
          </a:xfrm>
          <a:prstGeom prst="rect">
            <a:avLst/>
          </a:prstGeom>
        </p:spPr>
      </p:pic>
    </p:spTree>
    <p:extLst>
      <p:ext uri="{BB962C8B-B14F-4D97-AF65-F5344CB8AC3E}">
        <p14:creationId xmlns:p14="http://schemas.microsoft.com/office/powerpoint/2010/main" val="33451088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626301" y="18037"/>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1" name="Picture 10" descr="Midocean 02-03"/>
          <p:cNvPicPr>
            <a:picLocks noChangeAspect="1"/>
          </p:cNvPicPr>
          <p:nvPr/>
        </p:nvPicPr>
        <p:blipFill>
          <a:blip r:embed="rId4"/>
          <a:stretch>
            <a:fillRect/>
          </a:stretch>
        </p:blipFill>
        <p:spPr>
          <a:xfrm>
            <a:off x="276590" y="-1"/>
            <a:ext cx="2233822" cy="1489487"/>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4157290-02EC-4DCF-BA8E-CD08B55A8E8F}">
  <ds:schemaRefs>
    <ds:schemaRef ds:uri="http://schemas.microsoft.com/sharepoint/v3/contenttype/forms"/>
  </ds:schemaRefs>
</ds:datastoreItem>
</file>

<file path=customXml/itemProps2.xml><?xml version="1.0" encoding="utf-8"?>
<ds:datastoreItem xmlns:ds="http://schemas.openxmlformats.org/officeDocument/2006/customXml" ds:itemID="{A4AB8AE5-4CEF-4BC2-A292-D7A73A7B3FEF}">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s>
</ds:datastoreItem>
</file>

<file path=customXml/itemProps3.xml><?xml version="1.0" encoding="utf-8"?>
<ds:datastoreItem xmlns:ds="http://schemas.openxmlformats.org/officeDocument/2006/customXml" ds:itemID="{E5CED97C-B6FB-48E2-BA80-56FF7B367F56}">
  <ds:schemaRefs>
    <ds:schemaRef ds:uri="http://schemas.microsoft.com/office/2006/metadata/contentType"/>
    <ds:schemaRef ds:uri="http://schemas.microsoft.com/office/2006/metadata/properties/metaAttributes"/>
    <ds:schemaRef ds:uri="http://www.w3.org/2000/xmlns/"/>
    <ds:schemaRef ds:uri="http://www.w3.org/2001/XMLSchema"/>
    <ds:schemaRef ds:uri="aca13214-df29-4e3c-a050-857c0bf7bd8e"/>
    <ds:schemaRef ds:uri="688354b5-287c-4cda-825e-1d7935aea40e"/>
  </ds:schemaRefs>
</ds:datastoreItem>
</file>

<file path=docProps/app.xml><?xml version="1.0" encoding="utf-8"?>
<Properties xmlns="http://schemas.openxmlformats.org/officeDocument/2006/extended-properties" xmlns:vt="http://schemas.openxmlformats.org/officeDocument/2006/docPropsVTypes">
  <TotalTime>599</TotalTime>
  <Words>929</Words>
  <Application>Microsoft Office PowerPoint</Application>
  <PresentationFormat>شاشة عريضة</PresentationFormat>
  <Paragraphs>215</Paragraphs>
  <Slides>14</Slides>
  <Notes>6</Notes>
  <HiddenSlides>0</HiddenSlides>
  <MMClips>0</MMClips>
  <ScaleCrop>false</ScaleCrop>
  <HeadingPairs>
    <vt:vector size="4" baseType="variant">
      <vt:variant>
        <vt:lpstr>نسق</vt:lpstr>
      </vt:variant>
      <vt:variant>
        <vt:i4>1</vt:i4>
      </vt:variant>
      <vt:variant>
        <vt:lpstr>عناوين الشرائح</vt:lpstr>
      </vt:variant>
      <vt:variant>
        <vt:i4>14</vt:i4>
      </vt:variant>
    </vt:vector>
  </HeadingPairs>
  <TitlesOfParts>
    <vt:vector size="15"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العنود عبدالعزيز</cp:lastModifiedBy>
  <cp:revision>56</cp:revision>
  <dcterms:created xsi:type="dcterms:W3CDTF">2023-04-29T09:08:23Z</dcterms:created>
  <dcterms:modified xsi:type="dcterms:W3CDTF">2026-04-24T22:08:16Z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0x010100DC69378573D04C4981F1C0E645EFE562</vt:lpwstr>
  </property>
  <property fmtid="{D5CDD505-2E9C-101B-9397-08002B2CF9AE}" pid="3" name="MediaServiceImageTags">
    <vt:lpwstr/>
  </property>
</Properties>
</file>