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303" r:id="rId2"/>
    <p:sldId id="276" r:id="rId3"/>
    <p:sldId id="306" r:id="rId4"/>
    <p:sldId id="580" r:id="rId5"/>
    <p:sldId id="556" r:id="rId6"/>
    <p:sldId id="590" r:id="rId7"/>
    <p:sldId id="581" r:id="rId8"/>
    <p:sldId id="591" r:id="rId9"/>
    <p:sldId id="592" r:id="rId10"/>
    <p:sldId id="557" r:id="rId11"/>
    <p:sldId id="481" r:id="rId12"/>
    <p:sldId id="593" r:id="rId13"/>
    <p:sldId id="482" r:id="rId14"/>
    <p:sldId id="594" r:id="rId15"/>
    <p:sldId id="595" r:id="rId16"/>
    <p:sldId id="559" r:id="rId17"/>
    <p:sldId id="560" r:id="rId18"/>
    <p:sldId id="596" r:id="rId19"/>
    <p:sldId id="597" r:id="rId20"/>
    <p:sldId id="609" r:id="rId21"/>
    <p:sldId id="610" r:id="rId22"/>
    <p:sldId id="611" r:id="rId23"/>
    <p:sldId id="612" r:id="rId24"/>
    <p:sldId id="613" r:id="rId25"/>
    <p:sldId id="614" r:id="rId26"/>
    <p:sldId id="598" r:id="rId27"/>
    <p:sldId id="599" r:id="rId28"/>
    <p:sldId id="566" r:id="rId29"/>
    <p:sldId id="600" r:id="rId30"/>
    <p:sldId id="601" r:id="rId31"/>
    <p:sldId id="603" r:id="rId32"/>
    <p:sldId id="602" r:id="rId33"/>
    <p:sldId id="604" r:id="rId34"/>
    <p:sldId id="605" r:id="rId35"/>
    <p:sldId id="606" r:id="rId36"/>
    <p:sldId id="607" r:id="rId37"/>
    <p:sldId id="608" r:id="rId38"/>
    <p:sldId id="585" r:id="rId39"/>
    <p:sldId id="58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06"/>
            <p14:sldId id="580"/>
            <p14:sldId id="556"/>
            <p14:sldId id="590"/>
            <p14:sldId id="581"/>
            <p14:sldId id="591"/>
            <p14:sldId id="592"/>
            <p14:sldId id="557"/>
            <p14:sldId id="481"/>
            <p14:sldId id="593"/>
            <p14:sldId id="482"/>
            <p14:sldId id="594"/>
            <p14:sldId id="595"/>
            <p14:sldId id="559"/>
            <p14:sldId id="560"/>
            <p14:sldId id="596"/>
            <p14:sldId id="597"/>
            <p14:sldId id="609"/>
            <p14:sldId id="610"/>
            <p14:sldId id="611"/>
            <p14:sldId id="612"/>
            <p14:sldId id="613"/>
            <p14:sldId id="614"/>
            <p14:sldId id="598"/>
            <p14:sldId id="599"/>
            <p14:sldId id="566"/>
            <p14:sldId id="600"/>
            <p14:sldId id="601"/>
            <p14:sldId id="603"/>
            <p14:sldId id="602"/>
            <p14:sldId id="604"/>
            <p14:sldId id="605"/>
            <p14:sldId id="606"/>
            <p14:sldId id="607"/>
            <p14:sldId id="608"/>
            <p14:sldId id="585"/>
            <p14:sldId id="586"/>
          </p14:sldIdLst>
        </p14:section>
        <p14:section name="Untitled Section" id="{5D45336D-5DDF-483C-B9B2-905C2C94998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A61A73"/>
    <a:srgbClr val="FF6699"/>
    <a:srgbClr val="FBB857"/>
    <a:srgbClr val="D5E26C"/>
    <a:srgbClr val="2BC259"/>
    <a:srgbClr val="B132A3"/>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86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s://www.plannthat.com/social-media-trends-predictions-2022/"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hyperlink" Target="https://www.plannthat.com/5-hacks-to-speed-up-your-content-creation-process/"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s://blog.hootsuite.com/best-time-to-post-on-facebook-twitter-instagram/"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hyperlink" Target="https://blog.hootsuite.com/social-media-content-curation/"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hyperlink" Target="https://blog.hootsuite.com/social-media-report-template-guide/"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png"/><Relationship Id="rId1" Type="http://schemas.openxmlformats.org/officeDocument/2006/relationships/slideLayout" Target="../slideLayouts/slideLayout15.xml"/><Relationship Id="rId5" Type="http://schemas.openxmlformats.org/officeDocument/2006/relationships/hyperlink" Target="https://blog.hootsuite.com/social-media-campaign-strategy/" TargetMode="External"/><Relationship Id="rId4" Type="http://schemas.openxmlformats.org/officeDocument/2006/relationships/hyperlink" Target="https://blog.hootsuite.com/social-media-kpis-key-performance-indicators/"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5.svg"/><Relationship Id="rId2" Type="http://schemas.openxmlformats.org/officeDocument/2006/relationships/image" Target="../media/image35.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122102"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MARKETING STRATEGY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931858" y="612948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HEBA ZIAD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18174"/>
            <a:ext cx="10812720" cy="5382625"/>
          </a:xfrm>
          <a:prstGeom prst="roundRect">
            <a:avLst>
              <a:gd name="adj" fmla="val 614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753140" y="156400"/>
            <a:ext cx="10323872" cy="707886"/>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square" rtlCol="0">
            <a:spAutoFit/>
          </a:bodyPr>
          <a:lstStyle/>
          <a:p>
            <a:pPr algn="ctr"/>
            <a:r>
              <a:rPr lang="en-US" sz="4000" b="1" dirty="0">
                <a:solidFill>
                  <a:schemeClr val="tx1">
                    <a:lumMod val="95000"/>
                    <a:lumOff val="5000"/>
                  </a:schemeClr>
                </a:solidFill>
                <a:latin typeface="Arial Rounded MT Bold" panose="020F0704030504030204" pitchFamily="34" charset="0"/>
                <a:cs typeface="Times New Roman" panose="02020603050405020304" pitchFamily="18" charset="0"/>
              </a:rPr>
              <a:t>social media strategy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139678"/>
            <a:ext cx="6118715" cy="4801314"/>
          </a:xfrm>
          <a:prstGeom prst="rect">
            <a:avLst/>
          </a:prstGeom>
          <a:noFill/>
        </p:spPr>
        <p:txBody>
          <a:bodyPr wrap="square" rtlCol="0">
            <a:spAutoFit/>
          </a:bodyPr>
          <a:lstStyle/>
          <a:p>
            <a:r>
              <a:rPr lang="en-US" b="1" cap="all" dirty="0">
                <a:latin typeface="Times New Roman" panose="02020603050405020304" pitchFamily="18" charset="0"/>
                <a:cs typeface="Times New Roman" panose="02020603050405020304" pitchFamily="18" charset="0"/>
              </a:rPr>
              <a:t>TABLE OF CONTENTS</a:t>
            </a:r>
          </a:p>
          <a:p>
            <a:endParaRPr lang="en-US" b="1" cap="all"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How to create a social media strategy:</a:t>
            </a:r>
          </a:p>
          <a:p>
            <a:pPr>
              <a:lnSpc>
                <a:spcPct val="150000"/>
              </a:lnSpc>
            </a:pPr>
            <a:r>
              <a:rPr lang="en-US" dirty="0">
                <a:latin typeface="Times New Roman" panose="02020603050405020304" pitchFamily="18" charset="0"/>
                <a:cs typeface="Times New Roman" panose="02020603050405020304" pitchFamily="18" charset="0"/>
              </a:rPr>
              <a:t>Step 1. Choose goals that align to business objectives</a:t>
            </a:r>
          </a:p>
          <a:p>
            <a:pPr>
              <a:lnSpc>
                <a:spcPct val="150000"/>
              </a:lnSpc>
            </a:pPr>
            <a:r>
              <a:rPr lang="en-US" dirty="0">
                <a:latin typeface="Times New Roman" panose="02020603050405020304" pitchFamily="18" charset="0"/>
                <a:cs typeface="Times New Roman" panose="02020603050405020304" pitchFamily="18" charset="0"/>
              </a:rPr>
              <a:t>Step 2. Learn everything you can about you're audience</a:t>
            </a:r>
          </a:p>
          <a:p>
            <a:pPr>
              <a:lnSpc>
                <a:spcPct val="150000"/>
              </a:lnSpc>
            </a:pPr>
            <a:r>
              <a:rPr lang="en-US" dirty="0">
                <a:latin typeface="Times New Roman" panose="02020603050405020304" pitchFamily="18" charset="0"/>
                <a:cs typeface="Times New Roman" panose="02020603050405020304" pitchFamily="18" charset="0"/>
              </a:rPr>
              <a:t>Step 3. Get to no your competition</a:t>
            </a:r>
          </a:p>
          <a:p>
            <a:pPr>
              <a:lnSpc>
                <a:spcPct val="150000"/>
              </a:lnSpc>
            </a:pPr>
            <a:r>
              <a:rPr lang="en-US" dirty="0">
                <a:latin typeface="Times New Roman" panose="02020603050405020304" pitchFamily="18" charset="0"/>
                <a:cs typeface="Times New Roman" panose="02020603050405020304" pitchFamily="18" charset="0"/>
              </a:rPr>
              <a:t>Step 4. Do a social media audit</a:t>
            </a:r>
          </a:p>
          <a:p>
            <a:pPr>
              <a:lnSpc>
                <a:spcPct val="150000"/>
              </a:lnSpc>
            </a:pPr>
            <a:r>
              <a:rPr lang="en-US" dirty="0">
                <a:latin typeface="Times New Roman" panose="02020603050405020304" pitchFamily="18" charset="0"/>
                <a:cs typeface="Times New Roman" panose="02020603050405020304" pitchFamily="18" charset="0"/>
              </a:rPr>
              <a:t>Step 5. Set up accounts and improve profiles</a:t>
            </a:r>
          </a:p>
          <a:p>
            <a:pPr>
              <a:lnSpc>
                <a:spcPct val="150000"/>
              </a:lnSpc>
            </a:pPr>
            <a:r>
              <a:rPr lang="en-US" dirty="0">
                <a:latin typeface="Times New Roman" panose="02020603050405020304" pitchFamily="18" charset="0"/>
                <a:cs typeface="Times New Roman" panose="02020603050405020304" pitchFamily="18" charset="0"/>
              </a:rPr>
              <a:t>Step 6. Find inspiration</a:t>
            </a:r>
          </a:p>
          <a:p>
            <a:pPr>
              <a:lnSpc>
                <a:spcPct val="150000"/>
              </a:lnSpc>
            </a:pPr>
            <a:r>
              <a:rPr lang="en-US" dirty="0">
                <a:latin typeface="Times New Roman" panose="02020603050405020304" pitchFamily="18" charset="0"/>
                <a:cs typeface="Times New Roman" panose="02020603050405020304" pitchFamily="18" charset="0"/>
              </a:rPr>
              <a:t>Step 7. Create a social media content calendar</a:t>
            </a:r>
          </a:p>
          <a:p>
            <a:pPr>
              <a:lnSpc>
                <a:spcPct val="150000"/>
              </a:lnSpc>
            </a:pPr>
            <a:r>
              <a:rPr lang="en-US" dirty="0">
                <a:latin typeface="Times New Roman" panose="02020603050405020304" pitchFamily="18" charset="0"/>
                <a:cs typeface="Times New Roman" panose="02020603050405020304" pitchFamily="18" charset="0"/>
              </a:rPr>
              <a:t>Step 8. Create compelling content</a:t>
            </a:r>
          </a:p>
          <a:p>
            <a:pPr>
              <a:lnSpc>
                <a:spcPct val="150000"/>
              </a:lnSpc>
            </a:pPr>
            <a:r>
              <a:rPr lang="en-US" dirty="0">
                <a:latin typeface="Times New Roman" panose="02020603050405020304" pitchFamily="18" charset="0"/>
                <a:cs typeface="Times New Roman" panose="02020603050405020304" pitchFamily="18" charset="0"/>
              </a:rPr>
              <a:t>Step 9. Track performance and make adjustments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Tree>
    <p:extLst>
      <p:ext uri="{BB962C8B-B14F-4D97-AF65-F5344CB8AC3E}">
        <p14:creationId xmlns:p14="http://schemas.microsoft.com/office/powerpoint/2010/main" val="979261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457200" y="1737759"/>
            <a:ext cx="6096000" cy="4401205"/>
          </a:xfrm>
          <a:prstGeom prst="rect">
            <a:avLst/>
          </a:prstGeom>
        </p:spPr>
        <p:txBody>
          <a:bodyPr>
            <a:spAutoFit/>
          </a:bodyPr>
          <a:lstStyle/>
          <a:p>
            <a:r>
              <a:rPr lang="en-US" sz="2000" b="1" dirty="0">
                <a:solidFill>
                  <a:srgbClr val="007978"/>
                </a:solidFill>
                <a:latin typeface="Arial" panose="020B0604020202020204" pitchFamily="34" charset="0"/>
                <a:cs typeface="Arial" panose="020B0604020202020204" pitchFamily="34" charset="0"/>
              </a:rPr>
              <a:t>Step 2. Learn everything you can about your audience</a:t>
            </a:r>
          </a:p>
          <a:p>
            <a:r>
              <a:rPr lang="en-US" sz="2000" dirty="0">
                <a:solidFill>
                  <a:srgbClr val="012A3A"/>
                </a:solidFill>
                <a:latin typeface="Arial" panose="020B0604020202020204" pitchFamily="34" charset="0"/>
                <a:cs typeface="Arial" panose="020B0604020202020204" pitchFamily="34" charset="0"/>
              </a:rPr>
              <a:t>Get to know your fans, followers, and customers as real people with real wants and needs, and you will know how to target and engage them on social media.</a:t>
            </a:r>
          </a:p>
          <a:p>
            <a:r>
              <a:rPr lang="en-US" sz="2000" dirty="0">
                <a:solidFill>
                  <a:srgbClr val="012A3A"/>
                </a:solidFill>
                <a:latin typeface="Arial" panose="020B0604020202020204" pitchFamily="34" charset="0"/>
                <a:cs typeface="Arial" panose="020B0604020202020204" pitchFamily="34" charset="0"/>
              </a:rPr>
              <a:t>When it comes to you're ideal customer, you should no things like:</a:t>
            </a:r>
          </a:p>
          <a:p>
            <a:pPr>
              <a:buFont typeface="Arial" panose="020B0604020202020204" pitchFamily="34" charset="0"/>
              <a:buChar char="•"/>
            </a:pPr>
            <a:r>
              <a:rPr lang="en-US" sz="2000" dirty="0">
                <a:solidFill>
                  <a:srgbClr val="012A3A"/>
                </a:solidFill>
                <a:latin typeface="Arial" panose="020B0604020202020204" pitchFamily="34" charset="0"/>
                <a:cs typeface="Arial" panose="020B0604020202020204" pitchFamily="34" charset="0"/>
              </a:rPr>
              <a:t>Age</a:t>
            </a:r>
          </a:p>
          <a:p>
            <a:pPr>
              <a:buFont typeface="Arial" panose="020B0604020202020204" pitchFamily="34" charset="0"/>
              <a:buChar char="•"/>
            </a:pPr>
            <a:r>
              <a:rPr lang="en-US" sz="2000" dirty="0">
                <a:solidFill>
                  <a:srgbClr val="012A3A"/>
                </a:solidFill>
                <a:latin typeface="Arial" panose="020B0604020202020204" pitchFamily="34" charset="0"/>
                <a:cs typeface="Arial" panose="020B0604020202020204" pitchFamily="34" charset="0"/>
              </a:rPr>
              <a:t>Location</a:t>
            </a:r>
          </a:p>
          <a:p>
            <a:pPr>
              <a:buFont typeface="Arial" panose="020B0604020202020204" pitchFamily="34" charset="0"/>
              <a:buChar char="•"/>
            </a:pPr>
            <a:r>
              <a:rPr lang="en-US" sz="2000" dirty="0">
                <a:solidFill>
                  <a:srgbClr val="012A3A"/>
                </a:solidFill>
                <a:latin typeface="Arial" panose="020B0604020202020204" pitchFamily="34" charset="0"/>
                <a:cs typeface="Arial" panose="020B0604020202020204" pitchFamily="34" charset="0"/>
              </a:rPr>
              <a:t>Average income</a:t>
            </a:r>
          </a:p>
          <a:p>
            <a:pPr>
              <a:buFont typeface="Arial" panose="020B0604020202020204" pitchFamily="34" charset="0"/>
              <a:buChar char="•"/>
            </a:pPr>
            <a:r>
              <a:rPr lang="en-US" sz="2000" dirty="0">
                <a:solidFill>
                  <a:srgbClr val="012A3A"/>
                </a:solidFill>
                <a:latin typeface="Arial" panose="020B0604020202020204" pitchFamily="34" charset="0"/>
                <a:cs typeface="Arial" panose="020B0604020202020204" pitchFamily="34" charset="0"/>
              </a:rPr>
              <a:t>Typical job title or industry</a:t>
            </a:r>
          </a:p>
          <a:p>
            <a:pPr>
              <a:buFont typeface="Arial" panose="020B0604020202020204" pitchFamily="34" charset="0"/>
              <a:buChar char="•"/>
            </a:pPr>
            <a:r>
              <a:rPr lang="en-US" sz="2000" dirty="0">
                <a:solidFill>
                  <a:srgbClr val="012A3A"/>
                </a:solidFill>
                <a:latin typeface="Arial" panose="020B0604020202020204" pitchFamily="34" charset="0"/>
                <a:cs typeface="Arial" panose="020B0604020202020204" pitchFamily="34" charset="0"/>
              </a:rPr>
              <a:t>Interests</a:t>
            </a:r>
          </a:p>
          <a:p>
            <a:pPr>
              <a:buFont typeface="Arial" panose="020B0604020202020204" pitchFamily="34" charset="0"/>
              <a:buChar char="•"/>
            </a:pPr>
            <a:r>
              <a:rPr lang="en-US" sz="2000" dirty="0">
                <a:solidFill>
                  <a:srgbClr val="012A3A"/>
                </a:solidFill>
                <a:latin typeface="Arial" panose="020B0604020202020204" pitchFamily="34" charset="0"/>
                <a:cs typeface="Arial" panose="020B0604020202020204" pitchFamily="34" charset="0"/>
              </a:rPr>
              <a:t>etc.</a:t>
            </a:r>
          </a:p>
        </p:txBody>
      </p:sp>
      <p:pic>
        <p:nvPicPr>
          <p:cNvPr id="7" name="Picture 6"/>
          <p:cNvPicPr>
            <a:picLocks noChangeAspect="1"/>
          </p:cNvPicPr>
          <p:nvPr/>
        </p:nvPicPr>
        <p:blipFill>
          <a:blip r:embed="rId3"/>
          <a:stretch>
            <a:fillRect/>
          </a:stretch>
        </p:blipFill>
        <p:spPr>
          <a:xfrm>
            <a:off x="6428509" y="0"/>
            <a:ext cx="5763491" cy="6857999"/>
          </a:xfrm>
          <a:prstGeom prst="rect">
            <a:avLst/>
          </a:prstGeom>
        </p:spPr>
      </p:pic>
    </p:spTree>
    <p:extLst>
      <p:ext uri="{BB962C8B-B14F-4D97-AF65-F5344CB8AC3E}">
        <p14:creationId xmlns:p14="http://schemas.microsoft.com/office/powerpoint/2010/main" val="1520784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5686385" y="1016089"/>
            <a:ext cx="6380016" cy="563409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415637" y="1223908"/>
            <a:ext cx="5255739" cy="2246769"/>
          </a:xfrm>
          <a:prstGeom prst="rect">
            <a:avLst/>
          </a:prstGeom>
        </p:spPr>
        <p:txBody>
          <a:bodyPr wrap="square">
            <a:spAutoFit/>
          </a:bodyPr>
          <a:lstStyle/>
          <a:p>
            <a:r>
              <a:rPr lang="en-US" sz="2000"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creating audience/buyer personas.</a:t>
            </a:r>
          </a:p>
          <a:p>
            <a:pPr algn="just"/>
            <a:r>
              <a:rPr lang="en-US" sz="2000" dirty="0">
                <a:latin typeface="Arial" panose="020B0604020202020204" pitchFamily="34" charset="0"/>
                <a:cs typeface="Arial" panose="020B0604020202020204" pitchFamily="34" charset="0"/>
              </a:rPr>
              <a:t>Social media analytics can also provide a ton of valuable information about who you're followers are, where they live, and how they interact with you're brand on social media. These insights allow you to refine you're strategy and better target you're audience.</a:t>
            </a:r>
          </a:p>
        </p:txBody>
      </p:sp>
      <p:sp>
        <p:nvSpPr>
          <p:cNvPr id="6" name="Rectangle 5"/>
          <p:cNvSpPr/>
          <p:nvPr/>
        </p:nvSpPr>
        <p:spPr>
          <a:xfrm>
            <a:off x="415637" y="3966773"/>
            <a:ext cx="5255739" cy="2585323"/>
          </a:xfrm>
          <a:prstGeom prst="rect">
            <a:avLst/>
          </a:prstGeom>
        </p:spPr>
        <p:txBody>
          <a:bodyPr wrap="square">
            <a:spAutoFit/>
          </a:bodyPr>
          <a:lstStyle/>
          <a:p>
            <a:r>
              <a:rPr lang="en-US" b="1" dirty="0">
                <a:latin typeface="Arial" panose="020B0604020202020204" pitchFamily="34" charset="0"/>
                <a:cs typeface="Arial" panose="020B0604020202020204" pitchFamily="34" charset="0"/>
              </a:rPr>
              <a:t>What is an audience persona?</a:t>
            </a:r>
          </a:p>
          <a:p>
            <a:pPr algn="just"/>
            <a:r>
              <a:rPr lang="en-US" dirty="0">
                <a:latin typeface="Arial" panose="020B0604020202020204" pitchFamily="34" charset="0"/>
                <a:cs typeface="Arial" panose="020B0604020202020204" pitchFamily="34" charset="0"/>
              </a:rPr>
              <a:t>An audience persona (also referred to as a buyer persona or customer persona) is a semi-fictional character that embodies your target audience. It’s a concise snapshot of all of the relevant information you can obtain about them, all packaged together to form a “person” you can focus your marketing efforts towards. Note that most businesses will need multiple personas</a:t>
            </a:r>
          </a:p>
        </p:txBody>
      </p:sp>
    </p:spTree>
    <p:extLst>
      <p:ext uri="{BB962C8B-B14F-4D97-AF65-F5344CB8AC3E}">
        <p14:creationId xmlns:p14="http://schemas.microsoft.com/office/powerpoint/2010/main" val="4040908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9418" y="1835282"/>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dirty="0"/>
            </a:b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5" name="Picture 4"/>
          <p:cNvPicPr>
            <a:picLocks noChangeAspect="1"/>
          </p:cNvPicPr>
          <p:nvPr/>
        </p:nvPicPr>
        <p:blipFill>
          <a:blip r:embed="rId3"/>
          <a:stretch>
            <a:fillRect/>
          </a:stretch>
        </p:blipFill>
        <p:spPr>
          <a:xfrm>
            <a:off x="6035565" y="846462"/>
            <a:ext cx="5560689" cy="5159193"/>
          </a:xfrm>
          <a:prstGeom prst="rect">
            <a:avLst/>
          </a:prstGeom>
        </p:spPr>
      </p:pic>
      <p:sp>
        <p:nvSpPr>
          <p:cNvPr id="6" name="Rectangle 5"/>
          <p:cNvSpPr/>
          <p:nvPr/>
        </p:nvSpPr>
        <p:spPr>
          <a:xfrm>
            <a:off x="309418" y="1668330"/>
            <a:ext cx="5398655" cy="646331"/>
          </a:xfrm>
          <a:prstGeom prst="rect">
            <a:avLst/>
          </a:prstGeom>
          <a:solidFill>
            <a:srgbClr val="A61A73"/>
          </a:solidFill>
        </p:spPr>
        <p:txBody>
          <a:bodyPr wrap="square">
            <a:spAutoFit/>
          </a:bodyPr>
          <a:lstStyle/>
          <a:p>
            <a:pPr algn="just"/>
            <a:r>
              <a:rPr lang="en-US" b="1" dirty="0">
                <a:solidFill>
                  <a:schemeClr val="bg1"/>
                </a:solidFill>
                <a:latin typeface="Arial" panose="020B0604020202020204" pitchFamily="34" charset="0"/>
                <a:cs typeface="Arial" panose="020B0604020202020204" pitchFamily="34" charset="0"/>
              </a:rPr>
              <a:t>Step 3. Get to no your competition</a:t>
            </a:r>
          </a:p>
          <a:p>
            <a:pPr algn="just"/>
            <a:r>
              <a:rPr lang="en-US" dirty="0">
                <a:solidFill>
                  <a:srgbClr val="012A3A"/>
                </a:solidFill>
                <a:latin typeface="Arial" panose="020B0604020202020204" pitchFamily="34" charset="0"/>
                <a:cs typeface="Arial" panose="020B0604020202020204" pitchFamily="34" charset="0"/>
              </a:rPr>
              <a:t>.</a:t>
            </a:r>
            <a:endParaRPr lang="en-US" b="0" i="0" dirty="0">
              <a:solidFill>
                <a:srgbClr val="012A3A"/>
              </a:solidFill>
              <a:effectLst/>
              <a:latin typeface="Arial" panose="020B0604020202020204" pitchFamily="34" charset="0"/>
              <a:cs typeface="Arial" panose="020B0604020202020204" pitchFamily="34" charset="0"/>
            </a:endParaRPr>
          </a:p>
        </p:txBody>
      </p:sp>
      <p:sp>
        <p:nvSpPr>
          <p:cNvPr id="7" name="Rectangle 6"/>
          <p:cNvSpPr/>
          <p:nvPr/>
        </p:nvSpPr>
        <p:spPr>
          <a:xfrm>
            <a:off x="309418" y="2827122"/>
            <a:ext cx="5398655" cy="3139321"/>
          </a:xfrm>
          <a:prstGeom prst="rect">
            <a:avLst/>
          </a:prstGeom>
        </p:spPr>
        <p:txBody>
          <a:bodyPr wrap="square">
            <a:spAutoFit/>
          </a:bodyPr>
          <a:lstStyle/>
          <a:p>
            <a:pPr lvl="0" algn="just"/>
            <a:r>
              <a:rPr lang="en-US" dirty="0">
                <a:solidFill>
                  <a:srgbClr val="012A3A"/>
                </a:solidFill>
                <a:latin typeface="Montserrat"/>
              </a:rPr>
              <a:t>A social media competitor analysis is an </a:t>
            </a:r>
            <a:r>
              <a:rPr lang="en-US" i="1" dirty="0">
                <a:solidFill>
                  <a:srgbClr val="012A3A"/>
                </a:solidFill>
                <a:latin typeface="Montserrat"/>
              </a:rPr>
              <a:t>analysis</a:t>
            </a:r>
            <a:r>
              <a:rPr lang="en-US" dirty="0">
                <a:solidFill>
                  <a:srgbClr val="012A3A"/>
                </a:solidFill>
                <a:latin typeface="Montserrat"/>
              </a:rPr>
              <a:t> of you're </a:t>
            </a:r>
            <a:r>
              <a:rPr lang="en-US" i="1" dirty="0">
                <a:solidFill>
                  <a:srgbClr val="012A3A"/>
                </a:solidFill>
                <a:latin typeface="Montserrat"/>
              </a:rPr>
              <a:t>competition</a:t>
            </a:r>
            <a:r>
              <a:rPr lang="en-US" dirty="0">
                <a:solidFill>
                  <a:srgbClr val="012A3A"/>
                </a:solidFill>
                <a:latin typeface="Montserrat"/>
              </a:rPr>
              <a:t> on </a:t>
            </a:r>
            <a:r>
              <a:rPr lang="en-US" i="1" dirty="0">
                <a:solidFill>
                  <a:srgbClr val="012A3A"/>
                </a:solidFill>
                <a:latin typeface="Montserrat"/>
              </a:rPr>
              <a:t>social media</a:t>
            </a:r>
            <a:r>
              <a:rPr lang="en-US" dirty="0">
                <a:solidFill>
                  <a:srgbClr val="012A3A"/>
                </a:solidFill>
                <a:latin typeface="Montserrat"/>
              </a:rPr>
              <a:t> to find out what their strengths and weaknesses are, and how those strengths and weaknesses compare to you're own.</a:t>
            </a:r>
          </a:p>
          <a:p>
            <a:pPr lvl="0" algn="just"/>
            <a:endParaRPr lang="en-US" dirty="0">
              <a:solidFill>
                <a:srgbClr val="012A3A"/>
              </a:solidFill>
              <a:latin typeface="Montserrat"/>
            </a:endParaRPr>
          </a:p>
          <a:p>
            <a:pPr lvl="0" algn="just"/>
            <a:r>
              <a:rPr lang="en-US" dirty="0">
                <a:solidFill>
                  <a:srgbClr val="012A3A"/>
                </a:solidFill>
                <a:latin typeface="Montserrat"/>
              </a:rPr>
              <a:t>It’s a process of benchmarking your own results against the heavy-hitters in your industry, so you can identify opportunities for growth as well as strategies that aren’t performing as well as they should.</a:t>
            </a:r>
          </a:p>
        </p:txBody>
      </p:sp>
    </p:spTree>
    <p:extLst>
      <p:ext uri="{BB962C8B-B14F-4D97-AF65-F5344CB8AC3E}">
        <p14:creationId xmlns:p14="http://schemas.microsoft.com/office/powerpoint/2010/main" val="1299382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9418" y="1835282"/>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dirty="0"/>
            </a:b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Rectangle 5"/>
          <p:cNvSpPr/>
          <p:nvPr/>
        </p:nvSpPr>
        <p:spPr>
          <a:xfrm>
            <a:off x="339643" y="1251669"/>
            <a:ext cx="5756357" cy="5078313"/>
          </a:xfrm>
          <a:prstGeom prst="rect">
            <a:avLst/>
          </a:prstGeom>
        </p:spPr>
        <p:txBody>
          <a:bodyPr wrap="square">
            <a:spAutoFit/>
          </a:bodyPr>
          <a:lstStyle/>
          <a:p>
            <a:r>
              <a:rPr lang="en-US" dirty="0">
                <a:solidFill>
                  <a:srgbClr val="012A3A"/>
                </a:solidFill>
                <a:latin typeface="Montserrat"/>
              </a:rPr>
              <a:t>A social media competitive analysis, specifically, will help your business:</a:t>
            </a:r>
          </a:p>
          <a:p>
            <a:endParaRPr lang="en-US" dirty="0">
              <a:solidFill>
                <a:srgbClr val="012A3A"/>
              </a:solidFill>
              <a:latin typeface="Montserrat"/>
            </a:endParaRPr>
          </a:p>
          <a:p>
            <a:pPr marL="285750" indent="-285750">
              <a:lnSpc>
                <a:spcPct val="150000"/>
              </a:lnSpc>
              <a:buFont typeface="Wingdings" panose="05000000000000000000" pitchFamily="2" charset="2"/>
              <a:buChar char="q"/>
            </a:pPr>
            <a:r>
              <a:rPr lang="en-US" dirty="0">
                <a:solidFill>
                  <a:srgbClr val="012A3A"/>
                </a:solidFill>
                <a:latin typeface="Montserrat"/>
              </a:rPr>
              <a:t>Identify who you're competitors are on social media</a:t>
            </a:r>
          </a:p>
          <a:p>
            <a:pPr marL="285750" indent="-285750">
              <a:lnSpc>
                <a:spcPct val="150000"/>
              </a:lnSpc>
              <a:buFont typeface="Wingdings" panose="05000000000000000000" pitchFamily="2" charset="2"/>
              <a:buChar char="q"/>
            </a:pPr>
            <a:r>
              <a:rPr lang="en-US" dirty="0">
                <a:solidFill>
                  <a:srgbClr val="012A3A"/>
                </a:solidFill>
                <a:latin typeface="Montserrat"/>
              </a:rPr>
              <a:t>Know which social media platforms their on</a:t>
            </a:r>
          </a:p>
          <a:p>
            <a:pPr marL="285750" indent="-285750">
              <a:lnSpc>
                <a:spcPct val="150000"/>
              </a:lnSpc>
              <a:buFont typeface="Wingdings" panose="05000000000000000000" pitchFamily="2" charset="2"/>
              <a:buChar char="q"/>
            </a:pPr>
            <a:r>
              <a:rPr lang="en-US" dirty="0">
                <a:solidFill>
                  <a:srgbClr val="012A3A"/>
                </a:solidFill>
                <a:latin typeface="Montserrat"/>
              </a:rPr>
              <a:t>Know how they’re using those platforms</a:t>
            </a:r>
          </a:p>
          <a:p>
            <a:pPr marL="285750" indent="-285750">
              <a:lnSpc>
                <a:spcPct val="150000"/>
              </a:lnSpc>
              <a:buFont typeface="Wingdings" panose="05000000000000000000" pitchFamily="2" charset="2"/>
              <a:buChar char="q"/>
            </a:pPr>
            <a:r>
              <a:rPr lang="en-US" dirty="0">
                <a:solidFill>
                  <a:srgbClr val="012A3A"/>
                </a:solidFill>
                <a:latin typeface="Montserrat"/>
              </a:rPr>
              <a:t>Understand how well their social and content strategies are working</a:t>
            </a:r>
          </a:p>
          <a:p>
            <a:pPr marL="285750" indent="-285750">
              <a:lnSpc>
                <a:spcPct val="150000"/>
              </a:lnSpc>
              <a:buFont typeface="Wingdings" panose="05000000000000000000" pitchFamily="2" charset="2"/>
              <a:buChar char="q"/>
            </a:pPr>
            <a:r>
              <a:rPr lang="en-US" dirty="0">
                <a:solidFill>
                  <a:srgbClr val="012A3A"/>
                </a:solidFill>
                <a:latin typeface="Montserrat"/>
              </a:rPr>
              <a:t>Benchmark your social results against the competition</a:t>
            </a:r>
          </a:p>
          <a:p>
            <a:pPr marL="285750" indent="-285750">
              <a:lnSpc>
                <a:spcPct val="150000"/>
              </a:lnSpc>
              <a:buFont typeface="Wingdings" panose="05000000000000000000" pitchFamily="2" charset="2"/>
              <a:buChar char="q"/>
            </a:pPr>
            <a:r>
              <a:rPr lang="en-US" dirty="0">
                <a:solidFill>
                  <a:srgbClr val="012A3A"/>
                </a:solidFill>
                <a:latin typeface="Montserrat"/>
              </a:rPr>
              <a:t>Identify social threats to your business</a:t>
            </a:r>
          </a:p>
          <a:p>
            <a:pPr marL="285750" indent="-285750">
              <a:lnSpc>
                <a:spcPct val="150000"/>
              </a:lnSpc>
              <a:buFont typeface="Wingdings" panose="05000000000000000000" pitchFamily="2" charset="2"/>
              <a:buChar char="q"/>
            </a:pPr>
            <a:r>
              <a:rPr lang="en-US" dirty="0">
                <a:solidFill>
                  <a:srgbClr val="012A3A"/>
                </a:solidFill>
                <a:latin typeface="Montserrat"/>
              </a:rPr>
              <a:t>Find gaps in you're own social media marketing strategy</a:t>
            </a:r>
            <a:endParaRPr lang="en-US" b="0" i="0" dirty="0">
              <a:solidFill>
                <a:srgbClr val="012A3A"/>
              </a:solidFill>
              <a:effectLst/>
              <a:latin typeface="Montserrat"/>
            </a:endParaRPr>
          </a:p>
        </p:txBody>
      </p:sp>
      <p:sp>
        <p:nvSpPr>
          <p:cNvPr id="4" name="Rectangle 3"/>
          <p:cNvSpPr/>
          <p:nvPr/>
        </p:nvSpPr>
        <p:spPr>
          <a:xfrm>
            <a:off x="2577346" y="775310"/>
            <a:ext cx="7417991" cy="369332"/>
          </a:xfrm>
          <a:prstGeom prst="rect">
            <a:avLst/>
          </a:prstGeom>
          <a:solidFill>
            <a:srgbClr val="A61A73"/>
          </a:solidFill>
        </p:spPr>
        <p:txBody>
          <a:bodyPr wrap="square">
            <a:spAutoFit/>
          </a:bodyPr>
          <a:lstStyle/>
          <a:p>
            <a:r>
              <a:rPr lang="en-US" b="1" dirty="0">
                <a:solidFill>
                  <a:schemeClr val="bg1"/>
                </a:solidFill>
                <a:latin typeface="Montserrat"/>
              </a:rPr>
              <a:t>How a social media competitor analysis help your business?</a:t>
            </a:r>
          </a:p>
        </p:txBody>
      </p:sp>
      <p:pic>
        <p:nvPicPr>
          <p:cNvPr id="7" name="Picture 6"/>
          <p:cNvPicPr>
            <a:picLocks noChangeAspect="1"/>
          </p:cNvPicPr>
          <p:nvPr/>
        </p:nvPicPr>
        <p:blipFill>
          <a:blip r:embed="rId3"/>
          <a:stretch>
            <a:fillRect/>
          </a:stretch>
        </p:blipFill>
        <p:spPr>
          <a:xfrm>
            <a:off x="6188075" y="946937"/>
            <a:ext cx="6191250" cy="6191250"/>
          </a:xfrm>
          <a:prstGeom prst="rect">
            <a:avLst/>
          </a:prstGeom>
        </p:spPr>
      </p:pic>
    </p:spTree>
    <p:extLst>
      <p:ext uri="{BB962C8B-B14F-4D97-AF65-F5344CB8AC3E}">
        <p14:creationId xmlns:p14="http://schemas.microsoft.com/office/powerpoint/2010/main" val="904411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9418" y="1835282"/>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dirty="0"/>
            </a:b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Rectangle 5"/>
          <p:cNvSpPr/>
          <p:nvPr/>
        </p:nvSpPr>
        <p:spPr>
          <a:xfrm>
            <a:off x="415959" y="2759656"/>
            <a:ext cx="6096000" cy="2540567"/>
          </a:xfrm>
          <a:prstGeom prst="rect">
            <a:avLst/>
          </a:prstGeom>
        </p:spPr>
        <p:txBody>
          <a:bodyPr>
            <a:spAutoFit/>
          </a:bodyPr>
          <a:lstStyle/>
          <a:p>
            <a:pPr algn="ctr">
              <a:lnSpc>
                <a:spcPct val="150000"/>
              </a:lnSpc>
            </a:pPr>
            <a:r>
              <a:rPr lang="en-US" dirty="0">
                <a:solidFill>
                  <a:srgbClr val="012A3A"/>
                </a:solidFill>
                <a:latin typeface="Arial" panose="020B0604020202020204" pitchFamily="34" charset="0"/>
                <a:cs typeface="Arial" panose="020B0604020202020204" pitchFamily="34" charset="0"/>
              </a:rPr>
              <a:t>Maybe one of your competitors is dominant on Facebook, for example, but TEMP has put little effort into Twitter or Instagram. You might want to focus on the social media platforms where your audience is underserved, rather TEMP than trying to win fans away from a dominant player</a:t>
            </a:r>
            <a:endParaRPr lang="en-US" dirty="0"/>
          </a:p>
        </p:txBody>
      </p:sp>
      <p:sp>
        <p:nvSpPr>
          <p:cNvPr id="10" name="Rectangle 9"/>
          <p:cNvSpPr/>
          <p:nvPr/>
        </p:nvSpPr>
        <p:spPr>
          <a:xfrm>
            <a:off x="309418" y="1558852"/>
            <a:ext cx="6853158" cy="369332"/>
          </a:xfrm>
          <a:prstGeom prst="rect">
            <a:avLst/>
          </a:prstGeom>
          <a:solidFill>
            <a:srgbClr val="A61A73"/>
          </a:solidFill>
        </p:spPr>
        <p:txBody>
          <a:bodyPr wrap="none">
            <a:spAutoFit/>
          </a:bodyPr>
          <a:lstStyle/>
          <a:p>
            <a:r>
              <a:rPr lang="en-US" b="1" dirty="0">
                <a:solidFill>
                  <a:schemeClr val="bg1"/>
                </a:solidFill>
                <a:latin typeface="Montserrat"/>
              </a:rPr>
              <a:t>How a social media competitor analysis help your business?</a:t>
            </a:r>
          </a:p>
        </p:txBody>
      </p:sp>
      <p:pic>
        <p:nvPicPr>
          <p:cNvPr id="7" name="Picture 6"/>
          <p:cNvPicPr>
            <a:picLocks noChangeAspect="1"/>
          </p:cNvPicPr>
          <p:nvPr/>
        </p:nvPicPr>
        <p:blipFill>
          <a:blip r:embed="rId3"/>
          <a:stretch>
            <a:fillRect/>
          </a:stretch>
        </p:blipFill>
        <p:spPr>
          <a:xfrm>
            <a:off x="6961712" y="1320032"/>
            <a:ext cx="4938188" cy="5419814"/>
          </a:xfrm>
          <a:prstGeom prst="rect">
            <a:avLst/>
          </a:prstGeom>
        </p:spPr>
      </p:pic>
    </p:spTree>
    <p:extLst>
      <p:ext uri="{BB962C8B-B14F-4D97-AF65-F5344CB8AC3E}">
        <p14:creationId xmlns:p14="http://schemas.microsoft.com/office/powerpoint/2010/main" val="11664803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9418" y="1835282"/>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dirty="0"/>
            </a:b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Rectangle 5"/>
          <p:cNvSpPr/>
          <p:nvPr/>
        </p:nvSpPr>
        <p:spPr>
          <a:xfrm>
            <a:off x="309417" y="2749900"/>
            <a:ext cx="6885387" cy="2585323"/>
          </a:xfrm>
          <a:prstGeom prst="rect">
            <a:avLst/>
          </a:prstGeom>
        </p:spPr>
        <p:txBody>
          <a:bodyPr wrap="square">
            <a:spAutoFit/>
          </a:bodyPr>
          <a:lstStyle/>
          <a:p>
            <a:r>
              <a:rPr lang="en-US" dirty="0">
                <a:solidFill>
                  <a:srgbClr val="012A3A"/>
                </a:solidFill>
                <a:latin typeface="Arial" panose="020B0604020202020204" pitchFamily="34" charset="0"/>
                <a:cs typeface="Arial" panose="020B0604020202020204" pitchFamily="34" charset="0"/>
              </a:rPr>
              <a:t>Learning about your competitors give you insights into your own business and your audience (which likely overlaps with your competitors’ audiences).</a:t>
            </a:r>
          </a:p>
          <a:p>
            <a:endParaRPr lang="en-US" dirty="0">
              <a:solidFill>
                <a:srgbClr val="012A3A"/>
              </a:solidFill>
              <a:latin typeface="Arial" panose="020B0604020202020204" pitchFamily="34" charset="0"/>
              <a:cs typeface="Arial" panose="020B0604020202020204" pitchFamily="34" charset="0"/>
            </a:endParaRPr>
          </a:p>
          <a:p>
            <a:r>
              <a:rPr lang="en-US" b="1" dirty="0">
                <a:solidFill>
                  <a:srgbClr val="012A3A"/>
                </a:solidFill>
                <a:latin typeface="Arial" panose="020B0604020202020204" pitchFamily="34" charset="0"/>
                <a:cs typeface="Arial" panose="020B0604020202020204" pitchFamily="34" charset="0"/>
              </a:rPr>
              <a:t>insights a social media competitive analysis can give you</a:t>
            </a:r>
            <a:r>
              <a:rPr lang="en-US" dirty="0">
                <a:solidFill>
                  <a:srgbClr val="012A3A"/>
                </a:solidFill>
                <a:latin typeface="Arial" panose="020B0604020202020204" pitchFamily="34" charset="0"/>
                <a:cs typeface="Arial" panose="020B0604020202020204" pitchFamily="34" charset="0"/>
              </a:rPr>
              <a:t>:</a:t>
            </a:r>
          </a:p>
          <a:p>
            <a:endParaRPr lang="en-US" dirty="0">
              <a:solidFill>
                <a:srgbClr val="012A3A"/>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n-US" b="1" dirty="0">
                <a:solidFill>
                  <a:srgbClr val="012A3A"/>
                </a:solidFill>
                <a:latin typeface="Arial" panose="020B0604020202020204" pitchFamily="34" charset="0"/>
                <a:cs typeface="Arial" panose="020B0604020202020204" pitchFamily="34" charset="0"/>
              </a:rPr>
              <a:t>Performance benchmarks</a:t>
            </a:r>
            <a:r>
              <a:rPr lang="en-US" dirty="0">
                <a:solidFill>
                  <a:srgbClr val="012A3A"/>
                </a:solidFill>
                <a:latin typeface="Arial" panose="020B0604020202020204" pitchFamily="34" charset="0"/>
                <a:cs typeface="Arial" panose="020B0604020202020204" pitchFamily="34" charset="0"/>
              </a:rPr>
              <a:t> for you're own business, such as average followers, engagement rates, and share of voice</a:t>
            </a:r>
          </a:p>
          <a:p>
            <a:pPr>
              <a:buFont typeface="Arial" panose="020B0604020202020204" pitchFamily="34" charset="0"/>
              <a:buChar char="•"/>
            </a:pPr>
            <a:endParaRPr lang="en-US" b="0" i="0" dirty="0">
              <a:solidFill>
                <a:srgbClr val="012A3A"/>
              </a:solidFill>
              <a:effectLst/>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stretch>
            <a:fillRect/>
          </a:stretch>
        </p:blipFill>
        <p:spPr>
          <a:xfrm>
            <a:off x="7758545" y="1189749"/>
            <a:ext cx="4333206" cy="5419814"/>
          </a:xfrm>
          <a:prstGeom prst="rect">
            <a:avLst/>
          </a:prstGeom>
        </p:spPr>
      </p:pic>
      <p:sp>
        <p:nvSpPr>
          <p:cNvPr id="4" name="Rectangle 3"/>
          <p:cNvSpPr/>
          <p:nvPr/>
        </p:nvSpPr>
        <p:spPr>
          <a:xfrm>
            <a:off x="309417" y="1252832"/>
            <a:ext cx="7075055" cy="369332"/>
          </a:xfrm>
          <a:prstGeom prst="rect">
            <a:avLst/>
          </a:prstGeom>
          <a:solidFill>
            <a:srgbClr val="A61A73"/>
          </a:solid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The benefits of running a competitor analysis on social media</a:t>
            </a:r>
          </a:p>
        </p:txBody>
      </p:sp>
    </p:spTree>
    <p:extLst>
      <p:ext uri="{BB962C8B-B14F-4D97-AF65-F5344CB8AC3E}">
        <p14:creationId xmlns:p14="http://schemas.microsoft.com/office/powerpoint/2010/main" val="3899364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9418" y="1835282"/>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dirty="0"/>
            </a:b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Rectangle 5"/>
          <p:cNvSpPr/>
          <p:nvPr/>
        </p:nvSpPr>
        <p:spPr>
          <a:xfrm>
            <a:off x="309418" y="2344323"/>
            <a:ext cx="6601633" cy="4247317"/>
          </a:xfrm>
          <a:prstGeom prst="rect">
            <a:avLst/>
          </a:prstGeom>
        </p:spPr>
        <p:txBody>
          <a:bodyPr wrap="square">
            <a:spAutoFit/>
          </a:bodyPr>
          <a:lstStyle/>
          <a:p>
            <a:endParaRPr lang="en-US" dirty="0">
              <a:solidFill>
                <a:srgbClr val="012A3A"/>
              </a:solidFill>
              <a:latin typeface="Arial" panose="020B0604020202020204" pitchFamily="34" charset="0"/>
              <a:cs typeface="Arial" panose="020B0604020202020204" pitchFamily="34" charset="0"/>
            </a:endParaRPr>
          </a:p>
          <a:p>
            <a:endParaRPr lang="en-US" dirty="0">
              <a:solidFill>
                <a:srgbClr val="012A3A"/>
              </a:solidFill>
              <a:latin typeface="Arial" panose="020B0604020202020204" pitchFamily="34" charset="0"/>
              <a:cs typeface="Arial" panose="020B0604020202020204" pitchFamily="34" charset="0"/>
            </a:endParaRPr>
          </a:p>
          <a:p>
            <a:pPr marL="285750" lvl="0" indent="-285750">
              <a:lnSpc>
                <a:spcPct val="150000"/>
              </a:lnSpc>
              <a:buFont typeface="Wingdings" panose="05000000000000000000" pitchFamily="2" charset="2"/>
              <a:buChar char="q"/>
            </a:pPr>
            <a:r>
              <a:rPr lang="en-US" b="1" dirty="0">
                <a:solidFill>
                  <a:srgbClr val="012A3A"/>
                </a:solidFill>
                <a:latin typeface="Arial" panose="020B0604020202020204" pitchFamily="34" charset="0"/>
                <a:cs typeface="Arial" panose="020B0604020202020204" pitchFamily="34" charset="0"/>
              </a:rPr>
              <a:t>Ideas for the </a:t>
            </a:r>
            <a:r>
              <a:rPr lang="en-US" b="1" dirty="0">
                <a:solidFill>
                  <a:srgbClr val="A61A73"/>
                </a:solidFill>
                <a:latin typeface="Arial" panose="020B0604020202020204" pitchFamily="34" charset="0"/>
                <a:cs typeface="Arial" panose="020B0604020202020204" pitchFamily="34" charset="0"/>
              </a:rPr>
              <a:t>best times to post on social media</a:t>
            </a:r>
            <a:r>
              <a:rPr lang="en-US" dirty="0">
                <a:solidFill>
                  <a:srgbClr val="A61A73"/>
                </a:solidFill>
                <a:latin typeface="Arial" panose="020B0604020202020204" pitchFamily="34" charset="0"/>
                <a:cs typeface="Arial" panose="020B0604020202020204" pitchFamily="34" charset="0"/>
              </a:rPr>
              <a:t> </a:t>
            </a:r>
          </a:p>
          <a:p>
            <a:pPr marL="285750" lvl="0" indent="-285750">
              <a:lnSpc>
                <a:spcPct val="150000"/>
              </a:lnSpc>
              <a:buFont typeface="Wingdings" panose="05000000000000000000" pitchFamily="2" charset="2"/>
              <a:buChar char="q"/>
            </a:pPr>
            <a:r>
              <a:rPr lang="en-US" b="1" dirty="0">
                <a:solidFill>
                  <a:srgbClr val="012A3A"/>
                </a:solidFill>
                <a:latin typeface="Arial" panose="020B0604020202020204" pitchFamily="34" charset="0"/>
                <a:cs typeface="Arial" panose="020B0604020202020204" pitchFamily="34" charset="0"/>
              </a:rPr>
              <a:t>An understanding of the</a:t>
            </a:r>
            <a:r>
              <a:rPr lang="en-US" dirty="0">
                <a:solidFill>
                  <a:srgbClr val="012A3A"/>
                </a:solidFill>
                <a:latin typeface="Arial" panose="020B0604020202020204" pitchFamily="34" charset="0"/>
                <a:cs typeface="Arial" panose="020B0604020202020204" pitchFamily="34" charset="0"/>
              </a:rPr>
              <a:t> </a:t>
            </a:r>
            <a:r>
              <a:rPr lang="en-US" b="1" dirty="0">
                <a:solidFill>
                  <a:srgbClr val="012A3A"/>
                </a:solidFill>
                <a:latin typeface="Arial" panose="020B0604020202020204" pitchFamily="34" charset="0"/>
                <a:cs typeface="Arial" panose="020B0604020202020204" pitchFamily="34" charset="0"/>
              </a:rPr>
              <a:t>potential customer pain points</a:t>
            </a:r>
            <a:endParaRPr lang="en-US" dirty="0">
              <a:solidFill>
                <a:srgbClr val="012A3A"/>
              </a:solidFill>
              <a:latin typeface="Arial" panose="020B0604020202020204" pitchFamily="34" charset="0"/>
              <a:cs typeface="Arial" panose="020B0604020202020204" pitchFamily="34" charset="0"/>
            </a:endParaRPr>
          </a:p>
          <a:p>
            <a:pPr marL="285750" lvl="0" indent="-285750" algn="just">
              <a:lnSpc>
                <a:spcPct val="150000"/>
              </a:lnSpc>
              <a:buFont typeface="Wingdings" panose="05000000000000000000" pitchFamily="2" charset="2"/>
              <a:buChar char="q"/>
            </a:pPr>
            <a:r>
              <a:rPr lang="en-US" b="1" dirty="0">
                <a:solidFill>
                  <a:srgbClr val="012A3A"/>
                </a:solidFill>
                <a:latin typeface="Arial" panose="020B0604020202020204" pitchFamily="34" charset="0"/>
                <a:cs typeface="Arial" panose="020B0604020202020204" pitchFamily="34" charset="0"/>
              </a:rPr>
              <a:t>New (and better) ideas for content</a:t>
            </a:r>
            <a:r>
              <a:rPr lang="en-US" dirty="0">
                <a:solidFill>
                  <a:srgbClr val="012A3A"/>
                </a:solidFill>
                <a:latin typeface="Arial" panose="020B0604020202020204" pitchFamily="34" charset="0"/>
                <a:cs typeface="Arial" panose="020B0604020202020204" pitchFamily="34" charset="0"/>
              </a:rPr>
              <a:t> that may resonate with your audience (or that, conversely, does NOT resonate with your audience, and which you might want to avoid)</a:t>
            </a:r>
          </a:p>
          <a:p>
            <a:pPr marL="285750" lvl="0" indent="-285750" algn="just">
              <a:lnSpc>
                <a:spcPct val="150000"/>
              </a:lnSpc>
              <a:buFont typeface="Wingdings" panose="05000000000000000000" pitchFamily="2" charset="2"/>
              <a:buChar char="q"/>
            </a:pPr>
            <a:r>
              <a:rPr lang="en-US" dirty="0">
                <a:solidFill>
                  <a:srgbClr val="012A3A"/>
                </a:solidFill>
                <a:latin typeface="Arial" panose="020B0604020202020204" pitchFamily="34" charset="0"/>
                <a:cs typeface="Arial" panose="020B0604020202020204" pitchFamily="34" charset="0"/>
              </a:rPr>
              <a:t>An understanding of how to </a:t>
            </a:r>
            <a:r>
              <a:rPr lang="en-US" b="1" dirty="0">
                <a:solidFill>
                  <a:srgbClr val="012A3A"/>
                </a:solidFill>
                <a:latin typeface="Arial" panose="020B0604020202020204" pitchFamily="34" charset="0"/>
                <a:cs typeface="Arial" panose="020B0604020202020204" pitchFamily="34" charset="0"/>
              </a:rPr>
              <a:t>communicate with your audience</a:t>
            </a:r>
            <a:r>
              <a:rPr lang="en-US" dirty="0">
                <a:solidFill>
                  <a:srgbClr val="012A3A"/>
                </a:solidFill>
                <a:latin typeface="Arial" panose="020B0604020202020204" pitchFamily="34" charset="0"/>
                <a:cs typeface="Arial" panose="020B0604020202020204" pitchFamily="34" charset="0"/>
              </a:rPr>
              <a:t> on certain platforms (casually or formally)</a:t>
            </a:r>
          </a:p>
          <a:p>
            <a:pPr marL="285750" lvl="0" indent="-285750">
              <a:lnSpc>
                <a:spcPct val="150000"/>
              </a:lnSpc>
              <a:buFont typeface="Wingdings" panose="05000000000000000000" pitchFamily="2" charset="2"/>
              <a:buChar char="q"/>
            </a:pPr>
            <a:r>
              <a:rPr lang="en-US" dirty="0">
                <a:solidFill>
                  <a:srgbClr val="012A3A"/>
                </a:solidFill>
                <a:latin typeface="Arial" panose="020B0604020202020204" pitchFamily="34" charset="0"/>
                <a:cs typeface="Arial" panose="020B0604020202020204" pitchFamily="34" charset="0"/>
              </a:rPr>
              <a:t>Ideas to </a:t>
            </a:r>
            <a:r>
              <a:rPr lang="en-US" b="1" dirty="0">
                <a:solidFill>
                  <a:srgbClr val="012A3A"/>
                </a:solidFill>
                <a:latin typeface="Arial" panose="020B0604020202020204" pitchFamily="34" charset="0"/>
                <a:cs typeface="Arial" panose="020B0604020202020204" pitchFamily="34" charset="0"/>
              </a:rPr>
              <a:t>differentiate you're brand</a:t>
            </a:r>
            <a:endParaRPr lang="en-US" dirty="0">
              <a:solidFill>
                <a:srgbClr val="012A3A"/>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n-US" b="0" i="0" dirty="0">
              <a:solidFill>
                <a:srgbClr val="012A3A"/>
              </a:solidFill>
              <a:effectLst/>
              <a:latin typeface="Arial" panose="020B0604020202020204" pitchFamily="34" charset="0"/>
              <a:cs typeface="Arial" panose="020B0604020202020204" pitchFamily="34" charset="0"/>
            </a:endParaRPr>
          </a:p>
        </p:txBody>
      </p:sp>
      <p:sp>
        <p:nvSpPr>
          <p:cNvPr id="10" name="Rectangle 9"/>
          <p:cNvSpPr/>
          <p:nvPr/>
        </p:nvSpPr>
        <p:spPr>
          <a:xfrm>
            <a:off x="309418" y="1512116"/>
            <a:ext cx="6558206" cy="646331"/>
          </a:xfrm>
          <a:prstGeom prst="rect">
            <a:avLst/>
          </a:prstGeom>
          <a:solidFill>
            <a:srgbClr val="A61A73"/>
          </a:solidFill>
        </p:spPr>
        <p:txBody>
          <a:bodyPr wrap="none">
            <a:spAutoFit/>
          </a:bodyPr>
          <a:lstStyle/>
          <a:p>
            <a:r>
              <a:rPr lang="en-US" b="1" dirty="0">
                <a:solidFill>
                  <a:schemeClr val="bg1"/>
                </a:solidFill>
                <a:latin typeface="Arial" panose="020B0604020202020204" pitchFamily="34" charset="0"/>
                <a:cs typeface="Arial" panose="020B0604020202020204" pitchFamily="34" charset="0"/>
              </a:rPr>
              <a:t>Insights a social media competitive analysis can give you</a:t>
            </a:r>
            <a:r>
              <a:rPr lang="en-US" dirty="0">
                <a:solidFill>
                  <a:schemeClr val="bg1"/>
                </a:solidFill>
                <a:latin typeface="Arial" panose="020B0604020202020204" pitchFamily="34" charset="0"/>
                <a:cs typeface="Arial" panose="020B0604020202020204" pitchFamily="34" charset="0"/>
              </a:rPr>
              <a:t>:</a:t>
            </a:r>
          </a:p>
          <a:p>
            <a:endParaRPr lang="en-US" b="1" dirty="0">
              <a:solidFill>
                <a:schemeClr val="bg1"/>
              </a:solidFill>
              <a:latin typeface="Montserrat"/>
            </a:endParaRPr>
          </a:p>
        </p:txBody>
      </p:sp>
      <p:pic>
        <p:nvPicPr>
          <p:cNvPr id="7" name="Picture 6"/>
          <p:cNvPicPr>
            <a:picLocks noChangeAspect="1"/>
          </p:cNvPicPr>
          <p:nvPr/>
        </p:nvPicPr>
        <p:blipFill>
          <a:blip r:embed="rId3"/>
          <a:stretch>
            <a:fillRect/>
          </a:stretch>
        </p:blipFill>
        <p:spPr>
          <a:xfrm>
            <a:off x="7373257" y="1189749"/>
            <a:ext cx="4718494" cy="5419814"/>
          </a:xfrm>
          <a:prstGeom prst="rect">
            <a:avLst/>
          </a:prstGeom>
        </p:spPr>
      </p:pic>
    </p:spTree>
    <p:extLst>
      <p:ext uri="{BB962C8B-B14F-4D97-AF65-F5344CB8AC3E}">
        <p14:creationId xmlns:p14="http://schemas.microsoft.com/office/powerpoint/2010/main" val="1452913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9418" y="1835282"/>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dirty="0"/>
            </a:b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7" name="Picture 6"/>
          <p:cNvPicPr>
            <a:picLocks noChangeAspect="1"/>
          </p:cNvPicPr>
          <p:nvPr/>
        </p:nvPicPr>
        <p:blipFill>
          <a:blip r:embed="rId3"/>
          <a:stretch>
            <a:fillRect/>
          </a:stretch>
        </p:blipFill>
        <p:spPr>
          <a:xfrm>
            <a:off x="6477311" y="1364074"/>
            <a:ext cx="5612778" cy="5182049"/>
          </a:xfrm>
          <a:prstGeom prst="rect">
            <a:avLst/>
          </a:prstGeom>
        </p:spPr>
      </p:pic>
      <p:sp>
        <p:nvSpPr>
          <p:cNvPr id="9" name="Rectangle 8"/>
          <p:cNvSpPr/>
          <p:nvPr/>
        </p:nvSpPr>
        <p:spPr>
          <a:xfrm>
            <a:off x="208079" y="3695564"/>
            <a:ext cx="6298677" cy="2949525"/>
          </a:xfrm>
          <a:prstGeom prst="rect">
            <a:avLst/>
          </a:prstGeom>
        </p:spPr>
        <p:txBody>
          <a:bodyPr wrap="square">
            <a:spAutoFit/>
          </a:bodyPr>
          <a:lstStyle/>
          <a:p>
            <a:pPr algn="just">
              <a:lnSpc>
                <a:spcPct val="150000"/>
              </a:lnSpc>
            </a:pPr>
            <a:r>
              <a:rPr lang="en-US" b="1" u="sng" dirty="0">
                <a:solidFill>
                  <a:srgbClr val="A61A73"/>
                </a:solidFill>
                <a:latin typeface="Arial" panose="020B0604020202020204" pitchFamily="34" charset="0"/>
                <a:cs typeface="Arial" panose="020B0604020202020204" pitchFamily="34" charset="0"/>
              </a:rPr>
              <a:t>Social listening</a:t>
            </a:r>
            <a:r>
              <a:rPr lang="en-US" dirty="0">
                <a:solidFill>
                  <a:srgbClr val="012A3A"/>
                </a:solidFill>
                <a:latin typeface="Arial" panose="020B0604020202020204" pitchFamily="34" charset="0"/>
                <a:cs typeface="Arial" panose="020B0604020202020204" pitchFamily="34" charset="0"/>
              </a:rPr>
              <a:t> is another way to keep an eye on your competitors.</a:t>
            </a:r>
          </a:p>
          <a:p>
            <a:pPr algn="just">
              <a:lnSpc>
                <a:spcPct val="150000"/>
              </a:lnSpc>
            </a:pPr>
            <a:r>
              <a:rPr lang="en-US" dirty="0">
                <a:solidFill>
                  <a:srgbClr val="012A3A"/>
                </a:solidFill>
                <a:latin typeface="Arial" panose="020B0604020202020204" pitchFamily="34" charset="0"/>
                <a:cs typeface="Arial" panose="020B0604020202020204" pitchFamily="34" charset="0"/>
              </a:rPr>
              <a:t>Do searches of the competition’s company name, account handles, and other relevant keywords on social media. </a:t>
            </a:r>
          </a:p>
          <a:p>
            <a:pPr algn="just">
              <a:lnSpc>
                <a:spcPct val="150000"/>
              </a:lnSpc>
            </a:pPr>
            <a:r>
              <a:rPr lang="en-US" dirty="0">
                <a:solidFill>
                  <a:srgbClr val="012A3A"/>
                </a:solidFill>
                <a:latin typeface="Arial" panose="020B0604020202020204" pitchFamily="34" charset="0"/>
                <a:cs typeface="Arial" panose="020B0604020202020204" pitchFamily="34" charset="0"/>
              </a:rPr>
              <a:t>Find out what their sharing and what other people are saying about them. If their using influencer marketing, how much engagement do those campaigns earn them?</a:t>
            </a:r>
            <a:endParaRPr lang="en-US" b="0" i="0" dirty="0">
              <a:solidFill>
                <a:srgbClr val="012A3A"/>
              </a:solidFill>
              <a:effectLst/>
              <a:latin typeface="Arial" panose="020B0604020202020204" pitchFamily="34" charset="0"/>
              <a:cs typeface="Arial" panose="020B0604020202020204" pitchFamily="34" charset="0"/>
            </a:endParaRPr>
          </a:p>
        </p:txBody>
      </p:sp>
      <p:sp>
        <p:nvSpPr>
          <p:cNvPr id="10" name="Rectangle 9"/>
          <p:cNvSpPr/>
          <p:nvPr/>
        </p:nvSpPr>
        <p:spPr>
          <a:xfrm>
            <a:off x="309418" y="1179408"/>
            <a:ext cx="3070071" cy="369332"/>
          </a:xfrm>
          <a:prstGeom prst="rect">
            <a:avLst/>
          </a:prstGeom>
          <a:solidFill>
            <a:srgbClr val="A61A73"/>
          </a:solidFill>
        </p:spPr>
        <p:txBody>
          <a:bodyPr wrap="none">
            <a:spAutoFit/>
          </a:bodyPr>
          <a:lstStyle/>
          <a:p>
            <a:r>
              <a:rPr lang="en-US" b="1" dirty="0">
                <a:solidFill>
                  <a:schemeClr val="bg1"/>
                </a:solidFill>
                <a:latin typeface="Arial" panose="020B0604020202020204" pitchFamily="34" charset="0"/>
                <a:cs typeface="Arial" panose="020B0604020202020204" pitchFamily="34" charset="0"/>
              </a:rPr>
              <a:t>Use social media listening</a:t>
            </a:r>
          </a:p>
        </p:txBody>
      </p:sp>
      <p:sp>
        <p:nvSpPr>
          <p:cNvPr id="11" name="Rectangle 10"/>
          <p:cNvSpPr/>
          <p:nvPr/>
        </p:nvSpPr>
        <p:spPr>
          <a:xfrm>
            <a:off x="267332" y="1835282"/>
            <a:ext cx="6138086" cy="1703030"/>
          </a:xfrm>
          <a:prstGeom prst="rect">
            <a:avLst/>
          </a:prstGeom>
        </p:spPr>
        <p:txBody>
          <a:bodyPr wrap="square">
            <a:spAutoFit/>
          </a:bodyPr>
          <a:lstStyle/>
          <a:p>
            <a:pPr algn="just">
              <a:lnSpc>
                <a:spcPct val="150000"/>
              </a:lnSpc>
            </a:pPr>
            <a:r>
              <a:rPr lang="en-US" b="1" dirty="0">
                <a:solidFill>
                  <a:srgbClr val="A61A73"/>
                </a:solidFill>
                <a:latin typeface="Montserrat"/>
              </a:rPr>
              <a:t>What is social listening?</a:t>
            </a:r>
          </a:p>
          <a:p>
            <a:pPr algn="just">
              <a:lnSpc>
                <a:spcPct val="150000"/>
              </a:lnSpc>
            </a:pPr>
            <a:r>
              <a:rPr lang="en-US" b="1" dirty="0">
                <a:solidFill>
                  <a:srgbClr val="A61A73"/>
                </a:solidFill>
                <a:latin typeface="Montserrat"/>
              </a:rPr>
              <a:t>Social listening is the practice of monitoring social media channels for mentions of you're brand, competitor brands, and related keywords</a:t>
            </a:r>
            <a:r>
              <a:rPr lang="en-US" b="1" dirty="0">
                <a:solidFill>
                  <a:srgbClr val="012A3A"/>
                </a:solidFill>
                <a:latin typeface="Montserrat"/>
              </a:rPr>
              <a:t>.</a:t>
            </a:r>
            <a:endParaRPr lang="en-US" b="0" i="0" dirty="0">
              <a:solidFill>
                <a:srgbClr val="012A3A"/>
              </a:solidFill>
              <a:effectLst/>
              <a:latin typeface="Montserrat"/>
            </a:endParaRPr>
          </a:p>
        </p:txBody>
      </p:sp>
    </p:spTree>
    <p:extLst>
      <p:ext uri="{BB962C8B-B14F-4D97-AF65-F5344CB8AC3E}">
        <p14:creationId xmlns:p14="http://schemas.microsoft.com/office/powerpoint/2010/main" val="797461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11143" y="2128217"/>
            <a:ext cx="10346983" cy="1706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6" name="Picture 5"/>
          <p:cNvPicPr>
            <a:picLocks noChangeAspect="1"/>
          </p:cNvPicPr>
          <p:nvPr/>
        </p:nvPicPr>
        <p:blipFill>
          <a:blip r:embed="rId3"/>
          <a:stretch>
            <a:fillRect/>
          </a:stretch>
        </p:blipFill>
        <p:spPr>
          <a:xfrm>
            <a:off x="7162800" y="2067282"/>
            <a:ext cx="4873773" cy="3048000"/>
          </a:xfrm>
          <a:prstGeom prst="rect">
            <a:avLst/>
          </a:prstGeom>
        </p:spPr>
      </p:pic>
      <p:sp>
        <p:nvSpPr>
          <p:cNvPr id="7" name="Rectangle 6"/>
          <p:cNvSpPr/>
          <p:nvPr/>
        </p:nvSpPr>
        <p:spPr>
          <a:xfrm>
            <a:off x="374072" y="2185358"/>
            <a:ext cx="6331528" cy="4196020"/>
          </a:xfrm>
          <a:prstGeom prst="rect">
            <a:avLst/>
          </a:prstGeom>
        </p:spPr>
        <p:txBody>
          <a:bodyPr wrap="square">
            <a:spAutoFit/>
          </a:bodyPr>
          <a:lstStyle/>
          <a:p>
            <a:pPr algn="just">
              <a:lnSpc>
                <a:spcPct val="150000"/>
              </a:lnSpc>
            </a:pPr>
            <a:r>
              <a:rPr lang="en-US" dirty="0">
                <a:solidFill>
                  <a:srgbClr val="012A3A"/>
                </a:solidFill>
                <a:latin typeface="Arial" panose="020B0604020202020204" pitchFamily="34" charset="0"/>
                <a:cs typeface="Arial" panose="020B0604020202020204" pitchFamily="34" charset="0"/>
              </a:rPr>
              <a:t>While </a:t>
            </a:r>
            <a:r>
              <a:rPr lang="en-US" b="1" dirty="0">
                <a:solidFill>
                  <a:srgbClr val="012A3A"/>
                </a:solidFill>
                <a:latin typeface="Arial" panose="020B0604020202020204" pitchFamily="34" charset="0"/>
                <a:cs typeface="Arial" panose="020B0604020202020204" pitchFamily="34" charset="0"/>
              </a:rPr>
              <a:t>social media listening is a proactive</a:t>
            </a:r>
            <a:r>
              <a:rPr lang="en-US" dirty="0">
                <a:solidFill>
                  <a:srgbClr val="012A3A"/>
                </a:solidFill>
                <a:latin typeface="Arial" panose="020B0604020202020204" pitchFamily="34" charset="0"/>
                <a:cs typeface="Arial" panose="020B0604020202020204" pitchFamily="34" charset="0"/>
              </a:rPr>
              <a:t> way to track, analyze, and respond to online conversations, </a:t>
            </a:r>
            <a:r>
              <a:rPr lang="en-US" b="1" dirty="0">
                <a:solidFill>
                  <a:srgbClr val="012A3A"/>
                </a:solidFill>
                <a:latin typeface="Arial" panose="020B0604020202020204" pitchFamily="34" charset="0"/>
                <a:cs typeface="Arial" panose="020B0604020202020204" pitchFamily="34" charset="0"/>
              </a:rPr>
              <a:t>social media monitoring is more reactive</a:t>
            </a:r>
            <a:r>
              <a:rPr lang="en-US" dirty="0">
                <a:solidFill>
                  <a:srgbClr val="012A3A"/>
                </a:solidFill>
                <a:latin typeface="Arial" panose="020B0604020202020204" pitchFamily="34" charset="0"/>
                <a:cs typeface="Arial" panose="020B0604020202020204" pitchFamily="34" charset="0"/>
              </a:rPr>
              <a:t>.</a:t>
            </a:r>
          </a:p>
          <a:p>
            <a:pPr algn="just">
              <a:lnSpc>
                <a:spcPct val="150000"/>
              </a:lnSpc>
            </a:pPr>
            <a:endParaRPr lang="en-US" dirty="0">
              <a:solidFill>
                <a:srgbClr val="012A3A"/>
              </a:solidFill>
              <a:latin typeface="Arial" panose="020B0604020202020204" pitchFamily="34" charset="0"/>
              <a:cs typeface="Arial" panose="020B0604020202020204" pitchFamily="34" charset="0"/>
            </a:endParaRPr>
          </a:p>
          <a:p>
            <a:pPr algn="just">
              <a:lnSpc>
                <a:spcPct val="150000"/>
              </a:lnSpc>
            </a:pPr>
            <a:r>
              <a:rPr lang="en-US" b="1" dirty="0">
                <a:solidFill>
                  <a:srgbClr val="012A3A"/>
                </a:solidFill>
                <a:latin typeface="Arial" panose="020B0604020202020204" pitchFamily="34" charset="0"/>
                <a:cs typeface="Arial" panose="020B0604020202020204" pitchFamily="34" charset="0"/>
              </a:rPr>
              <a:t>Social monitoring</a:t>
            </a:r>
            <a:r>
              <a:rPr lang="en-US" dirty="0">
                <a:solidFill>
                  <a:srgbClr val="012A3A"/>
                </a:solidFill>
                <a:latin typeface="Arial" panose="020B0604020202020204" pitchFamily="34" charset="0"/>
                <a:cs typeface="Arial" panose="020B0604020202020204" pitchFamily="34" charset="0"/>
              </a:rPr>
              <a:t> looks at specific brand mentions and sends alerts whenever you're brand is mentioned online. It is sometimes referred to as </a:t>
            </a:r>
            <a:r>
              <a:rPr lang="en-US" b="1" dirty="0">
                <a:solidFill>
                  <a:srgbClr val="012A3A"/>
                </a:solidFill>
                <a:latin typeface="Arial" panose="020B0604020202020204" pitchFamily="34" charset="0"/>
                <a:cs typeface="Arial" panose="020B0604020202020204" pitchFamily="34" charset="0"/>
              </a:rPr>
              <a:t>brand monitoring</a:t>
            </a:r>
            <a:r>
              <a:rPr lang="en-US" dirty="0">
                <a:solidFill>
                  <a:srgbClr val="012A3A"/>
                </a:solidFill>
                <a:latin typeface="Arial" panose="020B0604020202020204" pitchFamily="34" charset="0"/>
                <a:cs typeface="Arial" panose="020B0604020202020204" pitchFamily="34" charset="0"/>
              </a:rPr>
              <a:t>. It can be useful for </a:t>
            </a:r>
            <a:r>
              <a:rPr lang="en-US" b="1" dirty="0">
                <a:solidFill>
                  <a:srgbClr val="012A3A"/>
                </a:solidFill>
                <a:latin typeface="Arial" panose="020B0604020202020204" pitchFamily="34" charset="0"/>
                <a:cs typeface="Arial" panose="020B0604020202020204" pitchFamily="34" charset="0"/>
              </a:rPr>
              <a:t>quickly responding to any negative sentiment or complaints</a:t>
            </a:r>
            <a:r>
              <a:rPr lang="en-US" dirty="0">
                <a:solidFill>
                  <a:srgbClr val="012A3A"/>
                </a:solidFill>
                <a:latin typeface="Arial" panose="020B0604020202020204" pitchFamily="34" charset="0"/>
                <a:cs typeface="Arial" panose="020B0604020202020204" pitchFamily="34" charset="0"/>
              </a:rPr>
              <a:t>, but it doesn’t give you a big-picture view of what people are saying about your brand or industry.</a:t>
            </a:r>
          </a:p>
        </p:txBody>
      </p:sp>
      <p:sp>
        <p:nvSpPr>
          <p:cNvPr id="9" name="Rectangle 8"/>
          <p:cNvSpPr/>
          <p:nvPr/>
        </p:nvSpPr>
        <p:spPr>
          <a:xfrm>
            <a:off x="374072" y="1128253"/>
            <a:ext cx="6525492" cy="646331"/>
          </a:xfrm>
          <a:prstGeom prst="rect">
            <a:avLst/>
          </a:prstGeom>
          <a:solidFill>
            <a:srgbClr val="A61A73"/>
          </a:solidFill>
        </p:spPr>
        <p:txBody>
          <a:bodyPr wrap="square">
            <a:spAutoFit/>
          </a:bodyPr>
          <a:lstStyle/>
          <a:p>
            <a:r>
              <a:rPr lang="en-US" b="1" dirty="0">
                <a:solidFill>
                  <a:schemeClr val="bg1"/>
                </a:solidFill>
                <a:latin typeface="Montserrat"/>
              </a:rPr>
              <a:t>What’s the difference between social listening and social monitoring?</a:t>
            </a:r>
          </a:p>
        </p:txBody>
      </p:sp>
    </p:spTree>
    <p:extLst>
      <p:ext uri="{BB962C8B-B14F-4D97-AF65-F5344CB8AC3E}">
        <p14:creationId xmlns:p14="http://schemas.microsoft.com/office/powerpoint/2010/main" val="31971332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11143" y="2128217"/>
            <a:ext cx="10346983" cy="1706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6" name="Picture 5"/>
          <p:cNvPicPr>
            <a:picLocks noChangeAspect="1"/>
          </p:cNvPicPr>
          <p:nvPr/>
        </p:nvPicPr>
        <p:blipFill>
          <a:blip r:embed="rId3"/>
          <a:stretch>
            <a:fillRect/>
          </a:stretch>
        </p:blipFill>
        <p:spPr>
          <a:xfrm>
            <a:off x="7368667" y="2067282"/>
            <a:ext cx="4667906" cy="3048000"/>
          </a:xfrm>
          <a:prstGeom prst="rect">
            <a:avLst/>
          </a:prstGeom>
        </p:spPr>
      </p:pic>
      <p:sp>
        <p:nvSpPr>
          <p:cNvPr id="7" name="Rectangle 6"/>
          <p:cNvSpPr/>
          <p:nvPr/>
        </p:nvSpPr>
        <p:spPr>
          <a:xfrm>
            <a:off x="677249" y="1944563"/>
            <a:ext cx="6366577" cy="3780522"/>
          </a:xfrm>
          <a:prstGeom prst="rect">
            <a:avLst/>
          </a:prstGeom>
          <a:noFill/>
        </p:spPr>
        <p:txBody>
          <a:bodyPr wrap="square">
            <a:spAutoFit/>
          </a:bodyPr>
          <a:lstStyle/>
          <a:p>
            <a:pPr algn="just">
              <a:lnSpc>
                <a:spcPct val="150000"/>
              </a:lnSpc>
            </a:pPr>
            <a:r>
              <a:rPr lang="en-US" b="1" dirty="0">
                <a:solidFill>
                  <a:srgbClr val="012A3A"/>
                </a:solidFill>
                <a:latin typeface="Montserrat"/>
              </a:rPr>
              <a:t>Social listening,</a:t>
            </a:r>
            <a:r>
              <a:rPr lang="en-US" dirty="0">
                <a:solidFill>
                  <a:srgbClr val="012A3A"/>
                </a:solidFill>
                <a:latin typeface="Montserrat"/>
              </a:rPr>
              <a:t> on the other hand, gives you </a:t>
            </a:r>
            <a:r>
              <a:rPr lang="en-US" b="1" dirty="0">
                <a:solidFill>
                  <a:srgbClr val="012A3A"/>
                </a:solidFill>
                <a:latin typeface="Montserrat"/>
              </a:rPr>
              <a:t>a complete overview of all online conversations related to you're brand, products, industry, and competitors. </a:t>
            </a:r>
            <a:r>
              <a:rPr lang="en-US" dirty="0">
                <a:solidFill>
                  <a:srgbClr val="012A3A"/>
                </a:solidFill>
                <a:latin typeface="Montserrat"/>
              </a:rPr>
              <a:t>this holistic approach provides valuable insights that can help you make strategic decisions about your marketing and social media strategy.</a:t>
            </a:r>
          </a:p>
          <a:p>
            <a:pPr algn="just">
              <a:lnSpc>
                <a:spcPct val="150000"/>
              </a:lnSpc>
            </a:pPr>
            <a:r>
              <a:rPr lang="en-US" dirty="0">
                <a:solidFill>
                  <a:srgbClr val="012A3A"/>
                </a:solidFill>
                <a:latin typeface="Montserrat"/>
              </a:rPr>
              <a:t>In short, if you want to stay on top of the latest trends and </a:t>
            </a:r>
            <a:r>
              <a:rPr lang="en-US" b="1" dirty="0">
                <a:solidFill>
                  <a:srgbClr val="012A3A"/>
                </a:solidFill>
                <a:latin typeface="Montserrat"/>
              </a:rPr>
              <a:t>see what people are saying about your brand over time</a:t>
            </a:r>
            <a:r>
              <a:rPr lang="en-US" dirty="0">
                <a:solidFill>
                  <a:srgbClr val="012A3A"/>
                </a:solidFill>
                <a:latin typeface="Montserrat"/>
              </a:rPr>
              <a:t>, </a:t>
            </a:r>
            <a:r>
              <a:rPr lang="en-US" b="1" dirty="0">
                <a:solidFill>
                  <a:srgbClr val="A61A73"/>
                </a:solidFill>
                <a:latin typeface="Montserrat"/>
              </a:rPr>
              <a:t>you need a social listening strategy.</a:t>
            </a:r>
            <a:endParaRPr lang="en-US" b="1" i="0" dirty="0">
              <a:solidFill>
                <a:srgbClr val="A61A73"/>
              </a:solidFill>
              <a:effectLst/>
              <a:latin typeface="Montserrat"/>
            </a:endParaRPr>
          </a:p>
        </p:txBody>
      </p:sp>
      <p:sp>
        <p:nvSpPr>
          <p:cNvPr id="9" name="Rectangle 8"/>
          <p:cNvSpPr/>
          <p:nvPr/>
        </p:nvSpPr>
        <p:spPr>
          <a:xfrm>
            <a:off x="812536" y="1149766"/>
            <a:ext cx="6096001" cy="646331"/>
          </a:xfrm>
          <a:prstGeom prst="rect">
            <a:avLst/>
          </a:prstGeom>
          <a:solidFill>
            <a:srgbClr val="A61A73"/>
          </a:solidFill>
        </p:spPr>
        <p:txBody>
          <a:bodyPr>
            <a:spAutoFit/>
          </a:bodyPr>
          <a:lstStyle/>
          <a:p>
            <a:r>
              <a:rPr lang="en-US" b="1" dirty="0">
                <a:solidFill>
                  <a:schemeClr val="bg1"/>
                </a:solidFill>
                <a:latin typeface="Montserrat"/>
              </a:rPr>
              <a:t>What’s the difference between social listening and social monitoring?</a:t>
            </a:r>
          </a:p>
        </p:txBody>
      </p:sp>
    </p:spTree>
    <p:extLst>
      <p:ext uri="{BB962C8B-B14F-4D97-AF65-F5344CB8AC3E}">
        <p14:creationId xmlns:p14="http://schemas.microsoft.com/office/powerpoint/2010/main" val="12440162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B738525-DD8E-2E85-F385-345FF64341EB}"/>
              </a:ext>
            </a:extLst>
          </p:cNvPr>
          <p:cNvSpPr txBox="1"/>
          <p:nvPr/>
        </p:nvSpPr>
        <p:spPr>
          <a:xfrm>
            <a:off x="9671581" y="1355337"/>
            <a:ext cx="1840437"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 7</a:t>
            </a:r>
          </a:p>
        </p:txBody>
      </p:sp>
      <p:sp>
        <p:nvSpPr>
          <p:cNvPr id="2" name="Rectangle 1"/>
          <p:cNvSpPr/>
          <p:nvPr/>
        </p:nvSpPr>
        <p:spPr>
          <a:xfrm>
            <a:off x="290945" y="1873195"/>
            <a:ext cx="6096000" cy="4524315"/>
          </a:xfrm>
          <a:prstGeom prst="rect">
            <a:avLst/>
          </a:prstGeom>
        </p:spPr>
        <p:txBody>
          <a:bodyPr>
            <a:spAutoFit/>
          </a:bodyPr>
          <a:lstStyle/>
          <a:p>
            <a:pPr>
              <a:lnSpc>
                <a:spcPct val="150000"/>
              </a:lnSpc>
            </a:pPr>
            <a:r>
              <a:rPr lang="en-US" dirty="0">
                <a:solidFill>
                  <a:srgbClr val="012A3A"/>
                </a:solidFill>
                <a:latin typeface="Arial" panose="020B0604020202020204" pitchFamily="34" charset="0"/>
                <a:cs typeface="Arial" panose="020B0604020202020204" pitchFamily="34" charset="0"/>
              </a:rPr>
              <a:t>If you’re already using social media, take stock of you're efforts so far. Ask you're self the following questions:</a:t>
            </a:r>
          </a:p>
          <a:p>
            <a:pPr>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What’s working, and what’s not?</a:t>
            </a:r>
          </a:p>
          <a:p>
            <a:pPr>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Who is engaging with you?</a:t>
            </a:r>
          </a:p>
          <a:p>
            <a:pPr>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What are you're most valuable partnerships?</a:t>
            </a:r>
          </a:p>
          <a:p>
            <a:pPr>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Which networks does you're target audience use?</a:t>
            </a:r>
          </a:p>
          <a:p>
            <a:pPr>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How does you're social media presence compare to the competition?</a:t>
            </a:r>
          </a:p>
          <a:p>
            <a:pPr>
              <a:lnSpc>
                <a:spcPct val="150000"/>
              </a:lnSpc>
            </a:pPr>
            <a:r>
              <a:rPr lang="en-US" dirty="0">
                <a:solidFill>
                  <a:srgbClr val="012A3A"/>
                </a:solidFill>
                <a:latin typeface="Arial" panose="020B0604020202020204" pitchFamily="34" charset="0"/>
                <a:cs typeface="Arial" panose="020B0604020202020204" pitchFamily="34" charset="0"/>
              </a:rPr>
              <a:t>Once you collect that information, you’ll be ready to start thinking about ways to improve.</a:t>
            </a:r>
            <a:endParaRPr lang="en-US" b="1" dirty="0">
              <a:solidFill>
                <a:srgbClr val="007978"/>
              </a:solidFill>
              <a:latin typeface="Arial" panose="020B0604020202020204" pitchFamily="34" charset="0"/>
              <a:cs typeface="Arial" panose="020B0604020202020204" pitchFamily="34" charset="0"/>
            </a:endParaRPr>
          </a:p>
          <a:p>
            <a:endParaRPr lang="en-US" b="0" i="0" dirty="0">
              <a:solidFill>
                <a:srgbClr val="012A3A"/>
              </a:solidFill>
              <a:effectLst/>
              <a:latin typeface="Montserrat"/>
            </a:endParaRPr>
          </a:p>
        </p:txBody>
      </p:sp>
      <p:sp>
        <p:nvSpPr>
          <p:cNvPr id="6" name="Rectangle 5"/>
          <p:cNvSpPr/>
          <p:nvPr/>
        </p:nvSpPr>
        <p:spPr>
          <a:xfrm>
            <a:off x="290944" y="1210705"/>
            <a:ext cx="4281055" cy="369332"/>
          </a:xfrm>
          <a:prstGeom prst="rect">
            <a:avLst/>
          </a:prstGeom>
          <a:solidFill>
            <a:srgbClr val="A61A73"/>
          </a:solidFill>
        </p:spPr>
        <p:txBody>
          <a:bodyPr wrap="square">
            <a:spAutoFit/>
          </a:bodyPr>
          <a:lstStyle/>
          <a:p>
            <a:r>
              <a:rPr lang="en-US" b="1" dirty="0">
                <a:solidFill>
                  <a:schemeClr val="bg1"/>
                </a:solidFill>
                <a:latin typeface="Montserrat"/>
              </a:rPr>
              <a:t> Step 4. Do a social media audit</a:t>
            </a:r>
            <a:endParaRPr lang="en-US" dirty="0">
              <a:solidFill>
                <a:schemeClr val="bg1"/>
              </a:solidFill>
            </a:endParaRPr>
          </a:p>
        </p:txBody>
      </p:sp>
      <p:pic>
        <p:nvPicPr>
          <p:cNvPr id="7" name="Picture 6"/>
          <p:cNvPicPr>
            <a:picLocks noChangeAspect="1"/>
          </p:cNvPicPr>
          <p:nvPr/>
        </p:nvPicPr>
        <p:blipFill>
          <a:blip r:embed="rId3"/>
          <a:stretch>
            <a:fillRect/>
          </a:stretch>
        </p:blipFill>
        <p:spPr>
          <a:xfrm>
            <a:off x="6217920" y="901182"/>
            <a:ext cx="5807825" cy="5795529"/>
          </a:xfrm>
          <a:prstGeom prst="rect">
            <a:avLst/>
          </a:prstGeom>
          <a:ln w="38100">
            <a:solidFill>
              <a:srgbClr val="A61A73"/>
            </a:solidFill>
          </a:ln>
        </p:spPr>
      </p:pic>
    </p:spTree>
    <p:extLst>
      <p:ext uri="{BB962C8B-B14F-4D97-AF65-F5344CB8AC3E}">
        <p14:creationId xmlns:p14="http://schemas.microsoft.com/office/powerpoint/2010/main" val="3321767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0"/>
            <a:ext cx="12192000" cy="7024255"/>
          </a:xfrm>
          <a:prstGeom prst="rect">
            <a:avLst/>
          </a:prstGeom>
        </p:spPr>
      </p:pic>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3228109" y="518483"/>
            <a:ext cx="624826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
        <p:nvSpPr>
          <p:cNvPr id="10" name="TextBox 9">
            <a:extLst>
              <a:ext uri="{FF2B5EF4-FFF2-40B4-BE49-F238E27FC236}">
                <a16:creationId xmlns:a16="http://schemas.microsoft.com/office/drawing/2014/main" id="{AB738525-DD8E-2E85-F385-345FF64341EB}"/>
              </a:ext>
            </a:extLst>
          </p:cNvPr>
          <p:cNvSpPr txBox="1"/>
          <p:nvPr/>
        </p:nvSpPr>
        <p:spPr>
          <a:xfrm>
            <a:off x="9671581" y="1355337"/>
            <a:ext cx="1840437"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 7</a:t>
            </a:r>
          </a:p>
        </p:txBody>
      </p:sp>
      <p:sp>
        <p:nvSpPr>
          <p:cNvPr id="2" name="Rectangle 1"/>
          <p:cNvSpPr/>
          <p:nvPr/>
        </p:nvSpPr>
        <p:spPr>
          <a:xfrm>
            <a:off x="290945" y="1873195"/>
            <a:ext cx="6096000" cy="784830"/>
          </a:xfrm>
          <a:prstGeom prst="rect">
            <a:avLst/>
          </a:prstGeom>
        </p:spPr>
        <p:txBody>
          <a:bodyPr>
            <a:spAutoFit/>
          </a:bodyPr>
          <a:lstStyle/>
          <a:p>
            <a:pPr>
              <a:lnSpc>
                <a:spcPct val="150000"/>
              </a:lnSpc>
            </a:pPr>
            <a:endParaRPr lang="en-US" b="1" dirty="0">
              <a:solidFill>
                <a:srgbClr val="007978"/>
              </a:solidFill>
              <a:latin typeface="Arial" panose="020B0604020202020204" pitchFamily="34" charset="0"/>
              <a:cs typeface="Arial" panose="020B0604020202020204" pitchFamily="34" charset="0"/>
            </a:endParaRPr>
          </a:p>
          <a:p>
            <a:endParaRPr lang="en-US" b="0" i="0" dirty="0">
              <a:solidFill>
                <a:srgbClr val="012A3A"/>
              </a:solidFill>
              <a:effectLst/>
              <a:latin typeface="Montserrat"/>
            </a:endParaRPr>
          </a:p>
        </p:txBody>
      </p:sp>
      <p:sp>
        <p:nvSpPr>
          <p:cNvPr id="6" name="Rectangle 5"/>
          <p:cNvSpPr/>
          <p:nvPr/>
        </p:nvSpPr>
        <p:spPr>
          <a:xfrm>
            <a:off x="290944" y="1210705"/>
            <a:ext cx="4281055" cy="369332"/>
          </a:xfrm>
          <a:prstGeom prst="rect">
            <a:avLst/>
          </a:prstGeom>
          <a:solidFill>
            <a:srgbClr val="A61A73"/>
          </a:solidFill>
        </p:spPr>
        <p:txBody>
          <a:bodyPr wrap="square">
            <a:spAutoFit/>
          </a:bodyPr>
          <a:lstStyle/>
          <a:p>
            <a:r>
              <a:rPr lang="en-US" b="1" dirty="0">
                <a:solidFill>
                  <a:schemeClr val="bg1"/>
                </a:solidFill>
                <a:latin typeface="Montserrat"/>
              </a:rPr>
              <a:t> Step 4. Do a social media audit</a:t>
            </a:r>
            <a:endParaRPr lang="en-US" dirty="0">
              <a:solidFill>
                <a:schemeClr val="bg1"/>
              </a:solidFill>
            </a:endParaRPr>
          </a:p>
        </p:txBody>
      </p:sp>
      <p:sp>
        <p:nvSpPr>
          <p:cNvPr id="5" name="Rectangle 4"/>
          <p:cNvSpPr/>
          <p:nvPr/>
        </p:nvSpPr>
        <p:spPr>
          <a:xfrm>
            <a:off x="0" y="4522303"/>
            <a:ext cx="12192000" cy="2169825"/>
          </a:xfrm>
          <a:prstGeom prst="rect">
            <a:avLst/>
          </a:prstGeom>
        </p:spPr>
        <p:txBody>
          <a:bodyPr wrap="square">
            <a:spAutoFit/>
          </a:bodyPr>
          <a:lstStyle/>
          <a:p>
            <a:pPr>
              <a:lnSpc>
                <a:spcPct val="150000"/>
              </a:lnSpc>
            </a:pPr>
            <a:r>
              <a:rPr lang="en-US" dirty="0">
                <a:solidFill>
                  <a:srgbClr val="012A3A"/>
                </a:solidFill>
                <a:latin typeface="Montserrat"/>
              </a:rPr>
              <a:t>Your audit should give you a clear picture of what purpose each of your social accounts serves. If the purpose of an account isn’t clear, think about whether it’s worth keeping. To help you decide, ask you're self the following questions:</a:t>
            </a:r>
          </a:p>
          <a:p>
            <a:pPr>
              <a:lnSpc>
                <a:spcPct val="150000"/>
              </a:lnSpc>
              <a:buFont typeface="+mj-lt"/>
              <a:buAutoNum type="arabicPeriod"/>
            </a:pPr>
            <a:r>
              <a:rPr lang="en-US" dirty="0">
                <a:solidFill>
                  <a:srgbClr val="012A3A"/>
                </a:solidFill>
                <a:latin typeface="Montserrat"/>
              </a:rPr>
              <a:t>Is my audience here?</a:t>
            </a:r>
          </a:p>
          <a:p>
            <a:pPr>
              <a:lnSpc>
                <a:spcPct val="150000"/>
              </a:lnSpc>
              <a:buFont typeface="+mj-lt"/>
              <a:buAutoNum type="arabicPeriod"/>
            </a:pPr>
            <a:r>
              <a:rPr lang="en-US" dirty="0">
                <a:solidFill>
                  <a:srgbClr val="012A3A"/>
                </a:solidFill>
                <a:latin typeface="Montserrat"/>
              </a:rPr>
              <a:t>If so, how are they using this platform?</a:t>
            </a:r>
          </a:p>
          <a:p>
            <a:pPr>
              <a:lnSpc>
                <a:spcPct val="150000"/>
              </a:lnSpc>
              <a:buFont typeface="+mj-lt"/>
              <a:buAutoNum type="arabicPeriod"/>
            </a:pPr>
            <a:r>
              <a:rPr lang="en-US" dirty="0">
                <a:solidFill>
                  <a:srgbClr val="012A3A"/>
                </a:solidFill>
                <a:latin typeface="Montserrat"/>
              </a:rPr>
              <a:t>Can me use dis account to help achieve my goals?</a:t>
            </a:r>
          </a:p>
        </p:txBody>
      </p:sp>
      <p:sp>
        <p:nvSpPr>
          <p:cNvPr id="9" name="Rectangle 8"/>
          <p:cNvSpPr/>
          <p:nvPr/>
        </p:nvSpPr>
        <p:spPr>
          <a:xfrm>
            <a:off x="7005204" y="5671204"/>
            <a:ext cx="4556991" cy="92333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lvl="0">
              <a:lnSpc>
                <a:spcPct val="150000"/>
              </a:lnSpc>
            </a:pPr>
            <a:r>
              <a:rPr lang="en-US" b="1" dirty="0">
                <a:solidFill>
                  <a:srgbClr val="A61A73"/>
                </a:solidFill>
                <a:latin typeface="Arial" panose="020B0604020202020204" pitchFamily="34" charset="0"/>
                <a:cs typeface="Arial" panose="020B0604020202020204" pitchFamily="34" charset="0"/>
              </a:rPr>
              <a:t>Asking these tough questions will keep your social media strategy focused.</a:t>
            </a:r>
          </a:p>
        </p:txBody>
      </p:sp>
    </p:spTree>
    <p:extLst>
      <p:ext uri="{BB962C8B-B14F-4D97-AF65-F5344CB8AC3E}">
        <p14:creationId xmlns:p14="http://schemas.microsoft.com/office/powerpoint/2010/main" val="3283611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B738525-DD8E-2E85-F385-345FF64341EB}"/>
              </a:ext>
            </a:extLst>
          </p:cNvPr>
          <p:cNvSpPr txBox="1"/>
          <p:nvPr/>
        </p:nvSpPr>
        <p:spPr>
          <a:xfrm>
            <a:off x="9671581" y="1355337"/>
            <a:ext cx="1840437"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 7</a:t>
            </a:r>
          </a:p>
        </p:txBody>
      </p:sp>
      <p:sp>
        <p:nvSpPr>
          <p:cNvPr id="2" name="Rectangle 1"/>
          <p:cNvSpPr/>
          <p:nvPr/>
        </p:nvSpPr>
        <p:spPr>
          <a:xfrm>
            <a:off x="290945" y="1873195"/>
            <a:ext cx="4281054" cy="369332"/>
          </a:xfrm>
          <a:prstGeom prst="rect">
            <a:avLst/>
          </a:prstGeom>
          <a:solidFill>
            <a:srgbClr val="FF6699"/>
          </a:solidFill>
        </p:spPr>
        <p:txBody>
          <a:bodyPr wrap="square">
            <a:spAutoFit/>
          </a:bodyPr>
          <a:lstStyle/>
          <a:p>
            <a:r>
              <a:rPr lang="en-US" b="1" dirty="0">
                <a:solidFill>
                  <a:schemeClr val="bg1"/>
                </a:solidFill>
                <a:latin typeface="Montserrat"/>
              </a:rPr>
              <a:t>Look for impostor accounts</a:t>
            </a:r>
          </a:p>
        </p:txBody>
      </p:sp>
      <p:sp>
        <p:nvSpPr>
          <p:cNvPr id="6" name="Rectangle 5"/>
          <p:cNvSpPr/>
          <p:nvPr/>
        </p:nvSpPr>
        <p:spPr>
          <a:xfrm>
            <a:off x="290944" y="1210705"/>
            <a:ext cx="4281055" cy="369332"/>
          </a:xfrm>
          <a:prstGeom prst="rect">
            <a:avLst/>
          </a:prstGeom>
          <a:solidFill>
            <a:srgbClr val="A61A73"/>
          </a:solidFill>
        </p:spPr>
        <p:txBody>
          <a:bodyPr wrap="square">
            <a:spAutoFit/>
          </a:bodyPr>
          <a:lstStyle/>
          <a:p>
            <a:r>
              <a:rPr lang="en-US" b="1" dirty="0">
                <a:solidFill>
                  <a:schemeClr val="bg1"/>
                </a:solidFill>
                <a:latin typeface="Montserrat"/>
              </a:rPr>
              <a:t> Step 4. Do a social media audit</a:t>
            </a:r>
            <a:endParaRPr lang="en-US" dirty="0">
              <a:solidFill>
                <a:schemeClr val="bg1"/>
              </a:solidFill>
            </a:endParaRPr>
          </a:p>
        </p:txBody>
      </p:sp>
      <p:sp>
        <p:nvSpPr>
          <p:cNvPr id="7" name="Rectangle 6"/>
          <p:cNvSpPr/>
          <p:nvPr/>
        </p:nvSpPr>
        <p:spPr>
          <a:xfrm>
            <a:off x="180431" y="2671193"/>
            <a:ext cx="6096000" cy="2862322"/>
          </a:xfrm>
          <a:prstGeom prst="rect">
            <a:avLst/>
          </a:prstGeom>
        </p:spPr>
        <p:txBody>
          <a:bodyPr>
            <a:spAutoFit/>
          </a:bodyPr>
          <a:lstStyle/>
          <a:p>
            <a:endParaRPr lang="en-US" b="1" dirty="0">
              <a:solidFill>
                <a:srgbClr val="012A3A"/>
              </a:solidFill>
              <a:latin typeface="Montserrat"/>
            </a:endParaRPr>
          </a:p>
          <a:p>
            <a:pPr algn="just">
              <a:lnSpc>
                <a:spcPct val="150000"/>
              </a:lnSpc>
            </a:pPr>
            <a:r>
              <a:rPr lang="en-US" dirty="0">
                <a:solidFill>
                  <a:srgbClr val="012A3A"/>
                </a:solidFill>
                <a:latin typeface="Montserrat"/>
              </a:rPr>
              <a:t>During the audit, you may discover fake accounts using you're business name or the names of you're products.</a:t>
            </a:r>
          </a:p>
          <a:p>
            <a:pPr algn="just">
              <a:lnSpc>
                <a:spcPct val="150000"/>
              </a:lnSpc>
            </a:pPr>
            <a:r>
              <a:rPr lang="en-US" dirty="0">
                <a:solidFill>
                  <a:srgbClr val="012A3A"/>
                </a:solidFill>
                <a:latin typeface="Montserrat"/>
              </a:rPr>
              <a:t>These imposters can be harmful to you're brand—never mind that they’re capturing followers that should be yours.</a:t>
            </a:r>
          </a:p>
          <a:p>
            <a:pPr algn="just">
              <a:lnSpc>
                <a:spcPct val="150000"/>
              </a:lnSpc>
            </a:pPr>
            <a:r>
              <a:rPr lang="en-US" dirty="0">
                <a:solidFill>
                  <a:srgbClr val="012A3A"/>
                </a:solidFill>
                <a:latin typeface="Montserrat"/>
              </a:rPr>
              <a:t>You may want to get your accounts </a:t>
            </a:r>
            <a:r>
              <a:rPr lang="en-US" dirty="0">
                <a:solidFill>
                  <a:srgbClr val="012A3A"/>
                </a:solidFill>
                <a:latin typeface="Arial" panose="020B0604020202020204" pitchFamily="34" charset="0"/>
                <a:cs typeface="Arial" panose="020B0604020202020204" pitchFamily="34" charset="0"/>
              </a:rPr>
              <a:t>verified</a:t>
            </a:r>
            <a:r>
              <a:rPr lang="en-US" dirty="0">
                <a:solidFill>
                  <a:srgbClr val="012A3A"/>
                </a:solidFill>
                <a:latin typeface="Montserrat"/>
              </a:rPr>
              <a:t> too to ensure your fans no they are dealing with the real you.</a:t>
            </a:r>
            <a:endParaRPr lang="en-US" b="0" i="0" dirty="0">
              <a:solidFill>
                <a:srgbClr val="012A3A"/>
              </a:solidFill>
              <a:effectLst/>
              <a:latin typeface="Montserrat"/>
            </a:endParaRPr>
          </a:p>
        </p:txBody>
      </p:sp>
      <p:pic>
        <p:nvPicPr>
          <p:cNvPr id="9" name="Picture 8"/>
          <p:cNvPicPr>
            <a:picLocks noChangeAspect="1"/>
          </p:cNvPicPr>
          <p:nvPr/>
        </p:nvPicPr>
        <p:blipFill>
          <a:blip r:embed="rId3"/>
          <a:stretch>
            <a:fillRect/>
          </a:stretch>
        </p:blipFill>
        <p:spPr>
          <a:xfrm>
            <a:off x="6927272" y="975284"/>
            <a:ext cx="4972627" cy="3483131"/>
          </a:xfrm>
          <a:prstGeom prst="rect">
            <a:avLst/>
          </a:prstGeom>
        </p:spPr>
      </p:pic>
      <p:sp>
        <p:nvSpPr>
          <p:cNvPr id="11" name="Rectangle 10"/>
          <p:cNvSpPr/>
          <p:nvPr/>
        </p:nvSpPr>
        <p:spPr>
          <a:xfrm>
            <a:off x="6927272" y="4754189"/>
            <a:ext cx="5220393" cy="1754326"/>
          </a:xfrm>
          <a:prstGeom prst="rect">
            <a:avLst/>
          </a:prstGeom>
        </p:spPr>
        <p:txBody>
          <a:bodyPr wrap="square">
            <a:spAutoFit/>
          </a:bodyPr>
          <a:lstStyle/>
          <a:p>
            <a:r>
              <a:rPr lang="en-US" b="1" dirty="0">
                <a:solidFill>
                  <a:srgbClr val="012A3A"/>
                </a:solidFill>
                <a:latin typeface="Montserrat"/>
              </a:rPr>
              <a:t>What is Facebook verification?</a:t>
            </a:r>
          </a:p>
          <a:p>
            <a:r>
              <a:rPr lang="en-US" u="sng" dirty="0">
                <a:solidFill>
                  <a:srgbClr val="A61A73"/>
                </a:solidFill>
                <a:latin typeface="Montserrat"/>
              </a:rPr>
              <a:t>Facebook verification</a:t>
            </a:r>
            <a:r>
              <a:rPr lang="en-US" dirty="0">
                <a:solidFill>
                  <a:srgbClr val="A61A73"/>
                </a:solidFill>
                <a:latin typeface="Montserrat"/>
              </a:rPr>
              <a:t> </a:t>
            </a:r>
            <a:r>
              <a:rPr lang="en-US" dirty="0">
                <a:solidFill>
                  <a:srgbClr val="012A3A"/>
                </a:solidFill>
                <a:latin typeface="Montserrat"/>
              </a:rPr>
              <a:t>is the process of getting an account or Page verified to show other users that it represents your authentic presence on the platform. A </a:t>
            </a:r>
            <a:r>
              <a:rPr lang="en-US" u="sng" dirty="0">
                <a:solidFill>
                  <a:srgbClr val="A61A73"/>
                </a:solidFill>
                <a:latin typeface="Montserrat"/>
              </a:rPr>
              <a:t>blue checkmark</a:t>
            </a:r>
            <a:r>
              <a:rPr lang="en-US" dirty="0">
                <a:solidFill>
                  <a:srgbClr val="012A3A"/>
                </a:solidFill>
                <a:latin typeface="Montserrat"/>
              </a:rPr>
              <a:t> badge appears next to a verified account’s name:</a:t>
            </a:r>
            <a:endParaRPr lang="en-US" b="0" i="0" dirty="0">
              <a:solidFill>
                <a:srgbClr val="012A3A"/>
              </a:solidFill>
              <a:effectLst/>
              <a:latin typeface="Montserrat"/>
            </a:endParaRPr>
          </a:p>
        </p:txBody>
      </p:sp>
      <p:sp>
        <p:nvSpPr>
          <p:cNvPr id="12" name="Rectangle 11"/>
          <p:cNvSpPr/>
          <p:nvPr/>
        </p:nvSpPr>
        <p:spPr>
          <a:xfrm>
            <a:off x="8532785" y="720283"/>
            <a:ext cx="3614880" cy="1600438"/>
          </a:xfrm>
          <a:prstGeom prst="rect">
            <a:avLst/>
          </a:prstGeom>
          <a:solidFill>
            <a:srgbClr val="A61A73"/>
          </a:solidFill>
        </p:spPr>
        <p:txBody>
          <a:bodyPr wrap="square">
            <a:spAutoFit/>
          </a:bodyPr>
          <a:lstStyle/>
          <a:p>
            <a:r>
              <a:rPr lang="en-US" sz="1400" dirty="0">
                <a:solidFill>
                  <a:schemeClr val="bg1"/>
                </a:solidFill>
                <a:latin typeface="Arial" panose="020B0604020202020204" pitchFamily="34" charset="0"/>
                <a:cs typeface="Arial" panose="020B0604020202020204" pitchFamily="34" charset="0"/>
              </a:rPr>
              <a:t>Verifying social media accounts began with Twitter in 2009 as a way to mark genuine accounts of public figures or notable organizations. Facebook followed suit with its own blue verification checkmark in 2013. The practice was then introduced to Instagram in 2014.</a:t>
            </a:r>
          </a:p>
        </p:txBody>
      </p:sp>
    </p:spTree>
    <p:extLst>
      <p:ext uri="{BB962C8B-B14F-4D97-AF65-F5344CB8AC3E}">
        <p14:creationId xmlns:p14="http://schemas.microsoft.com/office/powerpoint/2010/main" val="35772547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pic>
        <p:nvPicPr>
          <p:cNvPr id="2" name="Picture 1"/>
          <p:cNvPicPr>
            <a:picLocks noChangeAspect="1"/>
          </p:cNvPicPr>
          <p:nvPr/>
        </p:nvPicPr>
        <p:blipFill>
          <a:blip r:embed="rId3"/>
          <a:stretch>
            <a:fillRect/>
          </a:stretch>
        </p:blipFill>
        <p:spPr>
          <a:xfrm>
            <a:off x="3414346" y="174298"/>
            <a:ext cx="7544599" cy="5005092"/>
          </a:xfrm>
          <a:prstGeom prst="rect">
            <a:avLst/>
          </a:prstGeom>
        </p:spPr>
      </p:pic>
      <p:sp>
        <p:nvSpPr>
          <p:cNvPr id="4" name="Rectangle 3"/>
          <p:cNvSpPr/>
          <p:nvPr/>
        </p:nvSpPr>
        <p:spPr>
          <a:xfrm>
            <a:off x="288169" y="1476515"/>
            <a:ext cx="5974086" cy="1200329"/>
          </a:xfrm>
          <a:prstGeom prst="rect">
            <a:avLst/>
          </a:prstGeom>
        </p:spPr>
        <p:txBody>
          <a:bodyPr wrap="square">
            <a:spAutoFit/>
          </a:bodyPr>
          <a:lstStyle/>
          <a:p>
            <a:r>
              <a:rPr lang="en-US" b="1" dirty="0">
                <a:solidFill>
                  <a:srgbClr val="012A3A"/>
                </a:solidFill>
                <a:latin typeface="Arial" panose="020B0604020202020204" pitchFamily="34" charset="0"/>
                <a:cs typeface="Arial" panose="020B0604020202020204" pitchFamily="34" charset="0"/>
              </a:rPr>
              <a:t>Decide which networks to use</a:t>
            </a:r>
          </a:p>
          <a:p>
            <a:pPr>
              <a:lnSpc>
                <a:spcPct val="150000"/>
              </a:lnSpc>
            </a:pPr>
            <a:r>
              <a:rPr lang="en-US" dirty="0">
                <a:solidFill>
                  <a:srgbClr val="012A3A"/>
                </a:solidFill>
                <a:latin typeface="Arial" panose="020B0604020202020204" pitchFamily="34" charset="0"/>
                <a:cs typeface="Arial" panose="020B0604020202020204" pitchFamily="34" charset="0"/>
              </a:rPr>
              <a:t>As you decide which social networks to use, you will also need to define your strategy for each.</a:t>
            </a:r>
            <a:endParaRPr lang="en-US" b="0" i="0" dirty="0">
              <a:solidFill>
                <a:srgbClr val="012A3A"/>
              </a:solidFill>
              <a:effectLst/>
              <a:latin typeface="Arial" panose="020B0604020202020204" pitchFamily="34" charset="0"/>
              <a:cs typeface="Arial" panose="020B0604020202020204" pitchFamily="34" charset="0"/>
            </a:endParaRPr>
          </a:p>
        </p:txBody>
      </p:sp>
      <p:sp>
        <p:nvSpPr>
          <p:cNvPr id="6" name="Rectangle 5"/>
          <p:cNvSpPr/>
          <p:nvPr/>
        </p:nvSpPr>
        <p:spPr>
          <a:xfrm>
            <a:off x="321566" y="990612"/>
            <a:ext cx="5940689" cy="369332"/>
          </a:xfrm>
          <a:prstGeom prst="rect">
            <a:avLst/>
          </a:prstGeom>
          <a:solidFill>
            <a:srgbClr val="A61A73"/>
          </a:solid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Step 5. Set up accounts and improve profiles</a:t>
            </a:r>
          </a:p>
        </p:txBody>
      </p:sp>
      <p:sp>
        <p:nvSpPr>
          <p:cNvPr id="9" name="Rectangle 8"/>
          <p:cNvSpPr/>
          <p:nvPr/>
        </p:nvSpPr>
        <p:spPr>
          <a:xfrm>
            <a:off x="746443" y="4213330"/>
            <a:ext cx="10629213" cy="2585323"/>
          </a:xfrm>
          <a:prstGeom prst="rect">
            <a:avLst/>
          </a:prstGeom>
        </p:spPr>
        <p:txBody>
          <a:bodyPr wrap="square">
            <a:spAutoFit/>
          </a:bodyPr>
          <a:lstStyle/>
          <a:p>
            <a:r>
              <a:rPr lang="en-US" b="1" dirty="0">
                <a:solidFill>
                  <a:srgbClr val="012A3A"/>
                </a:solidFill>
                <a:latin typeface="Arial" panose="020B0604020202020204" pitchFamily="34" charset="0"/>
                <a:cs typeface="Arial" panose="020B0604020202020204" pitchFamily="34" charset="0"/>
              </a:rPr>
              <a:t>Pro tip</a:t>
            </a:r>
            <a:r>
              <a:rPr lang="en-US" dirty="0">
                <a:solidFill>
                  <a:srgbClr val="012A3A"/>
                </a:solidFill>
                <a:latin typeface="Arial" panose="020B0604020202020204" pitchFamily="34" charset="0"/>
                <a:cs typeface="Arial" panose="020B0604020202020204" pitchFamily="34" charset="0"/>
              </a:rPr>
              <a:t>: Write out a mission statement for each network. A one-sentence declaration to keep you focused on a specific goal.</a:t>
            </a:r>
          </a:p>
          <a:p>
            <a:r>
              <a:rPr lang="en-US" dirty="0">
                <a:solidFill>
                  <a:srgbClr val="A61A73"/>
                </a:solidFill>
                <a:latin typeface="Arial" panose="020B0604020202020204" pitchFamily="34" charset="0"/>
                <a:cs typeface="Arial" panose="020B0604020202020204" pitchFamily="34" charset="0"/>
              </a:rPr>
              <a:t>Example:</a:t>
            </a:r>
            <a:r>
              <a:rPr lang="en-US" dirty="0">
                <a:solidFill>
                  <a:srgbClr val="012A3A"/>
                </a:solidFill>
                <a:latin typeface="Arial" panose="020B0604020202020204" pitchFamily="34" charset="0"/>
                <a:cs typeface="Arial" panose="020B0604020202020204" pitchFamily="34" charset="0"/>
              </a:rPr>
              <a:t> “We will use Twitter for customer support to keep email and call volumes down.”</a:t>
            </a:r>
          </a:p>
          <a:p>
            <a:r>
              <a:rPr lang="en-US" dirty="0">
                <a:solidFill>
                  <a:srgbClr val="012A3A"/>
                </a:solidFill>
                <a:latin typeface="Arial" panose="020B0604020202020204" pitchFamily="34" charset="0"/>
                <a:cs typeface="Arial" panose="020B0604020202020204" pitchFamily="34" charset="0"/>
              </a:rPr>
              <a:t>Or: “We will use LinkedIn for promoting and sharing our company culture to help with recruitment and employee advocacy.”</a:t>
            </a:r>
          </a:p>
          <a:p>
            <a:r>
              <a:rPr lang="en-US" dirty="0">
                <a:solidFill>
                  <a:srgbClr val="012A3A"/>
                </a:solidFill>
                <a:latin typeface="Arial" panose="020B0604020202020204" pitchFamily="34" charset="0"/>
                <a:cs typeface="Arial" panose="020B0604020202020204" pitchFamily="34" charset="0"/>
              </a:rPr>
              <a:t>One more: “We will use Instagram to highlight new products and repost quality content from influencers.”</a:t>
            </a:r>
          </a:p>
          <a:p>
            <a:r>
              <a:rPr lang="en-US" dirty="0">
                <a:solidFill>
                  <a:srgbClr val="012A3A"/>
                </a:solidFill>
                <a:latin typeface="Arial" panose="020B0604020202020204" pitchFamily="34" charset="0"/>
                <a:cs typeface="Arial" panose="020B0604020202020204" pitchFamily="34" charset="0"/>
              </a:rPr>
              <a:t>If you can’t create a solid mission statement for a particular social media channel, you may want to ask yourself if it’s worth it.</a:t>
            </a:r>
            <a:endParaRPr lang="en-US" b="0" dirty="0">
              <a:solidFill>
                <a:srgbClr val="012A3A"/>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999676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180431" y="1305218"/>
            <a:ext cx="11053015" cy="2554545"/>
          </a:xfrm>
          <a:prstGeom prst="rect">
            <a:avLst/>
          </a:prstGeom>
        </p:spPr>
        <p:txBody>
          <a:bodyPr wrap="square">
            <a:spAutoFit/>
          </a:bodyPr>
          <a:lstStyle/>
          <a:p>
            <a:pPr algn="ctr" fontAlgn="base">
              <a:lnSpc>
                <a:spcPct val="200000"/>
              </a:lnSpc>
            </a:pPr>
            <a:r>
              <a:rPr lang="en-US" sz="2000" b="1" dirty="0">
                <a:solidFill>
                  <a:srgbClr val="A61A73"/>
                </a:solidFill>
                <a:latin typeface="Times New Roman" panose="02020603050405020304" pitchFamily="18" charset="0"/>
                <a:cs typeface="Times New Roman" panose="02020603050405020304" pitchFamily="18" charset="0"/>
              </a:rPr>
              <a:t>Note</a:t>
            </a:r>
            <a:r>
              <a:rPr lang="en-US" sz="2000" dirty="0">
                <a:solidFill>
                  <a:srgbClr val="A61A73"/>
                </a:solidFill>
                <a:latin typeface="Times New Roman" panose="02020603050405020304" pitchFamily="18" charset="0"/>
                <a:cs typeface="Times New Roman" panose="02020603050405020304" pitchFamily="18" charset="0"/>
              </a:rPr>
              <a:t>:</a:t>
            </a:r>
            <a:r>
              <a:rPr lang="en-US" sz="2000" dirty="0">
                <a:solidFill>
                  <a:srgbClr val="012A3A"/>
                </a:solidFill>
                <a:latin typeface="Times New Roman" panose="02020603050405020304" pitchFamily="18" charset="0"/>
                <a:cs typeface="Times New Roman" panose="02020603050405020304" pitchFamily="18" charset="0"/>
              </a:rPr>
              <a:t> While larger businesses can and do tackle every platform, small businesses may not be able to — and that's ok! Prioritize social platforms that will have the most impact on your business and make sure your marketing team TEMP has the resources to handle content for those networks. If you need help focusing your efforts,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0" y="2299855"/>
            <a:ext cx="12055833" cy="5701145"/>
          </a:xfrm>
          <a:prstGeom prst="rect">
            <a:avLst/>
          </a:prstGeom>
        </p:spPr>
      </p:pic>
    </p:spTree>
    <p:extLst>
      <p:ext uri="{BB962C8B-B14F-4D97-AF65-F5344CB8AC3E}">
        <p14:creationId xmlns:p14="http://schemas.microsoft.com/office/powerpoint/2010/main" val="2717814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2" name="Rectangle 1"/>
          <p:cNvSpPr/>
          <p:nvPr/>
        </p:nvSpPr>
        <p:spPr>
          <a:xfrm>
            <a:off x="321567" y="1721387"/>
            <a:ext cx="5043054" cy="4247317"/>
          </a:xfrm>
          <a:prstGeom prst="rect">
            <a:avLst/>
          </a:prstGeom>
        </p:spPr>
        <p:txBody>
          <a:bodyPr wrap="square">
            <a:spAutoFit/>
          </a:bodyPr>
          <a:lstStyle/>
          <a:p>
            <a:pPr>
              <a:lnSpc>
                <a:spcPct val="150000"/>
              </a:lnSpc>
            </a:pPr>
            <a:r>
              <a:rPr lang="en-US" dirty="0">
                <a:latin typeface="Arial" panose="020B0604020202020204" pitchFamily="34" charset="0"/>
                <a:cs typeface="Arial" panose="020B0604020202020204" pitchFamily="34" charset="0"/>
              </a:rPr>
              <a:t>Once you’ve decided which networks to focus on, it’s time to create your profiles. Or improve existing ones so they align with your strategy.</a:t>
            </a:r>
          </a:p>
          <a:p>
            <a:pPr>
              <a:lnSpc>
                <a:spcPct val="150000"/>
              </a:lnSpc>
            </a:pPr>
            <a:endParaRPr lang="en-US" dirty="0">
              <a:latin typeface="Arial" panose="020B0604020202020204" pitchFamily="34" charset="0"/>
              <a:cs typeface="Arial" panose="020B0604020202020204" pitchFamily="34" charset="0"/>
            </a:endParaRPr>
          </a:p>
          <a:p>
            <a:pPr>
              <a:lnSpc>
                <a:spcPct val="150000"/>
              </a:lnSpc>
            </a:pPr>
            <a:r>
              <a:rPr lang="en-US" b="1" dirty="0">
                <a:latin typeface="Arial" panose="020B0604020202020204" pitchFamily="34" charset="0"/>
                <a:cs typeface="Arial" panose="020B0604020202020204" pitchFamily="34" charset="0"/>
              </a:rPr>
              <a:t>Make sure you fill out all profile fields</a:t>
            </a:r>
          </a:p>
          <a:p>
            <a:pPr>
              <a:lnSpc>
                <a:spcPct val="150000"/>
              </a:lnSpc>
            </a:pPr>
            <a:r>
              <a:rPr lang="en-US" dirty="0">
                <a:latin typeface="Arial" panose="020B0604020202020204" pitchFamily="34" charset="0"/>
                <a:cs typeface="Arial" panose="020B0604020202020204" pitchFamily="34" charset="0"/>
              </a:rPr>
              <a:t>Include keywords people would use to search for you're business</a:t>
            </a:r>
          </a:p>
          <a:p>
            <a:pPr>
              <a:lnSpc>
                <a:spcPct val="150000"/>
              </a:lnSpc>
            </a:pPr>
            <a:r>
              <a:rPr lang="en-US" dirty="0">
                <a:latin typeface="Arial" panose="020B0604020202020204" pitchFamily="34" charset="0"/>
                <a:cs typeface="Arial" panose="020B0604020202020204" pitchFamily="34" charset="0"/>
              </a:rPr>
              <a:t>Use consistent branding (logos, images, etc.) across networks so you're profiles are easily recognizable</a:t>
            </a:r>
          </a:p>
        </p:txBody>
      </p:sp>
      <p:sp>
        <p:nvSpPr>
          <p:cNvPr id="4" name="Rectangle 3"/>
          <p:cNvSpPr/>
          <p:nvPr/>
        </p:nvSpPr>
        <p:spPr>
          <a:xfrm>
            <a:off x="559790" y="1098766"/>
            <a:ext cx="3144982" cy="369332"/>
          </a:xfrm>
          <a:prstGeom prst="rect">
            <a:avLst/>
          </a:prstGeom>
          <a:solidFill>
            <a:srgbClr val="FF6699"/>
          </a:solid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Set up your profiles</a:t>
            </a:r>
          </a:p>
        </p:txBody>
      </p:sp>
      <p:pic>
        <p:nvPicPr>
          <p:cNvPr id="7" name="Picture 6"/>
          <p:cNvPicPr>
            <a:picLocks noChangeAspect="1"/>
          </p:cNvPicPr>
          <p:nvPr/>
        </p:nvPicPr>
        <p:blipFill>
          <a:blip r:embed="rId3"/>
          <a:stretch>
            <a:fillRect/>
          </a:stretch>
        </p:blipFill>
        <p:spPr>
          <a:xfrm>
            <a:off x="6095093" y="1862486"/>
            <a:ext cx="5930707" cy="2798802"/>
          </a:xfrm>
          <a:prstGeom prst="rect">
            <a:avLst/>
          </a:prstGeom>
        </p:spPr>
      </p:pic>
      <p:sp>
        <p:nvSpPr>
          <p:cNvPr id="9" name="Rectangle 8"/>
          <p:cNvSpPr/>
          <p:nvPr/>
        </p:nvSpPr>
        <p:spPr>
          <a:xfrm>
            <a:off x="6095093" y="4845145"/>
            <a:ext cx="6096000" cy="1754326"/>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lvl="0" algn="just">
              <a:lnSpc>
                <a:spcPct val="150000"/>
              </a:lnSpc>
            </a:pPr>
            <a:r>
              <a:rPr lang="en-US" b="1" dirty="0">
                <a:solidFill>
                  <a:srgbClr val="A61A73"/>
                </a:solidFill>
                <a:latin typeface="Arial" panose="020B0604020202020204" pitchFamily="34" charset="0"/>
                <a:cs typeface="Arial" panose="020B0604020202020204" pitchFamily="34" charset="0"/>
              </a:rPr>
              <a:t>Pro tip: </a:t>
            </a:r>
            <a:r>
              <a:rPr lang="en-US" dirty="0">
                <a:solidFill>
                  <a:prstClr val="black"/>
                </a:solidFill>
                <a:latin typeface="Arial" panose="020B0604020202020204" pitchFamily="34" charset="0"/>
                <a:cs typeface="Arial" panose="020B0604020202020204" pitchFamily="34" charset="0"/>
              </a:rPr>
              <a:t>Use high-quality images that follow the recommended dimensions for each network. Check out our always-up-to-date social media image size cheat sheet for quick reference.</a:t>
            </a:r>
          </a:p>
        </p:txBody>
      </p:sp>
    </p:spTree>
    <p:extLst>
      <p:ext uri="{BB962C8B-B14F-4D97-AF65-F5344CB8AC3E}">
        <p14:creationId xmlns:p14="http://schemas.microsoft.com/office/powerpoint/2010/main" val="9353128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2" name="Rectangle 1"/>
          <p:cNvSpPr/>
          <p:nvPr/>
        </p:nvSpPr>
        <p:spPr>
          <a:xfrm>
            <a:off x="411126" y="2302593"/>
            <a:ext cx="6096000" cy="2169825"/>
          </a:xfrm>
          <a:prstGeom prst="rect">
            <a:avLst/>
          </a:prstGeom>
        </p:spPr>
        <p:txBody>
          <a:bodyPr>
            <a:spAutoFit/>
          </a:bodyPr>
          <a:lstStyle/>
          <a:p>
            <a:pPr algn="just"/>
            <a:r>
              <a:rPr lang="en-US" dirty="0">
                <a:solidFill>
                  <a:srgbClr val="012A3A"/>
                </a:solidFill>
                <a:latin typeface="Arial" panose="020B0604020202020204" pitchFamily="34" charset="0"/>
                <a:cs typeface="Arial" panose="020B0604020202020204" pitchFamily="34" charset="0"/>
              </a:rPr>
              <a:t>While it’s important that you're brand be unique, you can still draw inspiration from other businesses that are great on social.</a:t>
            </a:r>
          </a:p>
          <a:p>
            <a:pPr algn="just">
              <a:lnSpc>
                <a:spcPct val="150000"/>
              </a:lnSpc>
            </a:pPr>
            <a:r>
              <a:rPr lang="en-US" dirty="0">
                <a:solidFill>
                  <a:srgbClr val="012A3A"/>
                </a:solidFill>
                <a:latin typeface="Arial" panose="020B0604020202020204" pitchFamily="34" charset="0"/>
                <a:cs typeface="Arial" panose="020B0604020202020204" pitchFamily="34" charset="0"/>
              </a:rPr>
              <a:t>“me consider it my job to stay active on social: to know wat’s trending, which campaigns are winning, what’s new with the platforms, who’s going above and beyond</a:t>
            </a:r>
            <a:endParaRPr lang="en-US" b="0" i="0" dirty="0">
              <a:solidFill>
                <a:srgbClr val="012A3A"/>
              </a:solidFill>
              <a:effectLst/>
              <a:latin typeface="Arial" panose="020B0604020202020204" pitchFamily="34" charset="0"/>
              <a:cs typeface="Arial" panose="020B0604020202020204" pitchFamily="34" charset="0"/>
            </a:endParaRPr>
          </a:p>
        </p:txBody>
      </p:sp>
      <p:sp>
        <p:nvSpPr>
          <p:cNvPr id="4" name="Rectangle 3"/>
          <p:cNvSpPr/>
          <p:nvPr/>
        </p:nvSpPr>
        <p:spPr>
          <a:xfrm>
            <a:off x="411126" y="1414864"/>
            <a:ext cx="5144547" cy="369332"/>
          </a:xfrm>
          <a:prstGeom prst="rect">
            <a:avLst/>
          </a:prstGeom>
          <a:solidFill>
            <a:srgbClr val="A61A73"/>
          </a:solidFill>
        </p:spPr>
        <p:txBody>
          <a:bodyPr wrap="square">
            <a:spAutoFit/>
          </a:bodyPr>
          <a:lstStyle/>
          <a:p>
            <a:r>
              <a:rPr lang="en-US" b="1" dirty="0">
                <a:solidFill>
                  <a:schemeClr val="bg1"/>
                </a:solidFill>
                <a:latin typeface="Montserrat"/>
              </a:rPr>
              <a:t>Step 6. Find inspiration</a:t>
            </a:r>
          </a:p>
        </p:txBody>
      </p:sp>
      <p:pic>
        <p:nvPicPr>
          <p:cNvPr id="6" name="Picture 5"/>
          <p:cNvPicPr>
            <a:picLocks noChangeAspect="1"/>
          </p:cNvPicPr>
          <p:nvPr/>
        </p:nvPicPr>
        <p:blipFill>
          <a:blip r:embed="rId3"/>
          <a:stretch>
            <a:fillRect/>
          </a:stretch>
        </p:blipFill>
        <p:spPr>
          <a:xfrm>
            <a:off x="6596685" y="1155869"/>
            <a:ext cx="4876800" cy="4876800"/>
          </a:xfrm>
          <a:prstGeom prst="rect">
            <a:avLst/>
          </a:prstGeom>
        </p:spPr>
      </p:pic>
    </p:spTree>
    <p:extLst>
      <p:ext uri="{BB962C8B-B14F-4D97-AF65-F5344CB8AC3E}">
        <p14:creationId xmlns:p14="http://schemas.microsoft.com/office/powerpoint/2010/main" val="28122534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615727" y="2624773"/>
            <a:ext cx="4735343" cy="1938992"/>
          </a:xfrm>
          <a:prstGeom prst="rect">
            <a:avLst/>
          </a:prstGeom>
        </p:spPr>
        <p:txBody>
          <a:bodyPr wrap="square">
            <a:spAutoFit/>
          </a:bodyPr>
          <a:lstStyle/>
          <a:p>
            <a:r>
              <a:rPr lang="en-US" sz="2400" dirty="0">
                <a:solidFill>
                  <a:srgbClr val="A61A73"/>
                </a:solidFill>
                <a:latin typeface="Arial" panose="020B0604020202020204" pitchFamily="34" charset="0"/>
                <a:cs typeface="Arial" panose="020B0604020202020204" pitchFamily="34" charset="0"/>
              </a:rPr>
              <a:t>1. Hop on a trend</a:t>
            </a:r>
          </a:p>
          <a:p>
            <a:r>
              <a:rPr lang="en-US" sz="2400" dirty="0">
                <a:solidFill>
                  <a:srgbClr val="A61A73"/>
                </a:solidFill>
                <a:latin typeface="Arial" panose="020B0604020202020204" pitchFamily="34" charset="0"/>
                <a:cs typeface="Arial" panose="020B0604020202020204" pitchFamily="34" charset="0"/>
              </a:rPr>
              <a:t>2. Check out your competition </a:t>
            </a:r>
          </a:p>
          <a:p>
            <a:r>
              <a:rPr lang="en-US" sz="2400" dirty="0">
                <a:solidFill>
                  <a:srgbClr val="A61A73"/>
                </a:solidFill>
                <a:latin typeface="Arial" panose="020B0604020202020204" pitchFamily="34" charset="0"/>
                <a:cs typeface="Arial" panose="020B0604020202020204" pitchFamily="34" charset="0"/>
              </a:rPr>
              <a:t>3. Recreate a classic</a:t>
            </a:r>
          </a:p>
          <a:p>
            <a:r>
              <a:rPr lang="en-US" sz="2400" dirty="0">
                <a:solidFill>
                  <a:srgbClr val="A61A73"/>
                </a:solidFill>
                <a:latin typeface="Arial" panose="020B0604020202020204" pitchFamily="34" charset="0"/>
                <a:cs typeface="Arial" panose="020B0604020202020204" pitchFamily="34" charset="0"/>
              </a:rPr>
              <a:t>4. Turn to your audience</a:t>
            </a:r>
          </a:p>
          <a:p>
            <a:r>
              <a:rPr lang="en-US" sz="2400" dirty="0">
                <a:solidFill>
                  <a:srgbClr val="A61A73"/>
                </a:solidFill>
                <a:latin typeface="Arial" panose="020B0604020202020204" pitchFamily="34" charset="0"/>
                <a:cs typeface="Arial" panose="020B0604020202020204" pitchFamily="34" charset="0"/>
              </a:rPr>
              <a:t>5. Start using Plan</a:t>
            </a:r>
          </a:p>
        </p:txBody>
      </p:sp>
      <p:sp>
        <p:nvSpPr>
          <p:cNvPr id="4" name="Rectangle 3"/>
          <p:cNvSpPr/>
          <p:nvPr/>
        </p:nvSpPr>
        <p:spPr>
          <a:xfrm>
            <a:off x="411126" y="1414864"/>
            <a:ext cx="5144547" cy="369332"/>
          </a:xfrm>
          <a:prstGeom prst="rect">
            <a:avLst/>
          </a:prstGeom>
          <a:solidFill>
            <a:srgbClr val="A61A73"/>
          </a:solidFill>
        </p:spPr>
        <p:txBody>
          <a:bodyPr wrap="square">
            <a:spAutoFit/>
          </a:bodyPr>
          <a:lstStyle/>
          <a:p>
            <a:r>
              <a:rPr lang="en-US" b="1" dirty="0">
                <a:solidFill>
                  <a:schemeClr val="bg1"/>
                </a:solidFill>
                <a:latin typeface="Montserrat"/>
              </a:rPr>
              <a:t>Step 6. Find inspiration</a:t>
            </a:r>
          </a:p>
        </p:txBody>
      </p:sp>
      <p:pic>
        <p:nvPicPr>
          <p:cNvPr id="6" name="Picture 5"/>
          <p:cNvPicPr>
            <a:picLocks noChangeAspect="1"/>
          </p:cNvPicPr>
          <p:nvPr/>
        </p:nvPicPr>
        <p:blipFill>
          <a:blip r:embed="rId3"/>
          <a:stretch>
            <a:fillRect/>
          </a:stretch>
        </p:blipFill>
        <p:spPr>
          <a:xfrm>
            <a:off x="6596685" y="1155869"/>
            <a:ext cx="4876800" cy="4876800"/>
          </a:xfrm>
          <a:prstGeom prst="rect">
            <a:avLst/>
          </a:prstGeom>
        </p:spPr>
      </p:pic>
    </p:spTree>
    <p:extLst>
      <p:ext uri="{BB962C8B-B14F-4D97-AF65-F5344CB8AC3E}">
        <p14:creationId xmlns:p14="http://schemas.microsoft.com/office/powerpoint/2010/main" val="2608434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180431" y="2157873"/>
            <a:ext cx="7273314" cy="4247317"/>
          </a:xfrm>
          <a:prstGeom prst="rect">
            <a:avLst/>
          </a:prstGeom>
        </p:spPr>
        <p:txBody>
          <a:bodyPr wrap="square">
            <a:spAutoFit/>
          </a:bodyPr>
          <a:lstStyle/>
          <a:p>
            <a:r>
              <a:rPr lang="en-US" dirty="0">
                <a:solidFill>
                  <a:srgbClr val="171717"/>
                </a:solidFill>
                <a:latin typeface="Arial" panose="020B0604020202020204" pitchFamily="34" charset="0"/>
                <a:cs typeface="Arial" panose="020B0604020202020204" pitchFamily="34" charset="0"/>
              </a:rPr>
              <a:t>Social media is dominated by wat’s trending right now, which means that trends are a great place to start you're search for new content ideas.</a:t>
            </a:r>
          </a:p>
          <a:p>
            <a:r>
              <a:rPr lang="en-US" dirty="0">
                <a:solidFill>
                  <a:srgbClr val="171717"/>
                </a:solidFill>
                <a:latin typeface="Arial" panose="020B0604020202020204" pitchFamily="34" charset="0"/>
                <a:cs typeface="Arial" panose="020B0604020202020204" pitchFamily="34" charset="0"/>
              </a:rPr>
              <a:t>Every day, week, and month, new trends pop up across all social media platforms, giving you the chance to add to existing conversations and ideas with you're own unique perspective. </a:t>
            </a:r>
          </a:p>
          <a:p>
            <a:endParaRPr lang="en-US" dirty="0">
              <a:solidFill>
                <a:srgbClr val="171717"/>
              </a:solidFill>
              <a:latin typeface="Arial" panose="020B0604020202020204" pitchFamily="34" charset="0"/>
              <a:cs typeface="Arial" panose="020B0604020202020204" pitchFamily="34" charset="0"/>
            </a:endParaRPr>
          </a:p>
          <a:p>
            <a:r>
              <a:rPr lang="en-US" dirty="0">
                <a:solidFill>
                  <a:srgbClr val="171717"/>
                </a:solidFill>
                <a:latin typeface="Arial" panose="020B0604020202020204" pitchFamily="34" charset="0"/>
                <a:cs typeface="Arial" panose="020B0604020202020204" pitchFamily="34" charset="0"/>
              </a:rPr>
              <a:t>their are many benefits to joining in on </a:t>
            </a:r>
            <a:r>
              <a:rPr lang="en-US" u="sng" dirty="0">
                <a:solidFill>
                  <a:srgbClr val="171717"/>
                </a:solidFill>
                <a:latin typeface="Arial" panose="020B0604020202020204" pitchFamily="34" charset="0"/>
                <a:cs typeface="Arial" panose="020B0604020202020204" pitchFamily="34" charset="0"/>
                <a:hlinkClick r:id="rId3"/>
              </a:rPr>
              <a:t>social media trends</a:t>
            </a:r>
            <a:r>
              <a:rPr lang="en-US" dirty="0">
                <a:solidFill>
                  <a:srgbClr val="171717"/>
                </a:solidFill>
                <a:latin typeface="Arial" panose="020B0604020202020204" pitchFamily="34" charset="0"/>
                <a:cs typeface="Arial" panose="020B0604020202020204" pitchFamily="34" charset="0"/>
              </a:rPr>
              <a:t>. </a:t>
            </a:r>
          </a:p>
          <a:p>
            <a:pPr marL="342900" indent="-342900">
              <a:buFont typeface="Wingdings" panose="05000000000000000000" pitchFamily="2" charset="2"/>
              <a:buChar char="Ø"/>
            </a:pPr>
            <a:r>
              <a:rPr lang="en-US" dirty="0">
                <a:solidFill>
                  <a:srgbClr val="171717"/>
                </a:solidFill>
                <a:latin typeface="Arial" panose="020B0604020202020204" pitchFamily="34" charset="0"/>
                <a:cs typeface="Arial" panose="020B0604020202020204" pitchFamily="34" charset="0"/>
              </a:rPr>
              <a:t>Trending content is quick to convert! When you participate in a trend, </a:t>
            </a:r>
          </a:p>
          <a:p>
            <a:pPr marL="342900" indent="-342900">
              <a:buFont typeface="Wingdings" panose="05000000000000000000" pitchFamily="2" charset="2"/>
              <a:buChar char="Ø"/>
            </a:pPr>
            <a:r>
              <a:rPr lang="en-US" dirty="0">
                <a:solidFill>
                  <a:srgbClr val="171717"/>
                </a:solidFill>
                <a:latin typeface="Arial" panose="020B0604020202020204" pitchFamily="34" charset="0"/>
                <a:cs typeface="Arial" panose="020B0604020202020204" pitchFamily="34" charset="0"/>
              </a:rPr>
              <a:t>you can capitalize on interested audiences who might not otherwise know about your account or brand. </a:t>
            </a:r>
          </a:p>
          <a:p>
            <a:pPr marL="342900" indent="-342900">
              <a:buFont typeface="Wingdings" panose="05000000000000000000" pitchFamily="2" charset="2"/>
              <a:buChar char="Ø"/>
            </a:pPr>
            <a:r>
              <a:rPr lang="en-US" dirty="0">
                <a:solidFill>
                  <a:srgbClr val="171717"/>
                </a:solidFill>
                <a:latin typeface="Arial" panose="020B0604020202020204" pitchFamily="34" charset="0"/>
                <a:cs typeface="Arial" panose="020B0604020202020204" pitchFamily="34" charset="0"/>
              </a:rPr>
              <a:t>Trends also offer a guideline for structure and content, meaning dat they can give you the tools you need to create clear, TEMP effective content, </a:t>
            </a:r>
            <a:endParaRPr lang="en-US" b="0" i="0" dirty="0">
              <a:solidFill>
                <a:srgbClr val="000000"/>
              </a:solidFill>
              <a:effectLst/>
              <a:latin typeface="Arial" panose="020B0604020202020204" pitchFamily="34" charset="0"/>
              <a:cs typeface="Arial" panose="020B0604020202020204" pitchFamily="34" charset="0"/>
            </a:endParaRPr>
          </a:p>
        </p:txBody>
      </p:sp>
      <p:sp>
        <p:nvSpPr>
          <p:cNvPr id="4" name="Rectangle 3"/>
          <p:cNvSpPr/>
          <p:nvPr/>
        </p:nvSpPr>
        <p:spPr>
          <a:xfrm>
            <a:off x="298102" y="1081530"/>
            <a:ext cx="5144547" cy="369332"/>
          </a:xfrm>
          <a:prstGeom prst="rect">
            <a:avLst/>
          </a:prstGeom>
          <a:solidFill>
            <a:srgbClr val="A61A73"/>
          </a:solidFill>
        </p:spPr>
        <p:txBody>
          <a:bodyPr wrap="square">
            <a:spAutoFit/>
          </a:bodyPr>
          <a:lstStyle/>
          <a:p>
            <a:r>
              <a:rPr lang="en-US" b="1" dirty="0">
                <a:solidFill>
                  <a:schemeClr val="bg1"/>
                </a:solidFill>
                <a:latin typeface="Montserrat"/>
              </a:rPr>
              <a:t>Step 6. Find inspiration</a:t>
            </a:r>
          </a:p>
        </p:txBody>
      </p:sp>
      <p:pic>
        <p:nvPicPr>
          <p:cNvPr id="6" name="Picture 5"/>
          <p:cNvPicPr>
            <a:picLocks noChangeAspect="1"/>
          </p:cNvPicPr>
          <p:nvPr/>
        </p:nvPicPr>
        <p:blipFill>
          <a:blip r:embed="rId4"/>
          <a:stretch>
            <a:fillRect/>
          </a:stretch>
        </p:blipFill>
        <p:spPr>
          <a:xfrm>
            <a:off x="6704693" y="1156244"/>
            <a:ext cx="4876800" cy="4876800"/>
          </a:xfrm>
          <a:prstGeom prst="rect">
            <a:avLst/>
          </a:prstGeom>
        </p:spPr>
      </p:pic>
      <p:sp>
        <p:nvSpPr>
          <p:cNvPr id="2" name="Rectangle 1"/>
          <p:cNvSpPr/>
          <p:nvPr/>
        </p:nvSpPr>
        <p:spPr>
          <a:xfrm>
            <a:off x="298102" y="1556825"/>
            <a:ext cx="2069797" cy="369332"/>
          </a:xfrm>
          <a:prstGeom prst="rect">
            <a:avLst/>
          </a:prstGeom>
          <a:solidFill>
            <a:srgbClr val="FF6699"/>
          </a:solidFill>
        </p:spPr>
        <p:txBody>
          <a:bodyPr wrap="none">
            <a:spAutoFit/>
          </a:bodyPr>
          <a:lstStyle/>
          <a:p>
            <a:r>
              <a:rPr lang="en-US" b="1" dirty="0">
                <a:solidFill>
                  <a:srgbClr val="171717"/>
                </a:solidFill>
                <a:latin typeface="Outfit"/>
              </a:rPr>
              <a:t>1. Hop on a trend</a:t>
            </a:r>
          </a:p>
        </p:txBody>
      </p:sp>
    </p:spTree>
    <p:extLst>
      <p:ext uri="{BB962C8B-B14F-4D97-AF65-F5344CB8AC3E}">
        <p14:creationId xmlns:p14="http://schemas.microsoft.com/office/powerpoint/2010/main" val="890422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4" name="Rectangle 3"/>
          <p:cNvSpPr/>
          <p:nvPr/>
        </p:nvSpPr>
        <p:spPr>
          <a:xfrm>
            <a:off x="411126" y="1414864"/>
            <a:ext cx="5144547" cy="369332"/>
          </a:xfrm>
          <a:prstGeom prst="rect">
            <a:avLst/>
          </a:prstGeom>
          <a:solidFill>
            <a:srgbClr val="A61A73"/>
          </a:solidFill>
        </p:spPr>
        <p:txBody>
          <a:bodyPr wrap="square">
            <a:spAutoFit/>
          </a:bodyPr>
          <a:lstStyle/>
          <a:p>
            <a:r>
              <a:rPr lang="en-US" b="1" dirty="0">
                <a:solidFill>
                  <a:schemeClr val="bg1"/>
                </a:solidFill>
                <a:latin typeface="Montserrat"/>
              </a:rPr>
              <a:t>Step 6. Find inspiration</a:t>
            </a:r>
          </a:p>
        </p:txBody>
      </p:sp>
      <p:pic>
        <p:nvPicPr>
          <p:cNvPr id="6" name="Picture 5"/>
          <p:cNvPicPr>
            <a:picLocks noChangeAspect="1"/>
          </p:cNvPicPr>
          <p:nvPr/>
        </p:nvPicPr>
        <p:blipFill>
          <a:blip r:embed="rId3"/>
          <a:stretch>
            <a:fillRect/>
          </a:stretch>
        </p:blipFill>
        <p:spPr>
          <a:xfrm>
            <a:off x="6596685" y="1155869"/>
            <a:ext cx="4876800" cy="4876800"/>
          </a:xfrm>
          <a:prstGeom prst="rect">
            <a:avLst/>
          </a:prstGeom>
        </p:spPr>
      </p:pic>
      <p:sp>
        <p:nvSpPr>
          <p:cNvPr id="2" name="Rectangle 1"/>
          <p:cNvSpPr/>
          <p:nvPr/>
        </p:nvSpPr>
        <p:spPr>
          <a:xfrm>
            <a:off x="411126" y="2096831"/>
            <a:ext cx="6096000" cy="1754326"/>
          </a:xfrm>
          <a:prstGeom prst="rect">
            <a:avLst/>
          </a:prstGeom>
        </p:spPr>
        <p:txBody>
          <a:bodyPr>
            <a:spAutoFit/>
          </a:bodyPr>
          <a:lstStyle/>
          <a:p>
            <a:pPr algn="just"/>
            <a:r>
              <a:rPr lang="en-US" b="1" dirty="0">
                <a:solidFill>
                  <a:srgbClr val="171717"/>
                </a:solidFill>
                <a:latin typeface="Arial" panose="020B0604020202020204" pitchFamily="34" charset="0"/>
                <a:cs typeface="Arial" panose="020B0604020202020204" pitchFamily="34" charset="0"/>
              </a:rPr>
              <a:t>2. Check out you're competition </a:t>
            </a:r>
          </a:p>
          <a:p>
            <a:pPr algn="just"/>
            <a:r>
              <a:rPr lang="en-US" dirty="0">
                <a:solidFill>
                  <a:srgbClr val="171717"/>
                </a:solidFill>
                <a:latin typeface="Arial" panose="020B0604020202020204" pitchFamily="34" charset="0"/>
                <a:cs typeface="Arial" panose="020B0604020202020204" pitchFamily="34" charset="0"/>
              </a:rPr>
              <a:t>As a </a:t>
            </a:r>
            <a:r>
              <a:rPr lang="en-US" u="sng" dirty="0">
                <a:solidFill>
                  <a:srgbClr val="171717"/>
                </a:solidFill>
                <a:latin typeface="Arial" panose="020B0604020202020204" pitchFamily="34" charset="0"/>
                <a:cs typeface="Arial" panose="020B0604020202020204" pitchFamily="34" charset="0"/>
                <a:hlinkClick r:id="rId4"/>
              </a:rPr>
              <a:t>content creator</a:t>
            </a:r>
            <a:r>
              <a:rPr lang="en-US" dirty="0">
                <a:solidFill>
                  <a:srgbClr val="171717"/>
                </a:solidFill>
                <a:latin typeface="Arial" panose="020B0604020202020204" pitchFamily="34" charset="0"/>
                <a:cs typeface="Arial" panose="020B0604020202020204" pitchFamily="34" charset="0"/>
              </a:rPr>
              <a:t> on social media, you’re an artist, and good artists take inspiration from the creativity of others. that’s you're cue to check out you're competition to see wat works well and how you give their content themes you're own touch.</a:t>
            </a:r>
            <a:endParaRPr lang="en-US" b="0" i="0" dirty="0">
              <a:solidFill>
                <a:srgbClr val="171717"/>
              </a:solidFill>
              <a:effectLst/>
              <a:latin typeface="Arial" panose="020B0604020202020204" pitchFamily="34" charset="0"/>
              <a:cs typeface="Arial" panose="020B0604020202020204" pitchFamily="34" charset="0"/>
            </a:endParaRPr>
          </a:p>
        </p:txBody>
      </p:sp>
      <p:sp>
        <p:nvSpPr>
          <p:cNvPr id="7" name="Rectangle 6"/>
          <p:cNvSpPr/>
          <p:nvPr/>
        </p:nvSpPr>
        <p:spPr>
          <a:xfrm>
            <a:off x="500685" y="4263970"/>
            <a:ext cx="6096000" cy="1754326"/>
          </a:xfrm>
          <a:prstGeom prst="rect">
            <a:avLst/>
          </a:prstGeom>
        </p:spPr>
        <p:txBody>
          <a:bodyPr>
            <a:spAutoFit/>
          </a:bodyPr>
          <a:lstStyle/>
          <a:p>
            <a:pPr algn="just"/>
            <a:r>
              <a:rPr lang="en-US" dirty="0">
                <a:solidFill>
                  <a:srgbClr val="171717"/>
                </a:solidFill>
                <a:latin typeface="Arial" panose="020B0604020202020204" pitchFamily="34" charset="0"/>
                <a:cs typeface="Arial" panose="020B0604020202020204" pitchFamily="34" charset="0"/>
              </a:rPr>
              <a:t>While you should never steal from another content creator, it’s a good idea to stay up to date with other accounts within your niche. dis means that you can keep an eye on your industry and your audience. You can get a sense of how other creators are using social media to scale and grow their following.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89075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2878833" cy="400110"/>
          </a:xfrm>
          <a:prstGeom prst="rect">
            <a:avLst/>
          </a:prstGeom>
          <a:solidFill>
            <a:srgbClr val="FF6699"/>
          </a:solidFill>
        </p:spPr>
        <p:txBody>
          <a:bodyPr wrap="square">
            <a:spAutoFit/>
          </a:bodyPr>
          <a:lstStyle/>
          <a:p>
            <a:pPr rtl="1" fontAlgn="base"/>
            <a:r>
              <a:rPr lang="en-US" sz="2000" b="1" dirty="0">
                <a:solidFill>
                  <a:srgbClr val="171717"/>
                </a:solidFill>
                <a:latin typeface="Outfit"/>
              </a:rPr>
              <a:t>3. Recreate a classic</a:t>
            </a:r>
          </a:p>
        </p:txBody>
      </p:sp>
      <p:sp>
        <p:nvSpPr>
          <p:cNvPr id="4" name="Rectangle 3"/>
          <p:cNvSpPr/>
          <p:nvPr/>
        </p:nvSpPr>
        <p:spPr>
          <a:xfrm>
            <a:off x="411126" y="1414864"/>
            <a:ext cx="5144547" cy="369332"/>
          </a:xfrm>
          <a:prstGeom prst="rect">
            <a:avLst/>
          </a:prstGeom>
          <a:solidFill>
            <a:srgbClr val="A61A73"/>
          </a:solidFill>
        </p:spPr>
        <p:txBody>
          <a:bodyPr wrap="square">
            <a:spAutoFit/>
          </a:bodyPr>
          <a:lstStyle/>
          <a:p>
            <a:r>
              <a:rPr lang="en-US" b="1" dirty="0">
                <a:solidFill>
                  <a:schemeClr val="bg1"/>
                </a:solidFill>
                <a:latin typeface="Montserrat"/>
              </a:rPr>
              <a:t>Step 6. Find inspiration</a:t>
            </a:r>
          </a:p>
        </p:txBody>
      </p:sp>
      <p:pic>
        <p:nvPicPr>
          <p:cNvPr id="6" name="Picture 5"/>
          <p:cNvPicPr>
            <a:picLocks noChangeAspect="1"/>
          </p:cNvPicPr>
          <p:nvPr/>
        </p:nvPicPr>
        <p:blipFill>
          <a:blip r:embed="rId3"/>
          <a:stretch>
            <a:fillRect/>
          </a:stretch>
        </p:blipFill>
        <p:spPr>
          <a:xfrm>
            <a:off x="6596685" y="1155869"/>
            <a:ext cx="4876800" cy="4876800"/>
          </a:xfrm>
          <a:prstGeom prst="rect">
            <a:avLst/>
          </a:prstGeom>
        </p:spPr>
      </p:pic>
      <p:sp>
        <p:nvSpPr>
          <p:cNvPr id="2" name="Rectangle 1"/>
          <p:cNvSpPr/>
          <p:nvPr/>
        </p:nvSpPr>
        <p:spPr>
          <a:xfrm>
            <a:off x="321566" y="2780779"/>
            <a:ext cx="6185559" cy="1200329"/>
          </a:xfrm>
          <a:prstGeom prst="rect">
            <a:avLst/>
          </a:prstGeom>
        </p:spPr>
        <p:txBody>
          <a:bodyPr wrap="square">
            <a:spAutoFit/>
          </a:bodyPr>
          <a:lstStyle/>
          <a:p>
            <a:pPr algn="just"/>
            <a:r>
              <a:rPr lang="en-US" dirty="0">
                <a:solidFill>
                  <a:srgbClr val="171717"/>
                </a:solidFill>
                <a:latin typeface="Arial" panose="020B0604020202020204" pitchFamily="34" charset="0"/>
                <a:cs typeface="Arial" panose="020B0604020202020204" pitchFamily="34" charset="0"/>
              </a:rPr>
              <a:t>When a piece of content works, it’s worth considering why. If you’re lacking social media content inspiration, take some time to reflect on you're past posts and content strategies. What worked back then might work again now!</a:t>
            </a:r>
            <a:endParaRPr lang="en-US" b="0" i="0" dirty="0">
              <a:solidFill>
                <a:srgbClr val="171717"/>
              </a:solidFill>
              <a:effectLst/>
              <a:latin typeface="Arial" panose="020B0604020202020204" pitchFamily="34" charset="0"/>
              <a:cs typeface="Arial" panose="020B0604020202020204" pitchFamily="34" charset="0"/>
            </a:endParaRPr>
          </a:p>
        </p:txBody>
      </p:sp>
      <p:sp>
        <p:nvSpPr>
          <p:cNvPr id="7" name="Rectangle 6"/>
          <p:cNvSpPr/>
          <p:nvPr/>
        </p:nvSpPr>
        <p:spPr>
          <a:xfrm>
            <a:off x="411126" y="4746094"/>
            <a:ext cx="6096000" cy="1477328"/>
          </a:xfrm>
          <a:prstGeom prst="rect">
            <a:avLst/>
          </a:prstGeom>
        </p:spPr>
        <p:txBody>
          <a:bodyPr>
            <a:spAutoFit/>
          </a:bodyPr>
          <a:lstStyle/>
          <a:p>
            <a:pPr algn="just"/>
            <a:r>
              <a:rPr lang="en-US" dirty="0">
                <a:solidFill>
                  <a:srgbClr val="171717"/>
                </a:solidFill>
                <a:latin typeface="Arial" panose="020B0604020202020204" pitchFamily="34" charset="0"/>
                <a:cs typeface="Arial" panose="020B0604020202020204" pitchFamily="34" charset="0"/>
              </a:rPr>
              <a:t>To find you're most reusable social media content, take a look at you're account’s insights and analytics tools to identify top-performing posts. Something dat launched a lot of conversation once might boost</a:t>
            </a:r>
            <a:r>
              <a:rPr lang="en-US" u="sng" dirty="0">
                <a:solidFill>
                  <a:srgbClr val="171717"/>
                </a:solidFill>
                <a:latin typeface="Arial" panose="020B0604020202020204" pitchFamily="34" charset="0"/>
                <a:cs typeface="Arial" panose="020B0604020202020204" pitchFamily="34" charset="0"/>
              </a:rPr>
              <a:t> </a:t>
            </a:r>
            <a:r>
              <a:rPr lang="en-US" dirty="0">
                <a:solidFill>
                  <a:srgbClr val="171717"/>
                </a:solidFill>
                <a:latin typeface="Arial" panose="020B0604020202020204" pitchFamily="34" charset="0"/>
                <a:cs typeface="Arial" panose="020B0604020202020204" pitchFamily="34" charset="0"/>
              </a:rPr>
              <a:t>engagement rates again.</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2163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411126" y="1414864"/>
            <a:ext cx="5144547" cy="369332"/>
          </a:xfrm>
          <a:prstGeom prst="rect">
            <a:avLst/>
          </a:prstGeom>
          <a:solidFill>
            <a:srgbClr val="A61A73"/>
          </a:solidFill>
        </p:spPr>
        <p:txBody>
          <a:bodyPr wrap="square">
            <a:spAutoFit/>
          </a:bodyPr>
          <a:lstStyle/>
          <a:p>
            <a:r>
              <a:rPr lang="en-US" b="1" dirty="0">
                <a:solidFill>
                  <a:schemeClr val="bg1"/>
                </a:solidFill>
                <a:latin typeface="Montserrat"/>
              </a:rPr>
              <a:t>Step 6. Find inspiration</a:t>
            </a:r>
          </a:p>
        </p:txBody>
      </p:sp>
      <p:sp>
        <p:nvSpPr>
          <p:cNvPr id="9" name="Rectangle 8"/>
          <p:cNvSpPr/>
          <p:nvPr/>
        </p:nvSpPr>
        <p:spPr>
          <a:xfrm>
            <a:off x="500685" y="2939415"/>
            <a:ext cx="5054988" cy="2031325"/>
          </a:xfrm>
          <a:prstGeom prst="rect">
            <a:avLst/>
          </a:prstGeom>
        </p:spPr>
        <p:txBody>
          <a:bodyPr wrap="square">
            <a:spAutoFit/>
          </a:bodyPr>
          <a:lstStyle/>
          <a:p>
            <a:r>
              <a:rPr lang="en-US" dirty="0">
                <a:solidFill>
                  <a:srgbClr val="171717"/>
                </a:solidFill>
                <a:latin typeface="Arial" panose="020B0604020202020204" pitchFamily="34" charset="0"/>
                <a:cs typeface="Arial" panose="020B0604020202020204" pitchFamily="34" charset="0"/>
              </a:rPr>
              <a:t>On social media, most of what you share should be focused on your audience. What kind of frequently asked questions do they want answered? What expert no ledge or tips can you share? What insights will be valuable and engaging to your follows? Clearly, your audience can be a great source of inspiration! </a:t>
            </a:r>
            <a:endParaRPr lang="en-US" b="0" i="0" dirty="0">
              <a:solidFill>
                <a:srgbClr val="171717"/>
              </a:solidFill>
              <a:effectLst/>
              <a:latin typeface="Arial" panose="020B0604020202020204" pitchFamily="34" charset="0"/>
              <a:cs typeface="Arial" panose="020B0604020202020204" pitchFamily="34" charset="0"/>
            </a:endParaRPr>
          </a:p>
        </p:txBody>
      </p:sp>
      <p:sp>
        <p:nvSpPr>
          <p:cNvPr id="10" name="Rectangle 9"/>
          <p:cNvSpPr/>
          <p:nvPr/>
        </p:nvSpPr>
        <p:spPr>
          <a:xfrm>
            <a:off x="411126" y="2024114"/>
            <a:ext cx="2847767" cy="369332"/>
          </a:xfrm>
          <a:prstGeom prst="rect">
            <a:avLst/>
          </a:prstGeom>
          <a:solidFill>
            <a:srgbClr val="FF6699"/>
          </a:solidFill>
        </p:spPr>
        <p:txBody>
          <a:bodyPr wrap="none">
            <a:spAutoFit/>
          </a:bodyPr>
          <a:lstStyle/>
          <a:p>
            <a:r>
              <a:rPr lang="en-US" b="1" dirty="0">
                <a:solidFill>
                  <a:srgbClr val="171717"/>
                </a:solidFill>
                <a:latin typeface="Outfit"/>
              </a:rPr>
              <a:t>4. Turn to your audience</a:t>
            </a:r>
          </a:p>
        </p:txBody>
      </p:sp>
      <p:pic>
        <p:nvPicPr>
          <p:cNvPr id="11" name="Picture 10"/>
          <p:cNvPicPr>
            <a:picLocks noChangeAspect="1"/>
          </p:cNvPicPr>
          <p:nvPr/>
        </p:nvPicPr>
        <p:blipFill>
          <a:blip r:embed="rId3"/>
          <a:stretch>
            <a:fillRect/>
          </a:stretch>
        </p:blipFill>
        <p:spPr>
          <a:xfrm>
            <a:off x="5680364" y="1045792"/>
            <a:ext cx="6400800" cy="5576682"/>
          </a:xfrm>
          <a:prstGeom prst="rect">
            <a:avLst/>
          </a:prstGeom>
        </p:spPr>
      </p:pic>
      <p:sp>
        <p:nvSpPr>
          <p:cNvPr id="12" name="Rectangle 11"/>
          <p:cNvSpPr/>
          <p:nvPr/>
        </p:nvSpPr>
        <p:spPr>
          <a:xfrm>
            <a:off x="210893" y="5469913"/>
            <a:ext cx="6096000" cy="646331"/>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r>
              <a:rPr lang="en-US" dirty="0">
                <a:solidFill>
                  <a:srgbClr val="171717"/>
                </a:solidFill>
                <a:latin typeface="Outfit"/>
              </a:rPr>
              <a:t>Use polls and questions tools to ask you're audience how you're account can serve them.</a:t>
            </a:r>
            <a:endParaRPr lang="en-US" dirty="0"/>
          </a:p>
        </p:txBody>
      </p:sp>
    </p:spTree>
    <p:extLst>
      <p:ext uri="{BB962C8B-B14F-4D97-AF65-F5344CB8AC3E}">
        <p14:creationId xmlns:p14="http://schemas.microsoft.com/office/powerpoint/2010/main" val="26728698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411126" y="1414864"/>
            <a:ext cx="5144547" cy="369332"/>
          </a:xfrm>
          <a:prstGeom prst="rect">
            <a:avLst/>
          </a:prstGeom>
          <a:solidFill>
            <a:srgbClr val="A61A73"/>
          </a:solidFill>
        </p:spPr>
        <p:txBody>
          <a:bodyPr wrap="square">
            <a:spAutoFit/>
          </a:bodyPr>
          <a:lstStyle/>
          <a:p>
            <a:r>
              <a:rPr lang="en-US" b="1" dirty="0">
                <a:solidFill>
                  <a:schemeClr val="bg1"/>
                </a:solidFill>
                <a:latin typeface="Montserrat"/>
              </a:rPr>
              <a:t>Step 6. Find inspiration</a:t>
            </a:r>
          </a:p>
        </p:txBody>
      </p:sp>
      <p:sp>
        <p:nvSpPr>
          <p:cNvPr id="2" name="Rectangle 1"/>
          <p:cNvSpPr/>
          <p:nvPr/>
        </p:nvSpPr>
        <p:spPr>
          <a:xfrm>
            <a:off x="411126" y="2773372"/>
            <a:ext cx="5473510" cy="923330"/>
          </a:xfrm>
          <a:prstGeom prst="rect">
            <a:avLst/>
          </a:prstGeom>
        </p:spPr>
        <p:txBody>
          <a:bodyPr wrap="square">
            <a:spAutoFit/>
          </a:bodyPr>
          <a:lstStyle/>
          <a:p>
            <a:pPr algn="just"/>
            <a:r>
              <a:rPr lang="en-US" dirty="0">
                <a:solidFill>
                  <a:srgbClr val="171717"/>
                </a:solidFill>
                <a:latin typeface="Arial" panose="020B0604020202020204" pitchFamily="34" charset="0"/>
                <a:cs typeface="Arial" panose="020B0604020202020204" pitchFamily="34" charset="0"/>
              </a:rPr>
              <a:t>A social media inspiration list could never be complete with our favorite inspiration source: the Plan app!</a:t>
            </a:r>
            <a:endParaRPr lang="en-US" b="0" i="0" dirty="0">
              <a:solidFill>
                <a:srgbClr val="171717"/>
              </a:solidFill>
              <a:effectLst/>
              <a:latin typeface="Arial" panose="020B0604020202020204" pitchFamily="34" charset="0"/>
              <a:cs typeface="Arial" panose="020B0604020202020204" pitchFamily="34" charset="0"/>
            </a:endParaRPr>
          </a:p>
        </p:txBody>
      </p:sp>
      <p:sp>
        <p:nvSpPr>
          <p:cNvPr id="5" name="Rectangle 4"/>
          <p:cNvSpPr/>
          <p:nvPr/>
        </p:nvSpPr>
        <p:spPr>
          <a:xfrm>
            <a:off x="342175" y="2094118"/>
            <a:ext cx="2198038" cy="369332"/>
          </a:xfrm>
          <a:prstGeom prst="rect">
            <a:avLst/>
          </a:prstGeom>
        </p:spPr>
        <p:txBody>
          <a:bodyPr wrap="none">
            <a:spAutoFit/>
          </a:bodyPr>
          <a:lstStyle/>
          <a:p>
            <a:r>
              <a:rPr lang="en-US" b="1" dirty="0">
                <a:solidFill>
                  <a:srgbClr val="171717"/>
                </a:solidFill>
                <a:latin typeface="Arial" panose="020B0604020202020204" pitchFamily="34" charset="0"/>
                <a:cs typeface="Arial" panose="020B0604020202020204" pitchFamily="34" charset="0"/>
              </a:rPr>
              <a:t>5. Start using Plan</a:t>
            </a:r>
          </a:p>
        </p:txBody>
      </p:sp>
      <p:sp>
        <p:nvSpPr>
          <p:cNvPr id="6" name="Rectangle 5"/>
          <p:cNvSpPr/>
          <p:nvPr/>
        </p:nvSpPr>
        <p:spPr>
          <a:xfrm>
            <a:off x="351197" y="4010949"/>
            <a:ext cx="5481567" cy="92333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en-US" dirty="0">
                <a:solidFill>
                  <a:srgbClr val="171717"/>
                </a:solidFill>
                <a:latin typeface="Arial" panose="020B0604020202020204" pitchFamily="34" charset="0"/>
                <a:cs typeface="Arial" panose="020B0604020202020204" pitchFamily="34" charset="0"/>
              </a:rPr>
              <a:t>Plan also allows you to map out content ideas, captions, and hashtags. It even has content repurposing tools!</a:t>
            </a:r>
            <a:endParaRPr lang="en-US" dirty="0">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stretch>
            <a:fillRect/>
          </a:stretch>
        </p:blipFill>
        <p:spPr>
          <a:xfrm>
            <a:off x="5884636" y="1155869"/>
            <a:ext cx="6026727" cy="5255428"/>
          </a:xfrm>
          <a:prstGeom prst="rect">
            <a:avLst/>
          </a:prstGeom>
        </p:spPr>
      </p:pic>
    </p:spTree>
    <p:extLst>
      <p:ext uri="{BB962C8B-B14F-4D97-AF65-F5344CB8AC3E}">
        <p14:creationId xmlns:p14="http://schemas.microsoft.com/office/powerpoint/2010/main" val="553839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432403" y="1283432"/>
            <a:ext cx="6185559" cy="612412"/>
          </a:xfrm>
          <a:prstGeom prst="rect">
            <a:avLst/>
          </a:prstGeom>
          <a:solidFill>
            <a:srgbClr val="A61A73"/>
          </a:solidFill>
        </p:spPr>
        <p:txBody>
          <a:bodyPr wrap="square">
            <a:spAutoFit/>
          </a:bodyPr>
          <a:lstStyle/>
          <a:p>
            <a:pPr algn="ctr" rtl="1" fontAlgn="base">
              <a:lnSpc>
                <a:spcPct val="200000"/>
              </a:lnSpc>
            </a:pPr>
            <a:r>
              <a:rPr lang="en-US" sz="2000" b="1" dirty="0">
                <a:solidFill>
                  <a:schemeClr val="bg1"/>
                </a:solidFill>
                <a:latin typeface="Montserrat"/>
              </a:rPr>
              <a:t>Step 7. Create a social media content calendar</a:t>
            </a:r>
          </a:p>
        </p:txBody>
      </p:sp>
      <p:sp>
        <p:nvSpPr>
          <p:cNvPr id="2" name="Rectangle 1"/>
          <p:cNvSpPr/>
          <p:nvPr/>
        </p:nvSpPr>
        <p:spPr>
          <a:xfrm>
            <a:off x="521962" y="2497193"/>
            <a:ext cx="6096000" cy="2585323"/>
          </a:xfrm>
          <a:prstGeom prst="rect">
            <a:avLst/>
          </a:prstGeom>
        </p:spPr>
        <p:txBody>
          <a:bodyPr>
            <a:spAutoFit/>
          </a:bodyPr>
          <a:lstStyle/>
          <a:p>
            <a:pPr algn="just"/>
            <a:r>
              <a:rPr lang="en-US" dirty="0">
                <a:solidFill>
                  <a:srgbClr val="012A3A"/>
                </a:solidFill>
                <a:latin typeface="Montserrat"/>
              </a:rPr>
              <a:t>Sharing great content is essential, of course, but it’s equally important to have a plan in place for when you’ll share content to get the maximum impact.</a:t>
            </a:r>
          </a:p>
          <a:p>
            <a:pPr algn="just">
              <a:lnSpc>
                <a:spcPct val="150000"/>
              </a:lnSpc>
            </a:pPr>
            <a:r>
              <a:rPr lang="en-US" dirty="0">
                <a:solidFill>
                  <a:srgbClr val="012A3A"/>
                </a:solidFill>
                <a:latin typeface="Montserrat"/>
              </a:rPr>
              <a:t>You're </a:t>
            </a:r>
            <a:r>
              <a:rPr lang="en-US" b="1" u="sng" dirty="0">
                <a:latin typeface="Montserrat"/>
              </a:rPr>
              <a:t>social media content calendar</a:t>
            </a:r>
            <a:r>
              <a:rPr lang="en-US" dirty="0">
                <a:solidFill>
                  <a:srgbClr val="012A3A"/>
                </a:solidFill>
                <a:latin typeface="Montserrat"/>
              </a:rPr>
              <a:t> also needs to account for the time you spend interacting with the audience (although you need to allow for some spontaneous engagement as well).</a:t>
            </a:r>
            <a:endParaRPr lang="en-US" b="0" i="0" dirty="0">
              <a:solidFill>
                <a:srgbClr val="012A3A"/>
              </a:solidFill>
              <a:effectLst/>
              <a:latin typeface="Montserrat"/>
            </a:endParaRPr>
          </a:p>
        </p:txBody>
      </p:sp>
      <p:pic>
        <p:nvPicPr>
          <p:cNvPr id="6" name="Picture 5"/>
          <p:cNvPicPr>
            <a:picLocks noChangeAspect="1"/>
          </p:cNvPicPr>
          <p:nvPr/>
        </p:nvPicPr>
        <p:blipFill>
          <a:blip r:embed="rId3"/>
          <a:stretch>
            <a:fillRect/>
          </a:stretch>
        </p:blipFill>
        <p:spPr>
          <a:xfrm>
            <a:off x="6816436" y="1283432"/>
            <a:ext cx="5236926" cy="5220343"/>
          </a:xfrm>
          <a:prstGeom prst="rect">
            <a:avLst/>
          </a:prstGeom>
        </p:spPr>
      </p:pic>
    </p:spTree>
    <p:extLst>
      <p:ext uri="{BB962C8B-B14F-4D97-AF65-F5344CB8AC3E}">
        <p14:creationId xmlns:p14="http://schemas.microsoft.com/office/powerpoint/2010/main" val="31865375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432403" y="1283432"/>
            <a:ext cx="6185559" cy="612412"/>
          </a:xfrm>
          <a:prstGeom prst="rect">
            <a:avLst/>
          </a:prstGeom>
          <a:solidFill>
            <a:srgbClr val="A61A73"/>
          </a:solidFill>
        </p:spPr>
        <p:txBody>
          <a:bodyPr wrap="square">
            <a:spAutoFit/>
          </a:bodyPr>
          <a:lstStyle/>
          <a:p>
            <a:pPr algn="ctr" rtl="1" fontAlgn="base">
              <a:lnSpc>
                <a:spcPct val="200000"/>
              </a:lnSpc>
            </a:pPr>
            <a:r>
              <a:rPr lang="en-US" sz="2000" b="1" dirty="0">
                <a:solidFill>
                  <a:schemeClr val="bg1"/>
                </a:solidFill>
                <a:latin typeface="Montserrat"/>
              </a:rPr>
              <a:t>Step 7. Create a social media content calendar</a:t>
            </a:r>
          </a:p>
        </p:txBody>
      </p:sp>
      <p:sp>
        <p:nvSpPr>
          <p:cNvPr id="2" name="Rectangle 1"/>
          <p:cNvSpPr/>
          <p:nvPr/>
        </p:nvSpPr>
        <p:spPr>
          <a:xfrm>
            <a:off x="432403" y="2672995"/>
            <a:ext cx="6096000" cy="3780522"/>
          </a:xfrm>
          <a:prstGeom prst="rect">
            <a:avLst/>
          </a:prstGeom>
        </p:spPr>
        <p:txBody>
          <a:bodyPr>
            <a:spAutoFit/>
          </a:bodyPr>
          <a:lstStyle/>
          <a:p>
            <a:pPr algn="just">
              <a:lnSpc>
                <a:spcPct val="150000"/>
              </a:lnSpc>
            </a:pPr>
            <a:r>
              <a:rPr lang="en-US" dirty="0">
                <a:solidFill>
                  <a:srgbClr val="012A3A"/>
                </a:solidFill>
                <a:latin typeface="Arial" panose="020B0604020202020204" pitchFamily="34" charset="0"/>
                <a:cs typeface="Arial" panose="020B0604020202020204" pitchFamily="34" charset="0"/>
              </a:rPr>
              <a:t>Your social media content calendar lists the dates and times at which you will publish types of content on each channel. It’s the perfect place to plan all of your social media activities—from images, link sharing, and re-shares of user-generated content to blog posts and videos. It includes both your day-to-day posting and content for social media campaigns.</a:t>
            </a:r>
          </a:p>
          <a:p>
            <a:pPr algn="just">
              <a:lnSpc>
                <a:spcPct val="150000"/>
              </a:lnSpc>
            </a:pPr>
            <a:r>
              <a:rPr lang="en-US" dirty="0">
                <a:solidFill>
                  <a:srgbClr val="012A3A"/>
                </a:solidFill>
                <a:latin typeface="Arial" panose="020B0604020202020204" pitchFamily="34" charset="0"/>
                <a:cs typeface="Arial" panose="020B0604020202020204" pitchFamily="34" charset="0"/>
              </a:rPr>
              <a:t>Your calendar also ensures your posts are spaced out appropriately and </a:t>
            </a:r>
            <a:r>
              <a:rPr lang="en-US" u="sng" dirty="0">
                <a:solidFill>
                  <a:srgbClr val="FF4C46"/>
                </a:solidFill>
                <a:latin typeface="Arial" panose="020B0604020202020204" pitchFamily="34" charset="0"/>
                <a:cs typeface="Arial" panose="020B0604020202020204" pitchFamily="34" charset="0"/>
                <a:hlinkClick r:id="rId3"/>
              </a:rPr>
              <a:t>published at the best times to post</a:t>
            </a:r>
            <a:r>
              <a:rPr lang="en-US" dirty="0">
                <a:solidFill>
                  <a:srgbClr val="012A3A"/>
                </a:solidFill>
                <a:latin typeface="Arial" panose="020B0604020202020204" pitchFamily="34" charset="0"/>
                <a:cs typeface="Arial" panose="020B0604020202020204" pitchFamily="34" charset="0"/>
              </a:rPr>
              <a:t>.</a:t>
            </a:r>
            <a:endParaRPr lang="en-US" b="0" i="0" dirty="0">
              <a:solidFill>
                <a:srgbClr val="012A3A"/>
              </a:solidFill>
              <a:effectLst/>
              <a:latin typeface="Arial" panose="020B0604020202020204" pitchFamily="34" charset="0"/>
              <a:cs typeface="Arial" panose="020B0604020202020204" pitchFamily="34" charset="0"/>
            </a:endParaRPr>
          </a:p>
        </p:txBody>
      </p:sp>
      <p:sp>
        <p:nvSpPr>
          <p:cNvPr id="4" name="Rectangle 3"/>
          <p:cNvSpPr/>
          <p:nvPr/>
        </p:nvSpPr>
        <p:spPr>
          <a:xfrm>
            <a:off x="432403" y="2023407"/>
            <a:ext cx="3252814" cy="369332"/>
          </a:xfrm>
          <a:prstGeom prst="rect">
            <a:avLst/>
          </a:prstGeom>
          <a:solidFill>
            <a:srgbClr val="FF6699"/>
          </a:solidFill>
        </p:spPr>
        <p:txBody>
          <a:bodyPr wrap="none">
            <a:spAutoFit/>
          </a:bodyPr>
          <a:lstStyle/>
          <a:p>
            <a:pPr algn="just"/>
            <a:r>
              <a:rPr lang="en-US" b="1" dirty="0">
                <a:solidFill>
                  <a:srgbClr val="012A3A"/>
                </a:solidFill>
                <a:latin typeface="Arial" panose="020B0604020202020204" pitchFamily="34" charset="0"/>
                <a:cs typeface="Arial" panose="020B0604020202020204" pitchFamily="34" charset="0"/>
              </a:rPr>
              <a:t>Set you're posting schedule</a:t>
            </a:r>
          </a:p>
        </p:txBody>
      </p:sp>
      <p:pic>
        <p:nvPicPr>
          <p:cNvPr id="6" name="Picture 5"/>
          <p:cNvPicPr>
            <a:picLocks noChangeAspect="1"/>
          </p:cNvPicPr>
          <p:nvPr/>
        </p:nvPicPr>
        <p:blipFill>
          <a:blip r:embed="rId4"/>
          <a:stretch>
            <a:fillRect/>
          </a:stretch>
        </p:blipFill>
        <p:spPr>
          <a:xfrm>
            <a:off x="7375592" y="1028451"/>
            <a:ext cx="4164338" cy="5649440"/>
          </a:xfrm>
          <a:prstGeom prst="rect">
            <a:avLst/>
          </a:prstGeom>
        </p:spPr>
      </p:pic>
    </p:spTree>
    <p:extLst>
      <p:ext uri="{BB962C8B-B14F-4D97-AF65-F5344CB8AC3E}">
        <p14:creationId xmlns:p14="http://schemas.microsoft.com/office/powerpoint/2010/main" val="26022215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6" y="1337871"/>
            <a:ext cx="6095999" cy="400110"/>
          </a:xfrm>
          <a:prstGeom prst="rect">
            <a:avLst/>
          </a:prstGeom>
          <a:solidFill>
            <a:srgbClr val="A61A73"/>
          </a:solidFill>
        </p:spPr>
        <p:txBody>
          <a:bodyPr wrap="square">
            <a:spAutoFit/>
          </a:bodyPr>
          <a:lstStyle/>
          <a:p>
            <a:pPr algn="just" fontAlgn="base"/>
            <a:r>
              <a:rPr lang="en-US" sz="2000" b="1" dirty="0">
                <a:solidFill>
                  <a:schemeClr val="bg1"/>
                </a:solidFill>
                <a:latin typeface="Montserrat"/>
              </a:rPr>
              <a:t>Determine the right content mix</a:t>
            </a:r>
          </a:p>
        </p:txBody>
      </p:sp>
      <p:pic>
        <p:nvPicPr>
          <p:cNvPr id="2" name="Picture 1"/>
          <p:cNvPicPr>
            <a:picLocks noChangeAspect="1"/>
          </p:cNvPicPr>
          <p:nvPr/>
        </p:nvPicPr>
        <p:blipFill>
          <a:blip r:embed="rId3"/>
          <a:stretch>
            <a:fillRect/>
          </a:stretch>
        </p:blipFill>
        <p:spPr>
          <a:xfrm>
            <a:off x="5154612" y="1470762"/>
            <a:ext cx="8258175" cy="5761564"/>
          </a:xfrm>
          <a:prstGeom prst="rect">
            <a:avLst/>
          </a:prstGeom>
        </p:spPr>
      </p:pic>
      <p:sp>
        <p:nvSpPr>
          <p:cNvPr id="9" name="Rectangle 8"/>
          <p:cNvSpPr/>
          <p:nvPr/>
        </p:nvSpPr>
        <p:spPr>
          <a:xfrm>
            <a:off x="321566" y="1947121"/>
            <a:ext cx="6096000" cy="3226524"/>
          </a:xfrm>
          <a:prstGeom prst="rect">
            <a:avLst/>
          </a:prstGeom>
        </p:spPr>
        <p:txBody>
          <a:bodyPr>
            <a:spAutoFit/>
          </a:bodyPr>
          <a:lstStyle/>
          <a:p>
            <a:endParaRPr lang="en-US" b="1" dirty="0">
              <a:solidFill>
                <a:srgbClr val="012A3A"/>
              </a:solidFill>
              <a:latin typeface="Montserrat"/>
            </a:endParaRPr>
          </a:p>
          <a:p>
            <a:pPr algn="just">
              <a:lnSpc>
                <a:spcPct val="150000"/>
              </a:lnSpc>
            </a:pPr>
            <a:r>
              <a:rPr lang="en-US" dirty="0">
                <a:solidFill>
                  <a:srgbClr val="012A3A"/>
                </a:solidFill>
                <a:latin typeface="Montserrat"/>
              </a:rPr>
              <a:t>Make sure you're content strategy and calendar reflect the mission statement you’ve assigned to each social profile, so that everything you post is working to support you're business goals.</a:t>
            </a:r>
          </a:p>
          <a:p>
            <a:pPr algn="just">
              <a:lnSpc>
                <a:spcPct val="150000"/>
              </a:lnSpc>
            </a:pPr>
            <a:r>
              <a:rPr lang="en-US" dirty="0">
                <a:solidFill>
                  <a:srgbClr val="012A3A"/>
                </a:solidFill>
                <a:latin typeface="Montserrat"/>
              </a:rPr>
              <a:t>(We no, it’s tempting to jump on every meme, but their should always be a strategy behind you're social media marketing efforts!)</a:t>
            </a:r>
            <a:endParaRPr lang="en-US" b="0" i="0" dirty="0">
              <a:solidFill>
                <a:srgbClr val="012A3A"/>
              </a:solidFill>
              <a:effectLst/>
              <a:latin typeface="Montserrat"/>
            </a:endParaRPr>
          </a:p>
        </p:txBody>
      </p:sp>
    </p:spTree>
    <p:extLst>
      <p:ext uri="{BB962C8B-B14F-4D97-AF65-F5344CB8AC3E}">
        <p14:creationId xmlns:p14="http://schemas.microsoft.com/office/powerpoint/2010/main" val="31248380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6" y="1025610"/>
            <a:ext cx="6095999" cy="400110"/>
          </a:xfrm>
          <a:prstGeom prst="rect">
            <a:avLst/>
          </a:prstGeom>
          <a:solidFill>
            <a:srgbClr val="A61A73"/>
          </a:solidFill>
        </p:spPr>
        <p:txBody>
          <a:bodyPr wrap="square">
            <a:spAutoFit/>
          </a:bodyPr>
          <a:lstStyle/>
          <a:p>
            <a:pPr algn="just" fontAlgn="base"/>
            <a:r>
              <a:rPr lang="en-US" sz="2000" b="1" dirty="0">
                <a:solidFill>
                  <a:schemeClr val="bg1"/>
                </a:solidFill>
                <a:latin typeface="Montserrat"/>
              </a:rPr>
              <a:t>Determine the right content mix</a:t>
            </a:r>
          </a:p>
        </p:txBody>
      </p:sp>
      <p:sp>
        <p:nvSpPr>
          <p:cNvPr id="4" name="Rectangle 3"/>
          <p:cNvSpPr/>
          <p:nvPr/>
        </p:nvSpPr>
        <p:spPr>
          <a:xfrm>
            <a:off x="321565" y="1492703"/>
            <a:ext cx="6096000" cy="5304016"/>
          </a:xfrm>
          <a:prstGeom prst="rect">
            <a:avLst/>
          </a:prstGeom>
        </p:spPr>
        <p:txBody>
          <a:bodyPr>
            <a:spAutoFit/>
          </a:bodyPr>
          <a:lstStyle/>
          <a:p>
            <a:pPr algn="just"/>
            <a:r>
              <a:rPr lang="en-US" b="1" dirty="0">
                <a:solidFill>
                  <a:srgbClr val="012A3A"/>
                </a:solidFill>
                <a:latin typeface="Arial" panose="020B0604020202020204" pitchFamily="34" charset="0"/>
                <a:cs typeface="Arial" panose="020B0604020202020204" pitchFamily="34" charset="0"/>
              </a:rPr>
              <a:t>You might decide that:</a:t>
            </a:r>
          </a:p>
          <a:p>
            <a:pPr algn="just">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50% of content will drive traffic back to you're website</a:t>
            </a:r>
          </a:p>
          <a:p>
            <a:pPr algn="just">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25% of content will be </a:t>
            </a:r>
            <a:r>
              <a:rPr lang="en-US" u="sng" dirty="0">
                <a:solidFill>
                  <a:srgbClr val="FF4C46"/>
                </a:solidFill>
                <a:latin typeface="Arial" panose="020B0604020202020204" pitchFamily="34" charset="0"/>
                <a:cs typeface="Arial" panose="020B0604020202020204" pitchFamily="34" charset="0"/>
                <a:hlinkClick r:id="rId3"/>
              </a:rPr>
              <a:t>curated from other sources</a:t>
            </a:r>
            <a:endParaRPr lang="en-US" dirty="0">
              <a:solidFill>
                <a:srgbClr val="012A3A"/>
              </a:solidFill>
              <a:latin typeface="Arial" panose="020B0604020202020204" pitchFamily="34" charset="0"/>
              <a:cs typeface="Arial" panose="020B0604020202020204" pitchFamily="34" charset="0"/>
            </a:endParaRPr>
          </a:p>
          <a:p>
            <a:pPr algn="just">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20% of content will support lead-generation goals (newsletter sign-ups, eBook downloads, etc.)</a:t>
            </a:r>
          </a:p>
          <a:p>
            <a:pPr algn="just">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5% of content will be about your company culture</a:t>
            </a:r>
          </a:p>
          <a:p>
            <a:pPr algn="just">
              <a:lnSpc>
                <a:spcPct val="150000"/>
              </a:lnSpc>
            </a:pPr>
            <a:r>
              <a:rPr lang="en-US" dirty="0">
                <a:solidFill>
                  <a:srgbClr val="012A3A"/>
                </a:solidFill>
                <a:latin typeface="Arial" panose="020B0604020202020204" pitchFamily="34" charset="0"/>
                <a:cs typeface="Arial" panose="020B0604020202020204" pitchFamily="34" charset="0"/>
              </a:rPr>
              <a:t>Placing these different post types in you're content calendar will ensure you maintain the right mix.</a:t>
            </a:r>
          </a:p>
          <a:p>
            <a:pPr algn="just">
              <a:lnSpc>
                <a:spcPct val="150000"/>
              </a:lnSpc>
            </a:pPr>
            <a:r>
              <a:rPr lang="en-US" dirty="0">
                <a:solidFill>
                  <a:srgbClr val="012A3A"/>
                </a:solidFill>
                <a:latin typeface="Arial" panose="020B0604020202020204" pitchFamily="34" charset="0"/>
                <a:cs typeface="Arial" panose="020B0604020202020204" pitchFamily="34" charset="0"/>
              </a:rPr>
              <a:t>If you’re starting from scratch and you’re not sure wat types of content to post, try</a:t>
            </a:r>
            <a:r>
              <a:rPr lang="en-US" b="1" dirty="0">
                <a:solidFill>
                  <a:srgbClr val="012A3A"/>
                </a:solidFill>
                <a:latin typeface="Arial" panose="020B0604020202020204" pitchFamily="34" charset="0"/>
                <a:cs typeface="Arial" panose="020B0604020202020204" pitchFamily="34" charset="0"/>
              </a:rPr>
              <a:t> the 80-20 rule</a:t>
            </a:r>
            <a:r>
              <a:rPr lang="en-US" dirty="0">
                <a:solidFill>
                  <a:srgbClr val="012A3A"/>
                </a:solidFill>
                <a:latin typeface="Arial" panose="020B0604020202020204" pitchFamily="34" charset="0"/>
                <a:cs typeface="Arial" panose="020B0604020202020204" pitchFamily="34" charset="0"/>
              </a:rPr>
              <a:t>:</a:t>
            </a:r>
          </a:p>
          <a:p>
            <a:pPr algn="just">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80% of you're posts should inform, educate, or entertain you're audience</a:t>
            </a:r>
          </a:p>
          <a:p>
            <a:pPr algn="just">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20% can directly promote you're brand.</a:t>
            </a:r>
            <a:endParaRPr lang="en-US" b="0" i="0" dirty="0">
              <a:solidFill>
                <a:srgbClr val="012A3A"/>
              </a:solidFill>
              <a:effectLst/>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4"/>
          <a:stretch>
            <a:fillRect/>
          </a:stretch>
        </p:blipFill>
        <p:spPr>
          <a:xfrm>
            <a:off x="6567055" y="1081402"/>
            <a:ext cx="5332845" cy="5624572"/>
          </a:xfrm>
          <a:prstGeom prst="rect">
            <a:avLst/>
          </a:prstGeom>
          <a:ln w="76200">
            <a:solidFill>
              <a:srgbClr val="A61A73"/>
            </a:solidFill>
          </a:ln>
        </p:spPr>
      </p:pic>
    </p:spTree>
    <p:extLst>
      <p:ext uri="{BB962C8B-B14F-4D97-AF65-F5344CB8AC3E}">
        <p14:creationId xmlns:p14="http://schemas.microsoft.com/office/powerpoint/2010/main" val="4685836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6" y="1025610"/>
            <a:ext cx="6095999" cy="400110"/>
          </a:xfrm>
          <a:prstGeom prst="rect">
            <a:avLst/>
          </a:prstGeom>
          <a:solidFill>
            <a:srgbClr val="A61A73"/>
          </a:solidFill>
        </p:spPr>
        <p:txBody>
          <a:bodyPr wrap="square">
            <a:spAutoFit/>
          </a:bodyPr>
          <a:lstStyle/>
          <a:p>
            <a:pPr algn="just" fontAlgn="base"/>
            <a:r>
              <a:rPr lang="en-US" sz="2000" b="1" dirty="0">
                <a:solidFill>
                  <a:schemeClr val="bg1"/>
                </a:solidFill>
                <a:latin typeface="Montserrat"/>
              </a:rPr>
              <a:t>Determine the right content mix</a:t>
            </a:r>
          </a:p>
        </p:txBody>
      </p:sp>
      <p:pic>
        <p:nvPicPr>
          <p:cNvPr id="2" name="Picture 1"/>
          <p:cNvPicPr>
            <a:picLocks noChangeAspect="1"/>
          </p:cNvPicPr>
          <p:nvPr/>
        </p:nvPicPr>
        <p:blipFill>
          <a:blip r:embed="rId3"/>
          <a:stretch>
            <a:fillRect/>
          </a:stretch>
        </p:blipFill>
        <p:spPr>
          <a:xfrm>
            <a:off x="6630555" y="1225665"/>
            <a:ext cx="5306290" cy="5306290"/>
          </a:xfrm>
          <a:prstGeom prst="rect">
            <a:avLst/>
          </a:prstGeom>
          <a:solidFill>
            <a:srgbClr val="A61A73"/>
          </a:solidFill>
          <a:ln w="57150">
            <a:solidFill>
              <a:srgbClr val="A61A73"/>
            </a:solidFill>
          </a:ln>
        </p:spPr>
      </p:pic>
      <p:sp>
        <p:nvSpPr>
          <p:cNvPr id="7" name="Rectangle 6"/>
          <p:cNvSpPr/>
          <p:nvPr/>
        </p:nvSpPr>
        <p:spPr>
          <a:xfrm>
            <a:off x="428060" y="2219466"/>
            <a:ext cx="6096000" cy="3780522"/>
          </a:xfrm>
          <a:prstGeom prst="rect">
            <a:avLst/>
          </a:prstGeom>
        </p:spPr>
        <p:txBody>
          <a:bodyPr>
            <a:spAutoFit/>
          </a:bodyPr>
          <a:lstStyle/>
          <a:p>
            <a:pPr>
              <a:lnSpc>
                <a:spcPct val="150000"/>
              </a:lnSpc>
            </a:pPr>
            <a:r>
              <a:rPr lang="en-US" dirty="0">
                <a:solidFill>
                  <a:srgbClr val="012A3A"/>
                </a:solidFill>
                <a:latin typeface="Montserrat"/>
              </a:rPr>
              <a:t>You could also try the </a:t>
            </a:r>
            <a:r>
              <a:rPr lang="en-US" b="1" dirty="0">
                <a:solidFill>
                  <a:srgbClr val="012A3A"/>
                </a:solidFill>
                <a:latin typeface="Montserrat"/>
              </a:rPr>
              <a:t>social media content marketing rule of thirds</a:t>
            </a:r>
            <a:r>
              <a:rPr lang="en-US" dirty="0">
                <a:solidFill>
                  <a:srgbClr val="012A3A"/>
                </a:solidFill>
                <a:latin typeface="Montserrat"/>
              </a:rPr>
              <a:t>:</a:t>
            </a:r>
          </a:p>
          <a:p>
            <a:pPr>
              <a:lnSpc>
                <a:spcPct val="150000"/>
              </a:lnSpc>
              <a:buFont typeface="Arial" panose="020B0604020202020204" pitchFamily="34" charset="0"/>
              <a:buChar char="•"/>
            </a:pPr>
            <a:r>
              <a:rPr lang="en-US" dirty="0">
                <a:solidFill>
                  <a:srgbClr val="012A3A"/>
                </a:solidFill>
                <a:latin typeface="Montserrat"/>
              </a:rPr>
              <a:t>One-third of you're content promotes you're business, converts readers, and generates profit.</a:t>
            </a:r>
          </a:p>
          <a:p>
            <a:pPr>
              <a:lnSpc>
                <a:spcPct val="150000"/>
              </a:lnSpc>
              <a:buFont typeface="Arial" panose="020B0604020202020204" pitchFamily="34" charset="0"/>
              <a:buChar char="•"/>
            </a:pPr>
            <a:r>
              <a:rPr lang="en-US" dirty="0">
                <a:solidFill>
                  <a:srgbClr val="012A3A"/>
                </a:solidFill>
                <a:latin typeface="Montserrat"/>
              </a:rPr>
              <a:t>One-third of your content shares ideas and stories from thought leaders in your industry or like-minded businesses.</a:t>
            </a:r>
          </a:p>
          <a:p>
            <a:pPr>
              <a:lnSpc>
                <a:spcPct val="150000"/>
              </a:lnSpc>
              <a:buFont typeface="Arial" panose="020B0604020202020204" pitchFamily="34" charset="0"/>
              <a:buChar char="•"/>
            </a:pPr>
            <a:r>
              <a:rPr lang="en-US" dirty="0">
                <a:solidFill>
                  <a:srgbClr val="012A3A"/>
                </a:solidFill>
                <a:latin typeface="Montserrat"/>
              </a:rPr>
              <a:t>One-third of your content is personal interactions with your audience</a:t>
            </a:r>
            <a:endParaRPr lang="en-US" b="0" i="0" dirty="0">
              <a:solidFill>
                <a:srgbClr val="012A3A"/>
              </a:solidFill>
              <a:effectLst/>
              <a:latin typeface="Montserrat"/>
            </a:endParaRPr>
          </a:p>
        </p:txBody>
      </p:sp>
    </p:spTree>
    <p:extLst>
      <p:ext uri="{BB962C8B-B14F-4D97-AF65-F5344CB8AC3E}">
        <p14:creationId xmlns:p14="http://schemas.microsoft.com/office/powerpoint/2010/main" val="26884111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6" y="1025610"/>
            <a:ext cx="6095999" cy="400110"/>
          </a:xfrm>
          <a:prstGeom prst="rect">
            <a:avLst/>
          </a:prstGeom>
          <a:solidFill>
            <a:srgbClr val="A61A73"/>
          </a:solidFill>
        </p:spPr>
        <p:txBody>
          <a:bodyPr wrap="square">
            <a:spAutoFit/>
          </a:bodyPr>
          <a:lstStyle/>
          <a:p>
            <a:pPr algn="just" fontAlgn="base"/>
            <a:r>
              <a:rPr lang="en-US" sz="2000" b="1" dirty="0">
                <a:solidFill>
                  <a:schemeClr val="bg1"/>
                </a:solidFill>
                <a:latin typeface="Montserrat"/>
              </a:rPr>
              <a:t>Determine the right content mix</a:t>
            </a:r>
          </a:p>
        </p:txBody>
      </p:sp>
      <p:sp>
        <p:nvSpPr>
          <p:cNvPr id="2" name="Rectangle 1"/>
          <p:cNvSpPr/>
          <p:nvPr/>
        </p:nvSpPr>
        <p:spPr>
          <a:xfrm>
            <a:off x="321566" y="1779687"/>
            <a:ext cx="6096000" cy="5078313"/>
          </a:xfrm>
          <a:prstGeom prst="rect">
            <a:avLst/>
          </a:prstGeom>
        </p:spPr>
        <p:txBody>
          <a:bodyPr>
            <a:spAutoFit/>
          </a:bodyPr>
          <a:lstStyle/>
          <a:p>
            <a:pPr>
              <a:lnSpc>
                <a:spcPct val="150000"/>
              </a:lnSpc>
            </a:pPr>
            <a:r>
              <a:rPr lang="en-US" b="1" dirty="0">
                <a:solidFill>
                  <a:srgbClr val="012A3A"/>
                </a:solidFill>
                <a:latin typeface="Montserrat"/>
              </a:rPr>
              <a:t>Don’t post too much or too little</a:t>
            </a:r>
          </a:p>
          <a:p>
            <a:pPr>
              <a:lnSpc>
                <a:spcPct val="150000"/>
              </a:lnSpc>
            </a:pPr>
            <a:r>
              <a:rPr lang="en-US" dirty="0">
                <a:solidFill>
                  <a:srgbClr val="012A3A"/>
                </a:solidFill>
                <a:latin typeface="Arial" panose="020B0604020202020204" pitchFamily="34" charset="0"/>
                <a:cs typeface="Arial" panose="020B0604020202020204" pitchFamily="34" charset="0"/>
              </a:rPr>
              <a:t>If you’re starting a social media marketing strategy from scratch, you may not have figured out </a:t>
            </a:r>
            <a:r>
              <a:rPr lang="en-US" b="1" u="sng" dirty="0">
                <a:latin typeface="Arial" panose="020B0604020202020204" pitchFamily="34" charset="0"/>
                <a:cs typeface="Arial" panose="020B0604020202020204" pitchFamily="34" charset="0"/>
              </a:rPr>
              <a:t>how often to post to each network</a:t>
            </a:r>
            <a:r>
              <a:rPr lang="en-US" b="1" dirty="0">
                <a:latin typeface="Arial" panose="020B0604020202020204" pitchFamily="34" charset="0"/>
                <a:cs typeface="Arial" panose="020B0604020202020204" pitchFamily="34" charset="0"/>
              </a:rPr>
              <a:t> </a:t>
            </a:r>
            <a:r>
              <a:rPr lang="en-US" dirty="0">
                <a:solidFill>
                  <a:srgbClr val="012A3A"/>
                </a:solidFill>
                <a:latin typeface="Arial" panose="020B0604020202020204" pitchFamily="34" charset="0"/>
                <a:cs typeface="Arial" panose="020B0604020202020204" pitchFamily="34" charset="0"/>
              </a:rPr>
              <a:t>for maximum engagement yet.</a:t>
            </a:r>
          </a:p>
          <a:p>
            <a:pPr>
              <a:lnSpc>
                <a:spcPct val="150000"/>
              </a:lnSpc>
            </a:pPr>
            <a:r>
              <a:rPr lang="en-US" dirty="0">
                <a:solidFill>
                  <a:srgbClr val="012A3A"/>
                </a:solidFill>
                <a:latin typeface="Arial" panose="020B0604020202020204" pitchFamily="34" charset="0"/>
                <a:cs typeface="Arial" panose="020B0604020202020204" pitchFamily="34" charset="0"/>
              </a:rPr>
              <a:t>Post too frequently and you risk annoying you're audience. But, if you post too little, you risk looking like TEMP you’re not worth following.</a:t>
            </a:r>
          </a:p>
          <a:p>
            <a:pPr>
              <a:lnSpc>
                <a:spcPct val="150000"/>
              </a:lnSpc>
            </a:pPr>
            <a:r>
              <a:rPr lang="en-US" dirty="0">
                <a:solidFill>
                  <a:srgbClr val="012A3A"/>
                </a:solidFill>
                <a:latin typeface="Arial" panose="020B0604020202020204" pitchFamily="34" charset="0"/>
                <a:cs typeface="Arial" panose="020B0604020202020204" pitchFamily="34" charset="0"/>
              </a:rPr>
              <a:t>Start with these posting frequency recommendations:</a:t>
            </a:r>
          </a:p>
          <a:p>
            <a:pPr>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Instagram (feed): 3-7 times per week</a:t>
            </a:r>
          </a:p>
          <a:p>
            <a:pPr>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Facebook: 1-2 times per day</a:t>
            </a:r>
          </a:p>
          <a:p>
            <a:pPr>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Twitter: 1-5 times per day</a:t>
            </a:r>
          </a:p>
          <a:p>
            <a:pPr>
              <a:lnSpc>
                <a:spcPct val="150000"/>
              </a:lnSpc>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LinkedIn: 1-5 times per day</a:t>
            </a:r>
            <a:endParaRPr lang="en-US" b="0" i="0" dirty="0">
              <a:solidFill>
                <a:srgbClr val="012A3A"/>
              </a:solidFill>
              <a:effectLst/>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stretch>
            <a:fillRect/>
          </a:stretch>
        </p:blipFill>
        <p:spPr>
          <a:xfrm>
            <a:off x="6652519" y="1025610"/>
            <a:ext cx="5247381" cy="5559400"/>
          </a:xfrm>
          <a:prstGeom prst="rect">
            <a:avLst/>
          </a:prstGeom>
          <a:ln w="57150">
            <a:solidFill>
              <a:srgbClr val="A61A73"/>
            </a:solidFill>
          </a:ln>
        </p:spPr>
      </p:pic>
    </p:spTree>
    <p:extLst>
      <p:ext uri="{BB962C8B-B14F-4D97-AF65-F5344CB8AC3E}">
        <p14:creationId xmlns:p14="http://schemas.microsoft.com/office/powerpoint/2010/main" val="15517181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321566" y="1904711"/>
            <a:ext cx="6096000" cy="2862322"/>
          </a:xfrm>
          <a:prstGeom prst="rect">
            <a:avLst/>
          </a:prstGeom>
        </p:spPr>
        <p:txBody>
          <a:bodyPr>
            <a:spAutoFit/>
          </a:bodyPr>
          <a:lstStyle/>
          <a:p>
            <a:pPr algn="just"/>
            <a:r>
              <a:rPr lang="en-US" dirty="0">
                <a:solidFill>
                  <a:srgbClr val="012A3A"/>
                </a:solidFill>
                <a:latin typeface="Arial" panose="020B0604020202020204" pitchFamily="34" charset="0"/>
                <a:cs typeface="Arial" panose="020B0604020202020204" pitchFamily="34" charset="0"/>
              </a:rPr>
              <a:t>a bit deeper, provide some examples of the type of content you’ll post to fulfill you're mission on each network.</a:t>
            </a:r>
          </a:p>
          <a:p>
            <a:pPr algn="just"/>
            <a:endParaRPr lang="en-US" dirty="0">
              <a:solidFill>
                <a:srgbClr val="012A3A"/>
              </a:solidFill>
              <a:latin typeface="Arial" panose="020B0604020202020204" pitchFamily="34" charset="0"/>
              <a:cs typeface="Arial" panose="020B0604020202020204" pitchFamily="34" charset="0"/>
            </a:endParaRPr>
          </a:p>
          <a:p>
            <a:pPr algn="just"/>
            <a:r>
              <a:rPr lang="en-US" dirty="0">
                <a:solidFill>
                  <a:srgbClr val="012A3A"/>
                </a:solidFill>
                <a:latin typeface="Arial" panose="020B0604020202020204" pitchFamily="34" charset="0"/>
                <a:cs typeface="Arial" panose="020B0604020202020204" pitchFamily="34" charset="0"/>
              </a:rPr>
              <a:t>The idea here is to:</a:t>
            </a:r>
          </a:p>
          <a:p>
            <a:pPr algn="just">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Keep your content aligned with the purpose of each network;</a:t>
            </a:r>
          </a:p>
          <a:p>
            <a:pPr algn="just">
              <a:buFont typeface="Arial" panose="020B0604020202020204" pitchFamily="34" charset="0"/>
              <a:buChar char="•"/>
            </a:pPr>
            <a:endParaRPr lang="en-US" dirty="0">
              <a:solidFill>
                <a:srgbClr val="012A3A"/>
              </a:solidFill>
              <a:latin typeface="Arial" panose="020B0604020202020204" pitchFamily="34" charset="0"/>
              <a:cs typeface="Arial" panose="020B0604020202020204" pitchFamily="34" charset="0"/>
            </a:endParaRPr>
          </a:p>
          <a:p>
            <a:pPr algn="just">
              <a:buFont typeface="Arial" panose="020B0604020202020204" pitchFamily="34" charset="0"/>
              <a:buChar char="•"/>
            </a:pPr>
            <a:r>
              <a:rPr lang="en-US" dirty="0">
                <a:solidFill>
                  <a:srgbClr val="012A3A"/>
                </a:solidFill>
                <a:latin typeface="Arial" panose="020B0604020202020204" pitchFamily="34" charset="0"/>
                <a:cs typeface="Arial" panose="020B0604020202020204" pitchFamily="34" charset="0"/>
              </a:rPr>
              <a:t>Show other stakeholders (if applicable) what kind of content they can expect to see on each network.</a:t>
            </a:r>
            <a:endParaRPr lang="en-US" b="0" i="0" dirty="0">
              <a:solidFill>
                <a:srgbClr val="012A3A"/>
              </a:solidFill>
              <a:effectLst/>
              <a:latin typeface="Arial" panose="020B0604020202020204" pitchFamily="34" charset="0"/>
              <a:cs typeface="Arial" panose="020B0604020202020204" pitchFamily="34" charset="0"/>
            </a:endParaRPr>
          </a:p>
        </p:txBody>
      </p:sp>
      <p:sp>
        <p:nvSpPr>
          <p:cNvPr id="6" name="Rectangle 5"/>
          <p:cNvSpPr/>
          <p:nvPr/>
        </p:nvSpPr>
        <p:spPr>
          <a:xfrm>
            <a:off x="321566" y="1280917"/>
            <a:ext cx="3903633" cy="369332"/>
          </a:xfrm>
          <a:prstGeom prst="rect">
            <a:avLst/>
          </a:prstGeom>
          <a:solidFill>
            <a:srgbClr val="A61A73"/>
          </a:solidFill>
        </p:spPr>
        <p:txBody>
          <a:bodyPr wrap="none">
            <a:spAutoFit/>
          </a:bodyPr>
          <a:lstStyle/>
          <a:p>
            <a:r>
              <a:rPr lang="en-US" b="1" dirty="0">
                <a:solidFill>
                  <a:schemeClr val="bg1"/>
                </a:solidFill>
                <a:latin typeface="Montserrat"/>
              </a:rPr>
              <a:t>Step 8. Create compelling content</a:t>
            </a:r>
          </a:p>
        </p:txBody>
      </p:sp>
      <p:sp>
        <p:nvSpPr>
          <p:cNvPr id="9" name="Rectangle 8"/>
          <p:cNvSpPr/>
          <p:nvPr/>
        </p:nvSpPr>
        <p:spPr>
          <a:xfrm>
            <a:off x="737202" y="5477931"/>
            <a:ext cx="10568107" cy="923330"/>
          </a:xfrm>
          <a:prstGeom prst="rect">
            <a:avLst/>
          </a:prstGeom>
        </p:spPr>
        <p:txBody>
          <a:bodyPr wrap="square">
            <a:spAutoFit/>
          </a:bodyPr>
          <a:lstStyle/>
          <a:p>
            <a:pPr algn="ctr"/>
            <a:r>
              <a:rPr lang="en-US" i="1" dirty="0">
                <a:solidFill>
                  <a:srgbClr val="453E3E"/>
                </a:solidFill>
                <a:latin typeface="Arial" panose="020B0604020202020204" pitchFamily="34" charset="0"/>
                <a:cs typeface="Arial" panose="020B0604020202020204" pitchFamily="34" charset="0"/>
              </a:rPr>
              <a:t>Epic content is content that makes people stop whatever they’re doing to read, share, and link to it. It’s the type of content you shout about. It’s insanely useful, inspiring, beautifully written, and highly engaging. It’s the sweet spot between content marketing and brand utility</a:t>
            </a:r>
            <a:r>
              <a:rPr lang="en-US" i="1" dirty="0">
                <a:solidFill>
                  <a:srgbClr val="453E3E"/>
                </a:solidFill>
                <a:latin typeface="Lato"/>
              </a:rPr>
              <a:t>.</a:t>
            </a:r>
            <a:endParaRPr lang="en-US" b="1" dirty="0">
              <a:solidFill>
                <a:srgbClr val="A61A73"/>
              </a:solidFill>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3"/>
          <a:stretch>
            <a:fillRect/>
          </a:stretch>
        </p:blipFill>
        <p:spPr>
          <a:xfrm>
            <a:off x="6858000" y="1465583"/>
            <a:ext cx="5041900" cy="3425319"/>
          </a:xfrm>
          <a:prstGeom prst="rect">
            <a:avLst/>
          </a:prstGeom>
        </p:spPr>
      </p:pic>
    </p:spTree>
    <p:extLst>
      <p:ext uri="{BB962C8B-B14F-4D97-AF65-F5344CB8AC3E}">
        <p14:creationId xmlns:p14="http://schemas.microsoft.com/office/powerpoint/2010/main" val="31269999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6" y="1025610"/>
            <a:ext cx="6095999" cy="707886"/>
          </a:xfrm>
          <a:prstGeom prst="rect">
            <a:avLst/>
          </a:prstGeom>
          <a:solidFill>
            <a:srgbClr val="A61A73"/>
          </a:solidFill>
        </p:spPr>
        <p:txBody>
          <a:bodyPr wrap="square">
            <a:spAutoFit/>
          </a:bodyPr>
          <a:lstStyle/>
          <a:p>
            <a:pPr fontAlgn="base"/>
            <a:r>
              <a:rPr lang="en-US" sz="2000" b="1" dirty="0">
                <a:solidFill>
                  <a:schemeClr val="bg1"/>
                </a:solidFill>
                <a:latin typeface="Montserrat"/>
              </a:rPr>
              <a:t>Step 9. Track performance and make adjustments</a:t>
            </a:r>
          </a:p>
        </p:txBody>
      </p:sp>
      <p:sp>
        <p:nvSpPr>
          <p:cNvPr id="2" name="Rectangle 1"/>
          <p:cNvSpPr/>
          <p:nvPr/>
        </p:nvSpPr>
        <p:spPr>
          <a:xfrm>
            <a:off x="321565" y="2445038"/>
            <a:ext cx="6096000" cy="2949525"/>
          </a:xfrm>
          <a:prstGeom prst="rect">
            <a:avLst/>
          </a:prstGeom>
        </p:spPr>
        <p:txBody>
          <a:bodyPr>
            <a:spAutoFit/>
          </a:bodyPr>
          <a:lstStyle/>
          <a:p>
            <a:pPr algn="just">
              <a:lnSpc>
                <a:spcPct val="150000"/>
              </a:lnSpc>
            </a:pPr>
            <a:r>
              <a:rPr lang="en-US" dirty="0">
                <a:solidFill>
                  <a:srgbClr val="012A3A"/>
                </a:solidFill>
                <a:latin typeface="Arial" panose="020B0604020202020204" pitchFamily="34" charset="0"/>
                <a:cs typeface="Arial" panose="020B0604020202020204" pitchFamily="34" charset="0"/>
              </a:rPr>
              <a:t>You're social media marketing strategy is a hugely important document for you're business, and you can’t assume you’ll get it exactly right on the first try. As you start to implement you're plan and track you're results, you may find that some strategies don’t work as well as you’d anticipated, while others are working even better TEMP than expected.</a:t>
            </a:r>
            <a:endParaRPr lang="en-US" b="0" i="0" dirty="0">
              <a:solidFill>
                <a:srgbClr val="012A3A"/>
              </a:solidFill>
              <a:effectLst/>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6579638" y="1513374"/>
            <a:ext cx="5126910" cy="4529721"/>
          </a:xfrm>
          <a:prstGeom prst="rect">
            <a:avLst/>
          </a:prstGeom>
        </p:spPr>
      </p:pic>
    </p:spTree>
    <p:extLst>
      <p:ext uri="{BB962C8B-B14F-4D97-AF65-F5344CB8AC3E}">
        <p14:creationId xmlns:p14="http://schemas.microsoft.com/office/powerpoint/2010/main" val="24235372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6" y="1025610"/>
            <a:ext cx="6095999" cy="707886"/>
          </a:xfrm>
          <a:prstGeom prst="rect">
            <a:avLst/>
          </a:prstGeom>
          <a:solidFill>
            <a:srgbClr val="A61A73"/>
          </a:solidFill>
        </p:spPr>
        <p:txBody>
          <a:bodyPr wrap="square">
            <a:spAutoFit/>
          </a:bodyPr>
          <a:lstStyle/>
          <a:p>
            <a:pPr fontAlgn="base"/>
            <a:r>
              <a:rPr lang="en-US" sz="2000" b="1" dirty="0">
                <a:solidFill>
                  <a:schemeClr val="bg1"/>
                </a:solidFill>
                <a:latin typeface="Montserrat"/>
              </a:rPr>
              <a:t>Step 9. Track performance and make adjustments</a:t>
            </a:r>
          </a:p>
        </p:txBody>
      </p:sp>
      <p:sp>
        <p:nvSpPr>
          <p:cNvPr id="2" name="Rectangle 1"/>
          <p:cNvSpPr/>
          <p:nvPr/>
        </p:nvSpPr>
        <p:spPr>
          <a:xfrm>
            <a:off x="321566" y="2212487"/>
            <a:ext cx="6096000" cy="1754326"/>
          </a:xfrm>
          <a:prstGeom prst="rect">
            <a:avLst/>
          </a:prstGeom>
        </p:spPr>
        <p:txBody>
          <a:bodyPr>
            <a:spAutoFit/>
          </a:bodyPr>
          <a:lstStyle/>
          <a:p>
            <a:r>
              <a:rPr lang="en-US" b="1" dirty="0">
                <a:solidFill>
                  <a:srgbClr val="012A3A"/>
                </a:solidFill>
                <a:latin typeface="Montserrat"/>
              </a:rPr>
              <a:t>Look at performance metrics</a:t>
            </a:r>
          </a:p>
          <a:p>
            <a:endParaRPr lang="en-US" b="1" dirty="0">
              <a:solidFill>
                <a:srgbClr val="012A3A"/>
              </a:solidFill>
              <a:latin typeface="Montserrat"/>
            </a:endParaRPr>
          </a:p>
          <a:p>
            <a:r>
              <a:rPr lang="en-US" dirty="0">
                <a:solidFill>
                  <a:srgbClr val="012A3A"/>
                </a:solidFill>
                <a:latin typeface="Montserrat"/>
              </a:rPr>
              <a:t>In addition to the analytics within each social network .you can use </a:t>
            </a:r>
            <a:r>
              <a:rPr lang="en-US" b="1" u="sng" dirty="0">
                <a:latin typeface="Montserrat"/>
              </a:rPr>
              <a:t>UTM parameters</a:t>
            </a:r>
            <a:r>
              <a:rPr lang="en-US" dirty="0">
                <a:solidFill>
                  <a:srgbClr val="012A3A"/>
                </a:solidFill>
                <a:latin typeface="Montserrat"/>
              </a:rPr>
              <a:t> to track social visitors as they move through your website, so you can see exactly which social posts drive the most traffic to your website.</a:t>
            </a:r>
            <a:endParaRPr lang="en-US" b="0" i="0" dirty="0">
              <a:solidFill>
                <a:srgbClr val="012A3A"/>
              </a:solidFill>
              <a:effectLst/>
              <a:latin typeface="Montserrat"/>
            </a:endParaRPr>
          </a:p>
        </p:txBody>
      </p:sp>
      <p:sp>
        <p:nvSpPr>
          <p:cNvPr id="4" name="Rectangle 3"/>
          <p:cNvSpPr/>
          <p:nvPr/>
        </p:nvSpPr>
        <p:spPr>
          <a:xfrm>
            <a:off x="321566" y="4277961"/>
            <a:ext cx="6096000" cy="1477328"/>
          </a:xfrm>
          <a:prstGeom prst="rect">
            <a:avLst/>
          </a:prstGeom>
        </p:spPr>
        <p:txBody>
          <a:bodyPr>
            <a:spAutoFit/>
          </a:bodyPr>
          <a:lstStyle/>
          <a:p>
            <a:pPr algn="just"/>
            <a:r>
              <a:rPr lang="en-US" b="1" dirty="0">
                <a:solidFill>
                  <a:srgbClr val="A61A73"/>
                </a:solidFill>
                <a:latin typeface="Montserrat"/>
              </a:rPr>
              <a:t>UTM parameters are short pieces of text that you add to links. The parameters convey information about the link’s placement, purpose, and content, making tracking clicks and traffic from a specific social media post or campaign easy.</a:t>
            </a:r>
            <a:endParaRPr lang="en-US" b="1" dirty="0">
              <a:solidFill>
                <a:srgbClr val="A61A73"/>
              </a:solidFill>
            </a:endParaRPr>
          </a:p>
        </p:txBody>
      </p:sp>
      <p:pic>
        <p:nvPicPr>
          <p:cNvPr id="6" name="Picture 5"/>
          <p:cNvPicPr>
            <a:picLocks noChangeAspect="1"/>
          </p:cNvPicPr>
          <p:nvPr/>
        </p:nvPicPr>
        <p:blipFill>
          <a:blip r:embed="rId3"/>
          <a:stretch>
            <a:fillRect/>
          </a:stretch>
        </p:blipFill>
        <p:spPr>
          <a:xfrm>
            <a:off x="7027089" y="1599214"/>
            <a:ext cx="4513222" cy="4529721"/>
          </a:xfrm>
          <a:prstGeom prst="rect">
            <a:avLst/>
          </a:prstGeom>
        </p:spPr>
      </p:pic>
    </p:spTree>
    <p:extLst>
      <p:ext uri="{BB962C8B-B14F-4D97-AF65-F5344CB8AC3E}">
        <p14:creationId xmlns:p14="http://schemas.microsoft.com/office/powerpoint/2010/main" val="5835724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6" y="1025610"/>
            <a:ext cx="7067206" cy="400110"/>
          </a:xfrm>
          <a:prstGeom prst="rect">
            <a:avLst/>
          </a:prstGeom>
          <a:solidFill>
            <a:srgbClr val="A61A73"/>
          </a:solidFill>
        </p:spPr>
        <p:txBody>
          <a:bodyPr wrap="square">
            <a:spAutoFit/>
          </a:bodyPr>
          <a:lstStyle/>
          <a:p>
            <a:pPr fontAlgn="base"/>
            <a:r>
              <a:rPr lang="en-US" sz="2000" b="1" dirty="0">
                <a:solidFill>
                  <a:schemeClr val="bg1"/>
                </a:solidFill>
                <a:latin typeface="Montserrat"/>
              </a:rPr>
              <a:t>Step 9. Track performance and make adjustments</a:t>
            </a:r>
          </a:p>
        </p:txBody>
      </p:sp>
      <p:sp>
        <p:nvSpPr>
          <p:cNvPr id="6" name="Rectangle 5"/>
          <p:cNvSpPr/>
          <p:nvPr/>
        </p:nvSpPr>
        <p:spPr>
          <a:xfrm>
            <a:off x="321566" y="2035357"/>
            <a:ext cx="6096000" cy="3831818"/>
          </a:xfrm>
          <a:prstGeom prst="rect">
            <a:avLst/>
          </a:prstGeom>
        </p:spPr>
        <p:txBody>
          <a:bodyPr>
            <a:spAutoFit/>
          </a:bodyPr>
          <a:lstStyle/>
          <a:p>
            <a:pPr algn="just">
              <a:lnSpc>
                <a:spcPct val="150000"/>
              </a:lnSpc>
            </a:pPr>
            <a:r>
              <a:rPr lang="en-US" dirty="0">
                <a:solidFill>
                  <a:srgbClr val="012A3A"/>
                </a:solidFill>
                <a:latin typeface="Montserrat"/>
              </a:rPr>
              <a:t>Once this data starts coming in, use it to re-evaluate your strategy regularly. use this information to test different posts, social marketing campaigns, and strategies against one another. Constant testing allows you to understand what works and what doesn’t, so you can refine your social media marketing strategy in real time.</a:t>
            </a:r>
          </a:p>
          <a:p>
            <a:pPr algn="just">
              <a:lnSpc>
                <a:spcPct val="150000"/>
              </a:lnSpc>
            </a:pPr>
            <a:r>
              <a:rPr lang="en-US" dirty="0">
                <a:solidFill>
                  <a:srgbClr val="012A3A"/>
                </a:solidFill>
                <a:latin typeface="Montserrat"/>
              </a:rPr>
              <a:t>You’ll want to check the performance of all your channels at least once a week and get to know the basics of </a:t>
            </a:r>
            <a:r>
              <a:rPr lang="en-US" u="sng" dirty="0">
                <a:solidFill>
                  <a:srgbClr val="FF4C46"/>
                </a:solidFill>
                <a:latin typeface="Montserrat"/>
                <a:hlinkClick r:id="rId3"/>
              </a:rPr>
              <a:t>social media reporting</a:t>
            </a:r>
            <a:r>
              <a:rPr lang="en-US" dirty="0">
                <a:solidFill>
                  <a:srgbClr val="012A3A"/>
                </a:solidFill>
                <a:latin typeface="Montserrat"/>
              </a:rPr>
              <a:t> so you can track your growth over time.</a:t>
            </a:r>
            <a:endParaRPr lang="en-US" b="0" i="0" dirty="0">
              <a:solidFill>
                <a:srgbClr val="012A3A"/>
              </a:solidFill>
              <a:effectLst/>
              <a:latin typeface="Montserrat"/>
            </a:endParaRPr>
          </a:p>
        </p:txBody>
      </p:sp>
      <p:sp>
        <p:nvSpPr>
          <p:cNvPr id="9" name="Rectangle 8"/>
          <p:cNvSpPr/>
          <p:nvPr/>
        </p:nvSpPr>
        <p:spPr>
          <a:xfrm>
            <a:off x="292100" y="1535228"/>
            <a:ext cx="4492172" cy="369332"/>
          </a:xfrm>
          <a:prstGeom prst="rect">
            <a:avLst/>
          </a:prstGeom>
          <a:solidFill>
            <a:srgbClr val="FF6699"/>
          </a:solidFill>
        </p:spPr>
        <p:txBody>
          <a:bodyPr wrap="square">
            <a:spAutoFit/>
          </a:bodyPr>
          <a:lstStyle/>
          <a:p>
            <a:pPr algn="just"/>
            <a:r>
              <a:rPr lang="en-US" b="1" dirty="0">
                <a:latin typeface="Montserrat"/>
              </a:rPr>
              <a:t>Re-evaluate, test, and do it all again</a:t>
            </a:r>
          </a:p>
        </p:txBody>
      </p:sp>
      <p:pic>
        <p:nvPicPr>
          <p:cNvPr id="10" name="Picture 9"/>
          <p:cNvPicPr>
            <a:picLocks noChangeAspect="1"/>
          </p:cNvPicPr>
          <p:nvPr/>
        </p:nvPicPr>
        <p:blipFill>
          <a:blip r:embed="rId4"/>
          <a:stretch>
            <a:fillRect/>
          </a:stretch>
        </p:blipFill>
        <p:spPr>
          <a:xfrm>
            <a:off x="6999508" y="1763553"/>
            <a:ext cx="4900392" cy="4530436"/>
          </a:xfrm>
          <a:prstGeom prst="rect">
            <a:avLst/>
          </a:prstGeom>
        </p:spPr>
      </p:pic>
    </p:spTree>
    <p:extLst>
      <p:ext uri="{BB962C8B-B14F-4D97-AF65-F5344CB8AC3E}">
        <p14:creationId xmlns:p14="http://schemas.microsoft.com/office/powerpoint/2010/main" val="33851347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487254" y="1025610"/>
            <a:ext cx="5592891" cy="529206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6" y="1025610"/>
            <a:ext cx="6095999" cy="707886"/>
          </a:xfrm>
          <a:prstGeom prst="rect">
            <a:avLst/>
          </a:prstGeom>
          <a:solidFill>
            <a:srgbClr val="A61A73"/>
          </a:solidFill>
        </p:spPr>
        <p:txBody>
          <a:bodyPr wrap="square">
            <a:spAutoFit/>
          </a:bodyPr>
          <a:lstStyle/>
          <a:p>
            <a:pPr fontAlgn="base"/>
            <a:r>
              <a:rPr lang="en-US" sz="2000" b="1" dirty="0">
                <a:solidFill>
                  <a:schemeClr val="bg1"/>
                </a:solidFill>
                <a:latin typeface="Montserrat"/>
              </a:rPr>
              <a:t>Step 9. Track performance and make adjustments</a:t>
            </a:r>
          </a:p>
        </p:txBody>
      </p:sp>
      <p:sp>
        <p:nvSpPr>
          <p:cNvPr id="6" name="Rectangle 5"/>
          <p:cNvSpPr/>
          <p:nvPr/>
        </p:nvSpPr>
        <p:spPr>
          <a:xfrm>
            <a:off x="321565" y="1892783"/>
            <a:ext cx="5196366" cy="461024"/>
          </a:xfrm>
          <a:prstGeom prst="rect">
            <a:avLst/>
          </a:prstGeom>
          <a:solidFill>
            <a:srgbClr val="FF6699"/>
          </a:solidFill>
        </p:spPr>
        <p:txBody>
          <a:bodyPr wrap="square">
            <a:spAutoFit/>
          </a:bodyPr>
          <a:lstStyle/>
          <a:p>
            <a:pPr algn="just">
              <a:lnSpc>
                <a:spcPct val="150000"/>
              </a:lnSpc>
            </a:pPr>
            <a:r>
              <a:rPr lang="en-US" b="1" dirty="0">
                <a:solidFill>
                  <a:srgbClr val="012A3A"/>
                </a:solidFill>
                <a:latin typeface="Montserrat"/>
              </a:rPr>
              <a:t>Re-evaluate, test, and do it all again</a:t>
            </a:r>
          </a:p>
        </p:txBody>
      </p:sp>
      <p:sp>
        <p:nvSpPr>
          <p:cNvPr id="7" name="Rectangle 6"/>
          <p:cNvSpPr/>
          <p:nvPr/>
        </p:nvSpPr>
        <p:spPr>
          <a:xfrm>
            <a:off x="321565" y="2679580"/>
            <a:ext cx="6096000" cy="3365024"/>
          </a:xfrm>
          <a:prstGeom prst="rect">
            <a:avLst/>
          </a:prstGeom>
        </p:spPr>
        <p:txBody>
          <a:bodyPr>
            <a:spAutoFit/>
          </a:bodyPr>
          <a:lstStyle/>
          <a:p>
            <a:pPr algn="just">
              <a:lnSpc>
                <a:spcPct val="150000"/>
              </a:lnSpc>
            </a:pPr>
            <a:r>
              <a:rPr lang="en-US" b="1" dirty="0">
                <a:solidFill>
                  <a:srgbClr val="012A3A"/>
                </a:solidFill>
                <a:latin typeface="Arial" panose="020B0604020202020204" pitchFamily="34" charset="0"/>
                <a:cs typeface="Arial" panose="020B0604020202020204" pitchFamily="34" charset="0"/>
              </a:rPr>
              <a:t>What is a social media report?</a:t>
            </a:r>
          </a:p>
          <a:p>
            <a:pPr algn="just">
              <a:lnSpc>
                <a:spcPct val="150000"/>
              </a:lnSpc>
            </a:pPr>
            <a:r>
              <a:rPr lang="en-US" dirty="0">
                <a:solidFill>
                  <a:srgbClr val="012A3A"/>
                </a:solidFill>
                <a:latin typeface="Arial" panose="020B0604020202020204" pitchFamily="34" charset="0"/>
                <a:cs typeface="Arial" panose="020B0604020202020204" pitchFamily="34" charset="0"/>
              </a:rPr>
              <a:t>A social media report is a document with an in-depth analysis of your social media performance over a specific period.</a:t>
            </a:r>
          </a:p>
          <a:p>
            <a:pPr algn="just">
              <a:lnSpc>
                <a:spcPct val="150000"/>
              </a:lnSpc>
            </a:pPr>
            <a:r>
              <a:rPr lang="en-US" dirty="0">
                <a:solidFill>
                  <a:srgbClr val="012A3A"/>
                </a:solidFill>
                <a:latin typeface="Arial" panose="020B0604020202020204" pitchFamily="34" charset="0"/>
                <a:cs typeface="Arial" panose="020B0604020202020204" pitchFamily="34" charset="0"/>
              </a:rPr>
              <a:t>Social media reports help you track you're </a:t>
            </a:r>
            <a:r>
              <a:rPr lang="en-US" u="sng" dirty="0">
                <a:solidFill>
                  <a:srgbClr val="FF4C46"/>
                </a:solidFill>
                <a:latin typeface="Arial" panose="020B0604020202020204" pitchFamily="34" charset="0"/>
                <a:cs typeface="Arial" panose="020B0604020202020204" pitchFamily="34" charset="0"/>
                <a:hlinkClick r:id="rId4"/>
              </a:rPr>
              <a:t>key performance indicators (KPIs)</a:t>
            </a:r>
            <a:r>
              <a:rPr lang="en-US" dirty="0">
                <a:solidFill>
                  <a:srgbClr val="012A3A"/>
                </a:solidFill>
                <a:latin typeface="Arial" panose="020B0604020202020204" pitchFamily="34" charset="0"/>
                <a:cs typeface="Arial" panose="020B0604020202020204" pitchFamily="34" charset="0"/>
              </a:rPr>
              <a:t>, measure the success of your </a:t>
            </a:r>
            <a:r>
              <a:rPr lang="en-US" u="sng" dirty="0">
                <a:solidFill>
                  <a:srgbClr val="FF4C46"/>
                </a:solidFill>
                <a:latin typeface="Arial" panose="020B0604020202020204" pitchFamily="34" charset="0"/>
                <a:cs typeface="Arial" panose="020B0604020202020204" pitchFamily="34" charset="0"/>
                <a:hlinkClick r:id="rId5"/>
              </a:rPr>
              <a:t>social media campaigns</a:t>
            </a:r>
            <a:r>
              <a:rPr lang="en-US" dirty="0">
                <a:solidFill>
                  <a:srgbClr val="012A3A"/>
                </a:solidFill>
                <a:latin typeface="Arial" panose="020B0604020202020204" pitchFamily="34" charset="0"/>
                <a:cs typeface="Arial" panose="020B0604020202020204" pitchFamily="34" charset="0"/>
              </a:rPr>
              <a:t>, and identify opportunities for optimization.</a:t>
            </a:r>
            <a:endParaRPr lang="en-US" b="0" i="0" dirty="0">
              <a:solidFill>
                <a:srgbClr val="012A3A"/>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5759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2" name="Rectangle 1"/>
          <p:cNvSpPr/>
          <p:nvPr/>
        </p:nvSpPr>
        <p:spPr>
          <a:xfrm>
            <a:off x="0" y="4549676"/>
            <a:ext cx="12192000" cy="2308324"/>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ctr">
              <a:lnSpc>
                <a:spcPct val="150000"/>
              </a:lnSpc>
            </a:pPr>
            <a:r>
              <a:rPr lang="en-US" sz="1600" b="1" dirty="0">
                <a:solidFill>
                  <a:schemeClr val="tx1"/>
                </a:solidFill>
                <a:latin typeface="Arial" panose="020B0604020202020204" pitchFamily="34" charset="0"/>
                <a:cs typeface="Arial" panose="020B0604020202020204" pitchFamily="34" charset="0"/>
              </a:rPr>
              <a:t>Finalizing you're social media strategy</a:t>
            </a:r>
          </a:p>
          <a:p>
            <a:pPr algn="ctr">
              <a:lnSpc>
                <a:spcPct val="150000"/>
              </a:lnSpc>
            </a:pPr>
            <a:r>
              <a:rPr lang="en-US" sz="1600" dirty="0">
                <a:solidFill>
                  <a:schemeClr val="tx1"/>
                </a:solidFill>
                <a:latin typeface="Arial" panose="020B0604020202020204" pitchFamily="34" charset="0"/>
                <a:cs typeface="Arial" panose="020B0604020202020204" pitchFamily="34" charset="0"/>
              </a:rPr>
              <a:t>Spoiler alert: nothing is final.</a:t>
            </a:r>
          </a:p>
          <a:p>
            <a:pPr algn="ctr">
              <a:lnSpc>
                <a:spcPct val="150000"/>
              </a:lnSpc>
            </a:pPr>
            <a:r>
              <a:rPr lang="en-US" sz="1600" dirty="0">
                <a:solidFill>
                  <a:schemeClr val="tx1"/>
                </a:solidFill>
                <a:latin typeface="Arial" panose="020B0604020202020204" pitchFamily="34" charset="0"/>
                <a:cs typeface="Arial" panose="020B0604020202020204" pitchFamily="34" charset="0"/>
              </a:rPr>
              <a:t>Social media moves fast. New networks emerge, others go through demographic shifts.</a:t>
            </a:r>
          </a:p>
          <a:p>
            <a:pPr algn="ctr">
              <a:lnSpc>
                <a:spcPct val="150000"/>
              </a:lnSpc>
            </a:pPr>
            <a:r>
              <a:rPr lang="en-US" sz="1600" dirty="0">
                <a:solidFill>
                  <a:schemeClr val="tx1"/>
                </a:solidFill>
                <a:latin typeface="Arial" panose="020B0604020202020204" pitchFamily="34" charset="0"/>
                <a:cs typeface="Arial" panose="020B0604020202020204" pitchFamily="34" charset="0"/>
              </a:rPr>
              <a:t>Your business will go through periods of change as well.</a:t>
            </a:r>
          </a:p>
          <a:p>
            <a:pPr algn="ctr">
              <a:lnSpc>
                <a:spcPct val="150000"/>
              </a:lnSpc>
            </a:pPr>
            <a:r>
              <a:rPr lang="en-US" sz="1600" dirty="0">
                <a:solidFill>
                  <a:schemeClr val="tx1"/>
                </a:solidFill>
                <a:latin typeface="Arial" panose="020B0604020202020204" pitchFamily="34" charset="0"/>
                <a:cs typeface="Arial" panose="020B0604020202020204" pitchFamily="34" charset="0"/>
              </a:rPr>
              <a:t>All of this means that your social media marketing strategy should be a living document that you review and adjust as needed. Refer to it often to stay on track, but don’t be afraid to make changes so that it better reflects new goals, tools, or plans.</a:t>
            </a:r>
            <a:endParaRPr lang="en-US" sz="1600" b="0" i="0" dirty="0">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83382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nSpc>
                <a:spcPct val="150000"/>
              </a:lnSpc>
              <a:buFont typeface="Wingdings" panose="05000000000000000000" pitchFamily="2" charset="2"/>
              <a:buChar char="Ø"/>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9345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all"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summery OF CONTENTS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447505" y="2278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8930" y="149123"/>
            <a:ext cx="2305141" cy="1076343"/>
          </a:xfrm>
          <a:prstGeom prst="rect">
            <a:avLst/>
          </a:prstGeom>
        </p:spPr>
      </p:pic>
      <p:sp>
        <p:nvSpPr>
          <p:cNvPr id="8" name="TextBox 7">
            <a:extLst>
              <a:ext uri="{FF2B5EF4-FFF2-40B4-BE49-F238E27FC236}">
                <a16:creationId xmlns:a16="http://schemas.microsoft.com/office/drawing/2014/main" id="{050976E4-0CF2-BA00-34CA-2F9419409B9E}"/>
              </a:ext>
            </a:extLst>
          </p:cNvPr>
          <p:cNvSpPr txBox="1"/>
          <p:nvPr/>
        </p:nvSpPr>
        <p:spPr>
          <a:xfrm>
            <a:off x="753140" y="1780987"/>
            <a:ext cx="6118715" cy="4524315"/>
          </a:xfrm>
          <a:prstGeom prst="rect">
            <a:avLst/>
          </a:prstGeom>
          <a:noFill/>
        </p:spPr>
        <p:txBody>
          <a:bodyPr wrap="square" rtlCol="0">
            <a:spAutoFit/>
          </a:bodyPr>
          <a:lstStyle/>
          <a:p>
            <a:endParaRPr lang="en-US" b="1" cap="all"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How to create a social media strategy:</a:t>
            </a:r>
          </a:p>
          <a:p>
            <a:pPr>
              <a:lnSpc>
                <a:spcPct val="150000"/>
              </a:lnSpc>
            </a:pPr>
            <a:r>
              <a:rPr lang="en-US" dirty="0">
                <a:latin typeface="Times New Roman" panose="02020603050405020304" pitchFamily="18" charset="0"/>
                <a:cs typeface="Times New Roman" panose="02020603050405020304" pitchFamily="18" charset="0"/>
              </a:rPr>
              <a:t>Step 1. Choose goals that align to business objectives</a:t>
            </a:r>
          </a:p>
          <a:p>
            <a:pPr>
              <a:lnSpc>
                <a:spcPct val="150000"/>
              </a:lnSpc>
            </a:pPr>
            <a:r>
              <a:rPr lang="en-US" dirty="0">
                <a:latin typeface="Times New Roman" panose="02020603050405020304" pitchFamily="18" charset="0"/>
                <a:cs typeface="Times New Roman" panose="02020603050405020304" pitchFamily="18" charset="0"/>
              </a:rPr>
              <a:t>Step 2. Learn everything you can about you're audience</a:t>
            </a:r>
          </a:p>
          <a:p>
            <a:pPr>
              <a:lnSpc>
                <a:spcPct val="150000"/>
              </a:lnSpc>
            </a:pPr>
            <a:r>
              <a:rPr lang="en-US" dirty="0">
                <a:latin typeface="Times New Roman" panose="02020603050405020304" pitchFamily="18" charset="0"/>
                <a:cs typeface="Times New Roman" panose="02020603050405020304" pitchFamily="18" charset="0"/>
              </a:rPr>
              <a:t>Step 3. Get to no your competition</a:t>
            </a:r>
          </a:p>
          <a:p>
            <a:pPr>
              <a:lnSpc>
                <a:spcPct val="150000"/>
              </a:lnSpc>
            </a:pPr>
            <a:r>
              <a:rPr lang="en-US" dirty="0">
                <a:latin typeface="Times New Roman" panose="02020603050405020304" pitchFamily="18" charset="0"/>
                <a:cs typeface="Times New Roman" panose="02020603050405020304" pitchFamily="18" charset="0"/>
              </a:rPr>
              <a:t>Step 4. Do a social media audit</a:t>
            </a:r>
          </a:p>
          <a:p>
            <a:pPr>
              <a:lnSpc>
                <a:spcPct val="150000"/>
              </a:lnSpc>
            </a:pPr>
            <a:r>
              <a:rPr lang="en-US" dirty="0">
                <a:latin typeface="Times New Roman" panose="02020603050405020304" pitchFamily="18" charset="0"/>
                <a:cs typeface="Times New Roman" panose="02020603050405020304" pitchFamily="18" charset="0"/>
              </a:rPr>
              <a:t>Step 5. Set up accounts and improve profiles</a:t>
            </a:r>
          </a:p>
          <a:p>
            <a:pPr>
              <a:lnSpc>
                <a:spcPct val="150000"/>
              </a:lnSpc>
            </a:pPr>
            <a:r>
              <a:rPr lang="en-US" dirty="0">
                <a:latin typeface="Times New Roman" panose="02020603050405020304" pitchFamily="18" charset="0"/>
                <a:cs typeface="Times New Roman" panose="02020603050405020304" pitchFamily="18" charset="0"/>
              </a:rPr>
              <a:t>Step 6. Find inspiration</a:t>
            </a:r>
          </a:p>
          <a:p>
            <a:pPr>
              <a:lnSpc>
                <a:spcPct val="150000"/>
              </a:lnSpc>
            </a:pPr>
            <a:r>
              <a:rPr lang="en-US" dirty="0">
                <a:latin typeface="Times New Roman" panose="02020603050405020304" pitchFamily="18" charset="0"/>
                <a:cs typeface="Times New Roman" panose="02020603050405020304" pitchFamily="18" charset="0"/>
              </a:rPr>
              <a:t>Step 7. Create a social media content calendar</a:t>
            </a:r>
          </a:p>
          <a:p>
            <a:pPr>
              <a:lnSpc>
                <a:spcPct val="150000"/>
              </a:lnSpc>
            </a:pPr>
            <a:r>
              <a:rPr lang="en-US" dirty="0">
                <a:latin typeface="Times New Roman" panose="02020603050405020304" pitchFamily="18" charset="0"/>
                <a:cs typeface="Times New Roman" panose="02020603050405020304" pitchFamily="18" charset="0"/>
              </a:rPr>
              <a:t>Step 8. Create compelling content</a:t>
            </a:r>
          </a:p>
          <a:p>
            <a:pPr>
              <a:lnSpc>
                <a:spcPct val="150000"/>
              </a:lnSpc>
            </a:pPr>
            <a:r>
              <a:rPr lang="en-US" dirty="0">
                <a:latin typeface="Times New Roman" panose="02020603050405020304" pitchFamily="18" charset="0"/>
                <a:cs typeface="Times New Roman" panose="02020603050405020304" pitchFamily="18" charset="0"/>
              </a:rPr>
              <a:t>Step 9. Track performance and make adjustments</a:t>
            </a:r>
          </a:p>
        </p:txBody>
      </p:sp>
      <p:pic>
        <p:nvPicPr>
          <p:cNvPr id="3" name="Picture 2"/>
          <p:cNvPicPr>
            <a:picLocks noChangeAspect="1"/>
          </p:cNvPicPr>
          <p:nvPr/>
        </p:nvPicPr>
        <p:blipFill>
          <a:blip r:embed="rId3"/>
          <a:stretch>
            <a:fillRect/>
          </a:stretch>
        </p:blipFill>
        <p:spPr>
          <a:xfrm>
            <a:off x="6871855" y="2155119"/>
            <a:ext cx="4037305" cy="3696482"/>
          </a:xfrm>
          <a:prstGeom prst="rect">
            <a:avLst/>
          </a:prstGeom>
          <a:ln w="57150"/>
          <a:effectLst>
            <a:glow rad="228600">
              <a:schemeClr val="accent1">
                <a:satMod val="175000"/>
                <a:alpha val="40000"/>
              </a:schemeClr>
            </a:glow>
          </a:effectLst>
        </p:spPr>
        <p:style>
          <a:lnRef idx="2">
            <a:schemeClr val="accent5"/>
          </a:lnRef>
          <a:fillRef idx="1">
            <a:schemeClr val="lt1"/>
          </a:fillRef>
          <a:effectRef idx="0">
            <a:schemeClr val="accent5"/>
          </a:effectRef>
          <a:fontRef idx="minor">
            <a:schemeClr val="dk1"/>
          </a:fontRef>
        </p:style>
      </p:pic>
    </p:spTree>
    <p:extLst>
      <p:ext uri="{BB962C8B-B14F-4D97-AF65-F5344CB8AC3E}">
        <p14:creationId xmlns:p14="http://schemas.microsoft.com/office/powerpoint/2010/main" val="29313050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740"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5076104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2411</TotalTime>
  <Words>3524</Words>
  <Application>Microsoft Office PowerPoint</Application>
  <PresentationFormat>Widescreen</PresentationFormat>
  <Paragraphs>272</Paragraphs>
  <Slides>39</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Arial</vt:lpstr>
      <vt:lpstr>Arial Rounded MT Bold</vt:lpstr>
      <vt:lpstr>Calibri</vt:lpstr>
      <vt:lpstr>Calibri Light</vt:lpstr>
      <vt:lpstr>Lato</vt:lpstr>
      <vt:lpstr>Montserrat</vt:lpstr>
      <vt:lpstr>Outfit</vt:lpstr>
      <vt:lpstr>Times New Roman</vt:lpstr>
      <vt:lpstr>unify sans regular</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628</cp:revision>
  <dcterms:created xsi:type="dcterms:W3CDTF">2023-04-29T09:08:23Z</dcterms:created>
  <dcterms:modified xsi:type="dcterms:W3CDTF">2023-11-24T19:19:11Z</dcterms:modified>
</cp:coreProperties>
</file>