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42" r:id="rId7"/>
    <p:sldId id="271" r:id="rId8"/>
    <p:sldId id="497" r:id="rId9"/>
    <p:sldId id="504" r:id="rId10"/>
    <p:sldId id="506" r:id="rId11"/>
    <p:sldId id="507" r:id="rId12"/>
    <p:sldId id="510" r:id="rId13"/>
    <p:sldId id="511" r:id="rId14"/>
    <p:sldId id="505" r:id="rId15"/>
    <p:sldId id="512" r:id="rId16"/>
    <p:sldId id="513" r:id="rId17"/>
    <p:sldId id="514" r:id="rId18"/>
    <p:sldId id="500" r:id="rId19"/>
    <p:sldId id="515" r:id="rId20"/>
    <p:sldId id="516" r:id="rId21"/>
    <p:sldId id="522" r:id="rId22"/>
    <p:sldId id="523" r:id="rId23"/>
    <p:sldId id="517" r:id="rId24"/>
    <p:sldId id="519" r:id="rId25"/>
    <p:sldId id="524" r:id="rId26"/>
    <p:sldId id="525" r:id="rId27"/>
    <p:sldId id="526" r:id="rId28"/>
    <p:sldId id="540" r:id="rId29"/>
    <p:sldId id="521" r:id="rId30"/>
    <p:sldId id="529" r:id="rId31"/>
    <p:sldId id="530" r:id="rId32"/>
    <p:sldId id="532" r:id="rId33"/>
    <p:sldId id="534" r:id="rId34"/>
    <p:sldId id="533" r:id="rId35"/>
    <p:sldId id="535" r:id="rId36"/>
    <p:sldId id="541" r:id="rId37"/>
    <p:sldId id="536" r:id="rId38"/>
    <p:sldId id="537" r:id="rId39"/>
    <p:sldId id="527" r:id="rId40"/>
    <p:sldId id="538" r:id="rId41"/>
    <p:sldId id="528" r:id="rId42"/>
    <p:sldId id="539" r:id="rId43"/>
    <p:sldId id="502" r:id="rId44"/>
    <p:sldId id="50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271"/>
            <p14:sldId id="497"/>
            <p14:sldId id="504"/>
            <p14:sldId id="506"/>
            <p14:sldId id="507"/>
            <p14:sldId id="510"/>
            <p14:sldId id="511"/>
            <p14:sldId id="505"/>
            <p14:sldId id="512"/>
            <p14:sldId id="513"/>
            <p14:sldId id="514"/>
            <p14:sldId id="500"/>
            <p14:sldId id="515"/>
            <p14:sldId id="516"/>
            <p14:sldId id="522"/>
            <p14:sldId id="523"/>
            <p14:sldId id="517"/>
            <p14:sldId id="519"/>
            <p14:sldId id="524"/>
            <p14:sldId id="525"/>
            <p14:sldId id="526"/>
            <p14:sldId id="540"/>
            <p14:sldId id="521"/>
            <p14:sldId id="529"/>
            <p14:sldId id="530"/>
            <p14:sldId id="532"/>
            <p14:sldId id="534"/>
            <p14:sldId id="533"/>
            <p14:sldId id="535"/>
            <p14:sldId id="541"/>
            <p14:sldId id="536"/>
            <p14:sldId id="537"/>
            <p14:sldId id="527"/>
            <p14:sldId id="538"/>
            <p14:sldId id="528"/>
            <p14:sldId id="539"/>
            <p14:sldId id="502"/>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4660"/>
  </p:normalViewPr>
  <p:slideViewPr>
    <p:cSldViewPr snapToGrid="0">
      <p:cViewPr varScale="1">
        <p:scale>
          <a:sx n="78" d="100"/>
          <a:sy n="78" d="100"/>
        </p:scale>
        <p:origin x="89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F17050-C6D0-4AD9-BAC9-700440106DDE}" type="doc">
      <dgm:prSet loTypeId="urn:microsoft.com/office/officeart/2008/layout/AlternatingHexagons" loCatId="list" qsTypeId="urn:microsoft.com/office/officeart/2005/8/quickstyle/3d3" qsCatId="3D" csTypeId="urn:microsoft.com/office/officeart/2005/8/colors/colorful4" csCatId="colorful" phldr="1"/>
      <dgm:spPr/>
      <dgm:t>
        <a:bodyPr/>
        <a:lstStyle/>
        <a:p>
          <a:pPr rtl="1"/>
          <a:endParaRPr lang="ar-SA"/>
        </a:p>
      </dgm:t>
    </dgm:pt>
    <dgm:pt modelId="{4184D9CD-D740-44AB-B9DD-289E0144692D}">
      <dgm:prSet phldrT="[نص]" custT="1"/>
      <dgm:spPr/>
      <dgm:t>
        <a:bodyPr/>
        <a:lstStyle/>
        <a:p>
          <a:pPr rtl="1"/>
          <a:r>
            <a:rPr lang="ar-SA" sz="2800" dirty="0" smtClean="0">
              <a:latin typeface="Alexandria"/>
            </a:rPr>
            <a:t>ديني</a:t>
          </a:r>
          <a:endParaRPr lang="ar-SA" sz="2800" dirty="0">
            <a:latin typeface="Alexandria"/>
          </a:endParaRPr>
        </a:p>
      </dgm:t>
    </dgm:pt>
    <dgm:pt modelId="{1134F82B-7233-45CF-8A0E-24284C6C7A41}" type="parTrans" cxnId="{5C963040-89BA-419C-B779-6A409991F078}">
      <dgm:prSet/>
      <dgm:spPr/>
      <dgm:t>
        <a:bodyPr/>
        <a:lstStyle/>
        <a:p>
          <a:pPr rtl="1"/>
          <a:endParaRPr lang="ar-SA"/>
        </a:p>
      </dgm:t>
    </dgm:pt>
    <dgm:pt modelId="{E589E698-15BF-42D8-9B0C-EC26975E80A7}" type="sibTrans" cxnId="{5C963040-89BA-419C-B779-6A409991F078}">
      <dgm:prSet/>
      <dgm:spPr/>
      <dgm:t>
        <a:bodyPr/>
        <a:lstStyle/>
        <a:p>
          <a:pPr rtl="1"/>
          <a:r>
            <a:rPr lang="ar-SA" dirty="0" smtClean="0"/>
            <a:t>سياسي</a:t>
          </a:r>
          <a:endParaRPr lang="ar-SA" dirty="0"/>
        </a:p>
      </dgm:t>
    </dgm:pt>
    <dgm:pt modelId="{436CA1D1-0E40-4512-A161-FBCFEAE014F7}">
      <dgm:prSet phldrT="[نص]" custT="1"/>
      <dgm:spPr/>
      <dgm:t>
        <a:bodyPr/>
        <a:lstStyle/>
        <a:p>
          <a:pPr rtl="1"/>
          <a:r>
            <a:rPr lang="ar-SA" sz="2800" dirty="0" smtClean="0"/>
            <a:t>اجتماعي</a:t>
          </a:r>
          <a:endParaRPr lang="ar-SA" sz="2800" dirty="0"/>
        </a:p>
      </dgm:t>
    </dgm:pt>
    <dgm:pt modelId="{D54E7C58-3C40-4329-9821-2D77304E1064}" type="parTrans" cxnId="{BF4DDC91-26A3-45AD-A8CF-947F26B73E02}">
      <dgm:prSet/>
      <dgm:spPr/>
      <dgm:t>
        <a:bodyPr/>
        <a:lstStyle/>
        <a:p>
          <a:pPr rtl="1"/>
          <a:endParaRPr lang="ar-SA"/>
        </a:p>
      </dgm:t>
    </dgm:pt>
    <dgm:pt modelId="{4EB0260A-2F6F-4228-B64A-4EA833D92283}" type="sibTrans" cxnId="{BF4DDC91-26A3-45AD-A8CF-947F26B73E02}">
      <dgm:prSet custT="1"/>
      <dgm:spPr/>
      <dgm:t>
        <a:bodyPr/>
        <a:lstStyle/>
        <a:p>
          <a:pPr rtl="1"/>
          <a:r>
            <a:rPr lang="ar-SA" sz="2800" dirty="0" smtClean="0"/>
            <a:t>اقتصادي</a:t>
          </a:r>
          <a:endParaRPr lang="ar-SA" sz="2800" dirty="0"/>
        </a:p>
      </dgm:t>
    </dgm:pt>
    <dgm:pt modelId="{E6254245-B112-41AC-A16B-E4BBA7B0A7E7}">
      <dgm:prSet phldrT="[نص]" custT="1"/>
      <dgm:spPr/>
      <dgm:t>
        <a:bodyPr/>
        <a:lstStyle/>
        <a:p>
          <a:pPr rtl="1"/>
          <a:r>
            <a:rPr lang="ar-SA" sz="2800" dirty="0" smtClean="0"/>
            <a:t>تعليمي</a:t>
          </a:r>
          <a:endParaRPr lang="ar-SA" sz="2800" dirty="0"/>
        </a:p>
      </dgm:t>
    </dgm:pt>
    <dgm:pt modelId="{A8DD5206-C79E-45B7-A054-A8974A63F14E}" type="parTrans" cxnId="{FEA49242-0D8A-44DB-9714-1097CF5DFF49}">
      <dgm:prSet/>
      <dgm:spPr/>
      <dgm:t>
        <a:bodyPr/>
        <a:lstStyle/>
        <a:p>
          <a:pPr rtl="1"/>
          <a:endParaRPr lang="ar-SA"/>
        </a:p>
      </dgm:t>
    </dgm:pt>
    <dgm:pt modelId="{D1EFF747-CD7F-4F77-8DD4-69A1C74FF158}" type="sibTrans" cxnId="{FEA49242-0D8A-44DB-9714-1097CF5DFF49}">
      <dgm:prSet/>
      <dgm:spPr/>
      <dgm:t>
        <a:bodyPr/>
        <a:lstStyle/>
        <a:p>
          <a:pPr rtl="1"/>
          <a:r>
            <a:rPr lang="ar-SA" dirty="0" smtClean="0"/>
            <a:t>علمي</a:t>
          </a:r>
          <a:endParaRPr lang="ar-SA" dirty="0"/>
        </a:p>
      </dgm:t>
    </dgm:pt>
    <dgm:pt modelId="{26ED8BD2-593C-4B0D-A0E4-52FC4ED7F5E8}">
      <dgm:prSet/>
      <dgm:spPr/>
      <dgm:t>
        <a:bodyPr/>
        <a:lstStyle/>
        <a:p>
          <a:pPr rtl="1"/>
          <a:endParaRPr lang="ar-SA"/>
        </a:p>
      </dgm:t>
    </dgm:pt>
    <dgm:pt modelId="{0F20F6E7-121E-40CE-8225-E14182D46DB9}" type="parTrans" cxnId="{663E64A4-0E77-4AA4-A3E6-2A2AC8CA22EC}">
      <dgm:prSet/>
      <dgm:spPr/>
      <dgm:t>
        <a:bodyPr/>
        <a:lstStyle/>
        <a:p>
          <a:pPr rtl="1"/>
          <a:endParaRPr lang="ar-SA"/>
        </a:p>
      </dgm:t>
    </dgm:pt>
    <dgm:pt modelId="{52980AEB-52B6-4AEC-AFB4-C0E7C6C89EDE}" type="sibTrans" cxnId="{663E64A4-0E77-4AA4-A3E6-2A2AC8CA22EC}">
      <dgm:prSet/>
      <dgm:spPr/>
      <dgm:t>
        <a:bodyPr/>
        <a:lstStyle/>
        <a:p>
          <a:pPr rtl="1"/>
          <a:endParaRPr lang="ar-SA"/>
        </a:p>
      </dgm:t>
    </dgm:pt>
    <dgm:pt modelId="{10963E1B-7115-4AD1-87AA-0AEA98687C6B}">
      <dgm:prSet custT="1"/>
      <dgm:spPr/>
      <dgm:t>
        <a:bodyPr/>
        <a:lstStyle/>
        <a:p>
          <a:pPr rtl="1"/>
          <a:r>
            <a:rPr lang="ar-SA" sz="2800" dirty="0" smtClean="0"/>
            <a:t>نسائي</a:t>
          </a:r>
          <a:endParaRPr lang="ar-SA" sz="2800" dirty="0"/>
        </a:p>
      </dgm:t>
    </dgm:pt>
    <dgm:pt modelId="{679BA493-2C25-469C-9211-48A17F96E4C7}" type="parTrans" cxnId="{697C09E0-54A6-4E5C-BEA5-4F0D6DDF9186}">
      <dgm:prSet/>
      <dgm:spPr/>
      <dgm:t>
        <a:bodyPr/>
        <a:lstStyle/>
        <a:p>
          <a:pPr rtl="1"/>
          <a:endParaRPr lang="ar-SA"/>
        </a:p>
      </dgm:t>
    </dgm:pt>
    <dgm:pt modelId="{53DA7D4B-2AAF-4FF7-8676-509A8C812D1A}" type="sibTrans" cxnId="{697C09E0-54A6-4E5C-BEA5-4F0D6DDF9186}">
      <dgm:prSet custT="1"/>
      <dgm:spPr/>
      <dgm:t>
        <a:bodyPr/>
        <a:lstStyle/>
        <a:p>
          <a:pPr rtl="1"/>
          <a:r>
            <a:rPr lang="ar-SA" sz="2800" dirty="0" smtClean="0"/>
            <a:t>رياضي</a:t>
          </a:r>
          <a:endParaRPr lang="ar-SA" sz="2800" dirty="0"/>
        </a:p>
      </dgm:t>
    </dgm:pt>
    <dgm:pt modelId="{80AF2A3C-C982-4C4A-8760-75F3F83449DC}">
      <dgm:prSet custT="1"/>
      <dgm:spPr/>
      <dgm:t>
        <a:bodyPr/>
        <a:lstStyle/>
        <a:p>
          <a:pPr rtl="1"/>
          <a:r>
            <a:rPr lang="ar-SA" sz="2800" dirty="0" smtClean="0"/>
            <a:t>نقابي</a:t>
          </a:r>
          <a:endParaRPr lang="ar-SA" sz="2800" dirty="0"/>
        </a:p>
      </dgm:t>
    </dgm:pt>
    <dgm:pt modelId="{141F74E4-B521-43B9-A444-955D344EE8A9}" type="parTrans" cxnId="{28836AC5-881B-48CF-AC3E-4DD3D5CC8C53}">
      <dgm:prSet/>
      <dgm:spPr/>
      <dgm:t>
        <a:bodyPr/>
        <a:lstStyle/>
        <a:p>
          <a:pPr rtl="1"/>
          <a:endParaRPr lang="ar-SA"/>
        </a:p>
      </dgm:t>
    </dgm:pt>
    <dgm:pt modelId="{6DCAA0E1-9A74-42CE-A679-C29C7059A68C}" type="sibTrans" cxnId="{28836AC5-881B-48CF-AC3E-4DD3D5CC8C53}">
      <dgm:prSet custT="1"/>
      <dgm:spPr/>
      <dgm:t>
        <a:bodyPr/>
        <a:lstStyle/>
        <a:p>
          <a:pPr rtl="1"/>
          <a:r>
            <a:rPr lang="ar-SA" sz="2800" dirty="0" smtClean="0"/>
            <a:t>صحفي</a:t>
          </a:r>
          <a:endParaRPr lang="ar-SA" sz="2800" dirty="0"/>
        </a:p>
      </dgm:t>
    </dgm:pt>
    <dgm:pt modelId="{1B920A35-08C2-4003-BDCF-30305FFCEFCD}" type="pres">
      <dgm:prSet presAssocID="{BCF17050-C6D0-4AD9-BAC9-700440106DDE}" presName="Name0" presStyleCnt="0">
        <dgm:presLayoutVars>
          <dgm:chMax/>
          <dgm:chPref/>
          <dgm:dir/>
          <dgm:animLvl val="lvl"/>
        </dgm:presLayoutVars>
      </dgm:prSet>
      <dgm:spPr/>
      <dgm:t>
        <a:bodyPr/>
        <a:lstStyle/>
        <a:p>
          <a:pPr rtl="1"/>
          <a:endParaRPr lang="ar-SA"/>
        </a:p>
      </dgm:t>
    </dgm:pt>
    <dgm:pt modelId="{860E6F33-FB21-460F-9E70-92522C126124}" type="pres">
      <dgm:prSet presAssocID="{4184D9CD-D740-44AB-B9DD-289E0144692D}" presName="composite" presStyleCnt="0"/>
      <dgm:spPr/>
    </dgm:pt>
    <dgm:pt modelId="{BEFD9750-0D3D-4B7B-BCE3-0C2BBAF4B8B3}" type="pres">
      <dgm:prSet presAssocID="{4184D9CD-D740-44AB-B9DD-289E0144692D}" presName="Parent1" presStyleLbl="node1" presStyleIdx="0" presStyleCnt="10" custScaleX="161942" custLinFactNeighborX="66984" custLinFactNeighborY="-14345">
        <dgm:presLayoutVars>
          <dgm:chMax val="1"/>
          <dgm:chPref val="1"/>
          <dgm:bulletEnabled val="1"/>
        </dgm:presLayoutVars>
      </dgm:prSet>
      <dgm:spPr/>
      <dgm:t>
        <a:bodyPr/>
        <a:lstStyle/>
        <a:p>
          <a:pPr rtl="1"/>
          <a:endParaRPr lang="ar-SA"/>
        </a:p>
      </dgm:t>
    </dgm:pt>
    <dgm:pt modelId="{F298E120-02D2-44B7-ACE0-0184E3C62C45}" type="pres">
      <dgm:prSet presAssocID="{4184D9CD-D740-44AB-B9DD-289E0144692D}" presName="Childtext1" presStyleLbl="revTx" presStyleIdx="0" presStyleCnt="5" custLinFactNeighborX="-11595" custLinFactNeighborY="-54799">
        <dgm:presLayoutVars>
          <dgm:chMax val="0"/>
          <dgm:chPref val="0"/>
          <dgm:bulletEnabled val="1"/>
        </dgm:presLayoutVars>
      </dgm:prSet>
      <dgm:spPr/>
      <dgm:t>
        <a:bodyPr/>
        <a:lstStyle/>
        <a:p>
          <a:pPr rtl="1"/>
          <a:endParaRPr lang="ar-SA"/>
        </a:p>
      </dgm:t>
    </dgm:pt>
    <dgm:pt modelId="{802963A6-5B4B-45AA-87A7-B98FC0263658}" type="pres">
      <dgm:prSet presAssocID="{4184D9CD-D740-44AB-B9DD-289E0144692D}" presName="BalanceSpacing" presStyleCnt="0"/>
      <dgm:spPr/>
    </dgm:pt>
    <dgm:pt modelId="{8BF78C6B-9944-423A-B981-9039110E9F46}" type="pres">
      <dgm:prSet presAssocID="{4184D9CD-D740-44AB-B9DD-289E0144692D}" presName="BalanceSpacing1" presStyleCnt="0"/>
      <dgm:spPr/>
    </dgm:pt>
    <dgm:pt modelId="{6DFEF438-C11D-43B5-A286-E7385694313F}" type="pres">
      <dgm:prSet presAssocID="{E589E698-15BF-42D8-9B0C-EC26975E80A7}" presName="Accent1Text" presStyleLbl="node1" presStyleIdx="1" presStyleCnt="10" custScaleX="179585" custLinFactNeighborY="0"/>
      <dgm:spPr/>
      <dgm:t>
        <a:bodyPr/>
        <a:lstStyle/>
        <a:p>
          <a:pPr rtl="1"/>
          <a:endParaRPr lang="ar-SA"/>
        </a:p>
      </dgm:t>
    </dgm:pt>
    <dgm:pt modelId="{4B20871B-7E02-498F-806F-E05AE80F4E2A}" type="pres">
      <dgm:prSet presAssocID="{E589E698-15BF-42D8-9B0C-EC26975E80A7}" presName="spaceBetweenRectangles" presStyleCnt="0"/>
      <dgm:spPr/>
    </dgm:pt>
    <dgm:pt modelId="{BA42FF7B-6051-4042-AF6B-B42EFE69A328}" type="pres">
      <dgm:prSet presAssocID="{436CA1D1-0E40-4512-A161-FBCFEAE014F7}" presName="composite" presStyleCnt="0"/>
      <dgm:spPr/>
    </dgm:pt>
    <dgm:pt modelId="{2B4FE8BE-FB6A-4FE0-9596-F4276CC4CFEA}" type="pres">
      <dgm:prSet presAssocID="{436CA1D1-0E40-4512-A161-FBCFEAE014F7}" presName="Parent1" presStyleLbl="node1" presStyleIdx="2" presStyleCnt="10" custScaleX="200170" custScaleY="68528" custLinFactNeighborX="-59865" custLinFactNeighborY="-8996">
        <dgm:presLayoutVars>
          <dgm:chMax val="1"/>
          <dgm:chPref val="1"/>
          <dgm:bulletEnabled val="1"/>
        </dgm:presLayoutVars>
      </dgm:prSet>
      <dgm:spPr/>
      <dgm:t>
        <a:bodyPr/>
        <a:lstStyle/>
        <a:p>
          <a:pPr rtl="1"/>
          <a:endParaRPr lang="ar-SA"/>
        </a:p>
      </dgm:t>
    </dgm:pt>
    <dgm:pt modelId="{0EB27B93-AC5A-4D75-A5BC-64284C4982E6}" type="pres">
      <dgm:prSet presAssocID="{436CA1D1-0E40-4512-A161-FBCFEAE014F7}" presName="Childtext1" presStyleLbl="revTx" presStyleIdx="1" presStyleCnt="5">
        <dgm:presLayoutVars>
          <dgm:chMax val="0"/>
          <dgm:chPref val="0"/>
          <dgm:bulletEnabled val="1"/>
        </dgm:presLayoutVars>
      </dgm:prSet>
      <dgm:spPr/>
      <dgm:t>
        <a:bodyPr/>
        <a:lstStyle/>
        <a:p>
          <a:pPr rtl="1"/>
          <a:endParaRPr lang="ar-SA"/>
        </a:p>
      </dgm:t>
    </dgm:pt>
    <dgm:pt modelId="{DBCEE638-ACF5-4552-88E4-D6F483BF9502}" type="pres">
      <dgm:prSet presAssocID="{436CA1D1-0E40-4512-A161-FBCFEAE014F7}" presName="BalanceSpacing" presStyleCnt="0"/>
      <dgm:spPr/>
    </dgm:pt>
    <dgm:pt modelId="{11123B45-4BE9-4B63-8873-53E915D6408B}" type="pres">
      <dgm:prSet presAssocID="{436CA1D1-0E40-4512-A161-FBCFEAE014F7}" presName="BalanceSpacing1" presStyleCnt="0"/>
      <dgm:spPr/>
    </dgm:pt>
    <dgm:pt modelId="{CC2E2781-A154-41C2-B24D-4AD06FB6B5FD}" type="pres">
      <dgm:prSet presAssocID="{4EB0260A-2F6F-4228-B64A-4EA833D92283}" presName="Accent1Text" presStyleLbl="node1" presStyleIdx="3" presStyleCnt="10" custScaleX="174969" custScaleY="70219" custLinFactNeighborX="19704" custLinFactNeighborY="-8477"/>
      <dgm:spPr/>
      <dgm:t>
        <a:bodyPr/>
        <a:lstStyle/>
        <a:p>
          <a:pPr rtl="1"/>
          <a:endParaRPr lang="ar-SA"/>
        </a:p>
      </dgm:t>
    </dgm:pt>
    <dgm:pt modelId="{F0FE2267-E417-4CBD-B8BC-65A4396465C5}" type="pres">
      <dgm:prSet presAssocID="{4EB0260A-2F6F-4228-B64A-4EA833D92283}" presName="spaceBetweenRectangles" presStyleCnt="0"/>
      <dgm:spPr/>
    </dgm:pt>
    <dgm:pt modelId="{E64F83B4-C58A-4409-943E-280BE0B5640B}" type="pres">
      <dgm:prSet presAssocID="{E6254245-B112-41AC-A16B-E4BBA7B0A7E7}" presName="composite" presStyleCnt="0"/>
      <dgm:spPr/>
    </dgm:pt>
    <dgm:pt modelId="{85D8ED04-DCE6-4077-A1D4-D195A3F7E7F8}" type="pres">
      <dgm:prSet presAssocID="{E6254245-B112-41AC-A16B-E4BBA7B0A7E7}" presName="Parent1" presStyleLbl="node1" presStyleIdx="4" presStyleCnt="10" custScaleX="170419" custLinFactNeighborX="61926" custLinFactNeighborY="-15289">
        <dgm:presLayoutVars>
          <dgm:chMax val="1"/>
          <dgm:chPref val="1"/>
          <dgm:bulletEnabled val="1"/>
        </dgm:presLayoutVars>
      </dgm:prSet>
      <dgm:spPr/>
      <dgm:t>
        <a:bodyPr/>
        <a:lstStyle/>
        <a:p>
          <a:pPr rtl="1"/>
          <a:endParaRPr lang="ar-SA"/>
        </a:p>
      </dgm:t>
    </dgm:pt>
    <dgm:pt modelId="{7879643A-B652-47D5-9E89-DA6D7B3CBC64}" type="pres">
      <dgm:prSet presAssocID="{E6254245-B112-41AC-A16B-E4BBA7B0A7E7}" presName="Childtext1" presStyleLbl="revTx" presStyleIdx="2" presStyleCnt="5">
        <dgm:presLayoutVars>
          <dgm:chMax val="0"/>
          <dgm:chPref val="0"/>
          <dgm:bulletEnabled val="1"/>
        </dgm:presLayoutVars>
      </dgm:prSet>
      <dgm:spPr/>
      <dgm:t>
        <a:bodyPr/>
        <a:lstStyle/>
        <a:p>
          <a:pPr rtl="1"/>
          <a:endParaRPr lang="ar-SA"/>
        </a:p>
      </dgm:t>
    </dgm:pt>
    <dgm:pt modelId="{2697794E-EF30-495B-9D2C-099C3417D686}" type="pres">
      <dgm:prSet presAssocID="{E6254245-B112-41AC-A16B-E4BBA7B0A7E7}" presName="BalanceSpacing" presStyleCnt="0"/>
      <dgm:spPr/>
    </dgm:pt>
    <dgm:pt modelId="{3F1000B4-8A1F-46A3-8759-37ED00FF7C3D}" type="pres">
      <dgm:prSet presAssocID="{E6254245-B112-41AC-A16B-E4BBA7B0A7E7}" presName="BalanceSpacing1" presStyleCnt="0"/>
      <dgm:spPr/>
    </dgm:pt>
    <dgm:pt modelId="{D0EF10CB-71AA-4DA9-A5A0-64E40D44F9DD}" type="pres">
      <dgm:prSet presAssocID="{D1EFF747-CD7F-4F77-8DD4-69A1C74FF158}" presName="Accent1Text" presStyleLbl="node1" presStyleIdx="5" presStyleCnt="10" custScaleX="147484" custLinFactNeighborX="10879" custLinFactNeighborY="-15289"/>
      <dgm:spPr/>
      <dgm:t>
        <a:bodyPr/>
        <a:lstStyle/>
        <a:p>
          <a:pPr rtl="1"/>
          <a:endParaRPr lang="ar-SA"/>
        </a:p>
      </dgm:t>
    </dgm:pt>
    <dgm:pt modelId="{A88C624F-F9D9-408F-B44E-35041E22A721}" type="pres">
      <dgm:prSet presAssocID="{D1EFF747-CD7F-4F77-8DD4-69A1C74FF158}" presName="spaceBetweenRectangles" presStyleCnt="0"/>
      <dgm:spPr/>
    </dgm:pt>
    <dgm:pt modelId="{D57E3A9C-8535-4DF2-8137-36D946AD7D95}" type="pres">
      <dgm:prSet presAssocID="{10963E1B-7115-4AD1-87AA-0AEA98687C6B}" presName="composite" presStyleCnt="0"/>
      <dgm:spPr/>
    </dgm:pt>
    <dgm:pt modelId="{81F2865C-D040-4933-9AE1-E75DBCCCD23D}" type="pres">
      <dgm:prSet presAssocID="{10963E1B-7115-4AD1-87AA-0AEA98687C6B}" presName="Parent1" presStyleLbl="node1" presStyleIdx="6" presStyleCnt="10" custScaleX="164691" custLinFactNeighborX="-42126" custLinFactNeighborY="-2912">
        <dgm:presLayoutVars>
          <dgm:chMax val="1"/>
          <dgm:chPref val="1"/>
          <dgm:bulletEnabled val="1"/>
        </dgm:presLayoutVars>
      </dgm:prSet>
      <dgm:spPr/>
      <dgm:t>
        <a:bodyPr/>
        <a:lstStyle/>
        <a:p>
          <a:pPr rtl="1"/>
          <a:endParaRPr lang="ar-SA"/>
        </a:p>
      </dgm:t>
    </dgm:pt>
    <dgm:pt modelId="{3FEE2C28-17E4-4F67-82EA-0C01B050DEB3}" type="pres">
      <dgm:prSet presAssocID="{10963E1B-7115-4AD1-87AA-0AEA98687C6B}" presName="Childtext1" presStyleLbl="revTx" presStyleIdx="3" presStyleCnt="5">
        <dgm:presLayoutVars>
          <dgm:chMax val="0"/>
          <dgm:chPref val="0"/>
          <dgm:bulletEnabled val="1"/>
        </dgm:presLayoutVars>
      </dgm:prSet>
      <dgm:spPr/>
      <dgm:t>
        <a:bodyPr/>
        <a:lstStyle/>
        <a:p>
          <a:pPr rtl="1"/>
          <a:endParaRPr lang="ar-SA"/>
        </a:p>
      </dgm:t>
    </dgm:pt>
    <dgm:pt modelId="{F2A4BA17-887B-4924-BA29-4E1D23E52E21}" type="pres">
      <dgm:prSet presAssocID="{10963E1B-7115-4AD1-87AA-0AEA98687C6B}" presName="BalanceSpacing" presStyleCnt="0"/>
      <dgm:spPr/>
    </dgm:pt>
    <dgm:pt modelId="{4AF495D1-F0F3-4471-87E0-031C14BCB1F2}" type="pres">
      <dgm:prSet presAssocID="{10963E1B-7115-4AD1-87AA-0AEA98687C6B}" presName="BalanceSpacing1" presStyleCnt="0"/>
      <dgm:spPr/>
    </dgm:pt>
    <dgm:pt modelId="{1D2F30DE-E3DD-4F1F-B7E9-A85833F11070}" type="pres">
      <dgm:prSet presAssocID="{53DA7D4B-2AAF-4FF7-8676-509A8C812D1A}" presName="Accent1Text" presStyleLbl="node1" presStyleIdx="7" presStyleCnt="10" custScaleX="163253" custLinFactNeighborX="10879" custLinFactNeighborY="-3640"/>
      <dgm:spPr/>
      <dgm:t>
        <a:bodyPr/>
        <a:lstStyle/>
        <a:p>
          <a:pPr rtl="1"/>
          <a:endParaRPr lang="ar-SA"/>
        </a:p>
      </dgm:t>
    </dgm:pt>
    <dgm:pt modelId="{009C4120-0DD1-465D-A5D4-0E4E61797BEB}" type="pres">
      <dgm:prSet presAssocID="{53DA7D4B-2AAF-4FF7-8676-509A8C812D1A}" presName="spaceBetweenRectangles" presStyleCnt="0"/>
      <dgm:spPr/>
    </dgm:pt>
    <dgm:pt modelId="{A76EB437-447C-447B-96D6-4BE8055E8FA6}" type="pres">
      <dgm:prSet presAssocID="{80AF2A3C-C982-4C4A-8760-75F3F83449DC}" presName="composite" presStyleCnt="0"/>
      <dgm:spPr/>
    </dgm:pt>
    <dgm:pt modelId="{88A69B5E-9681-4FFB-9FDD-2614B2C0C384}" type="pres">
      <dgm:prSet presAssocID="{80AF2A3C-C982-4C4A-8760-75F3F83449DC}" presName="Parent1" presStyleLbl="node1" presStyleIdx="8" presStyleCnt="10" custScaleX="170419" custLinFactNeighborX="64436" custLinFactNeighborY="10645">
        <dgm:presLayoutVars>
          <dgm:chMax val="1"/>
          <dgm:chPref val="1"/>
          <dgm:bulletEnabled val="1"/>
        </dgm:presLayoutVars>
      </dgm:prSet>
      <dgm:spPr/>
      <dgm:t>
        <a:bodyPr/>
        <a:lstStyle/>
        <a:p>
          <a:pPr rtl="1"/>
          <a:endParaRPr lang="ar-SA"/>
        </a:p>
      </dgm:t>
    </dgm:pt>
    <dgm:pt modelId="{5F012232-F02D-4E55-BF66-F80B102826A4}" type="pres">
      <dgm:prSet presAssocID="{80AF2A3C-C982-4C4A-8760-75F3F83449DC}" presName="Childtext1" presStyleLbl="revTx" presStyleIdx="4" presStyleCnt="5">
        <dgm:presLayoutVars>
          <dgm:chMax val="0"/>
          <dgm:chPref val="0"/>
          <dgm:bulletEnabled val="1"/>
        </dgm:presLayoutVars>
      </dgm:prSet>
      <dgm:spPr/>
    </dgm:pt>
    <dgm:pt modelId="{9E1F7E34-67A2-4A19-909C-4F31C1402365}" type="pres">
      <dgm:prSet presAssocID="{80AF2A3C-C982-4C4A-8760-75F3F83449DC}" presName="BalanceSpacing" presStyleCnt="0"/>
      <dgm:spPr/>
    </dgm:pt>
    <dgm:pt modelId="{50C4CBF1-DF1B-4C5C-B12B-FD8BA02C66B8}" type="pres">
      <dgm:prSet presAssocID="{80AF2A3C-C982-4C4A-8760-75F3F83449DC}" presName="BalanceSpacing1" presStyleCnt="0"/>
      <dgm:spPr/>
    </dgm:pt>
    <dgm:pt modelId="{16AEF4D8-F502-40A5-875B-422F1723F44D}" type="pres">
      <dgm:prSet presAssocID="{6DCAA0E1-9A74-42CE-A679-C29C7059A68C}" presName="Accent1Text" presStyleLbl="node1" presStyleIdx="9" presStyleCnt="10" custScaleX="169241"/>
      <dgm:spPr/>
      <dgm:t>
        <a:bodyPr/>
        <a:lstStyle/>
        <a:p>
          <a:pPr rtl="1"/>
          <a:endParaRPr lang="ar-SA"/>
        </a:p>
      </dgm:t>
    </dgm:pt>
  </dgm:ptLst>
  <dgm:cxnLst>
    <dgm:cxn modelId="{28836AC5-881B-48CF-AC3E-4DD3D5CC8C53}" srcId="{BCF17050-C6D0-4AD9-BAC9-700440106DDE}" destId="{80AF2A3C-C982-4C4A-8760-75F3F83449DC}" srcOrd="4" destOrd="0" parTransId="{141F74E4-B521-43B9-A444-955D344EE8A9}" sibTransId="{6DCAA0E1-9A74-42CE-A679-C29C7059A68C}"/>
    <dgm:cxn modelId="{634A631B-6FFC-4D40-BACA-19E078131DA3}" type="presOf" srcId="{26ED8BD2-593C-4B0D-A0E4-52FC4ED7F5E8}" destId="{3FEE2C28-17E4-4F67-82EA-0C01B050DEB3}" srcOrd="0" destOrd="0" presId="urn:microsoft.com/office/officeart/2008/layout/AlternatingHexagons"/>
    <dgm:cxn modelId="{31F1D246-05BE-4710-97E0-13A4872C613D}" type="presOf" srcId="{D1EFF747-CD7F-4F77-8DD4-69A1C74FF158}" destId="{D0EF10CB-71AA-4DA9-A5A0-64E40D44F9DD}" srcOrd="0" destOrd="0" presId="urn:microsoft.com/office/officeart/2008/layout/AlternatingHexagons"/>
    <dgm:cxn modelId="{B79919A2-1C2A-4E61-A53A-E19E54394A0E}" type="presOf" srcId="{BCF17050-C6D0-4AD9-BAC9-700440106DDE}" destId="{1B920A35-08C2-4003-BDCF-30305FFCEFCD}" srcOrd="0" destOrd="0" presId="urn:microsoft.com/office/officeart/2008/layout/AlternatingHexagons"/>
    <dgm:cxn modelId="{FBCD6A6F-2893-4A9D-B826-4F047A1F6A90}" type="presOf" srcId="{53DA7D4B-2AAF-4FF7-8676-509A8C812D1A}" destId="{1D2F30DE-E3DD-4F1F-B7E9-A85833F11070}" srcOrd="0" destOrd="0" presId="urn:microsoft.com/office/officeart/2008/layout/AlternatingHexagons"/>
    <dgm:cxn modelId="{A46569BB-08A1-4009-B241-65A902BBB9D7}" type="presOf" srcId="{6DCAA0E1-9A74-42CE-A679-C29C7059A68C}" destId="{16AEF4D8-F502-40A5-875B-422F1723F44D}" srcOrd="0" destOrd="0" presId="urn:microsoft.com/office/officeart/2008/layout/AlternatingHexagons"/>
    <dgm:cxn modelId="{5C963040-89BA-419C-B779-6A409991F078}" srcId="{BCF17050-C6D0-4AD9-BAC9-700440106DDE}" destId="{4184D9CD-D740-44AB-B9DD-289E0144692D}" srcOrd="0" destOrd="0" parTransId="{1134F82B-7233-45CF-8A0E-24284C6C7A41}" sibTransId="{E589E698-15BF-42D8-9B0C-EC26975E80A7}"/>
    <dgm:cxn modelId="{11ED1B9F-B95A-4623-9C20-BAC803C0A494}" type="presOf" srcId="{E589E698-15BF-42D8-9B0C-EC26975E80A7}" destId="{6DFEF438-C11D-43B5-A286-E7385694313F}" srcOrd="0" destOrd="0" presId="urn:microsoft.com/office/officeart/2008/layout/AlternatingHexagons"/>
    <dgm:cxn modelId="{E370EB01-12DF-4D52-8369-C16493DD3B13}" type="presOf" srcId="{4EB0260A-2F6F-4228-B64A-4EA833D92283}" destId="{CC2E2781-A154-41C2-B24D-4AD06FB6B5FD}" srcOrd="0" destOrd="0" presId="urn:microsoft.com/office/officeart/2008/layout/AlternatingHexagons"/>
    <dgm:cxn modelId="{87F7E817-957D-4F0B-BDB3-9A5485EEBF1B}" type="presOf" srcId="{436CA1D1-0E40-4512-A161-FBCFEAE014F7}" destId="{2B4FE8BE-FB6A-4FE0-9596-F4276CC4CFEA}" srcOrd="0" destOrd="0" presId="urn:microsoft.com/office/officeart/2008/layout/AlternatingHexagons"/>
    <dgm:cxn modelId="{083F4A26-E383-4981-A8EA-B317037BCA4E}" type="presOf" srcId="{4184D9CD-D740-44AB-B9DD-289E0144692D}" destId="{BEFD9750-0D3D-4B7B-BCE3-0C2BBAF4B8B3}" srcOrd="0" destOrd="0" presId="urn:microsoft.com/office/officeart/2008/layout/AlternatingHexagons"/>
    <dgm:cxn modelId="{BF4DDC91-26A3-45AD-A8CF-947F26B73E02}" srcId="{BCF17050-C6D0-4AD9-BAC9-700440106DDE}" destId="{436CA1D1-0E40-4512-A161-FBCFEAE014F7}" srcOrd="1" destOrd="0" parTransId="{D54E7C58-3C40-4329-9821-2D77304E1064}" sibTransId="{4EB0260A-2F6F-4228-B64A-4EA833D92283}"/>
    <dgm:cxn modelId="{8B07CF61-7527-428D-B1A7-0EF91F8E6E64}" type="presOf" srcId="{80AF2A3C-C982-4C4A-8760-75F3F83449DC}" destId="{88A69B5E-9681-4FFB-9FDD-2614B2C0C384}" srcOrd="0" destOrd="0" presId="urn:microsoft.com/office/officeart/2008/layout/AlternatingHexagons"/>
    <dgm:cxn modelId="{697C09E0-54A6-4E5C-BEA5-4F0D6DDF9186}" srcId="{BCF17050-C6D0-4AD9-BAC9-700440106DDE}" destId="{10963E1B-7115-4AD1-87AA-0AEA98687C6B}" srcOrd="3" destOrd="0" parTransId="{679BA493-2C25-469C-9211-48A17F96E4C7}" sibTransId="{53DA7D4B-2AAF-4FF7-8676-509A8C812D1A}"/>
    <dgm:cxn modelId="{EF3D46F9-6E97-46E7-8DDE-BCBE73743D06}" type="presOf" srcId="{E6254245-B112-41AC-A16B-E4BBA7B0A7E7}" destId="{85D8ED04-DCE6-4077-A1D4-D195A3F7E7F8}" srcOrd="0" destOrd="0" presId="urn:microsoft.com/office/officeart/2008/layout/AlternatingHexagons"/>
    <dgm:cxn modelId="{FEA49242-0D8A-44DB-9714-1097CF5DFF49}" srcId="{BCF17050-C6D0-4AD9-BAC9-700440106DDE}" destId="{E6254245-B112-41AC-A16B-E4BBA7B0A7E7}" srcOrd="2" destOrd="0" parTransId="{A8DD5206-C79E-45B7-A054-A8974A63F14E}" sibTransId="{D1EFF747-CD7F-4F77-8DD4-69A1C74FF158}"/>
    <dgm:cxn modelId="{663E64A4-0E77-4AA4-A3E6-2A2AC8CA22EC}" srcId="{10963E1B-7115-4AD1-87AA-0AEA98687C6B}" destId="{26ED8BD2-593C-4B0D-A0E4-52FC4ED7F5E8}" srcOrd="0" destOrd="0" parTransId="{0F20F6E7-121E-40CE-8225-E14182D46DB9}" sibTransId="{52980AEB-52B6-4AEC-AFB4-C0E7C6C89EDE}"/>
    <dgm:cxn modelId="{9CF69DD1-0CAB-47B4-969A-494E839A6CF0}" type="presOf" srcId="{10963E1B-7115-4AD1-87AA-0AEA98687C6B}" destId="{81F2865C-D040-4933-9AE1-E75DBCCCD23D}" srcOrd="0" destOrd="0" presId="urn:microsoft.com/office/officeart/2008/layout/AlternatingHexagons"/>
    <dgm:cxn modelId="{FA4D14BF-6956-4AB4-9C84-564FFEA2DEC1}" type="presParOf" srcId="{1B920A35-08C2-4003-BDCF-30305FFCEFCD}" destId="{860E6F33-FB21-460F-9E70-92522C126124}" srcOrd="0" destOrd="0" presId="urn:microsoft.com/office/officeart/2008/layout/AlternatingHexagons"/>
    <dgm:cxn modelId="{78796DFC-3235-4346-ACF2-1AEF29E86BA3}" type="presParOf" srcId="{860E6F33-FB21-460F-9E70-92522C126124}" destId="{BEFD9750-0D3D-4B7B-BCE3-0C2BBAF4B8B3}" srcOrd="0" destOrd="0" presId="urn:microsoft.com/office/officeart/2008/layout/AlternatingHexagons"/>
    <dgm:cxn modelId="{9BE8AFFA-E4D5-402F-9D48-15D1A03DB980}" type="presParOf" srcId="{860E6F33-FB21-460F-9E70-92522C126124}" destId="{F298E120-02D2-44B7-ACE0-0184E3C62C45}" srcOrd="1" destOrd="0" presId="urn:microsoft.com/office/officeart/2008/layout/AlternatingHexagons"/>
    <dgm:cxn modelId="{0A44A0AE-750F-41C5-A774-570F80F5D420}" type="presParOf" srcId="{860E6F33-FB21-460F-9E70-92522C126124}" destId="{802963A6-5B4B-45AA-87A7-B98FC0263658}" srcOrd="2" destOrd="0" presId="urn:microsoft.com/office/officeart/2008/layout/AlternatingHexagons"/>
    <dgm:cxn modelId="{08F1A4C0-3D96-458E-A28A-821F97F34AB1}" type="presParOf" srcId="{860E6F33-FB21-460F-9E70-92522C126124}" destId="{8BF78C6B-9944-423A-B981-9039110E9F46}" srcOrd="3" destOrd="0" presId="urn:microsoft.com/office/officeart/2008/layout/AlternatingHexagons"/>
    <dgm:cxn modelId="{33E0BEFB-0DE0-4519-ADF0-FB5DD42175C1}" type="presParOf" srcId="{860E6F33-FB21-460F-9E70-92522C126124}" destId="{6DFEF438-C11D-43B5-A286-E7385694313F}" srcOrd="4" destOrd="0" presId="urn:microsoft.com/office/officeart/2008/layout/AlternatingHexagons"/>
    <dgm:cxn modelId="{2836DB67-4290-487F-A65B-9E591C1EAA0F}" type="presParOf" srcId="{1B920A35-08C2-4003-BDCF-30305FFCEFCD}" destId="{4B20871B-7E02-498F-806F-E05AE80F4E2A}" srcOrd="1" destOrd="0" presId="urn:microsoft.com/office/officeart/2008/layout/AlternatingHexagons"/>
    <dgm:cxn modelId="{9C78F27B-C292-4763-80AA-131FBD3B7C47}" type="presParOf" srcId="{1B920A35-08C2-4003-BDCF-30305FFCEFCD}" destId="{BA42FF7B-6051-4042-AF6B-B42EFE69A328}" srcOrd="2" destOrd="0" presId="urn:microsoft.com/office/officeart/2008/layout/AlternatingHexagons"/>
    <dgm:cxn modelId="{A4C7AC9A-C676-4751-B722-1E2742063718}" type="presParOf" srcId="{BA42FF7B-6051-4042-AF6B-B42EFE69A328}" destId="{2B4FE8BE-FB6A-4FE0-9596-F4276CC4CFEA}" srcOrd="0" destOrd="0" presId="urn:microsoft.com/office/officeart/2008/layout/AlternatingHexagons"/>
    <dgm:cxn modelId="{2C0789B3-CA10-4739-B811-16180834326E}" type="presParOf" srcId="{BA42FF7B-6051-4042-AF6B-B42EFE69A328}" destId="{0EB27B93-AC5A-4D75-A5BC-64284C4982E6}" srcOrd="1" destOrd="0" presId="urn:microsoft.com/office/officeart/2008/layout/AlternatingHexagons"/>
    <dgm:cxn modelId="{1774F883-0247-441C-8B65-1D53A27B6E9A}" type="presParOf" srcId="{BA42FF7B-6051-4042-AF6B-B42EFE69A328}" destId="{DBCEE638-ACF5-4552-88E4-D6F483BF9502}" srcOrd="2" destOrd="0" presId="urn:microsoft.com/office/officeart/2008/layout/AlternatingHexagons"/>
    <dgm:cxn modelId="{A1206FC2-DCFF-4B96-ACAA-EAC130AB3760}" type="presParOf" srcId="{BA42FF7B-6051-4042-AF6B-B42EFE69A328}" destId="{11123B45-4BE9-4B63-8873-53E915D6408B}" srcOrd="3" destOrd="0" presId="urn:microsoft.com/office/officeart/2008/layout/AlternatingHexagons"/>
    <dgm:cxn modelId="{8A9D9962-81CC-42BB-848B-B35D28C57F17}" type="presParOf" srcId="{BA42FF7B-6051-4042-AF6B-B42EFE69A328}" destId="{CC2E2781-A154-41C2-B24D-4AD06FB6B5FD}" srcOrd="4" destOrd="0" presId="urn:microsoft.com/office/officeart/2008/layout/AlternatingHexagons"/>
    <dgm:cxn modelId="{11D4103F-6613-48C5-A459-C228154CE163}" type="presParOf" srcId="{1B920A35-08C2-4003-BDCF-30305FFCEFCD}" destId="{F0FE2267-E417-4CBD-B8BC-65A4396465C5}" srcOrd="3" destOrd="0" presId="urn:microsoft.com/office/officeart/2008/layout/AlternatingHexagons"/>
    <dgm:cxn modelId="{3EF979CC-E017-4B78-B394-372EBF69DE57}" type="presParOf" srcId="{1B920A35-08C2-4003-BDCF-30305FFCEFCD}" destId="{E64F83B4-C58A-4409-943E-280BE0B5640B}" srcOrd="4" destOrd="0" presId="urn:microsoft.com/office/officeart/2008/layout/AlternatingHexagons"/>
    <dgm:cxn modelId="{6D5A1374-13E1-46F2-B85E-D33249D36F75}" type="presParOf" srcId="{E64F83B4-C58A-4409-943E-280BE0B5640B}" destId="{85D8ED04-DCE6-4077-A1D4-D195A3F7E7F8}" srcOrd="0" destOrd="0" presId="urn:microsoft.com/office/officeart/2008/layout/AlternatingHexagons"/>
    <dgm:cxn modelId="{410E5768-A2F9-4988-8AE8-D31D74A1809B}" type="presParOf" srcId="{E64F83B4-C58A-4409-943E-280BE0B5640B}" destId="{7879643A-B652-47D5-9E89-DA6D7B3CBC64}" srcOrd="1" destOrd="0" presId="urn:microsoft.com/office/officeart/2008/layout/AlternatingHexagons"/>
    <dgm:cxn modelId="{864E18F5-88B5-4854-9BE4-140F5DA151C8}" type="presParOf" srcId="{E64F83B4-C58A-4409-943E-280BE0B5640B}" destId="{2697794E-EF30-495B-9D2C-099C3417D686}" srcOrd="2" destOrd="0" presId="urn:microsoft.com/office/officeart/2008/layout/AlternatingHexagons"/>
    <dgm:cxn modelId="{C17F8FAC-DF3B-4F41-BAED-B23D29D5BA32}" type="presParOf" srcId="{E64F83B4-C58A-4409-943E-280BE0B5640B}" destId="{3F1000B4-8A1F-46A3-8759-37ED00FF7C3D}" srcOrd="3" destOrd="0" presId="urn:microsoft.com/office/officeart/2008/layout/AlternatingHexagons"/>
    <dgm:cxn modelId="{192CB2F5-625F-4B7E-9766-AC746534D625}" type="presParOf" srcId="{E64F83B4-C58A-4409-943E-280BE0B5640B}" destId="{D0EF10CB-71AA-4DA9-A5A0-64E40D44F9DD}" srcOrd="4" destOrd="0" presId="urn:microsoft.com/office/officeart/2008/layout/AlternatingHexagons"/>
    <dgm:cxn modelId="{CDC3DD2B-5616-44E2-B150-8E6F064410FE}" type="presParOf" srcId="{1B920A35-08C2-4003-BDCF-30305FFCEFCD}" destId="{A88C624F-F9D9-408F-B44E-35041E22A721}" srcOrd="5" destOrd="0" presId="urn:microsoft.com/office/officeart/2008/layout/AlternatingHexagons"/>
    <dgm:cxn modelId="{B3456A07-E461-46D5-A795-25CA35C8F8DA}" type="presParOf" srcId="{1B920A35-08C2-4003-BDCF-30305FFCEFCD}" destId="{D57E3A9C-8535-4DF2-8137-36D946AD7D95}" srcOrd="6" destOrd="0" presId="urn:microsoft.com/office/officeart/2008/layout/AlternatingHexagons"/>
    <dgm:cxn modelId="{395F5BB1-8699-4318-A2DA-5FF38B346351}" type="presParOf" srcId="{D57E3A9C-8535-4DF2-8137-36D946AD7D95}" destId="{81F2865C-D040-4933-9AE1-E75DBCCCD23D}" srcOrd="0" destOrd="0" presId="urn:microsoft.com/office/officeart/2008/layout/AlternatingHexagons"/>
    <dgm:cxn modelId="{80EE4279-C4F0-4EF3-A42D-988528EB6030}" type="presParOf" srcId="{D57E3A9C-8535-4DF2-8137-36D946AD7D95}" destId="{3FEE2C28-17E4-4F67-82EA-0C01B050DEB3}" srcOrd="1" destOrd="0" presId="urn:microsoft.com/office/officeart/2008/layout/AlternatingHexagons"/>
    <dgm:cxn modelId="{054E076F-F0D1-4CFA-8A34-370F5BA002D5}" type="presParOf" srcId="{D57E3A9C-8535-4DF2-8137-36D946AD7D95}" destId="{F2A4BA17-887B-4924-BA29-4E1D23E52E21}" srcOrd="2" destOrd="0" presId="urn:microsoft.com/office/officeart/2008/layout/AlternatingHexagons"/>
    <dgm:cxn modelId="{A5FF7718-2550-4F03-9C90-E05617851342}" type="presParOf" srcId="{D57E3A9C-8535-4DF2-8137-36D946AD7D95}" destId="{4AF495D1-F0F3-4471-87E0-031C14BCB1F2}" srcOrd="3" destOrd="0" presId="urn:microsoft.com/office/officeart/2008/layout/AlternatingHexagons"/>
    <dgm:cxn modelId="{C0AADE9A-CB2D-4131-94F6-4D7C7868A0BD}" type="presParOf" srcId="{D57E3A9C-8535-4DF2-8137-36D946AD7D95}" destId="{1D2F30DE-E3DD-4F1F-B7E9-A85833F11070}" srcOrd="4" destOrd="0" presId="urn:microsoft.com/office/officeart/2008/layout/AlternatingHexagons"/>
    <dgm:cxn modelId="{704A598B-9ACD-448E-8885-43BD358ACF6F}" type="presParOf" srcId="{1B920A35-08C2-4003-BDCF-30305FFCEFCD}" destId="{009C4120-0DD1-465D-A5D4-0E4E61797BEB}" srcOrd="7" destOrd="0" presId="urn:microsoft.com/office/officeart/2008/layout/AlternatingHexagons"/>
    <dgm:cxn modelId="{8AB1B2C0-22B6-4903-9F46-9877D9ADBCEA}" type="presParOf" srcId="{1B920A35-08C2-4003-BDCF-30305FFCEFCD}" destId="{A76EB437-447C-447B-96D6-4BE8055E8FA6}" srcOrd="8" destOrd="0" presId="urn:microsoft.com/office/officeart/2008/layout/AlternatingHexagons"/>
    <dgm:cxn modelId="{0F7D8E8D-09B5-4230-BC1C-8AA7858DCB00}" type="presParOf" srcId="{A76EB437-447C-447B-96D6-4BE8055E8FA6}" destId="{88A69B5E-9681-4FFB-9FDD-2614B2C0C384}" srcOrd="0" destOrd="0" presId="urn:microsoft.com/office/officeart/2008/layout/AlternatingHexagons"/>
    <dgm:cxn modelId="{E70D5B7A-46EA-4EDF-9E40-0BB3754A92C1}" type="presParOf" srcId="{A76EB437-447C-447B-96D6-4BE8055E8FA6}" destId="{5F012232-F02D-4E55-BF66-F80B102826A4}" srcOrd="1" destOrd="0" presId="urn:microsoft.com/office/officeart/2008/layout/AlternatingHexagons"/>
    <dgm:cxn modelId="{2E06B1FF-2B0F-4171-B017-9A1FE9BD7DFE}" type="presParOf" srcId="{A76EB437-447C-447B-96D6-4BE8055E8FA6}" destId="{9E1F7E34-67A2-4A19-909C-4F31C1402365}" srcOrd="2" destOrd="0" presId="urn:microsoft.com/office/officeart/2008/layout/AlternatingHexagons"/>
    <dgm:cxn modelId="{5F6E884B-743F-45CD-A878-5F95E7B1BD5F}" type="presParOf" srcId="{A76EB437-447C-447B-96D6-4BE8055E8FA6}" destId="{50C4CBF1-DF1B-4C5C-B12B-FD8BA02C66B8}" srcOrd="3" destOrd="0" presId="urn:microsoft.com/office/officeart/2008/layout/AlternatingHexagons"/>
    <dgm:cxn modelId="{4632A87D-FFB9-4A29-9746-F1C38AC2DE2E}" type="presParOf" srcId="{A76EB437-447C-447B-96D6-4BE8055E8FA6}" destId="{16AEF4D8-F502-40A5-875B-422F1723F44D}"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0A5FBB-CB02-4F92-A55A-26C7F56833FD}"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pPr rtl="1"/>
          <a:endParaRPr lang="ar-SA"/>
        </a:p>
      </dgm:t>
    </dgm:pt>
    <dgm:pt modelId="{EFB37302-5EF1-4964-883F-A35B32C3D8B3}">
      <dgm:prSet phldrT="[نص]" custT="1"/>
      <dgm:spPr/>
      <dgm:t>
        <a:bodyPr/>
        <a:lstStyle/>
        <a:p>
          <a:pPr algn="ctr" rtl="1"/>
          <a:r>
            <a:rPr lang="ar-SA" sz="2800" b="1" dirty="0" smtClean="0">
              <a:latin typeface="Alexandria"/>
            </a:rPr>
            <a:t>بناء صورة ذهنية قوية للعلامة التجارية</a:t>
          </a:r>
          <a:r>
            <a:rPr lang="ar-SA" sz="2800" dirty="0" smtClean="0">
              <a:latin typeface="Alexandria"/>
            </a:rPr>
            <a:t> </a:t>
          </a:r>
          <a:endParaRPr lang="ar-SA" sz="2800" dirty="0">
            <a:latin typeface="Alexandria"/>
          </a:endParaRPr>
        </a:p>
      </dgm:t>
    </dgm:pt>
    <dgm:pt modelId="{A482F129-12B7-48B6-9B5A-C962943D16E8}" type="parTrans" cxnId="{97EEBE46-9259-429E-8A88-E8327478FF56}">
      <dgm:prSet/>
      <dgm:spPr/>
      <dgm:t>
        <a:bodyPr/>
        <a:lstStyle/>
        <a:p>
          <a:pPr algn="ctr" rtl="1"/>
          <a:endParaRPr lang="ar-SA" sz="2800">
            <a:latin typeface="Alexandria"/>
          </a:endParaRPr>
        </a:p>
      </dgm:t>
    </dgm:pt>
    <dgm:pt modelId="{0C9B3456-B576-43B4-99CB-5DB3F84C2210}" type="sibTrans" cxnId="{97EEBE46-9259-429E-8A88-E8327478FF56}">
      <dgm:prSet/>
      <dgm:spPr/>
      <dgm:t>
        <a:bodyPr/>
        <a:lstStyle/>
        <a:p>
          <a:pPr algn="ctr" rtl="1"/>
          <a:endParaRPr lang="ar-SA" sz="2800">
            <a:latin typeface="Alexandria"/>
          </a:endParaRPr>
        </a:p>
      </dgm:t>
    </dgm:pt>
    <dgm:pt modelId="{2AF686A3-9824-481C-AFBA-658059BD3DEC}">
      <dgm:prSet phldrT="[نص]" custT="1"/>
      <dgm:spPr/>
      <dgm:t>
        <a:bodyPr/>
        <a:lstStyle/>
        <a:p>
          <a:pPr algn="ctr" rtl="1"/>
          <a:r>
            <a:rPr lang="ar-SA" sz="2800" b="1" dirty="0" smtClean="0">
              <a:latin typeface="Alexandria"/>
            </a:rPr>
            <a:t>جذب انتباه الإعلام والمؤثرين</a:t>
          </a:r>
          <a:r>
            <a:rPr lang="ar-SA" sz="2800" dirty="0" smtClean="0">
              <a:latin typeface="Alexandria"/>
            </a:rPr>
            <a:t> </a:t>
          </a:r>
          <a:endParaRPr lang="ar-SA" sz="2800" dirty="0">
            <a:latin typeface="Alexandria"/>
          </a:endParaRPr>
        </a:p>
      </dgm:t>
    </dgm:pt>
    <dgm:pt modelId="{408F207E-33C6-4C40-89DB-808D24782421}" type="parTrans" cxnId="{D4B3BED0-77C6-46D1-9060-33D002F039F8}">
      <dgm:prSet/>
      <dgm:spPr/>
      <dgm:t>
        <a:bodyPr/>
        <a:lstStyle/>
        <a:p>
          <a:pPr algn="ctr" rtl="1"/>
          <a:endParaRPr lang="ar-SA" sz="2800">
            <a:latin typeface="Alexandria"/>
          </a:endParaRPr>
        </a:p>
      </dgm:t>
    </dgm:pt>
    <dgm:pt modelId="{7C4C1DEE-A4AF-4998-8A60-542D7C227356}" type="sibTrans" cxnId="{D4B3BED0-77C6-46D1-9060-33D002F039F8}">
      <dgm:prSet/>
      <dgm:spPr/>
      <dgm:t>
        <a:bodyPr/>
        <a:lstStyle/>
        <a:p>
          <a:pPr algn="ctr" rtl="1"/>
          <a:endParaRPr lang="ar-SA" sz="2800">
            <a:latin typeface="Alexandria"/>
          </a:endParaRPr>
        </a:p>
      </dgm:t>
    </dgm:pt>
    <dgm:pt modelId="{440FA3E3-33C6-4F1D-9EE6-844F3ED9FB70}">
      <dgm:prSet phldrT="[نص]" custT="1"/>
      <dgm:spPr/>
      <dgm:t>
        <a:bodyPr/>
        <a:lstStyle/>
        <a:p>
          <a:pPr algn="ctr" rtl="1"/>
          <a:r>
            <a:rPr lang="ar-SA" sz="2800" b="1" dirty="0" smtClean="0">
              <a:latin typeface="Alexandria"/>
            </a:rPr>
            <a:t>إطلاق المنتج بقوة في السوق</a:t>
          </a:r>
          <a:endParaRPr lang="ar-SA" sz="2800" dirty="0">
            <a:latin typeface="Alexandria"/>
          </a:endParaRPr>
        </a:p>
      </dgm:t>
    </dgm:pt>
    <dgm:pt modelId="{669CD1B8-FFA6-4326-B284-076CFA57A89C}" type="parTrans" cxnId="{11ED56C7-2AFE-4E99-9D91-6E404B5020C5}">
      <dgm:prSet/>
      <dgm:spPr/>
      <dgm:t>
        <a:bodyPr/>
        <a:lstStyle/>
        <a:p>
          <a:pPr algn="ctr" rtl="1"/>
          <a:endParaRPr lang="ar-SA" sz="2800">
            <a:latin typeface="Alexandria"/>
          </a:endParaRPr>
        </a:p>
      </dgm:t>
    </dgm:pt>
    <dgm:pt modelId="{41E6AB83-DFC4-4EDB-B080-A0D71566D5B1}" type="sibTrans" cxnId="{11ED56C7-2AFE-4E99-9D91-6E404B5020C5}">
      <dgm:prSet/>
      <dgm:spPr/>
      <dgm:t>
        <a:bodyPr/>
        <a:lstStyle/>
        <a:p>
          <a:pPr algn="ctr" rtl="1"/>
          <a:endParaRPr lang="ar-SA" sz="2800">
            <a:latin typeface="Alexandria"/>
          </a:endParaRPr>
        </a:p>
      </dgm:t>
    </dgm:pt>
    <dgm:pt modelId="{0674C82D-CE03-44CC-8E41-DDEF24ABEF12}">
      <dgm:prSet custT="1"/>
      <dgm:spPr/>
      <dgm:t>
        <a:bodyPr/>
        <a:lstStyle/>
        <a:p>
          <a:pPr algn="ctr" rtl="1"/>
          <a:r>
            <a:rPr lang="ar-SA" sz="2800" b="1" dirty="0" smtClean="0">
              <a:latin typeface="Alexandria"/>
            </a:rPr>
            <a:t>تعزيز الثقة بين الشركة والجمهور</a:t>
          </a:r>
          <a:r>
            <a:rPr lang="ar-SA" sz="2800" dirty="0" smtClean="0">
              <a:latin typeface="Alexandria"/>
            </a:rPr>
            <a:t> </a:t>
          </a:r>
          <a:endParaRPr lang="ar-SA" sz="2800" dirty="0">
            <a:latin typeface="Alexandria"/>
          </a:endParaRPr>
        </a:p>
      </dgm:t>
    </dgm:pt>
    <dgm:pt modelId="{C83BCF14-2152-41F9-AF51-C637C93122D2}" type="parTrans" cxnId="{3B5EB339-00CC-41E4-A036-C7561742D50D}">
      <dgm:prSet/>
      <dgm:spPr/>
      <dgm:t>
        <a:bodyPr/>
        <a:lstStyle/>
        <a:p>
          <a:pPr algn="ctr" rtl="1"/>
          <a:endParaRPr lang="ar-SA" sz="2800">
            <a:latin typeface="Alexandria"/>
          </a:endParaRPr>
        </a:p>
      </dgm:t>
    </dgm:pt>
    <dgm:pt modelId="{BEDC7380-CA99-49F5-9E35-25B04870347E}" type="sibTrans" cxnId="{3B5EB339-00CC-41E4-A036-C7561742D50D}">
      <dgm:prSet/>
      <dgm:spPr/>
      <dgm:t>
        <a:bodyPr/>
        <a:lstStyle/>
        <a:p>
          <a:pPr algn="ctr" rtl="1"/>
          <a:endParaRPr lang="ar-SA" sz="2800">
            <a:latin typeface="Alexandria"/>
          </a:endParaRPr>
        </a:p>
      </dgm:t>
    </dgm:pt>
    <dgm:pt modelId="{3B96DAC4-CD58-4010-A0AC-86563A0C12C7}">
      <dgm:prSet custT="1"/>
      <dgm:spPr/>
      <dgm:t>
        <a:bodyPr/>
        <a:lstStyle/>
        <a:p>
          <a:pPr algn="ctr" rtl="1"/>
          <a:r>
            <a:rPr lang="ar-SA" sz="2800" b="1" dirty="0" smtClean="0">
              <a:latin typeface="Alexandria"/>
            </a:rPr>
            <a:t>تحفيز العملاء المحتملين على الشراء</a:t>
          </a:r>
          <a:r>
            <a:rPr lang="ar-SA" sz="2800" dirty="0" smtClean="0">
              <a:latin typeface="Alexandria"/>
            </a:rPr>
            <a:t> </a:t>
          </a:r>
          <a:endParaRPr lang="ar-SA" sz="2800" dirty="0">
            <a:latin typeface="Alexandria"/>
          </a:endParaRPr>
        </a:p>
      </dgm:t>
    </dgm:pt>
    <dgm:pt modelId="{DFB3E7C3-A797-4AD6-988E-324D681B6502}" type="parTrans" cxnId="{5400A323-6FE5-40A3-BBD4-59C6BD6B873C}">
      <dgm:prSet/>
      <dgm:spPr/>
      <dgm:t>
        <a:bodyPr/>
        <a:lstStyle/>
        <a:p>
          <a:pPr algn="ctr" rtl="1"/>
          <a:endParaRPr lang="ar-SA" sz="2800">
            <a:latin typeface="Alexandria"/>
          </a:endParaRPr>
        </a:p>
      </dgm:t>
    </dgm:pt>
    <dgm:pt modelId="{CFE2A1BC-CF1F-432C-A300-FAB9777FED9B}" type="sibTrans" cxnId="{5400A323-6FE5-40A3-BBD4-59C6BD6B873C}">
      <dgm:prSet/>
      <dgm:spPr/>
      <dgm:t>
        <a:bodyPr/>
        <a:lstStyle/>
        <a:p>
          <a:pPr algn="ctr" rtl="1"/>
          <a:endParaRPr lang="ar-SA" sz="2800">
            <a:latin typeface="Alexandria"/>
          </a:endParaRPr>
        </a:p>
      </dgm:t>
    </dgm:pt>
    <dgm:pt modelId="{567BEE0F-A50A-40BA-8428-447A32AB6A29}" type="pres">
      <dgm:prSet presAssocID="{A30A5FBB-CB02-4F92-A55A-26C7F56833FD}" presName="Name0" presStyleCnt="0">
        <dgm:presLayoutVars>
          <dgm:chMax val="7"/>
          <dgm:chPref val="7"/>
          <dgm:dir/>
        </dgm:presLayoutVars>
      </dgm:prSet>
      <dgm:spPr/>
      <dgm:t>
        <a:bodyPr/>
        <a:lstStyle/>
        <a:p>
          <a:pPr rtl="1"/>
          <a:endParaRPr lang="ar-SA"/>
        </a:p>
      </dgm:t>
    </dgm:pt>
    <dgm:pt modelId="{ACD813C4-1F5F-4AB9-B4C0-518DF2A231BA}" type="pres">
      <dgm:prSet presAssocID="{A30A5FBB-CB02-4F92-A55A-26C7F56833FD}" presName="Name1" presStyleCnt="0"/>
      <dgm:spPr/>
    </dgm:pt>
    <dgm:pt modelId="{7AD12C61-BF4E-4486-9F42-ABD14DC5AA78}" type="pres">
      <dgm:prSet presAssocID="{A30A5FBB-CB02-4F92-A55A-26C7F56833FD}" presName="cycle" presStyleCnt="0"/>
      <dgm:spPr/>
    </dgm:pt>
    <dgm:pt modelId="{FE1C88CF-84D5-4EDA-9F64-8A992BBB499C}" type="pres">
      <dgm:prSet presAssocID="{A30A5FBB-CB02-4F92-A55A-26C7F56833FD}" presName="srcNode" presStyleLbl="node1" presStyleIdx="0" presStyleCnt="5"/>
      <dgm:spPr/>
    </dgm:pt>
    <dgm:pt modelId="{C6A87861-73DA-4C17-AB0F-E3C93F2001D6}" type="pres">
      <dgm:prSet presAssocID="{A30A5FBB-CB02-4F92-A55A-26C7F56833FD}" presName="conn" presStyleLbl="parChTrans1D2" presStyleIdx="0" presStyleCnt="1"/>
      <dgm:spPr/>
      <dgm:t>
        <a:bodyPr/>
        <a:lstStyle/>
        <a:p>
          <a:pPr rtl="1"/>
          <a:endParaRPr lang="ar-SA"/>
        </a:p>
      </dgm:t>
    </dgm:pt>
    <dgm:pt modelId="{C6C2922B-AF4E-4745-8E74-777C24D874EE}" type="pres">
      <dgm:prSet presAssocID="{A30A5FBB-CB02-4F92-A55A-26C7F56833FD}" presName="extraNode" presStyleLbl="node1" presStyleIdx="0" presStyleCnt="5"/>
      <dgm:spPr/>
    </dgm:pt>
    <dgm:pt modelId="{D6CF0F52-8BB1-4AB5-9D9C-CB4D455FB64A}" type="pres">
      <dgm:prSet presAssocID="{A30A5FBB-CB02-4F92-A55A-26C7F56833FD}" presName="dstNode" presStyleLbl="node1" presStyleIdx="0" presStyleCnt="5"/>
      <dgm:spPr/>
    </dgm:pt>
    <dgm:pt modelId="{FA751D7A-1B71-4207-AFE7-DB2C5AEC13CE}" type="pres">
      <dgm:prSet presAssocID="{EFB37302-5EF1-4964-883F-A35B32C3D8B3}" presName="text_1" presStyleLbl="node1" presStyleIdx="0" presStyleCnt="5" custAng="0">
        <dgm:presLayoutVars>
          <dgm:bulletEnabled val="1"/>
        </dgm:presLayoutVars>
      </dgm:prSet>
      <dgm:spPr/>
      <dgm:t>
        <a:bodyPr/>
        <a:lstStyle/>
        <a:p>
          <a:pPr rtl="1"/>
          <a:endParaRPr lang="ar-SA"/>
        </a:p>
      </dgm:t>
    </dgm:pt>
    <dgm:pt modelId="{86A678C5-9126-47CF-BB91-A422CAF62BDF}" type="pres">
      <dgm:prSet presAssocID="{EFB37302-5EF1-4964-883F-A35B32C3D8B3}" presName="accent_1" presStyleCnt="0"/>
      <dgm:spPr/>
    </dgm:pt>
    <dgm:pt modelId="{14AF48AE-2537-46F3-8496-6764D7F28D02}" type="pres">
      <dgm:prSet presAssocID="{EFB37302-5EF1-4964-883F-A35B32C3D8B3}" presName="accentRepeatNode" presStyleLbl="solidFgAcc1" presStyleIdx="0" presStyleCnt="5"/>
      <dgm:spPr/>
    </dgm:pt>
    <dgm:pt modelId="{F98A75A5-C473-4CB4-B455-821F1962B03F}" type="pres">
      <dgm:prSet presAssocID="{2AF686A3-9824-481C-AFBA-658059BD3DEC}" presName="text_2" presStyleLbl="node1" presStyleIdx="1" presStyleCnt="5">
        <dgm:presLayoutVars>
          <dgm:bulletEnabled val="1"/>
        </dgm:presLayoutVars>
      </dgm:prSet>
      <dgm:spPr/>
      <dgm:t>
        <a:bodyPr/>
        <a:lstStyle/>
        <a:p>
          <a:pPr rtl="1"/>
          <a:endParaRPr lang="ar-SA"/>
        </a:p>
      </dgm:t>
    </dgm:pt>
    <dgm:pt modelId="{D7CD8B8F-8764-4D44-B178-F30359DC0788}" type="pres">
      <dgm:prSet presAssocID="{2AF686A3-9824-481C-AFBA-658059BD3DEC}" presName="accent_2" presStyleCnt="0"/>
      <dgm:spPr/>
    </dgm:pt>
    <dgm:pt modelId="{CA1C2BED-D582-41F9-AD2A-F47344E81027}" type="pres">
      <dgm:prSet presAssocID="{2AF686A3-9824-481C-AFBA-658059BD3DEC}" presName="accentRepeatNode" presStyleLbl="solidFgAcc1" presStyleIdx="1" presStyleCnt="5"/>
      <dgm:spPr/>
    </dgm:pt>
    <dgm:pt modelId="{0ABCE46E-7F6B-451E-BDF5-2FC6B624D102}" type="pres">
      <dgm:prSet presAssocID="{3B96DAC4-CD58-4010-A0AC-86563A0C12C7}" presName="text_3" presStyleLbl="node1" presStyleIdx="2" presStyleCnt="5">
        <dgm:presLayoutVars>
          <dgm:bulletEnabled val="1"/>
        </dgm:presLayoutVars>
      </dgm:prSet>
      <dgm:spPr/>
      <dgm:t>
        <a:bodyPr/>
        <a:lstStyle/>
        <a:p>
          <a:pPr rtl="1"/>
          <a:endParaRPr lang="ar-SA"/>
        </a:p>
      </dgm:t>
    </dgm:pt>
    <dgm:pt modelId="{8350DD3A-CF7F-4872-8229-4B5246611B19}" type="pres">
      <dgm:prSet presAssocID="{3B96DAC4-CD58-4010-A0AC-86563A0C12C7}" presName="accent_3" presStyleCnt="0"/>
      <dgm:spPr/>
    </dgm:pt>
    <dgm:pt modelId="{5E453933-9C3F-4B04-836D-094325050CC9}" type="pres">
      <dgm:prSet presAssocID="{3B96DAC4-CD58-4010-A0AC-86563A0C12C7}" presName="accentRepeatNode" presStyleLbl="solidFgAcc1" presStyleIdx="2" presStyleCnt="5"/>
      <dgm:spPr/>
    </dgm:pt>
    <dgm:pt modelId="{E601AE1E-31A9-4F60-9988-58F581CDEC87}" type="pres">
      <dgm:prSet presAssocID="{0674C82D-CE03-44CC-8E41-DDEF24ABEF12}" presName="text_4" presStyleLbl="node1" presStyleIdx="3" presStyleCnt="5">
        <dgm:presLayoutVars>
          <dgm:bulletEnabled val="1"/>
        </dgm:presLayoutVars>
      </dgm:prSet>
      <dgm:spPr/>
      <dgm:t>
        <a:bodyPr/>
        <a:lstStyle/>
        <a:p>
          <a:pPr rtl="1"/>
          <a:endParaRPr lang="ar-SA"/>
        </a:p>
      </dgm:t>
    </dgm:pt>
    <dgm:pt modelId="{1F072726-E32B-4499-8B54-85DB0AC554FC}" type="pres">
      <dgm:prSet presAssocID="{0674C82D-CE03-44CC-8E41-DDEF24ABEF12}" presName="accent_4" presStyleCnt="0"/>
      <dgm:spPr/>
    </dgm:pt>
    <dgm:pt modelId="{26912267-6DFE-4EE5-B579-21687C191F3D}" type="pres">
      <dgm:prSet presAssocID="{0674C82D-CE03-44CC-8E41-DDEF24ABEF12}" presName="accentRepeatNode" presStyleLbl="solidFgAcc1" presStyleIdx="3" presStyleCnt="5"/>
      <dgm:spPr/>
    </dgm:pt>
    <dgm:pt modelId="{BDD54554-F44E-42CF-BF64-E0888F973604}" type="pres">
      <dgm:prSet presAssocID="{440FA3E3-33C6-4F1D-9EE6-844F3ED9FB70}" presName="text_5" presStyleLbl="node1" presStyleIdx="4" presStyleCnt="5">
        <dgm:presLayoutVars>
          <dgm:bulletEnabled val="1"/>
        </dgm:presLayoutVars>
      </dgm:prSet>
      <dgm:spPr/>
      <dgm:t>
        <a:bodyPr/>
        <a:lstStyle/>
        <a:p>
          <a:pPr rtl="1"/>
          <a:endParaRPr lang="ar-SA"/>
        </a:p>
      </dgm:t>
    </dgm:pt>
    <dgm:pt modelId="{EDFB27CC-DE0B-45EA-9ED8-AC43AAE818EB}" type="pres">
      <dgm:prSet presAssocID="{440FA3E3-33C6-4F1D-9EE6-844F3ED9FB70}" presName="accent_5" presStyleCnt="0"/>
      <dgm:spPr/>
    </dgm:pt>
    <dgm:pt modelId="{448F3417-E037-401D-97BD-502E752A369A}" type="pres">
      <dgm:prSet presAssocID="{440FA3E3-33C6-4F1D-9EE6-844F3ED9FB70}" presName="accentRepeatNode" presStyleLbl="solidFgAcc1" presStyleIdx="4" presStyleCnt="5"/>
      <dgm:spPr/>
    </dgm:pt>
  </dgm:ptLst>
  <dgm:cxnLst>
    <dgm:cxn modelId="{F5913BA8-B0A7-4882-A4FB-3F1FA4188092}" type="presOf" srcId="{440FA3E3-33C6-4F1D-9EE6-844F3ED9FB70}" destId="{BDD54554-F44E-42CF-BF64-E0888F973604}" srcOrd="0" destOrd="0" presId="urn:microsoft.com/office/officeart/2008/layout/VerticalCurvedList"/>
    <dgm:cxn modelId="{D4B3BED0-77C6-46D1-9060-33D002F039F8}" srcId="{A30A5FBB-CB02-4F92-A55A-26C7F56833FD}" destId="{2AF686A3-9824-481C-AFBA-658059BD3DEC}" srcOrd="1" destOrd="0" parTransId="{408F207E-33C6-4C40-89DB-808D24782421}" sibTransId="{7C4C1DEE-A4AF-4998-8A60-542D7C227356}"/>
    <dgm:cxn modelId="{C7034F76-AC60-420A-A1DD-28504D5EC436}" type="presOf" srcId="{0C9B3456-B576-43B4-99CB-5DB3F84C2210}" destId="{C6A87861-73DA-4C17-AB0F-E3C93F2001D6}" srcOrd="0" destOrd="0" presId="urn:microsoft.com/office/officeart/2008/layout/VerticalCurvedList"/>
    <dgm:cxn modelId="{11ED56C7-2AFE-4E99-9D91-6E404B5020C5}" srcId="{A30A5FBB-CB02-4F92-A55A-26C7F56833FD}" destId="{440FA3E3-33C6-4F1D-9EE6-844F3ED9FB70}" srcOrd="4" destOrd="0" parTransId="{669CD1B8-FFA6-4326-B284-076CFA57A89C}" sibTransId="{41E6AB83-DFC4-4EDB-B080-A0D71566D5B1}"/>
    <dgm:cxn modelId="{D60E5B37-3391-44FB-B7D8-058AF14EE6CB}" type="presOf" srcId="{3B96DAC4-CD58-4010-A0AC-86563A0C12C7}" destId="{0ABCE46E-7F6B-451E-BDF5-2FC6B624D102}" srcOrd="0" destOrd="0" presId="urn:microsoft.com/office/officeart/2008/layout/VerticalCurvedList"/>
    <dgm:cxn modelId="{BDE6548D-E907-438A-8D24-7416DFB0D273}" type="presOf" srcId="{2AF686A3-9824-481C-AFBA-658059BD3DEC}" destId="{F98A75A5-C473-4CB4-B455-821F1962B03F}" srcOrd="0" destOrd="0" presId="urn:microsoft.com/office/officeart/2008/layout/VerticalCurvedList"/>
    <dgm:cxn modelId="{5881C735-213F-416A-84EB-E3E079AA36DE}" type="presOf" srcId="{EFB37302-5EF1-4964-883F-A35B32C3D8B3}" destId="{FA751D7A-1B71-4207-AFE7-DB2C5AEC13CE}" srcOrd="0" destOrd="0" presId="urn:microsoft.com/office/officeart/2008/layout/VerticalCurvedList"/>
    <dgm:cxn modelId="{5400A323-6FE5-40A3-BBD4-59C6BD6B873C}" srcId="{A30A5FBB-CB02-4F92-A55A-26C7F56833FD}" destId="{3B96DAC4-CD58-4010-A0AC-86563A0C12C7}" srcOrd="2" destOrd="0" parTransId="{DFB3E7C3-A797-4AD6-988E-324D681B6502}" sibTransId="{CFE2A1BC-CF1F-432C-A300-FAB9777FED9B}"/>
    <dgm:cxn modelId="{48B26A98-A003-4CC1-BEBC-0F1B225D905C}" type="presOf" srcId="{0674C82D-CE03-44CC-8E41-DDEF24ABEF12}" destId="{E601AE1E-31A9-4F60-9988-58F581CDEC87}" srcOrd="0" destOrd="0" presId="urn:microsoft.com/office/officeart/2008/layout/VerticalCurvedList"/>
    <dgm:cxn modelId="{3B5EB339-00CC-41E4-A036-C7561742D50D}" srcId="{A30A5FBB-CB02-4F92-A55A-26C7F56833FD}" destId="{0674C82D-CE03-44CC-8E41-DDEF24ABEF12}" srcOrd="3" destOrd="0" parTransId="{C83BCF14-2152-41F9-AF51-C637C93122D2}" sibTransId="{BEDC7380-CA99-49F5-9E35-25B04870347E}"/>
    <dgm:cxn modelId="{97EEBE46-9259-429E-8A88-E8327478FF56}" srcId="{A30A5FBB-CB02-4F92-A55A-26C7F56833FD}" destId="{EFB37302-5EF1-4964-883F-A35B32C3D8B3}" srcOrd="0" destOrd="0" parTransId="{A482F129-12B7-48B6-9B5A-C962943D16E8}" sibTransId="{0C9B3456-B576-43B4-99CB-5DB3F84C2210}"/>
    <dgm:cxn modelId="{D93C15CA-298F-4437-835C-D9F85160FD25}" type="presOf" srcId="{A30A5FBB-CB02-4F92-A55A-26C7F56833FD}" destId="{567BEE0F-A50A-40BA-8428-447A32AB6A29}" srcOrd="0" destOrd="0" presId="urn:microsoft.com/office/officeart/2008/layout/VerticalCurvedList"/>
    <dgm:cxn modelId="{AFB0CA9C-7283-4723-BB46-3D57F24FA3FA}" type="presParOf" srcId="{567BEE0F-A50A-40BA-8428-447A32AB6A29}" destId="{ACD813C4-1F5F-4AB9-B4C0-518DF2A231BA}" srcOrd="0" destOrd="0" presId="urn:microsoft.com/office/officeart/2008/layout/VerticalCurvedList"/>
    <dgm:cxn modelId="{1B8EC515-6F82-49D1-AA44-9D9160BCD950}" type="presParOf" srcId="{ACD813C4-1F5F-4AB9-B4C0-518DF2A231BA}" destId="{7AD12C61-BF4E-4486-9F42-ABD14DC5AA78}" srcOrd="0" destOrd="0" presId="urn:microsoft.com/office/officeart/2008/layout/VerticalCurvedList"/>
    <dgm:cxn modelId="{5DC12C05-AD06-49A1-BF0B-608A27C71488}" type="presParOf" srcId="{7AD12C61-BF4E-4486-9F42-ABD14DC5AA78}" destId="{FE1C88CF-84D5-4EDA-9F64-8A992BBB499C}" srcOrd="0" destOrd="0" presId="urn:microsoft.com/office/officeart/2008/layout/VerticalCurvedList"/>
    <dgm:cxn modelId="{8927CFB6-B0C4-4302-82DD-7F4D51C432B8}" type="presParOf" srcId="{7AD12C61-BF4E-4486-9F42-ABD14DC5AA78}" destId="{C6A87861-73DA-4C17-AB0F-E3C93F2001D6}" srcOrd="1" destOrd="0" presId="urn:microsoft.com/office/officeart/2008/layout/VerticalCurvedList"/>
    <dgm:cxn modelId="{F3235A37-D559-4A46-99D8-D8B855A5766C}" type="presParOf" srcId="{7AD12C61-BF4E-4486-9F42-ABD14DC5AA78}" destId="{C6C2922B-AF4E-4745-8E74-777C24D874EE}" srcOrd="2" destOrd="0" presId="urn:microsoft.com/office/officeart/2008/layout/VerticalCurvedList"/>
    <dgm:cxn modelId="{ABD8F5C6-A0A6-4D15-8567-92D1C0496DBC}" type="presParOf" srcId="{7AD12C61-BF4E-4486-9F42-ABD14DC5AA78}" destId="{D6CF0F52-8BB1-4AB5-9D9C-CB4D455FB64A}" srcOrd="3" destOrd="0" presId="urn:microsoft.com/office/officeart/2008/layout/VerticalCurvedList"/>
    <dgm:cxn modelId="{FA9C25E5-98BD-4D82-BF1F-359348D613C1}" type="presParOf" srcId="{ACD813C4-1F5F-4AB9-B4C0-518DF2A231BA}" destId="{FA751D7A-1B71-4207-AFE7-DB2C5AEC13CE}" srcOrd="1" destOrd="0" presId="urn:microsoft.com/office/officeart/2008/layout/VerticalCurvedList"/>
    <dgm:cxn modelId="{B4366DF8-A607-4FB3-BC48-A08A27314D46}" type="presParOf" srcId="{ACD813C4-1F5F-4AB9-B4C0-518DF2A231BA}" destId="{86A678C5-9126-47CF-BB91-A422CAF62BDF}" srcOrd="2" destOrd="0" presId="urn:microsoft.com/office/officeart/2008/layout/VerticalCurvedList"/>
    <dgm:cxn modelId="{B8AF75BB-4D45-4AE9-8B1B-DD5415D4FEE3}" type="presParOf" srcId="{86A678C5-9126-47CF-BB91-A422CAF62BDF}" destId="{14AF48AE-2537-46F3-8496-6764D7F28D02}" srcOrd="0" destOrd="0" presId="urn:microsoft.com/office/officeart/2008/layout/VerticalCurvedList"/>
    <dgm:cxn modelId="{91246214-1140-4BAC-A40B-2C98FC439A7B}" type="presParOf" srcId="{ACD813C4-1F5F-4AB9-B4C0-518DF2A231BA}" destId="{F98A75A5-C473-4CB4-B455-821F1962B03F}" srcOrd="3" destOrd="0" presId="urn:microsoft.com/office/officeart/2008/layout/VerticalCurvedList"/>
    <dgm:cxn modelId="{3D15B7E9-7FE4-43B0-AA22-675C170D9917}" type="presParOf" srcId="{ACD813C4-1F5F-4AB9-B4C0-518DF2A231BA}" destId="{D7CD8B8F-8764-4D44-B178-F30359DC0788}" srcOrd="4" destOrd="0" presId="urn:microsoft.com/office/officeart/2008/layout/VerticalCurvedList"/>
    <dgm:cxn modelId="{A480C25A-27D4-481C-92A7-28B97B90928A}" type="presParOf" srcId="{D7CD8B8F-8764-4D44-B178-F30359DC0788}" destId="{CA1C2BED-D582-41F9-AD2A-F47344E81027}" srcOrd="0" destOrd="0" presId="urn:microsoft.com/office/officeart/2008/layout/VerticalCurvedList"/>
    <dgm:cxn modelId="{E8983928-ADDD-4EAA-98B8-3758E64F92A8}" type="presParOf" srcId="{ACD813C4-1F5F-4AB9-B4C0-518DF2A231BA}" destId="{0ABCE46E-7F6B-451E-BDF5-2FC6B624D102}" srcOrd="5" destOrd="0" presId="urn:microsoft.com/office/officeart/2008/layout/VerticalCurvedList"/>
    <dgm:cxn modelId="{7DAA4BDC-5BDB-4B10-8EC4-B2974F5FAA17}" type="presParOf" srcId="{ACD813C4-1F5F-4AB9-B4C0-518DF2A231BA}" destId="{8350DD3A-CF7F-4872-8229-4B5246611B19}" srcOrd="6" destOrd="0" presId="urn:microsoft.com/office/officeart/2008/layout/VerticalCurvedList"/>
    <dgm:cxn modelId="{7E6A4875-678F-452D-A10F-A8676BE40691}" type="presParOf" srcId="{8350DD3A-CF7F-4872-8229-4B5246611B19}" destId="{5E453933-9C3F-4B04-836D-094325050CC9}" srcOrd="0" destOrd="0" presId="urn:microsoft.com/office/officeart/2008/layout/VerticalCurvedList"/>
    <dgm:cxn modelId="{967DBDE3-ACED-44EC-B6E4-1650C6D9960F}" type="presParOf" srcId="{ACD813C4-1F5F-4AB9-B4C0-518DF2A231BA}" destId="{E601AE1E-31A9-4F60-9988-58F581CDEC87}" srcOrd="7" destOrd="0" presId="urn:microsoft.com/office/officeart/2008/layout/VerticalCurvedList"/>
    <dgm:cxn modelId="{DD1BCDD4-D9EE-4560-AE93-275EC0CE28C3}" type="presParOf" srcId="{ACD813C4-1F5F-4AB9-B4C0-518DF2A231BA}" destId="{1F072726-E32B-4499-8B54-85DB0AC554FC}" srcOrd="8" destOrd="0" presId="urn:microsoft.com/office/officeart/2008/layout/VerticalCurvedList"/>
    <dgm:cxn modelId="{EB522396-278E-4349-964F-D978C0834F38}" type="presParOf" srcId="{1F072726-E32B-4499-8B54-85DB0AC554FC}" destId="{26912267-6DFE-4EE5-B579-21687C191F3D}" srcOrd="0" destOrd="0" presId="urn:microsoft.com/office/officeart/2008/layout/VerticalCurvedList"/>
    <dgm:cxn modelId="{4DCDF2F0-5C25-4965-9442-BE9428B39132}" type="presParOf" srcId="{ACD813C4-1F5F-4AB9-B4C0-518DF2A231BA}" destId="{BDD54554-F44E-42CF-BF64-E0888F973604}" srcOrd="9" destOrd="0" presId="urn:microsoft.com/office/officeart/2008/layout/VerticalCurvedList"/>
    <dgm:cxn modelId="{187465A4-C673-47A3-B745-FF99978FB035}" type="presParOf" srcId="{ACD813C4-1F5F-4AB9-B4C0-518DF2A231BA}" destId="{EDFB27CC-DE0B-45EA-9ED8-AC43AAE818EB}" srcOrd="10" destOrd="0" presId="urn:microsoft.com/office/officeart/2008/layout/VerticalCurvedList"/>
    <dgm:cxn modelId="{65698ED4-209B-4127-B189-4814EC8C10F2}" type="presParOf" srcId="{EDFB27CC-DE0B-45EA-9ED8-AC43AAE818EB}" destId="{448F3417-E037-401D-97BD-502E752A369A}"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D9750-0D3D-4B7B-BCE3-0C2BBAF4B8B3}">
      <dsp:nvSpPr>
        <dsp:cNvPr id="0" name=""/>
        <dsp:cNvSpPr/>
      </dsp:nvSpPr>
      <dsp:spPr>
        <a:xfrm rot="5400000">
          <a:off x="4929290" y="-213981"/>
          <a:ext cx="1046633" cy="1474597"/>
        </a:xfrm>
        <a:prstGeom prst="hexagon">
          <a:avLst>
            <a:gd name="adj" fmla="val 25000"/>
            <a:gd name="vf" fmla="val 11547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latin typeface="Alexandria"/>
            </a:rPr>
            <a:t>ديني</a:t>
          </a:r>
          <a:endParaRPr lang="ar-SA" sz="2800" kern="1200" dirty="0">
            <a:latin typeface="Alexandria"/>
          </a:endParaRPr>
        </a:p>
      </dsp:txBody>
      <dsp:txXfrm rot="-5400000">
        <a:off x="4961074" y="174440"/>
        <a:ext cx="983065" cy="697755"/>
      </dsp:txXfrm>
    </dsp:sp>
    <dsp:sp modelId="{F298E120-02D2-44B7-ACE0-0184E3C62C45}">
      <dsp:nvSpPr>
        <dsp:cNvPr id="0" name=""/>
        <dsp:cNvSpPr/>
      </dsp:nvSpPr>
      <dsp:spPr>
        <a:xfrm>
          <a:off x="5190152" y="0"/>
          <a:ext cx="1168043" cy="62798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DFEF438-C11D-43B5-A286-E7385694313F}">
      <dsp:nvSpPr>
        <dsp:cNvPr id="0" name=""/>
        <dsp:cNvSpPr/>
      </dsp:nvSpPr>
      <dsp:spPr>
        <a:xfrm rot="5400000">
          <a:off x="3335936" y="-291647"/>
          <a:ext cx="1046633" cy="1635249"/>
        </a:xfrm>
        <a:prstGeom prst="hexagon">
          <a:avLst>
            <a:gd name="adj" fmla="val 25000"/>
            <a:gd name="vf" fmla="val 115470"/>
          </a:avLst>
        </a:prstGeom>
        <a:solidFill>
          <a:schemeClr val="accent4">
            <a:hueOff val="1088988"/>
            <a:satOff val="-4531"/>
            <a:lumOff val="106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555750" rtl="1">
            <a:lnSpc>
              <a:spcPct val="90000"/>
            </a:lnSpc>
            <a:spcBef>
              <a:spcPct val="0"/>
            </a:spcBef>
            <a:spcAft>
              <a:spcPct val="35000"/>
            </a:spcAft>
          </a:pPr>
          <a:r>
            <a:rPr lang="ar-SA" sz="3500" kern="1200" dirty="0" smtClean="0"/>
            <a:t>سياسي</a:t>
          </a:r>
          <a:endParaRPr lang="ar-SA" sz="3500" kern="1200" dirty="0"/>
        </a:p>
      </dsp:txBody>
      <dsp:txXfrm rot="-5400000">
        <a:off x="3314170" y="177099"/>
        <a:ext cx="1090166" cy="697755"/>
      </dsp:txXfrm>
    </dsp:sp>
    <dsp:sp modelId="{2B4FE8BE-FB6A-4FE0-9596-F4276CC4CFEA}">
      <dsp:nvSpPr>
        <dsp:cNvPr id="0" name=""/>
        <dsp:cNvSpPr/>
      </dsp:nvSpPr>
      <dsp:spPr>
        <a:xfrm rot="5400000">
          <a:off x="3445345" y="408859"/>
          <a:ext cx="717237" cy="1822690"/>
        </a:xfrm>
        <a:prstGeom prst="hexagon">
          <a:avLst>
            <a:gd name="adj" fmla="val 25000"/>
            <a:gd name="vf" fmla="val 115470"/>
          </a:avLst>
        </a:prstGeom>
        <a:solidFill>
          <a:schemeClr val="accent4">
            <a:hueOff val="2177976"/>
            <a:satOff val="-9062"/>
            <a:lumOff val="213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اجتماعي</a:t>
          </a:r>
          <a:endParaRPr lang="ar-SA" sz="2800" kern="1200" dirty="0"/>
        </a:p>
      </dsp:txBody>
      <dsp:txXfrm rot="-5400000">
        <a:off x="3196401" y="1081126"/>
        <a:ext cx="1215126" cy="478158"/>
      </dsp:txXfrm>
    </dsp:sp>
    <dsp:sp modelId="{0EB27B93-AC5A-4D75-A5BC-64284C4982E6}">
      <dsp:nvSpPr>
        <dsp:cNvPr id="0" name=""/>
        <dsp:cNvSpPr/>
      </dsp:nvSpPr>
      <dsp:spPr>
        <a:xfrm>
          <a:off x="2725749" y="1100369"/>
          <a:ext cx="1130364" cy="62798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C2E2781-A154-41C2-B24D-4AD06FB6B5FD}">
      <dsp:nvSpPr>
        <dsp:cNvPr id="0" name=""/>
        <dsp:cNvSpPr/>
      </dsp:nvSpPr>
      <dsp:spPr>
        <a:xfrm rot="5400000">
          <a:off x="5144445" y="529028"/>
          <a:ext cx="734935" cy="1593217"/>
        </a:xfrm>
        <a:prstGeom prst="hexagon">
          <a:avLst>
            <a:gd name="adj" fmla="val 25000"/>
            <a:gd name="vf" fmla="val 115470"/>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244600" rtl="1">
            <a:lnSpc>
              <a:spcPct val="90000"/>
            </a:lnSpc>
            <a:spcBef>
              <a:spcPct val="0"/>
            </a:spcBef>
            <a:spcAft>
              <a:spcPct val="35000"/>
            </a:spcAft>
          </a:pPr>
          <a:r>
            <a:rPr lang="ar-SA" sz="2800" kern="1200" dirty="0" smtClean="0"/>
            <a:t>اقتصادي</a:t>
          </a:r>
          <a:endParaRPr lang="ar-SA" sz="2800" kern="1200" dirty="0"/>
        </a:p>
      </dsp:txBody>
      <dsp:txXfrm rot="-5400000">
        <a:off x="4980840" y="1080658"/>
        <a:ext cx="1062145" cy="489957"/>
      </dsp:txXfrm>
    </dsp:sp>
    <dsp:sp modelId="{85D8ED04-DCE6-4077-A1D4-D195A3F7E7F8}">
      <dsp:nvSpPr>
        <dsp:cNvPr id="0" name=""/>
        <dsp:cNvSpPr/>
      </dsp:nvSpPr>
      <dsp:spPr>
        <a:xfrm rot="5400000">
          <a:off x="4883233" y="1366829"/>
          <a:ext cx="1046633" cy="1551786"/>
        </a:xfrm>
        <a:prstGeom prst="hexagon">
          <a:avLst>
            <a:gd name="adj" fmla="val 25000"/>
            <a:gd name="vf" fmla="val 115470"/>
          </a:avLst>
        </a:prstGeom>
        <a:solidFill>
          <a:schemeClr val="accent4">
            <a:hueOff val="4355951"/>
            <a:satOff val="-18123"/>
            <a:lumOff val="427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تعليمي</a:t>
          </a:r>
          <a:endParaRPr lang="ar-SA" sz="2800" kern="1200" dirty="0"/>
        </a:p>
      </dsp:txBody>
      <dsp:txXfrm rot="-5400000">
        <a:off x="4889288" y="1793844"/>
        <a:ext cx="1034524" cy="697755"/>
      </dsp:txXfrm>
    </dsp:sp>
    <dsp:sp modelId="{7879643A-B652-47D5-9E89-DA6D7B3CBC64}">
      <dsp:nvSpPr>
        <dsp:cNvPr id="0" name=""/>
        <dsp:cNvSpPr/>
      </dsp:nvSpPr>
      <dsp:spPr>
        <a:xfrm>
          <a:off x="5325586" y="1988752"/>
          <a:ext cx="1168043" cy="62798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0EF10CB-71AA-4DA9-A5A0-64E40D44F9DD}">
      <dsp:nvSpPr>
        <dsp:cNvPr id="0" name=""/>
        <dsp:cNvSpPr/>
      </dsp:nvSpPr>
      <dsp:spPr>
        <a:xfrm rot="5400000">
          <a:off x="3434997" y="1471249"/>
          <a:ext cx="1046633" cy="1342946"/>
        </a:xfrm>
        <a:prstGeom prst="hexagon">
          <a:avLst>
            <a:gd name="adj" fmla="val 25000"/>
            <a:gd name="vf" fmla="val 115470"/>
          </a:avLst>
        </a:prstGeom>
        <a:solidFill>
          <a:schemeClr val="accent4">
            <a:hueOff val="5444940"/>
            <a:satOff val="-22654"/>
            <a:lumOff val="533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555750" rtl="1">
            <a:lnSpc>
              <a:spcPct val="90000"/>
            </a:lnSpc>
            <a:spcBef>
              <a:spcPct val="0"/>
            </a:spcBef>
            <a:spcAft>
              <a:spcPct val="35000"/>
            </a:spcAft>
          </a:pPr>
          <a:r>
            <a:rPr lang="ar-SA" sz="3500" kern="1200" dirty="0" smtClean="0"/>
            <a:t>علمي</a:t>
          </a:r>
          <a:endParaRPr lang="ar-SA" sz="3500" kern="1200" dirty="0"/>
        </a:p>
      </dsp:txBody>
      <dsp:txXfrm rot="-5400000">
        <a:off x="3510665" y="1793844"/>
        <a:ext cx="895298" cy="697755"/>
      </dsp:txXfrm>
    </dsp:sp>
    <dsp:sp modelId="{81F2865C-D040-4933-9AE1-E75DBCCCD23D}">
      <dsp:nvSpPr>
        <dsp:cNvPr id="0" name=""/>
        <dsp:cNvSpPr/>
      </dsp:nvSpPr>
      <dsp:spPr>
        <a:xfrm rot="5400000">
          <a:off x="3442173" y="2410832"/>
          <a:ext cx="1046633" cy="1499628"/>
        </a:xfrm>
        <a:prstGeom prst="hexagon">
          <a:avLst>
            <a:gd name="adj" fmla="val 25000"/>
            <a:gd name="vf" fmla="val 115470"/>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نسائي</a:t>
          </a:r>
          <a:endParaRPr lang="ar-SA" sz="2800" kern="1200" dirty="0"/>
        </a:p>
      </dsp:txBody>
      <dsp:txXfrm rot="-5400000">
        <a:off x="3465614" y="2811768"/>
        <a:ext cx="999752" cy="697755"/>
      </dsp:txXfrm>
    </dsp:sp>
    <dsp:sp modelId="{3FEE2C28-17E4-4F67-82EA-0C01B050DEB3}">
      <dsp:nvSpPr>
        <dsp:cNvPr id="0" name=""/>
        <dsp:cNvSpPr/>
      </dsp:nvSpPr>
      <dsp:spPr>
        <a:xfrm>
          <a:off x="2725749" y="2877135"/>
          <a:ext cx="1130364" cy="62798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rtl="1">
            <a:lnSpc>
              <a:spcPct val="90000"/>
            </a:lnSpc>
            <a:spcBef>
              <a:spcPct val="0"/>
            </a:spcBef>
            <a:spcAft>
              <a:spcPct val="35000"/>
            </a:spcAft>
          </a:pPr>
          <a:endParaRPr lang="ar-SA" sz="3000" kern="1200"/>
        </a:p>
      </dsp:txBody>
      <dsp:txXfrm>
        <a:off x="2725749" y="2877135"/>
        <a:ext cx="1130364" cy="627980"/>
      </dsp:txXfrm>
    </dsp:sp>
    <dsp:sp modelId="{1D2F30DE-E3DD-4F1F-B7E9-A85833F11070}">
      <dsp:nvSpPr>
        <dsp:cNvPr id="0" name=""/>
        <dsp:cNvSpPr/>
      </dsp:nvSpPr>
      <dsp:spPr>
        <a:xfrm rot="5400000">
          <a:off x="4908238" y="2409760"/>
          <a:ext cx="1046633" cy="1486534"/>
        </a:xfrm>
        <a:prstGeom prst="hexagon">
          <a:avLst>
            <a:gd name="adj" fmla="val 25000"/>
            <a:gd name="vf" fmla="val 115470"/>
          </a:avLst>
        </a:prstGeom>
        <a:solidFill>
          <a:schemeClr val="accent4">
            <a:hueOff val="7622915"/>
            <a:satOff val="-31715"/>
            <a:lumOff val="747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244600" rtl="1">
            <a:lnSpc>
              <a:spcPct val="90000"/>
            </a:lnSpc>
            <a:spcBef>
              <a:spcPct val="0"/>
            </a:spcBef>
            <a:spcAft>
              <a:spcPct val="35000"/>
            </a:spcAft>
          </a:pPr>
          <a:r>
            <a:rPr lang="ar-SA" sz="2800" kern="1200" dirty="0" smtClean="0"/>
            <a:t>رياضي</a:t>
          </a:r>
          <a:endParaRPr lang="ar-SA" sz="2800" kern="1200" dirty="0"/>
        </a:p>
      </dsp:txBody>
      <dsp:txXfrm rot="-5400000">
        <a:off x="4936044" y="2804149"/>
        <a:ext cx="991022" cy="697755"/>
      </dsp:txXfrm>
    </dsp:sp>
    <dsp:sp modelId="{88A69B5E-9681-4FFB-9FDD-2614B2C0C384}">
      <dsp:nvSpPr>
        <dsp:cNvPr id="0" name=""/>
        <dsp:cNvSpPr/>
      </dsp:nvSpPr>
      <dsp:spPr>
        <a:xfrm rot="5400000">
          <a:off x="4906089" y="3306275"/>
          <a:ext cx="1046633" cy="1551786"/>
        </a:xfrm>
        <a:prstGeom prst="hexagon">
          <a:avLst>
            <a:gd name="adj" fmla="val 25000"/>
            <a:gd name="vf" fmla="val 115470"/>
          </a:avLst>
        </a:prstGeom>
        <a:solidFill>
          <a:schemeClr val="accent4">
            <a:hueOff val="8711903"/>
            <a:satOff val="-36246"/>
            <a:lumOff val="854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نقابي</a:t>
          </a:r>
          <a:endParaRPr lang="ar-SA" sz="2800" kern="1200" dirty="0"/>
        </a:p>
      </dsp:txBody>
      <dsp:txXfrm rot="-5400000">
        <a:off x="4912144" y="3733290"/>
        <a:ext cx="1034524" cy="697755"/>
      </dsp:txXfrm>
    </dsp:sp>
    <dsp:sp modelId="{5F012232-F02D-4E55-BF66-F80B102826A4}">
      <dsp:nvSpPr>
        <dsp:cNvPr id="0" name=""/>
        <dsp:cNvSpPr/>
      </dsp:nvSpPr>
      <dsp:spPr>
        <a:xfrm>
          <a:off x="5325586" y="3765517"/>
          <a:ext cx="1168043" cy="62798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6AEF4D8-F502-40A5-875B-422F1723F44D}">
      <dsp:nvSpPr>
        <dsp:cNvPr id="0" name=""/>
        <dsp:cNvSpPr/>
      </dsp:nvSpPr>
      <dsp:spPr>
        <a:xfrm rot="5400000">
          <a:off x="3335936" y="3308977"/>
          <a:ext cx="1046633" cy="1541059"/>
        </a:xfrm>
        <a:prstGeom prst="hexagon">
          <a:avLst>
            <a:gd name="adj" fmla="val 25000"/>
            <a:gd name="vf" fmla="val 115470"/>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244600" rtl="1">
            <a:lnSpc>
              <a:spcPct val="90000"/>
            </a:lnSpc>
            <a:spcBef>
              <a:spcPct val="0"/>
            </a:spcBef>
            <a:spcAft>
              <a:spcPct val="35000"/>
            </a:spcAft>
          </a:pPr>
          <a:r>
            <a:rPr lang="ar-SA" sz="2800" kern="1200" dirty="0" smtClean="0"/>
            <a:t>صحفي</a:t>
          </a:r>
          <a:endParaRPr lang="ar-SA" sz="2800" kern="1200" dirty="0"/>
        </a:p>
      </dsp:txBody>
      <dsp:txXfrm rot="-5400000">
        <a:off x="3345566" y="3730629"/>
        <a:ext cx="1027373" cy="6977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87861-73DA-4C17-AB0F-E3C93F2001D6}">
      <dsp:nvSpPr>
        <dsp:cNvPr id="0" name=""/>
        <dsp:cNvSpPr/>
      </dsp:nvSpPr>
      <dsp:spPr>
        <a:xfrm>
          <a:off x="-3990314" y="-612580"/>
          <a:ext cx="4755282" cy="4755282"/>
        </a:xfrm>
        <a:prstGeom prst="blockArc">
          <a:avLst>
            <a:gd name="adj1" fmla="val 18900000"/>
            <a:gd name="adj2" fmla="val 2700000"/>
            <a:gd name="adj3" fmla="val 454"/>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751D7A-1B71-4207-AFE7-DB2C5AEC13CE}">
      <dsp:nvSpPr>
        <dsp:cNvPr id="0" name=""/>
        <dsp:cNvSpPr/>
      </dsp:nvSpPr>
      <dsp:spPr>
        <a:xfrm>
          <a:off x="335204" y="220561"/>
          <a:ext cx="7746040" cy="44140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0366" tIns="71120" rIns="71120" bIns="7112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rPr>
            <a:t>بناء صورة ذهنية قوية للعلامة التجارية</a:t>
          </a:r>
          <a:r>
            <a:rPr lang="ar-SA" sz="2800" kern="1200" dirty="0" smtClean="0">
              <a:latin typeface="Alexandria"/>
            </a:rPr>
            <a:t> </a:t>
          </a:r>
          <a:endParaRPr lang="ar-SA" sz="2800" kern="1200" dirty="0">
            <a:latin typeface="Alexandria"/>
          </a:endParaRPr>
        </a:p>
      </dsp:txBody>
      <dsp:txXfrm>
        <a:off x="335204" y="220561"/>
        <a:ext cx="7746040" cy="441406"/>
      </dsp:txXfrm>
    </dsp:sp>
    <dsp:sp modelId="{14AF48AE-2537-46F3-8496-6764D7F28D02}">
      <dsp:nvSpPr>
        <dsp:cNvPr id="0" name=""/>
        <dsp:cNvSpPr/>
      </dsp:nvSpPr>
      <dsp:spPr>
        <a:xfrm>
          <a:off x="59325" y="165386"/>
          <a:ext cx="551757" cy="551757"/>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8A75A5-C473-4CB4-B455-821F1962B03F}">
      <dsp:nvSpPr>
        <dsp:cNvPr id="0" name=""/>
        <dsp:cNvSpPr/>
      </dsp:nvSpPr>
      <dsp:spPr>
        <a:xfrm>
          <a:off x="651503" y="882459"/>
          <a:ext cx="7429742" cy="441406"/>
        </a:xfrm>
        <a:prstGeom prst="rect">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0366" tIns="71120" rIns="71120" bIns="7112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rPr>
            <a:t>جذب انتباه الإعلام والمؤثرين</a:t>
          </a:r>
          <a:r>
            <a:rPr lang="ar-SA" sz="2800" kern="1200" dirty="0" smtClean="0">
              <a:latin typeface="Alexandria"/>
            </a:rPr>
            <a:t> </a:t>
          </a:r>
          <a:endParaRPr lang="ar-SA" sz="2800" kern="1200" dirty="0">
            <a:latin typeface="Alexandria"/>
          </a:endParaRPr>
        </a:p>
      </dsp:txBody>
      <dsp:txXfrm>
        <a:off x="651503" y="882459"/>
        <a:ext cx="7429742" cy="441406"/>
      </dsp:txXfrm>
    </dsp:sp>
    <dsp:sp modelId="{CA1C2BED-D582-41F9-AD2A-F47344E81027}">
      <dsp:nvSpPr>
        <dsp:cNvPr id="0" name=""/>
        <dsp:cNvSpPr/>
      </dsp:nvSpPr>
      <dsp:spPr>
        <a:xfrm>
          <a:off x="375624" y="827283"/>
          <a:ext cx="551757" cy="551757"/>
        </a:xfrm>
        <a:prstGeom prst="ellipse">
          <a:avLst/>
        </a:prstGeom>
        <a:solidFill>
          <a:schemeClr val="lt1">
            <a:hueOff val="0"/>
            <a:satOff val="0"/>
            <a:lumOff val="0"/>
            <a:alphaOff val="0"/>
          </a:schemeClr>
        </a:solidFill>
        <a:ln w="12700" cap="flat" cmpd="sng" algn="ctr">
          <a:solidFill>
            <a:schemeClr val="accent4">
              <a:hueOff val="2450223"/>
              <a:satOff val="-10194"/>
              <a:lumOff val="2402"/>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BCE46E-7F6B-451E-BDF5-2FC6B624D102}">
      <dsp:nvSpPr>
        <dsp:cNvPr id="0" name=""/>
        <dsp:cNvSpPr/>
      </dsp:nvSpPr>
      <dsp:spPr>
        <a:xfrm>
          <a:off x="748581" y="1544357"/>
          <a:ext cx="7332663" cy="441406"/>
        </a:xfrm>
        <a:prstGeom prst="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0366" tIns="71120" rIns="71120" bIns="7112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rPr>
            <a:t>تحفيز العملاء المحتملين على الشراء</a:t>
          </a:r>
          <a:r>
            <a:rPr lang="ar-SA" sz="2800" kern="1200" dirty="0" smtClean="0">
              <a:latin typeface="Alexandria"/>
            </a:rPr>
            <a:t> </a:t>
          </a:r>
          <a:endParaRPr lang="ar-SA" sz="2800" kern="1200" dirty="0">
            <a:latin typeface="Alexandria"/>
          </a:endParaRPr>
        </a:p>
      </dsp:txBody>
      <dsp:txXfrm>
        <a:off x="748581" y="1544357"/>
        <a:ext cx="7332663" cy="441406"/>
      </dsp:txXfrm>
    </dsp:sp>
    <dsp:sp modelId="{5E453933-9C3F-4B04-836D-094325050CC9}">
      <dsp:nvSpPr>
        <dsp:cNvPr id="0" name=""/>
        <dsp:cNvSpPr/>
      </dsp:nvSpPr>
      <dsp:spPr>
        <a:xfrm>
          <a:off x="472702" y="1489181"/>
          <a:ext cx="551757" cy="551757"/>
        </a:xfrm>
        <a:prstGeom prst="ellipse">
          <a:avLst/>
        </a:prstGeom>
        <a:solidFill>
          <a:schemeClr val="lt1">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01AE1E-31A9-4F60-9988-58F581CDEC87}">
      <dsp:nvSpPr>
        <dsp:cNvPr id="0" name=""/>
        <dsp:cNvSpPr/>
      </dsp:nvSpPr>
      <dsp:spPr>
        <a:xfrm>
          <a:off x="651503" y="2206255"/>
          <a:ext cx="7429742" cy="441406"/>
        </a:xfrm>
        <a:prstGeom prst="rect">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0366" tIns="71120" rIns="71120" bIns="7112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rPr>
            <a:t>تعزيز الثقة بين الشركة والجمهور</a:t>
          </a:r>
          <a:r>
            <a:rPr lang="ar-SA" sz="2800" kern="1200" dirty="0" smtClean="0">
              <a:latin typeface="Alexandria"/>
            </a:rPr>
            <a:t> </a:t>
          </a:r>
          <a:endParaRPr lang="ar-SA" sz="2800" kern="1200" dirty="0">
            <a:latin typeface="Alexandria"/>
          </a:endParaRPr>
        </a:p>
      </dsp:txBody>
      <dsp:txXfrm>
        <a:off x="651503" y="2206255"/>
        <a:ext cx="7429742" cy="441406"/>
      </dsp:txXfrm>
    </dsp:sp>
    <dsp:sp modelId="{26912267-6DFE-4EE5-B579-21687C191F3D}">
      <dsp:nvSpPr>
        <dsp:cNvPr id="0" name=""/>
        <dsp:cNvSpPr/>
      </dsp:nvSpPr>
      <dsp:spPr>
        <a:xfrm>
          <a:off x="375624" y="2151079"/>
          <a:ext cx="551757" cy="551757"/>
        </a:xfrm>
        <a:prstGeom prst="ellipse">
          <a:avLst/>
        </a:prstGeom>
        <a:solidFill>
          <a:schemeClr val="lt1">
            <a:hueOff val="0"/>
            <a:satOff val="0"/>
            <a:lumOff val="0"/>
            <a:alphaOff val="0"/>
          </a:schemeClr>
        </a:solidFill>
        <a:ln w="12700" cap="flat" cmpd="sng" algn="ctr">
          <a:solidFill>
            <a:schemeClr val="accent4">
              <a:hueOff val="7350668"/>
              <a:satOff val="-30583"/>
              <a:lumOff val="72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D54554-F44E-42CF-BF64-E0888F973604}">
      <dsp:nvSpPr>
        <dsp:cNvPr id="0" name=""/>
        <dsp:cNvSpPr/>
      </dsp:nvSpPr>
      <dsp:spPr>
        <a:xfrm>
          <a:off x="335204" y="2868152"/>
          <a:ext cx="7746040" cy="441406"/>
        </a:xfrm>
        <a:prstGeom prst="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0366" tIns="71120" rIns="71120" bIns="71120" numCol="1" spcCol="1270" anchor="ctr" anchorCtr="0">
          <a:noAutofit/>
        </a:bodyPr>
        <a:lstStyle/>
        <a:p>
          <a:pPr lvl="0" algn="ctr" defTabSz="1244600" rtl="1">
            <a:lnSpc>
              <a:spcPct val="90000"/>
            </a:lnSpc>
            <a:spcBef>
              <a:spcPct val="0"/>
            </a:spcBef>
            <a:spcAft>
              <a:spcPct val="35000"/>
            </a:spcAft>
          </a:pPr>
          <a:r>
            <a:rPr lang="ar-SA" sz="2800" b="1" kern="1200" dirty="0" smtClean="0">
              <a:latin typeface="Alexandria"/>
            </a:rPr>
            <a:t>إطلاق المنتج بقوة في السوق</a:t>
          </a:r>
          <a:endParaRPr lang="ar-SA" sz="2800" kern="1200" dirty="0">
            <a:latin typeface="Alexandria"/>
          </a:endParaRPr>
        </a:p>
      </dsp:txBody>
      <dsp:txXfrm>
        <a:off x="335204" y="2868152"/>
        <a:ext cx="7746040" cy="441406"/>
      </dsp:txXfrm>
    </dsp:sp>
    <dsp:sp modelId="{448F3417-E037-401D-97BD-502E752A369A}">
      <dsp:nvSpPr>
        <dsp:cNvPr id="0" name=""/>
        <dsp:cNvSpPr/>
      </dsp:nvSpPr>
      <dsp:spPr>
        <a:xfrm>
          <a:off x="59325" y="2812976"/>
          <a:ext cx="551757" cy="551757"/>
        </a:xfrm>
        <a:prstGeom prst="ellipse">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478254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787845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35887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30983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047078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46309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49586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290393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87526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798360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763006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6244158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44994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6888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18915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54798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942190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175401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583916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775914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348189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483587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395161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679842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18633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5.jp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27.jp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9.jp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2.jpg"/><Relationship Id="rId5" Type="http://schemas.openxmlformats.org/officeDocument/2006/relationships/image" Target="../media/image31.jpeg"/><Relationship Id="rId4" Type="http://schemas.openxmlformats.org/officeDocument/2006/relationships/image" Target="../media/image30.jp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35.jpeg"/><Relationship Id="rId5" Type="http://schemas.openxmlformats.org/officeDocument/2006/relationships/image" Target="../media/image34.jpg"/><Relationship Id="rId4" Type="http://schemas.openxmlformats.org/officeDocument/2006/relationships/image" Target="../media/image33.jp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6.jp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8.jpg"/><Relationship Id="rId4" Type="http://schemas.openxmlformats.org/officeDocument/2006/relationships/image" Target="../media/image37.jpe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0.jpg"/><Relationship Id="rId4" Type="http://schemas.openxmlformats.org/officeDocument/2006/relationships/image" Target="../media/image39.jp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1.jp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3.jpg"/><Relationship Id="rId4" Type="http://schemas.openxmlformats.org/officeDocument/2006/relationships/image" Target="../media/image42.jp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4.jpg"/></Relationships>
</file>

<file path=ppt/slides/_rels/slide3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5.jp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6.jp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8.jpg"/><Relationship Id="rId4" Type="http://schemas.openxmlformats.org/officeDocument/2006/relationships/image" Target="../media/image47.jp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9.jp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51.jp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52.jpg"/></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5.xml"/><Relationship Id="rId5" Type="http://schemas.openxmlformats.org/officeDocument/2006/relationships/image" Target="../media/image5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تنظيم </a:t>
            </a:r>
            <a:r>
              <a:rPr lang="ar-SA" sz="3200" b="1" dirty="0">
                <a:solidFill>
                  <a:srgbClr val="00AEEF"/>
                </a:solidFill>
                <a:latin typeface="Alexandria"/>
              </a:rPr>
              <a:t>الفعاليات والأحداث </a:t>
            </a:r>
            <a:r>
              <a:rPr lang="ar-SA" sz="3200" b="1" dirty="0" smtClean="0">
                <a:solidFill>
                  <a:srgbClr val="00AEEF"/>
                </a:solidFill>
                <a:latin typeface="Alexandria"/>
              </a:rPr>
              <a:t>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137391" y="1947454"/>
            <a:ext cx="4054607" cy="2123658"/>
          </a:xfrm>
          <a:prstGeom prst="rect">
            <a:avLst/>
          </a:prstGeom>
          <a:noFill/>
        </p:spPr>
        <p:txBody>
          <a:bodyPr wrap="square" rtlCol="0">
            <a:spAutoFit/>
          </a:bodyPr>
          <a:lstStyle/>
          <a:p>
            <a:pPr algn="ctr" rtl="1"/>
            <a:r>
              <a:rPr lang="ar-SA" sz="4400" b="1" dirty="0" smtClean="0">
                <a:solidFill>
                  <a:srgbClr val="00AEEF"/>
                </a:solidFill>
                <a:latin typeface="Alexandria"/>
              </a:rPr>
              <a:t>مدخل إلى تنظيم </a:t>
            </a:r>
            <a:r>
              <a:rPr lang="ar-SA" sz="4400" b="1" dirty="0">
                <a:solidFill>
                  <a:srgbClr val="00AEEF"/>
                </a:solidFill>
                <a:latin typeface="Alexandria"/>
              </a:rPr>
              <a:t>الفعاليات والأحداث الخاصة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First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4000" b="1" dirty="0" smtClean="0">
                <a:latin typeface="Alexandria"/>
              </a:rPr>
              <a:t>1- مفهوم الفعاليات والأحداث الخاصة.</a:t>
            </a:r>
          </a:p>
          <a:p>
            <a:pPr algn="r" rtl="1">
              <a:lnSpc>
                <a:spcPts val="5000"/>
              </a:lnSpc>
            </a:pPr>
            <a:r>
              <a:rPr lang="ar-SA" sz="4000" b="1" dirty="0" smtClean="0">
                <a:latin typeface="Alexandria"/>
              </a:rPr>
              <a:t>2- تطور صناعة الفعاليات.</a:t>
            </a:r>
            <a:endParaRPr lang="ar-SA" sz="4000" b="1" dirty="0">
              <a:latin typeface="Alexandria"/>
            </a:endParaRPr>
          </a:p>
          <a:p>
            <a:pPr algn="r" rtl="1">
              <a:lnSpc>
                <a:spcPts val="5000"/>
              </a:lnSpc>
            </a:pPr>
            <a:r>
              <a:rPr lang="ar-SA" sz="4000" b="1" dirty="0" smtClean="0">
                <a:latin typeface="Alexandria"/>
              </a:rPr>
              <a:t>3- أهمية الفعاليات في العلاقات العامة والتسويق.</a:t>
            </a:r>
          </a:p>
          <a:p>
            <a:pPr algn="r" rtl="1">
              <a:lnSpc>
                <a:spcPts val="5000"/>
              </a:lnSpc>
            </a:pPr>
            <a:r>
              <a:rPr lang="ar-SA" sz="4000" b="1" dirty="0" smtClean="0">
                <a:latin typeface="Alexandria"/>
              </a:rPr>
              <a:t>4- أنواع الفعاليات والأحداث الخاصة.</a:t>
            </a:r>
            <a:endParaRPr lang="ar-SA" sz="4000" b="1" dirty="0">
              <a:latin typeface="Alexandria"/>
            </a:endParaRP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smtClean="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61253" y="1103251"/>
            <a:ext cx="9833122"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	تُعد الفعاليات والأحداث الخاصة من أبرز وسائل الاتصال الجماهيري المعاصرة التي تعتمدها المؤسسات بمختلف أنواعها، لنقل الرسائل وتحقيق الأهداف التواصلية، سواء على الصعيد  الداخلي أو الخارجي، فهي لم تعد مجرد مناسبات احتفالية أو تجمعات عابرة، بل أصبحت أدوات استراتيجية تُوظف ضمن خطط مدروسة تهدف إلى تعزيز الصورة المؤسساتية، دعم العلاقات العامة، وتحقيق التفاعل الفعّال مع الفئات المستهدفة. وفي ظل التحولات المتسارعة التي يشهدها العالم، سواء على مستوى التكنولوجيات الحديثة أو احتياجات الجمهور المتزايدة للتواصل المباشر والفعّال، برزت أهمية تنظيم الفعاليات والأحداث، كجزء لا يتجزأ من المنظومة الاتصالية والإدارية لأي مؤسسة تسعى إلى التميز والتأثير.</a:t>
            </a:r>
            <a:endParaRPr lang="ar-SA" sz="2800" dirty="0">
              <a:solidFill>
                <a:schemeClr val="tx1"/>
              </a:solidFill>
              <a:latin typeface="Alexandria"/>
            </a:endParaRPr>
          </a:p>
        </p:txBody>
      </p:sp>
      <p:sp>
        <p:nvSpPr>
          <p:cNvPr id="17" name="Rectangle: Rounded Corners 33"/>
          <p:cNvSpPr/>
          <p:nvPr/>
        </p:nvSpPr>
        <p:spPr>
          <a:xfrm>
            <a:off x="-611946" y="54894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6555" y="953729"/>
            <a:ext cx="2841522" cy="5210632"/>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randombar(horizontal)">
                                      <p:cBhvr>
                                        <p:cTn id="2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مفهوم الفعاليات والأحداث </a:t>
            </a:r>
            <a:r>
              <a:rPr lang="ar-SA" sz="2800" dirty="0" smtClean="0">
                <a:solidFill>
                  <a:schemeClr val="tx1"/>
                </a:solidFill>
                <a:latin typeface="Alexandria"/>
              </a:rPr>
              <a:t>الخاصة من خلال المصطلحات والمعنى.</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تحديد أهمية الفعاليات </a:t>
            </a:r>
            <a:r>
              <a:rPr lang="ar-SA" sz="2800" dirty="0">
                <a:solidFill>
                  <a:schemeClr val="tx1"/>
                </a:solidFill>
                <a:latin typeface="Alexandria"/>
              </a:rPr>
              <a:t>الاتصالية والتسويقية</a:t>
            </a:r>
            <a:r>
              <a:rPr lang="ar-SA" sz="2800" dirty="0" smtClean="0">
                <a:solidFill>
                  <a:schemeClr val="tx1"/>
                </a:solidFill>
                <a:latin typeface="Alexandria"/>
              </a:rPr>
              <a:t>.</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تحديد كيفية تطور صناعة الفعاليات</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التمييز بين أنواع الفعاليات واستخداماتها المختلفة.</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8" name="Rectangle: Rounded Corners 33"/>
          <p:cNvSpPr/>
          <p:nvPr/>
        </p:nvSpPr>
        <p:spPr>
          <a:xfrm>
            <a:off x="66347" y="57569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99796" y="341410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22787"/>
            <a:ext cx="5092145" cy="781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718323" y="53429"/>
            <a:ext cx="424041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مصطلحات المحاضرة: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6" name="مستطيل 5"/>
          <p:cNvSpPr/>
          <p:nvPr/>
        </p:nvSpPr>
        <p:spPr>
          <a:xfrm>
            <a:off x="6472336" y="2547859"/>
            <a:ext cx="5486400" cy="35494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rPr>
              <a:t>التنظيم </a:t>
            </a:r>
            <a:r>
              <a:rPr lang="ar-SA" sz="2800" b="1" u="sng" dirty="0" smtClean="0">
                <a:solidFill>
                  <a:schemeClr val="tx1"/>
                </a:solidFill>
                <a:latin typeface="Alexandria"/>
              </a:rPr>
              <a:t>باللغة</a:t>
            </a:r>
            <a:r>
              <a:rPr lang="ar-SA" sz="2800" dirty="0" smtClean="0">
                <a:solidFill>
                  <a:schemeClr val="tx1"/>
                </a:solidFill>
              </a:rPr>
              <a:t> هو الترتيب والتنسيق، </a:t>
            </a:r>
            <a:r>
              <a:rPr lang="ar-SA" sz="2800" b="1" u="sng" dirty="0" smtClean="0">
                <a:solidFill>
                  <a:schemeClr val="tx1"/>
                </a:solidFill>
              </a:rPr>
              <a:t>واصطلاحاً</a:t>
            </a:r>
            <a:r>
              <a:rPr lang="ar-SA" sz="2800" dirty="0" smtClean="0">
                <a:solidFill>
                  <a:schemeClr val="tx1"/>
                </a:solidFill>
              </a:rPr>
              <a:t> هو تحديد أوجه النشاط اللازمة لتحقيق أي هدف وترتيبها في مجموعات بحيث يمكن </a:t>
            </a:r>
            <a:r>
              <a:rPr lang="ar-SA" sz="2800" dirty="0">
                <a:solidFill>
                  <a:schemeClr val="tx1"/>
                </a:solidFill>
              </a:rPr>
              <a:t>إ</a:t>
            </a:r>
            <a:r>
              <a:rPr lang="ar-SA" sz="2800" dirty="0" smtClean="0">
                <a:solidFill>
                  <a:schemeClr val="tx1"/>
                </a:solidFill>
              </a:rPr>
              <a:t>سنادها إلى أشخاص. ويُعرف </a:t>
            </a:r>
            <a:r>
              <a:rPr lang="ar-SA" sz="2800" b="1" u="sng" dirty="0" smtClean="0">
                <a:solidFill>
                  <a:schemeClr val="tx1"/>
                </a:solidFill>
              </a:rPr>
              <a:t>إجرائياً</a:t>
            </a:r>
            <a:r>
              <a:rPr lang="ar-SA" sz="2800" dirty="0" smtClean="0">
                <a:solidFill>
                  <a:schemeClr val="tx1"/>
                </a:solidFill>
              </a:rPr>
              <a:t> في هذا المقرر بأنه الكيفية التي تعمل بمقتضاها من أجل إدارة فعالية أو حدث من خلال القيام بمهام التنسيق والرقابة والإشراف لتحقيق الهدف من الفعالية</a:t>
            </a:r>
            <a:endParaRPr lang="ar-SA" sz="2800" dirty="0">
              <a:solidFill>
                <a:schemeClr val="tx1"/>
              </a:solidFill>
            </a:endParaRPr>
          </a:p>
        </p:txBody>
      </p:sp>
      <p:sp>
        <p:nvSpPr>
          <p:cNvPr id="10" name="مستطيل 9"/>
          <p:cNvSpPr/>
          <p:nvPr/>
        </p:nvSpPr>
        <p:spPr>
          <a:xfrm>
            <a:off x="457200" y="2547859"/>
            <a:ext cx="5486400" cy="35494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rPr>
              <a:t>الفعالية </a:t>
            </a:r>
            <a:r>
              <a:rPr lang="ar-SA" sz="2800" b="1" u="sng" dirty="0" smtClean="0">
                <a:solidFill>
                  <a:schemeClr val="tx1"/>
                </a:solidFill>
                <a:latin typeface="Alexandria"/>
              </a:rPr>
              <a:t>باللغة</a:t>
            </a:r>
            <a:r>
              <a:rPr lang="ar-SA" sz="2800" dirty="0" smtClean="0">
                <a:solidFill>
                  <a:schemeClr val="tx1"/>
                </a:solidFill>
              </a:rPr>
              <a:t> تعني النشاط، </a:t>
            </a:r>
            <a:r>
              <a:rPr lang="ar-SA" sz="2800" b="1" u="sng" dirty="0" smtClean="0">
                <a:solidFill>
                  <a:schemeClr val="tx1"/>
                </a:solidFill>
              </a:rPr>
              <a:t>واصطلاحاً</a:t>
            </a:r>
            <a:r>
              <a:rPr lang="ar-SA" sz="2800" dirty="0" smtClean="0">
                <a:solidFill>
                  <a:schemeClr val="tx1"/>
                </a:solidFill>
              </a:rPr>
              <a:t> هي مصطلح يُطلق على التجمعات التي تنظم بغرض تبادل المعرفة، التواصل، التفاعل بين مشاركين يشتركون في اهتمامات واحدة. وتُعرف </a:t>
            </a:r>
            <a:r>
              <a:rPr lang="ar-SA" sz="2800" b="1" u="sng" dirty="0" smtClean="0">
                <a:solidFill>
                  <a:schemeClr val="tx1"/>
                </a:solidFill>
              </a:rPr>
              <a:t>إجرائياً</a:t>
            </a:r>
            <a:r>
              <a:rPr lang="ar-SA" sz="2800" dirty="0" smtClean="0">
                <a:solidFill>
                  <a:schemeClr val="tx1"/>
                </a:solidFill>
              </a:rPr>
              <a:t> في هذا المقرر بأنها الحدث الذي ستقوم بتنظيمه لتحقيق أهداف معينة سواء كانت اجتماعية، تجارية، ثقافية ...</a:t>
            </a:r>
            <a:endParaRPr lang="ar-SA" sz="2800" dirty="0">
              <a:solidFill>
                <a:schemeClr val="tx1"/>
              </a:solidFill>
            </a:endParaRPr>
          </a:p>
        </p:txBody>
      </p:sp>
      <p:grpSp>
        <p:nvGrpSpPr>
          <p:cNvPr id="61" name="مجموعة 60"/>
          <p:cNvGrpSpPr/>
          <p:nvPr/>
        </p:nvGrpSpPr>
        <p:grpSpPr>
          <a:xfrm>
            <a:off x="7442232" y="1611386"/>
            <a:ext cx="3826583" cy="1024964"/>
            <a:chOff x="7442232" y="1611386"/>
            <a:chExt cx="3826583" cy="1024964"/>
          </a:xfrm>
        </p:grpSpPr>
        <p:sp>
          <p:nvSpPr>
            <p:cNvPr id="2" name="شكل بيضاوي 1"/>
            <p:cNvSpPr/>
            <p:nvPr/>
          </p:nvSpPr>
          <p:spPr>
            <a:xfrm>
              <a:off x="8091949" y="1611386"/>
              <a:ext cx="2546554" cy="914400"/>
            </a:xfrm>
            <a:prstGeom prst="ellipse">
              <a:avLst/>
            </a:prstGeom>
            <a:noFill/>
            <a:ln w="19050">
              <a:noFill/>
            </a:ln>
          </p:spPr>
          <p:style>
            <a:lnRef idx="2">
              <a:schemeClr val="dk1"/>
            </a:lnRef>
            <a:fillRef idx="1">
              <a:schemeClr val="lt1"/>
            </a:fillRef>
            <a:effectRef idx="0">
              <a:schemeClr val="dk1"/>
            </a:effectRef>
            <a:fontRef idx="minor">
              <a:schemeClr val="dk1"/>
            </a:fontRef>
          </p:style>
          <p:txBody>
            <a:bodyPr rtlCol="1" anchor="ctr"/>
            <a:lstStyle/>
            <a:p>
              <a:pPr algn="ctr"/>
              <a:r>
                <a:rPr lang="ar-SA" sz="3600" b="1" dirty="0" smtClean="0">
                  <a:solidFill>
                    <a:srgbClr val="FF0000"/>
                  </a:solidFill>
                  <a:latin typeface="Alexandria"/>
                </a:rPr>
                <a:t>التنظيم</a:t>
              </a:r>
              <a:endParaRPr lang="ar-SA" sz="3600" b="1" dirty="0">
                <a:solidFill>
                  <a:srgbClr val="FF0000"/>
                </a:solidFill>
                <a:latin typeface="Alexandria"/>
              </a:endParaRPr>
            </a:p>
          </p:txBody>
        </p:sp>
        <p:cxnSp>
          <p:nvCxnSpPr>
            <p:cNvPr id="13" name="رابط مستقيم 12"/>
            <p:cNvCxnSpPr/>
            <p:nvPr/>
          </p:nvCxnSpPr>
          <p:spPr>
            <a:xfrm>
              <a:off x="7442232" y="2636349"/>
              <a:ext cx="3546607" cy="1"/>
            </a:xfrm>
            <a:prstGeom prst="line">
              <a:avLst/>
            </a:prstGeom>
            <a:ln w="38100">
              <a:solidFill>
                <a:srgbClr val="00B0F0"/>
              </a:solidFill>
            </a:ln>
          </p:spPr>
          <p:style>
            <a:lnRef idx="2">
              <a:schemeClr val="dk1"/>
            </a:lnRef>
            <a:fillRef idx="0">
              <a:schemeClr val="dk1"/>
            </a:fillRef>
            <a:effectRef idx="1">
              <a:schemeClr val="dk1"/>
            </a:effectRef>
            <a:fontRef idx="minor">
              <a:schemeClr val="tx1"/>
            </a:fontRef>
          </p:style>
        </p:cxnSp>
        <p:grpSp>
          <p:nvGrpSpPr>
            <p:cNvPr id="21" name="Google Shape;8108;p57"/>
            <p:cNvGrpSpPr/>
            <p:nvPr/>
          </p:nvGrpSpPr>
          <p:grpSpPr>
            <a:xfrm>
              <a:off x="10858870" y="2234189"/>
              <a:ext cx="409945" cy="402160"/>
              <a:chOff x="-1183550" y="3586525"/>
              <a:chExt cx="296175" cy="290550"/>
            </a:xfrm>
            <a:solidFill>
              <a:srgbClr val="FFD200"/>
            </a:solidFill>
          </p:grpSpPr>
          <p:sp>
            <p:nvSpPr>
              <p:cNvPr id="22" name="Google Shape;8109;p57"/>
              <p:cNvSpPr/>
              <p:nvPr/>
            </p:nvSpPr>
            <p:spPr>
              <a:xfrm>
                <a:off x="-927575" y="3671500"/>
                <a:ext cx="40200" cy="16575"/>
              </a:xfrm>
              <a:custGeom>
                <a:avLst/>
                <a:gdLst/>
                <a:ahLst/>
                <a:cxnLst/>
                <a:rect l="l" t="t" r="r" b="b"/>
                <a:pathLst>
                  <a:path w="1608" h="663" extrusionOk="0">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grpFill/>
              <a:ln>
                <a:noFill/>
              </a:ln>
            </p:spPr>
            <p:txBody>
              <a:bodyPr spcFirstLastPara="1" wrap="square" lIns="121900" tIns="121900" rIns="121900" bIns="121900" anchor="ctr" anchorCtr="0">
                <a:noAutofit/>
              </a:bodyPr>
              <a:lstStyle/>
              <a:p>
                <a:endParaRPr sz="1865"/>
              </a:p>
            </p:txBody>
          </p:sp>
          <p:sp>
            <p:nvSpPr>
              <p:cNvPr id="23" name="Google Shape;8110;p57"/>
              <p:cNvSpPr/>
              <p:nvPr/>
            </p:nvSpPr>
            <p:spPr>
              <a:xfrm>
                <a:off x="-1183550" y="3671500"/>
                <a:ext cx="39400" cy="16575"/>
              </a:xfrm>
              <a:custGeom>
                <a:avLst/>
                <a:gdLst/>
                <a:ahLst/>
                <a:cxnLst/>
                <a:rect l="l" t="t" r="r" b="b"/>
                <a:pathLst>
                  <a:path w="1576" h="663" extrusionOk="0">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grpFill/>
              <a:ln>
                <a:noFill/>
              </a:ln>
            </p:spPr>
            <p:txBody>
              <a:bodyPr spcFirstLastPara="1" wrap="square" lIns="121900" tIns="121900" rIns="121900" bIns="121900" anchor="ctr" anchorCtr="0">
                <a:noAutofit/>
              </a:bodyPr>
              <a:lstStyle/>
              <a:p>
                <a:endParaRPr sz="1865"/>
              </a:p>
            </p:txBody>
          </p:sp>
          <p:sp>
            <p:nvSpPr>
              <p:cNvPr id="24" name="Google Shape;8111;p57"/>
              <p:cNvSpPr/>
              <p:nvPr/>
            </p:nvSpPr>
            <p:spPr>
              <a:xfrm>
                <a:off x="-944250" y="3603025"/>
                <a:ext cx="39525" cy="26375"/>
              </a:xfrm>
              <a:custGeom>
                <a:avLst/>
                <a:gdLst/>
                <a:ahLst/>
                <a:cxnLst/>
                <a:rect l="l" t="t" r="r" b="b"/>
                <a:pathLst>
                  <a:path w="1581" h="1055" extrusionOk="0">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grpFill/>
              <a:ln>
                <a:noFill/>
              </a:ln>
            </p:spPr>
            <p:txBody>
              <a:bodyPr spcFirstLastPara="1" wrap="square" lIns="121900" tIns="121900" rIns="121900" bIns="121900" anchor="ctr" anchorCtr="0">
                <a:noAutofit/>
              </a:bodyPr>
              <a:lstStyle/>
              <a:p>
                <a:endParaRPr sz="1865"/>
              </a:p>
            </p:txBody>
          </p:sp>
          <p:sp>
            <p:nvSpPr>
              <p:cNvPr id="25" name="Google Shape;8112;p57"/>
              <p:cNvSpPr/>
              <p:nvPr/>
            </p:nvSpPr>
            <p:spPr>
              <a:xfrm>
                <a:off x="-1166200" y="3731225"/>
                <a:ext cx="39700" cy="26075"/>
              </a:xfrm>
              <a:custGeom>
                <a:avLst/>
                <a:gdLst/>
                <a:ahLst/>
                <a:cxnLst/>
                <a:rect l="l" t="t" r="r" b="b"/>
                <a:pathLst>
                  <a:path w="1588" h="1043" extrusionOk="0">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grpFill/>
              <a:ln>
                <a:noFill/>
              </a:ln>
            </p:spPr>
            <p:txBody>
              <a:bodyPr spcFirstLastPara="1" wrap="square" lIns="121900" tIns="121900" rIns="121900" bIns="121900" anchor="ctr" anchorCtr="0">
                <a:noAutofit/>
              </a:bodyPr>
              <a:lstStyle/>
              <a:p>
                <a:endParaRPr sz="1865"/>
              </a:p>
            </p:txBody>
          </p:sp>
          <p:sp>
            <p:nvSpPr>
              <p:cNvPr id="26" name="Google Shape;8113;p57"/>
              <p:cNvSpPr/>
              <p:nvPr/>
            </p:nvSpPr>
            <p:spPr>
              <a:xfrm>
                <a:off x="-944925" y="3730950"/>
                <a:ext cx="40200" cy="26375"/>
              </a:xfrm>
              <a:custGeom>
                <a:avLst/>
                <a:gdLst/>
                <a:ahLst/>
                <a:cxnLst/>
                <a:rect l="l" t="t" r="r" b="b"/>
                <a:pathLst>
                  <a:path w="1608" h="1055" extrusionOk="0">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grpFill/>
              <a:ln>
                <a:noFill/>
              </a:ln>
            </p:spPr>
            <p:txBody>
              <a:bodyPr spcFirstLastPara="1" wrap="square" lIns="121900" tIns="121900" rIns="121900" bIns="121900" anchor="ctr" anchorCtr="0">
                <a:noAutofit/>
              </a:bodyPr>
              <a:lstStyle/>
              <a:p>
                <a:endParaRPr sz="1865"/>
              </a:p>
            </p:txBody>
          </p:sp>
          <p:sp>
            <p:nvSpPr>
              <p:cNvPr id="27" name="Google Shape;8114;p57"/>
              <p:cNvSpPr/>
              <p:nvPr/>
            </p:nvSpPr>
            <p:spPr>
              <a:xfrm>
                <a:off x="-1167000" y="3603025"/>
                <a:ext cx="40200" cy="26375"/>
              </a:xfrm>
              <a:custGeom>
                <a:avLst/>
                <a:gdLst/>
                <a:ahLst/>
                <a:cxnLst/>
                <a:rect l="l" t="t" r="r" b="b"/>
                <a:pathLst>
                  <a:path w="1608" h="1055" extrusionOk="0">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grpFill/>
              <a:ln>
                <a:noFill/>
              </a:ln>
            </p:spPr>
            <p:txBody>
              <a:bodyPr spcFirstLastPara="1" wrap="square" lIns="121900" tIns="121900" rIns="121900" bIns="121900" anchor="ctr" anchorCtr="0">
                <a:noAutofit/>
              </a:bodyPr>
              <a:lstStyle/>
              <a:p>
                <a:endParaRPr sz="1865"/>
              </a:p>
            </p:txBody>
          </p:sp>
          <p:sp>
            <p:nvSpPr>
              <p:cNvPr id="28" name="Google Shape;8115;p57"/>
              <p:cNvSpPr/>
              <p:nvPr/>
            </p:nvSpPr>
            <p:spPr>
              <a:xfrm>
                <a:off x="-1065400" y="3658900"/>
                <a:ext cx="59875" cy="77200"/>
              </a:xfrm>
              <a:custGeom>
                <a:avLst/>
                <a:gdLst/>
                <a:ahLst/>
                <a:cxnLst/>
                <a:rect l="l" t="t" r="r" b="b"/>
                <a:pathLst>
                  <a:path w="2395" h="3088" extrusionOk="0">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grpFill/>
              <a:ln>
                <a:noFill/>
              </a:ln>
            </p:spPr>
            <p:txBody>
              <a:bodyPr spcFirstLastPara="1" wrap="square" lIns="121900" tIns="121900" rIns="121900" bIns="121900" anchor="ctr" anchorCtr="0">
                <a:noAutofit/>
              </a:bodyPr>
              <a:lstStyle/>
              <a:p>
                <a:endParaRPr sz="1865"/>
              </a:p>
            </p:txBody>
          </p:sp>
          <p:sp>
            <p:nvSpPr>
              <p:cNvPr id="29" name="Google Shape;8116;p57"/>
              <p:cNvSpPr/>
              <p:nvPr/>
            </p:nvSpPr>
            <p:spPr>
              <a:xfrm>
                <a:off x="-1078000" y="3809325"/>
                <a:ext cx="85075" cy="67750"/>
              </a:xfrm>
              <a:custGeom>
                <a:avLst/>
                <a:gdLst/>
                <a:ahLst/>
                <a:cxnLst/>
                <a:rect l="l" t="t" r="r" b="b"/>
                <a:pathLst>
                  <a:path w="3403" h="2710" extrusionOk="0">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grpFill/>
              <a:ln>
                <a:noFill/>
              </a:ln>
            </p:spPr>
            <p:txBody>
              <a:bodyPr spcFirstLastPara="1" wrap="square" lIns="121900" tIns="121900" rIns="121900" bIns="121900" anchor="ctr" anchorCtr="0">
                <a:noAutofit/>
              </a:bodyPr>
              <a:lstStyle/>
              <a:p>
                <a:endParaRPr sz="1865"/>
              </a:p>
            </p:txBody>
          </p:sp>
          <p:sp>
            <p:nvSpPr>
              <p:cNvPr id="30" name="Google Shape;8117;p57"/>
              <p:cNvSpPr/>
              <p:nvPr/>
            </p:nvSpPr>
            <p:spPr>
              <a:xfrm>
                <a:off x="-1135500" y="3586525"/>
                <a:ext cx="193775" cy="204700"/>
              </a:xfrm>
              <a:custGeom>
                <a:avLst/>
                <a:gdLst/>
                <a:ahLst/>
                <a:cxnLst/>
                <a:rect l="l" t="t" r="r" b="b"/>
                <a:pathLst>
                  <a:path w="7751" h="8188" extrusionOk="0">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grpFill/>
              <a:ln>
                <a:noFill/>
              </a:ln>
            </p:spPr>
            <p:txBody>
              <a:bodyPr spcFirstLastPara="1" wrap="square" lIns="121900" tIns="121900" rIns="121900" bIns="121900" anchor="ctr" anchorCtr="0">
                <a:noAutofit/>
              </a:bodyPr>
              <a:lstStyle/>
              <a:p>
                <a:endParaRPr sz="1865"/>
              </a:p>
            </p:txBody>
          </p:sp>
        </p:grpSp>
      </p:grpSp>
      <p:grpSp>
        <p:nvGrpSpPr>
          <p:cNvPr id="62" name="مجموعة 61"/>
          <p:cNvGrpSpPr/>
          <p:nvPr/>
        </p:nvGrpSpPr>
        <p:grpSpPr>
          <a:xfrm>
            <a:off x="1108638" y="1611386"/>
            <a:ext cx="3855615" cy="1024964"/>
            <a:chOff x="1108638" y="1611386"/>
            <a:chExt cx="3855615" cy="1024964"/>
          </a:xfrm>
        </p:grpSpPr>
        <p:sp>
          <p:nvSpPr>
            <p:cNvPr id="9" name="شكل بيضاوي 8"/>
            <p:cNvSpPr/>
            <p:nvPr/>
          </p:nvSpPr>
          <p:spPr>
            <a:xfrm>
              <a:off x="1442096" y="1611386"/>
              <a:ext cx="2546554" cy="914400"/>
            </a:xfrm>
            <a:prstGeom prst="ellipse">
              <a:avLst/>
            </a:prstGeom>
            <a:noFill/>
            <a:ln w="19050">
              <a:noFill/>
            </a:ln>
          </p:spPr>
          <p:style>
            <a:lnRef idx="2">
              <a:schemeClr val="dk1"/>
            </a:lnRef>
            <a:fillRef idx="1">
              <a:schemeClr val="lt1"/>
            </a:fillRef>
            <a:effectRef idx="0">
              <a:schemeClr val="dk1"/>
            </a:effectRef>
            <a:fontRef idx="minor">
              <a:schemeClr val="dk1"/>
            </a:fontRef>
          </p:style>
          <p:txBody>
            <a:bodyPr rtlCol="1" anchor="ctr"/>
            <a:lstStyle/>
            <a:p>
              <a:pPr algn="ctr"/>
              <a:r>
                <a:rPr lang="ar-SA" sz="3600" b="1" dirty="0" smtClean="0">
                  <a:solidFill>
                    <a:srgbClr val="FF0000"/>
                  </a:solidFill>
                  <a:latin typeface="Alexandria"/>
                </a:rPr>
                <a:t>الفعاليات</a:t>
              </a:r>
              <a:endParaRPr lang="ar-SA" sz="3600" b="1" dirty="0">
                <a:solidFill>
                  <a:srgbClr val="FF0000"/>
                </a:solidFill>
                <a:latin typeface="Alexandria"/>
              </a:endParaRPr>
            </a:p>
          </p:txBody>
        </p:sp>
        <p:cxnSp>
          <p:nvCxnSpPr>
            <p:cNvPr id="20" name="رابط مستقيم 19"/>
            <p:cNvCxnSpPr/>
            <p:nvPr/>
          </p:nvCxnSpPr>
          <p:spPr>
            <a:xfrm>
              <a:off x="1108638" y="2636349"/>
              <a:ext cx="3546607" cy="1"/>
            </a:xfrm>
            <a:prstGeom prst="line">
              <a:avLst/>
            </a:prstGeom>
            <a:ln w="38100">
              <a:solidFill>
                <a:srgbClr val="00B0F0"/>
              </a:solidFill>
            </a:ln>
          </p:spPr>
          <p:style>
            <a:lnRef idx="2">
              <a:schemeClr val="dk1"/>
            </a:lnRef>
            <a:fillRef idx="0">
              <a:schemeClr val="dk1"/>
            </a:fillRef>
            <a:effectRef idx="1">
              <a:schemeClr val="dk1"/>
            </a:effectRef>
            <a:fontRef idx="minor">
              <a:schemeClr val="tx1"/>
            </a:fontRef>
          </p:style>
        </p:cxnSp>
        <p:grpSp>
          <p:nvGrpSpPr>
            <p:cNvPr id="51" name="Google Shape;8108;p57"/>
            <p:cNvGrpSpPr/>
            <p:nvPr/>
          </p:nvGrpSpPr>
          <p:grpSpPr>
            <a:xfrm>
              <a:off x="4589512" y="2257823"/>
              <a:ext cx="374741" cy="366795"/>
              <a:chOff x="-1183550" y="3586525"/>
              <a:chExt cx="296175" cy="290550"/>
            </a:xfrm>
            <a:solidFill>
              <a:srgbClr val="FFD200"/>
            </a:solidFill>
          </p:grpSpPr>
          <p:sp>
            <p:nvSpPr>
              <p:cNvPr id="52" name="Google Shape;8109;p57"/>
              <p:cNvSpPr/>
              <p:nvPr/>
            </p:nvSpPr>
            <p:spPr>
              <a:xfrm>
                <a:off x="-927575" y="3671500"/>
                <a:ext cx="40200" cy="16575"/>
              </a:xfrm>
              <a:custGeom>
                <a:avLst/>
                <a:gdLst/>
                <a:ahLst/>
                <a:cxnLst/>
                <a:rect l="l" t="t" r="r" b="b"/>
                <a:pathLst>
                  <a:path w="1608" h="663" extrusionOk="0">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grpFill/>
              <a:ln>
                <a:noFill/>
              </a:ln>
            </p:spPr>
            <p:txBody>
              <a:bodyPr spcFirstLastPara="1" wrap="square" lIns="121900" tIns="121900" rIns="121900" bIns="121900" anchor="ctr" anchorCtr="0">
                <a:noAutofit/>
              </a:bodyPr>
              <a:lstStyle/>
              <a:p>
                <a:endParaRPr sz="1865"/>
              </a:p>
            </p:txBody>
          </p:sp>
          <p:sp>
            <p:nvSpPr>
              <p:cNvPr id="53" name="Google Shape;8110;p57"/>
              <p:cNvSpPr/>
              <p:nvPr/>
            </p:nvSpPr>
            <p:spPr>
              <a:xfrm>
                <a:off x="-1183550" y="3671500"/>
                <a:ext cx="39400" cy="16575"/>
              </a:xfrm>
              <a:custGeom>
                <a:avLst/>
                <a:gdLst/>
                <a:ahLst/>
                <a:cxnLst/>
                <a:rect l="l" t="t" r="r" b="b"/>
                <a:pathLst>
                  <a:path w="1576" h="663" extrusionOk="0">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grpFill/>
              <a:ln>
                <a:noFill/>
              </a:ln>
            </p:spPr>
            <p:txBody>
              <a:bodyPr spcFirstLastPara="1" wrap="square" lIns="121900" tIns="121900" rIns="121900" bIns="121900" anchor="ctr" anchorCtr="0">
                <a:noAutofit/>
              </a:bodyPr>
              <a:lstStyle/>
              <a:p>
                <a:endParaRPr sz="1865"/>
              </a:p>
            </p:txBody>
          </p:sp>
          <p:sp>
            <p:nvSpPr>
              <p:cNvPr id="54" name="Google Shape;8111;p57"/>
              <p:cNvSpPr/>
              <p:nvPr/>
            </p:nvSpPr>
            <p:spPr>
              <a:xfrm>
                <a:off x="-944250" y="3603025"/>
                <a:ext cx="39525" cy="26375"/>
              </a:xfrm>
              <a:custGeom>
                <a:avLst/>
                <a:gdLst/>
                <a:ahLst/>
                <a:cxnLst/>
                <a:rect l="l" t="t" r="r" b="b"/>
                <a:pathLst>
                  <a:path w="1581" h="1055" extrusionOk="0">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grpFill/>
              <a:ln>
                <a:noFill/>
              </a:ln>
            </p:spPr>
            <p:txBody>
              <a:bodyPr spcFirstLastPara="1" wrap="square" lIns="121900" tIns="121900" rIns="121900" bIns="121900" anchor="ctr" anchorCtr="0">
                <a:noAutofit/>
              </a:bodyPr>
              <a:lstStyle/>
              <a:p>
                <a:endParaRPr sz="1865"/>
              </a:p>
            </p:txBody>
          </p:sp>
          <p:sp>
            <p:nvSpPr>
              <p:cNvPr id="55" name="Google Shape;8112;p57"/>
              <p:cNvSpPr/>
              <p:nvPr/>
            </p:nvSpPr>
            <p:spPr>
              <a:xfrm>
                <a:off x="-1166200" y="3731225"/>
                <a:ext cx="39700" cy="26075"/>
              </a:xfrm>
              <a:custGeom>
                <a:avLst/>
                <a:gdLst/>
                <a:ahLst/>
                <a:cxnLst/>
                <a:rect l="l" t="t" r="r" b="b"/>
                <a:pathLst>
                  <a:path w="1588" h="1043" extrusionOk="0">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grpFill/>
              <a:ln>
                <a:noFill/>
              </a:ln>
            </p:spPr>
            <p:txBody>
              <a:bodyPr spcFirstLastPara="1" wrap="square" lIns="121900" tIns="121900" rIns="121900" bIns="121900" anchor="ctr" anchorCtr="0">
                <a:noAutofit/>
              </a:bodyPr>
              <a:lstStyle/>
              <a:p>
                <a:endParaRPr sz="1865"/>
              </a:p>
            </p:txBody>
          </p:sp>
          <p:sp>
            <p:nvSpPr>
              <p:cNvPr id="56" name="Google Shape;8113;p57"/>
              <p:cNvSpPr/>
              <p:nvPr/>
            </p:nvSpPr>
            <p:spPr>
              <a:xfrm>
                <a:off x="-944925" y="3730950"/>
                <a:ext cx="40200" cy="26375"/>
              </a:xfrm>
              <a:custGeom>
                <a:avLst/>
                <a:gdLst/>
                <a:ahLst/>
                <a:cxnLst/>
                <a:rect l="l" t="t" r="r" b="b"/>
                <a:pathLst>
                  <a:path w="1608" h="1055" extrusionOk="0">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grpFill/>
              <a:ln>
                <a:noFill/>
              </a:ln>
            </p:spPr>
            <p:txBody>
              <a:bodyPr spcFirstLastPara="1" wrap="square" lIns="121900" tIns="121900" rIns="121900" bIns="121900" anchor="ctr" anchorCtr="0">
                <a:noAutofit/>
              </a:bodyPr>
              <a:lstStyle/>
              <a:p>
                <a:endParaRPr sz="1865"/>
              </a:p>
            </p:txBody>
          </p:sp>
          <p:sp>
            <p:nvSpPr>
              <p:cNvPr id="57" name="Google Shape;8114;p57"/>
              <p:cNvSpPr/>
              <p:nvPr/>
            </p:nvSpPr>
            <p:spPr>
              <a:xfrm>
                <a:off x="-1167000" y="3603025"/>
                <a:ext cx="40200" cy="26375"/>
              </a:xfrm>
              <a:custGeom>
                <a:avLst/>
                <a:gdLst/>
                <a:ahLst/>
                <a:cxnLst/>
                <a:rect l="l" t="t" r="r" b="b"/>
                <a:pathLst>
                  <a:path w="1608" h="1055" extrusionOk="0">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grpFill/>
              <a:ln>
                <a:noFill/>
              </a:ln>
            </p:spPr>
            <p:txBody>
              <a:bodyPr spcFirstLastPara="1" wrap="square" lIns="121900" tIns="121900" rIns="121900" bIns="121900" anchor="ctr" anchorCtr="0">
                <a:noAutofit/>
              </a:bodyPr>
              <a:lstStyle/>
              <a:p>
                <a:endParaRPr sz="1865"/>
              </a:p>
            </p:txBody>
          </p:sp>
          <p:sp>
            <p:nvSpPr>
              <p:cNvPr id="58" name="Google Shape;8115;p57"/>
              <p:cNvSpPr/>
              <p:nvPr/>
            </p:nvSpPr>
            <p:spPr>
              <a:xfrm>
                <a:off x="-1065400" y="3658900"/>
                <a:ext cx="59875" cy="77200"/>
              </a:xfrm>
              <a:custGeom>
                <a:avLst/>
                <a:gdLst/>
                <a:ahLst/>
                <a:cxnLst/>
                <a:rect l="l" t="t" r="r" b="b"/>
                <a:pathLst>
                  <a:path w="2395" h="3088" extrusionOk="0">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grpFill/>
              <a:ln>
                <a:noFill/>
              </a:ln>
            </p:spPr>
            <p:txBody>
              <a:bodyPr spcFirstLastPara="1" wrap="square" lIns="121900" tIns="121900" rIns="121900" bIns="121900" anchor="ctr" anchorCtr="0">
                <a:noAutofit/>
              </a:bodyPr>
              <a:lstStyle/>
              <a:p>
                <a:endParaRPr sz="1865"/>
              </a:p>
            </p:txBody>
          </p:sp>
          <p:sp>
            <p:nvSpPr>
              <p:cNvPr id="59" name="Google Shape;8116;p57"/>
              <p:cNvSpPr/>
              <p:nvPr/>
            </p:nvSpPr>
            <p:spPr>
              <a:xfrm>
                <a:off x="-1078000" y="3809325"/>
                <a:ext cx="85075" cy="67750"/>
              </a:xfrm>
              <a:custGeom>
                <a:avLst/>
                <a:gdLst/>
                <a:ahLst/>
                <a:cxnLst/>
                <a:rect l="l" t="t" r="r" b="b"/>
                <a:pathLst>
                  <a:path w="3403" h="2710" extrusionOk="0">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grpFill/>
              <a:ln>
                <a:noFill/>
              </a:ln>
            </p:spPr>
            <p:txBody>
              <a:bodyPr spcFirstLastPara="1" wrap="square" lIns="121900" tIns="121900" rIns="121900" bIns="121900" anchor="ctr" anchorCtr="0">
                <a:noAutofit/>
              </a:bodyPr>
              <a:lstStyle/>
              <a:p>
                <a:endParaRPr sz="1865"/>
              </a:p>
            </p:txBody>
          </p:sp>
          <p:sp>
            <p:nvSpPr>
              <p:cNvPr id="60" name="Google Shape;8117;p57"/>
              <p:cNvSpPr/>
              <p:nvPr/>
            </p:nvSpPr>
            <p:spPr>
              <a:xfrm>
                <a:off x="-1135500" y="3586525"/>
                <a:ext cx="193775" cy="204700"/>
              </a:xfrm>
              <a:custGeom>
                <a:avLst/>
                <a:gdLst/>
                <a:ahLst/>
                <a:cxnLst/>
                <a:rect l="l" t="t" r="r" b="b"/>
                <a:pathLst>
                  <a:path w="7751" h="8188" extrusionOk="0">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grpFill/>
              <a:ln>
                <a:noFill/>
              </a:ln>
            </p:spPr>
            <p:txBody>
              <a:bodyPr spcFirstLastPara="1" wrap="square" lIns="121900" tIns="121900" rIns="121900" bIns="121900" anchor="ctr" anchorCtr="0">
                <a:noAutofit/>
              </a:bodyPr>
              <a:lstStyle/>
              <a:p>
                <a:endParaRPr sz="1865"/>
              </a:p>
            </p:txBody>
          </p:sp>
        </p:grpSp>
      </p:grpSp>
    </p:spTree>
    <p:extLst>
      <p:ext uri="{BB962C8B-B14F-4D97-AF65-F5344CB8AC3E}">
        <p14:creationId xmlns:p14="http://schemas.microsoft.com/office/powerpoint/2010/main" val="26334940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randombar(horizontal)">
                                      <p:cBhvr>
                                        <p:cTn id="12" dur="500"/>
                                        <p:tgtEl>
                                          <p:spTgt spid="6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randombar(horizontal)">
                                      <p:cBhvr>
                                        <p:cTn id="22" dur="500"/>
                                        <p:tgtEl>
                                          <p:spTgt spid="6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511278"/>
            <a:ext cx="3708750" cy="688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809135"/>
            <a:ext cx="11352807" cy="4528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r>
              <a:rPr lang="ar-SA" sz="2800" dirty="0" smtClean="0">
                <a:solidFill>
                  <a:schemeClr val="tx1"/>
                </a:solidFill>
                <a:latin typeface="Alexandria"/>
              </a:rPr>
              <a:t>تنظيم الفعاليات هو الإشراف على جميع الجوانب المتعلقة بإقامة الفعاليات، على اختلاف أنواعها. وتشمل هذه العملية: تحديد الأهداف الرئيسية للفعالية، تحديد الجمهور المستهدف، اختيار الموقع المناسب، تصميم البرنامج الزمني، التنسيق مع جميع الأطراف المعنية لضمان التنفيذ السلس، والتفكير بأدق التفاصيل، مثل: تجهيز القاعات والمرافق، ترتيب المعدات التقنية، توفير الخدمات المتنوعة، إدارة الحشود، باختصار هو تقديم تجربة ناجحة تلبي تطلعات العملاء وتترك انطباعاً إيجابياً لدى المشاركين.</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18825" y="55073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194322" y="92486"/>
            <a:ext cx="591181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تنظيم الفعاليات والأحداث</a:t>
            </a:r>
            <a:endParaRPr lang="en-US" sz="4000" b="1" dirty="0">
              <a:solidFill>
                <a:srgbClr val="00AEEF"/>
              </a:solidFill>
              <a:latin typeface="Alexandria"/>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426233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0708" y="515503"/>
            <a:ext cx="40990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884903"/>
            <a:ext cx="9769814" cy="5973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r>
              <a:rPr lang="ar-SA" sz="2800" dirty="0" smtClean="0">
                <a:solidFill>
                  <a:schemeClr val="tx1"/>
                </a:solidFill>
                <a:latin typeface="Alexandria"/>
              </a:rPr>
              <a:t>تظهر الدلائل التاريخية إلى أن مفهوم الفعاليات ظهر في الوقت الذي تشكلت فيه القبائل داخل المجتمعات المحلية رغم أنها تمت في مرحلة بدائية، من حيث الممارسات الحياتية مثل أعمال الصيد، القتال، الاحتفالات والمناسبات الدينية، وتؤكد الأدبيات أن التطور التاريخي لمفهوم الأحداث والفعاليات قد مرَّ بعدة نقاط  اتصال والتي بدأت مع عصر اليونان، وروما القديمة، وخاصة عندما استخدمت الأحداث الرياضية، والثقافية لأغراض السياسة. ويعتبر المدرج الروماني (</a:t>
            </a:r>
            <a:r>
              <a:rPr lang="ar-SA" sz="2800" dirty="0" err="1" smtClean="0">
                <a:solidFill>
                  <a:schemeClr val="tx1"/>
                </a:solidFill>
                <a:latin typeface="Alexandria"/>
              </a:rPr>
              <a:t>الكولسيوم</a:t>
            </a:r>
            <a:r>
              <a:rPr lang="ar-SA" sz="2800" dirty="0" smtClean="0">
                <a:solidFill>
                  <a:schemeClr val="tx1"/>
                </a:solidFill>
                <a:latin typeface="Alexandria"/>
              </a:rPr>
              <a:t>) من أشهر المعالم التي كانت تجمع الفعاليات والأحداث، أما في الصين فيظهر تقليد قديم تعود جذوره إلى ما قبل 2000 عام يتمثل في تنظيم مهرجان قوارب التنين وهو يعد أحد الأعياد أو المهرجات الكبيرة في دول شرق أسيا</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636991" y="137387"/>
            <a:ext cx="5555009" cy="816827"/>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نشأة وتطور صناعة الفعاليات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7921" y="954214"/>
            <a:ext cx="3409962" cy="3240000"/>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28903" y="4296697"/>
            <a:ext cx="3267997" cy="2265414"/>
          </a:xfrm>
          <a:prstGeom prst="rect">
            <a:avLst/>
          </a:prstGeom>
        </p:spPr>
      </p:pic>
    </p:spTree>
    <p:extLst>
      <p:ext uri="{BB962C8B-B14F-4D97-AF65-F5344CB8AC3E}">
        <p14:creationId xmlns:p14="http://schemas.microsoft.com/office/powerpoint/2010/main" val="2257502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0708" y="515503"/>
            <a:ext cx="40990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59089" y="1155869"/>
            <a:ext cx="9769814" cy="5702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r>
              <a:rPr lang="ar-SA" sz="2800" dirty="0">
                <a:solidFill>
                  <a:schemeClr val="tx1"/>
                </a:solidFill>
                <a:latin typeface="Alexandria"/>
              </a:rPr>
              <a:t>بداية القرن العشرين شهدت تحولاً كبيراً في صناعة الفعاليات، حيث بدأت تنظم المعارض التجارية والمؤتمرات الدولية التي تجمع الشركات والمهنيين من مختلف القطاعات. ومع تطور وسائل النقل والاتصالات، بات من الممكن للناس الاجتماع والتفاعل عبر الحدود، مما سهل تنظيم الفعاليات الدولية الضخمة</a:t>
            </a:r>
            <a:r>
              <a:rPr lang="en-US" sz="2800" dirty="0">
                <a:solidFill>
                  <a:schemeClr val="tx1"/>
                </a:solidFill>
                <a:latin typeface="Alexandria"/>
              </a:rPr>
              <a:t>.</a:t>
            </a:r>
            <a:br>
              <a:rPr lang="en-US" sz="2800" dirty="0">
                <a:solidFill>
                  <a:schemeClr val="tx1"/>
                </a:solidFill>
                <a:latin typeface="Alexandria"/>
              </a:rPr>
            </a:br>
            <a:r>
              <a:rPr lang="ar-SA" sz="2800" dirty="0">
                <a:solidFill>
                  <a:schemeClr val="tx1"/>
                </a:solidFill>
                <a:latin typeface="Alexandria"/>
              </a:rPr>
              <a:t>في عصر التكنولوجيا الرقمية، شهدت صناعة الفعاليات ثورة حقيقية في تواصل الناس وتجربة الأحداث. ظهرت منصات التواصل الاجتماعي وتطبيقات الحجوزات التي سهلت على الجمهور الوصول إلى المعلومات والمشاركة في الفعاليات بسهولة. كما تطورت تقنيات الإنتاج والإضاءة والصوت لتوفير تجارب غامرة وفريدة للحضور</a:t>
            </a:r>
            <a:r>
              <a:rPr lang="en-US" sz="2800" dirty="0">
                <a:solidFill>
                  <a:schemeClr val="tx1"/>
                </a:solidFill>
                <a:latin typeface="Alexandria"/>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06375" y="623542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636991" y="137387"/>
            <a:ext cx="5555009" cy="816827"/>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نشأة وتطور صناعة الفعاليات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28903" y="1155869"/>
            <a:ext cx="2438400" cy="2806531"/>
          </a:xfrm>
          <a:prstGeom prst="rect">
            <a:avLst/>
          </a:prstGeom>
        </p:spPr>
      </p:pic>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28903" y="3962400"/>
            <a:ext cx="2703655" cy="2802194"/>
          </a:xfrm>
          <a:prstGeom prst="rect">
            <a:avLst/>
          </a:prstGeom>
        </p:spPr>
      </p:pic>
    </p:spTree>
    <p:extLst>
      <p:ext uri="{BB962C8B-B14F-4D97-AF65-F5344CB8AC3E}">
        <p14:creationId xmlns:p14="http://schemas.microsoft.com/office/powerpoint/2010/main" val="354058964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0708" y="515503"/>
            <a:ext cx="40990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02604" y="1134009"/>
            <a:ext cx="9769814" cy="55994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ts val="5000"/>
              </a:lnSpc>
            </a:pPr>
            <a:r>
              <a:rPr lang="ar-SA" sz="2800" dirty="0">
                <a:solidFill>
                  <a:schemeClr val="tx1"/>
                </a:solidFill>
                <a:latin typeface="Alexandria"/>
              </a:rPr>
              <a:t>بفضل التقدم التكنولوجي المستمر، يتوقع أن تستمر صناعة الفعاليات في التطور والابتكار في المستقبل. من المحتمل أن نشهد تكاملًا أكبر بين التكنولوجيا والفعاليات، مثل استخدام الواقع الافتراضي والزمن المناسب لتحسين تجارب الحضور.</a:t>
            </a:r>
            <a:endParaRPr lang="en-US" sz="2800" dirty="0">
              <a:solidFill>
                <a:schemeClr val="tx1"/>
              </a:solidFill>
              <a:latin typeface="Alexandria"/>
            </a:endParaRPr>
          </a:p>
          <a:p>
            <a:pPr algn="justLow" rtl="1" fontAlgn="base">
              <a:lnSpc>
                <a:spcPts val="5000"/>
              </a:lnSpc>
            </a:pPr>
            <a:r>
              <a:rPr lang="ar-SA" sz="2800" dirty="0">
                <a:solidFill>
                  <a:schemeClr val="tx1"/>
                </a:solidFill>
                <a:latin typeface="Alexandria"/>
              </a:rPr>
              <a:t>باختصار، تاريخ صناعة الفعاليات يروي قصة تحول مذهلة من التجمعات البسيطة إلى تجارب ضخمة ومتعددة الأبعاد. هذه الصناعة تعكس قدرة الإبداع البشري على إحداث تأثير إيجابي وتوفير تجارب لا تُنسى للجمهور. ومع استمرار التطور التكنولوجي، فإن مستقبل صناعة الفعاليات مليء بالإمكانيات والفرص الجديدة</a:t>
            </a:r>
            <a:r>
              <a:rPr lang="en-US" sz="2800" dirty="0">
                <a:solidFill>
                  <a:schemeClr val="tx1"/>
                </a:solidFill>
                <a:latin typeface="Alexandria"/>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636991" y="137387"/>
            <a:ext cx="5555009" cy="816827"/>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نشأة وتطور صناعة الفعاليات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2418" y="1422689"/>
            <a:ext cx="3146323" cy="4694283"/>
          </a:xfrm>
          <a:prstGeom prst="rect">
            <a:avLst/>
          </a:prstGeom>
        </p:spPr>
      </p:pic>
    </p:spTree>
    <p:extLst>
      <p:ext uri="{BB962C8B-B14F-4D97-AF65-F5344CB8AC3E}">
        <p14:creationId xmlns:p14="http://schemas.microsoft.com/office/powerpoint/2010/main" val="37982309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0036" y="424502"/>
            <a:ext cx="6193358" cy="7694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75476"/>
            <a:ext cx="9458632" cy="533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dirty="0">
                <a:solidFill>
                  <a:schemeClr val="tx1"/>
                </a:solidFill>
                <a:latin typeface="Alexandria"/>
              </a:rPr>
              <a:t>تُعدّ الفعاليات</a:t>
            </a:r>
            <a:r>
              <a:rPr lang="en-US" sz="2800" dirty="0">
                <a:solidFill>
                  <a:schemeClr val="tx1"/>
                </a:solidFill>
                <a:latin typeface="Alexandria"/>
              </a:rPr>
              <a:t> (Events) </a:t>
            </a:r>
            <a:r>
              <a:rPr lang="ar-SA" sz="2800" dirty="0">
                <a:solidFill>
                  <a:schemeClr val="tx1"/>
                </a:solidFill>
                <a:latin typeface="Alexandria"/>
              </a:rPr>
              <a:t>إحدى الأدوات الاستراتيجية الفاعلة في مجالي </a:t>
            </a:r>
            <a:r>
              <a:rPr lang="ar-SA" sz="2800" b="1" dirty="0">
                <a:solidFill>
                  <a:schemeClr val="tx1"/>
                </a:solidFill>
                <a:latin typeface="Alexandria"/>
              </a:rPr>
              <a:t>العلاقات العامة والتسويق</a:t>
            </a:r>
            <a:r>
              <a:rPr lang="ar-SA" sz="2800" dirty="0">
                <a:solidFill>
                  <a:schemeClr val="tx1"/>
                </a:solidFill>
                <a:latin typeface="Alexandria"/>
              </a:rPr>
              <a:t>، إذ تسهم في بناء صورة إيجابية للمنظمة وتعزيز تفاعلها المباشر مع الجمهور. تنطلق أهمية الفعاليات من قدرتها على الجمع بين التواصل الوجداني والتجربة العملية، وهو ما يصعب تحقيقه عبر الوسائل الاتصالية </a:t>
            </a:r>
            <a:r>
              <a:rPr lang="ar-SA" sz="2800" dirty="0" smtClean="0">
                <a:solidFill>
                  <a:schemeClr val="tx1"/>
                </a:solidFill>
                <a:latin typeface="Alexandria"/>
              </a:rPr>
              <a:t>التقليدية وسنتطرق لأهميتها من ناحية العلاقات العامة والتسويق</a:t>
            </a:r>
            <a:r>
              <a:rPr lang="en-US" sz="2800" dirty="0" smtClean="0">
                <a:solidFill>
                  <a:schemeClr val="tx1"/>
                </a:solidFill>
                <a:latin typeface="Alexandria"/>
              </a:rPr>
              <a:t>. </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178556" y="5487707"/>
            <a:ext cx="297890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8541523" y="108280"/>
            <a:ext cx="3650477"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أهمية تنظيم الفعاليات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2080" y="1224535"/>
            <a:ext cx="3515158" cy="50292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0037" y="404838"/>
            <a:ext cx="5581914" cy="493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459" y="1127087"/>
            <a:ext cx="11562736" cy="549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7000"/>
              </a:lnSpc>
            </a:pPr>
            <a:endParaRPr lang="ar-SA" sz="3200" dirty="0" smtClean="0">
              <a:solidFill>
                <a:schemeClr val="tx1"/>
              </a:solidFill>
              <a:latin typeface="Alexandria"/>
            </a:endParaRPr>
          </a:p>
          <a:p>
            <a:pPr algn="r" rtl="1">
              <a:lnSpc>
                <a:spcPts val="7000"/>
              </a:lnSpc>
            </a:pPr>
            <a:endParaRPr lang="ar-SA" sz="3200" dirty="0" smtClean="0">
              <a:solidFill>
                <a:schemeClr val="tx1"/>
              </a:solidFill>
              <a:latin typeface="Alexandria"/>
            </a:endParaRPr>
          </a:p>
          <a:p>
            <a:pPr algn="r" rtl="1">
              <a:lnSpc>
                <a:spcPts val="7000"/>
              </a:lnSpc>
            </a:pPr>
            <a:endParaRPr lang="ar-SA" sz="3200" dirty="0" smtClean="0">
              <a:solidFill>
                <a:schemeClr val="tx1"/>
              </a:solidFill>
              <a:latin typeface="Alexandria"/>
            </a:endParaRPr>
          </a:p>
          <a:p>
            <a:pPr algn="r" rtl="1">
              <a:lnSpc>
                <a:spcPts val="7000"/>
              </a:lnSpc>
            </a:pPr>
            <a:endParaRPr lang="ar-SA" sz="3200" dirty="0">
              <a:solidFill>
                <a:schemeClr val="tx1"/>
              </a:solidFill>
              <a:latin typeface="Alexandria"/>
            </a:endParaRPr>
          </a:p>
          <a:p>
            <a:pPr algn="r" rtl="1">
              <a:lnSpc>
                <a:spcPts val="7000"/>
              </a:lnSpc>
            </a:pPr>
            <a:endParaRPr lang="en-US" sz="32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867651" y="108280"/>
            <a:ext cx="4324350"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من ناحية العلاقات العامة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3" name="Rectangle 17"/>
          <p:cNvSpPr/>
          <p:nvPr/>
        </p:nvSpPr>
        <p:spPr>
          <a:xfrm flipV="1">
            <a:off x="7419226" y="2098112"/>
            <a:ext cx="2261352" cy="4571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7"/>
          <p:cNvSpPr/>
          <p:nvPr/>
        </p:nvSpPr>
        <p:spPr>
          <a:xfrm>
            <a:off x="2914792" y="2131986"/>
            <a:ext cx="2261352" cy="4707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مجموعة 14"/>
          <p:cNvGrpSpPr/>
          <p:nvPr/>
        </p:nvGrpSpPr>
        <p:grpSpPr>
          <a:xfrm>
            <a:off x="9070019" y="1258803"/>
            <a:ext cx="2927176" cy="2682888"/>
            <a:chOff x="9070019" y="1258803"/>
            <a:chExt cx="2927176" cy="2682888"/>
          </a:xfrm>
        </p:grpSpPr>
        <p:pic>
          <p:nvPicPr>
            <p:cNvPr id="9" name="صورة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84516" y="1258803"/>
              <a:ext cx="2182761" cy="1710799"/>
            </a:xfrm>
            <a:prstGeom prst="ellipse">
              <a:avLst/>
            </a:prstGeom>
            <a:ln>
              <a:noFill/>
            </a:ln>
            <a:effectLst>
              <a:softEdge rad="112500"/>
            </a:effectLst>
          </p:spPr>
        </p:pic>
        <p:sp>
          <p:nvSpPr>
            <p:cNvPr id="10" name="مستطيل 9"/>
            <p:cNvSpPr/>
            <p:nvPr/>
          </p:nvSpPr>
          <p:spPr>
            <a:xfrm rot="10800000" flipH="1" flipV="1">
              <a:off x="9070019" y="3204760"/>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a:solidFill>
                    <a:srgbClr val="FF0000"/>
                  </a:solidFill>
                  <a:latin typeface="Alexandria"/>
                </a:rPr>
                <a:t>تعزيز الصورة الذهنية والسمعة المؤسسية</a:t>
              </a:r>
            </a:p>
          </p:txBody>
        </p:sp>
      </p:grpSp>
      <p:grpSp>
        <p:nvGrpSpPr>
          <p:cNvPr id="23" name="مجموعة 22"/>
          <p:cNvGrpSpPr/>
          <p:nvPr/>
        </p:nvGrpSpPr>
        <p:grpSpPr>
          <a:xfrm>
            <a:off x="4727550" y="1342611"/>
            <a:ext cx="2927176" cy="2546177"/>
            <a:chOff x="4727550" y="1342611"/>
            <a:chExt cx="2927176" cy="2546177"/>
          </a:xfrm>
        </p:grpSpPr>
        <p:pic>
          <p:nvPicPr>
            <p:cNvPr id="7" name="صورة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37231" y="1342611"/>
              <a:ext cx="2078058" cy="1625825"/>
            </a:xfrm>
            <a:prstGeom prst="ellipse">
              <a:avLst/>
            </a:prstGeom>
            <a:ln>
              <a:noFill/>
            </a:ln>
            <a:effectLst>
              <a:softEdge rad="112500"/>
            </a:effectLst>
          </p:spPr>
        </p:pic>
        <p:sp>
          <p:nvSpPr>
            <p:cNvPr id="16" name="مستطيل 15"/>
            <p:cNvSpPr/>
            <p:nvPr/>
          </p:nvSpPr>
          <p:spPr>
            <a:xfrm rot="10800000" flipH="1" flipV="1">
              <a:off x="4727550" y="3151857"/>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بناء العلاقات مع أصحاب المصالح</a:t>
              </a:r>
              <a:endParaRPr lang="ar-SA" sz="2800" dirty="0">
                <a:solidFill>
                  <a:srgbClr val="FF0000"/>
                </a:solidFill>
                <a:latin typeface="Alexandria"/>
              </a:endParaRPr>
            </a:p>
          </p:txBody>
        </p:sp>
      </p:grpSp>
      <p:grpSp>
        <p:nvGrpSpPr>
          <p:cNvPr id="24" name="مجموعة 23"/>
          <p:cNvGrpSpPr/>
          <p:nvPr/>
        </p:nvGrpSpPr>
        <p:grpSpPr>
          <a:xfrm>
            <a:off x="385080" y="1393482"/>
            <a:ext cx="2927176" cy="2626100"/>
            <a:chOff x="385080" y="1393482"/>
            <a:chExt cx="2927176" cy="2626100"/>
          </a:xfrm>
        </p:grpSpPr>
        <p:pic>
          <p:nvPicPr>
            <p:cNvPr id="6" name="صورة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4635" y="1393482"/>
              <a:ext cx="2399071" cy="1691149"/>
            </a:xfrm>
            <a:prstGeom prst="ellipse">
              <a:avLst/>
            </a:prstGeom>
            <a:ln>
              <a:noFill/>
            </a:ln>
            <a:effectLst>
              <a:softEdge rad="112500"/>
            </a:effectLst>
          </p:spPr>
        </p:pic>
        <p:sp>
          <p:nvSpPr>
            <p:cNvPr id="19" name="مستطيل 18"/>
            <p:cNvSpPr/>
            <p:nvPr/>
          </p:nvSpPr>
          <p:spPr>
            <a:xfrm rot="10800000" flipH="1" flipV="1">
              <a:off x="385080" y="3282651"/>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إدارة الأزمات وتحسين الثقة</a:t>
              </a:r>
              <a:endParaRPr lang="ar-SA" sz="2800" dirty="0">
                <a:solidFill>
                  <a:srgbClr val="FF0000"/>
                </a:solidFill>
                <a:latin typeface="Alexandria"/>
              </a:endParaRPr>
            </a:p>
          </p:txBody>
        </p:sp>
      </p:grpSp>
      <p:sp>
        <p:nvSpPr>
          <p:cNvPr id="20" name="مستطيل 19"/>
          <p:cNvSpPr/>
          <p:nvPr/>
        </p:nvSpPr>
        <p:spPr>
          <a:xfrm rot="10800000" flipH="1" flipV="1">
            <a:off x="8953499" y="3941691"/>
            <a:ext cx="2873901" cy="267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400" dirty="0">
                <a:solidFill>
                  <a:schemeClr val="tx1"/>
                </a:solidFill>
                <a:latin typeface="Alexandria"/>
              </a:rPr>
              <a:t>تسهم الفعاليات في تكوين انطباع إيجابي لدى الجمهور من خلال التجارب المباشرة التي تعكس قيم المنظمة ورسالتها، مثل فعاليات المسؤولية الاجتماعية أو المعارض التعريفية</a:t>
            </a:r>
            <a:r>
              <a:rPr lang="en-US" sz="2400" dirty="0">
                <a:solidFill>
                  <a:schemeClr val="tx1"/>
                </a:solidFill>
                <a:latin typeface="Alexandria"/>
              </a:rPr>
              <a:t>.</a:t>
            </a:r>
            <a:endParaRPr lang="ar-SA" sz="2400" dirty="0">
              <a:solidFill>
                <a:schemeClr val="tx1"/>
              </a:solidFill>
              <a:latin typeface="Alexandria"/>
            </a:endParaRPr>
          </a:p>
        </p:txBody>
      </p:sp>
      <p:sp>
        <p:nvSpPr>
          <p:cNvPr id="21" name="مستطيل 20"/>
          <p:cNvSpPr/>
          <p:nvPr/>
        </p:nvSpPr>
        <p:spPr>
          <a:xfrm rot="10800000" flipH="1" flipV="1">
            <a:off x="4839309" y="4072208"/>
            <a:ext cx="2873901" cy="2232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400" dirty="0">
                <a:solidFill>
                  <a:schemeClr val="tx1"/>
                </a:solidFill>
                <a:latin typeface="Alexandria"/>
              </a:rPr>
              <a:t>تعد الفعاليات وسيلة فعالة لتقوية الروابط مع العملاء، ووسائل الإعلام، والمستثمرين، والمجتمع المحلي من خلال التواصل المباشر والتفاعل الشخصي</a:t>
            </a:r>
            <a:r>
              <a:rPr lang="en-US" sz="2400" dirty="0">
                <a:solidFill>
                  <a:schemeClr val="tx1"/>
                </a:solidFill>
                <a:latin typeface="Alexandria"/>
              </a:rPr>
              <a:t>.</a:t>
            </a:r>
            <a:endParaRPr lang="ar-SA" sz="2400" dirty="0">
              <a:solidFill>
                <a:schemeClr val="tx1"/>
              </a:solidFill>
              <a:latin typeface="Alexandria"/>
            </a:endParaRPr>
          </a:p>
        </p:txBody>
      </p:sp>
      <p:sp>
        <p:nvSpPr>
          <p:cNvPr id="22" name="مستطيل 21"/>
          <p:cNvSpPr/>
          <p:nvPr/>
        </p:nvSpPr>
        <p:spPr>
          <a:xfrm rot="10800000" flipH="1" flipV="1">
            <a:off x="725118" y="4053348"/>
            <a:ext cx="2873901" cy="18902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400" dirty="0">
                <a:solidFill>
                  <a:schemeClr val="tx1"/>
                </a:solidFill>
                <a:latin typeface="Alexandria"/>
              </a:rPr>
              <a:t>تُستخدم بعض الفعاليات كمنصات لإعادة بناء الثقة بعد الأزمات عبر الشفافية والتفاعل المباشر مع الجمهور المستهدف</a:t>
            </a:r>
            <a:r>
              <a:rPr lang="en-US" sz="2400" dirty="0">
                <a:solidFill>
                  <a:schemeClr val="tx1"/>
                </a:solidFill>
                <a:latin typeface="Alexandria"/>
              </a:rPr>
              <a:t>.</a:t>
            </a:r>
          </a:p>
        </p:txBody>
      </p:sp>
    </p:spTree>
    <p:extLst>
      <p:ext uri="{BB962C8B-B14F-4D97-AF65-F5344CB8AC3E}">
        <p14:creationId xmlns:p14="http://schemas.microsoft.com/office/powerpoint/2010/main" val="234454334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randombar(horizont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randombar(horizontal)">
                                      <p:cBhvr>
                                        <p:cTn id="47" dur="50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randombar(horizont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animBg="1"/>
      <p:bldP spid="14" grpId="0" animBg="1"/>
      <p:bldP spid="20" grpId="0"/>
      <p:bldP spid="21"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0037" y="404837"/>
            <a:ext cx="6553462" cy="14687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459" y="1140475"/>
            <a:ext cx="11562736" cy="549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7000"/>
              </a:lnSpc>
            </a:pPr>
            <a:endParaRPr lang="ar-SA" sz="3200" dirty="0" smtClean="0">
              <a:solidFill>
                <a:schemeClr val="tx1"/>
              </a:solidFill>
              <a:latin typeface="Alexandria"/>
            </a:endParaRPr>
          </a:p>
          <a:p>
            <a:pPr algn="r" rtl="1">
              <a:lnSpc>
                <a:spcPts val="7000"/>
              </a:lnSpc>
            </a:pPr>
            <a:endParaRPr lang="ar-SA" sz="3200" dirty="0" smtClean="0">
              <a:solidFill>
                <a:schemeClr val="tx1"/>
              </a:solidFill>
              <a:latin typeface="Alexandria"/>
            </a:endParaRPr>
          </a:p>
          <a:p>
            <a:pPr algn="r" rtl="1">
              <a:lnSpc>
                <a:spcPts val="7000"/>
              </a:lnSpc>
            </a:pPr>
            <a:endParaRPr lang="ar-SA" sz="3200" dirty="0" smtClean="0">
              <a:solidFill>
                <a:schemeClr val="tx1"/>
              </a:solidFill>
              <a:latin typeface="Alexandria"/>
            </a:endParaRPr>
          </a:p>
          <a:p>
            <a:pPr algn="r" rtl="1">
              <a:lnSpc>
                <a:spcPts val="7000"/>
              </a:lnSpc>
            </a:pPr>
            <a:endParaRPr lang="ar-SA" sz="3200" dirty="0">
              <a:solidFill>
                <a:schemeClr val="tx1"/>
              </a:solidFill>
              <a:latin typeface="Alexandria"/>
            </a:endParaRPr>
          </a:p>
          <a:p>
            <a:pPr algn="r" rtl="1">
              <a:lnSpc>
                <a:spcPts val="7000"/>
              </a:lnSpc>
            </a:pPr>
            <a:endParaRPr lang="en-US" sz="32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877299" y="108280"/>
            <a:ext cx="3314701"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من ناحية التسويق</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3" name="Rectangle 17"/>
          <p:cNvSpPr/>
          <p:nvPr/>
        </p:nvSpPr>
        <p:spPr>
          <a:xfrm flipV="1">
            <a:off x="7419226" y="2098112"/>
            <a:ext cx="2261352" cy="4571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7"/>
          <p:cNvSpPr/>
          <p:nvPr/>
        </p:nvSpPr>
        <p:spPr>
          <a:xfrm>
            <a:off x="2914792" y="2131986"/>
            <a:ext cx="2261352" cy="47073"/>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مستطيل 19"/>
          <p:cNvSpPr/>
          <p:nvPr/>
        </p:nvSpPr>
        <p:spPr>
          <a:xfrm rot="10800000" flipH="1" flipV="1">
            <a:off x="8877299" y="4072208"/>
            <a:ext cx="2873901" cy="1923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400" dirty="0">
                <a:solidFill>
                  <a:schemeClr val="tx1"/>
                </a:solidFill>
                <a:latin typeface="Alexandria"/>
              </a:rPr>
              <a:t>تمنح الفعاليات المستهلكين تجربة حسية وعاطفية ترتبط بالعلامة التجارية، مما يزيد من الولاء والانتماء لها</a:t>
            </a:r>
            <a:r>
              <a:rPr lang="en-US" sz="2400" dirty="0">
                <a:solidFill>
                  <a:schemeClr val="tx1"/>
                </a:solidFill>
                <a:latin typeface="Alexandria"/>
              </a:rPr>
              <a:t>.</a:t>
            </a:r>
            <a:endParaRPr lang="ar-SA" sz="2400" dirty="0">
              <a:solidFill>
                <a:schemeClr val="tx1"/>
              </a:solidFill>
              <a:latin typeface="Alexandria"/>
            </a:endParaRPr>
          </a:p>
        </p:txBody>
      </p:sp>
      <p:sp>
        <p:nvSpPr>
          <p:cNvPr id="21" name="مستطيل 20"/>
          <p:cNvSpPr/>
          <p:nvPr/>
        </p:nvSpPr>
        <p:spPr>
          <a:xfrm rot="10800000" flipH="1" flipV="1">
            <a:off x="4839309" y="4072208"/>
            <a:ext cx="2873901" cy="2232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400" dirty="0">
                <a:solidFill>
                  <a:schemeClr val="tx1"/>
                </a:solidFill>
                <a:latin typeface="Alexandria"/>
              </a:rPr>
              <a:t>تساعد الفعاليات في إطلاق المنتجات الجديدة أو الترويج لخدمات معينة عبر تجربة واقعية تتيح للجمهور التعرف المباشر على القيمة المقدمة</a:t>
            </a:r>
            <a:r>
              <a:rPr lang="en-US" sz="2400" dirty="0">
                <a:solidFill>
                  <a:schemeClr val="tx1"/>
                </a:solidFill>
                <a:latin typeface="Alexandria"/>
              </a:rPr>
              <a:t>.</a:t>
            </a:r>
          </a:p>
        </p:txBody>
      </p:sp>
      <p:sp>
        <p:nvSpPr>
          <p:cNvPr id="22" name="مستطيل 21"/>
          <p:cNvSpPr/>
          <p:nvPr/>
        </p:nvSpPr>
        <p:spPr>
          <a:xfrm rot="10800000" flipH="1" flipV="1">
            <a:off x="725118" y="4043665"/>
            <a:ext cx="2873901" cy="22613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400" dirty="0">
                <a:solidFill>
                  <a:schemeClr val="tx1"/>
                </a:solidFill>
                <a:latin typeface="Alexandria"/>
              </a:rPr>
              <a:t>ينتج عن الفعاليات محتوى غني يمكن استخدامه لاحقاً في الحملات الإعلانية ووسائل التواصل الاجتماعي، مما يمدّ أثر الفعالية إلى ما بعد انتهائها</a:t>
            </a:r>
            <a:r>
              <a:rPr lang="en-US" sz="2400" dirty="0">
                <a:solidFill>
                  <a:schemeClr val="tx1"/>
                </a:solidFill>
                <a:latin typeface="Alexandria"/>
              </a:rPr>
              <a:t>.</a:t>
            </a:r>
          </a:p>
        </p:txBody>
      </p:sp>
      <p:grpSp>
        <p:nvGrpSpPr>
          <p:cNvPr id="4" name="مجموعة 3"/>
          <p:cNvGrpSpPr/>
          <p:nvPr/>
        </p:nvGrpSpPr>
        <p:grpSpPr>
          <a:xfrm>
            <a:off x="9070019" y="1338993"/>
            <a:ext cx="2927176" cy="2559164"/>
            <a:chOff x="9070019" y="1338993"/>
            <a:chExt cx="2927176" cy="2559164"/>
          </a:xfrm>
        </p:grpSpPr>
        <p:sp>
          <p:nvSpPr>
            <p:cNvPr id="10" name="مستطيل 9"/>
            <p:cNvSpPr/>
            <p:nvPr/>
          </p:nvSpPr>
          <p:spPr>
            <a:xfrm rot="10800000" flipH="1" flipV="1">
              <a:off x="9070019" y="3161226"/>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تعزيز تجربة العلامة التجارية</a:t>
              </a:r>
              <a:endParaRPr lang="ar-SA" sz="2800" dirty="0">
                <a:solidFill>
                  <a:srgbClr val="FF0000"/>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9957" y="1338993"/>
              <a:ext cx="2161543" cy="1554400"/>
            </a:xfrm>
            <a:prstGeom prst="ellipse">
              <a:avLst/>
            </a:prstGeom>
            <a:ln>
              <a:noFill/>
            </a:ln>
            <a:effectLst>
              <a:softEdge rad="112500"/>
            </a:effectLst>
          </p:spPr>
        </p:pic>
      </p:grpSp>
      <p:grpSp>
        <p:nvGrpSpPr>
          <p:cNvPr id="8" name="مجموعة 7"/>
          <p:cNvGrpSpPr/>
          <p:nvPr/>
        </p:nvGrpSpPr>
        <p:grpSpPr>
          <a:xfrm>
            <a:off x="4727550" y="1250790"/>
            <a:ext cx="2927176" cy="2637998"/>
            <a:chOff x="4727550" y="1250790"/>
            <a:chExt cx="2927176" cy="2637998"/>
          </a:xfrm>
        </p:grpSpPr>
        <p:sp>
          <p:nvSpPr>
            <p:cNvPr id="16" name="مستطيل 15"/>
            <p:cNvSpPr/>
            <p:nvPr/>
          </p:nvSpPr>
          <p:spPr>
            <a:xfrm rot="10800000" flipH="1" flipV="1">
              <a:off x="4727550" y="3151857"/>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زيادة الوعي والترويج للمنتجات</a:t>
              </a:r>
              <a:endParaRPr lang="ar-SA" sz="2800" dirty="0">
                <a:solidFill>
                  <a:srgbClr val="FF0000"/>
                </a:solidFill>
                <a:latin typeface="Alexandria"/>
              </a:endParaRPr>
            </a:p>
          </p:txBody>
        </p:sp>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7471" y="1250790"/>
              <a:ext cx="2241755" cy="1809356"/>
            </a:xfrm>
            <a:prstGeom prst="ellipse">
              <a:avLst/>
            </a:prstGeom>
            <a:ln>
              <a:noFill/>
            </a:ln>
            <a:effectLst>
              <a:softEdge rad="112500"/>
            </a:effectLst>
          </p:spPr>
        </p:pic>
      </p:grpSp>
      <p:grpSp>
        <p:nvGrpSpPr>
          <p:cNvPr id="9" name="مجموعة 8"/>
          <p:cNvGrpSpPr/>
          <p:nvPr/>
        </p:nvGrpSpPr>
        <p:grpSpPr>
          <a:xfrm>
            <a:off x="434459" y="1509151"/>
            <a:ext cx="2927176" cy="2219848"/>
            <a:chOff x="434459" y="1509151"/>
            <a:chExt cx="2927176" cy="2219848"/>
          </a:xfrm>
        </p:grpSpPr>
        <p:sp>
          <p:nvSpPr>
            <p:cNvPr id="19" name="مستطيل 18"/>
            <p:cNvSpPr/>
            <p:nvPr/>
          </p:nvSpPr>
          <p:spPr>
            <a:xfrm rot="10800000" flipH="1" flipV="1">
              <a:off x="434459" y="2992068"/>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توليد المحتوى التسويقي</a:t>
              </a:r>
              <a:endParaRPr lang="ar-SA" sz="2800" dirty="0">
                <a:solidFill>
                  <a:srgbClr val="FF0000"/>
                </a:solidFill>
                <a:latin typeface="Alexandria"/>
              </a:endParaRPr>
            </a:p>
          </p:txBody>
        </p:sp>
        <p:pic>
          <p:nvPicPr>
            <p:cNvPr id="7" name="صورة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7456" y="1509151"/>
              <a:ext cx="2241977" cy="1482917"/>
            </a:xfrm>
            <a:prstGeom prst="ellipse">
              <a:avLst/>
            </a:prstGeom>
            <a:ln>
              <a:noFill/>
            </a:ln>
            <a:effectLst>
              <a:softEdge rad="112500"/>
            </a:effectLst>
          </p:spPr>
        </p:pic>
      </p:grpSp>
    </p:spTree>
    <p:extLst>
      <p:ext uri="{BB962C8B-B14F-4D97-AF65-F5344CB8AC3E}">
        <p14:creationId xmlns:p14="http://schemas.microsoft.com/office/powerpoint/2010/main" val="38392035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randombar(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randombar(horizontal)">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randombar(horizont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animBg="1"/>
      <p:bldP spid="14" grpId="0" animBg="1"/>
      <p:bldP spid="20" grpId="0"/>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0037" y="404837"/>
            <a:ext cx="6553462" cy="14687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459" y="1155812"/>
            <a:ext cx="11562736" cy="5492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endParaRPr lang="ar-SA" sz="2800" smtClean="0">
              <a:solidFill>
                <a:schemeClr val="tx1"/>
              </a:solidFill>
              <a:latin typeface="Alexandria"/>
            </a:endParaRPr>
          </a:p>
          <a:p>
            <a:pPr algn="justLow" rtl="1">
              <a:lnSpc>
                <a:spcPts val="7000"/>
              </a:lnSpc>
            </a:pPr>
            <a:endParaRPr lang="ar-SA" sz="2800" smtClean="0">
              <a:solidFill>
                <a:schemeClr val="tx1"/>
              </a:solidFill>
              <a:latin typeface="Alexandria"/>
            </a:endParaRPr>
          </a:p>
          <a:p>
            <a:pPr algn="justLow" rtl="1">
              <a:lnSpc>
                <a:spcPts val="7000"/>
              </a:lnSpc>
            </a:pPr>
            <a:endParaRPr lang="ar-SA" sz="2800" smtClean="0">
              <a:solidFill>
                <a:schemeClr val="tx1"/>
              </a:solidFill>
              <a:latin typeface="Alexandria"/>
            </a:endParaRPr>
          </a:p>
          <a:p>
            <a:pPr algn="justLow" rtl="1">
              <a:lnSpc>
                <a:spcPts val="7000"/>
              </a:lnSpc>
            </a:pPr>
            <a:endParaRPr lang="ar-SA" sz="2800" smtClean="0">
              <a:solidFill>
                <a:schemeClr val="tx1"/>
              </a:solidFill>
              <a:latin typeface="Alexandria"/>
            </a:endParaRPr>
          </a:p>
          <a:p>
            <a:pPr algn="justLow" rtl="1">
              <a:lnSpc>
                <a:spcPts val="7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877299" y="108280"/>
            <a:ext cx="3314701"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من ناحية التسويق</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8527094" y="1718860"/>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قياس فعالية التواصل</a:t>
            </a:r>
            <a:endParaRPr lang="ar-SA" sz="2800" dirty="0">
              <a:solidFill>
                <a:srgbClr val="FF0000"/>
              </a:solidFill>
              <a:latin typeface="Alexandria"/>
            </a:endParaRPr>
          </a:p>
        </p:txBody>
      </p:sp>
      <p:sp>
        <p:nvSpPr>
          <p:cNvPr id="20" name="مستطيل 19"/>
          <p:cNvSpPr/>
          <p:nvPr/>
        </p:nvSpPr>
        <p:spPr>
          <a:xfrm rot="10800000" flipH="1" flipV="1">
            <a:off x="5247615" y="2455792"/>
            <a:ext cx="6455960" cy="1146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400" dirty="0">
                <a:solidFill>
                  <a:schemeClr val="tx1"/>
                </a:solidFill>
                <a:latin typeface="Alexandria"/>
              </a:rPr>
              <a:t>تتيح الفعاليات جمع البيانات والملاحظات من الحضور بشكل مباشر، ما يساعد في تقييم أداء الأنشطة التسويقية وتحسينها</a:t>
            </a:r>
            <a:r>
              <a:rPr lang="en-US" sz="2400" dirty="0">
                <a:solidFill>
                  <a:schemeClr val="tx1"/>
                </a:solidFill>
                <a:latin typeface="Alexandria"/>
              </a:rPr>
              <a:t>.</a:t>
            </a:r>
          </a:p>
        </p:txBody>
      </p:sp>
      <p:sp>
        <p:nvSpPr>
          <p:cNvPr id="4" name="مستطيل 3"/>
          <p:cNvSpPr/>
          <p:nvPr/>
        </p:nvSpPr>
        <p:spPr>
          <a:xfrm flipH="1">
            <a:off x="761997" y="4206748"/>
            <a:ext cx="10839447" cy="19749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	بناءً عليه تشكل </a:t>
            </a:r>
            <a:r>
              <a:rPr lang="ar-SA" sz="2800" dirty="0">
                <a:solidFill>
                  <a:schemeClr val="tx1"/>
                </a:solidFill>
                <a:latin typeface="Alexandria"/>
              </a:rPr>
              <a:t>الفعاليات </a:t>
            </a:r>
            <a:r>
              <a:rPr lang="ar-SA" sz="2800" dirty="0" smtClean="0">
                <a:solidFill>
                  <a:schemeClr val="tx1"/>
                </a:solidFill>
                <a:latin typeface="Alexandria"/>
              </a:rPr>
              <a:t>جسراً </a:t>
            </a:r>
            <a:r>
              <a:rPr lang="ar-SA" sz="2800" dirty="0">
                <a:solidFill>
                  <a:schemeClr val="tx1"/>
                </a:solidFill>
                <a:latin typeface="Alexandria"/>
              </a:rPr>
              <a:t>بين منظومة العلاقات العامة والتسويق، فهي تجمع بين </a:t>
            </a:r>
            <a:r>
              <a:rPr lang="ar-SA" sz="2800" b="1" dirty="0">
                <a:solidFill>
                  <a:schemeClr val="tx1"/>
                </a:solidFill>
                <a:latin typeface="Alexandria"/>
              </a:rPr>
              <a:t>التأثير الاتصالي</a:t>
            </a:r>
            <a:r>
              <a:rPr lang="ar-SA" sz="2800" dirty="0">
                <a:solidFill>
                  <a:schemeClr val="tx1"/>
                </a:solidFill>
                <a:latin typeface="Alexandria"/>
              </a:rPr>
              <a:t> و</a:t>
            </a:r>
            <a:r>
              <a:rPr lang="ar-SA" sz="2800" b="1" dirty="0">
                <a:solidFill>
                  <a:schemeClr val="tx1"/>
                </a:solidFill>
                <a:latin typeface="Alexandria"/>
              </a:rPr>
              <a:t>القيمة التسويقية</a:t>
            </a:r>
            <a:r>
              <a:rPr lang="ar-SA" sz="2800" dirty="0">
                <a:solidFill>
                  <a:schemeClr val="tx1"/>
                </a:solidFill>
                <a:latin typeface="Alexandria"/>
              </a:rPr>
              <a:t> في تجربة واحدة. ومن خلال تصميمها وتنفيذها بشكل استراتيجي، يمكن أن تكون الفعاليات أداة محورية لبناء الصورة المؤسسية، وتعزيز الولاء، ودعم أهداف المنظمة طويلة المدى</a:t>
            </a:r>
            <a:r>
              <a:rPr lang="en-US" sz="2800" dirty="0" smtClean="0">
                <a:solidFill>
                  <a:schemeClr val="tx1"/>
                </a:solidFill>
                <a:latin typeface="Alexandria"/>
              </a:rPr>
              <a:t>.</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610" y="1718860"/>
            <a:ext cx="4158080" cy="2271207"/>
          </a:xfrm>
          <a:prstGeom prst="ellipse">
            <a:avLst/>
          </a:prstGeom>
          <a:ln>
            <a:noFill/>
          </a:ln>
          <a:effectLst>
            <a:softEdge rad="112500"/>
          </a:effectLst>
        </p:spPr>
      </p:pic>
    </p:spTree>
    <p:extLst>
      <p:ext uri="{BB962C8B-B14F-4D97-AF65-F5344CB8AC3E}">
        <p14:creationId xmlns:p14="http://schemas.microsoft.com/office/powerpoint/2010/main" val="27082160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randombar(horizont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20"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46554"/>
            <a:ext cx="4298497" cy="630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r>
              <a:rPr lang="ar-SA" sz="2800" dirty="0">
                <a:solidFill>
                  <a:schemeClr val="tx1"/>
                </a:solidFill>
                <a:latin typeface="Alexandria"/>
              </a:rPr>
              <a:t>اليوم، تشهد صناعة الفعاليات تنوعًا هائلاً في مجالاتها وأنواعها. تتراوح الفعاليات من </a:t>
            </a:r>
            <a:r>
              <a:rPr lang="ar-SA" sz="2800" dirty="0" smtClean="0">
                <a:solidFill>
                  <a:schemeClr val="tx1"/>
                </a:solidFill>
                <a:latin typeface="Alexandria"/>
              </a:rPr>
              <a:t>المؤتمرات الندوات، </a:t>
            </a:r>
            <a:r>
              <a:rPr lang="ar-SA" sz="2800" dirty="0">
                <a:solidFill>
                  <a:schemeClr val="tx1"/>
                </a:solidFill>
                <a:latin typeface="Alexandria"/>
              </a:rPr>
              <a:t>والمعارض </a:t>
            </a:r>
            <a:r>
              <a:rPr lang="ar-SA" sz="2800" dirty="0" smtClean="0">
                <a:solidFill>
                  <a:schemeClr val="tx1"/>
                </a:solidFill>
                <a:latin typeface="Alexandria"/>
              </a:rPr>
              <a:t>بمختلف أنواعها، بالإضافة إلى الفعاليات الرسمية والمؤسسية، والمناسبات الخاصة إلى </a:t>
            </a:r>
            <a:r>
              <a:rPr lang="ar-SA" sz="2800" dirty="0">
                <a:solidFill>
                  <a:schemeClr val="tx1"/>
                </a:solidFill>
                <a:latin typeface="Alexandria"/>
              </a:rPr>
              <a:t>الحفلات الموسيقية والمهرجانات </a:t>
            </a:r>
            <a:r>
              <a:rPr lang="ar-SA" sz="2800" dirty="0" smtClean="0">
                <a:solidFill>
                  <a:schemeClr val="tx1"/>
                </a:solidFill>
                <a:latin typeface="Alexandria"/>
              </a:rPr>
              <a:t>الثقافية والترفيهية. </a:t>
            </a:r>
            <a:r>
              <a:rPr lang="ar-SA" sz="2800" dirty="0">
                <a:solidFill>
                  <a:schemeClr val="tx1"/>
                </a:solidFill>
                <a:latin typeface="Alexandria"/>
              </a:rPr>
              <a:t>وتعتبر الفعاليات الرياضية والترفيهية </a:t>
            </a:r>
            <a:r>
              <a:rPr lang="ar-SA" sz="2800" dirty="0" smtClean="0">
                <a:solidFill>
                  <a:schemeClr val="tx1"/>
                </a:solidFill>
                <a:latin typeface="Alexandria"/>
              </a:rPr>
              <a:t>مصدراً هاماً </a:t>
            </a:r>
            <a:r>
              <a:rPr lang="ar-SA" sz="2800" dirty="0">
                <a:solidFill>
                  <a:schemeClr val="tx1"/>
                </a:solidFill>
                <a:latin typeface="Alexandria"/>
              </a:rPr>
              <a:t>للترفيه والتواصل الاجتماعي، حيث يتجمع الجمهور لمشاهدة المباريات والحفلات المفضلة لديهم</a:t>
            </a:r>
            <a:r>
              <a:rPr lang="en-US" sz="2800" dirty="0">
                <a:solidFill>
                  <a:schemeClr val="tx1"/>
                </a:solidFill>
                <a:latin typeface="Alexandria"/>
              </a:rPr>
              <a: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607109" y="235605"/>
            <a:ext cx="5584891" cy="764184"/>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الفعاليات والأحداث الخاصة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29640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46555"/>
            <a:ext cx="7700458" cy="532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155869"/>
            <a:ext cx="10349916"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940413" y="235605"/>
            <a:ext cx="2084439"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المؤتمرات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07561" y="1453609"/>
            <a:ext cx="2753033" cy="4249183"/>
          </a:xfrm>
          <a:prstGeom prst="rect">
            <a:avLst/>
          </a:prstGeom>
        </p:spPr>
      </p:pic>
      <p:sp>
        <p:nvSpPr>
          <p:cNvPr id="4" name="مستطيل 3"/>
          <p:cNvSpPr/>
          <p:nvPr/>
        </p:nvSpPr>
        <p:spPr>
          <a:xfrm flipH="1">
            <a:off x="841558" y="1386309"/>
            <a:ext cx="9098855" cy="11304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المؤتمر: هو اجتماع مجموعة أفراد لفترة زمنية محددة بتدبير مسبق لمناقشة مسألة بصورة علنية بغرض الوصول إلى نتائج محددة </a:t>
            </a:r>
            <a:endParaRPr lang="ar-SA" sz="2800" dirty="0">
              <a:solidFill>
                <a:schemeClr val="tx1"/>
              </a:solidFill>
              <a:latin typeface="Alexandria"/>
            </a:endParaRPr>
          </a:p>
        </p:txBody>
      </p:sp>
      <p:sp>
        <p:nvSpPr>
          <p:cNvPr id="9" name="مستطيل 8"/>
          <p:cNvSpPr/>
          <p:nvPr/>
        </p:nvSpPr>
        <p:spPr>
          <a:xfrm flipH="1">
            <a:off x="658761" y="3254342"/>
            <a:ext cx="9200478" cy="27779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	في أواخر القرن السابع عشر عملت مجموعة من رجال الأعمال في ولاية </a:t>
            </a:r>
            <a:r>
              <a:rPr lang="ar-SA" sz="2800" dirty="0" err="1" smtClean="0">
                <a:solidFill>
                  <a:schemeClr val="tx1"/>
                </a:solidFill>
                <a:latin typeface="Alexandria"/>
              </a:rPr>
              <a:t>ميتشجان</a:t>
            </a:r>
            <a:r>
              <a:rPr lang="ar-SA" sz="2800" dirty="0" smtClean="0">
                <a:solidFill>
                  <a:schemeClr val="tx1"/>
                </a:solidFill>
                <a:latin typeface="Alexandria"/>
              </a:rPr>
              <a:t> الأمريكية على تطوير الاجتماع ليكون الخطوة الأولى لعقد المؤتمر. ثم بدأت الكثير من المدة الأمريكية تتبع نفس الطريقة ونفس الأسلوب إلى أن أنشأ الاتحاد الأمريكي للفنادق كتنظيم متخصص لاستضافة الجمهور في منتصف القرن العشرين. وفي عام 1958 أنشأت أول هيئة قومية للمؤتمرات في بلجيكا، ومن ثم تبعها إنشاء هيئات في كل من فرنسا وسويسرا وإنجلترا لاحقاً.</a:t>
            </a:r>
            <a:endParaRPr lang="ar-SA" sz="2800" dirty="0">
              <a:solidFill>
                <a:schemeClr val="tx1"/>
              </a:solidFill>
              <a:latin typeface="Alexandria"/>
            </a:endParaRPr>
          </a:p>
        </p:txBody>
      </p:sp>
      <p:sp>
        <p:nvSpPr>
          <p:cNvPr id="10" name="مستطيل 9"/>
          <p:cNvSpPr/>
          <p:nvPr/>
        </p:nvSpPr>
        <p:spPr>
          <a:xfrm flipH="1">
            <a:off x="7502013" y="2516729"/>
            <a:ext cx="2357228" cy="5701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نشأة المؤتمرات:</a:t>
            </a:r>
            <a:endParaRPr lang="ar-SA" sz="2800" b="1" dirty="0">
              <a:solidFill>
                <a:srgbClr val="FF0000"/>
              </a:solidFill>
              <a:latin typeface="Alexandria"/>
            </a:endParaRPr>
          </a:p>
        </p:txBody>
      </p:sp>
    </p:spTree>
    <p:extLst>
      <p:ext uri="{BB962C8B-B14F-4D97-AF65-F5344CB8AC3E}">
        <p14:creationId xmlns:p14="http://schemas.microsoft.com/office/powerpoint/2010/main" val="15989702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4"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46554"/>
            <a:ext cx="68155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21964"/>
            <a:ext cx="10556395"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006349" y="235605"/>
            <a:ext cx="3018504"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المؤتمرات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1179870" y="1250927"/>
            <a:ext cx="7954295" cy="822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يمكن تحديد نوع المؤتمر وفق عاملين: </a:t>
            </a:r>
            <a:r>
              <a:rPr lang="ar-SA" sz="2800" b="1" u="sng" dirty="0" smtClean="0">
                <a:solidFill>
                  <a:schemeClr val="tx1"/>
                </a:solidFill>
                <a:latin typeface="Alexandria"/>
              </a:rPr>
              <a:t>النطاق الجغرافي</a:t>
            </a:r>
            <a:r>
              <a:rPr lang="ar-SA" sz="2800" dirty="0" smtClean="0">
                <a:solidFill>
                  <a:schemeClr val="tx1"/>
                </a:solidFill>
                <a:latin typeface="Alexandria"/>
              </a:rPr>
              <a:t>، </a:t>
            </a:r>
            <a:r>
              <a:rPr lang="ar-SA" sz="2800" b="1" u="sng" dirty="0" smtClean="0">
                <a:solidFill>
                  <a:schemeClr val="tx1"/>
                </a:solidFill>
                <a:latin typeface="Alexandria"/>
              </a:rPr>
              <a:t>والموضوع</a:t>
            </a:r>
            <a:r>
              <a:rPr lang="ar-SA" sz="2800" dirty="0" smtClean="0">
                <a:solidFill>
                  <a:schemeClr val="tx1"/>
                </a:solidFill>
                <a:latin typeface="Alexandria"/>
              </a:rPr>
              <a:t>.</a:t>
            </a:r>
            <a:endParaRPr lang="ar-SA" sz="2800" dirty="0">
              <a:solidFill>
                <a:schemeClr val="tx1"/>
              </a:solidFill>
              <a:latin typeface="Alexandria"/>
            </a:endParaRPr>
          </a:p>
        </p:txBody>
      </p:sp>
      <p:pic>
        <p:nvPicPr>
          <p:cNvPr id="2" name="صورة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5600" y="1550176"/>
            <a:ext cx="2580967" cy="4771966"/>
          </a:xfrm>
          <a:prstGeom prst="rect">
            <a:avLst/>
          </a:prstGeom>
        </p:spPr>
      </p:pic>
      <p:sp>
        <p:nvSpPr>
          <p:cNvPr id="9" name="مستطيل 8"/>
          <p:cNvSpPr/>
          <p:nvPr/>
        </p:nvSpPr>
        <p:spPr>
          <a:xfrm flipH="1">
            <a:off x="5332494" y="1975965"/>
            <a:ext cx="4981542" cy="6590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أولاً وفق النطاق الجغرافي وينقسم إلى:</a:t>
            </a:r>
            <a:endParaRPr lang="ar-SA" sz="2800" b="1" dirty="0">
              <a:solidFill>
                <a:srgbClr val="FF0000"/>
              </a:solidFill>
              <a:latin typeface="Alexandria"/>
            </a:endParaRPr>
          </a:p>
        </p:txBody>
      </p:sp>
      <p:sp>
        <p:nvSpPr>
          <p:cNvPr id="10" name="مستطيل 9"/>
          <p:cNvSpPr/>
          <p:nvPr/>
        </p:nvSpPr>
        <p:spPr>
          <a:xfrm flipH="1">
            <a:off x="625866" y="2704514"/>
            <a:ext cx="9814995" cy="822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المؤتمرات المحلية: </a:t>
            </a:r>
            <a:r>
              <a:rPr lang="ar-SA" sz="2800" dirty="0" smtClean="0">
                <a:solidFill>
                  <a:schemeClr val="tx1"/>
                </a:solidFill>
                <a:latin typeface="Alexandria"/>
              </a:rPr>
              <a:t>تختص بموضوع أو قضية معينة في نطاق ضيق داخل البلد ذاته بحيث يتشارك </a:t>
            </a:r>
            <a:r>
              <a:rPr lang="ar-SA" sz="2800" dirty="0" smtClean="0">
                <a:solidFill>
                  <a:schemeClr val="tx1"/>
                </a:solidFill>
                <a:latin typeface="Alexandria"/>
              </a:rPr>
              <a:t>فيه الخبراء </a:t>
            </a:r>
            <a:r>
              <a:rPr lang="ar-SA" sz="2800" dirty="0" smtClean="0">
                <a:solidFill>
                  <a:schemeClr val="tx1"/>
                </a:solidFill>
                <a:latin typeface="Alexandria"/>
              </a:rPr>
              <a:t>والمختصون من البلد نفسه.</a:t>
            </a:r>
            <a:endParaRPr lang="ar-SA" sz="2800" dirty="0">
              <a:solidFill>
                <a:schemeClr val="tx1"/>
              </a:solidFill>
              <a:latin typeface="Alexandria"/>
            </a:endParaRPr>
          </a:p>
        </p:txBody>
      </p:sp>
      <p:sp>
        <p:nvSpPr>
          <p:cNvPr id="11" name="مستطيل 10"/>
          <p:cNvSpPr/>
          <p:nvPr/>
        </p:nvSpPr>
        <p:spPr>
          <a:xfrm flipH="1">
            <a:off x="650213" y="4988152"/>
            <a:ext cx="9814995" cy="13934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المؤتمرات الدولية: </a:t>
            </a:r>
            <a:r>
              <a:rPr lang="ar-SA" sz="2800" dirty="0" smtClean="0">
                <a:solidFill>
                  <a:schemeClr val="tx1"/>
                </a:solidFill>
                <a:latin typeface="Alexandria"/>
              </a:rPr>
              <a:t>نطاقها الجغرافي أكثر اتساعاً ليضم الدول والمنظمات الإقليمية والدولية بحيث يشارك به عدد ضخم من الشخصيات والمختصين ويتم مناقشة قضية رئيسة تمس مصالحهم</a:t>
            </a:r>
            <a:endParaRPr lang="ar-SA" sz="2800" dirty="0">
              <a:solidFill>
                <a:schemeClr val="tx1"/>
              </a:solidFill>
              <a:latin typeface="Alexandria"/>
            </a:endParaRPr>
          </a:p>
        </p:txBody>
      </p:sp>
      <p:sp>
        <p:nvSpPr>
          <p:cNvPr id="12" name="مستطيل 11"/>
          <p:cNvSpPr/>
          <p:nvPr/>
        </p:nvSpPr>
        <p:spPr>
          <a:xfrm flipH="1">
            <a:off x="599822" y="3728687"/>
            <a:ext cx="9814995" cy="12274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المؤتمرات الإقليمية: </a:t>
            </a:r>
            <a:r>
              <a:rPr lang="ar-SA" sz="2800" dirty="0" smtClean="0">
                <a:solidFill>
                  <a:schemeClr val="tx1"/>
                </a:solidFill>
                <a:latin typeface="Alexandria"/>
              </a:rPr>
              <a:t>يتسع النطاق الجغرافي لهذه المؤتمرات ليشمل مجموعة كبيرة من الدول تقع في منطقة جغرافية واحدة، حيث يتناول موضوع أو عدة مواضيع تهم مصالح تلك الدول.</a:t>
            </a:r>
            <a:endParaRPr lang="ar-SA" sz="2800" dirty="0">
              <a:solidFill>
                <a:schemeClr val="tx1"/>
              </a:solidFill>
              <a:latin typeface="Alexandria"/>
            </a:endParaRPr>
          </a:p>
        </p:txBody>
      </p:sp>
    </p:spTree>
    <p:extLst>
      <p:ext uri="{BB962C8B-B14F-4D97-AF65-F5344CB8AC3E}">
        <p14:creationId xmlns:p14="http://schemas.microsoft.com/office/powerpoint/2010/main" val="319078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9" grpId="0"/>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46555"/>
            <a:ext cx="6805724" cy="6304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114503" y="235605"/>
            <a:ext cx="2910349"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المؤتمرات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7688825" y="1297530"/>
            <a:ext cx="4031223" cy="6590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ثانياً وفق الموضوع وينقسم إلى:</a:t>
            </a:r>
            <a:endParaRPr lang="ar-SA" sz="2800" b="1" dirty="0">
              <a:solidFill>
                <a:srgbClr val="FF0000"/>
              </a:solidFill>
              <a:latin typeface="Alexandria"/>
            </a:endParaRPr>
          </a:p>
        </p:txBody>
      </p:sp>
      <p:graphicFrame>
        <p:nvGraphicFramePr>
          <p:cNvPr id="2" name="رسم تخطيطي 1"/>
          <p:cNvGraphicFramePr/>
          <p:nvPr>
            <p:extLst>
              <p:ext uri="{D42A27DB-BD31-4B8C-83A1-F6EECF244321}">
                <p14:modId xmlns:p14="http://schemas.microsoft.com/office/powerpoint/2010/main" val="3236505640"/>
              </p:ext>
            </p:extLst>
          </p:nvPr>
        </p:nvGraphicFramePr>
        <p:xfrm>
          <a:off x="1094658" y="1667320"/>
          <a:ext cx="9219379" cy="46054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0895369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BEFD9750-0D3D-4B7B-BCE3-0C2BBAF4B8B3}"/>
                                            </p:graphicEl>
                                          </p:spTgt>
                                        </p:tgtEl>
                                        <p:attrNameLst>
                                          <p:attrName>style.visibility</p:attrName>
                                        </p:attrNameLst>
                                      </p:cBhvr>
                                      <p:to>
                                        <p:strVal val="visible"/>
                                      </p:to>
                                    </p:set>
                                    <p:animEffect transition="in" filter="randombar(horizontal)">
                                      <p:cBhvr>
                                        <p:cTn id="22" dur="500"/>
                                        <p:tgtEl>
                                          <p:spTgt spid="2">
                                            <p:graphicEl>
                                              <a:dgm id="{BEFD9750-0D3D-4B7B-BCE3-0C2BBAF4B8B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graphicEl>
                                              <a:dgm id="{F298E120-02D2-44B7-ACE0-0184E3C62C45}"/>
                                            </p:graphicEl>
                                          </p:spTgt>
                                        </p:tgtEl>
                                        <p:attrNameLst>
                                          <p:attrName>style.visibility</p:attrName>
                                        </p:attrNameLst>
                                      </p:cBhvr>
                                      <p:to>
                                        <p:strVal val="visible"/>
                                      </p:to>
                                    </p:set>
                                    <p:animEffect transition="in" filter="randombar(horizontal)">
                                      <p:cBhvr>
                                        <p:cTn id="27" dur="500"/>
                                        <p:tgtEl>
                                          <p:spTgt spid="2">
                                            <p:graphicEl>
                                              <a:dgm id="{F298E120-02D2-44B7-ACE0-0184E3C62C4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graphicEl>
                                              <a:dgm id="{6DFEF438-C11D-43B5-A286-E7385694313F}"/>
                                            </p:graphicEl>
                                          </p:spTgt>
                                        </p:tgtEl>
                                        <p:attrNameLst>
                                          <p:attrName>style.visibility</p:attrName>
                                        </p:attrNameLst>
                                      </p:cBhvr>
                                      <p:to>
                                        <p:strVal val="visible"/>
                                      </p:to>
                                    </p:set>
                                    <p:animEffect transition="in" filter="randombar(horizontal)">
                                      <p:cBhvr>
                                        <p:cTn id="32" dur="500"/>
                                        <p:tgtEl>
                                          <p:spTgt spid="2">
                                            <p:graphicEl>
                                              <a:dgm id="{6DFEF438-C11D-43B5-A286-E7385694313F}"/>
                                            </p:graphic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2">
                                            <p:graphicEl>
                                              <a:dgm id="{2B4FE8BE-FB6A-4FE0-9596-F4276CC4CFEA}"/>
                                            </p:graphicEl>
                                          </p:spTgt>
                                        </p:tgtEl>
                                        <p:attrNameLst>
                                          <p:attrName>style.visibility</p:attrName>
                                        </p:attrNameLst>
                                      </p:cBhvr>
                                      <p:to>
                                        <p:strVal val="visible"/>
                                      </p:to>
                                    </p:set>
                                    <p:animEffect transition="in" filter="randombar(horizontal)">
                                      <p:cBhvr>
                                        <p:cTn id="35" dur="500"/>
                                        <p:tgtEl>
                                          <p:spTgt spid="2">
                                            <p:graphicEl>
                                              <a:dgm id="{2B4FE8BE-FB6A-4FE0-9596-F4276CC4CFEA}"/>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2">
                                            <p:graphicEl>
                                              <a:dgm id="{0EB27B93-AC5A-4D75-A5BC-64284C4982E6}"/>
                                            </p:graphicEl>
                                          </p:spTgt>
                                        </p:tgtEl>
                                        <p:attrNameLst>
                                          <p:attrName>style.visibility</p:attrName>
                                        </p:attrNameLst>
                                      </p:cBhvr>
                                      <p:to>
                                        <p:strVal val="visible"/>
                                      </p:to>
                                    </p:set>
                                    <p:animEffect transition="in" filter="randombar(horizontal)">
                                      <p:cBhvr>
                                        <p:cTn id="40" dur="500"/>
                                        <p:tgtEl>
                                          <p:spTgt spid="2">
                                            <p:graphicEl>
                                              <a:dgm id="{0EB27B93-AC5A-4D75-A5BC-64284C4982E6}"/>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2">
                                            <p:graphicEl>
                                              <a:dgm id="{CC2E2781-A154-41C2-B24D-4AD06FB6B5FD}"/>
                                            </p:graphicEl>
                                          </p:spTgt>
                                        </p:tgtEl>
                                        <p:attrNameLst>
                                          <p:attrName>style.visibility</p:attrName>
                                        </p:attrNameLst>
                                      </p:cBhvr>
                                      <p:to>
                                        <p:strVal val="visible"/>
                                      </p:to>
                                    </p:set>
                                    <p:animEffect transition="in" filter="randombar(horizontal)">
                                      <p:cBhvr>
                                        <p:cTn id="45" dur="500"/>
                                        <p:tgtEl>
                                          <p:spTgt spid="2">
                                            <p:graphicEl>
                                              <a:dgm id="{CC2E2781-A154-41C2-B24D-4AD06FB6B5FD}"/>
                                            </p:graphicEl>
                                          </p:spTgt>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
                                            <p:graphicEl>
                                              <a:dgm id="{85D8ED04-DCE6-4077-A1D4-D195A3F7E7F8}"/>
                                            </p:graphicEl>
                                          </p:spTgt>
                                        </p:tgtEl>
                                        <p:attrNameLst>
                                          <p:attrName>style.visibility</p:attrName>
                                        </p:attrNameLst>
                                      </p:cBhvr>
                                      <p:to>
                                        <p:strVal val="visible"/>
                                      </p:to>
                                    </p:set>
                                    <p:animEffect transition="in" filter="randombar(horizontal)">
                                      <p:cBhvr>
                                        <p:cTn id="48" dur="500"/>
                                        <p:tgtEl>
                                          <p:spTgt spid="2">
                                            <p:graphicEl>
                                              <a:dgm id="{85D8ED04-DCE6-4077-A1D4-D195A3F7E7F8}"/>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grpId="0" nodeType="clickEffect">
                                  <p:stCondLst>
                                    <p:cond delay="0"/>
                                  </p:stCondLst>
                                  <p:childTnLst>
                                    <p:set>
                                      <p:cBhvr>
                                        <p:cTn id="52" dur="1" fill="hold">
                                          <p:stCondLst>
                                            <p:cond delay="0"/>
                                          </p:stCondLst>
                                        </p:cTn>
                                        <p:tgtEl>
                                          <p:spTgt spid="2">
                                            <p:graphicEl>
                                              <a:dgm id="{7879643A-B652-47D5-9E89-DA6D7B3CBC64}"/>
                                            </p:graphicEl>
                                          </p:spTgt>
                                        </p:tgtEl>
                                        <p:attrNameLst>
                                          <p:attrName>style.visibility</p:attrName>
                                        </p:attrNameLst>
                                      </p:cBhvr>
                                      <p:to>
                                        <p:strVal val="visible"/>
                                      </p:to>
                                    </p:set>
                                    <p:animEffect transition="in" filter="randombar(horizontal)">
                                      <p:cBhvr>
                                        <p:cTn id="53" dur="500"/>
                                        <p:tgtEl>
                                          <p:spTgt spid="2">
                                            <p:graphicEl>
                                              <a:dgm id="{7879643A-B652-47D5-9E89-DA6D7B3CBC64}"/>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grpId="0" nodeType="clickEffect">
                                  <p:stCondLst>
                                    <p:cond delay="0"/>
                                  </p:stCondLst>
                                  <p:childTnLst>
                                    <p:set>
                                      <p:cBhvr>
                                        <p:cTn id="57" dur="1" fill="hold">
                                          <p:stCondLst>
                                            <p:cond delay="0"/>
                                          </p:stCondLst>
                                        </p:cTn>
                                        <p:tgtEl>
                                          <p:spTgt spid="2">
                                            <p:graphicEl>
                                              <a:dgm id="{D0EF10CB-71AA-4DA9-A5A0-64E40D44F9DD}"/>
                                            </p:graphicEl>
                                          </p:spTgt>
                                        </p:tgtEl>
                                        <p:attrNameLst>
                                          <p:attrName>style.visibility</p:attrName>
                                        </p:attrNameLst>
                                      </p:cBhvr>
                                      <p:to>
                                        <p:strVal val="visible"/>
                                      </p:to>
                                    </p:set>
                                    <p:animEffect transition="in" filter="randombar(horizontal)">
                                      <p:cBhvr>
                                        <p:cTn id="58" dur="500"/>
                                        <p:tgtEl>
                                          <p:spTgt spid="2">
                                            <p:graphicEl>
                                              <a:dgm id="{D0EF10CB-71AA-4DA9-A5A0-64E40D44F9DD}"/>
                                            </p:graphicEl>
                                          </p:spTgt>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2">
                                            <p:graphicEl>
                                              <a:dgm id="{81F2865C-D040-4933-9AE1-E75DBCCCD23D}"/>
                                            </p:graphicEl>
                                          </p:spTgt>
                                        </p:tgtEl>
                                        <p:attrNameLst>
                                          <p:attrName>style.visibility</p:attrName>
                                        </p:attrNameLst>
                                      </p:cBhvr>
                                      <p:to>
                                        <p:strVal val="visible"/>
                                      </p:to>
                                    </p:set>
                                    <p:animEffect transition="in" filter="randombar(horizontal)">
                                      <p:cBhvr>
                                        <p:cTn id="61" dur="500"/>
                                        <p:tgtEl>
                                          <p:spTgt spid="2">
                                            <p:graphicEl>
                                              <a:dgm id="{81F2865C-D040-4933-9AE1-E75DBCCCD23D}"/>
                                            </p:graphicEl>
                                          </p:spTgt>
                                        </p:tgtEl>
                                      </p:cBhvr>
                                    </p:animEffect>
                                  </p:childTnLst>
                                </p:cTn>
                              </p:par>
                            </p:childTnLst>
                          </p:cTn>
                        </p:par>
                      </p:childTnLst>
                    </p:cTn>
                  </p:par>
                  <p:par>
                    <p:cTn id="62" fill="hold">
                      <p:stCondLst>
                        <p:cond delay="indefinite"/>
                      </p:stCondLst>
                      <p:childTnLst>
                        <p:par>
                          <p:cTn id="63" fill="hold">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2">
                                            <p:graphicEl>
                                              <a:dgm id="{3FEE2C28-17E4-4F67-82EA-0C01B050DEB3}"/>
                                            </p:graphicEl>
                                          </p:spTgt>
                                        </p:tgtEl>
                                        <p:attrNameLst>
                                          <p:attrName>style.visibility</p:attrName>
                                        </p:attrNameLst>
                                      </p:cBhvr>
                                      <p:to>
                                        <p:strVal val="visible"/>
                                      </p:to>
                                    </p:set>
                                    <p:animEffect transition="in" filter="randombar(horizontal)">
                                      <p:cBhvr>
                                        <p:cTn id="66" dur="500"/>
                                        <p:tgtEl>
                                          <p:spTgt spid="2">
                                            <p:graphicEl>
                                              <a:dgm id="{3FEE2C28-17E4-4F67-82EA-0C01B050DEB3}"/>
                                            </p:graphicEl>
                                          </p:spTgt>
                                        </p:tgtEl>
                                      </p:cBhvr>
                                    </p:animEffect>
                                  </p:childTnLst>
                                </p:cTn>
                              </p:par>
                            </p:childTnLst>
                          </p:cTn>
                        </p:par>
                      </p:childTnLst>
                    </p:cTn>
                  </p:par>
                  <p:par>
                    <p:cTn id="67" fill="hold">
                      <p:stCondLst>
                        <p:cond delay="indefinite"/>
                      </p:stCondLst>
                      <p:childTnLst>
                        <p:par>
                          <p:cTn id="68" fill="hold">
                            <p:stCondLst>
                              <p:cond delay="0"/>
                            </p:stCondLst>
                            <p:childTnLst>
                              <p:par>
                                <p:cTn id="69" presetID="14" presetClass="entr" presetSubtype="10" fill="hold" grpId="0" nodeType="clickEffect">
                                  <p:stCondLst>
                                    <p:cond delay="0"/>
                                  </p:stCondLst>
                                  <p:childTnLst>
                                    <p:set>
                                      <p:cBhvr>
                                        <p:cTn id="70" dur="1" fill="hold">
                                          <p:stCondLst>
                                            <p:cond delay="0"/>
                                          </p:stCondLst>
                                        </p:cTn>
                                        <p:tgtEl>
                                          <p:spTgt spid="2">
                                            <p:graphicEl>
                                              <a:dgm id="{1D2F30DE-E3DD-4F1F-B7E9-A85833F11070}"/>
                                            </p:graphicEl>
                                          </p:spTgt>
                                        </p:tgtEl>
                                        <p:attrNameLst>
                                          <p:attrName>style.visibility</p:attrName>
                                        </p:attrNameLst>
                                      </p:cBhvr>
                                      <p:to>
                                        <p:strVal val="visible"/>
                                      </p:to>
                                    </p:set>
                                    <p:animEffect transition="in" filter="randombar(horizontal)">
                                      <p:cBhvr>
                                        <p:cTn id="71" dur="500"/>
                                        <p:tgtEl>
                                          <p:spTgt spid="2">
                                            <p:graphicEl>
                                              <a:dgm id="{1D2F30DE-E3DD-4F1F-B7E9-A85833F11070}"/>
                                            </p:graphicEl>
                                          </p:spTgt>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2">
                                            <p:graphicEl>
                                              <a:dgm id="{88A69B5E-9681-4FFB-9FDD-2614B2C0C384}"/>
                                            </p:graphicEl>
                                          </p:spTgt>
                                        </p:tgtEl>
                                        <p:attrNameLst>
                                          <p:attrName>style.visibility</p:attrName>
                                        </p:attrNameLst>
                                      </p:cBhvr>
                                      <p:to>
                                        <p:strVal val="visible"/>
                                      </p:to>
                                    </p:set>
                                    <p:animEffect transition="in" filter="randombar(horizontal)">
                                      <p:cBhvr>
                                        <p:cTn id="74" dur="500"/>
                                        <p:tgtEl>
                                          <p:spTgt spid="2">
                                            <p:graphicEl>
                                              <a:dgm id="{88A69B5E-9681-4FFB-9FDD-2614B2C0C384}"/>
                                            </p:graphicEl>
                                          </p:spTgt>
                                        </p:tgtEl>
                                      </p:cBhvr>
                                    </p:animEffect>
                                  </p:childTnLst>
                                </p:cTn>
                              </p:par>
                            </p:childTnLst>
                          </p:cTn>
                        </p:par>
                      </p:childTnLst>
                    </p:cTn>
                  </p:par>
                  <p:par>
                    <p:cTn id="75" fill="hold">
                      <p:stCondLst>
                        <p:cond delay="indefinite"/>
                      </p:stCondLst>
                      <p:childTnLst>
                        <p:par>
                          <p:cTn id="76" fill="hold">
                            <p:stCondLst>
                              <p:cond delay="0"/>
                            </p:stCondLst>
                            <p:childTnLst>
                              <p:par>
                                <p:cTn id="77" presetID="14" presetClass="entr" presetSubtype="10" fill="hold" grpId="0" nodeType="clickEffect">
                                  <p:stCondLst>
                                    <p:cond delay="0"/>
                                  </p:stCondLst>
                                  <p:childTnLst>
                                    <p:set>
                                      <p:cBhvr>
                                        <p:cTn id="78" dur="1" fill="hold">
                                          <p:stCondLst>
                                            <p:cond delay="0"/>
                                          </p:stCondLst>
                                        </p:cTn>
                                        <p:tgtEl>
                                          <p:spTgt spid="2">
                                            <p:graphicEl>
                                              <a:dgm id="{5F012232-F02D-4E55-BF66-F80B102826A4}"/>
                                            </p:graphicEl>
                                          </p:spTgt>
                                        </p:tgtEl>
                                        <p:attrNameLst>
                                          <p:attrName>style.visibility</p:attrName>
                                        </p:attrNameLst>
                                      </p:cBhvr>
                                      <p:to>
                                        <p:strVal val="visible"/>
                                      </p:to>
                                    </p:set>
                                    <p:animEffect transition="in" filter="randombar(horizontal)">
                                      <p:cBhvr>
                                        <p:cTn id="79" dur="500"/>
                                        <p:tgtEl>
                                          <p:spTgt spid="2">
                                            <p:graphicEl>
                                              <a:dgm id="{5F012232-F02D-4E55-BF66-F80B102826A4}"/>
                                            </p:graphicEl>
                                          </p:spTgt>
                                        </p:tgtEl>
                                      </p:cBhvr>
                                    </p:animEffect>
                                  </p:childTnLst>
                                </p:cTn>
                              </p:par>
                              <p:par>
                                <p:cTn id="80" presetID="14" presetClass="entr" presetSubtype="10" fill="hold" grpId="0" nodeType="withEffect">
                                  <p:stCondLst>
                                    <p:cond delay="0"/>
                                  </p:stCondLst>
                                  <p:childTnLst>
                                    <p:set>
                                      <p:cBhvr>
                                        <p:cTn id="81" dur="1" fill="hold">
                                          <p:stCondLst>
                                            <p:cond delay="0"/>
                                          </p:stCondLst>
                                        </p:cTn>
                                        <p:tgtEl>
                                          <p:spTgt spid="2">
                                            <p:graphicEl>
                                              <a:dgm id="{16AEF4D8-F502-40A5-875B-422F1723F44D}"/>
                                            </p:graphicEl>
                                          </p:spTgt>
                                        </p:tgtEl>
                                        <p:attrNameLst>
                                          <p:attrName>style.visibility</p:attrName>
                                        </p:attrNameLst>
                                      </p:cBhvr>
                                      <p:to>
                                        <p:strVal val="visible"/>
                                      </p:to>
                                    </p:set>
                                    <p:animEffect transition="in" filter="randombar(horizontal)">
                                      <p:cBhvr>
                                        <p:cTn id="82" dur="500"/>
                                        <p:tgtEl>
                                          <p:spTgt spid="2">
                                            <p:graphicEl>
                                              <a:dgm id="{16AEF4D8-F502-40A5-875B-422F1723F44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Graphic spid="2"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2" y="546554"/>
            <a:ext cx="8172407" cy="7287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0399078"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402529" y="235605"/>
            <a:ext cx="1622323"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الندوات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78065" y="1417801"/>
            <a:ext cx="2989006" cy="4963754"/>
          </a:xfrm>
          <a:prstGeom prst="rect">
            <a:avLst/>
          </a:prstGeom>
        </p:spPr>
      </p:pic>
      <p:sp>
        <p:nvSpPr>
          <p:cNvPr id="9" name="مستطيل 8"/>
          <p:cNvSpPr/>
          <p:nvPr/>
        </p:nvSpPr>
        <p:spPr>
          <a:xfrm flipH="1">
            <a:off x="414301" y="1417801"/>
            <a:ext cx="9429894" cy="1784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الندوة: </a:t>
            </a:r>
            <a:r>
              <a:rPr lang="ar-SA" sz="2800" dirty="0" smtClean="0">
                <a:solidFill>
                  <a:schemeClr val="tx1"/>
                </a:solidFill>
                <a:latin typeface="Alexandria"/>
              </a:rPr>
              <a:t>هي عملية التقاء مجموعة من الأفراد أمام جمهور، على أن يقوم الأفراد بمناقشة موضوع يهم الجمهور، وذلك ليستفيد </a:t>
            </a:r>
            <a:r>
              <a:rPr lang="ar-SA" sz="2800" dirty="0">
                <a:solidFill>
                  <a:schemeClr val="tx1"/>
                </a:solidFill>
                <a:latin typeface="Alexandria"/>
              </a:rPr>
              <a:t>ا</a:t>
            </a:r>
            <a:r>
              <a:rPr lang="ar-SA" sz="2800" dirty="0" smtClean="0">
                <a:solidFill>
                  <a:schemeClr val="tx1"/>
                </a:solidFill>
                <a:latin typeface="Alexandria"/>
              </a:rPr>
              <a:t>لجمهور من خبرات الأفراد، ويتوفر للندوة مدير لها، على أن تكون في موقع وزمان وموضوع تم تحديدهم من قبل.</a:t>
            </a:r>
            <a:endParaRPr lang="ar-SA" sz="2800" dirty="0">
              <a:solidFill>
                <a:schemeClr val="tx1"/>
              </a:solidFill>
              <a:latin typeface="Alexandria"/>
            </a:endParaRPr>
          </a:p>
        </p:txBody>
      </p:sp>
      <p:sp>
        <p:nvSpPr>
          <p:cNvPr id="10" name="مستطيل 9"/>
          <p:cNvSpPr/>
          <p:nvPr/>
        </p:nvSpPr>
        <p:spPr>
          <a:xfrm flipH="1">
            <a:off x="5486401" y="2960557"/>
            <a:ext cx="4474729" cy="822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ما هو الفرق بين الندوة والمؤتمر؟</a:t>
            </a:r>
            <a:endParaRPr lang="ar-SA" sz="2800" b="1" dirty="0">
              <a:solidFill>
                <a:srgbClr val="FF0000"/>
              </a:solidFill>
              <a:latin typeface="Alexandria"/>
            </a:endParaRPr>
          </a:p>
        </p:txBody>
      </p:sp>
      <p:sp>
        <p:nvSpPr>
          <p:cNvPr id="11" name="مستطيل 10"/>
          <p:cNvSpPr/>
          <p:nvPr/>
        </p:nvSpPr>
        <p:spPr>
          <a:xfrm flipH="1">
            <a:off x="587313" y="4038273"/>
            <a:ext cx="9429894" cy="1784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الندوة: </a:t>
            </a:r>
            <a:r>
              <a:rPr lang="ar-SA" sz="2800" dirty="0" smtClean="0">
                <a:solidFill>
                  <a:schemeClr val="tx1"/>
                </a:solidFill>
                <a:latin typeface="Alexandria"/>
              </a:rPr>
              <a:t>اجتماع غير مطوّل في مجال محدد لفترة زمنية قصيرة وقد تأخذ صفة رسمية أو غير رسمية، بينما </a:t>
            </a:r>
            <a:r>
              <a:rPr lang="ar-SA" sz="2800" b="1" dirty="0" smtClean="0">
                <a:solidFill>
                  <a:schemeClr val="tx1"/>
                </a:solidFill>
                <a:latin typeface="Alexandria"/>
              </a:rPr>
              <a:t>المؤتمر</a:t>
            </a:r>
            <a:r>
              <a:rPr lang="ar-SA" sz="2800" dirty="0" smtClean="0">
                <a:solidFill>
                  <a:schemeClr val="tx1"/>
                </a:solidFill>
                <a:latin typeface="Alexandria"/>
              </a:rPr>
              <a:t> فهو تجمع رسمي بمحاور محددة فترته الزمنية أطول من الندوة ويعالج محاور أكثر من الندوة ويستغرق التنظيم له فترة وجهد أكثر من الندوة.</a:t>
            </a:r>
            <a:endParaRPr lang="ar-SA" sz="2800" dirty="0">
              <a:solidFill>
                <a:schemeClr val="tx1"/>
              </a:solidFill>
              <a:latin typeface="Alexandria"/>
            </a:endParaRPr>
          </a:p>
        </p:txBody>
      </p:sp>
    </p:spTree>
    <p:extLst>
      <p:ext uri="{BB962C8B-B14F-4D97-AF65-F5344CB8AC3E}">
        <p14:creationId xmlns:p14="http://schemas.microsoft.com/office/powerpoint/2010/main" val="246148645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56715"/>
            <a:ext cx="7925618" cy="6304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0364106"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210801" y="235605"/>
            <a:ext cx="1814052"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المعارض</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636608" y="1606810"/>
            <a:ext cx="9574193" cy="822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المعارض: </a:t>
            </a:r>
            <a:r>
              <a:rPr lang="ar-SA" sz="2800" dirty="0" smtClean="0">
                <a:solidFill>
                  <a:schemeClr val="tx1"/>
                </a:solidFill>
                <a:latin typeface="Alexandria"/>
              </a:rPr>
              <a:t>هي أداة تسويقية فعالة هدفها جمع المنتجات بكافة أنواعها مع المهتمين بهذه المنتجات في مكان واحد وبشكل يقدم المنتجات مع قيمة مضافة.</a:t>
            </a:r>
            <a:endParaRPr lang="ar-SA"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18655" y="1307690"/>
            <a:ext cx="3285769" cy="4785515"/>
          </a:xfrm>
          <a:prstGeom prst="rect">
            <a:avLst/>
          </a:prstGeom>
        </p:spPr>
      </p:pic>
      <p:sp>
        <p:nvSpPr>
          <p:cNvPr id="9" name="مستطيل 8"/>
          <p:cNvSpPr/>
          <p:nvPr/>
        </p:nvSpPr>
        <p:spPr>
          <a:xfrm flipH="1">
            <a:off x="7317350" y="2390249"/>
            <a:ext cx="2935297" cy="730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ما هي أنواع المعارض؟</a:t>
            </a:r>
            <a:endParaRPr lang="ar-SA" sz="2800" b="1" dirty="0">
              <a:solidFill>
                <a:srgbClr val="FF0000"/>
              </a:solidFill>
              <a:latin typeface="Alexandria"/>
            </a:endParaRPr>
          </a:p>
        </p:txBody>
      </p:sp>
      <p:sp>
        <p:nvSpPr>
          <p:cNvPr id="10" name="مستطيل 9"/>
          <p:cNvSpPr/>
          <p:nvPr/>
        </p:nvSpPr>
        <p:spPr>
          <a:xfrm flipH="1">
            <a:off x="462985" y="3359983"/>
            <a:ext cx="9747813" cy="947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المعارض التجارية: </a:t>
            </a:r>
            <a:r>
              <a:rPr lang="ar-SA" sz="2800" dirty="0" smtClean="0">
                <a:solidFill>
                  <a:schemeClr val="tx1"/>
                </a:solidFill>
                <a:latin typeface="Alexandria"/>
              </a:rPr>
              <a:t>تقام عدة مرات بشكل دوري وبانتظام، ويقوم فيها التجار والبائعون بعرض منتجاتهم وبضائعهم بهدف الترويج للبضائع والبيع والشراء المباشر.</a:t>
            </a:r>
            <a:endParaRPr lang="ar-SA" sz="2800" dirty="0">
              <a:solidFill>
                <a:schemeClr val="tx1"/>
              </a:solidFill>
              <a:latin typeface="Alexandria"/>
            </a:endParaRPr>
          </a:p>
        </p:txBody>
      </p:sp>
      <p:sp>
        <p:nvSpPr>
          <p:cNvPr id="11" name="مستطيل 10"/>
          <p:cNvSpPr/>
          <p:nvPr/>
        </p:nvSpPr>
        <p:spPr>
          <a:xfrm flipH="1">
            <a:off x="504833" y="4598299"/>
            <a:ext cx="9747813" cy="1380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المعارض الصناعية: </a:t>
            </a:r>
            <a:r>
              <a:rPr lang="ar-SA" sz="2800" dirty="0" smtClean="0">
                <a:solidFill>
                  <a:schemeClr val="tx1"/>
                </a:solidFill>
                <a:latin typeface="Alexandria"/>
              </a:rPr>
              <a:t>هي المكان الذي يتم فيه عرض المصنوعات المختلفة، وتجميع جميع الصناعات في مكان واحد، حيث يلتقي الصناع وأصحاب المصانع والمستثمرين لعرض وتسويق منتجات صناعية.</a:t>
            </a:r>
            <a:endParaRPr lang="ar-SA" sz="2800" dirty="0">
              <a:solidFill>
                <a:schemeClr val="tx1"/>
              </a:solidFill>
              <a:latin typeface="Alexandria"/>
            </a:endParaRPr>
          </a:p>
        </p:txBody>
      </p:sp>
    </p:spTree>
    <p:extLst>
      <p:ext uri="{BB962C8B-B14F-4D97-AF65-F5344CB8AC3E}">
        <p14:creationId xmlns:p14="http://schemas.microsoft.com/office/powerpoint/2010/main" val="11627608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6904045" cy="519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0349917"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193161" y="235605"/>
            <a:ext cx="2831692"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المعارض</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42090" y="1281880"/>
            <a:ext cx="2349910" cy="2995152"/>
          </a:xfrm>
          <a:prstGeom prst="rect">
            <a:avLst/>
          </a:prstGeom>
        </p:spPr>
      </p:pic>
      <p:pic>
        <p:nvPicPr>
          <p:cNvPr id="4" name="صورة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842090" y="4277032"/>
            <a:ext cx="2458065" cy="2255497"/>
          </a:xfrm>
          <a:prstGeom prst="rect">
            <a:avLst/>
          </a:prstGeom>
        </p:spPr>
      </p:pic>
      <p:sp>
        <p:nvSpPr>
          <p:cNvPr id="9" name="مستطيل 8"/>
          <p:cNvSpPr/>
          <p:nvPr/>
        </p:nvSpPr>
        <p:spPr>
          <a:xfrm flipH="1">
            <a:off x="462115" y="1589102"/>
            <a:ext cx="9183330" cy="1596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المعارض الثقافية: </a:t>
            </a:r>
            <a:r>
              <a:rPr lang="ar-SA" sz="2800" dirty="0" smtClean="0">
                <a:solidFill>
                  <a:schemeClr val="tx1"/>
                </a:solidFill>
                <a:latin typeface="Alexandria"/>
              </a:rPr>
              <a:t>تختص بمعارض الكتب، والمنتجات الفكرية والأدبية عامة، وتتميز بملتقياتها الفكرية، حيث يلتقي المثقف بجمهور لعرض أحدث مؤلفاته وأعماله.</a:t>
            </a:r>
            <a:endParaRPr lang="ar-SA" sz="2800" dirty="0">
              <a:solidFill>
                <a:schemeClr val="tx1"/>
              </a:solidFill>
              <a:latin typeface="Alexandria"/>
            </a:endParaRPr>
          </a:p>
        </p:txBody>
      </p:sp>
      <p:sp>
        <p:nvSpPr>
          <p:cNvPr id="10" name="مستطيل 9"/>
          <p:cNvSpPr/>
          <p:nvPr/>
        </p:nvSpPr>
        <p:spPr>
          <a:xfrm flipH="1">
            <a:off x="462115" y="3702424"/>
            <a:ext cx="9183330" cy="1596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المعارض الفنية: </a:t>
            </a:r>
            <a:r>
              <a:rPr lang="ar-SA" sz="2800" dirty="0" smtClean="0">
                <a:solidFill>
                  <a:schemeClr val="tx1"/>
                </a:solidFill>
                <a:latin typeface="Alexandria"/>
              </a:rPr>
              <a:t>هي الفضاء الإبداعي الذي تلتقي فيه الفنون بمختلف أنواعها وأشكالها، وأحجامها وهيئاتها وقيمتها، مع الجمهور والنقاد والمهتمين عبر وسيط مكاني وزماني. وللمعارض الفنية أنواع منها (المعرض الفردي، المعرض الجماعي).</a:t>
            </a:r>
            <a:endParaRPr lang="ar-SA" sz="2800" dirty="0">
              <a:solidFill>
                <a:schemeClr val="tx1"/>
              </a:solidFill>
              <a:latin typeface="Alexandria"/>
            </a:endParaRPr>
          </a:p>
        </p:txBody>
      </p:sp>
    </p:spTree>
    <p:extLst>
      <p:ext uri="{BB962C8B-B14F-4D97-AF65-F5344CB8AC3E}">
        <p14:creationId xmlns:p14="http://schemas.microsoft.com/office/powerpoint/2010/main" val="33237386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4948737" cy="935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78271" y="1180950"/>
            <a:ext cx="1020243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52640" y="235605"/>
            <a:ext cx="4872213"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الفعاليات الثقافية والترفيهية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1442096" y="1349834"/>
            <a:ext cx="9183330" cy="15965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chemeClr val="tx1"/>
                </a:solidFill>
                <a:latin typeface="Alexandria"/>
              </a:rPr>
              <a:t>الفعاليات الترفيهية: </a:t>
            </a:r>
            <a:r>
              <a:rPr lang="ar-SA" sz="2800" dirty="0" smtClean="0">
                <a:solidFill>
                  <a:schemeClr val="tx1"/>
                </a:solidFill>
                <a:latin typeface="Alexandria"/>
              </a:rPr>
              <a:t>هي مجموعة واسعة من الأنشطة والأحداث التي تهدف إلى الترفيه عن الجمهور وإسعادهم وتحدث بصورة مؤقتة أو دورية.</a:t>
            </a:r>
            <a:endParaRPr lang="ar-SA"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7768" y="3010170"/>
            <a:ext cx="9743440" cy="2937513"/>
          </a:xfrm>
          <a:prstGeom prst="rect">
            <a:avLst/>
          </a:prstGeom>
        </p:spPr>
      </p:pic>
    </p:spTree>
    <p:extLst>
      <p:ext uri="{BB962C8B-B14F-4D97-AF65-F5344CB8AC3E}">
        <p14:creationId xmlns:p14="http://schemas.microsoft.com/office/powerpoint/2010/main" val="1079305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524337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2709" y="1229611"/>
            <a:ext cx="11346582"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569200" y="235605"/>
            <a:ext cx="4455653"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الفعاليات والترفيهية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5151120" y="1349834"/>
            <a:ext cx="5474306" cy="9260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endParaRPr lang="ar-SA" sz="2800" dirty="0">
              <a:solidFill>
                <a:schemeClr val="tx1"/>
              </a:solidFill>
              <a:latin typeface="Alexandria"/>
            </a:endParaRPr>
          </a:p>
        </p:txBody>
      </p:sp>
      <p:grpSp>
        <p:nvGrpSpPr>
          <p:cNvPr id="2" name="مجموعة 1"/>
          <p:cNvGrpSpPr/>
          <p:nvPr/>
        </p:nvGrpSpPr>
        <p:grpSpPr>
          <a:xfrm>
            <a:off x="8703453" y="1720818"/>
            <a:ext cx="2927176" cy="2688250"/>
            <a:chOff x="8703453" y="1720818"/>
            <a:chExt cx="2927176" cy="2688250"/>
          </a:xfrm>
        </p:grpSpPr>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03453" y="1720818"/>
              <a:ext cx="2740152" cy="1825752"/>
            </a:xfrm>
            <a:prstGeom prst="ellipse">
              <a:avLst/>
            </a:prstGeom>
            <a:ln>
              <a:noFill/>
            </a:ln>
            <a:effectLst>
              <a:softEdge rad="112500"/>
            </a:effectLst>
          </p:spPr>
        </p:pic>
        <p:sp>
          <p:nvSpPr>
            <p:cNvPr id="10" name="مستطيل 9"/>
            <p:cNvSpPr/>
            <p:nvPr/>
          </p:nvSpPr>
          <p:spPr>
            <a:xfrm rot="10800000" flipH="1" flipV="1">
              <a:off x="8703453" y="3672137"/>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الحفلات الموسيقية</a:t>
              </a:r>
              <a:endParaRPr lang="ar-SA" sz="2800" dirty="0">
                <a:solidFill>
                  <a:srgbClr val="FF0000"/>
                </a:solidFill>
                <a:latin typeface="Alexandria"/>
              </a:endParaRPr>
            </a:p>
          </p:txBody>
        </p:sp>
      </p:grpSp>
      <p:sp>
        <p:nvSpPr>
          <p:cNvPr id="11" name="مستطيل 10"/>
          <p:cNvSpPr/>
          <p:nvPr/>
        </p:nvSpPr>
        <p:spPr>
          <a:xfrm flipH="1">
            <a:off x="8099853" y="4302943"/>
            <a:ext cx="3338783" cy="2343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وتتمثل بحفلات وعروض مسرحية حيّة لفنانين وفرق موسيقية مشهورة أو عروض الأوركسترا الموسيقى الكلاسيكية</a:t>
            </a:r>
            <a:endParaRPr lang="ar-SA" sz="2800" dirty="0">
              <a:solidFill>
                <a:schemeClr val="tx1"/>
              </a:solidFill>
              <a:latin typeface="Alexandria"/>
            </a:endParaRPr>
          </a:p>
        </p:txBody>
      </p:sp>
      <p:grpSp>
        <p:nvGrpSpPr>
          <p:cNvPr id="12" name="مجموعة 11"/>
          <p:cNvGrpSpPr/>
          <p:nvPr/>
        </p:nvGrpSpPr>
        <p:grpSpPr>
          <a:xfrm>
            <a:off x="4632412" y="1723644"/>
            <a:ext cx="2936788" cy="2685424"/>
            <a:chOff x="4632412" y="1723644"/>
            <a:chExt cx="2936788" cy="2685424"/>
          </a:xfrm>
        </p:grpSpPr>
        <p:pic>
          <p:nvPicPr>
            <p:cNvPr id="6" name="صورة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49019" y="1723644"/>
              <a:ext cx="2920181" cy="1825751"/>
            </a:xfrm>
            <a:prstGeom prst="ellipse">
              <a:avLst/>
            </a:prstGeom>
            <a:ln>
              <a:noFill/>
            </a:ln>
            <a:effectLst>
              <a:softEdge rad="112500"/>
            </a:effectLst>
          </p:spPr>
        </p:pic>
        <p:sp>
          <p:nvSpPr>
            <p:cNvPr id="14" name="مستطيل 13"/>
            <p:cNvSpPr/>
            <p:nvPr/>
          </p:nvSpPr>
          <p:spPr>
            <a:xfrm rot="10800000" flipH="1" flipV="1">
              <a:off x="4632412" y="3672137"/>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المهرجانات</a:t>
              </a:r>
              <a:endParaRPr lang="ar-SA" sz="2800" dirty="0">
                <a:solidFill>
                  <a:srgbClr val="FF0000"/>
                </a:solidFill>
                <a:latin typeface="Alexandria"/>
              </a:endParaRPr>
            </a:p>
          </p:txBody>
        </p:sp>
      </p:grpSp>
      <p:sp>
        <p:nvSpPr>
          <p:cNvPr id="15" name="مستطيل 14"/>
          <p:cNvSpPr/>
          <p:nvPr/>
        </p:nvSpPr>
        <p:spPr>
          <a:xfrm flipH="1">
            <a:off x="4311697" y="4266472"/>
            <a:ext cx="3338783" cy="14785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مهرجانات الطعام وتجارب الطهي من مختلف المطابخ ومهرجانات ترفيهية ثقافية</a:t>
            </a:r>
            <a:endParaRPr lang="ar-SA" sz="2800" dirty="0">
              <a:solidFill>
                <a:schemeClr val="tx1"/>
              </a:solidFill>
              <a:latin typeface="Alexandria"/>
            </a:endParaRPr>
          </a:p>
        </p:txBody>
      </p:sp>
      <p:grpSp>
        <p:nvGrpSpPr>
          <p:cNvPr id="13" name="مجموعة 12"/>
          <p:cNvGrpSpPr/>
          <p:nvPr/>
        </p:nvGrpSpPr>
        <p:grpSpPr>
          <a:xfrm>
            <a:off x="860519" y="1723644"/>
            <a:ext cx="3146736" cy="2660601"/>
            <a:chOff x="860519" y="1723644"/>
            <a:chExt cx="3146736" cy="2660601"/>
          </a:xfrm>
        </p:grpSpPr>
        <p:pic>
          <p:nvPicPr>
            <p:cNvPr id="9" name="صورة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2469" y="1723644"/>
              <a:ext cx="2964786" cy="1825751"/>
            </a:xfrm>
            <a:prstGeom prst="ellipse">
              <a:avLst/>
            </a:prstGeom>
            <a:ln>
              <a:noFill/>
            </a:ln>
            <a:effectLst>
              <a:softEdge rad="112500"/>
            </a:effectLst>
          </p:spPr>
        </p:pic>
        <p:sp>
          <p:nvSpPr>
            <p:cNvPr id="19" name="مستطيل 18"/>
            <p:cNvSpPr/>
            <p:nvPr/>
          </p:nvSpPr>
          <p:spPr>
            <a:xfrm rot="10800000" flipH="1" flipV="1">
              <a:off x="860519" y="3647314"/>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الفعاليات الرياضية</a:t>
              </a:r>
              <a:endParaRPr lang="ar-SA" sz="2800" dirty="0">
                <a:solidFill>
                  <a:srgbClr val="FF0000"/>
                </a:solidFill>
                <a:latin typeface="Alexandria"/>
              </a:endParaRPr>
            </a:p>
          </p:txBody>
        </p:sp>
      </p:grpSp>
      <p:sp>
        <p:nvSpPr>
          <p:cNvPr id="20" name="مستطيل 19"/>
          <p:cNvSpPr/>
          <p:nvPr/>
        </p:nvSpPr>
        <p:spPr>
          <a:xfrm flipH="1">
            <a:off x="512893" y="4409068"/>
            <a:ext cx="3574117" cy="15811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وتتمثل بالبطولات الرياضية مثل مباريات كرة القدم والماراثونات وسباقات الجري بمشاركة أعمار متعددة</a:t>
            </a:r>
            <a:endParaRPr lang="ar-SA" sz="2800" dirty="0">
              <a:solidFill>
                <a:schemeClr val="tx1"/>
              </a:solidFill>
              <a:latin typeface="Alexandria"/>
            </a:endParaRPr>
          </a:p>
        </p:txBody>
      </p:sp>
    </p:spTree>
    <p:extLst>
      <p:ext uri="{BB962C8B-B14F-4D97-AF65-F5344CB8AC3E}">
        <p14:creationId xmlns:p14="http://schemas.microsoft.com/office/powerpoint/2010/main" val="11013066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randombar(horizontal)">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5"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524337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2893" y="1438340"/>
            <a:ext cx="11346582"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7382" y="632246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569200" y="235605"/>
            <a:ext cx="4455653"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الفعاليات والترفيهية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5151120" y="1349834"/>
            <a:ext cx="5474306" cy="9260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endParaRPr lang="ar-SA" sz="2800" dirty="0">
              <a:solidFill>
                <a:schemeClr val="tx1"/>
              </a:solidFill>
              <a:latin typeface="Alexandria"/>
            </a:endParaRPr>
          </a:p>
        </p:txBody>
      </p:sp>
      <p:sp>
        <p:nvSpPr>
          <p:cNvPr id="11" name="مستطيل 10"/>
          <p:cNvSpPr/>
          <p:nvPr/>
        </p:nvSpPr>
        <p:spPr>
          <a:xfrm flipH="1">
            <a:off x="8200685" y="4394491"/>
            <a:ext cx="3338783" cy="17839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فعاليات المسرحيات الدرامية والكوميدية والموسيقية، والعروض السينمائية للأفلام وسينما الهواء الطلق</a:t>
            </a:r>
            <a:endParaRPr lang="ar-SA" sz="2800" dirty="0">
              <a:solidFill>
                <a:schemeClr val="tx1"/>
              </a:solidFill>
              <a:latin typeface="Alexandria"/>
            </a:endParaRPr>
          </a:p>
        </p:txBody>
      </p:sp>
      <p:sp>
        <p:nvSpPr>
          <p:cNvPr id="15" name="مستطيل 14"/>
          <p:cNvSpPr/>
          <p:nvPr/>
        </p:nvSpPr>
        <p:spPr>
          <a:xfrm flipH="1">
            <a:off x="4402588" y="4361199"/>
            <a:ext cx="3338783" cy="1850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مسابقات ألعاب الهروب وألعاب الواقع الافتراضي والألعاب الإلكترونية والفعاليات الخاصة بها.</a:t>
            </a:r>
            <a:endParaRPr lang="ar-SA" sz="2800" dirty="0">
              <a:solidFill>
                <a:schemeClr val="tx1"/>
              </a:solidFill>
              <a:latin typeface="Alexandria"/>
            </a:endParaRPr>
          </a:p>
        </p:txBody>
      </p:sp>
      <p:sp>
        <p:nvSpPr>
          <p:cNvPr id="20" name="مستطيل 19"/>
          <p:cNvSpPr/>
          <p:nvPr/>
        </p:nvSpPr>
        <p:spPr>
          <a:xfrm flipH="1">
            <a:off x="512892" y="4409068"/>
            <a:ext cx="3574117" cy="19133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تنظيم حفلات لجمع التبرعات لأسباب إنسانية وتنظيم أسواق لبيع منتجات لصالح الجمعيات الخيرية، وإقامة مسابقات لأسباب خيرية.</a:t>
            </a:r>
            <a:endParaRPr lang="ar-SA" sz="2800" dirty="0">
              <a:solidFill>
                <a:schemeClr val="tx1"/>
              </a:solidFill>
              <a:latin typeface="Alexandria"/>
            </a:endParaRPr>
          </a:p>
        </p:txBody>
      </p:sp>
      <p:grpSp>
        <p:nvGrpSpPr>
          <p:cNvPr id="4" name="مجموعة 3"/>
          <p:cNvGrpSpPr/>
          <p:nvPr/>
        </p:nvGrpSpPr>
        <p:grpSpPr>
          <a:xfrm>
            <a:off x="8023914" y="1772242"/>
            <a:ext cx="3654466" cy="2393226"/>
            <a:chOff x="8023914" y="1772242"/>
            <a:chExt cx="3654466" cy="2393226"/>
          </a:xfrm>
        </p:grpSpPr>
        <p:sp>
          <p:nvSpPr>
            <p:cNvPr id="10" name="مستطيل 9"/>
            <p:cNvSpPr/>
            <p:nvPr/>
          </p:nvSpPr>
          <p:spPr>
            <a:xfrm rot="10800000" flipH="1" flipV="1">
              <a:off x="8023914" y="3428537"/>
              <a:ext cx="365446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العروض المسرحية والسينمائية</a:t>
              </a:r>
              <a:endParaRPr lang="ar-SA" sz="2800" dirty="0">
                <a:solidFill>
                  <a:srgbClr val="FF0000"/>
                </a:solidFill>
                <a:latin typeface="Alexandria"/>
              </a:endParaRPr>
            </a:p>
          </p:txBody>
        </p:sp>
        <p:pic>
          <p:nvPicPr>
            <p:cNvPr id="17" name="صورة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55028" y="1772242"/>
              <a:ext cx="2853631" cy="1690859"/>
            </a:xfrm>
            <a:prstGeom prst="ellipse">
              <a:avLst/>
            </a:prstGeom>
            <a:ln>
              <a:noFill/>
            </a:ln>
            <a:effectLst>
              <a:softEdge rad="112500"/>
            </a:effectLst>
          </p:spPr>
        </p:pic>
      </p:grpSp>
      <p:grpSp>
        <p:nvGrpSpPr>
          <p:cNvPr id="6" name="مجموعة 5"/>
          <p:cNvGrpSpPr/>
          <p:nvPr/>
        </p:nvGrpSpPr>
        <p:grpSpPr>
          <a:xfrm>
            <a:off x="4642024" y="1471704"/>
            <a:ext cx="3200796" cy="2709132"/>
            <a:chOff x="4642024" y="1471704"/>
            <a:chExt cx="3200796" cy="2709132"/>
          </a:xfrm>
        </p:grpSpPr>
        <p:sp>
          <p:nvSpPr>
            <p:cNvPr id="14" name="مستطيل 13"/>
            <p:cNvSpPr/>
            <p:nvPr/>
          </p:nvSpPr>
          <p:spPr>
            <a:xfrm rot="10800000" flipH="1" flipV="1">
              <a:off x="4642024" y="3443905"/>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الفعاليات التفاعلية</a:t>
              </a:r>
              <a:endParaRPr lang="ar-SA" sz="2800" dirty="0">
                <a:solidFill>
                  <a:srgbClr val="FF0000"/>
                </a:solidFill>
                <a:latin typeface="Alexandria"/>
              </a:endParaRPr>
            </a:p>
          </p:txBody>
        </p:sp>
        <p:pic>
          <p:nvPicPr>
            <p:cNvPr id="2" name="صورة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46172" y="1471704"/>
              <a:ext cx="3096648" cy="2048865"/>
            </a:xfrm>
            <a:prstGeom prst="ellipse">
              <a:avLst/>
            </a:prstGeom>
            <a:ln>
              <a:noFill/>
            </a:ln>
            <a:effectLst>
              <a:softEdge rad="112500"/>
            </a:effectLst>
          </p:spPr>
        </p:pic>
      </p:grpSp>
      <p:grpSp>
        <p:nvGrpSpPr>
          <p:cNvPr id="9" name="مجموعة 8"/>
          <p:cNvGrpSpPr/>
          <p:nvPr/>
        </p:nvGrpSpPr>
        <p:grpSpPr>
          <a:xfrm>
            <a:off x="708897" y="1663537"/>
            <a:ext cx="3228024" cy="2517298"/>
            <a:chOff x="708897" y="1663537"/>
            <a:chExt cx="3228024" cy="2517298"/>
          </a:xfrm>
        </p:grpSpPr>
        <p:sp>
          <p:nvSpPr>
            <p:cNvPr id="19" name="مستطيل 18"/>
            <p:cNvSpPr/>
            <p:nvPr/>
          </p:nvSpPr>
          <p:spPr>
            <a:xfrm rot="10800000" flipH="1" flipV="1">
              <a:off x="708897" y="3443904"/>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الفعاليات الخيرية</a:t>
              </a:r>
              <a:endParaRPr lang="ar-SA" sz="2800" dirty="0">
                <a:solidFill>
                  <a:srgbClr val="FF0000"/>
                </a:solidFill>
                <a:latin typeface="Alexandria"/>
              </a:endParaRPr>
            </a:p>
          </p:txBody>
        </p:sp>
        <p:pic>
          <p:nvPicPr>
            <p:cNvPr id="12" name="صورة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2658" y="1663537"/>
              <a:ext cx="3114263" cy="1857032"/>
            </a:xfrm>
            <a:prstGeom prst="ellipse">
              <a:avLst/>
            </a:prstGeom>
            <a:ln>
              <a:noFill/>
            </a:ln>
            <a:effectLst>
              <a:softEdge rad="112500"/>
            </a:effectLst>
          </p:spPr>
        </p:pic>
      </p:grpSp>
    </p:spTree>
    <p:extLst>
      <p:ext uri="{BB962C8B-B14F-4D97-AF65-F5344CB8AC3E}">
        <p14:creationId xmlns:p14="http://schemas.microsoft.com/office/powerpoint/2010/main" val="393891747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randombar(horizontal)">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5" grpId="0"/>
      <p:bldP spid="2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524337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8688" y="1140581"/>
            <a:ext cx="11346582"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86711" y="606682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569200" y="235605"/>
            <a:ext cx="4455653"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الفعاليات والترفيهية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5151120" y="1349834"/>
            <a:ext cx="5474306" cy="9260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endParaRPr lang="ar-SA" sz="2800" dirty="0">
              <a:solidFill>
                <a:schemeClr val="tx1"/>
              </a:solidFill>
              <a:latin typeface="Alexandria"/>
            </a:endParaRPr>
          </a:p>
        </p:txBody>
      </p:sp>
      <p:sp>
        <p:nvSpPr>
          <p:cNvPr id="15" name="مستطيل 14"/>
          <p:cNvSpPr/>
          <p:nvPr/>
        </p:nvSpPr>
        <p:spPr>
          <a:xfrm flipH="1">
            <a:off x="609597" y="1437081"/>
            <a:ext cx="10530347" cy="3429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ولمزيد من التوضيح يظهر الرابط أدناه أحد أشهر الفعاليات الترفيهية وهو حفل جوي </a:t>
            </a:r>
            <a:r>
              <a:rPr lang="ar-SA" sz="2800" dirty="0" err="1" smtClean="0">
                <a:solidFill>
                  <a:schemeClr val="tx1"/>
                </a:solidFill>
                <a:latin typeface="Alexandria"/>
              </a:rPr>
              <a:t>أووردز</a:t>
            </a:r>
            <a:endParaRPr lang="ar-SA" sz="2800" dirty="0" smtClean="0">
              <a:solidFill>
                <a:schemeClr val="tx1"/>
              </a:solidFill>
              <a:latin typeface="Alexandria"/>
            </a:endParaRPr>
          </a:p>
          <a:p>
            <a:pPr algn="justLow"/>
            <a:r>
              <a:rPr lang="en-US" sz="2400" dirty="0">
                <a:solidFill>
                  <a:schemeClr val="tx1"/>
                </a:solidFill>
                <a:latin typeface="Alexandria"/>
              </a:rPr>
              <a:t>https://shahid.mbc.net/ar/player/episodes/%D8%AD%D9%81%D9%84-%D8%AA%D9%88%D8%B2%D9%8A%D8%B9-%D8%AC%D9%88%D8%A7%D8%A6%D8%B2-%D8%B5%D9%86%D8%A7%D8%B9-%D8%A7%D9%84%D8%AA%D8%B1%D9%81%D9%8A%D9%87-%D8%A7%D9%84%D9%85%D9%88%D8%B3%D9%85-2026-%D8%A7%D9%84%D8%AD%D9%84%D9%82%D8%A9-2/id-49923678764138</a:t>
            </a:r>
            <a:endParaRPr lang="ar-SA" sz="24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88273" y="4508080"/>
            <a:ext cx="3095318" cy="2191682"/>
          </a:xfrm>
          <a:prstGeom prst="ellipse">
            <a:avLst/>
          </a:prstGeom>
          <a:ln>
            <a:noFill/>
          </a:ln>
          <a:effectLst>
            <a:softEdge rad="112500"/>
          </a:effectLst>
        </p:spPr>
      </p:pic>
    </p:spTree>
    <p:extLst>
      <p:ext uri="{BB962C8B-B14F-4D97-AF65-F5344CB8AC3E}">
        <p14:creationId xmlns:p14="http://schemas.microsoft.com/office/powerpoint/2010/main" val="42061281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6520587" cy="519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8750710" y="235605"/>
            <a:ext cx="3274143"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المناسبات الخاصة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757084" y="1485573"/>
            <a:ext cx="10663918" cy="9537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المناسبات الخاصة: هي المناسبات المرتبطة بأحداث شخصية أو عائلية وتأخذ أهمية خاصة في مجال تنظيم الفعاليات نتيجة الاهتمام المتزايد بهذه المجالات في الآونة الأخيرة. ومن أمثلتها: </a:t>
            </a:r>
            <a:endParaRPr lang="ar-SA" sz="2800" dirty="0">
              <a:solidFill>
                <a:schemeClr val="tx1"/>
              </a:solidFill>
              <a:latin typeface="Alexandria"/>
            </a:endParaRPr>
          </a:p>
        </p:txBody>
      </p:sp>
      <p:grpSp>
        <p:nvGrpSpPr>
          <p:cNvPr id="6" name="مجموعة 5"/>
          <p:cNvGrpSpPr/>
          <p:nvPr/>
        </p:nvGrpSpPr>
        <p:grpSpPr>
          <a:xfrm>
            <a:off x="7580671" y="2755740"/>
            <a:ext cx="4095969" cy="3425650"/>
            <a:chOff x="7580671" y="2755740"/>
            <a:chExt cx="4095969" cy="3425650"/>
          </a:xfrm>
        </p:grpSpPr>
        <p:pic>
          <p:nvPicPr>
            <p:cNvPr id="2" name="صورة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80671" y="2755740"/>
              <a:ext cx="4095969" cy="2540413"/>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مستطيل 9"/>
            <p:cNvSpPr/>
            <p:nvPr/>
          </p:nvSpPr>
          <p:spPr>
            <a:xfrm rot="10800000" flipH="1" flipV="1">
              <a:off x="8015130" y="5444459"/>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حفلات الزفاف</a:t>
              </a:r>
              <a:endParaRPr lang="ar-SA" sz="2800" dirty="0">
                <a:solidFill>
                  <a:srgbClr val="FF0000"/>
                </a:solidFill>
                <a:latin typeface="Alexandria"/>
              </a:endParaRPr>
            </a:p>
          </p:txBody>
        </p:sp>
      </p:grpSp>
      <p:grpSp>
        <p:nvGrpSpPr>
          <p:cNvPr id="9" name="مجموعة 8"/>
          <p:cNvGrpSpPr/>
          <p:nvPr/>
        </p:nvGrpSpPr>
        <p:grpSpPr>
          <a:xfrm>
            <a:off x="1144783" y="2769007"/>
            <a:ext cx="4414685" cy="3412383"/>
            <a:chOff x="1144783" y="2769007"/>
            <a:chExt cx="4414685" cy="3412383"/>
          </a:xfrm>
        </p:grpSpPr>
        <p:pic>
          <p:nvPicPr>
            <p:cNvPr id="4"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4783" y="2769007"/>
              <a:ext cx="4414685" cy="2540413"/>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مستطيل 10"/>
            <p:cNvSpPr/>
            <p:nvPr/>
          </p:nvSpPr>
          <p:spPr>
            <a:xfrm rot="10800000" flipH="1" flipV="1">
              <a:off x="1795553" y="5444459"/>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أعياد الميلاد</a:t>
              </a:r>
              <a:endParaRPr lang="ar-SA" sz="2800" dirty="0">
                <a:solidFill>
                  <a:srgbClr val="FF0000"/>
                </a:solidFill>
                <a:latin typeface="Alexandria"/>
              </a:endParaRPr>
            </a:p>
          </p:txBody>
        </p:sp>
      </p:grpSp>
    </p:spTree>
    <p:extLst>
      <p:ext uri="{BB962C8B-B14F-4D97-AF65-F5344CB8AC3E}">
        <p14:creationId xmlns:p14="http://schemas.microsoft.com/office/powerpoint/2010/main" val="13325019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6520587" cy="519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8750710" y="235605"/>
            <a:ext cx="3274143"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المناسبات الخاصة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17" name="مجموعة 16"/>
          <p:cNvGrpSpPr/>
          <p:nvPr/>
        </p:nvGrpSpPr>
        <p:grpSpPr>
          <a:xfrm>
            <a:off x="7492180" y="2062923"/>
            <a:ext cx="3539613" cy="3519640"/>
            <a:chOff x="4748980" y="1826939"/>
            <a:chExt cx="3539613" cy="3519640"/>
          </a:xfrm>
        </p:grpSpPr>
        <p:pic>
          <p:nvPicPr>
            <p:cNvPr id="15" name="صورة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48980" y="1826939"/>
              <a:ext cx="3539613" cy="2143124"/>
            </a:xfrm>
            <a:prstGeom prst="rect">
              <a:avLst/>
            </a:prstGeom>
          </p:spPr>
        </p:pic>
        <p:sp>
          <p:nvSpPr>
            <p:cNvPr id="20" name="مستطيل 19"/>
            <p:cNvSpPr/>
            <p:nvPr/>
          </p:nvSpPr>
          <p:spPr>
            <a:xfrm rot="10800000" flipH="1" flipV="1">
              <a:off x="5260258" y="4609648"/>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حفلات التخرج</a:t>
              </a:r>
              <a:endParaRPr lang="ar-SA" sz="2800" dirty="0">
                <a:solidFill>
                  <a:srgbClr val="FF0000"/>
                </a:solidFill>
                <a:latin typeface="Alexandria"/>
              </a:endParaRPr>
            </a:p>
          </p:txBody>
        </p:sp>
      </p:grpSp>
      <p:grpSp>
        <p:nvGrpSpPr>
          <p:cNvPr id="22" name="مجموعة 21"/>
          <p:cNvGrpSpPr/>
          <p:nvPr/>
        </p:nvGrpSpPr>
        <p:grpSpPr>
          <a:xfrm>
            <a:off x="1333001" y="2194952"/>
            <a:ext cx="3495675" cy="3550222"/>
            <a:chOff x="659266" y="1826939"/>
            <a:chExt cx="3495675" cy="3550222"/>
          </a:xfrm>
        </p:grpSpPr>
        <p:pic>
          <p:nvPicPr>
            <p:cNvPr id="13" name="صورة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266" y="1826939"/>
              <a:ext cx="3495675" cy="2143124"/>
            </a:xfrm>
            <a:prstGeom prst="rect">
              <a:avLst/>
            </a:prstGeom>
          </p:spPr>
        </p:pic>
        <p:sp>
          <p:nvSpPr>
            <p:cNvPr id="21" name="مستطيل 20"/>
            <p:cNvSpPr/>
            <p:nvPr/>
          </p:nvSpPr>
          <p:spPr>
            <a:xfrm rot="10800000" flipH="1" flipV="1">
              <a:off x="943515" y="4640230"/>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رحلات ترفيهية</a:t>
              </a:r>
              <a:endParaRPr lang="ar-SA" sz="2800" dirty="0">
                <a:solidFill>
                  <a:srgbClr val="FF0000"/>
                </a:solidFill>
                <a:latin typeface="Alexandria"/>
              </a:endParaRPr>
            </a:p>
          </p:txBody>
        </p:sp>
      </p:grpSp>
    </p:spTree>
    <p:extLst>
      <p:ext uri="{BB962C8B-B14F-4D97-AF65-F5344CB8AC3E}">
        <p14:creationId xmlns:p14="http://schemas.microsoft.com/office/powerpoint/2010/main" val="17204070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randombar(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randombar(horizontal)">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62256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155869"/>
            <a:ext cx="11460963"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8416413" y="235605"/>
            <a:ext cx="3608440"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الفعاليات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757083" y="1287537"/>
            <a:ext cx="10559845" cy="18893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الفعاليات المؤسسية: هي أنشطة أو أحداث تنظمها الشركات أو المؤسسات لتحقيق أهداف تجارية محددة. مثل: تعزيز التواصل الداخلي أو الخارجي، أو بناء العلاقات مع العملاء، أو إطلاق منتجات جديدة، أو تعزيز ثقافة الشركة، وتُعدّ إستراتيجية لتعزيز السمعة وزيادة المبيعات، أو تحقيق التكامل بين الفرق</a:t>
            </a:r>
            <a:endParaRPr lang="ar-SA"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9935" y="3176888"/>
            <a:ext cx="10726993" cy="2940084"/>
          </a:xfrm>
          <a:prstGeom prst="rect">
            <a:avLst/>
          </a:prstGeom>
        </p:spPr>
      </p:pic>
    </p:spTree>
    <p:extLst>
      <p:ext uri="{BB962C8B-B14F-4D97-AF65-F5344CB8AC3E}">
        <p14:creationId xmlns:p14="http://schemas.microsoft.com/office/powerpoint/2010/main" val="39877635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07103" y="541475"/>
            <a:ext cx="52030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155869"/>
            <a:ext cx="11460963"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521677" y="235605"/>
            <a:ext cx="4503176"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الفعاليات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7728153" y="1435798"/>
            <a:ext cx="3569108"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الفعاليات المؤسسية الداخلية:</a:t>
            </a:r>
            <a:endParaRPr lang="ar-SA" sz="2800" b="1" dirty="0">
              <a:solidFill>
                <a:srgbClr val="FF0000"/>
              </a:solidFill>
              <a:latin typeface="Alexandria"/>
            </a:endParaRPr>
          </a:p>
        </p:txBody>
      </p:sp>
      <p:sp>
        <p:nvSpPr>
          <p:cNvPr id="9" name="مستطيل 8"/>
          <p:cNvSpPr/>
          <p:nvPr/>
        </p:nvSpPr>
        <p:spPr>
          <a:xfrm flipH="1">
            <a:off x="7801895" y="2243797"/>
            <a:ext cx="3569108"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1) مؤتمرات الموظفين.</a:t>
            </a:r>
            <a:endParaRPr lang="ar-SA" sz="2800" dirty="0">
              <a:solidFill>
                <a:schemeClr val="tx1"/>
              </a:solidFill>
              <a:latin typeface="Alexandria"/>
            </a:endParaRPr>
          </a:p>
        </p:txBody>
      </p:sp>
      <p:sp>
        <p:nvSpPr>
          <p:cNvPr id="10" name="مستطيل 9"/>
          <p:cNvSpPr/>
          <p:nvPr/>
        </p:nvSpPr>
        <p:spPr>
          <a:xfrm flipH="1">
            <a:off x="7728153" y="2984478"/>
            <a:ext cx="3569108"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2) فعاليات بناء فرق العمل.</a:t>
            </a:r>
            <a:endParaRPr lang="ar-SA" sz="2800" dirty="0">
              <a:solidFill>
                <a:schemeClr val="tx1"/>
              </a:solidFill>
              <a:latin typeface="Alexandria"/>
            </a:endParaRPr>
          </a:p>
        </p:txBody>
      </p:sp>
      <p:sp>
        <p:nvSpPr>
          <p:cNvPr id="11" name="مستطيل 10"/>
          <p:cNvSpPr/>
          <p:nvPr/>
        </p:nvSpPr>
        <p:spPr>
          <a:xfrm flipH="1">
            <a:off x="5756785" y="3713691"/>
            <a:ext cx="5624048"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3) حفلات تكريم الموظفين والحفلات السنوية.</a:t>
            </a:r>
            <a:endParaRPr lang="ar-SA" sz="2800" dirty="0">
              <a:solidFill>
                <a:schemeClr val="tx1"/>
              </a:solidFill>
              <a:latin typeface="Alexandria"/>
            </a:endParaRPr>
          </a:p>
        </p:txBody>
      </p:sp>
      <p:sp>
        <p:nvSpPr>
          <p:cNvPr id="12" name="مستطيل 11"/>
          <p:cNvSpPr/>
          <p:nvPr/>
        </p:nvSpPr>
        <p:spPr>
          <a:xfrm flipH="1">
            <a:off x="7020232" y="4553377"/>
            <a:ext cx="4277029"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4) دورات تدريبية وورش عمل.</a:t>
            </a:r>
            <a:endParaRPr lang="ar-SA" sz="2800" dirty="0">
              <a:solidFill>
                <a:schemeClr val="tx1"/>
              </a:solidFill>
              <a:latin typeface="Alexandria"/>
            </a:endParaRPr>
          </a:p>
        </p:txBody>
      </p:sp>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4048" y="1257462"/>
            <a:ext cx="4826000" cy="2456229"/>
          </a:xfrm>
          <a:prstGeom prst="rect">
            <a:avLst/>
          </a:prstGeom>
        </p:spPr>
      </p:pic>
      <p:pic>
        <p:nvPicPr>
          <p:cNvPr id="6" name="صورة 5"/>
          <p:cNvPicPr>
            <a:picLocks noChangeAspect="1"/>
          </p:cNvPicPr>
          <p:nvPr/>
        </p:nvPicPr>
        <p:blipFill rotWithShape="1">
          <a:blip r:embed="rId5">
            <a:extLst>
              <a:ext uri="{28A0092B-C50C-407E-A947-70E740481C1C}">
                <a14:useLocalDpi xmlns:a14="http://schemas.microsoft.com/office/drawing/2010/main" val="0"/>
              </a:ext>
            </a:extLst>
          </a:blip>
          <a:srcRect b="18905"/>
          <a:stretch/>
        </p:blipFill>
        <p:spPr>
          <a:xfrm>
            <a:off x="625173" y="3559150"/>
            <a:ext cx="3973866" cy="2320540"/>
          </a:xfrm>
          <a:prstGeom prst="rect">
            <a:avLst/>
          </a:prstGeom>
        </p:spPr>
      </p:pic>
    </p:spTree>
    <p:extLst>
      <p:ext uri="{BB962C8B-B14F-4D97-AF65-F5344CB8AC3E}">
        <p14:creationId xmlns:p14="http://schemas.microsoft.com/office/powerpoint/2010/main" val="2677344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randombar(horizontal)">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9" grpId="0"/>
      <p:bldP spid="10" grpId="0"/>
      <p:bldP spid="11"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07103" y="541475"/>
            <a:ext cx="52030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155869"/>
            <a:ext cx="11460963"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521677" y="235605"/>
            <a:ext cx="4503176"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الفعاليات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7261123" y="1197125"/>
            <a:ext cx="4109880"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الفعاليات المؤسسية الخارجية:</a:t>
            </a:r>
            <a:endParaRPr lang="ar-SA" sz="2800" b="1" dirty="0">
              <a:solidFill>
                <a:srgbClr val="FF0000"/>
              </a:solidFill>
              <a:latin typeface="Alexandria"/>
            </a:endParaRPr>
          </a:p>
        </p:txBody>
      </p:sp>
      <p:sp>
        <p:nvSpPr>
          <p:cNvPr id="9" name="مستطيل 8"/>
          <p:cNvSpPr/>
          <p:nvPr/>
        </p:nvSpPr>
        <p:spPr>
          <a:xfrm flipH="1">
            <a:off x="6934199" y="1839596"/>
            <a:ext cx="4527751"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1) المؤتمرات والمعارض الخارجية.</a:t>
            </a:r>
            <a:endParaRPr lang="ar-SA" sz="2800" dirty="0">
              <a:solidFill>
                <a:schemeClr val="tx1"/>
              </a:solidFill>
              <a:latin typeface="Alexandria"/>
            </a:endParaRPr>
          </a:p>
        </p:txBody>
      </p:sp>
      <p:sp>
        <p:nvSpPr>
          <p:cNvPr id="10" name="مستطيل 9"/>
          <p:cNvSpPr/>
          <p:nvPr/>
        </p:nvSpPr>
        <p:spPr>
          <a:xfrm flipH="1">
            <a:off x="7216877" y="2568898"/>
            <a:ext cx="4198371"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2) فعاليات إطلاق منتجات جديدة.</a:t>
            </a:r>
            <a:endParaRPr lang="ar-SA" sz="2800" dirty="0">
              <a:solidFill>
                <a:schemeClr val="tx1"/>
              </a:solidFill>
              <a:latin typeface="Alexandria"/>
            </a:endParaRPr>
          </a:p>
        </p:txBody>
      </p:sp>
      <p:sp>
        <p:nvSpPr>
          <p:cNvPr id="11" name="مستطيل 10"/>
          <p:cNvSpPr/>
          <p:nvPr/>
        </p:nvSpPr>
        <p:spPr>
          <a:xfrm flipH="1">
            <a:off x="2598173" y="3264468"/>
            <a:ext cx="8785117"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3) الفعاليات التسويقية مثل العروض الترويجية أو التجارب التفاعلية للعملاء.</a:t>
            </a:r>
            <a:endParaRPr lang="ar-SA" sz="2800" dirty="0">
              <a:solidFill>
                <a:schemeClr val="tx1"/>
              </a:solidFill>
              <a:latin typeface="Alexandria"/>
            </a:endParaRPr>
          </a:p>
        </p:txBody>
      </p:sp>
      <p:sp>
        <p:nvSpPr>
          <p:cNvPr id="12" name="مستطيل 11"/>
          <p:cNvSpPr/>
          <p:nvPr/>
        </p:nvSpPr>
        <p:spPr>
          <a:xfrm flipH="1">
            <a:off x="2825543" y="3975024"/>
            <a:ext cx="8573726"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4) الفعاليات الخيرية أو المجتمعية لتعزيز المسؤولية الاجتماعية للشركات.</a:t>
            </a:r>
            <a:endParaRPr lang="ar-SA" sz="2800" dirty="0">
              <a:solidFill>
                <a:schemeClr val="tx1"/>
              </a:solidFill>
              <a:latin typeface="Alexandria"/>
            </a:endParaRPr>
          </a:p>
        </p:txBody>
      </p:sp>
      <p:sp>
        <p:nvSpPr>
          <p:cNvPr id="14" name="مستطيل 13"/>
          <p:cNvSpPr/>
          <p:nvPr/>
        </p:nvSpPr>
        <p:spPr>
          <a:xfrm flipH="1">
            <a:off x="1376516" y="4777818"/>
            <a:ext cx="9994487"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5) الفعاليات الهجينة وهي تجمع بين الحضور المادي والافتراضي عبر منصات رقمية.</a:t>
            </a:r>
            <a:endParaRPr lang="ar-SA" sz="2800" dirty="0">
              <a:solidFill>
                <a:schemeClr val="tx1"/>
              </a:solidFill>
              <a:latin typeface="Alexandria"/>
            </a:endParaRPr>
          </a:p>
        </p:txBody>
      </p:sp>
    </p:spTree>
    <p:extLst>
      <p:ext uri="{BB962C8B-B14F-4D97-AF65-F5344CB8AC3E}">
        <p14:creationId xmlns:p14="http://schemas.microsoft.com/office/powerpoint/2010/main" val="15988956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9" grpId="0"/>
      <p:bldP spid="10" grpId="0"/>
      <p:bldP spid="11" grpId="0"/>
      <p:bldP spid="12"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57143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951417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r>
              <a:rPr lang="ar-SA" sz="2800" dirty="0">
                <a:solidFill>
                  <a:schemeClr val="tx1"/>
                </a:solidFill>
                <a:latin typeface="Alexandria"/>
              </a:rPr>
              <a:t>تنظيم حفلات إطلاق المنتجات هو أحد أهم أدوات التسويق الفعّالة التي تعتمدها الشركات لعرض منتج جديد أمام الجمهور بطريقة احترافية ومؤثرة، تجمع بين الإبهار البصري والتجربة المباشرة للمنتج. الهدف من هذه الحفلات هو خلق انطباع أول قوي عن العلامة التجارية، وإثارة فضول الجمهور، وتحفيز وسائل الإعلام والمؤثرين على التفاعل والمشاركة، مما ينعكس مباشرة على المبيعات والوعي بالعلامة. يعتمد نجاح الحدث على تنسيق كل التفاصيل بعناية، من الفكرة والديكور إلى العروض التفاعلية والتغطية الإعلامية</a:t>
            </a:r>
            <a:r>
              <a:rPr lang="en-US" sz="2800" dirty="0">
                <a:solidFill>
                  <a:schemeClr val="tx1"/>
                </a:solidFill>
                <a:latin typeface="Alexandria"/>
              </a:rPr>
              <a: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8003458" y="235605"/>
            <a:ext cx="4021395"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حفلات إطلاق المنتجات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94605" y="1141138"/>
            <a:ext cx="3456039" cy="5657850"/>
          </a:xfrm>
          <a:prstGeom prst="rect">
            <a:avLst/>
          </a:prstGeom>
        </p:spPr>
      </p:pic>
    </p:spTree>
    <p:extLst>
      <p:ext uri="{BB962C8B-B14F-4D97-AF65-F5344CB8AC3E}">
        <p14:creationId xmlns:p14="http://schemas.microsoft.com/office/powerpoint/2010/main" val="11757641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4652458" cy="715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6602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90734" y="235605"/>
            <a:ext cx="5034119"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أهمية حفلات إطلاق المنتجات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993058" y="1494248"/>
            <a:ext cx="10606544" cy="944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a:solidFill>
                  <a:schemeClr val="tx1"/>
                </a:solidFill>
                <a:latin typeface="Alexandria"/>
              </a:rPr>
              <a:t>تنظيم هذا النوع من الحفلات ليس مجرد مناسبة احتفالية، بل استراتيجية تسويقية مدروسة تحمل </a:t>
            </a:r>
            <a:r>
              <a:rPr lang="ar-SA" sz="2800" dirty="0" smtClean="0">
                <a:solidFill>
                  <a:schemeClr val="tx1"/>
                </a:solidFill>
                <a:latin typeface="Alexandria"/>
              </a:rPr>
              <a:t>أهدافاً </a:t>
            </a:r>
            <a:r>
              <a:rPr lang="ar-SA" sz="2800" dirty="0">
                <a:solidFill>
                  <a:schemeClr val="tx1"/>
                </a:solidFill>
                <a:latin typeface="Alexandria"/>
              </a:rPr>
              <a:t>محددة</a:t>
            </a:r>
            <a:r>
              <a:rPr lang="en-US" sz="2800" dirty="0">
                <a:solidFill>
                  <a:schemeClr val="tx1"/>
                </a:solidFill>
                <a:latin typeface="Alexandria"/>
              </a:rPr>
              <a:t>:</a:t>
            </a:r>
            <a:endParaRPr lang="ar-SA" sz="2800" dirty="0">
              <a:solidFill>
                <a:schemeClr val="tx1"/>
              </a:solidFill>
              <a:latin typeface="Alexandria"/>
            </a:endParaRPr>
          </a:p>
        </p:txBody>
      </p:sp>
      <p:graphicFrame>
        <p:nvGraphicFramePr>
          <p:cNvPr id="2" name="رسم تخطيطي 1"/>
          <p:cNvGraphicFramePr/>
          <p:nvPr>
            <p:extLst>
              <p:ext uri="{D42A27DB-BD31-4B8C-83A1-F6EECF244321}">
                <p14:modId xmlns:p14="http://schemas.microsoft.com/office/powerpoint/2010/main" val="720535573"/>
              </p:ext>
            </p:extLst>
          </p:nvPr>
        </p:nvGraphicFramePr>
        <p:xfrm>
          <a:off x="1551944" y="2448732"/>
          <a:ext cx="8128000" cy="35301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219833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C6A87861-73DA-4C17-AB0F-E3C93F2001D6}"/>
                                            </p:graphicEl>
                                          </p:spTgt>
                                        </p:tgtEl>
                                        <p:attrNameLst>
                                          <p:attrName>style.visibility</p:attrName>
                                        </p:attrNameLst>
                                      </p:cBhvr>
                                      <p:to>
                                        <p:strVal val="visible"/>
                                      </p:to>
                                    </p:set>
                                    <p:animEffect transition="in" filter="randombar(horizontal)">
                                      <p:cBhvr>
                                        <p:cTn id="22" dur="500"/>
                                        <p:tgtEl>
                                          <p:spTgt spid="2">
                                            <p:graphicEl>
                                              <a:dgm id="{C6A87861-73DA-4C17-AB0F-E3C93F2001D6}"/>
                                            </p:graphic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
                                            <p:graphicEl>
                                              <a:dgm id="{14AF48AE-2537-46F3-8496-6764D7F28D02}"/>
                                            </p:graphicEl>
                                          </p:spTgt>
                                        </p:tgtEl>
                                        <p:attrNameLst>
                                          <p:attrName>style.visibility</p:attrName>
                                        </p:attrNameLst>
                                      </p:cBhvr>
                                      <p:to>
                                        <p:strVal val="visible"/>
                                      </p:to>
                                    </p:set>
                                    <p:animEffect transition="in" filter="randombar(horizontal)">
                                      <p:cBhvr>
                                        <p:cTn id="25" dur="500"/>
                                        <p:tgtEl>
                                          <p:spTgt spid="2">
                                            <p:graphicEl>
                                              <a:dgm id="{14AF48AE-2537-46F3-8496-6764D7F28D02}"/>
                                            </p:graphic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
                                            <p:graphicEl>
                                              <a:dgm id="{FA751D7A-1B71-4207-AFE7-DB2C5AEC13CE}"/>
                                            </p:graphicEl>
                                          </p:spTgt>
                                        </p:tgtEl>
                                        <p:attrNameLst>
                                          <p:attrName>style.visibility</p:attrName>
                                        </p:attrNameLst>
                                      </p:cBhvr>
                                      <p:to>
                                        <p:strVal val="visible"/>
                                      </p:to>
                                    </p:set>
                                    <p:animEffect transition="in" filter="randombar(horizontal)">
                                      <p:cBhvr>
                                        <p:cTn id="28" dur="500"/>
                                        <p:tgtEl>
                                          <p:spTgt spid="2">
                                            <p:graphicEl>
                                              <a:dgm id="{FA751D7A-1B71-4207-AFE7-DB2C5AEC13CE}"/>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2">
                                            <p:graphicEl>
                                              <a:dgm id="{CA1C2BED-D582-41F9-AD2A-F47344E81027}"/>
                                            </p:graphicEl>
                                          </p:spTgt>
                                        </p:tgtEl>
                                        <p:attrNameLst>
                                          <p:attrName>style.visibility</p:attrName>
                                        </p:attrNameLst>
                                      </p:cBhvr>
                                      <p:to>
                                        <p:strVal val="visible"/>
                                      </p:to>
                                    </p:set>
                                    <p:animEffect transition="in" filter="randombar(horizontal)">
                                      <p:cBhvr>
                                        <p:cTn id="33" dur="500"/>
                                        <p:tgtEl>
                                          <p:spTgt spid="2">
                                            <p:graphicEl>
                                              <a:dgm id="{CA1C2BED-D582-41F9-AD2A-F47344E81027}"/>
                                            </p:graphic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
                                            <p:graphicEl>
                                              <a:dgm id="{F98A75A5-C473-4CB4-B455-821F1962B03F}"/>
                                            </p:graphicEl>
                                          </p:spTgt>
                                        </p:tgtEl>
                                        <p:attrNameLst>
                                          <p:attrName>style.visibility</p:attrName>
                                        </p:attrNameLst>
                                      </p:cBhvr>
                                      <p:to>
                                        <p:strVal val="visible"/>
                                      </p:to>
                                    </p:set>
                                    <p:animEffect transition="in" filter="randombar(horizontal)">
                                      <p:cBhvr>
                                        <p:cTn id="36" dur="500"/>
                                        <p:tgtEl>
                                          <p:spTgt spid="2">
                                            <p:graphicEl>
                                              <a:dgm id="{F98A75A5-C473-4CB4-B455-821F1962B03F}"/>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2">
                                            <p:graphicEl>
                                              <a:dgm id="{5E453933-9C3F-4B04-836D-094325050CC9}"/>
                                            </p:graphicEl>
                                          </p:spTgt>
                                        </p:tgtEl>
                                        <p:attrNameLst>
                                          <p:attrName>style.visibility</p:attrName>
                                        </p:attrNameLst>
                                      </p:cBhvr>
                                      <p:to>
                                        <p:strVal val="visible"/>
                                      </p:to>
                                    </p:set>
                                    <p:animEffect transition="in" filter="randombar(horizontal)">
                                      <p:cBhvr>
                                        <p:cTn id="41" dur="500"/>
                                        <p:tgtEl>
                                          <p:spTgt spid="2">
                                            <p:graphicEl>
                                              <a:dgm id="{5E453933-9C3F-4B04-836D-094325050CC9}"/>
                                            </p:graphicEl>
                                          </p:spTgt>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
                                            <p:graphicEl>
                                              <a:dgm id="{0ABCE46E-7F6B-451E-BDF5-2FC6B624D102}"/>
                                            </p:graphicEl>
                                          </p:spTgt>
                                        </p:tgtEl>
                                        <p:attrNameLst>
                                          <p:attrName>style.visibility</p:attrName>
                                        </p:attrNameLst>
                                      </p:cBhvr>
                                      <p:to>
                                        <p:strVal val="visible"/>
                                      </p:to>
                                    </p:set>
                                    <p:animEffect transition="in" filter="randombar(horizontal)">
                                      <p:cBhvr>
                                        <p:cTn id="44" dur="500"/>
                                        <p:tgtEl>
                                          <p:spTgt spid="2">
                                            <p:graphicEl>
                                              <a:dgm id="{0ABCE46E-7F6B-451E-BDF5-2FC6B624D102}"/>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2">
                                            <p:graphicEl>
                                              <a:dgm id="{26912267-6DFE-4EE5-B579-21687C191F3D}"/>
                                            </p:graphicEl>
                                          </p:spTgt>
                                        </p:tgtEl>
                                        <p:attrNameLst>
                                          <p:attrName>style.visibility</p:attrName>
                                        </p:attrNameLst>
                                      </p:cBhvr>
                                      <p:to>
                                        <p:strVal val="visible"/>
                                      </p:to>
                                    </p:set>
                                    <p:animEffect transition="in" filter="randombar(horizontal)">
                                      <p:cBhvr>
                                        <p:cTn id="49" dur="500"/>
                                        <p:tgtEl>
                                          <p:spTgt spid="2">
                                            <p:graphicEl>
                                              <a:dgm id="{26912267-6DFE-4EE5-B579-21687C191F3D}"/>
                                            </p:graphicEl>
                                          </p:spTgt>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
                                            <p:graphicEl>
                                              <a:dgm id="{E601AE1E-31A9-4F60-9988-58F581CDEC87}"/>
                                            </p:graphicEl>
                                          </p:spTgt>
                                        </p:tgtEl>
                                        <p:attrNameLst>
                                          <p:attrName>style.visibility</p:attrName>
                                        </p:attrNameLst>
                                      </p:cBhvr>
                                      <p:to>
                                        <p:strVal val="visible"/>
                                      </p:to>
                                    </p:set>
                                    <p:animEffect transition="in" filter="randombar(horizontal)">
                                      <p:cBhvr>
                                        <p:cTn id="52" dur="500"/>
                                        <p:tgtEl>
                                          <p:spTgt spid="2">
                                            <p:graphicEl>
                                              <a:dgm id="{E601AE1E-31A9-4F60-9988-58F581CDEC87}"/>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2">
                                            <p:graphicEl>
                                              <a:dgm id="{448F3417-E037-401D-97BD-502E752A369A}"/>
                                            </p:graphicEl>
                                          </p:spTgt>
                                        </p:tgtEl>
                                        <p:attrNameLst>
                                          <p:attrName>style.visibility</p:attrName>
                                        </p:attrNameLst>
                                      </p:cBhvr>
                                      <p:to>
                                        <p:strVal val="visible"/>
                                      </p:to>
                                    </p:set>
                                    <p:animEffect transition="in" filter="randombar(horizontal)">
                                      <p:cBhvr>
                                        <p:cTn id="57" dur="500"/>
                                        <p:tgtEl>
                                          <p:spTgt spid="2">
                                            <p:graphicEl>
                                              <a:dgm id="{448F3417-E037-401D-97BD-502E752A369A}"/>
                                            </p:graphicEl>
                                          </p:spTgt>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
                                            <p:graphicEl>
                                              <a:dgm id="{BDD54554-F44E-42CF-BF64-E0888F973604}"/>
                                            </p:graphicEl>
                                          </p:spTgt>
                                        </p:tgtEl>
                                        <p:attrNameLst>
                                          <p:attrName>style.visibility</p:attrName>
                                        </p:attrNameLst>
                                      </p:cBhvr>
                                      <p:to>
                                        <p:strVal val="visible"/>
                                      </p:to>
                                    </p:set>
                                    <p:animEffect transition="in" filter="randombar(horizontal)">
                                      <p:cBhvr>
                                        <p:cTn id="60" dur="500"/>
                                        <p:tgtEl>
                                          <p:spTgt spid="2">
                                            <p:graphicEl>
                                              <a:dgm id="{BDD54554-F44E-42CF-BF64-E0888F97360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Graphic spid="2"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4652458" cy="715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6602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990734" y="235605"/>
            <a:ext cx="5034119"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أهمية حفلات إطلاق المنتجات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440491" y="1335318"/>
            <a:ext cx="11255473" cy="37809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لمزيد من التوضيح يظهر الرابط ادناه حفل إطلاق أحد المنتجات</a:t>
            </a:r>
          </a:p>
          <a:p>
            <a:pPr algn="justLow"/>
            <a:r>
              <a:rPr lang="en-US" sz="2400" dirty="0">
                <a:solidFill>
                  <a:schemeClr val="tx1"/>
                </a:solidFill>
                <a:latin typeface="Alexandria"/>
              </a:rPr>
              <a:t>https://aawsat.com/%D8%B9%D8%A7%D9%84%D9%85-%D8%A7%D9%84%D8%A7%D8%B9%D9%85%D8%A7%D9%84/5221740-honor-%D8%AA%D9%83%D8%B4%D9%81-%D8%B9%D9%86-%D9%87%D8%A7%D8%AA%D9%81-magic8-pro-%D9%81%D9%8A-%D8%A7%D9%84%D8%B3%D8%B9%D9%88%D8%AF%D9%8A%D8%A9-%D8%AE%D9%84%D8%A7%D9%84-%D8%AD%D9%81%D9%84-%D8%A5%D8%B7%D9%84%D8%A7%D9%82-%D8%A7%D8%B3%D8%AA%D8%AB%D9%86%D8%A7%D8%A6%D9%8A</a:t>
            </a:r>
            <a:endParaRPr lang="ar-SA" sz="24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1832" y="5014452"/>
            <a:ext cx="5426039" cy="1631687"/>
          </a:xfrm>
          <a:prstGeom prst="rect">
            <a:avLst/>
          </a:prstGeom>
        </p:spPr>
      </p:pic>
    </p:spTree>
    <p:extLst>
      <p:ext uri="{BB962C8B-B14F-4D97-AF65-F5344CB8AC3E}">
        <p14:creationId xmlns:p14="http://schemas.microsoft.com/office/powerpoint/2010/main" val="20887643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3" y="587194"/>
            <a:ext cx="62256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1569117"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8416413" y="235605"/>
            <a:ext cx="3608440"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الفعاليات الرسمية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flipH="1">
            <a:off x="540772" y="1507457"/>
            <a:ext cx="10913808" cy="17273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الفعاليات الرسمية تتمثل بجميع الفعاليات ذات الطابع السياسي كالمؤتمرات الحزبية، والمناظرات الانتخابية، ولقاءات جماهيرية تتعلق بالشأن السياسي، وتنظم هذه الفعاليات بعناية كبيرة وضمن بروتوكولات خاصة</a:t>
            </a:r>
            <a:endParaRPr lang="ar-SA" sz="2800" dirty="0">
              <a:solidFill>
                <a:schemeClr val="tx1"/>
              </a:solidFill>
              <a:latin typeface="Alexandria"/>
            </a:endParaRPr>
          </a:p>
        </p:txBody>
      </p:sp>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6000" y="3116826"/>
            <a:ext cx="10058400" cy="3137416"/>
          </a:xfrm>
          <a:prstGeom prst="rect">
            <a:avLst/>
          </a:prstGeom>
        </p:spPr>
      </p:pic>
    </p:spTree>
    <p:extLst>
      <p:ext uri="{BB962C8B-B14F-4D97-AF65-F5344CB8AC3E}">
        <p14:creationId xmlns:p14="http://schemas.microsoft.com/office/powerpoint/2010/main" val="14213259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556685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875639" y="235605"/>
            <a:ext cx="4149214"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أنواع الفعاليات الرسمية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6" name="مجموعة 5"/>
          <p:cNvGrpSpPr/>
          <p:nvPr/>
        </p:nvGrpSpPr>
        <p:grpSpPr>
          <a:xfrm>
            <a:off x="8310880" y="1833716"/>
            <a:ext cx="3158684" cy="3519785"/>
            <a:chOff x="8310880" y="1833716"/>
            <a:chExt cx="3158684" cy="3519785"/>
          </a:xfrm>
        </p:grpSpPr>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10880" y="1833716"/>
              <a:ext cx="3158684" cy="17065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مستطيل 8"/>
            <p:cNvSpPr/>
            <p:nvPr/>
          </p:nvSpPr>
          <p:spPr>
            <a:xfrm rot="10800000" flipH="1" flipV="1">
              <a:off x="8486658" y="4616570"/>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حفلات استقبال</a:t>
              </a:r>
              <a:endParaRPr lang="ar-SA" sz="2800" dirty="0">
                <a:solidFill>
                  <a:srgbClr val="FF0000"/>
                </a:solidFill>
                <a:latin typeface="Alexandria"/>
              </a:endParaRPr>
            </a:p>
          </p:txBody>
        </p:sp>
      </p:grpSp>
      <p:grpSp>
        <p:nvGrpSpPr>
          <p:cNvPr id="7" name="مجموعة 6"/>
          <p:cNvGrpSpPr/>
          <p:nvPr/>
        </p:nvGrpSpPr>
        <p:grpSpPr>
          <a:xfrm>
            <a:off x="3962400" y="1785189"/>
            <a:ext cx="3373120" cy="3568312"/>
            <a:chOff x="3962400" y="1785189"/>
            <a:chExt cx="3373120" cy="3568312"/>
          </a:xfrm>
        </p:grpSpPr>
        <p:pic>
          <p:nvPicPr>
            <p:cNvPr id="4"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2400" y="1785189"/>
              <a:ext cx="3373120" cy="18035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مستطيل 9"/>
            <p:cNvSpPr/>
            <p:nvPr/>
          </p:nvSpPr>
          <p:spPr>
            <a:xfrm rot="10800000" flipH="1" flipV="1">
              <a:off x="4148338" y="4616570"/>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حملات انتخابية</a:t>
              </a:r>
              <a:endParaRPr lang="ar-SA" sz="2800" dirty="0">
                <a:solidFill>
                  <a:srgbClr val="FF0000"/>
                </a:solidFill>
                <a:latin typeface="Alexandria"/>
              </a:endParaRPr>
            </a:p>
          </p:txBody>
        </p:sp>
      </p:grpSp>
      <p:sp>
        <p:nvSpPr>
          <p:cNvPr id="11" name="مستطيل 10"/>
          <p:cNvSpPr/>
          <p:nvPr/>
        </p:nvSpPr>
        <p:spPr>
          <a:xfrm rot="10800000" flipH="1" flipV="1">
            <a:off x="943516" y="4655466"/>
            <a:ext cx="2927176" cy="736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2800" dirty="0" smtClean="0">
                <a:solidFill>
                  <a:srgbClr val="FF0000"/>
                </a:solidFill>
                <a:latin typeface="Alexandria"/>
              </a:rPr>
              <a:t>أعياد الاستقلال</a:t>
            </a:r>
            <a:endParaRPr lang="ar-SA" sz="2800" dirty="0">
              <a:solidFill>
                <a:srgbClr val="FF0000"/>
              </a:solidFill>
              <a:latin typeface="Alexandria"/>
            </a:endParaRPr>
          </a:p>
        </p:txBody>
      </p:sp>
    </p:spTree>
    <p:extLst>
      <p:ext uri="{BB962C8B-B14F-4D97-AF65-F5344CB8AC3E}">
        <p14:creationId xmlns:p14="http://schemas.microsoft.com/office/powerpoint/2010/main" val="22194235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3098962" cy="81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1773"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348748" y="235605"/>
            <a:ext cx="6676106"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الفرق بين فعاليات رسمية وغير رسمية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1818965" y="1380218"/>
            <a:ext cx="9763433" cy="729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هناك مجموعة من الفروقات بين تنظيم الفعاليات </a:t>
            </a:r>
            <a:r>
              <a:rPr lang="ar-SA" sz="2800" b="1" u="sng" dirty="0" smtClean="0">
                <a:solidFill>
                  <a:schemeClr val="tx1"/>
                </a:solidFill>
                <a:latin typeface="Alexandria"/>
              </a:rPr>
              <a:t>الرسمية</a:t>
            </a:r>
            <a:r>
              <a:rPr lang="ar-SA" sz="2800" dirty="0" smtClean="0">
                <a:solidFill>
                  <a:schemeClr val="tx1"/>
                </a:solidFill>
                <a:latin typeface="Alexandria"/>
              </a:rPr>
              <a:t> </a:t>
            </a:r>
            <a:r>
              <a:rPr lang="ar-SA" sz="2800" b="1" u="sng" dirty="0" smtClean="0">
                <a:solidFill>
                  <a:schemeClr val="tx1"/>
                </a:solidFill>
                <a:latin typeface="Alexandria"/>
              </a:rPr>
              <a:t>وغير الرسمية </a:t>
            </a:r>
            <a:r>
              <a:rPr lang="ar-SA" sz="2800" dirty="0" smtClean="0">
                <a:solidFill>
                  <a:schemeClr val="tx1"/>
                </a:solidFill>
                <a:latin typeface="Alexandria"/>
              </a:rPr>
              <a:t>منها:</a:t>
            </a:r>
            <a:endParaRPr lang="ar-SA" sz="2800" dirty="0">
              <a:solidFill>
                <a:schemeClr val="tx1"/>
              </a:solidFill>
              <a:latin typeface="Alexandria"/>
            </a:endParaRPr>
          </a:p>
        </p:txBody>
      </p:sp>
      <p:sp>
        <p:nvSpPr>
          <p:cNvPr id="9" name="مستطيل 8"/>
          <p:cNvSpPr/>
          <p:nvPr/>
        </p:nvSpPr>
        <p:spPr>
          <a:xfrm flipH="1">
            <a:off x="658762" y="2062923"/>
            <a:ext cx="10923636" cy="17496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أولاً أسلوب التنظيم:</a:t>
            </a:r>
          </a:p>
          <a:p>
            <a:pPr algn="justLow" rtl="1"/>
            <a:r>
              <a:rPr lang="ar-SA" sz="2800" dirty="0" smtClean="0">
                <a:solidFill>
                  <a:schemeClr val="tx1"/>
                </a:solidFill>
                <a:latin typeface="Alexandria"/>
              </a:rPr>
              <a:t>في الفعاليات الرسمية يتم التركيز على الدقة، الترتيب الزمني الصارم، البروتوكولات، أما في الفعاليات غير الرسمية يكون التنظيم أكثر مرونة وانسيابية، حيث يمكن تعديل الفقرات، أو السماح بالتفاعل، مما يجعل الأجواء أكثر تحرراً وخفة.</a:t>
            </a:r>
            <a:endParaRPr lang="ar-SA"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123" y="3893574"/>
            <a:ext cx="11257935" cy="2812025"/>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31054865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3098962" cy="81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1773"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48748" y="235605"/>
            <a:ext cx="6676106"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الفرق بين فعاليات رسمية وغير رسمية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1818965" y="1380218"/>
            <a:ext cx="9763433" cy="729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هناك مجموعة من الفروقات بين تنظيم الفعاليات </a:t>
            </a:r>
            <a:r>
              <a:rPr lang="ar-SA" sz="2800" b="1" u="sng" dirty="0" smtClean="0">
                <a:solidFill>
                  <a:schemeClr val="tx1"/>
                </a:solidFill>
                <a:latin typeface="Alexandria"/>
              </a:rPr>
              <a:t>الرسمية</a:t>
            </a:r>
            <a:r>
              <a:rPr lang="ar-SA" sz="2800" dirty="0" smtClean="0">
                <a:solidFill>
                  <a:schemeClr val="tx1"/>
                </a:solidFill>
                <a:latin typeface="Alexandria"/>
              </a:rPr>
              <a:t> </a:t>
            </a:r>
            <a:r>
              <a:rPr lang="ar-SA" sz="2800" b="1" u="sng" dirty="0" smtClean="0">
                <a:solidFill>
                  <a:schemeClr val="tx1"/>
                </a:solidFill>
                <a:latin typeface="Alexandria"/>
              </a:rPr>
              <a:t>وغير الرسمية </a:t>
            </a:r>
            <a:r>
              <a:rPr lang="ar-SA" sz="2800" dirty="0" smtClean="0">
                <a:solidFill>
                  <a:schemeClr val="tx1"/>
                </a:solidFill>
                <a:latin typeface="Alexandria"/>
              </a:rPr>
              <a:t>منها:</a:t>
            </a:r>
            <a:endParaRPr lang="ar-SA" sz="2800" dirty="0">
              <a:solidFill>
                <a:schemeClr val="tx1"/>
              </a:solidFill>
              <a:latin typeface="Alexandria"/>
            </a:endParaRPr>
          </a:p>
        </p:txBody>
      </p:sp>
      <p:sp>
        <p:nvSpPr>
          <p:cNvPr id="10" name="مستطيل 9"/>
          <p:cNvSpPr/>
          <p:nvPr/>
        </p:nvSpPr>
        <p:spPr>
          <a:xfrm flipH="1">
            <a:off x="732504" y="2220393"/>
            <a:ext cx="10923636" cy="17496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ثانياً نوع الجمهور:</a:t>
            </a:r>
          </a:p>
          <a:p>
            <a:pPr algn="justLow" rtl="1"/>
            <a:r>
              <a:rPr lang="ar-SA" sz="2800" dirty="0" smtClean="0">
                <a:solidFill>
                  <a:schemeClr val="tx1"/>
                </a:solidFill>
                <a:latin typeface="Alexandria"/>
              </a:rPr>
              <a:t>الجمهور في الفعاليات الرسمية غالباً ما يكون من الشخصيات الاعتبارية لهذا يراعى التعامل الرسمي، والتواصل المهني، وحتى نوع الكلمات المستخدمة، أما في الفعاليات غير الرسمية تستهدف جمهوراً أكثر تنوعاً وعفوية، ويتم اعتماد لغة تواصل بسيطة ومباشرة وأحياناً مرحة.</a:t>
            </a:r>
            <a:endParaRPr lang="ar-SA"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3" y="4094491"/>
            <a:ext cx="5584724" cy="2565339"/>
          </a:xfrm>
          <a:prstGeom prst="rect">
            <a:avLst/>
          </a:prstGeom>
        </p:spPr>
      </p:pic>
    </p:spTree>
    <p:extLst>
      <p:ext uri="{BB962C8B-B14F-4D97-AF65-F5344CB8AC3E}">
        <p14:creationId xmlns:p14="http://schemas.microsoft.com/office/powerpoint/2010/main" val="38777338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3098962" cy="81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1773"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48748" y="235605"/>
            <a:ext cx="6676106"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الفرق بين فعاليات رسمية وغير رسمية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1818965" y="1380218"/>
            <a:ext cx="9763433" cy="729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هناك مجموعة من الفروقات بين تنظيم الفعاليات </a:t>
            </a:r>
            <a:r>
              <a:rPr lang="ar-SA" sz="2800" b="1" u="sng" dirty="0" smtClean="0">
                <a:solidFill>
                  <a:schemeClr val="tx1"/>
                </a:solidFill>
                <a:latin typeface="Alexandria"/>
              </a:rPr>
              <a:t>الرسمية</a:t>
            </a:r>
            <a:r>
              <a:rPr lang="ar-SA" sz="2800" dirty="0" smtClean="0">
                <a:solidFill>
                  <a:schemeClr val="tx1"/>
                </a:solidFill>
                <a:latin typeface="Alexandria"/>
              </a:rPr>
              <a:t> </a:t>
            </a:r>
            <a:r>
              <a:rPr lang="ar-SA" sz="2800" b="1" u="sng" dirty="0" smtClean="0">
                <a:solidFill>
                  <a:schemeClr val="tx1"/>
                </a:solidFill>
                <a:latin typeface="Alexandria"/>
              </a:rPr>
              <a:t>وغير الرسمية </a:t>
            </a:r>
            <a:r>
              <a:rPr lang="ar-SA" sz="2800" dirty="0" smtClean="0">
                <a:solidFill>
                  <a:schemeClr val="tx1"/>
                </a:solidFill>
                <a:latin typeface="Alexandria"/>
              </a:rPr>
              <a:t>منها:</a:t>
            </a:r>
            <a:endParaRPr lang="ar-SA" sz="2800" dirty="0">
              <a:solidFill>
                <a:schemeClr val="tx1"/>
              </a:solidFill>
              <a:latin typeface="Alexandria"/>
            </a:endParaRPr>
          </a:p>
        </p:txBody>
      </p:sp>
      <p:sp>
        <p:nvSpPr>
          <p:cNvPr id="9" name="مستطيل 8"/>
          <p:cNvSpPr/>
          <p:nvPr/>
        </p:nvSpPr>
        <p:spPr>
          <a:xfrm flipH="1">
            <a:off x="658762" y="2062922"/>
            <a:ext cx="10923636" cy="21059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ثالثاً الديكور والتصميم البصري:</a:t>
            </a:r>
          </a:p>
          <a:p>
            <a:pPr algn="justLow" rtl="1"/>
            <a:r>
              <a:rPr lang="ar-SA" sz="2800" dirty="0" smtClean="0">
                <a:solidFill>
                  <a:schemeClr val="tx1"/>
                </a:solidFill>
                <a:latin typeface="Alexandria"/>
              </a:rPr>
              <a:t>يعتمد الديكور في الفعاليات الرسمية على ألوان محايدة، ـأنماط بسيطة، أناقة كلاسيكية، وتستخدم تجهيزات راقية تعكس هيبة المناسبة، أما في الفعاليات غير الرسمية فهناك مساحة للإبداع والانطلاق، وتستخدم الألوان الزاهية، العناصر التفاعلية، الإضاءة الديناميكية، وحتى الزينة غير التقليدية </a:t>
            </a:r>
            <a:endParaRPr lang="ar-SA"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8007" y="4168877"/>
            <a:ext cx="4501296" cy="2143125"/>
          </a:xfrm>
          <a:prstGeom prst="rect">
            <a:avLst/>
          </a:prstGeom>
        </p:spPr>
      </p:pic>
    </p:spTree>
    <p:extLst>
      <p:ext uri="{BB962C8B-B14F-4D97-AF65-F5344CB8AC3E}">
        <p14:creationId xmlns:p14="http://schemas.microsoft.com/office/powerpoint/2010/main" val="7370511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7104" y="587194"/>
            <a:ext cx="3098962" cy="81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1773" y="1155869"/>
            <a:ext cx="11775594" cy="5628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348748" y="235605"/>
            <a:ext cx="6676106" cy="750975"/>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rPr>
              <a:t>الفرق بين فعاليات رسمية وغير رسمية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7" name="مستطيل 6"/>
          <p:cNvSpPr/>
          <p:nvPr/>
        </p:nvSpPr>
        <p:spPr>
          <a:xfrm flipH="1">
            <a:off x="1818965" y="1380218"/>
            <a:ext cx="9763433" cy="729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dirty="0" smtClean="0">
                <a:solidFill>
                  <a:schemeClr val="tx1"/>
                </a:solidFill>
                <a:latin typeface="Alexandria"/>
              </a:rPr>
              <a:t>هناك مجموعة من الفروقات بين تنظيم الفعاليات </a:t>
            </a:r>
            <a:r>
              <a:rPr lang="ar-SA" sz="2800" b="1" u="sng" dirty="0" smtClean="0">
                <a:solidFill>
                  <a:schemeClr val="tx1"/>
                </a:solidFill>
                <a:latin typeface="Alexandria"/>
              </a:rPr>
              <a:t>الرسمية</a:t>
            </a:r>
            <a:r>
              <a:rPr lang="ar-SA" sz="2800" dirty="0" smtClean="0">
                <a:solidFill>
                  <a:schemeClr val="tx1"/>
                </a:solidFill>
                <a:latin typeface="Alexandria"/>
              </a:rPr>
              <a:t> </a:t>
            </a:r>
            <a:r>
              <a:rPr lang="ar-SA" sz="2800" b="1" u="sng" dirty="0" smtClean="0">
                <a:solidFill>
                  <a:schemeClr val="tx1"/>
                </a:solidFill>
                <a:latin typeface="Alexandria"/>
              </a:rPr>
              <a:t>وغير الرسمية </a:t>
            </a:r>
            <a:r>
              <a:rPr lang="ar-SA" sz="2800" dirty="0" smtClean="0">
                <a:solidFill>
                  <a:schemeClr val="tx1"/>
                </a:solidFill>
                <a:latin typeface="Alexandria"/>
              </a:rPr>
              <a:t>منها:</a:t>
            </a:r>
            <a:endParaRPr lang="ar-SA" sz="2800" dirty="0">
              <a:solidFill>
                <a:schemeClr val="tx1"/>
              </a:solidFill>
              <a:latin typeface="Alexandria"/>
            </a:endParaRPr>
          </a:p>
        </p:txBody>
      </p:sp>
      <p:sp>
        <p:nvSpPr>
          <p:cNvPr id="10" name="مستطيل 9"/>
          <p:cNvSpPr/>
          <p:nvPr/>
        </p:nvSpPr>
        <p:spPr>
          <a:xfrm flipH="1">
            <a:off x="850490" y="2232212"/>
            <a:ext cx="10923636" cy="17496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r>
              <a:rPr lang="ar-SA" sz="2800" b="1" dirty="0" smtClean="0">
                <a:solidFill>
                  <a:srgbClr val="FF0000"/>
                </a:solidFill>
                <a:latin typeface="Alexandria"/>
              </a:rPr>
              <a:t>رابعاً التفاعل مع الحضور:</a:t>
            </a:r>
          </a:p>
          <a:p>
            <a:pPr algn="justLow" rtl="1"/>
            <a:r>
              <a:rPr lang="ar-SA" sz="2800" dirty="0" smtClean="0">
                <a:solidFill>
                  <a:schemeClr val="tx1"/>
                </a:solidFill>
                <a:latin typeface="Alexandria"/>
              </a:rPr>
              <a:t>في الفعاليات الرسمية يكون التفاعل محكوماً ويلتزم الحضور بالبروتوكول العام للفعالية، بينما في الفعاليات غير الرسمية يكون التفاعل مفتوحاً وحيوياً يشمل الأنشطة التفاعلية وتتيح للجمهور المساهمة في المحتوى مما يخلق حالة من الاندماج والمرح.</a:t>
            </a:r>
            <a:endParaRPr lang="ar-SA"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24749" y="3981882"/>
            <a:ext cx="6794090" cy="2516100"/>
          </a:xfrm>
          <a:prstGeom prst="rect">
            <a:avLst/>
          </a:prstGeom>
        </p:spPr>
      </p:pic>
    </p:spTree>
    <p:extLst>
      <p:ext uri="{BB962C8B-B14F-4D97-AF65-F5344CB8AC3E}">
        <p14:creationId xmlns:p14="http://schemas.microsoft.com/office/powerpoint/2010/main" val="31943414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0527930" y="70459"/>
            <a:ext cx="1489510" cy="769441"/>
          </a:xfrm>
          <a:prstGeom prst="rect">
            <a:avLst/>
          </a:prstGeom>
        </p:spPr>
        <p:txBody>
          <a:bodyPr wrap="none">
            <a:spAutoFit/>
          </a:bodyPr>
          <a:lstStyle/>
          <a:p>
            <a:pPr algn="ctr" rtl="1"/>
            <a:r>
              <a:rPr lang="ar-SA" sz="4400" b="1" dirty="0" smtClean="0">
                <a:solidFill>
                  <a:srgbClr val="00AEEF"/>
                </a:solidFill>
                <a:latin typeface="Alexandria"/>
              </a:rPr>
              <a:t>الخاتمة</a:t>
            </a:r>
            <a:endParaRPr lang="ar-SA" sz="4000" b="1" dirty="0">
              <a:solidFill>
                <a:srgbClr val="00AEEF"/>
              </a:solidFill>
              <a:latin typeface="Alexandria"/>
            </a:endParaRPr>
          </a:p>
        </p:txBody>
      </p:sp>
      <p:sp>
        <p:nvSpPr>
          <p:cNvPr id="15"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2" name="مستطيل 1"/>
          <p:cNvSpPr/>
          <p:nvPr/>
        </p:nvSpPr>
        <p:spPr>
          <a:xfrm>
            <a:off x="383457" y="2464195"/>
            <a:ext cx="11375923" cy="3298339"/>
          </a:xfrm>
          <a:prstGeom prst="rect">
            <a:avLst/>
          </a:prstGeom>
        </p:spPr>
        <p:txBody>
          <a:bodyPr wrap="square">
            <a:spAutoFit/>
          </a:bodyPr>
          <a:lstStyle/>
          <a:p>
            <a:pPr algn="justLow" rtl="1">
              <a:lnSpc>
                <a:spcPts val="5000"/>
              </a:lnSpc>
            </a:pPr>
            <a:r>
              <a:rPr lang="ar-SA" sz="2800" dirty="0">
                <a:latin typeface="Alexandria"/>
                <a:ea typeface="Calibri" panose="020F0502020204030204" pitchFamily="34" charset="0"/>
              </a:rPr>
              <a:t>تحولت الفعاليات </a:t>
            </a:r>
            <a:r>
              <a:rPr lang="ar-SA" sz="2800" dirty="0" smtClean="0">
                <a:latin typeface="Alexandria"/>
                <a:ea typeface="Calibri" panose="020F0502020204030204" pitchFamily="34" charset="0"/>
              </a:rPr>
              <a:t>اليوم بمختلف </a:t>
            </a:r>
            <a:r>
              <a:rPr lang="ar-SA" sz="2800" dirty="0">
                <a:latin typeface="Alexandria"/>
                <a:ea typeface="Calibri" panose="020F0502020204030204" pitchFamily="34" charset="0"/>
              </a:rPr>
              <a:t>مكوناتها وروافدها إلى قوة ناعمة مؤثرة تمارس دورها عبر اللقاءات الاقتصادية والثقافية والدبلوماسية وتسهم في بناء صورة إيجابية للمؤسسة ونشر قيمها وتعزيز حضورها على كافة المستويات، حيث لم يعد الأمر مقتصراً على الترويج أو التعريف بل أصبحت الفعاليات جسراً لبناء التحالفات الإقليمية والدولية ومنصات حيوية لتعزيز الحوار والتواصل الحضاري بين الشعوب.</a:t>
            </a:r>
            <a:endParaRPr lang="ar-SA" sz="2800" dirty="0">
              <a:latin typeface="Alexandria"/>
            </a:endParaRPr>
          </a:p>
        </p:txBody>
      </p:sp>
      <p:grpSp>
        <p:nvGrpSpPr>
          <p:cNvPr id="7" name="Google Shape;8745;p58"/>
          <p:cNvGrpSpPr/>
          <p:nvPr/>
        </p:nvGrpSpPr>
        <p:grpSpPr>
          <a:xfrm>
            <a:off x="9075174" y="1223221"/>
            <a:ext cx="1701329" cy="857652"/>
            <a:chOff x="3497300" y="3591950"/>
            <a:chExt cx="295375" cy="293800"/>
          </a:xfrm>
          <a:solidFill>
            <a:srgbClr val="FF0000"/>
          </a:solidFill>
        </p:grpSpPr>
        <p:sp>
          <p:nvSpPr>
            <p:cNvPr id="9"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grpFill/>
            <a:ln>
              <a:noFill/>
            </a:ln>
          </p:spPr>
          <p:txBody>
            <a:bodyPr spcFirstLastPara="1" wrap="square" lIns="121900" tIns="121900" rIns="121900" bIns="121900" anchor="ctr" anchorCtr="0">
              <a:noAutofit/>
            </a:bodyPr>
            <a:lstStyle/>
            <a:p>
              <a:endParaRPr sz="1865"/>
            </a:p>
          </p:txBody>
        </p:sp>
        <p:sp>
          <p:nvSpPr>
            <p:cNvPr id="10"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0498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تخطيط الفعاليات من خلال:</a:t>
            </a: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تحديد أهداف الفعالية.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دراسة الجمهور المستهدف.</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اختيار الفكرة والرسالة.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إعداد الجدول الزمني.</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s>
</ds:datastoreItem>
</file>

<file path=customXml/itemProps2.xml><?xml version="1.0" encoding="utf-8"?>
<ds:datastoreItem xmlns:ds="http://schemas.openxmlformats.org/officeDocument/2006/customXml" ds:itemID="{186FEEE6-0920-4DF4-ABE5-CA1D1996EAE9}"/>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1481</TotalTime>
  <Words>2255</Words>
  <Application>Microsoft Office PowerPoint</Application>
  <PresentationFormat>شاشة عريضة</PresentationFormat>
  <Paragraphs>255</Paragraphs>
  <Slides>42</Slides>
  <Notes>28</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138</cp:revision>
  <dcterms:created xsi:type="dcterms:W3CDTF">2023-04-29T09:08:00Z</dcterms:created>
  <dcterms:modified xsi:type="dcterms:W3CDTF">2026-01-21T18:34:17Z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