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Lst>
  <p:sldSz cy="6858000" cx="12192000"/>
  <p:notesSz cx="6858000" cy="9144000"/>
  <p:embeddedFontLst>
    <p:embeddedFont>
      <p:font typeface="Arial Black"/>
      <p:regular r:id="rId4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5" roundtripDataSignature="AMtx7mgzcaLdIp1RlO/IiGdt7QxauoAdo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font" Target="fonts/ArialBlack-regular.fntdata"/><Relationship Id="rId21" Type="http://schemas.openxmlformats.org/officeDocument/2006/relationships/slide" Target="slides/slide17.xml"/><Relationship Id="rId43" Type="http://schemas.openxmlformats.org/officeDocument/2006/relationships/slide" Target="slides/slide39.xml"/><Relationship Id="rId24" Type="http://schemas.openxmlformats.org/officeDocument/2006/relationships/slide" Target="slides/slide20.xml"/><Relationship Id="rId23" Type="http://schemas.openxmlformats.org/officeDocument/2006/relationships/slide" Target="slides/slide19.xml"/><Relationship Id="rId45" Type="http://customschemas.google.com/relationships/presentationmetadata" Target="meta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l">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3" name="Google Shape;93;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8" name="Google Shape;108;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5" name="Google Shape;115;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2" name="Google Shape;122;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9" name="Google Shape;129;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6" name="Google Shape;136;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3" name="Google Shape;143;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 name="Google Shape;15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1" name="Google Shape;171;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8" name="Google Shape;178;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 name="Google Shape;185;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9" name="Google Shape;199;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6" name="Google Shape;266;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0" name="Google Shape;280;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6" name="Google Shape;286;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7" name="Google Shape;307;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
        <p:nvSpPr>
          <p:cNvPr id="314" name="Google Shape;314;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15" name="Google Shape;315;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3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
        <p:nvSpPr>
          <p:cNvPr id="322" name="Google Shape;322;p33:notes"/>
          <p:cNvSpPr/>
          <p:nvPr>
            <p:ph idx="2" type="sldImg"/>
          </p:nvPr>
        </p:nvSpPr>
        <p:spPr>
          <a:xfrm>
            <a:off x="344488" y="703263"/>
            <a:ext cx="6173787" cy="34734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23" name="Google Shape;323;p33:notes"/>
          <p:cNvSpPr txBox="1"/>
          <p:nvPr>
            <p:ph idx="1" type="body"/>
          </p:nvPr>
        </p:nvSpPr>
        <p:spPr>
          <a:xfrm>
            <a:off x="912813" y="4416425"/>
            <a:ext cx="5030787" cy="41846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3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
        <p:nvSpPr>
          <p:cNvPr id="330" name="Google Shape;330;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31" name="Google Shape;331;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3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
        <p:nvSpPr>
          <p:cNvPr id="338" name="Google Shape;338;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39" name="Google Shape;339;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3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
        <p:nvSpPr>
          <p:cNvPr id="347" name="Google Shape;347;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48" name="Google Shape;348;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
        <p:nvSpPr>
          <p:cNvPr id="355" name="Google Shape;355;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56" name="Google Shape;356;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3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
        <p:nvSpPr>
          <p:cNvPr id="363" name="Google Shape;363;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64" name="Google Shape;364;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3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
        <p:nvSpPr>
          <p:cNvPr id="371" name="Google Shape;371;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72" name="Google Shape;372;p3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rgbClr val="53728A"/>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ext, and Content" type="txAndObj">
  <p:cSld name="TEXT_AND_OBJECT">
    <p:spTree>
      <p:nvGrpSpPr>
        <p:cNvPr id="27" name="Shape 27"/>
        <p:cNvGrpSpPr/>
        <p:nvPr/>
      </p:nvGrpSpPr>
      <p:grpSpPr>
        <a:xfrm>
          <a:off x="0" y="0"/>
          <a:ext cx="0" cy="0"/>
          <a:chOff x="0" y="0"/>
          <a:chExt cx="0" cy="0"/>
        </a:xfrm>
      </p:grpSpPr>
      <p:sp>
        <p:nvSpPr>
          <p:cNvPr id="28" name="Google Shape;28;p43"/>
          <p:cNvSpPr txBox="1"/>
          <p:nvPr>
            <p:ph type="title"/>
          </p:nvPr>
        </p:nvSpPr>
        <p:spPr>
          <a:xfrm>
            <a:off x="2032000" y="190500"/>
            <a:ext cx="9347200" cy="15271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3"/>
          <p:cNvSpPr txBox="1"/>
          <p:nvPr>
            <p:ph idx="1" type="body"/>
          </p:nvPr>
        </p:nvSpPr>
        <p:spPr>
          <a:xfrm>
            <a:off x="2032000" y="1905000"/>
            <a:ext cx="4572000" cy="41148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 name="Google Shape;30;p43"/>
          <p:cNvSpPr txBox="1"/>
          <p:nvPr>
            <p:ph idx="2" type="body"/>
          </p:nvPr>
        </p:nvSpPr>
        <p:spPr>
          <a:xfrm>
            <a:off x="6807200" y="1905000"/>
            <a:ext cx="4572000" cy="41148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43"/>
          <p:cNvSpPr txBox="1"/>
          <p:nvPr>
            <p:ph idx="10" type="dt"/>
          </p:nvPr>
        </p:nvSpPr>
        <p:spPr>
          <a:xfrm>
            <a:off x="8839200" y="6248400"/>
            <a:ext cx="2540000" cy="4572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3"/>
          <p:cNvSpPr txBox="1"/>
          <p:nvPr>
            <p:ph idx="11" type="ftr"/>
          </p:nvPr>
        </p:nvSpPr>
        <p:spPr>
          <a:xfrm>
            <a:off x="4368800" y="6248400"/>
            <a:ext cx="3860800" cy="4572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3"/>
          <p:cNvSpPr txBox="1"/>
          <p:nvPr>
            <p:ph idx="12" type="sldNum"/>
          </p:nvPr>
        </p:nvSpPr>
        <p:spPr>
          <a:xfrm>
            <a:off x="2032000" y="6248400"/>
            <a:ext cx="1727200" cy="4572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sz="1200">
                <a:solidFill>
                  <a:srgbClr val="888888"/>
                </a:solidFill>
                <a:latin typeface="Calibri"/>
                <a:ea typeface="Calibri"/>
                <a:cs typeface="Calibri"/>
                <a:sym typeface="Calibri"/>
              </a:defRPr>
            </a:lvl1pPr>
            <a:lvl2pPr indent="0" lvl="1" marL="0" algn="r">
              <a:spcBef>
                <a:spcPts val="0"/>
              </a:spcBef>
              <a:buNone/>
              <a:defRPr sz="1200">
                <a:solidFill>
                  <a:srgbClr val="888888"/>
                </a:solidFill>
                <a:latin typeface="Calibri"/>
                <a:ea typeface="Calibri"/>
                <a:cs typeface="Calibri"/>
                <a:sym typeface="Calibri"/>
              </a:defRPr>
            </a:lvl2pPr>
            <a:lvl3pPr indent="0" lvl="2" marL="0" algn="r">
              <a:spcBef>
                <a:spcPts val="0"/>
              </a:spcBef>
              <a:buNone/>
              <a:defRPr sz="1200">
                <a:solidFill>
                  <a:srgbClr val="888888"/>
                </a:solidFill>
                <a:latin typeface="Calibri"/>
                <a:ea typeface="Calibri"/>
                <a:cs typeface="Calibri"/>
                <a:sym typeface="Calibri"/>
              </a:defRPr>
            </a:lvl3pPr>
            <a:lvl4pPr indent="0" lvl="3" marL="0" algn="r">
              <a:spcBef>
                <a:spcPts val="0"/>
              </a:spcBef>
              <a:buNone/>
              <a:defRPr sz="1200">
                <a:solidFill>
                  <a:srgbClr val="888888"/>
                </a:solidFill>
                <a:latin typeface="Calibri"/>
                <a:ea typeface="Calibri"/>
                <a:cs typeface="Calibri"/>
                <a:sym typeface="Calibri"/>
              </a:defRPr>
            </a:lvl4pPr>
            <a:lvl5pPr indent="0" lvl="4" marL="0" algn="r">
              <a:spcBef>
                <a:spcPts val="0"/>
              </a:spcBef>
              <a:buNone/>
              <a:defRPr sz="1200">
                <a:solidFill>
                  <a:srgbClr val="888888"/>
                </a:solidFill>
                <a:latin typeface="Calibri"/>
                <a:ea typeface="Calibri"/>
                <a:cs typeface="Calibri"/>
                <a:sym typeface="Calibri"/>
              </a:defRPr>
            </a:lvl5pPr>
            <a:lvl6pPr indent="0" lvl="5" marL="0" algn="r">
              <a:spcBef>
                <a:spcPts val="0"/>
              </a:spcBef>
              <a:buNone/>
              <a:defRPr sz="1200">
                <a:solidFill>
                  <a:srgbClr val="888888"/>
                </a:solidFill>
                <a:latin typeface="Calibri"/>
                <a:ea typeface="Calibri"/>
                <a:cs typeface="Calibri"/>
                <a:sym typeface="Calibri"/>
              </a:defRPr>
            </a:lvl6pPr>
            <a:lvl7pPr indent="0" lvl="6" marL="0" algn="r">
              <a:spcBef>
                <a:spcPts val="0"/>
              </a:spcBef>
              <a:buNone/>
              <a:defRPr sz="1200">
                <a:solidFill>
                  <a:srgbClr val="888888"/>
                </a:solidFill>
                <a:latin typeface="Calibri"/>
                <a:ea typeface="Calibri"/>
                <a:cs typeface="Calibri"/>
                <a:sym typeface="Calibri"/>
              </a:defRPr>
            </a:lvl7pPr>
            <a:lvl8pPr indent="0" lvl="7" marL="0" algn="r">
              <a:spcBef>
                <a:spcPts val="0"/>
              </a:spcBef>
              <a:buNone/>
              <a:defRPr sz="1200">
                <a:solidFill>
                  <a:srgbClr val="888888"/>
                </a:solidFill>
                <a:latin typeface="Calibri"/>
                <a:ea typeface="Calibri"/>
                <a:cs typeface="Calibri"/>
                <a:sym typeface="Calibri"/>
              </a:defRPr>
            </a:lvl8pPr>
            <a:lvl9pPr indent="0" lvl="8" marL="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4" name="Shape 34"/>
        <p:cNvGrpSpPr/>
        <p:nvPr/>
      </p:nvGrpSpPr>
      <p:grpSpPr>
        <a:xfrm>
          <a:off x="0" y="0"/>
          <a:ext cx="0" cy="0"/>
          <a:chOff x="0" y="0"/>
          <a:chExt cx="0" cy="0"/>
        </a:xfrm>
      </p:grpSpPr>
      <p:sp>
        <p:nvSpPr>
          <p:cNvPr id="35" name="Google Shape;35;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9" name="Shape 39"/>
        <p:cNvGrpSpPr/>
        <p:nvPr/>
      </p:nvGrpSpPr>
      <p:grpSpPr>
        <a:xfrm>
          <a:off x="0" y="0"/>
          <a:ext cx="0" cy="0"/>
          <a:chOff x="0" y="0"/>
          <a:chExt cx="0" cy="0"/>
        </a:xfrm>
      </p:grpSpPr>
      <p:sp>
        <p:nvSpPr>
          <p:cNvPr id="40" name="Google Shape;40;p4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3728A"/>
              </a:buClr>
              <a:buSzPts val="6000"/>
              <a:buFont typeface="Calibri"/>
              <a:buNone/>
              <a:defRPr b="1" sz="6000">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4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2" name="Google Shape;42;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5" name="Shape 45"/>
        <p:cNvGrpSpPr/>
        <p:nvPr/>
      </p:nvGrpSpPr>
      <p:grpSpPr>
        <a:xfrm>
          <a:off x="0" y="0"/>
          <a:ext cx="0" cy="0"/>
          <a:chOff x="0" y="0"/>
          <a:chExt cx="0" cy="0"/>
        </a:xfrm>
      </p:grpSpPr>
      <p:sp>
        <p:nvSpPr>
          <p:cNvPr id="46" name="Google Shape;46;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4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4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9" name="Google Shape;49;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2" name="Shape 52"/>
        <p:cNvGrpSpPr/>
        <p:nvPr/>
      </p:nvGrpSpPr>
      <p:grpSpPr>
        <a:xfrm>
          <a:off x="0" y="0"/>
          <a:ext cx="0" cy="0"/>
          <a:chOff x="0" y="0"/>
          <a:chExt cx="0" cy="0"/>
        </a:xfrm>
      </p:grpSpPr>
      <p:sp>
        <p:nvSpPr>
          <p:cNvPr id="53" name="Google Shape;53;p4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4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5" name="Google Shape;55;p4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6" name="Google Shape;56;p4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4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1" name="Shape 61"/>
        <p:cNvGrpSpPr/>
        <p:nvPr/>
      </p:nvGrpSpPr>
      <p:grpSpPr>
        <a:xfrm>
          <a:off x="0" y="0"/>
          <a:ext cx="0" cy="0"/>
          <a:chOff x="0" y="0"/>
          <a:chExt cx="0" cy="0"/>
        </a:xfrm>
      </p:grpSpPr>
      <p:sp>
        <p:nvSpPr>
          <p:cNvPr id="62" name="Google Shape;62;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5" name="Shape 65"/>
        <p:cNvGrpSpPr/>
        <p:nvPr/>
      </p:nvGrpSpPr>
      <p:grpSpPr>
        <a:xfrm>
          <a:off x="0" y="0"/>
          <a:ext cx="0" cy="0"/>
          <a:chOff x="0" y="0"/>
          <a:chExt cx="0" cy="0"/>
        </a:xfrm>
      </p:grpSpPr>
      <p:sp>
        <p:nvSpPr>
          <p:cNvPr id="66" name="Google Shape;66;p4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3728A"/>
              </a:buClr>
              <a:buSzPts val="3200"/>
              <a:buFont typeface="Calibri"/>
              <a:buNone/>
              <a:defRPr b="1" sz="3200">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8" name="Google Shape;68;p4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2" name="Shape 72"/>
        <p:cNvGrpSpPr/>
        <p:nvPr/>
      </p:nvGrpSpPr>
      <p:grpSpPr>
        <a:xfrm>
          <a:off x="0" y="0"/>
          <a:ext cx="0" cy="0"/>
          <a:chOff x="0" y="0"/>
          <a:chExt cx="0" cy="0"/>
        </a:xfrm>
      </p:grpSpPr>
      <p:sp>
        <p:nvSpPr>
          <p:cNvPr id="73" name="Google Shape;73;p5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3728A"/>
              </a:buClr>
              <a:buSzPts val="3200"/>
              <a:buFont typeface="Calibri"/>
              <a:buNone/>
              <a:defRPr b="1" sz="3200">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0"/>
          <p:cNvSpPr/>
          <p:nvPr>
            <p:ph idx="2" type="pic"/>
          </p:nvPr>
        </p:nvSpPr>
        <p:spPr>
          <a:xfrm>
            <a:off x="5183188" y="987425"/>
            <a:ext cx="6172200" cy="4873625"/>
          </a:xfrm>
          <a:prstGeom prst="rect">
            <a:avLst/>
          </a:prstGeom>
          <a:noFill/>
          <a:ln>
            <a:noFill/>
          </a:ln>
        </p:spPr>
      </p:sp>
      <p:sp>
        <p:nvSpPr>
          <p:cNvPr id="75" name="Google Shape;75;p5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6" name="Google Shape;76;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9" name="Shape 79"/>
        <p:cNvGrpSpPr/>
        <p:nvPr/>
      </p:nvGrpSpPr>
      <p:grpSpPr>
        <a:xfrm>
          <a:off x="0" y="0"/>
          <a:ext cx="0" cy="0"/>
          <a:chOff x="0" y="0"/>
          <a:chExt cx="0" cy="0"/>
        </a:xfrm>
      </p:grpSpPr>
      <p:sp>
        <p:nvSpPr>
          <p:cNvPr id="80" name="Google Shape;80;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5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2" name="Google Shape;82;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5" name="Shape 85"/>
        <p:cNvGrpSpPr/>
        <p:nvPr/>
      </p:nvGrpSpPr>
      <p:grpSpPr>
        <a:xfrm>
          <a:off x="0" y="0"/>
          <a:ext cx="0" cy="0"/>
          <a:chOff x="0" y="0"/>
          <a:chExt cx="0" cy="0"/>
        </a:xfrm>
      </p:grpSpPr>
      <p:sp>
        <p:nvSpPr>
          <p:cNvPr id="86" name="Google Shape;86;p5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7" name="Google Shape;87;p5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8" name="Google Shape;88;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53728A"/>
              </a:buClr>
              <a:buSzPts val="4400"/>
              <a:buFont typeface="Calibri"/>
              <a:buNone/>
              <a:defRPr b="1" i="0" sz="4400" u="none" cap="none" strike="noStrike">
                <a:solidFill>
                  <a:srgbClr val="53728A"/>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2.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5.xml"/><Relationship Id="rId3" Type="http://schemas.openxmlformats.org/officeDocument/2006/relationships/image" Target="../media/image5.pn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6.png"/><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image" Target="../media/image4.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dk1"/>
            </a:gs>
            <a:gs pos="100000">
              <a:srgbClr val="595959"/>
            </a:gs>
          </a:gsLst>
          <a:path path="circle">
            <a:fillToRect b="50%" l="50%" r="50%" t="50%"/>
          </a:path>
          <a:tileRect/>
        </a:gradFill>
      </p:bgPr>
    </p:bg>
    <p:spTree>
      <p:nvGrpSpPr>
        <p:cNvPr id="94" name="Shape 94"/>
        <p:cNvGrpSpPr/>
        <p:nvPr/>
      </p:nvGrpSpPr>
      <p:grpSpPr>
        <a:xfrm>
          <a:off x="0" y="0"/>
          <a:ext cx="0" cy="0"/>
          <a:chOff x="0" y="0"/>
          <a:chExt cx="0" cy="0"/>
        </a:xfrm>
      </p:grpSpPr>
      <p:sp>
        <p:nvSpPr>
          <p:cNvPr id="95" name="Google Shape;95;p1"/>
          <p:cNvSpPr txBox="1"/>
          <p:nvPr>
            <p:ph type="ctrTitle"/>
          </p:nvPr>
        </p:nvSpPr>
        <p:spPr>
          <a:xfrm>
            <a:off x="3624263" y="878540"/>
            <a:ext cx="8567738" cy="3442447"/>
          </a:xfrm>
          <a:prstGeom prst="rect">
            <a:avLst/>
          </a:prstGeom>
          <a:solidFill>
            <a:srgbClr val="53728A"/>
          </a:solidFill>
          <a:ln>
            <a:noFill/>
          </a:ln>
        </p:spPr>
        <p:txBody>
          <a:bodyPr anchorCtr="0" anchor="b" bIns="91425" lIns="274300" spcFirstLastPara="1" rIns="182875" wrap="square" tIns="91425">
            <a:normAutofit/>
          </a:bodyPr>
          <a:lstStyle/>
          <a:p>
            <a:pPr indent="0" lvl="0" marL="0" rtl="0" algn="l">
              <a:lnSpc>
                <a:spcPct val="90000"/>
              </a:lnSpc>
              <a:spcBef>
                <a:spcPts val="0"/>
              </a:spcBef>
              <a:spcAft>
                <a:spcPts val="0"/>
              </a:spcAft>
              <a:buClr>
                <a:schemeClr val="lt1"/>
              </a:buClr>
              <a:buSzPts val="5400"/>
              <a:buFont typeface="Calibri"/>
              <a:buNone/>
            </a:pPr>
            <a:r>
              <a:rPr lang="en-US" sz="5400">
                <a:solidFill>
                  <a:schemeClr val="lt1"/>
                </a:solidFill>
                <a:latin typeface="Calibri"/>
                <a:ea typeface="Calibri"/>
                <a:cs typeface="Calibri"/>
                <a:sym typeface="Calibri"/>
              </a:rPr>
              <a:t>Project</a:t>
            </a:r>
            <a:r>
              <a:rPr b="0" lang="en-US"/>
              <a:t> </a:t>
            </a:r>
            <a:r>
              <a:rPr lang="en-US" sz="5400">
                <a:solidFill>
                  <a:schemeClr val="lt1"/>
                </a:solidFill>
                <a:latin typeface="Calibri"/>
                <a:ea typeface="Calibri"/>
                <a:cs typeface="Calibri"/>
                <a:sym typeface="Calibri"/>
              </a:rPr>
              <a:t>Feasibility Study</a:t>
            </a:r>
            <a:br>
              <a:rPr b="1" lang="en-US" u="sng">
                <a:solidFill>
                  <a:schemeClr val="lt1"/>
                </a:solidFill>
                <a:latin typeface="Calibri"/>
                <a:ea typeface="Calibri"/>
                <a:cs typeface="Calibri"/>
                <a:sym typeface="Calibri"/>
              </a:rPr>
            </a:br>
            <a:r>
              <a:rPr b="1" lang="en-US" sz="2800" u="sng">
                <a:solidFill>
                  <a:schemeClr val="lt1"/>
                </a:solidFill>
                <a:latin typeface="Calibri"/>
                <a:ea typeface="Calibri"/>
                <a:cs typeface="Calibri"/>
                <a:sym typeface="Calibri"/>
              </a:rPr>
              <a:t>Lecture </a:t>
            </a:r>
            <a:r>
              <a:rPr b="1" lang="en-US" sz="2800">
                <a:solidFill>
                  <a:schemeClr val="lt1"/>
                </a:solidFill>
                <a:latin typeface="Calibri"/>
                <a:ea typeface="Calibri"/>
                <a:cs typeface="Calibri"/>
                <a:sym typeface="Calibri"/>
              </a:rPr>
              <a:t>1</a:t>
            </a:r>
            <a:endParaRPr b="1">
              <a:solidFill>
                <a:schemeClr val="lt1"/>
              </a:solidFill>
              <a:latin typeface="Calibri"/>
              <a:ea typeface="Calibri"/>
              <a:cs typeface="Calibri"/>
              <a:sym typeface="Calibri"/>
            </a:endParaRPr>
          </a:p>
        </p:txBody>
      </p:sp>
      <p:sp>
        <p:nvSpPr>
          <p:cNvPr id="96" name="Google Shape;96;p1"/>
          <p:cNvSpPr txBox="1"/>
          <p:nvPr>
            <p:ph idx="1" type="subTitle"/>
          </p:nvPr>
        </p:nvSpPr>
        <p:spPr>
          <a:xfrm>
            <a:off x="3624263" y="4418013"/>
            <a:ext cx="8567738" cy="1561446"/>
          </a:xfrm>
          <a:prstGeom prst="rect">
            <a:avLst/>
          </a:prstGeom>
          <a:solidFill>
            <a:srgbClr val="595959"/>
          </a:solidFill>
          <a:ln>
            <a:noFill/>
          </a:ln>
        </p:spPr>
        <p:txBody>
          <a:bodyPr anchorCtr="0" anchor="t" bIns="91425" lIns="274300" spcFirstLastPara="1" rIns="182875" wrap="square" tIns="91425">
            <a:normAutofit/>
          </a:bodyPr>
          <a:lstStyle/>
          <a:p>
            <a:pPr indent="0" lvl="0" marL="0" rtl="0" algn="l">
              <a:lnSpc>
                <a:spcPct val="90000"/>
              </a:lnSpc>
              <a:spcBef>
                <a:spcPts val="0"/>
              </a:spcBef>
              <a:spcAft>
                <a:spcPts val="0"/>
              </a:spcAft>
              <a:buClr>
                <a:schemeClr val="lt1"/>
              </a:buClr>
              <a:buSzPts val="2800"/>
              <a:buNone/>
            </a:pPr>
            <a:r>
              <a:rPr b="1" lang="en-US" sz="2800">
                <a:solidFill>
                  <a:schemeClr val="lt1"/>
                </a:solidFill>
              </a:rPr>
              <a:t>PMG201</a:t>
            </a:r>
            <a:r>
              <a:rPr lang="en-US"/>
              <a:t> </a:t>
            </a:r>
            <a:r>
              <a:rPr b="1" lang="en-US" sz="2800">
                <a:solidFill>
                  <a:schemeClr val="lt1"/>
                </a:solidFill>
              </a:rPr>
              <a:t>Project Overview and Basic Data Analysis </a:t>
            </a:r>
            <a:r>
              <a:rPr lang="en-US"/>
              <a:t>	</a:t>
            </a:r>
            <a:endParaRPr/>
          </a:p>
        </p:txBody>
      </p:sp>
      <p:sp>
        <p:nvSpPr>
          <p:cNvPr id="97" name="Google Shape;97;p1"/>
          <p:cNvSpPr/>
          <p:nvPr/>
        </p:nvSpPr>
        <p:spPr>
          <a:xfrm>
            <a:off x="0" y="878540"/>
            <a:ext cx="3514951" cy="5100919"/>
          </a:xfrm>
          <a:prstGeom prst="rect">
            <a:avLst/>
          </a:prstGeom>
          <a:solidFill>
            <a:srgbClr val="323F4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b="1" sz="3200">
              <a:solidFill>
                <a:schemeClr val="lt1"/>
              </a:solidFill>
              <a:latin typeface="Calibri"/>
              <a:ea typeface="Calibri"/>
              <a:cs typeface="Calibri"/>
              <a:sym typeface="Calibri"/>
            </a:endParaRPr>
          </a:p>
          <a:p>
            <a:pPr indent="0" lvl="0" marL="0" marR="0" rtl="0" algn="l">
              <a:spcBef>
                <a:spcPts val="0"/>
              </a:spcBef>
              <a:spcAft>
                <a:spcPts val="0"/>
              </a:spcAft>
              <a:buNone/>
            </a:pPr>
            <a:r>
              <a:t/>
            </a:r>
            <a:endParaRPr b="1" sz="3200">
              <a:solidFill>
                <a:schemeClr val="lt1"/>
              </a:solidFill>
              <a:latin typeface="Calibri"/>
              <a:ea typeface="Calibri"/>
              <a:cs typeface="Calibri"/>
              <a:sym typeface="Calibri"/>
            </a:endParaRPr>
          </a:p>
          <a:p>
            <a:pPr indent="0" lvl="0" marL="0" marR="0" rtl="0" algn="l">
              <a:spcBef>
                <a:spcPts val="0"/>
              </a:spcBef>
              <a:spcAft>
                <a:spcPts val="0"/>
              </a:spcAft>
              <a:buNone/>
            </a:pPr>
            <a:r>
              <a:rPr b="1" lang="en-US" sz="3000">
                <a:solidFill>
                  <a:schemeClr val="lt1"/>
                </a:solidFill>
                <a:latin typeface="Calibri"/>
                <a:ea typeface="Calibri"/>
                <a:cs typeface="Calibri"/>
                <a:sym typeface="Calibri"/>
              </a:rPr>
              <a:t>Everyone’s Smart</a:t>
            </a:r>
            <a:br>
              <a:rPr b="1" lang="en-US" sz="3000">
                <a:solidFill>
                  <a:schemeClr val="lt1"/>
                </a:solidFill>
                <a:latin typeface="Calibri"/>
                <a:ea typeface="Calibri"/>
                <a:cs typeface="Calibri"/>
                <a:sym typeface="Calibri"/>
              </a:rPr>
            </a:br>
            <a:r>
              <a:rPr b="1" lang="en-US" sz="3000">
                <a:solidFill>
                  <a:schemeClr val="lt1"/>
                </a:solidFill>
                <a:latin typeface="Calibri"/>
                <a:ea typeface="Calibri"/>
                <a:cs typeface="Calibri"/>
                <a:sym typeface="Calibri"/>
              </a:rPr>
              <a:t>University</a:t>
            </a:r>
            <a:endParaRPr/>
          </a:p>
        </p:txBody>
      </p:sp>
      <p:pic>
        <p:nvPicPr>
          <p:cNvPr descr="Logo&#10;&#10;Description automatically generated" id="98" name="Google Shape;98;p1"/>
          <p:cNvPicPr preferRelativeResize="0"/>
          <p:nvPr/>
        </p:nvPicPr>
        <p:blipFill rotWithShape="1">
          <a:blip r:embed="rId3">
            <a:alphaModFix amt="57000"/>
          </a:blip>
          <a:srcRect b="0" l="0" r="0" t="0"/>
          <a:stretch/>
        </p:blipFill>
        <p:spPr>
          <a:xfrm>
            <a:off x="79657" y="1748118"/>
            <a:ext cx="2694542" cy="147917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2"/>
          <p:cNvSpPr txBox="1"/>
          <p:nvPr>
            <p:ph type="title"/>
          </p:nvPr>
        </p:nvSpPr>
        <p:spPr>
          <a:xfrm>
            <a:off x="947057" y="365125"/>
            <a:ext cx="9579430" cy="1147989"/>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6600"/>
              <a:buFont typeface="Aharoni"/>
              <a:buNone/>
            </a:pPr>
            <a:r>
              <a:rPr lang="en-US" sz="6600">
                <a:solidFill>
                  <a:schemeClr val="dk1"/>
                </a:solidFill>
                <a:latin typeface="Aharoni"/>
                <a:ea typeface="Aharoni"/>
                <a:cs typeface="Aharoni"/>
                <a:sym typeface="Aharoni"/>
              </a:rPr>
              <a:t>Learning Outcomes</a:t>
            </a:r>
            <a:endParaRPr sz="6600">
              <a:solidFill>
                <a:schemeClr val="dk1"/>
              </a:solidFill>
              <a:latin typeface="Arial Black"/>
              <a:ea typeface="Arial Black"/>
              <a:cs typeface="Arial Black"/>
              <a:sym typeface="Arial Black"/>
            </a:endParaRPr>
          </a:p>
        </p:txBody>
      </p:sp>
      <p:sp>
        <p:nvSpPr>
          <p:cNvPr id="104" name="Google Shape;104;p2"/>
          <p:cNvSpPr txBox="1"/>
          <p:nvPr>
            <p:ph idx="1" type="body"/>
          </p:nvPr>
        </p:nvSpPr>
        <p:spPr>
          <a:xfrm>
            <a:off x="805543" y="1839685"/>
            <a:ext cx="10548257" cy="4337277"/>
          </a:xfrm>
          <a:prstGeom prst="rect">
            <a:avLst/>
          </a:prstGeom>
          <a:noFill/>
          <a:ln cap="flat" cmpd="sng" w="9525">
            <a:solidFill>
              <a:schemeClr val="lt1"/>
            </a:solidFill>
            <a:prstDash val="solid"/>
            <a:round/>
            <a:headEnd len="sm" w="sm" type="none"/>
            <a:tailEnd len="sm" w="sm" type="none"/>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Font typeface="Noto Sans Symbols"/>
              <a:buChar char="❑"/>
            </a:pPr>
            <a:r>
              <a:rPr lang="en-US" sz="2400">
                <a:latin typeface="Arial Black"/>
                <a:ea typeface="Arial Black"/>
                <a:cs typeface="Arial Black"/>
                <a:sym typeface="Arial Black"/>
              </a:rPr>
              <a:t>Project Overview </a:t>
            </a:r>
            <a:endParaRPr/>
          </a:p>
          <a:p>
            <a:pPr indent="0" lvl="0" marL="0" rtl="0" algn="l">
              <a:lnSpc>
                <a:spcPct val="90000"/>
              </a:lnSpc>
              <a:spcBef>
                <a:spcPts val="1000"/>
              </a:spcBef>
              <a:spcAft>
                <a:spcPts val="0"/>
              </a:spcAft>
              <a:buClr>
                <a:schemeClr val="dk1"/>
              </a:buClr>
              <a:buSzPts val="2400"/>
              <a:buNone/>
            </a:pPr>
            <a:r>
              <a:rPr lang="en-US" sz="2400"/>
              <a:t>1. Background and Purpose of a Project</a:t>
            </a:r>
            <a:endParaRPr/>
          </a:p>
          <a:p>
            <a:pPr indent="0" lvl="0" marL="0" rtl="0" algn="l">
              <a:lnSpc>
                <a:spcPct val="90000"/>
              </a:lnSpc>
              <a:spcBef>
                <a:spcPts val="1000"/>
              </a:spcBef>
              <a:spcAft>
                <a:spcPts val="0"/>
              </a:spcAft>
              <a:buClr>
                <a:schemeClr val="dk1"/>
              </a:buClr>
              <a:buSzPts val="2400"/>
              <a:buNone/>
            </a:pPr>
            <a:r>
              <a:rPr lang="en-US" sz="2400"/>
              <a:t>2. Project Selection Process and Implementation Agency </a:t>
            </a:r>
            <a:endParaRPr sz="2400"/>
          </a:p>
          <a:p>
            <a:pPr indent="0" lvl="0" marL="0" rtl="0" algn="l">
              <a:lnSpc>
                <a:spcPct val="90000"/>
              </a:lnSpc>
              <a:spcBef>
                <a:spcPts val="1000"/>
              </a:spcBef>
              <a:spcAft>
                <a:spcPts val="0"/>
              </a:spcAft>
              <a:buClr>
                <a:schemeClr val="dk1"/>
              </a:buClr>
              <a:buSzPts val="2400"/>
              <a:buNone/>
            </a:pPr>
            <a:r>
              <a:rPr lang="en-US" sz="2400"/>
              <a:t>3. Contents of a Project </a:t>
            </a:r>
            <a:endParaRPr sz="2400"/>
          </a:p>
          <a:p>
            <a:pPr indent="0" lvl="0" marL="0" rtl="0" algn="l">
              <a:lnSpc>
                <a:spcPct val="90000"/>
              </a:lnSpc>
              <a:spcBef>
                <a:spcPts val="1000"/>
              </a:spcBef>
              <a:spcAft>
                <a:spcPts val="0"/>
              </a:spcAft>
              <a:buClr>
                <a:schemeClr val="dk1"/>
              </a:buClr>
              <a:buSzPts val="2400"/>
              <a:buNone/>
            </a:pPr>
            <a:r>
              <a:rPr lang="en-US" sz="2400"/>
              <a:t>4. Guidelines for Writing Project Plans for Candidate Projects </a:t>
            </a:r>
            <a:endParaRPr sz="2400"/>
          </a:p>
          <a:p>
            <a:pPr indent="0" lvl="0" marL="0" rtl="0" algn="l">
              <a:lnSpc>
                <a:spcPct val="90000"/>
              </a:lnSpc>
              <a:spcBef>
                <a:spcPts val="1000"/>
              </a:spcBef>
              <a:spcAft>
                <a:spcPts val="0"/>
              </a:spcAft>
              <a:buClr>
                <a:schemeClr val="dk1"/>
              </a:buClr>
              <a:buSzPts val="2400"/>
              <a:buNone/>
            </a:pPr>
            <a:r>
              <a:rPr b="1" lang="en-US" sz="2400"/>
              <a:t>Ⅱ. Basic Data Analysis </a:t>
            </a:r>
            <a:endParaRPr b="1" sz="2400"/>
          </a:p>
          <a:p>
            <a:pPr indent="-514350" lvl="0" marL="514350" rtl="0" algn="l">
              <a:lnSpc>
                <a:spcPct val="90000"/>
              </a:lnSpc>
              <a:spcBef>
                <a:spcPts val="1000"/>
              </a:spcBef>
              <a:spcAft>
                <a:spcPts val="0"/>
              </a:spcAft>
              <a:buClr>
                <a:schemeClr val="dk1"/>
              </a:buClr>
              <a:buSzPts val="2400"/>
              <a:buAutoNum type="arabicPeriod"/>
            </a:pPr>
            <a:r>
              <a:rPr lang="en-US" sz="2400"/>
              <a:t>Analysis of the Natural and Living Environments </a:t>
            </a:r>
            <a:endParaRPr sz="2400"/>
          </a:p>
          <a:p>
            <a:pPr indent="-514350" lvl="0" marL="514350" rtl="0" algn="l">
              <a:lnSpc>
                <a:spcPct val="90000"/>
              </a:lnSpc>
              <a:spcBef>
                <a:spcPts val="1000"/>
              </a:spcBef>
              <a:spcAft>
                <a:spcPts val="0"/>
              </a:spcAft>
              <a:buClr>
                <a:schemeClr val="dk1"/>
              </a:buClr>
              <a:buSzPts val="2400"/>
              <a:buAutoNum type="arabicPeriod"/>
            </a:pPr>
            <a:r>
              <a:rPr lang="en-US" sz="2400"/>
              <a:t>Analysis of the Social and Economic Environments</a:t>
            </a:r>
            <a:endParaRPr/>
          </a:p>
          <a:p>
            <a:pPr indent="0" lvl="0" marL="0" rtl="0" algn="l">
              <a:lnSpc>
                <a:spcPct val="90000"/>
              </a:lnSpc>
              <a:spcBef>
                <a:spcPts val="1000"/>
              </a:spcBef>
              <a:spcAft>
                <a:spcPts val="0"/>
              </a:spcAft>
              <a:buClr>
                <a:schemeClr val="dk1"/>
              </a:buClr>
              <a:buSzPts val="2400"/>
              <a:buNone/>
            </a:pPr>
            <a:r>
              <a:rPr lang="en-US" sz="2400"/>
              <a:t> </a:t>
            </a:r>
            <a:r>
              <a:rPr b="1" lang="en-US" sz="2400"/>
              <a:t>Ⅲ. Identification of Issues</a:t>
            </a:r>
            <a:endParaRPr/>
          </a:p>
          <a:p>
            <a:pPr indent="-228600" lvl="0" marL="228600" rtl="0" algn="l">
              <a:lnSpc>
                <a:spcPct val="90000"/>
              </a:lnSpc>
              <a:spcBef>
                <a:spcPts val="1000"/>
              </a:spcBef>
              <a:spcAft>
                <a:spcPts val="0"/>
              </a:spcAft>
              <a:buClr>
                <a:schemeClr val="dk1"/>
              </a:buClr>
              <a:buSzPts val="2400"/>
              <a:buFont typeface="Noto Sans Symbols"/>
              <a:buChar char="❑"/>
            </a:pPr>
            <a:r>
              <a:rPr lang="en-US" sz="2400">
                <a:latin typeface="Arial Black"/>
                <a:ea typeface="Arial Black"/>
                <a:cs typeface="Arial Black"/>
                <a:sym typeface="Arial Black"/>
              </a:rPr>
              <a:t>Project Scope</a:t>
            </a:r>
            <a:endParaRPr b="1" sz="2400"/>
          </a:p>
        </p:txBody>
      </p:sp>
      <p:pic>
        <p:nvPicPr>
          <p:cNvPr id="105" name="Google Shape;105;p2"/>
          <p:cNvPicPr preferRelativeResize="0"/>
          <p:nvPr/>
        </p:nvPicPr>
        <p:blipFill rotWithShape="1">
          <a:blip r:embed="rId3">
            <a:alphaModFix/>
          </a:blip>
          <a:srcRect b="0" l="0" r="0" t="0"/>
          <a:stretch/>
        </p:blipFill>
        <p:spPr>
          <a:xfrm>
            <a:off x="10907485" y="517381"/>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3"/>
          <p:cNvSpPr txBox="1"/>
          <p:nvPr>
            <p:ph type="title"/>
          </p:nvPr>
        </p:nvSpPr>
        <p:spPr>
          <a:xfrm>
            <a:off x="838200" y="365125"/>
            <a:ext cx="9873343" cy="1325563"/>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800"/>
              <a:buFont typeface="Arial Black"/>
              <a:buNone/>
            </a:pPr>
            <a:r>
              <a:rPr lang="en-US" sz="4800">
                <a:solidFill>
                  <a:schemeClr val="dk1"/>
                </a:solidFill>
                <a:latin typeface="Arial Black"/>
                <a:ea typeface="Arial Black"/>
                <a:cs typeface="Arial Black"/>
                <a:sym typeface="Arial Black"/>
              </a:rPr>
              <a:t>Project Overview</a:t>
            </a:r>
            <a:endParaRPr sz="4800">
              <a:solidFill>
                <a:schemeClr val="dk1"/>
              </a:solidFill>
              <a:latin typeface="Arial Black"/>
              <a:ea typeface="Arial Black"/>
              <a:cs typeface="Arial Black"/>
              <a:sym typeface="Arial Black"/>
            </a:endParaRPr>
          </a:p>
        </p:txBody>
      </p:sp>
      <p:sp>
        <p:nvSpPr>
          <p:cNvPr id="111" name="Google Shape;111;p3"/>
          <p:cNvSpPr txBox="1"/>
          <p:nvPr>
            <p:ph idx="1" type="body"/>
          </p:nvPr>
        </p:nvSpPr>
        <p:spPr>
          <a:xfrm>
            <a:off x="838200" y="1825625"/>
            <a:ext cx="9873343" cy="435133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US"/>
              <a:t>A Preliminary Feasibility Study is based on a project plan submitted to the budget authority by the competent authority requesting execution of such study. The level of detail of a project plan depends on its nature. For standardized projects like a national highway network project, only basic information is included like the origin and destination, route length, and number of lanes. For some projects, the competent authority has a completed preliminary project plan as detailed as feasibility study. </a:t>
            </a:r>
            <a:endParaRPr/>
          </a:p>
        </p:txBody>
      </p:sp>
      <p:pic>
        <p:nvPicPr>
          <p:cNvPr id="112" name="Google Shape;112;p3"/>
          <p:cNvPicPr preferRelativeResize="0"/>
          <p:nvPr/>
        </p:nvPicPr>
        <p:blipFill rotWithShape="1">
          <a:blip r:embed="rId3">
            <a:alphaModFix/>
          </a:blip>
          <a:srcRect b="0" l="0" r="0" t="0"/>
          <a:stretch/>
        </p:blipFill>
        <p:spPr>
          <a:xfrm>
            <a:off x="10791626" y="5415952"/>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4"/>
          <p:cNvSpPr txBox="1"/>
          <p:nvPr>
            <p:ph type="title"/>
          </p:nvPr>
        </p:nvSpPr>
        <p:spPr>
          <a:xfrm>
            <a:off x="838200" y="365125"/>
            <a:ext cx="10515600" cy="1325563"/>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600"/>
              <a:buFont typeface="Arial Black"/>
              <a:buNone/>
            </a:pPr>
            <a:r>
              <a:rPr lang="en-US" sz="3600">
                <a:solidFill>
                  <a:schemeClr val="dk1"/>
                </a:solidFill>
                <a:latin typeface="Arial Black"/>
                <a:ea typeface="Arial Black"/>
                <a:cs typeface="Arial Black"/>
                <a:sym typeface="Arial Black"/>
              </a:rPr>
              <a:t>1. Background and Purpose of a Project</a:t>
            </a:r>
            <a:endParaRPr/>
          </a:p>
        </p:txBody>
      </p:sp>
      <p:sp>
        <p:nvSpPr>
          <p:cNvPr id="118" name="Google Shape;118;p4"/>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t>Projects targeted for preliminary feasibility studies have different backgrounds and purposes. For example, in the case of road or railroad construction projects, the need can be raised in accordance with the Master Plan for Nationwide Transport Network or with the purpose of ensuring balanced regional development, balanced development between the nation’s eastern and western parts, or facilitating South-</a:t>
            </a:r>
            <a:endParaRPr/>
          </a:p>
          <a:p>
            <a:pPr indent="0" lvl="0" marL="0" rtl="0" algn="l">
              <a:lnSpc>
                <a:spcPct val="90000"/>
              </a:lnSpc>
              <a:spcBef>
                <a:spcPts val="1000"/>
              </a:spcBef>
              <a:spcAft>
                <a:spcPts val="0"/>
              </a:spcAft>
              <a:buClr>
                <a:schemeClr val="dk1"/>
              </a:buClr>
              <a:buSzPts val="2800"/>
              <a:buNone/>
            </a:pPr>
            <a:r>
              <a:rPr lang="en-US"/>
              <a:t>North Korean exchange. The need for a project can be raised by a civil petition to improve local</a:t>
            </a:r>
            <a:endParaRPr/>
          </a:p>
        </p:txBody>
      </p:sp>
      <p:pic>
        <p:nvPicPr>
          <p:cNvPr id="119" name="Google Shape;119;p4"/>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5"/>
          <p:cNvSpPr txBox="1"/>
          <p:nvPr>
            <p:ph type="title"/>
          </p:nvPr>
        </p:nvSpPr>
        <p:spPr>
          <a:xfrm>
            <a:off x="838200" y="365125"/>
            <a:ext cx="10515600" cy="1325563"/>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200"/>
              <a:buFont typeface="Arial Black"/>
              <a:buNone/>
            </a:pPr>
            <a:r>
              <a:rPr lang="en-US" sz="3200">
                <a:solidFill>
                  <a:schemeClr val="dk1"/>
                </a:solidFill>
                <a:latin typeface="Arial Black"/>
                <a:ea typeface="Arial Black"/>
                <a:cs typeface="Arial Black"/>
                <a:sym typeface="Arial Black"/>
              </a:rPr>
              <a:t>Background and Purpose of a Project cont..</a:t>
            </a:r>
            <a:endParaRPr sz="3200">
              <a:solidFill>
                <a:schemeClr val="dk1"/>
              </a:solidFill>
              <a:latin typeface="Arial Black"/>
              <a:ea typeface="Arial Black"/>
              <a:cs typeface="Arial Black"/>
              <a:sym typeface="Arial Black"/>
            </a:endParaRPr>
          </a:p>
        </p:txBody>
      </p:sp>
      <p:sp>
        <p:nvSpPr>
          <p:cNvPr id="125" name="Google Shape;125;p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t>The purpose of a project is similar to its need in some respects, but it can still be defined as an objective. The purpose of a project should be explicitly defined in its plan. In the case of a project to build a highway, national highway network, or local road, the transportation problem to be solved by the project, its ripple effects, the spatial scope of the effects, etc. shall be roughly indicated. </a:t>
            </a:r>
            <a:endParaRPr/>
          </a:p>
          <a:p>
            <a:pPr indent="0" lvl="0" marL="0" rtl="0" algn="l">
              <a:lnSpc>
                <a:spcPct val="90000"/>
              </a:lnSpc>
              <a:spcBef>
                <a:spcPts val="1000"/>
              </a:spcBef>
              <a:spcAft>
                <a:spcPts val="0"/>
              </a:spcAft>
              <a:buClr>
                <a:schemeClr val="dk1"/>
              </a:buClr>
              <a:buSzPts val="2800"/>
              <a:buNone/>
            </a:pPr>
            <a:r>
              <a:rPr lang="en-US"/>
              <a:t>The study team considers all the information from a project plan submitted by the competent authority, relevant literature, and field visits; identifies the background and purpose of the project; and states them in a report.</a:t>
            </a:r>
            <a:endParaRPr/>
          </a:p>
        </p:txBody>
      </p:sp>
      <p:pic>
        <p:nvPicPr>
          <p:cNvPr id="126" name="Google Shape;126;p5"/>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6"/>
          <p:cNvSpPr txBox="1"/>
          <p:nvPr>
            <p:ph type="title"/>
          </p:nvPr>
        </p:nvSpPr>
        <p:spPr>
          <a:xfrm>
            <a:off x="838200" y="365125"/>
            <a:ext cx="10515600" cy="1325563"/>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Arial Black"/>
              <a:buNone/>
            </a:pPr>
            <a:r>
              <a:rPr lang="en-US" sz="2800">
                <a:solidFill>
                  <a:schemeClr val="dk1"/>
                </a:solidFill>
                <a:latin typeface="Arial Black"/>
                <a:ea typeface="Arial Black"/>
                <a:cs typeface="Arial Black"/>
                <a:sym typeface="Arial Black"/>
              </a:rPr>
              <a:t>2. Project Selection Process and Implementation Agency</a:t>
            </a:r>
            <a:br>
              <a:rPr lang="en-US" sz="2800">
                <a:solidFill>
                  <a:schemeClr val="dk1"/>
                </a:solidFill>
                <a:latin typeface="Arial Black"/>
                <a:ea typeface="Arial Black"/>
                <a:cs typeface="Arial Black"/>
                <a:sym typeface="Arial Black"/>
              </a:rPr>
            </a:br>
            <a:endParaRPr sz="2800">
              <a:solidFill>
                <a:schemeClr val="dk1"/>
              </a:solidFill>
              <a:latin typeface="Arial Black"/>
              <a:ea typeface="Arial Black"/>
              <a:cs typeface="Arial Black"/>
              <a:sym typeface="Arial Black"/>
            </a:endParaRPr>
          </a:p>
        </p:txBody>
      </p:sp>
      <p:sp>
        <p:nvSpPr>
          <p:cNvPr id="132" name="Google Shape;132;p6"/>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t>Even when a project subject to a preliminary feasibility study has a background and a purpose, the process by which the project has been chosen as the subject of a study should be clarified. Investigating the process of a project selected as the subject of a preliminary feasibility study and the party or agency that played a leading role in requesting a budget can hint at issues that should be dealt with in the analysis of the project.</a:t>
            </a:r>
            <a:endParaRPr/>
          </a:p>
        </p:txBody>
      </p:sp>
      <p:pic>
        <p:nvPicPr>
          <p:cNvPr id="133" name="Google Shape;133;p6"/>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7"/>
          <p:cNvSpPr txBox="1"/>
          <p:nvPr>
            <p:ph type="title"/>
          </p:nvPr>
        </p:nvSpPr>
        <p:spPr>
          <a:xfrm>
            <a:off x="838200" y="365125"/>
            <a:ext cx="10515600" cy="1325563"/>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Arial Black"/>
              <a:buNone/>
            </a:pPr>
            <a:r>
              <a:rPr lang="en-US" sz="2800">
                <a:solidFill>
                  <a:schemeClr val="dk1"/>
                </a:solidFill>
                <a:latin typeface="Arial Black"/>
                <a:ea typeface="Arial Black"/>
                <a:cs typeface="Arial Black"/>
                <a:sym typeface="Arial Black"/>
              </a:rPr>
              <a:t>Project Selection Process and Implementation Agency cont…</a:t>
            </a:r>
            <a:br>
              <a:rPr lang="en-US" sz="2800">
                <a:solidFill>
                  <a:schemeClr val="dk1"/>
                </a:solidFill>
                <a:latin typeface="Arial Black"/>
                <a:ea typeface="Arial Black"/>
                <a:cs typeface="Arial Black"/>
                <a:sym typeface="Arial Black"/>
              </a:rPr>
            </a:br>
            <a:endParaRPr sz="2800">
              <a:solidFill>
                <a:schemeClr val="dk1"/>
              </a:solidFill>
              <a:latin typeface="Arial Black"/>
              <a:ea typeface="Arial Black"/>
              <a:cs typeface="Arial Black"/>
              <a:sym typeface="Arial Black"/>
            </a:endParaRPr>
          </a:p>
        </p:txBody>
      </p:sp>
      <p:sp>
        <p:nvSpPr>
          <p:cNvPr id="139" name="Google Shape;139;p7"/>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Interests can differ between projects led by the central government and those by local government organizations. Though it is not always the case, </a:t>
            </a:r>
            <a:endParaRPr/>
          </a:p>
          <a:p>
            <a:pPr indent="0" lvl="0" marL="0" rtl="0" algn="l">
              <a:lnSpc>
                <a:spcPct val="90000"/>
              </a:lnSpc>
              <a:spcBef>
                <a:spcPts val="1000"/>
              </a:spcBef>
              <a:spcAft>
                <a:spcPts val="0"/>
              </a:spcAft>
              <a:buClr>
                <a:schemeClr val="dk1"/>
              </a:buClr>
              <a:buSzPts val="2800"/>
              <a:buNone/>
            </a:pPr>
            <a:r>
              <a:rPr lang="en-US"/>
              <a:t>1- projects by the central government often have ripple effects that spread to varying degrees throughout different regions, not only in a specific region.</a:t>
            </a:r>
            <a:endParaRPr/>
          </a:p>
          <a:p>
            <a:pPr indent="0" lvl="0" marL="0" rtl="0" algn="l">
              <a:lnSpc>
                <a:spcPct val="90000"/>
              </a:lnSpc>
              <a:spcBef>
                <a:spcPts val="1000"/>
              </a:spcBef>
              <a:spcAft>
                <a:spcPts val="0"/>
              </a:spcAft>
              <a:buClr>
                <a:schemeClr val="dk1"/>
              </a:buClr>
              <a:buSzPts val="2800"/>
              <a:buNone/>
            </a:pPr>
            <a:r>
              <a:rPr lang="en-US"/>
              <a:t>2- Projects by local government organizations tend to have ripple effects that do not spread much beyond their jurisdictions, if at all.</a:t>
            </a:r>
            <a:endParaRPr/>
          </a:p>
        </p:txBody>
      </p:sp>
      <p:pic>
        <p:nvPicPr>
          <p:cNvPr id="140" name="Google Shape;140;p7"/>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8"/>
          <p:cNvSpPr txBox="1"/>
          <p:nvPr>
            <p:ph type="title"/>
          </p:nvPr>
        </p:nvSpPr>
        <p:spPr>
          <a:xfrm>
            <a:off x="838200" y="365125"/>
            <a:ext cx="10515600" cy="1325563"/>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Arial Black"/>
              <a:buNone/>
            </a:pPr>
            <a:r>
              <a:rPr lang="en-US" sz="2800">
                <a:solidFill>
                  <a:schemeClr val="dk1"/>
                </a:solidFill>
                <a:latin typeface="Arial Black"/>
                <a:ea typeface="Arial Black"/>
                <a:cs typeface="Arial Black"/>
                <a:sym typeface="Arial Black"/>
              </a:rPr>
              <a:t>3. Contents of a Project</a:t>
            </a:r>
            <a:br>
              <a:rPr lang="en-US" sz="2800">
                <a:solidFill>
                  <a:schemeClr val="dk1"/>
                </a:solidFill>
                <a:latin typeface="Arial Black"/>
                <a:ea typeface="Arial Black"/>
                <a:cs typeface="Arial Black"/>
                <a:sym typeface="Arial Black"/>
              </a:rPr>
            </a:br>
            <a:endParaRPr sz="2800">
              <a:solidFill>
                <a:schemeClr val="dk1"/>
              </a:solidFill>
              <a:latin typeface="Arial Black"/>
              <a:ea typeface="Arial Black"/>
              <a:cs typeface="Arial Black"/>
              <a:sym typeface="Arial Black"/>
            </a:endParaRPr>
          </a:p>
        </p:txBody>
      </p:sp>
      <p:sp>
        <p:nvSpPr>
          <p:cNvPr id="146" name="Google Shape;146;p8"/>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Among the details that go into a project plan to be written by the competent authority, the most important is contents of the project other than its background and purpose, selection process, and the implementation agency. Knowing in advance the location of a project, its construction scale, and costs are important clues in roughly determining its economic feasibility. A project plan needs to state the spatial location, construction details, and total project costs based on data and past experience. </a:t>
            </a:r>
            <a:endParaRPr/>
          </a:p>
        </p:txBody>
      </p:sp>
      <p:pic>
        <p:nvPicPr>
          <p:cNvPr id="147" name="Google Shape;147;p8"/>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9"/>
          <p:cNvSpPr txBox="1"/>
          <p:nvPr>
            <p:ph type="title"/>
          </p:nvPr>
        </p:nvSpPr>
        <p:spPr>
          <a:xfrm>
            <a:off x="838200" y="365125"/>
            <a:ext cx="10515600" cy="1325563"/>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Arial Black"/>
              <a:buNone/>
            </a:pPr>
            <a:br>
              <a:rPr lang="en-US">
                <a:solidFill>
                  <a:schemeClr val="dk1"/>
                </a:solidFill>
                <a:latin typeface="Arial Black"/>
                <a:ea typeface="Arial Black"/>
                <a:cs typeface="Arial Black"/>
                <a:sym typeface="Arial Black"/>
              </a:rPr>
            </a:br>
            <a:r>
              <a:rPr lang="en-US">
                <a:solidFill>
                  <a:schemeClr val="dk1"/>
                </a:solidFill>
                <a:latin typeface="Arial Black"/>
                <a:ea typeface="Arial Black"/>
                <a:cs typeface="Arial Black"/>
                <a:sym typeface="Arial Black"/>
              </a:rPr>
              <a:t>Contents of a Project cont …</a:t>
            </a:r>
            <a:br>
              <a:rPr lang="en-US">
                <a:solidFill>
                  <a:schemeClr val="dk1"/>
                </a:solidFill>
                <a:latin typeface="Arial Black"/>
                <a:ea typeface="Arial Black"/>
                <a:cs typeface="Arial Black"/>
                <a:sym typeface="Arial Black"/>
              </a:rPr>
            </a:br>
            <a:endParaRPr>
              <a:solidFill>
                <a:schemeClr val="dk1"/>
              </a:solidFill>
              <a:latin typeface="Arial Black"/>
              <a:ea typeface="Arial Black"/>
              <a:cs typeface="Arial Black"/>
              <a:sym typeface="Arial Black"/>
            </a:endParaRPr>
          </a:p>
        </p:txBody>
      </p:sp>
      <p:sp>
        <p:nvSpPr>
          <p:cNvPr id="153" name="Google Shape;153;p9"/>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lnSpcReduction="10000"/>
          </a:bodyPr>
          <a:lstStyle/>
          <a:p>
            <a:pPr indent="-228600" lvl="0" marL="228600" rtl="0" algn="just">
              <a:lnSpc>
                <a:spcPct val="90000"/>
              </a:lnSpc>
              <a:spcBef>
                <a:spcPts val="0"/>
              </a:spcBef>
              <a:spcAft>
                <a:spcPts val="0"/>
              </a:spcAft>
              <a:buClr>
                <a:schemeClr val="dk1"/>
              </a:buClr>
              <a:buSzPts val="2800"/>
              <a:buChar char="•"/>
            </a:pPr>
            <a:r>
              <a:rPr lang="en-US"/>
              <a:t>Although the spatial location of a project is the element first considered when considering whether to pursue it, it requires extensive investigation to determine a specific location and detailed routes. Also, a bit of preliminary investigation is required to estimate construction details and total project costs. Arguably, a preliminary investigation should be conducted to select a specific location and route, and to estimate construction details and total project costs. Nevertheless, there should be no request for a preliminary feasibility study without an estimated spatial location, rough route, or total project costs. To this end, it should be mandatory to include a rough spatial location, construction details, and total project costs in a project plan submitted to the budget authorities.</a:t>
            </a:r>
            <a:endParaRPr/>
          </a:p>
        </p:txBody>
      </p:sp>
      <p:pic>
        <p:nvPicPr>
          <p:cNvPr id="154" name="Google Shape;154;p9"/>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0"/>
          <p:cNvSpPr txBox="1"/>
          <p:nvPr>
            <p:ph type="title"/>
          </p:nvPr>
        </p:nvSpPr>
        <p:spPr>
          <a:xfrm>
            <a:off x="838200" y="365125"/>
            <a:ext cx="10515600" cy="1325563"/>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Arial Black"/>
              <a:buNone/>
            </a:pPr>
            <a:r>
              <a:rPr lang="en-US">
                <a:solidFill>
                  <a:schemeClr val="dk1"/>
                </a:solidFill>
                <a:latin typeface="Arial Black"/>
                <a:ea typeface="Arial Black"/>
                <a:cs typeface="Arial Black"/>
                <a:sym typeface="Arial Black"/>
              </a:rPr>
              <a:t>4. Guidelines for Writing Project Plans for Candidate Projects</a:t>
            </a:r>
            <a:endParaRPr>
              <a:solidFill>
                <a:schemeClr val="dk1"/>
              </a:solidFill>
              <a:latin typeface="Arial Black"/>
              <a:ea typeface="Arial Black"/>
              <a:cs typeface="Arial Black"/>
              <a:sym typeface="Arial Black"/>
            </a:endParaRPr>
          </a:p>
        </p:txBody>
      </p:sp>
      <p:sp>
        <p:nvSpPr>
          <p:cNvPr id="160" name="Google Shape;160;p10"/>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US"/>
              <a:t> Based on the above discussion, the competent authorities of projects should write a project plan about candidate projects applying for preliminary feasibility studies as follows and submit it to the budget authorities:</a:t>
            </a:r>
            <a:endParaRPr/>
          </a:p>
        </p:txBody>
      </p:sp>
      <p:pic>
        <p:nvPicPr>
          <p:cNvPr id="161" name="Google Shape;161;p10"/>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1"/>
          <p:cNvSpPr txBox="1"/>
          <p:nvPr>
            <p:ph type="title"/>
          </p:nvPr>
        </p:nvSpPr>
        <p:spPr>
          <a:xfrm>
            <a:off x="838200" y="365125"/>
            <a:ext cx="10515600" cy="1325563"/>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Arial Black"/>
              <a:buNone/>
            </a:pPr>
            <a:r>
              <a:rPr lang="en-US">
                <a:solidFill>
                  <a:schemeClr val="dk1"/>
                </a:solidFill>
                <a:latin typeface="Arial Black"/>
                <a:ea typeface="Arial Black"/>
                <a:cs typeface="Arial Black"/>
                <a:sym typeface="Arial Black"/>
              </a:rPr>
              <a:t>First</a:t>
            </a:r>
            <a:endParaRPr>
              <a:solidFill>
                <a:schemeClr val="dk1"/>
              </a:solidFill>
              <a:latin typeface="Arial Black"/>
              <a:ea typeface="Arial Black"/>
              <a:cs typeface="Arial Black"/>
              <a:sym typeface="Arial Black"/>
            </a:endParaRPr>
          </a:p>
        </p:txBody>
      </p:sp>
      <p:sp>
        <p:nvSpPr>
          <p:cNvPr id="167" name="Google Shape;167;p11"/>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First, the project plan (draft) of a candidate project should explicitly mention its background and purpose. A vague description of the background or purpose like ‘promotion of regional development’ or ‘resolution of regional transportation problems’ is inadequate and unacceptable. The industry or sector that stands to benefit from the project, the specific transportation problem, the region(s) affected, and the way in which the problem will be solved should all be clearly stated.</a:t>
            </a:r>
            <a:endParaRPr/>
          </a:p>
        </p:txBody>
      </p:sp>
      <p:pic>
        <p:nvPicPr>
          <p:cNvPr id="168" name="Google Shape;168;p11"/>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2"/>
          <p:cNvSpPr txBox="1"/>
          <p:nvPr>
            <p:ph type="title"/>
          </p:nvPr>
        </p:nvSpPr>
        <p:spPr>
          <a:xfrm>
            <a:off x="838200" y="365125"/>
            <a:ext cx="10515600" cy="1325563"/>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Arial Black"/>
              <a:buNone/>
            </a:pPr>
            <a:r>
              <a:rPr lang="en-US">
                <a:solidFill>
                  <a:schemeClr val="dk1"/>
                </a:solidFill>
                <a:latin typeface="Arial Black"/>
                <a:ea typeface="Arial Black"/>
                <a:cs typeface="Arial Black"/>
                <a:sym typeface="Arial Black"/>
              </a:rPr>
              <a:t>Second</a:t>
            </a:r>
            <a:endParaRPr>
              <a:solidFill>
                <a:schemeClr val="dk1"/>
              </a:solidFill>
              <a:latin typeface="Arial Black"/>
              <a:ea typeface="Arial Black"/>
              <a:cs typeface="Arial Black"/>
              <a:sym typeface="Arial Black"/>
            </a:endParaRPr>
          </a:p>
        </p:txBody>
      </p:sp>
      <p:sp>
        <p:nvSpPr>
          <p:cNvPr id="174" name="Google Shape;174;p12"/>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t>Second, the project plan (draft) should state the specific location of the project, namely the region where it will be conducted or the route it will cover to the possible maximum extent. Merely mentioning the jurisdiction names of the origin and destination or listing candidate cities is inappropriate. For a building construction project, a site where the building will be built should be properly selected in the plan.</a:t>
            </a:r>
            <a:endParaRPr/>
          </a:p>
        </p:txBody>
      </p:sp>
      <p:pic>
        <p:nvPicPr>
          <p:cNvPr id="175" name="Google Shape;175;p12"/>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13"/>
          <p:cNvSpPr txBox="1"/>
          <p:nvPr>
            <p:ph type="title"/>
          </p:nvPr>
        </p:nvSpPr>
        <p:spPr>
          <a:xfrm>
            <a:off x="838200" y="365125"/>
            <a:ext cx="10515600" cy="1325563"/>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Arial Black"/>
              <a:buNone/>
            </a:pPr>
            <a:r>
              <a:rPr lang="en-US">
                <a:solidFill>
                  <a:schemeClr val="dk1"/>
                </a:solidFill>
                <a:latin typeface="Arial Black"/>
                <a:ea typeface="Arial Black"/>
                <a:cs typeface="Arial Black"/>
                <a:sym typeface="Arial Black"/>
              </a:rPr>
              <a:t>Third</a:t>
            </a:r>
            <a:endParaRPr>
              <a:solidFill>
                <a:schemeClr val="dk1"/>
              </a:solidFill>
              <a:latin typeface="Arial Black"/>
              <a:ea typeface="Arial Black"/>
              <a:cs typeface="Arial Black"/>
              <a:sym typeface="Arial Black"/>
            </a:endParaRPr>
          </a:p>
        </p:txBody>
      </p:sp>
      <p:sp>
        <p:nvSpPr>
          <p:cNvPr id="181" name="Google Shape;181;p13"/>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Third, the implementation agency should be specified. Even for a project where it will likely be determined automatically according to standard procedures, the plan should explicitly state the implementation agency. In this regard, well-defined role sharing between the central government and local government organizations should be clarified as well.</a:t>
            </a:r>
            <a:endParaRPr/>
          </a:p>
        </p:txBody>
      </p:sp>
      <p:pic>
        <p:nvPicPr>
          <p:cNvPr id="182" name="Google Shape;182;p13"/>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14"/>
          <p:cNvSpPr txBox="1"/>
          <p:nvPr>
            <p:ph type="title"/>
          </p:nvPr>
        </p:nvSpPr>
        <p:spPr>
          <a:xfrm>
            <a:off x="838200" y="365125"/>
            <a:ext cx="10515600" cy="1325563"/>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Arial Black"/>
              <a:buNone/>
            </a:pPr>
            <a:r>
              <a:rPr lang="en-US">
                <a:solidFill>
                  <a:schemeClr val="dk1"/>
                </a:solidFill>
                <a:latin typeface="Arial Black"/>
                <a:ea typeface="Arial Black"/>
                <a:cs typeface="Arial Black"/>
                <a:sym typeface="Arial Black"/>
              </a:rPr>
              <a:t>Fourth</a:t>
            </a:r>
            <a:endParaRPr>
              <a:solidFill>
                <a:schemeClr val="dk1"/>
              </a:solidFill>
              <a:latin typeface="Arial Black"/>
              <a:ea typeface="Arial Black"/>
              <a:cs typeface="Arial Black"/>
              <a:sym typeface="Arial Black"/>
            </a:endParaRPr>
          </a:p>
        </p:txBody>
      </p:sp>
      <p:sp>
        <p:nvSpPr>
          <p:cNvPr id="188" name="Google Shape;188;p14"/>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Fourth, the contents of a project should be rendered explicitly and the total project costs should be estimated and offered. As the project costs depend on the details of a project, only when the project plan can settle which facilities or structures will be included can total project costs be properly estimated. Estimation of total project costs can only be derived at first from the cost data of similar projects, but such estimation is critical to determining the need for investigation into the project.</a:t>
            </a:r>
            <a:endParaRPr/>
          </a:p>
        </p:txBody>
      </p:sp>
      <p:pic>
        <p:nvPicPr>
          <p:cNvPr id="189" name="Google Shape;189;p14"/>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15"/>
          <p:cNvSpPr txBox="1"/>
          <p:nvPr>
            <p:ph type="title"/>
          </p:nvPr>
        </p:nvSpPr>
        <p:spPr>
          <a:xfrm>
            <a:off x="838200" y="365125"/>
            <a:ext cx="10515600" cy="1325563"/>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Arial Black"/>
              <a:buNone/>
            </a:pPr>
            <a:r>
              <a:rPr lang="en-US">
                <a:solidFill>
                  <a:schemeClr val="dk1"/>
                </a:solidFill>
                <a:latin typeface="Arial Black"/>
                <a:ea typeface="Arial Black"/>
                <a:cs typeface="Arial Black"/>
                <a:sym typeface="Arial Black"/>
              </a:rPr>
              <a:t>Fifth</a:t>
            </a:r>
            <a:endParaRPr>
              <a:solidFill>
                <a:schemeClr val="dk1"/>
              </a:solidFill>
              <a:latin typeface="Arial Black"/>
              <a:ea typeface="Arial Black"/>
              <a:cs typeface="Arial Black"/>
              <a:sym typeface="Arial Black"/>
            </a:endParaRPr>
          </a:p>
        </p:txBody>
      </p:sp>
      <p:sp>
        <p:nvSpPr>
          <p:cNvPr id="195" name="Google Shape;195;p15"/>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Fifth, the plan should also stipulate the expected effects of a project. Such effects as increased production, employment, added value, and the like once it is completed may not be definitely known at this step, but other expected effects need to be roughly presented like, in the case of a transport project, how much travel time can be reduced, how many commuters or travelers can be accommodated, and how much congestion costs can be reduced.</a:t>
            </a:r>
            <a:endParaRPr/>
          </a:p>
        </p:txBody>
      </p:sp>
      <p:pic>
        <p:nvPicPr>
          <p:cNvPr id="196" name="Google Shape;196;p15"/>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grpSp>
        <p:nvGrpSpPr>
          <p:cNvPr id="201" name="Google Shape;201;p16"/>
          <p:cNvGrpSpPr/>
          <p:nvPr/>
        </p:nvGrpSpPr>
        <p:grpSpPr>
          <a:xfrm>
            <a:off x="838200" y="1857853"/>
            <a:ext cx="10515600" cy="4286881"/>
            <a:chOff x="0" y="32228"/>
            <a:chExt cx="10515600" cy="4286881"/>
          </a:xfrm>
        </p:grpSpPr>
        <p:sp>
          <p:nvSpPr>
            <p:cNvPr id="202" name="Google Shape;202;p16"/>
            <p:cNvSpPr/>
            <p:nvPr/>
          </p:nvSpPr>
          <p:spPr>
            <a:xfrm>
              <a:off x="0" y="32228"/>
              <a:ext cx="10515600" cy="2068560"/>
            </a:xfrm>
            <a:prstGeom prst="roundRect">
              <a:avLst>
                <a:gd fmla="val 16667" name="adj"/>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16"/>
            <p:cNvSpPr txBox="1"/>
            <p:nvPr/>
          </p:nvSpPr>
          <p:spPr>
            <a:xfrm>
              <a:off x="100979" y="133207"/>
              <a:ext cx="10313642" cy="1866602"/>
            </a:xfrm>
            <a:prstGeom prst="rect">
              <a:avLst/>
            </a:prstGeom>
            <a:noFill/>
            <a:ln>
              <a:noFill/>
            </a:ln>
          </p:spPr>
          <p:txBody>
            <a:bodyPr anchorCtr="0" anchor="ctr" bIns="198100" lIns="198100" spcFirstLastPara="1" rIns="198100" wrap="square" tIns="198100">
              <a:noAutofit/>
            </a:bodyPr>
            <a:lstStyle/>
            <a:p>
              <a:pPr indent="0" lvl="0" marL="0" marR="0" rtl="0" algn="l">
                <a:lnSpc>
                  <a:spcPct val="90000"/>
                </a:lnSpc>
                <a:spcBef>
                  <a:spcPts val="0"/>
                </a:spcBef>
                <a:spcAft>
                  <a:spcPts val="0"/>
                </a:spcAft>
                <a:buNone/>
              </a:pPr>
              <a:r>
                <a:rPr b="1" lang="en-US" sz="5200">
                  <a:solidFill>
                    <a:schemeClr val="lt1"/>
                  </a:solidFill>
                  <a:latin typeface="Calibri"/>
                  <a:ea typeface="Calibri"/>
                  <a:cs typeface="Calibri"/>
                  <a:sym typeface="Calibri"/>
                </a:rPr>
                <a:t>1- Analysis of the Natural and Living Environments </a:t>
              </a:r>
              <a:endParaRPr sz="5200">
                <a:solidFill>
                  <a:schemeClr val="lt1"/>
                </a:solidFill>
                <a:latin typeface="Calibri"/>
                <a:ea typeface="Calibri"/>
                <a:cs typeface="Calibri"/>
                <a:sym typeface="Calibri"/>
              </a:endParaRPr>
            </a:p>
          </p:txBody>
        </p:sp>
        <p:sp>
          <p:nvSpPr>
            <p:cNvPr id="204" name="Google Shape;204;p16"/>
            <p:cNvSpPr/>
            <p:nvPr/>
          </p:nvSpPr>
          <p:spPr>
            <a:xfrm>
              <a:off x="0" y="2250549"/>
              <a:ext cx="10515600" cy="2068560"/>
            </a:xfrm>
            <a:prstGeom prst="roundRect">
              <a:avLst>
                <a:gd fmla="val 16667" name="adj"/>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6"/>
            <p:cNvSpPr txBox="1"/>
            <p:nvPr/>
          </p:nvSpPr>
          <p:spPr>
            <a:xfrm>
              <a:off x="100979" y="2351528"/>
              <a:ext cx="10313642" cy="1866602"/>
            </a:xfrm>
            <a:prstGeom prst="rect">
              <a:avLst/>
            </a:prstGeom>
            <a:noFill/>
            <a:ln>
              <a:noFill/>
            </a:ln>
          </p:spPr>
          <p:txBody>
            <a:bodyPr anchorCtr="0" anchor="ctr" bIns="198100" lIns="198100" spcFirstLastPara="1" rIns="198100" wrap="square" tIns="198100">
              <a:noAutofit/>
            </a:bodyPr>
            <a:lstStyle/>
            <a:p>
              <a:pPr indent="0" lvl="0" marL="0" marR="0" rtl="0" algn="l">
                <a:lnSpc>
                  <a:spcPct val="90000"/>
                </a:lnSpc>
                <a:spcBef>
                  <a:spcPts val="0"/>
                </a:spcBef>
                <a:spcAft>
                  <a:spcPts val="0"/>
                </a:spcAft>
                <a:buNone/>
              </a:pPr>
              <a:r>
                <a:rPr b="1" lang="en-US" sz="5200">
                  <a:solidFill>
                    <a:schemeClr val="lt1"/>
                  </a:solidFill>
                  <a:latin typeface="Calibri"/>
                  <a:ea typeface="Calibri"/>
                  <a:cs typeface="Calibri"/>
                  <a:sym typeface="Calibri"/>
                </a:rPr>
                <a:t>2. Analysis of the Social and Economic Environments</a:t>
              </a:r>
              <a:endParaRPr sz="5200">
                <a:solidFill>
                  <a:schemeClr val="lt1"/>
                </a:solidFill>
                <a:latin typeface="Calibri"/>
                <a:ea typeface="Calibri"/>
                <a:cs typeface="Calibri"/>
                <a:sym typeface="Calibri"/>
              </a:endParaRPr>
            </a:p>
          </p:txBody>
        </p:sp>
      </p:grpSp>
      <p:sp>
        <p:nvSpPr>
          <p:cNvPr id="206" name="Google Shape;206;p16"/>
          <p:cNvSpPr txBox="1"/>
          <p:nvPr>
            <p:ph type="title"/>
          </p:nvPr>
        </p:nvSpPr>
        <p:spPr>
          <a:xfrm>
            <a:off x="838200" y="365125"/>
            <a:ext cx="10515600" cy="1325563"/>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Arial Black"/>
              <a:buNone/>
            </a:pPr>
            <a:br>
              <a:rPr lang="en-US">
                <a:solidFill>
                  <a:schemeClr val="dk1"/>
                </a:solidFill>
                <a:latin typeface="Arial Black"/>
                <a:ea typeface="Arial Black"/>
                <a:cs typeface="Arial Black"/>
                <a:sym typeface="Arial Black"/>
              </a:rPr>
            </a:br>
            <a:r>
              <a:rPr lang="en-US">
                <a:solidFill>
                  <a:schemeClr val="dk1"/>
                </a:solidFill>
                <a:latin typeface="Arial Black"/>
                <a:ea typeface="Arial Black"/>
                <a:cs typeface="Arial Black"/>
                <a:sym typeface="Arial Black"/>
              </a:rPr>
              <a:t>Ⅱ. Basic Data Analysis</a:t>
            </a:r>
            <a:br>
              <a:rPr lang="en-US">
                <a:solidFill>
                  <a:schemeClr val="dk1"/>
                </a:solidFill>
                <a:latin typeface="Arial Black"/>
                <a:ea typeface="Arial Black"/>
                <a:cs typeface="Arial Black"/>
                <a:sym typeface="Arial Black"/>
              </a:rPr>
            </a:br>
            <a:endParaRPr>
              <a:solidFill>
                <a:schemeClr val="dk1"/>
              </a:solidFill>
              <a:latin typeface="Arial Black"/>
              <a:ea typeface="Arial Black"/>
              <a:cs typeface="Arial Black"/>
              <a:sym typeface="Arial Black"/>
            </a:endParaRPr>
          </a:p>
        </p:txBody>
      </p:sp>
      <p:pic>
        <p:nvPicPr>
          <p:cNvPr id="207" name="Google Shape;207;p16"/>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7"/>
          <p:cNvSpPr txBox="1"/>
          <p:nvPr>
            <p:ph type="title"/>
          </p:nvPr>
        </p:nvSpPr>
        <p:spPr>
          <a:xfrm>
            <a:off x="838200" y="365125"/>
            <a:ext cx="10515600" cy="1325563"/>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Arial Black"/>
              <a:buNone/>
            </a:pPr>
            <a:br>
              <a:rPr lang="en-US">
                <a:solidFill>
                  <a:schemeClr val="dk1"/>
                </a:solidFill>
                <a:latin typeface="Arial Black"/>
                <a:ea typeface="Arial Black"/>
                <a:cs typeface="Arial Black"/>
                <a:sym typeface="Arial Black"/>
              </a:rPr>
            </a:br>
            <a:r>
              <a:rPr lang="en-US">
                <a:solidFill>
                  <a:schemeClr val="dk1"/>
                </a:solidFill>
                <a:latin typeface="Arial Black"/>
                <a:ea typeface="Arial Black"/>
                <a:cs typeface="Arial Black"/>
                <a:sym typeface="Arial Black"/>
              </a:rPr>
              <a:t>Basic Data Analysis</a:t>
            </a:r>
            <a:br>
              <a:rPr lang="en-US">
                <a:solidFill>
                  <a:schemeClr val="dk1"/>
                </a:solidFill>
                <a:latin typeface="Arial Black"/>
                <a:ea typeface="Arial Black"/>
                <a:cs typeface="Arial Black"/>
                <a:sym typeface="Arial Black"/>
              </a:rPr>
            </a:br>
            <a:endParaRPr>
              <a:solidFill>
                <a:schemeClr val="dk1"/>
              </a:solidFill>
              <a:latin typeface="Arial Black"/>
              <a:ea typeface="Arial Black"/>
              <a:cs typeface="Arial Black"/>
              <a:sym typeface="Arial Black"/>
            </a:endParaRPr>
          </a:p>
        </p:txBody>
      </p:sp>
      <p:sp>
        <p:nvSpPr>
          <p:cNvPr id="213" name="Google Shape;213;p17"/>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t>The first thing to do when pursuing a public investment project or evaluating feasibility is to fully analyze basic data about the region subject to the project. For a preliminary feasibility study, therefore, the study team starts by visiting the target region and gathering basic data about it. The basic data of a region can be largely divided into data on the natural environment and that on the social and economic environment.</a:t>
            </a:r>
            <a:endParaRPr/>
          </a:p>
        </p:txBody>
      </p:sp>
      <p:pic>
        <p:nvPicPr>
          <p:cNvPr id="214" name="Google Shape;214;p17"/>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8"/>
          <p:cNvSpPr txBox="1"/>
          <p:nvPr>
            <p:ph type="title"/>
          </p:nvPr>
        </p:nvSpPr>
        <p:spPr>
          <a:xfrm>
            <a:off x="838200" y="365125"/>
            <a:ext cx="10515600" cy="1325563"/>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br>
              <a:rPr lang="en-US">
                <a:solidFill>
                  <a:schemeClr val="dk1"/>
                </a:solidFill>
                <a:latin typeface="Arial Black"/>
                <a:ea typeface="Arial Black"/>
                <a:cs typeface="Arial Black"/>
                <a:sym typeface="Arial Black"/>
              </a:rPr>
            </a:br>
            <a:r>
              <a:rPr lang="en-US">
                <a:solidFill>
                  <a:schemeClr val="dk1"/>
                </a:solidFill>
                <a:latin typeface="Arial Black"/>
                <a:ea typeface="Arial Black"/>
                <a:cs typeface="Arial Black"/>
                <a:sym typeface="Arial Black"/>
              </a:rPr>
              <a:t>Basic Data Analysis cont. ….</a:t>
            </a:r>
            <a:br>
              <a:rPr lang="en-US">
                <a:solidFill>
                  <a:schemeClr val="dk1"/>
                </a:solidFill>
                <a:latin typeface="Arial Black"/>
                <a:ea typeface="Arial Black"/>
                <a:cs typeface="Arial Black"/>
                <a:sym typeface="Arial Black"/>
              </a:rPr>
            </a:br>
            <a:endParaRPr/>
          </a:p>
        </p:txBody>
      </p:sp>
      <p:sp>
        <p:nvSpPr>
          <p:cNvPr id="220" name="Google Shape;220;p18"/>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fontScale="85000" lnSpcReduction="20000"/>
          </a:bodyPr>
          <a:lstStyle/>
          <a:p>
            <a:pPr indent="0" lvl="0" marL="0" rtl="0" algn="l">
              <a:lnSpc>
                <a:spcPct val="90000"/>
              </a:lnSpc>
              <a:spcBef>
                <a:spcPts val="0"/>
              </a:spcBef>
              <a:spcAft>
                <a:spcPts val="0"/>
              </a:spcAft>
              <a:buClr>
                <a:schemeClr val="dk1"/>
              </a:buClr>
              <a:buSzPct val="100000"/>
              <a:buNone/>
            </a:pPr>
            <a:r>
              <a:rPr lang="en-US"/>
              <a:t>Data on the natural environment refers to that about climate, geological features, altitudes, slopes, etc.</a:t>
            </a:r>
            <a:endParaRPr/>
          </a:p>
          <a:p>
            <a:pPr indent="0" lvl="0" marL="0" rtl="0" algn="l">
              <a:lnSpc>
                <a:spcPct val="90000"/>
              </a:lnSpc>
              <a:spcBef>
                <a:spcPts val="1000"/>
              </a:spcBef>
              <a:spcAft>
                <a:spcPts val="0"/>
              </a:spcAft>
              <a:buClr>
                <a:schemeClr val="dk1"/>
              </a:buClr>
              <a:buSzPct val="100000"/>
              <a:buNone/>
            </a:pPr>
            <a:r>
              <a:rPr lang="en-US"/>
              <a:t> A more full-blown investigation like a geological survey and local due diligence is for regular feasibility studies rather than for preliminary feasibility studies.</a:t>
            </a:r>
            <a:endParaRPr/>
          </a:p>
          <a:p>
            <a:pPr indent="0" lvl="0" marL="0" rtl="0" algn="l">
              <a:lnSpc>
                <a:spcPct val="90000"/>
              </a:lnSpc>
              <a:spcBef>
                <a:spcPts val="1000"/>
              </a:spcBef>
              <a:spcAft>
                <a:spcPts val="0"/>
              </a:spcAft>
              <a:buClr>
                <a:schemeClr val="dk1"/>
              </a:buClr>
              <a:buSzPct val="100000"/>
              <a:buNone/>
            </a:pPr>
            <a:r>
              <a:rPr lang="en-US"/>
              <a:t> Preliminary feasibility studies entail basic investigation through existing literature like the statistics and higher-level plans about the region in question. Data on the social and economic environment includes demographics, each industry’s employment structure, gross regional domestic product (GRDP), land use, and so on.</a:t>
            </a:r>
            <a:endParaRPr/>
          </a:p>
          <a:p>
            <a:pPr indent="0" lvl="0" marL="0" rtl="0" algn="l">
              <a:lnSpc>
                <a:spcPct val="90000"/>
              </a:lnSpc>
              <a:spcBef>
                <a:spcPts val="1000"/>
              </a:spcBef>
              <a:spcAft>
                <a:spcPts val="0"/>
              </a:spcAft>
              <a:buClr>
                <a:schemeClr val="dk1"/>
              </a:buClr>
              <a:buSzPct val="100000"/>
              <a:buNone/>
            </a:pPr>
            <a:r>
              <a:rPr lang="en-US"/>
              <a:t> In the case of transport projects, particularly, the status of main roads in the target region should be delineated. For access roads into industrial complexes, and roads or railroads into ports, the status of traffic-generating facilities like industrial complexes, ports, and such in relation to the target project should be analyzed intensively. </a:t>
            </a:r>
            <a:endParaRPr/>
          </a:p>
        </p:txBody>
      </p:sp>
      <p:pic>
        <p:nvPicPr>
          <p:cNvPr id="221" name="Google Shape;221;p18"/>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9"/>
          <p:cNvSpPr txBox="1"/>
          <p:nvPr>
            <p:ph type="title"/>
          </p:nvPr>
        </p:nvSpPr>
        <p:spPr>
          <a:xfrm>
            <a:off x="838200" y="365125"/>
            <a:ext cx="10515600" cy="1325563"/>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br>
              <a:rPr lang="en-US">
                <a:solidFill>
                  <a:schemeClr val="dk1"/>
                </a:solidFill>
                <a:latin typeface="Arial Black"/>
                <a:ea typeface="Arial Black"/>
                <a:cs typeface="Arial Black"/>
                <a:sym typeface="Arial Black"/>
              </a:rPr>
            </a:br>
            <a:r>
              <a:rPr lang="en-US">
                <a:solidFill>
                  <a:schemeClr val="dk1"/>
                </a:solidFill>
                <a:latin typeface="Arial Black"/>
                <a:ea typeface="Arial Black"/>
                <a:cs typeface="Arial Black"/>
                <a:sym typeface="Arial Black"/>
              </a:rPr>
              <a:t>Basic Data Analysis cont. ….</a:t>
            </a:r>
            <a:br>
              <a:rPr lang="en-US">
                <a:solidFill>
                  <a:schemeClr val="dk1"/>
                </a:solidFill>
                <a:latin typeface="Arial Black"/>
                <a:ea typeface="Arial Black"/>
                <a:cs typeface="Arial Black"/>
                <a:sym typeface="Arial Black"/>
              </a:rPr>
            </a:br>
            <a:endParaRPr/>
          </a:p>
        </p:txBody>
      </p:sp>
      <p:sp>
        <p:nvSpPr>
          <p:cNvPr id="227" name="Google Shape;227;p19"/>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Rather than simply enumerating standardized data about the target region, basic data analysis should state the conditions of the region in relation to the project subject to a preliminary feasibility study. Analysis of the transportation situation should be done to ascertain what the project can do for the transportation system of the target region so that the need for the project can be determined before transportation analysis is conducted in full swing.</a:t>
            </a:r>
            <a:endParaRPr/>
          </a:p>
        </p:txBody>
      </p:sp>
      <p:pic>
        <p:nvPicPr>
          <p:cNvPr id="228" name="Google Shape;228;p19"/>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0"/>
          <p:cNvSpPr txBox="1"/>
          <p:nvPr>
            <p:ph type="title"/>
          </p:nvPr>
        </p:nvSpPr>
        <p:spPr>
          <a:xfrm>
            <a:off x="838200" y="365125"/>
            <a:ext cx="10515600" cy="1325563"/>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Arial Black"/>
              <a:buNone/>
            </a:pPr>
            <a:r>
              <a:rPr lang="en-US" sz="2800">
                <a:solidFill>
                  <a:schemeClr val="dk1"/>
                </a:solidFill>
                <a:latin typeface="Arial Black"/>
                <a:ea typeface="Arial Black"/>
                <a:cs typeface="Arial Black"/>
                <a:sym typeface="Arial Black"/>
              </a:rPr>
              <a:t>1. Analysis of the Natural and Living Environments</a:t>
            </a:r>
            <a:br>
              <a:rPr lang="en-US" sz="2800">
                <a:solidFill>
                  <a:schemeClr val="dk1"/>
                </a:solidFill>
                <a:latin typeface="Arial Black"/>
                <a:ea typeface="Arial Black"/>
                <a:cs typeface="Arial Black"/>
                <a:sym typeface="Arial Black"/>
              </a:rPr>
            </a:br>
            <a:endParaRPr sz="2800">
              <a:solidFill>
                <a:schemeClr val="dk1"/>
              </a:solidFill>
              <a:latin typeface="Arial Black"/>
              <a:ea typeface="Arial Black"/>
              <a:cs typeface="Arial Black"/>
              <a:sym typeface="Arial Black"/>
            </a:endParaRPr>
          </a:p>
        </p:txBody>
      </p:sp>
      <p:sp>
        <p:nvSpPr>
          <p:cNvPr id="234" name="Google Shape;234;p2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u="sng"/>
              <a:t>1. Analysis of the Natural and Living Environments</a:t>
            </a:r>
            <a:endParaRPr/>
          </a:p>
          <a:p>
            <a:pPr indent="-228600" lvl="0" marL="228600" rtl="0" algn="l">
              <a:lnSpc>
                <a:spcPct val="90000"/>
              </a:lnSpc>
              <a:spcBef>
                <a:spcPts val="1000"/>
              </a:spcBef>
              <a:spcAft>
                <a:spcPts val="0"/>
              </a:spcAft>
              <a:buClr>
                <a:schemeClr val="dk1"/>
              </a:buClr>
              <a:buSzPts val="2800"/>
              <a:buFont typeface="Noto Sans Symbols"/>
              <a:buChar char="❑"/>
            </a:pPr>
            <a:r>
              <a:rPr lang="en-US"/>
              <a:t>Depending on their characteristics, some projects are more strongly impacted by the natural environments than others. Projects to build expressways or railroads can be very different in nature and vary greatly in cost depending on topography.</a:t>
            </a:r>
            <a:endParaRPr/>
          </a:p>
          <a:p>
            <a:pPr indent="-228600" lvl="0" marL="228600" rtl="0" algn="l">
              <a:lnSpc>
                <a:spcPct val="90000"/>
              </a:lnSpc>
              <a:spcBef>
                <a:spcPts val="1000"/>
              </a:spcBef>
              <a:spcAft>
                <a:spcPts val="0"/>
              </a:spcAft>
              <a:buClr>
                <a:schemeClr val="dk1"/>
              </a:buClr>
              <a:buSzPts val="2800"/>
              <a:buFont typeface="Noto Sans Symbols"/>
              <a:buChar char="❑"/>
            </a:pPr>
            <a:r>
              <a:rPr lang="en-US"/>
              <a:t> On the other hand, projects to build industrial complexes are influenced more by the social and economic environment than the natural one. Their success or failure depends on the population, industrial structure, regional income level, and such.</a:t>
            </a:r>
            <a:endParaRPr/>
          </a:p>
        </p:txBody>
      </p:sp>
      <p:pic>
        <p:nvPicPr>
          <p:cNvPr id="235" name="Google Shape;235;p20"/>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21"/>
          <p:cNvSpPr txBox="1"/>
          <p:nvPr>
            <p:ph type="title"/>
          </p:nvPr>
        </p:nvSpPr>
        <p:spPr>
          <a:xfrm>
            <a:off x="838200" y="365125"/>
            <a:ext cx="10515600" cy="1325563"/>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400"/>
              <a:buFont typeface="Arial Black"/>
              <a:buNone/>
            </a:pPr>
            <a:r>
              <a:rPr lang="en-US" sz="2400">
                <a:solidFill>
                  <a:schemeClr val="dk1"/>
                </a:solidFill>
                <a:latin typeface="Arial Black"/>
                <a:ea typeface="Arial Black"/>
                <a:cs typeface="Arial Black"/>
                <a:sym typeface="Arial Black"/>
              </a:rPr>
              <a:t>Analysis of the Natural and Living Environments cont.…..</a:t>
            </a:r>
            <a:br>
              <a:rPr lang="en-US" sz="2400">
                <a:solidFill>
                  <a:schemeClr val="dk1"/>
                </a:solidFill>
                <a:latin typeface="Arial Black"/>
                <a:ea typeface="Arial Black"/>
                <a:cs typeface="Arial Black"/>
                <a:sym typeface="Arial Black"/>
              </a:rPr>
            </a:br>
            <a:endParaRPr sz="2400"/>
          </a:p>
        </p:txBody>
      </p:sp>
      <p:sp>
        <p:nvSpPr>
          <p:cNvPr id="241" name="Google Shape;241;p21"/>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US"/>
              <a:t>It is also important to look into living environment conditions like water and/or soil pollution, sanitation, and construction noise that have direct impact on daily life. Preliminary feasibility studies should conduct a rough investigation in any form about daily life pollution, etc. that can happen when the concerned project goes ahead.</a:t>
            </a:r>
            <a:endParaRPr/>
          </a:p>
          <a:p>
            <a:pPr indent="-228600" lvl="0" marL="228600" rtl="0" algn="l">
              <a:lnSpc>
                <a:spcPct val="90000"/>
              </a:lnSpc>
              <a:spcBef>
                <a:spcPts val="1000"/>
              </a:spcBef>
              <a:spcAft>
                <a:spcPts val="0"/>
              </a:spcAft>
              <a:buClr>
                <a:schemeClr val="dk1"/>
              </a:buClr>
              <a:buSzPts val="2800"/>
              <a:buFont typeface="Noto Sans Symbols"/>
              <a:buChar char="❑"/>
            </a:pPr>
            <a:r>
              <a:rPr lang="en-US"/>
              <a:t> For example, for water resource development and other such projects that greatly impact the environment, the environmental impact should be checked when the decision is made as to whether to push ahead with the projects.</a:t>
            </a:r>
            <a:endParaRPr/>
          </a:p>
        </p:txBody>
      </p:sp>
      <p:pic>
        <p:nvPicPr>
          <p:cNvPr id="242" name="Google Shape;242;p21"/>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22"/>
          <p:cNvSpPr txBox="1"/>
          <p:nvPr>
            <p:ph type="title"/>
          </p:nvPr>
        </p:nvSpPr>
        <p:spPr>
          <a:xfrm>
            <a:off x="838200" y="365125"/>
            <a:ext cx="10515600" cy="1325563"/>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400"/>
              <a:buFont typeface="Arial Black"/>
              <a:buNone/>
            </a:pPr>
            <a:r>
              <a:rPr lang="en-US" sz="2400">
                <a:solidFill>
                  <a:schemeClr val="dk1"/>
                </a:solidFill>
                <a:latin typeface="Arial Black"/>
                <a:ea typeface="Arial Black"/>
                <a:cs typeface="Arial Black"/>
                <a:sym typeface="Arial Black"/>
              </a:rPr>
              <a:t>2. Analysis of the Social and Economic Environments</a:t>
            </a:r>
            <a:br>
              <a:rPr lang="en-US" sz="2400">
                <a:solidFill>
                  <a:schemeClr val="dk1"/>
                </a:solidFill>
                <a:latin typeface="Arial Black"/>
                <a:ea typeface="Arial Black"/>
                <a:cs typeface="Arial Black"/>
                <a:sym typeface="Arial Black"/>
              </a:rPr>
            </a:br>
            <a:endParaRPr sz="2400">
              <a:solidFill>
                <a:schemeClr val="dk1"/>
              </a:solidFill>
              <a:latin typeface="Arial Black"/>
              <a:ea typeface="Arial Black"/>
              <a:cs typeface="Arial Black"/>
              <a:sym typeface="Arial Black"/>
            </a:endParaRPr>
          </a:p>
        </p:txBody>
      </p:sp>
      <p:sp>
        <p:nvSpPr>
          <p:cNvPr id="248" name="Google Shape;248;p22"/>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fontScale="92500"/>
          </a:bodyPr>
          <a:lstStyle/>
          <a:p>
            <a:pPr indent="-228600" lvl="0" marL="228600" rtl="0" algn="l">
              <a:lnSpc>
                <a:spcPct val="90000"/>
              </a:lnSpc>
              <a:spcBef>
                <a:spcPts val="0"/>
              </a:spcBef>
              <a:spcAft>
                <a:spcPts val="0"/>
              </a:spcAft>
              <a:buClr>
                <a:schemeClr val="dk1"/>
              </a:buClr>
              <a:buSzPct val="100000"/>
              <a:buFont typeface="Noto Sans Symbols"/>
              <a:buChar char="❑"/>
            </a:pPr>
            <a:r>
              <a:rPr lang="en-US"/>
              <a:t>Already pointed out was the need to check the population demographics and industrial structure, GRDP, use of land, transportation conditions, etc., namely the socio-economic environment of the target region.</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 The most basic data is that on demographics, industrial structure, and GRDP. This is true regardless of the type of project at issue, and these are important determinants of the project’s ripple effects.</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 Demand is higher in densely populated regions, so the project is likely to be more economically feasible. The industrial structure serves as a definite clue as to whether the project is appropriate for the region. GRDP data are important in determining economic feasibility and balanced regional development.</a:t>
            </a:r>
            <a:endParaRPr/>
          </a:p>
        </p:txBody>
      </p:sp>
      <p:pic>
        <p:nvPicPr>
          <p:cNvPr id="249" name="Google Shape;249;p22"/>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23"/>
          <p:cNvSpPr txBox="1"/>
          <p:nvPr>
            <p:ph type="title"/>
          </p:nvPr>
        </p:nvSpPr>
        <p:spPr>
          <a:xfrm>
            <a:off x="838200" y="365125"/>
            <a:ext cx="10515600" cy="1325563"/>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Arial Black"/>
              <a:buNone/>
            </a:pPr>
            <a:r>
              <a:rPr lang="en-US" sz="2800">
                <a:solidFill>
                  <a:schemeClr val="dk1"/>
                </a:solidFill>
                <a:latin typeface="Arial Black"/>
                <a:ea typeface="Arial Black"/>
                <a:cs typeface="Arial Black"/>
                <a:sym typeface="Arial Black"/>
              </a:rPr>
              <a:t> Analysis of the Social and Economic Environments cont. ….</a:t>
            </a:r>
            <a:br>
              <a:rPr lang="en-US" sz="2800">
                <a:solidFill>
                  <a:schemeClr val="dk1"/>
                </a:solidFill>
                <a:latin typeface="Arial Black"/>
                <a:ea typeface="Arial Black"/>
                <a:cs typeface="Arial Black"/>
                <a:sym typeface="Arial Black"/>
              </a:rPr>
            </a:br>
            <a:endParaRPr sz="2800"/>
          </a:p>
        </p:txBody>
      </p:sp>
      <p:sp>
        <p:nvSpPr>
          <p:cNvPr id="255" name="Google Shape;255;p23"/>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fontScale="85000" lnSpcReduction="10000"/>
          </a:bodyPr>
          <a:lstStyle/>
          <a:p>
            <a:pPr indent="-228600" lvl="0" marL="228600" rtl="0" algn="l">
              <a:lnSpc>
                <a:spcPct val="90000"/>
              </a:lnSpc>
              <a:spcBef>
                <a:spcPts val="0"/>
              </a:spcBef>
              <a:spcAft>
                <a:spcPts val="0"/>
              </a:spcAft>
              <a:buClr>
                <a:schemeClr val="dk1"/>
              </a:buClr>
              <a:buSzPct val="100000"/>
              <a:buFont typeface="Noto Sans Symbols"/>
              <a:buChar char="❑"/>
            </a:pPr>
            <a:r>
              <a:rPr lang="en-US"/>
              <a:t>To conduct more refined preliminary feasibility studies, the aforementioned data</a:t>
            </a:r>
            <a:endParaRPr/>
          </a:p>
          <a:p>
            <a:pPr indent="0" lvl="0" marL="0" rtl="0" algn="l">
              <a:lnSpc>
                <a:spcPct val="90000"/>
              </a:lnSpc>
              <a:spcBef>
                <a:spcPts val="1000"/>
              </a:spcBef>
              <a:spcAft>
                <a:spcPts val="0"/>
              </a:spcAft>
              <a:buClr>
                <a:schemeClr val="dk1"/>
              </a:buClr>
              <a:buSzPct val="100000"/>
              <a:buNone/>
            </a:pPr>
            <a:r>
              <a:rPr lang="en-US"/>
              <a:t>and prospects should be developed in a way that they are readily accessible and</a:t>
            </a:r>
            <a:endParaRPr/>
          </a:p>
          <a:p>
            <a:pPr indent="0" lvl="0" marL="0" rtl="0" algn="l">
              <a:lnSpc>
                <a:spcPct val="90000"/>
              </a:lnSpc>
              <a:spcBef>
                <a:spcPts val="1000"/>
              </a:spcBef>
              <a:spcAft>
                <a:spcPts val="0"/>
              </a:spcAft>
              <a:buClr>
                <a:schemeClr val="dk1"/>
              </a:buClr>
              <a:buSzPct val="100000"/>
              <a:buNone/>
            </a:pPr>
            <a:r>
              <a:rPr lang="en-US"/>
              <a:t>usable by both provincial and metropolitan city government, and lower-level local</a:t>
            </a:r>
            <a:endParaRPr/>
          </a:p>
          <a:p>
            <a:pPr indent="0" lvl="0" marL="0" rtl="0" algn="l">
              <a:lnSpc>
                <a:spcPct val="90000"/>
              </a:lnSpc>
              <a:spcBef>
                <a:spcPts val="1000"/>
              </a:spcBef>
              <a:spcAft>
                <a:spcPts val="0"/>
              </a:spcAft>
              <a:buClr>
                <a:schemeClr val="dk1"/>
              </a:buClr>
              <a:buSzPct val="100000"/>
              <a:buNone/>
            </a:pPr>
            <a:r>
              <a:rPr lang="en-US"/>
              <a:t>government organizations.</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In the case of transport projects like those for roads and railroads, the most important part of basic investigations for preliminary feasibility studies is to know the transportation conditions of the target region. For example, the number of roads of different types, their lengths, traffic volume, etc. in the target region are to be presented. Detailed description of transportation facilities closely related to the concerned project can shed light on its importance and/or necessity for the region.</a:t>
            </a:r>
            <a:endParaRPr/>
          </a:p>
        </p:txBody>
      </p:sp>
      <p:pic>
        <p:nvPicPr>
          <p:cNvPr id="256" name="Google Shape;256;p23"/>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24"/>
          <p:cNvSpPr txBox="1"/>
          <p:nvPr>
            <p:ph type="title"/>
          </p:nvPr>
        </p:nvSpPr>
        <p:spPr>
          <a:xfrm>
            <a:off x="838200" y="365125"/>
            <a:ext cx="10515600" cy="1325563"/>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Arial Black"/>
              <a:buNone/>
            </a:pPr>
            <a:r>
              <a:rPr lang="en-US" sz="2800">
                <a:solidFill>
                  <a:schemeClr val="dk1"/>
                </a:solidFill>
                <a:latin typeface="Arial Black"/>
                <a:ea typeface="Arial Black"/>
                <a:cs typeface="Arial Black"/>
                <a:sym typeface="Arial Black"/>
              </a:rPr>
              <a:t> Analysis of the Social and Economic Environments cont. ….</a:t>
            </a:r>
            <a:br>
              <a:rPr lang="en-US" sz="2800">
                <a:solidFill>
                  <a:schemeClr val="dk1"/>
                </a:solidFill>
                <a:latin typeface="Arial Black"/>
                <a:ea typeface="Arial Black"/>
                <a:cs typeface="Arial Black"/>
                <a:sym typeface="Arial Black"/>
              </a:rPr>
            </a:br>
            <a:endParaRPr sz="2800"/>
          </a:p>
        </p:txBody>
      </p:sp>
      <p:sp>
        <p:nvSpPr>
          <p:cNvPr id="262" name="Google Shape;262;p24"/>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US"/>
              <a:t>Preliminary feasibility studies on access roads into industrial complexes, access roads and railroads into ports, and such should include details on the facilities of industrial complexes and ports to ascertain not only the status of transportation facilities but also that of industrial complex and port facilities and generated traffic volume so that the importance of the concerned project can be understood.</a:t>
            </a:r>
            <a:endParaRPr/>
          </a:p>
        </p:txBody>
      </p:sp>
      <p:pic>
        <p:nvPicPr>
          <p:cNvPr id="263" name="Google Shape;263;p24"/>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25"/>
          <p:cNvSpPr txBox="1"/>
          <p:nvPr>
            <p:ph type="title"/>
          </p:nvPr>
        </p:nvSpPr>
        <p:spPr>
          <a:xfrm>
            <a:off x="838200" y="365125"/>
            <a:ext cx="10515600" cy="1325563"/>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Arial Black"/>
              <a:buNone/>
            </a:pPr>
            <a:r>
              <a:rPr lang="en-US" sz="2800">
                <a:solidFill>
                  <a:schemeClr val="dk1"/>
                </a:solidFill>
                <a:latin typeface="Arial Black"/>
                <a:ea typeface="Arial Black"/>
                <a:cs typeface="Arial Black"/>
                <a:sym typeface="Arial Black"/>
              </a:rPr>
              <a:t> Analysis of the Social and Economic Environments cont. ….</a:t>
            </a:r>
            <a:br>
              <a:rPr lang="en-US" sz="2800">
                <a:solidFill>
                  <a:schemeClr val="dk1"/>
                </a:solidFill>
                <a:latin typeface="Arial Black"/>
                <a:ea typeface="Arial Black"/>
                <a:cs typeface="Arial Black"/>
                <a:sym typeface="Arial Black"/>
              </a:rPr>
            </a:br>
            <a:endParaRPr sz="2800"/>
          </a:p>
        </p:txBody>
      </p:sp>
      <p:sp>
        <p:nvSpPr>
          <p:cNvPr id="269" name="Google Shape;269;p25"/>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US"/>
              <a:t>It is also important to review upper-level and relevant plans of the concerned project as a sort of socio-economic environment analysis. Few SOC projects are handled by a single implementation agency alone. Instead, a project is more likely to impact other plans by the central or local government, in turn involving more than one party. Review of higher-level plans can indicate whether the concerned project has been well coordinated and check the order of priority for investment determined in higher-level plans.</a:t>
            </a:r>
            <a:endParaRPr/>
          </a:p>
        </p:txBody>
      </p:sp>
      <p:pic>
        <p:nvPicPr>
          <p:cNvPr id="270" name="Google Shape;270;p25"/>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6"/>
          <p:cNvSpPr txBox="1"/>
          <p:nvPr>
            <p:ph type="title"/>
          </p:nvPr>
        </p:nvSpPr>
        <p:spPr>
          <a:xfrm>
            <a:off x="838200" y="365125"/>
            <a:ext cx="10515600" cy="1325563"/>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2400"/>
              <a:buFont typeface="Arial Black"/>
              <a:buNone/>
            </a:pPr>
            <a:r>
              <a:rPr lang="en-US" sz="2400">
                <a:solidFill>
                  <a:schemeClr val="dk1"/>
                </a:solidFill>
                <a:latin typeface="Arial Black"/>
                <a:ea typeface="Arial Black"/>
                <a:cs typeface="Arial Black"/>
                <a:sym typeface="Arial Black"/>
              </a:rPr>
              <a:t> Analysis of the Social and Economic Environments cont. ….</a:t>
            </a:r>
            <a:br>
              <a:rPr lang="en-US" sz="2400">
                <a:solidFill>
                  <a:schemeClr val="dk1"/>
                </a:solidFill>
                <a:latin typeface="Arial Black"/>
                <a:ea typeface="Arial Black"/>
                <a:cs typeface="Arial Black"/>
                <a:sym typeface="Arial Black"/>
              </a:rPr>
            </a:br>
            <a:endParaRPr sz="2400"/>
          </a:p>
        </p:txBody>
      </p:sp>
      <p:sp>
        <p:nvSpPr>
          <p:cNvPr id="276" name="Google Shape;276;p26"/>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US"/>
              <a:t>Each type of project has higher-level sectoral plans that have to be first checked, and there are various relevant plans that need to be reviewed depending on the nature of the concerned project. Under Korea’s planning system, national land plans, plans under individual laws, plans by local governments, and such are often intertwined in a morass of complexity. Therefore, whether higher-level and relevant plans have actual impact on the concerned project and the project is in alignment with the overall direction of national development, etc. should be determined.</a:t>
            </a:r>
            <a:endParaRPr/>
          </a:p>
        </p:txBody>
      </p:sp>
      <p:pic>
        <p:nvPicPr>
          <p:cNvPr id="277" name="Google Shape;277;p26"/>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27"/>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228600" lvl="0" marL="228600" rtl="0" algn="ctr">
              <a:lnSpc>
                <a:spcPct val="90000"/>
              </a:lnSpc>
              <a:spcBef>
                <a:spcPts val="0"/>
              </a:spcBef>
              <a:spcAft>
                <a:spcPts val="0"/>
              </a:spcAft>
              <a:buClr>
                <a:schemeClr val="dk1"/>
              </a:buClr>
              <a:buSzPts val="4800"/>
              <a:buNone/>
            </a:pPr>
            <a:r>
              <a:rPr b="1" lang="en-US" sz="4800">
                <a:latin typeface="Arial Black"/>
                <a:ea typeface="Arial Black"/>
                <a:cs typeface="Arial Black"/>
                <a:sym typeface="Arial Black"/>
              </a:rPr>
              <a:t>Ⅲ. Identification of Issues</a:t>
            </a:r>
            <a:endParaRPr b="1" sz="4800">
              <a:latin typeface="Arial Black"/>
              <a:ea typeface="Arial Black"/>
              <a:cs typeface="Arial Black"/>
              <a:sym typeface="Arial Black"/>
            </a:endParaRPr>
          </a:p>
        </p:txBody>
      </p:sp>
      <p:pic>
        <p:nvPicPr>
          <p:cNvPr id="283" name="Google Shape;283;p27"/>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28"/>
          <p:cNvSpPr txBox="1"/>
          <p:nvPr>
            <p:ph type="title"/>
          </p:nvPr>
        </p:nvSpPr>
        <p:spPr>
          <a:xfrm>
            <a:off x="838200" y="365125"/>
            <a:ext cx="10515600" cy="1325563"/>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228600" lvl="0" marL="228600" rtl="0" algn="ctr">
              <a:lnSpc>
                <a:spcPct val="90000"/>
              </a:lnSpc>
              <a:spcBef>
                <a:spcPts val="0"/>
              </a:spcBef>
              <a:spcAft>
                <a:spcPts val="0"/>
              </a:spcAft>
              <a:buClr>
                <a:schemeClr val="dk1"/>
              </a:buClr>
              <a:buSzPts val="4000"/>
              <a:buFont typeface="Arial"/>
              <a:buNone/>
            </a:pPr>
            <a:br>
              <a:rPr lang="en-US" sz="4000">
                <a:solidFill>
                  <a:schemeClr val="dk1"/>
                </a:solidFill>
                <a:latin typeface="Arial Black"/>
                <a:ea typeface="Arial Black"/>
                <a:cs typeface="Arial Black"/>
                <a:sym typeface="Arial Black"/>
              </a:rPr>
            </a:br>
            <a:r>
              <a:rPr lang="en-US" sz="4000">
                <a:solidFill>
                  <a:schemeClr val="dk1"/>
                </a:solidFill>
                <a:latin typeface="Arial Black"/>
                <a:ea typeface="Arial Black"/>
                <a:cs typeface="Arial Black"/>
                <a:sym typeface="Arial Black"/>
              </a:rPr>
              <a:t>Identification of Issues cont. ….</a:t>
            </a:r>
            <a:br>
              <a:rPr lang="en-US" sz="4000">
                <a:solidFill>
                  <a:schemeClr val="dk1"/>
                </a:solidFill>
                <a:latin typeface="Arial Black"/>
                <a:ea typeface="Arial Black"/>
                <a:cs typeface="Arial Black"/>
                <a:sym typeface="Arial Black"/>
              </a:rPr>
            </a:br>
            <a:endParaRPr sz="4000">
              <a:solidFill>
                <a:schemeClr val="dk1"/>
              </a:solidFill>
              <a:latin typeface="Arial Black"/>
              <a:ea typeface="Arial Black"/>
              <a:cs typeface="Arial Black"/>
              <a:sym typeface="Arial Black"/>
            </a:endParaRPr>
          </a:p>
        </p:txBody>
      </p:sp>
      <p:sp>
        <p:nvSpPr>
          <p:cNvPr id="289" name="Google Shape;289;p28"/>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t>Once the outline and basic data on the natural, living, and social and economic environments of a project are analyzed in detail, the main issues to be dealt with in its preliminary feasibility study are identified. Such issues depend not only on the nature and background of the project but also on the natural and socio-economic environments of the concerned region.</a:t>
            </a:r>
            <a:endParaRPr/>
          </a:p>
        </p:txBody>
      </p:sp>
      <p:pic>
        <p:nvPicPr>
          <p:cNvPr id="290" name="Google Shape;290;p28"/>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29"/>
          <p:cNvSpPr txBox="1"/>
          <p:nvPr>
            <p:ph type="title"/>
          </p:nvPr>
        </p:nvSpPr>
        <p:spPr>
          <a:xfrm>
            <a:off x="838200" y="365125"/>
            <a:ext cx="10515600" cy="1325563"/>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Arial Black"/>
              <a:buNone/>
            </a:pPr>
            <a:br>
              <a:rPr lang="en-US">
                <a:solidFill>
                  <a:schemeClr val="dk1"/>
                </a:solidFill>
                <a:latin typeface="Arial Black"/>
                <a:ea typeface="Arial Black"/>
                <a:cs typeface="Arial Black"/>
                <a:sym typeface="Arial Black"/>
              </a:rPr>
            </a:br>
            <a:r>
              <a:rPr lang="en-US">
                <a:solidFill>
                  <a:schemeClr val="dk1"/>
                </a:solidFill>
                <a:latin typeface="Arial Black"/>
                <a:ea typeface="Arial Black"/>
                <a:cs typeface="Arial Black"/>
                <a:sym typeface="Arial Black"/>
              </a:rPr>
              <a:t>Identification of Issues cont. ….</a:t>
            </a:r>
            <a:br>
              <a:rPr lang="en-US">
                <a:solidFill>
                  <a:schemeClr val="dk1"/>
                </a:solidFill>
                <a:latin typeface="Arial Black"/>
                <a:ea typeface="Arial Black"/>
                <a:cs typeface="Arial Black"/>
                <a:sym typeface="Arial Black"/>
              </a:rPr>
            </a:br>
            <a:endParaRPr/>
          </a:p>
        </p:txBody>
      </p:sp>
      <p:sp>
        <p:nvSpPr>
          <p:cNvPr id="296" name="Google Shape;296;p29"/>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Font typeface="Noto Sans Symbols"/>
              <a:buChar char="⮚"/>
            </a:pPr>
            <a:r>
              <a:rPr lang="en-US"/>
              <a:t>The most important issue in any preliminary feasibility study is the review of alternatives. Looking into alternatives is as important as estimating the costs and benefits of a suggested project plan. In the case of highway construction projects, </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the question of whether alternatives like expanding other national and/or local roads or building a railroad instead of building the planned highway are more desirable should be addressed. </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There is one restriction in reviewing alternatives: considerable time and effort are required to compare alternatives at a level playing field as doing so entails at the very least roughly calculating the costs and benefits of as many alternatives as possible. Consequently, a detailed and accurate cost-benefit analysis should be conducted for a project plan while the costs and benefits of alternatives are estimated using the existing data and such.</a:t>
            </a:r>
            <a:endParaRPr/>
          </a:p>
        </p:txBody>
      </p:sp>
      <p:pic>
        <p:nvPicPr>
          <p:cNvPr id="297" name="Google Shape;297;p29"/>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30"/>
          <p:cNvSpPr txBox="1"/>
          <p:nvPr>
            <p:ph type="title"/>
          </p:nvPr>
        </p:nvSpPr>
        <p:spPr>
          <a:xfrm>
            <a:off x="838200" y="365125"/>
            <a:ext cx="10515600" cy="1325563"/>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br>
              <a:rPr lang="en-US">
                <a:solidFill>
                  <a:schemeClr val="dk1"/>
                </a:solidFill>
                <a:latin typeface="Arial Black"/>
                <a:ea typeface="Arial Black"/>
                <a:cs typeface="Arial Black"/>
                <a:sym typeface="Arial Black"/>
              </a:rPr>
            </a:br>
            <a:r>
              <a:rPr lang="en-US">
                <a:solidFill>
                  <a:schemeClr val="dk1"/>
                </a:solidFill>
                <a:latin typeface="Arial Black"/>
                <a:ea typeface="Arial Black"/>
                <a:cs typeface="Arial Black"/>
                <a:sym typeface="Arial Black"/>
              </a:rPr>
              <a:t>Identification of Issues cont. ….</a:t>
            </a:r>
            <a:br>
              <a:rPr lang="en-US">
                <a:solidFill>
                  <a:schemeClr val="dk1"/>
                </a:solidFill>
                <a:latin typeface="Arial Black"/>
                <a:ea typeface="Arial Black"/>
                <a:cs typeface="Arial Black"/>
                <a:sym typeface="Arial Black"/>
              </a:rPr>
            </a:br>
            <a:endParaRPr/>
          </a:p>
        </p:txBody>
      </p:sp>
      <p:sp>
        <p:nvSpPr>
          <p:cNvPr id="303" name="Google Shape;303;p30"/>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US"/>
              <a:t>One point to bear in mind is that ‘doing something’ is not the only alternative:</a:t>
            </a:r>
            <a:endParaRPr/>
          </a:p>
          <a:p>
            <a:pPr indent="-228600" lvl="0" marL="228600" rtl="0" algn="l">
              <a:lnSpc>
                <a:spcPct val="90000"/>
              </a:lnSpc>
              <a:spcBef>
                <a:spcPts val="1000"/>
              </a:spcBef>
              <a:spcAft>
                <a:spcPts val="0"/>
              </a:spcAft>
              <a:buClr>
                <a:schemeClr val="dk1"/>
              </a:buClr>
              <a:buSzPts val="2800"/>
              <a:buChar char="•"/>
            </a:pPr>
            <a:r>
              <a:rPr lang="en-US"/>
              <a:t> ‘doing nothing’ is also in many cases an entirely legitimate alternative and should, therefore, be carefully considered. For example, in addition to considering expansion of a national highway network or laying a railroad instead of laying an expressway, ‘doing nothing’ should be seriously considered as well. </a:t>
            </a:r>
            <a:endParaRPr/>
          </a:p>
          <a:p>
            <a:pPr indent="-228600" lvl="0" marL="228600" rtl="0" algn="l">
              <a:lnSpc>
                <a:spcPct val="90000"/>
              </a:lnSpc>
              <a:spcBef>
                <a:spcPts val="1000"/>
              </a:spcBef>
              <a:spcAft>
                <a:spcPts val="0"/>
              </a:spcAft>
              <a:buClr>
                <a:schemeClr val="dk1"/>
              </a:buClr>
              <a:buSzPts val="2800"/>
              <a:buFont typeface="Noto Sans Symbols"/>
              <a:buChar char="⮚"/>
            </a:pPr>
            <a:r>
              <a:rPr lang="en-US"/>
              <a:t>The opportunity costs should be considered in all cases to determine a project’s feasibility, and doing nothing may be found to be in fact the best alternative.</a:t>
            </a:r>
            <a:endParaRPr/>
          </a:p>
        </p:txBody>
      </p:sp>
      <p:pic>
        <p:nvPicPr>
          <p:cNvPr id="304" name="Google Shape;304;p30"/>
          <p:cNvPicPr preferRelativeResize="0"/>
          <p:nvPr/>
        </p:nvPicPr>
        <p:blipFill rotWithShape="1">
          <a:blip r:embed="rId3">
            <a:alphaModFix/>
          </a:blip>
          <a:srcRect b="0" l="0" r="0" t="0"/>
          <a:stretch/>
        </p:blipFill>
        <p:spPr>
          <a:xfrm>
            <a:off x="11353800" y="6067448"/>
            <a:ext cx="838200" cy="742318"/>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31"/>
          <p:cNvSpPr txBox="1"/>
          <p:nvPr>
            <p:ph type="title"/>
          </p:nvPr>
        </p:nvSpPr>
        <p:spPr>
          <a:xfrm>
            <a:off x="838200" y="365125"/>
            <a:ext cx="10515600" cy="1325563"/>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br>
              <a:rPr lang="en-US">
                <a:solidFill>
                  <a:schemeClr val="dk1"/>
                </a:solidFill>
                <a:latin typeface="Arial Black"/>
                <a:ea typeface="Arial Black"/>
                <a:cs typeface="Arial Black"/>
                <a:sym typeface="Arial Black"/>
              </a:rPr>
            </a:br>
            <a:r>
              <a:rPr lang="en-US">
                <a:solidFill>
                  <a:schemeClr val="dk1"/>
                </a:solidFill>
                <a:latin typeface="Arial Black"/>
                <a:ea typeface="Arial Black"/>
                <a:cs typeface="Arial Black"/>
                <a:sym typeface="Arial Black"/>
              </a:rPr>
              <a:t>Identification of Issues cont. ….</a:t>
            </a:r>
            <a:br>
              <a:rPr lang="en-US">
                <a:solidFill>
                  <a:schemeClr val="dk1"/>
                </a:solidFill>
                <a:latin typeface="Arial Black"/>
                <a:ea typeface="Arial Black"/>
                <a:cs typeface="Arial Black"/>
                <a:sym typeface="Arial Black"/>
              </a:rPr>
            </a:br>
            <a:endParaRPr/>
          </a:p>
        </p:txBody>
      </p:sp>
      <p:sp>
        <p:nvSpPr>
          <p:cNvPr id="310" name="Google Shape;310;p31"/>
          <p:cNvSpPr txBox="1"/>
          <p:nvPr>
            <p:ph idx="1" type="body"/>
          </p:nvPr>
        </p:nvSpPr>
        <p:spPr>
          <a:xfrm>
            <a:off x="838200" y="1825625"/>
            <a:ext cx="10515600" cy="4351338"/>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t>Moreover, preliminary feasibility studies can identify other issues like technical feasibility, possibility of financing, inter-regional conflicts, national defense consideration, and possibility of attracting private investment. Whatever they are, the final report of a preliminary feasibility study must highlight important issues in analysis and suggest their solutions.</a:t>
            </a:r>
            <a:endParaRPr/>
          </a:p>
        </p:txBody>
      </p:sp>
      <p:pic>
        <p:nvPicPr>
          <p:cNvPr id="311" name="Google Shape;311;p31"/>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32"/>
          <p:cNvSpPr txBox="1"/>
          <p:nvPr>
            <p:ph type="title"/>
          </p:nvPr>
        </p:nvSpPr>
        <p:spPr>
          <a:xfrm>
            <a:off x="1055915" y="538844"/>
            <a:ext cx="10559142" cy="1527175"/>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US">
                <a:solidFill>
                  <a:schemeClr val="dk1"/>
                </a:solidFill>
                <a:latin typeface="Arial Black"/>
                <a:ea typeface="Arial Black"/>
                <a:cs typeface="Arial Black"/>
                <a:sym typeface="Arial Black"/>
              </a:rPr>
              <a:t>Project Scope</a:t>
            </a:r>
            <a:endParaRPr/>
          </a:p>
        </p:txBody>
      </p:sp>
      <p:sp>
        <p:nvSpPr>
          <p:cNvPr id="318" name="Google Shape;318;p32"/>
          <p:cNvSpPr txBox="1"/>
          <p:nvPr>
            <p:ph idx="1" type="body"/>
          </p:nvPr>
        </p:nvSpPr>
        <p:spPr>
          <a:xfrm>
            <a:off x="1055915" y="2280104"/>
            <a:ext cx="10019848" cy="3960813"/>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200"/>
              <a:buFont typeface="Noto Sans Symbols"/>
              <a:buNone/>
            </a:pPr>
            <a:r>
              <a:rPr b="1" lang="en-US" sz="3200">
                <a:latin typeface="Times New Roman"/>
                <a:ea typeface="Times New Roman"/>
                <a:cs typeface="Times New Roman"/>
                <a:sym typeface="Times New Roman"/>
              </a:rPr>
              <a:t>	</a:t>
            </a:r>
            <a:r>
              <a:rPr b="1" lang="en-US" sz="3200" u="sng">
                <a:latin typeface="Times New Roman"/>
                <a:ea typeface="Times New Roman"/>
                <a:cs typeface="Times New Roman"/>
                <a:sym typeface="Times New Roman"/>
              </a:rPr>
              <a:t>Scope</a:t>
            </a:r>
            <a:r>
              <a:rPr b="1" lang="en-US" sz="3200">
                <a:latin typeface="Times New Roman"/>
                <a:ea typeface="Times New Roman"/>
                <a:cs typeface="Times New Roman"/>
                <a:sym typeface="Times New Roman"/>
              </a:rPr>
              <a:t> </a:t>
            </a:r>
            <a:r>
              <a:rPr lang="en-US" sz="3200">
                <a:latin typeface="Times New Roman"/>
                <a:ea typeface="Times New Roman"/>
                <a:cs typeface="Times New Roman"/>
                <a:sym typeface="Times New Roman"/>
              </a:rPr>
              <a:t>refers to all the work involved in creating the products of the project and the processes used to create them.</a:t>
            </a:r>
            <a:endParaRPr/>
          </a:p>
          <a:p>
            <a:pPr indent="-228600" lvl="1" marL="685800" rtl="0" algn="l">
              <a:lnSpc>
                <a:spcPct val="90000"/>
              </a:lnSpc>
              <a:spcBef>
                <a:spcPts val="1080"/>
              </a:spcBef>
              <a:spcAft>
                <a:spcPts val="0"/>
              </a:spcAft>
              <a:buClr>
                <a:schemeClr val="dk1"/>
              </a:buClr>
              <a:buSzPts val="2400"/>
              <a:buChar char="•"/>
            </a:pPr>
            <a:r>
              <a:rPr b="1" lang="en-US"/>
              <a:t>Product scope </a:t>
            </a:r>
            <a:r>
              <a:rPr lang="en-US"/>
              <a:t>– </a:t>
            </a:r>
            <a:r>
              <a:rPr lang="en-US" u="sng"/>
              <a:t>the features and functions</a:t>
            </a:r>
            <a:r>
              <a:rPr lang="en-US"/>
              <a:t> that characterize a product or service.</a:t>
            </a:r>
            <a:endParaRPr/>
          </a:p>
          <a:p>
            <a:pPr indent="-228600" lvl="1" marL="685800" rtl="0" algn="l">
              <a:lnSpc>
                <a:spcPct val="90000"/>
              </a:lnSpc>
              <a:spcBef>
                <a:spcPts val="1080"/>
              </a:spcBef>
              <a:spcAft>
                <a:spcPts val="0"/>
              </a:spcAft>
              <a:buClr>
                <a:schemeClr val="dk1"/>
              </a:buClr>
              <a:buSzPts val="2400"/>
              <a:buChar char="•"/>
            </a:pPr>
            <a:r>
              <a:rPr b="1" lang="en-US"/>
              <a:t>Project Scope </a:t>
            </a:r>
            <a:r>
              <a:rPr lang="en-US"/>
              <a:t>– </a:t>
            </a:r>
            <a:r>
              <a:rPr lang="en-US" u="sng"/>
              <a:t>the work</a:t>
            </a:r>
            <a:r>
              <a:rPr lang="en-US"/>
              <a:t> must be done to deliver a result/product with the specified features and functions</a:t>
            </a:r>
            <a:r>
              <a:rPr lang="en-US" sz="1900"/>
              <a:t>.</a:t>
            </a:r>
            <a:endParaRPr b="1" sz="1900"/>
          </a:p>
        </p:txBody>
      </p:sp>
      <p:pic>
        <p:nvPicPr>
          <p:cNvPr id="319" name="Google Shape;319;p32"/>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33"/>
          <p:cNvSpPr txBox="1"/>
          <p:nvPr>
            <p:ph type="title"/>
          </p:nvPr>
        </p:nvSpPr>
        <p:spPr>
          <a:xfrm>
            <a:off x="838200" y="365125"/>
            <a:ext cx="10515600" cy="1325563"/>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US">
                <a:solidFill>
                  <a:schemeClr val="dk1"/>
                </a:solidFill>
                <a:latin typeface="Arial Black"/>
                <a:ea typeface="Arial Black"/>
                <a:cs typeface="Arial Black"/>
                <a:sym typeface="Arial Black"/>
              </a:rPr>
              <a:t>Scope Management</a:t>
            </a:r>
            <a:endParaRPr/>
          </a:p>
        </p:txBody>
      </p:sp>
      <p:sp>
        <p:nvSpPr>
          <p:cNvPr id="326" name="Google Shape;326;p33"/>
          <p:cNvSpPr txBox="1"/>
          <p:nvPr>
            <p:ph idx="1" type="body"/>
          </p:nvPr>
        </p:nvSpPr>
        <p:spPr>
          <a:xfrm>
            <a:off x="1001486" y="1905000"/>
            <a:ext cx="10352313" cy="4114800"/>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None/>
            </a:pPr>
            <a:r>
              <a:rPr lang="en-US"/>
              <a:t>	</a:t>
            </a:r>
            <a:r>
              <a:rPr lang="en-US" sz="3400">
                <a:latin typeface="Times New Roman"/>
                <a:ea typeface="Times New Roman"/>
                <a:cs typeface="Times New Roman"/>
                <a:sym typeface="Times New Roman"/>
              </a:rPr>
              <a:t>The processes required to ensure that the project includes all the work required, and only the work required, to complete the project successfully. </a:t>
            </a:r>
            <a:endParaRPr/>
          </a:p>
          <a:p>
            <a:pPr indent="-228600" lvl="0" marL="228600" rtl="0" algn="l">
              <a:lnSpc>
                <a:spcPct val="90000"/>
              </a:lnSpc>
              <a:spcBef>
                <a:spcPts val="1360"/>
              </a:spcBef>
              <a:spcAft>
                <a:spcPts val="0"/>
              </a:spcAft>
              <a:buClr>
                <a:schemeClr val="dk1"/>
              </a:buClr>
              <a:buSzPts val="3400"/>
              <a:buFont typeface="Noto Sans Symbols"/>
              <a:buNone/>
            </a:pPr>
            <a:r>
              <a:rPr lang="en-US" sz="3400">
                <a:latin typeface="Times New Roman"/>
                <a:ea typeface="Times New Roman"/>
                <a:cs typeface="Times New Roman"/>
                <a:sym typeface="Times New Roman"/>
              </a:rPr>
              <a:t>	It is primarily concerned with defining and controlling what is or is not included in the project.</a:t>
            </a:r>
            <a:endParaRPr/>
          </a:p>
        </p:txBody>
      </p:sp>
      <p:pic>
        <p:nvPicPr>
          <p:cNvPr id="327" name="Google Shape;327;p33"/>
          <p:cNvPicPr preferRelativeResize="0"/>
          <p:nvPr/>
        </p:nvPicPr>
        <p:blipFill rotWithShape="1">
          <a:blip r:embed="rId3">
            <a:alphaModFix/>
          </a:blip>
          <a:srcRect b="0" l="0" r="0" t="0"/>
          <a:stretch/>
        </p:blipFill>
        <p:spPr>
          <a:xfrm>
            <a:off x="11299996" y="6019800"/>
            <a:ext cx="892003" cy="789966"/>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34"/>
          <p:cNvSpPr txBox="1"/>
          <p:nvPr>
            <p:ph type="title"/>
          </p:nvPr>
        </p:nvSpPr>
        <p:spPr>
          <a:xfrm>
            <a:off x="478971" y="406401"/>
            <a:ext cx="9851572" cy="862013"/>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US">
                <a:solidFill>
                  <a:schemeClr val="dk1"/>
                </a:solidFill>
                <a:latin typeface="Arial Black"/>
                <a:ea typeface="Arial Black"/>
                <a:cs typeface="Arial Black"/>
                <a:sym typeface="Arial Black"/>
              </a:rPr>
              <a:t>Scope Management</a:t>
            </a:r>
            <a:endParaRPr/>
          </a:p>
        </p:txBody>
      </p:sp>
      <p:sp>
        <p:nvSpPr>
          <p:cNvPr id="334" name="Google Shape;334;p34"/>
          <p:cNvSpPr txBox="1"/>
          <p:nvPr>
            <p:ph idx="1" type="body"/>
          </p:nvPr>
        </p:nvSpPr>
        <p:spPr>
          <a:xfrm>
            <a:off x="1077686" y="1628774"/>
            <a:ext cx="8763227" cy="4456339"/>
          </a:xfrm>
          <a:prstGeom prst="rect">
            <a:avLst/>
          </a:prstGeom>
          <a:solidFill>
            <a:schemeClr val="lt1"/>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1" marL="685800" rtl="0" algn="l">
              <a:lnSpc>
                <a:spcPct val="90000"/>
              </a:lnSpc>
              <a:spcBef>
                <a:spcPts val="0"/>
              </a:spcBef>
              <a:spcAft>
                <a:spcPts val="0"/>
              </a:spcAft>
              <a:buClr>
                <a:schemeClr val="dk1"/>
              </a:buClr>
              <a:buSzPts val="2400"/>
              <a:buChar char="•"/>
            </a:pPr>
            <a:r>
              <a:rPr b="1" lang="en-US"/>
              <a:t>Scope Planning </a:t>
            </a:r>
            <a:r>
              <a:rPr lang="en-US"/>
              <a:t>– developing a written scope statement as the basis for future projects.</a:t>
            </a:r>
            <a:endParaRPr/>
          </a:p>
          <a:p>
            <a:pPr indent="-228600" lvl="1" marL="685800" rtl="0" algn="l">
              <a:lnSpc>
                <a:spcPct val="90000"/>
              </a:lnSpc>
              <a:spcBef>
                <a:spcPts val="960"/>
              </a:spcBef>
              <a:spcAft>
                <a:spcPts val="0"/>
              </a:spcAft>
              <a:buClr>
                <a:schemeClr val="dk1"/>
              </a:buClr>
              <a:buSzPts val="2400"/>
              <a:buChar char="•"/>
            </a:pPr>
            <a:r>
              <a:rPr b="1" lang="en-US"/>
              <a:t>Scope Definition </a:t>
            </a:r>
            <a:r>
              <a:rPr lang="en-US"/>
              <a:t>– subdividing the major project deliverables into smaller, more manageable components.</a:t>
            </a:r>
            <a:endParaRPr/>
          </a:p>
          <a:p>
            <a:pPr indent="-228600" lvl="1" marL="685800" rtl="0" algn="l">
              <a:lnSpc>
                <a:spcPct val="90000"/>
              </a:lnSpc>
              <a:spcBef>
                <a:spcPts val="960"/>
              </a:spcBef>
              <a:spcAft>
                <a:spcPts val="0"/>
              </a:spcAft>
              <a:buClr>
                <a:schemeClr val="dk1"/>
              </a:buClr>
              <a:buSzPts val="2400"/>
              <a:buChar char="•"/>
            </a:pPr>
            <a:r>
              <a:rPr b="1" lang="en-US"/>
              <a:t>Create WBS</a:t>
            </a:r>
            <a:r>
              <a:rPr lang="en-US"/>
              <a:t> – creating a structure for work division for a project to show elements.</a:t>
            </a:r>
            <a:endParaRPr/>
          </a:p>
          <a:p>
            <a:pPr indent="-228600" lvl="1" marL="685800" rtl="0" algn="l">
              <a:lnSpc>
                <a:spcPct val="90000"/>
              </a:lnSpc>
              <a:spcBef>
                <a:spcPts val="960"/>
              </a:spcBef>
              <a:spcAft>
                <a:spcPts val="0"/>
              </a:spcAft>
              <a:buClr>
                <a:schemeClr val="dk1"/>
              </a:buClr>
              <a:buSzPts val="2400"/>
              <a:buChar char="•"/>
            </a:pPr>
            <a:r>
              <a:rPr b="1" lang="en-US"/>
              <a:t>Scope Verification </a:t>
            </a:r>
            <a:r>
              <a:rPr lang="en-US"/>
              <a:t>– formalizing acceptance of the project scope.</a:t>
            </a:r>
            <a:endParaRPr/>
          </a:p>
          <a:p>
            <a:pPr indent="-228600" lvl="1" marL="685800" rtl="0" algn="l">
              <a:lnSpc>
                <a:spcPct val="90000"/>
              </a:lnSpc>
              <a:spcBef>
                <a:spcPts val="960"/>
              </a:spcBef>
              <a:spcAft>
                <a:spcPts val="0"/>
              </a:spcAft>
              <a:buClr>
                <a:schemeClr val="dk1"/>
              </a:buClr>
              <a:buSzPts val="2400"/>
              <a:buChar char="•"/>
            </a:pPr>
            <a:r>
              <a:rPr b="1" lang="en-US"/>
              <a:t>Scope Change Control </a:t>
            </a:r>
            <a:r>
              <a:rPr lang="en-US"/>
              <a:t>– controlling changes to project scope.</a:t>
            </a:r>
            <a:endParaRPr/>
          </a:p>
        </p:txBody>
      </p:sp>
      <p:pic>
        <p:nvPicPr>
          <p:cNvPr id="335" name="Google Shape;335;p34"/>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35"/>
          <p:cNvSpPr txBox="1"/>
          <p:nvPr>
            <p:ph type="title"/>
          </p:nvPr>
        </p:nvSpPr>
        <p:spPr>
          <a:xfrm>
            <a:off x="838200" y="365125"/>
            <a:ext cx="10515600" cy="1325563"/>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US">
                <a:solidFill>
                  <a:schemeClr val="dk1"/>
                </a:solidFill>
                <a:latin typeface="Arial Black"/>
                <a:ea typeface="Arial Black"/>
                <a:cs typeface="Arial Black"/>
                <a:sym typeface="Arial Black"/>
              </a:rPr>
              <a:t>Scope Planning</a:t>
            </a:r>
            <a:endParaRPr/>
          </a:p>
        </p:txBody>
      </p:sp>
      <p:pic>
        <p:nvPicPr>
          <p:cNvPr id="342" name="Google Shape;342;p35"/>
          <p:cNvPicPr preferRelativeResize="0"/>
          <p:nvPr/>
        </p:nvPicPr>
        <p:blipFill rotWithShape="1">
          <a:blip r:embed="rId3">
            <a:alphaModFix/>
          </a:blip>
          <a:srcRect b="0" l="0" r="0" t="0"/>
          <a:stretch/>
        </p:blipFill>
        <p:spPr>
          <a:xfrm>
            <a:off x="1524000" y="3014664"/>
            <a:ext cx="9144000" cy="3798887"/>
          </a:xfrm>
          <a:prstGeom prst="rect">
            <a:avLst/>
          </a:prstGeom>
          <a:noFill/>
          <a:ln cap="flat" cmpd="sng" w="9525">
            <a:solidFill>
              <a:schemeClr val="dk1"/>
            </a:solidFill>
            <a:prstDash val="solid"/>
            <a:miter lim="800000"/>
            <a:headEnd len="sm" w="sm" type="none"/>
            <a:tailEnd len="sm" w="sm" type="none"/>
          </a:ln>
        </p:spPr>
      </p:pic>
      <p:sp>
        <p:nvSpPr>
          <p:cNvPr id="343" name="Google Shape;343;p35"/>
          <p:cNvSpPr txBox="1"/>
          <p:nvPr/>
        </p:nvSpPr>
        <p:spPr>
          <a:xfrm>
            <a:off x="729343" y="1844676"/>
            <a:ext cx="10624457"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dk1"/>
                </a:solidFill>
                <a:latin typeface="Calibri"/>
                <a:ea typeface="Calibri"/>
                <a:cs typeface="Calibri"/>
                <a:sym typeface="Calibri"/>
              </a:rPr>
              <a:t>Scope planning is the process of progressively elaborating </a:t>
            </a:r>
            <a:br>
              <a:rPr b="1" lang="en-US" sz="2400">
                <a:solidFill>
                  <a:schemeClr val="dk1"/>
                </a:solidFill>
                <a:latin typeface="Calibri"/>
                <a:ea typeface="Calibri"/>
                <a:cs typeface="Calibri"/>
                <a:sym typeface="Calibri"/>
              </a:rPr>
            </a:br>
            <a:r>
              <a:rPr b="1" lang="en-US" sz="2400">
                <a:solidFill>
                  <a:schemeClr val="dk1"/>
                </a:solidFill>
                <a:latin typeface="Calibri"/>
                <a:ea typeface="Calibri"/>
                <a:cs typeface="Calibri"/>
                <a:sym typeface="Calibri"/>
              </a:rPr>
              <a:t>and documenting the project work (scope) that produces </a:t>
            </a:r>
            <a:endParaRPr/>
          </a:p>
          <a:p>
            <a:pPr indent="0" lvl="0" marL="0" marR="0" rtl="0" algn="l">
              <a:spcBef>
                <a:spcPts val="0"/>
              </a:spcBef>
              <a:spcAft>
                <a:spcPts val="0"/>
              </a:spcAft>
              <a:buNone/>
            </a:pPr>
            <a:r>
              <a:rPr b="1" lang="en-US" sz="2400">
                <a:solidFill>
                  <a:schemeClr val="dk1"/>
                </a:solidFill>
                <a:latin typeface="Calibri"/>
                <a:ea typeface="Calibri"/>
                <a:cs typeface="Calibri"/>
                <a:sym typeface="Calibri"/>
              </a:rPr>
              <a:t>the product.</a:t>
            </a:r>
            <a:endParaRPr/>
          </a:p>
        </p:txBody>
      </p:sp>
      <p:pic>
        <p:nvPicPr>
          <p:cNvPr id="344" name="Google Shape;344;p35"/>
          <p:cNvPicPr preferRelativeResize="0"/>
          <p:nvPr/>
        </p:nvPicPr>
        <p:blipFill rotWithShape="1">
          <a:blip r:embed="rId4">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36"/>
          <p:cNvSpPr txBox="1"/>
          <p:nvPr>
            <p:ph type="title"/>
          </p:nvPr>
        </p:nvSpPr>
        <p:spPr>
          <a:xfrm>
            <a:off x="1066800" y="190500"/>
            <a:ext cx="9459686" cy="1150938"/>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US">
                <a:solidFill>
                  <a:schemeClr val="dk1"/>
                </a:solidFill>
                <a:latin typeface="Arial Black"/>
                <a:ea typeface="Arial Black"/>
                <a:cs typeface="Arial Black"/>
                <a:sym typeface="Arial Black"/>
              </a:rPr>
              <a:t>Scope Statement</a:t>
            </a:r>
            <a:endParaRPr/>
          </a:p>
        </p:txBody>
      </p:sp>
      <p:sp>
        <p:nvSpPr>
          <p:cNvPr id="351" name="Google Shape;351;p36"/>
          <p:cNvSpPr txBox="1"/>
          <p:nvPr>
            <p:ph idx="1" type="body"/>
          </p:nvPr>
        </p:nvSpPr>
        <p:spPr>
          <a:xfrm>
            <a:off x="1084829" y="1743756"/>
            <a:ext cx="9423628" cy="4114800"/>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lnSpcReduction="10000"/>
          </a:bodyPr>
          <a:lstStyle/>
          <a:p>
            <a:pPr indent="-228600" lvl="0" marL="228600" rtl="0" algn="l">
              <a:lnSpc>
                <a:spcPct val="80000"/>
              </a:lnSpc>
              <a:spcBef>
                <a:spcPts val="0"/>
              </a:spcBef>
              <a:spcAft>
                <a:spcPts val="0"/>
              </a:spcAft>
              <a:buClr>
                <a:schemeClr val="dk1"/>
              </a:buClr>
              <a:buSzPts val="2000"/>
              <a:buFont typeface="Noto Sans Symbols"/>
              <a:buNone/>
            </a:pPr>
            <a:r>
              <a:rPr b="1" lang="en-US" sz="2000"/>
              <a:t>     It</a:t>
            </a:r>
            <a:r>
              <a:rPr lang="en-US" sz="1800"/>
              <a:t> </a:t>
            </a:r>
            <a:r>
              <a:rPr b="1" lang="en-US" sz="2000"/>
              <a:t>provides a documented basis for making future project decisions and for confirming or developing common understanding of project scope among the stakeholders. </a:t>
            </a:r>
            <a:endParaRPr/>
          </a:p>
          <a:p>
            <a:pPr indent="-228600" lvl="0" marL="228600" rtl="0" algn="l">
              <a:lnSpc>
                <a:spcPct val="80000"/>
              </a:lnSpc>
              <a:spcBef>
                <a:spcPts val="700"/>
              </a:spcBef>
              <a:spcAft>
                <a:spcPts val="0"/>
              </a:spcAft>
              <a:buClr>
                <a:schemeClr val="dk1"/>
              </a:buClr>
              <a:buSzPts val="2000"/>
              <a:buFont typeface="Noto Sans Symbols"/>
              <a:buNone/>
            </a:pPr>
            <a:r>
              <a:rPr b="1" lang="en-US" sz="2000"/>
              <a:t>	As the project progresses, the scope statement may need to be revised or refined to reflect approved changes to the scope of the project. The scope statement includes, either directly or by reference to other documents :</a:t>
            </a:r>
            <a:endParaRPr/>
          </a:p>
          <a:p>
            <a:pPr indent="-228600" lvl="1" marL="685800" rtl="0" algn="l">
              <a:lnSpc>
                <a:spcPct val="80000"/>
              </a:lnSpc>
              <a:spcBef>
                <a:spcPts val="700"/>
              </a:spcBef>
              <a:spcAft>
                <a:spcPts val="0"/>
              </a:spcAft>
              <a:buClr>
                <a:schemeClr val="dk1"/>
              </a:buClr>
              <a:buSzPts val="2000"/>
              <a:buChar char="•"/>
            </a:pPr>
            <a:r>
              <a:rPr b="1" lang="en-US" sz="2000"/>
              <a:t>Project justification (business need)</a:t>
            </a:r>
            <a:endParaRPr/>
          </a:p>
          <a:p>
            <a:pPr indent="-228600" lvl="1" marL="685800" rtl="0" algn="l">
              <a:lnSpc>
                <a:spcPct val="80000"/>
              </a:lnSpc>
              <a:spcBef>
                <a:spcPts val="700"/>
              </a:spcBef>
              <a:spcAft>
                <a:spcPts val="0"/>
              </a:spcAft>
              <a:buClr>
                <a:schemeClr val="dk1"/>
              </a:buClr>
              <a:buSzPts val="2000"/>
              <a:buChar char="•"/>
            </a:pPr>
            <a:r>
              <a:rPr b="1" lang="en-US" sz="2000"/>
              <a:t>Project’s product</a:t>
            </a:r>
            <a:endParaRPr/>
          </a:p>
          <a:p>
            <a:pPr indent="-228600" lvl="1" marL="685800" rtl="0" algn="l">
              <a:lnSpc>
                <a:spcPct val="80000"/>
              </a:lnSpc>
              <a:spcBef>
                <a:spcPts val="700"/>
              </a:spcBef>
              <a:spcAft>
                <a:spcPts val="0"/>
              </a:spcAft>
              <a:buClr>
                <a:schemeClr val="dk1"/>
              </a:buClr>
              <a:buSzPts val="2000"/>
              <a:buChar char="•"/>
            </a:pPr>
            <a:r>
              <a:rPr b="1" lang="en-US" sz="2000"/>
              <a:t>Requirements or specifications </a:t>
            </a:r>
            <a:endParaRPr/>
          </a:p>
          <a:p>
            <a:pPr indent="-228600" lvl="1" marL="685800" rtl="0" algn="l">
              <a:lnSpc>
                <a:spcPct val="80000"/>
              </a:lnSpc>
              <a:spcBef>
                <a:spcPts val="700"/>
              </a:spcBef>
              <a:spcAft>
                <a:spcPts val="0"/>
              </a:spcAft>
              <a:buClr>
                <a:schemeClr val="dk1"/>
              </a:buClr>
              <a:buSzPts val="2000"/>
              <a:buChar char="•"/>
            </a:pPr>
            <a:r>
              <a:rPr b="1" lang="en-US" sz="2000"/>
              <a:t>Project deliverables</a:t>
            </a:r>
            <a:endParaRPr/>
          </a:p>
          <a:p>
            <a:pPr indent="-228600" lvl="1" marL="685800" rtl="0" algn="l">
              <a:lnSpc>
                <a:spcPct val="80000"/>
              </a:lnSpc>
              <a:spcBef>
                <a:spcPts val="700"/>
              </a:spcBef>
              <a:spcAft>
                <a:spcPts val="0"/>
              </a:spcAft>
              <a:buClr>
                <a:schemeClr val="dk1"/>
              </a:buClr>
              <a:buSzPts val="2000"/>
              <a:buChar char="•"/>
            </a:pPr>
            <a:r>
              <a:rPr b="1" lang="en-US" sz="2000"/>
              <a:t>Project objectives </a:t>
            </a:r>
            <a:endParaRPr/>
          </a:p>
          <a:p>
            <a:pPr indent="-228600" lvl="1" marL="685800" rtl="0" algn="l">
              <a:lnSpc>
                <a:spcPct val="80000"/>
              </a:lnSpc>
              <a:spcBef>
                <a:spcPts val="700"/>
              </a:spcBef>
              <a:spcAft>
                <a:spcPts val="0"/>
              </a:spcAft>
              <a:buClr>
                <a:schemeClr val="dk1"/>
              </a:buClr>
              <a:buSzPts val="2000"/>
              <a:buChar char="•"/>
            </a:pPr>
            <a:r>
              <a:rPr b="1" lang="en-US" sz="2000"/>
              <a:t>Assumptions</a:t>
            </a:r>
            <a:endParaRPr/>
          </a:p>
          <a:p>
            <a:pPr indent="-228600" lvl="1" marL="685800" rtl="0" algn="l">
              <a:lnSpc>
                <a:spcPct val="80000"/>
              </a:lnSpc>
              <a:spcBef>
                <a:spcPts val="700"/>
              </a:spcBef>
              <a:spcAft>
                <a:spcPts val="0"/>
              </a:spcAft>
              <a:buClr>
                <a:schemeClr val="dk1"/>
              </a:buClr>
              <a:buSzPts val="2000"/>
              <a:buChar char="•"/>
            </a:pPr>
            <a:r>
              <a:rPr b="1" lang="en-US" sz="2000"/>
              <a:t>Cost and time estimates</a:t>
            </a:r>
            <a:endParaRPr/>
          </a:p>
          <a:p>
            <a:pPr indent="-228600" lvl="1" marL="685800" rtl="0" algn="l">
              <a:lnSpc>
                <a:spcPct val="80000"/>
              </a:lnSpc>
              <a:spcBef>
                <a:spcPts val="700"/>
              </a:spcBef>
              <a:spcAft>
                <a:spcPts val="0"/>
              </a:spcAft>
              <a:buClr>
                <a:schemeClr val="dk1"/>
              </a:buClr>
              <a:buSzPts val="2000"/>
              <a:buChar char="•"/>
            </a:pPr>
            <a:r>
              <a:rPr b="1" lang="en-US" sz="2000"/>
              <a:t>Constraints</a:t>
            </a:r>
            <a:endParaRPr/>
          </a:p>
        </p:txBody>
      </p:sp>
      <p:pic>
        <p:nvPicPr>
          <p:cNvPr id="352" name="Google Shape;352;p36"/>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37"/>
          <p:cNvSpPr txBox="1"/>
          <p:nvPr>
            <p:ph type="title"/>
          </p:nvPr>
        </p:nvSpPr>
        <p:spPr>
          <a:xfrm>
            <a:off x="838200" y="365125"/>
            <a:ext cx="10515600" cy="1325563"/>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US">
                <a:solidFill>
                  <a:schemeClr val="dk1"/>
                </a:solidFill>
                <a:latin typeface="Arial Black"/>
                <a:ea typeface="Arial Black"/>
                <a:cs typeface="Arial Black"/>
                <a:sym typeface="Arial Black"/>
              </a:rPr>
              <a:t>Scope Definition</a:t>
            </a:r>
            <a:endParaRPr/>
          </a:p>
        </p:txBody>
      </p:sp>
      <p:sp>
        <p:nvSpPr>
          <p:cNvPr id="359" name="Google Shape;359;p37"/>
          <p:cNvSpPr txBox="1"/>
          <p:nvPr>
            <p:ph idx="1" type="body"/>
          </p:nvPr>
        </p:nvSpPr>
        <p:spPr>
          <a:xfrm>
            <a:off x="751115" y="1773238"/>
            <a:ext cx="10700656" cy="4114800"/>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Font typeface="Noto Sans Symbols"/>
              <a:buNone/>
            </a:pPr>
            <a:r>
              <a:rPr lang="en-US" sz="2400"/>
              <a:t>    </a:t>
            </a:r>
            <a:r>
              <a:rPr lang="en-US">
                <a:latin typeface="Times New Roman"/>
                <a:ea typeface="Times New Roman"/>
                <a:cs typeface="Times New Roman"/>
                <a:sym typeface="Times New Roman"/>
              </a:rPr>
              <a:t>Scope definition involves subdividing the major project deliverables (as identified in scope statement) into smaller, more manageable components to:</a:t>
            </a:r>
            <a:endParaRPr/>
          </a:p>
          <a:p>
            <a:pPr indent="-228600" lvl="1" marL="685800" rtl="0" algn="l">
              <a:lnSpc>
                <a:spcPct val="90000"/>
              </a:lnSpc>
              <a:spcBef>
                <a:spcPts val="500"/>
              </a:spcBef>
              <a:spcAft>
                <a:spcPts val="0"/>
              </a:spcAft>
              <a:buClr>
                <a:schemeClr val="dk1"/>
              </a:buClr>
              <a:buSzPts val="2400"/>
              <a:buChar char="•"/>
            </a:pPr>
            <a:r>
              <a:rPr b="1" lang="en-US">
                <a:latin typeface="Times New Roman"/>
                <a:ea typeface="Times New Roman"/>
                <a:cs typeface="Times New Roman"/>
                <a:sym typeface="Times New Roman"/>
              </a:rPr>
              <a:t>Improve the accuracy of cost, duration, and resource estimates.</a:t>
            </a:r>
            <a:endParaRPr/>
          </a:p>
          <a:p>
            <a:pPr indent="-228600" lvl="1" marL="685800" rtl="0" algn="l">
              <a:lnSpc>
                <a:spcPct val="80000"/>
              </a:lnSpc>
              <a:spcBef>
                <a:spcPts val="1080"/>
              </a:spcBef>
              <a:spcAft>
                <a:spcPts val="0"/>
              </a:spcAft>
              <a:buClr>
                <a:schemeClr val="dk1"/>
              </a:buClr>
              <a:buSzPts val="2400"/>
              <a:buChar char="•"/>
            </a:pPr>
            <a:r>
              <a:rPr b="1" lang="en-US">
                <a:latin typeface="Times New Roman"/>
                <a:ea typeface="Times New Roman"/>
                <a:cs typeface="Times New Roman"/>
                <a:sym typeface="Times New Roman"/>
              </a:rPr>
              <a:t>Define baseline for performance measurement/control.</a:t>
            </a:r>
            <a:endParaRPr/>
          </a:p>
          <a:p>
            <a:pPr indent="-228600" lvl="1" marL="685800" rtl="0" algn="l">
              <a:lnSpc>
                <a:spcPct val="80000"/>
              </a:lnSpc>
              <a:spcBef>
                <a:spcPts val="1080"/>
              </a:spcBef>
              <a:spcAft>
                <a:spcPts val="0"/>
              </a:spcAft>
              <a:buClr>
                <a:schemeClr val="dk1"/>
              </a:buClr>
              <a:buSzPts val="2400"/>
              <a:buChar char="•"/>
            </a:pPr>
            <a:r>
              <a:rPr b="1" lang="en-US">
                <a:latin typeface="Times New Roman"/>
                <a:ea typeface="Times New Roman"/>
                <a:cs typeface="Times New Roman"/>
                <a:sym typeface="Times New Roman"/>
              </a:rPr>
              <a:t>Facilitate clear responsibility assignment.</a:t>
            </a:r>
            <a:endParaRPr/>
          </a:p>
          <a:p>
            <a:pPr indent="-228600" lvl="1" marL="685800" rtl="0" algn="l">
              <a:lnSpc>
                <a:spcPct val="80000"/>
              </a:lnSpc>
              <a:spcBef>
                <a:spcPts val="1080"/>
              </a:spcBef>
              <a:spcAft>
                <a:spcPts val="0"/>
              </a:spcAft>
              <a:buClr>
                <a:schemeClr val="dk1"/>
              </a:buClr>
              <a:buSzPts val="2400"/>
              <a:buChar char="•"/>
            </a:pPr>
            <a:r>
              <a:rPr b="1" lang="en-US">
                <a:latin typeface="Times New Roman"/>
                <a:ea typeface="Times New Roman"/>
                <a:cs typeface="Times New Roman"/>
                <a:sym typeface="Times New Roman"/>
              </a:rPr>
              <a:t>Proper scope definition is critical to project success. </a:t>
            </a:r>
            <a:endParaRPr/>
          </a:p>
          <a:p>
            <a:pPr indent="-228600" lvl="1" marL="685800" rtl="0" algn="l">
              <a:lnSpc>
                <a:spcPct val="80000"/>
              </a:lnSpc>
              <a:spcBef>
                <a:spcPts val="1080"/>
              </a:spcBef>
              <a:spcAft>
                <a:spcPts val="0"/>
              </a:spcAft>
              <a:buClr>
                <a:schemeClr val="dk1"/>
              </a:buClr>
              <a:buSzPts val="2400"/>
              <a:buChar char="•"/>
            </a:pPr>
            <a:r>
              <a:rPr b="1" lang="en-US">
                <a:latin typeface="Times New Roman"/>
                <a:ea typeface="Times New Roman"/>
                <a:cs typeface="Times New Roman"/>
                <a:sym typeface="Times New Roman"/>
              </a:rPr>
              <a:t>When there is poor scope definition, final project costs will be higher</a:t>
            </a:r>
            <a:endParaRPr/>
          </a:p>
        </p:txBody>
      </p:sp>
      <p:pic>
        <p:nvPicPr>
          <p:cNvPr id="360" name="Google Shape;360;p37"/>
          <p:cNvPicPr preferRelativeResize="0"/>
          <p:nvPr/>
        </p:nvPicPr>
        <p:blipFill rotWithShape="1">
          <a:blip r:embed="rId3">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38"/>
          <p:cNvSpPr txBox="1"/>
          <p:nvPr>
            <p:ph type="title"/>
          </p:nvPr>
        </p:nvSpPr>
        <p:spPr>
          <a:xfrm>
            <a:off x="838200" y="365125"/>
            <a:ext cx="10515600" cy="1325563"/>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US">
                <a:solidFill>
                  <a:schemeClr val="dk1"/>
                </a:solidFill>
                <a:latin typeface="Arial Black"/>
                <a:ea typeface="Arial Black"/>
                <a:cs typeface="Arial Black"/>
                <a:sym typeface="Arial Black"/>
              </a:rPr>
              <a:t>Scope Definition</a:t>
            </a:r>
            <a:endParaRPr/>
          </a:p>
        </p:txBody>
      </p:sp>
      <p:pic>
        <p:nvPicPr>
          <p:cNvPr id="367" name="Google Shape;367;p38"/>
          <p:cNvPicPr preferRelativeResize="0"/>
          <p:nvPr>
            <p:ph idx="1" type="body"/>
          </p:nvPr>
        </p:nvPicPr>
        <p:blipFill rotWithShape="1">
          <a:blip r:embed="rId3">
            <a:alphaModFix/>
          </a:blip>
          <a:srcRect b="0" l="0" r="0" t="0"/>
          <a:stretch/>
        </p:blipFill>
        <p:spPr>
          <a:xfrm>
            <a:off x="1524000" y="2349501"/>
            <a:ext cx="9144000" cy="3832225"/>
          </a:xfrm>
          <a:prstGeom prst="rect">
            <a:avLst/>
          </a:prstGeom>
          <a:noFill/>
          <a:ln cap="flat" cmpd="sng" w="9525">
            <a:solidFill>
              <a:schemeClr val="dk1"/>
            </a:solidFill>
            <a:prstDash val="solid"/>
            <a:round/>
            <a:headEnd len="sm" w="sm" type="none"/>
            <a:tailEnd len="sm" w="sm" type="none"/>
          </a:ln>
        </p:spPr>
      </p:pic>
      <p:pic>
        <p:nvPicPr>
          <p:cNvPr id="368" name="Google Shape;368;p38"/>
          <p:cNvPicPr preferRelativeResize="0"/>
          <p:nvPr/>
        </p:nvPicPr>
        <p:blipFill rotWithShape="1">
          <a:blip r:embed="rId4">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39"/>
          <p:cNvSpPr txBox="1"/>
          <p:nvPr>
            <p:ph type="title"/>
          </p:nvPr>
        </p:nvSpPr>
        <p:spPr>
          <a:xfrm>
            <a:off x="2032000" y="190500"/>
            <a:ext cx="9347200" cy="1527175"/>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US">
                <a:solidFill>
                  <a:schemeClr val="dk1"/>
                </a:solidFill>
                <a:latin typeface="Arial Black"/>
                <a:ea typeface="Arial Black"/>
                <a:cs typeface="Arial Black"/>
                <a:sym typeface="Arial Black"/>
              </a:rPr>
              <a:t>Scope Change Control</a:t>
            </a:r>
            <a:endParaRPr/>
          </a:p>
        </p:txBody>
      </p:sp>
      <p:sp>
        <p:nvSpPr>
          <p:cNvPr id="375" name="Google Shape;375;p39"/>
          <p:cNvSpPr txBox="1"/>
          <p:nvPr>
            <p:ph idx="1" type="body"/>
          </p:nvPr>
        </p:nvSpPr>
        <p:spPr>
          <a:xfrm>
            <a:off x="1992313" y="1948543"/>
            <a:ext cx="9024030" cy="1204232"/>
          </a:xfrm>
          <a:prstGeom prst="rect">
            <a:avLst/>
          </a:prstGeom>
          <a:solidFill>
            <a:schemeClr val="lt1"/>
          </a:solidFill>
          <a:ln>
            <a:noFill/>
          </a:ln>
        </p:spPr>
        <p:txBody>
          <a:bodyPr anchorCtr="0" anchor="t" bIns="45700" lIns="91425" spcFirstLastPara="1" rIns="91425" wrap="square" tIns="45700">
            <a:normAutofit/>
          </a:bodyPr>
          <a:lstStyle/>
          <a:p>
            <a:pPr indent="-228600" lvl="0" marL="228600" rtl="0" algn="l">
              <a:lnSpc>
                <a:spcPct val="80000"/>
              </a:lnSpc>
              <a:spcBef>
                <a:spcPts val="0"/>
              </a:spcBef>
              <a:spcAft>
                <a:spcPts val="0"/>
              </a:spcAft>
              <a:buClr>
                <a:schemeClr val="dk1"/>
              </a:buClr>
              <a:buSzPts val="1800"/>
              <a:buFont typeface="Noto Sans Symbols"/>
              <a:buNone/>
            </a:pPr>
            <a:r>
              <a:rPr b="1" lang="en-US" sz="1800"/>
              <a:t>     </a:t>
            </a:r>
            <a:r>
              <a:rPr b="1" lang="en-US">
                <a:latin typeface="Times New Roman"/>
                <a:ea typeface="Times New Roman"/>
                <a:cs typeface="Times New Roman"/>
                <a:sym typeface="Times New Roman"/>
              </a:rPr>
              <a:t>Scope change control </a:t>
            </a:r>
            <a:r>
              <a:rPr lang="en-US">
                <a:latin typeface="Times New Roman"/>
                <a:ea typeface="Times New Roman"/>
                <a:cs typeface="Times New Roman"/>
                <a:sym typeface="Times New Roman"/>
              </a:rPr>
              <a:t>involves controlling changes to the project scope. In order to minimize scope change control, it is crucial to do a good job of verifying project scope.</a:t>
            </a:r>
            <a:endParaRPr/>
          </a:p>
        </p:txBody>
      </p:sp>
      <p:pic>
        <p:nvPicPr>
          <p:cNvPr id="376" name="Google Shape;376;p39"/>
          <p:cNvPicPr preferRelativeResize="0"/>
          <p:nvPr>
            <p:ph idx="2" type="body"/>
          </p:nvPr>
        </p:nvPicPr>
        <p:blipFill rotWithShape="1">
          <a:blip r:embed="rId3">
            <a:alphaModFix/>
          </a:blip>
          <a:srcRect b="0" l="0" r="0" t="0"/>
          <a:stretch/>
        </p:blipFill>
        <p:spPr>
          <a:xfrm>
            <a:off x="2279651" y="3222626"/>
            <a:ext cx="8137525" cy="3446463"/>
          </a:xfrm>
          <a:prstGeom prst="rect">
            <a:avLst/>
          </a:prstGeom>
          <a:noFill/>
          <a:ln>
            <a:noFill/>
          </a:ln>
        </p:spPr>
      </p:pic>
      <p:pic>
        <p:nvPicPr>
          <p:cNvPr id="377" name="Google Shape;377;p39"/>
          <p:cNvPicPr preferRelativeResize="0"/>
          <p:nvPr/>
        </p:nvPicPr>
        <p:blipFill rotWithShape="1">
          <a:blip r:embed="rId4">
            <a:alphaModFix/>
          </a:blip>
          <a:srcRect b="0" l="0" r="0" t="0"/>
          <a:stretch/>
        </p:blipFill>
        <p:spPr>
          <a:xfrm>
            <a:off x="11067652" y="5814033"/>
            <a:ext cx="1124348" cy="99573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2020-10-15T07:04:09Z</dcterms:created>
  <dc:creator>Abdul AlMohaimeed</dc:creator>
</cp:coreProperties>
</file>