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320" r:id="rId7"/>
    <p:sldId id="325" r:id="rId8"/>
    <p:sldId id="337" r:id="rId9"/>
    <p:sldId id="323" r:id="rId10"/>
    <p:sldId id="338" r:id="rId11"/>
    <p:sldId id="339" r:id="rId12"/>
    <p:sldId id="340" r:id="rId13"/>
    <p:sldId id="341" r:id="rId14"/>
    <p:sldId id="342" r:id="rId15"/>
    <p:sldId id="343" r:id="rId16"/>
    <p:sldId id="344" r:id="rId17"/>
    <p:sldId id="345" r:id="rId18"/>
    <p:sldId id="371" r:id="rId19"/>
    <p:sldId id="346" r:id="rId20"/>
    <p:sldId id="347" r:id="rId21"/>
    <p:sldId id="348" r:id="rId22"/>
    <p:sldId id="350" r:id="rId23"/>
    <p:sldId id="351" r:id="rId24"/>
    <p:sldId id="352" r:id="rId25"/>
    <p:sldId id="353" r:id="rId26"/>
    <p:sldId id="355" r:id="rId27"/>
    <p:sldId id="356" r:id="rId28"/>
    <p:sldId id="373" r:id="rId29"/>
    <p:sldId id="374" r:id="rId30"/>
    <p:sldId id="357" r:id="rId31"/>
    <p:sldId id="372" r:id="rId32"/>
    <p:sldId id="358" r:id="rId33"/>
    <p:sldId id="359" r:id="rId34"/>
    <p:sldId id="360" r:id="rId35"/>
    <p:sldId id="361" r:id="rId36"/>
    <p:sldId id="362" r:id="rId37"/>
    <p:sldId id="363" r:id="rId38"/>
    <p:sldId id="365" r:id="rId39"/>
    <p:sldId id="366" r:id="rId40"/>
    <p:sldId id="367" r:id="rId41"/>
    <p:sldId id="368" r:id="rId42"/>
    <p:sldId id="369" r:id="rId43"/>
    <p:sldId id="370"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2" d="100"/>
          <a:sy n="102" d="100"/>
        </p:scale>
        <p:origin x="144"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jpeg"/><Relationship Id="rId4" Type="http://schemas.openxmlformats.org/officeDocument/2006/relationships/image" Target="../media/image7.emf"/><Relationship Id="rId9" Type="http://schemas.openxmlformats.org/officeDocument/2006/relationships/image" Target="../media/image32.png"/></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2.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7" name="Picture 6" descr="A logo for a university&#10;&#10;Description automatically generated">
            <a:extLst>
              <a:ext uri="{FF2B5EF4-FFF2-40B4-BE49-F238E27FC236}">
                <a16:creationId xmlns:a16="http://schemas.microsoft.com/office/drawing/2014/main" id="{6032375D-F05E-F851-1B15-1656EF70C7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47903" y="0"/>
            <a:ext cx="3244097" cy="312552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A390C1CE-EEEA-97A6-261E-CD7A0D9EE2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5109329"/>
            <a:ext cx="2384981" cy="1779152"/>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683869" y="1046758"/>
            <a:ext cx="5463180"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2 </a:t>
            </a:r>
          </a:p>
          <a:p>
            <a:endParaRPr lang="en-GB" dirty="0"/>
          </a:p>
          <a:p>
            <a:r>
              <a:rPr lang="en-GB" dirty="0"/>
              <a:t>Getting Started</a:t>
            </a:r>
          </a:p>
        </p:txBody>
      </p:sp>
      <p:pic>
        <p:nvPicPr>
          <p:cNvPr id="5" name="Picture 4" descr="A logo for a university&#10;&#10;Description automatically generated">
            <a:extLst>
              <a:ext uri="{FF2B5EF4-FFF2-40B4-BE49-F238E27FC236}">
                <a16:creationId xmlns:a16="http://schemas.microsoft.com/office/drawing/2014/main" id="{1E555942-8D1C-4A28-6AF1-99814D02A8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261" y="4817097"/>
            <a:ext cx="2399159" cy="2193934"/>
          </a:xfrm>
          <a:prstGeom prst="rect">
            <a:avLst/>
          </a:prstGeom>
        </p:spPr>
      </p:pic>
    </p:spTree>
    <p:extLst>
      <p:ext uri="{BB962C8B-B14F-4D97-AF65-F5344CB8AC3E}">
        <p14:creationId xmlns:p14="http://schemas.microsoft.com/office/powerpoint/2010/main" val="113456308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6431" y="1617954"/>
            <a:ext cx="7853660" cy="2814617"/>
          </a:xfrm>
          <a:prstGeom prst="rect">
            <a:avLst/>
          </a:prstGeom>
          <a:noFill/>
        </p:spPr>
        <p:txBody>
          <a:bodyPr wrap="square" rtlCol="0">
            <a:spAutoFit/>
          </a:bodyPr>
          <a:lstStyle/>
          <a:p>
            <a:pPr>
              <a:lnSpc>
                <a:spcPct val="150000"/>
              </a:lnSpc>
            </a:pPr>
            <a:r>
              <a:rPr lang="en-US" sz="2000" b="1" dirty="0">
                <a:solidFill>
                  <a:srgbClr val="0070C0"/>
                </a:solidFill>
              </a:rPr>
              <a:t>lecture 2 includes the following points:</a:t>
            </a:r>
          </a:p>
          <a:p>
            <a:pPr marL="457200" indent="-457200">
              <a:lnSpc>
                <a:spcPct val="150000"/>
              </a:lnSpc>
              <a:buFont typeface="Arial" panose="020B0604020202020204" pitchFamily="34" charset="0"/>
              <a:buChar char="•"/>
            </a:pPr>
            <a:endParaRPr lang="en-US" sz="2000" b="1" dirty="0">
              <a:solidFill>
                <a:srgbClr val="0070C0"/>
              </a:solidFill>
            </a:endParaRPr>
          </a:p>
          <a:p>
            <a:pPr marL="457200" indent="-457200">
              <a:lnSpc>
                <a:spcPct val="150000"/>
              </a:lnSpc>
              <a:buFont typeface="Arial" panose="020B0604020202020204" pitchFamily="34" charset="0"/>
              <a:buChar char="•"/>
            </a:pPr>
            <a:r>
              <a:rPr lang="en-US" sz="2000" dirty="0">
                <a:solidFill>
                  <a:srgbClr val="0070C0"/>
                </a:solidFill>
              </a:rPr>
              <a:t>Get to Know the UX Toolkit  </a:t>
            </a:r>
          </a:p>
          <a:p>
            <a:pPr marL="457200" indent="-457200">
              <a:lnSpc>
                <a:spcPct val="150000"/>
              </a:lnSpc>
              <a:buFont typeface="Arial" panose="020B0604020202020204" pitchFamily="34" charset="0"/>
              <a:buChar char="•"/>
            </a:pPr>
            <a:r>
              <a:rPr lang="en-US" sz="2000" dirty="0">
                <a:solidFill>
                  <a:srgbClr val="0070C0"/>
                </a:solidFill>
              </a:rPr>
              <a:t>Establish a Point of View on the Work to Be Done</a:t>
            </a:r>
          </a:p>
          <a:p>
            <a:pPr marL="457200" indent="-457200">
              <a:lnSpc>
                <a:spcPct val="150000"/>
              </a:lnSpc>
              <a:buFont typeface="Arial" panose="020B0604020202020204" pitchFamily="34" charset="0"/>
              <a:buChar char="•"/>
            </a:pPr>
            <a:r>
              <a:rPr lang="en-US" sz="2000" dirty="0">
                <a:solidFill>
                  <a:srgbClr val="0070C0"/>
                </a:solidFill>
              </a:rPr>
              <a:t>Get to Know Your Users  </a:t>
            </a:r>
          </a:p>
          <a:p>
            <a:pPr marL="457200" indent="-457200">
              <a:lnSpc>
                <a:spcPct val="150000"/>
              </a:lnSpc>
              <a:buFont typeface="Arial" panose="020B0604020202020204" pitchFamily="34" charset="0"/>
              <a:buChar char="•"/>
            </a:pPr>
            <a:r>
              <a:rPr lang="en-GB" sz="2000" dirty="0">
                <a:solidFill>
                  <a:srgbClr val="0070C0"/>
                </a:solidFill>
              </a:rPr>
              <a:t>Start Designing  </a:t>
            </a: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50630DCB-A0FF-A661-46D6-B2434025AF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5103284"/>
            <a:ext cx="2196446" cy="1785197"/>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397229"/>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US" sz="1600" dirty="0">
                <a:solidFill>
                  <a:srgbClr val="0070C0"/>
                </a:solidFill>
              </a:rPr>
              <a:t>Many models and diagrams have been created to illustrate the typical UX set of offerings, and they can be a great place to start in understanding the UX process, and how it fits in with other business processes. (see Figures 2-1).</a:t>
            </a:r>
          </a:p>
          <a:p>
            <a:pPr algn="just">
              <a:lnSpc>
                <a:spcPct val="200000"/>
              </a:lnSpc>
            </a:pPr>
            <a:r>
              <a:rPr lang="en-US" sz="1600" dirty="0">
                <a:solidFill>
                  <a:srgbClr val="0070C0"/>
                </a:solidFill>
              </a:rPr>
              <a:t>Figure 1 shows a model that was created by Todd Zaki </a:t>
            </a:r>
            <a:r>
              <a:rPr lang="en-US" sz="1600" dirty="0" err="1">
                <a:solidFill>
                  <a:srgbClr val="0070C0"/>
                </a:solidFill>
              </a:rPr>
              <a:t>Warfel</a:t>
            </a:r>
            <a:r>
              <a:rPr lang="en-US" sz="1600" dirty="0">
                <a:solidFill>
                  <a:srgbClr val="0070C0"/>
                </a:solidFill>
              </a:rPr>
              <a:t> when he was at Message First. It gives a good sequential overview of the activities that are conducted in a typical user-centered design process, with helpful distinctions made between functional design, content analysis, interaction design and information architecture, and engineering.</a:t>
            </a:r>
            <a:endParaRPr lang="en-GB" sz="16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536EB8F8-FB6B-EDA4-C090-3B5861883700}"/>
              </a:ext>
            </a:extLst>
          </p:cNvPr>
          <p:cNvPicPr>
            <a:picLocks noChangeAspect="1"/>
          </p:cNvPicPr>
          <p:nvPr/>
        </p:nvPicPr>
        <p:blipFill rotWithShape="1">
          <a:blip r:embed="rId8"/>
          <a:srcRect l="19179" t="33166" r="41429" b="26095"/>
          <a:stretch/>
        </p:blipFill>
        <p:spPr>
          <a:xfrm>
            <a:off x="8773464" y="1932082"/>
            <a:ext cx="2951166" cy="1716809"/>
          </a:xfrm>
          <a:prstGeom prst="rect">
            <a:avLst/>
          </a:prstGeom>
        </p:spPr>
      </p:pic>
      <p:pic>
        <p:nvPicPr>
          <p:cNvPr id="6" name="Picture 5" descr="A logo for a university&#10;&#10;Description automatically generated">
            <a:extLst>
              <a:ext uri="{FF2B5EF4-FFF2-40B4-BE49-F238E27FC236}">
                <a16:creationId xmlns:a16="http://schemas.microsoft.com/office/drawing/2014/main" id="{7490B48F-E861-7A2C-B90C-E2D0CDC8654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AB514F8-3E36-DC66-A0B7-5DB6FC90A034}"/>
              </a:ext>
            </a:extLst>
          </p:cNvPr>
          <p:cNvPicPr>
            <a:picLocks noChangeAspect="1"/>
          </p:cNvPicPr>
          <p:nvPr/>
        </p:nvPicPr>
        <p:blipFill rotWithShape="1">
          <a:blip r:embed="rId8"/>
          <a:srcRect l="17362" t="16076" r="13043" b="5770"/>
          <a:stretch/>
        </p:blipFill>
        <p:spPr>
          <a:xfrm>
            <a:off x="3826208" y="1469868"/>
            <a:ext cx="8011029" cy="4662896"/>
          </a:xfrm>
          <a:prstGeom prst="rect">
            <a:avLst/>
          </a:prstGeom>
        </p:spPr>
      </p:pic>
      <p:sp>
        <p:nvSpPr>
          <p:cNvPr id="12" name="TextBox 11">
            <a:extLst>
              <a:ext uri="{FF2B5EF4-FFF2-40B4-BE49-F238E27FC236}">
                <a16:creationId xmlns:a16="http://schemas.microsoft.com/office/drawing/2014/main" id="{B239ADC7-156E-A801-C21E-C7EFF995A248}"/>
              </a:ext>
            </a:extLst>
          </p:cNvPr>
          <p:cNvSpPr txBox="1"/>
          <p:nvPr/>
        </p:nvSpPr>
        <p:spPr>
          <a:xfrm>
            <a:off x="691073" y="3237393"/>
            <a:ext cx="2993031" cy="369332"/>
          </a:xfrm>
          <a:prstGeom prst="rect">
            <a:avLst/>
          </a:prstGeom>
          <a:noFill/>
        </p:spPr>
        <p:txBody>
          <a:bodyPr wrap="square">
            <a:spAutoFit/>
          </a:bodyPr>
          <a:lstStyle/>
          <a:p>
            <a:r>
              <a:rPr lang="en-GB" sz="1800" b="1" i="0" u="none" strike="noStrike" baseline="0" dirty="0">
                <a:solidFill>
                  <a:srgbClr val="406898"/>
                </a:solidFill>
                <a:latin typeface="Gotham-Medium"/>
              </a:rPr>
              <a:t>Todd </a:t>
            </a:r>
            <a:r>
              <a:rPr lang="en-GB" sz="1800" b="1" i="0" u="none" strike="noStrike" baseline="0" dirty="0" err="1">
                <a:solidFill>
                  <a:srgbClr val="406898"/>
                </a:solidFill>
                <a:latin typeface="Gotham-Medium"/>
              </a:rPr>
              <a:t>Zaki</a:t>
            </a:r>
            <a:r>
              <a:rPr lang="en-GB" sz="1800" b="1" i="0" u="none" strike="noStrike" baseline="0" dirty="0">
                <a:solidFill>
                  <a:srgbClr val="406898"/>
                </a:solidFill>
                <a:latin typeface="Gotham-Medium"/>
              </a:rPr>
              <a:t> </a:t>
            </a:r>
            <a:r>
              <a:rPr lang="en-GB" sz="1800" b="1" i="0" u="none" strike="noStrike" baseline="0" dirty="0" err="1">
                <a:solidFill>
                  <a:srgbClr val="406898"/>
                </a:solidFill>
                <a:latin typeface="Gotham-Medium"/>
              </a:rPr>
              <a:t>Warfel’s</a:t>
            </a:r>
            <a:r>
              <a:rPr lang="en-GB" sz="1800" b="1" i="0" u="none" strike="noStrike" baseline="0" dirty="0">
                <a:solidFill>
                  <a:srgbClr val="406898"/>
                </a:solidFill>
                <a:latin typeface="Gotham-Medium"/>
              </a:rPr>
              <a:t> UX model</a:t>
            </a:r>
            <a:endParaRPr lang="en-GB" b="1" dirty="0"/>
          </a:p>
        </p:txBody>
      </p:sp>
      <p:pic>
        <p:nvPicPr>
          <p:cNvPr id="6" name="Picture 5" descr="A logo for a university&#10;&#10;Description automatically generated">
            <a:extLst>
              <a:ext uri="{FF2B5EF4-FFF2-40B4-BE49-F238E27FC236}">
                <a16:creationId xmlns:a16="http://schemas.microsoft.com/office/drawing/2014/main" id="{F930F998-0037-370D-4D81-CD9D5958E6D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8899341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779799"/>
            <a:ext cx="7959312" cy="308392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000" dirty="0">
                <a:solidFill>
                  <a:srgbClr val="0070C0"/>
                </a:solidFill>
              </a:rPr>
              <a:t>By contrast, the model in Figure 2.2 from David </a:t>
            </a:r>
            <a:r>
              <a:rPr lang="en-US" sz="2000" dirty="0" err="1">
                <a:solidFill>
                  <a:srgbClr val="0070C0"/>
                </a:solidFill>
              </a:rPr>
              <a:t>Armano</a:t>
            </a:r>
            <a:r>
              <a:rPr lang="en-US" sz="2000" dirty="0">
                <a:solidFill>
                  <a:srgbClr val="0070C0"/>
                </a:solidFill>
              </a:rPr>
              <a:t> at Edelman Digital places more emphasis on the major conceptual phases of work that you go through in a user-centered design process. His Uncover &gt; Define &gt;Ideate &gt; Build &gt; Design framework is nice because it helps you think about the higher-level goals of each phase.</a:t>
            </a:r>
            <a:endParaRPr lang="en-GB" sz="2000"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8D06A5D-C00B-AB09-E15D-C41E02F93C12}"/>
              </a:ext>
            </a:extLst>
          </p:cNvPr>
          <p:cNvPicPr>
            <a:picLocks noChangeAspect="1"/>
          </p:cNvPicPr>
          <p:nvPr/>
        </p:nvPicPr>
        <p:blipFill rotWithShape="1">
          <a:blip r:embed="rId8"/>
          <a:srcRect l="19748" t="27438" r="43640" b="5162"/>
          <a:stretch/>
        </p:blipFill>
        <p:spPr>
          <a:xfrm>
            <a:off x="8901942" y="1542785"/>
            <a:ext cx="2738992" cy="2836241"/>
          </a:xfrm>
          <a:prstGeom prst="rect">
            <a:avLst/>
          </a:prstGeom>
        </p:spPr>
      </p:pic>
      <p:pic>
        <p:nvPicPr>
          <p:cNvPr id="5" name="Picture 4" descr="A logo for a university&#10;&#10;Description automatically generated">
            <a:extLst>
              <a:ext uri="{FF2B5EF4-FFF2-40B4-BE49-F238E27FC236}">
                <a16:creationId xmlns:a16="http://schemas.microsoft.com/office/drawing/2014/main" id="{953EE159-BA7F-BBC1-A4AD-30C68D765E8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67C4BBF-AEED-8DD8-BD28-392D13D8D3FA}"/>
              </a:ext>
            </a:extLst>
          </p:cNvPr>
          <p:cNvPicPr>
            <a:picLocks noChangeAspect="1"/>
          </p:cNvPicPr>
          <p:nvPr/>
        </p:nvPicPr>
        <p:blipFill rotWithShape="1">
          <a:blip r:embed="rId8"/>
          <a:srcRect l="23471" t="23807" r="19341" b="11672"/>
          <a:stretch/>
        </p:blipFill>
        <p:spPr>
          <a:xfrm>
            <a:off x="2905010" y="1139013"/>
            <a:ext cx="8942495" cy="5431530"/>
          </a:xfrm>
          <a:prstGeom prst="rect">
            <a:avLst/>
          </a:prstGeom>
        </p:spPr>
      </p:pic>
      <p:sp>
        <p:nvSpPr>
          <p:cNvPr id="12" name="TextBox 11">
            <a:extLst>
              <a:ext uri="{FF2B5EF4-FFF2-40B4-BE49-F238E27FC236}">
                <a16:creationId xmlns:a16="http://schemas.microsoft.com/office/drawing/2014/main" id="{83A66BED-3612-E061-93F2-DCF6A0AAF522}"/>
              </a:ext>
            </a:extLst>
          </p:cNvPr>
          <p:cNvSpPr txBox="1"/>
          <p:nvPr/>
        </p:nvSpPr>
        <p:spPr>
          <a:xfrm>
            <a:off x="160018" y="3017260"/>
            <a:ext cx="2886623"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David </a:t>
            </a:r>
            <a:r>
              <a:rPr lang="en-GB" sz="1800" b="1" i="0" u="none" strike="noStrike" baseline="0" dirty="0" err="1">
                <a:solidFill>
                  <a:srgbClr val="406898"/>
                </a:solidFill>
                <a:latin typeface="Gotham-Medium"/>
              </a:rPr>
              <a:t>Armano’s</a:t>
            </a:r>
            <a:r>
              <a:rPr lang="en-GB" sz="1800" b="1" i="0" u="none" strike="noStrike" baseline="0" dirty="0">
                <a:solidFill>
                  <a:srgbClr val="406898"/>
                </a:solidFill>
                <a:latin typeface="Gotham-Medium"/>
              </a:rPr>
              <a:t> UX model</a:t>
            </a:r>
            <a:endParaRPr lang="en-GB" b="1" dirty="0"/>
          </a:p>
        </p:txBody>
      </p:sp>
      <p:pic>
        <p:nvPicPr>
          <p:cNvPr id="6" name="Picture 5" descr="A logo for a university&#10;&#10;Description automatically generated">
            <a:extLst>
              <a:ext uri="{FF2B5EF4-FFF2-40B4-BE49-F238E27FC236}">
                <a16:creationId xmlns:a16="http://schemas.microsoft.com/office/drawing/2014/main" id="{F856091A-34D5-3895-5666-91FF7098E0A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7110024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39784" y="1694581"/>
            <a:ext cx="7959312" cy="3418756"/>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800" dirty="0">
                <a:solidFill>
                  <a:srgbClr val="0070C0"/>
                </a:solidFill>
              </a:rPr>
              <a:t>Figure </a:t>
            </a:r>
            <a:r>
              <a:rPr lang="ar-EG" sz="2800" dirty="0">
                <a:solidFill>
                  <a:srgbClr val="0070C0"/>
                </a:solidFill>
              </a:rPr>
              <a:t>)</a:t>
            </a:r>
            <a:r>
              <a:rPr lang="en-US" sz="2800" dirty="0">
                <a:solidFill>
                  <a:srgbClr val="0070C0"/>
                </a:solidFill>
              </a:rPr>
              <a:t>2-3) shows a model from </a:t>
            </a:r>
            <a:r>
              <a:rPr lang="en-US" sz="2800" dirty="0" err="1">
                <a:solidFill>
                  <a:srgbClr val="0070C0"/>
                </a:solidFill>
              </a:rPr>
              <a:t>Namahn</a:t>
            </a:r>
            <a:r>
              <a:rPr lang="en-US" sz="2800" dirty="0">
                <a:solidFill>
                  <a:srgbClr val="0070C0"/>
                </a:solidFill>
              </a:rPr>
              <a:t> Design in Brussels. Styled like the London Underground map, it shows the relationship between specific methods and activities.</a:t>
            </a:r>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1026" name="Picture 2" descr="Understand Your Business and Your Customer: A Lesson from UX Models | by Dr  Chloe Sharp | Medium">
            <a:extLst>
              <a:ext uri="{FF2B5EF4-FFF2-40B4-BE49-F238E27FC236}">
                <a16:creationId xmlns:a16="http://schemas.microsoft.com/office/drawing/2014/main" id="{DA436037-91B4-76C9-6FE1-97A86311DF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5108" y="2216417"/>
            <a:ext cx="2220277" cy="16630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7E4514C-705F-BFC8-CE90-8283BF194A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436410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B2C9000-A29F-670A-2DF5-03DB756F62B1}"/>
              </a:ext>
            </a:extLst>
          </p:cNvPr>
          <p:cNvPicPr>
            <a:picLocks noChangeAspect="1"/>
          </p:cNvPicPr>
          <p:nvPr/>
        </p:nvPicPr>
        <p:blipFill rotWithShape="1">
          <a:blip r:embed="rId8"/>
          <a:srcRect l="18261" t="17929" r="24767" b="5770"/>
          <a:stretch/>
        </p:blipFill>
        <p:spPr>
          <a:xfrm>
            <a:off x="3251644" y="1237896"/>
            <a:ext cx="8577652" cy="5289758"/>
          </a:xfrm>
          <a:prstGeom prst="rect">
            <a:avLst/>
          </a:prstGeom>
        </p:spPr>
      </p:pic>
      <p:sp>
        <p:nvSpPr>
          <p:cNvPr id="11" name="TextBox 10">
            <a:extLst>
              <a:ext uri="{FF2B5EF4-FFF2-40B4-BE49-F238E27FC236}">
                <a16:creationId xmlns:a16="http://schemas.microsoft.com/office/drawing/2014/main" id="{B8A839D1-D317-FBEF-459E-0BB72439F60A}"/>
              </a:ext>
            </a:extLst>
          </p:cNvPr>
          <p:cNvSpPr txBox="1"/>
          <p:nvPr/>
        </p:nvSpPr>
        <p:spPr>
          <a:xfrm>
            <a:off x="432276" y="3199386"/>
            <a:ext cx="2799083" cy="369332"/>
          </a:xfrm>
          <a:prstGeom prst="rect">
            <a:avLst/>
          </a:prstGeom>
          <a:noFill/>
        </p:spPr>
        <p:txBody>
          <a:bodyPr wrap="square">
            <a:spAutoFit/>
          </a:bodyPr>
          <a:lstStyle/>
          <a:p>
            <a:r>
              <a:rPr lang="en-GB" sz="1800" b="1" i="0" u="none" strike="noStrike" baseline="0" dirty="0" err="1">
                <a:solidFill>
                  <a:srgbClr val="406898"/>
                </a:solidFill>
                <a:latin typeface="Gotham-Medium"/>
              </a:rPr>
              <a:t>Namahn</a:t>
            </a:r>
            <a:r>
              <a:rPr lang="en-GB" sz="1800" b="1" i="0" u="none" strike="noStrike" baseline="0" dirty="0">
                <a:solidFill>
                  <a:srgbClr val="406898"/>
                </a:solidFill>
                <a:latin typeface="Gotham-Medium"/>
              </a:rPr>
              <a:t> Design UX model.</a:t>
            </a:r>
            <a:endParaRPr lang="en-GB" b="1" dirty="0"/>
          </a:p>
        </p:txBody>
      </p:sp>
      <p:pic>
        <p:nvPicPr>
          <p:cNvPr id="5" name="Picture 4" descr="A logo for a university&#10;&#10;Description automatically generated">
            <a:extLst>
              <a:ext uri="{FF2B5EF4-FFF2-40B4-BE49-F238E27FC236}">
                <a16:creationId xmlns:a16="http://schemas.microsoft.com/office/drawing/2014/main" id="{735C839D-4C29-A755-B114-ADBC44422A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866130538"/>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89915" y="1607837"/>
            <a:ext cx="7755500" cy="3903504"/>
          </a:xfrm>
          <a:prstGeom prst="rect">
            <a:avLst/>
          </a:prstGeom>
          <a:noFill/>
        </p:spPr>
        <p:txBody>
          <a:bodyPr wrap="square">
            <a:spAutoFit/>
          </a:bodyPr>
          <a:lstStyle/>
          <a:p>
            <a:pPr algn="just">
              <a:lnSpc>
                <a:spcPct val="150000"/>
              </a:lnSpc>
            </a:pPr>
            <a:r>
              <a:rPr lang="en-US" sz="2800" b="1" i="0" u="none" strike="noStrike" baseline="0" dirty="0">
                <a:solidFill>
                  <a:srgbClr val="406898"/>
                </a:solidFill>
                <a:latin typeface="Gotham-Medium"/>
              </a:rPr>
              <a:t>For a different way to visualize the UX process, the model in Figure </a:t>
            </a:r>
            <a:r>
              <a:rPr lang="en-GB" sz="2800" b="1" i="0" u="none" strike="noStrike" baseline="0" dirty="0">
                <a:solidFill>
                  <a:srgbClr val="406898"/>
                </a:solidFill>
                <a:latin typeface="Gotham-Medium"/>
              </a:rPr>
              <a:t>(2-</a:t>
            </a:r>
            <a:r>
              <a:rPr lang="en-US" sz="2800" b="1" i="0" u="none" strike="noStrike" baseline="0" dirty="0">
                <a:solidFill>
                  <a:srgbClr val="406898"/>
                </a:solidFill>
                <a:latin typeface="Gotham-Medium"/>
              </a:rPr>
              <a:t>4) from independent consultant Stephen P. Anderson focuses not so much on phases or deliverables, but rather on the primary considerations to take into account when designing user experiences.</a:t>
            </a:r>
            <a:endParaRPr lang="en-GB" sz="2800" b="1" dirty="0"/>
          </a:p>
        </p:txBody>
      </p:sp>
      <p:pic>
        <p:nvPicPr>
          <p:cNvPr id="2050" name="Picture 2" descr="Stephen P. Anderson – Medium">
            <a:extLst>
              <a:ext uri="{FF2B5EF4-FFF2-40B4-BE49-F238E27FC236}">
                <a16:creationId xmlns:a16="http://schemas.microsoft.com/office/drawing/2014/main" id="{E6FBB3CD-43E8-D2FC-1470-6CD7C3F89D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1113" y="238036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60D9082-D40A-1D3E-FF67-56C4A85D5E5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85640"/>
            <a:ext cx="2011685" cy="1402840"/>
          </a:xfrm>
          <a:prstGeom prst="rect">
            <a:avLst/>
          </a:prstGeom>
        </p:spPr>
      </p:pic>
    </p:spTree>
    <p:custDataLst>
      <p:tags r:id="rId1"/>
    </p:custDataLst>
    <p:extLst>
      <p:ext uri="{BB962C8B-B14F-4D97-AF65-F5344CB8AC3E}">
        <p14:creationId xmlns:p14="http://schemas.microsoft.com/office/powerpoint/2010/main" val="42166517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CF1B46E6-00BF-BA66-047A-372834FB3B19}"/>
              </a:ext>
            </a:extLst>
          </p:cNvPr>
          <p:cNvPicPr>
            <a:picLocks noChangeAspect="1"/>
          </p:cNvPicPr>
          <p:nvPr/>
        </p:nvPicPr>
        <p:blipFill rotWithShape="1">
          <a:blip r:embed="rId8"/>
          <a:srcRect l="22203" t="23468" r="26956" b="5771"/>
          <a:stretch/>
        </p:blipFill>
        <p:spPr>
          <a:xfrm>
            <a:off x="3913325" y="1230662"/>
            <a:ext cx="7941529" cy="5155625"/>
          </a:xfrm>
          <a:prstGeom prst="rect">
            <a:avLst/>
          </a:prstGeom>
        </p:spPr>
      </p:pic>
      <p:sp>
        <p:nvSpPr>
          <p:cNvPr id="12" name="TextBox 11">
            <a:extLst>
              <a:ext uri="{FF2B5EF4-FFF2-40B4-BE49-F238E27FC236}">
                <a16:creationId xmlns:a16="http://schemas.microsoft.com/office/drawing/2014/main" id="{158E3AE6-1A59-D70F-0BE5-A451E1A7BD36}"/>
              </a:ext>
            </a:extLst>
          </p:cNvPr>
          <p:cNvSpPr txBox="1"/>
          <p:nvPr/>
        </p:nvSpPr>
        <p:spPr>
          <a:xfrm>
            <a:off x="374715" y="3077178"/>
            <a:ext cx="3505348"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Stephen P. Anderson’s UX model</a:t>
            </a:r>
            <a:endParaRPr lang="en-GB" b="1" dirty="0"/>
          </a:p>
        </p:txBody>
      </p:sp>
      <p:pic>
        <p:nvPicPr>
          <p:cNvPr id="5" name="Picture 4" descr="A logo for a university&#10;&#10;Description automatically generated">
            <a:extLst>
              <a:ext uri="{FF2B5EF4-FFF2-40B4-BE49-F238E27FC236}">
                <a16:creationId xmlns:a16="http://schemas.microsoft.com/office/drawing/2014/main" id="{7C52B7B3-C17C-41B8-666C-2505E9EFF25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195411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613717" y="1755465"/>
            <a:ext cx="7755500" cy="3257174"/>
          </a:xfrm>
          <a:prstGeom prst="rect">
            <a:avLst/>
          </a:prstGeom>
          <a:noFill/>
        </p:spPr>
        <p:txBody>
          <a:bodyPr wrap="square">
            <a:spAutoFit/>
          </a:bodyPr>
          <a:lstStyle/>
          <a:p>
            <a:pPr algn="just">
              <a:lnSpc>
                <a:spcPct val="150000"/>
              </a:lnSpc>
            </a:pPr>
            <a:r>
              <a:rPr lang="en-US" sz="2800" b="1" i="0" u="none" strike="noStrike" baseline="0" dirty="0">
                <a:solidFill>
                  <a:srgbClr val="406898"/>
                </a:solidFill>
                <a:latin typeface="Gotham-Medium"/>
              </a:rPr>
              <a:t>Like many of the previous models, the model in Figure (2-5) from James </a:t>
            </a:r>
            <a:r>
              <a:rPr lang="en-US" sz="2800" b="1" i="0" u="none" strike="noStrike" baseline="0" dirty="0" err="1">
                <a:solidFill>
                  <a:srgbClr val="406898"/>
                </a:solidFill>
                <a:latin typeface="Gotham-Medium"/>
              </a:rPr>
              <a:t>Kelway</a:t>
            </a:r>
            <a:r>
              <a:rPr lang="en-US" sz="2800" b="1" i="0" u="none" strike="noStrike" baseline="0" dirty="0">
                <a:solidFill>
                  <a:srgbClr val="406898"/>
                </a:solidFill>
                <a:latin typeface="Gotham-Medium"/>
              </a:rPr>
              <a:t> of the Danish design firm Hello Group shows the key phases and activities or deliverables within each—but in a sketchy, low-fidelity way.</a:t>
            </a:r>
            <a:endParaRPr lang="en-GB" sz="2800" b="1" dirty="0"/>
          </a:p>
        </p:txBody>
      </p:sp>
      <p:pic>
        <p:nvPicPr>
          <p:cNvPr id="5" name="Picture 4" descr="A logo for a university&#10;&#10;Description automatically generated">
            <a:extLst>
              <a:ext uri="{FF2B5EF4-FFF2-40B4-BE49-F238E27FC236}">
                <a16:creationId xmlns:a16="http://schemas.microsoft.com/office/drawing/2014/main" id="{F2B20B21-DAB2-E78E-D066-3C18205D652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246776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3AF8176-5837-7AC7-F43B-4E5A57048EB8}"/>
              </a:ext>
            </a:extLst>
          </p:cNvPr>
          <p:cNvPicPr>
            <a:picLocks noChangeAspect="1"/>
          </p:cNvPicPr>
          <p:nvPr/>
        </p:nvPicPr>
        <p:blipFill rotWithShape="1">
          <a:blip r:embed="rId8"/>
          <a:srcRect l="23478" t="25214" r="26739" b="5771"/>
          <a:stretch/>
        </p:blipFill>
        <p:spPr>
          <a:xfrm>
            <a:off x="3675174" y="1308933"/>
            <a:ext cx="8212942" cy="5285501"/>
          </a:xfrm>
          <a:prstGeom prst="rect">
            <a:avLst/>
          </a:prstGeom>
        </p:spPr>
      </p:pic>
      <p:sp>
        <p:nvSpPr>
          <p:cNvPr id="12" name="TextBox 11">
            <a:extLst>
              <a:ext uri="{FF2B5EF4-FFF2-40B4-BE49-F238E27FC236}">
                <a16:creationId xmlns:a16="http://schemas.microsoft.com/office/drawing/2014/main" id="{1FE1735B-C0D8-44BD-A4B3-1E91096DFE03}"/>
              </a:ext>
            </a:extLst>
          </p:cNvPr>
          <p:cNvSpPr txBox="1"/>
          <p:nvPr/>
        </p:nvSpPr>
        <p:spPr>
          <a:xfrm>
            <a:off x="542056" y="3422059"/>
            <a:ext cx="3133117" cy="400110"/>
          </a:xfrm>
          <a:prstGeom prst="rect">
            <a:avLst/>
          </a:prstGeom>
          <a:noFill/>
        </p:spPr>
        <p:txBody>
          <a:bodyPr wrap="square">
            <a:spAutoFit/>
          </a:bodyPr>
          <a:lstStyle/>
          <a:p>
            <a:r>
              <a:rPr lang="en-GB" sz="2000" b="1" i="0" u="none" strike="noStrike" baseline="0" dirty="0">
                <a:solidFill>
                  <a:srgbClr val="406898"/>
                </a:solidFill>
                <a:latin typeface="Gotham-Medium"/>
              </a:rPr>
              <a:t>James </a:t>
            </a:r>
            <a:r>
              <a:rPr lang="en-GB" sz="2000" b="1" i="0" u="none" strike="noStrike" baseline="0" dirty="0" err="1">
                <a:solidFill>
                  <a:srgbClr val="406898"/>
                </a:solidFill>
                <a:latin typeface="Gotham-Medium"/>
              </a:rPr>
              <a:t>Kelway’s</a:t>
            </a:r>
            <a:r>
              <a:rPr lang="en-GB" sz="2000" b="1" i="0" u="none" strike="noStrike" baseline="0" dirty="0">
                <a:solidFill>
                  <a:srgbClr val="406898"/>
                </a:solidFill>
                <a:latin typeface="Gotham-Medium"/>
              </a:rPr>
              <a:t> UX model</a:t>
            </a:r>
            <a:endParaRPr lang="en-GB" sz="2000" b="1" dirty="0"/>
          </a:p>
        </p:txBody>
      </p:sp>
      <p:pic>
        <p:nvPicPr>
          <p:cNvPr id="5" name="Picture 4" descr="A logo for a university&#10;&#10;Description automatically generated">
            <a:extLst>
              <a:ext uri="{FF2B5EF4-FFF2-40B4-BE49-F238E27FC236}">
                <a16:creationId xmlns:a16="http://schemas.microsoft.com/office/drawing/2014/main" id="{63E6358E-C475-95EF-10B4-E42E66421F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1876522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247877"/>
            <a:ext cx="4480351"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1941610"/>
            <a:ext cx="8247685" cy="3276282"/>
          </a:xfrm>
          <a:prstGeom prst="rect">
            <a:avLst/>
          </a:prstGeom>
          <a:noFill/>
        </p:spPr>
        <p:txBody>
          <a:bodyPr wrap="square">
            <a:spAutoFit/>
          </a:bodyPr>
          <a:lstStyle/>
          <a:p>
            <a:pPr algn="just">
              <a:lnSpc>
                <a:spcPct val="150000"/>
              </a:lnSpc>
            </a:pPr>
            <a:r>
              <a:rPr lang="en-US" sz="2400" b="1" i="0" u="none" strike="noStrike" baseline="0" dirty="0">
                <a:solidFill>
                  <a:srgbClr val="406898"/>
                </a:solidFill>
                <a:latin typeface="Gotham-Medium"/>
              </a:rPr>
              <a:t>As you can see from these examples, while there’s no certified process that all UX practitioners follow, you’ll find a relatively standard set of activities and deliverables that they all use. A large UX team may have the luxury of conducting most of these activities on a given engagement.</a:t>
            </a:r>
          </a:p>
          <a:p>
            <a:pPr algn="just">
              <a:lnSpc>
                <a:spcPct val="150000"/>
              </a:lnSpc>
            </a:pPr>
            <a:r>
              <a:rPr lang="en-US" sz="2000" b="1" i="0" u="none" strike="noStrike" baseline="0" dirty="0">
                <a:solidFill>
                  <a:srgbClr val="406898"/>
                </a:solidFill>
                <a:latin typeface="Gotham-Medium"/>
              </a:rPr>
              <a:t> </a:t>
            </a:r>
          </a:p>
        </p:txBody>
      </p:sp>
      <p:pic>
        <p:nvPicPr>
          <p:cNvPr id="3074" name="Picture 2" descr="10 useful UX toolkits &amp; method guides - UXM">
            <a:extLst>
              <a:ext uri="{FF2B5EF4-FFF2-40B4-BE49-F238E27FC236}">
                <a16:creationId xmlns:a16="http://schemas.microsoft.com/office/drawing/2014/main" id="{28695525-64FF-D379-9EA0-664636BAE8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2227" y="1949071"/>
            <a:ext cx="2911928" cy="16306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E552D7F-C18A-196B-77FB-8D7D7976930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148797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12022" y="1425615"/>
            <a:ext cx="8247685" cy="3820726"/>
          </a:xfrm>
          <a:prstGeom prst="rect">
            <a:avLst/>
          </a:prstGeom>
          <a:noFill/>
        </p:spPr>
        <p:txBody>
          <a:bodyPr wrap="square">
            <a:spAutoFit/>
          </a:bodyPr>
          <a:lstStyle/>
          <a:p>
            <a:pPr algn="just">
              <a:lnSpc>
                <a:spcPct val="150000"/>
              </a:lnSpc>
            </a:pPr>
            <a:r>
              <a:rPr lang="en-US" sz="2000" b="1" i="0" u="none" strike="noStrike" baseline="0" dirty="0">
                <a:solidFill>
                  <a:srgbClr val="406898"/>
                </a:solidFill>
                <a:latin typeface="Gotham-Medium"/>
              </a:rPr>
              <a:t> </a:t>
            </a:r>
          </a:p>
          <a:p>
            <a:pPr algn="just">
              <a:lnSpc>
                <a:spcPct val="150000"/>
              </a:lnSpc>
            </a:pPr>
            <a:r>
              <a:rPr lang="en-US" sz="2400" b="1" i="0" u="none" strike="noStrike" baseline="0" dirty="0">
                <a:solidFill>
                  <a:srgbClr val="406898"/>
                </a:solidFill>
                <a:latin typeface="Gotham-Medium"/>
              </a:rPr>
              <a:t>Teams of one use many of these methods, too, just sometimes in less depth or without putting quite so many methods together into a full-fledged work plan. It’s helpful to start with an understanding of the full roster of options, though, and then think a bit about which ones seem most useful in the work that you’re doing.</a:t>
            </a:r>
          </a:p>
        </p:txBody>
      </p:sp>
      <p:pic>
        <p:nvPicPr>
          <p:cNvPr id="5" name="Picture 2" descr="10 useful UX toolkits &amp; method guides - UXM">
            <a:extLst>
              <a:ext uri="{FF2B5EF4-FFF2-40B4-BE49-F238E27FC236}">
                <a16:creationId xmlns:a16="http://schemas.microsoft.com/office/drawing/2014/main" id="{93A0437D-D21E-132C-212E-5097101050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2227" y="1949071"/>
            <a:ext cx="2911928" cy="16306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96E99EE-1395-58D3-3EFF-302621D8584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329518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471453"/>
            <a:ext cx="8247685"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W</a:t>
            </a:r>
            <a:r>
              <a:rPr lang="en-US" sz="2000" b="1" i="0" u="none" strike="noStrike" baseline="0" dirty="0">
                <a:solidFill>
                  <a:srgbClr val="FF0000"/>
                </a:solidFill>
                <a:latin typeface="Gotham-Medium"/>
              </a:rPr>
              <a:t>hat follows is a fairly exhaustive list of the activities that may take place in a typical UX process.</a:t>
            </a:r>
          </a:p>
          <a:p>
            <a:pPr algn="just">
              <a:lnSpc>
                <a:spcPct val="150000"/>
              </a:lnSpc>
            </a:pPr>
            <a:endParaRPr lang="en-US" sz="2000" b="1" i="0" u="none" strike="noStrike" baseline="0" dirty="0">
              <a:solidFill>
                <a:srgbClr val="406898"/>
              </a:solidFill>
              <a:latin typeface="Gotham-Medium"/>
            </a:endParaRPr>
          </a:p>
          <a:p>
            <a:pPr algn="just">
              <a:lnSpc>
                <a:spcPct val="150000"/>
              </a:lnSpc>
            </a:pPr>
            <a:r>
              <a:rPr lang="en-US" sz="2000" b="1" i="0" u="none" strike="noStrike" baseline="0" dirty="0">
                <a:solidFill>
                  <a:srgbClr val="FF0000"/>
                </a:solidFill>
                <a:latin typeface="Gotham-Medium"/>
              </a:rPr>
              <a:t>1- Discovery. </a:t>
            </a:r>
            <a:r>
              <a:rPr lang="en-US" sz="2000" b="1" i="0" u="none" strike="noStrike" baseline="0" dirty="0">
                <a:solidFill>
                  <a:srgbClr val="406898"/>
                </a:solidFill>
                <a:latin typeface="Gotham-Medium"/>
              </a:rPr>
              <a:t>Figuring out where you stand and what you need to do so you can design products that meet the business’s needs.</a:t>
            </a:r>
          </a:p>
          <a:p>
            <a:pPr algn="just">
              <a:lnSpc>
                <a:spcPct val="150000"/>
              </a:lnSpc>
            </a:pPr>
            <a:r>
              <a:rPr lang="en-US" sz="2000" b="1" i="0" u="none" strike="noStrike" baseline="0" dirty="0">
                <a:solidFill>
                  <a:srgbClr val="406898"/>
                </a:solidFill>
                <a:latin typeface="Gotham-Medium"/>
              </a:rPr>
              <a:t>- </a:t>
            </a:r>
            <a:r>
              <a:rPr lang="en-US" sz="2000" b="1" i="0" u="none" strike="noStrike" baseline="0" dirty="0">
                <a:solidFill>
                  <a:srgbClr val="FF0000"/>
                </a:solidFill>
                <a:latin typeface="Gotham-Medium"/>
              </a:rPr>
              <a:t>Stakeholder Interviews. </a:t>
            </a:r>
            <a:r>
              <a:rPr lang="en-US" sz="2000" b="1" i="0" u="none" strike="noStrike" baseline="0" dirty="0">
                <a:solidFill>
                  <a:srgbClr val="406898"/>
                </a:solidFill>
                <a:latin typeface="Gotham-Medium"/>
              </a:rPr>
              <a:t>Spending time with key decision-makers to understand their expectations for the product, plus any other important considerations that you should be aware of. </a:t>
            </a:r>
          </a:p>
        </p:txBody>
      </p:sp>
      <p:pic>
        <p:nvPicPr>
          <p:cNvPr id="4098" name="Picture 2" descr="Super Importance of Conducting Stakeholder Interviews in UX.">
            <a:extLst>
              <a:ext uri="{FF2B5EF4-FFF2-40B4-BE49-F238E27FC236}">
                <a16:creationId xmlns:a16="http://schemas.microsoft.com/office/drawing/2014/main" id="{206C3141-F94A-EC63-3476-911824D9AC5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2310574"/>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5D7F302-248C-BB41-5AB1-B09D13A04C0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83493927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424019"/>
            <a:ext cx="8428790"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 SWOT</a:t>
            </a:r>
            <a:r>
              <a:rPr lang="en-US" sz="2000" b="1" dirty="0">
                <a:solidFill>
                  <a:srgbClr val="0070C0"/>
                </a:solidFill>
                <a:latin typeface="Gotham-Medium"/>
              </a:rPr>
              <a:t> (Strengths, Weaknesses, Opportunities, Threats) Analysis. Various methods for assessing the strengths, weaknesses, opportunities and threats that impact the user experience of a product. First developed as a strategic planning tool, a number of UX techniques such as competitive review, content audits, and heuristic or expert reviews ultimately fall into this category.  </a:t>
            </a:r>
          </a:p>
          <a:p>
            <a:pPr algn="just">
              <a:lnSpc>
                <a:spcPct val="150000"/>
              </a:lnSpc>
            </a:pPr>
            <a:r>
              <a:rPr lang="en-US" sz="2000" b="1" dirty="0">
                <a:solidFill>
                  <a:srgbClr val="0070C0"/>
                </a:solidFill>
                <a:latin typeface="Gotham-Medium"/>
              </a:rPr>
              <a:t>- </a:t>
            </a:r>
            <a:r>
              <a:rPr lang="en-US" sz="2000" b="1" dirty="0">
                <a:solidFill>
                  <a:srgbClr val="FF0000"/>
                </a:solidFill>
                <a:latin typeface="Gotham-Medium"/>
              </a:rPr>
              <a:t>Requirements Gathering.</a:t>
            </a:r>
            <a:r>
              <a:rPr lang="en-US" sz="2000" b="1" dirty="0">
                <a:solidFill>
                  <a:srgbClr val="0070C0"/>
                </a:solidFill>
                <a:latin typeface="Gotham-Medium"/>
              </a:rPr>
              <a:t> The process of working with business decision makers and others on the team to determine what must go in the product and, in some cases, how it must be implemented.</a:t>
            </a:r>
            <a:endParaRPr lang="en-US" sz="2000" b="1" i="0" u="none" strike="noStrike" baseline="0" dirty="0">
              <a:solidFill>
                <a:srgbClr val="0070C0"/>
              </a:solidFill>
              <a:latin typeface="Gotham-Medium"/>
            </a:endParaRPr>
          </a:p>
        </p:txBody>
      </p:sp>
      <p:pic>
        <p:nvPicPr>
          <p:cNvPr id="7170" name="Picture 2" descr="Google SWOT Analysis. If you like UX, design, or design thinking, check out  theuxblog.com | Swot analysis template, Swot analysis, Swot analysis  examples">
            <a:extLst>
              <a:ext uri="{FF2B5EF4-FFF2-40B4-BE49-F238E27FC236}">
                <a16:creationId xmlns:a16="http://schemas.microsoft.com/office/drawing/2014/main" id="{9792273B-437C-89AA-B68A-891AF0D8DC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3605" y="2204822"/>
            <a:ext cx="2457450" cy="18573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7412DC1-9000-4989-91D1-265862DF9CF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8407953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38564" y="1557863"/>
            <a:ext cx="8428790" cy="3359061"/>
          </a:xfrm>
          <a:prstGeom prst="rect">
            <a:avLst/>
          </a:prstGeom>
          <a:noFill/>
        </p:spPr>
        <p:txBody>
          <a:bodyPr wrap="square">
            <a:spAutoFit/>
          </a:bodyPr>
          <a:lstStyle/>
          <a:p>
            <a:pPr algn="just">
              <a:lnSpc>
                <a:spcPct val="150000"/>
              </a:lnSpc>
            </a:pPr>
            <a:r>
              <a:rPr lang="en-US" sz="2400" b="1" dirty="0">
                <a:solidFill>
                  <a:srgbClr val="FF0000"/>
                </a:solidFill>
                <a:latin typeface="Gotham-Medium"/>
              </a:rPr>
              <a:t>2- Strategy. </a:t>
            </a:r>
            <a:r>
              <a:rPr lang="en-US" sz="2400" b="1" dirty="0">
                <a:solidFill>
                  <a:srgbClr val="0070C0"/>
                </a:solidFill>
                <a:latin typeface="Gotham-Medium"/>
              </a:rPr>
              <a:t>Establishing a vision for the target user experience so you can design products that are coherent and unified.</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FF0000"/>
                </a:solidFill>
                <a:latin typeface="Gotham-Medium"/>
              </a:rPr>
              <a:t>• Design Principles. </a:t>
            </a:r>
            <a:r>
              <a:rPr lang="en-US" sz="2400" b="1" dirty="0">
                <a:solidFill>
                  <a:srgbClr val="0070C0"/>
                </a:solidFill>
                <a:latin typeface="Gotham-Medium"/>
              </a:rPr>
              <a:t>A small handful of characteristics that collectively embody how the product design should be experienced by users.   </a:t>
            </a:r>
            <a:endParaRPr lang="en-US" sz="2400" b="1" i="0" u="none" strike="noStrike" baseline="0" dirty="0">
              <a:solidFill>
                <a:srgbClr val="0070C0"/>
              </a:solidFill>
              <a:latin typeface="Gotham-Medium"/>
            </a:endParaRPr>
          </a:p>
        </p:txBody>
      </p:sp>
      <p:pic>
        <p:nvPicPr>
          <p:cNvPr id="8194" name="Picture 2" descr="How these design principles will shape you to be a great designer | by  Mounir Elogbani | Bootcamp">
            <a:extLst>
              <a:ext uri="{FF2B5EF4-FFF2-40B4-BE49-F238E27FC236}">
                <a16:creationId xmlns:a16="http://schemas.microsoft.com/office/drawing/2014/main" id="{A49F5D51-E567-4EBC-FB3B-BA64D1A038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0193" y="2191191"/>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FA0F764-E349-34AD-37A3-978743B250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5321172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424019"/>
            <a:ext cx="8428790" cy="3359061"/>
          </a:xfrm>
          <a:prstGeom prst="rect">
            <a:avLst/>
          </a:prstGeom>
          <a:noFill/>
        </p:spPr>
        <p:txBody>
          <a:bodyPr wrap="square">
            <a:spAutoFit/>
          </a:bodyPr>
          <a:lstStyle/>
          <a:p>
            <a:pPr algn="just">
              <a:lnSpc>
                <a:spcPct val="150000"/>
              </a:lnSpc>
            </a:pPr>
            <a:r>
              <a:rPr lang="en-US" sz="2400" b="1" dirty="0">
                <a:solidFill>
                  <a:srgbClr val="FF0000"/>
                </a:solidFill>
                <a:latin typeface="Gotham-Medium"/>
              </a:rPr>
              <a:t>• Vision Artifacts. </a:t>
            </a:r>
            <a:r>
              <a:rPr lang="en-US" sz="2400" b="1" dirty="0">
                <a:solidFill>
                  <a:srgbClr val="0070C0"/>
                </a:solidFill>
                <a:latin typeface="Gotham-Medium"/>
              </a:rPr>
              <a:t>Diagrams, schematics, storyboards, or vision movies that convey the essence of the user experience and give a taste of how a person might experience a product that follows this strategy in the context of their normal lives.  </a:t>
            </a:r>
          </a:p>
          <a:p>
            <a:pPr algn="just">
              <a:lnSpc>
                <a:spcPct val="150000"/>
              </a:lnSpc>
            </a:pPr>
            <a:r>
              <a:rPr lang="en-US" sz="2400" b="1" dirty="0">
                <a:solidFill>
                  <a:srgbClr val="FF0000"/>
                </a:solidFill>
                <a:latin typeface="Gotham-Medium"/>
              </a:rPr>
              <a:t>• Roadmaps. </a:t>
            </a:r>
            <a:r>
              <a:rPr lang="en-US" sz="2400" b="1" dirty="0">
                <a:solidFill>
                  <a:srgbClr val="0070C0"/>
                </a:solidFill>
                <a:latin typeface="Gotham-Medium"/>
              </a:rPr>
              <a:t>An analysis of what needs to be built first, next, and last in order to deliver on the target experience.</a:t>
            </a:r>
          </a:p>
        </p:txBody>
      </p:sp>
      <p:pic>
        <p:nvPicPr>
          <p:cNvPr id="6146" name="Picture 2" descr="The 10 UX Deliverables Top Designers Use | Toptal®">
            <a:extLst>
              <a:ext uri="{FF2B5EF4-FFF2-40B4-BE49-F238E27FC236}">
                <a16:creationId xmlns:a16="http://schemas.microsoft.com/office/drawing/2014/main" id="{79372A26-1A53-F4EC-DF73-A1EFFA72BD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4067" y="248038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E07A48F-C9C7-785E-69BD-80E93C73D2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77804605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6954" y="1955429"/>
            <a:ext cx="8428790"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3- User Research. </a:t>
            </a:r>
            <a:r>
              <a:rPr lang="en-US" sz="2000" b="1" dirty="0">
                <a:solidFill>
                  <a:srgbClr val="0070C0"/>
                </a:solidFill>
                <a:latin typeface="Gotham-Medium"/>
              </a:rPr>
              <a:t>Learning as much as you can about who your users are and what motivates them so that you can design products that meet their needs.</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FF0000"/>
                </a:solidFill>
                <a:latin typeface="Gotham-Medium"/>
              </a:rPr>
              <a:t>• Primary User Research. </a:t>
            </a:r>
            <a:r>
              <a:rPr lang="en-US" sz="2000" b="1" dirty="0">
                <a:solidFill>
                  <a:srgbClr val="0070C0"/>
                </a:solidFill>
                <a:latin typeface="Gotham-Medium"/>
              </a:rPr>
              <a:t>Various methods for learning from users firsthand. Could include field research, diary studies, surveys, and other forms of guerilla research. </a:t>
            </a:r>
          </a:p>
          <a:p>
            <a:pPr algn="just">
              <a:lnSpc>
                <a:spcPct val="150000"/>
              </a:lnSpc>
            </a:pPr>
            <a:r>
              <a:rPr lang="en-US" sz="2000" b="1" dirty="0">
                <a:solidFill>
                  <a:srgbClr val="FF0000"/>
                </a:solidFill>
                <a:latin typeface="Gotham-Medium"/>
              </a:rPr>
              <a:t> </a:t>
            </a: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 </a:t>
            </a:r>
            <a:endParaRPr lang="en-US" sz="2000" b="1" i="0" u="none" strike="noStrike" baseline="0" dirty="0">
              <a:solidFill>
                <a:srgbClr val="0070C0"/>
              </a:solidFill>
              <a:latin typeface="Gotham-Medium"/>
            </a:endParaRPr>
          </a:p>
        </p:txBody>
      </p:sp>
      <p:pic>
        <p:nvPicPr>
          <p:cNvPr id="9218" name="Picture 2" descr="How to Conduct Effective UX Research: A Guide | Toptal®">
            <a:extLst>
              <a:ext uri="{FF2B5EF4-FFF2-40B4-BE49-F238E27FC236}">
                <a16:creationId xmlns:a16="http://schemas.microsoft.com/office/drawing/2014/main" id="{0A10C908-DCFE-2845-ADD9-76FAAFC3ED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2060" y="2204822"/>
            <a:ext cx="2673189" cy="161358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EAC9677-94F8-9907-3BC7-646AEBF7ECF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61799490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05045" y="1872909"/>
            <a:ext cx="8428790" cy="3373359"/>
          </a:xfrm>
          <a:prstGeom prst="rect">
            <a:avLst/>
          </a:prstGeom>
          <a:noFill/>
        </p:spPr>
        <p:txBody>
          <a:bodyPr wrap="square">
            <a:spAutoFit/>
          </a:bodyPr>
          <a:lstStyle/>
          <a:p>
            <a:pPr algn="just">
              <a:lnSpc>
                <a:spcPct val="150000"/>
              </a:lnSpc>
            </a:pPr>
            <a:r>
              <a:rPr lang="en-US" b="1" dirty="0">
                <a:solidFill>
                  <a:srgbClr val="FF0000"/>
                </a:solidFill>
                <a:latin typeface="Gotham-Medium"/>
              </a:rPr>
              <a:t>• Secondary User Research. </a:t>
            </a:r>
            <a:r>
              <a:rPr lang="en-US" b="1" dirty="0">
                <a:solidFill>
                  <a:srgbClr val="0070C0"/>
                </a:solidFill>
                <a:latin typeface="Gotham-Medium"/>
              </a:rPr>
              <a:t>Reviewing an aggregation of third-party research that has been conducted into this user population. Could include publicly available research or research that’s been conducted by other parts of the organization. </a:t>
            </a:r>
          </a:p>
          <a:p>
            <a:pPr algn="just">
              <a:lnSpc>
                <a:spcPct val="150000"/>
              </a:lnSpc>
            </a:pPr>
            <a:r>
              <a:rPr lang="en-US" b="1" dirty="0">
                <a:solidFill>
                  <a:srgbClr val="FF0000"/>
                </a:solidFill>
                <a:latin typeface="Gotham-Medium"/>
              </a:rPr>
              <a:t>• Personas, Mental Models, and User Stories</a:t>
            </a:r>
            <a:r>
              <a:rPr lang="en-US" b="1" dirty="0">
                <a:solidFill>
                  <a:srgbClr val="0070C0"/>
                </a:solidFill>
                <a:latin typeface="Gotham-Medium"/>
              </a:rPr>
              <a:t>. Documents that synthesize what you’ve learned about users through primary and secondary research and distill the key points into a handful of memorable profiles, with supporting diagrams and stories for how the product should fit into their lives. </a:t>
            </a: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10242" name="Picture 2" descr="Secondary Research. Primary &amp; Secondary Research — What is… | by Krisztina  Szerovay | UX Knowledge Base Sketch">
            <a:extLst>
              <a:ext uri="{FF2B5EF4-FFF2-40B4-BE49-F238E27FC236}">
                <a16:creationId xmlns:a16="http://schemas.microsoft.com/office/drawing/2014/main" id="{513A3704-AF43-B31A-5BE2-C96DADB77C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6810" y="217434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D043DEB-248C-1CB5-725A-41AC4ADA7BD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18323015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608158"/>
            <a:ext cx="8428790" cy="3373359"/>
          </a:xfrm>
          <a:prstGeom prst="rect">
            <a:avLst/>
          </a:prstGeom>
          <a:noFill/>
        </p:spPr>
        <p:txBody>
          <a:bodyPr wrap="square">
            <a:spAutoFit/>
          </a:bodyPr>
          <a:lstStyle/>
          <a:p>
            <a:pPr algn="just">
              <a:lnSpc>
                <a:spcPct val="150000"/>
              </a:lnSpc>
            </a:pPr>
            <a:r>
              <a:rPr lang="en-US" b="1" dirty="0">
                <a:solidFill>
                  <a:srgbClr val="FF0000"/>
                </a:solidFill>
                <a:latin typeface="Gotham-Medium"/>
              </a:rPr>
              <a:t>4- Design. </a:t>
            </a:r>
            <a:r>
              <a:rPr lang="en-US" b="1" dirty="0">
                <a:solidFill>
                  <a:srgbClr val="0070C0"/>
                </a:solidFill>
                <a:latin typeface="Gotham-Medium"/>
              </a:rPr>
              <a:t>Envisioning and specifying how a user will encounter a product or service from moment to moment in the most fluid, intuitive, and enjoyable way possible.</a:t>
            </a:r>
          </a:p>
          <a:p>
            <a:pPr algn="just">
              <a:lnSpc>
                <a:spcPct val="150000"/>
              </a:lnSpc>
            </a:pPr>
            <a:r>
              <a:rPr lang="en-US" b="1" dirty="0">
                <a:solidFill>
                  <a:srgbClr val="FF0000"/>
                </a:solidFill>
                <a:latin typeface="Gotham-Medium"/>
              </a:rPr>
              <a:t>• Information Architecture/Site Map. </a:t>
            </a:r>
            <a:r>
              <a:rPr lang="en-US" b="1" dirty="0">
                <a:solidFill>
                  <a:srgbClr val="0070C0"/>
                </a:solidFill>
                <a:latin typeface="Gotham-Medium"/>
              </a:rPr>
              <a:t>Documentation of how the</a:t>
            </a:r>
          </a:p>
          <a:p>
            <a:pPr algn="just">
              <a:lnSpc>
                <a:spcPct val="150000"/>
              </a:lnSpc>
            </a:pPr>
            <a:r>
              <a:rPr lang="en-US" b="1" dirty="0">
                <a:solidFill>
                  <a:srgbClr val="0070C0"/>
                </a:solidFill>
                <a:latin typeface="Gotham-Medium"/>
              </a:rPr>
              <a:t>system is organized, including major groupings, categories, or sections, as well as other pertinent information structures such as search capabilities, taxonomies, tags, or other forms of metadata.</a:t>
            </a:r>
          </a:p>
          <a:p>
            <a:pPr algn="just">
              <a:lnSpc>
                <a:spcPct val="150000"/>
              </a:lnSpc>
            </a:pPr>
            <a:r>
              <a:rPr lang="en-US" b="1" dirty="0">
                <a:solidFill>
                  <a:srgbClr val="0070C0"/>
                </a:solidFill>
                <a:latin typeface="Gotham-Medium"/>
              </a:rPr>
              <a:t> </a:t>
            </a:r>
            <a:r>
              <a:rPr lang="en-US" b="1" dirty="0">
                <a:solidFill>
                  <a:srgbClr val="FF0000"/>
                </a:solidFill>
                <a:latin typeface="Gotham-Medium"/>
              </a:rPr>
              <a:t>• Process and Task Diagrams. </a:t>
            </a:r>
            <a:r>
              <a:rPr lang="en-US" b="1" dirty="0">
                <a:solidFill>
                  <a:srgbClr val="0070C0"/>
                </a:solidFill>
                <a:latin typeface="Gotham-Medium"/>
              </a:rPr>
              <a:t>Models for how users will interact with the system step-by-step, and how the system will adapt or respond based on what the user does. </a:t>
            </a:r>
            <a:endParaRPr lang="en-US" b="1" i="0" u="none" strike="noStrike" baseline="0" dirty="0">
              <a:solidFill>
                <a:srgbClr val="0070C0"/>
              </a:solidFill>
              <a:latin typeface="Gotham-Medium"/>
            </a:endParaRPr>
          </a:p>
        </p:txBody>
      </p:sp>
      <p:pic>
        <p:nvPicPr>
          <p:cNvPr id="11266" name="Picture 2" descr="Information Architecture Made Easy With 3 Example Sitemaps">
            <a:extLst>
              <a:ext uri="{FF2B5EF4-FFF2-40B4-BE49-F238E27FC236}">
                <a16:creationId xmlns:a16="http://schemas.microsoft.com/office/drawing/2014/main" id="{6C594278-BED2-8CB3-9A06-F4975CDAB8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7394" y="2653665"/>
            <a:ext cx="2586038" cy="10344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69B897D-427C-7FD3-F6C3-9D8F37ABB5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7004838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608158"/>
            <a:ext cx="8428790" cy="3747436"/>
          </a:xfrm>
          <a:prstGeom prst="rect">
            <a:avLst/>
          </a:prstGeom>
          <a:noFill/>
        </p:spPr>
        <p:txBody>
          <a:bodyPr wrap="square">
            <a:spAutoFit/>
          </a:bodyPr>
          <a:lstStyle/>
          <a:p>
            <a:pPr algn="just">
              <a:lnSpc>
                <a:spcPct val="150000"/>
              </a:lnSpc>
            </a:pPr>
            <a:r>
              <a:rPr lang="en-US" sz="1600" b="1" dirty="0">
                <a:solidFill>
                  <a:srgbClr val="0070C0"/>
                </a:solidFill>
                <a:latin typeface="Gotham-Medium"/>
              </a:rPr>
              <a:t> </a:t>
            </a:r>
            <a:r>
              <a:rPr lang="en-US" sz="1600" b="1" dirty="0">
                <a:solidFill>
                  <a:srgbClr val="FF0000"/>
                </a:solidFill>
                <a:latin typeface="Gotham-Medium"/>
              </a:rPr>
              <a:t>• Wireframes. </a:t>
            </a:r>
            <a:r>
              <a:rPr lang="en-US" sz="1600" b="1" dirty="0">
                <a:solidFill>
                  <a:srgbClr val="0070C0"/>
                </a:solidFill>
                <a:latin typeface="Gotham-Medium"/>
              </a:rPr>
              <a:t>Schematic diagrams of each page or state in the system. Usually, this means each screen in the user interface.</a:t>
            </a:r>
          </a:p>
          <a:p>
            <a:pPr algn="just">
              <a:lnSpc>
                <a:spcPct val="150000"/>
              </a:lnSpc>
            </a:pPr>
            <a:r>
              <a:rPr lang="en-US" sz="1600" b="1" dirty="0">
                <a:solidFill>
                  <a:srgbClr val="0070C0"/>
                </a:solidFill>
                <a:latin typeface="Gotham-Medium"/>
              </a:rPr>
              <a:t> • </a:t>
            </a:r>
            <a:r>
              <a:rPr lang="en-US" sz="1600" b="1" dirty="0">
                <a:solidFill>
                  <a:srgbClr val="FF0000"/>
                </a:solidFill>
                <a:latin typeface="Gotham-Medium"/>
              </a:rPr>
              <a:t>Design Comps. </a:t>
            </a:r>
            <a:r>
              <a:rPr lang="en-US" sz="1600" b="1" dirty="0">
                <a:solidFill>
                  <a:srgbClr val="0070C0"/>
                </a:solidFill>
                <a:latin typeface="Gotham-Medium"/>
              </a:rPr>
              <a:t>Detailed visual designs for each page or state in the system. If wireframes show a screen at a schematic level, design comps show a page exactly as it should look when implemented, including visuals such as color palettes, photography, typography, and other graphical elements.</a:t>
            </a:r>
          </a:p>
          <a:p>
            <a:pPr algn="just">
              <a:lnSpc>
                <a:spcPct val="150000"/>
              </a:lnSpc>
            </a:pPr>
            <a:r>
              <a:rPr lang="en-US" sz="1600" b="1" dirty="0">
                <a:solidFill>
                  <a:srgbClr val="FF0000"/>
                </a:solidFill>
                <a:latin typeface="Gotham-Medium"/>
              </a:rPr>
              <a:t>• Detailed Specifications. </a:t>
            </a:r>
            <a:r>
              <a:rPr lang="en-US" sz="1600" b="1" dirty="0">
                <a:solidFill>
                  <a:srgbClr val="0070C0"/>
                </a:solidFill>
                <a:latin typeface="Gotham-Medium"/>
              </a:rPr>
              <a:t>Extremely detailed documentation of how the system should function. Detailed specifications include things like how the product adapts in response to user interactions like clicks, swipes, and keystrokes. It also includes how to handle error conditions, and how the system adapts and evolves in response to various system and user states.</a:t>
            </a:r>
            <a:endParaRPr lang="en-US" sz="1600" b="1" i="0" u="none" strike="noStrike" baseline="0" dirty="0">
              <a:solidFill>
                <a:srgbClr val="0070C0"/>
              </a:solidFill>
              <a:latin typeface="Gotham-Medium"/>
            </a:endParaRPr>
          </a:p>
        </p:txBody>
      </p:sp>
      <p:pic>
        <p:nvPicPr>
          <p:cNvPr id="12290" name="Picture 2" descr="What is the Difference Between User Interface Wireframes and Design Comps?  - SOLTECH">
            <a:extLst>
              <a:ext uri="{FF2B5EF4-FFF2-40B4-BE49-F238E27FC236}">
                <a16:creationId xmlns:a16="http://schemas.microsoft.com/office/drawing/2014/main" id="{13787FB5-CECE-E012-5D82-90FB5F50B29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4067" y="2460309"/>
            <a:ext cx="2880071" cy="12658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AA073C0-213E-CDE1-6F58-70257BD21EC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1853006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50765" y="2024372"/>
            <a:ext cx="8428790" cy="2542363"/>
          </a:xfrm>
          <a:prstGeom prst="rect">
            <a:avLst/>
          </a:prstGeom>
          <a:noFill/>
        </p:spPr>
        <p:txBody>
          <a:bodyPr wrap="square">
            <a:spAutoFit/>
          </a:bodyPr>
          <a:lstStyle/>
          <a:p>
            <a:pPr algn="just">
              <a:lnSpc>
                <a:spcPct val="150000"/>
              </a:lnSpc>
            </a:pPr>
            <a:r>
              <a:rPr lang="en-US" b="1" dirty="0">
                <a:solidFill>
                  <a:srgbClr val="FF0000"/>
                </a:solidFill>
                <a:latin typeface="Gotham-Medium"/>
              </a:rPr>
              <a:t>• Style and Pattern Guides. </a:t>
            </a:r>
            <a:r>
              <a:rPr lang="en-US" b="1" dirty="0">
                <a:solidFill>
                  <a:srgbClr val="0070C0"/>
                </a:solidFill>
                <a:latin typeface="Gotham-Medium"/>
              </a:rPr>
              <a:t>Documentation of standard conventions for repeatable patterns. For style guides, this could be standard conventions for visual design or content. For pattern guides, this could be standard interaction conventions.</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a:t>
            </a:r>
            <a:r>
              <a:rPr lang="en-US" b="1" dirty="0">
                <a:solidFill>
                  <a:srgbClr val="FF0000"/>
                </a:solidFill>
                <a:latin typeface="Gotham-Medium"/>
              </a:rPr>
              <a:t>Prototypes. </a:t>
            </a:r>
            <a:r>
              <a:rPr lang="en-US" b="1" dirty="0">
                <a:solidFill>
                  <a:srgbClr val="0070C0"/>
                </a:solidFill>
                <a:latin typeface="Gotham-Medium"/>
              </a:rPr>
              <a:t>Functioning or semi-functioning examples of how the design should behave and operate once implemented. </a:t>
            </a:r>
            <a:endParaRPr lang="en-US" b="1" i="0" u="none" strike="noStrike" baseline="0" dirty="0">
              <a:solidFill>
                <a:srgbClr val="0070C0"/>
              </a:solidFill>
              <a:latin typeface="Gotham-Medium"/>
            </a:endParaRPr>
          </a:p>
        </p:txBody>
      </p:sp>
      <p:pic>
        <p:nvPicPr>
          <p:cNvPr id="13314" name="Picture 2" descr="19 best prototyping tools for UX/UI designers | by Designlab | Bootcamp">
            <a:extLst>
              <a:ext uri="{FF2B5EF4-FFF2-40B4-BE49-F238E27FC236}">
                <a16:creationId xmlns:a16="http://schemas.microsoft.com/office/drawing/2014/main" id="{0CE13306-52AB-8EEA-1940-89E9F94C6B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0866" y="2268450"/>
            <a:ext cx="2914650" cy="15716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9C8F343-F6F2-6CB5-6DD3-5904C6ED8AF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726980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79476" y="1949530"/>
            <a:ext cx="8428790" cy="3903504"/>
          </a:xfrm>
          <a:prstGeom prst="rect">
            <a:avLst/>
          </a:prstGeom>
          <a:noFill/>
        </p:spPr>
        <p:txBody>
          <a:bodyPr wrap="square">
            <a:spAutoFit/>
          </a:bodyPr>
          <a:lstStyle/>
          <a:p>
            <a:pPr algn="just">
              <a:lnSpc>
                <a:spcPct val="150000"/>
              </a:lnSpc>
            </a:pPr>
            <a:r>
              <a:rPr lang="en-GB" sz="2800" b="1" dirty="0">
                <a:solidFill>
                  <a:srgbClr val="0070C0"/>
                </a:solidFill>
                <a:latin typeface="Gotham-Medium"/>
              </a:rPr>
              <a:t> 5-</a:t>
            </a:r>
            <a:r>
              <a:rPr lang="en-GB" sz="2800" b="1" dirty="0">
                <a:solidFill>
                  <a:srgbClr val="FF0000"/>
                </a:solidFill>
                <a:latin typeface="Gotham-Medium"/>
              </a:rPr>
              <a:t> Implementation</a:t>
            </a:r>
            <a:r>
              <a:rPr lang="en-GB" sz="2800" b="1" dirty="0">
                <a:solidFill>
                  <a:srgbClr val="0070C0"/>
                </a:solidFill>
                <a:latin typeface="Gotham-Medium"/>
              </a:rPr>
              <a:t>. Ensuring that the design works for users and that it is implemented according to plan.</a:t>
            </a:r>
          </a:p>
          <a:p>
            <a:pPr algn="just">
              <a:lnSpc>
                <a:spcPct val="150000"/>
              </a:lnSpc>
            </a:pPr>
            <a:r>
              <a:rPr lang="en-GB" sz="2800" b="1" dirty="0">
                <a:solidFill>
                  <a:srgbClr val="FF0000"/>
                </a:solidFill>
                <a:latin typeface="Gotham-Medium"/>
              </a:rPr>
              <a:t>Usability Testing</a:t>
            </a:r>
            <a:r>
              <a:rPr lang="en-GB" sz="2800" b="1" dirty="0">
                <a:solidFill>
                  <a:srgbClr val="0070C0"/>
                </a:solidFill>
                <a:latin typeface="Gotham-Medium"/>
              </a:rPr>
              <a:t>. Various methods for assessing whether and how easily people can use the design to accomplish anticipated tasks. </a:t>
            </a:r>
          </a:p>
          <a:p>
            <a:pPr algn="just">
              <a:lnSpc>
                <a:spcPct val="150000"/>
              </a:lnSpc>
            </a:pPr>
            <a:r>
              <a:rPr lang="en-GB" sz="2800" b="1" dirty="0">
                <a:solidFill>
                  <a:srgbClr val="0070C0"/>
                </a:solidFill>
                <a:latin typeface="Gotham-Medium"/>
              </a:rPr>
              <a:t> </a:t>
            </a:r>
          </a:p>
        </p:txBody>
      </p:sp>
      <p:pic>
        <p:nvPicPr>
          <p:cNvPr id="14338" name="Picture 2" descr="Usability Testing 101">
            <a:extLst>
              <a:ext uri="{FF2B5EF4-FFF2-40B4-BE49-F238E27FC236}">
                <a16:creationId xmlns:a16="http://schemas.microsoft.com/office/drawing/2014/main" id="{AB1BF839-C583-C78A-37C5-C7CAA3B01A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3480" y="2234407"/>
            <a:ext cx="2743200" cy="1666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0CC1CEA-F645-D916-CFE6-1BD9E96CFF6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5816038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67978" y="1887037"/>
            <a:ext cx="8212142" cy="3373359"/>
          </a:xfrm>
          <a:prstGeom prst="rect">
            <a:avLst/>
          </a:prstGeom>
          <a:noFill/>
        </p:spPr>
        <p:txBody>
          <a:bodyPr wrap="square">
            <a:spAutoFit/>
          </a:bodyPr>
          <a:lstStyle/>
          <a:p>
            <a:pPr algn="just">
              <a:lnSpc>
                <a:spcPct val="150000"/>
              </a:lnSpc>
            </a:pPr>
            <a:r>
              <a:rPr lang="en-GB" b="1" dirty="0">
                <a:solidFill>
                  <a:srgbClr val="FF0000"/>
                </a:solidFill>
                <a:latin typeface="Gotham-Medium"/>
              </a:rPr>
              <a:t>Implementation Oversight. </a:t>
            </a:r>
            <a:r>
              <a:rPr lang="en-GB" b="1" dirty="0">
                <a:solidFill>
                  <a:srgbClr val="0070C0"/>
                </a:solidFill>
                <a:latin typeface="Gotham-Medium"/>
              </a:rPr>
              <a:t>Sustained involvement between user experience designers and the engineering team to address additional UX questions as they come up and ensure that the design is implemented as planned.</a:t>
            </a:r>
          </a:p>
          <a:p>
            <a:pPr algn="just">
              <a:lnSpc>
                <a:spcPct val="150000"/>
              </a:lnSpc>
            </a:pPr>
            <a:endParaRPr lang="en-GB" b="1" dirty="0">
              <a:solidFill>
                <a:srgbClr val="0070C0"/>
              </a:solidFill>
              <a:latin typeface="Gotham-Medium"/>
            </a:endParaRPr>
          </a:p>
          <a:p>
            <a:pPr algn="just">
              <a:lnSpc>
                <a:spcPct val="150000"/>
              </a:lnSpc>
            </a:pPr>
            <a:r>
              <a:rPr lang="en-GB" b="1" dirty="0">
                <a:solidFill>
                  <a:srgbClr val="FF0000"/>
                </a:solidFill>
                <a:latin typeface="Gotham-Medium"/>
              </a:rPr>
              <a:t>Metrics/Analytics Tracking</a:t>
            </a:r>
            <a:r>
              <a:rPr lang="en-GB" b="1" dirty="0">
                <a:solidFill>
                  <a:srgbClr val="0070C0"/>
                </a:solidFill>
                <a:latin typeface="Gotham-Medium"/>
              </a:rPr>
              <a:t>. Ongoing monitoring of key usage data to determine how people are using the product or service and to identify opportunities for future improvement or enhancement. </a:t>
            </a:r>
          </a:p>
          <a:p>
            <a:pPr algn="just">
              <a:lnSpc>
                <a:spcPct val="150000"/>
              </a:lnSpc>
            </a:pPr>
            <a:endParaRPr lang="en-GB" b="1" dirty="0">
              <a:solidFill>
                <a:srgbClr val="0070C0"/>
              </a:solidFill>
              <a:latin typeface="Gotham-Medium"/>
            </a:endParaRPr>
          </a:p>
        </p:txBody>
      </p:sp>
      <p:pic>
        <p:nvPicPr>
          <p:cNvPr id="15362" name="Picture 2" descr="A Quick Guide to UX Metrics. UX metrics are the indicators that show… | by  Nick Babich | UX Planet">
            <a:extLst>
              <a:ext uri="{FF2B5EF4-FFF2-40B4-BE49-F238E27FC236}">
                <a16:creationId xmlns:a16="http://schemas.microsoft.com/office/drawing/2014/main" id="{6DAFCA3E-8BD2-7353-F53F-76CA5EDC0B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4933" y="337004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An Ultimate Guide to UX Metrics &amp; KPIs to Grow Your Business | Eagle Blog">
            <a:extLst>
              <a:ext uri="{FF2B5EF4-FFF2-40B4-BE49-F238E27FC236}">
                <a16:creationId xmlns:a16="http://schemas.microsoft.com/office/drawing/2014/main" id="{4B7F2464-8A55-47ED-934B-CEE384175C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5217" y="1314096"/>
            <a:ext cx="29718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8776824-255E-8795-1B0D-6702B4B9994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239143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2029179"/>
            <a:ext cx="8029255" cy="3696525"/>
          </a:xfrm>
          <a:prstGeom prst="rect">
            <a:avLst/>
          </a:prstGeom>
          <a:noFill/>
        </p:spPr>
        <p:txBody>
          <a:bodyPr wrap="square">
            <a:spAutoFit/>
          </a:bodyPr>
          <a:lstStyle/>
          <a:p>
            <a:pPr algn="just">
              <a:lnSpc>
                <a:spcPct val="150000"/>
              </a:lnSpc>
            </a:pPr>
            <a:r>
              <a:rPr lang="en-US" sz="2000" b="1" dirty="0">
                <a:solidFill>
                  <a:srgbClr val="0070C0"/>
                </a:solidFill>
                <a:latin typeface="Gotham-Medium"/>
              </a:rPr>
              <a:t>Before you get started, it’s a good idea to have a clear picture of what work needs to be done and how you can best contribute to it. The good news is, you don’t really need permission to be a UX team of one. You can infuse the UX philosophy into work that you’re currently doing. You can also find small opportunities to get started. You might think that if you want to transition to UX, you should start by changing your title and your role.</a:t>
            </a: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16386" name="Picture 2" descr="UX Design Processes">
            <a:extLst>
              <a:ext uri="{FF2B5EF4-FFF2-40B4-BE49-F238E27FC236}">
                <a16:creationId xmlns:a16="http://schemas.microsoft.com/office/drawing/2014/main" id="{5C7868A6-DD63-A827-69E6-0764E482F7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564" y="2094130"/>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FB9E412-A557-C624-B4BE-EA82C4E48C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524551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49888" y="1641624"/>
            <a:ext cx="8532580" cy="3220562"/>
          </a:xfrm>
          <a:prstGeom prst="rect">
            <a:avLst/>
          </a:prstGeom>
          <a:noFill/>
        </p:spPr>
        <p:txBody>
          <a:bodyPr wrap="square">
            <a:spAutoFit/>
          </a:bodyPr>
          <a:lstStyle/>
          <a:p>
            <a:pPr algn="just">
              <a:lnSpc>
                <a:spcPct val="150000"/>
              </a:lnSpc>
            </a:pPr>
            <a:r>
              <a:rPr lang="en-US" b="1" dirty="0">
                <a:solidFill>
                  <a:srgbClr val="0070C0"/>
                </a:solidFill>
                <a:latin typeface="Gotham-Medium"/>
              </a:rPr>
              <a:t> </a:t>
            </a:r>
          </a:p>
          <a:p>
            <a:pPr algn="just">
              <a:lnSpc>
                <a:spcPct val="150000"/>
              </a:lnSpc>
            </a:pPr>
            <a:r>
              <a:rPr lang="en-US" sz="2400" b="1" dirty="0">
                <a:solidFill>
                  <a:srgbClr val="0070C0"/>
                </a:solidFill>
                <a:latin typeface="Gotham-Medium"/>
              </a:rPr>
              <a:t> But asking for a wholesale role change before you’ve gotten people to understand and see the value in UX might be a long shot. It’s better to start doing UX-related activities in smaller, under-the-radar ways, and then build momentum from the positive support that your work causes.</a:t>
            </a:r>
            <a:endParaRPr lang="en-US" sz="2400" b="1" i="0" u="none" strike="noStrike" baseline="0" dirty="0">
              <a:solidFill>
                <a:srgbClr val="0070C0"/>
              </a:solidFill>
              <a:latin typeface="Gotham-Medium"/>
            </a:endParaRPr>
          </a:p>
        </p:txBody>
      </p:sp>
      <p:pic>
        <p:nvPicPr>
          <p:cNvPr id="5" name="Picture 2" descr="UX Design Processes">
            <a:extLst>
              <a:ext uri="{FF2B5EF4-FFF2-40B4-BE49-F238E27FC236}">
                <a16:creationId xmlns:a16="http://schemas.microsoft.com/office/drawing/2014/main" id="{646C2BBC-376B-4E6E-1FDB-00F32601A9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564" y="2094130"/>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2D11D9F-E559-3D0A-70B3-04FD171C0D9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9454784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4204356"/>
          </a:xfrm>
          <a:prstGeom prst="rect">
            <a:avLst/>
          </a:prstGeom>
          <a:noFill/>
        </p:spPr>
        <p:txBody>
          <a:bodyPr wrap="square">
            <a:spAutoFit/>
          </a:bodyPr>
          <a:lstStyle/>
          <a:p>
            <a:pPr algn="just">
              <a:lnSpc>
                <a:spcPct val="150000"/>
              </a:lnSpc>
            </a:pPr>
            <a:r>
              <a:rPr lang="en-US" b="1" dirty="0">
                <a:solidFill>
                  <a:srgbClr val="0070C0"/>
                </a:solidFill>
                <a:latin typeface="Gotham-Medium"/>
              </a:rPr>
              <a:t>Here are a few recommendations as a foundation for any crossover. They’re not UX activities per se, but they pave the way for them:</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Find the low hanging fruit. Entice your colleagues with a vision of what might be. Find the parts of the product that everyone knows need improvement, and then plan your attack from there. However, it’s key to do it in a way that is positive and respectful. Use a “Black Hat Session” (Chapter 8) to get people thinking about where and how your product might be improved, or a quick “Heuristic Markup” (Chapter 6) to do the legwork on your own.</a:t>
            </a:r>
          </a:p>
          <a:p>
            <a:pPr algn="just">
              <a:lnSpc>
                <a:spcPct val="150000"/>
              </a:lnSpc>
            </a:pPr>
            <a:endParaRPr lang="en-US" b="1" dirty="0">
              <a:solidFill>
                <a:srgbClr val="0070C0"/>
              </a:solidFill>
              <a:latin typeface="Gotham-Medium"/>
            </a:endParaRPr>
          </a:p>
        </p:txBody>
      </p:sp>
      <p:pic>
        <p:nvPicPr>
          <p:cNvPr id="17410" name="Picture 2" descr="Creating a seamless experience using Heuristic Evaluation | by Nupur vats |  Zeta Design">
            <a:extLst>
              <a:ext uri="{FF2B5EF4-FFF2-40B4-BE49-F238E27FC236}">
                <a16:creationId xmlns:a16="http://schemas.microsoft.com/office/drawing/2014/main" id="{26D69F4E-7BD0-2D8F-1DC3-71D93BE43A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8478" y="2045114"/>
            <a:ext cx="301942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748ACFF6-CED0-EB3D-24B5-271ED2C1993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599323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788858"/>
          </a:xfrm>
          <a:prstGeom prst="rect">
            <a:avLst/>
          </a:prstGeom>
          <a:noFill/>
        </p:spPr>
        <p:txBody>
          <a:bodyPr wrap="square">
            <a:spAutoFit/>
          </a:bodyPr>
          <a:lstStyle/>
          <a:p>
            <a:pPr algn="just">
              <a:lnSpc>
                <a:spcPct val="150000"/>
              </a:lnSpc>
            </a:pPr>
            <a:r>
              <a:rPr lang="en-US" b="1" dirty="0">
                <a:solidFill>
                  <a:srgbClr val="0070C0"/>
                </a:solidFill>
                <a:latin typeface="Gotham-Medium"/>
              </a:rPr>
              <a:t>• Make a plan. If you want to get people to buy into the concept of UX, you’ve got to be offering them something of value. How do you do it? Sit down and sketch out how you’d like to approach a UX project. Think about what activities you’d propose—when and why.</a:t>
            </a:r>
          </a:p>
          <a:p>
            <a:pPr algn="just">
              <a:lnSpc>
                <a:spcPct val="150000"/>
              </a:lnSpc>
            </a:pPr>
            <a:r>
              <a:rPr lang="en-US" b="1" dirty="0">
                <a:solidFill>
                  <a:srgbClr val="0070C0"/>
                </a:solidFill>
                <a:latin typeface="Gotham-Medium"/>
              </a:rPr>
              <a:t>Think about what big questions you believe need to be answered, and work your way backward in thinking through how you’d answer them.  Write a “UX Project Plan” (Chapter 5) to make it clear in your own mind. And then, ask yourself, “Do I need permission or support to do this, or is it possible that I might be able to do it now?” You may find that the answer is that you can just get started right away.</a:t>
            </a:r>
            <a:endParaRPr lang="en-US" b="1" i="0" u="none" strike="noStrike" baseline="0" dirty="0">
              <a:solidFill>
                <a:srgbClr val="0070C0"/>
              </a:solidFill>
              <a:latin typeface="Gotham-Medium"/>
            </a:endParaRPr>
          </a:p>
        </p:txBody>
      </p:sp>
      <p:pic>
        <p:nvPicPr>
          <p:cNvPr id="19458" name="Picture 2" descr="7 Steps to Creating a Solid UX Strategy | Design Shack">
            <a:extLst>
              <a:ext uri="{FF2B5EF4-FFF2-40B4-BE49-F238E27FC236}">
                <a16:creationId xmlns:a16="http://schemas.microsoft.com/office/drawing/2014/main" id="{3B6B924C-E71F-2F6A-F1B1-D268F4B2A7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5571" y="1534228"/>
            <a:ext cx="2649569" cy="22278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8C2A941-E65C-60E1-5698-E2257659A43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7569053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1749633"/>
            <a:ext cx="8171585"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Once you’ve identified some opportunities and developed a rough plan, your next priority should be to get firsthand experience with users, talking with them and learning about their needs. Users are at the core of user experience. Simply put, they are the people who use your products.</a:t>
            </a:r>
          </a:p>
          <a:p>
            <a:pPr algn="just">
              <a:lnSpc>
                <a:spcPct val="150000"/>
              </a:lnSpc>
            </a:pPr>
            <a:r>
              <a:rPr lang="en-US" sz="2000" b="1" dirty="0">
                <a:solidFill>
                  <a:srgbClr val="0070C0"/>
                </a:solidFill>
                <a:latin typeface="Gotham-Medium"/>
              </a:rPr>
              <a:t>It’s important to keep these people in mind when designing products because they’re the ones who will endure firsthand the consequences of myriad design decisions.</a:t>
            </a:r>
          </a:p>
          <a:p>
            <a:pPr algn="just">
              <a:lnSpc>
                <a:spcPct val="150000"/>
              </a:lnSpc>
            </a:pPr>
            <a:endParaRPr lang="en-US" sz="2000" b="1" dirty="0">
              <a:solidFill>
                <a:srgbClr val="0070C0"/>
              </a:solidFill>
              <a:latin typeface="Gotham-Medium"/>
            </a:endParaRPr>
          </a:p>
          <a:p>
            <a:pPr algn="just">
              <a:lnSpc>
                <a:spcPct val="150000"/>
              </a:lnSpc>
            </a:pPr>
            <a:endParaRPr lang="en-US" sz="2000" b="1" i="0" u="none" strike="noStrike" baseline="0" dirty="0">
              <a:solidFill>
                <a:srgbClr val="0070C0"/>
              </a:solidFill>
              <a:latin typeface="Gotham-Medium"/>
            </a:endParaRPr>
          </a:p>
        </p:txBody>
      </p:sp>
      <p:pic>
        <p:nvPicPr>
          <p:cNvPr id="20482" name="Picture 2" descr="Understand Your Users: Why &amp; How?">
            <a:extLst>
              <a:ext uri="{FF2B5EF4-FFF2-40B4-BE49-F238E27FC236}">
                <a16:creationId xmlns:a16="http://schemas.microsoft.com/office/drawing/2014/main" id="{55FD916D-F948-7043-FBD7-7DA4474543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2282" y="1553913"/>
            <a:ext cx="1990725" cy="22955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FB4EE30-184E-82D1-EFA7-0552B4BEBC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12923268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83599" y="1658355"/>
            <a:ext cx="8229364" cy="3451394"/>
          </a:xfrm>
          <a:prstGeom prst="rect">
            <a:avLst/>
          </a:prstGeom>
          <a:noFill/>
        </p:spPr>
        <p:txBody>
          <a:bodyPr wrap="square">
            <a:spAutoFit/>
          </a:bodyPr>
          <a:lstStyle/>
          <a:p>
            <a:pPr algn="just">
              <a:lnSpc>
                <a:spcPct val="150000"/>
              </a:lnSpc>
            </a:pPr>
            <a:endParaRPr lang="en-US" sz="2400" b="1" dirty="0">
              <a:solidFill>
                <a:srgbClr val="0070C0"/>
              </a:solidFill>
              <a:latin typeface="Gotham-Medium"/>
            </a:endParaRPr>
          </a:p>
          <a:p>
            <a:pPr algn="just">
              <a:lnSpc>
                <a:spcPct val="150000"/>
              </a:lnSpc>
            </a:pPr>
            <a:r>
              <a:rPr lang="en-US" sz="2000" b="1" i="0" u="none" strike="noStrike" baseline="0" dirty="0">
                <a:solidFill>
                  <a:srgbClr val="0070C0"/>
                </a:solidFill>
                <a:latin typeface="Gotham-Medium"/>
              </a:rPr>
              <a:t> Good products eventually become somewhat invisible, sinking into the background as users achieve a kind of flow where they’re actively and fluidly doing whatever the product is supposed to make possible. Not “posting to a wall,” but responding to a friend. Not “formatting a Word document,” but writing. If you’re a product maker, this is nirvana. </a:t>
            </a:r>
          </a:p>
          <a:p>
            <a:pPr algn="just">
              <a:lnSpc>
                <a:spcPct val="150000"/>
              </a:lnSpc>
            </a:pPr>
            <a:endParaRPr lang="en-US" sz="2400" b="1" i="0" u="none" strike="noStrike" baseline="0" dirty="0">
              <a:solidFill>
                <a:srgbClr val="0070C0"/>
              </a:solidFill>
              <a:latin typeface="Gotham-Medium"/>
            </a:endParaRPr>
          </a:p>
        </p:txBody>
      </p:sp>
      <p:pic>
        <p:nvPicPr>
          <p:cNvPr id="21506" name="Picture 2" descr="Tips: Understand Your User While Creating User Experience">
            <a:extLst>
              <a:ext uri="{FF2B5EF4-FFF2-40B4-BE49-F238E27FC236}">
                <a16:creationId xmlns:a16="http://schemas.microsoft.com/office/drawing/2014/main" id="{F49796A2-11EF-40AD-B2AE-7C7C55DDBB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5641" y="2117943"/>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6C25C15-E770-410C-8F6A-18663A08C4B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1338118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67736" y="1534228"/>
            <a:ext cx="8532580" cy="3839769"/>
          </a:xfrm>
          <a:prstGeom prst="rect">
            <a:avLst/>
          </a:prstGeom>
          <a:noFill/>
        </p:spPr>
        <p:txBody>
          <a:bodyPr wrap="square">
            <a:spAutoFit/>
          </a:bodyPr>
          <a:lstStyle/>
          <a:p>
            <a:pPr algn="just">
              <a:lnSpc>
                <a:spcPct val="150000"/>
              </a:lnSpc>
            </a:pPr>
            <a:r>
              <a:rPr lang="en-US" sz="1600" b="1" dirty="0">
                <a:solidFill>
                  <a:srgbClr val="0070C0"/>
                </a:solidFill>
                <a:latin typeface="Gotham-Medium"/>
              </a:rPr>
              <a:t>It’s also darned hard to accomplish. In fact, you’re virtually guaranteed to get some of it wrong—especially at first—which is why the field of user experience places a big emphasis on understanding user needs and testing the design of products with users. This emphasis on connecting with users is so essential that it’s one of the core tenets of user experience:</a:t>
            </a:r>
          </a:p>
          <a:p>
            <a:pPr algn="just">
              <a:lnSpc>
                <a:spcPct val="150000"/>
              </a:lnSpc>
            </a:pPr>
            <a:endParaRPr lang="en-US" sz="1600" b="1" dirty="0">
              <a:solidFill>
                <a:srgbClr val="0070C0"/>
              </a:solidFill>
              <a:latin typeface="Gotham-Medium"/>
            </a:endParaRPr>
          </a:p>
          <a:p>
            <a:pPr algn="just">
              <a:lnSpc>
                <a:spcPct val="150000"/>
              </a:lnSpc>
            </a:pPr>
            <a:endParaRPr lang="en-US" sz="1600" b="1" dirty="0">
              <a:solidFill>
                <a:srgbClr val="0070C0"/>
              </a:solidFill>
              <a:latin typeface="Gotham-Medium"/>
            </a:endParaRPr>
          </a:p>
          <a:p>
            <a:pPr algn="just">
              <a:lnSpc>
                <a:spcPct val="150000"/>
              </a:lnSpc>
            </a:pPr>
            <a:r>
              <a:rPr lang="en-US" sz="2000" b="1" dirty="0">
                <a:solidFill>
                  <a:srgbClr val="FF0000"/>
                </a:solidFill>
                <a:latin typeface="Gotham-Medium"/>
              </a:rPr>
              <a:t>design products for and with users.</a:t>
            </a:r>
          </a:p>
          <a:p>
            <a:pPr algn="just">
              <a:lnSpc>
                <a:spcPct val="150000"/>
              </a:lnSpc>
            </a:pPr>
            <a:r>
              <a:rPr lang="en-US" sz="1600" b="1" dirty="0">
                <a:solidFill>
                  <a:srgbClr val="0070C0"/>
                </a:solidFill>
                <a:latin typeface="Gotham-Medium"/>
              </a:rPr>
              <a:t>Personally, I dislike the word user. I much prefer to call them, simply,</a:t>
            </a:r>
          </a:p>
          <a:p>
            <a:pPr algn="just">
              <a:lnSpc>
                <a:spcPct val="150000"/>
              </a:lnSpc>
            </a:pPr>
            <a:r>
              <a:rPr lang="en-US" sz="1600" b="1" dirty="0">
                <a:solidFill>
                  <a:srgbClr val="0070C0"/>
                </a:solidFill>
                <a:latin typeface="Gotham-Medium"/>
              </a:rPr>
              <a:t>people. That helps me remember that it’s the people all around us that we’re designing for. But to design for people, you have to know something about them. </a:t>
            </a:r>
            <a:endParaRPr lang="en-US" sz="1600" b="1" i="0" u="none" strike="noStrike" baseline="0" dirty="0">
              <a:solidFill>
                <a:srgbClr val="0070C0"/>
              </a:solidFill>
              <a:latin typeface="Gotham-Medium"/>
            </a:endParaRPr>
          </a:p>
        </p:txBody>
      </p:sp>
      <p:pic>
        <p:nvPicPr>
          <p:cNvPr id="22530" name="Picture 2" descr="Product Design and Innovation | USER Experience Design – UXUSER Experience  Design - UX - Product Design and Innovation">
            <a:extLst>
              <a:ext uri="{FF2B5EF4-FFF2-40B4-BE49-F238E27FC236}">
                <a16:creationId xmlns:a16="http://schemas.microsoft.com/office/drawing/2014/main" id="{8C9523AC-4436-9805-2D2C-84A38A6929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1131" y="1996440"/>
            <a:ext cx="221932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0455C60-42FD-3371-CA92-505BEF7C762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6356646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That means you must resist the tendency to treat them as flat statistics derived from market segmentation and strive to understand them as the complex, erratic animals that they all are. Eric </a:t>
            </a:r>
            <a:r>
              <a:rPr lang="en-US" b="1" dirty="0" err="1">
                <a:solidFill>
                  <a:srgbClr val="0070C0"/>
                </a:solidFill>
                <a:latin typeface="Gotham-Medium"/>
              </a:rPr>
              <a:t>Ries</a:t>
            </a:r>
            <a:r>
              <a:rPr lang="en-US" b="1" dirty="0">
                <a:solidFill>
                  <a:srgbClr val="0070C0"/>
                </a:solidFill>
                <a:latin typeface="Gotham-Medium"/>
              </a:rPr>
              <a:t> of the Lean Startup movement has a great one liner that sums it up perfectly: “Data are people, too.”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This requires you to suspend what you know and adopt someone else’s perspective long enough to feel their pain and envision better alternatives. That’s harder than it sounds, which is why it’s essential that you take time to actually get to know real users.</a:t>
            </a:r>
            <a:endParaRPr lang="en-US" b="1" i="0" u="none" strike="noStrike" baseline="0" dirty="0">
              <a:solidFill>
                <a:srgbClr val="0070C0"/>
              </a:solidFill>
              <a:latin typeface="Gotham-Medium"/>
            </a:endParaRPr>
          </a:p>
        </p:txBody>
      </p:sp>
      <p:pic>
        <p:nvPicPr>
          <p:cNvPr id="5" name="Picture 2" descr="Product Design and Innovation | USER Experience Design – UXUSER Experience  Design - UX - Product Design and Innovation">
            <a:extLst>
              <a:ext uri="{FF2B5EF4-FFF2-40B4-BE49-F238E27FC236}">
                <a16:creationId xmlns:a16="http://schemas.microsoft.com/office/drawing/2014/main" id="{18AD043D-392C-1554-E1FA-6C0A4563DF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1131" y="1996440"/>
            <a:ext cx="221932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9DA64A8-CAD1-4E84-CFEF-F124C38E73D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265444106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737946"/>
          </a:xfrm>
          <a:prstGeom prst="rect">
            <a:avLst/>
          </a:prstGeom>
          <a:noFill/>
        </p:spPr>
        <p:txBody>
          <a:bodyPr wrap="square">
            <a:spAutoFit/>
          </a:bodyPr>
          <a:lstStyle/>
          <a:p>
            <a:pPr algn="just">
              <a:lnSpc>
                <a:spcPct val="150000"/>
              </a:lnSpc>
            </a:pPr>
            <a:r>
              <a:rPr lang="en-US" sz="2000" b="1" dirty="0">
                <a:solidFill>
                  <a:srgbClr val="0070C0"/>
                </a:solidFill>
                <a:latin typeface="Gotham-Medium"/>
              </a:rPr>
              <a:t>It’s shocking how many people say they’re practicing user-centered design, but rarely talk to actual users. Don’t be one of them. </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Real UX teams of one are committed to knowing not just “users” in the abstract, but the people who really use their products. It pays off. Jared Spool of User Interface Engineering has done research that shows that the amount of face-time a team has with end users directly impacts the quality of the product. </a:t>
            </a:r>
            <a:endParaRPr lang="en-US" sz="2000" b="1" i="0" u="none" strike="noStrike" baseline="0" dirty="0">
              <a:solidFill>
                <a:srgbClr val="0070C0"/>
              </a:solidFill>
              <a:latin typeface="Gotham-Medium"/>
            </a:endParaRPr>
          </a:p>
        </p:txBody>
      </p:sp>
      <p:pic>
        <p:nvPicPr>
          <p:cNvPr id="23554" name="Picture 2" descr="The Do's and Don'ts of User-Centered Design | by Vincent Xia | Medium">
            <a:extLst>
              <a:ext uri="{FF2B5EF4-FFF2-40B4-BE49-F238E27FC236}">
                <a16:creationId xmlns:a16="http://schemas.microsoft.com/office/drawing/2014/main" id="{25A919A9-FC81-3F97-64A4-9A8B508990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6840" y="1633538"/>
            <a:ext cx="2429589" cy="2462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D833946-DFE5-41E7-CFFF-93D1C286EA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8566262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In fact, for many of us, our first taste of design is through a software tool that makes laying out a page easy, but doesn’t necessarily teach us anything about how people encounter and make sense of features and information in an interactive medium.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While it’s tempting to throw yourself into the software and get lost in the satisfying process of laying out a page, that’s not necessarily the best way to ensure that designs are being developed that successfully balance user expectations, business expectations, and team expectations. </a:t>
            </a:r>
            <a:endParaRPr lang="en-US" b="1" i="0" u="none" strike="noStrike" baseline="0" dirty="0">
              <a:solidFill>
                <a:srgbClr val="0070C0"/>
              </a:solidFill>
              <a:latin typeface="Gotham-Medium"/>
            </a:endParaRPr>
          </a:p>
        </p:txBody>
      </p:sp>
      <p:pic>
        <p:nvPicPr>
          <p:cNvPr id="5" name="Picture 2" descr="The Do's and Don'ts of User-Centered Design | by Vincent Xia | Medium">
            <a:extLst>
              <a:ext uri="{FF2B5EF4-FFF2-40B4-BE49-F238E27FC236}">
                <a16:creationId xmlns:a16="http://schemas.microsoft.com/office/drawing/2014/main" id="{7DA4D3FE-1525-466E-65D5-DA6BE51AD9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6840" y="1633538"/>
            <a:ext cx="2429589" cy="246227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BF48462-5FCC-3B50-FCD5-F0DB6A49334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7841575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This is where many of the tools of classically trained designers can come in handy for UX folks—in particular, sketching, critique, iterative improvement, and seeking inspiration from the world around you. Here’s how you can bring these techniques into your work as a team of one:</a:t>
            </a:r>
          </a:p>
          <a:p>
            <a:pPr algn="just">
              <a:lnSpc>
                <a:spcPct val="150000"/>
              </a:lnSpc>
            </a:pPr>
            <a:r>
              <a:rPr lang="en-US" b="1" dirty="0">
                <a:solidFill>
                  <a:srgbClr val="0070C0"/>
                </a:solidFill>
                <a:latin typeface="Gotham-Medium"/>
              </a:rPr>
              <a:t>• </a:t>
            </a:r>
            <a:r>
              <a:rPr lang="en-US" b="1" dirty="0">
                <a:solidFill>
                  <a:srgbClr val="FF0000"/>
                </a:solidFill>
                <a:latin typeface="Gotham-Medium"/>
              </a:rPr>
              <a:t>Sketch your ideas. </a:t>
            </a:r>
            <a:r>
              <a:rPr lang="en-US" b="1" dirty="0">
                <a:solidFill>
                  <a:srgbClr val="0070C0"/>
                </a:solidFill>
                <a:latin typeface="Gotham-Medium"/>
              </a:rPr>
              <a:t>The simplest and most beautiful designs are seldom born that way (see Figure 2.12). It takes a lot of work to make something simple. That process often starts with sketches and back-of-the-napkin inspiration, and evolves over time as you iterate, refine, and mold your ideas into increasingly higher fidelity.</a:t>
            </a:r>
            <a:endParaRPr lang="en-US" b="1" i="0" u="none" strike="noStrike" baseline="0" dirty="0">
              <a:solidFill>
                <a:srgbClr val="0070C0"/>
              </a:solidFill>
              <a:latin typeface="Gotham-Medium"/>
            </a:endParaRPr>
          </a:p>
        </p:txBody>
      </p:sp>
      <p:pic>
        <p:nvPicPr>
          <p:cNvPr id="6" name="Picture 5">
            <a:extLst>
              <a:ext uri="{FF2B5EF4-FFF2-40B4-BE49-F238E27FC236}">
                <a16:creationId xmlns:a16="http://schemas.microsoft.com/office/drawing/2014/main" id="{35807060-06B5-5E5D-EFAC-F6B950C738FB}"/>
              </a:ext>
            </a:extLst>
          </p:cNvPr>
          <p:cNvPicPr>
            <a:picLocks noChangeAspect="1"/>
          </p:cNvPicPr>
          <p:nvPr/>
        </p:nvPicPr>
        <p:blipFill rotWithShape="1">
          <a:blip r:embed="rId8"/>
          <a:srcRect l="32065" t="31186" r="18044" b="6070"/>
          <a:stretch/>
        </p:blipFill>
        <p:spPr>
          <a:xfrm>
            <a:off x="8793100" y="2327097"/>
            <a:ext cx="3002570" cy="2122983"/>
          </a:xfrm>
          <a:prstGeom prst="rect">
            <a:avLst/>
          </a:prstGeom>
        </p:spPr>
      </p:pic>
      <p:sp>
        <p:nvSpPr>
          <p:cNvPr id="12" name="TextBox 11">
            <a:extLst>
              <a:ext uri="{FF2B5EF4-FFF2-40B4-BE49-F238E27FC236}">
                <a16:creationId xmlns:a16="http://schemas.microsoft.com/office/drawing/2014/main" id="{563309A6-9CC3-CA56-68DE-C6A3A9785CA8}"/>
              </a:ext>
            </a:extLst>
          </p:cNvPr>
          <p:cNvSpPr txBox="1"/>
          <p:nvPr/>
        </p:nvSpPr>
        <p:spPr>
          <a:xfrm rot="11000667" flipV="1">
            <a:off x="8896932" y="4748450"/>
            <a:ext cx="2856351" cy="1323439"/>
          </a:xfrm>
          <a:prstGeom prst="rect">
            <a:avLst/>
          </a:prstGeom>
          <a:noFill/>
        </p:spPr>
        <p:txBody>
          <a:bodyPr wrap="square">
            <a:spAutoFit/>
          </a:bodyPr>
          <a:lstStyle/>
          <a:p>
            <a:pPr algn="l"/>
            <a:r>
              <a:rPr lang="en-US" sz="1600" b="1" i="0" u="none" strike="noStrike" baseline="0" dirty="0">
                <a:solidFill>
                  <a:srgbClr val="406898"/>
                </a:solidFill>
                <a:latin typeface="Gotham-Medium"/>
              </a:rPr>
              <a:t>Paradoxically, beautiful designs often start in an unattractive place, as mere sketches on paper or scribbles on a whiteboard.</a:t>
            </a:r>
            <a:endParaRPr lang="en-GB" sz="1600" b="1" dirty="0"/>
          </a:p>
        </p:txBody>
      </p:sp>
      <p:sp>
        <p:nvSpPr>
          <p:cNvPr id="8" name="TextBox 7">
            <a:extLst>
              <a:ext uri="{FF2B5EF4-FFF2-40B4-BE49-F238E27FC236}">
                <a16:creationId xmlns:a16="http://schemas.microsoft.com/office/drawing/2014/main" id="{EFB86100-1A60-A39E-BB4E-61D20418BAFC}"/>
              </a:ext>
            </a:extLst>
          </p:cNvPr>
          <p:cNvSpPr txBox="1"/>
          <p:nvPr/>
        </p:nvSpPr>
        <p:spPr>
          <a:xfrm>
            <a:off x="8834962" y="4512368"/>
            <a:ext cx="1875990" cy="307777"/>
          </a:xfrm>
          <a:prstGeom prst="rect">
            <a:avLst/>
          </a:prstGeom>
          <a:noFill/>
        </p:spPr>
        <p:txBody>
          <a:bodyPr wrap="square">
            <a:spAutoFit/>
          </a:bodyPr>
          <a:lstStyle/>
          <a:p>
            <a:r>
              <a:rPr lang="en-US" sz="1400" b="1" dirty="0">
                <a:solidFill>
                  <a:srgbClr val="0070C0"/>
                </a:solidFill>
                <a:latin typeface="Gotham-Medium"/>
              </a:rPr>
              <a:t>(see Figure 2.12). </a:t>
            </a:r>
            <a:endParaRPr lang="en-GB" sz="1400" dirty="0"/>
          </a:p>
        </p:txBody>
      </p:sp>
      <p:pic>
        <p:nvPicPr>
          <p:cNvPr id="5" name="Picture 4" descr="A logo for a university&#10;&#10;Description automatically generated">
            <a:extLst>
              <a:ext uri="{FF2B5EF4-FFF2-40B4-BE49-F238E27FC236}">
                <a16:creationId xmlns:a16="http://schemas.microsoft.com/office/drawing/2014/main" id="{0E917366-9755-6EE7-BB9A-E190CA3C62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8198783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41532" y="2157818"/>
            <a:ext cx="7991463" cy="2542363"/>
          </a:xfrm>
          <a:prstGeom prst="rect">
            <a:avLst/>
          </a:prstGeom>
          <a:noFill/>
        </p:spPr>
        <p:txBody>
          <a:bodyPr wrap="square">
            <a:spAutoFit/>
          </a:bodyPr>
          <a:lstStyle/>
          <a:p>
            <a:pPr algn="just">
              <a:lnSpc>
                <a:spcPct val="150000"/>
              </a:lnSpc>
            </a:pPr>
            <a:r>
              <a:rPr lang="en-US" b="1" dirty="0">
                <a:solidFill>
                  <a:srgbClr val="FF0000"/>
                </a:solidFill>
                <a:latin typeface="Gotham-Medium"/>
              </a:rPr>
              <a:t>Enlist colleagues to generate design ideas. </a:t>
            </a:r>
            <a:r>
              <a:rPr lang="en-US" b="1" dirty="0">
                <a:solidFill>
                  <a:srgbClr val="0070C0"/>
                </a:solidFill>
                <a:latin typeface="Gotham-Medium"/>
              </a:rPr>
              <a:t>Host activities that invite others to participate in the design process (see Figure 2.13).</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Figure 2.13 shows what a successful cross-functional collaboration between a UX team of one and her team should look like: lots of sketches and visual artifacts, and lots of notes as a record of the conversation.</a:t>
            </a:r>
            <a:endParaRPr lang="en-US" b="1" i="0" u="none" strike="noStrike" baseline="0" dirty="0">
              <a:solidFill>
                <a:srgbClr val="0070C0"/>
              </a:solidFill>
              <a:latin typeface="Gotham-Medium"/>
            </a:endParaRPr>
          </a:p>
        </p:txBody>
      </p:sp>
      <p:pic>
        <p:nvPicPr>
          <p:cNvPr id="8" name="Picture 7">
            <a:extLst>
              <a:ext uri="{FF2B5EF4-FFF2-40B4-BE49-F238E27FC236}">
                <a16:creationId xmlns:a16="http://schemas.microsoft.com/office/drawing/2014/main" id="{4C864FE9-EED9-6574-E818-DB2007B542F0}"/>
              </a:ext>
            </a:extLst>
          </p:cNvPr>
          <p:cNvPicPr>
            <a:picLocks noChangeAspect="1"/>
          </p:cNvPicPr>
          <p:nvPr/>
        </p:nvPicPr>
        <p:blipFill rotWithShape="1">
          <a:blip r:embed="rId8"/>
          <a:srcRect l="34565" t="27329" r="15533" b="5771"/>
          <a:stretch/>
        </p:blipFill>
        <p:spPr>
          <a:xfrm>
            <a:off x="8766648" y="2288780"/>
            <a:ext cx="3025478" cy="228043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5ACDD3E5-7966-73CA-189F-C69B5A4F5DF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36852858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4204356"/>
          </a:xfrm>
          <a:prstGeom prst="rect">
            <a:avLst/>
          </a:prstGeom>
          <a:noFill/>
        </p:spPr>
        <p:txBody>
          <a:bodyPr wrap="square">
            <a:spAutoFit/>
          </a:bodyPr>
          <a:lstStyle/>
          <a:p>
            <a:pPr algn="just">
              <a:lnSpc>
                <a:spcPct val="150000"/>
              </a:lnSpc>
            </a:pPr>
            <a:r>
              <a:rPr lang="en-US" b="1" dirty="0">
                <a:solidFill>
                  <a:srgbClr val="FF0000"/>
                </a:solidFill>
                <a:latin typeface="Gotham-Medium"/>
              </a:rPr>
              <a:t>Learn from other successful products. </a:t>
            </a:r>
            <a:r>
              <a:rPr lang="en-US" b="1" dirty="0">
                <a:solidFill>
                  <a:srgbClr val="0070C0"/>
                </a:solidFill>
                <a:latin typeface="Gotham-Medium"/>
              </a:rPr>
              <a:t>Create inspiration libraries to keep abreast of current standards and have a place to turn for multiple ideas when working on a new problem (see Figure 2.14).</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But also question things. Spend time asking yourself “What makes</a:t>
            </a:r>
            <a:r>
              <a:rPr lang="ar-EG" b="1" dirty="0">
                <a:solidFill>
                  <a:srgbClr val="0070C0"/>
                </a:solidFill>
                <a:latin typeface="Gotham-Medium"/>
              </a:rPr>
              <a:t> </a:t>
            </a:r>
            <a:r>
              <a:rPr lang="en-US" b="1" dirty="0">
                <a:solidFill>
                  <a:srgbClr val="0070C0"/>
                </a:solidFill>
                <a:latin typeface="Gotham-Medium"/>
              </a:rPr>
              <a:t>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6" name="Picture 5">
            <a:extLst>
              <a:ext uri="{FF2B5EF4-FFF2-40B4-BE49-F238E27FC236}">
                <a16:creationId xmlns:a16="http://schemas.microsoft.com/office/drawing/2014/main" id="{7D78AC69-1CEE-0C50-6141-BC9A8BB49262}"/>
              </a:ext>
            </a:extLst>
          </p:cNvPr>
          <p:cNvPicPr>
            <a:picLocks noChangeAspect="1"/>
          </p:cNvPicPr>
          <p:nvPr/>
        </p:nvPicPr>
        <p:blipFill rotWithShape="1">
          <a:blip r:embed="rId8"/>
          <a:srcRect l="36196" t="27329" r="20226" b="10246"/>
          <a:stretch/>
        </p:blipFill>
        <p:spPr>
          <a:xfrm>
            <a:off x="8779054" y="1940082"/>
            <a:ext cx="3015906" cy="2428991"/>
          </a:xfrm>
          <a:prstGeom prst="rect">
            <a:avLst/>
          </a:prstGeom>
        </p:spPr>
      </p:pic>
      <p:sp>
        <p:nvSpPr>
          <p:cNvPr id="15" name="TextBox 14">
            <a:extLst>
              <a:ext uri="{FF2B5EF4-FFF2-40B4-BE49-F238E27FC236}">
                <a16:creationId xmlns:a16="http://schemas.microsoft.com/office/drawing/2014/main" id="{C1D3FF55-E7FD-58F5-6C3A-74EBF0FAA7FE}"/>
              </a:ext>
            </a:extLst>
          </p:cNvPr>
          <p:cNvSpPr txBox="1"/>
          <p:nvPr/>
        </p:nvSpPr>
        <p:spPr>
          <a:xfrm>
            <a:off x="8708083" y="4589433"/>
            <a:ext cx="2739172" cy="1384995"/>
          </a:xfrm>
          <a:prstGeom prst="rect">
            <a:avLst/>
          </a:prstGeom>
          <a:noFill/>
        </p:spPr>
        <p:txBody>
          <a:bodyPr wrap="square">
            <a:spAutoFit/>
          </a:bodyPr>
          <a:lstStyle/>
          <a:p>
            <a:pPr algn="ctr"/>
            <a:r>
              <a:rPr lang="en-GB" sz="1400" b="1" i="0" u="none" strike="noStrike" baseline="0" dirty="0" err="1">
                <a:solidFill>
                  <a:srgbClr val="406898"/>
                </a:solidFill>
                <a:latin typeface="Gotham-Medium"/>
              </a:rPr>
              <a:t>Figu</a:t>
            </a:r>
            <a:r>
              <a:rPr lang="en-GB" sz="1400" b="1" i="0" u="none" strike="noStrike" baseline="0" dirty="0">
                <a:solidFill>
                  <a:srgbClr val="406898"/>
                </a:solidFill>
                <a:latin typeface="Gotham-Medium"/>
              </a:rPr>
              <a:t> re 2 .14</a:t>
            </a:r>
          </a:p>
          <a:p>
            <a:pPr algn="ctr"/>
            <a:r>
              <a:rPr lang="en-US" sz="1400" b="1" i="0" u="none" strike="noStrike" baseline="0" dirty="0">
                <a:solidFill>
                  <a:srgbClr val="406898"/>
                </a:solidFill>
                <a:latin typeface="Gotham-Medium"/>
              </a:rPr>
              <a:t>An inspiration library can be as simple as a folder where you keep screenshots of designs you’ve encountered that are notable, either for being good or bad.</a:t>
            </a:r>
            <a:endParaRPr lang="en-GB" sz="1400" b="1" dirty="0"/>
          </a:p>
        </p:txBody>
      </p:sp>
      <p:pic>
        <p:nvPicPr>
          <p:cNvPr id="5" name="Picture 4" descr="A logo for a university&#10;&#10;Description automatically generated">
            <a:extLst>
              <a:ext uri="{FF2B5EF4-FFF2-40B4-BE49-F238E27FC236}">
                <a16:creationId xmlns:a16="http://schemas.microsoft.com/office/drawing/2014/main" id="{A75D32FE-6A58-F424-5D0C-BBF562C2741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43890285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66608" y="1870537"/>
            <a:ext cx="8532580" cy="3378104"/>
          </a:xfrm>
          <a:prstGeom prst="rect">
            <a:avLst/>
          </a:prstGeom>
          <a:noFill/>
        </p:spPr>
        <p:txBody>
          <a:bodyPr wrap="square">
            <a:spAutoFit/>
          </a:bodyPr>
          <a:lstStyle/>
          <a:p>
            <a:pPr algn="just">
              <a:lnSpc>
                <a:spcPct val="150000"/>
              </a:lnSpc>
            </a:pPr>
            <a:r>
              <a:rPr lang="en-US" sz="1600" b="1" dirty="0">
                <a:solidFill>
                  <a:srgbClr val="0070C0"/>
                </a:solidFill>
                <a:latin typeface="Gotham-Medium"/>
              </a:rPr>
              <a:t>Learn from other successful products. Create inspiration libraries to keep abreast of current standards and have a place to turn for multiple ideas when working on a new problem.</a:t>
            </a:r>
          </a:p>
          <a:p>
            <a:pPr algn="just">
              <a:lnSpc>
                <a:spcPct val="150000"/>
              </a:lnSpc>
            </a:pPr>
            <a:r>
              <a:rPr lang="en-US" sz="1600" b="1" dirty="0">
                <a:solidFill>
                  <a:srgbClr val="0070C0"/>
                </a:solidFill>
                <a:latin typeface="Gotham-Medium"/>
              </a:rPr>
              <a:t>But also question things. Spend time asking yourself “What makes 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r>
              <a:rPr lang="en-US" sz="1600" b="1" dirty="0">
                <a:solidFill>
                  <a:srgbClr val="0070C0"/>
                </a:solidFill>
                <a:latin typeface="Gotham-Medium"/>
              </a:rPr>
              <a:t>Being confident in the language of critique is one hallmark of a strong designer, and it goes a long way in helping </a:t>
            </a:r>
            <a:r>
              <a:rPr lang="en-US" sz="1600" b="1" dirty="0" err="1">
                <a:solidFill>
                  <a:srgbClr val="0070C0"/>
                </a:solidFill>
                <a:latin typeface="Gotham-Medium"/>
              </a:rPr>
              <a:t>nondesigners</a:t>
            </a:r>
            <a:r>
              <a:rPr lang="en-US" sz="1600" b="1" dirty="0">
                <a:solidFill>
                  <a:srgbClr val="0070C0"/>
                </a:solidFill>
                <a:latin typeface="Gotham-Medium"/>
              </a:rPr>
              <a:t> understand objectively what works and what doesn’t in an otherwise subjective medium.</a:t>
            </a:r>
            <a:endParaRPr lang="en-US" sz="1600" b="1" i="0" u="none" strike="noStrike" baseline="0" dirty="0">
              <a:solidFill>
                <a:srgbClr val="0070C0"/>
              </a:solidFill>
              <a:latin typeface="Gotham-Medium"/>
            </a:endParaRPr>
          </a:p>
        </p:txBody>
      </p:sp>
      <p:pic>
        <p:nvPicPr>
          <p:cNvPr id="8" name="Picture 7">
            <a:extLst>
              <a:ext uri="{FF2B5EF4-FFF2-40B4-BE49-F238E27FC236}">
                <a16:creationId xmlns:a16="http://schemas.microsoft.com/office/drawing/2014/main" id="{4C864FE9-EED9-6574-E818-DB2007B542F0}"/>
              </a:ext>
            </a:extLst>
          </p:cNvPr>
          <p:cNvPicPr>
            <a:picLocks noChangeAspect="1"/>
          </p:cNvPicPr>
          <p:nvPr/>
        </p:nvPicPr>
        <p:blipFill rotWithShape="1">
          <a:blip r:embed="rId8"/>
          <a:srcRect l="34565" t="27329" r="15533" b="5771"/>
          <a:stretch/>
        </p:blipFill>
        <p:spPr>
          <a:xfrm>
            <a:off x="8775104" y="2230602"/>
            <a:ext cx="2995149" cy="225757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A537C36B-00EC-AC16-6304-203EE237761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04925422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B6FEA53-896C-702B-BAB0-07C8B2BA5D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5"/>
</p:tagLst>
</file>

<file path=ppt/tags/tag2.xml><?xml version="1.0" encoding="utf-8"?>
<p:tagLst xmlns:a="http://schemas.openxmlformats.org/drawingml/2006/main" xmlns:r="http://schemas.openxmlformats.org/officeDocument/2006/relationships" xmlns:p="http://schemas.openxmlformats.org/presentationml/2006/main">
  <p:tag name="TIMING" val="|2.4|0.8|1.7|0.6|0.8"/>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1.9"/>
</p:tagLst>
</file>

<file path=ppt/tags/tag6.xml><?xml version="1.0" encoding="utf-8"?>
<p:tagLst xmlns:a="http://schemas.openxmlformats.org/drawingml/2006/main" xmlns:r="http://schemas.openxmlformats.org/officeDocument/2006/relationships" xmlns:p="http://schemas.openxmlformats.org/presentationml/2006/main">
  <p:tag name="TIMING" val="|5.2"/>
</p:tagLst>
</file>

<file path=ppt/tags/tag7.xml><?xml version="1.0" encoding="utf-8"?>
<p:tagLst xmlns:a="http://schemas.openxmlformats.org/drawingml/2006/main" xmlns:r="http://schemas.openxmlformats.org/officeDocument/2006/relationships" xmlns:p="http://schemas.openxmlformats.org/presentationml/2006/main">
  <p:tag name="TIMING" val="|0.2"/>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5"/>
</p:tagLst>
</file>

<file path=ppt/tags/tag12.xml><?xml version="1.0" encoding="utf-8"?>
<p:tagLst xmlns:a="http://schemas.openxmlformats.org/drawingml/2006/main" xmlns:r="http://schemas.openxmlformats.org/officeDocument/2006/relationships" xmlns:p="http://schemas.openxmlformats.org/presentationml/2006/main">
  <p:tag name="TIMING" val="|0.5"/>
</p:tagLst>
</file>

<file path=ppt/tags/tag13.xml><?xml version="1.0" encoding="utf-8"?>
<p:tagLst xmlns:a="http://schemas.openxmlformats.org/drawingml/2006/main" xmlns:r="http://schemas.openxmlformats.org/officeDocument/2006/relationships" xmlns:p="http://schemas.openxmlformats.org/presentationml/2006/main">
  <p:tag name="TIMING" val="|0.5"/>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5"/>
</p:tagLst>
</file>

<file path=ppt/tags/tag20.xml><?xml version="1.0" encoding="utf-8"?>
<p:tagLst xmlns:a="http://schemas.openxmlformats.org/drawingml/2006/main" xmlns:r="http://schemas.openxmlformats.org/officeDocument/2006/relationships" xmlns:p="http://schemas.openxmlformats.org/presentationml/2006/main">
  <p:tag name="TIMING" val="|0.5"/>
</p:tagLst>
</file>

<file path=ppt/tags/tag21.xml><?xml version="1.0" encoding="utf-8"?>
<p:tagLst xmlns:a="http://schemas.openxmlformats.org/drawingml/2006/main" xmlns:r="http://schemas.openxmlformats.org/officeDocument/2006/relationships" xmlns:p="http://schemas.openxmlformats.org/presentationml/2006/main">
  <p:tag name="TIMING" val="|0.5"/>
</p:tagLst>
</file>

<file path=ppt/tags/tag22.xml><?xml version="1.0" encoding="utf-8"?>
<p:tagLst xmlns:a="http://schemas.openxmlformats.org/drawingml/2006/main" xmlns:r="http://schemas.openxmlformats.org/officeDocument/2006/relationships" xmlns:p="http://schemas.openxmlformats.org/presentationml/2006/main">
  <p:tag name="TIMING" val="|0.5"/>
</p:tagLst>
</file>

<file path=ppt/tags/tag23.xml><?xml version="1.0" encoding="utf-8"?>
<p:tagLst xmlns:a="http://schemas.openxmlformats.org/drawingml/2006/main" xmlns:r="http://schemas.openxmlformats.org/officeDocument/2006/relationships" xmlns:p="http://schemas.openxmlformats.org/presentationml/2006/main">
  <p:tag name="TIMING" val="|0.5"/>
</p:tagLst>
</file>

<file path=ppt/tags/tag24.xml><?xml version="1.0" encoding="utf-8"?>
<p:tagLst xmlns:a="http://schemas.openxmlformats.org/drawingml/2006/main" xmlns:r="http://schemas.openxmlformats.org/officeDocument/2006/relationships" xmlns:p="http://schemas.openxmlformats.org/presentationml/2006/main">
  <p:tag name="TIMING" val="|0.5"/>
</p:tagLst>
</file>

<file path=ppt/tags/tag25.xml><?xml version="1.0" encoding="utf-8"?>
<p:tagLst xmlns:a="http://schemas.openxmlformats.org/drawingml/2006/main" xmlns:r="http://schemas.openxmlformats.org/officeDocument/2006/relationships" xmlns:p="http://schemas.openxmlformats.org/presentationml/2006/main">
  <p:tag name="TIMING" val="|0.5"/>
</p:tagLst>
</file>

<file path=ppt/tags/tag26.xml><?xml version="1.0" encoding="utf-8"?>
<p:tagLst xmlns:a="http://schemas.openxmlformats.org/drawingml/2006/main" xmlns:r="http://schemas.openxmlformats.org/officeDocument/2006/relationships" xmlns:p="http://schemas.openxmlformats.org/presentationml/2006/main">
  <p:tag name="TIMING" val="|0.5"/>
</p:tagLst>
</file>

<file path=ppt/tags/tag27.xml><?xml version="1.0" encoding="utf-8"?>
<p:tagLst xmlns:a="http://schemas.openxmlformats.org/drawingml/2006/main" xmlns:r="http://schemas.openxmlformats.org/officeDocument/2006/relationships" xmlns:p="http://schemas.openxmlformats.org/presentationml/2006/main">
  <p:tag name="TIMING" val="|0.5"/>
</p:tagLst>
</file>

<file path=ppt/tags/tag28.xml><?xml version="1.0" encoding="utf-8"?>
<p:tagLst xmlns:a="http://schemas.openxmlformats.org/drawingml/2006/main" xmlns:r="http://schemas.openxmlformats.org/officeDocument/2006/relationships" xmlns:p="http://schemas.openxmlformats.org/presentationml/2006/main">
  <p:tag name="TIMING" val="|0.5"/>
</p:tagLst>
</file>

<file path=ppt/tags/tag29.xml><?xml version="1.0" encoding="utf-8"?>
<p:tagLst xmlns:a="http://schemas.openxmlformats.org/drawingml/2006/main" xmlns:r="http://schemas.openxmlformats.org/officeDocument/2006/relationships" xmlns:p="http://schemas.openxmlformats.org/presentationml/2006/main">
  <p:tag name="TIMING" val="|0.5"/>
</p:tagLst>
</file>

<file path=ppt/tags/tag30.xml><?xml version="1.0" encoding="utf-8"?>
<p:tagLst xmlns:a="http://schemas.openxmlformats.org/drawingml/2006/main" xmlns:r="http://schemas.openxmlformats.org/officeDocument/2006/relationships" xmlns:p="http://schemas.openxmlformats.org/presentationml/2006/main">
  <p:tag name="TIMING" val="|0.5"/>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5"/>
</p:tagLst>
</file>

<file path=ppt/tags/tag33.xml><?xml version="1.0" encoding="utf-8"?>
<p:tagLst xmlns:a="http://schemas.openxmlformats.org/drawingml/2006/main" xmlns:r="http://schemas.openxmlformats.org/officeDocument/2006/relationships" xmlns:p="http://schemas.openxmlformats.org/presentationml/2006/main">
  <p:tag name="TIMING" val="|0.5"/>
</p:tagLst>
</file>

<file path=ppt/tags/tag34.xml><?xml version="1.0" encoding="utf-8"?>
<p:tagLst xmlns:a="http://schemas.openxmlformats.org/drawingml/2006/main" xmlns:r="http://schemas.openxmlformats.org/officeDocument/2006/relationships" xmlns:p="http://schemas.openxmlformats.org/presentationml/2006/main">
  <p:tag name="TIMING" val="|0.5"/>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0.5"/>
</p:tagLst>
</file>

<file path=ppt/tags/tag37.xml><?xml version="1.0" encoding="utf-8"?>
<p:tagLst xmlns:a="http://schemas.openxmlformats.org/drawingml/2006/main" xmlns:r="http://schemas.openxmlformats.org/officeDocument/2006/relationships" xmlns:p="http://schemas.openxmlformats.org/presentationml/2006/main">
  <p:tag name="TIMING" val="|0.5"/>
</p:tagLst>
</file>

<file path=ppt/tags/tag38.xml><?xml version="1.0" encoding="utf-8"?>
<p:tagLst xmlns:a="http://schemas.openxmlformats.org/drawingml/2006/main" xmlns:r="http://schemas.openxmlformats.org/officeDocument/2006/relationships" xmlns:p="http://schemas.openxmlformats.org/presentationml/2006/main">
  <p:tag name="TIMING" val="|0.5"/>
</p:tagLst>
</file>

<file path=ppt/tags/tag39.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E01FF8-09D1-406F-807E-CD424C1D9E77}">
  <ds:schemaRefs>
    <ds:schemaRef ds:uri="http://purl.org/dc/elements/1.1/"/>
    <ds:schemaRef ds:uri="http://schemas.microsoft.com/office/infopath/2007/PartnerControls"/>
    <ds:schemaRef ds:uri="http://purl.org/dc/terms/"/>
    <ds:schemaRef ds:uri="http://purl.org/dc/dcmitype/"/>
    <ds:schemaRef ds:uri="http://schemas.microsoft.com/office/2006/documentManagement/types"/>
    <ds:schemaRef ds:uri="d13aca44-ef33-4cf4-9980-7f0b00e6eeb9"/>
    <ds:schemaRef ds:uri="49100919-8a76-4266-be0c-7dc583902cb4"/>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8C593B88-D539-41F0-8755-64B33ED421D0}">
  <ds:schemaRefs>
    <ds:schemaRef ds:uri="http://schemas.microsoft.com/sharepoint/v3/contenttype/forms"/>
  </ds:schemaRefs>
</ds:datastoreItem>
</file>

<file path=customXml/itemProps3.xml><?xml version="1.0" encoding="utf-8"?>
<ds:datastoreItem xmlns:ds="http://schemas.openxmlformats.org/officeDocument/2006/customXml" ds:itemID="{FAD520E5-8EC3-4D1A-95DE-C92816E845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1752</TotalTime>
  <Words>3085</Words>
  <Application>Microsoft Office PowerPoint</Application>
  <PresentationFormat>Widescreen</PresentationFormat>
  <Paragraphs>188</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Gotham-Medium</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98</cp:revision>
  <dcterms:created xsi:type="dcterms:W3CDTF">2021-08-03T13:03:26Z</dcterms:created>
  <dcterms:modified xsi:type="dcterms:W3CDTF">2024-05-29T03:00:58Z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