
<file path=[Content_Types].xml><?xml version="1.0" encoding="utf-8"?>
<Types xmlns="http://schemas.openxmlformats.org/package/2006/content-types">
  <Default Extension="emf" ContentType="image/x-emf"/>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6"/>
  </p:notesMasterIdLst>
  <p:sldIdLst>
    <p:sldId id="256" r:id="rId2"/>
    <p:sldId id="400" r:id="rId3"/>
    <p:sldId id="317" r:id="rId4"/>
    <p:sldId id="257" r:id="rId5"/>
    <p:sldId id="258" r:id="rId6"/>
    <p:sldId id="259" r:id="rId7"/>
    <p:sldId id="318" r:id="rId8"/>
    <p:sldId id="260" r:id="rId9"/>
    <p:sldId id="262" r:id="rId10"/>
    <p:sldId id="263" r:id="rId11"/>
    <p:sldId id="319" r:id="rId12"/>
    <p:sldId id="264" r:id="rId13"/>
    <p:sldId id="320" r:id="rId14"/>
    <p:sldId id="321" r:id="rId15"/>
    <p:sldId id="322" r:id="rId16"/>
    <p:sldId id="421" r:id="rId17"/>
    <p:sldId id="422" r:id="rId18"/>
    <p:sldId id="423" r:id="rId19"/>
    <p:sldId id="430" r:id="rId20"/>
    <p:sldId id="273" r:id="rId21"/>
    <p:sldId id="429" r:id="rId22"/>
    <p:sldId id="274" r:id="rId23"/>
    <p:sldId id="432" r:id="rId24"/>
    <p:sldId id="435" r:id="rId25"/>
    <p:sldId id="434" r:id="rId26"/>
    <p:sldId id="324" r:id="rId27"/>
    <p:sldId id="276" r:id="rId28"/>
    <p:sldId id="277" r:id="rId29"/>
    <p:sldId id="325" r:id="rId30"/>
    <p:sldId id="333" r:id="rId31"/>
    <p:sldId id="287" r:id="rId32"/>
    <p:sldId id="335" r:id="rId33"/>
    <p:sldId id="334" r:id="rId34"/>
    <p:sldId id="336" r:id="rId35"/>
    <p:sldId id="291" r:id="rId36"/>
    <p:sldId id="292" r:id="rId37"/>
    <p:sldId id="293" r:id="rId38"/>
    <p:sldId id="294" r:id="rId39"/>
    <p:sldId id="295" r:id="rId40"/>
    <p:sldId id="296" r:id="rId41"/>
    <p:sldId id="297" r:id="rId42"/>
    <p:sldId id="314" r:id="rId43"/>
    <p:sldId id="338" r:id="rId44"/>
    <p:sldId id="41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0825" autoAdjust="0"/>
    <p:restoredTop sz="82321" autoAdjust="0"/>
  </p:normalViewPr>
  <p:slideViewPr>
    <p:cSldViewPr snapToGrid="0">
      <p:cViewPr varScale="1">
        <p:scale>
          <a:sx n="55" d="100"/>
          <a:sy n="55" d="100"/>
        </p:scale>
        <p:origin x="492" y="3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8788"/>
          </a:xfrm>
          <a:prstGeom prst="rect">
            <a:avLst/>
          </a:prstGeom>
        </p:spPr>
        <p:txBody>
          <a:bodyPr vert="horz" lIns="91440" tIns="45720" rIns="91440" bIns="45720" rtlCol="1"/>
          <a:lstStyle>
            <a:lvl1pPr algn="l">
              <a:defRPr sz="1200"/>
            </a:lvl1pPr>
          </a:lstStyle>
          <a:p>
            <a:endParaRPr lang="en-US"/>
          </a:p>
        </p:txBody>
      </p:sp>
      <p:sp>
        <p:nvSpPr>
          <p:cNvPr id="3" name="عنصر نائب للتاريخ 2"/>
          <p:cNvSpPr>
            <a:spLocks noGrp="1"/>
          </p:cNvSpPr>
          <p:nvPr>
            <p:ph type="dt" idx="1"/>
          </p:nvPr>
        </p:nvSpPr>
        <p:spPr>
          <a:xfrm>
            <a:off x="1588" y="0"/>
            <a:ext cx="2971800" cy="458788"/>
          </a:xfrm>
          <a:prstGeom prst="rect">
            <a:avLst/>
          </a:prstGeom>
        </p:spPr>
        <p:txBody>
          <a:bodyPr vert="horz" lIns="91440" tIns="45720" rIns="91440" bIns="45720" rtlCol="1"/>
          <a:lstStyle>
            <a:lvl1pPr algn="r">
              <a:defRPr sz="1200"/>
            </a:lvl1pPr>
          </a:lstStyle>
          <a:p>
            <a:fld id="{6D67F358-84A9-4AE2-B425-62F1BE809B06}" type="datetimeFigureOut">
              <a:rPr lang="en-US" smtClean="0"/>
              <a:t>3/24/2023</a:t>
            </a:fld>
            <a:endParaRPr lang="en-US"/>
          </a:p>
        </p:txBody>
      </p:sp>
      <p:sp>
        <p:nvSpPr>
          <p:cNvPr id="4" name="عنصر نائب لصورة الشريحة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1" anchor="ctr"/>
          <a:lstStyle/>
          <a:p>
            <a:endParaRPr lang="en-US"/>
          </a:p>
        </p:txBody>
      </p:sp>
      <p:sp>
        <p:nvSpPr>
          <p:cNvPr id="5" name="عنصر نائب للملاحظات 4"/>
          <p:cNvSpPr>
            <a:spLocks noGrp="1"/>
          </p:cNvSpPr>
          <p:nvPr>
            <p:ph type="body" sz="quarter" idx="3"/>
          </p:nvPr>
        </p:nvSpPr>
        <p:spPr>
          <a:xfrm>
            <a:off x="685800" y="4400550"/>
            <a:ext cx="5486400" cy="3600450"/>
          </a:xfrm>
          <a:prstGeom prst="rect">
            <a:avLst/>
          </a:prstGeom>
        </p:spPr>
        <p:txBody>
          <a:bodyPr vert="horz" lIns="91440" tIns="45720" rIns="91440" bIns="45720" rtlCol="1"/>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6" name="عنصر نائب للتذييل 5"/>
          <p:cNvSpPr>
            <a:spLocks noGrp="1"/>
          </p:cNvSpPr>
          <p:nvPr>
            <p:ph type="ftr" sz="quarter" idx="4"/>
          </p:nvPr>
        </p:nvSpPr>
        <p:spPr>
          <a:xfrm>
            <a:off x="3886200" y="8685213"/>
            <a:ext cx="2971800" cy="458787"/>
          </a:xfrm>
          <a:prstGeom prst="rect">
            <a:avLst/>
          </a:prstGeom>
        </p:spPr>
        <p:txBody>
          <a:bodyPr vert="horz" lIns="91440" tIns="45720" rIns="91440" bIns="45720" rtlCol="1" anchor="b"/>
          <a:lstStyle>
            <a:lvl1pPr algn="l">
              <a:defRPr sz="1200"/>
            </a:lvl1pPr>
          </a:lstStyle>
          <a:p>
            <a:endParaRPr lang="en-US"/>
          </a:p>
        </p:txBody>
      </p:sp>
      <p:sp>
        <p:nvSpPr>
          <p:cNvPr id="7" name="عنصر نائب لرقم الشريحة 6"/>
          <p:cNvSpPr>
            <a:spLocks noGrp="1"/>
          </p:cNvSpPr>
          <p:nvPr>
            <p:ph type="sldNum" sz="quarter" idx="5"/>
          </p:nvPr>
        </p:nvSpPr>
        <p:spPr>
          <a:xfrm>
            <a:off x="1588" y="8685213"/>
            <a:ext cx="2971800" cy="458787"/>
          </a:xfrm>
          <a:prstGeom prst="rect">
            <a:avLst/>
          </a:prstGeom>
        </p:spPr>
        <p:txBody>
          <a:bodyPr vert="horz" lIns="91440" tIns="45720" rIns="91440" bIns="45720" rtlCol="1" anchor="b"/>
          <a:lstStyle>
            <a:lvl1pPr algn="r">
              <a:defRPr sz="1200"/>
            </a:lvl1pPr>
          </a:lstStyle>
          <a:p>
            <a:fld id="{3198DA59-4DC9-4273-A831-555205F6A3B3}" type="slidenum">
              <a:rPr lang="en-US" smtClean="0"/>
              <a:t>‹#›</a:t>
            </a:fld>
            <a:endParaRPr lang="en-US"/>
          </a:p>
        </p:txBody>
      </p:sp>
    </p:spTree>
    <p:extLst>
      <p:ext uri="{BB962C8B-B14F-4D97-AF65-F5344CB8AC3E}">
        <p14:creationId xmlns:p14="http://schemas.microsoft.com/office/powerpoint/2010/main" val="3438287242"/>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s://searchnetworking.techtarget.com/definition/Ethernet" TargetMode="External"/><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en-US" dirty="0"/>
          </a:p>
        </p:txBody>
      </p:sp>
      <p:sp>
        <p:nvSpPr>
          <p:cNvPr id="4" name="عنصر نائب لرقم الشريحة 3"/>
          <p:cNvSpPr>
            <a:spLocks noGrp="1"/>
          </p:cNvSpPr>
          <p:nvPr>
            <p:ph type="sldNum" sz="quarter" idx="5"/>
          </p:nvPr>
        </p:nvSpPr>
        <p:spPr/>
        <p:txBody>
          <a:bodyPr/>
          <a:lstStyle/>
          <a:p>
            <a:fld id="{3198DA59-4DC9-4273-A831-555205F6A3B3}" type="slidenum">
              <a:rPr lang="en-US" smtClean="0"/>
              <a:t>1</a:t>
            </a:fld>
            <a:endParaRPr lang="en-US"/>
          </a:p>
        </p:txBody>
      </p:sp>
    </p:spTree>
    <p:extLst>
      <p:ext uri="{BB962C8B-B14F-4D97-AF65-F5344CB8AC3E}">
        <p14:creationId xmlns:p14="http://schemas.microsoft.com/office/powerpoint/2010/main" val="14847689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en-US" dirty="0"/>
          </a:p>
        </p:txBody>
      </p:sp>
      <p:sp>
        <p:nvSpPr>
          <p:cNvPr id="4" name="عنصر نائب لرقم الشريحة 3"/>
          <p:cNvSpPr>
            <a:spLocks noGrp="1"/>
          </p:cNvSpPr>
          <p:nvPr>
            <p:ph type="sldNum" sz="quarter" idx="5"/>
          </p:nvPr>
        </p:nvSpPr>
        <p:spPr/>
        <p:txBody>
          <a:bodyPr/>
          <a:lstStyle/>
          <a:p>
            <a:fld id="{3198DA59-4DC9-4273-A831-555205F6A3B3}" type="slidenum">
              <a:rPr lang="en-US" smtClean="0"/>
              <a:t>2</a:t>
            </a:fld>
            <a:endParaRPr lang="en-US"/>
          </a:p>
        </p:txBody>
      </p:sp>
    </p:spTree>
    <p:extLst>
      <p:ext uri="{BB962C8B-B14F-4D97-AF65-F5344CB8AC3E}">
        <p14:creationId xmlns:p14="http://schemas.microsoft.com/office/powerpoint/2010/main" val="1187915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NZ" dirty="0"/>
          </a:p>
        </p:txBody>
      </p:sp>
      <p:sp>
        <p:nvSpPr>
          <p:cNvPr id="4" name="Slide Number Placeholder 3"/>
          <p:cNvSpPr>
            <a:spLocks noGrp="1"/>
          </p:cNvSpPr>
          <p:nvPr>
            <p:ph type="sldNum" sz="quarter" idx="10"/>
          </p:nvPr>
        </p:nvSpPr>
        <p:spPr/>
        <p:txBody>
          <a:bodyPr/>
          <a:lstStyle/>
          <a:p>
            <a:pPr>
              <a:defRPr/>
            </a:pPr>
            <a:fld id="{B1F781F4-099F-4112-9B1E-8A4E4163911A}" type="slidenum">
              <a:rPr lang="en-US" smtClean="0"/>
              <a:pPr>
                <a:defRPr/>
              </a:pPr>
              <a:t>3</a:t>
            </a:fld>
            <a:endParaRPr lang="en-US" dirty="0"/>
          </a:p>
        </p:txBody>
      </p:sp>
    </p:spTree>
    <p:extLst>
      <p:ext uri="{BB962C8B-B14F-4D97-AF65-F5344CB8AC3E}">
        <p14:creationId xmlns:p14="http://schemas.microsoft.com/office/powerpoint/2010/main" val="8251098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NZ" dirty="0"/>
              <a:t>Suitable for communicating with the computer user. </a:t>
            </a:r>
          </a:p>
          <a:p>
            <a:pPr lvl="1">
              <a:buFont typeface="Arial" pitchFamily="34" charset="0"/>
              <a:buChar char="•"/>
            </a:pPr>
            <a:r>
              <a:rPr lang="en-NZ" dirty="0"/>
              <a:t> Examples include printers and terminals, the latter consisting of video display, keyboard, and perhaps other devices such as a mouse.</a:t>
            </a:r>
            <a:endParaRPr lang="en-US" dirty="0"/>
          </a:p>
        </p:txBody>
      </p:sp>
      <p:sp>
        <p:nvSpPr>
          <p:cNvPr id="4" name="Slide Number Placeholder 3"/>
          <p:cNvSpPr>
            <a:spLocks noGrp="1"/>
          </p:cNvSpPr>
          <p:nvPr>
            <p:ph type="sldNum" sz="quarter" idx="10"/>
          </p:nvPr>
        </p:nvSpPr>
        <p:spPr/>
        <p:txBody>
          <a:bodyPr/>
          <a:lstStyle/>
          <a:p>
            <a:pPr>
              <a:defRPr/>
            </a:pPr>
            <a:fld id="{B1F781F4-099F-4112-9B1E-8A4E4163911A}" type="slidenum">
              <a:rPr lang="en-US" smtClean="0"/>
              <a:pPr>
                <a:defRPr/>
              </a:pPr>
              <a:t>4</a:t>
            </a:fld>
            <a:endParaRPr lang="en-US" dirty="0"/>
          </a:p>
        </p:txBody>
      </p:sp>
    </p:spTree>
    <p:extLst>
      <p:ext uri="{BB962C8B-B14F-4D97-AF65-F5344CB8AC3E}">
        <p14:creationId xmlns:p14="http://schemas.microsoft.com/office/powerpoint/2010/main" val="131907135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b="0" i="0" u="none" strike="noStrike" kern="1200" dirty="0">
                <a:solidFill>
                  <a:schemeClr val="tx1"/>
                </a:solidFill>
                <a:effectLst/>
                <a:latin typeface="+mn-lt"/>
                <a:ea typeface="+mn-ea"/>
                <a:cs typeface="+mn-cs"/>
              </a:rPr>
              <a:t>A</a:t>
            </a:r>
            <a:endParaRPr lang="en-US" dirty="0"/>
          </a:p>
        </p:txBody>
      </p:sp>
      <p:sp>
        <p:nvSpPr>
          <p:cNvPr id="4" name="Slide Number Placeholder 3"/>
          <p:cNvSpPr>
            <a:spLocks noGrp="1"/>
          </p:cNvSpPr>
          <p:nvPr>
            <p:ph type="sldNum" sz="quarter" idx="10"/>
          </p:nvPr>
        </p:nvSpPr>
        <p:spPr/>
        <p:txBody>
          <a:bodyPr/>
          <a:lstStyle/>
          <a:p>
            <a:pPr>
              <a:defRPr/>
            </a:pPr>
            <a:fld id="{B1F781F4-099F-4112-9B1E-8A4E4163911A}" type="slidenum">
              <a:rPr lang="en-US" smtClean="0"/>
              <a:pPr>
                <a:defRPr/>
              </a:pPr>
              <a:t>5</a:t>
            </a:fld>
            <a:endParaRPr lang="en-US" dirty="0"/>
          </a:p>
        </p:txBody>
      </p:sp>
    </p:spTree>
    <p:extLst>
      <p:ext uri="{BB962C8B-B14F-4D97-AF65-F5344CB8AC3E}">
        <p14:creationId xmlns:p14="http://schemas.microsoft.com/office/powerpoint/2010/main" val="115864273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NZ" dirty="0"/>
              <a:t>Suitable for communicating with remote devices. </a:t>
            </a:r>
          </a:p>
          <a:p>
            <a:pPr lvl="1">
              <a:buFont typeface="Arial" pitchFamily="34" charset="0"/>
              <a:buChar char="•"/>
            </a:pPr>
            <a:r>
              <a:rPr lang="en-NZ" dirty="0"/>
              <a:t> Examples are digital line drivers and modems.</a:t>
            </a:r>
          </a:p>
          <a:p>
            <a:pPr lvl="1">
              <a:buFont typeface="Arial" pitchFamily="34" charset="0"/>
              <a:buChar char="•"/>
            </a:pPr>
            <a:endParaRPr lang="en-NZ" dirty="0"/>
          </a:p>
          <a:p>
            <a:pPr lvl="1">
              <a:buFont typeface="Arial" pitchFamily="34" charset="0"/>
              <a:buNone/>
            </a:pPr>
            <a:r>
              <a:rPr lang="en-NZ" sz="1200" b="1" i="0" u="none" strike="noStrike" kern="1200" dirty="0">
                <a:solidFill>
                  <a:schemeClr val="tx1"/>
                </a:solidFill>
                <a:effectLst/>
                <a:latin typeface="+mn-lt"/>
                <a:ea typeface="+mn-ea"/>
                <a:cs typeface="+mn-cs"/>
              </a:rPr>
              <a:t>Line drivers</a:t>
            </a:r>
            <a:r>
              <a:rPr lang="en-NZ" sz="1200" b="0" i="0" u="none" strike="noStrike" kern="1200" dirty="0">
                <a:solidFill>
                  <a:schemeClr val="tx1"/>
                </a:solidFill>
                <a:effectLst/>
                <a:latin typeface="+mn-lt"/>
                <a:ea typeface="+mn-ea"/>
                <a:cs typeface="+mn-cs"/>
              </a:rPr>
              <a:t> are commonly used within digital systems, e.g. to communicate digital signals across circuit-board traces and cables. In </a:t>
            </a:r>
            <a:r>
              <a:rPr lang="en-NZ" sz="1200" b="0" i="0" u="none" strike="noStrike" kern="1200" dirty="0" err="1">
                <a:solidFill>
                  <a:schemeClr val="tx1"/>
                </a:solidFill>
                <a:effectLst/>
                <a:latin typeface="+mn-lt"/>
                <a:ea typeface="+mn-ea"/>
                <a:cs typeface="+mn-cs"/>
              </a:rPr>
              <a:t>analog</a:t>
            </a:r>
            <a:r>
              <a:rPr lang="en-NZ" sz="1200" b="0" i="0" u="none" strike="noStrike" kern="1200" dirty="0">
                <a:solidFill>
                  <a:schemeClr val="tx1"/>
                </a:solidFill>
                <a:effectLst/>
                <a:latin typeface="+mn-lt"/>
                <a:ea typeface="+mn-ea"/>
                <a:cs typeface="+mn-cs"/>
              </a:rPr>
              <a:t> audio, a </a:t>
            </a:r>
            <a:r>
              <a:rPr lang="en-NZ" sz="1200" b="1" i="0" u="none" strike="noStrike" kern="1200" dirty="0">
                <a:solidFill>
                  <a:schemeClr val="tx1"/>
                </a:solidFill>
                <a:effectLst/>
                <a:latin typeface="+mn-lt"/>
                <a:ea typeface="+mn-ea"/>
                <a:cs typeface="+mn-cs"/>
              </a:rPr>
              <a:t>line driver</a:t>
            </a:r>
            <a:r>
              <a:rPr lang="en-NZ" sz="1200" b="0" i="0" u="none" strike="noStrike" kern="1200" dirty="0">
                <a:solidFill>
                  <a:schemeClr val="tx1"/>
                </a:solidFill>
                <a:effectLst/>
                <a:latin typeface="+mn-lt"/>
                <a:ea typeface="+mn-ea"/>
                <a:cs typeface="+mn-cs"/>
              </a:rPr>
              <a:t> is typically used to drive </a:t>
            </a:r>
            <a:r>
              <a:rPr lang="en-NZ" sz="1200" b="1" i="0" u="none" strike="noStrike" kern="1200" dirty="0">
                <a:solidFill>
                  <a:schemeClr val="tx1"/>
                </a:solidFill>
                <a:effectLst/>
                <a:latin typeface="+mn-lt"/>
                <a:ea typeface="+mn-ea"/>
                <a:cs typeface="+mn-cs"/>
              </a:rPr>
              <a:t>line</a:t>
            </a:r>
            <a:r>
              <a:rPr lang="en-NZ" sz="1200" b="0" i="0" u="none" strike="noStrike" kern="1200" dirty="0">
                <a:solidFill>
                  <a:schemeClr val="tx1"/>
                </a:solidFill>
                <a:effectLst/>
                <a:latin typeface="+mn-lt"/>
                <a:ea typeface="+mn-ea"/>
                <a:cs typeface="+mn-cs"/>
              </a:rPr>
              <a:t>-level </a:t>
            </a:r>
            <a:r>
              <a:rPr lang="en-NZ" sz="1200" b="0" i="0" u="none" strike="noStrike" kern="1200" dirty="0" err="1">
                <a:solidFill>
                  <a:schemeClr val="tx1"/>
                </a:solidFill>
                <a:effectLst/>
                <a:latin typeface="+mn-lt"/>
                <a:ea typeface="+mn-ea"/>
                <a:cs typeface="+mn-cs"/>
              </a:rPr>
              <a:t>analog</a:t>
            </a:r>
            <a:r>
              <a:rPr lang="en-NZ" sz="1200" b="0" i="0" u="none" strike="noStrike" kern="1200" dirty="0">
                <a:solidFill>
                  <a:schemeClr val="tx1"/>
                </a:solidFill>
                <a:effectLst/>
                <a:latin typeface="+mn-lt"/>
                <a:ea typeface="+mn-ea"/>
                <a:cs typeface="+mn-cs"/>
              </a:rPr>
              <a:t> signal outputs, for example to connect a stereo music player to an amplified speaker system.</a:t>
            </a:r>
            <a:endParaRPr lang="en-US" dirty="0"/>
          </a:p>
        </p:txBody>
      </p:sp>
      <p:sp>
        <p:nvSpPr>
          <p:cNvPr id="4" name="Slide Number Placeholder 3"/>
          <p:cNvSpPr>
            <a:spLocks noGrp="1"/>
          </p:cNvSpPr>
          <p:nvPr>
            <p:ph type="sldNum" sz="quarter" idx="10"/>
          </p:nvPr>
        </p:nvSpPr>
        <p:spPr/>
        <p:txBody>
          <a:bodyPr/>
          <a:lstStyle/>
          <a:p>
            <a:pPr>
              <a:defRPr/>
            </a:pPr>
            <a:fld id="{B1F781F4-099F-4112-9B1E-8A4E4163911A}" type="slidenum">
              <a:rPr lang="en-US" smtClean="0"/>
              <a:pPr>
                <a:defRPr/>
              </a:pPr>
              <a:t>6</a:t>
            </a:fld>
            <a:endParaRPr lang="en-US" dirty="0"/>
          </a:p>
        </p:txBody>
      </p:sp>
    </p:spTree>
    <p:extLst>
      <p:ext uri="{BB962C8B-B14F-4D97-AF65-F5344CB8AC3E}">
        <p14:creationId xmlns:p14="http://schemas.microsoft.com/office/powerpoint/2010/main" val="207416937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NZ" dirty="0"/>
              <a:t>Each of these are covered in subsequent slides</a:t>
            </a:r>
          </a:p>
          <a:p>
            <a:endParaRPr lang="en-NZ" dirty="0"/>
          </a:p>
          <a:p>
            <a:r>
              <a:rPr lang="en-NZ" dirty="0"/>
              <a:t>This diversity makes a uniform and consistent approach to I/O, both from the point of view of the operating system and from the point of view of user processes, difficult to achieve.</a:t>
            </a:r>
          </a:p>
        </p:txBody>
      </p:sp>
      <p:sp>
        <p:nvSpPr>
          <p:cNvPr id="4" name="Slide Number Placeholder 3"/>
          <p:cNvSpPr>
            <a:spLocks noGrp="1"/>
          </p:cNvSpPr>
          <p:nvPr>
            <p:ph type="sldNum" sz="quarter" idx="10"/>
          </p:nvPr>
        </p:nvSpPr>
        <p:spPr/>
        <p:txBody>
          <a:bodyPr/>
          <a:lstStyle/>
          <a:p>
            <a:pPr>
              <a:defRPr/>
            </a:pPr>
            <a:fld id="{B1F781F4-099F-4112-9B1E-8A4E4163911A}" type="slidenum">
              <a:rPr lang="en-US" smtClean="0"/>
              <a:pPr>
                <a:defRPr/>
              </a:pPr>
              <a:t>7</a:t>
            </a:fld>
            <a:endParaRPr lang="en-US" dirty="0"/>
          </a:p>
        </p:txBody>
      </p:sp>
    </p:spTree>
    <p:extLst>
      <p:ext uri="{BB962C8B-B14F-4D97-AF65-F5344CB8AC3E}">
        <p14:creationId xmlns:p14="http://schemas.microsoft.com/office/powerpoint/2010/main" val="46264387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NZ" dirty="0"/>
              <a:t>There may be differences of several orders of magnitude between the data transfer rates. </a:t>
            </a:r>
          </a:p>
          <a:p>
            <a:endParaRPr lang="en-NZ" dirty="0"/>
          </a:p>
          <a:p>
            <a:r>
              <a:rPr lang="en-NZ" sz="1200" b="0" i="0" u="none" strike="noStrike" kern="1200" dirty="0">
                <a:solidFill>
                  <a:schemeClr val="tx1"/>
                </a:solidFill>
                <a:effectLst/>
                <a:latin typeface="+mn-lt"/>
                <a:ea typeface="+mn-ea"/>
                <a:cs typeface="+mn-cs"/>
              </a:rPr>
              <a:t>Gigabit Ethernet, a transmission technology based on the </a:t>
            </a:r>
            <a:r>
              <a:rPr lang="en-NZ" sz="1200" b="0" i="0" u="sng" strike="noStrike" kern="1200" dirty="0">
                <a:solidFill>
                  <a:schemeClr val="tx1"/>
                </a:solidFill>
                <a:effectLst/>
                <a:latin typeface="+mn-lt"/>
                <a:ea typeface="+mn-ea"/>
                <a:cs typeface="+mn-cs"/>
                <a:hlinkClick r:id="rId3"/>
              </a:rPr>
              <a:t>Ethernet</a:t>
            </a:r>
            <a:r>
              <a:rPr lang="en-NZ" sz="1200" b="0" i="0" u="none" strike="noStrike" kern="1200" dirty="0">
                <a:solidFill>
                  <a:schemeClr val="tx1"/>
                </a:solidFill>
                <a:effectLst/>
                <a:latin typeface="+mn-lt"/>
                <a:ea typeface="+mn-ea"/>
                <a:cs typeface="+mn-cs"/>
              </a:rPr>
              <a:t> frame format and protocol used in local area networks (LANs).</a:t>
            </a:r>
            <a:r>
              <a:rPr lang="en-NZ" sz="1200" b="0" i="0" u="none" strike="noStrike" kern="1200" baseline="0" dirty="0">
                <a:solidFill>
                  <a:schemeClr val="tx1"/>
                </a:solidFill>
                <a:effectLst/>
                <a:latin typeface="+mn-lt"/>
                <a:ea typeface="+mn-ea"/>
                <a:cs typeface="+mn-cs"/>
              </a:rPr>
              <a:t> </a:t>
            </a:r>
            <a:endParaRPr lang="en-US" dirty="0"/>
          </a:p>
        </p:txBody>
      </p:sp>
      <p:sp>
        <p:nvSpPr>
          <p:cNvPr id="4" name="Slide Number Placeholder 3"/>
          <p:cNvSpPr>
            <a:spLocks noGrp="1"/>
          </p:cNvSpPr>
          <p:nvPr>
            <p:ph type="sldNum" sz="quarter" idx="10"/>
          </p:nvPr>
        </p:nvSpPr>
        <p:spPr/>
        <p:txBody>
          <a:bodyPr/>
          <a:lstStyle/>
          <a:p>
            <a:pPr>
              <a:defRPr/>
            </a:pPr>
            <a:fld id="{B1F781F4-099F-4112-9B1E-8A4E4163911A}" type="slidenum">
              <a:rPr lang="en-US" smtClean="0"/>
              <a:pPr>
                <a:defRPr/>
              </a:pPr>
              <a:t>8</a:t>
            </a:fld>
            <a:endParaRPr lang="en-US" dirty="0"/>
          </a:p>
        </p:txBody>
      </p:sp>
    </p:spTree>
    <p:extLst>
      <p:ext uri="{BB962C8B-B14F-4D97-AF65-F5344CB8AC3E}">
        <p14:creationId xmlns:p14="http://schemas.microsoft.com/office/powerpoint/2010/main" val="18982589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NZ" dirty="0"/>
              <a:t>The use to which a device is put has an influence on the software and policies in the operating system and supporting utilities. </a:t>
            </a:r>
          </a:p>
          <a:p>
            <a:endParaRPr lang="en-NZ" dirty="0"/>
          </a:p>
          <a:p>
            <a:r>
              <a:rPr lang="en-NZ" dirty="0"/>
              <a:t>Examples:</a:t>
            </a:r>
          </a:p>
          <a:p>
            <a:pPr lvl="1">
              <a:buFont typeface="Arial" pitchFamily="34" charset="0"/>
              <a:buChar char="•"/>
            </a:pPr>
            <a:r>
              <a:rPr lang="en-NZ" dirty="0"/>
              <a:t> disk used for files requires the support of file management software. </a:t>
            </a:r>
          </a:p>
          <a:p>
            <a:pPr lvl="1">
              <a:buFont typeface="Arial" pitchFamily="34" charset="0"/>
              <a:buChar char="•"/>
            </a:pPr>
            <a:r>
              <a:rPr lang="en-NZ" dirty="0"/>
              <a:t> disk used as a backing store for pages in a virtual memory scheme depends on the use of virtual memory hardware and software. </a:t>
            </a:r>
          </a:p>
          <a:p>
            <a:pPr lvl="1">
              <a:buFont typeface="Arial" pitchFamily="34" charset="0"/>
              <a:buChar char="•"/>
            </a:pPr>
            <a:endParaRPr lang="en-NZ" dirty="0"/>
          </a:p>
          <a:p>
            <a:pPr lvl="0">
              <a:buFont typeface="Arial" pitchFamily="34" charset="0"/>
              <a:buNone/>
            </a:pPr>
            <a:r>
              <a:rPr lang="en-NZ" dirty="0"/>
              <a:t>These applications have an impact on disk scheduling algorithms.</a:t>
            </a:r>
          </a:p>
          <a:p>
            <a:pPr lvl="0">
              <a:buFont typeface="Arial" pitchFamily="34" charset="0"/>
              <a:buNone/>
            </a:pPr>
            <a:endParaRPr lang="en-NZ" dirty="0"/>
          </a:p>
          <a:p>
            <a:r>
              <a:rPr lang="en-NZ" dirty="0"/>
              <a:t>Another example, a terminal may be used by an ordinary user or a system administrator. </a:t>
            </a:r>
          </a:p>
          <a:p>
            <a:pPr lvl="1">
              <a:buFont typeface="Arial" pitchFamily="34" charset="0"/>
              <a:buChar char="•"/>
            </a:pPr>
            <a:r>
              <a:rPr lang="en-NZ" dirty="0"/>
              <a:t> implying different privilege levels and perhaps different priorities in the operating system.</a:t>
            </a:r>
            <a:endParaRPr lang="en-US" dirty="0"/>
          </a:p>
        </p:txBody>
      </p:sp>
      <p:sp>
        <p:nvSpPr>
          <p:cNvPr id="4" name="Slide Number Placeholder 3"/>
          <p:cNvSpPr>
            <a:spLocks noGrp="1"/>
          </p:cNvSpPr>
          <p:nvPr>
            <p:ph type="sldNum" sz="quarter" idx="10"/>
          </p:nvPr>
        </p:nvSpPr>
        <p:spPr/>
        <p:txBody>
          <a:bodyPr/>
          <a:lstStyle/>
          <a:p>
            <a:pPr>
              <a:defRPr/>
            </a:pPr>
            <a:fld id="{B1F781F4-099F-4112-9B1E-8A4E4163911A}" type="slidenum">
              <a:rPr lang="en-US" smtClean="0"/>
              <a:pPr>
                <a:defRPr/>
              </a:pPr>
              <a:t>9</a:t>
            </a:fld>
            <a:endParaRPr lang="en-US" dirty="0"/>
          </a:p>
        </p:txBody>
      </p:sp>
    </p:spTree>
    <p:extLst>
      <p:ext uri="{BB962C8B-B14F-4D97-AF65-F5344CB8AC3E}">
        <p14:creationId xmlns:p14="http://schemas.microsoft.com/office/powerpoint/2010/main" val="10207598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NZ" dirty="0"/>
              <a:t>A printer requires a relatively simple control interface</a:t>
            </a:r>
            <a:r>
              <a:rPr lang="en-NZ" baseline="0" dirty="0"/>
              <a:t> while a</a:t>
            </a:r>
            <a:r>
              <a:rPr lang="en-NZ" dirty="0"/>
              <a:t> disk is much more complex.</a:t>
            </a:r>
          </a:p>
          <a:p>
            <a:endParaRPr lang="en-NZ" dirty="0"/>
          </a:p>
          <a:p>
            <a:r>
              <a:rPr lang="en-NZ" dirty="0"/>
              <a:t>This complexity is filtered to some extent by the complexity of the I/O module that controls the device.</a:t>
            </a:r>
            <a:endParaRPr lang="en-US" dirty="0"/>
          </a:p>
        </p:txBody>
      </p:sp>
      <p:sp>
        <p:nvSpPr>
          <p:cNvPr id="4" name="Slide Number Placeholder 3"/>
          <p:cNvSpPr>
            <a:spLocks noGrp="1"/>
          </p:cNvSpPr>
          <p:nvPr>
            <p:ph type="sldNum" sz="quarter" idx="10"/>
          </p:nvPr>
        </p:nvSpPr>
        <p:spPr/>
        <p:txBody>
          <a:bodyPr/>
          <a:lstStyle/>
          <a:p>
            <a:pPr>
              <a:defRPr/>
            </a:pPr>
            <a:fld id="{B1F781F4-099F-4112-9B1E-8A4E4163911A}" type="slidenum">
              <a:rPr lang="en-US" smtClean="0"/>
              <a:pPr>
                <a:defRPr/>
              </a:pPr>
              <a:t>10</a:t>
            </a:fld>
            <a:endParaRPr lang="en-US" dirty="0"/>
          </a:p>
        </p:txBody>
      </p:sp>
    </p:spTree>
    <p:extLst>
      <p:ext uri="{BB962C8B-B14F-4D97-AF65-F5344CB8AC3E}">
        <p14:creationId xmlns:p14="http://schemas.microsoft.com/office/powerpoint/2010/main" val="181177966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NZ" dirty="0"/>
              <a:t>Data may be transferred as a stream of bytes or characters (e.g., terminal I/O) or in larger blocks (e.g., disk I/O).</a:t>
            </a:r>
          </a:p>
        </p:txBody>
      </p:sp>
      <p:sp>
        <p:nvSpPr>
          <p:cNvPr id="4" name="Slide Number Placeholder 3"/>
          <p:cNvSpPr>
            <a:spLocks noGrp="1"/>
          </p:cNvSpPr>
          <p:nvPr>
            <p:ph type="sldNum" sz="quarter" idx="10"/>
          </p:nvPr>
        </p:nvSpPr>
        <p:spPr/>
        <p:txBody>
          <a:bodyPr/>
          <a:lstStyle/>
          <a:p>
            <a:pPr>
              <a:defRPr/>
            </a:pPr>
            <a:fld id="{B1F781F4-099F-4112-9B1E-8A4E4163911A}" type="slidenum">
              <a:rPr lang="en-US" smtClean="0"/>
              <a:pPr>
                <a:defRPr/>
              </a:pPr>
              <a:t>11</a:t>
            </a:fld>
            <a:endParaRPr lang="en-US" dirty="0"/>
          </a:p>
        </p:txBody>
      </p:sp>
    </p:spTree>
    <p:extLst>
      <p:ext uri="{BB962C8B-B14F-4D97-AF65-F5344CB8AC3E}">
        <p14:creationId xmlns:p14="http://schemas.microsoft.com/office/powerpoint/2010/main" val="141013161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NZ" dirty="0"/>
              <a:t>Different data encoding schemes are used by different devices, including differences in character code and parity conventions.</a:t>
            </a:r>
            <a:endParaRPr lang="en-US" dirty="0"/>
          </a:p>
        </p:txBody>
      </p:sp>
      <p:sp>
        <p:nvSpPr>
          <p:cNvPr id="4" name="Slide Number Placeholder 3"/>
          <p:cNvSpPr>
            <a:spLocks noGrp="1"/>
          </p:cNvSpPr>
          <p:nvPr>
            <p:ph type="sldNum" sz="quarter" idx="10"/>
          </p:nvPr>
        </p:nvSpPr>
        <p:spPr/>
        <p:txBody>
          <a:bodyPr/>
          <a:lstStyle/>
          <a:p>
            <a:pPr>
              <a:defRPr/>
            </a:pPr>
            <a:fld id="{B1F781F4-099F-4112-9B1E-8A4E4163911A}" type="slidenum">
              <a:rPr lang="en-US" smtClean="0"/>
              <a:pPr>
                <a:defRPr/>
              </a:pPr>
              <a:t>12</a:t>
            </a:fld>
            <a:endParaRPr lang="en-US" dirty="0"/>
          </a:p>
        </p:txBody>
      </p:sp>
    </p:spTree>
    <p:extLst>
      <p:ext uri="{BB962C8B-B14F-4D97-AF65-F5344CB8AC3E}">
        <p14:creationId xmlns:p14="http://schemas.microsoft.com/office/powerpoint/2010/main" val="45250820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NZ" dirty="0"/>
              <a:t>The nature of errors, the way in which they are reported, their consequences, and the available range of responses differ widely from one device to another.</a:t>
            </a:r>
          </a:p>
        </p:txBody>
      </p:sp>
      <p:sp>
        <p:nvSpPr>
          <p:cNvPr id="4" name="Slide Number Placeholder 3"/>
          <p:cNvSpPr>
            <a:spLocks noGrp="1"/>
          </p:cNvSpPr>
          <p:nvPr>
            <p:ph type="sldNum" sz="quarter" idx="10"/>
          </p:nvPr>
        </p:nvSpPr>
        <p:spPr/>
        <p:txBody>
          <a:bodyPr/>
          <a:lstStyle/>
          <a:p>
            <a:pPr>
              <a:defRPr/>
            </a:pPr>
            <a:fld id="{B1F781F4-099F-4112-9B1E-8A4E4163911A}" type="slidenum">
              <a:rPr lang="en-US" smtClean="0"/>
              <a:pPr>
                <a:defRPr/>
              </a:pPr>
              <a:t>13</a:t>
            </a:fld>
            <a:endParaRPr lang="en-US" dirty="0"/>
          </a:p>
        </p:txBody>
      </p:sp>
    </p:spTree>
    <p:extLst>
      <p:ext uri="{BB962C8B-B14F-4D97-AF65-F5344CB8AC3E}">
        <p14:creationId xmlns:p14="http://schemas.microsoft.com/office/powerpoint/2010/main" val="106582421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NZ" dirty="0"/>
          </a:p>
        </p:txBody>
      </p:sp>
      <p:sp>
        <p:nvSpPr>
          <p:cNvPr id="4" name="Slide Number Placeholder 3"/>
          <p:cNvSpPr>
            <a:spLocks noGrp="1"/>
          </p:cNvSpPr>
          <p:nvPr>
            <p:ph type="sldNum" sz="quarter" idx="10"/>
          </p:nvPr>
        </p:nvSpPr>
        <p:spPr/>
        <p:txBody>
          <a:bodyPr/>
          <a:lstStyle/>
          <a:p>
            <a:pPr>
              <a:defRPr/>
            </a:pPr>
            <a:fld id="{5FBF5012-E6F5-495C-A541-6B7E71D3D4A6}" type="slidenum">
              <a:rPr lang="en-US" smtClean="0"/>
              <a:pPr>
                <a:defRPr/>
              </a:pPr>
              <a:t>14</a:t>
            </a:fld>
            <a:endParaRPr lang="en-US" dirty="0"/>
          </a:p>
        </p:txBody>
      </p:sp>
    </p:spTree>
    <p:extLst>
      <p:ext uri="{BB962C8B-B14F-4D97-AF65-F5344CB8AC3E}">
        <p14:creationId xmlns:p14="http://schemas.microsoft.com/office/powerpoint/2010/main" val="114648187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NZ" dirty="0"/>
          </a:p>
          <a:p>
            <a:pPr lvl="0">
              <a:buFont typeface="Arial" pitchFamily="34" charset="0"/>
              <a:buNone/>
            </a:pPr>
            <a:r>
              <a:rPr lang="en-NZ" dirty="0"/>
              <a:t>Table 11.1 indicates the relationship among these three techniques. </a:t>
            </a:r>
          </a:p>
        </p:txBody>
      </p:sp>
      <p:sp>
        <p:nvSpPr>
          <p:cNvPr id="4" name="Slide Number Placeholder 3"/>
          <p:cNvSpPr>
            <a:spLocks noGrp="1"/>
          </p:cNvSpPr>
          <p:nvPr>
            <p:ph type="sldNum" sz="quarter" idx="10"/>
          </p:nvPr>
        </p:nvSpPr>
        <p:spPr/>
        <p:txBody>
          <a:bodyPr/>
          <a:lstStyle/>
          <a:p>
            <a:pPr>
              <a:defRPr/>
            </a:pPr>
            <a:fld id="{B1F781F4-099F-4112-9B1E-8A4E4163911A}" type="slidenum">
              <a:rPr lang="en-US" smtClean="0"/>
              <a:pPr>
                <a:defRPr/>
              </a:pPr>
              <a:t>15</a:t>
            </a:fld>
            <a:endParaRPr lang="en-US" dirty="0"/>
          </a:p>
        </p:txBody>
      </p:sp>
    </p:spTree>
    <p:extLst>
      <p:ext uri="{BB962C8B-B14F-4D97-AF65-F5344CB8AC3E}">
        <p14:creationId xmlns:p14="http://schemas.microsoft.com/office/powerpoint/2010/main" val="169764266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NZ" dirty="0"/>
          </a:p>
        </p:txBody>
      </p:sp>
      <p:sp>
        <p:nvSpPr>
          <p:cNvPr id="4" name="Slide Number Placeholder 3"/>
          <p:cNvSpPr>
            <a:spLocks noGrp="1"/>
          </p:cNvSpPr>
          <p:nvPr>
            <p:ph type="sldNum" sz="quarter" idx="10"/>
          </p:nvPr>
        </p:nvSpPr>
        <p:spPr/>
        <p:txBody>
          <a:bodyPr/>
          <a:lstStyle/>
          <a:p>
            <a:pPr>
              <a:defRPr/>
            </a:pPr>
            <a:fld id="{B1F781F4-099F-4112-9B1E-8A4E4163911A}" type="slidenum">
              <a:rPr lang="en-US" smtClean="0"/>
              <a:pPr>
                <a:defRPr/>
              </a:pPr>
              <a:t>16</a:t>
            </a:fld>
            <a:endParaRPr lang="en-US" dirty="0"/>
          </a:p>
        </p:txBody>
      </p:sp>
    </p:spTree>
    <p:extLst>
      <p:ext uri="{BB962C8B-B14F-4D97-AF65-F5344CB8AC3E}">
        <p14:creationId xmlns:p14="http://schemas.microsoft.com/office/powerpoint/2010/main" val="178244000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NZ" dirty="0"/>
          </a:p>
        </p:txBody>
      </p:sp>
      <p:sp>
        <p:nvSpPr>
          <p:cNvPr id="4" name="Slide Number Placeholder 3"/>
          <p:cNvSpPr>
            <a:spLocks noGrp="1"/>
          </p:cNvSpPr>
          <p:nvPr>
            <p:ph type="sldNum" sz="quarter" idx="10"/>
          </p:nvPr>
        </p:nvSpPr>
        <p:spPr/>
        <p:txBody>
          <a:bodyPr/>
          <a:lstStyle/>
          <a:p>
            <a:pPr>
              <a:defRPr/>
            </a:pPr>
            <a:fld id="{B1F781F4-099F-4112-9B1E-8A4E4163911A}" type="slidenum">
              <a:rPr lang="en-US" smtClean="0"/>
              <a:pPr>
                <a:defRPr/>
              </a:pPr>
              <a:t>17</a:t>
            </a:fld>
            <a:endParaRPr lang="en-US" dirty="0"/>
          </a:p>
        </p:txBody>
      </p:sp>
    </p:spTree>
    <p:extLst>
      <p:ext uri="{BB962C8B-B14F-4D97-AF65-F5344CB8AC3E}">
        <p14:creationId xmlns:p14="http://schemas.microsoft.com/office/powerpoint/2010/main" val="29992053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NZ" dirty="0"/>
          </a:p>
        </p:txBody>
      </p:sp>
      <p:sp>
        <p:nvSpPr>
          <p:cNvPr id="4" name="Slide Number Placeholder 3"/>
          <p:cNvSpPr>
            <a:spLocks noGrp="1"/>
          </p:cNvSpPr>
          <p:nvPr>
            <p:ph type="sldNum" sz="quarter" idx="10"/>
          </p:nvPr>
        </p:nvSpPr>
        <p:spPr/>
        <p:txBody>
          <a:bodyPr/>
          <a:lstStyle/>
          <a:p>
            <a:pPr>
              <a:defRPr/>
            </a:pPr>
            <a:fld id="{B1F781F4-099F-4112-9B1E-8A4E4163911A}" type="slidenum">
              <a:rPr lang="en-US" smtClean="0"/>
              <a:pPr>
                <a:defRPr/>
              </a:pPr>
              <a:t>18</a:t>
            </a:fld>
            <a:endParaRPr lang="en-US" dirty="0"/>
          </a:p>
        </p:txBody>
      </p:sp>
    </p:spTree>
    <p:extLst>
      <p:ext uri="{BB962C8B-B14F-4D97-AF65-F5344CB8AC3E}">
        <p14:creationId xmlns:p14="http://schemas.microsoft.com/office/powerpoint/2010/main" val="175375334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B1F781F4-099F-4112-9B1E-8A4E4163911A}" type="slidenum">
              <a:rPr lang="en-US" smtClean="0"/>
              <a:pPr>
                <a:defRPr/>
              </a:pPr>
              <a:t>19</a:t>
            </a:fld>
            <a:endParaRPr lang="en-US" dirty="0"/>
          </a:p>
        </p:txBody>
      </p:sp>
    </p:spTree>
    <p:extLst>
      <p:ext uri="{BB962C8B-B14F-4D97-AF65-F5344CB8AC3E}">
        <p14:creationId xmlns:p14="http://schemas.microsoft.com/office/powerpoint/2010/main" val="50766212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lvl="1">
              <a:buFont typeface="Arial" pitchFamily="34" charset="0"/>
              <a:buChar char="•"/>
            </a:pPr>
            <a:endParaRPr lang="en-US" dirty="0"/>
          </a:p>
        </p:txBody>
      </p:sp>
      <p:sp>
        <p:nvSpPr>
          <p:cNvPr id="4" name="Slide Number Placeholder 3"/>
          <p:cNvSpPr>
            <a:spLocks noGrp="1"/>
          </p:cNvSpPr>
          <p:nvPr>
            <p:ph type="sldNum" sz="quarter" idx="10"/>
          </p:nvPr>
        </p:nvSpPr>
        <p:spPr/>
        <p:txBody>
          <a:bodyPr/>
          <a:lstStyle/>
          <a:p>
            <a:pPr>
              <a:defRPr/>
            </a:pPr>
            <a:fld id="{B1F781F4-099F-4112-9B1E-8A4E4163911A}" type="slidenum">
              <a:rPr lang="en-US" smtClean="0"/>
              <a:pPr>
                <a:defRPr/>
              </a:pPr>
              <a:t>20</a:t>
            </a:fld>
            <a:endParaRPr lang="en-US" dirty="0"/>
          </a:p>
        </p:txBody>
      </p:sp>
    </p:spTree>
    <p:extLst>
      <p:ext uri="{BB962C8B-B14F-4D97-AF65-F5344CB8AC3E}">
        <p14:creationId xmlns:p14="http://schemas.microsoft.com/office/powerpoint/2010/main" val="31520968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B1F781F4-099F-4112-9B1E-8A4E4163911A}" type="slidenum">
              <a:rPr lang="en-US" smtClean="0"/>
              <a:pPr>
                <a:defRPr/>
              </a:pPr>
              <a:t>21</a:t>
            </a:fld>
            <a:endParaRPr lang="en-US" dirty="0"/>
          </a:p>
        </p:txBody>
      </p:sp>
    </p:spTree>
    <p:extLst>
      <p:ext uri="{BB962C8B-B14F-4D97-AF65-F5344CB8AC3E}">
        <p14:creationId xmlns:p14="http://schemas.microsoft.com/office/powerpoint/2010/main" val="156998126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B1F781F4-099F-4112-9B1E-8A4E4163911A}" type="slidenum">
              <a:rPr lang="en-US" smtClean="0"/>
              <a:pPr>
                <a:defRPr/>
              </a:pPr>
              <a:t>22</a:t>
            </a:fld>
            <a:endParaRPr lang="en-US" dirty="0"/>
          </a:p>
        </p:txBody>
      </p:sp>
    </p:spTree>
    <p:extLst>
      <p:ext uri="{BB962C8B-B14F-4D97-AF65-F5344CB8AC3E}">
        <p14:creationId xmlns:p14="http://schemas.microsoft.com/office/powerpoint/2010/main" val="203446867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B1F781F4-099F-4112-9B1E-8A4E4163911A}" type="slidenum">
              <a:rPr lang="en-US" smtClean="0"/>
              <a:pPr>
                <a:defRPr/>
              </a:pPr>
              <a:t>23</a:t>
            </a:fld>
            <a:endParaRPr lang="en-US" dirty="0"/>
          </a:p>
        </p:txBody>
      </p:sp>
    </p:spTree>
    <p:extLst>
      <p:ext uri="{BB962C8B-B14F-4D97-AF65-F5344CB8AC3E}">
        <p14:creationId xmlns:p14="http://schemas.microsoft.com/office/powerpoint/2010/main" val="361968683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B1F781F4-099F-4112-9B1E-8A4E4163911A}" type="slidenum">
              <a:rPr lang="en-US" smtClean="0"/>
              <a:pPr>
                <a:defRPr/>
              </a:pPr>
              <a:t>24</a:t>
            </a:fld>
            <a:endParaRPr lang="en-US" dirty="0"/>
          </a:p>
        </p:txBody>
      </p:sp>
    </p:spTree>
    <p:extLst>
      <p:ext uri="{BB962C8B-B14F-4D97-AF65-F5344CB8AC3E}">
        <p14:creationId xmlns:p14="http://schemas.microsoft.com/office/powerpoint/2010/main" val="216343968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NZ" dirty="0"/>
              <a:t>s.</a:t>
            </a:r>
          </a:p>
          <a:p>
            <a:endParaRPr lang="en-NZ" dirty="0"/>
          </a:p>
          <a:p>
            <a:endParaRPr lang="en-NZ" dirty="0"/>
          </a:p>
          <a:p>
            <a:endParaRPr lang="en-US" dirty="0"/>
          </a:p>
        </p:txBody>
      </p:sp>
      <p:sp>
        <p:nvSpPr>
          <p:cNvPr id="4" name="Slide Number Placeholder 3"/>
          <p:cNvSpPr>
            <a:spLocks noGrp="1"/>
          </p:cNvSpPr>
          <p:nvPr>
            <p:ph type="sldNum" sz="quarter" idx="10"/>
          </p:nvPr>
        </p:nvSpPr>
        <p:spPr/>
        <p:txBody>
          <a:bodyPr/>
          <a:lstStyle/>
          <a:p>
            <a:pPr>
              <a:defRPr/>
            </a:pPr>
            <a:fld id="{B1F781F4-099F-4112-9B1E-8A4E4163911A}" type="slidenum">
              <a:rPr lang="en-US" smtClean="0"/>
              <a:pPr>
                <a:defRPr/>
              </a:pPr>
              <a:t>25</a:t>
            </a:fld>
            <a:endParaRPr lang="en-US" dirty="0"/>
          </a:p>
        </p:txBody>
      </p:sp>
    </p:spTree>
    <p:extLst>
      <p:ext uri="{BB962C8B-B14F-4D97-AF65-F5344CB8AC3E}">
        <p14:creationId xmlns:p14="http://schemas.microsoft.com/office/powerpoint/2010/main" val="132744713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NZ" dirty="0"/>
          </a:p>
        </p:txBody>
      </p:sp>
      <p:sp>
        <p:nvSpPr>
          <p:cNvPr id="4" name="Slide Number Placeholder 3"/>
          <p:cNvSpPr>
            <a:spLocks noGrp="1"/>
          </p:cNvSpPr>
          <p:nvPr>
            <p:ph type="sldNum" sz="quarter" idx="10"/>
          </p:nvPr>
        </p:nvSpPr>
        <p:spPr/>
        <p:txBody>
          <a:bodyPr/>
          <a:lstStyle/>
          <a:p>
            <a:pPr>
              <a:defRPr/>
            </a:pPr>
            <a:fld id="{5FBF5012-E6F5-495C-A541-6B7E71D3D4A6}" type="slidenum">
              <a:rPr lang="en-US" smtClean="0"/>
              <a:pPr>
                <a:defRPr/>
              </a:pPr>
              <a:t>26</a:t>
            </a:fld>
            <a:endParaRPr lang="en-US" dirty="0"/>
          </a:p>
        </p:txBody>
      </p:sp>
    </p:spTree>
    <p:extLst>
      <p:ext uri="{BB962C8B-B14F-4D97-AF65-F5344CB8AC3E}">
        <p14:creationId xmlns:p14="http://schemas.microsoft.com/office/powerpoint/2010/main" val="17654310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B1F781F4-099F-4112-9B1E-8A4E4163911A}" type="slidenum">
              <a:rPr lang="en-US" smtClean="0"/>
              <a:pPr>
                <a:defRPr/>
              </a:pPr>
              <a:t>27</a:t>
            </a:fld>
            <a:endParaRPr lang="en-US" dirty="0"/>
          </a:p>
        </p:txBody>
      </p:sp>
    </p:spTree>
    <p:extLst>
      <p:ext uri="{BB962C8B-B14F-4D97-AF65-F5344CB8AC3E}">
        <p14:creationId xmlns:p14="http://schemas.microsoft.com/office/powerpoint/2010/main" val="148498200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B1F781F4-099F-4112-9B1E-8A4E4163911A}" type="slidenum">
              <a:rPr lang="en-US" smtClean="0"/>
              <a:pPr>
                <a:defRPr/>
              </a:pPr>
              <a:t>28</a:t>
            </a:fld>
            <a:endParaRPr lang="en-US" dirty="0"/>
          </a:p>
        </p:txBody>
      </p:sp>
    </p:spTree>
    <p:extLst>
      <p:ext uri="{BB962C8B-B14F-4D97-AF65-F5344CB8AC3E}">
        <p14:creationId xmlns:p14="http://schemas.microsoft.com/office/powerpoint/2010/main" val="3752856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lvl="0">
              <a:buFont typeface="Arial" pitchFamily="34" charset="0"/>
              <a:buNone/>
            </a:pPr>
            <a:endParaRPr lang="en-NZ" dirty="0"/>
          </a:p>
        </p:txBody>
      </p:sp>
      <p:sp>
        <p:nvSpPr>
          <p:cNvPr id="4" name="Slide Number Placeholder 3"/>
          <p:cNvSpPr>
            <a:spLocks noGrp="1"/>
          </p:cNvSpPr>
          <p:nvPr>
            <p:ph type="sldNum" sz="quarter" idx="10"/>
          </p:nvPr>
        </p:nvSpPr>
        <p:spPr/>
        <p:txBody>
          <a:bodyPr/>
          <a:lstStyle/>
          <a:p>
            <a:pPr>
              <a:defRPr/>
            </a:pPr>
            <a:fld id="{B1F781F4-099F-4112-9B1E-8A4E4163911A}" type="slidenum">
              <a:rPr lang="en-US" smtClean="0"/>
              <a:pPr>
                <a:defRPr/>
              </a:pPr>
              <a:t>29</a:t>
            </a:fld>
            <a:endParaRPr lang="en-US" dirty="0"/>
          </a:p>
        </p:txBody>
      </p:sp>
    </p:spTree>
    <p:extLst>
      <p:ext uri="{BB962C8B-B14F-4D97-AF65-F5344CB8AC3E}">
        <p14:creationId xmlns:p14="http://schemas.microsoft.com/office/powerpoint/2010/main" val="152990019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NZ" dirty="0"/>
              <a:t>Over the last 40 years, the increase in the speed of processors and main memory has far outstripped that for disk access, with processor and main memory speeds increasing by about two orders of magnitude compared to one order of magnitude for disk. </a:t>
            </a:r>
          </a:p>
          <a:p>
            <a:pPr lvl="1">
              <a:buFont typeface="Arial" pitchFamily="34" charset="0"/>
              <a:buChar char="•"/>
            </a:pPr>
            <a:r>
              <a:rPr lang="en-NZ" dirty="0"/>
              <a:t> The result is that disks are currently at least four orders of magnitude slower than main memory. </a:t>
            </a:r>
          </a:p>
          <a:p>
            <a:pPr lvl="1">
              <a:buFont typeface="Arial" pitchFamily="34" charset="0"/>
              <a:buChar char="•"/>
            </a:pPr>
            <a:r>
              <a:rPr lang="en-NZ" dirty="0"/>
              <a:t> Thus, the performance of disk storage subsystem is of vital concern.</a:t>
            </a:r>
          </a:p>
          <a:p>
            <a:endParaRPr lang="en-NZ" dirty="0"/>
          </a:p>
          <a:p>
            <a:r>
              <a:rPr lang="en-NZ" dirty="0"/>
              <a:t>In this section, we highlight some of the key issues and look at the most important approaches.</a:t>
            </a:r>
          </a:p>
        </p:txBody>
      </p:sp>
      <p:sp>
        <p:nvSpPr>
          <p:cNvPr id="4" name="Slide Number Placeholder 3"/>
          <p:cNvSpPr>
            <a:spLocks noGrp="1"/>
          </p:cNvSpPr>
          <p:nvPr>
            <p:ph type="sldNum" sz="quarter" idx="10"/>
          </p:nvPr>
        </p:nvSpPr>
        <p:spPr/>
        <p:txBody>
          <a:bodyPr/>
          <a:lstStyle/>
          <a:p>
            <a:pPr>
              <a:defRPr/>
            </a:pPr>
            <a:fld id="{5FBF5012-E6F5-495C-A541-6B7E71D3D4A6}" type="slidenum">
              <a:rPr lang="en-US" smtClean="0"/>
              <a:pPr>
                <a:defRPr/>
              </a:pPr>
              <a:t>30</a:t>
            </a:fld>
            <a:endParaRPr lang="en-US" dirty="0"/>
          </a:p>
        </p:txBody>
      </p:sp>
    </p:spTree>
    <p:extLst>
      <p:ext uri="{BB962C8B-B14F-4D97-AF65-F5344CB8AC3E}">
        <p14:creationId xmlns:p14="http://schemas.microsoft.com/office/powerpoint/2010/main" val="107210195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B1F781F4-099F-4112-9B1E-8A4E4163911A}" type="slidenum">
              <a:rPr lang="en-US" smtClean="0"/>
              <a:pPr>
                <a:defRPr/>
              </a:pPr>
              <a:t>31</a:t>
            </a:fld>
            <a:endParaRPr lang="en-US" dirty="0"/>
          </a:p>
        </p:txBody>
      </p:sp>
    </p:spTree>
    <p:extLst>
      <p:ext uri="{BB962C8B-B14F-4D97-AF65-F5344CB8AC3E}">
        <p14:creationId xmlns:p14="http://schemas.microsoft.com/office/powerpoint/2010/main" val="142977616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NZ" dirty="0"/>
          </a:p>
        </p:txBody>
      </p:sp>
      <p:sp>
        <p:nvSpPr>
          <p:cNvPr id="4" name="Slide Number Placeholder 3"/>
          <p:cNvSpPr>
            <a:spLocks noGrp="1"/>
          </p:cNvSpPr>
          <p:nvPr>
            <p:ph type="sldNum" sz="quarter" idx="10"/>
          </p:nvPr>
        </p:nvSpPr>
        <p:spPr/>
        <p:txBody>
          <a:bodyPr/>
          <a:lstStyle/>
          <a:p>
            <a:pPr>
              <a:defRPr/>
            </a:pPr>
            <a:fld id="{B1F781F4-099F-4112-9B1E-8A4E4163911A}" type="slidenum">
              <a:rPr lang="en-US" smtClean="0"/>
              <a:pPr>
                <a:defRPr/>
              </a:pPr>
              <a:t>32</a:t>
            </a:fld>
            <a:endParaRPr lang="en-US" dirty="0"/>
          </a:p>
        </p:txBody>
      </p:sp>
    </p:spTree>
    <p:extLst>
      <p:ext uri="{BB962C8B-B14F-4D97-AF65-F5344CB8AC3E}">
        <p14:creationId xmlns:p14="http://schemas.microsoft.com/office/powerpoint/2010/main" val="205342845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b="0" dirty="0"/>
          </a:p>
        </p:txBody>
      </p:sp>
      <p:sp>
        <p:nvSpPr>
          <p:cNvPr id="4" name="Slide Number Placeholder 3"/>
          <p:cNvSpPr>
            <a:spLocks noGrp="1"/>
          </p:cNvSpPr>
          <p:nvPr>
            <p:ph type="sldNum" sz="quarter" idx="10"/>
          </p:nvPr>
        </p:nvSpPr>
        <p:spPr/>
        <p:txBody>
          <a:bodyPr/>
          <a:lstStyle/>
          <a:p>
            <a:pPr>
              <a:defRPr/>
            </a:pPr>
            <a:fld id="{B1F781F4-099F-4112-9B1E-8A4E4163911A}" type="slidenum">
              <a:rPr lang="en-US" smtClean="0"/>
              <a:pPr>
                <a:defRPr/>
              </a:pPr>
              <a:t>33</a:t>
            </a:fld>
            <a:endParaRPr lang="en-US" dirty="0"/>
          </a:p>
        </p:txBody>
      </p:sp>
    </p:spTree>
    <p:extLst>
      <p:ext uri="{BB962C8B-B14F-4D97-AF65-F5344CB8AC3E}">
        <p14:creationId xmlns:p14="http://schemas.microsoft.com/office/powerpoint/2010/main" val="190976866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NZ" dirty="0"/>
          </a:p>
        </p:txBody>
      </p:sp>
      <p:sp>
        <p:nvSpPr>
          <p:cNvPr id="4" name="Slide Number Placeholder 3"/>
          <p:cNvSpPr>
            <a:spLocks noGrp="1"/>
          </p:cNvSpPr>
          <p:nvPr>
            <p:ph type="sldNum" sz="quarter" idx="10"/>
          </p:nvPr>
        </p:nvSpPr>
        <p:spPr/>
        <p:txBody>
          <a:bodyPr/>
          <a:lstStyle/>
          <a:p>
            <a:pPr>
              <a:defRPr/>
            </a:pPr>
            <a:fld id="{B1F781F4-099F-4112-9B1E-8A4E4163911A}" type="slidenum">
              <a:rPr lang="en-US" smtClean="0"/>
              <a:pPr>
                <a:defRPr/>
              </a:pPr>
              <a:t>34</a:t>
            </a:fld>
            <a:endParaRPr lang="en-US" dirty="0"/>
          </a:p>
        </p:txBody>
      </p:sp>
    </p:spTree>
    <p:extLst>
      <p:ext uri="{BB962C8B-B14F-4D97-AF65-F5344CB8AC3E}">
        <p14:creationId xmlns:p14="http://schemas.microsoft.com/office/powerpoint/2010/main" val="119139820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NZ" dirty="0"/>
          </a:p>
        </p:txBody>
      </p:sp>
      <p:sp>
        <p:nvSpPr>
          <p:cNvPr id="4" name="Slide Number Placeholder 3"/>
          <p:cNvSpPr>
            <a:spLocks noGrp="1"/>
          </p:cNvSpPr>
          <p:nvPr>
            <p:ph type="sldNum" sz="quarter" idx="10"/>
          </p:nvPr>
        </p:nvSpPr>
        <p:spPr/>
        <p:txBody>
          <a:bodyPr/>
          <a:lstStyle/>
          <a:p>
            <a:pPr>
              <a:defRPr/>
            </a:pPr>
            <a:fld id="{B1F781F4-099F-4112-9B1E-8A4E4163911A}" type="slidenum">
              <a:rPr lang="en-US" smtClean="0"/>
              <a:pPr>
                <a:defRPr/>
              </a:pPr>
              <a:t>35</a:t>
            </a:fld>
            <a:endParaRPr lang="en-US" dirty="0"/>
          </a:p>
        </p:txBody>
      </p:sp>
    </p:spTree>
    <p:extLst>
      <p:ext uri="{BB962C8B-B14F-4D97-AF65-F5344CB8AC3E}">
        <p14:creationId xmlns:p14="http://schemas.microsoft.com/office/powerpoint/2010/main" val="69214042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B1F781F4-099F-4112-9B1E-8A4E4163911A}" type="slidenum">
              <a:rPr lang="en-US" smtClean="0"/>
              <a:pPr>
                <a:defRPr/>
              </a:pPr>
              <a:t>36</a:t>
            </a:fld>
            <a:endParaRPr lang="en-US" dirty="0"/>
          </a:p>
        </p:txBody>
      </p:sp>
    </p:spTree>
    <p:extLst>
      <p:ext uri="{BB962C8B-B14F-4D97-AF65-F5344CB8AC3E}">
        <p14:creationId xmlns:p14="http://schemas.microsoft.com/office/powerpoint/2010/main" val="203262359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NZ" dirty="0"/>
              <a:t>In transaction processing systems, giving the device to the most recent user should result in little or no arm movement for moving through a sequential file.</a:t>
            </a:r>
          </a:p>
          <a:p>
            <a:endParaRPr lang="en-NZ" dirty="0"/>
          </a:p>
        </p:txBody>
      </p:sp>
      <p:sp>
        <p:nvSpPr>
          <p:cNvPr id="4" name="Slide Number Placeholder 3"/>
          <p:cNvSpPr>
            <a:spLocks noGrp="1"/>
          </p:cNvSpPr>
          <p:nvPr>
            <p:ph type="sldNum" sz="quarter" idx="10"/>
          </p:nvPr>
        </p:nvSpPr>
        <p:spPr/>
        <p:txBody>
          <a:bodyPr/>
          <a:lstStyle/>
          <a:p>
            <a:pPr>
              <a:defRPr/>
            </a:pPr>
            <a:fld id="{B1F781F4-099F-4112-9B1E-8A4E4163911A}" type="slidenum">
              <a:rPr lang="en-US" smtClean="0"/>
              <a:pPr>
                <a:defRPr/>
              </a:pPr>
              <a:t>37</a:t>
            </a:fld>
            <a:endParaRPr lang="en-US" dirty="0"/>
          </a:p>
        </p:txBody>
      </p:sp>
    </p:spTree>
    <p:extLst>
      <p:ext uri="{BB962C8B-B14F-4D97-AF65-F5344CB8AC3E}">
        <p14:creationId xmlns:p14="http://schemas.microsoft.com/office/powerpoint/2010/main" val="13490468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NZ" dirty="0"/>
              <a:t>Select the disk I/O request that requires the least movement of the disk arm from its current position.</a:t>
            </a:r>
          </a:p>
          <a:p>
            <a:br>
              <a:rPr lang="en-NZ" dirty="0"/>
            </a:br>
            <a:r>
              <a:rPr lang="en-NZ" dirty="0"/>
              <a:t>Thus, we always choose to incur the minimum seek time. </a:t>
            </a:r>
          </a:p>
          <a:p>
            <a:pPr lvl="1">
              <a:buFont typeface="Arial" pitchFamily="34" charset="0"/>
              <a:buChar char="•"/>
            </a:pPr>
            <a:r>
              <a:rPr lang="en-NZ" dirty="0"/>
              <a:t>Always choosing the minimum seek time does not guarantee that the average seek time over a number of arm movements will be minimum.</a:t>
            </a:r>
          </a:p>
          <a:p>
            <a:pPr lvl="1">
              <a:buFont typeface="Arial" pitchFamily="34" charset="0"/>
              <a:buChar char="•"/>
            </a:pPr>
            <a:r>
              <a:rPr lang="en-NZ" dirty="0"/>
              <a:t>However, this should provide better performance than FIFO. </a:t>
            </a:r>
          </a:p>
          <a:p>
            <a:pPr lvl="0">
              <a:buFont typeface="Arial" pitchFamily="34" charset="0"/>
              <a:buNone/>
            </a:pPr>
            <a:endParaRPr lang="en-NZ" dirty="0"/>
          </a:p>
          <a:p>
            <a:pPr lvl="0">
              <a:buFont typeface="Arial" pitchFamily="34" charset="0"/>
              <a:buNone/>
            </a:pPr>
            <a:r>
              <a:rPr lang="en-NZ" dirty="0"/>
              <a:t>Because the arm can move in two directions, a random tie-breaking algorithm may be used to resolve cases of equal distances.</a:t>
            </a:r>
            <a:endParaRPr lang="en-US" dirty="0"/>
          </a:p>
        </p:txBody>
      </p:sp>
      <p:sp>
        <p:nvSpPr>
          <p:cNvPr id="4" name="Slide Number Placeholder 3"/>
          <p:cNvSpPr>
            <a:spLocks noGrp="1"/>
          </p:cNvSpPr>
          <p:nvPr>
            <p:ph type="sldNum" sz="quarter" idx="10"/>
          </p:nvPr>
        </p:nvSpPr>
        <p:spPr/>
        <p:txBody>
          <a:bodyPr/>
          <a:lstStyle/>
          <a:p>
            <a:pPr>
              <a:defRPr/>
            </a:pPr>
            <a:fld id="{B1F781F4-099F-4112-9B1E-8A4E4163911A}" type="slidenum">
              <a:rPr lang="en-US" smtClean="0"/>
              <a:pPr>
                <a:defRPr/>
              </a:pPr>
              <a:t>38</a:t>
            </a:fld>
            <a:endParaRPr lang="en-US" dirty="0"/>
          </a:p>
        </p:txBody>
      </p:sp>
    </p:spTree>
    <p:extLst>
      <p:ext uri="{BB962C8B-B14F-4D97-AF65-F5344CB8AC3E}">
        <p14:creationId xmlns:p14="http://schemas.microsoft.com/office/powerpoint/2010/main" val="174786043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NZ" dirty="0"/>
              <a:t>With SCAN, the arm is required to move in one direction only, satisfying all outstanding requests en route, until it reaches the last track in that direction or until there are no more requests in that direction.</a:t>
            </a:r>
          </a:p>
          <a:p>
            <a:pPr marL="457200" marR="0" lvl="1" indent="0" algn="l" defTabSz="914400" rtl="0" eaLnBrk="0" fontAlgn="base" latinLnBrk="0" hangingPunct="0">
              <a:lnSpc>
                <a:spcPct val="100000"/>
              </a:lnSpc>
              <a:spcBef>
                <a:spcPct val="30000"/>
              </a:spcBef>
              <a:spcAft>
                <a:spcPct val="0"/>
              </a:spcAft>
              <a:buClrTx/>
              <a:buSzTx/>
              <a:buFont typeface="Arial" pitchFamily="34" charset="0"/>
              <a:buChar char="•"/>
              <a:tabLst/>
              <a:defRPr/>
            </a:pPr>
            <a:r>
              <a:rPr lang="en-NZ" dirty="0"/>
              <a:t> The service direction is then reversed and the scan proceeds in the opposite direction, again picking up all requests in order.</a:t>
            </a:r>
            <a:endParaRPr lang="en-US" dirty="0"/>
          </a:p>
          <a:p>
            <a:endParaRPr lang="en-NZ" dirty="0"/>
          </a:p>
          <a:p>
            <a:r>
              <a:rPr lang="en-NZ" dirty="0"/>
              <a:t>This latter refinement is sometimes referred to as the LOOK policy. </a:t>
            </a:r>
          </a:p>
          <a:p>
            <a:endParaRPr lang="en-NZ" dirty="0"/>
          </a:p>
          <a:p>
            <a:r>
              <a:rPr lang="en-NZ" dirty="0"/>
              <a:t>The SCAN policy favors jobs whose requests are for tracks nearest to both innermost and outermost tracks and favors the latest-arriving jobs.</a:t>
            </a:r>
          </a:p>
          <a:p>
            <a:endParaRPr lang="en-NZ" dirty="0"/>
          </a:p>
        </p:txBody>
      </p:sp>
      <p:sp>
        <p:nvSpPr>
          <p:cNvPr id="4" name="Slide Number Placeholder 3"/>
          <p:cNvSpPr>
            <a:spLocks noGrp="1"/>
          </p:cNvSpPr>
          <p:nvPr>
            <p:ph type="sldNum" sz="quarter" idx="10"/>
          </p:nvPr>
        </p:nvSpPr>
        <p:spPr/>
        <p:txBody>
          <a:bodyPr/>
          <a:lstStyle/>
          <a:p>
            <a:pPr>
              <a:defRPr/>
            </a:pPr>
            <a:fld id="{B1F781F4-099F-4112-9B1E-8A4E4163911A}" type="slidenum">
              <a:rPr lang="en-US" smtClean="0"/>
              <a:pPr>
                <a:defRPr/>
              </a:pPr>
              <a:t>39</a:t>
            </a:fld>
            <a:endParaRPr lang="en-US" dirty="0"/>
          </a:p>
        </p:txBody>
      </p:sp>
    </p:spTree>
    <p:extLst>
      <p:ext uri="{BB962C8B-B14F-4D97-AF65-F5344CB8AC3E}">
        <p14:creationId xmlns:p14="http://schemas.microsoft.com/office/powerpoint/2010/main" val="86157415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NZ" dirty="0"/>
              <a:t>The C-SCAN (circular SCAN) policy restricts scanning to one direction only.</a:t>
            </a:r>
          </a:p>
          <a:p>
            <a:pPr lvl="1">
              <a:buFont typeface="Arial" pitchFamily="34" charset="0"/>
              <a:buChar char="•"/>
            </a:pPr>
            <a:r>
              <a:rPr lang="en-NZ" dirty="0"/>
              <a:t>Thus, when the last track has been visited in one direction, the arm is returned to the opposite end of the disk and the scan begins again.</a:t>
            </a:r>
          </a:p>
          <a:p>
            <a:pPr lvl="1">
              <a:buFont typeface="Arial" pitchFamily="34" charset="0"/>
              <a:buChar char="•"/>
            </a:pPr>
            <a:endParaRPr lang="en-NZ" dirty="0"/>
          </a:p>
          <a:p>
            <a:pPr lvl="0">
              <a:buFont typeface="Arial" pitchFamily="34" charset="0"/>
              <a:buNone/>
            </a:pPr>
            <a:r>
              <a:rPr lang="en-NZ" dirty="0"/>
              <a:t>This reduces the maximum delay experienced by new requests.</a:t>
            </a:r>
            <a:endParaRPr lang="en-US" dirty="0"/>
          </a:p>
        </p:txBody>
      </p:sp>
      <p:sp>
        <p:nvSpPr>
          <p:cNvPr id="4" name="Slide Number Placeholder 3"/>
          <p:cNvSpPr>
            <a:spLocks noGrp="1"/>
          </p:cNvSpPr>
          <p:nvPr>
            <p:ph type="sldNum" sz="quarter" idx="10"/>
          </p:nvPr>
        </p:nvSpPr>
        <p:spPr/>
        <p:txBody>
          <a:bodyPr/>
          <a:lstStyle/>
          <a:p>
            <a:pPr>
              <a:defRPr/>
            </a:pPr>
            <a:fld id="{B1F781F4-099F-4112-9B1E-8A4E4163911A}" type="slidenum">
              <a:rPr lang="en-US" smtClean="0"/>
              <a:pPr>
                <a:defRPr/>
              </a:pPr>
              <a:t>40</a:t>
            </a:fld>
            <a:endParaRPr lang="en-US" dirty="0"/>
          </a:p>
        </p:txBody>
      </p:sp>
    </p:spTree>
    <p:extLst>
      <p:ext uri="{BB962C8B-B14F-4D97-AF65-F5344CB8AC3E}">
        <p14:creationId xmlns:p14="http://schemas.microsoft.com/office/powerpoint/2010/main" val="2142041397"/>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NZ" dirty="0"/>
              <a:t>The N-step-SCAN policy segments the disk request queue into subqueues of length N. </a:t>
            </a:r>
          </a:p>
          <a:p>
            <a:endParaRPr lang="en-NZ" dirty="0"/>
          </a:p>
          <a:p>
            <a:r>
              <a:rPr lang="en-NZ" dirty="0"/>
              <a:t>Subqueues are processed one at a time, using SCAN. </a:t>
            </a:r>
          </a:p>
          <a:p>
            <a:endParaRPr lang="en-NZ" dirty="0"/>
          </a:p>
          <a:p>
            <a:r>
              <a:rPr lang="en-NZ" dirty="0"/>
              <a:t>While a queue is being processed, new requests must be added to some other queue. </a:t>
            </a:r>
          </a:p>
          <a:p>
            <a:endParaRPr lang="en-NZ" dirty="0"/>
          </a:p>
          <a:p>
            <a:r>
              <a:rPr lang="en-NZ" dirty="0"/>
              <a:t>If fewer than N requests are available at the end of a scan, then all of them are processed with the next scan.</a:t>
            </a:r>
            <a:endParaRPr lang="en-US" dirty="0"/>
          </a:p>
        </p:txBody>
      </p:sp>
      <p:sp>
        <p:nvSpPr>
          <p:cNvPr id="4" name="Slide Number Placeholder 3"/>
          <p:cNvSpPr>
            <a:spLocks noGrp="1"/>
          </p:cNvSpPr>
          <p:nvPr>
            <p:ph type="sldNum" sz="quarter" idx="10"/>
          </p:nvPr>
        </p:nvSpPr>
        <p:spPr/>
        <p:txBody>
          <a:bodyPr/>
          <a:lstStyle/>
          <a:p>
            <a:pPr>
              <a:defRPr/>
            </a:pPr>
            <a:fld id="{B1F781F4-099F-4112-9B1E-8A4E4163911A}" type="slidenum">
              <a:rPr lang="en-US" smtClean="0"/>
              <a:pPr>
                <a:defRPr/>
              </a:pPr>
              <a:t>41</a:t>
            </a:fld>
            <a:endParaRPr lang="en-US" dirty="0"/>
          </a:p>
        </p:txBody>
      </p:sp>
    </p:spTree>
    <p:extLst>
      <p:ext uri="{BB962C8B-B14F-4D97-AF65-F5344CB8AC3E}">
        <p14:creationId xmlns:p14="http://schemas.microsoft.com/office/powerpoint/2010/main" val="87390107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NZ" dirty="0"/>
              <a:t>FSCAN is a policy that uses two subqueues.</a:t>
            </a:r>
          </a:p>
          <a:p>
            <a:endParaRPr lang="en-NZ" dirty="0"/>
          </a:p>
          <a:p>
            <a:r>
              <a:rPr lang="en-NZ" dirty="0"/>
              <a:t> When a scan begins, all of the requests are in one of the queues, with the other empty.</a:t>
            </a:r>
          </a:p>
          <a:p>
            <a:endParaRPr lang="en-NZ" dirty="0"/>
          </a:p>
          <a:p>
            <a:r>
              <a:rPr lang="en-NZ" dirty="0"/>
              <a:t>During the scan, all new requests are put into the other queue.</a:t>
            </a:r>
          </a:p>
          <a:p>
            <a:pPr lvl="1">
              <a:buFont typeface="Arial" pitchFamily="34" charset="0"/>
              <a:buChar char="•"/>
            </a:pPr>
            <a:r>
              <a:rPr lang="en-NZ" dirty="0"/>
              <a:t> Thus, service of new requests is deferred until all of the old requests have been processed.</a:t>
            </a:r>
            <a:endParaRPr lang="en-US" dirty="0"/>
          </a:p>
        </p:txBody>
      </p:sp>
      <p:sp>
        <p:nvSpPr>
          <p:cNvPr id="4" name="Slide Number Placeholder 3"/>
          <p:cNvSpPr>
            <a:spLocks noGrp="1"/>
          </p:cNvSpPr>
          <p:nvPr>
            <p:ph type="sldNum" sz="quarter" idx="10"/>
          </p:nvPr>
        </p:nvSpPr>
        <p:spPr/>
        <p:txBody>
          <a:bodyPr/>
          <a:lstStyle/>
          <a:p>
            <a:pPr>
              <a:defRPr/>
            </a:pPr>
            <a:fld id="{B1F781F4-099F-4112-9B1E-8A4E4163911A}" type="slidenum">
              <a:rPr lang="en-US" smtClean="0"/>
              <a:pPr>
                <a:defRPr/>
              </a:pPr>
              <a:t>42</a:t>
            </a:fld>
            <a:endParaRPr lang="en-US" dirty="0"/>
          </a:p>
        </p:txBody>
      </p:sp>
    </p:spTree>
    <p:extLst>
      <p:ext uri="{BB962C8B-B14F-4D97-AF65-F5344CB8AC3E}">
        <p14:creationId xmlns:p14="http://schemas.microsoft.com/office/powerpoint/2010/main" val="1014638464"/>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T</a:t>
            </a:r>
          </a:p>
        </p:txBody>
      </p:sp>
      <p:sp>
        <p:nvSpPr>
          <p:cNvPr id="4" name="Slide Number Placeholder 3"/>
          <p:cNvSpPr>
            <a:spLocks noGrp="1"/>
          </p:cNvSpPr>
          <p:nvPr>
            <p:ph type="sldNum" sz="quarter" idx="10"/>
          </p:nvPr>
        </p:nvSpPr>
        <p:spPr/>
        <p:txBody>
          <a:bodyPr/>
          <a:lstStyle/>
          <a:p>
            <a:pPr>
              <a:defRPr/>
            </a:pPr>
            <a:fld id="{B1F781F4-099F-4112-9B1E-8A4E4163911A}" type="slidenum">
              <a:rPr lang="en-US" smtClean="0"/>
              <a:pPr>
                <a:defRPr/>
              </a:pPr>
              <a:t>43</a:t>
            </a:fld>
            <a:endParaRPr lang="en-US" dirty="0"/>
          </a:p>
        </p:txBody>
      </p:sp>
    </p:spTree>
    <p:extLst>
      <p:ext uri="{BB962C8B-B14F-4D97-AF65-F5344CB8AC3E}">
        <p14:creationId xmlns:p14="http://schemas.microsoft.com/office/powerpoint/2010/main" val="2008507268"/>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en-US" dirty="0"/>
          </a:p>
        </p:txBody>
      </p:sp>
      <p:sp>
        <p:nvSpPr>
          <p:cNvPr id="4" name="عنصر نائب لرقم الشريحة 3"/>
          <p:cNvSpPr>
            <a:spLocks noGrp="1"/>
          </p:cNvSpPr>
          <p:nvPr>
            <p:ph type="sldNum" sz="quarter" idx="5"/>
          </p:nvPr>
        </p:nvSpPr>
        <p:spPr/>
        <p:txBody>
          <a:bodyPr/>
          <a:lstStyle/>
          <a:p>
            <a:fld id="{3198DA59-4DC9-4273-A831-555205F6A3B3}" type="slidenum">
              <a:rPr lang="en-US" smtClean="0"/>
              <a:t>44</a:t>
            </a:fld>
            <a:endParaRPr lang="en-US"/>
          </a:p>
        </p:txBody>
      </p:sp>
    </p:spTree>
    <p:extLst>
      <p:ext uri="{BB962C8B-B14F-4D97-AF65-F5344CB8AC3E}">
        <p14:creationId xmlns:p14="http://schemas.microsoft.com/office/powerpoint/2010/main" val="1876918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ar-SA"/>
              <a:t>انقر لتحرير نمط عنوان الشكل الرئيسي</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ar-SA"/>
              <a:t>انقر لتحرير نمط العنوان الفرعي للشكل الرئيسي</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3/24/2023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3939900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عنوان الشكل الرئيسي</a:t>
            </a:r>
            <a:endParaRPr lang="en-US"/>
          </a:p>
        </p:txBody>
      </p:sp>
      <p:sp>
        <p:nvSpPr>
          <p:cNvPr id="3" name="Content Placeholder 2"/>
          <p:cNvSpPr>
            <a:spLocks noGrp="1"/>
          </p:cNvSpPr>
          <p:nvPr>
            <p:ph idx="1"/>
          </p:nvPr>
        </p:nvSpPr>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3/24/2023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116030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ar-SA"/>
              <a:t>انقر لتحرير نمط عنوان الشكل الرئيسي</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ar-SA"/>
              <a:t>انقر لتحرير أنماط نص الشكل الرئيسي</a:t>
            </a:r>
          </a:p>
        </p:txBody>
      </p:sp>
      <p:sp>
        <p:nvSpPr>
          <p:cNvPr id="4" name="Date Placeholder 3"/>
          <p:cNvSpPr>
            <a:spLocks noGrp="1"/>
          </p:cNvSpPr>
          <p:nvPr>
            <p:ph type="dt" sz="half" idx="10"/>
          </p:nvPr>
        </p:nvSpPr>
        <p:spPr/>
        <p:txBody>
          <a:bodyPr/>
          <a:lstStyle/>
          <a:p>
            <a:fld id="{8C74A31B-FF56-417B-8DEE-958FFCC6BCD5}" type="datetimeFigureOut">
              <a:rPr lang="en-US" smtClean="0"/>
              <a:t>3/24/2023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949601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ان">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عنوان الشكل الرئيسي</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5" name="Date Placeholder 4"/>
          <p:cNvSpPr>
            <a:spLocks noGrp="1"/>
          </p:cNvSpPr>
          <p:nvPr>
            <p:ph type="dt" sz="half" idx="10"/>
          </p:nvPr>
        </p:nvSpPr>
        <p:spPr/>
        <p:txBody>
          <a:bodyPr/>
          <a:lstStyle/>
          <a:p>
            <a:fld id="{8C74A31B-FF56-417B-8DEE-958FFCC6BCD5}" type="datetimeFigureOut">
              <a:rPr lang="en-US" smtClean="0"/>
              <a:t>3/24/2023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40774384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ar-SA"/>
              <a:t>انقر لتحرير نمط عنوان الشكل الرئيسي</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4" name="Content Placeholder 3"/>
          <p:cNvSpPr>
            <a:spLocks noGrp="1"/>
          </p:cNvSpPr>
          <p:nvPr>
            <p:ph sz="half" idx="2"/>
          </p:nvPr>
        </p:nvSpPr>
        <p:spPr>
          <a:xfrm>
            <a:off x="839788" y="2505075"/>
            <a:ext cx="5157787"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6" name="Content Placeholder 5"/>
          <p:cNvSpPr>
            <a:spLocks noGrp="1"/>
          </p:cNvSpPr>
          <p:nvPr>
            <p:ph sz="quarter" idx="4"/>
          </p:nvPr>
        </p:nvSpPr>
        <p:spPr>
          <a:xfrm>
            <a:off x="6172200" y="2505075"/>
            <a:ext cx="5183188"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7" name="Date Placeholder 6"/>
          <p:cNvSpPr>
            <a:spLocks noGrp="1"/>
          </p:cNvSpPr>
          <p:nvPr>
            <p:ph type="dt" sz="half" idx="10"/>
          </p:nvPr>
        </p:nvSpPr>
        <p:spPr/>
        <p:txBody>
          <a:bodyPr/>
          <a:lstStyle/>
          <a:p>
            <a:fld id="{8C74A31B-FF56-417B-8DEE-958FFCC6BCD5}" type="datetimeFigureOut">
              <a:rPr lang="en-US" smtClean="0"/>
              <a:t>3/24/2023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5976051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عنوان الشكل الرئيسي</a:t>
            </a:r>
            <a:endParaRPr lang="en-US"/>
          </a:p>
        </p:txBody>
      </p:sp>
      <p:sp>
        <p:nvSpPr>
          <p:cNvPr id="3" name="Date Placeholder 2"/>
          <p:cNvSpPr>
            <a:spLocks noGrp="1"/>
          </p:cNvSpPr>
          <p:nvPr>
            <p:ph type="dt" sz="half" idx="10"/>
          </p:nvPr>
        </p:nvSpPr>
        <p:spPr/>
        <p:txBody>
          <a:bodyPr/>
          <a:lstStyle/>
          <a:p>
            <a:fld id="{8C74A31B-FF56-417B-8DEE-958FFCC6BCD5}" type="datetimeFigureOut">
              <a:rPr lang="en-US" smtClean="0"/>
              <a:t>3/24/2023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8036983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3/24/2023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0479726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مع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ar-SA"/>
              <a:t>انقر لتحرير نمط عنوان الشكل الرئيسي</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Date Placeholder 4"/>
          <p:cNvSpPr>
            <a:spLocks noGrp="1"/>
          </p:cNvSpPr>
          <p:nvPr>
            <p:ph type="dt" sz="half" idx="10"/>
          </p:nvPr>
        </p:nvSpPr>
        <p:spPr/>
        <p:txBody>
          <a:bodyPr/>
          <a:lstStyle/>
          <a:p>
            <a:fld id="{8C74A31B-FF56-417B-8DEE-958FFCC6BCD5}" type="datetimeFigureOut">
              <a:rPr lang="en-US" smtClean="0"/>
              <a:t>3/24/2023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8194105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ar-SA"/>
              <a:t>انقر لتحرير نمط عنوان الشكل الرئيسي</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ar-SA"/>
              <a:t>انقر فوق الأيقونة لإضافة صورة</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Date Placeholder 4"/>
          <p:cNvSpPr>
            <a:spLocks noGrp="1"/>
          </p:cNvSpPr>
          <p:nvPr>
            <p:ph type="dt" sz="half" idx="10"/>
          </p:nvPr>
        </p:nvSpPr>
        <p:spPr/>
        <p:txBody>
          <a:bodyPr/>
          <a:lstStyle/>
          <a:p>
            <a:fld id="{8C74A31B-FF56-417B-8DEE-958FFCC6BCD5}" type="datetimeFigureOut">
              <a:rPr lang="en-US" smtClean="0"/>
              <a:t>3/24/2023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41512214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عنوان الشكل الرئيسي</a:t>
            </a:r>
            <a:endParaRPr lang="en-US"/>
          </a:p>
        </p:txBody>
      </p:sp>
      <p:sp>
        <p:nvSpPr>
          <p:cNvPr id="3" name="Vertical Text Placeholder 2"/>
          <p:cNvSpPr>
            <a:spLocks noGrp="1"/>
          </p:cNvSpPr>
          <p:nvPr>
            <p:ph type="body" orient="vert" idx="1"/>
          </p:nvPr>
        </p:nvSpPr>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3/24/2023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9361252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ar-SA"/>
              <a:t>انقر لتحرير نمط عنوان الشكل الرئيسي</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3/24/2023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7103571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ar-SA"/>
              <a:t>انقر لتحرير نمط عنوان الشكل الرئيسي</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3/24/2023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0289318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gif"/><Relationship Id="rId2" Type="http://schemas.openxmlformats.org/officeDocument/2006/relationships/notesSlide" Target="../notesSlides/notesSlide8.xml"/><Relationship Id="rId1" Type="http://schemas.openxmlformats.org/officeDocument/2006/relationships/slideLayout" Target="../slideLayouts/slideLayout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1.gif"/><Relationship Id="rId2" Type="http://schemas.openxmlformats.org/officeDocument/2006/relationships/notesSlide" Target="../notesSlides/notesSlide19.xml"/><Relationship Id="rId1" Type="http://schemas.openxmlformats.org/officeDocument/2006/relationships/slideLayout" Target="../slideLayouts/slideLayout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2.gif"/><Relationship Id="rId2" Type="http://schemas.openxmlformats.org/officeDocument/2006/relationships/notesSlide" Target="../notesSlides/notesSlide22.xml"/><Relationship Id="rId1" Type="http://schemas.openxmlformats.org/officeDocument/2006/relationships/slideLayout" Target="../slideLayouts/slideLayout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3.gif"/><Relationship Id="rId2" Type="http://schemas.openxmlformats.org/officeDocument/2006/relationships/notesSlide" Target="../notesSlides/notesSlide24.xml"/><Relationship Id="rId1" Type="http://schemas.openxmlformats.org/officeDocument/2006/relationships/slideLayout" Target="../slideLayouts/slideLayout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4.gif"/><Relationship Id="rId2" Type="http://schemas.openxmlformats.org/officeDocument/2006/relationships/notesSlide" Target="../notesSlides/notesSlide31.xml"/><Relationship Id="rId1" Type="http://schemas.openxmlformats.org/officeDocument/2006/relationships/slideLayout" Target="../slideLayouts/slideLayout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5.gif"/><Relationship Id="rId2" Type="http://schemas.openxmlformats.org/officeDocument/2006/relationships/notesSlide" Target="../notesSlides/notesSlide35.xml"/><Relationship Id="rId1" Type="http://schemas.openxmlformats.org/officeDocument/2006/relationships/slideLayout" Target="../slideLayouts/slideLayout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6.gif"/><Relationship Id="rId2" Type="http://schemas.openxmlformats.org/officeDocument/2006/relationships/notesSlide" Target="../notesSlides/notesSlide38.xml"/><Relationship Id="rId1" Type="http://schemas.openxmlformats.org/officeDocument/2006/relationships/slideLayout" Target="../slideLayouts/slideLayout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7.gif"/><Relationship Id="rId2" Type="http://schemas.openxmlformats.org/officeDocument/2006/relationships/notesSlide" Target="../notesSlides/notesSlide39.xml"/><Relationship Id="rId1" Type="http://schemas.openxmlformats.org/officeDocument/2006/relationships/slideLayout" Target="../slideLayouts/slideLayout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8.gif"/><Relationship Id="rId2" Type="http://schemas.openxmlformats.org/officeDocument/2006/relationships/notesSlide" Target="../notesSlides/notesSlide40.xml"/><Relationship Id="rId1" Type="http://schemas.openxmlformats.org/officeDocument/2006/relationships/slideLayout" Target="../slideLayouts/slideLayout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9.gif"/><Relationship Id="rId2" Type="http://schemas.openxmlformats.org/officeDocument/2006/relationships/notesSlide" Target="../notesSlides/notesSlide43.xml"/><Relationship Id="rId1" Type="http://schemas.openxmlformats.org/officeDocument/2006/relationships/slideLayout" Target="../slideLayouts/slideLayout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625551" y="0"/>
            <a:ext cx="11616451" cy="6680068"/>
          </a:xfrm>
          <a:prstGeom prst="rect">
            <a:avLst/>
          </a:prstGeom>
        </p:spPr>
      </p:pic>
      <p:pic>
        <p:nvPicPr>
          <p:cNvPr id="4" name="Picture 3"/>
          <p:cNvPicPr>
            <a:picLocks noChangeAspect="1"/>
          </p:cNvPicPr>
          <p:nvPr/>
        </p:nvPicPr>
        <p:blipFill rotWithShape="1">
          <a:blip r:embed="rId4"/>
          <a:srcRect l="984" r="914" b="11911"/>
          <a:stretch/>
        </p:blipFill>
        <p:spPr>
          <a:xfrm>
            <a:off x="0" y="4262362"/>
            <a:ext cx="12200709" cy="2688772"/>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6"/>
          <a:stretch>
            <a:fillRect/>
          </a:stretch>
        </p:blipFill>
        <p:spPr>
          <a:xfrm>
            <a:off x="-112889" y="422122"/>
            <a:ext cx="6714451" cy="1972334"/>
          </a:xfrm>
          <a:prstGeom prst="rect">
            <a:avLst/>
          </a:prstGeom>
        </p:spPr>
      </p:pic>
      <p:pic>
        <p:nvPicPr>
          <p:cNvPr id="13" name="Picture 12"/>
          <p:cNvPicPr>
            <a:picLocks noChangeAspect="1"/>
          </p:cNvPicPr>
          <p:nvPr/>
        </p:nvPicPr>
        <p:blipFill>
          <a:blip r:embed="rId7"/>
          <a:stretch>
            <a:fillRect/>
          </a:stretch>
        </p:blipFill>
        <p:spPr>
          <a:xfrm>
            <a:off x="6433777" y="3125529"/>
            <a:ext cx="5882401" cy="1034667"/>
          </a:xfrm>
          <a:prstGeom prst="rect">
            <a:avLst/>
          </a:prstGeom>
        </p:spPr>
      </p:pic>
      <p:sp>
        <p:nvSpPr>
          <p:cNvPr id="14" name="TextBox 13"/>
          <p:cNvSpPr txBox="1"/>
          <p:nvPr/>
        </p:nvSpPr>
        <p:spPr>
          <a:xfrm>
            <a:off x="474133" y="715791"/>
            <a:ext cx="5303503"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Operating Systems</a:t>
            </a:r>
          </a:p>
          <a:p>
            <a:r>
              <a:rPr lang="en-US" sz="2800" dirty="0">
                <a:solidFill>
                  <a:srgbClr val="24A9E1"/>
                </a:solidFill>
                <a:latin typeface="Tajawal Medium" panose="00000600000000000000" pitchFamily="2" charset="-78"/>
                <a:cs typeface="Tajawal Medium" panose="00000600000000000000" pitchFamily="2" charset="-78"/>
              </a:rPr>
              <a:t>Prepared by Dr. Alaa  Mohamed</a:t>
            </a:r>
          </a:p>
          <a:p>
            <a:r>
              <a:rPr lang="en-US" sz="2800" dirty="0">
                <a:solidFill>
                  <a:srgbClr val="FF9518"/>
                </a:solidFill>
                <a:latin typeface="Tajawal Medium" panose="00000600000000000000" pitchFamily="2" charset="-78"/>
                <a:cs typeface="Tajawal Medium" panose="00000600000000000000" pitchFamily="2" charset="-78"/>
              </a:rPr>
              <a:t>Module 6 – Part2</a:t>
            </a:r>
          </a:p>
        </p:txBody>
      </p:sp>
      <p:sp>
        <p:nvSpPr>
          <p:cNvPr id="16" name="TextBox 15"/>
          <p:cNvSpPr txBox="1"/>
          <p:nvPr/>
        </p:nvSpPr>
        <p:spPr>
          <a:xfrm>
            <a:off x="6433776" y="3325296"/>
            <a:ext cx="5673476"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I/O Management and Disk Scheduling</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104367"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673476"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I/O Management and Disk Scheduling</a:t>
            </a:r>
          </a:p>
        </p:txBody>
      </p:sp>
      <p:sp>
        <p:nvSpPr>
          <p:cNvPr id="8" name="TextBox 7"/>
          <p:cNvSpPr txBox="1"/>
          <p:nvPr/>
        </p:nvSpPr>
        <p:spPr>
          <a:xfrm>
            <a:off x="231939" y="236724"/>
            <a:ext cx="156485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06-Part2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32572" y="1358297"/>
            <a:ext cx="9666288" cy="2246769"/>
          </a:xfrm>
          <a:prstGeom prst="rect">
            <a:avLst/>
          </a:prstGeom>
          <a:noFill/>
        </p:spPr>
        <p:txBody>
          <a:bodyPr wrap="square" rtlCol="0">
            <a:spAutoFit/>
          </a:bodyPr>
          <a:lstStyle/>
          <a:p>
            <a:pPr marL="457200" indent="-457200" eaLnBrk="1" hangingPunct="1">
              <a:buFont typeface="Arial" panose="020B0604020202020204" pitchFamily="34" charset="0"/>
              <a:buChar char="•"/>
            </a:pPr>
            <a:r>
              <a:rPr lang="en-US" altLang="en-US" sz="2800" dirty="0"/>
              <a:t>Objectives:</a:t>
            </a:r>
          </a:p>
          <a:p>
            <a:pPr marL="914400" lvl="1" indent="-457200">
              <a:buFont typeface="Arial" panose="020B0604020202020204" pitchFamily="34" charset="0"/>
              <a:buChar char="•"/>
            </a:pPr>
            <a:r>
              <a:rPr lang="en-NZ" sz="2800" dirty="0">
                <a:solidFill>
                  <a:schemeClr val="tx2"/>
                </a:solidFill>
                <a:effectLst>
                  <a:outerShdw blurRad="38100" dist="38100" dir="2700000" algn="tl">
                    <a:srgbClr val="000000">
                      <a:alpha val="43137"/>
                    </a:srgbClr>
                  </a:outerShdw>
                </a:effectLst>
              </a:rPr>
              <a:t>I/O Devices</a:t>
            </a:r>
          </a:p>
          <a:p>
            <a:pPr marL="914400" lvl="1" indent="-457200">
              <a:buFont typeface="Arial" panose="020B0604020202020204" pitchFamily="34" charset="0"/>
              <a:buChar char="•"/>
            </a:pPr>
            <a:r>
              <a:rPr lang="en-NZ" sz="2800" dirty="0"/>
              <a:t>Organization of the I/O Function</a:t>
            </a:r>
          </a:p>
          <a:p>
            <a:pPr marL="914400" lvl="1" indent="-457200">
              <a:buFont typeface="Arial" panose="020B0604020202020204" pitchFamily="34" charset="0"/>
              <a:buChar char="•"/>
            </a:pPr>
            <a:r>
              <a:rPr lang="en-NZ" sz="2800" dirty="0"/>
              <a:t>Operating System Design Issues</a:t>
            </a:r>
          </a:p>
          <a:p>
            <a:pPr marL="914400" lvl="1" indent="-457200">
              <a:buFont typeface="Arial" panose="020B0604020202020204" pitchFamily="34" charset="0"/>
              <a:buChar char="•"/>
            </a:pPr>
            <a:r>
              <a:rPr lang="en-NZ" sz="2800" dirty="0"/>
              <a:t>Disk Scheduling</a:t>
            </a:r>
            <a:endParaRPr lang="en-US" altLang="en-US" sz="2800" dirty="0"/>
          </a:p>
        </p:txBody>
      </p:sp>
    </p:spTree>
    <p:extLst>
      <p:ext uri="{BB962C8B-B14F-4D97-AF65-F5344CB8AC3E}">
        <p14:creationId xmlns:p14="http://schemas.microsoft.com/office/powerpoint/2010/main" val="22602898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
            <a:extLst>
              <a:ext uri="{FF2B5EF4-FFF2-40B4-BE49-F238E27FC236}">
                <a16:creationId xmlns:a16="http://schemas.microsoft.com/office/drawing/2014/main" id="{B92D89F2-EC36-B7A9-B7AD-4B41B0D6202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12" name="Picture 2">
            <a:extLst>
              <a:ext uri="{FF2B5EF4-FFF2-40B4-BE49-F238E27FC236}">
                <a16:creationId xmlns:a16="http://schemas.microsoft.com/office/drawing/2014/main" id="{E991744C-C15E-C883-D265-A01BA09C21DB}"/>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13" name="Picture 3">
            <a:extLst>
              <a:ext uri="{FF2B5EF4-FFF2-40B4-BE49-F238E27FC236}">
                <a16:creationId xmlns:a16="http://schemas.microsoft.com/office/drawing/2014/main" id="{B3386BE9-43C8-89C2-6AA0-75E3C355E6BC}"/>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14" name="Picture 4">
            <a:extLst>
              <a:ext uri="{FF2B5EF4-FFF2-40B4-BE49-F238E27FC236}">
                <a16:creationId xmlns:a16="http://schemas.microsoft.com/office/drawing/2014/main" id="{D99D9CB1-D30D-0AC8-8D79-685605A8DAAD}"/>
              </a:ext>
            </a:extLst>
          </p:cNvPr>
          <p:cNvPicPr>
            <a:picLocks noChangeAspect="1"/>
          </p:cNvPicPr>
          <p:nvPr/>
        </p:nvPicPr>
        <p:blipFill>
          <a:blip r:embed="rId5"/>
          <a:stretch>
            <a:fillRect/>
          </a:stretch>
        </p:blipFill>
        <p:spPr>
          <a:xfrm>
            <a:off x="12104367" y="2204822"/>
            <a:ext cx="238650" cy="2709534"/>
          </a:xfrm>
          <a:prstGeom prst="rect">
            <a:avLst/>
          </a:prstGeom>
        </p:spPr>
      </p:pic>
      <p:pic>
        <p:nvPicPr>
          <p:cNvPr id="15" name="Picture 5">
            <a:extLst>
              <a:ext uri="{FF2B5EF4-FFF2-40B4-BE49-F238E27FC236}">
                <a16:creationId xmlns:a16="http://schemas.microsoft.com/office/drawing/2014/main" id="{F1A3B110-45A5-DCB4-C365-B8A68D05F245}"/>
              </a:ext>
            </a:extLst>
          </p:cNvPr>
          <p:cNvPicPr>
            <a:picLocks noChangeAspect="1"/>
          </p:cNvPicPr>
          <p:nvPr/>
        </p:nvPicPr>
        <p:blipFill>
          <a:blip r:embed="rId6"/>
          <a:stretch>
            <a:fillRect/>
          </a:stretch>
        </p:blipFill>
        <p:spPr>
          <a:xfrm>
            <a:off x="-108036" y="0"/>
            <a:ext cx="9533101" cy="1610200"/>
          </a:xfrm>
          <a:prstGeom prst="rect">
            <a:avLst/>
          </a:prstGeom>
        </p:spPr>
      </p:pic>
      <p:sp>
        <p:nvSpPr>
          <p:cNvPr id="2" name="Title 1"/>
          <p:cNvSpPr>
            <a:spLocks noGrp="1"/>
          </p:cNvSpPr>
          <p:nvPr>
            <p:ph type="title"/>
          </p:nvPr>
        </p:nvSpPr>
        <p:spPr>
          <a:xfrm>
            <a:off x="2440788" y="381000"/>
            <a:ext cx="4957539" cy="1325563"/>
          </a:xfrm>
        </p:spPr>
        <p:txBody>
          <a:bodyPr>
            <a:normAutofit/>
          </a:bodyPr>
          <a:lstStyle/>
          <a:p>
            <a:pPr rtl="0"/>
            <a:r>
              <a:rPr lang="en-NZ" sz="2800" dirty="0">
                <a:solidFill>
                  <a:schemeClr val="bg1"/>
                </a:solidFill>
                <a:latin typeface="+mn-lt"/>
                <a:ea typeface="+mn-ea"/>
                <a:cs typeface="Tajawal Medium" panose="00000600000000000000" pitchFamily="2" charset="-78"/>
              </a:rPr>
              <a:t>Categories of I/O Device</a:t>
            </a:r>
          </a:p>
        </p:txBody>
      </p:sp>
      <p:sp>
        <p:nvSpPr>
          <p:cNvPr id="3" name="Content Placeholder 2"/>
          <p:cNvSpPr>
            <a:spLocks noGrp="1"/>
          </p:cNvSpPr>
          <p:nvPr>
            <p:ph idx="4294967295"/>
          </p:nvPr>
        </p:nvSpPr>
        <p:spPr>
          <a:xfrm>
            <a:off x="1981200" y="1600200"/>
            <a:ext cx="8229600" cy="4876800"/>
          </a:xfrm>
        </p:spPr>
        <p:txBody>
          <a:bodyPr/>
          <a:lstStyle/>
          <a:p>
            <a:pPr algn="l" rtl="0"/>
            <a:r>
              <a:rPr lang="en-NZ" dirty="0"/>
              <a:t>Difficult area of OS design</a:t>
            </a:r>
          </a:p>
          <a:p>
            <a:pPr lvl="1" algn="l" rtl="0"/>
            <a:r>
              <a:rPr lang="en-NZ" dirty="0"/>
              <a:t>Difficult to develop a consistent solution due to a wide variety of devices and applications</a:t>
            </a:r>
          </a:p>
          <a:p>
            <a:pPr lvl="1" algn="l" rtl="0"/>
            <a:endParaRPr lang="en-NZ" dirty="0"/>
          </a:p>
          <a:p>
            <a:pPr algn="l" rtl="0"/>
            <a:r>
              <a:rPr lang="en-NZ" dirty="0"/>
              <a:t>Three Categories:</a:t>
            </a:r>
          </a:p>
          <a:p>
            <a:pPr lvl="1" algn="l" rtl="0"/>
            <a:r>
              <a:rPr lang="en-NZ" dirty="0"/>
              <a:t>Human readable</a:t>
            </a:r>
          </a:p>
          <a:p>
            <a:pPr lvl="1" algn="l" rtl="0"/>
            <a:r>
              <a:rPr lang="en-NZ" dirty="0"/>
              <a:t>Machine readable</a:t>
            </a:r>
          </a:p>
          <a:p>
            <a:pPr lvl="1" algn="l" rtl="0"/>
            <a:r>
              <a:rPr lang="en-NZ" dirty="0"/>
              <a:t>Communications</a:t>
            </a:r>
          </a:p>
          <a:p>
            <a:pPr algn="l" rtl="0"/>
            <a:endParaRPr lang="en-NZ" dirty="0"/>
          </a:p>
        </p:txBody>
      </p:sp>
      <p:cxnSp>
        <p:nvCxnSpPr>
          <p:cNvPr id="4" name="Straight Connector 3">
            <a:extLst>
              <a:ext uri="{FF2B5EF4-FFF2-40B4-BE49-F238E27FC236}">
                <a16:creationId xmlns:a16="http://schemas.microsoft.com/office/drawing/2014/main" id="{1F701684-9478-4B4C-867C-E39E7EF6E8D5}"/>
              </a:ext>
            </a:extLst>
          </p:cNvPr>
          <p:cNvCxnSpPr/>
          <p:nvPr/>
        </p:nvCxnSpPr>
        <p:spPr>
          <a:xfrm>
            <a:off x="1981200" y="1371600"/>
            <a:ext cx="8153400" cy="0"/>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5" name="TextBox 4"/>
          <p:cNvSpPr txBox="1"/>
          <p:nvPr/>
        </p:nvSpPr>
        <p:spPr>
          <a:xfrm>
            <a:off x="-593766" y="3218213"/>
            <a:ext cx="184731" cy="369332"/>
          </a:xfrm>
          <a:prstGeom prst="rect">
            <a:avLst/>
          </a:prstGeom>
          <a:noFill/>
        </p:spPr>
        <p:txBody>
          <a:bodyPr wrap="none" rtlCol="0">
            <a:spAutoFit/>
          </a:bodyPr>
          <a:lstStyle/>
          <a:p>
            <a:endParaRPr lang="en-US" dirty="0"/>
          </a:p>
        </p:txBody>
      </p:sp>
      <p:sp>
        <p:nvSpPr>
          <p:cNvPr id="16" name="TextBox 7">
            <a:extLst>
              <a:ext uri="{FF2B5EF4-FFF2-40B4-BE49-F238E27FC236}">
                <a16:creationId xmlns:a16="http://schemas.microsoft.com/office/drawing/2014/main" id="{CAEFDF7D-CE18-1B94-1E20-E188C830B461}"/>
              </a:ext>
            </a:extLst>
          </p:cNvPr>
          <p:cNvSpPr txBox="1"/>
          <p:nvPr/>
        </p:nvSpPr>
        <p:spPr>
          <a:xfrm>
            <a:off x="231939" y="236724"/>
            <a:ext cx="156485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06-Part2</a:t>
            </a:r>
            <a:endParaRPr lang="en-US" sz="2800" dirty="0">
              <a:solidFill>
                <a:srgbClr val="FF9518"/>
              </a:solidFill>
              <a:latin typeface="Tajawal Medium" panose="00000600000000000000" pitchFamily="2" charset="-78"/>
              <a:cs typeface="Tajawal Medium" panose="00000600000000000000" pitchFamily="2" charset="-78"/>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1">
            <a:extLst>
              <a:ext uri="{FF2B5EF4-FFF2-40B4-BE49-F238E27FC236}">
                <a16:creationId xmlns:a16="http://schemas.microsoft.com/office/drawing/2014/main" id="{4CE825EE-060B-BB8B-7907-89A67F50165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10" name="Picture 2">
            <a:extLst>
              <a:ext uri="{FF2B5EF4-FFF2-40B4-BE49-F238E27FC236}">
                <a16:creationId xmlns:a16="http://schemas.microsoft.com/office/drawing/2014/main" id="{D82C9871-4257-36A2-8C07-4C5E1229168B}"/>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11" name="Picture 3">
            <a:extLst>
              <a:ext uri="{FF2B5EF4-FFF2-40B4-BE49-F238E27FC236}">
                <a16:creationId xmlns:a16="http://schemas.microsoft.com/office/drawing/2014/main" id="{11FEE36A-B58C-8844-D554-CFB262EF09F5}"/>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12" name="Picture 4">
            <a:extLst>
              <a:ext uri="{FF2B5EF4-FFF2-40B4-BE49-F238E27FC236}">
                <a16:creationId xmlns:a16="http://schemas.microsoft.com/office/drawing/2014/main" id="{C29EE078-BB6A-B205-E9E7-40DE3A7CAB55}"/>
              </a:ext>
            </a:extLst>
          </p:cNvPr>
          <p:cNvPicPr>
            <a:picLocks noChangeAspect="1"/>
          </p:cNvPicPr>
          <p:nvPr/>
        </p:nvPicPr>
        <p:blipFill>
          <a:blip r:embed="rId5"/>
          <a:stretch>
            <a:fillRect/>
          </a:stretch>
        </p:blipFill>
        <p:spPr>
          <a:xfrm>
            <a:off x="12104367" y="2204822"/>
            <a:ext cx="238650" cy="2709534"/>
          </a:xfrm>
          <a:prstGeom prst="rect">
            <a:avLst/>
          </a:prstGeom>
        </p:spPr>
      </p:pic>
      <p:pic>
        <p:nvPicPr>
          <p:cNvPr id="13" name="Picture 5">
            <a:extLst>
              <a:ext uri="{FF2B5EF4-FFF2-40B4-BE49-F238E27FC236}">
                <a16:creationId xmlns:a16="http://schemas.microsoft.com/office/drawing/2014/main" id="{7BFFC765-7466-B547-CA5C-F53AB06CD422}"/>
              </a:ext>
            </a:extLst>
          </p:cNvPr>
          <p:cNvPicPr>
            <a:picLocks noChangeAspect="1"/>
          </p:cNvPicPr>
          <p:nvPr/>
        </p:nvPicPr>
        <p:blipFill>
          <a:blip r:embed="rId6"/>
          <a:stretch>
            <a:fillRect/>
          </a:stretch>
        </p:blipFill>
        <p:spPr>
          <a:xfrm>
            <a:off x="-108036" y="0"/>
            <a:ext cx="9533101" cy="1610200"/>
          </a:xfrm>
          <a:prstGeom prst="rect">
            <a:avLst/>
          </a:prstGeom>
        </p:spPr>
      </p:pic>
      <p:sp>
        <p:nvSpPr>
          <p:cNvPr id="5122" name="Title 1"/>
          <p:cNvSpPr>
            <a:spLocks noGrp="1"/>
          </p:cNvSpPr>
          <p:nvPr>
            <p:ph type="title"/>
          </p:nvPr>
        </p:nvSpPr>
        <p:spPr>
          <a:xfrm>
            <a:off x="2440788" y="284637"/>
            <a:ext cx="6344880" cy="1325563"/>
          </a:xfrm>
        </p:spPr>
        <p:txBody>
          <a:bodyPr>
            <a:normAutofit/>
          </a:bodyPr>
          <a:lstStyle/>
          <a:p>
            <a:r>
              <a:rPr lang="en-US" sz="2800" dirty="0">
                <a:solidFill>
                  <a:schemeClr val="bg1"/>
                </a:solidFill>
                <a:latin typeface="+mn-lt"/>
                <a:ea typeface="+mn-ea"/>
                <a:cs typeface="Tajawal Medium" panose="00000600000000000000" pitchFamily="2" charset="-78"/>
              </a:rPr>
              <a:t>Human readable</a:t>
            </a:r>
          </a:p>
        </p:txBody>
      </p:sp>
      <p:sp>
        <p:nvSpPr>
          <p:cNvPr id="4" name="Content Placeholder 3"/>
          <p:cNvSpPr>
            <a:spLocks noGrp="1"/>
          </p:cNvSpPr>
          <p:nvPr>
            <p:ph idx="4294967295"/>
          </p:nvPr>
        </p:nvSpPr>
        <p:spPr>
          <a:xfrm>
            <a:off x="1981200" y="1600200"/>
            <a:ext cx="8229600" cy="4876800"/>
          </a:xfrm>
        </p:spPr>
        <p:txBody>
          <a:bodyPr/>
          <a:lstStyle/>
          <a:p>
            <a:pPr algn="l" rtl="0"/>
            <a:r>
              <a:rPr lang="en-US" dirty="0"/>
              <a:t>Devices used to communicate with the user</a:t>
            </a:r>
          </a:p>
          <a:p>
            <a:pPr lvl="1"/>
            <a:r>
              <a:rPr lang="en-US" dirty="0"/>
              <a:t>Printers and terminals</a:t>
            </a:r>
          </a:p>
          <a:p>
            <a:pPr lvl="1" algn="l" rtl="0"/>
            <a:r>
              <a:rPr lang="en-US" dirty="0"/>
              <a:t>Video display</a:t>
            </a:r>
          </a:p>
          <a:p>
            <a:pPr lvl="1" algn="l" rtl="0"/>
            <a:r>
              <a:rPr lang="en-US" dirty="0"/>
              <a:t>Keyboard</a:t>
            </a:r>
          </a:p>
          <a:p>
            <a:pPr lvl="1" algn="l" rtl="0"/>
            <a:r>
              <a:rPr lang="en-US" dirty="0"/>
              <a:t>Mouse etc</a:t>
            </a:r>
          </a:p>
          <a:p>
            <a:pPr algn="l" rtl="0"/>
            <a:endParaRPr lang="en-US" dirty="0"/>
          </a:p>
        </p:txBody>
      </p:sp>
      <p:cxnSp>
        <p:nvCxnSpPr>
          <p:cNvPr id="5" name="Straight Connector 4">
            <a:extLst>
              <a:ext uri="{FF2B5EF4-FFF2-40B4-BE49-F238E27FC236}">
                <a16:creationId xmlns:a16="http://schemas.microsoft.com/office/drawing/2014/main" id="{803D93AE-7814-48D6-A8C6-850BB46A8996}"/>
              </a:ext>
            </a:extLst>
          </p:cNvPr>
          <p:cNvCxnSpPr/>
          <p:nvPr/>
        </p:nvCxnSpPr>
        <p:spPr>
          <a:xfrm>
            <a:off x="1981200" y="1371600"/>
            <a:ext cx="8153400" cy="0"/>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14" name="TextBox 7">
            <a:extLst>
              <a:ext uri="{FF2B5EF4-FFF2-40B4-BE49-F238E27FC236}">
                <a16:creationId xmlns:a16="http://schemas.microsoft.com/office/drawing/2014/main" id="{64A7FC6F-A1C5-882D-12BF-2916939F44A8}"/>
              </a:ext>
            </a:extLst>
          </p:cNvPr>
          <p:cNvSpPr txBox="1"/>
          <p:nvPr/>
        </p:nvSpPr>
        <p:spPr>
          <a:xfrm>
            <a:off x="231939" y="236724"/>
            <a:ext cx="156485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06-Part2</a:t>
            </a:r>
            <a:endParaRPr lang="en-US" sz="2800" dirty="0">
              <a:solidFill>
                <a:srgbClr val="FF9518"/>
              </a:solidFill>
              <a:latin typeface="Tajawal Medium" panose="00000600000000000000" pitchFamily="2" charset="-78"/>
              <a:cs typeface="Tajawal Medium" panose="00000600000000000000" pitchFamily="2" charset="-78"/>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1">
            <a:extLst>
              <a:ext uri="{FF2B5EF4-FFF2-40B4-BE49-F238E27FC236}">
                <a16:creationId xmlns:a16="http://schemas.microsoft.com/office/drawing/2014/main" id="{4DA6ABAF-F61D-6788-7967-5C9EDFBCB0A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11" name="Picture 2">
            <a:extLst>
              <a:ext uri="{FF2B5EF4-FFF2-40B4-BE49-F238E27FC236}">
                <a16:creationId xmlns:a16="http://schemas.microsoft.com/office/drawing/2014/main" id="{49F9804A-D2AF-C9F7-46F9-09326F83C48A}"/>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12" name="Picture 3">
            <a:extLst>
              <a:ext uri="{FF2B5EF4-FFF2-40B4-BE49-F238E27FC236}">
                <a16:creationId xmlns:a16="http://schemas.microsoft.com/office/drawing/2014/main" id="{4B593016-EFC7-4D09-34D4-1F0A437C0C51}"/>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13" name="Picture 4">
            <a:extLst>
              <a:ext uri="{FF2B5EF4-FFF2-40B4-BE49-F238E27FC236}">
                <a16:creationId xmlns:a16="http://schemas.microsoft.com/office/drawing/2014/main" id="{552D3EE6-5072-25F6-F9FC-5A42C55E5E16}"/>
              </a:ext>
            </a:extLst>
          </p:cNvPr>
          <p:cNvPicPr>
            <a:picLocks noChangeAspect="1"/>
          </p:cNvPicPr>
          <p:nvPr/>
        </p:nvPicPr>
        <p:blipFill>
          <a:blip r:embed="rId5"/>
          <a:stretch>
            <a:fillRect/>
          </a:stretch>
        </p:blipFill>
        <p:spPr>
          <a:xfrm>
            <a:off x="12104367" y="2204822"/>
            <a:ext cx="238650" cy="2709534"/>
          </a:xfrm>
          <a:prstGeom prst="rect">
            <a:avLst/>
          </a:prstGeom>
        </p:spPr>
      </p:pic>
      <p:pic>
        <p:nvPicPr>
          <p:cNvPr id="14" name="Picture 5">
            <a:extLst>
              <a:ext uri="{FF2B5EF4-FFF2-40B4-BE49-F238E27FC236}">
                <a16:creationId xmlns:a16="http://schemas.microsoft.com/office/drawing/2014/main" id="{A31354FE-FDFD-3EFC-605D-7AB0B9B3A69F}"/>
              </a:ext>
            </a:extLst>
          </p:cNvPr>
          <p:cNvPicPr>
            <a:picLocks noChangeAspect="1"/>
          </p:cNvPicPr>
          <p:nvPr/>
        </p:nvPicPr>
        <p:blipFill>
          <a:blip r:embed="rId6"/>
          <a:stretch>
            <a:fillRect/>
          </a:stretch>
        </p:blipFill>
        <p:spPr>
          <a:xfrm>
            <a:off x="-108036" y="0"/>
            <a:ext cx="9533101" cy="1610200"/>
          </a:xfrm>
          <a:prstGeom prst="rect">
            <a:avLst/>
          </a:prstGeom>
        </p:spPr>
      </p:pic>
      <p:sp>
        <p:nvSpPr>
          <p:cNvPr id="2" name="Title 1"/>
          <p:cNvSpPr>
            <a:spLocks noGrp="1"/>
          </p:cNvSpPr>
          <p:nvPr>
            <p:ph type="title"/>
          </p:nvPr>
        </p:nvSpPr>
        <p:spPr>
          <a:xfrm>
            <a:off x="2440788" y="160337"/>
            <a:ext cx="3803073" cy="1325563"/>
          </a:xfrm>
        </p:spPr>
        <p:txBody>
          <a:bodyPr>
            <a:normAutofit/>
          </a:bodyPr>
          <a:lstStyle/>
          <a:p>
            <a:r>
              <a:rPr lang="en-US" sz="2800" dirty="0">
                <a:solidFill>
                  <a:schemeClr val="bg1"/>
                </a:solidFill>
                <a:latin typeface="+mn-lt"/>
                <a:ea typeface="+mn-ea"/>
                <a:cs typeface="Tajawal Medium" panose="00000600000000000000" pitchFamily="2" charset="-78"/>
              </a:rPr>
              <a:t>Machine readable</a:t>
            </a:r>
          </a:p>
        </p:txBody>
      </p:sp>
      <p:sp>
        <p:nvSpPr>
          <p:cNvPr id="3" name="Content Placeholder 2"/>
          <p:cNvSpPr>
            <a:spLocks noGrp="1"/>
          </p:cNvSpPr>
          <p:nvPr>
            <p:ph idx="4294967295"/>
          </p:nvPr>
        </p:nvSpPr>
        <p:spPr>
          <a:xfrm>
            <a:off x="651740" y="1600200"/>
            <a:ext cx="11027642" cy="4876800"/>
          </a:xfrm>
        </p:spPr>
        <p:txBody>
          <a:bodyPr/>
          <a:lstStyle/>
          <a:p>
            <a:pPr algn="l" rtl="0"/>
            <a:r>
              <a:rPr lang="en-US" dirty="0"/>
              <a:t>Used to communicate with electronic equipment</a:t>
            </a:r>
          </a:p>
          <a:p>
            <a:pPr lvl="1" algn="l" rtl="0"/>
            <a:r>
              <a:rPr lang="en-US" dirty="0"/>
              <a:t>Disk drives</a:t>
            </a:r>
          </a:p>
          <a:p>
            <a:pPr lvl="2"/>
            <a:r>
              <a:rPr lang="en-US" sz="2400" b="0" i="0" u="none" strike="noStrike" kern="1200" dirty="0">
                <a:solidFill>
                  <a:schemeClr val="tx1"/>
                </a:solidFill>
                <a:effectLst/>
                <a:latin typeface="+mn-lt"/>
                <a:ea typeface="+mn-ea"/>
                <a:cs typeface="+mn-cs"/>
              </a:rPr>
              <a:t>is a technology that enables the reading, writing, deleting and modifying of data on a computer storage </a:t>
            </a:r>
            <a:r>
              <a:rPr lang="en-US" sz="2400" b="1" i="0" u="none" strike="noStrike" kern="1200" dirty="0">
                <a:solidFill>
                  <a:schemeClr val="tx1"/>
                </a:solidFill>
                <a:effectLst/>
                <a:latin typeface="+mn-lt"/>
                <a:ea typeface="+mn-ea"/>
                <a:cs typeface="+mn-cs"/>
              </a:rPr>
              <a:t>disk</a:t>
            </a:r>
            <a:r>
              <a:rPr lang="en-US" sz="2400" b="0" i="0" u="none" strike="noStrike" kern="1200" dirty="0">
                <a:solidFill>
                  <a:schemeClr val="tx1"/>
                </a:solidFill>
                <a:effectLst/>
                <a:latin typeface="+mn-lt"/>
                <a:ea typeface="+mn-ea"/>
                <a:cs typeface="+mn-cs"/>
              </a:rPr>
              <a:t>. It is either a built-in or external component of a </a:t>
            </a:r>
            <a:r>
              <a:rPr lang="en-US" sz="2400" b="1" i="0" u="none" strike="noStrike" kern="1200" dirty="0">
                <a:solidFill>
                  <a:schemeClr val="tx1"/>
                </a:solidFill>
                <a:effectLst/>
                <a:latin typeface="+mn-lt"/>
                <a:ea typeface="+mn-ea"/>
                <a:cs typeface="+mn-cs"/>
              </a:rPr>
              <a:t>disk</a:t>
            </a:r>
            <a:r>
              <a:rPr lang="en-US" sz="2400" b="0" i="0" u="none" strike="noStrike" kern="1200" dirty="0">
                <a:solidFill>
                  <a:schemeClr val="tx1"/>
                </a:solidFill>
                <a:effectLst/>
                <a:latin typeface="+mn-lt"/>
                <a:ea typeface="+mn-ea"/>
                <a:cs typeface="+mn-cs"/>
              </a:rPr>
              <a:t> that manages the </a:t>
            </a:r>
            <a:r>
              <a:rPr lang="en-US" sz="2400" b="1" i="0" u="none" strike="noStrike" kern="1200" dirty="0">
                <a:solidFill>
                  <a:schemeClr val="tx1"/>
                </a:solidFill>
                <a:effectLst/>
                <a:latin typeface="+mn-lt"/>
                <a:ea typeface="+mn-ea"/>
                <a:cs typeface="+mn-cs"/>
              </a:rPr>
              <a:t>disk's</a:t>
            </a:r>
            <a:r>
              <a:rPr lang="en-US" sz="2400" b="0" i="0" u="none" strike="noStrike" kern="1200" dirty="0">
                <a:solidFill>
                  <a:schemeClr val="tx1"/>
                </a:solidFill>
                <a:effectLst/>
                <a:latin typeface="+mn-lt"/>
                <a:ea typeface="+mn-ea"/>
                <a:cs typeface="+mn-cs"/>
              </a:rPr>
              <a:t> input/output (I/O) operations.</a:t>
            </a:r>
          </a:p>
          <a:p>
            <a:pPr lvl="1" algn="l" rtl="0"/>
            <a:endParaRPr lang="en-US" dirty="0"/>
          </a:p>
          <a:p>
            <a:pPr lvl="1" algn="l" rtl="0"/>
            <a:r>
              <a:rPr lang="en-US" dirty="0"/>
              <a:t>USB keys</a:t>
            </a:r>
          </a:p>
          <a:p>
            <a:pPr lvl="1" algn="l" rtl="0"/>
            <a:r>
              <a:rPr lang="en-US" dirty="0"/>
              <a:t>Sensors</a:t>
            </a:r>
          </a:p>
          <a:p>
            <a:pPr lvl="1" algn="l" rtl="0"/>
            <a:r>
              <a:rPr lang="en-US" dirty="0"/>
              <a:t>Controllers</a:t>
            </a:r>
          </a:p>
          <a:p>
            <a:pPr lvl="1" algn="l" rtl="0"/>
            <a:endParaRPr lang="en-US" dirty="0"/>
          </a:p>
        </p:txBody>
      </p:sp>
      <p:cxnSp>
        <p:nvCxnSpPr>
          <p:cNvPr id="4" name="Straight Connector 3">
            <a:extLst>
              <a:ext uri="{FF2B5EF4-FFF2-40B4-BE49-F238E27FC236}">
                <a16:creationId xmlns:a16="http://schemas.microsoft.com/office/drawing/2014/main" id="{1DCF72BF-D880-4B11-B71A-C808A9326EE2}"/>
              </a:ext>
            </a:extLst>
          </p:cNvPr>
          <p:cNvCxnSpPr/>
          <p:nvPr/>
        </p:nvCxnSpPr>
        <p:spPr>
          <a:xfrm>
            <a:off x="1981200" y="1371600"/>
            <a:ext cx="8153400" cy="0"/>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15" name="TextBox 7">
            <a:extLst>
              <a:ext uri="{FF2B5EF4-FFF2-40B4-BE49-F238E27FC236}">
                <a16:creationId xmlns:a16="http://schemas.microsoft.com/office/drawing/2014/main" id="{8900601D-5601-5B82-692D-76C223454A53}"/>
              </a:ext>
            </a:extLst>
          </p:cNvPr>
          <p:cNvSpPr txBox="1"/>
          <p:nvPr/>
        </p:nvSpPr>
        <p:spPr>
          <a:xfrm>
            <a:off x="231939" y="236724"/>
            <a:ext cx="156485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06-Part2</a:t>
            </a:r>
            <a:endParaRPr lang="en-US" sz="2800" dirty="0">
              <a:solidFill>
                <a:srgbClr val="FF9518"/>
              </a:solidFill>
              <a:latin typeface="Tajawal Medium" panose="00000600000000000000" pitchFamily="2" charset="-78"/>
              <a:cs typeface="Tajawal Medium" panose="00000600000000000000" pitchFamily="2" charset="-78"/>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1">
            <a:extLst>
              <a:ext uri="{FF2B5EF4-FFF2-40B4-BE49-F238E27FC236}">
                <a16:creationId xmlns:a16="http://schemas.microsoft.com/office/drawing/2014/main" id="{2CC11FED-83B2-90C3-242C-34D1756BD00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11" name="Picture 2">
            <a:extLst>
              <a:ext uri="{FF2B5EF4-FFF2-40B4-BE49-F238E27FC236}">
                <a16:creationId xmlns:a16="http://schemas.microsoft.com/office/drawing/2014/main" id="{01091B04-8282-89FE-5645-5C8C8D75C572}"/>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12" name="Picture 3">
            <a:extLst>
              <a:ext uri="{FF2B5EF4-FFF2-40B4-BE49-F238E27FC236}">
                <a16:creationId xmlns:a16="http://schemas.microsoft.com/office/drawing/2014/main" id="{7D4136FF-D1A4-604D-D3B9-63E6CFA42A30}"/>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13" name="Picture 4">
            <a:extLst>
              <a:ext uri="{FF2B5EF4-FFF2-40B4-BE49-F238E27FC236}">
                <a16:creationId xmlns:a16="http://schemas.microsoft.com/office/drawing/2014/main" id="{A2305EB5-370E-AD51-673D-BB8279F4879D}"/>
              </a:ext>
            </a:extLst>
          </p:cNvPr>
          <p:cNvPicPr>
            <a:picLocks noChangeAspect="1"/>
          </p:cNvPicPr>
          <p:nvPr/>
        </p:nvPicPr>
        <p:blipFill>
          <a:blip r:embed="rId5"/>
          <a:stretch>
            <a:fillRect/>
          </a:stretch>
        </p:blipFill>
        <p:spPr>
          <a:xfrm>
            <a:off x="12104367" y="2204822"/>
            <a:ext cx="238650" cy="2709534"/>
          </a:xfrm>
          <a:prstGeom prst="rect">
            <a:avLst/>
          </a:prstGeom>
        </p:spPr>
      </p:pic>
      <p:pic>
        <p:nvPicPr>
          <p:cNvPr id="14" name="Picture 5">
            <a:extLst>
              <a:ext uri="{FF2B5EF4-FFF2-40B4-BE49-F238E27FC236}">
                <a16:creationId xmlns:a16="http://schemas.microsoft.com/office/drawing/2014/main" id="{0AF76759-46B1-ECA3-A791-DAAF124102BF}"/>
              </a:ext>
            </a:extLst>
          </p:cNvPr>
          <p:cNvPicPr>
            <a:picLocks noChangeAspect="1"/>
          </p:cNvPicPr>
          <p:nvPr/>
        </p:nvPicPr>
        <p:blipFill>
          <a:blip r:embed="rId6"/>
          <a:stretch>
            <a:fillRect/>
          </a:stretch>
        </p:blipFill>
        <p:spPr>
          <a:xfrm>
            <a:off x="-108036" y="0"/>
            <a:ext cx="9533101" cy="1610200"/>
          </a:xfrm>
          <a:prstGeom prst="rect">
            <a:avLst/>
          </a:prstGeom>
        </p:spPr>
      </p:pic>
      <p:sp>
        <p:nvSpPr>
          <p:cNvPr id="2" name="Title 1"/>
          <p:cNvSpPr>
            <a:spLocks noGrp="1"/>
          </p:cNvSpPr>
          <p:nvPr>
            <p:ph type="title"/>
          </p:nvPr>
        </p:nvSpPr>
        <p:spPr>
          <a:xfrm>
            <a:off x="2440788" y="274637"/>
            <a:ext cx="10515600" cy="1325563"/>
          </a:xfrm>
        </p:spPr>
        <p:txBody>
          <a:bodyPr>
            <a:normAutofit/>
          </a:bodyPr>
          <a:lstStyle/>
          <a:p>
            <a:r>
              <a:rPr lang="en-US" sz="2800" dirty="0">
                <a:solidFill>
                  <a:schemeClr val="bg1"/>
                </a:solidFill>
                <a:latin typeface="+mn-lt"/>
                <a:ea typeface="+mn-ea"/>
                <a:cs typeface="Tajawal Medium" panose="00000600000000000000" pitchFamily="2" charset="-78"/>
              </a:rPr>
              <a:t>Communication</a:t>
            </a:r>
          </a:p>
        </p:txBody>
      </p:sp>
      <p:sp>
        <p:nvSpPr>
          <p:cNvPr id="3" name="Content Placeholder 2"/>
          <p:cNvSpPr>
            <a:spLocks noGrp="1"/>
          </p:cNvSpPr>
          <p:nvPr>
            <p:ph idx="4294967295"/>
          </p:nvPr>
        </p:nvSpPr>
        <p:spPr>
          <a:xfrm>
            <a:off x="1981200" y="1600200"/>
            <a:ext cx="9559060" cy="4876800"/>
          </a:xfrm>
        </p:spPr>
        <p:txBody>
          <a:bodyPr>
            <a:normAutofit/>
          </a:bodyPr>
          <a:lstStyle/>
          <a:p>
            <a:pPr algn="l" rtl="0"/>
            <a:r>
              <a:rPr lang="en-US" sz="3200" dirty="0"/>
              <a:t>Used to communicate with remote devices</a:t>
            </a:r>
          </a:p>
          <a:p>
            <a:pPr lvl="1" algn="l" rtl="0"/>
            <a:r>
              <a:rPr lang="en-US" sz="2800" dirty="0"/>
              <a:t>Digital line drivers</a:t>
            </a:r>
          </a:p>
          <a:p>
            <a:pPr lvl="2"/>
            <a:r>
              <a:rPr lang="en-NZ" sz="2400" b="0" i="0" u="none" strike="noStrike" kern="1200" dirty="0">
                <a:solidFill>
                  <a:schemeClr val="tx1"/>
                </a:solidFill>
                <a:effectLst/>
                <a:latin typeface="+mn-lt"/>
                <a:ea typeface="+mn-ea"/>
                <a:cs typeface="+mn-cs"/>
              </a:rPr>
              <a:t>are commonly used within digital systems, e.g. to communicate digital signals across circuit-board traces and cables, for example to connect a stereo music player to an amplified speaker system.</a:t>
            </a:r>
            <a:endParaRPr lang="en-US" sz="1000" dirty="0"/>
          </a:p>
          <a:p>
            <a:pPr lvl="1" algn="l" rtl="0"/>
            <a:endParaRPr lang="en-US" sz="2800" dirty="0"/>
          </a:p>
          <a:p>
            <a:pPr lvl="1" algn="l" rtl="0"/>
            <a:r>
              <a:rPr lang="en-US" sz="2800" dirty="0"/>
              <a:t>Modems</a:t>
            </a:r>
          </a:p>
          <a:p>
            <a:pPr lvl="2"/>
            <a:r>
              <a:rPr lang="en-US" sz="2400" dirty="0"/>
              <a:t>a device that converts signals produced by one type of device (such as a computer) to a form compatible with another (such as a telephone) and that is used specially to transmit and receive information between computers via landlines</a:t>
            </a:r>
          </a:p>
          <a:p>
            <a:pPr algn="l" rtl="0"/>
            <a:endParaRPr lang="en-US" sz="3200" dirty="0"/>
          </a:p>
        </p:txBody>
      </p:sp>
      <p:cxnSp>
        <p:nvCxnSpPr>
          <p:cNvPr id="4" name="Straight Connector 3">
            <a:extLst>
              <a:ext uri="{FF2B5EF4-FFF2-40B4-BE49-F238E27FC236}">
                <a16:creationId xmlns:a16="http://schemas.microsoft.com/office/drawing/2014/main" id="{0474FAFB-274B-4DDF-9057-7D0C4919C79B}"/>
              </a:ext>
            </a:extLst>
          </p:cNvPr>
          <p:cNvCxnSpPr/>
          <p:nvPr/>
        </p:nvCxnSpPr>
        <p:spPr>
          <a:xfrm>
            <a:off x="1981200" y="1371600"/>
            <a:ext cx="8153400" cy="0"/>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15" name="TextBox 7">
            <a:extLst>
              <a:ext uri="{FF2B5EF4-FFF2-40B4-BE49-F238E27FC236}">
                <a16:creationId xmlns:a16="http://schemas.microsoft.com/office/drawing/2014/main" id="{47594A99-BDF1-A4B3-4ED7-EBC4A55A58B1}"/>
              </a:ext>
            </a:extLst>
          </p:cNvPr>
          <p:cNvSpPr txBox="1"/>
          <p:nvPr/>
        </p:nvSpPr>
        <p:spPr>
          <a:xfrm>
            <a:off x="231939" y="236724"/>
            <a:ext cx="156485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06-Part2</a:t>
            </a:r>
            <a:endParaRPr lang="en-US" sz="2800" dirty="0">
              <a:solidFill>
                <a:srgbClr val="FF9518"/>
              </a:solidFill>
              <a:latin typeface="Tajawal Medium" panose="00000600000000000000" pitchFamily="2" charset="-78"/>
              <a:cs typeface="Tajawal Medium" panose="00000600000000000000" pitchFamily="2" charset="-78"/>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1">
            <a:extLst>
              <a:ext uri="{FF2B5EF4-FFF2-40B4-BE49-F238E27FC236}">
                <a16:creationId xmlns:a16="http://schemas.microsoft.com/office/drawing/2014/main" id="{9B3A7474-BC85-0E84-ADB8-F72C21FF307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11" name="Picture 2">
            <a:extLst>
              <a:ext uri="{FF2B5EF4-FFF2-40B4-BE49-F238E27FC236}">
                <a16:creationId xmlns:a16="http://schemas.microsoft.com/office/drawing/2014/main" id="{491FBF7C-D004-9F72-45C2-6D135E743D1F}"/>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12" name="Picture 3">
            <a:extLst>
              <a:ext uri="{FF2B5EF4-FFF2-40B4-BE49-F238E27FC236}">
                <a16:creationId xmlns:a16="http://schemas.microsoft.com/office/drawing/2014/main" id="{BECC5F16-9758-A195-2712-526AC7766F18}"/>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13" name="Picture 4">
            <a:extLst>
              <a:ext uri="{FF2B5EF4-FFF2-40B4-BE49-F238E27FC236}">
                <a16:creationId xmlns:a16="http://schemas.microsoft.com/office/drawing/2014/main" id="{C5210531-56DB-523B-3021-A0B4A2A0E0D8}"/>
              </a:ext>
            </a:extLst>
          </p:cNvPr>
          <p:cNvPicPr>
            <a:picLocks noChangeAspect="1"/>
          </p:cNvPicPr>
          <p:nvPr/>
        </p:nvPicPr>
        <p:blipFill>
          <a:blip r:embed="rId5"/>
          <a:stretch>
            <a:fillRect/>
          </a:stretch>
        </p:blipFill>
        <p:spPr>
          <a:xfrm>
            <a:off x="12104367" y="2204822"/>
            <a:ext cx="238650" cy="2709534"/>
          </a:xfrm>
          <a:prstGeom prst="rect">
            <a:avLst/>
          </a:prstGeom>
        </p:spPr>
      </p:pic>
      <p:pic>
        <p:nvPicPr>
          <p:cNvPr id="14" name="Picture 5">
            <a:extLst>
              <a:ext uri="{FF2B5EF4-FFF2-40B4-BE49-F238E27FC236}">
                <a16:creationId xmlns:a16="http://schemas.microsoft.com/office/drawing/2014/main" id="{CA8DFCFD-5D80-654F-BCE8-4B84D187E392}"/>
              </a:ext>
            </a:extLst>
          </p:cNvPr>
          <p:cNvPicPr>
            <a:picLocks noChangeAspect="1"/>
          </p:cNvPicPr>
          <p:nvPr/>
        </p:nvPicPr>
        <p:blipFill>
          <a:blip r:embed="rId6"/>
          <a:stretch>
            <a:fillRect/>
          </a:stretch>
        </p:blipFill>
        <p:spPr>
          <a:xfrm>
            <a:off x="-108036" y="0"/>
            <a:ext cx="9533101" cy="1610200"/>
          </a:xfrm>
          <a:prstGeom prst="rect">
            <a:avLst/>
          </a:prstGeom>
        </p:spPr>
      </p:pic>
      <p:sp>
        <p:nvSpPr>
          <p:cNvPr id="2" name="Title 1"/>
          <p:cNvSpPr>
            <a:spLocks noGrp="1"/>
          </p:cNvSpPr>
          <p:nvPr>
            <p:ph type="title"/>
          </p:nvPr>
        </p:nvSpPr>
        <p:spPr>
          <a:xfrm>
            <a:off x="2440788" y="274637"/>
            <a:ext cx="6384557" cy="1325563"/>
          </a:xfrm>
        </p:spPr>
        <p:txBody>
          <a:bodyPr>
            <a:normAutofit/>
          </a:bodyPr>
          <a:lstStyle/>
          <a:p>
            <a:r>
              <a:rPr lang="en-NZ" sz="2800" dirty="0">
                <a:solidFill>
                  <a:schemeClr val="bg1"/>
                </a:solidFill>
                <a:latin typeface="+mn-lt"/>
                <a:ea typeface="+mn-ea"/>
                <a:cs typeface="Tajawal Medium" panose="00000600000000000000" pitchFamily="2" charset="-78"/>
              </a:rPr>
              <a:t>Differences in I/O Devices</a:t>
            </a:r>
          </a:p>
        </p:txBody>
      </p:sp>
      <p:sp>
        <p:nvSpPr>
          <p:cNvPr id="3" name="Content Placeholder 2"/>
          <p:cNvSpPr>
            <a:spLocks noGrp="1"/>
          </p:cNvSpPr>
          <p:nvPr>
            <p:ph idx="4294967295"/>
          </p:nvPr>
        </p:nvSpPr>
        <p:spPr>
          <a:xfrm>
            <a:off x="1981200" y="1600200"/>
            <a:ext cx="8229600" cy="4876800"/>
          </a:xfrm>
        </p:spPr>
        <p:txBody>
          <a:bodyPr/>
          <a:lstStyle/>
          <a:p>
            <a:pPr algn="l" rtl="0"/>
            <a:r>
              <a:rPr lang="en-NZ" dirty="0"/>
              <a:t>Devices differ in a number of areas</a:t>
            </a:r>
          </a:p>
          <a:p>
            <a:pPr lvl="1" algn="l" rtl="0"/>
            <a:r>
              <a:rPr lang="en-NZ" dirty="0"/>
              <a:t>Data Rate</a:t>
            </a:r>
          </a:p>
          <a:p>
            <a:pPr lvl="1" algn="l" rtl="0"/>
            <a:r>
              <a:rPr lang="en-NZ" dirty="0"/>
              <a:t>Application</a:t>
            </a:r>
          </a:p>
          <a:p>
            <a:pPr lvl="1" algn="l" rtl="0"/>
            <a:r>
              <a:rPr lang="en-NZ" dirty="0"/>
              <a:t>Complexity of Control</a:t>
            </a:r>
          </a:p>
          <a:p>
            <a:pPr lvl="1" algn="l" rtl="0"/>
            <a:r>
              <a:rPr lang="en-NZ" dirty="0"/>
              <a:t>Unit of Transfer</a:t>
            </a:r>
          </a:p>
          <a:p>
            <a:pPr lvl="1" algn="l" rtl="0"/>
            <a:r>
              <a:rPr lang="en-NZ" dirty="0"/>
              <a:t>Data Representation</a:t>
            </a:r>
          </a:p>
          <a:p>
            <a:pPr lvl="1" algn="l" rtl="0"/>
            <a:r>
              <a:rPr lang="en-NZ" dirty="0"/>
              <a:t>Error Conditions</a:t>
            </a:r>
          </a:p>
        </p:txBody>
      </p:sp>
      <p:cxnSp>
        <p:nvCxnSpPr>
          <p:cNvPr id="4" name="Straight Connector 3">
            <a:extLst>
              <a:ext uri="{FF2B5EF4-FFF2-40B4-BE49-F238E27FC236}">
                <a16:creationId xmlns:a16="http://schemas.microsoft.com/office/drawing/2014/main" id="{63FB0C7A-1BAB-4A72-8BCD-4EB012C4401E}"/>
              </a:ext>
            </a:extLst>
          </p:cNvPr>
          <p:cNvCxnSpPr/>
          <p:nvPr/>
        </p:nvCxnSpPr>
        <p:spPr>
          <a:xfrm>
            <a:off x="1981200" y="1371600"/>
            <a:ext cx="8153400" cy="0"/>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15" name="TextBox 7">
            <a:extLst>
              <a:ext uri="{FF2B5EF4-FFF2-40B4-BE49-F238E27FC236}">
                <a16:creationId xmlns:a16="http://schemas.microsoft.com/office/drawing/2014/main" id="{D91E767F-C0D1-3C5B-5736-278BA6C22602}"/>
              </a:ext>
            </a:extLst>
          </p:cNvPr>
          <p:cNvSpPr txBox="1"/>
          <p:nvPr/>
        </p:nvSpPr>
        <p:spPr>
          <a:xfrm>
            <a:off x="231939" y="236724"/>
            <a:ext cx="156485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06-Part2</a:t>
            </a:r>
            <a:endParaRPr lang="en-US" sz="2800" dirty="0">
              <a:solidFill>
                <a:srgbClr val="FF9518"/>
              </a:solidFill>
              <a:latin typeface="Tajawal Medium" panose="00000600000000000000" pitchFamily="2" charset="-78"/>
              <a:cs typeface="Tajawal Medium" panose="00000600000000000000" pitchFamily="2" charset="-78"/>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
            <a:extLst>
              <a:ext uri="{FF2B5EF4-FFF2-40B4-BE49-F238E27FC236}">
                <a16:creationId xmlns:a16="http://schemas.microsoft.com/office/drawing/2014/main" id="{7B212ED1-3AD0-D5AA-C357-9D99B47CF0A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12" name="Picture 2">
            <a:extLst>
              <a:ext uri="{FF2B5EF4-FFF2-40B4-BE49-F238E27FC236}">
                <a16:creationId xmlns:a16="http://schemas.microsoft.com/office/drawing/2014/main" id="{7FA98B98-5B6B-CDE4-7799-C9FDEAC8082F}"/>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13" name="Picture 3">
            <a:extLst>
              <a:ext uri="{FF2B5EF4-FFF2-40B4-BE49-F238E27FC236}">
                <a16:creationId xmlns:a16="http://schemas.microsoft.com/office/drawing/2014/main" id="{87B23338-F72F-EEE7-4644-FAC2A442D1E4}"/>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14" name="Picture 4">
            <a:extLst>
              <a:ext uri="{FF2B5EF4-FFF2-40B4-BE49-F238E27FC236}">
                <a16:creationId xmlns:a16="http://schemas.microsoft.com/office/drawing/2014/main" id="{CBFDAD7F-F2BC-E4FD-4B84-E242CCA0CE35}"/>
              </a:ext>
            </a:extLst>
          </p:cNvPr>
          <p:cNvPicPr>
            <a:picLocks noChangeAspect="1"/>
          </p:cNvPicPr>
          <p:nvPr/>
        </p:nvPicPr>
        <p:blipFill>
          <a:blip r:embed="rId5"/>
          <a:stretch>
            <a:fillRect/>
          </a:stretch>
        </p:blipFill>
        <p:spPr>
          <a:xfrm>
            <a:off x="12104367" y="2204822"/>
            <a:ext cx="238650" cy="2709534"/>
          </a:xfrm>
          <a:prstGeom prst="rect">
            <a:avLst/>
          </a:prstGeom>
        </p:spPr>
      </p:pic>
      <p:pic>
        <p:nvPicPr>
          <p:cNvPr id="15" name="Picture 5">
            <a:extLst>
              <a:ext uri="{FF2B5EF4-FFF2-40B4-BE49-F238E27FC236}">
                <a16:creationId xmlns:a16="http://schemas.microsoft.com/office/drawing/2014/main" id="{C6E4422C-0E20-327E-F771-75DCF965DAE3}"/>
              </a:ext>
            </a:extLst>
          </p:cNvPr>
          <p:cNvPicPr>
            <a:picLocks noChangeAspect="1"/>
          </p:cNvPicPr>
          <p:nvPr/>
        </p:nvPicPr>
        <p:blipFill>
          <a:blip r:embed="rId6"/>
          <a:stretch>
            <a:fillRect/>
          </a:stretch>
        </p:blipFill>
        <p:spPr>
          <a:xfrm>
            <a:off x="-108036" y="0"/>
            <a:ext cx="9533101" cy="1610200"/>
          </a:xfrm>
          <a:prstGeom prst="rect">
            <a:avLst/>
          </a:prstGeom>
        </p:spPr>
      </p:pic>
      <p:sp>
        <p:nvSpPr>
          <p:cNvPr id="2" name="Title 1"/>
          <p:cNvSpPr>
            <a:spLocks noGrp="1"/>
          </p:cNvSpPr>
          <p:nvPr>
            <p:ph type="title"/>
          </p:nvPr>
        </p:nvSpPr>
        <p:spPr>
          <a:xfrm>
            <a:off x="2533242" y="138193"/>
            <a:ext cx="4250544" cy="1325563"/>
          </a:xfrm>
        </p:spPr>
        <p:txBody>
          <a:bodyPr>
            <a:normAutofit/>
          </a:bodyPr>
          <a:lstStyle/>
          <a:p>
            <a:r>
              <a:rPr lang="en-US" sz="2800" dirty="0">
                <a:solidFill>
                  <a:schemeClr val="bg1"/>
                </a:solidFill>
                <a:latin typeface="+mn-lt"/>
                <a:ea typeface="+mn-ea"/>
                <a:cs typeface="Tajawal Medium" panose="00000600000000000000" pitchFamily="2" charset="-78"/>
              </a:rPr>
              <a:t>Data Rate</a:t>
            </a:r>
          </a:p>
        </p:txBody>
      </p:sp>
      <p:sp>
        <p:nvSpPr>
          <p:cNvPr id="3" name="Content Placeholder 2"/>
          <p:cNvSpPr>
            <a:spLocks noGrp="1"/>
          </p:cNvSpPr>
          <p:nvPr>
            <p:ph idx="4294967295"/>
          </p:nvPr>
        </p:nvSpPr>
        <p:spPr>
          <a:xfrm>
            <a:off x="1752600" y="1981200"/>
            <a:ext cx="3505200" cy="4495800"/>
          </a:xfrm>
        </p:spPr>
        <p:txBody>
          <a:bodyPr/>
          <a:lstStyle/>
          <a:p>
            <a:pPr algn="l" rtl="0"/>
            <a:r>
              <a:rPr lang="en-US" dirty="0"/>
              <a:t>May be massive difference between the data transfer rates of devices</a:t>
            </a:r>
          </a:p>
        </p:txBody>
      </p:sp>
      <p:pic>
        <p:nvPicPr>
          <p:cNvPr id="4" name="Content Placeholder 3" descr="Fig11_01.gif"/>
          <p:cNvPicPr>
            <a:picLocks noChangeAspect="1"/>
          </p:cNvPicPr>
          <p:nvPr/>
        </p:nvPicPr>
        <p:blipFill>
          <a:blip r:embed="rId7"/>
          <a:stretch>
            <a:fillRect/>
          </a:stretch>
        </p:blipFill>
        <p:spPr bwMode="auto">
          <a:xfrm>
            <a:off x="5088744" y="1905001"/>
            <a:ext cx="5579257" cy="3923223"/>
          </a:xfrm>
          <a:prstGeom prst="rect">
            <a:avLst/>
          </a:prstGeom>
          <a:noFill/>
          <a:ln w="9525">
            <a:noFill/>
            <a:miter lim="800000"/>
            <a:headEnd/>
            <a:tailEnd/>
          </a:ln>
        </p:spPr>
      </p:pic>
      <p:cxnSp>
        <p:nvCxnSpPr>
          <p:cNvPr id="5" name="Straight Connector 4">
            <a:extLst>
              <a:ext uri="{FF2B5EF4-FFF2-40B4-BE49-F238E27FC236}">
                <a16:creationId xmlns:a16="http://schemas.microsoft.com/office/drawing/2014/main" id="{92226C1B-D1EE-45A4-8823-9E5E9E274424}"/>
              </a:ext>
            </a:extLst>
          </p:cNvPr>
          <p:cNvCxnSpPr/>
          <p:nvPr/>
        </p:nvCxnSpPr>
        <p:spPr>
          <a:xfrm>
            <a:off x="1981200" y="1371600"/>
            <a:ext cx="8153400" cy="0"/>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16" name="TextBox 7">
            <a:extLst>
              <a:ext uri="{FF2B5EF4-FFF2-40B4-BE49-F238E27FC236}">
                <a16:creationId xmlns:a16="http://schemas.microsoft.com/office/drawing/2014/main" id="{47AEB40D-0E2D-A039-2413-5158EA3608F1}"/>
              </a:ext>
            </a:extLst>
          </p:cNvPr>
          <p:cNvSpPr txBox="1"/>
          <p:nvPr/>
        </p:nvSpPr>
        <p:spPr>
          <a:xfrm>
            <a:off x="231939" y="236724"/>
            <a:ext cx="156485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06-Part2</a:t>
            </a:r>
            <a:endParaRPr lang="en-US" sz="2800" dirty="0">
              <a:solidFill>
                <a:srgbClr val="FF9518"/>
              </a:solidFill>
              <a:latin typeface="Tajawal Medium" panose="00000600000000000000" pitchFamily="2" charset="-78"/>
              <a:cs typeface="Tajawal Medium" panose="00000600000000000000" pitchFamily="2" charset="-78"/>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1">
            <a:extLst>
              <a:ext uri="{FF2B5EF4-FFF2-40B4-BE49-F238E27FC236}">
                <a16:creationId xmlns:a16="http://schemas.microsoft.com/office/drawing/2014/main" id="{23AF8AF9-EFB1-6919-1F76-24E5EB21813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11" name="Picture 2">
            <a:extLst>
              <a:ext uri="{FF2B5EF4-FFF2-40B4-BE49-F238E27FC236}">
                <a16:creationId xmlns:a16="http://schemas.microsoft.com/office/drawing/2014/main" id="{B2DF4994-8733-FAD6-18DC-97D0AF257134}"/>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12" name="Picture 3">
            <a:extLst>
              <a:ext uri="{FF2B5EF4-FFF2-40B4-BE49-F238E27FC236}">
                <a16:creationId xmlns:a16="http://schemas.microsoft.com/office/drawing/2014/main" id="{E3B80CE9-E561-6D2B-4DF4-B7DA8E060437}"/>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13" name="Picture 4">
            <a:extLst>
              <a:ext uri="{FF2B5EF4-FFF2-40B4-BE49-F238E27FC236}">
                <a16:creationId xmlns:a16="http://schemas.microsoft.com/office/drawing/2014/main" id="{D638943C-2490-C349-FFC1-25A740EEFDB5}"/>
              </a:ext>
            </a:extLst>
          </p:cNvPr>
          <p:cNvPicPr>
            <a:picLocks noChangeAspect="1"/>
          </p:cNvPicPr>
          <p:nvPr/>
        </p:nvPicPr>
        <p:blipFill>
          <a:blip r:embed="rId5"/>
          <a:stretch>
            <a:fillRect/>
          </a:stretch>
        </p:blipFill>
        <p:spPr>
          <a:xfrm>
            <a:off x="12104367" y="2204822"/>
            <a:ext cx="238650" cy="2709534"/>
          </a:xfrm>
          <a:prstGeom prst="rect">
            <a:avLst/>
          </a:prstGeom>
        </p:spPr>
      </p:pic>
      <p:pic>
        <p:nvPicPr>
          <p:cNvPr id="14" name="Picture 5">
            <a:extLst>
              <a:ext uri="{FF2B5EF4-FFF2-40B4-BE49-F238E27FC236}">
                <a16:creationId xmlns:a16="http://schemas.microsoft.com/office/drawing/2014/main" id="{853C0690-C2E3-F45D-949E-674B5DE98206}"/>
              </a:ext>
            </a:extLst>
          </p:cNvPr>
          <p:cNvPicPr>
            <a:picLocks noChangeAspect="1"/>
          </p:cNvPicPr>
          <p:nvPr/>
        </p:nvPicPr>
        <p:blipFill>
          <a:blip r:embed="rId6"/>
          <a:stretch>
            <a:fillRect/>
          </a:stretch>
        </p:blipFill>
        <p:spPr>
          <a:xfrm>
            <a:off x="-108036" y="0"/>
            <a:ext cx="9533101" cy="1610200"/>
          </a:xfrm>
          <a:prstGeom prst="rect">
            <a:avLst/>
          </a:prstGeom>
        </p:spPr>
      </p:pic>
      <p:sp>
        <p:nvSpPr>
          <p:cNvPr id="16" name="TextBox 7">
            <a:extLst>
              <a:ext uri="{FF2B5EF4-FFF2-40B4-BE49-F238E27FC236}">
                <a16:creationId xmlns:a16="http://schemas.microsoft.com/office/drawing/2014/main" id="{2BD37517-19DC-298C-90D3-499D8C02F617}"/>
              </a:ext>
            </a:extLst>
          </p:cNvPr>
          <p:cNvSpPr txBox="1"/>
          <p:nvPr/>
        </p:nvSpPr>
        <p:spPr>
          <a:xfrm>
            <a:off x="231939" y="236724"/>
            <a:ext cx="156485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06-Part2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2" name="Title 1"/>
          <p:cNvSpPr>
            <a:spLocks noGrp="1"/>
          </p:cNvSpPr>
          <p:nvPr>
            <p:ph type="title"/>
          </p:nvPr>
        </p:nvSpPr>
        <p:spPr>
          <a:xfrm>
            <a:off x="2723602" y="202988"/>
            <a:ext cx="7210107" cy="1325563"/>
          </a:xfrm>
        </p:spPr>
        <p:txBody>
          <a:bodyPr>
            <a:normAutofit/>
          </a:bodyPr>
          <a:lstStyle/>
          <a:p>
            <a:r>
              <a:rPr lang="en-US" sz="2800" dirty="0">
                <a:solidFill>
                  <a:schemeClr val="bg1"/>
                </a:solidFill>
                <a:ea typeface="+mn-ea"/>
                <a:cs typeface="Tajawal Medium" panose="00000600000000000000" pitchFamily="2" charset="-78"/>
              </a:rPr>
              <a:t>Application</a:t>
            </a:r>
          </a:p>
        </p:txBody>
      </p:sp>
      <p:sp>
        <p:nvSpPr>
          <p:cNvPr id="3" name="Content Placeholder 2"/>
          <p:cNvSpPr>
            <a:spLocks noGrp="1"/>
          </p:cNvSpPr>
          <p:nvPr>
            <p:ph idx="4294967295"/>
          </p:nvPr>
        </p:nvSpPr>
        <p:spPr>
          <a:xfrm>
            <a:off x="651740" y="1600200"/>
            <a:ext cx="9635260" cy="4876800"/>
          </a:xfrm>
        </p:spPr>
        <p:txBody>
          <a:bodyPr>
            <a:normAutofit/>
          </a:bodyPr>
          <a:lstStyle/>
          <a:p>
            <a:pPr marL="457200" lvl="1" indent="0">
              <a:spcAft>
                <a:spcPts val="1200"/>
              </a:spcAft>
              <a:buNone/>
            </a:pPr>
            <a:r>
              <a:rPr lang="en-NZ" sz="2800" dirty="0">
                <a:solidFill>
                  <a:srgbClr val="0070C0"/>
                </a:solidFill>
              </a:rPr>
              <a:t>The use to which a device is put has an influence on the software and policies in the operating system and supporting utilities. </a:t>
            </a:r>
          </a:p>
          <a:p>
            <a:pPr lvl="1">
              <a:spcAft>
                <a:spcPts val="1200"/>
              </a:spcAft>
            </a:pPr>
            <a:r>
              <a:rPr lang="en-US" sz="2800" dirty="0"/>
              <a:t>Disk used to store files requires file management software</a:t>
            </a:r>
          </a:p>
          <a:p>
            <a:pPr lvl="1">
              <a:spcAft>
                <a:spcPts val="1200"/>
              </a:spcAft>
            </a:pPr>
            <a:r>
              <a:rPr lang="en-US" sz="2800" dirty="0"/>
              <a:t>Disk used to store virtual memory pages needs special hardware and software to support it</a:t>
            </a:r>
          </a:p>
          <a:p>
            <a:pPr lvl="1">
              <a:spcAft>
                <a:spcPts val="1200"/>
              </a:spcAft>
            </a:pPr>
            <a:r>
              <a:rPr lang="en-US" sz="2800" dirty="0"/>
              <a:t>Terminal used by system administrator may have a higher priority</a:t>
            </a:r>
          </a:p>
          <a:p>
            <a:pPr algn="l" rtl="0"/>
            <a:endParaRPr lang="en-US" sz="3200" dirty="0"/>
          </a:p>
        </p:txBody>
      </p:sp>
      <p:cxnSp>
        <p:nvCxnSpPr>
          <p:cNvPr id="4" name="Straight Connector 3">
            <a:extLst>
              <a:ext uri="{FF2B5EF4-FFF2-40B4-BE49-F238E27FC236}">
                <a16:creationId xmlns:a16="http://schemas.microsoft.com/office/drawing/2014/main" id="{AF85AC81-4C66-407C-8C5C-224447CA2E21}"/>
              </a:ext>
            </a:extLst>
          </p:cNvPr>
          <p:cNvCxnSpPr/>
          <p:nvPr/>
        </p:nvCxnSpPr>
        <p:spPr>
          <a:xfrm>
            <a:off x="2019300" y="1376558"/>
            <a:ext cx="8153400" cy="0"/>
          </a:xfrm>
          <a:prstGeom prst="line">
            <a:avLst/>
          </a:prstGeom>
          <a:ln w="38100"/>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1">
            <a:extLst>
              <a:ext uri="{FF2B5EF4-FFF2-40B4-BE49-F238E27FC236}">
                <a16:creationId xmlns:a16="http://schemas.microsoft.com/office/drawing/2014/main" id="{8280B44A-1145-00E0-1CD5-2A4288E96D4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11" name="Picture 2">
            <a:extLst>
              <a:ext uri="{FF2B5EF4-FFF2-40B4-BE49-F238E27FC236}">
                <a16:creationId xmlns:a16="http://schemas.microsoft.com/office/drawing/2014/main" id="{8F789A80-2590-4794-F9DD-70E269CF44D9}"/>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12" name="Picture 3">
            <a:extLst>
              <a:ext uri="{FF2B5EF4-FFF2-40B4-BE49-F238E27FC236}">
                <a16:creationId xmlns:a16="http://schemas.microsoft.com/office/drawing/2014/main" id="{E4DA4E6E-876A-51D2-1F0B-F2927619A58D}"/>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13" name="Picture 4">
            <a:extLst>
              <a:ext uri="{FF2B5EF4-FFF2-40B4-BE49-F238E27FC236}">
                <a16:creationId xmlns:a16="http://schemas.microsoft.com/office/drawing/2014/main" id="{A2A605B4-4502-8447-8A77-3AB1DD6788CB}"/>
              </a:ext>
            </a:extLst>
          </p:cNvPr>
          <p:cNvPicPr>
            <a:picLocks noChangeAspect="1"/>
          </p:cNvPicPr>
          <p:nvPr/>
        </p:nvPicPr>
        <p:blipFill>
          <a:blip r:embed="rId5"/>
          <a:stretch>
            <a:fillRect/>
          </a:stretch>
        </p:blipFill>
        <p:spPr>
          <a:xfrm>
            <a:off x="12104367" y="2204822"/>
            <a:ext cx="238650" cy="2709534"/>
          </a:xfrm>
          <a:prstGeom prst="rect">
            <a:avLst/>
          </a:prstGeom>
        </p:spPr>
      </p:pic>
      <p:pic>
        <p:nvPicPr>
          <p:cNvPr id="14" name="Picture 5">
            <a:extLst>
              <a:ext uri="{FF2B5EF4-FFF2-40B4-BE49-F238E27FC236}">
                <a16:creationId xmlns:a16="http://schemas.microsoft.com/office/drawing/2014/main" id="{B9FDB9B6-428F-A2DE-E143-AF6983743BAE}"/>
              </a:ext>
            </a:extLst>
          </p:cNvPr>
          <p:cNvPicPr>
            <a:picLocks noChangeAspect="1"/>
          </p:cNvPicPr>
          <p:nvPr/>
        </p:nvPicPr>
        <p:blipFill>
          <a:blip r:embed="rId6"/>
          <a:stretch>
            <a:fillRect/>
          </a:stretch>
        </p:blipFill>
        <p:spPr>
          <a:xfrm>
            <a:off x="-108036" y="0"/>
            <a:ext cx="9533101" cy="1610200"/>
          </a:xfrm>
          <a:prstGeom prst="rect">
            <a:avLst/>
          </a:prstGeom>
        </p:spPr>
      </p:pic>
      <p:sp>
        <p:nvSpPr>
          <p:cNvPr id="16" name="TextBox 7">
            <a:extLst>
              <a:ext uri="{FF2B5EF4-FFF2-40B4-BE49-F238E27FC236}">
                <a16:creationId xmlns:a16="http://schemas.microsoft.com/office/drawing/2014/main" id="{F93D49D1-825E-67F3-B058-A7B78562A728}"/>
              </a:ext>
            </a:extLst>
          </p:cNvPr>
          <p:cNvSpPr txBox="1"/>
          <p:nvPr/>
        </p:nvSpPr>
        <p:spPr>
          <a:xfrm>
            <a:off x="231939" y="236724"/>
            <a:ext cx="156485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06-Part2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2" name="Title 1"/>
          <p:cNvSpPr>
            <a:spLocks noGrp="1"/>
          </p:cNvSpPr>
          <p:nvPr>
            <p:ph type="title"/>
          </p:nvPr>
        </p:nvSpPr>
        <p:spPr>
          <a:xfrm>
            <a:off x="2440788" y="193689"/>
            <a:ext cx="5774957" cy="1325563"/>
          </a:xfrm>
        </p:spPr>
        <p:txBody>
          <a:bodyPr>
            <a:normAutofit/>
          </a:bodyPr>
          <a:lstStyle/>
          <a:p>
            <a:r>
              <a:rPr lang="en-US" sz="2800" dirty="0">
                <a:solidFill>
                  <a:schemeClr val="bg1"/>
                </a:solidFill>
                <a:latin typeface="+mn-lt"/>
                <a:ea typeface="+mn-ea"/>
                <a:cs typeface="Tajawal Medium" panose="00000600000000000000" pitchFamily="2" charset="-78"/>
              </a:rPr>
              <a:t>Complexity of control</a:t>
            </a:r>
          </a:p>
        </p:txBody>
      </p:sp>
      <p:sp>
        <p:nvSpPr>
          <p:cNvPr id="3" name="Content Placeholder 2"/>
          <p:cNvSpPr>
            <a:spLocks noGrp="1"/>
          </p:cNvSpPr>
          <p:nvPr>
            <p:ph idx="4294967295"/>
          </p:nvPr>
        </p:nvSpPr>
        <p:spPr>
          <a:xfrm>
            <a:off x="1981200" y="1600200"/>
            <a:ext cx="8229600" cy="4876800"/>
          </a:xfrm>
        </p:spPr>
        <p:txBody>
          <a:bodyPr/>
          <a:lstStyle/>
          <a:p>
            <a:pPr>
              <a:spcAft>
                <a:spcPts val="1200"/>
              </a:spcAft>
            </a:pPr>
            <a:r>
              <a:rPr lang="en-NZ" dirty="0"/>
              <a:t>A printer requires a relatively simple control interface.</a:t>
            </a:r>
          </a:p>
          <a:p>
            <a:pPr>
              <a:spcAft>
                <a:spcPts val="1200"/>
              </a:spcAft>
            </a:pPr>
            <a:r>
              <a:rPr lang="en-NZ" dirty="0"/>
              <a:t>A disk is much more complex.</a:t>
            </a:r>
          </a:p>
          <a:p>
            <a:pPr>
              <a:spcAft>
                <a:spcPts val="1200"/>
              </a:spcAft>
            </a:pPr>
            <a:r>
              <a:rPr lang="en-NZ" dirty="0"/>
              <a:t>This complexity is filtered to some extent by the complexity of the I/O module that controls the device.</a:t>
            </a:r>
          </a:p>
        </p:txBody>
      </p:sp>
      <p:cxnSp>
        <p:nvCxnSpPr>
          <p:cNvPr id="4" name="Straight Connector 3">
            <a:extLst>
              <a:ext uri="{FF2B5EF4-FFF2-40B4-BE49-F238E27FC236}">
                <a16:creationId xmlns:a16="http://schemas.microsoft.com/office/drawing/2014/main" id="{3D502409-49B5-4B91-AFA9-4B29E9F4B20F}"/>
              </a:ext>
            </a:extLst>
          </p:cNvPr>
          <p:cNvCxnSpPr/>
          <p:nvPr/>
        </p:nvCxnSpPr>
        <p:spPr>
          <a:xfrm>
            <a:off x="1981200" y="1371600"/>
            <a:ext cx="8153400" cy="0"/>
          </a:xfrm>
          <a:prstGeom prst="line">
            <a:avLst/>
          </a:prstGeom>
          <a:ln w="38100"/>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1">
            <a:extLst>
              <a:ext uri="{FF2B5EF4-FFF2-40B4-BE49-F238E27FC236}">
                <a16:creationId xmlns:a16="http://schemas.microsoft.com/office/drawing/2014/main" id="{D12B0EA6-9131-EBDE-9540-385F4F2077C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6" name="Picture 2">
            <a:extLst>
              <a:ext uri="{FF2B5EF4-FFF2-40B4-BE49-F238E27FC236}">
                <a16:creationId xmlns:a16="http://schemas.microsoft.com/office/drawing/2014/main" id="{BD2B209B-64EA-9E67-3E91-2AC43E84813F}"/>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7" name="Picture 3">
            <a:extLst>
              <a:ext uri="{FF2B5EF4-FFF2-40B4-BE49-F238E27FC236}">
                <a16:creationId xmlns:a16="http://schemas.microsoft.com/office/drawing/2014/main" id="{1E093242-6BD8-F106-8ED5-0FCC9E0A92F1}"/>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8" name="Picture 4">
            <a:extLst>
              <a:ext uri="{FF2B5EF4-FFF2-40B4-BE49-F238E27FC236}">
                <a16:creationId xmlns:a16="http://schemas.microsoft.com/office/drawing/2014/main" id="{7C76C031-1B15-C791-1A2A-3306694C6EC6}"/>
              </a:ext>
            </a:extLst>
          </p:cNvPr>
          <p:cNvPicPr>
            <a:picLocks noChangeAspect="1"/>
          </p:cNvPicPr>
          <p:nvPr/>
        </p:nvPicPr>
        <p:blipFill>
          <a:blip r:embed="rId5"/>
          <a:stretch>
            <a:fillRect/>
          </a:stretch>
        </p:blipFill>
        <p:spPr>
          <a:xfrm>
            <a:off x="12104367" y="2204822"/>
            <a:ext cx="238650" cy="2709534"/>
          </a:xfrm>
          <a:prstGeom prst="rect">
            <a:avLst/>
          </a:prstGeom>
        </p:spPr>
      </p:pic>
      <p:pic>
        <p:nvPicPr>
          <p:cNvPr id="9" name="Picture 5">
            <a:extLst>
              <a:ext uri="{FF2B5EF4-FFF2-40B4-BE49-F238E27FC236}">
                <a16:creationId xmlns:a16="http://schemas.microsoft.com/office/drawing/2014/main" id="{8031CBD7-FBE1-EA1A-31A1-6CAFA882E69B}"/>
              </a:ext>
            </a:extLst>
          </p:cNvPr>
          <p:cNvPicPr>
            <a:picLocks noChangeAspect="1"/>
          </p:cNvPicPr>
          <p:nvPr/>
        </p:nvPicPr>
        <p:blipFill>
          <a:blip r:embed="rId6"/>
          <a:stretch>
            <a:fillRect/>
          </a:stretch>
        </p:blipFill>
        <p:spPr>
          <a:xfrm>
            <a:off x="-108036" y="0"/>
            <a:ext cx="9533101" cy="1610200"/>
          </a:xfrm>
          <a:prstGeom prst="rect">
            <a:avLst/>
          </a:prstGeom>
        </p:spPr>
      </p:pic>
      <p:sp>
        <p:nvSpPr>
          <p:cNvPr id="11" name="TextBox 7">
            <a:extLst>
              <a:ext uri="{FF2B5EF4-FFF2-40B4-BE49-F238E27FC236}">
                <a16:creationId xmlns:a16="http://schemas.microsoft.com/office/drawing/2014/main" id="{34011D2B-94F8-A89D-99BF-F4A4F9421553}"/>
              </a:ext>
            </a:extLst>
          </p:cNvPr>
          <p:cNvSpPr txBox="1"/>
          <p:nvPr/>
        </p:nvSpPr>
        <p:spPr>
          <a:xfrm>
            <a:off x="231939" y="236724"/>
            <a:ext cx="156485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06-Part2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2" name="Title 1"/>
          <p:cNvSpPr>
            <a:spLocks noGrp="1"/>
          </p:cNvSpPr>
          <p:nvPr>
            <p:ph type="title"/>
          </p:nvPr>
        </p:nvSpPr>
        <p:spPr>
          <a:xfrm>
            <a:off x="2317692" y="288492"/>
            <a:ext cx="5565544" cy="1325563"/>
          </a:xfrm>
        </p:spPr>
        <p:txBody>
          <a:bodyPr>
            <a:normAutofit/>
          </a:bodyPr>
          <a:lstStyle/>
          <a:p>
            <a:r>
              <a:rPr lang="en-NZ" sz="2800" dirty="0">
                <a:solidFill>
                  <a:schemeClr val="bg1"/>
                </a:solidFill>
                <a:ea typeface="+mn-ea"/>
                <a:cs typeface="Tajawal Medium" panose="00000600000000000000" pitchFamily="2" charset="-78"/>
              </a:rPr>
              <a:t>Unit of transfer</a:t>
            </a:r>
          </a:p>
        </p:txBody>
      </p:sp>
      <p:sp>
        <p:nvSpPr>
          <p:cNvPr id="3" name="Content Placeholder 2"/>
          <p:cNvSpPr>
            <a:spLocks noGrp="1"/>
          </p:cNvSpPr>
          <p:nvPr>
            <p:ph idx="4294967295"/>
          </p:nvPr>
        </p:nvSpPr>
        <p:spPr>
          <a:xfrm>
            <a:off x="1981200" y="1676400"/>
            <a:ext cx="8229600" cy="4876800"/>
          </a:xfrm>
        </p:spPr>
        <p:txBody>
          <a:bodyPr/>
          <a:lstStyle/>
          <a:p>
            <a:pPr>
              <a:spcAft>
                <a:spcPts val="1200"/>
              </a:spcAft>
            </a:pPr>
            <a:r>
              <a:rPr lang="en-NZ" sz="3200" dirty="0"/>
              <a:t>Data may be transferred as </a:t>
            </a:r>
          </a:p>
          <a:p>
            <a:pPr lvl="1">
              <a:spcAft>
                <a:spcPts val="1200"/>
              </a:spcAft>
            </a:pPr>
            <a:r>
              <a:rPr lang="en-NZ" sz="2800" dirty="0"/>
              <a:t>a stream of bytes or characters (e.g., terminal I/O) </a:t>
            </a:r>
          </a:p>
          <a:p>
            <a:pPr lvl="1">
              <a:spcAft>
                <a:spcPts val="1200"/>
              </a:spcAft>
            </a:pPr>
            <a:r>
              <a:rPr lang="en-NZ" sz="2800" dirty="0"/>
              <a:t> or in larger blocks (e.g., disk I/O).</a:t>
            </a:r>
          </a:p>
        </p:txBody>
      </p:sp>
      <p:cxnSp>
        <p:nvCxnSpPr>
          <p:cNvPr id="4" name="Straight Connector 3">
            <a:extLst>
              <a:ext uri="{FF2B5EF4-FFF2-40B4-BE49-F238E27FC236}">
                <a16:creationId xmlns:a16="http://schemas.microsoft.com/office/drawing/2014/main" id="{F92149E1-51C6-469A-9188-CD99565EBB5C}"/>
              </a:ext>
            </a:extLst>
          </p:cNvPr>
          <p:cNvCxnSpPr/>
          <p:nvPr/>
        </p:nvCxnSpPr>
        <p:spPr>
          <a:xfrm>
            <a:off x="1981200" y="1371600"/>
            <a:ext cx="8153400" cy="0"/>
          </a:xfrm>
          <a:prstGeom prst="line">
            <a:avLst/>
          </a:prstGeom>
          <a:ln w="38100"/>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1">
            <a:extLst>
              <a:ext uri="{FF2B5EF4-FFF2-40B4-BE49-F238E27FC236}">
                <a16:creationId xmlns:a16="http://schemas.microsoft.com/office/drawing/2014/main" id="{763F7540-EF72-B427-0F87-26984D5DCA2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6" name="Picture 2">
            <a:extLst>
              <a:ext uri="{FF2B5EF4-FFF2-40B4-BE49-F238E27FC236}">
                <a16:creationId xmlns:a16="http://schemas.microsoft.com/office/drawing/2014/main" id="{6C60B758-537D-7EB7-3C44-E45BB274E356}"/>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7" name="Picture 3">
            <a:extLst>
              <a:ext uri="{FF2B5EF4-FFF2-40B4-BE49-F238E27FC236}">
                <a16:creationId xmlns:a16="http://schemas.microsoft.com/office/drawing/2014/main" id="{AA3B23FC-6090-53A3-AEB7-465C43E42E0C}"/>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8" name="Picture 4">
            <a:extLst>
              <a:ext uri="{FF2B5EF4-FFF2-40B4-BE49-F238E27FC236}">
                <a16:creationId xmlns:a16="http://schemas.microsoft.com/office/drawing/2014/main" id="{79B58F5A-0EB6-D38F-8966-BBBD12EE8952}"/>
              </a:ext>
            </a:extLst>
          </p:cNvPr>
          <p:cNvPicPr>
            <a:picLocks noChangeAspect="1"/>
          </p:cNvPicPr>
          <p:nvPr/>
        </p:nvPicPr>
        <p:blipFill>
          <a:blip r:embed="rId5"/>
          <a:stretch>
            <a:fillRect/>
          </a:stretch>
        </p:blipFill>
        <p:spPr>
          <a:xfrm>
            <a:off x="12104367" y="2204822"/>
            <a:ext cx="238650" cy="2709534"/>
          </a:xfrm>
          <a:prstGeom prst="rect">
            <a:avLst/>
          </a:prstGeom>
        </p:spPr>
      </p:pic>
      <p:pic>
        <p:nvPicPr>
          <p:cNvPr id="9" name="Picture 5">
            <a:extLst>
              <a:ext uri="{FF2B5EF4-FFF2-40B4-BE49-F238E27FC236}">
                <a16:creationId xmlns:a16="http://schemas.microsoft.com/office/drawing/2014/main" id="{B3D1C831-F701-1331-B1E1-E068A7761FE2}"/>
              </a:ext>
            </a:extLst>
          </p:cNvPr>
          <p:cNvPicPr>
            <a:picLocks noChangeAspect="1"/>
          </p:cNvPicPr>
          <p:nvPr/>
        </p:nvPicPr>
        <p:blipFill>
          <a:blip r:embed="rId6"/>
          <a:stretch>
            <a:fillRect/>
          </a:stretch>
        </p:blipFill>
        <p:spPr>
          <a:xfrm>
            <a:off x="-108036" y="0"/>
            <a:ext cx="9533101" cy="1610200"/>
          </a:xfrm>
          <a:prstGeom prst="rect">
            <a:avLst/>
          </a:prstGeom>
        </p:spPr>
      </p:pic>
      <p:sp>
        <p:nvSpPr>
          <p:cNvPr id="11" name="TextBox 7">
            <a:extLst>
              <a:ext uri="{FF2B5EF4-FFF2-40B4-BE49-F238E27FC236}">
                <a16:creationId xmlns:a16="http://schemas.microsoft.com/office/drawing/2014/main" id="{CB4022D5-815E-7D61-16A6-1295BFA24A02}"/>
              </a:ext>
            </a:extLst>
          </p:cNvPr>
          <p:cNvSpPr txBox="1"/>
          <p:nvPr/>
        </p:nvSpPr>
        <p:spPr>
          <a:xfrm>
            <a:off x="231939" y="236724"/>
            <a:ext cx="156485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06-Part2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2" name="Title 1"/>
          <p:cNvSpPr>
            <a:spLocks noGrp="1"/>
          </p:cNvSpPr>
          <p:nvPr>
            <p:ph type="title"/>
          </p:nvPr>
        </p:nvSpPr>
        <p:spPr>
          <a:xfrm>
            <a:off x="2440788" y="139300"/>
            <a:ext cx="5705685" cy="1325563"/>
          </a:xfrm>
        </p:spPr>
        <p:txBody>
          <a:bodyPr>
            <a:normAutofit/>
          </a:bodyPr>
          <a:lstStyle/>
          <a:p>
            <a:r>
              <a:rPr lang="en-US" sz="2800" dirty="0">
                <a:solidFill>
                  <a:schemeClr val="bg1"/>
                </a:solidFill>
                <a:ea typeface="+mn-ea"/>
                <a:cs typeface="Tajawal Medium" panose="00000600000000000000" pitchFamily="2" charset="-78"/>
              </a:rPr>
              <a:t>Data representation</a:t>
            </a:r>
          </a:p>
        </p:txBody>
      </p:sp>
      <p:sp>
        <p:nvSpPr>
          <p:cNvPr id="3" name="Content Placeholder 2"/>
          <p:cNvSpPr>
            <a:spLocks noGrp="1"/>
          </p:cNvSpPr>
          <p:nvPr>
            <p:ph idx="4294967295"/>
          </p:nvPr>
        </p:nvSpPr>
        <p:spPr>
          <a:xfrm>
            <a:off x="1981200" y="1600200"/>
            <a:ext cx="8229600" cy="4876800"/>
          </a:xfrm>
        </p:spPr>
        <p:txBody>
          <a:bodyPr/>
          <a:lstStyle/>
          <a:p>
            <a:pPr>
              <a:spcAft>
                <a:spcPts val="1200"/>
              </a:spcAft>
            </a:pPr>
            <a:r>
              <a:rPr lang="en-NZ" dirty="0"/>
              <a:t>Different data encoding schemes are used by different devices, </a:t>
            </a:r>
          </a:p>
          <a:p>
            <a:pPr lvl="1">
              <a:spcAft>
                <a:spcPts val="1200"/>
              </a:spcAft>
            </a:pPr>
            <a:r>
              <a:rPr lang="en-NZ" dirty="0"/>
              <a:t>including differences in character code and parity conventions.</a:t>
            </a:r>
            <a:endParaRPr lang="en-US" dirty="0"/>
          </a:p>
        </p:txBody>
      </p:sp>
      <p:cxnSp>
        <p:nvCxnSpPr>
          <p:cNvPr id="4" name="Straight Connector 3">
            <a:extLst>
              <a:ext uri="{FF2B5EF4-FFF2-40B4-BE49-F238E27FC236}">
                <a16:creationId xmlns:a16="http://schemas.microsoft.com/office/drawing/2014/main" id="{BBF7A312-BF0A-4EA7-A6FD-948F59F3113A}"/>
              </a:ext>
            </a:extLst>
          </p:cNvPr>
          <p:cNvCxnSpPr/>
          <p:nvPr/>
        </p:nvCxnSpPr>
        <p:spPr>
          <a:xfrm>
            <a:off x="1981200" y="1371600"/>
            <a:ext cx="8153400" cy="0"/>
          </a:xfrm>
          <a:prstGeom prst="line">
            <a:avLst/>
          </a:prstGeom>
          <a:ln w="38100"/>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1">
            <a:extLst>
              <a:ext uri="{FF2B5EF4-FFF2-40B4-BE49-F238E27FC236}">
                <a16:creationId xmlns:a16="http://schemas.microsoft.com/office/drawing/2014/main" id="{C1CA675B-1A19-166C-9C1D-5D9767B5F1E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6" name="Picture 2">
            <a:extLst>
              <a:ext uri="{FF2B5EF4-FFF2-40B4-BE49-F238E27FC236}">
                <a16:creationId xmlns:a16="http://schemas.microsoft.com/office/drawing/2014/main" id="{217A12D6-69FD-0BFA-5551-25B6C551C7C8}"/>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7" name="Picture 3">
            <a:extLst>
              <a:ext uri="{FF2B5EF4-FFF2-40B4-BE49-F238E27FC236}">
                <a16:creationId xmlns:a16="http://schemas.microsoft.com/office/drawing/2014/main" id="{CADC741C-5635-CEF0-02A3-BF73625ACCEA}"/>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8" name="Picture 4">
            <a:extLst>
              <a:ext uri="{FF2B5EF4-FFF2-40B4-BE49-F238E27FC236}">
                <a16:creationId xmlns:a16="http://schemas.microsoft.com/office/drawing/2014/main" id="{15F3951B-4774-9ADF-01FD-91E3C1230701}"/>
              </a:ext>
            </a:extLst>
          </p:cNvPr>
          <p:cNvPicPr>
            <a:picLocks noChangeAspect="1"/>
          </p:cNvPicPr>
          <p:nvPr/>
        </p:nvPicPr>
        <p:blipFill>
          <a:blip r:embed="rId5"/>
          <a:stretch>
            <a:fillRect/>
          </a:stretch>
        </p:blipFill>
        <p:spPr>
          <a:xfrm>
            <a:off x="12104367" y="2204822"/>
            <a:ext cx="238650" cy="2709534"/>
          </a:xfrm>
          <a:prstGeom prst="rect">
            <a:avLst/>
          </a:prstGeom>
        </p:spPr>
      </p:pic>
      <p:pic>
        <p:nvPicPr>
          <p:cNvPr id="9" name="Picture 5">
            <a:extLst>
              <a:ext uri="{FF2B5EF4-FFF2-40B4-BE49-F238E27FC236}">
                <a16:creationId xmlns:a16="http://schemas.microsoft.com/office/drawing/2014/main" id="{A4BE895A-355E-BD77-037D-C937F105A2BB}"/>
              </a:ext>
            </a:extLst>
          </p:cNvPr>
          <p:cNvPicPr>
            <a:picLocks noChangeAspect="1"/>
          </p:cNvPicPr>
          <p:nvPr/>
        </p:nvPicPr>
        <p:blipFill>
          <a:blip r:embed="rId6"/>
          <a:stretch>
            <a:fillRect/>
          </a:stretch>
        </p:blipFill>
        <p:spPr>
          <a:xfrm>
            <a:off x="-108036" y="0"/>
            <a:ext cx="9533101" cy="1610200"/>
          </a:xfrm>
          <a:prstGeom prst="rect">
            <a:avLst/>
          </a:prstGeom>
        </p:spPr>
      </p:pic>
      <p:sp>
        <p:nvSpPr>
          <p:cNvPr id="11" name="TextBox 7">
            <a:extLst>
              <a:ext uri="{FF2B5EF4-FFF2-40B4-BE49-F238E27FC236}">
                <a16:creationId xmlns:a16="http://schemas.microsoft.com/office/drawing/2014/main" id="{0DF8745E-B3EF-7BAC-016B-BC5128C360A1}"/>
              </a:ext>
            </a:extLst>
          </p:cNvPr>
          <p:cNvSpPr txBox="1"/>
          <p:nvPr/>
        </p:nvSpPr>
        <p:spPr>
          <a:xfrm>
            <a:off x="231939" y="236724"/>
            <a:ext cx="156485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06-Part2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2" name="Title 1"/>
          <p:cNvSpPr>
            <a:spLocks noGrp="1"/>
          </p:cNvSpPr>
          <p:nvPr>
            <p:ph type="title"/>
          </p:nvPr>
        </p:nvSpPr>
        <p:spPr>
          <a:xfrm>
            <a:off x="2621688" y="142318"/>
            <a:ext cx="3631065" cy="1325563"/>
          </a:xfrm>
        </p:spPr>
        <p:txBody>
          <a:bodyPr>
            <a:normAutofit/>
          </a:bodyPr>
          <a:lstStyle/>
          <a:p>
            <a:r>
              <a:rPr lang="en-NZ" sz="2800" dirty="0">
                <a:solidFill>
                  <a:schemeClr val="bg1"/>
                </a:solidFill>
                <a:ea typeface="+mn-ea"/>
                <a:cs typeface="Tajawal Medium" panose="00000600000000000000" pitchFamily="2" charset="-78"/>
              </a:rPr>
              <a:t>Error Conditions</a:t>
            </a:r>
          </a:p>
        </p:txBody>
      </p:sp>
      <p:sp>
        <p:nvSpPr>
          <p:cNvPr id="3" name="Content Placeholder 2"/>
          <p:cNvSpPr>
            <a:spLocks noGrp="1"/>
          </p:cNvSpPr>
          <p:nvPr>
            <p:ph idx="4294967295"/>
          </p:nvPr>
        </p:nvSpPr>
        <p:spPr>
          <a:xfrm>
            <a:off x="1981200" y="1600200"/>
            <a:ext cx="8229600" cy="4876800"/>
          </a:xfrm>
        </p:spPr>
        <p:txBody>
          <a:bodyPr/>
          <a:lstStyle/>
          <a:p>
            <a:pPr>
              <a:spcAft>
                <a:spcPts val="1200"/>
              </a:spcAft>
            </a:pPr>
            <a:r>
              <a:rPr lang="en-NZ" dirty="0"/>
              <a:t>The nature of errors differ widely from one device to another.</a:t>
            </a:r>
          </a:p>
          <a:p>
            <a:pPr>
              <a:spcAft>
                <a:spcPts val="1200"/>
              </a:spcAft>
            </a:pPr>
            <a:r>
              <a:rPr lang="en-NZ" dirty="0"/>
              <a:t>Aspects include:</a:t>
            </a:r>
          </a:p>
          <a:p>
            <a:pPr lvl="1">
              <a:spcAft>
                <a:spcPts val="1200"/>
              </a:spcAft>
            </a:pPr>
            <a:r>
              <a:rPr lang="en-NZ" sz="2800" dirty="0"/>
              <a:t>the way in which they are reported, </a:t>
            </a:r>
          </a:p>
          <a:p>
            <a:pPr lvl="1">
              <a:spcAft>
                <a:spcPts val="1200"/>
              </a:spcAft>
            </a:pPr>
            <a:r>
              <a:rPr lang="en-NZ" sz="2800" dirty="0"/>
              <a:t>their consequences, </a:t>
            </a:r>
          </a:p>
          <a:p>
            <a:pPr lvl="1">
              <a:spcAft>
                <a:spcPts val="1200"/>
              </a:spcAft>
            </a:pPr>
            <a:r>
              <a:rPr lang="en-NZ" sz="2800" dirty="0"/>
              <a:t>the available range of responses</a:t>
            </a:r>
          </a:p>
        </p:txBody>
      </p:sp>
      <p:cxnSp>
        <p:nvCxnSpPr>
          <p:cNvPr id="4" name="Straight Connector 3">
            <a:extLst>
              <a:ext uri="{FF2B5EF4-FFF2-40B4-BE49-F238E27FC236}">
                <a16:creationId xmlns:a16="http://schemas.microsoft.com/office/drawing/2014/main" id="{D7635334-91F2-4FD4-955D-FE530B64228A}"/>
              </a:ext>
            </a:extLst>
          </p:cNvPr>
          <p:cNvCxnSpPr/>
          <p:nvPr/>
        </p:nvCxnSpPr>
        <p:spPr>
          <a:xfrm>
            <a:off x="1981200" y="1371600"/>
            <a:ext cx="8153400" cy="0"/>
          </a:xfrm>
          <a:prstGeom prst="line">
            <a:avLst/>
          </a:prstGeom>
          <a:ln w="38100"/>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1">
            <a:extLst>
              <a:ext uri="{FF2B5EF4-FFF2-40B4-BE49-F238E27FC236}">
                <a16:creationId xmlns:a16="http://schemas.microsoft.com/office/drawing/2014/main" id="{64ED7FE4-86B7-8D58-3623-9C08FB6CD44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5" name="Picture 2">
            <a:extLst>
              <a:ext uri="{FF2B5EF4-FFF2-40B4-BE49-F238E27FC236}">
                <a16:creationId xmlns:a16="http://schemas.microsoft.com/office/drawing/2014/main" id="{0D863501-BF7E-1A8E-9CFD-BF60074F8985}"/>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7" name="Picture 3">
            <a:extLst>
              <a:ext uri="{FF2B5EF4-FFF2-40B4-BE49-F238E27FC236}">
                <a16:creationId xmlns:a16="http://schemas.microsoft.com/office/drawing/2014/main" id="{E819358D-CAD5-8CB4-AF1C-6F600459A26F}"/>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8" name="Picture 4">
            <a:extLst>
              <a:ext uri="{FF2B5EF4-FFF2-40B4-BE49-F238E27FC236}">
                <a16:creationId xmlns:a16="http://schemas.microsoft.com/office/drawing/2014/main" id="{E20EB257-5039-379B-9306-5489EECF7618}"/>
              </a:ext>
            </a:extLst>
          </p:cNvPr>
          <p:cNvPicPr>
            <a:picLocks noChangeAspect="1"/>
          </p:cNvPicPr>
          <p:nvPr/>
        </p:nvPicPr>
        <p:blipFill>
          <a:blip r:embed="rId5"/>
          <a:stretch>
            <a:fillRect/>
          </a:stretch>
        </p:blipFill>
        <p:spPr>
          <a:xfrm>
            <a:off x="12104367" y="2204822"/>
            <a:ext cx="238650" cy="2709534"/>
          </a:xfrm>
          <a:prstGeom prst="rect">
            <a:avLst/>
          </a:prstGeom>
        </p:spPr>
      </p:pic>
      <p:pic>
        <p:nvPicPr>
          <p:cNvPr id="9" name="Picture 5">
            <a:extLst>
              <a:ext uri="{FF2B5EF4-FFF2-40B4-BE49-F238E27FC236}">
                <a16:creationId xmlns:a16="http://schemas.microsoft.com/office/drawing/2014/main" id="{66D29B9C-9AED-3730-6AF1-4CA9FDA855EB}"/>
              </a:ext>
            </a:extLst>
          </p:cNvPr>
          <p:cNvPicPr>
            <a:picLocks noChangeAspect="1"/>
          </p:cNvPicPr>
          <p:nvPr/>
        </p:nvPicPr>
        <p:blipFill>
          <a:blip r:embed="rId6"/>
          <a:stretch>
            <a:fillRect/>
          </a:stretch>
        </p:blipFill>
        <p:spPr>
          <a:xfrm>
            <a:off x="-108036" y="0"/>
            <a:ext cx="9533101" cy="1610200"/>
          </a:xfrm>
          <a:prstGeom prst="rect">
            <a:avLst/>
          </a:prstGeom>
        </p:spPr>
      </p:pic>
      <p:sp>
        <p:nvSpPr>
          <p:cNvPr id="10" name="TextBox 6">
            <a:extLst>
              <a:ext uri="{FF2B5EF4-FFF2-40B4-BE49-F238E27FC236}">
                <a16:creationId xmlns:a16="http://schemas.microsoft.com/office/drawing/2014/main" id="{FB7F02FC-BE48-CB26-D9A6-766E24695AF4}"/>
              </a:ext>
            </a:extLst>
          </p:cNvPr>
          <p:cNvSpPr txBox="1"/>
          <p:nvPr/>
        </p:nvSpPr>
        <p:spPr>
          <a:xfrm>
            <a:off x="2650377" y="543490"/>
            <a:ext cx="1570302" cy="523220"/>
          </a:xfrm>
          <a:prstGeom prst="rect">
            <a:avLst/>
          </a:prstGeom>
          <a:noFill/>
        </p:spPr>
        <p:txBody>
          <a:bodyPr wrap="none" rtlCol="0">
            <a:spAutoFit/>
          </a:bodyPr>
          <a:lstStyle/>
          <a:p>
            <a:r>
              <a:rPr lang="en-NZ" sz="2800" dirty="0">
                <a:solidFill>
                  <a:schemeClr val="bg1"/>
                </a:solidFill>
                <a:cs typeface="Tajawal Medium" panose="00000600000000000000" pitchFamily="2" charset="-78"/>
              </a:rPr>
              <a:t>Roadmap</a:t>
            </a:r>
            <a:endParaRPr lang="en-US" sz="2800" dirty="0">
              <a:solidFill>
                <a:schemeClr val="bg1"/>
              </a:solidFill>
              <a:cs typeface="Tajawal Medium" panose="00000600000000000000" pitchFamily="2" charset="-78"/>
            </a:endParaRPr>
          </a:p>
        </p:txBody>
      </p:sp>
      <p:sp>
        <p:nvSpPr>
          <p:cNvPr id="11" name="TextBox 7">
            <a:extLst>
              <a:ext uri="{FF2B5EF4-FFF2-40B4-BE49-F238E27FC236}">
                <a16:creationId xmlns:a16="http://schemas.microsoft.com/office/drawing/2014/main" id="{C449DE7F-77FD-9B82-C289-525944DE5A46}"/>
              </a:ext>
            </a:extLst>
          </p:cNvPr>
          <p:cNvSpPr txBox="1"/>
          <p:nvPr/>
        </p:nvSpPr>
        <p:spPr>
          <a:xfrm>
            <a:off x="231939" y="236724"/>
            <a:ext cx="156485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06-Part2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 name="Content Placeholder 2"/>
          <p:cNvSpPr>
            <a:spLocks noGrp="1"/>
          </p:cNvSpPr>
          <p:nvPr>
            <p:ph idx="4294967295"/>
          </p:nvPr>
        </p:nvSpPr>
        <p:spPr>
          <a:xfrm>
            <a:off x="1981200" y="1600200"/>
            <a:ext cx="8229600" cy="5257800"/>
          </a:xfrm>
        </p:spPr>
        <p:txBody>
          <a:bodyPr/>
          <a:lstStyle/>
          <a:p>
            <a:pPr lvl="1" algn="l" rtl="0"/>
            <a:r>
              <a:rPr lang="en-NZ" sz="3200" dirty="0"/>
              <a:t>I/O Devices</a:t>
            </a:r>
          </a:p>
          <a:p>
            <a:pPr lvl="1" algn="l" rtl="0"/>
            <a:r>
              <a:rPr lang="en-NZ" sz="3200" dirty="0">
                <a:solidFill>
                  <a:schemeClr val="tx2"/>
                </a:solidFill>
                <a:effectLst>
                  <a:outerShdw blurRad="38100" dist="38100" dir="2700000" algn="tl">
                    <a:srgbClr val="000000">
                      <a:alpha val="43137"/>
                    </a:srgbClr>
                  </a:outerShdw>
                </a:effectLst>
              </a:rPr>
              <a:t>Organization of the I/O Function</a:t>
            </a:r>
          </a:p>
          <a:p>
            <a:pPr lvl="1" algn="l" rtl="0"/>
            <a:r>
              <a:rPr lang="en-NZ" sz="3200" dirty="0"/>
              <a:t>Operating System Design Issues</a:t>
            </a:r>
          </a:p>
          <a:p>
            <a:pPr lvl="1" algn="l" rtl="0"/>
            <a:r>
              <a:rPr lang="en-NZ" sz="3200" dirty="0"/>
              <a:t>Disk Scheduling</a:t>
            </a:r>
          </a:p>
        </p:txBody>
      </p:sp>
      <p:cxnSp>
        <p:nvCxnSpPr>
          <p:cNvPr id="6" name="Straight Connector 5">
            <a:extLst>
              <a:ext uri="{FF2B5EF4-FFF2-40B4-BE49-F238E27FC236}">
                <a16:creationId xmlns:a16="http://schemas.microsoft.com/office/drawing/2014/main" id="{CC03E234-C9B4-4194-B122-9DC0A1C1542B}"/>
              </a:ext>
            </a:extLst>
          </p:cNvPr>
          <p:cNvCxnSpPr/>
          <p:nvPr/>
        </p:nvCxnSpPr>
        <p:spPr>
          <a:xfrm>
            <a:off x="1981200" y="1371600"/>
            <a:ext cx="8153400" cy="0"/>
          </a:xfrm>
          <a:prstGeom prst="line">
            <a:avLst/>
          </a:prstGeom>
          <a:ln w="38100"/>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1">
            <a:extLst>
              <a:ext uri="{FF2B5EF4-FFF2-40B4-BE49-F238E27FC236}">
                <a16:creationId xmlns:a16="http://schemas.microsoft.com/office/drawing/2014/main" id="{4E7B0BF2-D3E4-02F9-3506-4840CE335A7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7" name="Picture 2">
            <a:extLst>
              <a:ext uri="{FF2B5EF4-FFF2-40B4-BE49-F238E27FC236}">
                <a16:creationId xmlns:a16="http://schemas.microsoft.com/office/drawing/2014/main" id="{87E4F6ED-C152-6A2C-693B-0EEBA13AD53A}"/>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8" name="Picture 3">
            <a:extLst>
              <a:ext uri="{FF2B5EF4-FFF2-40B4-BE49-F238E27FC236}">
                <a16:creationId xmlns:a16="http://schemas.microsoft.com/office/drawing/2014/main" id="{FE9635CE-97E0-2D70-61D4-FE6663248CF6}"/>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9" name="Picture 4">
            <a:extLst>
              <a:ext uri="{FF2B5EF4-FFF2-40B4-BE49-F238E27FC236}">
                <a16:creationId xmlns:a16="http://schemas.microsoft.com/office/drawing/2014/main" id="{816D2892-40E1-B8B9-BA96-18323281DB5A}"/>
              </a:ext>
            </a:extLst>
          </p:cNvPr>
          <p:cNvPicPr>
            <a:picLocks noChangeAspect="1"/>
          </p:cNvPicPr>
          <p:nvPr/>
        </p:nvPicPr>
        <p:blipFill>
          <a:blip r:embed="rId5"/>
          <a:stretch>
            <a:fillRect/>
          </a:stretch>
        </p:blipFill>
        <p:spPr>
          <a:xfrm>
            <a:off x="12104367" y="2204822"/>
            <a:ext cx="238650" cy="2709534"/>
          </a:xfrm>
          <a:prstGeom prst="rect">
            <a:avLst/>
          </a:prstGeom>
        </p:spPr>
      </p:pic>
      <p:pic>
        <p:nvPicPr>
          <p:cNvPr id="10" name="Picture 5">
            <a:extLst>
              <a:ext uri="{FF2B5EF4-FFF2-40B4-BE49-F238E27FC236}">
                <a16:creationId xmlns:a16="http://schemas.microsoft.com/office/drawing/2014/main" id="{7F997D39-5810-9853-3B09-07A8D63B2CA6}"/>
              </a:ext>
            </a:extLst>
          </p:cNvPr>
          <p:cNvPicPr>
            <a:picLocks noChangeAspect="1"/>
          </p:cNvPicPr>
          <p:nvPr/>
        </p:nvPicPr>
        <p:blipFill>
          <a:blip r:embed="rId6"/>
          <a:stretch>
            <a:fillRect/>
          </a:stretch>
        </p:blipFill>
        <p:spPr>
          <a:xfrm>
            <a:off x="-108036" y="0"/>
            <a:ext cx="9533101" cy="1610200"/>
          </a:xfrm>
          <a:prstGeom prst="rect">
            <a:avLst/>
          </a:prstGeom>
        </p:spPr>
      </p:pic>
      <p:sp>
        <p:nvSpPr>
          <p:cNvPr id="11" name="TextBox 6">
            <a:extLst>
              <a:ext uri="{FF2B5EF4-FFF2-40B4-BE49-F238E27FC236}">
                <a16:creationId xmlns:a16="http://schemas.microsoft.com/office/drawing/2014/main" id="{064BC6E8-576E-75E3-A217-ED96A854A8FF}"/>
              </a:ext>
            </a:extLst>
          </p:cNvPr>
          <p:cNvSpPr txBox="1"/>
          <p:nvPr/>
        </p:nvSpPr>
        <p:spPr>
          <a:xfrm>
            <a:off x="2650377" y="543490"/>
            <a:ext cx="4576317" cy="523220"/>
          </a:xfrm>
          <a:prstGeom prst="rect">
            <a:avLst/>
          </a:prstGeom>
          <a:noFill/>
        </p:spPr>
        <p:txBody>
          <a:bodyPr wrap="none" rtlCol="0">
            <a:spAutoFit/>
          </a:bodyPr>
          <a:lstStyle/>
          <a:p>
            <a:r>
              <a:rPr lang="en-NZ" sz="2800" dirty="0">
                <a:solidFill>
                  <a:schemeClr val="bg1"/>
                </a:solidFill>
                <a:cs typeface="Tajawal Medium" panose="00000600000000000000" pitchFamily="2" charset="-78"/>
              </a:rPr>
              <a:t>Techniques for performing I/O</a:t>
            </a:r>
            <a:endParaRPr lang="en-US" sz="2800" dirty="0">
              <a:solidFill>
                <a:schemeClr val="bg1"/>
              </a:solidFill>
              <a:cs typeface="Tajawal Medium" panose="00000600000000000000" pitchFamily="2" charset="-78"/>
            </a:endParaRPr>
          </a:p>
        </p:txBody>
      </p:sp>
      <p:sp>
        <p:nvSpPr>
          <p:cNvPr id="12" name="TextBox 7">
            <a:extLst>
              <a:ext uri="{FF2B5EF4-FFF2-40B4-BE49-F238E27FC236}">
                <a16:creationId xmlns:a16="http://schemas.microsoft.com/office/drawing/2014/main" id="{A7140C9D-7B37-81C7-F1F8-EFC59F5C2E22}"/>
              </a:ext>
            </a:extLst>
          </p:cNvPr>
          <p:cNvSpPr txBox="1"/>
          <p:nvPr/>
        </p:nvSpPr>
        <p:spPr>
          <a:xfrm>
            <a:off x="231939" y="236724"/>
            <a:ext cx="156485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06-Part2</a:t>
            </a:r>
            <a:endParaRPr lang="en-US" sz="2800" dirty="0">
              <a:solidFill>
                <a:srgbClr val="FF9518"/>
              </a:solidFill>
              <a:latin typeface="Tajawal Medium" panose="00000600000000000000" pitchFamily="2" charset="-78"/>
              <a:cs typeface="Tajawal Medium" panose="00000600000000000000" pitchFamily="2" charset="-78"/>
            </a:endParaRPr>
          </a:p>
        </p:txBody>
      </p:sp>
      <p:cxnSp>
        <p:nvCxnSpPr>
          <p:cNvPr id="5" name="Straight Connector 4">
            <a:extLst>
              <a:ext uri="{FF2B5EF4-FFF2-40B4-BE49-F238E27FC236}">
                <a16:creationId xmlns:a16="http://schemas.microsoft.com/office/drawing/2014/main" id="{B91E9FA1-DB36-4505-8DD9-9448ABB3FB46}"/>
              </a:ext>
            </a:extLst>
          </p:cNvPr>
          <p:cNvCxnSpPr/>
          <p:nvPr/>
        </p:nvCxnSpPr>
        <p:spPr>
          <a:xfrm>
            <a:off x="1981200" y="1371600"/>
            <a:ext cx="8153400" cy="0"/>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13" name="مربع نص 12">
            <a:extLst>
              <a:ext uri="{FF2B5EF4-FFF2-40B4-BE49-F238E27FC236}">
                <a16:creationId xmlns:a16="http://schemas.microsoft.com/office/drawing/2014/main" id="{0B2EDF68-810E-07B4-1733-5F030B48A84D}"/>
              </a:ext>
            </a:extLst>
          </p:cNvPr>
          <p:cNvSpPr txBox="1"/>
          <p:nvPr/>
        </p:nvSpPr>
        <p:spPr>
          <a:xfrm>
            <a:off x="2352281" y="1653479"/>
            <a:ext cx="7262773" cy="1569660"/>
          </a:xfrm>
          <a:prstGeom prst="rect">
            <a:avLst/>
          </a:prstGeom>
          <a:noFill/>
        </p:spPr>
        <p:txBody>
          <a:bodyPr wrap="square">
            <a:spAutoFit/>
          </a:bodyPr>
          <a:lstStyle/>
          <a:p>
            <a:pPr marL="457200" indent="-457200" algn="l" rtl="0">
              <a:buFont typeface="Arial" panose="020B0604020202020204" pitchFamily="34" charset="0"/>
              <a:buChar char="•"/>
            </a:pPr>
            <a:r>
              <a:rPr lang="en-NZ" sz="3200" dirty="0"/>
              <a:t>Programmed I/O</a:t>
            </a:r>
          </a:p>
          <a:p>
            <a:pPr marL="457200" indent="-457200" algn="l" rtl="0">
              <a:buFont typeface="Arial" panose="020B0604020202020204" pitchFamily="34" charset="0"/>
              <a:buChar char="•"/>
            </a:pPr>
            <a:r>
              <a:rPr lang="en-NZ" sz="3200" dirty="0"/>
              <a:t>Interrupt-driven I/O</a:t>
            </a:r>
          </a:p>
          <a:p>
            <a:pPr marL="457200" indent="-457200" algn="l" rtl="0">
              <a:buFont typeface="Arial" panose="020B0604020202020204" pitchFamily="34" charset="0"/>
              <a:buChar char="•"/>
            </a:pPr>
            <a:r>
              <a:rPr lang="en-NZ" sz="3200" dirty="0"/>
              <a:t>Direct memory access (DMA)</a:t>
            </a:r>
            <a:endParaRPr lang="en-US" sz="32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1">
            <a:extLst>
              <a:ext uri="{FF2B5EF4-FFF2-40B4-BE49-F238E27FC236}">
                <a16:creationId xmlns:a16="http://schemas.microsoft.com/office/drawing/2014/main" id="{4E7B0BF2-D3E4-02F9-3506-4840CE335A7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7" name="Picture 2">
            <a:extLst>
              <a:ext uri="{FF2B5EF4-FFF2-40B4-BE49-F238E27FC236}">
                <a16:creationId xmlns:a16="http://schemas.microsoft.com/office/drawing/2014/main" id="{87E4F6ED-C152-6A2C-693B-0EEBA13AD53A}"/>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8" name="Picture 3">
            <a:extLst>
              <a:ext uri="{FF2B5EF4-FFF2-40B4-BE49-F238E27FC236}">
                <a16:creationId xmlns:a16="http://schemas.microsoft.com/office/drawing/2014/main" id="{FE9635CE-97E0-2D70-61D4-FE6663248CF6}"/>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9" name="Picture 4">
            <a:extLst>
              <a:ext uri="{FF2B5EF4-FFF2-40B4-BE49-F238E27FC236}">
                <a16:creationId xmlns:a16="http://schemas.microsoft.com/office/drawing/2014/main" id="{816D2892-40E1-B8B9-BA96-18323281DB5A}"/>
              </a:ext>
            </a:extLst>
          </p:cNvPr>
          <p:cNvPicPr>
            <a:picLocks noChangeAspect="1"/>
          </p:cNvPicPr>
          <p:nvPr/>
        </p:nvPicPr>
        <p:blipFill>
          <a:blip r:embed="rId5"/>
          <a:stretch>
            <a:fillRect/>
          </a:stretch>
        </p:blipFill>
        <p:spPr>
          <a:xfrm>
            <a:off x="12104367" y="2204822"/>
            <a:ext cx="238650" cy="2709534"/>
          </a:xfrm>
          <a:prstGeom prst="rect">
            <a:avLst/>
          </a:prstGeom>
        </p:spPr>
      </p:pic>
      <p:pic>
        <p:nvPicPr>
          <p:cNvPr id="10" name="Picture 5">
            <a:extLst>
              <a:ext uri="{FF2B5EF4-FFF2-40B4-BE49-F238E27FC236}">
                <a16:creationId xmlns:a16="http://schemas.microsoft.com/office/drawing/2014/main" id="{7F997D39-5810-9853-3B09-07A8D63B2CA6}"/>
              </a:ext>
            </a:extLst>
          </p:cNvPr>
          <p:cNvPicPr>
            <a:picLocks noChangeAspect="1"/>
          </p:cNvPicPr>
          <p:nvPr/>
        </p:nvPicPr>
        <p:blipFill>
          <a:blip r:embed="rId6"/>
          <a:stretch>
            <a:fillRect/>
          </a:stretch>
        </p:blipFill>
        <p:spPr>
          <a:xfrm>
            <a:off x="-108036" y="0"/>
            <a:ext cx="9533101" cy="1610200"/>
          </a:xfrm>
          <a:prstGeom prst="rect">
            <a:avLst/>
          </a:prstGeom>
        </p:spPr>
      </p:pic>
      <p:sp>
        <p:nvSpPr>
          <p:cNvPr id="11" name="TextBox 6">
            <a:extLst>
              <a:ext uri="{FF2B5EF4-FFF2-40B4-BE49-F238E27FC236}">
                <a16:creationId xmlns:a16="http://schemas.microsoft.com/office/drawing/2014/main" id="{064BC6E8-576E-75E3-A217-ED96A854A8FF}"/>
              </a:ext>
            </a:extLst>
          </p:cNvPr>
          <p:cNvSpPr txBox="1"/>
          <p:nvPr/>
        </p:nvSpPr>
        <p:spPr>
          <a:xfrm>
            <a:off x="2650377" y="543490"/>
            <a:ext cx="4576317" cy="523220"/>
          </a:xfrm>
          <a:prstGeom prst="rect">
            <a:avLst/>
          </a:prstGeom>
          <a:noFill/>
        </p:spPr>
        <p:txBody>
          <a:bodyPr wrap="none" rtlCol="0">
            <a:spAutoFit/>
          </a:bodyPr>
          <a:lstStyle/>
          <a:p>
            <a:r>
              <a:rPr lang="en-NZ" sz="2800" dirty="0">
                <a:solidFill>
                  <a:schemeClr val="bg1"/>
                </a:solidFill>
                <a:cs typeface="Tajawal Medium" panose="00000600000000000000" pitchFamily="2" charset="-78"/>
              </a:rPr>
              <a:t>Techniques for performing I/O</a:t>
            </a:r>
            <a:endParaRPr lang="en-US" sz="2800" dirty="0">
              <a:solidFill>
                <a:schemeClr val="bg1"/>
              </a:solidFill>
              <a:cs typeface="Tajawal Medium" panose="00000600000000000000" pitchFamily="2" charset="-78"/>
            </a:endParaRPr>
          </a:p>
        </p:txBody>
      </p:sp>
      <p:sp>
        <p:nvSpPr>
          <p:cNvPr id="12" name="TextBox 7">
            <a:extLst>
              <a:ext uri="{FF2B5EF4-FFF2-40B4-BE49-F238E27FC236}">
                <a16:creationId xmlns:a16="http://schemas.microsoft.com/office/drawing/2014/main" id="{A7140C9D-7B37-81C7-F1F8-EFC59F5C2E22}"/>
              </a:ext>
            </a:extLst>
          </p:cNvPr>
          <p:cNvSpPr txBox="1"/>
          <p:nvPr/>
        </p:nvSpPr>
        <p:spPr>
          <a:xfrm>
            <a:off x="231939" y="236724"/>
            <a:ext cx="156485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06-Part2</a:t>
            </a:r>
            <a:endParaRPr lang="en-US" sz="2800" dirty="0">
              <a:solidFill>
                <a:srgbClr val="FF9518"/>
              </a:solidFill>
              <a:latin typeface="Tajawal Medium" panose="00000600000000000000" pitchFamily="2" charset="-78"/>
              <a:cs typeface="Tajawal Medium" panose="00000600000000000000" pitchFamily="2" charset="-78"/>
            </a:endParaRPr>
          </a:p>
        </p:txBody>
      </p:sp>
      <p:cxnSp>
        <p:nvCxnSpPr>
          <p:cNvPr id="5" name="Straight Connector 4">
            <a:extLst>
              <a:ext uri="{FF2B5EF4-FFF2-40B4-BE49-F238E27FC236}">
                <a16:creationId xmlns:a16="http://schemas.microsoft.com/office/drawing/2014/main" id="{B91E9FA1-DB36-4505-8DD9-9448ABB3FB46}"/>
              </a:ext>
            </a:extLst>
          </p:cNvPr>
          <p:cNvCxnSpPr/>
          <p:nvPr/>
        </p:nvCxnSpPr>
        <p:spPr>
          <a:xfrm>
            <a:off x="1981200" y="1371600"/>
            <a:ext cx="8153400" cy="0"/>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3" name="مربع نص 2">
            <a:extLst>
              <a:ext uri="{FF2B5EF4-FFF2-40B4-BE49-F238E27FC236}">
                <a16:creationId xmlns:a16="http://schemas.microsoft.com/office/drawing/2014/main" id="{96E0146A-A9A4-D259-44C9-428F2C60A481}"/>
              </a:ext>
            </a:extLst>
          </p:cNvPr>
          <p:cNvSpPr txBox="1"/>
          <p:nvPr/>
        </p:nvSpPr>
        <p:spPr>
          <a:xfrm>
            <a:off x="1201315" y="2061647"/>
            <a:ext cx="8672945" cy="2246769"/>
          </a:xfrm>
          <a:prstGeom prst="rect">
            <a:avLst/>
          </a:prstGeom>
          <a:noFill/>
        </p:spPr>
        <p:txBody>
          <a:bodyPr wrap="square">
            <a:spAutoFit/>
          </a:bodyPr>
          <a:lstStyle/>
          <a:p>
            <a:r>
              <a:rPr lang="en-NZ" sz="2800" b="1" dirty="0"/>
              <a:t>Programmed I/O</a:t>
            </a:r>
            <a:r>
              <a:rPr lang="en-NZ" sz="2800" dirty="0"/>
              <a:t>: </a:t>
            </a:r>
          </a:p>
          <a:p>
            <a:pPr lvl="1">
              <a:buFont typeface="Arial" pitchFamily="34" charset="0"/>
              <a:buChar char="•"/>
            </a:pPr>
            <a:r>
              <a:rPr lang="en-NZ" sz="2800" dirty="0"/>
              <a:t> Processor issues an I/O command, on behalf of a process, to an I/O module; </a:t>
            </a:r>
          </a:p>
          <a:p>
            <a:pPr lvl="1">
              <a:buFont typeface="Arial" pitchFamily="34" charset="0"/>
              <a:buChar char="•"/>
            </a:pPr>
            <a:r>
              <a:rPr lang="en-NZ" sz="2800" dirty="0"/>
              <a:t> that process then busy waits for the operation to be completed before proceeding.</a:t>
            </a:r>
          </a:p>
        </p:txBody>
      </p:sp>
    </p:spTree>
    <p:extLst>
      <p:ext uri="{BB962C8B-B14F-4D97-AF65-F5344CB8AC3E}">
        <p14:creationId xmlns:p14="http://schemas.microsoft.com/office/powerpoint/2010/main" val="139729947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1">
            <a:extLst>
              <a:ext uri="{FF2B5EF4-FFF2-40B4-BE49-F238E27FC236}">
                <a16:creationId xmlns:a16="http://schemas.microsoft.com/office/drawing/2014/main" id="{4E7B0BF2-D3E4-02F9-3506-4840CE335A7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7" name="Picture 2">
            <a:extLst>
              <a:ext uri="{FF2B5EF4-FFF2-40B4-BE49-F238E27FC236}">
                <a16:creationId xmlns:a16="http://schemas.microsoft.com/office/drawing/2014/main" id="{87E4F6ED-C152-6A2C-693B-0EEBA13AD53A}"/>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8" name="Picture 3">
            <a:extLst>
              <a:ext uri="{FF2B5EF4-FFF2-40B4-BE49-F238E27FC236}">
                <a16:creationId xmlns:a16="http://schemas.microsoft.com/office/drawing/2014/main" id="{FE9635CE-97E0-2D70-61D4-FE6663248CF6}"/>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9" name="Picture 4">
            <a:extLst>
              <a:ext uri="{FF2B5EF4-FFF2-40B4-BE49-F238E27FC236}">
                <a16:creationId xmlns:a16="http://schemas.microsoft.com/office/drawing/2014/main" id="{816D2892-40E1-B8B9-BA96-18323281DB5A}"/>
              </a:ext>
            </a:extLst>
          </p:cNvPr>
          <p:cNvPicPr>
            <a:picLocks noChangeAspect="1"/>
          </p:cNvPicPr>
          <p:nvPr/>
        </p:nvPicPr>
        <p:blipFill>
          <a:blip r:embed="rId5"/>
          <a:stretch>
            <a:fillRect/>
          </a:stretch>
        </p:blipFill>
        <p:spPr>
          <a:xfrm>
            <a:off x="12104367" y="2204822"/>
            <a:ext cx="238650" cy="2709534"/>
          </a:xfrm>
          <a:prstGeom prst="rect">
            <a:avLst/>
          </a:prstGeom>
        </p:spPr>
      </p:pic>
      <p:pic>
        <p:nvPicPr>
          <p:cNvPr id="10" name="Picture 5">
            <a:extLst>
              <a:ext uri="{FF2B5EF4-FFF2-40B4-BE49-F238E27FC236}">
                <a16:creationId xmlns:a16="http://schemas.microsoft.com/office/drawing/2014/main" id="{7F997D39-5810-9853-3B09-07A8D63B2CA6}"/>
              </a:ext>
            </a:extLst>
          </p:cNvPr>
          <p:cNvPicPr>
            <a:picLocks noChangeAspect="1"/>
          </p:cNvPicPr>
          <p:nvPr/>
        </p:nvPicPr>
        <p:blipFill>
          <a:blip r:embed="rId6"/>
          <a:stretch>
            <a:fillRect/>
          </a:stretch>
        </p:blipFill>
        <p:spPr>
          <a:xfrm>
            <a:off x="-108036" y="0"/>
            <a:ext cx="9533101" cy="1610200"/>
          </a:xfrm>
          <a:prstGeom prst="rect">
            <a:avLst/>
          </a:prstGeom>
        </p:spPr>
      </p:pic>
      <p:sp>
        <p:nvSpPr>
          <p:cNvPr id="11" name="TextBox 6">
            <a:extLst>
              <a:ext uri="{FF2B5EF4-FFF2-40B4-BE49-F238E27FC236}">
                <a16:creationId xmlns:a16="http://schemas.microsoft.com/office/drawing/2014/main" id="{064BC6E8-576E-75E3-A217-ED96A854A8FF}"/>
              </a:ext>
            </a:extLst>
          </p:cNvPr>
          <p:cNvSpPr txBox="1"/>
          <p:nvPr/>
        </p:nvSpPr>
        <p:spPr>
          <a:xfrm>
            <a:off x="2650377" y="543490"/>
            <a:ext cx="4576317" cy="523220"/>
          </a:xfrm>
          <a:prstGeom prst="rect">
            <a:avLst/>
          </a:prstGeom>
          <a:noFill/>
        </p:spPr>
        <p:txBody>
          <a:bodyPr wrap="none" rtlCol="0">
            <a:spAutoFit/>
          </a:bodyPr>
          <a:lstStyle/>
          <a:p>
            <a:r>
              <a:rPr lang="en-NZ" sz="2800" dirty="0">
                <a:solidFill>
                  <a:schemeClr val="bg1"/>
                </a:solidFill>
                <a:cs typeface="Tajawal Medium" panose="00000600000000000000" pitchFamily="2" charset="-78"/>
              </a:rPr>
              <a:t>Techniques for performing I/O</a:t>
            </a:r>
            <a:endParaRPr lang="en-US" sz="2800" dirty="0">
              <a:solidFill>
                <a:schemeClr val="bg1"/>
              </a:solidFill>
              <a:cs typeface="Tajawal Medium" panose="00000600000000000000" pitchFamily="2" charset="-78"/>
            </a:endParaRPr>
          </a:p>
        </p:txBody>
      </p:sp>
      <p:sp>
        <p:nvSpPr>
          <p:cNvPr id="12" name="TextBox 7">
            <a:extLst>
              <a:ext uri="{FF2B5EF4-FFF2-40B4-BE49-F238E27FC236}">
                <a16:creationId xmlns:a16="http://schemas.microsoft.com/office/drawing/2014/main" id="{A7140C9D-7B37-81C7-F1F8-EFC59F5C2E22}"/>
              </a:ext>
            </a:extLst>
          </p:cNvPr>
          <p:cNvSpPr txBox="1"/>
          <p:nvPr/>
        </p:nvSpPr>
        <p:spPr>
          <a:xfrm>
            <a:off x="231939" y="236724"/>
            <a:ext cx="156485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06-Part2</a:t>
            </a:r>
            <a:endParaRPr lang="en-US" sz="2800" dirty="0">
              <a:solidFill>
                <a:srgbClr val="FF9518"/>
              </a:solidFill>
              <a:latin typeface="Tajawal Medium" panose="00000600000000000000" pitchFamily="2" charset="-78"/>
              <a:cs typeface="Tajawal Medium" panose="00000600000000000000" pitchFamily="2" charset="-78"/>
            </a:endParaRPr>
          </a:p>
        </p:txBody>
      </p:sp>
      <p:cxnSp>
        <p:nvCxnSpPr>
          <p:cNvPr id="5" name="Straight Connector 4">
            <a:extLst>
              <a:ext uri="{FF2B5EF4-FFF2-40B4-BE49-F238E27FC236}">
                <a16:creationId xmlns:a16="http://schemas.microsoft.com/office/drawing/2014/main" id="{B91E9FA1-DB36-4505-8DD9-9448ABB3FB46}"/>
              </a:ext>
            </a:extLst>
          </p:cNvPr>
          <p:cNvCxnSpPr/>
          <p:nvPr/>
        </p:nvCxnSpPr>
        <p:spPr>
          <a:xfrm>
            <a:off x="1981200" y="1371600"/>
            <a:ext cx="8153400" cy="0"/>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3" name="مربع نص 2">
            <a:extLst>
              <a:ext uri="{FF2B5EF4-FFF2-40B4-BE49-F238E27FC236}">
                <a16:creationId xmlns:a16="http://schemas.microsoft.com/office/drawing/2014/main" id="{96E0146A-A9A4-D259-44C9-428F2C60A481}"/>
              </a:ext>
            </a:extLst>
          </p:cNvPr>
          <p:cNvSpPr txBox="1"/>
          <p:nvPr/>
        </p:nvSpPr>
        <p:spPr>
          <a:xfrm>
            <a:off x="1489364" y="1495721"/>
            <a:ext cx="10078605" cy="3816429"/>
          </a:xfrm>
          <a:prstGeom prst="rect">
            <a:avLst/>
          </a:prstGeom>
          <a:noFill/>
        </p:spPr>
        <p:txBody>
          <a:bodyPr wrap="square">
            <a:spAutoFit/>
          </a:bodyPr>
          <a:lstStyle/>
          <a:p>
            <a:pPr lvl="0">
              <a:buFont typeface="Arial" pitchFamily="34" charset="0"/>
              <a:buNone/>
            </a:pPr>
            <a:r>
              <a:rPr lang="en-NZ" sz="2800" b="1" dirty="0"/>
              <a:t>Interrupt-driven I/O</a:t>
            </a:r>
            <a:r>
              <a:rPr lang="en-NZ" sz="2800" dirty="0"/>
              <a:t>:</a:t>
            </a:r>
          </a:p>
          <a:p>
            <a:pPr lvl="1">
              <a:buFont typeface="Arial" pitchFamily="34" charset="0"/>
              <a:buChar char="•"/>
            </a:pPr>
            <a:r>
              <a:rPr lang="en-NZ" sz="2800" dirty="0"/>
              <a:t> Processor issues an I/O command on behalf of a process.</a:t>
            </a:r>
          </a:p>
          <a:p>
            <a:pPr lvl="1">
              <a:buFont typeface="Arial" pitchFamily="34" charset="0"/>
              <a:buChar char="•"/>
            </a:pPr>
            <a:r>
              <a:rPr lang="en-NZ" sz="2800" dirty="0"/>
              <a:t> </a:t>
            </a:r>
            <a:r>
              <a:rPr lang="en-NZ" sz="2800" b="1" i="1" dirty="0"/>
              <a:t>If</a:t>
            </a:r>
            <a:r>
              <a:rPr lang="en-NZ" sz="2800" dirty="0"/>
              <a:t> the I/O instruction from the process is </a:t>
            </a:r>
            <a:r>
              <a:rPr lang="en-NZ" sz="2800" b="1" i="1" dirty="0"/>
              <a:t>nonblocking</a:t>
            </a:r>
            <a:r>
              <a:rPr lang="en-NZ" sz="2800" dirty="0"/>
              <a:t>, then the processor continues to execute instructions from the process that issued the I/O command. </a:t>
            </a:r>
          </a:p>
          <a:p>
            <a:pPr lvl="1">
              <a:buFont typeface="Arial" pitchFamily="34" charset="0"/>
              <a:buChar char="•"/>
            </a:pPr>
            <a:r>
              <a:rPr lang="en-NZ" sz="2800" dirty="0"/>
              <a:t> </a:t>
            </a:r>
            <a:r>
              <a:rPr lang="en-NZ" sz="2800" b="1" i="1" dirty="0"/>
              <a:t>If </a:t>
            </a:r>
            <a:r>
              <a:rPr lang="en-NZ" sz="2800" dirty="0"/>
              <a:t>the I/O instruction is </a:t>
            </a:r>
            <a:r>
              <a:rPr lang="en-NZ" sz="2800" b="1" i="1" dirty="0"/>
              <a:t>blocking</a:t>
            </a:r>
            <a:r>
              <a:rPr lang="en-NZ" sz="2800" dirty="0"/>
              <a:t>, then the next instruction that the processor executes is from the OS, which will put the current process in a blocked state and schedule another process.</a:t>
            </a:r>
          </a:p>
          <a:p>
            <a:pPr lvl="1">
              <a:buFont typeface="Arial" pitchFamily="34" charset="0"/>
              <a:buNone/>
            </a:pPr>
            <a:endParaRPr lang="en-NZ" dirty="0"/>
          </a:p>
        </p:txBody>
      </p:sp>
    </p:spTree>
    <p:extLst>
      <p:ext uri="{BB962C8B-B14F-4D97-AF65-F5344CB8AC3E}">
        <p14:creationId xmlns:p14="http://schemas.microsoft.com/office/powerpoint/2010/main" val="385356566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1">
            <a:extLst>
              <a:ext uri="{FF2B5EF4-FFF2-40B4-BE49-F238E27FC236}">
                <a16:creationId xmlns:a16="http://schemas.microsoft.com/office/drawing/2014/main" id="{4E7B0BF2-D3E4-02F9-3506-4840CE335A7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7" name="Picture 2">
            <a:extLst>
              <a:ext uri="{FF2B5EF4-FFF2-40B4-BE49-F238E27FC236}">
                <a16:creationId xmlns:a16="http://schemas.microsoft.com/office/drawing/2014/main" id="{87E4F6ED-C152-6A2C-693B-0EEBA13AD53A}"/>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8" name="Picture 3">
            <a:extLst>
              <a:ext uri="{FF2B5EF4-FFF2-40B4-BE49-F238E27FC236}">
                <a16:creationId xmlns:a16="http://schemas.microsoft.com/office/drawing/2014/main" id="{FE9635CE-97E0-2D70-61D4-FE6663248CF6}"/>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9" name="Picture 4">
            <a:extLst>
              <a:ext uri="{FF2B5EF4-FFF2-40B4-BE49-F238E27FC236}">
                <a16:creationId xmlns:a16="http://schemas.microsoft.com/office/drawing/2014/main" id="{816D2892-40E1-B8B9-BA96-18323281DB5A}"/>
              </a:ext>
            </a:extLst>
          </p:cNvPr>
          <p:cNvPicPr>
            <a:picLocks noChangeAspect="1"/>
          </p:cNvPicPr>
          <p:nvPr/>
        </p:nvPicPr>
        <p:blipFill>
          <a:blip r:embed="rId5"/>
          <a:stretch>
            <a:fillRect/>
          </a:stretch>
        </p:blipFill>
        <p:spPr>
          <a:xfrm>
            <a:off x="12104367" y="2204822"/>
            <a:ext cx="238650" cy="2709534"/>
          </a:xfrm>
          <a:prstGeom prst="rect">
            <a:avLst/>
          </a:prstGeom>
        </p:spPr>
      </p:pic>
      <p:pic>
        <p:nvPicPr>
          <p:cNvPr id="10" name="Picture 5">
            <a:extLst>
              <a:ext uri="{FF2B5EF4-FFF2-40B4-BE49-F238E27FC236}">
                <a16:creationId xmlns:a16="http://schemas.microsoft.com/office/drawing/2014/main" id="{7F997D39-5810-9853-3B09-07A8D63B2CA6}"/>
              </a:ext>
            </a:extLst>
          </p:cNvPr>
          <p:cNvPicPr>
            <a:picLocks noChangeAspect="1"/>
          </p:cNvPicPr>
          <p:nvPr/>
        </p:nvPicPr>
        <p:blipFill>
          <a:blip r:embed="rId6"/>
          <a:stretch>
            <a:fillRect/>
          </a:stretch>
        </p:blipFill>
        <p:spPr>
          <a:xfrm>
            <a:off x="-108036" y="0"/>
            <a:ext cx="9533101" cy="1610200"/>
          </a:xfrm>
          <a:prstGeom prst="rect">
            <a:avLst/>
          </a:prstGeom>
        </p:spPr>
      </p:pic>
      <p:sp>
        <p:nvSpPr>
          <p:cNvPr id="11" name="TextBox 6">
            <a:extLst>
              <a:ext uri="{FF2B5EF4-FFF2-40B4-BE49-F238E27FC236}">
                <a16:creationId xmlns:a16="http://schemas.microsoft.com/office/drawing/2014/main" id="{064BC6E8-576E-75E3-A217-ED96A854A8FF}"/>
              </a:ext>
            </a:extLst>
          </p:cNvPr>
          <p:cNvSpPr txBox="1"/>
          <p:nvPr/>
        </p:nvSpPr>
        <p:spPr>
          <a:xfrm>
            <a:off x="2650377" y="543490"/>
            <a:ext cx="4576317" cy="523220"/>
          </a:xfrm>
          <a:prstGeom prst="rect">
            <a:avLst/>
          </a:prstGeom>
          <a:noFill/>
        </p:spPr>
        <p:txBody>
          <a:bodyPr wrap="none" rtlCol="0">
            <a:spAutoFit/>
          </a:bodyPr>
          <a:lstStyle/>
          <a:p>
            <a:r>
              <a:rPr lang="en-NZ" sz="2800" dirty="0">
                <a:solidFill>
                  <a:schemeClr val="bg1"/>
                </a:solidFill>
                <a:cs typeface="Tajawal Medium" panose="00000600000000000000" pitchFamily="2" charset="-78"/>
              </a:rPr>
              <a:t>Techniques for performing I/O</a:t>
            </a:r>
            <a:endParaRPr lang="en-US" sz="2800" dirty="0">
              <a:solidFill>
                <a:schemeClr val="bg1"/>
              </a:solidFill>
              <a:cs typeface="Tajawal Medium" panose="00000600000000000000" pitchFamily="2" charset="-78"/>
            </a:endParaRPr>
          </a:p>
        </p:txBody>
      </p:sp>
      <p:sp>
        <p:nvSpPr>
          <p:cNvPr id="12" name="TextBox 7">
            <a:extLst>
              <a:ext uri="{FF2B5EF4-FFF2-40B4-BE49-F238E27FC236}">
                <a16:creationId xmlns:a16="http://schemas.microsoft.com/office/drawing/2014/main" id="{A7140C9D-7B37-81C7-F1F8-EFC59F5C2E22}"/>
              </a:ext>
            </a:extLst>
          </p:cNvPr>
          <p:cNvSpPr txBox="1"/>
          <p:nvPr/>
        </p:nvSpPr>
        <p:spPr>
          <a:xfrm>
            <a:off x="231939" y="236724"/>
            <a:ext cx="156485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06-Part2</a:t>
            </a:r>
            <a:endParaRPr lang="en-US" sz="2800" dirty="0">
              <a:solidFill>
                <a:srgbClr val="FF9518"/>
              </a:solidFill>
              <a:latin typeface="Tajawal Medium" panose="00000600000000000000" pitchFamily="2" charset="-78"/>
              <a:cs typeface="Tajawal Medium" panose="00000600000000000000" pitchFamily="2" charset="-78"/>
            </a:endParaRPr>
          </a:p>
        </p:txBody>
      </p:sp>
      <p:cxnSp>
        <p:nvCxnSpPr>
          <p:cNvPr id="5" name="Straight Connector 4">
            <a:extLst>
              <a:ext uri="{FF2B5EF4-FFF2-40B4-BE49-F238E27FC236}">
                <a16:creationId xmlns:a16="http://schemas.microsoft.com/office/drawing/2014/main" id="{B91E9FA1-DB36-4505-8DD9-9448ABB3FB46}"/>
              </a:ext>
            </a:extLst>
          </p:cNvPr>
          <p:cNvCxnSpPr/>
          <p:nvPr/>
        </p:nvCxnSpPr>
        <p:spPr>
          <a:xfrm>
            <a:off x="1981200" y="1371600"/>
            <a:ext cx="8153400" cy="0"/>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2" name="مربع نص 1">
            <a:extLst>
              <a:ext uri="{FF2B5EF4-FFF2-40B4-BE49-F238E27FC236}">
                <a16:creationId xmlns:a16="http://schemas.microsoft.com/office/drawing/2014/main" id="{A53BC779-B316-DAC2-6700-D08A70992EED}"/>
              </a:ext>
            </a:extLst>
          </p:cNvPr>
          <p:cNvSpPr txBox="1"/>
          <p:nvPr/>
        </p:nvSpPr>
        <p:spPr>
          <a:xfrm>
            <a:off x="1796791" y="1659285"/>
            <a:ext cx="9533101" cy="3539430"/>
          </a:xfrm>
          <a:prstGeom prst="rect">
            <a:avLst/>
          </a:prstGeom>
          <a:noFill/>
        </p:spPr>
        <p:txBody>
          <a:bodyPr wrap="square">
            <a:spAutoFit/>
          </a:bodyPr>
          <a:lstStyle/>
          <a:p>
            <a:pPr lvl="0">
              <a:buFont typeface="Arial" pitchFamily="34" charset="0"/>
              <a:buNone/>
            </a:pPr>
            <a:endParaRPr lang="en-NZ" sz="2800" dirty="0"/>
          </a:p>
          <a:p>
            <a:pPr lvl="0">
              <a:buFont typeface="Arial" pitchFamily="34" charset="0"/>
              <a:buNone/>
            </a:pPr>
            <a:r>
              <a:rPr lang="en-NZ" sz="2800" b="1" dirty="0"/>
              <a:t>Direct memory access (DMA): </a:t>
            </a:r>
          </a:p>
          <a:p>
            <a:pPr lvl="1">
              <a:buFont typeface="Arial" pitchFamily="34" charset="0"/>
              <a:buChar char="•"/>
            </a:pPr>
            <a:r>
              <a:rPr lang="en-NZ" sz="2800" b="1" dirty="0"/>
              <a:t> </a:t>
            </a:r>
            <a:r>
              <a:rPr lang="en-NZ" sz="2800" dirty="0"/>
              <a:t>A DMA module controls the exchange of data between main memory and an I/O module. </a:t>
            </a:r>
          </a:p>
          <a:p>
            <a:pPr lvl="1">
              <a:buFont typeface="Arial" pitchFamily="34" charset="0"/>
              <a:buChar char="•"/>
            </a:pPr>
            <a:r>
              <a:rPr lang="en-NZ" sz="2800" dirty="0"/>
              <a:t> The processor sends a request for the transfer of a block of data to the DMA module and is interrupted only after the entire block has been transferred.</a:t>
            </a:r>
          </a:p>
          <a:p>
            <a:pPr lvl="1">
              <a:buFont typeface="Arial" pitchFamily="34" charset="0"/>
              <a:buChar char="•"/>
            </a:pPr>
            <a:endParaRPr lang="en-NZ" sz="2800" dirty="0"/>
          </a:p>
        </p:txBody>
      </p:sp>
    </p:spTree>
    <p:extLst>
      <p:ext uri="{BB962C8B-B14F-4D97-AF65-F5344CB8AC3E}">
        <p14:creationId xmlns:p14="http://schemas.microsoft.com/office/powerpoint/2010/main" val="336104879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1">
            <a:extLst>
              <a:ext uri="{FF2B5EF4-FFF2-40B4-BE49-F238E27FC236}">
                <a16:creationId xmlns:a16="http://schemas.microsoft.com/office/drawing/2014/main" id="{3669B06F-CEBE-07A5-41F0-77447BA0D65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6" name="Picture 2">
            <a:extLst>
              <a:ext uri="{FF2B5EF4-FFF2-40B4-BE49-F238E27FC236}">
                <a16:creationId xmlns:a16="http://schemas.microsoft.com/office/drawing/2014/main" id="{AD268CFF-07DE-E41D-EB61-62F450D89663}"/>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8" name="Picture 3">
            <a:extLst>
              <a:ext uri="{FF2B5EF4-FFF2-40B4-BE49-F238E27FC236}">
                <a16:creationId xmlns:a16="http://schemas.microsoft.com/office/drawing/2014/main" id="{55300A0D-A2F6-A7CE-2C9B-B4F79D4C71EA}"/>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9" name="Picture 4">
            <a:extLst>
              <a:ext uri="{FF2B5EF4-FFF2-40B4-BE49-F238E27FC236}">
                <a16:creationId xmlns:a16="http://schemas.microsoft.com/office/drawing/2014/main" id="{CE800C0F-9916-9BA8-AF81-AEC0FBDF19C0}"/>
              </a:ext>
            </a:extLst>
          </p:cNvPr>
          <p:cNvPicPr>
            <a:picLocks noChangeAspect="1"/>
          </p:cNvPicPr>
          <p:nvPr/>
        </p:nvPicPr>
        <p:blipFill>
          <a:blip r:embed="rId5"/>
          <a:stretch>
            <a:fillRect/>
          </a:stretch>
        </p:blipFill>
        <p:spPr>
          <a:xfrm>
            <a:off x="12104367" y="2204822"/>
            <a:ext cx="238650" cy="2709534"/>
          </a:xfrm>
          <a:prstGeom prst="rect">
            <a:avLst/>
          </a:prstGeom>
        </p:spPr>
      </p:pic>
      <p:pic>
        <p:nvPicPr>
          <p:cNvPr id="10" name="Picture 5">
            <a:extLst>
              <a:ext uri="{FF2B5EF4-FFF2-40B4-BE49-F238E27FC236}">
                <a16:creationId xmlns:a16="http://schemas.microsoft.com/office/drawing/2014/main" id="{F231A3D4-3D83-0541-593D-D76224C866B2}"/>
              </a:ext>
            </a:extLst>
          </p:cNvPr>
          <p:cNvPicPr>
            <a:picLocks noChangeAspect="1"/>
          </p:cNvPicPr>
          <p:nvPr/>
        </p:nvPicPr>
        <p:blipFill>
          <a:blip r:embed="rId6"/>
          <a:stretch>
            <a:fillRect/>
          </a:stretch>
        </p:blipFill>
        <p:spPr>
          <a:xfrm>
            <a:off x="-108036" y="0"/>
            <a:ext cx="9533101" cy="1610200"/>
          </a:xfrm>
          <a:prstGeom prst="rect">
            <a:avLst/>
          </a:prstGeom>
        </p:spPr>
      </p:pic>
      <p:sp>
        <p:nvSpPr>
          <p:cNvPr id="11" name="TextBox 6">
            <a:extLst>
              <a:ext uri="{FF2B5EF4-FFF2-40B4-BE49-F238E27FC236}">
                <a16:creationId xmlns:a16="http://schemas.microsoft.com/office/drawing/2014/main" id="{63251988-CF68-9488-D624-6B3FC98EDEC7}"/>
              </a:ext>
            </a:extLst>
          </p:cNvPr>
          <p:cNvSpPr txBox="1"/>
          <p:nvPr/>
        </p:nvSpPr>
        <p:spPr>
          <a:xfrm>
            <a:off x="2650377" y="543490"/>
            <a:ext cx="4775666"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DMA Configurations: Single Bus</a:t>
            </a:r>
          </a:p>
        </p:txBody>
      </p:sp>
      <p:sp>
        <p:nvSpPr>
          <p:cNvPr id="12" name="TextBox 7">
            <a:extLst>
              <a:ext uri="{FF2B5EF4-FFF2-40B4-BE49-F238E27FC236}">
                <a16:creationId xmlns:a16="http://schemas.microsoft.com/office/drawing/2014/main" id="{8858DCB6-8401-8294-53A0-B66A8BF1B63D}"/>
              </a:ext>
            </a:extLst>
          </p:cNvPr>
          <p:cNvSpPr txBox="1"/>
          <p:nvPr/>
        </p:nvSpPr>
        <p:spPr>
          <a:xfrm>
            <a:off x="231939" y="236724"/>
            <a:ext cx="156485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06-Part2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4" name="Content Placeholder 3" descr="Fig11_03a.gif"/>
          <p:cNvPicPr>
            <a:picLocks noGrp="1" noChangeAspect="1"/>
          </p:cNvPicPr>
          <p:nvPr>
            <p:ph idx="4294967295"/>
          </p:nvPr>
        </p:nvPicPr>
        <p:blipFill>
          <a:blip r:embed="rId7"/>
          <a:stretch>
            <a:fillRect/>
          </a:stretch>
        </p:blipFill>
        <p:spPr>
          <a:xfrm>
            <a:off x="2923222" y="1263102"/>
            <a:ext cx="6715125" cy="1781175"/>
          </a:xfrm>
        </p:spPr>
      </p:pic>
      <p:sp>
        <p:nvSpPr>
          <p:cNvPr id="7" name="Content Placeholder 2"/>
          <p:cNvSpPr txBox="1">
            <a:spLocks/>
          </p:cNvSpPr>
          <p:nvPr/>
        </p:nvSpPr>
        <p:spPr bwMode="auto">
          <a:xfrm>
            <a:off x="457200" y="3044277"/>
            <a:ext cx="11734800" cy="2743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457200" indent="-457200">
              <a:buFont typeface="Arial" panose="020B0604020202020204" pitchFamily="34" charset="0"/>
              <a:buChar char="•"/>
            </a:pPr>
            <a:r>
              <a:rPr lang="en-NZ" sz="2800" dirty="0"/>
              <a:t>The DMA mechanism can be configured in a variety of ways. </a:t>
            </a:r>
          </a:p>
          <a:p>
            <a:pPr marL="457200" indent="-457200">
              <a:buFont typeface="Arial" panose="020B0604020202020204" pitchFamily="34" charset="0"/>
              <a:buChar char="•"/>
            </a:pPr>
            <a:r>
              <a:rPr lang="en-NZ" sz="2800" dirty="0"/>
              <a:t>Some possibilities are shown here In the first example, all modules share the same system bus.</a:t>
            </a:r>
          </a:p>
          <a:p>
            <a:pPr lvl="1">
              <a:buFont typeface="Arial" pitchFamily="34" charset="0"/>
              <a:buChar char="•"/>
            </a:pPr>
            <a:r>
              <a:rPr lang="en-NZ" sz="2800" dirty="0"/>
              <a:t>The DMA module, acting as a surrogate processor, uses programmed I/O to exchange data between memory and an I/O module through the DMA module. </a:t>
            </a:r>
          </a:p>
          <a:p>
            <a:pPr lvl="1">
              <a:buFont typeface="Arial" pitchFamily="34" charset="0"/>
              <a:buChar char="•"/>
            </a:pPr>
            <a:r>
              <a:rPr lang="en-NZ" sz="2800" dirty="0"/>
              <a:t> </a:t>
            </a:r>
            <a:endParaRPr lang="en-US" sz="2800" dirty="0"/>
          </a:p>
        </p:txBody>
      </p:sp>
      <p:cxnSp>
        <p:nvCxnSpPr>
          <p:cNvPr id="5" name="Straight Connector 4">
            <a:extLst>
              <a:ext uri="{FF2B5EF4-FFF2-40B4-BE49-F238E27FC236}">
                <a16:creationId xmlns:a16="http://schemas.microsoft.com/office/drawing/2014/main" id="{C1A28DE6-3E27-4F94-B9B7-59CA9F982167}"/>
              </a:ext>
            </a:extLst>
          </p:cNvPr>
          <p:cNvCxnSpPr/>
          <p:nvPr/>
        </p:nvCxnSpPr>
        <p:spPr>
          <a:xfrm>
            <a:off x="1981200" y="1371600"/>
            <a:ext cx="8153400" cy="0"/>
          </a:xfrm>
          <a:prstGeom prst="line">
            <a:avLst/>
          </a:prstGeom>
          <a:ln w="381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0180295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1">
            <a:extLst>
              <a:ext uri="{FF2B5EF4-FFF2-40B4-BE49-F238E27FC236}">
                <a16:creationId xmlns:a16="http://schemas.microsoft.com/office/drawing/2014/main" id="{3669B06F-CEBE-07A5-41F0-77447BA0D65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6" name="Picture 2">
            <a:extLst>
              <a:ext uri="{FF2B5EF4-FFF2-40B4-BE49-F238E27FC236}">
                <a16:creationId xmlns:a16="http://schemas.microsoft.com/office/drawing/2014/main" id="{AD268CFF-07DE-E41D-EB61-62F450D89663}"/>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8" name="Picture 3">
            <a:extLst>
              <a:ext uri="{FF2B5EF4-FFF2-40B4-BE49-F238E27FC236}">
                <a16:creationId xmlns:a16="http://schemas.microsoft.com/office/drawing/2014/main" id="{55300A0D-A2F6-A7CE-2C9B-B4F79D4C71EA}"/>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9" name="Picture 4">
            <a:extLst>
              <a:ext uri="{FF2B5EF4-FFF2-40B4-BE49-F238E27FC236}">
                <a16:creationId xmlns:a16="http://schemas.microsoft.com/office/drawing/2014/main" id="{CE800C0F-9916-9BA8-AF81-AEC0FBDF19C0}"/>
              </a:ext>
            </a:extLst>
          </p:cNvPr>
          <p:cNvPicPr>
            <a:picLocks noChangeAspect="1"/>
          </p:cNvPicPr>
          <p:nvPr/>
        </p:nvPicPr>
        <p:blipFill>
          <a:blip r:embed="rId5"/>
          <a:stretch>
            <a:fillRect/>
          </a:stretch>
        </p:blipFill>
        <p:spPr>
          <a:xfrm>
            <a:off x="12104367" y="2204822"/>
            <a:ext cx="238650" cy="2709534"/>
          </a:xfrm>
          <a:prstGeom prst="rect">
            <a:avLst/>
          </a:prstGeom>
        </p:spPr>
      </p:pic>
      <p:pic>
        <p:nvPicPr>
          <p:cNvPr id="10" name="Picture 5">
            <a:extLst>
              <a:ext uri="{FF2B5EF4-FFF2-40B4-BE49-F238E27FC236}">
                <a16:creationId xmlns:a16="http://schemas.microsoft.com/office/drawing/2014/main" id="{F231A3D4-3D83-0541-593D-D76224C866B2}"/>
              </a:ext>
            </a:extLst>
          </p:cNvPr>
          <p:cNvPicPr>
            <a:picLocks noChangeAspect="1"/>
          </p:cNvPicPr>
          <p:nvPr/>
        </p:nvPicPr>
        <p:blipFill>
          <a:blip r:embed="rId6"/>
          <a:stretch>
            <a:fillRect/>
          </a:stretch>
        </p:blipFill>
        <p:spPr>
          <a:xfrm>
            <a:off x="-108036" y="0"/>
            <a:ext cx="9533101" cy="1610200"/>
          </a:xfrm>
          <a:prstGeom prst="rect">
            <a:avLst/>
          </a:prstGeom>
        </p:spPr>
      </p:pic>
      <p:sp>
        <p:nvSpPr>
          <p:cNvPr id="11" name="TextBox 6">
            <a:extLst>
              <a:ext uri="{FF2B5EF4-FFF2-40B4-BE49-F238E27FC236}">
                <a16:creationId xmlns:a16="http://schemas.microsoft.com/office/drawing/2014/main" id="{63251988-CF68-9488-D624-6B3FC98EDEC7}"/>
              </a:ext>
            </a:extLst>
          </p:cNvPr>
          <p:cNvSpPr txBox="1"/>
          <p:nvPr/>
        </p:nvSpPr>
        <p:spPr>
          <a:xfrm>
            <a:off x="2650377" y="543490"/>
            <a:ext cx="4775666"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DMA Configurations: Single Bus</a:t>
            </a:r>
          </a:p>
        </p:txBody>
      </p:sp>
      <p:sp>
        <p:nvSpPr>
          <p:cNvPr id="12" name="TextBox 7">
            <a:extLst>
              <a:ext uri="{FF2B5EF4-FFF2-40B4-BE49-F238E27FC236}">
                <a16:creationId xmlns:a16="http://schemas.microsoft.com/office/drawing/2014/main" id="{8858DCB6-8401-8294-53A0-B66A8BF1B63D}"/>
              </a:ext>
            </a:extLst>
          </p:cNvPr>
          <p:cNvSpPr txBox="1"/>
          <p:nvPr/>
        </p:nvSpPr>
        <p:spPr>
          <a:xfrm>
            <a:off x="231939" y="236724"/>
            <a:ext cx="156485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06-Part2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Content Placeholder 2"/>
          <p:cNvSpPr txBox="1">
            <a:spLocks/>
          </p:cNvSpPr>
          <p:nvPr/>
        </p:nvSpPr>
        <p:spPr bwMode="auto">
          <a:xfrm>
            <a:off x="1014365" y="1495721"/>
            <a:ext cx="10395209" cy="414863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indent="-342900" eaLnBrk="0" fontAlgn="base" hangingPunct="0">
              <a:spcBef>
                <a:spcPct val="20000"/>
              </a:spcBef>
              <a:spcAft>
                <a:spcPct val="0"/>
              </a:spcAft>
              <a:buFont typeface="Arial" charset="0"/>
              <a:buChar char="•"/>
              <a:defRPr/>
            </a:pPr>
            <a:r>
              <a:rPr lang="en-NZ" sz="2800" kern="1200" dirty="0">
                <a:solidFill>
                  <a:schemeClr val="tx1"/>
                </a:solidFill>
                <a:effectLst/>
                <a:latin typeface="+mn-lt"/>
                <a:ea typeface="+mn-ea"/>
                <a:cs typeface="+mn-cs"/>
              </a:rPr>
              <a:t>In the example provided by the above diagram, there is a </a:t>
            </a:r>
            <a:r>
              <a:rPr lang="en-NZ" sz="2800" b="1" kern="1200" dirty="0">
                <a:solidFill>
                  <a:schemeClr val="tx1"/>
                </a:solidFill>
                <a:effectLst/>
                <a:latin typeface="+mn-lt"/>
                <a:ea typeface="+mn-ea"/>
                <a:cs typeface="+mn-cs"/>
              </a:rPr>
              <a:t>single bidirectional bus </a:t>
            </a:r>
            <a:r>
              <a:rPr lang="en-NZ" sz="2800" kern="1200" dirty="0">
                <a:solidFill>
                  <a:schemeClr val="tx1"/>
                </a:solidFill>
                <a:effectLst/>
                <a:latin typeface="+mn-lt"/>
                <a:ea typeface="+mn-ea"/>
                <a:cs typeface="+mn-cs"/>
              </a:rPr>
              <a:t>connecting the processor, the memory, the DMA module and all the I/O</a:t>
            </a:r>
            <a:r>
              <a:rPr lang="en-NZ" sz="2800" kern="1200" baseline="0" dirty="0">
                <a:solidFill>
                  <a:schemeClr val="tx1"/>
                </a:solidFill>
                <a:effectLst/>
                <a:latin typeface="+mn-lt"/>
                <a:ea typeface="+mn-ea"/>
                <a:cs typeface="+mn-cs"/>
              </a:rPr>
              <a:t> </a:t>
            </a:r>
            <a:r>
              <a:rPr lang="en-NZ" sz="2800" kern="1200" dirty="0">
                <a:solidFill>
                  <a:schemeClr val="tx1"/>
                </a:solidFill>
                <a:effectLst/>
                <a:latin typeface="+mn-lt"/>
                <a:ea typeface="+mn-ea"/>
                <a:cs typeface="+mn-cs"/>
              </a:rPr>
              <a:t>modules. </a:t>
            </a:r>
          </a:p>
          <a:p>
            <a:pPr marL="971550" lvl="1" indent="-514350" eaLnBrk="0" fontAlgn="base" hangingPunct="0">
              <a:spcBef>
                <a:spcPct val="20000"/>
              </a:spcBef>
              <a:spcAft>
                <a:spcPct val="0"/>
              </a:spcAft>
              <a:buFont typeface="+mj-lt"/>
              <a:buAutoNum type="arabicPeriod"/>
              <a:defRPr/>
            </a:pPr>
            <a:r>
              <a:rPr lang="en-NZ" sz="2800" kern="1200" dirty="0">
                <a:solidFill>
                  <a:schemeClr val="tx1"/>
                </a:solidFill>
                <a:effectLst/>
                <a:latin typeface="+mn-lt"/>
                <a:ea typeface="+mn-ea"/>
                <a:cs typeface="+mn-cs"/>
              </a:rPr>
              <a:t>When a particular I/O module needs to read or write large</a:t>
            </a:r>
            <a:r>
              <a:rPr lang="en-NZ" sz="2800" kern="1200" baseline="0" dirty="0">
                <a:solidFill>
                  <a:schemeClr val="tx1"/>
                </a:solidFill>
                <a:effectLst/>
                <a:latin typeface="+mn-lt"/>
                <a:ea typeface="+mn-ea"/>
                <a:cs typeface="+mn-cs"/>
              </a:rPr>
              <a:t> </a:t>
            </a:r>
            <a:r>
              <a:rPr lang="en-NZ" sz="2800" kern="1200" dirty="0">
                <a:solidFill>
                  <a:schemeClr val="tx1"/>
                </a:solidFill>
                <a:effectLst/>
                <a:latin typeface="+mn-lt"/>
                <a:ea typeface="+mn-ea"/>
                <a:cs typeface="+mn-cs"/>
              </a:rPr>
              <a:t>amounts contiguous data it requests the processor for direct memory access.</a:t>
            </a:r>
          </a:p>
          <a:p>
            <a:pPr marL="971550" lvl="1" indent="-514350" eaLnBrk="0" fontAlgn="base" hangingPunct="0">
              <a:spcBef>
                <a:spcPct val="20000"/>
              </a:spcBef>
              <a:spcAft>
                <a:spcPct val="0"/>
              </a:spcAft>
              <a:buFont typeface="+mj-lt"/>
              <a:buAutoNum type="arabicPeriod"/>
              <a:defRPr/>
            </a:pPr>
            <a:r>
              <a:rPr lang="en-NZ" sz="2800" kern="1200" dirty="0">
                <a:solidFill>
                  <a:schemeClr val="tx1"/>
                </a:solidFill>
                <a:effectLst/>
                <a:latin typeface="+mn-lt"/>
                <a:ea typeface="+mn-ea"/>
                <a:cs typeface="+mn-cs"/>
              </a:rPr>
              <a:t>If permission is granted by the processor, the I/O module sends the read or write address and the size of data needed to be read or written to the DMA module.</a:t>
            </a:r>
          </a:p>
          <a:p>
            <a:pPr marL="342900" indent="-342900" eaLnBrk="0" fontAlgn="base" hangingPunct="0">
              <a:spcBef>
                <a:spcPct val="20000"/>
              </a:spcBef>
              <a:spcAft>
                <a:spcPct val="0"/>
              </a:spcAft>
              <a:buFont typeface="Arial" charset="0"/>
              <a:buChar char="•"/>
              <a:defRPr/>
            </a:pPr>
            <a:endParaRPr lang="en-US" sz="2800" dirty="0"/>
          </a:p>
        </p:txBody>
      </p:sp>
      <p:cxnSp>
        <p:nvCxnSpPr>
          <p:cNvPr id="5" name="Straight Connector 4">
            <a:extLst>
              <a:ext uri="{FF2B5EF4-FFF2-40B4-BE49-F238E27FC236}">
                <a16:creationId xmlns:a16="http://schemas.microsoft.com/office/drawing/2014/main" id="{C1A28DE6-3E27-4F94-B9B7-59CA9F982167}"/>
              </a:ext>
            </a:extLst>
          </p:cNvPr>
          <p:cNvCxnSpPr/>
          <p:nvPr/>
        </p:nvCxnSpPr>
        <p:spPr>
          <a:xfrm>
            <a:off x="1981200" y="1371600"/>
            <a:ext cx="8153400" cy="0"/>
          </a:xfrm>
          <a:prstGeom prst="line">
            <a:avLst/>
          </a:prstGeom>
          <a:ln w="38100"/>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1">
            <a:extLst>
              <a:ext uri="{FF2B5EF4-FFF2-40B4-BE49-F238E27FC236}">
                <a16:creationId xmlns:a16="http://schemas.microsoft.com/office/drawing/2014/main" id="{3669B06F-CEBE-07A5-41F0-77447BA0D65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6" name="Picture 2">
            <a:extLst>
              <a:ext uri="{FF2B5EF4-FFF2-40B4-BE49-F238E27FC236}">
                <a16:creationId xmlns:a16="http://schemas.microsoft.com/office/drawing/2014/main" id="{AD268CFF-07DE-E41D-EB61-62F450D89663}"/>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8" name="Picture 3">
            <a:extLst>
              <a:ext uri="{FF2B5EF4-FFF2-40B4-BE49-F238E27FC236}">
                <a16:creationId xmlns:a16="http://schemas.microsoft.com/office/drawing/2014/main" id="{55300A0D-A2F6-A7CE-2C9B-B4F79D4C71EA}"/>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9" name="Picture 4">
            <a:extLst>
              <a:ext uri="{FF2B5EF4-FFF2-40B4-BE49-F238E27FC236}">
                <a16:creationId xmlns:a16="http://schemas.microsoft.com/office/drawing/2014/main" id="{CE800C0F-9916-9BA8-AF81-AEC0FBDF19C0}"/>
              </a:ext>
            </a:extLst>
          </p:cNvPr>
          <p:cNvPicPr>
            <a:picLocks noChangeAspect="1"/>
          </p:cNvPicPr>
          <p:nvPr/>
        </p:nvPicPr>
        <p:blipFill>
          <a:blip r:embed="rId5"/>
          <a:stretch>
            <a:fillRect/>
          </a:stretch>
        </p:blipFill>
        <p:spPr>
          <a:xfrm>
            <a:off x="12104367" y="2204822"/>
            <a:ext cx="238650" cy="2709534"/>
          </a:xfrm>
          <a:prstGeom prst="rect">
            <a:avLst/>
          </a:prstGeom>
        </p:spPr>
      </p:pic>
      <p:pic>
        <p:nvPicPr>
          <p:cNvPr id="10" name="Picture 5">
            <a:extLst>
              <a:ext uri="{FF2B5EF4-FFF2-40B4-BE49-F238E27FC236}">
                <a16:creationId xmlns:a16="http://schemas.microsoft.com/office/drawing/2014/main" id="{F231A3D4-3D83-0541-593D-D76224C866B2}"/>
              </a:ext>
            </a:extLst>
          </p:cNvPr>
          <p:cNvPicPr>
            <a:picLocks noChangeAspect="1"/>
          </p:cNvPicPr>
          <p:nvPr/>
        </p:nvPicPr>
        <p:blipFill>
          <a:blip r:embed="rId6"/>
          <a:stretch>
            <a:fillRect/>
          </a:stretch>
        </p:blipFill>
        <p:spPr>
          <a:xfrm>
            <a:off x="-108036" y="0"/>
            <a:ext cx="9533101" cy="1610200"/>
          </a:xfrm>
          <a:prstGeom prst="rect">
            <a:avLst/>
          </a:prstGeom>
        </p:spPr>
      </p:pic>
      <p:sp>
        <p:nvSpPr>
          <p:cNvPr id="11" name="TextBox 6">
            <a:extLst>
              <a:ext uri="{FF2B5EF4-FFF2-40B4-BE49-F238E27FC236}">
                <a16:creationId xmlns:a16="http://schemas.microsoft.com/office/drawing/2014/main" id="{63251988-CF68-9488-D624-6B3FC98EDEC7}"/>
              </a:ext>
            </a:extLst>
          </p:cNvPr>
          <p:cNvSpPr txBox="1"/>
          <p:nvPr/>
        </p:nvSpPr>
        <p:spPr>
          <a:xfrm>
            <a:off x="2650377" y="543490"/>
            <a:ext cx="4775666"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DMA Configurations: Single Bus</a:t>
            </a:r>
          </a:p>
        </p:txBody>
      </p:sp>
      <p:sp>
        <p:nvSpPr>
          <p:cNvPr id="12" name="TextBox 7">
            <a:extLst>
              <a:ext uri="{FF2B5EF4-FFF2-40B4-BE49-F238E27FC236}">
                <a16:creationId xmlns:a16="http://schemas.microsoft.com/office/drawing/2014/main" id="{8858DCB6-8401-8294-53A0-B66A8BF1B63D}"/>
              </a:ext>
            </a:extLst>
          </p:cNvPr>
          <p:cNvSpPr txBox="1"/>
          <p:nvPr/>
        </p:nvSpPr>
        <p:spPr>
          <a:xfrm>
            <a:off x="231939" y="236724"/>
            <a:ext cx="156485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06-Part2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Content Placeholder 2"/>
          <p:cNvSpPr txBox="1">
            <a:spLocks/>
          </p:cNvSpPr>
          <p:nvPr/>
        </p:nvSpPr>
        <p:spPr bwMode="auto">
          <a:xfrm>
            <a:off x="1159481" y="1610199"/>
            <a:ext cx="10395209" cy="4034151"/>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514350" indent="-514350">
              <a:buFont typeface="+mj-lt"/>
              <a:buAutoNum type="arabicPeriod" startAt="3"/>
            </a:pPr>
            <a:r>
              <a:rPr lang="en-NZ" sz="2800" kern="1200" dirty="0">
                <a:solidFill>
                  <a:schemeClr val="tx1"/>
                </a:solidFill>
                <a:effectLst/>
                <a:latin typeface="+mn-lt"/>
                <a:ea typeface="+mn-ea"/>
                <a:cs typeface="+mn-cs"/>
              </a:rPr>
              <a:t>Once the DMA module acknowledges the request, the I/O module is free to read or write its contiguous block of data from or onto main memory. </a:t>
            </a:r>
          </a:p>
          <a:p>
            <a:pPr marL="514350" indent="-514350">
              <a:buFont typeface="+mj-lt"/>
              <a:buAutoNum type="arabicPeriod" startAt="3"/>
            </a:pPr>
            <a:r>
              <a:rPr lang="en-NZ" sz="2800" kern="1200" dirty="0">
                <a:solidFill>
                  <a:schemeClr val="tx1"/>
                </a:solidFill>
                <a:effectLst/>
                <a:latin typeface="+mn-lt"/>
                <a:ea typeface="+mn-ea"/>
                <a:cs typeface="+mn-cs"/>
              </a:rPr>
              <a:t>Even though in this situation the processor will not be able to execute while the transfer is going on (as there is a just a single bus to facilitate transfer of data), </a:t>
            </a:r>
          </a:p>
          <a:p>
            <a:pPr marL="514350" indent="-514350">
              <a:buFont typeface="+mj-lt"/>
              <a:buAutoNum type="arabicPeriod" startAt="3"/>
            </a:pPr>
            <a:r>
              <a:rPr lang="en-NZ" sz="2800" kern="1200" dirty="0">
                <a:solidFill>
                  <a:schemeClr val="tx1"/>
                </a:solidFill>
                <a:effectLst/>
                <a:latin typeface="+mn-lt"/>
                <a:ea typeface="+mn-ea"/>
                <a:cs typeface="+mn-cs"/>
              </a:rPr>
              <a:t>DMA transfer is much faster then having each word of memory being read by the processor and then being written to its location. </a:t>
            </a:r>
            <a:endParaRPr lang="en-NZ" sz="1800" dirty="0">
              <a:effectLst/>
            </a:endParaRPr>
          </a:p>
          <a:p>
            <a:pPr marL="342900" indent="-342900" eaLnBrk="0" fontAlgn="base" hangingPunct="0">
              <a:spcBef>
                <a:spcPct val="20000"/>
              </a:spcBef>
              <a:spcAft>
                <a:spcPct val="0"/>
              </a:spcAft>
              <a:buFont typeface="Arial" charset="0"/>
              <a:buChar char="•"/>
              <a:defRPr/>
            </a:pPr>
            <a:endParaRPr lang="en-NZ" sz="2800" kern="1200" dirty="0">
              <a:solidFill>
                <a:schemeClr val="tx1"/>
              </a:solidFill>
              <a:effectLst/>
              <a:latin typeface="+mn-lt"/>
              <a:ea typeface="+mn-ea"/>
              <a:cs typeface="+mn-cs"/>
            </a:endParaRPr>
          </a:p>
          <a:p>
            <a:pPr marL="342900" indent="-342900" eaLnBrk="0" fontAlgn="base" hangingPunct="0">
              <a:spcBef>
                <a:spcPct val="20000"/>
              </a:spcBef>
              <a:spcAft>
                <a:spcPct val="0"/>
              </a:spcAft>
              <a:buFont typeface="Arial" charset="0"/>
              <a:buChar char="•"/>
              <a:defRPr/>
            </a:pPr>
            <a:endParaRPr lang="en-NZ" sz="2800" kern="1200" dirty="0">
              <a:solidFill>
                <a:schemeClr val="tx1"/>
              </a:solidFill>
              <a:effectLst/>
              <a:latin typeface="+mn-lt"/>
              <a:ea typeface="+mn-ea"/>
              <a:cs typeface="+mn-cs"/>
            </a:endParaRPr>
          </a:p>
          <a:p>
            <a:pPr marL="342900" indent="-342900" eaLnBrk="0" fontAlgn="base" hangingPunct="0">
              <a:spcBef>
                <a:spcPct val="20000"/>
              </a:spcBef>
              <a:spcAft>
                <a:spcPct val="0"/>
              </a:spcAft>
              <a:buFont typeface="Arial" charset="0"/>
              <a:buChar char="•"/>
              <a:defRPr/>
            </a:pPr>
            <a:endParaRPr lang="en-US" sz="2800" dirty="0"/>
          </a:p>
        </p:txBody>
      </p:sp>
      <p:cxnSp>
        <p:nvCxnSpPr>
          <p:cNvPr id="5" name="Straight Connector 4">
            <a:extLst>
              <a:ext uri="{FF2B5EF4-FFF2-40B4-BE49-F238E27FC236}">
                <a16:creationId xmlns:a16="http://schemas.microsoft.com/office/drawing/2014/main" id="{C1A28DE6-3E27-4F94-B9B7-59CA9F982167}"/>
              </a:ext>
            </a:extLst>
          </p:cNvPr>
          <p:cNvCxnSpPr/>
          <p:nvPr/>
        </p:nvCxnSpPr>
        <p:spPr>
          <a:xfrm>
            <a:off x="1981200" y="1371600"/>
            <a:ext cx="8153400" cy="0"/>
          </a:xfrm>
          <a:prstGeom prst="line">
            <a:avLst/>
          </a:prstGeom>
          <a:ln w="381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3012135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1">
            <a:extLst>
              <a:ext uri="{FF2B5EF4-FFF2-40B4-BE49-F238E27FC236}">
                <a16:creationId xmlns:a16="http://schemas.microsoft.com/office/drawing/2014/main" id="{1363CE30-124F-1056-31DF-34B765D6A92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7" name="Picture 2">
            <a:extLst>
              <a:ext uri="{FF2B5EF4-FFF2-40B4-BE49-F238E27FC236}">
                <a16:creationId xmlns:a16="http://schemas.microsoft.com/office/drawing/2014/main" id="{71312F76-2355-1C51-D57F-1421A932150B}"/>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8" name="Picture 3">
            <a:extLst>
              <a:ext uri="{FF2B5EF4-FFF2-40B4-BE49-F238E27FC236}">
                <a16:creationId xmlns:a16="http://schemas.microsoft.com/office/drawing/2014/main" id="{20A9A730-3AE6-302F-6BD2-778726061762}"/>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9" name="Picture 4">
            <a:extLst>
              <a:ext uri="{FF2B5EF4-FFF2-40B4-BE49-F238E27FC236}">
                <a16:creationId xmlns:a16="http://schemas.microsoft.com/office/drawing/2014/main" id="{BC98F0E1-BA7E-4D0B-6498-0A191CEF5FDD}"/>
              </a:ext>
            </a:extLst>
          </p:cNvPr>
          <p:cNvPicPr>
            <a:picLocks noChangeAspect="1"/>
          </p:cNvPicPr>
          <p:nvPr/>
        </p:nvPicPr>
        <p:blipFill>
          <a:blip r:embed="rId5"/>
          <a:stretch>
            <a:fillRect/>
          </a:stretch>
        </p:blipFill>
        <p:spPr>
          <a:xfrm>
            <a:off x="12104367" y="2204822"/>
            <a:ext cx="238650" cy="2709534"/>
          </a:xfrm>
          <a:prstGeom prst="rect">
            <a:avLst/>
          </a:prstGeom>
        </p:spPr>
      </p:pic>
      <p:pic>
        <p:nvPicPr>
          <p:cNvPr id="10" name="Picture 5">
            <a:extLst>
              <a:ext uri="{FF2B5EF4-FFF2-40B4-BE49-F238E27FC236}">
                <a16:creationId xmlns:a16="http://schemas.microsoft.com/office/drawing/2014/main" id="{912EB60E-2A04-D098-68BE-84AE5A32368E}"/>
              </a:ext>
            </a:extLst>
          </p:cNvPr>
          <p:cNvPicPr>
            <a:picLocks noChangeAspect="1"/>
          </p:cNvPicPr>
          <p:nvPr/>
        </p:nvPicPr>
        <p:blipFill>
          <a:blip r:embed="rId6"/>
          <a:stretch>
            <a:fillRect/>
          </a:stretch>
        </p:blipFill>
        <p:spPr>
          <a:xfrm>
            <a:off x="-108036" y="0"/>
            <a:ext cx="9533101" cy="1610200"/>
          </a:xfrm>
          <a:prstGeom prst="rect">
            <a:avLst/>
          </a:prstGeom>
        </p:spPr>
      </p:pic>
      <p:sp>
        <p:nvSpPr>
          <p:cNvPr id="11" name="TextBox 6">
            <a:extLst>
              <a:ext uri="{FF2B5EF4-FFF2-40B4-BE49-F238E27FC236}">
                <a16:creationId xmlns:a16="http://schemas.microsoft.com/office/drawing/2014/main" id="{740F6461-534B-B9AB-9755-9EE03855450B}"/>
              </a:ext>
            </a:extLst>
          </p:cNvPr>
          <p:cNvSpPr txBox="1"/>
          <p:nvPr/>
        </p:nvSpPr>
        <p:spPr>
          <a:xfrm>
            <a:off x="2650377" y="543490"/>
            <a:ext cx="6506012"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DMA Configurations: Integrated DMA &amp; I/O</a:t>
            </a:r>
          </a:p>
        </p:txBody>
      </p:sp>
      <p:sp>
        <p:nvSpPr>
          <p:cNvPr id="12" name="TextBox 7">
            <a:extLst>
              <a:ext uri="{FF2B5EF4-FFF2-40B4-BE49-F238E27FC236}">
                <a16:creationId xmlns:a16="http://schemas.microsoft.com/office/drawing/2014/main" id="{2EAF475A-46EE-F317-FEFB-039E89A2C607}"/>
              </a:ext>
            </a:extLst>
          </p:cNvPr>
          <p:cNvSpPr txBox="1"/>
          <p:nvPr/>
        </p:nvSpPr>
        <p:spPr>
          <a:xfrm>
            <a:off x="231939" y="236724"/>
            <a:ext cx="156485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06-Part2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4" name="Content Placeholder 3" descr="Fig11_03b.gif"/>
          <p:cNvPicPr>
            <a:picLocks noGrp="1" noChangeAspect="1"/>
          </p:cNvPicPr>
          <p:nvPr>
            <p:ph idx="4294967295"/>
          </p:nvPr>
        </p:nvPicPr>
        <p:blipFill>
          <a:blip r:embed="rId7"/>
          <a:stretch>
            <a:fillRect/>
          </a:stretch>
        </p:blipFill>
        <p:spPr>
          <a:xfrm>
            <a:off x="2609850" y="2057400"/>
            <a:ext cx="6762750" cy="2400300"/>
          </a:xfrm>
        </p:spPr>
      </p:pic>
      <p:sp>
        <p:nvSpPr>
          <p:cNvPr id="5" name="Content Placeholder 2"/>
          <p:cNvSpPr txBox="1">
            <a:spLocks/>
          </p:cNvSpPr>
          <p:nvPr/>
        </p:nvSpPr>
        <p:spPr bwMode="auto">
          <a:xfrm>
            <a:off x="1981199" y="4419600"/>
            <a:ext cx="9084365" cy="21336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indent="-342900" eaLnBrk="0" fontAlgn="base" hangingPunct="0">
              <a:spcBef>
                <a:spcPct val="20000"/>
              </a:spcBef>
              <a:spcAft>
                <a:spcPct val="0"/>
              </a:spcAft>
              <a:buFont typeface="Arial" charset="0"/>
              <a:buChar char="•"/>
              <a:defRPr/>
            </a:pPr>
            <a:r>
              <a:rPr lang="en-US" sz="2800" dirty="0"/>
              <a:t>Direct Path between DMA and I/O modules</a:t>
            </a:r>
          </a:p>
          <a:p>
            <a:pPr marL="342900" indent="-342900" eaLnBrk="0" fontAlgn="base" hangingPunct="0">
              <a:spcBef>
                <a:spcPct val="20000"/>
              </a:spcBef>
              <a:spcAft>
                <a:spcPct val="0"/>
              </a:spcAft>
              <a:buFont typeface="Arial" charset="0"/>
              <a:buChar char="•"/>
              <a:defRPr/>
            </a:pPr>
            <a:r>
              <a:rPr lang="en-NZ" sz="2800" dirty="0"/>
              <a:t>The number of required bus cycles can be cut substantially by integrating the DMA and I/O functions.</a:t>
            </a:r>
          </a:p>
        </p:txBody>
      </p:sp>
      <p:cxnSp>
        <p:nvCxnSpPr>
          <p:cNvPr id="6" name="Straight Connector 5">
            <a:extLst>
              <a:ext uri="{FF2B5EF4-FFF2-40B4-BE49-F238E27FC236}">
                <a16:creationId xmlns:a16="http://schemas.microsoft.com/office/drawing/2014/main" id="{87F713AE-1691-4B7C-988A-568051C13EF0}"/>
              </a:ext>
            </a:extLst>
          </p:cNvPr>
          <p:cNvCxnSpPr/>
          <p:nvPr/>
        </p:nvCxnSpPr>
        <p:spPr>
          <a:xfrm>
            <a:off x="1981200" y="1371600"/>
            <a:ext cx="8153400" cy="0"/>
          </a:xfrm>
          <a:prstGeom prst="line">
            <a:avLst/>
          </a:prstGeom>
          <a:ln w="38100"/>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1">
            <a:extLst>
              <a:ext uri="{FF2B5EF4-FFF2-40B4-BE49-F238E27FC236}">
                <a16:creationId xmlns:a16="http://schemas.microsoft.com/office/drawing/2014/main" id="{1363CE30-124F-1056-31DF-34B765D6A92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7" name="Picture 2">
            <a:extLst>
              <a:ext uri="{FF2B5EF4-FFF2-40B4-BE49-F238E27FC236}">
                <a16:creationId xmlns:a16="http://schemas.microsoft.com/office/drawing/2014/main" id="{71312F76-2355-1C51-D57F-1421A932150B}"/>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8" name="Picture 3">
            <a:extLst>
              <a:ext uri="{FF2B5EF4-FFF2-40B4-BE49-F238E27FC236}">
                <a16:creationId xmlns:a16="http://schemas.microsoft.com/office/drawing/2014/main" id="{20A9A730-3AE6-302F-6BD2-778726061762}"/>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9" name="Picture 4">
            <a:extLst>
              <a:ext uri="{FF2B5EF4-FFF2-40B4-BE49-F238E27FC236}">
                <a16:creationId xmlns:a16="http://schemas.microsoft.com/office/drawing/2014/main" id="{BC98F0E1-BA7E-4D0B-6498-0A191CEF5FDD}"/>
              </a:ext>
            </a:extLst>
          </p:cNvPr>
          <p:cNvPicPr>
            <a:picLocks noChangeAspect="1"/>
          </p:cNvPicPr>
          <p:nvPr/>
        </p:nvPicPr>
        <p:blipFill>
          <a:blip r:embed="rId5"/>
          <a:stretch>
            <a:fillRect/>
          </a:stretch>
        </p:blipFill>
        <p:spPr>
          <a:xfrm>
            <a:off x="12104367" y="2204822"/>
            <a:ext cx="238650" cy="2709534"/>
          </a:xfrm>
          <a:prstGeom prst="rect">
            <a:avLst/>
          </a:prstGeom>
        </p:spPr>
      </p:pic>
      <p:pic>
        <p:nvPicPr>
          <p:cNvPr id="10" name="Picture 5">
            <a:extLst>
              <a:ext uri="{FF2B5EF4-FFF2-40B4-BE49-F238E27FC236}">
                <a16:creationId xmlns:a16="http://schemas.microsoft.com/office/drawing/2014/main" id="{912EB60E-2A04-D098-68BE-84AE5A32368E}"/>
              </a:ext>
            </a:extLst>
          </p:cNvPr>
          <p:cNvPicPr>
            <a:picLocks noChangeAspect="1"/>
          </p:cNvPicPr>
          <p:nvPr/>
        </p:nvPicPr>
        <p:blipFill>
          <a:blip r:embed="rId6"/>
          <a:stretch>
            <a:fillRect/>
          </a:stretch>
        </p:blipFill>
        <p:spPr>
          <a:xfrm>
            <a:off x="-108036" y="0"/>
            <a:ext cx="9533101" cy="1610200"/>
          </a:xfrm>
          <a:prstGeom prst="rect">
            <a:avLst/>
          </a:prstGeom>
        </p:spPr>
      </p:pic>
      <p:sp>
        <p:nvSpPr>
          <p:cNvPr id="11" name="TextBox 6">
            <a:extLst>
              <a:ext uri="{FF2B5EF4-FFF2-40B4-BE49-F238E27FC236}">
                <a16:creationId xmlns:a16="http://schemas.microsoft.com/office/drawing/2014/main" id="{740F6461-534B-B9AB-9755-9EE03855450B}"/>
              </a:ext>
            </a:extLst>
          </p:cNvPr>
          <p:cNvSpPr txBox="1"/>
          <p:nvPr/>
        </p:nvSpPr>
        <p:spPr>
          <a:xfrm>
            <a:off x="2650377" y="543490"/>
            <a:ext cx="6506012"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DMA Configurations: Integrated DMA &amp; I/O</a:t>
            </a:r>
          </a:p>
        </p:txBody>
      </p:sp>
      <p:sp>
        <p:nvSpPr>
          <p:cNvPr id="12" name="TextBox 7">
            <a:extLst>
              <a:ext uri="{FF2B5EF4-FFF2-40B4-BE49-F238E27FC236}">
                <a16:creationId xmlns:a16="http://schemas.microsoft.com/office/drawing/2014/main" id="{2EAF475A-46EE-F317-FEFB-039E89A2C607}"/>
              </a:ext>
            </a:extLst>
          </p:cNvPr>
          <p:cNvSpPr txBox="1"/>
          <p:nvPr/>
        </p:nvSpPr>
        <p:spPr>
          <a:xfrm>
            <a:off x="231939" y="236724"/>
            <a:ext cx="156485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06-Part2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5" name="Content Placeholder 2"/>
          <p:cNvSpPr txBox="1">
            <a:spLocks/>
          </p:cNvSpPr>
          <p:nvPr/>
        </p:nvSpPr>
        <p:spPr bwMode="auto">
          <a:xfrm>
            <a:off x="985904" y="1425989"/>
            <a:ext cx="11357113" cy="21336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457200" indent="-457200">
              <a:buFont typeface="Arial" panose="020B0604020202020204" pitchFamily="34" charset="0"/>
              <a:buChar char="•"/>
            </a:pPr>
            <a:r>
              <a:rPr lang="en-NZ" sz="2800" dirty="0"/>
              <a:t>This means that there is a path between the DMA module and one or more I/O modules that does not include the system bus.</a:t>
            </a:r>
          </a:p>
          <a:p>
            <a:endParaRPr lang="en-NZ" sz="2800" dirty="0"/>
          </a:p>
          <a:p>
            <a:pPr marL="457200" indent="-457200">
              <a:buFont typeface="Arial" panose="020B0604020202020204" pitchFamily="34" charset="0"/>
              <a:buChar char="•"/>
            </a:pPr>
            <a:r>
              <a:rPr lang="en-NZ" sz="2800" dirty="0"/>
              <a:t>The DMA logic may actually be a part of an I/O module, or it may be a separate module that controls one or more I/O modules.</a:t>
            </a:r>
          </a:p>
          <a:p>
            <a:pPr marL="457200" indent="-457200">
              <a:buFont typeface="Arial" panose="020B0604020202020204" pitchFamily="34" charset="0"/>
              <a:buChar char="•"/>
            </a:pPr>
            <a:endParaRPr lang="en-NZ" sz="2800" dirty="0"/>
          </a:p>
          <a:p>
            <a:pPr marL="457200" indent="-457200">
              <a:buFont typeface="Arial" panose="020B0604020202020204" pitchFamily="34" charset="0"/>
              <a:buChar char="•"/>
            </a:pPr>
            <a:r>
              <a:rPr lang="en-NZ" sz="2800" dirty="0"/>
              <a:t>In this configuration the DMA and one or more I/O modules are integrated without the inclusion of system bus functioning as the part of I/O module or may be as a separate module  controlling the I/O module. </a:t>
            </a:r>
          </a:p>
          <a:p>
            <a:endParaRPr lang="en-NZ" dirty="0"/>
          </a:p>
          <a:p>
            <a:endParaRPr lang="en-NZ" sz="1800" dirty="0"/>
          </a:p>
        </p:txBody>
      </p:sp>
      <p:cxnSp>
        <p:nvCxnSpPr>
          <p:cNvPr id="6" name="Straight Connector 5">
            <a:extLst>
              <a:ext uri="{FF2B5EF4-FFF2-40B4-BE49-F238E27FC236}">
                <a16:creationId xmlns:a16="http://schemas.microsoft.com/office/drawing/2014/main" id="{87F713AE-1691-4B7C-988A-568051C13EF0}"/>
              </a:ext>
            </a:extLst>
          </p:cNvPr>
          <p:cNvCxnSpPr/>
          <p:nvPr/>
        </p:nvCxnSpPr>
        <p:spPr>
          <a:xfrm>
            <a:off x="1981200" y="1371600"/>
            <a:ext cx="8153400" cy="0"/>
          </a:xfrm>
          <a:prstGeom prst="line">
            <a:avLst/>
          </a:prstGeom>
          <a:ln w="381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1271530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
            <a:extLst>
              <a:ext uri="{FF2B5EF4-FFF2-40B4-BE49-F238E27FC236}">
                <a16:creationId xmlns:a16="http://schemas.microsoft.com/office/drawing/2014/main" id="{254F2E71-4BA8-750C-9EF6-805CBD6C0E1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14" name="Picture 2">
            <a:extLst>
              <a:ext uri="{FF2B5EF4-FFF2-40B4-BE49-F238E27FC236}">
                <a16:creationId xmlns:a16="http://schemas.microsoft.com/office/drawing/2014/main" id="{974C5AD4-F77B-1978-2A48-27415CBC4B55}"/>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15" name="Picture 3">
            <a:extLst>
              <a:ext uri="{FF2B5EF4-FFF2-40B4-BE49-F238E27FC236}">
                <a16:creationId xmlns:a16="http://schemas.microsoft.com/office/drawing/2014/main" id="{1EA7D13E-E64A-A460-33BC-A74B252EFD0D}"/>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16" name="Picture 4">
            <a:extLst>
              <a:ext uri="{FF2B5EF4-FFF2-40B4-BE49-F238E27FC236}">
                <a16:creationId xmlns:a16="http://schemas.microsoft.com/office/drawing/2014/main" id="{3D333068-B123-4CB4-C64D-9CF90A5AD0DA}"/>
              </a:ext>
            </a:extLst>
          </p:cNvPr>
          <p:cNvPicPr>
            <a:picLocks noChangeAspect="1"/>
          </p:cNvPicPr>
          <p:nvPr/>
        </p:nvPicPr>
        <p:blipFill>
          <a:blip r:embed="rId5"/>
          <a:stretch>
            <a:fillRect/>
          </a:stretch>
        </p:blipFill>
        <p:spPr>
          <a:xfrm>
            <a:off x="12104367" y="2204822"/>
            <a:ext cx="238650" cy="2709534"/>
          </a:xfrm>
          <a:prstGeom prst="rect">
            <a:avLst/>
          </a:prstGeom>
        </p:spPr>
      </p:pic>
      <p:pic>
        <p:nvPicPr>
          <p:cNvPr id="17" name="Picture 5">
            <a:extLst>
              <a:ext uri="{FF2B5EF4-FFF2-40B4-BE49-F238E27FC236}">
                <a16:creationId xmlns:a16="http://schemas.microsoft.com/office/drawing/2014/main" id="{86D709E9-1B22-506A-BA86-3AB053ACBF69}"/>
              </a:ext>
            </a:extLst>
          </p:cNvPr>
          <p:cNvPicPr>
            <a:picLocks noChangeAspect="1"/>
          </p:cNvPicPr>
          <p:nvPr/>
        </p:nvPicPr>
        <p:blipFill>
          <a:blip r:embed="rId6"/>
          <a:stretch>
            <a:fillRect/>
          </a:stretch>
        </p:blipFill>
        <p:spPr>
          <a:xfrm>
            <a:off x="-108036" y="0"/>
            <a:ext cx="9533101" cy="1610200"/>
          </a:xfrm>
          <a:prstGeom prst="rect">
            <a:avLst/>
          </a:prstGeom>
        </p:spPr>
      </p:pic>
      <p:sp>
        <p:nvSpPr>
          <p:cNvPr id="18" name="TextBox 6">
            <a:extLst>
              <a:ext uri="{FF2B5EF4-FFF2-40B4-BE49-F238E27FC236}">
                <a16:creationId xmlns:a16="http://schemas.microsoft.com/office/drawing/2014/main" id="{BC7E3B00-FE30-4BE5-908F-EC5AFD8225F4}"/>
              </a:ext>
            </a:extLst>
          </p:cNvPr>
          <p:cNvSpPr txBox="1"/>
          <p:nvPr/>
        </p:nvSpPr>
        <p:spPr>
          <a:xfrm>
            <a:off x="2650377" y="543490"/>
            <a:ext cx="4378122"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DMA Configurations: I/O Bus</a:t>
            </a:r>
          </a:p>
        </p:txBody>
      </p:sp>
      <p:sp>
        <p:nvSpPr>
          <p:cNvPr id="19" name="TextBox 7">
            <a:extLst>
              <a:ext uri="{FF2B5EF4-FFF2-40B4-BE49-F238E27FC236}">
                <a16:creationId xmlns:a16="http://schemas.microsoft.com/office/drawing/2014/main" id="{020A3510-4A09-0283-73AF-41CEB1BC2BD4}"/>
              </a:ext>
            </a:extLst>
          </p:cNvPr>
          <p:cNvSpPr txBox="1"/>
          <p:nvPr/>
        </p:nvSpPr>
        <p:spPr>
          <a:xfrm>
            <a:off x="231939" y="236724"/>
            <a:ext cx="156485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06-Part2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4" name="Content Placeholder 3" descr="Fig11_03c.gif"/>
          <p:cNvPicPr>
            <a:picLocks noGrp="1" noChangeAspect="1"/>
          </p:cNvPicPr>
          <p:nvPr>
            <p:ph idx="4294967295"/>
          </p:nvPr>
        </p:nvPicPr>
        <p:blipFill>
          <a:blip r:embed="rId7"/>
          <a:stretch>
            <a:fillRect/>
          </a:stretch>
        </p:blipFill>
        <p:spPr>
          <a:xfrm>
            <a:off x="3322877" y="1252850"/>
            <a:ext cx="6081712" cy="2784475"/>
          </a:xfrm>
        </p:spPr>
      </p:pic>
      <p:sp>
        <p:nvSpPr>
          <p:cNvPr id="5" name="Content Placeholder 2"/>
          <p:cNvSpPr txBox="1">
            <a:spLocks/>
          </p:cNvSpPr>
          <p:nvPr/>
        </p:nvSpPr>
        <p:spPr bwMode="auto">
          <a:xfrm>
            <a:off x="535467" y="3510753"/>
            <a:ext cx="11656533" cy="21336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indent="-342900" eaLnBrk="0" hangingPunct="0">
              <a:spcBef>
                <a:spcPct val="20000"/>
              </a:spcBef>
              <a:buFont typeface="Arial" charset="0"/>
              <a:buChar char="•"/>
            </a:pPr>
            <a:r>
              <a:rPr lang="en-NZ" sz="2800" dirty="0"/>
              <a:t>This concept can be taken one step further by connecting I/O modules to the DMA module using an I/O bus</a:t>
            </a:r>
          </a:p>
          <a:p>
            <a:pPr marL="342900" indent="-342900" eaLnBrk="0" hangingPunct="0">
              <a:spcBef>
                <a:spcPct val="20000"/>
              </a:spcBef>
              <a:buFont typeface="Arial" charset="0"/>
              <a:buChar char="•"/>
            </a:pPr>
            <a:r>
              <a:rPr lang="en-NZ" sz="2800" dirty="0"/>
              <a:t>This Reduces the number of I/O interfaces in the DMA module to one and provides for an easily expandable configuration. </a:t>
            </a:r>
          </a:p>
          <a:p>
            <a:pPr marL="342900" indent="-342900" eaLnBrk="0" hangingPunct="0">
              <a:spcBef>
                <a:spcPct val="20000"/>
              </a:spcBef>
              <a:buFont typeface="Arial" charset="0"/>
              <a:buChar char="•"/>
            </a:pPr>
            <a:endParaRPr lang="en-NZ" sz="2800" dirty="0"/>
          </a:p>
        </p:txBody>
      </p:sp>
      <p:cxnSp>
        <p:nvCxnSpPr>
          <p:cNvPr id="6" name="Straight Connector 5">
            <a:extLst>
              <a:ext uri="{FF2B5EF4-FFF2-40B4-BE49-F238E27FC236}">
                <a16:creationId xmlns:a16="http://schemas.microsoft.com/office/drawing/2014/main" id="{455F4C43-8776-443A-B7FB-800EEC918622}"/>
              </a:ext>
            </a:extLst>
          </p:cNvPr>
          <p:cNvCxnSpPr/>
          <p:nvPr/>
        </p:nvCxnSpPr>
        <p:spPr>
          <a:xfrm>
            <a:off x="1981200" y="1371600"/>
            <a:ext cx="8153400" cy="0"/>
          </a:xfrm>
          <a:prstGeom prst="line">
            <a:avLst/>
          </a:prstGeom>
          <a:ln w="381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1153536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
            <a:extLst>
              <a:ext uri="{FF2B5EF4-FFF2-40B4-BE49-F238E27FC236}">
                <a16:creationId xmlns:a16="http://schemas.microsoft.com/office/drawing/2014/main" id="{254F2E71-4BA8-750C-9EF6-805CBD6C0E1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14" name="Picture 2">
            <a:extLst>
              <a:ext uri="{FF2B5EF4-FFF2-40B4-BE49-F238E27FC236}">
                <a16:creationId xmlns:a16="http://schemas.microsoft.com/office/drawing/2014/main" id="{974C5AD4-F77B-1978-2A48-27415CBC4B55}"/>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15" name="Picture 3">
            <a:extLst>
              <a:ext uri="{FF2B5EF4-FFF2-40B4-BE49-F238E27FC236}">
                <a16:creationId xmlns:a16="http://schemas.microsoft.com/office/drawing/2014/main" id="{1EA7D13E-E64A-A460-33BC-A74B252EFD0D}"/>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16" name="Picture 4">
            <a:extLst>
              <a:ext uri="{FF2B5EF4-FFF2-40B4-BE49-F238E27FC236}">
                <a16:creationId xmlns:a16="http://schemas.microsoft.com/office/drawing/2014/main" id="{3D333068-B123-4CB4-C64D-9CF90A5AD0DA}"/>
              </a:ext>
            </a:extLst>
          </p:cNvPr>
          <p:cNvPicPr>
            <a:picLocks noChangeAspect="1"/>
          </p:cNvPicPr>
          <p:nvPr/>
        </p:nvPicPr>
        <p:blipFill>
          <a:blip r:embed="rId5"/>
          <a:stretch>
            <a:fillRect/>
          </a:stretch>
        </p:blipFill>
        <p:spPr>
          <a:xfrm>
            <a:off x="12104367" y="2204822"/>
            <a:ext cx="238650" cy="2709534"/>
          </a:xfrm>
          <a:prstGeom prst="rect">
            <a:avLst/>
          </a:prstGeom>
        </p:spPr>
      </p:pic>
      <p:pic>
        <p:nvPicPr>
          <p:cNvPr id="17" name="Picture 5">
            <a:extLst>
              <a:ext uri="{FF2B5EF4-FFF2-40B4-BE49-F238E27FC236}">
                <a16:creationId xmlns:a16="http://schemas.microsoft.com/office/drawing/2014/main" id="{86D709E9-1B22-506A-BA86-3AB053ACBF69}"/>
              </a:ext>
            </a:extLst>
          </p:cNvPr>
          <p:cNvPicPr>
            <a:picLocks noChangeAspect="1"/>
          </p:cNvPicPr>
          <p:nvPr/>
        </p:nvPicPr>
        <p:blipFill>
          <a:blip r:embed="rId6"/>
          <a:stretch>
            <a:fillRect/>
          </a:stretch>
        </p:blipFill>
        <p:spPr>
          <a:xfrm>
            <a:off x="-108036" y="0"/>
            <a:ext cx="9533101" cy="1610200"/>
          </a:xfrm>
          <a:prstGeom prst="rect">
            <a:avLst/>
          </a:prstGeom>
        </p:spPr>
      </p:pic>
      <p:sp>
        <p:nvSpPr>
          <p:cNvPr id="18" name="TextBox 6">
            <a:extLst>
              <a:ext uri="{FF2B5EF4-FFF2-40B4-BE49-F238E27FC236}">
                <a16:creationId xmlns:a16="http://schemas.microsoft.com/office/drawing/2014/main" id="{BC7E3B00-FE30-4BE5-908F-EC5AFD8225F4}"/>
              </a:ext>
            </a:extLst>
          </p:cNvPr>
          <p:cNvSpPr txBox="1"/>
          <p:nvPr/>
        </p:nvSpPr>
        <p:spPr>
          <a:xfrm>
            <a:off x="2650377" y="543490"/>
            <a:ext cx="4378122"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DMA Configurations: I/O Bus</a:t>
            </a:r>
          </a:p>
        </p:txBody>
      </p:sp>
      <p:sp>
        <p:nvSpPr>
          <p:cNvPr id="19" name="TextBox 7">
            <a:extLst>
              <a:ext uri="{FF2B5EF4-FFF2-40B4-BE49-F238E27FC236}">
                <a16:creationId xmlns:a16="http://schemas.microsoft.com/office/drawing/2014/main" id="{020A3510-4A09-0283-73AF-41CEB1BC2BD4}"/>
              </a:ext>
            </a:extLst>
          </p:cNvPr>
          <p:cNvSpPr txBox="1"/>
          <p:nvPr/>
        </p:nvSpPr>
        <p:spPr>
          <a:xfrm>
            <a:off x="231939" y="236724"/>
            <a:ext cx="156485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06-Part2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5" name="Content Placeholder 2"/>
          <p:cNvSpPr txBox="1">
            <a:spLocks/>
          </p:cNvSpPr>
          <p:nvPr/>
        </p:nvSpPr>
        <p:spPr bwMode="auto">
          <a:xfrm>
            <a:off x="535468" y="1646121"/>
            <a:ext cx="11235986" cy="306477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indent="-342900" eaLnBrk="0" hangingPunct="0">
              <a:spcBef>
                <a:spcPct val="20000"/>
              </a:spcBef>
              <a:buFont typeface="Arial" charset="0"/>
              <a:buChar char="•"/>
            </a:pPr>
            <a:r>
              <a:rPr lang="en-NZ" sz="2800" dirty="0"/>
              <a:t>The system bus that the DMA module shares with the processor and main memory is used by the DMA module only to exchange data with memory and to exchange control signals with the processor. </a:t>
            </a:r>
          </a:p>
          <a:p>
            <a:pPr marL="342900" indent="-342900" eaLnBrk="0" hangingPunct="0">
              <a:spcBef>
                <a:spcPct val="20000"/>
              </a:spcBef>
              <a:buFont typeface="Arial" charset="0"/>
              <a:buChar char="•"/>
            </a:pPr>
            <a:endParaRPr lang="en-NZ" sz="2800" dirty="0"/>
          </a:p>
          <a:p>
            <a:pPr marL="342900" indent="-342900" eaLnBrk="0" hangingPunct="0">
              <a:spcBef>
                <a:spcPct val="20000"/>
              </a:spcBef>
              <a:buFont typeface="Arial" charset="0"/>
              <a:buChar char="•"/>
            </a:pPr>
            <a:r>
              <a:rPr lang="en-NZ" sz="2800" dirty="0"/>
              <a:t>The exchange of data between the DMA and I/O modules takes place off the system bus</a:t>
            </a:r>
            <a:r>
              <a:rPr lang="en-NZ" sz="1800" dirty="0"/>
              <a:t>.</a:t>
            </a:r>
          </a:p>
          <a:p>
            <a:pPr marL="342900" indent="-342900" eaLnBrk="0" hangingPunct="0">
              <a:spcBef>
                <a:spcPct val="20000"/>
              </a:spcBef>
              <a:buFont typeface="Arial" charset="0"/>
              <a:buChar char="•"/>
            </a:pPr>
            <a:endParaRPr lang="en-NZ" sz="2800" dirty="0"/>
          </a:p>
          <a:p>
            <a:pPr marL="342900" indent="-342900" eaLnBrk="0" hangingPunct="0">
              <a:spcBef>
                <a:spcPct val="20000"/>
              </a:spcBef>
              <a:buFont typeface="Arial" charset="0"/>
              <a:buChar char="•"/>
            </a:pPr>
            <a:endParaRPr lang="en-NZ" sz="2800" dirty="0"/>
          </a:p>
        </p:txBody>
      </p:sp>
      <p:cxnSp>
        <p:nvCxnSpPr>
          <p:cNvPr id="6" name="Straight Connector 5">
            <a:extLst>
              <a:ext uri="{FF2B5EF4-FFF2-40B4-BE49-F238E27FC236}">
                <a16:creationId xmlns:a16="http://schemas.microsoft.com/office/drawing/2014/main" id="{455F4C43-8776-443A-B7FB-800EEC918622}"/>
              </a:ext>
            </a:extLst>
          </p:cNvPr>
          <p:cNvCxnSpPr/>
          <p:nvPr/>
        </p:nvCxnSpPr>
        <p:spPr>
          <a:xfrm>
            <a:off x="1981200" y="1371600"/>
            <a:ext cx="8153400" cy="0"/>
          </a:xfrm>
          <a:prstGeom prst="line">
            <a:avLst/>
          </a:prstGeom>
          <a:ln w="381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6978551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1">
            <a:extLst>
              <a:ext uri="{FF2B5EF4-FFF2-40B4-BE49-F238E27FC236}">
                <a16:creationId xmlns:a16="http://schemas.microsoft.com/office/drawing/2014/main" id="{082D5ED1-ACAC-E6EF-E259-3575B207563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5" name="Picture 2">
            <a:extLst>
              <a:ext uri="{FF2B5EF4-FFF2-40B4-BE49-F238E27FC236}">
                <a16:creationId xmlns:a16="http://schemas.microsoft.com/office/drawing/2014/main" id="{BFFF61F9-7B9F-CF55-28E3-D23E2BA100F1}"/>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7" name="Picture 3">
            <a:extLst>
              <a:ext uri="{FF2B5EF4-FFF2-40B4-BE49-F238E27FC236}">
                <a16:creationId xmlns:a16="http://schemas.microsoft.com/office/drawing/2014/main" id="{83F68A62-BBDB-21CF-CC53-8406E64B0D1B}"/>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8" name="Picture 4">
            <a:extLst>
              <a:ext uri="{FF2B5EF4-FFF2-40B4-BE49-F238E27FC236}">
                <a16:creationId xmlns:a16="http://schemas.microsoft.com/office/drawing/2014/main" id="{8DFAD31A-411F-2049-F221-CC018BA52549}"/>
              </a:ext>
            </a:extLst>
          </p:cNvPr>
          <p:cNvPicPr>
            <a:picLocks noChangeAspect="1"/>
          </p:cNvPicPr>
          <p:nvPr/>
        </p:nvPicPr>
        <p:blipFill>
          <a:blip r:embed="rId5"/>
          <a:stretch>
            <a:fillRect/>
          </a:stretch>
        </p:blipFill>
        <p:spPr>
          <a:xfrm>
            <a:off x="12104367" y="2204822"/>
            <a:ext cx="238650" cy="2709534"/>
          </a:xfrm>
          <a:prstGeom prst="rect">
            <a:avLst/>
          </a:prstGeom>
        </p:spPr>
      </p:pic>
      <p:pic>
        <p:nvPicPr>
          <p:cNvPr id="9" name="Picture 5">
            <a:extLst>
              <a:ext uri="{FF2B5EF4-FFF2-40B4-BE49-F238E27FC236}">
                <a16:creationId xmlns:a16="http://schemas.microsoft.com/office/drawing/2014/main" id="{EC629063-29E1-C269-38CB-17E709AE484A}"/>
              </a:ext>
            </a:extLst>
          </p:cNvPr>
          <p:cNvPicPr>
            <a:picLocks noChangeAspect="1"/>
          </p:cNvPicPr>
          <p:nvPr/>
        </p:nvPicPr>
        <p:blipFill>
          <a:blip r:embed="rId6"/>
          <a:stretch>
            <a:fillRect/>
          </a:stretch>
        </p:blipFill>
        <p:spPr>
          <a:xfrm>
            <a:off x="-108036" y="0"/>
            <a:ext cx="9533101" cy="1610200"/>
          </a:xfrm>
          <a:prstGeom prst="rect">
            <a:avLst/>
          </a:prstGeom>
        </p:spPr>
      </p:pic>
      <p:sp>
        <p:nvSpPr>
          <p:cNvPr id="10" name="TextBox 6">
            <a:extLst>
              <a:ext uri="{FF2B5EF4-FFF2-40B4-BE49-F238E27FC236}">
                <a16:creationId xmlns:a16="http://schemas.microsoft.com/office/drawing/2014/main" id="{4C40ABC2-E2E7-80B6-DA3C-F76688588C15}"/>
              </a:ext>
            </a:extLst>
          </p:cNvPr>
          <p:cNvSpPr txBox="1"/>
          <p:nvPr/>
        </p:nvSpPr>
        <p:spPr>
          <a:xfrm>
            <a:off x="2650377" y="543490"/>
            <a:ext cx="1570302" cy="523220"/>
          </a:xfrm>
          <a:prstGeom prst="rect">
            <a:avLst/>
          </a:prstGeom>
          <a:noFill/>
        </p:spPr>
        <p:txBody>
          <a:bodyPr wrap="none" rtlCol="0">
            <a:spAutoFit/>
          </a:bodyPr>
          <a:lstStyle/>
          <a:p>
            <a:r>
              <a:rPr lang="en-NZ" sz="2800" dirty="0">
                <a:solidFill>
                  <a:schemeClr val="bg1"/>
                </a:solidFill>
                <a:cs typeface="Tajawal Medium" panose="00000600000000000000" pitchFamily="2" charset="-78"/>
              </a:rPr>
              <a:t>Roadmap</a:t>
            </a:r>
            <a:endParaRPr lang="en-US" sz="2800" dirty="0">
              <a:solidFill>
                <a:schemeClr val="bg1"/>
              </a:solidFill>
              <a:cs typeface="Tajawal Medium" panose="00000600000000000000" pitchFamily="2" charset="-78"/>
            </a:endParaRPr>
          </a:p>
        </p:txBody>
      </p:sp>
      <p:sp>
        <p:nvSpPr>
          <p:cNvPr id="11" name="TextBox 7">
            <a:extLst>
              <a:ext uri="{FF2B5EF4-FFF2-40B4-BE49-F238E27FC236}">
                <a16:creationId xmlns:a16="http://schemas.microsoft.com/office/drawing/2014/main" id="{A81C3896-67CD-2A57-F29D-1B1EB647BE79}"/>
              </a:ext>
            </a:extLst>
          </p:cNvPr>
          <p:cNvSpPr txBox="1"/>
          <p:nvPr/>
        </p:nvSpPr>
        <p:spPr>
          <a:xfrm>
            <a:off x="231939" y="236724"/>
            <a:ext cx="156485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06-Part2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 name="Content Placeholder 2"/>
          <p:cNvSpPr>
            <a:spLocks noGrp="1"/>
          </p:cNvSpPr>
          <p:nvPr>
            <p:ph idx="4294967295"/>
          </p:nvPr>
        </p:nvSpPr>
        <p:spPr>
          <a:xfrm>
            <a:off x="1981200" y="1600200"/>
            <a:ext cx="8229600" cy="5257800"/>
          </a:xfrm>
        </p:spPr>
        <p:txBody>
          <a:bodyPr/>
          <a:lstStyle/>
          <a:p>
            <a:pPr lvl="1" algn="l" rtl="0"/>
            <a:r>
              <a:rPr lang="en-NZ" sz="3200" dirty="0"/>
              <a:t>I/O Devices</a:t>
            </a:r>
          </a:p>
          <a:p>
            <a:pPr lvl="1" algn="l" rtl="0"/>
            <a:r>
              <a:rPr lang="en-NZ" sz="3200" dirty="0"/>
              <a:t>Organization of the I/O Function</a:t>
            </a:r>
          </a:p>
          <a:p>
            <a:pPr lvl="1" algn="l" rtl="0"/>
            <a:r>
              <a:rPr lang="en-NZ" sz="3200" dirty="0">
                <a:solidFill>
                  <a:schemeClr val="tx2"/>
                </a:solidFill>
                <a:effectLst>
                  <a:outerShdw blurRad="38100" dist="38100" dir="2700000" algn="tl">
                    <a:srgbClr val="000000">
                      <a:alpha val="43137"/>
                    </a:srgbClr>
                  </a:outerShdw>
                </a:effectLst>
              </a:rPr>
              <a:t>Operating System Design Issues</a:t>
            </a:r>
          </a:p>
          <a:p>
            <a:pPr lvl="1" algn="l" rtl="0"/>
            <a:r>
              <a:rPr lang="en-NZ" sz="3200" dirty="0"/>
              <a:t>Disk Scheduling</a:t>
            </a:r>
          </a:p>
          <a:p>
            <a:pPr marL="274637" lvl="1" indent="0">
              <a:buNone/>
            </a:pPr>
            <a:endParaRPr lang="en-NZ" sz="3200" dirty="0"/>
          </a:p>
        </p:txBody>
      </p:sp>
      <p:cxnSp>
        <p:nvCxnSpPr>
          <p:cNvPr id="6" name="Straight Connector 5">
            <a:extLst>
              <a:ext uri="{FF2B5EF4-FFF2-40B4-BE49-F238E27FC236}">
                <a16:creationId xmlns:a16="http://schemas.microsoft.com/office/drawing/2014/main" id="{F07F5C56-0F36-4DAF-BE6B-D0E98023A335}"/>
              </a:ext>
            </a:extLst>
          </p:cNvPr>
          <p:cNvCxnSpPr/>
          <p:nvPr/>
        </p:nvCxnSpPr>
        <p:spPr>
          <a:xfrm>
            <a:off x="1981200" y="1371600"/>
            <a:ext cx="8153400" cy="0"/>
          </a:xfrm>
          <a:prstGeom prst="line">
            <a:avLst/>
          </a:prstGeom>
          <a:ln w="38100"/>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1">
            <a:extLst>
              <a:ext uri="{FF2B5EF4-FFF2-40B4-BE49-F238E27FC236}">
                <a16:creationId xmlns:a16="http://schemas.microsoft.com/office/drawing/2014/main" id="{748D07A0-B7AF-8B8B-C85B-BC1CFE145E5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6" name="Picture 2">
            <a:extLst>
              <a:ext uri="{FF2B5EF4-FFF2-40B4-BE49-F238E27FC236}">
                <a16:creationId xmlns:a16="http://schemas.microsoft.com/office/drawing/2014/main" id="{96AC4DF0-125A-55E0-F0DB-3E0B67882888}"/>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7" name="Picture 3">
            <a:extLst>
              <a:ext uri="{FF2B5EF4-FFF2-40B4-BE49-F238E27FC236}">
                <a16:creationId xmlns:a16="http://schemas.microsoft.com/office/drawing/2014/main" id="{9FDEB689-2B40-F1F5-D878-51AEB0E8EDFD}"/>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8" name="Picture 4">
            <a:extLst>
              <a:ext uri="{FF2B5EF4-FFF2-40B4-BE49-F238E27FC236}">
                <a16:creationId xmlns:a16="http://schemas.microsoft.com/office/drawing/2014/main" id="{73C7C395-F2CE-F01C-92E8-DBD44A63F44D}"/>
              </a:ext>
            </a:extLst>
          </p:cNvPr>
          <p:cNvPicPr>
            <a:picLocks noChangeAspect="1"/>
          </p:cNvPicPr>
          <p:nvPr/>
        </p:nvPicPr>
        <p:blipFill>
          <a:blip r:embed="rId5"/>
          <a:stretch>
            <a:fillRect/>
          </a:stretch>
        </p:blipFill>
        <p:spPr>
          <a:xfrm>
            <a:off x="12104367" y="2204822"/>
            <a:ext cx="238650" cy="2709534"/>
          </a:xfrm>
          <a:prstGeom prst="rect">
            <a:avLst/>
          </a:prstGeom>
        </p:spPr>
      </p:pic>
      <p:pic>
        <p:nvPicPr>
          <p:cNvPr id="9" name="Picture 5">
            <a:extLst>
              <a:ext uri="{FF2B5EF4-FFF2-40B4-BE49-F238E27FC236}">
                <a16:creationId xmlns:a16="http://schemas.microsoft.com/office/drawing/2014/main" id="{17BF94A5-DEC7-F962-8A60-EDEFB2F6ED8B}"/>
              </a:ext>
            </a:extLst>
          </p:cNvPr>
          <p:cNvPicPr>
            <a:picLocks noChangeAspect="1"/>
          </p:cNvPicPr>
          <p:nvPr/>
        </p:nvPicPr>
        <p:blipFill>
          <a:blip r:embed="rId6"/>
          <a:stretch>
            <a:fillRect/>
          </a:stretch>
        </p:blipFill>
        <p:spPr>
          <a:xfrm>
            <a:off x="-108036" y="0"/>
            <a:ext cx="9533101" cy="1610200"/>
          </a:xfrm>
          <a:prstGeom prst="rect">
            <a:avLst/>
          </a:prstGeom>
        </p:spPr>
      </p:pic>
      <p:sp>
        <p:nvSpPr>
          <p:cNvPr id="10" name="TextBox 6">
            <a:extLst>
              <a:ext uri="{FF2B5EF4-FFF2-40B4-BE49-F238E27FC236}">
                <a16:creationId xmlns:a16="http://schemas.microsoft.com/office/drawing/2014/main" id="{FD070425-85BA-DA19-EF68-DE3EE438231E}"/>
              </a:ext>
            </a:extLst>
          </p:cNvPr>
          <p:cNvSpPr txBox="1"/>
          <p:nvPr/>
        </p:nvSpPr>
        <p:spPr>
          <a:xfrm>
            <a:off x="2650377" y="543490"/>
            <a:ext cx="2547172"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Goals: Efficiency</a:t>
            </a:r>
          </a:p>
        </p:txBody>
      </p:sp>
      <p:sp>
        <p:nvSpPr>
          <p:cNvPr id="11" name="TextBox 7">
            <a:extLst>
              <a:ext uri="{FF2B5EF4-FFF2-40B4-BE49-F238E27FC236}">
                <a16:creationId xmlns:a16="http://schemas.microsoft.com/office/drawing/2014/main" id="{B98516FD-D144-730E-1D83-42183A1FADB8}"/>
              </a:ext>
            </a:extLst>
          </p:cNvPr>
          <p:cNvSpPr txBox="1"/>
          <p:nvPr/>
        </p:nvSpPr>
        <p:spPr>
          <a:xfrm>
            <a:off x="231939" y="236724"/>
            <a:ext cx="156485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06-Part2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 name="Content Placeholder 2"/>
          <p:cNvSpPr>
            <a:spLocks noGrp="1"/>
          </p:cNvSpPr>
          <p:nvPr>
            <p:ph idx="4294967295"/>
          </p:nvPr>
        </p:nvSpPr>
        <p:spPr>
          <a:xfrm>
            <a:off x="1122744" y="1600200"/>
            <a:ext cx="9088056" cy="4876800"/>
          </a:xfrm>
        </p:spPr>
        <p:txBody>
          <a:bodyPr/>
          <a:lstStyle/>
          <a:p>
            <a:pPr>
              <a:spcAft>
                <a:spcPts val="1200"/>
              </a:spcAft>
            </a:pPr>
            <a:r>
              <a:rPr lang="en-US" dirty="0"/>
              <a:t>Most I/O devices extremely slow compared to main memory</a:t>
            </a:r>
          </a:p>
          <a:p>
            <a:pPr>
              <a:spcAft>
                <a:spcPts val="1200"/>
              </a:spcAft>
            </a:pPr>
            <a:r>
              <a:rPr lang="en-NZ" dirty="0"/>
              <a:t>One way to tackle this problem is multiprogramming which</a:t>
            </a:r>
            <a:r>
              <a:rPr lang="en-US" dirty="0"/>
              <a:t> allows for some processes to be waiting on I/O while another process executes</a:t>
            </a:r>
          </a:p>
          <a:p>
            <a:pPr>
              <a:spcAft>
                <a:spcPts val="1200"/>
              </a:spcAft>
            </a:pPr>
            <a:r>
              <a:rPr lang="en-US" dirty="0"/>
              <a:t>I/O cannot keep up with processor speed</a:t>
            </a:r>
          </a:p>
          <a:p>
            <a:pPr lvl="1">
              <a:spcAft>
                <a:spcPts val="1200"/>
              </a:spcAft>
            </a:pPr>
            <a:r>
              <a:rPr lang="en-US" dirty="0"/>
              <a:t>Swapping used to bring in ready processes to keep processor busy</a:t>
            </a:r>
          </a:p>
          <a:p>
            <a:pPr lvl="1">
              <a:spcAft>
                <a:spcPts val="1200"/>
              </a:spcAft>
            </a:pPr>
            <a:r>
              <a:rPr lang="en-US" dirty="0"/>
              <a:t> But this is an I/O operation itself, </a:t>
            </a:r>
            <a:r>
              <a:rPr lang="en-NZ" dirty="0"/>
              <a:t>, </a:t>
            </a:r>
            <a:r>
              <a:rPr lang="en-NZ" dirty="0" err="1"/>
              <a:t>Thius</a:t>
            </a:r>
            <a:r>
              <a:rPr lang="en-NZ" dirty="0"/>
              <a:t> a major effort in I/O design has been schemes for improving the efficiency of the I/O</a:t>
            </a:r>
            <a:endParaRPr lang="en-US" dirty="0"/>
          </a:p>
          <a:p>
            <a:pPr algn="l" rtl="0"/>
            <a:endParaRPr lang="en-US" dirty="0"/>
          </a:p>
        </p:txBody>
      </p:sp>
      <p:cxnSp>
        <p:nvCxnSpPr>
          <p:cNvPr id="4" name="Straight Connector 3">
            <a:extLst>
              <a:ext uri="{FF2B5EF4-FFF2-40B4-BE49-F238E27FC236}">
                <a16:creationId xmlns:a16="http://schemas.microsoft.com/office/drawing/2014/main" id="{9F321201-0D9F-4E4F-A4A1-4BA7D94E2673}"/>
              </a:ext>
            </a:extLst>
          </p:cNvPr>
          <p:cNvCxnSpPr/>
          <p:nvPr/>
        </p:nvCxnSpPr>
        <p:spPr>
          <a:xfrm>
            <a:off x="1981200" y="1371600"/>
            <a:ext cx="8153400" cy="0"/>
          </a:xfrm>
          <a:prstGeom prst="line">
            <a:avLst/>
          </a:prstGeom>
          <a:ln w="38100"/>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1">
            <a:extLst>
              <a:ext uri="{FF2B5EF4-FFF2-40B4-BE49-F238E27FC236}">
                <a16:creationId xmlns:a16="http://schemas.microsoft.com/office/drawing/2014/main" id="{535B336B-8E73-15E8-A0B6-536E154C6BE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6" name="Picture 2">
            <a:extLst>
              <a:ext uri="{FF2B5EF4-FFF2-40B4-BE49-F238E27FC236}">
                <a16:creationId xmlns:a16="http://schemas.microsoft.com/office/drawing/2014/main" id="{2DCFE443-DCCA-4862-7C97-3BD3E18FB089}"/>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7" name="Picture 3">
            <a:extLst>
              <a:ext uri="{FF2B5EF4-FFF2-40B4-BE49-F238E27FC236}">
                <a16:creationId xmlns:a16="http://schemas.microsoft.com/office/drawing/2014/main" id="{96AEFE97-FEE2-CD26-049C-15FAD99382FD}"/>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8" name="Picture 4">
            <a:extLst>
              <a:ext uri="{FF2B5EF4-FFF2-40B4-BE49-F238E27FC236}">
                <a16:creationId xmlns:a16="http://schemas.microsoft.com/office/drawing/2014/main" id="{D5A60900-4B3A-2D99-CFFF-BE64040FEE10}"/>
              </a:ext>
            </a:extLst>
          </p:cNvPr>
          <p:cNvPicPr>
            <a:picLocks noChangeAspect="1"/>
          </p:cNvPicPr>
          <p:nvPr/>
        </p:nvPicPr>
        <p:blipFill>
          <a:blip r:embed="rId5"/>
          <a:stretch>
            <a:fillRect/>
          </a:stretch>
        </p:blipFill>
        <p:spPr>
          <a:xfrm>
            <a:off x="12104367" y="2204822"/>
            <a:ext cx="238650" cy="2709534"/>
          </a:xfrm>
          <a:prstGeom prst="rect">
            <a:avLst/>
          </a:prstGeom>
        </p:spPr>
      </p:pic>
      <p:pic>
        <p:nvPicPr>
          <p:cNvPr id="9" name="Picture 5">
            <a:extLst>
              <a:ext uri="{FF2B5EF4-FFF2-40B4-BE49-F238E27FC236}">
                <a16:creationId xmlns:a16="http://schemas.microsoft.com/office/drawing/2014/main" id="{5A0A0B8C-CED0-DD94-CBC2-97323A0E1F41}"/>
              </a:ext>
            </a:extLst>
          </p:cNvPr>
          <p:cNvPicPr>
            <a:picLocks noChangeAspect="1"/>
          </p:cNvPicPr>
          <p:nvPr/>
        </p:nvPicPr>
        <p:blipFill>
          <a:blip r:embed="rId6"/>
          <a:stretch>
            <a:fillRect/>
          </a:stretch>
        </p:blipFill>
        <p:spPr>
          <a:xfrm>
            <a:off x="-108036" y="0"/>
            <a:ext cx="9533101" cy="1610200"/>
          </a:xfrm>
          <a:prstGeom prst="rect">
            <a:avLst/>
          </a:prstGeom>
        </p:spPr>
      </p:pic>
      <p:sp>
        <p:nvSpPr>
          <p:cNvPr id="10" name="TextBox 6">
            <a:extLst>
              <a:ext uri="{FF2B5EF4-FFF2-40B4-BE49-F238E27FC236}">
                <a16:creationId xmlns:a16="http://schemas.microsoft.com/office/drawing/2014/main" id="{97BD9008-BC10-815C-D737-D255F2AB26DF}"/>
              </a:ext>
            </a:extLst>
          </p:cNvPr>
          <p:cNvSpPr txBox="1"/>
          <p:nvPr/>
        </p:nvSpPr>
        <p:spPr>
          <a:xfrm>
            <a:off x="2650377" y="543490"/>
            <a:ext cx="1690527"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Generality</a:t>
            </a:r>
          </a:p>
        </p:txBody>
      </p:sp>
      <p:sp>
        <p:nvSpPr>
          <p:cNvPr id="11" name="TextBox 7">
            <a:extLst>
              <a:ext uri="{FF2B5EF4-FFF2-40B4-BE49-F238E27FC236}">
                <a16:creationId xmlns:a16="http://schemas.microsoft.com/office/drawing/2014/main" id="{62AA778E-15E7-E23A-8339-B8699C7E8DE6}"/>
              </a:ext>
            </a:extLst>
          </p:cNvPr>
          <p:cNvSpPr txBox="1"/>
          <p:nvPr/>
        </p:nvSpPr>
        <p:spPr>
          <a:xfrm>
            <a:off x="231939" y="236724"/>
            <a:ext cx="156485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06-Part2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 name="Content Placeholder 2"/>
          <p:cNvSpPr>
            <a:spLocks noGrp="1"/>
          </p:cNvSpPr>
          <p:nvPr>
            <p:ph idx="4294967295"/>
          </p:nvPr>
        </p:nvSpPr>
        <p:spPr>
          <a:xfrm>
            <a:off x="1981200" y="1600200"/>
            <a:ext cx="8229600" cy="4876800"/>
          </a:xfrm>
        </p:spPr>
        <p:txBody>
          <a:bodyPr/>
          <a:lstStyle/>
          <a:p>
            <a:pPr>
              <a:spcAft>
                <a:spcPts val="1200"/>
              </a:spcAft>
            </a:pPr>
            <a:r>
              <a:rPr lang="en-US" dirty="0"/>
              <a:t>For simplicity and freedom from error it is desirable to handle all I/O devices in a uniform manner</a:t>
            </a:r>
          </a:p>
          <a:p>
            <a:pPr>
              <a:spcAft>
                <a:spcPts val="1200"/>
              </a:spcAft>
            </a:pPr>
            <a:r>
              <a:rPr lang="en-US" dirty="0"/>
              <a:t>Hide most of the details of device I/O in lower-level routines</a:t>
            </a:r>
          </a:p>
          <a:p>
            <a:pPr>
              <a:spcAft>
                <a:spcPts val="1200"/>
              </a:spcAft>
            </a:pPr>
            <a:r>
              <a:rPr lang="en-US" dirty="0"/>
              <a:t>Difficult to completely generalize, but can use a hierarchical modular design of I/O functions</a:t>
            </a:r>
          </a:p>
        </p:txBody>
      </p:sp>
      <p:cxnSp>
        <p:nvCxnSpPr>
          <p:cNvPr id="4" name="Straight Connector 3">
            <a:extLst>
              <a:ext uri="{FF2B5EF4-FFF2-40B4-BE49-F238E27FC236}">
                <a16:creationId xmlns:a16="http://schemas.microsoft.com/office/drawing/2014/main" id="{59548FF6-8B60-40A7-BC9E-ACD53860006D}"/>
              </a:ext>
            </a:extLst>
          </p:cNvPr>
          <p:cNvCxnSpPr/>
          <p:nvPr/>
        </p:nvCxnSpPr>
        <p:spPr>
          <a:xfrm>
            <a:off x="1981200" y="1371600"/>
            <a:ext cx="8153400" cy="0"/>
          </a:xfrm>
          <a:prstGeom prst="line">
            <a:avLst/>
          </a:prstGeom>
          <a:ln w="38100"/>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1">
            <a:extLst>
              <a:ext uri="{FF2B5EF4-FFF2-40B4-BE49-F238E27FC236}">
                <a16:creationId xmlns:a16="http://schemas.microsoft.com/office/drawing/2014/main" id="{3644DFD7-CE05-3A57-FBCD-A74EE32981C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6" name="Picture 2">
            <a:extLst>
              <a:ext uri="{FF2B5EF4-FFF2-40B4-BE49-F238E27FC236}">
                <a16:creationId xmlns:a16="http://schemas.microsoft.com/office/drawing/2014/main" id="{A4D5C4A5-BCAE-8AC4-8D7D-489DC4549BFD}"/>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7" name="Picture 3">
            <a:extLst>
              <a:ext uri="{FF2B5EF4-FFF2-40B4-BE49-F238E27FC236}">
                <a16:creationId xmlns:a16="http://schemas.microsoft.com/office/drawing/2014/main" id="{9824AE6C-5405-CE2F-F77F-43C6D19E6424}"/>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8" name="Picture 4">
            <a:extLst>
              <a:ext uri="{FF2B5EF4-FFF2-40B4-BE49-F238E27FC236}">
                <a16:creationId xmlns:a16="http://schemas.microsoft.com/office/drawing/2014/main" id="{B7EFFE89-20A2-1A3D-C588-64F51F533B33}"/>
              </a:ext>
            </a:extLst>
          </p:cNvPr>
          <p:cNvPicPr>
            <a:picLocks noChangeAspect="1"/>
          </p:cNvPicPr>
          <p:nvPr/>
        </p:nvPicPr>
        <p:blipFill>
          <a:blip r:embed="rId5"/>
          <a:stretch>
            <a:fillRect/>
          </a:stretch>
        </p:blipFill>
        <p:spPr>
          <a:xfrm>
            <a:off x="12104367" y="2204822"/>
            <a:ext cx="238650" cy="2709534"/>
          </a:xfrm>
          <a:prstGeom prst="rect">
            <a:avLst/>
          </a:prstGeom>
        </p:spPr>
      </p:pic>
      <p:pic>
        <p:nvPicPr>
          <p:cNvPr id="9" name="Picture 5">
            <a:extLst>
              <a:ext uri="{FF2B5EF4-FFF2-40B4-BE49-F238E27FC236}">
                <a16:creationId xmlns:a16="http://schemas.microsoft.com/office/drawing/2014/main" id="{75A74A5D-9A9F-8A6A-D2B4-93F0C040155E}"/>
              </a:ext>
            </a:extLst>
          </p:cNvPr>
          <p:cNvPicPr>
            <a:picLocks noChangeAspect="1"/>
          </p:cNvPicPr>
          <p:nvPr/>
        </p:nvPicPr>
        <p:blipFill>
          <a:blip r:embed="rId6"/>
          <a:stretch>
            <a:fillRect/>
          </a:stretch>
        </p:blipFill>
        <p:spPr>
          <a:xfrm>
            <a:off x="-108036" y="0"/>
            <a:ext cx="9533101" cy="1610200"/>
          </a:xfrm>
          <a:prstGeom prst="rect">
            <a:avLst/>
          </a:prstGeom>
        </p:spPr>
      </p:pic>
      <p:sp>
        <p:nvSpPr>
          <p:cNvPr id="10" name="TextBox 6">
            <a:extLst>
              <a:ext uri="{FF2B5EF4-FFF2-40B4-BE49-F238E27FC236}">
                <a16:creationId xmlns:a16="http://schemas.microsoft.com/office/drawing/2014/main" id="{55D91007-64CB-D513-2EDE-2AD4E248FDCE}"/>
              </a:ext>
            </a:extLst>
          </p:cNvPr>
          <p:cNvSpPr txBox="1"/>
          <p:nvPr/>
        </p:nvSpPr>
        <p:spPr>
          <a:xfrm>
            <a:off x="2650377" y="543490"/>
            <a:ext cx="2932662"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Hierarchical design</a:t>
            </a:r>
          </a:p>
        </p:txBody>
      </p:sp>
      <p:sp>
        <p:nvSpPr>
          <p:cNvPr id="11" name="TextBox 7">
            <a:extLst>
              <a:ext uri="{FF2B5EF4-FFF2-40B4-BE49-F238E27FC236}">
                <a16:creationId xmlns:a16="http://schemas.microsoft.com/office/drawing/2014/main" id="{C215C9BB-1990-EE70-2F15-7F13BBE23D5D}"/>
              </a:ext>
            </a:extLst>
          </p:cNvPr>
          <p:cNvSpPr txBox="1"/>
          <p:nvPr/>
        </p:nvSpPr>
        <p:spPr>
          <a:xfrm>
            <a:off x="231939" y="236724"/>
            <a:ext cx="156485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06-Part2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 name="Content Placeholder 2"/>
          <p:cNvSpPr>
            <a:spLocks noGrp="1"/>
          </p:cNvSpPr>
          <p:nvPr>
            <p:ph idx="4294967295"/>
          </p:nvPr>
        </p:nvSpPr>
        <p:spPr>
          <a:xfrm>
            <a:off x="1981200" y="1600200"/>
            <a:ext cx="8229600" cy="4876800"/>
          </a:xfrm>
        </p:spPr>
        <p:txBody>
          <a:bodyPr/>
          <a:lstStyle/>
          <a:p>
            <a:pPr>
              <a:spcAft>
                <a:spcPts val="1200"/>
              </a:spcAft>
            </a:pPr>
            <a:r>
              <a:rPr lang="en-US" dirty="0"/>
              <a:t>A hierarchical philosophy leads to organizing an OS into layers</a:t>
            </a:r>
          </a:p>
          <a:p>
            <a:pPr>
              <a:spcAft>
                <a:spcPts val="1200"/>
              </a:spcAft>
            </a:pPr>
            <a:r>
              <a:rPr lang="en-US" dirty="0"/>
              <a:t>Each layer </a:t>
            </a:r>
            <a:r>
              <a:rPr lang="en-NZ" dirty="0"/>
              <a:t>relies on the next lower layer to perform more primitive functions</a:t>
            </a:r>
          </a:p>
          <a:p>
            <a:pPr>
              <a:spcAft>
                <a:spcPts val="1200"/>
              </a:spcAft>
            </a:pPr>
            <a:r>
              <a:rPr lang="en-NZ" dirty="0"/>
              <a:t>It provides services to the next higher layer.</a:t>
            </a:r>
          </a:p>
          <a:p>
            <a:pPr>
              <a:spcAft>
                <a:spcPts val="1200"/>
              </a:spcAft>
            </a:pPr>
            <a:r>
              <a:rPr lang="en-NZ" dirty="0"/>
              <a:t>Changes in one layer should not require changes in other layers</a:t>
            </a:r>
            <a:endParaRPr lang="en-US" dirty="0"/>
          </a:p>
          <a:p>
            <a:pPr algn="l" rtl="0"/>
            <a:endParaRPr lang="en-NZ" dirty="0"/>
          </a:p>
        </p:txBody>
      </p:sp>
      <p:cxnSp>
        <p:nvCxnSpPr>
          <p:cNvPr id="4" name="Straight Connector 3">
            <a:extLst>
              <a:ext uri="{FF2B5EF4-FFF2-40B4-BE49-F238E27FC236}">
                <a16:creationId xmlns:a16="http://schemas.microsoft.com/office/drawing/2014/main" id="{88D47DC4-099F-455A-B00E-FD6D42C0CB25}"/>
              </a:ext>
            </a:extLst>
          </p:cNvPr>
          <p:cNvCxnSpPr/>
          <p:nvPr/>
        </p:nvCxnSpPr>
        <p:spPr>
          <a:xfrm>
            <a:off x="1981200" y="1371600"/>
            <a:ext cx="8153400" cy="0"/>
          </a:xfrm>
          <a:prstGeom prst="line">
            <a:avLst/>
          </a:prstGeom>
          <a:ln w="38100"/>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1">
            <a:extLst>
              <a:ext uri="{FF2B5EF4-FFF2-40B4-BE49-F238E27FC236}">
                <a16:creationId xmlns:a16="http://schemas.microsoft.com/office/drawing/2014/main" id="{CE3C2FAA-2F69-02A4-E532-843F430AE97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5" name="Picture 2">
            <a:extLst>
              <a:ext uri="{FF2B5EF4-FFF2-40B4-BE49-F238E27FC236}">
                <a16:creationId xmlns:a16="http://schemas.microsoft.com/office/drawing/2014/main" id="{15A65E2E-6AED-8F2C-669B-EC7FB330E750}"/>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7" name="Picture 3">
            <a:extLst>
              <a:ext uri="{FF2B5EF4-FFF2-40B4-BE49-F238E27FC236}">
                <a16:creationId xmlns:a16="http://schemas.microsoft.com/office/drawing/2014/main" id="{93E859EC-C884-4133-34FF-2DCCC07CFE0A}"/>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8" name="Picture 4">
            <a:extLst>
              <a:ext uri="{FF2B5EF4-FFF2-40B4-BE49-F238E27FC236}">
                <a16:creationId xmlns:a16="http://schemas.microsoft.com/office/drawing/2014/main" id="{875EF4D7-1D92-DC07-1DA0-DE08562A019C}"/>
              </a:ext>
            </a:extLst>
          </p:cNvPr>
          <p:cNvPicPr>
            <a:picLocks noChangeAspect="1"/>
          </p:cNvPicPr>
          <p:nvPr/>
        </p:nvPicPr>
        <p:blipFill>
          <a:blip r:embed="rId5"/>
          <a:stretch>
            <a:fillRect/>
          </a:stretch>
        </p:blipFill>
        <p:spPr>
          <a:xfrm>
            <a:off x="12104367" y="2204822"/>
            <a:ext cx="238650" cy="2709534"/>
          </a:xfrm>
          <a:prstGeom prst="rect">
            <a:avLst/>
          </a:prstGeom>
        </p:spPr>
      </p:pic>
      <p:pic>
        <p:nvPicPr>
          <p:cNvPr id="9" name="Picture 5">
            <a:extLst>
              <a:ext uri="{FF2B5EF4-FFF2-40B4-BE49-F238E27FC236}">
                <a16:creationId xmlns:a16="http://schemas.microsoft.com/office/drawing/2014/main" id="{704AC401-337A-4DAB-4694-7F5D1E48F736}"/>
              </a:ext>
            </a:extLst>
          </p:cNvPr>
          <p:cNvPicPr>
            <a:picLocks noChangeAspect="1"/>
          </p:cNvPicPr>
          <p:nvPr/>
        </p:nvPicPr>
        <p:blipFill>
          <a:blip r:embed="rId6"/>
          <a:stretch>
            <a:fillRect/>
          </a:stretch>
        </p:blipFill>
        <p:spPr>
          <a:xfrm>
            <a:off x="-108036" y="0"/>
            <a:ext cx="9533101" cy="1610200"/>
          </a:xfrm>
          <a:prstGeom prst="rect">
            <a:avLst/>
          </a:prstGeom>
        </p:spPr>
      </p:pic>
      <p:sp>
        <p:nvSpPr>
          <p:cNvPr id="10" name="TextBox 6">
            <a:extLst>
              <a:ext uri="{FF2B5EF4-FFF2-40B4-BE49-F238E27FC236}">
                <a16:creationId xmlns:a16="http://schemas.microsoft.com/office/drawing/2014/main" id="{653950B0-0A95-581A-55D8-AB38DBE8A52B}"/>
              </a:ext>
            </a:extLst>
          </p:cNvPr>
          <p:cNvSpPr txBox="1"/>
          <p:nvPr/>
        </p:nvSpPr>
        <p:spPr>
          <a:xfrm>
            <a:off x="2650377" y="543490"/>
            <a:ext cx="1570302" cy="523220"/>
          </a:xfrm>
          <a:prstGeom prst="rect">
            <a:avLst/>
          </a:prstGeom>
          <a:noFill/>
        </p:spPr>
        <p:txBody>
          <a:bodyPr wrap="none" rtlCol="0">
            <a:spAutoFit/>
          </a:bodyPr>
          <a:lstStyle/>
          <a:p>
            <a:r>
              <a:rPr lang="en-NZ" sz="2800" dirty="0">
                <a:solidFill>
                  <a:schemeClr val="bg1"/>
                </a:solidFill>
                <a:cs typeface="Tajawal Medium" panose="00000600000000000000" pitchFamily="2" charset="-78"/>
              </a:rPr>
              <a:t>Roadmap</a:t>
            </a:r>
            <a:endParaRPr lang="en-US" sz="2800" dirty="0">
              <a:solidFill>
                <a:schemeClr val="bg1"/>
              </a:solidFill>
              <a:cs typeface="Tajawal Medium" panose="00000600000000000000" pitchFamily="2" charset="-78"/>
            </a:endParaRPr>
          </a:p>
        </p:txBody>
      </p:sp>
      <p:sp>
        <p:nvSpPr>
          <p:cNvPr id="11" name="TextBox 7">
            <a:extLst>
              <a:ext uri="{FF2B5EF4-FFF2-40B4-BE49-F238E27FC236}">
                <a16:creationId xmlns:a16="http://schemas.microsoft.com/office/drawing/2014/main" id="{41D77A8E-EC14-BEC4-BCA8-DE2F0B459EB5}"/>
              </a:ext>
            </a:extLst>
          </p:cNvPr>
          <p:cNvSpPr txBox="1"/>
          <p:nvPr/>
        </p:nvSpPr>
        <p:spPr>
          <a:xfrm>
            <a:off x="231939" y="236724"/>
            <a:ext cx="156485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06-Part2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 name="Content Placeholder 2"/>
          <p:cNvSpPr>
            <a:spLocks noGrp="1"/>
          </p:cNvSpPr>
          <p:nvPr>
            <p:ph idx="4294967295"/>
          </p:nvPr>
        </p:nvSpPr>
        <p:spPr>
          <a:xfrm>
            <a:off x="1981200" y="1600200"/>
            <a:ext cx="8229600" cy="5257800"/>
          </a:xfrm>
        </p:spPr>
        <p:txBody>
          <a:bodyPr/>
          <a:lstStyle/>
          <a:p>
            <a:pPr lvl="1" algn="l" rtl="0"/>
            <a:r>
              <a:rPr lang="en-NZ" sz="3200" dirty="0"/>
              <a:t>I/O Devices</a:t>
            </a:r>
          </a:p>
          <a:p>
            <a:pPr lvl="1" algn="l" rtl="0"/>
            <a:r>
              <a:rPr lang="en-NZ" sz="3200" dirty="0"/>
              <a:t>Organization of the I/O Function</a:t>
            </a:r>
          </a:p>
          <a:p>
            <a:pPr lvl="1" algn="l" rtl="0"/>
            <a:r>
              <a:rPr lang="en-NZ" sz="3200" dirty="0"/>
              <a:t>Operating System Design Issues</a:t>
            </a:r>
          </a:p>
          <a:p>
            <a:pPr lvl="1" algn="l" rtl="0"/>
            <a:r>
              <a:rPr lang="en-NZ" sz="3200" dirty="0">
                <a:solidFill>
                  <a:schemeClr val="tx2"/>
                </a:solidFill>
                <a:effectLst>
                  <a:outerShdw blurRad="38100" dist="38100" dir="2700000" algn="tl">
                    <a:srgbClr val="000000">
                      <a:alpha val="43137"/>
                    </a:srgbClr>
                  </a:outerShdw>
                </a:effectLst>
              </a:rPr>
              <a:t>Disk Scheduling</a:t>
            </a:r>
          </a:p>
          <a:p>
            <a:pPr marL="274637" lvl="1" indent="0">
              <a:buNone/>
            </a:pPr>
            <a:endParaRPr lang="en-NZ" sz="3200" dirty="0"/>
          </a:p>
        </p:txBody>
      </p:sp>
      <p:cxnSp>
        <p:nvCxnSpPr>
          <p:cNvPr id="6" name="Straight Connector 5">
            <a:extLst>
              <a:ext uri="{FF2B5EF4-FFF2-40B4-BE49-F238E27FC236}">
                <a16:creationId xmlns:a16="http://schemas.microsoft.com/office/drawing/2014/main" id="{79F58EF8-8630-4662-8F00-3E1335C85BF3}"/>
              </a:ext>
            </a:extLst>
          </p:cNvPr>
          <p:cNvCxnSpPr/>
          <p:nvPr/>
        </p:nvCxnSpPr>
        <p:spPr>
          <a:xfrm>
            <a:off x="1981200" y="1371600"/>
            <a:ext cx="8153400" cy="0"/>
          </a:xfrm>
          <a:prstGeom prst="line">
            <a:avLst/>
          </a:prstGeom>
          <a:ln w="38100"/>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1">
            <a:extLst>
              <a:ext uri="{FF2B5EF4-FFF2-40B4-BE49-F238E27FC236}">
                <a16:creationId xmlns:a16="http://schemas.microsoft.com/office/drawing/2014/main" id="{2847D0A5-B6CD-A7A8-CF43-04489D60F22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7" name="Picture 2">
            <a:extLst>
              <a:ext uri="{FF2B5EF4-FFF2-40B4-BE49-F238E27FC236}">
                <a16:creationId xmlns:a16="http://schemas.microsoft.com/office/drawing/2014/main" id="{FCB4536F-9D73-33DA-C061-7E516BB0F15A}"/>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8" name="Picture 3">
            <a:extLst>
              <a:ext uri="{FF2B5EF4-FFF2-40B4-BE49-F238E27FC236}">
                <a16:creationId xmlns:a16="http://schemas.microsoft.com/office/drawing/2014/main" id="{D1B03820-C984-22B3-EF19-E514BAD1DE73}"/>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9" name="Picture 4">
            <a:extLst>
              <a:ext uri="{FF2B5EF4-FFF2-40B4-BE49-F238E27FC236}">
                <a16:creationId xmlns:a16="http://schemas.microsoft.com/office/drawing/2014/main" id="{4808080A-506E-D1EF-4180-8881601F5439}"/>
              </a:ext>
            </a:extLst>
          </p:cNvPr>
          <p:cNvPicPr>
            <a:picLocks noChangeAspect="1"/>
          </p:cNvPicPr>
          <p:nvPr/>
        </p:nvPicPr>
        <p:blipFill>
          <a:blip r:embed="rId5"/>
          <a:stretch>
            <a:fillRect/>
          </a:stretch>
        </p:blipFill>
        <p:spPr>
          <a:xfrm>
            <a:off x="12104367" y="2204822"/>
            <a:ext cx="238650" cy="2709534"/>
          </a:xfrm>
          <a:prstGeom prst="rect">
            <a:avLst/>
          </a:prstGeom>
        </p:spPr>
      </p:pic>
      <p:pic>
        <p:nvPicPr>
          <p:cNvPr id="10" name="Picture 5">
            <a:extLst>
              <a:ext uri="{FF2B5EF4-FFF2-40B4-BE49-F238E27FC236}">
                <a16:creationId xmlns:a16="http://schemas.microsoft.com/office/drawing/2014/main" id="{EA03F35F-C74F-7F0D-AB88-473956617275}"/>
              </a:ext>
            </a:extLst>
          </p:cNvPr>
          <p:cNvPicPr>
            <a:picLocks noChangeAspect="1"/>
          </p:cNvPicPr>
          <p:nvPr/>
        </p:nvPicPr>
        <p:blipFill>
          <a:blip r:embed="rId6"/>
          <a:stretch>
            <a:fillRect/>
          </a:stretch>
        </p:blipFill>
        <p:spPr>
          <a:xfrm>
            <a:off x="-108036" y="0"/>
            <a:ext cx="9533101" cy="1610200"/>
          </a:xfrm>
          <a:prstGeom prst="rect">
            <a:avLst/>
          </a:prstGeom>
        </p:spPr>
      </p:pic>
      <p:sp>
        <p:nvSpPr>
          <p:cNvPr id="11" name="TextBox 6">
            <a:extLst>
              <a:ext uri="{FF2B5EF4-FFF2-40B4-BE49-F238E27FC236}">
                <a16:creationId xmlns:a16="http://schemas.microsoft.com/office/drawing/2014/main" id="{D15F527B-FF07-8C6D-2EB6-700272366E89}"/>
              </a:ext>
            </a:extLst>
          </p:cNvPr>
          <p:cNvSpPr txBox="1"/>
          <p:nvPr/>
        </p:nvSpPr>
        <p:spPr>
          <a:xfrm>
            <a:off x="2650377" y="543490"/>
            <a:ext cx="4652171"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Disk Performance Parameters</a:t>
            </a:r>
          </a:p>
        </p:txBody>
      </p:sp>
      <p:sp>
        <p:nvSpPr>
          <p:cNvPr id="12" name="TextBox 7">
            <a:extLst>
              <a:ext uri="{FF2B5EF4-FFF2-40B4-BE49-F238E27FC236}">
                <a16:creationId xmlns:a16="http://schemas.microsoft.com/office/drawing/2014/main" id="{4FD8BC2C-ED9D-484F-36D4-B1F154CAB8C5}"/>
              </a:ext>
            </a:extLst>
          </p:cNvPr>
          <p:cNvSpPr txBox="1"/>
          <p:nvPr/>
        </p:nvSpPr>
        <p:spPr>
          <a:xfrm>
            <a:off x="231939" y="236724"/>
            <a:ext cx="156485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06-Part2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 name="Content Placeholder 2"/>
          <p:cNvSpPr>
            <a:spLocks noGrp="1"/>
          </p:cNvSpPr>
          <p:nvPr>
            <p:ph idx="4294967295"/>
          </p:nvPr>
        </p:nvSpPr>
        <p:spPr>
          <a:xfrm>
            <a:off x="1981200" y="1752600"/>
            <a:ext cx="8229600" cy="4876800"/>
          </a:xfrm>
        </p:spPr>
        <p:txBody>
          <a:bodyPr/>
          <a:lstStyle/>
          <a:p>
            <a:pPr>
              <a:spcAft>
                <a:spcPts val="1200"/>
              </a:spcAft>
            </a:pPr>
            <a:r>
              <a:rPr lang="en-NZ" dirty="0"/>
              <a:t>The actual details of disk I/O operation depend on many things such as, computer system, the operating system, and the nature of the I/O channel and disk controller hardware.</a:t>
            </a:r>
          </a:p>
          <a:p>
            <a:pPr>
              <a:spcAft>
                <a:spcPts val="1200"/>
              </a:spcAft>
            </a:pPr>
            <a:r>
              <a:rPr lang="en-NZ" dirty="0"/>
              <a:t>A general timing diagram of disk I/O transfer is shown here.</a:t>
            </a:r>
            <a:endParaRPr lang="en-US" dirty="0"/>
          </a:p>
        </p:txBody>
      </p:sp>
      <p:pic>
        <p:nvPicPr>
          <p:cNvPr id="4" name="Content Placeholder 3" descr="Fig11_06.gif"/>
          <p:cNvPicPr>
            <a:picLocks noChangeAspect="1"/>
          </p:cNvPicPr>
          <p:nvPr/>
        </p:nvPicPr>
        <p:blipFill>
          <a:blip r:embed="rId7"/>
          <a:stretch>
            <a:fillRect/>
          </a:stretch>
        </p:blipFill>
        <p:spPr bwMode="auto">
          <a:xfrm>
            <a:off x="3518704" y="4190430"/>
            <a:ext cx="6421716" cy="2338122"/>
          </a:xfrm>
          <a:prstGeom prst="rect">
            <a:avLst/>
          </a:prstGeom>
          <a:noFill/>
          <a:ln w="9525">
            <a:noFill/>
            <a:miter lim="800000"/>
            <a:headEnd/>
            <a:tailEnd/>
          </a:ln>
        </p:spPr>
      </p:pic>
      <p:cxnSp>
        <p:nvCxnSpPr>
          <p:cNvPr id="5" name="Straight Connector 4">
            <a:extLst>
              <a:ext uri="{FF2B5EF4-FFF2-40B4-BE49-F238E27FC236}">
                <a16:creationId xmlns:a16="http://schemas.microsoft.com/office/drawing/2014/main" id="{1C98AE7C-07FF-4ECF-9F2B-813E9D031D95}"/>
              </a:ext>
            </a:extLst>
          </p:cNvPr>
          <p:cNvCxnSpPr/>
          <p:nvPr/>
        </p:nvCxnSpPr>
        <p:spPr>
          <a:xfrm>
            <a:off x="1981200" y="1371600"/>
            <a:ext cx="8153400" cy="0"/>
          </a:xfrm>
          <a:prstGeom prst="line">
            <a:avLst/>
          </a:prstGeom>
          <a:ln w="38100"/>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1">
            <a:extLst>
              <a:ext uri="{FF2B5EF4-FFF2-40B4-BE49-F238E27FC236}">
                <a16:creationId xmlns:a16="http://schemas.microsoft.com/office/drawing/2014/main" id="{A6DD98FE-0210-4BF7-A5E8-6D76D80DD98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6" name="Picture 2">
            <a:extLst>
              <a:ext uri="{FF2B5EF4-FFF2-40B4-BE49-F238E27FC236}">
                <a16:creationId xmlns:a16="http://schemas.microsoft.com/office/drawing/2014/main" id="{197E3B44-C045-07FC-1BDA-3B5A36013B85}"/>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7" name="Picture 3">
            <a:extLst>
              <a:ext uri="{FF2B5EF4-FFF2-40B4-BE49-F238E27FC236}">
                <a16:creationId xmlns:a16="http://schemas.microsoft.com/office/drawing/2014/main" id="{74CC9530-6A99-8847-7AC8-83CC5A199A7A}"/>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8" name="Picture 4">
            <a:extLst>
              <a:ext uri="{FF2B5EF4-FFF2-40B4-BE49-F238E27FC236}">
                <a16:creationId xmlns:a16="http://schemas.microsoft.com/office/drawing/2014/main" id="{CA19DB4C-B11F-CDE3-A808-17595529420A}"/>
              </a:ext>
            </a:extLst>
          </p:cNvPr>
          <p:cNvPicPr>
            <a:picLocks noChangeAspect="1"/>
          </p:cNvPicPr>
          <p:nvPr/>
        </p:nvPicPr>
        <p:blipFill>
          <a:blip r:embed="rId5"/>
          <a:stretch>
            <a:fillRect/>
          </a:stretch>
        </p:blipFill>
        <p:spPr>
          <a:xfrm>
            <a:off x="12104367" y="2204822"/>
            <a:ext cx="238650" cy="2709534"/>
          </a:xfrm>
          <a:prstGeom prst="rect">
            <a:avLst/>
          </a:prstGeom>
        </p:spPr>
      </p:pic>
      <p:pic>
        <p:nvPicPr>
          <p:cNvPr id="9" name="Picture 5">
            <a:extLst>
              <a:ext uri="{FF2B5EF4-FFF2-40B4-BE49-F238E27FC236}">
                <a16:creationId xmlns:a16="http://schemas.microsoft.com/office/drawing/2014/main" id="{6554E948-732E-E5E3-C094-180D5BD3918E}"/>
              </a:ext>
            </a:extLst>
          </p:cNvPr>
          <p:cNvPicPr>
            <a:picLocks noChangeAspect="1"/>
          </p:cNvPicPr>
          <p:nvPr/>
        </p:nvPicPr>
        <p:blipFill>
          <a:blip r:embed="rId6"/>
          <a:stretch>
            <a:fillRect/>
          </a:stretch>
        </p:blipFill>
        <p:spPr>
          <a:xfrm>
            <a:off x="-108036" y="0"/>
            <a:ext cx="9533101" cy="1610200"/>
          </a:xfrm>
          <a:prstGeom prst="rect">
            <a:avLst/>
          </a:prstGeom>
        </p:spPr>
      </p:pic>
      <p:sp>
        <p:nvSpPr>
          <p:cNvPr id="10" name="TextBox 6">
            <a:extLst>
              <a:ext uri="{FF2B5EF4-FFF2-40B4-BE49-F238E27FC236}">
                <a16:creationId xmlns:a16="http://schemas.microsoft.com/office/drawing/2014/main" id="{D40510FE-7026-C305-ED61-252DA4F777CE}"/>
              </a:ext>
            </a:extLst>
          </p:cNvPr>
          <p:cNvSpPr txBox="1"/>
          <p:nvPr/>
        </p:nvSpPr>
        <p:spPr>
          <a:xfrm>
            <a:off x="2650377" y="543490"/>
            <a:ext cx="5273623"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Positioning the Read/Write Heads</a:t>
            </a:r>
          </a:p>
        </p:txBody>
      </p:sp>
      <p:sp>
        <p:nvSpPr>
          <p:cNvPr id="11" name="TextBox 7">
            <a:extLst>
              <a:ext uri="{FF2B5EF4-FFF2-40B4-BE49-F238E27FC236}">
                <a16:creationId xmlns:a16="http://schemas.microsoft.com/office/drawing/2014/main" id="{8939F081-5FB1-1CC1-66A4-4E01651C4439}"/>
              </a:ext>
            </a:extLst>
          </p:cNvPr>
          <p:cNvSpPr txBox="1"/>
          <p:nvPr/>
        </p:nvSpPr>
        <p:spPr>
          <a:xfrm>
            <a:off x="231939" y="236724"/>
            <a:ext cx="156485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06-Part2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 name="Content Placeholder 2"/>
          <p:cNvSpPr>
            <a:spLocks noGrp="1"/>
          </p:cNvSpPr>
          <p:nvPr>
            <p:ph idx="4294967295"/>
          </p:nvPr>
        </p:nvSpPr>
        <p:spPr>
          <a:xfrm>
            <a:off x="1981200" y="1600200"/>
            <a:ext cx="8229600" cy="4876800"/>
          </a:xfrm>
        </p:spPr>
        <p:txBody>
          <a:bodyPr/>
          <a:lstStyle/>
          <a:p>
            <a:pPr>
              <a:spcAft>
                <a:spcPts val="1200"/>
              </a:spcAft>
            </a:pPr>
            <a:r>
              <a:rPr lang="en-NZ" dirty="0"/>
              <a:t>When the disk drive is operating, the disk is rotating at constant speed.</a:t>
            </a:r>
          </a:p>
          <a:p>
            <a:pPr>
              <a:spcAft>
                <a:spcPts val="1200"/>
              </a:spcAft>
            </a:pPr>
            <a:r>
              <a:rPr lang="en-NZ" dirty="0"/>
              <a:t>Track selection involves moving the head in a movable-head system or electronically selecting one head on a fixed-head system. </a:t>
            </a:r>
          </a:p>
          <a:p>
            <a:pPr>
              <a:spcAft>
                <a:spcPts val="1200"/>
              </a:spcAft>
            </a:pPr>
            <a:endParaRPr lang="en-US" dirty="0"/>
          </a:p>
        </p:txBody>
      </p:sp>
      <p:cxnSp>
        <p:nvCxnSpPr>
          <p:cNvPr id="4" name="Straight Connector 3">
            <a:extLst>
              <a:ext uri="{FF2B5EF4-FFF2-40B4-BE49-F238E27FC236}">
                <a16:creationId xmlns:a16="http://schemas.microsoft.com/office/drawing/2014/main" id="{40B48BF0-9D7A-4C1A-B854-775BD77B7DB5}"/>
              </a:ext>
            </a:extLst>
          </p:cNvPr>
          <p:cNvCxnSpPr/>
          <p:nvPr/>
        </p:nvCxnSpPr>
        <p:spPr>
          <a:xfrm>
            <a:off x="1981200" y="1371600"/>
            <a:ext cx="8153400" cy="0"/>
          </a:xfrm>
          <a:prstGeom prst="line">
            <a:avLst/>
          </a:prstGeom>
          <a:ln w="38100"/>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1">
            <a:extLst>
              <a:ext uri="{FF2B5EF4-FFF2-40B4-BE49-F238E27FC236}">
                <a16:creationId xmlns:a16="http://schemas.microsoft.com/office/drawing/2014/main" id="{ECE9C240-B99E-69BE-05A3-F55777EEF90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6" name="Picture 2">
            <a:extLst>
              <a:ext uri="{FF2B5EF4-FFF2-40B4-BE49-F238E27FC236}">
                <a16:creationId xmlns:a16="http://schemas.microsoft.com/office/drawing/2014/main" id="{6626B42D-A457-F70F-4224-A43EF7454617}"/>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7" name="Picture 3">
            <a:extLst>
              <a:ext uri="{FF2B5EF4-FFF2-40B4-BE49-F238E27FC236}">
                <a16:creationId xmlns:a16="http://schemas.microsoft.com/office/drawing/2014/main" id="{CBB335DA-10AE-8737-1729-FF3B0B60FD93}"/>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8" name="Picture 4">
            <a:extLst>
              <a:ext uri="{FF2B5EF4-FFF2-40B4-BE49-F238E27FC236}">
                <a16:creationId xmlns:a16="http://schemas.microsoft.com/office/drawing/2014/main" id="{C4652FF1-7027-9ACD-BAD1-2193AF01087F}"/>
              </a:ext>
            </a:extLst>
          </p:cNvPr>
          <p:cNvPicPr>
            <a:picLocks noChangeAspect="1"/>
          </p:cNvPicPr>
          <p:nvPr/>
        </p:nvPicPr>
        <p:blipFill>
          <a:blip r:embed="rId5"/>
          <a:stretch>
            <a:fillRect/>
          </a:stretch>
        </p:blipFill>
        <p:spPr>
          <a:xfrm>
            <a:off x="12104367" y="2204822"/>
            <a:ext cx="238650" cy="2709534"/>
          </a:xfrm>
          <a:prstGeom prst="rect">
            <a:avLst/>
          </a:prstGeom>
        </p:spPr>
      </p:pic>
      <p:pic>
        <p:nvPicPr>
          <p:cNvPr id="9" name="Picture 5">
            <a:extLst>
              <a:ext uri="{FF2B5EF4-FFF2-40B4-BE49-F238E27FC236}">
                <a16:creationId xmlns:a16="http://schemas.microsoft.com/office/drawing/2014/main" id="{CCC9C070-42B3-0775-EA7E-7B8F4342D64A}"/>
              </a:ext>
            </a:extLst>
          </p:cNvPr>
          <p:cNvPicPr>
            <a:picLocks noChangeAspect="1"/>
          </p:cNvPicPr>
          <p:nvPr/>
        </p:nvPicPr>
        <p:blipFill>
          <a:blip r:embed="rId6"/>
          <a:stretch>
            <a:fillRect/>
          </a:stretch>
        </p:blipFill>
        <p:spPr>
          <a:xfrm>
            <a:off x="-108036" y="0"/>
            <a:ext cx="9533101" cy="1610200"/>
          </a:xfrm>
          <a:prstGeom prst="rect">
            <a:avLst/>
          </a:prstGeom>
        </p:spPr>
      </p:pic>
      <p:sp>
        <p:nvSpPr>
          <p:cNvPr id="10" name="TextBox 6">
            <a:extLst>
              <a:ext uri="{FF2B5EF4-FFF2-40B4-BE49-F238E27FC236}">
                <a16:creationId xmlns:a16="http://schemas.microsoft.com/office/drawing/2014/main" id="{39486F5F-1215-B890-C192-99DDB3AC8638}"/>
              </a:ext>
            </a:extLst>
          </p:cNvPr>
          <p:cNvSpPr txBox="1"/>
          <p:nvPr/>
        </p:nvSpPr>
        <p:spPr>
          <a:xfrm>
            <a:off x="2650377" y="543490"/>
            <a:ext cx="4487062"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Disk Performance Parameters</a:t>
            </a:r>
          </a:p>
        </p:txBody>
      </p:sp>
      <p:sp>
        <p:nvSpPr>
          <p:cNvPr id="11" name="TextBox 7">
            <a:extLst>
              <a:ext uri="{FF2B5EF4-FFF2-40B4-BE49-F238E27FC236}">
                <a16:creationId xmlns:a16="http://schemas.microsoft.com/office/drawing/2014/main" id="{F355A736-4347-D150-3690-A2206DCE6C90}"/>
              </a:ext>
            </a:extLst>
          </p:cNvPr>
          <p:cNvSpPr txBox="1"/>
          <p:nvPr/>
        </p:nvSpPr>
        <p:spPr>
          <a:xfrm>
            <a:off x="231939" y="236724"/>
            <a:ext cx="156485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06-Part2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 name="Content Placeholder 2"/>
          <p:cNvSpPr>
            <a:spLocks noGrp="1"/>
          </p:cNvSpPr>
          <p:nvPr>
            <p:ph idx="4294967295"/>
          </p:nvPr>
        </p:nvSpPr>
        <p:spPr>
          <a:xfrm>
            <a:off x="1905000" y="1600200"/>
            <a:ext cx="8229600" cy="4876800"/>
          </a:xfrm>
        </p:spPr>
        <p:txBody>
          <a:bodyPr/>
          <a:lstStyle/>
          <a:p>
            <a:pPr>
              <a:spcAft>
                <a:spcPts val="1200"/>
              </a:spcAft>
            </a:pPr>
            <a:r>
              <a:rPr lang="en-US" b="1" i="1" dirty="0"/>
              <a:t>Access Time </a:t>
            </a:r>
            <a:r>
              <a:rPr lang="en-US" dirty="0"/>
              <a:t>is the sum of:</a:t>
            </a:r>
          </a:p>
          <a:p>
            <a:pPr lvl="1">
              <a:spcAft>
                <a:spcPts val="1200"/>
              </a:spcAft>
            </a:pPr>
            <a:r>
              <a:rPr lang="en-US" b="1" i="1" dirty="0"/>
              <a:t>Seek time: </a:t>
            </a:r>
            <a:r>
              <a:rPr lang="en-US" dirty="0"/>
              <a:t>The time it takes to position the head at the desired track</a:t>
            </a:r>
          </a:p>
          <a:p>
            <a:pPr lvl="1">
              <a:spcAft>
                <a:spcPts val="1200"/>
              </a:spcAft>
            </a:pPr>
            <a:r>
              <a:rPr lang="en-US" b="1" i="1" dirty="0"/>
              <a:t>Rotational delay </a:t>
            </a:r>
            <a:r>
              <a:rPr lang="en-US" dirty="0"/>
              <a:t>or</a:t>
            </a:r>
            <a:r>
              <a:rPr lang="en-US" b="1" i="1" dirty="0"/>
              <a:t> rotational latency: </a:t>
            </a:r>
            <a:r>
              <a:rPr lang="en-US" dirty="0"/>
              <a:t>The time its takes for the beginning of the sector to reach the head</a:t>
            </a:r>
          </a:p>
          <a:p>
            <a:pPr>
              <a:spcAft>
                <a:spcPts val="1200"/>
              </a:spcAft>
            </a:pPr>
            <a:r>
              <a:rPr lang="en-US" b="1" i="1" dirty="0"/>
              <a:t>Transfer Time</a:t>
            </a:r>
            <a:r>
              <a:rPr lang="en-US" dirty="0"/>
              <a:t> is the time taken to transfer the data.</a:t>
            </a:r>
            <a:endParaRPr lang="en-US" b="1" i="1" dirty="0"/>
          </a:p>
          <a:p>
            <a:pPr algn="l" rtl="0"/>
            <a:endParaRPr lang="en-US" dirty="0"/>
          </a:p>
        </p:txBody>
      </p:sp>
      <p:cxnSp>
        <p:nvCxnSpPr>
          <p:cNvPr id="4" name="Straight Connector 3">
            <a:extLst>
              <a:ext uri="{FF2B5EF4-FFF2-40B4-BE49-F238E27FC236}">
                <a16:creationId xmlns:a16="http://schemas.microsoft.com/office/drawing/2014/main" id="{47385ADB-3E8C-4341-8504-5542E1F5A441}"/>
              </a:ext>
            </a:extLst>
          </p:cNvPr>
          <p:cNvCxnSpPr/>
          <p:nvPr/>
        </p:nvCxnSpPr>
        <p:spPr>
          <a:xfrm>
            <a:off x="1981200" y="1371600"/>
            <a:ext cx="8153400" cy="0"/>
          </a:xfrm>
          <a:prstGeom prst="line">
            <a:avLst/>
          </a:prstGeom>
          <a:ln w="38100"/>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1">
            <a:extLst>
              <a:ext uri="{FF2B5EF4-FFF2-40B4-BE49-F238E27FC236}">
                <a16:creationId xmlns:a16="http://schemas.microsoft.com/office/drawing/2014/main" id="{93DCC31D-368D-5DAF-219C-87D60933728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6" name="Picture 2">
            <a:extLst>
              <a:ext uri="{FF2B5EF4-FFF2-40B4-BE49-F238E27FC236}">
                <a16:creationId xmlns:a16="http://schemas.microsoft.com/office/drawing/2014/main" id="{29C8C9AA-62DB-233F-5901-7F4A20CC43B9}"/>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7" name="Picture 3">
            <a:extLst>
              <a:ext uri="{FF2B5EF4-FFF2-40B4-BE49-F238E27FC236}">
                <a16:creationId xmlns:a16="http://schemas.microsoft.com/office/drawing/2014/main" id="{CD2A0A2C-9025-73B7-9B5C-C6153C6A167C}"/>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8" name="Picture 4">
            <a:extLst>
              <a:ext uri="{FF2B5EF4-FFF2-40B4-BE49-F238E27FC236}">
                <a16:creationId xmlns:a16="http://schemas.microsoft.com/office/drawing/2014/main" id="{8FECB0B7-55C1-DDF8-DB1D-6C42C77A7465}"/>
              </a:ext>
            </a:extLst>
          </p:cNvPr>
          <p:cNvPicPr>
            <a:picLocks noChangeAspect="1"/>
          </p:cNvPicPr>
          <p:nvPr/>
        </p:nvPicPr>
        <p:blipFill>
          <a:blip r:embed="rId5"/>
          <a:stretch>
            <a:fillRect/>
          </a:stretch>
        </p:blipFill>
        <p:spPr>
          <a:xfrm>
            <a:off x="12104367" y="2204822"/>
            <a:ext cx="238650" cy="2709534"/>
          </a:xfrm>
          <a:prstGeom prst="rect">
            <a:avLst/>
          </a:prstGeom>
        </p:spPr>
      </p:pic>
      <p:pic>
        <p:nvPicPr>
          <p:cNvPr id="9" name="Picture 5">
            <a:extLst>
              <a:ext uri="{FF2B5EF4-FFF2-40B4-BE49-F238E27FC236}">
                <a16:creationId xmlns:a16="http://schemas.microsoft.com/office/drawing/2014/main" id="{316EFD55-11F6-9054-D880-EAF8BC58C201}"/>
              </a:ext>
            </a:extLst>
          </p:cNvPr>
          <p:cNvPicPr>
            <a:picLocks noChangeAspect="1"/>
          </p:cNvPicPr>
          <p:nvPr/>
        </p:nvPicPr>
        <p:blipFill>
          <a:blip r:embed="rId6"/>
          <a:stretch>
            <a:fillRect/>
          </a:stretch>
        </p:blipFill>
        <p:spPr>
          <a:xfrm>
            <a:off x="-108036" y="0"/>
            <a:ext cx="9533101" cy="1610200"/>
          </a:xfrm>
          <a:prstGeom prst="rect">
            <a:avLst/>
          </a:prstGeom>
        </p:spPr>
      </p:pic>
      <p:sp>
        <p:nvSpPr>
          <p:cNvPr id="10" name="TextBox 6">
            <a:extLst>
              <a:ext uri="{FF2B5EF4-FFF2-40B4-BE49-F238E27FC236}">
                <a16:creationId xmlns:a16="http://schemas.microsoft.com/office/drawing/2014/main" id="{6117D7D9-7649-5565-0D51-626C38F4BAB4}"/>
              </a:ext>
            </a:extLst>
          </p:cNvPr>
          <p:cNvSpPr txBox="1"/>
          <p:nvPr/>
        </p:nvSpPr>
        <p:spPr>
          <a:xfrm>
            <a:off x="2650377" y="543490"/>
            <a:ext cx="3623941" cy="523220"/>
          </a:xfrm>
          <a:prstGeom prst="rect">
            <a:avLst/>
          </a:prstGeom>
          <a:noFill/>
        </p:spPr>
        <p:txBody>
          <a:bodyPr wrap="none" rtlCol="0">
            <a:spAutoFit/>
          </a:bodyPr>
          <a:lstStyle/>
          <a:p>
            <a:r>
              <a:rPr lang="en-NZ" sz="2800" dirty="0">
                <a:solidFill>
                  <a:schemeClr val="bg1"/>
                </a:solidFill>
                <a:cs typeface="Tajawal Medium" panose="00000600000000000000" pitchFamily="2" charset="-78"/>
              </a:rPr>
              <a:t>Disk Scheduling Policies</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1" name="TextBox 7">
            <a:extLst>
              <a:ext uri="{FF2B5EF4-FFF2-40B4-BE49-F238E27FC236}">
                <a16:creationId xmlns:a16="http://schemas.microsoft.com/office/drawing/2014/main" id="{DE1464B0-125C-6863-B438-B98644D41A1C}"/>
              </a:ext>
            </a:extLst>
          </p:cNvPr>
          <p:cNvSpPr txBox="1"/>
          <p:nvPr/>
        </p:nvSpPr>
        <p:spPr>
          <a:xfrm>
            <a:off x="231939" y="236724"/>
            <a:ext cx="156485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06-Part2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 name="Content Placeholder 2"/>
          <p:cNvSpPr>
            <a:spLocks noGrp="1"/>
          </p:cNvSpPr>
          <p:nvPr>
            <p:ph idx="4294967295"/>
          </p:nvPr>
        </p:nvSpPr>
        <p:spPr>
          <a:xfrm>
            <a:off x="1981200" y="1600200"/>
            <a:ext cx="8229600" cy="4876800"/>
          </a:xfrm>
        </p:spPr>
        <p:txBody>
          <a:bodyPr/>
          <a:lstStyle/>
          <a:p>
            <a:pPr>
              <a:spcAft>
                <a:spcPts val="1200"/>
              </a:spcAft>
            </a:pPr>
            <a:r>
              <a:rPr lang="en-NZ" dirty="0"/>
              <a:t>To compare various schemes, consider a disk head is initially located at track 100.</a:t>
            </a:r>
          </a:p>
          <a:p>
            <a:pPr lvl="1">
              <a:spcAft>
                <a:spcPts val="1200"/>
              </a:spcAft>
            </a:pPr>
            <a:r>
              <a:rPr lang="en-NZ" dirty="0"/>
              <a:t>assume a disk with 200 tracks and that the disk request queue has random requests in it. </a:t>
            </a:r>
          </a:p>
          <a:p>
            <a:pPr>
              <a:spcAft>
                <a:spcPts val="1200"/>
              </a:spcAft>
            </a:pPr>
            <a:r>
              <a:rPr lang="en-NZ" dirty="0"/>
              <a:t>The requested tracks, in the order received by the disk scheduler, are </a:t>
            </a:r>
          </a:p>
          <a:p>
            <a:pPr lvl="1">
              <a:spcAft>
                <a:spcPts val="1200"/>
              </a:spcAft>
            </a:pPr>
            <a:r>
              <a:rPr lang="en-NZ" dirty="0"/>
              <a:t>55, 58, 39, 18, 90, 160, 150, 38, 184.</a:t>
            </a:r>
          </a:p>
          <a:p>
            <a:pPr>
              <a:spcAft>
                <a:spcPts val="1200"/>
              </a:spcAft>
            </a:pPr>
            <a:endParaRPr lang="en-NZ" dirty="0"/>
          </a:p>
        </p:txBody>
      </p:sp>
      <p:cxnSp>
        <p:nvCxnSpPr>
          <p:cNvPr id="4" name="Straight Connector 3">
            <a:extLst>
              <a:ext uri="{FF2B5EF4-FFF2-40B4-BE49-F238E27FC236}">
                <a16:creationId xmlns:a16="http://schemas.microsoft.com/office/drawing/2014/main" id="{8E56B53C-152E-4910-BE45-810051558D61}"/>
              </a:ext>
            </a:extLst>
          </p:cNvPr>
          <p:cNvCxnSpPr/>
          <p:nvPr/>
        </p:nvCxnSpPr>
        <p:spPr>
          <a:xfrm>
            <a:off x="1981200" y="1371600"/>
            <a:ext cx="8153400" cy="0"/>
          </a:xfrm>
          <a:prstGeom prst="line">
            <a:avLst/>
          </a:prstGeom>
          <a:ln w="38100"/>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1">
            <a:extLst>
              <a:ext uri="{FF2B5EF4-FFF2-40B4-BE49-F238E27FC236}">
                <a16:creationId xmlns:a16="http://schemas.microsoft.com/office/drawing/2014/main" id="{F25107ED-BEEF-AC89-70DD-19E27A62442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8" name="Picture 2">
            <a:extLst>
              <a:ext uri="{FF2B5EF4-FFF2-40B4-BE49-F238E27FC236}">
                <a16:creationId xmlns:a16="http://schemas.microsoft.com/office/drawing/2014/main" id="{9D236F5C-5CEA-E11C-4E64-5B0F327FBE26}"/>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9" name="Picture 3">
            <a:extLst>
              <a:ext uri="{FF2B5EF4-FFF2-40B4-BE49-F238E27FC236}">
                <a16:creationId xmlns:a16="http://schemas.microsoft.com/office/drawing/2014/main" id="{A15CC835-1A7D-6353-6D0C-1EF44066E83F}"/>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10" name="Picture 4">
            <a:extLst>
              <a:ext uri="{FF2B5EF4-FFF2-40B4-BE49-F238E27FC236}">
                <a16:creationId xmlns:a16="http://schemas.microsoft.com/office/drawing/2014/main" id="{92394992-86CB-3AD9-A78A-867970176BB3}"/>
              </a:ext>
            </a:extLst>
          </p:cNvPr>
          <p:cNvPicPr>
            <a:picLocks noChangeAspect="1"/>
          </p:cNvPicPr>
          <p:nvPr/>
        </p:nvPicPr>
        <p:blipFill>
          <a:blip r:embed="rId5"/>
          <a:stretch>
            <a:fillRect/>
          </a:stretch>
        </p:blipFill>
        <p:spPr>
          <a:xfrm>
            <a:off x="12104367" y="2204822"/>
            <a:ext cx="238650" cy="2709534"/>
          </a:xfrm>
          <a:prstGeom prst="rect">
            <a:avLst/>
          </a:prstGeom>
        </p:spPr>
      </p:pic>
      <p:pic>
        <p:nvPicPr>
          <p:cNvPr id="11" name="Picture 5">
            <a:extLst>
              <a:ext uri="{FF2B5EF4-FFF2-40B4-BE49-F238E27FC236}">
                <a16:creationId xmlns:a16="http://schemas.microsoft.com/office/drawing/2014/main" id="{C2CFBAEB-5F51-E9DC-F032-640A7A343911}"/>
              </a:ext>
            </a:extLst>
          </p:cNvPr>
          <p:cNvPicPr>
            <a:picLocks noChangeAspect="1"/>
          </p:cNvPicPr>
          <p:nvPr/>
        </p:nvPicPr>
        <p:blipFill>
          <a:blip r:embed="rId6"/>
          <a:stretch>
            <a:fillRect/>
          </a:stretch>
        </p:blipFill>
        <p:spPr>
          <a:xfrm>
            <a:off x="-108036" y="0"/>
            <a:ext cx="9533101" cy="1610200"/>
          </a:xfrm>
          <a:prstGeom prst="rect">
            <a:avLst/>
          </a:prstGeom>
        </p:spPr>
      </p:pic>
      <p:sp>
        <p:nvSpPr>
          <p:cNvPr id="12" name="TextBox 6">
            <a:extLst>
              <a:ext uri="{FF2B5EF4-FFF2-40B4-BE49-F238E27FC236}">
                <a16:creationId xmlns:a16="http://schemas.microsoft.com/office/drawing/2014/main" id="{5F5AF4D0-6AAB-4DA9-BC64-54A40A703D27}"/>
              </a:ext>
            </a:extLst>
          </p:cNvPr>
          <p:cNvSpPr txBox="1"/>
          <p:nvPr/>
        </p:nvSpPr>
        <p:spPr>
          <a:xfrm>
            <a:off x="2650377" y="543490"/>
            <a:ext cx="3490571"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First-in, first-out (FIFO)</a:t>
            </a:r>
          </a:p>
        </p:txBody>
      </p:sp>
      <p:sp>
        <p:nvSpPr>
          <p:cNvPr id="13" name="TextBox 7">
            <a:extLst>
              <a:ext uri="{FF2B5EF4-FFF2-40B4-BE49-F238E27FC236}">
                <a16:creationId xmlns:a16="http://schemas.microsoft.com/office/drawing/2014/main" id="{DAF3B4A5-7A3A-660B-2527-1BD1E59C72E1}"/>
              </a:ext>
            </a:extLst>
          </p:cNvPr>
          <p:cNvSpPr txBox="1"/>
          <p:nvPr/>
        </p:nvSpPr>
        <p:spPr>
          <a:xfrm>
            <a:off x="231939" y="236724"/>
            <a:ext cx="156485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06-Part2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 name="Content Placeholder 2"/>
          <p:cNvSpPr>
            <a:spLocks noGrp="1"/>
          </p:cNvSpPr>
          <p:nvPr>
            <p:ph idx="4294967295"/>
          </p:nvPr>
        </p:nvSpPr>
        <p:spPr>
          <a:xfrm>
            <a:off x="1981200" y="1600200"/>
            <a:ext cx="8229600" cy="4876800"/>
          </a:xfrm>
        </p:spPr>
        <p:txBody>
          <a:bodyPr/>
          <a:lstStyle/>
          <a:p>
            <a:pPr algn="l" rtl="0"/>
            <a:r>
              <a:rPr lang="en-US" dirty="0"/>
              <a:t>Process request sequentially</a:t>
            </a:r>
          </a:p>
          <a:p>
            <a:pPr algn="l" rtl="0"/>
            <a:r>
              <a:rPr lang="en-US" dirty="0"/>
              <a:t>Fair to all processes</a:t>
            </a:r>
          </a:p>
          <a:p>
            <a:pPr algn="l" rtl="0"/>
            <a:r>
              <a:rPr lang="en-NZ" dirty="0"/>
              <a:t>this technique will often </a:t>
            </a:r>
            <a:r>
              <a:rPr lang="en-US" dirty="0"/>
              <a:t>approaches random scheduling in performance if there are many processes</a:t>
            </a:r>
          </a:p>
          <a:p>
            <a:pPr marL="182563" lvl="1"/>
            <a:r>
              <a:rPr lang="en-NZ" dirty="0"/>
              <a:t>55, 58, 39, 18, 90, 160, 150, 38, 184.</a:t>
            </a:r>
          </a:p>
          <a:p>
            <a:pPr algn="l" rtl="0"/>
            <a:endParaRPr lang="en-US" dirty="0"/>
          </a:p>
          <a:p>
            <a:pPr algn="l" rtl="0"/>
            <a:endParaRPr lang="en-US" dirty="0"/>
          </a:p>
        </p:txBody>
      </p:sp>
      <p:pic>
        <p:nvPicPr>
          <p:cNvPr id="4" name="Picture 3" descr="Fig11_07a.gif"/>
          <p:cNvPicPr>
            <a:picLocks noChangeAspect="1"/>
          </p:cNvPicPr>
          <p:nvPr/>
        </p:nvPicPr>
        <p:blipFill>
          <a:blip r:embed="rId7"/>
          <a:stretch>
            <a:fillRect/>
          </a:stretch>
        </p:blipFill>
        <p:spPr>
          <a:xfrm>
            <a:off x="2027324" y="3962400"/>
            <a:ext cx="7954877" cy="2508592"/>
          </a:xfrm>
          <a:prstGeom prst="rect">
            <a:avLst/>
          </a:prstGeom>
        </p:spPr>
      </p:pic>
      <p:cxnSp>
        <p:nvCxnSpPr>
          <p:cNvPr id="6" name="Straight Connector 5">
            <a:extLst>
              <a:ext uri="{FF2B5EF4-FFF2-40B4-BE49-F238E27FC236}">
                <a16:creationId xmlns:a16="http://schemas.microsoft.com/office/drawing/2014/main" id="{FA093885-FFD1-4DF3-AB06-652899B19E7C}"/>
              </a:ext>
            </a:extLst>
          </p:cNvPr>
          <p:cNvCxnSpPr/>
          <p:nvPr/>
        </p:nvCxnSpPr>
        <p:spPr>
          <a:xfrm>
            <a:off x="1981200" y="1371600"/>
            <a:ext cx="8153400" cy="0"/>
          </a:xfrm>
          <a:prstGeom prst="line">
            <a:avLst/>
          </a:prstGeom>
          <a:ln w="38100"/>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1">
            <a:extLst>
              <a:ext uri="{FF2B5EF4-FFF2-40B4-BE49-F238E27FC236}">
                <a16:creationId xmlns:a16="http://schemas.microsoft.com/office/drawing/2014/main" id="{C76DC728-C00B-C622-04CF-4D15325D9C9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6" name="Picture 2">
            <a:extLst>
              <a:ext uri="{FF2B5EF4-FFF2-40B4-BE49-F238E27FC236}">
                <a16:creationId xmlns:a16="http://schemas.microsoft.com/office/drawing/2014/main" id="{393B5DE4-DB58-176F-921D-084C4E9EB8E3}"/>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7" name="Picture 3">
            <a:extLst>
              <a:ext uri="{FF2B5EF4-FFF2-40B4-BE49-F238E27FC236}">
                <a16:creationId xmlns:a16="http://schemas.microsoft.com/office/drawing/2014/main" id="{22EE07A1-5A7D-FC9F-FF11-BBF52EFED33A}"/>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8" name="Picture 4">
            <a:extLst>
              <a:ext uri="{FF2B5EF4-FFF2-40B4-BE49-F238E27FC236}">
                <a16:creationId xmlns:a16="http://schemas.microsoft.com/office/drawing/2014/main" id="{23D673C4-8BA8-0452-D0AB-BD563B43F400}"/>
              </a:ext>
            </a:extLst>
          </p:cNvPr>
          <p:cNvPicPr>
            <a:picLocks noChangeAspect="1"/>
          </p:cNvPicPr>
          <p:nvPr/>
        </p:nvPicPr>
        <p:blipFill>
          <a:blip r:embed="rId5"/>
          <a:stretch>
            <a:fillRect/>
          </a:stretch>
        </p:blipFill>
        <p:spPr>
          <a:xfrm>
            <a:off x="12104367" y="2204822"/>
            <a:ext cx="238650" cy="2709534"/>
          </a:xfrm>
          <a:prstGeom prst="rect">
            <a:avLst/>
          </a:prstGeom>
        </p:spPr>
      </p:pic>
      <p:pic>
        <p:nvPicPr>
          <p:cNvPr id="9" name="Picture 5">
            <a:extLst>
              <a:ext uri="{FF2B5EF4-FFF2-40B4-BE49-F238E27FC236}">
                <a16:creationId xmlns:a16="http://schemas.microsoft.com/office/drawing/2014/main" id="{66A2185D-F3A1-170F-5458-18BBA70C0457}"/>
              </a:ext>
            </a:extLst>
          </p:cNvPr>
          <p:cNvPicPr>
            <a:picLocks noChangeAspect="1"/>
          </p:cNvPicPr>
          <p:nvPr/>
        </p:nvPicPr>
        <p:blipFill>
          <a:blip r:embed="rId6"/>
          <a:stretch>
            <a:fillRect/>
          </a:stretch>
        </p:blipFill>
        <p:spPr>
          <a:xfrm>
            <a:off x="-108036" y="0"/>
            <a:ext cx="9533101" cy="1610200"/>
          </a:xfrm>
          <a:prstGeom prst="rect">
            <a:avLst/>
          </a:prstGeom>
        </p:spPr>
      </p:pic>
      <p:sp>
        <p:nvSpPr>
          <p:cNvPr id="10" name="TextBox 6">
            <a:extLst>
              <a:ext uri="{FF2B5EF4-FFF2-40B4-BE49-F238E27FC236}">
                <a16:creationId xmlns:a16="http://schemas.microsoft.com/office/drawing/2014/main" id="{43DBED5D-D9E5-18A7-C128-5ABB933EF504}"/>
              </a:ext>
            </a:extLst>
          </p:cNvPr>
          <p:cNvSpPr txBox="1"/>
          <p:nvPr/>
        </p:nvSpPr>
        <p:spPr>
          <a:xfrm>
            <a:off x="2905480" y="630478"/>
            <a:ext cx="1255472"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Priority</a:t>
            </a:r>
          </a:p>
        </p:txBody>
      </p:sp>
      <p:sp>
        <p:nvSpPr>
          <p:cNvPr id="11" name="TextBox 7">
            <a:extLst>
              <a:ext uri="{FF2B5EF4-FFF2-40B4-BE49-F238E27FC236}">
                <a16:creationId xmlns:a16="http://schemas.microsoft.com/office/drawing/2014/main" id="{65E483CD-E28C-FBDC-7C1D-D8D608BD199A}"/>
              </a:ext>
            </a:extLst>
          </p:cNvPr>
          <p:cNvSpPr txBox="1"/>
          <p:nvPr/>
        </p:nvSpPr>
        <p:spPr>
          <a:xfrm>
            <a:off x="231939" y="236724"/>
            <a:ext cx="156485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06-Part2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 name="Content Placeholder 2"/>
          <p:cNvSpPr>
            <a:spLocks noGrp="1"/>
          </p:cNvSpPr>
          <p:nvPr>
            <p:ph idx="4294967295"/>
          </p:nvPr>
        </p:nvSpPr>
        <p:spPr>
          <a:xfrm>
            <a:off x="1981200" y="1600200"/>
            <a:ext cx="8229600" cy="4876800"/>
          </a:xfrm>
        </p:spPr>
        <p:txBody>
          <a:bodyPr/>
          <a:lstStyle/>
          <a:p>
            <a:pPr>
              <a:spcAft>
                <a:spcPts val="1200"/>
              </a:spcAft>
            </a:pPr>
            <a:r>
              <a:rPr lang="en-US" dirty="0"/>
              <a:t>Goal is </a:t>
            </a:r>
            <a:r>
              <a:rPr lang="en-US" u="sng" dirty="0"/>
              <a:t>not to optimize disk </a:t>
            </a:r>
            <a:r>
              <a:rPr lang="en-US" dirty="0"/>
              <a:t>use but to meet other objectives</a:t>
            </a:r>
          </a:p>
          <a:p>
            <a:pPr>
              <a:spcAft>
                <a:spcPts val="1200"/>
              </a:spcAft>
            </a:pPr>
            <a:r>
              <a:rPr lang="en-US" dirty="0"/>
              <a:t>Short batch jobs may have higher priority</a:t>
            </a:r>
          </a:p>
          <a:p>
            <a:pPr>
              <a:spcAft>
                <a:spcPts val="1200"/>
              </a:spcAft>
            </a:pPr>
            <a:r>
              <a:rPr lang="en-US" dirty="0"/>
              <a:t>Provide good interactive response time</a:t>
            </a:r>
          </a:p>
          <a:p>
            <a:pPr>
              <a:spcAft>
                <a:spcPts val="1200"/>
              </a:spcAft>
            </a:pPr>
            <a:r>
              <a:rPr lang="en-US" dirty="0"/>
              <a:t>Longer jobs may have to wait an excessively long time</a:t>
            </a:r>
          </a:p>
          <a:p>
            <a:pPr>
              <a:spcAft>
                <a:spcPts val="1200"/>
              </a:spcAft>
            </a:pPr>
            <a:r>
              <a:rPr lang="en-US" dirty="0"/>
              <a:t>A poor policy for database systems</a:t>
            </a:r>
          </a:p>
          <a:p>
            <a:pPr>
              <a:spcAft>
                <a:spcPts val="1200"/>
              </a:spcAft>
            </a:pPr>
            <a:endParaRPr lang="en-US" dirty="0"/>
          </a:p>
        </p:txBody>
      </p:sp>
      <p:cxnSp>
        <p:nvCxnSpPr>
          <p:cNvPr id="4" name="Straight Connector 3">
            <a:extLst>
              <a:ext uri="{FF2B5EF4-FFF2-40B4-BE49-F238E27FC236}">
                <a16:creationId xmlns:a16="http://schemas.microsoft.com/office/drawing/2014/main" id="{C5F49042-6CB3-4A6B-B729-9E8D29CF6D90}"/>
              </a:ext>
            </a:extLst>
          </p:cNvPr>
          <p:cNvCxnSpPr/>
          <p:nvPr/>
        </p:nvCxnSpPr>
        <p:spPr>
          <a:xfrm>
            <a:off x="2057400" y="1329377"/>
            <a:ext cx="8153400" cy="0"/>
          </a:xfrm>
          <a:prstGeom prst="line">
            <a:avLst/>
          </a:prstGeom>
          <a:ln w="38100"/>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1">
            <a:extLst>
              <a:ext uri="{FF2B5EF4-FFF2-40B4-BE49-F238E27FC236}">
                <a16:creationId xmlns:a16="http://schemas.microsoft.com/office/drawing/2014/main" id="{4D0613F0-DF40-1678-1827-24D2754E6B9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6" name="Picture 2">
            <a:extLst>
              <a:ext uri="{FF2B5EF4-FFF2-40B4-BE49-F238E27FC236}">
                <a16:creationId xmlns:a16="http://schemas.microsoft.com/office/drawing/2014/main" id="{B8064D1B-6F47-1CF9-0C36-B2D56BD1E428}"/>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7" name="Picture 3">
            <a:extLst>
              <a:ext uri="{FF2B5EF4-FFF2-40B4-BE49-F238E27FC236}">
                <a16:creationId xmlns:a16="http://schemas.microsoft.com/office/drawing/2014/main" id="{1EA2F026-1C6B-F517-AC36-47CF40C25834}"/>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8" name="Picture 4">
            <a:extLst>
              <a:ext uri="{FF2B5EF4-FFF2-40B4-BE49-F238E27FC236}">
                <a16:creationId xmlns:a16="http://schemas.microsoft.com/office/drawing/2014/main" id="{4B2A4EB3-C412-D69B-F4AF-0CA629CDD135}"/>
              </a:ext>
            </a:extLst>
          </p:cNvPr>
          <p:cNvPicPr>
            <a:picLocks noChangeAspect="1"/>
          </p:cNvPicPr>
          <p:nvPr/>
        </p:nvPicPr>
        <p:blipFill>
          <a:blip r:embed="rId5"/>
          <a:stretch>
            <a:fillRect/>
          </a:stretch>
        </p:blipFill>
        <p:spPr>
          <a:xfrm>
            <a:off x="12104367" y="2204822"/>
            <a:ext cx="238650" cy="2709534"/>
          </a:xfrm>
          <a:prstGeom prst="rect">
            <a:avLst/>
          </a:prstGeom>
        </p:spPr>
      </p:pic>
      <p:pic>
        <p:nvPicPr>
          <p:cNvPr id="9" name="Picture 5">
            <a:extLst>
              <a:ext uri="{FF2B5EF4-FFF2-40B4-BE49-F238E27FC236}">
                <a16:creationId xmlns:a16="http://schemas.microsoft.com/office/drawing/2014/main" id="{196B457C-2229-963A-AAB0-CB0DAD7945CE}"/>
              </a:ext>
            </a:extLst>
          </p:cNvPr>
          <p:cNvPicPr>
            <a:picLocks noChangeAspect="1"/>
          </p:cNvPicPr>
          <p:nvPr/>
        </p:nvPicPr>
        <p:blipFill>
          <a:blip r:embed="rId6"/>
          <a:stretch>
            <a:fillRect/>
          </a:stretch>
        </p:blipFill>
        <p:spPr>
          <a:xfrm>
            <a:off x="-108036" y="0"/>
            <a:ext cx="9533101" cy="1610200"/>
          </a:xfrm>
          <a:prstGeom prst="rect">
            <a:avLst/>
          </a:prstGeom>
        </p:spPr>
      </p:pic>
      <p:sp>
        <p:nvSpPr>
          <p:cNvPr id="10" name="TextBox 6">
            <a:extLst>
              <a:ext uri="{FF2B5EF4-FFF2-40B4-BE49-F238E27FC236}">
                <a16:creationId xmlns:a16="http://schemas.microsoft.com/office/drawing/2014/main" id="{CDEE8CAF-47AB-59AD-65F3-21CC1ADFB607}"/>
              </a:ext>
            </a:extLst>
          </p:cNvPr>
          <p:cNvSpPr txBox="1"/>
          <p:nvPr/>
        </p:nvSpPr>
        <p:spPr>
          <a:xfrm>
            <a:off x="2650377" y="543490"/>
            <a:ext cx="2493183"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Last-in, first-out</a:t>
            </a:r>
          </a:p>
        </p:txBody>
      </p:sp>
      <p:sp>
        <p:nvSpPr>
          <p:cNvPr id="11" name="TextBox 7">
            <a:extLst>
              <a:ext uri="{FF2B5EF4-FFF2-40B4-BE49-F238E27FC236}">
                <a16:creationId xmlns:a16="http://schemas.microsoft.com/office/drawing/2014/main" id="{B3F3F736-E92E-0F5E-F1CC-AE24FC974374}"/>
              </a:ext>
            </a:extLst>
          </p:cNvPr>
          <p:cNvSpPr txBox="1"/>
          <p:nvPr/>
        </p:nvSpPr>
        <p:spPr>
          <a:xfrm>
            <a:off x="231939" y="236724"/>
            <a:ext cx="156485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06-Part2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 name="Content Placeholder 2"/>
          <p:cNvSpPr>
            <a:spLocks noGrp="1"/>
          </p:cNvSpPr>
          <p:nvPr>
            <p:ph idx="4294967295"/>
          </p:nvPr>
        </p:nvSpPr>
        <p:spPr>
          <a:xfrm>
            <a:off x="1905000" y="1600200"/>
            <a:ext cx="8229600" cy="4876800"/>
          </a:xfrm>
        </p:spPr>
        <p:txBody>
          <a:bodyPr/>
          <a:lstStyle/>
          <a:p>
            <a:pPr>
              <a:spcAft>
                <a:spcPts val="1200"/>
              </a:spcAft>
            </a:pPr>
            <a:r>
              <a:rPr lang="en-US" dirty="0"/>
              <a:t>Good for transaction processing systems</a:t>
            </a:r>
          </a:p>
          <a:p>
            <a:pPr lvl="1">
              <a:spcAft>
                <a:spcPts val="1200"/>
              </a:spcAft>
            </a:pPr>
            <a:r>
              <a:rPr lang="en-US" dirty="0"/>
              <a:t>The device is given to the most recent user so there should be little arm movement</a:t>
            </a:r>
          </a:p>
          <a:p>
            <a:pPr>
              <a:spcAft>
                <a:spcPts val="1200"/>
              </a:spcAft>
            </a:pPr>
            <a:r>
              <a:rPr lang="en-US" dirty="0"/>
              <a:t>Possibility of starvation since a job may never regain the head of the line</a:t>
            </a:r>
          </a:p>
          <a:p>
            <a:pPr algn="l" rtl="0"/>
            <a:endParaRPr lang="en-US" dirty="0"/>
          </a:p>
        </p:txBody>
      </p:sp>
      <p:cxnSp>
        <p:nvCxnSpPr>
          <p:cNvPr id="4" name="Straight Connector 3">
            <a:extLst>
              <a:ext uri="{FF2B5EF4-FFF2-40B4-BE49-F238E27FC236}">
                <a16:creationId xmlns:a16="http://schemas.microsoft.com/office/drawing/2014/main" id="{3832638D-7198-439F-80A0-F24256AB4B15}"/>
              </a:ext>
            </a:extLst>
          </p:cNvPr>
          <p:cNvCxnSpPr/>
          <p:nvPr/>
        </p:nvCxnSpPr>
        <p:spPr>
          <a:xfrm>
            <a:off x="1981200" y="1371600"/>
            <a:ext cx="8153400" cy="0"/>
          </a:xfrm>
          <a:prstGeom prst="line">
            <a:avLst/>
          </a:prstGeom>
          <a:ln w="38100"/>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1">
            <a:extLst>
              <a:ext uri="{FF2B5EF4-FFF2-40B4-BE49-F238E27FC236}">
                <a16:creationId xmlns:a16="http://schemas.microsoft.com/office/drawing/2014/main" id="{A542730E-E85E-889B-C124-7E6F3B3B1B9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7" name="Picture 2">
            <a:extLst>
              <a:ext uri="{FF2B5EF4-FFF2-40B4-BE49-F238E27FC236}">
                <a16:creationId xmlns:a16="http://schemas.microsoft.com/office/drawing/2014/main" id="{DD23A753-D408-AE56-4256-67BFA8027154}"/>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8" name="Picture 3">
            <a:extLst>
              <a:ext uri="{FF2B5EF4-FFF2-40B4-BE49-F238E27FC236}">
                <a16:creationId xmlns:a16="http://schemas.microsoft.com/office/drawing/2014/main" id="{AD30FD8B-43B4-0BE4-5E8F-27995D76FBF5}"/>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9" name="Picture 4">
            <a:extLst>
              <a:ext uri="{FF2B5EF4-FFF2-40B4-BE49-F238E27FC236}">
                <a16:creationId xmlns:a16="http://schemas.microsoft.com/office/drawing/2014/main" id="{40BA067D-2662-ED92-863E-BF7070E02C99}"/>
              </a:ext>
            </a:extLst>
          </p:cNvPr>
          <p:cNvPicPr>
            <a:picLocks noChangeAspect="1"/>
          </p:cNvPicPr>
          <p:nvPr/>
        </p:nvPicPr>
        <p:blipFill>
          <a:blip r:embed="rId5"/>
          <a:stretch>
            <a:fillRect/>
          </a:stretch>
        </p:blipFill>
        <p:spPr>
          <a:xfrm>
            <a:off x="12104367" y="2204822"/>
            <a:ext cx="238650" cy="2709534"/>
          </a:xfrm>
          <a:prstGeom prst="rect">
            <a:avLst/>
          </a:prstGeom>
        </p:spPr>
      </p:pic>
      <p:pic>
        <p:nvPicPr>
          <p:cNvPr id="10" name="Picture 5">
            <a:extLst>
              <a:ext uri="{FF2B5EF4-FFF2-40B4-BE49-F238E27FC236}">
                <a16:creationId xmlns:a16="http://schemas.microsoft.com/office/drawing/2014/main" id="{E01ADF52-BAC9-C2EE-5081-4DC3CCBA50DF}"/>
              </a:ext>
            </a:extLst>
          </p:cNvPr>
          <p:cNvPicPr>
            <a:picLocks noChangeAspect="1"/>
          </p:cNvPicPr>
          <p:nvPr/>
        </p:nvPicPr>
        <p:blipFill>
          <a:blip r:embed="rId6"/>
          <a:stretch>
            <a:fillRect/>
          </a:stretch>
        </p:blipFill>
        <p:spPr>
          <a:xfrm>
            <a:off x="-108036" y="0"/>
            <a:ext cx="9533101" cy="1610200"/>
          </a:xfrm>
          <a:prstGeom prst="rect">
            <a:avLst/>
          </a:prstGeom>
        </p:spPr>
      </p:pic>
      <p:sp>
        <p:nvSpPr>
          <p:cNvPr id="11" name="TextBox 6">
            <a:extLst>
              <a:ext uri="{FF2B5EF4-FFF2-40B4-BE49-F238E27FC236}">
                <a16:creationId xmlns:a16="http://schemas.microsoft.com/office/drawing/2014/main" id="{E38DC685-8AC1-4230-91FF-27FFFBF99F2F}"/>
              </a:ext>
            </a:extLst>
          </p:cNvPr>
          <p:cNvSpPr txBox="1"/>
          <p:nvPr/>
        </p:nvSpPr>
        <p:spPr>
          <a:xfrm>
            <a:off x="2650377" y="543490"/>
            <a:ext cx="5006948"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Shortest Service Time First (SSTF)</a:t>
            </a:r>
          </a:p>
        </p:txBody>
      </p:sp>
      <p:sp>
        <p:nvSpPr>
          <p:cNvPr id="12" name="TextBox 7">
            <a:extLst>
              <a:ext uri="{FF2B5EF4-FFF2-40B4-BE49-F238E27FC236}">
                <a16:creationId xmlns:a16="http://schemas.microsoft.com/office/drawing/2014/main" id="{577672A1-7A50-7593-32A1-EB4344A42DD4}"/>
              </a:ext>
            </a:extLst>
          </p:cNvPr>
          <p:cNvSpPr txBox="1"/>
          <p:nvPr/>
        </p:nvSpPr>
        <p:spPr>
          <a:xfrm>
            <a:off x="231939" y="236724"/>
            <a:ext cx="156485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06-Part2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 name="Content Placeholder 2"/>
          <p:cNvSpPr>
            <a:spLocks noGrp="1"/>
          </p:cNvSpPr>
          <p:nvPr>
            <p:ph idx="4294967295"/>
          </p:nvPr>
        </p:nvSpPr>
        <p:spPr>
          <a:xfrm>
            <a:off x="1981200" y="1600200"/>
            <a:ext cx="8229600" cy="4876800"/>
          </a:xfrm>
        </p:spPr>
        <p:txBody>
          <a:bodyPr/>
          <a:lstStyle/>
          <a:p>
            <a:pPr>
              <a:spcAft>
                <a:spcPts val="1200"/>
              </a:spcAft>
            </a:pPr>
            <a:r>
              <a:rPr lang="en-US" dirty="0"/>
              <a:t>Select the disk I/O request that requires the least movement of the disk arm from its current position</a:t>
            </a:r>
          </a:p>
          <a:p>
            <a:pPr>
              <a:spcAft>
                <a:spcPts val="1200"/>
              </a:spcAft>
            </a:pPr>
            <a:r>
              <a:rPr lang="en-US" dirty="0"/>
              <a:t>Always choose the minimum seek time</a:t>
            </a:r>
          </a:p>
          <a:p>
            <a:pPr marL="182563" lvl="1">
              <a:spcAft>
                <a:spcPts val="1200"/>
              </a:spcAft>
            </a:pPr>
            <a:r>
              <a:rPr lang="en-NZ" dirty="0"/>
              <a:t>55, 58, 39, 18, 90, 160, 150, 38, 184.</a:t>
            </a:r>
          </a:p>
          <a:p>
            <a:pPr>
              <a:spcAft>
                <a:spcPts val="1200"/>
              </a:spcAft>
            </a:pPr>
            <a:endParaRPr lang="en-US" dirty="0"/>
          </a:p>
        </p:txBody>
      </p:sp>
      <p:pic>
        <p:nvPicPr>
          <p:cNvPr id="4" name="Picture 3" descr="Fig11_07b.gif"/>
          <p:cNvPicPr>
            <a:picLocks noChangeAspect="1"/>
          </p:cNvPicPr>
          <p:nvPr/>
        </p:nvPicPr>
        <p:blipFill>
          <a:blip r:embed="rId7"/>
          <a:stretch>
            <a:fillRect/>
          </a:stretch>
        </p:blipFill>
        <p:spPr>
          <a:xfrm>
            <a:off x="2133600" y="4343401"/>
            <a:ext cx="7620000" cy="1802487"/>
          </a:xfrm>
          <a:prstGeom prst="rect">
            <a:avLst/>
          </a:prstGeom>
        </p:spPr>
      </p:pic>
      <p:cxnSp>
        <p:nvCxnSpPr>
          <p:cNvPr id="5" name="Straight Connector 4">
            <a:extLst>
              <a:ext uri="{FF2B5EF4-FFF2-40B4-BE49-F238E27FC236}">
                <a16:creationId xmlns:a16="http://schemas.microsoft.com/office/drawing/2014/main" id="{0AB590C6-D5DE-4E51-8410-CE55F939B218}"/>
              </a:ext>
            </a:extLst>
          </p:cNvPr>
          <p:cNvCxnSpPr/>
          <p:nvPr/>
        </p:nvCxnSpPr>
        <p:spPr>
          <a:xfrm>
            <a:off x="1981200" y="1371600"/>
            <a:ext cx="8153400" cy="0"/>
          </a:xfrm>
          <a:prstGeom prst="line">
            <a:avLst/>
          </a:prstGeom>
          <a:ln w="38100"/>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1">
            <a:extLst>
              <a:ext uri="{FF2B5EF4-FFF2-40B4-BE49-F238E27FC236}">
                <a16:creationId xmlns:a16="http://schemas.microsoft.com/office/drawing/2014/main" id="{BFFA5414-910C-DC8E-476A-1F46EB72A85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7" name="Picture 2">
            <a:extLst>
              <a:ext uri="{FF2B5EF4-FFF2-40B4-BE49-F238E27FC236}">
                <a16:creationId xmlns:a16="http://schemas.microsoft.com/office/drawing/2014/main" id="{DD527979-469F-4F03-C013-477BD8BFEA79}"/>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8" name="Picture 3">
            <a:extLst>
              <a:ext uri="{FF2B5EF4-FFF2-40B4-BE49-F238E27FC236}">
                <a16:creationId xmlns:a16="http://schemas.microsoft.com/office/drawing/2014/main" id="{5EF24D61-0309-DC6B-5F17-B55F9C7C6493}"/>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9" name="Picture 4">
            <a:extLst>
              <a:ext uri="{FF2B5EF4-FFF2-40B4-BE49-F238E27FC236}">
                <a16:creationId xmlns:a16="http://schemas.microsoft.com/office/drawing/2014/main" id="{8214D8FE-D109-0F8F-1669-49619A671F28}"/>
              </a:ext>
            </a:extLst>
          </p:cNvPr>
          <p:cNvPicPr>
            <a:picLocks noChangeAspect="1"/>
          </p:cNvPicPr>
          <p:nvPr/>
        </p:nvPicPr>
        <p:blipFill>
          <a:blip r:embed="rId5"/>
          <a:stretch>
            <a:fillRect/>
          </a:stretch>
        </p:blipFill>
        <p:spPr>
          <a:xfrm>
            <a:off x="12104367" y="2204822"/>
            <a:ext cx="238650" cy="2709534"/>
          </a:xfrm>
          <a:prstGeom prst="rect">
            <a:avLst/>
          </a:prstGeom>
        </p:spPr>
      </p:pic>
      <p:pic>
        <p:nvPicPr>
          <p:cNvPr id="10" name="Picture 5">
            <a:extLst>
              <a:ext uri="{FF2B5EF4-FFF2-40B4-BE49-F238E27FC236}">
                <a16:creationId xmlns:a16="http://schemas.microsoft.com/office/drawing/2014/main" id="{4CC14021-CA2A-62CC-08B1-F655C4AB37C4}"/>
              </a:ext>
            </a:extLst>
          </p:cNvPr>
          <p:cNvPicPr>
            <a:picLocks noChangeAspect="1"/>
          </p:cNvPicPr>
          <p:nvPr/>
        </p:nvPicPr>
        <p:blipFill>
          <a:blip r:embed="rId6"/>
          <a:stretch>
            <a:fillRect/>
          </a:stretch>
        </p:blipFill>
        <p:spPr>
          <a:xfrm>
            <a:off x="-108036" y="0"/>
            <a:ext cx="9533101" cy="1610200"/>
          </a:xfrm>
          <a:prstGeom prst="rect">
            <a:avLst/>
          </a:prstGeom>
        </p:spPr>
      </p:pic>
      <p:sp>
        <p:nvSpPr>
          <p:cNvPr id="11" name="TextBox 6">
            <a:extLst>
              <a:ext uri="{FF2B5EF4-FFF2-40B4-BE49-F238E27FC236}">
                <a16:creationId xmlns:a16="http://schemas.microsoft.com/office/drawing/2014/main" id="{11C6D728-CB45-39FF-172F-4394AF6B9C53}"/>
              </a:ext>
            </a:extLst>
          </p:cNvPr>
          <p:cNvSpPr txBox="1"/>
          <p:nvPr/>
        </p:nvSpPr>
        <p:spPr>
          <a:xfrm>
            <a:off x="2650377" y="543490"/>
            <a:ext cx="981359"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SCAN</a:t>
            </a:r>
          </a:p>
        </p:txBody>
      </p:sp>
      <p:sp>
        <p:nvSpPr>
          <p:cNvPr id="12" name="TextBox 7">
            <a:extLst>
              <a:ext uri="{FF2B5EF4-FFF2-40B4-BE49-F238E27FC236}">
                <a16:creationId xmlns:a16="http://schemas.microsoft.com/office/drawing/2014/main" id="{07638559-615B-C5A6-E05D-54ADC2FB75C2}"/>
              </a:ext>
            </a:extLst>
          </p:cNvPr>
          <p:cNvSpPr txBox="1"/>
          <p:nvPr/>
        </p:nvSpPr>
        <p:spPr>
          <a:xfrm>
            <a:off x="231939" y="236724"/>
            <a:ext cx="156485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06-Part2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 name="Content Placeholder 2"/>
          <p:cNvSpPr>
            <a:spLocks noGrp="1"/>
          </p:cNvSpPr>
          <p:nvPr>
            <p:ph idx="4294967295"/>
          </p:nvPr>
        </p:nvSpPr>
        <p:spPr>
          <a:xfrm>
            <a:off x="1981200" y="1828800"/>
            <a:ext cx="8229600" cy="4876800"/>
          </a:xfrm>
          <a:solidFill>
            <a:srgbClr val="FFFF00"/>
          </a:solidFill>
        </p:spPr>
        <p:txBody>
          <a:bodyPr/>
          <a:lstStyle/>
          <a:p>
            <a:pPr algn="l" rtl="0"/>
            <a:r>
              <a:rPr lang="en-US" dirty="0"/>
              <a:t>Arm moves in one direction only, satisfying all outstanding requests until it reaches the last track in that direction then the direction is reversed</a:t>
            </a:r>
          </a:p>
          <a:p>
            <a:pPr marL="182563" lvl="1"/>
            <a:r>
              <a:rPr lang="en-NZ" dirty="0"/>
              <a:t>55, 58, 39, 18, 90, 160, 150, 38, 184.</a:t>
            </a:r>
            <a:endParaRPr lang="en-NZ" dirty="0">
              <a:solidFill>
                <a:srgbClr val="FF0000"/>
              </a:solidFill>
            </a:endParaRPr>
          </a:p>
          <a:p>
            <a:pPr algn="l" rtl="0"/>
            <a:endParaRPr lang="en-US" dirty="0"/>
          </a:p>
          <a:p>
            <a:pPr algn="l" rtl="0"/>
            <a:endParaRPr lang="en-US" dirty="0"/>
          </a:p>
        </p:txBody>
      </p:sp>
      <p:pic>
        <p:nvPicPr>
          <p:cNvPr id="4" name="Picture 3" descr="Fig11_07c.gif"/>
          <p:cNvPicPr>
            <a:picLocks noChangeAspect="1"/>
          </p:cNvPicPr>
          <p:nvPr/>
        </p:nvPicPr>
        <p:blipFill>
          <a:blip r:embed="rId7"/>
          <a:stretch>
            <a:fillRect/>
          </a:stretch>
        </p:blipFill>
        <p:spPr>
          <a:xfrm>
            <a:off x="2362200" y="4191001"/>
            <a:ext cx="7239000" cy="2261723"/>
          </a:xfrm>
          <a:prstGeom prst="rect">
            <a:avLst/>
          </a:prstGeom>
        </p:spPr>
      </p:pic>
      <p:cxnSp>
        <p:nvCxnSpPr>
          <p:cNvPr id="5" name="Straight Connector 4">
            <a:extLst>
              <a:ext uri="{FF2B5EF4-FFF2-40B4-BE49-F238E27FC236}">
                <a16:creationId xmlns:a16="http://schemas.microsoft.com/office/drawing/2014/main" id="{5FAF8C42-8E15-438A-A2C0-E6A2CE5313F7}"/>
              </a:ext>
            </a:extLst>
          </p:cNvPr>
          <p:cNvCxnSpPr/>
          <p:nvPr/>
        </p:nvCxnSpPr>
        <p:spPr>
          <a:xfrm>
            <a:off x="1981200" y="1371600"/>
            <a:ext cx="8153400" cy="0"/>
          </a:xfrm>
          <a:prstGeom prst="line">
            <a:avLst/>
          </a:prstGeom>
          <a:ln w="38100"/>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1">
            <a:extLst>
              <a:ext uri="{FF2B5EF4-FFF2-40B4-BE49-F238E27FC236}">
                <a16:creationId xmlns:a16="http://schemas.microsoft.com/office/drawing/2014/main" id="{EBD03463-293D-2187-019D-B697E55B939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7" name="Picture 2">
            <a:extLst>
              <a:ext uri="{FF2B5EF4-FFF2-40B4-BE49-F238E27FC236}">
                <a16:creationId xmlns:a16="http://schemas.microsoft.com/office/drawing/2014/main" id="{5FDAB4CE-3292-83AF-7BBF-AA11BD2AF361}"/>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8" name="Picture 3">
            <a:extLst>
              <a:ext uri="{FF2B5EF4-FFF2-40B4-BE49-F238E27FC236}">
                <a16:creationId xmlns:a16="http://schemas.microsoft.com/office/drawing/2014/main" id="{7AB5362D-E7F4-63FE-B530-09C86E84B95F}"/>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9" name="Picture 4">
            <a:extLst>
              <a:ext uri="{FF2B5EF4-FFF2-40B4-BE49-F238E27FC236}">
                <a16:creationId xmlns:a16="http://schemas.microsoft.com/office/drawing/2014/main" id="{ACBC9B88-7C33-E8FC-2093-8D8EDEBBCF50}"/>
              </a:ext>
            </a:extLst>
          </p:cNvPr>
          <p:cNvPicPr>
            <a:picLocks noChangeAspect="1"/>
          </p:cNvPicPr>
          <p:nvPr/>
        </p:nvPicPr>
        <p:blipFill>
          <a:blip r:embed="rId5"/>
          <a:stretch>
            <a:fillRect/>
          </a:stretch>
        </p:blipFill>
        <p:spPr>
          <a:xfrm>
            <a:off x="12104367" y="2204822"/>
            <a:ext cx="238650" cy="2709534"/>
          </a:xfrm>
          <a:prstGeom prst="rect">
            <a:avLst/>
          </a:prstGeom>
        </p:spPr>
      </p:pic>
      <p:pic>
        <p:nvPicPr>
          <p:cNvPr id="10" name="Picture 5">
            <a:extLst>
              <a:ext uri="{FF2B5EF4-FFF2-40B4-BE49-F238E27FC236}">
                <a16:creationId xmlns:a16="http://schemas.microsoft.com/office/drawing/2014/main" id="{59C2808E-EF08-3C9B-9038-3E405F670AF5}"/>
              </a:ext>
            </a:extLst>
          </p:cNvPr>
          <p:cNvPicPr>
            <a:picLocks noChangeAspect="1"/>
          </p:cNvPicPr>
          <p:nvPr/>
        </p:nvPicPr>
        <p:blipFill>
          <a:blip r:embed="rId6"/>
          <a:stretch>
            <a:fillRect/>
          </a:stretch>
        </p:blipFill>
        <p:spPr>
          <a:xfrm>
            <a:off x="-108036" y="0"/>
            <a:ext cx="9533101" cy="1610200"/>
          </a:xfrm>
          <a:prstGeom prst="rect">
            <a:avLst/>
          </a:prstGeom>
        </p:spPr>
      </p:pic>
      <p:sp>
        <p:nvSpPr>
          <p:cNvPr id="11" name="TextBox 6">
            <a:extLst>
              <a:ext uri="{FF2B5EF4-FFF2-40B4-BE49-F238E27FC236}">
                <a16:creationId xmlns:a16="http://schemas.microsoft.com/office/drawing/2014/main" id="{D6FE64F2-DED7-9DC8-600E-9CADA711BDD9}"/>
              </a:ext>
            </a:extLst>
          </p:cNvPr>
          <p:cNvSpPr txBox="1"/>
          <p:nvPr/>
        </p:nvSpPr>
        <p:spPr>
          <a:xfrm>
            <a:off x="2650377" y="543490"/>
            <a:ext cx="1282723"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C-SCAN</a:t>
            </a:r>
          </a:p>
        </p:txBody>
      </p:sp>
      <p:sp>
        <p:nvSpPr>
          <p:cNvPr id="12" name="TextBox 7">
            <a:extLst>
              <a:ext uri="{FF2B5EF4-FFF2-40B4-BE49-F238E27FC236}">
                <a16:creationId xmlns:a16="http://schemas.microsoft.com/office/drawing/2014/main" id="{E2580F26-6757-802F-8B8D-CB22B82CCCDE}"/>
              </a:ext>
            </a:extLst>
          </p:cNvPr>
          <p:cNvSpPr txBox="1"/>
          <p:nvPr/>
        </p:nvSpPr>
        <p:spPr>
          <a:xfrm>
            <a:off x="231939" y="236724"/>
            <a:ext cx="156485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06-Part2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 name="Content Placeholder 2"/>
          <p:cNvSpPr>
            <a:spLocks noGrp="1"/>
          </p:cNvSpPr>
          <p:nvPr>
            <p:ph idx="4294967295"/>
          </p:nvPr>
        </p:nvSpPr>
        <p:spPr>
          <a:xfrm>
            <a:off x="1981200" y="1600200"/>
            <a:ext cx="8229600" cy="4876800"/>
          </a:xfrm>
        </p:spPr>
        <p:txBody>
          <a:bodyPr/>
          <a:lstStyle/>
          <a:p>
            <a:pPr>
              <a:spcAft>
                <a:spcPts val="1200"/>
              </a:spcAft>
            </a:pPr>
            <a:r>
              <a:rPr lang="en-US" dirty="0"/>
              <a:t>Restricts scanning </a:t>
            </a:r>
            <a:r>
              <a:rPr lang="en-US" u="sng" dirty="0"/>
              <a:t>to one direction only</a:t>
            </a:r>
          </a:p>
          <a:p>
            <a:pPr>
              <a:spcAft>
                <a:spcPts val="1200"/>
              </a:spcAft>
            </a:pPr>
            <a:r>
              <a:rPr lang="en-US" dirty="0"/>
              <a:t>When the last track has been visited in one direction, the arm is returned to the opposite end of the disk and the scan begins again</a:t>
            </a:r>
          </a:p>
          <a:p>
            <a:pPr marL="182563" lvl="1">
              <a:spcAft>
                <a:spcPts val="1200"/>
              </a:spcAft>
            </a:pPr>
            <a:r>
              <a:rPr lang="en-NZ" dirty="0"/>
              <a:t>55, 58, 39, 18, 90, 160, 150, 38, 184.</a:t>
            </a:r>
          </a:p>
          <a:p>
            <a:pPr>
              <a:spcAft>
                <a:spcPts val="1200"/>
              </a:spcAft>
            </a:pPr>
            <a:endParaRPr lang="en-US" dirty="0"/>
          </a:p>
          <a:p>
            <a:pPr algn="l" rtl="0"/>
            <a:endParaRPr lang="en-US" dirty="0"/>
          </a:p>
        </p:txBody>
      </p:sp>
      <p:pic>
        <p:nvPicPr>
          <p:cNvPr id="4" name="Picture 3" descr="Fig11_07d.gif"/>
          <p:cNvPicPr>
            <a:picLocks noChangeAspect="1"/>
          </p:cNvPicPr>
          <p:nvPr/>
        </p:nvPicPr>
        <p:blipFill>
          <a:blip r:embed="rId7"/>
          <a:stretch>
            <a:fillRect/>
          </a:stretch>
        </p:blipFill>
        <p:spPr>
          <a:xfrm>
            <a:off x="2743200" y="4285314"/>
            <a:ext cx="6705600" cy="2191687"/>
          </a:xfrm>
          <a:prstGeom prst="rect">
            <a:avLst/>
          </a:prstGeom>
        </p:spPr>
      </p:pic>
      <p:cxnSp>
        <p:nvCxnSpPr>
          <p:cNvPr id="5" name="Straight Connector 4">
            <a:extLst>
              <a:ext uri="{FF2B5EF4-FFF2-40B4-BE49-F238E27FC236}">
                <a16:creationId xmlns:a16="http://schemas.microsoft.com/office/drawing/2014/main" id="{199C487C-9AEB-4291-9A0E-823BFC277C31}"/>
              </a:ext>
            </a:extLst>
          </p:cNvPr>
          <p:cNvCxnSpPr/>
          <p:nvPr/>
        </p:nvCxnSpPr>
        <p:spPr>
          <a:xfrm>
            <a:off x="1981200" y="1371600"/>
            <a:ext cx="8153400" cy="0"/>
          </a:xfrm>
          <a:prstGeom prst="line">
            <a:avLst/>
          </a:prstGeom>
          <a:ln w="38100"/>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1">
            <a:extLst>
              <a:ext uri="{FF2B5EF4-FFF2-40B4-BE49-F238E27FC236}">
                <a16:creationId xmlns:a16="http://schemas.microsoft.com/office/drawing/2014/main" id="{BB017C07-40CD-A64E-44D2-73EDACC9B19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6" name="Picture 2">
            <a:extLst>
              <a:ext uri="{FF2B5EF4-FFF2-40B4-BE49-F238E27FC236}">
                <a16:creationId xmlns:a16="http://schemas.microsoft.com/office/drawing/2014/main" id="{BDCB21D6-051B-266A-028B-5EEBC4ACD6CA}"/>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7" name="Picture 3">
            <a:extLst>
              <a:ext uri="{FF2B5EF4-FFF2-40B4-BE49-F238E27FC236}">
                <a16:creationId xmlns:a16="http://schemas.microsoft.com/office/drawing/2014/main" id="{8DAF268E-26D1-EEC6-45DD-681EA6B2BB24}"/>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8" name="Picture 4">
            <a:extLst>
              <a:ext uri="{FF2B5EF4-FFF2-40B4-BE49-F238E27FC236}">
                <a16:creationId xmlns:a16="http://schemas.microsoft.com/office/drawing/2014/main" id="{B61B7504-20F6-A4C1-9FAF-3DF525259792}"/>
              </a:ext>
            </a:extLst>
          </p:cNvPr>
          <p:cNvPicPr>
            <a:picLocks noChangeAspect="1"/>
          </p:cNvPicPr>
          <p:nvPr/>
        </p:nvPicPr>
        <p:blipFill>
          <a:blip r:embed="rId5"/>
          <a:stretch>
            <a:fillRect/>
          </a:stretch>
        </p:blipFill>
        <p:spPr>
          <a:xfrm>
            <a:off x="12104367" y="2204822"/>
            <a:ext cx="238650" cy="2709534"/>
          </a:xfrm>
          <a:prstGeom prst="rect">
            <a:avLst/>
          </a:prstGeom>
        </p:spPr>
      </p:pic>
      <p:pic>
        <p:nvPicPr>
          <p:cNvPr id="9" name="Picture 5">
            <a:extLst>
              <a:ext uri="{FF2B5EF4-FFF2-40B4-BE49-F238E27FC236}">
                <a16:creationId xmlns:a16="http://schemas.microsoft.com/office/drawing/2014/main" id="{80C1ED71-A379-6683-066F-24F005BD051B}"/>
              </a:ext>
            </a:extLst>
          </p:cNvPr>
          <p:cNvPicPr>
            <a:picLocks noChangeAspect="1"/>
          </p:cNvPicPr>
          <p:nvPr/>
        </p:nvPicPr>
        <p:blipFill>
          <a:blip r:embed="rId6"/>
          <a:stretch>
            <a:fillRect/>
          </a:stretch>
        </p:blipFill>
        <p:spPr>
          <a:xfrm>
            <a:off x="-108036" y="0"/>
            <a:ext cx="9533101" cy="1610200"/>
          </a:xfrm>
          <a:prstGeom prst="rect">
            <a:avLst/>
          </a:prstGeom>
        </p:spPr>
      </p:pic>
      <p:sp>
        <p:nvSpPr>
          <p:cNvPr id="10" name="TextBox 6">
            <a:extLst>
              <a:ext uri="{FF2B5EF4-FFF2-40B4-BE49-F238E27FC236}">
                <a16:creationId xmlns:a16="http://schemas.microsoft.com/office/drawing/2014/main" id="{4547976F-BF84-9FFE-3F8E-38B4CE3B6F44}"/>
              </a:ext>
            </a:extLst>
          </p:cNvPr>
          <p:cNvSpPr txBox="1"/>
          <p:nvPr/>
        </p:nvSpPr>
        <p:spPr>
          <a:xfrm>
            <a:off x="2650377" y="543490"/>
            <a:ext cx="2055499"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N-step-SCAN</a:t>
            </a:r>
          </a:p>
        </p:txBody>
      </p:sp>
      <p:sp>
        <p:nvSpPr>
          <p:cNvPr id="11" name="TextBox 7">
            <a:extLst>
              <a:ext uri="{FF2B5EF4-FFF2-40B4-BE49-F238E27FC236}">
                <a16:creationId xmlns:a16="http://schemas.microsoft.com/office/drawing/2014/main" id="{58B0567B-D891-B714-C4A8-D7595C93F400}"/>
              </a:ext>
            </a:extLst>
          </p:cNvPr>
          <p:cNvSpPr txBox="1"/>
          <p:nvPr/>
        </p:nvSpPr>
        <p:spPr>
          <a:xfrm>
            <a:off x="231939" y="236724"/>
            <a:ext cx="156485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06-Part2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 name="Content Placeholder 2"/>
          <p:cNvSpPr>
            <a:spLocks noGrp="1"/>
          </p:cNvSpPr>
          <p:nvPr>
            <p:ph idx="4294967295"/>
          </p:nvPr>
        </p:nvSpPr>
        <p:spPr>
          <a:xfrm>
            <a:off x="1981200" y="1600200"/>
            <a:ext cx="8229600" cy="4876800"/>
          </a:xfrm>
        </p:spPr>
        <p:txBody>
          <a:bodyPr/>
          <a:lstStyle/>
          <a:p>
            <a:pPr>
              <a:spcAft>
                <a:spcPts val="1200"/>
              </a:spcAft>
            </a:pPr>
            <a:r>
              <a:rPr lang="en-US" dirty="0"/>
              <a:t>Segments the disk request queue into subqueues of length N</a:t>
            </a:r>
          </a:p>
          <a:p>
            <a:pPr>
              <a:spcAft>
                <a:spcPts val="1200"/>
              </a:spcAft>
            </a:pPr>
            <a:r>
              <a:rPr lang="en-US" dirty="0"/>
              <a:t>Subqueues are processed one at a time, using SCAN</a:t>
            </a:r>
          </a:p>
          <a:p>
            <a:pPr>
              <a:spcAft>
                <a:spcPts val="1200"/>
              </a:spcAft>
            </a:pPr>
            <a:r>
              <a:rPr lang="en-US" dirty="0"/>
              <a:t>New requests added to other queue when queue is processed</a:t>
            </a:r>
          </a:p>
          <a:p>
            <a:pPr algn="l" rtl="0"/>
            <a:endParaRPr lang="en-US" dirty="0"/>
          </a:p>
        </p:txBody>
      </p:sp>
      <p:cxnSp>
        <p:nvCxnSpPr>
          <p:cNvPr id="4" name="Straight Connector 3">
            <a:extLst>
              <a:ext uri="{FF2B5EF4-FFF2-40B4-BE49-F238E27FC236}">
                <a16:creationId xmlns:a16="http://schemas.microsoft.com/office/drawing/2014/main" id="{209E693C-7023-42A8-9FF7-EC344CCCD64A}"/>
              </a:ext>
            </a:extLst>
          </p:cNvPr>
          <p:cNvCxnSpPr/>
          <p:nvPr/>
        </p:nvCxnSpPr>
        <p:spPr>
          <a:xfrm>
            <a:off x="1981200" y="1371600"/>
            <a:ext cx="8153400" cy="0"/>
          </a:xfrm>
          <a:prstGeom prst="line">
            <a:avLst/>
          </a:prstGeom>
          <a:ln w="38100"/>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1">
            <a:extLst>
              <a:ext uri="{FF2B5EF4-FFF2-40B4-BE49-F238E27FC236}">
                <a16:creationId xmlns:a16="http://schemas.microsoft.com/office/drawing/2014/main" id="{B38F8CE9-1253-DAC4-7E59-6452D1289EF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6" name="Picture 2">
            <a:extLst>
              <a:ext uri="{FF2B5EF4-FFF2-40B4-BE49-F238E27FC236}">
                <a16:creationId xmlns:a16="http://schemas.microsoft.com/office/drawing/2014/main" id="{5E557646-9815-431D-951D-D01A0E2E978C}"/>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7" name="Picture 3">
            <a:extLst>
              <a:ext uri="{FF2B5EF4-FFF2-40B4-BE49-F238E27FC236}">
                <a16:creationId xmlns:a16="http://schemas.microsoft.com/office/drawing/2014/main" id="{FC96FA43-ABCE-BC76-EC1A-FD45243DE76B}"/>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8" name="Picture 4">
            <a:extLst>
              <a:ext uri="{FF2B5EF4-FFF2-40B4-BE49-F238E27FC236}">
                <a16:creationId xmlns:a16="http://schemas.microsoft.com/office/drawing/2014/main" id="{37A350A4-67E1-E913-91FA-9CF09066E109}"/>
              </a:ext>
            </a:extLst>
          </p:cNvPr>
          <p:cNvPicPr>
            <a:picLocks noChangeAspect="1"/>
          </p:cNvPicPr>
          <p:nvPr/>
        </p:nvPicPr>
        <p:blipFill>
          <a:blip r:embed="rId5"/>
          <a:stretch>
            <a:fillRect/>
          </a:stretch>
        </p:blipFill>
        <p:spPr>
          <a:xfrm>
            <a:off x="12104367" y="2204822"/>
            <a:ext cx="238650" cy="2709534"/>
          </a:xfrm>
          <a:prstGeom prst="rect">
            <a:avLst/>
          </a:prstGeom>
        </p:spPr>
      </p:pic>
      <p:pic>
        <p:nvPicPr>
          <p:cNvPr id="9" name="Picture 5">
            <a:extLst>
              <a:ext uri="{FF2B5EF4-FFF2-40B4-BE49-F238E27FC236}">
                <a16:creationId xmlns:a16="http://schemas.microsoft.com/office/drawing/2014/main" id="{E0DCBD0A-D76B-C83D-CE5D-AA8E0AC7913D}"/>
              </a:ext>
            </a:extLst>
          </p:cNvPr>
          <p:cNvPicPr>
            <a:picLocks noChangeAspect="1"/>
          </p:cNvPicPr>
          <p:nvPr/>
        </p:nvPicPr>
        <p:blipFill>
          <a:blip r:embed="rId6"/>
          <a:stretch>
            <a:fillRect/>
          </a:stretch>
        </p:blipFill>
        <p:spPr>
          <a:xfrm>
            <a:off x="-108036" y="0"/>
            <a:ext cx="9533101" cy="1610200"/>
          </a:xfrm>
          <a:prstGeom prst="rect">
            <a:avLst/>
          </a:prstGeom>
        </p:spPr>
      </p:pic>
      <p:sp>
        <p:nvSpPr>
          <p:cNvPr id="10" name="TextBox 6">
            <a:extLst>
              <a:ext uri="{FF2B5EF4-FFF2-40B4-BE49-F238E27FC236}">
                <a16:creationId xmlns:a16="http://schemas.microsoft.com/office/drawing/2014/main" id="{DCC227D5-30F5-E4A8-2B04-3B2B922F9E1A}"/>
              </a:ext>
            </a:extLst>
          </p:cNvPr>
          <p:cNvSpPr txBox="1"/>
          <p:nvPr/>
        </p:nvSpPr>
        <p:spPr>
          <a:xfrm>
            <a:off x="2650377" y="543490"/>
            <a:ext cx="1141403"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FSCAN</a:t>
            </a:r>
          </a:p>
        </p:txBody>
      </p:sp>
      <p:sp>
        <p:nvSpPr>
          <p:cNvPr id="11" name="TextBox 7">
            <a:extLst>
              <a:ext uri="{FF2B5EF4-FFF2-40B4-BE49-F238E27FC236}">
                <a16:creationId xmlns:a16="http://schemas.microsoft.com/office/drawing/2014/main" id="{968347E7-76E1-26EF-CE6E-391060922FC5}"/>
              </a:ext>
            </a:extLst>
          </p:cNvPr>
          <p:cNvSpPr txBox="1"/>
          <p:nvPr/>
        </p:nvSpPr>
        <p:spPr>
          <a:xfrm>
            <a:off x="231939" y="236724"/>
            <a:ext cx="156485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06-Part2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 name="Content Placeholder 2"/>
          <p:cNvSpPr>
            <a:spLocks noGrp="1"/>
          </p:cNvSpPr>
          <p:nvPr>
            <p:ph idx="4294967295"/>
          </p:nvPr>
        </p:nvSpPr>
        <p:spPr>
          <a:xfrm>
            <a:off x="1981200" y="1600200"/>
            <a:ext cx="8229600" cy="4876800"/>
          </a:xfrm>
        </p:spPr>
        <p:txBody>
          <a:bodyPr/>
          <a:lstStyle/>
          <a:p>
            <a:pPr>
              <a:spcAft>
                <a:spcPts val="1200"/>
              </a:spcAft>
            </a:pPr>
            <a:r>
              <a:rPr lang="en-US" dirty="0"/>
              <a:t>Two subqueues</a:t>
            </a:r>
          </a:p>
          <a:p>
            <a:pPr>
              <a:spcAft>
                <a:spcPts val="1200"/>
              </a:spcAft>
            </a:pPr>
            <a:r>
              <a:rPr lang="en-NZ" dirty="0"/>
              <a:t>When a scan begins, all of the requests are in one of the queues, with the other empty.</a:t>
            </a:r>
          </a:p>
          <a:p>
            <a:pPr>
              <a:spcAft>
                <a:spcPts val="1200"/>
              </a:spcAft>
            </a:pPr>
            <a:r>
              <a:rPr lang="en-NZ" dirty="0"/>
              <a:t>All new requests are put into the other queue.</a:t>
            </a:r>
          </a:p>
          <a:p>
            <a:pPr lvl="1">
              <a:spcAft>
                <a:spcPts val="1200"/>
              </a:spcAft>
            </a:pPr>
            <a:r>
              <a:rPr lang="en-NZ" dirty="0"/>
              <a:t>Service of new requests is deferred until all of the old requests have been processed.</a:t>
            </a:r>
            <a:endParaRPr lang="en-US" dirty="0"/>
          </a:p>
          <a:p>
            <a:pPr algn="l" rtl="0"/>
            <a:endParaRPr lang="en-US" dirty="0"/>
          </a:p>
          <a:p>
            <a:pPr algn="l" rtl="0"/>
            <a:endParaRPr lang="en-US" dirty="0"/>
          </a:p>
        </p:txBody>
      </p:sp>
      <p:cxnSp>
        <p:nvCxnSpPr>
          <p:cNvPr id="4" name="Straight Connector 3">
            <a:extLst>
              <a:ext uri="{FF2B5EF4-FFF2-40B4-BE49-F238E27FC236}">
                <a16:creationId xmlns:a16="http://schemas.microsoft.com/office/drawing/2014/main" id="{B5B52AD0-B35B-4A78-A8CE-860CB8B8CAE8}"/>
              </a:ext>
            </a:extLst>
          </p:cNvPr>
          <p:cNvCxnSpPr/>
          <p:nvPr/>
        </p:nvCxnSpPr>
        <p:spPr>
          <a:xfrm>
            <a:off x="1981200" y="1371600"/>
            <a:ext cx="8153400" cy="0"/>
          </a:xfrm>
          <a:prstGeom prst="line">
            <a:avLst/>
          </a:prstGeom>
          <a:ln w="38100"/>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1">
            <a:extLst>
              <a:ext uri="{FF2B5EF4-FFF2-40B4-BE49-F238E27FC236}">
                <a16:creationId xmlns:a16="http://schemas.microsoft.com/office/drawing/2014/main" id="{4CFFAD31-B2A9-0A6A-BA13-F8CF5B6EFF4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7" name="Picture 2">
            <a:extLst>
              <a:ext uri="{FF2B5EF4-FFF2-40B4-BE49-F238E27FC236}">
                <a16:creationId xmlns:a16="http://schemas.microsoft.com/office/drawing/2014/main" id="{27153D5F-E5F7-4B82-9646-086F164D0432}"/>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8" name="Picture 3">
            <a:extLst>
              <a:ext uri="{FF2B5EF4-FFF2-40B4-BE49-F238E27FC236}">
                <a16:creationId xmlns:a16="http://schemas.microsoft.com/office/drawing/2014/main" id="{C95DC5E1-7F60-7514-04AE-D675555CF24D}"/>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9" name="Picture 4">
            <a:extLst>
              <a:ext uri="{FF2B5EF4-FFF2-40B4-BE49-F238E27FC236}">
                <a16:creationId xmlns:a16="http://schemas.microsoft.com/office/drawing/2014/main" id="{7EA162F2-7214-95ED-2570-9B729ED69D7E}"/>
              </a:ext>
            </a:extLst>
          </p:cNvPr>
          <p:cNvPicPr>
            <a:picLocks noChangeAspect="1"/>
          </p:cNvPicPr>
          <p:nvPr/>
        </p:nvPicPr>
        <p:blipFill>
          <a:blip r:embed="rId5"/>
          <a:stretch>
            <a:fillRect/>
          </a:stretch>
        </p:blipFill>
        <p:spPr>
          <a:xfrm>
            <a:off x="12104367" y="2204822"/>
            <a:ext cx="238650" cy="2709534"/>
          </a:xfrm>
          <a:prstGeom prst="rect">
            <a:avLst/>
          </a:prstGeom>
        </p:spPr>
      </p:pic>
      <p:pic>
        <p:nvPicPr>
          <p:cNvPr id="10" name="Picture 5">
            <a:extLst>
              <a:ext uri="{FF2B5EF4-FFF2-40B4-BE49-F238E27FC236}">
                <a16:creationId xmlns:a16="http://schemas.microsoft.com/office/drawing/2014/main" id="{F893C966-A4FA-9C29-7320-5782E7C09E48}"/>
              </a:ext>
            </a:extLst>
          </p:cNvPr>
          <p:cNvPicPr>
            <a:picLocks noChangeAspect="1"/>
          </p:cNvPicPr>
          <p:nvPr/>
        </p:nvPicPr>
        <p:blipFill>
          <a:blip r:embed="rId6"/>
          <a:stretch>
            <a:fillRect/>
          </a:stretch>
        </p:blipFill>
        <p:spPr>
          <a:xfrm>
            <a:off x="-108036" y="0"/>
            <a:ext cx="9533101" cy="1610200"/>
          </a:xfrm>
          <a:prstGeom prst="rect">
            <a:avLst/>
          </a:prstGeom>
        </p:spPr>
      </p:pic>
      <p:sp>
        <p:nvSpPr>
          <p:cNvPr id="11" name="TextBox 6">
            <a:extLst>
              <a:ext uri="{FF2B5EF4-FFF2-40B4-BE49-F238E27FC236}">
                <a16:creationId xmlns:a16="http://schemas.microsoft.com/office/drawing/2014/main" id="{FA5D8982-0E77-4860-3093-4AA836BE1701}"/>
              </a:ext>
            </a:extLst>
          </p:cNvPr>
          <p:cNvSpPr txBox="1"/>
          <p:nvPr/>
        </p:nvSpPr>
        <p:spPr>
          <a:xfrm>
            <a:off x="2650377" y="543490"/>
            <a:ext cx="3656514"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Performance Compared</a:t>
            </a:r>
          </a:p>
        </p:txBody>
      </p:sp>
      <p:sp>
        <p:nvSpPr>
          <p:cNvPr id="12" name="TextBox 7">
            <a:extLst>
              <a:ext uri="{FF2B5EF4-FFF2-40B4-BE49-F238E27FC236}">
                <a16:creationId xmlns:a16="http://schemas.microsoft.com/office/drawing/2014/main" id="{4737F434-AB3B-55F9-5068-19B4DBD66123}"/>
              </a:ext>
            </a:extLst>
          </p:cNvPr>
          <p:cNvSpPr txBox="1"/>
          <p:nvPr/>
        </p:nvSpPr>
        <p:spPr>
          <a:xfrm>
            <a:off x="231939" y="236724"/>
            <a:ext cx="156485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06-Part2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4" name="Content Placeholder 3" descr="Table11_02.gif"/>
          <p:cNvPicPr>
            <a:picLocks noGrp="1" noChangeAspect="1"/>
          </p:cNvPicPr>
          <p:nvPr>
            <p:ph idx="4294967295"/>
          </p:nvPr>
        </p:nvPicPr>
        <p:blipFill>
          <a:blip r:embed="rId7"/>
          <a:stretch>
            <a:fillRect/>
          </a:stretch>
        </p:blipFill>
        <p:spPr>
          <a:xfrm>
            <a:off x="2019300" y="2257425"/>
            <a:ext cx="7962900" cy="3562350"/>
          </a:xfrm>
        </p:spPr>
      </p:pic>
      <p:sp>
        <p:nvSpPr>
          <p:cNvPr id="6" name="Rectangle 5"/>
          <p:cNvSpPr/>
          <p:nvPr/>
        </p:nvSpPr>
        <p:spPr>
          <a:xfrm>
            <a:off x="2057400" y="1701226"/>
            <a:ext cx="8077200" cy="584775"/>
          </a:xfrm>
          <a:prstGeom prst="rect">
            <a:avLst/>
          </a:prstGeom>
        </p:spPr>
        <p:txBody>
          <a:bodyPr wrap="square">
            <a:spAutoFit/>
          </a:bodyPr>
          <a:lstStyle/>
          <a:p>
            <a:r>
              <a:rPr lang="en-NZ" sz="3200" dirty="0"/>
              <a:t>Comparison of Disk Scheduling Algorithms</a:t>
            </a:r>
          </a:p>
        </p:txBody>
      </p:sp>
      <p:cxnSp>
        <p:nvCxnSpPr>
          <p:cNvPr id="5" name="Straight Connector 4">
            <a:extLst>
              <a:ext uri="{FF2B5EF4-FFF2-40B4-BE49-F238E27FC236}">
                <a16:creationId xmlns:a16="http://schemas.microsoft.com/office/drawing/2014/main" id="{09A72245-D9BF-4BD9-B65D-8E93471C4897}"/>
              </a:ext>
            </a:extLst>
          </p:cNvPr>
          <p:cNvCxnSpPr/>
          <p:nvPr/>
        </p:nvCxnSpPr>
        <p:spPr>
          <a:xfrm>
            <a:off x="1981200" y="1371600"/>
            <a:ext cx="8153400" cy="0"/>
          </a:xfrm>
          <a:prstGeom prst="line">
            <a:avLst/>
          </a:prstGeom>
          <a:ln w="38100"/>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251175" y="236724"/>
            <a:ext cx="15263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a:t>
            </a:r>
          </a:p>
          <a:p>
            <a:pPr algn="ctr"/>
            <a:r>
              <a:rPr lang="en-US" sz="2800" dirty="0">
                <a:solidFill>
                  <a:schemeClr val="bg1"/>
                </a:solidFill>
                <a:latin typeface="Tajawal Medium" panose="00000600000000000000" pitchFamily="2" charset="-78"/>
                <a:cs typeface="Tajawal Medium" panose="00000600000000000000" pitchFamily="2" charset="-78"/>
              </a:rPr>
              <a:t>06-part2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3">
            <a:extLst>
              <a:ext uri="{FF2B5EF4-FFF2-40B4-BE49-F238E27FC236}">
                <a16:creationId xmlns:a16="http://schemas.microsoft.com/office/drawing/2014/main" id="{247A607F-5850-F9EB-ED22-FD2709DD3589}"/>
              </a:ext>
            </a:extLst>
          </p:cNvPr>
          <p:cNvSpPr txBox="1">
            <a:spLocks noChangeArrowheads="1"/>
          </p:cNvSpPr>
          <p:nvPr/>
        </p:nvSpPr>
        <p:spPr>
          <a:xfrm>
            <a:off x="67197" y="1778846"/>
            <a:ext cx="11143438" cy="465810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buNone/>
            </a:pPr>
            <a:endParaRPr lang="en-US" altLang="en-US" sz="2800" dirty="0"/>
          </a:p>
          <a:p>
            <a:pPr marL="457200" lvl="1" indent="0">
              <a:buNone/>
            </a:pPr>
            <a:endParaRPr lang="en-US" altLang="en-US" sz="2800" dirty="0"/>
          </a:p>
          <a:p>
            <a:endParaRPr lang="en-US" altLang="en-US" b="1" dirty="0">
              <a:solidFill>
                <a:srgbClr val="3366FF"/>
              </a:solidFill>
            </a:endParaRPr>
          </a:p>
        </p:txBody>
      </p:sp>
      <p:sp>
        <p:nvSpPr>
          <p:cNvPr id="10" name="Rectangle 4">
            <a:extLst>
              <a:ext uri="{FF2B5EF4-FFF2-40B4-BE49-F238E27FC236}">
                <a16:creationId xmlns:a16="http://schemas.microsoft.com/office/drawing/2014/main" id="{DDEF8B05-40BD-6AC2-E3CE-5B69E25266F2}"/>
              </a:ext>
            </a:extLst>
          </p:cNvPr>
          <p:cNvSpPr txBox="1">
            <a:spLocks noChangeArrowheads="1"/>
          </p:cNvSpPr>
          <p:nvPr/>
        </p:nvSpPr>
        <p:spPr>
          <a:xfrm>
            <a:off x="3992880" y="3231619"/>
            <a:ext cx="4671060" cy="109620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altLang="en-US" sz="4000" b="1" dirty="0"/>
              <a:t>End of Module 6-Part2</a:t>
            </a:r>
          </a:p>
        </p:txBody>
      </p:sp>
    </p:spTree>
    <p:extLst>
      <p:ext uri="{BB962C8B-B14F-4D97-AF65-F5344CB8AC3E}">
        <p14:creationId xmlns:p14="http://schemas.microsoft.com/office/powerpoint/2010/main" val="414734491"/>
      </p:ext>
    </p:extLst>
  </p:cSld>
  <p:clrMapOvr>
    <a:masterClrMapping/>
  </p:clrMapOvr>
</p:sld>
</file>

<file path=ppt/theme/theme1.xml><?xml version="1.0" encoding="utf-8"?>
<a:theme xmlns:a="http://schemas.openxmlformats.org/drawingml/2006/main" name="OS">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S" id="{4DA6619F-8E22-411E-855E-7EC00566F6AD}" vid="{29B58841-03EC-462E-8B67-EBF4FAA69C2C}"/>
    </a:ext>
  </a:extLst>
</a:theme>
</file>

<file path=ppt/theme/theme2.xml><?xml version="1.0" encoding="utf-8"?>
<a:theme xmlns:a="http://schemas.openxmlformats.org/drawingml/2006/main" name="نسق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OS</Template>
  <TotalTime>16479</TotalTime>
  <Words>3103</Words>
  <Application>Microsoft Office PowerPoint</Application>
  <PresentationFormat>شاشة عريضة</PresentationFormat>
  <Paragraphs>403</Paragraphs>
  <Slides>44</Slides>
  <Notes>44</Notes>
  <HiddenSlides>0</HiddenSlides>
  <MMClips>0</MMClips>
  <ScaleCrop>false</ScaleCrop>
  <HeadingPairs>
    <vt:vector size="6" baseType="variant">
      <vt:variant>
        <vt:lpstr>الخطوط المستخدمة</vt:lpstr>
      </vt:variant>
      <vt:variant>
        <vt:i4>4</vt:i4>
      </vt:variant>
      <vt:variant>
        <vt:lpstr>نسق</vt:lpstr>
      </vt:variant>
      <vt:variant>
        <vt:i4>1</vt:i4>
      </vt:variant>
      <vt:variant>
        <vt:lpstr>عناوين الشرائح</vt:lpstr>
      </vt:variant>
      <vt:variant>
        <vt:i4>44</vt:i4>
      </vt:variant>
    </vt:vector>
  </HeadingPairs>
  <TitlesOfParts>
    <vt:vector size="49" baseType="lpstr">
      <vt:lpstr>Arial</vt:lpstr>
      <vt:lpstr>Calibri</vt:lpstr>
      <vt:lpstr>Calibri Light</vt:lpstr>
      <vt:lpstr>Tajawal Medium</vt:lpstr>
      <vt:lpstr>OS</vt:lpstr>
      <vt:lpstr>عرض تقديمي في PowerPoint</vt:lpstr>
      <vt:lpstr>عرض تقديمي في PowerPoint</vt:lpstr>
      <vt:lpstr>Categories of I/O Device</vt:lpstr>
      <vt:lpstr>Human readable</vt:lpstr>
      <vt:lpstr>Machine readable</vt:lpstr>
      <vt:lpstr>Communication</vt:lpstr>
      <vt:lpstr>Differences in I/O Devices</vt:lpstr>
      <vt:lpstr>Data Rate</vt:lpstr>
      <vt:lpstr>Application</vt:lpstr>
      <vt:lpstr>Complexity of control</vt:lpstr>
      <vt:lpstr>Unit of transfer</vt:lpstr>
      <vt:lpstr>Data representation</vt:lpstr>
      <vt:lpstr>Error Conditions</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Alaa Amin</cp:lastModifiedBy>
  <cp:revision>121</cp:revision>
  <dcterms:created xsi:type="dcterms:W3CDTF">2021-08-03T13:03:26Z</dcterms:created>
  <dcterms:modified xsi:type="dcterms:W3CDTF">2023-03-24T01:56:09Z</dcterms:modified>
</cp:coreProperties>
</file>