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91" r:id="rId2"/>
  </p:sldMasterIdLst>
  <p:notesMasterIdLst>
    <p:notesMasterId r:id="rId10"/>
  </p:notesMasterIdLst>
  <p:sldIdLst>
    <p:sldId id="553" r:id="rId3"/>
    <p:sldId id="313" r:id="rId4"/>
    <p:sldId id="276" r:id="rId5"/>
    <p:sldId id="306" r:id="rId6"/>
    <p:sldId id="482" r:id="rId7"/>
    <p:sldId id="487" r:id="rId8"/>
    <p:sldId id="55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13"/>
            <p14:sldId id="276"/>
            <p14:sldId id="306"/>
            <p14:sldId id="482"/>
            <p14:sldId id="487"/>
            <p14:sldId id="5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2" d="100"/>
          <a:sy n="82" d="100"/>
        </p:scale>
        <p:origin x="4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midocean.edu.km</a:t>
            </a:r>
          </a:p>
        </p:txBody>
      </p:sp>
    </p:spTree>
    <p:extLst>
      <p:ext uri="{BB962C8B-B14F-4D97-AF65-F5344CB8AC3E}">
        <p14:creationId xmlns:p14="http://schemas.microsoft.com/office/powerpoint/2010/main" val="4165507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midocean.edu.km</a:t>
            </a:r>
          </a:p>
        </p:txBody>
      </p:sp>
    </p:spTree>
    <p:extLst>
      <p:ext uri="{BB962C8B-B14F-4D97-AF65-F5344CB8AC3E}">
        <p14:creationId xmlns:p14="http://schemas.microsoft.com/office/powerpoint/2010/main" val="2570489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8991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4437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0417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5672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6830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0273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2533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7365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73975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2262953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9310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1157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9302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48707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53879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94213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6450021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502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781737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1/25/2026</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368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7.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2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381123357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60" r:id="rId22"/>
    <p:sldLayoutId id="2147483665" r:id="rId23"/>
    <p:sldLayoutId id="2147483666" r:id="rId24"/>
    <p:sldLayoutId id="2147483667" r:id="rId25"/>
    <p:sldLayoutId id="2147483668" r:id="rId26"/>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a:t>Click to edit Master title style</a:t>
            </a:r>
            <a:endParaRPr lang="en-US" dirty="0"/>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81452D36-EDAF-D4F2-47B9-ED468ED3815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65569" y="181585"/>
            <a:ext cx="2059006" cy="961415"/>
          </a:xfrm>
          <a:prstGeom prst="rect">
            <a:avLst/>
          </a:prstGeom>
        </p:spPr>
      </p:pic>
    </p:spTree>
    <p:extLst>
      <p:ext uri="{BB962C8B-B14F-4D97-AF65-F5344CB8AC3E}">
        <p14:creationId xmlns:p14="http://schemas.microsoft.com/office/powerpoint/2010/main" val="2747959266"/>
      </p:ext>
    </p:extLst>
  </p:cSld>
  <p:clrMap bg1="lt1" tx1="dk1" bg2="lt2" tx2="dk2" accent1="accent1" accent2="accent2" accent3="accent3" accent4="accent4" accent5="accent5" accent6="accent6" hlink="hlink" folHlink="folHlink"/>
  <p:sldLayoutIdLst>
    <p:sldLayoutId id="2147483692"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18.xml"/><Relationship Id="rId1" Type="http://schemas.openxmlformats.org/officeDocument/2006/relationships/tags" Target="../tags/tag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g"/><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585323"/>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Software engineering as an academic discipline that is responsible for educating the IT practitioners the skills required to develop, operate, and maintain software in a systematic, orderly and successful manner. </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course covers the fundamentals of software engineering, including understanding system requirements, finding appropriate engineering compromises, effective methods of design, coding, and testing, team software development, and the application of engineering tools. </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970318"/>
          </a:xfrm>
          <a:prstGeom prst="rect">
            <a:avLst/>
          </a:prstGeom>
          <a:noFill/>
        </p:spPr>
        <p:txBody>
          <a:bodyPr wrap="square" rtlCol="0">
            <a:spAutoFit/>
          </a:bodyPr>
          <a:lstStyle/>
          <a:p>
            <a:r>
              <a:rPr lang="en-US" sz="2400" b="1" dirty="0">
                <a:solidFill>
                  <a:srgbClr val="2D3956"/>
                </a:solidFill>
                <a:latin typeface="Times New Roman" panose="02020603050405020304" pitchFamily="18" charset="0"/>
                <a:cs typeface="Times New Roman" panose="02020603050405020304" pitchFamily="18" charset="0"/>
              </a:rPr>
              <a:t>Upon completion of this course, the student will be able to:</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Explain different software processes and how to choose between them.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Design in the large, including principled choice of a software architecture, the use of modules and interfaces to enable separate development, and design patterns.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Elicit requirements from a client and specify them.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Demonstrate various quality assurance techniques, including unit testing, functional testing, and automated analysis tools. </a:t>
            </a:r>
          </a:p>
          <a:p>
            <a:pPr marL="800100" lvl="1" indent="-342900">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Apply good coding practices, including documentation, contracts, regression tests and daily builds.</a:t>
            </a:r>
          </a:p>
          <a:p>
            <a:pPr marL="800100" lvl="1" indent="-342900">
              <a:buFont typeface="Arial" panose="020B0604020202020204" pitchFamily="34" charset="0"/>
              <a:buChar char="•"/>
            </a:pPr>
            <a:endParaRPr lang="en-US" sz="20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a:p>
            <a:endParaRPr lang="en-US" sz="16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Plan</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pic>
        <p:nvPicPr>
          <p:cNvPr id="6" name="Picture 5"/>
          <p:cNvPicPr>
            <a:picLocks noChangeAspect="1"/>
          </p:cNvPicPr>
          <p:nvPr/>
        </p:nvPicPr>
        <p:blipFill>
          <a:blip r:embed="rId3"/>
          <a:stretch>
            <a:fillRect/>
          </a:stretch>
        </p:blipFill>
        <p:spPr>
          <a:xfrm>
            <a:off x="406886" y="1397680"/>
            <a:ext cx="5391646" cy="3998185"/>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8" b="12318"/>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Reference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midocean.edu.km</a:t>
            </a:r>
          </a:p>
        </p:txBody>
      </p:sp>
      <p:sp>
        <p:nvSpPr>
          <p:cNvPr id="11" name="Rectangle 10">
            <a:extLst>
              <a:ext uri="{FF2B5EF4-FFF2-40B4-BE49-F238E27FC236}">
                <a16:creationId xmlns:a16="http://schemas.microsoft.com/office/drawing/2014/main" id="{FFBC9732-D32E-DCF9-3982-D4B68F971747}"/>
              </a:ext>
            </a:extLst>
          </p:cNvPr>
          <p:cNvSpPr/>
          <p:nvPr/>
        </p:nvSpPr>
        <p:spPr>
          <a:xfrm>
            <a:off x="6552017" y="4547797"/>
            <a:ext cx="4747323" cy="952953"/>
          </a:xfrm>
          <a:prstGeom prst="rect">
            <a:avLst/>
          </a:prstGeom>
          <a:noFill/>
        </p:spPr>
        <p:txBody>
          <a:bodyPr wrap="square">
            <a:spAutoFit/>
          </a:bodyPr>
          <a:lstStyle/>
          <a:p>
            <a:pPr lvl="1">
              <a:lnSpc>
                <a:spcPct val="120000"/>
              </a:lnSpc>
            </a:pPr>
            <a:r>
              <a:rPr lang="en-US" sz="1600" dirty="0">
                <a:latin typeface="Times New Roman" panose="02020603050405020304" pitchFamily="18" charset="0"/>
                <a:cs typeface="Times New Roman" panose="02020603050405020304" pitchFamily="18" charset="0"/>
              </a:rPr>
              <a:t>SOFTWARE ENGINEERING Ninth Edition, Ian </a:t>
            </a:r>
            <a:r>
              <a:rPr lang="en-US" sz="1600" dirty="0" err="1">
                <a:latin typeface="Times New Roman" panose="02020603050405020304" pitchFamily="18" charset="0"/>
                <a:cs typeface="Times New Roman" panose="02020603050405020304" pitchFamily="18" charset="0"/>
              </a:rPr>
              <a:t>Sommerville</a:t>
            </a:r>
            <a:r>
              <a:rPr lang="en-US" sz="1600" dirty="0">
                <a:latin typeface="Times New Roman" panose="02020603050405020304" pitchFamily="18" charset="0"/>
                <a:cs typeface="Times New Roman" panose="02020603050405020304" pitchFamily="18" charset="0"/>
              </a:rPr>
              <a:t>.</a:t>
            </a:r>
          </a:p>
          <a:p>
            <a:pPr>
              <a:lnSpc>
                <a:spcPct val="120000"/>
              </a:lnSpc>
            </a:pPr>
            <a:endParaRPr lang="en-US" sz="1600" dirty="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4"/>
          <a:stretch>
            <a:fillRect/>
          </a:stretch>
        </p:blipFill>
        <p:spPr>
          <a:xfrm>
            <a:off x="2001699" y="1637773"/>
            <a:ext cx="3219899" cy="3934374"/>
          </a:xfrm>
          <a:prstGeom prst="rect">
            <a:avLst/>
          </a:prstGeom>
        </p:spPr>
      </p:pic>
    </p:spTree>
    <p:custDataLst>
      <p:tags r:id="rId1"/>
    </p:custDataLst>
    <p:extLst>
      <p:ext uri="{BB962C8B-B14F-4D97-AF65-F5344CB8AC3E}">
        <p14:creationId xmlns:p14="http://schemas.microsoft.com/office/powerpoint/2010/main" val="33182739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204875" y="1397680"/>
            <a:ext cx="44145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096000" y="1582357"/>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7577294" y="4077907"/>
            <a:ext cx="261620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Assessment</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pic>
        <p:nvPicPr>
          <p:cNvPr id="3" name="Picture 2"/>
          <p:cNvPicPr>
            <a:picLocks noChangeAspect="1"/>
          </p:cNvPicPr>
          <p:nvPr/>
        </p:nvPicPr>
        <p:blipFill>
          <a:blip r:embed="rId3"/>
          <a:stretch>
            <a:fillRect/>
          </a:stretch>
        </p:blipFill>
        <p:spPr>
          <a:xfrm>
            <a:off x="1627283" y="1397680"/>
            <a:ext cx="3901778" cy="2487384"/>
          </a:xfrm>
          <a:prstGeom prst="rect">
            <a:avLst/>
          </a:prstGeom>
        </p:spPr>
      </p:pic>
      <p:pic>
        <p:nvPicPr>
          <p:cNvPr id="6" name="Picture 5"/>
          <p:cNvPicPr>
            <a:picLocks noChangeAspect="1"/>
          </p:cNvPicPr>
          <p:nvPr/>
        </p:nvPicPr>
        <p:blipFill>
          <a:blip r:embed="rId4"/>
          <a:stretch>
            <a:fillRect/>
          </a:stretch>
        </p:blipFill>
        <p:spPr>
          <a:xfrm>
            <a:off x="4001151" y="4077907"/>
            <a:ext cx="1527910" cy="1541491"/>
          </a:xfrm>
          <a:prstGeom prst="rect">
            <a:avLst/>
          </a:prstGeom>
        </p:spPr>
      </p:pic>
    </p:spTree>
    <p:extLst>
      <p:ext uri="{BB962C8B-B14F-4D97-AF65-F5344CB8AC3E}">
        <p14:creationId xmlns:p14="http://schemas.microsoft.com/office/powerpoint/2010/main" val="25519427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MIDOCEAN-SWE-IT382-01-wwtNarration (2)</Template>
  <TotalTime>795</TotalTime>
  <Words>228</Words>
  <Application>Microsoft Office PowerPoint</Application>
  <PresentationFormat>Widescreen</PresentationFormat>
  <Paragraphs>29</Paragraphs>
  <Slides>7</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vt:i4>
      </vt:variant>
    </vt:vector>
  </HeadingPairs>
  <TitlesOfParts>
    <vt:vector size="15" baseType="lpstr">
      <vt:lpstr>Alexandria</vt:lpstr>
      <vt:lpstr>Arial</vt:lpstr>
      <vt:lpstr>Calibri</vt:lpstr>
      <vt:lpstr>Times New Roman</vt:lpstr>
      <vt:lpstr>Trebuchet MS</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42</cp:revision>
  <dcterms:created xsi:type="dcterms:W3CDTF">2023-04-29T09:08:23Z</dcterms:created>
  <dcterms:modified xsi:type="dcterms:W3CDTF">2026-01-25T12:03:43Z</dcterms:modified>
</cp:coreProperties>
</file>