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3.xml" ContentType="application/vnd.openxmlformats-officedocument.presentationml.notesSlide+xml"/>
  <Override PartName="/ppt/slideLayouts/slideLayout8.xml" ContentType="application/vnd.openxmlformats-officedocument.presentationml.slideLayout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3"/>
  </p:notesMasterIdLst>
  <p:sldIdLst>
    <p:sldId id="541" r:id="rId2"/>
    <p:sldId id="542" r:id="rId3"/>
    <p:sldId id="313" r:id="rId4"/>
    <p:sldId id="484" r:id="rId5"/>
    <p:sldId id="501" r:id="rId6"/>
    <p:sldId id="507" r:id="rId7"/>
    <p:sldId id="508" r:id="rId8"/>
    <p:sldId id="509" r:id="rId9"/>
    <p:sldId id="561" r:id="rId10"/>
    <p:sldId id="563" r:id="rId11"/>
    <p:sldId id="513" r:id="rId12"/>
    <p:sldId id="514" r:id="rId13"/>
    <p:sldId id="515" r:id="rId14"/>
    <p:sldId id="565" r:id="rId15"/>
    <p:sldId id="516" r:id="rId16"/>
    <p:sldId id="518" r:id="rId17"/>
    <p:sldId id="519" r:id="rId18"/>
    <p:sldId id="520" r:id="rId19"/>
    <p:sldId id="521" r:id="rId20"/>
    <p:sldId id="522" r:id="rId21"/>
    <p:sldId id="524" r:id="rId22"/>
    <p:sldId id="527" r:id="rId23"/>
    <p:sldId id="530" r:id="rId24"/>
    <p:sldId id="531" r:id="rId25"/>
    <p:sldId id="533" r:id="rId26"/>
    <p:sldId id="544" r:id="rId27"/>
    <p:sldId id="545" r:id="rId28"/>
    <p:sldId id="546" r:id="rId29"/>
    <p:sldId id="547" r:id="rId30"/>
    <p:sldId id="548" r:id="rId31"/>
    <p:sldId id="549" r:id="rId32"/>
    <p:sldId id="550" r:id="rId33"/>
    <p:sldId id="551" r:id="rId34"/>
    <p:sldId id="552" r:id="rId35"/>
    <p:sldId id="553" r:id="rId36"/>
    <p:sldId id="557" r:id="rId37"/>
    <p:sldId id="558" r:id="rId38"/>
    <p:sldId id="559" r:id="rId39"/>
    <p:sldId id="539" r:id="rId40"/>
    <p:sldId id="555" r:id="rId41"/>
    <p:sldId id="349" r:id="rId4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541"/>
            <p14:sldId id="542"/>
            <p14:sldId id="313"/>
            <p14:sldId id="484"/>
            <p14:sldId id="501"/>
            <p14:sldId id="507"/>
            <p14:sldId id="508"/>
            <p14:sldId id="509"/>
            <p14:sldId id="561"/>
            <p14:sldId id="563"/>
            <p14:sldId id="513"/>
            <p14:sldId id="514"/>
            <p14:sldId id="515"/>
            <p14:sldId id="565"/>
            <p14:sldId id="516"/>
            <p14:sldId id="518"/>
            <p14:sldId id="519"/>
            <p14:sldId id="520"/>
            <p14:sldId id="521"/>
            <p14:sldId id="522"/>
            <p14:sldId id="524"/>
            <p14:sldId id="527"/>
            <p14:sldId id="530"/>
            <p14:sldId id="531"/>
            <p14:sldId id="533"/>
            <p14:sldId id="544"/>
            <p14:sldId id="545"/>
            <p14:sldId id="546"/>
            <p14:sldId id="547"/>
            <p14:sldId id="548"/>
            <p14:sldId id="549"/>
            <p14:sldId id="550"/>
            <p14:sldId id="551"/>
            <p14:sldId id="552"/>
            <p14:sldId id="553"/>
            <p14:sldId id="557"/>
            <p14:sldId id="558"/>
            <p14:sldId id="559"/>
            <p14:sldId id="539"/>
            <p14:sldId id="555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4343" autoAdjust="0"/>
  </p:normalViewPr>
  <p:slideViewPr>
    <p:cSldViewPr snapToGrid="0">
      <p:cViewPr varScale="1">
        <p:scale>
          <a:sx n="63" d="100"/>
          <a:sy n="63" d="100"/>
        </p:scale>
        <p:origin x="780" y="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ableStyles" Target="tableStyles.xml"/><Relationship Id="rId50" Type="http://schemas.openxmlformats.org/officeDocument/2006/relationships/customXml" Target="../customXml/item3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customXml" Target="../customXml/item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notesMaster" Target="notesMasters/notesMaster1.xml"/><Relationship Id="rId48" Type="http://schemas.openxmlformats.org/officeDocument/2006/relationships/customXml" Target="../customXml/item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heme" Target="theme/theme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10/22/2024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533733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525027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8612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5" r:id="rId14"/>
    <p:sldLayoutId id="2147483667" r:id="rId15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3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3.png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3.png"/><Relationship Id="rId4" Type="http://schemas.openxmlformats.org/officeDocument/2006/relationships/image" Target="../media/image11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400800" y="-720725"/>
            <a:ext cx="7435986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329267" y="3807298"/>
            <a:ext cx="54300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Tarek Mohamed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301565" y="2292170"/>
            <a:ext cx="5276444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Project Procurement and </a:t>
            </a:r>
          </a:p>
          <a:p>
            <a:r>
              <a:rPr lang="en-US" sz="36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Supply Chain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329268" y="5843657"/>
            <a:ext cx="2126549" cy="529167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sz="2800" b="1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Lecture 4</a:t>
            </a:r>
            <a:endParaRPr lang="en-US" sz="2800" dirty="0"/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329269" y="5104240"/>
            <a:ext cx="164981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en-US" sz="2800" b="1" dirty="0">
                <a:latin typeface="Times New Roman"/>
                <a:ea typeface="Times New Roman"/>
                <a:cs typeface="Times New Roman"/>
                <a:sym typeface="Times New Roman"/>
              </a:rPr>
              <a:t>PMG 433</a:t>
            </a:r>
            <a:endParaRPr lang="en-US" sz="2800" dirty="0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831873" y="-320675"/>
            <a:ext cx="6778919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B3A9522-6B3A-2726-A5B2-11D47409720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671867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FD1578B-931D-0AA1-7F80-6C831C80A6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102586" y="-43544"/>
            <a:ext cx="7679373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3886270" y="3701923"/>
            <a:ext cx="8203143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7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project-planning chain and project-delivery chain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3975384" y="4267811"/>
            <a:ext cx="2120614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en-US" sz="2800" b="1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Lecture 4</a:t>
            </a:r>
            <a:endParaRPr lang="en-US" sz="2800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3975384" y="4964172"/>
            <a:ext cx="164981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en-US" sz="2800" b="1" dirty="0">
                <a:latin typeface="Times New Roman"/>
                <a:ea typeface="Times New Roman"/>
                <a:cs typeface="Times New Roman"/>
                <a:sym typeface="Times New Roman"/>
              </a:rPr>
              <a:t>PMG 433</a:t>
            </a:r>
            <a:endParaRPr lang="en-US" sz="2800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Tarek Mohamed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www.midocean.km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0FC09A20-3784-E726-8307-1CEFC15841ED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315489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0" y="219629"/>
            <a:ext cx="4829133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1595521" y="4485016"/>
            <a:ext cx="5573486" cy="2616200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135662" y="635028"/>
            <a:ext cx="411389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2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Course Agenda</a:t>
            </a:r>
            <a:endParaRPr lang="en-US" sz="3200" dirty="0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3150824" y="1799094"/>
            <a:ext cx="8937316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lvl="0" indent="-457200" algn="just">
              <a:buFont typeface="+mj-lt"/>
              <a:buAutoNum type="arabicPeriod"/>
            </a:pPr>
            <a:r>
              <a:rPr lang="en-US" sz="2600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Define the requirements of initial planning, including the role that managing scope plays in this.</a:t>
            </a:r>
          </a:p>
          <a:p>
            <a:pPr marL="457200" lvl="0" indent="-457200" algn="just">
              <a:buFont typeface="+mj-lt"/>
              <a:buAutoNum type="arabicPeriod"/>
            </a:pPr>
            <a:r>
              <a:rPr lang="en-US" sz="2600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Identify characteristics of the planning process and approaches to planning</a:t>
            </a:r>
          </a:p>
          <a:p>
            <a:pPr marL="457200" lvl="0" indent="-457200" algn="just">
              <a:buFont typeface="+mj-lt"/>
              <a:buAutoNum type="arabicPeriod"/>
            </a:pPr>
            <a:r>
              <a:rPr lang="en-US" sz="2600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Understand the impact that the choice of structure will have on the achievement of project objectives.</a:t>
            </a:r>
          </a:p>
          <a:p>
            <a:pPr marL="457200" lvl="0" indent="-457200" algn="just">
              <a:buFont typeface="+mj-lt"/>
              <a:buAutoNum type="arabicPeriod"/>
            </a:pPr>
            <a:r>
              <a:rPr lang="en-US" sz="2600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Provide a framework for the project manager to guide understanding of some of the human resource issues that they will face.</a:t>
            </a:r>
          </a:p>
          <a:p>
            <a:pPr marL="457200" lvl="0" indent="-457200" algn="just">
              <a:buFont typeface="+mj-lt"/>
              <a:buAutoNum type="arabicPeriod"/>
            </a:pPr>
            <a:r>
              <a:rPr lang="en-US" sz="2600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Identify the elements of a control system appropriate to a particular project.</a:t>
            </a:r>
          </a:p>
          <a:p>
            <a:pPr lvl="0" algn="just"/>
            <a:endParaRPr lang="en-US" sz="2600" dirty="0"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7C16A569-901B-C6A9-5510-154F90D28A49}"/>
              </a:ext>
            </a:extLst>
          </p:cNvPr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7DA6679-0DBF-ED63-7FBA-A15CF1A3BA15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D28298DC-6C4E-D4D2-0EF2-1A79C3BD5BD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94081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005840"/>
            <a:ext cx="3541246" cy="5258057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873866" y="1248322"/>
            <a:ext cx="10479933" cy="501557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28600" marR="0" lvl="0" indent="-22860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7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The </a:t>
            </a:r>
            <a:r>
              <a:rPr kumimoji="0" lang="en-GB" altLang="en-US" sz="2700" b="1" i="0" u="sng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traditional purchasing department</a:t>
            </a:r>
            <a:r>
              <a:rPr kumimoji="0" lang="en-GB" altLang="en-US" sz="27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lang="en-GB" altLang="en-US" sz="2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is concerned with the relationship with first-tier suppliers, those who supply the project organisation directly</a:t>
            </a:r>
          </a:p>
          <a:p>
            <a:pPr marL="228600" marR="0" lvl="0" indent="-22860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700" b="1" i="0" u="sng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Materials management</a:t>
            </a:r>
            <a:r>
              <a:rPr kumimoji="0" lang="en-GB" altLang="en-US" sz="27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lang="en-GB" altLang="en-US" sz="2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is concerned with</a:t>
            </a:r>
          </a:p>
          <a:p>
            <a:pPr marL="685800" marR="0" lvl="1" indent="-228600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Physical goods and the logistic aspects of flow between first-tier suppliers through the project organisation to the first-tier customers</a:t>
            </a:r>
          </a:p>
          <a:p>
            <a:pPr marL="685800" marR="0" lvl="1" indent="-228600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The product breakdown structure provides the bill of materials</a:t>
            </a:r>
          </a:p>
          <a:p>
            <a:pPr marL="228600" marR="0" lvl="0" indent="-22860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700" b="1" i="0" u="sng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Supply chain management</a:t>
            </a:r>
            <a:r>
              <a:rPr kumimoji="0" lang="en-GB" altLang="en-US" sz="27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lang="en-GB" altLang="en-US" sz="2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is concerned </a:t>
            </a:r>
            <a:r>
              <a:rPr kumimoji="0" lang="en-US" altLang="en-US" sz="2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</a:t>
            </a:r>
            <a:r>
              <a:rPr kumimoji="0" lang="en-GB" altLang="en-US" sz="27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ith</a:t>
            </a:r>
            <a:r>
              <a:rPr kumimoji="0" lang="en-GB" altLang="en-US" sz="2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project strategy and operations from primary industry to end-user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751414" y="246054"/>
            <a:ext cx="672483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supply chain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992888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076961"/>
            <a:ext cx="3510766" cy="5272048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720232" y="1353523"/>
            <a:ext cx="10527776" cy="491037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28600" marR="0" lvl="0" indent="-228600" algn="just" defTabSz="914400" rtl="0" eaLnBrk="1" fontAlgn="auto" latinLnBrk="0" hangingPunct="1">
              <a:lnSpc>
                <a:spcPct val="90000"/>
              </a:lnSpc>
              <a:spcBef>
                <a:spcPct val="3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3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How important is the supply chain to the success of the project?</a:t>
            </a:r>
          </a:p>
          <a:p>
            <a:pPr marL="228600" marR="0" lvl="0" indent="-228600" algn="just" defTabSz="914400" rtl="0" eaLnBrk="1" fontAlgn="auto" latinLnBrk="0" hangingPunct="1">
              <a:lnSpc>
                <a:spcPct val="90000"/>
              </a:lnSpc>
              <a:spcBef>
                <a:spcPct val="3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3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Depends on</a:t>
            </a:r>
          </a:p>
          <a:p>
            <a:pPr marL="685800" marR="0" lvl="1" indent="-228600" algn="just" defTabSz="914400" rtl="0" eaLnBrk="1" fontAlgn="auto" latinLnBrk="0" hangingPunct="1">
              <a:lnSpc>
                <a:spcPct val="90000"/>
              </a:lnSpc>
              <a:spcBef>
                <a:spcPct val="3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Value of bought-in products and services relative to the total value of the project</a:t>
            </a:r>
          </a:p>
          <a:p>
            <a:pPr marL="685800" marR="0" lvl="1" indent="-228600" algn="just" defTabSz="914400" rtl="0" eaLnBrk="1" fontAlgn="auto" latinLnBrk="0" hangingPunct="1">
              <a:lnSpc>
                <a:spcPct val="90000"/>
              </a:lnSpc>
              <a:spcBef>
                <a:spcPct val="3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The criticality of the items being purchased</a:t>
            </a:r>
          </a:p>
          <a:p>
            <a:pPr marL="685800" marR="0" lvl="1" indent="-228600" algn="just" defTabSz="914400" rtl="0" eaLnBrk="1" fontAlgn="auto" latinLnBrk="0" hangingPunct="1">
              <a:lnSpc>
                <a:spcPct val="90000"/>
              </a:lnSpc>
              <a:spcBef>
                <a:spcPct val="3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The timing of the work being purchased</a:t>
            </a:r>
          </a:p>
          <a:p>
            <a:pPr marL="685800" marR="0" lvl="1" indent="-228600" algn="just" defTabSz="914400" rtl="0" eaLnBrk="1" fontAlgn="auto" latinLnBrk="0" hangingPunct="1">
              <a:lnSpc>
                <a:spcPct val="90000"/>
              </a:lnSpc>
              <a:spcBef>
                <a:spcPct val="3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The impact of the quality of work purchased</a:t>
            </a:r>
          </a:p>
          <a:p>
            <a:pPr marL="228600" marR="0" lvl="0" indent="-228600" algn="just" defTabSz="914400" rtl="0" eaLnBrk="1" fontAlgn="auto" latinLnBrk="0" hangingPunct="1">
              <a:lnSpc>
                <a:spcPct val="90000"/>
              </a:lnSpc>
              <a:spcBef>
                <a:spcPct val="3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If an organisation uses the same supplier over a period of time, suppliers usually rate highly on all four counts. </a:t>
            </a:r>
          </a:p>
          <a:p>
            <a:pPr marL="228600" marR="0" lvl="0" indent="-228600" algn="just" defTabSz="914400" rtl="0" eaLnBrk="1" fontAlgn="auto" latinLnBrk="0" hangingPunct="1">
              <a:lnSpc>
                <a:spcPct val="90000"/>
              </a:lnSpc>
              <a:spcBef>
                <a:spcPct val="3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Considerable time must be invested in developing relationships</a:t>
            </a:r>
          </a:p>
          <a:p>
            <a:pPr marL="228600" marR="0" lvl="0" indent="-228600" algn="just" defTabSz="914400" rtl="0" eaLnBrk="1" fontAlgn="auto" latinLnBrk="0" hangingPunct="1">
              <a:lnSpc>
                <a:spcPct val="90000"/>
              </a:lnSpc>
              <a:spcBef>
                <a:spcPct val="3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When a large organisation is being supplied by small ones, direct investment, knowledge sharing, training may be on offer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139966" y="356087"/>
            <a:ext cx="94327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defRPr/>
            </a:pPr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supply chain (Continued)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617491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318018"/>
            <a:ext cx="3500606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873868" y="1543346"/>
            <a:ext cx="10479932" cy="450165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3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‘Even the longest journey begins with a single step.’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30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US" alt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3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 project may begin in different ways</a:t>
            </a:r>
          </a:p>
          <a:p>
            <a:pPr marL="514350" marR="0" lvl="1" indent="-247650" algn="l" defTabSz="914400" rtl="0" eaLnBrk="1" fontAlgn="auto" latinLnBrk="0" hangingPunct="1">
              <a:lnSpc>
                <a:spcPct val="90000"/>
              </a:lnSpc>
              <a:spcBef>
                <a:spcPct val="300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Inspiration</a:t>
            </a:r>
          </a:p>
          <a:p>
            <a:pPr marL="514350" marR="0" lvl="1" indent="-247650" algn="l" defTabSz="914400" rtl="0" eaLnBrk="1" fontAlgn="auto" latinLnBrk="0" hangingPunct="1">
              <a:lnSpc>
                <a:spcPct val="90000"/>
              </a:lnSpc>
              <a:spcBef>
                <a:spcPct val="300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Response to need</a:t>
            </a:r>
          </a:p>
          <a:p>
            <a:pPr marL="514350" marR="0" lvl="1" indent="-247650" algn="l" defTabSz="914400" rtl="0" eaLnBrk="1" fontAlgn="auto" latinLnBrk="0" hangingPunct="1">
              <a:lnSpc>
                <a:spcPct val="90000"/>
              </a:lnSpc>
              <a:spcBef>
                <a:spcPct val="300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Exploration of an issue</a:t>
            </a:r>
          </a:p>
          <a:p>
            <a:pPr marL="514350" marR="0" lvl="1" indent="-247650" algn="l" defTabSz="914400" rtl="0" eaLnBrk="1" fontAlgn="auto" latinLnBrk="0" hangingPunct="1">
              <a:lnSpc>
                <a:spcPct val="90000"/>
              </a:lnSpc>
              <a:spcBef>
                <a:spcPct val="300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 necessary part of a larger program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465985" y="289780"/>
            <a:ext cx="257153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defRPr/>
            </a:pPr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Initial planning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159608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178222"/>
            <a:ext cx="3520926" cy="5092106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873868" y="1543346"/>
            <a:ext cx="10637412" cy="478427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93688" marR="0" lvl="0" indent="-293688" algn="just" defTabSz="914400" rtl="0" eaLnBrk="1" fontAlgn="auto" latinLnBrk="0" hangingPunct="1">
              <a:lnSpc>
                <a:spcPct val="95000"/>
              </a:lnSpc>
              <a:spcBef>
                <a:spcPct val="3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6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From personal projects </a:t>
            </a: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to new product development (NPD)</a:t>
            </a:r>
          </a:p>
          <a:p>
            <a:pPr marL="293688" marR="0" lvl="0" indent="-293688" algn="just" defTabSz="914400" rtl="0" eaLnBrk="1" fontAlgn="auto" latinLnBrk="0" hangingPunct="1">
              <a:lnSpc>
                <a:spcPct val="95000"/>
              </a:lnSpc>
              <a:spcBef>
                <a:spcPct val="30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6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Dissertations</a:t>
            </a: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– in the early stages there is chaos</a:t>
            </a:r>
          </a:p>
          <a:p>
            <a:pPr marL="612775" marR="0" lvl="1" indent="-317500" algn="just" defTabSz="914400" rtl="0" eaLnBrk="1" fontAlgn="auto" latinLnBrk="0" hangingPunct="1">
              <a:lnSpc>
                <a:spcPct val="95000"/>
              </a:lnSpc>
              <a:spcBef>
                <a:spcPct val="300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Many different ideas may be available</a:t>
            </a:r>
          </a:p>
          <a:p>
            <a:pPr marL="612775" marR="0" lvl="1" indent="-317500" algn="just" defTabSz="914400" rtl="0" eaLnBrk="1" fontAlgn="auto" latinLnBrk="0" hangingPunct="1">
              <a:lnSpc>
                <a:spcPct val="95000"/>
              </a:lnSpc>
              <a:spcBef>
                <a:spcPct val="300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These have to be filtered according to interest, feasibility and sufficient theoretical underpinning</a:t>
            </a:r>
          </a:p>
          <a:p>
            <a:pPr marL="612775" marR="0" lvl="1" indent="-317500" algn="just" defTabSz="914400" rtl="0" eaLnBrk="1" fontAlgn="auto" latinLnBrk="0" hangingPunct="1">
              <a:lnSpc>
                <a:spcPct val="95000"/>
              </a:lnSpc>
              <a:spcBef>
                <a:spcPct val="300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Rare to end up exactly as originally envisaged</a:t>
            </a:r>
          </a:p>
          <a:p>
            <a:pPr marL="293688" marR="0" lvl="0" indent="-293688" algn="just" defTabSz="914400" rtl="0" eaLnBrk="1" fontAlgn="auto" latinLnBrk="0" hangingPunct="1">
              <a:lnSpc>
                <a:spcPct val="95000"/>
              </a:lnSpc>
              <a:spcBef>
                <a:spcPct val="30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6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Commercial NPDs </a:t>
            </a: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are similar, it is rarely a linear activity</a:t>
            </a:r>
          </a:p>
          <a:p>
            <a:pPr marL="612775" marR="0" lvl="1" indent="-317500" algn="just" defTabSz="914400" rtl="0" eaLnBrk="1" fontAlgn="auto" latinLnBrk="0" hangingPunct="1">
              <a:lnSpc>
                <a:spcPct val="95000"/>
              </a:lnSpc>
              <a:spcBef>
                <a:spcPct val="300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Many different possibilities may be available</a:t>
            </a:r>
          </a:p>
          <a:p>
            <a:pPr marL="612775" marR="0" lvl="1" indent="-317500" algn="just" defTabSz="914400" rtl="0" eaLnBrk="1" fontAlgn="auto" latinLnBrk="0" hangingPunct="1">
              <a:lnSpc>
                <a:spcPct val="95000"/>
              </a:lnSpc>
              <a:spcBef>
                <a:spcPct val="300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These need to be screened with respect to the market, financial criteria, strategic and technical implications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456191" y="356087"/>
            <a:ext cx="313900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altLang="en-US" sz="2800" b="1" dirty="0">
                <a:solidFill>
                  <a:srgbClr val="00B4F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Models of planning</a:t>
            </a:r>
            <a:endParaRPr lang="en-US" sz="2800" b="1" dirty="0">
              <a:solidFill>
                <a:srgbClr val="00B0F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768388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480919" y="1340322"/>
            <a:ext cx="3518041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873867" y="1543346"/>
            <a:ext cx="10281813" cy="450165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4163" marR="0" lvl="0" indent="-284163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The pipeline </a:t>
            </a:r>
          </a:p>
          <a:p>
            <a:pPr marL="541338" marR="0" lvl="1" indent="-255588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Products at various stages of development</a:t>
            </a:r>
          </a:p>
          <a:p>
            <a:pPr marL="284163" marR="0" lvl="0" indent="-284163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The </a:t>
            </a:r>
            <a:r>
              <a:rPr kumimoji="0" lang="en-GB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creative</a:t>
            </a:r>
            <a:r>
              <a:rPr kumimoji="0" lang="en-GB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processes of </a:t>
            </a:r>
            <a:r>
              <a:rPr kumimoji="0" lang="en-GB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concept development</a:t>
            </a:r>
          </a:p>
          <a:p>
            <a:pPr marL="541338" marR="0" lvl="1" indent="-255588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Allow time and space for individuals to carry out exploration</a:t>
            </a:r>
          </a:p>
          <a:p>
            <a:pPr marL="541338" marR="0" lvl="1" indent="-255588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Protect ownership of ideas</a:t>
            </a:r>
          </a:p>
          <a:p>
            <a:pPr marL="541338" marR="0" lvl="1" indent="-255588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Encourage rapid prototyping</a:t>
            </a:r>
          </a:p>
          <a:p>
            <a:pPr marL="541338" marR="0" lvl="1" indent="-255588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Senior people to act as project champions</a:t>
            </a:r>
          </a:p>
          <a:p>
            <a:pPr marL="541338" marR="0" lvl="1" indent="-255588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Have rapid development processes ready to take ideas to fruition</a:t>
            </a:r>
          </a:p>
          <a:p>
            <a:pPr marL="541338" marR="0" lvl="1" indent="-255588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Clear criteria as to what will be supported and what will not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753462" y="356087"/>
            <a:ext cx="508825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altLang="en-US" sz="2800" b="1" dirty="0">
                <a:solidFill>
                  <a:srgbClr val="00B4F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Models of planning (Continued)</a:t>
            </a:r>
            <a:endParaRPr lang="en-US" sz="2700" b="1" dirty="0">
              <a:solidFill>
                <a:srgbClr val="00B0F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398961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318018"/>
            <a:ext cx="3551406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873867" y="1543345"/>
            <a:ext cx="10479933" cy="472055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marR="0" lvl="0" indent="-457200" algn="l" defTabSz="914400" rtl="0" eaLnBrk="1" fontAlgn="auto" latinLnBrk="0" hangingPunct="1">
              <a:lnSpc>
                <a:spcPct val="8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GB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Costs of the planning process</a:t>
            </a:r>
          </a:p>
          <a:p>
            <a:pPr marR="0" lvl="0" algn="l" defTabSz="914400" rtl="0" eaLnBrk="1" fontAlgn="auto" latinLnBrk="0" hangingPunct="1">
              <a:lnSpc>
                <a:spcPct val="8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GB" altLang="en-US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274638" marR="0" lvl="0" indent="-274638" algn="l" defTabSz="914400" rtl="0" eaLnBrk="1" fontAlgn="auto" latinLnBrk="0" hangingPunct="1">
              <a:lnSpc>
                <a:spcPct val="8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Labour (time)</a:t>
            </a:r>
          </a:p>
          <a:p>
            <a:pPr marL="274638" marR="0" lvl="0" indent="-274638" algn="l" defTabSz="914400" rtl="0" eaLnBrk="1" fontAlgn="auto" latinLnBrk="0" hangingPunct="1">
              <a:lnSpc>
                <a:spcPct val="8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Associated expenses</a:t>
            </a:r>
          </a:p>
          <a:p>
            <a:pPr marL="274638" marR="0" lvl="0" indent="-274638" algn="l" defTabSz="914400" rtl="0" eaLnBrk="1" fontAlgn="auto" latinLnBrk="0" hangingPunct="1">
              <a:lnSpc>
                <a:spcPct val="8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Planning tools</a:t>
            </a:r>
          </a:p>
          <a:p>
            <a:pPr marL="274638" marR="0" lvl="0" indent="-274638" algn="l" defTabSz="914400" rtl="0" eaLnBrk="1" fontAlgn="auto" latinLnBrk="0" hangingPunct="1">
              <a:lnSpc>
                <a:spcPct val="8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Cost of preparing formal written plan</a:t>
            </a:r>
          </a:p>
          <a:p>
            <a:pPr marL="274638" marR="0" lvl="0" indent="-274638" algn="l" defTabSz="914400" rtl="0" eaLnBrk="1" fontAlgn="auto" latinLnBrk="0" hangingPunct="1">
              <a:lnSpc>
                <a:spcPct val="8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Opportunity costs</a:t>
            </a:r>
          </a:p>
          <a:p>
            <a:pPr marL="274638" marR="0" lvl="0" indent="-274638" algn="l" defTabSz="914400" rtl="0" eaLnBrk="1" fontAlgn="auto" latinLnBrk="0" hangingPunct="1">
              <a:lnSpc>
                <a:spcPct val="8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alt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007360" y="326063"/>
            <a:ext cx="682273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altLang="en-US" sz="2800" b="1" dirty="0">
                <a:solidFill>
                  <a:srgbClr val="00B4F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planning process (Continued)</a:t>
            </a:r>
            <a:endParaRPr lang="en-US" sz="2600" b="1" dirty="0">
              <a:solidFill>
                <a:srgbClr val="00B0F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22899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318018"/>
            <a:ext cx="3541246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873867" y="1543345"/>
            <a:ext cx="10566293" cy="472055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74638" marR="0" lvl="0" indent="-274638" algn="l" defTabSz="914400" rtl="0" eaLnBrk="1" fontAlgn="auto" latinLnBrk="0" hangingPunct="1">
              <a:lnSpc>
                <a:spcPct val="8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Benefits of the planning process</a:t>
            </a:r>
          </a:p>
          <a:p>
            <a:pPr marL="274638" marR="0" lvl="0" indent="-274638" algn="l" defTabSz="914400" rtl="0" eaLnBrk="1" fontAlgn="auto" latinLnBrk="0" hangingPunct="1">
              <a:lnSpc>
                <a:spcPct val="8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Avoids costs of chaos of unplanned activity</a:t>
            </a:r>
          </a:p>
          <a:p>
            <a:pPr marL="274638" marR="0" lvl="0" indent="-274638" algn="l" defTabSz="914400" rtl="0" eaLnBrk="1" fontAlgn="auto" latinLnBrk="0" hangingPunct="1">
              <a:lnSpc>
                <a:spcPct val="8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Provides a basis for evaluation (or filtering)</a:t>
            </a:r>
          </a:p>
          <a:p>
            <a:pPr marL="274638" marR="0" lvl="0" indent="-274638" algn="l" defTabSz="914400" rtl="0" eaLnBrk="1" fontAlgn="auto" latinLnBrk="0" hangingPunct="1">
              <a:lnSpc>
                <a:spcPct val="8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Identifies problems in advance</a:t>
            </a:r>
          </a:p>
          <a:p>
            <a:pPr marL="274638" marR="0" lvl="0" indent="-274638" algn="l" defTabSz="914400" rtl="0" eaLnBrk="1" fontAlgn="auto" latinLnBrk="0" hangingPunct="1">
              <a:lnSpc>
                <a:spcPct val="8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Output of planning </a:t>
            </a:r>
          </a:p>
          <a:p>
            <a:pPr marL="274638" marR="0" lvl="0" indent="-274638" algn="l" defTabSz="914400" rtl="0" eaLnBrk="1" fontAlgn="auto" latinLnBrk="0" hangingPunct="1">
              <a:lnSpc>
                <a:spcPct val="8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Plans help decision making and guides future activities</a:t>
            </a:r>
          </a:p>
          <a:p>
            <a:pPr marL="274638" marR="0" lvl="0" indent="-274638" algn="l" defTabSz="914400" rtl="0" eaLnBrk="1" fontAlgn="auto" latinLnBrk="0" hangingPunct="1">
              <a:lnSpc>
                <a:spcPct val="8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Plans should change as circumstances change</a:t>
            </a:r>
          </a:p>
          <a:p>
            <a:pPr marL="274638" marR="0" lvl="0" indent="-274638" algn="l" defTabSz="914400" rtl="0" eaLnBrk="1" fontAlgn="auto" latinLnBrk="0" hangingPunct="1">
              <a:lnSpc>
                <a:spcPct val="8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Planning is a means to an end</a:t>
            </a:r>
          </a:p>
          <a:p>
            <a:pPr marL="274638" marR="0" lvl="0" indent="-274638" algn="l" defTabSz="914400" rtl="0" eaLnBrk="1" fontAlgn="auto" latinLnBrk="0" hangingPunct="1">
              <a:lnSpc>
                <a:spcPct val="8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Planning facilitates a beneficial insight into what may happen 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943244" y="306599"/>
            <a:ext cx="539917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altLang="en-US" sz="2800" b="1" dirty="0">
                <a:solidFill>
                  <a:srgbClr val="00B4F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planning process (Continued)</a:t>
            </a:r>
            <a:endParaRPr lang="en-US" sz="2600" b="1" dirty="0">
              <a:solidFill>
                <a:srgbClr val="00B0F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114943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940555" y="858183"/>
            <a:ext cx="3071014" cy="5498167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772267" y="1115558"/>
            <a:ext cx="10344593" cy="517707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4163" marR="0" lvl="0" indent="-284163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The approach and uncertainty</a:t>
            </a:r>
          </a:p>
          <a:p>
            <a:pPr marL="284163" marR="0" lvl="0" indent="-284163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Product and/or process uncertainty</a:t>
            </a:r>
          </a:p>
          <a:p>
            <a:pPr marL="284163" marR="0" lvl="0" indent="-284163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Planning needs to take into account such variables</a:t>
            </a:r>
          </a:p>
          <a:p>
            <a:pPr marL="284163" marR="0" lvl="0" indent="-284163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Approaches</a:t>
            </a:r>
          </a:p>
          <a:p>
            <a:pPr marL="284163" marR="0" lvl="0" indent="-284163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Claim we know everything</a:t>
            </a:r>
          </a:p>
          <a:p>
            <a:pPr marL="523875" marR="0" lvl="1" indent="-238125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GB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Often repeated projects</a:t>
            </a:r>
          </a:p>
          <a:p>
            <a:pPr marL="523875" marR="0" lvl="1" indent="-238125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GB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Beware optimism bias</a:t>
            </a:r>
          </a:p>
          <a:p>
            <a:pPr marL="284163" marR="0" lvl="0" indent="-284163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Acknowledge we know nothing</a:t>
            </a:r>
          </a:p>
          <a:p>
            <a:pPr marL="523875" marR="0" lvl="1" indent="-238125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GB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Wishful thinking</a:t>
            </a:r>
          </a:p>
          <a:p>
            <a:pPr marL="523875" marR="0" lvl="1" indent="-238125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GB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Set up milestones and hope we meet them</a:t>
            </a:r>
          </a:p>
          <a:p>
            <a:pPr marL="284163" marR="0" lvl="0" indent="-284163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Both, the nearer the point in time, the more we know</a:t>
            </a:r>
          </a:p>
          <a:p>
            <a:pPr marL="523875" marR="0" lvl="1" indent="-238125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GB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Rolling wave planning</a:t>
            </a:r>
          </a:p>
          <a:p>
            <a:pPr marL="523875" marR="0" lvl="1" indent="-238125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GB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High-level schedule of activities, detail added as project progresses</a:t>
            </a:r>
          </a:p>
          <a:p>
            <a:pPr marL="523875" marR="0" lvl="1" indent="-238125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GB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The 50 percent rule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541385" y="141686"/>
            <a:ext cx="539917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altLang="en-US" sz="2800" b="1" dirty="0">
                <a:solidFill>
                  <a:srgbClr val="00B4F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planning process (Continued)</a:t>
            </a:r>
            <a:endParaRPr lang="en-US" sz="2800" b="1" dirty="0">
              <a:solidFill>
                <a:srgbClr val="00B0F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748827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155870"/>
            <a:ext cx="3541246" cy="5114458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923162" y="1363917"/>
            <a:ext cx="10345676" cy="489527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4163" marR="0" lvl="0" indent="-284163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5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Do plans provide information or just data?</a:t>
            </a:r>
          </a:p>
          <a:p>
            <a:pPr marL="284163" marR="0" lvl="0" indent="-284163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Data are the numbers on the page</a:t>
            </a:r>
          </a:p>
          <a:p>
            <a:pPr marL="284163" marR="0" lvl="0" indent="-284163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Information is the part that can be usefully applied</a:t>
            </a:r>
          </a:p>
          <a:p>
            <a:pPr marL="284163" marR="0" lvl="0" indent="-284163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Noise clutters the analysis process</a:t>
            </a:r>
          </a:p>
          <a:p>
            <a:pPr marL="284163" marR="0" lvl="0" indent="-284163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The PM needs to collect data and add-value by creating information </a:t>
            </a:r>
          </a:p>
          <a:p>
            <a:pPr marL="284163" marR="0" lvl="0" indent="-284163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5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The process of project planning – inputs, outputs and the process itself</a:t>
            </a:r>
          </a:p>
          <a:p>
            <a:pPr marL="284163" marR="0" lvl="0" indent="-284163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‘What’ happens – the tactical plan</a:t>
            </a:r>
          </a:p>
          <a:p>
            <a:pPr marL="284163" marR="0" lvl="0" indent="-284163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‘How’ it happens – the operational plan</a:t>
            </a:r>
          </a:p>
          <a:p>
            <a:pPr marL="284163" marR="0" lvl="0" indent="-284163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Many cycles and reviews until ‘final’ plan produced</a:t>
            </a:r>
          </a:p>
          <a:p>
            <a:pPr marL="284163" marR="0" lvl="0" indent="-284163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Verify overview before further effort committed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13825" y="6334824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540160" y="326063"/>
            <a:ext cx="539917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altLang="en-US" sz="2800" b="1" dirty="0">
                <a:solidFill>
                  <a:srgbClr val="00B4F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planning process (Continued)</a:t>
            </a:r>
            <a:endParaRPr lang="en-US" sz="2800" b="1" dirty="0">
              <a:solidFill>
                <a:srgbClr val="00B0F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866508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318018"/>
            <a:ext cx="3592046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904347" y="1543345"/>
            <a:ext cx="10678053" cy="450165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GB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Planning accuracy or precision?</a:t>
            </a:r>
            <a:r>
              <a:rPr kumimoji="0" lang="en-GB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GB" altLang="en-US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274638" marR="0" lvl="0" indent="-274638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‘Quick and dirty’ approach (accurate)</a:t>
            </a:r>
          </a:p>
          <a:p>
            <a:pPr marL="274638" marR="0" lvl="0" indent="-274638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Months of painstaking planning approach (precise)</a:t>
            </a:r>
          </a:p>
          <a:p>
            <a:pPr marL="274638" marR="0" lvl="0" indent="-274638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First assess the overview </a:t>
            </a:r>
          </a:p>
          <a:p>
            <a:pPr marL="488950" marR="0" lvl="1" indent="-204788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Has basic criteria (financial, technical) been satisfied?</a:t>
            </a:r>
          </a:p>
          <a:p>
            <a:pPr marL="488950" marR="0" lvl="1" indent="-204788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Are fundamental flaws revealed?</a:t>
            </a:r>
          </a:p>
          <a:p>
            <a:pPr marL="274638" marR="0" lvl="0" indent="-274638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Followed by detailed planning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429488" y="246770"/>
            <a:ext cx="539917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altLang="en-US" sz="2800" b="1" dirty="0">
                <a:solidFill>
                  <a:srgbClr val="00B4F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planning process (Continued)</a:t>
            </a:r>
            <a:endParaRPr lang="en-US" sz="2800" b="1" dirty="0">
              <a:solidFill>
                <a:srgbClr val="00B0F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202703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318018"/>
            <a:ext cx="3551406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607280" y="1543345"/>
            <a:ext cx="11056400" cy="450165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GB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Managing the planning process</a:t>
            </a:r>
          </a:p>
          <a:p>
            <a:pPr marL="274638" marR="0" lvl="0" indent="-274638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Traceability</a:t>
            </a:r>
          </a:p>
          <a:p>
            <a:pPr marL="274638" marR="0" lvl="0" indent="-274638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Systematic approach</a:t>
            </a:r>
          </a:p>
          <a:p>
            <a:pPr marL="488950" marR="0" lvl="1" indent="-204788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Manageable chunk and logical sequence</a:t>
            </a:r>
          </a:p>
          <a:p>
            <a:pPr marL="488950" marR="0" lvl="1" indent="-204788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Estimate time and resources</a:t>
            </a:r>
          </a:p>
          <a:p>
            <a:pPr marL="488950" marR="0" lvl="1" indent="-204788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Provides logic for decisions, framework for assessment, shows effects on other systems, enables filtering of frivolous ideas and activities</a:t>
            </a:r>
          </a:p>
          <a:p>
            <a:pPr marL="488950" marR="0" lvl="1" indent="-204788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Essential for revision/refinement process</a:t>
            </a:r>
          </a:p>
          <a:p>
            <a:pPr marL="488950" marR="0" lvl="1" indent="-204788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Allows lessons to be learnt        -Facilitates communication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396415" y="347239"/>
            <a:ext cx="539917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altLang="en-US" sz="2800" b="1" dirty="0">
                <a:solidFill>
                  <a:srgbClr val="00B4F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planning process (Continued)</a:t>
            </a:r>
            <a:endParaRPr lang="en-US" sz="2800" b="1" dirty="0">
              <a:solidFill>
                <a:srgbClr val="00B0F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057668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906798"/>
            <a:ext cx="3581886" cy="536353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873866" y="1271922"/>
            <a:ext cx="10820293" cy="505569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74638" marR="0" lvl="0" indent="-274638" algn="l" defTabSz="914400" rtl="0" eaLnBrk="1" fontAlgn="auto" latinLnBrk="0" hangingPunct="1">
              <a:lnSpc>
                <a:spcPct val="8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5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The PID (project initiation document)</a:t>
            </a:r>
          </a:p>
          <a:p>
            <a:pPr marL="274638" marR="0" lvl="0" indent="-274638" algn="l" defTabSz="914400" rtl="0" eaLnBrk="1" fontAlgn="auto" latinLnBrk="0" hangingPunct="1">
              <a:lnSpc>
                <a:spcPct val="8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The output of the planning process</a:t>
            </a:r>
          </a:p>
          <a:p>
            <a:pPr marL="274638" marR="0" lvl="0" indent="-274638" algn="l" defTabSz="914400" rtl="0" eaLnBrk="1" fontAlgn="auto" latinLnBrk="0" hangingPunct="1">
              <a:lnSpc>
                <a:spcPct val="8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The project brief</a:t>
            </a:r>
          </a:p>
          <a:p>
            <a:pPr marL="274638" marR="0" lvl="0" indent="-274638" algn="l" defTabSz="914400" rtl="0" eaLnBrk="1" fontAlgn="auto" latinLnBrk="0" hangingPunct="1">
              <a:lnSpc>
                <a:spcPct val="8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Project team management structure</a:t>
            </a:r>
          </a:p>
          <a:p>
            <a:pPr marL="274638" marR="0" lvl="0" indent="-274638" algn="l" defTabSz="914400" rtl="0" eaLnBrk="1" fontAlgn="auto" latinLnBrk="0" hangingPunct="1">
              <a:lnSpc>
                <a:spcPct val="8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Job descriptions</a:t>
            </a:r>
          </a:p>
          <a:p>
            <a:pPr marL="274638" marR="0" lvl="0" indent="-274638" algn="l" defTabSz="914400" rtl="0" eaLnBrk="1" fontAlgn="auto" latinLnBrk="0" hangingPunct="1">
              <a:lnSpc>
                <a:spcPct val="8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The project approach</a:t>
            </a:r>
          </a:p>
          <a:p>
            <a:pPr marL="274638" marR="0" lvl="0" indent="-274638" algn="l" defTabSz="914400" rtl="0" eaLnBrk="1" fontAlgn="auto" latinLnBrk="0" hangingPunct="1">
              <a:lnSpc>
                <a:spcPct val="8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The project quality plan</a:t>
            </a:r>
          </a:p>
          <a:p>
            <a:pPr marL="274638" marR="0" lvl="0" indent="-274638" algn="l" defTabSz="914400" rtl="0" eaLnBrk="1" fontAlgn="auto" latinLnBrk="0" hangingPunct="1">
              <a:lnSpc>
                <a:spcPct val="8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The project plan</a:t>
            </a:r>
          </a:p>
          <a:p>
            <a:pPr marL="274638" marR="0" lvl="0" indent="-274638" algn="l" defTabSz="914400" rtl="0" eaLnBrk="1" fontAlgn="auto" latinLnBrk="0" hangingPunct="1">
              <a:lnSpc>
                <a:spcPct val="8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The business case</a:t>
            </a:r>
          </a:p>
          <a:p>
            <a:pPr marL="274638" marR="0" lvl="0" indent="-274638" algn="l" defTabSz="914400" rtl="0" eaLnBrk="1" fontAlgn="auto" latinLnBrk="0" hangingPunct="1">
              <a:lnSpc>
                <a:spcPct val="8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 risk log</a:t>
            </a:r>
          </a:p>
          <a:p>
            <a:pPr marL="274638" marR="0" lvl="0" indent="-274638" algn="l" defTabSz="914400" rtl="0" eaLnBrk="1" fontAlgn="auto" latinLnBrk="0" hangingPunct="1">
              <a:lnSpc>
                <a:spcPct val="8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Project controls</a:t>
            </a:r>
          </a:p>
          <a:p>
            <a:pPr marL="274638" marR="0" lvl="0" indent="-274638" algn="l" defTabSz="914400" rtl="0" eaLnBrk="1" fontAlgn="auto" latinLnBrk="0" hangingPunct="1">
              <a:lnSpc>
                <a:spcPct val="8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 communication plan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885440" y="268774"/>
            <a:ext cx="679604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altLang="en-US" sz="2800" b="1" dirty="0">
                <a:solidFill>
                  <a:srgbClr val="00B4F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planning process (Continued)</a:t>
            </a:r>
            <a:endParaRPr lang="en-US" sz="2800" b="1" dirty="0">
              <a:solidFill>
                <a:srgbClr val="00B0F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729867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005841"/>
            <a:ext cx="3612366" cy="535051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873867" y="1318018"/>
            <a:ext cx="10276354" cy="503833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4163" marR="0" lvl="0" indent="-284163" algn="l" defTabSz="914400" rtl="0" eaLnBrk="1" fontAlgn="auto" latinLnBrk="0" hangingPunct="1">
              <a:lnSpc>
                <a:spcPct val="8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Formalisation</a:t>
            </a:r>
          </a:p>
          <a:p>
            <a:pPr marL="284163" marR="0" lvl="0" indent="-284163" algn="l" defTabSz="914400" rtl="0" eaLnBrk="1" fontAlgn="auto" latinLnBrk="0" hangingPunct="1">
              <a:lnSpc>
                <a:spcPct val="8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What level of formalisation is required?</a:t>
            </a:r>
          </a:p>
          <a:p>
            <a:pPr marL="284163" marR="0" lvl="0" indent="-284163" algn="l" defTabSz="914400" rtl="0" eaLnBrk="1" fontAlgn="auto" latinLnBrk="0" hangingPunct="1">
              <a:lnSpc>
                <a:spcPct val="8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Project complexity</a:t>
            </a:r>
          </a:p>
          <a:p>
            <a:pPr marL="284163" marR="0" lvl="0" indent="-284163" algn="l" defTabSz="914400" rtl="0" eaLnBrk="1" fontAlgn="auto" latinLnBrk="0" hangingPunct="1">
              <a:lnSpc>
                <a:spcPct val="8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Custom and practice</a:t>
            </a:r>
          </a:p>
          <a:p>
            <a:pPr marL="284163" marR="0" lvl="0" indent="-284163" algn="l" defTabSz="914400" rtl="0" eaLnBrk="1" fontAlgn="auto" latinLnBrk="0" hangingPunct="1">
              <a:lnSpc>
                <a:spcPct val="8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Who is the proposal for</a:t>
            </a:r>
          </a:p>
          <a:p>
            <a:pPr marL="550863" marR="0" lvl="1" indent="-265113" algn="l" defTabSz="914400" rtl="0" eaLnBrk="1" fontAlgn="auto" latinLnBrk="0" hangingPunct="1">
              <a:lnSpc>
                <a:spcPct val="85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GB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Internal/external customers</a:t>
            </a:r>
          </a:p>
          <a:p>
            <a:pPr marL="550863" marR="0" lvl="1" indent="-265113" algn="l" defTabSz="914400" rtl="0" eaLnBrk="1" fontAlgn="auto" latinLnBrk="0" hangingPunct="1">
              <a:lnSpc>
                <a:spcPct val="85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GB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The range of people</a:t>
            </a:r>
          </a:p>
          <a:p>
            <a:pPr marL="284163" marR="0" lvl="0" indent="-284163" algn="l" defTabSz="914400" rtl="0" eaLnBrk="1" fontAlgn="auto" latinLnBrk="0" hangingPunct="1">
              <a:lnSpc>
                <a:spcPct val="8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Why is the proposal required</a:t>
            </a:r>
          </a:p>
          <a:p>
            <a:pPr marL="550863" marR="0" lvl="1" indent="-265113" algn="l" defTabSz="914400" rtl="0" eaLnBrk="1" fontAlgn="auto" latinLnBrk="0" hangingPunct="1">
              <a:lnSpc>
                <a:spcPct val="85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GB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Competitive bid</a:t>
            </a:r>
          </a:p>
          <a:p>
            <a:pPr marL="550863" marR="0" lvl="1" indent="-265113" algn="l" defTabSz="914400" rtl="0" eaLnBrk="1" fontAlgn="auto" latinLnBrk="0" hangingPunct="1">
              <a:lnSpc>
                <a:spcPct val="85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GB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First examination</a:t>
            </a:r>
          </a:p>
          <a:p>
            <a:pPr marL="550863" marR="0" lvl="1" indent="-265113" algn="l" defTabSz="914400" rtl="0" eaLnBrk="1" fontAlgn="auto" latinLnBrk="0" hangingPunct="1">
              <a:lnSpc>
                <a:spcPct val="85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GB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Organisational policy</a:t>
            </a:r>
          </a:p>
          <a:p>
            <a:pPr marL="284163" marR="0" lvl="0" indent="-284163" algn="l" defTabSz="914400" rtl="0" eaLnBrk="1" fontAlgn="auto" latinLnBrk="0" hangingPunct="1">
              <a:lnSpc>
                <a:spcPct val="8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Opportunity to sell to potential customers</a:t>
            </a:r>
          </a:p>
          <a:p>
            <a:pPr marL="284163" marR="0" lvl="0" indent="-284163" algn="l" defTabSz="914400" rtl="0" eaLnBrk="1" fontAlgn="auto" latinLnBrk="0" hangingPunct="1">
              <a:lnSpc>
                <a:spcPct val="8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Executive summary, main body of report, appendices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122347" y="240040"/>
            <a:ext cx="637402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altLang="en-US" sz="2800" b="1" dirty="0">
                <a:solidFill>
                  <a:srgbClr val="00B4F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planning process (Continued)</a:t>
            </a:r>
            <a:endParaRPr lang="en-US" sz="2800" b="1" dirty="0">
              <a:solidFill>
                <a:srgbClr val="00B0F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789513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318018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873867" y="1543345"/>
            <a:ext cx="11006958" cy="474928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4163" marR="0" lvl="0" indent="-284163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Divide project into phases/stages</a:t>
            </a:r>
          </a:p>
          <a:p>
            <a:pPr marL="284163" marR="0" lvl="0" indent="-284163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Determine the nature and objectives of each phase</a:t>
            </a:r>
          </a:p>
          <a:p>
            <a:pPr marL="284163" marR="0" lvl="0" indent="-284163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Gates between phases give opportunity to review progress</a:t>
            </a:r>
          </a:p>
          <a:p>
            <a:pPr marL="284163" marR="0" lvl="0" indent="-284163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Lay down criteria for passing to the next phase in advance</a:t>
            </a:r>
          </a:p>
          <a:p>
            <a:pPr marL="284163" marR="0" lvl="0" indent="-284163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Failure at a gate</a:t>
            </a:r>
          </a:p>
          <a:p>
            <a:pPr marL="550863" marR="0" lvl="1" indent="-257175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GB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Wind up activities</a:t>
            </a:r>
          </a:p>
          <a:p>
            <a:pPr marL="550863" marR="0" lvl="1" indent="-257175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GB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Maximise potential benefit while minimising risk or expenditure</a:t>
            </a:r>
          </a:p>
          <a:p>
            <a:pPr marL="550863" marR="0" lvl="1" indent="-257175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GB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Take on a joint partner</a:t>
            </a:r>
          </a:p>
          <a:p>
            <a:pPr marL="284163" marR="0" lvl="0" indent="-284163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‘Fuzzy gates’</a:t>
            </a:r>
          </a:p>
          <a:p>
            <a:pPr marL="550863" marR="0" lvl="1" indent="-257175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GB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Project allowed to continue until proper review can be conducted</a:t>
            </a:r>
          </a:p>
          <a:p>
            <a:pPr marL="550863" marR="0" lvl="1" indent="-257175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GB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Gates don’t slow project down</a:t>
            </a:r>
          </a:p>
          <a:p>
            <a:pPr marL="550863" marR="0" lvl="1" indent="-257175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GB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Can be confusion over which activities can continue/be stopped at the gate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888148" y="58022"/>
            <a:ext cx="6679969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altLang="en-US" sz="2800" b="1" dirty="0">
                <a:solidFill>
                  <a:srgbClr val="00B4F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Basic project landscapes: stages and gates,</a:t>
            </a:r>
          </a:p>
          <a:p>
            <a:pPr lvl="0" algn="ctr"/>
            <a:r>
              <a:rPr lang="en-US" altLang="en-US" sz="2800" b="1" dirty="0">
                <a:solidFill>
                  <a:srgbClr val="00B4F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activities and stages, and maps </a:t>
            </a:r>
            <a:endParaRPr lang="en-US" sz="2600" b="1" dirty="0">
              <a:solidFill>
                <a:srgbClr val="00B0F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375820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62161" y="1391122"/>
            <a:ext cx="3507919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873867" y="1543346"/>
            <a:ext cx="10235411" cy="450165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">
              <a:buClr>
                <a:srgbClr val="000000"/>
              </a:buClr>
            </a:pPr>
            <a:endParaRPr lang="en-US" sz="2600" kern="0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  <a:sym typeface="Arial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890338" y="124322"/>
            <a:ext cx="6833922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altLang="en-US" sz="2700" b="1" dirty="0">
                <a:solidFill>
                  <a:srgbClr val="00B4F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Basic project landscapes: stages and gates, </a:t>
            </a:r>
          </a:p>
          <a:p>
            <a:pPr lvl="0" algn="ctr"/>
            <a:r>
              <a:rPr lang="en-US" altLang="en-US" sz="2700" b="1" dirty="0">
                <a:solidFill>
                  <a:srgbClr val="00B4F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activities and stages, and maps (Continued)</a:t>
            </a:r>
            <a:endParaRPr lang="en-US" sz="2700" b="1" dirty="0">
              <a:solidFill>
                <a:srgbClr val="00B0F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18</a:t>
            </a:fld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2CF1E46C-D490-4006-9071-B2FEB54F3B7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3867" y="1595120"/>
            <a:ext cx="10149733" cy="4501668"/>
          </a:xfrm>
          <a:prstGeom prst="rect">
            <a:avLst/>
          </a:prstGeom>
        </p:spPr>
      </p:pic>
      <p:sp>
        <p:nvSpPr>
          <p:cNvPr id="10" name="Text Box 4">
            <a:extLst>
              <a:ext uri="{FF2B5EF4-FFF2-40B4-BE49-F238E27FC236}">
                <a16:creationId xmlns:a16="http://schemas.microsoft.com/office/drawing/2014/main" id="{FE810F9B-98B4-4D2B-8898-E4534CACA59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51564" y="6263897"/>
            <a:ext cx="7991475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altLang="en-US" b="1" dirty="0">
                <a:latin typeface="Arial" panose="020B0604020202020204" pitchFamily="34" charset="0"/>
              </a:rPr>
              <a:t>Conventional approach to new product development</a:t>
            </a:r>
          </a:p>
        </p:txBody>
      </p:sp>
    </p:spTree>
    <p:extLst>
      <p:ext uri="{BB962C8B-B14F-4D97-AF65-F5344CB8AC3E}">
        <p14:creationId xmlns:p14="http://schemas.microsoft.com/office/powerpoint/2010/main" val="233670992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955554" y="1080766"/>
            <a:ext cx="3073886" cy="5229867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873867" y="1393452"/>
            <a:ext cx="10479933" cy="485421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marR="0" lvl="0" indent="-342900" algn="l" defTabSz="914400" rtl="0" eaLnBrk="1" fontAlgn="auto" latinLnBrk="0" hangingPunct="1">
              <a:lnSpc>
                <a:spcPct val="90000"/>
              </a:lnSpc>
              <a:spcBef>
                <a:spcPct val="150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GB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Concurrent engineering/fast track projects</a:t>
            </a:r>
          </a:p>
          <a:p>
            <a:pPr marL="266700" marR="0" lvl="0" indent="-266700" algn="l" defTabSz="914400" rtl="0" eaLnBrk="1" fontAlgn="auto" latinLnBrk="0" hangingPunct="1">
              <a:lnSpc>
                <a:spcPct val="90000"/>
              </a:lnSpc>
              <a:spcBef>
                <a:spcPct val="15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Importance of time and reduced costs to market</a:t>
            </a:r>
          </a:p>
          <a:p>
            <a:pPr marL="266700" marR="0" lvl="0" indent="-266700" algn="l" defTabSz="914400" rtl="0" eaLnBrk="1" fontAlgn="auto" latinLnBrk="0" hangingPunct="1">
              <a:lnSpc>
                <a:spcPct val="90000"/>
              </a:lnSpc>
              <a:spcBef>
                <a:spcPct val="15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Overlap activities/run activities in parallel</a:t>
            </a:r>
          </a:p>
          <a:p>
            <a:pPr marL="266700" marR="0" lvl="0" indent="-266700" algn="l" defTabSz="914400" rtl="0" eaLnBrk="1" fontAlgn="auto" latinLnBrk="0" hangingPunct="1">
              <a:lnSpc>
                <a:spcPct val="90000"/>
              </a:lnSpc>
              <a:spcBef>
                <a:spcPct val="15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Requires co-operation in planning and high levels of communication</a:t>
            </a:r>
          </a:p>
          <a:p>
            <a:pPr marL="266700" marR="0" lvl="0" indent="-266700" algn="l" defTabSz="914400" rtl="0" eaLnBrk="1" fontAlgn="auto" latinLnBrk="0" hangingPunct="1">
              <a:lnSpc>
                <a:spcPct val="90000"/>
              </a:lnSpc>
              <a:spcBef>
                <a:spcPct val="15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3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Benefits</a:t>
            </a:r>
          </a:p>
          <a:p>
            <a:pPr marL="550863" marR="0" lvl="1" indent="-282575" algn="l" defTabSz="914400" rtl="0" eaLnBrk="1" fontAlgn="auto" latinLnBrk="0" hangingPunct="1">
              <a:lnSpc>
                <a:spcPct val="90000"/>
              </a:lnSpc>
              <a:spcBef>
                <a:spcPct val="150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GB" altLang="en-US" sz="2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Reduced project time</a:t>
            </a:r>
          </a:p>
          <a:p>
            <a:pPr marL="550863" marR="0" lvl="1" indent="-282575" algn="l" defTabSz="914400" rtl="0" eaLnBrk="1" fontAlgn="auto" latinLnBrk="0" hangingPunct="1">
              <a:lnSpc>
                <a:spcPct val="90000"/>
              </a:lnSpc>
              <a:spcBef>
                <a:spcPct val="150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GB" altLang="en-US" sz="2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Reduced rework</a:t>
            </a:r>
          </a:p>
          <a:p>
            <a:pPr marL="550863" marR="0" lvl="1" indent="-282575" algn="l" defTabSz="914400" rtl="0" eaLnBrk="1" fontAlgn="auto" latinLnBrk="0" hangingPunct="1">
              <a:lnSpc>
                <a:spcPct val="90000"/>
              </a:lnSpc>
              <a:spcBef>
                <a:spcPct val="150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GB" altLang="en-US" sz="2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Reduced project costs</a:t>
            </a:r>
          </a:p>
          <a:p>
            <a:pPr marL="266700" marR="0" lvl="0" indent="-266700" algn="l" defTabSz="914400" rtl="0" eaLnBrk="1" fontAlgn="auto" latinLnBrk="0" hangingPunct="1">
              <a:lnSpc>
                <a:spcPct val="90000"/>
              </a:lnSpc>
              <a:spcBef>
                <a:spcPct val="15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3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Disadvantages</a:t>
            </a:r>
          </a:p>
          <a:p>
            <a:pPr marL="550863" marR="0" lvl="1" indent="-282575" algn="l" defTabSz="914400" rtl="0" eaLnBrk="1" fontAlgn="auto" latinLnBrk="0" hangingPunct="1">
              <a:lnSpc>
                <a:spcPct val="90000"/>
              </a:lnSpc>
              <a:spcBef>
                <a:spcPct val="150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GB" altLang="en-US" sz="2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Increased overheads</a:t>
            </a:r>
          </a:p>
          <a:p>
            <a:pPr marL="550863" marR="0" lvl="1" indent="-282575" algn="l" defTabSz="914400" rtl="0" eaLnBrk="1" fontAlgn="auto" latinLnBrk="0" hangingPunct="1">
              <a:lnSpc>
                <a:spcPct val="90000"/>
              </a:lnSpc>
              <a:spcBef>
                <a:spcPct val="150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GB" altLang="en-US" sz="2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Costs of co-location</a:t>
            </a:r>
          </a:p>
          <a:p>
            <a:pPr marL="550863" marR="0" lvl="1" indent="-282575" algn="l" defTabSz="914400" rtl="0" eaLnBrk="1" fontAlgn="auto" latinLnBrk="0" hangingPunct="1">
              <a:lnSpc>
                <a:spcPct val="90000"/>
              </a:lnSpc>
              <a:spcBef>
                <a:spcPct val="150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GB" altLang="en-US" sz="2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Cultural resistance</a:t>
            </a:r>
          </a:p>
          <a:p>
            <a:pPr marL="550863" marR="0" lvl="1" indent="-282575" algn="l" defTabSz="914400" rtl="0" eaLnBrk="1" fontAlgn="auto" latinLnBrk="0" hangingPunct="1">
              <a:lnSpc>
                <a:spcPct val="90000"/>
              </a:lnSpc>
              <a:spcBef>
                <a:spcPct val="150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GB" altLang="en-US" sz="2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Inappropriate application at times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249319" y="79526"/>
            <a:ext cx="6354625" cy="89255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altLang="en-US" sz="2600" b="1" dirty="0">
                <a:solidFill>
                  <a:srgbClr val="00B4F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Basic project landscapes: stages and gates, </a:t>
            </a:r>
          </a:p>
          <a:p>
            <a:pPr lvl="0" algn="ctr"/>
            <a:r>
              <a:rPr lang="en-US" altLang="en-US" sz="2600" b="1" dirty="0">
                <a:solidFill>
                  <a:srgbClr val="00B4F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activities and stages, and maps (Continued)</a:t>
            </a:r>
            <a:endParaRPr lang="en-US" sz="2600" b="1" dirty="0">
              <a:solidFill>
                <a:srgbClr val="00B0F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605469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178220"/>
            <a:ext cx="4128422" cy="5092107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460387" y="1401243"/>
            <a:ext cx="11271225" cy="509210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57175" marR="0" lvl="0" indent="-257175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Activity maps</a:t>
            </a:r>
          </a:p>
          <a:p>
            <a:pPr marL="257175" marR="0" lvl="0" indent="-257175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An overview of what the project will look like</a:t>
            </a:r>
          </a:p>
          <a:p>
            <a:pPr marL="257175" marR="0" lvl="0" indent="-257175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One graphical technique</a:t>
            </a:r>
          </a:p>
          <a:p>
            <a:pPr marL="550863" marR="0" lvl="1" indent="-292100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GB" altLang="en-US" sz="2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Four fields mapping (FFM)/Deployment flow chart (DFC)</a:t>
            </a:r>
          </a:p>
          <a:p>
            <a:pPr marL="550863" marR="0" lvl="1" indent="-292100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GB" altLang="en-US" sz="2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Relates four information fields</a:t>
            </a:r>
          </a:p>
          <a:p>
            <a:pPr marL="842963" marR="0" lvl="2" indent="-257175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The team members</a:t>
            </a:r>
          </a:p>
          <a:p>
            <a:pPr marL="842963" marR="0" lvl="2" indent="-257175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The logical phases of an activity</a:t>
            </a:r>
          </a:p>
          <a:p>
            <a:pPr marL="842963" marR="0" lvl="2" indent="-257175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Tasks to be performed including decisions made</a:t>
            </a:r>
          </a:p>
          <a:p>
            <a:pPr marL="842963" marR="0" lvl="2" indent="-257175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The standards that apply for each task</a:t>
            </a:r>
          </a:p>
          <a:p>
            <a:pPr marL="1171575" marR="0" lvl="3" indent="-311150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Controls are specified </a:t>
            </a:r>
          </a:p>
          <a:p>
            <a:pPr marL="1171575" marR="0" lvl="3" indent="-311150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Information is shared</a:t>
            </a:r>
          </a:p>
          <a:p>
            <a:pPr marL="550863" marR="0" lvl="1" indent="-292100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GB" altLang="en-US" sz="2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Entry and exit criteria specified</a:t>
            </a:r>
          </a:p>
          <a:p>
            <a:pPr marL="550863" marR="0" lvl="1" indent="-292100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GB" altLang="en-US" sz="2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No phase can be completed until all errors have been corrected and the cause identified 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49335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351997" y="110619"/>
            <a:ext cx="6833922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altLang="en-US" sz="2700" b="1" dirty="0">
                <a:solidFill>
                  <a:srgbClr val="00B4F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Basic project landscapes: stages and gates, </a:t>
            </a:r>
          </a:p>
          <a:p>
            <a:pPr lvl="0" algn="ctr"/>
            <a:r>
              <a:rPr lang="en-US" altLang="en-US" sz="2700" b="1" dirty="0">
                <a:solidFill>
                  <a:srgbClr val="00B4F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activities and stages, and maps (Continued)</a:t>
            </a:r>
            <a:endParaRPr lang="en-US" sz="2700" b="1" dirty="0">
              <a:solidFill>
                <a:srgbClr val="00B0F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255391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155870"/>
            <a:ext cx="3592046" cy="5114458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674914" y="1419529"/>
            <a:ext cx="10842171" cy="474928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marR="0" lvl="0" indent="-2857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Planning</a:t>
            </a: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– the production of plans add value</a:t>
            </a:r>
          </a:p>
          <a:p>
            <a:pPr marL="628650" marR="0" lvl="1" indent="-341313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it is not an end in itself</a:t>
            </a:r>
          </a:p>
          <a:p>
            <a:pPr marL="628650" marR="0" lvl="1" indent="-341313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endParaRPr kumimoji="0" lang="en-GB" alt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The planner </a:t>
            </a: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has the opportunity of analysing the project system</a:t>
            </a:r>
          </a:p>
          <a:p>
            <a:pPr marL="628650" marR="0" lvl="1" indent="-341313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Revealing opportunities for improvement </a:t>
            </a:r>
          </a:p>
          <a:p>
            <a:pPr marL="628650" marR="0" lvl="1" indent="-341313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Revealing possible problem preventions</a:t>
            </a:r>
          </a:p>
          <a:p>
            <a:pPr marL="628650" marR="0" lvl="1" indent="-341313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Sets out the basis on how the project will proceed</a:t>
            </a:r>
          </a:p>
          <a:p>
            <a:pPr marL="285750" marR="0" lvl="0" indent="-2857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Benefits are realised when they are communicated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457161" y="268359"/>
            <a:ext cx="272215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en-US" sz="2800" b="1" dirty="0">
                <a:solidFill>
                  <a:srgbClr val="00B4F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Plan of a project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205050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318018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609601" y="1534160"/>
            <a:ext cx="11271224" cy="472973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28600" marR="0" lvl="0" indent="-228600" algn="l" defTabSz="914400" rtl="0" eaLnBrk="1" fontAlgn="auto" latinLnBrk="0" hangingPunct="1">
              <a:lnSpc>
                <a:spcPct val="9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How long will it take to complete the project?</a:t>
            </a:r>
          </a:p>
          <a:p>
            <a:pPr marL="228600" marR="0" lvl="0" indent="-228600" algn="l" defTabSz="914400" rtl="0" eaLnBrk="1" fontAlgn="auto" latinLnBrk="0" hangingPunct="1">
              <a:lnSpc>
                <a:spcPct val="9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How precise do you need to be?</a:t>
            </a:r>
          </a:p>
          <a:p>
            <a:pPr marL="228600" marR="0" lvl="0" indent="-228600" algn="l" defTabSz="914400" rtl="0" eaLnBrk="1" fontAlgn="auto" latinLnBrk="0" hangingPunct="1">
              <a:lnSpc>
                <a:spcPct val="9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How long did it take last time?</a:t>
            </a:r>
          </a:p>
          <a:p>
            <a:pPr marL="228600" marR="0" lvl="0" indent="-228600" algn="l" defTabSz="914400" rtl="0" eaLnBrk="1" fontAlgn="auto" latinLnBrk="0" hangingPunct="1">
              <a:lnSpc>
                <a:spcPct val="9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What could cause significant delay?</a:t>
            </a:r>
          </a:p>
          <a:p>
            <a:pPr marL="228600" marR="0" lvl="0" indent="-228600" algn="l" defTabSz="914400" rtl="0" eaLnBrk="1" fontAlgn="auto" latinLnBrk="0" hangingPunct="1">
              <a:lnSpc>
                <a:spcPct val="9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What other tasks might get in the way?</a:t>
            </a:r>
          </a:p>
          <a:p>
            <a:pPr marL="228600" marR="0" lvl="0" indent="-228600" algn="l" defTabSz="914400" rtl="0" eaLnBrk="1" fontAlgn="auto" latinLnBrk="0" hangingPunct="1">
              <a:lnSpc>
                <a:spcPct val="9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Estimates are guesses</a:t>
            </a:r>
          </a:p>
          <a:p>
            <a:pPr marL="228600" marR="0" lvl="0" indent="-228600" algn="l" defTabSz="914400" rtl="0" eaLnBrk="1" fontAlgn="auto" latinLnBrk="0" hangingPunct="1">
              <a:lnSpc>
                <a:spcPct val="9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Beware treating these numbers in a scientific way</a:t>
            </a:r>
          </a:p>
          <a:p>
            <a:pPr marL="228600" marR="0" lvl="0" indent="-228600" algn="l" defTabSz="914400" rtl="0" eaLnBrk="1" fontAlgn="auto" latinLnBrk="0" hangingPunct="1">
              <a:lnSpc>
                <a:spcPct val="9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Estimation continues through the project lifecycle</a:t>
            </a:r>
          </a:p>
          <a:p>
            <a:pPr marL="228600" marR="0" lvl="0" indent="-228600" algn="l" defTabSz="914400" rtl="0" eaLnBrk="1" fontAlgn="auto" latinLnBrk="0" hangingPunct="1">
              <a:lnSpc>
                <a:spcPct val="9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The nearer the completion, the more certainty about time, resources and costs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092086" y="200413"/>
            <a:ext cx="400782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altLang="en-US" sz="2800" b="1" dirty="0">
                <a:solidFill>
                  <a:srgbClr val="00B4F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Constructing a time plan</a:t>
            </a:r>
            <a:endParaRPr lang="en-US" sz="2600" b="1" dirty="0">
              <a:solidFill>
                <a:srgbClr val="00B0F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29971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155870"/>
            <a:ext cx="3551406" cy="5114458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609600" y="1473200"/>
            <a:ext cx="10842171" cy="479069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28600" marR="0" lvl="0" indent="-22860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Gathering together individuals and making them a cohesive whole is a fundamental role of the project manager</a:t>
            </a:r>
          </a:p>
          <a:p>
            <a:pPr marL="685800" marR="0" lvl="1" indent="-228600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Possible problems….</a:t>
            </a:r>
          </a:p>
          <a:p>
            <a:pPr marL="228600" marR="0" lvl="0" indent="-22860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The mix of personalities that will ensure the group dynamics are right is </a:t>
            </a:r>
            <a:r>
              <a:rPr kumimoji="0" lang="en-GB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a project issue</a:t>
            </a: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</a:p>
          <a:p>
            <a:pPr marL="228600" marR="0" lvl="0" indent="-22860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How this project team fits in with the structure of the organisation is </a:t>
            </a:r>
            <a:r>
              <a:rPr kumimoji="0" lang="en-GB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a </a:t>
            </a:r>
            <a:r>
              <a:rPr kumimoji="0" lang="en-GB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strategic issue</a:t>
            </a: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</a:p>
          <a:p>
            <a:pPr marL="228600" marR="0" lvl="0" indent="-22860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Forming the team across multiple organisations (e.g. joint ventures) and/or multiple geographic locations (virtual teams) are extra challenges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026771" y="332493"/>
            <a:ext cx="400782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altLang="en-US" sz="2800" b="1" dirty="0">
                <a:solidFill>
                  <a:srgbClr val="00B4F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Constructing a time plan</a:t>
            </a:r>
            <a:endParaRPr lang="en-US" sz="2600" b="1" dirty="0">
              <a:solidFill>
                <a:srgbClr val="00B0F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130905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155870"/>
            <a:ext cx="3551406" cy="5114458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609600" y="1473959"/>
            <a:ext cx="10842171" cy="479636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28600" marR="0" lvl="0" indent="-228600" algn="just" defTabSz="914400" rtl="0" eaLnBrk="1" fontAlgn="auto" latinLnBrk="0" hangingPunct="1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Large organisations are traditionally structured in functional disciplines or ‘silos’ </a:t>
            </a:r>
          </a:p>
          <a:p>
            <a:pPr marL="620713" marR="0" lvl="1" indent="-331788" algn="just" defTabSz="914400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Grouping all specialisms together is efficient</a:t>
            </a:r>
          </a:p>
          <a:p>
            <a:pPr marL="620713" marR="0" lvl="1" indent="-331788" algn="just" defTabSz="914400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The function of the silos is focused and clear</a:t>
            </a:r>
          </a:p>
          <a:p>
            <a:pPr marL="620713" marR="0" lvl="1" indent="-331788" algn="just" defTabSz="914400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Career paths are defined</a:t>
            </a:r>
          </a:p>
          <a:p>
            <a:pPr marL="620713" marR="0" lvl="1" indent="-331788" algn="just" defTabSz="914400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Administration systems are geared to this way of working</a:t>
            </a:r>
          </a:p>
          <a:p>
            <a:pPr marL="620713" marR="0" lvl="1" indent="-331788" algn="just" defTabSz="914400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Can be detrimental </a:t>
            </a:r>
          </a:p>
          <a:p>
            <a:pPr marL="835025" marR="0" lvl="2" indent="-212725" algn="just" defTabSz="914400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To creativity of individuals</a:t>
            </a:r>
          </a:p>
          <a:p>
            <a:pPr marL="835025" marR="0" lvl="2" indent="-212725" algn="just" defTabSz="914400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To responsiveness to changing market needs</a:t>
            </a:r>
          </a:p>
          <a:p>
            <a:pPr marL="835025" marR="0" lvl="2" indent="-212725" algn="just" defTabSz="914400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Managers may build empires, creating work for themselves regardless of adding value</a:t>
            </a:r>
          </a:p>
          <a:p>
            <a:pPr marL="835025" marR="0" lvl="2" indent="-212725" algn="just" defTabSz="914400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Departmental head count appears to be the measure of status</a:t>
            </a:r>
          </a:p>
          <a:p>
            <a:pPr marL="228600" marR="0" lvl="0" indent="-228600" algn="just" defTabSz="914400" rtl="0" eaLnBrk="1" fontAlgn="auto" latinLnBrk="0" hangingPunct="1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Large organisation traditionally ordered in a hierarchical pyramid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103749" y="79526"/>
            <a:ext cx="145033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GB" altLang="en-US" sz="3600" b="1" dirty="0">
                <a:solidFill>
                  <a:srgbClr val="00B4F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Teams</a:t>
            </a:r>
            <a:endParaRPr lang="en-US" sz="3600" b="1" dirty="0">
              <a:solidFill>
                <a:srgbClr val="00B0F0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456374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917989" y="1155870"/>
            <a:ext cx="4128422" cy="5123594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609600" y="1534161"/>
            <a:ext cx="11013440" cy="453281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93688" marR="0" lvl="0" indent="-293688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De-layering attempts to minimise the number of layers in an organisation</a:t>
            </a:r>
          </a:p>
          <a:p>
            <a:pPr marL="654050" marR="0" lvl="1" indent="-358775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Simplifies decision making and communication</a:t>
            </a:r>
          </a:p>
          <a:p>
            <a:pPr marL="654050" marR="0" lvl="1" indent="-358775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Removes a considerable overhead</a:t>
            </a:r>
          </a:p>
          <a:p>
            <a:pPr marL="293688" marR="0" lvl="0" indent="-293688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Alternative structures</a:t>
            </a: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:</a:t>
            </a:r>
          </a:p>
          <a:p>
            <a:pPr marL="654050" marR="0" lvl="1" indent="-358775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Product group</a:t>
            </a:r>
          </a:p>
          <a:p>
            <a:pPr marL="654050" marR="0" lvl="1" indent="-358775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Customer type</a:t>
            </a:r>
          </a:p>
          <a:p>
            <a:pPr marL="654050" marR="0" lvl="1" indent="-358775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Geographical area</a:t>
            </a:r>
          </a:p>
          <a:p>
            <a:pPr marL="654050" marR="0" lvl="1" indent="-358775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Functions</a:t>
            </a:r>
          </a:p>
          <a:p>
            <a:pPr marL="654050" marR="0" lvl="1" indent="-358775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Mixture depending on nature of business and integration of supply chain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820872" y="144699"/>
            <a:ext cx="377449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GB" altLang="en-US" sz="3600" b="1" dirty="0">
                <a:solidFill>
                  <a:srgbClr val="00B4F8"/>
                </a:solidFill>
              </a:rPr>
              <a:t>Teams (Continued)</a:t>
            </a:r>
            <a:endParaRPr lang="en-US" sz="3600" b="1" dirty="0">
              <a:solidFill>
                <a:srgbClr val="00B0F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355681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155870"/>
            <a:ext cx="4128422" cy="5114458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609600" y="1437645"/>
            <a:ext cx="11196320" cy="483268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26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The role of teams 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One single function will rarely provide the customer’s entire needs</a:t>
            </a:r>
          </a:p>
          <a:p>
            <a:pPr marL="620713" marR="0" lvl="1" indent="-331788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‘Cross-functional’ activity is required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Where a project involves more than one function, the project manager should define organisational forms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The nature of the work organisation is important</a:t>
            </a:r>
          </a:p>
          <a:p>
            <a:pPr marL="620713" marR="0" lvl="1" indent="-331788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Defines </a:t>
            </a:r>
            <a:r>
              <a:rPr kumimoji="0" lang="en-GB" altLang="en-US" sz="26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responsibility</a:t>
            </a: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and </a:t>
            </a:r>
            <a:r>
              <a:rPr kumimoji="0" lang="en-GB" altLang="en-US" sz="26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authority</a:t>
            </a:r>
          </a:p>
          <a:p>
            <a:pPr marL="620713" marR="0" lvl="1" indent="-331788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Outlines </a:t>
            </a:r>
            <a:r>
              <a:rPr kumimoji="0" lang="en-GB" altLang="en-US" sz="26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reporting</a:t>
            </a: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arrangements</a:t>
            </a:r>
          </a:p>
          <a:p>
            <a:pPr marL="620713" marR="0" lvl="1" indent="-331788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Determines the management </a:t>
            </a:r>
            <a:r>
              <a:rPr kumimoji="0" lang="en-GB" altLang="en-US" sz="26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overhead</a:t>
            </a:r>
          </a:p>
          <a:p>
            <a:pPr marL="620713" marR="0" lvl="1" indent="-331788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Sets the structure behind the organisational </a:t>
            </a:r>
            <a:r>
              <a:rPr kumimoji="0" lang="en-GB" altLang="en-US" sz="26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culture</a:t>
            </a:r>
          </a:p>
          <a:p>
            <a:pPr marL="620713" marR="0" lvl="1" indent="-331788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Determines one group of </a:t>
            </a:r>
            <a:r>
              <a:rPr kumimoji="0" lang="en-GB" altLang="en-US" sz="26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stakeholders</a:t>
            </a: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in project activities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210564" y="326063"/>
            <a:ext cx="297478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GB" altLang="en-US" sz="2800" b="1" dirty="0">
                <a:solidFill>
                  <a:srgbClr val="00B4F8"/>
                </a:solidFill>
              </a:rPr>
              <a:t>Teams (Continued)</a:t>
            </a:r>
            <a:endParaRPr lang="en-US" sz="2800" b="1" dirty="0">
              <a:solidFill>
                <a:srgbClr val="00B0F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866528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10600" y="1066801"/>
            <a:ext cx="3400969" cy="5181834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609600" y="1402081"/>
            <a:ext cx="11094720" cy="473883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28600" marR="0" lvl="0" indent="-22860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25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The role of teams</a:t>
            </a:r>
          </a:p>
          <a:p>
            <a:pPr marL="228600" marR="0" lvl="0" indent="-22860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Many organisations use ‘dotted-line’ responsibility</a:t>
            </a:r>
          </a:p>
          <a:p>
            <a:pPr marL="568325" marR="0" lvl="1" indent="-279400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The individual has responsibility to one functional manager with a </a:t>
            </a:r>
            <a:r>
              <a:rPr kumimoji="0" lang="en-GB" altLang="en-US" sz="25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dotted-line responsibility</a:t>
            </a:r>
            <a:r>
              <a:rPr kumimoji="0" lang="en-GB" altLang="en-US" sz="2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to a second, signalling a link to their goals.</a:t>
            </a:r>
          </a:p>
          <a:p>
            <a:pPr marL="568325" marR="0" lvl="1" indent="-279400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It encourages/enforces communication and integration between departments</a:t>
            </a:r>
          </a:p>
          <a:p>
            <a:pPr marL="568325" marR="0" lvl="1" indent="-279400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It allows specialists/specialist departments to be involved but does not allow them to hold responsibility, have power or empire-build</a:t>
            </a:r>
          </a:p>
          <a:p>
            <a:pPr marL="568325" marR="0" lvl="1" indent="-279400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To ensure integration</a:t>
            </a:r>
          </a:p>
          <a:p>
            <a:pPr marL="773113" marR="0" lvl="2" indent="-203200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Additional administrative procedures are needed</a:t>
            </a:r>
          </a:p>
          <a:p>
            <a:pPr marL="773113" marR="0" lvl="2" indent="-203200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There are often interminable meetings </a:t>
            </a:r>
          </a:p>
          <a:p>
            <a:pPr marL="773113" marR="0" lvl="2" indent="-203200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There are mountains of bureaucracy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180084" y="241880"/>
            <a:ext cx="297478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GB" altLang="en-US" sz="2800" b="1" dirty="0">
                <a:solidFill>
                  <a:srgbClr val="00B4F8"/>
                </a:solidFill>
              </a:rPr>
              <a:t>Teams (Continued)</a:t>
            </a:r>
            <a:endParaRPr lang="en-US" sz="2800" b="1" dirty="0">
              <a:solidFill>
                <a:srgbClr val="00B0F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487758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826980"/>
            <a:ext cx="4128422" cy="5443347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609600" y="1241891"/>
            <a:ext cx="10891519" cy="505073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Teams have various stages of development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Collection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Entrenchment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Resolution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Synergy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Decline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Break-up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The PM can identify the stage at which the team is operating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The PM can ensure the decline stage is held back for as long as possible</a:t>
            </a:r>
          </a:p>
          <a:p>
            <a:pPr marL="533400" marR="0" lvl="1" indent="-244475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Take development backwards by changing team composition</a:t>
            </a:r>
          </a:p>
          <a:p>
            <a:pPr marL="533400" marR="0" lvl="1" indent="-244475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Add a new challenge by expanding the range or scope of tasks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210564" y="303760"/>
            <a:ext cx="297478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GB" altLang="en-US" sz="2800" b="1" dirty="0">
                <a:solidFill>
                  <a:srgbClr val="00B4F8"/>
                </a:solidFill>
              </a:rPr>
              <a:t>Teams (Continued)</a:t>
            </a:r>
            <a:endParaRPr lang="en-US" sz="2800" b="1" dirty="0">
              <a:solidFill>
                <a:srgbClr val="00B0F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315186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155870"/>
            <a:ext cx="4128422" cy="5114458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375920" y="1493520"/>
            <a:ext cx="11440160" cy="464312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Personality and roles 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alt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The project manager can benefit from understanding the ways in which individuals behave in group situations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Designing the team</a:t>
            </a:r>
            <a:endParaRPr kumimoji="0" lang="ar-EG" alt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GB" alt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  <a:p>
            <a:pPr marL="573088" marR="0" lvl="1" indent="-284163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Eligibility</a:t>
            </a: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– qualifications and experience </a:t>
            </a:r>
          </a:p>
          <a:p>
            <a:pPr marL="573088" marR="0" lvl="1" indent="-284163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Suitability</a:t>
            </a: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– how the individuals in the team fit together</a:t>
            </a:r>
          </a:p>
          <a:p>
            <a:pPr marL="573088" marR="0" lvl="1" indent="-284163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Balance</a:t>
            </a: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– portfolio of characteristics relative to the task to be undertaken 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590659" y="232682"/>
            <a:ext cx="282801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kumimoji="0" lang="en-GB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4F8"/>
                </a:solidFill>
                <a:effectLst/>
                <a:uLnTx/>
                <a:uFillTx/>
                <a:latin typeface="Times New Roman"/>
                <a:ea typeface="+mj-ea"/>
                <a:cs typeface="Times New Roman"/>
              </a:rPr>
              <a:t>Managing people</a:t>
            </a:r>
            <a:endParaRPr lang="en-US" sz="2800" b="1" dirty="0">
              <a:solidFill>
                <a:srgbClr val="00B0F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330172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155870"/>
            <a:ext cx="4128422" cy="5114458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609600" y="1566197"/>
            <a:ext cx="11115040" cy="469770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07975" marR="0" lvl="0" indent="-307975" algn="l" defTabSz="914400" rtl="0" eaLnBrk="1" fontAlgn="auto" latinLnBrk="0" hangingPunct="1">
              <a:lnSpc>
                <a:spcPct val="95000"/>
              </a:lnSpc>
              <a:spcBef>
                <a:spcPct val="15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6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 project runs late, is over budget, does not deliver to requirements</a:t>
            </a:r>
          </a:p>
          <a:p>
            <a:pPr marL="685800" marR="0" lvl="1" indent="-330200" algn="l" defTabSz="914400" rtl="0" eaLnBrk="1" fontAlgn="auto" latinLnBrk="0" hangingPunct="1">
              <a:lnSpc>
                <a:spcPct val="95000"/>
              </a:lnSpc>
              <a:spcBef>
                <a:spcPct val="15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Question: How did this happen?</a:t>
            </a:r>
          </a:p>
          <a:p>
            <a:pPr marL="685800" marR="0" lvl="1" indent="-330200" algn="l" defTabSz="914400" rtl="0" eaLnBrk="1" fontAlgn="auto" latinLnBrk="0" hangingPunct="1">
              <a:lnSpc>
                <a:spcPct val="95000"/>
              </a:lnSpc>
              <a:spcBef>
                <a:spcPct val="15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Answer: Very gradually</a:t>
            </a:r>
            <a:endParaRPr kumimoji="0" lang="en-GB" altLang="en-US" sz="23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307975" marR="0" lvl="0" indent="-307975" algn="l" defTabSz="914400" rtl="0" eaLnBrk="1" fontAlgn="auto" latinLnBrk="0" hangingPunct="1">
              <a:lnSpc>
                <a:spcPct val="95000"/>
              </a:lnSpc>
              <a:spcBef>
                <a:spcPct val="15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6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Need system in place to </a:t>
            </a:r>
          </a:p>
          <a:p>
            <a:pPr marL="685800" marR="0" lvl="1" indent="-330200" algn="l" defTabSz="914400" rtl="0" eaLnBrk="1" fontAlgn="auto" latinLnBrk="0" hangingPunct="1">
              <a:lnSpc>
                <a:spcPct val="95000"/>
              </a:lnSpc>
              <a:spcBef>
                <a:spcPct val="15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detect occurrences </a:t>
            </a:r>
          </a:p>
          <a:p>
            <a:pPr marL="685800" marR="0" lvl="1" indent="-330200" algn="l" defTabSz="914400" rtl="0" eaLnBrk="1" fontAlgn="auto" latinLnBrk="0" hangingPunct="1">
              <a:lnSpc>
                <a:spcPct val="95000"/>
              </a:lnSpc>
              <a:spcBef>
                <a:spcPct val="15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offer opportunity to instigate corrective activities</a:t>
            </a:r>
            <a:endParaRPr kumimoji="0" lang="en-GB" altLang="en-US" sz="23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307975" marR="0" lvl="0" indent="-307975" algn="l" defTabSz="914400" rtl="0" eaLnBrk="1" fontAlgn="auto" latinLnBrk="0" hangingPunct="1">
              <a:lnSpc>
                <a:spcPct val="95000"/>
              </a:lnSpc>
              <a:spcBef>
                <a:spcPct val="15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6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Caveat</a:t>
            </a:r>
          </a:p>
          <a:p>
            <a:pPr marL="685800" marR="0" lvl="1" indent="-330200" algn="l" defTabSz="914400" rtl="0" eaLnBrk="1" fontAlgn="auto" latinLnBrk="0" hangingPunct="1">
              <a:lnSpc>
                <a:spcPct val="95000"/>
              </a:lnSpc>
              <a:spcBef>
                <a:spcPct val="15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If there has been poor planning, there may be considerable confusion</a:t>
            </a:r>
          </a:p>
          <a:p>
            <a:pPr marL="685800" marR="0" lvl="1" indent="-330200" algn="l" defTabSz="914400" rtl="0" eaLnBrk="1" fontAlgn="auto" latinLnBrk="0" hangingPunct="1">
              <a:lnSpc>
                <a:spcPct val="95000"/>
              </a:lnSpc>
              <a:spcBef>
                <a:spcPct val="15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Projects are rarely static</a:t>
            </a:r>
          </a:p>
          <a:p>
            <a:pPr marL="685800" marR="0" lvl="1" indent="-330200" algn="l" defTabSz="914400" rtl="0" eaLnBrk="1" fontAlgn="auto" latinLnBrk="0" hangingPunct="1">
              <a:lnSpc>
                <a:spcPct val="95000"/>
              </a:lnSpc>
              <a:spcBef>
                <a:spcPct val="15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Controlling by conformance to plan that may not be relevant is unlikely to be beneficial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809470" y="244845"/>
            <a:ext cx="361823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concept of control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675101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318018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609600" y="1432561"/>
            <a:ext cx="11054080" cy="466985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07975" marR="0" lvl="0" indent="-307975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Control activity predominantly during execution phase</a:t>
            </a:r>
          </a:p>
          <a:p>
            <a:pPr marL="307975" marR="0" lvl="0" indent="-307975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Needs careful consideration during planning phase</a:t>
            </a:r>
          </a:p>
          <a:p>
            <a:pPr marL="307975" marR="0" lvl="0" indent="-307975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The control system:</a:t>
            </a:r>
          </a:p>
          <a:p>
            <a:pPr marL="307975" marR="0" lvl="0" indent="-307975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Based on easy and simple measures that reflect the objectives of the project</a:t>
            </a:r>
          </a:p>
          <a:p>
            <a:pPr marL="307975" marR="0" lvl="0" indent="-307975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Basic requirements are </a:t>
            </a:r>
          </a:p>
          <a:p>
            <a:pPr marL="685800" marR="0" lvl="1" indent="-330200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Defining </a:t>
            </a:r>
            <a:r>
              <a:rPr kumimoji="0" lang="en-GB" altLang="en-US" sz="2400" b="1" i="0" u="sng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system characteristics</a:t>
            </a:r>
            <a:r>
              <a:rPr kumimoji="0" lang="en-GB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of importance</a:t>
            </a:r>
          </a:p>
          <a:p>
            <a:pPr marL="685800" marR="0" lvl="1" indent="-330200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Defining </a:t>
            </a:r>
            <a:r>
              <a:rPr kumimoji="0" lang="en-GB" altLang="en-US" sz="2400" b="1" i="0" u="sng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limits</a:t>
            </a: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to their variation</a:t>
            </a:r>
          </a:p>
          <a:p>
            <a:pPr marL="685800" marR="0" lvl="1" indent="-330200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400" b="1" i="0" u="sng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Measurement</a:t>
            </a: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of those characteristics</a:t>
            </a:r>
          </a:p>
          <a:p>
            <a:pPr marL="685800" marR="0" lvl="1" indent="-330200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Making progress </a:t>
            </a:r>
            <a:r>
              <a:rPr kumimoji="0" lang="en-GB" altLang="en-US" sz="2400" b="1" i="0" u="sng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visible</a:t>
            </a:r>
          </a:p>
          <a:p>
            <a:pPr marL="685800" marR="0" lvl="1" indent="-330200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400" b="1" i="0" u="sng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Feedback</a:t>
            </a: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of performance to the team</a:t>
            </a:r>
          </a:p>
          <a:p>
            <a:pPr marL="685800" marR="0" lvl="1" indent="-330200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Instituting </a:t>
            </a:r>
            <a:r>
              <a:rPr kumimoji="0" lang="en-GB" altLang="en-US" sz="2400" b="1" i="0" u="sng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corrective action</a:t>
            </a:r>
            <a:r>
              <a:rPr kumimoji="0" lang="en-GB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where required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312257" y="326063"/>
            <a:ext cx="556748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GB" altLang="en-US" sz="2800" b="1" dirty="0">
                <a:solidFill>
                  <a:srgbClr val="00B4F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concept of control (Continued)</a:t>
            </a:r>
            <a:endParaRPr lang="en-US" sz="2800" b="1" dirty="0">
              <a:solidFill>
                <a:srgbClr val="00B0F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2178813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105070"/>
            <a:ext cx="4128422" cy="5165258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626292" y="1457959"/>
            <a:ext cx="10842171" cy="291841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6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The output of a process </a:t>
            </a: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Monitor to determine characteristics of the output</a:t>
            </a: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Interpret data </a:t>
            </a: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Feedback to make changes to the process</a:t>
            </a: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Acceptable deviations from desired performance defines corrective action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287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263634" y="289579"/>
            <a:ext cx="556748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800" b="1" dirty="0">
                <a:solidFill>
                  <a:srgbClr val="00B4F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concept of control (Continued)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32</a:t>
            </a:fld>
            <a:endParaRPr lang="en-US"/>
          </a:p>
        </p:txBody>
      </p:sp>
      <p:pic>
        <p:nvPicPr>
          <p:cNvPr id="9" name="Picture 7" descr="M13NF001">
            <a:extLst>
              <a:ext uri="{FF2B5EF4-FFF2-40B4-BE49-F238E27FC236}">
                <a16:creationId xmlns:a16="http://schemas.microsoft.com/office/drawing/2014/main" id="{23B879D7-E9D7-4577-99B4-5E808150B8F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8960" y="4023361"/>
            <a:ext cx="11054080" cy="20218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 Box 21">
            <a:extLst>
              <a:ext uri="{FF2B5EF4-FFF2-40B4-BE49-F238E27FC236}">
                <a16:creationId xmlns:a16="http://schemas.microsoft.com/office/drawing/2014/main" id="{CE452850-ED76-439A-8D2D-4204F4187E1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79063" y="6133991"/>
            <a:ext cx="8534400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GB" altLang="en-US" sz="2000" b="1" dirty="0">
                <a:latin typeface="Arial" panose="020B0604020202020204" pitchFamily="34" charset="0"/>
              </a:rPr>
              <a:t>Basic model of control</a:t>
            </a:r>
            <a:endParaRPr lang="en-GB" altLang="en-US" sz="2000" b="1" dirty="0"/>
          </a:p>
        </p:txBody>
      </p:sp>
    </p:spTree>
    <p:extLst>
      <p:ext uri="{BB962C8B-B14F-4D97-AF65-F5344CB8AC3E}">
        <p14:creationId xmlns:p14="http://schemas.microsoft.com/office/powerpoint/2010/main" val="240256415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318018"/>
            <a:ext cx="3571726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416560" y="1599306"/>
            <a:ext cx="11186160" cy="454749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28600" marR="0" lvl="0" indent="-228600" algn="l" defTabSz="925513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Defining system characteristics of importance</a:t>
            </a:r>
          </a:p>
          <a:p>
            <a:pPr marL="228600" marR="0" lvl="0" indent="-228600" algn="l" defTabSz="925513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alt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  <a:p>
            <a:pPr marL="228600" indent="-228600" defTabSz="925513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Typically: time, cost, quality </a:t>
            </a:r>
          </a:p>
          <a:p>
            <a:pPr marL="228600" indent="-228600" defTabSz="925513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Dependent on project strategy and available resources</a:t>
            </a:r>
          </a:p>
          <a:p>
            <a:pPr marL="228600" indent="-228600" defTabSz="925513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One constraint could be sacrificed rather than compromise the other two?</a:t>
            </a:r>
          </a:p>
          <a:p>
            <a:pPr marL="228600" indent="-228600" defTabSz="925513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Other issues of strategic importance Examples</a:t>
            </a:r>
          </a:p>
          <a:p>
            <a:pPr marL="685800" lvl="1" indent="-228600" defTabSz="925513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Legal, ethical, environmental, etc.</a:t>
            </a:r>
          </a:p>
          <a:p>
            <a:pPr marL="685800" lvl="1" indent="-228600" defTabSz="925513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Other concerns possible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312257" y="311470"/>
            <a:ext cx="556748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concept of control (Continued)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9626515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155870"/>
            <a:ext cx="4128422" cy="5114458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511630" y="1318017"/>
            <a:ext cx="11060610" cy="494587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28600" marR="0" lvl="0" indent="-228600" algn="l" defTabSz="914400" rtl="0" eaLnBrk="1" fontAlgn="auto" latinLnBrk="0" hangingPunct="1">
              <a:lnSpc>
                <a:spcPct val="95000"/>
              </a:lnSpc>
              <a:spcBef>
                <a:spcPct val="15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Defining limits to their variation</a:t>
            </a:r>
          </a:p>
          <a:p>
            <a:pPr marL="685800" marR="0" lvl="1" indent="-228600" algn="l" defTabSz="914400" rtl="0" eaLnBrk="1" fontAlgn="auto" latinLnBrk="0" hangingPunct="1">
              <a:lnSpc>
                <a:spcPct val="95000"/>
              </a:lnSpc>
              <a:spcBef>
                <a:spcPct val="15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Performance will vary across people and activities </a:t>
            </a:r>
          </a:p>
          <a:p>
            <a:pPr marL="685800" marR="0" lvl="1" indent="-228600" algn="l" defTabSz="914400" rtl="0" eaLnBrk="1" fontAlgn="auto" latinLnBrk="0" hangingPunct="1">
              <a:lnSpc>
                <a:spcPct val="95000"/>
              </a:lnSpc>
              <a:spcBef>
                <a:spcPct val="15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When does a deviation become a problem?</a:t>
            </a:r>
          </a:p>
          <a:p>
            <a:pPr marL="685800" marR="0" lvl="1" indent="-228600" algn="l" defTabSz="914400" rtl="0" eaLnBrk="1" fontAlgn="auto" latinLnBrk="0" hangingPunct="1">
              <a:lnSpc>
                <a:spcPct val="95000"/>
              </a:lnSpc>
              <a:spcBef>
                <a:spcPct val="15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Examples </a:t>
            </a:r>
          </a:p>
          <a:p>
            <a:pPr marL="892175" marR="0" lvl="2" indent="-250825" algn="l" defTabSz="914400" rtl="0" eaLnBrk="1" fontAlgn="auto" latinLnBrk="0" hangingPunct="1">
              <a:lnSpc>
                <a:spcPct val="95000"/>
              </a:lnSpc>
              <a:spcBef>
                <a:spcPct val="15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Health and safety – zero tolerance</a:t>
            </a:r>
          </a:p>
          <a:p>
            <a:pPr marL="892175" marR="0" lvl="2" indent="-250825" algn="l" defTabSz="914400" rtl="0" eaLnBrk="1" fontAlgn="auto" latinLnBrk="0" hangingPunct="1">
              <a:lnSpc>
                <a:spcPct val="95000"/>
              </a:lnSpc>
              <a:spcBef>
                <a:spcPct val="15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For some organisations, 1% on cost acceptable whilst one day’s delay is unacceptable</a:t>
            </a:r>
          </a:p>
          <a:p>
            <a:pPr marL="685800" marR="0" lvl="1" indent="-228600" algn="l" defTabSz="914400" rtl="0" eaLnBrk="1" fontAlgn="auto" latinLnBrk="0" hangingPunct="1">
              <a:lnSpc>
                <a:spcPct val="95000"/>
              </a:lnSpc>
              <a:spcBef>
                <a:spcPct val="15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Always some variation expected</a:t>
            </a:r>
          </a:p>
          <a:p>
            <a:pPr marL="685800" marR="0" lvl="1" indent="-228600" algn="l" defTabSz="914400" rtl="0" eaLnBrk="1" fontAlgn="auto" latinLnBrk="0" hangingPunct="1">
              <a:lnSpc>
                <a:spcPct val="95000"/>
              </a:lnSpc>
              <a:spcBef>
                <a:spcPct val="15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Should expect positive and negative</a:t>
            </a:r>
          </a:p>
          <a:p>
            <a:pPr marL="685800" marR="0" lvl="1" indent="-228600" algn="l" defTabSz="914400" rtl="0" eaLnBrk="1" fontAlgn="auto" latinLnBrk="0" hangingPunct="1">
              <a:lnSpc>
                <a:spcPct val="95000"/>
              </a:lnSpc>
              <a:spcBef>
                <a:spcPct val="15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In theory: the positive’s benefits should cancel the negatives</a:t>
            </a:r>
          </a:p>
          <a:p>
            <a:pPr marL="685800" marR="0" lvl="1" indent="-228600" algn="l" defTabSz="914400" rtl="0" eaLnBrk="1" fontAlgn="auto" latinLnBrk="0" hangingPunct="1">
              <a:lnSpc>
                <a:spcPct val="95000"/>
              </a:lnSpc>
              <a:spcBef>
                <a:spcPct val="15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In reality: the former are difficult to harness, the latter accumulate</a:t>
            </a:r>
          </a:p>
          <a:p>
            <a:pPr marL="685800" marR="0" lvl="1" indent="-228600" algn="l" defTabSz="914400" rtl="0" eaLnBrk="1" fontAlgn="auto" latinLnBrk="0" hangingPunct="1">
              <a:lnSpc>
                <a:spcPct val="95000"/>
              </a:lnSpc>
              <a:spcBef>
                <a:spcPct val="15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Negatives should trigger further monitoring to ensure keeping on track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162696" y="223670"/>
            <a:ext cx="556748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concept of control (Continued)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3088174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883920"/>
            <a:ext cx="4128422" cy="5386407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609600" y="1155869"/>
            <a:ext cx="10842171" cy="510802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28600" marR="0" lvl="0" indent="-228600" algn="l" defTabSz="914400" rtl="0" eaLnBrk="1" fontAlgn="auto" latinLnBrk="0" hangingPunct="1">
              <a:lnSpc>
                <a:spcPct val="9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23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Measurement of characteristics</a:t>
            </a:r>
          </a:p>
          <a:p>
            <a:pPr marL="228600" marR="0" lvl="0" indent="-228600" algn="just" defTabSz="914400" rtl="0" eaLnBrk="1" fontAlgn="auto" latinLnBrk="0" hangingPunct="1">
              <a:lnSpc>
                <a:spcPct val="9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When to measure?</a:t>
            </a:r>
          </a:p>
          <a:p>
            <a:pPr marL="573088" marR="0" lvl="1" indent="-274638" algn="just" defTabSz="914400" rtl="0" eaLnBrk="1" fontAlgn="auto" latinLnBrk="0" hangingPunct="1">
              <a:lnSpc>
                <a:spcPct val="95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Balance: too late to take action vs permanently harassing people to find out progress </a:t>
            </a:r>
          </a:p>
          <a:p>
            <a:pPr marL="573088" marR="0" lvl="1" indent="-274638" algn="just" defTabSz="914400" rtl="0" eaLnBrk="1" fontAlgn="auto" latinLnBrk="0" hangingPunct="1">
              <a:lnSpc>
                <a:spcPct val="95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Need to satisfy control process vs project team’s work/report ratio</a:t>
            </a:r>
          </a:p>
          <a:p>
            <a:pPr marL="228600" marR="0" lvl="0" indent="-228600" algn="just" defTabSz="914400" rtl="0" eaLnBrk="1" fontAlgn="auto" latinLnBrk="0" hangingPunct="1">
              <a:lnSpc>
                <a:spcPct val="9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How often to measure?</a:t>
            </a:r>
          </a:p>
          <a:p>
            <a:pPr marL="573088" marR="0" lvl="1" indent="-274638" algn="just" defTabSz="914400" rtl="0" eaLnBrk="1" fontAlgn="auto" latinLnBrk="0" hangingPunct="1">
              <a:lnSpc>
                <a:spcPct val="95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Continuously sense activity, assess feedback, take action </a:t>
            </a:r>
          </a:p>
          <a:p>
            <a:pPr marL="573088" marR="0" lvl="1" indent="-274638" algn="just" defTabSz="914400" rtl="0" eaLnBrk="1" fontAlgn="auto" latinLnBrk="0" hangingPunct="1">
              <a:lnSpc>
                <a:spcPct val="95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Control failures</a:t>
            </a:r>
          </a:p>
          <a:p>
            <a:pPr marL="847725" marR="0" lvl="2" indent="-273050" algn="just" defTabSz="914400" rtl="0" eaLnBrk="1" fontAlgn="auto" latinLnBrk="0" hangingPunct="1">
              <a:lnSpc>
                <a:spcPct val="95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time delay in receiving information </a:t>
            </a:r>
          </a:p>
          <a:p>
            <a:pPr marL="847725" marR="0" lvl="2" indent="-273050" algn="just" defTabSz="914400" rtl="0" eaLnBrk="1" fontAlgn="auto" latinLnBrk="0" hangingPunct="1">
              <a:lnSpc>
                <a:spcPct val="95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time delay in implementing reaction</a:t>
            </a:r>
          </a:p>
          <a:p>
            <a:pPr marL="228600" marR="0" lvl="0" indent="-228600" algn="just" defTabSz="914400" rtl="0" eaLnBrk="1" fontAlgn="auto" latinLnBrk="0" hangingPunct="1">
              <a:lnSpc>
                <a:spcPct val="9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When do key characteristics take place?</a:t>
            </a:r>
          </a:p>
          <a:p>
            <a:pPr marL="573088" marR="0" lvl="1" indent="-274638" algn="just" defTabSz="914400" rtl="0" eaLnBrk="1" fontAlgn="auto" latinLnBrk="0" hangingPunct="1">
              <a:lnSpc>
                <a:spcPct val="95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Input: designs, labour, materials</a:t>
            </a:r>
          </a:p>
          <a:p>
            <a:pPr marL="573088" marR="0" lvl="1" indent="-274638" algn="just" defTabSz="914400" rtl="0" eaLnBrk="1" fontAlgn="auto" latinLnBrk="0" hangingPunct="1">
              <a:lnSpc>
                <a:spcPct val="95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In process: work methods, checks</a:t>
            </a:r>
          </a:p>
          <a:p>
            <a:pPr marL="573088" marR="0" lvl="1" indent="-274638" algn="just" defTabSz="914400" rtl="0" eaLnBrk="1" fontAlgn="auto" latinLnBrk="0" hangingPunct="1">
              <a:lnSpc>
                <a:spcPct val="95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Output: number of defects, customer/user sign-off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419662" y="136525"/>
            <a:ext cx="556748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concept of control (Continued)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257990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D78A050-B029-38A5-E3C6-CA1B86DDB6D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E05C83D2-9563-DF15-2157-F22174CE7D6A}"/>
              </a:ext>
            </a:extLst>
          </p:cNvPr>
          <p:cNvSpPr/>
          <p:nvPr/>
        </p:nvSpPr>
        <p:spPr>
          <a:xfrm>
            <a:off x="8508514" y="1318018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A54F60E-04E0-BC5F-EE2B-A4A831F49F02}"/>
              </a:ext>
            </a:extLst>
          </p:cNvPr>
          <p:cNvSpPr/>
          <p:nvPr/>
        </p:nvSpPr>
        <p:spPr>
          <a:xfrm>
            <a:off x="609600" y="1554481"/>
            <a:ext cx="11165840" cy="45597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Making progress visible and feedback of performance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The principle if visible signs</a:t>
            </a: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lights on indicate a problem </a:t>
            </a: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display of quantity of output relative to target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Instituting corrective action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What to do about the deviation?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‘You can only manage the future, what has happened is history’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‘Whilst knowing where you are is important, what you do next will make the difference’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3B42397-28BD-0448-7505-ED7107AACF2E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3FEFB19C-4156-346F-0EB2-5F78AE69A18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F5E4F156-8CEB-F608-0037-6304EBC60303}"/>
              </a:ext>
            </a:extLst>
          </p:cNvPr>
          <p:cNvSpPr/>
          <p:nvPr/>
        </p:nvSpPr>
        <p:spPr>
          <a:xfrm>
            <a:off x="3435194" y="283668"/>
            <a:ext cx="556748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concept of control (Continued)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5574530-354E-D4E5-FF4B-E389714934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3158486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0D6FC19-78BA-6C82-5BAC-A9CCDD94E39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D8C7EB1E-0249-E64D-5E2C-3DA69383D79B}"/>
              </a:ext>
            </a:extLst>
          </p:cNvPr>
          <p:cNvSpPr/>
          <p:nvPr/>
        </p:nvSpPr>
        <p:spPr>
          <a:xfrm>
            <a:off x="8508514" y="1155870"/>
            <a:ext cx="3602206" cy="5114458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97540ED0-4533-E2EC-C5AA-BCEA4FDB9923}"/>
              </a:ext>
            </a:extLst>
          </p:cNvPr>
          <p:cNvSpPr/>
          <p:nvPr/>
        </p:nvSpPr>
        <p:spPr>
          <a:xfrm>
            <a:off x="599440" y="1448516"/>
            <a:ext cx="10952480" cy="46913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marR="0" lvl="0" indent="-2857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altLang="en-US" sz="26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Instituting corrective action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A </a:t>
            </a:r>
            <a:r>
              <a:rPr kumimoji="0" lang="en-GB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single event is the product of many linked smaller events</a:t>
            </a:r>
          </a:p>
          <a:p>
            <a:pPr marL="606425" marR="0" lvl="1" indent="-319088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All smaller events should </a:t>
            </a:r>
          </a:p>
          <a:p>
            <a:pPr marL="892175" marR="0" lvl="2" indent="-274638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have progress monitored </a:t>
            </a:r>
          </a:p>
          <a:p>
            <a:pPr marL="892175" marR="0" lvl="2" indent="-274638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appropriate action taken to keep them on track</a:t>
            </a:r>
          </a:p>
          <a:p>
            <a:pPr marL="606425" marR="0" lvl="1" indent="-319088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The system for overall control can be viewed as a system of smaller systems of control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Feedforward</a:t>
            </a:r>
          </a:p>
          <a:p>
            <a:pPr marL="606425" marR="0" lvl="1" indent="-319088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Look for problems or situations that </a:t>
            </a:r>
            <a:r>
              <a:rPr kumimoji="0" lang="en-GB" altLang="en-US" sz="2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will/may</a:t>
            </a:r>
            <a:r>
              <a:rPr kumimoji="0" lang="en-GB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be faced</a:t>
            </a:r>
          </a:p>
          <a:p>
            <a:pPr marL="606425" marR="0" lvl="1" indent="-319088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Make changes to protect the project outcomes</a:t>
            </a:r>
          </a:p>
          <a:p>
            <a:pPr marL="606425" marR="0" lvl="1" indent="-319088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Risk management</a:t>
            </a:r>
          </a:p>
          <a:p>
            <a:pPr marL="892175" marR="0" lvl="2" indent="-274638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should be performed at the start of the project</a:t>
            </a:r>
          </a:p>
          <a:p>
            <a:pPr marL="892175" marR="0" lvl="2" indent="-274638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and be on-going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F7C1E04-9E37-971A-1D55-70F6FAECD4E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F0A4B0F8-B6B2-3A94-9D25-EF2330E5FEA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46DD89E4-F7FD-6D90-7E74-E7BC3DCBE4BC}"/>
              </a:ext>
            </a:extLst>
          </p:cNvPr>
          <p:cNvSpPr/>
          <p:nvPr/>
        </p:nvSpPr>
        <p:spPr>
          <a:xfrm>
            <a:off x="3834856" y="194952"/>
            <a:ext cx="556748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concept of control (Continued)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9BEAC43-1154-1C41-E749-394CB41E32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9251588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D15BF6C-790E-109D-B172-D08BCE61A84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118412A6-C342-F6A5-48F1-5492B08FB651}"/>
              </a:ext>
            </a:extLst>
          </p:cNvPr>
          <p:cNvSpPr/>
          <p:nvPr/>
        </p:nvSpPr>
        <p:spPr>
          <a:xfrm>
            <a:off x="8508514" y="1076138"/>
            <a:ext cx="4128422" cy="519418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E032745-B335-199A-8550-8026FB82D38B}"/>
              </a:ext>
            </a:extLst>
          </p:cNvPr>
          <p:cNvSpPr/>
          <p:nvPr/>
        </p:nvSpPr>
        <p:spPr>
          <a:xfrm>
            <a:off x="609600" y="1363737"/>
            <a:ext cx="10993120" cy="470536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28600" marR="0" lvl="0" indent="-228600" algn="l" defTabSz="914400" rtl="0" eaLnBrk="1" fontAlgn="auto" latinLnBrk="0" hangingPunct="1">
              <a:lnSpc>
                <a:spcPct val="9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26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Configuration control</a:t>
            </a:r>
            <a:endParaRPr kumimoji="0" lang="en-GB" altLang="en-US" sz="26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3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Change happens</a:t>
            </a:r>
            <a:r>
              <a:rPr kumimoji="0" lang="en-GB" altLang="en-US" sz="2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…</a:t>
            </a:r>
          </a:p>
          <a:p>
            <a:pPr marL="685800" marR="0" lvl="1" indent="-228600" algn="l" defTabSz="914400" rtl="0" eaLnBrk="1" fontAlgn="auto" latinLnBrk="0" hangingPunct="1">
              <a:lnSpc>
                <a:spcPct val="95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It costs</a:t>
            </a:r>
          </a:p>
          <a:p>
            <a:pPr marL="685800" marR="0" lvl="1" indent="-228600" algn="l" defTabSz="914400" rtl="0" eaLnBrk="1" fontAlgn="auto" latinLnBrk="0" hangingPunct="1">
              <a:lnSpc>
                <a:spcPct val="95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Technology, requirements, markets, people change</a:t>
            </a:r>
          </a:p>
          <a:p>
            <a:pPr marL="228600" marR="0" lvl="0" indent="-228600" algn="l" defTabSz="914400" rtl="0" eaLnBrk="1" fontAlgn="auto" latinLnBrk="0" hangingPunct="1">
              <a:lnSpc>
                <a:spcPct val="9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3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Change control systems need to be established early </a:t>
            </a:r>
          </a:p>
          <a:p>
            <a:pPr marL="685800" marR="0" lvl="1" indent="-228600" algn="l" defTabSz="914400" rtl="0" eaLnBrk="1" fontAlgn="auto" latinLnBrk="0" hangingPunct="1">
              <a:lnSpc>
                <a:spcPct val="95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Not to constrain change</a:t>
            </a:r>
          </a:p>
          <a:p>
            <a:pPr marL="685800" marR="0" lvl="1" indent="-228600" algn="l" defTabSz="914400" rtl="0" eaLnBrk="1" fontAlgn="auto" latinLnBrk="0" hangingPunct="1">
              <a:lnSpc>
                <a:spcPct val="95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But to recognise it, accommodate it, plan for it</a:t>
            </a:r>
          </a:p>
          <a:p>
            <a:pPr marL="228600" marR="0" lvl="0" indent="-228600" algn="l" defTabSz="914400" rtl="0" eaLnBrk="1" fontAlgn="auto" latinLnBrk="0" hangingPunct="1">
              <a:lnSpc>
                <a:spcPct val="9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3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Need to ensure that everyone is working on the latest (current) version of the designs and specifications</a:t>
            </a:r>
          </a:p>
          <a:p>
            <a:pPr marL="685800" marR="0" lvl="1" indent="-228600" algn="l" defTabSz="914400" rtl="0" eaLnBrk="1" fontAlgn="auto" latinLnBrk="0" hangingPunct="1">
              <a:lnSpc>
                <a:spcPct val="95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Fundamental even in smallest project</a:t>
            </a:r>
          </a:p>
          <a:p>
            <a:pPr marL="685800" marR="0" lvl="1" indent="-228600" algn="l" defTabSz="914400" rtl="0" eaLnBrk="1" fontAlgn="auto" latinLnBrk="0" hangingPunct="1">
              <a:lnSpc>
                <a:spcPct val="95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Can be undertaken centrally by project office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23AF3780-7D2E-75FF-79A9-455C5A6CDF99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A6A32522-64B0-A71A-D7D2-3852BA51802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5F1BF04F-CB77-1BB4-115B-1118CBFA0C3B}"/>
              </a:ext>
            </a:extLst>
          </p:cNvPr>
          <p:cNvSpPr/>
          <p:nvPr/>
        </p:nvSpPr>
        <p:spPr>
          <a:xfrm>
            <a:off x="3697140" y="265674"/>
            <a:ext cx="556748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concept of control (Continued)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34A82B4-5674-F89E-6AAF-2CDB509B2D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8963385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-298197" y="304800"/>
            <a:ext cx="4473957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1294743" y="4639735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3982937" y="933965"/>
            <a:ext cx="54932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Summary of Learning Objectives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2907277" y="1940889"/>
            <a:ext cx="8584236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lvl="0" indent="-457200" algn="just">
              <a:buFont typeface="+mj-lt"/>
              <a:buAutoNum type="arabicPeriod"/>
            </a:pPr>
            <a:r>
              <a:rPr lang="en-US" sz="2600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Define the requirements of initial planning, including the role that managing scope plays in this.</a:t>
            </a:r>
          </a:p>
          <a:p>
            <a:pPr marL="457200" lvl="0" indent="-457200" algn="just">
              <a:buFont typeface="+mj-lt"/>
              <a:buAutoNum type="arabicPeriod"/>
            </a:pPr>
            <a:r>
              <a:rPr lang="en-US" sz="2600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Identify characteristics of the planning process and approaches to planning</a:t>
            </a:r>
          </a:p>
          <a:p>
            <a:pPr marL="457200" lvl="0" indent="-457200" algn="just">
              <a:buFont typeface="+mj-lt"/>
              <a:buAutoNum type="arabicPeriod"/>
            </a:pPr>
            <a:r>
              <a:rPr lang="en-US" sz="2600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Understand the impact that the choice of structure will have on the achievement of project objectives.</a:t>
            </a:r>
          </a:p>
          <a:p>
            <a:pPr marL="457200" lvl="0" indent="-457200" algn="just">
              <a:buFont typeface="+mj-lt"/>
              <a:buAutoNum type="arabicPeriod"/>
            </a:pPr>
            <a:r>
              <a:rPr lang="en-US" sz="2600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Provide a framework for the project manager to guide understanding of some of the human resource issues that they will face.</a:t>
            </a:r>
          </a:p>
          <a:p>
            <a:pPr marL="457200" lvl="0" indent="-457200" algn="just">
              <a:buFont typeface="+mj-lt"/>
              <a:buAutoNum type="arabicPeriod"/>
            </a:pPr>
            <a:r>
              <a:rPr lang="en-US" sz="2600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Identify the elements of a control system appropriate to a particular project.</a:t>
            </a:r>
          </a:p>
          <a:p>
            <a:pPr lvl="0" algn="just"/>
            <a:endParaRPr lang="en-US" sz="2600" dirty="0"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7DA6679-0DBF-ED63-7FBA-A15CF1A3BA15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D28298DC-6C4E-D4D2-0EF2-1A79C3BD5BD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1651331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070275"/>
            <a:ext cx="3541246" cy="5278734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084216" y="1513840"/>
            <a:ext cx="10280470" cy="46098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just">
              <a:buFont typeface="Wingdings" panose="05000000000000000000" pitchFamily="2" charset="2"/>
              <a:buChar char="Ø"/>
              <a:defRPr/>
            </a:pPr>
            <a:r>
              <a:rPr lang="en-US" sz="27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Morris, P. W., &amp; Pinto, J. K. (Eds.). (2007). The Wiley guide to project technology, supply chain, and procurement management (Vol. 4). John Wiley &amp; Sons.</a:t>
            </a:r>
          </a:p>
          <a:p>
            <a:pPr lvl="0" algn="just">
              <a:defRPr/>
            </a:pPr>
            <a:endParaRPr lang="en-US" sz="2700" dirty="0">
              <a:solidFill>
                <a:prstClr val="black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marL="457200" lvl="0" indent="-457200" algn="just">
              <a:buFont typeface="Wingdings" panose="05000000000000000000" pitchFamily="2" charset="2"/>
              <a:buChar char="Ø"/>
              <a:defRPr/>
            </a:pPr>
            <a:r>
              <a:rPr lang="en-US" sz="27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Schwalbe, K. (2015). Information technology project management. Cengage Learning.</a:t>
            </a:r>
          </a:p>
          <a:p>
            <a:pPr lvl="0" algn="just">
              <a:defRPr/>
            </a:pPr>
            <a:endParaRPr lang="en-US" sz="2700" dirty="0">
              <a:solidFill>
                <a:prstClr val="black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marL="457200" lvl="0" indent="-457200" algn="just">
              <a:buFont typeface="Wingdings" panose="05000000000000000000" pitchFamily="2" charset="2"/>
              <a:buChar char="Ø"/>
              <a:defRPr/>
            </a:pPr>
            <a:r>
              <a:rPr lang="en-US" sz="27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Supply Chain Council</a:t>
            </a:r>
          </a:p>
          <a:p>
            <a:pPr marL="457200" lvl="0" indent="-457200" algn="just">
              <a:buFont typeface="Wingdings" panose="05000000000000000000" pitchFamily="2" charset="2"/>
              <a:buChar char="Ø"/>
              <a:defRPr/>
            </a:pPr>
            <a:endParaRPr lang="en-US" sz="2700" dirty="0">
              <a:solidFill>
                <a:prstClr val="black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791628" y="316549"/>
            <a:ext cx="594027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2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Essential Reference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40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8180905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661989" y="3066171"/>
            <a:ext cx="3801492" cy="201756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7e97f5759b239d09901a6c3e6d044424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ff6c873fd4150f862f394d9ad33a2f1b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871E9E6F-D23B-41E6-AB54-47F0F3F514E7}"/>
</file>

<file path=customXml/itemProps2.xml><?xml version="1.0" encoding="utf-8"?>
<ds:datastoreItem xmlns:ds="http://schemas.openxmlformats.org/officeDocument/2006/customXml" ds:itemID="{C1A6ACB2-15F9-422B-B96E-2C77834A8846}"/>
</file>

<file path=customXml/itemProps3.xml><?xml version="1.0" encoding="utf-8"?>
<ds:datastoreItem xmlns:ds="http://schemas.openxmlformats.org/officeDocument/2006/customXml" ds:itemID="{E97CB9C2-5F3D-4878-A5D5-A291B4B7A8DB}"/>
</file>

<file path=docProps/app.xml><?xml version="1.0" encoding="utf-8"?>
<Properties xmlns="http://schemas.openxmlformats.org/officeDocument/2006/extended-properties" xmlns:vt="http://schemas.openxmlformats.org/officeDocument/2006/docPropsVTypes">
  <TotalTime>3817</TotalTime>
  <Words>2907</Words>
  <Application>Microsoft Office PowerPoint</Application>
  <PresentationFormat>Widescreen</PresentationFormat>
  <Paragraphs>475</Paragraphs>
  <Slides>41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41</vt:i4>
      </vt:variant>
    </vt:vector>
  </HeadingPairs>
  <TitlesOfParts>
    <vt:vector size="47" baseType="lpstr">
      <vt:lpstr>Arial</vt:lpstr>
      <vt:lpstr>Calibri</vt:lpstr>
      <vt:lpstr>Calibri Light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Dr. Tarek Mohamed</cp:lastModifiedBy>
  <cp:revision>125</cp:revision>
  <dcterms:created xsi:type="dcterms:W3CDTF">2023-04-29T09:08:23Z</dcterms:created>
  <dcterms:modified xsi:type="dcterms:W3CDTF">2024-10-23T03:16:56Z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