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wav" ContentType="audio/x-wav"/>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4"/>
  </p:notesMasterIdLst>
  <p:sldIdLst>
    <p:sldId id="480" r:id="rId2"/>
    <p:sldId id="271" r:id="rId3"/>
    <p:sldId id="482" r:id="rId4"/>
    <p:sldId id="494" r:id="rId5"/>
    <p:sldId id="496" r:id="rId6"/>
    <p:sldId id="313" r:id="rId7"/>
    <p:sldId id="497" r:id="rId8"/>
    <p:sldId id="493" r:id="rId9"/>
    <p:sldId id="492" r:id="rId10"/>
    <p:sldId id="491" r:id="rId11"/>
    <p:sldId id="485" r:id="rId12"/>
    <p:sldId id="488" r:id="rId13"/>
    <p:sldId id="481" r:id="rId14"/>
    <p:sldId id="276" r:id="rId15"/>
    <p:sldId id="484" r:id="rId16"/>
    <p:sldId id="489" r:id="rId17"/>
    <p:sldId id="306" r:id="rId18"/>
    <p:sldId id="483" r:id="rId19"/>
    <p:sldId id="487" r:id="rId20"/>
    <p:sldId id="486" r:id="rId21"/>
    <p:sldId id="490"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482"/>
            <p14:sldId id="494"/>
            <p14:sldId id="496"/>
            <p14:sldId id="313"/>
            <p14:sldId id="497"/>
            <p14:sldId id="493"/>
            <p14:sldId id="492"/>
            <p14:sldId id="491"/>
            <p14:sldId id="485"/>
            <p14:sldId id="488"/>
            <p14:sldId id="481"/>
            <p14:sldId id="276"/>
            <p14:sldId id="484"/>
            <p14:sldId id="489"/>
            <p14:sldId id="306"/>
            <p14:sldId id="483"/>
            <p14:sldId id="487"/>
            <p14:sldId id="486"/>
            <p14:sldId id="49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9C3CF"/>
    <a:srgbClr val="ECE1ED"/>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87654" autoAdjust="0"/>
  </p:normalViewPr>
  <p:slideViewPr>
    <p:cSldViewPr snapToGrid="0">
      <p:cViewPr varScale="1">
        <p:scale>
          <a:sx n="97" d="100"/>
          <a:sy n="97" d="100"/>
        </p:scale>
        <p:origin x="1160" y="2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5/21/23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27437170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839412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0922994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 sz="1200" b="0" i="0" kern="1200" dirty="0">
                <a:solidFill>
                  <a:schemeClr val="tx1"/>
                </a:solidFill>
                <a:effectLst/>
                <a:latin typeface="+mn-lt"/>
                <a:ea typeface="+mn-ea"/>
                <a:cs typeface="+mn-cs"/>
              </a:rPr>
              <a:t>تاريخ التواصل البشري يعود إلى العصر الحجري القديم، أي منذ حوالي 2.6 مليون سنة عندما تعلم الإنسان استخدام الحجارة والعصي للصيد والدفاع والبناء. ومنذ ذلك الحين، تطور التواصل البشري بشكل كبير مع تطور اللغة والكتابة والتكنولوجيا. ويمكن القول بأن التواصل البشري هو جزء أساسي من حياة الإنسان وثقافته وتطوره.</a:t>
            </a:r>
          </a:p>
          <a:p>
            <a:pPr algn="r"/>
            <a:endParaRPr lang="ar" sz="1200" b="0" i="0" kern="1200" dirty="0">
              <a:solidFill>
                <a:schemeClr val="tx1"/>
              </a:solidFill>
              <a:effectLst/>
              <a:latin typeface="+mn-lt"/>
              <a:ea typeface="+mn-ea"/>
              <a:cs typeface="+mn-cs"/>
            </a:endParaRPr>
          </a:p>
          <a:p>
            <a:pPr algn="r"/>
            <a:r>
              <a:rPr lang="ar" sz="1200" b="0" i="0" kern="1200" dirty="0">
                <a:solidFill>
                  <a:schemeClr val="tx1"/>
                </a:solidFill>
                <a:effectLst/>
                <a:latin typeface="+mn-lt"/>
                <a:ea typeface="+mn-ea"/>
                <a:cs typeface="+mn-cs"/>
              </a:rPr>
              <a:t>بالتأكيد. تطور التواصل البشري مع الزمن شمل العديد من الابتكارات والتقنيات، بما في ذلك:</a:t>
            </a:r>
          </a:p>
          <a:p>
            <a:pPr algn="r"/>
            <a:r>
              <a:rPr lang="ar" sz="1200" b="0" i="0" kern="1200" dirty="0">
                <a:solidFill>
                  <a:schemeClr val="tx1"/>
                </a:solidFill>
                <a:effectLst/>
                <a:latin typeface="+mn-lt"/>
                <a:ea typeface="+mn-ea"/>
                <a:cs typeface="+mn-cs"/>
              </a:rPr>
              <a:t>التكنولوجيا: من الأجهزة البسيطة مثل الطبل والصوت المنخفض إلى الهواتف النقالة والإنترنت والتقنيات الحديثة الأخرى.</a:t>
            </a:r>
          </a:p>
          <a:p>
            <a:pPr algn="r"/>
            <a:r>
              <a:rPr lang="ar" sz="1200" b="0" i="0" kern="1200" dirty="0">
                <a:solidFill>
                  <a:schemeClr val="tx1"/>
                </a:solidFill>
                <a:effectLst/>
                <a:latin typeface="+mn-lt"/>
                <a:ea typeface="+mn-ea"/>
                <a:cs typeface="+mn-cs"/>
              </a:rPr>
              <a:t>اللغة: من الحروف الأولى والرموز والأنظمة الفردية البسيطة إلى اللغات المعقدة والكتابة والترجمة الآلية.</a:t>
            </a:r>
          </a:p>
          <a:p>
            <a:pPr algn="r"/>
            <a:r>
              <a:rPr lang="ar" sz="1200" b="0" i="0" kern="1200" dirty="0">
                <a:solidFill>
                  <a:schemeClr val="tx1"/>
                </a:solidFill>
                <a:effectLst/>
                <a:latin typeface="+mn-lt"/>
                <a:ea typeface="+mn-ea"/>
                <a:cs typeface="+mn-cs"/>
              </a:rPr>
              <a:t>الفنون: من الحفريات والنقوش إلى الأدب والمسرح والسينما والموسيقى.</a:t>
            </a:r>
          </a:p>
          <a:p>
            <a:pPr algn="r"/>
            <a:r>
              <a:rPr lang="ar" sz="1200" b="0" i="0" kern="1200" dirty="0">
                <a:solidFill>
                  <a:schemeClr val="tx1"/>
                </a:solidFill>
                <a:effectLst/>
                <a:latin typeface="+mn-lt"/>
                <a:ea typeface="+mn-ea"/>
                <a:cs typeface="+mn-cs"/>
              </a:rPr>
              <a:t>الثقافة: من الطقوس الدينية والعادات والتقاليد إلى التنوع الثقافي والمفاهيم الحديثة للتعليم والعلوم.</a:t>
            </a:r>
          </a:p>
          <a:p>
            <a:pPr algn="r"/>
            <a:r>
              <a:rPr lang="ar" sz="1200" b="0" i="0" kern="1200" dirty="0">
                <a:solidFill>
                  <a:schemeClr val="tx1"/>
                </a:solidFill>
                <a:effectLst/>
                <a:latin typeface="+mn-lt"/>
                <a:ea typeface="+mn-ea"/>
                <a:cs typeface="+mn-cs"/>
              </a:rPr>
              <a:t>ومع كل تقدم جديد، يتطلع الإنسان إلى تحسين التواصل البشري وتوسيع نطاقه لحل المشكلات وتحقيق التنمية الاجتماعية والاقتصادية والثقافية.</a:t>
            </a:r>
          </a:p>
          <a:p>
            <a:pPr algn="r"/>
            <a:br>
              <a:rPr lang="ar" dirty="0"/>
            </a:br>
            <a:br>
              <a:rPr lang="ar" sz="1200" b="0" i="0" kern="1200" dirty="0">
                <a:solidFill>
                  <a:schemeClr val="tx1"/>
                </a:solidFill>
                <a:effectLst/>
                <a:latin typeface="+mn-lt"/>
                <a:ea typeface="+mn-ea"/>
                <a:cs typeface="+mn-cs"/>
              </a:rPr>
            </a:br>
            <a:endParaRPr lang="ar" sz="1200" b="0" i="0" kern="1200" dirty="0">
              <a:solidFill>
                <a:schemeClr val="tx1"/>
              </a:solidFill>
              <a:effectLst/>
              <a:latin typeface="+mn-lt"/>
              <a:ea typeface="+mn-ea"/>
              <a:cs typeface="+mn-cs"/>
            </a:endParaRPr>
          </a:p>
          <a:p>
            <a:pPr marL="0" algn="r" defTabSz="914400" rtl="1"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r>
              <a:rPr lang="en-US" sz="1200" b="0" i="0" kern="1200" dirty="0">
                <a:solidFill>
                  <a:schemeClr val="tx1"/>
                </a:solidFill>
                <a:effectLst/>
                <a:latin typeface="+mn-lt"/>
                <a:ea typeface="+mn-ea"/>
                <a:cs typeface="+mn-cs"/>
              </a:rPr>
              <a:t>70–80 percent of working time is spent on some kind of communication. We are reading, writing, and listening to our co-workers, or having one-tone conversations with our supervisors.</a:t>
            </a:r>
          </a:p>
          <a:p>
            <a:pPr marL="0" algn="l" defTabSz="914400" rtl="0" eaLnBrk="1" latinLnBrk="0" hangingPunct="1"/>
            <a:r>
              <a:rPr lang="en-US" sz="1200" b="1" i="0" kern="1200" dirty="0">
                <a:solidFill>
                  <a:schemeClr val="tx1"/>
                </a:solidFill>
                <a:effectLst/>
                <a:latin typeface="+mn-lt"/>
                <a:ea typeface="+mn-ea"/>
                <a:cs typeface="+mn-cs"/>
              </a:rPr>
              <a:t>Asst. Prof. Pradeep </a:t>
            </a:r>
            <a:r>
              <a:rPr lang="en-US" sz="1200" b="1" i="0" kern="1200" dirty="0" err="1">
                <a:solidFill>
                  <a:schemeClr val="tx1"/>
                </a:solidFill>
                <a:effectLst/>
                <a:latin typeface="+mn-lt"/>
                <a:ea typeface="+mn-ea"/>
                <a:cs typeface="+mn-cs"/>
              </a:rPr>
              <a:t>Kendre</a:t>
            </a:r>
            <a:r>
              <a:rPr lang="en-US" sz="1200" b="1" i="0" kern="1200" dirty="0">
                <a:solidFill>
                  <a:schemeClr val="tx1"/>
                </a:solidFill>
                <a:effectLst/>
                <a:latin typeface="+mn-lt"/>
                <a:ea typeface="+mn-ea"/>
                <a:cs typeface="+mn-cs"/>
              </a:rPr>
              <a:t> </a:t>
            </a:r>
            <a:r>
              <a:rPr lang="en-US" sz="1200" b="0" i="0" kern="1200" dirty="0">
                <a:solidFill>
                  <a:schemeClr val="tx1"/>
                </a:solidFill>
                <a:effectLst/>
                <a:latin typeface="+mn-lt"/>
                <a:ea typeface="+mn-ea"/>
                <a:cs typeface="+mn-cs"/>
              </a:rPr>
              <a:t>|| October, 29 2021 </a:t>
            </a:r>
          </a:p>
          <a:p>
            <a:pPr marL="0" algn="l" defTabSz="914400" rtl="0" eaLnBrk="1" latinLnBrk="0" hangingPunct="1"/>
            <a:r>
              <a:rPr lang="en-US" dirty="0"/>
              <a:t>https://</a:t>
            </a:r>
            <a:r>
              <a:rPr lang="en-US" dirty="0" err="1"/>
              <a:t>law.dypvp.edu.in</a:t>
            </a:r>
            <a:r>
              <a:rPr lang="en-US" dirty="0"/>
              <a:t>/blogs/importance-of-communication-and-its-process</a:t>
            </a:r>
            <a:endParaRPr lang="ar-SA" dirty="0"/>
          </a:p>
          <a:p>
            <a:pPr marL="0" algn="l" defTabSz="914400" rtl="0" eaLnBrk="1" latinLnBrk="0" hangingPunct="1"/>
            <a:endParaRPr lang="ar-SA" dirty="0"/>
          </a:p>
          <a:p>
            <a:pPr marL="0" algn="l" defTabSz="914400" rtl="0" eaLnBrk="1" latinLnBrk="0" hangingPunct="1"/>
            <a:endParaRPr lang="ar-SA" dirty="0"/>
          </a:p>
          <a:p>
            <a:pPr algn="r"/>
            <a:r>
              <a:rPr lang="ar" sz="1200" b="0" kern="1200" dirty="0">
                <a:solidFill>
                  <a:schemeClr val="tx1"/>
                </a:solidFill>
                <a:effectLst/>
                <a:latin typeface="+mn-lt"/>
                <a:ea typeface="+mn-ea"/>
                <a:cs typeface="+mn-cs"/>
              </a:rPr>
              <a:t>هناك العديد من أنواع الاتصالات البشرية، وتتضمن بعضها:</a:t>
            </a:r>
          </a:p>
          <a:p>
            <a:pPr algn="r"/>
            <a:r>
              <a:rPr lang="ar" sz="1200" b="0" kern="1200" dirty="0">
                <a:solidFill>
                  <a:schemeClr val="tx1"/>
                </a:solidFill>
                <a:effectLst/>
                <a:latin typeface="+mn-lt"/>
                <a:ea typeface="+mn-ea"/>
                <a:cs typeface="+mn-cs"/>
              </a:rPr>
              <a:t>الاتصالات الشفهية: وتشمل الحديث والمناقشات والمحادثات.</a:t>
            </a:r>
          </a:p>
          <a:p>
            <a:pPr algn="r"/>
            <a:r>
              <a:rPr lang="ar" sz="1200" b="0" kern="1200" dirty="0">
                <a:solidFill>
                  <a:schemeClr val="tx1"/>
                </a:solidFill>
                <a:effectLst/>
                <a:latin typeface="+mn-lt"/>
                <a:ea typeface="+mn-ea"/>
                <a:cs typeface="+mn-cs"/>
              </a:rPr>
              <a:t>الاتصالات الغير شفهية: وتشمل الرسائل البريدية (الإلكترونية) والفاكس والرسائل النصية.</a:t>
            </a:r>
          </a:p>
          <a:p>
            <a:pPr algn="r"/>
            <a:r>
              <a:rPr lang="ar" sz="1200" b="0" kern="1200" dirty="0">
                <a:solidFill>
                  <a:schemeClr val="tx1"/>
                </a:solidFill>
                <a:effectLst/>
                <a:latin typeface="+mn-lt"/>
                <a:ea typeface="+mn-ea"/>
                <a:cs typeface="+mn-cs"/>
              </a:rPr>
              <a:t>الاتصالات الجسدية: وتتضمن لغة الجسد والملامح الوجهية والملابس والمظهر الجسدي بشكل عام.</a:t>
            </a:r>
          </a:p>
          <a:p>
            <a:pPr algn="r"/>
            <a:r>
              <a:rPr lang="ar" sz="1200" b="0" kern="1200" dirty="0">
                <a:solidFill>
                  <a:schemeClr val="tx1"/>
                </a:solidFill>
                <a:effectLst/>
                <a:latin typeface="+mn-lt"/>
                <a:ea typeface="+mn-ea"/>
                <a:cs typeface="+mn-cs"/>
              </a:rPr>
              <a:t>الاتصالات الإدارية: وتشمل الاتصالات داخل المنظمات بشأن الأعمال المختلفة وعملية اتخاذ القرارات.</a:t>
            </a:r>
          </a:p>
          <a:p>
            <a:pPr algn="r"/>
            <a:r>
              <a:rPr lang="ar" sz="1200" b="0" kern="1200" dirty="0">
                <a:solidFill>
                  <a:schemeClr val="tx1"/>
                </a:solidFill>
                <a:effectLst/>
                <a:latin typeface="+mn-lt"/>
                <a:ea typeface="+mn-ea"/>
                <a:cs typeface="+mn-cs"/>
              </a:rPr>
              <a:t>الاتصالات العامة: وتتضمن الخطابات العامة والإعلانات والتسويق والعلاقات العامة.</a:t>
            </a:r>
          </a:p>
          <a:p>
            <a:pPr algn="r"/>
            <a:r>
              <a:rPr lang="ar" sz="1200" b="0" kern="1200" dirty="0">
                <a:solidFill>
                  <a:schemeClr val="tx1"/>
                </a:solidFill>
                <a:effectLst/>
                <a:latin typeface="+mn-lt"/>
                <a:ea typeface="+mn-ea"/>
                <a:cs typeface="+mn-cs"/>
              </a:rPr>
              <a:t>الاتصالات الشخصية: وتشمل تفاعلات الأصدقاء والعائلة والمعارف الشخصية.</a:t>
            </a:r>
          </a:p>
          <a:p>
            <a:pPr algn="r"/>
            <a:r>
              <a:rPr lang="ar" sz="1200" b="0" kern="1200" dirty="0">
                <a:solidFill>
                  <a:schemeClr val="tx1"/>
                </a:solidFill>
                <a:effectLst/>
                <a:latin typeface="+mn-lt"/>
                <a:ea typeface="+mn-ea"/>
                <a:cs typeface="+mn-cs"/>
              </a:rPr>
              <a:t>وبشكل عام، الاتصالات البشرية تشمل أي تفاعل بين الناس ينطوي على تبادل المعلومات والأفكار والمشاعر والمعتقدات.</a:t>
            </a:r>
          </a:p>
          <a:p>
            <a:pPr algn="r"/>
            <a:br>
              <a:rPr lang="ar" dirty="0">
                <a:effectLst/>
              </a:rPr>
            </a:br>
            <a:endParaRPr lang="ar" dirty="0">
              <a:effectLst/>
            </a:endParaRPr>
          </a:p>
          <a:p>
            <a:pPr marL="0" algn="r" defTabSz="914400" rtl="0" eaLnBrk="1" latinLnBrk="0" hangingPunct="1"/>
            <a:endParaRPr lang="en-US" dirty="0"/>
          </a:p>
          <a:p>
            <a:pPr marL="0" algn="l" defTabSz="914400" rtl="0"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3919939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algn="l" defTabSz="914400" rtl="0" eaLnBrk="1" latinLnBrk="0" hangingPunct="1"/>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6365288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8436349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r>
              <a:rPr lang="ar" dirty="0"/>
              <a:t>نموذج ارسطو للاتصال</a:t>
            </a:r>
            <a:endParaRPr lang="en-US" dirty="0"/>
          </a:p>
          <a:p>
            <a:pPr algn="r"/>
            <a:r>
              <a:rPr lang="en-US" dirty="0"/>
              <a:t>	</a:t>
            </a:r>
            <a:r>
              <a:rPr lang="ar" dirty="0"/>
              <a:t>نموذج لاسويل</a:t>
            </a:r>
            <a:endParaRPr lang="en-US" dirty="0"/>
          </a:p>
          <a:p>
            <a:pPr algn="r"/>
            <a:r>
              <a:rPr lang="ar" dirty="0"/>
              <a:t>نموذج الخبره المشتركه لاوسجيد وشرام</a:t>
            </a:r>
            <a:endParaRPr lang="en-US" dirty="0"/>
          </a:p>
          <a:p>
            <a:pPr algn="r"/>
            <a:r>
              <a:rPr lang="ar" dirty="0"/>
              <a:t>نموذج فرانك دانس</a:t>
            </a:r>
            <a:endParaRPr lang="en-US" dirty="0"/>
          </a:p>
          <a:p>
            <a:pPr algn="r"/>
            <a:r>
              <a:rPr lang="ar" dirty="0"/>
              <a:t>نموذج وستلي وماكلين للاتصال</a:t>
            </a:r>
            <a:endParaRPr lang="en-US" dirty="0"/>
          </a:p>
          <a:p>
            <a:pPr algn="r"/>
            <a:r>
              <a:rPr lang="ar" dirty="0"/>
              <a:t>نموذج ديفيد بيرلو للاتصال</a:t>
            </a:r>
            <a:endParaRPr lang="en-US" dirty="0"/>
          </a:p>
          <a:p>
            <a:pPr algn="r" rtl="1"/>
            <a:r>
              <a:rPr lang="ar" dirty="0"/>
              <a:t>نموذج </a:t>
            </a:r>
            <a:r>
              <a:rPr lang="en-US" dirty="0" err="1"/>
              <a:t>newcomb</a:t>
            </a:r>
            <a:endParaRPr lang="en-US" dirty="0"/>
          </a:p>
          <a:p>
            <a:pPr algn="r"/>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9822466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dirty="0"/>
              <a:t>Describing leadership from trait, style, situational, transformational</a:t>
            </a:r>
          </a:p>
          <a:p>
            <a:pPr marL="171450" indent="-171450">
              <a:buFont typeface="Arial" panose="020B0604020202020204" pitchFamily="34" charset="0"/>
              <a:buChar char="•"/>
            </a:pPr>
            <a:endParaRPr lang="en-US" dirty="0"/>
          </a:p>
          <a:p>
            <a:pPr marL="171450" indent="-171450">
              <a:buFont typeface="Arial" panose="020B0604020202020204" pitchFamily="34" charset="0"/>
              <a:buChar char="•"/>
            </a:pPr>
            <a:r>
              <a:rPr lang="en-US" dirty="0"/>
              <a:t>Distinguishing between leadership and management</a:t>
            </a:r>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3108486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196818580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1127280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5/21/23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5/21/23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4" r:id="rId13"/>
    <p:sldLayoutId id="2147483665" r:id="rId14"/>
    <p:sldLayoutId id="2147483666" r:id="rId15"/>
    <p:sldLayoutId id="2147483667" r:id="rId16"/>
    <p:sldLayoutId id="2147483668"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6.png"/><Relationship Id="rId7" Type="http://schemas.openxmlformats.org/officeDocument/2006/relationships/image" Target="../media/image10.jpeg"/><Relationship Id="rId2" Type="http://schemas.openxmlformats.org/officeDocument/2006/relationships/image" Target="../media/image3.png"/><Relationship Id="rId1" Type="http://schemas.openxmlformats.org/officeDocument/2006/relationships/slideLayout" Target="../slideLayouts/slideLayout13.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3.xml.rels><?xml version="1.0" encoding="UTF-8" standalone="yes"?>
<Relationships xmlns="http://schemas.openxmlformats.org/package/2006/relationships"><Relationship Id="rId8" Type="http://schemas.openxmlformats.org/officeDocument/2006/relationships/image" Target="../media/image12.tiff"/><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 Id="rId9" Type="http://schemas.openxmlformats.org/officeDocument/2006/relationships/image" Target="../media/image13.JPG"/></Relationships>
</file>

<file path=ppt/slides/_rels/slide4.xml.rels><?xml version="1.0" encoding="UTF-8" standalone="yes"?>
<Relationships xmlns="http://schemas.openxmlformats.org/package/2006/relationships"><Relationship Id="rId8" Type="http://schemas.openxmlformats.org/officeDocument/2006/relationships/image" Target="../media/image19.JPG"/><Relationship Id="rId13" Type="http://schemas.openxmlformats.org/officeDocument/2006/relationships/image" Target="../media/image3.png"/><Relationship Id="rId3" Type="http://schemas.openxmlformats.org/officeDocument/2006/relationships/image" Target="../media/image14.JPG"/><Relationship Id="rId7" Type="http://schemas.openxmlformats.org/officeDocument/2006/relationships/image" Target="../media/image18.JPG"/><Relationship Id="rId12" Type="http://schemas.openxmlformats.org/officeDocument/2006/relationships/image" Target="../media/image7.sv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17.JPG"/><Relationship Id="rId11" Type="http://schemas.openxmlformats.org/officeDocument/2006/relationships/image" Target="../media/image6.png"/><Relationship Id="rId5" Type="http://schemas.openxmlformats.org/officeDocument/2006/relationships/image" Target="../media/image16.JPG"/><Relationship Id="rId10" Type="http://schemas.openxmlformats.org/officeDocument/2006/relationships/image" Target="../media/image21.JPG"/><Relationship Id="rId4" Type="http://schemas.openxmlformats.org/officeDocument/2006/relationships/image" Target="../media/image15.JPG"/><Relationship Id="rId9" Type="http://schemas.openxmlformats.org/officeDocument/2006/relationships/image" Target="../media/image20.JPG"/></Relationships>
</file>

<file path=ppt/slides/_rels/slide5.xml.rels><?xml version="1.0" encoding="UTF-8" standalone="yes"?>
<Relationships xmlns="http://schemas.openxmlformats.org/package/2006/relationships"><Relationship Id="rId8" Type="http://schemas.openxmlformats.org/officeDocument/2006/relationships/image" Target="../media/image19.JPG"/><Relationship Id="rId13" Type="http://schemas.openxmlformats.org/officeDocument/2006/relationships/image" Target="../media/image3.png"/><Relationship Id="rId3" Type="http://schemas.openxmlformats.org/officeDocument/2006/relationships/image" Target="../media/image14.JPG"/><Relationship Id="rId7" Type="http://schemas.openxmlformats.org/officeDocument/2006/relationships/image" Target="../media/image18.JPG"/><Relationship Id="rId12" Type="http://schemas.openxmlformats.org/officeDocument/2006/relationships/image" Target="../media/image7.sv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17.JPG"/><Relationship Id="rId11" Type="http://schemas.openxmlformats.org/officeDocument/2006/relationships/image" Target="../media/image6.png"/><Relationship Id="rId5" Type="http://schemas.openxmlformats.org/officeDocument/2006/relationships/image" Target="../media/image16.JPG"/><Relationship Id="rId10" Type="http://schemas.openxmlformats.org/officeDocument/2006/relationships/image" Target="../media/image21.JPG"/><Relationship Id="rId4" Type="http://schemas.openxmlformats.org/officeDocument/2006/relationships/image" Target="../media/image15.JPG"/><Relationship Id="rId9" Type="http://schemas.openxmlformats.org/officeDocument/2006/relationships/image" Target="../media/image20.JPG"/></Relationships>
</file>

<file path=ppt/slides/_rels/slide6.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slideLayout" Target="../slideLayouts/slideLayout14.xml"/><Relationship Id="rId7" Type="http://schemas.openxmlformats.org/officeDocument/2006/relationships/image" Target="../media/image6.png"/><Relationship Id="rId12" Type="http://schemas.openxmlformats.org/officeDocument/2006/relationships/image" Target="../media/image2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11" Type="http://schemas.openxmlformats.org/officeDocument/2006/relationships/image" Target="../media/image23.tiff"/><Relationship Id="rId5" Type="http://schemas.openxmlformats.org/officeDocument/2006/relationships/image" Target="../media/image22.jpeg"/><Relationship Id="rId10" Type="http://schemas.openxmlformats.org/officeDocument/2006/relationships/image" Target="../media/image9.svg"/><Relationship Id="rId4" Type="http://schemas.openxmlformats.org/officeDocument/2006/relationships/notesSlide" Target="../notesSlides/notesSlide5.xml"/><Relationship Id="rId9"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26.tiff"/><Relationship Id="rId7" Type="http://schemas.openxmlformats.org/officeDocument/2006/relationships/image" Target="../media/image7.svg"/><Relationship Id="rId2" Type="http://schemas.openxmlformats.org/officeDocument/2006/relationships/image" Target="../media/image25.tiff"/><Relationship Id="rId1" Type="http://schemas.openxmlformats.org/officeDocument/2006/relationships/slideLayout" Target="../slideLayouts/slideLayout14.xml"/><Relationship Id="rId6" Type="http://schemas.openxmlformats.org/officeDocument/2006/relationships/image" Target="../media/image6.png"/><Relationship Id="rId5" Type="http://schemas.openxmlformats.org/officeDocument/2006/relationships/image" Target="../media/image28.tiff"/><Relationship Id="rId4" Type="http://schemas.openxmlformats.org/officeDocument/2006/relationships/image" Target="../media/image27.tiff"/></Relationships>
</file>

<file path=ppt/slides/_rels/slide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2.jpeg"/><Relationship Id="rId7"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29.tiff"/></Relationships>
</file>

<file path=ppt/slides/_rels/slide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2.jpeg"/><Relationship Id="rId7"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 Id="rId9" Type="http://schemas.openxmlformats.org/officeDocument/2006/relationships/image" Target="../media/image30.tiff"/></Relationships>
</file>

<file path=ppt/slides/_rels/slide10.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22.jpeg"/><Relationship Id="rId7"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14.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3.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31.tiff"/><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12.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7.svg"/><Relationship Id="rId7" Type="http://schemas.openxmlformats.org/officeDocument/2006/relationships/image" Target="../media/image34.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9.svg"/><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7.svg"/><Relationship Id="rId7" Type="http://schemas.openxmlformats.org/officeDocument/2006/relationships/image" Target="../media/image34.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9.svg"/><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3.png"/><Relationship Id="rId7" Type="http://schemas.openxmlformats.org/officeDocument/2006/relationships/image" Target="../media/image9.sv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sv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8" Type="http://schemas.openxmlformats.org/officeDocument/2006/relationships/image" Target="../media/image7.svg"/><Relationship Id="rId3" Type="http://schemas.openxmlformats.org/officeDocument/2006/relationships/image" Target="../media/image39.jpg"/><Relationship Id="rId7"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7.xml"/><Relationship Id="rId6" Type="http://schemas.openxmlformats.org/officeDocument/2006/relationships/image" Target="../media/image41.svg"/><Relationship Id="rId5" Type="http://schemas.openxmlformats.org/officeDocument/2006/relationships/image" Target="../media/image40.png"/><Relationship Id="rId10" Type="http://schemas.openxmlformats.org/officeDocument/2006/relationships/image" Target="../media/image9.svg"/><Relationship Id="rId4" Type="http://schemas.openxmlformats.org/officeDocument/2006/relationships/image" Target="../media/image3.png"/><Relationship Id="rId9" Type="http://schemas.openxmlformats.org/officeDocument/2006/relationships/image" Target="../media/image8.png"/></Relationships>
</file>

<file path=ppt/slides/_rels/slide18.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0.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7.svg"/><Relationship Id="rId5" Type="http://schemas.openxmlformats.org/officeDocument/2006/relationships/image" Target="../media/image6.png"/><Relationship Id="rId10" Type="http://schemas.openxmlformats.org/officeDocument/2006/relationships/image" Target="../media/image43.jpeg"/><Relationship Id="rId4" Type="http://schemas.openxmlformats.org/officeDocument/2006/relationships/image" Target="../media/image41.svg"/><Relationship Id="rId9" Type="http://schemas.openxmlformats.org/officeDocument/2006/relationships/image" Target="../media/image42.jpeg"/></Relationships>
</file>

<file path=ppt/slides/_rels/slide19.xml.rels><?xml version="1.0" encoding="UTF-8" standalone="yes"?>
<Relationships xmlns="http://schemas.openxmlformats.org/package/2006/relationships"><Relationship Id="rId8" Type="http://schemas.openxmlformats.org/officeDocument/2006/relationships/image" Target="../media/image9.svg"/><Relationship Id="rId3" Type="http://schemas.openxmlformats.org/officeDocument/2006/relationships/image" Target="../media/image40.png"/><Relationship Id="rId7"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7.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41.svg"/><Relationship Id="rId9" Type="http://schemas.openxmlformats.org/officeDocument/2006/relationships/image" Target="../media/image44.jpeg"/></Relationships>
</file>

<file path=ppt/slides/_rels/slide20.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image" Target="../media/image7.svg"/><Relationship Id="rId7" Type="http://schemas.openxmlformats.org/officeDocument/2006/relationships/image" Target="../media/image34.sv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33.png"/><Relationship Id="rId5" Type="http://schemas.openxmlformats.org/officeDocument/2006/relationships/image" Target="../media/image9.svg"/><Relationship Id="rId4" Type="http://schemas.openxmlformats.org/officeDocument/2006/relationships/image" Target="../media/image8.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4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9.svg"/><Relationship Id="rId5" Type="http://schemas.openxmlformats.org/officeDocument/2006/relationships/image" Target="../media/image8.png"/><Relationship Id="rId4" Type="http://schemas.openxmlformats.org/officeDocument/2006/relationships/image" Target="../media/image7.sv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8.png"/><Relationship Id="rId7" Type="http://schemas.openxmlformats.org/officeDocument/2006/relationships/image" Target="../media/image4.png"/><Relationship Id="rId2" Type="http://schemas.openxmlformats.org/officeDocument/2006/relationships/image" Target="../media/image47.jpeg"/><Relationship Id="rId1" Type="http://schemas.openxmlformats.org/officeDocument/2006/relationships/slideLayout" Target="../slideLayouts/slideLayout16.xml"/><Relationship Id="rId6" Type="http://schemas.openxmlformats.org/officeDocument/2006/relationships/image" Target="../media/image34.svg"/><Relationship Id="rId5" Type="http://schemas.openxmlformats.org/officeDocument/2006/relationships/image" Target="../media/image33.png"/><Relationship Id="rId4" Type="http://schemas.openxmlformats.org/officeDocument/2006/relationships/image" Target="../media/image4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594457" y="3945468"/>
            <a:ext cx="5188978"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a:t>
            </a:r>
            <a:r>
              <a:rPr lang="en-US" sz="2400" dirty="0" err="1">
                <a:solidFill>
                  <a:srgbClr val="2D3956"/>
                </a:solidFill>
                <a:latin typeface="Tajawal Medium" panose="00000600000000000000" pitchFamily="2" charset="-78"/>
                <a:cs typeface="Tajawal Medium" panose="00000600000000000000" pitchFamily="2" charset="-78"/>
              </a:rPr>
              <a:t>Ibrahem</a:t>
            </a:r>
            <a:r>
              <a:rPr lang="en-US" sz="2400" dirty="0">
                <a:solidFill>
                  <a:srgbClr val="2D3956"/>
                </a:solidFill>
                <a:latin typeface="Tajawal Medium" panose="00000600000000000000" pitchFamily="2" charset="-78"/>
                <a:cs typeface="Tajawal Medium" panose="00000600000000000000" pitchFamily="2" charset="-78"/>
              </a:rPr>
              <a:t> </a:t>
            </a:r>
            <a:r>
              <a:rPr lang="en-US" sz="2400" dirty="0" err="1">
                <a:solidFill>
                  <a:srgbClr val="2D3956"/>
                </a:solidFill>
                <a:latin typeface="Tajawal Medium" panose="00000600000000000000" pitchFamily="2" charset="-78"/>
                <a:cs typeface="Tajawal Medium" panose="00000600000000000000" pitchFamily="2" charset="-78"/>
              </a:rPr>
              <a:t>Aboelseod</a:t>
            </a:r>
            <a:endParaRPr lang="en-US" sz="2400" dirty="0">
              <a:solidFill>
                <a:srgbClr val="2D3956"/>
              </a:solidFill>
              <a:latin typeface="Tajawal Medium" panose="00000600000000000000" pitchFamily="2" charset="-78"/>
              <a:cs typeface="Tajawal Medium" panose="00000600000000000000" pitchFamily="2" charset="-78"/>
            </a:endParaRP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756423" y="1793192"/>
            <a:ext cx="5263980" cy="2185214"/>
          </a:xfrm>
          <a:prstGeom prst="rect">
            <a:avLst/>
          </a:prstGeom>
          <a:noFill/>
        </p:spPr>
        <p:txBody>
          <a:bodyPr wrap="square" rtlCol="0">
            <a:spAutoFit/>
          </a:bodyPr>
          <a:lstStyle/>
          <a:p>
            <a:r>
              <a:rPr lang="en-US" sz="4400" b="1" dirty="0">
                <a:solidFill>
                  <a:srgbClr val="8E5A6D"/>
                </a:solidFill>
                <a:latin typeface="Tajawal Medium" panose="00000600000000000000" pitchFamily="2" charset="-78"/>
                <a:cs typeface="Tajawal Medium" panose="00000600000000000000" pitchFamily="2" charset="-78"/>
              </a:rPr>
              <a:t>Fundamentals </a:t>
            </a:r>
            <a:r>
              <a:rPr lang="en-US" sz="3600" b="1" dirty="0">
                <a:solidFill>
                  <a:srgbClr val="8E5A6D"/>
                </a:solidFill>
                <a:latin typeface="Tajawal Medium" panose="00000600000000000000" pitchFamily="2" charset="-78"/>
                <a:cs typeface="Tajawal Medium" panose="00000600000000000000" pitchFamily="2" charset="-78"/>
              </a:rPr>
              <a:t>of</a:t>
            </a:r>
            <a:r>
              <a:rPr lang="en-US" sz="4400" b="1" dirty="0">
                <a:solidFill>
                  <a:srgbClr val="8E5A6D"/>
                </a:solidFill>
                <a:latin typeface="Tajawal Medium" panose="00000600000000000000" pitchFamily="2" charset="-78"/>
                <a:cs typeface="Tajawal Medium" panose="00000600000000000000" pitchFamily="2" charset="-78"/>
              </a:rPr>
              <a:t> </a:t>
            </a:r>
          </a:p>
          <a:p>
            <a:r>
              <a:rPr lang="en-US" sz="4800" b="1" dirty="0">
                <a:solidFill>
                  <a:srgbClr val="8E5A6D"/>
                </a:solidFill>
                <a:latin typeface="Tajawal Medium" panose="00000600000000000000" pitchFamily="2" charset="-78"/>
                <a:cs typeface="Tajawal Medium" panose="00000600000000000000" pitchFamily="2" charset="-78"/>
              </a:rPr>
              <a:t>Organizational </a:t>
            </a:r>
          </a:p>
          <a:p>
            <a:r>
              <a:rPr lang="en-US" sz="4400" b="1" dirty="0">
                <a:solidFill>
                  <a:srgbClr val="8E5A6D"/>
                </a:solidFill>
                <a:latin typeface="Tajawal Medium" panose="00000600000000000000" pitchFamily="2" charset="-78"/>
                <a:cs typeface="Tajawal Medium" panose="00000600000000000000" pitchFamily="2" charset="-78"/>
              </a:rPr>
              <a:t>Communication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6594457" y="60430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Intro Lecture </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143709" y="-458964"/>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245860" y="1111758"/>
            <a:ext cx="11641340"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en-US" dirty="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0312351" y="6480958"/>
            <a:ext cx="1879649" cy="309233"/>
          </a:xfrm>
          <a:prstGeom prst="rect">
            <a:avLst/>
          </a:prstGeom>
        </p:spPr>
      </p:pic>
      <p:pic>
        <p:nvPicPr>
          <p:cNvPr id="18" name="Shape 35">
            <a:extLst>
              <a:ext uri="{FF2B5EF4-FFF2-40B4-BE49-F238E27FC236}">
                <a16:creationId xmlns:a16="http://schemas.microsoft.com/office/drawing/2014/main" id="{E67914FD-2C48-0148-9F49-55B429229190}"/>
              </a:ext>
            </a:extLst>
          </p:cNvPr>
          <p:cNvPicPr preferRelativeResize="0"/>
          <p:nvPr/>
        </p:nvPicPr>
        <p:blipFill rotWithShape="1">
          <a:blip r:embed="rId7">
            <a:alphaModFix/>
          </a:blip>
          <a:srcRect/>
          <a:stretch/>
        </p:blipFill>
        <p:spPr>
          <a:xfrm>
            <a:off x="6485101" y="1111758"/>
            <a:ext cx="4169666" cy="4900333"/>
          </a:xfrm>
          <a:prstGeom prst="rect">
            <a:avLst/>
          </a:prstGeom>
          <a:ln>
            <a:noFill/>
          </a:ln>
          <a:effectLst>
            <a:outerShdw blurRad="292100" dist="139700" dir="2700000" algn="tl" rotWithShape="0">
              <a:srgbClr val="333333">
                <a:alpha val="65000"/>
              </a:srgbClr>
            </a:outerShdw>
          </a:effectLst>
        </p:spPr>
      </p:pic>
      <p:pic>
        <p:nvPicPr>
          <p:cNvPr id="10" name="Picture 9">
            <a:extLst>
              <a:ext uri="{FF2B5EF4-FFF2-40B4-BE49-F238E27FC236}">
                <a16:creationId xmlns:a16="http://schemas.microsoft.com/office/drawing/2014/main" id="{CF028882-92F2-4942-BEC3-C9F75B4109E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54389" y="1625314"/>
            <a:ext cx="5612299" cy="2692400"/>
          </a:xfrm>
          <a:prstGeom prst="rect">
            <a:avLst/>
          </a:prstGeom>
          <a:ln>
            <a:noFill/>
          </a:ln>
          <a:effectLst>
            <a:outerShdw blurRad="190500" algn="tl" rotWithShape="0">
              <a:srgbClr val="000000">
                <a:alpha val="70000"/>
              </a:srgbClr>
            </a:outerShdw>
          </a:effectLst>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 name="Rectangle 25">
            <a:extLst>
              <a:ext uri="{FF2B5EF4-FFF2-40B4-BE49-F238E27FC236}">
                <a16:creationId xmlns:a16="http://schemas.microsoft.com/office/drawing/2014/main" id="{B9EB14D2-E346-45AF-85E7-47BD70DC3AAA}"/>
              </a:ext>
            </a:extLst>
          </p:cNvPr>
          <p:cNvSpPr/>
          <p:nvPr/>
        </p:nvSpPr>
        <p:spPr>
          <a:xfrm>
            <a:off x="1127760" y="1123950"/>
            <a:ext cx="5029137" cy="4444806"/>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821276"/>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9" y="500900"/>
            <a:ext cx="9565822" cy="17537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3" name="TextBox 42">
            <a:extLst>
              <a:ext uri="{FF2B5EF4-FFF2-40B4-BE49-F238E27FC236}">
                <a16:creationId xmlns:a16="http://schemas.microsoft.com/office/drawing/2014/main" id="{183B5688-FE98-684A-8FDB-4023CCDDD82C}"/>
              </a:ext>
            </a:extLst>
          </p:cNvPr>
          <p:cNvSpPr txBox="1"/>
          <p:nvPr/>
        </p:nvSpPr>
        <p:spPr>
          <a:xfrm>
            <a:off x="5045777" y="1243547"/>
            <a:ext cx="942618" cy="584775"/>
          </a:xfrm>
          <a:prstGeom prst="rect">
            <a:avLst/>
          </a:prstGeom>
          <a:noFill/>
        </p:spPr>
        <p:txBody>
          <a:bodyPr wrap="square" rtlCol="0">
            <a:spAutoFit/>
          </a:bodyPr>
          <a:lstStyle/>
          <a:p>
            <a:pPr algn="ctr"/>
            <a:r>
              <a:rPr lang="en-US" sz="3200" b="1" dirty="0">
                <a:solidFill>
                  <a:srgbClr val="8E5A6D"/>
                </a:solidFill>
                <a:latin typeface="Tajawal Medium" panose="00000600000000000000" pitchFamily="2" charset="-78"/>
                <a:cs typeface="Tajawal Medium" panose="00000600000000000000" pitchFamily="2" charset="-78"/>
              </a:rPr>
              <a:t>BIO</a:t>
            </a:r>
            <a:endParaRPr lang="en-US" sz="10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312351" y="6480958"/>
            <a:ext cx="1879649" cy="309233"/>
          </a:xfrm>
          <a:prstGeom prst="rect">
            <a:avLst/>
          </a:prstGeom>
        </p:spPr>
      </p:pic>
      <p:sp>
        <p:nvSpPr>
          <p:cNvPr id="13" name="object 6">
            <a:extLst>
              <a:ext uri="{FF2B5EF4-FFF2-40B4-BE49-F238E27FC236}">
                <a16:creationId xmlns:a16="http://schemas.microsoft.com/office/drawing/2014/main" id="{264BF678-AAF2-4844-9E20-0D5D31C718FE}"/>
              </a:ext>
            </a:extLst>
          </p:cNvPr>
          <p:cNvSpPr>
            <a:spLocks/>
          </p:cNvSpPr>
          <p:nvPr/>
        </p:nvSpPr>
        <p:spPr bwMode="auto">
          <a:xfrm>
            <a:off x="6611938" y="857250"/>
            <a:ext cx="4762" cy="5143500"/>
          </a:xfrm>
          <a:custGeom>
            <a:avLst/>
            <a:gdLst>
              <a:gd name="T0" fmla="*/ 4 w 9525"/>
              <a:gd name="T1" fmla="*/ 0 h 10287000"/>
              <a:gd name="T2" fmla="*/ 4 w 9525"/>
              <a:gd name="T3" fmla="*/ 5023 h 10287000"/>
              <a:gd name="T4" fmla="*/ 0 w 9525"/>
              <a:gd name="T5" fmla="*/ 5023 h 10287000"/>
              <a:gd name="T6" fmla="*/ 0 w 9525"/>
              <a:gd name="T7" fmla="*/ 0 h 10287000"/>
              <a:gd name="T8" fmla="*/ 4 w 9525"/>
              <a:gd name="T9" fmla="*/ 0 h 10287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9525" h="10287000">
                <a:moveTo>
                  <a:pt x="9524" y="0"/>
                </a:moveTo>
                <a:lnTo>
                  <a:pt x="9524" y="10286998"/>
                </a:lnTo>
                <a:lnTo>
                  <a:pt x="0" y="10286998"/>
                </a:lnTo>
                <a:lnTo>
                  <a:pt x="0" y="0"/>
                </a:lnTo>
                <a:lnTo>
                  <a:pt x="9524"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lIns="0" tIns="0" rIns="0" bIns="0"/>
          <a:lstStyle/>
          <a:p>
            <a:endParaRPr lang="en-US"/>
          </a:p>
        </p:txBody>
      </p:sp>
      <p:sp>
        <p:nvSpPr>
          <p:cNvPr id="14" name="object 4">
            <a:extLst>
              <a:ext uri="{FF2B5EF4-FFF2-40B4-BE49-F238E27FC236}">
                <a16:creationId xmlns:a16="http://schemas.microsoft.com/office/drawing/2014/main" id="{A7A4E4D9-20F3-4C4B-86F0-CDB16545E371}"/>
              </a:ext>
            </a:extLst>
          </p:cNvPr>
          <p:cNvSpPr txBox="1"/>
          <p:nvPr/>
        </p:nvSpPr>
        <p:spPr>
          <a:xfrm>
            <a:off x="4212100" y="5798478"/>
            <a:ext cx="1855788" cy="560410"/>
          </a:xfrm>
          <a:prstGeom prst="rect">
            <a:avLst/>
          </a:prstGeom>
        </p:spPr>
        <p:txBody>
          <a:bodyPr lIns="0" tIns="6350" rIns="0" bIns="0">
            <a:spAutoFit/>
          </a:bodyPr>
          <a:lstStyle/>
          <a:p>
            <a:pPr algn="ctr">
              <a:spcBef>
                <a:spcPts val="50"/>
              </a:spcBef>
              <a:defRPr/>
            </a:pPr>
            <a:r>
              <a:rPr lang="en-US" sz="3600" b="1" dirty="0">
                <a:solidFill>
                  <a:srgbClr val="8E5A6D"/>
                </a:solidFill>
                <a:latin typeface="Arial" panose="020B0604020202020204" pitchFamily="34" charset="0"/>
                <a:cs typeface="Tajawal Medium" panose="00000600000000000000" pitchFamily="2" charset="-78"/>
              </a:rPr>
              <a:t>Let’s Go</a:t>
            </a:r>
            <a:endParaRPr sz="3600" b="1" dirty="0">
              <a:solidFill>
                <a:srgbClr val="8E5A6D"/>
              </a:solidFill>
              <a:latin typeface="Arial" panose="020B0604020202020204" pitchFamily="34" charset="0"/>
              <a:cs typeface="Tajawal Medium" panose="00000600000000000000" pitchFamily="2" charset="-78"/>
            </a:endParaRPr>
          </a:p>
        </p:txBody>
      </p:sp>
      <p:sp>
        <p:nvSpPr>
          <p:cNvPr id="15" name="TextBox 8">
            <a:extLst>
              <a:ext uri="{FF2B5EF4-FFF2-40B4-BE49-F238E27FC236}">
                <a16:creationId xmlns:a16="http://schemas.microsoft.com/office/drawing/2014/main" id="{50EC0814-7171-014C-9F72-E52BE88F70E2}"/>
              </a:ext>
            </a:extLst>
          </p:cNvPr>
          <p:cNvSpPr txBox="1">
            <a:spLocks noChangeArrowheads="1"/>
          </p:cNvSpPr>
          <p:nvPr/>
        </p:nvSpPr>
        <p:spPr bwMode="auto">
          <a:xfrm>
            <a:off x="7076312" y="5195150"/>
            <a:ext cx="339090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a:r>
              <a:rPr lang="en-US" altLang="en-US" sz="2000" b="1" dirty="0">
                <a:solidFill>
                  <a:srgbClr val="8E5A6D"/>
                </a:solidFill>
                <a:cs typeface="Tajawal Medium" panose="00000600000000000000" pitchFamily="2" charset="-78"/>
              </a:rPr>
              <a:t>Dr. </a:t>
            </a:r>
            <a:r>
              <a:rPr lang="en-US" altLang="en-US" sz="2000" b="1" dirty="0" err="1">
                <a:solidFill>
                  <a:srgbClr val="8E5A6D"/>
                </a:solidFill>
                <a:cs typeface="Tajawal Medium" panose="00000600000000000000" pitchFamily="2" charset="-78"/>
              </a:rPr>
              <a:t>Ibrahem</a:t>
            </a:r>
            <a:r>
              <a:rPr lang="en-US" altLang="en-US" sz="2000" b="1" dirty="0">
                <a:solidFill>
                  <a:srgbClr val="8E5A6D"/>
                </a:solidFill>
                <a:cs typeface="Tajawal Medium" panose="00000600000000000000" pitchFamily="2" charset="-78"/>
              </a:rPr>
              <a:t> </a:t>
            </a:r>
            <a:r>
              <a:rPr lang="en-US" altLang="en-US" sz="2000" b="1" dirty="0" err="1">
                <a:solidFill>
                  <a:srgbClr val="8E5A6D"/>
                </a:solidFill>
                <a:cs typeface="Tajawal Medium" panose="00000600000000000000" pitchFamily="2" charset="-78"/>
              </a:rPr>
              <a:t>Aboelseod</a:t>
            </a:r>
            <a:r>
              <a:rPr lang="en-US" altLang="en-US" sz="2000" b="1" dirty="0">
                <a:solidFill>
                  <a:srgbClr val="8E5A6D"/>
                </a:solidFill>
                <a:cs typeface="Tajawal Medium" panose="00000600000000000000" pitchFamily="2" charset="-78"/>
              </a:rPr>
              <a:t> </a:t>
            </a:r>
          </a:p>
        </p:txBody>
      </p:sp>
      <p:sp>
        <p:nvSpPr>
          <p:cNvPr id="16" name="TextBox 15">
            <a:extLst>
              <a:ext uri="{FF2B5EF4-FFF2-40B4-BE49-F238E27FC236}">
                <a16:creationId xmlns:a16="http://schemas.microsoft.com/office/drawing/2014/main" id="{737DE313-6DB4-1245-A26C-414A49003C0C}"/>
              </a:ext>
            </a:extLst>
          </p:cNvPr>
          <p:cNvSpPr txBox="1"/>
          <p:nvPr/>
        </p:nvSpPr>
        <p:spPr>
          <a:xfrm>
            <a:off x="1263989" y="1060017"/>
            <a:ext cx="5221288" cy="5478423"/>
          </a:xfrm>
          <a:prstGeom prst="rect">
            <a:avLst/>
          </a:prstGeom>
          <a:noFill/>
        </p:spPr>
        <p:txBody>
          <a:bodyPr>
            <a:spAutoFit/>
          </a:bodyPr>
          <a:lstStyle/>
          <a:p>
            <a:pPr>
              <a:defRPr/>
            </a:pPr>
            <a:endParaRPr lang="en-US" b="1" dirty="0">
              <a:solidFill>
                <a:schemeClr val="bg1"/>
              </a:solidFill>
            </a:endParaRPr>
          </a:p>
          <a:p>
            <a:pPr>
              <a:defRPr/>
            </a:pPr>
            <a:r>
              <a:rPr lang="en-US" sz="1400" b="1" u="sng" dirty="0">
                <a:solidFill>
                  <a:srgbClr val="8E5A6D"/>
                </a:solidFill>
                <a:latin typeface="Arial" panose="020B0604020202020204" pitchFamily="34" charset="0"/>
                <a:cs typeface="Tajawal Medium" panose="00000600000000000000" pitchFamily="2" charset="-78"/>
              </a:rPr>
              <a:t>EDUCATION</a:t>
            </a:r>
          </a:p>
          <a:p>
            <a:pPr>
              <a:defRPr/>
            </a:pPr>
            <a:endParaRPr lang="en-US" sz="1400" b="1" u="sng" dirty="0">
              <a:solidFill>
                <a:srgbClr val="8E5A6D"/>
              </a:solidFill>
              <a:latin typeface="Arial" panose="020B0604020202020204" pitchFamily="34" charset="0"/>
              <a:cs typeface="Tajawal Medium" panose="00000600000000000000" pitchFamily="2" charset="-78"/>
            </a:endParaRPr>
          </a:p>
          <a:p>
            <a:pPr>
              <a:defRPr/>
            </a:pPr>
            <a:endParaRPr lang="en-US" sz="1000" dirty="0">
              <a:solidFill>
                <a:schemeClr val="bg1"/>
              </a:solidFill>
            </a:endParaRPr>
          </a:p>
          <a:p>
            <a:pPr marL="142875" indent="-142875">
              <a:buFont typeface="Arial" panose="020B0604020202020204" pitchFamily="34" charset="0"/>
              <a:buChar char="•"/>
              <a:defRPr/>
            </a:pPr>
            <a:r>
              <a:rPr lang="en-US" sz="1200" b="1" dirty="0">
                <a:solidFill>
                  <a:schemeClr val="bg1"/>
                </a:solidFill>
              </a:rPr>
              <a:t>BSc Accounting</a:t>
            </a:r>
            <a:r>
              <a:rPr lang="en-US" sz="1200" dirty="0">
                <a:solidFill>
                  <a:schemeClr val="bg1"/>
                </a:solidFill>
              </a:rPr>
              <a:t> </a:t>
            </a:r>
            <a:r>
              <a:rPr lang="en-US" sz="1200" b="1" dirty="0">
                <a:solidFill>
                  <a:schemeClr val="bg1"/>
                </a:solidFill>
              </a:rPr>
              <a:t>|</a:t>
            </a:r>
            <a:r>
              <a:rPr lang="en-US" sz="1200" dirty="0">
                <a:solidFill>
                  <a:schemeClr val="bg1"/>
                </a:solidFill>
              </a:rPr>
              <a:t> </a:t>
            </a:r>
            <a:r>
              <a:rPr lang="en-US" sz="1200" b="1" dirty="0">
                <a:solidFill>
                  <a:schemeClr val="bg1"/>
                </a:solidFill>
              </a:rPr>
              <a:t>ASSUIT </a:t>
            </a:r>
            <a:r>
              <a:rPr lang="en-US" sz="1200" dirty="0">
                <a:solidFill>
                  <a:schemeClr val="bg1"/>
                </a:solidFill>
              </a:rPr>
              <a:t>University F. Commerce</a:t>
            </a:r>
          </a:p>
          <a:p>
            <a:pPr marL="142875" indent="-142875">
              <a:buFont typeface="Arial" panose="020B0604020202020204" pitchFamily="34" charset="0"/>
              <a:buChar char="•"/>
              <a:defRPr/>
            </a:pPr>
            <a:r>
              <a:rPr lang="en-US" sz="1050" b="1" dirty="0">
                <a:solidFill>
                  <a:schemeClr val="bg1"/>
                </a:solidFill>
              </a:rPr>
              <a:t>P. PhD |Cairo</a:t>
            </a:r>
            <a:r>
              <a:rPr lang="en-US" sz="1050" dirty="0">
                <a:solidFill>
                  <a:schemeClr val="bg1"/>
                </a:solidFill>
              </a:rPr>
              <a:t> University -</a:t>
            </a:r>
            <a:r>
              <a:rPr lang="en-US" sz="1050" b="1" dirty="0">
                <a:solidFill>
                  <a:schemeClr val="bg1"/>
                </a:solidFill>
              </a:rPr>
              <a:t>MBA |Alexandria</a:t>
            </a:r>
            <a:r>
              <a:rPr lang="en-US" sz="1050" dirty="0">
                <a:solidFill>
                  <a:schemeClr val="bg1"/>
                </a:solidFill>
              </a:rPr>
              <a:t> University &amp; </a:t>
            </a:r>
            <a:r>
              <a:rPr lang="en-US" sz="1050" b="1" dirty="0">
                <a:solidFill>
                  <a:schemeClr val="bg1"/>
                </a:solidFill>
              </a:rPr>
              <a:t>Georgia</a:t>
            </a:r>
            <a:r>
              <a:rPr lang="en-US" sz="1050" dirty="0">
                <a:solidFill>
                  <a:schemeClr val="bg1"/>
                </a:solidFill>
              </a:rPr>
              <a:t> University -USA               </a:t>
            </a:r>
          </a:p>
          <a:p>
            <a:pPr marL="142875" indent="-142875">
              <a:buFont typeface="Arial" panose="020B0604020202020204" pitchFamily="34" charset="0"/>
              <a:buChar char="•"/>
              <a:defRPr/>
            </a:pPr>
            <a:r>
              <a:rPr lang="en-US" sz="1050" dirty="0">
                <a:solidFill>
                  <a:schemeClr val="bg1"/>
                </a:solidFill>
              </a:rPr>
              <a:t> </a:t>
            </a:r>
            <a:r>
              <a:rPr lang="en-US" sz="1050" b="1" dirty="0">
                <a:solidFill>
                  <a:schemeClr val="bg1"/>
                </a:solidFill>
              </a:rPr>
              <a:t>Faculty of Graduate Studies for </a:t>
            </a:r>
          </a:p>
          <a:p>
            <a:pPr>
              <a:defRPr/>
            </a:pPr>
            <a:r>
              <a:rPr lang="en-US" sz="1050" b="1" dirty="0">
                <a:solidFill>
                  <a:schemeClr val="bg1"/>
                </a:solidFill>
              </a:rPr>
              <a:t>      Statistical Research</a:t>
            </a:r>
          </a:p>
          <a:p>
            <a:pPr marL="142875" indent="-142875">
              <a:buFont typeface="Arial" panose="020B0604020202020204" pitchFamily="34" charset="0"/>
              <a:buChar char="•"/>
              <a:defRPr/>
            </a:pPr>
            <a:endParaRPr lang="en-US" sz="1000" b="1" dirty="0">
              <a:solidFill>
                <a:schemeClr val="bg1"/>
              </a:solidFill>
            </a:endParaRPr>
          </a:p>
          <a:p>
            <a:pPr>
              <a:defRPr/>
            </a:pPr>
            <a:r>
              <a:rPr lang="en-US" sz="1400" b="1" u="sng" dirty="0">
                <a:solidFill>
                  <a:srgbClr val="8E5A6D"/>
                </a:solidFill>
                <a:latin typeface="Arial" panose="020B0604020202020204" pitchFamily="34" charset="0"/>
                <a:cs typeface="Tajawal Medium" panose="00000600000000000000" pitchFamily="2" charset="-78"/>
              </a:rPr>
              <a:t>EMPLOYMENT HISTORY</a:t>
            </a:r>
          </a:p>
          <a:p>
            <a:pPr>
              <a:defRPr/>
            </a:pPr>
            <a:endParaRPr lang="en-US" sz="1000" b="1" dirty="0">
              <a:solidFill>
                <a:schemeClr val="bg1"/>
              </a:solidFill>
            </a:endParaRPr>
          </a:p>
          <a:p>
            <a:pPr marL="142875" indent="-142875">
              <a:buFont typeface="Arial" panose="020B0604020202020204" pitchFamily="34" charset="0"/>
              <a:buChar char="•"/>
              <a:defRPr/>
            </a:pPr>
            <a:r>
              <a:rPr lang="en-US" sz="1100" dirty="0">
                <a:solidFill>
                  <a:schemeClr val="bg1"/>
                </a:solidFill>
              </a:rPr>
              <a:t>Vice president - Egyptian culture center | </a:t>
            </a:r>
            <a:r>
              <a:rPr lang="en-US" sz="1000" b="1" dirty="0">
                <a:solidFill>
                  <a:schemeClr val="bg1"/>
                </a:solidFill>
              </a:rPr>
              <a:t>My global world – Business Schools</a:t>
            </a:r>
            <a:endParaRPr lang="ar-SA" sz="1100" b="1" dirty="0">
              <a:solidFill>
                <a:schemeClr val="bg1"/>
              </a:solidFill>
            </a:endParaRPr>
          </a:p>
          <a:p>
            <a:pPr marL="142875" indent="-142875">
              <a:buFont typeface="Arial" panose="020B0604020202020204" pitchFamily="34" charset="0"/>
              <a:buChar char="•"/>
              <a:defRPr/>
            </a:pPr>
            <a:r>
              <a:rPr lang="ar-SA" sz="1100" b="1" dirty="0">
                <a:solidFill>
                  <a:schemeClr val="bg1"/>
                </a:solidFill>
              </a:rPr>
              <a:t>ِ</a:t>
            </a:r>
            <a:r>
              <a:rPr lang="en-US" sz="1100" dirty="0">
                <a:solidFill>
                  <a:schemeClr val="bg1"/>
                </a:solidFill>
              </a:rPr>
              <a:t> Management Faculty  Member | </a:t>
            </a:r>
            <a:r>
              <a:rPr lang="en-US" sz="1100" b="1" dirty="0">
                <a:solidFill>
                  <a:schemeClr val="bg1"/>
                </a:solidFill>
              </a:rPr>
              <a:t>Everyone  Smart  University</a:t>
            </a:r>
            <a:endParaRPr lang="en-US" sz="1100" dirty="0">
              <a:solidFill>
                <a:schemeClr val="bg1"/>
              </a:solidFill>
            </a:endParaRPr>
          </a:p>
          <a:p>
            <a:pPr marL="142875" indent="-142875">
              <a:buFont typeface="Arial" panose="020B0604020202020204" pitchFamily="34" charset="0"/>
              <a:buChar char="•"/>
              <a:defRPr/>
            </a:pPr>
            <a:r>
              <a:rPr lang="en-US" sz="1100" dirty="0">
                <a:solidFill>
                  <a:schemeClr val="bg1"/>
                </a:solidFill>
              </a:rPr>
              <a:t>Human Resources Manager | </a:t>
            </a:r>
            <a:r>
              <a:rPr lang="en-US" sz="1100" b="1" dirty="0">
                <a:solidFill>
                  <a:schemeClr val="bg1"/>
                </a:solidFill>
              </a:rPr>
              <a:t>Nile Engineering Industries </a:t>
            </a:r>
          </a:p>
          <a:p>
            <a:pPr marL="142875" indent="-142875">
              <a:buFont typeface="Arial" panose="020B0604020202020204" pitchFamily="34" charset="0"/>
              <a:buChar char="•"/>
              <a:defRPr/>
            </a:pPr>
            <a:r>
              <a:rPr lang="en-US" sz="1100" dirty="0">
                <a:solidFill>
                  <a:schemeClr val="bg1"/>
                </a:solidFill>
              </a:rPr>
              <a:t>Assessment Center | </a:t>
            </a:r>
            <a:r>
              <a:rPr lang="en-US" sz="1100" b="1" dirty="0">
                <a:solidFill>
                  <a:schemeClr val="bg1"/>
                </a:solidFill>
              </a:rPr>
              <a:t>AUC University in Egypt</a:t>
            </a:r>
            <a:r>
              <a:rPr lang="en-US" sz="1100" dirty="0">
                <a:solidFill>
                  <a:schemeClr val="bg1"/>
                </a:solidFill>
              </a:rPr>
              <a:t> </a:t>
            </a:r>
          </a:p>
          <a:p>
            <a:pPr marL="142875" indent="-142875">
              <a:buFont typeface="Arial" panose="020B0604020202020204" pitchFamily="34" charset="0"/>
              <a:buChar char="•"/>
              <a:defRPr/>
            </a:pPr>
            <a:r>
              <a:rPr lang="en-US" sz="1100" dirty="0">
                <a:solidFill>
                  <a:schemeClr val="bg1"/>
                </a:solidFill>
              </a:rPr>
              <a:t>Projects Manager -  School Of Executive Education| </a:t>
            </a:r>
            <a:r>
              <a:rPr lang="en-US" sz="1100" b="1" dirty="0">
                <a:solidFill>
                  <a:schemeClr val="bg1"/>
                </a:solidFill>
              </a:rPr>
              <a:t>ESLSCA University </a:t>
            </a:r>
            <a:endParaRPr lang="en-US" sz="1100" dirty="0">
              <a:solidFill>
                <a:schemeClr val="bg1"/>
              </a:solidFill>
            </a:endParaRPr>
          </a:p>
          <a:p>
            <a:pPr marL="142875" indent="-142875">
              <a:buFont typeface="Arial" panose="020B0604020202020204" pitchFamily="34" charset="0"/>
              <a:buChar char="•"/>
              <a:defRPr/>
            </a:pPr>
            <a:r>
              <a:rPr lang="en-US" sz="1100" dirty="0">
                <a:solidFill>
                  <a:schemeClr val="bg1"/>
                </a:solidFill>
              </a:rPr>
              <a:t>HR Instructor </a:t>
            </a:r>
            <a:r>
              <a:rPr lang="en-US" sz="1100" b="1" dirty="0">
                <a:solidFill>
                  <a:schemeClr val="bg1"/>
                </a:solidFill>
              </a:rPr>
              <a:t>| Academy-of-Training-and-Development</a:t>
            </a:r>
          </a:p>
          <a:p>
            <a:pPr marL="142875" indent="-142875">
              <a:buFont typeface="Arial" panose="020B0604020202020204" pitchFamily="34" charset="0"/>
              <a:buChar char="•"/>
              <a:defRPr/>
            </a:pPr>
            <a:r>
              <a:rPr lang="en-US" sz="1100" dirty="0">
                <a:solidFill>
                  <a:schemeClr val="bg1"/>
                </a:solidFill>
              </a:rPr>
              <a:t>HR Consultant | </a:t>
            </a:r>
            <a:r>
              <a:rPr lang="en-US" sz="1100" b="1" dirty="0">
                <a:solidFill>
                  <a:schemeClr val="bg1"/>
                </a:solidFill>
              </a:rPr>
              <a:t>Mobile Outfitters Egypt</a:t>
            </a:r>
            <a:endParaRPr lang="en-US" sz="1100" dirty="0">
              <a:solidFill>
                <a:schemeClr val="bg1"/>
              </a:solidFill>
            </a:endParaRPr>
          </a:p>
          <a:p>
            <a:pPr marL="142875" indent="-142875">
              <a:buFont typeface="Arial" panose="020B0604020202020204" pitchFamily="34" charset="0"/>
              <a:buChar char="•"/>
              <a:defRPr/>
            </a:pPr>
            <a:r>
              <a:rPr lang="en-US" sz="1100" dirty="0">
                <a:solidFill>
                  <a:schemeClr val="bg1"/>
                </a:solidFill>
              </a:rPr>
              <a:t>Technical Support Area Manager- 6</a:t>
            </a:r>
            <a:r>
              <a:rPr lang="en-US" sz="1100" baseline="30000" dirty="0">
                <a:solidFill>
                  <a:schemeClr val="bg1"/>
                </a:solidFill>
              </a:rPr>
              <a:t>th</a:t>
            </a:r>
            <a:r>
              <a:rPr lang="en-US" sz="1100" dirty="0">
                <a:solidFill>
                  <a:schemeClr val="bg1"/>
                </a:solidFill>
              </a:rPr>
              <a:t> October </a:t>
            </a:r>
            <a:r>
              <a:rPr lang="en-US" sz="1100" b="1" dirty="0">
                <a:solidFill>
                  <a:schemeClr val="bg1"/>
                </a:solidFill>
              </a:rPr>
              <a:t>| WE</a:t>
            </a:r>
            <a:endParaRPr lang="en-US" sz="1100" dirty="0">
              <a:solidFill>
                <a:schemeClr val="bg1"/>
              </a:solidFill>
            </a:endParaRPr>
          </a:p>
          <a:p>
            <a:pPr marL="142875" indent="-142875">
              <a:buFont typeface="Arial" panose="020B0604020202020204" pitchFamily="34" charset="0"/>
              <a:buChar char="•"/>
              <a:defRPr/>
            </a:pPr>
            <a:r>
              <a:rPr lang="en-US" sz="1100" dirty="0">
                <a:solidFill>
                  <a:schemeClr val="bg1"/>
                </a:solidFill>
              </a:rPr>
              <a:t>Technical Contact Center Advisor &amp;Floor Mentor</a:t>
            </a:r>
            <a:r>
              <a:rPr lang="en-US" sz="1100" b="1" dirty="0">
                <a:solidFill>
                  <a:schemeClr val="bg1"/>
                </a:solidFill>
              </a:rPr>
              <a:t> | TE-Data</a:t>
            </a:r>
            <a:endParaRPr lang="en-US" sz="1100" dirty="0">
              <a:solidFill>
                <a:schemeClr val="bg1"/>
              </a:solidFill>
            </a:endParaRPr>
          </a:p>
          <a:p>
            <a:pPr marL="142875" indent="-142875">
              <a:buFont typeface="Arial" panose="020B0604020202020204" pitchFamily="34" charset="0"/>
              <a:buChar char="•"/>
              <a:defRPr/>
            </a:pPr>
            <a:r>
              <a:rPr lang="en-US" sz="1100" dirty="0">
                <a:solidFill>
                  <a:schemeClr val="bg1"/>
                </a:solidFill>
              </a:rPr>
              <a:t>Off-shoring customer advisor </a:t>
            </a:r>
            <a:r>
              <a:rPr lang="en-US" sz="1100" b="1" dirty="0">
                <a:solidFill>
                  <a:schemeClr val="bg1"/>
                </a:solidFill>
              </a:rPr>
              <a:t>|UAE  </a:t>
            </a:r>
            <a:r>
              <a:rPr lang="en-US" sz="1100" b="1" dirty="0" err="1">
                <a:solidFill>
                  <a:schemeClr val="bg1"/>
                </a:solidFill>
              </a:rPr>
              <a:t>etisalat</a:t>
            </a:r>
            <a:endParaRPr lang="en-US" sz="1100" dirty="0">
              <a:solidFill>
                <a:schemeClr val="bg1"/>
              </a:solidFill>
            </a:endParaRPr>
          </a:p>
          <a:p>
            <a:pPr marL="142875" indent="-142875">
              <a:buFont typeface="Arial" panose="020B0604020202020204" pitchFamily="34" charset="0"/>
              <a:buChar char="•"/>
              <a:defRPr/>
            </a:pPr>
            <a:r>
              <a:rPr lang="en-US" sz="1100" dirty="0">
                <a:solidFill>
                  <a:schemeClr val="bg1"/>
                </a:solidFill>
              </a:rPr>
              <a:t>HR Coordinator </a:t>
            </a:r>
            <a:r>
              <a:rPr lang="en-US" sz="1100" b="1" dirty="0">
                <a:solidFill>
                  <a:schemeClr val="bg1"/>
                </a:solidFill>
              </a:rPr>
              <a:t>|</a:t>
            </a:r>
            <a:r>
              <a:rPr lang="en-US" sz="1100" dirty="0">
                <a:solidFill>
                  <a:schemeClr val="bg1"/>
                </a:solidFill>
              </a:rPr>
              <a:t> </a:t>
            </a:r>
            <a:r>
              <a:rPr lang="en-US" sz="1100" b="1" dirty="0">
                <a:solidFill>
                  <a:schemeClr val="bg1"/>
                </a:solidFill>
              </a:rPr>
              <a:t>International Egyptian Lawyer – Sharm El-</a:t>
            </a:r>
            <a:r>
              <a:rPr lang="en-US" sz="1100" b="1" dirty="0" err="1">
                <a:solidFill>
                  <a:schemeClr val="bg1"/>
                </a:solidFill>
              </a:rPr>
              <a:t>Shikh</a:t>
            </a:r>
            <a:endParaRPr lang="en-US" sz="1100" dirty="0">
              <a:solidFill>
                <a:schemeClr val="bg1"/>
              </a:solidFill>
            </a:endParaRPr>
          </a:p>
          <a:p>
            <a:pPr marL="142875" indent="-142875">
              <a:buFont typeface="Arial" panose="020B0604020202020204" pitchFamily="34" charset="0"/>
              <a:buChar char="•"/>
              <a:defRPr/>
            </a:pPr>
            <a:r>
              <a:rPr lang="en-US" sz="1100" dirty="0">
                <a:solidFill>
                  <a:schemeClr val="bg1"/>
                </a:solidFill>
              </a:rPr>
              <a:t>Bids and Tenders Officer </a:t>
            </a:r>
            <a:r>
              <a:rPr lang="en-US" sz="1100" b="1" dirty="0">
                <a:solidFill>
                  <a:schemeClr val="bg1"/>
                </a:solidFill>
              </a:rPr>
              <a:t>| UCP </a:t>
            </a:r>
          </a:p>
          <a:p>
            <a:pPr marL="142875" indent="-142875">
              <a:buFont typeface="Arial" panose="020B0604020202020204" pitchFamily="34" charset="0"/>
              <a:buChar char="•"/>
              <a:defRPr/>
            </a:pPr>
            <a:r>
              <a:rPr lang="en-US" sz="1100" dirty="0">
                <a:solidFill>
                  <a:schemeClr val="bg1"/>
                </a:solidFill>
              </a:rPr>
              <a:t>Cabin Crew|</a:t>
            </a:r>
            <a:r>
              <a:rPr lang="en-US" sz="1100" b="1" dirty="0">
                <a:solidFill>
                  <a:schemeClr val="bg1"/>
                </a:solidFill>
              </a:rPr>
              <a:t> Emirates Airlines </a:t>
            </a:r>
          </a:p>
          <a:p>
            <a:pPr rtl="1">
              <a:defRPr/>
            </a:pPr>
            <a:endParaRPr lang="en-US" dirty="0">
              <a:solidFill>
                <a:schemeClr val="bg1"/>
              </a:solidFill>
            </a:endParaRPr>
          </a:p>
          <a:p>
            <a:pPr rtl="1">
              <a:defRPr/>
            </a:pPr>
            <a:endParaRPr lang="en-US" sz="2000" b="1" dirty="0">
              <a:solidFill>
                <a:srgbClr val="8E5A6D"/>
              </a:solidFill>
              <a:latin typeface="Arial" panose="020B0604020202020204" pitchFamily="34" charset="0"/>
              <a:cs typeface="Tajawal Medium" panose="00000600000000000000" pitchFamily="2" charset="-78"/>
            </a:endParaRPr>
          </a:p>
          <a:p>
            <a:pPr>
              <a:defRPr/>
            </a:pPr>
            <a:r>
              <a:rPr lang="en-US" dirty="0">
                <a:solidFill>
                  <a:schemeClr val="bg1"/>
                </a:solidFill>
              </a:rPr>
              <a:t> </a:t>
            </a:r>
          </a:p>
          <a:p>
            <a:pPr>
              <a:defRPr/>
            </a:pPr>
            <a:endParaRPr lang="en-US" dirty="0">
              <a:solidFill>
                <a:schemeClr val="bg1"/>
              </a:solidFill>
            </a:endParaRPr>
          </a:p>
        </p:txBody>
      </p:sp>
      <p:pic>
        <p:nvPicPr>
          <p:cNvPr id="19" name="Picture 12">
            <a:extLst>
              <a:ext uri="{FF2B5EF4-FFF2-40B4-BE49-F238E27FC236}">
                <a16:creationId xmlns:a16="http://schemas.microsoft.com/office/drawing/2014/main" id="{10EA7F08-7B4D-234D-A4C2-69067585B61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6710364" y="1081089"/>
            <a:ext cx="3870325" cy="3932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a:extLst>
              <a:ext uri="{FF2B5EF4-FFF2-40B4-BE49-F238E27FC236}">
                <a16:creationId xmlns:a16="http://schemas.microsoft.com/office/drawing/2014/main" id="{8A77E974-C4E4-D442-A379-A6DEFD62D92C}"/>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7573214" y="1581149"/>
            <a:ext cx="2207328" cy="2838450"/>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39681466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42" presetClass="entr" presetSubtype="0"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Effect transition="in" filter="fade">
                                      <p:cBhvr>
                                        <p:cTn id="10" dur="1000"/>
                                        <p:tgtEl>
                                          <p:spTgt spid="13"/>
                                        </p:tgtEl>
                                      </p:cBhvr>
                                    </p:animEffect>
                                    <p:anim calcmode="lin" valueType="num">
                                      <p:cBhvr>
                                        <p:cTn id="11" dur="1000" fill="hold"/>
                                        <p:tgtEl>
                                          <p:spTgt spid="13"/>
                                        </p:tgtEl>
                                        <p:attrNameLst>
                                          <p:attrName>ppt_x</p:attrName>
                                        </p:attrNameLst>
                                      </p:cBhvr>
                                      <p:tavLst>
                                        <p:tav tm="0">
                                          <p:val>
                                            <p:strVal val="#ppt_x"/>
                                          </p:val>
                                        </p:tav>
                                        <p:tav tm="100000">
                                          <p:val>
                                            <p:strVal val="#ppt_x"/>
                                          </p:val>
                                        </p:tav>
                                      </p:tavLst>
                                    </p:anim>
                                    <p:anim calcmode="lin" valueType="num">
                                      <p:cBhvr>
                                        <p:cTn id="12" dur="1000" fill="hold"/>
                                        <p:tgtEl>
                                          <p:spTgt spid="13"/>
                                        </p:tgtEl>
                                        <p:attrNameLst>
                                          <p:attrName>ppt_y</p:attrName>
                                        </p:attrNameLst>
                                      </p:cBhvr>
                                      <p:tavLst>
                                        <p:tav tm="0">
                                          <p:val>
                                            <p:strVal val="#ppt_y+.1"/>
                                          </p:val>
                                        </p:tav>
                                        <p:tav tm="100000">
                                          <p:val>
                                            <p:strVal val="#ppt_y"/>
                                          </p:val>
                                        </p:tav>
                                      </p:tavLst>
                                    </p:anim>
                                  </p:childTnLst>
                                </p:cTn>
                              </p:par>
                              <p:par>
                                <p:cTn id="13" presetID="42" presetClass="entr" presetSubtype="0" fill="hold" grpId="0" nodeType="withEffect">
                                  <p:stCondLst>
                                    <p:cond delay="0"/>
                                  </p:stCondLst>
                                  <p:childTnLst>
                                    <p:set>
                                      <p:cBhvr>
                                        <p:cTn id="14" dur="1" fill="hold">
                                          <p:stCondLst>
                                            <p:cond delay="0"/>
                                          </p:stCondLst>
                                        </p:cTn>
                                        <p:tgtEl>
                                          <p:spTgt spid="14"/>
                                        </p:tgtEl>
                                        <p:attrNameLst>
                                          <p:attrName>style.visibility</p:attrName>
                                        </p:attrNameLst>
                                      </p:cBhvr>
                                      <p:to>
                                        <p:strVal val="visible"/>
                                      </p:to>
                                    </p:set>
                                    <p:animEffect transition="in" filter="fade">
                                      <p:cBhvr>
                                        <p:cTn id="15" dur="1000"/>
                                        <p:tgtEl>
                                          <p:spTgt spid="14"/>
                                        </p:tgtEl>
                                      </p:cBhvr>
                                    </p:animEffect>
                                    <p:anim calcmode="lin" valueType="num">
                                      <p:cBhvr>
                                        <p:cTn id="16" dur="1000" fill="hold"/>
                                        <p:tgtEl>
                                          <p:spTgt spid="14"/>
                                        </p:tgtEl>
                                        <p:attrNameLst>
                                          <p:attrName>ppt_x</p:attrName>
                                        </p:attrNameLst>
                                      </p:cBhvr>
                                      <p:tavLst>
                                        <p:tav tm="0">
                                          <p:val>
                                            <p:strVal val="#ppt_x"/>
                                          </p:val>
                                        </p:tav>
                                        <p:tav tm="100000">
                                          <p:val>
                                            <p:strVal val="#ppt_x"/>
                                          </p:val>
                                        </p:tav>
                                      </p:tavLst>
                                    </p:anim>
                                    <p:anim calcmode="lin" valueType="num">
                                      <p:cBhvr>
                                        <p:cTn id="17"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P spid="1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E93170E3-47E5-8E40-A8C9-B723D96264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4511" y="228360"/>
            <a:ext cx="2670313" cy="2670313"/>
          </a:xfrm>
          <a:prstGeom prst="rect">
            <a:avLst/>
          </a:prstGeom>
        </p:spPr>
      </p:pic>
      <p:pic>
        <p:nvPicPr>
          <p:cNvPr id="22" name="Picture 21">
            <a:extLst>
              <a:ext uri="{FF2B5EF4-FFF2-40B4-BE49-F238E27FC236}">
                <a16:creationId xmlns:a16="http://schemas.microsoft.com/office/drawing/2014/main" id="{2F854D75-123F-9545-8AF0-6D8AD57E4C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8248" y="3753909"/>
            <a:ext cx="2670313" cy="2670313"/>
          </a:xfrm>
          <a:prstGeom prst="rect">
            <a:avLst/>
          </a:prstGeom>
        </p:spPr>
      </p:pic>
      <p:pic>
        <p:nvPicPr>
          <p:cNvPr id="24" name="Picture 23">
            <a:extLst>
              <a:ext uri="{FF2B5EF4-FFF2-40B4-BE49-F238E27FC236}">
                <a16:creationId xmlns:a16="http://schemas.microsoft.com/office/drawing/2014/main" id="{CC3028EF-D768-7041-B877-A8A5C8A991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8247" y="255775"/>
            <a:ext cx="2670313" cy="2670313"/>
          </a:xfrm>
          <a:prstGeom prst="rect">
            <a:avLst/>
          </a:prstGeom>
        </p:spPr>
      </p:pic>
      <p:pic>
        <p:nvPicPr>
          <p:cNvPr id="26" name="Picture 25">
            <a:extLst>
              <a:ext uri="{FF2B5EF4-FFF2-40B4-BE49-F238E27FC236}">
                <a16:creationId xmlns:a16="http://schemas.microsoft.com/office/drawing/2014/main" id="{DD21777F-8D2C-824F-880E-CAB2CBC8F9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832" y="3717475"/>
            <a:ext cx="2670313" cy="2497796"/>
          </a:xfrm>
          <a:prstGeom prst="rect">
            <a:avLst/>
          </a:prstGeom>
        </p:spPr>
      </p:pic>
      <p:pic>
        <p:nvPicPr>
          <p:cNvPr id="28" name="Picture 27">
            <a:extLst>
              <a:ext uri="{FF2B5EF4-FFF2-40B4-BE49-F238E27FC236}">
                <a16:creationId xmlns:a16="http://schemas.microsoft.com/office/drawing/2014/main" id="{AA9A72C7-6BEC-D74F-ABB3-B48DB1BC1A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0775" y="228360"/>
            <a:ext cx="2670313" cy="2670313"/>
          </a:xfrm>
          <a:prstGeom prst="rect">
            <a:avLst/>
          </a:prstGeom>
        </p:spPr>
      </p:pic>
      <p:pic>
        <p:nvPicPr>
          <p:cNvPr id="30" name="Picture 29">
            <a:extLst>
              <a:ext uri="{FF2B5EF4-FFF2-40B4-BE49-F238E27FC236}">
                <a16:creationId xmlns:a16="http://schemas.microsoft.com/office/drawing/2014/main" id="{8F2B6F25-5424-364E-84F6-79ABD7119F4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64512" y="3753908"/>
            <a:ext cx="2670313" cy="2670313"/>
          </a:xfrm>
          <a:prstGeom prst="rect">
            <a:avLst/>
          </a:prstGeom>
        </p:spPr>
      </p:pic>
      <p:pic>
        <p:nvPicPr>
          <p:cNvPr id="32" name="Picture 31">
            <a:extLst>
              <a:ext uri="{FF2B5EF4-FFF2-40B4-BE49-F238E27FC236}">
                <a16:creationId xmlns:a16="http://schemas.microsoft.com/office/drawing/2014/main" id="{430EE153-C8DF-4345-89E6-6B23F90C6D2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75409" y="3753909"/>
            <a:ext cx="2670313" cy="2670313"/>
          </a:xfrm>
          <a:prstGeom prst="rect">
            <a:avLst/>
          </a:prstGeom>
        </p:spPr>
      </p:pic>
      <p:pic>
        <p:nvPicPr>
          <p:cNvPr id="34" name="Picture 33">
            <a:extLst>
              <a:ext uri="{FF2B5EF4-FFF2-40B4-BE49-F238E27FC236}">
                <a16:creationId xmlns:a16="http://schemas.microsoft.com/office/drawing/2014/main" id="{A4C41995-A7E0-F74C-AAFB-8DE418BA212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175409" y="228361"/>
            <a:ext cx="2670313" cy="2670313"/>
          </a:xfrm>
          <a:prstGeom prst="rect">
            <a:avLst/>
          </a:prstGeom>
        </p:spPr>
      </p:pic>
      <p:sp>
        <p:nvSpPr>
          <p:cNvPr id="36" name="Rectangle 35">
            <a:extLst>
              <a:ext uri="{FF2B5EF4-FFF2-40B4-BE49-F238E27FC236}">
                <a16:creationId xmlns:a16="http://schemas.microsoft.com/office/drawing/2014/main" id="{293AA844-6C4B-CC4E-A8F0-AD38C163FDFB}"/>
              </a:ext>
            </a:extLst>
          </p:cNvPr>
          <p:cNvSpPr/>
          <p:nvPr/>
        </p:nvSpPr>
        <p:spPr>
          <a:xfrm>
            <a:off x="480893" y="1510746"/>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6A044FD4-C004-1E4B-AF61-0EA76C2EAAFF}"/>
              </a:ext>
            </a:extLst>
          </p:cNvPr>
          <p:cNvSpPr/>
          <p:nvPr/>
        </p:nvSpPr>
        <p:spPr>
          <a:xfrm>
            <a:off x="718930" y="4896340"/>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9" name="Rectangle 38">
            <a:extLst>
              <a:ext uri="{FF2B5EF4-FFF2-40B4-BE49-F238E27FC236}">
                <a16:creationId xmlns:a16="http://schemas.microsoft.com/office/drawing/2014/main" id="{F88AC61F-973F-3944-B802-C0BBDDA03BAD}"/>
              </a:ext>
            </a:extLst>
          </p:cNvPr>
          <p:cNvSpPr/>
          <p:nvPr/>
        </p:nvSpPr>
        <p:spPr>
          <a:xfrm>
            <a:off x="987287" y="1928191"/>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0" name="Rectangle 39">
            <a:extLst>
              <a:ext uri="{FF2B5EF4-FFF2-40B4-BE49-F238E27FC236}">
                <a16:creationId xmlns:a16="http://schemas.microsoft.com/office/drawing/2014/main" id="{C30E8092-3124-8248-87D1-2CC3EA98E288}"/>
              </a:ext>
            </a:extLst>
          </p:cNvPr>
          <p:cNvSpPr/>
          <p:nvPr/>
        </p:nvSpPr>
        <p:spPr>
          <a:xfrm>
            <a:off x="1139687" y="2080591"/>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Rectangle 40">
            <a:extLst>
              <a:ext uri="{FF2B5EF4-FFF2-40B4-BE49-F238E27FC236}">
                <a16:creationId xmlns:a16="http://schemas.microsoft.com/office/drawing/2014/main" id="{0839F975-4A5C-0440-B7E5-469FEAE2F659}"/>
              </a:ext>
            </a:extLst>
          </p:cNvPr>
          <p:cNvSpPr/>
          <p:nvPr/>
        </p:nvSpPr>
        <p:spPr>
          <a:xfrm>
            <a:off x="1292087" y="2232991"/>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2" name="Rectangle 41">
            <a:extLst>
              <a:ext uri="{FF2B5EF4-FFF2-40B4-BE49-F238E27FC236}">
                <a16:creationId xmlns:a16="http://schemas.microsoft.com/office/drawing/2014/main" id="{17ADED93-E052-B241-92E8-11E321814A5B}"/>
              </a:ext>
            </a:extLst>
          </p:cNvPr>
          <p:cNvSpPr/>
          <p:nvPr/>
        </p:nvSpPr>
        <p:spPr>
          <a:xfrm>
            <a:off x="3419060" y="1470990"/>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Rectangle 42">
            <a:extLst>
              <a:ext uri="{FF2B5EF4-FFF2-40B4-BE49-F238E27FC236}">
                <a16:creationId xmlns:a16="http://schemas.microsoft.com/office/drawing/2014/main" id="{4F8CF05F-C9DE-BC4D-A739-7E971D628402}"/>
              </a:ext>
            </a:extLst>
          </p:cNvPr>
          <p:cNvSpPr/>
          <p:nvPr/>
        </p:nvSpPr>
        <p:spPr>
          <a:xfrm>
            <a:off x="6400800" y="1470991"/>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4" name="Rectangle 43">
            <a:extLst>
              <a:ext uri="{FF2B5EF4-FFF2-40B4-BE49-F238E27FC236}">
                <a16:creationId xmlns:a16="http://schemas.microsoft.com/office/drawing/2014/main" id="{805821B7-9F7D-D141-86B3-A9DF77223FDE}"/>
              </a:ext>
            </a:extLst>
          </p:cNvPr>
          <p:cNvSpPr/>
          <p:nvPr/>
        </p:nvSpPr>
        <p:spPr>
          <a:xfrm>
            <a:off x="3389244" y="4959856"/>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5" name="Rectangle 44">
            <a:extLst>
              <a:ext uri="{FF2B5EF4-FFF2-40B4-BE49-F238E27FC236}">
                <a16:creationId xmlns:a16="http://schemas.microsoft.com/office/drawing/2014/main" id="{974FFF89-78FF-DA4C-A195-E8639FB75C35}"/>
              </a:ext>
            </a:extLst>
          </p:cNvPr>
          <p:cNvSpPr/>
          <p:nvPr/>
        </p:nvSpPr>
        <p:spPr>
          <a:xfrm>
            <a:off x="6399422" y="4999612"/>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Rectangle 45">
            <a:extLst>
              <a:ext uri="{FF2B5EF4-FFF2-40B4-BE49-F238E27FC236}">
                <a16:creationId xmlns:a16="http://schemas.microsoft.com/office/drawing/2014/main" id="{554B7289-5209-C74D-B457-499D16D78916}"/>
              </a:ext>
            </a:extLst>
          </p:cNvPr>
          <p:cNvSpPr/>
          <p:nvPr/>
        </p:nvSpPr>
        <p:spPr>
          <a:xfrm>
            <a:off x="9451797" y="4999612"/>
            <a:ext cx="530087" cy="967409"/>
          </a:xfrm>
          <a:prstGeom prst="rect">
            <a:avLst/>
          </a:prstGeom>
          <a:solidFill>
            <a:srgbClr val="ECE1ED"/>
          </a:solidFill>
          <a:ln>
            <a:solidFill>
              <a:srgbClr val="ECE1E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A56ABFF7-DB70-334A-A1C1-4C8206C62D18}"/>
              </a:ext>
            </a:extLst>
          </p:cNvPr>
          <p:cNvSpPr/>
          <p:nvPr/>
        </p:nvSpPr>
        <p:spPr>
          <a:xfrm>
            <a:off x="9451796" y="1510745"/>
            <a:ext cx="530087" cy="967409"/>
          </a:xfrm>
          <a:prstGeom prst="rect">
            <a:avLst/>
          </a:prstGeom>
          <a:solidFill>
            <a:srgbClr val="C9C3CF"/>
          </a:solidFill>
          <a:ln>
            <a:solidFill>
              <a:srgbClr val="C9C3C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8B839D90-1189-4844-BEAC-CE566423DBD6}"/>
              </a:ext>
            </a:extLst>
          </p:cNvPr>
          <p:cNvSpPr txBox="1"/>
          <p:nvPr/>
        </p:nvSpPr>
        <p:spPr>
          <a:xfrm>
            <a:off x="983973" y="2926088"/>
            <a:ext cx="8715560" cy="769441"/>
          </a:xfrm>
          <a:prstGeom prst="rect">
            <a:avLst/>
          </a:prstGeom>
          <a:noFill/>
        </p:spPr>
        <p:txBody>
          <a:bodyPr wrap="square" rtlCol="0">
            <a:spAutoFit/>
          </a:bodyPr>
          <a:lstStyle/>
          <a:p>
            <a:pPr marL="0" algn="r" defTabSz="914400" rtl="1" eaLnBrk="1" latinLnBrk="0" hangingPunct="1"/>
            <a:r>
              <a:rPr lang="en-US" sz="4400" b="1" dirty="0">
                <a:latin typeface="Bodoni 72 Book" pitchFamily="2" charset="0"/>
              </a:rPr>
              <a:t>What this colors means for you  ?</a:t>
            </a:r>
          </a:p>
        </p:txBody>
      </p:sp>
      <p:pic>
        <p:nvPicPr>
          <p:cNvPr id="49" name="Graphic 48">
            <a:extLst>
              <a:ext uri="{FF2B5EF4-FFF2-40B4-BE49-F238E27FC236}">
                <a16:creationId xmlns:a16="http://schemas.microsoft.com/office/drawing/2014/main" id="{D8DCC2BD-0067-F149-87D3-757886F83A4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47788" y="6426721"/>
            <a:ext cx="1541866" cy="420888"/>
          </a:xfrm>
          <a:prstGeom prst="rect">
            <a:avLst/>
          </a:prstGeom>
        </p:spPr>
      </p:pic>
      <p:pic>
        <p:nvPicPr>
          <p:cNvPr id="50" name="Picture 49">
            <a:extLst>
              <a:ext uri="{FF2B5EF4-FFF2-40B4-BE49-F238E27FC236}">
                <a16:creationId xmlns:a16="http://schemas.microsoft.com/office/drawing/2014/main" id="{F7553B30-CC82-4E45-AED7-990D01E3B10E}"/>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Tree>
    <p:extLst>
      <p:ext uri="{BB962C8B-B14F-4D97-AF65-F5344CB8AC3E}">
        <p14:creationId xmlns:p14="http://schemas.microsoft.com/office/powerpoint/2010/main" val="8767941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Picture 19">
            <a:extLst>
              <a:ext uri="{FF2B5EF4-FFF2-40B4-BE49-F238E27FC236}">
                <a16:creationId xmlns:a16="http://schemas.microsoft.com/office/drawing/2014/main" id="{E93170E3-47E5-8E40-A8C9-B723D96264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4511" y="228360"/>
            <a:ext cx="2670313" cy="2670313"/>
          </a:xfrm>
          <a:prstGeom prst="rect">
            <a:avLst/>
          </a:prstGeom>
        </p:spPr>
      </p:pic>
      <p:pic>
        <p:nvPicPr>
          <p:cNvPr id="22" name="Picture 21">
            <a:extLst>
              <a:ext uri="{FF2B5EF4-FFF2-40B4-BE49-F238E27FC236}">
                <a16:creationId xmlns:a16="http://schemas.microsoft.com/office/drawing/2014/main" id="{2F854D75-123F-9545-8AF0-6D8AD57E4CC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108247" y="3385929"/>
            <a:ext cx="2670313" cy="2670313"/>
          </a:xfrm>
          <a:prstGeom prst="rect">
            <a:avLst/>
          </a:prstGeom>
        </p:spPr>
      </p:pic>
      <p:pic>
        <p:nvPicPr>
          <p:cNvPr id="24" name="Picture 23">
            <a:extLst>
              <a:ext uri="{FF2B5EF4-FFF2-40B4-BE49-F238E27FC236}">
                <a16:creationId xmlns:a16="http://schemas.microsoft.com/office/drawing/2014/main" id="{CC3028EF-D768-7041-B877-A8A5C8A991A0}"/>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08247" y="255775"/>
            <a:ext cx="2670313" cy="2670313"/>
          </a:xfrm>
          <a:prstGeom prst="rect">
            <a:avLst/>
          </a:prstGeom>
        </p:spPr>
      </p:pic>
      <p:pic>
        <p:nvPicPr>
          <p:cNvPr id="26" name="Picture 25">
            <a:extLst>
              <a:ext uri="{FF2B5EF4-FFF2-40B4-BE49-F238E27FC236}">
                <a16:creationId xmlns:a16="http://schemas.microsoft.com/office/drawing/2014/main" id="{DD21777F-8D2C-824F-880E-CAB2CBC8F92A}"/>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70775" y="3087181"/>
            <a:ext cx="2670313" cy="2670313"/>
          </a:xfrm>
          <a:prstGeom prst="rect">
            <a:avLst/>
          </a:prstGeom>
        </p:spPr>
      </p:pic>
      <p:pic>
        <p:nvPicPr>
          <p:cNvPr id="28" name="Picture 27">
            <a:extLst>
              <a:ext uri="{FF2B5EF4-FFF2-40B4-BE49-F238E27FC236}">
                <a16:creationId xmlns:a16="http://schemas.microsoft.com/office/drawing/2014/main" id="{AA9A72C7-6BEC-D74F-ABB3-B48DB1BC1A4B}"/>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20775" y="228360"/>
            <a:ext cx="2670313" cy="2670313"/>
          </a:xfrm>
          <a:prstGeom prst="rect">
            <a:avLst/>
          </a:prstGeom>
        </p:spPr>
      </p:pic>
      <p:pic>
        <p:nvPicPr>
          <p:cNvPr id="30" name="Picture 29">
            <a:extLst>
              <a:ext uri="{FF2B5EF4-FFF2-40B4-BE49-F238E27FC236}">
                <a16:creationId xmlns:a16="http://schemas.microsoft.com/office/drawing/2014/main" id="{8F2B6F25-5424-364E-84F6-79ABD7119F49}"/>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164511" y="3385928"/>
            <a:ext cx="2670313" cy="2670313"/>
          </a:xfrm>
          <a:prstGeom prst="rect">
            <a:avLst/>
          </a:prstGeom>
        </p:spPr>
      </p:pic>
      <p:pic>
        <p:nvPicPr>
          <p:cNvPr id="32" name="Picture 31">
            <a:extLst>
              <a:ext uri="{FF2B5EF4-FFF2-40B4-BE49-F238E27FC236}">
                <a16:creationId xmlns:a16="http://schemas.microsoft.com/office/drawing/2014/main" id="{430EE153-C8DF-4345-89E6-6B23F90C6D24}"/>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175408" y="3385929"/>
            <a:ext cx="2670313" cy="2670313"/>
          </a:xfrm>
          <a:prstGeom prst="rect">
            <a:avLst/>
          </a:prstGeom>
        </p:spPr>
      </p:pic>
      <p:pic>
        <p:nvPicPr>
          <p:cNvPr id="34" name="Picture 33">
            <a:extLst>
              <a:ext uri="{FF2B5EF4-FFF2-40B4-BE49-F238E27FC236}">
                <a16:creationId xmlns:a16="http://schemas.microsoft.com/office/drawing/2014/main" id="{A4C41995-A7E0-F74C-AAFB-8DE418BA212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9175409" y="228361"/>
            <a:ext cx="2670313" cy="2670313"/>
          </a:xfrm>
          <a:prstGeom prst="rect">
            <a:avLst/>
          </a:prstGeom>
        </p:spPr>
      </p:pic>
      <p:pic>
        <p:nvPicPr>
          <p:cNvPr id="10" name="Graphic 9">
            <a:extLst>
              <a:ext uri="{FF2B5EF4-FFF2-40B4-BE49-F238E27FC236}">
                <a16:creationId xmlns:a16="http://schemas.microsoft.com/office/drawing/2014/main" id="{FF1D625D-07F0-0649-B74B-5D83B3681B63}"/>
              </a:ext>
            </a:extLst>
          </p:cNvPr>
          <p:cNvPicPr>
            <a:picLocks noChangeAspect="1"/>
          </p:cNvPicPr>
          <p:nvPr/>
        </p:nvPicPr>
        <p:blipFill>
          <a:blip r:embed="rId11">
            <a:extLst>
              <a:ext uri="{96DAC541-7B7A-43D3-8B79-37D633B846F1}">
                <asvg:svgBlip xmlns:asvg="http://schemas.microsoft.com/office/drawing/2016/SVG/main" r:embed="rId12"/>
              </a:ext>
            </a:extLst>
          </a:blip>
          <a:stretch>
            <a:fillRect/>
          </a:stretch>
        </p:blipFill>
        <p:spPr>
          <a:xfrm>
            <a:off x="147788" y="6426721"/>
            <a:ext cx="1541866" cy="420888"/>
          </a:xfrm>
          <a:prstGeom prst="rect">
            <a:avLst/>
          </a:prstGeom>
        </p:spPr>
      </p:pic>
      <p:pic>
        <p:nvPicPr>
          <p:cNvPr id="11" name="Picture 10">
            <a:extLst>
              <a:ext uri="{FF2B5EF4-FFF2-40B4-BE49-F238E27FC236}">
                <a16:creationId xmlns:a16="http://schemas.microsoft.com/office/drawing/2014/main" id="{616311C4-4C98-694E-A9B0-FD15C8B5D363}"/>
              </a:ext>
            </a:extLst>
          </p:cNvPr>
          <p:cNvPicPr>
            <a:picLocks noChangeAspect="1"/>
          </p:cNvPicPr>
          <p:nvPr/>
        </p:nvPicPr>
        <p:blipFill>
          <a:blip r:embed="rId13">
            <a:extLst>
              <a:ext uri="{28A0092B-C50C-407E-A947-70E740481C1C}">
                <a14:useLocalDpi xmlns:a14="http://schemas.microsoft.com/office/drawing/2010/main" val="0"/>
              </a:ext>
            </a:extLst>
          </a:blip>
          <a:srcRect/>
          <a:stretch/>
        </p:blipFill>
        <p:spPr>
          <a:xfrm>
            <a:off x="9809463" y="-298650"/>
            <a:ext cx="2036258" cy="1800993"/>
          </a:xfrm>
          <a:prstGeom prst="rect">
            <a:avLst/>
          </a:prstGeom>
        </p:spPr>
      </p:pic>
    </p:spTree>
    <p:extLst>
      <p:ext uri="{BB962C8B-B14F-4D97-AF65-F5344CB8AC3E}">
        <p14:creationId xmlns:p14="http://schemas.microsoft.com/office/powerpoint/2010/main" val="1932994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5">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14450" y="884737"/>
            <a:ext cx="5905589" cy="2000548"/>
          </a:xfrm>
          <a:prstGeom prst="rect">
            <a:avLst/>
          </a:prstGeom>
          <a:noFill/>
        </p:spPr>
        <p:txBody>
          <a:bodyPr wrap="square" rtlCol="0">
            <a:spAutoFit/>
          </a:bodyPr>
          <a:lstStyle/>
          <a:p>
            <a:pPr fontAlgn="base"/>
            <a:r>
              <a:rPr lang="en-US" sz="3200" b="1" dirty="0"/>
              <a:t>How Did Early Humans Communicate? </a:t>
            </a:r>
          </a:p>
          <a:p>
            <a:br>
              <a:rPr lang="en-US" dirty="0"/>
            </a:br>
            <a:endParaRPr lang="en-US" sz="1400" b="1" dirty="0">
              <a:latin typeface="Tajawal Medium" panose="00000600000000000000" pitchFamily="2" charset="-78"/>
              <a:cs typeface="Tajawal Medium" panose="00000600000000000000" pitchFamily="2" charset="-78"/>
            </a:endParaRPr>
          </a:p>
          <a:p>
            <a:r>
              <a:rPr lang="en-US" sz="1400" b="1" dirty="0">
                <a:latin typeface="Tajawal Medium" panose="00000600000000000000" pitchFamily="2" charset="-78"/>
                <a:cs typeface="Tajawal Medium" panose="00000600000000000000" pitchFamily="2" charset="-78"/>
              </a:rPr>
              <a:t> </a:t>
            </a:r>
          </a:p>
          <a:p>
            <a:r>
              <a:rPr lang="en-US" sz="1400" b="1" dirty="0">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36912"/>
            <a:ext cx="978887" cy="584775"/>
          </a:xfrm>
          <a:prstGeom prst="rect">
            <a:avLst/>
          </a:prstGeom>
          <a:noFill/>
        </p:spPr>
        <p:txBody>
          <a:bodyPr wrap="square" rtlCol="0">
            <a:spAutoFit/>
          </a:bodyPr>
          <a:lstStyle/>
          <a:p>
            <a:r>
              <a:rPr lang="en-US" sz="1400" b="1" dirty="0">
                <a:solidFill>
                  <a:srgbClr val="FFC000"/>
                </a:solidFill>
                <a:latin typeface="Tajawal Medium" panose="00000600000000000000" pitchFamily="2" charset="-78"/>
                <a:cs typeface="Tajawal Medium" panose="00000600000000000000" pitchFamily="2" charset="-78"/>
              </a:rPr>
              <a:t>Intro Lecture </a:t>
            </a:r>
          </a:p>
          <a:p>
            <a:endParaRPr lang="en-US" sz="400" b="1" dirty="0">
              <a:solidFill>
                <a:srgbClr val="FFC000"/>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50416BA2-7098-F244-8BCF-500AB37630FF}"/>
              </a:ext>
            </a:extLst>
          </p:cNvPr>
          <p:cNvPicPr>
            <a:picLocks noChangeAspect="1"/>
          </p:cNvPicPr>
          <p:nvPr/>
        </p:nvPicPr>
        <p:blipFill>
          <a:blip r:embed="rId11"/>
          <a:stretch>
            <a:fillRect/>
          </a:stretch>
        </p:blipFill>
        <p:spPr>
          <a:xfrm>
            <a:off x="4783117" y="2043620"/>
            <a:ext cx="5909089" cy="3929507"/>
          </a:xfrm>
          <a:prstGeom prst="rect">
            <a:avLst/>
          </a:prstGeom>
          <a:ln>
            <a:noFill/>
          </a:ln>
          <a:effectLst>
            <a:outerShdw blurRad="292100" dist="139700" dir="2700000" algn="tl" rotWithShape="0">
              <a:srgbClr val="333333">
                <a:alpha val="65000"/>
              </a:srgbClr>
            </a:outerShdw>
          </a:effectLst>
        </p:spPr>
      </p:pic>
      <p:pic>
        <p:nvPicPr>
          <p:cNvPr id="4" name="Salma (Female)7.wav">
            <a:hlinkClick r:id="" action="ppaction://media"/>
            <a:extLst>
              <a:ext uri="{FF2B5EF4-FFF2-40B4-BE49-F238E27FC236}">
                <a16:creationId xmlns:a16="http://schemas.microsoft.com/office/drawing/2014/main" id="{1CD99992-1559-E04F-BE6C-0776B3FE27BD}"/>
              </a:ext>
            </a:extLst>
          </p:cNvPr>
          <p:cNvPicPr>
            <a:picLocks noChangeAspect="1"/>
          </p:cNvPicPr>
          <p:nvPr>
            <a:audioFile r:link="rId2"/>
            <p:extLst>
              <p:ext uri="{DAA4B4D4-6D71-4841-9C94-3DE7FCFB9230}">
                <p14:media xmlns:p14="http://schemas.microsoft.com/office/powerpoint/2010/main" r:embed="rId1"/>
              </p:ext>
            </p:extLst>
          </p:nvPr>
        </p:nvPicPr>
        <p:blipFill>
          <a:blip r:embed="rId12"/>
          <a:stretch>
            <a:fillRect/>
          </a:stretch>
        </p:blipFill>
        <p:spPr>
          <a:xfrm>
            <a:off x="5030114" y="3601973"/>
            <a:ext cx="812800" cy="812800"/>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6387"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4CAE91F-65F8-F04F-A7EB-91075165B794}"/>
              </a:ext>
            </a:extLst>
          </p:cNvPr>
          <p:cNvPicPr>
            <a:picLocks noChangeAspect="1"/>
          </p:cNvPicPr>
          <p:nvPr/>
        </p:nvPicPr>
        <p:blipFill>
          <a:blip r:embed="rId2"/>
          <a:stretch>
            <a:fillRect/>
          </a:stretch>
        </p:blipFill>
        <p:spPr>
          <a:xfrm rot="18854525">
            <a:off x="-2463880" y="-596999"/>
            <a:ext cx="7961111" cy="4306831"/>
          </a:xfrm>
          <a:prstGeom prst="triangle">
            <a:avLst/>
          </a:prstGeom>
        </p:spPr>
      </p:pic>
      <p:pic>
        <p:nvPicPr>
          <p:cNvPr id="4" name="Picture 3">
            <a:extLst>
              <a:ext uri="{FF2B5EF4-FFF2-40B4-BE49-F238E27FC236}">
                <a16:creationId xmlns:a16="http://schemas.microsoft.com/office/drawing/2014/main" id="{FB6C2B6F-0C03-354D-8348-7B1F1167C61B}"/>
              </a:ext>
            </a:extLst>
          </p:cNvPr>
          <p:cNvPicPr>
            <a:picLocks noChangeAspect="1"/>
          </p:cNvPicPr>
          <p:nvPr/>
        </p:nvPicPr>
        <p:blipFill>
          <a:blip r:embed="rId3"/>
          <a:stretch>
            <a:fillRect/>
          </a:stretch>
        </p:blipFill>
        <p:spPr>
          <a:xfrm rot="19124735">
            <a:off x="5945383" y="2791385"/>
            <a:ext cx="4696113" cy="2637650"/>
          </a:xfrm>
          <a:prstGeom prst="rtTriangle">
            <a:avLst/>
          </a:prstGeom>
        </p:spPr>
      </p:pic>
      <p:pic>
        <p:nvPicPr>
          <p:cNvPr id="5" name="Picture 4">
            <a:extLst>
              <a:ext uri="{FF2B5EF4-FFF2-40B4-BE49-F238E27FC236}">
                <a16:creationId xmlns:a16="http://schemas.microsoft.com/office/drawing/2014/main" id="{C9AD8F6A-5945-9648-89D5-15122FA8CB09}"/>
              </a:ext>
            </a:extLst>
          </p:cNvPr>
          <p:cNvPicPr>
            <a:picLocks noChangeAspect="1"/>
          </p:cNvPicPr>
          <p:nvPr/>
        </p:nvPicPr>
        <p:blipFill>
          <a:blip r:embed="rId4"/>
          <a:stretch>
            <a:fillRect/>
          </a:stretch>
        </p:blipFill>
        <p:spPr>
          <a:xfrm rot="10800000">
            <a:off x="6061873" y="309013"/>
            <a:ext cx="5941446" cy="3943635"/>
          </a:xfrm>
          <a:prstGeom prst="rtTriangle">
            <a:avLst/>
          </a:prstGeom>
        </p:spPr>
      </p:pic>
      <p:pic>
        <p:nvPicPr>
          <p:cNvPr id="6" name="Picture 5">
            <a:extLst>
              <a:ext uri="{FF2B5EF4-FFF2-40B4-BE49-F238E27FC236}">
                <a16:creationId xmlns:a16="http://schemas.microsoft.com/office/drawing/2014/main" id="{B5E89B8C-45A1-C545-AA9B-82D5BAF99A85}"/>
              </a:ext>
            </a:extLst>
          </p:cNvPr>
          <p:cNvPicPr>
            <a:picLocks noChangeAspect="1"/>
          </p:cNvPicPr>
          <p:nvPr/>
        </p:nvPicPr>
        <p:blipFill>
          <a:blip r:embed="rId5"/>
          <a:stretch>
            <a:fillRect/>
          </a:stretch>
        </p:blipFill>
        <p:spPr>
          <a:xfrm>
            <a:off x="553905" y="2880996"/>
            <a:ext cx="6350265" cy="3572024"/>
          </a:xfrm>
          <a:prstGeom prst="triangle">
            <a:avLst/>
          </a:prstGeom>
        </p:spPr>
      </p:pic>
      <p:sp>
        <p:nvSpPr>
          <p:cNvPr id="8" name="TextBox 7">
            <a:extLst>
              <a:ext uri="{FF2B5EF4-FFF2-40B4-BE49-F238E27FC236}">
                <a16:creationId xmlns:a16="http://schemas.microsoft.com/office/drawing/2014/main" id="{E301E04E-DFAC-7A48-8F3D-B839D5709B1D}"/>
              </a:ext>
            </a:extLst>
          </p:cNvPr>
          <p:cNvSpPr txBox="1"/>
          <p:nvPr/>
        </p:nvSpPr>
        <p:spPr>
          <a:xfrm>
            <a:off x="4058889" y="2214571"/>
            <a:ext cx="4992345" cy="1015663"/>
          </a:xfrm>
          <a:prstGeom prst="rect">
            <a:avLst/>
          </a:prstGeom>
          <a:noFill/>
        </p:spPr>
        <p:txBody>
          <a:bodyPr wrap="square" rtlCol="0">
            <a:spAutoFit/>
          </a:bodyPr>
          <a:lstStyle/>
          <a:p>
            <a:pPr indent="-342900">
              <a:buFont typeface="Arial" panose="020B0604020202020204" pitchFamily="34" charset="0"/>
              <a:buChar char="•"/>
            </a:pPr>
            <a:r>
              <a:rPr lang="en-US" sz="2000" b="1" dirty="0">
                <a:latin typeface="Bodoni 72 Book" pitchFamily="2" charset="0"/>
              </a:rPr>
              <a:t>Why did civilizations write you on the walls?</a:t>
            </a:r>
          </a:p>
          <a:p>
            <a:pPr indent="-342900">
              <a:buFont typeface="Arial" panose="020B0604020202020204" pitchFamily="34" charset="0"/>
              <a:buChar char="•"/>
            </a:pPr>
            <a:r>
              <a:rPr lang="en-US" sz="2000" b="1" dirty="0">
                <a:latin typeface="Bodoni 72 Book" pitchFamily="2" charset="0"/>
              </a:rPr>
              <a:t>What is the purpose of  writing?</a:t>
            </a:r>
          </a:p>
          <a:p>
            <a:pPr indent="-342900">
              <a:buFont typeface="Arial" panose="020B0604020202020204" pitchFamily="34" charset="0"/>
              <a:buChar char="•"/>
            </a:pPr>
            <a:r>
              <a:rPr lang="en-US" sz="2000" b="1" dirty="0">
                <a:latin typeface="Bodoni 72 Book" pitchFamily="2" charset="0"/>
              </a:rPr>
              <a:t>Why does a person need communication?</a:t>
            </a:r>
          </a:p>
        </p:txBody>
      </p:sp>
      <p:pic>
        <p:nvPicPr>
          <p:cNvPr id="9" name="Graphic 8">
            <a:extLst>
              <a:ext uri="{FF2B5EF4-FFF2-40B4-BE49-F238E27FC236}">
                <a16:creationId xmlns:a16="http://schemas.microsoft.com/office/drawing/2014/main" id="{DE9838B8-2C7B-E54E-9770-A2F7C6D53D55}"/>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676100" y="5910500"/>
            <a:ext cx="2167470" cy="591661"/>
          </a:xfrm>
          <a:prstGeom prst="rect">
            <a:avLst/>
          </a:prstGeom>
        </p:spPr>
      </p:pic>
    </p:spTree>
    <p:extLst>
      <p:ext uri="{BB962C8B-B14F-4D97-AF65-F5344CB8AC3E}">
        <p14:creationId xmlns:p14="http://schemas.microsoft.com/office/powerpoint/2010/main" val="2313740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36912"/>
            <a:ext cx="978887" cy="584775"/>
          </a:xfrm>
          <a:prstGeom prst="rect">
            <a:avLst/>
          </a:prstGeom>
          <a:noFill/>
        </p:spPr>
        <p:txBody>
          <a:bodyPr wrap="square" rtlCol="0">
            <a:spAutoFit/>
          </a:bodyPr>
          <a:lstStyle/>
          <a:p>
            <a:r>
              <a:rPr lang="en-US" sz="1400" b="1" dirty="0">
                <a:solidFill>
                  <a:srgbClr val="FFC000"/>
                </a:solidFill>
                <a:latin typeface="Tajawal Medium" panose="00000600000000000000" pitchFamily="2" charset="-78"/>
                <a:cs typeface="Tajawal Medium" panose="00000600000000000000" pitchFamily="2" charset="-78"/>
              </a:rPr>
              <a:t>Intro Lecture </a:t>
            </a:r>
          </a:p>
          <a:p>
            <a:endParaRPr lang="en-US" sz="400" b="1" dirty="0">
              <a:solidFill>
                <a:srgbClr val="FFC000"/>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F8B8F73A-287C-E44C-9CB5-9F941DFE388C}"/>
              </a:ext>
            </a:extLst>
          </p:cNvPr>
          <p:cNvPicPr>
            <a:picLocks noChangeAspect="1"/>
          </p:cNvPicPr>
          <p:nvPr/>
        </p:nvPicPr>
        <p:blipFill rotWithShape="1">
          <a:blip r:embed="rId9"/>
          <a:srcRect t="12901"/>
          <a:stretch/>
        </p:blipFill>
        <p:spPr>
          <a:xfrm>
            <a:off x="4591425" y="1285014"/>
            <a:ext cx="5581130" cy="4861119"/>
          </a:xfrm>
          <a:prstGeom prst="rect">
            <a:avLst/>
          </a:prstGeom>
          <a:ln>
            <a:noFill/>
          </a:ln>
          <a:effectLst>
            <a:outerShdw blurRad="292100" dist="139700" dir="2700000" algn="tl" rotWithShape="0">
              <a:srgbClr val="333333">
                <a:alpha val="65000"/>
              </a:srgbClr>
            </a:outerShdw>
          </a:effectLst>
        </p:spPr>
      </p:pic>
      <p:sp>
        <p:nvSpPr>
          <p:cNvPr id="6" name="Rectangle 5">
            <a:extLst>
              <a:ext uri="{FF2B5EF4-FFF2-40B4-BE49-F238E27FC236}">
                <a16:creationId xmlns:a16="http://schemas.microsoft.com/office/drawing/2014/main" id="{685F63B8-EC88-254C-B65E-86D4B5714D7C}"/>
              </a:ext>
            </a:extLst>
          </p:cNvPr>
          <p:cNvSpPr/>
          <p:nvPr/>
        </p:nvSpPr>
        <p:spPr>
          <a:xfrm>
            <a:off x="4591425" y="5392864"/>
            <a:ext cx="607189" cy="671511"/>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726157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814450" y="884737"/>
            <a:ext cx="5905589" cy="1723549"/>
          </a:xfrm>
          <a:prstGeom prst="rect">
            <a:avLst/>
          </a:prstGeom>
          <a:noFill/>
        </p:spPr>
        <p:txBody>
          <a:bodyPr wrap="square" rtlCol="0">
            <a:spAutoFit/>
          </a:bodyPr>
          <a:lstStyle/>
          <a:p>
            <a:pPr fontAlgn="base"/>
            <a:r>
              <a:rPr lang="en-US" sz="3200" b="1" dirty="0"/>
              <a:t>Development of communication tools !</a:t>
            </a:r>
            <a:br>
              <a:rPr lang="en-US" dirty="0"/>
            </a:br>
            <a:endParaRPr lang="en-US" sz="1400" b="1" dirty="0">
              <a:latin typeface="Tajawal Medium" panose="00000600000000000000" pitchFamily="2" charset="-78"/>
              <a:cs typeface="Tajawal Medium" panose="00000600000000000000" pitchFamily="2" charset="-78"/>
            </a:endParaRPr>
          </a:p>
          <a:p>
            <a:r>
              <a:rPr lang="en-US" sz="1400" b="1" dirty="0">
                <a:latin typeface="Tajawal Medium" panose="00000600000000000000" pitchFamily="2" charset="-78"/>
                <a:cs typeface="Tajawal Medium" panose="00000600000000000000" pitchFamily="2" charset="-78"/>
              </a:rPr>
              <a:t> </a:t>
            </a:r>
          </a:p>
          <a:p>
            <a:r>
              <a:rPr lang="en-US" sz="1400" b="1" dirty="0">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36912"/>
            <a:ext cx="978887" cy="584775"/>
          </a:xfrm>
          <a:prstGeom prst="rect">
            <a:avLst/>
          </a:prstGeom>
          <a:noFill/>
        </p:spPr>
        <p:txBody>
          <a:bodyPr wrap="square" rtlCol="0">
            <a:spAutoFit/>
          </a:bodyPr>
          <a:lstStyle/>
          <a:p>
            <a:r>
              <a:rPr lang="en-US" sz="1400" b="1" dirty="0">
                <a:solidFill>
                  <a:srgbClr val="FFC000"/>
                </a:solidFill>
                <a:latin typeface="Tajawal Medium" panose="00000600000000000000" pitchFamily="2" charset="-78"/>
                <a:cs typeface="Tajawal Medium" panose="00000600000000000000" pitchFamily="2" charset="-78"/>
              </a:rPr>
              <a:t>Intro Lecture </a:t>
            </a:r>
          </a:p>
          <a:p>
            <a:endParaRPr lang="en-US" sz="400" b="1" dirty="0">
              <a:solidFill>
                <a:srgbClr val="FFC000"/>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C82DEB95-771A-4D43-A578-5D76FB177090}"/>
              </a:ext>
            </a:extLst>
          </p:cNvPr>
          <p:cNvPicPr>
            <a:picLocks noChangeAspect="1"/>
          </p:cNvPicPr>
          <p:nvPr/>
        </p:nvPicPr>
        <p:blipFill>
          <a:blip r:embed="rId9"/>
          <a:stretch>
            <a:fillRect/>
          </a:stretch>
        </p:blipFill>
        <p:spPr>
          <a:xfrm>
            <a:off x="4905700" y="2214241"/>
            <a:ext cx="5957269" cy="3829673"/>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2336497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1877" y="1273649"/>
            <a:ext cx="5905589" cy="1292662"/>
          </a:xfrm>
          <a:prstGeom prst="rect">
            <a:avLst/>
          </a:prstGeom>
          <a:noFill/>
        </p:spPr>
        <p:txBody>
          <a:bodyPr wrap="square" rtlCol="0">
            <a:spAutoFit/>
          </a:bodyPr>
          <a:lstStyle/>
          <a:p>
            <a:r>
              <a:rPr lang="en-US" b="1" dirty="0">
                <a:solidFill>
                  <a:srgbClr val="8E5A6D"/>
                </a:solidFill>
                <a:latin typeface="Tajawal Medium" panose="00000600000000000000" pitchFamily="2" charset="-78"/>
                <a:cs typeface="Tajawal Medium" panose="00000600000000000000" pitchFamily="2" charset="-78"/>
              </a:rPr>
              <a:t>Fundamentals of Organizational Communication </a:t>
            </a:r>
            <a:r>
              <a:rPr lang="en-US" b="1" dirty="0">
                <a:solidFill>
                  <a:srgbClr val="2D3956"/>
                </a:solidFill>
                <a:latin typeface="Tajawal Medium" panose="00000600000000000000" pitchFamily="2" charset="-78"/>
                <a:cs typeface="Tajawal Medium" panose="00000600000000000000" pitchFamily="2" charset="-78"/>
              </a:rPr>
              <a:t>Course Plan :</a:t>
            </a:r>
          </a:p>
          <a:p>
            <a:endParaRPr lang="en-US" sz="1400" b="1" dirty="0">
              <a:solidFill>
                <a:srgbClr val="8E5A6D"/>
              </a:solidFill>
              <a:latin typeface="Tajawal Medium" panose="00000600000000000000" pitchFamily="2" charset="-78"/>
              <a:cs typeface="Tajawal Medium" panose="00000600000000000000" pitchFamily="2" charset="-78"/>
            </a:endParaRPr>
          </a:p>
          <a:p>
            <a:r>
              <a:rPr lang="en-US" sz="1400" b="1" dirty="0">
                <a:solidFill>
                  <a:srgbClr val="8E5A6D"/>
                </a:solidFill>
                <a:latin typeface="Tajawal Medium" panose="00000600000000000000" pitchFamily="2" charset="-78"/>
                <a:cs typeface="Tajawal Medium" panose="00000600000000000000" pitchFamily="2" charset="-78"/>
              </a:rPr>
              <a:t> </a:t>
            </a:r>
          </a:p>
          <a:p>
            <a:r>
              <a:rPr lang="en-US" sz="1400" b="1" dirty="0">
                <a:solidFill>
                  <a:srgbClr val="8E5A6D"/>
                </a:solidFill>
                <a:latin typeface="Tajawal Medium" panose="00000600000000000000" pitchFamily="2" charset="-78"/>
                <a:cs typeface="Tajawal Medium" panose="00000600000000000000" pitchFamily="2" charset="-78"/>
              </a:rPr>
              <a:t> </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36912"/>
            <a:ext cx="978887" cy="584775"/>
          </a:xfrm>
          <a:prstGeom prst="rect">
            <a:avLst/>
          </a:prstGeom>
          <a:noFill/>
        </p:spPr>
        <p:txBody>
          <a:bodyPr wrap="square" rtlCol="0">
            <a:spAutoFit/>
          </a:bodyPr>
          <a:lstStyle/>
          <a:p>
            <a:r>
              <a:rPr lang="en-US" sz="1400" b="1" dirty="0">
                <a:solidFill>
                  <a:srgbClr val="FFC000"/>
                </a:solidFill>
                <a:latin typeface="Tajawal Medium" panose="00000600000000000000" pitchFamily="2" charset="-78"/>
                <a:cs typeface="Tajawal Medium" panose="00000600000000000000" pitchFamily="2" charset="-78"/>
              </a:rPr>
              <a:t>Intro Lecture </a:t>
            </a:r>
          </a:p>
          <a:p>
            <a:endParaRPr lang="en-US" sz="400" b="1" dirty="0">
              <a:solidFill>
                <a:srgbClr val="FFC000"/>
              </a:solidFill>
              <a:latin typeface="Tajawal Medium" panose="00000600000000000000" pitchFamily="2" charset="-78"/>
              <a:cs typeface="Tajawal Medium" panose="00000600000000000000" pitchFamily="2" charset="-78"/>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graphicFrame>
        <p:nvGraphicFramePr>
          <p:cNvPr id="9" name="Table 8">
            <a:extLst>
              <a:ext uri="{FF2B5EF4-FFF2-40B4-BE49-F238E27FC236}">
                <a16:creationId xmlns:a16="http://schemas.microsoft.com/office/drawing/2014/main" id="{1721B7DB-277C-C147-AFF4-C0C6027E7F3D}"/>
              </a:ext>
            </a:extLst>
          </p:cNvPr>
          <p:cNvGraphicFramePr>
            <a:graphicFrameLocks noGrp="1"/>
          </p:cNvGraphicFramePr>
          <p:nvPr>
            <p:extLst/>
          </p:nvPr>
        </p:nvGraphicFramePr>
        <p:xfrm>
          <a:off x="4785987" y="1974936"/>
          <a:ext cx="7320669" cy="4245667"/>
        </p:xfrm>
        <a:graphic>
          <a:graphicData uri="http://schemas.openxmlformats.org/drawingml/2006/table">
            <a:tbl>
              <a:tblPr firstRow="1" bandRow="1">
                <a:tableStyleId>{22838BEF-8BB2-4498-84A7-C5851F593DF1}</a:tableStyleId>
              </a:tblPr>
              <a:tblGrid>
                <a:gridCol w="878410">
                  <a:extLst>
                    <a:ext uri="{9D8B030D-6E8A-4147-A177-3AD203B41FA5}">
                      <a16:colId xmlns:a16="http://schemas.microsoft.com/office/drawing/2014/main" val="2875106228"/>
                    </a:ext>
                  </a:extLst>
                </a:gridCol>
                <a:gridCol w="6442259">
                  <a:extLst>
                    <a:ext uri="{9D8B030D-6E8A-4147-A177-3AD203B41FA5}">
                      <a16:colId xmlns:a16="http://schemas.microsoft.com/office/drawing/2014/main" val="599899397"/>
                    </a:ext>
                  </a:extLst>
                </a:gridCol>
              </a:tblGrid>
              <a:tr h="364313">
                <a:tc>
                  <a:txBody>
                    <a:bodyPr/>
                    <a:lstStyle/>
                    <a:p>
                      <a:pPr algn="ctr" fontAlgn="b"/>
                      <a:r>
                        <a:rPr lang="en-US" sz="1400" b="1" kern="1200" dirty="0">
                          <a:solidFill>
                            <a:srgbClr val="8E5A6D"/>
                          </a:solidFill>
                          <a:ea typeface="+mn-ea"/>
                          <a:cs typeface="Tajawal Medium" panose="00000600000000000000" pitchFamily="2" charset="-78"/>
                        </a:rPr>
                        <a:t>CH1</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 Organizational Communication: A Competency-Based Approach</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230703763"/>
                  </a:ext>
                </a:extLst>
              </a:tr>
              <a:tr h="364313">
                <a:tc>
                  <a:txBody>
                    <a:bodyPr/>
                    <a:lstStyle/>
                    <a:p>
                      <a:pPr algn="ctr" fontAlgn="b"/>
                      <a:r>
                        <a:rPr lang="en-US" sz="1400" b="1" kern="1200" dirty="0">
                          <a:solidFill>
                            <a:srgbClr val="8E5A6D"/>
                          </a:solidFill>
                          <a:ea typeface="+mn-ea"/>
                          <a:cs typeface="Tajawal Medium" panose="00000600000000000000" pitchFamily="2" charset="-78"/>
                        </a:rPr>
                        <a:t>CH2</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Perspectives for Organizational Communication</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711528797"/>
                  </a:ext>
                </a:extLst>
              </a:tr>
              <a:tr h="364313">
                <a:tc>
                  <a:txBody>
                    <a:bodyPr/>
                    <a:lstStyle/>
                    <a:p>
                      <a:pPr algn="ctr" fontAlgn="b"/>
                      <a:r>
                        <a:rPr lang="en-US" sz="1400" b="1" kern="1200" dirty="0">
                          <a:solidFill>
                            <a:srgbClr val="8E5A6D"/>
                          </a:solidFill>
                          <a:ea typeface="+mn-ea"/>
                          <a:cs typeface="Tajawal Medium" panose="00000600000000000000" pitchFamily="2" charset="-78"/>
                        </a:rPr>
                        <a:t>CH3</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Communication Implications of Major Organizational Theories</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774616754"/>
                  </a:ext>
                </a:extLst>
              </a:tr>
              <a:tr h="364313">
                <a:tc>
                  <a:txBody>
                    <a:bodyPr/>
                    <a:lstStyle/>
                    <a:p>
                      <a:pPr algn="ctr" fontAlgn="b"/>
                      <a:r>
                        <a:rPr lang="en-US" sz="1400" b="1" kern="1200" dirty="0">
                          <a:solidFill>
                            <a:srgbClr val="8E5A6D"/>
                          </a:solidFill>
                          <a:ea typeface="+mn-ea"/>
                          <a:cs typeface="Tajawal Medium" panose="00000600000000000000" pitchFamily="2" charset="-78"/>
                        </a:rPr>
                        <a:t>CH4</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Organizational Communication: Values and Ethical Communication Behaviors</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564684124"/>
                  </a:ext>
                </a:extLst>
              </a:tr>
              <a:tr h="364313">
                <a:tc>
                  <a:txBody>
                    <a:bodyPr/>
                    <a:lstStyle/>
                    <a:p>
                      <a:pPr algn="ctr" fontAlgn="b"/>
                      <a:r>
                        <a:rPr lang="en-US" sz="1400" b="1" kern="1200" dirty="0">
                          <a:solidFill>
                            <a:srgbClr val="8E5A6D"/>
                          </a:solidFill>
                          <a:ea typeface="+mn-ea"/>
                          <a:cs typeface="Tajawal Medium" panose="00000600000000000000" pitchFamily="2" charset="-78"/>
                        </a:rPr>
                        <a:t>CH5</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Individuals in Organizations</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618060908"/>
                  </a:ext>
                </a:extLst>
              </a:tr>
              <a:tr h="364313">
                <a:tc>
                  <a:txBody>
                    <a:bodyPr/>
                    <a:lstStyle/>
                    <a:p>
                      <a:pPr algn="ctr" fontAlgn="b"/>
                      <a:r>
                        <a:rPr lang="en-US" sz="1400" b="1" kern="1200" dirty="0">
                          <a:solidFill>
                            <a:srgbClr val="8E5A6D"/>
                          </a:solidFill>
                          <a:ea typeface="+mn-ea"/>
                          <a:cs typeface="Tajawal Medium" panose="00000600000000000000" pitchFamily="2" charset="-78"/>
                        </a:rPr>
                        <a:t>CH6</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Groups in Organizations</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258329612"/>
                  </a:ext>
                </a:extLst>
              </a:tr>
              <a:tr h="364313">
                <a:tc>
                  <a:txBody>
                    <a:bodyPr/>
                    <a:lstStyle/>
                    <a:p>
                      <a:pPr algn="ctr" fontAlgn="b"/>
                      <a:r>
                        <a:rPr lang="en-US" sz="1400" b="1" kern="1200" dirty="0">
                          <a:solidFill>
                            <a:srgbClr val="8E5A6D"/>
                          </a:solidFill>
                          <a:ea typeface="+mn-ea"/>
                          <a:cs typeface="Tajawal Medium" panose="00000600000000000000" pitchFamily="2" charset="-78"/>
                        </a:rPr>
                        <a:t>CH7</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Leadership and Management Communication</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1309238647"/>
                  </a:ext>
                </a:extLst>
              </a:tr>
              <a:tr h="368680">
                <a:tc>
                  <a:txBody>
                    <a:bodyPr/>
                    <a:lstStyle/>
                    <a:p>
                      <a:pPr algn="ctr" fontAlgn="b"/>
                      <a:r>
                        <a:rPr lang="en-US" sz="1400" b="1" kern="1200" dirty="0">
                          <a:solidFill>
                            <a:srgbClr val="8E5A6D"/>
                          </a:solidFill>
                          <a:ea typeface="+mn-ea"/>
                          <a:cs typeface="Tajawal Medium" panose="00000600000000000000" pitchFamily="2" charset="-78"/>
                        </a:rPr>
                        <a:t>CH8</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Participating in Organizations: Developing Critical Organizational Communication Competencies</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72588927"/>
                  </a:ext>
                </a:extLst>
              </a:tr>
              <a:tr h="364313">
                <a:tc>
                  <a:txBody>
                    <a:bodyPr/>
                    <a:lstStyle/>
                    <a:p>
                      <a:pPr algn="ctr" fontAlgn="b"/>
                      <a:r>
                        <a:rPr lang="en-US" sz="1400" b="1" kern="1200" dirty="0">
                          <a:solidFill>
                            <a:srgbClr val="8E5A6D"/>
                          </a:solidFill>
                          <a:ea typeface="+mn-ea"/>
                          <a:cs typeface="Tajawal Medium" panose="00000600000000000000" pitchFamily="2" charset="-78"/>
                        </a:rPr>
                        <a:t>CH9</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Organizational Conflict:  Communicating for Effectiveness</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365782859"/>
                  </a:ext>
                </a:extLst>
              </a:tr>
              <a:tr h="364313">
                <a:tc>
                  <a:txBody>
                    <a:bodyPr/>
                    <a:lstStyle/>
                    <a:p>
                      <a:pPr algn="ctr" fontAlgn="b"/>
                      <a:r>
                        <a:rPr lang="en-US" sz="1400" b="1" kern="1200" dirty="0">
                          <a:solidFill>
                            <a:srgbClr val="8E5A6D"/>
                          </a:solidFill>
                          <a:ea typeface="+mn-ea"/>
                          <a:cs typeface="Tajawal Medium" panose="00000600000000000000" pitchFamily="2" charset="-78"/>
                        </a:rPr>
                        <a:t>CH10</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Organizational Innovation, Change and Communication</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583709014"/>
                  </a:ext>
                </a:extLst>
              </a:tr>
              <a:tr h="368680">
                <a:tc>
                  <a:txBody>
                    <a:bodyPr/>
                    <a:lstStyle/>
                    <a:p>
                      <a:pPr algn="ctr" fontAlgn="b"/>
                      <a:r>
                        <a:rPr lang="en-US" sz="1400" b="1" kern="1200" dirty="0">
                          <a:solidFill>
                            <a:srgbClr val="8E5A6D"/>
                          </a:solidFill>
                          <a:ea typeface="+mn-ea"/>
                          <a:cs typeface="Tajawal Medium" panose="00000600000000000000" pitchFamily="2" charset="-78"/>
                        </a:rPr>
                        <a:t>CH11</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Strategic Organizational Communication: Professional Applications of Organizational Communication</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2432055289"/>
                  </a:ext>
                </a:extLst>
              </a:tr>
              <a:tr h="189019">
                <a:tc>
                  <a:txBody>
                    <a:bodyPr/>
                    <a:lstStyle/>
                    <a:p>
                      <a:pPr algn="ctr" fontAlgn="b"/>
                      <a:r>
                        <a:rPr lang="en-US" sz="1400" b="1" kern="1200" dirty="0">
                          <a:solidFill>
                            <a:srgbClr val="8E5A6D"/>
                          </a:solidFill>
                          <a:ea typeface="+mn-ea"/>
                          <a:cs typeface="Tajawal Medium" panose="00000600000000000000" pitchFamily="2" charset="-78"/>
                        </a:rPr>
                        <a:t>CH12</a:t>
                      </a:r>
                      <a:endParaRPr lang="en-US" sz="1400" b="1" kern="1200" dirty="0">
                        <a:solidFill>
                          <a:srgbClr val="8E5A6D"/>
                        </a:solidFill>
                        <a:latin typeface="Calibri" panose="020F0502020204030204" pitchFamily="34" charset="0"/>
                        <a:ea typeface="+mn-ea"/>
                        <a:cs typeface="Tajawal Medium" panose="00000600000000000000" pitchFamily="2" charset="-78"/>
                      </a:endParaRPr>
                    </a:p>
                  </a:txBody>
                  <a:tcPr marL="9525" marR="9525" marT="9525" marB="0" anchor="ctr"/>
                </a:tc>
                <a:tc>
                  <a:txBody>
                    <a:bodyPr/>
                    <a:lstStyle/>
                    <a:p>
                      <a:pPr marL="171450" indent="-171450" algn="l" fontAlgn="b">
                        <a:buFont typeface="Wingdings" pitchFamily="2" charset="2"/>
                        <a:buChar char="Ø"/>
                      </a:pPr>
                      <a:r>
                        <a:rPr lang="en-US" sz="1200" b="1" u="none" strike="noStrike" dirty="0">
                          <a:effectLst/>
                        </a:rPr>
                        <a:t>Career Options for Organizational Communication </a:t>
                      </a:r>
                      <a:endParaRPr lang="en-US" sz="1200" b="1" i="0" u="none" strike="noStrike" dirty="0">
                        <a:solidFill>
                          <a:srgbClr val="000000"/>
                        </a:solidFill>
                        <a:effectLst/>
                        <a:latin typeface="Calibri" panose="020F0502020204030204" pitchFamily="34" charset="0"/>
                      </a:endParaRPr>
                    </a:p>
                  </a:txBody>
                  <a:tcPr marL="9525" marR="9525" marT="9525" marB="0" anchor="ctr"/>
                </a:tc>
                <a:extLst>
                  <a:ext uri="{0D108BD9-81ED-4DB2-BD59-A6C34878D82A}">
                    <a16:rowId xmlns:a16="http://schemas.microsoft.com/office/drawing/2014/main" val="3761135526"/>
                  </a:ext>
                </a:extLst>
              </a:tr>
            </a:tbl>
          </a:graphicData>
        </a:graphic>
      </p:graphicFrame>
    </p:spTree>
    <p:extLst>
      <p:ext uri="{BB962C8B-B14F-4D97-AF65-F5344CB8AC3E}">
        <p14:creationId xmlns:p14="http://schemas.microsoft.com/office/powerpoint/2010/main" val="362233151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Describing communication in the information-rich world</a:t>
            </a:r>
          </a:p>
          <a:p>
            <a:pPr algn="ctr"/>
            <a:r>
              <a:rPr lang="en-US" dirty="0"/>
              <a:t>Defining and describing communication competency</a:t>
            </a:r>
          </a:p>
          <a:p>
            <a:pPr algn="ctr"/>
            <a:r>
              <a:rPr lang="en-US" dirty="0"/>
              <a:t>Defining and describing the human communication process</a:t>
            </a:r>
          </a:p>
          <a:p>
            <a:pPr algn="ctr"/>
            <a:r>
              <a:rPr lang="en-US" dirty="0"/>
              <a:t>Identifying descriptions of organizations</a:t>
            </a:r>
          </a:p>
          <a:p>
            <a:pPr algn="ctr"/>
            <a:r>
              <a:rPr lang="en-US" dirty="0"/>
              <a:t>Surveying definitions of organizational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5DDAF4FA-A5AD-3A4F-836C-80E60F5DAE23}"/>
              </a:ext>
            </a:extLst>
          </p:cNvPr>
          <p:cNvSpPr txBox="1"/>
          <p:nvPr/>
        </p:nvSpPr>
        <p:spPr>
          <a:xfrm>
            <a:off x="1469660" y="1455425"/>
            <a:ext cx="4027339" cy="1600438"/>
          </a:xfrm>
          <a:prstGeom prst="rect">
            <a:avLst/>
          </a:prstGeom>
          <a:noFill/>
        </p:spPr>
        <p:txBody>
          <a:bodyPr wrap="square" rtlCol="0">
            <a:spAutoFit/>
          </a:bodyPr>
          <a:lstStyle/>
          <a:p>
            <a:pPr algn="justLow" fontAlgn="b"/>
            <a:r>
              <a:rPr lang="en-US" sz="5400" b="1" dirty="0"/>
              <a:t>Competency</a:t>
            </a:r>
            <a:r>
              <a:rPr lang="en-US" sz="4400" b="1" dirty="0"/>
              <a:t> Based Approach</a:t>
            </a:r>
            <a:endParaRPr lang="en-US" sz="4400" b="1" dirty="0">
              <a:solidFill>
                <a:srgbClr val="000000"/>
              </a:solidFill>
              <a:latin typeface="Calibri" panose="020F0502020204030204" pitchFamily="34" charset="0"/>
            </a:endParaRPr>
          </a:p>
        </p:txBody>
      </p:sp>
      <p:pic>
        <p:nvPicPr>
          <p:cNvPr id="7" name="Picture 6">
            <a:extLst>
              <a:ext uri="{FF2B5EF4-FFF2-40B4-BE49-F238E27FC236}">
                <a16:creationId xmlns:a16="http://schemas.microsoft.com/office/drawing/2014/main" id="{EC1E82D3-F889-9B44-BA67-9303EDB468B1}"/>
              </a:ext>
            </a:extLst>
          </p:cNvPr>
          <p:cNvPicPr>
            <a:picLocks noChangeAspect="1"/>
          </p:cNvPicPr>
          <p:nvPr/>
        </p:nvPicPr>
        <p:blipFill>
          <a:blip r:embed="rId7"/>
          <a:stretch>
            <a:fillRect/>
          </a:stretch>
        </p:blipFill>
        <p:spPr>
          <a:xfrm>
            <a:off x="5812932" y="-139456"/>
            <a:ext cx="6854717" cy="5712264"/>
          </a:xfrm>
          <a:prstGeom prst="rect">
            <a:avLst/>
          </a:prstGeom>
        </p:spPr>
      </p:pic>
      <p:sp>
        <p:nvSpPr>
          <p:cNvPr id="8" name="TextBox 7">
            <a:extLst>
              <a:ext uri="{FF2B5EF4-FFF2-40B4-BE49-F238E27FC236}">
                <a16:creationId xmlns:a16="http://schemas.microsoft.com/office/drawing/2014/main" id="{53B0C24B-595A-2C44-930C-6DD21CAC39B1}"/>
              </a:ext>
            </a:extLst>
          </p:cNvPr>
          <p:cNvSpPr txBox="1"/>
          <p:nvPr/>
        </p:nvSpPr>
        <p:spPr>
          <a:xfrm>
            <a:off x="1210981" y="3063726"/>
            <a:ext cx="5632704" cy="1323439"/>
          </a:xfrm>
          <a:prstGeom prst="rect">
            <a:avLst/>
          </a:prstGeom>
          <a:noFill/>
        </p:spPr>
        <p:txBody>
          <a:bodyPr wrap="square" rtlCol="0">
            <a:spAutoFit/>
          </a:bodyPr>
          <a:lstStyle/>
          <a:p>
            <a:pPr marL="285750" indent="-285750">
              <a:buFont typeface="Arial" panose="020B0604020202020204" pitchFamily="34" charset="0"/>
              <a:buChar char="•"/>
            </a:pPr>
            <a:r>
              <a:rPr lang="en-US" sz="1600" b="1" dirty="0"/>
              <a:t>Describing communication in the information-rich world</a:t>
            </a:r>
          </a:p>
          <a:p>
            <a:pPr marL="285750" indent="-285750">
              <a:buFont typeface="Arial" panose="020B0604020202020204" pitchFamily="34" charset="0"/>
              <a:buChar char="•"/>
            </a:pPr>
            <a:r>
              <a:rPr lang="en-US" sz="1600" b="1" dirty="0"/>
              <a:t>Defining and describing communication competency</a:t>
            </a:r>
          </a:p>
          <a:p>
            <a:pPr marL="285750" indent="-285750">
              <a:buFont typeface="Arial" panose="020B0604020202020204" pitchFamily="34" charset="0"/>
              <a:buChar char="•"/>
            </a:pPr>
            <a:r>
              <a:rPr lang="en-US" sz="1600" b="1" dirty="0"/>
              <a:t>Defining and describing the human communication process</a:t>
            </a:r>
          </a:p>
          <a:p>
            <a:pPr marL="285750" indent="-285750">
              <a:buFont typeface="Arial" panose="020B0604020202020204" pitchFamily="34" charset="0"/>
              <a:buChar char="•"/>
            </a:pPr>
            <a:r>
              <a:rPr lang="en-US" sz="1600" b="1" dirty="0"/>
              <a:t>Identifying descriptions of organizations</a:t>
            </a:r>
          </a:p>
          <a:p>
            <a:pPr marL="285750" indent="-285750">
              <a:buFont typeface="Arial" panose="020B0604020202020204" pitchFamily="34" charset="0"/>
              <a:buChar char="•"/>
            </a:pPr>
            <a:r>
              <a:rPr lang="en-US" sz="1600" b="1" dirty="0"/>
              <a:t>Surveying definitions of organizational communication</a:t>
            </a:r>
          </a:p>
        </p:txBody>
      </p:sp>
    </p:spTree>
    <p:extLst>
      <p:ext uri="{BB962C8B-B14F-4D97-AF65-F5344CB8AC3E}">
        <p14:creationId xmlns:p14="http://schemas.microsoft.com/office/powerpoint/2010/main" val="1855846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Describing communication in the information-rich world</a:t>
            </a:r>
          </a:p>
          <a:p>
            <a:pPr algn="ctr"/>
            <a:r>
              <a:rPr lang="en-US" dirty="0"/>
              <a:t>Defining and describing communication competency</a:t>
            </a:r>
          </a:p>
          <a:p>
            <a:pPr algn="ctr"/>
            <a:r>
              <a:rPr lang="en-US" dirty="0"/>
              <a:t>Defining and describing the human communication process</a:t>
            </a:r>
          </a:p>
          <a:p>
            <a:pPr algn="ctr"/>
            <a:r>
              <a:rPr lang="en-US" dirty="0"/>
              <a:t>Identifying descriptions of organizations</a:t>
            </a:r>
          </a:p>
          <a:p>
            <a:pPr algn="ctr"/>
            <a:r>
              <a:rPr lang="en-US" dirty="0"/>
              <a:t>Surveying definitions of organizational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5DDAF4FA-A5AD-3A4F-836C-80E60F5DAE23}"/>
              </a:ext>
            </a:extLst>
          </p:cNvPr>
          <p:cNvSpPr txBox="1"/>
          <p:nvPr/>
        </p:nvSpPr>
        <p:spPr>
          <a:xfrm>
            <a:off x="5573609" y="2166168"/>
            <a:ext cx="4027339" cy="1569660"/>
          </a:xfrm>
          <a:prstGeom prst="rect">
            <a:avLst/>
          </a:prstGeom>
          <a:noFill/>
        </p:spPr>
        <p:txBody>
          <a:bodyPr wrap="square" rtlCol="0">
            <a:spAutoFit/>
          </a:bodyPr>
          <a:lstStyle/>
          <a:p>
            <a:pPr fontAlgn="b"/>
            <a:r>
              <a:rPr lang="en-US" sz="3200" b="1" dirty="0"/>
              <a:t>Perspectives for Organizational Communication</a:t>
            </a:r>
            <a:endParaRPr lang="en-US" sz="3200" b="1" dirty="0">
              <a:solidFill>
                <a:srgbClr val="000000"/>
              </a:solidFill>
              <a:latin typeface="Calibri" panose="020F0502020204030204" pitchFamily="34" charset="0"/>
            </a:endParaRPr>
          </a:p>
        </p:txBody>
      </p:sp>
      <p:sp>
        <p:nvSpPr>
          <p:cNvPr id="8" name="TextBox 7">
            <a:extLst>
              <a:ext uri="{FF2B5EF4-FFF2-40B4-BE49-F238E27FC236}">
                <a16:creationId xmlns:a16="http://schemas.microsoft.com/office/drawing/2014/main" id="{53B0C24B-595A-2C44-930C-6DD21CAC39B1}"/>
              </a:ext>
            </a:extLst>
          </p:cNvPr>
          <p:cNvSpPr txBox="1"/>
          <p:nvPr/>
        </p:nvSpPr>
        <p:spPr>
          <a:xfrm>
            <a:off x="1469660" y="4105114"/>
            <a:ext cx="6892061" cy="1323439"/>
          </a:xfrm>
          <a:prstGeom prst="rect">
            <a:avLst/>
          </a:prstGeom>
          <a:noFill/>
        </p:spPr>
        <p:txBody>
          <a:bodyPr wrap="square" rtlCol="0">
            <a:spAutoFit/>
          </a:bodyPr>
          <a:lstStyle/>
          <a:p>
            <a:pPr marL="285750" indent="-285750">
              <a:buFont typeface="Arial" panose="020B0604020202020204" pitchFamily="34" charset="0"/>
              <a:buChar char="•"/>
            </a:pPr>
            <a:r>
              <a:rPr lang="en-US" sz="1600" dirty="0"/>
              <a:t>Describing the Functional tradition to organizational communication</a:t>
            </a:r>
          </a:p>
          <a:p>
            <a:pPr marL="285750" indent="-285750">
              <a:buFont typeface="Arial" panose="020B0604020202020204" pitchFamily="34" charset="0"/>
              <a:buChar char="•"/>
            </a:pPr>
            <a:r>
              <a:rPr lang="en-US" sz="1600" dirty="0"/>
              <a:t>Describing the Meaning-Centered approach to organizational communication</a:t>
            </a:r>
          </a:p>
          <a:p>
            <a:pPr marL="285750" indent="-285750">
              <a:buFont typeface="Arial" panose="020B0604020202020204" pitchFamily="34" charset="0"/>
              <a:buChar char="•"/>
            </a:pPr>
            <a:r>
              <a:rPr lang="en-US" sz="1600" dirty="0"/>
              <a:t>Describing Emerging Perspectives for organizational communication</a:t>
            </a:r>
          </a:p>
          <a:p>
            <a:pPr marL="285750" indent="-285750">
              <a:buFont typeface="Arial" panose="020B0604020202020204" pitchFamily="34" charset="0"/>
              <a:buChar char="•"/>
            </a:pPr>
            <a:r>
              <a:rPr lang="en-US" sz="1600" dirty="0"/>
              <a:t>Distinguishing among the Functional tradition, the Meaning-Centered</a:t>
            </a:r>
          </a:p>
          <a:p>
            <a:pPr marL="285750" indent="-285750">
              <a:buFont typeface="Arial" panose="020B0604020202020204" pitchFamily="34" charset="0"/>
              <a:buChar char="•"/>
            </a:pPr>
            <a:r>
              <a:rPr lang="en-US" sz="1600" dirty="0"/>
              <a:t>approach, and Emerging Perspectives</a:t>
            </a:r>
          </a:p>
        </p:txBody>
      </p:sp>
      <p:pic>
        <p:nvPicPr>
          <p:cNvPr id="3" name="Picture 2">
            <a:extLst>
              <a:ext uri="{FF2B5EF4-FFF2-40B4-BE49-F238E27FC236}">
                <a16:creationId xmlns:a16="http://schemas.microsoft.com/office/drawing/2014/main" id="{A39A0903-6DBC-E643-89D4-E954F4B5C145}"/>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686939" y="1827392"/>
            <a:ext cx="3699397" cy="2071662"/>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extLst>
      <p:ext uri="{BB962C8B-B14F-4D97-AF65-F5344CB8AC3E}">
        <p14:creationId xmlns:p14="http://schemas.microsoft.com/office/powerpoint/2010/main" val="36562076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00652" y="368917"/>
            <a:ext cx="3902032" cy="1384995"/>
          </a:xfrm>
          <a:prstGeom prst="rect">
            <a:avLst/>
          </a:prstGeom>
          <a:noFill/>
        </p:spPr>
        <p:txBody>
          <a:bodyPr wrap="square" rtlCol="0">
            <a:spAutoFit/>
          </a:bodyPr>
          <a:lstStyle/>
          <a:p>
            <a:r>
              <a:rPr lang="en-US" sz="2800" b="1" dirty="0"/>
              <a:t>Communicating for Effectiveness </a:t>
            </a:r>
            <a:r>
              <a:rPr lang="en-US" sz="2800" b="1" dirty="0">
                <a:solidFill>
                  <a:schemeClr val="bg1"/>
                </a:solidFill>
              </a:rPr>
              <a:t>Organizational Conflict</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388303" y="930806"/>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617279" y="523247"/>
            <a:ext cx="966228" cy="461665"/>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a:t>
            </a:r>
            <a:endParaRPr lang="en-US" sz="800" b="1" dirty="0">
              <a:solidFill>
                <a:schemeClr val="bg1"/>
              </a:solidFill>
              <a:latin typeface="Tajawal Medium" panose="00000600000000000000" pitchFamily="2" charset="-78"/>
              <a:cs typeface="Tajawal Medium" panose="000006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8" name="Picture 7">
            <a:extLst>
              <a:ext uri="{FF2B5EF4-FFF2-40B4-BE49-F238E27FC236}">
                <a16:creationId xmlns:a16="http://schemas.microsoft.com/office/drawing/2014/main" id="{D435361F-179F-294D-8B8C-5BD7606C018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603347" y="2067032"/>
            <a:ext cx="3974591" cy="3375455"/>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TextBox 8">
            <a:extLst>
              <a:ext uri="{FF2B5EF4-FFF2-40B4-BE49-F238E27FC236}">
                <a16:creationId xmlns:a16="http://schemas.microsoft.com/office/drawing/2014/main" id="{907FF738-DC7B-1F4F-98AF-F06885420CA2}"/>
              </a:ext>
            </a:extLst>
          </p:cNvPr>
          <p:cNvSpPr txBox="1"/>
          <p:nvPr/>
        </p:nvSpPr>
        <p:spPr>
          <a:xfrm>
            <a:off x="1610194" y="2609610"/>
            <a:ext cx="4921485" cy="2031325"/>
          </a:xfrm>
          <a:prstGeom prst="rect">
            <a:avLst/>
          </a:prstGeom>
          <a:noFill/>
        </p:spPr>
        <p:txBody>
          <a:bodyPr wrap="square" rtlCol="0">
            <a:spAutoFit/>
          </a:bodyPr>
          <a:lstStyle/>
          <a:p>
            <a:pPr marL="285750" indent="-285750">
              <a:buFont typeface="Arial" panose="020B0604020202020204" pitchFamily="34" charset="0"/>
              <a:buChar char="•"/>
            </a:pPr>
            <a:r>
              <a:rPr lang="en-US" b="1" dirty="0"/>
              <a:t>Defining and describing organizational conflict</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Identifying conflict episodes</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Describing contexts for conflict</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Describing causes for conflict</a:t>
            </a:r>
          </a:p>
        </p:txBody>
      </p:sp>
    </p:spTree>
    <p:extLst>
      <p:ext uri="{BB962C8B-B14F-4D97-AF65-F5344CB8AC3E}">
        <p14:creationId xmlns:p14="http://schemas.microsoft.com/office/powerpoint/2010/main" val="38894836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148877"/>
            <a:ext cx="3902032" cy="1384995"/>
          </a:xfrm>
          <a:prstGeom prst="rect">
            <a:avLst/>
          </a:prstGeom>
          <a:noFill/>
        </p:spPr>
        <p:txBody>
          <a:bodyPr wrap="square" rtlCol="0">
            <a:spAutoFit/>
          </a:bodyPr>
          <a:lstStyle/>
          <a:p>
            <a:r>
              <a:rPr lang="en-US" sz="2800" b="1" dirty="0">
                <a:solidFill>
                  <a:schemeClr val="bg1"/>
                </a:solidFill>
              </a:rPr>
              <a:t>Values and Ethical Communication Behaviors </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pic>
        <p:nvPicPr>
          <p:cNvPr id="7" name="Picture 6">
            <a:extLst>
              <a:ext uri="{FF2B5EF4-FFF2-40B4-BE49-F238E27FC236}">
                <a16:creationId xmlns:a16="http://schemas.microsoft.com/office/drawing/2014/main" id="{30112A6E-C620-B14F-83A4-E8ABCF5B65B6}"/>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6717792" y="1946080"/>
            <a:ext cx="3771478" cy="3648551"/>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3" name="TextBox 12">
            <a:extLst>
              <a:ext uri="{FF2B5EF4-FFF2-40B4-BE49-F238E27FC236}">
                <a16:creationId xmlns:a16="http://schemas.microsoft.com/office/drawing/2014/main" id="{9B4818BD-30E3-5048-93F8-6981275A8434}"/>
              </a:ext>
            </a:extLst>
          </p:cNvPr>
          <p:cNvSpPr txBox="1"/>
          <p:nvPr/>
        </p:nvSpPr>
        <p:spPr>
          <a:xfrm>
            <a:off x="388303" y="930806"/>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4" name="TextBox 13">
            <a:extLst>
              <a:ext uri="{FF2B5EF4-FFF2-40B4-BE49-F238E27FC236}">
                <a16:creationId xmlns:a16="http://schemas.microsoft.com/office/drawing/2014/main" id="{40F40BFF-9D7C-7D40-95C8-0E29E4FEDAFF}"/>
              </a:ext>
            </a:extLst>
          </p:cNvPr>
          <p:cNvSpPr txBox="1"/>
          <p:nvPr/>
        </p:nvSpPr>
        <p:spPr>
          <a:xfrm>
            <a:off x="617279" y="523247"/>
            <a:ext cx="966228" cy="461665"/>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a:t>
            </a:r>
            <a:endParaRPr lang="en-US" sz="800" b="1" dirty="0">
              <a:solidFill>
                <a:schemeClr val="bg1"/>
              </a:solidFill>
              <a:latin typeface="Tajawal Medium" panose="00000600000000000000" pitchFamily="2" charset="-78"/>
              <a:cs typeface="Tajawal Medium" panose="00000600000000000000" pitchFamily="2" charset="-78"/>
            </a:endParaRPr>
          </a:p>
        </p:txBody>
      </p:sp>
      <p:sp>
        <p:nvSpPr>
          <p:cNvPr id="8" name="TextBox 7">
            <a:extLst>
              <a:ext uri="{FF2B5EF4-FFF2-40B4-BE49-F238E27FC236}">
                <a16:creationId xmlns:a16="http://schemas.microsoft.com/office/drawing/2014/main" id="{E5CFB16D-A373-5049-869D-486F8BEF94E7}"/>
              </a:ext>
            </a:extLst>
          </p:cNvPr>
          <p:cNvSpPr txBox="1"/>
          <p:nvPr/>
        </p:nvSpPr>
        <p:spPr>
          <a:xfrm>
            <a:off x="1626469" y="2940648"/>
            <a:ext cx="4913265" cy="1200329"/>
          </a:xfrm>
          <a:prstGeom prst="rect">
            <a:avLst/>
          </a:prstGeom>
          <a:noFill/>
        </p:spPr>
        <p:txBody>
          <a:bodyPr wrap="square" rtlCol="0">
            <a:spAutoFit/>
          </a:bodyPr>
          <a:lstStyle/>
          <a:p>
            <a:pPr marL="285750" indent="-285750">
              <a:buFont typeface="Arial" panose="020B0604020202020204" pitchFamily="34" charset="0"/>
              <a:buChar char="•"/>
            </a:pPr>
            <a:r>
              <a:rPr lang="en-US" b="1" dirty="0"/>
              <a:t>Describing individual and organizational values</a:t>
            </a:r>
          </a:p>
          <a:p>
            <a:pPr marL="285750" indent="-285750">
              <a:buFont typeface="Arial" panose="020B0604020202020204" pitchFamily="34" charset="0"/>
              <a:buChar char="•"/>
            </a:pPr>
            <a:r>
              <a:rPr lang="en-US" b="1" dirty="0"/>
              <a:t>Defining ethical communication</a:t>
            </a:r>
          </a:p>
          <a:p>
            <a:pPr marL="285750" indent="-285750">
              <a:buFont typeface="Arial" panose="020B0604020202020204" pitchFamily="34" charset="0"/>
              <a:buChar char="•"/>
            </a:pPr>
            <a:r>
              <a:rPr lang="en-US" b="1" dirty="0"/>
              <a:t>Identifying criteria for the evaluation of ethical communication behaviors</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Leadership and</a:t>
            </a:r>
          </a:p>
          <a:p>
            <a:pPr algn="ctr"/>
            <a:r>
              <a:rPr lang="en-US" dirty="0"/>
              <a:t>Management</a:t>
            </a:r>
          </a:p>
          <a:p>
            <a:pPr algn="ctr"/>
            <a:r>
              <a:rPr lang="en-US" dirty="0"/>
              <a:t>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4" name="Picture 3">
            <a:extLst>
              <a:ext uri="{FF2B5EF4-FFF2-40B4-BE49-F238E27FC236}">
                <a16:creationId xmlns:a16="http://schemas.microsoft.com/office/drawing/2014/main" id="{79CF4870-254D-6243-9C82-48C8B2BB379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5165770" y="1817595"/>
            <a:ext cx="4843018" cy="3222808"/>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11" name="TextBox 10">
            <a:extLst>
              <a:ext uri="{FF2B5EF4-FFF2-40B4-BE49-F238E27FC236}">
                <a16:creationId xmlns:a16="http://schemas.microsoft.com/office/drawing/2014/main" id="{5DDAF4FA-A5AD-3A4F-836C-80E60F5DAE23}"/>
              </a:ext>
            </a:extLst>
          </p:cNvPr>
          <p:cNvSpPr txBox="1"/>
          <p:nvPr/>
        </p:nvSpPr>
        <p:spPr>
          <a:xfrm>
            <a:off x="1263989" y="2204739"/>
            <a:ext cx="3902032" cy="830997"/>
          </a:xfrm>
          <a:prstGeom prst="rect">
            <a:avLst/>
          </a:prstGeom>
          <a:noFill/>
        </p:spPr>
        <p:txBody>
          <a:bodyPr wrap="square" rtlCol="0">
            <a:spAutoFit/>
          </a:bodyPr>
          <a:lstStyle/>
          <a:p>
            <a:pPr algn="just" fontAlgn="b"/>
            <a:endParaRPr lang="en-US" sz="2400" b="1" dirty="0">
              <a:solidFill>
                <a:srgbClr val="000000"/>
              </a:solidFill>
              <a:latin typeface="Calibri" panose="020F0502020204030204" pitchFamily="34" charset="0"/>
            </a:endParaRPr>
          </a:p>
          <a:p>
            <a:pPr algn="just" fontAlgn="b"/>
            <a:endParaRPr lang="en-US" sz="2400" b="1" dirty="0">
              <a:solidFill>
                <a:srgbClr val="000000"/>
              </a:solidFill>
              <a:latin typeface="Calibri" panose="020F0502020204030204" pitchFamily="34" charset="0"/>
            </a:endParaRPr>
          </a:p>
        </p:txBody>
      </p:sp>
      <p:sp>
        <p:nvSpPr>
          <p:cNvPr id="5" name="TextBox 4">
            <a:extLst>
              <a:ext uri="{FF2B5EF4-FFF2-40B4-BE49-F238E27FC236}">
                <a16:creationId xmlns:a16="http://schemas.microsoft.com/office/drawing/2014/main" id="{456FC338-8056-6E4D-80A1-B37666C50459}"/>
              </a:ext>
            </a:extLst>
          </p:cNvPr>
          <p:cNvSpPr txBox="1"/>
          <p:nvPr/>
        </p:nvSpPr>
        <p:spPr>
          <a:xfrm>
            <a:off x="1351311" y="2320224"/>
            <a:ext cx="3279648" cy="1815882"/>
          </a:xfrm>
          <a:prstGeom prst="rect">
            <a:avLst/>
          </a:prstGeom>
          <a:noFill/>
        </p:spPr>
        <p:txBody>
          <a:bodyPr wrap="square" rtlCol="0">
            <a:spAutoFit/>
          </a:bodyPr>
          <a:lstStyle/>
          <a:p>
            <a:r>
              <a:rPr lang="en-US" sz="3600" b="1" dirty="0"/>
              <a:t>Leadership and</a:t>
            </a:r>
          </a:p>
          <a:p>
            <a:r>
              <a:rPr lang="en-US" sz="4000" b="1" dirty="0"/>
              <a:t>Management</a:t>
            </a:r>
          </a:p>
          <a:p>
            <a:r>
              <a:rPr lang="en-US" sz="3600" b="1" dirty="0"/>
              <a:t>Communication</a:t>
            </a:r>
          </a:p>
        </p:txBody>
      </p:sp>
    </p:spTree>
    <p:extLst>
      <p:ext uri="{BB962C8B-B14F-4D97-AF65-F5344CB8AC3E}">
        <p14:creationId xmlns:p14="http://schemas.microsoft.com/office/powerpoint/2010/main" val="4983409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Leadership and</a:t>
            </a:r>
          </a:p>
          <a:p>
            <a:pPr algn="ctr"/>
            <a:r>
              <a:rPr lang="en-US" dirty="0"/>
              <a:t>Management</a:t>
            </a:r>
          </a:p>
          <a:p>
            <a:pPr algn="ctr"/>
            <a:r>
              <a:rPr lang="en-US" dirty="0"/>
              <a:t>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5DDAF4FA-A5AD-3A4F-836C-80E60F5DAE23}"/>
              </a:ext>
            </a:extLst>
          </p:cNvPr>
          <p:cNvSpPr txBox="1"/>
          <p:nvPr/>
        </p:nvSpPr>
        <p:spPr>
          <a:xfrm>
            <a:off x="1263989" y="2204739"/>
            <a:ext cx="3902032" cy="830997"/>
          </a:xfrm>
          <a:prstGeom prst="rect">
            <a:avLst/>
          </a:prstGeom>
          <a:noFill/>
        </p:spPr>
        <p:txBody>
          <a:bodyPr wrap="square" rtlCol="0">
            <a:spAutoFit/>
          </a:bodyPr>
          <a:lstStyle/>
          <a:p>
            <a:pPr algn="just" fontAlgn="b"/>
            <a:endParaRPr lang="en-US" sz="2400" b="1" dirty="0">
              <a:solidFill>
                <a:srgbClr val="000000"/>
              </a:solidFill>
              <a:latin typeface="Calibri" panose="020F0502020204030204" pitchFamily="34" charset="0"/>
            </a:endParaRPr>
          </a:p>
          <a:p>
            <a:pPr algn="just" fontAlgn="b"/>
            <a:endParaRPr lang="en-US" sz="2400" b="1" dirty="0">
              <a:solidFill>
                <a:srgbClr val="000000"/>
              </a:solidFill>
              <a:latin typeface="Calibri" panose="020F0502020204030204" pitchFamily="34" charset="0"/>
            </a:endParaRPr>
          </a:p>
        </p:txBody>
      </p:sp>
      <p:sp>
        <p:nvSpPr>
          <p:cNvPr id="5" name="TextBox 4">
            <a:extLst>
              <a:ext uri="{FF2B5EF4-FFF2-40B4-BE49-F238E27FC236}">
                <a16:creationId xmlns:a16="http://schemas.microsoft.com/office/drawing/2014/main" id="{456FC338-8056-6E4D-80A1-B37666C50459}"/>
              </a:ext>
            </a:extLst>
          </p:cNvPr>
          <p:cNvSpPr txBox="1"/>
          <p:nvPr/>
        </p:nvSpPr>
        <p:spPr>
          <a:xfrm>
            <a:off x="5328266" y="1956301"/>
            <a:ext cx="3279648" cy="1815882"/>
          </a:xfrm>
          <a:prstGeom prst="rect">
            <a:avLst/>
          </a:prstGeom>
          <a:noFill/>
        </p:spPr>
        <p:txBody>
          <a:bodyPr wrap="square" rtlCol="0">
            <a:spAutoFit/>
          </a:bodyPr>
          <a:lstStyle/>
          <a:p>
            <a:r>
              <a:rPr lang="en-US" sz="3600" b="1" dirty="0"/>
              <a:t>Organizational Change and Communication</a:t>
            </a:r>
          </a:p>
        </p:txBody>
      </p:sp>
      <p:sp>
        <p:nvSpPr>
          <p:cNvPr id="2" name="TextBox 1">
            <a:extLst>
              <a:ext uri="{FF2B5EF4-FFF2-40B4-BE49-F238E27FC236}">
                <a16:creationId xmlns:a16="http://schemas.microsoft.com/office/drawing/2014/main" id="{B9D50F40-2A02-D44D-BBB4-1A2ACADB442A}"/>
              </a:ext>
            </a:extLst>
          </p:cNvPr>
          <p:cNvSpPr txBox="1"/>
          <p:nvPr/>
        </p:nvSpPr>
        <p:spPr>
          <a:xfrm>
            <a:off x="1364043" y="4152734"/>
            <a:ext cx="6482142" cy="923330"/>
          </a:xfrm>
          <a:prstGeom prst="rect">
            <a:avLst/>
          </a:prstGeom>
          <a:noFill/>
        </p:spPr>
        <p:txBody>
          <a:bodyPr wrap="square" rtlCol="0">
            <a:spAutoFit/>
          </a:bodyPr>
          <a:lstStyle/>
          <a:p>
            <a:pPr marL="285750" indent="-285750">
              <a:buFont typeface="Arial" panose="020B0604020202020204" pitchFamily="34" charset="0"/>
              <a:buChar char="•"/>
            </a:pPr>
            <a:r>
              <a:rPr lang="en-US" b="1" dirty="0"/>
              <a:t>Defining organizational development and change</a:t>
            </a:r>
          </a:p>
          <a:p>
            <a:pPr marL="285750" indent="-285750">
              <a:buFont typeface="Arial" panose="020B0604020202020204" pitchFamily="34" charset="0"/>
              <a:buChar char="•"/>
            </a:pPr>
            <a:r>
              <a:rPr lang="en-US" b="1" dirty="0"/>
              <a:t>Identifying processes and models for development and change</a:t>
            </a:r>
          </a:p>
          <a:p>
            <a:pPr marL="285750" indent="-285750">
              <a:buFont typeface="Arial" panose="020B0604020202020204" pitchFamily="34" charset="0"/>
              <a:buChar char="•"/>
            </a:pPr>
            <a:r>
              <a:rPr lang="en-US" b="1" dirty="0"/>
              <a:t>Identifying approaches for planned development and change</a:t>
            </a:r>
          </a:p>
        </p:txBody>
      </p:sp>
      <p:pic>
        <p:nvPicPr>
          <p:cNvPr id="8" name="Picture 7">
            <a:extLst>
              <a:ext uri="{FF2B5EF4-FFF2-40B4-BE49-F238E27FC236}">
                <a16:creationId xmlns:a16="http://schemas.microsoft.com/office/drawing/2014/main" id="{23D74C6C-9090-6A4C-AD1C-46D1B959195C}"/>
              </a:ext>
            </a:extLst>
          </p:cNvPr>
          <p:cNvPicPr>
            <a:picLocks noChangeAspect="1"/>
          </p:cNvPicPr>
          <p:nvPr/>
        </p:nvPicPr>
        <p:blipFill rotWithShape="1">
          <a:blip r:embed="rId8">
            <a:extLst>
              <a:ext uri="{28A0092B-C50C-407E-A947-70E740481C1C}">
                <a14:useLocalDpi xmlns:a14="http://schemas.microsoft.com/office/drawing/2010/main" val="0"/>
              </a:ext>
            </a:extLst>
          </a:blip>
          <a:srcRect b="22508"/>
          <a:stretch/>
        </p:blipFill>
        <p:spPr>
          <a:xfrm>
            <a:off x="1664925" y="1891850"/>
            <a:ext cx="3390900" cy="1860042"/>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25439897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341285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a16="http://schemas.microsoft.com/office/drawing/2014/main" id="{D8874CC3-C908-C74E-416C-60682547F8C3}"/>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t="12315" b="12315"/>
          <a:stretch/>
        </p:blipFill>
        <p:spPr>
          <a:xfrm>
            <a:off x="6096000" y="1397680"/>
            <a:ext cx="4962146" cy="2495550"/>
          </a:xfrm>
        </p:spPr>
      </p:pic>
      <p:sp>
        <p:nvSpPr>
          <p:cNvPr id="6" name="Rectangle 5">
            <a:extLst>
              <a:ext uri="{FF2B5EF4-FFF2-40B4-BE49-F238E27FC236}">
                <a16:creationId xmlns:a16="http://schemas.microsoft.com/office/drawing/2014/main" id="{0AC2650A-C51A-9ACB-723B-68D89C868D01}"/>
              </a:ext>
            </a:extLst>
          </p:cNvPr>
          <p:cNvSpPr/>
          <p:nvPr/>
        </p:nvSpPr>
        <p:spPr>
          <a:xfrm>
            <a:off x="1200114" y="1762334"/>
            <a:ext cx="4987738" cy="1548373"/>
          </a:xfrm>
          <a:prstGeom prst="rect">
            <a:avLst/>
          </a:prstGeom>
        </p:spPr>
        <p:txBody>
          <a:bodyPr wrap="square">
            <a:spAutoFit/>
          </a:bodyPr>
          <a:lstStyle/>
          <a:p>
            <a:pPr marL="285750" indent="-285750">
              <a:lnSpc>
                <a:spcPct val="120000"/>
              </a:lnSpc>
              <a:buFont typeface="Arial" panose="020B0604020202020204" pitchFamily="34" charset="0"/>
              <a:buChar char="•"/>
            </a:pPr>
            <a:r>
              <a:rPr lang="en-US" sz="1600" b="1" dirty="0">
                <a:solidFill>
                  <a:schemeClr val="bg1"/>
                </a:solidFill>
                <a:latin typeface="Tajawal ExtraBold" panose="00000800000000000000" pitchFamily="2" charset="-78"/>
                <a:cs typeface="Tajawal ExtraBold" panose="00000800000000000000" pitchFamily="2" charset="-78"/>
              </a:rPr>
              <a:t>Identifying types of groups in organizations</a:t>
            </a:r>
          </a:p>
          <a:p>
            <a:pPr marL="285750" indent="-285750">
              <a:lnSpc>
                <a:spcPct val="120000"/>
              </a:lnSpc>
              <a:buFont typeface="Arial" panose="020B0604020202020204" pitchFamily="34" charset="0"/>
              <a:buChar char="•"/>
            </a:pPr>
            <a:r>
              <a:rPr lang="en-US" sz="1600" b="1" dirty="0">
                <a:solidFill>
                  <a:schemeClr val="bg1"/>
                </a:solidFill>
                <a:latin typeface="Tajawal ExtraBold" panose="00000800000000000000" pitchFamily="2" charset="-78"/>
                <a:cs typeface="Tajawal ExtraBold" panose="00000800000000000000" pitchFamily="2" charset="-78"/>
              </a:rPr>
              <a:t>Describing working in groups</a:t>
            </a:r>
          </a:p>
          <a:p>
            <a:pPr marL="285750" indent="-285750">
              <a:lnSpc>
                <a:spcPct val="120000"/>
              </a:lnSpc>
              <a:buFont typeface="Arial" panose="020B0604020202020204" pitchFamily="34" charset="0"/>
              <a:buChar char="•"/>
            </a:pPr>
            <a:r>
              <a:rPr lang="en-US" sz="1600" b="1" dirty="0">
                <a:solidFill>
                  <a:schemeClr val="bg1"/>
                </a:solidFill>
                <a:latin typeface="Tajawal ExtraBold" panose="00000800000000000000" pitchFamily="2" charset="-78"/>
                <a:cs typeface="Tajawal ExtraBold" panose="00000800000000000000" pitchFamily="2" charset="-78"/>
              </a:rPr>
              <a:t>Describing group processes</a:t>
            </a:r>
          </a:p>
          <a:p>
            <a:pPr marL="285750" indent="-285750">
              <a:lnSpc>
                <a:spcPct val="120000"/>
              </a:lnSpc>
              <a:buFont typeface="Arial" panose="020B0604020202020204" pitchFamily="34" charset="0"/>
              <a:buChar char="•"/>
            </a:pPr>
            <a:r>
              <a:rPr lang="en-US" sz="1600" b="1" dirty="0">
                <a:solidFill>
                  <a:schemeClr val="bg1"/>
                </a:solidFill>
                <a:latin typeface="Tajawal ExtraBold" panose="00000800000000000000" pitchFamily="2" charset="-78"/>
                <a:cs typeface="Tajawal ExtraBold" panose="00000800000000000000" pitchFamily="2" charset="-78"/>
              </a:rPr>
              <a:t>Describing group communication roles</a:t>
            </a:r>
          </a:p>
          <a:p>
            <a:pPr marL="285750" indent="-285750">
              <a:lnSpc>
                <a:spcPct val="120000"/>
              </a:lnSpc>
              <a:buFont typeface="Arial" panose="020B0604020202020204" pitchFamily="34" charset="0"/>
              <a:buChar char="•"/>
            </a:pPr>
            <a:r>
              <a:rPr lang="en-US" sz="1600" b="1" dirty="0">
                <a:solidFill>
                  <a:schemeClr val="bg1"/>
                </a:solidFill>
                <a:latin typeface="Tajawal ExtraBold" panose="00000800000000000000" pitchFamily="2" charset="-78"/>
                <a:cs typeface="Tajawal ExtraBold" panose="00000800000000000000" pitchFamily="2" charset="-78"/>
              </a:rPr>
              <a:t>Describing the team-based organization</a:t>
            </a:r>
            <a:endParaRPr lang="en-US" sz="1600" b="1"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944248" y="3996751"/>
            <a:ext cx="4113898" cy="523220"/>
          </a:xfrm>
          <a:prstGeom prst="rect">
            <a:avLst/>
          </a:prstGeom>
          <a:noFill/>
        </p:spPr>
        <p:txBody>
          <a:bodyPr wrap="square" rtlCol="0">
            <a:spAutoFit/>
          </a:bodyPr>
          <a:lstStyle/>
          <a:p>
            <a:pPr fontAlgn="b"/>
            <a:r>
              <a:rPr lang="en-US" sz="2800" b="1" dirty="0"/>
              <a:t>Groups in Organizations</a:t>
            </a:r>
            <a:endParaRPr lang="en-US" sz="2800" b="1" dirty="0">
              <a:solidFill>
                <a:srgbClr val="000000"/>
              </a:solidFill>
              <a:latin typeface="Calibri" panose="020F0502020204030204"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461665"/>
          </a:xfrm>
          <a:prstGeom prst="rect">
            <a:avLst/>
          </a:prstGeom>
          <a:noFill/>
        </p:spPr>
        <p:txBody>
          <a:bodyPr wrap="square" rtlCol="0">
            <a:spAutoFit/>
          </a:bodyPr>
          <a:lstStyle/>
          <a:p>
            <a:r>
              <a:rPr lang="en-US" sz="1200" b="1" dirty="0">
                <a:solidFill>
                  <a:srgbClr val="FFC000"/>
                </a:solidFill>
                <a:latin typeface="Tajawal Medium" panose="00000600000000000000" pitchFamily="2" charset="-78"/>
                <a:cs typeface="Tajawal Medium" panose="00000600000000000000" pitchFamily="2" charset="-78"/>
              </a:rPr>
              <a:t>Intro Lecture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20784841"/>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3439363"/>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263989" y="1989551"/>
            <a:ext cx="6391215" cy="1399742"/>
          </a:xfrm>
          <a:prstGeom prst="rect">
            <a:avLst/>
          </a:prstGeom>
        </p:spPr>
        <p:txBody>
          <a:bodyPr wrap="square">
            <a:spAutoFit/>
          </a:bodyPr>
          <a:lstStyle/>
          <a:p>
            <a:pPr marL="285750" indent="-285750">
              <a:lnSpc>
                <a:spcPct val="120000"/>
              </a:lnSpc>
              <a:buFont typeface="Arial" panose="020B0604020202020204" pitchFamily="34" charset="0"/>
              <a:buChar char="•"/>
            </a:pPr>
            <a:r>
              <a:rPr lang="en-US" b="1" dirty="0">
                <a:solidFill>
                  <a:schemeClr val="bg1"/>
                </a:solidFill>
                <a:cs typeface="Segoe UI Light" panose="020B0502040204020203" pitchFamily="34" charset="0"/>
              </a:rPr>
              <a:t>Describing diversity in the workforce</a:t>
            </a:r>
          </a:p>
          <a:p>
            <a:pPr marL="285750" indent="-285750">
              <a:lnSpc>
                <a:spcPct val="120000"/>
              </a:lnSpc>
              <a:buFont typeface="Arial" panose="020B0604020202020204" pitchFamily="34" charset="0"/>
              <a:buChar char="•"/>
            </a:pPr>
            <a:r>
              <a:rPr lang="en-US" b="1" dirty="0">
                <a:solidFill>
                  <a:schemeClr val="bg1"/>
                </a:solidFill>
                <a:cs typeface="Segoe UI Light" panose="020B0502040204020203" pitchFamily="34" charset="0"/>
              </a:rPr>
              <a:t>Describing intrapersonal and interpersonal</a:t>
            </a:r>
          </a:p>
          <a:p>
            <a:pPr marL="285750" indent="-285750">
              <a:lnSpc>
                <a:spcPct val="120000"/>
              </a:lnSpc>
              <a:buFont typeface="Arial" panose="020B0604020202020204" pitchFamily="34" charset="0"/>
              <a:buChar char="•"/>
            </a:pPr>
            <a:r>
              <a:rPr lang="en-US" b="1" dirty="0">
                <a:solidFill>
                  <a:schemeClr val="bg1"/>
                </a:solidFill>
                <a:cs typeface="Segoe UI Light" panose="020B0502040204020203" pitchFamily="34" charset="0"/>
              </a:rPr>
              <a:t> experiences of individuals in organizations</a:t>
            </a:r>
          </a:p>
          <a:p>
            <a:pPr marL="285750" indent="-285750">
              <a:lnSpc>
                <a:spcPct val="120000"/>
              </a:lnSpc>
              <a:buFont typeface="Arial" panose="020B0604020202020204" pitchFamily="34" charset="0"/>
              <a:buChar char="•"/>
            </a:pPr>
            <a:endParaRPr lang="en-US" b="1"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858520" y="3596697"/>
            <a:ext cx="5247752" cy="523220"/>
          </a:xfrm>
          <a:prstGeom prst="rect">
            <a:avLst/>
          </a:prstGeom>
          <a:noFill/>
        </p:spPr>
        <p:txBody>
          <a:bodyPr wrap="square" rtlCol="0">
            <a:spAutoFit/>
          </a:bodyPr>
          <a:lstStyle/>
          <a:p>
            <a:pPr fontAlgn="b"/>
            <a:r>
              <a:rPr lang="en-US" sz="2800" b="1" dirty="0"/>
              <a:t>Individuals in Organizations</a:t>
            </a:r>
            <a:endParaRPr lang="en-US" sz="2800" b="1" dirty="0">
              <a:solidFill>
                <a:srgbClr val="000000"/>
              </a:solidFill>
              <a:latin typeface="Calibri" panose="020F0502020204030204"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461665"/>
          </a:xfrm>
          <a:prstGeom prst="rect">
            <a:avLst/>
          </a:prstGeom>
          <a:noFill/>
        </p:spPr>
        <p:txBody>
          <a:bodyPr wrap="square" rtlCol="0">
            <a:spAutoFit/>
          </a:bodyPr>
          <a:lstStyle/>
          <a:p>
            <a:r>
              <a:rPr lang="en-US" sz="1200" b="1" dirty="0">
                <a:solidFill>
                  <a:srgbClr val="FFC000"/>
                </a:solidFill>
                <a:latin typeface="Tajawal Medium" panose="00000600000000000000" pitchFamily="2" charset="-78"/>
                <a:cs typeface="Tajawal Medium" panose="00000600000000000000" pitchFamily="2" charset="-78"/>
              </a:rPr>
              <a:t>Intro Lecture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2" name="Picture Placeholder 11">
            <a:extLst>
              <a:ext uri="{FF2B5EF4-FFF2-40B4-BE49-F238E27FC236}">
                <a16:creationId xmlns:a16="http://schemas.microsoft.com/office/drawing/2014/main" id="{C799B21A-0464-D94C-B080-1A5E4F86D182}"/>
              </a:ext>
            </a:extLst>
          </p:cNvPr>
          <p:cNvPicPr>
            <a:picLocks noGrp="1" noChangeAspect="1"/>
          </p:cNvPicPr>
          <p:nvPr>
            <p:ph type="pic" sz="quarter" idx="10"/>
          </p:nvPr>
        </p:nvPicPr>
        <p:blipFill rotWithShape="1">
          <a:blip r:embed="rId9">
            <a:extLst>
              <a:ext uri="{28A0092B-C50C-407E-A947-70E740481C1C}">
                <a14:useLocalDpi xmlns:a14="http://schemas.microsoft.com/office/drawing/2010/main" val="0"/>
              </a:ext>
            </a:extLst>
          </a:blip>
          <a:srcRect t="7168" b="13549"/>
          <a:stretch/>
        </p:blipFill>
        <p:spPr>
          <a:xfrm>
            <a:off x="6096000" y="1190632"/>
            <a:ext cx="4962146" cy="2309658"/>
          </a:xfrm>
          <a:prstGeom prst="rect">
            <a:avLst/>
          </a:prstGeom>
          <a:ln>
            <a:noFill/>
          </a:ln>
          <a:effectLst>
            <a:outerShdw blurRad="292100" dist="139700" dir="2700000" algn="tl" rotWithShape="0">
              <a:srgbClr val="333333">
                <a:alpha val="65000"/>
              </a:srgbClr>
            </a:outerShdw>
          </a:effectLst>
        </p:spPr>
      </p:pic>
      <p:pic>
        <p:nvPicPr>
          <p:cNvPr id="14" name="Picture 13">
            <a:extLst>
              <a:ext uri="{FF2B5EF4-FFF2-40B4-BE49-F238E27FC236}">
                <a16:creationId xmlns:a16="http://schemas.microsoft.com/office/drawing/2014/main" id="{6924A2AD-629B-204B-9F45-AFFA7B6B29E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938375" y="3500290"/>
            <a:ext cx="3289300" cy="2463800"/>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4138672142"/>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421083" y="1259733"/>
            <a:ext cx="5674917" cy="3543916"/>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522480" y="1693132"/>
            <a:ext cx="5902704" cy="1549976"/>
          </a:xfrm>
          <a:prstGeom prst="rect">
            <a:avLst/>
          </a:prstGeom>
        </p:spPr>
        <p:txBody>
          <a:bodyPr wrap="square">
            <a:spAutoFit/>
          </a:bodyPr>
          <a:lstStyle/>
          <a:p>
            <a:pPr marL="285750" indent="-285750">
              <a:lnSpc>
                <a:spcPct val="120000"/>
              </a:lnSpc>
              <a:buFont typeface="Wingdings" pitchFamily="2" charset="2"/>
              <a:buChar char="Ø"/>
            </a:pPr>
            <a:r>
              <a:rPr lang="en-US" sz="1600" dirty="0">
                <a:solidFill>
                  <a:schemeClr val="bg1"/>
                </a:solidFill>
                <a:cs typeface="Segoe UI Light" panose="020B0502040204020203" pitchFamily="34" charset="0"/>
              </a:rPr>
              <a:t>Distinguishing between decision making and problem solving</a:t>
            </a:r>
          </a:p>
          <a:p>
            <a:pPr marL="285750" indent="-285750">
              <a:lnSpc>
                <a:spcPct val="120000"/>
              </a:lnSpc>
              <a:buFont typeface="Wingdings" pitchFamily="2" charset="2"/>
              <a:buChar char="Ø"/>
            </a:pPr>
            <a:r>
              <a:rPr lang="en-US" sz="1600" dirty="0">
                <a:solidFill>
                  <a:schemeClr val="bg1"/>
                </a:solidFill>
                <a:cs typeface="Segoe UI Light" panose="020B0502040204020203" pitchFamily="34" charset="0"/>
              </a:rPr>
              <a:t>Describing problem-solving processes</a:t>
            </a:r>
          </a:p>
          <a:p>
            <a:pPr marL="285750" indent="-285750">
              <a:lnSpc>
                <a:spcPct val="120000"/>
              </a:lnSpc>
              <a:buFont typeface="Wingdings" pitchFamily="2" charset="2"/>
              <a:buChar char="Ø"/>
            </a:pPr>
            <a:r>
              <a:rPr lang="en-US" sz="1600" dirty="0">
                <a:solidFill>
                  <a:schemeClr val="bg1"/>
                </a:solidFill>
                <a:cs typeface="Segoe UI Light" panose="020B0502040204020203" pitchFamily="34" charset="0"/>
              </a:rPr>
              <a:t>Describing types of organizational interviews</a:t>
            </a:r>
          </a:p>
          <a:p>
            <a:pPr marL="285750" indent="-285750">
              <a:lnSpc>
                <a:spcPct val="120000"/>
              </a:lnSpc>
              <a:buFont typeface="Wingdings" pitchFamily="2" charset="2"/>
              <a:buChar char="Ø"/>
            </a:pPr>
            <a:r>
              <a:rPr lang="en-US" sz="1600" dirty="0">
                <a:solidFill>
                  <a:schemeClr val="bg1"/>
                </a:solidFill>
                <a:cs typeface="Segoe UI Light" panose="020B0502040204020203" pitchFamily="34" charset="0"/>
              </a:rPr>
              <a:t>Describing types of organizational presentations</a:t>
            </a:r>
          </a:p>
          <a:p>
            <a:pPr marL="285750" indent="-285750">
              <a:lnSpc>
                <a:spcPct val="120000"/>
              </a:lnSpc>
              <a:buFont typeface="Wingdings" pitchFamily="2" charset="2"/>
              <a:buChar char="Ø"/>
            </a:pPr>
            <a:r>
              <a:rPr lang="en-US" sz="1400" dirty="0">
                <a:solidFill>
                  <a:schemeClr val="bg1"/>
                </a:solidFill>
                <a:cs typeface="Segoe UI Light" panose="020B0502040204020203" pitchFamily="34" charset="0"/>
              </a:rPr>
              <a:t>Describing types of organizational communications technologies</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858520" y="3596697"/>
            <a:ext cx="5247752" cy="954107"/>
          </a:xfrm>
          <a:prstGeom prst="rect">
            <a:avLst/>
          </a:prstGeom>
          <a:noFill/>
        </p:spPr>
        <p:txBody>
          <a:bodyPr wrap="square" rtlCol="0">
            <a:spAutoFit/>
          </a:bodyPr>
          <a:lstStyle/>
          <a:p>
            <a:pPr fontAlgn="b"/>
            <a:r>
              <a:rPr lang="en-US" sz="2800" b="1" dirty="0"/>
              <a:t>Developing Critical Organizational Communication Competencies</a:t>
            </a:r>
            <a:endParaRPr lang="en-US" sz="2800" b="1" dirty="0">
              <a:solidFill>
                <a:srgbClr val="000000"/>
              </a:solidFill>
              <a:latin typeface="Calibri" panose="020F0502020204030204"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41526" y="350502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3239" y="3769896"/>
            <a:ext cx="819100" cy="461665"/>
          </a:xfrm>
          <a:prstGeom prst="rect">
            <a:avLst/>
          </a:prstGeom>
          <a:noFill/>
        </p:spPr>
        <p:txBody>
          <a:bodyPr wrap="square" rtlCol="0">
            <a:spAutoFit/>
          </a:bodyPr>
          <a:lstStyle/>
          <a:p>
            <a:r>
              <a:rPr lang="en-US" sz="1200" b="1" dirty="0">
                <a:solidFill>
                  <a:srgbClr val="FFC000"/>
                </a:solidFill>
                <a:latin typeface="Tajawal Medium" panose="00000600000000000000" pitchFamily="2" charset="-78"/>
                <a:cs typeface="Tajawal Medium" panose="00000600000000000000" pitchFamily="2" charset="-78"/>
              </a:rPr>
              <a:t>Intro Lecture </a:t>
            </a: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pic>
        <p:nvPicPr>
          <p:cNvPr id="11" name="Picture Placeholder 10">
            <a:extLst>
              <a:ext uri="{FF2B5EF4-FFF2-40B4-BE49-F238E27FC236}">
                <a16:creationId xmlns:a16="http://schemas.microsoft.com/office/drawing/2014/main" id="{F7F49EA6-A3DC-A842-A6AA-BE4B05745448}"/>
              </a:ext>
            </a:extLst>
          </p:cNvPr>
          <p:cNvPicPr>
            <a:picLocks noGrp="1" noChangeAspect="1"/>
          </p:cNvPicPr>
          <p:nvPr>
            <p:ph type="pic" sz="quarter" idx="10"/>
          </p:nvPr>
        </p:nvPicPr>
        <p:blipFill>
          <a:blip r:embed="rId9">
            <a:extLst>
              <a:ext uri="{28A0092B-C50C-407E-A947-70E740481C1C}">
                <a14:useLocalDpi xmlns:a14="http://schemas.microsoft.com/office/drawing/2010/main" val="0"/>
              </a:ext>
            </a:extLst>
          </a:blip>
          <a:srcRect t="1730" b="1730"/>
          <a:stretch>
            <a:fillRect/>
          </a:stretch>
        </p:blipFill>
        <p:spPr/>
      </p:pic>
    </p:spTree>
    <p:extLst>
      <p:ext uri="{BB962C8B-B14F-4D97-AF65-F5344CB8AC3E}">
        <p14:creationId xmlns:p14="http://schemas.microsoft.com/office/powerpoint/2010/main" val="4198266309"/>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939622" y="831508"/>
            <a:ext cx="3902032" cy="1384995"/>
          </a:xfrm>
          <a:prstGeom prst="rect">
            <a:avLst/>
          </a:prstGeom>
          <a:noFill/>
        </p:spPr>
        <p:txBody>
          <a:bodyPr wrap="square" rtlCol="0">
            <a:spAutoFit/>
          </a:bodyPr>
          <a:lstStyle/>
          <a:p>
            <a:r>
              <a:rPr lang="en-US" sz="2800" b="1" dirty="0">
                <a:solidFill>
                  <a:schemeClr val="bg1"/>
                </a:solidFill>
              </a:rPr>
              <a:t>Professional Applications of Organizational </a:t>
            </a:r>
            <a:r>
              <a:rPr lang="en-US" sz="2800" b="1" dirty="0"/>
              <a:t>Communication</a:t>
            </a:r>
            <a:endParaRPr lang="en-US" sz="2800" b="1" dirty="0">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12" name="TextBox 11">
            <a:extLst>
              <a:ext uri="{FF2B5EF4-FFF2-40B4-BE49-F238E27FC236}">
                <a16:creationId xmlns:a16="http://schemas.microsoft.com/office/drawing/2014/main" id="{58997ED4-87A9-3347-9463-586F7B1D2E35}"/>
              </a:ext>
            </a:extLst>
          </p:cNvPr>
          <p:cNvSpPr txBox="1"/>
          <p:nvPr/>
        </p:nvSpPr>
        <p:spPr>
          <a:xfrm>
            <a:off x="388303" y="930806"/>
            <a:ext cx="1034822" cy="369332"/>
          </a:xfrm>
          <a:prstGeom prst="rect">
            <a:avLst/>
          </a:prstGeom>
          <a:noFill/>
        </p:spPr>
        <p:txBody>
          <a:bodyPr wrap="square" rtlCol="0">
            <a:spAutoFit/>
          </a:bodyPr>
          <a:lstStyle/>
          <a:p>
            <a:pPr algn="ctr"/>
            <a:r>
              <a:rPr lang="en-US" dirty="0">
                <a:solidFill>
                  <a:schemeClr val="bg1"/>
                </a:solidFill>
                <a:latin typeface="Tajawal Medium" panose="00000600000000000000" pitchFamily="2" charset="-78"/>
                <a:cs typeface="Tajawal Medium" panose="00000600000000000000" pitchFamily="2" charset="-78"/>
              </a:rPr>
              <a:t>Lecture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13" name="TextBox 12">
            <a:extLst>
              <a:ext uri="{FF2B5EF4-FFF2-40B4-BE49-F238E27FC236}">
                <a16:creationId xmlns:a16="http://schemas.microsoft.com/office/drawing/2014/main" id="{677ED1DE-F6A7-C847-A656-028AAEED1C8F}"/>
              </a:ext>
            </a:extLst>
          </p:cNvPr>
          <p:cNvSpPr txBox="1"/>
          <p:nvPr/>
        </p:nvSpPr>
        <p:spPr>
          <a:xfrm>
            <a:off x="617279" y="523247"/>
            <a:ext cx="966228" cy="461665"/>
          </a:xfrm>
          <a:prstGeom prst="rect">
            <a:avLst/>
          </a:prstGeom>
          <a:noFill/>
        </p:spPr>
        <p:txBody>
          <a:bodyPr wrap="square" rtlCol="0">
            <a:spAutoFit/>
          </a:bodyPr>
          <a:lstStyle/>
          <a:p>
            <a:pPr algn="ctr"/>
            <a:r>
              <a:rPr lang="en-US" sz="2400" b="1" dirty="0">
                <a:solidFill>
                  <a:schemeClr val="bg1"/>
                </a:solidFill>
                <a:latin typeface="Tajawal Medium" panose="00000600000000000000" pitchFamily="2" charset="-78"/>
                <a:cs typeface="Tajawal Medium" panose="00000600000000000000" pitchFamily="2" charset="-78"/>
              </a:rPr>
              <a:t>Intro</a:t>
            </a:r>
            <a:endParaRPr lang="en-US" sz="800" b="1" dirty="0">
              <a:solidFill>
                <a:schemeClr val="bg1"/>
              </a:solidFill>
              <a:latin typeface="Tajawal Medium" panose="00000600000000000000" pitchFamily="2" charset="-78"/>
              <a:cs typeface="Tajawal Medium" panose="00000600000000000000" pitchFamily="2" charset="-78"/>
            </a:endParaRPr>
          </a:p>
        </p:txBody>
      </p:sp>
      <p:pic>
        <p:nvPicPr>
          <p:cNvPr id="8" name="Picture 7">
            <a:extLst>
              <a:ext uri="{FF2B5EF4-FFF2-40B4-BE49-F238E27FC236}">
                <a16:creationId xmlns:a16="http://schemas.microsoft.com/office/drawing/2014/main" id="{B1234503-F6DB-4F4B-BF13-DA7BA939EAC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132319" y="2072640"/>
            <a:ext cx="3636555" cy="3474720"/>
          </a:xfrm>
          <a:prstGeom prst="rect">
            <a:avLst/>
          </a:prstGeom>
        </p:spPr>
      </p:pic>
      <p:sp>
        <p:nvSpPr>
          <p:cNvPr id="9" name="TextBox 8">
            <a:extLst>
              <a:ext uri="{FF2B5EF4-FFF2-40B4-BE49-F238E27FC236}">
                <a16:creationId xmlns:a16="http://schemas.microsoft.com/office/drawing/2014/main" id="{88D458C2-8792-0448-B854-7D5F48C22BD1}"/>
              </a:ext>
            </a:extLst>
          </p:cNvPr>
          <p:cNvSpPr txBox="1"/>
          <p:nvPr/>
        </p:nvSpPr>
        <p:spPr>
          <a:xfrm>
            <a:off x="1485988" y="2427826"/>
            <a:ext cx="7689069" cy="2862322"/>
          </a:xfrm>
          <a:prstGeom prst="rect">
            <a:avLst/>
          </a:prstGeom>
          <a:noFill/>
        </p:spPr>
        <p:txBody>
          <a:bodyPr wrap="square" rtlCol="0">
            <a:spAutoFit/>
          </a:bodyPr>
          <a:lstStyle/>
          <a:p>
            <a:pPr marL="285750" indent="-285750">
              <a:buFont typeface="Arial" panose="020B0604020202020204" pitchFamily="34" charset="0"/>
              <a:buChar char="•"/>
            </a:pPr>
            <a:r>
              <a:rPr lang="en-US" b="1" dirty="0"/>
              <a:t>Describing strategic organizational communication</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Describing strategic management</a:t>
            </a:r>
          </a:p>
          <a:p>
            <a:pPr marL="285750" indent="-285750">
              <a:buFont typeface="Arial" panose="020B0604020202020204" pitchFamily="34" charset="0"/>
              <a:buChar char="•"/>
            </a:pPr>
            <a:endParaRPr lang="en-US" b="1" dirty="0"/>
          </a:p>
          <a:p>
            <a:pPr marL="285750" indent="-285750">
              <a:buFont typeface="Arial" panose="020B0604020202020204" pitchFamily="34" charset="0"/>
              <a:buChar char="•"/>
            </a:pPr>
            <a:r>
              <a:rPr lang="en-US" b="1" dirty="0"/>
              <a:t>Defining the role of the professional communicator</a:t>
            </a:r>
          </a:p>
          <a:p>
            <a:r>
              <a:rPr lang="en-US" b="1" dirty="0"/>
              <a:t>      in strategic organizational communication</a:t>
            </a:r>
          </a:p>
          <a:p>
            <a:endParaRPr lang="en-US" b="1" dirty="0"/>
          </a:p>
          <a:p>
            <a:pPr marL="285750" indent="-285750">
              <a:buFont typeface="Arial" panose="020B0604020202020204" pitchFamily="34" charset="0"/>
              <a:buChar char="•"/>
            </a:pPr>
            <a:r>
              <a:rPr lang="en-US" b="1" dirty="0"/>
              <a:t>Describing the organizational environment with multiple</a:t>
            </a:r>
          </a:p>
          <a:p>
            <a:r>
              <a:rPr lang="en-US" b="1" dirty="0"/>
              <a:t>      publics and stakeholders</a:t>
            </a:r>
          </a:p>
          <a:p>
            <a:pPr marL="285750" indent="-285750">
              <a:buFont typeface="Arial" panose="020B0604020202020204" pitchFamily="34" charset="0"/>
              <a:buChar char="•"/>
            </a:pPr>
            <a:endParaRPr lang="en-US" b="1" dirty="0"/>
          </a:p>
        </p:txBody>
      </p:sp>
    </p:spTree>
    <p:extLst>
      <p:ext uri="{BB962C8B-B14F-4D97-AF65-F5344CB8AC3E}">
        <p14:creationId xmlns:p14="http://schemas.microsoft.com/office/powerpoint/2010/main" val="13206710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Describing communication in the information-rich world</a:t>
            </a:r>
          </a:p>
          <a:p>
            <a:pPr algn="ctr"/>
            <a:r>
              <a:rPr lang="en-US" dirty="0"/>
              <a:t>Defining and describing communication competency</a:t>
            </a:r>
          </a:p>
          <a:p>
            <a:pPr algn="ctr"/>
            <a:r>
              <a:rPr lang="en-US" dirty="0"/>
              <a:t>Defining and describing the human communication process</a:t>
            </a:r>
          </a:p>
          <a:p>
            <a:pPr algn="ctr"/>
            <a:r>
              <a:rPr lang="en-US" dirty="0"/>
              <a:t>Identifying descriptions of organizations</a:t>
            </a:r>
          </a:p>
          <a:p>
            <a:pPr algn="ctr"/>
            <a:r>
              <a:rPr lang="en-US" dirty="0"/>
              <a:t>Surveying definitions of organizational communication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11" name="TextBox 10">
            <a:extLst>
              <a:ext uri="{FF2B5EF4-FFF2-40B4-BE49-F238E27FC236}">
                <a16:creationId xmlns:a16="http://schemas.microsoft.com/office/drawing/2014/main" id="{5DDAF4FA-A5AD-3A4F-836C-80E60F5DAE23}"/>
              </a:ext>
            </a:extLst>
          </p:cNvPr>
          <p:cNvSpPr txBox="1"/>
          <p:nvPr/>
        </p:nvSpPr>
        <p:spPr>
          <a:xfrm>
            <a:off x="5853937" y="2023559"/>
            <a:ext cx="4027339" cy="1692771"/>
          </a:xfrm>
          <a:prstGeom prst="rect">
            <a:avLst/>
          </a:prstGeom>
          <a:noFill/>
        </p:spPr>
        <p:txBody>
          <a:bodyPr wrap="square" rtlCol="0">
            <a:spAutoFit/>
          </a:bodyPr>
          <a:lstStyle/>
          <a:p>
            <a:pPr fontAlgn="b"/>
            <a:r>
              <a:rPr lang="en-US" sz="3200" b="1" dirty="0"/>
              <a:t>Career Options for </a:t>
            </a:r>
            <a:r>
              <a:rPr lang="en-US" sz="4000" b="1" dirty="0"/>
              <a:t>Organizational</a:t>
            </a:r>
            <a:r>
              <a:rPr lang="en-US" sz="3200" b="1" dirty="0"/>
              <a:t> Communication</a:t>
            </a:r>
            <a:endParaRPr lang="en-US" sz="2400" b="1" dirty="0">
              <a:solidFill>
                <a:srgbClr val="000000"/>
              </a:solidFill>
              <a:latin typeface="Calibri" panose="020F0502020204030204" pitchFamily="34" charset="0"/>
            </a:endParaRPr>
          </a:p>
        </p:txBody>
      </p:sp>
      <p:sp>
        <p:nvSpPr>
          <p:cNvPr id="8" name="TextBox 7">
            <a:extLst>
              <a:ext uri="{FF2B5EF4-FFF2-40B4-BE49-F238E27FC236}">
                <a16:creationId xmlns:a16="http://schemas.microsoft.com/office/drawing/2014/main" id="{53B0C24B-595A-2C44-930C-6DD21CAC39B1}"/>
              </a:ext>
            </a:extLst>
          </p:cNvPr>
          <p:cNvSpPr txBox="1"/>
          <p:nvPr/>
        </p:nvSpPr>
        <p:spPr>
          <a:xfrm>
            <a:off x="1526810" y="4286264"/>
            <a:ext cx="9754931" cy="830997"/>
          </a:xfrm>
          <a:prstGeom prst="rect">
            <a:avLst/>
          </a:prstGeom>
          <a:noFill/>
        </p:spPr>
        <p:txBody>
          <a:bodyPr wrap="square" rtlCol="0">
            <a:spAutoFit/>
          </a:bodyPr>
          <a:lstStyle/>
          <a:p>
            <a:pPr marL="285750" indent="-285750">
              <a:buFont typeface="Arial" panose="020B0604020202020204" pitchFamily="34" charset="0"/>
              <a:buChar char="•"/>
            </a:pPr>
            <a:r>
              <a:rPr lang="en-US" sz="1600" b="1" dirty="0"/>
              <a:t>Describing influences for career decisions</a:t>
            </a:r>
          </a:p>
          <a:p>
            <a:pPr marL="285750" indent="-285750">
              <a:buFont typeface="Arial" panose="020B0604020202020204" pitchFamily="34" charset="0"/>
              <a:buChar char="•"/>
            </a:pPr>
            <a:r>
              <a:rPr lang="en-US" sz="1600" b="1" dirty="0"/>
              <a:t>Identifying career option areas and educational preparation for organizational communication</a:t>
            </a:r>
          </a:p>
          <a:p>
            <a:pPr marL="285750" indent="-285750">
              <a:buFont typeface="Arial" panose="020B0604020202020204" pitchFamily="34" charset="0"/>
              <a:buChar char="•"/>
            </a:pPr>
            <a:r>
              <a:rPr lang="en-US" sz="1600" b="1" dirty="0"/>
              <a:t>Describing twenty-first-century careers</a:t>
            </a:r>
          </a:p>
        </p:txBody>
      </p:sp>
      <p:pic>
        <p:nvPicPr>
          <p:cNvPr id="3" name="Picture 2">
            <a:extLst>
              <a:ext uri="{FF2B5EF4-FFF2-40B4-BE49-F238E27FC236}">
                <a16:creationId xmlns:a16="http://schemas.microsoft.com/office/drawing/2014/main" id="{C1C8432F-47D1-694C-A590-84E08266688D}"/>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859866" y="1642728"/>
            <a:ext cx="3556000" cy="2286000"/>
          </a:xfrm>
          <a:prstGeom prst="roundRect">
            <a:avLst>
              <a:gd name="adj" fmla="val 11111"/>
            </a:avLst>
          </a:prstGeom>
          <a:ln w="190500" cap="rnd">
            <a:solidFill>
              <a:srgbClr val="C8C6BD"/>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Tree>
    <p:extLst>
      <p:ext uri="{BB962C8B-B14F-4D97-AF65-F5344CB8AC3E}">
        <p14:creationId xmlns:p14="http://schemas.microsoft.com/office/powerpoint/2010/main" val="12291147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1965</TotalTime>
  <Words>1033</Words>
  <Application>Microsoft Macintosh PowerPoint</Application>
  <PresentationFormat>Widescreen</PresentationFormat>
  <Paragraphs>215</Paragraphs>
  <Slides>22</Slides>
  <Notes>12</Notes>
  <HiddenSlides>0</HiddenSlides>
  <MMClips>1</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22</vt:i4>
      </vt:variant>
    </vt:vector>
  </HeadingPairs>
  <TitlesOfParts>
    <vt:vector size="32" baseType="lpstr">
      <vt:lpstr>Arial</vt:lpstr>
      <vt:lpstr>Bodoni 72 Book</vt:lpstr>
      <vt:lpstr>Calibri</vt:lpstr>
      <vt:lpstr>Calibri Light</vt:lpstr>
      <vt:lpstr>Roboto Light</vt:lpstr>
      <vt:lpstr>Segoe UI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Office User</cp:lastModifiedBy>
  <cp:revision>58</cp:revision>
  <cp:lastPrinted>2023-05-19T13:19:36Z</cp:lastPrinted>
  <dcterms:created xsi:type="dcterms:W3CDTF">2023-04-29T09:08:23Z</dcterms:created>
  <dcterms:modified xsi:type="dcterms:W3CDTF">2023-05-21T09:56:51Z</dcterms:modified>
</cp:coreProperties>
</file>