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9A7D18-84FA-4678-BFA0-24083CDAEE82}" type="datetimeFigureOut">
              <a:rPr lang="ar-EG" smtClean="0"/>
              <a:t>12/04/1446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67DDC-7A1E-4D39-AEB3-D54570EDEA6D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3040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A7D18-84FA-4678-BFA0-24083CDAEE82}" type="datetimeFigureOut">
              <a:rPr lang="ar-EG" smtClean="0"/>
              <a:t>12/04/1446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67DDC-7A1E-4D39-AEB3-D54570EDEA6D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332219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22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257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269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b="1" smtClean="0">
                <a:solidFill>
                  <a:srgbClr val="C00000"/>
                </a:solidFill>
              </a:rPr>
              <a:t>Theoretical analysis of time efficiency</a:t>
            </a:r>
            <a:endParaRPr lang="en-US" altLang="en-US" sz="4400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494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How to compute number of operations: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592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en-US" sz="4400" b="1" smtClean="0">
                <a:solidFill>
                  <a:srgbClr val="0070C0"/>
                </a:solidFill>
              </a:rPr>
              <a:t>Input size and basic operation examples</a:t>
            </a:r>
            <a:endParaRPr lang="en-US" alt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92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0070C0"/>
                </a:solidFill>
              </a:rPr>
              <a:t>How to compute number of operations:</a:t>
            </a:r>
            <a:endParaRPr 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98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0070C0"/>
                </a:solidFill>
              </a:rPr>
              <a:t>How to compute number of operations:</a:t>
            </a:r>
            <a:endParaRPr lang="en-US" sz="4400" b="1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864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0070C0"/>
                </a:solidFill>
              </a:rPr>
              <a:t>Every−case Time Complexity </a:t>
            </a:r>
            <a:endParaRPr lang="en-US" sz="4400" dirty="0">
              <a:solidFill>
                <a:srgbClr val="0070C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34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>
                <a:solidFill>
                  <a:srgbClr val="FF0000"/>
                </a:solidFill>
              </a:rPr>
              <a:t>Examples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002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Chapter 2 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68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100" smtClean="0">
                <a:uFill>
                  <a:solidFill>
                    <a:srgbClr val="7E7E7E"/>
                  </a:solidFill>
                </a:uFill>
              </a:rPr>
              <a:t>Recurrences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704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Algorithms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16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0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algorithms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7812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4800" spc="-70" smtClean="0"/>
              <a:t>Recursive</a:t>
            </a:r>
            <a:r>
              <a:rPr lang="en-US" sz="4800" spc="-155" smtClean="0"/>
              <a:t> </a:t>
            </a:r>
            <a:r>
              <a:rPr lang="en-US" sz="4800" spc="-50" smtClean="0"/>
              <a:t>algorithms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442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algorithms:</a:t>
            </a:r>
            <a:endParaRPr lang="en-US" sz="48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9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Recursive</a:t>
            </a:r>
            <a:r>
              <a:rPr lang="en-US" sz="4800" u="sng" spc="-13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Algorithms	</a:t>
            </a:r>
            <a:endParaRPr lang="en-US" sz="48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4491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872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factor</a:t>
            </a:r>
            <a:r>
              <a:rPr lang="en-US" sz="4800" u="sng" spc="-6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ia</a:t>
            </a:r>
            <a:r>
              <a:rPr lang="en-US" sz="4800" u="sng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l</a:t>
            </a:r>
            <a:r>
              <a:rPr lang="en-US" sz="4800" u="sng" spc="-193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M</a:t>
            </a:r>
            <a:r>
              <a:rPr lang="en-US" sz="4800" u="sng" spc="-7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e</a:t>
            </a:r>
            <a:r>
              <a:rPr lang="en-US" sz="4800" u="sng" spc="-5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t</a:t>
            </a:r>
            <a:r>
              <a:rPr lang="en-US" sz="4800" u="sng" spc="-5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ho</a:t>
            </a:r>
            <a:r>
              <a:rPr lang="en-US" sz="4800" u="sng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d:</a:t>
            </a:r>
            <a:endParaRPr lang="en-US" sz="4800" dirty="0">
              <a:solidFill>
                <a:srgbClr val="FF0000"/>
              </a:solidFill>
              <a:latin typeface="Courier New"/>
              <a:cs typeface="Courier New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6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8384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569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363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8849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8274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0146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2778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5691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292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463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61990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5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996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2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543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0198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2338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4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Fibonacci</a:t>
            </a:r>
            <a:r>
              <a:rPr lang="en-US" sz="4800" u="sng" spc="-120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solidFill>
                  <a:srgbClr val="FF0000"/>
                </a:solidFill>
                <a:uFill>
                  <a:solidFill>
                    <a:srgbClr val="7E7E7E"/>
                  </a:solidFill>
                </a:uFill>
              </a:rPr>
              <a:t>Numbers:</a:t>
            </a:r>
            <a:endParaRPr lang="en-US" sz="48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302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50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fibona</a:t>
            </a:r>
            <a:r>
              <a:rPr lang="en-US" sz="4800" u="sng" spc="-60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cc</a:t>
            </a:r>
            <a:r>
              <a:rPr lang="en-US" sz="4800" u="sng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i</a:t>
            </a:r>
            <a:r>
              <a:rPr lang="en-US" sz="4800" u="sng" spc="-1935" smtClean="0">
                <a:uFill>
                  <a:solidFill>
                    <a:srgbClr val="7E7E7E"/>
                  </a:solidFill>
                </a:uFill>
                <a:latin typeface="Courier New"/>
                <a:cs typeface="Courier New"/>
              </a:rPr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M</a:t>
            </a:r>
            <a:r>
              <a:rPr lang="en-US" sz="4800" u="sng" spc="-70" smtClean="0">
                <a:uFill>
                  <a:solidFill>
                    <a:srgbClr val="7E7E7E"/>
                  </a:solidFill>
                </a:uFill>
              </a:rPr>
              <a:t>e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t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ho</a:t>
            </a:r>
            <a:r>
              <a:rPr lang="en-US" sz="4800" u="sng" smtClean="0">
                <a:uFill>
                  <a:solidFill>
                    <a:srgbClr val="7E7E7E"/>
                  </a:solidFill>
                </a:uFill>
              </a:rPr>
              <a:t>d:</a:t>
            </a:r>
            <a:endParaRPr lang="en-US" sz="4800" dirty="0">
              <a:latin typeface="Courier New"/>
              <a:cs typeface="Courier New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096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lang="en-US" sz="4800" spc="-60" smtClean="0"/>
              <a:t>Execution </a:t>
            </a:r>
            <a:r>
              <a:rPr lang="en-US" sz="4800" spc="-125" smtClean="0"/>
              <a:t>Trace </a:t>
            </a:r>
            <a:r>
              <a:rPr lang="en-US" sz="4800" spc="-120" smtClean="0"/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0" smtClean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lang="en-US" sz="4800" u="sng" spc="-5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756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 marR="5080">
              <a:lnSpc>
                <a:spcPts val="4900"/>
              </a:lnSpc>
              <a:spcBef>
                <a:spcPts val="980"/>
              </a:spcBef>
              <a:tabLst>
                <a:tab pos="7607934" algn="l"/>
              </a:tabLst>
            </a:pPr>
            <a:r>
              <a:rPr lang="en-US" sz="4800" spc="-60" smtClean="0"/>
              <a:t>Execution </a:t>
            </a:r>
            <a:r>
              <a:rPr lang="en-US" sz="4800" spc="-125" smtClean="0"/>
              <a:t>Trace </a:t>
            </a:r>
            <a:r>
              <a:rPr lang="en-US" sz="4800" spc="-120" smtClean="0"/>
              <a:t> </a:t>
            </a:r>
            <a:r>
              <a:rPr lang="en-US" sz="4800" u="sng" spc="-50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0" smtClean="0">
                <a:solidFill>
                  <a:srgbClr val="0000FF"/>
                </a:solidFill>
                <a:uFill>
                  <a:solidFill>
                    <a:srgbClr val="7E7E7E"/>
                  </a:solidFill>
                </a:uFill>
              </a:rPr>
              <a:t>decomposition</a:t>
            </a:r>
            <a:r>
              <a:rPr lang="en-US" sz="4800" u="sng" spc="-50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275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60" smtClean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125" smtClean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5" smtClean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lang="en-US" sz="4800" u="sng" spc="-55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1872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60" smtClean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125" smtClean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5" smtClean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lang="en-US" sz="4800" u="sng" spc="-55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1443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52400">
              <a:lnSpc>
                <a:spcPct val="100000"/>
              </a:lnSpc>
              <a:spcBef>
                <a:spcPts val="100"/>
              </a:spcBef>
              <a:tabLst>
                <a:tab pos="7607934" algn="l"/>
              </a:tabLst>
            </a:pPr>
            <a:r>
              <a:rPr lang="en-US" sz="4800" u="sng" spc="-60" smtClean="0">
                <a:uFill>
                  <a:solidFill>
                    <a:srgbClr val="7E7E7E"/>
                  </a:solidFill>
                </a:uFill>
              </a:rPr>
              <a:t>Execution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125" smtClean="0">
                <a:uFill>
                  <a:solidFill>
                    <a:srgbClr val="7E7E7E"/>
                  </a:solidFill>
                </a:uFill>
              </a:rPr>
              <a:t>Trace</a:t>
            </a:r>
            <a:r>
              <a:rPr lang="en-US" sz="4800" u="sng" spc="-105" smtClean="0">
                <a:uFill>
                  <a:solidFill>
                    <a:srgbClr val="7E7E7E"/>
                  </a:solidFill>
                </a:uFill>
              </a:rPr>
              <a:t> </a:t>
            </a:r>
            <a:r>
              <a:rPr lang="en-US" sz="4800" u="sng" spc="-55" smtClean="0">
                <a:uFill>
                  <a:solidFill>
                    <a:srgbClr val="7E7E7E"/>
                  </a:solidFill>
                </a:uFill>
              </a:rPr>
              <a:t>(</a:t>
            </a:r>
            <a:r>
              <a:rPr lang="en-US" sz="4800" u="sng" spc="-55" smtClean="0">
                <a:solidFill>
                  <a:srgbClr val="33CC33"/>
                </a:solidFill>
                <a:uFill>
                  <a:solidFill>
                    <a:srgbClr val="7E7E7E"/>
                  </a:solidFill>
                </a:uFill>
              </a:rPr>
              <a:t>composition</a:t>
            </a:r>
            <a:r>
              <a:rPr lang="en-US" sz="4800" u="sng" spc="-55" smtClean="0">
                <a:solidFill>
                  <a:srgbClr val="000000"/>
                </a:solidFill>
                <a:uFill>
                  <a:solidFill>
                    <a:srgbClr val="7E7E7E"/>
                  </a:solidFill>
                </a:uFill>
              </a:rPr>
              <a:t>)</a:t>
            </a:r>
            <a:endParaRPr lang="en-US" sz="4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376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376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</Words>
  <Application>Microsoft Office PowerPoint</Application>
  <PresentationFormat>Widescreen</PresentationFormat>
  <Paragraphs>22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Times New Roman</vt:lpstr>
      <vt:lpstr>Office Theme</vt:lpstr>
      <vt:lpstr>PowerPoint Presentation</vt:lpstr>
      <vt:lpstr>PowerPoint Presentation</vt:lpstr>
      <vt:lpstr>PowerPoint Presentation</vt:lpstr>
      <vt:lpstr>Theoretical analysis of time efficiency</vt:lpstr>
      <vt:lpstr>How to compute number of operations:</vt:lpstr>
      <vt:lpstr>Input size and basic operation examples</vt:lpstr>
      <vt:lpstr>How to compute number of operations:</vt:lpstr>
      <vt:lpstr>How to compute number of operations:</vt:lpstr>
      <vt:lpstr>Every−case Time Complexity </vt:lpstr>
      <vt:lpstr>Examples</vt:lpstr>
      <vt:lpstr>Chapter 2 </vt:lpstr>
      <vt:lpstr>Recurrences </vt:lpstr>
      <vt:lpstr>Recursive Algorithms </vt:lpstr>
      <vt:lpstr>Recursive algorithms </vt:lpstr>
      <vt:lpstr>Recursive algorithms</vt:lpstr>
      <vt:lpstr>Recursive algorithms:</vt:lpstr>
      <vt:lpstr>Recursive Algorithms </vt:lpstr>
      <vt:lpstr>PowerPoint Presentation</vt:lpstr>
      <vt:lpstr>factorial Method: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Fibonacci Numbers:</vt:lpstr>
      <vt:lpstr>fibonacci Method:</vt:lpstr>
      <vt:lpstr>Execution Trace  (decomposition)</vt:lpstr>
      <vt:lpstr>Execution Trace  (decomposition)</vt:lpstr>
      <vt:lpstr>Execution Trace (composition)</vt:lpstr>
      <vt:lpstr>Execution Trace (composition)</vt:lpstr>
      <vt:lpstr>Execution Trace (composition)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2024-10-15T09:00:46Z</dcterms:created>
  <dcterms:modified xsi:type="dcterms:W3CDTF">2024-10-15T09:00:46Z</dcterms:modified>
</cp:coreProperties>
</file>