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507" r:id="rId7"/>
    <p:sldId id="313" r:id="rId8"/>
    <p:sldId id="508" r:id="rId9"/>
    <p:sldId id="509" r:id="rId10"/>
    <p:sldId id="510" r:id="rId11"/>
    <p:sldId id="511" r:id="rId12"/>
    <p:sldId id="512" r:id="rId13"/>
    <p:sldId id="513" r:id="rId14"/>
    <p:sldId id="516" r:id="rId15"/>
    <p:sldId id="517" r:id="rId16"/>
    <p:sldId id="518" r:id="rId17"/>
    <p:sldId id="519" r:id="rId18"/>
    <p:sldId id="520" r:id="rId19"/>
    <p:sldId id="521" r:id="rId20"/>
    <p:sldId id="523" r:id="rId21"/>
    <p:sldId id="526" r:id="rId22"/>
    <p:sldId id="527" r:id="rId23"/>
    <p:sldId id="528" r:id="rId24"/>
    <p:sldId id="530" r:id="rId25"/>
    <p:sldId id="531" r:id="rId26"/>
    <p:sldId id="529" r:id="rId27"/>
    <p:sldId id="532" r:id="rId28"/>
    <p:sldId id="533" r:id="rId29"/>
    <p:sldId id="534" r:id="rId30"/>
    <p:sldId id="535" r:id="rId31"/>
    <p:sldId id="536" r:id="rId32"/>
    <p:sldId id="537" r:id="rId33"/>
    <p:sldId id="538" r:id="rId34"/>
    <p:sldId id="539" r:id="rId35"/>
    <p:sldId id="540" r:id="rId36"/>
    <p:sldId id="541" r:id="rId37"/>
    <p:sldId id="543" r:id="rId38"/>
    <p:sldId id="544" r:id="rId39"/>
    <p:sldId id="545" r:id="rId40"/>
    <p:sldId id="546" r:id="rId41"/>
    <p:sldId id="547" r:id="rId42"/>
    <p:sldId id="50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508"/>
            <p14:sldId id="509"/>
            <p14:sldId id="510"/>
            <p14:sldId id="511"/>
            <p14:sldId id="512"/>
            <p14:sldId id="513"/>
            <p14:sldId id="516"/>
            <p14:sldId id="517"/>
            <p14:sldId id="518"/>
            <p14:sldId id="519"/>
            <p14:sldId id="520"/>
            <p14:sldId id="521"/>
            <p14:sldId id="523"/>
            <p14:sldId id="526"/>
            <p14:sldId id="527"/>
            <p14:sldId id="528"/>
            <p14:sldId id="530"/>
            <p14:sldId id="531"/>
            <p14:sldId id="529"/>
            <p14:sldId id="532"/>
            <p14:sldId id="533"/>
            <p14:sldId id="534"/>
            <p14:sldId id="535"/>
            <p14:sldId id="536"/>
            <p14:sldId id="537"/>
            <p14:sldId id="538"/>
            <p14:sldId id="539"/>
            <p14:sldId id="540"/>
            <p14:sldId id="541"/>
            <p14:sldId id="543"/>
            <p14:sldId id="544"/>
            <p14:sldId id="545"/>
            <p14:sldId id="546"/>
            <p14:sldId id="547"/>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16.xml"/><Relationship Id="rId5" Type="http://schemas.openxmlformats.org/officeDocument/2006/relationships/image" Target="../media/image59.pn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5001768" y="2790643"/>
            <a:ext cx="6291072"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Digital Media and Society</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4</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65466" y="1856508"/>
            <a:ext cx="9920950" cy="4611519"/>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concept of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society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refers to a form of society characterized by the importance of the production and management of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knowledge.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ability to produce, manipulate, and distribute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becomes one of the main factors related to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wealth</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birth of the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society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described as 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third industrial revolution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economic system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information society</a:t>
            </a:r>
            <a:r>
              <a:rPr kumimoji="0" lang="en-US" sz="1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characterized by being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informational</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and networked</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an information society</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intellectual property rights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divided in three main types</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(copyright, trademarks , patents).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globalized economy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characterized by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multinational companies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own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foster the emergence of 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consumer culture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1" name="TextBox 40"/>
          <p:cNvSpPr txBox="1"/>
          <p:nvPr/>
        </p:nvSpPr>
        <p:spPr>
          <a:xfrm>
            <a:off x="2051254" y="1053687"/>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4</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4F9BBA30-D533-FFFC-843F-E058D8A9451E}"/>
              </a:ext>
            </a:extLst>
          </p:cNvPr>
          <p:cNvPicPr>
            <a:picLocks noChangeAspect="1"/>
          </p:cNvPicPr>
          <p:nvPr/>
        </p:nvPicPr>
        <p:blipFill>
          <a:blip r:embed="rId3"/>
          <a:stretch>
            <a:fillRect/>
          </a:stretch>
        </p:blipFill>
        <p:spPr>
          <a:xfrm>
            <a:off x="8671482" y="648252"/>
            <a:ext cx="2938527" cy="11766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708939" y="2799255"/>
            <a:ext cx="9299591" cy="279384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 The relation between technology and society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Users Matter.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Space of flows.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 The Global Village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 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4</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92062" y="1123944"/>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404338" y="307220"/>
            <a:ext cx="721515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relation between technology and society </a:t>
            </a:r>
          </a:p>
        </p:txBody>
      </p:sp>
      <p:sp>
        <p:nvSpPr>
          <p:cNvPr id="31" name="TextBox 30"/>
          <p:cNvSpPr txBox="1"/>
          <p:nvPr/>
        </p:nvSpPr>
        <p:spPr>
          <a:xfrm>
            <a:off x="613029" y="1347532"/>
            <a:ext cx="10524363" cy="363176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sciences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like sociology and anthropology, have developed theories that allow for an in‐depth analysis of the link between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 media, and society.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can help us develop a critical view on the role and evolution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R="0" lvl="0" algn="just" defTabSz="914400" rtl="0"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3" name="Picture 2">
            <a:extLst>
              <a:ext uri="{FF2B5EF4-FFF2-40B4-BE49-F238E27FC236}">
                <a16:creationId xmlns:a16="http://schemas.microsoft.com/office/drawing/2014/main" id="{63D8A2FF-7DDB-9643-FA5E-2C1984F93E9A}"/>
              </a:ext>
            </a:extLst>
          </p:cNvPr>
          <p:cNvPicPr>
            <a:picLocks noChangeAspect="1"/>
          </p:cNvPicPr>
          <p:nvPr/>
        </p:nvPicPr>
        <p:blipFill>
          <a:blip r:embed="rId4"/>
          <a:stretch>
            <a:fillRect/>
          </a:stretch>
        </p:blipFill>
        <p:spPr>
          <a:xfrm>
            <a:off x="4453625" y="4313113"/>
            <a:ext cx="3196021" cy="20910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56671-E237-705B-6D60-1EBF186AE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ABE89-4164-2FDF-2C5C-4A04AC7FE01B}"/>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5E96F9-7D9A-1A6F-E0A1-A9680127E47E}"/>
              </a:ext>
            </a:extLst>
          </p:cNvPr>
          <p:cNvSpPr txBox="1"/>
          <p:nvPr/>
        </p:nvSpPr>
        <p:spPr>
          <a:xfrm>
            <a:off x="2803818" y="167804"/>
            <a:ext cx="73625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4BCCB4FE-D95C-545D-EE00-B15E21E1306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7275BA3-F20F-9340-51F1-3A625867E07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pic>
        <p:nvPicPr>
          <p:cNvPr id="7" name="Graphic 21">
            <a:extLst>
              <a:ext uri="{FF2B5EF4-FFF2-40B4-BE49-F238E27FC236}">
                <a16:creationId xmlns:a16="http://schemas.microsoft.com/office/drawing/2014/main" id="{5D6B7C12-7BB2-0F8B-5273-074540F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710A068-26A6-8072-71B6-6DB4172795D3}"/>
              </a:ext>
            </a:extLst>
          </p:cNvPr>
          <p:cNvPicPr>
            <a:picLocks noChangeAspect="1"/>
          </p:cNvPicPr>
          <p:nvPr/>
        </p:nvPicPr>
        <p:blipFill>
          <a:blip r:embed="rId3"/>
          <a:stretch>
            <a:fillRect/>
          </a:stretch>
        </p:blipFill>
        <p:spPr>
          <a:xfrm>
            <a:off x="2075689" y="1150726"/>
            <a:ext cx="7905412" cy="4447209"/>
          </a:xfrm>
          <a:prstGeom prst="rect">
            <a:avLst/>
          </a:prstGeom>
        </p:spPr>
      </p:pic>
    </p:spTree>
    <p:extLst>
      <p:ext uri="{BB962C8B-B14F-4D97-AF65-F5344CB8AC3E}">
        <p14:creationId xmlns:p14="http://schemas.microsoft.com/office/powerpoint/2010/main" val="341557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0D15F-2AF7-A95E-192E-A6683E227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1DBAA-8238-BFCA-AF61-38CAA1F48B0F}"/>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2EB845-10B4-2D35-1487-0475FE7D4589}"/>
              </a:ext>
            </a:extLst>
          </p:cNvPr>
          <p:cNvSpPr txBox="1"/>
          <p:nvPr/>
        </p:nvSpPr>
        <p:spPr>
          <a:xfrm>
            <a:off x="2634452" y="173836"/>
            <a:ext cx="7204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FB43B225-8BA4-9BDC-524B-BA6DFD4817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956B38-0490-8D80-75A5-7A23DDC8187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C8A2DDC0-5808-9C98-7A0C-B050F88E8E5C}"/>
              </a:ext>
            </a:extLst>
          </p:cNvPr>
          <p:cNvSpPr txBox="1"/>
          <p:nvPr/>
        </p:nvSpPr>
        <p:spPr>
          <a:xfrm>
            <a:off x="355448" y="1126015"/>
            <a:ext cx="8093608"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theories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relation between technology and society</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external force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develops independently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phenomena.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Here the important thing is not so much how a particular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what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function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performs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relation to a society.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view,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computers are functional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aims of the institutions or social groups that use them.</a:t>
            </a:r>
          </a:p>
        </p:txBody>
      </p:sp>
      <p:pic>
        <p:nvPicPr>
          <p:cNvPr id="7" name="Graphic 21">
            <a:extLst>
              <a:ext uri="{FF2B5EF4-FFF2-40B4-BE49-F238E27FC236}">
                <a16:creationId xmlns:a16="http://schemas.microsoft.com/office/drawing/2014/main" id="{AEA83519-ADD4-CE32-161D-1AD578FC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6B88D093-8EE9-5B92-8635-35E56EC2702D}"/>
              </a:ext>
            </a:extLst>
          </p:cNvPr>
          <p:cNvPicPr>
            <a:picLocks noChangeAspect="1"/>
          </p:cNvPicPr>
          <p:nvPr/>
        </p:nvPicPr>
        <p:blipFill>
          <a:blip r:embed="rId3"/>
          <a:stretch>
            <a:fillRect/>
          </a:stretch>
        </p:blipFill>
        <p:spPr>
          <a:xfrm>
            <a:off x="8727323" y="1808980"/>
            <a:ext cx="3109229" cy="2328874"/>
          </a:xfrm>
          <a:prstGeom prst="rect">
            <a:avLst/>
          </a:prstGeom>
        </p:spPr>
      </p:pic>
    </p:spTree>
    <p:extLst>
      <p:ext uri="{BB962C8B-B14F-4D97-AF65-F5344CB8AC3E}">
        <p14:creationId xmlns:p14="http://schemas.microsoft.com/office/powerpoint/2010/main" val="1452067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871001"/>
            <a:ext cx="11752343" cy="587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2746826" y="171114"/>
            <a:ext cx="75351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9AD840B5-AFCF-263D-1FB0-AE2CA49675D9}"/>
              </a:ext>
            </a:extLst>
          </p:cNvPr>
          <p:cNvSpPr txBox="1"/>
          <p:nvPr/>
        </p:nvSpPr>
        <p:spPr>
          <a:xfrm>
            <a:off x="518251" y="1201082"/>
            <a:ext cx="8494356"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similar approach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technological determinism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understands technology as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independent force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can determine the development of a society.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this perspective, the characteristics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affect the way in which individuals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interact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 each other, giving rise to particular forms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social organization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are also seen as responsible for changes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economic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structures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business models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B1AF83D-A1CA-47DD-ED59-A5A0D76D5B9A}"/>
              </a:ext>
            </a:extLst>
          </p:cNvPr>
          <p:cNvPicPr>
            <a:picLocks noChangeAspect="1"/>
          </p:cNvPicPr>
          <p:nvPr/>
        </p:nvPicPr>
        <p:blipFill>
          <a:blip r:embed="rId3"/>
          <a:stretch>
            <a:fillRect/>
          </a:stretch>
        </p:blipFill>
        <p:spPr>
          <a:xfrm>
            <a:off x="9161634" y="1642181"/>
            <a:ext cx="2700762" cy="2706859"/>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2917425" y="178003"/>
            <a:ext cx="72489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E80AA3F-7473-A12C-DBEB-4E8750ED239E}"/>
              </a:ext>
            </a:extLst>
          </p:cNvPr>
          <p:cNvSpPr txBox="1"/>
          <p:nvPr/>
        </p:nvSpPr>
        <p:spPr>
          <a:xfrm>
            <a:off x="376661" y="827402"/>
            <a:ext cx="8374147"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determinist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perspective remains one of the main ways used to interpret the </a:t>
            </a:r>
            <a:r>
              <a:rPr kumimoji="0" lang="en-US" sz="24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social and economic</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dimension of </a:t>
            </a:r>
            <a:r>
              <a:rPr kumimoji="0" lang="en-US" sz="24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ar-EG"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form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technological determinism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widespread in common‐sense accounts,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policy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initiatives relating to digital technologies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journalism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describing the changes that they bring about.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it has been common for some time to attribute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upheavals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spread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technologies like Facebook and Twitter .</a:t>
            </a: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E501CA23-0F7D-D125-1342-7B211B5E818A}"/>
              </a:ext>
            </a:extLst>
          </p:cNvPr>
          <p:cNvPicPr>
            <a:picLocks noChangeAspect="1"/>
          </p:cNvPicPr>
          <p:nvPr/>
        </p:nvPicPr>
        <p:blipFill>
          <a:blip r:embed="rId3"/>
          <a:stretch>
            <a:fillRect/>
          </a:stretch>
        </p:blipFill>
        <p:spPr>
          <a:xfrm>
            <a:off x="9043416" y="2470195"/>
            <a:ext cx="2881644" cy="2636227"/>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19828" y="678641"/>
            <a:ext cx="11752343" cy="6063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2511551" y="130482"/>
            <a:ext cx="716889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91491F6F-6AFD-2908-8337-70CD87CEA9B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241DB13B-BB9C-CF0E-25B5-ED66D94B76B5}"/>
              </a:ext>
            </a:extLst>
          </p:cNvPr>
          <p:cNvSpPr txBox="1"/>
          <p:nvPr/>
        </p:nvSpPr>
        <p:spPr>
          <a:xfrm>
            <a:off x="374792" y="658144"/>
            <a:ext cx="11164936"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Marshall McLuhan</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medium is the message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McLuhan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perhaps the most influential media theorist of the 1960s, thought that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form</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communication technologies used in any given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society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had a decisive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impact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its development, regardless of the content of the communications, that is, the message they transmitted.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 even predicted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would create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village</a:t>
            </a:r>
            <a:r>
              <a:rPr lang="en-US" sz="2400" dirty="0">
                <a:solidFill>
                  <a:srgbClr val="0A1F61"/>
                </a:solidFill>
                <a:latin typeface="Tajawal ExtraBold" panose="00000800000000000000" pitchFamily="2" charset="-78"/>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ACAD2C8A-3168-6164-3098-6B78D651B81A}"/>
              </a:ext>
            </a:extLst>
          </p:cNvPr>
          <p:cNvPicPr>
            <a:picLocks noChangeAspect="1"/>
          </p:cNvPicPr>
          <p:nvPr/>
        </p:nvPicPr>
        <p:blipFill>
          <a:blip r:embed="rId3"/>
          <a:stretch>
            <a:fillRect/>
          </a:stretch>
        </p:blipFill>
        <p:spPr>
          <a:xfrm>
            <a:off x="2075689" y="4145195"/>
            <a:ext cx="2498131" cy="2458160"/>
          </a:xfrm>
          <a:prstGeom prst="rect">
            <a:avLst/>
          </a:prstGeom>
        </p:spPr>
      </p:pic>
      <p:pic>
        <p:nvPicPr>
          <p:cNvPr id="6" name="Picture 5">
            <a:extLst>
              <a:ext uri="{FF2B5EF4-FFF2-40B4-BE49-F238E27FC236}">
                <a16:creationId xmlns:a16="http://schemas.microsoft.com/office/drawing/2014/main" id="{0D403A04-24BA-E6B0-7B98-AF1E37F5E162}"/>
              </a:ext>
            </a:extLst>
          </p:cNvPr>
          <p:cNvPicPr>
            <a:picLocks noChangeAspect="1"/>
          </p:cNvPicPr>
          <p:nvPr/>
        </p:nvPicPr>
        <p:blipFill>
          <a:blip r:embed="rId4"/>
          <a:stretch>
            <a:fillRect/>
          </a:stretch>
        </p:blipFill>
        <p:spPr>
          <a:xfrm>
            <a:off x="5277843" y="4235560"/>
            <a:ext cx="4039214" cy="2277429"/>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2624328" y="208002"/>
            <a:ext cx="730605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C9ED754-ED19-3483-7379-5CFC3C985CD3}"/>
              </a:ext>
            </a:extLst>
          </p:cNvPr>
          <p:cNvSpPr txBox="1"/>
          <p:nvPr/>
        </p:nvSpPr>
        <p:spPr>
          <a:xfrm>
            <a:off x="216536" y="678451"/>
            <a:ext cx="9023364" cy="612353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his most famous books,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Understanding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opens by stating that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personal and social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consequences of any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medium</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result from the new scale that is introduced into our affairs by any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most important factor is not what is transmitted on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that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television itself has been introduced into people’s life, therefore allowing the transmission of moving image and sound regardless of space and time bounds.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nature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underscores McLuhan’s idea that the medium influences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our communication styles,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enables us to connect with family/friends, find new communities of similar interests, and provides an outlet for self-expression and creativity.</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7A85DFD-6C66-CEC2-B894-5AAC35C88677}"/>
              </a:ext>
            </a:extLst>
          </p:cNvPr>
          <p:cNvPicPr>
            <a:picLocks noChangeAspect="1"/>
          </p:cNvPicPr>
          <p:nvPr/>
        </p:nvPicPr>
        <p:blipFill>
          <a:blip r:embed="rId3"/>
          <a:stretch>
            <a:fillRect/>
          </a:stretch>
        </p:blipFill>
        <p:spPr>
          <a:xfrm>
            <a:off x="9415677" y="999482"/>
            <a:ext cx="2395936" cy="3590855"/>
          </a:xfrm>
          <a:prstGeom prst="rect">
            <a:avLst/>
          </a:prstGeom>
          <a:ln>
            <a:solidFill>
              <a:schemeClr val="accent1"/>
            </a:solidFill>
          </a:ln>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2377440" y="208356"/>
            <a:ext cx="746150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164E33A6-1C9E-9107-336A-67D2A08A1041}"/>
              </a:ext>
            </a:extLst>
          </p:cNvPr>
          <p:cNvSpPr txBox="1"/>
          <p:nvPr/>
        </p:nvSpPr>
        <p:spPr>
          <a:xfrm>
            <a:off x="482534" y="1234372"/>
            <a:ext cx="8412666"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this view is too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one‐dimensional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 does not take adequate account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complexities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mark the relationship between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 and society</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often used in a different way and for different purposes by different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actors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technological determinist approach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however, can be tempered by recognizing that, with their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values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choices,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social groups help to determine the role played by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ar-EG"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R="0" lvl="0" algn="just" defTabSz="914400" rtl="0" eaLnBrk="1" fontAlgn="auto" latinLnBrk="0" hangingPunct="1">
              <a:lnSpc>
                <a:spcPct val="150000"/>
              </a:lnSpc>
              <a:spcBef>
                <a:spcPts val="0"/>
              </a:spcBef>
              <a:spcAft>
                <a:spcPts val="0"/>
              </a:spcAft>
              <a:buClrTx/>
              <a:buSzTx/>
              <a:tabLst/>
              <a:defRPr/>
            </a:pP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562DE6BB-AD60-EE81-A030-881B2569E1C6}"/>
              </a:ext>
            </a:extLst>
          </p:cNvPr>
          <p:cNvPicPr>
            <a:picLocks noChangeAspect="1"/>
          </p:cNvPicPr>
          <p:nvPr/>
        </p:nvPicPr>
        <p:blipFill>
          <a:blip r:embed="rId3"/>
          <a:stretch>
            <a:fillRect/>
          </a:stretch>
        </p:blipFill>
        <p:spPr>
          <a:xfrm>
            <a:off x="9110793" y="1855040"/>
            <a:ext cx="2908490" cy="2618332"/>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2640848" y="159032"/>
            <a:ext cx="719147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00DF0C3B-7432-1791-FE9C-26C170DFA777}"/>
              </a:ext>
            </a:extLst>
          </p:cNvPr>
          <p:cNvSpPr txBox="1"/>
          <p:nvPr/>
        </p:nvSpPr>
        <p:spPr>
          <a:xfrm>
            <a:off x="617281" y="947111"/>
            <a:ext cx="10777966"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 opposite perspective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construction of 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theoretical approach suggests that the development, structure, and significance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depends on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strength, needs, and values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groups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promote and design it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Bijker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1997).</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evolution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something in which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people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participate actively.</a:t>
            </a: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AAE90B3-39E5-61AA-F890-D3F9EED79261}"/>
              </a:ext>
            </a:extLst>
          </p:cNvPr>
          <p:cNvPicPr>
            <a:picLocks noChangeAspect="1"/>
          </p:cNvPicPr>
          <p:nvPr/>
        </p:nvPicPr>
        <p:blipFill>
          <a:blip r:embed="rId3"/>
          <a:stretch>
            <a:fillRect/>
          </a:stretch>
        </p:blipFill>
        <p:spPr>
          <a:xfrm>
            <a:off x="3700272" y="4458488"/>
            <a:ext cx="5072622" cy="2248610"/>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59080" y="820753"/>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2671608" y="227085"/>
            <a:ext cx="73192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6858A35B-CA85-77CE-AB3E-CC4C94FC6A78}"/>
              </a:ext>
            </a:extLst>
          </p:cNvPr>
          <p:cNvSpPr txBox="1"/>
          <p:nvPr/>
        </p:nvSpPr>
        <p:spPr>
          <a:xfrm>
            <a:off x="493841" y="820753"/>
            <a:ext cx="10963591"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approach emphasizes how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meaning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depend 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processes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which their development is shaped.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this perspective, the open and distributed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 of the internet</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not emerging from a vacuum, but rather due to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values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choices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scientists and engineers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have designed its network structure and standards.</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0C31170-F460-06BC-CFB8-23A00F503D90}"/>
              </a:ext>
            </a:extLst>
          </p:cNvPr>
          <p:cNvPicPr>
            <a:picLocks noChangeAspect="1"/>
          </p:cNvPicPr>
          <p:nvPr/>
        </p:nvPicPr>
        <p:blipFill>
          <a:blip r:embed="rId3"/>
          <a:stretch>
            <a:fillRect/>
          </a:stretch>
        </p:blipFill>
        <p:spPr>
          <a:xfrm>
            <a:off x="4816260" y="4233224"/>
            <a:ext cx="3769956" cy="2397692"/>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2505103" y="170052"/>
            <a:ext cx="72318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23AC2E09-6E04-5CEA-FC82-320B4325EE3A}"/>
              </a:ext>
            </a:extLst>
          </p:cNvPr>
          <p:cNvSpPr txBox="1"/>
          <p:nvPr/>
        </p:nvSpPr>
        <p:spPr>
          <a:xfrm>
            <a:off x="275772" y="983573"/>
            <a:ext cx="11236524" cy="41326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according to the definition of Science and Technology Studies theorist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Langdon Winner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(1980</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 are not neutral but rather have a “politics</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way they are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the decision to adopt them in different contexts might strengthen the agenda of a particular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group</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approach leads to the question of what are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have contributed to its development and evolution of a certain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and why it has been chosen over competitive technologies.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205739C8-53F5-63AB-E323-A27FF475A8F5}"/>
              </a:ext>
            </a:extLst>
          </p:cNvPr>
          <p:cNvPicPr>
            <a:picLocks noChangeAspect="1"/>
          </p:cNvPicPr>
          <p:nvPr/>
        </p:nvPicPr>
        <p:blipFill>
          <a:blip r:embed="rId3"/>
          <a:stretch>
            <a:fillRect/>
          </a:stretch>
        </p:blipFill>
        <p:spPr>
          <a:xfrm>
            <a:off x="7310964" y="4386155"/>
            <a:ext cx="2633700" cy="2237426"/>
          </a:xfrm>
          <a:prstGeom prst="rect">
            <a:avLst/>
          </a:prstGeom>
          <a:ln>
            <a:solidFill>
              <a:schemeClr val="accent1"/>
            </a:solidFill>
          </a:ln>
        </p:spPr>
      </p:pic>
      <p:pic>
        <p:nvPicPr>
          <p:cNvPr id="8" name="Picture 7">
            <a:extLst>
              <a:ext uri="{FF2B5EF4-FFF2-40B4-BE49-F238E27FC236}">
                <a16:creationId xmlns:a16="http://schemas.microsoft.com/office/drawing/2014/main" id="{C537D39A-865C-6CA3-D5D7-C956AEE32C75}"/>
              </a:ext>
            </a:extLst>
          </p:cNvPr>
          <p:cNvPicPr>
            <a:picLocks noChangeAspect="1"/>
          </p:cNvPicPr>
          <p:nvPr/>
        </p:nvPicPr>
        <p:blipFill>
          <a:blip r:embed="rId4"/>
          <a:stretch>
            <a:fillRect/>
          </a:stretch>
        </p:blipFill>
        <p:spPr>
          <a:xfrm>
            <a:off x="4355012" y="4515884"/>
            <a:ext cx="2776639" cy="2075868"/>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2764384" y="153472"/>
            <a:ext cx="723000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5D220759-A50B-732D-191E-268B2A49589C}"/>
              </a:ext>
            </a:extLst>
          </p:cNvPr>
          <p:cNvSpPr txBox="1"/>
          <p:nvPr/>
        </p:nvSpPr>
        <p:spPr>
          <a:xfrm>
            <a:off x="617281" y="769922"/>
            <a:ext cx="10547232"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Others have focused 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bias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certain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build into a certain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technological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system (Friedman and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Nissembaum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1997).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as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values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engineers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play a role in their technical choices, this algorithm can reflect such values by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favoring or discriminating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against certain individuals or groups .</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1363CFA2-1EE2-5ABC-432E-1376D16867A2}"/>
              </a:ext>
            </a:extLst>
          </p:cNvPr>
          <p:cNvPicPr>
            <a:picLocks noChangeAspect="1"/>
          </p:cNvPicPr>
          <p:nvPr/>
        </p:nvPicPr>
        <p:blipFill>
          <a:blip r:embed="rId3"/>
          <a:stretch>
            <a:fillRect/>
          </a:stretch>
        </p:blipFill>
        <p:spPr>
          <a:xfrm>
            <a:off x="4272409" y="3832024"/>
            <a:ext cx="3493178" cy="2645011"/>
          </a:xfrm>
          <a:prstGeom prst="rect">
            <a:avLst/>
          </a:prstGeom>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19828" y="776013"/>
            <a:ext cx="11752343" cy="599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2596247" y="152389"/>
            <a:ext cx="768569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relation between technology and society </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 </a:t>
            </a:r>
          </a:p>
        </p:txBody>
      </p:sp>
      <p:sp>
        <p:nvSpPr>
          <p:cNvPr id="48" name="TextBox 47">
            <a:extLst>
              <a:ext uri="{FF2B5EF4-FFF2-40B4-BE49-F238E27FC236}">
                <a16:creationId xmlns:a16="http://schemas.microsoft.com/office/drawing/2014/main" id="{DEC96409-E56A-DE26-2EB3-C6D10A399E75}"/>
              </a:ext>
            </a:extLst>
          </p:cNvPr>
          <p:cNvSpPr txBox="1"/>
          <p:nvPr/>
        </p:nvSpPr>
        <p:spPr>
          <a:xfrm>
            <a:off x="479551" y="1043326"/>
            <a:ext cx="10877297"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Similar approaches also recognize the active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technologies.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Often early adopters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users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a new technology develop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practices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were never intended by the people who designed and commercialized it or assign new meanings to a certain technology and thus contribute to shaping it.</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61B9CEC-5588-2846-2D8A-462449962B8D}"/>
              </a:ext>
            </a:extLst>
          </p:cNvPr>
          <p:cNvPicPr>
            <a:picLocks noChangeAspect="1"/>
          </p:cNvPicPr>
          <p:nvPr/>
        </p:nvPicPr>
        <p:blipFill>
          <a:blip r:embed="rId3"/>
          <a:stretch>
            <a:fillRect/>
          </a:stretch>
        </p:blipFill>
        <p:spPr>
          <a:xfrm>
            <a:off x="4378820" y="3911572"/>
            <a:ext cx="3823347" cy="2675612"/>
          </a:xfrm>
          <a:prstGeom prst="rect">
            <a:avLst/>
          </a:prstGeom>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D53C-6D64-0F52-6020-DE1933725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73400-6D1A-48DA-6745-A9A88FC388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53999E-ADFF-DA8D-1624-4AAE132A3EE6}"/>
              </a:ext>
            </a:extLst>
          </p:cNvPr>
          <p:cNvSpPr txBox="1"/>
          <p:nvPr/>
        </p:nvSpPr>
        <p:spPr>
          <a:xfrm>
            <a:off x="2731846" y="159032"/>
            <a:ext cx="78890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3B7B1E57-DA6B-F226-AE32-F3CBC853B41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0F9F1A-5922-AE7E-9D9F-C632840EF5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30AC11D5-97CF-B008-452A-66EB83091BCC}"/>
              </a:ext>
            </a:extLst>
          </p:cNvPr>
          <p:cNvSpPr txBox="1"/>
          <p:nvPr/>
        </p:nvSpPr>
        <p:spPr>
          <a:xfrm>
            <a:off x="373734" y="833727"/>
            <a:ext cx="8158609"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studies of the relation between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technology and society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crucial object of research.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user represents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human factor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interacting with the machine, and must not be overlooked: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 matter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use the title of one of the most important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the subject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Oudshoorn</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and Pinch</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2003).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perspective,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consumption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complex cultural activity not only related to purchasing, but also to how users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repurpose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modify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technology.</a:t>
            </a:r>
          </a:p>
        </p:txBody>
      </p:sp>
      <p:pic>
        <p:nvPicPr>
          <p:cNvPr id="7" name="Graphic 21">
            <a:extLst>
              <a:ext uri="{FF2B5EF4-FFF2-40B4-BE49-F238E27FC236}">
                <a16:creationId xmlns:a16="http://schemas.microsoft.com/office/drawing/2014/main" id="{C95B3B0B-8654-CF78-40EA-2A9B6CA9A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5B372FE8-3119-E23A-3B4A-1B97E6F0BB2A}"/>
              </a:ext>
            </a:extLst>
          </p:cNvPr>
          <p:cNvPicPr>
            <a:picLocks noChangeAspect="1"/>
          </p:cNvPicPr>
          <p:nvPr/>
        </p:nvPicPr>
        <p:blipFill>
          <a:blip r:embed="rId3"/>
          <a:stretch>
            <a:fillRect/>
          </a:stretch>
        </p:blipFill>
        <p:spPr>
          <a:xfrm>
            <a:off x="9129633" y="916655"/>
            <a:ext cx="2523963" cy="2883658"/>
          </a:xfrm>
          <a:prstGeom prst="rect">
            <a:avLst/>
          </a:prstGeom>
        </p:spPr>
      </p:pic>
      <p:pic>
        <p:nvPicPr>
          <p:cNvPr id="6" name="Picture 5">
            <a:extLst>
              <a:ext uri="{FF2B5EF4-FFF2-40B4-BE49-F238E27FC236}">
                <a16:creationId xmlns:a16="http://schemas.microsoft.com/office/drawing/2014/main" id="{29143970-7C1A-F125-F9F1-162E86A50BC7}"/>
              </a:ext>
            </a:extLst>
          </p:cNvPr>
          <p:cNvPicPr>
            <a:picLocks noChangeAspect="1"/>
          </p:cNvPicPr>
          <p:nvPr/>
        </p:nvPicPr>
        <p:blipFill>
          <a:blip r:embed="rId4"/>
          <a:stretch>
            <a:fillRect/>
          </a:stretch>
        </p:blipFill>
        <p:spPr>
          <a:xfrm>
            <a:off x="8639137" y="3889567"/>
            <a:ext cx="1579001" cy="2347163"/>
          </a:xfrm>
          <a:prstGeom prst="rect">
            <a:avLst/>
          </a:prstGeom>
        </p:spPr>
      </p:pic>
      <p:pic>
        <p:nvPicPr>
          <p:cNvPr id="8" name="Picture 7">
            <a:extLst>
              <a:ext uri="{FF2B5EF4-FFF2-40B4-BE49-F238E27FC236}">
                <a16:creationId xmlns:a16="http://schemas.microsoft.com/office/drawing/2014/main" id="{AA061BEC-BBED-9F36-0F36-E7F94EAD30E0}"/>
              </a:ext>
            </a:extLst>
          </p:cNvPr>
          <p:cNvPicPr>
            <a:picLocks noChangeAspect="1"/>
          </p:cNvPicPr>
          <p:nvPr/>
        </p:nvPicPr>
        <p:blipFill>
          <a:blip r:embed="rId5"/>
          <a:stretch>
            <a:fillRect/>
          </a:stretch>
        </p:blipFill>
        <p:spPr>
          <a:xfrm>
            <a:off x="10324932" y="3889567"/>
            <a:ext cx="1579001" cy="2365453"/>
          </a:xfrm>
          <a:prstGeom prst="rect">
            <a:avLst/>
          </a:prstGeom>
        </p:spPr>
      </p:pic>
    </p:spTree>
    <p:extLst>
      <p:ext uri="{BB962C8B-B14F-4D97-AF65-F5344CB8AC3E}">
        <p14:creationId xmlns:p14="http://schemas.microsoft.com/office/powerpoint/2010/main" val="3137150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9E873-7143-D06A-8439-408EDC789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BF27-63A7-2C11-717A-F8555197CF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E8A668-5103-C830-FF62-98BE4AD4A9E8}"/>
              </a:ext>
            </a:extLst>
          </p:cNvPr>
          <p:cNvSpPr txBox="1"/>
          <p:nvPr/>
        </p:nvSpPr>
        <p:spPr>
          <a:xfrm>
            <a:off x="2797254" y="156171"/>
            <a:ext cx="714887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F303A821-80E4-E325-6FA8-5477EF35EE5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A10C3-664C-E1BF-F02B-FC39EFBBEB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E09C710E-6754-C3E5-9AFD-7B689BC35C50}"/>
              </a:ext>
            </a:extLst>
          </p:cNvPr>
          <p:cNvSpPr txBox="1"/>
          <p:nvPr/>
        </p:nvSpPr>
        <p:spPr>
          <a:xfrm>
            <a:off x="484344" y="1048527"/>
            <a:ext cx="7431272"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one hand,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 of technologies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configure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Woolgar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1990).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the lack of interoperability of the software and standards of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Apple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laptop pushes its users to interact only with gadgets and services commercialized by the same company,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iPhones, iPads, or iTunes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constrains and guides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 online behavior</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7E63459-189F-768D-CA75-882D0460F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19BA719-B324-4BD9-DFA8-860555241400}"/>
              </a:ext>
            </a:extLst>
          </p:cNvPr>
          <p:cNvPicPr>
            <a:picLocks noChangeAspect="1"/>
          </p:cNvPicPr>
          <p:nvPr/>
        </p:nvPicPr>
        <p:blipFill>
          <a:blip r:embed="rId3"/>
          <a:stretch>
            <a:fillRect/>
          </a:stretch>
        </p:blipFill>
        <p:spPr>
          <a:xfrm>
            <a:off x="8133019" y="1459180"/>
            <a:ext cx="3792041" cy="2975106"/>
          </a:xfrm>
          <a:prstGeom prst="rect">
            <a:avLst/>
          </a:prstGeom>
        </p:spPr>
      </p:pic>
    </p:spTree>
    <p:extLst>
      <p:ext uri="{BB962C8B-B14F-4D97-AF65-F5344CB8AC3E}">
        <p14:creationId xmlns:p14="http://schemas.microsoft.com/office/powerpoint/2010/main" val="3362838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2734056" y="194121"/>
            <a:ext cx="75478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31CBC6FF-BC3D-90CF-5305-9D29AD725A34}"/>
              </a:ext>
            </a:extLst>
          </p:cNvPr>
          <p:cNvSpPr txBox="1"/>
          <p:nvPr/>
        </p:nvSpPr>
        <p:spPr>
          <a:xfrm>
            <a:off x="385812" y="733412"/>
            <a:ext cx="8459636" cy="586679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turn,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not just passively configured by technologies and can contribute to shaping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ways that often go beyond those imagined by those who designed and programmed a specific platform.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example of this is the practice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jailbreaking</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the removal of limitations built into a computer system, for example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Apple’s iOS operating system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runs Apple products.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tools that provide access to the operating system, these practices allow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install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applications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are not officially provided by the manufacturer . </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C26C9EB4-D613-9F0D-DCE4-82950FF4EED4}"/>
              </a:ext>
            </a:extLst>
          </p:cNvPr>
          <p:cNvPicPr>
            <a:picLocks noChangeAspect="1"/>
          </p:cNvPicPr>
          <p:nvPr/>
        </p:nvPicPr>
        <p:blipFill>
          <a:blip r:embed="rId3"/>
          <a:stretch>
            <a:fillRect/>
          </a:stretch>
        </p:blipFill>
        <p:spPr>
          <a:xfrm>
            <a:off x="9218201" y="1676282"/>
            <a:ext cx="2706859" cy="2719052"/>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2761488" y="156171"/>
            <a:ext cx="72924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E02ED565-C160-4C6A-2191-68618B7DC6C6}"/>
              </a:ext>
            </a:extLst>
          </p:cNvPr>
          <p:cNvSpPr txBox="1"/>
          <p:nvPr/>
        </p:nvSpPr>
        <p:spPr>
          <a:xfrm>
            <a:off x="357360" y="1201082"/>
            <a:ext cx="8292864"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 power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reconfigure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has to do with the degree to which technologies are open to  transformative interventions.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indeed marked by different levels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openness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can be designed to be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accessible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easily transformable or may have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blocks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obstacles that prevent users from changing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system</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using it for unintended purposes, as is the case with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Apple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products.</a:t>
            </a: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F041E53-27DC-FC9F-23D6-E8760CD0EDA1}"/>
              </a:ext>
            </a:extLst>
          </p:cNvPr>
          <p:cNvPicPr>
            <a:picLocks noChangeAspect="1"/>
          </p:cNvPicPr>
          <p:nvPr/>
        </p:nvPicPr>
        <p:blipFill>
          <a:blip r:embed="rId3"/>
          <a:stretch>
            <a:fillRect/>
          </a:stretch>
        </p:blipFill>
        <p:spPr>
          <a:xfrm>
            <a:off x="8981224" y="1863204"/>
            <a:ext cx="2943836" cy="2126394"/>
          </a:xfrm>
          <a:prstGeom prst="rect">
            <a:avLst/>
          </a:prstGeom>
          <a:ln>
            <a:solidFill>
              <a:sysClr val="window" lastClr="FFFFFF"/>
            </a:solidFill>
          </a:ln>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2" y="174212"/>
            <a:ext cx="73625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18BDC3E8-16C4-9362-8D36-40A467973C20}"/>
              </a:ext>
            </a:extLst>
          </p:cNvPr>
          <p:cNvSpPr txBox="1"/>
          <p:nvPr/>
        </p:nvSpPr>
        <p:spPr>
          <a:xfrm>
            <a:off x="1145739" y="992000"/>
            <a:ext cx="9370170"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sociologists use the term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affordances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borrowed from design and engineering, to describe how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both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enable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limit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users can do with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Donald Norman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put it,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affordances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specify the range of possible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activities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(1999). </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8" name="Picture 7">
            <a:extLst>
              <a:ext uri="{FF2B5EF4-FFF2-40B4-BE49-F238E27FC236}">
                <a16:creationId xmlns:a16="http://schemas.microsoft.com/office/drawing/2014/main" id="{8C5D8EE3-121A-3CA5-F60E-770119709A06}"/>
              </a:ext>
            </a:extLst>
          </p:cNvPr>
          <p:cNvPicPr>
            <a:picLocks noChangeAspect="1"/>
          </p:cNvPicPr>
          <p:nvPr/>
        </p:nvPicPr>
        <p:blipFill>
          <a:blip r:embed="rId3"/>
          <a:stretch>
            <a:fillRect/>
          </a:stretch>
        </p:blipFill>
        <p:spPr>
          <a:xfrm>
            <a:off x="3118105" y="4172669"/>
            <a:ext cx="2185498" cy="2178516"/>
          </a:xfrm>
          <a:prstGeom prst="rect">
            <a:avLst/>
          </a:prstGeom>
        </p:spPr>
      </p:pic>
      <p:pic>
        <p:nvPicPr>
          <p:cNvPr id="9" name="Picture 8">
            <a:extLst>
              <a:ext uri="{FF2B5EF4-FFF2-40B4-BE49-F238E27FC236}">
                <a16:creationId xmlns:a16="http://schemas.microsoft.com/office/drawing/2014/main" id="{8A9D12A7-7329-6222-60E4-2E9F8AF2C1E7}"/>
              </a:ext>
            </a:extLst>
          </p:cNvPr>
          <p:cNvPicPr>
            <a:picLocks noChangeAspect="1"/>
          </p:cNvPicPr>
          <p:nvPr/>
        </p:nvPicPr>
        <p:blipFill>
          <a:blip r:embed="rId4"/>
          <a:stretch>
            <a:fillRect/>
          </a:stretch>
        </p:blipFill>
        <p:spPr>
          <a:xfrm>
            <a:off x="5974287" y="4036202"/>
            <a:ext cx="4112577" cy="2314982"/>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2CB31-827C-3996-A3D8-CFCBAB2007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01750-E68C-3CB3-CB45-643AD5CD128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3061D8-1F30-10B7-BE53-F0407824331F}"/>
              </a:ext>
            </a:extLst>
          </p:cNvPr>
          <p:cNvSpPr txBox="1"/>
          <p:nvPr/>
        </p:nvSpPr>
        <p:spPr>
          <a:xfrm>
            <a:off x="2704962" y="174212"/>
            <a:ext cx="718884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81ABD108-BE36-1A65-E65C-C2E3C1DCDCF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3888064-D475-2AE2-5C75-80F300E79AA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A85CD636-8D27-35A0-F395-54B557F7EADD}"/>
              </a:ext>
            </a:extLst>
          </p:cNvPr>
          <p:cNvSpPr txBox="1"/>
          <p:nvPr/>
        </p:nvSpPr>
        <p:spPr>
          <a:xfrm>
            <a:off x="427888" y="1078210"/>
            <a:ext cx="8452313" cy="536467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technologies can provide solutions and enable new forms of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action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at the same time this is only possible within the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boundaries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technology itself.</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Platforms like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X</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Twitter)</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softwares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enabling technologies that allow users to create certain types of actions within specific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limits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X (Twitter)</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allows temporary publics to join an event and follow and comment on it. But at the same time this needs to be done within a format of messages that does not exceed a certain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number of characters</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way,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X</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Twitter)</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drives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follow an established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pattern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derives from the constraints imposed by the platform.</a:t>
            </a:r>
          </a:p>
        </p:txBody>
      </p:sp>
      <p:pic>
        <p:nvPicPr>
          <p:cNvPr id="7" name="Graphic 21">
            <a:extLst>
              <a:ext uri="{FF2B5EF4-FFF2-40B4-BE49-F238E27FC236}">
                <a16:creationId xmlns:a16="http://schemas.microsoft.com/office/drawing/2014/main" id="{EF3C4D2E-3B4F-CF6D-7CB7-41D1CFD30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792" y="-14043"/>
            <a:ext cx="1729485" cy="807551"/>
          </a:xfrm>
          <a:prstGeom prst="rect">
            <a:avLst/>
          </a:prstGeom>
        </p:spPr>
      </p:pic>
      <p:pic>
        <p:nvPicPr>
          <p:cNvPr id="4" name="Picture 3">
            <a:extLst>
              <a:ext uri="{FF2B5EF4-FFF2-40B4-BE49-F238E27FC236}">
                <a16:creationId xmlns:a16="http://schemas.microsoft.com/office/drawing/2014/main" id="{6C1D1136-D3A6-BEA0-0AB8-273F59E6EB79}"/>
              </a:ext>
            </a:extLst>
          </p:cNvPr>
          <p:cNvPicPr>
            <a:picLocks noChangeAspect="1"/>
          </p:cNvPicPr>
          <p:nvPr/>
        </p:nvPicPr>
        <p:blipFill>
          <a:blip r:embed="rId3"/>
          <a:stretch>
            <a:fillRect/>
          </a:stretch>
        </p:blipFill>
        <p:spPr>
          <a:xfrm>
            <a:off x="9041148" y="1910996"/>
            <a:ext cx="2481287" cy="2304488"/>
          </a:xfrm>
          <a:prstGeom prst="rect">
            <a:avLst/>
          </a:prstGeom>
        </p:spPr>
      </p:pic>
    </p:spTree>
    <p:extLst>
      <p:ext uri="{BB962C8B-B14F-4D97-AF65-F5344CB8AC3E}">
        <p14:creationId xmlns:p14="http://schemas.microsoft.com/office/powerpoint/2010/main" val="3626297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2" y="174212"/>
            <a:ext cx="72528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B35C8848-4423-ECC8-C5D0-3D32BD0F4040}"/>
              </a:ext>
            </a:extLst>
          </p:cNvPr>
          <p:cNvSpPr txBox="1"/>
          <p:nvPr/>
        </p:nvSpPr>
        <p:spPr>
          <a:xfrm>
            <a:off x="417138" y="1026515"/>
            <a:ext cx="8333670" cy="48049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Scholars have also noted the existence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superusers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 specific technical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skills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professional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positions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case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would be figures such as software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engineers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system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administrators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(sys‐admins), or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hackers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(Brunton and Coleman 2014).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they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maintain digital networks and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occupy a privileged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position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Their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cultures and practices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thus particularly interesting for the study of digital technologies.</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18DC8D8-E620-DA9E-DD1C-0B503D52B14B}"/>
              </a:ext>
            </a:extLst>
          </p:cNvPr>
          <p:cNvPicPr>
            <a:picLocks noChangeAspect="1"/>
          </p:cNvPicPr>
          <p:nvPr/>
        </p:nvPicPr>
        <p:blipFill>
          <a:blip r:embed="rId3"/>
          <a:stretch>
            <a:fillRect/>
          </a:stretch>
        </p:blipFill>
        <p:spPr>
          <a:xfrm>
            <a:off x="8943858" y="1895756"/>
            <a:ext cx="2981202" cy="2298391"/>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74614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FAF97D82-BA55-4F08-6E64-305231F1A68A}"/>
              </a:ext>
            </a:extLst>
          </p:cNvPr>
          <p:cNvSpPr txBox="1"/>
          <p:nvPr/>
        </p:nvSpPr>
        <p:spPr>
          <a:xfrm>
            <a:off x="400415" y="1160590"/>
            <a:ext cx="8862456" cy="45368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non‐users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matter: the individuals who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reject technologies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tend to be invisible to scholars who study digital media, but their motivations and choices can shed light on the relation between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 and society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deciding not to participate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communication can be a form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widespread corporate surveillance carried on within such platforms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031EB0B-5FB0-544F-5E6D-CE8B16CAE6A8}"/>
              </a:ext>
            </a:extLst>
          </p:cNvPr>
          <p:cNvPicPr>
            <a:picLocks noChangeAspect="1"/>
          </p:cNvPicPr>
          <p:nvPr/>
        </p:nvPicPr>
        <p:blipFill>
          <a:blip r:embed="rId3"/>
          <a:stretch>
            <a:fillRect/>
          </a:stretch>
        </p:blipFill>
        <p:spPr>
          <a:xfrm>
            <a:off x="9312034" y="1195916"/>
            <a:ext cx="2658086" cy="3310415"/>
          </a:xfrm>
          <a:prstGeom prst="rect">
            <a:avLst/>
          </a:prstGeom>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180578" y="552070"/>
            <a:ext cx="11838706" cy="6169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683647" y="73872"/>
            <a:ext cx="748275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Users Matter</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4216"/>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7387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4D91EAA0-6FA7-7936-15BE-D17B978C51F7}"/>
              </a:ext>
            </a:extLst>
          </p:cNvPr>
          <p:cNvSpPr txBox="1"/>
          <p:nvPr/>
        </p:nvSpPr>
        <p:spPr>
          <a:xfrm>
            <a:off x="260778" y="593481"/>
            <a:ext cx="6664212" cy="603697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some social theories speak of 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co‐production of technology and society</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framework, both the above perspectives, which state that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forces shape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that technologies determine social development, are seen as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limited</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Rather,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society and technology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influence and shape each other in a process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coevolution</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one level continuously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influences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development of the other.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and other, theoretical approaches are updated and adapted to the study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their specific characteristics.</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74357" y="19851"/>
            <a:ext cx="1237066" cy="577625"/>
          </a:xfrm>
          <a:prstGeom prst="rect">
            <a:avLst/>
          </a:prstGeom>
        </p:spPr>
      </p:pic>
      <p:pic>
        <p:nvPicPr>
          <p:cNvPr id="2" name="Picture 1">
            <a:extLst>
              <a:ext uri="{FF2B5EF4-FFF2-40B4-BE49-F238E27FC236}">
                <a16:creationId xmlns:a16="http://schemas.microsoft.com/office/drawing/2014/main" id="{29CF52E3-D16E-CD06-FE4D-4AAFBFDDCBC7}"/>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rcRect l="14579" r="15619" b="9850"/>
          <a:stretch/>
        </p:blipFill>
        <p:spPr>
          <a:xfrm>
            <a:off x="7090998" y="675180"/>
            <a:ext cx="4840224" cy="4688378"/>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2" y="174212"/>
            <a:ext cx="72894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Space of flows</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87C8377-F300-F4E6-1923-E56EC864A93F}"/>
              </a:ext>
            </a:extLst>
          </p:cNvPr>
          <p:cNvSpPr txBox="1"/>
          <p:nvPr/>
        </p:nvSpPr>
        <p:spPr>
          <a:xfrm>
            <a:off x="485765" y="1128979"/>
            <a:ext cx="8058827"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 result of their importance in the world of economic production,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become dominant also in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dimension.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He described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space of flows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composed of the spaces, both physical and mediated, where information, money, and people circulate.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configured as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network</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national borders and boundaries among organizations, communities, and groups are becoming less important.</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EBC1B24-3DC1-3C7F-F8B9-82F3E678D9D5}"/>
              </a:ext>
            </a:extLst>
          </p:cNvPr>
          <p:cNvPicPr>
            <a:picLocks noChangeAspect="1"/>
          </p:cNvPicPr>
          <p:nvPr/>
        </p:nvPicPr>
        <p:blipFill>
          <a:blip r:embed="rId3"/>
          <a:stretch>
            <a:fillRect/>
          </a:stretch>
        </p:blipFill>
        <p:spPr>
          <a:xfrm>
            <a:off x="9729236" y="1006181"/>
            <a:ext cx="1426588" cy="1743607"/>
          </a:xfrm>
          <a:prstGeom prst="rect">
            <a:avLst/>
          </a:prstGeom>
        </p:spPr>
      </p:pic>
      <p:pic>
        <p:nvPicPr>
          <p:cNvPr id="6" name="Picture 5">
            <a:extLst>
              <a:ext uri="{FF2B5EF4-FFF2-40B4-BE49-F238E27FC236}">
                <a16:creationId xmlns:a16="http://schemas.microsoft.com/office/drawing/2014/main" id="{229CF3AA-D9D1-5D8B-1AFB-09FEDB587FB8}"/>
              </a:ext>
            </a:extLst>
          </p:cNvPr>
          <p:cNvPicPr>
            <a:picLocks noChangeAspect="1"/>
          </p:cNvPicPr>
          <p:nvPr/>
        </p:nvPicPr>
        <p:blipFill>
          <a:blip r:embed="rId4"/>
          <a:stretch>
            <a:fillRect/>
          </a:stretch>
        </p:blipFill>
        <p:spPr>
          <a:xfrm>
            <a:off x="8668512" y="2972373"/>
            <a:ext cx="3209863" cy="2621512"/>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Space of flows</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2FCA8BA1-3877-CEBF-B894-CF0FA2B95525}"/>
              </a:ext>
            </a:extLst>
          </p:cNvPr>
          <p:cNvSpPr txBox="1"/>
          <p:nvPr/>
        </p:nvSpPr>
        <p:spPr>
          <a:xfrm>
            <a:off x="314669" y="799640"/>
            <a:ext cx="9304819"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growing part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wealth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created through exchanges among people from different countries, organizations, or communities.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Therefore,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have access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space of flows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the ones who possess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skills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necessary to efficiently and productively exchange information or move freely in different places, or between one organization and another.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people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collaborate regardless of factors such as their ethnic or </a:t>
            </a:r>
            <a:r>
              <a:rPr lang="en-US" sz="2200" dirty="0">
                <a:solidFill>
                  <a:srgbClr val="0A1F61"/>
                </a:solidFill>
                <a:cs typeface="Tajawal ExtraBold" panose="00000800000000000000" pitchFamily="2" charset="-78"/>
              </a:rPr>
              <a:t>religious identity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lang="en-US" sz="2200" dirty="0">
                <a:solidFill>
                  <a:srgbClr val="0A1F61"/>
                </a:solidFill>
                <a:latin typeface="Tajawal ExtraBold" panose="00000800000000000000" pitchFamily="2" charset="-78"/>
                <a:cs typeface="Tajawal ExtraBold" panose="00000800000000000000" pitchFamily="2" charset="-78"/>
              </a:rPr>
              <a:t>For example, the </a:t>
            </a:r>
            <a:r>
              <a:rPr lang="en-US" sz="2200" b="1" dirty="0">
                <a:solidFill>
                  <a:schemeClr val="accent2">
                    <a:lumMod val="75000"/>
                  </a:schemeClr>
                </a:solidFill>
                <a:latin typeface="Tajawal ExtraBold" panose="00000800000000000000" pitchFamily="2" charset="-78"/>
                <a:cs typeface="Tajawal ExtraBold" panose="00000800000000000000" pitchFamily="2" charset="-78"/>
              </a:rPr>
              <a:t>influencer</a:t>
            </a:r>
            <a:r>
              <a:rPr lang="en-US" sz="2200" dirty="0">
                <a:solidFill>
                  <a:srgbClr val="0A1F61"/>
                </a:solidFill>
                <a:latin typeface="Tajawal ExtraBold" panose="00000800000000000000" pitchFamily="2" charset="-78"/>
                <a:cs typeface="Tajawal ExtraBold" panose="00000800000000000000" pitchFamily="2" charset="-78"/>
              </a:rPr>
              <a:t>, a person who is paid by a company to show and describe its products and services on social media, encouraging other people to buy them.</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ECEFDF1-2890-9201-84BF-02D77C40F33E}"/>
              </a:ext>
            </a:extLst>
          </p:cNvPr>
          <p:cNvPicPr>
            <a:picLocks noChangeAspect="1"/>
          </p:cNvPicPr>
          <p:nvPr/>
        </p:nvPicPr>
        <p:blipFill>
          <a:blip r:embed="rId3"/>
          <a:srcRect l="9139" r="9297"/>
          <a:stretch/>
        </p:blipFill>
        <p:spPr>
          <a:xfrm>
            <a:off x="9712961" y="1771782"/>
            <a:ext cx="2212848" cy="2525897"/>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Space of flows</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5AE17FA-BDDC-A700-8E32-16E5890B601B}"/>
              </a:ext>
            </a:extLst>
          </p:cNvPr>
          <p:cNvSpPr txBox="1"/>
          <p:nvPr/>
        </p:nvSpPr>
        <p:spPr>
          <a:xfrm>
            <a:off x="534985" y="951522"/>
            <a:ext cx="10913693" cy="3076548"/>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the other end of the spectrum,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remain cut off from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space of flows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 not have access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internet or other channels that underpin flows of information and money, such as the financial market or transnational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labor markets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They do not belong to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class of knowledge workers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have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university education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familiar with digital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have a cosmopolitan mindset based on a globalized consumer culture.</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B9016DE-76CC-5261-2A61-EC2AF59B2A01}"/>
              </a:ext>
            </a:extLst>
          </p:cNvPr>
          <p:cNvPicPr>
            <a:picLocks noChangeAspect="1"/>
          </p:cNvPicPr>
          <p:nvPr/>
        </p:nvPicPr>
        <p:blipFill>
          <a:blip r:embed="rId3"/>
          <a:stretch>
            <a:fillRect/>
          </a:stretch>
        </p:blipFill>
        <p:spPr>
          <a:xfrm>
            <a:off x="4211157" y="4179952"/>
            <a:ext cx="3769685" cy="2402733"/>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76663-0F52-43DE-53F9-5EDD64D4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A8C1F-5604-5F74-16B8-87C809E033DF}"/>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BF3131-EFBD-61C9-C453-C57C89BDF285}"/>
              </a:ext>
            </a:extLst>
          </p:cNvPr>
          <p:cNvSpPr txBox="1"/>
          <p:nvPr/>
        </p:nvSpPr>
        <p:spPr>
          <a:xfrm>
            <a:off x="2704962" y="174212"/>
            <a:ext cx="710654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Space of flows</a:t>
            </a:r>
          </a:p>
        </p:txBody>
      </p:sp>
      <p:sp>
        <p:nvSpPr>
          <p:cNvPr id="5" name="Rectangle 4">
            <a:extLst>
              <a:ext uri="{FF2B5EF4-FFF2-40B4-BE49-F238E27FC236}">
                <a16:creationId xmlns:a16="http://schemas.microsoft.com/office/drawing/2014/main" id="{63FD4A1E-70E8-DA3B-93C8-D5590DDA82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37FB3F-FA4B-A5F5-AC7E-7F84598946F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A6D3F503-35F3-80D0-3823-1B9524E0F888}"/>
              </a:ext>
            </a:extLst>
          </p:cNvPr>
          <p:cNvSpPr txBox="1"/>
          <p:nvPr/>
        </p:nvSpPr>
        <p:spPr>
          <a:xfrm>
            <a:off x="422388" y="878366"/>
            <a:ext cx="11078600"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Castells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societies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main split is no longer linked only to the conflict between capital and workers but rather expands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conflicts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between those who have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flows and those who are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excluded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latter tend to counteract the globalized culture of the space of flows by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reinforcing their ethnic or cultural identities</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can become modes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resistance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opposition.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Castells</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examples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identity‐based reactions to globalization</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were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 far‐right movements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Islamic fundamentalism</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EEB3F92D-4746-BD38-9609-0520641B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FEFD249-A6AF-75AB-447D-103C2D2F5A64}"/>
              </a:ext>
            </a:extLst>
          </p:cNvPr>
          <p:cNvPicPr>
            <a:picLocks noChangeAspect="1"/>
          </p:cNvPicPr>
          <p:nvPr/>
        </p:nvPicPr>
        <p:blipFill>
          <a:blip r:embed="rId3"/>
          <a:srcRect t="18713" b="13069"/>
          <a:stretch/>
        </p:blipFill>
        <p:spPr>
          <a:xfrm>
            <a:off x="4500104" y="5008085"/>
            <a:ext cx="3839224" cy="1651705"/>
          </a:xfrm>
          <a:prstGeom prst="rect">
            <a:avLst/>
          </a:prstGeom>
        </p:spPr>
      </p:pic>
    </p:spTree>
    <p:extLst>
      <p:ext uri="{BB962C8B-B14F-4D97-AF65-F5344CB8AC3E}">
        <p14:creationId xmlns:p14="http://schemas.microsoft.com/office/powerpoint/2010/main" val="1806885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2" y="174212"/>
            <a:ext cx="72254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Space of flows</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4</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4E140B4B-CD9D-C185-3109-C6DD0AE87E48}"/>
              </a:ext>
            </a:extLst>
          </p:cNvPr>
          <p:cNvSpPr txBox="1"/>
          <p:nvPr/>
        </p:nvSpPr>
        <p:spPr>
          <a:xfrm>
            <a:off x="1262813" y="1085241"/>
            <a:ext cx="9666373" cy="223984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contrary,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space of flows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dominate and drive the information society, conflicts are dampened,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compete freely for a success (or failure) which depends mainly on their ability to succeed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entrepreneurs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1EA11A3-C585-4578-B12A-BC192E994A99}"/>
              </a:ext>
            </a:extLst>
          </p:cNvPr>
          <p:cNvPicPr>
            <a:picLocks noChangeAspect="1"/>
          </p:cNvPicPr>
          <p:nvPr/>
        </p:nvPicPr>
        <p:blipFill>
          <a:blip r:embed="rId3"/>
          <a:stretch>
            <a:fillRect/>
          </a:stretch>
        </p:blipFill>
        <p:spPr>
          <a:xfrm>
            <a:off x="3861621" y="3760547"/>
            <a:ext cx="4468755" cy="2792210"/>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2" y="174212"/>
            <a:ext cx="73734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9B7A528-B5F7-30DA-C8DF-98DC05675796}"/>
              </a:ext>
            </a:extLst>
          </p:cNvPr>
          <p:cNvSpPr txBox="1"/>
          <p:nvPr/>
        </p:nvSpPr>
        <p:spPr>
          <a:xfrm>
            <a:off x="373283" y="1117218"/>
            <a:ext cx="8761573"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Canadian media theorist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Marshall McLuhan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one of the proponents of the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instruments of this kind of deep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According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McLuhan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electronic media were destined to transform humanity into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village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by the ability to communicate in real time at a great distance provided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Forms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face‐to‐face relationships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are typical of traditional societies would extend 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scale.</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20A4F7F-5EF1-A44F-5272-3A02619A67CA}"/>
              </a:ext>
            </a:extLst>
          </p:cNvPr>
          <p:cNvPicPr>
            <a:picLocks noChangeAspect="1"/>
          </p:cNvPicPr>
          <p:nvPr/>
        </p:nvPicPr>
        <p:blipFill>
          <a:blip r:embed="rId3"/>
          <a:stretch>
            <a:fillRect/>
          </a:stretch>
        </p:blipFill>
        <p:spPr>
          <a:xfrm>
            <a:off x="9241199" y="1581665"/>
            <a:ext cx="2730833" cy="2306291"/>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180577" y="76197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2" y="174212"/>
            <a:ext cx="72437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4F994C3D-BEAD-FEC8-C6A7-4C33C414EF11}"/>
              </a:ext>
            </a:extLst>
          </p:cNvPr>
          <p:cNvSpPr txBox="1"/>
          <p:nvPr/>
        </p:nvSpPr>
        <p:spPr>
          <a:xfrm>
            <a:off x="948902" y="1030234"/>
            <a:ext cx="10014754" cy="223984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McLuhan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advocated the liberation from centralized and bureaucratic societies , the differences between rich and poor countries, and the birth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community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Yet his view was too nuanced to be described simply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utopian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26336E5-9669-B2A1-9E68-E463711B0578}"/>
              </a:ext>
            </a:extLst>
          </p:cNvPr>
          <p:cNvPicPr>
            <a:picLocks noChangeAspect="1"/>
          </p:cNvPicPr>
          <p:nvPr/>
        </p:nvPicPr>
        <p:blipFill>
          <a:blip r:embed="rId3"/>
          <a:stretch>
            <a:fillRect/>
          </a:stretch>
        </p:blipFill>
        <p:spPr>
          <a:xfrm>
            <a:off x="2612026" y="3794278"/>
            <a:ext cx="2542252" cy="2536156"/>
          </a:xfrm>
          <a:prstGeom prst="rect">
            <a:avLst/>
          </a:prstGeom>
        </p:spPr>
      </p:pic>
      <p:pic>
        <p:nvPicPr>
          <p:cNvPr id="8" name="Picture 7">
            <a:extLst>
              <a:ext uri="{FF2B5EF4-FFF2-40B4-BE49-F238E27FC236}">
                <a16:creationId xmlns:a16="http://schemas.microsoft.com/office/drawing/2014/main" id="{C3AC6CCB-BA33-B3AE-9FC8-D591A729205E}"/>
              </a:ext>
            </a:extLst>
          </p:cNvPr>
          <p:cNvPicPr>
            <a:picLocks noChangeAspect="1"/>
          </p:cNvPicPr>
          <p:nvPr/>
        </p:nvPicPr>
        <p:blipFill>
          <a:blip r:embed="rId4"/>
          <a:stretch>
            <a:fillRect/>
          </a:stretch>
        </p:blipFill>
        <p:spPr>
          <a:xfrm>
            <a:off x="6562165" y="3794278"/>
            <a:ext cx="2450733" cy="2450733"/>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04883"/>
            <a:ext cx="11752343" cy="6016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2" y="138064"/>
            <a:ext cx="70974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2FC933D6-1D57-7D3B-A649-83F4DBF8E6BC}"/>
              </a:ext>
            </a:extLst>
          </p:cNvPr>
          <p:cNvSpPr txBox="1"/>
          <p:nvPr/>
        </p:nvSpPr>
        <p:spPr>
          <a:xfrm>
            <a:off x="266940" y="832828"/>
            <a:ext cx="9361692" cy="358437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group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opinion leaders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Kevin Kelly, Nicholas Negroponte, Stewart Brand, and Chris Anderson gathered around the magazine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Wired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founded in 1993, and events 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TED conferences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(Technology, Entertainment, and Design).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They began to articulate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vision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derived from the culture that was already widespread within the entrepreneurial circles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Silicon Valley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located south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San Francisco in California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314CEC2-4332-BD50-D455-1A250872BAEB}"/>
              </a:ext>
            </a:extLst>
          </p:cNvPr>
          <p:cNvPicPr>
            <a:picLocks noChangeAspect="1"/>
          </p:cNvPicPr>
          <p:nvPr/>
        </p:nvPicPr>
        <p:blipFill>
          <a:blip r:embed="rId3"/>
          <a:stretch>
            <a:fillRect/>
          </a:stretch>
        </p:blipFill>
        <p:spPr>
          <a:xfrm>
            <a:off x="9802367" y="1067900"/>
            <a:ext cx="1932599" cy="2682472"/>
          </a:xfrm>
          <a:prstGeom prst="rect">
            <a:avLst/>
          </a:prstGeom>
        </p:spPr>
      </p:pic>
      <p:pic>
        <p:nvPicPr>
          <p:cNvPr id="6" name="Picture 5">
            <a:extLst>
              <a:ext uri="{FF2B5EF4-FFF2-40B4-BE49-F238E27FC236}">
                <a16:creationId xmlns:a16="http://schemas.microsoft.com/office/drawing/2014/main" id="{5F408BA4-8ED1-EAB4-D587-EE7DD57AA70F}"/>
              </a:ext>
            </a:extLst>
          </p:cNvPr>
          <p:cNvPicPr>
            <a:picLocks noChangeAspect="1"/>
          </p:cNvPicPr>
          <p:nvPr/>
        </p:nvPicPr>
        <p:blipFill>
          <a:blip r:embed="rId4"/>
          <a:stretch>
            <a:fillRect/>
          </a:stretch>
        </p:blipFill>
        <p:spPr>
          <a:xfrm>
            <a:off x="5696712" y="4507609"/>
            <a:ext cx="4460815" cy="2042301"/>
          </a:xfrm>
          <a:prstGeom prst="rect">
            <a:avLst/>
          </a:prstGeom>
        </p:spPr>
      </p:pic>
      <p:pic>
        <p:nvPicPr>
          <p:cNvPr id="8" name="Picture 7">
            <a:extLst>
              <a:ext uri="{FF2B5EF4-FFF2-40B4-BE49-F238E27FC236}">
                <a16:creationId xmlns:a16="http://schemas.microsoft.com/office/drawing/2014/main" id="{EA0D90F7-A237-728A-A805-7098B5D2F8ED}"/>
              </a:ext>
            </a:extLst>
          </p:cNvPr>
          <p:cNvPicPr>
            <a:picLocks noChangeAspect="1"/>
          </p:cNvPicPr>
          <p:nvPr/>
        </p:nvPicPr>
        <p:blipFill>
          <a:blip r:embed="rId5"/>
          <a:stretch>
            <a:fillRect/>
          </a:stretch>
        </p:blipFill>
        <p:spPr>
          <a:xfrm>
            <a:off x="1531938" y="4519415"/>
            <a:ext cx="3845616" cy="2157654"/>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A66FD-C920-19C6-CA00-1C4A5A0423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14145-A7A5-3A35-EE96-61D8B28703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03298-207A-2E7A-3F72-7FD1C8EBE531}"/>
              </a:ext>
            </a:extLst>
          </p:cNvPr>
          <p:cNvSpPr txBox="1"/>
          <p:nvPr/>
        </p:nvSpPr>
        <p:spPr>
          <a:xfrm>
            <a:off x="2704962" y="174212"/>
            <a:ext cx="73808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E3B6E601-BF2D-B811-6308-1BC0329C9B3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1F1EF4-21DF-3441-7707-DBE25C6E0F1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8A9389AA-EDE2-FBCF-DE7B-105E540E88C9}"/>
              </a:ext>
            </a:extLst>
          </p:cNvPr>
          <p:cNvSpPr txBox="1"/>
          <p:nvPr/>
        </p:nvSpPr>
        <p:spPr>
          <a:xfrm>
            <a:off x="698795" y="1067900"/>
            <a:ext cx="10794410" cy="223984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were painting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technologies that allow the spatial and bureaucratic barriers that characterize nation‐states to be transcended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this vision,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consumer or an entrepreneur who lives in a space and market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the influence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9FAE8206-B4B2-4CA3-2EFB-172520132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E3D8A3A-447C-5A4B-A950-35233A34D01C}"/>
              </a:ext>
            </a:extLst>
          </p:cNvPr>
          <p:cNvPicPr>
            <a:picLocks noChangeAspect="1"/>
          </p:cNvPicPr>
          <p:nvPr/>
        </p:nvPicPr>
        <p:blipFill>
          <a:blip r:embed="rId3"/>
          <a:stretch>
            <a:fillRect/>
          </a:stretch>
        </p:blipFill>
        <p:spPr>
          <a:xfrm>
            <a:off x="4315968" y="3859302"/>
            <a:ext cx="3788812" cy="2496556"/>
          </a:xfrm>
          <a:prstGeom prst="rect">
            <a:avLst/>
          </a:prstGeom>
        </p:spPr>
      </p:pic>
    </p:spTree>
    <p:extLst>
      <p:ext uri="{BB962C8B-B14F-4D97-AF65-F5344CB8AC3E}">
        <p14:creationId xmlns:p14="http://schemas.microsoft.com/office/powerpoint/2010/main" val="3416946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9F44D-82C3-F738-5DBB-DB56C2FDD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7CE59C-58C8-CE14-DF58-D3E0360D50A8}"/>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253B60-305D-45C4-CC72-74817AB552E6}"/>
              </a:ext>
            </a:extLst>
          </p:cNvPr>
          <p:cNvSpPr txBox="1"/>
          <p:nvPr/>
        </p:nvSpPr>
        <p:spPr>
          <a:xfrm>
            <a:off x="2704962" y="174212"/>
            <a:ext cx="71979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26569269-67F0-9B43-812D-38E1527CB53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BB4CC6-304F-5A2D-A21D-8AB63D67E7A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4</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B900A3F8-AFA8-B1F4-DA9F-D069DABA2DB0}"/>
              </a:ext>
            </a:extLst>
          </p:cNvPr>
          <p:cNvSpPr txBox="1"/>
          <p:nvPr/>
        </p:nvSpPr>
        <p:spPr>
          <a:xfrm>
            <a:off x="515586" y="1108934"/>
            <a:ext cx="11005853"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in 1996 the influential manifesto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Declaration of the Independence of Cyberspace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networks as free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government control and censorship: “We are creating a world where anyone, anywhere may express his or her beliefs, no matter how singular, without fear of being coerced into silence or conformity” . </a:t>
            </a:r>
          </a:p>
        </p:txBody>
      </p:sp>
      <p:pic>
        <p:nvPicPr>
          <p:cNvPr id="7" name="Graphic 21">
            <a:extLst>
              <a:ext uri="{FF2B5EF4-FFF2-40B4-BE49-F238E27FC236}">
                <a16:creationId xmlns:a16="http://schemas.microsoft.com/office/drawing/2014/main" id="{22828697-4188-B381-88A0-5EA257281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587CFAC-C02C-0DB9-D120-AE65892D809E}"/>
              </a:ext>
            </a:extLst>
          </p:cNvPr>
          <p:cNvPicPr>
            <a:picLocks noChangeAspect="1"/>
          </p:cNvPicPr>
          <p:nvPr/>
        </p:nvPicPr>
        <p:blipFill>
          <a:blip r:embed="rId3"/>
          <a:stretch>
            <a:fillRect/>
          </a:stretch>
        </p:blipFill>
        <p:spPr>
          <a:xfrm>
            <a:off x="4431648" y="4212070"/>
            <a:ext cx="3328704" cy="2261812"/>
          </a:xfrm>
          <a:prstGeom prst="rect">
            <a:avLst/>
          </a:prstGeom>
        </p:spPr>
      </p:pic>
    </p:spTree>
    <p:extLst>
      <p:ext uri="{BB962C8B-B14F-4D97-AF65-F5344CB8AC3E}">
        <p14:creationId xmlns:p14="http://schemas.microsoft.com/office/powerpoint/2010/main" val="2642637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8731F-1300-DC4B-3E3F-DA854848C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C20CC4-043E-25C5-84C8-E391DAC1DE11}"/>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2AB06-5969-7FB9-F843-066777D88FB5}"/>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1C5991CE-4286-3266-6AED-6015A301405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A2E24A-589E-7185-0652-4E5A8ECE977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A7902AD3-EF4D-90CF-633A-87DD262C9FEE}"/>
              </a:ext>
            </a:extLst>
          </p:cNvPr>
          <p:cNvSpPr txBox="1"/>
          <p:nvPr/>
        </p:nvSpPr>
        <p:spPr>
          <a:xfrm>
            <a:off x="465635" y="1272975"/>
            <a:ext cx="752622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wave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techno‐libertarianism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later summarized in the formula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Californian Ideology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denunciation of the view that the spread of the internet will lead to widespread access to knowledge and information and thus erase differences between consumers and producers, workers and employers, and state and citizens.</a:t>
            </a:r>
          </a:p>
        </p:txBody>
      </p:sp>
      <p:pic>
        <p:nvPicPr>
          <p:cNvPr id="7" name="Graphic 21">
            <a:extLst>
              <a:ext uri="{FF2B5EF4-FFF2-40B4-BE49-F238E27FC236}">
                <a16:creationId xmlns:a16="http://schemas.microsoft.com/office/drawing/2014/main" id="{D2435918-E9B5-8CAF-3412-B9483165D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0C34DF4-F6FB-2696-8CA6-53162E110A11}"/>
              </a:ext>
            </a:extLst>
          </p:cNvPr>
          <p:cNvPicPr>
            <a:picLocks noChangeAspect="1"/>
          </p:cNvPicPr>
          <p:nvPr/>
        </p:nvPicPr>
        <p:blipFill>
          <a:blip r:embed="rId3"/>
          <a:stretch>
            <a:fillRect/>
          </a:stretch>
        </p:blipFill>
        <p:spPr>
          <a:xfrm>
            <a:off x="8336983" y="1698631"/>
            <a:ext cx="3468925" cy="2255716"/>
          </a:xfrm>
          <a:prstGeom prst="rect">
            <a:avLst/>
          </a:prstGeom>
        </p:spPr>
      </p:pic>
    </p:spTree>
    <p:extLst>
      <p:ext uri="{BB962C8B-B14F-4D97-AF65-F5344CB8AC3E}">
        <p14:creationId xmlns:p14="http://schemas.microsoft.com/office/powerpoint/2010/main" val="2702357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5E60-8A4D-2526-279A-6270EEA81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BA0130-9850-D2C5-7F27-EBE7B69BAB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77F228-C24C-92A9-1F4D-EC590B007F20}"/>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AD72C75E-4E78-33F6-83A0-A8A8C4815A5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17E7D36-2118-59E6-2796-1809EB605C0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49AA73DC-768C-0139-8EB8-AF2086522761}"/>
              </a:ext>
            </a:extLst>
          </p:cNvPr>
          <p:cNvSpPr txBox="1"/>
          <p:nvPr/>
        </p:nvSpPr>
        <p:spPr>
          <a:xfrm>
            <a:off x="465635" y="1272975"/>
            <a:ext cx="7050733"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formula has been used to criticize the idea, widespread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Silicon Valley capitalism</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according to which the free flow of information will bring about political democratization, while an economy based on hi‐tech companies will open new possibilities for enrichment for those with the necessary flexibility and entrepreneurial spirit .</a:t>
            </a:r>
          </a:p>
        </p:txBody>
      </p:sp>
      <p:pic>
        <p:nvPicPr>
          <p:cNvPr id="7" name="Graphic 21">
            <a:extLst>
              <a:ext uri="{FF2B5EF4-FFF2-40B4-BE49-F238E27FC236}">
                <a16:creationId xmlns:a16="http://schemas.microsoft.com/office/drawing/2014/main" id="{A5D54DC1-1A64-ED14-5103-8C4E82BE3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DE6499C-DBEA-83BC-F596-686D95F276CB}"/>
              </a:ext>
            </a:extLst>
          </p:cNvPr>
          <p:cNvPicPr>
            <a:picLocks noChangeAspect="1"/>
          </p:cNvPicPr>
          <p:nvPr/>
        </p:nvPicPr>
        <p:blipFill>
          <a:blip r:embed="rId3"/>
          <a:stretch>
            <a:fillRect/>
          </a:stretch>
        </p:blipFill>
        <p:spPr>
          <a:xfrm>
            <a:off x="7785410" y="1607191"/>
            <a:ext cx="3964830" cy="2750171"/>
          </a:xfrm>
          <a:prstGeom prst="rect">
            <a:avLst/>
          </a:prstGeom>
        </p:spPr>
      </p:pic>
    </p:spTree>
    <p:extLst>
      <p:ext uri="{BB962C8B-B14F-4D97-AF65-F5344CB8AC3E}">
        <p14:creationId xmlns:p14="http://schemas.microsoft.com/office/powerpoint/2010/main" val="355435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A877D-FB82-5C58-36CB-DC8DCC6A42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CD545-DA09-A178-4662-0B89CD16CBE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3E02E2-5CBD-0349-55C5-171847B756DE}"/>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VI. The Global Village</a:t>
            </a:r>
          </a:p>
        </p:txBody>
      </p:sp>
      <p:sp>
        <p:nvSpPr>
          <p:cNvPr id="5" name="Rectangle 4">
            <a:extLst>
              <a:ext uri="{FF2B5EF4-FFF2-40B4-BE49-F238E27FC236}">
                <a16:creationId xmlns:a16="http://schemas.microsoft.com/office/drawing/2014/main" id="{D8E61637-6F25-E29E-FA7A-3183F01A917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921A84B-3359-5D91-1182-1FE55019414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8" name="TextBox 47">
            <a:extLst>
              <a:ext uri="{FF2B5EF4-FFF2-40B4-BE49-F238E27FC236}">
                <a16:creationId xmlns:a16="http://schemas.microsoft.com/office/drawing/2014/main" id="{2C218952-1AFA-E831-664A-F3D3708AE58F}"/>
              </a:ext>
            </a:extLst>
          </p:cNvPr>
          <p:cNvSpPr txBox="1"/>
          <p:nvPr/>
        </p:nvSpPr>
        <p:spPr>
          <a:xfrm>
            <a:off x="387435" y="1078210"/>
            <a:ext cx="8157157" cy="536467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Although the concept of a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Californian Ideology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seemed to exacerbate the internet’s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liberating</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potential, it also allowed the importance of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radical movements</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ideas in the development of the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economy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 grasped.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can focus on how specific groups linked to the evolution of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been crucial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evolution of contemporary digital technologies while infusing them with their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ideas.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by intervening in designing and repurposing computers and networks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hacker</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communities can intervene in and redefine the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sphere.</a:t>
            </a:r>
          </a:p>
        </p:txBody>
      </p:sp>
      <p:pic>
        <p:nvPicPr>
          <p:cNvPr id="7" name="Graphic 21">
            <a:extLst>
              <a:ext uri="{FF2B5EF4-FFF2-40B4-BE49-F238E27FC236}">
                <a16:creationId xmlns:a16="http://schemas.microsoft.com/office/drawing/2014/main" id="{E7FE37D9-9984-4BC8-2843-06DCCEA9A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B4EBBCB-2C0C-65F3-D70C-A85A4BD87597}"/>
              </a:ext>
            </a:extLst>
          </p:cNvPr>
          <p:cNvPicPr>
            <a:picLocks noChangeAspect="1"/>
          </p:cNvPicPr>
          <p:nvPr/>
        </p:nvPicPr>
        <p:blipFill>
          <a:blip r:embed="rId3"/>
          <a:stretch>
            <a:fillRect/>
          </a:stretch>
        </p:blipFill>
        <p:spPr>
          <a:xfrm>
            <a:off x="8904122" y="1830759"/>
            <a:ext cx="2755631" cy="2316681"/>
          </a:xfrm>
          <a:prstGeom prst="rect">
            <a:avLst/>
          </a:prstGeom>
        </p:spPr>
      </p:pic>
    </p:spTree>
    <p:extLst>
      <p:ext uri="{BB962C8B-B14F-4D97-AF65-F5344CB8AC3E}">
        <p14:creationId xmlns:p14="http://schemas.microsoft.com/office/powerpoint/2010/main" val="147327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302768" y="725731"/>
            <a:ext cx="1376399" cy="423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302768" y="1623899"/>
            <a:ext cx="11154664" cy="4611519"/>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Technological determinism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approach understands technology as an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independent force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can determine the development of 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society</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social construction of technology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approach suggests that the development, structure, and significance of 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technology</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depends on the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strength, needs, and values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the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groups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promote and design it.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Technologies</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rather have a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politics</a:t>
            </a:r>
            <a:r>
              <a:rPr kumimoji="0" lang="en-US" sz="1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Similar approaches also recognize the active role of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technologies repurpose, modify, and resist technology.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Scholars have also noted the existence of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superusers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 specific technical skills and professional positions.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Electronic media were destined to transform humanity into a “</a:t>
            </a:r>
            <a:r>
              <a:rPr kumimoji="0" lang="en-US" sz="1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village</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41" name="TextBox 40">
            <a:extLst>
              <a:ext uri="{FF2B5EF4-FFF2-40B4-BE49-F238E27FC236}">
                <a16:creationId xmlns:a16="http://schemas.microsoft.com/office/drawing/2014/main" id="{34C9B6A6-5353-FFB6-5393-BC54064B3D41}"/>
              </a:ext>
            </a:extLst>
          </p:cNvPr>
          <p:cNvSpPr txBox="1"/>
          <p:nvPr/>
        </p:nvSpPr>
        <p:spPr>
          <a:xfrm>
            <a:off x="2170079" y="622582"/>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302768" y="780364"/>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4</a:t>
            </a: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1" y="-37675"/>
            <a:ext cx="1774394" cy="828520"/>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10021921" y="129375"/>
            <a:ext cx="1904612" cy="1268515"/>
          </a:xfrm>
          <a:prstGeom prst="rect">
            <a:avLst/>
          </a:prstGeom>
        </p:spPr>
      </p:pic>
    </p:spTree>
    <p:extLst>
      <p:ext uri="{BB962C8B-B14F-4D97-AF65-F5344CB8AC3E}">
        <p14:creationId xmlns:p14="http://schemas.microsoft.com/office/powerpoint/2010/main" val="3429944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schemas.openxmlformats.org/package/2006/metadata/core-properties"/>
    <ds:schemaRef ds:uri="http://purl.org/dc/terms/"/>
    <ds:schemaRef ds:uri="688354b5-287c-4cda-825e-1d7935aea40e"/>
    <ds:schemaRef ds:uri="aca13214-df29-4e3c-a050-857c0bf7bd8e"/>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1117</TotalTime>
  <Words>3098</Words>
  <Application>Microsoft Office PowerPoint</Application>
  <PresentationFormat>Widescreen</PresentationFormat>
  <Paragraphs>190</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316</cp:revision>
  <dcterms:created xsi:type="dcterms:W3CDTF">2023-04-29T09:08:00Z</dcterms:created>
  <dcterms:modified xsi:type="dcterms:W3CDTF">2025-01-19T19:10:22Z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