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5"/>
  </p:notesMasterIdLst>
  <p:sldIdLst>
    <p:sldId id="480" r:id="rId6"/>
    <p:sldId id="303" r:id="rId7"/>
    <p:sldId id="313" r:id="rId8"/>
    <p:sldId id="496" r:id="rId9"/>
    <p:sldId id="507" r:id="rId10"/>
    <p:sldId id="509" r:id="rId11"/>
    <p:sldId id="508" r:id="rId12"/>
    <p:sldId id="510" r:id="rId13"/>
    <p:sldId id="511" r:id="rId14"/>
    <p:sldId id="512" r:id="rId15"/>
    <p:sldId id="513" r:id="rId16"/>
    <p:sldId id="514" r:id="rId17"/>
    <p:sldId id="515" r:id="rId18"/>
    <p:sldId id="517" r:id="rId19"/>
    <p:sldId id="519" r:id="rId20"/>
    <p:sldId id="549" r:id="rId21"/>
    <p:sldId id="548" r:id="rId22"/>
    <p:sldId id="550" r:id="rId23"/>
    <p:sldId id="552" r:id="rId24"/>
    <p:sldId id="551" r:id="rId25"/>
    <p:sldId id="547" r:id="rId26"/>
    <p:sldId id="553" r:id="rId27"/>
    <p:sldId id="520" r:id="rId28"/>
    <p:sldId id="554" r:id="rId29"/>
    <p:sldId id="521" r:id="rId30"/>
    <p:sldId id="555" r:id="rId31"/>
    <p:sldId id="556" r:id="rId32"/>
    <p:sldId id="522" r:id="rId33"/>
    <p:sldId id="523" r:id="rId34"/>
    <p:sldId id="524" r:id="rId35"/>
    <p:sldId id="525" r:id="rId36"/>
    <p:sldId id="526" r:id="rId37"/>
    <p:sldId id="527" r:id="rId38"/>
    <p:sldId id="529" r:id="rId39"/>
    <p:sldId id="530" r:id="rId40"/>
    <p:sldId id="531" r:id="rId41"/>
    <p:sldId id="532" r:id="rId42"/>
    <p:sldId id="533" r:id="rId43"/>
    <p:sldId id="535" r:id="rId44"/>
    <p:sldId id="536" r:id="rId45"/>
    <p:sldId id="538" r:id="rId46"/>
    <p:sldId id="539" r:id="rId47"/>
    <p:sldId id="540" r:id="rId48"/>
    <p:sldId id="541" r:id="rId49"/>
    <p:sldId id="542" r:id="rId50"/>
    <p:sldId id="543" r:id="rId51"/>
    <p:sldId id="544" r:id="rId52"/>
    <p:sldId id="545"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6"/>
            <p14:sldId id="507"/>
            <p14:sldId id="509"/>
            <p14:sldId id="508"/>
            <p14:sldId id="510"/>
            <p14:sldId id="511"/>
            <p14:sldId id="512"/>
            <p14:sldId id="513"/>
            <p14:sldId id="514"/>
            <p14:sldId id="515"/>
            <p14:sldId id="517"/>
            <p14:sldId id="519"/>
            <p14:sldId id="549"/>
            <p14:sldId id="548"/>
            <p14:sldId id="550"/>
            <p14:sldId id="552"/>
            <p14:sldId id="551"/>
            <p14:sldId id="547"/>
            <p14:sldId id="553"/>
            <p14:sldId id="520"/>
            <p14:sldId id="554"/>
            <p14:sldId id="521"/>
            <p14:sldId id="555"/>
            <p14:sldId id="556"/>
            <p14:sldId id="522"/>
            <p14:sldId id="523"/>
            <p14:sldId id="524"/>
            <p14:sldId id="525"/>
            <p14:sldId id="526"/>
            <p14:sldId id="527"/>
            <p14:sldId id="529"/>
            <p14:sldId id="530"/>
            <p14:sldId id="531"/>
            <p14:sldId id="532"/>
            <p14:sldId id="533"/>
            <p14:sldId id="535"/>
            <p14:sldId id="536"/>
            <p14:sldId id="538"/>
            <p14:sldId id="539"/>
            <p14:sldId id="540"/>
            <p14:sldId id="541"/>
            <p14:sldId id="542"/>
            <p14:sldId id="543"/>
            <p14:sldId id="544"/>
            <p14:sldId id="545"/>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F0F0"/>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4734" autoAdjust="0"/>
  </p:normalViewPr>
  <p:slideViewPr>
    <p:cSldViewPr snapToGrid="0">
      <p:cViewPr varScale="1">
        <p:scale>
          <a:sx n="51" d="100"/>
          <a:sy n="51" d="100"/>
        </p:scale>
        <p:origin x="1188" y="48"/>
      </p:cViewPr>
      <p:guideLst/>
    </p:cSldViewPr>
  </p:slideViewPr>
  <p:outlineViewPr>
    <p:cViewPr>
      <p:scale>
        <a:sx n="33" d="100"/>
        <a:sy n="33" d="100"/>
      </p:scale>
      <p:origin x="0" y="-1952"/>
    </p:cViewPr>
  </p:outlineViewPr>
  <p:notesTextViewPr>
    <p:cViewPr>
      <p:scale>
        <a:sx n="100" d="100"/>
        <a:sy n="100" d="100"/>
      </p:scale>
      <p:origin x="0" y="0"/>
    </p:cViewPr>
  </p:notesTextViewPr>
  <p:notesViewPr>
    <p:cSldViewPr snapToGrid="0">
      <p:cViewPr varScale="1">
        <p:scale>
          <a:sx n="46" d="100"/>
          <a:sy n="46" d="100"/>
        </p:scale>
        <p:origin x="2728" y="5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heme" Target="theme/theme1.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viewProps" Target="view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3784ECF-98C9-4BF0-B730-FFA59E4EEF2C}" type="doc">
      <dgm:prSet loTypeId="urn:microsoft.com/office/officeart/2005/8/layout/orgChart1" loCatId="hierarchy" qsTypeId="urn:microsoft.com/office/officeart/2005/8/quickstyle/simple1" qsCatId="simple" csTypeId="urn:microsoft.com/office/officeart/2005/8/colors/accent1_5" csCatId="accent1" phldr="1"/>
      <dgm:spPr/>
      <dgm:t>
        <a:bodyPr/>
        <a:lstStyle/>
        <a:p>
          <a:endParaRPr lang="en-US"/>
        </a:p>
      </dgm:t>
    </dgm:pt>
    <dgm:pt modelId="{9F925DF9-30D9-471D-9E7B-64EC0FE5D1C6}">
      <dgm:prSet phldrT="[Text]" custT="1"/>
      <dgm:spPr/>
      <dgm:t>
        <a:bodyPr/>
        <a:lstStyle/>
        <a:p>
          <a:r>
            <a:rPr lang="en-US" sz="2800" dirty="0">
              <a:latin typeface="Abadi" panose="020B0604020104020204" pitchFamily="34" charset="0"/>
            </a:rPr>
            <a:t>Three Main Categories</a:t>
          </a:r>
        </a:p>
      </dgm:t>
    </dgm:pt>
    <dgm:pt modelId="{DA02FC15-666B-40BD-933D-51FD9BFD2E69}" type="parTrans" cxnId="{2A4BEF5F-7C15-45DD-985B-31ED6C795B0F}">
      <dgm:prSet/>
      <dgm:spPr/>
      <dgm:t>
        <a:bodyPr/>
        <a:lstStyle/>
        <a:p>
          <a:endParaRPr lang="en-US"/>
        </a:p>
      </dgm:t>
    </dgm:pt>
    <dgm:pt modelId="{F396186B-EBE0-434C-BEC1-AC67506D96AD}" type="sibTrans" cxnId="{2A4BEF5F-7C15-45DD-985B-31ED6C795B0F}">
      <dgm:prSet/>
      <dgm:spPr/>
      <dgm:t>
        <a:bodyPr/>
        <a:lstStyle/>
        <a:p>
          <a:endParaRPr lang="en-US"/>
        </a:p>
      </dgm:t>
    </dgm:pt>
    <dgm:pt modelId="{B2B6BD10-7DBF-42AE-82E7-79D4A2D1B7B6}">
      <dgm:prSet phldrT="[Text]" custT="1"/>
      <dgm:spPr>
        <a:solidFill>
          <a:srgbClr val="4472C4">
            <a:alpha val="80000"/>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16510" tIns="16510" rIns="16510" bIns="16510" numCol="1" spcCol="1270" anchor="ctr" anchorCtr="0"/>
        <a:lstStyle/>
        <a:p>
          <a:pPr>
            <a:buFont typeface="Arial" panose="020B0604020202020204" pitchFamily="34" charset="0"/>
            <a:buChar char="•"/>
          </a:pPr>
          <a:r>
            <a:rPr lang="en-US" sz="2600" kern="1200" dirty="0">
              <a:solidFill>
                <a:prstClr val="white"/>
              </a:solidFill>
              <a:latin typeface="Abadi" panose="020B0604020104020204" pitchFamily="34" charset="0"/>
              <a:ea typeface="+mn-ea"/>
              <a:cs typeface="+mn-cs"/>
            </a:rPr>
            <a:t>End</a:t>
          </a:r>
          <a:r>
            <a:rPr lang="en-US" sz="2600" b="0" i="0" kern="1200" dirty="0">
              <a:latin typeface="Abadi" panose="020B0604020104020204" pitchFamily="34" charset="0"/>
            </a:rPr>
            <a:t> Devices</a:t>
          </a:r>
          <a:endParaRPr lang="en-US" sz="2600" kern="1200" dirty="0">
            <a:latin typeface="Abadi" panose="020B0604020104020204" pitchFamily="34" charset="0"/>
          </a:endParaRPr>
        </a:p>
      </dgm:t>
    </dgm:pt>
    <dgm:pt modelId="{71A199FA-2219-47F3-9F2A-8DAD0AE4BA02}" type="parTrans" cxnId="{9358ED17-B3E4-4D4E-9675-BE49D89FB24B}">
      <dgm:prSet/>
      <dgm:spPr/>
      <dgm:t>
        <a:bodyPr/>
        <a:lstStyle/>
        <a:p>
          <a:endParaRPr lang="en-US"/>
        </a:p>
      </dgm:t>
    </dgm:pt>
    <dgm:pt modelId="{2280D20F-A8A6-4365-8409-CF7AC5E38406}" type="sibTrans" cxnId="{9358ED17-B3E4-4D4E-9675-BE49D89FB24B}">
      <dgm:prSet/>
      <dgm:spPr/>
      <dgm:t>
        <a:bodyPr/>
        <a:lstStyle/>
        <a:p>
          <a:endParaRPr lang="en-US"/>
        </a:p>
      </dgm:t>
    </dgm:pt>
    <dgm:pt modelId="{09E05FBF-B2BC-47D1-933A-A27727FF3E7F}">
      <dgm:prSet custT="1"/>
      <dgm:spPr/>
      <dgm:t>
        <a:bodyPr/>
        <a:lstStyle/>
        <a:p>
          <a:pPr marL="0" lvl="0" indent="0" algn="ctr" defTabSz="1155700">
            <a:lnSpc>
              <a:spcPct val="90000"/>
            </a:lnSpc>
            <a:spcBef>
              <a:spcPct val="0"/>
            </a:spcBef>
            <a:spcAft>
              <a:spcPct val="35000"/>
            </a:spcAft>
            <a:buFont typeface="Arial" panose="020B0604020202020204" pitchFamily="34" charset="0"/>
            <a:buNone/>
          </a:pPr>
          <a:r>
            <a:rPr lang="en-US" sz="2600" kern="1200" dirty="0">
              <a:solidFill>
                <a:prstClr val="white"/>
              </a:solidFill>
              <a:latin typeface="Abadi" panose="020B0604020104020204" pitchFamily="34" charset="0"/>
              <a:ea typeface="+mn-ea"/>
              <a:cs typeface="+mn-cs"/>
            </a:rPr>
            <a:t>Network Devices</a:t>
          </a:r>
        </a:p>
      </dgm:t>
    </dgm:pt>
    <dgm:pt modelId="{96CDE280-7A48-43EA-9F22-74AAEF2E8DB5}" type="parTrans" cxnId="{BB4F1765-4057-4B80-AC90-4B53CD466AE0}">
      <dgm:prSet/>
      <dgm:spPr/>
      <dgm:t>
        <a:bodyPr/>
        <a:lstStyle/>
        <a:p>
          <a:endParaRPr lang="en-US"/>
        </a:p>
      </dgm:t>
    </dgm:pt>
    <dgm:pt modelId="{E300D75A-472C-4F27-9E82-3F2DF3607238}" type="sibTrans" cxnId="{BB4F1765-4057-4B80-AC90-4B53CD466AE0}">
      <dgm:prSet/>
      <dgm:spPr/>
      <dgm:t>
        <a:bodyPr/>
        <a:lstStyle/>
        <a:p>
          <a:endParaRPr lang="en-US"/>
        </a:p>
      </dgm:t>
    </dgm:pt>
    <dgm:pt modelId="{0BBD14AC-D122-4A2A-8A37-F6E4B8BEFA8F}">
      <dgm:prSet custT="1"/>
      <dgm:spPr/>
      <dgm:t>
        <a:bodyPr/>
        <a:lstStyle/>
        <a:p>
          <a:pPr>
            <a:buNone/>
          </a:pPr>
          <a:r>
            <a:rPr lang="en-US" sz="2600" kern="1200" dirty="0">
              <a:solidFill>
                <a:prstClr val="white"/>
              </a:solidFill>
              <a:latin typeface="Abadi" panose="020B0604020104020204" pitchFamily="34" charset="0"/>
              <a:ea typeface="+mn-ea"/>
              <a:cs typeface="+mn-cs"/>
            </a:rPr>
            <a:t>Media (Wired/Wireless</a:t>
          </a:r>
          <a:r>
            <a:rPr lang="en-US" sz="2600" kern="1200" dirty="0"/>
            <a:t>)</a:t>
          </a:r>
        </a:p>
      </dgm:t>
    </dgm:pt>
    <dgm:pt modelId="{26218517-DD05-4DD3-8E8C-F05396664AD0}" type="parTrans" cxnId="{E646194E-180F-45ED-B968-0DE9A7D7D65D}">
      <dgm:prSet/>
      <dgm:spPr/>
      <dgm:t>
        <a:bodyPr/>
        <a:lstStyle/>
        <a:p>
          <a:endParaRPr lang="en-US"/>
        </a:p>
      </dgm:t>
    </dgm:pt>
    <dgm:pt modelId="{4E16BE90-DB55-47A7-A02F-A79614D300A4}" type="sibTrans" cxnId="{E646194E-180F-45ED-B968-0DE9A7D7D65D}">
      <dgm:prSet/>
      <dgm:spPr/>
      <dgm:t>
        <a:bodyPr/>
        <a:lstStyle/>
        <a:p>
          <a:endParaRPr lang="en-US"/>
        </a:p>
      </dgm:t>
    </dgm:pt>
    <dgm:pt modelId="{880A4B64-D5E5-48D0-8555-F9C613F05003}" type="pres">
      <dgm:prSet presAssocID="{D3784ECF-98C9-4BF0-B730-FFA59E4EEF2C}" presName="hierChild1" presStyleCnt="0">
        <dgm:presLayoutVars>
          <dgm:orgChart val="1"/>
          <dgm:chPref val="1"/>
          <dgm:dir/>
          <dgm:animOne val="branch"/>
          <dgm:animLvl val="lvl"/>
          <dgm:resizeHandles/>
        </dgm:presLayoutVars>
      </dgm:prSet>
      <dgm:spPr/>
    </dgm:pt>
    <dgm:pt modelId="{B0D874EE-87D6-474A-9742-661F0B2253C2}" type="pres">
      <dgm:prSet presAssocID="{9F925DF9-30D9-471D-9E7B-64EC0FE5D1C6}" presName="hierRoot1" presStyleCnt="0">
        <dgm:presLayoutVars>
          <dgm:hierBranch val="init"/>
        </dgm:presLayoutVars>
      </dgm:prSet>
      <dgm:spPr/>
    </dgm:pt>
    <dgm:pt modelId="{E802B23C-FD46-4A33-81CB-9A5CBDC17CB8}" type="pres">
      <dgm:prSet presAssocID="{9F925DF9-30D9-471D-9E7B-64EC0FE5D1C6}" presName="rootComposite1" presStyleCnt="0"/>
      <dgm:spPr/>
    </dgm:pt>
    <dgm:pt modelId="{D4A3FC97-4F2B-4DE7-9081-68239958ADA0}" type="pres">
      <dgm:prSet presAssocID="{9F925DF9-30D9-471D-9E7B-64EC0FE5D1C6}" presName="rootText1" presStyleLbl="node0" presStyleIdx="0" presStyleCnt="1" custScaleX="163760">
        <dgm:presLayoutVars>
          <dgm:chPref val="3"/>
        </dgm:presLayoutVars>
      </dgm:prSet>
      <dgm:spPr/>
    </dgm:pt>
    <dgm:pt modelId="{8FDE957A-30A0-4C75-BBCC-F6CC4FD11E58}" type="pres">
      <dgm:prSet presAssocID="{9F925DF9-30D9-471D-9E7B-64EC0FE5D1C6}" presName="rootConnector1" presStyleLbl="node1" presStyleIdx="0" presStyleCnt="0"/>
      <dgm:spPr/>
    </dgm:pt>
    <dgm:pt modelId="{1939642D-FAE8-41E4-BB90-3E948124F237}" type="pres">
      <dgm:prSet presAssocID="{9F925DF9-30D9-471D-9E7B-64EC0FE5D1C6}" presName="hierChild2" presStyleCnt="0"/>
      <dgm:spPr/>
    </dgm:pt>
    <dgm:pt modelId="{F6CE68FD-D0B4-4458-B025-7ADFD4333483}" type="pres">
      <dgm:prSet presAssocID="{71A199FA-2219-47F3-9F2A-8DAD0AE4BA02}" presName="Name37" presStyleLbl="parChTrans1D2" presStyleIdx="0" presStyleCnt="3"/>
      <dgm:spPr/>
    </dgm:pt>
    <dgm:pt modelId="{9E428900-464F-4C0D-90E9-666222638324}" type="pres">
      <dgm:prSet presAssocID="{B2B6BD10-7DBF-42AE-82E7-79D4A2D1B7B6}" presName="hierRoot2" presStyleCnt="0">
        <dgm:presLayoutVars>
          <dgm:hierBranch val="init"/>
        </dgm:presLayoutVars>
      </dgm:prSet>
      <dgm:spPr/>
    </dgm:pt>
    <dgm:pt modelId="{83112F16-8B28-4387-972B-A4B8BE056DBD}" type="pres">
      <dgm:prSet presAssocID="{B2B6BD10-7DBF-42AE-82E7-79D4A2D1B7B6}" presName="rootComposite" presStyleCnt="0"/>
      <dgm:spPr/>
    </dgm:pt>
    <dgm:pt modelId="{0B2F9567-2E62-446A-8E66-0307096E9E33}" type="pres">
      <dgm:prSet presAssocID="{B2B6BD10-7DBF-42AE-82E7-79D4A2D1B7B6}" presName="rootText" presStyleLbl="node2" presStyleIdx="0" presStyleCnt="3">
        <dgm:presLayoutVars>
          <dgm:chPref val="3"/>
        </dgm:presLayoutVars>
      </dgm:prSet>
      <dgm:spPr>
        <a:xfrm>
          <a:off x="545" y="2958843"/>
          <a:ext cx="2376289" cy="1188144"/>
        </a:xfrm>
        <a:prstGeom prst="rect">
          <a:avLst/>
        </a:prstGeom>
      </dgm:spPr>
    </dgm:pt>
    <dgm:pt modelId="{C8BD3B88-7E27-4531-AEF6-016709752AB0}" type="pres">
      <dgm:prSet presAssocID="{B2B6BD10-7DBF-42AE-82E7-79D4A2D1B7B6}" presName="rootConnector" presStyleLbl="node2" presStyleIdx="0" presStyleCnt="3"/>
      <dgm:spPr/>
    </dgm:pt>
    <dgm:pt modelId="{A2F1BE83-7AE3-4437-96D7-F4FA7CEA5806}" type="pres">
      <dgm:prSet presAssocID="{B2B6BD10-7DBF-42AE-82E7-79D4A2D1B7B6}" presName="hierChild4" presStyleCnt="0"/>
      <dgm:spPr/>
    </dgm:pt>
    <dgm:pt modelId="{628CCE36-0BC9-4248-843D-F00095D25734}" type="pres">
      <dgm:prSet presAssocID="{B2B6BD10-7DBF-42AE-82E7-79D4A2D1B7B6}" presName="hierChild5" presStyleCnt="0"/>
      <dgm:spPr/>
    </dgm:pt>
    <dgm:pt modelId="{9BE7065E-2BEE-4690-A616-B34F903AB6E9}" type="pres">
      <dgm:prSet presAssocID="{96CDE280-7A48-43EA-9F22-74AAEF2E8DB5}" presName="Name37" presStyleLbl="parChTrans1D2" presStyleIdx="1" presStyleCnt="3"/>
      <dgm:spPr/>
    </dgm:pt>
    <dgm:pt modelId="{E6B0795E-46C3-4DD8-865E-C09EBA17F7B6}" type="pres">
      <dgm:prSet presAssocID="{09E05FBF-B2BC-47D1-933A-A27727FF3E7F}" presName="hierRoot2" presStyleCnt="0">
        <dgm:presLayoutVars>
          <dgm:hierBranch val="init"/>
        </dgm:presLayoutVars>
      </dgm:prSet>
      <dgm:spPr/>
    </dgm:pt>
    <dgm:pt modelId="{93B75539-DD6C-4483-8BDF-BE5CE8537CF4}" type="pres">
      <dgm:prSet presAssocID="{09E05FBF-B2BC-47D1-933A-A27727FF3E7F}" presName="rootComposite" presStyleCnt="0"/>
      <dgm:spPr/>
    </dgm:pt>
    <dgm:pt modelId="{F73FC211-C094-4EF6-99DB-23302E2193AD}" type="pres">
      <dgm:prSet presAssocID="{09E05FBF-B2BC-47D1-933A-A27727FF3E7F}" presName="rootText" presStyleLbl="node2" presStyleIdx="1" presStyleCnt="3" custScaleX="116319">
        <dgm:presLayoutVars>
          <dgm:chPref val="3"/>
        </dgm:presLayoutVars>
      </dgm:prSet>
      <dgm:spPr/>
    </dgm:pt>
    <dgm:pt modelId="{280E1CB1-FAE6-49A4-90C3-86CF1EEAB8E6}" type="pres">
      <dgm:prSet presAssocID="{09E05FBF-B2BC-47D1-933A-A27727FF3E7F}" presName="rootConnector" presStyleLbl="node2" presStyleIdx="1" presStyleCnt="3"/>
      <dgm:spPr/>
    </dgm:pt>
    <dgm:pt modelId="{D5C12BDB-A832-4543-B0C1-F55CEAF0E026}" type="pres">
      <dgm:prSet presAssocID="{09E05FBF-B2BC-47D1-933A-A27727FF3E7F}" presName="hierChild4" presStyleCnt="0"/>
      <dgm:spPr/>
    </dgm:pt>
    <dgm:pt modelId="{D107E72D-7FC8-4783-A0D5-A5F6AE4EF2E4}" type="pres">
      <dgm:prSet presAssocID="{09E05FBF-B2BC-47D1-933A-A27727FF3E7F}" presName="hierChild5" presStyleCnt="0"/>
      <dgm:spPr/>
    </dgm:pt>
    <dgm:pt modelId="{09FDE8DE-6056-4A50-B7D2-E8ADB7735F4E}" type="pres">
      <dgm:prSet presAssocID="{26218517-DD05-4DD3-8E8C-F05396664AD0}" presName="Name37" presStyleLbl="parChTrans1D2" presStyleIdx="2" presStyleCnt="3"/>
      <dgm:spPr/>
    </dgm:pt>
    <dgm:pt modelId="{1A809082-7B86-4B44-883F-869E75A338EC}" type="pres">
      <dgm:prSet presAssocID="{0BBD14AC-D122-4A2A-8A37-F6E4B8BEFA8F}" presName="hierRoot2" presStyleCnt="0">
        <dgm:presLayoutVars>
          <dgm:hierBranch val="init"/>
        </dgm:presLayoutVars>
      </dgm:prSet>
      <dgm:spPr/>
    </dgm:pt>
    <dgm:pt modelId="{1BCC71B4-6D8E-492B-A501-761FFFA260CA}" type="pres">
      <dgm:prSet presAssocID="{0BBD14AC-D122-4A2A-8A37-F6E4B8BEFA8F}" presName="rootComposite" presStyleCnt="0"/>
      <dgm:spPr/>
    </dgm:pt>
    <dgm:pt modelId="{24F91B68-47AA-4AF3-A8F2-22A1F55FBFA6}" type="pres">
      <dgm:prSet presAssocID="{0BBD14AC-D122-4A2A-8A37-F6E4B8BEFA8F}" presName="rootText" presStyleLbl="node2" presStyleIdx="2" presStyleCnt="3">
        <dgm:presLayoutVars>
          <dgm:chPref val="3"/>
        </dgm:presLayoutVars>
      </dgm:prSet>
      <dgm:spPr/>
    </dgm:pt>
    <dgm:pt modelId="{C904DE3F-F6E9-4269-95AD-84A1BFA995A4}" type="pres">
      <dgm:prSet presAssocID="{0BBD14AC-D122-4A2A-8A37-F6E4B8BEFA8F}" presName="rootConnector" presStyleLbl="node2" presStyleIdx="2" presStyleCnt="3"/>
      <dgm:spPr/>
    </dgm:pt>
    <dgm:pt modelId="{B11D107D-6F17-44A1-881F-782080306BD4}" type="pres">
      <dgm:prSet presAssocID="{0BBD14AC-D122-4A2A-8A37-F6E4B8BEFA8F}" presName="hierChild4" presStyleCnt="0"/>
      <dgm:spPr/>
    </dgm:pt>
    <dgm:pt modelId="{52F91764-FEE9-4B23-A889-C09ABD3640AE}" type="pres">
      <dgm:prSet presAssocID="{0BBD14AC-D122-4A2A-8A37-F6E4B8BEFA8F}" presName="hierChild5" presStyleCnt="0"/>
      <dgm:spPr/>
    </dgm:pt>
    <dgm:pt modelId="{17BC86ED-2886-41C8-B95F-AB7898185EC8}" type="pres">
      <dgm:prSet presAssocID="{9F925DF9-30D9-471D-9E7B-64EC0FE5D1C6}" presName="hierChild3" presStyleCnt="0"/>
      <dgm:spPr/>
    </dgm:pt>
  </dgm:ptLst>
  <dgm:cxnLst>
    <dgm:cxn modelId="{6A077209-0C36-411C-891B-E9C4C387D395}" type="presOf" srcId="{0BBD14AC-D122-4A2A-8A37-F6E4B8BEFA8F}" destId="{C904DE3F-F6E9-4269-95AD-84A1BFA995A4}" srcOrd="1" destOrd="0" presId="urn:microsoft.com/office/officeart/2005/8/layout/orgChart1"/>
    <dgm:cxn modelId="{9358ED17-B3E4-4D4E-9675-BE49D89FB24B}" srcId="{9F925DF9-30D9-471D-9E7B-64EC0FE5D1C6}" destId="{B2B6BD10-7DBF-42AE-82E7-79D4A2D1B7B6}" srcOrd="0" destOrd="0" parTransId="{71A199FA-2219-47F3-9F2A-8DAD0AE4BA02}" sibTransId="{2280D20F-A8A6-4365-8409-CF7AC5E38406}"/>
    <dgm:cxn modelId="{2A4BEF5F-7C15-45DD-985B-31ED6C795B0F}" srcId="{D3784ECF-98C9-4BF0-B730-FFA59E4EEF2C}" destId="{9F925DF9-30D9-471D-9E7B-64EC0FE5D1C6}" srcOrd="0" destOrd="0" parTransId="{DA02FC15-666B-40BD-933D-51FD9BFD2E69}" sibTransId="{F396186B-EBE0-434C-BEC1-AC67506D96AD}"/>
    <dgm:cxn modelId="{E5F62263-6C56-4DB0-B023-C1B676E935BD}" type="presOf" srcId="{0BBD14AC-D122-4A2A-8A37-F6E4B8BEFA8F}" destId="{24F91B68-47AA-4AF3-A8F2-22A1F55FBFA6}" srcOrd="0" destOrd="0" presId="urn:microsoft.com/office/officeart/2005/8/layout/orgChart1"/>
    <dgm:cxn modelId="{BB4F1765-4057-4B80-AC90-4B53CD466AE0}" srcId="{9F925DF9-30D9-471D-9E7B-64EC0FE5D1C6}" destId="{09E05FBF-B2BC-47D1-933A-A27727FF3E7F}" srcOrd="1" destOrd="0" parTransId="{96CDE280-7A48-43EA-9F22-74AAEF2E8DB5}" sibTransId="{E300D75A-472C-4F27-9E82-3F2DF3607238}"/>
    <dgm:cxn modelId="{74EC5667-B560-4E77-8684-5CA7486D5991}" type="presOf" srcId="{9F925DF9-30D9-471D-9E7B-64EC0FE5D1C6}" destId="{8FDE957A-30A0-4C75-BBCC-F6CC4FD11E58}" srcOrd="1" destOrd="0" presId="urn:microsoft.com/office/officeart/2005/8/layout/orgChart1"/>
    <dgm:cxn modelId="{5A9A186C-0C7A-4284-8542-92A904860E35}" type="presOf" srcId="{96CDE280-7A48-43EA-9F22-74AAEF2E8DB5}" destId="{9BE7065E-2BEE-4690-A616-B34F903AB6E9}" srcOrd="0" destOrd="0" presId="urn:microsoft.com/office/officeart/2005/8/layout/orgChart1"/>
    <dgm:cxn modelId="{E646194E-180F-45ED-B968-0DE9A7D7D65D}" srcId="{9F925DF9-30D9-471D-9E7B-64EC0FE5D1C6}" destId="{0BBD14AC-D122-4A2A-8A37-F6E4B8BEFA8F}" srcOrd="2" destOrd="0" parTransId="{26218517-DD05-4DD3-8E8C-F05396664AD0}" sibTransId="{4E16BE90-DB55-47A7-A02F-A79614D300A4}"/>
    <dgm:cxn modelId="{CED3D078-469C-4CF6-9089-6107BDC6C065}" type="presOf" srcId="{9F925DF9-30D9-471D-9E7B-64EC0FE5D1C6}" destId="{D4A3FC97-4F2B-4DE7-9081-68239958ADA0}" srcOrd="0" destOrd="0" presId="urn:microsoft.com/office/officeart/2005/8/layout/orgChart1"/>
    <dgm:cxn modelId="{A514B67C-2305-42B2-8E87-D10F16644DD3}" type="presOf" srcId="{B2B6BD10-7DBF-42AE-82E7-79D4A2D1B7B6}" destId="{C8BD3B88-7E27-4531-AEF6-016709752AB0}" srcOrd="1" destOrd="0" presId="urn:microsoft.com/office/officeart/2005/8/layout/orgChart1"/>
    <dgm:cxn modelId="{00076683-24B2-425E-833C-5BD64DB5C67A}" type="presOf" srcId="{71A199FA-2219-47F3-9F2A-8DAD0AE4BA02}" destId="{F6CE68FD-D0B4-4458-B025-7ADFD4333483}" srcOrd="0" destOrd="0" presId="urn:microsoft.com/office/officeart/2005/8/layout/orgChart1"/>
    <dgm:cxn modelId="{DEE0B78D-4FC2-45D2-9A60-2D73ABA9847F}" type="presOf" srcId="{09E05FBF-B2BC-47D1-933A-A27727FF3E7F}" destId="{F73FC211-C094-4EF6-99DB-23302E2193AD}" srcOrd="0" destOrd="0" presId="urn:microsoft.com/office/officeart/2005/8/layout/orgChart1"/>
    <dgm:cxn modelId="{E91B7593-1602-46C6-BEEC-9BE26B41E16B}" type="presOf" srcId="{D3784ECF-98C9-4BF0-B730-FFA59E4EEF2C}" destId="{880A4B64-D5E5-48D0-8555-F9C613F05003}" srcOrd="0" destOrd="0" presId="urn:microsoft.com/office/officeart/2005/8/layout/orgChart1"/>
    <dgm:cxn modelId="{723D5BB0-7063-436E-8606-998A4861ABF0}" type="presOf" srcId="{B2B6BD10-7DBF-42AE-82E7-79D4A2D1B7B6}" destId="{0B2F9567-2E62-446A-8E66-0307096E9E33}" srcOrd="0" destOrd="0" presId="urn:microsoft.com/office/officeart/2005/8/layout/orgChart1"/>
    <dgm:cxn modelId="{BBAD01CD-8D64-4179-B2B6-A0E0BE2BA408}" type="presOf" srcId="{09E05FBF-B2BC-47D1-933A-A27727FF3E7F}" destId="{280E1CB1-FAE6-49A4-90C3-86CF1EEAB8E6}" srcOrd="1" destOrd="0" presId="urn:microsoft.com/office/officeart/2005/8/layout/orgChart1"/>
    <dgm:cxn modelId="{A163CFFD-E981-4089-9817-EC30AFC58910}" type="presOf" srcId="{26218517-DD05-4DD3-8E8C-F05396664AD0}" destId="{09FDE8DE-6056-4A50-B7D2-E8ADB7735F4E}" srcOrd="0" destOrd="0" presId="urn:microsoft.com/office/officeart/2005/8/layout/orgChart1"/>
    <dgm:cxn modelId="{F36062F0-054A-4917-8CDA-2EB02BBE40E0}" type="presParOf" srcId="{880A4B64-D5E5-48D0-8555-F9C613F05003}" destId="{B0D874EE-87D6-474A-9742-661F0B2253C2}" srcOrd="0" destOrd="0" presId="urn:microsoft.com/office/officeart/2005/8/layout/orgChart1"/>
    <dgm:cxn modelId="{6032B2A8-6BAC-4780-B3EE-F22E9810742A}" type="presParOf" srcId="{B0D874EE-87D6-474A-9742-661F0B2253C2}" destId="{E802B23C-FD46-4A33-81CB-9A5CBDC17CB8}" srcOrd="0" destOrd="0" presId="urn:microsoft.com/office/officeart/2005/8/layout/orgChart1"/>
    <dgm:cxn modelId="{8687D877-FFD4-40AA-BED9-351F48E016D1}" type="presParOf" srcId="{E802B23C-FD46-4A33-81CB-9A5CBDC17CB8}" destId="{D4A3FC97-4F2B-4DE7-9081-68239958ADA0}" srcOrd="0" destOrd="0" presId="urn:microsoft.com/office/officeart/2005/8/layout/orgChart1"/>
    <dgm:cxn modelId="{51BC06BF-34CD-4D5A-9368-0ED7F5D4EEA2}" type="presParOf" srcId="{E802B23C-FD46-4A33-81CB-9A5CBDC17CB8}" destId="{8FDE957A-30A0-4C75-BBCC-F6CC4FD11E58}" srcOrd="1" destOrd="0" presId="urn:microsoft.com/office/officeart/2005/8/layout/orgChart1"/>
    <dgm:cxn modelId="{D40A555A-CF6B-4917-91F9-8089C8BC491F}" type="presParOf" srcId="{B0D874EE-87D6-474A-9742-661F0B2253C2}" destId="{1939642D-FAE8-41E4-BB90-3E948124F237}" srcOrd="1" destOrd="0" presId="urn:microsoft.com/office/officeart/2005/8/layout/orgChart1"/>
    <dgm:cxn modelId="{E182BE2A-CEA7-4A9F-ADC3-C291BAAAF324}" type="presParOf" srcId="{1939642D-FAE8-41E4-BB90-3E948124F237}" destId="{F6CE68FD-D0B4-4458-B025-7ADFD4333483}" srcOrd="0" destOrd="0" presId="urn:microsoft.com/office/officeart/2005/8/layout/orgChart1"/>
    <dgm:cxn modelId="{781F1BD3-5BA2-448A-AB05-CDADC6170A4F}" type="presParOf" srcId="{1939642D-FAE8-41E4-BB90-3E948124F237}" destId="{9E428900-464F-4C0D-90E9-666222638324}" srcOrd="1" destOrd="0" presId="urn:microsoft.com/office/officeart/2005/8/layout/orgChart1"/>
    <dgm:cxn modelId="{8C330186-B928-430F-BBA0-ECD5EF72AD1D}" type="presParOf" srcId="{9E428900-464F-4C0D-90E9-666222638324}" destId="{83112F16-8B28-4387-972B-A4B8BE056DBD}" srcOrd="0" destOrd="0" presId="urn:microsoft.com/office/officeart/2005/8/layout/orgChart1"/>
    <dgm:cxn modelId="{68B97891-1C25-4433-9543-D1ED518E1A0E}" type="presParOf" srcId="{83112F16-8B28-4387-972B-A4B8BE056DBD}" destId="{0B2F9567-2E62-446A-8E66-0307096E9E33}" srcOrd="0" destOrd="0" presId="urn:microsoft.com/office/officeart/2005/8/layout/orgChart1"/>
    <dgm:cxn modelId="{490CC37A-C5DB-4217-AD43-352830402610}" type="presParOf" srcId="{83112F16-8B28-4387-972B-A4B8BE056DBD}" destId="{C8BD3B88-7E27-4531-AEF6-016709752AB0}" srcOrd="1" destOrd="0" presId="urn:microsoft.com/office/officeart/2005/8/layout/orgChart1"/>
    <dgm:cxn modelId="{707B1EB7-7D0C-4939-83DD-810BF4B216DF}" type="presParOf" srcId="{9E428900-464F-4C0D-90E9-666222638324}" destId="{A2F1BE83-7AE3-4437-96D7-F4FA7CEA5806}" srcOrd="1" destOrd="0" presId="urn:microsoft.com/office/officeart/2005/8/layout/orgChart1"/>
    <dgm:cxn modelId="{7AE71694-AE8F-4ECF-8152-42DA9EF109A2}" type="presParOf" srcId="{9E428900-464F-4C0D-90E9-666222638324}" destId="{628CCE36-0BC9-4248-843D-F00095D25734}" srcOrd="2" destOrd="0" presId="urn:microsoft.com/office/officeart/2005/8/layout/orgChart1"/>
    <dgm:cxn modelId="{CC96FA3F-A37D-487F-A7AC-C5A050F94AE4}" type="presParOf" srcId="{1939642D-FAE8-41E4-BB90-3E948124F237}" destId="{9BE7065E-2BEE-4690-A616-B34F903AB6E9}" srcOrd="2" destOrd="0" presId="urn:microsoft.com/office/officeart/2005/8/layout/orgChart1"/>
    <dgm:cxn modelId="{9273A11E-1F44-4C29-9754-D85406803EBF}" type="presParOf" srcId="{1939642D-FAE8-41E4-BB90-3E948124F237}" destId="{E6B0795E-46C3-4DD8-865E-C09EBA17F7B6}" srcOrd="3" destOrd="0" presId="urn:microsoft.com/office/officeart/2005/8/layout/orgChart1"/>
    <dgm:cxn modelId="{7C0FD742-1B4C-4007-92D4-CC8614BC19A3}" type="presParOf" srcId="{E6B0795E-46C3-4DD8-865E-C09EBA17F7B6}" destId="{93B75539-DD6C-4483-8BDF-BE5CE8537CF4}" srcOrd="0" destOrd="0" presId="urn:microsoft.com/office/officeart/2005/8/layout/orgChart1"/>
    <dgm:cxn modelId="{DACDFE53-1C97-4586-B6F2-C0605F05B2E7}" type="presParOf" srcId="{93B75539-DD6C-4483-8BDF-BE5CE8537CF4}" destId="{F73FC211-C094-4EF6-99DB-23302E2193AD}" srcOrd="0" destOrd="0" presId="urn:microsoft.com/office/officeart/2005/8/layout/orgChart1"/>
    <dgm:cxn modelId="{A50B0D2D-0E2C-4000-B41E-724AC25E21A9}" type="presParOf" srcId="{93B75539-DD6C-4483-8BDF-BE5CE8537CF4}" destId="{280E1CB1-FAE6-49A4-90C3-86CF1EEAB8E6}" srcOrd="1" destOrd="0" presId="urn:microsoft.com/office/officeart/2005/8/layout/orgChart1"/>
    <dgm:cxn modelId="{58F0CD56-2177-454C-820C-E02C60D5F9F7}" type="presParOf" srcId="{E6B0795E-46C3-4DD8-865E-C09EBA17F7B6}" destId="{D5C12BDB-A832-4543-B0C1-F55CEAF0E026}" srcOrd="1" destOrd="0" presId="urn:microsoft.com/office/officeart/2005/8/layout/orgChart1"/>
    <dgm:cxn modelId="{1F18199A-EB95-44F2-B049-2D6BD21E150A}" type="presParOf" srcId="{E6B0795E-46C3-4DD8-865E-C09EBA17F7B6}" destId="{D107E72D-7FC8-4783-A0D5-A5F6AE4EF2E4}" srcOrd="2" destOrd="0" presId="urn:microsoft.com/office/officeart/2005/8/layout/orgChart1"/>
    <dgm:cxn modelId="{0DA03526-0B64-408C-A10F-2863C71BEA11}" type="presParOf" srcId="{1939642D-FAE8-41E4-BB90-3E948124F237}" destId="{09FDE8DE-6056-4A50-B7D2-E8ADB7735F4E}" srcOrd="4" destOrd="0" presId="urn:microsoft.com/office/officeart/2005/8/layout/orgChart1"/>
    <dgm:cxn modelId="{6B20DA2D-7C0C-4E7E-A560-DD0359D6701F}" type="presParOf" srcId="{1939642D-FAE8-41E4-BB90-3E948124F237}" destId="{1A809082-7B86-4B44-883F-869E75A338EC}" srcOrd="5" destOrd="0" presId="urn:microsoft.com/office/officeart/2005/8/layout/orgChart1"/>
    <dgm:cxn modelId="{A4331A88-91F2-44AE-A354-67024145799D}" type="presParOf" srcId="{1A809082-7B86-4B44-883F-869E75A338EC}" destId="{1BCC71B4-6D8E-492B-A501-761FFFA260CA}" srcOrd="0" destOrd="0" presId="urn:microsoft.com/office/officeart/2005/8/layout/orgChart1"/>
    <dgm:cxn modelId="{2A98D2B7-4888-4FC2-9C90-A4A24F5191BB}" type="presParOf" srcId="{1BCC71B4-6D8E-492B-A501-761FFFA260CA}" destId="{24F91B68-47AA-4AF3-A8F2-22A1F55FBFA6}" srcOrd="0" destOrd="0" presId="urn:microsoft.com/office/officeart/2005/8/layout/orgChart1"/>
    <dgm:cxn modelId="{45745B21-D4AD-423E-AAE4-AFA834F4247C}" type="presParOf" srcId="{1BCC71B4-6D8E-492B-A501-761FFFA260CA}" destId="{C904DE3F-F6E9-4269-95AD-84A1BFA995A4}" srcOrd="1" destOrd="0" presId="urn:microsoft.com/office/officeart/2005/8/layout/orgChart1"/>
    <dgm:cxn modelId="{BFD41632-1AA0-45FC-9074-3CFDAEF31B0D}" type="presParOf" srcId="{1A809082-7B86-4B44-883F-869E75A338EC}" destId="{B11D107D-6F17-44A1-881F-782080306BD4}" srcOrd="1" destOrd="0" presId="urn:microsoft.com/office/officeart/2005/8/layout/orgChart1"/>
    <dgm:cxn modelId="{EF9CD165-9915-4400-913F-D5D7CFEE1133}" type="presParOf" srcId="{1A809082-7B86-4B44-883F-869E75A338EC}" destId="{52F91764-FEE9-4B23-A889-C09ABD3640AE}" srcOrd="2" destOrd="0" presId="urn:microsoft.com/office/officeart/2005/8/layout/orgChart1"/>
    <dgm:cxn modelId="{CAD24642-3BD6-45A3-A87B-175B9F93B430}" type="presParOf" srcId="{B0D874EE-87D6-474A-9742-661F0B2253C2}" destId="{17BC86ED-2886-41C8-B95F-AB7898185EC8}"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FDE8DE-6056-4A50-B7D2-E8ADB7735F4E}">
      <dsp:nvSpPr>
        <dsp:cNvPr id="0" name=""/>
        <dsp:cNvSpPr/>
      </dsp:nvSpPr>
      <dsp:spPr>
        <a:xfrm>
          <a:off x="4269983" y="2309515"/>
          <a:ext cx="3076655" cy="500232"/>
        </a:xfrm>
        <a:custGeom>
          <a:avLst/>
          <a:gdLst/>
          <a:ahLst/>
          <a:cxnLst/>
          <a:rect l="0" t="0" r="0" b="0"/>
          <a:pathLst>
            <a:path>
              <a:moveTo>
                <a:pt x="0" y="0"/>
              </a:moveTo>
              <a:lnTo>
                <a:pt x="0" y="250116"/>
              </a:lnTo>
              <a:lnTo>
                <a:pt x="3076655" y="250116"/>
              </a:lnTo>
              <a:lnTo>
                <a:pt x="3076655" y="500232"/>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E7065E-2BEE-4690-A616-B34F903AB6E9}">
      <dsp:nvSpPr>
        <dsp:cNvPr id="0" name=""/>
        <dsp:cNvSpPr/>
      </dsp:nvSpPr>
      <dsp:spPr>
        <a:xfrm>
          <a:off x="4224263" y="2309515"/>
          <a:ext cx="91440" cy="500232"/>
        </a:xfrm>
        <a:custGeom>
          <a:avLst/>
          <a:gdLst/>
          <a:ahLst/>
          <a:cxnLst/>
          <a:rect l="0" t="0" r="0" b="0"/>
          <a:pathLst>
            <a:path>
              <a:moveTo>
                <a:pt x="45720" y="0"/>
              </a:moveTo>
              <a:lnTo>
                <a:pt x="45720" y="500232"/>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CE68FD-D0B4-4458-B025-7ADFD4333483}">
      <dsp:nvSpPr>
        <dsp:cNvPr id="0" name=""/>
        <dsp:cNvSpPr/>
      </dsp:nvSpPr>
      <dsp:spPr>
        <a:xfrm>
          <a:off x="1193328" y="2309515"/>
          <a:ext cx="3076655" cy="500232"/>
        </a:xfrm>
        <a:custGeom>
          <a:avLst/>
          <a:gdLst/>
          <a:ahLst/>
          <a:cxnLst/>
          <a:rect l="0" t="0" r="0" b="0"/>
          <a:pathLst>
            <a:path>
              <a:moveTo>
                <a:pt x="3076655" y="0"/>
              </a:moveTo>
              <a:lnTo>
                <a:pt x="3076655" y="250116"/>
              </a:lnTo>
              <a:lnTo>
                <a:pt x="0" y="250116"/>
              </a:lnTo>
              <a:lnTo>
                <a:pt x="0" y="500232"/>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4A3FC97-4F2B-4DE7-9081-68239958ADA0}">
      <dsp:nvSpPr>
        <dsp:cNvPr id="0" name=""/>
        <dsp:cNvSpPr/>
      </dsp:nvSpPr>
      <dsp:spPr>
        <a:xfrm>
          <a:off x="2319553" y="1118486"/>
          <a:ext cx="3900859" cy="1191029"/>
        </a:xfrm>
        <a:prstGeom prst="rect">
          <a:avLst/>
        </a:prstGeom>
        <a:solidFill>
          <a:schemeClr val="accent1">
            <a:alpha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latin typeface="Abadi" panose="020B0604020104020204" pitchFamily="34" charset="0"/>
            </a:rPr>
            <a:t>Three Main Categories</a:t>
          </a:r>
        </a:p>
      </dsp:txBody>
      <dsp:txXfrm>
        <a:off x="2319553" y="1118486"/>
        <a:ext cx="3900859" cy="1191029"/>
      </dsp:txXfrm>
    </dsp:sp>
    <dsp:sp modelId="{0B2F9567-2E62-446A-8E66-0307096E9E33}">
      <dsp:nvSpPr>
        <dsp:cNvPr id="0" name=""/>
        <dsp:cNvSpPr/>
      </dsp:nvSpPr>
      <dsp:spPr>
        <a:xfrm>
          <a:off x="2299" y="2809748"/>
          <a:ext cx="2382058" cy="1191029"/>
        </a:xfrm>
        <a:prstGeom prst="rect">
          <a:avLst/>
        </a:prstGeom>
        <a:solidFill>
          <a:srgbClr val="4472C4">
            <a:alpha val="80000"/>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Font typeface="Arial" panose="020B0604020202020204" pitchFamily="34" charset="0"/>
            <a:buNone/>
          </a:pPr>
          <a:r>
            <a:rPr lang="en-US" sz="2600" kern="1200" dirty="0">
              <a:solidFill>
                <a:prstClr val="white"/>
              </a:solidFill>
              <a:latin typeface="Abadi" panose="020B0604020104020204" pitchFamily="34" charset="0"/>
              <a:ea typeface="+mn-ea"/>
              <a:cs typeface="+mn-cs"/>
            </a:rPr>
            <a:t>End</a:t>
          </a:r>
          <a:r>
            <a:rPr lang="en-US" sz="2600" b="0" i="0" kern="1200" dirty="0">
              <a:latin typeface="Abadi" panose="020B0604020104020204" pitchFamily="34" charset="0"/>
            </a:rPr>
            <a:t> Devices</a:t>
          </a:r>
          <a:endParaRPr lang="en-US" sz="2600" kern="1200" dirty="0">
            <a:latin typeface="Abadi" panose="020B0604020104020204" pitchFamily="34" charset="0"/>
          </a:endParaRPr>
        </a:p>
      </dsp:txBody>
      <dsp:txXfrm>
        <a:off x="2299" y="2809748"/>
        <a:ext cx="2382058" cy="1191029"/>
      </dsp:txXfrm>
    </dsp:sp>
    <dsp:sp modelId="{F73FC211-C094-4EF6-99DB-23302E2193AD}">
      <dsp:nvSpPr>
        <dsp:cNvPr id="0" name=""/>
        <dsp:cNvSpPr/>
      </dsp:nvSpPr>
      <dsp:spPr>
        <a:xfrm>
          <a:off x="2884590" y="2809748"/>
          <a:ext cx="2770786" cy="1191029"/>
        </a:xfrm>
        <a:prstGeom prst="rect">
          <a:avLst/>
        </a:prstGeom>
        <a:solidFill>
          <a:schemeClr val="accent1">
            <a:alpha val="7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Font typeface="Arial" panose="020B0604020202020204" pitchFamily="34" charset="0"/>
            <a:buNone/>
          </a:pPr>
          <a:r>
            <a:rPr lang="en-US" sz="2600" kern="1200" dirty="0">
              <a:solidFill>
                <a:prstClr val="white"/>
              </a:solidFill>
              <a:latin typeface="Abadi" panose="020B0604020104020204" pitchFamily="34" charset="0"/>
              <a:ea typeface="+mn-ea"/>
              <a:cs typeface="+mn-cs"/>
            </a:rPr>
            <a:t>Network Devices</a:t>
          </a:r>
        </a:p>
      </dsp:txBody>
      <dsp:txXfrm>
        <a:off x="2884590" y="2809748"/>
        <a:ext cx="2770786" cy="1191029"/>
      </dsp:txXfrm>
    </dsp:sp>
    <dsp:sp modelId="{24F91B68-47AA-4AF3-A8F2-22A1F55FBFA6}">
      <dsp:nvSpPr>
        <dsp:cNvPr id="0" name=""/>
        <dsp:cNvSpPr/>
      </dsp:nvSpPr>
      <dsp:spPr>
        <a:xfrm>
          <a:off x="6155609" y="2809748"/>
          <a:ext cx="2382058" cy="1191029"/>
        </a:xfrm>
        <a:prstGeom prst="rect">
          <a:avLst/>
        </a:prstGeom>
        <a:solidFill>
          <a:schemeClr val="accent1">
            <a:alpha val="7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dirty="0">
              <a:solidFill>
                <a:prstClr val="white"/>
              </a:solidFill>
              <a:latin typeface="Abadi" panose="020B0604020104020204" pitchFamily="34" charset="0"/>
              <a:ea typeface="+mn-ea"/>
              <a:cs typeface="+mn-cs"/>
            </a:rPr>
            <a:t>Media (Wired/Wireless</a:t>
          </a:r>
          <a:r>
            <a:rPr lang="en-US" sz="2600" kern="1200" dirty="0"/>
            <a:t>)</a:t>
          </a:r>
        </a:p>
      </dsp:txBody>
      <dsp:txXfrm>
        <a:off x="6155609" y="2809748"/>
        <a:ext cx="2382058" cy="1191029"/>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272035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A37F65-968E-BC8C-2F47-C06B7FCAEC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D79C9B-72E0-F43F-B940-F7DB267F01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C96155-A012-3AEE-65D2-6042EBC7FE69}"/>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B9F4F866-81A8-408C-C2B0-0D35D377124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4929249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A55674-897C-9BF8-83C9-5018AD0690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2BF9EC-2F99-81B6-319D-FAE6135613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0AB888-4667-5D81-B88B-905700C1173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EDE03D37-A8F7-FE20-E9D4-A907D2148C8C}"/>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239096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F78AB-C647-43B7-4447-984FA20644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79B8AD-DD5E-FB68-9095-C103D2A8B7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DBFAB7-70B0-A156-D77D-8F85AFBB3326}"/>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86989691-F889-92E6-86D1-80F3453C94CE}"/>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8121114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2DDF2-06CB-B827-8E40-888EA5BAAB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C64C8A-B91E-471E-05DE-4FC2D7BE75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749A10-00A7-2D4E-0A7B-95828BE5762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D2092177-8155-19C1-E958-B25A3ADE0E86}"/>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2445817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99409-3CA2-50E3-7A69-35946799EA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FE05C3-FB4F-6CB8-BA94-85853560C5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1159BE-11B3-9F7A-E03F-80580A327D4D}"/>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E6DF9A2-5D8D-DFE6-FB28-97140780AFCC}"/>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419023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46C09-F98E-5C1A-1EB9-D1FD0A96BA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12130F-0878-DEAD-95A1-9EA10E60F8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F0E285-A7E0-93B3-2D6B-44BA6B69E8B9}"/>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CA67969-E7D5-E18C-9009-FF1672AC781B}"/>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839442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17B4C-71CC-13AE-3BAA-3CC2A5598C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E419F3-61A7-E211-341B-CDF8547438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2E5854-EC22-2A55-4287-9A2A8669BC23}"/>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89B3F702-D850-A7C8-E705-B9EF0C3A2124}"/>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071859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EE9947-6F85-2919-E536-ED0F38BD4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2D76CC-C038-C2E7-C023-7B2967C45F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1E5693-0DA9-616C-32A3-88C9A7A2FB9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671967D6-9FE4-6F4A-BD7E-E615F49F3DB1}"/>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350912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71149-E99B-5639-3B31-D140555D54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2DF8C3-1FD4-ED7D-E526-6E106A1A7A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80047C-EF7B-6448-A844-59806633AB18}"/>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E8506E2-FF76-E465-9B7E-369DD7379B18}"/>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784127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9D79E-258B-A901-C73C-58C9E277BD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6EA9B1-1415-E9ED-0E83-0466A69ABC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09AAF4-72AB-2FE2-DEEF-10ABD5EA1DB3}"/>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37B720B-9BF9-23FF-FEE6-3CCE9A4A72CC}"/>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8634029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40BB1-0119-0349-9192-3BB4036643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6A3A1A-878D-6A88-7E79-9DFF234900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CCBAAC-342C-280A-1871-5C1CCA9118ED}"/>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D3E77FF-C0D1-F0B6-708D-0B3221CEE4D2}"/>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0321365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641FB5-8CF9-BCA5-12D2-A710646917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099B30-C711-3011-7CD5-4204FF6FFE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1F0D67-2865-CB64-7528-365F7933237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C460B45-FAB7-4EFA-21B3-9B48AAF98E9E}"/>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1116975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6F1BC-0FB9-E2A3-EC73-B1BD915979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BE2BDB-DBE5-0C27-8FB3-5EF31EC930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6EC4E2-93FD-C9D1-9D6A-9D9830CCCD0D}"/>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525A4A6-22B4-A495-17A3-2A834A5BB400}"/>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1313280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D9EA0-5C60-79D9-D99E-129A84F806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7847B6-C305-E42E-9512-446C0347FF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F11B9A-1D78-E5ED-DF66-4CC7556CD56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6BF7A623-C042-1436-692B-0EF56D4EFF63}"/>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906747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3DF0C7-5891-DFD3-4878-7553C88965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B59210-F10A-AF1D-4173-68AD0B7E02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210AF3-ED43-1F4B-3FE6-ACBABF6DAAC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8610DF59-5DA4-4AD2-597B-50F9A4795557}"/>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2861496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73488-AE0D-8B2B-055B-3ADBC93C0C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37C925-A8E1-C09A-B206-72501500DB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05D10A-BE57-51DF-517A-EF239A0B3846}"/>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42C1D9E-FD43-3312-01BD-70FF9AEABB89}"/>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529849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448DEA-9C81-E400-0B13-6556D07FC6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907490-0413-FD31-8076-D829364138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3919DD-CE85-E8AC-A6B4-C1175DEAAFE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A156C3A2-6608-8D1D-6C77-D9CBD8ACDCC0}"/>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1396611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448DEA-9C81-E400-0B13-6556D07FC6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907490-0413-FD31-8076-D829364138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3919DD-CE85-E8AC-A6B4-C1175DEAAFE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A156C3A2-6608-8D1D-6C77-D9CBD8ACDCC0}"/>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840646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CF114D-9400-5A05-4A83-950F40D858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38C11D-2A04-7BF2-D9CE-9C570DA39C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717012-817E-9678-87F4-34113941E459}"/>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11D84112-607C-A0FF-A944-EF37439992ED}"/>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8552399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A65BC4-E7A4-8AEE-FB30-71E2B18A08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54E32C-A76B-F54C-3759-DE68266996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BAAA67-3C9C-45B1-E5B7-180674C4B64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7579C92-419E-744D-BF5A-6A5EF100F11D}"/>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5234409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BD921-D2AD-486B-9FF0-A600D758AD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05F920-DBD9-99EC-C9B4-680F57F454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BFA93F-42AD-328E-3372-C416E350BFF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427537A6-CF48-739D-C42F-D84AAA394714}"/>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341800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BD921-D2AD-486B-9FF0-A600D758AD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05F920-DBD9-99EC-C9B4-680F57F454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BFA93F-42AD-328E-3372-C416E350BFF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427537A6-CF48-739D-C42F-D84AAA394714}"/>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196671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BD921-D2AD-486B-9FF0-A600D758AD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05F920-DBD9-99EC-C9B4-680F57F454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BFA93F-42AD-328E-3372-C416E350BFF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427537A6-CF48-739D-C42F-D84AAA394714}"/>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3605538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31B1DA-66B6-488C-6D76-46A9B60CD6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624125-3D86-3907-EFF8-0F3EBBE687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388E20-743D-E87F-9231-75210721ABC1}"/>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02EFD7A-0389-E423-686D-4F7BCE7E8C19}"/>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084646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BC2B23-5B30-EA7F-B8E7-EAF0C8C0E8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A758BC-FE79-CF0E-0514-4CA6C447CF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FA4CF1-9583-C62C-32D3-BA5A28D8E22A}"/>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43CDC6D7-B842-2F41-DEC3-C34655286FA8}"/>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5195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83E0E9-CA81-8E6F-CBA9-A94ACAA066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307F5A-5A73-61C4-1F40-AEF515264A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3E3785-636F-A3ED-A4E0-B7E00A702E9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08BFD4C-DD0C-0AAA-2359-9B08989F802F}"/>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1282044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8D00C-E82F-4C7E-7302-B6C005E809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34E9E2-511B-6046-1D54-C482BBE10D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432090-6BF6-9188-7646-7F4A71AA9A8B}"/>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D65EE89B-CCF4-D8A5-3902-3222071EC527}"/>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747221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45B98-F8FE-6191-84DE-8C4D385706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C4198C-AEF7-165F-EAF4-B4BD797ED0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3438A8-91E4-85A6-5A09-83F6A870BCF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5E2EDC0-741A-4C57-628A-D176287F8349}"/>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7019368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177CEC-4C5C-FB91-429B-8FC0C56111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2BD46D-1829-B512-6099-C1EAB9DCAE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4CF023-5F49-020C-98F0-B6EFBC572D7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605FE39-BED5-C49C-394F-1C9756FE80F3}"/>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1171041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D816F5-D4B1-CC01-F0F3-98964D73EE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CEF956-7045-CAB3-D696-0702A9A7EA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21F191-D942-A3F3-B198-2B5B91A64818}"/>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A42A4102-053E-900F-6410-52D27BC3298F}"/>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4050147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FC062F-95E1-5105-D2A7-5A74C40282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86023B-D489-2F77-0C92-ED01EB73ED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A53452-E750-9738-4C25-137D4C787D3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4BD8E923-A8C1-D912-2100-2B864BDB31D2}"/>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1035004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A0B53-3297-2A86-DF0C-273EB93827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98EF0D-3E37-DB4C-82F5-F125AE2110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B08624-3253-E7A1-78FD-4297B6D359F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B55ED93-11E6-6BF9-C635-945B23A6C32E}"/>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47149685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30BD0-4530-5542-D375-6AF9993982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FA2A89-F541-1A87-94D8-4466B21D14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A21400-986D-2090-8E91-7270A82CF0E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D469FDB2-5BB8-625F-F2D8-70D98D98FB9F}"/>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18730258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70B72F-BD32-CE56-C9E7-373A631818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A387EE-DC34-BB38-4ADE-138E8C25F2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112B4B-FB46-3FEA-AA3B-67F72129B363}"/>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713AF9C9-893D-C5FB-68EC-F3BC8848C6E6}"/>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7008781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55986-85DD-56A0-48CC-8C9DB85641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2673-9F30-786F-73C8-1ACADDA3D5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193B58-7FAC-625A-1869-CE70A853947B}"/>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DF019229-EEFB-FB69-FB87-52841DD89677}"/>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0548200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F9B1-E543-8BD6-39D0-C03353CC78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7E34FE-9E3D-4297-60AB-68FA2DC28E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2DCAA3-A48D-A7F7-37ED-45E5F2CD00B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53F5EB05-EBB1-764A-A6BD-56F50EF21F50}"/>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0533113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E3542-2A21-8E70-6E76-47839C26B3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12E0A0-8CBE-6335-DE8A-A166A29DFE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731E1D-F641-9B74-B50D-47767997D2FB}"/>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562C7C5-44E4-640E-2AA6-B6A6CE238ECD}"/>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93513284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F48005-F625-1FD2-7944-1323C5AD70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245A54-E692-0FF2-DB29-D27F77C1C5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46328E-F5FB-2F36-9236-1B64AF1C621D}"/>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88F206A2-AC4F-9BF1-E985-86231DCDA1BD}"/>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70227269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FBC84D-1262-74D6-5EF2-66E1BEBD3A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FE73BA-0CBA-92F5-FCE2-FD18012DE2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7041B7-8224-11F9-CA52-9B57B5D20D5A}"/>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D37B360B-7E19-117C-8ED9-3C57AA952401}"/>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44313069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CEB4A-5916-5FCB-B340-309622D9CF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0DA670-33BC-A2F1-4CFE-C0770BF535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9BEB86-E306-F990-65E7-E72A0155CC0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753EB1E4-4D2D-0CD3-22A1-9A99643844C5}"/>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76865339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6E7AE-4E71-535D-3864-565C592E76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E3049F-0005-C595-0BF5-0D466D996B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6EBF03-8949-B11D-8DB9-7B4E0CF27A69}"/>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8609E20-DE9C-94D3-4578-7F0CD6AA127A}"/>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58435142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ED0A7-2178-577F-FD45-971F5B7987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352B4D-3B56-5BDE-BF14-8AF462F12A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57BFC4-2A5A-5F8C-C400-FE3DA6F2CA19}"/>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D8D34F91-A992-688F-5B3A-520F5F9CB0B7}"/>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52043584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69321-FFB9-3048-56E5-82172258EF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F97341-A014-3BDD-E611-52532F37AC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699F72-B95B-AD6E-6025-A86BA770845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2A011CA-2A7F-6269-6BC9-5F6C9905AE49}"/>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27735083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E146D-952B-4851-7F53-E49C4A01B0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23D8AE-BD5F-86B8-F8B2-D9126696A5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1E075E-4DD7-70A3-966A-306560768AE6}"/>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E061EDA7-9C77-40DD-4557-F13259C7C416}"/>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2846923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98987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91600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79506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2894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80544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33131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14636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26185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47328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43400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736906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938786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2499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173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82315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1336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1414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9637935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12.jpeg"/><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21.jpe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22.jpe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4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5.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71944" y="3336373"/>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Ahmed Omar</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2721386" cy="707886"/>
          </a:xfrm>
          <a:prstGeom prst="rect">
            <a:avLst/>
          </a:prstGeom>
          <a:noFill/>
        </p:spPr>
        <p:txBody>
          <a:bodyPr wrap="none" rtlCol="0">
            <a:spAutoFit/>
          </a:bodyPr>
          <a:lstStyle/>
          <a:p>
            <a:r>
              <a:rPr lang="en-US" sz="2000" dirty="0">
                <a:latin typeface="Alexandria" charset="0"/>
                <a:cs typeface="Alexandria" charset="0"/>
              </a:rPr>
              <a:t>IT391 </a:t>
            </a:r>
          </a:p>
          <a:p>
            <a:r>
              <a:rPr lang="en-US" sz="2000" dirty="0">
                <a:latin typeface="Alexandria" charset="0"/>
                <a:cs typeface="Alexandria" charset="0"/>
              </a:rPr>
              <a:t>System Administration 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13EEA227-24AC-21BC-0409-6D0B0F4A2354}"/>
              </a:ext>
            </a:extLst>
          </p:cNvPr>
          <p:cNvSpPr txBox="1"/>
          <p:nvPr/>
        </p:nvSpPr>
        <p:spPr>
          <a:xfrm>
            <a:off x="766034" y="2296810"/>
            <a:ext cx="6919330" cy="954107"/>
          </a:xfrm>
          <a:prstGeom prst="rect">
            <a:avLst/>
          </a:prstGeom>
          <a:noFill/>
        </p:spPr>
        <p:txBody>
          <a:bodyPr wrap="square">
            <a:spAutoFit/>
          </a:bodyPr>
          <a:lstStyle/>
          <a:p>
            <a:pPr algn="l"/>
            <a:endParaRPr lang="en-US" sz="800" b="0" i="0" u="none" strike="noStrike" baseline="0" dirty="0">
              <a:solidFill>
                <a:srgbClr val="000000"/>
              </a:solidFill>
              <a:latin typeface="Calibri" panose="020F0502020204030204" pitchFamily="34" charset="0"/>
            </a:endParaRPr>
          </a:p>
          <a:p>
            <a:endParaRPr lang="en-US" sz="800" b="0" i="0" u="none" strike="noStrike" baseline="0" dirty="0">
              <a:latin typeface="Calibri" panose="020F0502020204030204" pitchFamily="34" charset="0"/>
            </a:endParaRPr>
          </a:p>
          <a:p>
            <a:r>
              <a:rPr lang="en-US" sz="4000" b="1" dirty="0">
                <a:latin typeface="Alexandria"/>
              </a:rPr>
              <a:t>System Administration 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36819" y="3265251"/>
            <a:ext cx="5251951"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400" b="1" dirty="0">
                <a:solidFill>
                  <a:srgbClr val="00B0F0"/>
                </a:solidFill>
                <a:latin typeface="Alexandria" charset="0"/>
                <a:cs typeface="Alexandria" charset="0"/>
              </a:rPr>
              <a:t>Network Foundations</a:t>
            </a: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2</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Ahmed Omar</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6559119" y="4958995"/>
            <a:ext cx="272138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IT391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System Administration 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584629"/>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Agenda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4AD2BF15-AA6D-CFC8-0D52-54AE2E0A62CA}"/>
              </a:ext>
            </a:extLst>
          </p:cNvPr>
          <p:cNvSpPr txBox="1"/>
          <p:nvPr/>
        </p:nvSpPr>
        <p:spPr>
          <a:xfrm>
            <a:off x="3789642" y="2357095"/>
            <a:ext cx="7145927" cy="4031873"/>
          </a:xfrm>
          <a:prstGeom prst="rect">
            <a:avLst/>
          </a:prstGeom>
          <a:noFill/>
        </p:spPr>
        <p:txBody>
          <a:bodyPr wrap="square">
            <a:spAutoFit/>
          </a:bodyPr>
          <a:lstStyle/>
          <a:p>
            <a:pPr marL="457200" indent="-457200">
              <a:buFont typeface="Wingdings" panose="05000000000000000000" pitchFamily="2" charset="2"/>
              <a:buChar char="Ø"/>
            </a:pPr>
            <a:r>
              <a:rPr lang="en-US" sz="3200" b="1" dirty="0">
                <a:latin typeface="Alexandria"/>
              </a:rPr>
              <a:t>Introduction to Networks</a:t>
            </a:r>
          </a:p>
          <a:p>
            <a:pPr marL="457200" indent="-457200">
              <a:buFont typeface="Wingdings" panose="05000000000000000000" pitchFamily="2" charset="2"/>
              <a:buChar char="Ø"/>
            </a:pPr>
            <a:r>
              <a:rPr lang="en-US" sz="3200" b="1" dirty="0">
                <a:latin typeface="Alexandria"/>
              </a:rPr>
              <a:t> Network Components Overview</a:t>
            </a:r>
          </a:p>
          <a:p>
            <a:pPr marL="457200" indent="-457200">
              <a:buFont typeface="Wingdings" panose="05000000000000000000" pitchFamily="2" charset="2"/>
              <a:buChar char="Ø"/>
            </a:pPr>
            <a:r>
              <a:rPr lang="en-US" sz="3200" b="1" dirty="0">
                <a:latin typeface="Alexandria"/>
              </a:rPr>
              <a:t>Types of Networks</a:t>
            </a:r>
          </a:p>
          <a:p>
            <a:pPr marL="457200" indent="-457200">
              <a:buFont typeface="Wingdings" panose="05000000000000000000" pitchFamily="2" charset="2"/>
              <a:buChar char="Ø"/>
            </a:pPr>
            <a:r>
              <a:rPr lang="en-US" sz="3200" b="1" dirty="0">
                <a:latin typeface="Alexandria"/>
              </a:rPr>
              <a:t>Network Topologies</a:t>
            </a:r>
          </a:p>
          <a:p>
            <a:pPr marL="457200" indent="-457200">
              <a:buFont typeface="Wingdings" panose="05000000000000000000" pitchFamily="2" charset="2"/>
              <a:buChar char="Ø"/>
            </a:pPr>
            <a:r>
              <a:rPr lang="en-US" sz="3200" b="1" dirty="0">
                <a:latin typeface="Alexandria"/>
              </a:rPr>
              <a:t>Network Protocols </a:t>
            </a:r>
          </a:p>
          <a:p>
            <a:pPr marL="457200" indent="-457200">
              <a:buFont typeface="Wingdings" panose="05000000000000000000" pitchFamily="2" charset="2"/>
              <a:buChar char="Ø"/>
            </a:pPr>
            <a:r>
              <a:rPr lang="en-US" sz="3200" b="1" dirty="0">
                <a:latin typeface="Alexandria"/>
              </a:rPr>
              <a:t>Client and Server </a:t>
            </a:r>
          </a:p>
          <a:p>
            <a:pPr marL="457200" indent="-457200">
              <a:buFont typeface="Wingdings" panose="05000000000000000000" pitchFamily="2" charset="2"/>
              <a:buChar char="Ø"/>
            </a:pPr>
            <a:r>
              <a:rPr lang="en-US" sz="3200" b="1" dirty="0">
                <a:latin typeface="Alexandria"/>
              </a:rPr>
              <a:t>Network Operating System (NOS)</a:t>
            </a:r>
          </a:p>
          <a:p>
            <a:pPr marL="457200" indent="-457200">
              <a:buFont typeface="Wingdings" panose="05000000000000000000" pitchFamily="2" charset="2"/>
              <a:buChar char="Ø"/>
            </a:pPr>
            <a:r>
              <a:rPr lang="en-US" sz="3200" b="1" dirty="0">
                <a:latin typeface="Alexandria"/>
              </a:rPr>
              <a:t> Virtual Machine (VM)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2A8DA2-75FB-947C-020C-FD42532B66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58BA74-0ADB-3AA4-C536-E7138AFDBAA0}"/>
              </a:ext>
            </a:extLst>
          </p:cNvPr>
          <p:cNvSpPr/>
          <p:nvPr/>
        </p:nvSpPr>
        <p:spPr>
          <a:xfrm>
            <a:off x="617280" y="1685495"/>
            <a:ext cx="746200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E03CF83-DD47-D121-AEE2-4A8104CC23E7}"/>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Introduction to Networks</a:t>
            </a:r>
          </a:p>
        </p:txBody>
      </p:sp>
      <p:sp>
        <p:nvSpPr>
          <p:cNvPr id="48" name="TextBox 47">
            <a:extLst>
              <a:ext uri="{FF2B5EF4-FFF2-40B4-BE49-F238E27FC236}">
                <a16:creationId xmlns:a16="http://schemas.microsoft.com/office/drawing/2014/main" id="{81904DEF-3535-4B0A-930A-9A1180C03CCC}"/>
              </a:ext>
            </a:extLst>
          </p:cNvPr>
          <p:cNvSpPr txBox="1"/>
          <p:nvPr/>
        </p:nvSpPr>
        <p:spPr>
          <a:xfrm>
            <a:off x="825500" y="2023853"/>
            <a:ext cx="6251705" cy="2677656"/>
          </a:xfrm>
          <a:prstGeom prst="rect">
            <a:avLst/>
          </a:prstGeom>
          <a:noFill/>
        </p:spPr>
        <p:txBody>
          <a:bodyPr wrap="square" rtlCol="0">
            <a:spAutoFit/>
          </a:bodyPr>
          <a:lstStyle/>
          <a:p>
            <a:pPr rtl="0" fontAlgn="base">
              <a:buFont typeface="Arial" panose="020B0604020202020204" pitchFamily="34" charset="0"/>
              <a:buChar char="•"/>
            </a:pPr>
            <a:r>
              <a:rPr lang="en-US" sz="2400" b="1" i="0" u="sng" strike="noStrike" dirty="0">
                <a:solidFill>
                  <a:srgbClr val="000000"/>
                </a:solidFill>
                <a:effectLst/>
                <a:latin typeface="Google Sans Text"/>
              </a:rPr>
              <a:t>Definition of a Network</a:t>
            </a:r>
          </a:p>
          <a:p>
            <a:pPr rtl="0" fontAlgn="base"/>
            <a:r>
              <a:rPr lang="en-US" sz="2400" i="0" u="none" strike="noStrike" dirty="0">
                <a:solidFill>
                  <a:srgbClr val="000000"/>
                </a:solidFill>
                <a:effectLst/>
                <a:latin typeface="Google Sans Text"/>
              </a:rPr>
              <a:t>A network is a group of computers connected to each other to provide services to users.</a:t>
            </a:r>
          </a:p>
          <a:p>
            <a:pPr rtl="0" fontAlgn="base">
              <a:buFont typeface="Arial" panose="020B0604020202020204" pitchFamily="34" charset="0"/>
              <a:buChar char="•"/>
            </a:pPr>
            <a:endParaRPr lang="en-US" sz="2400" b="1" i="0" u="none" strike="noStrike" dirty="0">
              <a:solidFill>
                <a:srgbClr val="000000"/>
              </a:solidFill>
              <a:effectLst/>
              <a:latin typeface="Google Sans Text"/>
            </a:endParaRPr>
          </a:p>
          <a:p>
            <a:pPr indent="-342900" fontAlgn="base">
              <a:buFont typeface="Arial" panose="020B0604020202020204" pitchFamily="34" charset="0"/>
              <a:buChar char="•"/>
            </a:pPr>
            <a:r>
              <a:rPr lang="en-US" sz="2400" b="1" u="sng" dirty="0">
                <a:solidFill>
                  <a:srgbClr val="000000"/>
                </a:solidFill>
                <a:latin typeface="Google Sans Text"/>
              </a:rPr>
              <a:t>Purpose</a:t>
            </a:r>
          </a:p>
          <a:p>
            <a:pPr rtl="0" fontAlgn="base"/>
            <a:r>
              <a:rPr lang="en-US" sz="2400" i="0" u="none" strike="noStrike" dirty="0">
                <a:solidFill>
                  <a:srgbClr val="000000"/>
                </a:solidFill>
                <a:effectLst/>
                <a:latin typeface="Google Sans Text"/>
              </a:rPr>
              <a:t>Enables communication, resource sharing, and access to modern technologies.</a:t>
            </a:r>
            <a:endParaRPr lang="en-US" sz="2400" i="0" u="none" strike="noStrike" dirty="0">
              <a:solidFill>
                <a:srgbClr val="000000"/>
              </a:solidFill>
              <a:effectLst/>
              <a:latin typeface="Arial" panose="020B0604020202020204" pitchFamily="34" charset="0"/>
            </a:endParaRPr>
          </a:p>
        </p:txBody>
      </p:sp>
      <p:pic>
        <p:nvPicPr>
          <p:cNvPr id="7" name="Graphic 21">
            <a:extLst>
              <a:ext uri="{FF2B5EF4-FFF2-40B4-BE49-F238E27FC236}">
                <a16:creationId xmlns:a16="http://schemas.microsoft.com/office/drawing/2014/main" id="{80BC92CC-2020-C6A1-8A6E-3D645889C3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omputer network with a globe&#10;&#10;AI-generated content may be incorrect.">
            <a:extLst>
              <a:ext uri="{FF2B5EF4-FFF2-40B4-BE49-F238E27FC236}">
                <a16:creationId xmlns:a16="http://schemas.microsoft.com/office/drawing/2014/main" id="{C772C52E-ABF0-9F83-51F6-502453FB16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92230" y="1685495"/>
            <a:ext cx="3691761" cy="4370412"/>
          </a:xfrm>
          <a:prstGeom prst="rect">
            <a:avLst/>
          </a:prstGeom>
        </p:spPr>
      </p:pic>
    </p:spTree>
    <p:extLst>
      <p:ext uri="{BB962C8B-B14F-4D97-AF65-F5344CB8AC3E}">
        <p14:creationId xmlns:p14="http://schemas.microsoft.com/office/powerpoint/2010/main" val="174149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0DF984-E180-6858-6696-245095C75B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A08465-86A0-7311-76F7-B16C4EDB7CB4}"/>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2FF51D8-FC67-AED5-92FB-FCB55AF6094E}"/>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Types of Network Services</a:t>
            </a:r>
          </a:p>
        </p:txBody>
      </p:sp>
      <p:sp>
        <p:nvSpPr>
          <p:cNvPr id="48" name="TextBox 47">
            <a:extLst>
              <a:ext uri="{FF2B5EF4-FFF2-40B4-BE49-F238E27FC236}">
                <a16:creationId xmlns:a16="http://schemas.microsoft.com/office/drawing/2014/main" id="{1F43A63B-DD0C-0AEB-234D-2EFFC45899CA}"/>
              </a:ext>
            </a:extLst>
          </p:cNvPr>
          <p:cNvSpPr txBox="1"/>
          <p:nvPr/>
        </p:nvSpPr>
        <p:spPr>
          <a:xfrm>
            <a:off x="825500" y="2023853"/>
            <a:ext cx="10541000" cy="3908762"/>
          </a:xfrm>
          <a:prstGeom prst="rect">
            <a:avLst/>
          </a:prstGeom>
          <a:noFill/>
        </p:spPr>
        <p:txBody>
          <a:bodyPr wrap="square" rtlCol="0">
            <a:spAutoFit/>
          </a:bodyPr>
          <a:lstStyle/>
          <a:p>
            <a:pPr algn="l">
              <a:buFont typeface="Arial" panose="020B0604020202020204" pitchFamily="34" charset="0"/>
              <a:buChar char="•"/>
            </a:pPr>
            <a:r>
              <a:rPr lang="en-US" sz="2800" b="1" dirty="0">
                <a:latin typeface="Alexandria" charset="0"/>
              </a:rPr>
              <a:t>Data Sharing</a:t>
            </a:r>
          </a:p>
          <a:p>
            <a:pPr marL="914400" lvl="1" indent="-457200" algn="l">
              <a:buFont typeface="Wingdings" panose="05000000000000000000" pitchFamily="2" charset="2"/>
              <a:buChar char="q"/>
            </a:pPr>
            <a:r>
              <a:rPr lang="en-US" sz="2800" dirty="0">
                <a:latin typeface="Alexandria" charset="0"/>
              </a:rPr>
              <a:t>Example: File server allows multiple users to access and share files.</a:t>
            </a:r>
          </a:p>
          <a:p>
            <a:pPr algn="l">
              <a:buFont typeface="Arial" panose="020B0604020202020204" pitchFamily="34" charset="0"/>
              <a:buChar char="•"/>
            </a:pPr>
            <a:r>
              <a:rPr lang="en-US" sz="2800" b="1" dirty="0">
                <a:latin typeface="Alexandria" charset="0"/>
              </a:rPr>
              <a:t>Resource Sharing</a:t>
            </a:r>
          </a:p>
          <a:p>
            <a:pPr marL="914400" lvl="1" indent="-457200">
              <a:buFont typeface="Wingdings" panose="05000000000000000000" pitchFamily="2" charset="2"/>
              <a:buChar char="q"/>
            </a:pPr>
            <a:r>
              <a:rPr lang="en-US" sz="2800" dirty="0">
                <a:latin typeface="Alexandria" charset="0"/>
              </a:rPr>
              <a:t>Example: Shared devices like printers and scanners.</a:t>
            </a:r>
          </a:p>
          <a:p>
            <a:pPr algn="l">
              <a:buFont typeface="Arial" panose="020B0604020202020204" pitchFamily="34" charset="0"/>
              <a:buChar char="•"/>
            </a:pPr>
            <a:r>
              <a:rPr lang="en-US" sz="2800" b="1" dirty="0">
                <a:latin typeface="Alexandria" charset="0"/>
              </a:rPr>
              <a:t>Modern Technologies</a:t>
            </a:r>
          </a:p>
          <a:p>
            <a:pPr marL="914400" lvl="1" indent="-457200">
              <a:buFont typeface="Wingdings" panose="05000000000000000000" pitchFamily="2" charset="2"/>
              <a:buChar char="q"/>
            </a:pPr>
            <a:r>
              <a:rPr lang="en-US" sz="2800" dirty="0">
                <a:latin typeface="Alexandria" charset="0"/>
              </a:rPr>
              <a:t>Examples: VOIP (Voice Over IP), Video Conferencing, Internet of Things (IoT), Cloud Computing.</a:t>
            </a:r>
          </a:p>
          <a:p>
            <a:pPr marL="304800" rtl="0" fontAlgn="base">
              <a:buFont typeface="Arial" panose="020B0604020202020204" pitchFamily="34" charset="0"/>
              <a:buChar char="•"/>
            </a:pPr>
            <a:endParaRPr lang="en-US" sz="2400" b="0" i="0" u="none" strike="noStrike" dirty="0">
              <a:solidFill>
                <a:srgbClr val="000000"/>
              </a:solidFill>
              <a:effectLst/>
              <a:latin typeface="Arial" panose="020B0604020202020204" pitchFamily="34" charset="0"/>
            </a:endParaRPr>
          </a:p>
        </p:txBody>
      </p:sp>
      <p:pic>
        <p:nvPicPr>
          <p:cNvPr id="7" name="Graphic 21">
            <a:extLst>
              <a:ext uri="{FF2B5EF4-FFF2-40B4-BE49-F238E27FC236}">
                <a16:creationId xmlns:a16="http://schemas.microsoft.com/office/drawing/2014/main" id="{6AC1F1ED-7845-AF84-CA72-AB7D1C9B11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899334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27B3D2-2FD3-8305-0FC3-D971C2BB8A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0BFDAB-EC4F-A6E1-6121-02D3C7AD8A84}"/>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A3C86FD-2C89-3C79-5759-6C27422F4850}"/>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Types of Network Services</a:t>
            </a:r>
          </a:p>
        </p:txBody>
      </p:sp>
      <p:sp>
        <p:nvSpPr>
          <p:cNvPr id="48" name="TextBox 47">
            <a:extLst>
              <a:ext uri="{FF2B5EF4-FFF2-40B4-BE49-F238E27FC236}">
                <a16:creationId xmlns:a16="http://schemas.microsoft.com/office/drawing/2014/main" id="{23334DD0-1A69-7E3E-2B3B-96ED96E64AEC}"/>
              </a:ext>
            </a:extLst>
          </p:cNvPr>
          <p:cNvSpPr txBox="1"/>
          <p:nvPr/>
        </p:nvSpPr>
        <p:spPr>
          <a:xfrm>
            <a:off x="825500" y="2023853"/>
            <a:ext cx="10541000" cy="2923877"/>
          </a:xfrm>
          <a:prstGeom prst="rect">
            <a:avLst/>
          </a:prstGeom>
          <a:noFill/>
        </p:spPr>
        <p:txBody>
          <a:bodyPr wrap="square" rtlCol="0">
            <a:spAutoFit/>
          </a:bodyPr>
          <a:lstStyle/>
          <a:p>
            <a:pPr algn="l">
              <a:buFont typeface="Arial" panose="020B0604020202020204" pitchFamily="34" charset="0"/>
              <a:buChar char="•"/>
            </a:pPr>
            <a:r>
              <a:rPr lang="en-US" sz="2800" b="1" dirty="0">
                <a:latin typeface="Alexandria" charset="0"/>
              </a:rPr>
              <a:t>Data Sharing</a:t>
            </a:r>
          </a:p>
          <a:p>
            <a:pPr algn="l">
              <a:buFont typeface="Arial" panose="020B0604020202020204" pitchFamily="34" charset="0"/>
              <a:buChar char="•"/>
            </a:pPr>
            <a:endParaRPr lang="en-US" sz="2800" b="1" dirty="0">
              <a:latin typeface="Alexandria" charset="0"/>
            </a:endParaRPr>
          </a:p>
          <a:p>
            <a:pPr marL="914400" lvl="1" indent="-457200" algn="l">
              <a:buFont typeface="Wingdings" panose="05000000000000000000" pitchFamily="2" charset="2"/>
              <a:buChar char="q"/>
            </a:pPr>
            <a:r>
              <a:rPr lang="en-US" sz="2800" dirty="0">
                <a:latin typeface="Alexandria" charset="0"/>
              </a:rPr>
              <a:t>Example: </a:t>
            </a:r>
            <a:r>
              <a:rPr lang="en-US" sz="2800" b="1" u="sng" dirty="0">
                <a:latin typeface="Alexandria" charset="0"/>
              </a:rPr>
              <a:t>File server </a:t>
            </a:r>
            <a:r>
              <a:rPr lang="en-US" sz="2800" dirty="0">
                <a:latin typeface="Alexandria" charset="0"/>
              </a:rPr>
              <a:t>allows multiple users to access and share files.</a:t>
            </a:r>
          </a:p>
          <a:p>
            <a:pPr marL="914400" lvl="1" indent="-457200" algn="l">
              <a:buFont typeface="Wingdings" panose="05000000000000000000" pitchFamily="2" charset="2"/>
              <a:buChar char="q"/>
            </a:pPr>
            <a:r>
              <a:rPr lang="en-US" sz="2400" b="0" i="0" u="none" strike="noStrike" dirty="0">
                <a:solidFill>
                  <a:srgbClr val="000000"/>
                </a:solidFill>
                <a:effectLst/>
                <a:latin typeface="Arial" panose="020B0604020202020204" pitchFamily="34" charset="0"/>
              </a:rPr>
              <a:t>Centralized storage for documents and media.</a:t>
            </a:r>
          </a:p>
          <a:p>
            <a:pPr marL="914400" lvl="1" indent="-457200" algn="l">
              <a:buFont typeface="Wingdings" panose="05000000000000000000" pitchFamily="2" charset="2"/>
              <a:buChar char="q"/>
            </a:pPr>
            <a:endParaRPr lang="en-US" sz="2400" b="0" i="0" u="none" strike="noStrike" dirty="0">
              <a:solidFill>
                <a:srgbClr val="000000"/>
              </a:solidFill>
              <a:effectLst/>
              <a:latin typeface="Arial" panose="020B0604020202020204" pitchFamily="34" charset="0"/>
            </a:endParaRPr>
          </a:p>
          <a:p>
            <a:pPr marL="914400" lvl="1" indent="-457200" algn="l">
              <a:buFont typeface="Wingdings" panose="05000000000000000000" pitchFamily="2" charset="2"/>
              <a:buChar char="q"/>
            </a:pPr>
            <a:r>
              <a:rPr lang="en-US" sz="2400" b="0" i="0" u="none" strike="noStrike" dirty="0">
                <a:solidFill>
                  <a:srgbClr val="000000"/>
                </a:solidFill>
                <a:effectLst/>
                <a:latin typeface="Arial" panose="020B0604020202020204" pitchFamily="34" charset="0"/>
              </a:rPr>
              <a:t>Facilitates collaboration and backup.</a:t>
            </a:r>
          </a:p>
        </p:txBody>
      </p:sp>
      <p:pic>
        <p:nvPicPr>
          <p:cNvPr id="7" name="Graphic 21">
            <a:extLst>
              <a:ext uri="{FF2B5EF4-FFF2-40B4-BE49-F238E27FC236}">
                <a16:creationId xmlns:a16="http://schemas.microsoft.com/office/drawing/2014/main" id="{6983758E-68DE-F75D-4646-07EF793DEF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726035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C355AA-B573-A98B-3D7C-0971EFDDC9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A5337B-9DD0-2FD6-5D05-F2615A0630DA}"/>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56138F-8B17-412F-3059-DAEB191AE17A}"/>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Types of Network Services</a:t>
            </a:r>
          </a:p>
        </p:txBody>
      </p:sp>
      <p:sp>
        <p:nvSpPr>
          <p:cNvPr id="48" name="TextBox 47">
            <a:extLst>
              <a:ext uri="{FF2B5EF4-FFF2-40B4-BE49-F238E27FC236}">
                <a16:creationId xmlns:a16="http://schemas.microsoft.com/office/drawing/2014/main" id="{00DE2D91-DC5B-96F5-348A-F3E123FC2017}"/>
              </a:ext>
            </a:extLst>
          </p:cNvPr>
          <p:cNvSpPr txBox="1"/>
          <p:nvPr/>
        </p:nvSpPr>
        <p:spPr>
          <a:xfrm>
            <a:off x="825500" y="2023853"/>
            <a:ext cx="10541000" cy="2616101"/>
          </a:xfrm>
          <a:prstGeom prst="rect">
            <a:avLst/>
          </a:prstGeom>
          <a:noFill/>
        </p:spPr>
        <p:txBody>
          <a:bodyPr wrap="square" rtlCol="0">
            <a:spAutoFit/>
          </a:bodyPr>
          <a:lstStyle/>
          <a:p>
            <a:pPr algn="l">
              <a:buFont typeface="Arial" panose="020B0604020202020204" pitchFamily="34" charset="0"/>
              <a:buChar char="•"/>
            </a:pPr>
            <a:r>
              <a:rPr lang="en-US" sz="2800" b="1" dirty="0">
                <a:latin typeface="Alexandria" charset="0"/>
              </a:rPr>
              <a:t>Resource Sharing</a:t>
            </a:r>
          </a:p>
          <a:p>
            <a:pPr algn="l">
              <a:buFont typeface="Arial" panose="020B0604020202020204" pitchFamily="34" charset="0"/>
              <a:buChar char="•"/>
            </a:pPr>
            <a:endParaRPr lang="en-US" sz="2800" b="1" dirty="0">
              <a:latin typeface="Alexandria" charset="0"/>
            </a:endParaRPr>
          </a:p>
          <a:p>
            <a:pPr marL="914400" lvl="1" indent="-457200">
              <a:buFont typeface="Wingdings" panose="05000000000000000000" pitchFamily="2" charset="2"/>
              <a:buChar char="q"/>
            </a:pPr>
            <a:r>
              <a:rPr lang="en-US" sz="2800" b="1" dirty="0">
                <a:latin typeface="Alexandria" charset="0"/>
              </a:rPr>
              <a:t>Shared access reduces cost and increases efficiency.</a:t>
            </a:r>
          </a:p>
          <a:p>
            <a:pPr marL="914400" lvl="1" indent="-457200">
              <a:buFont typeface="Wingdings" panose="05000000000000000000" pitchFamily="2" charset="2"/>
              <a:buChar char="q"/>
            </a:pPr>
            <a:r>
              <a:rPr lang="en-US" sz="2800" b="1" dirty="0">
                <a:latin typeface="Alexandria" charset="0"/>
              </a:rPr>
              <a:t>Users can send print or scan jobs from any connected device.</a:t>
            </a:r>
          </a:p>
          <a:p>
            <a:pPr marL="914400" lvl="1" indent="-457200">
              <a:buFont typeface="Wingdings" panose="05000000000000000000" pitchFamily="2" charset="2"/>
              <a:buChar char="q"/>
            </a:pPr>
            <a:r>
              <a:rPr lang="en-US" sz="2800" dirty="0">
                <a:latin typeface="Alexandria" charset="0"/>
              </a:rPr>
              <a:t>Example: Shared devices like printers and scanners.</a:t>
            </a:r>
          </a:p>
          <a:p>
            <a:pPr marL="304800" rtl="0" fontAlgn="base">
              <a:buFont typeface="Arial" panose="020B0604020202020204" pitchFamily="34" charset="0"/>
              <a:buChar char="•"/>
            </a:pPr>
            <a:endParaRPr lang="en-US" sz="2400" b="0" i="0" u="none" strike="noStrike" dirty="0">
              <a:solidFill>
                <a:srgbClr val="000000"/>
              </a:solidFill>
              <a:effectLst/>
              <a:latin typeface="Arial" panose="020B0604020202020204" pitchFamily="34" charset="0"/>
            </a:endParaRPr>
          </a:p>
        </p:txBody>
      </p:sp>
      <p:pic>
        <p:nvPicPr>
          <p:cNvPr id="7" name="Graphic 21">
            <a:extLst>
              <a:ext uri="{FF2B5EF4-FFF2-40B4-BE49-F238E27FC236}">
                <a16:creationId xmlns:a16="http://schemas.microsoft.com/office/drawing/2014/main" id="{3C4046F1-644F-2658-92DA-A734A3CE4A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479017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B6AEE7-48A2-E194-0D30-249DE18C20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A0E3ED-BF27-2B1A-A679-3C3D3B939DA9}"/>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2B31058-7D4C-8F6F-7312-49FE9014AD49}"/>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Types of Network Services</a:t>
            </a:r>
          </a:p>
        </p:txBody>
      </p:sp>
      <p:sp>
        <p:nvSpPr>
          <p:cNvPr id="48" name="TextBox 47">
            <a:extLst>
              <a:ext uri="{FF2B5EF4-FFF2-40B4-BE49-F238E27FC236}">
                <a16:creationId xmlns:a16="http://schemas.microsoft.com/office/drawing/2014/main" id="{19131499-C7D1-2C70-AF2A-B598316A8D2D}"/>
              </a:ext>
            </a:extLst>
          </p:cNvPr>
          <p:cNvSpPr txBox="1"/>
          <p:nvPr/>
        </p:nvSpPr>
        <p:spPr>
          <a:xfrm>
            <a:off x="825500" y="2023853"/>
            <a:ext cx="10541000" cy="3970318"/>
          </a:xfrm>
          <a:prstGeom prst="rect">
            <a:avLst/>
          </a:prstGeom>
          <a:noFill/>
        </p:spPr>
        <p:txBody>
          <a:bodyPr wrap="square" rtlCol="0">
            <a:spAutoFit/>
          </a:bodyPr>
          <a:lstStyle/>
          <a:p>
            <a:pPr algn="l">
              <a:buFont typeface="Arial" panose="020B0604020202020204" pitchFamily="34" charset="0"/>
              <a:buChar char="•"/>
            </a:pPr>
            <a:r>
              <a:rPr lang="en-US" sz="2800" b="1" dirty="0">
                <a:latin typeface="Alexandria" charset="0"/>
              </a:rPr>
              <a:t>Modern Technologies</a:t>
            </a:r>
          </a:p>
          <a:p>
            <a:pPr marL="457200" indent="-457200" algn="l">
              <a:buFont typeface="Wingdings" panose="05000000000000000000" pitchFamily="2" charset="2"/>
              <a:buChar char="q"/>
            </a:pPr>
            <a:r>
              <a:rPr lang="en-US" sz="2800" b="1" dirty="0">
                <a:latin typeface="Alexandria" charset="0"/>
              </a:rPr>
              <a:t>VOIP</a:t>
            </a:r>
          </a:p>
          <a:p>
            <a:pPr marL="914400" lvl="1" indent="-457200" algn="l">
              <a:buFont typeface="Wingdings" panose="05000000000000000000" pitchFamily="2" charset="2"/>
              <a:buChar char="ü"/>
            </a:pPr>
            <a:r>
              <a:rPr lang="en-US" sz="2800" dirty="0">
                <a:latin typeface="Alexandria" charset="0"/>
              </a:rPr>
              <a:t>Internet-based voice communication.</a:t>
            </a:r>
          </a:p>
          <a:p>
            <a:pPr marL="457200" indent="-457200" algn="l">
              <a:buFont typeface="Wingdings" panose="05000000000000000000" pitchFamily="2" charset="2"/>
              <a:buChar char="q"/>
            </a:pPr>
            <a:r>
              <a:rPr lang="en-US" sz="2800" b="1" dirty="0">
                <a:latin typeface="Alexandria" charset="0"/>
              </a:rPr>
              <a:t>Video Conferencing</a:t>
            </a:r>
          </a:p>
          <a:p>
            <a:pPr marL="914400" lvl="1" indent="-457200">
              <a:buFont typeface="Wingdings" panose="05000000000000000000" pitchFamily="2" charset="2"/>
              <a:buChar char="ü"/>
            </a:pPr>
            <a:r>
              <a:rPr lang="en-US" sz="2800" dirty="0">
                <a:latin typeface="Alexandria" charset="0"/>
              </a:rPr>
              <a:t>Real-time video meetings over the network.</a:t>
            </a:r>
          </a:p>
          <a:p>
            <a:pPr marL="457200" indent="-457200" algn="l">
              <a:buFont typeface="Wingdings" panose="05000000000000000000" pitchFamily="2" charset="2"/>
              <a:buChar char="q"/>
            </a:pPr>
            <a:r>
              <a:rPr lang="en-US" sz="2800" b="1" dirty="0">
                <a:latin typeface="Alexandria" charset="0"/>
              </a:rPr>
              <a:t>IoT (Internet of Things)</a:t>
            </a:r>
          </a:p>
          <a:p>
            <a:pPr marL="914400" lvl="1" indent="-457200" algn="l">
              <a:buFont typeface="Wingdings" panose="05000000000000000000" pitchFamily="2" charset="2"/>
              <a:buChar char="q"/>
            </a:pPr>
            <a:r>
              <a:rPr lang="en-US" sz="2800" dirty="0">
                <a:latin typeface="Alexandria" charset="0"/>
              </a:rPr>
              <a:t>Connecting smart devices for automation and monitoring.</a:t>
            </a:r>
          </a:p>
          <a:p>
            <a:pPr marL="457200" indent="-457200" algn="l">
              <a:buFont typeface="Wingdings" panose="05000000000000000000" pitchFamily="2" charset="2"/>
              <a:buChar char="q"/>
            </a:pPr>
            <a:r>
              <a:rPr lang="en-US" sz="2800" b="1" dirty="0">
                <a:latin typeface="Alexandria" charset="0"/>
              </a:rPr>
              <a:t>Cloud Computing</a:t>
            </a:r>
          </a:p>
          <a:p>
            <a:pPr marL="914400" lvl="1" indent="-457200" algn="l">
              <a:buFont typeface="Wingdings" panose="05000000000000000000" pitchFamily="2" charset="2"/>
              <a:buChar char="q"/>
            </a:pPr>
            <a:r>
              <a:rPr lang="en-US" sz="2800" dirty="0">
                <a:latin typeface="Alexandria" charset="0"/>
              </a:rPr>
              <a:t>Access to computing resources and storage over the internet.</a:t>
            </a:r>
          </a:p>
        </p:txBody>
      </p:sp>
      <p:pic>
        <p:nvPicPr>
          <p:cNvPr id="7" name="Graphic 21">
            <a:extLst>
              <a:ext uri="{FF2B5EF4-FFF2-40B4-BE49-F238E27FC236}">
                <a16:creationId xmlns:a16="http://schemas.microsoft.com/office/drawing/2014/main" id="{A5962609-39BC-ABDD-E9C0-66A0C0976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63034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1FC74A-7AB8-594C-F182-64656D4A58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C0AB2F-441F-D128-B63F-4F08297221AE}"/>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F1A102-D554-10C1-728E-0717460D2FBB}"/>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Network Components Overview</a:t>
            </a:r>
          </a:p>
        </p:txBody>
      </p:sp>
      <p:pic>
        <p:nvPicPr>
          <p:cNvPr id="7" name="Graphic 21">
            <a:extLst>
              <a:ext uri="{FF2B5EF4-FFF2-40B4-BE49-F238E27FC236}">
                <a16:creationId xmlns:a16="http://schemas.microsoft.com/office/drawing/2014/main" id="{21B6D9E6-6F29-0648-76A9-807030E6D0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90C6F328-7627-E2A1-CF10-ADE98562F524}"/>
              </a:ext>
            </a:extLst>
          </p:cNvPr>
          <p:cNvGraphicFramePr/>
          <p:nvPr>
            <p:extLst>
              <p:ext uri="{D42A27DB-BD31-4B8C-83A1-F6EECF244321}">
                <p14:modId xmlns:p14="http://schemas.microsoft.com/office/powerpoint/2010/main" val="346113348"/>
              </p:ext>
            </p:extLst>
          </p:nvPr>
        </p:nvGraphicFramePr>
        <p:xfrm>
          <a:off x="2031999" y="1019069"/>
          <a:ext cx="8539967" cy="511926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9623480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B823E8-1825-02F4-47D0-872A647CCA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1952B8-0EF7-05CD-1658-37C09666E627}"/>
              </a:ext>
            </a:extLst>
          </p:cNvPr>
          <p:cNvSpPr/>
          <p:nvPr/>
        </p:nvSpPr>
        <p:spPr>
          <a:xfrm>
            <a:off x="689640" y="18268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655952-69E8-A16E-A8B2-8FA2032654D6}"/>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Network Components Overview</a:t>
            </a:r>
          </a:p>
        </p:txBody>
      </p:sp>
      <p:sp>
        <p:nvSpPr>
          <p:cNvPr id="48" name="TextBox 47">
            <a:extLst>
              <a:ext uri="{FF2B5EF4-FFF2-40B4-BE49-F238E27FC236}">
                <a16:creationId xmlns:a16="http://schemas.microsoft.com/office/drawing/2014/main" id="{2D746A2F-661C-495B-A34A-6449F4291C44}"/>
              </a:ext>
            </a:extLst>
          </p:cNvPr>
          <p:cNvSpPr txBox="1"/>
          <p:nvPr/>
        </p:nvSpPr>
        <p:spPr>
          <a:xfrm>
            <a:off x="825500" y="2023853"/>
            <a:ext cx="10541000" cy="3816429"/>
          </a:xfrm>
          <a:prstGeom prst="rect">
            <a:avLst/>
          </a:prstGeom>
          <a:noFill/>
        </p:spPr>
        <p:txBody>
          <a:bodyPr wrap="square" rtlCol="0">
            <a:spAutoFit/>
          </a:bodyPr>
          <a:lstStyle/>
          <a:p>
            <a:pPr marL="457200" indent="-457200" algn="l">
              <a:buFont typeface="Wingdings" panose="05000000000000000000" pitchFamily="2" charset="2"/>
              <a:buChar char="q"/>
            </a:pPr>
            <a:r>
              <a:rPr lang="en-US" sz="2800" b="1" dirty="0">
                <a:latin typeface="Alexandria" charset="0"/>
              </a:rPr>
              <a:t>End Devices</a:t>
            </a:r>
          </a:p>
          <a:p>
            <a:pPr algn="l"/>
            <a:r>
              <a:rPr lang="en-US" sz="2800" dirty="0">
                <a:latin typeface="Alexandria" charset="0"/>
              </a:rPr>
              <a:t>	Devices that users interact with directly.</a:t>
            </a:r>
          </a:p>
          <a:p>
            <a:pPr marL="457200" indent="-457200">
              <a:buFont typeface="Wingdings" panose="05000000000000000000" pitchFamily="2" charset="2"/>
              <a:buChar char="v"/>
            </a:pPr>
            <a:r>
              <a:rPr lang="en-US" sz="2800" b="1" dirty="0">
                <a:latin typeface="Alexandria" charset="0"/>
              </a:rPr>
              <a:t>Examples</a:t>
            </a:r>
            <a:br>
              <a:rPr lang="en-US" sz="2800" b="1" dirty="0">
                <a:latin typeface="Alexandria" charset="0"/>
              </a:rPr>
            </a:br>
            <a:endParaRPr lang="en-US" sz="1200" b="1" dirty="0">
              <a:latin typeface="Alexandria" charset="0"/>
            </a:endParaRPr>
          </a:p>
          <a:p>
            <a:pPr marL="914400" lvl="1" indent="-457200" algn="l">
              <a:buFont typeface="Wingdings" panose="05000000000000000000" pitchFamily="2" charset="2"/>
              <a:buChar char="ü"/>
            </a:pPr>
            <a:r>
              <a:rPr lang="en-US" sz="2800" dirty="0">
                <a:latin typeface="Alexandria" charset="0"/>
              </a:rPr>
              <a:t>PCs (Personal Computers)</a:t>
            </a:r>
          </a:p>
          <a:p>
            <a:pPr marL="914400" lvl="1" indent="-457200" algn="l">
              <a:buFont typeface="Wingdings" panose="05000000000000000000" pitchFamily="2" charset="2"/>
              <a:buChar char="ü"/>
            </a:pPr>
            <a:r>
              <a:rPr lang="en-US" sz="2800" dirty="0">
                <a:latin typeface="Alexandria" charset="0"/>
              </a:rPr>
              <a:t>Laptops</a:t>
            </a:r>
          </a:p>
          <a:p>
            <a:pPr marL="914400" lvl="1" indent="-457200" algn="l">
              <a:buFont typeface="Wingdings" panose="05000000000000000000" pitchFamily="2" charset="2"/>
              <a:buChar char="ü"/>
            </a:pPr>
            <a:r>
              <a:rPr lang="en-US" sz="2800" dirty="0">
                <a:latin typeface="Alexandria" charset="0"/>
              </a:rPr>
              <a:t>CAM (likely refers to Cameras)</a:t>
            </a:r>
          </a:p>
          <a:p>
            <a:pPr marL="914400" lvl="1" indent="-457200" algn="l">
              <a:buFont typeface="Wingdings" panose="05000000000000000000" pitchFamily="2" charset="2"/>
              <a:buChar char="ü"/>
            </a:pPr>
            <a:r>
              <a:rPr lang="en-US" sz="2800" dirty="0">
                <a:latin typeface="Alexandria" charset="0"/>
              </a:rPr>
              <a:t>IP Phones</a:t>
            </a:r>
          </a:p>
          <a:p>
            <a:pPr marL="914400" lvl="1" indent="-457200" algn="l">
              <a:buFont typeface="Wingdings" panose="05000000000000000000" pitchFamily="2" charset="2"/>
              <a:buChar char="ü"/>
            </a:pPr>
            <a:r>
              <a:rPr lang="en-US" sz="2800" dirty="0">
                <a:latin typeface="Alexandria" charset="0"/>
              </a:rPr>
              <a:t>Printers</a:t>
            </a:r>
          </a:p>
        </p:txBody>
      </p:sp>
      <p:pic>
        <p:nvPicPr>
          <p:cNvPr id="7" name="Graphic 21">
            <a:extLst>
              <a:ext uri="{FF2B5EF4-FFF2-40B4-BE49-F238E27FC236}">
                <a16:creationId xmlns:a16="http://schemas.microsoft.com/office/drawing/2014/main" id="{DC7032DD-CFE6-2D2F-A5E8-F2D7CEEB0E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61332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629A6A-0B85-FF45-8CBF-04742AC838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F4417B-8DF2-9964-98F6-E1E77F7D9AFB}"/>
              </a:ext>
            </a:extLst>
          </p:cNvPr>
          <p:cNvSpPr/>
          <p:nvPr/>
        </p:nvSpPr>
        <p:spPr>
          <a:xfrm>
            <a:off x="689641" y="2023853"/>
            <a:ext cx="6140196" cy="3196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365E680-0BF9-F732-0F85-555D6DF718A4}"/>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Network Components Overview</a:t>
            </a:r>
          </a:p>
        </p:txBody>
      </p:sp>
      <p:sp>
        <p:nvSpPr>
          <p:cNvPr id="48" name="TextBox 47">
            <a:extLst>
              <a:ext uri="{FF2B5EF4-FFF2-40B4-BE49-F238E27FC236}">
                <a16:creationId xmlns:a16="http://schemas.microsoft.com/office/drawing/2014/main" id="{E345D3F9-ED99-F000-CC03-D0764FE940A0}"/>
              </a:ext>
            </a:extLst>
          </p:cNvPr>
          <p:cNvSpPr txBox="1"/>
          <p:nvPr/>
        </p:nvSpPr>
        <p:spPr>
          <a:xfrm>
            <a:off x="689641" y="2213564"/>
            <a:ext cx="5686108" cy="2092881"/>
          </a:xfrm>
          <a:prstGeom prst="rect">
            <a:avLst/>
          </a:prstGeom>
          <a:noFill/>
        </p:spPr>
        <p:txBody>
          <a:bodyPr wrap="square" rtlCol="0">
            <a:spAutoFit/>
          </a:bodyPr>
          <a:lstStyle/>
          <a:p>
            <a:pPr marL="457200" indent="-457200" algn="l">
              <a:buFont typeface="Wingdings" panose="05000000000000000000" pitchFamily="2" charset="2"/>
              <a:buChar char="q"/>
            </a:pPr>
            <a:r>
              <a:rPr lang="en-US" sz="2800" b="1" dirty="0">
                <a:latin typeface="Alexandria" charset="0"/>
              </a:rPr>
              <a:t>Network Devices</a:t>
            </a:r>
          </a:p>
          <a:p>
            <a:pPr algn="l"/>
            <a:r>
              <a:rPr lang="en-US" sz="2800" dirty="0">
                <a:latin typeface="Alexandria" charset="0"/>
              </a:rPr>
              <a:t>Their primary roles : Establishing and Managing Connections</a:t>
            </a:r>
          </a:p>
          <a:p>
            <a:pPr marL="457200" indent="-457200" algn="l">
              <a:buFont typeface="Wingdings" panose="05000000000000000000" pitchFamily="2" charset="2"/>
              <a:buChar char="q"/>
            </a:pPr>
            <a:endParaRPr lang="en-US" sz="2800" b="1" dirty="0">
              <a:latin typeface="Alexandria" charset="0"/>
            </a:endParaRPr>
          </a:p>
          <a:p>
            <a:pPr algn="l"/>
            <a:endParaRPr lang="en-US" dirty="0">
              <a:latin typeface="Alexandria" charset="0"/>
            </a:endParaRPr>
          </a:p>
        </p:txBody>
      </p:sp>
      <p:pic>
        <p:nvPicPr>
          <p:cNvPr id="7" name="Graphic 21">
            <a:extLst>
              <a:ext uri="{FF2B5EF4-FFF2-40B4-BE49-F238E27FC236}">
                <a16:creationId xmlns:a16="http://schemas.microsoft.com/office/drawing/2014/main" id="{1CC1E744-3177-3B73-A160-591C4E8A49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router&#10;&#10;AI-generated content may be incorrect.">
            <a:extLst>
              <a:ext uri="{FF2B5EF4-FFF2-40B4-BE49-F238E27FC236}">
                <a16:creationId xmlns:a16="http://schemas.microsoft.com/office/drawing/2014/main" id="{534D158E-64AA-1CE6-2BCD-BF27266FC24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64888" y="1637878"/>
            <a:ext cx="4819103" cy="4819103"/>
          </a:xfrm>
          <a:prstGeom prst="rect">
            <a:avLst/>
          </a:prstGeom>
        </p:spPr>
      </p:pic>
    </p:spTree>
    <p:extLst>
      <p:ext uri="{BB962C8B-B14F-4D97-AF65-F5344CB8AC3E}">
        <p14:creationId xmlns:p14="http://schemas.microsoft.com/office/powerpoint/2010/main" val="32847597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62C26-6213-3A42-E83E-528E50B1FC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CE5E67-C1C9-F224-F676-12C0FD515405}"/>
              </a:ext>
            </a:extLst>
          </p:cNvPr>
          <p:cNvSpPr/>
          <p:nvPr/>
        </p:nvSpPr>
        <p:spPr>
          <a:xfrm>
            <a:off x="400833" y="2023853"/>
            <a:ext cx="7214992" cy="42473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DD0AE3-3B47-4B95-E621-A0DABB4D3A58}"/>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Network Components Overview</a:t>
            </a:r>
          </a:p>
        </p:txBody>
      </p:sp>
      <p:sp>
        <p:nvSpPr>
          <p:cNvPr id="48" name="TextBox 47">
            <a:extLst>
              <a:ext uri="{FF2B5EF4-FFF2-40B4-BE49-F238E27FC236}">
                <a16:creationId xmlns:a16="http://schemas.microsoft.com/office/drawing/2014/main" id="{B54522A0-217C-4AF9-1870-DF0DC43C722D}"/>
              </a:ext>
            </a:extLst>
          </p:cNvPr>
          <p:cNvSpPr txBox="1"/>
          <p:nvPr/>
        </p:nvSpPr>
        <p:spPr>
          <a:xfrm>
            <a:off x="689641" y="2175986"/>
            <a:ext cx="6926184" cy="3816429"/>
          </a:xfrm>
          <a:prstGeom prst="rect">
            <a:avLst/>
          </a:prstGeom>
          <a:noFill/>
        </p:spPr>
        <p:txBody>
          <a:bodyPr wrap="square" rtlCol="0">
            <a:spAutoFit/>
          </a:bodyPr>
          <a:lstStyle/>
          <a:p>
            <a:pPr marL="457200" indent="-457200" algn="l">
              <a:buFont typeface="Wingdings" panose="05000000000000000000" pitchFamily="2" charset="2"/>
              <a:buChar char="q"/>
            </a:pPr>
            <a:r>
              <a:rPr lang="en-US" sz="2800" b="1" dirty="0">
                <a:latin typeface="Alexandria" charset="0"/>
              </a:rPr>
              <a:t>Network Media</a:t>
            </a:r>
          </a:p>
          <a:p>
            <a:pPr marL="457200" indent="-457200" algn="just">
              <a:buFont typeface="Wingdings" panose="05000000000000000000" pitchFamily="2" charset="2"/>
              <a:buChar char="ü"/>
            </a:pPr>
            <a:r>
              <a:rPr lang="en-US" sz="2800" dirty="0">
                <a:latin typeface="Alexandria" charset="0"/>
              </a:rPr>
              <a:t>the physical </a:t>
            </a:r>
            <a:r>
              <a:rPr lang="en-US" sz="2800" b="1" dirty="0">
                <a:latin typeface="Alexandria" charset="0"/>
              </a:rPr>
              <a:t>pathways</a:t>
            </a:r>
            <a:r>
              <a:rPr lang="en-US" sz="2800" dirty="0">
                <a:latin typeface="Alexandria" charset="0"/>
              </a:rPr>
              <a:t> or channels that carry data signals between devices in a network.</a:t>
            </a:r>
          </a:p>
          <a:p>
            <a:pPr marL="457200" indent="-457200" algn="just">
              <a:buFont typeface="Wingdings" panose="05000000000000000000" pitchFamily="2" charset="2"/>
              <a:buChar char="ü"/>
            </a:pPr>
            <a:r>
              <a:rPr lang="en-US" sz="2800" dirty="0"/>
              <a:t>serve as the channel over which data travels from the source to the destination, enabling communication between computers, servers, and other devices</a:t>
            </a:r>
            <a:endParaRPr lang="en-US" sz="2800" b="1" dirty="0">
              <a:latin typeface="Alexandria" charset="0"/>
            </a:endParaRPr>
          </a:p>
          <a:p>
            <a:pPr algn="l"/>
            <a:endParaRPr lang="en-US" dirty="0">
              <a:latin typeface="Alexandria" charset="0"/>
            </a:endParaRPr>
          </a:p>
        </p:txBody>
      </p:sp>
      <p:pic>
        <p:nvPicPr>
          <p:cNvPr id="7" name="Graphic 21">
            <a:extLst>
              <a:ext uri="{FF2B5EF4-FFF2-40B4-BE49-F238E27FC236}">
                <a16:creationId xmlns:a16="http://schemas.microsoft.com/office/drawing/2014/main" id="{2649BA22-DC23-2930-3959-87C8202001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85494918-A4A7-20FA-0D2C-80352BE989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43507" y="2175986"/>
            <a:ext cx="3758852" cy="3758852"/>
          </a:xfrm>
          <a:prstGeom prst="rect">
            <a:avLst/>
          </a:prstGeom>
        </p:spPr>
      </p:pic>
    </p:spTree>
    <p:extLst>
      <p:ext uri="{BB962C8B-B14F-4D97-AF65-F5344CB8AC3E}">
        <p14:creationId xmlns:p14="http://schemas.microsoft.com/office/powerpoint/2010/main" val="10487395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74708-9F64-9A45-C60A-AB424FE77F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F96BDE-D39F-CD77-6130-59FB52E03D22}"/>
              </a:ext>
            </a:extLst>
          </p:cNvPr>
          <p:cNvSpPr/>
          <p:nvPr/>
        </p:nvSpPr>
        <p:spPr>
          <a:xfrm>
            <a:off x="400833" y="2023853"/>
            <a:ext cx="7214992" cy="42473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404DB16-1AD8-8678-4679-1088C653803F}"/>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Network Components Overview</a:t>
            </a:r>
          </a:p>
        </p:txBody>
      </p:sp>
      <p:sp>
        <p:nvSpPr>
          <p:cNvPr id="48" name="TextBox 47">
            <a:extLst>
              <a:ext uri="{FF2B5EF4-FFF2-40B4-BE49-F238E27FC236}">
                <a16:creationId xmlns:a16="http://schemas.microsoft.com/office/drawing/2014/main" id="{63465276-2AAF-24E8-6592-B2863067975A}"/>
              </a:ext>
            </a:extLst>
          </p:cNvPr>
          <p:cNvSpPr txBox="1"/>
          <p:nvPr/>
        </p:nvSpPr>
        <p:spPr>
          <a:xfrm>
            <a:off x="689641" y="2175986"/>
            <a:ext cx="6926184" cy="3539430"/>
          </a:xfrm>
          <a:prstGeom prst="rect">
            <a:avLst/>
          </a:prstGeom>
          <a:noFill/>
        </p:spPr>
        <p:txBody>
          <a:bodyPr wrap="square" rtlCol="0">
            <a:spAutoFit/>
          </a:bodyPr>
          <a:lstStyle/>
          <a:p>
            <a:pPr marL="457200" indent="-457200" algn="l">
              <a:buFont typeface="Wingdings" panose="05000000000000000000" pitchFamily="2" charset="2"/>
              <a:buChar char="q"/>
            </a:pPr>
            <a:r>
              <a:rPr lang="en-US" sz="2800" b="1" dirty="0">
                <a:latin typeface="Alexandria" charset="0"/>
              </a:rPr>
              <a:t>Network Media</a:t>
            </a:r>
            <a:br>
              <a:rPr lang="en-US" sz="2800" b="1" dirty="0">
                <a:latin typeface="Alexandria" charset="0"/>
              </a:rPr>
            </a:br>
            <a:endParaRPr lang="en-US" sz="2800" b="1" dirty="0">
              <a:latin typeface="Alexandria" charset="0"/>
            </a:endParaRPr>
          </a:p>
          <a:p>
            <a:pPr marL="457200" indent="-457200" algn="just">
              <a:buFont typeface="Wingdings" panose="05000000000000000000" pitchFamily="2" charset="2"/>
              <a:buChar char="v"/>
            </a:pPr>
            <a:r>
              <a:rPr lang="en-US" sz="2800" b="1" u="sng" dirty="0">
                <a:latin typeface="Alexandria" charset="0"/>
              </a:rPr>
              <a:t>Wired Media</a:t>
            </a:r>
          </a:p>
          <a:p>
            <a:pPr marL="457200" indent="-457200" algn="just">
              <a:buFont typeface="Courier New" panose="02070309020205020404" pitchFamily="49" charset="0"/>
              <a:buChar char="o"/>
            </a:pPr>
            <a:r>
              <a:rPr lang="en-US" sz="2800" dirty="0">
                <a:latin typeface="Alexandria" charset="0"/>
              </a:rPr>
              <a:t>Examples: Ethernet cables, fiber optics.</a:t>
            </a:r>
          </a:p>
          <a:p>
            <a:pPr marL="457200" indent="-457200" algn="just">
              <a:buFont typeface="Courier New" panose="02070309020205020404" pitchFamily="49" charset="0"/>
              <a:buChar char="o"/>
            </a:pPr>
            <a:r>
              <a:rPr lang="en-US" sz="2800" dirty="0">
                <a:latin typeface="Alexandria" charset="0"/>
              </a:rPr>
              <a:t>Advantages: High speed, reliability.</a:t>
            </a:r>
          </a:p>
          <a:p>
            <a:pPr marL="457200" indent="-457200" algn="just">
              <a:buFont typeface="Wingdings" panose="05000000000000000000" pitchFamily="2" charset="2"/>
              <a:buChar char="v"/>
            </a:pPr>
            <a:r>
              <a:rPr lang="en-US" sz="2800" b="1" u="sng" dirty="0">
                <a:latin typeface="Alexandria" charset="0"/>
              </a:rPr>
              <a:t>Wireless Media</a:t>
            </a:r>
          </a:p>
          <a:p>
            <a:pPr marL="457200" indent="-457200" algn="just">
              <a:buFont typeface="Courier New" panose="02070309020205020404" pitchFamily="49" charset="0"/>
              <a:buChar char="o"/>
            </a:pPr>
            <a:r>
              <a:rPr lang="en-US" sz="2800" dirty="0">
                <a:latin typeface="Alexandria" charset="0"/>
              </a:rPr>
              <a:t>Examples: Wi-Fi, Bluetooth.</a:t>
            </a:r>
          </a:p>
          <a:p>
            <a:pPr marL="457200" indent="-457200" algn="just">
              <a:buFont typeface="Courier New" panose="02070309020205020404" pitchFamily="49" charset="0"/>
              <a:buChar char="o"/>
            </a:pPr>
            <a:r>
              <a:rPr lang="en-US" sz="2800" dirty="0">
                <a:latin typeface="Alexandria" charset="0"/>
              </a:rPr>
              <a:t>Advantages: Mobility, ease of installation.</a:t>
            </a:r>
          </a:p>
        </p:txBody>
      </p:sp>
      <p:pic>
        <p:nvPicPr>
          <p:cNvPr id="7" name="Graphic 21">
            <a:extLst>
              <a:ext uri="{FF2B5EF4-FFF2-40B4-BE49-F238E27FC236}">
                <a16:creationId xmlns:a16="http://schemas.microsoft.com/office/drawing/2014/main" id="{AA1D6299-700E-C666-5B8D-4B5D82B605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D99578C4-36F3-832C-0586-F2F25B2E30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43507" y="2175986"/>
            <a:ext cx="3758852" cy="3758852"/>
          </a:xfrm>
          <a:prstGeom prst="rect">
            <a:avLst/>
          </a:prstGeom>
        </p:spPr>
      </p:pic>
    </p:spTree>
    <p:extLst>
      <p:ext uri="{BB962C8B-B14F-4D97-AF65-F5344CB8AC3E}">
        <p14:creationId xmlns:p14="http://schemas.microsoft.com/office/powerpoint/2010/main" val="30982853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8A7A6-0212-3F48-B431-1E936CA532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2CEB47-9D1B-923F-386B-516F52FB8BE7}"/>
              </a:ext>
            </a:extLst>
          </p:cNvPr>
          <p:cNvSpPr/>
          <p:nvPr/>
        </p:nvSpPr>
        <p:spPr>
          <a:xfrm>
            <a:off x="689640" y="1826870"/>
            <a:ext cx="6299883" cy="4598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BC21702-A0AA-EF8E-3E13-BB0B8DEDA0C6}"/>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Types of Networks</a:t>
            </a:r>
          </a:p>
        </p:txBody>
      </p:sp>
      <p:sp>
        <p:nvSpPr>
          <p:cNvPr id="48" name="TextBox 47">
            <a:extLst>
              <a:ext uri="{FF2B5EF4-FFF2-40B4-BE49-F238E27FC236}">
                <a16:creationId xmlns:a16="http://schemas.microsoft.com/office/drawing/2014/main" id="{83DBE0A0-CD91-05A6-6BDF-E3074BAE4713}"/>
              </a:ext>
            </a:extLst>
          </p:cNvPr>
          <p:cNvSpPr txBox="1"/>
          <p:nvPr/>
        </p:nvSpPr>
        <p:spPr>
          <a:xfrm>
            <a:off x="825500" y="2023853"/>
            <a:ext cx="5813295" cy="4401205"/>
          </a:xfrm>
          <a:prstGeom prst="rect">
            <a:avLst/>
          </a:prstGeom>
          <a:noFill/>
        </p:spPr>
        <p:txBody>
          <a:bodyPr wrap="square" rtlCol="0">
            <a:spAutoFit/>
          </a:bodyPr>
          <a:lstStyle/>
          <a:p>
            <a:pPr algn="l">
              <a:buFont typeface="Arial" panose="020B0604020202020204" pitchFamily="34" charset="0"/>
              <a:buChar char="•"/>
            </a:pPr>
            <a:r>
              <a:rPr lang="en-US" sz="2800" b="1" i="0" dirty="0">
                <a:effectLst/>
                <a:latin typeface="Alexandria"/>
              </a:rPr>
              <a:t>LAN (Local Area Network):</a:t>
            </a:r>
          </a:p>
          <a:p>
            <a:pPr algn="l">
              <a:buFont typeface="Arial" panose="020B0604020202020204" pitchFamily="34" charset="0"/>
              <a:buChar char="•"/>
            </a:pPr>
            <a:endParaRPr lang="en-US" sz="2800" b="1" i="0" dirty="0">
              <a:effectLst/>
              <a:latin typeface="Alexandria"/>
            </a:endParaRPr>
          </a:p>
          <a:p>
            <a:pPr marL="742950" lvl="1" indent="-285750" algn="l">
              <a:buFont typeface="Arial" panose="020B0604020202020204" pitchFamily="34" charset="0"/>
              <a:buChar char="•"/>
            </a:pPr>
            <a:r>
              <a:rPr lang="en-US" sz="2800" b="0" i="0" dirty="0">
                <a:effectLst/>
                <a:latin typeface="Alexandria"/>
              </a:rPr>
              <a:t>Covers a small geographic area (e.g., home, school, office).</a:t>
            </a:r>
          </a:p>
          <a:p>
            <a:pPr marL="742950" lvl="1" indent="-285750" algn="l">
              <a:buFont typeface="Arial" panose="020B0604020202020204" pitchFamily="34" charset="0"/>
              <a:buChar char="•"/>
            </a:pPr>
            <a:r>
              <a:rPr lang="en-US" sz="2800" b="0" i="0" dirty="0">
                <a:effectLst/>
                <a:latin typeface="Alexandria"/>
              </a:rPr>
              <a:t>Owned and maintained by a single organization.</a:t>
            </a:r>
          </a:p>
          <a:p>
            <a:pPr marL="742950" lvl="1" indent="-285750" algn="l">
              <a:buFont typeface="Arial" panose="020B0604020202020204" pitchFamily="34" charset="0"/>
              <a:buChar char="•"/>
            </a:pPr>
            <a:r>
              <a:rPr lang="en-US" sz="2800" b="0" i="0" dirty="0">
                <a:effectLst/>
                <a:latin typeface="Alexandria"/>
              </a:rPr>
              <a:t>Used for sharing resources like files and printers within a building</a:t>
            </a:r>
            <a:r>
              <a:rPr lang="en-US" sz="2800" dirty="0">
                <a:latin typeface="Alexandria"/>
              </a:rPr>
              <a:t>.</a:t>
            </a:r>
          </a:p>
          <a:p>
            <a:pPr marL="742950" lvl="1" indent="-285750" algn="l">
              <a:buFont typeface="Arial" panose="020B0604020202020204" pitchFamily="34" charset="0"/>
              <a:buChar char="•"/>
            </a:pPr>
            <a:endParaRPr lang="en-US" sz="2800" b="0" i="0" dirty="0">
              <a:effectLst/>
              <a:latin typeface="Alexandria"/>
            </a:endParaRPr>
          </a:p>
        </p:txBody>
      </p:sp>
      <p:pic>
        <p:nvPicPr>
          <p:cNvPr id="7" name="Graphic 21">
            <a:extLst>
              <a:ext uri="{FF2B5EF4-FFF2-40B4-BE49-F238E27FC236}">
                <a16:creationId xmlns:a16="http://schemas.microsoft.com/office/drawing/2014/main" id="{26E78E10-3920-FD02-BC0A-39685DDCA8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omputer network with computers and a printer&#10;&#10;AI-generated content may be incorrect.">
            <a:extLst>
              <a:ext uri="{FF2B5EF4-FFF2-40B4-BE49-F238E27FC236}">
                <a16:creationId xmlns:a16="http://schemas.microsoft.com/office/drawing/2014/main" id="{A3B6F5EA-94B7-A10D-07E8-1D57D0DEF2C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51526" y="1826870"/>
            <a:ext cx="4503107" cy="4503107"/>
          </a:xfrm>
          <a:prstGeom prst="rect">
            <a:avLst/>
          </a:prstGeom>
        </p:spPr>
      </p:pic>
    </p:spTree>
    <p:extLst>
      <p:ext uri="{BB962C8B-B14F-4D97-AF65-F5344CB8AC3E}">
        <p14:creationId xmlns:p14="http://schemas.microsoft.com/office/powerpoint/2010/main" val="15522181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01E3F-1E50-2F6E-770D-828E07CBF6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A3448D-6E09-5FAD-0978-4A38378CD95D}"/>
              </a:ext>
            </a:extLst>
          </p:cNvPr>
          <p:cNvSpPr/>
          <p:nvPr/>
        </p:nvSpPr>
        <p:spPr>
          <a:xfrm>
            <a:off x="689640" y="1826870"/>
            <a:ext cx="6299883" cy="4598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0BCE01C-2199-3644-2F7B-41C61CC1BB79}"/>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Types of Networks</a:t>
            </a:r>
          </a:p>
        </p:txBody>
      </p:sp>
      <p:sp>
        <p:nvSpPr>
          <p:cNvPr id="48" name="TextBox 47">
            <a:extLst>
              <a:ext uri="{FF2B5EF4-FFF2-40B4-BE49-F238E27FC236}">
                <a16:creationId xmlns:a16="http://schemas.microsoft.com/office/drawing/2014/main" id="{5D11D515-E873-1C87-E112-AE4CC405D1F2}"/>
              </a:ext>
            </a:extLst>
          </p:cNvPr>
          <p:cNvSpPr txBox="1"/>
          <p:nvPr/>
        </p:nvSpPr>
        <p:spPr>
          <a:xfrm>
            <a:off x="825500" y="2023853"/>
            <a:ext cx="5813295" cy="3970318"/>
          </a:xfrm>
          <a:prstGeom prst="rect">
            <a:avLst/>
          </a:prstGeom>
          <a:noFill/>
        </p:spPr>
        <p:txBody>
          <a:bodyPr wrap="square" rtlCol="0">
            <a:spAutoFit/>
          </a:bodyPr>
          <a:lstStyle/>
          <a:p>
            <a:pPr algn="l">
              <a:buFont typeface="Arial" panose="020B0604020202020204" pitchFamily="34" charset="0"/>
              <a:buChar char="•"/>
            </a:pPr>
            <a:r>
              <a:rPr lang="en-US" sz="2800" b="1" i="0" dirty="0">
                <a:effectLst/>
                <a:latin typeface="Alexandria"/>
              </a:rPr>
              <a:t>WAN (Wide Area Network):</a:t>
            </a:r>
          </a:p>
          <a:p>
            <a:pPr algn="l">
              <a:buFont typeface="Arial" panose="020B0604020202020204" pitchFamily="34" charset="0"/>
              <a:buChar char="•"/>
            </a:pPr>
            <a:endParaRPr lang="en-US" sz="2800" b="1" i="0" dirty="0">
              <a:effectLst/>
              <a:latin typeface="Alexandria"/>
            </a:endParaRPr>
          </a:p>
          <a:p>
            <a:pPr marL="742950" lvl="1" indent="-285750" algn="l">
              <a:buFont typeface="Arial" panose="020B0604020202020204" pitchFamily="34" charset="0"/>
              <a:buChar char="•"/>
            </a:pPr>
            <a:r>
              <a:rPr lang="en-US" sz="2800" b="0" i="0" dirty="0">
                <a:effectLst/>
                <a:latin typeface="Alexandria"/>
              </a:rPr>
              <a:t>Spans a large area, connecting LANs across cities, countries, or globally.</a:t>
            </a:r>
          </a:p>
          <a:p>
            <a:pPr marL="742950" lvl="1" indent="-285750" algn="l">
              <a:buFont typeface="Arial" panose="020B0604020202020204" pitchFamily="34" charset="0"/>
              <a:buChar char="•"/>
            </a:pPr>
            <a:r>
              <a:rPr lang="en-US" sz="2800" b="0" i="0" dirty="0">
                <a:effectLst/>
                <a:latin typeface="Alexandria"/>
              </a:rPr>
              <a:t>Used by organizations with multiple locations (e.g., banks, multinational companies)</a:t>
            </a:r>
          </a:p>
          <a:p>
            <a:pPr lvl="1" algn="l"/>
            <a:endParaRPr lang="en-US" sz="2800" b="0" i="0" dirty="0">
              <a:effectLst/>
              <a:latin typeface="Alexandria"/>
            </a:endParaRPr>
          </a:p>
        </p:txBody>
      </p:sp>
      <p:pic>
        <p:nvPicPr>
          <p:cNvPr id="7" name="Graphic 21">
            <a:extLst>
              <a:ext uri="{FF2B5EF4-FFF2-40B4-BE49-F238E27FC236}">
                <a16:creationId xmlns:a16="http://schemas.microsoft.com/office/drawing/2014/main" id="{1E735B3E-210F-9C52-48B9-DD0F4E7D5D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omputer network with computers and a printer&#10;&#10;AI-generated content may be incorrect.">
            <a:extLst>
              <a:ext uri="{FF2B5EF4-FFF2-40B4-BE49-F238E27FC236}">
                <a16:creationId xmlns:a16="http://schemas.microsoft.com/office/drawing/2014/main" id="{0E3C5674-2D48-6E46-3A7B-853141CE31D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51526" y="1826870"/>
            <a:ext cx="4503107" cy="4503107"/>
          </a:xfrm>
          <a:prstGeom prst="rect">
            <a:avLst/>
          </a:prstGeom>
        </p:spPr>
      </p:pic>
      <p:pic>
        <p:nvPicPr>
          <p:cNvPr id="5" name="Picture 4" descr="A globe with lights and symbols&#10;&#10;AI-generated content may be incorrect.">
            <a:extLst>
              <a:ext uri="{FF2B5EF4-FFF2-40B4-BE49-F238E27FC236}">
                <a16:creationId xmlns:a16="http://schemas.microsoft.com/office/drawing/2014/main" id="{0F7A54A4-716C-FE0B-66FB-C33A26F8E96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51526" y="1826870"/>
            <a:ext cx="4503107" cy="4503107"/>
          </a:xfrm>
          <a:prstGeom prst="rect">
            <a:avLst/>
          </a:prstGeom>
        </p:spPr>
      </p:pic>
    </p:spTree>
    <p:extLst>
      <p:ext uri="{BB962C8B-B14F-4D97-AF65-F5344CB8AC3E}">
        <p14:creationId xmlns:p14="http://schemas.microsoft.com/office/powerpoint/2010/main" val="29130827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22993-FA88-2008-DDDC-AAAF021B98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3A5102-6E35-5BC5-6617-1D175DC0CA46}"/>
              </a:ext>
            </a:extLst>
          </p:cNvPr>
          <p:cNvSpPr/>
          <p:nvPr/>
        </p:nvSpPr>
        <p:spPr>
          <a:xfrm>
            <a:off x="689640" y="1826870"/>
            <a:ext cx="7106823" cy="4598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1819F58-26F0-47BF-6D33-24BCC20AE21E}"/>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Network Topologies</a:t>
            </a:r>
          </a:p>
        </p:txBody>
      </p:sp>
      <p:sp>
        <p:nvSpPr>
          <p:cNvPr id="48" name="TextBox 47">
            <a:extLst>
              <a:ext uri="{FF2B5EF4-FFF2-40B4-BE49-F238E27FC236}">
                <a16:creationId xmlns:a16="http://schemas.microsoft.com/office/drawing/2014/main" id="{CEFEDB48-E9E9-124D-F9A4-CC82F4F2F811}"/>
              </a:ext>
            </a:extLst>
          </p:cNvPr>
          <p:cNvSpPr txBox="1"/>
          <p:nvPr/>
        </p:nvSpPr>
        <p:spPr>
          <a:xfrm>
            <a:off x="825501" y="2023853"/>
            <a:ext cx="6602434"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0" i="0" dirty="0">
                <a:effectLst/>
                <a:latin typeface="Alexandria"/>
              </a:rPr>
              <a:t>Network topology refers to the </a:t>
            </a:r>
            <a:r>
              <a:rPr lang="en-US" sz="2800" b="1" i="0" dirty="0">
                <a:effectLst/>
                <a:latin typeface="Alexandria"/>
              </a:rPr>
              <a:t>arrangement</a:t>
            </a:r>
            <a:r>
              <a:rPr lang="en-US" sz="2800" b="0" i="0" dirty="0">
                <a:effectLst/>
                <a:latin typeface="Alexandria"/>
              </a:rPr>
              <a:t> of various elements (links, nodes, devices) in a computer network. It describes how different computers, devices, and network resources are physically or logically connected and how data flows between them</a:t>
            </a:r>
            <a:endParaRPr lang="en-US" sz="1200" b="0" i="0" dirty="0">
              <a:effectLst/>
              <a:latin typeface="Alexandria"/>
            </a:endParaRPr>
          </a:p>
          <a:p>
            <a:pPr marL="457200" indent="-457200" algn="l">
              <a:buFont typeface="Wingdings" panose="05000000000000000000" pitchFamily="2" charset="2"/>
              <a:buChar char="ü"/>
            </a:pPr>
            <a:endParaRPr lang="en-US" sz="2800" b="1" u="sng" dirty="0">
              <a:latin typeface="Alexandria"/>
            </a:endParaRPr>
          </a:p>
        </p:txBody>
      </p:sp>
      <p:pic>
        <p:nvPicPr>
          <p:cNvPr id="7" name="Graphic 21">
            <a:extLst>
              <a:ext uri="{FF2B5EF4-FFF2-40B4-BE49-F238E27FC236}">
                <a16:creationId xmlns:a16="http://schemas.microsoft.com/office/drawing/2014/main" id="{63676412-B501-81D5-2E3D-29D92F0E9A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A169B86-7F59-648D-9B84-2338A04A4682}"/>
              </a:ext>
            </a:extLst>
          </p:cNvPr>
          <p:cNvPicPr>
            <a:picLocks noChangeAspect="1"/>
          </p:cNvPicPr>
          <p:nvPr/>
        </p:nvPicPr>
        <p:blipFill>
          <a:blip r:embed="rId4"/>
          <a:stretch>
            <a:fillRect/>
          </a:stretch>
        </p:blipFill>
        <p:spPr>
          <a:xfrm>
            <a:off x="8066034" y="2358190"/>
            <a:ext cx="3917957" cy="3159900"/>
          </a:xfrm>
          <a:prstGeom prst="rect">
            <a:avLst/>
          </a:prstGeom>
        </p:spPr>
      </p:pic>
    </p:spTree>
    <p:extLst>
      <p:ext uri="{BB962C8B-B14F-4D97-AF65-F5344CB8AC3E}">
        <p14:creationId xmlns:p14="http://schemas.microsoft.com/office/powerpoint/2010/main" val="3966319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35F36-98EB-B5E9-1694-1703D935B4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8AA689-787C-47D7-4F72-BA3A024FBF2A}"/>
              </a:ext>
            </a:extLst>
          </p:cNvPr>
          <p:cNvSpPr/>
          <p:nvPr/>
        </p:nvSpPr>
        <p:spPr>
          <a:xfrm>
            <a:off x="689640" y="1826870"/>
            <a:ext cx="7106823" cy="4598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BF8CCFA-94CF-AC0E-35A9-06072800BAC0}"/>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Network Topologies</a:t>
            </a:r>
          </a:p>
        </p:txBody>
      </p:sp>
      <p:sp>
        <p:nvSpPr>
          <p:cNvPr id="48" name="TextBox 47">
            <a:extLst>
              <a:ext uri="{FF2B5EF4-FFF2-40B4-BE49-F238E27FC236}">
                <a16:creationId xmlns:a16="http://schemas.microsoft.com/office/drawing/2014/main" id="{FF19B0C5-4E4A-CDD6-1BEF-5962CA6A0F01}"/>
              </a:ext>
            </a:extLst>
          </p:cNvPr>
          <p:cNvSpPr txBox="1"/>
          <p:nvPr/>
        </p:nvSpPr>
        <p:spPr>
          <a:xfrm>
            <a:off x="825501" y="2023853"/>
            <a:ext cx="6564856" cy="3108543"/>
          </a:xfrm>
          <a:prstGeom prst="rect">
            <a:avLst/>
          </a:prstGeom>
          <a:noFill/>
        </p:spPr>
        <p:txBody>
          <a:bodyPr wrap="square" rtlCol="0">
            <a:spAutoFit/>
          </a:bodyPr>
          <a:lstStyle/>
          <a:p>
            <a:pPr marL="457200" indent="-457200" algn="l">
              <a:buFont typeface="Wingdings" panose="05000000000000000000" pitchFamily="2" charset="2"/>
              <a:buChar char="q"/>
            </a:pPr>
            <a:r>
              <a:rPr lang="en-US" sz="2800" b="1" dirty="0">
                <a:latin typeface="Alexandria"/>
              </a:rPr>
              <a:t>Ring Topology</a:t>
            </a:r>
          </a:p>
          <a:p>
            <a:pPr marL="457200" indent="-457200" algn="just">
              <a:buFont typeface="Wingdings" panose="05000000000000000000" pitchFamily="2" charset="2"/>
              <a:buChar char="q"/>
            </a:pPr>
            <a:r>
              <a:rPr lang="en-US" sz="2800" i="0" dirty="0">
                <a:effectLst/>
                <a:latin typeface="Alexandria"/>
              </a:rPr>
              <a:t>In ring topology, devices are connected in a circular pattern, with each device connected to exactly two neighbors. Data travels unidirectionally around the ring until it reaches its destination</a:t>
            </a:r>
            <a:endParaRPr lang="ar-EG" sz="2800" i="0" dirty="0">
              <a:effectLst/>
              <a:latin typeface="Alexandria"/>
            </a:endParaRPr>
          </a:p>
          <a:p>
            <a:pPr marL="457200" indent="-457200" algn="l">
              <a:buFont typeface="Wingdings" panose="05000000000000000000" pitchFamily="2" charset="2"/>
              <a:buChar char="ü"/>
            </a:pPr>
            <a:endParaRPr lang="en-US" sz="2800" b="1" u="sng" dirty="0">
              <a:latin typeface="Alexandria"/>
            </a:endParaRPr>
          </a:p>
        </p:txBody>
      </p:sp>
      <p:pic>
        <p:nvPicPr>
          <p:cNvPr id="7" name="Graphic 21">
            <a:extLst>
              <a:ext uri="{FF2B5EF4-FFF2-40B4-BE49-F238E27FC236}">
                <a16:creationId xmlns:a16="http://schemas.microsoft.com/office/drawing/2014/main" id="{ABA338B4-1D14-8C95-651F-64450C674E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23E68FE5-29F6-DB66-E3DE-6AD0381618C7}"/>
              </a:ext>
            </a:extLst>
          </p:cNvPr>
          <p:cNvPicPr>
            <a:picLocks noChangeAspect="1"/>
          </p:cNvPicPr>
          <p:nvPr/>
        </p:nvPicPr>
        <p:blipFill>
          <a:blip r:embed="rId4"/>
          <a:stretch>
            <a:fillRect/>
          </a:stretch>
        </p:blipFill>
        <p:spPr>
          <a:xfrm>
            <a:off x="8206710" y="2023853"/>
            <a:ext cx="3295650" cy="3810000"/>
          </a:xfrm>
          <a:prstGeom prst="rect">
            <a:avLst/>
          </a:prstGeom>
        </p:spPr>
      </p:pic>
    </p:spTree>
    <p:extLst>
      <p:ext uri="{BB962C8B-B14F-4D97-AF65-F5344CB8AC3E}">
        <p14:creationId xmlns:p14="http://schemas.microsoft.com/office/powerpoint/2010/main" val="4666820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2842B2-62D2-12C9-33E2-62F03DAA69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0986CE-AA80-3201-AB10-40C9802188B4}"/>
              </a:ext>
            </a:extLst>
          </p:cNvPr>
          <p:cNvSpPr/>
          <p:nvPr/>
        </p:nvSpPr>
        <p:spPr>
          <a:xfrm>
            <a:off x="689640" y="1826870"/>
            <a:ext cx="7106823" cy="4598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9576113-B030-DBB8-7490-882E3EB704CD}"/>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Network Topologies</a:t>
            </a:r>
          </a:p>
        </p:txBody>
      </p:sp>
      <p:sp>
        <p:nvSpPr>
          <p:cNvPr id="48" name="TextBox 47">
            <a:extLst>
              <a:ext uri="{FF2B5EF4-FFF2-40B4-BE49-F238E27FC236}">
                <a16:creationId xmlns:a16="http://schemas.microsoft.com/office/drawing/2014/main" id="{D3E306DF-DEED-EE13-5A2B-F5B7A7AEC72D}"/>
              </a:ext>
            </a:extLst>
          </p:cNvPr>
          <p:cNvSpPr txBox="1"/>
          <p:nvPr/>
        </p:nvSpPr>
        <p:spPr>
          <a:xfrm>
            <a:off x="825501" y="2023853"/>
            <a:ext cx="6564856" cy="3108543"/>
          </a:xfrm>
          <a:prstGeom prst="rect">
            <a:avLst/>
          </a:prstGeom>
          <a:noFill/>
        </p:spPr>
        <p:txBody>
          <a:bodyPr wrap="square" rtlCol="0">
            <a:spAutoFit/>
          </a:bodyPr>
          <a:lstStyle/>
          <a:p>
            <a:pPr marL="457200" indent="-457200" algn="l">
              <a:buFont typeface="Wingdings" panose="05000000000000000000" pitchFamily="2" charset="2"/>
              <a:buChar char="q"/>
            </a:pPr>
            <a:r>
              <a:rPr lang="en-US" sz="2800" b="1" dirty="0">
                <a:latin typeface="Alexandria"/>
              </a:rPr>
              <a:t>Star Topology</a:t>
            </a:r>
            <a:endParaRPr lang="ar-EG" sz="2800" b="1" dirty="0">
              <a:latin typeface="Alexandria"/>
            </a:endParaRPr>
          </a:p>
          <a:p>
            <a:pPr marL="457200" indent="-457200" algn="just">
              <a:buFont typeface="Wingdings" panose="05000000000000000000" pitchFamily="2" charset="2"/>
              <a:buChar char="q"/>
            </a:pPr>
            <a:r>
              <a:rPr lang="en-US" sz="2800" i="0" dirty="0">
                <a:effectLst/>
                <a:latin typeface="Alexandria"/>
              </a:rPr>
              <a:t>Star topology connects all devices to a central hub, switch, or concentrator, with each device having a dedicated connection to the central point. All communication between devices must pass through this central hub</a:t>
            </a:r>
            <a:endParaRPr lang="en-US" sz="2800" b="1" u="sng" dirty="0">
              <a:latin typeface="Alexandria"/>
            </a:endParaRPr>
          </a:p>
        </p:txBody>
      </p:sp>
      <p:pic>
        <p:nvPicPr>
          <p:cNvPr id="7" name="Graphic 21">
            <a:extLst>
              <a:ext uri="{FF2B5EF4-FFF2-40B4-BE49-F238E27FC236}">
                <a16:creationId xmlns:a16="http://schemas.microsoft.com/office/drawing/2014/main" id="{39B6FF01-F685-1B5A-4E64-B0F2FEB5C3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2E1D80E-31C4-E824-DCB7-0E315C900DBC}"/>
              </a:ext>
            </a:extLst>
          </p:cNvPr>
          <p:cNvPicPr>
            <a:picLocks noChangeAspect="1"/>
          </p:cNvPicPr>
          <p:nvPr/>
        </p:nvPicPr>
        <p:blipFill>
          <a:blip r:embed="rId4"/>
          <a:stretch>
            <a:fillRect/>
          </a:stretch>
        </p:blipFill>
        <p:spPr>
          <a:xfrm>
            <a:off x="8274615" y="2023853"/>
            <a:ext cx="3333750" cy="3848100"/>
          </a:xfrm>
          <a:prstGeom prst="rect">
            <a:avLst/>
          </a:prstGeom>
        </p:spPr>
      </p:pic>
    </p:spTree>
    <p:extLst>
      <p:ext uri="{BB962C8B-B14F-4D97-AF65-F5344CB8AC3E}">
        <p14:creationId xmlns:p14="http://schemas.microsoft.com/office/powerpoint/2010/main" val="25031417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EE0F0-2BCC-05C9-63F6-C48ECB7885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243085-8CA6-B49D-2FC4-3A2376A51381}"/>
              </a:ext>
            </a:extLst>
          </p:cNvPr>
          <p:cNvSpPr/>
          <p:nvPr/>
        </p:nvSpPr>
        <p:spPr>
          <a:xfrm>
            <a:off x="689640" y="1826870"/>
            <a:ext cx="7106823" cy="4598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FA884D7-7BCE-7450-6884-C4D9CFDF3208}"/>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Network Topologies</a:t>
            </a:r>
          </a:p>
        </p:txBody>
      </p:sp>
      <p:sp>
        <p:nvSpPr>
          <p:cNvPr id="48" name="TextBox 47">
            <a:extLst>
              <a:ext uri="{FF2B5EF4-FFF2-40B4-BE49-F238E27FC236}">
                <a16:creationId xmlns:a16="http://schemas.microsoft.com/office/drawing/2014/main" id="{ED0A8F40-68A5-C4E6-BD70-895F44150B24}"/>
              </a:ext>
            </a:extLst>
          </p:cNvPr>
          <p:cNvSpPr txBox="1"/>
          <p:nvPr/>
        </p:nvSpPr>
        <p:spPr>
          <a:xfrm>
            <a:off x="825501" y="2023853"/>
            <a:ext cx="6564856" cy="3970318"/>
          </a:xfrm>
          <a:prstGeom prst="rect">
            <a:avLst/>
          </a:prstGeom>
          <a:noFill/>
        </p:spPr>
        <p:txBody>
          <a:bodyPr wrap="square" rtlCol="0">
            <a:spAutoFit/>
          </a:bodyPr>
          <a:lstStyle/>
          <a:p>
            <a:pPr marL="457200" indent="-457200" algn="l">
              <a:buFont typeface="Wingdings" panose="05000000000000000000" pitchFamily="2" charset="2"/>
              <a:buChar char="q"/>
            </a:pPr>
            <a:r>
              <a:rPr lang="en-US" sz="2800" b="1" dirty="0">
                <a:latin typeface="Alexandria"/>
              </a:rPr>
              <a:t>Mesh Topology</a:t>
            </a:r>
            <a:endParaRPr lang="ar-EG" sz="2800" b="1" dirty="0">
              <a:latin typeface="Alexandria"/>
            </a:endParaRPr>
          </a:p>
          <a:p>
            <a:pPr marL="457200" indent="-457200" algn="just">
              <a:buFont typeface="Wingdings" panose="05000000000000000000" pitchFamily="2" charset="2"/>
              <a:buChar char="q"/>
            </a:pPr>
            <a:r>
              <a:rPr lang="en-US" sz="2800" i="0" dirty="0">
                <a:effectLst/>
                <a:latin typeface="Alexandria"/>
              </a:rPr>
              <a:t>Mesh topology connects every device to every other device in the network, creating multiple paths for data transmission. This configuration can be full mesh (every device connected to all others) or partial mesh (devices connected only to frequently communicating partners)</a:t>
            </a:r>
            <a:endParaRPr lang="en-US" sz="2800" b="1" u="sng" dirty="0">
              <a:latin typeface="Alexandria"/>
            </a:endParaRPr>
          </a:p>
        </p:txBody>
      </p:sp>
      <p:pic>
        <p:nvPicPr>
          <p:cNvPr id="7" name="Graphic 21">
            <a:extLst>
              <a:ext uri="{FF2B5EF4-FFF2-40B4-BE49-F238E27FC236}">
                <a16:creationId xmlns:a16="http://schemas.microsoft.com/office/drawing/2014/main" id="{2BB44D4B-3A32-E457-ABF1-9B6C764CD5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218E3AB6-163D-15CF-5BE9-259FE7C677EC}"/>
              </a:ext>
            </a:extLst>
          </p:cNvPr>
          <p:cNvPicPr>
            <a:picLocks noChangeAspect="1"/>
          </p:cNvPicPr>
          <p:nvPr/>
        </p:nvPicPr>
        <p:blipFill>
          <a:blip r:embed="rId4"/>
          <a:stretch>
            <a:fillRect/>
          </a:stretch>
        </p:blipFill>
        <p:spPr>
          <a:xfrm>
            <a:off x="8391394" y="2023853"/>
            <a:ext cx="3427578" cy="3988640"/>
          </a:xfrm>
          <a:prstGeom prst="rect">
            <a:avLst/>
          </a:prstGeom>
        </p:spPr>
      </p:pic>
    </p:spTree>
    <p:extLst>
      <p:ext uri="{BB962C8B-B14F-4D97-AF65-F5344CB8AC3E}">
        <p14:creationId xmlns:p14="http://schemas.microsoft.com/office/powerpoint/2010/main" val="30559987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FFD93-F8DE-9E28-0874-F202E1A1BC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7A2F05-1820-6768-96A9-0CB2189C7938}"/>
              </a:ext>
            </a:extLst>
          </p:cNvPr>
          <p:cNvSpPr/>
          <p:nvPr/>
        </p:nvSpPr>
        <p:spPr>
          <a:xfrm>
            <a:off x="689640" y="1826870"/>
            <a:ext cx="7106823" cy="4598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C2FE34B-1811-B4DF-B872-0A4309BEAEAA}"/>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Network Topologies</a:t>
            </a:r>
          </a:p>
        </p:txBody>
      </p:sp>
      <p:sp>
        <p:nvSpPr>
          <p:cNvPr id="48" name="TextBox 47">
            <a:extLst>
              <a:ext uri="{FF2B5EF4-FFF2-40B4-BE49-F238E27FC236}">
                <a16:creationId xmlns:a16="http://schemas.microsoft.com/office/drawing/2014/main" id="{3477D093-0C9F-718E-A4AB-6E29515D61E9}"/>
              </a:ext>
            </a:extLst>
          </p:cNvPr>
          <p:cNvSpPr txBox="1"/>
          <p:nvPr/>
        </p:nvSpPr>
        <p:spPr>
          <a:xfrm>
            <a:off x="825501" y="2023853"/>
            <a:ext cx="6564856" cy="3970318"/>
          </a:xfrm>
          <a:prstGeom prst="rect">
            <a:avLst/>
          </a:prstGeom>
          <a:noFill/>
        </p:spPr>
        <p:txBody>
          <a:bodyPr wrap="square" rtlCol="0">
            <a:spAutoFit/>
          </a:bodyPr>
          <a:lstStyle/>
          <a:p>
            <a:pPr marL="457200" indent="-457200" algn="l">
              <a:buFont typeface="Wingdings" panose="05000000000000000000" pitchFamily="2" charset="2"/>
              <a:buChar char="q"/>
            </a:pPr>
            <a:r>
              <a:rPr lang="en-US" sz="2800" b="1" dirty="0">
                <a:latin typeface="Alexandria"/>
              </a:rPr>
              <a:t>Bus Topology</a:t>
            </a:r>
          </a:p>
          <a:p>
            <a:pPr marL="457200" indent="-457200" algn="just">
              <a:buFont typeface="Wingdings" panose="05000000000000000000" pitchFamily="2" charset="2"/>
              <a:buChar char="q"/>
            </a:pPr>
            <a:r>
              <a:rPr lang="en-US" sz="2800" i="0" dirty="0">
                <a:effectLst/>
                <a:latin typeface="Alexandria"/>
              </a:rPr>
              <a:t>Bus topology features all devices connected to a single main cable called the backbone, with terminators at both ends. In this configuration, data travels in one direction along the cable, and all connected devices receive the information, but only the intended recipient processes it</a:t>
            </a:r>
            <a:endParaRPr lang="en-US" sz="2800" b="1" u="sng" dirty="0">
              <a:latin typeface="Alexandria"/>
            </a:endParaRPr>
          </a:p>
        </p:txBody>
      </p:sp>
      <p:pic>
        <p:nvPicPr>
          <p:cNvPr id="7" name="Graphic 21">
            <a:extLst>
              <a:ext uri="{FF2B5EF4-FFF2-40B4-BE49-F238E27FC236}">
                <a16:creationId xmlns:a16="http://schemas.microsoft.com/office/drawing/2014/main" id="{2C3BA1A1-530B-8212-D64A-32F61A8F1C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76F175FE-377E-142C-ABE9-433AFA6C9674}"/>
              </a:ext>
            </a:extLst>
          </p:cNvPr>
          <p:cNvPicPr>
            <a:picLocks noChangeAspect="1"/>
          </p:cNvPicPr>
          <p:nvPr/>
        </p:nvPicPr>
        <p:blipFill>
          <a:blip r:embed="rId4"/>
          <a:stretch>
            <a:fillRect/>
          </a:stretch>
        </p:blipFill>
        <p:spPr>
          <a:xfrm>
            <a:off x="7932324" y="2311952"/>
            <a:ext cx="3872939" cy="3108543"/>
          </a:xfrm>
          <a:prstGeom prst="rect">
            <a:avLst/>
          </a:prstGeom>
        </p:spPr>
      </p:pic>
    </p:spTree>
    <p:extLst>
      <p:ext uri="{BB962C8B-B14F-4D97-AF65-F5344CB8AC3E}">
        <p14:creationId xmlns:p14="http://schemas.microsoft.com/office/powerpoint/2010/main" val="39008734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E46478-58AA-755B-12ED-2A65BE3994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20C0EA-2AC4-DF78-4C41-287356A50C2D}"/>
              </a:ext>
            </a:extLst>
          </p:cNvPr>
          <p:cNvSpPr/>
          <p:nvPr/>
        </p:nvSpPr>
        <p:spPr>
          <a:xfrm>
            <a:off x="689640" y="1826870"/>
            <a:ext cx="6512827" cy="4598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BA6A0FA-CFF3-64F0-24BE-91E36D4E0757}"/>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Network Topologies</a:t>
            </a:r>
          </a:p>
        </p:txBody>
      </p:sp>
      <p:sp>
        <p:nvSpPr>
          <p:cNvPr id="48" name="TextBox 47">
            <a:extLst>
              <a:ext uri="{FF2B5EF4-FFF2-40B4-BE49-F238E27FC236}">
                <a16:creationId xmlns:a16="http://schemas.microsoft.com/office/drawing/2014/main" id="{CF1B694C-B13D-DDFD-8AFF-31ADBD260724}"/>
              </a:ext>
            </a:extLst>
          </p:cNvPr>
          <p:cNvSpPr txBox="1"/>
          <p:nvPr/>
        </p:nvSpPr>
        <p:spPr>
          <a:xfrm>
            <a:off x="825501" y="2023853"/>
            <a:ext cx="6376966" cy="2246769"/>
          </a:xfrm>
          <a:prstGeom prst="rect">
            <a:avLst/>
          </a:prstGeom>
          <a:noFill/>
        </p:spPr>
        <p:txBody>
          <a:bodyPr wrap="square" rtlCol="0">
            <a:spAutoFit/>
          </a:bodyPr>
          <a:lstStyle/>
          <a:p>
            <a:pPr marL="457200" indent="-457200" algn="l">
              <a:buFont typeface="Wingdings" panose="05000000000000000000" pitchFamily="2" charset="2"/>
              <a:buChar char="q"/>
            </a:pPr>
            <a:r>
              <a:rPr lang="en-US" sz="2800" b="0" i="0" dirty="0">
                <a:effectLst/>
                <a:latin typeface="Alexandria"/>
              </a:rPr>
              <a:t>Hybrid network topology diagram illustrating combination of multiple topology types in a single network</a:t>
            </a:r>
          </a:p>
          <a:p>
            <a:pPr algn="l"/>
            <a:endParaRPr lang="en-US" sz="2800" b="1" dirty="0">
              <a:latin typeface="Alexandria"/>
            </a:endParaRPr>
          </a:p>
          <a:p>
            <a:pPr marL="457200" indent="-457200" algn="l">
              <a:buFont typeface="Wingdings" panose="05000000000000000000" pitchFamily="2" charset="2"/>
              <a:buChar char="ü"/>
            </a:pPr>
            <a:endParaRPr lang="en-US" sz="2800" b="1" u="sng" dirty="0">
              <a:latin typeface="Alexandria"/>
            </a:endParaRPr>
          </a:p>
        </p:txBody>
      </p:sp>
      <p:pic>
        <p:nvPicPr>
          <p:cNvPr id="7" name="Graphic 21">
            <a:extLst>
              <a:ext uri="{FF2B5EF4-FFF2-40B4-BE49-F238E27FC236}">
                <a16:creationId xmlns:a16="http://schemas.microsoft.com/office/drawing/2014/main" id="{A50548AA-3469-0A87-6935-77F593FCB6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5420B6A6-BADF-7F30-3A7C-0C8D75B5FA95}"/>
              </a:ext>
            </a:extLst>
          </p:cNvPr>
          <p:cNvPicPr>
            <a:picLocks noChangeAspect="1"/>
          </p:cNvPicPr>
          <p:nvPr/>
        </p:nvPicPr>
        <p:blipFill>
          <a:blip r:embed="rId4"/>
          <a:stretch>
            <a:fillRect/>
          </a:stretch>
        </p:blipFill>
        <p:spPr>
          <a:xfrm>
            <a:off x="7470685" y="1896094"/>
            <a:ext cx="4513306" cy="4513306"/>
          </a:xfrm>
          <a:prstGeom prst="rect">
            <a:avLst/>
          </a:prstGeom>
        </p:spPr>
      </p:pic>
    </p:spTree>
    <p:extLst>
      <p:ext uri="{BB962C8B-B14F-4D97-AF65-F5344CB8AC3E}">
        <p14:creationId xmlns:p14="http://schemas.microsoft.com/office/powerpoint/2010/main" val="5787960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E46478-58AA-755B-12ED-2A65BE3994B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BA6A0FA-CFF3-64F0-24BE-91E36D4E0757}"/>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Network Topologies</a:t>
            </a:r>
          </a:p>
        </p:txBody>
      </p:sp>
      <p:pic>
        <p:nvPicPr>
          <p:cNvPr id="7" name="Graphic 21">
            <a:extLst>
              <a:ext uri="{FF2B5EF4-FFF2-40B4-BE49-F238E27FC236}">
                <a16:creationId xmlns:a16="http://schemas.microsoft.com/office/drawing/2014/main" id="{A50548AA-3469-0A87-6935-77F593FCB6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E82D356B-EF37-104C-7A5B-BBE4239A722D}"/>
              </a:ext>
            </a:extLst>
          </p:cNvPr>
          <p:cNvGraphicFramePr>
            <a:graphicFrameLocks noGrp="1"/>
          </p:cNvGraphicFramePr>
          <p:nvPr>
            <p:extLst>
              <p:ext uri="{D42A27DB-BD31-4B8C-83A1-F6EECF244321}">
                <p14:modId xmlns:p14="http://schemas.microsoft.com/office/powerpoint/2010/main" val="2344566436"/>
              </p:ext>
            </p:extLst>
          </p:nvPr>
        </p:nvGraphicFramePr>
        <p:xfrm>
          <a:off x="391878" y="1832100"/>
          <a:ext cx="11408244" cy="3177034"/>
        </p:xfrm>
        <a:graphic>
          <a:graphicData uri="http://schemas.openxmlformats.org/drawingml/2006/table">
            <a:tbl>
              <a:tblPr>
                <a:tableStyleId>{5940675A-B579-460E-94D1-54222C63F5DA}</a:tableStyleId>
              </a:tblPr>
              <a:tblGrid>
                <a:gridCol w="1615857">
                  <a:extLst>
                    <a:ext uri="{9D8B030D-6E8A-4147-A177-3AD203B41FA5}">
                      <a16:colId xmlns:a16="http://schemas.microsoft.com/office/drawing/2014/main" val="3270036931"/>
                    </a:ext>
                  </a:extLst>
                </a:gridCol>
                <a:gridCol w="1427967">
                  <a:extLst>
                    <a:ext uri="{9D8B030D-6E8A-4147-A177-3AD203B41FA5}">
                      <a16:colId xmlns:a16="http://schemas.microsoft.com/office/drawing/2014/main" val="2436976825"/>
                    </a:ext>
                  </a:extLst>
                </a:gridCol>
                <a:gridCol w="2054269">
                  <a:extLst>
                    <a:ext uri="{9D8B030D-6E8A-4147-A177-3AD203B41FA5}">
                      <a16:colId xmlns:a16="http://schemas.microsoft.com/office/drawing/2014/main" val="3460981422"/>
                    </a:ext>
                  </a:extLst>
                </a:gridCol>
                <a:gridCol w="1703539">
                  <a:extLst>
                    <a:ext uri="{9D8B030D-6E8A-4147-A177-3AD203B41FA5}">
                      <a16:colId xmlns:a16="http://schemas.microsoft.com/office/drawing/2014/main" val="2301407304"/>
                    </a:ext>
                  </a:extLst>
                </a:gridCol>
                <a:gridCol w="1290181">
                  <a:extLst>
                    <a:ext uri="{9D8B030D-6E8A-4147-A177-3AD203B41FA5}">
                      <a16:colId xmlns:a16="http://schemas.microsoft.com/office/drawing/2014/main" val="1975603135"/>
                    </a:ext>
                  </a:extLst>
                </a:gridCol>
                <a:gridCol w="3316431">
                  <a:extLst>
                    <a:ext uri="{9D8B030D-6E8A-4147-A177-3AD203B41FA5}">
                      <a16:colId xmlns:a16="http://schemas.microsoft.com/office/drawing/2014/main" val="417708823"/>
                    </a:ext>
                  </a:extLst>
                </a:gridCol>
              </a:tblGrid>
              <a:tr h="648463">
                <a:tc>
                  <a:txBody>
                    <a:bodyPr/>
                    <a:lstStyle/>
                    <a:p>
                      <a:pPr algn="ctr" fontAlgn="b"/>
                      <a:r>
                        <a:rPr lang="en-US" sz="2400" b="1" u="none" strike="noStrike" dirty="0">
                          <a:solidFill>
                            <a:srgbClr val="000000"/>
                          </a:solidFill>
                          <a:effectLst/>
                          <a:latin typeface="Alexandria"/>
                        </a:rPr>
                        <a:t>Topology</a:t>
                      </a:r>
                      <a:endParaRPr lang="en-US" sz="2400" b="1" i="0" u="none" strike="noStrike" dirty="0">
                        <a:solidFill>
                          <a:srgbClr val="000000"/>
                        </a:solidFill>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1" u="none" strike="noStrike" dirty="0">
                          <a:solidFill>
                            <a:srgbClr val="000000"/>
                          </a:solidFill>
                          <a:effectLst/>
                          <a:latin typeface="Alexandria"/>
                        </a:rPr>
                        <a:t>Cost</a:t>
                      </a:r>
                      <a:endParaRPr lang="en-US" sz="2400" b="1" i="0" u="none" strike="noStrike" dirty="0">
                        <a:solidFill>
                          <a:srgbClr val="000000"/>
                        </a:solidFill>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1" u="none" strike="noStrike" dirty="0">
                          <a:solidFill>
                            <a:srgbClr val="000000"/>
                          </a:solidFill>
                          <a:effectLst/>
                          <a:latin typeface="Alexandria"/>
                        </a:rPr>
                        <a:t>Installation</a:t>
                      </a:r>
                      <a:endParaRPr lang="en-US" sz="2400" b="1" i="0" u="none" strike="noStrike" dirty="0">
                        <a:solidFill>
                          <a:srgbClr val="000000"/>
                        </a:solidFill>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1" u="none" strike="noStrike" dirty="0">
                          <a:solidFill>
                            <a:srgbClr val="000000"/>
                          </a:solidFill>
                          <a:effectLst/>
                          <a:latin typeface="Alexandria"/>
                        </a:rPr>
                        <a:t>Scalability</a:t>
                      </a:r>
                      <a:endParaRPr lang="en-US" sz="2400" b="1" i="0" u="none" strike="noStrike" dirty="0">
                        <a:solidFill>
                          <a:srgbClr val="000000"/>
                        </a:solidFill>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1" u="none" strike="noStrike" dirty="0">
                          <a:solidFill>
                            <a:srgbClr val="000000"/>
                          </a:solidFill>
                          <a:effectLst/>
                          <a:latin typeface="Alexandria"/>
                        </a:rPr>
                        <a:t>Reliability</a:t>
                      </a:r>
                      <a:endParaRPr lang="en-US" sz="2400" b="1" i="0" u="none" strike="noStrike" dirty="0">
                        <a:solidFill>
                          <a:srgbClr val="000000"/>
                        </a:solidFill>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1" u="none" strike="noStrike" dirty="0">
                          <a:solidFill>
                            <a:srgbClr val="000000"/>
                          </a:solidFill>
                          <a:effectLst/>
                          <a:latin typeface="Alexandria"/>
                        </a:rPr>
                        <a:t>Performance</a:t>
                      </a:r>
                      <a:endParaRPr lang="en-US" sz="2400" b="1" i="0" u="none" strike="noStrike" dirty="0">
                        <a:solidFill>
                          <a:srgbClr val="000000"/>
                        </a:solidFill>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87684662"/>
                  </a:ext>
                </a:extLst>
              </a:tr>
              <a:tr h="1040131">
                <a:tc>
                  <a:txBody>
                    <a:bodyPr/>
                    <a:lstStyle/>
                    <a:p>
                      <a:pPr algn="ctr" fontAlgn="b"/>
                      <a:r>
                        <a:rPr lang="en-US" sz="2400" b="1" u="none" strike="noStrike" dirty="0">
                          <a:solidFill>
                            <a:schemeClr val="accent1"/>
                          </a:solidFill>
                          <a:effectLst/>
                          <a:latin typeface="Alexandria"/>
                        </a:rPr>
                        <a:t>Bus</a:t>
                      </a:r>
                      <a:endParaRPr lang="en-US" sz="2400" b="1" i="0" u="none" strike="noStrike" dirty="0">
                        <a:solidFill>
                          <a:schemeClr val="accent1"/>
                        </a:solidFill>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dirty="0">
                          <a:solidFill>
                            <a:srgbClr val="000000"/>
                          </a:solidFill>
                          <a:effectLst>
                            <a:outerShdw blurRad="38100" dist="38100" dir="2700000" algn="tl">
                              <a:srgbClr val="000000">
                                <a:alpha val="43137"/>
                              </a:srgbClr>
                            </a:outerShdw>
                          </a:effectLst>
                          <a:latin typeface="Alexandria"/>
                        </a:rPr>
                        <a:t>Low</a:t>
                      </a:r>
                      <a:endParaRPr lang="en-US" sz="2400" b="0" i="0" u="none" strike="noStrike" dirty="0">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dirty="0">
                          <a:solidFill>
                            <a:srgbClr val="000000"/>
                          </a:solidFill>
                          <a:effectLst>
                            <a:outerShdw blurRad="38100" dist="38100" dir="2700000" algn="tl">
                              <a:srgbClr val="000000">
                                <a:alpha val="43137"/>
                              </a:srgbClr>
                            </a:outerShdw>
                          </a:effectLst>
                          <a:latin typeface="Alexandria"/>
                        </a:rPr>
                        <a:t>Easy</a:t>
                      </a:r>
                      <a:endParaRPr lang="en-US" sz="2400" b="0" i="0" u="none" strike="noStrike" dirty="0">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dirty="0">
                          <a:solidFill>
                            <a:srgbClr val="000000"/>
                          </a:solidFill>
                          <a:effectLst>
                            <a:outerShdw blurRad="38100" dist="38100" dir="2700000" algn="tl">
                              <a:srgbClr val="000000">
                                <a:alpha val="43137"/>
                              </a:srgbClr>
                            </a:outerShdw>
                          </a:effectLst>
                          <a:latin typeface="Alexandria"/>
                        </a:rPr>
                        <a:t>Limited</a:t>
                      </a:r>
                      <a:endParaRPr lang="en-US" sz="2400" b="0" i="0" u="none" strike="noStrike" dirty="0">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a:solidFill>
                            <a:srgbClr val="000000"/>
                          </a:solidFill>
                          <a:effectLst>
                            <a:outerShdw blurRad="38100" dist="38100" dir="2700000" algn="tl">
                              <a:srgbClr val="000000">
                                <a:alpha val="43137"/>
                              </a:srgbClr>
                            </a:outerShdw>
                          </a:effectLst>
                          <a:latin typeface="Alexandria"/>
                        </a:rPr>
                        <a:t>Low</a:t>
                      </a:r>
                      <a:endParaRPr lang="en-US" sz="2400" b="0" i="0" u="none" strike="noStrike">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000" b="0" u="none" strike="noStrike" dirty="0">
                          <a:solidFill>
                            <a:srgbClr val="000000"/>
                          </a:solidFill>
                          <a:effectLst>
                            <a:outerShdw blurRad="38100" dist="38100" dir="2700000" algn="tl">
                              <a:srgbClr val="000000">
                                <a:alpha val="43137"/>
                              </a:srgbClr>
                            </a:outerShdw>
                          </a:effectLst>
                          <a:latin typeface="Alexandria"/>
                        </a:rPr>
                        <a:t>Decreases with more devices</a:t>
                      </a:r>
                      <a:endParaRPr lang="en-US" sz="2000" b="0" i="0" u="none" strike="noStrike" dirty="0">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26850604"/>
                  </a:ext>
                </a:extLst>
              </a:tr>
              <a:tr h="349375">
                <a:tc>
                  <a:txBody>
                    <a:bodyPr/>
                    <a:lstStyle/>
                    <a:p>
                      <a:pPr algn="ctr" fontAlgn="b"/>
                      <a:r>
                        <a:rPr lang="en-US" sz="2400" b="1" u="none" strike="noStrike" dirty="0">
                          <a:solidFill>
                            <a:schemeClr val="accent1"/>
                          </a:solidFill>
                          <a:effectLst/>
                          <a:latin typeface="Alexandria"/>
                        </a:rPr>
                        <a:t>Star</a:t>
                      </a:r>
                      <a:endParaRPr lang="en-US" sz="2400" b="1" i="0" u="none" strike="noStrike" dirty="0">
                        <a:solidFill>
                          <a:schemeClr val="accent1"/>
                        </a:solidFill>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a:solidFill>
                            <a:srgbClr val="000000"/>
                          </a:solidFill>
                          <a:effectLst>
                            <a:outerShdw blurRad="38100" dist="38100" dir="2700000" algn="tl">
                              <a:srgbClr val="000000">
                                <a:alpha val="43137"/>
                              </a:srgbClr>
                            </a:outerShdw>
                          </a:effectLst>
                          <a:latin typeface="Alexandria"/>
                        </a:rPr>
                        <a:t>Medium</a:t>
                      </a:r>
                      <a:endParaRPr lang="en-US" sz="2400" b="0" i="0" u="none" strike="noStrike">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dirty="0">
                          <a:solidFill>
                            <a:srgbClr val="000000"/>
                          </a:solidFill>
                          <a:effectLst>
                            <a:outerShdw blurRad="38100" dist="38100" dir="2700000" algn="tl">
                              <a:srgbClr val="000000">
                                <a:alpha val="43137"/>
                              </a:srgbClr>
                            </a:outerShdw>
                          </a:effectLst>
                          <a:latin typeface="Alexandria"/>
                        </a:rPr>
                        <a:t>Easy</a:t>
                      </a:r>
                      <a:endParaRPr lang="en-US" sz="2400" b="0" i="0" u="none" strike="noStrike" dirty="0">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dirty="0">
                          <a:solidFill>
                            <a:srgbClr val="000000"/>
                          </a:solidFill>
                          <a:effectLst>
                            <a:outerShdw blurRad="38100" dist="38100" dir="2700000" algn="tl">
                              <a:srgbClr val="000000">
                                <a:alpha val="43137"/>
                              </a:srgbClr>
                            </a:outerShdw>
                          </a:effectLst>
                          <a:latin typeface="Alexandria"/>
                        </a:rPr>
                        <a:t>Good</a:t>
                      </a:r>
                      <a:endParaRPr lang="en-US" sz="2400" b="0" i="0" u="none" strike="noStrike" dirty="0">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dirty="0">
                          <a:solidFill>
                            <a:srgbClr val="000000"/>
                          </a:solidFill>
                          <a:effectLst>
                            <a:outerShdw blurRad="38100" dist="38100" dir="2700000" algn="tl">
                              <a:srgbClr val="000000">
                                <a:alpha val="43137"/>
                              </a:srgbClr>
                            </a:outerShdw>
                          </a:effectLst>
                          <a:latin typeface="Alexandria"/>
                        </a:rPr>
                        <a:t>Good</a:t>
                      </a:r>
                      <a:endParaRPr lang="en-US" sz="2400" b="0" i="0" u="none" strike="noStrike" dirty="0">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a:solidFill>
                            <a:srgbClr val="000000"/>
                          </a:solidFill>
                          <a:effectLst>
                            <a:outerShdw blurRad="38100" dist="38100" dir="2700000" algn="tl">
                              <a:srgbClr val="000000">
                                <a:alpha val="43137"/>
                              </a:srgbClr>
                            </a:outerShdw>
                          </a:effectLst>
                          <a:latin typeface="Alexandria"/>
                        </a:rPr>
                        <a:t>Consistent</a:t>
                      </a:r>
                      <a:endParaRPr lang="en-US" sz="2400" b="0" i="0" u="none" strike="noStrike">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69149138"/>
                  </a:ext>
                </a:extLst>
              </a:tr>
              <a:tr h="349375">
                <a:tc>
                  <a:txBody>
                    <a:bodyPr/>
                    <a:lstStyle/>
                    <a:p>
                      <a:pPr algn="ctr" fontAlgn="b"/>
                      <a:r>
                        <a:rPr lang="en-US" sz="2400" b="1" u="none" strike="noStrike" dirty="0">
                          <a:solidFill>
                            <a:schemeClr val="accent1"/>
                          </a:solidFill>
                          <a:effectLst/>
                          <a:latin typeface="Alexandria"/>
                        </a:rPr>
                        <a:t>Ring</a:t>
                      </a:r>
                      <a:endParaRPr lang="en-US" sz="2400" b="1" i="0" u="none" strike="noStrike" dirty="0">
                        <a:solidFill>
                          <a:schemeClr val="accent1"/>
                        </a:solidFill>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a:solidFill>
                            <a:srgbClr val="000000"/>
                          </a:solidFill>
                          <a:effectLst>
                            <a:outerShdw blurRad="38100" dist="38100" dir="2700000" algn="tl">
                              <a:srgbClr val="000000">
                                <a:alpha val="43137"/>
                              </a:srgbClr>
                            </a:outerShdw>
                          </a:effectLst>
                          <a:latin typeface="Alexandria"/>
                        </a:rPr>
                        <a:t>Medium</a:t>
                      </a:r>
                      <a:endParaRPr lang="en-US" sz="2400" b="0" i="0" u="none" strike="noStrike">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dirty="0">
                          <a:solidFill>
                            <a:srgbClr val="000000"/>
                          </a:solidFill>
                          <a:effectLst>
                            <a:outerShdw blurRad="38100" dist="38100" dir="2700000" algn="tl">
                              <a:srgbClr val="000000">
                                <a:alpha val="43137"/>
                              </a:srgbClr>
                            </a:outerShdw>
                          </a:effectLst>
                          <a:latin typeface="Alexandria"/>
                        </a:rPr>
                        <a:t>Moderate</a:t>
                      </a:r>
                      <a:endParaRPr lang="en-US" sz="2400" b="0" i="0" u="none" strike="noStrike" dirty="0">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dirty="0">
                          <a:solidFill>
                            <a:srgbClr val="000000"/>
                          </a:solidFill>
                          <a:effectLst>
                            <a:outerShdw blurRad="38100" dist="38100" dir="2700000" algn="tl">
                              <a:srgbClr val="000000">
                                <a:alpha val="43137"/>
                              </a:srgbClr>
                            </a:outerShdw>
                          </a:effectLst>
                          <a:latin typeface="Alexandria"/>
                        </a:rPr>
                        <a:t>Limited</a:t>
                      </a:r>
                      <a:endParaRPr lang="en-US" sz="2400" b="0" i="0" u="none" strike="noStrike" dirty="0">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a:solidFill>
                            <a:srgbClr val="000000"/>
                          </a:solidFill>
                          <a:effectLst>
                            <a:outerShdw blurRad="38100" dist="38100" dir="2700000" algn="tl">
                              <a:srgbClr val="000000">
                                <a:alpha val="43137"/>
                              </a:srgbClr>
                            </a:outerShdw>
                          </a:effectLst>
                          <a:latin typeface="Alexandria"/>
                        </a:rPr>
                        <a:t>Low</a:t>
                      </a:r>
                      <a:endParaRPr lang="en-US" sz="2400" b="0" i="0" u="none" strike="noStrike">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dirty="0">
                          <a:solidFill>
                            <a:srgbClr val="000000"/>
                          </a:solidFill>
                          <a:effectLst>
                            <a:outerShdw blurRad="38100" dist="38100" dir="2700000" algn="tl">
                              <a:srgbClr val="000000">
                                <a:alpha val="43137"/>
                              </a:srgbClr>
                            </a:outerShdw>
                          </a:effectLst>
                          <a:latin typeface="Alexandria"/>
                        </a:rPr>
                        <a:t>Predictable</a:t>
                      </a:r>
                      <a:endParaRPr lang="en-US" sz="2400" b="0" i="0" u="none" strike="noStrike" dirty="0">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52162645"/>
                  </a:ext>
                </a:extLst>
              </a:tr>
              <a:tr h="349375">
                <a:tc>
                  <a:txBody>
                    <a:bodyPr/>
                    <a:lstStyle/>
                    <a:p>
                      <a:pPr algn="ctr" fontAlgn="b"/>
                      <a:r>
                        <a:rPr lang="en-US" sz="2400" b="1" u="none" strike="noStrike" dirty="0">
                          <a:solidFill>
                            <a:schemeClr val="accent1"/>
                          </a:solidFill>
                          <a:effectLst/>
                          <a:latin typeface="Alexandria"/>
                        </a:rPr>
                        <a:t>Mesh</a:t>
                      </a:r>
                      <a:endParaRPr lang="en-US" sz="2400" b="1" i="0" u="none" strike="noStrike" dirty="0">
                        <a:solidFill>
                          <a:schemeClr val="accent1"/>
                        </a:solidFill>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a:solidFill>
                            <a:srgbClr val="000000"/>
                          </a:solidFill>
                          <a:effectLst>
                            <a:outerShdw blurRad="38100" dist="38100" dir="2700000" algn="tl">
                              <a:srgbClr val="000000">
                                <a:alpha val="43137"/>
                              </a:srgbClr>
                            </a:outerShdw>
                          </a:effectLst>
                          <a:latin typeface="Alexandria"/>
                        </a:rPr>
                        <a:t>High</a:t>
                      </a:r>
                      <a:endParaRPr lang="en-US" sz="2400" b="0" i="0" u="none" strike="noStrike">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a:solidFill>
                            <a:srgbClr val="000000"/>
                          </a:solidFill>
                          <a:effectLst>
                            <a:outerShdw blurRad="38100" dist="38100" dir="2700000" algn="tl">
                              <a:srgbClr val="000000">
                                <a:alpha val="43137"/>
                              </a:srgbClr>
                            </a:outerShdw>
                          </a:effectLst>
                          <a:latin typeface="Alexandria"/>
                        </a:rPr>
                        <a:t>Complex</a:t>
                      </a:r>
                      <a:endParaRPr lang="en-US" sz="2400" b="0" i="0" u="none" strike="noStrike">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a:solidFill>
                            <a:srgbClr val="000000"/>
                          </a:solidFill>
                          <a:effectLst>
                            <a:outerShdw blurRad="38100" dist="38100" dir="2700000" algn="tl">
                              <a:srgbClr val="000000">
                                <a:alpha val="43137"/>
                              </a:srgbClr>
                            </a:outerShdw>
                          </a:effectLst>
                          <a:latin typeface="Alexandria"/>
                        </a:rPr>
                        <a:t>Excellent</a:t>
                      </a:r>
                      <a:endParaRPr lang="en-US" sz="2400" b="0" i="0" u="none" strike="noStrike">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dirty="0">
                          <a:solidFill>
                            <a:srgbClr val="000000"/>
                          </a:solidFill>
                          <a:effectLst>
                            <a:outerShdw blurRad="38100" dist="38100" dir="2700000" algn="tl">
                              <a:srgbClr val="000000">
                                <a:alpha val="43137"/>
                              </a:srgbClr>
                            </a:outerShdw>
                          </a:effectLst>
                          <a:latin typeface="Alexandria"/>
                        </a:rPr>
                        <a:t>Excellent</a:t>
                      </a:r>
                      <a:endParaRPr lang="en-US" sz="2400" b="0" i="0" u="none" strike="noStrike" dirty="0">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dirty="0">
                          <a:solidFill>
                            <a:srgbClr val="000000"/>
                          </a:solidFill>
                          <a:effectLst>
                            <a:outerShdw blurRad="38100" dist="38100" dir="2700000" algn="tl">
                              <a:srgbClr val="000000">
                                <a:alpha val="43137"/>
                              </a:srgbClr>
                            </a:outerShdw>
                          </a:effectLst>
                          <a:latin typeface="Alexandria"/>
                        </a:rPr>
                        <a:t>High</a:t>
                      </a:r>
                      <a:endParaRPr lang="en-US" sz="2400" b="0" i="0" u="none" strike="noStrike" dirty="0">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3254927"/>
                  </a:ext>
                </a:extLst>
              </a:tr>
              <a:tr h="349375">
                <a:tc>
                  <a:txBody>
                    <a:bodyPr/>
                    <a:lstStyle/>
                    <a:p>
                      <a:pPr algn="ctr" fontAlgn="b"/>
                      <a:r>
                        <a:rPr lang="en-US" sz="2400" b="1" u="none" strike="noStrike" dirty="0">
                          <a:solidFill>
                            <a:schemeClr val="accent1"/>
                          </a:solidFill>
                          <a:effectLst/>
                          <a:latin typeface="Alexandria"/>
                        </a:rPr>
                        <a:t>Hybrid</a:t>
                      </a:r>
                      <a:endParaRPr lang="en-US" sz="2400" b="1" i="0" u="none" strike="noStrike" dirty="0">
                        <a:solidFill>
                          <a:schemeClr val="accent1"/>
                        </a:solidFill>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a:solidFill>
                            <a:srgbClr val="000000"/>
                          </a:solidFill>
                          <a:effectLst>
                            <a:outerShdw blurRad="38100" dist="38100" dir="2700000" algn="tl">
                              <a:srgbClr val="000000">
                                <a:alpha val="43137"/>
                              </a:srgbClr>
                            </a:outerShdw>
                          </a:effectLst>
                          <a:latin typeface="Alexandria"/>
                        </a:rPr>
                        <a:t>High</a:t>
                      </a:r>
                      <a:endParaRPr lang="en-US" sz="2400" b="0" i="0" u="none" strike="noStrike">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a:solidFill>
                            <a:srgbClr val="000000"/>
                          </a:solidFill>
                          <a:effectLst>
                            <a:outerShdw blurRad="38100" dist="38100" dir="2700000" algn="tl">
                              <a:srgbClr val="000000">
                                <a:alpha val="43137"/>
                              </a:srgbClr>
                            </a:outerShdw>
                          </a:effectLst>
                          <a:latin typeface="Alexandria"/>
                        </a:rPr>
                        <a:t>Complex</a:t>
                      </a:r>
                      <a:endParaRPr lang="en-US" sz="2400" b="0" i="0" u="none" strike="noStrike">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a:solidFill>
                            <a:srgbClr val="000000"/>
                          </a:solidFill>
                          <a:effectLst>
                            <a:outerShdw blurRad="38100" dist="38100" dir="2700000" algn="tl">
                              <a:srgbClr val="000000">
                                <a:alpha val="43137"/>
                              </a:srgbClr>
                            </a:outerShdw>
                          </a:effectLst>
                          <a:latin typeface="Alexandria"/>
                        </a:rPr>
                        <a:t>Excellent</a:t>
                      </a:r>
                      <a:endParaRPr lang="en-US" sz="2400" b="0" i="0" u="none" strike="noStrike">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a:solidFill>
                            <a:srgbClr val="000000"/>
                          </a:solidFill>
                          <a:effectLst>
                            <a:outerShdw blurRad="38100" dist="38100" dir="2700000" algn="tl">
                              <a:srgbClr val="000000">
                                <a:alpha val="43137"/>
                              </a:srgbClr>
                            </a:outerShdw>
                          </a:effectLst>
                          <a:latin typeface="Alexandria"/>
                        </a:rPr>
                        <a:t>Good</a:t>
                      </a:r>
                      <a:endParaRPr lang="en-US" sz="2400" b="0" i="0" u="none" strike="noStrike">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u="none" strike="noStrike" dirty="0">
                          <a:solidFill>
                            <a:srgbClr val="000000"/>
                          </a:solidFill>
                          <a:effectLst>
                            <a:outerShdw blurRad="38100" dist="38100" dir="2700000" algn="tl">
                              <a:srgbClr val="000000">
                                <a:alpha val="43137"/>
                              </a:srgbClr>
                            </a:outerShdw>
                          </a:effectLst>
                          <a:latin typeface="Alexandria"/>
                        </a:rPr>
                        <a:t>Variable</a:t>
                      </a:r>
                      <a:endParaRPr lang="en-US" sz="2400" b="0" i="0" u="none" strike="noStrike" dirty="0">
                        <a:solidFill>
                          <a:srgbClr val="000000"/>
                        </a:solidFill>
                        <a:effectLst>
                          <a:outerShdw blurRad="38100" dist="38100" dir="2700000" algn="tl">
                            <a:srgbClr val="000000">
                              <a:alpha val="43137"/>
                            </a:srgbClr>
                          </a:outerShdw>
                        </a:effectLst>
                        <a:latin typeface="Alexandri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1751791"/>
                  </a:ext>
                </a:extLst>
              </a:tr>
            </a:tbl>
          </a:graphicData>
        </a:graphic>
      </p:graphicFrame>
    </p:spTree>
    <p:extLst>
      <p:ext uri="{BB962C8B-B14F-4D97-AF65-F5344CB8AC3E}">
        <p14:creationId xmlns:p14="http://schemas.microsoft.com/office/powerpoint/2010/main" val="30426541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92EE33-EC19-BCB1-8C91-267FC006E4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9BB56C-15C8-D249-67A2-B5F63D75B7CE}"/>
              </a:ext>
            </a:extLst>
          </p:cNvPr>
          <p:cNvSpPr/>
          <p:nvPr/>
        </p:nvSpPr>
        <p:spPr>
          <a:xfrm>
            <a:off x="689640" y="18268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074731-3E81-7F9D-1894-EBD5C0DAE780}"/>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 Network Protocols</a:t>
            </a:r>
          </a:p>
        </p:txBody>
      </p:sp>
      <p:sp>
        <p:nvSpPr>
          <p:cNvPr id="48" name="TextBox 47">
            <a:extLst>
              <a:ext uri="{FF2B5EF4-FFF2-40B4-BE49-F238E27FC236}">
                <a16:creationId xmlns:a16="http://schemas.microsoft.com/office/drawing/2014/main" id="{42C56E75-1979-4B24-E4E9-E24D440DADFA}"/>
              </a:ext>
            </a:extLst>
          </p:cNvPr>
          <p:cNvSpPr txBox="1"/>
          <p:nvPr/>
        </p:nvSpPr>
        <p:spPr>
          <a:xfrm>
            <a:off x="825500" y="2023853"/>
            <a:ext cx="10541000" cy="4072782"/>
          </a:xfrm>
          <a:prstGeom prst="rect">
            <a:avLst/>
          </a:prstGeom>
          <a:noFill/>
        </p:spPr>
        <p:txBody>
          <a:bodyPr wrap="square" rtlCol="0">
            <a:spAutoFit/>
          </a:bodyPr>
          <a:lstStyle/>
          <a:p>
            <a:pPr marL="457200" indent="-457200" algn="l">
              <a:buFont typeface="Wingdings" panose="05000000000000000000" pitchFamily="2" charset="2"/>
              <a:buChar char="q"/>
            </a:pPr>
            <a:r>
              <a:rPr lang="en-US" sz="2800" dirty="0">
                <a:latin typeface="Alexandria" charset="0"/>
              </a:rPr>
              <a:t>Network protocols are sets of rules that determine how devices communicate and exchange information across a network.</a:t>
            </a:r>
          </a:p>
          <a:p>
            <a:pPr marL="457200" indent="-457200" algn="l">
              <a:buFont typeface="Wingdings" panose="05000000000000000000" pitchFamily="2" charset="2"/>
              <a:buChar char="q"/>
            </a:pPr>
            <a:endParaRPr lang="en-US" sz="1100" dirty="0">
              <a:latin typeface="Alexandria" charset="0"/>
            </a:endParaRPr>
          </a:p>
          <a:p>
            <a:pPr marL="457200" indent="-457200" algn="l">
              <a:buFont typeface="Wingdings" panose="05000000000000000000" pitchFamily="2" charset="2"/>
              <a:buChar char="q"/>
            </a:pPr>
            <a:r>
              <a:rPr lang="en-US" sz="2800" b="1" dirty="0">
                <a:latin typeface="Alexandria" charset="0"/>
              </a:rPr>
              <a:t>Key Protocols:</a:t>
            </a:r>
            <a:endParaRPr lang="en-US" sz="2800" dirty="0">
              <a:latin typeface="Alexandria" charset="0"/>
            </a:endParaRPr>
          </a:p>
          <a:p>
            <a:pPr marL="457200" indent="-457200" algn="l">
              <a:lnSpc>
                <a:spcPct val="150000"/>
              </a:lnSpc>
              <a:buFont typeface="Wingdings" panose="05000000000000000000" pitchFamily="2" charset="2"/>
              <a:buChar char="Ø"/>
            </a:pPr>
            <a:r>
              <a:rPr lang="en-US" sz="2800" b="1" dirty="0">
                <a:latin typeface="Alexandria" charset="0"/>
              </a:rPr>
              <a:t>TCP</a:t>
            </a:r>
            <a:r>
              <a:rPr lang="en-US" sz="2800" dirty="0">
                <a:latin typeface="Alexandria" charset="0"/>
              </a:rPr>
              <a:t> </a:t>
            </a:r>
          </a:p>
          <a:p>
            <a:pPr marL="457200" indent="-457200" algn="l">
              <a:lnSpc>
                <a:spcPct val="150000"/>
              </a:lnSpc>
              <a:buFont typeface="Wingdings" panose="05000000000000000000" pitchFamily="2" charset="2"/>
              <a:buChar char="Ø"/>
            </a:pPr>
            <a:r>
              <a:rPr lang="en-US" sz="2800" b="1" dirty="0">
                <a:latin typeface="Alexandria" charset="0"/>
              </a:rPr>
              <a:t>IP</a:t>
            </a:r>
            <a:r>
              <a:rPr lang="en-US" sz="2800" dirty="0">
                <a:latin typeface="Alexandria" charset="0"/>
              </a:rPr>
              <a:t> </a:t>
            </a:r>
          </a:p>
          <a:p>
            <a:pPr marL="457200" indent="-457200" algn="l">
              <a:lnSpc>
                <a:spcPct val="150000"/>
              </a:lnSpc>
              <a:buFont typeface="Wingdings" panose="05000000000000000000" pitchFamily="2" charset="2"/>
              <a:buChar char="Ø"/>
            </a:pPr>
            <a:r>
              <a:rPr lang="en-US" sz="2800" b="1" dirty="0">
                <a:latin typeface="Alexandria" charset="0"/>
              </a:rPr>
              <a:t>HTTP</a:t>
            </a:r>
            <a:r>
              <a:rPr lang="en-US" sz="2800" dirty="0">
                <a:latin typeface="Alexandria" charset="0"/>
              </a:rPr>
              <a:t>  </a:t>
            </a:r>
          </a:p>
          <a:p>
            <a:pPr marL="457200" indent="-457200" algn="l">
              <a:lnSpc>
                <a:spcPct val="150000"/>
              </a:lnSpc>
              <a:buFont typeface="Wingdings" panose="05000000000000000000" pitchFamily="2" charset="2"/>
              <a:buChar char="Ø"/>
            </a:pPr>
            <a:r>
              <a:rPr lang="en-US" sz="2800" b="1" dirty="0">
                <a:latin typeface="Alexandria" charset="0"/>
              </a:rPr>
              <a:t>FTP</a:t>
            </a:r>
            <a:r>
              <a:rPr lang="en-US" sz="2800" dirty="0">
                <a:latin typeface="Alexandria" charset="0"/>
              </a:rPr>
              <a:t>  </a:t>
            </a:r>
            <a:endParaRPr lang="en-US" sz="2800" b="1" dirty="0">
              <a:latin typeface="Alexandria" charset="0"/>
            </a:endParaRPr>
          </a:p>
        </p:txBody>
      </p:sp>
      <p:pic>
        <p:nvPicPr>
          <p:cNvPr id="7" name="Graphic 21">
            <a:extLst>
              <a:ext uri="{FF2B5EF4-FFF2-40B4-BE49-F238E27FC236}">
                <a16:creationId xmlns:a16="http://schemas.microsoft.com/office/drawing/2014/main" id="{D1AF4406-BCC9-51D4-0C8B-9DB9F31D58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898185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D48F8B-E49C-DA2E-103C-184B96DCF3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8F85C3-6981-085C-A1F8-9BF1DC788C1D}"/>
              </a:ext>
            </a:extLst>
          </p:cNvPr>
          <p:cNvSpPr/>
          <p:nvPr/>
        </p:nvSpPr>
        <p:spPr>
          <a:xfrm>
            <a:off x="689640" y="1826870"/>
            <a:ext cx="56485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22260C1-7765-EB14-E5FB-7684FF464CAE}"/>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 Network Protocols</a:t>
            </a:r>
          </a:p>
        </p:txBody>
      </p:sp>
      <p:sp>
        <p:nvSpPr>
          <p:cNvPr id="48" name="TextBox 47">
            <a:extLst>
              <a:ext uri="{FF2B5EF4-FFF2-40B4-BE49-F238E27FC236}">
                <a16:creationId xmlns:a16="http://schemas.microsoft.com/office/drawing/2014/main" id="{159ECEF2-3866-B304-1CAB-A6271FCD475E}"/>
              </a:ext>
            </a:extLst>
          </p:cNvPr>
          <p:cNvSpPr txBox="1"/>
          <p:nvPr/>
        </p:nvSpPr>
        <p:spPr>
          <a:xfrm>
            <a:off x="825500" y="2023853"/>
            <a:ext cx="5424988" cy="3539430"/>
          </a:xfrm>
          <a:prstGeom prst="rect">
            <a:avLst/>
          </a:prstGeom>
          <a:noFill/>
        </p:spPr>
        <p:txBody>
          <a:bodyPr wrap="square" rtlCol="0">
            <a:spAutoFit/>
          </a:bodyPr>
          <a:lstStyle/>
          <a:p>
            <a:pPr marL="457200" indent="-457200" algn="l">
              <a:buFont typeface="Wingdings" panose="05000000000000000000" pitchFamily="2" charset="2"/>
              <a:buChar char="q"/>
            </a:pPr>
            <a:r>
              <a:rPr lang="en-US" sz="2800" b="1" dirty="0">
                <a:latin typeface="Alexandria" charset="0"/>
              </a:rPr>
              <a:t>TCP (Transmission Control Protocol)</a:t>
            </a:r>
          </a:p>
          <a:p>
            <a:pPr marL="457200" indent="-457200" algn="l">
              <a:buFont typeface="Wingdings" panose="05000000000000000000" pitchFamily="2" charset="2"/>
              <a:buChar char="q"/>
            </a:pPr>
            <a:endParaRPr lang="en-US" sz="2800" b="1" dirty="0">
              <a:latin typeface="Alexandria" charset="0"/>
            </a:endParaRPr>
          </a:p>
          <a:p>
            <a:pPr marL="457200" indent="-457200">
              <a:buFont typeface="Wingdings" panose="05000000000000000000" pitchFamily="2" charset="2"/>
              <a:buChar char="§"/>
            </a:pPr>
            <a:r>
              <a:rPr lang="en-US" sz="2800" dirty="0">
                <a:latin typeface="Alexandria" charset="0"/>
              </a:rPr>
              <a:t>TCP is a connection-oriented protocol that ensures reliable, ordered, and error-checked delivery of data between applications over a network.</a:t>
            </a:r>
          </a:p>
        </p:txBody>
      </p:sp>
      <p:pic>
        <p:nvPicPr>
          <p:cNvPr id="7" name="Graphic 21">
            <a:extLst>
              <a:ext uri="{FF2B5EF4-FFF2-40B4-BE49-F238E27FC236}">
                <a16:creationId xmlns:a16="http://schemas.microsoft.com/office/drawing/2014/main" id="{8EC00CDE-A836-1A6F-B2B4-D3D26F4677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30A0E93-10DC-34C3-F4CB-A607DFE872CD}"/>
              </a:ext>
            </a:extLst>
          </p:cNvPr>
          <p:cNvPicPr>
            <a:picLocks noChangeAspect="1"/>
          </p:cNvPicPr>
          <p:nvPr/>
        </p:nvPicPr>
        <p:blipFill>
          <a:blip r:embed="rId4"/>
          <a:stretch>
            <a:fillRect/>
          </a:stretch>
        </p:blipFill>
        <p:spPr>
          <a:xfrm>
            <a:off x="7102257" y="2023853"/>
            <a:ext cx="4881733" cy="3810000"/>
          </a:xfrm>
          <a:prstGeom prst="rect">
            <a:avLst/>
          </a:prstGeom>
        </p:spPr>
      </p:pic>
    </p:spTree>
    <p:extLst>
      <p:ext uri="{BB962C8B-B14F-4D97-AF65-F5344CB8AC3E}">
        <p14:creationId xmlns:p14="http://schemas.microsoft.com/office/powerpoint/2010/main" val="14651488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F2598-F5A4-E600-648A-B3825297DC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FDE5AA-FE66-3E05-F42C-C4E344A38F4F}"/>
              </a:ext>
            </a:extLst>
          </p:cNvPr>
          <p:cNvSpPr/>
          <p:nvPr/>
        </p:nvSpPr>
        <p:spPr>
          <a:xfrm>
            <a:off x="689640" y="1826869"/>
            <a:ext cx="10812720" cy="47621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82AD6D3-1D50-C328-CB7F-7033A4FF739B}"/>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 What is Internet Protocol (IP)?</a:t>
            </a:r>
          </a:p>
        </p:txBody>
      </p:sp>
      <p:sp>
        <p:nvSpPr>
          <p:cNvPr id="48" name="TextBox 47">
            <a:extLst>
              <a:ext uri="{FF2B5EF4-FFF2-40B4-BE49-F238E27FC236}">
                <a16:creationId xmlns:a16="http://schemas.microsoft.com/office/drawing/2014/main" id="{BB86C355-38D8-4330-7E45-BEF33F0AB126}"/>
              </a:ext>
            </a:extLst>
          </p:cNvPr>
          <p:cNvSpPr txBox="1"/>
          <p:nvPr/>
        </p:nvSpPr>
        <p:spPr>
          <a:xfrm>
            <a:off x="825500" y="2085368"/>
            <a:ext cx="10812720" cy="4570482"/>
          </a:xfrm>
          <a:prstGeom prst="rect">
            <a:avLst/>
          </a:prstGeom>
          <a:noFill/>
        </p:spPr>
        <p:txBody>
          <a:bodyPr wrap="square" rtlCol="0">
            <a:spAutoFit/>
          </a:bodyPr>
          <a:lstStyle/>
          <a:p>
            <a:pPr marL="457200" indent="-457200" algn="l">
              <a:buFont typeface="Wingdings" panose="05000000000000000000" pitchFamily="2" charset="2"/>
              <a:buChar char="q"/>
            </a:pPr>
            <a:r>
              <a:rPr lang="en-US" sz="2800" dirty="0">
                <a:latin typeface="Alexandria" charset="0"/>
              </a:rPr>
              <a:t>IP is a set of rules for addressing and routing data packets so they can travel across networks</a:t>
            </a:r>
            <a:r>
              <a:rPr lang="ar-EG" sz="2800" dirty="0">
                <a:latin typeface="Alexandria" charset="0"/>
              </a:rPr>
              <a:t>.</a:t>
            </a:r>
            <a:endParaRPr lang="en-US" sz="2800" dirty="0">
              <a:latin typeface="Alexandria" charset="0"/>
            </a:endParaRPr>
          </a:p>
          <a:p>
            <a:pPr marL="457200" indent="-457200" algn="l">
              <a:buFont typeface="Courier New" panose="02070309020205020404" pitchFamily="49" charset="0"/>
              <a:buChar char="o"/>
            </a:pPr>
            <a:r>
              <a:rPr lang="en-US" sz="2800" dirty="0">
                <a:latin typeface="Alexandria" charset="0"/>
              </a:rPr>
              <a:t>IP addresses are the backbone of device </a:t>
            </a:r>
            <a:r>
              <a:rPr lang="en-US" sz="2800" b="1" dirty="0">
                <a:latin typeface="Alexandria" charset="0"/>
              </a:rPr>
              <a:t>identification</a:t>
            </a:r>
            <a:r>
              <a:rPr lang="en-US" sz="2800" dirty="0">
                <a:latin typeface="Alexandria" charset="0"/>
              </a:rPr>
              <a:t> on the network.</a:t>
            </a:r>
          </a:p>
          <a:p>
            <a:pPr marL="457200" indent="-457200" algn="l">
              <a:buFont typeface="Wingdings" panose="05000000000000000000" pitchFamily="2" charset="2"/>
              <a:buChar char="q"/>
            </a:pPr>
            <a:endParaRPr lang="en-US" sz="1100" dirty="0">
              <a:latin typeface="Alexandria" charset="0"/>
            </a:endParaRPr>
          </a:p>
          <a:p>
            <a:pPr marL="457200" indent="-457200" algn="l">
              <a:buFont typeface="Wingdings" panose="05000000000000000000" pitchFamily="2" charset="2"/>
              <a:buChar char="q"/>
            </a:pPr>
            <a:r>
              <a:rPr lang="en-US" sz="2800" b="1" u="sng" dirty="0">
                <a:latin typeface="Alexandria" charset="0"/>
              </a:rPr>
              <a:t>Function</a:t>
            </a:r>
            <a:r>
              <a:rPr lang="en-US" sz="2800" b="1" dirty="0">
                <a:latin typeface="Alexandria" charset="0"/>
              </a:rPr>
              <a:t>:</a:t>
            </a:r>
            <a:endParaRPr lang="en-US" sz="2800" dirty="0">
              <a:latin typeface="Alexandria" charset="0"/>
            </a:endParaRPr>
          </a:p>
          <a:p>
            <a:pPr marL="457200" indent="-457200" algn="l">
              <a:lnSpc>
                <a:spcPct val="150000"/>
              </a:lnSpc>
              <a:buFont typeface="Wingdings" panose="05000000000000000000" pitchFamily="2" charset="2"/>
              <a:buChar char="Ø"/>
            </a:pPr>
            <a:r>
              <a:rPr lang="en-US" sz="2800" dirty="0">
                <a:latin typeface="Alexandria" charset="0"/>
              </a:rPr>
              <a:t>Assigns unique addresses to devices.</a:t>
            </a:r>
          </a:p>
          <a:p>
            <a:pPr marL="457200" indent="-457200" algn="l">
              <a:lnSpc>
                <a:spcPct val="150000"/>
              </a:lnSpc>
              <a:buFont typeface="Wingdings" panose="05000000000000000000" pitchFamily="2" charset="2"/>
              <a:buChar char="Ø"/>
            </a:pPr>
            <a:r>
              <a:rPr lang="en-US" sz="2800" dirty="0">
                <a:latin typeface="Alexandria" charset="0"/>
              </a:rPr>
              <a:t>Ensures data reaches the correct destination.</a:t>
            </a:r>
          </a:p>
          <a:p>
            <a:pPr algn="l"/>
            <a:r>
              <a:rPr lang="en-US" sz="2800" u="sng" dirty="0">
                <a:latin typeface="Alexandria" charset="0"/>
              </a:rPr>
              <a:t>Example:</a:t>
            </a:r>
          </a:p>
          <a:p>
            <a:pPr marL="457200" indent="-457200" algn="l">
              <a:buFont typeface="Wingdings" panose="05000000000000000000" pitchFamily="2" charset="2"/>
              <a:buChar char="Ø"/>
            </a:pPr>
            <a:r>
              <a:rPr lang="en-US" sz="2800" b="1" dirty="0">
                <a:latin typeface="Alexandria" charset="0"/>
              </a:rPr>
              <a:t>IPv4</a:t>
            </a:r>
            <a:r>
              <a:rPr lang="en-US" sz="2800" dirty="0">
                <a:latin typeface="Alexandria" charset="0"/>
              </a:rPr>
              <a:t>: 192.168.1.1;                        </a:t>
            </a:r>
            <a:r>
              <a:rPr lang="en-US" sz="2800" b="1" dirty="0">
                <a:latin typeface="Alexandria" charset="0"/>
              </a:rPr>
              <a:t>IPv6</a:t>
            </a:r>
            <a:r>
              <a:rPr lang="en-US" sz="2800" dirty="0">
                <a:latin typeface="Alexandria" charset="0"/>
              </a:rPr>
              <a:t>: 2001:db8:85a3::8a2e:370:7334</a:t>
            </a:r>
          </a:p>
        </p:txBody>
      </p:sp>
      <p:pic>
        <p:nvPicPr>
          <p:cNvPr id="7" name="Graphic 21">
            <a:extLst>
              <a:ext uri="{FF2B5EF4-FFF2-40B4-BE49-F238E27FC236}">
                <a16:creationId xmlns:a16="http://schemas.microsoft.com/office/drawing/2014/main" id="{3BC8D85A-8C70-3814-1D51-3435583769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63191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F2598-F5A4-E600-648A-B3825297DC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FDE5AA-FE66-3E05-F42C-C4E344A38F4F}"/>
              </a:ext>
            </a:extLst>
          </p:cNvPr>
          <p:cNvSpPr/>
          <p:nvPr/>
        </p:nvSpPr>
        <p:spPr>
          <a:xfrm>
            <a:off x="689640" y="1826869"/>
            <a:ext cx="10812720" cy="47621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82AD6D3-1D50-C328-CB7F-7033A4FF739B}"/>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HTTP (Hypertext Transfer Protocol)</a:t>
            </a:r>
          </a:p>
        </p:txBody>
      </p:sp>
      <p:sp>
        <p:nvSpPr>
          <p:cNvPr id="48" name="TextBox 47">
            <a:extLst>
              <a:ext uri="{FF2B5EF4-FFF2-40B4-BE49-F238E27FC236}">
                <a16:creationId xmlns:a16="http://schemas.microsoft.com/office/drawing/2014/main" id="{BB86C355-38D8-4330-7E45-BEF33F0AB126}"/>
              </a:ext>
            </a:extLst>
          </p:cNvPr>
          <p:cNvSpPr txBox="1"/>
          <p:nvPr/>
        </p:nvSpPr>
        <p:spPr>
          <a:xfrm>
            <a:off x="825500" y="2085368"/>
            <a:ext cx="10812720" cy="4401205"/>
          </a:xfrm>
          <a:prstGeom prst="rect">
            <a:avLst/>
          </a:prstGeom>
          <a:noFill/>
        </p:spPr>
        <p:txBody>
          <a:bodyPr wrap="square" rtlCol="0">
            <a:spAutoFit/>
          </a:bodyPr>
          <a:lstStyle/>
          <a:p>
            <a:pPr marL="457200" indent="-457200" algn="l">
              <a:buFont typeface="Wingdings" panose="05000000000000000000" pitchFamily="2" charset="2"/>
              <a:buChar char="q"/>
            </a:pPr>
            <a:r>
              <a:rPr lang="en-US" sz="2800" dirty="0">
                <a:latin typeface="Alexandria" charset="0"/>
              </a:rPr>
              <a:t>HTTP is an application-layer protocol used for communication between web browsers (clients) and web servers, forming the foundation of data exchange on the World Wide Web.</a:t>
            </a:r>
            <a:endParaRPr lang="ar-EG" sz="2800" dirty="0">
              <a:latin typeface="Alexandria" charset="0"/>
            </a:endParaRPr>
          </a:p>
          <a:p>
            <a:pPr marL="457200" indent="-457200" algn="l">
              <a:buFont typeface="Wingdings" panose="05000000000000000000" pitchFamily="2" charset="2"/>
              <a:buChar char="q"/>
            </a:pPr>
            <a:r>
              <a:rPr lang="en-US" sz="2800" dirty="0">
                <a:latin typeface="Alexandria" charset="0"/>
              </a:rPr>
              <a:t>Follows a client-server model: clients send requests, servers send responses.</a:t>
            </a:r>
          </a:p>
          <a:p>
            <a:pPr marL="457200" indent="-457200" algn="l">
              <a:buFont typeface="Wingdings" panose="05000000000000000000" pitchFamily="2" charset="2"/>
              <a:buChar char="q"/>
            </a:pPr>
            <a:endParaRPr lang="en-US" sz="2800" dirty="0">
              <a:latin typeface="Alexandria" charset="0"/>
            </a:endParaRPr>
          </a:p>
          <a:p>
            <a:pPr marL="457200" indent="-457200" algn="l">
              <a:buFont typeface="Wingdings" panose="05000000000000000000" pitchFamily="2" charset="2"/>
              <a:buChar char="q"/>
            </a:pPr>
            <a:r>
              <a:rPr lang="en-US" sz="2800" dirty="0">
                <a:latin typeface="Alexandria" charset="0"/>
              </a:rPr>
              <a:t>Stateless protocol: each request is independent, with no memory of previous interactions.</a:t>
            </a:r>
          </a:p>
          <a:p>
            <a:pPr marL="457200" indent="-457200" algn="l">
              <a:buFont typeface="Wingdings" panose="05000000000000000000" pitchFamily="2" charset="2"/>
              <a:buChar char="q"/>
            </a:pPr>
            <a:endParaRPr lang="en-US" sz="2800" dirty="0">
              <a:latin typeface="Alexandria" charset="0"/>
            </a:endParaRPr>
          </a:p>
          <a:p>
            <a:pPr marL="457200" indent="-457200" algn="l">
              <a:buFont typeface="Wingdings" panose="05000000000000000000" pitchFamily="2" charset="2"/>
              <a:buChar char="q"/>
            </a:pPr>
            <a:r>
              <a:rPr lang="en-US" sz="2800" dirty="0">
                <a:latin typeface="Alexandria" charset="0"/>
              </a:rPr>
              <a:t>Supports various data formats (HTML, images, video, etc.).</a:t>
            </a:r>
          </a:p>
        </p:txBody>
      </p:sp>
      <p:pic>
        <p:nvPicPr>
          <p:cNvPr id="7" name="Graphic 21">
            <a:extLst>
              <a:ext uri="{FF2B5EF4-FFF2-40B4-BE49-F238E27FC236}">
                <a16:creationId xmlns:a16="http://schemas.microsoft.com/office/drawing/2014/main" id="{3BC8D85A-8C70-3814-1D51-3435583769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601084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F2598-F5A4-E600-648A-B3825297DC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FDE5AA-FE66-3E05-F42C-C4E344A38F4F}"/>
              </a:ext>
            </a:extLst>
          </p:cNvPr>
          <p:cNvSpPr/>
          <p:nvPr/>
        </p:nvSpPr>
        <p:spPr>
          <a:xfrm>
            <a:off x="689640" y="1826869"/>
            <a:ext cx="10812720" cy="47621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82AD6D3-1D50-C328-CB7F-7033A4FF739B}"/>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FTP (File Transfer Protocol)</a:t>
            </a:r>
          </a:p>
        </p:txBody>
      </p:sp>
      <p:sp>
        <p:nvSpPr>
          <p:cNvPr id="48" name="TextBox 47">
            <a:extLst>
              <a:ext uri="{FF2B5EF4-FFF2-40B4-BE49-F238E27FC236}">
                <a16:creationId xmlns:a16="http://schemas.microsoft.com/office/drawing/2014/main" id="{BB86C355-38D8-4330-7E45-BEF33F0AB126}"/>
              </a:ext>
            </a:extLst>
          </p:cNvPr>
          <p:cNvSpPr txBox="1"/>
          <p:nvPr/>
        </p:nvSpPr>
        <p:spPr>
          <a:xfrm>
            <a:off x="825500" y="2085368"/>
            <a:ext cx="10812720" cy="2246769"/>
          </a:xfrm>
          <a:prstGeom prst="rect">
            <a:avLst/>
          </a:prstGeom>
          <a:noFill/>
        </p:spPr>
        <p:txBody>
          <a:bodyPr wrap="square" rtlCol="0">
            <a:spAutoFit/>
          </a:bodyPr>
          <a:lstStyle/>
          <a:p>
            <a:pPr marL="457200" indent="-457200" algn="l">
              <a:buFont typeface="Wingdings" panose="05000000000000000000" pitchFamily="2" charset="2"/>
              <a:buChar char="q"/>
            </a:pPr>
            <a:r>
              <a:rPr lang="en-US" sz="2800" dirty="0">
                <a:latin typeface="Alexandria" charset="0"/>
              </a:rPr>
              <a:t>FTP is a standard protocol for transferring files between a client and a server over a TCP/IP network.</a:t>
            </a:r>
            <a:endParaRPr lang="ar-EG" sz="2800" dirty="0">
              <a:latin typeface="Alexandria" charset="0"/>
            </a:endParaRPr>
          </a:p>
          <a:p>
            <a:pPr marL="457200" indent="-457200" algn="l">
              <a:buFont typeface="Wingdings" panose="05000000000000000000" pitchFamily="2" charset="2"/>
              <a:buChar char="q"/>
            </a:pPr>
            <a:r>
              <a:rPr lang="en-US" sz="2800" dirty="0">
                <a:latin typeface="Alexandria" charset="0"/>
              </a:rPr>
              <a:t>Uses a client-server model for uploading, downloading, and managing files.</a:t>
            </a:r>
          </a:p>
          <a:p>
            <a:pPr marL="457200" indent="-457200" algn="l">
              <a:buFont typeface="Wingdings" panose="05000000000000000000" pitchFamily="2" charset="2"/>
              <a:buChar char="q"/>
            </a:pPr>
            <a:endParaRPr lang="en-US" sz="2800" dirty="0">
              <a:latin typeface="Alexandria" charset="0"/>
            </a:endParaRPr>
          </a:p>
        </p:txBody>
      </p:sp>
      <p:pic>
        <p:nvPicPr>
          <p:cNvPr id="7" name="Graphic 21">
            <a:extLst>
              <a:ext uri="{FF2B5EF4-FFF2-40B4-BE49-F238E27FC236}">
                <a16:creationId xmlns:a16="http://schemas.microsoft.com/office/drawing/2014/main" id="{3BC8D85A-8C70-3814-1D51-3435583769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89521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5D78C-04FE-C6FD-7E82-EC40022961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B6A262-69AF-3CEC-9A78-86F7264A5102}"/>
              </a:ext>
            </a:extLst>
          </p:cNvPr>
          <p:cNvSpPr/>
          <p:nvPr/>
        </p:nvSpPr>
        <p:spPr>
          <a:xfrm>
            <a:off x="601958" y="1848396"/>
            <a:ext cx="6775872" cy="47621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EC79EB8-3F72-7B61-39DF-CAC865C65D68}"/>
              </a:ext>
            </a:extLst>
          </p:cNvPr>
          <p:cNvSpPr txBox="1"/>
          <p:nvPr/>
        </p:nvSpPr>
        <p:spPr>
          <a:xfrm>
            <a:off x="2513150" y="1019069"/>
            <a:ext cx="6140196" cy="523220"/>
          </a:xfrm>
          <a:prstGeom prst="rect">
            <a:avLst/>
          </a:prstGeom>
          <a:noFill/>
        </p:spPr>
        <p:txBody>
          <a:bodyPr wrap="square" rtlCol="0">
            <a:spAutoFit/>
          </a:bodyPr>
          <a:lstStyle/>
          <a:p>
            <a:r>
              <a:rPr lang="en-US" sz="2800" b="1" dirty="0">
                <a:latin typeface="Alexandria" charset="0"/>
                <a:cs typeface="Alexandria" charset="0"/>
              </a:rPr>
              <a:t>The Internet</a:t>
            </a:r>
          </a:p>
        </p:txBody>
      </p:sp>
      <p:sp>
        <p:nvSpPr>
          <p:cNvPr id="48" name="TextBox 47">
            <a:extLst>
              <a:ext uri="{FF2B5EF4-FFF2-40B4-BE49-F238E27FC236}">
                <a16:creationId xmlns:a16="http://schemas.microsoft.com/office/drawing/2014/main" id="{DD5429D4-C4D6-BB72-490F-C6AFAE912823}"/>
              </a:ext>
            </a:extLst>
          </p:cNvPr>
          <p:cNvSpPr txBox="1"/>
          <p:nvPr/>
        </p:nvSpPr>
        <p:spPr>
          <a:xfrm>
            <a:off x="825500" y="2085368"/>
            <a:ext cx="6552330" cy="4288225"/>
          </a:xfrm>
          <a:prstGeom prst="rect">
            <a:avLst/>
          </a:prstGeom>
          <a:noFill/>
        </p:spPr>
        <p:txBody>
          <a:bodyPr wrap="square" rtlCol="0">
            <a:spAutoFit/>
          </a:bodyPr>
          <a:lstStyle/>
          <a:p>
            <a:pPr marL="457200" indent="-457200" algn="l">
              <a:buFont typeface="Wingdings" panose="05000000000000000000" pitchFamily="2" charset="2"/>
              <a:buChar char="q"/>
            </a:pPr>
            <a:r>
              <a:rPr lang="en-US" sz="2800" dirty="0">
                <a:latin typeface="Alexandria" charset="0"/>
              </a:rPr>
              <a:t>The internet is a global network of interconnected computers, servers, phones, and smart devices communicating via protocols like TCP/IP</a:t>
            </a:r>
          </a:p>
          <a:p>
            <a:pPr marL="457200" indent="-457200" algn="l">
              <a:buFont typeface="Wingdings" panose="05000000000000000000" pitchFamily="2" charset="2"/>
              <a:buChar char="q"/>
            </a:pPr>
            <a:endParaRPr lang="en-US" sz="1100" dirty="0">
              <a:latin typeface="Alexandria" charset="0"/>
            </a:endParaRPr>
          </a:p>
          <a:p>
            <a:pPr algn="l"/>
            <a:endParaRPr lang="en-US" sz="2800" dirty="0">
              <a:latin typeface="Alexandria" charset="0"/>
            </a:endParaRPr>
          </a:p>
          <a:p>
            <a:pPr marL="457200" indent="-457200" algn="l">
              <a:lnSpc>
                <a:spcPct val="150000"/>
              </a:lnSpc>
              <a:buFont typeface="Wingdings" panose="05000000000000000000" pitchFamily="2" charset="2"/>
              <a:buChar char="q"/>
            </a:pPr>
            <a:r>
              <a:rPr lang="en-US" sz="2800" b="1" u="sng" dirty="0">
                <a:latin typeface="Alexandria" charset="0"/>
              </a:rPr>
              <a:t>Infrastructure:</a:t>
            </a:r>
          </a:p>
          <a:p>
            <a:pPr marL="457200" indent="-457200" algn="l">
              <a:lnSpc>
                <a:spcPct val="150000"/>
              </a:lnSpc>
              <a:buFont typeface="Wingdings" panose="05000000000000000000" pitchFamily="2" charset="2"/>
              <a:buChar char="Ø"/>
            </a:pPr>
            <a:r>
              <a:rPr lang="en-US" sz="2800" dirty="0">
                <a:latin typeface="Alexandria" charset="0"/>
              </a:rPr>
              <a:t>Built on LANs, WANs, fiber optics, copper wires, and wireless</a:t>
            </a:r>
          </a:p>
        </p:txBody>
      </p:sp>
      <p:pic>
        <p:nvPicPr>
          <p:cNvPr id="7" name="Graphic 21">
            <a:extLst>
              <a:ext uri="{FF2B5EF4-FFF2-40B4-BE49-F238E27FC236}">
                <a16:creationId xmlns:a16="http://schemas.microsoft.com/office/drawing/2014/main" id="{3F4E8507-E430-10AF-5F9F-86C9E72A2A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blue glowing globe with lines and dots&#10;&#10;AI-generated content may be incorrect.">
            <a:extLst>
              <a:ext uri="{FF2B5EF4-FFF2-40B4-BE49-F238E27FC236}">
                <a16:creationId xmlns:a16="http://schemas.microsoft.com/office/drawing/2014/main" id="{7913B7C1-2C3A-8761-4784-75005FA0D3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53192" y="2514979"/>
            <a:ext cx="3429000" cy="3429000"/>
          </a:xfrm>
          <a:prstGeom prst="rect">
            <a:avLst/>
          </a:prstGeom>
        </p:spPr>
      </p:pic>
    </p:spTree>
    <p:extLst>
      <p:ext uri="{BB962C8B-B14F-4D97-AF65-F5344CB8AC3E}">
        <p14:creationId xmlns:p14="http://schemas.microsoft.com/office/powerpoint/2010/main" val="473492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C6959-B9F0-10D0-1580-FDBF828C73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0527CE-F6E2-8848-1BD2-49C74EF6D977}"/>
              </a:ext>
            </a:extLst>
          </p:cNvPr>
          <p:cNvSpPr/>
          <p:nvPr/>
        </p:nvSpPr>
        <p:spPr>
          <a:xfrm>
            <a:off x="689641" y="1392871"/>
            <a:ext cx="8391730" cy="51961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53B56EF-8B50-AC4E-2C71-457603525CAC}"/>
              </a:ext>
            </a:extLst>
          </p:cNvPr>
          <p:cNvSpPr txBox="1"/>
          <p:nvPr/>
        </p:nvSpPr>
        <p:spPr>
          <a:xfrm>
            <a:off x="4116481" y="760531"/>
            <a:ext cx="1683070" cy="584775"/>
          </a:xfrm>
          <a:prstGeom prst="rect">
            <a:avLst/>
          </a:prstGeom>
          <a:noFill/>
        </p:spPr>
        <p:txBody>
          <a:bodyPr wrap="square" rtlCol="0">
            <a:spAutoFit/>
          </a:bodyPr>
          <a:lstStyle/>
          <a:p>
            <a:r>
              <a:rPr lang="en-US" sz="3200" b="1" dirty="0">
                <a:latin typeface="Alexandria" charset="0"/>
                <a:cs typeface="Alexandria" charset="0"/>
              </a:rPr>
              <a:t>Intranet</a:t>
            </a:r>
          </a:p>
        </p:txBody>
      </p:sp>
      <p:sp>
        <p:nvSpPr>
          <p:cNvPr id="48" name="TextBox 47">
            <a:extLst>
              <a:ext uri="{FF2B5EF4-FFF2-40B4-BE49-F238E27FC236}">
                <a16:creationId xmlns:a16="http://schemas.microsoft.com/office/drawing/2014/main" id="{6B726C28-5071-E91B-EF02-EA0947E8E048}"/>
              </a:ext>
            </a:extLst>
          </p:cNvPr>
          <p:cNvSpPr txBox="1"/>
          <p:nvPr/>
        </p:nvSpPr>
        <p:spPr>
          <a:xfrm>
            <a:off x="698557" y="1446962"/>
            <a:ext cx="8518917" cy="5196166"/>
          </a:xfrm>
          <a:prstGeom prst="rect">
            <a:avLst/>
          </a:prstGeom>
          <a:noFill/>
        </p:spPr>
        <p:txBody>
          <a:bodyPr wrap="square" rtlCol="0">
            <a:spAutoFit/>
          </a:bodyPr>
          <a:lstStyle/>
          <a:p>
            <a:pPr marL="457200" indent="-457200" algn="l">
              <a:buFont typeface="Wingdings" panose="05000000000000000000" pitchFamily="2" charset="2"/>
              <a:buChar char="q"/>
            </a:pPr>
            <a:r>
              <a:rPr lang="en-US" sz="2800" dirty="0">
                <a:latin typeface="Alexandria" charset="0"/>
              </a:rPr>
              <a:t>An intranet is a private network used within an organization for sharing information, communication, and collaboration</a:t>
            </a:r>
            <a:r>
              <a:rPr lang="ar-EG" sz="2800" dirty="0">
                <a:latin typeface="Alexandria" charset="0"/>
              </a:rPr>
              <a:t>.</a:t>
            </a:r>
            <a:endParaRPr lang="en-US" sz="2800" dirty="0">
              <a:latin typeface="Alexandria" charset="0"/>
            </a:endParaRPr>
          </a:p>
          <a:p>
            <a:pPr marL="457200" indent="-457200" algn="l">
              <a:lnSpc>
                <a:spcPct val="150000"/>
              </a:lnSpc>
              <a:buFont typeface="Wingdings" panose="05000000000000000000" pitchFamily="2" charset="2"/>
              <a:buChar char="q"/>
            </a:pPr>
            <a:r>
              <a:rPr lang="en-US" sz="2800" b="1" u="sng" dirty="0">
                <a:latin typeface="Alexandria" charset="0"/>
              </a:rPr>
              <a:t>Features:</a:t>
            </a:r>
          </a:p>
          <a:p>
            <a:pPr marL="457200" indent="-457200" algn="l">
              <a:lnSpc>
                <a:spcPct val="150000"/>
              </a:lnSpc>
              <a:buFont typeface="Wingdings" panose="05000000000000000000" pitchFamily="2" charset="2"/>
              <a:buChar char="Ø"/>
            </a:pPr>
            <a:r>
              <a:rPr lang="en-US" sz="2800" dirty="0">
                <a:latin typeface="Alexandria" charset="0"/>
              </a:rPr>
              <a:t>Accessible only to authorized users (usually employees).</a:t>
            </a:r>
          </a:p>
          <a:p>
            <a:pPr marL="457200" indent="-457200" algn="l">
              <a:lnSpc>
                <a:spcPct val="150000"/>
              </a:lnSpc>
              <a:buFont typeface="Wingdings" panose="05000000000000000000" pitchFamily="2" charset="2"/>
              <a:buChar char="Ø"/>
            </a:pPr>
            <a:r>
              <a:rPr lang="en-US" sz="2800" dirty="0">
                <a:latin typeface="Alexandria" charset="0"/>
              </a:rPr>
              <a:t>Uses the same technologies as the internet (TCP/IP).</a:t>
            </a:r>
          </a:p>
          <a:p>
            <a:pPr marL="457200" indent="-457200" algn="l">
              <a:lnSpc>
                <a:spcPct val="150000"/>
              </a:lnSpc>
              <a:buFont typeface="Wingdings" panose="05000000000000000000" pitchFamily="2" charset="2"/>
              <a:buChar char="Ø"/>
            </a:pPr>
            <a:r>
              <a:rPr lang="en-US" sz="2800" dirty="0">
                <a:latin typeface="Alexandria" charset="0"/>
              </a:rPr>
              <a:t>Includes tools like internal websites, search engines, and communication apps.</a:t>
            </a:r>
          </a:p>
        </p:txBody>
      </p:sp>
      <p:pic>
        <p:nvPicPr>
          <p:cNvPr id="7" name="Graphic 21">
            <a:extLst>
              <a:ext uri="{FF2B5EF4-FFF2-40B4-BE49-F238E27FC236}">
                <a16:creationId xmlns:a16="http://schemas.microsoft.com/office/drawing/2014/main" id="{B2BEB5B7-80CE-336B-D8FB-74EBD72897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ity with a cloud computing network&#10;&#10;AI-generated content may be incorrect.">
            <a:extLst>
              <a:ext uri="{FF2B5EF4-FFF2-40B4-BE49-F238E27FC236}">
                <a16:creationId xmlns:a16="http://schemas.microsoft.com/office/drawing/2014/main" id="{0824C4A6-F023-4AFB-DF27-6E6A8AE8413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17474" y="2129424"/>
            <a:ext cx="2893704" cy="3494762"/>
          </a:xfrm>
          <a:prstGeom prst="rect">
            <a:avLst/>
          </a:prstGeom>
        </p:spPr>
      </p:pic>
    </p:spTree>
    <p:extLst>
      <p:ext uri="{BB962C8B-B14F-4D97-AF65-F5344CB8AC3E}">
        <p14:creationId xmlns:p14="http://schemas.microsoft.com/office/powerpoint/2010/main" val="479920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A2261-58B5-88E5-538C-CBEC5F2F28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BEFEC8-A77C-9FDF-6FA4-E6ED5C797C1A}"/>
              </a:ext>
            </a:extLst>
          </p:cNvPr>
          <p:cNvSpPr/>
          <p:nvPr/>
        </p:nvSpPr>
        <p:spPr>
          <a:xfrm>
            <a:off x="689640" y="1392871"/>
            <a:ext cx="11084825" cy="51961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8EFDDB8-263B-6AEF-88B8-514260D6804C}"/>
              </a:ext>
            </a:extLst>
          </p:cNvPr>
          <p:cNvSpPr txBox="1"/>
          <p:nvPr/>
        </p:nvSpPr>
        <p:spPr>
          <a:xfrm>
            <a:off x="4116481" y="760531"/>
            <a:ext cx="1683070" cy="584775"/>
          </a:xfrm>
          <a:prstGeom prst="rect">
            <a:avLst/>
          </a:prstGeom>
          <a:noFill/>
        </p:spPr>
        <p:txBody>
          <a:bodyPr wrap="square" rtlCol="0">
            <a:spAutoFit/>
          </a:bodyPr>
          <a:lstStyle/>
          <a:p>
            <a:r>
              <a:rPr lang="en-US" sz="3200" b="1" dirty="0">
                <a:latin typeface="Alexandria" charset="0"/>
                <a:cs typeface="Alexandria" charset="0"/>
              </a:rPr>
              <a:t>Extranet</a:t>
            </a:r>
          </a:p>
        </p:txBody>
      </p:sp>
      <p:sp>
        <p:nvSpPr>
          <p:cNvPr id="48" name="TextBox 47">
            <a:extLst>
              <a:ext uri="{FF2B5EF4-FFF2-40B4-BE49-F238E27FC236}">
                <a16:creationId xmlns:a16="http://schemas.microsoft.com/office/drawing/2014/main" id="{DD68E4A9-B9FB-9BAD-BA6F-D851088BD20C}"/>
              </a:ext>
            </a:extLst>
          </p:cNvPr>
          <p:cNvSpPr txBox="1"/>
          <p:nvPr/>
        </p:nvSpPr>
        <p:spPr>
          <a:xfrm>
            <a:off x="698557" y="1446962"/>
            <a:ext cx="10587394" cy="5411610"/>
          </a:xfrm>
          <a:prstGeom prst="rect">
            <a:avLst/>
          </a:prstGeom>
          <a:noFill/>
        </p:spPr>
        <p:txBody>
          <a:bodyPr wrap="square" rtlCol="0">
            <a:spAutoFit/>
          </a:bodyPr>
          <a:lstStyle/>
          <a:p>
            <a:pPr marL="457200" indent="-457200" algn="l">
              <a:buFont typeface="Wingdings" panose="05000000000000000000" pitchFamily="2" charset="2"/>
              <a:buChar char="q"/>
            </a:pPr>
            <a:r>
              <a:rPr lang="en-US" sz="2800" dirty="0">
                <a:latin typeface="Alexandria" charset="0"/>
              </a:rPr>
              <a:t>An extranet is a private network that allows controlled access to outsiders (e.g., partners, suppliers, customers) for collaboration and information sharing</a:t>
            </a:r>
            <a:r>
              <a:rPr lang="ar-EG" sz="2800" dirty="0">
                <a:latin typeface="Alexandria" charset="0"/>
              </a:rPr>
              <a:t>.</a:t>
            </a:r>
            <a:endParaRPr lang="en-US" sz="2800" dirty="0">
              <a:latin typeface="Alexandria" charset="0"/>
            </a:endParaRPr>
          </a:p>
          <a:p>
            <a:pPr marL="457200" indent="-457200" algn="l">
              <a:buFont typeface="Courier New" panose="02070309020205020404" pitchFamily="49" charset="0"/>
              <a:buChar char="o"/>
            </a:pPr>
            <a:r>
              <a:rPr lang="en-US" sz="2800" dirty="0">
                <a:latin typeface="Alexandria" charset="0"/>
              </a:rPr>
              <a:t>Requires strong authentication and monitoring due to external access</a:t>
            </a:r>
          </a:p>
          <a:p>
            <a:pPr marL="457200" indent="-457200" algn="l">
              <a:lnSpc>
                <a:spcPct val="150000"/>
              </a:lnSpc>
              <a:buFont typeface="Wingdings" panose="05000000000000000000" pitchFamily="2" charset="2"/>
              <a:buChar char="q"/>
            </a:pPr>
            <a:r>
              <a:rPr lang="en-US" sz="2800" b="1" u="sng" dirty="0">
                <a:latin typeface="Alexandria" charset="0"/>
              </a:rPr>
              <a:t>Use Cases:</a:t>
            </a:r>
          </a:p>
          <a:p>
            <a:pPr marL="457200" indent="-457200" algn="l">
              <a:lnSpc>
                <a:spcPct val="150000"/>
              </a:lnSpc>
              <a:buFont typeface="Wingdings" panose="05000000000000000000" pitchFamily="2" charset="2"/>
              <a:buChar char="ü"/>
            </a:pPr>
            <a:r>
              <a:rPr lang="en-US" sz="2800" dirty="0">
                <a:latin typeface="Alexandria" charset="0"/>
              </a:rPr>
              <a:t>Project collaboration</a:t>
            </a:r>
          </a:p>
          <a:p>
            <a:pPr marL="457200" indent="-457200" algn="l">
              <a:lnSpc>
                <a:spcPct val="150000"/>
              </a:lnSpc>
              <a:buFont typeface="Wingdings" panose="05000000000000000000" pitchFamily="2" charset="2"/>
              <a:buChar char="ü"/>
            </a:pPr>
            <a:r>
              <a:rPr lang="en-US" sz="2800" dirty="0">
                <a:latin typeface="Alexandria" charset="0"/>
              </a:rPr>
              <a:t>Supply chain management</a:t>
            </a:r>
          </a:p>
          <a:p>
            <a:pPr marL="457200" indent="-457200" algn="l">
              <a:lnSpc>
                <a:spcPct val="150000"/>
              </a:lnSpc>
              <a:buFont typeface="Wingdings" panose="05000000000000000000" pitchFamily="2" charset="2"/>
              <a:buChar char="ü"/>
            </a:pPr>
            <a:r>
              <a:rPr lang="en-US" sz="2800" dirty="0">
                <a:latin typeface="Alexandria" charset="0"/>
              </a:rPr>
              <a:t>Customer self-service platforms</a:t>
            </a:r>
          </a:p>
          <a:p>
            <a:pPr marL="457200" indent="-457200" algn="l">
              <a:lnSpc>
                <a:spcPct val="150000"/>
              </a:lnSpc>
              <a:buFont typeface="Wingdings" panose="05000000000000000000" pitchFamily="2" charset="2"/>
              <a:buChar char="ü"/>
            </a:pPr>
            <a:endParaRPr lang="en-US" sz="2800" dirty="0">
              <a:latin typeface="Alexandria" charset="0"/>
            </a:endParaRPr>
          </a:p>
        </p:txBody>
      </p:sp>
      <p:pic>
        <p:nvPicPr>
          <p:cNvPr id="7" name="Graphic 21">
            <a:extLst>
              <a:ext uri="{FF2B5EF4-FFF2-40B4-BE49-F238E27FC236}">
                <a16:creationId xmlns:a16="http://schemas.microsoft.com/office/drawing/2014/main" id="{622EF720-9491-974E-C7CA-47AE8CF401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328479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DA347-D99D-B1CC-016D-792F6A6DCF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066B43-7093-ACAA-99DB-B9AB2C6FBB1C}"/>
              </a:ext>
            </a:extLst>
          </p:cNvPr>
          <p:cNvSpPr/>
          <p:nvPr/>
        </p:nvSpPr>
        <p:spPr>
          <a:xfrm>
            <a:off x="689641" y="1392871"/>
            <a:ext cx="6600508" cy="51961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BAE557-B551-26B1-6005-4E79FDEB96C7}"/>
              </a:ext>
            </a:extLst>
          </p:cNvPr>
          <p:cNvSpPr txBox="1"/>
          <p:nvPr/>
        </p:nvSpPr>
        <p:spPr>
          <a:xfrm>
            <a:off x="4116481" y="760531"/>
            <a:ext cx="3737338" cy="584775"/>
          </a:xfrm>
          <a:prstGeom prst="rect">
            <a:avLst/>
          </a:prstGeom>
          <a:noFill/>
        </p:spPr>
        <p:txBody>
          <a:bodyPr wrap="square" rtlCol="0">
            <a:spAutoFit/>
          </a:bodyPr>
          <a:lstStyle/>
          <a:p>
            <a:r>
              <a:rPr lang="en-US" sz="3200" b="1" dirty="0">
                <a:latin typeface="Alexandria" charset="0"/>
                <a:cs typeface="Alexandria" charset="0"/>
              </a:rPr>
              <a:t>Client and Server</a:t>
            </a:r>
          </a:p>
        </p:txBody>
      </p:sp>
      <p:sp>
        <p:nvSpPr>
          <p:cNvPr id="48" name="TextBox 47">
            <a:extLst>
              <a:ext uri="{FF2B5EF4-FFF2-40B4-BE49-F238E27FC236}">
                <a16:creationId xmlns:a16="http://schemas.microsoft.com/office/drawing/2014/main" id="{DD358897-6B71-A352-57B6-0B6BC88FEE70}"/>
              </a:ext>
            </a:extLst>
          </p:cNvPr>
          <p:cNvSpPr txBox="1"/>
          <p:nvPr/>
        </p:nvSpPr>
        <p:spPr>
          <a:xfrm>
            <a:off x="802303" y="1411252"/>
            <a:ext cx="6036908" cy="3970318"/>
          </a:xfrm>
          <a:prstGeom prst="rect">
            <a:avLst/>
          </a:prstGeom>
          <a:noFill/>
        </p:spPr>
        <p:txBody>
          <a:bodyPr wrap="square" rtlCol="0">
            <a:spAutoFit/>
          </a:bodyPr>
          <a:lstStyle/>
          <a:p>
            <a:pPr marL="457200" indent="-457200" algn="l">
              <a:buFont typeface="Wingdings" panose="05000000000000000000" pitchFamily="2" charset="2"/>
              <a:buChar char="q"/>
            </a:pPr>
            <a:r>
              <a:rPr lang="en-US" sz="2800" dirty="0">
                <a:latin typeface="Alexandria" charset="0"/>
              </a:rPr>
              <a:t>In networking, the client and server are two distinct roles that interact to provide and consume services or resources.</a:t>
            </a:r>
          </a:p>
          <a:p>
            <a:pPr marL="457200" indent="-457200" algn="l">
              <a:buFont typeface="Wingdings" panose="05000000000000000000" pitchFamily="2" charset="2"/>
              <a:buChar char="q"/>
            </a:pPr>
            <a:endParaRPr lang="en-US" sz="2800" dirty="0">
              <a:latin typeface="Alexandria" charset="0"/>
            </a:endParaRPr>
          </a:p>
          <a:p>
            <a:pPr marL="457200" indent="-457200" algn="l">
              <a:buFont typeface="Wingdings" panose="05000000000000000000" pitchFamily="2" charset="2"/>
              <a:buChar char="ü"/>
            </a:pPr>
            <a:r>
              <a:rPr lang="en-US" sz="2800" dirty="0">
                <a:latin typeface="Alexandria" charset="0"/>
              </a:rPr>
              <a:t>This model distributes tasks between </a:t>
            </a:r>
            <a:r>
              <a:rPr lang="en-US" sz="2800" b="1" i="1" dirty="0">
                <a:latin typeface="Alexandria" charset="0"/>
              </a:rPr>
              <a:t>clients</a:t>
            </a:r>
            <a:r>
              <a:rPr lang="en-US" sz="2800" dirty="0">
                <a:latin typeface="Alexandria" charset="0"/>
              </a:rPr>
              <a:t> (requesters) and </a:t>
            </a:r>
            <a:r>
              <a:rPr lang="en-US" sz="2800" b="1" i="1" dirty="0">
                <a:latin typeface="Alexandria" charset="0"/>
              </a:rPr>
              <a:t>servers</a:t>
            </a:r>
            <a:r>
              <a:rPr lang="en-US" sz="2800" dirty="0">
                <a:latin typeface="Alexandria" charset="0"/>
              </a:rPr>
              <a:t> (providers), forming the backbone of most modern network applications</a:t>
            </a:r>
          </a:p>
        </p:txBody>
      </p:sp>
      <p:pic>
        <p:nvPicPr>
          <p:cNvPr id="7" name="Graphic 21">
            <a:extLst>
              <a:ext uri="{FF2B5EF4-FFF2-40B4-BE49-F238E27FC236}">
                <a16:creationId xmlns:a16="http://schemas.microsoft.com/office/drawing/2014/main" id="{72DEB813-3A23-0E53-2C41-6579BBBA11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Diagram of a computer system&#10;&#10;AI-generated content may be incorrect.">
            <a:extLst>
              <a:ext uri="{FF2B5EF4-FFF2-40B4-BE49-F238E27FC236}">
                <a16:creationId xmlns:a16="http://schemas.microsoft.com/office/drawing/2014/main" id="{9CF2490F-6E4A-B5DF-383C-637DCE6A204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02811" y="1615857"/>
            <a:ext cx="4368877" cy="4368877"/>
          </a:xfrm>
          <a:prstGeom prst="rect">
            <a:avLst/>
          </a:prstGeom>
        </p:spPr>
      </p:pic>
    </p:spTree>
    <p:extLst>
      <p:ext uri="{BB962C8B-B14F-4D97-AF65-F5344CB8AC3E}">
        <p14:creationId xmlns:p14="http://schemas.microsoft.com/office/powerpoint/2010/main" val="2927091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02C18-E005-7E66-3C64-CF8D326F48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CA14E3-673E-7590-AB5B-23BB3DDFD897}"/>
              </a:ext>
            </a:extLst>
          </p:cNvPr>
          <p:cNvSpPr/>
          <p:nvPr/>
        </p:nvSpPr>
        <p:spPr>
          <a:xfrm>
            <a:off x="689641" y="1392871"/>
            <a:ext cx="10859356" cy="51961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CEB822-DD38-992E-F188-E9716FFFA730}"/>
              </a:ext>
            </a:extLst>
          </p:cNvPr>
          <p:cNvSpPr txBox="1"/>
          <p:nvPr/>
        </p:nvSpPr>
        <p:spPr>
          <a:xfrm>
            <a:off x="4116481" y="760531"/>
            <a:ext cx="3737338" cy="584775"/>
          </a:xfrm>
          <a:prstGeom prst="rect">
            <a:avLst/>
          </a:prstGeom>
          <a:noFill/>
        </p:spPr>
        <p:txBody>
          <a:bodyPr wrap="square" rtlCol="0">
            <a:spAutoFit/>
          </a:bodyPr>
          <a:lstStyle/>
          <a:p>
            <a:r>
              <a:rPr lang="en-US" sz="3200" b="1" dirty="0">
                <a:latin typeface="Alexandria" charset="0"/>
                <a:cs typeface="Alexandria" charset="0"/>
              </a:rPr>
              <a:t>What is a Client?</a:t>
            </a:r>
          </a:p>
        </p:txBody>
      </p:sp>
      <p:sp>
        <p:nvSpPr>
          <p:cNvPr id="48" name="TextBox 47">
            <a:extLst>
              <a:ext uri="{FF2B5EF4-FFF2-40B4-BE49-F238E27FC236}">
                <a16:creationId xmlns:a16="http://schemas.microsoft.com/office/drawing/2014/main" id="{6812A2A0-239C-DCBC-9CCE-1D787EACDA17}"/>
              </a:ext>
            </a:extLst>
          </p:cNvPr>
          <p:cNvSpPr txBox="1"/>
          <p:nvPr/>
        </p:nvSpPr>
        <p:spPr>
          <a:xfrm>
            <a:off x="802303" y="1411252"/>
            <a:ext cx="10700056" cy="4832092"/>
          </a:xfrm>
          <a:prstGeom prst="rect">
            <a:avLst/>
          </a:prstGeom>
          <a:noFill/>
        </p:spPr>
        <p:txBody>
          <a:bodyPr wrap="square" rtlCol="0">
            <a:spAutoFit/>
          </a:bodyPr>
          <a:lstStyle/>
          <a:p>
            <a:pPr marL="457200" indent="-457200" algn="l">
              <a:buFont typeface="Wingdings" panose="05000000000000000000" pitchFamily="2" charset="2"/>
              <a:buChar char="q"/>
            </a:pPr>
            <a:r>
              <a:rPr lang="en-US" sz="2800" b="1" u="sng" dirty="0">
                <a:latin typeface="Alexandria" charset="0"/>
              </a:rPr>
              <a:t>A client </a:t>
            </a:r>
            <a:r>
              <a:rPr lang="en-US" sz="2800" dirty="0">
                <a:latin typeface="Alexandria" charset="0"/>
              </a:rPr>
              <a:t>is a hardware device or software application that initiates requests for services or resources from a server</a:t>
            </a:r>
          </a:p>
          <a:p>
            <a:pPr marL="457200" indent="-457200" algn="l">
              <a:buFont typeface="Wingdings" panose="05000000000000000000" pitchFamily="2" charset="2"/>
              <a:buChar char="q"/>
            </a:pPr>
            <a:endParaRPr lang="en-US" sz="2800" dirty="0">
              <a:latin typeface="Alexandria" charset="0"/>
            </a:endParaRPr>
          </a:p>
          <a:p>
            <a:pPr marL="457200" indent="-457200" algn="l">
              <a:buFont typeface="Wingdings" panose="05000000000000000000" pitchFamily="2" charset="2"/>
              <a:buChar char="q"/>
            </a:pPr>
            <a:r>
              <a:rPr lang="en-US" sz="2800" b="1" u="sng" dirty="0">
                <a:latin typeface="Alexandria" charset="0"/>
              </a:rPr>
              <a:t>Function:</a:t>
            </a:r>
          </a:p>
          <a:p>
            <a:pPr marL="457200" indent="-457200" algn="l">
              <a:buFont typeface="Wingdings" panose="05000000000000000000" pitchFamily="2" charset="2"/>
              <a:buChar char="ü"/>
            </a:pPr>
            <a:r>
              <a:rPr lang="en-US" sz="2800" dirty="0">
                <a:latin typeface="Alexandria" charset="0"/>
              </a:rPr>
              <a:t>Acts as the front end, interacting directly with the user.</a:t>
            </a:r>
          </a:p>
          <a:p>
            <a:pPr marL="457200" indent="-457200" algn="l">
              <a:buFont typeface="Wingdings" panose="05000000000000000000" pitchFamily="2" charset="2"/>
              <a:buChar char="ü"/>
            </a:pPr>
            <a:r>
              <a:rPr lang="en-US" sz="2800" dirty="0">
                <a:latin typeface="Alexandria" charset="0"/>
              </a:rPr>
              <a:t>Sends requests and processes responses from the server.</a:t>
            </a:r>
          </a:p>
          <a:p>
            <a:pPr marL="457200" indent="-457200" algn="l">
              <a:buFont typeface="Wingdings" panose="05000000000000000000" pitchFamily="2" charset="2"/>
              <a:buChar char="ü"/>
            </a:pPr>
            <a:endParaRPr lang="en-US" sz="2800" dirty="0">
              <a:latin typeface="Alexandria" charset="0"/>
            </a:endParaRPr>
          </a:p>
          <a:p>
            <a:pPr marL="457200" indent="-457200" algn="l">
              <a:buFont typeface="Wingdings" panose="05000000000000000000" pitchFamily="2" charset="2"/>
              <a:buChar char="q"/>
            </a:pPr>
            <a:r>
              <a:rPr lang="en-US" sz="2800" b="1" u="sng" dirty="0">
                <a:latin typeface="Alexandria" charset="0"/>
              </a:rPr>
              <a:t>Characteristics:</a:t>
            </a:r>
          </a:p>
          <a:p>
            <a:pPr marL="457200" indent="-457200" algn="l">
              <a:buFont typeface="Wingdings" panose="05000000000000000000" pitchFamily="2" charset="2"/>
              <a:buChar char="ü"/>
            </a:pPr>
            <a:r>
              <a:rPr lang="en-US" sz="2800" dirty="0">
                <a:latin typeface="Alexandria" charset="0"/>
              </a:rPr>
              <a:t>Handles user interface and displays information.</a:t>
            </a:r>
          </a:p>
          <a:p>
            <a:pPr marL="457200" indent="-457200" algn="l">
              <a:buFont typeface="Wingdings" panose="05000000000000000000" pitchFamily="2" charset="2"/>
              <a:buChar char="ü"/>
            </a:pPr>
            <a:r>
              <a:rPr lang="en-US" sz="2800" dirty="0">
                <a:latin typeface="Alexandria" charset="0"/>
              </a:rPr>
              <a:t>Typically supports a single user login.</a:t>
            </a:r>
          </a:p>
          <a:p>
            <a:pPr marL="457200" indent="-457200" algn="l">
              <a:buFont typeface="Wingdings" panose="05000000000000000000" pitchFamily="2" charset="2"/>
              <a:buChar char="ü"/>
            </a:pPr>
            <a:r>
              <a:rPr lang="en-US" sz="2800" dirty="0">
                <a:latin typeface="Alexandria" charset="0"/>
              </a:rPr>
              <a:t>Simpler hardware and software configuration compared to servers</a:t>
            </a:r>
          </a:p>
        </p:txBody>
      </p:sp>
      <p:pic>
        <p:nvPicPr>
          <p:cNvPr id="7" name="Graphic 21">
            <a:extLst>
              <a:ext uri="{FF2B5EF4-FFF2-40B4-BE49-F238E27FC236}">
                <a16:creationId xmlns:a16="http://schemas.microsoft.com/office/drawing/2014/main" id="{DD3B228A-0F68-2A9B-6D8C-B3A1EA14FD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03583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2B88B6-381F-BF94-D1B3-6824983D17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CECE70-7B2C-BBCB-0AFB-A5A62E0EC5F2}"/>
              </a:ext>
            </a:extLst>
          </p:cNvPr>
          <p:cNvSpPr/>
          <p:nvPr/>
        </p:nvSpPr>
        <p:spPr>
          <a:xfrm>
            <a:off x="689641" y="1392871"/>
            <a:ext cx="10859356" cy="51961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95482A8-F4CF-CE6A-9F8F-1ECC271DD0B0}"/>
              </a:ext>
            </a:extLst>
          </p:cNvPr>
          <p:cNvSpPr txBox="1"/>
          <p:nvPr/>
        </p:nvSpPr>
        <p:spPr>
          <a:xfrm>
            <a:off x="4116481" y="760531"/>
            <a:ext cx="3737338" cy="584775"/>
          </a:xfrm>
          <a:prstGeom prst="rect">
            <a:avLst/>
          </a:prstGeom>
          <a:noFill/>
        </p:spPr>
        <p:txBody>
          <a:bodyPr wrap="square" rtlCol="0">
            <a:spAutoFit/>
          </a:bodyPr>
          <a:lstStyle/>
          <a:p>
            <a:r>
              <a:rPr lang="en-US" sz="3200" b="1" dirty="0">
                <a:latin typeface="Alexandria" charset="0"/>
                <a:cs typeface="Alexandria" charset="0"/>
              </a:rPr>
              <a:t>What is a Server?</a:t>
            </a:r>
          </a:p>
        </p:txBody>
      </p:sp>
      <p:sp>
        <p:nvSpPr>
          <p:cNvPr id="48" name="TextBox 47">
            <a:extLst>
              <a:ext uri="{FF2B5EF4-FFF2-40B4-BE49-F238E27FC236}">
                <a16:creationId xmlns:a16="http://schemas.microsoft.com/office/drawing/2014/main" id="{2D1F2B5D-5360-44D2-BB0F-96F53CB9334D}"/>
              </a:ext>
            </a:extLst>
          </p:cNvPr>
          <p:cNvSpPr txBox="1"/>
          <p:nvPr/>
        </p:nvSpPr>
        <p:spPr>
          <a:xfrm>
            <a:off x="802303" y="1411252"/>
            <a:ext cx="10700056" cy="5262979"/>
          </a:xfrm>
          <a:prstGeom prst="rect">
            <a:avLst/>
          </a:prstGeom>
          <a:noFill/>
        </p:spPr>
        <p:txBody>
          <a:bodyPr wrap="square" rtlCol="0">
            <a:spAutoFit/>
          </a:bodyPr>
          <a:lstStyle/>
          <a:p>
            <a:pPr marL="457200" indent="-457200" algn="l">
              <a:buFont typeface="Wingdings" panose="05000000000000000000" pitchFamily="2" charset="2"/>
              <a:buChar char="q"/>
            </a:pPr>
            <a:r>
              <a:rPr lang="en-US" sz="2800" b="1" u="sng" dirty="0">
                <a:latin typeface="Alexandria" charset="0"/>
              </a:rPr>
              <a:t>A server </a:t>
            </a:r>
            <a:r>
              <a:rPr lang="en-US" sz="2800" dirty="0">
                <a:latin typeface="Alexandria" charset="0"/>
              </a:rPr>
              <a:t>is hardware or software that provides resources, data, or services to clients over a network.</a:t>
            </a:r>
          </a:p>
          <a:p>
            <a:pPr marL="457200" indent="-457200" algn="l">
              <a:buFont typeface="Wingdings" panose="05000000000000000000" pitchFamily="2" charset="2"/>
              <a:buChar char="q"/>
            </a:pPr>
            <a:endParaRPr lang="en-US" sz="2800" dirty="0">
              <a:latin typeface="Alexandria" charset="0"/>
            </a:endParaRPr>
          </a:p>
          <a:p>
            <a:pPr marL="457200" indent="-457200" algn="l">
              <a:buFont typeface="Wingdings" panose="05000000000000000000" pitchFamily="2" charset="2"/>
              <a:buChar char="q"/>
            </a:pPr>
            <a:r>
              <a:rPr lang="en-US" sz="2800" b="1" u="sng" dirty="0">
                <a:latin typeface="Alexandria" charset="0"/>
              </a:rPr>
              <a:t>Function:</a:t>
            </a:r>
          </a:p>
          <a:p>
            <a:pPr marL="457200" indent="-457200" algn="l">
              <a:buFont typeface="Wingdings" panose="05000000000000000000" pitchFamily="2" charset="2"/>
              <a:buChar char="ü"/>
            </a:pPr>
            <a:r>
              <a:rPr lang="en-US" sz="2800" dirty="0">
                <a:latin typeface="Alexandria" charset="0"/>
              </a:rPr>
              <a:t>Acts as the back end, managing and storing data.</a:t>
            </a:r>
          </a:p>
          <a:p>
            <a:pPr marL="457200" indent="-457200" algn="l">
              <a:buFont typeface="Wingdings" panose="05000000000000000000" pitchFamily="2" charset="2"/>
              <a:buChar char="ü"/>
            </a:pPr>
            <a:r>
              <a:rPr lang="en-US" sz="2800" dirty="0">
                <a:latin typeface="Alexandria" charset="0"/>
              </a:rPr>
              <a:t>Waits for and processes client requests, then sends responses</a:t>
            </a:r>
          </a:p>
          <a:p>
            <a:pPr marL="457200" indent="-457200" algn="l">
              <a:buFont typeface="Wingdings" panose="05000000000000000000" pitchFamily="2" charset="2"/>
              <a:buChar char="ü"/>
            </a:pPr>
            <a:endParaRPr lang="en-US" sz="2800" dirty="0">
              <a:latin typeface="Alexandria" charset="0"/>
            </a:endParaRPr>
          </a:p>
          <a:p>
            <a:pPr marL="457200" indent="-457200" algn="l">
              <a:buFont typeface="Wingdings" panose="05000000000000000000" pitchFamily="2" charset="2"/>
              <a:buChar char="q"/>
            </a:pPr>
            <a:r>
              <a:rPr lang="en-US" sz="2800" b="1" u="sng" dirty="0">
                <a:latin typeface="Alexandria" charset="0"/>
              </a:rPr>
              <a:t>Characteristics:</a:t>
            </a:r>
          </a:p>
          <a:p>
            <a:pPr marL="457200" indent="-457200" algn="l">
              <a:buFont typeface="Wingdings" panose="05000000000000000000" pitchFamily="2" charset="2"/>
              <a:buChar char="ü"/>
            </a:pPr>
            <a:r>
              <a:rPr lang="en-US" sz="2800" dirty="0">
                <a:latin typeface="Alexandria" charset="0"/>
              </a:rPr>
              <a:t>Can handle multiple client requests simultaneously.</a:t>
            </a:r>
          </a:p>
          <a:p>
            <a:pPr marL="457200" indent="-457200" algn="l">
              <a:buFont typeface="Wingdings" panose="05000000000000000000" pitchFamily="2" charset="2"/>
              <a:buChar char="ü"/>
            </a:pPr>
            <a:r>
              <a:rPr lang="en-US" sz="2800" dirty="0">
                <a:latin typeface="Alexandria" charset="0"/>
              </a:rPr>
              <a:t>More complex hardware and software setup, designed for reliability and scalability.</a:t>
            </a:r>
          </a:p>
          <a:p>
            <a:pPr marL="457200" indent="-457200" algn="l">
              <a:buFont typeface="Wingdings" panose="05000000000000000000" pitchFamily="2" charset="2"/>
              <a:buChar char="ü"/>
            </a:pPr>
            <a:r>
              <a:rPr lang="en-US" sz="2800" dirty="0">
                <a:latin typeface="Alexandria" charset="0"/>
              </a:rPr>
              <a:t>Supports multiple user logins</a:t>
            </a:r>
          </a:p>
        </p:txBody>
      </p:sp>
      <p:pic>
        <p:nvPicPr>
          <p:cNvPr id="7" name="Graphic 21">
            <a:extLst>
              <a:ext uri="{FF2B5EF4-FFF2-40B4-BE49-F238E27FC236}">
                <a16:creationId xmlns:a16="http://schemas.microsoft.com/office/drawing/2014/main" id="{787AB989-B125-7509-D16C-2BAA3AB436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00062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AC0B1-F222-1C8F-16AD-C07D9D602A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80824A-3927-DA02-28CA-9B8791417E82}"/>
              </a:ext>
            </a:extLst>
          </p:cNvPr>
          <p:cNvSpPr/>
          <p:nvPr/>
        </p:nvSpPr>
        <p:spPr>
          <a:xfrm>
            <a:off x="689641" y="1392871"/>
            <a:ext cx="10859356" cy="51961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create infograph for:</a:t>
            </a:r>
          </a:p>
          <a:p>
            <a:pPr algn="ctr"/>
            <a:endParaRPr lang="en-US"/>
          </a:p>
          <a:p>
            <a:pPr algn="ctr"/>
            <a:r>
              <a:rPr lang="en-US"/>
              <a:t>client example:Web browsers, email clients, laptops, smartphones, desktop computers</a:t>
            </a:r>
          </a:p>
          <a:p>
            <a:pPr algn="ctr"/>
            <a:endParaRPr lang="en-US"/>
          </a:p>
          <a:p>
            <a:pPr algn="ctr"/>
            <a:r>
              <a:rPr lang="en-US"/>
              <a:t>server example:Web servers, database servers, file servers, mail servers </a:t>
            </a:r>
          </a:p>
        </p:txBody>
      </p:sp>
      <p:sp>
        <p:nvSpPr>
          <p:cNvPr id="3" name="TextBox 2">
            <a:extLst>
              <a:ext uri="{FF2B5EF4-FFF2-40B4-BE49-F238E27FC236}">
                <a16:creationId xmlns:a16="http://schemas.microsoft.com/office/drawing/2014/main" id="{992F9D98-628B-D595-95A0-29086B824E10}"/>
              </a:ext>
            </a:extLst>
          </p:cNvPr>
          <p:cNvSpPr txBox="1"/>
          <p:nvPr/>
        </p:nvSpPr>
        <p:spPr>
          <a:xfrm>
            <a:off x="4116481" y="760531"/>
            <a:ext cx="4751946" cy="584775"/>
          </a:xfrm>
          <a:prstGeom prst="rect">
            <a:avLst/>
          </a:prstGeom>
          <a:noFill/>
        </p:spPr>
        <p:txBody>
          <a:bodyPr wrap="square" rtlCol="0">
            <a:spAutoFit/>
          </a:bodyPr>
          <a:lstStyle/>
          <a:p>
            <a:r>
              <a:rPr lang="en-US" sz="3200" b="1" dirty="0">
                <a:latin typeface="Alexandria" charset="0"/>
                <a:cs typeface="Alexandria" charset="0"/>
              </a:rPr>
              <a:t>Client and Server</a:t>
            </a:r>
          </a:p>
        </p:txBody>
      </p:sp>
      <p:pic>
        <p:nvPicPr>
          <p:cNvPr id="7" name="Graphic 21">
            <a:extLst>
              <a:ext uri="{FF2B5EF4-FFF2-40B4-BE49-F238E27FC236}">
                <a16:creationId xmlns:a16="http://schemas.microsoft.com/office/drawing/2014/main" id="{A2072861-EDFC-1172-E221-5DA3595166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Table 3">
            <a:extLst>
              <a:ext uri="{FF2B5EF4-FFF2-40B4-BE49-F238E27FC236}">
                <a16:creationId xmlns:a16="http://schemas.microsoft.com/office/drawing/2014/main" id="{5604D3BA-BAFB-7C2A-0E85-E8464AC2D65A}"/>
              </a:ext>
            </a:extLst>
          </p:cNvPr>
          <p:cNvGraphicFramePr>
            <a:graphicFrameLocks noGrp="1"/>
          </p:cNvGraphicFramePr>
          <p:nvPr>
            <p:extLst>
              <p:ext uri="{D42A27DB-BD31-4B8C-83A1-F6EECF244321}">
                <p14:modId xmlns:p14="http://schemas.microsoft.com/office/powerpoint/2010/main" val="1600858604"/>
              </p:ext>
            </p:extLst>
          </p:nvPr>
        </p:nvGraphicFramePr>
        <p:xfrm>
          <a:off x="839244" y="1665962"/>
          <a:ext cx="10484285" cy="4709785"/>
        </p:xfrm>
        <a:graphic>
          <a:graphicData uri="http://schemas.openxmlformats.org/drawingml/2006/table">
            <a:tbl>
              <a:tblPr>
                <a:tableStyleId>{FABFCF23-3B69-468F-B69F-88F6DE6A72F2}</a:tableStyleId>
              </a:tblPr>
              <a:tblGrid>
                <a:gridCol w="2210877">
                  <a:extLst>
                    <a:ext uri="{9D8B030D-6E8A-4147-A177-3AD203B41FA5}">
                      <a16:colId xmlns:a16="http://schemas.microsoft.com/office/drawing/2014/main" val="858134903"/>
                    </a:ext>
                  </a:extLst>
                </a:gridCol>
                <a:gridCol w="3343564">
                  <a:extLst>
                    <a:ext uri="{9D8B030D-6E8A-4147-A177-3AD203B41FA5}">
                      <a16:colId xmlns:a16="http://schemas.microsoft.com/office/drawing/2014/main" val="440258532"/>
                    </a:ext>
                  </a:extLst>
                </a:gridCol>
                <a:gridCol w="4929844">
                  <a:extLst>
                    <a:ext uri="{9D8B030D-6E8A-4147-A177-3AD203B41FA5}">
                      <a16:colId xmlns:a16="http://schemas.microsoft.com/office/drawing/2014/main" val="770231243"/>
                    </a:ext>
                  </a:extLst>
                </a:gridCol>
              </a:tblGrid>
              <a:tr h="344597">
                <a:tc>
                  <a:txBody>
                    <a:bodyPr/>
                    <a:lstStyle/>
                    <a:p>
                      <a:pPr algn="ctr" fontAlgn="b"/>
                      <a:r>
                        <a:rPr lang="en-US" sz="1800" b="1" kern="1200" dirty="0">
                          <a:solidFill>
                            <a:schemeClr val="tx1"/>
                          </a:solidFill>
                        </a:rPr>
                        <a:t>Feature</a:t>
                      </a:r>
                      <a:endParaRPr lang="en-US" sz="1800" b="1" kern="1200" dirty="0">
                        <a:solidFill>
                          <a:schemeClr val="tx1"/>
                        </a:solidFill>
                        <a:latin typeface="Alexandria" charset="0"/>
                        <a:ea typeface="+mn-ea"/>
                      </a:endParaRPr>
                    </a:p>
                  </a:txBody>
                  <a:tcPr marL="6350" marR="6350" marT="635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1" kern="1200" dirty="0">
                          <a:solidFill>
                            <a:schemeClr val="tx1"/>
                          </a:solidFill>
                        </a:rPr>
                        <a:t>Client</a:t>
                      </a:r>
                      <a:endParaRPr lang="en-US" sz="1800" b="1" kern="1200" dirty="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1" kern="1200" dirty="0">
                          <a:solidFill>
                            <a:schemeClr val="tx1"/>
                          </a:solidFill>
                        </a:rPr>
                        <a:t>Server</a:t>
                      </a:r>
                      <a:endParaRPr lang="en-US" sz="1800" b="1" kern="1200" dirty="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83378209"/>
                  </a:ext>
                </a:extLst>
              </a:tr>
              <a:tr h="344597">
                <a:tc>
                  <a:txBody>
                    <a:bodyPr/>
                    <a:lstStyle/>
                    <a:p>
                      <a:pPr algn="ctr" fontAlgn="b"/>
                      <a:r>
                        <a:rPr lang="en-US" sz="1800" b="1" kern="1200" dirty="0">
                          <a:solidFill>
                            <a:schemeClr val="accent1"/>
                          </a:solidFill>
                        </a:rPr>
                        <a:t>Role</a:t>
                      </a:r>
                      <a:endParaRPr lang="en-US" sz="1800" b="1" kern="1200" dirty="0">
                        <a:solidFill>
                          <a:schemeClr val="accent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kern="1200">
                          <a:solidFill>
                            <a:schemeClr val="tx1"/>
                          </a:solidFill>
                        </a:rPr>
                        <a:t>Requests services/resources</a:t>
                      </a:r>
                      <a:endParaRPr lang="en-US" sz="1800" b="0" kern="120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kern="1200">
                          <a:solidFill>
                            <a:schemeClr val="tx1"/>
                          </a:solidFill>
                        </a:rPr>
                        <a:t>Provides services/resources</a:t>
                      </a:r>
                      <a:endParaRPr lang="en-US" sz="1800" b="0" kern="120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8138955"/>
                  </a:ext>
                </a:extLst>
              </a:tr>
              <a:tr h="662119">
                <a:tc>
                  <a:txBody>
                    <a:bodyPr/>
                    <a:lstStyle/>
                    <a:p>
                      <a:pPr algn="ctr" fontAlgn="b"/>
                      <a:r>
                        <a:rPr lang="en-US" sz="1800" b="1" kern="1200" dirty="0">
                          <a:solidFill>
                            <a:schemeClr val="accent1"/>
                          </a:solidFill>
                        </a:rPr>
                        <a:t>User Interaction</a:t>
                      </a:r>
                      <a:endParaRPr lang="en-US" sz="1800" b="1" kern="1200" dirty="0">
                        <a:solidFill>
                          <a:schemeClr val="accent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kern="1200" dirty="0">
                          <a:solidFill>
                            <a:schemeClr val="tx1"/>
                          </a:solidFill>
                        </a:rPr>
                        <a:t>Direct (front end)</a:t>
                      </a:r>
                      <a:endParaRPr lang="en-US" sz="1800" b="0" kern="1200" dirty="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kern="1200" dirty="0">
                          <a:solidFill>
                            <a:schemeClr val="tx1"/>
                          </a:solidFill>
                        </a:rPr>
                        <a:t>Indirect (back end)</a:t>
                      </a:r>
                      <a:endParaRPr lang="en-US" sz="1800" b="0" kern="1200" dirty="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39311369"/>
                  </a:ext>
                </a:extLst>
              </a:tr>
              <a:tr h="672520">
                <a:tc>
                  <a:txBody>
                    <a:bodyPr/>
                    <a:lstStyle/>
                    <a:p>
                      <a:pPr algn="ctr" fontAlgn="b"/>
                      <a:r>
                        <a:rPr lang="en-US" sz="1800" b="1" kern="1200" dirty="0">
                          <a:solidFill>
                            <a:schemeClr val="accent1"/>
                          </a:solidFill>
                        </a:rPr>
                        <a:t>Example Devices</a:t>
                      </a:r>
                      <a:endParaRPr lang="en-US" sz="1800" b="1" kern="1200" dirty="0">
                        <a:solidFill>
                          <a:schemeClr val="accent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kern="1200" dirty="0">
                          <a:solidFill>
                            <a:schemeClr val="tx1"/>
                          </a:solidFill>
                        </a:rPr>
                        <a:t>Laptops, desktops, smartphones</a:t>
                      </a:r>
                      <a:endParaRPr lang="en-US" sz="1800" b="0" kern="1200" dirty="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kern="1200" dirty="0">
                          <a:solidFill>
                            <a:schemeClr val="tx1"/>
                          </a:solidFill>
                        </a:rPr>
                        <a:t>Web server, database server, file server</a:t>
                      </a:r>
                      <a:endParaRPr lang="en-US" sz="1800" b="0" kern="1200" dirty="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75784378"/>
                  </a:ext>
                </a:extLst>
              </a:tr>
              <a:tr h="662119">
                <a:tc>
                  <a:txBody>
                    <a:bodyPr/>
                    <a:lstStyle/>
                    <a:p>
                      <a:pPr algn="ctr" fontAlgn="b"/>
                      <a:r>
                        <a:rPr lang="en-US" sz="1800" b="1" kern="1200" dirty="0">
                          <a:solidFill>
                            <a:schemeClr val="accent1"/>
                          </a:solidFill>
                        </a:rPr>
                        <a:t>Hardware/Software</a:t>
                      </a:r>
                      <a:endParaRPr lang="en-US" sz="1800" b="1" kern="1200" dirty="0">
                        <a:solidFill>
                          <a:schemeClr val="accent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kern="1200" dirty="0">
                          <a:solidFill>
                            <a:schemeClr val="tx1"/>
                          </a:solidFill>
                        </a:rPr>
                        <a:t>Simple configuration</a:t>
                      </a:r>
                      <a:endParaRPr lang="en-US" sz="1800" b="0" kern="1200" dirty="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kern="1200" dirty="0">
                          <a:solidFill>
                            <a:schemeClr val="tx1"/>
                          </a:solidFill>
                        </a:rPr>
                        <a:t>Advanced configuration</a:t>
                      </a:r>
                      <a:endParaRPr lang="en-US" sz="1800" b="0" kern="1200" dirty="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39739530"/>
                  </a:ext>
                </a:extLst>
              </a:tr>
              <a:tr h="662119">
                <a:tc>
                  <a:txBody>
                    <a:bodyPr/>
                    <a:lstStyle/>
                    <a:p>
                      <a:pPr algn="ctr" fontAlgn="b"/>
                      <a:r>
                        <a:rPr lang="en-US" sz="1800" b="1" kern="1200" dirty="0">
                          <a:solidFill>
                            <a:schemeClr val="accent1"/>
                          </a:solidFill>
                        </a:rPr>
                        <a:t>Number of Users</a:t>
                      </a:r>
                      <a:endParaRPr lang="en-US" sz="1800" b="1" kern="1200" dirty="0">
                        <a:solidFill>
                          <a:schemeClr val="accent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kern="1200" dirty="0">
                          <a:solidFill>
                            <a:schemeClr val="tx1"/>
                          </a:solidFill>
                        </a:rPr>
                        <a:t>Typically single-user</a:t>
                      </a:r>
                      <a:endParaRPr lang="en-US" sz="1800" b="0" kern="1200" dirty="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kern="1200" dirty="0">
                          <a:solidFill>
                            <a:schemeClr val="tx1"/>
                          </a:solidFill>
                        </a:rPr>
                        <a:t>Supports multiple users</a:t>
                      </a:r>
                      <a:endParaRPr lang="en-US" sz="1800" b="0" kern="1200" dirty="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34460903"/>
                  </a:ext>
                </a:extLst>
              </a:tr>
              <a:tr h="672520">
                <a:tc>
                  <a:txBody>
                    <a:bodyPr/>
                    <a:lstStyle/>
                    <a:p>
                      <a:pPr algn="ctr" fontAlgn="b"/>
                      <a:r>
                        <a:rPr lang="en-US" sz="1800" b="1" kern="1200" dirty="0">
                          <a:solidFill>
                            <a:schemeClr val="accent1"/>
                          </a:solidFill>
                        </a:rPr>
                        <a:t>Tasks</a:t>
                      </a:r>
                      <a:endParaRPr lang="en-US" sz="1800" b="1" kern="1200" dirty="0">
                        <a:solidFill>
                          <a:schemeClr val="accent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kern="1200">
                          <a:solidFill>
                            <a:schemeClr val="tx1"/>
                          </a:solidFill>
                        </a:rPr>
                        <a:t>Initiates requests, processes responses</a:t>
                      </a:r>
                      <a:endParaRPr lang="en-US" sz="1800" b="0" kern="120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kern="1200" dirty="0">
                          <a:solidFill>
                            <a:schemeClr val="tx1"/>
                          </a:solidFill>
                        </a:rPr>
                        <a:t>Handles requests, manages and stores data</a:t>
                      </a:r>
                      <a:endParaRPr lang="en-US" sz="1800" b="0" kern="1200" dirty="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14001278"/>
                  </a:ext>
                </a:extLst>
              </a:tr>
              <a:tr h="344597">
                <a:tc>
                  <a:txBody>
                    <a:bodyPr/>
                    <a:lstStyle/>
                    <a:p>
                      <a:pPr algn="ctr" fontAlgn="b"/>
                      <a:r>
                        <a:rPr lang="en-US" sz="1800" b="1" kern="1200" dirty="0">
                          <a:solidFill>
                            <a:schemeClr val="accent1"/>
                          </a:solidFill>
                        </a:rPr>
                        <a:t>Performance</a:t>
                      </a:r>
                      <a:endParaRPr lang="en-US" sz="1800" b="1" kern="1200" dirty="0">
                        <a:solidFill>
                          <a:schemeClr val="accent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kern="1200">
                          <a:solidFill>
                            <a:schemeClr val="tx1"/>
                          </a:solidFill>
                        </a:rPr>
                        <a:t>Lower performance needs</a:t>
                      </a:r>
                      <a:endParaRPr lang="en-US" sz="1800" b="0" kern="120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kern="1200" dirty="0">
                          <a:solidFill>
                            <a:schemeClr val="tx1"/>
                          </a:solidFill>
                        </a:rPr>
                        <a:t>High performance, reliability, and scalability</a:t>
                      </a:r>
                      <a:endParaRPr lang="en-US" sz="1800" b="0" kern="1200" dirty="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43133332"/>
                  </a:ext>
                </a:extLst>
              </a:tr>
              <a:tr h="344597">
                <a:tc>
                  <a:txBody>
                    <a:bodyPr/>
                    <a:lstStyle/>
                    <a:p>
                      <a:pPr algn="ctr" fontAlgn="b"/>
                      <a:r>
                        <a:rPr lang="en-US" sz="1800" b="1" kern="1200" dirty="0">
                          <a:solidFill>
                            <a:schemeClr val="accent1"/>
                          </a:solidFill>
                        </a:rPr>
                        <a:t>Dependency</a:t>
                      </a:r>
                      <a:endParaRPr lang="en-US" sz="1800" b="1" kern="1200" dirty="0">
                        <a:solidFill>
                          <a:schemeClr val="accent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kern="1200" dirty="0">
                          <a:solidFill>
                            <a:schemeClr val="tx1"/>
                          </a:solidFill>
                        </a:rPr>
                        <a:t>Depends on server for services</a:t>
                      </a:r>
                      <a:endParaRPr lang="en-US" sz="1800" b="0" kern="1200" dirty="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kern="1200" dirty="0">
                          <a:solidFill>
                            <a:schemeClr val="tx1"/>
                          </a:solidFill>
                        </a:rPr>
                        <a:t>Operates independently, serves many clients</a:t>
                      </a:r>
                      <a:endParaRPr lang="en-US" sz="1800" b="0" kern="1200" dirty="0">
                        <a:solidFill>
                          <a:schemeClr val="tx1"/>
                        </a:solidFill>
                        <a:latin typeface="Alexandria" charset="0"/>
                        <a:ea typeface="+mn-ea"/>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96274945"/>
                  </a:ext>
                </a:extLst>
              </a:tr>
            </a:tbl>
          </a:graphicData>
        </a:graphic>
      </p:graphicFrame>
    </p:spTree>
    <p:extLst>
      <p:ext uri="{BB962C8B-B14F-4D97-AF65-F5344CB8AC3E}">
        <p14:creationId xmlns:p14="http://schemas.microsoft.com/office/powerpoint/2010/main" val="20899294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E61F00-7502-CE66-113A-AC74B0B79C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F0AE3F-CC0F-0A70-C174-49CDAC72BC26}"/>
              </a:ext>
            </a:extLst>
          </p:cNvPr>
          <p:cNvSpPr/>
          <p:nvPr/>
        </p:nvSpPr>
        <p:spPr>
          <a:xfrm>
            <a:off x="689641" y="1392871"/>
            <a:ext cx="10859356" cy="51961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3E1BBDE-A9EB-6579-07C9-0355E2B34DDB}"/>
              </a:ext>
            </a:extLst>
          </p:cNvPr>
          <p:cNvSpPr txBox="1"/>
          <p:nvPr/>
        </p:nvSpPr>
        <p:spPr>
          <a:xfrm>
            <a:off x="2041742" y="760531"/>
            <a:ext cx="7816241" cy="584775"/>
          </a:xfrm>
          <a:prstGeom prst="rect">
            <a:avLst/>
          </a:prstGeom>
          <a:noFill/>
        </p:spPr>
        <p:txBody>
          <a:bodyPr wrap="square" rtlCol="0">
            <a:spAutoFit/>
          </a:bodyPr>
          <a:lstStyle/>
          <a:p>
            <a:r>
              <a:rPr lang="en-US" sz="3200" b="1" dirty="0">
                <a:latin typeface="Alexandria" charset="0"/>
                <a:cs typeface="Alexandria" charset="0"/>
              </a:rPr>
              <a:t>What is a Network Operating System (NOS)</a:t>
            </a:r>
          </a:p>
        </p:txBody>
      </p:sp>
      <p:sp>
        <p:nvSpPr>
          <p:cNvPr id="48" name="TextBox 47">
            <a:extLst>
              <a:ext uri="{FF2B5EF4-FFF2-40B4-BE49-F238E27FC236}">
                <a16:creationId xmlns:a16="http://schemas.microsoft.com/office/drawing/2014/main" id="{44681F7E-B857-BD34-36AA-F191693A038A}"/>
              </a:ext>
            </a:extLst>
          </p:cNvPr>
          <p:cNvSpPr txBox="1"/>
          <p:nvPr/>
        </p:nvSpPr>
        <p:spPr>
          <a:xfrm>
            <a:off x="745972" y="1494811"/>
            <a:ext cx="10700056"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Alexandria" charset="0"/>
              </a:rPr>
              <a:t>A Network Operating System (NOS) </a:t>
            </a:r>
            <a:r>
              <a:rPr lang="en-US" sz="2800" dirty="0">
                <a:latin typeface="Alexandria" charset="0"/>
              </a:rPr>
              <a:t>is specialized software designed to </a:t>
            </a:r>
            <a:r>
              <a:rPr lang="en-US" sz="2800" b="1" i="1" dirty="0">
                <a:latin typeface="Alexandria" charset="0"/>
              </a:rPr>
              <a:t>manage</a:t>
            </a:r>
            <a:r>
              <a:rPr lang="en-US" sz="2800" dirty="0">
                <a:latin typeface="Alexandria" charset="0"/>
              </a:rPr>
              <a:t>, </a:t>
            </a:r>
            <a:r>
              <a:rPr lang="en-US" sz="2800" b="1" i="1" dirty="0">
                <a:latin typeface="Alexandria" charset="0"/>
              </a:rPr>
              <a:t>coordinate</a:t>
            </a:r>
            <a:r>
              <a:rPr lang="en-US" sz="2800" dirty="0">
                <a:latin typeface="Alexandria" charset="0"/>
              </a:rPr>
              <a:t>, and </a:t>
            </a:r>
            <a:r>
              <a:rPr lang="en-US" sz="2800" b="1" dirty="0">
                <a:latin typeface="Alexandria" charset="0"/>
              </a:rPr>
              <a:t>secure</a:t>
            </a:r>
            <a:r>
              <a:rPr lang="en-US" sz="2800" dirty="0">
                <a:latin typeface="Alexandria" charset="0"/>
              </a:rPr>
              <a:t> network </a:t>
            </a:r>
            <a:r>
              <a:rPr lang="en-US" sz="2800" u="sng" dirty="0">
                <a:latin typeface="Alexandria" charset="0"/>
              </a:rPr>
              <a:t>resources</a:t>
            </a:r>
            <a:r>
              <a:rPr lang="en-US" sz="2800" dirty="0">
                <a:latin typeface="Alexandria" charset="0"/>
              </a:rPr>
              <a:t>, enabling multiple computers and devices to </a:t>
            </a:r>
            <a:r>
              <a:rPr lang="en-US" sz="2800" b="1" dirty="0">
                <a:latin typeface="Alexandria" charset="0"/>
              </a:rPr>
              <a:t>communicate</a:t>
            </a:r>
            <a:r>
              <a:rPr lang="en-US" sz="2800" dirty="0">
                <a:latin typeface="Alexandria" charset="0"/>
              </a:rPr>
              <a:t>, </a:t>
            </a:r>
            <a:r>
              <a:rPr lang="en-US" sz="2800" b="1" dirty="0">
                <a:latin typeface="Alexandria" charset="0"/>
              </a:rPr>
              <a:t>share files</a:t>
            </a:r>
            <a:r>
              <a:rPr lang="en-US" sz="2800" dirty="0">
                <a:latin typeface="Alexandria" charset="0"/>
              </a:rPr>
              <a:t>, and </a:t>
            </a:r>
            <a:r>
              <a:rPr lang="en-US" sz="2800" b="1" dirty="0">
                <a:latin typeface="Alexandria" charset="0"/>
              </a:rPr>
              <a:t>access shared resources </a:t>
            </a:r>
            <a:r>
              <a:rPr lang="en-US" sz="2800" dirty="0">
                <a:latin typeface="Alexandria" charset="0"/>
              </a:rPr>
              <a:t>like printers and applications within a network.</a:t>
            </a:r>
          </a:p>
          <a:p>
            <a:pPr marL="457200" indent="-457200" algn="just">
              <a:buFont typeface="Wingdings" panose="05000000000000000000" pitchFamily="2" charset="2"/>
              <a:buChar char="q"/>
            </a:pPr>
            <a:r>
              <a:rPr lang="en-US" sz="2800" b="1" dirty="0">
                <a:latin typeface="Alexandria" charset="0"/>
              </a:rPr>
              <a:t>Purpose</a:t>
            </a:r>
          </a:p>
          <a:p>
            <a:pPr marL="457200" indent="-457200" algn="just">
              <a:buFont typeface="Wingdings" panose="05000000000000000000" pitchFamily="2" charset="2"/>
              <a:buChar char="§"/>
            </a:pPr>
            <a:r>
              <a:rPr lang="en-US" sz="2800" dirty="0">
                <a:latin typeface="Alexandria" charset="0"/>
              </a:rPr>
              <a:t>Unlike a traditional OS (which manages a single device), a NOS manages the entire network, ensuring efficient, secure, and reliable operations across all connected devices.</a:t>
            </a:r>
          </a:p>
        </p:txBody>
      </p:sp>
      <p:pic>
        <p:nvPicPr>
          <p:cNvPr id="7" name="Graphic 21">
            <a:extLst>
              <a:ext uri="{FF2B5EF4-FFF2-40B4-BE49-F238E27FC236}">
                <a16:creationId xmlns:a16="http://schemas.microsoft.com/office/drawing/2014/main" id="{BD4DB366-B3E2-EE28-6879-DAA864B7DB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949108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4C8D66-A975-25E2-4821-6CA1084058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66C261-63A3-10E2-2C02-4BA7447ED6E2}"/>
              </a:ext>
            </a:extLst>
          </p:cNvPr>
          <p:cNvSpPr/>
          <p:nvPr/>
        </p:nvSpPr>
        <p:spPr>
          <a:xfrm>
            <a:off x="689641" y="1392871"/>
            <a:ext cx="10859356" cy="51961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AFDD4F5-00F8-0D2C-7D45-237CBB1E4D08}"/>
              </a:ext>
            </a:extLst>
          </p:cNvPr>
          <p:cNvSpPr txBox="1"/>
          <p:nvPr/>
        </p:nvSpPr>
        <p:spPr>
          <a:xfrm>
            <a:off x="1277656" y="760531"/>
            <a:ext cx="8580328" cy="584775"/>
          </a:xfrm>
          <a:prstGeom prst="rect">
            <a:avLst/>
          </a:prstGeom>
          <a:noFill/>
        </p:spPr>
        <p:txBody>
          <a:bodyPr wrap="square" rtlCol="0">
            <a:spAutoFit/>
          </a:bodyPr>
          <a:lstStyle/>
          <a:p>
            <a:r>
              <a:rPr lang="en-US" sz="3200" b="1" dirty="0">
                <a:latin typeface="Alexandria" charset="0"/>
                <a:cs typeface="Alexandria" charset="0"/>
              </a:rPr>
              <a:t>Main Functions of a Network Operating System</a:t>
            </a:r>
          </a:p>
        </p:txBody>
      </p:sp>
      <p:sp>
        <p:nvSpPr>
          <p:cNvPr id="48" name="TextBox 47">
            <a:extLst>
              <a:ext uri="{FF2B5EF4-FFF2-40B4-BE49-F238E27FC236}">
                <a16:creationId xmlns:a16="http://schemas.microsoft.com/office/drawing/2014/main" id="{9AE4236E-6BE8-C905-0640-2152449BF9F2}"/>
              </a:ext>
            </a:extLst>
          </p:cNvPr>
          <p:cNvSpPr txBox="1"/>
          <p:nvPr/>
        </p:nvSpPr>
        <p:spPr>
          <a:xfrm>
            <a:off x="1610268" y="1574907"/>
            <a:ext cx="10700056"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Alexandria" charset="0"/>
              </a:rPr>
              <a:t>Resource Sharing</a:t>
            </a:r>
          </a:p>
          <a:p>
            <a:pPr marL="457200" indent="-457200" algn="just">
              <a:buFont typeface="Wingdings" panose="05000000000000000000" pitchFamily="2" charset="2"/>
              <a:buChar char="q"/>
            </a:pPr>
            <a:endParaRPr lang="en-US" sz="2800" b="1" dirty="0">
              <a:latin typeface="Alexandria" charset="0"/>
            </a:endParaRPr>
          </a:p>
          <a:p>
            <a:pPr marL="457200" indent="-457200" algn="just">
              <a:buFont typeface="Wingdings" panose="05000000000000000000" pitchFamily="2" charset="2"/>
              <a:buChar char="q"/>
            </a:pPr>
            <a:r>
              <a:rPr lang="en-US" sz="2800" b="1" dirty="0">
                <a:latin typeface="Alexandria" charset="0"/>
              </a:rPr>
              <a:t>User and Group Management</a:t>
            </a:r>
          </a:p>
          <a:p>
            <a:pPr marL="457200" indent="-457200" algn="just">
              <a:buFont typeface="Wingdings" panose="05000000000000000000" pitchFamily="2" charset="2"/>
              <a:buChar char="q"/>
            </a:pPr>
            <a:endParaRPr lang="en-US" sz="2800" b="1" dirty="0">
              <a:latin typeface="Alexandria" charset="0"/>
            </a:endParaRPr>
          </a:p>
          <a:p>
            <a:pPr marL="457200" indent="-457200" algn="just">
              <a:buFont typeface="Wingdings" panose="05000000000000000000" pitchFamily="2" charset="2"/>
              <a:buChar char="q"/>
            </a:pPr>
            <a:r>
              <a:rPr lang="en-US" sz="2800" b="1" dirty="0">
                <a:latin typeface="Alexandria" charset="0"/>
              </a:rPr>
              <a:t>Network Security</a:t>
            </a:r>
          </a:p>
          <a:p>
            <a:pPr marL="457200" indent="-457200" algn="just">
              <a:buFont typeface="Wingdings" panose="05000000000000000000" pitchFamily="2" charset="2"/>
              <a:buChar char="q"/>
            </a:pPr>
            <a:endParaRPr lang="en-US" sz="2800" b="1" dirty="0">
              <a:latin typeface="Alexandria" charset="0"/>
            </a:endParaRPr>
          </a:p>
          <a:p>
            <a:pPr marL="457200" indent="-457200" algn="just">
              <a:buFont typeface="Wingdings" panose="05000000000000000000" pitchFamily="2" charset="2"/>
              <a:buChar char="q"/>
            </a:pPr>
            <a:r>
              <a:rPr lang="en-US" sz="2800" b="1" dirty="0">
                <a:latin typeface="Alexandria" charset="0"/>
              </a:rPr>
              <a:t>Remote Access</a:t>
            </a:r>
          </a:p>
          <a:p>
            <a:pPr marL="457200" indent="-457200" algn="just">
              <a:buFont typeface="Wingdings" panose="05000000000000000000" pitchFamily="2" charset="2"/>
              <a:buChar char="q"/>
            </a:pPr>
            <a:endParaRPr lang="en-US" sz="2800" b="1" dirty="0">
              <a:latin typeface="Alexandria" charset="0"/>
            </a:endParaRPr>
          </a:p>
          <a:p>
            <a:pPr marL="457200" indent="-457200" algn="just">
              <a:buFont typeface="Wingdings" panose="05000000000000000000" pitchFamily="2" charset="2"/>
              <a:buChar char="q"/>
            </a:pPr>
            <a:r>
              <a:rPr lang="en-US" sz="2800" b="1" dirty="0">
                <a:latin typeface="Alexandria" charset="0"/>
              </a:rPr>
              <a:t>Monitoring and Troubleshooting</a:t>
            </a:r>
          </a:p>
          <a:p>
            <a:pPr marL="457200" indent="-457200" algn="just">
              <a:buFont typeface="Wingdings" panose="05000000000000000000" pitchFamily="2" charset="2"/>
              <a:buChar char="q"/>
            </a:pPr>
            <a:endParaRPr lang="en-US" sz="2800" b="1" dirty="0">
              <a:latin typeface="Alexandria" charset="0"/>
            </a:endParaRPr>
          </a:p>
          <a:p>
            <a:pPr marL="457200" indent="-457200" algn="just">
              <a:buFont typeface="Wingdings" panose="05000000000000000000" pitchFamily="2" charset="2"/>
              <a:buChar char="q"/>
            </a:pPr>
            <a:r>
              <a:rPr lang="en-US" sz="2800" b="1" dirty="0">
                <a:latin typeface="Alexandria" charset="0"/>
              </a:rPr>
              <a:t>Data Backup and Recovery</a:t>
            </a:r>
          </a:p>
        </p:txBody>
      </p:sp>
      <p:pic>
        <p:nvPicPr>
          <p:cNvPr id="7" name="Graphic 21">
            <a:extLst>
              <a:ext uri="{FF2B5EF4-FFF2-40B4-BE49-F238E27FC236}">
                <a16:creationId xmlns:a16="http://schemas.microsoft.com/office/drawing/2014/main" id="{6E02ECC6-0472-62A7-1FA4-B2049028AE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449812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6EC49A-4CC6-7E5F-EFE0-C07E3813C9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EBB5C0-018D-D8A2-DE84-841E2098D608}"/>
              </a:ext>
            </a:extLst>
          </p:cNvPr>
          <p:cNvSpPr/>
          <p:nvPr/>
        </p:nvSpPr>
        <p:spPr>
          <a:xfrm>
            <a:off x="689641" y="1392871"/>
            <a:ext cx="10859356" cy="51961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3A6A9B6-F197-852E-2A15-0B876BF3FB8A}"/>
              </a:ext>
            </a:extLst>
          </p:cNvPr>
          <p:cNvSpPr txBox="1"/>
          <p:nvPr/>
        </p:nvSpPr>
        <p:spPr>
          <a:xfrm>
            <a:off x="1277656" y="760531"/>
            <a:ext cx="8580328" cy="584775"/>
          </a:xfrm>
          <a:prstGeom prst="rect">
            <a:avLst/>
          </a:prstGeom>
          <a:noFill/>
        </p:spPr>
        <p:txBody>
          <a:bodyPr wrap="square" rtlCol="0">
            <a:spAutoFit/>
          </a:bodyPr>
          <a:lstStyle/>
          <a:p>
            <a:r>
              <a:rPr lang="en-US" sz="3200" b="1" dirty="0">
                <a:latin typeface="Alexandria" charset="0"/>
                <a:cs typeface="Alexandria" charset="0"/>
              </a:rPr>
              <a:t>Types of Network Operating Systems</a:t>
            </a:r>
          </a:p>
        </p:txBody>
      </p:sp>
      <p:sp>
        <p:nvSpPr>
          <p:cNvPr id="48" name="TextBox 47">
            <a:extLst>
              <a:ext uri="{FF2B5EF4-FFF2-40B4-BE49-F238E27FC236}">
                <a16:creationId xmlns:a16="http://schemas.microsoft.com/office/drawing/2014/main" id="{F4AA56CC-8D7F-2F18-E4D3-000A591C8A16}"/>
              </a:ext>
            </a:extLst>
          </p:cNvPr>
          <p:cNvSpPr txBox="1"/>
          <p:nvPr/>
        </p:nvSpPr>
        <p:spPr>
          <a:xfrm>
            <a:off x="1283935" y="1836874"/>
            <a:ext cx="10700056"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Alexandria" charset="0"/>
              </a:rPr>
              <a:t>Peer-to-Peer (P2P) NOS</a:t>
            </a:r>
          </a:p>
          <a:p>
            <a:pPr marL="914400" lvl="1" indent="-457200" algn="just">
              <a:buFont typeface="Wingdings" panose="05000000000000000000" pitchFamily="2" charset="2"/>
              <a:buChar char="Ø"/>
            </a:pPr>
            <a:r>
              <a:rPr lang="en-US" sz="2800" dirty="0">
                <a:latin typeface="Alexandria" charset="0"/>
              </a:rPr>
              <a:t>All devices are equal; users share resources directly.</a:t>
            </a:r>
          </a:p>
          <a:p>
            <a:pPr marL="914400" lvl="1" indent="-457200" algn="just">
              <a:buFont typeface="Wingdings" panose="05000000000000000000" pitchFamily="2" charset="2"/>
              <a:buChar char="Ø"/>
            </a:pPr>
            <a:r>
              <a:rPr lang="en-US" sz="2800" dirty="0">
                <a:latin typeface="Alexandria" charset="0"/>
              </a:rPr>
              <a:t>Best for small networks; less expensive and easier to set up.</a:t>
            </a:r>
          </a:p>
          <a:p>
            <a:pPr marL="914400" lvl="1" indent="-457200" algn="just">
              <a:buFont typeface="Wingdings" panose="05000000000000000000" pitchFamily="2" charset="2"/>
              <a:buChar char="Ø"/>
            </a:pPr>
            <a:r>
              <a:rPr lang="en-US" sz="2800" dirty="0">
                <a:latin typeface="Alexandria" charset="0"/>
              </a:rPr>
              <a:t>Example: Windows for Workgroups</a:t>
            </a:r>
          </a:p>
          <a:p>
            <a:pPr marL="457200" indent="-457200" algn="just">
              <a:buFont typeface="Wingdings" panose="05000000000000000000" pitchFamily="2" charset="2"/>
              <a:buChar char="Ø"/>
            </a:pPr>
            <a:endParaRPr lang="en-US" sz="2800" dirty="0">
              <a:latin typeface="Alexandria" charset="0"/>
            </a:endParaRPr>
          </a:p>
          <a:p>
            <a:pPr marL="457200" indent="-457200" algn="just">
              <a:buFont typeface="Wingdings" panose="05000000000000000000" pitchFamily="2" charset="2"/>
              <a:buChar char="q"/>
            </a:pPr>
            <a:r>
              <a:rPr lang="en-US" sz="2800" b="1" dirty="0">
                <a:latin typeface="Alexandria" charset="0"/>
              </a:rPr>
              <a:t>Client-Server NOS</a:t>
            </a:r>
          </a:p>
          <a:p>
            <a:pPr marL="914400" lvl="1" indent="-457200" algn="just">
              <a:buFont typeface="Wingdings" panose="05000000000000000000" pitchFamily="2" charset="2"/>
              <a:buChar char="Ø"/>
            </a:pPr>
            <a:r>
              <a:rPr lang="en-US" sz="2800" dirty="0">
                <a:latin typeface="Alexandria" charset="0"/>
              </a:rPr>
              <a:t>Central server provides resources and services to client devices.</a:t>
            </a:r>
          </a:p>
          <a:p>
            <a:pPr marL="914400" lvl="1" indent="-457200" algn="just">
              <a:buFont typeface="Wingdings" panose="05000000000000000000" pitchFamily="2" charset="2"/>
              <a:buChar char="Ø"/>
            </a:pPr>
            <a:r>
              <a:rPr lang="en-US" sz="2800" dirty="0">
                <a:latin typeface="Alexandria" charset="0"/>
              </a:rPr>
              <a:t>Centralized management, better security, and scalability.</a:t>
            </a:r>
          </a:p>
          <a:p>
            <a:pPr marL="914400" lvl="1" indent="-457200" algn="just">
              <a:buFont typeface="Wingdings" panose="05000000000000000000" pitchFamily="2" charset="2"/>
              <a:buChar char="Ø"/>
            </a:pPr>
            <a:r>
              <a:rPr lang="en-US" sz="2800" dirty="0">
                <a:latin typeface="Alexandria" charset="0"/>
              </a:rPr>
              <a:t>Example: </a:t>
            </a:r>
            <a:r>
              <a:rPr lang="en-US" sz="2800" b="1" dirty="0">
                <a:latin typeface="Alexandria" charset="0"/>
              </a:rPr>
              <a:t>Windows Server</a:t>
            </a:r>
            <a:r>
              <a:rPr lang="en-US" sz="2800" dirty="0">
                <a:latin typeface="Alexandria" charset="0"/>
              </a:rPr>
              <a:t>, </a:t>
            </a:r>
            <a:r>
              <a:rPr lang="en-US" sz="2800" b="1" dirty="0">
                <a:latin typeface="Alexandria" charset="0"/>
              </a:rPr>
              <a:t>Linux Server</a:t>
            </a:r>
            <a:r>
              <a:rPr lang="en-US" sz="2800" dirty="0">
                <a:latin typeface="Alexandria" charset="0"/>
              </a:rPr>
              <a:t>, </a:t>
            </a:r>
            <a:r>
              <a:rPr lang="en-US" sz="2800" b="1" dirty="0">
                <a:latin typeface="Alexandria" charset="0"/>
              </a:rPr>
              <a:t>UNIX</a:t>
            </a:r>
          </a:p>
        </p:txBody>
      </p:sp>
      <p:pic>
        <p:nvPicPr>
          <p:cNvPr id="7" name="Graphic 21">
            <a:extLst>
              <a:ext uri="{FF2B5EF4-FFF2-40B4-BE49-F238E27FC236}">
                <a16:creationId xmlns:a16="http://schemas.microsoft.com/office/drawing/2014/main" id="{91CCA999-EB81-0311-6923-1685A77D6C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862090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D8C54B-EF4F-103D-D26E-EF76FE8FEE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4B446C-D82D-CEE1-BC6A-72401D9A50B1}"/>
              </a:ext>
            </a:extLst>
          </p:cNvPr>
          <p:cNvSpPr/>
          <p:nvPr/>
        </p:nvSpPr>
        <p:spPr>
          <a:xfrm>
            <a:off x="689641" y="1392871"/>
            <a:ext cx="10859356" cy="51961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6DDC55-F406-87F2-FBD2-4303CF838CD1}"/>
              </a:ext>
            </a:extLst>
          </p:cNvPr>
          <p:cNvSpPr txBox="1"/>
          <p:nvPr/>
        </p:nvSpPr>
        <p:spPr>
          <a:xfrm>
            <a:off x="1277656" y="760531"/>
            <a:ext cx="8580328" cy="584775"/>
          </a:xfrm>
          <a:prstGeom prst="rect">
            <a:avLst/>
          </a:prstGeom>
          <a:noFill/>
        </p:spPr>
        <p:txBody>
          <a:bodyPr wrap="square" rtlCol="0">
            <a:spAutoFit/>
          </a:bodyPr>
          <a:lstStyle/>
          <a:p>
            <a:r>
              <a:rPr lang="en-US" sz="3200" b="1" dirty="0">
                <a:latin typeface="Alexandria" charset="0"/>
                <a:cs typeface="Alexandria" charset="0"/>
              </a:rPr>
              <a:t> Key Features of Modern NOS</a:t>
            </a:r>
          </a:p>
        </p:txBody>
      </p:sp>
      <p:sp>
        <p:nvSpPr>
          <p:cNvPr id="48" name="TextBox 47">
            <a:extLst>
              <a:ext uri="{FF2B5EF4-FFF2-40B4-BE49-F238E27FC236}">
                <a16:creationId xmlns:a16="http://schemas.microsoft.com/office/drawing/2014/main" id="{0F058D28-D903-0044-8F88-729D4330B101}"/>
              </a:ext>
            </a:extLst>
          </p:cNvPr>
          <p:cNvSpPr txBox="1"/>
          <p:nvPr/>
        </p:nvSpPr>
        <p:spPr>
          <a:xfrm>
            <a:off x="1283935" y="1836874"/>
            <a:ext cx="10700056" cy="3257174"/>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q"/>
            </a:pPr>
            <a:r>
              <a:rPr lang="en-US" sz="2800" b="1" dirty="0">
                <a:latin typeface="Alexandria" charset="0"/>
              </a:rPr>
              <a:t>Centralized Resource Management.</a:t>
            </a:r>
          </a:p>
          <a:p>
            <a:pPr marL="457200" indent="-457200" algn="just">
              <a:lnSpc>
                <a:spcPct val="150000"/>
              </a:lnSpc>
              <a:buFont typeface="Wingdings" panose="05000000000000000000" pitchFamily="2" charset="2"/>
              <a:buChar char="q"/>
            </a:pPr>
            <a:r>
              <a:rPr lang="en-US" sz="2800" b="1" dirty="0">
                <a:latin typeface="Alexandria" charset="0"/>
              </a:rPr>
              <a:t>Multiuser and Multitasking Support</a:t>
            </a:r>
          </a:p>
          <a:p>
            <a:pPr marL="457200" indent="-457200" algn="just">
              <a:lnSpc>
                <a:spcPct val="150000"/>
              </a:lnSpc>
              <a:buFont typeface="Wingdings" panose="05000000000000000000" pitchFamily="2" charset="2"/>
              <a:buChar char="q"/>
            </a:pPr>
            <a:r>
              <a:rPr lang="en-US" sz="2800" b="1" dirty="0">
                <a:latin typeface="Alexandria" charset="0"/>
              </a:rPr>
              <a:t>Scalability</a:t>
            </a:r>
          </a:p>
          <a:p>
            <a:pPr marL="457200" indent="-457200" algn="just">
              <a:lnSpc>
                <a:spcPct val="150000"/>
              </a:lnSpc>
              <a:buFont typeface="Wingdings" panose="05000000000000000000" pitchFamily="2" charset="2"/>
              <a:buChar char="q"/>
            </a:pPr>
            <a:r>
              <a:rPr lang="en-US" sz="2800" b="1" dirty="0">
                <a:latin typeface="Alexandria" charset="0"/>
              </a:rPr>
              <a:t>Stability and Reliability</a:t>
            </a:r>
          </a:p>
          <a:p>
            <a:pPr marL="457200" indent="-457200" algn="just">
              <a:lnSpc>
                <a:spcPct val="150000"/>
              </a:lnSpc>
              <a:buFont typeface="Wingdings" panose="05000000000000000000" pitchFamily="2" charset="2"/>
              <a:buChar char="q"/>
            </a:pPr>
            <a:r>
              <a:rPr lang="en-US" sz="2800" b="1" dirty="0">
                <a:latin typeface="Alexandria" charset="0"/>
              </a:rPr>
              <a:t>Hardware Compatibility</a:t>
            </a:r>
          </a:p>
        </p:txBody>
      </p:sp>
      <p:pic>
        <p:nvPicPr>
          <p:cNvPr id="7" name="Graphic 21">
            <a:extLst>
              <a:ext uri="{FF2B5EF4-FFF2-40B4-BE49-F238E27FC236}">
                <a16:creationId xmlns:a16="http://schemas.microsoft.com/office/drawing/2014/main" id="{C40D7F4E-D6BC-60FF-8C5F-F2CC8F3D04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00568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7092E1-4337-4A41-9756-239B4EC1C3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ABA815-564E-5CFF-A5DB-595E0AF9B864}"/>
              </a:ext>
            </a:extLst>
          </p:cNvPr>
          <p:cNvSpPr/>
          <p:nvPr/>
        </p:nvSpPr>
        <p:spPr>
          <a:xfrm>
            <a:off x="689641" y="1392871"/>
            <a:ext cx="10859356" cy="5430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D7808F2-A027-66B4-BE70-E885FC1485CD}"/>
              </a:ext>
            </a:extLst>
          </p:cNvPr>
          <p:cNvSpPr txBox="1"/>
          <p:nvPr/>
        </p:nvSpPr>
        <p:spPr>
          <a:xfrm>
            <a:off x="1277656" y="760531"/>
            <a:ext cx="8580328" cy="584775"/>
          </a:xfrm>
          <a:prstGeom prst="rect">
            <a:avLst/>
          </a:prstGeom>
          <a:noFill/>
        </p:spPr>
        <p:txBody>
          <a:bodyPr wrap="square" rtlCol="0">
            <a:spAutoFit/>
          </a:bodyPr>
          <a:lstStyle/>
          <a:p>
            <a:r>
              <a:rPr lang="en-US" sz="3200" b="1" dirty="0">
                <a:latin typeface="Alexandria" charset="0"/>
                <a:cs typeface="Alexandria" charset="0"/>
              </a:rPr>
              <a:t>NOS in Practice – Use Cases</a:t>
            </a:r>
          </a:p>
        </p:txBody>
      </p:sp>
      <p:sp>
        <p:nvSpPr>
          <p:cNvPr id="48" name="TextBox 47">
            <a:extLst>
              <a:ext uri="{FF2B5EF4-FFF2-40B4-BE49-F238E27FC236}">
                <a16:creationId xmlns:a16="http://schemas.microsoft.com/office/drawing/2014/main" id="{5DFF8A74-6FE4-68F9-9D56-747E021A9B85}"/>
              </a:ext>
            </a:extLst>
          </p:cNvPr>
          <p:cNvSpPr txBox="1"/>
          <p:nvPr/>
        </p:nvSpPr>
        <p:spPr>
          <a:xfrm>
            <a:off x="1188937" y="1345306"/>
            <a:ext cx="9814125" cy="547842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Alexandria" charset="0"/>
              </a:rPr>
              <a:t>Corporate Networks:</a:t>
            </a:r>
          </a:p>
          <a:p>
            <a:pPr marL="914400" lvl="1" indent="-457200" algn="just">
              <a:buFont typeface="Wingdings" panose="05000000000000000000" pitchFamily="2" charset="2"/>
              <a:buChar char="Ø"/>
            </a:pPr>
            <a:r>
              <a:rPr lang="en-US" sz="2800" dirty="0">
                <a:latin typeface="Alexandria" charset="0"/>
              </a:rPr>
              <a:t>Centralized management of departments, offices, and resources</a:t>
            </a:r>
          </a:p>
          <a:p>
            <a:pPr marL="457200" indent="-457200" algn="just">
              <a:buFont typeface="Wingdings" panose="05000000000000000000" pitchFamily="2" charset="2"/>
              <a:buChar char="q"/>
            </a:pPr>
            <a:r>
              <a:rPr lang="en-US" sz="2800" b="1" dirty="0">
                <a:latin typeface="Alexandria" charset="0"/>
              </a:rPr>
              <a:t>Educational Institutions:</a:t>
            </a:r>
          </a:p>
          <a:p>
            <a:pPr marL="914400" lvl="1" indent="-457200" algn="just">
              <a:buFont typeface="Wingdings" panose="05000000000000000000" pitchFamily="2" charset="2"/>
              <a:buChar char="Ø"/>
            </a:pPr>
            <a:r>
              <a:rPr lang="en-US" sz="2800" dirty="0">
                <a:latin typeface="Alexandria" charset="0"/>
              </a:rPr>
              <a:t>Manage computer labs, student accounts, and shared learning resources.</a:t>
            </a:r>
            <a:endParaRPr lang="en-US" sz="2800" b="1" dirty="0">
              <a:latin typeface="Alexandria" charset="0"/>
            </a:endParaRPr>
          </a:p>
          <a:p>
            <a:pPr marL="457200" indent="-457200" algn="just">
              <a:buFont typeface="Wingdings" panose="05000000000000000000" pitchFamily="2" charset="2"/>
              <a:buChar char="q"/>
            </a:pPr>
            <a:r>
              <a:rPr lang="en-US" sz="2800" b="1" dirty="0">
                <a:latin typeface="Alexandria" charset="0"/>
              </a:rPr>
              <a:t>Healthcare:</a:t>
            </a:r>
          </a:p>
          <a:p>
            <a:pPr marL="914400" lvl="1" indent="-457200" algn="just">
              <a:buFont typeface="Wingdings" panose="05000000000000000000" pitchFamily="2" charset="2"/>
              <a:buChar char="Ø"/>
            </a:pPr>
            <a:r>
              <a:rPr lang="en-US" sz="2800" dirty="0">
                <a:latin typeface="Alexandria" charset="0"/>
              </a:rPr>
              <a:t>Secure management of patient data and interdepartmental communication.</a:t>
            </a:r>
            <a:endParaRPr lang="en-US" sz="2800" b="1" dirty="0">
              <a:latin typeface="Alexandria" charset="0"/>
            </a:endParaRPr>
          </a:p>
          <a:p>
            <a:pPr marL="457200" indent="-457200" algn="just">
              <a:lnSpc>
                <a:spcPct val="150000"/>
              </a:lnSpc>
              <a:buFont typeface="Wingdings" panose="05000000000000000000" pitchFamily="2" charset="2"/>
              <a:buChar char="q"/>
            </a:pPr>
            <a:r>
              <a:rPr lang="en-US" sz="2800" b="1" dirty="0">
                <a:latin typeface="Alexandria" charset="0"/>
              </a:rPr>
              <a:t>Government and SMEs:</a:t>
            </a:r>
          </a:p>
          <a:p>
            <a:pPr marL="914400" lvl="1" indent="-457200" algn="just">
              <a:buFont typeface="Wingdings" panose="05000000000000000000" pitchFamily="2" charset="2"/>
              <a:buChar char="Ø"/>
            </a:pPr>
            <a:r>
              <a:rPr lang="en-US" sz="2800" dirty="0">
                <a:latin typeface="Alexandria" charset="0"/>
              </a:rPr>
              <a:t>Efficient, secure, and scalable networking for public sector and small businesses</a:t>
            </a:r>
          </a:p>
        </p:txBody>
      </p:sp>
      <p:pic>
        <p:nvPicPr>
          <p:cNvPr id="7" name="Graphic 21">
            <a:extLst>
              <a:ext uri="{FF2B5EF4-FFF2-40B4-BE49-F238E27FC236}">
                <a16:creationId xmlns:a16="http://schemas.microsoft.com/office/drawing/2014/main" id="{7911B1EC-F271-9099-C6D6-93E80AD092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254133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42673-527A-3BE9-6440-4E3F1D73B5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A000B2-96F1-1FCE-DFA4-4A63B297E2A1}"/>
              </a:ext>
            </a:extLst>
          </p:cNvPr>
          <p:cNvSpPr/>
          <p:nvPr/>
        </p:nvSpPr>
        <p:spPr>
          <a:xfrm>
            <a:off x="689641" y="1392871"/>
            <a:ext cx="10859356" cy="5430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2C17C2F-81E7-4108-4620-F0ADB6F59B01}"/>
              </a:ext>
            </a:extLst>
          </p:cNvPr>
          <p:cNvSpPr txBox="1"/>
          <p:nvPr/>
        </p:nvSpPr>
        <p:spPr>
          <a:xfrm>
            <a:off x="1277656" y="760531"/>
            <a:ext cx="8580328" cy="584775"/>
          </a:xfrm>
          <a:prstGeom prst="rect">
            <a:avLst/>
          </a:prstGeom>
          <a:noFill/>
        </p:spPr>
        <p:txBody>
          <a:bodyPr wrap="square" rtlCol="0">
            <a:spAutoFit/>
          </a:bodyPr>
          <a:lstStyle/>
          <a:p>
            <a:r>
              <a:rPr lang="en-US" sz="3200" b="1" dirty="0">
                <a:latin typeface="Alexandria" charset="0"/>
                <a:cs typeface="Alexandria" charset="0"/>
              </a:rPr>
              <a:t>What is a Virtual Machine (VM)</a:t>
            </a:r>
          </a:p>
        </p:txBody>
      </p:sp>
      <p:sp>
        <p:nvSpPr>
          <p:cNvPr id="48" name="TextBox 47">
            <a:extLst>
              <a:ext uri="{FF2B5EF4-FFF2-40B4-BE49-F238E27FC236}">
                <a16:creationId xmlns:a16="http://schemas.microsoft.com/office/drawing/2014/main" id="{FC12D808-EAC1-908C-A033-2BFAE10667AA}"/>
              </a:ext>
            </a:extLst>
          </p:cNvPr>
          <p:cNvSpPr txBox="1"/>
          <p:nvPr/>
        </p:nvSpPr>
        <p:spPr>
          <a:xfrm>
            <a:off x="888313" y="1620879"/>
            <a:ext cx="9814125" cy="4401205"/>
          </a:xfrm>
          <a:prstGeom prst="rect">
            <a:avLst/>
          </a:prstGeom>
          <a:noFill/>
        </p:spPr>
        <p:txBody>
          <a:bodyPr wrap="square" rtlCol="0">
            <a:spAutoFit/>
          </a:bodyPr>
          <a:lstStyle/>
          <a:p>
            <a:pPr marL="914400" lvl="1" indent="-457200" algn="just">
              <a:buFont typeface="Wingdings" panose="05000000000000000000" pitchFamily="2" charset="2"/>
              <a:buChar char="Ø"/>
            </a:pPr>
            <a:r>
              <a:rPr lang="en-US" sz="2800" dirty="0">
                <a:latin typeface="Alexandria" charset="0"/>
              </a:rPr>
              <a:t>A virtual machine (VM) is a software-based emulation of a physical computer. It runs programs and operating systems in an isolated environment, using virtualized hardware resources such as CPU, memory, storage, and network interfaces.</a:t>
            </a:r>
          </a:p>
          <a:p>
            <a:pPr marL="914400" lvl="1" indent="-457200" algn="just">
              <a:buFont typeface="Wingdings" panose="05000000000000000000" pitchFamily="2" charset="2"/>
              <a:buChar char="Ø"/>
            </a:pPr>
            <a:endParaRPr lang="en-US" sz="2800" dirty="0">
              <a:latin typeface="Alexandria" charset="0"/>
            </a:endParaRPr>
          </a:p>
          <a:p>
            <a:pPr marL="914400" lvl="1" indent="-457200" algn="just">
              <a:buFont typeface="Wingdings" panose="05000000000000000000" pitchFamily="2" charset="2"/>
              <a:buChar char="q"/>
            </a:pPr>
            <a:r>
              <a:rPr lang="en-US" sz="2800" b="1" u="sng" dirty="0">
                <a:latin typeface="Alexandria" charset="0"/>
              </a:rPr>
              <a:t>Key Concept:</a:t>
            </a:r>
          </a:p>
          <a:p>
            <a:pPr marL="914400" lvl="1" indent="-457200" algn="just">
              <a:buFont typeface="Wingdings" panose="05000000000000000000" pitchFamily="2" charset="2"/>
              <a:buChar char="Ø"/>
            </a:pPr>
            <a:r>
              <a:rPr lang="en-US" sz="2800" dirty="0">
                <a:latin typeface="Alexandria" charset="0"/>
              </a:rPr>
              <a:t>Multiple VMs can run on a single physical "host" machine, each VM acting as a separate "guest" computer with its own OS and applications</a:t>
            </a:r>
          </a:p>
        </p:txBody>
      </p:sp>
      <p:pic>
        <p:nvPicPr>
          <p:cNvPr id="7" name="Graphic 21">
            <a:extLst>
              <a:ext uri="{FF2B5EF4-FFF2-40B4-BE49-F238E27FC236}">
                <a16:creationId xmlns:a16="http://schemas.microsoft.com/office/drawing/2014/main" id="{0480169D-2C42-46C8-846C-555D09CE8B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2024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2C298-77D0-7F13-9A3C-1FCCEF224C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0396D6-9EC6-E081-F8B4-1BEF51129665}"/>
              </a:ext>
            </a:extLst>
          </p:cNvPr>
          <p:cNvSpPr/>
          <p:nvPr/>
        </p:nvSpPr>
        <p:spPr>
          <a:xfrm>
            <a:off x="689641" y="1392871"/>
            <a:ext cx="10859356" cy="5430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E2D098-A50B-6A90-C4FD-6099AFC88DEC}"/>
              </a:ext>
            </a:extLst>
          </p:cNvPr>
          <p:cNvSpPr txBox="1"/>
          <p:nvPr/>
        </p:nvSpPr>
        <p:spPr>
          <a:xfrm>
            <a:off x="1277656" y="760531"/>
            <a:ext cx="8580328" cy="584775"/>
          </a:xfrm>
          <a:prstGeom prst="rect">
            <a:avLst/>
          </a:prstGeom>
          <a:noFill/>
        </p:spPr>
        <p:txBody>
          <a:bodyPr wrap="square" rtlCol="0">
            <a:spAutoFit/>
          </a:bodyPr>
          <a:lstStyle/>
          <a:p>
            <a:r>
              <a:rPr lang="en-US" sz="3200" b="1" dirty="0">
                <a:latin typeface="Alexandria" charset="0"/>
                <a:cs typeface="Alexandria" charset="0"/>
              </a:rPr>
              <a:t>Introduction to VMware Workstation</a:t>
            </a:r>
          </a:p>
        </p:txBody>
      </p:sp>
      <p:sp>
        <p:nvSpPr>
          <p:cNvPr id="48" name="TextBox 47">
            <a:extLst>
              <a:ext uri="{FF2B5EF4-FFF2-40B4-BE49-F238E27FC236}">
                <a16:creationId xmlns:a16="http://schemas.microsoft.com/office/drawing/2014/main" id="{11C307C3-E7F6-E7D7-FF06-AF63DAC15106}"/>
              </a:ext>
            </a:extLst>
          </p:cNvPr>
          <p:cNvSpPr txBox="1"/>
          <p:nvPr/>
        </p:nvSpPr>
        <p:spPr>
          <a:xfrm>
            <a:off x="1188937" y="1836874"/>
            <a:ext cx="9814125" cy="2246769"/>
          </a:xfrm>
          <a:prstGeom prst="rect">
            <a:avLst/>
          </a:prstGeom>
          <a:noFill/>
        </p:spPr>
        <p:txBody>
          <a:bodyPr wrap="square" rtlCol="0">
            <a:spAutoFit/>
          </a:bodyPr>
          <a:lstStyle/>
          <a:p>
            <a:pPr marL="914400" lvl="1" indent="-457200" algn="just">
              <a:buFont typeface="Wingdings" panose="05000000000000000000" pitchFamily="2" charset="2"/>
              <a:buChar char="Ø"/>
            </a:pPr>
            <a:r>
              <a:rPr lang="en-US" sz="2800" dirty="0">
                <a:latin typeface="Alexandria" charset="0"/>
              </a:rPr>
              <a:t>VMware Workstation is a leading desktop virtualization software that allows users to create, configure, and manage multiple virtual machines on a single Windows or Linux computer</a:t>
            </a:r>
            <a:endParaRPr lang="ar-EG" sz="2800" dirty="0">
              <a:latin typeface="Alexandria" charset="0"/>
            </a:endParaRPr>
          </a:p>
          <a:p>
            <a:pPr marL="914400" lvl="1" indent="-457200" algn="just">
              <a:buFont typeface="Wingdings" panose="05000000000000000000" pitchFamily="2" charset="2"/>
              <a:buChar char="Ø"/>
            </a:pPr>
            <a:endParaRPr lang="en-US" sz="2800" dirty="0">
              <a:latin typeface="Alexandria" charset="0"/>
            </a:endParaRPr>
          </a:p>
        </p:txBody>
      </p:sp>
      <p:pic>
        <p:nvPicPr>
          <p:cNvPr id="7" name="Graphic 21">
            <a:extLst>
              <a:ext uri="{FF2B5EF4-FFF2-40B4-BE49-F238E27FC236}">
                <a16:creationId xmlns:a16="http://schemas.microsoft.com/office/drawing/2014/main" id="{132F2D03-9D2B-A149-5CEA-85481406DE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164978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AC39C-FCB3-AD64-8DB9-A6D20852E8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31EA55-7922-0EC0-9BF9-5B3BAB227C8B}"/>
              </a:ext>
            </a:extLst>
          </p:cNvPr>
          <p:cNvSpPr/>
          <p:nvPr/>
        </p:nvSpPr>
        <p:spPr>
          <a:xfrm>
            <a:off x="666322" y="1373906"/>
            <a:ext cx="10859356" cy="5430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5F9EDD2-A08E-D2AC-0995-FE2148C38000}"/>
              </a:ext>
            </a:extLst>
          </p:cNvPr>
          <p:cNvSpPr txBox="1"/>
          <p:nvPr/>
        </p:nvSpPr>
        <p:spPr>
          <a:xfrm>
            <a:off x="1277656" y="760531"/>
            <a:ext cx="8580328" cy="584775"/>
          </a:xfrm>
          <a:prstGeom prst="rect">
            <a:avLst/>
          </a:prstGeom>
          <a:noFill/>
        </p:spPr>
        <p:txBody>
          <a:bodyPr wrap="square" rtlCol="0">
            <a:spAutoFit/>
          </a:bodyPr>
          <a:lstStyle/>
          <a:p>
            <a:r>
              <a:rPr lang="en-US" sz="3200" b="1" dirty="0">
                <a:latin typeface="Alexandria" charset="0"/>
                <a:cs typeface="Alexandria" charset="0"/>
              </a:rPr>
              <a:t>Download and install VMware Workstation</a:t>
            </a:r>
          </a:p>
        </p:txBody>
      </p:sp>
      <p:pic>
        <p:nvPicPr>
          <p:cNvPr id="7" name="Graphic 21">
            <a:extLst>
              <a:ext uri="{FF2B5EF4-FFF2-40B4-BE49-F238E27FC236}">
                <a16:creationId xmlns:a16="http://schemas.microsoft.com/office/drawing/2014/main" id="{0158F00D-7CB8-1EF0-B088-4CC2263148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C92FF4F-7414-924C-BE2A-A54580223B8A}"/>
              </a:ext>
            </a:extLst>
          </p:cNvPr>
          <p:cNvPicPr>
            <a:picLocks noChangeAspect="1"/>
          </p:cNvPicPr>
          <p:nvPr/>
        </p:nvPicPr>
        <p:blipFill>
          <a:blip r:embed="rId4"/>
          <a:stretch>
            <a:fillRect/>
          </a:stretch>
        </p:blipFill>
        <p:spPr>
          <a:xfrm>
            <a:off x="2767731" y="1633603"/>
            <a:ext cx="6472708" cy="4723356"/>
          </a:xfrm>
          <a:prstGeom prst="rect">
            <a:avLst/>
          </a:prstGeom>
        </p:spPr>
      </p:pic>
    </p:spTree>
    <p:extLst>
      <p:ext uri="{BB962C8B-B14F-4D97-AF65-F5344CB8AC3E}">
        <p14:creationId xmlns:p14="http://schemas.microsoft.com/office/powerpoint/2010/main" val="24317210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0D7FA-1B01-FA9B-A51A-5F85BFF66F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64032B-A546-ECE7-CA49-E05EBBAF5F66}"/>
              </a:ext>
            </a:extLst>
          </p:cNvPr>
          <p:cNvSpPr/>
          <p:nvPr/>
        </p:nvSpPr>
        <p:spPr>
          <a:xfrm>
            <a:off x="666322" y="1373906"/>
            <a:ext cx="11020462" cy="5430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u="sng" dirty="0">
                <a:solidFill>
                  <a:schemeClr val="tx1"/>
                </a:solidFill>
                <a:latin typeface="Alexandria"/>
              </a:rPr>
              <a:t>VMware Fusion Pro</a:t>
            </a:r>
          </a:p>
          <a:p>
            <a:pPr algn="ctr"/>
            <a:r>
              <a:rPr lang="en-US" sz="3200" b="1" u="sng" dirty="0">
                <a:solidFill>
                  <a:schemeClr val="tx1"/>
                </a:solidFill>
                <a:latin typeface="Alexandria"/>
              </a:rPr>
              <a:t>Download link</a:t>
            </a:r>
          </a:p>
          <a:p>
            <a:pPr algn="ctr"/>
            <a:r>
              <a:rPr lang="en-US" sz="3200" dirty="0">
                <a:solidFill>
                  <a:schemeClr val="tx1"/>
                </a:solidFill>
                <a:latin typeface="Alexandria"/>
              </a:rPr>
              <a:t>https://www.vmware.com/products/desktop-hypervisor/workstation-and-fusion</a:t>
            </a:r>
          </a:p>
        </p:txBody>
      </p:sp>
      <p:sp>
        <p:nvSpPr>
          <p:cNvPr id="3" name="TextBox 2">
            <a:extLst>
              <a:ext uri="{FF2B5EF4-FFF2-40B4-BE49-F238E27FC236}">
                <a16:creationId xmlns:a16="http://schemas.microsoft.com/office/drawing/2014/main" id="{AD8D5527-77D6-6E17-6A8B-765880579DD9}"/>
              </a:ext>
            </a:extLst>
          </p:cNvPr>
          <p:cNvSpPr txBox="1"/>
          <p:nvPr/>
        </p:nvSpPr>
        <p:spPr>
          <a:xfrm>
            <a:off x="1277656" y="760531"/>
            <a:ext cx="8580328" cy="584775"/>
          </a:xfrm>
          <a:prstGeom prst="rect">
            <a:avLst/>
          </a:prstGeom>
          <a:noFill/>
        </p:spPr>
        <p:txBody>
          <a:bodyPr wrap="square" rtlCol="0">
            <a:spAutoFit/>
          </a:bodyPr>
          <a:lstStyle/>
          <a:p>
            <a:r>
              <a:rPr lang="en-US" sz="3200" b="1" dirty="0">
                <a:latin typeface="Alexandria" charset="0"/>
                <a:cs typeface="Alexandria" charset="0"/>
              </a:rPr>
              <a:t>Download and install VMware Workstation</a:t>
            </a:r>
          </a:p>
        </p:txBody>
      </p:sp>
      <p:pic>
        <p:nvPicPr>
          <p:cNvPr id="7" name="Graphic 21">
            <a:extLst>
              <a:ext uri="{FF2B5EF4-FFF2-40B4-BE49-F238E27FC236}">
                <a16:creationId xmlns:a16="http://schemas.microsoft.com/office/drawing/2014/main" id="{16249495-E215-D7C3-6FA3-6E082E40BB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826360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54336A-57C5-8E8E-2808-56A0636C75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AC3755-6842-AB39-4797-6091DC37AD7A}"/>
              </a:ext>
            </a:extLst>
          </p:cNvPr>
          <p:cNvSpPr/>
          <p:nvPr/>
        </p:nvSpPr>
        <p:spPr>
          <a:xfrm>
            <a:off x="666322" y="1373906"/>
            <a:ext cx="11020462" cy="5430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u="sng" dirty="0">
                <a:solidFill>
                  <a:schemeClr val="tx1"/>
                </a:solidFill>
                <a:latin typeface="Alexandria"/>
              </a:rPr>
              <a:t>Installation</a:t>
            </a: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dirty="0">
              <a:solidFill>
                <a:schemeClr val="tx1"/>
              </a:solidFill>
              <a:latin typeface="Alexandria"/>
            </a:endParaRPr>
          </a:p>
        </p:txBody>
      </p:sp>
      <p:sp>
        <p:nvSpPr>
          <p:cNvPr id="3" name="TextBox 2">
            <a:extLst>
              <a:ext uri="{FF2B5EF4-FFF2-40B4-BE49-F238E27FC236}">
                <a16:creationId xmlns:a16="http://schemas.microsoft.com/office/drawing/2014/main" id="{F75A9C35-8D94-C9B4-F57F-1449272F0835}"/>
              </a:ext>
            </a:extLst>
          </p:cNvPr>
          <p:cNvSpPr txBox="1"/>
          <p:nvPr/>
        </p:nvSpPr>
        <p:spPr>
          <a:xfrm>
            <a:off x="1277656" y="760531"/>
            <a:ext cx="8580328" cy="584775"/>
          </a:xfrm>
          <a:prstGeom prst="rect">
            <a:avLst/>
          </a:prstGeom>
          <a:noFill/>
        </p:spPr>
        <p:txBody>
          <a:bodyPr wrap="square" rtlCol="0">
            <a:spAutoFit/>
          </a:bodyPr>
          <a:lstStyle/>
          <a:p>
            <a:r>
              <a:rPr lang="en-US" sz="3200" b="1" dirty="0">
                <a:latin typeface="Alexandria" charset="0"/>
                <a:cs typeface="Alexandria" charset="0"/>
              </a:rPr>
              <a:t>Download and install VMware Workstation</a:t>
            </a:r>
          </a:p>
        </p:txBody>
      </p:sp>
      <p:pic>
        <p:nvPicPr>
          <p:cNvPr id="7" name="Graphic 21">
            <a:extLst>
              <a:ext uri="{FF2B5EF4-FFF2-40B4-BE49-F238E27FC236}">
                <a16:creationId xmlns:a16="http://schemas.microsoft.com/office/drawing/2014/main" id="{7D3AD461-DF44-B082-149B-ECC2D5A0B5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FD6C1BDB-F2FA-5662-90AD-33B05EECB397}"/>
              </a:ext>
            </a:extLst>
          </p:cNvPr>
          <p:cNvPicPr>
            <a:picLocks noChangeAspect="1"/>
          </p:cNvPicPr>
          <p:nvPr/>
        </p:nvPicPr>
        <p:blipFill>
          <a:blip r:embed="rId4"/>
          <a:stretch>
            <a:fillRect/>
          </a:stretch>
        </p:blipFill>
        <p:spPr>
          <a:xfrm>
            <a:off x="3405742" y="2131423"/>
            <a:ext cx="5587946" cy="4427898"/>
          </a:xfrm>
          <a:prstGeom prst="rect">
            <a:avLst/>
          </a:prstGeom>
        </p:spPr>
      </p:pic>
    </p:spTree>
    <p:extLst>
      <p:ext uri="{BB962C8B-B14F-4D97-AF65-F5344CB8AC3E}">
        <p14:creationId xmlns:p14="http://schemas.microsoft.com/office/powerpoint/2010/main" val="18479197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0D065-AC5F-03AF-1F58-311FBB87B2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23F983-B7A9-1FB7-927F-E249D974B7D7}"/>
              </a:ext>
            </a:extLst>
          </p:cNvPr>
          <p:cNvSpPr/>
          <p:nvPr/>
        </p:nvSpPr>
        <p:spPr>
          <a:xfrm>
            <a:off x="666322" y="1373906"/>
            <a:ext cx="11020462" cy="5430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u="sng" dirty="0">
                <a:solidFill>
                  <a:schemeClr val="tx1"/>
                </a:solidFill>
                <a:latin typeface="Alexandria"/>
              </a:rPr>
              <a:t>Installation</a:t>
            </a: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dirty="0">
              <a:solidFill>
                <a:schemeClr val="tx1"/>
              </a:solidFill>
              <a:latin typeface="Alexandria"/>
            </a:endParaRPr>
          </a:p>
        </p:txBody>
      </p:sp>
      <p:sp>
        <p:nvSpPr>
          <p:cNvPr id="3" name="TextBox 2">
            <a:extLst>
              <a:ext uri="{FF2B5EF4-FFF2-40B4-BE49-F238E27FC236}">
                <a16:creationId xmlns:a16="http://schemas.microsoft.com/office/drawing/2014/main" id="{FD6AA381-DC4D-D01A-5CF5-18167A79A09D}"/>
              </a:ext>
            </a:extLst>
          </p:cNvPr>
          <p:cNvSpPr txBox="1"/>
          <p:nvPr/>
        </p:nvSpPr>
        <p:spPr>
          <a:xfrm>
            <a:off x="1277656" y="760531"/>
            <a:ext cx="8580328" cy="584775"/>
          </a:xfrm>
          <a:prstGeom prst="rect">
            <a:avLst/>
          </a:prstGeom>
          <a:noFill/>
        </p:spPr>
        <p:txBody>
          <a:bodyPr wrap="square" rtlCol="0">
            <a:spAutoFit/>
          </a:bodyPr>
          <a:lstStyle/>
          <a:p>
            <a:r>
              <a:rPr lang="en-US" sz="3200" b="1" dirty="0">
                <a:latin typeface="Alexandria" charset="0"/>
                <a:cs typeface="Alexandria" charset="0"/>
              </a:rPr>
              <a:t>Download and install VMware Workstation</a:t>
            </a:r>
          </a:p>
        </p:txBody>
      </p:sp>
      <p:pic>
        <p:nvPicPr>
          <p:cNvPr id="7" name="Graphic 21">
            <a:extLst>
              <a:ext uri="{FF2B5EF4-FFF2-40B4-BE49-F238E27FC236}">
                <a16:creationId xmlns:a16="http://schemas.microsoft.com/office/drawing/2014/main" id="{3F716585-CBEA-8F97-719A-AA419D2F40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076542D-D5C9-F4A7-46F5-D475CB5B762F}"/>
              </a:ext>
            </a:extLst>
          </p:cNvPr>
          <p:cNvPicPr>
            <a:picLocks noChangeAspect="1"/>
          </p:cNvPicPr>
          <p:nvPr/>
        </p:nvPicPr>
        <p:blipFill>
          <a:blip r:embed="rId4"/>
          <a:stretch>
            <a:fillRect/>
          </a:stretch>
        </p:blipFill>
        <p:spPr>
          <a:xfrm>
            <a:off x="3310916" y="2125689"/>
            <a:ext cx="5570168" cy="4441080"/>
          </a:xfrm>
          <a:prstGeom prst="rect">
            <a:avLst/>
          </a:prstGeom>
        </p:spPr>
      </p:pic>
    </p:spTree>
    <p:extLst>
      <p:ext uri="{BB962C8B-B14F-4D97-AF65-F5344CB8AC3E}">
        <p14:creationId xmlns:p14="http://schemas.microsoft.com/office/powerpoint/2010/main" val="35199694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A239DA-F93D-D14C-D078-0647844C22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1717D4-E820-2FCC-D67F-1DE45B025AC1}"/>
              </a:ext>
            </a:extLst>
          </p:cNvPr>
          <p:cNvSpPr/>
          <p:nvPr/>
        </p:nvSpPr>
        <p:spPr>
          <a:xfrm>
            <a:off x="666322" y="1373906"/>
            <a:ext cx="11020462" cy="5430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u="sng" dirty="0">
                <a:solidFill>
                  <a:schemeClr val="tx1"/>
                </a:solidFill>
                <a:latin typeface="Alexandria"/>
              </a:rPr>
              <a:t>Installation</a:t>
            </a: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dirty="0">
              <a:solidFill>
                <a:schemeClr val="tx1"/>
              </a:solidFill>
              <a:latin typeface="Alexandria"/>
            </a:endParaRPr>
          </a:p>
        </p:txBody>
      </p:sp>
      <p:sp>
        <p:nvSpPr>
          <p:cNvPr id="3" name="TextBox 2">
            <a:extLst>
              <a:ext uri="{FF2B5EF4-FFF2-40B4-BE49-F238E27FC236}">
                <a16:creationId xmlns:a16="http://schemas.microsoft.com/office/drawing/2014/main" id="{49026070-7C45-8E46-C892-AFE26BD2A515}"/>
              </a:ext>
            </a:extLst>
          </p:cNvPr>
          <p:cNvSpPr txBox="1"/>
          <p:nvPr/>
        </p:nvSpPr>
        <p:spPr>
          <a:xfrm>
            <a:off x="1277656" y="760531"/>
            <a:ext cx="8580328" cy="584775"/>
          </a:xfrm>
          <a:prstGeom prst="rect">
            <a:avLst/>
          </a:prstGeom>
          <a:noFill/>
        </p:spPr>
        <p:txBody>
          <a:bodyPr wrap="square" rtlCol="0">
            <a:spAutoFit/>
          </a:bodyPr>
          <a:lstStyle/>
          <a:p>
            <a:r>
              <a:rPr lang="en-US" sz="3200" b="1" dirty="0">
                <a:latin typeface="Alexandria" charset="0"/>
                <a:cs typeface="Alexandria" charset="0"/>
              </a:rPr>
              <a:t>Download and install VMware Workstation</a:t>
            </a:r>
          </a:p>
        </p:txBody>
      </p:sp>
      <p:pic>
        <p:nvPicPr>
          <p:cNvPr id="7" name="Graphic 21">
            <a:extLst>
              <a:ext uri="{FF2B5EF4-FFF2-40B4-BE49-F238E27FC236}">
                <a16:creationId xmlns:a16="http://schemas.microsoft.com/office/drawing/2014/main" id="{B9EF9283-55A9-7674-E583-2F98079A4F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15D26528-ECF2-C030-9072-56016AA573EC}"/>
              </a:ext>
            </a:extLst>
          </p:cNvPr>
          <p:cNvPicPr>
            <a:picLocks noChangeAspect="1"/>
          </p:cNvPicPr>
          <p:nvPr/>
        </p:nvPicPr>
        <p:blipFill>
          <a:blip r:embed="rId4"/>
          <a:stretch>
            <a:fillRect/>
          </a:stretch>
        </p:blipFill>
        <p:spPr>
          <a:xfrm>
            <a:off x="3900078" y="2296242"/>
            <a:ext cx="4552950" cy="4219575"/>
          </a:xfrm>
          <a:prstGeom prst="rect">
            <a:avLst/>
          </a:prstGeom>
        </p:spPr>
      </p:pic>
    </p:spTree>
    <p:extLst>
      <p:ext uri="{BB962C8B-B14F-4D97-AF65-F5344CB8AC3E}">
        <p14:creationId xmlns:p14="http://schemas.microsoft.com/office/powerpoint/2010/main" val="2515259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FE641-E571-3EB9-F998-5A448EFAC4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94F7C4-0977-2FC0-4DC4-5C27B5279E96}"/>
              </a:ext>
            </a:extLst>
          </p:cNvPr>
          <p:cNvSpPr/>
          <p:nvPr/>
        </p:nvSpPr>
        <p:spPr>
          <a:xfrm>
            <a:off x="666322" y="1373906"/>
            <a:ext cx="11020462" cy="5430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dirty="0">
              <a:solidFill>
                <a:schemeClr val="tx1"/>
              </a:solidFill>
              <a:latin typeface="Alexandria"/>
            </a:endParaRPr>
          </a:p>
        </p:txBody>
      </p:sp>
      <p:sp>
        <p:nvSpPr>
          <p:cNvPr id="3" name="TextBox 2">
            <a:extLst>
              <a:ext uri="{FF2B5EF4-FFF2-40B4-BE49-F238E27FC236}">
                <a16:creationId xmlns:a16="http://schemas.microsoft.com/office/drawing/2014/main" id="{DD809745-3414-DB4E-D98E-75F4B7C3A5D8}"/>
              </a:ext>
            </a:extLst>
          </p:cNvPr>
          <p:cNvSpPr txBox="1"/>
          <p:nvPr/>
        </p:nvSpPr>
        <p:spPr>
          <a:xfrm>
            <a:off x="1277656" y="760531"/>
            <a:ext cx="8580328" cy="584775"/>
          </a:xfrm>
          <a:prstGeom prst="rect">
            <a:avLst/>
          </a:prstGeom>
          <a:noFill/>
        </p:spPr>
        <p:txBody>
          <a:bodyPr wrap="square" rtlCol="0">
            <a:spAutoFit/>
          </a:bodyPr>
          <a:lstStyle/>
          <a:p>
            <a:r>
              <a:rPr lang="en-US" sz="3200" b="1" dirty="0">
                <a:latin typeface="Alexandria" charset="0"/>
                <a:cs typeface="Alexandria" charset="0"/>
              </a:rPr>
              <a:t>Open VMware Workstation</a:t>
            </a:r>
          </a:p>
        </p:txBody>
      </p:sp>
      <p:pic>
        <p:nvPicPr>
          <p:cNvPr id="7" name="Graphic 21">
            <a:extLst>
              <a:ext uri="{FF2B5EF4-FFF2-40B4-BE49-F238E27FC236}">
                <a16:creationId xmlns:a16="http://schemas.microsoft.com/office/drawing/2014/main" id="{26C446CE-73A3-8A7D-3D7B-078B19FEC6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95A622A-AC42-E0C5-29EB-7F1BC5BE2E5B}"/>
              </a:ext>
            </a:extLst>
          </p:cNvPr>
          <p:cNvPicPr>
            <a:picLocks noChangeAspect="1"/>
          </p:cNvPicPr>
          <p:nvPr/>
        </p:nvPicPr>
        <p:blipFill>
          <a:blip r:embed="rId4"/>
          <a:stretch>
            <a:fillRect/>
          </a:stretch>
        </p:blipFill>
        <p:spPr>
          <a:xfrm>
            <a:off x="1095161" y="1437483"/>
            <a:ext cx="10162784" cy="5303703"/>
          </a:xfrm>
          <a:prstGeom prst="rect">
            <a:avLst/>
          </a:prstGeom>
        </p:spPr>
      </p:pic>
    </p:spTree>
    <p:extLst>
      <p:ext uri="{BB962C8B-B14F-4D97-AF65-F5344CB8AC3E}">
        <p14:creationId xmlns:p14="http://schemas.microsoft.com/office/powerpoint/2010/main" val="1848755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10E21C-A9D7-45E6-6A9C-1BA656C6F7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B59E0C-CF3F-B388-51FA-8FEF5FAB84A4}"/>
              </a:ext>
            </a:extLst>
          </p:cNvPr>
          <p:cNvSpPr/>
          <p:nvPr/>
        </p:nvSpPr>
        <p:spPr>
          <a:xfrm>
            <a:off x="666322" y="1373906"/>
            <a:ext cx="11020462" cy="5430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b="1" u="sng" dirty="0">
              <a:solidFill>
                <a:schemeClr val="tx1"/>
              </a:solidFill>
              <a:latin typeface="Alexandria"/>
            </a:endParaRPr>
          </a:p>
          <a:p>
            <a:pPr algn="ctr"/>
            <a:endParaRPr lang="en-US" sz="3200" dirty="0">
              <a:solidFill>
                <a:schemeClr val="tx1"/>
              </a:solidFill>
              <a:latin typeface="Alexandria"/>
            </a:endParaRPr>
          </a:p>
        </p:txBody>
      </p:sp>
      <p:sp>
        <p:nvSpPr>
          <p:cNvPr id="3" name="TextBox 2">
            <a:extLst>
              <a:ext uri="{FF2B5EF4-FFF2-40B4-BE49-F238E27FC236}">
                <a16:creationId xmlns:a16="http://schemas.microsoft.com/office/drawing/2014/main" id="{48E2FFB8-D054-94F8-0A5D-5463C905E162}"/>
              </a:ext>
            </a:extLst>
          </p:cNvPr>
          <p:cNvSpPr txBox="1"/>
          <p:nvPr/>
        </p:nvSpPr>
        <p:spPr>
          <a:xfrm>
            <a:off x="1277656" y="760531"/>
            <a:ext cx="8580328" cy="584775"/>
          </a:xfrm>
          <a:prstGeom prst="rect">
            <a:avLst/>
          </a:prstGeom>
          <a:noFill/>
        </p:spPr>
        <p:txBody>
          <a:bodyPr wrap="square" rtlCol="0">
            <a:spAutoFit/>
          </a:bodyPr>
          <a:lstStyle/>
          <a:p>
            <a:r>
              <a:rPr lang="en-US" sz="3200" b="1" dirty="0">
                <a:latin typeface="Alexandria" charset="0"/>
                <a:cs typeface="Alexandria" charset="0"/>
              </a:rPr>
              <a:t>Open VMware Workstation</a:t>
            </a:r>
          </a:p>
        </p:txBody>
      </p:sp>
      <p:pic>
        <p:nvPicPr>
          <p:cNvPr id="7" name="Graphic 21">
            <a:extLst>
              <a:ext uri="{FF2B5EF4-FFF2-40B4-BE49-F238E27FC236}">
                <a16:creationId xmlns:a16="http://schemas.microsoft.com/office/drawing/2014/main" id="{359DAEE9-396B-A8CA-4FCE-22870C3129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25B82858-0D44-A5D6-376D-A1D1E9B7DE82}"/>
              </a:ext>
            </a:extLst>
          </p:cNvPr>
          <p:cNvPicPr>
            <a:picLocks noChangeAspect="1"/>
          </p:cNvPicPr>
          <p:nvPr/>
        </p:nvPicPr>
        <p:blipFill>
          <a:blip r:embed="rId4"/>
          <a:stretch>
            <a:fillRect/>
          </a:stretch>
        </p:blipFill>
        <p:spPr>
          <a:xfrm>
            <a:off x="3902151" y="1836874"/>
            <a:ext cx="4387698" cy="4332766"/>
          </a:xfrm>
          <a:prstGeom prst="rect">
            <a:avLst/>
          </a:prstGeom>
        </p:spPr>
      </p:pic>
    </p:spTree>
    <p:extLst>
      <p:ext uri="{BB962C8B-B14F-4D97-AF65-F5344CB8AC3E}">
        <p14:creationId xmlns:p14="http://schemas.microsoft.com/office/powerpoint/2010/main" val="268375850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aca13214-df29-4e3c-a050-857c0bf7bd8e"/>
    <ds:schemaRef ds:uri="http://www.w3.org/XML/1998/namespace"/>
    <ds:schemaRef ds:uri="http://schemas.openxmlformats.org/package/2006/metadata/core-properties"/>
    <ds:schemaRef ds:uri="http://purl.org/dc/terms/"/>
    <ds:schemaRef ds:uri="http://purl.org/dc/elements/1.1/"/>
    <ds:schemaRef ds:uri="http://schemas.microsoft.com/office/2006/documentManagement/types"/>
    <ds:schemaRef ds:uri="http://schemas.microsoft.com/office/infopath/2007/PartnerControls"/>
    <ds:schemaRef ds:uri="http://schemas.microsoft.com/office/2006/metadata/properties"/>
    <ds:schemaRef ds:uri="688354b5-287c-4cda-825e-1d7935aea40e"/>
    <ds:schemaRef ds:uri="http://purl.org/dc/dcmitype/"/>
  </ds:schemaRefs>
</ds:datastoreItem>
</file>

<file path=customXml/itemProps3.xml><?xml version="1.0" encoding="utf-8"?>
<ds:datastoreItem xmlns:ds="http://schemas.openxmlformats.org/officeDocument/2006/customXml" ds:itemID="{41899712-89C0-480E-BEDA-B8D42CBEB7D1}"/>
</file>

<file path=docProps/app.xml><?xml version="1.0" encoding="utf-8"?>
<Properties xmlns="http://schemas.openxmlformats.org/officeDocument/2006/extended-properties" xmlns:vt="http://schemas.openxmlformats.org/officeDocument/2006/docPropsVTypes">
  <TotalTime>2072</TotalTime>
  <Words>1955</Words>
  <Application>Microsoft Office PowerPoint</Application>
  <PresentationFormat>Widescreen</PresentationFormat>
  <Paragraphs>405</Paragraphs>
  <Slides>49</Slides>
  <Notes>48</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49</vt:i4>
      </vt:variant>
    </vt:vector>
  </HeadingPairs>
  <TitlesOfParts>
    <vt:vector size="60" baseType="lpstr">
      <vt:lpstr>Abadi</vt:lpstr>
      <vt:lpstr>Alexandria</vt:lpstr>
      <vt:lpstr>Arial</vt:lpstr>
      <vt:lpstr>Calibri</vt:lpstr>
      <vt:lpstr>Calibri Light</vt:lpstr>
      <vt:lpstr>Courier New</vt:lpstr>
      <vt:lpstr>Google Sans Text</vt:lpstr>
      <vt:lpstr>Roboto Light</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Omar</cp:lastModifiedBy>
  <cp:revision>152</cp:revision>
  <dcterms:created xsi:type="dcterms:W3CDTF">2023-04-29T09:08:00Z</dcterms:created>
  <dcterms:modified xsi:type="dcterms:W3CDTF">2025-06-19T20:55:18Z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