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74" r:id="rId7"/>
    <p:sldId id="534" r:id="rId8"/>
    <p:sldId id="482" r:id="rId9"/>
    <p:sldId id="541" r:id="rId10"/>
    <p:sldId id="483" r:id="rId11"/>
    <p:sldId id="484" r:id="rId12"/>
    <p:sldId id="485" r:id="rId13"/>
    <p:sldId id="542" r:id="rId14"/>
    <p:sldId id="486" r:id="rId15"/>
    <p:sldId id="488" r:id="rId16"/>
    <p:sldId id="543" r:id="rId17"/>
    <p:sldId id="489" r:id="rId18"/>
    <p:sldId id="544" r:id="rId19"/>
    <p:sldId id="550" r:id="rId20"/>
    <p:sldId id="490" r:id="rId21"/>
    <p:sldId id="491" r:id="rId22"/>
    <p:sldId id="545" r:id="rId23"/>
    <p:sldId id="492" r:id="rId24"/>
    <p:sldId id="546" r:id="rId25"/>
    <p:sldId id="493" r:id="rId26"/>
    <p:sldId id="494" r:id="rId27"/>
    <p:sldId id="495" r:id="rId28"/>
    <p:sldId id="496" r:id="rId29"/>
    <p:sldId id="497" r:id="rId30"/>
    <p:sldId id="498" r:id="rId31"/>
    <p:sldId id="499" r:id="rId32"/>
    <p:sldId id="500" r:id="rId33"/>
    <p:sldId id="501" r:id="rId34"/>
    <p:sldId id="505" r:id="rId35"/>
    <p:sldId id="506" r:id="rId36"/>
    <p:sldId id="509" r:id="rId37"/>
    <p:sldId id="510" r:id="rId38"/>
    <p:sldId id="511" r:id="rId39"/>
    <p:sldId id="512" r:id="rId40"/>
    <p:sldId id="513" r:id="rId41"/>
    <p:sldId id="51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4"/>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03738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9401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10</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a:t>
            </a:r>
            <a:r>
              <a:rPr lang="en-US" b="1" dirty="0">
                <a:solidFill>
                  <a:srgbClr val="009999"/>
                </a:solidFill>
                <a:latin typeface="Arial" panose="020B0604020202020204" pitchFamily="34" charset="0"/>
              </a:rPr>
              <a:t>Innovation, Change and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1938992"/>
          </a:xfrm>
          <a:prstGeom prst="rect">
            <a:avLst/>
          </a:prstGeom>
          <a:noFill/>
        </p:spPr>
        <p:txBody>
          <a:bodyPr wrap="square" rtlCol="0">
            <a:spAutoFit/>
          </a:bodyPr>
          <a:lstStyle/>
          <a:p>
            <a:r>
              <a:rPr lang="en-US" sz="2000" dirty="0"/>
              <a:t>In this chapter we talk about the realities of innovation and change and describe examples of productive change. We explore significant barriers to change and then examine planned innovation and change processes. Finally, we talk about      communicating change. Throughout the chapter we define professional job opportunities associated with planned change. We also take the position that productive change is a broadly shared organizational responsibility.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2106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a:t>
            </a:r>
            <a:r>
              <a:rPr lang="en-US" b="1" dirty="0">
                <a:solidFill>
                  <a:srgbClr val="009999"/>
                </a:solidFill>
                <a:latin typeface="Arial" panose="020B0604020202020204" pitchFamily="34" charset="0"/>
              </a:rPr>
              <a:t>Innovation, Change and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9289" y="2389837"/>
            <a:ext cx="8755115" cy="4708981"/>
          </a:xfrm>
          <a:prstGeom prst="rect">
            <a:avLst/>
          </a:prstGeom>
          <a:noFill/>
        </p:spPr>
        <p:txBody>
          <a:bodyPr wrap="square" rtlCol="0">
            <a:spAutoFit/>
          </a:bodyPr>
          <a:lstStyle/>
          <a:p>
            <a:r>
              <a:rPr lang="en-US" sz="2000" dirty="0"/>
              <a:t>Innovation is a concept closely linked to creativity, invention, improvement, and communication. Innovation is the development of ideas, practices, products, and processes which meet needs in new ways.</a:t>
            </a:r>
          </a:p>
          <a:p>
            <a:r>
              <a:rPr lang="en-US" sz="2000" dirty="0"/>
              <a:t>Invention is the creation of new ideas, practices, products, and processes. Invention often is part of innovation, with innovation identified as more comprehensive because it takes invention into action. </a:t>
            </a:r>
          </a:p>
          <a:p>
            <a:r>
              <a:rPr lang="en-US" sz="2000" dirty="0"/>
              <a:t>Change is a somewhat ambiguous concept, often simply defined as an alteration from one state to another. Others define change as differences between two sets of conditions. When referring to organizational change, we frequently talk about changing circumstances that place individuals and organizations in constant states of flux. Organizational change is both planned and unplanned. In the next chapter we talk about changes brought about by crisis. In this chapter we focus on changes that are more deliberate and made with a desire to innovate or improve the organization and its overall functioning.</a:t>
            </a:r>
          </a:p>
          <a:p>
            <a:endParaRPr lang="en-US"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499934" cy="954107"/>
          </a:xfrm>
          <a:prstGeom prst="rect">
            <a:avLst/>
          </a:prstGeom>
          <a:noFill/>
        </p:spPr>
        <p:txBody>
          <a:bodyPr wrap="square" rtlCol="0">
            <a:spAutoFit/>
          </a:bodyPr>
          <a:lstStyle/>
          <a:p>
            <a:r>
              <a:rPr lang="en-US" sz="2800" b="1" i="0" dirty="0">
                <a:solidFill>
                  <a:srgbClr val="009999"/>
                </a:solidFill>
                <a:effectLst/>
                <a:latin typeface="Arial" panose="020B0604020202020204" pitchFamily="34" charset="0"/>
              </a:rPr>
              <a:t>Organizational </a:t>
            </a:r>
            <a:r>
              <a:rPr lang="en-US" sz="2800" b="1" dirty="0">
                <a:solidFill>
                  <a:srgbClr val="009999"/>
                </a:solidFill>
                <a:latin typeface="Arial" panose="020B0604020202020204" pitchFamily="34" charset="0"/>
              </a:rPr>
              <a:t>Innovation, Change and Communication</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6526" cy="2862322"/>
          </a:xfrm>
          <a:prstGeom prst="rect">
            <a:avLst/>
          </a:prstGeom>
          <a:noFill/>
        </p:spPr>
        <p:txBody>
          <a:bodyPr wrap="square" rtlCol="0">
            <a:spAutoFit/>
          </a:bodyPr>
          <a:lstStyle/>
          <a:p>
            <a:pPr marL="342900" indent="-342900">
              <a:buFont typeface="Arial" panose="020B0604020202020204" pitchFamily="34" charset="0"/>
              <a:buChar char="•"/>
            </a:pPr>
            <a:r>
              <a:rPr lang="en-US" sz="2000" dirty="0"/>
              <a:t>Many research-based reports also support the notion that change is all around us and what matters is not whether we encounter change, but how we respond. Think for a moment about your personal response to change. Is there a difference in your response when change is unexpected and when you plan for the change? What makes the difference?</a:t>
            </a:r>
          </a:p>
          <a:p>
            <a:pPr marL="342900" indent="-342900">
              <a:buFont typeface="Arial" panose="020B0604020202020204" pitchFamily="34" charset="0"/>
              <a:buChar char="•"/>
            </a:pPr>
            <a:r>
              <a:rPr lang="en-US" sz="2000" dirty="0"/>
              <a:t>John Kotter (2012), a leading author writing about change processes, considers turbulence and disruption to be one of today’s greatest challenges for leaders. Kotter contends, “We can’t keep up with the pace of change, let alone get ahead of it.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1384995"/>
          </a:xfrm>
          <a:prstGeom prst="rect">
            <a:avLst/>
          </a:prstGeom>
          <a:noFill/>
        </p:spPr>
        <p:txBody>
          <a:bodyPr wrap="square" rtlCol="0">
            <a:spAutoFit/>
          </a:bodyPr>
          <a:lstStyle/>
          <a:p>
            <a:r>
              <a:rPr lang="en-US" sz="2800" b="1" i="0" dirty="0">
                <a:solidFill>
                  <a:srgbClr val="009999"/>
                </a:solidFill>
                <a:effectLst/>
                <a:latin typeface="Arial" panose="020B0604020202020204" pitchFamily="34" charset="0"/>
              </a:rPr>
              <a:t>Organizational </a:t>
            </a:r>
            <a:r>
              <a:rPr lang="en-US" sz="2800" b="1" dirty="0">
                <a:solidFill>
                  <a:srgbClr val="009999"/>
                </a:solidFill>
                <a:latin typeface="Arial" panose="020B0604020202020204" pitchFamily="34" charset="0"/>
              </a:rPr>
              <a:t>Innovation, Change and Communication</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9999"/>
              </a:solidFill>
              <a:latin typeface="Arial" panose="020B0604020202020204" pitchFamily="34"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3993"/>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Clayton Christensen and Michael </a:t>
            </a:r>
            <a:r>
              <a:rPr lang="en-US" sz="2400" dirty="0" err="1"/>
              <a:t>Overdorf</a:t>
            </a:r>
            <a:r>
              <a:rPr lang="en-US" sz="2400" dirty="0"/>
              <a:t> (2000) identify three factors which affect whether organizations can innovate and change: </a:t>
            </a:r>
            <a:r>
              <a:rPr lang="en-US" sz="2400" u="sng" dirty="0"/>
              <a:t>resources, processes, and values</a:t>
            </a:r>
            <a:r>
              <a:rPr lang="en-US" sz="2400" dirty="0"/>
              <a:t>. Resources are people, money, information, technologies, and a host of other factors. Processes are “ . . . the patterns of interaction, coordination, communication, and decision making employees use to transform resources into products and ser vices of greater worth” (p. 2). Finally, values refer to culture and the principles which guide action.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967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rPr>
              <a:t>Sustaining innovation and disruptive innovation</a:t>
            </a:r>
            <a:endParaRPr lang="en-US" sz="2800" b="1" dirty="0">
              <a:solidFill>
                <a:srgbClr val="009999"/>
              </a:solidFill>
              <a:latin typeface="Arial" panose="020B0604020202020204" pitchFamily="34"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1569660"/>
          </a:xfrm>
          <a:prstGeom prst="rect">
            <a:avLst/>
          </a:prstGeom>
          <a:noFill/>
        </p:spPr>
        <p:txBody>
          <a:bodyPr wrap="square">
            <a:spAutoFit/>
          </a:bodyPr>
          <a:lstStyle/>
          <a:p>
            <a:pPr marL="342900" indent="-342900">
              <a:buFont typeface="Arial" panose="020B0604020202020204" pitchFamily="34" charset="0"/>
              <a:buChar char="•"/>
            </a:pPr>
            <a:r>
              <a:rPr lang="en-US" sz="2400" dirty="0"/>
              <a:t>Sustaining innovations are evolutionary changes that make existing products or services which stakeholders already value perform more effectively. Disruptive innovations create new markets through the introduction of new products or services.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1015663"/>
          </a:xfrm>
          <a:prstGeom prst="rect">
            <a:avLst/>
          </a:prstGeom>
          <a:noFill/>
        </p:spPr>
        <p:txBody>
          <a:bodyPr wrap="square">
            <a:spAutoFit/>
          </a:bodyPr>
          <a:lstStyle/>
          <a:p>
            <a:pPr marL="342900" indent="-342900">
              <a:buFont typeface="Arial" panose="020B0604020202020204" pitchFamily="34" charset="0"/>
              <a:buChar char="•"/>
            </a:pPr>
            <a:r>
              <a:rPr lang="en-US" sz="2000" b="1" dirty="0"/>
              <a:t>Complacency:</a:t>
            </a:r>
            <a:r>
              <a:rPr lang="en-US" sz="2000" dirty="0"/>
              <a:t> The attitude of individuals or groups who prefer the status quo based on their satisfaction with current circumstances or their lack of understanding of a need for change.</a:t>
            </a:r>
          </a:p>
        </p:txBody>
      </p:sp>
    </p:spTree>
    <p:extLst>
      <p:ext uri="{BB962C8B-B14F-4D97-AF65-F5344CB8AC3E}">
        <p14:creationId xmlns:p14="http://schemas.microsoft.com/office/powerpoint/2010/main" val="3648322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2308324"/>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t>Organizational Silence: </a:t>
            </a:r>
            <a:r>
              <a:rPr lang="en-US" sz="2400" dirty="0"/>
              <a:t>One of the most important barriers to effective change is one we do not observe happening, unless we engage in the behavior personally. That barrier is organizational silence. When individuals or groups feel compelled to remain silent in the face of issues, problems, or concerns, the organization loses vital information necessary for making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231106"/>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120032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t>Knowledge/information deficits </a:t>
            </a:r>
            <a:r>
              <a:rPr lang="en-US" sz="2400" dirty="0"/>
              <a:t>Barriers to productive change based on lack of knowledge and information from which to develop change strategy.</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323439"/>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3416320"/>
          </a:xfrm>
          <a:prstGeom prst="rect">
            <a:avLst/>
          </a:prstGeom>
          <a:noFill/>
        </p:spPr>
        <p:txBody>
          <a:bodyPr wrap="square">
            <a:spAutoFit/>
          </a:bodyPr>
          <a:lstStyle/>
          <a:p>
            <a:pPr marL="285750" indent="-285750">
              <a:buFont typeface="Arial" panose="020B0604020202020204" pitchFamily="34" charset="0"/>
              <a:buChar char="•"/>
            </a:pPr>
            <a:r>
              <a:rPr lang="en-US" sz="2400" b="1" dirty="0"/>
              <a:t>Risk perception Bel</a:t>
            </a:r>
            <a:r>
              <a:rPr lang="en-US" sz="2400" dirty="0"/>
              <a:t>iefs about the potential impact of the change and its overall importance and desirability.</a:t>
            </a:r>
          </a:p>
          <a:p>
            <a:pPr marL="285750" indent="-285750">
              <a:buFont typeface="Arial" panose="020B0604020202020204" pitchFamily="34" charset="0"/>
              <a:buChar char="•"/>
            </a:pPr>
            <a:r>
              <a:rPr lang="en-US" sz="2400" dirty="0"/>
              <a:t>when a top manager leaves and employees expect that a known individual who is highly trusted will be the replacement, a low risk perception is predictable. However, that same vacancy can create a much greater perception of risk if no one knows who the replacement will be and rumors begin that a change in approach to leadership is likely. Think about a time when you were worried about an upcoming change.</a:t>
            </a:r>
            <a:endParaRPr lang="ar-EG" sz="2400" b="1" dirty="0"/>
          </a:p>
        </p:txBody>
      </p:sp>
    </p:spTree>
    <p:extLst>
      <p:ext uri="{BB962C8B-B14F-4D97-AF65-F5344CB8AC3E}">
        <p14:creationId xmlns:p14="http://schemas.microsoft.com/office/powerpoint/2010/main" val="2360788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738664"/>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6769"/>
          </a:xfrm>
          <a:prstGeom prst="rect">
            <a:avLst/>
          </a:prstGeom>
          <a:noFill/>
        </p:spPr>
        <p:txBody>
          <a:bodyPr wrap="square" rtlCol="0">
            <a:spAutoFit/>
          </a:bodyPr>
          <a:lstStyle/>
          <a:p>
            <a:pPr marL="285750" indent="-285750">
              <a:buFont typeface="Arial" panose="020B0604020202020204" pitchFamily="34" charset="0"/>
              <a:buChar char="•"/>
            </a:pPr>
            <a:r>
              <a:rPr lang="en-US" sz="2000" b="1" dirty="0"/>
              <a:t>Uncertainty </a:t>
            </a:r>
            <a:r>
              <a:rPr lang="en-US" sz="2000" dirty="0"/>
              <a:t>The degree of ambiguity a change brings to both individuals and groups.</a:t>
            </a:r>
          </a:p>
          <a:p>
            <a:pPr marL="285750" indent="-285750">
              <a:buFont typeface="Arial" panose="020B0604020202020204" pitchFamily="34" charset="0"/>
              <a:buChar char="•"/>
            </a:pPr>
            <a:r>
              <a:rPr lang="en-US" sz="2000" dirty="0"/>
              <a:t>Uncertainty, or the ambiguity a change brings, contributes to different types of responses for different people. Some will seek to reduce uncertainty by gathering more information about the change. Others will avoid information, either because they see little direct impact or because they are so fearful of change that dealing with “facts” is troublesome.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Barriers to Innovation and Change</a:t>
            </a: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15663"/>
          </a:xfrm>
          <a:prstGeom prst="rect">
            <a:avLst/>
          </a:prstGeom>
          <a:noFill/>
        </p:spPr>
        <p:txBody>
          <a:bodyPr wrap="square" rtlCol="0">
            <a:spAutoFit/>
          </a:bodyPr>
          <a:lstStyle/>
          <a:p>
            <a:pPr marL="285750" indent="-285750">
              <a:buFont typeface="Arial" panose="020B0604020202020204" pitchFamily="34" charset="0"/>
              <a:buChar char="•"/>
            </a:pPr>
            <a:r>
              <a:rPr lang="en-US" sz="2000" b="1" dirty="0"/>
              <a:t>Contradictions and misalignments </a:t>
            </a:r>
            <a:r>
              <a:rPr lang="en-US" sz="2000" dirty="0"/>
              <a:t>Confusions which result when expectations about change developed through social interactions do not match direct experiences with the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16320"/>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Active and passive resistance </a:t>
            </a:r>
            <a:r>
              <a:rPr lang="en-US" dirty="0"/>
              <a:t>to change also can be a barrier to productivity. Active resistance includes a variety of efforts to stop a planned change. Open disagreement, mobilizing peers to dissent, dissenting up the chain of command, voting, attempts to get others to block the change, protests, slow response to requests, overt refusal to change, and sabotage are only some of the positive and negative ways people can engage in active resistance to change. </a:t>
            </a:r>
          </a:p>
          <a:p>
            <a:pPr marL="285750" indent="-285750" algn="l" rtl="0" fontAlgn="base">
              <a:buFont typeface="Arial" panose="020B0604020202020204" pitchFamily="34" charset="0"/>
              <a:buChar char="•"/>
            </a:pPr>
            <a:r>
              <a:rPr lang="en-US" dirty="0"/>
              <a:t>Passive resistance includes visible but not active disagreement with change: ignoring change messages and strategies, ambivalence, appearing to agree while not actually making the desired change, and a variety of other less visible techniques. Resistance can be related to any of the above-described barriers as well as to others you can identify.</a:t>
            </a:r>
          </a:p>
          <a:p>
            <a:pPr marL="285750" indent="-285750" algn="l" rtl="0" fontAlgn="base">
              <a:buFont typeface="Arial" panose="020B0604020202020204" pitchFamily="34" charset="0"/>
              <a:buChar char="•"/>
            </a:pPr>
            <a:endParaRPr lang="en-US" b="1" u="sng"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20032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Leaders </a:t>
            </a:r>
            <a:r>
              <a:rPr lang="en-US" dirty="0"/>
              <a:t>who are not effective at change implementation become change barriers. Organizational leaders who force change, exhibit inconsistent behaviors, show marginal support for change, set unrealistic expectations, expect others to do the work, and fail to communicate effectively contribute to failed change efforts.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477328"/>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b="1" dirty="0"/>
              <a:t>Organizational Trust</a:t>
            </a:r>
            <a:r>
              <a:rPr lang="en-US" dirty="0"/>
              <a:t>: Low organizational trust generates a powerful barrier to effective change. Organizations with low trust have difficulty getting customers, employees, stockholders, investors, or the general public to believe in the possibility of productive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1138773"/>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1200329"/>
          </a:xfrm>
          <a:prstGeom prst="rect">
            <a:avLst/>
          </a:prstGeom>
          <a:noFill/>
        </p:spPr>
        <p:txBody>
          <a:bodyPr wrap="square">
            <a:spAutoFit/>
          </a:bodyPr>
          <a:lstStyle/>
          <a:p>
            <a:pPr marL="285750" indent="-285750" algn="l">
              <a:buFont typeface="Arial" panose="020B0604020202020204" pitchFamily="34" charset="0"/>
              <a:buChar char="•"/>
            </a:pPr>
            <a:r>
              <a:rPr lang="en-US" b="1" dirty="0"/>
              <a:t>Organizational decline </a:t>
            </a:r>
            <a:r>
              <a:rPr lang="en-US" dirty="0"/>
              <a:t>A time when an organization is in danger of losing its abilities to meet its goals and unable to mount productive change to increase effectiveness.</a:t>
            </a:r>
          </a:p>
          <a:p>
            <a:pPr marL="285750" indent="-285750" algn="l">
              <a:buFont typeface="Arial" panose="020B0604020202020204" pitchFamily="34" charset="0"/>
              <a:buChar char="•"/>
            </a:pPr>
            <a:r>
              <a:rPr lang="en-US" dirty="0"/>
              <a:t>Organizational decline can be understood as a time when an organization is in danger of losing its abilities to meet its goals and unable to mount productive change.</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Barriers to Innovation and Change</a:t>
            </a:r>
          </a:p>
          <a:p>
            <a:r>
              <a:rPr lang="en-US" sz="2800" b="1" dirty="0">
                <a:solidFill>
                  <a:srgbClr val="009999"/>
                </a:solidFill>
                <a:latin typeface="Arial" panose="020B0604020202020204" pitchFamily="34"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246769"/>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Organizational Crises </a:t>
            </a:r>
            <a:r>
              <a:rPr lang="en-US" sz="2000" dirty="0"/>
              <a:t>can be described as negative disruptions which are unexpected and are generated from either internal or external circumstances. Crises are barriers to productive change when leaders cannot respond in a proactive manner to the disruption. We have seen oil spills, corruption scandals, tragic employee deaths, ethical abuses, product failures, and a host of other examples deter organizations from productively changing to meet new circumstances.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3170099"/>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Christensen and </a:t>
            </a:r>
            <a:r>
              <a:rPr lang="en-US" sz="2000" dirty="0" err="1"/>
              <a:t>Overdorf</a:t>
            </a:r>
            <a:r>
              <a:rPr lang="en-US" sz="2000" dirty="0"/>
              <a:t> (2000) describe the creation of three types of organizational spaces (structures) to meet the challenges of disruptive innovations. In all cases, Christensen and </a:t>
            </a:r>
            <a:r>
              <a:rPr lang="en-US" sz="2000" dirty="0" err="1"/>
              <a:t>Overdorf</a:t>
            </a:r>
            <a:r>
              <a:rPr lang="en-US" sz="2000" dirty="0"/>
              <a:t> contend the traditional hierarchy or bureaucracy was not designed to innovate and change rapidly enough for turbulence and disruption. The first space was a new organization within an existing organization with focus specifically on new ideas, processes, products, or services. The organization within an            organization would draw people from throughout the broader organization with a clear emphasis on blurring functional lines and creating urgency for innovation development and implementation.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1631216"/>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000" b="1" kern="0" dirty="0">
                <a:solidFill>
                  <a:srgbClr val="CC6600"/>
                </a:solidFill>
                <a:latin typeface="Times New Roman" pitchFamily="18" charset="0"/>
                <a:cs typeface="Times New Roman" panose="02020603050405020304" pitchFamily="18" charset="0"/>
              </a:rPr>
              <a:t> </a:t>
            </a:r>
            <a:r>
              <a:rPr lang="en-US" sz="2000" dirty="0"/>
              <a:t>The second space, while similar to the first in many respects, was described as spinning a new venture off from the parent organization. The existing organization continues to run and the innovation spin off runs simultaneously and separately. The new venture would have a specific innovation project with leaders accountable for its success, including financial accountability.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dirty="0"/>
              <a:t>Finally, the third space is created by acquiring the capabilities of another organization already exhibiting needed innovation competencies. At times this acquisition is a formal merging of one organization into another. At other times, the acquiring organization makes a financial commitment to the “innovation” organization which links the two together in development of new ideas, products, processes, or services.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68117"/>
            <a:ext cx="7191567" cy="954107"/>
          </a:xfrm>
          <a:prstGeom prst="rect">
            <a:avLst/>
          </a:prstGeom>
          <a:noFill/>
        </p:spPr>
        <p:txBody>
          <a:bodyPr wrap="square" rtlCol="0">
            <a:spAutoFit/>
          </a:bodyPr>
          <a:lstStyle/>
          <a:p>
            <a:r>
              <a:rPr lang="en-US" sz="2800" b="1">
                <a:solidFill>
                  <a:srgbClr val="009999"/>
                </a:solidFill>
                <a:latin typeface="Arial" panose="020B0604020202020204" pitchFamily="34" charset="0"/>
                <a:cs typeface="Times New Roman" panose="02020603050405020304" pitchFamily="18" charset="0"/>
              </a:rPr>
              <a:t>The Leadership of Innovation and Change</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2308324"/>
          </a:xfrm>
          <a:prstGeom prst="rect">
            <a:avLst/>
          </a:prstGeom>
          <a:noFill/>
        </p:spPr>
        <p:txBody>
          <a:bodyPr wrap="square">
            <a:spAutoFit/>
          </a:bodyPr>
          <a:lstStyle/>
          <a:p>
            <a:pPr marL="285750" indent="-285750">
              <a:buFont typeface="Arial" panose="020B0604020202020204" pitchFamily="34" charset="0"/>
              <a:buChar char="•"/>
            </a:pPr>
            <a:r>
              <a:rPr lang="en-US" dirty="0"/>
              <a:t>Michael Hackman and Craig Johnson (2013) describe the change-centered leader. These leaders encourage creativity, experimentation, risking taking, and innovation.</a:t>
            </a:r>
          </a:p>
          <a:p>
            <a:pPr marL="285750" indent="-285750">
              <a:buFont typeface="Arial" panose="020B0604020202020204" pitchFamily="34" charset="0"/>
              <a:buChar char="•"/>
            </a:pPr>
            <a:r>
              <a:rPr lang="en-US" dirty="0"/>
              <a:t>As Kotter (2012) suggests, change requires many change agents with attitudes of wanting to make a difference, set a vision, and take rapid action in support of that vision.</a:t>
            </a:r>
          </a:p>
          <a:p>
            <a:pPr marL="285750" indent="-285750">
              <a:buFont typeface="Arial" panose="020B0604020202020204" pitchFamily="34" charset="0"/>
              <a:buChar char="•"/>
            </a:pPr>
            <a:r>
              <a:rPr lang="en-US" dirty="0"/>
              <a:t>Hackman and Johnson (2013) describe change leaders as engaging in monitoring the external environment, envisioning change, empowering innovative thinking, and often taking personal risks.</a:t>
            </a:r>
          </a:p>
        </p:txBody>
      </p:sp>
    </p:spTree>
    <p:extLst>
      <p:ext uri="{BB962C8B-B14F-4D97-AF65-F5344CB8AC3E}">
        <p14:creationId xmlns:p14="http://schemas.microsoft.com/office/powerpoint/2010/main" val="4132757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Models and Processes for Innovation and Change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r>
              <a:rPr lang="en-US" b="1" dirty="0"/>
              <a:t>Organizational acceleration of innovation and change</a:t>
            </a:r>
            <a:r>
              <a:rPr lang="en-US" dirty="0"/>
              <a:t>. The eight-step process includes creating a sense of urgency around a single big opportunity, building and maintaining a guiding coalition, formulating a strategic vision and initiatives to capitalize on the opportunity, communicating the vision and strategy to attract a “volunteer army,” removing barriers, celebrating short-term wins, never let ting up and learning from experiences, and institutionalizing strategic changes in the culture.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61884"/>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Diffusion of Innovation </a:t>
            </a:r>
            <a:r>
              <a:rPr lang="ar-EG" sz="2400" b="1" dirty="0">
                <a:solidFill>
                  <a:srgbClr val="009999"/>
                </a:solidFill>
                <a:latin typeface="Arial" panose="020B0604020202020204" pitchFamily="34" charset="0"/>
                <a:cs typeface="Times New Roman" panose="02020603050405020304" pitchFamily="18" charset="0"/>
              </a:rPr>
              <a:t>نشر الابتكار</a:t>
            </a:r>
          </a:p>
          <a:p>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ea typeface="Roboto Light" panose="02000000000000000000" pitchFamily="2" charset="0"/>
              </a:rPr>
              <a:t>10</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819" y="1723921"/>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031325"/>
          </a:xfrm>
          <a:prstGeom prst="rect">
            <a:avLst/>
          </a:prstGeom>
          <a:noFill/>
        </p:spPr>
        <p:txBody>
          <a:bodyPr wrap="square">
            <a:spAutoFit/>
          </a:bodyPr>
          <a:lstStyle/>
          <a:p>
            <a:pPr marL="285750" indent="-285750">
              <a:buFont typeface="Arial" panose="020B0604020202020204" pitchFamily="34" charset="0"/>
              <a:buChar char="•"/>
            </a:pPr>
            <a:r>
              <a:rPr lang="en-US" dirty="0"/>
              <a:t>Organizational process which includes innovation, diffusion, adoption, and implementation and, in turn, is related to a variety of organizational outcomes, including routinization of the innovation, reinvention of the innovation or rejection, or discontinuance of the innovation. </a:t>
            </a:r>
          </a:p>
          <a:p>
            <a:pPr marL="285750" indent="-285750">
              <a:buFont typeface="Arial" panose="020B0604020202020204" pitchFamily="34" charset="0"/>
              <a:buChar char="•"/>
            </a:pPr>
            <a:r>
              <a:rPr lang="en-US" dirty="0"/>
              <a:t>Laurie Lewis (2011) describes innovation as “a creative process of generating ideas for practice.</a:t>
            </a:r>
          </a:p>
          <a:p>
            <a:pPr marL="285750" indent="-285750">
              <a:buFont typeface="Arial" panose="020B0604020202020204" pitchFamily="34" charset="0"/>
              <a:buChar char="•"/>
            </a:pPr>
            <a:endParaRPr lang="ar-EG" dirty="0"/>
          </a:p>
        </p:txBody>
      </p:sp>
    </p:spTree>
    <p:extLst>
      <p:ext uri="{BB962C8B-B14F-4D97-AF65-F5344CB8AC3E}">
        <p14:creationId xmlns:p14="http://schemas.microsoft.com/office/powerpoint/2010/main" val="1998689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Stakeholder Theory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519287"/>
            <a:ext cx="865070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Employees, investors, customers, vendors, regulators, competitors, communities, and a host of other potential publics are stakeholders who have interactions with particular organizations. Lewis (2011) describes stakeholder theory as explaining “how organizations map the field of potential stakeholders and then decide strategic action in managing relationships with various groups of stakeholders”.</a:t>
            </a:r>
          </a:p>
          <a:p>
            <a:pPr marL="285750" indent="-285750" algn="l" rtl="0" fontAlgn="base">
              <a:buFont typeface="Arial" panose="020B0604020202020204" pitchFamily="34" charset="0"/>
              <a:buChar char="•"/>
            </a:pPr>
            <a:r>
              <a:rPr lang="en-US" dirty="0"/>
              <a:t>Stakeholders can play significant roles in change. Lewis describes four specific roles: opinion leaders, connectors, counselors, and journalists.</a:t>
            </a:r>
          </a:p>
          <a:p>
            <a:pPr marL="285750" indent="-285750" algn="l" rtl="0" fontAlgn="base">
              <a:buFont typeface="Arial" panose="020B0604020202020204" pitchFamily="34" charset="0"/>
              <a:buChar char="•"/>
            </a:pPr>
            <a:endParaRPr lang="en-US" dirty="0"/>
          </a:p>
          <a:p>
            <a:pPr marL="285750" indent="-285750" algn="l" rtl="0" fontAlgn="base">
              <a:buFont typeface="Arial" panose="020B0604020202020204" pitchFamily="34" charset="0"/>
              <a:buChar char="•"/>
            </a:pP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Purchase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B4C40CB-9D7B-48CA-B032-AEF100EB1485}"/>
              </a:ext>
            </a:extLst>
          </p:cNvPr>
          <p:cNvSpPr txBox="1"/>
          <p:nvPr/>
        </p:nvSpPr>
        <p:spPr>
          <a:xfrm>
            <a:off x="3890682" y="2465618"/>
            <a:ext cx="7745506" cy="2308324"/>
          </a:xfrm>
          <a:prstGeom prst="rect">
            <a:avLst/>
          </a:prstGeom>
          <a:noFill/>
        </p:spPr>
        <p:txBody>
          <a:bodyPr wrap="square">
            <a:spAutoFit/>
          </a:bodyPr>
          <a:lstStyle/>
          <a:p>
            <a:r>
              <a:rPr lang="en-US" dirty="0"/>
              <a:t>In the purchase model, the organization requests particular services from a communication specialist, whether an organizational employee or external consultant, to meet a need the specialist has not been involved with identifying. The communication professional may be requested to conduct a training class, write a news release, or design a publication announcing a new policy.</a:t>
            </a:r>
          </a:p>
          <a:p>
            <a:r>
              <a:rPr lang="en-US" dirty="0"/>
              <a:t>The parties requesting the specialist’s services assume they understand their own needs and have identified the specialist as capable of meeting those needs and bringing about productive change. </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Doctor- Patient Model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doctor–patient model is based on assumptions very different from the purchase model. In the doctor–patient model, the communication professional acts in much the same manner as a medical doctor who examines patients, identifies their symptoms, and prescribes treatment. </a:t>
            </a:r>
          </a:p>
          <a:p>
            <a:pPr marL="285750" indent="-285750" algn="l" rtl="0" fontAlgn="base">
              <a:buFont typeface="Arial" panose="020B0604020202020204" pitchFamily="34" charset="0"/>
              <a:buChar char="•"/>
            </a:pPr>
            <a:r>
              <a:rPr lang="en-US" dirty="0"/>
              <a:t>In the organizational setting, the doctor–patient model requires the communication specialist to examine symptoms of organizational problems and prescribe appropriate solutions to meet the identified problems.</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 The Process Model</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150823" y="2477109"/>
            <a:ext cx="909124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process model for innovation and change finds members of the organization working hand in hand with the communication professional to identify problems, propose solutions, implement action, and evaluate results. In the process model, the communication specialist is responsible for guiding organizational members through inquiry and problem solving. The basic assumptions underlying the model are that organizational members are more likely to be committed to solutions they have helped generate and that the talents of the specialist are best used when working directly with those affected by the problem.</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4314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Appreciative Enquiry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693319"/>
          </a:xfrm>
          <a:prstGeom prst="rect">
            <a:avLst/>
          </a:prstGeom>
          <a:noFill/>
        </p:spPr>
        <p:txBody>
          <a:bodyPr wrap="square">
            <a:spAutoFit/>
          </a:bodyPr>
          <a:lstStyle/>
          <a:p>
            <a:pPr marL="285750" indent="-285750">
              <a:buFont typeface="Arial" panose="020B0604020202020204" pitchFamily="34" charset="0"/>
              <a:buChar char="•"/>
            </a:pPr>
            <a:r>
              <a:rPr lang="en-US" dirty="0"/>
              <a:t> A growing trend in planning for change is the use of a process known as appreciative inquiry (AI). Change planning using appreciative inquiry begins with the best qualities of the organization or its employees.</a:t>
            </a:r>
          </a:p>
          <a:p>
            <a:pPr marL="285750" indent="-285750">
              <a:buFont typeface="Arial" panose="020B0604020202020204" pitchFamily="34" charset="0"/>
              <a:buChar char="•"/>
            </a:pPr>
            <a:r>
              <a:rPr lang="en-US" dirty="0"/>
              <a:t>The process searches for strengths to move the organization forward as opposed to focusing on weaknesses or problems. The goal of AI is to create a positive, productive environment by expanding on proven successes rather than encouraging a negative culture of fixing problems.</a:t>
            </a:r>
          </a:p>
          <a:p>
            <a:pPr marL="285750" indent="-285750">
              <a:buFont typeface="Arial" panose="020B0604020202020204" pitchFamily="34" charset="0"/>
              <a:buChar char="•"/>
            </a:pPr>
            <a:r>
              <a:rPr lang="en-US" dirty="0"/>
              <a:t>Appreciative inquiry has four primary states: discovery, dream, design, and destiny. Discovery is the process for identifying the best in the situation or person. In a sense, it is appreciating the qualities that are working </a:t>
            </a:r>
          </a:p>
          <a:p>
            <a:r>
              <a:rPr lang="en-US" dirty="0"/>
              <a:t>     successfully. Dream is envisioning the results of a positive future. Design is   </a:t>
            </a:r>
          </a:p>
          <a:p>
            <a:r>
              <a:rPr lang="en-US" dirty="0"/>
              <a:t>    constructing the plan to support the dream, and destiny is putting the plan into </a:t>
            </a:r>
          </a:p>
          <a:p>
            <a:r>
              <a:rPr lang="en-US" dirty="0"/>
              <a:t>    action. </a:t>
            </a:r>
          </a:p>
        </p:txBody>
      </p:sp>
    </p:spTree>
    <p:extLst>
      <p:ext uri="{BB962C8B-B14F-4D97-AF65-F5344CB8AC3E}">
        <p14:creationId xmlns:p14="http://schemas.microsoft.com/office/powerpoint/2010/main" val="169592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Substantiative Issues </a:t>
            </a:r>
            <a:r>
              <a:rPr lang="ar-EG" sz="2800" b="1" dirty="0">
                <a:solidFill>
                  <a:srgbClr val="009999"/>
                </a:solidFill>
                <a:latin typeface="Arial" panose="020B0604020202020204" pitchFamily="34" charset="0"/>
                <a:cs typeface="Times New Roman" panose="02020603050405020304" pitchFamily="18" charset="0"/>
              </a:rPr>
              <a:t>المسائل الجوهرية</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2308324"/>
          </a:xfrm>
          <a:prstGeom prst="rect">
            <a:avLst/>
          </a:prstGeom>
          <a:noFill/>
        </p:spPr>
        <p:txBody>
          <a:bodyPr wrap="square">
            <a:spAutoFit/>
          </a:bodyPr>
          <a:lstStyle/>
          <a:p>
            <a:pPr marL="285750" indent="-285750">
              <a:buFont typeface="Arial" panose="020B0604020202020204" pitchFamily="34" charset="0"/>
              <a:buChar char="•"/>
            </a:pPr>
            <a:r>
              <a:rPr lang="en-US" dirty="0"/>
              <a:t>The very reason for forming groups in organizations can contribute to group conflict. Organizations should use the energy of diverse individuals to establish effective ways of doing things or to challenge existing processes in favor of new and better efforts. In effect, organizations should encourage conflicts of ideas that contribute to excellence. Individuals normally and productively can differ about positions, interests, approaches, or problems. Groups can therefore be expected to have conflicts over issues, ideas, or tasks.</a:t>
            </a:r>
            <a:endParaRPr lang="ar-EG" b="1" dirty="0"/>
          </a:p>
        </p:txBody>
      </p:sp>
    </p:spTree>
    <p:extLst>
      <p:ext uri="{BB962C8B-B14F-4D97-AF65-F5344CB8AC3E}">
        <p14:creationId xmlns:p14="http://schemas.microsoft.com/office/powerpoint/2010/main" val="746010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Professional Responsibilities for Change</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Regardless of the model or models from which change implementers work</a:t>
            </a:r>
            <a:r>
              <a:rPr lang="en-US" u="sng" dirty="0"/>
              <a:t>, four professional activities occur in the process of innovation and planned change: data collection, data evaluation, planning and implementation of solutions</a:t>
            </a:r>
            <a:r>
              <a:rPr lang="en-US" dirty="0"/>
              <a:t>, </a:t>
            </a:r>
            <a:r>
              <a:rPr lang="en-US" u="sng" dirty="0"/>
              <a:t>and evaluation of results. </a:t>
            </a:r>
            <a:r>
              <a:rPr lang="en-US" dirty="0"/>
              <a:t>The effectiveness of each of these activities contributes to the overall effectiveness of change. Although the activities are closely related to one another, they each require unique skills for effective performance. These activities are common responsibilities for those with organizational communication competencies.</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Gathering Input and Data</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88399"/>
            <a:ext cx="8437973" cy="2585323"/>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Data collection activities involve critical decisions about the input wanted from organizational stakeholders. As Lewis (2011) has described input from stakeholders can be direct, with individuals representing themselves, or more indirect, with a rep </a:t>
            </a:r>
            <a:r>
              <a:rPr lang="en-US" dirty="0" err="1"/>
              <a:t>resentative</a:t>
            </a:r>
            <a:r>
              <a:rPr lang="en-US" dirty="0"/>
              <a:t> of an entire group providing input.</a:t>
            </a:r>
          </a:p>
          <a:p>
            <a:pPr marL="285750" indent="-285750" algn="l" rtl="0" fontAlgn="base">
              <a:buFont typeface="Arial" panose="020B0604020202020204" pitchFamily="34" charset="0"/>
              <a:buChar char="•"/>
            </a:pPr>
            <a:r>
              <a:rPr lang="en-US" dirty="0"/>
              <a:t>Input can be voluntary or required as a part of work responsibilities. Laurie Lewis and Travis Russ (2011), in reporting how practitioners asked for and used input during organizational changes, report practitioners tended to favor a restricted and advisory approach to input solicitation and use.</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Gathering Input and Data</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2585323"/>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There are diverse ways to gather input. Primary techniques include questionnaires, audits, interviews, performance data, cost analysis, and trained observation. Each technique can yield useful information, and often the techniques are combined to provide a more comprehensive understanding of potential problems and issues.</a:t>
            </a:r>
          </a:p>
          <a:p>
            <a:pPr marL="285750" indent="-285750" algn="l" rtl="0" fontAlgn="base">
              <a:buFont typeface="Arial" panose="020B0604020202020204" pitchFamily="34" charset="0"/>
              <a:buChar char="•"/>
            </a:pPr>
            <a:r>
              <a:rPr lang="en-US" dirty="0"/>
              <a:t>Questionnaires and interviews are techniques that gather data the organization does not already have. Other data, called performance data, exist as a result of the daily operation of the organization. These performance data come from sales reports, turnover rates, employee absenteeism, quarterly profit statements, and a host of other routine organizational measures.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3416320"/>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Once data are collected, evaluation and interpretation begin. In the case of               questionnaires and audits, answers are tabulated and statistical analysis is used to develop a numerical description of the issues or problems under consideration. The use of appropriate statistical tests, an understanding of the limits of particular tests, and an ability to translate the numerical data into the essence of the problem are important in data evaluation.</a:t>
            </a:r>
          </a:p>
          <a:p>
            <a:pPr marL="285750" indent="-285750" fontAlgn="base">
              <a:buFont typeface="Arial" panose="020B0604020202020204" pitchFamily="34" charset="0"/>
              <a:buChar char="•"/>
            </a:pPr>
            <a:r>
              <a:rPr lang="en-US" dirty="0"/>
              <a:t>Once data have been analyzed, the communication professional is responsible for interpreting data for those involved in developing solutions and making decisions about change. Data interpretation must therefore fit the needs of the proposed audience while thoughtfully and honestly reflecting the findings. This feedback stage can be especially difficult if the specialist has data that may not meet with the approval of key decision makers.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cs typeface="Times New Roman" panose="02020603050405020304" pitchFamily="18" charset="0"/>
              </a:rPr>
              <a:t>Data Evaluation</a:t>
            </a:r>
          </a:p>
        </p:txBody>
      </p:sp>
    </p:spTree>
    <p:extLst>
      <p:ext uri="{BB962C8B-B14F-4D97-AF65-F5344CB8AC3E}">
        <p14:creationId xmlns:p14="http://schemas.microsoft.com/office/powerpoint/2010/main" val="34188537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Planning and Implementing Solutions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3139321"/>
          </a:xfrm>
          <a:prstGeom prst="rect">
            <a:avLst/>
          </a:prstGeom>
          <a:noFill/>
        </p:spPr>
        <p:txBody>
          <a:bodyPr wrap="square">
            <a:spAutoFit/>
          </a:bodyPr>
          <a:lstStyle/>
          <a:p>
            <a:pPr marL="285750" indent="-285750" fontAlgn="base">
              <a:buFont typeface="Arial" panose="020B0604020202020204" pitchFamily="34" charset="0"/>
              <a:buChar char="•"/>
            </a:pPr>
            <a:r>
              <a:rPr lang="en-US" dirty="0"/>
              <a:t>The planning and implementing of needed change come about in diverse ways. At times the communication professional is charged with the responsibility to develop and propose plans for change that are subject to management approval. At other times the specialist may be charged with developing and implementing plans as part of regular job responsibilities.</a:t>
            </a:r>
          </a:p>
          <a:p>
            <a:pPr marL="285750" indent="-285750" fontAlgn="base">
              <a:buFont typeface="Arial" panose="020B0604020202020204" pitchFamily="34" charset="0"/>
              <a:buChar char="•"/>
            </a:pPr>
            <a:r>
              <a:rPr lang="en-US" dirty="0"/>
              <a:t>Generally speaking, we can identify three basic approaches to organizational change: </a:t>
            </a:r>
            <a:r>
              <a:rPr lang="en-US" b="1" dirty="0"/>
              <a:t>structural, technological, and behavioral. Structural change </a:t>
            </a:r>
            <a:r>
              <a:rPr lang="en-US" dirty="0"/>
              <a:t>attempts to change an organization’s basic design by altering chains of command, work functions, spans of control, and decision-making protocols. The team based organization is an excellent example of a structural and process change made by many organizations seeking competitive advantage.</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Planning and Implementing Solutions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Technological change</a:t>
            </a:r>
            <a:r>
              <a:rPr lang="en-US" dirty="0"/>
              <a:t> attempts to introduce change designed to improve the technologies and systems used by an organization. These types of changes focus on state-of-the-art machinery, automation, job design, and new products and services. Finally, </a:t>
            </a:r>
            <a:r>
              <a:rPr lang="en-US" b="1" dirty="0"/>
              <a:t>behavioral change </a:t>
            </a:r>
            <a:r>
              <a:rPr lang="en-US" dirty="0"/>
              <a:t>efforts focus on the use of organizational human resources. Experiences over the last many years suggest that structure, technology, and strategy changes are maximally effective only when employees and other stake holders are involved in innovation and change..</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descr="l"/>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Evaluating Results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3416320"/>
          </a:xfrm>
          <a:prstGeom prst="rect">
            <a:avLst/>
          </a:prstGeom>
          <a:noFill/>
        </p:spPr>
        <p:txBody>
          <a:bodyPr wrap="square">
            <a:spAutoFit/>
          </a:bodyPr>
          <a:lstStyle/>
          <a:p>
            <a:pPr marL="285750" indent="-285750">
              <a:buFont typeface="Arial" panose="020B0604020202020204" pitchFamily="34" charset="0"/>
              <a:buChar char="•"/>
            </a:pPr>
            <a:r>
              <a:rPr lang="en-US" dirty="0"/>
              <a:t>Changes in policies, processes, training and developmental activities, and advising and counseling are part of the ongoing process of organizational life. Almost everyone, however, recognizes that change for the sake of change may or may not be organizationally effective. Innovation and change processes also are evaluated for their results.</a:t>
            </a:r>
          </a:p>
          <a:p>
            <a:pPr marL="285750" indent="-285750">
              <a:buFont typeface="Arial" panose="020B0604020202020204" pitchFamily="34" charset="0"/>
              <a:buChar char="•"/>
            </a:pPr>
            <a:r>
              <a:rPr lang="en-US" dirty="0"/>
              <a:t>Innovation and change can be evaluated in a number of ways and with a number of different criteria. Organizations frequently use performance measures such as profit and loss, achievement of goals, donor loyalty and contributions, sales quotas, manufacturing output, quality defects, and employee turnover to measure the effectiveness of change. When a sales and profit problem has been caused by new products introduced by competitors, the effectiveness of innovation and change efforts will be measured by how effectively an organization provides new products or ser vices for new stakeholder needs or requirements.</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7046052"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Communicating about Change</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452431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general plan for disseminating information and soliciting input during planned organizational change. Strategy is based on communication design. </a:t>
            </a:r>
          </a:p>
          <a:p>
            <a:pPr marL="285750" indent="-285750" algn="l" rtl="0" fontAlgn="base">
              <a:buFont typeface="Arial" panose="020B0604020202020204" pitchFamily="34" charset="0"/>
              <a:buChar char="•"/>
            </a:pPr>
            <a:r>
              <a:rPr lang="en-US" dirty="0"/>
              <a:t>Communication design and strategy, simply put, is the general plan for disseminating information and soliciting input during planned organizational change. </a:t>
            </a:r>
          </a:p>
          <a:p>
            <a:pPr marL="285750" indent="-285750" algn="l" rtl="0" fontAlgn="base">
              <a:buFont typeface="Arial" panose="020B0604020202020204" pitchFamily="34" charset="0"/>
              <a:buChar char="•"/>
            </a:pPr>
            <a:r>
              <a:rPr lang="en-US" dirty="0"/>
              <a:t>A communication strategy is the explanation for organizational change, the approach for gathering input about the change, the methods of evaluating the acceptance or rejection of the change, and the methods for disseminating change outcomes. </a:t>
            </a:r>
          </a:p>
          <a:p>
            <a:pPr marL="285750" indent="-285750" algn="l" rtl="0" fontAlgn="base">
              <a:buFont typeface="Arial" panose="020B0604020202020204" pitchFamily="34" charset="0"/>
              <a:buChar char="•"/>
            </a:pPr>
            <a:r>
              <a:rPr lang="en-US" dirty="0"/>
              <a:t>Once the communication strategy has been selected, a communication plan deals with the implementation of strategy. The plan incorporates the goals of the strategy and crafts messages to solicit input (i.e., to actively listen) and to provide information. The plan includes an analysis of various audiences, selection of channels of communication, timing for message dissemination, timing for input and reaction to messages, and ongoing monitoring of acceptance and resistance to change.</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593098-9C89-424E-A6DB-AB184EC66D5B}"/>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10394</TotalTime>
  <Words>3517</Words>
  <Application>Microsoft Office PowerPoint</Application>
  <PresentationFormat>Widescreen</PresentationFormat>
  <Paragraphs>231</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619</cp:revision>
  <dcterms:created xsi:type="dcterms:W3CDTF">2023-04-29T09:08:00Z</dcterms:created>
  <dcterms:modified xsi:type="dcterms:W3CDTF">2024-11-08T13:12:22Z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7322800.00000000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xd_Signature">
    <vt:lpwstr/>
  </property>
</Properties>
</file>