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5"/>
  </p:notesMasterIdLst>
  <p:sldIdLst>
    <p:sldId id="536" r:id="rId5"/>
    <p:sldId id="757" r:id="rId6"/>
    <p:sldId id="648" r:id="rId7"/>
    <p:sldId id="630" r:id="rId8"/>
    <p:sldId id="723" r:id="rId9"/>
    <p:sldId id="722" r:id="rId10"/>
    <p:sldId id="724" r:id="rId11"/>
    <p:sldId id="725" r:id="rId12"/>
    <p:sldId id="726" r:id="rId13"/>
    <p:sldId id="727" r:id="rId14"/>
    <p:sldId id="728" r:id="rId15"/>
    <p:sldId id="729" r:id="rId16"/>
    <p:sldId id="761" r:id="rId17"/>
    <p:sldId id="762" r:id="rId18"/>
    <p:sldId id="689" r:id="rId19"/>
    <p:sldId id="763" r:id="rId20"/>
    <p:sldId id="730" r:id="rId21"/>
    <p:sldId id="731" r:id="rId22"/>
    <p:sldId id="733" r:id="rId23"/>
    <p:sldId id="758" r:id="rId24"/>
    <p:sldId id="759" r:id="rId25"/>
    <p:sldId id="735" r:id="rId26"/>
    <p:sldId id="732" r:id="rId27"/>
    <p:sldId id="736" r:id="rId28"/>
    <p:sldId id="760" r:id="rId29"/>
    <p:sldId id="737" r:id="rId30"/>
    <p:sldId id="710" r:id="rId31"/>
    <p:sldId id="738" r:id="rId32"/>
    <p:sldId id="740" r:id="rId33"/>
    <p:sldId id="739" r:id="rId34"/>
    <p:sldId id="741" r:id="rId35"/>
    <p:sldId id="742" r:id="rId36"/>
    <p:sldId id="743" r:id="rId37"/>
    <p:sldId id="744" r:id="rId38"/>
    <p:sldId id="745" r:id="rId39"/>
    <p:sldId id="746" r:id="rId40"/>
    <p:sldId id="747" r:id="rId41"/>
    <p:sldId id="748" r:id="rId42"/>
    <p:sldId id="756"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36"/>
            <p14:sldId id="757"/>
            <p14:sldId id="648"/>
            <p14:sldId id="630"/>
            <p14:sldId id="723"/>
            <p14:sldId id="722"/>
            <p14:sldId id="724"/>
            <p14:sldId id="725"/>
            <p14:sldId id="726"/>
            <p14:sldId id="727"/>
            <p14:sldId id="728"/>
            <p14:sldId id="729"/>
            <p14:sldId id="761"/>
            <p14:sldId id="762"/>
            <p14:sldId id="689"/>
            <p14:sldId id="763"/>
            <p14:sldId id="730"/>
            <p14:sldId id="731"/>
            <p14:sldId id="733"/>
            <p14:sldId id="758"/>
            <p14:sldId id="759"/>
            <p14:sldId id="735"/>
            <p14:sldId id="732"/>
            <p14:sldId id="736"/>
            <p14:sldId id="760"/>
            <p14:sldId id="737"/>
            <p14:sldId id="710"/>
            <p14:sldId id="738"/>
            <p14:sldId id="740"/>
            <p14:sldId id="739"/>
            <p14:sldId id="741"/>
            <p14:sldId id="742"/>
            <p14:sldId id="743"/>
            <p14:sldId id="744"/>
            <p14:sldId id="745"/>
            <p14:sldId id="746"/>
            <p14:sldId id="747"/>
            <p14:sldId id="748"/>
            <p14:sldId id="756"/>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58221"/>
    <a:srgbClr val="017AB7"/>
    <a:srgbClr val="9FD47A"/>
    <a:srgbClr val="FFD200"/>
    <a:srgbClr val="6AB8CC"/>
    <a:srgbClr val="EBB44F"/>
    <a:srgbClr val="91D8EC"/>
    <a:srgbClr val="FFC501"/>
    <a:srgbClr val="00AEEF"/>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95B99-0F72-5DA0-87AE-3ED0F10E3E86}" v="11" dt="2024-08-03T22:11:52.76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3557" autoAdjust="0"/>
  </p:normalViewPr>
  <p:slideViewPr>
    <p:cSldViewPr snapToGrid="0">
      <p:cViewPr varScale="1">
        <p:scale>
          <a:sx n="69" d="100"/>
          <a:sy n="69" d="100"/>
        </p:scale>
        <p:origin x="780" y="60"/>
      </p:cViewPr>
      <p:guideLst/>
    </p:cSldViewPr>
  </p:slideViewPr>
  <p:outlineViewPr>
    <p:cViewPr>
      <p:scale>
        <a:sx n="33" d="100"/>
        <a:sy n="33" d="100"/>
      </p:scale>
      <p:origin x="0" y="-4380"/>
    </p:cViewPr>
  </p:outlineViewPr>
  <p:notesTextViewPr>
    <p:cViewPr>
      <p:scale>
        <a:sx n="1" d="1"/>
        <a:sy n="1" d="1"/>
      </p:scale>
      <p:origin x="0" y="0"/>
    </p:cViewPr>
  </p:notesTextViewPr>
  <p:sorterViewPr>
    <p:cViewPr>
      <p:scale>
        <a:sx n="100" d="100"/>
        <a:sy n="100" d="100"/>
      </p:scale>
      <p:origin x="0" y="-13752"/>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50" Type="http://schemas.microsoft.com/office/2015/10/relationships/revisionInfo" Target="revisionInfo.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4/14/2025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30423884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397811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50831208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102082519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273269309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1169FC6E-BD13-0C7C-83DF-90F5B228F54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BBF51B25-68CA-15EC-A0F7-ACB110D64FE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4A3EF52D-2F6B-DF4D-49E4-1228629F0D6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A231568C-C293-EA22-58EB-6D96F0EBF84B}"/>
              </a:ext>
            </a:extLst>
          </p:cNvPr>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91611842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019061DA-BCC3-FF7E-E7CF-445D1292CCF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EFA30AA2-E487-0B12-77C9-F758ABF881F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CCA55D4F-EE7D-6877-4F8C-BE5E7BDB496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C7E97F6C-0F89-147C-30B3-045241E83930}"/>
              </a:ext>
            </a:extLst>
          </p:cNvPr>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71192201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6BFEED8D-01A9-76AA-8AF1-3B318C93363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D27237EC-5823-4666-CB07-8EF24BD1D03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62FCE1CE-1B46-A54F-2DF2-895A6943A79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C84B6682-94B9-E733-107B-A0F8B609463E}"/>
              </a:ext>
            </a:extLst>
          </p:cNvPr>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54080242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2AC32B35-3829-19ED-D2C5-DAD2BBD3296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F0500D47-0296-2D3D-D35F-B40879176BF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B06ADEFC-43E9-0F6F-2290-0B5683ED7B1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97515B23-651F-2848-76FE-716D42C2CFB4}"/>
              </a:ext>
            </a:extLst>
          </p:cNvPr>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72586722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65AA8110-699C-BA0E-614A-0FE3481A46D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96256DF6-92F7-FFA6-5A4D-7C342AF7E79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3BFF2FA1-3A6C-C31F-BF96-F18B0D866FD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D59A1868-5ACF-C426-A519-F907E4CC8E49}"/>
              </a:ext>
            </a:extLst>
          </p:cNvPr>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386747108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D7BC6FE2-33CD-289B-9C81-6157C0FF0DB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17A2C222-9BC8-AEC2-0EE1-800A1349DD9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011F09DB-E6FC-8AA7-967C-0A7DAE12AA2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CC62A831-8EC0-9E74-364E-88ECE373BD6F}"/>
              </a:ext>
            </a:extLst>
          </p:cNvPr>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193204263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65AA8110-699C-BA0E-614A-0FE3481A46D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96256DF6-92F7-FFA6-5A4D-7C342AF7E79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3BFF2FA1-3A6C-C31F-BF96-F18B0D866FD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D59A1868-5ACF-C426-A519-F907E4CC8E49}"/>
              </a:ext>
            </a:extLst>
          </p:cNvPr>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74081355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65AA8110-699C-BA0E-614A-0FE3481A46D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96256DF6-92F7-FFA6-5A4D-7C342AF7E79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3BFF2FA1-3A6C-C31F-BF96-F18B0D866FD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D59A1868-5ACF-C426-A519-F907E4CC8E49}"/>
              </a:ext>
            </a:extLst>
          </p:cNvPr>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268032356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0DFBE504-479B-AE27-F221-F5D2C1BB1E1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7E650898-4E89-E33D-0453-3C19A63217D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73CDB9E6-587A-07DD-A2F0-2CD26D1BA42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1849E467-F3A7-568F-91E8-30C6030F5CAE}"/>
              </a:ext>
            </a:extLst>
          </p:cNvPr>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61706294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6BDFCEE4-21A2-0539-6CD0-DB6105DFFE2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CFEB4489-3F50-DEBB-2F5F-44609F67464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D4CE15EC-0363-9FC1-10C0-9458F364FBB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4098B33B-1C0C-2829-3122-0C56564AE282}"/>
              </a:ext>
            </a:extLst>
          </p:cNvPr>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27755359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72434D8D-BFE9-7EDD-EBB0-5F3DD1A91A4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87884F5D-F521-89F6-0029-A6627F03945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E7AE348B-138D-30DD-0616-0A763E612DB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2F69222B-2758-81E1-65D6-0EC810DF9FE4}"/>
              </a:ext>
            </a:extLst>
          </p:cNvPr>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299171557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318F140E-EEBD-3260-74CB-CF471A5D7BB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4A9827C9-826A-EDF1-5A93-321C58DCCB4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2FA02531-FA86-C58B-0358-CBCCF940CB6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264CD6B4-91CA-93D4-486D-C13C1E6B293C}"/>
              </a:ext>
            </a:extLst>
          </p:cNvPr>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411536448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318F140E-EEBD-3260-74CB-CF471A5D7BB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4A9827C9-826A-EDF1-5A93-321C58DCCB4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2FA02531-FA86-C58B-0358-CBCCF940CB6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264CD6B4-91CA-93D4-486D-C13C1E6B293C}"/>
              </a:ext>
            </a:extLst>
          </p:cNvPr>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268333022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318F140E-EEBD-3260-74CB-CF471A5D7BB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4A9827C9-826A-EDF1-5A93-321C58DCCB4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2FA02531-FA86-C58B-0358-CBCCF940CB6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264CD6B4-91CA-93D4-486D-C13C1E6B293C}"/>
              </a:ext>
            </a:extLst>
          </p:cNvPr>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197814204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ECAFDF9B-9D8E-DD95-246A-8122649EDBD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FD34615E-58BD-3C6C-F74B-708313910EC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87CE4441-D2CF-C0A0-963E-7A0E26D169F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6B65E9D6-E1E2-ADED-3EBE-3A7CD2A68DB3}"/>
              </a:ext>
            </a:extLst>
          </p:cNvPr>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391661087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5CE81FDF-79CA-5F61-C647-236AC339E9B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087E4D26-B3FB-6A0B-03B4-5E98FE7717A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BD761A6B-0E06-F6A3-9407-4E339B35DFD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D8821DB8-D86B-12D4-8396-84E98D7A7CF1}"/>
              </a:ext>
            </a:extLst>
          </p:cNvPr>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364968896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7FB817A6-9339-F660-DE93-A544E1BF2AD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8D9B6E34-37AE-1DA5-A24A-A72ECC0C158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8263EF93-8724-86E7-2DC3-3FB8DAB4EF8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B9F2F1B2-1BD8-7D24-ACBD-2505A3703285}"/>
              </a:ext>
            </a:extLst>
          </p:cNvPr>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418275012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7FB817A6-9339-F660-DE93-A544E1BF2AD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8D9B6E34-37AE-1DA5-A24A-A72ECC0C158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8263EF93-8724-86E7-2DC3-3FB8DAB4EF8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B9F2F1B2-1BD8-7D24-ACBD-2505A3703285}"/>
              </a:ext>
            </a:extLst>
          </p:cNvPr>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219016490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85CECBDA-ACD1-B918-DC0F-0A4A40376D0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4C752D1D-C312-A7AE-5520-D5DD8D9F1CC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BF4E24A8-FDF2-298B-5745-9077CB1A1DF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C99E7DFC-29E8-D2F8-7567-6F31099F047A}"/>
              </a:ext>
            </a:extLst>
          </p:cNvPr>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395237894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203419E1-2B68-3D68-A535-BD2A26239E6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69F94DBB-E7B7-30AE-E20D-E01CB343236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A605B00C-F03A-671C-B929-C2037937FAC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B28ED464-F5A6-60CE-CE07-8866A0901355}"/>
              </a:ext>
            </a:extLst>
          </p:cNvPr>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357019572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BE0A7D04-2082-9B08-A115-1C5C3993356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7C6421AB-F295-755E-1BD6-E5E8AC4252A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1E61F8EA-E020-A5DD-8E02-C13A332B567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92DAA54A-C137-04A4-F19D-81CCE2A5F79F}"/>
              </a:ext>
            </a:extLst>
          </p:cNvPr>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142304929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81890B46-DD9D-70E8-F8CE-77C7A9E1867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84F7ABDE-221B-A525-9C2C-C15304B2FCD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5F26E2FE-CF3C-E53C-688B-E79DF0DDBAF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153A7ADC-322C-752F-38C5-CAF9AF66A934}"/>
              </a:ext>
            </a:extLst>
          </p:cNvPr>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58500312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9F1F61CC-9C00-7DBF-7132-224B6ECD56F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3E885BB2-0FBD-196D-8310-89E01815C7B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8B7736FF-10DE-61BE-DBA0-349AF17245E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32962CC4-9F86-2A7F-A045-78BC4A568DBE}"/>
              </a:ext>
            </a:extLst>
          </p:cNvPr>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220975193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5EDF9CF9-1A3B-7794-5002-FE21EDA818F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A7F0DA2F-D2DD-C2C7-AA4D-50065B4EBF2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921AFA75-2ECE-5546-5051-5D0ECDDF1C8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81857FBE-7D8E-C03D-3E50-F8CBF3B9557D}"/>
              </a:ext>
            </a:extLst>
          </p:cNvPr>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374890096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8D7ED33C-AE6D-90DC-7DC2-A79D7786EB9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C1C475D0-2397-0FD3-64B2-87BC02ADBD0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B7459A97-C8B3-B3D7-0D48-3AC9406B1B5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3F123EF2-122A-F477-3E3D-2A673326A5A3}"/>
              </a:ext>
            </a:extLst>
          </p:cNvPr>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319365403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53D1F09A-1281-7B6E-9A03-9D057CC32D5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0B2CF5F4-BE60-933D-54DA-A2A93482F46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77599696-92D8-06D7-60CC-CD7A12A2FF6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F5C07789-ACF4-38DB-0F69-C93BCB68D913}"/>
              </a:ext>
            </a:extLst>
          </p:cNvPr>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8135330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19B14B5B-7687-BFFB-550A-FE9723D888E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9F16C5A7-ECF4-4C4D-5514-A7A617000B0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336A1FB8-7B2E-6335-251C-8CF5CC9C223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3C5C7571-8E9C-268A-F005-135580B535E0}"/>
              </a:ext>
            </a:extLst>
          </p:cNvPr>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320831136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CA68DE2B-A1A0-0203-77C3-B51A20B50EC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A1A03232-BA1F-D0F6-FF06-0D381C27432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E69477D8-5FF7-357E-260C-238807D81F5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071FB065-E7B2-C13B-55F3-B1BD4230A958}"/>
              </a:ext>
            </a:extLst>
          </p:cNvPr>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52707966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CF800FDA-8CC3-7E3F-9F2C-9CB70315475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35820E5F-8525-0BA3-839F-F6BC67F833B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A7984BB4-5F7B-A22D-476F-172709B3087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2618F250-9B4E-0BDA-50BC-683F496DD31A}"/>
              </a:ext>
            </a:extLst>
          </p:cNvPr>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317869021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ED7F618A-8FCB-D322-59D2-C895F4DB6AC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3024B6F7-4639-282A-4264-B8EB50498D5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E061161C-7EE1-7DC4-E6FB-1853E6A1653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91815DA8-FE63-4E8D-803A-7D1323E4FF33}"/>
              </a:ext>
            </a:extLst>
          </p:cNvPr>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279488750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58BFC966-6C1C-2486-02FF-C6F08D61B25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41F593D9-4619-2D91-20A1-D4C27CFF8BF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423743D7-AF60-17F9-2A06-B09E66A6FA5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40614A42-D0D7-5AA9-C087-20F892CA2513}"/>
              </a:ext>
            </a:extLst>
          </p:cNvPr>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358802159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4/14/2025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4/14/2025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4/14/2025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4/14/2025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4/14/2025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4/14/2025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4/14/2025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4/14/2025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4/14/2025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4/14/2025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4/14/2025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4/14/2025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3"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e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 Id="rId5" Type="http://schemas.openxmlformats.org/officeDocument/2006/relationships/image" Target="../media/image8.png"/><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13.png"/></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e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14.png"/></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15.png"/></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16.png"/></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17.png"/></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7.xml"/><Relationship Id="rId1" Type="http://schemas.openxmlformats.org/officeDocument/2006/relationships/slideLayout" Target="../slideLayouts/slideLayout1.xml"/><Relationship Id="rId4" Type="http://schemas.openxmlformats.org/officeDocument/2006/relationships/image" Target="../media/image18.png"/></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8.xml"/><Relationship Id="rId1" Type="http://schemas.openxmlformats.org/officeDocument/2006/relationships/slideLayout" Target="../slideLayouts/slideLayout1.xml"/><Relationship Id="rId4" Type="http://schemas.openxmlformats.org/officeDocument/2006/relationships/image" Target="../media/image19.png"/></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9.xml"/><Relationship Id="rId1" Type="http://schemas.openxmlformats.org/officeDocument/2006/relationships/slideLayout" Target="../slideLayouts/slideLayout1.xml"/><Relationship Id="rId4" Type="http://schemas.openxmlformats.org/officeDocument/2006/relationships/image" Target="../media/image20.png"/></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3.xml"/><Relationship Id="rId1" Type="http://schemas.openxmlformats.org/officeDocument/2006/relationships/slideLayout" Target="../slideLayouts/slideLayout1.xml"/><Relationship Id="rId4" Type="http://schemas.openxmlformats.org/officeDocument/2006/relationships/image" Target="../media/image21.png"/></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e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4.xml"/><Relationship Id="rId1" Type="http://schemas.openxmlformats.org/officeDocument/2006/relationships/slideLayout" Target="../slideLayouts/slideLayout1.xml"/><Relationship Id="rId5" Type="http://schemas.openxmlformats.org/officeDocument/2006/relationships/image" Target="../media/image23.png"/><Relationship Id="rId4" Type="http://schemas.openxmlformats.org/officeDocument/2006/relationships/image" Target="../media/image22.png"/></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5.xml"/><Relationship Id="rId1" Type="http://schemas.openxmlformats.org/officeDocument/2006/relationships/slideLayout" Target="../slideLayouts/slideLayout1.xml"/><Relationship Id="rId4" Type="http://schemas.openxmlformats.org/officeDocument/2006/relationships/image" Target="../media/image24.png"/></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6.xml"/><Relationship Id="rId1" Type="http://schemas.openxmlformats.org/officeDocument/2006/relationships/slideLayout" Target="../slideLayouts/slideLayout1.xml"/><Relationship Id="rId4" Type="http://schemas.openxmlformats.org/officeDocument/2006/relationships/image" Target="../media/image25.png"/></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7.xml"/><Relationship Id="rId1" Type="http://schemas.openxmlformats.org/officeDocument/2006/relationships/slideLayout" Target="../slideLayouts/slideLayout1.xml"/><Relationship Id="rId4" Type="http://schemas.openxmlformats.org/officeDocument/2006/relationships/image" Target="../media/image26.png"/></Relationships>
</file>

<file path=ppt/slides/_rels/slide3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8.xml"/><Relationship Id="rId1" Type="http://schemas.openxmlformats.org/officeDocument/2006/relationships/slideLayout" Target="../slideLayouts/slideLayout1.xml"/><Relationship Id="rId4" Type="http://schemas.openxmlformats.org/officeDocument/2006/relationships/image" Target="../media/image27.png"/></Relationships>
</file>

<file path=ppt/slides/_rels/slide3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0.xml"/><Relationship Id="rId1" Type="http://schemas.openxmlformats.org/officeDocument/2006/relationships/slideLayout" Target="../slideLayouts/slideLayout1.xml"/><Relationship Id="rId4" Type="http://schemas.openxmlformats.org/officeDocument/2006/relationships/image" Target="../media/image28.png"/></Relationships>
</file>

<file path=ppt/slides/_rels/slide3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1.xml"/><Relationship Id="rId1" Type="http://schemas.openxmlformats.org/officeDocument/2006/relationships/slideLayout" Target="../slideLayouts/slideLayout1.xml"/><Relationship Id="rId4" Type="http://schemas.openxmlformats.org/officeDocument/2006/relationships/image" Target="../media/image29.png"/></Relationships>
</file>

<file path=ppt/slides/_rels/slide3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2.xml"/><Relationship Id="rId1" Type="http://schemas.openxmlformats.org/officeDocument/2006/relationships/slideLayout" Target="../slideLayouts/slideLayout1.xml"/><Relationship Id="rId4" Type="http://schemas.openxmlformats.org/officeDocument/2006/relationships/image" Target="../media/image30.png"/></Relationships>
</file>

<file path=ppt/slides/_rels/slide3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3.xml"/><Relationship Id="rId1" Type="http://schemas.openxmlformats.org/officeDocument/2006/relationships/slideLayout" Target="../slideLayouts/slideLayout1.xml"/><Relationship Id="rId4" Type="http://schemas.openxmlformats.org/officeDocument/2006/relationships/image" Target="../media/image31.png"/></Relationships>
</file>

<file path=ppt/slides/_rels/slide3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4.xml"/><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5.xml"/><Relationship Id="rId1" Type="http://schemas.openxmlformats.org/officeDocument/2006/relationships/slideLayout" Target="../slideLayouts/slideLayout1.xml"/><Relationship Id="rId4" Type="http://schemas.openxmlformats.org/officeDocument/2006/relationships/image" Target="../media/image32.jpeg"/></Relationships>
</file>

<file path=ppt/slides/_rels/slide40.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jpeg"/><Relationship Id="rId1" Type="http://schemas.openxmlformats.org/officeDocument/2006/relationships/slideLayout" Target="../slideLayouts/slideLayout15.xml"/><Relationship Id="rId5" Type="http://schemas.openxmlformats.org/officeDocument/2006/relationships/image" Target="../media/image35.png"/><Relationship Id="rId4" Type="http://schemas.openxmlformats.org/officeDocument/2006/relationships/image" Target="../media/image3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194617" y="2357884"/>
            <a:ext cx="5526934" cy="584775"/>
          </a:xfrm>
          <a:prstGeom prst="rect">
            <a:avLst/>
          </a:prstGeom>
          <a:noFill/>
        </p:spPr>
        <p:txBody>
          <a:bodyPr wrap="square" rtlCol="0">
            <a:spAutoFit/>
          </a:bodyPr>
          <a:lstStyle/>
          <a:p>
            <a:pPr algn="ctr"/>
            <a:r>
              <a:rPr lang="ar-EG" sz="3200" b="1" dirty="0"/>
              <a:t>مستقبل اقتصاديات التسويق الرقمي</a:t>
            </a:r>
            <a:endParaRPr lang="en-US" sz="3200" b="1" dirty="0">
              <a:latin typeface="Alexandria" charset="0"/>
              <a:cs typeface="Alexandria" charset="0"/>
            </a:endParaRPr>
          </a:p>
        </p:txBody>
      </p:sp>
      <p:sp>
        <p:nvSpPr>
          <p:cNvPr id="34" name="Rectangle: Rounded Corners 33"/>
          <p:cNvSpPr/>
          <p:nvPr/>
        </p:nvSpPr>
        <p:spPr>
          <a:xfrm>
            <a:off x="1390968" y="5735489"/>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bg1"/>
                </a:solidFill>
                <a:latin typeface="Times New Roman"/>
                <a:cs typeface="Times New Roman"/>
              </a:rPr>
              <a:t>المحاضرة العاشرة</a:t>
            </a:r>
            <a:endParaRPr lang="en-US" sz="2800" b="1" dirty="0">
              <a:solidFill>
                <a:schemeClr val="bg1"/>
              </a:solidFill>
              <a:latin typeface="Times New Roman"/>
              <a:cs typeface="Times New Roman"/>
            </a:endParaRPr>
          </a:p>
        </p:txBody>
      </p:sp>
      <p:sp>
        <p:nvSpPr>
          <p:cNvPr id="46" name="TextBox 45"/>
          <p:cNvSpPr txBox="1"/>
          <p:nvPr/>
        </p:nvSpPr>
        <p:spPr>
          <a:xfrm>
            <a:off x="2390746" y="4693379"/>
            <a:ext cx="1348446" cy="461665"/>
          </a:xfrm>
          <a:prstGeom prst="rect">
            <a:avLst/>
          </a:prstGeom>
          <a:noFill/>
        </p:spPr>
        <p:txBody>
          <a:bodyPr wrap="none" rtlCol="0">
            <a:spAutoFit/>
          </a:bodyPr>
          <a:lstStyle/>
          <a:p>
            <a:r>
              <a:rPr lang="en-MY" sz="2400" dirty="0">
                <a:latin typeface="Alexandria" charset="0"/>
                <a:cs typeface="Alexandria" charset="0"/>
              </a:rPr>
              <a:t>MKT236</a:t>
            </a:r>
            <a:endParaRPr lang="en-US" sz="2400"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xmlns="" id="{070C19C1-1189-2F4B-4A5F-BC7820FA69EF}"/>
              </a:ext>
            </a:extLst>
          </p:cNvPr>
          <p:cNvSpPr txBox="1"/>
          <p:nvPr/>
        </p:nvSpPr>
        <p:spPr>
          <a:xfrm>
            <a:off x="1922687" y="3651269"/>
            <a:ext cx="2679164" cy="461665"/>
          </a:xfrm>
          <a:prstGeom prst="rect">
            <a:avLst/>
          </a:prstGeom>
          <a:noFill/>
        </p:spPr>
        <p:txBody>
          <a:bodyPr wrap="square" rtlCol="0">
            <a:spAutoFit/>
          </a:bodyPr>
          <a:lstStyle/>
          <a:p>
            <a:r>
              <a:rPr lang="ar-SA" sz="2400" b="1" i="0" dirty="0">
                <a:solidFill>
                  <a:srgbClr val="0F0F0F"/>
                </a:solidFill>
                <a:effectLst/>
                <a:latin typeface="Roboto" panose="02000000000000000000" pitchFamily="2" charset="0"/>
              </a:rPr>
              <a:t>إ</a:t>
            </a:r>
            <a:r>
              <a:rPr lang="ar-SA" sz="2400" dirty="0">
                <a:latin typeface="Alexandria" charset="0"/>
                <a:cs typeface="Alexandria" charset="0"/>
              </a:rPr>
              <a:t>عداد د. محسن مرشد</a:t>
            </a:r>
          </a:p>
        </p:txBody>
      </p:sp>
    </p:spTree>
    <p:extLst>
      <p:ext uri="{BB962C8B-B14F-4D97-AF65-F5344CB8AC3E}">
        <p14:creationId xmlns:p14="http://schemas.microsoft.com/office/powerpoint/2010/main" val="31848098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4150609" y="588702"/>
            <a:ext cx="10570274" cy="4501893"/>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221672" y="1136132"/>
            <a:ext cx="11419612" cy="4401205"/>
          </a:xfrm>
          <a:prstGeom prst="rect">
            <a:avLst/>
          </a:prstGeom>
          <a:noFill/>
        </p:spPr>
        <p:txBody>
          <a:bodyPr wrap="square" rtlCol="0">
            <a:spAutoFit/>
          </a:bodyPr>
          <a:lstStyle/>
          <a:p>
            <a:pPr marL="457200" indent="-457200" algn="r" rtl="1">
              <a:buFont typeface="Wingdings" panose="05000000000000000000" pitchFamily="2" charset="2"/>
              <a:buChar char="§"/>
            </a:pPr>
            <a:r>
              <a:rPr lang="ar-EG" sz="2800" b="1" dirty="0"/>
              <a:t>في هذه المحاضرة السابقة تناولنا :</a:t>
            </a:r>
          </a:p>
          <a:p>
            <a:pPr marL="457200" indent="-457200" algn="r" rtl="1">
              <a:buFont typeface="Wingdings" panose="05000000000000000000" pitchFamily="2" charset="2"/>
              <a:buChar char="§"/>
            </a:pPr>
            <a:endParaRPr lang="ar-EG" sz="2800" b="1" dirty="0"/>
          </a:p>
          <a:p>
            <a:pPr marL="457200" indent="-457200" algn="r" rtl="1">
              <a:buFont typeface="Wingdings" panose="05000000000000000000" pitchFamily="2" charset="2"/>
              <a:buChar char="§"/>
            </a:pPr>
            <a:r>
              <a:rPr lang="ar-EG" sz="2800" b="1" dirty="0"/>
              <a:t>مقدمة في القوانين والتنظيمات الاقتصادية في التسويق</a:t>
            </a:r>
          </a:p>
          <a:p>
            <a:pPr algn="r" rtl="1"/>
            <a:r>
              <a:rPr lang="ar-EG" sz="2800" b="1" dirty="0"/>
              <a:t>الرقمي.</a:t>
            </a:r>
          </a:p>
          <a:p>
            <a:pPr marL="457200" indent="-457200" algn="r" rtl="1">
              <a:buFont typeface="Wingdings" panose="05000000000000000000" pitchFamily="2" charset="2"/>
              <a:buChar char="§"/>
            </a:pPr>
            <a:r>
              <a:rPr lang="ar-EG" sz="2800" b="1" dirty="0"/>
              <a:t> مناقشة القوانين المتعلقة بحماية البيانات والمنافسة في</a:t>
            </a:r>
          </a:p>
          <a:p>
            <a:pPr marL="457200" indent="-457200" algn="r" rtl="1">
              <a:buFont typeface="Wingdings" panose="05000000000000000000" pitchFamily="2" charset="2"/>
              <a:buChar char="§"/>
            </a:pPr>
            <a:r>
              <a:rPr lang="ar-EG" sz="2800" b="1" dirty="0"/>
              <a:t>السوق الرقمي .</a:t>
            </a:r>
          </a:p>
          <a:p>
            <a:pPr marL="457200" indent="-457200" algn="r" rtl="1">
              <a:buFont typeface="Wingdings" panose="05000000000000000000" pitchFamily="2" charset="2"/>
              <a:buChar char="§"/>
            </a:pPr>
            <a:r>
              <a:rPr lang="ar-EG" sz="2800" b="1" dirty="0"/>
              <a:t> التنظيمات المتعلقة بالإعلانات الرقمية.</a:t>
            </a:r>
          </a:p>
          <a:p>
            <a:pPr marL="457200" indent="-457200" algn="r" rtl="1">
              <a:buFont typeface="Wingdings" panose="05000000000000000000" pitchFamily="2" charset="2"/>
              <a:buChar char="§"/>
            </a:pPr>
            <a:r>
              <a:rPr lang="ar-EG" sz="2800" b="1" dirty="0"/>
              <a:t> تأثير التنظيمات الحكومية على أسواق التسويق الرقمي .</a:t>
            </a:r>
          </a:p>
          <a:p>
            <a:pPr marL="457200" indent="-457200" algn="r" rtl="1">
              <a:buFont typeface="Wingdings" panose="05000000000000000000" pitchFamily="2" charset="2"/>
              <a:buChar char="§"/>
            </a:pPr>
            <a:r>
              <a:rPr lang="ar-EG" sz="2800" b="1" dirty="0"/>
              <a:t>  أمثلة على قوانين حماية البيانات والخصوصية مثل الـ </a:t>
            </a:r>
            <a:r>
              <a:rPr lang="en-MY" sz="2800" b="1" dirty="0" err="1"/>
              <a:t>GDPR</a:t>
            </a:r>
            <a:r>
              <a:rPr lang="ar-EG" sz="2800" b="1" dirty="0"/>
              <a:t>. </a:t>
            </a:r>
          </a:p>
          <a:p>
            <a:pPr marL="457200" indent="-457200" algn="r" rtl="1">
              <a:buFont typeface="Wingdings" panose="05000000000000000000" pitchFamily="2" charset="2"/>
              <a:buChar char="§"/>
            </a:pPr>
            <a:r>
              <a:rPr lang="ar-SA" sz="2800" b="1" dirty="0">
                <a:latin typeface="Alexandria" charset="0"/>
                <a:cs typeface="Alexandria" charset="0"/>
              </a:rPr>
              <a:t>الخلاصة.</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2" name="Picture 11">
            <a:extLst>
              <a:ext uri="{FF2B5EF4-FFF2-40B4-BE49-F238E27FC236}">
                <a16:creationId xmlns:a16="http://schemas.microsoft.com/office/drawing/2014/main" xmlns="" id="{346E7584-33EB-3389-1E35-FF15146AC632}"/>
              </a:ext>
            </a:extLst>
          </p:cNvPr>
          <p:cNvPicPr>
            <a:picLocks noChangeAspect="1"/>
          </p:cNvPicPr>
          <p:nvPr/>
        </p:nvPicPr>
        <p:blipFill>
          <a:blip r:embed="rId4"/>
          <a:stretch>
            <a:fillRect/>
          </a:stretch>
        </p:blipFill>
        <p:spPr>
          <a:xfrm>
            <a:off x="367375" y="854358"/>
            <a:ext cx="2629068" cy="2435649"/>
          </a:xfrm>
          <a:prstGeom prst="rect">
            <a:avLst/>
          </a:prstGeom>
        </p:spPr>
      </p:pic>
    </p:spTree>
    <p:extLst>
      <p:ext uri="{BB962C8B-B14F-4D97-AF65-F5344CB8AC3E}">
        <p14:creationId xmlns:p14="http://schemas.microsoft.com/office/powerpoint/2010/main" val="186066431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4150609" y="588702"/>
            <a:ext cx="10570274" cy="4501893"/>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4242391" y="1702855"/>
            <a:ext cx="7330280" cy="2893100"/>
          </a:xfrm>
          <a:prstGeom prst="rect">
            <a:avLst/>
          </a:prstGeom>
          <a:noFill/>
        </p:spPr>
        <p:txBody>
          <a:bodyPr wrap="square" rtlCol="0">
            <a:spAutoFit/>
          </a:bodyPr>
          <a:lstStyle/>
          <a:p>
            <a:pPr marL="457200" indent="-457200" algn="r" rtl="1">
              <a:lnSpc>
                <a:spcPct val="150000"/>
              </a:lnSpc>
              <a:buFont typeface="Arial" panose="020B0604020202020204" pitchFamily="34" charset="0"/>
              <a:buChar char="•"/>
            </a:pPr>
            <a:r>
              <a:rPr lang="ar-EG" sz="2800" b="1" dirty="0">
                <a:latin typeface="Alexandria"/>
              </a:rPr>
              <a:t>في هذه المحاضرة سوف نتناول  </a:t>
            </a:r>
            <a:r>
              <a:rPr lang="ar-EG" sz="2800" b="1" dirty="0">
                <a:latin typeface="Alexandria" charset="0"/>
                <a:cs typeface="Alexandria" charset="0"/>
              </a:rPr>
              <a:t> </a:t>
            </a:r>
            <a:r>
              <a:rPr lang="ar-EG" sz="2800" b="1" dirty="0">
                <a:latin typeface="Alexandria"/>
              </a:rPr>
              <a:t>:</a:t>
            </a:r>
            <a:endParaRPr lang="ar-EG" sz="2800" b="1" dirty="0">
              <a:latin typeface="Alexandria" charset="0"/>
              <a:cs typeface="Alexandria" charset="0"/>
            </a:endParaRPr>
          </a:p>
          <a:p>
            <a:pPr marL="457200" indent="-457200" algn="r" rtl="1">
              <a:buFont typeface="Arial" panose="020B0604020202020204" pitchFamily="34" charset="0"/>
              <a:buChar char="•"/>
            </a:pPr>
            <a:r>
              <a:rPr lang="ar-EG" sz="2800" b="1" dirty="0"/>
              <a:t> </a:t>
            </a:r>
            <a:r>
              <a:rPr lang="ar-EG" sz="2800" b="1" dirty="0">
                <a:latin typeface="Alexandria"/>
              </a:rPr>
              <a:t> التوجهات المستقبلية في اقتصاديات التسويق الرقمي . </a:t>
            </a:r>
          </a:p>
          <a:p>
            <a:pPr marL="457200" indent="-457200" algn="r" rtl="1">
              <a:buFont typeface="Arial" panose="020B0604020202020204" pitchFamily="34" charset="0"/>
              <a:buChar char="•"/>
            </a:pPr>
            <a:r>
              <a:rPr lang="ar-EG" sz="2800" b="1" dirty="0">
                <a:latin typeface="Alexandria"/>
              </a:rPr>
              <a:t> تأثير التقنيات الحديثة( مثل البلوك تشين) على الاقتصاد الرقمي . </a:t>
            </a:r>
          </a:p>
          <a:p>
            <a:pPr marL="457200" indent="-457200" algn="r" rtl="1">
              <a:buFont typeface="Arial" panose="020B0604020202020204" pitchFamily="34" charset="0"/>
              <a:buChar char="•"/>
            </a:pPr>
            <a:r>
              <a:rPr lang="ar-EG" sz="2800" b="1" dirty="0">
                <a:latin typeface="Alexandria"/>
              </a:rPr>
              <a:t> تأثير الاقتصاد الرقمي على والشركات الصغيرة</a:t>
            </a:r>
          </a:p>
          <a:p>
            <a:pPr marL="457200" indent="-457200" algn="r" rtl="1">
              <a:buFont typeface="Arial" panose="020B0604020202020204" pitchFamily="34" charset="0"/>
              <a:buChar char="•"/>
            </a:pPr>
            <a:r>
              <a:rPr lang="ar-SA" sz="2800" b="1" dirty="0">
                <a:latin typeface="Alexandria"/>
              </a:rPr>
              <a:t>الخلاصة.</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2" name="Picture 11">
            <a:extLst>
              <a:ext uri="{FF2B5EF4-FFF2-40B4-BE49-F238E27FC236}">
                <a16:creationId xmlns:a16="http://schemas.microsoft.com/office/drawing/2014/main" xmlns="" id="{346E7584-33EB-3389-1E35-FF15146AC632}"/>
              </a:ext>
            </a:extLst>
          </p:cNvPr>
          <p:cNvPicPr>
            <a:picLocks noChangeAspect="1"/>
          </p:cNvPicPr>
          <p:nvPr/>
        </p:nvPicPr>
        <p:blipFill>
          <a:blip r:embed="rId4"/>
          <a:stretch>
            <a:fillRect/>
          </a:stretch>
        </p:blipFill>
        <p:spPr>
          <a:xfrm>
            <a:off x="367375" y="854358"/>
            <a:ext cx="2629068" cy="2435649"/>
          </a:xfrm>
          <a:prstGeom prst="rect">
            <a:avLst/>
          </a:prstGeom>
        </p:spPr>
      </p:pic>
    </p:spTree>
    <p:extLst>
      <p:ext uri="{BB962C8B-B14F-4D97-AF65-F5344CB8AC3E}">
        <p14:creationId xmlns:p14="http://schemas.microsoft.com/office/powerpoint/2010/main" val="393414932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p:cNvSpPr txBox="1"/>
          <p:nvPr/>
        </p:nvSpPr>
        <p:spPr>
          <a:xfrm>
            <a:off x="5050917" y="1255061"/>
            <a:ext cx="917148" cy="646331"/>
          </a:xfrm>
          <a:prstGeom prst="rect">
            <a:avLst/>
          </a:prstGeom>
          <a:noFill/>
        </p:spPr>
        <p:txBody>
          <a:bodyPr wrap="square" rtlCol="0">
            <a:spAutoFit/>
          </a:bodyPr>
          <a:lstStyle/>
          <a:p>
            <a:pPr algn="ctr"/>
            <a:r>
              <a:rPr lang="ar-SA" dirty="0">
                <a:solidFill>
                  <a:schemeClr val="bg1"/>
                </a:solidFill>
                <a:latin typeface="Alexandria" charset="0"/>
                <a:cs typeface="Alexandria" charset="0"/>
              </a:rPr>
              <a:t>المحاضرة </a:t>
            </a:r>
            <a:r>
              <a:rPr lang="ar-EG" dirty="0">
                <a:solidFill>
                  <a:schemeClr val="bg1"/>
                </a:solidFill>
                <a:latin typeface="Alexandria" charset="0"/>
                <a:cs typeface="Alexandria" charset="0"/>
              </a:rPr>
              <a:t>العاشرة</a:t>
            </a:r>
            <a:endParaRPr lang="ar-SA"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xmlns="" id="{FF0FD337-6BE3-014B-6916-AFAF1FABB81E}"/>
              </a:ext>
            </a:extLst>
          </p:cNvPr>
          <p:cNvSpPr/>
          <p:nvPr/>
        </p:nvSpPr>
        <p:spPr>
          <a:xfrm>
            <a:off x="1127760" y="4973157"/>
            <a:ext cx="4747323" cy="1274195"/>
          </a:xfrm>
          <a:prstGeom prst="rect">
            <a:avLst/>
          </a:prstGeom>
          <a:noFill/>
        </p:spPr>
        <p:txBody>
          <a:bodyPr wrap="square">
            <a:spAutoFit/>
          </a:bodyPr>
          <a:lstStyle/>
          <a:p>
            <a:pPr algn="ctr" rtl="1">
              <a:lnSpc>
                <a:spcPct val="120000"/>
              </a:lnSpc>
            </a:pPr>
            <a:r>
              <a:rPr lang="ar-EG" sz="3200" b="1" dirty="0">
                <a:latin typeface="Alexandria"/>
              </a:rPr>
              <a:t>أولاً </a:t>
            </a:r>
            <a:r>
              <a:rPr lang="en-US" sz="3200" b="1" dirty="0">
                <a:latin typeface="Alexandria"/>
              </a:rPr>
              <a:t>:</a:t>
            </a:r>
            <a:r>
              <a:rPr lang="ar-EG" sz="3200" b="1" dirty="0"/>
              <a:t> </a:t>
            </a:r>
            <a:r>
              <a:rPr lang="ar-EG" sz="3200" b="1" dirty="0">
                <a:latin typeface="Alexandria"/>
              </a:rPr>
              <a:t>التوجهات المستقبلية في اقتصاديات التسويق الرقمي </a:t>
            </a:r>
            <a:endParaRPr lang="en-US" sz="3200" b="1" dirty="0">
              <a:latin typeface="Alexandria"/>
            </a:endParaRPr>
          </a:p>
        </p:txBody>
      </p:sp>
    </p:spTree>
    <p:extLst>
      <p:ext uri="{BB962C8B-B14F-4D97-AF65-F5344CB8AC3E}">
        <p14:creationId xmlns:p14="http://schemas.microsoft.com/office/powerpoint/2010/main" val="42797710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3AB843EE-7D3C-2011-ECAA-5B2E703CBA5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D27EFBBD-441B-3495-3802-29CC60FF1FF5}"/>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D7E58436-C574-69FC-7B03-8379F6671A17}"/>
              </a:ext>
            </a:extLst>
          </p:cNvPr>
          <p:cNvSpPr/>
          <p:nvPr/>
        </p:nvSpPr>
        <p:spPr>
          <a:xfrm>
            <a:off x="-147282" y="1420476"/>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58A998D2-8753-0128-18E1-8358E4526951}"/>
              </a:ext>
            </a:extLst>
          </p:cNvPr>
          <p:cNvSpPr/>
          <p:nvPr/>
        </p:nvSpPr>
        <p:spPr>
          <a:xfrm>
            <a:off x="1217271" y="1155869"/>
            <a:ext cx="9734309" cy="38132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اقتصاد تقليدي (</a:t>
            </a:r>
            <a:r>
              <a:rPr lang="en-US" dirty="0"/>
              <a:t>Homo economicus) - </a:t>
            </a:r>
            <a:r>
              <a:rPr lang="ar-SA" dirty="0"/>
              <a:t>قرارات عقلانية تمامًا</a:t>
            </a:r>
          </a:p>
        </p:txBody>
      </p:sp>
      <p:pic>
        <p:nvPicPr>
          <p:cNvPr id="5" name="Graphic 21">
            <a:extLst>
              <a:ext uri="{FF2B5EF4-FFF2-40B4-BE49-F238E27FC236}">
                <a16:creationId xmlns:a16="http://schemas.microsoft.com/office/drawing/2014/main" xmlns="" id="{190B803F-5637-6AE5-43B4-4883E043F3A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xmlns="" id="{B52AFA31-1177-DF3D-C9B4-4B29CA324E11}"/>
              </a:ext>
            </a:extLst>
          </p:cNvPr>
          <p:cNvSpPr txBox="1"/>
          <p:nvPr/>
        </p:nvSpPr>
        <p:spPr>
          <a:xfrm>
            <a:off x="1175232" y="844877"/>
            <a:ext cx="9193797" cy="4493538"/>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2200" b="0" i="0" u="none" strike="noStrike" kern="1200" cap="none" spc="0" normalizeH="0" baseline="0" noProof="0" dirty="0">
              <a:ln>
                <a:noFill/>
              </a:ln>
              <a:solidFill>
                <a:prstClr val="black"/>
              </a:solidFill>
              <a:effectLst/>
              <a:uLnTx/>
              <a:uFillTx/>
              <a:latin typeface="Alexandria" charset="0"/>
              <a:ea typeface="+mn-ea"/>
              <a:cs typeface="Alexandria" charset="0"/>
            </a:endParaRPr>
          </a:p>
          <a:p>
            <a:pPr algn="r" rtl="1"/>
            <a:r>
              <a:rPr lang="ar-EG" sz="2400" dirty="0"/>
              <a:t>  </a:t>
            </a:r>
            <a:r>
              <a:rPr lang="ar-EG" sz="2200" b="1" dirty="0">
                <a:solidFill>
                  <a:srgbClr val="C00000"/>
                </a:solidFill>
                <a:latin typeface="Calibri" panose="020F0502020204030204" pitchFamily="34" charset="0"/>
                <a:cs typeface="Calibri" panose="020F0502020204030204" pitchFamily="34" charset="0"/>
              </a:rPr>
              <a:t>التوجهات المستقبلية في اقتصاديات التسويق الرقمي في المستقبل ستكون مبنية على :</a:t>
            </a:r>
          </a:p>
          <a:p>
            <a:pPr algn="r" rtl="1"/>
            <a:endParaRPr lang="ar-EG" sz="2400" dirty="0"/>
          </a:p>
          <a:p>
            <a:pPr marL="342900" indent="-342900" algn="r" rtl="1">
              <a:buFont typeface="Arial" panose="020B0604020202020204" pitchFamily="34" charset="0"/>
              <a:buChar char="•"/>
            </a:pPr>
            <a:r>
              <a:rPr lang="ar-EG" sz="2400" b="1" dirty="0"/>
              <a:t>الذكاء الاصطناعي وتحليل البيانات</a:t>
            </a:r>
            <a:endParaRPr lang="ar-EG" sz="2400" dirty="0"/>
          </a:p>
          <a:p>
            <a:pPr marL="342900" indent="-342900" algn="r" rtl="1">
              <a:buFont typeface="Arial" panose="020B0604020202020204" pitchFamily="34" charset="0"/>
              <a:buChar char="•"/>
            </a:pPr>
            <a:r>
              <a:rPr lang="ar-EG" sz="2400" b="1" dirty="0"/>
              <a:t>الخصوصية والثقة</a:t>
            </a:r>
            <a:endParaRPr lang="ar-EG" sz="2400" dirty="0"/>
          </a:p>
          <a:p>
            <a:pPr marL="342900" indent="-342900" algn="r" rtl="1">
              <a:buFont typeface="Arial" panose="020B0604020202020204" pitchFamily="34" charset="0"/>
              <a:buChar char="•"/>
            </a:pPr>
            <a:r>
              <a:rPr lang="ar-EG" sz="2400" b="1" dirty="0"/>
              <a:t>محتوى ناتج من المستخدم</a:t>
            </a:r>
            <a:endParaRPr lang="ar-EG" sz="2400" dirty="0"/>
          </a:p>
          <a:p>
            <a:pPr marL="342900" indent="-342900" algn="r" rtl="1">
              <a:buFont typeface="Arial" panose="020B0604020202020204" pitchFamily="34" charset="0"/>
              <a:buChar char="•"/>
            </a:pPr>
            <a:r>
              <a:rPr lang="ar-EG" sz="2400" b="1" dirty="0"/>
              <a:t>كفاءة عالية بتكلفة منخفضة</a:t>
            </a:r>
          </a:p>
          <a:p>
            <a:pPr marL="342900" indent="-342900" algn="r" rtl="1">
              <a:buFont typeface="Arial" panose="020B0604020202020204" pitchFamily="34" charset="0"/>
              <a:buChar char="•"/>
            </a:pPr>
            <a:r>
              <a:rPr lang="ar-EG" sz="2400" b="1" dirty="0"/>
              <a:t>إنترنت الأشياء </a:t>
            </a:r>
            <a:r>
              <a:rPr lang="en-MY" sz="2400" b="1" dirty="0" err="1"/>
              <a:t>IoT</a:t>
            </a:r>
            <a:r>
              <a:rPr lang="en-MY" sz="2400" b="1" dirty="0"/>
              <a:t>)</a:t>
            </a:r>
            <a:r>
              <a:rPr lang="ar-EG" sz="2400" dirty="0"/>
              <a:t>)</a:t>
            </a:r>
            <a:endParaRPr lang="ar-EG" sz="2400" b="1" dirty="0"/>
          </a:p>
          <a:p>
            <a:pPr algn="r" rtl="1"/>
            <a:endParaRPr lang="ar-EG" sz="2400" dirty="0"/>
          </a:p>
          <a:p>
            <a:pPr algn="r" rtl="1"/>
            <a:r>
              <a:rPr lang="ar-EG" sz="2400" dirty="0"/>
              <a:t>ومع التحول الرقمي السريع، الشركات اللي ما تواكب </a:t>
            </a:r>
            <a:r>
              <a:rPr lang="ar-JO" sz="2400" dirty="0"/>
              <a:t>هذه ا</a:t>
            </a:r>
            <a:r>
              <a:rPr lang="ar-EG" sz="2400" dirty="0"/>
              <a:t>لتوجهات، غالبًا راح تلاقي نفسها خارج المنافسة.</a:t>
            </a:r>
          </a:p>
          <a:p>
            <a:pPr marL="342900" marR="0" lvl="0" indent="-3429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a:t>
            </a:r>
            <a:endParaRPr kumimoji="0" lang="ar-EG" sz="2200" b="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pic>
        <p:nvPicPr>
          <p:cNvPr id="2" name="Picture 1"/>
          <p:cNvPicPr>
            <a:picLocks noChangeAspect="1"/>
          </p:cNvPicPr>
          <p:nvPr/>
        </p:nvPicPr>
        <p:blipFill>
          <a:blip r:embed="rId4"/>
          <a:stretch>
            <a:fillRect/>
          </a:stretch>
        </p:blipFill>
        <p:spPr>
          <a:xfrm>
            <a:off x="10411068" y="1315686"/>
            <a:ext cx="304843" cy="209579"/>
          </a:xfrm>
          <a:prstGeom prst="rect">
            <a:avLst/>
          </a:prstGeom>
        </p:spPr>
      </p:pic>
      <p:pic>
        <p:nvPicPr>
          <p:cNvPr id="10" name="Picture 9"/>
          <p:cNvPicPr>
            <a:picLocks noChangeAspect="1"/>
          </p:cNvPicPr>
          <p:nvPr/>
        </p:nvPicPr>
        <p:blipFill>
          <a:blip r:embed="rId5"/>
          <a:stretch>
            <a:fillRect/>
          </a:stretch>
        </p:blipFill>
        <p:spPr>
          <a:xfrm>
            <a:off x="4197918" y="2251559"/>
            <a:ext cx="1343900" cy="1031968"/>
          </a:xfrm>
          <a:prstGeom prst="rect">
            <a:avLst/>
          </a:prstGeom>
        </p:spPr>
      </p:pic>
    </p:spTree>
    <p:extLst>
      <p:ext uri="{BB962C8B-B14F-4D97-AF65-F5344CB8AC3E}">
        <p14:creationId xmlns:p14="http://schemas.microsoft.com/office/powerpoint/2010/main" val="205236718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2FFD3764-BA8C-F500-0B49-A4B88330E3C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39DB8FED-D785-2852-DABD-918B3AF1B19C}"/>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A4016A74-F0C1-7920-0262-9122A7A9177F}"/>
              </a:ext>
            </a:extLst>
          </p:cNvPr>
          <p:cNvSpPr/>
          <p:nvPr/>
        </p:nvSpPr>
        <p:spPr>
          <a:xfrm>
            <a:off x="-147282" y="1420476"/>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D5B25A5A-7958-F878-BC51-1B2670823252}"/>
              </a:ext>
            </a:extLst>
          </p:cNvPr>
          <p:cNvSpPr/>
          <p:nvPr/>
        </p:nvSpPr>
        <p:spPr>
          <a:xfrm>
            <a:off x="1064871" y="1135975"/>
            <a:ext cx="9734309" cy="54738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في المقابل، يفترض الاقتصاد التقليدي أن الناس يتخذون قرارات عقلانية تهدف لتحقيق أقصى منفعة، حيث يختارون الخيار الأفضل بناءً على موازنة التكاليف والفوائد. </a:t>
            </a:r>
          </a:p>
          <a:p>
            <a:pPr algn="ctr"/>
            <a:r>
              <a:rPr lang="ar-SA" dirty="0"/>
              <a:t>لكن الاقتصاد السلوكي يوضح أن البشر قد يتأثرون بعوامل نفسية وعاطفية تؤثر على قراراتهم، مما يؤدي إلى قرارات قد لا تكون عقلانية في بعفي المقابل، يفترض الاقتصاد التقليدي أن الناس يتخذون قرارات عقلانية تهدف لتحقيق أقصى منفعة، حيث يختارون الخيار الأفضل بناءً على موازنة التكاليف والفوائد. </a:t>
            </a:r>
          </a:p>
          <a:p>
            <a:pPr algn="ctr"/>
            <a:r>
              <a:rPr lang="ar-SA" dirty="0"/>
              <a:t>لكن الاقتصاد السلوكي يوضح أن البشر قد يتأثرون بعوامل نفسية وعاطفية تؤثر على قراراتهم، مما يؤدي إلى قرارات قد لا تكون عقلانية في بعض الأحيان.</a:t>
            </a:r>
          </a:p>
          <a:p>
            <a:pPr algn="ctr"/>
            <a:r>
              <a:rPr lang="ar-SA" dirty="0"/>
              <a:t>ض الأحيان.</a:t>
            </a:r>
          </a:p>
        </p:txBody>
      </p:sp>
      <p:pic>
        <p:nvPicPr>
          <p:cNvPr id="5" name="Graphic 21">
            <a:extLst>
              <a:ext uri="{FF2B5EF4-FFF2-40B4-BE49-F238E27FC236}">
                <a16:creationId xmlns:a16="http://schemas.microsoft.com/office/drawing/2014/main" xmlns="" id="{7904C553-AE10-85C6-184F-621CA992668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2713EB4-90CD-DD73-74A5-3627A1D34A7A}"/>
              </a:ext>
            </a:extLst>
          </p:cNvPr>
          <p:cNvSpPr txBox="1"/>
          <p:nvPr/>
        </p:nvSpPr>
        <p:spPr>
          <a:xfrm>
            <a:off x="4127136" y="1298247"/>
            <a:ext cx="7682419" cy="523220"/>
          </a:xfrm>
          <a:prstGeom prst="rect">
            <a:avLst/>
          </a:prstGeom>
          <a:noFill/>
        </p:spPr>
        <p:txBody>
          <a:bodyPr wrap="square" rtlCol="0">
            <a:spAutoFit/>
          </a:bodyPr>
          <a:lstStyle/>
          <a:p>
            <a:pPr algn="ctr" rtl="1"/>
            <a:r>
              <a:rPr lang="ar-EG" sz="2800" b="1" dirty="0">
                <a:solidFill>
                  <a:srgbClr val="C00000"/>
                </a:solidFill>
                <a:latin typeface="Calibri" panose="020F0502020204030204" pitchFamily="34" charset="0"/>
                <a:cs typeface="Calibri" panose="020F0502020204030204" pitchFamily="34" charset="0"/>
              </a:rPr>
              <a:t>1. الذكاء الاصطناعي وتحليل البيانات </a:t>
            </a:r>
          </a:p>
        </p:txBody>
      </p:sp>
      <p:sp>
        <p:nvSpPr>
          <p:cNvPr id="4" name="TextBox 3">
            <a:extLst>
              <a:ext uri="{FF2B5EF4-FFF2-40B4-BE49-F238E27FC236}">
                <a16:creationId xmlns:a16="http://schemas.microsoft.com/office/drawing/2014/main" xmlns="" id="{DE197BF0-AB69-046F-13C7-089008488CC8}"/>
              </a:ext>
            </a:extLst>
          </p:cNvPr>
          <p:cNvSpPr txBox="1"/>
          <p:nvPr/>
        </p:nvSpPr>
        <p:spPr>
          <a:xfrm>
            <a:off x="2485572" y="1370067"/>
            <a:ext cx="7968487" cy="2739211"/>
          </a:xfrm>
          <a:prstGeom prst="rect">
            <a:avLst/>
          </a:prstGeom>
          <a:noFill/>
        </p:spPr>
        <p:txBody>
          <a:bodyPr wrap="square" rtlCol="0">
            <a:spAutoFit/>
          </a:bodyPr>
          <a:lstStyle/>
          <a:p>
            <a:pPr algn="just" rtl="1"/>
            <a:endParaRPr lang="ar-EG" sz="2800" b="1" dirty="0">
              <a:solidFill>
                <a:srgbClr val="C00000"/>
              </a:solidFill>
              <a:latin typeface="Calibri" panose="020F0502020204030204" pitchFamily="34" charset="0"/>
              <a:cs typeface="Calibri" panose="020F0502020204030204" pitchFamily="34" charset="0"/>
            </a:endParaRPr>
          </a:p>
          <a:p>
            <a:pPr marL="342900" indent="-342900" algn="just" rtl="1">
              <a:buFont typeface="Arial" panose="020B0604020202020204" pitchFamily="34" charset="0"/>
              <a:buChar char="•"/>
            </a:pPr>
            <a:r>
              <a:rPr lang="ar-EG" sz="2400" dirty="0"/>
              <a:t>أصبح </a:t>
            </a:r>
            <a:r>
              <a:rPr lang="ar-EG" sz="2400" b="1" dirty="0"/>
              <a:t>الذكاء الاصطناعي </a:t>
            </a:r>
            <a:r>
              <a:rPr lang="en-MY" sz="2400" b="1" dirty="0"/>
              <a:t>AI</a:t>
            </a:r>
            <a:r>
              <a:rPr lang="en-MY" sz="2400" dirty="0"/>
              <a:t> </a:t>
            </a:r>
            <a:r>
              <a:rPr lang="ar-EG" sz="2400" dirty="0"/>
              <a:t>أحد </a:t>
            </a:r>
            <a:r>
              <a:rPr lang="ar-EG" sz="2400" b="1" dirty="0"/>
              <a:t>أقوى المحركات الاقتصادية</a:t>
            </a:r>
            <a:r>
              <a:rPr lang="ar-EG" sz="2400" dirty="0"/>
              <a:t> في عالم التسويق الرقمي.ليس فقط لأنه يقلل التكاليف، بل لأنه يعزز </a:t>
            </a:r>
            <a:r>
              <a:rPr lang="ar-EG" sz="2400" b="1" dirty="0"/>
              <a:t>القيمة المضافة</a:t>
            </a:r>
            <a:r>
              <a:rPr lang="ar-EG" sz="2400" dirty="0"/>
              <a:t> للتجربة التسويقية، وبالتالي يرفع من احتمالات الشراء والولاء للعلامة التجارية. </a:t>
            </a:r>
            <a:r>
              <a:rPr lang="ar-JO" sz="2400" dirty="0"/>
              <a:t>:</a:t>
            </a:r>
            <a:endParaRPr lang="ar-EG" sz="2400" dirty="0"/>
          </a:p>
          <a:p>
            <a:pPr marL="342900" indent="-342900" algn="just" rtl="1">
              <a:buFont typeface="Arial" panose="020B0604020202020204" pitchFamily="34" charset="0"/>
              <a:buChar char="•"/>
            </a:pPr>
            <a:endParaRPr lang="ar-EG" sz="2400" dirty="0"/>
          </a:p>
          <a:p>
            <a:pPr algn="r" rtl="1"/>
            <a:endParaRPr lang="ar-EG" sz="2400" dirty="0"/>
          </a:p>
        </p:txBody>
      </p:sp>
      <p:sp>
        <p:nvSpPr>
          <p:cNvPr id="2" name="Star: 5 Points 1">
            <a:extLst>
              <a:ext uri="{FF2B5EF4-FFF2-40B4-BE49-F238E27FC236}">
                <a16:creationId xmlns:a16="http://schemas.microsoft.com/office/drawing/2014/main" xmlns="" id="{8CBAC449-F698-CEC3-DB99-8FA436A43820}"/>
              </a:ext>
            </a:extLst>
          </p:cNvPr>
          <p:cNvSpPr/>
          <p:nvPr/>
        </p:nvSpPr>
        <p:spPr>
          <a:xfrm>
            <a:off x="5997403" y="2877916"/>
            <a:ext cx="3019438" cy="1423569"/>
          </a:xfrm>
          <a:prstGeom prst="star5">
            <a:avLst>
              <a:gd name="adj" fmla="val 34991"/>
              <a:gd name="hf" fmla="val 105146"/>
              <a:gd name="vf" fmla="val 110557"/>
            </a:avLst>
          </a:prstGeom>
          <a:solidFill>
            <a:srgbClr val="FFC50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Equals 9">
            <a:extLst>
              <a:ext uri="{FF2B5EF4-FFF2-40B4-BE49-F238E27FC236}">
                <a16:creationId xmlns:a16="http://schemas.microsoft.com/office/drawing/2014/main" xmlns="" id="{DEB4C46C-B848-D398-0987-1670E5EBA711}"/>
              </a:ext>
            </a:extLst>
          </p:cNvPr>
          <p:cNvSpPr/>
          <p:nvPr/>
        </p:nvSpPr>
        <p:spPr>
          <a:xfrm>
            <a:off x="5934452" y="6843901"/>
            <a:ext cx="574876" cy="482409"/>
          </a:xfrm>
          <a:prstGeom prst="mathEqual">
            <a:avLst/>
          </a:prstGeom>
          <a:solidFill>
            <a:srgbClr val="6AB8CC"/>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3" name="TextBox 12">
            <a:extLst>
              <a:ext uri="{FF2B5EF4-FFF2-40B4-BE49-F238E27FC236}">
                <a16:creationId xmlns:a16="http://schemas.microsoft.com/office/drawing/2014/main" xmlns="" id="{91F3FE77-D430-CA20-5383-33E9CFFC9374}"/>
              </a:ext>
            </a:extLst>
          </p:cNvPr>
          <p:cNvSpPr txBox="1"/>
          <p:nvPr/>
        </p:nvSpPr>
        <p:spPr>
          <a:xfrm>
            <a:off x="6440263" y="3268143"/>
            <a:ext cx="1965775" cy="738664"/>
          </a:xfrm>
          <a:prstGeom prst="rect">
            <a:avLst/>
          </a:prstGeom>
          <a:noFill/>
        </p:spPr>
        <p:txBody>
          <a:bodyPr wrap="square" rtlCol="0">
            <a:spAutoFit/>
          </a:bodyPr>
          <a:lstStyle/>
          <a:p>
            <a:pPr algn="r" rtl="1"/>
            <a:r>
              <a:rPr lang="en-MY" sz="1400" b="1" dirty="0"/>
              <a:t>AI</a:t>
            </a:r>
            <a:r>
              <a:rPr lang="en-MY" sz="1400" dirty="0"/>
              <a:t> </a:t>
            </a:r>
            <a:r>
              <a:rPr lang="ar-EG" sz="1400" dirty="0"/>
              <a:t>سيساهم في توقع سلوك المستهلك وتخصيص الحملات التسويقية بشكل دقيق.</a:t>
            </a:r>
            <a:endParaRPr lang="en-US" sz="1400" b="1" dirty="0"/>
          </a:p>
        </p:txBody>
      </p:sp>
      <p:sp>
        <p:nvSpPr>
          <p:cNvPr id="22" name="TextBox 21">
            <a:extLst>
              <a:ext uri="{FF2B5EF4-FFF2-40B4-BE49-F238E27FC236}">
                <a16:creationId xmlns:a16="http://schemas.microsoft.com/office/drawing/2014/main" xmlns="" id="{B86043DA-DC1E-0C9A-34DB-D2791E5EDC7C}"/>
              </a:ext>
            </a:extLst>
          </p:cNvPr>
          <p:cNvSpPr txBox="1"/>
          <p:nvPr/>
        </p:nvSpPr>
        <p:spPr>
          <a:xfrm>
            <a:off x="1667479" y="4293944"/>
            <a:ext cx="9131701" cy="1938992"/>
          </a:xfrm>
          <a:prstGeom prst="rect">
            <a:avLst/>
          </a:prstGeom>
          <a:noFill/>
        </p:spPr>
        <p:txBody>
          <a:bodyPr wrap="square">
            <a:spAutoFit/>
          </a:bodyPr>
          <a:lstStyle/>
          <a:p>
            <a:pPr marR="0" lvl="0" algn="just" defTabSz="914400" rtl="1" eaLnBrk="1" fontAlgn="auto" latinLnBrk="0" hangingPunct="1">
              <a:lnSpc>
                <a:spcPct val="100000"/>
              </a:lnSpc>
              <a:spcBef>
                <a:spcPts val="0"/>
              </a:spcBef>
              <a:spcAft>
                <a:spcPts val="0"/>
              </a:spcAft>
              <a:buClrTx/>
              <a:buSzTx/>
              <a:tabLst/>
              <a:defRPr/>
            </a:pPr>
            <a:endParaRPr kumimoji="0" lang="ar-EG"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endParaRPr>
          </a:p>
          <a:p>
            <a:pPr marL="342900" lvl="0" indent="-342900" algn="just" rtl="1">
              <a:buFont typeface="Arial" panose="020B0604020202020204" pitchFamily="34" charset="0"/>
              <a:buChar char="•"/>
              <a:defRPr/>
            </a:pPr>
            <a:r>
              <a:rPr lang="ar-EG" sz="2400" b="1" dirty="0"/>
              <a:t>الذكاء الاصطناعي </a:t>
            </a:r>
            <a:r>
              <a:rPr lang="ar-EG" sz="2400" dirty="0"/>
              <a:t>لا يقتصر على التوصيات فقط، بل يتعدى ذلك إلى أتمتة العديد من العمليات التجارية مثل إدارة المخزون، خدمة العملاء، وتحسين عمليات الشحن والتوزيع. في المستقبل، </a:t>
            </a:r>
            <a:r>
              <a:rPr lang="ar-EG" sz="2400" b="1" dirty="0"/>
              <a:t>سيكون الذكاء الاصطناعي </a:t>
            </a:r>
            <a:r>
              <a:rPr lang="ar-EG" sz="2400" dirty="0"/>
              <a:t>جزءًا لا يتجزأ من استراتيجيات التجارة الرقمية، مما يساعد الشركات على توفير تجارب تسوق أكثر سرعة وكفاءة.</a:t>
            </a:r>
            <a:endParaRPr kumimoji="0" lang="ar-EG"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endParaRPr>
          </a:p>
        </p:txBody>
      </p:sp>
      <p:sp>
        <p:nvSpPr>
          <p:cNvPr id="27" name="Star: 5 Points 26">
            <a:extLst>
              <a:ext uri="{FF2B5EF4-FFF2-40B4-BE49-F238E27FC236}">
                <a16:creationId xmlns:a16="http://schemas.microsoft.com/office/drawing/2014/main" xmlns="" id="{6A993E29-0BA8-47D3-FEE0-305041D91FC2}"/>
              </a:ext>
            </a:extLst>
          </p:cNvPr>
          <p:cNvSpPr/>
          <p:nvPr/>
        </p:nvSpPr>
        <p:spPr>
          <a:xfrm>
            <a:off x="1536861" y="3001668"/>
            <a:ext cx="3954691" cy="1321808"/>
          </a:xfrm>
          <a:prstGeom prst="star5">
            <a:avLst>
              <a:gd name="adj" fmla="val 34991"/>
              <a:gd name="hf" fmla="val 105146"/>
              <a:gd name="vf" fmla="val 110557"/>
            </a:avLst>
          </a:prstGeom>
          <a:solidFill>
            <a:srgbClr val="FFC50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TextBox 27">
            <a:extLst>
              <a:ext uri="{FF2B5EF4-FFF2-40B4-BE49-F238E27FC236}">
                <a16:creationId xmlns:a16="http://schemas.microsoft.com/office/drawing/2014/main" xmlns="" id="{0A3F451A-8208-A59C-074A-70332B58BBDF}"/>
              </a:ext>
            </a:extLst>
          </p:cNvPr>
          <p:cNvSpPr txBox="1"/>
          <p:nvPr/>
        </p:nvSpPr>
        <p:spPr>
          <a:xfrm>
            <a:off x="2535957" y="3295020"/>
            <a:ext cx="2014340" cy="769441"/>
          </a:xfrm>
          <a:prstGeom prst="rect">
            <a:avLst/>
          </a:prstGeom>
          <a:noFill/>
        </p:spPr>
        <p:txBody>
          <a:bodyPr wrap="square" rtlCol="0">
            <a:spAutoFit/>
          </a:bodyPr>
          <a:lstStyle/>
          <a:p>
            <a:pPr algn="r" rtl="1"/>
            <a:r>
              <a:rPr lang="ar-EG" sz="2000" b="1" dirty="0"/>
              <a:t> </a:t>
            </a:r>
            <a:r>
              <a:rPr lang="ar-EG" sz="1200" dirty="0"/>
              <a:t>استخدام </a:t>
            </a:r>
            <a:r>
              <a:rPr lang="ar-EG" sz="1200" b="1" dirty="0"/>
              <a:t>البيانات الضخمة (</a:t>
            </a:r>
            <a:r>
              <a:rPr lang="en-MY" sz="1200" b="1" dirty="0"/>
              <a:t>Big Data)</a:t>
            </a:r>
            <a:r>
              <a:rPr lang="en-MY" sz="1200" dirty="0"/>
              <a:t> </a:t>
            </a:r>
            <a:r>
              <a:rPr lang="ar-EG" sz="1200" dirty="0"/>
              <a:t>لتحليل الأسواق، وتوجيه الميزانيات نحو القنوات الأعلى أداءً</a:t>
            </a:r>
            <a:endParaRPr lang="ar-JO" sz="1200" b="1" dirty="0"/>
          </a:p>
        </p:txBody>
      </p:sp>
    </p:spTree>
    <p:extLst>
      <p:ext uri="{BB962C8B-B14F-4D97-AF65-F5344CB8AC3E}">
        <p14:creationId xmlns:p14="http://schemas.microsoft.com/office/powerpoint/2010/main" val="288497461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D66A9AB8-8121-45B1-2ED6-B108D2B922E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95CAAB71-1565-E57F-5299-CCFF53E1BC6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21E3336C-182C-A186-5B42-671B3D2EF317}"/>
              </a:ext>
            </a:extLst>
          </p:cNvPr>
          <p:cNvSpPr/>
          <p:nvPr/>
        </p:nvSpPr>
        <p:spPr>
          <a:xfrm>
            <a:off x="-147282" y="1420476"/>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6EEFBCC2-D369-3CC6-727F-CED6375089DA}"/>
              </a:ext>
            </a:extLst>
          </p:cNvPr>
          <p:cNvSpPr/>
          <p:nvPr/>
        </p:nvSpPr>
        <p:spPr>
          <a:xfrm>
            <a:off x="1160338" y="1155869"/>
            <a:ext cx="9734309" cy="54738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ar-SA" sz="2400" dirty="0"/>
          </a:p>
        </p:txBody>
      </p:sp>
      <p:pic>
        <p:nvPicPr>
          <p:cNvPr id="5" name="Graphic 21">
            <a:extLst>
              <a:ext uri="{FF2B5EF4-FFF2-40B4-BE49-F238E27FC236}">
                <a16:creationId xmlns:a16="http://schemas.microsoft.com/office/drawing/2014/main" xmlns="" id="{6FC0B30E-57AF-07E9-C467-F019C52D2E0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437AC460-5199-9AF0-01CF-C3BF9EF6BC54}"/>
              </a:ext>
            </a:extLst>
          </p:cNvPr>
          <p:cNvSpPr txBox="1"/>
          <p:nvPr/>
        </p:nvSpPr>
        <p:spPr>
          <a:xfrm>
            <a:off x="1385456" y="1341458"/>
            <a:ext cx="9284074" cy="523220"/>
          </a:xfrm>
          <a:prstGeom prst="rect">
            <a:avLst/>
          </a:prstGeom>
          <a:noFill/>
        </p:spPr>
        <p:txBody>
          <a:bodyPr wrap="square" rtlCol="0">
            <a:spAutoFit/>
          </a:bodyPr>
          <a:lstStyle/>
          <a:p>
            <a:pPr algn="ctr" rtl="1"/>
            <a:r>
              <a:rPr lang="ar-EG" sz="2800" b="1" dirty="0">
                <a:solidFill>
                  <a:srgbClr val="C00000"/>
                </a:solidFill>
                <a:latin typeface="Calibri" panose="020F0502020204030204" pitchFamily="34" charset="0"/>
                <a:cs typeface="Calibri" panose="020F0502020204030204" pitchFamily="34" charset="0"/>
              </a:rPr>
              <a:t>1.1 . كيف يسهم الذكاء الاصطناعي في تحسين تجربة المستخدم؟</a:t>
            </a:r>
            <a:r>
              <a:rPr lang="en-MY" sz="2800" b="1" dirty="0">
                <a:solidFill>
                  <a:srgbClr val="C00000"/>
                </a:solidFill>
                <a:latin typeface="Calibri" panose="020F0502020204030204" pitchFamily="34" charset="0"/>
                <a:cs typeface="Calibri" panose="020F0502020204030204" pitchFamily="34" charset="0"/>
              </a:rPr>
              <a:t> </a:t>
            </a:r>
            <a:endParaRPr lang="ar-EG" sz="2800" b="1" dirty="0">
              <a:solidFill>
                <a:srgbClr val="C00000"/>
              </a:solidFill>
              <a:latin typeface="Calibri" panose="020F0502020204030204" pitchFamily="34" charset="0"/>
              <a:cs typeface="Calibri" panose="020F0502020204030204" pitchFamily="34" charset="0"/>
            </a:endParaRPr>
          </a:p>
        </p:txBody>
      </p:sp>
      <p:sp>
        <p:nvSpPr>
          <p:cNvPr id="4" name="TextBox 3">
            <a:extLst>
              <a:ext uri="{FF2B5EF4-FFF2-40B4-BE49-F238E27FC236}">
                <a16:creationId xmlns:a16="http://schemas.microsoft.com/office/drawing/2014/main" xmlns="" id="{5374319F-BB29-2DBC-59FC-5F819A1FF6C2}"/>
              </a:ext>
            </a:extLst>
          </p:cNvPr>
          <p:cNvSpPr txBox="1"/>
          <p:nvPr/>
        </p:nvSpPr>
        <p:spPr>
          <a:xfrm>
            <a:off x="5929746" y="1958988"/>
            <a:ext cx="4859324" cy="2308324"/>
          </a:xfrm>
          <a:prstGeom prst="rect">
            <a:avLst/>
          </a:prstGeom>
          <a:solidFill>
            <a:srgbClr val="EBB44F"/>
          </a:solidFill>
        </p:spPr>
        <p:txBody>
          <a:bodyPr wrap="square" rtlCol="0">
            <a:spAutoFit/>
          </a:bodyPr>
          <a:lstStyle/>
          <a:p>
            <a:pPr algn="r" rtl="1"/>
            <a:r>
              <a:rPr lang="ar-EG" b="1" dirty="0"/>
              <a:t>1. التوصيات الشخصية (</a:t>
            </a:r>
            <a:r>
              <a:rPr lang="en-MY" b="1" dirty="0"/>
              <a:t>Personalized Recommendations)</a:t>
            </a:r>
          </a:p>
          <a:p>
            <a:pPr algn="r" rtl="1"/>
            <a:r>
              <a:rPr lang="ar-EG" dirty="0"/>
              <a:t>خوارزميات مثل تلك المستخدمة في أمازون ونتفليكس تدرس:</a:t>
            </a:r>
          </a:p>
          <a:p>
            <a:pPr lvl="1" algn="r" rtl="1"/>
            <a:r>
              <a:rPr lang="ar-EG" dirty="0"/>
              <a:t>ما اشتراه المستخدم سابقًا</a:t>
            </a:r>
          </a:p>
          <a:p>
            <a:pPr lvl="1" algn="r" rtl="1"/>
            <a:r>
              <a:rPr lang="ar-EG" dirty="0"/>
              <a:t>ما بحث عنه أو شاهده</a:t>
            </a:r>
          </a:p>
          <a:p>
            <a:pPr lvl="1" algn="r" rtl="1"/>
            <a:r>
              <a:rPr lang="ar-EG" dirty="0"/>
              <a:t>وحتى توقيت ونوع الأجهزة اللي يستخدمها</a:t>
            </a:r>
          </a:p>
          <a:p>
            <a:pPr algn="r" rtl="1"/>
            <a:r>
              <a:rPr lang="ar-EG" dirty="0"/>
              <a:t>النتيجة؟ عروض ومنتجات مصممة خصيصًا له، كأن المتجر "يفهمه".</a:t>
            </a:r>
            <a:endParaRPr kumimoji="0" lang="ar-EG" sz="2200" b="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sp>
        <p:nvSpPr>
          <p:cNvPr id="29" name="TextBox 28">
            <a:extLst>
              <a:ext uri="{FF2B5EF4-FFF2-40B4-BE49-F238E27FC236}">
                <a16:creationId xmlns:a16="http://schemas.microsoft.com/office/drawing/2014/main" xmlns="" id="{2E540242-4595-C8E9-8377-0517ED6D63B3}"/>
              </a:ext>
            </a:extLst>
          </p:cNvPr>
          <p:cNvSpPr txBox="1"/>
          <p:nvPr/>
        </p:nvSpPr>
        <p:spPr>
          <a:xfrm>
            <a:off x="1524000" y="2232212"/>
            <a:ext cx="3851563" cy="1754326"/>
          </a:xfrm>
          <a:prstGeom prst="rect">
            <a:avLst/>
          </a:prstGeom>
          <a:solidFill>
            <a:srgbClr val="FFFF00"/>
          </a:solidFill>
        </p:spPr>
        <p:txBody>
          <a:bodyPr wrap="square" rtlCol="0">
            <a:spAutoFit/>
          </a:bodyPr>
          <a:lstStyle/>
          <a:p>
            <a:pPr algn="r" rtl="1"/>
            <a:r>
              <a:rPr lang="ar-EG" b="1" dirty="0"/>
              <a:t>2. تحليل السلوك الرقمي (</a:t>
            </a:r>
            <a:r>
              <a:rPr lang="en-MY" b="1" dirty="0" err="1"/>
              <a:t>Behavioral</a:t>
            </a:r>
            <a:r>
              <a:rPr lang="en-MY" b="1" dirty="0"/>
              <a:t> Analytics)</a:t>
            </a:r>
          </a:p>
          <a:p>
            <a:pPr algn="r" rtl="1"/>
            <a:r>
              <a:rPr lang="en-MY" dirty="0"/>
              <a:t>AI </a:t>
            </a:r>
            <a:r>
              <a:rPr lang="ar-EG" dirty="0"/>
              <a:t>يحلل كل نقرة، توقف، تمرير، أو تفاعل.</a:t>
            </a:r>
          </a:p>
          <a:p>
            <a:pPr algn="r" rtl="1"/>
            <a:r>
              <a:rPr lang="ar-EG" dirty="0"/>
              <a:t>مثلاً: إذا شخص غالبًا ما يتردد في شراء منتج معين، ممكن يتم إرسال عرض خاص أو تذكير آلي بعد فترة.</a:t>
            </a:r>
          </a:p>
        </p:txBody>
      </p:sp>
      <p:sp>
        <p:nvSpPr>
          <p:cNvPr id="30" name="TextBox 29">
            <a:extLst>
              <a:ext uri="{FF2B5EF4-FFF2-40B4-BE49-F238E27FC236}">
                <a16:creationId xmlns:a16="http://schemas.microsoft.com/office/drawing/2014/main" xmlns="" id="{A84019AF-807B-2D4F-B45E-6D10E0A96000}"/>
              </a:ext>
            </a:extLst>
          </p:cNvPr>
          <p:cNvSpPr txBox="1"/>
          <p:nvPr/>
        </p:nvSpPr>
        <p:spPr>
          <a:xfrm>
            <a:off x="1309148" y="4638622"/>
            <a:ext cx="4216912" cy="1477328"/>
          </a:xfrm>
          <a:prstGeom prst="rect">
            <a:avLst/>
          </a:prstGeom>
          <a:solidFill>
            <a:srgbClr val="6AB8CC"/>
          </a:solidFill>
        </p:spPr>
        <p:txBody>
          <a:bodyPr wrap="square" rtlCol="0">
            <a:spAutoFit/>
          </a:bodyPr>
          <a:lstStyle/>
          <a:p>
            <a:pPr algn="r" rtl="1"/>
            <a:r>
              <a:rPr lang="ar-EG" b="1" dirty="0"/>
              <a:t>4. الدردشة الآلية الذكية (</a:t>
            </a:r>
            <a:r>
              <a:rPr lang="en-MY" b="1" dirty="0" err="1"/>
              <a:t>Chatbots</a:t>
            </a:r>
            <a:r>
              <a:rPr lang="en-MY" b="1" dirty="0"/>
              <a:t>)</a:t>
            </a:r>
          </a:p>
          <a:p>
            <a:pPr algn="r" rtl="1"/>
            <a:r>
              <a:rPr lang="ar-EG" dirty="0"/>
              <a:t>روبوتات المحادثة المدعومة بـ</a:t>
            </a:r>
            <a:r>
              <a:rPr lang="en-MY" dirty="0"/>
              <a:t>AI </a:t>
            </a:r>
            <a:r>
              <a:rPr lang="ar-EG" dirty="0"/>
              <a:t>يمكنها:</a:t>
            </a:r>
          </a:p>
          <a:p>
            <a:pPr lvl="1" algn="r" rtl="1"/>
            <a:r>
              <a:rPr lang="ar-EG" dirty="0"/>
              <a:t>الرد الفوري على استفسارات العملاء</a:t>
            </a:r>
          </a:p>
          <a:p>
            <a:pPr lvl="1" algn="r" rtl="1"/>
            <a:r>
              <a:rPr lang="ar-EG" dirty="0"/>
              <a:t>تقديم اقتراحات آلية مبنية على تفاعل المستخدم</a:t>
            </a:r>
          </a:p>
          <a:p>
            <a:pPr lvl="1" algn="r" rtl="1"/>
            <a:r>
              <a:rPr lang="ar-EG" dirty="0"/>
              <a:t>توفير دعم 24/7 بدون تكلفة بشرية إضافية</a:t>
            </a:r>
          </a:p>
        </p:txBody>
      </p:sp>
      <p:sp>
        <p:nvSpPr>
          <p:cNvPr id="32" name="TextBox 31">
            <a:extLst>
              <a:ext uri="{FF2B5EF4-FFF2-40B4-BE49-F238E27FC236}">
                <a16:creationId xmlns:a16="http://schemas.microsoft.com/office/drawing/2014/main" xmlns="" id="{F8BE9BA4-3DFD-AD10-7A09-7DC73E8AA4BA}"/>
              </a:ext>
            </a:extLst>
          </p:cNvPr>
          <p:cNvSpPr txBox="1"/>
          <p:nvPr/>
        </p:nvSpPr>
        <p:spPr>
          <a:xfrm>
            <a:off x="6505967" y="4604852"/>
            <a:ext cx="4087091" cy="1754326"/>
          </a:xfrm>
          <a:prstGeom prst="rect">
            <a:avLst/>
          </a:prstGeom>
          <a:solidFill>
            <a:srgbClr val="00B050"/>
          </a:solidFill>
        </p:spPr>
        <p:txBody>
          <a:bodyPr wrap="square">
            <a:spAutoFit/>
          </a:bodyPr>
          <a:lstStyle/>
          <a:p>
            <a:pPr algn="r" rtl="1"/>
            <a:r>
              <a:rPr lang="ar-EG" b="1" dirty="0"/>
              <a:t>3. التسويق التنبؤي (</a:t>
            </a:r>
            <a:r>
              <a:rPr lang="en-MY" b="1" dirty="0"/>
              <a:t>Predictive Marketing)</a:t>
            </a:r>
          </a:p>
          <a:p>
            <a:pPr algn="r" rtl="1"/>
            <a:r>
              <a:rPr lang="ar-EG" dirty="0"/>
              <a:t>بالاعتماد على </a:t>
            </a:r>
            <a:r>
              <a:rPr lang="ar-EG" b="1" dirty="0"/>
              <a:t>البيانات الضخمة (</a:t>
            </a:r>
            <a:r>
              <a:rPr lang="en-MY" b="1" dirty="0"/>
              <a:t>Big Data)</a:t>
            </a:r>
            <a:r>
              <a:rPr lang="en-MY" dirty="0"/>
              <a:t>، AI </a:t>
            </a:r>
            <a:r>
              <a:rPr lang="ar-EG" dirty="0"/>
              <a:t>يتوقع:</a:t>
            </a:r>
          </a:p>
          <a:p>
            <a:pPr lvl="1" algn="r" rtl="1"/>
            <a:r>
              <a:rPr lang="ar-EG" dirty="0"/>
              <a:t>متى يحتمل أن يشتري العميل</a:t>
            </a:r>
          </a:p>
          <a:p>
            <a:pPr lvl="1" algn="r" rtl="1"/>
            <a:r>
              <a:rPr lang="ar-EG" dirty="0"/>
              <a:t>ما نوع المنتج المناسب له</a:t>
            </a:r>
          </a:p>
          <a:p>
            <a:pPr lvl="1" algn="r" rtl="1"/>
            <a:r>
              <a:rPr lang="ar-EG" dirty="0"/>
              <a:t>وما هو السعر المثالي الذي يمكن أن يقبل</a:t>
            </a:r>
          </a:p>
        </p:txBody>
      </p:sp>
    </p:spTree>
    <p:extLst>
      <p:ext uri="{BB962C8B-B14F-4D97-AF65-F5344CB8AC3E}">
        <p14:creationId xmlns:p14="http://schemas.microsoft.com/office/powerpoint/2010/main" val="387805932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CBACD731-C2FE-982D-5C21-0905D728A2D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39BF365F-8B0D-5EE4-3420-C8233F284FB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1619B7B8-1215-0D93-099A-2D50A175497A}"/>
              </a:ext>
            </a:extLst>
          </p:cNvPr>
          <p:cNvSpPr/>
          <p:nvPr/>
        </p:nvSpPr>
        <p:spPr>
          <a:xfrm>
            <a:off x="-147282" y="1420476"/>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BA9711EC-86B6-3AFF-9F5F-E88AC9349AB7}"/>
              </a:ext>
            </a:extLst>
          </p:cNvPr>
          <p:cNvSpPr/>
          <p:nvPr/>
        </p:nvSpPr>
        <p:spPr>
          <a:xfrm>
            <a:off x="1064871" y="1135975"/>
            <a:ext cx="9734309" cy="54738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a:t>الاقتصاد السلوكي</a:t>
            </a:r>
            <a:endParaRPr lang="ar-SA" dirty="0"/>
          </a:p>
        </p:txBody>
      </p:sp>
      <p:pic>
        <p:nvPicPr>
          <p:cNvPr id="5" name="Graphic 21">
            <a:extLst>
              <a:ext uri="{FF2B5EF4-FFF2-40B4-BE49-F238E27FC236}">
                <a16:creationId xmlns:a16="http://schemas.microsoft.com/office/drawing/2014/main" xmlns="" id="{2ABC6920-2985-1B1B-E8AF-19AE5F64577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0F2E294-1830-6FC6-AC1F-AE3CA05DBE5F}"/>
              </a:ext>
            </a:extLst>
          </p:cNvPr>
          <p:cNvSpPr txBox="1"/>
          <p:nvPr/>
        </p:nvSpPr>
        <p:spPr>
          <a:xfrm>
            <a:off x="5804215" y="1141917"/>
            <a:ext cx="6692359" cy="954107"/>
          </a:xfrm>
          <a:prstGeom prst="rect">
            <a:avLst/>
          </a:prstGeom>
          <a:noFill/>
        </p:spPr>
        <p:txBody>
          <a:bodyPr wrap="square" rtlCol="0">
            <a:spAutoFit/>
          </a:bodyPr>
          <a:lstStyle/>
          <a:p>
            <a:pPr algn="ctr" rtl="1"/>
            <a:r>
              <a:rPr lang="ar-EG" sz="2800" b="1" dirty="0">
                <a:solidFill>
                  <a:srgbClr val="C00000"/>
                </a:solidFill>
                <a:latin typeface="Calibri" panose="020F0502020204030204" pitchFamily="34" charset="0"/>
                <a:cs typeface="Calibri" panose="020F0502020204030204" pitchFamily="34" charset="0"/>
              </a:rPr>
              <a:t>2. الخصوصية والثقة</a:t>
            </a:r>
          </a:p>
          <a:p>
            <a:pPr algn="ctr" rtl="1"/>
            <a:endParaRPr lang="ar-EG" sz="2800" b="1" dirty="0">
              <a:solidFill>
                <a:srgbClr val="C00000"/>
              </a:solidFill>
              <a:latin typeface="Calibri" panose="020F0502020204030204" pitchFamily="34" charset="0"/>
              <a:cs typeface="Calibri" panose="020F0502020204030204" pitchFamily="34" charset="0"/>
            </a:endParaRPr>
          </a:p>
        </p:txBody>
      </p:sp>
      <p:sp>
        <p:nvSpPr>
          <p:cNvPr id="4" name="TextBox 3">
            <a:extLst>
              <a:ext uri="{FF2B5EF4-FFF2-40B4-BE49-F238E27FC236}">
                <a16:creationId xmlns:a16="http://schemas.microsoft.com/office/drawing/2014/main" xmlns="" id="{AD20C6ED-F6F8-BF4C-37B0-31EE5D25AFC1}"/>
              </a:ext>
            </a:extLst>
          </p:cNvPr>
          <p:cNvSpPr txBox="1"/>
          <p:nvPr/>
        </p:nvSpPr>
        <p:spPr>
          <a:xfrm>
            <a:off x="1255957" y="1631219"/>
            <a:ext cx="9371455" cy="3693319"/>
          </a:xfrm>
          <a:prstGeom prst="rect">
            <a:avLst/>
          </a:prstGeom>
          <a:noFill/>
        </p:spPr>
        <p:txBody>
          <a:bodyPr wrap="square" rtlCol="0">
            <a:spAutoFit/>
          </a:bodyPr>
          <a:lstStyle/>
          <a:p>
            <a:pPr marL="342900" indent="-342900" algn="just" rtl="1">
              <a:buFont typeface="Arial" panose="020B0604020202020204" pitchFamily="34" charset="0"/>
              <a:buChar char="•"/>
            </a:pPr>
            <a:r>
              <a:rPr lang="ar-EG" sz="2400" dirty="0"/>
              <a:t>مع تزايد حجم المعاملات الرقمية، تزداد أيضًا المخاطر المرتبطة بأمن البيانات وحماية خصوصية العملاء. تطالب القوانين مثل </a:t>
            </a:r>
            <a:r>
              <a:rPr lang="ar-EG" sz="2400" b="1" dirty="0"/>
              <a:t>اللائحة العامة لحماية البيانات (</a:t>
            </a:r>
            <a:r>
              <a:rPr lang="en-MY" sz="2400" b="1" dirty="0" err="1"/>
              <a:t>GDPR</a:t>
            </a:r>
            <a:r>
              <a:rPr lang="en-MY" sz="2400" dirty="0"/>
              <a:t>) </a:t>
            </a:r>
            <a:r>
              <a:rPr lang="ar-EG" sz="2400" dirty="0"/>
              <a:t>في أوروبا الشركات بحماية البيانات الشخصية للمستخدمين، مما يضع ضغوطًا إضافية على الشركات التي تعمل في بيئات رقمية متعددة. </a:t>
            </a:r>
          </a:p>
          <a:p>
            <a:pPr marL="342900" indent="-342900" algn="just" rtl="1">
              <a:buFont typeface="Arial" panose="020B0604020202020204" pitchFamily="34" charset="0"/>
              <a:buChar char="•"/>
            </a:pPr>
            <a:r>
              <a:rPr lang="ar-EG" sz="2400" u="sng" dirty="0">
                <a:solidFill>
                  <a:srgbClr val="FF0000"/>
                </a:solidFill>
              </a:rPr>
              <a:t>تأمين المعاملات والبيانات الشخصية للعملاء يعتبر من أكبر التحديات</a:t>
            </a:r>
            <a:r>
              <a:rPr lang="ar-EG" sz="2400" dirty="0"/>
              <a:t>، حيث أن أي اختراق يمكن أن يضر بسمعة الشركة ويؤدي إلى خسائر مالية جسيمة.</a:t>
            </a:r>
          </a:p>
          <a:p>
            <a:pPr marL="342900" indent="-342900" algn="just" rtl="1">
              <a:buFont typeface="Arial" panose="020B0604020202020204" pitchFamily="34" charset="0"/>
              <a:buChar char="•"/>
            </a:pPr>
            <a:r>
              <a:rPr lang="ar-EG" sz="2400" dirty="0"/>
              <a:t> من هنا، يصبح الاستثمار في تقنيات الأمان السيبراني جزءًا أساسيًا لضمان الثقة في البيئة الرقمية.</a:t>
            </a:r>
          </a:p>
          <a:p>
            <a:pPr marL="342900" marR="0" lvl="0" indent="-3429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ar-EG" sz="2200" b="0" i="0" u="none" strike="noStrike" kern="1200" cap="none" spc="0" normalizeH="0" baseline="0" noProof="0" dirty="0">
              <a:ln>
                <a:noFill/>
              </a:ln>
              <a:solidFill>
                <a:prstClr val="black"/>
              </a:solidFill>
              <a:effectLst/>
              <a:uLnTx/>
              <a:uFillTx/>
              <a:latin typeface="Alexandria" charset="0"/>
              <a:ea typeface="+mn-ea"/>
              <a:cs typeface="Alexandria"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000" b="1" i="0" u="none" strike="noStrike" kern="1200" cap="none" spc="0" normalizeH="0" baseline="0" noProof="0" dirty="0">
              <a:ln>
                <a:noFill/>
              </a:ln>
              <a:solidFill>
                <a:prstClr val="black"/>
              </a:solidFill>
              <a:effectLst/>
              <a:uLnTx/>
              <a:uFillTx/>
              <a:latin typeface="Calibri"/>
              <a:ea typeface="+mn-ea"/>
              <a:cs typeface="Arial" panose="020B0604020202020204" pitchFamily="34" charset="0"/>
            </a:endParaRPr>
          </a:p>
        </p:txBody>
      </p:sp>
      <p:sp>
        <p:nvSpPr>
          <p:cNvPr id="13" name="TextBox 12">
            <a:extLst>
              <a:ext uri="{FF2B5EF4-FFF2-40B4-BE49-F238E27FC236}">
                <a16:creationId xmlns:a16="http://schemas.microsoft.com/office/drawing/2014/main" xmlns="" id="{F8BE9BA4-3DFD-AD10-7A09-7DC73E8AA4BA}"/>
              </a:ext>
            </a:extLst>
          </p:cNvPr>
          <p:cNvSpPr txBox="1"/>
          <p:nvPr/>
        </p:nvSpPr>
        <p:spPr>
          <a:xfrm>
            <a:off x="3014403" y="4796617"/>
            <a:ext cx="5339888" cy="1477328"/>
          </a:xfrm>
          <a:prstGeom prst="rect">
            <a:avLst/>
          </a:prstGeom>
          <a:solidFill>
            <a:srgbClr val="FFFF00"/>
          </a:solidFill>
        </p:spPr>
        <p:txBody>
          <a:bodyPr wrap="square">
            <a:spAutoFit/>
          </a:bodyPr>
          <a:lstStyle/>
          <a:p>
            <a:pPr algn="r" rtl="1"/>
            <a:r>
              <a:rPr lang="ar-EG" b="1" dirty="0"/>
              <a:t>⚖️ لماذا تعتبر حماية البيانات أمرًا اقتصاديًا؟</a:t>
            </a:r>
          </a:p>
          <a:p>
            <a:pPr algn="r" rtl="1"/>
            <a:r>
              <a:rPr lang="ar-EG" dirty="0"/>
              <a:t>لأن </a:t>
            </a:r>
            <a:r>
              <a:rPr lang="ar-EG" b="1" dirty="0"/>
              <a:t>اختراقًا واحدًا</a:t>
            </a:r>
            <a:r>
              <a:rPr lang="ar-EG" dirty="0"/>
              <a:t> يمكن أن يكلف الشركة:</a:t>
            </a:r>
          </a:p>
          <a:p>
            <a:pPr lvl="1" algn="r" rtl="1"/>
            <a:r>
              <a:rPr lang="ar-EG" dirty="0"/>
              <a:t>ملايين الدولارات في الغرامات</a:t>
            </a:r>
          </a:p>
          <a:p>
            <a:pPr lvl="1" algn="r" rtl="1"/>
            <a:r>
              <a:rPr lang="ar-EG" dirty="0"/>
              <a:t>فقدان ثقة العملاء (والتي تُعد رأس مال حقيقي)</a:t>
            </a:r>
          </a:p>
          <a:p>
            <a:pPr lvl="1" algn="r" rtl="1"/>
            <a:r>
              <a:rPr lang="ar-EG" dirty="0"/>
              <a:t>انخفاض في القيمة السوقية والعلامة التجارية</a:t>
            </a:r>
          </a:p>
        </p:txBody>
      </p:sp>
    </p:spTree>
    <p:extLst>
      <p:ext uri="{BB962C8B-B14F-4D97-AF65-F5344CB8AC3E}">
        <p14:creationId xmlns:p14="http://schemas.microsoft.com/office/powerpoint/2010/main" val="297247192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24365764-1E3A-4E2B-9074-CD35E7F9DE4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4FFAF643-4AE0-8FCA-69AA-36FFDB78947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1586BC97-5960-5719-CEA3-BD180C4712E9}"/>
              </a:ext>
            </a:extLst>
          </p:cNvPr>
          <p:cNvSpPr/>
          <p:nvPr/>
        </p:nvSpPr>
        <p:spPr>
          <a:xfrm>
            <a:off x="-147282" y="1420476"/>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C0648A73-C460-C518-F5A0-87ABAC20BA87}"/>
              </a:ext>
            </a:extLst>
          </p:cNvPr>
          <p:cNvSpPr/>
          <p:nvPr/>
        </p:nvSpPr>
        <p:spPr>
          <a:xfrm>
            <a:off x="1064871" y="1135975"/>
            <a:ext cx="9734309" cy="54738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a:t>الاقتصاد السلوكي</a:t>
            </a:r>
            <a:endParaRPr lang="ar-SA" dirty="0"/>
          </a:p>
        </p:txBody>
      </p:sp>
      <p:pic>
        <p:nvPicPr>
          <p:cNvPr id="5" name="Graphic 21">
            <a:extLst>
              <a:ext uri="{FF2B5EF4-FFF2-40B4-BE49-F238E27FC236}">
                <a16:creationId xmlns:a16="http://schemas.microsoft.com/office/drawing/2014/main" xmlns="" id="{08B1A330-9855-4C03-38FF-666575D5DF7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AB28066B-656B-5546-A353-910149E2727E}"/>
              </a:ext>
            </a:extLst>
          </p:cNvPr>
          <p:cNvSpPr txBox="1"/>
          <p:nvPr/>
        </p:nvSpPr>
        <p:spPr>
          <a:xfrm>
            <a:off x="2561143" y="1135975"/>
            <a:ext cx="9565822" cy="523220"/>
          </a:xfrm>
          <a:prstGeom prst="rect">
            <a:avLst/>
          </a:prstGeom>
          <a:noFill/>
        </p:spPr>
        <p:txBody>
          <a:bodyPr wrap="square" rtlCol="0">
            <a:spAutoFit/>
          </a:bodyPr>
          <a:lstStyle/>
          <a:p>
            <a:pPr algn="ctr" rtl="1"/>
            <a:r>
              <a:rPr lang="ar-EG" sz="2800" b="1" dirty="0">
                <a:solidFill>
                  <a:srgbClr val="C00000"/>
                </a:solidFill>
                <a:latin typeface="Calibri" panose="020F0502020204030204" pitchFamily="34" charset="0"/>
                <a:cs typeface="Calibri" panose="020F0502020204030204" pitchFamily="34" charset="0"/>
              </a:rPr>
              <a:t>1.2. </a:t>
            </a:r>
            <a:r>
              <a:rPr lang="ar-EG" sz="2800" dirty="0"/>
              <a:t>  </a:t>
            </a:r>
            <a:r>
              <a:rPr lang="ar-EG" sz="2800" b="1" dirty="0">
                <a:solidFill>
                  <a:srgbClr val="C00000"/>
                </a:solidFill>
                <a:latin typeface="Calibri" panose="020F0502020204030204" pitchFamily="34" charset="0"/>
                <a:cs typeface="Calibri" panose="020F0502020204030204" pitchFamily="34" charset="0"/>
              </a:rPr>
              <a:t>الاستثمار في الأمن السيبراني: ضرورة اقتصادية</a:t>
            </a:r>
            <a:endParaRPr lang="en-US" sz="2800" b="1" dirty="0">
              <a:solidFill>
                <a:srgbClr val="C00000"/>
              </a:solidFill>
              <a:latin typeface="Calibri" panose="020F0502020204030204" pitchFamily="34" charset="0"/>
              <a:cs typeface="Calibri" panose="020F0502020204030204" pitchFamily="34" charset="0"/>
            </a:endParaRPr>
          </a:p>
        </p:txBody>
      </p:sp>
      <p:sp>
        <p:nvSpPr>
          <p:cNvPr id="4" name="TextBox 3">
            <a:extLst>
              <a:ext uri="{FF2B5EF4-FFF2-40B4-BE49-F238E27FC236}">
                <a16:creationId xmlns:a16="http://schemas.microsoft.com/office/drawing/2014/main" xmlns="" id="{914AA597-87CD-766D-5374-4832CE3D2428}"/>
              </a:ext>
            </a:extLst>
          </p:cNvPr>
          <p:cNvSpPr txBox="1"/>
          <p:nvPr/>
        </p:nvSpPr>
        <p:spPr>
          <a:xfrm>
            <a:off x="5690915" y="1905506"/>
            <a:ext cx="4829855" cy="2677656"/>
          </a:xfrm>
          <a:prstGeom prst="rect">
            <a:avLst/>
          </a:prstGeom>
          <a:noFill/>
        </p:spPr>
        <p:txBody>
          <a:bodyPr wrap="square" rtlCol="0">
            <a:spAutoFit/>
          </a:bodyPr>
          <a:lstStyle/>
          <a:p>
            <a:pPr algn="r" rtl="1"/>
            <a:r>
              <a:rPr lang="ar-EG" sz="2400" b="1" dirty="0"/>
              <a:t>أدوات وتقنيات تستخدمها الشركات الذكية:</a:t>
            </a:r>
          </a:p>
          <a:p>
            <a:pPr marL="342900" indent="-342900" algn="r" rtl="1">
              <a:buFont typeface="Arial" panose="020B0604020202020204" pitchFamily="34" charset="0"/>
              <a:buChar char="•"/>
            </a:pPr>
            <a:r>
              <a:rPr lang="ar-EG" sz="2400" b="1" dirty="0"/>
              <a:t>تشفير البيانات (</a:t>
            </a:r>
            <a:r>
              <a:rPr lang="en-MY" sz="2400" b="1" dirty="0"/>
              <a:t>Encryption)</a:t>
            </a:r>
            <a:endParaRPr lang="en-MY" sz="2400" dirty="0"/>
          </a:p>
          <a:p>
            <a:pPr marL="342900" indent="-342900" algn="r" rtl="1">
              <a:buFont typeface="Arial" panose="020B0604020202020204" pitchFamily="34" charset="0"/>
              <a:buChar char="•"/>
            </a:pPr>
            <a:r>
              <a:rPr lang="ar-EG" sz="2400" b="1" dirty="0"/>
              <a:t>التحقق الثنائي (</a:t>
            </a:r>
            <a:r>
              <a:rPr lang="en-MY" sz="2400" b="1" dirty="0"/>
              <a:t>Two-Factor Authentication)</a:t>
            </a:r>
            <a:endParaRPr lang="en-MY" sz="2400" dirty="0"/>
          </a:p>
          <a:p>
            <a:pPr marL="342900" indent="-342900" algn="r" rtl="1">
              <a:buFont typeface="Arial" panose="020B0604020202020204" pitchFamily="34" charset="0"/>
              <a:buChar char="•"/>
            </a:pPr>
            <a:r>
              <a:rPr lang="ar-EG" sz="2400" b="1" dirty="0"/>
              <a:t>أنظمة الكشف عن التسلل (</a:t>
            </a:r>
            <a:r>
              <a:rPr lang="en-MY" sz="2400" b="1" dirty="0"/>
              <a:t>IDS)</a:t>
            </a:r>
            <a:endParaRPr lang="en-MY" sz="2400" dirty="0"/>
          </a:p>
          <a:p>
            <a:pPr marL="342900" indent="-342900" algn="r" rtl="1">
              <a:buFont typeface="Arial" panose="020B0604020202020204" pitchFamily="34" charset="0"/>
              <a:buChar char="•"/>
            </a:pPr>
            <a:r>
              <a:rPr lang="ar-EG" sz="2400" b="1" dirty="0"/>
              <a:t>التحليل السلوكي لمكافحة الاحتيال</a:t>
            </a:r>
            <a:endParaRPr lang="ar-EG" sz="2400" dirty="0"/>
          </a:p>
          <a:p>
            <a:pPr marL="342900" indent="-342900" algn="r" rtl="1">
              <a:buFont typeface="Arial" panose="020B0604020202020204" pitchFamily="34" charset="0"/>
              <a:buChar char="•"/>
            </a:pPr>
            <a:endParaRPr lang="ar-EG" sz="2400" dirty="0"/>
          </a:p>
        </p:txBody>
      </p:sp>
      <p:sp>
        <p:nvSpPr>
          <p:cNvPr id="2" name="AutoShape 2" descr="ما هو الاقتصاد السلوكي ؟ | AvaTrade">
            <a:extLst>
              <a:ext uri="{FF2B5EF4-FFF2-40B4-BE49-F238E27FC236}">
                <a16:creationId xmlns:a16="http://schemas.microsoft.com/office/drawing/2014/main" xmlns="" id="{DC56A808-DFA5-A125-010E-544386D5B101}"/>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6" name="Picture 5">
            <a:extLst>
              <a:ext uri="{FF2B5EF4-FFF2-40B4-BE49-F238E27FC236}">
                <a16:creationId xmlns:a16="http://schemas.microsoft.com/office/drawing/2014/main" xmlns="" id="{F61BD8AC-0D5E-77D2-9034-BE208B478BE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388051" y="5025566"/>
            <a:ext cx="2199228" cy="1464903"/>
          </a:xfrm>
          <a:prstGeom prst="rect">
            <a:avLst/>
          </a:prstGeom>
        </p:spPr>
      </p:pic>
      <p:sp>
        <p:nvSpPr>
          <p:cNvPr id="10" name="TextBox 9">
            <a:extLst>
              <a:ext uri="{FF2B5EF4-FFF2-40B4-BE49-F238E27FC236}">
                <a16:creationId xmlns:a16="http://schemas.microsoft.com/office/drawing/2014/main" xmlns="" id="{914AA597-87CD-766D-5374-4832CE3D2428}"/>
              </a:ext>
            </a:extLst>
          </p:cNvPr>
          <p:cNvSpPr txBox="1"/>
          <p:nvPr/>
        </p:nvSpPr>
        <p:spPr>
          <a:xfrm>
            <a:off x="1418545" y="3349672"/>
            <a:ext cx="4272370" cy="1569660"/>
          </a:xfrm>
          <a:prstGeom prst="rect">
            <a:avLst/>
          </a:prstGeom>
          <a:solidFill>
            <a:srgbClr val="00B050"/>
          </a:solidFill>
        </p:spPr>
        <p:txBody>
          <a:bodyPr wrap="square" rtlCol="0">
            <a:spAutoFit/>
          </a:bodyPr>
          <a:lstStyle/>
          <a:p>
            <a:pPr algn="r" rtl="1"/>
            <a:r>
              <a:rPr lang="ar-EG" sz="2400" b="1" dirty="0"/>
              <a:t>المكسب؟</a:t>
            </a:r>
          </a:p>
          <a:p>
            <a:pPr algn="r" rtl="1"/>
            <a:r>
              <a:rPr lang="ar-EG" sz="2400" dirty="0"/>
              <a:t>الحفاظ على </a:t>
            </a:r>
            <a:r>
              <a:rPr lang="ar-EG" sz="2400" b="1" dirty="0"/>
              <a:t>ثقة العملاء</a:t>
            </a:r>
            <a:endParaRPr lang="ar-EG" sz="2400" dirty="0"/>
          </a:p>
          <a:p>
            <a:pPr algn="r" rtl="1"/>
            <a:r>
              <a:rPr lang="ar-EG" sz="2400" dirty="0"/>
              <a:t>ضمان استمرارية العمليات</a:t>
            </a:r>
          </a:p>
          <a:p>
            <a:pPr algn="r" rtl="1"/>
            <a:r>
              <a:rPr lang="ar-EG" sz="2400" dirty="0"/>
              <a:t>تقليل مخاطر الخسائر المالية والقانونية</a:t>
            </a:r>
          </a:p>
        </p:txBody>
      </p:sp>
    </p:spTree>
    <p:extLst>
      <p:ext uri="{BB962C8B-B14F-4D97-AF65-F5344CB8AC3E}">
        <p14:creationId xmlns:p14="http://schemas.microsoft.com/office/powerpoint/2010/main" val="346263836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CE4F9EAB-F474-3323-17EF-DB078108B46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0B89C3B4-4A16-8C4F-D96E-FAB034110C57}"/>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6B9EDEA9-0AA9-9A52-ACBC-9C49C927AD27}"/>
              </a:ext>
            </a:extLst>
          </p:cNvPr>
          <p:cNvSpPr/>
          <p:nvPr/>
        </p:nvSpPr>
        <p:spPr>
          <a:xfrm>
            <a:off x="-147282" y="1420476"/>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48ECE841-5C7E-24FE-4144-50FBBB2E9E4C}"/>
              </a:ext>
            </a:extLst>
          </p:cNvPr>
          <p:cNvSpPr/>
          <p:nvPr/>
        </p:nvSpPr>
        <p:spPr>
          <a:xfrm>
            <a:off x="1064871" y="1135975"/>
            <a:ext cx="9734309" cy="54738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الاقتصاد السلوكي</a:t>
            </a:r>
          </a:p>
        </p:txBody>
      </p:sp>
      <p:pic>
        <p:nvPicPr>
          <p:cNvPr id="5" name="Graphic 21">
            <a:extLst>
              <a:ext uri="{FF2B5EF4-FFF2-40B4-BE49-F238E27FC236}">
                <a16:creationId xmlns:a16="http://schemas.microsoft.com/office/drawing/2014/main" xmlns="" id="{F69FB1B2-838B-AA71-538A-8E854363284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0953FA5E-32F0-90BC-D595-DDA238EF7098}"/>
              </a:ext>
            </a:extLst>
          </p:cNvPr>
          <p:cNvSpPr txBox="1"/>
          <p:nvPr/>
        </p:nvSpPr>
        <p:spPr>
          <a:xfrm>
            <a:off x="1741738" y="1174888"/>
            <a:ext cx="9057442" cy="1015663"/>
          </a:xfrm>
          <a:prstGeom prst="rect">
            <a:avLst/>
          </a:prstGeom>
          <a:noFill/>
        </p:spPr>
        <p:txBody>
          <a:bodyPr wrap="square" rtlCol="0">
            <a:spAutoFit/>
          </a:bodyPr>
          <a:lstStyle/>
          <a:p>
            <a:pPr algn="ctr" rtl="1"/>
            <a:r>
              <a:rPr lang="ar-EG" sz="3200" b="1" dirty="0">
                <a:solidFill>
                  <a:srgbClr val="C00000"/>
                </a:solidFill>
                <a:latin typeface="Calibri" panose="020F0502020204030204" pitchFamily="34" charset="0"/>
                <a:cs typeface="Calibri" panose="020F0502020204030204" pitchFamily="34" charset="0"/>
              </a:rPr>
              <a:t>3. </a:t>
            </a:r>
            <a:r>
              <a:rPr lang="ar-EG" sz="2800" b="1" dirty="0">
                <a:solidFill>
                  <a:srgbClr val="C00000"/>
                </a:solidFill>
                <a:latin typeface="Calibri" panose="020F0502020204030204" pitchFamily="34" charset="0"/>
                <a:cs typeface="Calibri" panose="020F0502020204030204" pitchFamily="34" charset="0"/>
              </a:rPr>
              <a:t>محتوى ناتج من المستخدم   </a:t>
            </a:r>
            <a:r>
              <a:rPr lang="en-MY" sz="2800" b="1" dirty="0">
                <a:solidFill>
                  <a:srgbClr val="C00000"/>
                </a:solidFill>
                <a:latin typeface="Calibri" panose="020F0502020204030204" pitchFamily="34" charset="0"/>
                <a:cs typeface="Calibri" panose="020F0502020204030204" pitchFamily="34" charset="0"/>
              </a:rPr>
              <a:t>User-Generated Content - </a:t>
            </a:r>
            <a:r>
              <a:rPr lang="en-MY" sz="2800" b="1" dirty="0" err="1">
                <a:solidFill>
                  <a:srgbClr val="C00000"/>
                </a:solidFill>
                <a:latin typeface="Calibri" panose="020F0502020204030204" pitchFamily="34" charset="0"/>
                <a:cs typeface="Calibri" panose="020F0502020204030204" pitchFamily="34" charset="0"/>
              </a:rPr>
              <a:t>UGC</a:t>
            </a:r>
            <a:endParaRPr lang="ar-EG" sz="2800" b="1" dirty="0">
              <a:solidFill>
                <a:srgbClr val="C00000"/>
              </a:solidFill>
              <a:latin typeface="Calibri" panose="020F0502020204030204" pitchFamily="34" charset="0"/>
              <a:cs typeface="Calibri" panose="020F0502020204030204" pitchFamily="34" charset="0"/>
            </a:endParaRPr>
          </a:p>
          <a:p>
            <a:pPr algn="ctr" rtl="1"/>
            <a:endParaRPr lang="ar-EG" sz="2800" b="1" dirty="0">
              <a:solidFill>
                <a:srgbClr val="C00000"/>
              </a:solidFill>
              <a:latin typeface="Calibri" panose="020F0502020204030204" pitchFamily="34" charset="0"/>
              <a:cs typeface="Calibri" panose="020F0502020204030204" pitchFamily="34" charset="0"/>
            </a:endParaRPr>
          </a:p>
        </p:txBody>
      </p:sp>
      <p:sp>
        <p:nvSpPr>
          <p:cNvPr id="4" name="TextBox 3">
            <a:extLst>
              <a:ext uri="{FF2B5EF4-FFF2-40B4-BE49-F238E27FC236}">
                <a16:creationId xmlns:a16="http://schemas.microsoft.com/office/drawing/2014/main" xmlns="" id="{3CCE5E2C-C45E-B7A9-3D03-8B7F00DDCADB}"/>
              </a:ext>
            </a:extLst>
          </p:cNvPr>
          <p:cNvSpPr txBox="1"/>
          <p:nvPr/>
        </p:nvSpPr>
        <p:spPr>
          <a:xfrm>
            <a:off x="1527858" y="2062904"/>
            <a:ext cx="9089894" cy="2416046"/>
          </a:xfrm>
          <a:prstGeom prst="rect">
            <a:avLst/>
          </a:prstGeom>
          <a:noFill/>
        </p:spPr>
        <p:txBody>
          <a:bodyPr wrap="square" rtlCol="0">
            <a:spAutoFit/>
          </a:bodyPr>
          <a:lstStyle/>
          <a:p>
            <a:pPr marL="342900" indent="-342900" algn="just" rtl="1">
              <a:buFont typeface="Arial" panose="020B0604020202020204" pitchFamily="34" charset="0"/>
              <a:buChar char="•"/>
            </a:pPr>
            <a:r>
              <a:rPr lang="ar-EG" sz="2400" dirty="0"/>
              <a:t> </a:t>
            </a:r>
            <a:r>
              <a:rPr lang="ar-EG" sz="2400" b="1" dirty="0"/>
              <a:t>تعريف:</a:t>
            </a:r>
            <a:r>
              <a:rPr lang="ar-EG" sz="2400" dirty="0"/>
              <a:t> المحتوى الذي يُنتجه المستخدمون هو أي نوع من أنواع المحتوى – سواء كان – مثل </a:t>
            </a:r>
            <a:r>
              <a:rPr lang="en-MY" sz="2400" b="1" dirty="0"/>
              <a:t>📷 </a:t>
            </a:r>
            <a:r>
              <a:rPr lang="ar-EG" sz="2400" b="1" dirty="0"/>
              <a:t>الصور، </a:t>
            </a:r>
            <a:r>
              <a:rPr lang="en-MY" sz="2400" b="1" dirty="0"/>
              <a:t>🎥 </a:t>
            </a:r>
            <a:r>
              <a:rPr lang="ar-EG" sz="2400" b="1" dirty="0"/>
              <a:t> الفيديوهات، ✍️ النصوص، </a:t>
            </a:r>
            <a:r>
              <a:rPr lang="en-MY" sz="2400" b="1" dirty="0"/>
              <a:t>🎧</a:t>
            </a:r>
            <a:r>
              <a:rPr lang="ar-EG" sz="2400" b="1" dirty="0"/>
              <a:t>   الصوتيات</a:t>
            </a:r>
            <a:r>
              <a:rPr lang="ar-EG" sz="2400" dirty="0"/>
              <a:t> – يقوم المستخدمون بإنشائه ونشره على الإنترنت. هذا المحتوى يتم بمبادرة شخصية من الأفراد، وليس من قبل العلامات التجارية أو الشركات، وغالبًا ما يُنشر على منصات مثل:. </a:t>
            </a:r>
          </a:p>
          <a:p>
            <a:pPr marL="342900" indent="-342900" algn="just" rtl="1">
              <a:buFont typeface="Arial" panose="020B0604020202020204" pitchFamily="34" charset="0"/>
              <a:buChar char="•"/>
            </a:pPr>
            <a:endParaRPr lang="ar-EG" sz="1100" dirty="0"/>
          </a:p>
          <a:p>
            <a:pPr marL="342900" indent="-342900" algn="r" rtl="1">
              <a:buFont typeface="Arial" panose="020B0604020202020204" pitchFamily="34" charset="0"/>
              <a:buChar char="•"/>
            </a:pPr>
            <a:endParaRPr lang="ar-EG" sz="2400" dirty="0"/>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000" b="1" i="0" u="none" strike="noStrike" kern="1200" cap="none" spc="0" normalizeH="0" baseline="0" noProof="0" dirty="0">
              <a:ln>
                <a:noFill/>
              </a:ln>
              <a:solidFill>
                <a:prstClr val="black"/>
              </a:solidFill>
              <a:effectLst/>
              <a:uLnTx/>
              <a:uFillTx/>
              <a:latin typeface="Calibri"/>
              <a:ea typeface="+mn-ea"/>
              <a:cs typeface="Arial" panose="020B0604020202020204" pitchFamily="34" charset="0"/>
            </a:endParaRPr>
          </a:p>
        </p:txBody>
      </p:sp>
      <p:sp>
        <p:nvSpPr>
          <p:cNvPr id="2" name="AutoShape 2" descr="ما هو الاقتصاد السلوكي ؟ | AvaTrade">
            <a:extLst>
              <a:ext uri="{FF2B5EF4-FFF2-40B4-BE49-F238E27FC236}">
                <a16:creationId xmlns:a16="http://schemas.microsoft.com/office/drawing/2014/main" xmlns="" id="{976485B3-298F-1106-1943-718AE19E4DCE}"/>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4"/>
          <a:stretch>
            <a:fillRect/>
          </a:stretch>
        </p:blipFill>
        <p:spPr>
          <a:xfrm>
            <a:off x="2626178" y="3831866"/>
            <a:ext cx="6753349" cy="2202029"/>
          </a:xfrm>
          <a:prstGeom prst="rect">
            <a:avLst/>
          </a:prstGeom>
        </p:spPr>
      </p:pic>
    </p:spTree>
    <p:extLst>
      <p:ext uri="{BB962C8B-B14F-4D97-AF65-F5344CB8AC3E}">
        <p14:creationId xmlns:p14="http://schemas.microsoft.com/office/powerpoint/2010/main" val="150206032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AEAC71D0-5B9D-97D8-1F79-358D7112E94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EE3B3A9E-E578-1645-3735-338EFB503CE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9B38359E-DF4A-138D-0019-AC055D75EC94}"/>
              </a:ext>
            </a:extLst>
          </p:cNvPr>
          <p:cNvSpPr/>
          <p:nvPr/>
        </p:nvSpPr>
        <p:spPr>
          <a:xfrm>
            <a:off x="-147282" y="1420476"/>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76281210-E747-FAED-3FA4-BB2BC715D09A}"/>
              </a:ext>
            </a:extLst>
          </p:cNvPr>
          <p:cNvSpPr/>
          <p:nvPr/>
        </p:nvSpPr>
        <p:spPr>
          <a:xfrm>
            <a:off x="1064871" y="1135975"/>
            <a:ext cx="9734309" cy="54738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MY" b="1"/>
              <a:t>📈 4. </a:t>
            </a:r>
            <a:r>
              <a:rPr lang="ar-EG" b="1"/>
              <a:t>تحسين الظهور في محركات البحث (</a:t>
            </a:r>
            <a:r>
              <a:rPr lang="en-MY" b="1"/>
              <a:t>SEO)</a:t>
            </a:r>
          </a:p>
          <a:p>
            <a:r>
              <a:rPr lang="ar-EG"/>
              <a:t>زيادة المحتوى المتعلق بالعلامة التجارية ترفع من فرص الظهور في نتائج البحث </a:t>
            </a:r>
            <a:r>
              <a:rPr lang="en-MY"/>
              <a:t>🧲🔍</a:t>
            </a:r>
          </a:p>
        </p:txBody>
      </p:sp>
      <p:pic>
        <p:nvPicPr>
          <p:cNvPr id="5" name="Graphic 21">
            <a:extLst>
              <a:ext uri="{FF2B5EF4-FFF2-40B4-BE49-F238E27FC236}">
                <a16:creationId xmlns:a16="http://schemas.microsoft.com/office/drawing/2014/main" xmlns="" id="{6D7F2900-3149-DE51-6C92-FE0B7288A07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40249" y="33807"/>
            <a:ext cx="2305141" cy="1076343"/>
          </a:xfrm>
          <a:prstGeom prst="rect">
            <a:avLst/>
          </a:prstGeom>
        </p:spPr>
      </p:pic>
      <p:sp>
        <p:nvSpPr>
          <p:cNvPr id="7" name="TextBox 6">
            <a:extLst>
              <a:ext uri="{FF2B5EF4-FFF2-40B4-BE49-F238E27FC236}">
                <a16:creationId xmlns:a16="http://schemas.microsoft.com/office/drawing/2014/main" xmlns="" id="{95099D8A-AE13-435C-9016-F559DA9D72A6}"/>
              </a:ext>
            </a:extLst>
          </p:cNvPr>
          <p:cNvSpPr txBox="1"/>
          <p:nvPr/>
        </p:nvSpPr>
        <p:spPr>
          <a:xfrm>
            <a:off x="2921179" y="1208800"/>
            <a:ext cx="9398643" cy="584775"/>
          </a:xfrm>
          <a:prstGeom prst="rect">
            <a:avLst/>
          </a:prstGeom>
          <a:noFill/>
        </p:spPr>
        <p:txBody>
          <a:bodyPr wrap="square" rtlCol="0">
            <a:spAutoFit/>
          </a:bodyPr>
          <a:lstStyle/>
          <a:p>
            <a:pPr algn="ctr" rtl="1"/>
            <a:r>
              <a:rPr lang="ar-EG" sz="3200" b="1" dirty="0">
                <a:solidFill>
                  <a:srgbClr val="C00000"/>
                </a:solidFill>
                <a:latin typeface="Calibri" panose="020F0502020204030204" pitchFamily="34" charset="0"/>
                <a:cs typeface="Calibri" panose="020F0502020204030204" pitchFamily="34" charset="0"/>
              </a:rPr>
              <a:t>3.1. </a:t>
            </a:r>
            <a:r>
              <a:rPr lang="ar-EG" sz="2800" b="1" dirty="0">
                <a:solidFill>
                  <a:srgbClr val="C00000"/>
                </a:solidFill>
                <a:latin typeface="Calibri" panose="020F0502020204030204" pitchFamily="34" charset="0"/>
                <a:cs typeface="Calibri" panose="020F0502020204030204" pitchFamily="34" charset="0"/>
              </a:rPr>
              <a:t>أهمية </a:t>
            </a:r>
            <a:r>
              <a:rPr lang="en-MY" sz="2800" b="1" dirty="0" err="1">
                <a:solidFill>
                  <a:srgbClr val="C00000"/>
                </a:solidFill>
                <a:latin typeface="Calibri" panose="020F0502020204030204" pitchFamily="34" charset="0"/>
                <a:cs typeface="Calibri" panose="020F0502020204030204" pitchFamily="34" charset="0"/>
              </a:rPr>
              <a:t>UGC</a:t>
            </a:r>
            <a:r>
              <a:rPr lang="en-MY" sz="2800" b="1" dirty="0">
                <a:solidFill>
                  <a:srgbClr val="C00000"/>
                </a:solidFill>
                <a:latin typeface="Calibri" panose="020F0502020204030204" pitchFamily="34" charset="0"/>
                <a:cs typeface="Calibri" panose="020F0502020204030204" pitchFamily="34" charset="0"/>
              </a:rPr>
              <a:t> </a:t>
            </a:r>
            <a:r>
              <a:rPr lang="ar-EG" sz="2800" b="1" dirty="0">
                <a:solidFill>
                  <a:srgbClr val="C00000"/>
                </a:solidFill>
                <a:latin typeface="Calibri" panose="020F0502020204030204" pitchFamily="34" charset="0"/>
                <a:cs typeface="Calibri" panose="020F0502020204030204" pitchFamily="34" charset="0"/>
              </a:rPr>
              <a:t>في اقتصاديات التسويق الرقمي</a:t>
            </a:r>
          </a:p>
        </p:txBody>
      </p:sp>
      <p:sp>
        <p:nvSpPr>
          <p:cNvPr id="4" name="TextBox 3">
            <a:extLst>
              <a:ext uri="{FF2B5EF4-FFF2-40B4-BE49-F238E27FC236}">
                <a16:creationId xmlns:a16="http://schemas.microsoft.com/office/drawing/2014/main" xmlns="" id="{A2229028-EFD0-4CB6-DC41-68D7FBFB1ED1}"/>
              </a:ext>
            </a:extLst>
          </p:cNvPr>
          <p:cNvSpPr txBox="1"/>
          <p:nvPr/>
        </p:nvSpPr>
        <p:spPr>
          <a:xfrm>
            <a:off x="4087091" y="1840203"/>
            <a:ext cx="6530660" cy="1231106"/>
          </a:xfrm>
          <a:prstGeom prst="rect">
            <a:avLst/>
          </a:prstGeom>
          <a:noFill/>
        </p:spPr>
        <p:txBody>
          <a:bodyPr wrap="square" rtlCol="0">
            <a:spAutoFit/>
          </a:bodyPr>
          <a:lstStyle/>
          <a:p>
            <a:pPr algn="r" rtl="1"/>
            <a:r>
              <a:rPr lang="en-MY" b="1" dirty="0"/>
              <a:t>✅ 1. </a:t>
            </a:r>
            <a:r>
              <a:rPr lang="ar-EG" b="1" dirty="0"/>
              <a:t>زيادة الثقة والمصداقية</a:t>
            </a:r>
          </a:p>
          <a:p>
            <a:pPr algn="r" rtl="1"/>
            <a:r>
              <a:rPr lang="ar-EG" dirty="0"/>
              <a:t>العملاء يثقون أكثر في المحتوى الحقيقي من المستخدمين مقارنةً بالإعلانات المباشرة </a:t>
            </a:r>
            <a:r>
              <a:rPr lang="en-MY" dirty="0"/>
              <a:t>💬</a:t>
            </a:r>
          </a:p>
          <a:p>
            <a:pPr algn="r" rtl="1"/>
            <a:r>
              <a:rPr lang="en-MY" dirty="0"/>
              <a:t>90% </a:t>
            </a:r>
            <a:r>
              <a:rPr lang="ar-EG" dirty="0"/>
              <a:t>من الناس يعتمدون على توصيات الآخرين عند اتخاذ قرار الشراء </a:t>
            </a:r>
            <a:r>
              <a:rPr lang="en-MY" dirty="0"/>
              <a:t>🤝</a:t>
            </a:r>
          </a:p>
          <a:p>
            <a:pPr lvl="2" algn="just" rtl="1"/>
            <a:endParaRPr kumimoji="0" lang="ar-EG" sz="2000" b="1" i="0" u="none" strike="noStrike" kern="1200" cap="none" spc="0" normalizeH="0" baseline="0" noProof="0" dirty="0">
              <a:ln>
                <a:noFill/>
              </a:ln>
              <a:solidFill>
                <a:prstClr val="black"/>
              </a:solidFill>
              <a:effectLst/>
              <a:uLnTx/>
              <a:uFillTx/>
              <a:latin typeface="Calibri"/>
              <a:ea typeface="+mn-ea"/>
              <a:cs typeface="Arial" panose="020B0604020202020204" pitchFamily="34" charset="0"/>
            </a:endParaRPr>
          </a:p>
        </p:txBody>
      </p:sp>
      <p:sp>
        <p:nvSpPr>
          <p:cNvPr id="2" name="AutoShape 2" descr="ما هو الاقتصاد السلوكي ؟ | AvaTrade">
            <a:extLst>
              <a:ext uri="{FF2B5EF4-FFF2-40B4-BE49-F238E27FC236}">
                <a16:creationId xmlns:a16="http://schemas.microsoft.com/office/drawing/2014/main" xmlns="" id="{96D53160-F0E3-B61B-3255-C56630913E4D}"/>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1" name="Rectangle 10">
            <a:extLst>
              <a:ext uri="{FF2B5EF4-FFF2-40B4-BE49-F238E27FC236}">
                <a16:creationId xmlns:a16="http://schemas.microsoft.com/office/drawing/2014/main" xmlns="" id="{EE6BA7DF-CCDC-E6A2-8D9A-DAF2CE7DD69A}"/>
              </a:ext>
            </a:extLst>
          </p:cNvPr>
          <p:cNvSpPr/>
          <p:nvPr/>
        </p:nvSpPr>
        <p:spPr>
          <a:xfrm rot="609974">
            <a:off x="3938316" y="2418591"/>
            <a:ext cx="807043" cy="282753"/>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TextBox 20">
            <a:extLst>
              <a:ext uri="{FF2B5EF4-FFF2-40B4-BE49-F238E27FC236}">
                <a16:creationId xmlns:a16="http://schemas.microsoft.com/office/drawing/2014/main" xmlns="" id="{CF610BE1-1000-6151-EBE0-A1E49C6D13EA}"/>
              </a:ext>
            </a:extLst>
          </p:cNvPr>
          <p:cNvSpPr txBox="1"/>
          <p:nvPr/>
        </p:nvSpPr>
        <p:spPr>
          <a:xfrm>
            <a:off x="4462083" y="3256233"/>
            <a:ext cx="4611225" cy="1323439"/>
          </a:xfrm>
          <a:prstGeom prst="rect">
            <a:avLst/>
          </a:prstGeom>
          <a:noFill/>
        </p:spPr>
        <p:txBody>
          <a:bodyPr wrap="square" rtlCol="0">
            <a:spAutoFit/>
          </a:bodyPr>
          <a:lstStyle/>
          <a:p>
            <a:pPr algn="r" rtl="1"/>
            <a:r>
              <a:rPr lang="en-MY" sz="2000" b="1" dirty="0"/>
              <a:t>🔄 </a:t>
            </a:r>
            <a:r>
              <a:rPr lang="ar-EG" sz="2000" b="1" dirty="0"/>
              <a:t>2</a:t>
            </a:r>
            <a:r>
              <a:rPr lang="en-MY" sz="2000" b="1" dirty="0"/>
              <a:t>. </a:t>
            </a:r>
            <a:r>
              <a:rPr lang="ar-EG" sz="2000" b="1" dirty="0"/>
              <a:t>تعزيز التفاعل والمشاركة</a:t>
            </a:r>
          </a:p>
          <a:p>
            <a:pPr algn="r" rtl="1"/>
            <a:r>
              <a:rPr lang="en-MY" sz="2000" b="1" dirty="0" err="1">
                <a:highlight>
                  <a:srgbClr val="FFFF00"/>
                </a:highlight>
              </a:rPr>
              <a:t>UGC</a:t>
            </a:r>
            <a:r>
              <a:rPr lang="en-MY" sz="2000" b="1" dirty="0">
                <a:highlight>
                  <a:srgbClr val="FFFF00"/>
                </a:highlight>
              </a:rPr>
              <a:t> </a:t>
            </a:r>
            <a:r>
              <a:rPr lang="ar-EG" sz="2000" b="1" dirty="0">
                <a:highlight>
                  <a:srgbClr val="FFFF00"/>
                </a:highlight>
              </a:rPr>
              <a:t>يشجع </a:t>
            </a:r>
            <a:r>
              <a:rPr lang="ar-EG" sz="2000" dirty="0"/>
              <a:t>الناس على التفاعل لأنهم يشعرون بأنهم جزء من المجتمع الرقمي </a:t>
            </a:r>
            <a:r>
              <a:rPr lang="en-MY" sz="2000" dirty="0"/>
              <a:t>💬🤳</a:t>
            </a:r>
          </a:p>
          <a:p>
            <a:pPr algn="r" rtl="1"/>
            <a:r>
              <a:rPr lang="ar-SA" sz="2000" b="1" dirty="0"/>
              <a:t> </a:t>
            </a:r>
            <a:endParaRPr lang="en-US" sz="2000" b="1" dirty="0"/>
          </a:p>
        </p:txBody>
      </p:sp>
      <p:sp>
        <p:nvSpPr>
          <p:cNvPr id="15" name="TextBox 14">
            <a:extLst>
              <a:ext uri="{FF2B5EF4-FFF2-40B4-BE49-F238E27FC236}">
                <a16:creationId xmlns:a16="http://schemas.microsoft.com/office/drawing/2014/main" xmlns="" id="{CF610BE1-1000-6151-EBE0-A1E49C6D13EA}"/>
              </a:ext>
            </a:extLst>
          </p:cNvPr>
          <p:cNvSpPr txBox="1"/>
          <p:nvPr/>
        </p:nvSpPr>
        <p:spPr>
          <a:xfrm>
            <a:off x="2413329" y="4894726"/>
            <a:ext cx="4611225" cy="1323439"/>
          </a:xfrm>
          <a:prstGeom prst="rect">
            <a:avLst/>
          </a:prstGeom>
          <a:noFill/>
        </p:spPr>
        <p:txBody>
          <a:bodyPr wrap="square" rtlCol="0">
            <a:spAutoFit/>
          </a:bodyPr>
          <a:lstStyle/>
          <a:p>
            <a:pPr algn="r" rtl="1"/>
            <a:r>
              <a:rPr lang="en-MY" sz="2000" b="1" dirty="0"/>
              <a:t>📈 </a:t>
            </a:r>
            <a:r>
              <a:rPr lang="ar-EG" sz="2000" b="1" dirty="0"/>
              <a:t>3</a:t>
            </a:r>
            <a:r>
              <a:rPr lang="en-MY" sz="2000" b="1" dirty="0"/>
              <a:t>. </a:t>
            </a:r>
            <a:r>
              <a:rPr lang="ar-EG" sz="2000" b="1" dirty="0"/>
              <a:t>تحسين الظهور في محركات البحث (</a:t>
            </a:r>
            <a:r>
              <a:rPr lang="en-MY" sz="2000" b="1" dirty="0" err="1"/>
              <a:t>SEO</a:t>
            </a:r>
            <a:r>
              <a:rPr lang="en-MY" sz="2000" b="1" dirty="0"/>
              <a:t>)</a:t>
            </a:r>
          </a:p>
          <a:p>
            <a:pPr algn="r" rtl="1"/>
            <a:r>
              <a:rPr lang="ar-EG" sz="2000" dirty="0"/>
              <a:t>زيادة المحتوى المتعلق بالعلامة التجارية ترفع من فرص الظهور في نتائج البحث </a:t>
            </a:r>
            <a:r>
              <a:rPr lang="en-MY" sz="2000" dirty="0"/>
              <a:t>🧲🔍</a:t>
            </a:r>
          </a:p>
          <a:p>
            <a:pPr algn="r" rtl="1"/>
            <a:r>
              <a:rPr lang="ar-SA" sz="2000" b="1" dirty="0"/>
              <a:t> </a:t>
            </a:r>
            <a:endParaRPr lang="en-US" sz="2000" b="1" dirty="0"/>
          </a:p>
        </p:txBody>
      </p:sp>
      <p:pic>
        <p:nvPicPr>
          <p:cNvPr id="3" name="Picture 2"/>
          <p:cNvPicPr>
            <a:picLocks noChangeAspect="1"/>
          </p:cNvPicPr>
          <p:nvPr/>
        </p:nvPicPr>
        <p:blipFill>
          <a:blip r:embed="rId4"/>
          <a:stretch>
            <a:fillRect/>
          </a:stretch>
        </p:blipFill>
        <p:spPr>
          <a:xfrm>
            <a:off x="1586579" y="2457848"/>
            <a:ext cx="2333625" cy="1962150"/>
          </a:xfrm>
          <a:prstGeom prst="rect">
            <a:avLst/>
          </a:prstGeom>
        </p:spPr>
      </p:pic>
    </p:spTree>
    <p:extLst>
      <p:ext uri="{BB962C8B-B14F-4D97-AF65-F5344CB8AC3E}">
        <p14:creationId xmlns:p14="http://schemas.microsoft.com/office/powerpoint/2010/main" val="115711443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54312A1B-D335-F2B7-56E1-10F90C33A9F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5C93E9A6-5831-06C2-DBA2-3409376FC86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9A7ADF7C-795C-E184-4982-3DFEE37BFADD}"/>
              </a:ext>
            </a:extLst>
          </p:cNvPr>
          <p:cNvSpPr/>
          <p:nvPr/>
        </p:nvSpPr>
        <p:spPr>
          <a:xfrm>
            <a:off x="-147282" y="1420476"/>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A94C8224-8409-26BC-D12E-BEA3AFE51E33}"/>
              </a:ext>
            </a:extLst>
          </p:cNvPr>
          <p:cNvSpPr/>
          <p:nvPr/>
        </p:nvSpPr>
        <p:spPr>
          <a:xfrm>
            <a:off x="803565" y="1135975"/>
            <a:ext cx="9995616" cy="54738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الاقتصاد السلوكي</a:t>
            </a:r>
          </a:p>
        </p:txBody>
      </p:sp>
      <p:pic>
        <p:nvPicPr>
          <p:cNvPr id="5" name="Graphic 21">
            <a:extLst>
              <a:ext uri="{FF2B5EF4-FFF2-40B4-BE49-F238E27FC236}">
                <a16:creationId xmlns:a16="http://schemas.microsoft.com/office/drawing/2014/main" xmlns="" id="{033A1D69-C023-CBC6-6030-A0C361D3C55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75C66057-4259-C4B9-CC08-2E88724AFB58}"/>
              </a:ext>
            </a:extLst>
          </p:cNvPr>
          <p:cNvSpPr txBox="1"/>
          <p:nvPr/>
        </p:nvSpPr>
        <p:spPr>
          <a:xfrm>
            <a:off x="4330104" y="1191295"/>
            <a:ext cx="7353516" cy="1077218"/>
          </a:xfrm>
          <a:prstGeom prst="rect">
            <a:avLst/>
          </a:prstGeom>
          <a:noFill/>
        </p:spPr>
        <p:txBody>
          <a:bodyPr wrap="square" rtlCol="0">
            <a:spAutoFit/>
          </a:bodyPr>
          <a:lstStyle/>
          <a:p>
            <a:pPr algn="ctr" rtl="1"/>
            <a:r>
              <a:rPr lang="ar-EG" sz="3200" b="1" dirty="0">
                <a:solidFill>
                  <a:srgbClr val="C00000"/>
                </a:solidFill>
                <a:latin typeface="Calibri" panose="020F0502020204030204" pitchFamily="34" charset="0"/>
                <a:cs typeface="Calibri" panose="020F0502020204030204" pitchFamily="34" charset="0"/>
              </a:rPr>
              <a:t>4. كفاءة عالية بتكلفة منخفضة</a:t>
            </a:r>
          </a:p>
          <a:p>
            <a:pPr algn="ctr" rtl="1"/>
            <a:endParaRPr lang="en-US" sz="3200" b="1" dirty="0">
              <a:solidFill>
                <a:srgbClr val="C00000"/>
              </a:solidFill>
              <a:latin typeface="Calibri" panose="020F0502020204030204" pitchFamily="34" charset="0"/>
              <a:cs typeface="Calibri" panose="020F0502020204030204" pitchFamily="34" charset="0"/>
            </a:endParaRPr>
          </a:p>
        </p:txBody>
      </p:sp>
      <p:sp>
        <p:nvSpPr>
          <p:cNvPr id="4" name="TextBox 3">
            <a:extLst>
              <a:ext uri="{FF2B5EF4-FFF2-40B4-BE49-F238E27FC236}">
                <a16:creationId xmlns:a16="http://schemas.microsoft.com/office/drawing/2014/main" xmlns="" id="{0F159FBB-2292-04DD-8F52-1C6328ED207C}"/>
              </a:ext>
            </a:extLst>
          </p:cNvPr>
          <p:cNvSpPr txBox="1"/>
          <p:nvPr/>
        </p:nvSpPr>
        <p:spPr>
          <a:xfrm>
            <a:off x="5943600" y="1934275"/>
            <a:ext cx="4710788" cy="2800767"/>
          </a:xfrm>
          <a:prstGeom prst="rect">
            <a:avLst/>
          </a:prstGeom>
          <a:solidFill>
            <a:srgbClr val="9FD47A"/>
          </a:solidFill>
        </p:spPr>
        <p:txBody>
          <a:bodyPr wrap="square" rtlCol="0">
            <a:spAutoFit/>
          </a:bodyPr>
          <a:lstStyle/>
          <a:p>
            <a:pPr algn="r" rtl="1"/>
            <a:r>
              <a:rPr lang="ar-EG" sz="2400" dirty="0"/>
              <a:t> </a:t>
            </a:r>
            <a:r>
              <a:rPr lang="ar-EG" b="1" dirty="0"/>
              <a:t> 1</a:t>
            </a:r>
            <a:r>
              <a:rPr lang="en-MY" b="1" dirty="0"/>
              <a:t>. </a:t>
            </a:r>
            <a:r>
              <a:rPr lang="ar-EG" b="1" dirty="0"/>
              <a:t>الواقع المعزز (</a:t>
            </a:r>
            <a:r>
              <a:rPr lang="en-MY" b="1" dirty="0"/>
              <a:t>AR) </a:t>
            </a:r>
            <a:r>
              <a:rPr lang="ar-EG" b="1" dirty="0"/>
              <a:t>والميتافيرس (</a:t>
            </a:r>
            <a:r>
              <a:rPr lang="en-MY" b="1" dirty="0" err="1"/>
              <a:t>Metaverse</a:t>
            </a:r>
            <a:r>
              <a:rPr lang="en-MY" b="1" dirty="0"/>
              <a:t>)</a:t>
            </a:r>
          </a:p>
          <a:p>
            <a:pPr algn="r" rtl="1"/>
            <a:r>
              <a:rPr lang="ar-EG" b="1" dirty="0"/>
              <a:t>شركات عديدة تستثمر حاليًا</a:t>
            </a:r>
            <a:r>
              <a:rPr lang="ar-EG" dirty="0"/>
              <a:t> في التسويق داخل بيئات افتراضية تفاعلية.</a:t>
            </a:r>
          </a:p>
          <a:p>
            <a:pPr algn="r" rtl="1"/>
            <a:r>
              <a:rPr lang="ar-EG" dirty="0"/>
              <a:t>تجربة المنتج رقميًا قبل الشراء أصبحت ممكنة، مثل:</a:t>
            </a:r>
          </a:p>
          <a:p>
            <a:pPr lvl="1" algn="r" rtl="1"/>
            <a:r>
              <a:rPr lang="en-MY" dirty="0"/>
              <a:t>👓 </a:t>
            </a:r>
            <a:r>
              <a:rPr lang="ar-EG" dirty="0"/>
              <a:t>تجربة النظارات على الوجه</a:t>
            </a:r>
          </a:p>
          <a:p>
            <a:pPr lvl="1" algn="r" rtl="1"/>
            <a:r>
              <a:rPr lang="en-MY" dirty="0"/>
              <a:t>🛋️ </a:t>
            </a:r>
            <a:r>
              <a:rPr lang="ar-EG" dirty="0"/>
              <a:t>وضع الأثاث افتراضيًا في الغرفة عبر الكاميرا</a:t>
            </a:r>
          </a:p>
          <a:p>
            <a:pPr algn="r" rtl="1"/>
            <a:r>
              <a:rPr lang="ar-EG" dirty="0"/>
              <a:t>هذا يعزز ثقة العميل ويقلل من التردد في الشراء </a:t>
            </a:r>
            <a:r>
              <a:rPr lang="en-MY" dirty="0"/>
              <a:t>🛍️</a:t>
            </a:r>
          </a:p>
          <a:p>
            <a:pPr marL="342900" indent="-342900" algn="r" rtl="1">
              <a:buFont typeface="Arial" panose="020B0604020202020204" pitchFamily="34" charset="0"/>
              <a:buChar char="•"/>
            </a:pPr>
            <a:endParaRPr lang="ar-EG" sz="2400" dirty="0"/>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000" b="1" i="0" u="none" strike="noStrike" kern="1200" cap="none" spc="0" normalizeH="0" baseline="0" noProof="0" dirty="0">
              <a:ln>
                <a:noFill/>
              </a:ln>
              <a:solidFill>
                <a:prstClr val="black"/>
              </a:solidFill>
              <a:effectLst/>
              <a:uLnTx/>
              <a:uFillTx/>
              <a:latin typeface="Calibri"/>
              <a:ea typeface="+mn-ea"/>
              <a:cs typeface="Arial" panose="020B0604020202020204" pitchFamily="34" charset="0"/>
            </a:endParaRPr>
          </a:p>
        </p:txBody>
      </p:sp>
      <p:sp>
        <p:nvSpPr>
          <p:cNvPr id="2" name="AutoShape 2" descr="ما هو الاقتصاد السلوكي ؟ | AvaTrade">
            <a:extLst>
              <a:ext uri="{FF2B5EF4-FFF2-40B4-BE49-F238E27FC236}">
                <a16:creationId xmlns:a16="http://schemas.microsoft.com/office/drawing/2014/main" xmlns="" id="{57785D4C-A80F-6F09-679A-213B09F280A8}"/>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3" name="TextBox 12">
            <a:extLst>
              <a:ext uri="{FF2B5EF4-FFF2-40B4-BE49-F238E27FC236}">
                <a16:creationId xmlns:a16="http://schemas.microsoft.com/office/drawing/2014/main" xmlns="" id="{0F159FBB-2292-04DD-8F52-1C6328ED207C}"/>
              </a:ext>
            </a:extLst>
          </p:cNvPr>
          <p:cNvSpPr txBox="1"/>
          <p:nvPr/>
        </p:nvSpPr>
        <p:spPr>
          <a:xfrm>
            <a:off x="803564" y="1934275"/>
            <a:ext cx="5025695" cy="2400657"/>
          </a:xfrm>
          <a:prstGeom prst="rect">
            <a:avLst/>
          </a:prstGeom>
          <a:solidFill>
            <a:srgbClr val="92D050"/>
          </a:solidFill>
        </p:spPr>
        <p:txBody>
          <a:bodyPr wrap="square" rtlCol="0">
            <a:spAutoFit/>
          </a:bodyPr>
          <a:lstStyle/>
          <a:p>
            <a:pPr algn="r" rtl="1"/>
            <a:r>
              <a:rPr lang="ar-EG" sz="2400" dirty="0"/>
              <a:t> </a:t>
            </a:r>
            <a:r>
              <a:rPr lang="ar-EG" b="1" dirty="0"/>
              <a:t> </a:t>
            </a:r>
            <a:r>
              <a:rPr lang="en-MY" b="1" dirty="0"/>
              <a:t>🧑‍🎤 </a:t>
            </a:r>
            <a:r>
              <a:rPr lang="ar-EG" b="1" dirty="0"/>
              <a:t>2 </a:t>
            </a:r>
            <a:r>
              <a:rPr lang="en-MY" b="1" dirty="0"/>
              <a:t>. </a:t>
            </a:r>
            <a:r>
              <a:rPr lang="ar-EG" b="1" dirty="0"/>
              <a:t>الاقتصاد الإبداعي للمحتوى (</a:t>
            </a:r>
            <a:r>
              <a:rPr lang="en-MY" b="1" dirty="0"/>
              <a:t>Creator Economy)</a:t>
            </a:r>
          </a:p>
          <a:p>
            <a:pPr algn="r" rtl="1"/>
            <a:r>
              <a:rPr lang="ar-EG" dirty="0"/>
              <a:t>العلامات التجارية تتحول من الإعلانات التقليدية إلى </a:t>
            </a:r>
            <a:r>
              <a:rPr lang="ar-EG" b="1" dirty="0"/>
              <a:t>شراكات مستمرة مع صناع المحتوى</a:t>
            </a:r>
            <a:r>
              <a:rPr lang="ar-EG" dirty="0"/>
              <a:t> </a:t>
            </a:r>
            <a:r>
              <a:rPr lang="en-MY" dirty="0"/>
              <a:t>🎥📲</a:t>
            </a:r>
          </a:p>
          <a:p>
            <a:pPr algn="r" rtl="1"/>
            <a:r>
              <a:rPr lang="ar-EG" dirty="0"/>
              <a:t>يعتمد هذا التوجه على:</a:t>
            </a:r>
          </a:p>
          <a:p>
            <a:pPr lvl="1" algn="r" rtl="1"/>
            <a:r>
              <a:rPr lang="en-MY" dirty="0"/>
              <a:t>🤝 </a:t>
            </a:r>
            <a:r>
              <a:rPr lang="ar-EG" dirty="0"/>
              <a:t>بناء علاقة طويلة الأمد مع المؤثرين</a:t>
            </a:r>
          </a:p>
          <a:p>
            <a:pPr lvl="1" algn="r" rtl="1"/>
            <a:r>
              <a:rPr lang="en-MY" dirty="0"/>
              <a:t>🎯 </a:t>
            </a:r>
            <a:r>
              <a:rPr lang="ar-EG" dirty="0"/>
              <a:t>تحويل العملاء إلى </a:t>
            </a:r>
            <a:r>
              <a:rPr lang="ar-EG" b="1" dirty="0"/>
              <a:t>شركاء تسويق فعّالين</a:t>
            </a:r>
            <a:r>
              <a:rPr lang="ar-EG" dirty="0"/>
              <a:t> من خلال:</a:t>
            </a:r>
          </a:p>
          <a:p>
            <a:pPr lvl="2" algn="r" rtl="1"/>
            <a:r>
              <a:rPr lang="ar-EG" dirty="0"/>
              <a:t>برامج الإحالة </a:t>
            </a:r>
            <a:r>
              <a:rPr lang="en-MY" dirty="0"/>
              <a:t>💌</a:t>
            </a:r>
          </a:p>
          <a:p>
            <a:pPr lvl="2" algn="r" rtl="1"/>
            <a:r>
              <a:rPr lang="ar-EG" dirty="0"/>
              <a:t>محتوى ناتج من التجربة الواقعية </a:t>
            </a:r>
            <a:r>
              <a:rPr lang="en-MY" dirty="0"/>
              <a:t>🎤</a:t>
            </a:r>
          </a:p>
        </p:txBody>
      </p:sp>
      <p:sp>
        <p:nvSpPr>
          <p:cNvPr id="14" name="TextBox 13">
            <a:extLst>
              <a:ext uri="{FF2B5EF4-FFF2-40B4-BE49-F238E27FC236}">
                <a16:creationId xmlns:a16="http://schemas.microsoft.com/office/drawing/2014/main" xmlns="" id="{0F159FBB-2292-04DD-8F52-1C6328ED207C}"/>
              </a:ext>
            </a:extLst>
          </p:cNvPr>
          <p:cNvSpPr txBox="1"/>
          <p:nvPr/>
        </p:nvSpPr>
        <p:spPr>
          <a:xfrm>
            <a:off x="5932025" y="4467650"/>
            <a:ext cx="4710788" cy="2062103"/>
          </a:xfrm>
          <a:prstGeom prst="rect">
            <a:avLst/>
          </a:prstGeom>
          <a:solidFill>
            <a:srgbClr val="00B0F0"/>
          </a:solidFill>
        </p:spPr>
        <p:txBody>
          <a:bodyPr wrap="square" rtlCol="0">
            <a:spAutoFit/>
          </a:bodyPr>
          <a:lstStyle/>
          <a:p>
            <a:pPr algn="r" rtl="1"/>
            <a:r>
              <a:rPr lang="ar-EG" sz="1600" b="1" dirty="0"/>
              <a:t>⚙️ 3. أتمتة العمليات التسويقية (</a:t>
            </a:r>
            <a:r>
              <a:rPr lang="en-MY" sz="1600" b="1" dirty="0"/>
              <a:t>Marketing Automation)</a:t>
            </a:r>
          </a:p>
          <a:p>
            <a:pPr algn="r" rtl="1"/>
            <a:r>
              <a:rPr lang="ar-EG" sz="1600" dirty="0"/>
              <a:t>أدوات مثل </a:t>
            </a:r>
            <a:r>
              <a:rPr lang="en-MY" sz="1600" b="1" dirty="0" err="1"/>
              <a:t>HubSpot</a:t>
            </a:r>
            <a:r>
              <a:rPr lang="en-MY" sz="1600" b="1" dirty="0"/>
              <a:t>، </a:t>
            </a:r>
            <a:r>
              <a:rPr lang="en-MY" sz="1600" b="1" dirty="0" err="1"/>
              <a:t>Mailchimp</a:t>
            </a:r>
            <a:r>
              <a:rPr lang="en-MY" sz="1600" b="1" dirty="0"/>
              <a:t>، </a:t>
            </a:r>
            <a:r>
              <a:rPr lang="en-MY" sz="1600" b="1" dirty="0" err="1"/>
              <a:t>Zapier</a:t>
            </a:r>
            <a:r>
              <a:rPr lang="en-MY" sz="1600" dirty="0"/>
              <a:t> </a:t>
            </a:r>
            <a:r>
              <a:rPr lang="ar-EG" sz="1600" dirty="0"/>
              <a:t>تساهم في:</a:t>
            </a:r>
          </a:p>
          <a:p>
            <a:pPr lvl="1" algn="r" rtl="1"/>
            <a:r>
              <a:rPr lang="en-MY" sz="1600" dirty="0"/>
              <a:t>🤖 </a:t>
            </a:r>
            <a:r>
              <a:rPr lang="ar-EG" sz="1600" dirty="0"/>
              <a:t>تقليل الحاجة للموظفين في المهام المتكررة</a:t>
            </a:r>
          </a:p>
          <a:p>
            <a:pPr lvl="1" algn="r" rtl="1"/>
            <a:r>
              <a:rPr lang="en-MY" sz="1600" dirty="0"/>
              <a:t>📊 </a:t>
            </a:r>
            <a:r>
              <a:rPr lang="ar-EG" sz="1600" dirty="0"/>
              <a:t>تحسين كفاءة العمليات التشغيلية</a:t>
            </a:r>
          </a:p>
          <a:p>
            <a:pPr algn="r" rtl="1"/>
            <a:r>
              <a:rPr lang="ar-EG" sz="1600" dirty="0"/>
              <a:t>لكنها تأتي مع </a:t>
            </a:r>
            <a:r>
              <a:rPr lang="ar-EG" sz="1600" b="1" dirty="0"/>
              <a:t>تحدٍ مهم</a:t>
            </a:r>
            <a:r>
              <a:rPr lang="ar-EG" sz="1600" dirty="0"/>
              <a:t>:</a:t>
            </a:r>
          </a:p>
          <a:p>
            <a:pPr lvl="1" algn="r" rtl="1"/>
            <a:r>
              <a:rPr lang="en-MY" sz="1600" dirty="0"/>
              <a:t>💬 </a:t>
            </a:r>
            <a:r>
              <a:rPr lang="ar-EG" sz="1600" dirty="0"/>
              <a:t>الحفاظ على "اللمسة الإنسانية" في التواصل مع العملاء</a:t>
            </a:r>
          </a:p>
          <a:p>
            <a:pPr lvl="1" algn="r" rtl="1"/>
            <a:r>
              <a:rPr lang="en-MY" sz="1600" dirty="0"/>
              <a:t>🔄 </a:t>
            </a:r>
            <a:r>
              <a:rPr lang="ar-EG" sz="1600" dirty="0"/>
              <a:t>ضمان أن الأتمتة لا تُشعر المستخدم بأنه يتحدث إلى روبوت فقط</a:t>
            </a:r>
          </a:p>
        </p:txBody>
      </p:sp>
      <p:sp>
        <p:nvSpPr>
          <p:cNvPr id="15" name="TextBox 14">
            <a:extLst>
              <a:ext uri="{FF2B5EF4-FFF2-40B4-BE49-F238E27FC236}">
                <a16:creationId xmlns:a16="http://schemas.microsoft.com/office/drawing/2014/main" xmlns="" id="{0F159FBB-2292-04DD-8F52-1C6328ED207C}"/>
              </a:ext>
            </a:extLst>
          </p:cNvPr>
          <p:cNvSpPr txBox="1"/>
          <p:nvPr/>
        </p:nvSpPr>
        <p:spPr>
          <a:xfrm>
            <a:off x="803563" y="4324736"/>
            <a:ext cx="5025696" cy="2123658"/>
          </a:xfrm>
          <a:prstGeom prst="rect">
            <a:avLst/>
          </a:prstGeom>
          <a:solidFill>
            <a:srgbClr val="FFD200"/>
          </a:solidFill>
        </p:spPr>
        <p:txBody>
          <a:bodyPr wrap="square" rtlCol="0">
            <a:spAutoFit/>
          </a:bodyPr>
          <a:lstStyle/>
          <a:p>
            <a:pPr algn="r" rtl="1"/>
            <a:r>
              <a:rPr lang="en-MY" sz="2400" b="1" dirty="0"/>
              <a:t>✨ </a:t>
            </a:r>
            <a:r>
              <a:rPr lang="ar-EG" b="1" dirty="0"/>
              <a:t>خلاصة :</a:t>
            </a:r>
          </a:p>
          <a:p>
            <a:pPr algn="r" rtl="1"/>
            <a:r>
              <a:rPr lang="ar-EG" dirty="0"/>
              <a:t>التكنولوجيا الحديثة مثل </a:t>
            </a:r>
            <a:r>
              <a:rPr lang="en-MY" dirty="0"/>
              <a:t>AR </a:t>
            </a:r>
            <a:r>
              <a:rPr lang="ar-EG" dirty="0"/>
              <a:t>وميتافيرس تخلق تجارب تسويقية </a:t>
            </a:r>
            <a:r>
              <a:rPr lang="ar-EG" b="1" dirty="0"/>
              <a:t>غنية ومقنعة</a:t>
            </a:r>
            <a:r>
              <a:rPr lang="ar-EG" dirty="0"/>
              <a:t>.</a:t>
            </a:r>
          </a:p>
          <a:p>
            <a:pPr algn="r" rtl="1"/>
            <a:r>
              <a:rPr lang="ar-EG" dirty="0"/>
              <a:t>صناع المحتوى أصبحوا </a:t>
            </a:r>
            <a:r>
              <a:rPr lang="ar-EG" b="1" dirty="0"/>
              <a:t>شركاء استراتيجيين</a:t>
            </a:r>
            <a:r>
              <a:rPr lang="ar-EG" dirty="0"/>
              <a:t> للعلامات التجارية.</a:t>
            </a:r>
          </a:p>
          <a:p>
            <a:pPr algn="r" rtl="1"/>
            <a:r>
              <a:rPr lang="ar-EG" dirty="0"/>
              <a:t>الأتمتة توفر المال والوقت، لكن </a:t>
            </a:r>
            <a:r>
              <a:rPr lang="ar-EG" b="1" dirty="0"/>
              <a:t>الذكاء العاطفي في التسويق</a:t>
            </a:r>
            <a:r>
              <a:rPr lang="ar-EG" dirty="0"/>
              <a:t> ما زال ضروريًا </a:t>
            </a:r>
            <a:r>
              <a:rPr lang="en-MY" dirty="0"/>
              <a:t>🛍️</a:t>
            </a:r>
            <a:endParaRPr lang="ar-EG" dirty="0"/>
          </a:p>
          <a:p>
            <a:pPr algn="r" rtl="1"/>
            <a:endParaRPr lang="ar-EG" dirty="0"/>
          </a:p>
        </p:txBody>
      </p:sp>
    </p:spTree>
    <p:extLst>
      <p:ext uri="{BB962C8B-B14F-4D97-AF65-F5344CB8AC3E}">
        <p14:creationId xmlns:p14="http://schemas.microsoft.com/office/powerpoint/2010/main" val="377452198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AEAC71D0-5B9D-97D8-1F79-358D7112E94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EE3B3A9E-E578-1645-3735-338EFB503CE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9B38359E-DF4A-138D-0019-AC055D75EC94}"/>
              </a:ext>
            </a:extLst>
          </p:cNvPr>
          <p:cNvSpPr/>
          <p:nvPr/>
        </p:nvSpPr>
        <p:spPr>
          <a:xfrm>
            <a:off x="-147282" y="1420476"/>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76281210-E747-FAED-3FA4-BB2BC715D09A}"/>
              </a:ext>
            </a:extLst>
          </p:cNvPr>
          <p:cNvSpPr/>
          <p:nvPr/>
        </p:nvSpPr>
        <p:spPr>
          <a:xfrm>
            <a:off x="1381245" y="1159713"/>
            <a:ext cx="9734309" cy="54738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MY" b="1"/>
              <a:t>📈 4. </a:t>
            </a:r>
            <a:r>
              <a:rPr lang="ar-EG" b="1"/>
              <a:t>تحسين الظهور في محركات البحث (</a:t>
            </a:r>
            <a:r>
              <a:rPr lang="en-MY" b="1"/>
              <a:t>SEO)</a:t>
            </a:r>
          </a:p>
          <a:p>
            <a:r>
              <a:rPr lang="ar-EG"/>
              <a:t>زيادة المحتوى المتعلق بالعلامة التجارية ترفع من فرص الظهور في نتائج البحث </a:t>
            </a:r>
            <a:r>
              <a:rPr lang="en-MY"/>
              <a:t>🧲🔍</a:t>
            </a:r>
          </a:p>
        </p:txBody>
      </p:sp>
      <p:pic>
        <p:nvPicPr>
          <p:cNvPr id="5" name="Graphic 21">
            <a:extLst>
              <a:ext uri="{FF2B5EF4-FFF2-40B4-BE49-F238E27FC236}">
                <a16:creationId xmlns:a16="http://schemas.microsoft.com/office/drawing/2014/main" xmlns="" id="{6D7F2900-3149-DE51-6C92-FE0B7288A07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40249" y="33807"/>
            <a:ext cx="2305141" cy="1076343"/>
          </a:xfrm>
          <a:prstGeom prst="rect">
            <a:avLst/>
          </a:prstGeom>
        </p:spPr>
      </p:pic>
      <p:sp>
        <p:nvSpPr>
          <p:cNvPr id="7" name="TextBox 6">
            <a:extLst>
              <a:ext uri="{FF2B5EF4-FFF2-40B4-BE49-F238E27FC236}">
                <a16:creationId xmlns:a16="http://schemas.microsoft.com/office/drawing/2014/main" xmlns="" id="{95099D8A-AE13-435C-9016-F559DA9D72A6}"/>
              </a:ext>
            </a:extLst>
          </p:cNvPr>
          <p:cNvSpPr txBox="1"/>
          <p:nvPr/>
        </p:nvSpPr>
        <p:spPr>
          <a:xfrm>
            <a:off x="4522591" y="1165878"/>
            <a:ext cx="9398643" cy="584775"/>
          </a:xfrm>
          <a:prstGeom prst="rect">
            <a:avLst/>
          </a:prstGeom>
          <a:noFill/>
        </p:spPr>
        <p:txBody>
          <a:bodyPr wrap="square" rtlCol="0">
            <a:spAutoFit/>
          </a:bodyPr>
          <a:lstStyle/>
          <a:p>
            <a:pPr algn="ctr" rtl="1"/>
            <a:r>
              <a:rPr lang="ar-EG" sz="3200" b="1" dirty="0">
                <a:solidFill>
                  <a:srgbClr val="C00000"/>
                </a:solidFill>
                <a:latin typeface="Calibri" panose="020F0502020204030204" pitchFamily="34" charset="0"/>
                <a:cs typeface="Calibri" panose="020F0502020204030204" pitchFamily="34" charset="0"/>
              </a:rPr>
              <a:t>5. </a:t>
            </a:r>
            <a:r>
              <a:rPr lang="ar-EG" sz="2800" b="1" dirty="0">
                <a:solidFill>
                  <a:srgbClr val="C00000"/>
                </a:solidFill>
                <a:latin typeface="Calibri" panose="020F0502020204030204" pitchFamily="34" charset="0"/>
                <a:cs typeface="Calibri" panose="020F0502020204030204" pitchFamily="34" charset="0"/>
              </a:rPr>
              <a:t>إنترنت الأشياء (</a:t>
            </a:r>
            <a:r>
              <a:rPr lang="en-MY" sz="2800" b="1" dirty="0" err="1">
                <a:solidFill>
                  <a:srgbClr val="C00000"/>
                </a:solidFill>
                <a:latin typeface="Calibri" panose="020F0502020204030204" pitchFamily="34" charset="0"/>
                <a:cs typeface="Calibri" panose="020F0502020204030204" pitchFamily="34" charset="0"/>
              </a:rPr>
              <a:t>IoT</a:t>
            </a:r>
            <a:r>
              <a:rPr lang="en-MY" sz="2800" b="1" dirty="0">
                <a:solidFill>
                  <a:srgbClr val="C00000"/>
                </a:solidFill>
                <a:latin typeface="Calibri" panose="020F0502020204030204" pitchFamily="34" charset="0"/>
                <a:cs typeface="Calibri" panose="020F0502020204030204" pitchFamily="34" charset="0"/>
              </a:rPr>
              <a:t>)</a:t>
            </a:r>
            <a:endParaRPr lang="ar-EG" sz="2800" b="1" dirty="0">
              <a:solidFill>
                <a:srgbClr val="C00000"/>
              </a:solidFill>
              <a:latin typeface="Calibri" panose="020F0502020204030204" pitchFamily="34" charset="0"/>
              <a:cs typeface="Calibri" panose="020F0502020204030204" pitchFamily="34" charset="0"/>
            </a:endParaRPr>
          </a:p>
        </p:txBody>
      </p:sp>
      <p:sp>
        <p:nvSpPr>
          <p:cNvPr id="4" name="TextBox 3">
            <a:extLst>
              <a:ext uri="{FF2B5EF4-FFF2-40B4-BE49-F238E27FC236}">
                <a16:creationId xmlns:a16="http://schemas.microsoft.com/office/drawing/2014/main" xmlns="" id="{A2229028-EFD0-4CB6-DC41-68D7FBFB1ED1}"/>
              </a:ext>
            </a:extLst>
          </p:cNvPr>
          <p:cNvSpPr txBox="1"/>
          <p:nvPr/>
        </p:nvSpPr>
        <p:spPr>
          <a:xfrm>
            <a:off x="4087091" y="1840203"/>
            <a:ext cx="6530660" cy="954107"/>
          </a:xfrm>
          <a:prstGeom prst="rect">
            <a:avLst/>
          </a:prstGeom>
          <a:noFill/>
        </p:spPr>
        <p:txBody>
          <a:bodyPr wrap="square" rtlCol="0">
            <a:spAutoFit/>
          </a:bodyPr>
          <a:lstStyle/>
          <a:p>
            <a:pPr algn="r" rtl="1"/>
            <a:r>
              <a:rPr lang="en-MY" b="1" dirty="0"/>
              <a:t>✅</a:t>
            </a:r>
            <a:r>
              <a:rPr lang="ar-EG" dirty="0"/>
              <a:t>"إنترنت الأشياء" هو مفهوم يشير إلى </a:t>
            </a:r>
            <a:r>
              <a:rPr lang="ar-EG" sz="2000" b="1" dirty="0">
                <a:highlight>
                  <a:srgbClr val="FFFF00"/>
                </a:highlight>
              </a:rPr>
              <a:t>ترابط الأجهزة الذكية </a:t>
            </a:r>
            <a:r>
              <a:rPr lang="ar-EG" dirty="0"/>
              <a:t>(مثل الهواتف، الساعات، السيارات، الأجهزة المنزلية وغيرها) بالإنترنت، بحيث </a:t>
            </a:r>
            <a:r>
              <a:rPr lang="ar-EG" b="1" dirty="0"/>
              <a:t>تتبادل البيانات تلقائيًا</a:t>
            </a:r>
            <a:r>
              <a:rPr lang="ar-EG" dirty="0"/>
              <a:t> مع بعضها البعض، وتُرسل معلومات مفيدة حول الاستخدام، الحالة، والموقع وغيرها.</a:t>
            </a:r>
            <a:endParaRPr kumimoji="0" lang="ar-EG" sz="2000" b="1" i="0" u="none" strike="noStrike" kern="1200" cap="none" spc="0" normalizeH="0" baseline="0" noProof="0" dirty="0">
              <a:ln>
                <a:noFill/>
              </a:ln>
              <a:solidFill>
                <a:prstClr val="black"/>
              </a:solidFill>
              <a:effectLst/>
              <a:uLnTx/>
              <a:uFillTx/>
              <a:latin typeface="Calibri"/>
              <a:ea typeface="+mn-ea"/>
              <a:cs typeface="Arial" panose="020B0604020202020204" pitchFamily="34" charset="0"/>
            </a:endParaRPr>
          </a:p>
        </p:txBody>
      </p:sp>
      <p:sp>
        <p:nvSpPr>
          <p:cNvPr id="2" name="AutoShape 2" descr="ما هو الاقتصاد السلوكي ؟ | AvaTrade">
            <a:extLst>
              <a:ext uri="{FF2B5EF4-FFF2-40B4-BE49-F238E27FC236}">
                <a16:creationId xmlns:a16="http://schemas.microsoft.com/office/drawing/2014/main" xmlns="" id="{96D53160-F0E3-B61B-3255-C56630913E4D}"/>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1" name="Rectangle 10">
            <a:extLst>
              <a:ext uri="{FF2B5EF4-FFF2-40B4-BE49-F238E27FC236}">
                <a16:creationId xmlns:a16="http://schemas.microsoft.com/office/drawing/2014/main" xmlns="" id="{EE6BA7DF-CCDC-E6A2-8D9A-DAF2CE7DD69A}"/>
              </a:ext>
            </a:extLst>
          </p:cNvPr>
          <p:cNvSpPr/>
          <p:nvPr/>
        </p:nvSpPr>
        <p:spPr>
          <a:xfrm rot="609974">
            <a:off x="3938316" y="2418591"/>
            <a:ext cx="807043" cy="282753"/>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TextBox 20">
            <a:extLst>
              <a:ext uri="{FF2B5EF4-FFF2-40B4-BE49-F238E27FC236}">
                <a16:creationId xmlns:a16="http://schemas.microsoft.com/office/drawing/2014/main" xmlns="" id="{CF610BE1-1000-6151-EBE0-A1E49C6D13EA}"/>
              </a:ext>
            </a:extLst>
          </p:cNvPr>
          <p:cNvSpPr txBox="1"/>
          <p:nvPr/>
        </p:nvSpPr>
        <p:spPr>
          <a:xfrm>
            <a:off x="5210907" y="3133740"/>
            <a:ext cx="4611225" cy="2246769"/>
          </a:xfrm>
          <a:prstGeom prst="rect">
            <a:avLst/>
          </a:prstGeom>
          <a:solidFill>
            <a:srgbClr val="92D050"/>
          </a:solidFill>
        </p:spPr>
        <p:txBody>
          <a:bodyPr wrap="square" rtlCol="0">
            <a:spAutoFit/>
          </a:bodyPr>
          <a:lstStyle/>
          <a:p>
            <a:pPr algn="r" rtl="1"/>
            <a:r>
              <a:rPr lang="en-MY" sz="2000" dirty="0" err="1"/>
              <a:t>IoT.1</a:t>
            </a:r>
            <a:r>
              <a:rPr lang="en-MY" sz="2000" dirty="0"/>
              <a:t> </a:t>
            </a:r>
            <a:r>
              <a:rPr lang="ar-EG" sz="2000" dirty="0"/>
              <a:t>يولد كميات ضخمة من البيانات الحقيقية من حياة المستخدمين اليومية. المسوّقون يمكنهم فهم الوقت والمكان والطريقة التي يستخدم بها العميل المنتج. مثال: شركة أجهزة ذكية يمكنها معرفة أن المستخدم يستخدم جهاز القهوة يوميًا الساعة 7 صباحًا، فتقوم بإرسال عرض خاص على القهوة في هذا الوقت</a:t>
            </a:r>
            <a:r>
              <a:rPr lang="en-MY" sz="2000" dirty="0"/>
              <a:t>💬🤳</a:t>
            </a:r>
          </a:p>
          <a:p>
            <a:pPr algn="r" rtl="1"/>
            <a:r>
              <a:rPr lang="ar-SA" sz="2000" b="1" dirty="0"/>
              <a:t> </a:t>
            </a:r>
            <a:endParaRPr lang="en-US" sz="2000" b="1" dirty="0"/>
          </a:p>
        </p:txBody>
      </p:sp>
      <p:sp>
        <p:nvSpPr>
          <p:cNvPr id="15" name="TextBox 14">
            <a:extLst>
              <a:ext uri="{FF2B5EF4-FFF2-40B4-BE49-F238E27FC236}">
                <a16:creationId xmlns:a16="http://schemas.microsoft.com/office/drawing/2014/main" xmlns="" id="{CF610BE1-1000-6151-EBE0-A1E49C6D13EA}"/>
              </a:ext>
            </a:extLst>
          </p:cNvPr>
          <p:cNvSpPr txBox="1"/>
          <p:nvPr/>
        </p:nvSpPr>
        <p:spPr>
          <a:xfrm>
            <a:off x="1781478" y="5479823"/>
            <a:ext cx="4611225" cy="1046440"/>
          </a:xfrm>
          <a:prstGeom prst="rect">
            <a:avLst/>
          </a:prstGeom>
          <a:noFill/>
        </p:spPr>
        <p:txBody>
          <a:bodyPr wrap="square" rtlCol="0">
            <a:spAutoFit/>
          </a:bodyPr>
          <a:lstStyle/>
          <a:p>
            <a:pPr marL="285750" indent="-285750" algn="r" rtl="1">
              <a:buFont typeface="Wingdings" panose="05000000000000000000" pitchFamily="2" charset="2"/>
              <a:buChar char="§"/>
            </a:pPr>
            <a:r>
              <a:rPr lang="ar-EG" sz="1400" b="1" dirty="0"/>
              <a:t>إنترنت الأشياء (</a:t>
            </a:r>
            <a:r>
              <a:rPr lang="en-MY" sz="1400" b="1" dirty="0" err="1"/>
              <a:t>IoT</a:t>
            </a:r>
            <a:r>
              <a:rPr lang="en-MY" sz="1400" b="1" dirty="0"/>
              <a:t>)</a:t>
            </a:r>
            <a:r>
              <a:rPr lang="en-MY" sz="1400" dirty="0"/>
              <a:t> </a:t>
            </a:r>
            <a:r>
              <a:rPr lang="ar-EG" sz="1400" dirty="0"/>
              <a:t>يُحدث ثورة في طريقة تفاعل الشركات مع المستهلكين، من خلال تقديم تجارب </a:t>
            </a:r>
            <a:r>
              <a:rPr lang="ar-EG" sz="1400" b="1" dirty="0"/>
              <a:t>أكثر تخصيصًا، استباقية، وذكاءً</a:t>
            </a:r>
            <a:r>
              <a:rPr lang="ar-EG" sz="1400" dirty="0"/>
              <a:t>.</a:t>
            </a:r>
            <a:br>
              <a:rPr lang="ar-EG" sz="1400" dirty="0"/>
            </a:br>
            <a:r>
              <a:rPr lang="ar-EG" sz="1400" dirty="0"/>
              <a:t>كلما زاد عدد الأجهزة المتصلة، زادت فرص المسوّقين لفهم عملائهم، مما يعزز من </a:t>
            </a:r>
            <a:r>
              <a:rPr lang="ar-EG" sz="1400" b="1" dirty="0"/>
              <a:t>كفاءة التسويق، ولاء العملاء، وزيادة الإيرادات</a:t>
            </a:r>
            <a:r>
              <a:rPr lang="ar-EG" sz="2000" dirty="0"/>
              <a:t>.</a:t>
            </a:r>
            <a:r>
              <a:rPr lang="ar-SA" sz="2000" b="1" dirty="0"/>
              <a:t> </a:t>
            </a:r>
            <a:endParaRPr lang="en-US" sz="2000" b="1" dirty="0"/>
          </a:p>
        </p:txBody>
      </p:sp>
      <p:pic>
        <p:nvPicPr>
          <p:cNvPr id="6" name="Picture 5"/>
          <p:cNvPicPr>
            <a:picLocks noChangeAspect="1"/>
          </p:cNvPicPr>
          <p:nvPr/>
        </p:nvPicPr>
        <p:blipFill>
          <a:blip r:embed="rId4"/>
          <a:stretch>
            <a:fillRect/>
          </a:stretch>
        </p:blipFill>
        <p:spPr>
          <a:xfrm>
            <a:off x="1392819" y="2788382"/>
            <a:ext cx="2847975" cy="1600200"/>
          </a:xfrm>
          <a:prstGeom prst="rect">
            <a:avLst/>
          </a:prstGeom>
        </p:spPr>
      </p:pic>
    </p:spTree>
    <p:extLst>
      <p:ext uri="{BB962C8B-B14F-4D97-AF65-F5344CB8AC3E}">
        <p14:creationId xmlns:p14="http://schemas.microsoft.com/office/powerpoint/2010/main" val="263419050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AEAC71D0-5B9D-97D8-1F79-358D7112E94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EE3B3A9E-E578-1645-3735-338EFB503CE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9B38359E-DF4A-138D-0019-AC055D75EC94}"/>
              </a:ext>
            </a:extLst>
          </p:cNvPr>
          <p:cNvSpPr/>
          <p:nvPr/>
        </p:nvSpPr>
        <p:spPr>
          <a:xfrm>
            <a:off x="-147282" y="1420476"/>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76281210-E747-FAED-3FA4-BB2BC715D09A}"/>
              </a:ext>
            </a:extLst>
          </p:cNvPr>
          <p:cNvSpPr/>
          <p:nvPr/>
        </p:nvSpPr>
        <p:spPr>
          <a:xfrm>
            <a:off x="1381245" y="1159713"/>
            <a:ext cx="9734309" cy="54738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MY" b="1"/>
              <a:t>📈 4. </a:t>
            </a:r>
            <a:r>
              <a:rPr lang="ar-EG" b="1"/>
              <a:t>تحسين الظهور في محركات البحث (</a:t>
            </a:r>
            <a:r>
              <a:rPr lang="en-MY" b="1"/>
              <a:t>SEO)</a:t>
            </a:r>
          </a:p>
          <a:p>
            <a:r>
              <a:rPr lang="ar-EG"/>
              <a:t>زيادة المحتوى المتعلق بالعلامة التجارية ترفع من فرص الظهور في نتائج البحث </a:t>
            </a:r>
            <a:r>
              <a:rPr lang="en-MY"/>
              <a:t>🧲🔍</a:t>
            </a:r>
          </a:p>
        </p:txBody>
      </p:sp>
      <p:pic>
        <p:nvPicPr>
          <p:cNvPr id="5" name="Graphic 21">
            <a:extLst>
              <a:ext uri="{FF2B5EF4-FFF2-40B4-BE49-F238E27FC236}">
                <a16:creationId xmlns:a16="http://schemas.microsoft.com/office/drawing/2014/main" xmlns="" id="{6D7F2900-3149-DE51-6C92-FE0B7288A07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40249" y="33807"/>
            <a:ext cx="2305141" cy="1076343"/>
          </a:xfrm>
          <a:prstGeom prst="rect">
            <a:avLst/>
          </a:prstGeom>
        </p:spPr>
      </p:pic>
      <p:sp>
        <p:nvSpPr>
          <p:cNvPr id="7" name="TextBox 6">
            <a:extLst>
              <a:ext uri="{FF2B5EF4-FFF2-40B4-BE49-F238E27FC236}">
                <a16:creationId xmlns:a16="http://schemas.microsoft.com/office/drawing/2014/main" xmlns="" id="{95099D8A-AE13-435C-9016-F559DA9D72A6}"/>
              </a:ext>
            </a:extLst>
          </p:cNvPr>
          <p:cNvSpPr txBox="1"/>
          <p:nvPr/>
        </p:nvSpPr>
        <p:spPr>
          <a:xfrm>
            <a:off x="4522591" y="1165878"/>
            <a:ext cx="9398643" cy="584775"/>
          </a:xfrm>
          <a:prstGeom prst="rect">
            <a:avLst/>
          </a:prstGeom>
          <a:noFill/>
        </p:spPr>
        <p:txBody>
          <a:bodyPr wrap="square" rtlCol="0">
            <a:spAutoFit/>
          </a:bodyPr>
          <a:lstStyle/>
          <a:p>
            <a:pPr algn="ctr" rtl="1"/>
            <a:r>
              <a:rPr lang="ar-EG" sz="3200" b="1" dirty="0">
                <a:solidFill>
                  <a:srgbClr val="C00000"/>
                </a:solidFill>
                <a:latin typeface="Calibri" panose="020F0502020204030204" pitchFamily="34" charset="0"/>
                <a:cs typeface="Calibri" panose="020F0502020204030204" pitchFamily="34" charset="0"/>
              </a:rPr>
              <a:t>5.1. </a:t>
            </a:r>
            <a:r>
              <a:rPr lang="ar-EG" sz="2800" b="1" dirty="0">
                <a:solidFill>
                  <a:srgbClr val="C00000"/>
                </a:solidFill>
                <a:latin typeface="Calibri" panose="020F0502020204030204" pitchFamily="34" charset="0"/>
                <a:cs typeface="Calibri" panose="020F0502020204030204" pitchFamily="34" charset="0"/>
              </a:rPr>
              <a:t>إنترنت الأشياء (</a:t>
            </a:r>
            <a:r>
              <a:rPr lang="en-MY" sz="2800" b="1" dirty="0" err="1">
                <a:solidFill>
                  <a:srgbClr val="C00000"/>
                </a:solidFill>
                <a:latin typeface="Calibri" panose="020F0502020204030204" pitchFamily="34" charset="0"/>
                <a:cs typeface="Calibri" panose="020F0502020204030204" pitchFamily="34" charset="0"/>
              </a:rPr>
              <a:t>IoT</a:t>
            </a:r>
            <a:r>
              <a:rPr lang="en-MY" sz="2800" b="1" dirty="0">
                <a:solidFill>
                  <a:srgbClr val="C00000"/>
                </a:solidFill>
                <a:latin typeface="Calibri" panose="020F0502020204030204" pitchFamily="34" charset="0"/>
                <a:cs typeface="Calibri" panose="020F0502020204030204" pitchFamily="34" charset="0"/>
              </a:rPr>
              <a:t>)</a:t>
            </a:r>
            <a:endParaRPr lang="ar-EG" sz="2800" b="1" dirty="0">
              <a:solidFill>
                <a:srgbClr val="C00000"/>
              </a:solidFill>
              <a:latin typeface="Calibri" panose="020F0502020204030204" pitchFamily="34" charset="0"/>
              <a:cs typeface="Calibri" panose="020F0502020204030204" pitchFamily="34" charset="0"/>
            </a:endParaRPr>
          </a:p>
        </p:txBody>
      </p:sp>
      <p:sp>
        <p:nvSpPr>
          <p:cNvPr id="4" name="TextBox 3">
            <a:extLst>
              <a:ext uri="{FF2B5EF4-FFF2-40B4-BE49-F238E27FC236}">
                <a16:creationId xmlns:a16="http://schemas.microsoft.com/office/drawing/2014/main" xmlns="" id="{A2229028-EFD0-4CB6-DC41-68D7FBFB1ED1}"/>
              </a:ext>
            </a:extLst>
          </p:cNvPr>
          <p:cNvSpPr txBox="1"/>
          <p:nvPr/>
        </p:nvSpPr>
        <p:spPr>
          <a:xfrm>
            <a:off x="3249930" y="1839503"/>
            <a:ext cx="7671351" cy="4924425"/>
          </a:xfrm>
          <a:prstGeom prst="rect">
            <a:avLst/>
          </a:prstGeom>
          <a:noFill/>
        </p:spPr>
        <p:txBody>
          <a:bodyPr wrap="square" rtlCol="0">
            <a:spAutoFit/>
          </a:bodyPr>
          <a:lstStyle/>
          <a:p>
            <a:pPr algn="r" rtl="1"/>
            <a:r>
              <a:rPr lang="ar-EG" b="1" dirty="0"/>
              <a:t>2️⃣ تعزيز التخصيص في التسويق (</a:t>
            </a:r>
            <a:r>
              <a:rPr lang="en-MY" b="1" dirty="0"/>
              <a:t>Hyper-Personalization):</a:t>
            </a:r>
          </a:p>
          <a:p>
            <a:pPr algn="r" rtl="1"/>
            <a:r>
              <a:rPr lang="ar-EG" dirty="0"/>
              <a:t>يمكن تقديم عروض </a:t>
            </a:r>
            <a:r>
              <a:rPr lang="ar-EG" sz="2000" b="1" dirty="0">
                <a:highlight>
                  <a:srgbClr val="FFFF00"/>
                </a:highlight>
              </a:rPr>
              <a:t>تسويقية مخصصة بدقة </a:t>
            </a:r>
            <a:r>
              <a:rPr lang="ar-EG" dirty="0"/>
              <a:t>استنادًا إلى سلوك الجهاز.</a:t>
            </a:r>
          </a:p>
          <a:p>
            <a:pPr algn="r" rtl="1"/>
            <a:r>
              <a:rPr lang="ar-EG" dirty="0"/>
              <a:t>مثلًا: ثلاجة ذكية تكتشف نقصًا في الحليب، فتُرسل إشعارًا للمستخدم بعرض خاص من متجر قريب.</a:t>
            </a:r>
            <a:endParaRPr lang="en-US" dirty="0"/>
          </a:p>
          <a:p>
            <a:pPr algn="r" rtl="1"/>
            <a:endParaRPr lang="ar-EG" dirty="0"/>
          </a:p>
          <a:p>
            <a:pPr algn="r" rtl="1"/>
            <a:r>
              <a:rPr lang="ar-EG" b="1" dirty="0"/>
              <a:t>3️⃣ التسويق في الوقت الحقيقي (</a:t>
            </a:r>
            <a:r>
              <a:rPr lang="en-MY" b="1" dirty="0"/>
              <a:t>Real-Time Marketing):</a:t>
            </a:r>
          </a:p>
          <a:p>
            <a:pPr algn="r" rtl="1"/>
            <a:r>
              <a:rPr lang="ar-EG" dirty="0"/>
              <a:t>الحملات التسويقية أصبحت </a:t>
            </a:r>
            <a:r>
              <a:rPr lang="ar-EG" sz="2000" b="1" dirty="0">
                <a:highlight>
                  <a:srgbClr val="FFFF00"/>
                </a:highlight>
              </a:rPr>
              <a:t>أكثر لحظية وتفاعلية</a:t>
            </a:r>
            <a:r>
              <a:rPr lang="ar-EG" dirty="0"/>
              <a:t>.</a:t>
            </a:r>
          </a:p>
          <a:p>
            <a:pPr algn="r" rtl="1"/>
            <a:r>
              <a:rPr lang="ar-EG" dirty="0"/>
              <a:t>الأجهزة المتصلة يمكنها تفعيل عروض فورية أو إرسال إشعارات بناءً على موقع أو حالة المستخدم.</a:t>
            </a:r>
            <a:endParaRPr lang="en-US" dirty="0"/>
          </a:p>
          <a:p>
            <a:pPr algn="r" rtl="1"/>
            <a:endParaRPr lang="ar-EG" dirty="0"/>
          </a:p>
          <a:p>
            <a:pPr algn="r" rtl="1"/>
            <a:r>
              <a:rPr lang="ar-EG" b="1" dirty="0"/>
              <a:t>4️⃣ تحسين تجربة العميل (</a:t>
            </a:r>
            <a:r>
              <a:rPr lang="en-MY" b="1" dirty="0"/>
              <a:t>Customer Experience):</a:t>
            </a:r>
          </a:p>
          <a:p>
            <a:pPr algn="r" rtl="1"/>
            <a:r>
              <a:rPr lang="en-MY" dirty="0" err="1"/>
              <a:t>IoT</a:t>
            </a:r>
            <a:r>
              <a:rPr lang="en-MY" dirty="0"/>
              <a:t> </a:t>
            </a:r>
            <a:r>
              <a:rPr lang="ar-EG" dirty="0"/>
              <a:t>يُساعد الشركات على </a:t>
            </a:r>
            <a:r>
              <a:rPr lang="ar-EG" sz="2000" b="1" dirty="0">
                <a:highlight>
                  <a:srgbClr val="FFFF00"/>
                </a:highlight>
              </a:rPr>
              <a:t>تقديم حلول وخدمات استباقية </a:t>
            </a:r>
            <a:r>
              <a:rPr lang="ar-EG" dirty="0"/>
              <a:t>بدلًا من الانتظار لظهور مشاكل.</a:t>
            </a:r>
          </a:p>
          <a:p>
            <a:pPr algn="r" rtl="1"/>
            <a:r>
              <a:rPr lang="ar-EG" dirty="0"/>
              <a:t>مثلًا، شركات السيارات يمكنها إرسال تذكير بالصيانة بناءً على بيانات السيارة، مما يعزز </a:t>
            </a:r>
            <a:r>
              <a:rPr lang="ar-EG" b="1" dirty="0"/>
              <a:t>ولاء العميل</a:t>
            </a:r>
            <a:r>
              <a:rPr lang="ar-EG" dirty="0"/>
              <a:t>.</a:t>
            </a:r>
            <a:endParaRPr lang="en-US" dirty="0"/>
          </a:p>
          <a:p>
            <a:pPr algn="r" rtl="1"/>
            <a:endParaRPr lang="ar-EG" dirty="0"/>
          </a:p>
          <a:p>
            <a:pPr algn="r" rtl="1"/>
            <a:r>
              <a:rPr lang="ar-EG" b="1" dirty="0"/>
              <a:t>5️⃣ فتح قنوات تسويقية جديدة:</a:t>
            </a:r>
          </a:p>
          <a:p>
            <a:pPr algn="r" rtl="1"/>
            <a:r>
              <a:rPr lang="ar-EG" dirty="0"/>
              <a:t>الأجهزة الذكية نفسها قد تصبح وسيلة تسويقية.</a:t>
            </a:r>
          </a:p>
          <a:p>
            <a:pPr algn="r" rtl="1"/>
            <a:r>
              <a:rPr lang="ar-EG" dirty="0"/>
              <a:t>مثال: مساعد صوتي مثل </a:t>
            </a:r>
            <a:r>
              <a:rPr lang="en-MY" sz="2000" b="1" dirty="0">
                <a:highlight>
                  <a:srgbClr val="FFFF00"/>
                </a:highlight>
              </a:rPr>
              <a:t>Alexa</a:t>
            </a:r>
            <a:r>
              <a:rPr lang="en-MY" dirty="0"/>
              <a:t> </a:t>
            </a:r>
            <a:r>
              <a:rPr lang="ar-EG" dirty="0"/>
              <a:t>أو </a:t>
            </a:r>
            <a:r>
              <a:rPr lang="en-MY" sz="2000" b="1" dirty="0">
                <a:highlight>
                  <a:srgbClr val="FFFF00"/>
                </a:highlight>
              </a:rPr>
              <a:t>Google Home </a:t>
            </a:r>
            <a:r>
              <a:rPr lang="ar-EG" dirty="0"/>
              <a:t>يمكنه اقتراح منتجات أو تنفيذ عمليات شراء مباشرة.</a:t>
            </a:r>
          </a:p>
          <a:p>
            <a:pPr algn="r" rtl="1"/>
            <a:r>
              <a:rPr lang="ar-EG" dirty="0"/>
              <a:t>.</a:t>
            </a:r>
            <a:endParaRPr kumimoji="0" lang="ar-EG" sz="2000" b="1" i="0" u="none" strike="noStrike" kern="1200" cap="none" spc="0" normalizeH="0" baseline="0" noProof="0" dirty="0">
              <a:ln>
                <a:noFill/>
              </a:ln>
              <a:solidFill>
                <a:prstClr val="black"/>
              </a:solidFill>
              <a:effectLst/>
              <a:uLnTx/>
              <a:uFillTx/>
              <a:latin typeface="Calibri"/>
              <a:ea typeface="+mn-ea"/>
              <a:cs typeface="Arial" panose="020B0604020202020204" pitchFamily="34" charset="0"/>
            </a:endParaRPr>
          </a:p>
        </p:txBody>
      </p:sp>
      <p:sp>
        <p:nvSpPr>
          <p:cNvPr id="2" name="AutoShape 2" descr="ما هو الاقتصاد السلوكي ؟ | AvaTrade">
            <a:extLst>
              <a:ext uri="{FF2B5EF4-FFF2-40B4-BE49-F238E27FC236}">
                <a16:creationId xmlns:a16="http://schemas.microsoft.com/office/drawing/2014/main" xmlns="" id="{96D53160-F0E3-B61B-3255-C56630913E4D}"/>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4"/>
          <a:stretch>
            <a:fillRect/>
          </a:stretch>
        </p:blipFill>
        <p:spPr>
          <a:xfrm>
            <a:off x="-260290" y="3134629"/>
            <a:ext cx="3090576" cy="2017941"/>
          </a:xfrm>
          <a:prstGeom prst="rect">
            <a:avLst/>
          </a:prstGeom>
        </p:spPr>
      </p:pic>
    </p:spTree>
    <p:extLst>
      <p:ext uri="{BB962C8B-B14F-4D97-AF65-F5344CB8AC3E}">
        <p14:creationId xmlns:p14="http://schemas.microsoft.com/office/powerpoint/2010/main" val="386999460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p:cNvSpPr txBox="1"/>
          <p:nvPr/>
        </p:nvSpPr>
        <p:spPr>
          <a:xfrm>
            <a:off x="5050917" y="1255061"/>
            <a:ext cx="917148" cy="646331"/>
          </a:xfrm>
          <a:prstGeom prst="rect">
            <a:avLst/>
          </a:prstGeom>
          <a:noFill/>
        </p:spPr>
        <p:txBody>
          <a:bodyPr wrap="square" rtlCol="0">
            <a:spAutoFit/>
          </a:bodyPr>
          <a:lstStyle/>
          <a:p>
            <a:pPr algn="ctr"/>
            <a:r>
              <a:rPr lang="ar-SA" dirty="0">
                <a:solidFill>
                  <a:schemeClr val="bg1"/>
                </a:solidFill>
                <a:latin typeface="Alexandria" charset="0"/>
                <a:cs typeface="Alexandria" charset="0"/>
              </a:rPr>
              <a:t>المحاضرة </a:t>
            </a:r>
            <a:r>
              <a:rPr lang="ar-EG" dirty="0">
                <a:solidFill>
                  <a:schemeClr val="bg1"/>
                </a:solidFill>
                <a:latin typeface="Alexandria" charset="0"/>
                <a:cs typeface="Alexandria" charset="0"/>
              </a:rPr>
              <a:t>العاشرة</a:t>
            </a:r>
            <a:endParaRPr lang="ar-SA"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xmlns="" id="{FF0FD337-6BE3-014B-6916-AFAF1FABB81E}"/>
              </a:ext>
            </a:extLst>
          </p:cNvPr>
          <p:cNvSpPr/>
          <p:nvPr/>
        </p:nvSpPr>
        <p:spPr>
          <a:xfrm>
            <a:off x="548001" y="4974573"/>
            <a:ext cx="5435245" cy="1077218"/>
          </a:xfrm>
          <a:prstGeom prst="rect">
            <a:avLst/>
          </a:prstGeom>
          <a:noFill/>
        </p:spPr>
        <p:txBody>
          <a:bodyPr wrap="square">
            <a:spAutoFit/>
          </a:bodyPr>
          <a:lstStyle/>
          <a:p>
            <a:r>
              <a:rPr lang="ar-EG" sz="3200" b="1" dirty="0">
                <a:latin typeface="Alexandria" charset="0"/>
                <a:cs typeface="Alexandria" charset="0"/>
              </a:rPr>
              <a:t>ثانياً: </a:t>
            </a:r>
            <a:r>
              <a:rPr lang="ar-EG" sz="3200" b="1" dirty="0">
                <a:latin typeface="Alexandria"/>
              </a:rPr>
              <a:t>تأثير التقنيات الحديثة( مثل البلوك تشين) على الاقتصاد الرقمي </a:t>
            </a:r>
            <a:endParaRPr lang="ar-EG" sz="3200" b="1" dirty="0">
              <a:latin typeface="Alexandria" charset="0"/>
              <a:cs typeface="Alexandria" charset="0"/>
            </a:endParaRPr>
          </a:p>
        </p:txBody>
      </p:sp>
    </p:spTree>
    <p:extLst>
      <p:ext uri="{BB962C8B-B14F-4D97-AF65-F5344CB8AC3E}">
        <p14:creationId xmlns:p14="http://schemas.microsoft.com/office/powerpoint/2010/main" val="26877206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BF4F9844-0B0F-2B7C-73F4-7BAFF0C0E64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659A1AB9-A982-56A2-A9D8-6B349DEE7025}"/>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732A5942-1B60-AC0C-05BE-A4230287B889}"/>
              </a:ext>
            </a:extLst>
          </p:cNvPr>
          <p:cNvSpPr/>
          <p:nvPr/>
        </p:nvSpPr>
        <p:spPr>
          <a:xfrm>
            <a:off x="-147282" y="1420476"/>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60BBCFB6-48FE-3E22-4266-C81D68EEF083}"/>
              </a:ext>
            </a:extLst>
          </p:cNvPr>
          <p:cNvSpPr/>
          <p:nvPr/>
        </p:nvSpPr>
        <p:spPr>
          <a:xfrm>
            <a:off x="1064871" y="1135975"/>
            <a:ext cx="9734309" cy="54738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الاقتصاد السلوكي</a:t>
            </a:r>
          </a:p>
        </p:txBody>
      </p:sp>
      <p:pic>
        <p:nvPicPr>
          <p:cNvPr id="5" name="Graphic 21">
            <a:extLst>
              <a:ext uri="{FF2B5EF4-FFF2-40B4-BE49-F238E27FC236}">
                <a16:creationId xmlns:a16="http://schemas.microsoft.com/office/drawing/2014/main" xmlns="" id="{4BB48483-7AD1-0FF0-D2A8-C4DAF24BD91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999026E1-812F-E33A-242C-65BB50EFE448}"/>
              </a:ext>
            </a:extLst>
          </p:cNvPr>
          <p:cNvSpPr txBox="1"/>
          <p:nvPr/>
        </p:nvSpPr>
        <p:spPr>
          <a:xfrm>
            <a:off x="2244984" y="1117204"/>
            <a:ext cx="9243203" cy="646331"/>
          </a:xfrm>
          <a:prstGeom prst="rect">
            <a:avLst/>
          </a:prstGeom>
          <a:noFill/>
        </p:spPr>
        <p:txBody>
          <a:bodyPr wrap="square" rtlCol="0">
            <a:spAutoFit/>
          </a:bodyPr>
          <a:lstStyle/>
          <a:p>
            <a:pPr algn="ctr" rtl="1"/>
            <a:r>
              <a:rPr lang="ar-EG" sz="3600" b="1" dirty="0">
                <a:solidFill>
                  <a:srgbClr val="C00000"/>
                </a:solidFill>
                <a:latin typeface="Calibri" panose="020F0502020204030204" pitchFamily="34" charset="0"/>
                <a:cs typeface="Calibri" panose="020F0502020204030204" pitchFamily="34" charset="0"/>
              </a:rPr>
              <a:t>1. </a:t>
            </a:r>
            <a:r>
              <a:rPr lang="en-MY" sz="3200" dirty="0"/>
              <a:t>📘 </a:t>
            </a:r>
            <a:r>
              <a:rPr lang="ar-EG" sz="3200" b="1" dirty="0">
                <a:solidFill>
                  <a:srgbClr val="C00000"/>
                </a:solidFill>
                <a:latin typeface="Calibri" panose="020F0502020204030204" pitchFamily="34" charset="0"/>
                <a:cs typeface="Calibri" panose="020F0502020204030204" pitchFamily="34" charset="0"/>
              </a:rPr>
              <a:t>الإطار المفاهيمي لسلاسل الكتل (</a:t>
            </a:r>
            <a:r>
              <a:rPr lang="en-MY" sz="3200" b="1" dirty="0" err="1">
                <a:solidFill>
                  <a:srgbClr val="C00000"/>
                </a:solidFill>
                <a:latin typeface="Calibri" panose="020F0502020204030204" pitchFamily="34" charset="0"/>
                <a:cs typeface="Calibri" panose="020F0502020204030204" pitchFamily="34" charset="0"/>
              </a:rPr>
              <a:t>Blockchain</a:t>
            </a:r>
            <a:r>
              <a:rPr lang="ar-EG" sz="3200" b="1" dirty="0">
                <a:solidFill>
                  <a:srgbClr val="C00000"/>
                </a:solidFill>
                <a:latin typeface="Calibri" panose="020F0502020204030204" pitchFamily="34" charset="0"/>
                <a:cs typeface="Calibri" panose="020F0502020204030204" pitchFamily="34" charset="0"/>
              </a:rPr>
              <a:t>)</a:t>
            </a:r>
          </a:p>
        </p:txBody>
      </p:sp>
      <p:sp>
        <p:nvSpPr>
          <p:cNvPr id="4" name="TextBox 3">
            <a:extLst>
              <a:ext uri="{FF2B5EF4-FFF2-40B4-BE49-F238E27FC236}">
                <a16:creationId xmlns:a16="http://schemas.microsoft.com/office/drawing/2014/main" xmlns="" id="{37B07C7A-F02D-BA49-C0AC-91F8031BDAA6}"/>
              </a:ext>
            </a:extLst>
          </p:cNvPr>
          <p:cNvSpPr txBox="1"/>
          <p:nvPr/>
        </p:nvSpPr>
        <p:spPr>
          <a:xfrm>
            <a:off x="3987209" y="1420476"/>
            <a:ext cx="6729947" cy="5816977"/>
          </a:xfrm>
          <a:prstGeom prst="rect">
            <a:avLst/>
          </a:prstGeom>
          <a:noFill/>
        </p:spPr>
        <p:txBody>
          <a:bodyPr wrap="square" rtlCol="0">
            <a:spAutoFit/>
          </a:bodyPr>
          <a:lstStyle/>
          <a:p>
            <a:pPr algn="r" rtl="1"/>
            <a:endParaRPr lang="ar-EG" sz="2400" b="1" dirty="0"/>
          </a:p>
          <a:p>
            <a:pPr algn="r" rtl="1"/>
            <a:r>
              <a:rPr lang="en-MY" sz="2000" b="1" dirty="0"/>
              <a:t>📌 </a:t>
            </a:r>
            <a:r>
              <a:rPr lang="ar-EG" sz="2000" b="1" dirty="0"/>
              <a:t>ما هو البلوكتشين؟</a:t>
            </a:r>
          </a:p>
          <a:p>
            <a:pPr algn="r"/>
            <a:r>
              <a:rPr lang="ar-EG" sz="2000" dirty="0"/>
              <a:t>هو </a:t>
            </a:r>
            <a:r>
              <a:rPr lang="ar-EG" sz="2000" b="1" dirty="0"/>
              <a:t>سجل رقمي لامركزي وآمن</a:t>
            </a:r>
            <a:r>
              <a:rPr lang="ar-EG" sz="2000" dirty="0"/>
              <a:t> يستخدم لتخزين المعاملات والبيانات بطريقة غير قابلة للتعديل أو التلاعب. يُستخدم أساسًا في العملات الرقمية مثل </a:t>
            </a:r>
            <a:r>
              <a:rPr lang="ar-EG" sz="2000" b="1" dirty="0"/>
              <a:t>البيتكوين</a:t>
            </a:r>
            <a:r>
              <a:rPr lang="ar-EG" sz="2000" dirty="0"/>
              <a:t>، لكن تطبيقاته تتوسع حاليًا في مجالات كثيرة.</a:t>
            </a:r>
          </a:p>
          <a:p>
            <a:pPr algn="r" rtl="1"/>
            <a:r>
              <a:rPr lang="en-MY" sz="2000" b="1" dirty="0"/>
              <a:t>🧱 </a:t>
            </a:r>
            <a:r>
              <a:rPr lang="ar-EG" sz="2000" b="1" dirty="0"/>
              <a:t>النشأة والتعريف:</a:t>
            </a:r>
          </a:p>
          <a:p>
            <a:pPr algn="r" rtl="1"/>
            <a:r>
              <a:rPr lang="ar-EG" sz="2000" dirty="0"/>
              <a:t>تم إدخال تكنولوجيا </a:t>
            </a:r>
            <a:r>
              <a:rPr lang="ar-EG" sz="2000" b="1" dirty="0"/>
              <a:t>سلاسل الكتل</a:t>
            </a:r>
            <a:r>
              <a:rPr lang="ar-EG" sz="2000" dirty="0"/>
              <a:t> عام </a:t>
            </a:r>
            <a:r>
              <a:rPr lang="ar-EG" sz="2000" b="1" dirty="0"/>
              <a:t>2008</a:t>
            </a:r>
            <a:r>
              <a:rPr lang="ar-EG" sz="2000" dirty="0"/>
              <a:t> من قبل شخص (أو مجموعة) يُدعى </a:t>
            </a:r>
            <a:r>
              <a:rPr lang="ar-EG" sz="2000" b="1" dirty="0"/>
              <a:t>"ساتوشي ناكاموتو"</a:t>
            </a:r>
            <a:r>
              <a:rPr lang="ar-EG" sz="2000" dirty="0"/>
              <a:t>.</a:t>
            </a:r>
          </a:p>
          <a:p>
            <a:pPr algn="r" rtl="1"/>
            <a:r>
              <a:rPr lang="ar-EG" sz="2000" dirty="0"/>
              <a:t>أول تطبيق عملي لها كان في دعم المعاملات الرقمية من خلال </a:t>
            </a:r>
            <a:r>
              <a:rPr lang="ar-EG" sz="2000" b="1" u="sng" dirty="0"/>
              <a:t>عملة البيتكوين </a:t>
            </a:r>
            <a:r>
              <a:rPr lang="en-MY" sz="2000" b="1" u="sng" dirty="0"/>
              <a:t>Bitcoin</a:t>
            </a:r>
            <a:r>
              <a:rPr lang="en-MY" sz="2000" dirty="0"/>
              <a:t>.</a:t>
            </a:r>
          </a:p>
          <a:p>
            <a:pPr algn="r" rtl="1"/>
            <a:r>
              <a:rPr lang="ar-EG" sz="2000" dirty="0"/>
              <a:t>هذا التطبيق يُمثّل </a:t>
            </a:r>
            <a:r>
              <a:rPr lang="ar-EG" sz="2000" b="1" dirty="0"/>
              <a:t>الجيل الأول</a:t>
            </a:r>
            <a:r>
              <a:rPr lang="ar-EG" sz="2000" dirty="0"/>
              <a:t> من سلاسل الكتل، وكان يُستخدم بشكل أساسي في:</a:t>
            </a:r>
          </a:p>
          <a:p>
            <a:pPr lvl="1" algn="r" rtl="1"/>
            <a:r>
              <a:rPr lang="en-MY" b="1" dirty="0">
                <a:solidFill>
                  <a:srgbClr val="FF0000"/>
                </a:solidFill>
                <a:highlight>
                  <a:srgbClr val="FFFF00"/>
                </a:highlight>
              </a:rPr>
              <a:t>💸 </a:t>
            </a:r>
            <a:r>
              <a:rPr lang="ar-EG" b="1" dirty="0">
                <a:solidFill>
                  <a:srgbClr val="FF0000"/>
                </a:solidFill>
                <a:highlight>
                  <a:srgbClr val="FFFF00"/>
                </a:highlight>
              </a:rPr>
              <a:t>المعاملات المالية البسيطة</a:t>
            </a:r>
          </a:p>
          <a:p>
            <a:pPr lvl="1" algn="r" rtl="1"/>
            <a:r>
              <a:rPr lang="en-MY" b="1" dirty="0">
                <a:solidFill>
                  <a:srgbClr val="FF0000"/>
                </a:solidFill>
                <a:highlight>
                  <a:srgbClr val="FFFF00"/>
                </a:highlight>
              </a:rPr>
              <a:t>🔁 </a:t>
            </a:r>
            <a:r>
              <a:rPr lang="ar-EG" b="1" dirty="0">
                <a:solidFill>
                  <a:srgbClr val="FF0000"/>
                </a:solidFill>
                <a:highlight>
                  <a:srgbClr val="FFFF00"/>
                </a:highlight>
              </a:rPr>
              <a:t>خدمات التحويلات عبر الإنترنت</a:t>
            </a:r>
          </a:p>
          <a:p>
            <a:pPr lvl="1" algn="r" rtl="1"/>
            <a:r>
              <a:rPr lang="en-MY" b="1" dirty="0">
                <a:solidFill>
                  <a:srgbClr val="FF0000"/>
                </a:solidFill>
                <a:highlight>
                  <a:srgbClr val="FFFF00"/>
                </a:highlight>
              </a:rPr>
              <a:t>🧾 </a:t>
            </a:r>
            <a:r>
              <a:rPr lang="ar-EG" b="1" dirty="0">
                <a:solidFill>
                  <a:srgbClr val="FF0000"/>
                </a:solidFill>
                <a:highlight>
                  <a:srgbClr val="FFFF00"/>
                </a:highlight>
              </a:rPr>
              <a:t>أنظمة الدفع الرقمي</a:t>
            </a:r>
          </a:p>
          <a:p>
            <a:pPr algn="r"/>
            <a:endParaRPr lang="ar-EG" sz="2400" dirty="0"/>
          </a:p>
          <a:p>
            <a:pPr algn="r" rtl="1"/>
            <a:r>
              <a:rPr lang="ar-EG" sz="1400" dirty="0"/>
              <a:t/>
            </a:r>
            <a:br>
              <a:rPr lang="ar-EG" sz="1400" dirty="0"/>
            </a:br>
            <a:endParaRPr lang="ar-EG" sz="2800" dirty="0">
              <a:latin typeface="Alexandria" charset="0"/>
              <a:cs typeface="Alexandria" charset="0"/>
            </a:endParaRPr>
          </a:p>
          <a:p>
            <a:pPr algn="r" rtl="1"/>
            <a:endParaRPr lang="ar-EG" sz="2800" dirty="0">
              <a:solidFill>
                <a:srgbClr val="FF0000"/>
              </a:solidFill>
            </a:endParaRPr>
          </a:p>
        </p:txBody>
      </p:sp>
      <p:sp>
        <p:nvSpPr>
          <p:cNvPr id="2" name="AutoShape 2" descr="ما هو الاقتصاد السلوكي ؟ | AvaTrade">
            <a:extLst>
              <a:ext uri="{FF2B5EF4-FFF2-40B4-BE49-F238E27FC236}">
                <a16:creationId xmlns:a16="http://schemas.microsoft.com/office/drawing/2014/main" xmlns="" id="{EC0F8DE4-51BD-3E62-C953-9476EC741558}"/>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6" name="Picture 5">
            <a:extLst>
              <a:ext uri="{FF2B5EF4-FFF2-40B4-BE49-F238E27FC236}">
                <a16:creationId xmlns:a16="http://schemas.microsoft.com/office/drawing/2014/main" xmlns="" id="{1921F12B-D5AF-3F76-83A1-D94D6C42E698}"/>
              </a:ext>
            </a:extLst>
          </p:cNvPr>
          <p:cNvPicPr>
            <a:picLocks noChangeAspect="1"/>
          </p:cNvPicPr>
          <p:nvPr/>
        </p:nvPicPr>
        <p:blipFill>
          <a:blip r:embed="rId4"/>
          <a:stretch>
            <a:fillRect/>
          </a:stretch>
        </p:blipFill>
        <p:spPr>
          <a:xfrm>
            <a:off x="186805" y="2733050"/>
            <a:ext cx="3194328" cy="2635705"/>
          </a:xfrm>
          <a:prstGeom prst="rect">
            <a:avLst/>
          </a:prstGeom>
        </p:spPr>
      </p:pic>
    </p:spTree>
    <p:extLst>
      <p:ext uri="{BB962C8B-B14F-4D97-AF65-F5344CB8AC3E}">
        <p14:creationId xmlns:p14="http://schemas.microsoft.com/office/powerpoint/2010/main" val="350067922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F7949DFA-A3DC-7BE2-97C4-8D77168F132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64E5DC50-CCE8-2508-8F8F-19F47DB6845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9557A66A-2080-CDB4-4493-C5B8FAFAC310}"/>
              </a:ext>
            </a:extLst>
          </p:cNvPr>
          <p:cNvSpPr/>
          <p:nvPr/>
        </p:nvSpPr>
        <p:spPr>
          <a:xfrm>
            <a:off x="-147282" y="1420476"/>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A85FC3DE-9042-27B0-8F4D-232571BA3F7B}"/>
              </a:ext>
            </a:extLst>
          </p:cNvPr>
          <p:cNvSpPr/>
          <p:nvPr/>
        </p:nvSpPr>
        <p:spPr>
          <a:xfrm>
            <a:off x="1161853" y="883266"/>
            <a:ext cx="9734309" cy="54738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الاقتصاد السلوكي</a:t>
            </a:r>
          </a:p>
        </p:txBody>
      </p:sp>
      <p:pic>
        <p:nvPicPr>
          <p:cNvPr id="5" name="Graphic 21">
            <a:extLst>
              <a:ext uri="{FF2B5EF4-FFF2-40B4-BE49-F238E27FC236}">
                <a16:creationId xmlns:a16="http://schemas.microsoft.com/office/drawing/2014/main" xmlns="" id="{42BC3CD8-B762-934F-3BC5-1CABA97262A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E856C710-E26B-77F3-60AF-8988CEEA256B}"/>
              </a:ext>
            </a:extLst>
          </p:cNvPr>
          <p:cNvSpPr txBox="1"/>
          <p:nvPr/>
        </p:nvSpPr>
        <p:spPr>
          <a:xfrm>
            <a:off x="2200731" y="1117204"/>
            <a:ext cx="9243203" cy="646331"/>
          </a:xfrm>
          <a:prstGeom prst="rect">
            <a:avLst/>
          </a:prstGeom>
          <a:noFill/>
        </p:spPr>
        <p:txBody>
          <a:bodyPr wrap="square" rtlCol="0">
            <a:spAutoFit/>
          </a:bodyPr>
          <a:lstStyle/>
          <a:p>
            <a:pPr algn="ctr" rtl="1"/>
            <a:r>
              <a:rPr lang="en-US" sz="3600" b="1" dirty="0">
                <a:solidFill>
                  <a:srgbClr val="C00000"/>
                </a:solidFill>
                <a:latin typeface="Calibri" panose="020F0502020204030204" pitchFamily="34" charset="0"/>
                <a:cs typeface="Calibri" panose="020F0502020204030204" pitchFamily="34" charset="0"/>
              </a:rPr>
              <a:t>1.1</a:t>
            </a:r>
            <a:r>
              <a:rPr lang="ar-EG" sz="3600" b="1" dirty="0">
                <a:solidFill>
                  <a:srgbClr val="C00000"/>
                </a:solidFill>
                <a:latin typeface="Calibri" panose="020F0502020204030204" pitchFamily="34" charset="0"/>
                <a:cs typeface="Calibri" panose="020F0502020204030204" pitchFamily="34" charset="0"/>
              </a:rPr>
              <a:t>. </a:t>
            </a:r>
            <a:r>
              <a:rPr lang="en-MY" sz="3200" dirty="0"/>
              <a:t>📘 </a:t>
            </a:r>
            <a:r>
              <a:rPr lang="ar-EG" sz="3200" b="1" dirty="0">
                <a:solidFill>
                  <a:srgbClr val="C00000"/>
                </a:solidFill>
                <a:latin typeface="Calibri" panose="020F0502020204030204" pitchFamily="34" charset="0"/>
                <a:cs typeface="Calibri" panose="020F0502020204030204" pitchFamily="34" charset="0"/>
              </a:rPr>
              <a:t>الإطار المفاهيمي لسلاسل الكتل (</a:t>
            </a:r>
            <a:r>
              <a:rPr lang="en-MY" sz="3200" b="1" dirty="0" err="1">
                <a:solidFill>
                  <a:srgbClr val="C00000"/>
                </a:solidFill>
                <a:latin typeface="Calibri" panose="020F0502020204030204" pitchFamily="34" charset="0"/>
                <a:cs typeface="Calibri" panose="020F0502020204030204" pitchFamily="34" charset="0"/>
              </a:rPr>
              <a:t>Blockchain</a:t>
            </a:r>
            <a:r>
              <a:rPr lang="ar-EG" sz="3200" b="1" dirty="0">
                <a:solidFill>
                  <a:srgbClr val="C00000"/>
                </a:solidFill>
                <a:latin typeface="Calibri" panose="020F0502020204030204" pitchFamily="34" charset="0"/>
                <a:cs typeface="Calibri" panose="020F0502020204030204" pitchFamily="34" charset="0"/>
              </a:rPr>
              <a:t>)</a:t>
            </a:r>
          </a:p>
        </p:txBody>
      </p:sp>
      <p:sp>
        <p:nvSpPr>
          <p:cNvPr id="4" name="TextBox 3">
            <a:extLst>
              <a:ext uri="{FF2B5EF4-FFF2-40B4-BE49-F238E27FC236}">
                <a16:creationId xmlns:a16="http://schemas.microsoft.com/office/drawing/2014/main" xmlns="" id="{B2576ED0-B772-EE1F-E5B5-C1A9B770EEDE}"/>
              </a:ext>
            </a:extLst>
          </p:cNvPr>
          <p:cNvSpPr txBox="1"/>
          <p:nvPr/>
        </p:nvSpPr>
        <p:spPr>
          <a:xfrm>
            <a:off x="1161853" y="1543923"/>
            <a:ext cx="9321387" cy="1538883"/>
          </a:xfrm>
          <a:prstGeom prst="rect">
            <a:avLst/>
          </a:prstGeom>
          <a:noFill/>
        </p:spPr>
        <p:txBody>
          <a:bodyPr wrap="square" rtlCol="0">
            <a:spAutoFit/>
          </a:bodyPr>
          <a:lstStyle/>
          <a:p>
            <a:pPr algn="r"/>
            <a:endParaRPr lang="ar-EG" sz="2400" dirty="0"/>
          </a:p>
          <a:p>
            <a:pPr algn="r" rtl="1"/>
            <a:r>
              <a:rPr lang="ar-EG" sz="1400" dirty="0"/>
              <a:t/>
            </a:r>
            <a:br>
              <a:rPr lang="ar-EG" sz="1400" dirty="0"/>
            </a:br>
            <a:endParaRPr lang="ar-EG" sz="2800" dirty="0">
              <a:latin typeface="Alexandria" charset="0"/>
              <a:cs typeface="Alexandria" charset="0"/>
            </a:endParaRPr>
          </a:p>
          <a:p>
            <a:pPr algn="r" rtl="1"/>
            <a:endParaRPr lang="ar-EG" sz="2800" dirty="0">
              <a:solidFill>
                <a:srgbClr val="FF0000"/>
              </a:solidFill>
            </a:endParaRPr>
          </a:p>
        </p:txBody>
      </p:sp>
      <p:sp>
        <p:nvSpPr>
          <p:cNvPr id="2" name="AutoShape 2" descr="ما هو الاقتصاد السلوكي ؟ | AvaTrade">
            <a:extLst>
              <a:ext uri="{FF2B5EF4-FFF2-40B4-BE49-F238E27FC236}">
                <a16:creationId xmlns:a16="http://schemas.microsoft.com/office/drawing/2014/main" xmlns="" id="{9B39AD60-FC61-B1B9-49E5-89876879FFB7}"/>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1" name="Rectangle: Folded Corner 10">
            <a:extLst>
              <a:ext uri="{FF2B5EF4-FFF2-40B4-BE49-F238E27FC236}">
                <a16:creationId xmlns:a16="http://schemas.microsoft.com/office/drawing/2014/main" xmlns="" id="{610C70FC-529B-BF76-BC7D-E26413584214}"/>
              </a:ext>
            </a:extLst>
          </p:cNvPr>
          <p:cNvSpPr/>
          <p:nvPr/>
        </p:nvSpPr>
        <p:spPr>
          <a:xfrm>
            <a:off x="2485572" y="2627071"/>
            <a:ext cx="6530762" cy="2467395"/>
          </a:xfrm>
          <a:prstGeom prst="foldedCorner">
            <a:avLst/>
          </a:prstGeom>
          <a:solidFill>
            <a:srgbClr val="91D8EC"/>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descr="💡︎ - Wiktionary, the free dictionary">
            <a:extLst>
              <a:ext uri="{FF2B5EF4-FFF2-40B4-BE49-F238E27FC236}">
                <a16:creationId xmlns:a16="http://schemas.microsoft.com/office/drawing/2014/main" xmlns="" id="{9EDDC696-6E84-71E2-ECEB-F56400C92D92}"/>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644543" y="2402392"/>
            <a:ext cx="882019" cy="882019"/>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a:extLst>
              <a:ext uri="{FF2B5EF4-FFF2-40B4-BE49-F238E27FC236}">
                <a16:creationId xmlns:a16="http://schemas.microsoft.com/office/drawing/2014/main" xmlns="" id="{CAB6B92B-49B7-A153-AD84-7FD0E8D8F0FF}"/>
              </a:ext>
            </a:extLst>
          </p:cNvPr>
          <p:cNvSpPr txBox="1"/>
          <p:nvPr/>
        </p:nvSpPr>
        <p:spPr>
          <a:xfrm>
            <a:off x="3721124" y="2657197"/>
            <a:ext cx="4824016" cy="2308324"/>
          </a:xfrm>
          <a:prstGeom prst="rect">
            <a:avLst/>
          </a:prstGeom>
          <a:noFill/>
        </p:spPr>
        <p:txBody>
          <a:bodyPr wrap="square" rtlCol="0">
            <a:spAutoFit/>
          </a:bodyPr>
          <a:lstStyle/>
          <a:p>
            <a:pPr algn="r" rtl="1"/>
            <a:r>
              <a:rPr lang="ar-EG" b="1" dirty="0"/>
              <a:t>كيف تعمل؟</a:t>
            </a:r>
          </a:p>
          <a:p>
            <a:pPr algn="r" rtl="1"/>
            <a:r>
              <a:rPr lang="ar-EG" dirty="0"/>
              <a:t>البيانات تُسجل في </a:t>
            </a:r>
            <a:r>
              <a:rPr lang="ar-EG" b="1" dirty="0"/>
              <a:t>كتل (</a:t>
            </a:r>
            <a:r>
              <a:rPr lang="en-MY" b="1" dirty="0"/>
              <a:t>Blocks)</a:t>
            </a:r>
            <a:r>
              <a:rPr lang="en-MY" dirty="0"/>
              <a:t>.</a:t>
            </a:r>
          </a:p>
          <a:p>
            <a:pPr algn="r" rtl="1"/>
            <a:r>
              <a:rPr lang="ar-EG" dirty="0"/>
              <a:t>كل كتلة تحتوي على:</a:t>
            </a:r>
          </a:p>
          <a:p>
            <a:pPr lvl="1" algn="r" rtl="1"/>
            <a:r>
              <a:rPr lang="en-MY" dirty="0"/>
              <a:t>📆 </a:t>
            </a:r>
            <a:r>
              <a:rPr lang="ar-EG" dirty="0"/>
              <a:t>الطابع الزمني (الوقت والتاريخ)</a:t>
            </a:r>
          </a:p>
          <a:p>
            <a:pPr lvl="1" algn="r" rtl="1"/>
            <a:r>
              <a:rPr lang="en-MY" dirty="0"/>
              <a:t>🔗 </a:t>
            </a:r>
            <a:r>
              <a:rPr lang="ar-EG" dirty="0"/>
              <a:t>رابط إلى الكتلة السابقة (ما يصنع "السلسلة")</a:t>
            </a:r>
          </a:p>
          <a:p>
            <a:pPr algn="r" rtl="1"/>
            <a:r>
              <a:rPr lang="ar-EG" dirty="0"/>
              <a:t>التصميم يضمن </a:t>
            </a:r>
            <a:r>
              <a:rPr lang="ar-EG" b="1" dirty="0"/>
              <a:t>عدم القدرة على تعديل البيانات</a:t>
            </a:r>
            <a:r>
              <a:rPr lang="ar-EG" dirty="0"/>
              <a:t> بعد تسجيلها، مما يحمي من التلاعب</a:t>
            </a:r>
          </a:p>
          <a:p>
            <a:pPr algn="r"/>
            <a:endParaRPr lang="en-US" dirty="0"/>
          </a:p>
        </p:txBody>
      </p:sp>
    </p:spTree>
    <p:extLst>
      <p:ext uri="{BB962C8B-B14F-4D97-AF65-F5344CB8AC3E}">
        <p14:creationId xmlns:p14="http://schemas.microsoft.com/office/powerpoint/2010/main" val="329424084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55E41DA4-2F64-1F02-B144-52C42396749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C21ADF4E-B075-6C0A-D3F5-22246DAC909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CA092D79-8EED-C168-25E5-23C602E9970C}"/>
              </a:ext>
            </a:extLst>
          </p:cNvPr>
          <p:cNvSpPr/>
          <p:nvPr/>
        </p:nvSpPr>
        <p:spPr>
          <a:xfrm>
            <a:off x="-147282" y="1420476"/>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8315B2FB-ECD6-2FF0-AB76-D92E4A91E020}"/>
              </a:ext>
            </a:extLst>
          </p:cNvPr>
          <p:cNvSpPr/>
          <p:nvPr/>
        </p:nvSpPr>
        <p:spPr>
          <a:xfrm>
            <a:off x="1064871" y="1135975"/>
            <a:ext cx="9734309" cy="54738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الاقتصاد السلوكي</a:t>
            </a:r>
          </a:p>
        </p:txBody>
      </p:sp>
      <p:pic>
        <p:nvPicPr>
          <p:cNvPr id="5" name="Graphic 21">
            <a:extLst>
              <a:ext uri="{FF2B5EF4-FFF2-40B4-BE49-F238E27FC236}">
                <a16:creationId xmlns:a16="http://schemas.microsoft.com/office/drawing/2014/main" xmlns="" id="{72F8DC39-5C65-4ADF-0E60-D619C80EFCF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349B1132-C75D-4B2A-EC5C-A460B6794F18}"/>
              </a:ext>
            </a:extLst>
          </p:cNvPr>
          <p:cNvSpPr txBox="1"/>
          <p:nvPr/>
        </p:nvSpPr>
        <p:spPr>
          <a:xfrm>
            <a:off x="3962705" y="1155869"/>
            <a:ext cx="6692359" cy="707886"/>
          </a:xfrm>
          <a:prstGeom prst="rect">
            <a:avLst/>
          </a:prstGeom>
          <a:noFill/>
        </p:spPr>
        <p:txBody>
          <a:bodyPr wrap="square" rtlCol="0">
            <a:spAutoFit/>
          </a:bodyPr>
          <a:lstStyle/>
          <a:p>
            <a:pPr algn="ctr" rtl="1"/>
            <a:r>
              <a:rPr lang="ar-EG" sz="4000" b="1" dirty="0">
                <a:solidFill>
                  <a:srgbClr val="C00000"/>
                </a:solidFill>
                <a:latin typeface="Calibri" panose="020F0502020204030204" pitchFamily="34" charset="0"/>
                <a:cs typeface="Calibri" panose="020F0502020204030204" pitchFamily="34" charset="0"/>
              </a:rPr>
              <a:t>2. </a:t>
            </a:r>
            <a:r>
              <a:rPr lang="en-MY" sz="3600" dirty="0"/>
              <a:t>🔐</a:t>
            </a:r>
            <a:r>
              <a:rPr lang="en-MY" sz="3600" b="1" dirty="0">
                <a:solidFill>
                  <a:srgbClr val="C00000"/>
                </a:solidFill>
                <a:latin typeface="Calibri" panose="020F0502020204030204" pitchFamily="34" charset="0"/>
                <a:cs typeface="Calibri" panose="020F0502020204030204" pitchFamily="34" charset="0"/>
              </a:rPr>
              <a:t> </a:t>
            </a:r>
            <a:r>
              <a:rPr lang="ar-EG" sz="3600" b="1" dirty="0">
                <a:solidFill>
                  <a:srgbClr val="C00000"/>
                </a:solidFill>
                <a:latin typeface="Calibri" panose="020F0502020204030204" pitchFamily="34" charset="0"/>
                <a:cs typeface="Calibri" panose="020F0502020204030204" pitchFamily="34" charset="0"/>
              </a:rPr>
              <a:t>الخصائص المميزة لسلسلة الكتل:</a:t>
            </a:r>
            <a:endParaRPr lang="en-US" sz="3600" b="1" dirty="0">
              <a:solidFill>
                <a:srgbClr val="C00000"/>
              </a:solidFill>
              <a:latin typeface="Calibri" panose="020F0502020204030204" pitchFamily="34" charset="0"/>
              <a:cs typeface="Calibri" panose="020F0502020204030204" pitchFamily="34" charset="0"/>
            </a:endParaRPr>
          </a:p>
        </p:txBody>
      </p:sp>
      <p:sp>
        <p:nvSpPr>
          <p:cNvPr id="4" name="TextBox 3">
            <a:extLst>
              <a:ext uri="{FF2B5EF4-FFF2-40B4-BE49-F238E27FC236}">
                <a16:creationId xmlns:a16="http://schemas.microsoft.com/office/drawing/2014/main" xmlns="" id="{F5563F56-1D51-112D-7BE8-2F635B64F825}"/>
              </a:ext>
            </a:extLst>
          </p:cNvPr>
          <p:cNvSpPr txBox="1"/>
          <p:nvPr/>
        </p:nvSpPr>
        <p:spPr>
          <a:xfrm>
            <a:off x="2854036" y="1603068"/>
            <a:ext cx="7656913" cy="5386090"/>
          </a:xfrm>
          <a:prstGeom prst="rect">
            <a:avLst/>
          </a:prstGeom>
          <a:noFill/>
        </p:spPr>
        <p:txBody>
          <a:bodyPr wrap="square" rtlCol="0">
            <a:spAutoFit/>
          </a:bodyPr>
          <a:lstStyle/>
          <a:p>
            <a:pPr algn="r" rtl="1"/>
            <a:endParaRPr lang="ar-EG" sz="2400" b="1" dirty="0"/>
          </a:p>
          <a:p>
            <a:pPr marL="342900" indent="-342900" algn="r" rtl="1">
              <a:buFont typeface="Arial" panose="020B0604020202020204" pitchFamily="34" charset="0"/>
              <a:buChar char="•"/>
            </a:pPr>
            <a:r>
              <a:rPr lang="ar-EG" sz="2400" dirty="0"/>
              <a:t> </a:t>
            </a:r>
            <a:r>
              <a:rPr lang="ar-EG" sz="2400" b="1" dirty="0"/>
              <a:t>الشفافية</a:t>
            </a:r>
            <a:r>
              <a:rPr lang="ar-EG" sz="2400" dirty="0"/>
              <a:t> </a:t>
            </a:r>
            <a:r>
              <a:rPr lang="en-MY" sz="2400" dirty="0"/>
              <a:t>Transparency): </a:t>
            </a:r>
            <a:r>
              <a:rPr lang="ar-EG" sz="2400" dirty="0"/>
              <a:t>جميع المعاملات يمكن تتبعها، لكنها لا تكشف الهوية الحقيقية للمستخدمين.</a:t>
            </a:r>
          </a:p>
          <a:p>
            <a:pPr marL="342900" indent="-342900" algn="r" rtl="1">
              <a:buFont typeface="Arial" panose="020B0604020202020204" pitchFamily="34" charset="0"/>
              <a:buChar char="•"/>
            </a:pPr>
            <a:endParaRPr lang="ar-EG" sz="2400" dirty="0"/>
          </a:p>
          <a:p>
            <a:pPr marL="342900" indent="-342900" algn="r" rtl="1">
              <a:buFont typeface="Arial" panose="020B0604020202020204" pitchFamily="34" charset="0"/>
              <a:buChar char="•"/>
            </a:pPr>
            <a:r>
              <a:rPr lang="ar-EG" sz="2400" b="1" dirty="0"/>
              <a:t> اللامركزية </a:t>
            </a:r>
            <a:r>
              <a:rPr lang="en-MY" sz="2400" dirty="0"/>
              <a:t>Decentralization): </a:t>
            </a:r>
            <a:r>
              <a:rPr lang="ar-EG" sz="2400" dirty="0"/>
              <a:t>لا تحتاج إلى طرف ثالث (مثل البنوك أو المؤسسات المركزية).</a:t>
            </a:r>
          </a:p>
          <a:p>
            <a:pPr marL="342900" indent="-342900" algn="r" rtl="1">
              <a:buFont typeface="Arial" panose="020B0604020202020204" pitchFamily="34" charset="0"/>
              <a:buChar char="•"/>
            </a:pPr>
            <a:endParaRPr lang="ar-EG" sz="2400" dirty="0"/>
          </a:p>
          <a:p>
            <a:pPr marL="342900" indent="-342900" algn="r" rtl="1">
              <a:buFont typeface="Arial" panose="020B0604020202020204" pitchFamily="34" charset="0"/>
              <a:buChar char="•"/>
            </a:pPr>
            <a:r>
              <a:rPr lang="ar-EG" sz="2400" b="1" dirty="0"/>
              <a:t> الأمان </a:t>
            </a:r>
            <a:r>
              <a:rPr lang="en-MY" sz="2400" dirty="0"/>
              <a:t>Security): </a:t>
            </a:r>
            <a:r>
              <a:rPr lang="ar-EG" sz="2400" dirty="0"/>
              <a:t>البيانات مشفرة وغير قابلة للتعديل أو الحذف بعد تسجيلها.</a:t>
            </a:r>
          </a:p>
          <a:p>
            <a:pPr marL="342900" indent="-342900" algn="r" rtl="1">
              <a:buFont typeface="Arial" panose="020B0604020202020204" pitchFamily="34" charset="0"/>
              <a:buChar char="•"/>
            </a:pPr>
            <a:endParaRPr lang="ar-EG" sz="2400" dirty="0"/>
          </a:p>
          <a:p>
            <a:pPr marL="342900" indent="-342900" algn="r" rtl="1">
              <a:buFont typeface="Arial" panose="020B0604020202020204" pitchFamily="34" charset="0"/>
              <a:buChar char="•"/>
            </a:pPr>
            <a:r>
              <a:rPr lang="ar-EG" sz="2400" dirty="0"/>
              <a:t> </a:t>
            </a:r>
            <a:r>
              <a:rPr lang="ar-EG" sz="2400" b="1" dirty="0"/>
              <a:t>السرعة والكفاءة </a:t>
            </a:r>
            <a:r>
              <a:rPr lang="en-MY" sz="2400" dirty="0"/>
              <a:t>Efficiency): </a:t>
            </a:r>
            <a:r>
              <a:rPr lang="ar-EG" sz="2400" dirty="0"/>
              <a:t>تسهل الوصول إلى البيانات وتُسرّع العمليات مقارنة بالأنظمة التقليدية..</a:t>
            </a:r>
            <a:endParaRPr lang="ar-EG" sz="2400" dirty="0">
              <a:latin typeface="Alexandria" charset="0"/>
              <a:cs typeface="Alexandria" charset="0"/>
            </a:endParaRPr>
          </a:p>
          <a:p>
            <a:pPr algn="r" rtl="1"/>
            <a:endParaRPr lang="ar-EG" sz="2800" dirty="0">
              <a:latin typeface="Alexandria" charset="0"/>
              <a:cs typeface="Alexandria" charset="0"/>
            </a:endParaRPr>
          </a:p>
          <a:p>
            <a:pPr algn="r" rtl="1"/>
            <a:endParaRPr lang="ar-EG" sz="2800" dirty="0">
              <a:solidFill>
                <a:srgbClr val="FF0000"/>
              </a:solidFill>
            </a:endParaRPr>
          </a:p>
        </p:txBody>
      </p:sp>
      <p:sp>
        <p:nvSpPr>
          <p:cNvPr id="2" name="AutoShape 2" descr="ما هو الاقتصاد السلوكي ؟ | AvaTrade">
            <a:extLst>
              <a:ext uri="{FF2B5EF4-FFF2-40B4-BE49-F238E27FC236}">
                <a16:creationId xmlns:a16="http://schemas.microsoft.com/office/drawing/2014/main" xmlns="" id="{826F7B02-A331-361D-D5BA-96F497BE1DB8}"/>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8" name="Picture 7"/>
          <p:cNvPicPr>
            <a:picLocks noChangeAspect="1"/>
          </p:cNvPicPr>
          <p:nvPr/>
        </p:nvPicPr>
        <p:blipFill>
          <a:blip r:embed="rId4"/>
          <a:stretch>
            <a:fillRect/>
          </a:stretch>
        </p:blipFill>
        <p:spPr>
          <a:xfrm>
            <a:off x="-147282" y="3113762"/>
            <a:ext cx="2773460" cy="1981372"/>
          </a:xfrm>
          <a:prstGeom prst="rect">
            <a:avLst/>
          </a:prstGeom>
        </p:spPr>
      </p:pic>
    </p:spTree>
    <p:extLst>
      <p:ext uri="{BB962C8B-B14F-4D97-AF65-F5344CB8AC3E}">
        <p14:creationId xmlns:p14="http://schemas.microsoft.com/office/powerpoint/2010/main" val="407460624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758F5370-D9BC-A8CE-D370-AB329F9A8A9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56D5CA99-A47C-EF31-9AF0-4A6CFF83AE0A}"/>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82C6CE8-DAF1-F6E0-2EB5-E74428FB8F05}"/>
              </a:ext>
            </a:extLst>
          </p:cNvPr>
          <p:cNvSpPr/>
          <p:nvPr/>
        </p:nvSpPr>
        <p:spPr>
          <a:xfrm>
            <a:off x="-147282" y="1420476"/>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D90345DC-CCF2-E732-415A-CD2D99C0B246}"/>
              </a:ext>
            </a:extLst>
          </p:cNvPr>
          <p:cNvSpPr/>
          <p:nvPr/>
        </p:nvSpPr>
        <p:spPr>
          <a:xfrm>
            <a:off x="1064871" y="1135975"/>
            <a:ext cx="9734309" cy="54738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الاقتصاد السلوكي</a:t>
            </a:r>
          </a:p>
        </p:txBody>
      </p:sp>
      <p:pic>
        <p:nvPicPr>
          <p:cNvPr id="5" name="Graphic 21">
            <a:extLst>
              <a:ext uri="{FF2B5EF4-FFF2-40B4-BE49-F238E27FC236}">
                <a16:creationId xmlns:a16="http://schemas.microsoft.com/office/drawing/2014/main" xmlns="" id="{20601822-FB8E-FA86-53E1-6F8BA55937A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BC70F6EF-259D-0D84-A081-5BC92F06A69D}"/>
              </a:ext>
            </a:extLst>
          </p:cNvPr>
          <p:cNvSpPr txBox="1"/>
          <p:nvPr/>
        </p:nvSpPr>
        <p:spPr>
          <a:xfrm>
            <a:off x="1772271" y="1223061"/>
            <a:ext cx="8952258" cy="769441"/>
          </a:xfrm>
          <a:prstGeom prst="rect">
            <a:avLst/>
          </a:prstGeom>
          <a:noFill/>
        </p:spPr>
        <p:txBody>
          <a:bodyPr wrap="square" rtlCol="0">
            <a:spAutoFit/>
          </a:bodyPr>
          <a:lstStyle/>
          <a:p>
            <a:pPr algn="ctr" rtl="1"/>
            <a:r>
              <a:rPr lang="ar-EG" sz="4400" b="1" dirty="0">
                <a:solidFill>
                  <a:srgbClr val="C00000"/>
                </a:solidFill>
                <a:latin typeface="Calibri" panose="020F0502020204030204" pitchFamily="34" charset="0"/>
                <a:cs typeface="Calibri" panose="020F0502020204030204" pitchFamily="34" charset="0"/>
              </a:rPr>
              <a:t>3. أبرز تأثيرات البلوكتشين على الاقتصاد الرقمي</a:t>
            </a:r>
            <a:endParaRPr lang="en-US" sz="4400" b="1" dirty="0">
              <a:solidFill>
                <a:srgbClr val="C00000"/>
              </a:solidFill>
              <a:latin typeface="Calibri" panose="020F0502020204030204" pitchFamily="34" charset="0"/>
              <a:cs typeface="Calibri" panose="020F0502020204030204" pitchFamily="34" charset="0"/>
            </a:endParaRPr>
          </a:p>
        </p:txBody>
      </p:sp>
      <p:sp>
        <p:nvSpPr>
          <p:cNvPr id="4" name="TextBox 3">
            <a:extLst>
              <a:ext uri="{FF2B5EF4-FFF2-40B4-BE49-F238E27FC236}">
                <a16:creationId xmlns:a16="http://schemas.microsoft.com/office/drawing/2014/main" xmlns="" id="{BC19D34F-DAFF-77AB-A6FA-A49D66603F6C}"/>
              </a:ext>
            </a:extLst>
          </p:cNvPr>
          <p:cNvSpPr txBox="1"/>
          <p:nvPr/>
        </p:nvSpPr>
        <p:spPr>
          <a:xfrm>
            <a:off x="1271331" y="1632216"/>
            <a:ext cx="9321387" cy="4585871"/>
          </a:xfrm>
          <a:prstGeom prst="rect">
            <a:avLst/>
          </a:prstGeom>
          <a:noFill/>
        </p:spPr>
        <p:txBody>
          <a:bodyPr wrap="square" rtlCol="0">
            <a:spAutoFit/>
          </a:bodyPr>
          <a:lstStyle/>
          <a:p>
            <a:pPr algn="r" rtl="1"/>
            <a:endParaRPr lang="ar-EG" sz="2400" b="1" dirty="0"/>
          </a:p>
          <a:p>
            <a:pPr algn="r" rtl="1"/>
            <a:r>
              <a:rPr lang="en-MY" sz="2400" b="1" dirty="0"/>
              <a:t>1. ✅ </a:t>
            </a:r>
            <a:r>
              <a:rPr lang="ar-EG" sz="2400" b="1" dirty="0"/>
              <a:t>زيادة الشفافية والثقة</a:t>
            </a:r>
          </a:p>
          <a:p>
            <a:pPr algn="r" rtl="1"/>
            <a:r>
              <a:rPr lang="ar-EG" sz="2400" dirty="0"/>
              <a:t>كل معاملة تُسجّل بشكل دائم في السجل، ويمكن لأي طرف التحقق منها.</a:t>
            </a:r>
          </a:p>
          <a:p>
            <a:pPr algn="r" rtl="1"/>
            <a:r>
              <a:rPr lang="ar-EG" sz="2400" dirty="0"/>
              <a:t>هذا يقلل من </a:t>
            </a:r>
            <a:r>
              <a:rPr lang="ar-EG" sz="2400" b="1" dirty="0"/>
              <a:t>الاحتيال والفساد</a:t>
            </a:r>
            <a:r>
              <a:rPr lang="ar-EG" sz="2400" dirty="0"/>
              <a:t> في العمليات التجارية والمالية.</a:t>
            </a:r>
          </a:p>
          <a:p>
            <a:pPr algn="r" rtl="1"/>
            <a:endParaRPr lang="ar-EG" sz="2400" dirty="0">
              <a:latin typeface="Alexandria" charset="0"/>
              <a:cs typeface="Alexandria" charset="0"/>
            </a:endParaRPr>
          </a:p>
          <a:p>
            <a:pPr algn="r" rtl="1"/>
            <a:r>
              <a:rPr lang="en-MY" sz="2400" b="1" dirty="0"/>
              <a:t>2. 🔐 </a:t>
            </a:r>
            <a:r>
              <a:rPr lang="ar-EG" sz="2400" b="1" dirty="0"/>
              <a:t>تعزيز أمن البيانات</a:t>
            </a:r>
          </a:p>
          <a:p>
            <a:pPr algn="r"/>
            <a:r>
              <a:rPr lang="ar-EG" sz="2400" dirty="0"/>
              <a:t>المعلومات مُشفرة وتُخزن على عدة أجهزة (عُقد - </a:t>
            </a:r>
            <a:r>
              <a:rPr lang="en-MY" sz="2400" dirty="0"/>
              <a:t>Nodes)، </a:t>
            </a:r>
            <a:r>
              <a:rPr lang="ar-EG" sz="2400" dirty="0"/>
              <a:t>مما يصعّب اختراق النظام.</a:t>
            </a:r>
          </a:p>
          <a:p>
            <a:pPr algn="r"/>
            <a:r>
              <a:rPr lang="ar-EG" sz="2400" dirty="0"/>
              <a:t>هذا مفيد جدًا في:</a:t>
            </a:r>
          </a:p>
          <a:p>
            <a:pPr marL="742950" lvl="1" indent="-285750" algn="r" rtl="1">
              <a:buFont typeface="Wingdings" panose="05000000000000000000" pitchFamily="2" charset="2"/>
              <a:buChar char="q"/>
            </a:pPr>
            <a:r>
              <a:rPr lang="ar-EG" sz="2400" dirty="0"/>
              <a:t>حماية المعاملات الرقمية</a:t>
            </a:r>
          </a:p>
          <a:p>
            <a:pPr marL="742950" lvl="1" indent="-285750" algn="r" rtl="1">
              <a:buFont typeface="Wingdings" panose="05000000000000000000" pitchFamily="2" charset="2"/>
              <a:buChar char="q"/>
            </a:pPr>
            <a:r>
              <a:rPr lang="ar-EG" sz="2400" dirty="0"/>
              <a:t>تأمين معلومات العملاء</a:t>
            </a:r>
          </a:p>
          <a:p>
            <a:pPr marL="742950" lvl="1" indent="-285750" algn="r" rtl="1">
              <a:buFont typeface="Wingdings" panose="05000000000000000000" pitchFamily="2" charset="2"/>
              <a:buChar char="q"/>
            </a:pPr>
            <a:r>
              <a:rPr lang="ar-EG" sz="2400" dirty="0"/>
              <a:t>التحقق من الهوية الرقمية</a:t>
            </a:r>
          </a:p>
          <a:p>
            <a:pPr algn="r" rtl="1"/>
            <a:endParaRPr lang="ar-EG" sz="2800" dirty="0">
              <a:solidFill>
                <a:srgbClr val="FF0000"/>
              </a:solidFill>
            </a:endParaRPr>
          </a:p>
        </p:txBody>
      </p:sp>
      <p:sp>
        <p:nvSpPr>
          <p:cNvPr id="2" name="AutoShape 2" descr="ما هو الاقتصاد السلوكي ؟ | AvaTrade">
            <a:extLst>
              <a:ext uri="{FF2B5EF4-FFF2-40B4-BE49-F238E27FC236}">
                <a16:creationId xmlns:a16="http://schemas.microsoft.com/office/drawing/2014/main" xmlns="" id="{70173DE8-4520-95BD-D5E5-196A3C6F56C4}"/>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6" name="Picture 5"/>
          <p:cNvPicPr>
            <a:picLocks noChangeAspect="1"/>
          </p:cNvPicPr>
          <p:nvPr/>
        </p:nvPicPr>
        <p:blipFill>
          <a:blip r:embed="rId4"/>
          <a:stretch>
            <a:fillRect/>
          </a:stretch>
        </p:blipFill>
        <p:spPr>
          <a:xfrm>
            <a:off x="3339465" y="4524097"/>
            <a:ext cx="2514600" cy="1819275"/>
          </a:xfrm>
          <a:prstGeom prst="rect">
            <a:avLst/>
          </a:prstGeom>
        </p:spPr>
      </p:pic>
    </p:spTree>
    <p:extLst>
      <p:ext uri="{BB962C8B-B14F-4D97-AF65-F5344CB8AC3E}">
        <p14:creationId xmlns:p14="http://schemas.microsoft.com/office/powerpoint/2010/main" val="340044055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758F5370-D9BC-A8CE-D370-AB329F9A8A9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56D5CA99-A47C-EF31-9AF0-4A6CFF83AE0A}"/>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82C6CE8-DAF1-F6E0-2EB5-E74428FB8F05}"/>
              </a:ext>
            </a:extLst>
          </p:cNvPr>
          <p:cNvSpPr/>
          <p:nvPr/>
        </p:nvSpPr>
        <p:spPr>
          <a:xfrm>
            <a:off x="-147282" y="1420476"/>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D90345DC-CCF2-E732-415A-CD2D99C0B246}"/>
              </a:ext>
            </a:extLst>
          </p:cNvPr>
          <p:cNvSpPr/>
          <p:nvPr/>
        </p:nvSpPr>
        <p:spPr>
          <a:xfrm>
            <a:off x="1064871" y="1135975"/>
            <a:ext cx="9734309" cy="54738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الاقتصاد السلوكي</a:t>
            </a:r>
          </a:p>
        </p:txBody>
      </p:sp>
      <p:pic>
        <p:nvPicPr>
          <p:cNvPr id="5" name="Graphic 21">
            <a:extLst>
              <a:ext uri="{FF2B5EF4-FFF2-40B4-BE49-F238E27FC236}">
                <a16:creationId xmlns:a16="http://schemas.microsoft.com/office/drawing/2014/main" xmlns="" id="{20601822-FB8E-FA86-53E1-6F8BA55937A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BC70F6EF-259D-0D84-A081-5BC92F06A69D}"/>
              </a:ext>
            </a:extLst>
          </p:cNvPr>
          <p:cNvSpPr txBox="1"/>
          <p:nvPr/>
        </p:nvSpPr>
        <p:spPr>
          <a:xfrm>
            <a:off x="1271331" y="1223061"/>
            <a:ext cx="9453198" cy="769441"/>
          </a:xfrm>
          <a:prstGeom prst="rect">
            <a:avLst/>
          </a:prstGeom>
          <a:noFill/>
        </p:spPr>
        <p:txBody>
          <a:bodyPr wrap="square" rtlCol="0">
            <a:spAutoFit/>
          </a:bodyPr>
          <a:lstStyle/>
          <a:p>
            <a:pPr algn="ctr" rtl="1"/>
            <a:r>
              <a:rPr lang="ar-EG" sz="4400" b="1" dirty="0">
                <a:solidFill>
                  <a:srgbClr val="C00000"/>
                </a:solidFill>
                <a:latin typeface="Calibri" panose="020F0502020204030204" pitchFamily="34" charset="0"/>
                <a:cs typeface="Calibri" panose="020F0502020204030204" pitchFamily="34" charset="0"/>
              </a:rPr>
              <a:t>3.1. أبرز تأثيرات البلوكتشين على الاقتصاد الرقمي</a:t>
            </a:r>
            <a:endParaRPr lang="en-US" sz="4400" b="1" dirty="0">
              <a:solidFill>
                <a:srgbClr val="C00000"/>
              </a:solidFill>
              <a:latin typeface="Calibri" panose="020F0502020204030204" pitchFamily="34" charset="0"/>
              <a:cs typeface="Calibri" panose="020F0502020204030204" pitchFamily="34" charset="0"/>
            </a:endParaRPr>
          </a:p>
        </p:txBody>
      </p:sp>
      <p:sp>
        <p:nvSpPr>
          <p:cNvPr id="4" name="TextBox 3">
            <a:extLst>
              <a:ext uri="{FF2B5EF4-FFF2-40B4-BE49-F238E27FC236}">
                <a16:creationId xmlns:a16="http://schemas.microsoft.com/office/drawing/2014/main" xmlns="" id="{BC19D34F-DAFF-77AB-A6FA-A49D66603F6C}"/>
              </a:ext>
            </a:extLst>
          </p:cNvPr>
          <p:cNvSpPr txBox="1"/>
          <p:nvPr/>
        </p:nvSpPr>
        <p:spPr>
          <a:xfrm>
            <a:off x="1064871" y="1614997"/>
            <a:ext cx="9321387" cy="4955203"/>
          </a:xfrm>
          <a:prstGeom prst="rect">
            <a:avLst/>
          </a:prstGeom>
          <a:noFill/>
        </p:spPr>
        <p:txBody>
          <a:bodyPr wrap="square" rtlCol="0">
            <a:spAutoFit/>
          </a:bodyPr>
          <a:lstStyle/>
          <a:p>
            <a:pPr algn="r" rtl="1"/>
            <a:endParaRPr lang="ar-EG" sz="2400" b="1" dirty="0"/>
          </a:p>
          <a:p>
            <a:pPr algn="r" rtl="1"/>
            <a:r>
              <a:rPr lang="en-MY" b="1" dirty="0"/>
              <a:t>3</a:t>
            </a:r>
            <a:r>
              <a:rPr lang="en-MY" sz="2400" b="1" dirty="0"/>
              <a:t>. 🤝 </a:t>
            </a:r>
            <a:r>
              <a:rPr lang="ar-EG" sz="2400" b="1" dirty="0"/>
              <a:t>عقود ذكية (</a:t>
            </a:r>
            <a:r>
              <a:rPr lang="en-MY" sz="2400" b="1" dirty="0"/>
              <a:t>Smart Contracts)</a:t>
            </a:r>
          </a:p>
          <a:p>
            <a:pPr algn="r" rtl="1"/>
            <a:r>
              <a:rPr lang="ar-EG" sz="2400" dirty="0"/>
              <a:t>عقود تُنفذ تلقائيًا عند تحقق شروط معينة.</a:t>
            </a:r>
          </a:p>
          <a:p>
            <a:pPr algn="r" rtl="1"/>
            <a:r>
              <a:rPr lang="ar-EG" sz="2400" dirty="0"/>
              <a:t>تقلل من الحاجة للوسطاء (محامين، بنوك، شركات دفع)، مما يعني:</a:t>
            </a:r>
          </a:p>
          <a:p>
            <a:pPr lvl="1" algn="r" rtl="1"/>
            <a:r>
              <a:rPr lang="en-MY" sz="2400" dirty="0"/>
              <a:t>💵 </a:t>
            </a:r>
            <a:r>
              <a:rPr lang="ar-EG" sz="2400" dirty="0"/>
              <a:t>تقليل التكاليف</a:t>
            </a:r>
          </a:p>
          <a:p>
            <a:pPr lvl="1" algn="r" rtl="1"/>
            <a:r>
              <a:rPr lang="ar-EG" sz="2400" dirty="0"/>
              <a:t>⚡ تسريع العمليات</a:t>
            </a:r>
          </a:p>
          <a:p>
            <a:pPr algn="r" rtl="1"/>
            <a:endParaRPr lang="ar-EG" sz="2400" dirty="0"/>
          </a:p>
          <a:p>
            <a:pPr algn="r" rtl="1"/>
            <a:endParaRPr lang="ar-EG" sz="2400" dirty="0">
              <a:latin typeface="Alexandria" charset="0"/>
              <a:cs typeface="Alexandria" charset="0"/>
            </a:endParaRPr>
          </a:p>
          <a:p>
            <a:pPr algn="r" rtl="1"/>
            <a:r>
              <a:rPr lang="ar-EG" sz="2400" b="1" dirty="0"/>
              <a:t>4</a:t>
            </a:r>
            <a:r>
              <a:rPr lang="en-MY" sz="2400" b="1" dirty="0"/>
              <a:t>. 🎨 </a:t>
            </a:r>
            <a:r>
              <a:rPr lang="ar-EG" sz="2400" b="1" dirty="0"/>
              <a:t>اقتصاد الأصول الرقمية (</a:t>
            </a:r>
            <a:r>
              <a:rPr lang="en-MY" sz="2400" b="1" dirty="0" err="1"/>
              <a:t>NFTs</a:t>
            </a:r>
            <a:r>
              <a:rPr lang="en-MY" sz="2400" b="1" dirty="0"/>
              <a:t> </a:t>
            </a:r>
            <a:r>
              <a:rPr lang="ar-EG" sz="2400" b="1" dirty="0"/>
              <a:t>و</a:t>
            </a:r>
            <a:r>
              <a:rPr lang="en-MY" sz="2400" b="1" dirty="0" err="1"/>
              <a:t>Web3</a:t>
            </a:r>
            <a:r>
              <a:rPr lang="en-MY" sz="2400" b="1" dirty="0"/>
              <a:t>)</a:t>
            </a:r>
          </a:p>
          <a:p>
            <a:pPr algn="r"/>
            <a:r>
              <a:rPr lang="ar-EG" sz="2400" dirty="0"/>
              <a:t>مع انتشار الرموز غير القابلة للاستبدال (</a:t>
            </a:r>
            <a:r>
              <a:rPr lang="en-MY" sz="2400" dirty="0" err="1"/>
              <a:t>NFTs</a:t>
            </a:r>
            <a:r>
              <a:rPr lang="en-MY" sz="2400" dirty="0"/>
              <a:t>)، </a:t>
            </a:r>
            <a:r>
              <a:rPr lang="ar-EG" sz="2400" dirty="0"/>
              <a:t>بدأ يظهر </a:t>
            </a:r>
            <a:r>
              <a:rPr lang="ar-EG" sz="2400" b="1" dirty="0">
                <a:solidFill>
                  <a:srgbClr val="92D050"/>
                </a:solidFill>
              </a:rPr>
              <a:t>اقتصاد جديد للفن، الألعاب</a:t>
            </a:r>
            <a:r>
              <a:rPr lang="ar-EG" sz="2400" b="1" dirty="0"/>
              <a:t>، والملكية الرقمية</a:t>
            </a:r>
            <a:r>
              <a:rPr lang="ar-EG" sz="2400" dirty="0"/>
              <a:t>.</a:t>
            </a:r>
          </a:p>
          <a:p>
            <a:pPr algn="r"/>
            <a:r>
              <a:rPr lang="ar-EG" sz="2400" dirty="0"/>
              <a:t>يتيح للمبدعين </a:t>
            </a:r>
            <a:r>
              <a:rPr lang="ar-EG" sz="2400" b="1" dirty="0"/>
              <a:t>الربح المباشر</a:t>
            </a:r>
            <a:r>
              <a:rPr lang="ar-EG" sz="2400" dirty="0"/>
              <a:t> من أعمالهم دون وسطاء.</a:t>
            </a:r>
          </a:p>
          <a:p>
            <a:pPr algn="r" rtl="1"/>
            <a:endParaRPr lang="ar-EG" sz="2800" dirty="0">
              <a:solidFill>
                <a:srgbClr val="FF0000"/>
              </a:solidFill>
            </a:endParaRPr>
          </a:p>
        </p:txBody>
      </p:sp>
      <p:sp>
        <p:nvSpPr>
          <p:cNvPr id="2" name="AutoShape 2" descr="ما هو الاقتصاد السلوكي ؟ | AvaTrade">
            <a:extLst>
              <a:ext uri="{FF2B5EF4-FFF2-40B4-BE49-F238E27FC236}">
                <a16:creationId xmlns:a16="http://schemas.microsoft.com/office/drawing/2014/main" xmlns="" id="{70173DE8-4520-95BD-D5E5-196A3C6F56C4}"/>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4"/>
          <a:stretch>
            <a:fillRect/>
          </a:stretch>
        </p:blipFill>
        <p:spPr>
          <a:xfrm>
            <a:off x="1752477" y="3276600"/>
            <a:ext cx="2876231" cy="1385316"/>
          </a:xfrm>
          <a:prstGeom prst="rect">
            <a:avLst/>
          </a:prstGeom>
        </p:spPr>
      </p:pic>
    </p:spTree>
    <p:extLst>
      <p:ext uri="{BB962C8B-B14F-4D97-AF65-F5344CB8AC3E}">
        <p14:creationId xmlns:p14="http://schemas.microsoft.com/office/powerpoint/2010/main" val="311030418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758F5370-D9BC-A8CE-D370-AB329F9A8A9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56D5CA99-A47C-EF31-9AF0-4A6CFF83AE0A}"/>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82C6CE8-DAF1-F6E0-2EB5-E74428FB8F05}"/>
              </a:ext>
            </a:extLst>
          </p:cNvPr>
          <p:cNvSpPr/>
          <p:nvPr/>
        </p:nvSpPr>
        <p:spPr>
          <a:xfrm>
            <a:off x="-147282" y="1420476"/>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D90345DC-CCF2-E732-415A-CD2D99C0B246}"/>
              </a:ext>
            </a:extLst>
          </p:cNvPr>
          <p:cNvSpPr/>
          <p:nvPr/>
        </p:nvSpPr>
        <p:spPr>
          <a:xfrm>
            <a:off x="1064871" y="1135975"/>
            <a:ext cx="9734309" cy="54738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الاقتصاد السلوكي</a:t>
            </a:r>
          </a:p>
        </p:txBody>
      </p:sp>
      <p:pic>
        <p:nvPicPr>
          <p:cNvPr id="5" name="Graphic 21">
            <a:extLst>
              <a:ext uri="{FF2B5EF4-FFF2-40B4-BE49-F238E27FC236}">
                <a16:creationId xmlns:a16="http://schemas.microsoft.com/office/drawing/2014/main" xmlns="" id="{20601822-FB8E-FA86-53E1-6F8BA55937A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BC70F6EF-259D-0D84-A081-5BC92F06A69D}"/>
              </a:ext>
            </a:extLst>
          </p:cNvPr>
          <p:cNvSpPr txBox="1"/>
          <p:nvPr/>
        </p:nvSpPr>
        <p:spPr>
          <a:xfrm>
            <a:off x="1217001" y="1135975"/>
            <a:ext cx="9453198" cy="769441"/>
          </a:xfrm>
          <a:prstGeom prst="rect">
            <a:avLst/>
          </a:prstGeom>
          <a:noFill/>
        </p:spPr>
        <p:txBody>
          <a:bodyPr wrap="square" rtlCol="0">
            <a:spAutoFit/>
          </a:bodyPr>
          <a:lstStyle/>
          <a:p>
            <a:pPr algn="ctr" rtl="1"/>
            <a:r>
              <a:rPr lang="ar-EG" sz="4400" b="1" dirty="0">
                <a:solidFill>
                  <a:srgbClr val="C00000"/>
                </a:solidFill>
                <a:latin typeface="Calibri" panose="020F0502020204030204" pitchFamily="34" charset="0"/>
                <a:cs typeface="Calibri" panose="020F0502020204030204" pitchFamily="34" charset="0"/>
              </a:rPr>
              <a:t>3.2. أبرز تأثيرات البلوكتشين على الاقتصاد الرقمي</a:t>
            </a:r>
            <a:endParaRPr lang="en-US" sz="4400" b="1" dirty="0">
              <a:solidFill>
                <a:srgbClr val="C00000"/>
              </a:solidFill>
              <a:latin typeface="Calibri" panose="020F0502020204030204" pitchFamily="34" charset="0"/>
              <a:cs typeface="Calibri" panose="020F0502020204030204" pitchFamily="34" charset="0"/>
            </a:endParaRPr>
          </a:p>
        </p:txBody>
      </p:sp>
      <p:sp>
        <p:nvSpPr>
          <p:cNvPr id="4" name="TextBox 3">
            <a:extLst>
              <a:ext uri="{FF2B5EF4-FFF2-40B4-BE49-F238E27FC236}">
                <a16:creationId xmlns:a16="http://schemas.microsoft.com/office/drawing/2014/main" xmlns="" id="{BC19D34F-DAFF-77AB-A6FA-A49D66603F6C}"/>
              </a:ext>
            </a:extLst>
          </p:cNvPr>
          <p:cNvSpPr txBox="1"/>
          <p:nvPr/>
        </p:nvSpPr>
        <p:spPr>
          <a:xfrm>
            <a:off x="3706860" y="1654606"/>
            <a:ext cx="6885858" cy="4955203"/>
          </a:xfrm>
          <a:prstGeom prst="rect">
            <a:avLst/>
          </a:prstGeom>
          <a:noFill/>
        </p:spPr>
        <p:txBody>
          <a:bodyPr wrap="square" rtlCol="0">
            <a:spAutoFit/>
          </a:bodyPr>
          <a:lstStyle/>
          <a:p>
            <a:pPr algn="r" rtl="1"/>
            <a:endParaRPr lang="ar-EG" sz="2400" b="1" dirty="0"/>
          </a:p>
          <a:p>
            <a:pPr algn="r" rtl="1"/>
            <a:r>
              <a:rPr lang="ar-EG" sz="2400" b="1" dirty="0"/>
              <a:t>تحقيق الشمول المالي</a:t>
            </a:r>
            <a:r>
              <a:rPr lang="ar-EG" sz="2400" dirty="0"/>
              <a:t>: تتيح تقنية البلوك تشين للأشخاص الذين لا يمتلكون حسابات مصرفية تقليدية الوصول إلى خدمات مالية رقمية، مما يسهم في تعزيز الشمول المالي في الدول النامية والمناطق التي تعاني من نقص في الخدمات المالية التقليدية. ويشمل :</a:t>
            </a:r>
          </a:p>
          <a:p>
            <a:pPr algn="r" rtl="1"/>
            <a:endParaRPr lang="ar-EG" sz="2400" dirty="0"/>
          </a:p>
          <a:p>
            <a:pPr marL="342900" indent="-342900" algn="r" rtl="1">
              <a:buFont typeface="Wingdings" panose="05000000000000000000" pitchFamily="2" charset="2"/>
              <a:buChar char="ü"/>
            </a:pPr>
            <a:r>
              <a:rPr lang="ar-EG" sz="2400" b="1" dirty="0">
                <a:solidFill>
                  <a:srgbClr val="FF0000"/>
                </a:solidFill>
              </a:rPr>
              <a:t>تقليل تكاليف الوساطة</a:t>
            </a:r>
            <a:r>
              <a:rPr lang="ar-EG" sz="2400" dirty="0">
                <a:solidFill>
                  <a:srgbClr val="FF0000"/>
                </a:solidFill>
              </a:rPr>
              <a:t> </a:t>
            </a:r>
            <a:r>
              <a:rPr lang="en-MY" sz="2400" dirty="0"/>
              <a:t>💰✂️: </a:t>
            </a:r>
            <a:r>
              <a:rPr lang="ar-EG" sz="2400" dirty="0"/>
              <a:t>مع تقليل الحاجة إلى الوسطاء مثل البنوك، تنخفض التكاليف بشكل كبير.</a:t>
            </a:r>
          </a:p>
          <a:p>
            <a:pPr marL="342900" indent="-342900" algn="r" rtl="1">
              <a:buFont typeface="Wingdings" panose="05000000000000000000" pitchFamily="2" charset="2"/>
              <a:buChar char="ü"/>
            </a:pPr>
            <a:r>
              <a:rPr lang="ar-EG" sz="2400" b="1" dirty="0">
                <a:solidFill>
                  <a:srgbClr val="FF0000"/>
                </a:solidFill>
              </a:rPr>
              <a:t>تسريع المعاملات</a:t>
            </a:r>
            <a:r>
              <a:rPr lang="ar-EG" sz="2400" dirty="0">
                <a:solidFill>
                  <a:srgbClr val="FF0000"/>
                </a:solidFill>
              </a:rPr>
              <a:t> </a:t>
            </a:r>
            <a:r>
              <a:rPr lang="ar-EG" sz="2400" dirty="0"/>
              <a:t>⚡</a:t>
            </a:r>
            <a:r>
              <a:rPr lang="en-MY" sz="2400" dirty="0"/>
              <a:t>💸: </a:t>
            </a:r>
            <a:r>
              <a:rPr lang="ar-EG" sz="2400" dirty="0"/>
              <a:t>المعاملات تصبح أسرع، مما يؤدي إلى توفير الوقت وتسهيل العمليات المالية.</a:t>
            </a:r>
          </a:p>
          <a:p>
            <a:pPr marL="342900" indent="-342900" algn="r" rtl="1">
              <a:buFont typeface="Wingdings" panose="05000000000000000000" pitchFamily="2" charset="2"/>
              <a:buChar char="ü"/>
            </a:pPr>
            <a:r>
              <a:rPr lang="ar-EG" sz="2400" b="1" dirty="0">
                <a:solidFill>
                  <a:srgbClr val="FF0000"/>
                </a:solidFill>
              </a:rPr>
              <a:t>تسريع المعاملات</a:t>
            </a:r>
            <a:r>
              <a:rPr lang="ar-EG" sz="2400" dirty="0">
                <a:solidFill>
                  <a:srgbClr val="FF0000"/>
                </a:solidFill>
              </a:rPr>
              <a:t> </a:t>
            </a:r>
            <a:r>
              <a:rPr lang="ar-EG" sz="2400" dirty="0"/>
              <a:t>⚡</a:t>
            </a:r>
            <a:r>
              <a:rPr lang="en-MY" sz="2400" dirty="0"/>
              <a:t>💸: </a:t>
            </a:r>
            <a:r>
              <a:rPr lang="ar-EG" sz="2400" dirty="0"/>
              <a:t>المعاملات تصبح أسرع، مما يؤدي إلى توفير الوقت وتسهيل العمليات المالية.</a:t>
            </a:r>
          </a:p>
          <a:p>
            <a:pPr algn="r" rtl="1"/>
            <a:endParaRPr lang="ar-EG" sz="2800" dirty="0">
              <a:solidFill>
                <a:srgbClr val="FF0000"/>
              </a:solidFill>
            </a:endParaRPr>
          </a:p>
        </p:txBody>
      </p:sp>
      <p:sp>
        <p:nvSpPr>
          <p:cNvPr id="2" name="AutoShape 2" descr="ما هو الاقتصاد السلوكي ؟ | AvaTrade">
            <a:extLst>
              <a:ext uri="{FF2B5EF4-FFF2-40B4-BE49-F238E27FC236}">
                <a16:creationId xmlns:a16="http://schemas.microsoft.com/office/drawing/2014/main" xmlns="" id="{70173DE8-4520-95BD-D5E5-196A3C6F56C4}"/>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8" name="Picture 7"/>
          <p:cNvPicPr>
            <a:picLocks noChangeAspect="1"/>
          </p:cNvPicPr>
          <p:nvPr/>
        </p:nvPicPr>
        <p:blipFill>
          <a:blip r:embed="rId4"/>
          <a:stretch>
            <a:fillRect/>
          </a:stretch>
        </p:blipFill>
        <p:spPr>
          <a:xfrm>
            <a:off x="1407361" y="3179618"/>
            <a:ext cx="2236298" cy="2462034"/>
          </a:xfrm>
          <a:prstGeom prst="rect">
            <a:avLst/>
          </a:prstGeom>
        </p:spPr>
      </p:pic>
    </p:spTree>
    <p:extLst>
      <p:ext uri="{BB962C8B-B14F-4D97-AF65-F5344CB8AC3E}">
        <p14:creationId xmlns:p14="http://schemas.microsoft.com/office/powerpoint/2010/main" val="121811239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5FDB42F0-CE2F-EFD0-98DB-872E31F577A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8949DB22-32CF-AF76-0130-C5F34DA0ED85}"/>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983E0B01-469B-AFFB-5CF8-AF4DF5914F81}"/>
              </a:ext>
            </a:extLst>
          </p:cNvPr>
          <p:cNvSpPr/>
          <p:nvPr/>
        </p:nvSpPr>
        <p:spPr>
          <a:xfrm>
            <a:off x="-147282" y="1420476"/>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2C9E6631-535B-C3B8-6A72-3DAA6D6EE2AF}"/>
              </a:ext>
            </a:extLst>
          </p:cNvPr>
          <p:cNvSpPr/>
          <p:nvPr/>
        </p:nvSpPr>
        <p:spPr>
          <a:xfrm>
            <a:off x="1064871" y="1135975"/>
            <a:ext cx="9734309" cy="54738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الاقتصاد السلوكي</a:t>
            </a:r>
          </a:p>
        </p:txBody>
      </p:sp>
      <p:pic>
        <p:nvPicPr>
          <p:cNvPr id="5" name="Graphic 21">
            <a:extLst>
              <a:ext uri="{FF2B5EF4-FFF2-40B4-BE49-F238E27FC236}">
                <a16:creationId xmlns:a16="http://schemas.microsoft.com/office/drawing/2014/main" xmlns="" id="{09005ED3-8936-F0F2-05FF-AF57F4F8C8B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E7564477-C048-4FF5-BBB3-B481BD50867B}"/>
              </a:ext>
            </a:extLst>
          </p:cNvPr>
          <p:cNvSpPr txBox="1"/>
          <p:nvPr/>
        </p:nvSpPr>
        <p:spPr>
          <a:xfrm>
            <a:off x="180431" y="1232403"/>
            <a:ext cx="10276233" cy="646331"/>
          </a:xfrm>
          <a:prstGeom prst="rect">
            <a:avLst/>
          </a:prstGeom>
          <a:noFill/>
        </p:spPr>
        <p:txBody>
          <a:bodyPr wrap="square" rtlCol="0">
            <a:spAutoFit/>
          </a:bodyPr>
          <a:lstStyle/>
          <a:p>
            <a:pPr algn="r" rtl="1"/>
            <a:r>
              <a:rPr lang="ar-EG" sz="3600" b="1" dirty="0">
                <a:solidFill>
                  <a:srgbClr val="C00000"/>
                </a:solidFill>
                <a:latin typeface="Calibri" panose="020F0502020204030204" pitchFamily="34" charset="0"/>
                <a:cs typeface="Calibri" panose="020F0502020204030204" pitchFamily="34" charset="0"/>
              </a:rPr>
              <a:t>3.4 أبرز تأثيرات البلوكتشين على الاقتصاد الرقمي</a:t>
            </a:r>
            <a:endParaRPr lang="en-US" sz="3200" b="1" dirty="0">
              <a:solidFill>
                <a:srgbClr val="C00000"/>
              </a:solidFill>
              <a:latin typeface="Calibri" panose="020F0502020204030204" pitchFamily="34" charset="0"/>
              <a:cs typeface="Calibri" panose="020F0502020204030204" pitchFamily="34" charset="0"/>
            </a:endParaRPr>
          </a:p>
        </p:txBody>
      </p:sp>
      <p:sp>
        <p:nvSpPr>
          <p:cNvPr id="4" name="TextBox 3">
            <a:extLst>
              <a:ext uri="{FF2B5EF4-FFF2-40B4-BE49-F238E27FC236}">
                <a16:creationId xmlns:a16="http://schemas.microsoft.com/office/drawing/2014/main" xmlns="" id="{86202948-1590-4867-4517-34E57935FC69}"/>
              </a:ext>
            </a:extLst>
          </p:cNvPr>
          <p:cNvSpPr txBox="1"/>
          <p:nvPr/>
        </p:nvSpPr>
        <p:spPr>
          <a:xfrm>
            <a:off x="2626178" y="1897540"/>
            <a:ext cx="8168366" cy="6001643"/>
          </a:xfrm>
          <a:prstGeom prst="rect">
            <a:avLst/>
          </a:prstGeom>
          <a:noFill/>
        </p:spPr>
        <p:txBody>
          <a:bodyPr wrap="square" rtlCol="0">
            <a:spAutoFit/>
          </a:bodyPr>
          <a:lstStyle/>
          <a:p>
            <a:pPr marL="342900" indent="-342900" algn="r" rtl="1">
              <a:buFont typeface="Arial" panose="020B0604020202020204" pitchFamily="34" charset="0"/>
              <a:buChar char="•"/>
            </a:pPr>
            <a:r>
              <a:rPr lang="ar-EG" sz="2400" dirty="0"/>
              <a:t> </a:t>
            </a:r>
            <a:r>
              <a:rPr lang="ar-EG" sz="2400" b="1" dirty="0"/>
              <a:t>إعادة تعريف الملكية الرقمية</a:t>
            </a:r>
            <a:r>
              <a:rPr lang="ar-EG" sz="2400" dirty="0"/>
              <a:t> </a:t>
            </a:r>
            <a:r>
              <a:rPr lang="en-MY" sz="2400" dirty="0"/>
              <a:t>🎮📱: </a:t>
            </a:r>
            <a:r>
              <a:rPr lang="ar-EG" sz="2400" dirty="0"/>
              <a:t>البلوك تشين يمكن أن يعيد تعريف مفهوم الملكية، خصوصًا في المجالات الرقمية مثل الألعاب أو الفن الرقمي. من خلال استخدام الرموز غير القابلة للاستبدال (</a:t>
            </a:r>
            <a:r>
              <a:rPr lang="en-MY" sz="2400" dirty="0" err="1"/>
              <a:t>NFTs</a:t>
            </a:r>
            <a:r>
              <a:rPr lang="en-MY" sz="2400" dirty="0"/>
              <a:t>)، </a:t>
            </a:r>
            <a:r>
              <a:rPr lang="ar-EG" sz="2400" dirty="0"/>
              <a:t>يمكن للناس امتلاك قطع فنية أو أصول رقمية يمكن تداولها، بيعها، أو حتى إعادة بيعها، مما يفتح أسواقًا جديدة.</a:t>
            </a:r>
          </a:p>
          <a:p>
            <a:pPr marL="342900" indent="-342900" algn="r" rtl="1">
              <a:buFont typeface="Arial" panose="020B0604020202020204" pitchFamily="34" charset="0"/>
              <a:buChar char="•"/>
            </a:pPr>
            <a:endParaRPr lang="ar-EG" sz="2400" dirty="0"/>
          </a:p>
          <a:p>
            <a:pPr marL="342900" indent="-342900" algn="r" rtl="1">
              <a:buFont typeface="Arial" panose="020B0604020202020204" pitchFamily="34" charset="0"/>
              <a:buChar char="•"/>
            </a:pPr>
            <a:r>
              <a:rPr lang="ar-EG" sz="2400" b="1" dirty="0"/>
              <a:t>تحسين العمليات الحكومية</a:t>
            </a:r>
            <a:r>
              <a:rPr lang="ar-EG" sz="2400" dirty="0"/>
              <a:t> </a:t>
            </a:r>
            <a:r>
              <a:rPr lang="en-MY" sz="2400" dirty="0"/>
              <a:t>🏛️📊: </a:t>
            </a:r>
            <a:r>
              <a:rPr lang="ar-EG" sz="2400" dirty="0"/>
              <a:t>البلوك تشين يمكن أن يكون له تأثير في تحسين العمليات الحكومية، مثل تسهيل التصويت الإلكتروني، تحسين الشفافية في الميزانيات العامة، أو حتى إدارة السجلات المدنية بشكل آمن وفعال.</a:t>
            </a:r>
          </a:p>
          <a:p>
            <a:pPr marL="342900" indent="-342900" algn="r" rtl="1">
              <a:buFont typeface="Arial" panose="020B0604020202020204" pitchFamily="34" charset="0"/>
              <a:buChar char="•"/>
            </a:pPr>
            <a:r>
              <a:rPr lang="ar-EG" sz="2400" dirty="0"/>
              <a:t>تمويل المشاريع الصغيرة (</a:t>
            </a:r>
            <a:r>
              <a:rPr lang="en-MY" sz="2400" dirty="0" err="1"/>
              <a:t>Crowdfunding</a:t>
            </a:r>
            <a:r>
              <a:rPr lang="en-MY" sz="2400" dirty="0"/>
              <a:t>) </a:t>
            </a:r>
            <a:r>
              <a:rPr lang="ar-EG" sz="2400" dirty="0"/>
              <a:t>💼💸: يمكن أن تساهم البلوك تشين في تطوير منصات التمويل الجماعي من خلال توفير بيئة آمنة وشفافة للمستثمرين لدعم المشاريع الناشئة، مع إمكانية تنفيذ المعاملات دون الحاجة إلى وسطاء تقليديين.</a:t>
            </a:r>
          </a:p>
          <a:p>
            <a:pPr marL="342900" indent="-342900" algn="r" rtl="1">
              <a:buFont typeface="Arial" panose="020B0604020202020204" pitchFamily="34" charset="0"/>
              <a:buChar char="•"/>
            </a:pPr>
            <a:endParaRPr lang="ar-EG" sz="2400" dirty="0"/>
          </a:p>
          <a:p>
            <a:pPr algn="r" rtl="1"/>
            <a:endParaRPr lang="ar-EG" sz="2400" dirty="0"/>
          </a:p>
          <a:p>
            <a:pPr algn="r" rtl="1"/>
            <a:endParaRPr lang="ar-EG" sz="2400" dirty="0"/>
          </a:p>
          <a:p>
            <a:pPr algn="r" rtl="1"/>
            <a:endParaRPr lang="ar-EG" sz="2400" dirty="0"/>
          </a:p>
        </p:txBody>
      </p:sp>
      <p:sp>
        <p:nvSpPr>
          <p:cNvPr id="2" name="AutoShape 2" descr="ما هو الاقتصاد السلوكي ؟ | AvaTrade">
            <a:extLst>
              <a:ext uri="{FF2B5EF4-FFF2-40B4-BE49-F238E27FC236}">
                <a16:creationId xmlns:a16="http://schemas.microsoft.com/office/drawing/2014/main" xmlns="" id="{734D0419-9AA9-D6F7-32E2-169A00CCF92F}"/>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0" name="Picture 9"/>
          <p:cNvPicPr>
            <a:picLocks noChangeAspect="1"/>
          </p:cNvPicPr>
          <p:nvPr/>
        </p:nvPicPr>
        <p:blipFill>
          <a:blip r:embed="rId4"/>
          <a:stretch>
            <a:fillRect/>
          </a:stretch>
        </p:blipFill>
        <p:spPr>
          <a:xfrm>
            <a:off x="103524" y="3082317"/>
            <a:ext cx="2382048" cy="1581150"/>
          </a:xfrm>
          <a:prstGeom prst="rect">
            <a:avLst/>
          </a:prstGeom>
        </p:spPr>
      </p:pic>
    </p:spTree>
    <p:extLst>
      <p:ext uri="{BB962C8B-B14F-4D97-AF65-F5344CB8AC3E}">
        <p14:creationId xmlns:p14="http://schemas.microsoft.com/office/powerpoint/2010/main" val="353636836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1CA1E339-3585-54BC-DA6C-4791CF9DD94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6730F9C3-E57F-CBDD-34AE-4EBB27119AF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B6536B7D-6024-93DC-30D6-87CD826D5261}"/>
              </a:ext>
            </a:extLst>
          </p:cNvPr>
          <p:cNvSpPr/>
          <p:nvPr/>
        </p:nvSpPr>
        <p:spPr>
          <a:xfrm>
            <a:off x="-147282" y="1420476"/>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8A3EB228-096C-B0CC-D842-2E1320294A9D}"/>
              </a:ext>
            </a:extLst>
          </p:cNvPr>
          <p:cNvSpPr/>
          <p:nvPr/>
        </p:nvSpPr>
        <p:spPr>
          <a:xfrm>
            <a:off x="1064871" y="1135975"/>
            <a:ext cx="9734309" cy="54738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الاقتصاد السلوكي</a:t>
            </a:r>
          </a:p>
        </p:txBody>
      </p:sp>
      <p:pic>
        <p:nvPicPr>
          <p:cNvPr id="5" name="Graphic 21">
            <a:extLst>
              <a:ext uri="{FF2B5EF4-FFF2-40B4-BE49-F238E27FC236}">
                <a16:creationId xmlns:a16="http://schemas.microsoft.com/office/drawing/2014/main" xmlns="" id="{10FC5C62-255D-A71B-58BF-736C1198191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831F777C-CFAF-D712-FEDC-D4E48AFDBDBA}"/>
              </a:ext>
            </a:extLst>
          </p:cNvPr>
          <p:cNvSpPr txBox="1"/>
          <p:nvPr/>
        </p:nvSpPr>
        <p:spPr>
          <a:xfrm>
            <a:off x="977993" y="1108578"/>
            <a:ext cx="9931214" cy="769441"/>
          </a:xfrm>
          <a:prstGeom prst="rect">
            <a:avLst/>
          </a:prstGeom>
          <a:noFill/>
        </p:spPr>
        <p:txBody>
          <a:bodyPr wrap="square" rtlCol="0">
            <a:spAutoFit/>
          </a:bodyPr>
          <a:lstStyle/>
          <a:p>
            <a:pPr algn="ctr" rtl="1"/>
            <a:r>
              <a:rPr lang="ar-EG" sz="4400" b="1" dirty="0">
                <a:solidFill>
                  <a:srgbClr val="C00000"/>
                </a:solidFill>
                <a:latin typeface="Calibri" panose="020F0502020204030204" pitchFamily="34" charset="0"/>
                <a:cs typeface="Calibri" panose="020F0502020204030204" pitchFamily="34" charset="0"/>
              </a:rPr>
              <a:t>4. </a:t>
            </a:r>
            <a:r>
              <a:rPr lang="ar-EG" sz="4000" b="1" dirty="0">
                <a:solidFill>
                  <a:srgbClr val="C00000"/>
                </a:solidFill>
                <a:latin typeface="Calibri" panose="020F0502020204030204" pitchFamily="34" charset="0"/>
                <a:cs typeface="Calibri" panose="020F0502020204030204" pitchFamily="34" charset="0"/>
              </a:rPr>
              <a:t>امثلة عملية :تأثيرات البلوكتشين على الاقتصاد الرقمي</a:t>
            </a:r>
            <a:endParaRPr lang="en-US" sz="4000" b="1" dirty="0">
              <a:solidFill>
                <a:srgbClr val="C00000"/>
              </a:solidFill>
              <a:latin typeface="Calibri" panose="020F0502020204030204" pitchFamily="34" charset="0"/>
              <a:cs typeface="Calibri" panose="020F0502020204030204" pitchFamily="34" charset="0"/>
            </a:endParaRPr>
          </a:p>
        </p:txBody>
      </p:sp>
      <p:sp>
        <p:nvSpPr>
          <p:cNvPr id="4" name="TextBox 3">
            <a:extLst>
              <a:ext uri="{FF2B5EF4-FFF2-40B4-BE49-F238E27FC236}">
                <a16:creationId xmlns:a16="http://schemas.microsoft.com/office/drawing/2014/main" xmlns="" id="{DFC80EA9-386A-6A58-1750-2978C0EF2093}"/>
              </a:ext>
            </a:extLst>
          </p:cNvPr>
          <p:cNvSpPr txBox="1"/>
          <p:nvPr/>
        </p:nvSpPr>
        <p:spPr>
          <a:xfrm>
            <a:off x="1271331" y="1399163"/>
            <a:ext cx="9321387" cy="1877437"/>
          </a:xfrm>
          <a:prstGeom prst="rect">
            <a:avLst/>
          </a:prstGeom>
          <a:noFill/>
        </p:spPr>
        <p:txBody>
          <a:bodyPr wrap="square" rtlCol="0">
            <a:spAutoFit/>
          </a:bodyPr>
          <a:lstStyle/>
          <a:p>
            <a:pPr algn="r" rtl="1"/>
            <a:endParaRPr lang="ar-EG" sz="4000" b="1" dirty="0">
              <a:solidFill>
                <a:srgbClr val="C00000"/>
              </a:solidFill>
              <a:latin typeface="Calibri" panose="020F0502020204030204" pitchFamily="34" charset="0"/>
              <a:cs typeface="Calibri" panose="020F0502020204030204" pitchFamily="34" charset="0"/>
            </a:endParaRPr>
          </a:p>
          <a:p>
            <a:pPr marL="342900" indent="-342900" algn="r" rtl="1">
              <a:buFont typeface="Arial" panose="020B0604020202020204" pitchFamily="34" charset="0"/>
              <a:buChar char="•"/>
            </a:pPr>
            <a:r>
              <a:rPr lang="ar-EG" sz="2400" dirty="0"/>
              <a:t>مع تطور </a:t>
            </a:r>
            <a:r>
              <a:rPr lang="ar-EG" sz="2400" b="1" u="sng" dirty="0"/>
              <a:t>تقنيات </a:t>
            </a:r>
            <a:r>
              <a:rPr lang="en-MY" sz="2400" b="1" u="sng" dirty="0" err="1"/>
              <a:t>Web3</a:t>
            </a:r>
            <a:r>
              <a:rPr lang="en-MY" sz="2400" dirty="0"/>
              <a:t>، </a:t>
            </a:r>
            <a:r>
              <a:rPr lang="ar-EG" sz="2400" dirty="0"/>
              <a:t>سيصبح البلوكتشين البنية التحتية الأساسية للعديد من </a:t>
            </a:r>
            <a:r>
              <a:rPr lang="ar-EG" sz="2400" b="1" dirty="0"/>
              <a:t>الخدمات الرقمية</a:t>
            </a:r>
            <a:r>
              <a:rPr lang="ar-EG" sz="2400" dirty="0"/>
              <a:t>، وسيُعيد تشكيل علاقة الأفراد مع الاقتصاد، المال، والبيانات..</a:t>
            </a:r>
            <a:endParaRPr lang="ar-EG" sz="2800" dirty="0">
              <a:latin typeface="Alexandria" charset="0"/>
              <a:cs typeface="Alexandria" charset="0"/>
            </a:endParaRPr>
          </a:p>
          <a:p>
            <a:pPr algn="r" rtl="1"/>
            <a:endParaRPr lang="ar-EG" sz="2800" dirty="0">
              <a:solidFill>
                <a:srgbClr val="FF0000"/>
              </a:solidFill>
            </a:endParaRPr>
          </a:p>
        </p:txBody>
      </p:sp>
      <p:sp>
        <p:nvSpPr>
          <p:cNvPr id="2" name="AutoShape 2" descr="ما هو الاقتصاد السلوكي ؟ | AvaTrade">
            <a:extLst>
              <a:ext uri="{FF2B5EF4-FFF2-40B4-BE49-F238E27FC236}">
                <a16:creationId xmlns:a16="http://schemas.microsoft.com/office/drawing/2014/main" xmlns="" id="{D9838B7C-5CD7-DADC-278B-224FC17E0209}"/>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aphicFrame>
        <p:nvGraphicFramePr>
          <p:cNvPr id="11" name="Table 10"/>
          <p:cNvGraphicFramePr>
            <a:graphicFrameLocks noGrp="1"/>
          </p:cNvGraphicFramePr>
          <p:nvPr>
            <p:extLst>
              <p:ext uri="{D42A27DB-BD31-4B8C-83A1-F6EECF244321}">
                <p14:modId xmlns:p14="http://schemas.microsoft.com/office/powerpoint/2010/main" val="188092373"/>
              </p:ext>
            </p:extLst>
          </p:nvPr>
        </p:nvGraphicFramePr>
        <p:xfrm>
          <a:off x="1685145" y="3037845"/>
          <a:ext cx="8493758" cy="3200400"/>
        </p:xfrm>
        <a:graphic>
          <a:graphicData uri="http://schemas.openxmlformats.org/drawingml/2006/table">
            <a:tbl>
              <a:tblPr/>
              <a:tblGrid>
                <a:gridCol w="4246879">
                  <a:extLst>
                    <a:ext uri="{9D8B030D-6E8A-4147-A177-3AD203B41FA5}">
                      <a16:colId xmlns:a16="http://schemas.microsoft.com/office/drawing/2014/main" xmlns="" val="20000"/>
                    </a:ext>
                  </a:extLst>
                </a:gridCol>
                <a:gridCol w="4246879">
                  <a:extLst>
                    <a:ext uri="{9D8B030D-6E8A-4147-A177-3AD203B41FA5}">
                      <a16:colId xmlns:a16="http://schemas.microsoft.com/office/drawing/2014/main" xmlns="" val="20001"/>
                    </a:ext>
                  </a:extLst>
                </a:gridCol>
              </a:tblGrid>
              <a:tr h="266816">
                <a:tc>
                  <a:txBody>
                    <a:bodyPr/>
                    <a:lstStyle/>
                    <a:p>
                      <a:pPr algn="r" rtl="1">
                        <a:lnSpc>
                          <a:spcPct val="200000"/>
                        </a:lnSpc>
                      </a:pPr>
                      <a:r>
                        <a:rPr lang="ar-EG" b="1" dirty="0"/>
                        <a:t>المجال</a:t>
                      </a:r>
                    </a:p>
                  </a:txBody>
                  <a:tcPr anchor="ctr">
                    <a:lnL>
                      <a:noFill/>
                    </a:lnL>
                    <a:lnR>
                      <a:noFill/>
                    </a:lnR>
                    <a:lnT>
                      <a:noFill/>
                    </a:lnT>
                    <a:lnB>
                      <a:noFill/>
                    </a:lnB>
                    <a:solidFill>
                      <a:srgbClr val="017AB7"/>
                    </a:solidFill>
                  </a:tcPr>
                </a:tc>
                <a:tc>
                  <a:txBody>
                    <a:bodyPr/>
                    <a:lstStyle/>
                    <a:p>
                      <a:pPr algn="r" rtl="1">
                        <a:lnSpc>
                          <a:spcPct val="200000"/>
                        </a:lnSpc>
                      </a:pPr>
                      <a:r>
                        <a:rPr lang="ar-EG" b="1" dirty="0"/>
                        <a:t>تأثير البلوكتشين</a:t>
                      </a:r>
                    </a:p>
                  </a:txBody>
                  <a:tcPr anchor="ctr">
                    <a:lnL>
                      <a:noFill/>
                    </a:lnL>
                    <a:lnR>
                      <a:noFill/>
                    </a:lnR>
                    <a:lnT>
                      <a:noFill/>
                    </a:lnT>
                    <a:lnB>
                      <a:noFill/>
                    </a:lnB>
                    <a:solidFill>
                      <a:srgbClr val="017AB7"/>
                    </a:solidFill>
                  </a:tcPr>
                </a:tc>
                <a:extLst>
                  <a:ext uri="{0D108BD9-81ED-4DB2-BD59-A6C34878D82A}">
                    <a16:rowId xmlns:a16="http://schemas.microsoft.com/office/drawing/2014/main" xmlns="" val="10000"/>
                  </a:ext>
                </a:extLst>
              </a:tr>
              <a:tr h="0">
                <a:tc>
                  <a:txBody>
                    <a:bodyPr/>
                    <a:lstStyle/>
                    <a:p>
                      <a:pPr algn="r" rtl="1">
                        <a:lnSpc>
                          <a:spcPct val="200000"/>
                        </a:lnSpc>
                      </a:pPr>
                      <a:r>
                        <a:rPr lang="en-MY" dirty="0"/>
                        <a:t>💳 </a:t>
                      </a:r>
                      <a:r>
                        <a:rPr lang="ar-EG" dirty="0"/>
                        <a:t>المدفوعات الرقمية</a:t>
                      </a:r>
                    </a:p>
                  </a:txBody>
                  <a:tcPr anchor="ctr">
                    <a:lnL>
                      <a:noFill/>
                    </a:lnL>
                    <a:lnR>
                      <a:noFill/>
                    </a:lnR>
                    <a:lnT>
                      <a:noFill/>
                    </a:lnT>
                    <a:lnB>
                      <a:noFill/>
                    </a:lnB>
                  </a:tcPr>
                </a:tc>
                <a:tc>
                  <a:txBody>
                    <a:bodyPr/>
                    <a:lstStyle/>
                    <a:p>
                      <a:pPr algn="r" rtl="1">
                        <a:lnSpc>
                          <a:spcPct val="200000"/>
                        </a:lnSpc>
                      </a:pPr>
                      <a:r>
                        <a:rPr lang="ar-EG" dirty="0"/>
                        <a:t>عمليات فورية وبدون رسوم بنكية عالية</a:t>
                      </a:r>
                    </a:p>
                  </a:txBody>
                  <a:tcPr anchor="ctr">
                    <a:lnL>
                      <a:noFill/>
                    </a:lnL>
                    <a:lnR>
                      <a:noFill/>
                    </a:lnR>
                    <a:lnT>
                      <a:noFill/>
                    </a:lnT>
                    <a:lnB>
                      <a:noFill/>
                    </a:lnB>
                  </a:tcPr>
                </a:tc>
                <a:extLst>
                  <a:ext uri="{0D108BD9-81ED-4DB2-BD59-A6C34878D82A}">
                    <a16:rowId xmlns:a16="http://schemas.microsoft.com/office/drawing/2014/main" xmlns="" val="10001"/>
                  </a:ext>
                </a:extLst>
              </a:tr>
              <a:tr h="0">
                <a:tc>
                  <a:txBody>
                    <a:bodyPr/>
                    <a:lstStyle/>
                    <a:p>
                      <a:pPr algn="r" rtl="1">
                        <a:lnSpc>
                          <a:spcPct val="200000"/>
                        </a:lnSpc>
                      </a:pPr>
                      <a:r>
                        <a:rPr lang="en-MY" dirty="0"/>
                        <a:t>🏬 </a:t>
                      </a:r>
                      <a:r>
                        <a:rPr lang="ar-EG" dirty="0"/>
                        <a:t>التجارة الإلكترونية</a:t>
                      </a:r>
                    </a:p>
                  </a:txBody>
                  <a:tcPr anchor="ctr">
                    <a:lnL>
                      <a:noFill/>
                    </a:lnL>
                    <a:lnR>
                      <a:noFill/>
                    </a:lnR>
                    <a:lnT>
                      <a:noFill/>
                    </a:lnT>
                    <a:lnB>
                      <a:noFill/>
                    </a:lnB>
                    <a:solidFill>
                      <a:srgbClr val="00B0F0"/>
                    </a:solidFill>
                  </a:tcPr>
                </a:tc>
                <a:tc>
                  <a:txBody>
                    <a:bodyPr/>
                    <a:lstStyle/>
                    <a:p>
                      <a:pPr algn="r" rtl="1">
                        <a:lnSpc>
                          <a:spcPct val="200000"/>
                        </a:lnSpc>
                      </a:pPr>
                      <a:r>
                        <a:rPr lang="ar-EG" dirty="0"/>
                        <a:t>تتبع سلسلة التوريد لضمان الأصالة</a:t>
                      </a:r>
                    </a:p>
                  </a:txBody>
                  <a:tcPr anchor="ctr">
                    <a:lnL>
                      <a:noFill/>
                    </a:lnL>
                    <a:lnR>
                      <a:noFill/>
                    </a:lnR>
                    <a:lnT>
                      <a:noFill/>
                    </a:lnT>
                    <a:lnB>
                      <a:noFill/>
                    </a:lnB>
                    <a:solidFill>
                      <a:srgbClr val="00B0F0"/>
                    </a:solidFill>
                  </a:tcPr>
                </a:tc>
                <a:extLst>
                  <a:ext uri="{0D108BD9-81ED-4DB2-BD59-A6C34878D82A}">
                    <a16:rowId xmlns:a16="http://schemas.microsoft.com/office/drawing/2014/main" xmlns="" val="10002"/>
                  </a:ext>
                </a:extLst>
              </a:tr>
              <a:tr h="0">
                <a:tc>
                  <a:txBody>
                    <a:bodyPr/>
                    <a:lstStyle/>
                    <a:p>
                      <a:pPr algn="r" rtl="1">
                        <a:lnSpc>
                          <a:spcPct val="200000"/>
                        </a:lnSpc>
                      </a:pPr>
                      <a:r>
                        <a:rPr lang="en-MY" dirty="0"/>
                        <a:t>🏥 </a:t>
                      </a:r>
                      <a:r>
                        <a:rPr lang="ar-EG" dirty="0"/>
                        <a:t>الرعاية الصحية</a:t>
                      </a:r>
                    </a:p>
                  </a:txBody>
                  <a:tcPr anchor="ctr">
                    <a:lnL>
                      <a:noFill/>
                    </a:lnL>
                    <a:lnR>
                      <a:noFill/>
                    </a:lnR>
                    <a:lnT>
                      <a:noFill/>
                    </a:lnT>
                    <a:lnB>
                      <a:noFill/>
                    </a:lnB>
                  </a:tcPr>
                </a:tc>
                <a:tc>
                  <a:txBody>
                    <a:bodyPr/>
                    <a:lstStyle/>
                    <a:p>
                      <a:pPr algn="r" rtl="1">
                        <a:lnSpc>
                          <a:spcPct val="200000"/>
                        </a:lnSpc>
                      </a:pPr>
                      <a:r>
                        <a:rPr lang="ar-EG" dirty="0"/>
                        <a:t>حماية ملفات المرضى ومشاركتها بين المستشفيات بأمان</a:t>
                      </a:r>
                    </a:p>
                  </a:txBody>
                  <a:tcPr anchor="ctr">
                    <a:lnL>
                      <a:noFill/>
                    </a:lnL>
                    <a:lnR>
                      <a:noFill/>
                    </a:lnR>
                    <a:lnT>
                      <a:noFill/>
                    </a:lnT>
                    <a:lnB>
                      <a:noFill/>
                    </a:lnB>
                  </a:tcPr>
                </a:tc>
                <a:extLst>
                  <a:ext uri="{0D108BD9-81ED-4DB2-BD59-A6C34878D82A}">
                    <a16:rowId xmlns:a16="http://schemas.microsoft.com/office/drawing/2014/main" xmlns="" val="10003"/>
                  </a:ext>
                </a:extLst>
              </a:tr>
              <a:tr h="0">
                <a:tc>
                  <a:txBody>
                    <a:bodyPr/>
                    <a:lstStyle/>
                    <a:p>
                      <a:pPr algn="r" rtl="1">
                        <a:lnSpc>
                          <a:spcPct val="200000"/>
                        </a:lnSpc>
                      </a:pPr>
                      <a:r>
                        <a:rPr lang="en-MY" dirty="0"/>
                        <a:t>📜 </a:t>
                      </a:r>
                      <a:r>
                        <a:rPr lang="ar-EG" dirty="0"/>
                        <a:t>التعليم</a:t>
                      </a:r>
                    </a:p>
                  </a:txBody>
                  <a:tcPr anchor="ctr">
                    <a:lnL>
                      <a:noFill/>
                    </a:lnL>
                    <a:lnR>
                      <a:noFill/>
                    </a:lnR>
                    <a:lnT>
                      <a:noFill/>
                    </a:lnT>
                    <a:lnB>
                      <a:noFill/>
                    </a:lnB>
                    <a:solidFill>
                      <a:srgbClr val="F58221"/>
                    </a:solidFill>
                  </a:tcPr>
                </a:tc>
                <a:tc>
                  <a:txBody>
                    <a:bodyPr/>
                    <a:lstStyle/>
                    <a:p>
                      <a:pPr algn="r" rtl="1">
                        <a:lnSpc>
                          <a:spcPct val="200000"/>
                        </a:lnSpc>
                      </a:pPr>
                      <a:r>
                        <a:rPr lang="ar-EG" dirty="0"/>
                        <a:t>توثيق الشهادات والمعايير الأكاديمية</a:t>
                      </a:r>
                    </a:p>
                  </a:txBody>
                  <a:tcPr anchor="ctr">
                    <a:lnL>
                      <a:noFill/>
                    </a:lnL>
                    <a:lnR>
                      <a:noFill/>
                    </a:lnR>
                    <a:lnT>
                      <a:noFill/>
                    </a:lnT>
                    <a:lnB>
                      <a:noFill/>
                    </a:lnB>
                    <a:solidFill>
                      <a:srgbClr val="F58221"/>
                    </a:solidFill>
                  </a:tcPr>
                </a:tc>
                <a:extLst>
                  <a:ext uri="{0D108BD9-81ED-4DB2-BD59-A6C34878D82A}">
                    <a16:rowId xmlns:a16="http://schemas.microsoft.com/office/drawing/2014/main" xmlns="" val="10004"/>
                  </a:ext>
                </a:extLst>
              </a:tr>
            </a:tbl>
          </a:graphicData>
        </a:graphic>
      </p:graphicFrame>
      <p:sp>
        <p:nvSpPr>
          <p:cNvPr id="12" name="Rectangle 1"/>
          <p:cNvSpPr>
            <a:spLocks noChangeArrowheads="1"/>
          </p:cNvSpPr>
          <p:nvPr/>
        </p:nvSpPr>
        <p:spPr bwMode="auto">
          <a:xfrm>
            <a:off x="838200" y="3087688"/>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sz="13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94557901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5D0859AF-AF46-E87B-864B-B28683C797E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7FDFFAD2-1C1A-B0AF-55E3-5B7D09AD8AD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E5B2C65E-E5C2-2FFA-82F9-61AE79099877}"/>
              </a:ext>
            </a:extLst>
          </p:cNvPr>
          <p:cNvSpPr/>
          <p:nvPr/>
        </p:nvSpPr>
        <p:spPr>
          <a:xfrm>
            <a:off x="-147282" y="1420476"/>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39FA2FA7-33EA-7FFC-CD19-4B54E0A71950}"/>
              </a:ext>
            </a:extLst>
          </p:cNvPr>
          <p:cNvSpPr/>
          <p:nvPr/>
        </p:nvSpPr>
        <p:spPr>
          <a:xfrm>
            <a:off x="1064871" y="1135975"/>
            <a:ext cx="9734309" cy="54738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الاقتصاد السلوكي</a:t>
            </a:r>
          </a:p>
        </p:txBody>
      </p:sp>
      <p:pic>
        <p:nvPicPr>
          <p:cNvPr id="5" name="Graphic 21">
            <a:extLst>
              <a:ext uri="{FF2B5EF4-FFF2-40B4-BE49-F238E27FC236}">
                <a16:creationId xmlns:a16="http://schemas.microsoft.com/office/drawing/2014/main" xmlns="" id="{663698B4-B9A7-D12B-6E17-58CF9079F44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6B58678A-5A1C-402F-6B0B-2F6380256452}"/>
              </a:ext>
            </a:extLst>
          </p:cNvPr>
          <p:cNvSpPr txBox="1"/>
          <p:nvPr/>
        </p:nvSpPr>
        <p:spPr>
          <a:xfrm>
            <a:off x="378156" y="1165917"/>
            <a:ext cx="10276233" cy="646331"/>
          </a:xfrm>
          <a:prstGeom prst="rect">
            <a:avLst/>
          </a:prstGeom>
          <a:noFill/>
        </p:spPr>
        <p:txBody>
          <a:bodyPr wrap="square" rtlCol="0">
            <a:spAutoFit/>
          </a:bodyPr>
          <a:lstStyle/>
          <a:p>
            <a:pPr algn="r" rtl="1"/>
            <a:r>
              <a:rPr lang="ar-EG" sz="3600" b="1" dirty="0">
                <a:solidFill>
                  <a:srgbClr val="C00000"/>
                </a:solidFill>
                <a:latin typeface="Calibri" panose="020F0502020204030204" pitchFamily="34" charset="0"/>
                <a:cs typeface="Calibri" panose="020F0502020204030204" pitchFamily="34" charset="0"/>
              </a:rPr>
              <a:t>5 .تحديات استخدام البلوكتشين</a:t>
            </a:r>
          </a:p>
        </p:txBody>
      </p:sp>
      <p:sp>
        <p:nvSpPr>
          <p:cNvPr id="4" name="TextBox 3">
            <a:extLst>
              <a:ext uri="{FF2B5EF4-FFF2-40B4-BE49-F238E27FC236}">
                <a16:creationId xmlns:a16="http://schemas.microsoft.com/office/drawing/2014/main" xmlns="" id="{2D8043D7-6192-0C92-3837-BACDA58680C1}"/>
              </a:ext>
            </a:extLst>
          </p:cNvPr>
          <p:cNvSpPr txBox="1"/>
          <p:nvPr/>
        </p:nvSpPr>
        <p:spPr>
          <a:xfrm>
            <a:off x="1494971" y="1664615"/>
            <a:ext cx="8897258" cy="5201424"/>
          </a:xfrm>
          <a:prstGeom prst="rect">
            <a:avLst/>
          </a:prstGeom>
          <a:noFill/>
        </p:spPr>
        <p:txBody>
          <a:bodyPr wrap="square" rtlCol="0">
            <a:spAutoFit/>
          </a:bodyPr>
          <a:lstStyle/>
          <a:p>
            <a:pPr algn="r" rtl="1"/>
            <a:r>
              <a:rPr lang="ar-EG" sz="2400" dirty="0"/>
              <a:t> </a:t>
            </a:r>
            <a:r>
              <a:rPr lang="ar-EG" sz="2000" dirty="0"/>
              <a:t>رغم الفوائد العديدة التي تقدمها تقنية البلوك تشين، إلا أنها تواجه عدة تحديات قد تعيق استخدامها بشكل واسع. إليك بعض من أبرز هذه التحديات:</a:t>
            </a:r>
          </a:p>
          <a:p>
            <a:pPr marL="342900" indent="-342900" algn="just" rtl="1">
              <a:buFont typeface="Arial" panose="020B0604020202020204" pitchFamily="34" charset="0"/>
              <a:buChar char="•"/>
            </a:pPr>
            <a:r>
              <a:rPr lang="ar-EG" sz="2000" b="1" dirty="0"/>
              <a:t>التعقيد التقني</a:t>
            </a:r>
            <a:r>
              <a:rPr lang="ar-EG" sz="2000" dirty="0"/>
              <a:t> </a:t>
            </a:r>
            <a:r>
              <a:rPr lang="en-MY" sz="2000" dirty="0"/>
              <a:t>🧠🔧: </a:t>
            </a:r>
            <a:r>
              <a:rPr lang="ar-EG" sz="2000" dirty="0"/>
              <a:t>البلوك تشين تقنية معقدة وقد يكون من الصعب فهمها وتطبيقها من قبل العديد من الأفراد والشركات، خاصة في ظل وجود بنية تحتية تكنولوجية متطورة. فهم كيفية عمل البلوك تشين، بالإضافة إلى تطوير وتطبيق حلول باستخدامه، قد يتطلب مهارات تقنية عالية.</a:t>
            </a:r>
          </a:p>
          <a:p>
            <a:pPr marL="342900" indent="-342900" algn="just" rtl="1">
              <a:buFont typeface="Arial" panose="020B0604020202020204" pitchFamily="34" charset="0"/>
              <a:buChar char="•"/>
            </a:pPr>
            <a:endParaRPr lang="ar-EG" sz="2000" dirty="0"/>
          </a:p>
          <a:p>
            <a:pPr marL="342900" indent="-342900" algn="just" rtl="1">
              <a:buFont typeface="Arial" panose="020B0604020202020204" pitchFamily="34" charset="0"/>
              <a:buChar char="•"/>
            </a:pPr>
            <a:r>
              <a:rPr lang="ar-EG" sz="2000" b="1" dirty="0"/>
              <a:t>التوسع وقابلية التوسع</a:t>
            </a:r>
            <a:r>
              <a:rPr lang="ar-EG" sz="2000" dirty="0"/>
              <a:t> ⚙️</a:t>
            </a:r>
            <a:r>
              <a:rPr lang="en-MY" sz="2000" dirty="0"/>
              <a:t>📈: </a:t>
            </a:r>
            <a:r>
              <a:rPr lang="ar-EG" sz="2000" dirty="0"/>
              <a:t>على الرغم من أن البلوك تشين فعال في تأمين المعاملات، إلا أن بعض الأنظمة التي تعتمد على البلوك تشين تواجه صعوبة في معالجة كميات ضخمة من المعاملات في نفس الوقت. هذه المشكلة تعرف </a:t>
            </a:r>
            <a:r>
              <a:rPr lang="ar-EG" sz="2000" b="1" dirty="0"/>
              <a:t>بـ"قابلية التوسع</a:t>
            </a:r>
            <a:r>
              <a:rPr lang="ar-EG" sz="2000" dirty="0"/>
              <a:t>". على سبيل المثال، يمكن أن تواجه شبكات مثل "البيتكوين" و"الإيثيريوم" تباطؤًا في السرعة أو زيادة في تكاليف المعاملات عندما تزداد الأعداد.</a:t>
            </a:r>
          </a:p>
          <a:p>
            <a:pPr marL="342900" indent="-342900" algn="just" rtl="1">
              <a:buFont typeface="Arial" panose="020B0604020202020204" pitchFamily="34" charset="0"/>
              <a:buChar char="•"/>
            </a:pPr>
            <a:endParaRPr lang="ar-EG" sz="2000" dirty="0"/>
          </a:p>
          <a:p>
            <a:pPr marL="342900" indent="-342900" algn="just" rtl="1">
              <a:buFont typeface="Arial" panose="020B0604020202020204" pitchFamily="34" charset="0"/>
              <a:buChar char="•"/>
            </a:pPr>
            <a:r>
              <a:rPr lang="ar-EG" sz="2000" b="1" dirty="0"/>
              <a:t>التكلفة البيئية</a:t>
            </a:r>
            <a:r>
              <a:rPr lang="ar-EG" sz="2000" dirty="0"/>
              <a:t> </a:t>
            </a:r>
            <a:r>
              <a:rPr lang="en-MY" sz="2000" dirty="0"/>
              <a:t>🌍🔥: </a:t>
            </a:r>
            <a:r>
              <a:rPr lang="ar-EG" sz="2000" dirty="0"/>
              <a:t>تقنية البلوك تشين، خاصة في بعض شبكات العملات الرقمية مثل "البيتكوين"، تستهلك طاقة كهربائية ضخمة في عملية التعدين (</a:t>
            </a:r>
            <a:r>
              <a:rPr lang="en-MY" sz="2000" dirty="0"/>
              <a:t>Proof of Work). </a:t>
            </a:r>
            <a:r>
              <a:rPr lang="ar-EG" sz="2000" dirty="0"/>
              <a:t>هذا يساهم في زيادة انبعاثات الكربون ويسبب قلقًا بشأن تأثيرها البيئي.</a:t>
            </a:r>
            <a:endParaRPr lang="ar-EG" sz="2400" dirty="0"/>
          </a:p>
          <a:p>
            <a:pPr algn="r" rtl="1"/>
            <a:endParaRPr lang="ar-EG" sz="2400" dirty="0"/>
          </a:p>
          <a:p>
            <a:pPr algn="r" rtl="1"/>
            <a:endParaRPr lang="ar-EG" sz="2400" dirty="0"/>
          </a:p>
        </p:txBody>
      </p:sp>
      <p:sp>
        <p:nvSpPr>
          <p:cNvPr id="2" name="AutoShape 2" descr="ما هو الاقتصاد السلوكي ؟ | AvaTrade">
            <a:extLst>
              <a:ext uri="{FF2B5EF4-FFF2-40B4-BE49-F238E27FC236}">
                <a16:creationId xmlns:a16="http://schemas.microsoft.com/office/drawing/2014/main" xmlns="" id="{275E8962-915B-50F1-CEB6-63C6EF03737A}"/>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Tree>
    <p:extLst>
      <p:ext uri="{BB962C8B-B14F-4D97-AF65-F5344CB8AC3E}">
        <p14:creationId xmlns:p14="http://schemas.microsoft.com/office/powerpoint/2010/main" val="253677115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5D0859AF-AF46-E87B-864B-B28683C797E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7FDFFAD2-1C1A-B0AF-55E3-5B7D09AD8AD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E5B2C65E-E5C2-2FFA-82F9-61AE79099877}"/>
              </a:ext>
            </a:extLst>
          </p:cNvPr>
          <p:cNvSpPr/>
          <p:nvPr/>
        </p:nvSpPr>
        <p:spPr>
          <a:xfrm>
            <a:off x="-147282" y="1420476"/>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39FA2FA7-33EA-7FFC-CD19-4B54E0A71950}"/>
              </a:ext>
            </a:extLst>
          </p:cNvPr>
          <p:cNvSpPr/>
          <p:nvPr/>
        </p:nvSpPr>
        <p:spPr>
          <a:xfrm>
            <a:off x="1064871" y="1135975"/>
            <a:ext cx="9734309" cy="54738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الاقتصاد السلوكي</a:t>
            </a:r>
          </a:p>
        </p:txBody>
      </p:sp>
      <p:pic>
        <p:nvPicPr>
          <p:cNvPr id="5" name="Graphic 21">
            <a:extLst>
              <a:ext uri="{FF2B5EF4-FFF2-40B4-BE49-F238E27FC236}">
                <a16:creationId xmlns:a16="http://schemas.microsoft.com/office/drawing/2014/main" xmlns="" id="{663698B4-B9A7-D12B-6E17-58CF9079F44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6B58678A-5A1C-402F-6B0B-2F6380256452}"/>
              </a:ext>
            </a:extLst>
          </p:cNvPr>
          <p:cNvSpPr txBox="1"/>
          <p:nvPr/>
        </p:nvSpPr>
        <p:spPr>
          <a:xfrm>
            <a:off x="378156" y="1165917"/>
            <a:ext cx="10276233" cy="646331"/>
          </a:xfrm>
          <a:prstGeom prst="rect">
            <a:avLst/>
          </a:prstGeom>
          <a:noFill/>
        </p:spPr>
        <p:txBody>
          <a:bodyPr wrap="square" rtlCol="0">
            <a:spAutoFit/>
          </a:bodyPr>
          <a:lstStyle/>
          <a:p>
            <a:pPr algn="r" rtl="1"/>
            <a:r>
              <a:rPr lang="ar-EG" sz="3600" b="1" dirty="0">
                <a:solidFill>
                  <a:srgbClr val="C00000"/>
                </a:solidFill>
                <a:latin typeface="Calibri" panose="020F0502020204030204" pitchFamily="34" charset="0"/>
                <a:cs typeface="Calibri" panose="020F0502020204030204" pitchFamily="34" charset="0"/>
              </a:rPr>
              <a:t>5.1 .تحديات استخدام البلوكتشين</a:t>
            </a:r>
          </a:p>
        </p:txBody>
      </p:sp>
      <p:sp>
        <p:nvSpPr>
          <p:cNvPr id="4" name="TextBox 3">
            <a:extLst>
              <a:ext uri="{FF2B5EF4-FFF2-40B4-BE49-F238E27FC236}">
                <a16:creationId xmlns:a16="http://schemas.microsoft.com/office/drawing/2014/main" xmlns="" id="{2D8043D7-6192-0C92-3837-BACDA58680C1}"/>
              </a:ext>
            </a:extLst>
          </p:cNvPr>
          <p:cNvSpPr txBox="1"/>
          <p:nvPr/>
        </p:nvSpPr>
        <p:spPr>
          <a:xfrm>
            <a:off x="1494971" y="1664615"/>
            <a:ext cx="8897258" cy="5509200"/>
          </a:xfrm>
          <a:prstGeom prst="rect">
            <a:avLst/>
          </a:prstGeom>
          <a:noFill/>
        </p:spPr>
        <p:txBody>
          <a:bodyPr wrap="square" rtlCol="0">
            <a:spAutoFit/>
          </a:bodyPr>
          <a:lstStyle/>
          <a:p>
            <a:pPr marL="342900" indent="-342900" algn="r" rtl="1">
              <a:buFont typeface="Arial" panose="020B0604020202020204" pitchFamily="34" charset="0"/>
              <a:buChar char="•"/>
            </a:pPr>
            <a:r>
              <a:rPr lang="ar-EG" sz="2400" dirty="0"/>
              <a:t> </a:t>
            </a:r>
            <a:r>
              <a:rPr lang="ar-EG" sz="2000" dirty="0"/>
              <a:t> التنظيم والرقابة 📜⚖️: بما أن البلوك تشين يعتمد على مبدأ "اللامركزية"، فإن تنظيمه بشكل فعال يظل تحديًا كبيرًا. على سبيل المثال، تتفاوت القوانين واللوائح المتعلقة بالعملات الرقمية والمعاملات الرقمية من دولة إلى أخرى، مما يخلق بيئة قانونية غير مستقرة وصعوبة في تبنيها بشكل عالمي. </a:t>
            </a:r>
          </a:p>
          <a:p>
            <a:pPr marL="342900" indent="-342900" algn="r" rtl="1">
              <a:buFont typeface="Arial" panose="020B0604020202020204" pitchFamily="34" charset="0"/>
              <a:buChar char="•"/>
            </a:pPr>
            <a:endParaRPr lang="ar-EG" sz="2000" dirty="0"/>
          </a:p>
          <a:p>
            <a:pPr marL="342900" indent="-342900" algn="r" rtl="1">
              <a:buFont typeface="Arial" panose="020B0604020202020204" pitchFamily="34" charset="0"/>
              <a:buChar char="•"/>
            </a:pPr>
            <a:r>
              <a:rPr lang="ar-EG" sz="2000" dirty="0"/>
              <a:t>مشاكل الخصوصية 🕵️‍♂️🔍: على الرغم من أن البلوك تشين يوفر أمانًا عاليًا، إلا أن بعض أنواعه تجعل البيانات العامة متاحة للجميع. على سبيل المثال، في حالة الشبكات العامة مثل "البيتكوين"، يمكن لأي شخص رؤية المعاملات التي تتم، مما يثير القلق بشأن خصوصية الأفراد.</a:t>
            </a:r>
          </a:p>
          <a:p>
            <a:pPr marL="342900" indent="-342900" algn="r" rtl="1">
              <a:buFont typeface="Arial" panose="020B0604020202020204" pitchFamily="34" charset="0"/>
              <a:buChar char="•"/>
            </a:pPr>
            <a:endParaRPr lang="ar-EG" sz="2000" dirty="0"/>
          </a:p>
          <a:p>
            <a:pPr marL="342900" indent="-342900" algn="r" rtl="1">
              <a:buFont typeface="Arial" panose="020B0604020202020204" pitchFamily="34" charset="0"/>
              <a:buChar char="•"/>
            </a:pPr>
            <a:r>
              <a:rPr lang="ar-EG" sz="2000" dirty="0"/>
              <a:t> التكامل مع الأنظمة القديمة 💻🔗: إدماج البلوك تشين في الأنظمة التقليدية أو الحالية قد يتطلب تغييرات جذرية في البنية التحتية لتلك الأنظمة. قد يكون من الصعب على الشركات التي تعتمد على نظم قديمة التكيف مع التكنولوجيا الجديدة.</a:t>
            </a:r>
          </a:p>
          <a:p>
            <a:pPr marL="342900" indent="-342900" algn="r" rtl="1">
              <a:buFont typeface="Arial" panose="020B0604020202020204" pitchFamily="34" charset="0"/>
              <a:buChar char="•"/>
            </a:pPr>
            <a:endParaRPr lang="ar-EG" sz="2000" dirty="0"/>
          </a:p>
          <a:p>
            <a:pPr marL="342900" indent="-342900" algn="r" rtl="1">
              <a:buFont typeface="Arial" panose="020B0604020202020204" pitchFamily="34" charset="0"/>
              <a:buChar char="•"/>
            </a:pPr>
            <a:r>
              <a:rPr lang="ar-EG" sz="2000" dirty="0"/>
              <a:t> الهجمات والاختراقات 🛡️💣: بينما تعد البلوك تشين أكثر أمانًا مقارنة بالكثير من التقنيات الأخرى، لا تزال هناك بعض الثغرات التي يمكن استغلالها. على سبيل المثال، هناك هجمات ممكنة مثل هجمات "51%" التي يمكن أن تحدث في شبكات لا تملك الحماية الكافية.</a:t>
            </a:r>
            <a:endParaRPr lang="ar-EG" sz="2400" dirty="0"/>
          </a:p>
          <a:p>
            <a:pPr algn="r" rtl="1"/>
            <a:endParaRPr lang="ar-EG" sz="2400" dirty="0"/>
          </a:p>
          <a:p>
            <a:pPr algn="r" rtl="1"/>
            <a:endParaRPr lang="ar-EG" sz="2400" dirty="0"/>
          </a:p>
        </p:txBody>
      </p:sp>
      <p:sp>
        <p:nvSpPr>
          <p:cNvPr id="2" name="AutoShape 2" descr="ما هو الاقتصاد السلوكي ؟ | AvaTrade">
            <a:extLst>
              <a:ext uri="{FF2B5EF4-FFF2-40B4-BE49-F238E27FC236}">
                <a16:creationId xmlns:a16="http://schemas.microsoft.com/office/drawing/2014/main" xmlns="" id="{275E8962-915B-50F1-CEB6-63C6EF03737A}"/>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Tree>
    <p:extLst>
      <p:ext uri="{BB962C8B-B14F-4D97-AF65-F5344CB8AC3E}">
        <p14:creationId xmlns:p14="http://schemas.microsoft.com/office/powerpoint/2010/main" val="253592189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12A91885-D364-EA1E-3EF2-E0EA71C4A23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C23DA66E-B4B8-870D-1A84-CA7F036AD877}"/>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AF5AD47A-C856-96CD-C239-9FE1DB7C1FBE}"/>
              </a:ext>
            </a:extLst>
          </p:cNvPr>
          <p:cNvSpPr/>
          <p:nvPr/>
        </p:nvSpPr>
        <p:spPr>
          <a:xfrm>
            <a:off x="-147282" y="1420476"/>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3E0F6592-F39E-FABC-DDB5-CA7AA85CDE0D}"/>
              </a:ext>
            </a:extLst>
          </p:cNvPr>
          <p:cNvSpPr/>
          <p:nvPr/>
        </p:nvSpPr>
        <p:spPr>
          <a:xfrm>
            <a:off x="1064871" y="1135975"/>
            <a:ext cx="9734309" cy="54738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الاقتصاد السلوكي</a:t>
            </a:r>
          </a:p>
        </p:txBody>
      </p:sp>
      <p:pic>
        <p:nvPicPr>
          <p:cNvPr id="5" name="Graphic 21">
            <a:extLst>
              <a:ext uri="{FF2B5EF4-FFF2-40B4-BE49-F238E27FC236}">
                <a16:creationId xmlns:a16="http://schemas.microsoft.com/office/drawing/2014/main" xmlns="" id="{17963A4D-332B-7271-5F56-D161AC1EDB8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A8435800-1521-104F-CA81-6C97D82FB7D6}"/>
              </a:ext>
            </a:extLst>
          </p:cNvPr>
          <p:cNvSpPr txBox="1"/>
          <p:nvPr/>
        </p:nvSpPr>
        <p:spPr>
          <a:xfrm>
            <a:off x="378156" y="1165917"/>
            <a:ext cx="10276233" cy="646331"/>
          </a:xfrm>
          <a:prstGeom prst="rect">
            <a:avLst/>
          </a:prstGeom>
          <a:noFill/>
        </p:spPr>
        <p:txBody>
          <a:bodyPr wrap="square" rtlCol="0">
            <a:spAutoFit/>
          </a:bodyPr>
          <a:lstStyle/>
          <a:p>
            <a:pPr algn="r" rtl="1"/>
            <a:r>
              <a:rPr lang="ar-EG" sz="3600" b="1" dirty="0">
                <a:solidFill>
                  <a:srgbClr val="C00000"/>
                </a:solidFill>
                <a:latin typeface="Calibri" panose="020F0502020204030204" pitchFamily="34" charset="0"/>
                <a:cs typeface="Calibri" panose="020F0502020204030204" pitchFamily="34" charset="0"/>
              </a:rPr>
              <a:t>5.3 . تحديات استخدام البلوكتشين</a:t>
            </a:r>
          </a:p>
        </p:txBody>
      </p:sp>
      <p:sp>
        <p:nvSpPr>
          <p:cNvPr id="4" name="TextBox 3">
            <a:extLst>
              <a:ext uri="{FF2B5EF4-FFF2-40B4-BE49-F238E27FC236}">
                <a16:creationId xmlns:a16="http://schemas.microsoft.com/office/drawing/2014/main" xmlns="" id="{0CBED355-8B56-1AAB-61D5-634625B0ADA9}"/>
              </a:ext>
            </a:extLst>
          </p:cNvPr>
          <p:cNvSpPr txBox="1"/>
          <p:nvPr/>
        </p:nvSpPr>
        <p:spPr>
          <a:xfrm>
            <a:off x="2960915" y="1489082"/>
            <a:ext cx="7693474" cy="5262979"/>
          </a:xfrm>
          <a:prstGeom prst="rect">
            <a:avLst/>
          </a:prstGeom>
          <a:noFill/>
        </p:spPr>
        <p:txBody>
          <a:bodyPr wrap="square" rtlCol="0">
            <a:spAutoFit/>
          </a:bodyPr>
          <a:lstStyle/>
          <a:p>
            <a:pPr algn="just" rtl="1"/>
            <a:r>
              <a:rPr lang="ar-EG" sz="2400" dirty="0"/>
              <a:t/>
            </a:r>
            <a:br>
              <a:rPr lang="ar-EG" sz="2400" dirty="0"/>
            </a:br>
            <a:r>
              <a:rPr lang="ar-EG" sz="2400" b="1" dirty="0"/>
              <a:t>مثال عملي :</a:t>
            </a:r>
          </a:p>
          <a:p>
            <a:pPr algn="just" rtl="1"/>
            <a:r>
              <a:rPr lang="ar-EG" sz="2400" dirty="0"/>
              <a:t/>
            </a:r>
            <a:br>
              <a:rPr lang="ar-EG" sz="2400" dirty="0"/>
            </a:br>
            <a:r>
              <a:rPr lang="ar-EG" sz="2400" dirty="0"/>
              <a:t>في حالة استخدام البلوك تشين للعملات الرقمية، </a:t>
            </a:r>
            <a:r>
              <a:rPr lang="ar-EG" sz="2400" b="1" dirty="0"/>
              <a:t>مثل البيتكوين</a:t>
            </a:r>
            <a:r>
              <a:rPr lang="ar-EG" sz="2400" dirty="0"/>
              <a:t>، فإن </a:t>
            </a:r>
            <a:r>
              <a:rPr lang="ar-EG" sz="2400" b="1" dirty="0"/>
              <a:t>التوسع</a:t>
            </a:r>
            <a:r>
              <a:rPr lang="ar-EG" sz="2400" dirty="0"/>
              <a:t> يمثل تحديًا رئيسيًا. على سبيل المثال، عندما تزداد المعاملات على الشبكة، قد ترتفع رسوم المعاملات ويصبح وقت معالجة المعاملات أطول. هذا يؤدي إلى حالة من الاختناق في الشبكة، مما يقلل من فعالية استخدام العملات الرقمية بشكل واسع في المعاملات اليومية.</a:t>
            </a:r>
          </a:p>
          <a:p>
            <a:pPr algn="just" rtl="1"/>
            <a:endParaRPr lang="ar-EG" sz="2400" dirty="0"/>
          </a:p>
          <a:p>
            <a:pPr algn="r"/>
            <a:r>
              <a:rPr lang="ar-EG" sz="2400" dirty="0"/>
              <a:t>إجمالًا، رغم </a:t>
            </a:r>
            <a:r>
              <a:rPr lang="ar-EG" sz="2400" b="1" dirty="0"/>
              <a:t>الفوائد الكبيرة للبلوك تشين</a:t>
            </a:r>
            <a:r>
              <a:rPr lang="ar-EG" sz="2400" dirty="0"/>
              <a:t>، فإن هذه التحديات تحتاج إلى حلول مبتكرة وتنظيم فعال لتجاوزها وضمان نجاحها في المستقبل.</a:t>
            </a:r>
          </a:p>
          <a:p>
            <a:pPr algn="r" rtl="1"/>
            <a:r>
              <a:rPr lang="ar-EG" sz="2400" dirty="0"/>
              <a:t>.</a:t>
            </a:r>
          </a:p>
          <a:p>
            <a:pPr algn="r" rtl="1"/>
            <a:endParaRPr lang="ar-EG" sz="2400" dirty="0"/>
          </a:p>
          <a:p>
            <a:pPr algn="r" rtl="1"/>
            <a:endParaRPr lang="ar-EG" sz="2400" dirty="0"/>
          </a:p>
        </p:txBody>
      </p:sp>
      <p:sp>
        <p:nvSpPr>
          <p:cNvPr id="2" name="AutoShape 2" descr="ما هو الاقتصاد السلوكي ؟ | AvaTrade">
            <a:extLst>
              <a:ext uri="{FF2B5EF4-FFF2-40B4-BE49-F238E27FC236}">
                <a16:creationId xmlns:a16="http://schemas.microsoft.com/office/drawing/2014/main" xmlns="" id="{66C9CDD3-9659-F697-DB67-3DBB043ACB06}"/>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4"/>
          <a:stretch>
            <a:fillRect/>
          </a:stretch>
        </p:blipFill>
        <p:spPr>
          <a:xfrm>
            <a:off x="-147282" y="3125179"/>
            <a:ext cx="2632854" cy="1809678"/>
          </a:xfrm>
          <a:prstGeom prst="rect">
            <a:avLst/>
          </a:prstGeom>
        </p:spPr>
      </p:pic>
    </p:spTree>
    <p:extLst>
      <p:ext uri="{BB962C8B-B14F-4D97-AF65-F5344CB8AC3E}">
        <p14:creationId xmlns:p14="http://schemas.microsoft.com/office/powerpoint/2010/main" val="416726810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p:cNvSpPr txBox="1"/>
          <p:nvPr/>
        </p:nvSpPr>
        <p:spPr>
          <a:xfrm>
            <a:off x="5050917" y="1255061"/>
            <a:ext cx="917148" cy="646331"/>
          </a:xfrm>
          <a:prstGeom prst="rect">
            <a:avLst/>
          </a:prstGeom>
          <a:noFill/>
        </p:spPr>
        <p:txBody>
          <a:bodyPr wrap="square" rtlCol="0">
            <a:spAutoFit/>
          </a:bodyPr>
          <a:lstStyle/>
          <a:p>
            <a:pPr algn="ctr"/>
            <a:r>
              <a:rPr lang="ar-SA" dirty="0">
                <a:solidFill>
                  <a:schemeClr val="bg1"/>
                </a:solidFill>
                <a:latin typeface="Alexandria" charset="0"/>
                <a:cs typeface="Alexandria" charset="0"/>
              </a:rPr>
              <a:t>المحاضرة </a:t>
            </a:r>
            <a:r>
              <a:rPr lang="ar-EG" dirty="0">
                <a:solidFill>
                  <a:schemeClr val="bg1"/>
                </a:solidFill>
                <a:latin typeface="Alexandria" charset="0"/>
                <a:cs typeface="Alexandria" charset="0"/>
              </a:rPr>
              <a:t>االعاشرة</a:t>
            </a:r>
            <a:endParaRPr lang="ar-SA"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xmlns="" id="{FF0FD337-6BE3-014B-6916-AFAF1FABB81E}"/>
              </a:ext>
            </a:extLst>
          </p:cNvPr>
          <p:cNvSpPr/>
          <p:nvPr/>
        </p:nvSpPr>
        <p:spPr>
          <a:xfrm>
            <a:off x="933038" y="4973157"/>
            <a:ext cx="4942046" cy="1077218"/>
          </a:xfrm>
          <a:prstGeom prst="rect">
            <a:avLst/>
          </a:prstGeom>
          <a:noFill/>
        </p:spPr>
        <p:txBody>
          <a:bodyPr wrap="square">
            <a:spAutoFit/>
          </a:bodyPr>
          <a:lstStyle/>
          <a:p>
            <a:pPr algn="ctr"/>
            <a:r>
              <a:rPr lang="ar-EG" sz="3200" b="1" dirty="0">
                <a:latin typeface="Alexandria" charset="0"/>
                <a:cs typeface="Alexandria" charset="0"/>
              </a:rPr>
              <a:t>ثالثاً: تأثير الاقتصاد الرقمي على الشركات الصغيرة</a:t>
            </a:r>
            <a:endParaRPr lang="en-US" sz="3200" b="1" dirty="0">
              <a:latin typeface="Alexandria" charset="0"/>
              <a:cs typeface="Alexandria" charset="0"/>
            </a:endParaRPr>
          </a:p>
        </p:txBody>
      </p:sp>
    </p:spTree>
    <p:extLst>
      <p:ext uri="{BB962C8B-B14F-4D97-AF65-F5344CB8AC3E}">
        <p14:creationId xmlns:p14="http://schemas.microsoft.com/office/powerpoint/2010/main" val="37333160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2EA69188-3A17-2152-9A42-10D5B598BDC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D97063A4-D07E-7260-C3BE-28CCC5C8D9EB}"/>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43B270F1-F23F-7933-572A-038452688F87}"/>
              </a:ext>
            </a:extLst>
          </p:cNvPr>
          <p:cNvSpPr/>
          <p:nvPr/>
        </p:nvSpPr>
        <p:spPr>
          <a:xfrm>
            <a:off x="-147282" y="1420476"/>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55BE41F8-3A30-1A2B-9702-22F217818CEA}"/>
              </a:ext>
            </a:extLst>
          </p:cNvPr>
          <p:cNvSpPr/>
          <p:nvPr/>
        </p:nvSpPr>
        <p:spPr>
          <a:xfrm>
            <a:off x="1064871" y="1135975"/>
            <a:ext cx="9734309" cy="54738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الاقتصاد السلوكي</a:t>
            </a:r>
          </a:p>
        </p:txBody>
      </p:sp>
      <p:pic>
        <p:nvPicPr>
          <p:cNvPr id="5" name="Graphic 21">
            <a:extLst>
              <a:ext uri="{FF2B5EF4-FFF2-40B4-BE49-F238E27FC236}">
                <a16:creationId xmlns:a16="http://schemas.microsoft.com/office/drawing/2014/main" xmlns="" id="{74AE1691-4F52-B21E-2F00-6D58B817C19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B0DD2C5-DAC8-C9C1-FF39-66EDD54A7C27}"/>
              </a:ext>
            </a:extLst>
          </p:cNvPr>
          <p:cNvSpPr txBox="1"/>
          <p:nvPr/>
        </p:nvSpPr>
        <p:spPr>
          <a:xfrm>
            <a:off x="378156" y="1165917"/>
            <a:ext cx="10276233" cy="646331"/>
          </a:xfrm>
          <a:prstGeom prst="rect">
            <a:avLst/>
          </a:prstGeom>
          <a:noFill/>
        </p:spPr>
        <p:txBody>
          <a:bodyPr wrap="square" rtlCol="0">
            <a:spAutoFit/>
          </a:bodyPr>
          <a:lstStyle/>
          <a:p>
            <a:pPr algn="r" rtl="1"/>
            <a:r>
              <a:rPr lang="ar-EG" sz="3600" b="1" dirty="0">
                <a:solidFill>
                  <a:srgbClr val="C00000"/>
                </a:solidFill>
                <a:latin typeface="Calibri" panose="020F0502020204030204" pitchFamily="34" charset="0"/>
                <a:cs typeface="Calibri" panose="020F0502020204030204" pitchFamily="34" charset="0"/>
              </a:rPr>
              <a:t>1. تأثير  الاقتصاد الرقمي على الشركات الصغيرة</a:t>
            </a:r>
            <a:endParaRPr lang="en-US" sz="3600" b="1" dirty="0">
              <a:solidFill>
                <a:srgbClr val="C00000"/>
              </a:solidFill>
              <a:latin typeface="Calibri" panose="020F0502020204030204" pitchFamily="34" charset="0"/>
              <a:cs typeface="Calibri" panose="020F0502020204030204" pitchFamily="34" charset="0"/>
            </a:endParaRPr>
          </a:p>
        </p:txBody>
      </p:sp>
      <p:sp>
        <p:nvSpPr>
          <p:cNvPr id="4" name="TextBox 3">
            <a:extLst>
              <a:ext uri="{FF2B5EF4-FFF2-40B4-BE49-F238E27FC236}">
                <a16:creationId xmlns:a16="http://schemas.microsoft.com/office/drawing/2014/main" xmlns="" id="{147D612D-1BC7-1DF1-4AE8-68431C23AE31}"/>
              </a:ext>
            </a:extLst>
          </p:cNvPr>
          <p:cNvSpPr txBox="1"/>
          <p:nvPr/>
        </p:nvSpPr>
        <p:spPr>
          <a:xfrm>
            <a:off x="1574850" y="1499091"/>
            <a:ext cx="9042300" cy="2739211"/>
          </a:xfrm>
          <a:prstGeom prst="rect">
            <a:avLst/>
          </a:prstGeom>
          <a:noFill/>
        </p:spPr>
        <p:txBody>
          <a:bodyPr wrap="square" rtlCol="0">
            <a:spAutoFit/>
          </a:bodyPr>
          <a:lstStyle/>
          <a:p>
            <a:pPr algn="r"/>
            <a:endParaRPr lang="ar-EG" sz="2800" b="1" dirty="0"/>
          </a:p>
          <a:p>
            <a:pPr marL="800100" lvl="1" indent="-342900" algn="r" rtl="1">
              <a:buFont typeface="Arial" panose="020B0604020202020204" pitchFamily="34" charset="0"/>
              <a:buChar char="•"/>
            </a:pPr>
            <a:r>
              <a:rPr lang="ar-EG" sz="2400" dirty="0"/>
              <a:t>في عصر الاقتصاد الرقمي، أصبحت المشاريع الصغيرة أمام فرص هائلة لتوسيع نطاق عملها وزيادة كفاءتها بفضل التكنولوجيا. من خلال </a:t>
            </a:r>
            <a:r>
              <a:rPr lang="ar-EG" sz="2400" b="1" dirty="0"/>
              <a:t>تسهيل الوصول إلى الأسواق الجديدة</a:t>
            </a:r>
            <a:r>
              <a:rPr lang="ar-EG" sz="2400" dirty="0"/>
              <a:t> عبر الإنترنت، و </a:t>
            </a:r>
            <a:r>
              <a:rPr lang="ar-EG" sz="2400" b="1" dirty="0"/>
              <a:t>خفض التكاليف التشغيلية</a:t>
            </a:r>
            <a:r>
              <a:rPr lang="ar-EG" sz="2400" dirty="0"/>
              <a:t> باستخدام الأدوات الرقمية، و </a:t>
            </a:r>
            <a:r>
              <a:rPr lang="ar-EG" sz="2400" b="1" dirty="0"/>
              <a:t>تعزيز الابتكار</a:t>
            </a:r>
            <a:r>
              <a:rPr lang="ar-EG" sz="2400" dirty="0"/>
              <a:t> عبر تقنيات مثل الذكاء الاصطناعي وإنترنت الأشياء، يمكن للمشاريع الصغيرة تحقيق نتائج مبهرة. كما أن </a:t>
            </a:r>
            <a:r>
              <a:rPr lang="ar-EG" sz="2400" b="1" dirty="0"/>
              <a:t>زيادة الكفاءة والإنتاجية</a:t>
            </a:r>
            <a:r>
              <a:rPr lang="ar-EG" sz="2400" dirty="0"/>
              <a:t> من خلال استخدام تحليلات البيانات تعد أداة قوية لتحسين أداء الأعمال.</a:t>
            </a:r>
            <a:endParaRPr lang="ar-EG" sz="1800" dirty="0">
              <a:latin typeface="Alexandria" charset="0"/>
              <a:cs typeface="Alexandria" charset="0"/>
            </a:endParaRPr>
          </a:p>
        </p:txBody>
      </p:sp>
      <p:sp>
        <p:nvSpPr>
          <p:cNvPr id="2" name="AutoShape 2" descr="ما هو الاقتصاد السلوكي ؟ | AvaTrade">
            <a:extLst>
              <a:ext uri="{FF2B5EF4-FFF2-40B4-BE49-F238E27FC236}">
                <a16:creationId xmlns:a16="http://schemas.microsoft.com/office/drawing/2014/main" xmlns="" id="{EE97901E-2C8C-DEA8-05C1-5C29B123FA61}"/>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6" name="Picture 5"/>
          <p:cNvPicPr>
            <a:picLocks noChangeAspect="1"/>
          </p:cNvPicPr>
          <p:nvPr/>
        </p:nvPicPr>
        <p:blipFill>
          <a:blip r:embed="rId4"/>
          <a:stretch>
            <a:fillRect/>
          </a:stretch>
        </p:blipFill>
        <p:spPr>
          <a:xfrm>
            <a:off x="2581396" y="4464342"/>
            <a:ext cx="2710497" cy="1640800"/>
          </a:xfrm>
          <a:prstGeom prst="rect">
            <a:avLst/>
          </a:prstGeom>
        </p:spPr>
      </p:pic>
      <p:pic>
        <p:nvPicPr>
          <p:cNvPr id="8" name="Picture 7"/>
          <p:cNvPicPr>
            <a:picLocks noChangeAspect="1"/>
          </p:cNvPicPr>
          <p:nvPr/>
        </p:nvPicPr>
        <p:blipFill>
          <a:blip r:embed="rId5"/>
          <a:stretch>
            <a:fillRect/>
          </a:stretch>
        </p:blipFill>
        <p:spPr>
          <a:xfrm>
            <a:off x="6368902" y="4464342"/>
            <a:ext cx="3353268" cy="1733792"/>
          </a:xfrm>
          <a:prstGeom prst="rect">
            <a:avLst/>
          </a:prstGeom>
        </p:spPr>
      </p:pic>
    </p:spTree>
    <p:extLst>
      <p:ext uri="{BB962C8B-B14F-4D97-AF65-F5344CB8AC3E}">
        <p14:creationId xmlns:p14="http://schemas.microsoft.com/office/powerpoint/2010/main" val="197621838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28BAB01E-4F73-CFD2-2C61-0818AA44E2B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EA37425E-B0E3-FA77-EBA2-AEAEC71B5754}"/>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8225EDC1-7A9A-B47A-3152-85365DEB2321}"/>
              </a:ext>
            </a:extLst>
          </p:cNvPr>
          <p:cNvSpPr/>
          <p:nvPr/>
        </p:nvSpPr>
        <p:spPr>
          <a:xfrm>
            <a:off x="-147282" y="1420476"/>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490A417A-EC66-24DD-6719-53D9E1EA5271}"/>
              </a:ext>
            </a:extLst>
          </p:cNvPr>
          <p:cNvSpPr/>
          <p:nvPr/>
        </p:nvSpPr>
        <p:spPr>
          <a:xfrm>
            <a:off x="1064871" y="1135975"/>
            <a:ext cx="9734309" cy="54738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الاقتصاد السلوكي</a:t>
            </a:r>
          </a:p>
        </p:txBody>
      </p:sp>
      <p:pic>
        <p:nvPicPr>
          <p:cNvPr id="5" name="Graphic 21">
            <a:extLst>
              <a:ext uri="{FF2B5EF4-FFF2-40B4-BE49-F238E27FC236}">
                <a16:creationId xmlns:a16="http://schemas.microsoft.com/office/drawing/2014/main" xmlns="" id="{808B0CD5-9CBC-D363-7144-9A1032AFA35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FA40F68C-3CFF-6D7D-A162-0666672B2BD1}"/>
              </a:ext>
            </a:extLst>
          </p:cNvPr>
          <p:cNvSpPr txBox="1"/>
          <p:nvPr/>
        </p:nvSpPr>
        <p:spPr>
          <a:xfrm>
            <a:off x="0" y="1250601"/>
            <a:ext cx="10654389" cy="523220"/>
          </a:xfrm>
          <a:prstGeom prst="rect">
            <a:avLst/>
          </a:prstGeom>
          <a:noFill/>
        </p:spPr>
        <p:txBody>
          <a:bodyPr wrap="square" rtlCol="0">
            <a:spAutoFit/>
          </a:bodyPr>
          <a:lstStyle/>
          <a:p>
            <a:pPr algn="r" rtl="1"/>
            <a:r>
              <a:rPr lang="ar-EG" sz="2800" b="1" dirty="0">
                <a:solidFill>
                  <a:srgbClr val="C00000"/>
                </a:solidFill>
                <a:latin typeface="Calibri" panose="020F0502020204030204" pitchFamily="34" charset="0"/>
                <a:cs typeface="Calibri" panose="020F0502020204030204" pitchFamily="34" charset="0"/>
              </a:rPr>
              <a:t>2. تأثير  الرقمنة على الشركات الصغيرة </a:t>
            </a:r>
            <a:r>
              <a:rPr lang="ar-EG" sz="2800" dirty="0"/>
              <a:t> </a:t>
            </a:r>
            <a:endParaRPr lang="en-US" sz="2800" b="1" dirty="0">
              <a:solidFill>
                <a:srgbClr val="C00000"/>
              </a:solidFill>
              <a:latin typeface="Calibri" panose="020F0502020204030204" pitchFamily="34" charset="0"/>
              <a:cs typeface="Calibri" panose="020F0502020204030204" pitchFamily="34" charset="0"/>
            </a:endParaRPr>
          </a:p>
        </p:txBody>
      </p:sp>
      <p:sp>
        <p:nvSpPr>
          <p:cNvPr id="4" name="TextBox 3">
            <a:extLst>
              <a:ext uri="{FF2B5EF4-FFF2-40B4-BE49-F238E27FC236}">
                <a16:creationId xmlns:a16="http://schemas.microsoft.com/office/drawing/2014/main" xmlns="" id="{DC7B3B5D-64D5-459E-C23D-0040DE77E325}"/>
              </a:ext>
            </a:extLst>
          </p:cNvPr>
          <p:cNvSpPr txBox="1"/>
          <p:nvPr/>
        </p:nvSpPr>
        <p:spPr>
          <a:xfrm>
            <a:off x="1694647" y="1512211"/>
            <a:ext cx="9104533" cy="4893647"/>
          </a:xfrm>
          <a:prstGeom prst="rect">
            <a:avLst/>
          </a:prstGeom>
          <a:noFill/>
        </p:spPr>
        <p:txBody>
          <a:bodyPr wrap="square" rtlCol="0">
            <a:spAutoFit/>
          </a:bodyPr>
          <a:lstStyle/>
          <a:p>
            <a:pPr algn="r" rtl="1"/>
            <a:endParaRPr lang="ar-EG" sz="2400" dirty="0"/>
          </a:p>
          <a:p>
            <a:pPr marL="342900" indent="-342900" algn="just" rtl="1">
              <a:buFont typeface="Arial" panose="020B0604020202020204" pitchFamily="34" charset="0"/>
              <a:buChar char="•"/>
            </a:pPr>
            <a:r>
              <a:rPr lang="ar-EG" sz="2400" dirty="0"/>
              <a:t>الرقمنة لا تقتصر فقط على استخدام التكنولوجيا </a:t>
            </a:r>
            <a:r>
              <a:rPr lang="en-MY" sz="2400" dirty="0"/>
              <a:t>🤖🌐</a:t>
            </a:r>
            <a:r>
              <a:rPr lang="ar-EG" sz="2400" dirty="0"/>
              <a:t>، بل هي </a:t>
            </a:r>
            <a:r>
              <a:rPr lang="ar-EG" sz="2400" b="1" dirty="0"/>
              <a:t>ثورة اجتماعية</a:t>
            </a:r>
            <a:r>
              <a:rPr lang="ar-EG" sz="2400" dirty="0"/>
              <a:t> تحدث تغييرًا جذريًا في الطريقة التي نؤدي بها أعمالنا. التكنولوجيا في هذا السياق هي مجرد أداة تمكينية </a:t>
            </a:r>
            <a:r>
              <a:rPr lang="en-MY" sz="2400" dirty="0"/>
              <a:t>📈</a:t>
            </a:r>
            <a:r>
              <a:rPr lang="ar-EG" sz="2400" dirty="0"/>
              <a:t> ، بينما النقطة الأهم هي </a:t>
            </a:r>
            <a:r>
              <a:rPr lang="ar-EG" sz="2400" b="1" dirty="0"/>
              <a:t>التغيير الاجتماعي</a:t>
            </a:r>
            <a:r>
              <a:rPr lang="ar-EG" sz="2400" dirty="0"/>
              <a:t> الذي يحدث عندما يتم تبني هذه التكنولوجيا في الحياة اليومية. الرقمنة تؤثر على جميع المستويات وفي جميع البلدان، سواء كانت غنية أو فقيرة.</a:t>
            </a:r>
            <a:endParaRPr lang="ar-JO" sz="2400" dirty="0"/>
          </a:p>
          <a:p>
            <a:pPr marL="342900" indent="-342900" algn="just" rtl="1">
              <a:buFont typeface="Arial" panose="020B0604020202020204" pitchFamily="34" charset="0"/>
              <a:buChar char="•"/>
            </a:pPr>
            <a:endParaRPr lang="ar-EG" sz="2400" dirty="0"/>
          </a:p>
          <a:p>
            <a:pPr marL="342900" indent="-342900" algn="just" rtl="1">
              <a:buFont typeface="Arial" panose="020B0604020202020204" pitchFamily="34" charset="0"/>
              <a:buChar char="•"/>
            </a:pPr>
            <a:endParaRPr lang="ar-EG" sz="2400" dirty="0"/>
          </a:p>
          <a:p>
            <a:pPr algn="r"/>
            <a:r>
              <a:rPr lang="ar-EG" sz="2400" b="1" dirty="0"/>
              <a:t>التأثير:</a:t>
            </a:r>
            <a:endParaRPr lang="ar-EG" sz="2400" dirty="0"/>
          </a:p>
          <a:p>
            <a:pPr marL="342900" indent="-342900" algn="just" rtl="1">
              <a:buFont typeface="Arial" panose="020B0604020202020204" pitchFamily="34" charset="0"/>
              <a:buChar char="•"/>
            </a:pPr>
            <a:r>
              <a:rPr lang="ar-EG" sz="2400" dirty="0"/>
              <a:t>تتيح الرقمنة للشركات الصغي</a:t>
            </a:r>
            <a:r>
              <a:rPr lang="ar-JO" sz="2400" dirty="0"/>
              <a:t>رة</a:t>
            </a:r>
            <a:r>
              <a:rPr lang="ar-EG" sz="2400" dirty="0"/>
              <a:t> </a:t>
            </a:r>
            <a:r>
              <a:rPr lang="ar-EG" sz="2400" b="1" dirty="0"/>
              <a:t>الوصول إلى أسواق جديدة</a:t>
            </a:r>
            <a:r>
              <a:rPr lang="ar-EG" sz="2400" dirty="0"/>
              <a:t>، تحسين الإنتاجية، وتطوير المنتجات والخدمات بشكل سريع وفعال. وبالتالي، يمكن ل</a:t>
            </a:r>
            <a:r>
              <a:rPr lang="ar-JO" sz="2400" dirty="0"/>
              <a:t>هذه ا</a:t>
            </a:r>
            <a:r>
              <a:rPr lang="ar-EG" sz="2400" dirty="0"/>
              <a:t>لشركات الصغيرة أن تحقق </a:t>
            </a:r>
            <a:r>
              <a:rPr lang="ar-EG" sz="2400" b="1" dirty="0"/>
              <a:t>مزايا تنافسية</a:t>
            </a:r>
            <a:r>
              <a:rPr lang="ar-EG" sz="2400" dirty="0"/>
              <a:t> في أسواق أكثر تشبعًا، وبالتالي زيادة فرص النمو الاقتصادي.</a:t>
            </a:r>
          </a:p>
          <a:p>
            <a:pPr algn="r"/>
            <a:endParaRPr lang="ar-EG" sz="2400" i="1" dirty="0">
              <a:solidFill>
                <a:srgbClr val="FF0000"/>
              </a:solidFill>
            </a:endParaRPr>
          </a:p>
        </p:txBody>
      </p:sp>
      <p:sp>
        <p:nvSpPr>
          <p:cNvPr id="2" name="AutoShape 2" descr="ما هو الاقتصاد السلوكي ؟ | AvaTrade">
            <a:extLst>
              <a:ext uri="{FF2B5EF4-FFF2-40B4-BE49-F238E27FC236}">
                <a16:creationId xmlns:a16="http://schemas.microsoft.com/office/drawing/2014/main" xmlns="" id="{042AEEDF-EFE9-D825-6744-2A72FB3CC602}"/>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6" name="Picture 5"/>
          <p:cNvPicPr>
            <a:picLocks noChangeAspect="1"/>
          </p:cNvPicPr>
          <p:nvPr/>
        </p:nvPicPr>
        <p:blipFill>
          <a:blip r:embed="rId4"/>
          <a:stretch>
            <a:fillRect/>
          </a:stretch>
        </p:blipFill>
        <p:spPr>
          <a:xfrm>
            <a:off x="4592005" y="3673134"/>
            <a:ext cx="2360154" cy="1047907"/>
          </a:xfrm>
          <a:prstGeom prst="rect">
            <a:avLst/>
          </a:prstGeom>
        </p:spPr>
      </p:pic>
    </p:spTree>
    <p:extLst>
      <p:ext uri="{BB962C8B-B14F-4D97-AF65-F5344CB8AC3E}">
        <p14:creationId xmlns:p14="http://schemas.microsoft.com/office/powerpoint/2010/main" val="175479852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E06EE7D9-12D4-8A92-F4D8-22A0D957225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9EC84834-1BE9-3184-94DB-080D37A5610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022C5F7-8F65-FC18-7EF8-9FE5B5B737B4}"/>
              </a:ext>
            </a:extLst>
          </p:cNvPr>
          <p:cNvSpPr/>
          <p:nvPr/>
        </p:nvSpPr>
        <p:spPr>
          <a:xfrm>
            <a:off x="-147282" y="1420476"/>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BCE069A1-9ADE-F5E3-4ADC-CF68328D0AA1}"/>
              </a:ext>
            </a:extLst>
          </p:cNvPr>
          <p:cNvSpPr/>
          <p:nvPr/>
        </p:nvSpPr>
        <p:spPr>
          <a:xfrm>
            <a:off x="1064871" y="1135975"/>
            <a:ext cx="9734309" cy="54738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الاقتصاد السلوكي</a:t>
            </a:r>
          </a:p>
        </p:txBody>
      </p:sp>
      <p:pic>
        <p:nvPicPr>
          <p:cNvPr id="5" name="Graphic 21">
            <a:extLst>
              <a:ext uri="{FF2B5EF4-FFF2-40B4-BE49-F238E27FC236}">
                <a16:creationId xmlns:a16="http://schemas.microsoft.com/office/drawing/2014/main" xmlns="" id="{752563EA-D4A7-B08A-914C-482D3102B2C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D5CBE115-31F6-6F60-D7ED-5E6CC0A26972}"/>
              </a:ext>
            </a:extLst>
          </p:cNvPr>
          <p:cNvSpPr txBox="1"/>
          <p:nvPr/>
        </p:nvSpPr>
        <p:spPr>
          <a:xfrm>
            <a:off x="378156" y="1165917"/>
            <a:ext cx="10276233" cy="646331"/>
          </a:xfrm>
          <a:prstGeom prst="rect">
            <a:avLst/>
          </a:prstGeom>
          <a:noFill/>
        </p:spPr>
        <p:txBody>
          <a:bodyPr wrap="square" rtlCol="0">
            <a:spAutoFit/>
          </a:bodyPr>
          <a:lstStyle/>
          <a:p>
            <a:pPr algn="r" rtl="1"/>
            <a:r>
              <a:rPr lang="ar-EG" sz="3600" b="1" dirty="0">
                <a:solidFill>
                  <a:srgbClr val="C00000"/>
                </a:solidFill>
                <a:latin typeface="Calibri" panose="020F0502020204030204" pitchFamily="34" charset="0"/>
                <a:cs typeface="Calibri" panose="020F0502020204030204" pitchFamily="34" charset="0"/>
              </a:rPr>
              <a:t>3. </a:t>
            </a:r>
            <a:r>
              <a:rPr lang="ar-EG" sz="2600" b="1" dirty="0">
                <a:solidFill>
                  <a:srgbClr val="C00000"/>
                </a:solidFill>
                <a:latin typeface="Calibri" panose="020F0502020204030204" pitchFamily="34" charset="0"/>
                <a:cs typeface="Calibri" panose="020F0502020204030204" pitchFamily="34" charset="0"/>
              </a:rPr>
              <a:t>تأثير الاقتصاد الرقمي ورفع تنافسية الشركات الصغيرة </a:t>
            </a:r>
            <a:r>
              <a:rPr lang="ar-EG" sz="2600" dirty="0"/>
              <a:t> </a:t>
            </a:r>
            <a:endParaRPr lang="en-US" sz="2600" b="1" dirty="0">
              <a:latin typeface="Microsoft Uighur" panose="02000000000000000000" pitchFamily="2" charset="-78"/>
            </a:endParaRPr>
          </a:p>
        </p:txBody>
      </p:sp>
      <p:sp>
        <p:nvSpPr>
          <p:cNvPr id="4" name="TextBox 3">
            <a:extLst>
              <a:ext uri="{FF2B5EF4-FFF2-40B4-BE49-F238E27FC236}">
                <a16:creationId xmlns:a16="http://schemas.microsoft.com/office/drawing/2014/main" xmlns="" id="{C192CC46-CA5C-F7E3-F923-97B29940048B}"/>
              </a:ext>
            </a:extLst>
          </p:cNvPr>
          <p:cNvSpPr txBox="1"/>
          <p:nvPr/>
        </p:nvSpPr>
        <p:spPr>
          <a:xfrm>
            <a:off x="1509486" y="1718131"/>
            <a:ext cx="8952473" cy="5539978"/>
          </a:xfrm>
          <a:prstGeom prst="rect">
            <a:avLst/>
          </a:prstGeom>
          <a:noFill/>
        </p:spPr>
        <p:txBody>
          <a:bodyPr wrap="square" rtlCol="0">
            <a:spAutoFit/>
          </a:bodyPr>
          <a:lstStyle/>
          <a:p>
            <a:pPr algn="r"/>
            <a:r>
              <a:rPr lang="ar-EG" sz="2000" dirty="0"/>
              <a:t>لقد أصبح </a:t>
            </a:r>
            <a:r>
              <a:rPr lang="ar-EG" sz="2000" b="1" dirty="0"/>
              <a:t>الاقتصاد الرقمي</a:t>
            </a:r>
            <a:r>
              <a:rPr lang="ar-EG" sz="2000" dirty="0"/>
              <a:t> أحد العوامل الرئيسية التي تساهم في </a:t>
            </a:r>
            <a:r>
              <a:rPr lang="ar-EG" sz="2000" b="1" dirty="0"/>
              <a:t>تعزيز تنافسية الشركات الصغيرة والمتوسطة</a:t>
            </a:r>
            <a:r>
              <a:rPr lang="ar-EG" sz="2000" dirty="0"/>
              <a:t> (</a:t>
            </a:r>
            <a:r>
              <a:rPr lang="en-MY" sz="2000" dirty="0" err="1"/>
              <a:t>SMEs</a:t>
            </a:r>
            <a:r>
              <a:rPr lang="en-MY" sz="2000" dirty="0"/>
              <a:t>) </a:t>
            </a:r>
            <a:r>
              <a:rPr lang="ar-EG" sz="2000" dirty="0"/>
              <a:t>وزيادة قدرتها على التكيف والنمو في السوق العالمي، خاصة في ظل الظروف الاستثنائية التي فرضتها جائحة </a:t>
            </a:r>
            <a:r>
              <a:rPr lang="ar-EG" sz="2000" b="1" dirty="0"/>
              <a:t>كوفيد-19</a:t>
            </a:r>
            <a:r>
              <a:rPr lang="ar-EG" sz="2000" dirty="0"/>
              <a:t>. في هذه الفترة الصعبة، بدأ </a:t>
            </a:r>
            <a:r>
              <a:rPr lang="ar-EG" sz="2000" b="1" dirty="0"/>
              <a:t>رواد الأعمال</a:t>
            </a:r>
            <a:r>
              <a:rPr lang="ar-EG" sz="2000" dirty="0"/>
              <a:t> في تحويل أنشطتهم التجارية إلى المنصات الرقمية، مما ساهم في الترويج والتعريف بمنتجاتهم وخدماتهم بصورة أسرع وأكثر فعالية.</a:t>
            </a:r>
            <a:r>
              <a:rPr lang="ar-EG" sz="2000" dirty="0">
                <a:latin typeface="Alexandria" charset="0"/>
                <a:cs typeface="Alexandria" charset="0"/>
              </a:rPr>
              <a:t>.</a:t>
            </a:r>
            <a:endParaRPr lang="ar-JO" sz="2000" dirty="0">
              <a:latin typeface="Alexandria" charset="0"/>
              <a:cs typeface="Alexandria" charset="0"/>
            </a:endParaRPr>
          </a:p>
          <a:p>
            <a:pPr algn="just" rtl="1"/>
            <a:endParaRPr lang="ar-EG" sz="2000" dirty="0">
              <a:latin typeface="Alexandria" charset="0"/>
              <a:cs typeface="Alexandria" charset="0"/>
            </a:endParaRPr>
          </a:p>
          <a:p>
            <a:pPr algn="just" rtl="1"/>
            <a:endParaRPr lang="ar-EG" sz="2000" dirty="0">
              <a:latin typeface="Alexandria" charset="0"/>
              <a:cs typeface="Alexandria" charset="0"/>
            </a:endParaRPr>
          </a:p>
          <a:p>
            <a:pPr algn="just" rtl="1"/>
            <a:endParaRPr lang="ar-EG" sz="2000" dirty="0">
              <a:latin typeface="Alexandria" charset="0"/>
              <a:cs typeface="Alexandria" charset="0"/>
            </a:endParaRPr>
          </a:p>
          <a:p>
            <a:pPr algn="just" rtl="1"/>
            <a:endParaRPr lang="ar-EG" sz="2000" dirty="0">
              <a:latin typeface="Alexandria" charset="0"/>
              <a:cs typeface="Alexandria" charset="0"/>
            </a:endParaRPr>
          </a:p>
          <a:p>
            <a:pPr algn="just" rtl="1"/>
            <a:endParaRPr lang="ar-EG" sz="2000" dirty="0">
              <a:latin typeface="Alexandria" charset="0"/>
              <a:cs typeface="Alexandria" charset="0"/>
            </a:endParaRPr>
          </a:p>
          <a:p>
            <a:pPr algn="just" rtl="1"/>
            <a:r>
              <a:rPr lang="ar-EG" sz="2000" dirty="0">
                <a:latin typeface="Alexandria" charset="0"/>
                <a:cs typeface="Alexandria" charset="0"/>
              </a:rPr>
              <a:t> </a:t>
            </a:r>
            <a:r>
              <a:rPr lang="ar-EG" sz="2000" b="1" dirty="0"/>
              <a:t>التاثير:</a:t>
            </a:r>
            <a:endParaRPr lang="ar-EG" sz="2000" dirty="0"/>
          </a:p>
          <a:p>
            <a:pPr algn="r"/>
            <a:r>
              <a:rPr lang="ar-EG" sz="2000" dirty="0"/>
              <a:t>دى تحول العديد من الشركات الصغيرة والمتوسطة إلى </a:t>
            </a:r>
            <a:r>
              <a:rPr lang="ar-EG" sz="2000" b="1" dirty="0"/>
              <a:t>المنصات الرقمية</a:t>
            </a:r>
            <a:r>
              <a:rPr lang="ar-EG" sz="2000" dirty="0"/>
              <a:t> إلى زيادة قدرتها على الوصول إلى شريحة أكبر من العملاء، سواء على الصعيد المحلي أو العالمي. </a:t>
            </a:r>
            <a:r>
              <a:rPr lang="ar-EG" sz="2000" b="1" dirty="0"/>
              <a:t>التجارة الإلكترونية</a:t>
            </a:r>
            <a:r>
              <a:rPr lang="ar-EG" sz="2000" dirty="0"/>
              <a:t> أصبحت أحد أهم منافذ الشراء للمستهلكين، خصوصًا في ظل انتشار جائحة كوفيد-19، مما دفع العديد من الشركات الصغيرة والمتوسطة إلى </a:t>
            </a:r>
            <a:r>
              <a:rPr lang="ar-EG" sz="2000" b="1" dirty="0"/>
              <a:t>الاستثمار في المواقع الإلكترونية</a:t>
            </a:r>
            <a:r>
              <a:rPr lang="ar-EG" sz="2000" dirty="0"/>
              <a:t> والتطبيقات الرقمية لتوسيع دائرة عملائهم</a:t>
            </a:r>
            <a:r>
              <a:rPr lang="ar-EG" sz="2400" dirty="0"/>
              <a:t>.</a:t>
            </a:r>
          </a:p>
          <a:p>
            <a:pPr algn="just" rtl="1"/>
            <a:endParaRPr lang="ar-EG" sz="2200" dirty="0">
              <a:latin typeface="Alexandria" charset="0"/>
              <a:cs typeface="Alexandria" charset="0"/>
            </a:endParaRPr>
          </a:p>
          <a:p>
            <a:pPr algn="r"/>
            <a:endParaRPr lang="ar-EG" sz="2400" dirty="0"/>
          </a:p>
          <a:p>
            <a:pPr algn="r"/>
            <a:endParaRPr lang="ar-EG" sz="2400" i="1" dirty="0">
              <a:solidFill>
                <a:srgbClr val="FF0000"/>
              </a:solidFill>
            </a:endParaRPr>
          </a:p>
        </p:txBody>
      </p:sp>
      <p:sp>
        <p:nvSpPr>
          <p:cNvPr id="2" name="AutoShape 2" descr="ما هو الاقتصاد السلوكي ؟ | AvaTrade">
            <a:extLst>
              <a:ext uri="{FF2B5EF4-FFF2-40B4-BE49-F238E27FC236}">
                <a16:creationId xmlns:a16="http://schemas.microsoft.com/office/drawing/2014/main" xmlns="" id="{36D9317F-6063-F483-1ED8-4B9066B5ED96}"/>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4"/>
          <a:stretch>
            <a:fillRect/>
          </a:stretch>
        </p:blipFill>
        <p:spPr>
          <a:xfrm>
            <a:off x="5110025" y="3196679"/>
            <a:ext cx="1971950" cy="1291441"/>
          </a:xfrm>
          <a:prstGeom prst="rect">
            <a:avLst/>
          </a:prstGeom>
        </p:spPr>
      </p:pic>
    </p:spTree>
    <p:extLst>
      <p:ext uri="{BB962C8B-B14F-4D97-AF65-F5344CB8AC3E}">
        <p14:creationId xmlns:p14="http://schemas.microsoft.com/office/powerpoint/2010/main" val="262111806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82C0EFAC-CA33-D979-E2E8-763F71CB465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DA0A7DAA-0F9C-CABC-F658-2AC4F20B7CA4}"/>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B466045C-8033-68F4-1BAD-EF3F98816C06}"/>
              </a:ext>
            </a:extLst>
          </p:cNvPr>
          <p:cNvSpPr/>
          <p:nvPr/>
        </p:nvSpPr>
        <p:spPr>
          <a:xfrm>
            <a:off x="-147282" y="1420476"/>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6A191DA7-0C97-BF30-223E-127BD35DE502}"/>
              </a:ext>
            </a:extLst>
          </p:cNvPr>
          <p:cNvSpPr/>
          <p:nvPr/>
        </p:nvSpPr>
        <p:spPr>
          <a:xfrm>
            <a:off x="1064871" y="1135975"/>
            <a:ext cx="9734309" cy="37843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الاقتصاد السلوكي</a:t>
            </a:r>
          </a:p>
        </p:txBody>
      </p:sp>
      <p:pic>
        <p:nvPicPr>
          <p:cNvPr id="5" name="Graphic 21">
            <a:extLst>
              <a:ext uri="{FF2B5EF4-FFF2-40B4-BE49-F238E27FC236}">
                <a16:creationId xmlns:a16="http://schemas.microsoft.com/office/drawing/2014/main" xmlns="" id="{DB0531AA-AEC9-7BE5-CF00-7EA359875FF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EA2D7158-A3FD-5F9F-9042-4A628AE84218}"/>
              </a:ext>
            </a:extLst>
          </p:cNvPr>
          <p:cNvSpPr txBox="1"/>
          <p:nvPr/>
        </p:nvSpPr>
        <p:spPr>
          <a:xfrm>
            <a:off x="0" y="1250601"/>
            <a:ext cx="10654389" cy="523220"/>
          </a:xfrm>
          <a:prstGeom prst="rect">
            <a:avLst/>
          </a:prstGeom>
          <a:noFill/>
        </p:spPr>
        <p:txBody>
          <a:bodyPr wrap="square" rtlCol="0">
            <a:spAutoFit/>
          </a:bodyPr>
          <a:lstStyle/>
          <a:p>
            <a:pPr algn="r" rtl="1"/>
            <a:r>
              <a:rPr lang="ar-EG" sz="2800" b="1" dirty="0">
                <a:solidFill>
                  <a:srgbClr val="C00000"/>
                </a:solidFill>
                <a:latin typeface="Calibri" panose="020F0502020204030204" pitchFamily="34" charset="0"/>
                <a:cs typeface="Calibri" panose="020F0502020204030204" pitchFamily="34" charset="0"/>
              </a:rPr>
              <a:t> 4 . تحسين الوصول إلى المعلومات والموارد</a:t>
            </a:r>
          </a:p>
        </p:txBody>
      </p:sp>
      <p:sp>
        <p:nvSpPr>
          <p:cNvPr id="4" name="TextBox 3">
            <a:extLst>
              <a:ext uri="{FF2B5EF4-FFF2-40B4-BE49-F238E27FC236}">
                <a16:creationId xmlns:a16="http://schemas.microsoft.com/office/drawing/2014/main" xmlns="" id="{99A7ACE5-7340-DCD5-FEF9-66B45BC9DF16}"/>
              </a:ext>
            </a:extLst>
          </p:cNvPr>
          <p:cNvSpPr txBox="1"/>
          <p:nvPr/>
        </p:nvSpPr>
        <p:spPr>
          <a:xfrm>
            <a:off x="1463675" y="1420476"/>
            <a:ext cx="9190714" cy="3477875"/>
          </a:xfrm>
          <a:prstGeom prst="rect">
            <a:avLst/>
          </a:prstGeom>
          <a:noFill/>
        </p:spPr>
        <p:txBody>
          <a:bodyPr wrap="square" rtlCol="0">
            <a:spAutoFit/>
          </a:bodyPr>
          <a:lstStyle/>
          <a:p>
            <a:pPr algn="r" rtl="1"/>
            <a:endParaRPr lang="ar-EG" sz="2000" dirty="0"/>
          </a:p>
          <a:p>
            <a:pPr algn="r" rtl="1"/>
            <a:r>
              <a:rPr lang="ar-EG" sz="2000" dirty="0"/>
              <a:t>في العصر الرقمي، يمكن للشركات الصغيرة الوصول إلى </a:t>
            </a:r>
            <a:r>
              <a:rPr lang="ar-EG" sz="2000" b="1" dirty="0"/>
              <a:t>كم هائل من المعلومات </a:t>
            </a:r>
            <a:r>
              <a:rPr lang="en-MY" sz="2000" dirty="0"/>
              <a:t>📚🔍</a:t>
            </a:r>
            <a:r>
              <a:rPr lang="ar-EG" sz="2000" dirty="0"/>
              <a:t>  بسهولة أكبر مما كان عليه الحال في الماضي. سواء كان ذلك عن طريق تقنيات </a:t>
            </a:r>
            <a:r>
              <a:rPr lang="ar-EG" sz="2000" b="1" dirty="0"/>
              <a:t>البحث عبر الإنترنت</a:t>
            </a:r>
            <a:r>
              <a:rPr lang="ar-EG" sz="2000" dirty="0"/>
              <a:t>، أو </a:t>
            </a:r>
            <a:r>
              <a:rPr lang="ar-EG" sz="2000" b="1" dirty="0"/>
              <a:t>الدورات التدريبية الرقمية</a:t>
            </a:r>
            <a:r>
              <a:rPr lang="ar-EG" sz="2000" dirty="0"/>
              <a:t>، أو منصات مثل </a:t>
            </a:r>
            <a:r>
              <a:rPr lang="ar-EG" sz="2000" b="1" dirty="0">
                <a:solidFill>
                  <a:srgbClr val="FF0000"/>
                </a:solidFill>
              </a:rPr>
              <a:t>الويب و</a:t>
            </a:r>
            <a:r>
              <a:rPr lang="en-MY" sz="2000" b="1" dirty="0">
                <a:solidFill>
                  <a:srgbClr val="FF0000"/>
                </a:solidFill>
              </a:rPr>
              <a:t>YouTube</a:t>
            </a:r>
            <a:r>
              <a:rPr lang="en-MY" sz="2000" dirty="0">
                <a:solidFill>
                  <a:srgbClr val="FF0000"/>
                </a:solidFill>
              </a:rPr>
              <a:t> </a:t>
            </a:r>
            <a:r>
              <a:rPr lang="ar-EG" sz="2000" dirty="0">
                <a:solidFill>
                  <a:srgbClr val="FF0000"/>
                </a:solidFill>
              </a:rPr>
              <a:t>أو </a:t>
            </a:r>
            <a:r>
              <a:rPr lang="ar-EG" sz="2000" b="1" dirty="0">
                <a:solidFill>
                  <a:srgbClr val="FF0000"/>
                </a:solidFill>
              </a:rPr>
              <a:t>المنتديات الخاصة بالصناعات</a:t>
            </a:r>
            <a:r>
              <a:rPr lang="ar-EG" sz="2000" dirty="0"/>
              <a:t>، يمكن للشركات الوصول إلى أدوات وموارد تعليمية تساعدها في تطوير أعمالها، بما في ذلك:</a:t>
            </a:r>
          </a:p>
          <a:p>
            <a:pPr algn="r" rtl="1"/>
            <a:endParaRPr lang="ar-EG" sz="2000" dirty="0"/>
          </a:p>
          <a:p>
            <a:pPr marL="457200" indent="-457200" algn="r" rtl="1">
              <a:buFont typeface="Wingdings" panose="05000000000000000000" pitchFamily="2" charset="2"/>
              <a:buChar char="Ø"/>
            </a:pPr>
            <a:r>
              <a:rPr lang="ar-EG" sz="2000" b="1" dirty="0"/>
              <a:t>أدوات تحسين الأعمال</a:t>
            </a:r>
            <a:r>
              <a:rPr lang="ar-EG" sz="2000" dirty="0"/>
              <a:t>.</a:t>
            </a:r>
          </a:p>
          <a:p>
            <a:pPr marL="457200" indent="-457200" algn="r" rtl="1">
              <a:buFont typeface="Wingdings" panose="05000000000000000000" pitchFamily="2" charset="2"/>
              <a:buChar char="Ø"/>
            </a:pPr>
            <a:r>
              <a:rPr lang="ar-EG" sz="2000" b="1" dirty="0"/>
              <a:t>الدورات التدريبية في التسويق الرقمي</a:t>
            </a:r>
            <a:r>
              <a:rPr lang="ar-EG" sz="2000" dirty="0"/>
              <a:t>.</a:t>
            </a:r>
          </a:p>
          <a:p>
            <a:pPr marL="457200" indent="-457200" algn="r" rtl="1">
              <a:buFont typeface="Wingdings" panose="05000000000000000000" pitchFamily="2" charset="2"/>
              <a:buChar char="Ø"/>
            </a:pPr>
            <a:r>
              <a:rPr lang="ar-EG" sz="2000" b="1" dirty="0"/>
              <a:t>حلول تكنولوجيا المعلومات الموجهة</a:t>
            </a:r>
            <a:r>
              <a:rPr lang="ar-EG" sz="2000" dirty="0"/>
              <a:t>.</a:t>
            </a:r>
          </a:p>
          <a:p>
            <a:pPr algn="r" rtl="1"/>
            <a:r>
              <a:rPr lang="ar-EG" sz="2000" dirty="0"/>
              <a:t>هذا يتيح للشركات الصغيرة تحسين استراتيجياتها وتطويرها بسهولة أكبر، مما يعزز </a:t>
            </a:r>
            <a:r>
              <a:rPr lang="ar-EG" sz="2000" b="1" dirty="0"/>
              <a:t>إنتاجيتها</a:t>
            </a:r>
            <a:r>
              <a:rPr lang="ar-EG" sz="2000" dirty="0"/>
              <a:t>.</a:t>
            </a:r>
          </a:p>
          <a:p>
            <a:pPr algn="r"/>
            <a:endParaRPr lang="ar-EG" sz="2000" i="1" dirty="0">
              <a:solidFill>
                <a:srgbClr val="FF0000"/>
              </a:solidFill>
            </a:endParaRPr>
          </a:p>
        </p:txBody>
      </p:sp>
      <p:sp>
        <p:nvSpPr>
          <p:cNvPr id="2" name="AutoShape 2" descr="ما هو الاقتصاد السلوكي ؟ | AvaTrade">
            <a:extLst>
              <a:ext uri="{FF2B5EF4-FFF2-40B4-BE49-F238E27FC236}">
                <a16:creationId xmlns:a16="http://schemas.microsoft.com/office/drawing/2014/main" xmlns="" id="{B5E3769B-8966-6461-6713-108732C722CA}"/>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4"/>
          <a:stretch>
            <a:fillRect/>
          </a:stretch>
        </p:blipFill>
        <p:spPr>
          <a:xfrm>
            <a:off x="2781923" y="2761342"/>
            <a:ext cx="2962275" cy="1335315"/>
          </a:xfrm>
          <a:prstGeom prst="rect">
            <a:avLst/>
          </a:prstGeom>
        </p:spPr>
      </p:pic>
    </p:spTree>
    <p:extLst>
      <p:ext uri="{BB962C8B-B14F-4D97-AF65-F5344CB8AC3E}">
        <p14:creationId xmlns:p14="http://schemas.microsoft.com/office/powerpoint/2010/main" val="183581561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F4925BFC-AA73-71F5-0574-8E0EE2FB35A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3527454A-0F3F-A1CB-134E-21CDE05F62A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42754CD9-3F30-EE01-B461-779737FE02E1}"/>
              </a:ext>
            </a:extLst>
          </p:cNvPr>
          <p:cNvSpPr/>
          <p:nvPr/>
        </p:nvSpPr>
        <p:spPr>
          <a:xfrm>
            <a:off x="-147282" y="1420476"/>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23AF16A8-D22B-21C5-2757-61A3C1BE3004}"/>
              </a:ext>
            </a:extLst>
          </p:cNvPr>
          <p:cNvSpPr/>
          <p:nvPr/>
        </p:nvSpPr>
        <p:spPr>
          <a:xfrm>
            <a:off x="1064871" y="1135975"/>
            <a:ext cx="9734309" cy="54738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الاقتصاد السلوكي</a:t>
            </a:r>
          </a:p>
        </p:txBody>
      </p:sp>
      <p:pic>
        <p:nvPicPr>
          <p:cNvPr id="5" name="Graphic 21">
            <a:extLst>
              <a:ext uri="{FF2B5EF4-FFF2-40B4-BE49-F238E27FC236}">
                <a16:creationId xmlns:a16="http://schemas.microsoft.com/office/drawing/2014/main" xmlns="" id="{86652649-B584-B9FC-F008-EE020BF3630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451C6593-873F-7C63-52BB-AE411391921E}"/>
              </a:ext>
            </a:extLst>
          </p:cNvPr>
          <p:cNvSpPr txBox="1"/>
          <p:nvPr/>
        </p:nvSpPr>
        <p:spPr>
          <a:xfrm>
            <a:off x="0" y="1250601"/>
            <a:ext cx="10654389" cy="523220"/>
          </a:xfrm>
          <a:prstGeom prst="rect">
            <a:avLst/>
          </a:prstGeom>
          <a:noFill/>
        </p:spPr>
        <p:txBody>
          <a:bodyPr wrap="square" rtlCol="0">
            <a:spAutoFit/>
          </a:bodyPr>
          <a:lstStyle/>
          <a:p>
            <a:pPr algn="r" rtl="1"/>
            <a:r>
              <a:rPr lang="ar-EG" sz="2800" b="1" dirty="0">
                <a:solidFill>
                  <a:srgbClr val="C00000"/>
                </a:solidFill>
                <a:latin typeface="Calibri" panose="020F0502020204030204" pitchFamily="34" charset="0"/>
                <a:cs typeface="Calibri" panose="020F0502020204030204" pitchFamily="34" charset="0"/>
              </a:rPr>
              <a:t>5. تحسين استراتيجيات التسويق</a:t>
            </a:r>
            <a:endParaRPr lang="en-US" sz="2800" b="1" dirty="0">
              <a:solidFill>
                <a:srgbClr val="C00000"/>
              </a:solidFill>
              <a:latin typeface="Calibri" panose="020F0502020204030204" pitchFamily="34" charset="0"/>
              <a:cs typeface="Calibri" panose="020F0502020204030204" pitchFamily="34" charset="0"/>
            </a:endParaRPr>
          </a:p>
        </p:txBody>
      </p:sp>
      <p:sp>
        <p:nvSpPr>
          <p:cNvPr id="4" name="TextBox 3">
            <a:extLst>
              <a:ext uri="{FF2B5EF4-FFF2-40B4-BE49-F238E27FC236}">
                <a16:creationId xmlns:a16="http://schemas.microsoft.com/office/drawing/2014/main" xmlns="" id="{658EE5BF-3813-5889-62F9-A06BFA52C8F5}"/>
              </a:ext>
            </a:extLst>
          </p:cNvPr>
          <p:cNvSpPr txBox="1"/>
          <p:nvPr/>
        </p:nvSpPr>
        <p:spPr>
          <a:xfrm>
            <a:off x="3249930" y="1773821"/>
            <a:ext cx="7125409" cy="5632311"/>
          </a:xfrm>
          <a:prstGeom prst="rect">
            <a:avLst/>
          </a:prstGeom>
          <a:noFill/>
        </p:spPr>
        <p:txBody>
          <a:bodyPr wrap="square" rtlCol="0">
            <a:spAutoFit/>
          </a:bodyPr>
          <a:lstStyle/>
          <a:p>
            <a:pPr algn="r"/>
            <a:r>
              <a:rPr lang="ar-EG" sz="2400" dirty="0"/>
              <a:t>يمكن أن يسهم الاقتصاد الرقمي في </a:t>
            </a:r>
            <a:r>
              <a:rPr lang="ar-EG" sz="2400" b="1" dirty="0">
                <a:highlight>
                  <a:srgbClr val="FFFF00"/>
                </a:highlight>
              </a:rPr>
              <a:t>تحسين استراتيجيات التسويق </a:t>
            </a:r>
            <a:r>
              <a:rPr lang="ar-EG" sz="2400" dirty="0"/>
              <a:t>بشكل كبير. منصات </a:t>
            </a:r>
            <a:r>
              <a:rPr lang="ar-EG" sz="2400" b="1" dirty="0"/>
              <a:t>التسويق الرقمي</a:t>
            </a:r>
            <a:r>
              <a:rPr lang="ar-EG" sz="2400" dirty="0"/>
              <a:t> مثل </a:t>
            </a:r>
            <a:r>
              <a:rPr lang="ar-EG" sz="2400" b="1" dirty="0"/>
              <a:t>جوجل، فيسبوك، وإنستغرام</a:t>
            </a:r>
            <a:r>
              <a:rPr lang="ar-EG" sz="2400" dirty="0"/>
              <a:t> تمكن الشركات الصغيرة من:</a:t>
            </a:r>
          </a:p>
          <a:p>
            <a:pPr marL="342900" indent="-342900" algn="r" rtl="1">
              <a:buFont typeface="Arial" panose="020B0604020202020204" pitchFamily="34" charset="0"/>
              <a:buChar char="•"/>
            </a:pPr>
            <a:r>
              <a:rPr lang="ar-EG" sz="2400" b="1" dirty="0"/>
              <a:t>استهداف جمهور معين</a:t>
            </a:r>
            <a:r>
              <a:rPr lang="ar-EG" sz="2400" dirty="0"/>
              <a:t> بشكل دقيق بناءً على بيانات العملاء (الموقع الجغرافي، الاهتمامات، السلوكيات).</a:t>
            </a:r>
          </a:p>
          <a:p>
            <a:pPr marL="342900" indent="-342900" algn="r" rtl="1">
              <a:buFont typeface="Arial" panose="020B0604020202020204" pitchFamily="34" charset="0"/>
              <a:buChar char="•"/>
            </a:pPr>
            <a:endParaRPr lang="ar-EG" sz="2400" dirty="0"/>
          </a:p>
          <a:p>
            <a:pPr marL="342900" indent="-342900" algn="r" rtl="1">
              <a:buFont typeface="Arial" panose="020B0604020202020204" pitchFamily="34" charset="0"/>
              <a:buChar char="•"/>
            </a:pPr>
            <a:r>
              <a:rPr lang="ar-EG" sz="2400" b="1" dirty="0">
                <a:highlight>
                  <a:srgbClr val="FFFF00"/>
                </a:highlight>
              </a:rPr>
              <a:t>تسويق مباشر ورخيص مقارنة بالتسويق التقليدي </a:t>
            </a:r>
            <a:r>
              <a:rPr lang="ar-EG" sz="2400" dirty="0"/>
              <a:t>(التلفزيون، الإعلانات الورقية، إلخ).</a:t>
            </a:r>
          </a:p>
          <a:p>
            <a:pPr marL="342900" indent="-342900" algn="r" rtl="1">
              <a:buFont typeface="Arial" panose="020B0604020202020204" pitchFamily="34" charset="0"/>
              <a:buChar char="•"/>
            </a:pPr>
            <a:endParaRPr lang="ar-EG" sz="2400" dirty="0"/>
          </a:p>
          <a:p>
            <a:pPr marL="342900" indent="-342900" algn="r" rtl="1">
              <a:buFont typeface="Arial" panose="020B0604020202020204" pitchFamily="34" charset="0"/>
              <a:buChar char="•"/>
            </a:pPr>
            <a:r>
              <a:rPr lang="ar-EG" sz="2400" b="1" dirty="0"/>
              <a:t>تحليل الأداء</a:t>
            </a:r>
            <a:r>
              <a:rPr lang="ar-EG" sz="2400" dirty="0"/>
              <a:t> بشكل مستمر لتحسين الحملات الدعائية.</a:t>
            </a:r>
          </a:p>
          <a:p>
            <a:pPr marL="342900" indent="-342900" algn="r" rtl="1">
              <a:buFont typeface="Arial" panose="020B0604020202020204" pitchFamily="34" charset="0"/>
              <a:buChar char="•"/>
            </a:pPr>
            <a:r>
              <a:rPr lang="ar-EG" sz="2400" dirty="0"/>
              <a:t>هذه القدرات تساعد الشركات الصغيرة في </a:t>
            </a:r>
            <a:r>
              <a:rPr lang="ar-EG" sz="2400" b="1" dirty="0"/>
              <a:t>الوصول إلى الجمهور المستهدف</a:t>
            </a:r>
            <a:r>
              <a:rPr lang="ar-EG" sz="2400" dirty="0"/>
              <a:t> بسرعة، مما يعزز </a:t>
            </a:r>
            <a:r>
              <a:rPr lang="ar-EG" sz="2400" b="1" dirty="0"/>
              <a:t>الوعي بالعلامة التجارية</a:t>
            </a:r>
            <a:r>
              <a:rPr lang="ar-EG" sz="2400" dirty="0"/>
              <a:t> وزيادة المبيعات.</a:t>
            </a:r>
          </a:p>
          <a:p>
            <a:pPr marL="285750" indent="-285750" algn="just" rtl="1">
              <a:buFont typeface="Arial" panose="020B0604020202020204" pitchFamily="34" charset="0"/>
              <a:buChar char="•"/>
            </a:pPr>
            <a:endParaRPr lang="ar-JO" sz="2400" dirty="0"/>
          </a:p>
          <a:p>
            <a:pPr marL="285750" indent="-285750" algn="r" rtl="1">
              <a:buFont typeface="Arial" panose="020B0604020202020204" pitchFamily="34" charset="0"/>
              <a:buChar char="•"/>
            </a:pPr>
            <a:r>
              <a:rPr lang="ar-EG" sz="2400" dirty="0"/>
              <a:t> </a:t>
            </a:r>
            <a:endParaRPr lang="ar-EG" sz="1600" dirty="0">
              <a:latin typeface="Alexandria" charset="0"/>
              <a:cs typeface="Alexandria" charset="0"/>
            </a:endParaRPr>
          </a:p>
        </p:txBody>
      </p:sp>
      <p:sp>
        <p:nvSpPr>
          <p:cNvPr id="2" name="AutoShape 2" descr="ما هو الاقتصاد السلوكي ؟ | AvaTrade">
            <a:extLst>
              <a:ext uri="{FF2B5EF4-FFF2-40B4-BE49-F238E27FC236}">
                <a16:creationId xmlns:a16="http://schemas.microsoft.com/office/drawing/2014/main" xmlns="" id="{25909D3A-2AAE-37E2-8486-5A2B20AA7B5E}"/>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4"/>
          <a:stretch>
            <a:fillRect/>
          </a:stretch>
        </p:blipFill>
        <p:spPr>
          <a:xfrm>
            <a:off x="299380" y="3766063"/>
            <a:ext cx="2771775" cy="1647825"/>
          </a:xfrm>
          <a:prstGeom prst="rect">
            <a:avLst/>
          </a:prstGeom>
        </p:spPr>
      </p:pic>
    </p:spTree>
    <p:extLst>
      <p:ext uri="{BB962C8B-B14F-4D97-AF65-F5344CB8AC3E}">
        <p14:creationId xmlns:p14="http://schemas.microsoft.com/office/powerpoint/2010/main" val="278266526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D0B95613-EBF2-FB0A-BD0C-F2895DA2CAB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0DDE2F93-9745-DBAB-C98C-B4E60A42A7E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36D73300-5367-A27C-8D16-F167D9864B5D}"/>
              </a:ext>
            </a:extLst>
          </p:cNvPr>
          <p:cNvSpPr/>
          <p:nvPr/>
        </p:nvSpPr>
        <p:spPr>
          <a:xfrm>
            <a:off x="-147282" y="1420476"/>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0AE2936B-56A7-A246-AC9F-A7A688F95AEF}"/>
              </a:ext>
            </a:extLst>
          </p:cNvPr>
          <p:cNvSpPr/>
          <p:nvPr/>
        </p:nvSpPr>
        <p:spPr>
          <a:xfrm>
            <a:off x="1064871" y="1135975"/>
            <a:ext cx="9734309" cy="54738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الاقتصاد السلوكي</a:t>
            </a:r>
          </a:p>
        </p:txBody>
      </p:sp>
      <p:pic>
        <p:nvPicPr>
          <p:cNvPr id="5" name="Graphic 21">
            <a:extLst>
              <a:ext uri="{FF2B5EF4-FFF2-40B4-BE49-F238E27FC236}">
                <a16:creationId xmlns:a16="http://schemas.microsoft.com/office/drawing/2014/main" xmlns="" id="{056B5A9A-6B00-19C5-F77C-3E0B90FEF63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F1A14D1D-0AEE-4175-9D9C-B67D39964CCA}"/>
              </a:ext>
            </a:extLst>
          </p:cNvPr>
          <p:cNvSpPr txBox="1"/>
          <p:nvPr/>
        </p:nvSpPr>
        <p:spPr>
          <a:xfrm>
            <a:off x="0" y="1250601"/>
            <a:ext cx="10654389" cy="523220"/>
          </a:xfrm>
          <a:prstGeom prst="rect">
            <a:avLst/>
          </a:prstGeom>
          <a:noFill/>
        </p:spPr>
        <p:txBody>
          <a:bodyPr wrap="square" rtlCol="0">
            <a:spAutoFit/>
          </a:bodyPr>
          <a:lstStyle/>
          <a:p>
            <a:pPr lvl="0" algn="r" rtl="1"/>
            <a:r>
              <a:rPr lang="ar-EG" sz="2800" b="1" dirty="0">
                <a:solidFill>
                  <a:srgbClr val="C00000"/>
                </a:solidFill>
                <a:latin typeface="Calibri" panose="020F0502020204030204" pitchFamily="34" charset="0"/>
                <a:cs typeface="Calibri" panose="020F0502020204030204" pitchFamily="34" charset="0"/>
              </a:rPr>
              <a:t>6.  المرونة في العمل</a:t>
            </a:r>
          </a:p>
        </p:txBody>
      </p:sp>
      <p:sp>
        <p:nvSpPr>
          <p:cNvPr id="4" name="TextBox 3">
            <a:extLst>
              <a:ext uri="{FF2B5EF4-FFF2-40B4-BE49-F238E27FC236}">
                <a16:creationId xmlns:a16="http://schemas.microsoft.com/office/drawing/2014/main" xmlns="" id="{0721C94D-E5E0-E77D-507C-36F264BD05E4}"/>
              </a:ext>
            </a:extLst>
          </p:cNvPr>
          <p:cNvSpPr txBox="1"/>
          <p:nvPr/>
        </p:nvSpPr>
        <p:spPr>
          <a:xfrm>
            <a:off x="4896442" y="1773821"/>
            <a:ext cx="5757946" cy="6370975"/>
          </a:xfrm>
          <a:prstGeom prst="rect">
            <a:avLst/>
          </a:prstGeom>
          <a:noFill/>
        </p:spPr>
        <p:txBody>
          <a:bodyPr wrap="square" rtlCol="0">
            <a:spAutoFit/>
          </a:bodyPr>
          <a:lstStyle/>
          <a:p>
            <a:pPr algn="r"/>
            <a:r>
              <a:rPr lang="ar-EG" sz="2400" b="1" dirty="0">
                <a:highlight>
                  <a:srgbClr val="FFFF00"/>
                </a:highlight>
                <a:latin typeface="Alexandria" charset="0"/>
                <a:cs typeface="Alexandria" charset="0"/>
              </a:rPr>
              <a:t>يعزز الاقتصاد الرقمي </a:t>
            </a:r>
            <a:r>
              <a:rPr lang="ar-EG" sz="2400" dirty="0"/>
              <a:t>من قدرة الشركات على </a:t>
            </a:r>
            <a:r>
              <a:rPr lang="ar-EG" sz="2400" b="1" dirty="0"/>
              <a:t>العمل عن بعد</a:t>
            </a:r>
            <a:r>
              <a:rPr lang="ar-EG" sz="2400" dirty="0"/>
              <a:t>، سواء كان ذلك من خلال </a:t>
            </a:r>
            <a:r>
              <a:rPr lang="ar-EG" sz="2400" b="1" dirty="0"/>
              <a:t>الاجتماعات عبر الإنترنت</a:t>
            </a:r>
            <a:r>
              <a:rPr lang="ar-EG" sz="2400" dirty="0"/>
              <a:t> أو </a:t>
            </a:r>
            <a:r>
              <a:rPr lang="ar-EG" sz="2400" b="1" dirty="0"/>
              <a:t>البرمجيات السحابية</a:t>
            </a:r>
            <a:r>
              <a:rPr lang="ar-EG" sz="2400" dirty="0"/>
              <a:t> التي تتيح لجميع أعضاء الفريق الوصول إلى البيانات من أي مكان.</a:t>
            </a:r>
          </a:p>
          <a:p>
            <a:pPr algn="r"/>
            <a:endParaRPr lang="ar-EG" sz="2400" dirty="0"/>
          </a:p>
          <a:p>
            <a:pPr marL="342900" indent="-342900" algn="r" rtl="1">
              <a:buFont typeface="Arial" panose="020B0604020202020204" pitchFamily="34" charset="0"/>
              <a:buChar char="•"/>
            </a:pPr>
            <a:r>
              <a:rPr lang="ar-EG" sz="2400" dirty="0"/>
              <a:t>هذه </a:t>
            </a:r>
            <a:r>
              <a:rPr lang="ar-EG" sz="2400" b="1" dirty="0"/>
              <a:t>المرونة</a:t>
            </a:r>
            <a:r>
              <a:rPr lang="ar-EG" sz="2400" dirty="0"/>
              <a:t> تساعد الشركات الصغيرة على تقليل </a:t>
            </a:r>
            <a:r>
              <a:rPr lang="ar-EG" sz="2400" b="1" dirty="0"/>
              <a:t>التكاليف التشغيلية</a:t>
            </a:r>
            <a:r>
              <a:rPr lang="ar-EG" sz="2400" dirty="0"/>
              <a:t> (</a:t>
            </a:r>
            <a:r>
              <a:rPr lang="ar-EG" sz="2400" b="1" dirty="0">
                <a:highlight>
                  <a:srgbClr val="FFFF00"/>
                </a:highlight>
                <a:latin typeface="Alexandria" charset="0"/>
                <a:cs typeface="Alexandria" charset="0"/>
              </a:rPr>
              <a:t>مثل تكاليف المكاتب</a:t>
            </a:r>
            <a:r>
              <a:rPr lang="ar-EG" sz="2400" dirty="0"/>
              <a:t>).</a:t>
            </a:r>
          </a:p>
          <a:p>
            <a:pPr marL="342900" indent="-342900" algn="r" rtl="1">
              <a:buFont typeface="Arial" panose="020B0604020202020204" pitchFamily="34" charset="0"/>
              <a:buChar char="•"/>
            </a:pPr>
            <a:r>
              <a:rPr lang="ar-EG" sz="2400" dirty="0"/>
              <a:t>كما أنها </a:t>
            </a:r>
            <a:r>
              <a:rPr lang="ar-EG" sz="2400" b="1" dirty="0"/>
              <a:t>تعزز الإنتاجية</a:t>
            </a:r>
            <a:r>
              <a:rPr lang="ar-EG" sz="2400" dirty="0"/>
              <a:t> وتساعد على خلق بيئة عمل أكثر تفاعلية ومرونة.</a:t>
            </a:r>
          </a:p>
          <a:p>
            <a:pPr marL="342900" indent="-342900" algn="r" rtl="1">
              <a:buFont typeface="Arial" panose="020B0604020202020204" pitchFamily="34" charset="0"/>
              <a:buChar char="•"/>
            </a:pPr>
            <a:endParaRPr lang="ar-EG" sz="2400" dirty="0"/>
          </a:p>
          <a:p>
            <a:pPr marL="342900" indent="-342900" algn="r" rtl="1">
              <a:buFont typeface="Arial" panose="020B0604020202020204" pitchFamily="34" charset="0"/>
              <a:buChar char="•"/>
            </a:pPr>
            <a:r>
              <a:rPr lang="ar-EG" sz="2400" dirty="0"/>
              <a:t>خلال جائحة كورونا، أصبح العمل عن بُعد أداة أساسية لاستمرارية الأعمال، وهذا يبرز أهمية الاقتصاد الرقمي في تحسين </a:t>
            </a:r>
            <a:r>
              <a:rPr lang="ar-EG" sz="2400" b="1" dirty="0"/>
              <a:t>المرونة التنظيمية</a:t>
            </a:r>
            <a:r>
              <a:rPr lang="ar-EG" sz="2400" dirty="0"/>
              <a:t>.</a:t>
            </a:r>
          </a:p>
          <a:p>
            <a:pPr algn="just" rtl="1"/>
            <a:endParaRPr lang="ar-JO" sz="2400" dirty="0">
              <a:latin typeface="Alexandria" charset="0"/>
              <a:cs typeface="Alexandria" charset="0"/>
            </a:endParaRPr>
          </a:p>
          <a:p>
            <a:pPr marL="285750" indent="-285750" algn="just" rtl="1">
              <a:buFont typeface="Arial" panose="020B0604020202020204" pitchFamily="34" charset="0"/>
              <a:buChar char="•"/>
            </a:pPr>
            <a:endParaRPr lang="ar-JO" sz="2400" dirty="0">
              <a:latin typeface="Alexandria" charset="0"/>
              <a:cs typeface="Alexandria" charset="0"/>
            </a:endParaRPr>
          </a:p>
          <a:p>
            <a:pPr marL="285750" indent="-285750" algn="just" rtl="1">
              <a:buFont typeface="Arial" panose="020B0604020202020204" pitchFamily="34" charset="0"/>
              <a:buChar char="•"/>
            </a:pPr>
            <a:endParaRPr lang="ar-EG" sz="2400" dirty="0">
              <a:latin typeface="Alexandria" charset="0"/>
              <a:cs typeface="Alexandria" charset="0"/>
            </a:endParaRPr>
          </a:p>
          <a:p>
            <a:pPr marL="285750" indent="-285750" algn="just" rtl="1">
              <a:buFont typeface="Arial" panose="020B0604020202020204" pitchFamily="34" charset="0"/>
              <a:buChar char="•"/>
            </a:pPr>
            <a:endParaRPr lang="ar-EG" sz="2400" dirty="0"/>
          </a:p>
        </p:txBody>
      </p:sp>
      <p:sp>
        <p:nvSpPr>
          <p:cNvPr id="2" name="AutoShape 2" descr="ما هو الاقتصاد السلوكي ؟ | AvaTrade">
            <a:extLst>
              <a:ext uri="{FF2B5EF4-FFF2-40B4-BE49-F238E27FC236}">
                <a16:creationId xmlns:a16="http://schemas.microsoft.com/office/drawing/2014/main" xmlns="" id="{187F9271-CA7C-40D6-8CDA-95F0C3AB7BA7}"/>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 name="Rectangle: Folded Corner 2">
            <a:extLst>
              <a:ext uri="{FF2B5EF4-FFF2-40B4-BE49-F238E27FC236}">
                <a16:creationId xmlns:a16="http://schemas.microsoft.com/office/drawing/2014/main" xmlns="" id="{97956F3A-CC5E-CA63-9089-174BA48DD9BD}"/>
              </a:ext>
            </a:extLst>
          </p:cNvPr>
          <p:cNvSpPr/>
          <p:nvPr/>
        </p:nvSpPr>
        <p:spPr>
          <a:xfrm>
            <a:off x="1109718" y="4061638"/>
            <a:ext cx="3749361" cy="2641174"/>
          </a:xfrm>
          <a:prstGeom prst="foldedCorner">
            <a:avLst/>
          </a:prstGeom>
          <a:solidFill>
            <a:srgbClr val="91D8EC"/>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xmlns="" id="{EC362568-2BCD-32BD-86A6-DB8740642225}"/>
              </a:ext>
            </a:extLst>
          </p:cNvPr>
          <p:cNvSpPr txBox="1"/>
          <p:nvPr/>
        </p:nvSpPr>
        <p:spPr>
          <a:xfrm>
            <a:off x="1147081" y="4462288"/>
            <a:ext cx="4180113" cy="1754326"/>
          </a:xfrm>
          <a:prstGeom prst="rect">
            <a:avLst/>
          </a:prstGeom>
          <a:noFill/>
        </p:spPr>
        <p:txBody>
          <a:bodyPr wrap="square" rtlCol="0">
            <a:spAutoFit/>
          </a:bodyPr>
          <a:lstStyle/>
          <a:p>
            <a:pPr marL="1200150" lvl="2" indent="-285750" algn="just" rtl="1">
              <a:buFont typeface="Wingdings" panose="05000000000000000000" pitchFamily="2" charset="2"/>
              <a:buChar char="ü"/>
            </a:pPr>
            <a:r>
              <a:rPr lang="ar-SA" dirty="0"/>
              <a:t> </a:t>
            </a:r>
            <a:r>
              <a:rPr lang="ar-EG" dirty="0"/>
              <a:t>المرونة في العمل هي مفهوم يشير إلى قدرة الأفراد أو الشركات على التكيف مع التغيرات في بيئة العمل، سواء كانت هذه التغيرات تتعلق بالوقت، أو المكان، أو طريقة أداء المهام.</a:t>
            </a:r>
            <a:r>
              <a:rPr lang="ar-SA" dirty="0"/>
              <a:t> </a:t>
            </a:r>
            <a:r>
              <a:rPr lang="ar-EG" dirty="0"/>
              <a:t> </a:t>
            </a:r>
            <a:endParaRPr lang="en-US" dirty="0"/>
          </a:p>
        </p:txBody>
      </p:sp>
    </p:spTree>
    <p:extLst>
      <p:ext uri="{BB962C8B-B14F-4D97-AF65-F5344CB8AC3E}">
        <p14:creationId xmlns:p14="http://schemas.microsoft.com/office/powerpoint/2010/main" val="277709088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6ED394D2-0EC1-E3DA-6D30-2103B82EF4D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612C03F1-7087-BF26-C066-AE766C6CD8B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DCA2026-B928-45D4-AEB9-9EE5216730C1}"/>
              </a:ext>
            </a:extLst>
          </p:cNvPr>
          <p:cNvSpPr/>
          <p:nvPr/>
        </p:nvSpPr>
        <p:spPr>
          <a:xfrm>
            <a:off x="-147282" y="1420476"/>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1253F623-9CB6-C14F-4710-695058A26CCA}"/>
              </a:ext>
            </a:extLst>
          </p:cNvPr>
          <p:cNvSpPr/>
          <p:nvPr/>
        </p:nvSpPr>
        <p:spPr>
          <a:xfrm>
            <a:off x="1064871" y="1135975"/>
            <a:ext cx="9734309" cy="54738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الاقتصاد السلوكي</a:t>
            </a:r>
          </a:p>
        </p:txBody>
      </p:sp>
      <p:pic>
        <p:nvPicPr>
          <p:cNvPr id="5" name="Graphic 21">
            <a:extLst>
              <a:ext uri="{FF2B5EF4-FFF2-40B4-BE49-F238E27FC236}">
                <a16:creationId xmlns:a16="http://schemas.microsoft.com/office/drawing/2014/main" xmlns="" id="{634AA7B0-8CCF-DE99-A9C2-B093C3629EA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7DDAE5B8-EC58-0F1A-34E2-BFE9A66AE2F2}"/>
              </a:ext>
            </a:extLst>
          </p:cNvPr>
          <p:cNvSpPr txBox="1"/>
          <p:nvPr/>
        </p:nvSpPr>
        <p:spPr>
          <a:xfrm>
            <a:off x="0" y="1250601"/>
            <a:ext cx="10654389" cy="523220"/>
          </a:xfrm>
          <a:prstGeom prst="rect">
            <a:avLst/>
          </a:prstGeom>
          <a:noFill/>
        </p:spPr>
        <p:txBody>
          <a:bodyPr wrap="square" rtlCol="0">
            <a:spAutoFit/>
          </a:bodyPr>
          <a:lstStyle/>
          <a:p>
            <a:pPr algn="r"/>
            <a:r>
              <a:rPr lang="ar-EG" sz="2800" b="1" dirty="0">
                <a:solidFill>
                  <a:srgbClr val="C00000"/>
                </a:solidFill>
                <a:latin typeface="Calibri" panose="020F0502020204030204" pitchFamily="34" charset="0"/>
                <a:cs typeface="Calibri" panose="020F0502020204030204" pitchFamily="34" charset="0"/>
              </a:rPr>
              <a:t>7. إتاحة الوصول إلى التمويل الرقمي</a:t>
            </a:r>
            <a:endParaRPr lang="ar-EG" sz="2800" b="1" dirty="0"/>
          </a:p>
        </p:txBody>
      </p:sp>
      <p:sp>
        <p:nvSpPr>
          <p:cNvPr id="4" name="TextBox 3">
            <a:extLst>
              <a:ext uri="{FF2B5EF4-FFF2-40B4-BE49-F238E27FC236}">
                <a16:creationId xmlns:a16="http://schemas.microsoft.com/office/drawing/2014/main" xmlns="" id="{348F8F3C-EE50-0165-2CE4-3E2226907669}"/>
              </a:ext>
            </a:extLst>
          </p:cNvPr>
          <p:cNvSpPr txBox="1"/>
          <p:nvPr/>
        </p:nvSpPr>
        <p:spPr>
          <a:xfrm>
            <a:off x="1988457" y="1773821"/>
            <a:ext cx="8665931" cy="4154984"/>
          </a:xfrm>
          <a:prstGeom prst="rect">
            <a:avLst/>
          </a:prstGeom>
          <a:noFill/>
        </p:spPr>
        <p:txBody>
          <a:bodyPr wrap="square" rtlCol="0">
            <a:spAutoFit/>
          </a:bodyPr>
          <a:lstStyle/>
          <a:p>
            <a:pPr algn="r"/>
            <a:r>
              <a:rPr lang="ar-EG" sz="2400" dirty="0"/>
              <a:t>أصبح من الممكن الآن للشركات الصغيرة والمتوسطة الحصول على </a:t>
            </a:r>
            <a:r>
              <a:rPr lang="ar-EG" sz="2400" b="1" dirty="0">
                <a:highlight>
                  <a:srgbClr val="FFFF00"/>
                </a:highlight>
              </a:rPr>
              <a:t>تمويل رقمي </a:t>
            </a:r>
            <a:r>
              <a:rPr lang="ar-EG" sz="2400" dirty="0"/>
              <a:t>من خلال منصات مثل </a:t>
            </a:r>
            <a:r>
              <a:rPr lang="ar-EG" sz="2400" b="1" dirty="0">
                <a:highlight>
                  <a:srgbClr val="FFFF00"/>
                </a:highlight>
              </a:rPr>
              <a:t>التمويل الجماعي أو التمويل عبر الإنترنت</a:t>
            </a:r>
            <a:r>
              <a:rPr lang="ar-EG" sz="2400" dirty="0"/>
              <a:t>. البنوك التقليدية قد تكون صعبة الوصول إليها بالنسبة لبعض الشركات الصغيرة، لكن هناك منصات رقمية تسمح:</a:t>
            </a:r>
          </a:p>
          <a:p>
            <a:pPr algn="r"/>
            <a:endParaRPr lang="ar-EG" sz="2400" dirty="0"/>
          </a:p>
          <a:p>
            <a:pPr marL="342900" indent="-342900" algn="r" rtl="1">
              <a:buFont typeface="Arial" panose="020B0604020202020204" pitchFamily="34" charset="0"/>
              <a:buChar char="•"/>
            </a:pPr>
            <a:r>
              <a:rPr lang="ar-EG" sz="2400" b="1" dirty="0"/>
              <a:t>بالحصول على قروض سريعة</a:t>
            </a:r>
            <a:r>
              <a:rPr lang="ar-EG" sz="2400" dirty="0"/>
              <a:t>.</a:t>
            </a:r>
          </a:p>
          <a:p>
            <a:pPr marL="342900" indent="-342900" algn="r" rtl="1">
              <a:buFont typeface="Arial" panose="020B0604020202020204" pitchFamily="34" charset="0"/>
              <a:buChar char="•"/>
            </a:pPr>
            <a:r>
              <a:rPr lang="ar-EG" sz="2400" b="1" dirty="0"/>
              <a:t>تمويل مشروعات عبر الإنترنت</a:t>
            </a:r>
            <a:r>
              <a:rPr lang="ar-EG" sz="2400" dirty="0"/>
              <a:t>.</a:t>
            </a:r>
          </a:p>
          <a:p>
            <a:pPr marL="342900" indent="-342900" algn="r" rtl="1">
              <a:buFont typeface="Arial" panose="020B0604020202020204" pitchFamily="34" charset="0"/>
              <a:buChar char="•"/>
            </a:pPr>
            <a:r>
              <a:rPr lang="ar-EG" sz="2400" b="1" dirty="0"/>
              <a:t>إتاحة الفرص للاستثمار الجماعي</a:t>
            </a:r>
            <a:r>
              <a:rPr lang="ar-EG" sz="2400" dirty="0"/>
              <a:t>.</a:t>
            </a:r>
          </a:p>
          <a:p>
            <a:pPr marL="342900" indent="-342900" algn="r" rtl="1">
              <a:buFont typeface="Arial" panose="020B0604020202020204" pitchFamily="34" charset="0"/>
              <a:buChar char="•"/>
            </a:pPr>
            <a:endParaRPr lang="ar-EG" sz="2400" dirty="0"/>
          </a:p>
          <a:p>
            <a:pPr marL="342900" indent="-342900" algn="r" rtl="1">
              <a:buFont typeface="Wingdings" panose="05000000000000000000" pitchFamily="2" charset="2"/>
              <a:buChar char="ü"/>
            </a:pPr>
            <a:endParaRPr lang="ar-EG" sz="2400" dirty="0"/>
          </a:p>
          <a:p>
            <a:pPr marL="342900" indent="-342900" algn="r" rtl="1">
              <a:buFont typeface="Wingdings" panose="05000000000000000000" pitchFamily="2" charset="2"/>
              <a:buChar char="ü"/>
            </a:pPr>
            <a:r>
              <a:rPr lang="ar-EG" sz="2400" dirty="0"/>
              <a:t>هذه الأدوات تمكّن الشركات الصغيرة من الحصول على </a:t>
            </a:r>
            <a:r>
              <a:rPr lang="ar-EG" sz="2400" b="1" dirty="0">
                <a:highlight>
                  <a:srgbClr val="FFFF00"/>
                </a:highlight>
              </a:rPr>
              <a:t>التمويل اللازم </a:t>
            </a:r>
            <a:r>
              <a:rPr lang="ar-EG" sz="2400" dirty="0"/>
              <a:t>لتوسيع أنشطتها أو تطوير منتجات جديدة بسرعة وفعالية.</a:t>
            </a:r>
          </a:p>
        </p:txBody>
      </p:sp>
      <p:sp>
        <p:nvSpPr>
          <p:cNvPr id="2" name="AutoShape 2" descr="ما هو الاقتصاد السلوكي ؟ | AvaTrade">
            <a:extLst>
              <a:ext uri="{FF2B5EF4-FFF2-40B4-BE49-F238E27FC236}">
                <a16:creationId xmlns:a16="http://schemas.microsoft.com/office/drawing/2014/main" xmlns="" id="{8AB6C13E-78A4-5F30-F4B0-CBC5EB940C17}"/>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4"/>
          <a:stretch>
            <a:fillRect/>
          </a:stretch>
        </p:blipFill>
        <p:spPr>
          <a:xfrm>
            <a:off x="3219450" y="3276600"/>
            <a:ext cx="3028950" cy="1514475"/>
          </a:xfrm>
          <a:prstGeom prst="rect">
            <a:avLst/>
          </a:prstGeom>
        </p:spPr>
      </p:pic>
    </p:spTree>
    <p:extLst>
      <p:ext uri="{BB962C8B-B14F-4D97-AF65-F5344CB8AC3E}">
        <p14:creationId xmlns:p14="http://schemas.microsoft.com/office/powerpoint/2010/main" val="326704254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71C65B31-FFF4-82E6-0DF0-944423A3A1A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3F67A1C9-5233-1DD1-2DB2-13D33639C36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97E8F1DF-6B14-4771-2BD1-8860E6B260A1}"/>
              </a:ext>
            </a:extLst>
          </p:cNvPr>
          <p:cNvSpPr/>
          <p:nvPr/>
        </p:nvSpPr>
        <p:spPr>
          <a:xfrm>
            <a:off x="-147282" y="1420476"/>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06628D78-6E0D-B9BB-A02C-05CF6397BED0}"/>
              </a:ext>
            </a:extLst>
          </p:cNvPr>
          <p:cNvSpPr/>
          <p:nvPr/>
        </p:nvSpPr>
        <p:spPr>
          <a:xfrm>
            <a:off x="1064871" y="1135975"/>
            <a:ext cx="9734309" cy="54738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الاقتصاد السلوكي</a:t>
            </a:r>
          </a:p>
        </p:txBody>
      </p:sp>
      <p:pic>
        <p:nvPicPr>
          <p:cNvPr id="5" name="Graphic 21">
            <a:extLst>
              <a:ext uri="{FF2B5EF4-FFF2-40B4-BE49-F238E27FC236}">
                <a16:creationId xmlns:a16="http://schemas.microsoft.com/office/drawing/2014/main" xmlns="" id="{1B781E0D-07DB-1C50-3C30-949779E98B0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DFA99B50-8E5F-DFAD-9968-1EECBF11378A}"/>
              </a:ext>
            </a:extLst>
          </p:cNvPr>
          <p:cNvSpPr txBox="1"/>
          <p:nvPr/>
        </p:nvSpPr>
        <p:spPr>
          <a:xfrm>
            <a:off x="0" y="1250601"/>
            <a:ext cx="10654389" cy="523220"/>
          </a:xfrm>
          <a:prstGeom prst="rect">
            <a:avLst/>
          </a:prstGeom>
          <a:noFill/>
        </p:spPr>
        <p:txBody>
          <a:bodyPr wrap="square" rtlCol="0">
            <a:spAutoFit/>
          </a:bodyPr>
          <a:lstStyle/>
          <a:p>
            <a:pPr algn="r" rtl="1"/>
            <a:r>
              <a:rPr lang="ar-EG" sz="2800" b="1" dirty="0">
                <a:solidFill>
                  <a:srgbClr val="C00000"/>
                </a:solidFill>
                <a:latin typeface="Calibri" panose="020F0502020204030204" pitchFamily="34" charset="0"/>
                <a:cs typeface="Calibri" panose="020F0502020204030204" pitchFamily="34" charset="0"/>
              </a:rPr>
              <a:t>8.  تعزيز الابتكار والتطوير المستمر </a:t>
            </a:r>
            <a:endParaRPr lang="en-MY" sz="2800" b="1" dirty="0">
              <a:solidFill>
                <a:srgbClr val="C00000"/>
              </a:solidFill>
              <a:latin typeface="Calibri" panose="020F0502020204030204" pitchFamily="34" charset="0"/>
              <a:cs typeface="Calibri" panose="020F0502020204030204" pitchFamily="34" charset="0"/>
            </a:endParaRPr>
          </a:p>
        </p:txBody>
      </p:sp>
      <p:sp>
        <p:nvSpPr>
          <p:cNvPr id="4" name="TextBox 3">
            <a:extLst>
              <a:ext uri="{FF2B5EF4-FFF2-40B4-BE49-F238E27FC236}">
                <a16:creationId xmlns:a16="http://schemas.microsoft.com/office/drawing/2014/main" xmlns="" id="{EF4468E9-3B26-E709-F157-1334868C45C9}"/>
              </a:ext>
            </a:extLst>
          </p:cNvPr>
          <p:cNvSpPr txBox="1"/>
          <p:nvPr/>
        </p:nvSpPr>
        <p:spPr>
          <a:xfrm>
            <a:off x="4134370" y="1868553"/>
            <a:ext cx="6507943" cy="4893647"/>
          </a:xfrm>
          <a:prstGeom prst="rect">
            <a:avLst/>
          </a:prstGeom>
          <a:noFill/>
        </p:spPr>
        <p:txBody>
          <a:bodyPr wrap="square" rtlCol="0">
            <a:spAutoFit/>
          </a:bodyPr>
          <a:lstStyle/>
          <a:p>
            <a:pPr algn="r" rtl="1"/>
            <a:r>
              <a:rPr lang="ar-EG" sz="2400" dirty="0"/>
              <a:t>تتيح </a:t>
            </a:r>
            <a:r>
              <a:rPr lang="ar-EG" sz="2400" b="1" dirty="0">
                <a:highlight>
                  <a:srgbClr val="FFFF00"/>
                </a:highlight>
              </a:rPr>
              <a:t>الأدوات الرقمية الابتكار السريع والتطوير </a:t>
            </a:r>
            <a:r>
              <a:rPr lang="ar-EG" sz="2400" dirty="0"/>
              <a:t>المستمر. </a:t>
            </a:r>
          </a:p>
          <a:p>
            <a:pPr algn="r" rtl="1"/>
            <a:r>
              <a:rPr lang="ar-EG" sz="2400" dirty="0"/>
              <a:t>على سبيل المثال:</a:t>
            </a:r>
          </a:p>
          <a:p>
            <a:pPr marL="342900" indent="-342900" algn="r" rtl="1">
              <a:buFont typeface="Wingdings" panose="05000000000000000000" pitchFamily="2" charset="2"/>
              <a:buChar char="q"/>
            </a:pPr>
            <a:r>
              <a:rPr lang="ar-EG" sz="2400" b="1" dirty="0"/>
              <a:t>منصات البرمجة السحابية</a:t>
            </a:r>
            <a:r>
              <a:rPr lang="ar-EG" sz="2400" dirty="0"/>
              <a:t> تتيح للشركات الصغيرة تطوير تطبيقات خاصة بها بسرعة.</a:t>
            </a:r>
          </a:p>
          <a:p>
            <a:pPr marL="342900" indent="-342900" algn="r" rtl="1">
              <a:buFont typeface="Wingdings" panose="05000000000000000000" pitchFamily="2" charset="2"/>
              <a:buChar char="q"/>
            </a:pPr>
            <a:r>
              <a:rPr lang="ar-EG" sz="2400" b="1" dirty="0"/>
              <a:t>تقنيات الذكاء الاصطناعي</a:t>
            </a:r>
            <a:r>
              <a:rPr lang="ar-EG" sz="2400" dirty="0"/>
              <a:t> و </a:t>
            </a:r>
            <a:r>
              <a:rPr lang="ar-EG" sz="2400" b="1" dirty="0"/>
              <a:t>البيانات الكبيرة</a:t>
            </a:r>
            <a:r>
              <a:rPr lang="ar-EG" sz="2400" dirty="0"/>
              <a:t> (</a:t>
            </a:r>
            <a:r>
              <a:rPr lang="en-MY" sz="2400" dirty="0"/>
              <a:t>Big Data) </a:t>
            </a:r>
            <a:r>
              <a:rPr lang="ar-EG" sz="2400" dirty="0"/>
              <a:t>تساعد الشركات الصغيرة على </a:t>
            </a:r>
            <a:r>
              <a:rPr lang="ar-EG" sz="2400" b="1" dirty="0"/>
              <a:t>تحليل تفاعلات العملاء</a:t>
            </a:r>
            <a:r>
              <a:rPr lang="ar-EG" sz="2400" dirty="0"/>
              <a:t> و </a:t>
            </a:r>
            <a:r>
              <a:rPr lang="ar-EG" sz="2400" b="1" dirty="0"/>
              <a:t>تخصيص العروض</a:t>
            </a:r>
            <a:r>
              <a:rPr lang="ar-EG" sz="2400" dirty="0"/>
              <a:t> بشكل أكثر دقة.</a:t>
            </a:r>
          </a:p>
          <a:p>
            <a:pPr marL="342900" indent="-342900" algn="r" rtl="1">
              <a:buFont typeface="Wingdings" panose="05000000000000000000" pitchFamily="2" charset="2"/>
              <a:buChar char="q"/>
            </a:pPr>
            <a:endParaRPr lang="ar-EG" sz="2400" dirty="0"/>
          </a:p>
          <a:p>
            <a:pPr marL="342900" indent="-342900" algn="r" rtl="1">
              <a:buFont typeface="Wingdings" panose="05000000000000000000" pitchFamily="2" charset="2"/>
              <a:buChar char="q"/>
            </a:pPr>
            <a:r>
              <a:rPr lang="ar-EG" sz="2400" b="1" dirty="0"/>
              <a:t>التطبيقات السحابية</a:t>
            </a:r>
            <a:r>
              <a:rPr lang="ar-EG" sz="2400" dirty="0"/>
              <a:t> توفر حلولًا مبتكرة في مجالات مثل </a:t>
            </a:r>
            <a:r>
              <a:rPr lang="ar-EG" sz="2400" b="1" dirty="0"/>
              <a:t>التخزين، إدارة المشاريع، والمحاسبة</a:t>
            </a:r>
            <a:r>
              <a:rPr lang="ar-EG" sz="2400" dirty="0"/>
              <a:t>.</a:t>
            </a:r>
          </a:p>
          <a:p>
            <a:pPr marL="342900" indent="-342900" algn="r" rtl="1">
              <a:buFont typeface="Wingdings" panose="05000000000000000000" pitchFamily="2" charset="2"/>
              <a:buChar char="q"/>
            </a:pPr>
            <a:r>
              <a:rPr lang="ar-EG" sz="2400" dirty="0"/>
              <a:t>هذا يُمكن الشركات من </a:t>
            </a:r>
            <a:r>
              <a:rPr lang="ar-EG" sz="2400" b="1" dirty="0"/>
              <a:t>تحسين خدماتها</a:t>
            </a:r>
            <a:r>
              <a:rPr lang="ar-EG" sz="2400" dirty="0"/>
              <a:t> بشكل مستمر وتقديم </a:t>
            </a:r>
            <a:r>
              <a:rPr lang="ar-EG" sz="2400" b="1" dirty="0"/>
              <a:t>حلول مبتكرة</a:t>
            </a:r>
            <a:r>
              <a:rPr lang="ar-EG" sz="2400" dirty="0"/>
              <a:t> لعملائه.</a:t>
            </a:r>
          </a:p>
          <a:p>
            <a:pPr marL="285750" indent="-285750" algn="r" rtl="1">
              <a:buFont typeface="Arial" panose="020B0604020202020204" pitchFamily="34" charset="0"/>
              <a:buChar char="•"/>
            </a:pPr>
            <a:endParaRPr lang="ar-JO" sz="2400" dirty="0"/>
          </a:p>
        </p:txBody>
      </p:sp>
      <p:sp>
        <p:nvSpPr>
          <p:cNvPr id="2" name="AutoShape 2" descr="ما هو الاقتصاد السلوكي ؟ | AvaTrade">
            <a:extLst>
              <a:ext uri="{FF2B5EF4-FFF2-40B4-BE49-F238E27FC236}">
                <a16:creationId xmlns:a16="http://schemas.microsoft.com/office/drawing/2014/main" xmlns="" id="{829FC208-A6B6-1401-FE6E-00A7DE83DC29}"/>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4"/>
          <a:stretch>
            <a:fillRect/>
          </a:stretch>
        </p:blipFill>
        <p:spPr>
          <a:xfrm>
            <a:off x="1316490" y="2830270"/>
            <a:ext cx="2619375" cy="1743075"/>
          </a:xfrm>
          <a:prstGeom prst="rect">
            <a:avLst/>
          </a:prstGeom>
        </p:spPr>
      </p:pic>
    </p:spTree>
    <p:extLst>
      <p:ext uri="{BB962C8B-B14F-4D97-AF65-F5344CB8AC3E}">
        <p14:creationId xmlns:p14="http://schemas.microsoft.com/office/powerpoint/2010/main" val="280160041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448212E4-1C3A-95F8-FF8A-873AD3C42D5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39390C79-93EF-3272-7A5F-591C1EC83DAA}"/>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D016A33F-B882-94E2-8F7B-5E284D0B11E5}"/>
              </a:ext>
            </a:extLst>
          </p:cNvPr>
          <p:cNvSpPr/>
          <p:nvPr/>
        </p:nvSpPr>
        <p:spPr>
          <a:xfrm>
            <a:off x="-147282" y="1420476"/>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743E6CBC-6722-5782-0F41-6DC9F60AAAF1}"/>
              </a:ext>
            </a:extLst>
          </p:cNvPr>
          <p:cNvSpPr/>
          <p:nvPr/>
        </p:nvSpPr>
        <p:spPr>
          <a:xfrm>
            <a:off x="1064871" y="1135975"/>
            <a:ext cx="9734309" cy="54738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الاقتصاد السلوكي</a:t>
            </a:r>
          </a:p>
        </p:txBody>
      </p:sp>
      <p:pic>
        <p:nvPicPr>
          <p:cNvPr id="5" name="Graphic 21">
            <a:extLst>
              <a:ext uri="{FF2B5EF4-FFF2-40B4-BE49-F238E27FC236}">
                <a16:creationId xmlns:a16="http://schemas.microsoft.com/office/drawing/2014/main" xmlns="" id="{74C281AE-F52C-88D1-5676-73557D8DF1C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3DFF7534-2536-B86E-CD3A-13E3524CCD28}"/>
              </a:ext>
            </a:extLst>
          </p:cNvPr>
          <p:cNvSpPr txBox="1"/>
          <p:nvPr/>
        </p:nvSpPr>
        <p:spPr>
          <a:xfrm>
            <a:off x="0" y="1250601"/>
            <a:ext cx="10654389" cy="523220"/>
          </a:xfrm>
          <a:prstGeom prst="rect">
            <a:avLst/>
          </a:prstGeom>
          <a:noFill/>
        </p:spPr>
        <p:txBody>
          <a:bodyPr wrap="square" rtlCol="0">
            <a:spAutoFit/>
          </a:bodyPr>
          <a:lstStyle/>
          <a:p>
            <a:pPr lvl="0" algn="r" rtl="1"/>
            <a:r>
              <a:rPr lang="ar-EG" sz="2800" b="1" dirty="0">
                <a:solidFill>
                  <a:srgbClr val="C00000"/>
                </a:solidFill>
                <a:latin typeface="Calibri" panose="020F0502020204030204" pitchFamily="34" charset="0"/>
                <a:cs typeface="Calibri" panose="020F0502020204030204" pitchFamily="34" charset="0"/>
              </a:rPr>
              <a:t>9. زيادة القدرة على التوسع الدولي</a:t>
            </a:r>
            <a:endParaRPr lang="en-MY" sz="2800" b="1" dirty="0">
              <a:solidFill>
                <a:srgbClr val="C00000"/>
              </a:solidFill>
              <a:latin typeface="Calibri" panose="020F0502020204030204" pitchFamily="34" charset="0"/>
              <a:cs typeface="Calibri" panose="020F0502020204030204" pitchFamily="34" charset="0"/>
            </a:endParaRPr>
          </a:p>
        </p:txBody>
      </p:sp>
      <p:sp>
        <p:nvSpPr>
          <p:cNvPr id="4" name="TextBox 3">
            <a:extLst>
              <a:ext uri="{FF2B5EF4-FFF2-40B4-BE49-F238E27FC236}">
                <a16:creationId xmlns:a16="http://schemas.microsoft.com/office/drawing/2014/main" xmlns="" id="{45604E94-3845-0AB6-A01F-E8ADF1180B70}"/>
              </a:ext>
            </a:extLst>
          </p:cNvPr>
          <p:cNvSpPr txBox="1"/>
          <p:nvPr/>
        </p:nvSpPr>
        <p:spPr>
          <a:xfrm>
            <a:off x="2336800" y="1969407"/>
            <a:ext cx="8293438" cy="3046988"/>
          </a:xfrm>
          <a:prstGeom prst="rect">
            <a:avLst/>
          </a:prstGeom>
          <a:noFill/>
        </p:spPr>
        <p:txBody>
          <a:bodyPr wrap="square" rtlCol="0">
            <a:spAutoFit/>
          </a:bodyPr>
          <a:lstStyle/>
          <a:p>
            <a:pPr algn="r" rtl="1"/>
            <a:r>
              <a:rPr lang="ar-EG" sz="2400" b="1" dirty="0">
                <a:solidFill>
                  <a:srgbClr val="FF0000"/>
                </a:solidFill>
                <a:latin typeface="Alexandria" charset="0"/>
                <a:cs typeface="Alexandria" charset="0"/>
              </a:rPr>
              <a:t> </a:t>
            </a:r>
            <a:r>
              <a:rPr lang="ar-EG" sz="2400" dirty="0"/>
              <a:t>بفضل الاقتصاد الرقمي، أصبح من السهل على الشركات الصغيرة أن </a:t>
            </a:r>
            <a:r>
              <a:rPr lang="ar-EG" sz="2400" b="1" dirty="0"/>
              <a:t>تتوسع دوليًا</a:t>
            </a:r>
            <a:r>
              <a:rPr lang="ar-EG" sz="2400" dirty="0"/>
              <a:t> دون الحاجة إلى استثمارات ضخمة:</a:t>
            </a:r>
          </a:p>
          <a:p>
            <a:pPr algn="r" rtl="1"/>
            <a:r>
              <a:rPr lang="ar-EG" sz="2400" dirty="0"/>
              <a:t>يمكن فتح </a:t>
            </a:r>
            <a:r>
              <a:rPr lang="ar-EG" sz="2400" b="1" dirty="0"/>
              <a:t>متاجر إلكترونية</a:t>
            </a:r>
            <a:r>
              <a:rPr lang="ar-EG" sz="2400" dirty="0"/>
              <a:t> بسهولة على منصات التجارة الإلكترونية العالمية مثل </a:t>
            </a:r>
            <a:r>
              <a:rPr lang="ar-EG" sz="2400" b="1" dirty="0"/>
              <a:t>أمازون، إيباي، أو إيستي</a:t>
            </a:r>
            <a:r>
              <a:rPr lang="ar-EG" sz="2400" dirty="0"/>
              <a:t>.</a:t>
            </a:r>
          </a:p>
          <a:p>
            <a:pPr algn="r" rtl="1"/>
            <a:r>
              <a:rPr lang="ar-EG" sz="2400" dirty="0"/>
              <a:t>يمكن أيضًا التوسع في </a:t>
            </a:r>
            <a:r>
              <a:rPr lang="ar-EG" sz="2400" b="1" dirty="0"/>
              <a:t>التسويق الرقمي</a:t>
            </a:r>
            <a:r>
              <a:rPr lang="ar-EG" sz="2400" dirty="0"/>
              <a:t> للوصول إلى جمهور من دول مختلفة.</a:t>
            </a:r>
          </a:p>
          <a:p>
            <a:pPr algn="r" rtl="1"/>
            <a:r>
              <a:rPr lang="ar-EG" sz="2400" dirty="0"/>
              <a:t>هذه القدرة على التوسع الدولي تسهم في زيادة </a:t>
            </a:r>
            <a:r>
              <a:rPr lang="ar-EG" sz="2400" b="1" dirty="0"/>
              <a:t>المبيعات</a:t>
            </a:r>
            <a:r>
              <a:rPr lang="ar-EG" sz="2400" dirty="0"/>
              <a:t> وتنمية الأعمال في أسواق جديدة</a:t>
            </a:r>
          </a:p>
          <a:p>
            <a:pPr algn="r" rtl="1"/>
            <a:r>
              <a:rPr lang="ar-EG" sz="2400" dirty="0"/>
              <a:t>"</a:t>
            </a:r>
            <a:r>
              <a:rPr lang="ar-EG" sz="2400" dirty="0">
                <a:latin typeface="Alexandria" charset="0"/>
                <a:cs typeface="Alexandria" charset="0"/>
              </a:rPr>
              <a:t>.</a:t>
            </a:r>
            <a:endParaRPr lang="ar-JO" sz="2400" dirty="0">
              <a:latin typeface="Alexandria" charset="0"/>
              <a:cs typeface="Alexandria" charset="0"/>
            </a:endParaRPr>
          </a:p>
        </p:txBody>
      </p:sp>
      <p:sp>
        <p:nvSpPr>
          <p:cNvPr id="2" name="AutoShape 2" descr="ما هو الاقتصاد السلوكي ؟ | AvaTrade">
            <a:extLst>
              <a:ext uri="{FF2B5EF4-FFF2-40B4-BE49-F238E27FC236}">
                <a16:creationId xmlns:a16="http://schemas.microsoft.com/office/drawing/2014/main" xmlns="" id="{7349A485-63C4-29C0-D2C2-C27E2B93CCEB}"/>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6" name="Picture 5"/>
          <p:cNvPicPr>
            <a:picLocks noChangeAspect="1"/>
          </p:cNvPicPr>
          <p:nvPr/>
        </p:nvPicPr>
        <p:blipFill>
          <a:blip r:embed="rId4"/>
          <a:stretch>
            <a:fillRect/>
          </a:stretch>
        </p:blipFill>
        <p:spPr>
          <a:xfrm>
            <a:off x="3249930" y="4720294"/>
            <a:ext cx="3381375" cy="1352550"/>
          </a:xfrm>
          <a:prstGeom prst="rect">
            <a:avLst/>
          </a:prstGeom>
        </p:spPr>
      </p:pic>
    </p:spTree>
    <p:extLst>
      <p:ext uri="{BB962C8B-B14F-4D97-AF65-F5344CB8AC3E}">
        <p14:creationId xmlns:p14="http://schemas.microsoft.com/office/powerpoint/2010/main" val="186553236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11DF8E89-FBFF-3973-F2D6-5203D46C886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3CE8402A-38D4-9E49-D7E6-602F900F524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30F9A363-8BEE-6D2E-5F9B-030CC26FC23F}"/>
              </a:ext>
            </a:extLst>
          </p:cNvPr>
          <p:cNvSpPr/>
          <p:nvPr/>
        </p:nvSpPr>
        <p:spPr>
          <a:xfrm>
            <a:off x="-147282" y="1420476"/>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D15FFCE1-B02B-363A-D549-0E8F4BE6EF22}"/>
              </a:ext>
            </a:extLst>
          </p:cNvPr>
          <p:cNvSpPr/>
          <p:nvPr/>
        </p:nvSpPr>
        <p:spPr>
          <a:xfrm>
            <a:off x="1064871" y="1135975"/>
            <a:ext cx="9734309" cy="54738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الاقتصاد السلوكي</a:t>
            </a:r>
          </a:p>
        </p:txBody>
      </p:sp>
      <p:pic>
        <p:nvPicPr>
          <p:cNvPr id="5" name="Graphic 21">
            <a:extLst>
              <a:ext uri="{FF2B5EF4-FFF2-40B4-BE49-F238E27FC236}">
                <a16:creationId xmlns:a16="http://schemas.microsoft.com/office/drawing/2014/main" xmlns="" id="{B0009302-D5DE-8B6A-1392-7014CDC56A7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2EFD5AEF-C89D-F4D4-B244-BF07A789C900}"/>
              </a:ext>
            </a:extLst>
          </p:cNvPr>
          <p:cNvSpPr txBox="1"/>
          <p:nvPr/>
        </p:nvSpPr>
        <p:spPr>
          <a:xfrm>
            <a:off x="0" y="1250601"/>
            <a:ext cx="10654389" cy="523220"/>
          </a:xfrm>
          <a:prstGeom prst="rect">
            <a:avLst/>
          </a:prstGeom>
          <a:noFill/>
        </p:spPr>
        <p:txBody>
          <a:bodyPr wrap="square" rtlCol="0">
            <a:spAutoFit/>
          </a:bodyPr>
          <a:lstStyle/>
          <a:p>
            <a:pPr lvl="0" algn="r" rtl="1"/>
            <a:r>
              <a:rPr lang="ar-EG" sz="2800" b="1" dirty="0">
                <a:solidFill>
                  <a:srgbClr val="C00000"/>
                </a:solidFill>
                <a:latin typeface="Calibri" panose="020F0502020204030204" pitchFamily="34" charset="0"/>
                <a:cs typeface="Calibri" panose="020F0502020204030204" pitchFamily="34" charset="0"/>
              </a:rPr>
              <a:t>10. تحسين تجربة العملاء</a:t>
            </a:r>
            <a:endParaRPr lang="en-MY" sz="2800" b="1" dirty="0">
              <a:solidFill>
                <a:srgbClr val="C00000"/>
              </a:solidFill>
              <a:latin typeface="Calibri" panose="020F0502020204030204" pitchFamily="34" charset="0"/>
              <a:cs typeface="Calibri" panose="020F0502020204030204" pitchFamily="34" charset="0"/>
            </a:endParaRPr>
          </a:p>
        </p:txBody>
      </p:sp>
      <p:sp>
        <p:nvSpPr>
          <p:cNvPr id="2" name="AutoShape 2" descr="ما هو الاقتصاد السلوكي ؟ | AvaTrade">
            <a:extLst>
              <a:ext uri="{FF2B5EF4-FFF2-40B4-BE49-F238E27FC236}">
                <a16:creationId xmlns:a16="http://schemas.microsoft.com/office/drawing/2014/main" xmlns="" id="{C2F5949B-955D-496D-D1D1-99195977CB3E}"/>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 name="TextBox 3">
            <a:extLst>
              <a:ext uri="{FF2B5EF4-FFF2-40B4-BE49-F238E27FC236}">
                <a16:creationId xmlns:a16="http://schemas.microsoft.com/office/drawing/2014/main" xmlns="" id="{3B83B3AF-7BD7-D016-DEBD-10BB7EFA1F17}"/>
              </a:ext>
            </a:extLst>
          </p:cNvPr>
          <p:cNvSpPr txBox="1"/>
          <p:nvPr/>
        </p:nvSpPr>
        <p:spPr>
          <a:xfrm>
            <a:off x="3629025" y="1788704"/>
            <a:ext cx="7025363" cy="3046988"/>
          </a:xfrm>
          <a:prstGeom prst="rect">
            <a:avLst/>
          </a:prstGeom>
          <a:noFill/>
        </p:spPr>
        <p:txBody>
          <a:bodyPr wrap="square" rtlCol="0">
            <a:spAutoFit/>
          </a:bodyPr>
          <a:lstStyle/>
          <a:p>
            <a:pPr algn="r"/>
            <a:r>
              <a:rPr lang="ar-EG" sz="2400" b="1" dirty="0">
                <a:solidFill>
                  <a:srgbClr val="FF0000"/>
                </a:solidFill>
                <a:latin typeface="Alexandria"/>
                <a:cs typeface="Alexandria" charset="0"/>
              </a:rPr>
              <a:t> </a:t>
            </a:r>
            <a:r>
              <a:rPr lang="ar-EG" sz="2400" dirty="0"/>
              <a:t>عبر استخدام الأدوات الرقمية، يمكن للشركات الصغيرة أن:</a:t>
            </a:r>
          </a:p>
          <a:p>
            <a:pPr marL="342900" indent="-342900" algn="r" rtl="1">
              <a:buFont typeface="Arial" panose="020B0604020202020204" pitchFamily="34" charset="0"/>
              <a:buChar char="•"/>
            </a:pPr>
            <a:r>
              <a:rPr lang="ar-EG" sz="2400" b="1" dirty="0"/>
              <a:t>تخصص الخدمة</a:t>
            </a:r>
            <a:r>
              <a:rPr lang="ar-EG" sz="2400" dirty="0"/>
              <a:t> لعملائها بناءً على تفضيلاتهم وسلوكهم الشرائي.</a:t>
            </a:r>
          </a:p>
          <a:p>
            <a:pPr marL="342900" indent="-342900" algn="r" rtl="1">
              <a:buFont typeface="Arial" panose="020B0604020202020204" pitchFamily="34" charset="0"/>
              <a:buChar char="•"/>
            </a:pPr>
            <a:r>
              <a:rPr lang="ar-EG" sz="2400" b="1" dirty="0"/>
              <a:t>تقديم دعم فني أسرع</a:t>
            </a:r>
            <a:r>
              <a:rPr lang="ar-EG" sz="2400" dirty="0"/>
              <a:t> عبر </a:t>
            </a:r>
            <a:r>
              <a:rPr lang="ar-EG" sz="2400" b="1" dirty="0"/>
              <a:t>الدردشة المباشرة</a:t>
            </a:r>
            <a:r>
              <a:rPr lang="ar-EG" sz="2400" dirty="0"/>
              <a:t> أو </a:t>
            </a:r>
            <a:r>
              <a:rPr lang="ar-EG" sz="2400" b="1" dirty="0"/>
              <a:t>البريد الإلكتروني</a:t>
            </a:r>
            <a:r>
              <a:rPr lang="ar-EG" sz="2400" dirty="0"/>
              <a:t>.</a:t>
            </a:r>
          </a:p>
          <a:p>
            <a:pPr marL="342900" indent="-342900" algn="r" rtl="1">
              <a:buFont typeface="Arial" panose="020B0604020202020204" pitchFamily="34" charset="0"/>
              <a:buChar char="•"/>
            </a:pPr>
            <a:r>
              <a:rPr lang="ar-EG" sz="2400" dirty="0"/>
              <a:t>استخدام </a:t>
            </a:r>
            <a:r>
              <a:rPr lang="ar-EG" sz="2400" b="1" dirty="0"/>
              <a:t>الذكاء الاصطناعي</a:t>
            </a:r>
            <a:r>
              <a:rPr lang="ar-EG" sz="2400" dirty="0"/>
              <a:t> في خدمة العملاء لتحسين </a:t>
            </a:r>
            <a:r>
              <a:rPr lang="ar-EG" sz="2400" b="1" dirty="0"/>
              <a:t>التفاعل مع العملاء</a:t>
            </a:r>
            <a:r>
              <a:rPr lang="ar-EG" sz="2400" dirty="0"/>
              <a:t>.</a:t>
            </a:r>
          </a:p>
          <a:p>
            <a:pPr marL="342900" indent="-342900" algn="r" rtl="1">
              <a:buFont typeface="Arial" panose="020B0604020202020204" pitchFamily="34" charset="0"/>
              <a:buChar char="•"/>
            </a:pPr>
            <a:r>
              <a:rPr lang="ar-EG" sz="2400" dirty="0"/>
              <a:t>هذه التجارب </a:t>
            </a:r>
            <a:r>
              <a:rPr lang="ar-EG" sz="2400" b="1" dirty="0"/>
              <a:t>المخصصة</a:t>
            </a:r>
            <a:r>
              <a:rPr lang="ar-EG" sz="2400" dirty="0"/>
              <a:t> تعمل على بناء </a:t>
            </a:r>
            <a:r>
              <a:rPr lang="ar-EG" sz="2400" b="1" dirty="0"/>
              <a:t>ولاء العملاء</a:t>
            </a:r>
            <a:r>
              <a:rPr lang="ar-EG" sz="2400" dirty="0"/>
              <a:t> وزيادة فرص العودة للشراء</a:t>
            </a:r>
            <a:r>
              <a:rPr lang="ar-JO" sz="2400" dirty="0"/>
              <a:t>.</a:t>
            </a:r>
            <a:endParaRPr lang="ar-EG" sz="2400" dirty="0"/>
          </a:p>
          <a:p>
            <a:pPr marL="342900" indent="-342900" algn="just" rtl="1">
              <a:buFont typeface="Arial" panose="020B0604020202020204" pitchFamily="34" charset="0"/>
              <a:buChar char="•"/>
            </a:pPr>
            <a:endParaRPr lang="en-US" sz="2400" b="1" dirty="0">
              <a:latin typeface="Alexandria"/>
              <a:cs typeface="Alexandria" charset="0"/>
            </a:endParaRPr>
          </a:p>
        </p:txBody>
      </p:sp>
      <p:pic>
        <p:nvPicPr>
          <p:cNvPr id="3" name="Picture 2"/>
          <p:cNvPicPr>
            <a:picLocks noChangeAspect="1"/>
          </p:cNvPicPr>
          <p:nvPr/>
        </p:nvPicPr>
        <p:blipFill>
          <a:blip r:embed="rId4"/>
          <a:stretch>
            <a:fillRect/>
          </a:stretch>
        </p:blipFill>
        <p:spPr>
          <a:xfrm>
            <a:off x="3629025" y="4697589"/>
            <a:ext cx="2619375" cy="1743075"/>
          </a:xfrm>
          <a:prstGeom prst="rect">
            <a:avLst/>
          </a:prstGeom>
        </p:spPr>
      </p:pic>
    </p:spTree>
    <p:extLst>
      <p:ext uri="{BB962C8B-B14F-4D97-AF65-F5344CB8AC3E}">
        <p14:creationId xmlns:p14="http://schemas.microsoft.com/office/powerpoint/2010/main" val="400036858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E6D7B93E-F802-D423-9475-52D1821DF19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499E206A-61E6-B8E9-E586-6CEAE70BCBD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74FD546E-181F-7466-52A0-24F0D267B21E}"/>
              </a:ext>
            </a:extLst>
          </p:cNvPr>
          <p:cNvSpPr/>
          <p:nvPr/>
        </p:nvSpPr>
        <p:spPr>
          <a:xfrm>
            <a:off x="-147282" y="1420476"/>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2621375B-C636-3677-77D5-DD9EF8CBB09C}"/>
              </a:ext>
            </a:extLst>
          </p:cNvPr>
          <p:cNvSpPr/>
          <p:nvPr/>
        </p:nvSpPr>
        <p:spPr>
          <a:xfrm>
            <a:off x="1064871" y="1157241"/>
            <a:ext cx="9734309" cy="54738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الاقتصاد السلوكي</a:t>
            </a:r>
          </a:p>
        </p:txBody>
      </p:sp>
      <p:pic>
        <p:nvPicPr>
          <p:cNvPr id="5" name="Graphic 21">
            <a:extLst>
              <a:ext uri="{FF2B5EF4-FFF2-40B4-BE49-F238E27FC236}">
                <a16:creationId xmlns:a16="http://schemas.microsoft.com/office/drawing/2014/main" xmlns="" id="{9A12E7F6-5FB7-8AB2-CE4C-727318787AE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A0563FE5-F517-0F40-8FB9-310E1E1571A5}"/>
              </a:ext>
            </a:extLst>
          </p:cNvPr>
          <p:cNvSpPr txBox="1"/>
          <p:nvPr/>
        </p:nvSpPr>
        <p:spPr>
          <a:xfrm>
            <a:off x="0" y="1250601"/>
            <a:ext cx="10654389" cy="523220"/>
          </a:xfrm>
          <a:prstGeom prst="rect">
            <a:avLst/>
          </a:prstGeom>
          <a:noFill/>
        </p:spPr>
        <p:txBody>
          <a:bodyPr wrap="square" rtlCol="0">
            <a:spAutoFit/>
          </a:bodyPr>
          <a:lstStyle/>
          <a:p>
            <a:pPr lvl="0" algn="r" rtl="1"/>
            <a:r>
              <a:rPr lang="en-US" sz="2800" b="1" dirty="0">
                <a:solidFill>
                  <a:srgbClr val="C00000"/>
                </a:solidFill>
                <a:latin typeface="Calibri" panose="020F0502020204030204" pitchFamily="34" charset="0"/>
                <a:cs typeface="Calibri" panose="020F0502020204030204" pitchFamily="34" charset="0"/>
              </a:rPr>
              <a:t>11</a:t>
            </a:r>
            <a:r>
              <a:rPr lang="ar-JO" sz="2800" b="1" dirty="0">
                <a:solidFill>
                  <a:srgbClr val="C00000"/>
                </a:solidFill>
                <a:latin typeface="Calibri" panose="020F0502020204030204" pitchFamily="34" charset="0"/>
                <a:cs typeface="Calibri" panose="020F0502020204030204" pitchFamily="34" charset="0"/>
              </a:rPr>
              <a:t>.</a:t>
            </a:r>
            <a:r>
              <a:rPr lang="ar-EG" sz="2800" b="1" dirty="0">
                <a:solidFill>
                  <a:srgbClr val="C00000"/>
                </a:solidFill>
                <a:latin typeface="Calibri" panose="020F0502020204030204" pitchFamily="34" charset="0"/>
                <a:cs typeface="Calibri" panose="020F0502020204030204" pitchFamily="34" charset="0"/>
              </a:rPr>
              <a:t> تعزيز الشفافية والمصداقية</a:t>
            </a:r>
            <a:endParaRPr lang="en-MY" sz="2800" b="1" dirty="0">
              <a:solidFill>
                <a:srgbClr val="C00000"/>
              </a:solidFill>
              <a:latin typeface="Calibri" panose="020F0502020204030204" pitchFamily="34" charset="0"/>
              <a:cs typeface="Calibri" panose="020F0502020204030204" pitchFamily="34" charset="0"/>
            </a:endParaRPr>
          </a:p>
        </p:txBody>
      </p:sp>
      <p:sp>
        <p:nvSpPr>
          <p:cNvPr id="4" name="TextBox 3">
            <a:extLst>
              <a:ext uri="{FF2B5EF4-FFF2-40B4-BE49-F238E27FC236}">
                <a16:creationId xmlns:a16="http://schemas.microsoft.com/office/drawing/2014/main" xmlns="" id="{03F56D8E-5016-EC79-963C-AB834B90610B}"/>
              </a:ext>
            </a:extLst>
          </p:cNvPr>
          <p:cNvSpPr txBox="1"/>
          <p:nvPr/>
        </p:nvSpPr>
        <p:spPr>
          <a:xfrm>
            <a:off x="1561762" y="1969407"/>
            <a:ext cx="9068476" cy="5755422"/>
          </a:xfrm>
          <a:prstGeom prst="rect">
            <a:avLst/>
          </a:prstGeom>
          <a:noFill/>
        </p:spPr>
        <p:txBody>
          <a:bodyPr wrap="square" rtlCol="0">
            <a:spAutoFit/>
          </a:bodyPr>
          <a:lstStyle/>
          <a:p>
            <a:pPr algn="r" rtl="1"/>
            <a:r>
              <a:rPr lang="ar-EG" sz="2400" dirty="0"/>
              <a:t>يساعد </a:t>
            </a:r>
            <a:r>
              <a:rPr lang="ar-EG" sz="2400" b="1" dirty="0">
                <a:highlight>
                  <a:srgbClr val="FFFF00"/>
                </a:highlight>
              </a:rPr>
              <a:t>الاقتصاد الرقمي الشركات الصغيرة على</a:t>
            </a:r>
            <a:r>
              <a:rPr lang="ar-EG" sz="2400" dirty="0"/>
              <a:t>:</a:t>
            </a:r>
          </a:p>
          <a:p>
            <a:pPr algn="r" rtl="1"/>
            <a:endParaRPr lang="ar-EG" sz="2400" dirty="0"/>
          </a:p>
          <a:p>
            <a:pPr marL="342900" indent="-342900" algn="r" rtl="1">
              <a:buFont typeface="Arial" panose="020B0604020202020204" pitchFamily="34" charset="0"/>
              <a:buChar char="•"/>
            </a:pPr>
            <a:r>
              <a:rPr lang="ar-EG" sz="2400" dirty="0"/>
              <a:t>تقديم </a:t>
            </a:r>
            <a:r>
              <a:rPr lang="ar-EG" sz="2400" b="1" dirty="0"/>
              <a:t>معلومات واضحة</a:t>
            </a:r>
            <a:r>
              <a:rPr lang="ar-EG" sz="2400" dirty="0"/>
              <a:t> و </a:t>
            </a:r>
            <a:r>
              <a:rPr lang="ar-EG" sz="2400" b="1" dirty="0"/>
              <a:t>موثوقة</a:t>
            </a:r>
            <a:r>
              <a:rPr lang="ar-EG" sz="2400" dirty="0"/>
              <a:t> عن المنتجات والخدمات.</a:t>
            </a:r>
          </a:p>
          <a:p>
            <a:pPr marL="342900" indent="-342900" algn="r" rtl="1">
              <a:buFont typeface="Arial" panose="020B0604020202020204" pitchFamily="34" charset="0"/>
              <a:buChar char="•"/>
            </a:pPr>
            <a:r>
              <a:rPr lang="ar-EG" sz="2400" dirty="0"/>
              <a:t>تسهيل </a:t>
            </a:r>
            <a:r>
              <a:rPr lang="ar-EG" sz="2400" b="1" dirty="0"/>
              <a:t>التعاملات المالية</a:t>
            </a:r>
            <a:r>
              <a:rPr lang="ar-EG" sz="2400" dirty="0"/>
              <a:t> بشكل آمن عبر الإنترنت باستخدام </a:t>
            </a:r>
            <a:r>
              <a:rPr lang="ar-EG" sz="2400" b="1" dirty="0"/>
              <a:t>أنظمة الدفع الإلكتروني</a:t>
            </a:r>
            <a:r>
              <a:rPr lang="ar-EG" sz="2400" dirty="0"/>
              <a:t>.</a:t>
            </a:r>
          </a:p>
          <a:p>
            <a:pPr marL="342900" indent="-342900" algn="r" rtl="1">
              <a:buFont typeface="Arial" panose="020B0604020202020204" pitchFamily="34" charset="0"/>
              <a:buChar char="•"/>
            </a:pPr>
            <a:r>
              <a:rPr lang="ar-EG" sz="2400" dirty="0"/>
              <a:t>استخدام </a:t>
            </a:r>
            <a:r>
              <a:rPr lang="ar-EG" sz="2400" b="1" dirty="0"/>
              <a:t>التكنولوجيا لتوثيق العقود</a:t>
            </a:r>
            <a:r>
              <a:rPr lang="ar-EG" sz="2400" dirty="0"/>
              <a:t> وحماية المعاملات من التلاعب.</a:t>
            </a:r>
          </a:p>
          <a:p>
            <a:pPr marL="342900" indent="-342900" algn="r" rtl="1">
              <a:buFont typeface="Arial" panose="020B0604020202020204" pitchFamily="34" charset="0"/>
              <a:buChar char="•"/>
            </a:pPr>
            <a:r>
              <a:rPr lang="ar-EG" sz="2400" dirty="0"/>
              <a:t>هذا يعزز </a:t>
            </a:r>
            <a:r>
              <a:rPr lang="ar-EG" sz="2400" b="1" dirty="0"/>
              <a:t>الثقة والمصداقية</a:t>
            </a:r>
            <a:r>
              <a:rPr lang="ar-EG" sz="2400" dirty="0"/>
              <a:t> بين الشركات الصغيرة والعملاء، مما يزيد من </a:t>
            </a:r>
            <a:r>
              <a:rPr lang="ar-EG" sz="2400" b="1" dirty="0"/>
              <a:t>استقرار السوق</a:t>
            </a:r>
            <a:r>
              <a:rPr lang="ar-EG" sz="2400" dirty="0"/>
              <a:t>.</a:t>
            </a:r>
          </a:p>
          <a:p>
            <a:pPr marL="342900" indent="-342900" algn="r" rtl="1">
              <a:buFont typeface="Arial" panose="020B0604020202020204" pitchFamily="34" charset="0"/>
              <a:buChar char="•"/>
            </a:pPr>
            <a:endParaRPr lang="ar-EG" sz="2400" dirty="0"/>
          </a:p>
          <a:p>
            <a:pPr marL="342900" indent="-342900" algn="r" rtl="1">
              <a:buFont typeface="Arial" panose="020B0604020202020204" pitchFamily="34" charset="0"/>
              <a:buChar char="•"/>
            </a:pPr>
            <a:endParaRPr lang="ar-EG" sz="2400" dirty="0"/>
          </a:p>
          <a:p>
            <a:pPr algn="r" rtl="1"/>
            <a:endParaRPr lang="ar-EG" sz="2400" dirty="0"/>
          </a:p>
          <a:p>
            <a:pPr algn="r" rtl="1"/>
            <a:endParaRPr lang="ar-EG" sz="2400" dirty="0"/>
          </a:p>
          <a:p>
            <a:pPr algn="r"/>
            <a:endParaRPr lang="ar-EG" sz="2400" dirty="0"/>
          </a:p>
          <a:p>
            <a:pPr algn="r"/>
            <a:endParaRPr lang="ar-EG" sz="2400" dirty="0"/>
          </a:p>
          <a:p>
            <a:pPr algn="r"/>
            <a:endParaRPr lang="ar-EG" sz="2800" dirty="0"/>
          </a:p>
          <a:p>
            <a:pPr lvl="0" algn="just" rtl="1"/>
            <a:endParaRPr lang="en-MY" sz="2800" dirty="0">
              <a:solidFill>
                <a:srgbClr val="C00000"/>
              </a:solidFill>
            </a:endParaRPr>
          </a:p>
        </p:txBody>
      </p:sp>
      <p:sp>
        <p:nvSpPr>
          <p:cNvPr id="2" name="AutoShape 2" descr="ما هو الاقتصاد السلوكي ؟ | AvaTrade">
            <a:extLst>
              <a:ext uri="{FF2B5EF4-FFF2-40B4-BE49-F238E27FC236}">
                <a16:creationId xmlns:a16="http://schemas.microsoft.com/office/drawing/2014/main" xmlns="" id="{C439373F-CAD1-1328-5B9D-AB1DF6816BEE}"/>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0" name="Rectangle: Folded Corner 2">
            <a:extLst>
              <a:ext uri="{FF2B5EF4-FFF2-40B4-BE49-F238E27FC236}">
                <a16:creationId xmlns:a16="http://schemas.microsoft.com/office/drawing/2014/main" xmlns="" id="{97956F3A-CC5E-CA63-9089-174BA48DD9BD}"/>
              </a:ext>
            </a:extLst>
          </p:cNvPr>
          <p:cNvSpPr/>
          <p:nvPr/>
        </p:nvSpPr>
        <p:spPr>
          <a:xfrm>
            <a:off x="3249930" y="4386497"/>
            <a:ext cx="4986098" cy="2436225"/>
          </a:xfrm>
          <a:prstGeom prst="foldedCorner">
            <a:avLst/>
          </a:prstGeom>
          <a:solidFill>
            <a:srgbClr val="91D8EC"/>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xmlns="" id="{EC362568-2BCD-32BD-86A6-DB8740642225}"/>
              </a:ext>
            </a:extLst>
          </p:cNvPr>
          <p:cNvSpPr txBox="1"/>
          <p:nvPr/>
        </p:nvSpPr>
        <p:spPr>
          <a:xfrm>
            <a:off x="3853543" y="4514398"/>
            <a:ext cx="4180113" cy="2308324"/>
          </a:xfrm>
          <a:prstGeom prst="rect">
            <a:avLst/>
          </a:prstGeom>
          <a:noFill/>
        </p:spPr>
        <p:txBody>
          <a:bodyPr wrap="square" rtlCol="0">
            <a:spAutoFit/>
          </a:bodyPr>
          <a:lstStyle/>
          <a:p>
            <a:pPr marL="285750" indent="-285750" algn="just" rtl="1">
              <a:buFont typeface="Wingdings" panose="05000000000000000000" pitchFamily="2" charset="2"/>
              <a:buChar char="ü"/>
            </a:pPr>
            <a:r>
              <a:rPr lang="ar-SA" dirty="0"/>
              <a:t> </a:t>
            </a:r>
            <a:r>
              <a:rPr lang="ar-EG" b="1" dirty="0"/>
              <a:t>الخلاصة </a:t>
            </a:r>
            <a:r>
              <a:rPr lang="ar-EG" dirty="0"/>
              <a:t>: الاقتصاد الرقمي يلعب دورًا كبيرًا في </a:t>
            </a:r>
            <a:r>
              <a:rPr lang="ar-EG" b="1" dirty="0"/>
              <a:t>رفع تنافسية الشركات الصغيرة والمتوسطة</a:t>
            </a:r>
            <a:r>
              <a:rPr lang="ar-EG" dirty="0"/>
              <a:t>، حيث يمنحها أدوات وموارد متنوعة يمكنها من </a:t>
            </a:r>
            <a:r>
              <a:rPr lang="ar-EG" b="1" dirty="0"/>
              <a:t>الابتكار، التوسع، وتحسين العمليات</a:t>
            </a:r>
            <a:r>
              <a:rPr lang="ar-EG" dirty="0"/>
              <a:t>. من خلال الاستفادة من التقنيات الرقمية مثل </a:t>
            </a:r>
            <a:r>
              <a:rPr lang="ar-EG" b="1" dirty="0"/>
              <a:t>التجارة الإلكترونية، الذكاء الاصطناعي، وتحليل البيانات</a:t>
            </a:r>
            <a:r>
              <a:rPr lang="ar-EG" dirty="0"/>
              <a:t>، يمكن للشركات الصغيرة أن تنمو بشكل أسرع وتنافس بشكل أكبر في السوق المحلي والعالمي.</a:t>
            </a:r>
            <a:r>
              <a:rPr lang="ar-SA" dirty="0"/>
              <a:t> </a:t>
            </a:r>
            <a:r>
              <a:rPr lang="ar-EG" dirty="0"/>
              <a:t> </a:t>
            </a:r>
            <a:endParaRPr lang="en-US" dirty="0"/>
          </a:p>
        </p:txBody>
      </p:sp>
    </p:spTree>
    <p:extLst>
      <p:ext uri="{BB962C8B-B14F-4D97-AF65-F5344CB8AC3E}">
        <p14:creationId xmlns:p14="http://schemas.microsoft.com/office/powerpoint/2010/main" val="201471569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93549C20-A280-349F-4EB8-C80A82BC4C8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B3010050-292C-8494-B1E2-52C09CB5D4E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C65E219A-D9F0-F32A-3A13-A87A8267294B}"/>
              </a:ext>
            </a:extLst>
          </p:cNvPr>
          <p:cNvSpPr/>
          <p:nvPr/>
        </p:nvSpPr>
        <p:spPr>
          <a:xfrm>
            <a:off x="-147282" y="1420476"/>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431D38DB-3414-7C41-3120-26309C9B289B}"/>
              </a:ext>
            </a:extLst>
          </p:cNvPr>
          <p:cNvSpPr/>
          <p:nvPr/>
        </p:nvSpPr>
        <p:spPr>
          <a:xfrm>
            <a:off x="677056" y="1268170"/>
            <a:ext cx="10249650" cy="465416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الاقتصاد السلوكي</a:t>
            </a:r>
          </a:p>
        </p:txBody>
      </p:sp>
      <p:pic>
        <p:nvPicPr>
          <p:cNvPr id="5" name="Graphic 21">
            <a:extLst>
              <a:ext uri="{FF2B5EF4-FFF2-40B4-BE49-F238E27FC236}">
                <a16:creationId xmlns:a16="http://schemas.microsoft.com/office/drawing/2014/main" xmlns="" id="{CDDA6EDA-4CA7-A5E4-D25B-4E11C0D88D4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0D65FB50-1C97-ADC5-5E5B-66B475DFA0EF}"/>
              </a:ext>
            </a:extLst>
          </p:cNvPr>
          <p:cNvSpPr txBox="1"/>
          <p:nvPr/>
        </p:nvSpPr>
        <p:spPr>
          <a:xfrm>
            <a:off x="1337690" y="1268171"/>
            <a:ext cx="9589016" cy="523220"/>
          </a:xfrm>
          <a:prstGeom prst="rect">
            <a:avLst/>
          </a:prstGeom>
          <a:noFill/>
        </p:spPr>
        <p:txBody>
          <a:bodyPr wrap="square" rtlCol="0">
            <a:spAutoFit/>
          </a:bodyPr>
          <a:lstStyle/>
          <a:p>
            <a:pPr algn="ctr" rtl="1"/>
            <a:r>
              <a:rPr lang="ar-EG" sz="2800" b="1" dirty="0">
                <a:solidFill>
                  <a:srgbClr val="C00000"/>
                </a:solidFill>
                <a:latin typeface="Calibri" panose="020F0502020204030204" pitchFamily="34" charset="0"/>
                <a:cs typeface="Calibri" panose="020F0502020204030204" pitchFamily="34" charset="0"/>
              </a:rPr>
              <a:t>الخلاصة</a:t>
            </a:r>
          </a:p>
        </p:txBody>
      </p:sp>
      <p:sp>
        <p:nvSpPr>
          <p:cNvPr id="4" name="TextBox 3">
            <a:extLst>
              <a:ext uri="{FF2B5EF4-FFF2-40B4-BE49-F238E27FC236}">
                <a16:creationId xmlns:a16="http://schemas.microsoft.com/office/drawing/2014/main" xmlns="" id="{A5301789-F61B-F009-DE17-9C24DDB38812}"/>
              </a:ext>
            </a:extLst>
          </p:cNvPr>
          <p:cNvSpPr txBox="1"/>
          <p:nvPr/>
        </p:nvSpPr>
        <p:spPr>
          <a:xfrm>
            <a:off x="3147237" y="1903692"/>
            <a:ext cx="7053981" cy="3416320"/>
          </a:xfrm>
          <a:prstGeom prst="rect">
            <a:avLst/>
          </a:prstGeom>
          <a:noFill/>
        </p:spPr>
        <p:txBody>
          <a:bodyPr wrap="square" rtlCol="0">
            <a:spAutoFit/>
          </a:bodyPr>
          <a:lstStyle/>
          <a:p>
            <a:pPr marL="342900" indent="-342900" algn="r" rtl="1">
              <a:buFont typeface="Wingdings" panose="05000000000000000000" pitchFamily="2" charset="2"/>
              <a:buChar char="§"/>
            </a:pPr>
            <a:r>
              <a:rPr lang="ar-EG" sz="2400" dirty="0"/>
              <a:t>التحولات الرقمية تعيد تشكيل مشهد التسويق بالكامل، وتدفع نحو </a:t>
            </a:r>
            <a:r>
              <a:rPr lang="ar-EG" sz="2400" b="1" dirty="0"/>
              <a:t>اقتصاد تسويق أكثر ذكاءً، دقة، وابتكارًا</a:t>
            </a:r>
            <a:r>
              <a:rPr lang="ar-EG" sz="2400" dirty="0"/>
              <a:t>.</a:t>
            </a:r>
            <a:br>
              <a:rPr lang="ar-EG" sz="2400" dirty="0"/>
            </a:br>
            <a:r>
              <a:rPr lang="ar-EG" sz="2400" dirty="0"/>
              <a:t>مع صعود الذكاء الاصطناعي، البلوك تشين، وإنترنت الأشياء، فإن مستقبل اقتصاديات التسويق الرقمي سيكون قائمًا على البيانات، التخصيص، والتفاعل في الوقت الحقيقي.</a:t>
            </a:r>
          </a:p>
          <a:p>
            <a:pPr marL="342900" indent="-342900" algn="r" rtl="1">
              <a:buFont typeface="Wingdings" panose="05000000000000000000" pitchFamily="2" charset="2"/>
              <a:buChar char="§"/>
            </a:pPr>
            <a:r>
              <a:rPr lang="ar-EG" sz="2400" b="1" dirty="0"/>
              <a:t>الشركات الصغيرة </a:t>
            </a:r>
            <a:r>
              <a:rPr lang="ar-EG" sz="2400" dirty="0"/>
              <a:t>التي تستثمر في هذه التقنيات وتواكب التوجهات الحديثة ستكون الأكثر قدرة على الابتكار وتحقيق النمو المستدام في السوق الرقمي المتغير.</a:t>
            </a:r>
          </a:p>
          <a:p>
            <a:pPr marL="342900" indent="-342900" algn="just" rtl="1">
              <a:buFont typeface="Arial" panose="020B0604020202020204" pitchFamily="34" charset="0"/>
              <a:buChar char="•"/>
            </a:pPr>
            <a:r>
              <a:rPr lang="ar-EG" sz="2400" dirty="0"/>
              <a:t>.</a:t>
            </a:r>
            <a:endParaRPr lang="ar-EG" sz="2800" dirty="0"/>
          </a:p>
        </p:txBody>
      </p:sp>
      <p:sp>
        <p:nvSpPr>
          <p:cNvPr id="2" name="AutoShape 2" descr="ما هو الاقتصاد السلوكي ؟ | AvaTrade">
            <a:extLst>
              <a:ext uri="{FF2B5EF4-FFF2-40B4-BE49-F238E27FC236}">
                <a16:creationId xmlns:a16="http://schemas.microsoft.com/office/drawing/2014/main" xmlns="" id="{AB523725-FF3C-3AA1-82D3-C931FEFAB162}"/>
              </a:ext>
            </a:extLst>
          </p:cNvPr>
          <p:cNvSpPr>
            <a:spLocks noChangeAspect="1" noChangeArrowheads="1"/>
          </p:cNvSpPr>
          <p:nvPr/>
        </p:nvSpPr>
        <p:spPr bwMode="auto">
          <a:xfrm>
            <a:off x="6215917" y="329417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026" name="Picture 2" descr="11 اتجاه تسويقي يحدد مستقبل التسويق في عام 2025.">
            <a:extLst>
              <a:ext uri="{FF2B5EF4-FFF2-40B4-BE49-F238E27FC236}">
                <a16:creationId xmlns:a16="http://schemas.microsoft.com/office/drawing/2014/main" xmlns="" id="{7C0E1986-4F60-098C-2451-EFED6BC5A61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77056" y="4562774"/>
            <a:ext cx="3028950" cy="15144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3452778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01F37DF6-44CB-4806-BC5F-3CBF13C386BC}">
  <ds:schemaRefs>
    <ds:schemaRef ds:uri="688354b5-287c-4cda-825e-1d7935aea40e"/>
    <ds:schemaRef ds:uri="aca13214-df29-4e3c-a050-857c0bf7bd8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ACC9A911-23AF-4D6B-960B-1A780C58D828}">
  <ds:schemaRefs>
    <ds:schemaRef ds:uri="http://purl.org/dc/dcmitype/"/>
    <ds:schemaRef ds:uri="aca13214-df29-4e3c-a050-857c0bf7bd8e"/>
    <ds:schemaRef ds:uri="http://purl.org/dc/terms/"/>
    <ds:schemaRef ds:uri="http://schemas.microsoft.com/office/2006/documentManagement/types"/>
    <ds:schemaRef ds:uri="http://schemas.microsoft.com/office/2006/metadata/properties"/>
    <ds:schemaRef ds:uri="http://www.w3.org/XML/1998/namespace"/>
    <ds:schemaRef ds:uri="http://purl.org/dc/elements/1.1/"/>
    <ds:schemaRef ds:uri="http://schemas.microsoft.com/office/infopath/2007/PartnerControls"/>
    <ds:schemaRef ds:uri="http://schemas.openxmlformats.org/package/2006/metadata/core-properties"/>
    <ds:schemaRef ds:uri="688354b5-287c-4cda-825e-1d7935aea40e"/>
  </ds:schemaRefs>
</ds:datastoreItem>
</file>

<file path=docProps/app.xml><?xml version="1.0" encoding="utf-8"?>
<Properties xmlns="http://schemas.openxmlformats.org/officeDocument/2006/extended-properties" xmlns:vt="http://schemas.openxmlformats.org/officeDocument/2006/docPropsVTypes">
  <Template/>
  <TotalTime>13624</TotalTime>
  <Words>3811</Words>
  <Application>Microsoft Office PowerPoint</Application>
  <PresentationFormat>Widescreen</PresentationFormat>
  <Paragraphs>414</Paragraphs>
  <Slides>40</Slides>
  <Notes>35</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40</vt:i4>
      </vt:variant>
    </vt:vector>
  </HeadingPairs>
  <TitlesOfParts>
    <vt:vector size="50" baseType="lpstr">
      <vt:lpstr>Alexandria</vt:lpstr>
      <vt:lpstr>Arial</vt:lpstr>
      <vt:lpstr>Calibri</vt:lpstr>
      <vt:lpstr>Calibri Light</vt:lpstr>
      <vt:lpstr>Microsoft Uighur</vt:lpstr>
      <vt:lpstr>Roboto</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ok 2all</cp:lastModifiedBy>
  <cp:revision>606</cp:revision>
  <dcterms:created xsi:type="dcterms:W3CDTF">2023-04-29T09:08:00Z</dcterms:created>
  <dcterms:modified xsi:type="dcterms:W3CDTF">2025-04-14T13:02:42Z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y fmtid="{D5CDD505-2E9C-101B-9397-08002B2CF9AE}" pid="5" name="MediaServiceImageTags">
    <vt:lpwstr/>
  </property>
</Properties>
</file>