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1"/>
  </p:notesMasterIdLst>
  <p:sldIdLst>
    <p:sldId id="738" r:id="rId5"/>
    <p:sldId id="481" r:id="rId6"/>
    <p:sldId id="482" r:id="rId7"/>
    <p:sldId id="313" r:id="rId8"/>
    <p:sldId id="839" r:id="rId9"/>
    <p:sldId id="558" r:id="rId10"/>
    <p:sldId id="840" r:id="rId11"/>
    <p:sldId id="805" r:id="rId12"/>
    <p:sldId id="841" r:id="rId13"/>
    <p:sldId id="842" r:id="rId14"/>
    <p:sldId id="843" r:id="rId15"/>
    <p:sldId id="806" r:id="rId16"/>
    <p:sldId id="844" r:id="rId17"/>
    <p:sldId id="845" r:id="rId18"/>
    <p:sldId id="846" r:id="rId19"/>
    <p:sldId id="762" r:id="rId20"/>
    <p:sldId id="847" r:id="rId21"/>
    <p:sldId id="807" r:id="rId22"/>
    <p:sldId id="848" r:id="rId23"/>
    <p:sldId id="849" r:id="rId24"/>
    <p:sldId id="850" r:id="rId25"/>
    <p:sldId id="808" r:id="rId26"/>
    <p:sldId id="852" r:id="rId27"/>
    <p:sldId id="810" r:id="rId28"/>
    <p:sldId id="853" r:id="rId29"/>
    <p:sldId id="854" r:id="rId30"/>
    <p:sldId id="823" r:id="rId31"/>
    <p:sldId id="855" r:id="rId32"/>
    <p:sldId id="881" r:id="rId33"/>
    <p:sldId id="824" r:id="rId34"/>
    <p:sldId id="825" r:id="rId35"/>
    <p:sldId id="882" r:id="rId36"/>
    <p:sldId id="883" r:id="rId37"/>
    <p:sldId id="884" r:id="rId38"/>
    <p:sldId id="885" r:id="rId39"/>
    <p:sldId id="886" r:id="rId40"/>
    <p:sldId id="887" r:id="rId41"/>
    <p:sldId id="888" r:id="rId42"/>
    <p:sldId id="889" r:id="rId43"/>
    <p:sldId id="890" r:id="rId44"/>
    <p:sldId id="891" r:id="rId45"/>
    <p:sldId id="892" r:id="rId46"/>
    <p:sldId id="893" r:id="rId47"/>
    <p:sldId id="894" r:id="rId48"/>
    <p:sldId id="912" r:id="rId49"/>
    <p:sldId id="896" r:id="rId50"/>
    <p:sldId id="913" r:id="rId51"/>
    <p:sldId id="898" r:id="rId52"/>
    <p:sldId id="899" r:id="rId53"/>
    <p:sldId id="901" r:id="rId54"/>
    <p:sldId id="914" r:id="rId55"/>
    <p:sldId id="915" r:id="rId56"/>
    <p:sldId id="916" r:id="rId57"/>
    <p:sldId id="917" r:id="rId58"/>
    <p:sldId id="910" r:id="rId59"/>
    <p:sldId id="349"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38"/>
            <p14:sldId id="481"/>
            <p14:sldId id="482"/>
            <p14:sldId id="313"/>
            <p14:sldId id="839"/>
            <p14:sldId id="558"/>
            <p14:sldId id="840"/>
            <p14:sldId id="805"/>
            <p14:sldId id="841"/>
            <p14:sldId id="842"/>
            <p14:sldId id="843"/>
            <p14:sldId id="806"/>
            <p14:sldId id="844"/>
            <p14:sldId id="845"/>
            <p14:sldId id="846"/>
            <p14:sldId id="762"/>
            <p14:sldId id="847"/>
            <p14:sldId id="807"/>
            <p14:sldId id="848"/>
            <p14:sldId id="849"/>
            <p14:sldId id="850"/>
            <p14:sldId id="808"/>
            <p14:sldId id="852"/>
            <p14:sldId id="810"/>
            <p14:sldId id="853"/>
            <p14:sldId id="854"/>
            <p14:sldId id="823"/>
            <p14:sldId id="855"/>
            <p14:sldId id="881"/>
            <p14:sldId id="824"/>
            <p14:sldId id="825"/>
            <p14:sldId id="882"/>
            <p14:sldId id="883"/>
            <p14:sldId id="884"/>
            <p14:sldId id="885"/>
            <p14:sldId id="886"/>
            <p14:sldId id="887"/>
            <p14:sldId id="888"/>
            <p14:sldId id="889"/>
            <p14:sldId id="890"/>
            <p14:sldId id="891"/>
            <p14:sldId id="892"/>
            <p14:sldId id="893"/>
            <p14:sldId id="894"/>
            <p14:sldId id="912"/>
            <p14:sldId id="896"/>
            <p14:sldId id="913"/>
            <p14:sldId id="898"/>
            <p14:sldId id="899"/>
            <p14:sldId id="901"/>
            <p14:sldId id="914"/>
            <p14:sldId id="915"/>
            <p14:sldId id="916"/>
            <p14:sldId id="917"/>
            <p14:sldId id="91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669BBC"/>
    <a:srgbClr val="00AEEF"/>
    <a:srgbClr val="FFFFFF"/>
    <a:srgbClr val="F58221"/>
    <a:srgbClr val="FAC748"/>
    <a:srgbClr val="FF7180"/>
    <a:srgbClr val="FFD200"/>
    <a:srgbClr val="8E5A6D"/>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1348"/>
    <p:restoredTop sz="94558"/>
  </p:normalViewPr>
  <p:slideViewPr>
    <p:cSldViewPr snapToGrid="0">
      <p:cViewPr varScale="1">
        <p:scale>
          <a:sx n="109" d="100"/>
          <a:sy n="109" d="100"/>
        </p:scale>
        <p:origin x="216" y="44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microsoft.com/office/2015/10/relationships/revisionInfo" Target="revisionInfo.xml"/><Relationship Id="rId5" Type="http://schemas.openxmlformats.org/officeDocument/2006/relationships/slide" Target="slides/slide1.xml"/><Relationship Id="rId61" Type="http://schemas.openxmlformats.org/officeDocument/2006/relationships/notesMaster" Target="notesMasters/notesMaster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11/22/24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Slide Image Placeholder 1">
            <a:extLst>
              <a:ext uri="{FF2B5EF4-FFF2-40B4-BE49-F238E27FC236}">
                <a16:creationId xmlns:a16="http://schemas.microsoft.com/office/drawing/2014/main" id="{8C56EB0F-A8D4-017C-14DB-B8EF8D34043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B803C71F-58A5-249B-CD76-2EBF3ED40D8E}"/>
              </a:ext>
            </a:extLst>
          </p:cNvPr>
          <p:cNvSpPr>
            <a:spLocks noGrp="1"/>
          </p:cNvSpPr>
          <p:nvPr>
            <p:ph type="body" idx="1"/>
          </p:nvPr>
        </p:nvSpPr>
        <p:spPr/>
        <p:txBody>
          <a:bodyPr rtlCol="0"/>
          <a:lstStyle/>
          <a:p>
            <a:pPr marL="0" algn="r" defTabSz="516072" rtl="1" eaLnBrk="1" fontAlgn="auto" latinLnBrk="0" hangingPunct="1">
              <a:spcBef>
                <a:spcPts val="0"/>
              </a:spcBef>
              <a:spcAft>
                <a:spcPts val="0"/>
              </a:spcAft>
              <a:defRPr/>
            </a:pPr>
            <a:endParaRPr lang="en-US" sz="677" dirty="0"/>
          </a:p>
        </p:txBody>
      </p:sp>
      <p:sp>
        <p:nvSpPr>
          <p:cNvPr id="15363" name="Slide Number Placeholder 3">
            <a:extLst>
              <a:ext uri="{FF2B5EF4-FFF2-40B4-BE49-F238E27FC236}">
                <a16:creationId xmlns:a16="http://schemas.microsoft.com/office/drawing/2014/main" id="{C9856FC0-36EA-1997-F0FC-C2382B13CBA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fld id="{E6CB63F4-1FF0-4137-8F5B-98864D6DFC78}" type="slidenum">
              <a:rPr lang="en-US" altLang="en-US" smtClean="0"/>
              <a:pPr/>
              <a:t>1</a:t>
            </a:fld>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BA95BB-0D6B-7346-A6EE-0ECF40FE82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33952B-26A0-11B1-2068-07E5457C6D8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594AD5C-5AC4-255D-0CAE-07CB86FE9167}"/>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27D51BBA-3C8F-4B15-32D4-4AF27C3D0506}"/>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5284139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9326849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FE3AD7-2AE5-E42C-709E-DDDCD12C8A0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38C7A9A-492A-BFA9-716C-1AEBEB506E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E39B4C4-7AF0-DA96-3535-B5BE756EBC45}"/>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7964F5B0-6F4F-17A8-3920-ED520E978754}"/>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530109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375A18-829C-8FC9-AB35-84244D4681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9642A60-5775-AEF8-4892-39BA2E693CE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2316C2B-F272-DA09-94AA-ED4D30EAC9E4}"/>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8DB75E27-E2B7-22C5-9434-07A1EE88C870}"/>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4839710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767BE6-5799-D8E0-DE0C-5E9A2F1A3A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CC4B544-49DF-B46A-3BA7-C005CC1BE31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CD46C9-E53D-B4BA-D869-A49CC8A952A2}"/>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85FCC6A4-93CD-1336-310D-E13F818F0BB8}"/>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5354387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CB58DC-DD8B-D9EF-446A-84FF02E955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48B7BA-D2FD-A67F-8381-51C115D9AC8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93E238-A063-58BC-F1DC-61C39C442B56}"/>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B3A2C562-A3CA-06EF-7B2E-F5461C607150}"/>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7019904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4D1E47-4B24-76CB-6EC6-65F13AABEE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3AC5E1-1196-F26D-425A-06950EB5ECE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1B11DFB-646D-30AB-0F2A-7381647D5F2C}"/>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0C017D09-361C-4DBA-6388-E0D856AAB328}"/>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8855731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C5F2BB-7F7B-4E9D-F42B-E34040D8B6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6A7CCE-EE0F-06DD-51E3-D213F469C8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D5450F7-8641-DDBA-1E75-3099A2DE807D}"/>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77FB86D2-FDB2-A930-B3CD-AB507413552B}"/>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8252319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240992-F030-B0C2-0D99-16259CC2E2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98D594C-830E-CB0F-A7AE-C39745B57EF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2830938-7474-455E-759E-053F123B6072}"/>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1CA56849-BBC8-3085-BE9B-97E169370C03}"/>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7401941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9638F4-FBFB-7B63-C929-322DBC7682C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946330-B447-DA46-1E47-EB547EEDF0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ECD33E8-87ED-7807-6F00-2A78929BC168}"/>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7054871A-ACEC-1035-E49B-75A90559D884}"/>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1996478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B8F754-1EED-F74D-F30D-B0E2B739EE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6CB24A-9AEE-67F2-68A7-A07CB7D61C8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2D5C8F-D1A3-C657-E62F-70F386C8C22C}"/>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7397DB3C-ABDB-4251-63A5-0ACD6AD10AB1}"/>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73105348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39BB30-87B4-9004-54F1-0CEEFA3DD6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002CD3-F641-5B75-F1A4-5A712785103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C86EC2-F1F6-663E-BF08-71C9BD20413C}"/>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1BF9A8F5-07EC-3594-5242-F086D95831D7}"/>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4090547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FC32D9-C89E-6E3C-94C7-9A445488D90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3E917F-99A8-3601-A1B2-CD05BFEAF57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7878C5C-321A-56A0-78BB-67963262BA27}"/>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955BC046-2BBF-83A2-4BCD-737CA4F363F1}"/>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2981279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98AE2A-C341-4987-989A-75621C383B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DD203BA-CB6B-2C94-0A4B-E696535777E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28ABA45-7E72-47DF-EB31-34541742E39A}"/>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66940776-5113-4F52-4658-B949DA3765DA}"/>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9186386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24D08C-A433-4165-B103-E03A4B6EB1E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45B8484-5A96-88A7-0090-BEDBC04162C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0E39B35-6A18-A579-01B8-BA26D290D02A}"/>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BD2AB143-D1FB-D091-EB22-4FCB1F1ACB5B}"/>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2118895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34BF18-8428-355C-882D-4D264D2D87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651637-2832-85A7-997A-08B8A58BCE6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535D461-570B-C96E-96D2-05A9C90B1747}"/>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FB31C007-C980-D5B8-9B4E-106B27510BE5}"/>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31059684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B01F44-58E5-26C4-F27E-2D6F5FD0658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B8497B1-7E9E-337E-DE32-F6E4FE170A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A5784F1-036A-A09A-DED0-0672DCACDA2B}"/>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E7E9C102-0503-4A09-03EF-315E06D25070}"/>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3521863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29F43F-81F9-E61B-0653-970FEA8948B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71DEDCD-0DB5-62C4-B8A9-072BE5742D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2C8910F-47C6-C736-C289-3022D005A482}"/>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3309F982-D8EE-A8B8-05F5-B44957E90AA2}"/>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46177454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7A024C-BAA3-E0D5-2F06-DC295C6CCF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166027-995D-0543-0C6A-4B9229C8FF6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12F3865-90BC-2007-452C-6A996629541A}"/>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D747AC14-46F2-8D34-2D28-799261B3A26A}"/>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6635756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C8A52B-12EC-E4B3-972C-1648117170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94C69B-E42D-889C-6DF2-CC09E598F4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2EC34B8-546E-CE4C-E0CC-27EB0728CAD6}"/>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7E7E308F-DBF0-10D8-3F52-8BA0AF524C30}"/>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03547582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3D1990-19CF-3DBB-9600-A19AFB07590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62B1660-DACB-F072-4748-67BF604096C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776F056-7FFC-3966-3B39-04B397D911A2}"/>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D140FF83-C99C-D068-578E-E692C0489FC6}"/>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48774318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7EAFA3-0228-43A3-6FB5-F887C91FD4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466DBC-6FAB-F24F-6847-4F8418F22C9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FF0D98-DEF1-665C-186E-B66881FAB12D}"/>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FE99909A-2570-7BD6-C927-4B31887E10C0}"/>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67045816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8BD17A-7E28-871F-B19E-EF264A90D1E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489221D-7CAC-16DA-1FEA-F3B4CD4F680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CE874E6-5D30-3D47-E611-ED10192676C7}"/>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3AE6FD0E-5A35-3131-1558-FC96F00F6022}"/>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95530322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5FD694-46C3-A2F2-CF8E-02710F047FB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CF4F11-429C-CB04-1363-998D33ED7A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C27E260-F783-DBCA-1DCF-3673C39DCDC9}"/>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A7ED0601-B9B0-2314-430A-A2124BE5AA32}"/>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42295619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AE7169-91CB-7B12-90FE-EAD4C1775F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EFCFA2-FE53-B615-1479-1A18B6AE68B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5EF0881-2AFF-0015-96C2-D604B1B86FB2}"/>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D602A699-1D0E-166D-ECB6-376ED6ECE5D8}"/>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89258718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46FA4-C54A-CA97-548B-CB579EADF4C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D8AB0A-E336-0A4D-44DF-B23E23B8A40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4B46A12-027E-9FA8-3005-2683D840193B}"/>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2A620598-014B-52DE-6DEE-8D765A1149A2}"/>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98520001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2BBB41-9158-AF6A-D354-2FA788022C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2FF2928-51DA-CF59-406F-33E743CBA73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4D38F12-F31C-FCFC-0034-A84573FA652D}"/>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F6F45E92-7EBA-E2BE-BA2D-3CD7ABD4DD97}"/>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17709131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CBC672-C42F-BF7D-1A04-16B8B47EA6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33F4C9-FCB6-4737-C5E2-9CAF123ED34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DC141FD-907B-AED4-EA65-FD2926E30A38}"/>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54BCCED8-1C8A-9D61-524F-568DAB20E9D4}"/>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40058239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F89319-1010-A7F0-5FC4-0D70F4730F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CC3800-7A57-EF18-3F25-99BA284ADAC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5FAB28B-0676-EEE0-993F-69B3E1D2008D}"/>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31B93792-8187-CA50-0AC9-49CABAABEF07}"/>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29496352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D8D181-B9FD-35FB-CE0B-D3597839FF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B224B6-DAF3-89EC-D2DF-AF62D9C1951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056A3F0-8737-84A1-4B8E-153416DFA8E7}"/>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1528254F-8BA7-81D3-C3B3-58A1D4071386}"/>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61156944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8B7910-FF25-51AE-CEEA-535FE9D41B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037BBC-B5F5-FB55-49C9-7DBE144DBFA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4E50E63-CFD2-D6ED-BAB5-26F1DE7CA94F}"/>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07571CA7-A0AD-9631-ACE9-2E7526AB4BAC}"/>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65715469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F1FB2F-482D-5FC7-0803-39AC76E9D9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085C178-2E5A-2D1D-9F2A-E74D6BBE6BE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4A78285-6A16-B32B-7798-F51406D42F4F}"/>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045A71A0-5E2D-0A47-EF3E-4EAB4C6BDDDB}"/>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27791880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EF8E06-58FC-AD51-31A2-427B7D630C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ADC461C-0AF8-C86A-6C01-ACF9CC0AB36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7C6E5FE-9B4B-7A36-FC23-01543D9DE74B}"/>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BE27D50E-8FF8-AAE4-DCBE-DA817AB0C125}"/>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88163262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898C0B-2109-4270-DE72-54876C05DA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CB1BFC-2582-5CCA-E2F1-66D1F966F02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CCBAD8-E0C4-F7C8-D2DB-1BB5DEE73B4F}"/>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0BBF7AED-8BBD-04F5-D02C-02A877422F2B}"/>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63651444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C86E4D-958D-E3DD-58D1-ABF35DC94D9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FE7CE3-CF73-F055-DC26-33376EB8A63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ADAF7BD-CC73-44AD-DB33-E6BF14FF4C60}"/>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E5C57113-D96B-6366-40A5-3342C03CC7D4}"/>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80121153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D3A719-D204-AA3E-C4CE-0388708887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40A2E0-CE4A-1811-6D08-CD290FC01AA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F9B05A7-BD42-8E71-1611-B0F38221FB56}"/>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8AD4A33C-2637-0149-BD42-109622694203}"/>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71240464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446629-69F2-8757-40F0-2E59BD6801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AFDA071-FD59-FC34-C7B3-50DAB11F647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7828565-59A4-3B19-2011-6AD57566E99C}"/>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5A22D212-044C-C19A-01D1-0FB796EDA654}"/>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42421968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166A6D-A82F-59C0-5640-8A85BC3FB5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C8DEF3-9545-A9AB-1741-DB308BB4E2D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4DFA239-6939-D1B3-2101-A629CDFF65B6}"/>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D60470DA-5478-ADD1-1062-D862E38422C6}"/>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55221400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4BCAE2-79D0-9C5D-4213-653AE18DE60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289E2C-9FDB-8079-A87E-2A45308871B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89B9748-0EA9-BCD8-7EEC-FD372D4EA04C}"/>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7BCC9D70-4C8F-95EE-F09D-B4A8EA877ED1}"/>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423248892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4470BB-3945-EF34-C4F9-A2C2A77EC0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B711D3F-7928-1D38-DD9B-0940D69EDB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A9303D8-1A23-D602-A2E7-E1B1B3FF656C}"/>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7E2B3861-F39D-07F4-5C91-58AF36465F5E}"/>
              </a:ext>
            </a:extLst>
          </p:cNvPr>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42367726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6C2211-D492-E9E8-3C54-D8E11B9315E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5603A5-4311-1B95-93B8-7A2E510BF6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3FBE08-CD55-1F21-2E62-6629F8EA9BF7}"/>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FDB0FDA5-F2E7-84ED-C132-918A1A1496AD}"/>
              </a:ext>
            </a:extLst>
          </p:cNvPr>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43036337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972CC6-43D2-1DC9-81CC-0F7028541C7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BFEF6C-A273-59B8-AB29-64CC8C1E64E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A897194-AFB1-0A95-561C-F7D5167CEB8F}"/>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42D5FD14-D171-050B-96F8-30B5BF6B835E}"/>
              </a:ext>
            </a:extLst>
          </p:cNvPr>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335560720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2A1870-3CF4-94BF-CD07-30E76B6FDAD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C4E8B2-7267-3D7D-AD14-536AA553912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CD68D7A-D383-57AD-72EE-7E725E44725D}"/>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FFECF795-FE0D-AEBE-94BB-D2231CCA7250}"/>
              </a:ext>
            </a:extLst>
          </p:cNvPr>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404020550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2B857E-D08F-5565-3C23-01C4CA9BF11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30432D-5C1B-C807-2714-E0CE7532BDD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CC76380-F8C2-F128-3A67-3BB1EED59656}"/>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CBD77F8C-649D-20EB-57E6-EC9E472F0C72}"/>
              </a:ext>
            </a:extLst>
          </p:cNvPr>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410003797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480C6B-2A02-7494-1580-11540E2A29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791FAC-4AA4-B39A-594B-975BA10C81C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D70F37-0100-0CBB-00B6-34F7A00ADB43}"/>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F5E29B14-C9FD-6058-ED4D-73CB1C69F267}"/>
              </a:ext>
            </a:extLst>
          </p:cNvPr>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82987929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53A6BA-51D7-ECF9-6B9E-932498CC7F6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CA942AC-8FED-F811-5EBC-64C71A810AD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7A87380-E34F-DF6B-851C-889498F44118}"/>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4D05A3CD-8371-93F4-2DB0-692AB11E7304}"/>
              </a:ext>
            </a:extLst>
          </p:cNvPr>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143010117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4B2748-36FC-BA3D-C580-5447DA7702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EB31A3-B5F4-799D-774B-807C2805130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3332489-2867-D8B6-B161-43C122D6E556}"/>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F9BC569C-CA70-82EA-AB9F-8BEFB2EE0FBF}"/>
              </a:ext>
            </a:extLst>
          </p:cNvPr>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174809522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843F8D-D7D9-AE81-5033-B3068E1AB40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A787095-297A-8633-E779-68970B825FC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A7242E6-3D86-F463-1B46-FE758B1B21C9}"/>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C5001D67-91C0-51E7-8B37-7DCB6941F3FC}"/>
              </a:ext>
            </a:extLst>
          </p:cNvPr>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2725481118"/>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7B54D6-A2DF-7FFC-6570-22B0D252768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DCD5D6-F6D7-B84D-331F-B534E520EC3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78D927-BBD3-BD82-F462-87A04D20E35B}"/>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6069A86C-8948-5AAF-A6DF-3A398567C2B3}"/>
              </a:ext>
            </a:extLst>
          </p:cNvPr>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508800519"/>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D6AD27-DA49-2E7E-CB0C-475D717A07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447DDC2-8668-C60E-D9D9-ECF213A1E72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93382D-E479-C4E5-7C7C-090B7404100F}"/>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3C18AD68-B23F-B3F0-1A86-CF69C351A3B8}"/>
              </a:ext>
            </a:extLst>
          </p:cNvPr>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326191090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E16CA-C244-6877-4B9F-CA026170BE1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C24A8A-002B-A267-34C2-708DABB5051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5770A69-FA99-E848-BA4C-E49686EA0982}"/>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AF755E78-86A1-7704-4ECE-841E2A3C4B13}"/>
              </a:ext>
            </a:extLst>
          </p:cNvPr>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1293203782"/>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28454970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11/22/24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11/22/24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11/22/24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11/22/24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11/22/24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11/22/24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11/22/24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11/22/24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11/22/24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11/22/24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11/22/24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534090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1036792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646917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21595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09941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11/22/24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6" r:id="rId13"/>
    <p:sldLayoutId id="2147483667" r:id="rId14"/>
    <p:sldLayoutId id="2147483668" r:id="rId15"/>
    <p:sldLayoutId id="2147483670" r:id="rId16"/>
    <p:sldLayoutId id="2147483671"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2.xml"/><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2.xml"/><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2.xml"/><Relationship Id="rId4" Type="http://schemas.openxmlformats.org/officeDocument/2006/relationships/image" Target="../media/image21.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2.xml"/><Relationship Id="rId4" Type="http://schemas.openxmlformats.org/officeDocument/2006/relationships/image" Target="../media/image22.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image" Target="../media/image23.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2.xml"/><Relationship Id="rId4" Type="http://schemas.openxmlformats.org/officeDocument/2006/relationships/image" Target="../media/image25.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2.xml"/><Relationship Id="rId4" Type="http://schemas.openxmlformats.org/officeDocument/2006/relationships/image" Target="../media/image26.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2.xml"/><Relationship Id="rId4" Type="http://schemas.openxmlformats.org/officeDocument/2006/relationships/image" Target="../media/image27.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2.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2.xml"/><Relationship Id="rId4" Type="http://schemas.openxmlformats.org/officeDocument/2006/relationships/image" Target="../media/image31.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2.xml"/><Relationship Id="rId4" Type="http://schemas.openxmlformats.org/officeDocument/2006/relationships/image" Target="../media/image32.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0.xml"/><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1.xml"/><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2.xml"/><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3.xml"/><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4.xml"/><Relationship Id="rId1" Type="http://schemas.openxmlformats.org/officeDocument/2006/relationships/slideLayout" Target="../slideLayouts/slideLayout12.xml"/><Relationship Id="rId4" Type="http://schemas.openxmlformats.org/officeDocument/2006/relationships/image" Target="../media/image33.png"/></Relationships>
</file>

<file path=ppt/slides/_rels/slide5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55.xml"/><Relationship Id="rId1" Type="http://schemas.openxmlformats.org/officeDocument/2006/relationships/slideLayout" Target="../slideLayouts/slideLayout17.xml"/><Relationship Id="rId6" Type="http://schemas.openxmlformats.org/officeDocument/2006/relationships/image" Target="../media/image37.png"/><Relationship Id="rId5" Type="http://schemas.openxmlformats.org/officeDocument/2006/relationships/image" Target="../media/image36.svg"/><Relationship Id="rId4" Type="http://schemas.openxmlformats.org/officeDocument/2006/relationships/image" Target="../media/image3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168C843E-8B27-50E0-7698-9C8142FB1997}"/>
              </a:ext>
            </a:extLst>
          </p:cNvPr>
          <p:cNvSpPr/>
          <p:nvPr/>
        </p:nvSpPr>
        <p:spPr>
          <a:xfrm>
            <a:off x="6211888" y="-720725"/>
            <a:ext cx="7624762"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4338" name="TextBox 29">
            <a:extLst>
              <a:ext uri="{FF2B5EF4-FFF2-40B4-BE49-F238E27FC236}">
                <a16:creationId xmlns:a16="http://schemas.microsoft.com/office/drawing/2014/main" id="{2F955308-7F19-C6DE-E3D0-50A3F4151F42}"/>
              </a:ext>
            </a:extLst>
          </p:cNvPr>
          <p:cNvSpPr txBox="1">
            <a:spLocks noChangeArrowheads="1"/>
          </p:cNvSpPr>
          <p:nvPr/>
        </p:nvSpPr>
        <p:spPr bwMode="auto">
          <a:xfrm>
            <a:off x="763588" y="3794125"/>
            <a:ext cx="5216525" cy="1262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b="1" dirty="0">
                <a:latin typeface="Alexandria" pitchFamily="2" charset="-78"/>
                <a:cs typeface="Alexandria" pitchFamily="2" charset="-78"/>
              </a:rPr>
              <a:t>Prepared by </a:t>
            </a:r>
          </a:p>
          <a:p>
            <a:pPr algn="l" rtl="0" eaLnBrk="1" hangingPunct="1">
              <a:lnSpc>
                <a:spcPct val="100000"/>
              </a:lnSpc>
              <a:spcBef>
                <a:spcPct val="0"/>
              </a:spcBef>
              <a:buFontTx/>
              <a:buNone/>
            </a:pPr>
            <a:r>
              <a:rPr lang="en-US" altLang="en-US" b="1" dirty="0">
                <a:latin typeface="Alexandria" pitchFamily="2" charset="-78"/>
                <a:cs typeface="Alexandria" pitchFamily="2" charset="-78"/>
              </a:rPr>
              <a:t>Dr. Mohamed Hussein</a:t>
            </a:r>
          </a:p>
          <a:p>
            <a:pPr algn="l" rtl="0" eaLnBrk="1" hangingPunct="1">
              <a:lnSpc>
                <a:spcPct val="100000"/>
              </a:lnSpc>
              <a:spcBef>
                <a:spcPct val="0"/>
              </a:spcBef>
              <a:buFontTx/>
              <a:buNone/>
            </a:pPr>
            <a:r>
              <a:rPr lang="en-US" altLang="en-US" sz="2000" b="1" dirty="0">
                <a:latin typeface="Alexandria" pitchFamily="2" charset="-78"/>
                <a:cs typeface="Alexandria" pitchFamily="2" charset="-78"/>
              </a:rPr>
              <a:t>Assistant Professor of Accounting </a:t>
            </a:r>
          </a:p>
        </p:txBody>
      </p:sp>
      <p:sp>
        <p:nvSpPr>
          <p:cNvPr id="14339" name="TextBox 30">
            <a:extLst>
              <a:ext uri="{FF2B5EF4-FFF2-40B4-BE49-F238E27FC236}">
                <a16:creationId xmlns:a16="http://schemas.microsoft.com/office/drawing/2014/main" id="{2079E1AD-DE4E-7DA5-C33D-D0C9E594ECE7}"/>
              </a:ext>
            </a:extLst>
          </p:cNvPr>
          <p:cNvSpPr txBox="1">
            <a:spLocks noChangeArrowheads="1"/>
          </p:cNvSpPr>
          <p:nvPr/>
        </p:nvSpPr>
        <p:spPr bwMode="auto">
          <a:xfrm>
            <a:off x="68263" y="2259013"/>
            <a:ext cx="4954587"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sz="4400" b="1" dirty="0">
                <a:solidFill>
                  <a:srgbClr val="00B0F0"/>
                </a:solidFill>
                <a:latin typeface="Alexandria" pitchFamily="2" charset="-78"/>
                <a:cs typeface="Alexandria" pitchFamily="2" charset="-78"/>
              </a:rPr>
              <a:t>Introduction to Finance</a:t>
            </a:r>
          </a:p>
        </p:txBody>
      </p:sp>
      <p:sp>
        <p:nvSpPr>
          <p:cNvPr id="34" name="Rectangle: Rounded Corners 33">
            <a:extLst>
              <a:ext uri="{FF2B5EF4-FFF2-40B4-BE49-F238E27FC236}">
                <a16:creationId xmlns:a16="http://schemas.microsoft.com/office/drawing/2014/main" id="{5A455A60-4A7E-BDEE-0629-49CC8F40E34F}"/>
              </a:ext>
            </a:extLst>
          </p:cNvPr>
          <p:cNvSpPr/>
          <p:nvPr/>
        </p:nvSpPr>
        <p:spPr>
          <a:xfrm>
            <a:off x="328613" y="5565775"/>
            <a:ext cx="3517900" cy="52863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800" b="1" dirty="0">
                <a:solidFill>
                  <a:schemeClr val="bg1"/>
                </a:solidFill>
                <a:latin typeface="Alexandria" charset="0"/>
                <a:cs typeface="Alexandria" charset="0"/>
              </a:rPr>
              <a:t>Lecture 8</a:t>
            </a:r>
          </a:p>
        </p:txBody>
      </p:sp>
      <p:sp>
        <p:nvSpPr>
          <p:cNvPr id="14341" name="TextBox 45">
            <a:extLst>
              <a:ext uri="{FF2B5EF4-FFF2-40B4-BE49-F238E27FC236}">
                <a16:creationId xmlns:a16="http://schemas.microsoft.com/office/drawing/2014/main" id="{B2D42BF5-F545-76E8-03A0-C8D4217BC599}"/>
              </a:ext>
            </a:extLst>
          </p:cNvPr>
          <p:cNvSpPr txBox="1">
            <a:spLocks noChangeArrowheads="1"/>
          </p:cNvSpPr>
          <p:nvPr/>
        </p:nvSpPr>
        <p:spPr bwMode="auto">
          <a:xfrm>
            <a:off x="328613" y="5103813"/>
            <a:ext cx="11636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sz="2400" b="1" u="sng">
                <a:latin typeface="Sakkal Majalla" panose="02000000000000000000" pitchFamily="2" charset="-78"/>
                <a:cs typeface="Calibri" panose="020F0502020204030204" pitchFamily="34" charset="0"/>
              </a:rPr>
              <a:t>MGM237</a:t>
            </a:r>
          </a:p>
        </p:txBody>
      </p:sp>
      <p:grpSp>
        <p:nvGrpSpPr>
          <p:cNvPr id="14" name="Oval 13">
            <a:extLst>
              <a:ext uri="{FF2B5EF4-FFF2-40B4-BE49-F238E27FC236}">
                <a16:creationId xmlns:a16="http://schemas.microsoft.com/office/drawing/2014/main" id="{C6E0D08D-60C8-5147-5CAB-2BC189BB00F5}"/>
              </a:ext>
            </a:extLst>
          </p:cNvPr>
          <p:cNvGrpSpPr>
            <a:grpSpLocks/>
          </p:cNvGrpSpPr>
          <p:nvPr/>
        </p:nvGrpSpPr>
        <p:grpSpPr bwMode="auto">
          <a:xfrm>
            <a:off x="6273800" y="-330200"/>
            <a:ext cx="7353300" cy="7429500"/>
            <a:chOff x="3952" y="-208"/>
            <a:chExt cx="4632" cy="4680"/>
          </a:xfrm>
        </p:grpSpPr>
        <p:pic>
          <p:nvPicPr>
            <p:cNvPr id="14342" name="Oval 13">
              <a:extLst>
                <a:ext uri="{FF2B5EF4-FFF2-40B4-BE49-F238E27FC236}">
                  <a16:creationId xmlns:a16="http://schemas.microsoft.com/office/drawing/2014/main" id="{B07F38F0-C532-09D7-36F0-7D3966127F5E}"/>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 y="-208"/>
              <a:ext cx="4632" cy="4680"/>
            </a:xfrm>
            <a:prstGeom prst="rect">
              <a:avLst/>
            </a:prstGeom>
            <a:noFill/>
            <a:extLst>
              <a:ext uri="{909E8E84-426E-40DD-AFC4-6F175D3DCCD1}">
                <a14:hiddenFill xmlns:a14="http://schemas.microsoft.com/office/drawing/2010/main">
                  <a:solidFill>
                    <a:srgbClr val="FFFFFF"/>
                  </a:solidFill>
                </a14:hiddenFill>
              </a:ext>
            </a:extLst>
          </p:spPr>
        </p:pic>
        <p:sp>
          <p:nvSpPr>
            <p:cNvPr id="14343" name="Text Box 7">
              <a:extLst>
                <a:ext uri="{FF2B5EF4-FFF2-40B4-BE49-F238E27FC236}">
                  <a16:creationId xmlns:a16="http://schemas.microsoft.com/office/drawing/2014/main" id="{B0E6583F-B673-B25D-0C20-A6AA427BA50C}"/>
                </a:ext>
              </a:extLst>
            </p:cNvPr>
            <p:cNvSpPr txBox="1">
              <a:spLocks noChangeArrowheads="1"/>
            </p:cNvSpPr>
            <p:nvPr/>
          </p:nvSpPr>
          <p:spPr bwMode="auto">
            <a:xfrm>
              <a:off x="4638" y="482"/>
              <a:ext cx="3261" cy="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endParaRPr lang="en-US" altLang="en-US">
                <a:solidFill>
                  <a:srgbClr val="FFFFFF"/>
                </a:solidFill>
              </a:endParaRPr>
            </a:p>
          </p:txBody>
        </p:sp>
      </p:grpSp>
      <p:pic>
        <p:nvPicPr>
          <p:cNvPr id="14345" name="Graphic 21">
            <a:extLst>
              <a:ext uri="{FF2B5EF4-FFF2-40B4-BE49-F238E27FC236}">
                <a16:creationId xmlns:a16="http://schemas.microsoft.com/office/drawing/2014/main" id="{AF3F0665-C794-453A-3516-C37BF3846D3B}"/>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95263" y="269875"/>
            <a:ext cx="2954337" cy="1379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232523" cy="584775"/>
          </a:xfrm>
          <a:prstGeom prst="rect">
            <a:avLst/>
          </a:prstGeom>
          <a:noFill/>
        </p:spPr>
        <p:txBody>
          <a:bodyPr wrap="none" rtlCol="0">
            <a:spAutoFit/>
          </a:bodyPr>
          <a:lstStyle/>
          <a:p>
            <a:r>
              <a:rPr lang="en-US" sz="3200" b="1" dirty="0">
                <a:solidFill>
                  <a:srgbClr val="00B0F0"/>
                </a:solidFill>
                <a:latin typeface="Alexandria" charset="0"/>
                <a:cs typeface="Alexandria" charset="0"/>
              </a:rPr>
              <a:t>Introduction To Finance</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8</a:t>
            </a:r>
          </a:p>
        </p:txBody>
      </p:sp>
      <p:sp>
        <p:nvSpPr>
          <p:cNvPr id="11" name="TextBox 10"/>
          <p:cNvSpPr txBox="1"/>
          <p:nvPr/>
        </p:nvSpPr>
        <p:spPr>
          <a:xfrm>
            <a:off x="6307898" y="4917827"/>
            <a:ext cx="4477333" cy="400110"/>
          </a:xfrm>
          <a:prstGeom prst="rect">
            <a:avLst/>
          </a:prstGeom>
          <a:noFill/>
        </p:spPr>
        <p:txBody>
          <a:bodyPr wrap="square" rtlCol="0">
            <a:spAutoFit/>
          </a:bodyPr>
          <a:lstStyle/>
          <a:p>
            <a:r>
              <a:rPr lang="en-US" sz="2000" dirty="0">
                <a:latin typeface="Alexandria" charset="0"/>
                <a:cs typeface="Alexandria" charset="0"/>
              </a:rPr>
              <a:t>MGM237      Cash Flow Statement </a:t>
            </a:r>
          </a:p>
        </p:txBody>
      </p:sp>
      <p:sp>
        <p:nvSpPr>
          <p:cNvPr id="12" name="TextBox 11"/>
          <p:cNvSpPr txBox="1"/>
          <p:nvPr/>
        </p:nvSpPr>
        <p:spPr>
          <a:xfrm>
            <a:off x="459185" y="6187539"/>
            <a:ext cx="592555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Mohamed Hussein</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33914" y="1337368"/>
            <a:ext cx="434781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Cash Flow Statement</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64352" y="1694562"/>
            <a:ext cx="3729371"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Cash Flow Statement</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73751" y="2450589"/>
            <a:ext cx="8172149" cy="3416320"/>
          </a:xfrm>
          <a:prstGeom prst="rect">
            <a:avLst/>
          </a:prstGeom>
          <a:noFill/>
        </p:spPr>
        <p:txBody>
          <a:bodyPr wrap="square" rtlCol="0">
            <a:spAutoFit/>
          </a:bodyPr>
          <a:lstStyle/>
          <a:p>
            <a:pPr marL="342900" indent="-342900">
              <a:buFont typeface="Arial" panose="020B0604020202020204" pitchFamily="34" charset="0"/>
              <a:buChar char="•"/>
            </a:pPr>
            <a:r>
              <a:rPr lang="en-US" sz="2400" b="1" dirty="0">
                <a:cs typeface="Alexandria" charset="0"/>
              </a:rPr>
              <a:t>Difference Between Net Income &amp; Net Cash Flow.</a:t>
            </a:r>
            <a:endParaRPr lang="ar-SA" sz="2400" b="1" dirty="0">
              <a:cs typeface="Alexandria" charset="0"/>
            </a:endParaRPr>
          </a:p>
          <a:p>
            <a:pPr marL="342900" indent="-342900">
              <a:buFont typeface="Arial" panose="020B0604020202020204" pitchFamily="34" charset="0"/>
              <a:buChar char="•"/>
            </a:pPr>
            <a:endParaRPr lang="ar-SA" sz="2400" b="1" dirty="0">
              <a:cs typeface="Alexandria" charset="0"/>
            </a:endParaRPr>
          </a:p>
          <a:p>
            <a:pPr marL="342900" indent="-342900">
              <a:buFont typeface="Arial" panose="020B0604020202020204" pitchFamily="34" charset="0"/>
              <a:buChar char="•"/>
            </a:pPr>
            <a:r>
              <a:rPr lang="en-US" sz="2400" b="1" dirty="0">
                <a:cs typeface="Alexandria" charset="0"/>
              </a:rPr>
              <a:t>Usefulness of the Statement of Cash Flows</a:t>
            </a:r>
            <a:r>
              <a:rPr lang="ar-SA" sz="2400" b="1" dirty="0">
                <a:cs typeface="Alexandria" charset="0"/>
              </a:rPr>
              <a:t>.</a:t>
            </a:r>
            <a:endParaRPr lang="en-US" sz="2400" b="1" dirty="0">
              <a:cs typeface="Alexandria" charset="0"/>
            </a:endParaRPr>
          </a:p>
          <a:p>
            <a:endParaRPr lang="ar-SA" sz="2400" b="1" dirty="0">
              <a:cs typeface="Alexandria" charset="0"/>
            </a:endParaRPr>
          </a:p>
          <a:p>
            <a:pPr marL="342900" indent="-342900">
              <a:buFont typeface="Arial" panose="020B0604020202020204" pitchFamily="34" charset="0"/>
              <a:buChar char="•"/>
            </a:pPr>
            <a:r>
              <a:rPr lang="en-US" sz="2400" b="1" dirty="0">
                <a:cs typeface="Alexandria" charset="0"/>
              </a:rPr>
              <a:t>Operating, Investing, and Financing Activities</a:t>
            </a:r>
            <a:r>
              <a:rPr lang="ar-SA" sz="2400" b="1" dirty="0">
                <a:cs typeface="Alexandria" charset="0"/>
              </a:rPr>
              <a:t>.</a:t>
            </a:r>
            <a:endParaRPr lang="en-US" sz="2400" b="1" dirty="0">
              <a:cs typeface="Alexandria" charset="0"/>
            </a:endParaRPr>
          </a:p>
          <a:p>
            <a:pPr marL="342900" indent="-342900">
              <a:buFont typeface="Arial" panose="020B0604020202020204" pitchFamily="34" charset="0"/>
              <a:buChar char="•"/>
            </a:pPr>
            <a:endParaRPr lang="ar-SA" sz="2400" b="1" dirty="0">
              <a:cs typeface="Alexandria" charset="0"/>
            </a:endParaRPr>
          </a:p>
          <a:p>
            <a:pPr marL="342900" indent="-342900">
              <a:buFont typeface="Arial" panose="020B0604020202020204" pitchFamily="34" charset="0"/>
              <a:buChar char="•"/>
            </a:pPr>
            <a:r>
              <a:rPr lang="en-US" sz="2400" b="1" dirty="0">
                <a:cs typeface="Alexandria" charset="0"/>
              </a:rPr>
              <a:t>Preparing a Statement of Cash Flows (Indirect Method)</a:t>
            </a:r>
            <a:r>
              <a:rPr lang="ar-SA" sz="2400" b="1" dirty="0">
                <a:cs typeface="Alexandria" charset="0"/>
              </a:rPr>
              <a:t>.</a:t>
            </a:r>
            <a:endParaRPr lang="en-US" sz="2400" b="1" dirty="0">
              <a:cs typeface="Alexandria" charset="0"/>
            </a:endParaRPr>
          </a:p>
          <a:p>
            <a:pPr marL="342900" indent="-342900">
              <a:buFont typeface="Arial" panose="020B0604020202020204" pitchFamily="34" charset="0"/>
              <a:buChar char="•"/>
            </a:pPr>
            <a:endParaRPr lang="en-US" sz="2400" b="1" dirty="0">
              <a:cs typeface="Alexandria" charset="0"/>
            </a:endParaRPr>
          </a:p>
          <a:p>
            <a:pPr marL="342900" indent="-342900">
              <a:buFont typeface="Arial" panose="020B0604020202020204" pitchFamily="34" charset="0"/>
              <a:buChar char="•"/>
            </a:pPr>
            <a:r>
              <a:rPr lang="en-US" sz="2400" b="1" dirty="0">
                <a:cs typeface="Alexandria" charset="0"/>
              </a:rPr>
              <a:t>Analyzing the Statement of Cash Flows</a:t>
            </a:r>
            <a:r>
              <a:rPr lang="ar-SA" sz="2400" b="1" dirty="0">
                <a:cs typeface="Alexandria" charset="0"/>
              </a:rPr>
              <a:t>.</a:t>
            </a:r>
            <a:endParaRPr lang="en-US" sz="2400" b="1" dirty="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54FAAE-9F1E-1846-FA70-2D970321B59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EE7806-13E1-3763-3B2C-D4BA11EC672B}"/>
              </a:ext>
            </a:extLst>
          </p:cNvPr>
          <p:cNvSpPr/>
          <p:nvPr/>
        </p:nvSpPr>
        <p:spPr>
          <a:xfrm>
            <a:off x="617279" y="1685495"/>
            <a:ext cx="11366712"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D0B7A10-2E70-61DC-8BF9-BDD615C74E8B}"/>
              </a:ext>
            </a:extLst>
          </p:cNvPr>
          <p:cNvSpPr txBox="1"/>
          <p:nvPr/>
        </p:nvSpPr>
        <p:spPr>
          <a:xfrm>
            <a:off x="2513150" y="1019069"/>
            <a:ext cx="9573436"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Difference Between Net Income &amp; Net Cash Flow</a:t>
            </a:r>
          </a:p>
        </p:txBody>
      </p:sp>
      <p:sp>
        <p:nvSpPr>
          <p:cNvPr id="5" name="Rectangle 4">
            <a:extLst>
              <a:ext uri="{FF2B5EF4-FFF2-40B4-BE49-F238E27FC236}">
                <a16:creationId xmlns:a16="http://schemas.microsoft.com/office/drawing/2014/main" id="{0E225C7D-AFC3-C3BE-3213-B941B52585F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EBAC8B5-7CA1-A9F3-84DC-454D4796B9B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4CEA621-B825-CC74-61E8-6BD2B253B06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D34A3BF2-C7BD-1E8B-8E80-3442BC3BFF8A}"/>
              </a:ext>
            </a:extLst>
          </p:cNvPr>
          <p:cNvSpPr txBox="1"/>
          <p:nvPr/>
        </p:nvSpPr>
        <p:spPr>
          <a:xfrm>
            <a:off x="942307" y="2141974"/>
            <a:ext cx="7466907" cy="4524315"/>
          </a:xfrm>
          <a:prstGeom prst="rect">
            <a:avLst/>
          </a:prstGeom>
          <a:noFill/>
        </p:spPr>
        <p:txBody>
          <a:bodyPr wrap="square" rtlCol="0">
            <a:spAutoFit/>
          </a:bodyPr>
          <a:lstStyle/>
          <a:p>
            <a:r>
              <a:rPr lang="en-US" sz="2400" b="1" dirty="0">
                <a:solidFill>
                  <a:srgbClr val="FFC000"/>
                </a:solidFill>
              </a:rPr>
              <a:t>Introduction to Net Income</a:t>
            </a:r>
            <a:endParaRPr lang="en-US" sz="2400" dirty="0">
              <a:solidFill>
                <a:srgbClr val="FFC000"/>
              </a:solidFill>
            </a:endParaRPr>
          </a:p>
          <a:p>
            <a:pPr>
              <a:buFont typeface="Arial" panose="020B0604020202020204" pitchFamily="34" charset="0"/>
              <a:buChar char="•"/>
            </a:pPr>
            <a:r>
              <a:rPr lang="en-US" sz="2400" b="1" dirty="0">
                <a:solidFill>
                  <a:srgbClr val="203E5F"/>
                </a:solidFill>
              </a:rPr>
              <a:t>Definition:</a:t>
            </a:r>
            <a:br>
              <a:rPr lang="en-US" sz="2400" dirty="0"/>
            </a:br>
            <a:r>
              <a:rPr lang="en-US" sz="2400" dirty="0"/>
              <a:t>Net income is the profit a company retains after deducting all expenses and taxes from its total revenues. It represents the residual earnings available to shareholders and is often referred to as the "bottom line" because it is the final figure on the income statement.</a:t>
            </a:r>
          </a:p>
          <a:p>
            <a:pPr>
              <a:buFont typeface="Arial" panose="020B0604020202020204" pitchFamily="34" charset="0"/>
              <a:buChar char="•"/>
            </a:pPr>
            <a:r>
              <a:rPr lang="en-US" sz="2400" b="1" dirty="0">
                <a:solidFill>
                  <a:srgbClr val="203E5F"/>
                </a:solidFill>
              </a:rPr>
              <a:t>Based On:</a:t>
            </a:r>
            <a:br>
              <a:rPr lang="en-US" sz="2400" dirty="0"/>
            </a:br>
            <a:r>
              <a:rPr lang="en-US" sz="2400" dirty="0"/>
              <a:t>Calculated using </a:t>
            </a:r>
            <a:r>
              <a:rPr lang="en-US" sz="2400" b="1" dirty="0"/>
              <a:t>accrual accounting principles</a:t>
            </a:r>
            <a:r>
              <a:rPr lang="en-US" sz="2400" dirty="0"/>
              <a:t>, net income includes all revenues earned and expenses incurred during a specific period, regardless of when the cash transactions actually occur. </a:t>
            </a:r>
          </a:p>
        </p:txBody>
      </p:sp>
      <p:pic>
        <p:nvPicPr>
          <p:cNvPr id="7" name="Graphic 21">
            <a:extLst>
              <a:ext uri="{FF2B5EF4-FFF2-40B4-BE49-F238E27FC236}">
                <a16:creationId xmlns:a16="http://schemas.microsoft.com/office/drawing/2014/main" id="{9CF3567F-BFF8-D88B-A643-DF201704168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alculator and coins next to a graph&#10;&#10;Description automatically generated">
            <a:extLst>
              <a:ext uri="{FF2B5EF4-FFF2-40B4-BE49-F238E27FC236}">
                <a16:creationId xmlns:a16="http://schemas.microsoft.com/office/drawing/2014/main" id="{AB76498D-FAFA-003C-3134-AB44DB4E543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09214" y="2292388"/>
            <a:ext cx="3376929" cy="3847155"/>
          </a:xfrm>
          <a:prstGeom prst="rect">
            <a:avLst/>
          </a:prstGeom>
        </p:spPr>
      </p:pic>
    </p:spTree>
    <p:extLst>
      <p:ext uri="{BB962C8B-B14F-4D97-AF65-F5344CB8AC3E}">
        <p14:creationId xmlns:p14="http://schemas.microsoft.com/office/powerpoint/2010/main" val="25959806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685495"/>
            <a:ext cx="11366712"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9573436"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Difference Between Net Income &amp; Net Cash Flow</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p:cNvSpPr txBox="1"/>
          <p:nvPr/>
        </p:nvSpPr>
        <p:spPr>
          <a:xfrm>
            <a:off x="942308" y="2080134"/>
            <a:ext cx="7205650" cy="4154984"/>
          </a:xfrm>
          <a:prstGeom prst="rect">
            <a:avLst/>
          </a:prstGeom>
          <a:noFill/>
        </p:spPr>
        <p:txBody>
          <a:bodyPr wrap="square" rtlCol="0">
            <a:spAutoFit/>
          </a:bodyPr>
          <a:lstStyle/>
          <a:p>
            <a:r>
              <a:rPr lang="en-US" sz="2400" b="1" dirty="0">
                <a:solidFill>
                  <a:srgbClr val="FFC000"/>
                </a:solidFill>
              </a:rPr>
              <a:t>Introduction to Net Income</a:t>
            </a:r>
            <a:endParaRPr lang="en-US" sz="2400" dirty="0">
              <a:solidFill>
                <a:srgbClr val="FFC000"/>
              </a:solidFill>
            </a:endParaRPr>
          </a:p>
          <a:p>
            <a:pPr>
              <a:buFont typeface="Arial" panose="020B0604020202020204" pitchFamily="34" charset="0"/>
              <a:buChar char="•"/>
            </a:pPr>
            <a:r>
              <a:rPr lang="en-US" sz="2400" b="1" dirty="0">
                <a:solidFill>
                  <a:srgbClr val="203E5F"/>
                </a:solidFill>
              </a:rPr>
              <a:t>Based On:</a:t>
            </a:r>
            <a:br>
              <a:rPr lang="en-US" sz="2400" dirty="0"/>
            </a:br>
            <a:r>
              <a:rPr lang="en-US" sz="2400" dirty="0"/>
              <a:t>This method provides a more accurate picture of a company's financial performance by matching revenues with the expenses associated with generating them.</a:t>
            </a:r>
          </a:p>
          <a:p>
            <a:pPr>
              <a:buFont typeface="Arial" panose="020B0604020202020204" pitchFamily="34" charset="0"/>
              <a:buChar char="•"/>
            </a:pPr>
            <a:r>
              <a:rPr lang="en-US" sz="2400" b="1" dirty="0">
                <a:solidFill>
                  <a:srgbClr val="203E5F"/>
                </a:solidFill>
              </a:rPr>
              <a:t>Components:</a:t>
            </a:r>
            <a:endParaRPr lang="en-US" sz="2400" dirty="0">
              <a:solidFill>
                <a:srgbClr val="203E5F"/>
              </a:solidFill>
            </a:endParaRPr>
          </a:p>
          <a:p>
            <a:pPr marL="742950" lvl="1" indent="-285750">
              <a:buFont typeface="Arial" panose="020B0604020202020204" pitchFamily="34" charset="0"/>
              <a:buChar char="•"/>
            </a:pPr>
            <a:r>
              <a:rPr lang="en-US" sz="2400" b="1" dirty="0"/>
              <a:t>Revenues:</a:t>
            </a:r>
            <a:br>
              <a:rPr lang="en-US" sz="2400" dirty="0"/>
            </a:br>
            <a:r>
              <a:rPr lang="en-US" sz="2400" dirty="0"/>
              <a:t>The total income generated from the sale of goods or services before any costs or expenses are deducted. This includes all sales, fees, interest earned, and any other income streams.</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diagram of a business&#10;&#10;Description automatically generated with medium confidence">
            <a:extLst>
              <a:ext uri="{FF2B5EF4-FFF2-40B4-BE49-F238E27FC236}">
                <a16:creationId xmlns:a16="http://schemas.microsoft.com/office/drawing/2014/main" id="{2916B548-C7D7-01FC-E172-693824F1E75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47958" y="2428747"/>
            <a:ext cx="3430814" cy="3806371"/>
          </a:xfrm>
          <a:prstGeom prst="rect">
            <a:avLst/>
          </a:prstGeom>
        </p:spPr>
      </p:pic>
    </p:spTree>
    <p:extLst>
      <p:ext uri="{BB962C8B-B14F-4D97-AF65-F5344CB8AC3E}">
        <p14:creationId xmlns:p14="http://schemas.microsoft.com/office/powerpoint/2010/main" val="15181286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21E689-E324-1FBD-E7DF-D6F226A717D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EA91C98-64D4-E8A6-0068-18B683233CE4}"/>
              </a:ext>
            </a:extLst>
          </p:cNvPr>
          <p:cNvSpPr/>
          <p:nvPr/>
        </p:nvSpPr>
        <p:spPr>
          <a:xfrm>
            <a:off x="617279" y="1685495"/>
            <a:ext cx="11366712"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A805660-B974-0A1B-2E03-820361A467F6}"/>
              </a:ext>
            </a:extLst>
          </p:cNvPr>
          <p:cNvSpPr txBox="1"/>
          <p:nvPr/>
        </p:nvSpPr>
        <p:spPr>
          <a:xfrm>
            <a:off x="2513150" y="1019069"/>
            <a:ext cx="9573436"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Difference Between Net Income &amp; Net Cash Flow</a:t>
            </a:r>
          </a:p>
        </p:txBody>
      </p:sp>
      <p:sp>
        <p:nvSpPr>
          <p:cNvPr id="5" name="Rectangle 4">
            <a:extLst>
              <a:ext uri="{FF2B5EF4-FFF2-40B4-BE49-F238E27FC236}">
                <a16:creationId xmlns:a16="http://schemas.microsoft.com/office/drawing/2014/main" id="{D61B5802-081F-D867-D675-671EEEC68E3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82ED363-2F45-30F7-F42A-3B01A311BBD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2E33CB5-A59D-8531-E85A-633EDFB2176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0889BAB6-54B9-D5C0-1077-1E306E46E480}"/>
              </a:ext>
            </a:extLst>
          </p:cNvPr>
          <p:cNvSpPr txBox="1"/>
          <p:nvPr/>
        </p:nvSpPr>
        <p:spPr>
          <a:xfrm>
            <a:off x="942307" y="2141974"/>
            <a:ext cx="7679179" cy="4524315"/>
          </a:xfrm>
          <a:prstGeom prst="rect">
            <a:avLst/>
          </a:prstGeom>
          <a:noFill/>
        </p:spPr>
        <p:txBody>
          <a:bodyPr wrap="square" rtlCol="0">
            <a:spAutoFit/>
          </a:bodyPr>
          <a:lstStyle/>
          <a:p>
            <a:pPr>
              <a:buFont typeface="Arial" panose="020B0604020202020204" pitchFamily="34" charset="0"/>
              <a:buChar char="•"/>
            </a:pPr>
            <a:r>
              <a:rPr lang="en-US" sz="2400" b="1" dirty="0">
                <a:solidFill>
                  <a:srgbClr val="203E5F"/>
                </a:solidFill>
              </a:rPr>
              <a:t>Components:</a:t>
            </a:r>
            <a:endParaRPr lang="en-US" sz="2400" dirty="0">
              <a:solidFill>
                <a:srgbClr val="203E5F"/>
              </a:solidFill>
            </a:endParaRPr>
          </a:p>
          <a:p>
            <a:pPr marL="742950" lvl="1" indent="-285750">
              <a:buFont typeface="Arial" panose="020B0604020202020204" pitchFamily="34" charset="0"/>
              <a:buChar char="•"/>
            </a:pPr>
            <a:r>
              <a:rPr lang="en-US" sz="2400" b="1" dirty="0"/>
              <a:t>Expenses:</a:t>
            </a:r>
            <a:br>
              <a:rPr lang="en-US" sz="2400" dirty="0"/>
            </a:br>
            <a:r>
              <a:rPr lang="en-US" sz="2400" dirty="0"/>
              <a:t>The costs incurred in the process of earning revenues. These include operating expenses like salaries, rent, utilities, cost of goods sold (COGS), depreciation, and amortization.</a:t>
            </a:r>
          </a:p>
          <a:p>
            <a:pPr marL="742950" lvl="1" indent="-285750">
              <a:buFont typeface="Arial" panose="020B0604020202020204" pitchFamily="34" charset="0"/>
              <a:buChar char="•"/>
            </a:pPr>
            <a:r>
              <a:rPr lang="en-US" sz="2400" b="1" dirty="0"/>
              <a:t>Gains and Losses:</a:t>
            </a:r>
            <a:br>
              <a:rPr lang="en-US" sz="2400" dirty="0"/>
            </a:br>
            <a:r>
              <a:rPr lang="en-US" sz="2400" dirty="0"/>
              <a:t>Gains are increases in equity from peripheral or incidental transactions, such as selling an asset for more than its book value. Losses are decreases in equity from similar transactions, like selling an asset for less than its book value or losses from lawsuits.</a:t>
            </a:r>
          </a:p>
        </p:txBody>
      </p:sp>
      <p:pic>
        <p:nvPicPr>
          <p:cNvPr id="7" name="Graphic 21">
            <a:extLst>
              <a:ext uri="{FF2B5EF4-FFF2-40B4-BE49-F238E27FC236}">
                <a16:creationId xmlns:a16="http://schemas.microsoft.com/office/drawing/2014/main" id="{47242FA5-C78A-C816-9623-4720C7D0AFC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A diagram of a net income&#10;&#10;Description automatically generated">
            <a:extLst>
              <a:ext uri="{FF2B5EF4-FFF2-40B4-BE49-F238E27FC236}">
                <a16:creationId xmlns:a16="http://schemas.microsoft.com/office/drawing/2014/main" id="{980491F1-08F3-FEFD-5E5A-22E7C6BF2D4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21486" y="2677886"/>
            <a:ext cx="3077027" cy="3682131"/>
          </a:xfrm>
          <a:prstGeom prst="rect">
            <a:avLst/>
          </a:prstGeom>
        </p:spPr>
      </p:pic>
    </p:spTree>
    <p:extLst>
      <p:ext uri="{BB962C8B-B14F-4D97-AF65-F5344CB8AC3E}">
        <p14:creationId xmlns:p14="http://schemas.microsoft.com/office/powerpoint/2010/main" val="1762200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7B06C2-EB44-A34E-EFA8-4F7AE58CAAE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64D45BB-DAF9-51FB-59C6-34695632BE2F}"/>
              </a:ext>
            </a:extLst>
          </p:cNvPr>
          <p:cNvSpPr/>
          <p:nvPr/>
        </p:nvSpPr>
        <p:spPr>
          <a:xfrm>
            <a:off x="617279" y="1685495"/>
            <a:ext cx="11151387"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5" name="Rectangle 4">
            <a:extLst>
              <a:ext uri="{FF2B5EF4-FFF2-40B4-BE49-F238E27FC236}">
                <a16:creationId xmlns:a16="http://schemas.microsoft.com/office/drawing/2014/main" id="{D1B1D9A5-2B33-4491-63B1-6793EC9F495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B04D53F-7D95-54B1-9320-BE274890CCD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BE9B26D-E7CA-64F1-FF29-981E60C6D71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096C5163-943F-10B9-3071-F03BE0F59FC4}"/>
              </a:ext>
            </a:extLst>
          </p:cNvPr>
          <p:cNvSpPr txBox="1"/>
          <p:nvPr/>
        </p:nvSpPr>
        <p:spPr>
          <a:xfrm>
            <a:off x="942309" y="2244602"/>
            <a:ext cx="6959046" cy="3785652"/>
          </a:xfrm>
          <a:prstGeom prst="rect">
            <a:avLst/>
          </a:prstGeom>
          <a:noFill/>
        </p:spPr>
        <p:txBody>
          <a:bodyPr wrap="square" rtlCol="0">
            <a:spAutoFit/>
          </a:bodyPr>
          <a:lstStyle/>
          <a:p>
            <a:r>
              <a:rPr lang="en-US" sz="2400" b="1" dirty="0">
                <a:solidFill>
                  <a:srgbClr val="FFC000"/>
                </a:solidFill>
              </a:rPr>
              <a:t>Introduction to Net Cash Flow</a:t>
            </a:r>
            <a:endParaRPr lang="en-US" sz="2400" dirty="0">
              <a:solidFill>
                <a:srgbClr val="FFC000"/>
              </a:solidFill>
            </a:endParaRPr>
          </a:p>
          <a:p>
            <a:pPr>
              <a:buFont typeface="Arial" panose="020B0604020202020204" pitchFamily="34" charset="0"/>
              <a:buChar char="•"/>
            </a:pPr>
            <a:r>
              <a:rPr lang="en-US" sz="2400" b="1" dirty="0">
                <a:solidFill>
                  <a:srgbClr val="203E5F"/>
                </a:solidFill>
              </a:rPr>
              <a:t>Definition:</a:t>
            </a:r>
            <a:br>
              <a:rPr lang="en-US" sz="2400" dirty="0"/>
            </a:br>
            <a:r>
              <a:rPr lang="en-US" sz="2400" dirty="0"/>
              <a:t>Net cash flow is the net amount of cash being transferred into and out of a business over a specific period. It represents the company's ability to generate cash from its operations, investments, and financing activities. Unlike net income, which includes non-cash accounting entries, net cash flow focuses solely on actual cash transactions, providing a clear picture of the company's liquidity.</a:t>
            </a:r>
          </a:p>
        </p:txBody>
      </p:sp>
      <p:pic>
        <p:nvPicPr>
          <p:cNvPr id="7" name="Graphic 21">
            <a:extLst>
              <a:ext uri="{FF2B5EF4-FFF2-40B4-BE49-F238E27FC236}">
                <a16:creationId xmlns:a16="http://schemas.microsoft.com/office/drawing/2014/main" id="{9EAEDD65-E264-F72E-45B7-5F3761D8F30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8BEFB0C-D5CE-5EA8-2B68-911888DFE0DD}"/>
              </a:ext>
            </a:extLst>
          </p:cNvPr>
          <p:cNvSpPr txBox="1"/>
          <p:nvPr/>
        </p:nvSpPr>
        <p:spPr>
          <a:xfrm>
            <a:off x="2513150" y="1019069"/>
            <a:ext cx="9573436"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Difference Between Net Income &amp; Net Cash Flow</a:t>
            </a:r>
          </a:p>
        </p:txBody>
      </p:sp>
      <p:pic>
        <p:nvPicPr>
          <p:cNvPr id="11" name="Picture 10" descr="A poster of a business flow&#10;&#10;Description automatically generated with medium confidence">
            <a:extLst>
              <a:ext uri="{FF2B5EF4-FFF2-40B4-BE49-F238E27FC236}">
                <a16:creationId xmlns:a16="http://schemas.microsoft.com/office/drawing/2014/main" id="{CFC54277-D904-8AEF-0F3B-BD3FBA5584C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01355" y="2547257"/>
            <a:ext cx="3788924" cy="3490999"/>
          </a:xfrm>
          <a:prstGeom prst="rect">
            <a:avLst/>
          </a:prstGeom>
        </p:spPr>
      </p:pic>
    </p:spTree>
    <p:extLst>
      <p:ext uri="{BB962C8B-B14F-4D97-AF65-F5344CB8AC3E}">
        <p14:creationId xmlns:p14="http://schemas.microsoft.com/office/powerpoint/2010/main" val="9135960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59535F-994F-B3E5-9064-211CF42214E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83567D3-2578-7CB2-0466-719D79CC4A20}"/>
              </a:ext>
            </a:extLst>
          </p:cNvPr>
          <p:cNvSpPr/>
          <p:nvPr/>
        </p:nvSpPr>
        <p:spPr>
          <a:xfrm>
            <a:off x="617279" y="1685495"/>
            <a:ext cx="11151387"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F60DDF18-B3F9-F81D-B8CE-BE19E34ADD4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C863EA5-0D1C-7580-9721-0B3D4E4EE5D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7580306-E650-FF22-FEF3-4638BA7213A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51EC6F8E-035B-A1C4-A7FA-B13075F7B16D}"/>
              </a:ext>
            </a:extLst>
          </p:cNvPr>
          <p:cNvSpPr txBox="1"/>
          <p:nvPr/>
        </p:nvSpPr>
        <p:spPr>
          <a:xfrm>
            <a:off x="942309" y="2244602"/>
            <a:ext cx="6959046" cy="3046988"/>
          </a:xfrm>
          <a:prstGeom prst="rect">
            <a:avLst/>
          </a:prstGeom>
          <a:noFill/>
        </p:spPr>
        <p:txBody>
          <a:bodyPr wrap="square" rtlCol="0">
            <a:spAutoFit/>
          </a:bodyPr>
          <a:lstStyle/>
          <a:p>
            <a:r>
              <a:rPr lang="en-US" sz="2400" b="1" dirty="0">
                <a:solidFill>
                  <a:srgbClr val="FFC000"/>
                </a:solidFill>
              </a:rPr>
              <a:t>Introduction to Net Cash Flow</a:t>
            </a:r>
            <a:endParaRPr lang="en-US" sz="2400" dirty="0">
              <a:solidFill>
                <a:srgbClr val="FFC000"/>
              </a:solidFill>
            </a:endParaRPr>
          </a:p>
          <a:p>
            <a:pPr>
              <a:buFont typeface="Arial" panose="020B0604020202020204" pitchFamily="34" charset="0"/>
              <a:buChar char="•"/>
            </a:pPr>
            <a:r>
              <a:rPr lang="en-US" sz="2400" b="1" dirty="0">
                <a:solidFill>
                  <a:srgbClr val="203E5F"/>
                </a:solidFill>
              </a:rPr>
              <a:t>Based On:</a:t>
            </a:r>
            <a:br>
              <a:rPr lang="en-US" sz="2400" dirty="0"/>
            </a:br>
            <a:r>
              <a:rPr lang="en-US" sz="2400" dirty="0"/>
              <a:t>Calculated based on </a:t>
            </a:r>
            <a:r>
              <a:rPr lang="en-US" sz="2400" b="1" dirty="0"/>
              <a:t>actual cash transactions</a:t>
            </a:r>
            <a:r>
              <a:rPr lang="en-US" sz="2400" dirty="0"/>
              <a:t>, net cash flow records when cash is actually received or paid out, regardless of when the associated revenues are earned, or expenses are incurred. This cash basis approach helps assess the company's immediate cash position and its ability to meet short-term obligations.</a:t>
            </a:r>
          </a:p>
        </p:txBody>
      </p:sp>
      <p:pic>
        <p:nvPicPr>
          <p:cNvPr id="7" name="Graphic 21">
            <a:extLst>
              <a:ext uri="{FF2B5EF4-FFF2-40B4-BE49-F238E27FC236}">
                <a16:creationId xmlns:a16="http://schemas.microsoft.com/office/drawing/2014/main" id="{7E4FB5F6-DB74-4A7C-3F94-966A991F805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DAEF5C2-0F8A-E80E-2D3C-EDED06EA4C70}"/>
              </a:ext>
            </a:extLst>
          </p:cNvPr>
          <p:cNvSpPr txBox="1"/>
          <p:nvPr/>
        </p:nvSpPr>
        <p:spPr>
          <a:xfrm>
            <a:off x="2513150" y="1019069"/>
            <a:ext cx="9573436"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Difference Between Net Income &amp; Net Cash Flow</a:t>
            </a:r>
          </a:p>
        </p:txBody>
      </p:sp>
      <p:pic>
        <p:nvPicPr>
          <p:cNvPr id="8" name="Picture 7" descr="A calendar with money and clock&#10;&#10;Description automatically generated">
            <a:extLst>
              <a:ext uri="{FF2B5EF4-FFF2-40B4-BE49-F238E27FC236}">
                <a16:creationId xmlns:a16="http://schemas.microsoft.com/office/drawing/2014/main" id="{F841AD0E-89DA-AE28-B708-E021F374067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01355" y="2432957"/>
            <a:ext cx="3662084" cy="3713092"/>
          </a:xfrm>
          <a:prstGeom prst="rect">
            <a:avLst/>
          </a:prstGeom>
        </p:spPr>
      </p:pic>
    </p:spTree>
    <p:extLst>
      <p:ext uri="{BB962C8B-B14F-4D97-AF65-F5344CB8AC3E}">
        <p14:creationId xmlns:p14="http://schemas.microsoft.com/office/powerpoint/2010/main" val="22932612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3A59BA-BFF1-0B66-1E0C-28D643783E4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1774E8D-9057-D2E1-476E-3F770447F5EC}"/>
              </a:ext>
            </a:extLst>
          </p:cNvPr>
          <p:cNvSpPr/>
          <p:nvPr/>
        </p:nvSpPr>
        <p:spPr>
          <a:xfrm>
            <a:off x="617279" y="1685495"/>
            <a:ext cx="11151387"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183D6B53-F22E-C792-32AD-8C2C8F1358C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070B60C-1F40-22A5-E644-BBCB3188F29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E6E6B20-F8E7-E336-F207-35A808086EA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D07AE1E6-F6DF-5C3B-5744-51709F9ADC6F}"/>
              </a:ext>
            </a:extLst>
          </p:cNvPr>
          <p:cNvSpPr txBox="1"/>
          <p:nvPr/>
        </p:nvSpPr>
        <p:spPr>
          <a:xfrm>
            <a:off x="942309" y="2244602"/>
            <a:ext cx="6959046" cy="4154984"/>
          </a:xfrm>
          <a:prstGeom prst="rect">
            <a:avLst/>
          </a:prstGeom>
          <a:noFill/>
        </p:spPr>
        <p:txBody>
          <a:bodyPr wrap="square" rtlCol="0">
            <a:spAutoFit/>
          </a:bodyPr>
          <a:lstStyle/>
          <a:p>
            <a:pPr>
              <a:buFont typeface="Arial" panose="020B0604020202020204" pitchFamily="34" charset="0"/>
              <a:buChar char="•"/>
            </a:pPr>
            <a:r>
              <a:rPr lang="en-US" sz="2400" b="1" dirty="0">
                <a:solidFill>
                  <a:srgbClr val="203E5F"/>
                </a:solidFill>
              </a:rPr>
              <a:t>Components:</a:t>
            </a:r>
            <a:endParaRPr lang="en-US" sz="2400" dirty="0">
              <a:solidFill>
                <a:srgbClr val="203E5F"/>
              </a:solidFill>
            </a:endParaRPr>
          </a:p>
          <a:p>
            <a:pPr marL="742950" lvl="1" indent="-285750">
              <a:buFont typeface="Arial" panose="020B0604020202020204" pitchFamily="34" charset="0"/>
              <a:buChar char="•"/>
            </a:pPr>
            <a:r>
              <a:rPr lang="en-US" sz="2400" b="1" dirty="0"/>
              <a:t>Cash Inflows:</a:t>
            </a:r>
            <a:br>
              <a:rPr lang="en-US" sz="2400" dirty="0"/>
            </a:br>
            <a:r>
              <a:rPr lang="en-US" sz="2400" dirty="0"/>
              <a:t>The total cash received by the company during the accounting period. These inflows can arise from various activities:</a:t>
            </a:r>
          </a:p>
          <a:p>
            <a:pPr marL="1143000" lvl="2" indent="-228600">
              <a:buFont typeface="Arial" panose="020B0604020202020204" pitchFamily="34" charset="0"/>
              <a:buChar char="•"/>
            </a:pPr>
            <a:r>
              <a:rPr lang="en-US" sz="2400" b="1" dirty="0"/>
              <a:t>Operating Activities:</a:t>
            </a:r>
            <a:r>
              <a:rPr lang="en-US" sz="2400" dirty="0"/>
              <a:t> Cash received from customers for sales of goods or services.</a:t>
            </a:r>
          </a:p>
          <a:p>
            <a:pPr marL="1143000" lvl="2" indent="-228600">
              <a:buFont typeface="Arial" panose="020B0604020202020204" pitchFamily="34" charset="0"/>
              <a:buChar char="•"/>
            </a:pPr>
            <a:r>
              <a:rPr lang="en-US" sz="2400" b="1" dirty="0"/>
              <a:t>Investing Activities:</a:t>
            </a:r>
            <a:r>
              <a:rPr lang="en-US" sz="2400" dirty="0"/>
              <a:t> Proceeds from the sale of assets or investments.</a:t>
            </a:r>
          </a:p>
          <a:p>
            <a:pPr marL="1143000" lvl="2" indent="-228600">
              <a:buFont typeface="Arial" panose="020B0604020202020204" pitchFamily="34" charset="0"/>
              <a:buChar char="•"/>
            </a:pPr>
            <a:r>
              <a:rPr lang="en-US" sz="2400" b="1" dirty="0"/>
              <a:t>Financing Activities:</a:t>
            </a:r>
            <a:r>
              <a:rPr lang="en-US" sz="2400" dirty="0"/>
              <a:t> Funds obtained from issuing shares or borrowing.</a:t>
            </a:r>
          </a:p>
        </p:txBody>
      </p:sp>
      <p:pic>
        <p:nvPicPr>
          <p:cNvPr id="7" name="Graphic 21">
            <a:extLst>
              <a:ext uri="{FF2B5EF4-FFF2-40B4-BE49-F238E27FC236}">
                <a16:creationId xmlns:a16="http://schemas.microsoft.com/office/drawing/2014/main" id="{69F70E64-D491-4004-B934-70DDBB8A79B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6E1D738-DDE2-1682-B82E-C6CD94095F74}"/>
              </a:ext>
            </a:extLst>
          </p:cNvPr>
          <p:cNvSpPr txBox="1"/>
          <p:nvPr/>
        </p:nvSpPr>
        <p:spPr>
          <a:xfrm>
            <a:off x="2513150" y="1019069"/>
            <a:ext cx="9573436"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Difference Between Net Income &amp; Net Cash Flow</a:t>
            </a:r>
          </a:p>
        </p:txBody>
      </p:sp>
      <p:pic>
        <p:nvPicPr>
          <p:cNvPr id="8" name="Picture 7" descr="A diagram of money and activities&#10;&#10;Description automatically generated">
            <a:extLst>
              <a:ext uri="{FF2B5EF4-FFF2-40B4-BE49-F238E27FC236}">
                <a16:creationId xmlns:a16="http://schemas.microsoft.com/office/drawing/2014/main" id="{F9E4334B-1ACC-D932-8AC0-47EEA007D1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61213" y="2211949"/>
            <a:ext cx="3913508" cy="4038440"/>
          </a:xfrm>
          <a:prstGeom prst="rect">
            <a:avLst/>
          </a:prstGeom>
        </p:spPr>
      </p:pic>
    </p:spTree>
    <p:extLst>
      <p:ext uri="{BB962C8B-B14F-4D97-AF65-F5344CB8AC3E}">
        <p14:creationId xmlns:p14="http://schemas.microsoft.com/office/powerpoint/2010/main" val="1784302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8317DB-CFD3-65C5-06E9-7E108E41A45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4A93AB-0E36-492B-3CC6-79868069A282}"/>
              </a:ext>
            </a:extLst>
          </p:cNvPr>
          <p:cNvSpPr/>
          <p:nvPr/>
        </p:nvSpPr>
        <p:spPr>
          <a:xfrm>
            <a:off x="617279" y="1685495"/>
            <a:ext cx="11151387"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126E1124-2B8E-8DBF-EECA-8F0F0E810D6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14CCCB2-F99F-542C-8BC0-0852D39B2C0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18571BA-743C-8BEE-F92F-51E696027EC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6ACF394F-40A3-7991-BCD5-EED859255EA2}"/>
              </a:ext>
            </a:extLst>
          </p:cNvPr>
          <p:cNvSpPr txBox="1"/>
          <p:nvPr/>
        </p:nvSpPr>
        <p:spPr>
          <a:xfrm>
            <a:off x="779794" y="2175517"/>
            <a:ext cx="7164910" cy="3785652"/>
          </a:xfrm>
          <a:prstGeom prst="rect">
            <a:avLst/>
          </a:prstGeom>
          <a:noFill/>
        </p:spPr>
        <p:txBody>
          <a:bodyPr wrap="square" rtlCol="0">
            <a:spAutoFit/>
          </a:bodyPr>
          <a:lstStyle/>
          <a:p>
            <a:pPr>
              <a:buFont typeface="Arial" panose="020B0604020202020204" pitchFamily="34" charset="0"/>
              <a:buChar char="•"/>
            </a:pPr>
            <a:r>
              <a:rPr lang="en-US" sz="2400" b="1" dirty="0">
                <a:solidFill>
                  <a:srgbClr val="203E5F"/>
                </a:solidFill>
              </a:rPr>
              <a:t>Components:</a:t>
            </a:r>
            <a:endParaRPr lang="en-US" sz="2400" dirty="0">
              <a:solidFill>
                <a:srgbClr val="203E5F"/>
              </a:solidFill>
            </a:endParaRPr>
          </a:p>
          <a:p>
            <a:pPr marL="742950" lvl="1" indent="-285750">
              <a:buFont typeface="Arial" panose="020B0604020202020204" pitchFamily="34" charset="0"/>
              <a:buChar char="•"/>
            </a:pPr>
            <a:r>
              <a:rPr lang="en-US" sz="2400" b="1" dirty="0"/>
              <a:t>Cash Outflows:</a:t>
            </a:r>
            <a:br>
              <a:rPr lang="en-US" sz="2400" dirty="0"/>
            </a:br>
            <a:r>
              <a:rPr lang="en-US" sz="2400" dirty="0"/>
              <a:t>The total cash paid out by the company during the accounting period. These outflows include:</a:t>
            </a:r>
          </a:p>
          <a:p>
            <a:pPr marL="1143000" lvl="2" indent="-228600">
              <a:buFont typeface="Arial" panose="020B0604020202020204" pitchFamily="34" charset="0"/>
              <a:buChar char="•"/>
            </a:pPr>
            <a:r>
              <a:rPr lang="en-US" sz="2400" b="1" dirty="0"/>
              <a:t>Operating Activities:</a:t>
            </a:r>
            <a:r>
              <a:rPr lang="en-US" sz="2400" dirty="0"/>
              <a:t> Payments to suppliers, employees, and for other operating expenses.</a:t>
            </a:r>
          </a:p>
          <a:p>
            <a:pPr marL="1143000" lvl="2" indent="-228600">
              <a:buFont typeface="Arial" panose="020B0604020202020204" pitchFamily="34" charset="0"/>
              <a:buChar char="•"/>
            </a:pPr>
            <a:r>
              <a:rPr lang="en-US" sz="2400" b="1" dirty="0"/>
              <a:t>Investing Activities:</a:t>
            </a:r>
            <a:r>
              <a:rPr lang="en-US" sz="2400" dirty="0"/>
              <a:t> Cash spent on purchasing assets or making investments.</a:t>
            </a:r>
          </a:p>
          <a:p>
            <a:pPr marL="1143000" lvl="2" indent="-228600">
              <a:buFont typeface="Arial" panose="020B0604020202020204" pitchFamily="34" charset="0"/>
              <a:buChar char="•"/>
            </a:pPr>
            <a:r>
              <a:rPr lang="en-US" sz="2400" b="1" dirty="0"/>
              <a:t>Financing Activities:</a:t>
            </a:r>
            <a:r>
              <a:rPr lang="en-US" sz="2400" dirty="0"/>
              <a:t> Repayment of debt, payment of dividends, or repurchasing shares.</a:t>
            </a:r>
          </a:p>
        </p:txBody>
      </p:sp>
      <p:pic>
        <p:nvPicPr>
          <p:cNvPr id="7" name="Graphic 21">
            <a:extLst>
              <a:ext uri="{FF2B5EF4-FFF2-40B4-BE49-F238E27FC236}">
                <a16:creationId xmlns:a16="http://schemas.microsoft.com/office/drawing/2014/main" id="{76B32ABF-70E7-52D6-9FF3-BE686ACDFC7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B9B3CF6-AE66-4B22-B00D-84A324E3A352}"/>
              </a:ext>
            </a:extLst>
          </p:cNvPr>
          <p:cNvSpPr txBox="1"/>
          <p:nvPr/>
        </p:nvSpPr>
        <p:spPr>
          <a:xfrm>
            <a:off x="2513150" y="1019069"/>
            <a:ext cx="9573436"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Difference Between Net Income &amp; Net Cash Flow</a:t>
            </a:r>
          </a:p>
        </p:txBody>
      </p:sp>
      <p:pic>
        <p:nvPicPr>
          <p:cNvPr id="8" name="Picture 7" descr="A diagram of a cash flow&#10;&#10;Description automatically generated">
            <a:extLst>
              <a:ext uri="{FF2B5EF4-FFF2-40B4-BE49-F238E27FC236}">
                <a16:creationId xmlns:a16="http://schemas.microsoft.com/office/drawing/2014/main" id="{8CAB6F4F-1C3D-9B47-DE42-0B1500C18D7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47964" y="2313084"/>
            <a:ext cx="3626757" cy="3785652"/>
          </a:xfrm>
          <a:prstGeom prst="rect">
            <a:avLst/>
          </a:prstGeom>
        </p:spPr>
      </p:pic>
    </p:spTree>
    <p:extLst>
      <p:ext uri="{BB962C8B-B14F-4D97-AF65-F5344CB8AC3E}">
        <p14:creationId xmlns:p14="http://schemas.microsoft.com/office/powerpoint/2010/main" val="1348615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16F1B4-17B6-7318-093D-640FB6FC4AC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4EB8EE0-BE5D-7F02-861D-B9B8C39BF830}"/>
              </a:ext>
            </a:extLst>
          </p:cNvPr>
          <p:cNvSpPr/>
          <p:nvPr/>
        </p:nvSpPr>
        <p:spPr>
          <a:xfrm>
            <a:off x="617279" y="1685495"/>
            <a:ext cx="11151387"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91EFD62E-1FC1-49D7-BC45-5654BF83355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63FF844-356B-E9D0-72BF-1BF8DC4CBB6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2F20865-B24B-8AFD-BA9D-AF0BDA88D40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A72AA333-CAB6-A3A7-21DF-E7AB11DA0C9A}"/>
              </a:ext>
            </a:extLst>
          </p:cNvPr>
          <p:cNvSpPr txBox="1"/>
          <p:nvPr/>
        </p:nvSpPr>
        <p:spPr>
          <a:xfrm>
            <a:off x="942309" y="2244602"/>
            <a:ext cx="6959046" cy="4154984"/>
          </a:xfrm>
          <a:prstGeom prst="rect">
            <a:avLst/>
          </a:prstGeom>
          <a:noFill/>
        </p:spPr>
        <p:txBody>
          <a:bodyPr wrap="square" rtlCol="0">
            <a:spAutoFit/>
          </a:bodyPr>
          <a:lstStyle/>
          <a:p>
            <a:r>
              <a:rPr lang="en-US" sz="2400" b="1" dirty="0">
                <a:solidFill>
                  <a:srgbClr val="FFC000"/>
                </a:solidFill>
              </a:rPr>
              <a:t>Accrual vs. Cash Basis Accounting</a:t>
            </a:r>
            <a:endParaRPr lang="en-US" sz="2400" dirty="0">
              <a:solidFill>
                <a:srgbClr val="FFC000"/>
              </a:solidFill>
            </a:endParaRPr>
          </a:p>
          <a:p>
            <a:pPr>
              <a:buFont typeface="Arial" panose="020B0604020202020204" pitchFamily="34" charset="0"/>
              <a:buChar char="•"/>
            </a:pPr>
            <a:r>
              <a:rPr lang="en-US" sz="2400" b="1" dirty="0">
                <a:solidFill>
                  <a:srgbClr val="203E5F"/>
                </a:solidFill>
              </a:rPr>
              <a:t>Accrual Accounting:</a:t>
            </a:r>
            <a:endParaRPr lang="en-US" sz="2400" dirty="0">
              <a:solidFill>
                <a:srgbClr val="203E5F"/>
              </a:solidFill>
            </a:endParaRPr>
          </a:p>
          <a:p>
            <a:pPr marL="742950" lvl="1" indent="-285750">
              <a:buFont typeface="Arial" panose="020B0604020202020204" pitchFamily="34" charset="0"/>
              <a:buChar char="•"/>
            </a:pPr>
            <a:r>
              <a:rPr lang="en-US" sz="2400" b="1" dirty="0"/>
              <a:t>Records Revenues When Earned and Expenses When Incurred:</a:t>
            </a:r>
            <a:br>
              <a:rPr lang="en-US" sz="2400" dirty="0"/>
            </a:br>
            <a:r>
              <a:rPr lang="en-US" sz="2400" dirty="0"/>
              <a:t>Under accrual accounting, revenues are recognized when they are earned, and expenses are recognized when they are incurred, regardless of when the cash is actually received or paid. This method provides a more accurate representation of a company's financial position and performance over time.</a:t>
            </a:r>
          </a:p>
        </p:txBody>
      </p:sp>
      <p:pic>
        <p:nvPicPr>
          <p:cNvPr id="7" name="Graphic 21">
            <a:extLst>
              <a:ext uri="{FF2B5EF4-FFF2-40B4-BE49-F238E27FC236}">
                <a16:creationId xmlns:a16="http://schemas.microsoft.com/office/drawing/2014/main" id="{EA2E6D43-4621-0A84-835D-E20CE079E51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AB69236-1B72-C5E2-557F-F93A69A36B7E}"/>
              </a:ext>
            </a:extLst>
          </p:cNvPr>
          <p:cNvSpPr txBox="1"/>
          <p:nvPr/>
        </p:nvSpPr>
        <p:spPr>
          <a:xfrm>
            <a:off x="2513150" y="1019069"/>
            <a:ext cx="9573436"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Difference Between Net Income &amp; Net Cash Flow</a:t>
            </a:r>
          </a:p>
        </p:txBody>
      </p:sp>
      <p:pic>
        <p:nvPicPr>
          <p:cNvPr id="8" name="Picture 7" descr="A poster of a accounting chart&#10;&#10;Description automatically generated with medium confidence">
            <a:extLst>
              <a:ext uri="{FF2B5EF4-FFF2-40B4-BE49-F238E27FC236}">
                <a16:creationId xmlns:a16="http://schemas.microsoft.com/office/drawing/2014/main" id="{18110078-C8F1-E12C-4517-A25E85229D7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81600" y="2014038"/>
            <a:ext cx="3470391" cy="4154984"/>
          </a:xfrm>
          <a:prstGeom prst="rect">
            <a:avLst/>
          </a:prstGeom>
        </p:spPr>
      </p:pic>
    </p:spTree>
    <p:extLst>
      <p:ext uri="{BB962C8B-B14F-4D97-AF65-F5344CB8AC3E}">
        <p14:creationId xmlns:p14="http://schemas.microsoft.com/office/powerpoint/2010/main" val="21468720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F2ECB4-7ABD-514A-0466-E0741739BAF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6753799-CAC8-EC40-2356-B6ADC4268457}"/>
              </a:ext>
            </a:extLst>
          </p:cNvPr>
          <p:cNvSpPr/>
          <p:nvPr/>
        </p:nvSpPr>
        <p:spPr>
          <a:xfrm>
            <a:off x="617279" y="1685495"/>
            <a:ext cx="11151387"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4B9AD9A7-C6CE-EA4A-0E54-43B97F6B926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305C969-43FB-E86A-E2BF-7EAC32A516D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0A0C1AF-8A6A-C2DC-5C01-C88E2B5AB42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C585FF6B-5907-5E0A-8613-478F614AB7D7}"/>
              </a:ext>
            </a:extLst>
          </p:cNvPr>
          <p:cNvSpPr txBox="1"/>
          <p:nvPr/>
        </p:nvSpPr>
        <p:spPr>
          <a:xfrm>
            <a:off x="942309" y="2244602"/>
            <a:ext cx="6959046" cy="3416320"/>
          </a:xfrm>
          <a:prstGeom prst="rect">
            <a:avLst/>
          </a:prstGeom>
          <a:noFill/>
        </p:spPr>
        <p:txBody>
          <a:bodyPr wrap="square" rtlCol="0">
            <a:spAutoFit/>
          </a:bodyPr>
          <a:lstStyle/>
          <a:p>
            <a:r>
              <a:rPr lang="en-US" sz="2400" b="1" dirty="0">
                <a:solidFill>
                  <a:srgbClr val="FFC000"/>
                </a:solidFill>
              </a:rPr>
              <a:t>Accrual vs. Cash Basis Accounting</a:t>
            </a:r>
            <a:endParaRPr lang="en-US" sz="2400" dirty="0">
              <a:solidFill>
                <a:srgbClr val="FFC000"/>
              </a:solidFill>
            </a:endParaRPr>
          </a:p>
          <a:p>
            <a:pPr>
              <a:buFont typeface="Arial" panose="020B0604020202020204" pitchFamily="34" charset="0"/>
              <a:buChar char="•"/>
            </a:pPr>
            <a:r>
              <a:rPr lang="en-US" sz="2400" b="1" dirty="0">
                <a:solidFill>
                  <a:srgbClr val="203E5F"/>
                </a:solidFill>
              </a:rPr>
              <a:t>Accrual Accounting:</a:t>
            </a:r>
            <a:endParaRPr lang="en-US" sz="2400" dirty="0">
              <a:solidFill>
                <a:srgbClr val="203E5F"/>
              </a:solidFill>
            </a:endParaRPr>
          </a:p>
          <a:p>
            <a:pPr marL="742950" lvl="1" indent="-285750">
              <a:buFont typeface="Arial" panose="020B0604020202020204" pitchFamily="34" charset="0"/>
              <a:buChar char="•"/>
            </a:pPr>
            <a:r>
              <a:rPr lang="en-US" sz="2400" b="1" dirty="0"/>
              <a:t>Includes Non-Cash Items:</a:t>
            </a:r>
            <a:br>
              <a:rPr lang="en-US" sz="2400" dirty="0"/>
            </a:br>
            <a:r>
              <a:rPr lang="en-US" sz="2400" dirty="0"/>
              <a:t>Accrual accounting accounts for non-cash transactions such as depreciation, amortization, and provisions for doubtful debts. These items affect net income but do not directly impact cash flow.</a:t>
            </a:r>
          </a:p>
          <a:p>
            <a:pPr>
              <a:buFont typeface="Arial" panose="020B0604020202020204" pitchFamily="34" charset="0"/>
              <a:buChar char="•"/>
            </a:pPr>
            <a:endParaRPr lang="en-US" sz="2400" dirty="0"/>
          </a:p>
        </p:txBody>
      </p:sp>
      <p:pic>
        <p:nvPicPr>
          <p:cNvPr id="7" name="Graphic 21">
            <a:extLst>
              <a:ext uri="{FF2B5EF4-FFF2-40B4-BE49-F238E27FC236}">
                <a16:creationId xmlns:a16="http://schemas.microsoft.com/office/drawing/2014/main" id="{5056A8E1-40FB-8024-94A6-6B85F77A395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1A51BB5-86E2-F5F6-3BBE-5DBB4F4C4D5E}"/>
              </a:ext>
            </a:extLst>
          </p:cNvPr>
          <p:cNvSpPr txBox="1"/>
          <p:nvPr/>
        </p:nvSpPr>
        <p:spPr>
          <a:xfrm>
            <a:off x="2513150" y="1019069"/>
            <a:ext cx="9573436"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Difference Between Net Income &amp; Net Cash Flow</a:t>
            </a:r>
          </a:p>
        </p:txBody>
      </p:sp>
      <p:pic>
        <p:nvPicPr>
          <p:cNvPr id="8" name="Picture 7" descr="A close-up of a chart&#10;&#10;Description automatically generated">
            <a:extLst>
              <a:ext uri="{FF2B5EF4-FFF2-40B4-BE49-F238E27FC236}">
                <a16:creationId xmlns:a16="http://schemas.microsoft.com/office/drawing/2014/main" id="{D047C979-6EBF-B51A-30F1-CEF883B3B27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71347" y="2000139"/>
            <a:ext cx="3803374" cy="4198257"/>
          </a:xfrm>
          <a:prstGeom prst="rect">
            <a:avLst/>
          </a:prstGeom>
        </p:spPr>
      </p:pic>
    </p:spTree>
    <p:extLst>
      <p:ext uri="{BB962C8B-B14F-4D97-AF65-F5344CB8AC3E}">
        <p14:creationId xmlns:p14="http://schemas.microsoft.com/office/powerpoint/2010/main" val="42788373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84B810-EBB5-338F-E39D-71C9297C03C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E39FB6C-DBE4-03C4-4E02-E72DB4E764A5}"/>
              </a:ext>
            </a:extLst>
          </p:cNvPr>
          <p:cNvSpPr/>
          <p:nvPr/>
        </p:nvSpPr>
        <p:spPr>
          <a:xfrm>
            <a:off x="617279" y="1685495"/>
            <a:ext cx="11151387"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BFFE745-AC6E-C68B-83CF-CC3E29B27A2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EDDFB2B-5413-C4E9-A22F-6B05A96DDC4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1701F1C-13D9-BC99-C6D8-BB0900F8D31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834726A1-DA59-40B8-0206-1EC1B14C564C}"/>
              </a:ext>
            </a:extLst>
          </p:cNvPr>
          <p:cNvSpPr txBox="1"/>
          <p:nvPr/>
        </p:nvSpPr>
        <p:spPr>
          <a:xfrm>
            <a:off x="942309" y="2244602"/>
            <a:ext cx="6959046" cy="4154984"/>
          </a:xfrm>
          <a:prstGeom prst="rect">
            <a:avLst/>
          </a:prstGeom>
          <a:noFill/>
        </p:spPr>
        <p:txBody>
          <a:bodyPr wrap="square" rtlCol="0">
            <a:spAutoFit/>
          </a:bodyPr>
          <a:lstStyle/>
          <a:p>
            <a:r>
              <a:rPr lang="en-US" sz="2400" b="1" dirty="0">
                <a:solidFill>
                  <a:srgbClr val="FFC000"/>
                </a:solidFill>
              </a:rPr>
              <a:t>Accrual vs. Cash Basis Accounting</a:t>
            </a:r>
            <a:endParaRPr lang="en-US" sz="2400" dirty="0">
              <a:solidFill>
                <a:srgbClr val="FFC000"/>
              </a:solidFill>
            </a:endParaRPr>
          </a:p>
          <a:p>
            <a:pPr>
              <a:buFont typeface="Arial" panose="020B0604020202020204" pitchFamily="34" charset="0"/>
              <a:buChar char="•"/>
            </a:pPr>
            <a:r>
              <a:rPr lang="en-US" sz="2400" b="1" dirty="0">
                <a:solidFill>
                  <a:srgbClr val="203E5F"/>
                </a:solidFill>
              </a:rPr>
              <a:t>Cash Basis Accounting:</a:t>
            </a:r>
            <a:endParaRPr lang="en-US" sz="2400" dirty="0">
              <a:solidFill>
                <a:srgbClr val="203E5F"/>
              </a:solidFill>
            </a:endParaRPr>
          </a:p>
          <a:p>
            <a:pPr marL="742950" lvl="1" indent="-285750">
              <a:buFont typeface="Arial" panose="020B0604020202020204" pitchFamily="34" charset="0"/>
              <a:buChar char="•"/>
            </a:pPr>
            <a:r>
              <a:rPr lang="en-US" sz="2400" b="1" dirty="0"/>
              <a:t>Records Revenues and Expenses When Cash Is Exchanged:</a:t>
            </a:r>
            <a:br>
              <a:rPr lang="en-US" sz="2400" dirty="0"/>
            </a:br>
            <a:r>
              <a:rPr lang="en-US" sz="2400" dirty="0"/>
              <a:t>In cash basis accounting, revenues are recognized only when cash is received, and expenses are recognized only when cash is paid. This method is simpler but may not provide a complete picture of a company's financial health.</a:t>
            </a:r>
          </a:p>
          <a:p>
            <a:pPr>
              <a:buFont typeface="Arial" panose="020B0604020202020204" pitchFamily="34" charset="0"/>
              <a:buChar char="•"/>
            </a:pPr>
            <a:endParaRPr lang="en-US" sz="2400" dirty="0"/>
          </a:p>
        </p:txBody>
      </p:sp>
      <p:pic>
        <p:nvPicPr>
          <p:cNvPr id="7" name="Graphic 21">
            <a:extLst>
              <a:ext uri="{FF2B5EF4-FFF2-40B4-BE49-F238E27FC236}">
                <a16:creationId xmlns:a16="http://schemas.microsoft.com/office/drawing/2014/main" id="{6B20B3E6-83B7-0E91-AD3A-4A76E396719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7C26541-45A5-E492-7BE3-1585558A44E9}"/>
              </a:ext>
            </a:extLst>
          </p:cNvPr>
          <p:cNvSpPr txBox="1"/>
          <p:nvPr/>
        </p:nvSpPr>
        <p:spPr>
          <a:xfrm>
            <a:off x="2513150" y="1019069"/>
            <a:ext cx="9573436"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Difference Between Net Income &amp; Net Cash Flow</a:t>
            </a:r>
          </a:p>
        </p:txBody>
      </p:sp>
      <p:pic>
        <p:nvPicPr>
          <p:cNvPr id="8" name="Picture 7" descr="A diagram of cash and cash&#10;&#10;Description automatically generated">
            <a:extLst>
              <a:ext uri="{FF2B5EF4-FFF2-40B4-BE49-F238E27FC236}">
                <a16:creationId xmlns:a16="http://schemas.microsoft.com/office/drawing/2014/main" id="{200954C8-568D-87EF-2307-E161036DEED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01355" y="2025057"/>
            <a:ext cx="3559255" cy="4002314"/>
          </a:xfrm>
          <a:prstGeom prst="rect">
            <a:avLst/>
          </a:prstGeom>
        </p:spPr>
      </p:pic>
    </p:spTree>
    <p:extLst>
      <p:ext uri="{BB962C8B-B14F-4D97-AF65-F5344CB8AC3E}">
        <p14:creationId xmlns:p14="http://schemas.microsoft.com/office/powerpoint/2010/main" val="7910839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8A6F5C-D902-24C9-DBE2-0F2974DF3E7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DD9527-B465-9385-4605-01984C5A0D13}"/>
              </a:ext>
            </a:extLst>
          </p:cNvPr>
          <p:cNvSpPr/>
          <p:nvPr/>
        </p:nvSpPr>
        <p:spPr>
          <a:xfrm>
            <a:off x="617279" y="1685495"/>
            <a:ext cx="11151387"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3D2597-9DA0-6346-88ED-CE5A8BCB8D6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F760E7A-4784-7CDB-33BE-202B5A732CD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D54942D-EF64-A478-A079-34A0BC49A96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4629B367-B6CA-A8A5-867F-0213EAC7730E}"/>
              </a:ext>
            </a:extLst>
          </p:cNvPr>
          <p:cNvSpPr txBox="1"/>
          <p:nvPr/>
        </p:nvSpPr>
        <p:spPr>
          <a:xfrm>
            <a:off x="802314" y="2255954"/>
            <a:ext cx="6959046" cy="3785652"/>
          </a:xfrm>
          <a:prstGeom prst="rect">
            <a:avLst/>
          </a:prstGeom>
          <a:noFill/>
        </p:spPr>
        <p:txBody>
          <a:bodyPr wrap="square" rtlCol="0">
            <a:spAutoFit/>
          </a:bodyPr>
          <a:lstStyle/>
          <a:p>
            <a:r>
              <a:rPr lang="en-US" sz="2400" b="1" dirty="0">
                <a:solidFill>
                  <a:srgbClr val="FFC000"/>
                </a:solidFill>
              </a:rPr>
              <a:t>Accrual vs. Cash Basis Accounting</a:t>
            </a:r>
            <a:endParaRPr lang="en-US" sz="2400" dirty="0">
              <a:solidFill>
                <a:srgbClr val="FFC000"/>
              </a:solidFill>
            </a:endParaRPr>
          </a:p>
          <a:p>
            <a:pPr>
              <a:buFont typeface="Arial" panose="020B0604020202020204" pitchFamily="34" charset="0"/>
              <a:buChar char="•"/>
            </a:pPr>
            <a:r>
              <a:rPr lang="en-US" sz="2400" b="1" dirty="0">
                <a:solidFill>
                  <a:srgbClr val="203E5F"/>
                </a:solidFill>
              </a:rPr>
              <a:t>Cash Basis Accounting:</a:t>
            </a:r>
            <a:endParaRPr lang="en-US" sz="2400" dirty="0">
              <a:solidFill>
                <a:srgbClr val="203E5F"/>
              </a:solidFill>
            </a:endParaRPr>
          </a:p>
          <a:p>
            <a:pPr marL="742950" lvl="1" indent="-285750">
              <a:buFont typeface="Arial" panose="020B0604020202020204" pitchFamily="34" charset="0"/>
              <a:buChar char="•"/>
            </a:pPr>
            <a:r>
              <a:rPr lang="en-US" sz="2400" b="1" dirty="0"/>
              <a:t>Reflects Actual Cash Position:</a:t>
            </a:r>
            <a:br>
              <a:rPr lang="en-US" sz="2400" dirty="0"/>
            </a:br>
            <a:r>
              <a:rPr lang="en-US" sz="2400" dirty="0"/>
              <a:t>Cash basis accounting focuses solely on cash transactions, making it easier to track the actual cash flow. However, it can lead to significant discrepancies between net income and net cash flow, especially in businesses with substantial credit transactions.</a:t>
            </a:r>
          </a:p>
          <a:p>
            <a:pPr>
              <a:buFont typeface="Arial" panose="020B0604020202020204" pitchFamily="34" charset="0"/>
              <a:buChar char="•"/>
            </a:pPr>
            <a:endParaRPr lang="en-US" sz="2400" dirty="0"/>
          </a:p>
        </p:txBody>
      </p:sp>
      <p:pic>
        <p:nvPicPr>
          <p:cNvPr id="7" name="Graphic 21">
            <a:extLst>
              <a:ext uri="{FF2B5EF4-FFF2-40B4-BE49-F238E27FC236}">
                <a16:creationId xmlns:a16="http://schemas.microsoft.com/office/drawing/2014/main" id="{E7EE8201-5AEB-BB5A-0A27-188C68E1A82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8EB663-F6D3-824C-A6B5-13C0550686BA}"/>
              </a:ext>
            </a:extLst>
          </p:cNvPr>
          <p:cNvSpPr txBox="1"/>
          <p:nvPr/>
        </p:nvSpPr>
        <p:spPr>
          <a:xfrm>
            <a:off x="2513150" y="1019069"/>
            <a:ext cx="9573436"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Difference Between Net Income &amp; Net Cash Flow</a:t>
            </a:r>
          </a:p>
        </p:txBody>
      </p:sp>
      <p:pic>
        <p:nvPicPr>
          <p:cNvPr id="8" name="Picture 7" descr="A diagram of cash and cash balance&#10;&#10;Description automatically generated">
            <a:extLst>
              <a:ext uri="{FF2B5EF4-FFF2-40B4-BE49-F238E27FC236}">
                <a16:creationId xmlns:a16="http://schemas.microsoft.com/office/drawing/2014/main" id="{D185D1F4-CE9D-8B06-7C76-76B7BE285AD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46395" y="2063686"/>
            <a:ext cx="3628326" cy="3925055"/>
          </a:xfrm>
          <a:prstGeom prst="rect">
            <a:avLst/>
          </a:prstGeom>
        </p:spPr>
      </p:pic>
    </p:spTree>
    <p:extLst>
      <p:ext uri="{BB962C8B-B14F-4D97-AF65-F5344CB8AC3E}">
        <p14:creationId xmlns:p14="http://schemas.microsoft.com/office/powerpoint/2010/main" val="24818720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2F908A-63E1-50E8-CA7C-B0AF3EF677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B77A70-1D85-5B20-A048-213797FB30CC}"/>
              </a:ext>
            </a:extLst>
          </p:cNvPr>
          <p:cNvSpPr/>
          <p:nvPr/>
        </p:nvSpPr>
        <p:spPr>
          <a:xfrm>
            <a:off x="617279" y="1685495"/>
            <a:ext cx="11151387"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5" name="Rectangle 4">
            <a:extLst>
              <a:ext uri="{FF2B5EF4-FFF2-40B4-BE49-F238E27FC236}">
                <a16:creationId xmlns:a16="http://schemas.microsoft.com/office/drawing/2014/main" id="{229BFE51-D324-F8FE-0880-418E1341048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73EBE69-0DCF-EBA9-CF66-7B0A5E58E2E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B3F3C1A-A8F1-5B06-D769-2C595F430D5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9BE68305-5111-0800-0EB7-EB7C782C5BC4}"/>
              </a:ext>
            </a:extLst>
          </p:cNvPr>
          <p:cNvSpPr txBox="1"/>
          <p:nvPr/>
        </p:nvSpPr>
        <p:spPr>
          <a:xfrm>
            <a:off x="942308" y="2095405"/>
            <a:ext cx="6457557" cy="4524315"/>
          </a:xfrm>
          <a:prstGeom prst="rect">
            <a:avLst/>
          </a:prstGeom>
          <a:noFill/>
        </p:spPr>
        <p:txBody>
          <a:bodyPr wrap="square" rtlCol="0">
            <a:spAutoFit/>
          </a:bodyPr>
          <a:lstStyle/>
          <a:p>
            <a:r>
              <a:rPr lang="en-US" sz="2400" b="1" dirty="0">
                <a:solidFill>
                  <a:srgbClr val="FFC000"/>
                </a:solidFill>
              </a:rPr>
              <a:t>Depreciation and Amortization</a:t>
            </a:r>
          </a:p>
          <a:p>
            <a:pPr>
              <a:buFont typeface="Arial" panose="020B0604020202020204" pitchFamily="34" charset="0"/>
              <a:buChar char="•"/>
            </a:pPr>
            <a:r>
              <a:rPr lang="en-US" sz="2400" b="1" dirty="0">
                <a:solidFill>
                  <a:srgbClr val="203E5F"/>
                </a:solidFill>
              </a:rPr>
              <a:t>Depreciation:</a:t>
            </a:r>
            <a:endParaRPr lang="en-US" sz="2400" dirty="0">
              <a:solidFill>
                <a:srgbClr val="203E5F"/>
              </a:solidFill>
            </a:endParaRPr>
          </a:p>
          <a:p>
            <a:pPr marL="742950" lvl="1" indent="-285750">
              <a:buFont typeface="Arial" panose="020B0604020202020204" pitchFamily="34" charset="0"/>
              <a:buChar char="•"/>
            </a:pPr>
            <a:r>
              <a:rPr lang="en-US" sz="2400" b="1" dirty="0"/>
              <a:t>Definition:</a:t>
            </a:r>
            <a:r>
              <a:rPr lang="en-US" sz="2400" dirty="0"/>
              <a:t> Allocation of the cost of tangible fixed assets (e.g., machinery, buildings) over their useful lives.</a:t>
            </a:r>
          </a:p>
          <a:p>
            <a:pPr marL="742950" lvl="1" indent="-285750">
              <a:buFont typeface="Arial" panose="020B0604020202020204" pitchFamily="34" charset="0"/>
              <a:buChar char="•"/>
            </a:pPr>
            <a:r>
              <a:rPr lang="en-US" sz="2400" b="1" dirty="0"/>
              <a:t>Purpose:</a:t>
            </a:r>
            <a:r>
              <a:rPr lang="en-US" sz="2400" dirty="0"/>
              <a:t> Reflects the wear and tear or obsolescence of physical assets.</a:t>
            </a:r>
          </a:p>
          <a:p>
            <a:pPr marL="742950" lvl="1" indent="-285750">
              <a:buFont typeface="Arial" panose="020B0604020202020204" pitchFamily="34" charset="0"/>
              <a:buChar char="•"/>
            </a:pPr>
            <a:r>
              <a:rPr lang="en-US" sz="2400" b="1" dirty="0"/>
              <a:t>Impact on Net Income:</a:t>
            </a:r>
            <a:r>
              <a:rPr lang="en-US" sz="2400" dirty="0"/>
              <a:t> Reduces net income as it is recorded as an expense but does not involve an actual cash outflow during the period.</a:t>
            </a:r>
          </a:p>
          <a:p>
            <a:endParaRPr lang="en-US" sz="2400" dirty="0"/>
          </a:p>
        </p:txBody>
      </p:sp>
      <p:pic>
        <p:nvPicPr>
          <p:cNvPr id="7" name="Graphic 21">
            <a:extLst>
              <a:ext uri="{FF2B5EF4-FFF2-40B4-BE49-F238E27FC236}">
                <a16:creationId xmlns:a16="http://schemas.microsoft.com/office/drawing/2014/main" id="{698F770B-459D-6186-D37D-2E3C2081E5D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E1BAB4A-54DA-D196-9F88-A0A23C46DA7D}"/>
              </a:ext>
            </a:extLst>
          </p:cNvPr>
          <p:cNvSpPr txBox="1"/>
          <p:nvPr/>
        </p:nvSpPr>
        <p:spPr>
          <a:xfrm>
            <a:off x="2513150" y="1019069"/>
            <a:ext cx="9573436"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Difference Between Net Income &amp; Net Cash Flow</a:t>
            </a:r>
          </a:p>
        </p:txBody>
      </p:sp>
      <p:pic>
        <p:nvPicPr>
          <p:cNvPr id="8" name="Picture 7" descr="A diagram of a business&#10;&#10;Description automatically generated with medium confidence">
            <a:extLst>
              <a:ext uri="{FF2B5EF4-FFF2-40B4-BE49-F238E27FC236}">
                <a16:creationId xmlns:a16="http://schemas.microsoft.com/office/drawing/2014/main" id="{68588922-DB11-6081-2EF0-723FB96F579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99865" y="2225776"/>
            <a:ext cx="4163574" cy="4263571"/>
          </a:xfrm>
          <a:prstGeom prst="rect">
            <a:avLst/>
          </a:prstGeom>
        </p:spPr>
      </p:pic>
    </p:spTree>
    <p:extLst>
      <p:ext uri="{BB962C8B-B14F-4D97-AF65-F5344CB8AC3E}">
        <p14:creationId xmlns:p14="http://schemas.microsoft.com/office/powerpoint/2010/main" val="21747134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D0F870-5609-6F95-59DA-2CBD2B0FDE0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755F5BF-1389-7C7B-D02A-7F0F0CBCB251}"/>
              </a:ext>
            </a:extLst>
          </p:cNvPr>
          <p:cNvSpPr/>
          <p:nvPr/>
        </p:nvSpPr>
        <p:spPr>
          <a:xfrm>
            <a:off x="617279" y="1685495"/>
            <a:ext cx="11151387"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5" name="Rectangle 4">
            <a:extLst>
              <a:ext uri="{FF2B5EF4-FFF2-40B4-BE49-F238E27FC236}">
                <a16:creationId xmlns:a16="http://schemas.microsoft.com/office/drawing/2014/main" id="{09DE6516-B11E-0735-AB65-74CDA3D77AB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0BBAC04-BAA8-3F5E-1CA3-5FAAB18F0AB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757AE6D-0664-38CB-7137-9106AD86E32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487EB740-7A19-7AA6-6055-B1BBD79B587A}"/>
              </a:ext>
            </a:extLst>
          </p:cNvPr>
          <p:cNvSpPr txBox="1"/>
          <p:nvPr/>
        </p:nvSpPr>
        <p:spPr>
          <a:xfrm>
            <a:off x="942308" y="2095405"/>
            <a:ext cx="6457557" cy="3785652"/>
          </a:xfrm>
          <a:prstGeom prst="rect">
            <a:avLst/>
          </a:prstGeom>
          <a:noFill/>
        </p:spPr>
        <p:txBody>
          <a:bodyPr wrap="square" rtlCol="0">
            <a:spAutoFit/>
          </a:bodyPr>
          <a:lstStyle/>
          <a:p>
            <a:r>
              <a:rPr lang="en-US" sz="2400" b="1" dirty="0">
                <a:solidFill>
                  <a:srgbClr val="FFC000"/>
                </a:solidFill>
              </a:rPr>
              <a:t>Depreciation and Amortization</a:t>
            </a:r>
          </a:p>
          <a:p>
            <a:pPr>
              <a:buFont typeface="Arial" panose="020B0604020202020204" pitchFamily="34" charset="0"/>
              <a:buChar char="•"/>
            </a:pPr>
            <a:r>
              <a:rPr lang="en-US" sz="2400" b="1" dirty="0">
                <a:solidFill>
                  <a:srgbClr val="203E5F"/>
                </a:solidFill>
              </a:rPr>
              <a:t>Amortization:</a:t>
            </a:r>
            <a:endParaRPr lang="en-US" sz="2400" dirty="0">
              <a:solidFill>
                <a:srgbClr val="203E5F"/>
              </a:solidFill>
            </a:endParaRPr>
          </a:p>
          <a:p>
            <a:pPr marL="742950" lvl="1" indent="-285750">
              <a:buFont typeface="Arial" panose="020B0604020202020204" pitchFamily="34" charset="0"/>
              <a:buChar char="•"/>
            </a:pPr>
            <a:r>
              <a:rPr lang="en-US" sz="2400" b="1" dirty="0"/>
              <a:t>Definition:</a:t>
            </a:r>
            <a:r>
              <a:rPr lang="en-US" sz="2400" dirty="0"/>
              <a:t> Similar to depreciation but applies to intangible assets (e.g., patents, trademarks).</a:t>
            </a:r>
          </a:p>
          <a:p>
            <a:pPr marL="742950" lvl="1" indent="-285750">
              <a:buFont typeface="Arial" panose="020B0604020202020204" pitchFamily="34" charset="0"/>
              <a:buChar char="•"/>
            </a:pPr>
            <a:r>
              <a:rPr lang="en-US" sz="2400" b="1" dirty="0"/>
              <a:t>Purpose:</a:t>
            </a:r>
            <a:r>
              <a:rPr lang="en-US" sz="2400" dirty="0"/>
              <a:t> Spreads the cost of intangible assets over their expected useful lives.</a:t>
            </a:r>
          </a:p>
          <a:p>
            <a:pPr marL="742950" lvl="1" indent="-285750">
              <a:buFont typeface="Arial" panose="020B0604020202020204" pitchFamily="34" charset="0"/>
              <a:buChar char="•"/>
            </a:pPr>
            <a:r>
              <a:rPr lang="en-US" sz="2400" b="1" dirty="0"/>
              <a:t>Impact on Net Income:</a:t>
            </a:r>
            <a:r>
              <a:rPr lang="en-US" sz="2400" dirty="0"/>
              <a:t> Also reduces net income without affecting cash flow.</a:t>
            </a:r>
          </a:p>
          <a:p>
            <a:endParaRPr lang="en-US" sz="2400" dirty="0"/>
          </a:p>
        </p:txBody>
      </p:sp>
      <p:pic>
        <p:nvPicPr>
          <p:cNvPr id="7" name="Graphic 21">
            <a:extLst>
              <a:ext uri="{FF2B5EF4-FFF2-40B4-BE49-F238E27FC236}">
                <a16:creationId xmlns:a16="http://schemas.microsoft.com/office/drawing/2014/main" id="{67C8505E-0E3F-8CB6-3A3B-C2046F55F1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8129B22-3AC4-F5DE-4D94-72DCB4244122}"/>
              </a:ext>
            </a:extLst>
          </p:cNvPr>
          <p:cNvSpPr txBox="1"/>
          <p:nvPr/>
        </p:nvSpPr>
        <p:spPr>
          <a:xfrm>
            <a:off x="2513150" y="1019069"/>
            <a:ext cx="9573436"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Difference Between Net Income &amp; Net Cash Flow</a:t>
            </a:r>
          </a:p>
        </p:txBody>
      </p:sp>
      <p:pic>
        <p:nvPicPr>
          <p:cNvPr id="8" name="Picture 7" descr="A poster of an overview of an asset&#10;&#10;Description automatically generated with medium confidence">
            <a:extLst>
              <a:ext uri="{FF2B5EF4-FFF2-40B4-BE49-F238E27FC236}">
                <a16:creationId xmlns:a16="http://schemas.microsoft.com/office/drawing/2014/main" id="{6F7B5DBE-C314-2165-8272-92DD350EDB5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56078" y="2292388"/>
            <a:ext cx="4018643" cy="4018643"/>
          </a:xfrm>
          <a:prstGeom prst="rect">
            <a:avLst/>
          </a:prstGeom>
        </p:spPr>
      </p:pic>
    </p:spTree>
    <p:extLst>
      <p:ext uri="{BB962C8B-B14F-4D97-AF65-F5344CB8AC3E}">
        <p14:creationId xmlns:p14="http://schemas.microsoft.com/office/powerpoint/2010/main" val="8543102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1AA39F-016C-5D3F-C175-057C7AFB06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0B9C56D-1895-6AF9-D500-73ED5FEA770C}"/>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5" name="Rectangle 4">
            <a:extLst>
              <a:ext uri="{FF2B5EF4-FFF2-40B4-BE49-F238E27FC236}">
                <a16:creationId xmlns:a16="http://schemas.microsoft.com/office/drawing/2014/main" id="{D9C6B05C-13E5-DFE2-A5FD-1EEDAFB99EA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19ED53B-34EC-6850-AA1E-462E453C0ED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6B32285-7F9D-1690-C549-7836EFD413D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401DC22B-20BC-5C2A-9FF6-895942B439E1}"/>
              </a:ext>
            </a:extLst>
          </p:cNvPr>
          <p:cNvSpPr txBox="1"/>
          <p:nvPr/>
        </p:nvSpPr>
        <p:spPr>
          <a:xfrm>
            <a:off x="942310" y="2244602"/>
            <a:ext cx="5932623" cy="3785652"/>
          </a:xfrm>
          <a:prstGeom prst="rect">
            <a:avLst/>
          </a:prstGeom>
          <a:noFill/>
        </p:spPr>
        <p:txBody>
          <a:bodyPr wrap="square" rtlCol="0">
            <a:spAutoFit/>
          </a:bodyPr>
          <a:lstStyle/>
          <a:p>
            <a:r>
              <a:rPr lang="en-US" sz="2400" b="1" dirty="0">
                <a:solidFill>
                  <a:srgbClr val="FFC000"/>
                </a:solidFill>
              </a:rPr>
              <a:t>Revenue Recognition vs. Cash Receipt</a:t>
            </a:r>
          </a:p>
          <a:p>
            <a:r>
              <a:rPr lang="en-US" sz="2400" b="1" dirty="0">
                <a:solidFill>
                  <a:srgbClr val="203E5F"/>
                </a:solidFill>
              </a:rPr>
              <a:t>Revenue Recognition:</a:t>
            </a:r>
            <a:endParaRPr lang="en-US" sz="2400" dirty="0">
              <a:solidFill>
                <a:srgbClr val="203E5F"/>
              </a:solidFill>
            </a:endParaRPr>
          </a:p>
          <a:p>
            <a:pPr marL="742950" lvl="1" indent="-285750">
              <a:buFont typeface="Arial" panose="020B0604020202020204" pitchFamily="34" charset="0"/>
              <a:buChar char="•"/>
            </a:pPr>
            <a:r>
              <a:rPr lang="en-US" sz="2400" b="1" dirty="0"/>
              <a:t>Accrual Basis:</a:t>
            </a:r>
            <a:r>
              <a:rPr lang="en-US" sz="2400" dirty="0"/>
              <a:t> Revenue is recognized when it is earned, regardless of when cash is received.</a:t>
            </a:r>
          </a:p>
          <a:p>
            <a:pPr marL="742950" lvl="1" indent="-285750">
              <a:buFont typeface="Arial" panose="020B0604020202020204" pitchFamily="34" charset="0"/>
              <a:buChar char="•"/>
            </a:pPr>
            <a:r>
              <a:rPr lang="en-US" sz="2400" b="1" dirty="0"/>
              <a:t>Example:</a:t>
            </a:r>
            <a:r>
              <a:rPr lang="en-US" sz="2400" dirty="0"/>
              <a:t> A company delivers a product in March but receives payment in April. Under accrual accounting, the revenue is recorded in March.</a:t>
            </a:r>
          </a:p>
          <a:p>
            <a:endParaRPr lang="en-US" sz="2400" dirty="0"/>
          </a:p>
        </p:txBody>
      </p:sp>
      <p:pic>
        <p:nvPicPr>
          <p:cNvPr id="7" name="Graphic 21">
            <a:extLst>
              <a:ext uri="{FF2B5EF4-FFF2-40B4-BE49-F238E27FC236}">
                <a16:creationId xmlns:a16="http://schemas.microsoft.com/office/drawing/2014/main" id="{0D9AF59C-D4CB-1B73-0ABB-232D8A844D7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F4AECFD-42A4-4C8A-4118-3880274D8325}"/>
              </a:ext>
            </a:extLst>
          </p:cNvPr>
          <p:cNvSpPr txBox="1"/>
          <p:nvPr/>
        </p:nvSpPr>
        <p:spPr>
          <a:xfrm>
            <a:off x="2513150" y="1019069"/>
            <a:ext cx="9573436"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Difference Between Net Income &amp; Net Cash Flow</a:t>
            </a:r>
          </a:p>
        </p:txBody>
      </p:sp>
      <p:pic>
        <p:nvPicPr>
          <p:cNvPr id="8" name="Picture 7" descr="A diagram of cash receipt&#10;&#10;Description automatically generated">
            <a:extLst>
              <a:ext uri="{FF2B5EF4-FFF2-40B4-BE49-F238E27FC236}">
                <a16:creationId xmlns:a16="http://schemas.microsoft.com/office/drawing/2014/main" id="{EEFC904D-4D0D-4FD1-32F1-62F2239E85F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99963" y="2244601"/>
            <a:ext cx="3785653" cy="3785653"/>
          </a:xfrm>
          <a:prstGeom prst="rect">
            <a:avLst/>
          </a:prstGeom>
        </p:spPr>
      </p:pic>
    </p:spTree>
    <p:extLst>
      <p:ext uri="{BB962C8B-B14F-4D97-AF65-F5344CB8AC3E}">
        <p14:creationId xmlns:p14="http://schemas.microsoft.com/office/powerpoint/2010/main" val="13799593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4307FC-7630-0F96-603C-3B71010B7CD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1C1574A-2D5C-E9C5-851D-341CE473FF23}"/>
              </a:ext>
            </a:extLst>
          </p:cNvPr>
          <p:cNvSpPr/>
          <p:nvPr/>
        </p:nvSpPr>
        <p:spPr>
          <a:xfrm>
            <a:off x="342900" y="1685495"/>
            <a:ext cx="11493500" cy="48936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5" name="Rectangle 4">
            <a:extLst>
              <a:ext uri="{FF2B5EF4-FFF2-40B4-BE49-F238E27FC236}">
                <a16:creationId xmlns:a16="http://schemas.microsoft.com/office/drawing/2014/main" id="{EA98414B-299A-AB12-F0C0-AFAFED816D1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8A1377B-F3A4-6753-44BD-1725C95D6F1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A56F3D0-4C68-E96D-91DA-C7FC51D5771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3B5BD49C-6BEE-B3B5-34D1-F2853C68A392}"/>
              </a:ext>
            </a:extLst>
          </p:cNvPr>
          <p:cNvSpPr txBox="1"/>
          <p:nvPr/>
        </p:nvSpPr>
        <p:spPr>
          <a:xfrm>
            <a:off x="486440" y="2068408"/>
            <a:ext cx="7462157" cy="4524315"/>
          </a:xfrm>
          <a:prstGeom prst="rect">
            <a:avLst/>
          </a:prstGeom>
          <a:noFill/>
        </p:spPr>
        <p:txBody>
          <a:bodyPr wrap="square" rtlCol="0">
            <a:spAutoFit/>
          </a:bodyPr>
          <a:lstStyle/>
          <a:p>
            <a:r>
              <a:rPr lang="en-US" sz="2400" b="1" dirty="0">
                <a:solidFill>
                  <a:srgbClr val="FFC000"/>
                </a:solidFill>
              </a:rPr>
              <a:t>Revenue Recognition vs. Cash Receipt</a:t>
            </a:r>
          </a:p>
          <a:p>
            <a:r>
              <a:rPr lang="en-US" sz="2400" b="1" dirty="0">
                <a:solidFill>
                  <a:srgbClr val="203E5F"/>
                </a:solidFill>
              </a:rPr>
              <a:t>Revenue Recognition:</a:t>
            </a:r>
            <a:endParaRPr lang="en-US" sz="2400" dirty="0">
              <a:solidFill>
                <a:srgbClr val="203E5F"/>
              </a:solidFill>
            </a:endParaRPr>
          </a:p>
          <a:p>
            <a:pPr marL="742950" lvl="1" indent="-285750">
              <a:buFont typeface="Arial" panose="020B0604020202020204" pitchFamily="34" charset="0"/>
              <a:buChar char="•"/>
            </a:pPr>
            <a:r>
              <a:rPr lang="en-US" sz="2400" b="1" dirty="0"/>
              <a:t>Accrual Basis:</a:t>
            </a:r>
            <a:r>
              <a:rPr lang="en-US" sz="2400" dirty="0"/>
              <a:t> Revenue is recognized when it is earned, regardless of when cash is received.</a:t>
            </a:r>
          </a:p>
          <a:p>
            <a:pPr marL="742950" lvl="1" indent="-285750">
              <a:buFont typeface="Arial" panose="020B0604020202020204" pitchFamily="34" charset="0"/>
              <a:buChar char="•"/>
            </a:pPr>
            <a:r>
              <a:rPr lang="en-US" sz="2400" b="1" dirty="0"/>
              <a:t>Example:</a:t>
            </a:r>
            <a:r>
              <a:rPr lang="en-US" sz="2400" dirty="0"/>
              <a:t> A company delivers a product in March but receives payment in April. Under accrual accounting, the revenue is recorded in March.</a:t>
            </a:r>
          </a:p>
          <a:p>
            <a:pPr>
              <a:buFont typeface="Arial" panose="020B0604020202020204" pitchFamily="34" charset="0"/>
              <a:buChar char="•"/>
            </a:pPr>
            <a:r>
              <a:rPr lang="en-US" sz="2400" b="1" dirty="0">
                <a:solidFill>
                  <a:srgbClr val="203E5F"/>
                </a:solidFill>
              </a:rPr>
              <a:t>Cash Receipt:</a:t>
            </a:r>
            <a:endParaRPr lang="en-US" sz="2400" dirty="0">
              <a:solidFill>
                <a:srgbClr val="203E5F"/>
              </a:solidFill>
            </a:endParaRPr>
          </a:p>
          <a:p>
            <a:pPr marL="742950" lvl="1" indent="-285750">
              <a:buFont typeface="Arial" panose="020B0604020202020204" pitchFamily="34" charset="0"/>
              <a:buChar char="•"/>
            </a:pPr>
            <a:r>
              <a:rPr lang="en-US" sz="2400" b="1" dirty="0"/>
              <a:t>Cash Basis:</a:t>
            </a:r>
            <a:r>
              <a:rPr lang="en-US" sz="2400" dirty="0"/>
              <a:t> Revenue is recognized only when cash is received.</a:t>
            </a:r>
          </a:p>
          <a:p>
            <a:pPr marL="742950" lvl="1" indent="-285750">
              <a:buFont typeface="Arial" panose="020B0604020202020204" pitchFamily="34" charset="0"/>
              <a:buChar char="•"/>
            </a:pPr>
            <a:r>
              <a:rPr lang="en-US" sz="2400" b="1" dirty="0"/>
              <a:t>Example:</a:t>
            </a:r>
            <a:r>
              <a:rPr lang="en-US" sz="2400" dirty="0"/>
              <a:t> Using the same scenario, the revenue is recorded in April when the cash is received.</a:t>
            </a:r>
          </a:p>
        </p:txBody>
      </p:sp>
      <p:pic>
        <p:nvPicPr>
          <p:cNvPr id="7" name="Graphic 21">
            <a:extLst>
              <a:ext uri="{FF2B5EF4-FFF2-40B4-BE49-F238E27FC236}">
                <a16:creationId xmlns:a16="http://schemas.microsoft.com/office/drawing/2014/main" id="{41E4F750-BD6E-CB12-D096-65A13943B66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D4F1748-72B9-FB68-C809-E0F670246007}"/>
              </a:ext>
            </a:extLst>
          </p:cNvPr>
          <p:cNvSpPr txBox="1"/>
          <p:nvPr/>
        </p:nvSpPr>
        <p:spPr>
          <a:xfrm>
            <a:off x="2513150" y="1019069"/>
            <a:ext cx="9573436"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Difference Between Net Income &amp; Net Cash Flow</a:t>
            </a:r>
          </a:p>
        </p:txBody>
      </p:sp>
      <p:pic>
        <p:nvPicPr>
          <p:cNvPr id="4" name="Picture 3" descr="A diagram of cash receipt&#10;&#10;Description automatically generated">
            <a:extLst>
              <a:ext uri="{FF2B5EF4-FFF2-40B4-BE49-F238E27FC236}">
                <a16:creationId xmlns:a16="http://schemas.microsoft.com/office/drawing/2014/main" id="{331E5C5B-FB71-F365-F8E7-4E273EDF128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92137" y="2292388"/>
            <a:ext cx="3613423" cy="3977783"/>
          </a:xfrm>
          <a:prstGeom prst="rect">
            <a:avLst/>
          </a:prstGeom>
        </p:spPr>
      </p:pic>
    </p:spTree>
    <p:extLst>
      <p:ext uri="{BB962C8B-B14F-4D97-AF65-F5344CB8AC3E}">
        <p14:creationId xmlns:p14="http://schemas.microsoft.com/office/powerpoint/2010/main" val="34280060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366B96-E341-21D1-5E8E-4F1B957BBE2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3B6BF71-38C4-F265-E3A6-526D0419A1CD}"/>
              </a:ext>
            </a:extLst>
          </p:cNvPr>
          <p:cNvSpPr/>
          <p:nvPr/>
        </p:nvSpPr>
        <p:spPr>
          <a:xfrm>
            <a:off x="359229" y="1685495"/>
            <a:ext cx="11070771"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5" name="Rectangle 4">
            <a:extLst>
              <a:ext uri="{FF2B5EF4-FFF2-40B4-BE49-F238E27FC236}">
                <a16:creationId xmlns:a16="http://schemas.microsoft.com/office/drawing/2014/main" id="{0433F7F5-42F8-A02E-A71C-5568A9A2383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CE3A481-21F5-2CCD-BA96-394A81424EC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13E9C36-A3A0-6E24-89BA-7566DF230A4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BE34138C-E221-8ADE-F4AE-C6B3D5097D90}"/>
              </a:ext>
            </a:extLst>
          </p:cNvPr>
          <p:cNvSpPr txBox="1"/>
          <p:nvPr/>
        </p:nvSpPr>
        <p:spPr>
          <a:xfrm>
            <a:off x="560615" y="2000139"/>
            <a:ext cx="7141029" cy="4524315"/>
          </a:xfrm>
          <a:prstGeom prst="rect">
            <a:avLst/>
          </a:prstGeom>
          <a:noFill/>
        </p:spPr>
        <p:txBody>
          <a:bodyPr wrap="square" rtlCol="0">
            <a:spAutoFit/>
          </a:bodyPr>
          <a:lstStyle/>
          <a:p>
            <a:r>
              <a:rPr lang="en-US" sz="2400" b="1" dirty="0">
                <a:solidFill>
                  <a:srgbClr val="203E5F"/>
                </a:solidFill>
              </a:rPr>
              <a:t>Expense Recognition vs. Cash Payment</a:t>
            </a:r>
          </a:p>
          <a:p>
            <a:r>
              <a:rPr lang="en-US" sz="2400" b="1" dirty="0">
                <a:solidFill>
                  <a:srgbClr val="203E5F"/>
                </a:solidFill>
              </a:rPr>
              <a:t>Expense Recognition:</a:t>
            </a:r>
            <a:endParaRPr lang="en-US" sz="2400" dirty="0">
              <a:solidFill>
                <a:srgbClr val="203E5F"/>
              </a:solidFill>
            </a:endParaRPr>
          </a:p>
          <a:p>
            <a:pPr marL="742950" lvl="1" indent="-285750">
              <a:buFont typeface="Arial" panose="020B0604020202020204" pitchFamily="34" charset="0"/>
              <a:buChar char="•"/>
            </a:pPr>
            <a:r>
              <a:rPr lang="en-US" sz="2400" b="1" dirty="0"/>
              <a:t>Accrual Basis:</a:t>
            </a:r>
            <a:r>
              <a:rPr lang="en-US" sz="2400" dirty="0"/>
              <a:t> Expenses are recognized when they are incurred, not necessarily when cash is paid.</a:t>
            </a:r>
          </a:p>
          <a:p>
            <a:pPr marL="742950" lvl="1" indent="-285750">
              <a:buFont typeface="Arial" panose="020B0604020202020204" pitchFamily="34" charset="0"/>
              <a:buChar char="•"/>
            </a:pPr>
            <a:r>
              <a:rPr lang="en-US" sz="2400" b="1" dirty="0"/>
              <a:t>Example:</a:t>
            </a:r>
            <a:r>
              <a:rPr lang="en-US" sz="2400" dirty="0"/>
              <a:t> A company incurs utility expenses in May but pays the bill in June. The expense is recorded in May.</a:t>
            </a:r>
          </a:p>
          <a:p>
            <a:pPr>
              <a:buFont typeface="Arial" panose="020B0604020202020204" pitchFamily="34" charset="0"/>
              <a:buChar char="•"/>
            </a:pPr>
            <a:r>
              <a:rPr lang="en-US" sz="2400" b="1" dirty="0"/>
              <a:t>Cash Payment:</a:t>
            </a:r>
            <a:endParaRPr lang="en-US" sz="2400" dirty="0"/>
          </a:p>
          <a:p>
            <a:pPr marL="742950" lvl="1" indent="-285750">
              <a:buFont typeface="Arial" panose="020B0604020202020204" pitchFamily="34" charset="0"/>
              <a:buChar char="•"/>
            </a:pPr>
            <a:r>
              <a:rPr lang="en-US" sz="2400" b="1" dirty="0"/>
              <a:t>Cash Basis:</a:t>
            </a:r>
            <a:r>
              <a:rPr lang="en-US" sz="2400" dirty="0"/>
              <a:t> Expenses are recognized only when cash is paid.</a:t>
            </a:r>
          </a:p>
          <a:p>
            <a:pPr marL="742950" lvl="1" indent="-285750">
              <a:buFont typeface="Arial" panose="020B0604020202020204" pitchFamily="34" charset="0"/>
              <a:buChar char="•"/>
            </a:pPr>
            <a:r>
              <a:rPr lang="en-US" sz="2400" b="1" dirty="0"/>
              <a:t>Example:</a:t>
            </a:r>
            <a:r>
              <a:rPr lang="en-US" sz="2400" dirty="0"/>
              <a:t> Expense is recorded in June when the payment is made.</a:t>
            </a:r>
          </a:p>
        </p:txBody>
      </p:sp>
      <p:pic>
        <p:nvPicPr>
          <p:cNvPr id="7" name="Graphic 21">
            <a:extLst>
              <a:ext uri="{FF2B5EF4-FFF2-40B4-BE49-F238E27FC236}">
                <a16:creationId xmlns:a16="http://schemas.microsoft.com/office/drawing/2014/main" id="{EB1E9B1A-0590-7A43-0043-E51A46680DF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0AB5CA4-5C01-3F14-A017-7D0DDDC319E7}"/>
              </a:ext>
            </a:extLst>
          </p:cNvPr>
          <p:cNvSpPr txBox="1"/>
          <p:nvPr/>
        </p:nvSpPr>
        <p:spPr>
          <a:xfrm>
            <a:off x="2513150" y="1019069"/>
            <a:ext cx="9573436"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Difference Between Net Income &amp; Net Cash Flow</a:t>
            </a:r>
          </a:p>
        </p:txBody>
      </p:sp>
      <p:pic>
        <p:nvPicPr>
          <p:cNvPr id="4" name="Picture 3" descr="A calendar with cash payment and money&#10;&#10;Description automatically generated with medium confidence">
            <a:extLst>
              <a:ext uri="{FF2B5EF4-FFF2-40B4-BE49-F238E27FC236}">
                <a16:creationId xmlns:a16="http://schemas.microsoft.com/office/drawing/2014/main" id="{53C73FC7-184B-3E6F-C020-9DA3A29F2F1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03029" y="2602631"/>
            <a:ext cx="3417920" cy="3745074"/>
          </a:xfrm>
          <a:prstGeom prst="rect">
            <a:avLst/>
          </a:prstGeom>
        </p:spPr>
      </p:pic>
    </p:spTree>
    <p:extLst>
      <p:ext uri="{BB962C8B-B14F-4D97-AF65-F5344CB8AC3E}">
        <p14:creationId xmlns:p14="http://schemas.microsoft.com/office/powerpoint/2010/main" val="8637880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FF8380-B07B-794F-314F-8BEFACA56EF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5C77B3-6900-8A89-D542-02CB5C328495}"/>
              </a:ext>
            </a:extLst>
          </p:cNvPr>
          <p:cNvSpPr/>
          <p:nvPr/>
        </p:nvSpPr>
        <p:spPr>
          <a:xfrm>
            <a:off x="359229" y="1685494"/>
            <a:ext cx="11426371" cy="4893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5" name="Rectangle 4">
            <a:extLst>
              <a:ext uri="{FF2B5EF4-FFF2-40B4-BE49-F238E27FC236}">
                <a16:creationId xmlns:a16="http://schemas.microsoft.com/office/drawing/2014/main" id="{3D5B188A-9EA5-AB9F-6497-C9C56F0DD7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1C472F1-17BA-0487-58AD-23733A60FDB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75B6B41-EA6E-A086-98CC-5201EF0261B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15551F2A-A5D4-BA22-A9A6-65524FF2EEEB}"/>
              </a:ext>
            </a:extLst>
          </p:cNvPr>
          <p:cNvSpPr txBox="1"/>
          <p:nvPr/>
        </p:nvSpPr>
        <p:spPr>
          <a:xfrm>
            <a:off x="406400" y="2000139"/>
            <a:ext cx="7532221" cy="4524315"/>
          </a:xfrm>
          <a:prstGeom prst="rect">
            <a:avLst/>
          </a:prstGeom>
          <a:noFill/>
        </p:spPr>
        <p:txBody>
          <a:bodyPr wrap="square" rtlCol="0">
            <a:spAutoFit/>
          </a:bodyPr>
          <a:lstStyle/>
          <a:p>
            <a:r>
              <a:rPr lang="en-US" sz="2400" b="1" dirty="0">
                <a:solidFill>
                  <a:srgbClr val="FFC000"/>
                </a:solidFill>
              </a:rPr>
              <a:t>3. Impact on Net Income and Cash Flow</a:t>
            </a:r>
          </a:p>
          <a:p>
            <a:pPr>
              <a:buFont typeface="Arial" panose="020B0604020202020204" pitchFamily="34" charset="0"/>
              <a:buChar char="•"/>
            </a:pPr>
            <a:r>
              <a:rPr lang="en-US" sz="2400" b="1" dirty="0">
                <a:solidFill>
                  <a:srgbClr val="203E5F"/>
                </a:solidFill>
              </a:rPr>
              <a:t>Accrual Accounting:</a:t>
            </a:r>
            <a:endParaRPr lang="en-US" sz="2400" dirty="0">
              <a:solidFill>
                <a:srgbClr val="203E5F"/>
              </a:solidFill>
            </a:endParaRPr>
          </a:p>
          <a:p>
            <a:pPr marL="742950" lvl="1" indent="-285750">
              <a:buFont typeface="Arial" panose="020B0604020202020204" pitchFamily="34" charset="0"/>
              <a:buChar char="•"/>
            </a:pPr>
            <a:r>
              <a:rPr lang="en-US" sz="2400" b="1" dirty="0"/>
              <a:t>Net Income:</a:t>
            </a:r>
            <a:r>
              <a:rPr lang="en-US" sz="2400" dirty="0"/>
              <a:t> Reflects revenues and expenses when earned/incurred, providing a measure of profitability.</a:t>
            </a:r>
          </a:p>
          <a:p>
            <a:pPr marL="742950" lvl="1" indent="-285750">
              <a:buFont typeface="Arial" panose="020B0604020202020204" pitchFamily="34" charset="0"/>
              <a:buChar char="•"/>
            </a:pPr>
            <a:r>
              <a:rPr lang="en-US" sz="2400" b="1" dirty="0"/>
              <a:t>Cash Flow:</a:t>
            </a:r>
            <a:r>
              <a:rPr lang="en-US" sz="2400" dirty="0"/>
              <a:t> May differ from net income due to timing differences, non-cash items, and changes in working capital.</a:t>
            </a:r>
          </a:p>
          <a:p>
            <a:pPr>
              <a:buFont typeface="Arial" panose="020B0604020202020204" pitchFamily="34" charset="0"/>
              <a:buChar char="•"/>
            </a:pPr>
            <a:r>
              <a:rPr lang="en-US" sz="2400" b="1" dirty="0">
                <a:solidFill>
                  <a:srgbClr val="203E5F"/>
                </a:solidFill>
              </a:rPr>
              <a:t>Cash Flow Statement:</a:t>
            </a:r>
            <a:endParaRPr lang="en-US" sz="2400" dirty="0">
              <a:solidFill>
                <a:srgbClr val="203E5F"/>
              </a:solidFill>
            </a:endParaRPr>
          </a:p>
          <a:p>
            <a:pPr marL="742950" lvl="1" indent="-285750">
              <a:buFont typeface="Arial" panose="020B0604020202020204" pitchFamily="34" charset="0"/>
              <a:buChar char="•"/>
            </a:pPr>
            <a:r>
              <a:rPr lang="en-US" sz="2400" b="1" dirty="0"/>
              <a:t>Reconciliation:</a:t>
            </a:r>
            <a:r>
              <a:rPr lang="en-US" sz="2400" dirty="0"/>
              <a:t> Adjusts net income for timing differences to arrive at net cash flow.</a:t>
            </a:r>
          </a:p>
          <a:p>
            <a:pPr marL="742950" lvl="1" indent="-285750">
              <a:buFont typeface="Arial" panose="020B0604020202020204" pitchFamily="34" charset="0"/>
              <a:buChar char="•"/>
            </a:pPr>
            <a:r>
              <a:rPr lang="en-US" sz="2400" b="1" dirty="0"/>
              <a:t>Liquidity Insight:</a:t>
            </a:r>
            <a:r>
              <a:rPr lang="en-US" sz="2400" dirty="0"/>
              <a:t> Provides information on actual cash available for operations, investments, and financing.</a:t>
            </a:r>
          </a:p>
        </p:txBody>
      </p:sp>
      <p:pic>
        <p:nvPicPr>
          <p:cNvPr id="7" name="Graphic 21">
            <a:extLst>
              <a:ext uri="{FF2B5EF4-FFF2-40B4-BE49-F238E27FC236}">
                <a16:creationId xmlns:a16="http://schemas.microsoft.com/office/drawing/2014/main" id="{B7B005F6-F356-5B26-35C1-A7FF72DB0C5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0978490-6238-3603-ABE0-C63F4CA2C550}"/>
              </a:ext>
            </a:extLst>
          </p:cNvPr>
          <p:cNvSpPr txBox="1"/>
          <p:nvPr/>
        </p:nvSpPr>
        <p:spPr>
          <a:xfrm>
            <a:off x="2513150" y="1019069"/>
            <a:ext cx="9573436"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Difference Between Net Income &amp; Net Cash Flow</a:t>
            </a:r>
          </a:p>
        </p:txBody>
      </p:sp>
      <p:pic>
        <p:nvPicPr>
          <p:cNvPr id="4" name="Picture 3" descr="A poster of cash flow&#10;&#10;Description automatically generated">
            <a:extLst>
              <a:ext uri="{FF2B5EF4-FFF2-40B4-BE49-F238E27FC236}">
                <a16:creationId xmlns:a16="http://schemas.microsoft.com/office/drawing/2014/main" id="{654FB1E5-7B94-9C2B-BA20-10815447598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86523" y="2292387"/>
            <a:ext cx="3188197" cy="4037664"/>
          </a:xfrm>
          <a:prstGeom prst="rect">
            <a:avLst/>
          </a:prstGeom>
        </p:spPr>
      </p:pic>
    </p:spTree>
    <p:extLst>
      <p:ext uri="{BB962C8B-B14F-4D97-AF65-F5344CB8AC3E}">
        <p14:creationId xmlns:p14="http://schemas.microsoft.com/office/powerpoint/2010/main" val="6556566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4C9305-DDC2-450E-FE7C-49094B6FD23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6058B9D-ACFD-822A-0A72-F3EC04402B69}"/>
              </a:ext>
            </a:extLst>
          </p:cNvPr>
          <p:cNvSpPr/>
          <p:nvPr/>
        </p:nvSpPr>
        <p:spPr>
          <a:xfrm>
            <a:off x="277587" y="1685495"/>
            <a:ext cx="11706404"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5" name="Rectangle 4">
            <a:extLst>
              <a:ext uri="{FF2B5EF4-FFF2-40B4-BE49-F238E27FC236}">
                <a16:creationId xmlns:a16="http://schemas.microsoft.com/office/drawing/2014/main" id="{5F96661E-2020-1142-F377-48CAE55D4DB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9634A01-EBAC-6B3E-DA72-7C1FCCE7E74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B945182-20B3-95AD-FBF3-D7597CEE1A9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EBCA8CD9-E028-04E3-56AA-DFFB302BB43C}"/>
              </a:ext>
            </a:extLst>
          </p:cNvPr>
          <p:cNvSpPr txBox="1"/>
          <p:nvPr/>
        </p:nvSpPr>
        <p:spPr>
          <a:xfrm>
            <a:off x="434826" y="2095405"/>
            <a:ext cx="7529240" cy="4154984"/>
          </a:xfrm>
          <a:prstGeom prst="rect">
            <a:avLst/>
          </a:prstGeom>
          <a:noFill/>
        </p:spPr>
        <p:txBody>
          <a:bodyPr wrap="square" rtlCol="0">
            <a:spAutoFit/>
          </a:bodyPr>
          <a:lstStyle/>
          <a:p>
            <a:r>
              <a:rPr lang="en-US" sz="2400" b="1" dirty="0">
                <a:solidFill>
                  <a:srgbClr val="FFC000"/>
                </a:solidFill>
              </a:rPr>
              <a:t>Profitability vs. Liquidity</a:t>
            </a:r>
          </a:p>
          <a:p>
            <a:pPr>
              <a:buFont typeface="Arial" panose="020B0604020202020204" pitchFamily="34" charset="0"/>
              <a:buChar char="•"/>
            </a:pPr>
            <a:r>
              <a:rPr lang="en-US" sz="2400" b="1" dirty="0">
                <a:solidFill>
                  <a:srgbClr val="203E5F"/>
                </a:solidFill>
              </a:rPr>
              <a:t>Profitability:</a:t>
            </a:r>
            <a:endParaRPr lang="en-US" sz="2400" dirty="0">
              <a:solidFill>
                <a:srgbClr val="203E5F"/>
              </a:solidFill>
            </a:endParaRPr>
          </a:p>
          <a:p>
            <a:pPr marL="742950" lvl="1" indent="-285750">
              <a:buFont typeface="Arial" panose="020B0604020202020204" pitchFamily="34" charset="0"/>
              <a:buChar char="•"/>
            </a:pPr>
            <a:r>
              <a:rPr lang="en-US" sz="2400" b="1" dirty="0"/>
              <a:t>Definition:</a:t>
            </a:r>
            <a:r>
              <a:rPr lang="en-US" sz="2400" dirty="0"/>
              <a:t> Refers to a company's ability to generate earnings relative to its revenue, assets, or equity over time.</a:t>
            </a:r>
          </a:p>
          <a:p>
            <a:pPr marL="742950" lvl="1" indent="-285750">
              <a:buFont typeface="Arial" panose="020B0604020202020204" pitchFamily="34" charset="0"/>
              <a:buChar char="•"/>
            </a:pPr>
            <a:r>
              <a:rPr lang="en-US" sz="2400" b="1" dirty="0"/>
              <a:t>Measurement:</a:t>
            </a:r>
            <a:r>
              <a:rPr lang="en-US" sz="2400" dirty="0"/>
              <a:t> Primarily assessed using net income, which indicates the profit after all expenses and taxes.</a:t>
            </a:r>
          </a:p>
          <a:p>
            <a:pPr marL="742950" lvl="1" indent="-285750">
              <a:buFont typeface="Arial" panose="020B0604020202020204" pitchFamily="34" charset="0"/>
              <a:buChar char="•"/>
            </a:pPr>
            <a:r>
              <a:rPr lang="en-US" sz="2400" b="1" dirty="0"/>
              <a:t>Significance:</a:t>
            </a:r>
            <a:r>
              <a:rPr lang="en-US" sz="2400" dirty="0"/>
              <a:t> High profitability suggests efficient management and strong business performance, attracting investors and supporting growth initiatives.</a:t>
            </a:r>
          </a:p>
        </p:txBody>
      </p:sp>
      <p:pic>
        <p:nvPicPr>
          <p:cNvPr id="7" name="Graphic 21">
            <a:extLst>
              <a:ext uri="{FF2B5EF4-FFF2-40B4-BE49-F238E27FC236}">
                <a16:creationId xmlns:a16="http://schemas.microsoft.com/office/drawing/2014/main" id="{E98D97E6-4E80-3AD7-796A-7D04CAB10DD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80AD61F-B540-DC54-69BE-091417350B82}"/>
              </a:ext>
            </a:extLst>
          </p:cNvPr>
          <p:cNvSpPr txBox="1"/>
          <p:nvPr/>
        </p:nvSpPr>
        <p:spPr>
          <a:xfrm>
            <a:off x="2513150" y="1019069"/>
            <a:ext cx="9573436"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Difference Between Net Income &amp; Net Cash Flow</a:t>
            </a:r>
          </a:p>
        </p:txBody>
      </p:sp>
      <p:pic>
        <p:nvPicPr>
          <p:cNvPr id="4" name="Picture 3" descr="A poster of a chart and diagram&#10;&#10;Description automatically generated with medium confidence">
            <a:extLst>
              <a:ext uri="{FF2B5EF4-FFF2-40B4-BE49-F238E27FC236}">
                <a16:creationId xmlns:a16="http://schemas.microsoft.com/office/drawing/2014/main" id="{1D1D2FBC-F201-3D32-BC19-9877DAED45B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92886" y="2264403"/>
            <a:ext cx="3364288" cy="3985986"/>
          </a:xfrm>
          <a:prstGeom prst="rect">
            <a:avLst/>
          </a:prstGeom>
        </p:spPr>
      </p:pic>
    </p:spTree>
    <p:extLst>
      <p:ext uri="{BB962C8B-B14F-4D97-AF65-F5344CB8AC3E}">
        <p14:creationId xmlns:p14="http://schemas.microsoft.com/office/powerpoint/2010/main" val="40624177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139607-1BDD-86FC-60F4-54C390FBDD8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CF19C39-6E34-F6EE-1C35-F18B87FAFB42}"/>
              </a:ext>
            </a:extLst>
          </p:cNvPr>
          <p:cNvSpPr/>
          <p:nvPr/>
        </p:nvSpPr>
        <p:spPr>
          <a:xfrm>
            <a:off x="402771" y="1685495"/>
            <a:ext cx="11581219" cy="49807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5" name="Rectangle 4">
            <a:extLst>
              <a:ext uri="{FF2B5EF4-FFF2-40B4-BE49-F238E27FC236}">
                <a16:creationId xmlns:a16="http://schemas.microsoft.com/office/drawing/2014/main" id="{A7D30FB2-E8D5-3C29-E7F7-056D974C124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CDEB7BC-18E4-F048-21A4-011AB02867D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3E7854C-48DB-20E6-BF46-5ACFAECBE4F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7B909AAD-2195-12D1-89D1-C4B60E6AE0A8}"/>
              </a:ext>
            </a:extLst>
          </p:cNvPr>
          <p:cNvSpPr txBox="1"/>
          <p:nvPr/>
        </p:nvSpPr>
        <p:spPr>
          <a:xfrm>
            <a:off x="633208" y="2141974"/>
            <a:ext cx="7039383" cy="4524315"/>
          </a:xfrm>
          <a:prstGeom prst="rect">
            <a:avLst/>
          </a:prstGeom>
          <a:noFill/>
        </p:spPr>
        <p:txBody>
          <a:bodyPr wrap="square" rtlCol="0">
            <a:spAutoFit/>
          </a:bodyPr>
          <a:lstStyle/>
          <a:p>
            <a:r>
              <a:rPr lang="en-US" sz="2400" b="1" dirty="0">
                <a:solidFill>
                  <a:srgbClr val="FFC000"/>
                </a:solidFill>
              </a:rPr>
              <a:t>Profitability vs. Liquidity</a:t>
            </a:r>
          </a:p>
          <a:p>
            <a:pPr>
              <a:buFont typeface="Arial" panose="020B0604020202020204" pitchFamily="34" charset="0"/>
              <a:buChar char="•"/>
            </a:pPr>
            <a:r>
              <a:rPr lang="en-US" sz="2400" b="1" dirty="0">
                <a:solidFill>
                  <a:srgbClr val="203E5F"/>
                </a:solidFill>
              </a:rPr>
              <a:t>Liquidity:</a:t>
            </a:r>
            <a:endParaRPr lang="en-US" sz="2400" dirty="0">
              <a:solidFill>
                <a:srgbClr val="203E5F"/>
              </a:solidFill>
            </a:endParaRPr>
          </a:p>
          <a:p>
            <a:pPr marL="742950" lvl="1" indent="-285750">
              <a:buFont typeface="Arial" panose="020B0604020202020204" pitchFamily="34" charset="0"/>
              <a:buChar char="•"/>
            </a:pPr>
            <a:r>
              <a:rPr lang="en-US" sz="2400" b="1" dirty="0"/>
              <a:t>Definition:</a:t>
            </a:r>
            <a:r>
              <a:rPr lang="en-US" sz="2400" dirty="0"/>
              <a:t> Refers to a company's ability to meet its short-term obligations using its current assets.</a:t>
            </a:r>
          </a:p>
          <a:p>
            <a:pPr marL="742950" lvl="1" indent="-285750">
              <a:buFont typeface="Arial" panose="020B0604020202020204" pitchFamily="34" charset="0"/>
              <a:buChar char="•"/>
            </a:pPr>
            <a:r>
              <a:rPr lang="en-US" sz="2400" b="1" dirty="0"/>
              <a:t>Measurement:</a:t>
            </a:r>
            <a:r>
              <a:rPr lang="en-US" sz="2400" dirty="0"/>
              <a:t> Assessed through net cash flow, particularly operating cash flow, which shows the actual cash generated from core business activities.</a:t>
            </a:r>
          </a:p>
          <a:p>
            <a:pPr marL="742950" lvl="1" indent="-285750">
              <a:buFont typeface="Arial" panose="020B0604020202020204" pitchFamily="34" charset="0"/>
              <a:buChar char="•"/>
            </a:pPr>
            <a:r>
              <a:rPr lang="en-US" sz="2400" b="1" dirty="0"/>
              <a:t>Significance:</a:t>
            </a:r>
            <a:r>
              <a:rPr lang="en-US" sz="2400" dirty="0"/>
              <a:t> High liquidity ensures that a company can promptly settle its debts and operational expenses, preventing financial distress and maintaining operational continuity.</a:t>
            </a:r>
          </a:p>
        </p:txBody>
      </p:sp>
      <p:pic>
        <p:nvPicPr>
          <p:cNvPr id="7" name="Graphic 21">
            <a:extLst>
              <a:ext uri="{FF2B5EF4-FFF2-40B4-BE49-F238E27FC236}">
                <a16:creationId xmlns:a16="http://schemas.microsoft.com/office/drawing/2014/main" id="{F6E6AB62-B796-638E-38DC-10EDB28E102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E57F887-A8C0-C035-1A21-A6538BDA4BB1}"/>
              </a:ext>
            </a:extLst>
          </p:cNvPr>
          <p:cNvSpPr txBox="1"/>
          <p:nvPr/>
        </p:nvSpPr>
        <p:spPr>
          <a:xfrm>
            <a:off x="2513150" y="1019069"/>
            <a:ext cx="9573436"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Difference Between Net Income &amp; Net Cash Flow</a:t>
            </a:r>
          </a:p>
        </p:txBody>
      </p:sp>
      <p:pic>
        <p:nvPicPr>
          <p:cNvPr id="4" name="Picture 3" descr="A poster with text and images on it&#10;&#10;Description automatically generated">
            <a:extLst>
              <a:ext uri="{FF2B5EF4-FFF2-40B4-BE49-F238E27FC236}">
                <a16:creationId xmlns:a16="http://schemas.microsoft.com/office/drawing/2014/main" id="{DFDAC559-BF64-C5A2-4EE9-7E5FA7B365E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03028" y="2743199"/>
            <a:ext cx="3886201" cy="3854837"/>
          </a:xfrm>
          <a:prstGeom prst="rect">
            <a:avLst/>
          </a:prstGeom>
        </p:spPr>
      </p:pic>
    </p:spTree>
    <p:extLst>
      <p:ext uri="{BB962C8B-B14F-4D97-AF65-F5344CB8AC3E}">
        <p14:creationId xmlns:p14="http://schemas.microsoft.com/office/powerpoint/2010/main" val="14707763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7F7D95-EBEE-D265-4E73-FA3A3F73175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9B7B45E-1C93-D4BE-392B-E31D80A61565}"/>
              </a:ext>
            </a:extLst>
          </p:cNvPr>
          <p:cNvSpPr/>
          <p:nvPr/>
        </p:nvSpPr>
        <p:spPr>
          <a:xfrm>
            <a:off x="408213" y="1685495"/>
            <a:ext cx="11397343"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59E78CAA-F3F0-AA38-1412-8DBCC8164828}"/>
              </a:ext>
            </a:extLst>
          </p:cNvPr>
          <p:cNvSpPr txBox="1"/>
          <p:nvPr/>
        </p:nvSpPr>
        <p:spPr>
          <a:xfrm>
            <a:off x="2513150" y="1019069"/>
            <a:ext cx="89168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Usefulness of the Statement of Cash Flows</a:t>
            </a:r>
          </a:p>
        </p:txBody>
      </p:sp>
      <p:sp>
        <p:nvSpPr>
          <p:cNvPr id="5" name="Rectangle 4">
            <a:extLst>
              <a:ext uri="{FF2B5EF4-FFF2-40B4-BE49-F238E27FC236}">
                <a16:creationId xmlns:a16="http://schemas.microsoft.com/office/drawing/2014/main" id="{70249F57-EB74-52B0-0C16-937469FFD1A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032803A-FB03-FECD-C5BE-2808604ABC9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EE276E5-E870-A8B7-5317-CA61286FD81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81EC4520-B3D7-B9F8-3A97-FA0BBB731A2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0A37CD9-4A7E-880A-B5D1-A8BD743E1ADE}"/>
              </a:ext>
            </a:extLst>
          </p:cNvPr>
          <p:cNvSpPr txBox="1"/>
          <p:nvPr/>
        </p:nvSpPr>
        <p:spPr>
          <a:xfrm>
            <a:off x="693311" y="2110506"/>
            <a:ext cx="10410117" cy="3939540"/>
          </a:xfrm>
          <a:prstGeom prst="rect">
            <a:avLst/>
          </a:prstGeom>
          <a:noFill/>
        </p:spPr>
        <p:txBody>
          <a:bodyPr wrap="square" rtlCol="0">
            <a:spAutoFit/>
          </a:bodyPr>
          <a:lstStyle/>
          <a:p>
            <a:r>
              <a:rPr lang="en-US" sz="2400" b="1" dirty="0">
                <a:solidFill>
                  <a:srgbClr val="FFC000"/>
                </a:solidFill>
              </a:rPr>
              <a:t>Purpose of the Cash Flow Statement</a:t>
            </a:r>
            <a:endParaRPr lang="en-US" sz="2400" dirty="0">
              <a:solidFill>
                <a:srgbClr val="FFC000"/>
              </a:solidFill>
            </a:endParaRPr>
          </a:p>
          <a:p>
            <a:r>
              <a:rPr lang="en-US" sz="2400" b="1" dirty="0">
                <a:solidFill>
                  <a:srgbClr val="203E5F"/>
                </a:solidFill>
              </a:rPr>
              <a:t>1.Company's Ability to Generate Cash</a:t>
            </a:r>
          </a:p>
          <a:p>
            <a:pPr>
              <a:buFont typeface="Arial" panose="020B0604020202020204" pitchFamily="34" charset="0"/>
              <a:buChar char="•"/>
            </a:pPr>
            <a:r>
              <a:rPr lang="en-US" sz="2200" b="1" dirty="0"/>
              <a:t>Cash Generation from Operations:</a:t>
            </a:r>
            <a:endParaRPr lang="en-US" sz="2200" dirty="0"/>
          </a:p>
          <a:p>
            <a:pPr marL="742950" lvl="1" indent="-285750">
              <a:buFont typeface="Arial" panose="020B0604020202020204" pitchFamily="34" charset="0"/>
              <a:buChar char="•"/>
            </a:pPr>
            <a:r>
              <a:rPr lang="en-US" sz="2000" b="1" dirty="0"/>
              <a:t>Core Business Activities:</a:t>
            </a:r>
            <a:r>
              <a:rPr lang="en-US" sz="2000" dirty="0"/>
              <a:t> The statement highlights how effectively a company generates cash from its primary business operations, such as selling goods or providing services.</a:t>
            </a:r>
          </a:p>
          <a:p>
            <a:pPr marL="742950" lvl="1" indent="-285750">
              <a:buFont typeface="Arial" panose="020B0604020202020204" pitchFamily="34" charset="0"/>
              <a:buChar char="•"/>
            </a:pPr>
            <a:r>
              <a:rPr lang="en-US" sz="2000" b="1" dirty="0"/>
              <a:t>Sustainability:</a:t>
            </a:r>
            <a:r>
              <a:rPr lang="en-US" sz="2000" dirty="0"/>
              <a:t> Consistent cash generation indicates a sustainable business model capable of supporting ongoing operations without relying excessively on external financing.</a:t>
            </a:r>
          </a:p>
          <a:p>
            <a:pPr>
              <a:buFont typeface="Arial" panose="020B0604020202020204" pitchFamily="34" charset="0"/>
              <a:buChar char="•"/>
            </a:pPr>
            <a:r>
              <a:rPr lang="en-US" sz="2000" b="1" dirty="0"/>
              <a:t>Importance:</a:t>
            </a:r>
            <a:endParaRPr lang="en-US" sz="2000" dirty="0"/>
          </a:p>
          <a:p>
            <a:pPr marL="742950" lvl="1" indent="-285750">
              <a:buFont typeface="Arial" panose="020B0604020202020204" pitchFamily="34" charset="0"/>
              <a:buChar char="•"/>
            </a:pPr>
            <a:r>
              <a:rPr lang="en-US" sz="2000" b="1" dirty="0"/>
              <a:t>Liquidity Assessment:</a:t>
            </a:r>
            <a:r>
              <a:rPr lang="en-US" sz="2000" dirty="0"/>
              <a:t> Determines whether the company has enough cash to meet its short-term obligations.</a:t>
            </a:r>
          </a:p>
          <a:p>
            <a:pPr marL="742950" lvl="1" indent="-285750">
              <a:buFont typeface="Arial" panose="020B0604020202020204" pitchFamily="34" charset="0"/>
              <a:buChar char="•"/>
            </a:pPr>
            <a:r>
              <a:rPr lang="en-US" sz="2000" b="1" dirty="0"/>
              <a:t>Profit Conversion:</a:t>
            </a:r>
            <a:r>
              <a:rPr lang="en-US" sz="2000" dirty="0"/>
              <a:t> Shows how much of the net income is being converted into actual cash, revealing the quality of earnings.</a:t>
            </a:r>
          </a:p>
        </p:txBody>
      </p:sp>
    </p:spTree>
    <p:extLst>
      <p:ext uri="{BB962C8B-B14F-4D97-AF65-F5344CB8AC3E}">
        <p14:creationId xmlns:p14="http://schemas.microsoft.com/office/powerpoint/2010/main" val="34033971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6EE1E6-F2AE-8C20-1843-7CFF52BF03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DE76FF1-3C36-84E6-E72D-98107C50B0A0}"/>
              </a:ext>
            </a:extLst>
          </p:cNvPr>
          <p:cNvSpPr/>
          <p:nvPr/>
        </p:nvSpPr>
        <p:spPr>
          <a:xfrm>
            <a:off x="342900" y="1685495"/>
            <a:ext cx="1143000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B91E2A82-95BD-3906-3626-6AE497859894}"/>
              </a:ext>
            </a:extLst>
          </p:cNvPr>
          <p:cNvSpPr txBox="1"/>
          <p:nvPr/>
        </p:nvSpPr>
        <p:spPr>
          <a:xfrm>
            <a:off x="2513150" y="1019069"/>
            <a:ext cx="89168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Usefulness of the Statement of Cash Flows</a:t>
            </a:r>
          </a:p>
        </p:txBody>
      </p:sp>
      <p:sp>
        <p:nvSpPr>
          <p:cNvPr id="5" name="Rectangle 4">
            <a:extLst>
              <a:ext uri="{FF2B5EF4-FFF2-40B4-BE49-F238E27FC236}">
                <a16:creationId xmlns:a16="http://schemas.microsoft.com/office/drawing/2014/main" id="{1E49EFFA-856B-9CE7-0EEC-6D97E0E98B8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E91A3F0-3185-D8E2-1EEE-81DCAD976AD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C056164-4BBD-F023-2898-212B34A3FA5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C7AF7DA8-841C-5E5B-DEF8-C182CD46FE9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8C0B531-F895-1DBE-AE93-DF3E1A75449B}"/>
              </a:ext>
            </a:extLst>
          </p:cNvPr>
          <p:cNvSpPr txBox="1"/>
          <p:nvPr/>
        </p:nvSpPr>
        <p:spPr>
          <a:xfrm>
            <a:off x="642604" y="2114914"/>
            <a:ext cx="10487691" cy="4216539"/>
          </a:xfrm>
          <a:prstGeom prst="rect">
            <a:avLst/>
          </a:prstGeom>
          <a:noFill/>
        </p:spPr>
        <p:txBody>
          <a:bodyPr wrap="square" rtlCol="0">
            <a:spAutoFit/>
          </a:bodyPr>
          <a:lstStyle/>
          <a:p>
            <a:r>
              <a:rPr lang="en-US" sz="2400" b="1" dirty="0">
                <a:solidFill>
                  <a:srgbClr val="203E5F"/>
                </a:solidFill>
              </a:rPr>
              <a:t>2. Financial Flexibility</a:t>
            </a:r>
          </a:p>
          <a:p>
            <a:pPr>
              <a:buFont typeface="Arial" panose="020B0604020202020204" pitchFamily="34" charset="0"/>
              <a:buChar char="•"/>
            </a:pPr>
            <a:r>
              <a:rPr lang="en-US" sz="2400" b="1" dirty="0"/>
              <a:t>Capacity to Adapt:</a:t>
            </a:r>
            <a:endParaRPr lang="en-US" sz="2400" dirty="0"/>
          </a:p>
          <a:p>
            <a:pPr marL="742950" lvl="1" indent="-285750">
              <a:buFont typeface="Arial" panose="020B0604020202020204" pitchFamily="34" charset="0"/>
              <a:buChar char="•"/>
            </a:pPr>
            <a:r>
              <a:rPr lang="en-US" sz="2200" b="1" dirty="0"/>
              <a:t>Investment Opportunities:</a:t>
            </a:r>
            <a:r>
              <a:rPr lang="en-US" sz="2200" dirty="0"/>
              <a:t> Demonstrates the company's ability to invest in new projects, expand operations, or acquire assets without needing additional financing.</a:t>
            </a:r>
          </a:p>
          <a:p>
            <a:pPr marL="742950" lvl="1" indent="-285750">
              <a:buFont typeface="Arial" panose="020B0604020202020204" pitchFamily="34" charset="0"/>
              <a:buChar char="•"/>
            </a:pPr>
            <a:r>
              <a:rPr lang="en-US" sz="2200" b="1" dirty="0"/>
              <a:t>Debt Management:</a:t>
            </a:r>
            <a:r>
              <a:rPr lang="en-US" sz="2200" dirty="0"/>
              <a:t> Reflects the ability to repay existing debts, reducing reliance on external lenders and improving creditworthiness.</a:t>
            </a:r>
          </a:p>
          <a:p>
            <a:pPr>
              <a:buFont typeface="Arial" panose="020B0604020202020204" pitchFamily="34" charset="0"/>
              <a:buChar char="•"/>
            </a:pPr>
            <a:r>
              <a:rPr lang="en-US" sz="2200" b="1" dirty="0"/>
              <a:t>Strategic Planning:</a:t>
            </a:r>
            <a:endParaRPr lang="en-US" sz="2200" dirty="0"/>
          </a:p>
          <a:p>
            <a:pPr marL="742950" lvl="1" indent="-285750">
              <a:buFont typeface="Arial" panose="020B0604020202020204" pitchFamily="34" charset="0"/>
              <a:buChar char="•"/>
            </a:pPr>
            <a:r>
              <a:rPr lang="en-US" sz="2200" b="1" dirty="0"/>
              <a:t>Capital Allocation:</a:t>
            </a:r>
            <a:r>
              <a:rPr lang="en-US" sz="2200" dirty="0"/>
              <a:t> Informs management on how to allocate resources efficiently between operations, investments, and financing.</a:t>
            </a:r>
          </a:p>
          <a:p>
            <a:pPr marL="742950" lvl="1" indent="-285750">
              <a:buFont typeface="Arial" panose="020B0604020202020204" pitchFamily="34" charset="0"/>
              <a:buChar char="•"/>
            </a:pPr>
            <a:r>
              <a:rPr lang="en-US" sz="2200" b="1" dirty="0"/>
              <a:t>Risk Mitigation:</a:t>
            </a:r>
            <a:r>
              <a:rPr lang="en-US" sz="2200" dirty="0"/>
              <a:t> Provides insights into the company's ability to withstand economic downturns or unexpected financial challenges by maintaining adequate cash reserves.</a:t>
            </a:r>
          </a:p>
        </p:txBody>
      </p:sp>
    </p:spTree>
    <p:extLst>
      <p:ext uri="{BB962C8B-B14F-4D97-AF65-F5344CB8AC3E}">
        <p14:creationId xmlns:p14="http://schemas.microsoft.com/office/powerpoint/2010/main" val="29952335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5779E8-24CD-4EF0-05E4-A54BB7DD4EF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0D826F-9E17-A66E-EF0E-C872DCDF2E8D}"/>
              </a:ext>
            </a:extLst>
          </p:cNvPr>
          <p:cNvSpPr/>
          <p:nvPr/>
        </p:nvSpPr>
        <p:spPr>
          <a:xfrm>
            <a:off x="457200" y="1685495"/>
            <a:ext cx="11250386" cy="50787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A6200541-C8A9-09F9-A620-C7105ACBD9FB}"/>
              </a:ext>
            </a:extLst>
          </p:cNvPr>
          <p:cNvSpPr txBox="1"/>
          <p:nvPr/>
        </p:nvSpPr>
        <p:spPr>
          <a:xfrm>
            <a:off x="2513150" y="1019069"/>
            <a:ext cx="89168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Usefulness of the Statement of Cash Flows</a:t>
            </a:r>
          </a:p>
        </p:txBody>
      </p:sp>
      <p:sp>
        <p:nvSpPr>
          <p:cNvPr id="5" name="Rectangle 4">
            <a:extLst>
              <a:ext uri="{FF2B5EF4-FFF2-40B4-BE49-F238E27FC236}">
                <a16:creationId xmlns:a16="http://schemas.microsoft.com/office/drawing/2014/main" id="{41A89E54-9841-DDD5-F283-B08FBCF9F99B}"/>
              </a:ext>
            </a:extLst>
          </p:cNvPr>
          <p:cNvSpPr/>
          <p:nvPr/>
        </p:nvSpPr>
        <p:spPr>
          <a:xfrm>
            <a:off x="942321" y="810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83E819B-A198-BD4E-B6D7-F7A3BE336C0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D0F174A-9BB5-C596-E9C4-BA32FFCDE84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312FA26E-7726-57D0-94C4-F6C3439B751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FB74238-1D03-47ED-1CE1-2F313426DAB6}"/>
              </a:ext>
            </a:extLst>
          </p:cNvPr>
          <p:cNvSpPr txBox="1"/>
          <p:nvPr/>
        </p:nvSpPr>
        <p:spPr>
          <a:xfrm>
            <a:off x="762000" y="1969844"/>
            <a:ext cx="10945586" cy="4770537"/>
          </a:xfrm>
          <a:prstGeom prst="rect">
            <a:avLst/>
          </a:prstGeom>
          <a:noFill/>
        </p:spPr>
        <p:txBody>
          <a:bodyPr wrap="square" rtlCol="0">
            <a:spAutoFit/>
          </a:bodyPr>
          <a:lstStyle/>
          <a:p>
            <a:r>
              <a:rPr lang="en-US" sz="2400" b="1" dirty="0">
                <a:solidFill>
                  <a:srgbClr val="203E5F"/>
                </a:solidFill>
              </a:rPr>
              <a:t>3. Complements: Income Statement and Balance Sheet</a:t>
            </a:r>
          </a:p>
          <a:p>
            <a:pPr>
              <a:buFont typeface="Arial" panose="020B0604020202020204" pitchFamily="34" charset="0"/>
              <a:buChar char="•"/>
            </a:pPr>
            <a:r>
              <a:rPr lang="en-US" sz="2000" b="1" dirty="0"/>
              <a:t>Holistic Financial View:</a:t>
            </a:r>
            <a:endParaRPr lang="en-US" sz="2000" dirty="0"/>
          </a:p>
          <a:p>
            <a:pPr marL="742950" lvl="1" indent="-285750">
              <a:buFont typeface="Arial" panose="020B0604020202020204" pitchFamily="34" charset="0"/>
              <a:buChar char="•"/>
            </a:pPr>
            <a:r>
              <a:rPr lang="en-US" sz="2000" b="1" dirty="0"/>
              <a:t>Income Statement:</a:t>
            </a:r>
            <a:r>
              <a:rPr lang="en-US" sz="2000" dirty="0"/>
              <a:t> Focuses on profitability by detailing revenues and expenses, but it includes non-cash items like depreciation.</a:t>
            </a:r>
          </a:p>
          <a:p>
            <a:pPr marL="742950" lvl="1" indent="-285750">
              <a:buFont typeface="Arial" panose="020B0604020202020204" pitchFamily="34" charset="0"/>
              <a:buChar char="•"/>
            </a:pPr>
            <a:r>
              <a:rPr lang="en-US" sz="2000" b="1" dirty="0"/>
              <a:t>Balance Sheet:</a:t>
            </a:r>
            <a:r>
              <a:rPr lang="en-US" sz="2000" dirty="0"/>
              <a:t> Provides a snapshot of the company's financial position at a specific point in time, showing assets, liabilities, and equity.</a:t>
            </a:r>
          </a:p>
          <a:p>
            <a:pPr marL="742950" lvl="1" indent="-285750">
              <a:buFont typeface="Arial" panose="020B0604020202020204" pitchFamily="34" charset="0"/>
              <a:buChar char="•"/>
            </a:pPr>
            <a:r>
              <a:rPr lang="en-US" sz="2000" b="1" dirty="0"/>
              <a:t>Cash Flow Statement:</a:t>
            </a:r>
            <a:r>
              <a:rPr lang="en-US" sz="2000" dirty="0"/>
              <a:t> Bridges the gap between the Income Statement and Balance Sheet by showing how changes in these statements affect the company's cash position over a period.</a:t>
            </a:r>
          </a:p>
          <a:p>
            <a:pPr>
              <a:buFont typeface="Arial" panose="020B0604020202020204" pitchFamily="34" charset="0"/>
              <a:buChar char="•"/>
            </a:pPr>
            <a:r>
              <a:rPr lang="en-US" sz="2000" b="1" dirty="0"/>
              <a:t>Reconciliation:</a:t>
            </a:r>
            <a:endParaRPr lang="en-US" sz="2000" dirty="0"/>
          </a:p>
          <a:p>
            <a:pPr marL="742950" lvl="1" indent="-285750">
              <a:buFont typeface="Arial" panose="020B0604020202020204" pitchFamily="34" charset="0"/>
              <a:buChar char="•"/>
            </a:pPr>
            <a:r>
              <a:rPr lang="en-US" sz="2000" b="1" dirty="0"/>
              <a:t>Linking Statements:</a:t>
            </a:r>
            <a:r>
              <a:rPr lang="en-US" sz="2000" dirty="0"/>
              <a:t> The Cash Flow Statement reconciles net income from the Income Statement with changes in the Balance Sheet, adjusting for non-cash transactions and changes in working capital.</a:t>
            </a:r>
          </a:p>
          <a:p>
            <a:pPr marL="742950" lvl="1" indent="-285750">
              <a:buFont typeface="Arial" panose="020B0604020202020204" pitchFamily="34" charset="0"/>
              <a:buChar char="•"/>
            </a:pPr>
            <a:r>
              <a:rPr lang="en-US" sz="2000" b="1" dirty="0"/>
              <a:t>Comprehensive Analysis:</a:t>
            </a:r>
            <a:r>
              <a:rPr lang="en-US" sz="2000" dirty="0"/>
              <a:t> Enables a more thorough analysis by illustrating how operational performance translates into cash movements, ensuring that stakeholders have a complete understanding of financial dynamics.</a:t>
            </a:r>
          </a:p>
        </p:txBody>
      </p:sp>
    </p:spTree>
    <p:extLst>
      <p:ext uri="{BB962C8B-B14F-4D97-AF65-F5344CB8AC3E}">
        <p14:creationId xmlns:p14="http://schemas.microsoft.com/office/powerpoint/2010/main" val="41543247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182900-2440-7AE8-2D7E-0B8B65C737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5804FA0-79EE-04FE-732F-10806BE21F2F}"/>
              </a:ext>
            </a:extLst>
          </p:cNvPr>
          <p:cNvSpPr/>
          <p:nvPr/>
        </p:nvSpPr>
        <p:spPr>
          <a:xfrm>
            <a:off x="617280" y="1685495"/>
            <a:ext cx="111556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5" name="Rectangle 4">
            <a:extLst>
              <a:ext uri="{FF2B5EF4-FFF2-40B4-BE49-F238E27FC236}">
                <a16:creationId xmlns:a16="http://schemas.microsoft.com/office/drawing/2014/main" id="{1050A201-B242-CD56-775C-F3C110E3657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6BE0C5A-4381-976C-DAAE-7CA66E80BF0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AB06A6E-6F23-FEF2-6135-317C9916022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D01D6FFB-FFC0-FD0C-2027-828D6EF06C0A}"/>
              </a:ext>
            </a:extLst>
          </p:cNvPr>
          <p:cNvSpPr txBox="1"/>
          <p:nvPr/>
        </p:nvSpPr>
        <p:spPr>
          <a:xfrm>
            <a:off x="942308" y="2000139"/>
            <a:ext cx="10064358" cy="4431983"/>
          </a:xfrm>
          <a:prstGeom prst="rect">
            <a:avLst/>
          </a:prstGeom>
          <a:noFill/>
        </p:spPr>
        <p:txBody>
          <a:bodyPr wrap="square" rtlCol="0">
            <a:spAutoFit/>
          </a:bodyPr>
          <a:lstStyle/>
          <a:p>
            <a:r>
              <a:rPr lang="en-US" sz="2400" b="1" dirty="0">
                <a:solidFill>
                  <a:srgbClr val="203E5F"/>
                </a:solidFill>
              </a:rPr>
              <a:t>4.Assessing Liquidity and Solvency</a:t>
            </a:r>
            <a:endParaRPr lang="ar-SA" sz="2400" dirty="0">
              <a:solidFill>
                <a:srgbClr val="203E5F"/>
              </a:solidFill>
            </a:endParaRPr>
          </a:p>
          <a:p>
            <a:r>
              <a:rPr lang="en-US" sz="2400" b="1" dirty="0"/>
              <a:t>liquidity: Ability to Meet Short-Term Obligations</a:t>
            </a:r>
          </a:p>
          <a:p>
            <a:pPr>
              <a:buFont typeface="Arial" panose="020B0604020202020204" pitchFamily="34" charset="0"/>
              <a:buChar char="•"/>
            </a:pPr>
            <a:r>
              <a:rPr lang="en-US" sz="2400" b="1" dirty="0"/>
              <a:t>Definition:</a:t>
            </a:r>
            <a:endParaRPr lang="en-US" sz="2400" dirty="0"/>
          </a:p>
          <a:p>
            <a:pPr marL="742950" lvl="1" indent="-285750">
              <a:buFont typeface="Arial" panose="020B0604020202020204" pitchFamily="34" charset="0"/>
              <a:buChar char="•"/>
            </a:pPr>
            <a:r>
              <a:rPr lang="en-US" sz="2400" b="1" dirty="0"/>
              <a:t>Liquidity</a:t>
            </a:r>
            <a:r>
              <a:rPr lang="en-US" sz="2400" dirty="0"/>
              <a:t> refers to a company's capacity to fulfill its short-term financial commitments using its most liquid assets. It measures how quickly a company can convert its assets into cash to pay off its current liabilities.</a:t>
            </a:r>
          </a:p>
          <a:p>
            <a:pPr>
              <a:buFont typeface="Arial" panose="020B0604020202020204" pitchFamily="34" charset="0"/>
              <a:buChar char="•"/>
            </a:pPr>
            <a:r>
              <a:rPr lang="en-US" sz="2400" b="1" dirty="0"/>
              <a:t>Importance:</a:t>
            </a:r>
            <a:endParaRPr lang="en-US" sz="2400" dirty="0"/>
          </a:p>
          <a:p>
            <a:pPr marL="742950" lvl="1" indent="-285750">
              <a:buFont typeface="Arial" panose="020B0604020202020204" pitchFamily="34" charset="0"/>
              <a:buChar char="•"/>
            </a:pPr>
            <a:r>
              <a:rPr lang="en-US" sz="2400" b="1" dirty="0"/>
              <a:t>Operational Continuity:</a:t>
            </a:r>
            <a:r>
              <a:rPr lang="en-US" sz="2400" dirty="0"/>
              <a:t> Ensures that the company can continue its operations without interruptions due to cash shortages.</a:t>
            </a:r>
          </a:p>
          <a:p>
            <a:pPr marL="742950" lvl="1" indent="-285750">
              <a:buFont typeface="Arial" panose="020B0604020202020204" pitchFamily="34" charset="0"/>
              <a:buChar char="•"/>
            </a:pPr>
            <a:r>
              <a:rPr lang="en-US" sz="2400" b="1" dirty="0"/>
              <a:t>Creditworthiness:</a:t>
            </a:r>
            <a:r>
              <a:rPr lang="en-US" sz="2400" dirty="0"/>
              <a:t> High liquidity ratios enhance the company's attractiveness to creditors and investors, indicating lower financial risk.</a:t>
            </a:r>
            <a:endParaRPr lang="en-US" sz="2000" dirty="0"/>
          </a:p>
          <a:p>
            <a:endParaRPr lang="en-US" dirty="0"/>
          </a:p>
        </p:txBody>
      </p:sp>
      <p:pic>
        <p:nvPicPr>
          <p:cNvPr id="7" name="Graphic 21">
            <a:extLst>
              <a:ext uri="{FF2B5EF4-FFF2-40B4-BE49-F238E27FC236}">
                <a16:creationId xmlns:a16="http://schemas.microsoft.com/office/drawing/2014/main" id="{9FD31CA2-B6A9-FEB6-78DF-4048E89C860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A4E95AE-99CE-1D8E-2096-C7005A3602FA}"/>
              </a:ext>
            </a:extLst>
          </p:cNvPr>
          <p:cNvSpPr txBox="1"/>
          <p:nvPr/>
        </p:nvSpPr>
        <p:spPr>
          <a:xfrm>
            <a:off x="2513150" y="1019069"/>
            <a:ext cx="89168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Usefulness of the Statement of Cash Flows</a:t>
            </a:r>
          </a:p>
        </p:txBody>
      </p:sp>
    </p:spTree>
    <p:extLst>
      <p:ext uri="{BB962C8B-B14F-4D97-AF65-F5344CB8AC3E}">
        <p14:creationId xmlns:p14="http://schemas.microsoft.com/office/powerpoint/2010/main" val="3074096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DA3F11-5E5E-8559-E803-0F283BBE40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797E7C-4660-28BB-C573-2E30C98EAF4A}"/>
              </a:ext>
            </a:extLst>
          </p:cNvPr>
          <p:cNvSpPr/>
          <p:nvPr/>
        </p:nvSpPr>
        <p:spPr>
          <a:xfrm>
            <a:off x="617280" y="1685495"/>
            <a:ext cx="1081272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5" name="Rectangle 4">
            <a:extLst>
              <a:ext uri="{FF2B5EF4-FFF2-40B4-BE49-F238E27FC236}">
                <a16:creationId xmlns:a16="http://schemas.microsoft.com/office/drawing/2014/main" id="{7C7FBACD-FECE-B0CB-DED5-2DBE8332B73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6DE6932-5990-60CC-9A4B-F636697A0C4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368C0FD-70C2-FFE6-3F3A-B90CE8EB461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8B227073-1991-FBB1-61BE-57D399053C61}"/>
              </a:ext>
            </a:extLst>
          </p:cNvPr>
          <p:cNvSpPr txBox="1"/>
          <p:nvPr/>
        </p:nvSpPr>
        <p:spPr>
          <a:xfrm>
            <a:off x="942308" y="2000139"/>
            <a:ext cx="10218061" cy="4524315"/>
          </a:xfrm>
          <a:prstGeom prst="rect">
            <a:avLst/>
          </a:prstGeom>
          <a:noFill/>
        </p:spPr>
        <p:txBody>
          <a:bodyPr wrap="square" rtlCol="0">
            <a:spAutoFit/>
          </a:bodyPr>
          <a:lstStyle/>
          <a:p>
            <a:pPr>
              <a:buFont typeface="Arial" panose="020B0604020202020204" pitchFamily="34" charset="0"/>
              <a:buChar char="•"/>
            </a:pPr>
            <a:r>
              <a:rPr lang="en-US" sz="2400" b="1" dirty="0"/>
              <a:t>Cash Flow Statement Insights:</a:t>
            </a:r>
            <a:endParaRPr lang="en-US" sz="2400" dirty="0"/>
          </a:p>
          <a:p>
            <a:pPr marL="742950" lvl="1" indent="-285750">
              <a:buFont typeface="Arial" panose="020B0604020202020204" pitchFamily="34" charset="0"/>
              <a:buChar char="•"/>
            </a:pPr>
            <a:r>
              <a:rPr lang="en-US" sz="2400" b="1" dirty="0"/>
              <a:t>Operating Cash Flow:</a:t>
            </a:r>
            <a:br>
              <a:rPr lang="en-US" sz="2400" dirty="0"/>
            </a:br>
            <a:r>
              <a:rPr lang="en-US" sz="2400" dirty="0"/>
              <a:t>Positive cash flow from operating activities indicates that the company generates sufficient cash to cover its short-term liabilities.</a:t>
            </a:r>
          </a:p>
          <a:p>
            <a:pPr marL="742950" lvl="1" indent="-285750">
              <a:buFont typeface="Arial" panose="020B0604020202020204" pitchFamily="34" charset="0"/>
              <a:buChar char="•"/>
            </a:pPr>
            <a:r>
              <a:rPr lang="en-US" sz="2400" b="1" dirty="0"/>
              <a:t>Changes in Working Capital:</a:t>
            </a:r>
            <a:br>
              <a:rPr lang="en-US" sz="2400" dirty="0"/>
            </a:br>
            <a:r>
              <a:rPr lang="en-US" sz="2400" dirty="0"/>
              <a:t>Adjustments in accounts receivable, accounts payable, and inventory levels affect liquidity and are reflected in the Cash Flow Statement.</a:t>
            </a:r>
          </a:p>
          <a:p>
            <a:r>
              <a:rPr lang="en-US" sz="2400" b="1" dirty="0">
                <a:solidFill>
                  <a:srgbClr val="FFC000"/>
                </a:solidFill>
              </a:rPr>
              <a:t>2. Solvency: Ability to Meet Long-Term Obligations</a:t>
            </a:r>
          </a:p>
          <a:p>
            <a:pPr>
              <a:buFont typeface="Arial" panose="020B0604020202020204" pitchFamily="34" charset="0"/>
              <a:buChar char="•"/>
            </a:pPr>
            <a:r>
              <a:rPr lang="en-US" sz="2400" b="1" dirty="0">
                <a:solidFill>
                  <a:srgbClr val="FFC000"/>
                </a:solidFill>
              </a:rPr>
              <a:t>Definition:</a:t>
            </a:r>
            <a:endParaRPr lang="en-US" sz="2400" dirty="0">
              <a:solidFill>
                <a:srgbClr val="FFC000"/>
              </a:solidFill>
            </a:endParaRPr>
          </a:p>
          <a:p>
            <a:pPr marL="742950" lvl="1" indent="-285750">
              <a:buFont typeface="Arial" panose="020B0604020202020204" pitchFamily="34" charset="0"/>
              <a:buChar char="•"/>
            </a:pPr>
            <a:r>
              <a:rPr lang="en-US" sz="2400" b="1" dirty="0"/>
              <a:t>Solvency</a:t>
            </a:r>
            <a:r>
              <a:rPr lang="en-US" sz="2400" dirty="0"/>
              <a:t> refers to a company's ability to meet its long-term debts and financial obligations. It assesses whether a company can sustain its operations into the foreseeable future without the risk of bankruptcy</a:t>
            </a:r>
          </a:p>
        </p:txBody>
      </p:sp>
      <p:pic>
        <p:nvPicPr>
          <p:cNvPr id="7" name="Graphic 21">
            <a:extLst>
              <a:ext uri="{FF2B5EF4-FFF2-40B4-BE49-F238E27FC236}">
                <a16:creationId xmlns:a16="http://schemas.microsoft.com/office/drawing/2014/main" id="{4C3007A7-6D65-B3DA-CB3B-5270C40F645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AA5EC9C-D499-84D4-81A1-DC73237B3CC6}"/>
              </a:ext>
            </a:extLst>
          </p:cNvPr>
          <p:cNvSpPr txBox="1"/>
          <p:nvPr/>
        </p:nvSpPr>
        <p:spPr>
          <a:xfrm>
            <a:off x="2513150" y="1019069"/>
            <a:ext cx="89168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Usefulness of the Statement of Cash Flows</a:t>
            </a:r>
          </a:p>
        </p:txBody>
      </p:sp>
    </p:spTree>
    <p:extLst>
      <p:ext uri="{BB962C8B-B14F-4D97-AF65-F5344CB8AC3E}">
        <p14:creationId xmlns:p14="http://schemas.microsoft.com/office/powerpoint/2010/main" val="190801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2D4433-D46E-BE0B-8BD0-94A7D8BA55B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430AE78-9BAD-2BED-4177-766DA0892674}"/>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5" name="Rectangle 4">
            <a:extLst>
              <a:ext uri="{FF2B5EF4-FFF2-40B4-BE49-F238E27FC236}">
                <a16:creationId xmlns:a16="http://schemas.microsoft.com/office/drawing/2014/main" id="{127F6523-ADA6-FE60-4116-EEE84095779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246BEAD-4183-AB70-6CC3-F718BC07C02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6BF2B4E-CCF1-3835-A083-FC7F8DE7FB1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C6CEA3F5-02AA-FC5B-832E-8FACEB0E5D9F}"/>
              </a:ext>
            </a:extLst>
          </p:cNvPr>
          <p:cNvSpPr txBox="1"/>
          <p:nvPr/>
        </p:nvSpPr>
        <p:spPr>
          <a:xfrm>
            <a:off x="942308" y="2000139"/>
            <a:ext cx="10218061" cy="4154984"/>
          </a:xfrm>
          <a:prstGeom prst="rect">
            <a:avLst/>
          </a:prstGeom>
          <a:noFill/>
        </p:spPr>
        <p:txBody>
          <a:bodyPr wrap="square" rtlCol="0">
            <a:spAutoFit/>
          </a:bodyPr>
          <a:lstStyle/>
          <a:p>
            <a:r>
              <a:rPr lang="en-US" sz="2400" b="1" dirty="0">
                <a:solidFill>
                  <a:srgbClr val="FFC000"/>
                </a:solidFill>
              </a:rPr>
              <a:t>2. Solvency: Ability to Meet Long-Term Obligations</a:t>
            </a:r>
          </a:p>
          <a:p>
            <a:pPr>
              <a:buFont typeface="Arial" panose="020B0604020202020204" pitchFamily="34" charset="0"/>
              <a:buChar char="•"/>
            </a:pPr>
            <a:r>
              <a:rPr lang="en-US" sz="2000" b="1" dirty="0"/>
              <a:t>Importance:</a:t>
            </a:r>
            <a:endParaRPr lang="en-US" sz="2000" dirty="0"/>
          </a:p>
          <a:p>
            <a:pPr marL="742950" lvl="1" indent="-285750">
              <a:buFont typeface="Arial" panose="020B0604020202020204" pitchFamily="34" charset="0"/>
              <a:buChar char="•"/>
            </a:pPr>
            <a:r>
              <a:rPr lang="en-US" sz="2000" b="1" dirty="0"/>
              <a:t>Financial Stability:</a:t>
            </a:r>
            <a:r>
              <a:rPr lang="en-US" sz="2000" dirty="0"/>
              <a:t> Ensures that the company can honor its long-term commitments, maintain investor confidence, and support sustainable growth.</a:t>
            </a:r>
          </a:p>
          <a:p>
            <a:pPr marL="742950" lvl="1" indent="-285750">
              <a:buFont typeface="Arial" panose="020B0604020202020204" pitchFamily="34" charset="0"/>
              <a:buChar char="•"/>
            </a:pPr>
            <a:r>
              <a:rPr lang="en-US" sz="2000" b="1" dirty="0"/>
              <a:t>Risk Assessment:</a:t>
            </a:r>
            <a:r>
              <a:rPr lang="en-US" sz="2000" dirty="0"/>
              <a:t> Low solvency ratios may indicate potential difficulties in securing future financing or servicing existing debt, increasing financial risk.</a:t>
            </a:r>
          </a:p>
          <a:p>
            <a:pPr>
              <a:buFont typeface="Arial" panose="020B0604020202020204" pitchFamily="34" charset="0"/>
              <a:buChar char="•"/>
            </a:pPr>
            <a:r>
              <a:rPr lang="en-US" sz="2000" b="1" dirty="0"/>
              <a:t>Cash Flow Statement Insights:</a:t>
            </a:r>
            <a:endParaRPr lang="en-US" sz="2000" dirty="0"/>
          </a:p>
          <a:p>
            <a:pPr marL="742950" lvl="1" indent="-285750">
              <a:buFont typeface="Arial" panose="020B0604020202020204" pitchFamily="34" charset="0"/>
              <a:buChar char="•"/>
            </a:pPr>
            <a:r>
              <a:rPr lang="en-US" sz="2000" b="1" dirty="0"/>
              <a:t>Financing Activities:</a:t>
            </a:r>
            <a:br>
              <a:rPr lang="en-US" sz="2000" dirty="0"/>
            </a:br>
            <a:r>
              <a:rPr lang="en-US" sz="2000" dirty="0"/>
              <a:t>Cash flows related to debt issuance or repayment are crucial indicators of a company's solvency.</a:t>
            </a:r>
          </a:p>
          <a:p>
            <a:pPr marL="742950" lvl="1" indent="-285750">
              <a:buFont typeface="Arial" panose="020B0604020202020204" pitchFamily="34" charset="0"/>
              <a:buChar char="•"/>
            </a:pPr>
            <a:r>
              <a:rPr lang="en-US" sz="2000" b="1" dirty="0"/>
              <a:t>Investing Activities:</a:t>
            </a:r>
            <a:br>
              <a:rPr lang="en-US" sz="2000" dirty="0"/>
            </a:br>
            <a:r>
              <a:rPr lang="en-US" sz="2000" dirty="0"/>
              <a:t>Significant investments in long-term assets may impact future cash flows and, consequently, solvency.</a:t>
            </a:r>
          </a:p>
        </p:txBody>
      </p:sp>
      <p:pic>
        <p:nvPicPr>
          <p:cNvPr id="7" name="Graphic 21">
            <a:extLst>
              <a:ext uri="{FF2B5EF4-FFF2-40B4-BE49-F238E27FC236}">
                <a16:creationId xmlns:a16="http://schemas.microsoft.com/office/drawing/2014/main" id="{FF24E556-60DA-7391-7C37-F01048C7FFA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6D7DE80-58E2-BA86-932C-3CA3E67A68A3}"/>
              </a:ext>
            </a:extLst>
          </p:cNvPr>
          <p:cNvSpPr txBox="1"/>
          <p:nvPr/>
        </p:nvSpPr>
        <p:spPr>
          <a:xfrm>
            <a:off x="2513150" y="1019069"/>
            <a:ext cx="89168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Usefulness of the Statement of Cash Flows</a:t>
            </a:r>
          </a:p>
        </p:txBody>
      </p:sp>
    </p:spTree>
    <p:extLst>
      <p:ext uri="{BB962C8B-B14F-4D97-AF65-F5344CB8AC3E}">
        <p14:creationId xmlns:p14="http://schemas.microsoft.com/office/powerpoint/2010/main" val="39491347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EFA1A6-90FA-3EF0-75D0-0C124764D57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27BDD4B-EA8E-2AF3-55CB-AD02EBDB6505}"/>
              </a:ext>
            </a:extLst>
          </p:cNvPr>
          <p:cNvSpPr/>
          <p:nvPr/>
        </p:nvSpPr>
        <p:spPr>
          <a:xfrm>
            <a:off x="310243" y="1798103"/>
            <a:ext cx="11673747" cy="49292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5" name="Rectangle 4">
            <a:extLst>
              <a:ext uri="{FF2B5EF4-FFF2-40B4-BE49-F238E27FC236}">
                <a16:creationId xmlns:a16="http://schemas.microsoft.com/office/drawing/2014/main" id="{C4356C25-3C55-75ED-5C4C-58B00726B90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C06A41B-BDAB-EE75-C47A-508A6E65941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E43901D-798C-29B4-0DAD-5038E79F685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3EBBACC4-757C-5B8C-D5F7-983B63D6F08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4D1A620-1115-4A28-0BC8-E02E4A8C8B96}"/>
              </a:ext>
            </a:extLst>
          </p:cNvPr>
          <p:cNvSpPr txBox="1"/>
          <p:nvPr/>
        </p:nvSpPr>
        <p:spPr>
          <a:xfrm>
            <a:off x="2516041" y="1256786"/>
            <a:ext cx="9573436"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Operating, Investing, and Financing Activities.</a:t>
            </a:r>
          </a:p>
        </p:txBody>
      </p:sp>
      <p:sp>
        <p:nvSpPr>
          <p:cNvPr id="8" name="Rectangle 1028">
            <a:extLst>
              <a:ext uri="{FF2B5EF4-FFF2-40B4-BE49-F238E27FC236}">
                <a16:creationId xmlns:a16="http://schemas.microsoft.com/office/drawing/2014/main" id="{27950B69-7019-31DF-4D33-4DD605482A1E}"/>
              </a:ext>
            </a:extLst>
          </p:cNvPr>
          <p:cNvSpPr>
            <a:spLocks noChangeArrowheads="1"/>
          </p:cNvSpPr>
          <p:nvPr/>
        </p:nvSpPr>
        <p:spPr bwMode="auto">
          <a:xfrm>
            <a:off x="761143" y="4811718"/>
            <a:ext cx="2514600" cy="1143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130000"/>
              </a:lnSpc>
              <a:spcBef>
                <a:spcPct val="50000"/>
              </a:spcBef>
            </a:pPr>
            <a:r>
              <a:rPr lang="en-US" altLang="en-US" sz="1800" b="1" dirty="0">
                <a:latin typeface="Calibri" panose="020F0502020204030204" pitchFamily="34" charset="0"/>
                <a:cs typeface="Calibri" panose="020F0502020204030204" pitchFamily="34" charset="0"/>
              </a:rPr>
              <a:t>Income Statement Items &amp;Balance sheet current items(Short term)</a:t>
            </a:r>
          </a:p>
        </p:txBody>
      </p:sp>
      <p:sp>
        <p:nvSpPr>
          <p:cNvPr id="14" name="Rectangle 1030">
            <a:extLst>
              <a:ext uri="{FF2B5EF4-FFF2-40B4-BE49-F238E27FC236}">
                <a16:creationId xmlns:a16="http://schemas.microsoft.com/office/drawing/2014/main" id="{3EC29851-92C6-504D-D485-A22717D49034}"/>
              </a:ext>
            </a:extLst>
          </p:cNvPr>
          <p:cNvSpPr>
            <a:spLocks noChangeArrowheads="1"/>
          </p:cNvSpPr>
          <p:nvPr/>
        </p:nvSpPr>
        <p:spPr bwMode="auto">
          <a:xfrm>
            <a:off x="4197956" y="4829815"/>
            <a:ext cx="3784617" cy="19156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a:tailEnd/>
              </a14:hiddenLine>
            </a:ext>
          </a:extLst>
        </p:spPr>
        <p:txBody>
          <a:bodyPr wrap="squar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115000"/>
              </a:lnSpc>
              <a:spcBef>
                <a:spcPct val="45000"/>
              </a:spcBef>
            </a:pPr>
            <a:r>
              <a:rPr lang="en-US" altLang="en-US" sz="1800" b="1" dirty="0">
                <a:latin typeface="Calibri" panose="020F0502020204030204" pitchFamily="34" charset="0"/>
                <a:cs typeface="Calibri" panose="020F0502020204030204" pitchFamily="34" charset="0"/>
              </a:rPr>
              <a:t>Generally Long-Term Asset Items and investments</a:t>
            </a:r>
          </a:p>
          <a:p>
            <a:pPr algn="ctr">
              <a:lnSpc>
                <a:spcPct val="115000"/>
              </a:lnSpc>
              <a:spcBef>
                <a:spcPct val="45000"/>
              </a:spcBef>
            </a:pPr>
            <a:r>
              <a:rPr lang="en-US" altLang="en-US" sz="1800" b="1" dirty="0">
                <a:solidFill>
                  <a:srgbClr val="FF0000"/>
                </a:solidFill>
                <a:latin typeface="Calibri" panose="020F0502020204030204" pitchFamily="34" charset="0"/>
                <a:cs typeface="Calibri" panose="020F0502020204030204" pitchFamily="34" charset="0"/>
              </a:rPr>
              <a:t>Keywords </a:t>
            </a:r>
            <a:r>
              <a:rPr lang="en-US" altLang="en-US" sz="1800" b="1" dirty="0">
                <a:latin typeface="Calibri" panose="020F0502020204030204" pitchFamily="34" charset="0"/>
                <a:cs typeface="Calibri" panose="020F0502020204030204" pitchFamily="34" charset="0"/>
              </a:rPr>
              <a:t>Purchase or sale of fixed assets</a:t>
            </a:r>
          </a:p>
          <a:p>
            <a:pPr algn="ctr">
              <a:lnSpc>
                <a:spcPct val="115000"/>
              </a:lnSpc>
              <a:spcBef>
                <a:spcPct val="45000"/>
              </a:spcBef>
            </a:pPr>
            <a:r>
              <a:rPr lang="en-US" altLang="en-US" sz="1800" b="1" dirty="0">
                <a:latin typeface="Calibri" panose="020F0502020204030204" pitchFamily="34" charset="0"/>
                <a:cs typeface="Calibri" panose="020F0502020204030204" pitchFamily="34" charset="0"/>
              </a:rPr>
              <a:t>.Make loans to others</a:t>
            </a:r>
          </a:p>
        </p:txBody>
      </p:sp>
      <p:sp>
        <p:nvSpPr>
          <p:cNvPr id="15" name="Rectangle 1032">
            <a:extLst>
              <a:ext uri="{FF2B5EF4-FFF2-40B4-BE49-F238E27FC236}">
                <a16:creationId xmlns:a16="http://schemas.microsoft.com/office/drawing/2014/main" id="{A7E62FED-DDA1-A467-29B5-636B9D1DB1BB}"/>
              </a:ext>
            </a:extLst>
          </p:cNvPr>
          <p:cNvSpPr>
            <a:spLocks noChangeArrowheads="1"/>
          </p:cNvSpPr>
          <p:nvPr/>
        </p:nvSpPr>
        <p:spPr bwMode="auto">
          <a:xfrm>
            <a:off x="8434987" y="4829815"/>
            <a:ext cx="3352800" cy="14988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115000"/>
              </a:lnSpc>
              <a:spcBef>
                <a:spcPct val="45000"/>
              </a:spcBef>
            </a:pPr>
            <a:r>
              <a:rPr lang="en-US" altLang="en-US" sz="1800" b="1" dirty="0">
                <a:latin typeface="Calibri" panose="020F0502020204030204" pitchFamily="34" charset="0"/>
                <a:cs typeface="Calibri" panose="020F0502020204030204" pitchFamily="34" charset="0"/>
              </a:rPr>
              <a:t>Generally Long-Term Liability and  Equity Items</a:t>
            </a:r>
          </a:p>
          <a:p>
            <a:pPr algn="ctr">
              <a:lnSpc>
                <a:spcPct val="115000"/>
              </a:lnSpc>
              <a:spcBef>
                <a:spcPct val="45000"/>
              </a:spcBef>
            </a:pPr>
            <a:r>
              <a:rPr lang="en-US" altLang="en-US" sz="1800" b="1" dirty="0">
                <a:solidFill>
                  <a:srgbClr val="FF0000"/>
                </a:solidFill>
                <a:latin typeface="Calibri" panose="020F0502020204030204" pitchFamily="34" charset="0"/>
                <a:cs typeface="Calibri" panose="020F0502020204030204" pitchFamily="34" charset="0"/>
              </a:rPr>
              <a:t>Keywords</a:t>
            </a:r>
            <a:r>
              <a:rPr lang="en-US" altLang="en-US" sz="1800" b="1" dirty="0">
                <a:latin typeface="Calibri" panose="020F0502020204030204" pitchFamily="34" charset="0"/>
                <a:cs typeface="Calibri" panose="020F0502020204030204" pitchFamily="34" charset="0"/>
              </a:rPr>
              <a:t>.(Issuance-Borrowing- . .payment of dividends</a:t>
            </a:r>
            <a:r>
              <a:rPr lang="en-US" altLang="en-US" sz="2000" b="1" dirty="0">
                <a:cs typeface="Times New Roman" panose="02020603050405020304" pitchFamily="18" charset="0"/>
              </a:rPr>
              <a:t>)</a:t>
            </a:r>
          </a:p>
        </p:txBody>
      </p:sp>
      <p:pic>
        <p:nvPicPr>
          <p:cNvPr id="12" name="Picture 11" descr="A poster of a diagram of a company&#10;&#10;Description automatically generated with medium confidence">
            <a:extLst>
              <a:ext uri="{FF2B5EF4-FFF2-40B4-BE49-F238E27FC236}">
                <a16:creationId xmlns:a16="http://schemas.microsoft.com/office/drawing/2014/main" id="{1D7E29A9-7DEA-9450-FBFF-4253D32CC4C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5300" y="2412724"/>
            <a:ext cx="2815343" cy="2211652"/>
          </a:xfrm>
          <a:prstGeom prst="rect">
            <a:avLst/>
          </a:prstGeom>
        </p:spPr>
      </p:pic>
      <p:pic>
        <p:nvPicPr>
          <p:cNvPr id="16" name="Picture 15" descr="A diagram of a building with charts and graphs&#10;&#10;Description automatically generated">
            <a:extLst>
              <a:ext uri="{FF2B5EF4-FFF2-40B4-BE49-F238E27FC236}">
                <a16:creationId xmlns:a16="http://schemas.microsoft.com/office/drawing/2014/main" id="{56783631-4004-C288-6D91-2BDD2004472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375765" y="2250899"/>
            <a:ext cx="3429000" cy="2578916"/>
          </a:xfrm>
          <a:prstGeom prst="rect">
            <a:avLst/>
          </a:prstGeom>
        </p:spPr>
      </p:pic>
      <p:pic>
        <p:nvPicPr>
          <p:cNvPr id="18" name="Picture 17" descr="A diagram of financial activities&#10;&#10;Description automatically generated">
            <a:extLst>
              <a:ext uri="{FF2B5EF4-FFF2-40B4-BE49-F238E27FC236}">
                <a16:creationId xmlns:a16="http://schemas.microsoft.com/office/drawing/2014/main" id="{326E923A-7E72-2D16-2582-F2A01693DB7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670470" y="2471033"/>
            <a:ext cx="2828845" cy="2153343"/>
          </a:xfrm>
          <a:prstGeom prst="rect">
            <a:avLst/>
          </a:prstGeom>
        </p:spPr>
      </p:pic>
    </p:spTree>
    <p:extLst>
      <p:ext uri="{BB962C8B-B14F-4D97-AF65-F5344CB8AC3E}">
        <p14:creationId xmlns:p14="http://schemas.microsoft.com/office/powerpoint/2010/main" val="880487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595FF4-64FF-7FBB-DC68-CE577977229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D387F78-ABC4-209E-51DC-60C203596A6C}"/>
              </a:ext>
            </a:extLst>
          </p:cNvPr>
          <p:cNvSpPr/>
          <p:nvPr/>
        </p:nvSpPr>
        <p:spPr>
          <a:xfrm>
            <a:off x="617280" y="1798103"/>
            <a:ext cx="10812720" cy="45688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5" name="Rectangle 4">
            <a:extLst>
              <a:ext uri="{FF2B5EF4-FFF2-40B4-BE49-F238E27FC236}">
                <a16:creationId xmlns:a16="http://schemas.microsoft.com/office/drawing/2014/main" id="{544EECF6-3CFA-50FA-7C7F-DA11BB05239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E876895-03B9-5028-5613-6795647900B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98353EA-267E-0F90-F130-BAFABD4522A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B004D2C3-9F94-A631-3FEC-78D749D8FE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AC89F06-8F18-6900-C35A-72C3CB512D62}"/>
              </a:ext>
            </a:extLst>
          </p:cNvPr>
          <p:cNvSpPr txBox="1"/>
          <p:nvPr/>
        </p:nvSpPr>
        <p:spPr>
          <a:xfrm>
            <a:off x="2516041" y="1256786"/>
            <a:ext cx="9573436"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Operating, Investing, and Financing Activities.</a:t>
            </a:r>
          </a:p>
        </p:txBody>
      </p:sp>
      <p:sp>
        <p:nvSpPr>
          <p:cNvPr id="3" name="Rectangle 4">
            <a:extLst>
              <a:ext uri="{FF2B5EF4-FFF2-40B4-BE49-F238E27FC236}">
                <a16:creationId xmlns:a16="http://schemas.microsoft.com/office/drawing/2014/main" id="{FCD2EBFC-72E3-E60F-43C4-9D94ED14239F}"/>
              </a:ext>
            </a:extLst>
          </p:cNvPr>
          <p:cNvSpPr>
            <a:spLocks noChangeArrowheads="1"/>
          </p:cNvSpPr>
          <p:nvPr/>
        </p:nvSpPr>
        <p:spPr bwMode="auto">
          <a:xfrm>
            <a:off x="1906450" y="3117262"/>
            <a:ext cx="7772400" cy="2830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628650" indent="-401638">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120000"/>
              </a:lnSpc>
              <a:spcBef>
                <a:spcPct val="35000"/>
              </a:spcBef>
              <a:buSzPct val="80000"/>
            </a:pPr>
            <a:r>
              <a:rPr lang="en-US" altLang="en-US" sz="2800" b="1" dirty="0">
                <a:latin typeface="Calibri" panose="020F0502020204030204" pitchFamily="34" charset="0"/>
                <a:cs typeface="Calibri" panose="020F0502020204030204" pitchFamily="34" charset="0"/>
              </a:rPr>
              <a:t>Order of Presentation:</a:t>
            </a:r>
          </a:p>
          <a:p>
            <a:pPr lvl="1">
              <a:lnSpc>
                <a:spcPct val="120000"/>
              </a:lnSpc>
              <a:spcBef>
                <a:spcPct val="35000"/>
              </a:spcBef>
              <a:buSzPct val="80000"/>
              <a:buFontTx/>
              <a:buAutoNum type="arabicPeriod"/>
            </a:pPr>
            <a:r>
              <a:rPr lang="en-US" altLang="en-US" sz="2600" dirty="0">
                <a:solidFill>
                  <a:srgbClr val="000000"/>
                </a:solidFill>
                <a:latin typeface="Calibri" panose="020F0502020204030204" pitchFamily="34" charset="0"/>
                <a:cs typeface="Calibri" panose="020F0502020204030204" pitchFamily="34" charset="0"/>
              </a:rPr>
              <a:t>Operating activities. </a:t>
            </a:r>
          </a:p>
          <a:p>
            <a:pPr lvl="1">
              <a:lnSpc>
                <a:spcPct val="120000"/>
              </a:lnSpc>
              <a:spcBef>
                <a:spcPct val="35000"/>
              </a:spcBef>
              <a:buSzPct val="80000"/>
              <a:buFontTx/>
              <a:buAutoNum type="arabicPeriod"/>
            </a:pPr>
            <a:r>
              <a:rPr lang="en-US" altLang="en-US" sz="2600" dirty="0">
                <a:solidFill>
                  <a:srgbClr val="000000"/>
                </a:solidFill>
                <a:latin typeface="Calibri" panose="020F0502020204030204" pitchFamily="34" charset="0"/>
                <a:cs typeface="Calibri" panose="020F0502020204030204" pitchFamily="34" charset="0"/>
              </a:rPr>
              <a:t>Investing activities.</a:t>
            </a:r>
          </a:p>
          <a:p>
            <a:pPr lvl="1">
              <a:lnSpc>
                <a:spcPct val="120000"/>
              </a:lnSpc>
              <a:spcBef>
                <a:spcPct val="35000"/>
              </a:spcBef>
              <a:buSzPct val="80000"/>
              <a:buFontTx/>
              <a:buAutoNum type="arabicPeriod"/>
            </a:pPr>
            <a:r>
              <a:rPr lang="en-US" altLang="en-US" sz="2600" dirty="0">
                <a:solidFill>
                  <a:srgbClr val="000000"/>
                </a:solidFill>
                <a:latin typeface="Calibri" panose="020F0502020204030204" pitchFamily="34" charset="0"/>
                <a:cs typeface="Calibri" panose="020F0502020204030204" pitchFamily="34" charset="0"/>
              </a:rPr>
              <a:t>Financing activities.</a:t>
            </a:r>
          </a:p>
          <a:p>
            <a:pPr>
              <a:lnSpc>
                <a:spcPct val="120000"/>
              </a:lnSpc>
              <a:spcBef>
                <a:spcPct val="35000"/>
              </a:spcBef>
              <a:buSzPct val="80000"/>
            </a:pPr>
            <a:endParaRPr lang="en-US" altLang="en-US" sz="1600" dirty="0">
              <a:solidFill>
                <a:srgbClr val="000000"/>
              </a:solidFill>
              <a:latin typeface="Calibri" panose="020F0502020204030204" pitchFamily="34" charset="0"/>
              <a:cs typeface="Calibri" panose="020F0502020204030204" pitchFamily="34" charset="0"/>
            </a:endParaRPr>
          </a:p>
        </p:txBody>
      </p:sp>
      <p:sp>
        <p:nvSpPr>
          <p:cNvPr id="8" name="Text Box 5">
            <a:extLst>
              <a:ext uri="{FF2B5EF4-FFF2-40B4-BE49-F238E27FC236}">
                <a16:creationId xmlns:a16="http://schemas.microsoft.com/office/drawing/2014/main" id="{E2D651E0-996D-E377-AC53-F54049E26FDA}"/>
              </a:ext>
            </a:extLst>
          </p:cNvPr>
          <p:cNvSpPr txBox="1">
            <a:spLocks noChangeArrowheads="1"/>
          </p:cNvSpPr>
          <p:nvPr/>
        </p:nvSpPr>
        <p:spPr bwMode="auto">
          <a:xfrm>
            <a:off x="7100554" y="3300301"/>
            <a:ext cx="2971800" cy="461665"/>
          </a:xfrm>
          <a:prstGeom prst="rect">
            <a:avLst/>
          </a:prstGeom>
          <a:solidFill>
            <a:srgbClr val="FFFFCC"/>
          </a:solidFill>
          <a:ln w="28575" cap="sq">
            <a:solidFill>
              <a:srgbClr val="800000"/>
            </a:solidFill>
            <a:miter lim="800000"/>
            <a:headEnd/>
            <a:tailEnd/>
          </a:ln>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spcBef>
                <a:spcPct val="50000"/>
              </a:spcBef>
            </a:pPr>
            <a:r>
              <a:rPr lang="en-US" altLang="en-US" dirty="0">
                <a:solidFill>
                  <a:schemeClr val="folHlink"/>
                </a:solidFill>
                <a:latin typeface="Calibri" panose="020F0502020204030204" pitchFamily="34" charset="0"/>
                <a:cs typeface="Calibri" panose="020F0502020204030204" pitchFamily="34" charset="0"/>
              </a:rPr>
              <a:t>Direct Method</a:t>
            </a:r>
          </a:p>
        </p:txBody>
      </p:sp>
      <p:sp>
        <p:nvSpPr>
          <p:cNvPr id="9" name="Text Box 6">
            <a:extLst>
              <a:ext uri="{FF2B5EF4-FFF2-40B4-BE49-F238E27FC236}">
                <a16:creationId xmlns:a16="http://schemas.microsoft.com/office/drawing/2014/main" id="{9AD1C0BE-4FB2-5064-437E-94A6CCF44DCD}"/>
              </a:ext>
            </a:extLst>
          </p:cNvPr>
          <p:cNvSpPr txBox="1">
            <a:spLocks noChangeArrowheads="1"/>
          </p:cNvSpPr>
          <p:nvPr/>
        </p:nvSpPr>
        <p:spPr bwMode="auto">
          <a:xfrm>
            <a:off x="7100554" y="4524264"/>
            <a:ext cx="2971800" cy="461665"/>
          </a:xfrm>
          <a:prstGeom prst="rect">
            <a:avLst/>
          </a:prstGeom>
          <a:solidFill>
            <a:srgbClr val="FFFFCC"/>
          </a:solidFill>
          <a:ln w="28575" cap="sq">
            <a:solidFill>
              <a:srgbClr val="800000"/>
            </a:solidFill>
            <a:miter lim="800000"/>
            <a:headEnd/>
            <a:tailEnd/>
          </a:ln>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spcBef>
                <a:spcPct val="50000"/>
              </a:spcBef>
            </a:pPr>
            <a:r>
              <a:rPr lang="en-US" altLang="en-US">
                <a:solidFill>
                  <a:schemeClr val="folHlink"/>
                </a:solidFill>
                <a:latin typeface="Calibri" panose="020F0502020204030204" pitchFamily="34" charset="0"/>
                <a:cs typeface="Calibri" panose="020F0502020204030204" pitchFamily="34" charset="0"/>
              </a:rPr>
              <a:t>Indirect Method</a:t>
            </a:r>
          </a:p>
        </p:txBody>
      </p:sp>
      <p:sp>
        <p:nvSpPr>
          <p:cNvPr id="11" name="AutoShape 7">
            <a:extLst>
              <a:ext uri="{FF2B5EF4-FFF2-40B4-BE49-F238E27FC236}">
                <a16:creationId xmlns:a16="http://schemas.microsoft.com/office/drawing/2014/main" id="{B91C3726-5EFC-2B28-6445-9335563DFE5A}"/>
              </a:ext>
            </a:extLst>
          </p:cNvPr>
          <p:cNvSpPr>
            <a:spLocks/>
          </p:cNvSpPr>
          <p:nvPr/>
        </p:nvSpPr>
        <p:spPr bwMode="auto">
          <a:xfrm>
            <a:off x="6417929" y="3541601"/>
            <a:ext cx="381000" cy="1295400"/>
          </a:xfrm>
          <a:prstGeom prst="leftBrace">
            <a:avLst>
              <a:gd name="adj1" fmla="val 28333"/>
              <a:gd name="adj2" fmla="val 50000"/>
            </a:avLst>
          </a:prstGeom>
          <a:noFill/>
          <a:ln w="28575" cap="sq">
            <a:solidFill>
              <a:srgbClr val="8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endParaRPr lang="en-US" altLang="en-US"/>
          </a:p>
        </p:txBody>
      </p:sp>
      <p:sp>
        <p:nvSpPr>
          <p:cNvPr id="12" name="Rectangle 8">
            <a:extLst>
              <a:ext uri="{FF2B5EF4-FFF2-40B4-BE49-F238E27FC236}">
                <a16:creationId xmlns:a16="http://schemas.microsoft.com/office/drawing/2014/main" id="{C8A12443-DF22-F496-1278-7C5BCDE4EE30}"/>
              </a:ext>
            </a:extLst>
          </p:cNvPr>
          <p:cNvSpPr>
            <a:spLocks noChangeArrowheads="1"/>
          </p:cNvSpPr>
          <p:nvPr/>
        </p:nvSpPr>
        <p:spPr bwMode="auto">
          <a:xfrm>
            <a:off x="2715879" y="2000139"/>
            <a:ext cx="7356475" cy="561975"/>
          </a:xfrm>
          <a:prstGeom prst="rect">
            <a:avLst/>
          </a:prstGeom>
          <a:solidFill>
            <a:srgbClr val="003399"/>
          </a:solidFill>
          <a:ln w="12700">
            <a:solidFill>
              <a:schemeClr val="tx1"/>
            </a:solidFill>
            <a:miter lim="800000"/>
            <a:headEnd/>
            <a:tailEnd/>
          </a:ln>
          <a:effectLst>
            <a:outerShdw dist="107763" dir="2700000" algn="ctr" rotWithShape="0">
              <a:schemeClr val="bg2"/>
            </a:outerShdw>
          </a:effectLst>
        </p:spPr>
        <p:txBody>
          <a:bodyPr lIns="90488" tIns="44450" rIns="90488" bIns="44450"/>
          <a:lstStyle/>
          <a:p>
            <a:pPr marL="109538">
              <a:defRPr/>
            </a:pPr>
            <a:r>
              <a:rPr lang="en-US" sz="2800" b="1" i="1" dirty="0">
                <a:solidFill>
                  <a:schemeClr val="bg1"/>
                </a:solidFill>
                <a:effectLst>
                  <a:outerShdw blurRad="38100" dist="38100" dir="2700000" algn="tl">
                    <a:srgbClr val="000000"/>
                  </a:outerShdw>
                </a:effectLst>
                <a:latin typeface="Calibri" panose="020F0502020204030204" pitchFamily="34" charset="0"/>
                <a:cs typeface="Calibri" panose="020F0502020204030204" pitchFamily="34" charset="0"/>
              </a:rPr>
              <a:t>Format of the Statement of Cash Flows</a:t>
            </a:r>
          </a:p>
        </p:txBody>
      </p:sp>
    </p:spTree>
    <p:extLst>
      <p:ext uri="{BB962C8B-B14F-4D97-AF65-F5344CB8AC3E}">
        <p14:creationId xmlns:p14="http://schemas.microsoft.com/office/powerpoint/2010/main" val="33496197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8F7F28-A44E-DFB2-1FC6-4C0043F53E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E0FB04-C534-670D-7245-21D4C66CDDF5}"/>
              </a:ext>
            </a:extLst>
          </p:cNvPr>
          <p:cNvSpPr/>
          <p:nvPr/>
        </p:nvSpPr>
        <p:spPr>
          <a:xfrm>
            <a:off x="391887" y="1224643"/>
            <a:ext cx="11592104" cy="53681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5" name="Rectangle 4">
            <a:extLst>
              <a:ext uri="{FF2B5EF4-FFF2-40B4-BE49-F238E27FC236}">
                <a16:creationId xmlns:a16="http://schemas.microsoft.com/office/drawing/2014/main" id="{E6B840CD-59DD-A439-DC82-2B30A1323BD9}"/>
              </a:ext>
            </a:extLst>
          </p:cNvPr>
          <p:cNvSpPr/>
          <p:nvPr/>
        </p:nvSpPr>
        <p:spPr>
          <a:xfrm>
            <a:off x="617280" y="3142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B7BCCD4-5CF5-E74C-07EA-F14AE28E6666}"/>
              </a:ext>
            </a:extLst>
          </p:cNvPr>
          <p:cNvSpPr txBox="1"/>
          <p:nvPr/>
        </p:nvSpPr>
        <p:spPr>
          <a:xfrm>
            <a:off x="722700" y="39463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C195F00-5C53-DD7B-6D76-2131240F553C}"/>
              </a:ext>
            </a:extLst>
          </p:cNvPr>
          <p:cNvSpPr txBox="1"/>
          <p:nvPr/>
        </p:nvSpPr>
        <p:spPr>
          <a:xfrm>
            <a:off x="836394" y="61232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40789A6A-F787-71D5-A227-A266939A85C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49" y="148300"/>
            <a:ext cx="2305141" cy="1076343"/>
          </a:xfrm>
          <a:prstGeom prst="rect">
            <a:avLst/>
          </a:prstGeom>
        </p:spPr>
      </p:pic>
      <p:sp>
        <p:nvSpPr>
          <p:cNvPr id="4" name="Rectangle 2">
            <a:extLst>
              <a:ext uri="{FF2B5EF4-FFF2-40B4-BE49-F238E27FC236}">
                <a16:creationId xmlns:a16="http://schemas.microsoft.com/office/drawing/2014/main" id="{B8F22735-A376-F282-5021-EA187945ADDE}"/>
              </a:ext>
            </a:extLst>
          </p:cNvPr>
          <p:cNvSpPr>
            <a:spLocks noChangeArrowheads="1"/>
          </p:cNvSpPr>
          <p:nvPr/>
        </p:nvSpPr>
        <p:spPr bwMode="auto">
          <a:xfrm>
            <a:off x="1219200" y="2185974"/>
            <a:ext cx="7772400" cy="554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115000"/>
              </a:lnSpc>
              <a:spcBef>
                <a:spcPct val="40000"/>
              </a:spcBef>
            </a:pPr>
            <a:r>
              <a:rPr lang="en-US" altLang="en-US" sz="2800" b="1" dirty="0">
                <a:solidFill>
                  <a:srgbClr val="800000"/>
                </a:solidFill>
                <a:latin typeface="Calibri" panose="020F0502020204030204" pitchFamily="34" charset="0"/>
                <a:cs typeface="Calibri" panose="020F0502020204030204" pitchFamily="34" charset="0"/>
              </a:rPr>
              <a:t>Indirect and Direct Methods</a:t>
            </a:r>
          </a:p>
        </p:txBody>
      </p:sp>
      <p:sp>
        <p:nvSpPr>
          <p:cNvPr id="13" name="Rectangle 3">
            <a:extLst>
              <a:ext uri="{FF2B5EF4-FFF2-40B4-BE49-F238E27FC236}">
                <a16:creationId xmlns:a16="http://schemas.microsoft.com/office/drawing/2014/main" id="{FBF093D2-E287-A19B-B30A-813050B17F3C}"/>
              </a:ext>
            </a:extLst>
          </p:cNvPr>
          <p:cNvSpPr>
            <a:spLocks noChangeArrowheads="1"/>
          </p:cNvSpPr>
          <p:nvPr/>
        </p:nvSpPr>
        <p:spPr bwMode="auto">
          <a:xfrm>
            <a:off x="1219200" y="2823023"/>
            <a:ext cx="4724400" cy="342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defRPr sz="2400">
                <a:solidFill>
                  <a:schemeClr val="tx1"/>
                </a:solidFill>
                <a:latin typeface="Times New Roman" panose="02020603050405020304" pitchFamily="18" charset="0"/>
              </a:defRPr>
            </a:lvl1pPr>
            <a:lvl2pPr marL="568325" indent="-401638">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105000"/>
              </a:lnSpc>
              <a:spcBef>
                <a:spcPct val="35000"/>
              </a:spcBef>
            </a:pPr>
            <a:r>
              <a:rPr lang="en-US" altLang="en-US" dirty="0">
                <a:latin typeface="Calibri" panose="020F0502020204030204" pitchFamily="34" charset="0"/>
                <a:cs typeface="Calibri" panose="020F0502020204030204" pitchFamily="34" charset="0"/>
              </a:rPr>
              <a:t>Companies favor the indirect method for two reasons: </a:t>
            </a:r>
          </a:p>
          <a:p>
            <a:pPr lvl="1">
              <a:lnSpc>
                <a:spcPct val="105000"/>
              </a:lnSpc>
              <a:spcBef>
                <a:spcPct val="35000"/>
              </a:spcBef>
              <a:buFontTx/>
              <a:buAutoNum type="arabicPeriod"/>
            </a:pPr>
            <a:r>
              <a:rPr lang="en-US" altLang="en-US" dirty="0">
                <a:latin typeface="Calibri" panose="020F0502020204030204" pitchFamily="34" charset="0"/>
                <a:cs typeface="Calibri" panose="020F0502020204030204" pitchFamily="34" charset="0"/>
              </a:rPr>
              <a:t>It is easier and less costly to prepare, and </a:t>
            </a:r>
          </a:p>
          <a:p>
            <a:pPr lvl="1">
              <a:lnSpc>
                <a:spcPct val="105000"/>
              </a:lnSpc>
              <a:spcBef>
                <a:spcPct val="35000"/>
              </a:spcBef>
              <a:buFontTx/>
              <a:buAutoNum type="arabicPeriod"/>
            </a:pPr>
            <a:r>
              <a:rPr lang="en-US" altLang="en-US" dirty="0">
                <a:latin typeface="Calibri" panose="020F0502020204030204" pitchFamily="34" charset="0"/>
                <a:cs typeface="Calibri" panose="020F0502020204030204" pitchFamily="34" charset="0"/>
              </a:rPr>
              <a:t>It focuses on the </a:t>
            </a:r>
            <a:r>
              <a:rPr lang="en-US" altLang="en-US" dirty="0">
                <a:solidFill>
                  <a:srgbClr val="FF0000"/>
                </a:solidFill>
                <a:latin typeface="Calibri" panose="020F0502020204030204" pitchFamily="34" charset="0"/>
                <a:cs typeface="Calibri" panose="020F0502020204030204" pitchFamily="34" charset="0"/>
              </a:rPr>
              <a:t>differences</a:t>
            </a:r>
            <a:r>
              <a:rPr lang="en-US" altLang="en-US" dirty="0">
                <a:latin typeface="Calibri" panose="020F0502020204030204" pitchFamily="34" charset="0"/>
                <a:cs typeface="Calibri" panose="020F0502020204030204" pitchFamily="34" charset="0"/>
              </a:rPr>
              <a:t> between </a:t>
            </a:r>
            <a:r>
              <a:rPr lang="en-US" altLang="en-US" dirty="0">
                <a:solidFill>
                  <a:srgbClr val="FF0000"/>
                </a:solidFill>
                <a:latin typeface="Calibri" panose="020F0502020204030204" pitchFamily="34" charset="0"/>
                <a:cs typeface="Calibri" panose="020F0502020204030204" pitchFamily="34" charset="0"/>
              </a:rPr>
              <a:t>net income and net cash flow </a:t>
            </a:r>
            <a:r>
              <a:rPr lang="en-US" altLang="en-US" dirty="0">
                <a:latin typeface="Calibri" panose="020F0502020204030204" pitchFamily="34" charset="0"/>
                <a:cs typeface="Calibri" panose="020F0502020204030204" pitchFamily="34" charset="0"/>
              </a:rPr>
              <a:t>from operating activities.</a:t>
            </a:r>
          </a:p>
        </p:txBody>
      </p:sp>
      <p:pic>
        <p:nvPicPr>
          <p:cNvPr id="14" name="Picture 9">
            <a:extLst>
              <a:ext uri="{FF2B5EF4-FFF2-40B4-BE49-F238E27FC236}">
                <a16:creationId xmlns:a16="http://schemas.microsoft.com/office/drawing/2014/main" id="{216C00E9-0F45-2D58-7773-D4CD5D97589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29825" y="2135076"/>
            <a:ext cx="3178175" cy="436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pic>
      <p:sp>
        <p:nvSpPr>
          <p:cNvPr id="15" name="Rectangle 8">
            <a:extLst>
              <a:ext uri="{FF2B5EF4-FFF2-40B4-BE49-F238E27FC236}">
                <a16:creationId xmlns:a16="http://schemas.microsoft.com/office/drawing/2014/main" id="{4BDF5BC8-D6CE-4340-A091-A13795DD69BC}"/>
              </a:ext>
            </a:extLst>
          </p:cNvPr>
          <p:cNvSpPr>
            <a:spLocks noChangeArrowheads="1"/>
          </p:cNvSpPr>
          <p:nvPr/>
        </p:nvSpPr>
        <p:spPr bwMode="auto">
          <a:xfrm>
            <a:off x="2873239" y="1450564"/>
            <a:ext cx="6629400" cy="560388"/>
          </a:xfrm>
          <a:prstGeom prst="rect">
            <a:avLst/>
          </a:prstGeom>
          <a:solidFill>
            <a:srgbClr val="003399"/>
          </a:solidFill>
          <a:ln w="12700">
            <a:solidFill>
              <a:schemeClr val="tx1"/>
            </a:solidFill>
            <a:miter lim="800000"/>
            <a:headEnd/>
            <a:tailEnd/>
          </a:ln>
          <a:effectLst>
            <a:outerShdw dist="107763" dir="2700000" algn="ctr" rotWithShape="0">
              <a:schemeClr val="bg2"/>
            </a:outerShdw>
          </a:effectLst>
        </p:spPr>
        <p:txBody>
          <a:bodyPr lIns="90488" tIns="44450" rIns="90488" bIns="44450"/>
          <a:lstStyle/>
          <a:p>
            <a:pPr marL="109538">
              <a:defRPr/>
            </a:pPr>
            <a:r>
              <a:rPr lang="en-US" sz="2400" b="1" i="1" dirty="0">
                <a:solidFill>
                  <a:schemeClr val="bg1"/>
                </a:solidFill>
                <a:effectLst>
                  <a:outerShdw blurRad="38100" dist="38100" dir="2700000" algn="tl">
                    <a:srgbClr val="000000"/>
                  </a:outerShdw>
                </a:effectLst>
                <a:latin typeface="Calibri" panose="020F0502020204030204" pitchFamily="34" charset="0"/>
                <a:cs typeface="Calibri" panose="020F0502020204030204" pitchFamily="34" charset="0"/>
              </a:rPr>
              <a:t>Preparing the Statement of Cash Flows</a:t>
            </a:r>
          </a:p>
        </p:txBody>
      </p:sp>
      <p:sp>
        <p:nvSpPr>
          <p:cNvPr id="16" name="TextBox 15">
            <a:extLst>
              <a:ext uri="{FF2B5EF4-FFF2-40B4-BE49-F238E27FC236}">
                <a16:creationId xmlns:a16="http://schemas.microsoft.com/office/drawing/2014/main" id="{D7B6946E-D66E-3D26-DCD2-6BBBFEA29D17}"/>
              </a:ext>
            </a:extLst>
          </p:cNvPr>
          <p:cNvSpPr txBox="1"/>
          <p:nvPr/>
        </p:nvSpPr>
        <p:spPr>
          <a:xfrm>
            <a:off x="2001284" y="652437"/>
            <a:ext cx="9573436" cy="461665"/>
          </a:xfrm>
          <a:prstGeom prst="rect">
            <a:avLst/>
          </a:prstGeom>
          <a:noFill/>
        </p:spPr>
        <p:txBody>
          <a:bodyPr wrap="square" rtlCol="0">
            <a:spAutoFit/>
          </a:bodyPr>
          <a:lstStyle/>
          <a:p>
            <a:r>
              <a:rPr lang="en-US" sz="2400" b="1" dirty="0">
                <a:solidFill>
                  <a:schemeClr val="accent1"/>
                </a:solidFill>
                <a:latin typeface="Alexandria" charset="0"/>
                <a:cs typeface="Alexandria" charset="0"/>
              </a:rPr>
              <a:t>Operating, Investing, and Financing Activities.</a:t>
            </a:r>
          </a:p>
        </p:txBody>
      </p:sp>
    </p:spTree>
    <p:extLst>
      <p:ext uri="{BB962C8B-B14F-4D97-AF65-F5344CB8AC3E}">
        <p14:creationId xmlns:p14="http://schemas.microsoft.com/office/powerpoint/2010/main" val="452446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A50D6B-A530-F655-48B4-C8498CCE378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0690DDE-CEFD-0696-34AA-9915E09A7503}"/>
              </a:ext>
            </a:extLst>
          </p:cNvPr>
          <p:cNvSpPr/>
          <p:nvPr/>
        </p:nvSpPr>
        <p:spPr>
          <a:xfrm>
            <a:off x="391887" y="1110343"/>
            <a:ext cx="11592104" cy="5482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5" name="Rectangle 4">
            <a:extLst>
              <a:ext uri="{FF2B5EF4-FFF2-40B4-BE49-F238E27FC236}">
                <a16:creationId xmlns:a16="http://schemas.microsoft.com/office/drawing/2014/main" id="{F8910EE6-9098-95A0-8581-3FCFE051FBC7}"/>
              </a:ext>
            </a:extLst>
          </p:cNvPr>
          <p:cNvSpPr/>
          <p:nvPr/>
        </p:nvSpPr>
        <p:spPr>
          <a:xfrm>
            <a:off x="617280" y="3142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3815CBA-0A35-B91E-9250-04671C01AB74}"/>
              </a:ext>
            </a:extLst>
          </p:cNvPr>
          <p:cNvSpPr txBox="1"/>
          <p:nvPr/>
        </p:nvSpPr>
        <p:spPr>
          <a:xfrm>
            <a:off x="722700" y="39463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DF21622-DE87-28DF-4E71-DF196876AF19}"/>
              </a:ext>
            </a:extLst>
          </p:cNvPr>
          <p:cNvSpPr txBox="1"/>
          <p:nvPr/>
        </p:nvSpPr>
        <p:spPr>
          <a:xfrm>
            <a:off x="836394" y="61232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F4F3D9ED-EB23-2FED-3D55-B7CC6A5C85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49" y="148300"/>
            <a:ext cx="2305141" cy="1076343"/>
          </a:xfrm>
          <a:prstGeom prst="rect">
            <a:avLst/>
          </a:prstGeom>
        </p:spPr>
      </p:pic>
      <p:graphicFrame>
        <p:nvGraphicFramePr>
          <p:cNvPr id="2" name="Table 1">
            <a:extLst>
              <a:ext uri="{FF2B5EF4-FFF2-40B4-BE49-F238E27FC236}">
                <a16:creationId xmlns:a16="http://schemas.microsoft.com/office/drawing/2014/main" id="{F3CC8135-7C3F-5F32-8AC0-E98AA848CDA4}"/>
              </a:ext>
            </a:extLst>
          </p:cNvPr>
          <p:cNvGraphicFramePr>
            <a:graphicFrameLocks noGrp="1"/>
          </p:cNvGraphicFramePr>
          <p:nvPr>
            <p:extLst>
              <p:ext uri="{D42A27DB-BD31-4B8C-83A1-F6EECF244321}">
                <p14:modId xmlns:p14="http://schemas.microsoft.com/office/powerpoint/2010/main" val="3721482394"/>
              </p:ext>
            </p:extLst>
          </p:nvPr>
        </p:nvGraphicFramePr>
        <p:xfrm>
          <a:off x="2135431" y="1224643"/>
          <a:ext cx="8865379" cy="5247039"/>
        </p:xfrm>
        <a:graphic>
          <a:graphicData uri="http://schemas.openxmlformats.org/drawingml/2006/table">
            <a:tbl>
              <a:tblPr>
                <a:tableStyleId>{5C22544A-7EE6-4342-B048-85BDC9FD1C3A}</a:tableStyleId>
              </a:tblPr>
              <a:tblGrid>
                <a:gridCol w="6095601">
                  <a:extLst>
                    <a:ext uri="{9D8B030D-6E8A-4147-A177-3AD203B41FA5}">
                      <a16:colId xmlns:a16="http://schemas.microsoft.com/office/drawing/2014/main" val="20000"/>
                    </a:ext>
                  </a:extLst>
                </a:gridCol>
                <a:gridCol w="1231012">
                  <a:extLst>
                    <a:ext uri="{9D8B030D-6E8A-4147-A177-3AD203B41FA5}">
                      <a16:colId xmlns:a16="http://schemas.microsoft.com/office/drawing/2014/main" val="20001"/>
                    </a:ext>
                  </a:extLst>
                </a:gridCol>
                <a:gridCol w="1538766">
                  <a:extLst>
                    <a:ext uri="{9D8B030D-6E8A-4147-A177-3AD203B41FA5}">
                      <a16:colId xmlns:a16="http://schemas.microsoft.com/office/drawing/2014/main" val="20002"/>
                    </a:ext>
                  </a:extLst>
                </a:gridCol>
              </a:tblGrid>
              <a:tr h="401713">
                <a:tc>
                  <a:txBody>
                    <a:bodyPr/>
                    <a:lstStyle/>
                    <a:p>
                      <a:pPr algn="r" rtl="0">
                        <a:tabLst>
                          <a:tab pos="2514600" algn="l"/>
                        </a:tabLst>
                      </a:pPr>
                      <a:r>
                        <a:rPr lang="en-US" sz="2000" b="1" dirty="0">
                          <a:solidFill>
                            <a:srgbClr val="FF0000"/>
                          </a:solidFill>
                          <a:effectLst/>
                        </a:rPr>
                        <a:t>  </a:t>
                      </a:r>
                      <a:r>
                        <a:rPr lang="en-US" sz="2400" b="1" dirty="0">
                          <a:solidFill>
                            <a:schemeClr val="tx1"/>
                          </a:solidFill>
                          <a:effectLst/>
                        </a:rPr>
                        <a:t>Operating Activities </a:t>
                      </a:r>
                      <a:r>
                        <a:rPr lang="en-US" sz="2000" b="1" dirty="0">
                          <a:solidFill>
                            <a:srgbClr val="FF0000"/>
                          </a:solidFill>
                          <a:effectLst/>
                        </a:rPr>
                        <a:t>(Indirect method)</a:t>
                      </a:r>
                      <a:endParaRPr lang="en-US" sz="2800" b="1" dirty="0">
                        <a:solidFill>
                          <a:srgbClr val="FF0000"/>
                        </a:solidFill>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5" marR="68585" marT="0" marB="0"/>
                </a:tc>
                <a:tc>
                  <a:txBody>
                    <a:bodyPr/>
                    <a:lstStyle/>
                    <a:p>
                      <a:pPr algn="l" rtl="0">
                        <a:tabLst>
                          <a:tab pos="2514600" algn="l"/>
                        </a:tabLst>
                      </a:pPr>
                      <a:r>
                        <a:rPr lang="ar-EG" sz="1600" b="1" dirty="0">
                          <a:effectLst/>
                        </a:rPr>
                        <a:t> </a:t>
                      </a:r>
                      <a:endParaRPr lang="en-US" sz="1800" b="1" dirty="0">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5" marR="68585" marT="0" marB="0"/>
                </a:tc>
                <a:tc>
                  <a:txBody>
                    <a:bodyPr/>
                    <a:lstStyle/>
                    <a:p>
                      <a:pPr algn="l" rtl="0">
                        <a:tabLst>
                          <a:tab pos="2514600" algn="l"/>
                        </a:tabLst>
                      </a:pPr>
                      <a:r>
                        <a:rPr lang="ar-EG" sz="1600" b="1">
                          <a:effectLst/>
                        </a:rPr>
                        <a:t> </a:t>
                      </a:r>
                      <a:endParaRPr lang="en-US" sz="1800" b="1">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5" marR="68585" marT="0" marB="0"/>
                </a:tc>
                <a:extLst>
                  <a:ext uri="{0D108BD9-81ED-4DB2-BD59-A6C34878D82A}">
                    <a16:rowId xmlns:a16="http://schemas.microsoft.com/office/drawing/2014/main" val="10000"/>
                  </a:ext>
                </a:extLst>
              </a:tr>
              <a:tr h="435188">
                <a:tc>
                  <a:txBody>
                    <a:bodyPr/>
                    <a:lstStyle/>
                    <a:p>
                      <a:pPr algn="l" rtl="0">
                        <a:tabLst>
                          <a:tab pos="2514600" algn="l"/>
                        </a:tabLst>
                      </a:pPr>
                      <a:r>
                        <a:rPr lang="en-US" sz="2400" b="1" u="sng" dirty="0">
                          <a:solidFill>
                            <a:srgbClr val="FF0000"/>
                          </a:solidFill>
                          <a:effectLst/>
                          <a:highlight>
                            <a:srgbClr val="FFFF00"/>
                          </a:highlight>
                        </a:rPr>
                        <a:t>Net income</a:t>
                      </a:r>
                      <a:endParaRPr lang="en-US" sz="2800" b="1" dirty="0">
                        <a:solidFill>
                          <a:srgbClr val="FF0000"/>
                        </a:solidFill>
                        <a:effectLst/>
                        <a:highlight>
                          <a:srgbClr val="FFFF00"/>
                        </a:highlight>
                        <a:latin typeface="Times New Roman" panose="02020603050405020304" pitchFamily="18" charset="0"/>
                        <a:ea typeface="Times New Roman" panose="02020603050405020304" pitchFamily="18" charset="0"/>
                        <a:cs typeface="Simplified Arabic" panose="02020603050405020304" pitchFamily="18" charset="-78"/>
                      </a:endParaRPr>
                    </a:p>
                  </a:txBody>
                  <a:tcPr marL="68585" marR="68585" marT="0" marB="0"/>
                </a:tc>
                <a:tc>
                  <a:txBody>
                    <a:bodyPr/>
                    <a:lstStyle/>
                    <a:p>
                      <a:pPr algn="ctr" rtl="0">
                        <a:tabLst>
                          <a:tab pos="2514600" algn="l"/>
                        </a:tabLst>
                      </a:pPr>
                      <a:r>
                        <a:rPr lang="ar-EG" sz="1800" b="1" dirty="0">
                          <a:solidFill>
                            <a:srgbClr val="FF0000"/>
                          </a:solidFill>
                          <a:effectLst/>
                        </a:rPr>
                        <a:t> </a:t>
                      </a:r>
                      <a:r>
                        <a:rPr lang="ar-EG" sz="2000" b="1" dirty="0">
                          <a:solidFill>
                            <a:srgbClr val="FF0000"/>
                          </a:solidFill>
                          <a:effectLst/>
                        </a:rPr>
                        <a:t>××</a:t>
                      </a:r>
                      <a:endParaRPr lang="en-US" sz="2000" b="1" dirty="0">
                        <a:solidFill>
                          <a:srgbClr val="FF0000"/>
                        </a:solidFill>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5" marR="68585" marT="0" marB="0"/>
                </a:tc>
                <a:tc>
                  <a:txBody>
                    <a:bodyPr/>
                    <a:lstStyle/>
                    <a:p>
                      <a:pPr algn="l" rtl="0">
                        <a:tabLst>
                          <a:tab pos="2514600" algn="l"/>
                        </a:tabLst>
                      </a:pPr>
                      <a:r>
                        <a:rPr lang="ar-EG" sz="1800" b="1">
                          <a:effectLst/>
                        </a:rPr>
                        <a:t> </a:t>
                      </a:r>
                      <a:endParaRPr lang="en-US" sz="2000" b="1">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5" marR="68585" marT="0" marB="0"/>
                </a:tc>
                <a:extLst>
                  <a:ext uri="{0D108BD9-81ED-4DB2-BD59-A6C34878D82A}">
                    <a16:rowId xmlns:a16="http://schemas.microsoft.com/office/drawing/2014/main" val="10001"/>
                  </a:ext>
                </a:extLst>
              </a:tr>
              <a:tr h="435188">
                <a:tc>
                  <a:txBody>
                    <a:bodyPr/>
                    <a:lstStyle/>
                    <a:p>
                      <a:pPr algn="l" rtl="0">
                        <a:tabLst>
                          <a:tab pos="2514600" algn="l"/>
                        </a:tabLst>
                      </a:pPr>
                      <a:r>
                        <a:rPr lang="en-US" sz="1800" b="1" u="sng" dirty="0">
                          <a:solidFill>
                            <a:srgbClr val="0070C0"/>
                          </a:solidFill>
                          <a:effectLst/>
                        </a:rPr>
                        <a:t>Adjustments to </a:t>
                      </a:r>
                      <a:r>
                        <a:rPr lang="en-US" sz="1800" b="1" u="sng" dirty="0">
                          <a:solidFill>
                            <a:srgbClr val="FF0000"/>
                          </a:solidFill>
                          <a:effectLst/>
                        </a:rPr>
                        <a:t>reconcile</a:t>
                      </a:r>
                      <a:r>
                        <a:rPr lang="en-US" sz="1800" b="1" u="sng" dirty="0">
                          <a:solidFill>
                            <a:srgbClr val="0070C0"/>
                          </a:solidFill>
                          <a:effectLst/>
                        </a:rPr>
                        <a:t> net income to net cash flow</a:t>
                      </a:r>
                      <a:endParaRPr lang="en-US" sz="2000" b="1" dirty="0">
                        <a:solidFill>
                          <a:srgbClr val="0070C0"/>
                        </a:solidFill>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5" marR="68585" marT="0" marB="0"/>
                </a:tc>
                <a:tc>
                  <a:txBody>
                    <a:bodyPr/>
                    <a:lstStyle/>
                    <a:p>
                      <a:pPr algn="ctr" rtl="0">
                        <a:tabLst>
                          <a:tab pos="2514600" algn="l"/>
                        </a:tabLst>
                      </a:pPr>
                      <a:r>
                        <a:rPr lang="en-US" sz="1800" b="1">
                          <a:effectLst/>
                        </a:rPr>
                        <a:t> </a:t>
                      </a:r>
                      <a:endParaRPr lang="en-US" sz="2000" b="1">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5" marR="68585" marT="0" marB="0"/>
                </a:tc>
                <a:tc>
                  <a:txBody>
                    <a:bodyPr/>
                    <a:lstStyle/>
                    <a:p>
                      <a:pPr algn="l" rtl="0">
                        <a:tabLst>
                          <a:tab pos="2514600" algn="l"/>
                        </a:tabLst>
                      </a:pPr>
                      <a:r>
                        <a:rPr lang="ar-EG" sz="1800" b="1">
                          <a:effectLst/>
                        </a:rPr>
                        <a:t> </a:t>
                      </a:r>
                      <a:endParaRPr lang="en-US" sz="2000" b="1">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5" marR="68585" marT="0" marB="0"/>
                </a:tc>
                <a:extLst>
                  <a:ext uri="{0D108BD9-81ED-4DB2-BD59-A6C34878D82A}">
                    <a16:rowId xmlns:a16="http://schemas.microsoft.com/office/drawing/2014/main" val="10002"/>
                  </a:ext>
                </a:extLst>
              </a:tr>
              <a:tr h="435188">
                <a:tc>
                  <a:txBody>
                    <a:bodyPr/>
                    <a:lstStyle/>
                    <a:p>
                      <a:pPr algn="l" rtl="0">
                        <a:tabLst>
                          <a:tab pos="2514600" algn="l"/>
                        </a:tabLst>
                      </a:pPr>
                      <a:r>
                        <a:rPr lang="en-US" sz="1800" b="1" dirty="0">
                          <a:effectLst/>
                        </a:rPr>
                        <a:t>Depreciation&amp; Amortization expense</a:t>
                      </a:r>
                      <a:endParaRPr lang="en-US" sz="2000" b="1" dirty="0">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5" marR="68585" marT="0" marB="0"/>
                </a:tc>
                <a:tc>
                  <a:txBody>
                    <a:bodyPr/>
                    <a:lstStyle/>
                    <a:p>
                      <a:pPr algn="ctr" rtl="1">
                        <a:tabLst>
                          <a:tab pos="2514600" algn="l"/>
                        </a:tabLst>
                      </a:pPr>
                      <a:r>
                        <a:rPr lang="ar-EG" sz="1800" b="1" dirty="0">
                          <a:effectLst/>
                        </a:rPr>
                        <a:t>×</a:t>
                      </a:r>
                      <a:endParaRPr lang="en-US" sz="2000" b="1" dirty="0">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5" marR="68585" marT="0" marB="0"/>
                </a:tc>
                <a:tc>
                  <a:txBody>
                    <a:bodyPr/>
                    <a:lstStyle/>
                    <a:p>
                      <a:pPr algn="l" rtl="0">
                        <a:tabLst>
                          <a:tab pos="2514600" algn="l"/>
                        </a:tabLst>
                      </a:pPr>
                      <a:r>
                        <a:rPr lang="ar-EG" sz="1600" b="1" dirty="0">
                          <a:effectLst/>
                        </a:rPr>
                        <a:t> </a:t>
                      </a:r>
                      <a:r>
                        <a:rPr lang="en-US" sz="1600" b="1" dirty="0">
                          <a:solidFill>
                            <a:srgbClr val="FF0000"/>
                          </a:solidFill>
                          <a:effectLst/>
                        </a:rPr>
                        <a:t>Add</a:t>
                      </a:r>
                      <a:endParaRPr lang="en-US" sz="1800" b="1" dirty="0">
                        <a:solidFill>
                          <a:srgbClr val="FF0000"/>
                        </a:solidFill>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5" marR="68585" marT="0" marB="0"/>
                </a:tc>
                <a:extLst>
                  <a:ext uri="{0D108BD9-81ED-4DB2-BD59-A6C34878D82A}">
                    <a16:rowId xmlns:a16="http://schemas.microsoft.com/office/drawing/2014/main" val="10003"/>
                  </a:ext>
                </a:extLst>
              </a:tr>
              <a:tr h="435188">
                <a:tc>
                  <a:txBody>
                    <a:bodyPr/>
                    <a:lstStyle/>
                    <a:p>
                      <a:pPr algn="justLow" rtl="0"/>
                      <a:r>
                        <a:rPr lang="en-US" sz="1800" b="1" dirty="0">
                          <a:effectLst/>
                        </a:rPr>
                        <a:t>Loss on sale of fixed assets ……	</a:t>
                      </a:r>
                      <a:endParaRPr lang="en-US" sz="2000" b="1" dirty="0">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5" marR="68585" marT="0" marB="0"/>
                </a:tc>
                <a:tc>
                  <a:txBody>
                    <a:bodyPr/>
                    <a:lstStyle/>
                    <a:p>
                      <a:pPr algn="ctr" rtl="1">
                        <a:tabLst>
                          <a:tab pos="2514600" algn="l"/>
                        </a:tabLst>
                      </a:pPr>
                      <a:r>
                        <a:rPr lang="ar-EG" sz="1800" b="1">
                          <a:effectLst/>
                        </a:rPr>
                        <a:t>×</a:t>
                      </a:r>
                      <a:endParaRPr lang="en-US" sz="2000" b="1">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5" marR="68585" marT="0" marB="0"/>
                </a:tc>
                <a:tc>
                  <a:txBody>
                    <a:bodyPr/>
                    <a:lstStyle/>
                    <a:p>
                      <a:pPr algn="l" rtl="0">
                        <a:tabLst>
                          <a:tab pos="2514600" algn="l"/>
                        </a:tabLst>
                      </a:pPr>
                      <a:r>
                        <a:rPr lang="ar-EG" sz="1600" b="1" dirty="0">
                          <a:effectLst/>
                        </a:rPr>
                        <a:t> </a:t>
                      </a:r>
                      <a:r>
                        <a:rPr lang="en-US" sz="1600" b="1" dirty="0">
                          <a:solidFill>
                            <a:srgbClr val="FF0000"/>
                          </a:solidFill>
                          <a:effectLst/>
                        </a:rPr>
                        <a:t>Add</a:t>
                      </a:r>
                      <a:endParaRPr lang="en-US" sz="1800" b="1" dirty="0">
                        <a:solidFill>
                          <a:srgbClr val="FF0000"/>
                        </a:solidFill>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5" marR="68585" marT="0" marB="0"/>
                </a:tc>
                <a:extLst>
                  <a:ext uri="{0D108BD9-81ED-4DB2-BD59-A6C34878D82A}">
                    <a16:rowId xmlns:a16="http://schemas.microsoft.com/office/drawing/2014/main" val="10004"/>
                  </a:ext>
                </a:extLst>
              </a:tr>
              <a:tr h="435188">
                <a:tc>
                  <a:txBody>
                    <a:bodyPr/>
                    <a:lstStyle/>
                    <a:p>
                      <a:pPr algn="justLow" rtl="0"/>
                      <a:r>
                        <a:rPr lang="en-US" sz="1800" b="1" dirty="0">
                          <a:effectLst/>
                        </a:rPr>
                        <a:t>Gain on sale of fixed assets ……….	</a:t>
                      </a:r>
                      <a:endParaRPr lang="en-US" sz="2000" b="1" dirty="0">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5" marR="68585" marT="0" marB="0"/>
                </a:tc>
                <a:tc>
                  <a:txBody>
                    <a:bodyPr/>
                    <a:lstStyle/>
                    <a:p>
                      <a:pPr algn="ctr" rtl="1">
                        <a:tabLst>
                          <a:tab pos="2514600" algn="l"/>
                        </a:tabLst>
                      </a:pPr>
                      <a:r>
                        <a:rPr lang="ar-EG" sz="1800" b="1">
                          <a:effectLst/>
                        </a:rPr>
                        <a:t>(×)</a:t>
                      </a:r>
                      <a:endParaRPr lang="en-US" sz="2000" b="1">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5" marR="68585" marT="0" marB="0"/>
                </a:tc>
                <a:tc>
                  <a:txBody>
                    <a:bodyPr/>
                    <a:lstStyle/>
                    <a:p>
                      <a:pPr algn="l" rtl="0">
                        <a:tabLst>
                          <a:tab pos="2514600" algn="l"/>
                        </a:tabLst>
                      </a:pPr>
                      <a:r>
                        <a:rPr lang="ar-EG" sz="1600" b="1" dirty="0">
                          <a:solidFill>
                            <a:srgbClr val="FF0000"/>
                          </a:solidFill>
                          <a:effectLst/>
                        </a:rPr>
                        <a:t> </a:t>
                      </a:r>
                      <a:r>
                        <a:rPr lang="en-US" sz="1600" b="1" dirty="0">
                          <a:solidFill>
                            <a:srgbClr val="FF0000"/>
                          </a:solidFill>
                          <a:effectLst/>
                        </a:rPr>
                        <a:t>Deduct</a:t>
                      </a:r>
                      <a:endParaRPr lang="en-US" sz="1800" b="1" dirty="0">
                        <a:solidFill>
                          <a:srgbClr val="FF0000"/>
                        </a:solidFill>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5" marR="68585" marT="0" marB="0"/>
                </a:tc>
                <a:extLst>
                  <a:ext uri="{0D108BD9-81ED-4DB2-BD59-A6C34878D82A}">
                    <a16:rowId xmlns:a16="http://schemas.microsoft.com/office/drawing/2014/main" val="10005"/>
                  </a:ext>
                </a:extLst>
              </a:tr>
              <a:tr h="435188">
                <a:tc>
                  <a:txBody>
                    <a:bodyPr/>
                    <a:lstStyle/>
                    <a:p>
                      <a:pPr algn="justLow" rtl="0"/>
                      <a:r>
                        <a:rPr lang="en-US" sz="1800" b="1" u="sng" dirty="0">
                          <a:solidFill>
                            <a:srgbClr val="0070C0"/>
                          </a:solidFill>
                          <a:effectLst/>
                        </a:rPr>
                        <a:t>Changes in current assets and current liabilities</a:t>
                      </a:r>
                      <a:endParaRPr lang="en-US" sz="2000" b="1" dirty="0">
                        <a:solidFill>
                          <a:srgbClr val="0070C0"/>
                        </a:solidFill>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5" marR="68585" marT="0" marB="0"/>
                </a:tc>
                <a:tc>
                  <a:txBody>
                    <a:bodyPr/>
                    <a:lstStyle/>
                    <a:p>
                      <a:pPr algn="l" rtl="0">
                        <a:tabLst>
                          <a:tab pos="2514600" algn="l"/>
                        </a:tabLst>
                      </a:pPr>
                      <a:r>
                        <a:rPr lang="ar-EG" sz="1800" b="1">
                          <a:effectLst/>
                        </a:rPr>
                        <a:t> </a:t>
                      </a:r>
                      <a:endParaRPr lang="en-US" sz="2000" b="1">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5" marR="68585" marT="0" marB="0"/>
                </a:tc>
                <a:tc>
                  <a:txBody>
                    <a:bodyPr/>
                    <a:lstStyle/>
                    <a:p>
                      <a:pPr algn="l" rtl="0">
                        <a:tabLst>
                          <a:tab pos="2514600" algn="l"/>
                        </a:tabLst>
                      </a:pPr>
                      <a:r>
                        <a:rPr lang="ar-EG" sz="1800" b="1" dirty="0">
                          <a:effectLst/>
                        </a:rPr>
                        <a:t> </a:t>
                      </a:r>
                      <a:endParaRPr lang="en-US" sz="2000" b="1" dirty="0">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5" marR="68585" marT="0" marB="0"/>
                </a:tc>
                <a:extLst>
                  <a:ext uri="{0D108BD9-81ED-4DB2-BD59-A6C34878D82A}">
                    <a16:rowId xmlns:a16="http://schemas.microsoft.com/office/drawing/2014/main" val="10006"/>
                  </a:ext>
                </a:extLst>
              </a:tr>
              <a:tr h="435188">
                <a:tc>
                  <a:txBody>
                    <a:bodyPr/>
                    <a:lstStyle/>
                    <a:p>
                      <a:pPr algn="l" rtl="0">
                        <a:tabLst>
                          <a:tab pos="2514600" algn="l"/>
                        </a:tabLst>
                      </a:pPr>
                      <a:r>
                        <a:rPr lang="en-US" sz="1800" b="1" dirty="0">
                          <a:effectLst/>
                        </a:rPr>
                        <a:t>increase in current assets (A/R-N/R-Inventory)</a:t>
                      </a:r>
                      <a:endParaRPr lang="en-US" sz="2000" b="1" dirty="0">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5" marR="68585" marT="0" marB="0"/>
                </a:tc>
                <a:tc>
                  <a:txBody>
                    <a:bodyPr/>
                    <a:lstStyle/>
                    <a:p>
                      <a:pPr algn="ctr" rtl="0">
                        <a:tabLst>
                          <a:tab pos="2514600" algn="l"/>
                        </a:tabLst>
                      </a:pPr>
                      <a:r>
                        <a:rPr lang="ar-EG" sz="1800" b="1" dirty="0">
                          <a:effectLst/>
                        </a:rPr>
                        <a:t>(×)</a:t>
                      </a:r>
                      <a:endParaRPr lang="en-US" sz="2000" b="1" dirty="0">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5" marR="68585" marT="0" marB="0"/>
                </a:tc>
                <a:tc>
                  <a:txBody>
                    <a:bodyPr/>
                    <a:lstStyle/>
                    <a:p>
                      <a:pPr algn="l" rtl="0">
                        <a:tabLst>
                          <a:tab pos="2514600" algn="l"/>
                        </a:tabLst>
                      </a:pPr>
                      <a:r>
                        <a:rPr lang="ar-EG" sz="1400" b="1" dirty="0">
                          <a:effectLst/>
                        </a:rPr>
                        <a:t> </a:t>
                      </a:r>
                      <a:r>
                        <a:rPr lang="en-US" sz="1600" b="1" dirty="0">
                          <a:solidFill>
                            <a:srgbClr val="FF0000"/>
                          </a:solidFill>
                          <a:effectLst/>
                        </a:rPr>
                        <a:t>Deduct</a:t>
                      </a:r>
                      <a:endParaRPr lang="en-US" sz="1600" b="1" dirty="0">
                        <a:solidFill>
                          <a:srgbClr val="FF0000"/>
                        </a:solidFill>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5" marR="68585" marT="0" marB="0"/>
                </a:tc>
                <a:extLst>
                  <a:ext uri="{0D108BD9-81ED-4DB2-BD59-A6C34878D82A}">
                    <a16:rowId xmlns:a16="http://schemas.microsoft.com/office/drawing/2014/main" val="10007"/>
                  </a:ext>
                </a:extLst>
              </a:tr>
              <a:tr h="435188">
                <a:tc>
                  <a:txBody>
                    <a:bodyPr/>
                    <a:lstStyle/>
                    <a:p>
                      <a:pPr algn="justLow" rtl="0"/>
                      <a:r>
                        <a:rPr lang="en-US" sz="1800" b="1" dirty="0">
                          <a:effectLst/>
                        </a:rPr>
                        <a:t>Decrease in current assets. </a:t>
                      </a:r>
                      <a:endParaRPr lang="en-US" sz="2000" b="1" dirty="0">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5" marR="68585" marT="0" marB="0"/>
                </a:tc>
                <a:tc>
                  <a:txBody>
                    <a:bodyPr/>
                    <a:lstStyle/>
                    <a:p>
                      <a:pPr algn="ctr" rtl="1">
                        <a:tabLst>
                          <a:tab pos="2514600" algn="l"/>
                        </a:tabLst>
                      </a:pPr>
                      <a:r>
                        <a:rPr lang="ar-EG" sz="1800" b="1">
                          <a:effectLst/>
                        </a:rPr>
                        <a:t>×</a:t>
                      </a:r>
                      <a:endParaRPr lang="en-US" sz="2000" b="1">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5" marR="68585" marT="0" marB="0"/>
                </a:tc>
                <a:tc>
                  <a:txBody>
                    <a:bodyPr/>
                    <a:lstStyle/>
                    <a:p>
                      <a:pPr algn="l" rtl="0">
                        <a:tabLst>
                          <a:tab pos="2514600" algn="l"/>
                        </a:tabLst>
                      </a:pPr>
                      <a:r>
                        <a:rPr lang="ar-EG" sz="1400" b="1" dirty="0">
                          <a:effectLst/>
                        </a:rPr>
                        <a:t> </a:t>
                      </a:r>
                      <a:r>
                        <a:rPr lang="en-US" sz="1600" b="1" dirty="0">
                          <a:solidFill>
                            <a:srgbClr val="FF0000"/>
                          </a:solidFill>
                          <a:effectLst/>
                        </a:rPr>
                        <a:t>Add</a:t>
                      </a:r>
                      <a:endParaRPr lang="en-US" sz="1600" b="1" dirty="0">
                        <a:solidFill>
                          <a:srgbClr val="FF0000"/>
                        </a:solidFill>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5" marR="68585" marT="0" marB="0"/>
                </a:tc>
                <a:extLst>
                  <a:ext uri="{0D108BD9-81ED-4DB2-BD59-A6C34878D82A}">
                    <a16:rowId xmlns:a16="http://schemas.microsoft.com/office/drawing/2014/main" val="10008"/>
                  </a:ext>
                </a:extLst>
              </a:tr>
              <a:tr h="435188">
                <a:tc>
                  <a:txBody>
                    <a:bodyPr/>
                    <a:lstStyle/>
                    <a:p>
                      <a:pPr algn="justLow" rtl="0"/>
                      <a:r>
                        <a:rPr lang="en-US" sz="1800" b="1" dirty="0">
                          <a:effectLst/>
                        </a:rPr>
                        <a:t>Increase in current liabilities (A/P-N/P- Bank Overdraft)</a:t>
                      </a:r>
                      <a:endParaRPr lang="en-US" sz="2000" b="1" dirty="0">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5" marR="68585" marT="0" marB="0"/>
                </a:tc>
                <a:tc>
                  <a:txBody>
                    <a:bodyPr/>
                    <a:lstStyle/>
                    <a:p>
                      <a:pPr algn="ctr" rtl="0">
                        <a:tabLst>
                          <a:tab pos="2514600" algn="l"/>
                        </a:tabLst>
                      </a:pPr>
                      <a:r>
                        <a:rPr lang="ar-EG" sz="1800" b="1">
                          <a:effectLst/>
                        </a:rPr>
                        <a:t>×</a:t>
                      </a:r>
                      <a:endParaRPr lang="en-US" sz="2000" b="1">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5" marR="68585" marT="0" marB="0"/>
                </a:tc>
                <a:tc>
                  <a:txBody>
                    <a:bodyPr/>
                    <a:lstStyle/>
                    <a:p>
                      <a:pPr algn="l" rtl="0">
                        <a:tabLst>
                          <a:tab pos="2514600" algn="l"/>
                        </a:tabLst>
                      </a:pPr>
                      <a:r>
                        <a:rPr lang="ar-EG" sz="1400" b="1" dirty="0">
                          <a:effectLst/>
                        </a:rPr>
                        <a:t> </a:t>
                      </a:r>
                      <a:r>
                        <a:rPr lang="en-US" sz="1600" b="1" dirty="0">
                          <a:solidFill>
                            <a:srgbClr val="FF0000"/>
                          </a:solidFill>
                          <a:effectLst/>
                        </a:rPr>
                        <a:t>Add</a:t>
                      </a:r>
                      <a:endParaRPr lang="en-US" sz="1600" b="1" dirty="0">
                        <a:solidFill>
                          <a:srgbClr val="FF0000"/>
                        </a:solidFill>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5" marR="68585" marT="0" marB="0"/>
                </a:tc>
                <a:extLst>
                  <a:ext uri="{0D108BD9-81ED-4DB2-BD59-A6C34878D82A}">
                    <a16:rowId xmlns:a16="http://schemas.microsoft.com/office/drawing/2014/main" val="10009"/>
                  </a:ext>
                </a:extLst>
              </a:tr>
              <a:tr h="928634">
                <a:tc>
                  <a:txBody>
                    <a:bodyPr/>
                    <a:lstStyle/>
                    <a:p>
                      <a:pPr algn="justLow" rtl="0"/>
                      <a:r>
                        <a:rPr lang="en-US" sz="1800" b="1" dirty="0">
                          <a:effectLst/>
                        </a:rPr>
                        <a:t>Decrease in current liabilities</a:t>
                      </a:r>
                    </a:p>
                    <a:p>
                      <a:pPr algn="justLow" rtl="0"/>
                      <a:endParaRPr lang="en-US" sz="1800" b="1"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algn="justLow" rtl="0"/>
                      <a:r>
                        <a:rPr lang="en-US" sz="2400" b="1" dirty="0">
                          <a:solidFill>
                            <a:srgbClr val="FF0000"/>
                          </a:solidFill>
                          <a:effectLst/>
                          <a:highlight>
                            <a:srgbClr val="FFFF00"/>
                          </a:highlight>
                          <a:latin typeface="Times New Roman" panose="02020603050405020304" pitchFamily="18" charset="0"/>
                          <a:ea typeface="Times New Roman" panose="02020603050405020304" pitchFamily="18" charset="0"/>
                          <a:cs typeface="Simplified Arabic" panose="02020603050405020304" pitchFamily="18" charset="-78"/>
                        </a:rPr>
                        <a:t>Net cash flow </a:t>
                      </a:r>
                      <a:r>
                        <a:rPr lang="en-US" sz="2400" b="1" dirty="0">
                          <a:solidFill>
                            <a:srgbClr val="FF0000"/>
                          </a:solidFill>
                          <a:effectLst/>
                          <a:latin typeface="Times New Roman" panose="02020603050405020304" pitchFamily="18" charset="0"/>
                          <a:ea typeface="Times New Roman" panose="02020603050405020304" pitchFamily="18" charset="0"/>
                          <a:cs typeface="Simplified Arabic" panose="02020603050405020304" pitchFamily="18" charset="-78"/>
                        </a:rPr>
                        <a:t>provided by operating activity</a:t>
                      </a:r>
                      <a:endParaRPr lang="en-US" sz="2800" b="1" dirty="0">
                        <a:solidFill>
                          <a:srgbClr val="FF0000"/>
                        </a:solidFill>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5" marR="68585" marT="0" marB="0"/>
                </a:tc>
                <a:tc>
                  <a:txBody>
                    <a:bodyPr/>
                    <a:lstStyle/>
                    <a:p>
                      <a:pPr algn="ctr" rtl="0">
                        <a:tabLst>
                          <a:tab pos="2514600" algn="l"/>
                        </a:tabLst>
                      </a:pPr>
                      <a:r>
                        <a:rPr lang="ar-EG" sz="1800" b="1" dirty="0">
                          <a:effectLst/>
                        </a:rPr>
                        <a:t>(×)</a:t>
                      </a:r>
                      <a:endParaRPr lang="en-US" sz="1800" b="1" dirty="0">
                        <a:effectLst/>
                      </a:endParaRPr>
                    </a:p>
                    <a:p>
                      <a:pPr algn="ctr" rtl="0">
                        <a:tabLst>
                          <a:tab pos="2514600" algn="l"/>
                        </a:tabLst>
                      </a:pPr>
                      <a:endParaRPr lang="en-US" sz="1800" b="1"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algn="ctr" rtl="0">
                        <a:tabLst>
                          <a:tab pos="2514600" algn="l"/>
                        </a:tabLst>
                      </a:pPr>
                      <a:r>
                        <a:rPr lang="ar-EG" sz="2000" b="1" dirty="0">
                          <a:solidFill>
                            <a:srgbClr val="FF0000"/>
                          </a:solidFill>
                          <a:effectLst/>
                        </a:rPr>
                        <a:t>××</a:t>
                      </a:r>
                      <a:endParaRPr lang="en-US" sz="2000" b="1" dirty="0">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5" marR="68585" marT="0" marB="0"/>
                </a:tc>
                <a:tc>
                  <a:txBody>
                    <a:bodyPr/>
                    <a:lstStyle/>
                    <a:p>
                      <a:pPr algn="l" rtl="0">
                        <a:tabLst>
                          <a:tab pos="2514600" algn="l"/>
                        </a:tabLst>
                      </a:pPr>
                      <a:r>
                        <a:rPr lang="ar-EG" sz="1400" b="1" dirty="0">
                          <a:solidFill>
                            <a:srgbClr val="FF0000"/>
                          </a:solidFill>
                          <a:effectLst/>
                        </a:rPr>
                        <a:t> </a:t>
                      </a:r>
                      <a:r>
                        <a:rPr lang="en-US" sz="1600" b="1" dirty="0">
                          <a:solidFill>
                            <a:srgbClr val="FF0000"/>
                          </a:solidFill>
                          <a:effectLst/>
                        </a:rPr>
                        <a:t>Deduct</a:t>
                      </a:r>
                    </a:p>
                    <a:p>
                      <a:pPr algn="l" rtl="0">
                        <a:tabLst>
                          <a:tab pos="2514600" algn="l"/>
                        </a:tabLst>
                      </a:pPr>
                      <a:endParaRPr lang="en-US" sz="1600" b="1" dirty="0">
                        <a:solidFill>
                          <a:srgbClr val="FF0000"/>
                        </a:solidFill>
                        <a:effectLst/>
                        <a:latin typeface="Times New Roman" panose="02020603050405020304" pitchFamily="18" charset="0"/>
                        <a:ea typeface="Times New Roman" panose="02020603050405020304" pitchFamily="18" charset="0"/>
                        <a:cs typeface="Simplified Arabic" panose="02020603050405020304" pitchFamily="18" charset="-78"/>
                      </a:endParaRPr>
                    </a:p>
                    <a:p>
                      <a:pPr algn="l" rtl="0">
                        <a:tabLst>
                          <a:tab pos="2514600" algn="l"/>
                        </a:tabLst>
                      </a:pPr>
                      <a:endParaRPr lang="en-US" sz="1600" b="1" dirty="0">
                        <a:solidFill>
                          <a:srgbClr val="FF0000"/>
                        </a:solidFill>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5" marR="68585" marT="0" marB="0"/>
                </a:tc>
                <a:extLst>
                  <a:ext uri="{0D108BD9-81ED-4DB2-BD59-A6C34878D82A}">
                    <a16:rowId xmlns:a16="http://schemas.microsoft.com/office/drawing/2014/main" val="10010"/>
                  </a:ext>
                </a:extLst>
              </a:tr>
            </a:tbl>
          </a:graphicData>
        </a:graphic>
      </p:graphicFrame>
      <p:sp>
        <p:nvSpPr>
          <p:cNvPr id="3" name="TextBox 2">
            <a:extLst>
              <a:ext uri="{FF2B5EF4-FFF2-40B4-BE49-F238E27FC236}">
                <a16:creationId xmlns:a16="http://schemas.microsoft.com/office/drawing/2014/main" id="{89E7C15C-05ED-E60C-8065-492D02CF15A5}"/>
              </a:ext>
            </a:extLst>
          </p:cNvPr>
          <p:cNvSpPr txBox="1"/>
          <p:nvPr/>
        </p:nvSpPr>
        <p:spPr>
          <a:xfrm>
            <a:off x="2001284" y="652437"/>
            <a:ext cx="9573436" cy="461665"/>
          </a:xfrm>
          <a:prstGeom prst="rect">
            <a:avLst/>
          </a:prstGeom>
          <a:noFill/>
        </p:spPr>
        <p:txBody>
          <a:bodyPr wrap="square" rtlCol="0">
            <a:spAutoFit/>
          </a:bodyPr>
          <a:lstStyle/>
          <a:p>
            <a:r>
              <a:rPr lang="en-US" sz="2400" b="1" dirty="0">
                <a:solidFill>
                  <a:schemeClr val="accent1"/>
                </a:solidFill>
                <a:latin typeface="Alexandria" charset="0"/>
                <a:cs typeface="Alexandria" charset="0"/>
              </a:rPr>
              <a:t>Operating, Investing, and Financing Activities.</a:t>
            </a:r>
          </a:p>
        </p:txBody>
      </p:sp>
    </p:spTree>
    <p:extLst>
      <p:ext uri="{BB962C8B-B14F-4D97-AF65-F5344CB8AC3E}">
        <p14:creationId xmlns:p14="http://schemas.microsoft.com/office/powerpoint/2010/main" val="20059024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E21B45-EAA9-0C29-3BD2-7D5BBA9A48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A22B9D6-D373-707B-4E59-462DA266071D}"/>
              </a:ext>
            </a:extLst>
          </p:cNvPr>
          <p:cNvSpPr/>
          <p:nvPr/>
        </p:nvSpPr>
        <p:spPr>
          <a:xfrm>
            <a:off x="391887" y="1224643"/>
            <a:ext cx="11592104" cy="53681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5" name="Rectangle 4">
            <a:extLst>
              <a:ext uri="{FF2B5EF4-FFF2-40B4-BE49-F238E27FC236}">
                <a16:creationId xmlns:a16="http://schemas.microsoft.com/office/drawing/2014/main" id="{8816A224-AE8A-B7BE-8217-53D93ADE0036}"/>
              </a:ext>
            </a:extLst>
          </p:cNvPr>
          <p:cNvSpPr/>
          <p:nvPr/>
        </p:nvSpPr>
        <p:spPr>
          <a:xfrm>
            <a:off x="617280" y="3142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A905E90-77B1-CEA7-13A8-81077A745EC4}"/>
              </a:ext>
            </a:extLst>
          </p:cNvPr>
          <p:cNvSpPr txBox="1"/>
          <p:nvPr/>
        </p:nvSpPr>
        <p:spPr>
          <a:xfrm>
            <a:off x="722700" y="39463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0639634-EBEE-4EA2-0C24-9235FB21290B}"/>
              </a:ext>
            </a:extLst>
          </p:cNvPr>
          <p:cNvSpPr txBox="1"/>
          <p:nvPr/>
        </p:nvSpPr>
        <p:spPr>
          <a:xfrm>
            <a:off x="836394" y="61232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057923B1-4943-232F-182A-5728F6E22FF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49" y="148300"/>
            <a:ext cx="2305141" cy="1076343"/>
          </a:xfrm>
          <a:prstGeom prst="rect">
            <a:avLst/>
          </a:prstGeom>
        </p:spPr>
      </p:pic>
      <p:graphicFrame>
        <p:nvGraphicFramePr>
          <p:cNvPr id="3" name="Table 2">
            <a:extLst>
              <a:ext uri="{FF2B5EF4-FFF2-40B4-BE49-F238E27FC236}">
                <a16:creationId xmlns:a16="http://schemas.microsoft.com/office/drawing/2014/main" id="{3DF9EDA4-249B-4549-A087-0021555CC3F4}"/>
              </a:ext>
            </a:extLst>
          </p:cNvPr>
          <p:cNvGraphicFramePr>
            <a:graphicFrameLocks noGrp="1"/>
          </p:cNvGraphicFramePr>
          <p:nvPr>
            <p:extLst>
              <p:ext uri="{D42A27DB-BD31-4B8C-83A1-F6EECF244321}">
                <p14:modId xmlns:p14="http://schemas.microsoft.com/office/powerpoint/2010/main" val="3801563115"/>
              </p:ext>
            </p:extLst>
          </p:nvPr>
        </p:nvGraphicFramePr>
        <p:xfrm>
          <a:off x="2438400" y="1981200"/>
          <a:ext cx="7543800" cy="2766060"/>
        </p:xfrm>
        <a:graphic>
          <a:graphicData uri="http://schemas.openxmlformats.org/drawingml/2006/table">
            <a:tbl>
              <a:tblPr firstRow="1" firstCol="1" bandRow="1">
                <a:tableStyleId>{5C22544A-7EE6-4342-B048-85BDC9FD1C3A}</a:tableStyleId>
              </a:tblPr>
              <a:tblGrid>
                <a:gridCol w="4000500">
                  <a:extLst>
                    <a:ext uri="{9D8B030D-6E8A-4147-A177-3AD203B41FA5}">
                      <a16:colId xmlns:a16="http://schemas.microsoft.com/office/drawing/2014/main" val="20000"/>
                    </a:ext>
                  </a:extLst>
                </a:gridCol>
                <a:gridCol w="3543300">
                  <a:extLst>
                    <a:ext uri="{9D8B030D-6E8A-4147-A177-3AD203B41FA5}">
                      <a16:colId xmlns:a16="http://schemas.microsoft.com/office/drawing/2014/main" val="20001"/>
                    </a:ext>
                  </a:extLst>
                </a:gridCol>
              </a:tblGrid>
              <a:tr h="438150">
                <a:tc>
                  <a:txBody>
                    <a:bodyPr/>
                    <a:lstStyle/>
                    <a:p>
                      <a:pPr algn="l" rtl="0">
                        <a:tabLst>
                          <a:tab pos="4412615" algn="l"/>
                        </a:tabLst>
                      </a:pPr>
                      <a:r>
                        <a:rPr lang="en-US" sz="2800" dirty="0">
                          <a:solidFill>
                            <a:srgbClr val="203E5F"/>
                          </a:solidFill>
                          <a:effectLst/>
                        </a:rPr>
                        <a:t>   Current Assets</a:t>
                      </a:r>
                    </a:p>
                    <a:p>
                      <a:pPr algn="l" rtl="0">
                        <a:tabLst>
                          <a:tab pos="4412615" algn="l"/>
                        </a:tabLst>
                      </a:pPr>
                      <a:endParaRPr lang="en-US" sz="2800" dirty="0">
                        <a:solidFill>
                          <a:srgbClr val="203E5F"/>
                        </a:solidFill>
                        <a:effectLst/>
                        <a:highlight>
                          <a:srgbClr val="D9D9D9"/>
                        </a:highlight>
                        <a:latin typeface="Times New Roman" panose="02020603050405020304" pitchFamily="18" charset="0"/>
                        <a:ea typeface="Times New Roman" panose="02020603050405020304" pitchFamily="18" charset="0"/>
                        <a:cs typeface="Simplified Arabic" panose="02020603050405020304" pitchFamily="18" charset="-78"/>
                      </a:endParaRPr>
                    </a:p>
                    <a:p>
                      <a:pPr algn="l" rtl="0">
                        <a:tabLst>
                          <a:tab pos="4412615" algn="l"/>
                        </a:tabLst>
                      </a:pPr>
                      <a:endParaRPr lang="en-US" sz="2800" dirty="0">
                        <a:solidFill>
                          <a:srgbClr val="203E5F"/>
                        </a:solidFill>
                        <a:effectLst/>
                        <a:highlight>
                          <a:srgbClr val="D9D9D9"/>
                        </a:highlight>
                        <a:latin typeface="Times New Roman" panose="02020603050405020304" pitchFamily="18" charset="0"/>
                        <a:ea typeface="Times New Roman" panose="02020603050405020304" pitchFamily="18" charset="0"/>
                        <a:cs typeface="Simplified Arabic" panose="02020603050405020304" pitchFamily="18" charset="-78"/>
                      </a:endParaRPr>
                    </a:p>
                  </a:txBody>
                  <a:tcPr marL="68580" marR="68580" marT="0" marB="0">
                    <a:solidFill>
                      <a:srgbClr val="800000">
                        <a:alpha val="16000"/>
                      </a:srgbClr>
                    </a:solidFill>
                  </a:tcPr>
                </a:tc>
                <a:tc>
                  <a:txBody>
                    <a:bodyPr/>
                    <a:lstStyle/>
                    <a:p>
                      <a:pPr algn="l" rtl="0">
                        <a:tabLst>
                          <a:tab pos="4412615" algn="l"/>
                        </a:tabLst>
                      </a:pPr>
                      <a:r>
                        <a:rPr lang="en-US" sz="2800" dirty="0">
                          <a:solidFill>
                            <a:srgbClr val="C00000"/>
                          </a:solidFill>
                          <a:effectLst/>
                        </a:rPr>
                        <a:t> Current liabilities</a:t>
                      </a:r>
                      <a:endParaRPr lang="en-US" sz="2800" dirty="0">
                        <a:solidFill>
                          <a:srgbClr val="C00000"/>
                        </a:solidFill>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0" marR="68580" marT="0" marB="0">
                    <a:solidFill>
                      <a:srgbClr val="800000">
                        <a:alpha val="16000"/>
                      </a:srgbClr>
                    </a:solidFill>
                  </a:tcPr>
                </a:tc>
                <a:extLst>
                  <a:ext uri="{0D108BD9-81ED-4DB2-BD59-A6C34878D82A}">
                    <a16:rowId xmlns:a16="http://schemas.microsoft.com/office/drawing/2014/main" val="10000"/>
                  </a:ext>
                </a:extLst>
              </a:tr>
              <a:tr h="219075">
                <a:tc>
                  <a:txBody>
                    <a:bodyPr/>
                    <a:lstStyle/>
                    <a:p>
                      <a:pPr algn="l" rtl="0">
                        <a:tabLst>
                          <a:tab pos="4412615" algn="l"/>
                        </a:tabLst>
                      </a:pPr>
                      <a:r>
                        <a:rPr lang="en-US" sz="2000" b="0" dirty="0">
                          <a:solidFill>
                            <a:srgbClr val="203E5F"/>
                          </a:solidFill>
                          <a:effectLst/>
                        </a:rPr>
                        <a:t>Accounts Receivable</a:t>
                      </a:r>
                      <a:endParaRPr lang="en-US" sz="2000" b="0" dirty="0">
                        <a:solidFill>
                          <a:srgbClr val="203E5F"/>
                        </a:solidFill>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0" marR="68580" marT="0" marB="0">
                    <a:solidFill>
                      <a:srgbClr val="800000">
                        <a:alpha val="16000"/>
                      </a:srgbClr>
                    </a:solidFill>
                  </a:tcPr>
                </a:tc>
                <a:tc>
                  <a:txBody>
                    <a:bodyPr/>
                    <a:lstStyle/>
                    <a:p>
                      <a:pPr algn="l" rtl="0">
                        <a:tabLst>
                          <a:tab pos="4412615" algn="l"/>
                        </a:tabLst>
                      </a:pPr>
                      <a:r>
                        <a:rPr lang="en-US" sz="2000" dirty="0">
                          <a:solidFill>
                            <a:srgbClr val="C00000"/>
                          </a:solidFill>
                          <a:effectLst/>
                        </a:rPr>
                        <a:t>Accounts Payable</a:t>
                      </a:r>
                      <a:endParaRPr lang="en-US" sz="2000" dirty="0">
                        <a:solidFill>
                          <a:srgbClr val="C00000"/>
                        </a:solidFill>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0" marR="68580" marT="0" marB="0">
                    <a:solidFill>
                      <a:srgbClr val="800000">
                        <a:alpha val="16000"/>
                      </a:srgbClr>
                    </a:solidFill>
                  </a:tcPr>
                </a:tc>
                <a:extLst>
                  <a:ext uri="{0D108BD9-81ED-4DB2-BD59-A6C34878D82A}">
                    <a16:rowId xmlns:a16="http://schemas.microsoft.com/office/drawing/2014/main" val="10001"/>
                  </a:ext>
                </a:extLst>
              </a:tr>
              <a:tr h="219075">
                <a:tc>
                  <a:txBody>
                    <a:bodyPr/>
                    <a:lstStyle/>
                    <a:p>
                      <a:pPr algn="l" rtl="0">
                        <a:tabLst>
                          <a:tab pos="4412615" algn="l"/>
                        </a:tabLst>
                      </a:pPr>
                      <a:r>
                        <a:rPr lang="en-US" sz="2000" b="0" dirty="0">
                          <a:solidFill>
                            <a:srgbClr val="203E5F"/>
                          </a:solidFill>
                          <a:effectLst/>
                        </a:rPr>
                        <a:t>Note Receivable</a:t>
                      </a:r>
                      <a:endParaRPr lang="en-US" sz="2000" b="0" dirty="0">
                        <a:solidFill>
                          <a:srgbClr val="203E5F"/>
                        </a:solidFill>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0" marR="68580" marT="0" marB="0">
                    <a:solidFill>
                      <a:srgbClr val="800000">
                        <a:alpha val="16000"/>
                      </a:srgbClr>
                    </a:solidFill>
                  </a:tcPr>
                </a:tc>
                <a:tc>
                  <a:txBody>
                    <a:bodyPr/>
                    <a:lstStyle/>
                    <a:p>
                      <a:pPr algn="l" rtl="0">
                        <a:tabLst>
                          <a:tab pos="4412615" algn="l"/>
                        </a:tabLst>
                      </a:pPr>
                      <a:r>
                        <a:rPr lang="en-US" sz="2000" dirty="0">
                          <a:solidFill>
                            <a:srgbClr val="C00000"/>
                          </a:solidFill>
                          <a:effectLst/>
                        </a:rPr>
                        <a:t>Note Payable</a:t>
                      </a:r>
                      <a:endParaRPr lang="en-US" sz="2000" dirty="0">
                        <a:solidFill>
                          <a:srgbClr val="C00000"/>
                        </a:solidFill>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0" marR="68580" marT="0" marB="0">
                    <a:solidFill>
                      <a:srgbClr val="800000">
                        <a:alpha val="16000"/>
                      </a:srgbClr>
                    </a:solidFill>
                  </a:tcPr>
                </a:tc>
                <a:extLst>
                  <a:ext uri="{0D108BD9-81ED-4DB2-BD59-A6C34878D82A}">
                    <a16:rowId xmlns:a16="http://schemas.microsoft.com/office/drawing/2014/main" val="10002"/>
                  </a:ext>
                </a:extLst>
              </a:tr>
              <a:tr h="438150">
                <a:tc>
                  <a:txBody>
                    <a:bodyPr/>
                    <a:lstStyle/>
                    <a:p>
                      <a:pPr algn="l" rtl="0">
                        <a:tabLst>
                          <a:tab pos="4412615" algn="l"/>
                        </a:tabLst>
                      </a:pPr>
                      <a:r>
                        <a:rPr lang="en-US" sz="2000" b="0" dirty="0">
                          <a:solidFill>
                            <a:srgbClr val="203E5F"/>
                          </a:solidFill>
                          <a:effectLst/>
                        </a:rPr>
                        <a:t>Inventory</a:t>
                      </a:r>
                      <a:endParaRPr lang="en-US" sz="2000" b="0" dirty="0">
                        <a:solidFill>
                          <a:srgbClr val="203E5F"/>
                        </a:solidFill>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0" marR="68580" marT="0" marB="0">
                    <a:solidFill>
                      <a:srgbClr val="800000">
                        <a:alpha val="16000"/>
                      </a:srgbClr>
                    </a:solidFill>
                  </a:tcPr>
                </a:tc>
                <a:tc>
                  <a:txBody>
                    <a:bodyPr/>
                    <a:lstStyle/>
                    <a:p>
                      <a:pPr algn="l" rtl="0">
                        <a:tabLst>
                          <a:tab pos="4412615" algn="l"/>
                        </a:tabLst>
                      </a:pPr>
                      <a:r>
                        <a:rPr lang="en-US" sz="2000" dirty="0">
                          <a:solidFill>
                            <a:srgbClr val="C00000"/>
                          </a:solidFill>
                          <a:effectLst/>
                        </a:rPr>
                        <a:t>Expense payable</a:t>
                      </a:r>
                      <a:endParaRPr lang="en-US" sz="2000" dirty="0">
                        <a:solidFill>
                          <a:srgbClr val="C00000"/>
                        </a:solidFill>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0" marR="68580" marT="0" marB="0">
                    <a:solidFill>
                      <a:srgbClr val="800000">
                        <a:alpha val="16000"/>
                      </a:srgbClr>
                    </a:solidFill>
                  </a:tcPr>
                </a:tc>
                <a:extLst>
                  <a:ext uri="{0D108BD9-81ED-4DB2-BD59-A6C34878D82A}">
                    <a16:rowId xmlns:a16="http://schemas.microsoft.com/office/drawing/2014/main" val="10003"/>
                  </a:ext>
                </a:extLst>
              </a:tr>
              <a:tr h="438150">
                <a:tc>
                  <a:txBody>
                    <a:bodyPr/>
                    <a:lstStyle/>
                    <a:p>
                      <a:pPr algn="l" rtl="0">
                        <a:tabLst>
                          <a:tab pos="4412615" algn="l"/>
                        </a:tabLst>
                      </a:pPr>
                      <a:r>
                        <a:rPr lang="en-US" sz="2000" b="0" dirty="0">
                          <a:solidFill>
                            <a:srgbClr val="203E5F"/>
                          </a:solidFill>
                          <a:effectLst/>
                        </a:rPr>
                        <a:t>Prepaid Expense</a:t>
                      </a:r>
                      <a:endParaRPr lang="en-US" sz="2000" b="0" dirty="0">
                        <a:solidFill>
                          <a:srgbClr val="203E5F"/>
                        </a:solidFill>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0" marR="68580" marT="0" marB="0">
                    <a:solidFill>
                      <a:srgbClr val="800000">
                        <a:alpha val="16000"/>
                      </a:srgbClr>
                    </a:solidFill>
                  </a:tcPr>
                </a:tc>
                <a:tc>
                  <a:txBody>
                    <a:bodyPr/>
                    <a:lstStyle/>
                    <a:p>
                      <a:pPr algn="l" rtl="0">
                        <a:tabLst>
                          <a:tab pos="4412615" algn="l"/>
                        </a:tabLst>
                      </a:pPr>
                      <a:r>
                        <a:rPr lang="en-US" sz="2000" dirty="0">
                          <a:solidFill>
                            <a:srgbClr val="C00000"/>
                          </a:solidFill>
                          <a:effectLst/>
                        </a:rPr>
                        <a:t>Unearned Revenue</a:t>
                      </a:r>
                      <a:endParaRPr lang="en-US" sz="2000" dirty="0">
                        <a:solidFill>
                          <a:srgbClr val="C00000"/>
                        </a:solidFill>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0" marR="68580" marT="0" marB="0">
                    <a:solidFill>
                      <a:srgbClr val="800000">
                        <a:alpha val="16000"/>
                      </a:srgbClr>
                    </a:solidFill>
                  </a:tcPr>
                </a:tc>
                <a:extLst>
                  <a:ext uri="{0D108BD9-81ED-4DB2-BD59-A6C34878D82A}">
                    <a16:rowId xmlns:a16="http://schemas.microsoft.com/office/drawing/2014/main" val="10004"/>
                  </a:ext>
                </a:extLst>
              </a:tr>
            </a:tbl>
          </a:graphicData>
        </a:graphic>
      </p:graphicFrame>
      <p:sp>
        <p:nvSpPr>
          <p:cNvPr id="4" name="Arrow: Right 1">
            <a:extLst>
              <a:ext uri="{FF2B5EF4-FFF2-40B4-BE49-F238E27FC236}">
                <a16:creationId xmlns:a16="http://schemas.microsoft.com/office/drawing/2014/main" id="{C39AFB57-AF05-0720-6B5A-80F8DC118E44}"/>
              </a:ext>
            </a:extLst>
          </p:cNvPr>
          <p:cNvSpPr/>
          <p:nvPr/>
        </p:nvSpPr>
        <p:spPr>
          <a:xfrm rot="5400000">
            <a:off x="3767932" y="2650332"/>
            <a:ext cx="493712" cy="409575"/>
          </a:xfrm>
          <a:prstGeom prst="rightArrow">
            <a:avLst/>
          </a:prstGeom>
        </p:spPr>
        <p:style>
          <a:lnRef idx="2">
            <a:schemeClr val="accent4">
              <a:shade val="50000"/>
            </a:schemeClr>
          </a:lnRef>
          <a:fillRef idx="1">
            <a:schemeClr val="accent4"/>
          </a:fillRef>
          <a:effectRef idx="0">
            <a:schemeClr val="accent4"/>
          </a:effectRef>
          <a:fontRef idx="minor">
            <a:schemeClr val="lt1"/>
          </a:fontRef>
        </p:style>
        <p:txBody>
          <a:bodyPr rtlCol="1" anchor="ctr"/>
          <a:lstStyle/>
          <a:p>
            <a:pPr algn="ctr">
              <a:defRPr/>
            </a:pPr>
            <a:endParaRPr lang="ar-EG"/>
          </a:p>
        </p:txBody>
      </p:sp>
      <p:sp>
        <p:nvSpPr>
          <p:cNvPr id="8" name="Arrow: Right 2">
            <a:extLst>
              <a:ext uri="{FF2B5EF4-FFF2-40B4-BE49-F238E27FC236}">
                <a16:creationId xmlns:a16="http://schemas.microsoft.com/office/drawing/2014/main" id="{81B478BE-CCE6-762A-53ED-FCCF157C700B}"/>
              </a:ext>
            </a:extLst>
          </p:cNvPr>
          <p:cNvSpPr/>
          <p:nvPr/>
        </p:nvSpPr>
        <p:spPr>
          <a:xfrm rot="5400000">
            <a:off x="7520782" y="2650332"/>
            <a:ext cx="493712" cy="409575"/>
          </a:xfrm>
          <a:prstGeom prst="rightArrow">
            <a:avLst/>
          </a:prstGeom>
        </p:spPr>
        <p:style>
          <a:lnRef idx="2">
            <a:schemeClr val="accent4">
              <a:shade val="50000"/>
            </a:schemeClr>
          </a:lnRef>
          <a:fillRef idx="1">
            <a:schemeClr val="accent4"/>
          </a:fillRef>
          <a:effectRef idx="0">
            <a:schemeClr val="accent4"/>
          </a:effectRef>
          <a:fontRef idx="minor">
            <a:schemeClr val="lt1"/>
          </a:fontRef>
        </p:style>
        <p:txBody>
          <a:bodyPr rtlCol="1" anchor="ctr"/>
          <a:lstStyle/>
          <a:p>
            <a:pPr algn="ctr">
              <a:defRPr/>
            </a:pPr>
            <a:endParaRPr lang="ar-EG"/>
          </a:p>
        </p:txBody>
      </p:sp>
      <p:sp>
        <p:nvSpPr>
          <p:cNvPr id="9" name="Rectangle 2">
            <a:extLst>
              <a:ext uri="{FF2B5EF4-FFF2-40B4-BE49-F238E27FC236}">
                <a16:creationId xmlns:a16="http://schemas.microsoft.com/office/drawing/2014/main" id="{0E39CC28-8154-B1C3-3842-2C5E62790C4B}"/>
              </a:ext>
            </a:extLst>
          </p:cNvPr>
          <p:cNvSpPr>
            <a:spLocks noChangeArrowheads="1"/>
          </p:cNvSpPr>
          <p:nvPr/>
        </p:nvSpPr>
        <p:spPr bwMode="auto">
          <a:xfrm>
            <a:off x="2441575" y="5130801"/>
            <a:ext cx="3810000" cy="487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115000"/>
              </a:lnSpc>
              <a:spcBef>
                <a:spcPct val="40000"/>
              </a:spcBef>
            </a:pPr>
            <a:r>
              <a:rPr lang="en-US" altLang="en-US" b="1">
                <a:solidFill>
                  <a:srgbClr val="800000"/>
                </a:solidFill>
                <a:latin typeface="Comic Sans MS" panose="030F0902030302020204" pitchFamily="66" charset="0"/>
              </a:rPr>
              <a:t>Indirect relationship</a:t>
            </a:r>
          </a:p>
        </p:txBody>
      </p:sp>
      <p:sp>
        <p:nvSpPr>
          <p:cNvPr id="11" name="Rectangle 2">
            <a:extLst>
              <a:ext uri="{FF2B5EF4-FFF2-40B4-BE49-F238E27FC236}">
                <a16:creationId xmlns:a16="http://schemas.microsoft.com/office/drawing/2014/main" id="{006B39BC-947E-6B19-E3B8-376024A3A47B}"/>
              </a:ext>
            </a:extLst>
          </p:cNvPr>
          <p:cNvSpPr>
            <a:spLocks noChangeArrowheads="1"/>
          </p:cNvSpPr>
          <p:nvPr/>
        </p:nvSpPr>
        <p:spPr bwMode="auto">
          <a:xfrm>
            <a:off x="6548438" y="5130801"/>
            <a:ext cx="3810000" cy="487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115000"/>
              </a:lnSpc>
              <a:spcBef>
                <a:spcPct val="40000"/>
              </a:spcBef>
            </a:pPr>
            <a:r>
              <a:rPr lang="en-US" altLang="en-US" b="1">
                <a:solidFill>
                  <a:srgbClr val="800000"/>
                </a:solidFill>
                <a:latin typeface="Comic Sans MS" panose="030F0902030302020204" pitchFamily="66" charset="0"/>
              </a:rPr>
              <a:t>Direct relationship</a:t>
            </a:r>
          </a:p>
        </p:txBody>
      </p:sp>
      <p:sp>
        <p:nvSpPr>
          <p:cNvPr id="12" name="Arrow: Right 6">
            <a:extLst>
              <a:ext uri="{FF2B5EF4-FFF2-40B4-BE49-F238E27FC236}">
                <a16:creationId xmlns:a16="http://schemas.microsoft.com/office/drawing/2014/main" id="{36657B30-C7F2-3A81-6C92-FC9993382302}"/>
              </a:ext>
            </a:extLst>
          </p:cNvPr>
          <p:cNvSpPr/>
          <p:nvPr/>
        </p:nvSpPr>
        <p:spPr>
          <a:xfrm rot="5400000">
            <a:off x="3788570" y="4788695"/>
            <a:ext cx="493713" cy="409575"/>
          </a:xfrm>
          <a:prstGeom prst="rightArrow">
            <a:avLst/>
          </a:prstGeom>
        </p:spPr>
        <p:style>
          <a:lnRef idx="2">
            <a:schemeClr val="accent4">
              <a:shade val="50000"/>
            </a:schemeClr>
          </a:lnRef>
          <a:fillRef idx="1">
            <a:schemeClr val="accent4"/>
          </a:fillRef>
          <a:effectRef idx="0">
            <a:schemeClr val="accent4"/>
          </a:effectRef>
          <a:fontRef idx="minor">
            <a:schemeClr val="lt1"/>
          </a:fontRef>
        </p:style>
        <p:txBody>
          <a:bodyPr rtlCol="1" anchor="ctr"/>
          <a:lstStyle/>
          <a:p>
            <a:pPr algn="ctr">
              <a:defRPr/>
            </a:pPr>
            <a:endParaRPr lang="ar-EG"/>
          </a:p>
        </p:txBody>
      </p:sp>
      <p:sp>
        <p:nvSpPr>
          <p:cNvPr id="13" name="Arrow: Right 7">
            <a:extLst>
              <a:ext uri="{FF2B5EF4-FFF2-40B4-BE49-F238E27FC236}">
                <a16:creationId xmlns:a16="http://schemas.microsoft.com/office/drawing/2014/main" id="{85BFD223-5046-C372-0465-B5208FF45933}"/>
              </a:ext>
            </a:extLst>
          </p:cNvPr>
          <p:cNvSpPr/>
          <p:nvPr/>
        </p:nvSpPr>
        <p:spPr>
          <a:xfrm rot="5400000">
            <a:off x="7520782" y="4788695"/>
            <a:ext cx="493713" cy="409575"/>
          </a:xfrm>
          <a:prstGeom prst="rightArrow">
            <a:avLst/>
          </a:prstGeom>
        </p:spPr>
        <p:style>
          <a:lnRef idx="2">
            <a:schemeClr val="accent4">
              <a:shade val="50000"/>
            </a:schemeClr>
          </a:lnRef>
          <a:fillRef idx="1">
            <a:schemeClr val="accent4"/>
          </a:fillRef>
          <a:effectRef idx="0">
            <a:schemeClr val="accent4"/>
          </a:effectRef>
          <a:fontRef idx="minor">
            <a:schemeClr val="lt1"/>
          </a:fontRef>
        </p:style>
        <p:txBody>
          <a:bodyPr rtlCol="1" anchor="ctr"/>
          <a:lstStyle/>
          <a:p>
            <a:pPr algn="ctr">
              <a:defRPr/>
            </a:pPr>
            <a:endParaRPr lang="ar-EG"/>
          </a:p>
        </p:txBody>
      </p:sp>
      <p:sp>
        <p:nvSpPr>
          <p:cNvPr id="14" name="TextBox 13">
            <a:extLst>
              <a:ext uri="{FF2B5EF4-FFF2-40B4-BE49-F238E27FC236}">
                <a16:creationId xmlns:a16="http://schemas.microsoft.com/office/drawing/2014/main" id="{1E55FD0D-949B-B76D-55EE-FF4C35F30981}"/>
              </a:ext>
            </a:extLst>
          </p:cNvPr>
          <p:cNvSpPr txBox="1"/>
          <p:nvPr/>
        </p:nvSpPr>
        <p:spPr>
          <a:xfrm>
            <a:off x="2001284" y="652437"/>
            <a:ext cx="9573436" cy="461665"/>
          </a:xfrm>
          <a:prstGeom prst="rect">
            <a:avLst/>
          </a:prstGeom>
          <a:noFill/>
        </p:spPr>
        <p:txBody>
          <a:bodyPr wrap="square" rtlCol="0">
            <a:spAutoFit/>
          </a:bodyPr>
          <a:lstStyle/>
          <a:p>
            <a:r>
              <a:rPr lang="en-US" sz="2400" b="1" dirty="0">
                <a:solidFill>
                  <a:schemeClr val="accent1"/>
                </a:solidFill>
                <a:latin typeface="Alexandria" charset="0"/>
                <a:cs typeface="Alexandria" charset="0"/>
              </a:rPr>
              <a:t>Operating, Investing, and Financing Activities.</a:t>
            </a:r>
          </a:p>
        </p:txBody>
      </p:sp>
    </p:spTree>
    <p:extLst>
      <p:ext uri="{BB962C8B-B14F-4D97-AF65-F5344CB8AC3E}">
        <p14:creationId xmlns:p14="http://schemas.microsoft.com/office/powerpoint/2010/main" val="33503684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righ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right)">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right)">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2" fill="hold"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right)">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12" grpId="0" animBg="1"/>
      <p:bldP spid="13"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5EADE1-50D5-1796-EAF3-FD69B53D36E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574EE8-C92E-C33E-DADA-E5FBCEA1A597}"/>
              </a:ext>
            </a:extLst>
          </p:cNvPr>
          <p:cNvSpPr/>
          <p:nvPr/>
        </p:nvSpPr>
        <p:spPr>
          <a:xfrm>
            <a:off x="391887" y="1224643"/>
            <a:ext cx="11592104" cy="53681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5" name="Rectangle 4">
            <a:extLst>
              <a:ext uri="{FF2B5EF4-FFF2-40B4-BE49-F238E27FC236}">
                <a16:creationId xmlns:a16="http://schemas.microsoft.com/office/drawing/2014/main" id="{FB8FFCDF-FCE8-237A-0248-AD8437BD71F7}"/>
              </a:ext>
            </a:extLst>
          </p:cNvPr>
          <p:cNvSpPr/>
          <p:nvPr/>
        </p:nvSpPr>
        <p:spPr>
          <a:xfrm>
            <a:off x="617280" y="3142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75AC42B-DF15-1A68-8F59-B076D1C10939}"/>
              </a:ext>
            </a:extLst>
          </p:cNvPr>
          <p:cNvSpPr txBox="1"/>
          <p:nvPr/>
        </p:nvSpPr>
        <p:spPr>
          <a:xfrm>
            <a:off x="722700" y="39463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47AB98B-8D37-BA86-6FA4-A9DA14AFC0ED}"/>
              </a:ext>
            </a:extLst>
          </p:cNvPr>
          <p:cNvSpPr txBox="1"/>
          <p:nvPr/>
        </p:nvSpPr>
        <p:spPr>
          <a:xfrm>
            <a:off x="836394" y="61232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11EA4194-E9B3-7C11-6A8D-9D48EF251D3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49" y="148300"/>
            <a:ext cx="2305141" cy="1076343"/>
          </a:xfrm>
          <a:prstGeom prst="rect">
            <a:avLst/>
          </a:prstGeom>
        </p:spPr>
      </p:pic>
      <p:graphicFrame>
        <p:nvGraphicFramePr>
          <p:cNvPr id="2" name="Table 1">
            <a:extLst>
              <a:ext uri="{FF2B5EF4-FFF2-40B4-BE49-F238E27FC236}">
                <a16:creationId xmlns:a16="http://schemas.microsoft.com/office/drawing/2014/main" id="{3DA8ED21-8931-4231-45A1-56B24FC1A880}"/>
              </a:ext>
            </a:extLst>
          </p:cNvPr>
          <p:cNvGraphicFramePr>
            <a:graphicFrameLocks noGrp="1"/>
          </p:cNvGraphicFramePr>
          <p:nvPr>
            <p:extLst>
              <p:ext uri="{D42A27DB-BD31-4B8C-83A1-F6EECF244321}">
                <p14:modId xmlns:p14="http://schemas.microsoft.com/office/powerpoint/2010/main" val="348486187"/>
              </p:ext>
            </p:extLst>
          </p:nvPr>
        </p:nvGraphicFramePr>
        <p:xfrm>
          <a:off x="2553230" y="2008032"/>
          <a:ext cx="7269418" cy="1036638"/>
        </p:xfrm>
        <a:graphic>
          <a:graphicData uri="http://schemas.openxmlformats.org/drawingml/2006/table">
            <a:tbl>
              <a:tblPr/>
              <a:tblGrid>
                <a:gridCol w="2969045">
                  <a:extLst>
                    <a:ext uri="{9D8B030D-6E8A-4147-A177-3AD203B41FA5}">
                      <a16:colId xmlns:a16="http://schemas.microsoft.com/office/drawing/2014/main" val="20000"/>
                    </a:ext>
                  </a:extLst>
                </a:gridCol>
                <a:gridCol w="1936809">
                  <a:extLst>
                    <a:ext uri="{9D8B030D-6E8A-4147-A177-3AD203B41FA5}">
                      <a16:colId xmlns:a16="http://schemas.microsoft.com/office/drawing/2014/main" val="20001"/>
                    </a:ext>
                  </a:extLst>
                </a:gridCol>
                <a:gridCol w="1181782">
                  <a:extLst>
                    <a:ext uri="{9D8B030D-6E8A-4147-A177-3AD203B41FA5}">
                      <a16:colId xmlns:a16="http://schemas.microsoft.com/office/drawing/2014/main" val="20002"/>
                    </a:ext>
                  </a:extLst>
                </a:gridCol>
                <a:gridCol w="1181782">
                  <a:extLst>
                    <a:ext uri="{9D8B030D-6E8A-4147-A177-3AD203B41FA5}">
                      <a16:colId xmlns:a16="http://schemas.microsoft.com/office/drawing/2014/main" val="20003"/>
                    </a:ext>
                  </a:extLst>
                </a:gridCol>
              </a:tblGrid>
              <a:tr h="365872">
                <a:tc>
                  <a:txBody>
                    <a:bodyPr/>
                    <a:lstStyle/>
                    <a:p>
                      <a:pPr algn="l" rtl="0">
                        <a:tabLst>
                          <a:tab pos="2514600" algn="l"/>
                        </a:tabLst>
                      </a:pPr>
                      <a:r>
                        <a:rPr lang="en-US" sz="1600" b="1" dirty="0">
                          <a:solidFill>
                            <a:srgbClr val="C00000"/>
                          </a:solidFill>
                          <a:effectLst/>
                          <a:latin typeface="Arial Black" panose="020B0A04020102020204" pitchFamily="34" charset="0"/>
                          <a:ea typeface="Times New Roman" panose="02020603050405020304" pitchFamily="18" charset="0"/>
                          <a:cs typeface="Fanan" pitchFamily="2" charset="-78"/>
                        </a:rPr>
                        <a:t> </a:t>
                      </a:r>
                      <a:endParaRPr lang="en-US" sz="1600" dirty="0">
                        <a:solidFill>
                          <a:srgbClr val="C00000"/>
                        </a:solidFill>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0" marR="68580" marT="0" marB="0">
                    <a:lnL w="47625" cap="flat" cmpd="dbl" algn="ctr">
                      <a:solidFill>
                        <a:srgbClr val="000000"/>
                      </a:solidFill>
                      <a:prstDash val="solid"/>
                      <a:round/>
                      <a:headEnd type="none" w="med" len="med"/>
                      <a:tailEnd type="none" w="med" len="med"/>
                    </a:lnL>
                    <a:lnR>
                      <a:noFill/>
                    </a:lnR>
                    <a:lnT w="47625" cap="flat" cmpd="dbl"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noFill/>
                  </a:tcPr>
                </a:tc>
                <a:tc>
                  <a:txBody>
                    <a:bodyPr/>
                    <a:lstStyle/>
                    <a:p>
                      <a:pPr algn="r" rtl="1">
                        <a:tabLst>
                          <a:tab pos="2514600" algn="l"/>
                        </a:tabLst>
                      </a:pPr>
                      <a:r>
                        <a:rPr lang="ar-EG" sz="2400" u="none" strike="noStrike" dirty="0">
                          <a:solidFill>
                            <a:srgbClr val="C00000"/>
                          </a:solidFill>
                          <a:effectLst/>
                          <a:latin typeface="Times New Roman" panose="02020603050405020304" pitchFamily="18" charset="0"/>
                          <a:ea typeface="Times New Roman" panose="02020603050405020304" pitchFamily="18" charset="0"/>
                          <a:cs typeface="Sultan bold" pitchFamily="2" charset="-78"/>
                        </a:rPr>
                        <a:t> </a:t>
                      </a:r>
                      <a:endParaRPr lang="en-US" sz="2000" dirty="0">
                        <a:solidFill>
                          <a:srgbClr val="C00000"/>
                        </a:solidFill>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0" marR="68580" marT="0" marB="0">
                    <a:lnL>
                      <a:noFill/>
                    </a:lnL>
                    <a:lnR w="28575" cap="flat" cmpd="sng" algn="ctr">
                      <a:solidFill>
                        <a:srgbClr val="000000"/>
                      </a:solidFill>
                      <a:prstDash val="solid"/>
                      <a:round/>
                      <a:headEnd type="none" w="med" len="med"/>
                      <a:tailEnd type="none" w="med" len="med"/>
                    </a:lnR>
                    <a:lnT w="47625" cap="flat" cmpd="dbl"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noFill/>
                  </a:tcPr>
                </a:tc>
                <a:tc>
                  <a:txBody>
                    <a:bodyPr/>
                    <a:lstStyle/>
                    <a:p>
                      <a:pPr algn="ctr" rtl="0"/>
                      <a:r>
                        <a:rPr lang="en-US" sz="2400" b="1" dirty="0">
                          <a:solidFill>
                            <a:srgbClr val="C00000"/>
                          </a:solidFill>
                          <a:effectLst/>
                          <a:latin typeface="Comic Sans MS" panose="030F0702030302020204" pitchFamily="66" charset="0"/>
                          <a:ea typeface="Times New Roman" panose="02020603050405020304" pitchFamily="18" charset="0"/>
                          <a:cs typeface="Sultan normal" pitchFamily="2" charset="-78"/>
                        </a:rPr>
                        <a:t>2023</a:t>
                      </a:r>
                      <a:endParaRPr lang="en-US" sz="2000" dirty="0">
                        <a:solidFill>
                          <a:srgbClr val="C00000"/>
                        </a:solidFill>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0" marR="6858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47625" cap="flat" cmpd="dbl"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noFill/>
                  </a:tcPr>
                </a:tc>
                <a:tc>
                  <a:txBody>
                    <a:bodyPr/>
                    <a:lstStyle/>
                    <a:p>
                      <a:pPr algn="ctr" rtl="0"/>
                      <a:r>
                        <a:rPr lang="en-US" sz="2400" b="1" dirty="0">
                          <a:solidFill>
                            <a:srgbClr val="C00000"/>
                          </a:solidFill>
                          <a:effectLst/>
                          <a:latin typeface="Comic Sans MS" panose="030F0702030302020204" pitchFamily="66" charset="0"/>
                          <a:ea typeface="Times New Roman" panose="02020603050405020304" pitchFamily="18" charset="0"/>
                          <a:cs typeface="Sultan normal" pitchFamily="2" charset="-78"/>
                        </a:rPr>
                        <a:t>2024</a:t>
                      </a:r>
                      <a:endParaRPr lang="en-US" sz="2000" dirty="0">
                        <a:solidFill>
                          <a:srgbClr val="C00000"/>
                        </a:solidFill>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0" marR="68580" marT="0" marB="0">
                    <a:lnL w="28575" cap="flat" cmpd="sng" algn="ctr">
                      <a:solidFill>
                        <a:srgbClr val="000000"/>
                      </a:solidFill>
                      <a:prstDash val="solid"/>
                      <a:round/>
                      <a:headEnd type="none" w="med" len="med"/>
                      <a:tailEnd type="none" w="med" len="med"/>
                    </a:lnL>
                    <a:lnR w="47625" cap="flat" cmpd="dbl" algn="ctr">
                      <a:solidFill>
                        <a:srgbClr val="000000"/>
                      </a:solidFill>
                      <a:prstDash val="solid"/>
                      <a:round/>
                      <a:headEnd type="none" w="med" len="med"/>
                      <a:tailEnd type="none" w="med" len="med"/>
                    </a:lnR>
                    <a:lnT w="47625" cap="flat" cmpd="dbl"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00"/>
                  </a:ext>
                </a:extLst>
              </a:tr>
              <a:tr h="365872">
                <a:tc>
                  <a:txBody>
                    <a:bodyPr/>
                    <a:lstStyle/>
                    <a:p>
                      <a:pPr algn="l" rtl="0">
                        <a:tabLst>
                          <a:tab pos="2514600" algn="l"/>
                        </a:tabLst>
                      </a:pPr>
                      <a:r>
                        <a:rPr lang="en-US" sz="2400" kern="1200" dirty="0">
                          <a:solidFill>
                            <a:srgbClr val="203E5F"/>
                          </a:solidFill>
                          <a:latin typeface="Comic Sans MS" panose="030F0702030302020204" pitchFamily="66" charset="0"/>
                          <a:ea typeface="+mn-ea"/>
                          <a:cs typeface="+mn-cs"/>
                        </a:rPr>
                        <a:t>Inventories</a:t>
                      </a:r>
                    </a:p>
                  </a:txBody>
                  <a:tcPr marL="68580" marR="68580" marT="0" marB="0">
                    <a:lnL w="47625" cap="flat" cmpd="dbl" algn="ctr">
                      <a:solidFill>
                        <a:srgbClr val="000000"/>
                      </a:solidFill>
                      <a:prstDash val="solid"/>
                      <a:round/>
                      <a:headEnd type="none" w="med" len="med"/>
                      <a:tailEnd type="none" w="med" len="med"/>
                    </a:lnL>
                    <a:lnR>
                      <a:noFill/>
                    </a:lnR>
                    <a:lnT w="28575" cap="flat" cmpd="sng" algn="ctr">
                      <a:solidFill>
                        <a:srgbClr val="000000"/>
                      </a:solidFill>
                      <a:prstDash val="solid"/>
                      <a:round/>
                      <a:headEnd type="none" w="med" len="med"/>
                      <a:tailEnd type="none" w="med" len="med"/>
                    </a:lnT>
                    <a:lnB>
                      <a:noFill/>
                    </a:lnB>
                    <a:noFill/>
                  </a:tcPr>
                </a:tc>
                <a:tc>
                  <a:txBody>
                    <a:bodyPr/>
                    <a:lstStyle/>
                    <a:p>
                      <a:pPr algn="r" rtl="1">
                        <a:tabLst>
                          <a:tab pos="2514600" algn="l"/>
                        </a:tabLst>
                      </a:pPr>
                      <a:endParaRPr lang="en-US" sz="2400" kern="1200" dirty="0">
                        <a:solidFill>
                          <a:srgbClr val="203E5F"/>
                        </a:solidFill>
                        <a:latin typeface="Comic Sans MS" panose="030F0702030302020204" pitchFamily="66" charset="0"/>
                        <a:ea typeface="+mn-ea"/>
                        <a:cs typeface="+mn-cs"/>
                      </a:endParaRPr>
                    </a:p>
                  </a:txBody>
                  <a:tcPr marL="68580" marR="68580" marT="0" marB="0">
                    <a:lnL>
                      <a:noFill/>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tc>
                  <a:txBody>
                    <a:bodyPr/>
                    <a:lstStyle/>
                    <a:p>
                      <a:pPr algn="ctr" rtl="0">
                        <a:tabLst>
                          <a:tab pos="2514600" algn="l"/>
                        </a:tabLst>
                      </a:pPr>
                      <a:r>
                        <a:rPr lang="en-US" sz="2000" kern="1200" dirty="0">
                          <a:solidFill>
                            <a:srgbClr val="203E5F"/>
                          </a:solidFill>
                          <a:latin typeface="Comic Sans MS" panose="030F0702030302020204" pitchFamily="66" charset="0"/>
                          <a:ea typeface="+mn-ea"/>
                          <a:cs typeface="+mn-cs"/>
                        </a:rPr>
                        <a:t>80000</a:t>
                      </a:r>
                    </a:p>
                  </a:txBody>
                  <a:tcPr marL="68580" marR="6858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tc>
                  <a:txBody>
                    <a:bodyPr/>
                    <a:lstStyle/>
                    <a:p>
                      <a:pPr algn="ctr" rtl="0">
                        <a:tabLst>
                          <a:tab pos="2514600" algn="l"/>
                        </a:tabLst>
                      </a:pPr>
                      <a:r>
                        <a:rPr lang="en-US" sz="2000" kern="1200" dirty="0">
                          <a:solidFill>
                            <a:srgbClr val="203E5F"/>
                          </a:solidFill>
                          <a:latin typeface="Comic Sans MS" panose="030F0702030302020204" pitchFamily="66" charset="0"/>
                          <a:ea typeface="+mn-ea"/>
                          <a:cs typeface="+mn-cs"/>
                        </a:rPr>
                        <a:t>60000</a:t>
                      </a:r>
                    </a:p>
                  </a:txBody>
                  <a:tcPr marL="68580" marR="68580" marT="0" marB="0">
                    <a:lnL w="28575" cap="flat" cmpd="sng" algn="ctr">
                      <a:solidFill>
                        <a:srgbClr val="000000"/>
                      </a:solidFill>
                      <a:prstDash val="solid"/>
                      <a:round/>
                      <a:headEnd type="none" w="med" len="med"/>
                      <a:tailEnd type="none" w="med" len="med"/>
                    </a:lnL>
                    <a:lnR w="47625" cap="flat" cmpd="dbl"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extLst>
                  <a:ext uri="{0D108BD9-81ED-4DB2-BD59-A6C34878D82A}">
                    <a16:rowId xmlns:a16="http://schemas.microsoft.com/office/drawing/2014/main" val="10001"/>
                  </a:ext>
                </a:extLst>
              </a:tr>
              <a:tr h="304894">
                <a:tc>
                  <a:txBody>
                    <a:bodyPr/>
                    <a:lstStyle/>
                    <a:p>
                      <a:pPr algn="l" rtl="0">
                        <a:tabLst>
                          <a:tab pos="2514600" algn="l"/>
                        </a:tabLst>
                      </a:pPr>
                      <a:endParaRPr lang="en-US" sz="1800" dirty="0">
                        <a:solidFill>
                          <a:srgbClr val="203E5F"/>
                        </a:solidFill>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0" marR="68580" marT="0" marB="0">
                    <a:lnL w="47625" cap="flat" cmpd="dbl" algn="ctr">
                      <a:solidFill>
                        <a:srgbClr val="000000"/>
                      </a:solidFill>
                      <a:prstDash val="solid"/>
                      <a:round/>
                      <a:headEnd type="none" w="med" len="med"/>
                      <a:tailEnd type="none" w="med" len="med"/>
                    </a:lnL>
                    <a:lnR>
                      <a:noFill/>
                    </a:lnR>
                    <a:lnT>
                      <a:noFill/>
                    </a:lnT>
                    <a:lnB w="47625" cap="flat" cmpd="dbl" algn="ctr">
                      <a:solidFill>
                        <a:srgbClr val="000000"/>
                      </a:solidFill>
                      <a:prstDash val="solid"/>
                      <a:round/>
                      <a:headEnd type="none" w="med" len="med"/>
                      <a:tailEnd type="none" w="med" len="med"/>
                    </a:lnB>
                    <a:noFill/>
                  </a:tcPr>
                </a:tc>
                <a:tc>
                  <a:txBody>
                    <a:bodyPr/>
                    <a:lstStyle/>
                    <a:p>
                      <a:pPr algn="r" rtl="1">
                        <a:tabLst>
                          <a:tab pos="2514600" algn="l"/>
                        </a:tabLst>
                      </a:pPr>
                      <a:r>
                        <a:rPr lang="ar-EG" sz="2000" dirty="0">
                          <a:solidFill>
                            <a:srgbClr val="203E5F"/>
                          </a:solidFill>
                          <a:effectLst/>
                          <a:latin typeface="Comic Sans MS" panose="030F0702030302020204" pitchFamily="66" charset="0"/>
                          <a:ea typeface="Times New Roman" panose="02020603050405020304" pitchFamily="18" charset="0"/>
                          <a:cs typeface="Sultan normal" pitchFamily="2" charset="-78"/>
                        </a:rPr>
                        <a:t> </a:t>
                      </a:r>
                      <a:endParaRPr lang="en-US" sz="1800" dirty="0">
                        <a:solidFill>
                          <a:srgbClr val="203E5F"/>
                        </a:solidFill>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0" marR="68580" marT="0" marB="0">
                    <a:lnL>
                      <a:noFill/>
                    </a:lnL>
                    <a:lnR w="28575" cap="flat" cmpd="sng" algn="ctr">
                      <a:solidFill>
                        <a:srgbClr val="000000"/>
                      </a:solidFill>
                      <a:prstDash val="solid"/>
                      <a:round/>
                      <a:headEnd type="none" w="med" len="med"/>
                      <a:tailEnd type="none" w="med" len="med"/>
                    </a:lnR>
                    <a:lnT>
                      <a:noFill/>
                    </a:lnT>
                    <a:lnB w="47625" cap="flat" cmpd="dbl" algn="ctr">
                      <a:solidFill>
                        <a:srgbClr val="000000"/>
                      </a:solidFill>
                      <a:prstDash val="solid"/>
                      <a:round/>
                      <a:headEnd type="none" w="med" len="med"/>
                      <a:tailEnd type="none" w="med" len="med"/>
                    </a:lnB>
                    <a:noFill/>
                  </a:tcPr>
                </a:tc>
                <a:tc>
                  <a:txBody>
                    <a:bodyPr/>
                    <a:lstStyle/>
                    <a:p>
                      <a:pPr algn="ctr" rtl="0">
                        <a:tabLst>
                          <a:tab pos="2514600" algn="l"/>
                        </a:tabLst>
                      </a:pPr>
                      <a:endParaRPr lang="en-US" sz="1800" dirty="0">
                        <a:solidFill>
                          <a:srgbClr val="203E5F"/>
                        </a:solidFill>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0" marR="6858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w="47625" cap="flat" cmpd="dbl" algn="ctr">
                      <a:solidFill>
                        <a:srgbClr val="000000"/>
                      </a:solidFill>
                      <a:prstDash val="solid"/>
                      <a:round/>
                      <a:headEnd type="none" w="med" len="med"/>
                      <a:tailEnd type="none" w="med" len="med"/>
                    </a:lnB>
                    <a:noFill/>
                  </a:tcPr>
                </a:tc>
                <a:tc>
                  <a:txBody>
                    <a:bodyPr/>
                    <a:lstStyle/>
                    <a:p>
                      <a:pPr marL="0" algn="ctr" defTabSz="914400" rtl="1" eaLnBrk="1" latinLnBrk="0" hangingPunct="1">
                        <a:tabLst>
                          <a:tab pos="2514600" algn="l"/>
                        </a:tabLst>
                      </a:pPr>
                      <a:endParaRPr lang="en-US" sz="1800" dirty="0">
                        <a:solidFill>
                          <a:srgbClr val="203E5F"/>
                        </a:solidFill>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0" marR="68580" marT="0" marB="0">
                    <a:lnL w="28575" cap="flat" cmpd="sng" algn="ctr">
                      <a:solidFill>
                        <a:srgbClr val="000000"/>
                      </a:solidFill>
                      <a:prstDash val="solid"/>
                      <a:round/>
                      <a:headEnd type="none" w="med" len="med"/>
                      <a:tailEnd type="none" w="med" len="med"/>
                    </a:lnL>
                    <a:lnR w="47625" cap="flat" cmpd="dbl" algn="ctr">
                      <a:solidFill>
                        <a:srgbClr val="000000"/>
                      </a:solidFill>
                      <a:prstDash val="solid"/>
                      <a:round/>
                      <a:headEnd type="none" w="med" len="med"/>
                      <a:tailEnd type="none" w="med" len="med"/>
                    </a:lnR>
                    <a:lnT>
                      <a:noFill/>
                    </a:lnT>
                    <a:lnB w="47625" cap="flat" cmpd="dbl" algn="ctr">
                      <a:solidFill>
                        <a:srgbClr val="000000"/>
                      </a:solidFill>
                      <a:prstDash val="solid"/>
                      <a:round/>
                      <a:headEnd type="none" w="med" len="med"/>
                      <a:tailEnd type="none" w="med" len="med"/>
                    </a:lnB>
                    <a:noFill/>
                  </a:tcPr>
                </a:tc>
                <a:extLst>
                  <a:ext uri="{0D108BD9-81ED-4DB2-BD59-A6C34878D82A}">
                    <a16:rowId xmlns:a16="http://schemas.microsoft.com/office/drawing/2014/main" val="10002"/>
                  </a:ext>
                </a:extLst>
              </a:tr>
            </a:tbl>
          </a:graphicData>
        </a:graphic>
      </p:graphicFrame>
      <p:sp>
        <p:nvSpPr>
          <p:cNvPr id="3" name="Text Box 5">
            <a:extLst>
              <a:ext uri="{FF2B5EF4-FFF2-40B4-BE49-F238E27FC236}">
                <a16:creationId xmlns:a16="http://schemas.microsoft.com/office/drawing/2014/main" id="{15D0474C-7032-6176-CF7A-12E0CE2B4DCF}"/>
              </a:ext>
            </a:extLst>
          </p:cNvPr>
          <p:cNvSpPr txBox="1">
            <a:spLocks noChangeArrowheads="1"/>
          </p:cNvSpPr>
          <p:nvPr/>
        </p:nvSpPr>
        <p:spPr bwMode="auto">
          <a:xfrm>
            <a:off x="3304373" y="3353468"/>
            <a:ext cx="5583251" cy="461963"/>
          </a:xfrm>
          <a:prstGeom prst="rect">
            <a:avLst/>
          </a:prstGeom>
          <a:solidFill>
            <a:srgbClr val="FFFFCC"/>
          </a:solidFill>
          <a:ln w="28575" cap="sq">
            <a:solidFill>
              <a:srgbClr val="800000"/>
            </a:solidFill>
            <a:miter lim="800000"/>
            <a:headEnd/>
            <a:tailEnd/>
          </a:ln>
        </p:spPr>
        <p:txBody>
          <a:bodyPr wrap="squar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spcBef>
                <a:spcPct val="50000"/>
              </a:spcBef>
            </a:pPr>
            <a:r>
              <a:rPr lang="en-US" altLang="en-US" dirty="0">
                <a:solidFill>
                  <a:srgbClr val="203E5F"/>
                </a:solidFill>
                <a:latin typeface="Comic Sans MS" panose="030F0902030302020204" pitchFamily="66" charset="0"/>
              </a:rPr>
              <a:t>Decrease in inventory of $ 20000</a:t>
            </a:r>
          </a:p>
        </p:txBody>
      </p:sp>
      <p:sp>
        <p:nvSpPr>
          <p:cNvPr id="4" name="Text Box 5">
            <a:extLst>
              <a:ext uri="{FF2B5EF4-FFF2-40B4-BE49-F238E27FC236}">
                <a16:creationId xmlns:a16="http://schemas.microsoft.com/office/drawing/2014/main" id="{101A819E-7B58-62E3-B45D-37BBAF1A969C}"/>
              </a:ext>
            </a:extLst>
          </p:cNvPr>
          <p:cNvSpPr txBox="1">
            <a:spLocks noChangeArrowheads="1"/>
          </p:cNvSpPr>
          <p:nvPr/>
        </p:nvSpPr>
        <p:spPr bwMode="auto">
          <a:xfrm>
            <a:off x="3229777" y="4433028"/>
            <a:ext cx="5732445" cy="1200329"/>
          </a:xfrm>
          <a:prstGeom prst="rect">
            <a:avLst/>
          </a:prstGeom>
          <a:solidFill>
            <a:srgbClr val="FFFFCC"/>
          </a:solidFill>
          <a:ln w="28575" cap="sq">
            <a:solidFill>
              <a:srgbClr val="800000"/>
            </a:solidFill>
            <a:miter lim="800000"/>
            <a:headEnd/>
            <a:tailEnd/>
          </a:ln>
        </p:spPr>
        <p:txBody>
          <a:bodyPr wrap="squar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spcBef>
                <a:spcPct val="50000"/>
              </a:spcBef>
            </a:pPr>
            <a:r>
              <a:rPr lang="en-US" altLang="en-US" dirty="0">
                <a:solidFill>
                  <a:srgbClr val="203E5F"/>
                </a:solidFill>
                <a:latin typeface="Comic Sans MS" panose="030F0902030302020204" pitchFamily="66" charset="0"/>
              </a:rPr>
              <a:t>This decrease reflects an </a:t>
            </a:r>
            <a:r>
              <a:rPr lang="en-US" altLang="en-US" dirty="0">
                <a:solidFill>
                  <a:srgbClr val="FF0000"/>
                </a:solidFill>
                <a:latin typeface="Comic Sans MS" panose="030F0902030302020204" pitchFamily="66" charset="0"/>
              </a:rPr>
              <a:t>increase (+)</a:t>
            </a:r>
            <a:r>
              <a:rPr lang="en-US" altLang="en-US" dirty="0">
                <a:solidFill>
                  <a:schemeClr val="folHlink"/>
                </a:solidFill>
                <a:latin typeface="Comic Sans MS" panose="030F0902030302020204" pitchFamily="66" charset="0"/>
              </a:rPr>
              <a:t> </a:t>
            </a:r>
            <a:r>
              <a:rPr lang="en-US" altLang="en-US" dirty="0">
                <a:solidFill>
                  <a:srgbClr val="203E5F"/>
                </a:solidFill>
                <a:latin typeface="Comic Sans MS" panose="030F0902030302020204" pitchFamily="66" charset="0"/>
              </a:rPr>
              <a:t>in cash with $20000 because this decrease comes from inventory sales</a:t>
            </a:r>
          </a:p>
        </p:txBody>
      </p:sp>
      <p:sp>
        <p:nvSpPr>
          <p:cNvPr id="8" name="TextBox 7">
            <a:extLst>
              <a:ext uri="{FF2B5EF4-FFF2-40B4-BE49-F238E27FC236}">
                <a16:creationId xmlns:a16="http://schemas.microsoft.com/office/drawing/2014/main" id="{0DEDE8E1-60E7-584C-2CC9-A61DA8B2D85A}"/>
              </a:ext>
            </a:extLst>
          </p:cNvPr>
          <p:cNvSpPr txBox="1"/>
          <p:nvPr/>
        </p:nvSpPr>
        <p:spPr>
          <a:xfrm>
            <a:off x="2001284" y="652437"/>
            <a:ext cx="9573436" cy="461665"/>
          </a:xfrm>
          <a:prstGeom prst="rect">
            <a:avLst/>
          </a:prstGeom>
          <a:noFill/>
        </p:spPr>
        <p:txBody>
          <a:bodyPr wrap="square" rtlCol="0">
            <a:spAutoFit/>
          </a:bodyPr>
          <a:lstStyle/>
          <a:p>
            <a:r>
              <a:rPr lang="en-US" sz="2400" b="1" dirty="0">
                <a:solidFill>
                  <a:schemeClr val="accent1"/>
                </a:solidFill>
                <a:latin typeface="Alexandria" charset="0"/>
                <a:cs typeface="Alexandria" charset="0"/>
              </a:rPr>
              <a:t>Operating, Investing, and Financing Activities.</a:t>
            </a:r>
          </a:p>
        </p:txBody>
      </p:sp>
    </p:spTree>
    <p:extLst>
      <p:ext uri="{BB962C8B-B14F-4D97-AF65-F5344CB8AC3E}">
        <p14:creationId xmlns:p14="http://schemas.microsoft.com/office/powerpoint/2010/main" val="870011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80BDBA-352D-9232-2C87-80DDF260D14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A1C120F-DEF9-C10D-583F-A4C7F5BEB4B4}"/>
              </a:ext>
            </a:extLst>
          </p:cNvPr>
          <p:cNvSpPr/>
          <p:nvPr/>
        </p:nvSpPr>
        <p:spPr>
          <a:xfrm>
            <a:off x="391887" y="1224643"/>
            <a:ext cx="11592104" cy="53681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5" name="Rectangle 4">
            <a:extLst>
              <a:ext uri="{FF2B5EF4-FFF2-40B4-BE49-F238E27FC236}">
                <a16:creationId xmlns:a16="http://schemas.microsoft.com/office/drawing/2014/main" id="{58623E91-C588-C17B-F8EE-9E3B957937DF}"/>
              </a:ext>
            </a:extLst>
          </p:cNvPr>
          <p:cNvSpPr/>
          <p:nvPr/>
        </p:nvSpPr>
        <p:spPr>
          <a:xfrm>
            <a:off x="617280" y="3142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AB650BA-245D-F8A8-1EC7-CB84F3AC7458}"/>
              </a:ext>
            </a:extLst>
          </p:cNvPr>
          <p:cNvSpPr txBox="1"/>
          <p:nvPr/>
        </p:nvSpPr>
        <p:spPr>
          <a:xfrm>
            <a:off x="722700" y="39463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8A5BCC6-2A59-6DE6-BDCC-7270AC32EA49}"/>
              </a:ext>
            </a:extLst>
          </p:cNvPr>
          <p:cNvSpPr txBox="1"/>
          <p:nvPr/>
        </p:nvSpPr>
        <p:spPr>
          <a:xfrm>
            <a:off x="836394" y="61232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D833739F-9BBC-327D-8D90-1F82E132924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49" y="148300"/>
            <a:ext cx="2305141" cy="1076343"/>
          </a:xfrm>
          <a:prstGeom prst="rect">
            <a:avLst/>
          </a:prstGeom>
        </p:spPr>
      </p:pic>
      <p:graphicFrame>
        <p:nvGraphicFramePr>
          <p:cNvPr id="2" name="Table 1">
            <a:extLst>
              <a:ext uri="{FF2B5EF4-FFF2-40B4-BE49-F238E27FC236}">
                <a16:creationId xmlns:a16="http://schemas.microsoft.com/office/drawing/2014/main" id="{1EF3210B-5E41-1EB2-8779-040AB02D7D00}"/>
              </a:ext>
            </a:extLst>
          </p:cNvPr>
          <p:cNvGraphicFramePr>
            <a:graphicFrameLocks noGrp="1"/>
          </p:cNvGraphicFramePr>
          <p:nvPr>
            <p:extLst>
              <p:ext uri="{D42A27DB-BD31-4B8C-83A1-F6EECF244321}">
                <p14:modId xmlns:p14="http://schemas.microsoft.com/office/powerpoint/2010/main" val="2335042353"/>
              </p:ext>
            </p:extLst>
          </p:nvPr>
        </p:nvGraphicFramePr>
        <p:xfrm>
          <a:off x="2287588" y="1609725"/>
          <a:ext cx="6708776" cy="1036638"/>
        </p:xfrm>
        <a:graphic>
          <a:graphicData uri="http://schemas.openxmlformats.org/drawingml/2006/table">
            <a:tbl>
              <a:tblPr/>
              <a:tblGrid>
                <a:gridCol w="2740062">
                  <a:extLst>
                    <a:ext uri="{9D8B030D-6E8A-4147-A177-3AD203B41FA5}">
                      <a16:colId xmlns:a16="http://schemas.microsoft.com/office/drawing/2014/main" val="20000"/>
                    </a:ext>
                  </a:extLst>
                </a:gridCol>
                <a:gridCol w="1787436">
                  <a:extLst>
                    <a:ext uri="{9D8B030D-6E8A-4147-A177-3AD203B41FA5}">
                      <a16:colId xmlns:a16="http://schemas.microsoft.com/office/drawing/2014/main" val="20001"/>
                    </a:ext>
                  </a:extLst>
                </a:gridCol>
                <a:gridCol w="1090639">
                  <a:extLst>
                    <a:ext uri="{9D8B030D-6E8A-4147-A177-3AD203B41FA5}">
                      <a16:colId xmlns:a16="http://schemas.microsoft.com/office/drawing/2014/main" val="20002"/>
                    </a:ext>
                  </a:extLst>
                </a:gridCol>
                <a:gridCol w="1090639">
                  <a:extLst>
                    <a:ext uri="{9D8B030D-6E8A-4147-A177-3AD203B41FA5}">
                      <a16:colId xmlns:a16="http://schemas.microsoft.com/office/drawing/2014/main" val="20003"/>
                    </a:ext>
                  </a:extLst>
                </a:gridCol>
              </a:tblGrid>
              <a:tr h="365872">
                <a:tc>
                  <a:txBody>
                    <a:bodyPr/>
                    <a:lstStyle/>
                    <a:p>
                      <a:pPr algn="l" rtl="0">
                        <a:tabLst>
                          <a:tab pos="2514600" algn="l"/>
                        </a:tabLst>
                      </a:pPr>
                      <a:r>
                        <a:rPr lang="en-US" sz="1600" b="1" dirty="0">
                          <a:solidFill>
                            <a:srgbClr val="C00000"/>
                          </a:solidFill>
                          <a:effectLst/>
                          <a:latin typeface="Arial Black" panose="020B0A04020102020204" pitchFamily="34" charset="0"/>
                          <a:ea typeface="Times New Roman" panose="02020603050405020304" pitchFamily="18" charset="0"/>
                          <a:cs typeface="Fanan" pitchFamily="2" charset="-78"/>
                        </a:rPr>
                        <a:t> </a:t>
                      </a:r>
                      <a:endParaRPr lang="en-US" sz="1600" dirty="0">
                        <a:solidFill>
                          <a:srgbClr val="C00000"/>
                        </a:solidFill>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0" marR="68580" marT="0" marB="0">
                    <a:lnL w="47625" cap="flat" cmpd="dbl" algn="ctr">
                      <a:solidFill>
                        <a:srgbClr val="000000"/>
                      </a:solidFill>
                      <a:prstDash val="solid"/>
                      <a:round/>
                      <a:headEnd type="none" w="med" len="med"/>
                      <a:tailEnd type="none" w="med" len="med"/>
                    </a:lnL>
                    <a:lnR>
                      <a:noFill/>
                    </a:lnR>
                    <a:lnT w="47625" cap="flat" cmpd="dbl"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noFill/>
                  </a:tcPr>
                </a:tc>
                <a:tc>
                  <a:txBody>
                    <a:bodyPr/>
                    <a:lstStyle/>
                    <a:p>
                      <a:pPr algn="r" rtl="1">
                        <a:tabLst>
                          <a:tab pos="2514600" algn="l"/>
                        </a:tabLst>
                      </a:pPr>
                      <a:r>
                        <a:rPr lang="ar-EG" sz="2400" u="none" strike="noStrike" dirty="0">
                          <a:solidFill>
                            <a:srgbClr val="C00000"/>
                          </a:solidFill>
                          <a:effectLst/>
                          <a:latin typeface="Times New Roman" panose="02020603050405020304" pitchFamily="18" charset="0"/>
                          <a:ea typeface="Times New Roman" panose="02020603050405020304" pitchFamily="18" charset="0"/>
                          <a:cs typeface="Sultan bold" pitchFamily="2" charset="-78"/>
                        </a:rPr>
                        <a:t> </a:t>
                      </a:r>
                      <a:endParaRPr lang="en-US" sz="2000" dirty="0">
                        <a:solidFill>
                          <a:srgbClr val="C00000"/>
                        </a:solidFill>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0" marR="68580" marT="0" marB="0">
                    <a:lnL>
                      <a:noFill/>
                    </a:lnL>
                    <a:lnR w="28575" cap="flat" cmpd="sng" algn="ctr">
                      <a:solidFill>
                        <a:srgbClr val="000000"/>
                      </a:solidFill>
                      <a:prstDash val="solid"/>
                      <a:round/>
                      <a:headEnd type="none" w="med" len="med"/>
                      <a:tailEnd type="none" w="med" len="med"/>
                    </a:lnR>
                    <a:lnT w="47625" cap="flat" cmpd="dbl"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noFill/>
                  </a:tcPr>
                </a:tc>
                <a:tc>
                  <a:txBody>
                    <a:bodyPr/>
                    <a:lstStyle/>
                    <a:p>
                      <a:pPr algn="ctr" rtl="0"/>
                      <a:r>
                        <a:rPr lang="en-US" sz="2400" b="1" dirty="0">
                          <a:solidFill>
                            <a:srgbClr val="C00000"/>
                          </a:solidFill>
                          <a:effectLst/>
                          <a:latin typeface="Comic Sans MS" panose="030F0702030302020204" pitchFamily="66" charset="0"/>
                          <a:ea typeface="Times New Roman" panose="02020603050405020304" pitchFamily="18" charset="0"/>
                          <a:cs typeface="Sultan normal" pitchFamily="2" charset="-78"/>
                        </a:rPr>
                        <a:t>2023</a:t>
                      </a:r>
                      <a:endParaRPr lang="en-US" sz="2000" dirty="0">
                        <a:solidFill>
                          <a:srgbClr val="C00000"/>
                        </a:solidFill>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0" marR="6858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47625" cap="flat" cmpd="dbl"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noFill/>
                  </a:tcPr>
                </a:tc>
                <a:tc>
                  <a:txBody>
                    <a:bodyPr/>
                    <a:lstStyle/>
                    <a:p>
                      <a:pPr algn="ctr" rtl="0"/>
                      <a:r>
                        <a:rPr lang="en-US" sz="2400" b="1" dirty="0">
                          <a:solidFill>
                            <a:srgbClr val="C00000"/>
                          </a:solidFill>
                          <a:effectLst/>
                          <a:latin typeface="Comic Sans MS" panose="030F0702030302020204" pitchFamily="66" charset="0"/>
                          <a:ea typeface="Times New Roman" panose="02020603050405020304" pitchFamily="18" charset="0"/>
                          <a:cs typeface="Sultan normal" pitchFamily="2" charset="-78"/>
                        </a:rPr>
                        <a:t>2024</a:t>
                      </a:r>
                      <a:endParaRPr lang="en-US" sz="2000" dirty="0">
                        <a:solidFill>
                          <a:srgbClr val="C00000"/>
                        </a:solidFill>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0" marR="68580" marT="0" marB="0">
                    <a:lnL w="28575" cap="flat" cmpd="sng" algn="ctr">
                      <a:solidFill>
                        <a:srgbClr val="000000"/>
                      </a:solidFill>
                      <a:prstDash val="solid"/>
                      <a:round/>
                      <a:headEnd type="none" w="med" len="med"/>
                      <a:tailEnd type="none" w="med" len="med"/>
                    </a:lnL>
                    <a:lnR w="47625" cap="flat" cmpd="dbl" algn="ctr">
                      <a:solidFill>
                        <a:srgbClr val="000000"/>
                      </a:solidFill>
                      <a:prstDash val="solid"/>
                      <a:round/>
                      <a:headEnd type="none" w="med" len="med"/>
                      <a:tailEnd type="none" w="med" len="med"/>
                    </a:lnR>
                    <a:lnT w="47625" cap="flat" cmpd="dbl"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00"/>
                  </a:ext>
                </a:extLst>
              </a:tr>
              <a:tr h="365872">
                <a:tc>
                  <a:txBody>
                    <a:bodyPr/>
                    <a:lstStyle/>
                    <a:p>
                      <a:pPr algn="l" rtl="0">
                        <a:tabLst>
                          <a:tab pos="2514600" algn="l"/>
                        </a:tabLst>
                      </a:pPr>
                      <a:r>
                        <a:rPr lang="en-US" sz="2400" kern="1200" dirty="0">
                          <a:solidFill>
                            <a:srgbClr val="C00000"/>
                          </a:solidFill>
                          <a:latin typeface="Comic Sans MS" panose="030F0702030302020204" pitchFamily="66" charset="0"/>
                          <a:ea typeface="+mn-ea"/>
                          <a:cs typeface="+mn-cs"/>
                        </a:rPr>
                        <a:t>Accounts payable</a:t>
                      </a:r>
                    </a:p>
                  </a:txBody>
                  <a:tcPr marL="68580" marR="68580" marT="0" marB="0">
                    <a:lnL w="47625" cap="flat" cmpd="dbl" algn="ctr">
                      <a:solidFill>
                        <a:srgbClr val="000000"/>
                      </a:solidFill>
                      <a:prstDash val="solid"/>
                      <a:round/>
                      <a:headEnd type="none" w="med" len="med"/>
                      <a:tailEnd type="none" w="med" len="med"/>
                    </a:lnL>
                    <a:lnR>
                      <a:noFill/>
                    </a:lnR>
                    <a:lnT w="28575" cap="flat" cmpd="sng" algn="ctr">
                      <a:solidFill>
                        <a:srgbClr val="000000"/>
                      </a:solidFill>
                      <a:prstDash val="solid"/>
                      <a:round/>
                      <a:headEnd type="none" w="med" len="med"/>
                      <a:tailEnd type="none" w="med" len="med"/>
                    </a:lnT>
                    <a:lnB>
                      <a:noFill/>
                    </a:lnB>
                    <a:noFill/>
                  </a:tcPr>
                </a:tc>
                <a:tc>
                  <a:txBody>
                    <a:bodyPr/>
                    <a:lstStyle/>
                    <a:p>
                      <a:pPr algn="r" rtl="1">
                        <a:tabLst>
                          <a:tab pos="2514600" algn="l"/>
                        </a:tabLst>
                      </a:pPr>
                      <a:endParaRPr lang="en-US" sz="2400" kern="1200" dirty="0">
                        <a:solidFill>
                          <a:srgbClr val="C00000"/>
                        </a:solidFill>
                        <a:latin typeface="Comic Sans MS" panose="030F0702030302020204" pitchFamily="66" charset="0"/>
                        <a:ea typeface="+mn-ea"/>
                        <a:cs typeface="+mn-cs"/>
                      </a:endParaRPr>
                    </a:p>
                  </a:txBody>
                  <a:tcPr marL="68580" marR="68580" marT="0" marB="0">
                    <a:lnL>
                      <a:noFill/>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tc>
                  <a:txBody>
                    <a:bodyPr/>
                    <a:lstStyle/>
                    <a:p>
                      <a:pPr algn="ctr" rtl="0">
                        <a:tabLst>
                          <a:tab pos="2514600" algn="l"/>
                        </a:tabLst>
                      </a:pPr>
                      <a:r>
                        <a:rPr lang="en-US" sz="2000" kern="1200" dirty="0">
                          <a:solidFill>
                            <a:srgbClr val="C00000"/>
                          </a:solidFill>
                          <a:latin typeface="Comic Sans MS" panose="030F0702030302020204" pitchFamily="66" charset="0"/>
                          <a:ea typeface="+mn-ea"/>
                          <a:cs typeface="+mn-cs"/>
                        </a:rPr>
                        <a:t>50000</a:t>
                      </a:r>
                    </a:p>
                  </a:txBody>
                  <a:tcPr marL="68580" marR="6858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tc>
                  <a:txBody>
                    <a:bodyPr/>
                    <a:lstStyle/>
                    <a:p>
                      <a:pPr algn="ctr" rtl="0">
                        <a:tabLst>
                          <a:tab pos="2514600" algn="l"/>
                        </a:tabLst>
                      </a:pPr>
                      <a:r>
                        <a:rPr lang="en-US" sz="2000" kern="1200" dirty="0">
                          <a:solidFill>
                            <a:srgbClr val="C00000"/>
                          </a:solidFill>
                          <a:latin typeface="Comic Sans MS" panose="030F0702030302020204" pitchFamily="66" charset="0"/>
                          <a:ea typeface="+mn-ea"/>
                          <a:cs typeface="+mn-cs"/>
                        </a:rPr>
                        <a:t>10000</a:t>
                      </a:r>
                    </a:p>
                  </a:txBody>
                  <a:tcPr marL="68580" marR="68580" marT="0" marB="0">
                    <a:lnL w="28575" cap="flat" cmpd="sng" algn="ctr">
                      <a:solidFill>
                        <a:srgbClr val="000000"/>
                      </a:solidFill>
                      <a:prstDash val="solid"/>
                      <a:round/>
                      <a:headEnd type="none" w="med" len="med"/>
                      <a:tailEnd type="none" w="med" len="med"/>
                    </a:lnL>
                    <a:lnR w="47625" cap="flat" cmpd="dbl"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extLst>
                  <a:ext uri="{0D108BD9-81ED-4DB2-BD59-A6C34878D82A}">
                    <a16:rowId xmlns:a16="http://schemas.microsoft.com/office/drawing/2014/main" val="10001"/>
                  </a:ext>
                </a:extLst>
              </a:tr>
              <a:tr h="304894">
                <a:tc>
                  <a:txBody>
                    <a:bodyPr/>
                    <a:lstStyle/>
                    <a:p>
                      <a:pPr algn="l" rtl="0">
                        <a:tabLst>
                          <a:tab pos="2514600" algn="l"/>
                        </a:tabLst>
                      </a:pPr>
                      <a:endParaRPr lang="en-US"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0" marR="68580" marT="0" marB="0">
                    <a:lnL w="47625" cap="flat" cmpd="dbl" algn="ctr">
                      <a:solidFill>
                        <a:srgbClr val="000000"/>
                      </a:solidFill>
                      <a:prstDash val="solid"/>
                      <a:round/>
                      <a:headEnd type="none" w="med" len="med"/>
                      <a:tailEnd type="none" w="med" len="med"/>
                    </a:lnL>
                    <a:lnR>
                      <a:noFill/>
                    </a:lnR>
                    <a:lnT>
                      <a:noFill/>
                    </a:lnT>
                    <a:lnB w="47625" cap="flat" cmpd="dbl" algn="ctr">
                      <a:solidFill>
                        <a:srgbClr val="000000"/>
                      </a:solidFill>
                      <a:prstDash val="solid"/>
                      <a:round/>
                      <a:headEnd type="none" w="med" len="med"/>
                      <a:tailEnd type="none" w="med" len="med"/>
                    </a:lnB>
                    <a:noFill/>
                  </a:tcPr>
                </a:tc>
                <a:tc>
                  <a:txBody>
                    <a:bodyPr/>
                    <a:lstStyle/>
                    <a:p>
                      <a:pPr algn="r" rtl="1">
                        <a:tabLst>
                          <a:tab pos="2514600" algn="l"/>
                        </a:tabLst>
                      </a:pPr>
                      <a:r>
                        <a:rPr lang="ar-EG" sz="2000" dirty="0">
                          <a:effectLst/>
                          <a:latin typeface="Comic Sans MS" panose="030F0702030302020204" pitchFamily="66" charset="0"/>
                          <a:ea typeface="Times New Roman" panose="02020603050405020304" pitchFamily="18" charset="0"/>
                          <a:cs typeface="Sultan normal" pitchFamily="2" charset="-78"/>
                        </a:rPr>
                        <a:t> </a:t>
                      </a:r>
                      <a:endParaRPr lang="en-US"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0" marR="68580" marT="0" marB="0">
                    <a:lnL>
                      <a:noFill/>
                    </a:lnL>
                    <a:lnR w="28575" cap="flat" cmpd="sng" algn="ctr">
                      <a:solidFill>
                        <a:srgbClr val="000000"/>
                      </a:solidFill>
                      <a:prstDash val="solid"/>
                      <a:round/>
                      <a:headEnd type="none" w="med" len="med"/>
                      <a:tailEnd type="none" w="med" len="med"/>
                    </a:lnR>
                    <a:lnT>
                      <a:noFill/>
                    </a:lnT>
                    <a:lnB w="47625" cap="flat" cmpd="dbl" algn="ctr">
                      <a:solidFill>
                        <a:srgbClr val="000000"/>
                      </a:solidFill>
                      <a:prstDash val="solid"/>
                      <a:round/>
                      <a:headEnd type="none" w="med" len="med"/>
                      <a:tailEnd type="none" w="med" len="med"/>
                    </a:lnB>
                    <a:noFill/>
                  </a:tcPr>
                </a:tc>
                <a:tc>
                  <a:txBody>
                    <a:bodyPr/>
                    <a:lstStyle/>
                    <a:p>
                      <a:pPr algn="ctr" rtl="0">
                        <a:tabLst>
                          <a:tab pos="2514600" algn="l"/>
                        </a:tabLst>
                      </a:pPr>
                      <a:endParaRPr lang="en-US"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0" marR="6858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w="47625" cap="flat" cmpd="dbl" algn="ctr">
                      <a:solidFill>
                        <a:srgbClr val="000000"/>
                      </a:solidFill>
                      <a:prstDash val="solid"/>
                      <a:round/>
                      <a:headEnd type="none" w="med" len="med"/>
                      <a:tailEnd type="none" w="med" len="med"/>
                    </a:lnB>
                    <a:noFill/>
                  </a:tcPr>
                </a:tc>
                <a:tc>
                  <a:txBody>
                    <a:bodyPr/>
                    <a:lstStyle/>
                    <a:p>
                      <a:pPr marL="0" algn="ctr" defTabSz="914400" rtl="1" eaLnBrk="1" latinLnBrk="0" hangingPunct="1">
                        <a:tabLst>
                          <a:tab pos="2514600" algn="l"/>
                        </a:tabLst>
                      </a:pPr>
                      <a:endParaRPr lang="en-US"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0" marR="68580" marT="0" marB="0">
                    <a:lnL w="28575" cap="flat" cmpd="sng" algn="ctr">
                      <a:solidFill>
                        <a:srgbClr val="000000"/>
                      </a:solidFill>
                      <a:prstDash val="solid"/>
                      <a:round/>
                      <a:headEnd type="none" w="med" len="med"/>
                      <a:tailEnd type="none" w="med" len="med"/>
                    </a:lnL>
                    <a:lnR w="47625" cap="flat" cmpd="dbl" algn="ctr">
                      <a:solidFill>
                        <a:srgbClr val="000000"/>
                      </a:solidFill>
                      <a:prstDash val="solid"/>
                      <a:round/>
                      <a:headEnd type="none" w="med" len="med"/>
                      <a:tailEnd type="none" w="med" len="med"/>
                    </a:lnR>
                    <a:lnT>
                      <a:noFill/>
                    </a:lnT>
                    <a:lnB w="47625" cap="flat" cmpd="dbl" algn="ctr">
                      <a:solidFill>
                        <a:srgbClr val="000000"/>
                      </a:solidFill>
                      <a:prstDash val="solid"/>
                      <a:round/>
                      <a:headEnd type="none" w="med" len="med"/>
                      <a:tailEnd type="none" w="med" len="med"/>
                    </a:lnB>
                    <a:noFill/>
                  </a:tcPr>
                </a:tc>
                <a:extLst>
                  <a:ext uri="{0D108BD9-81ED-4DB2-BD59-A6C34878D82A}">
                    <a16:rowId xmlns:a16="http://schemas.microsoft.com/office/drawing/2014/main" val="10002"/>
                  </a:ext>
                </a:extLst>
              </a:tr>
            </a:tbl>
          </a:graphicData>
        </a:graphic>
      </p:graphicFrame>
      <p:sp>
        <p:nvSpPr>
          <p:cNvPr id="3" name="Text Box 5">
            <a:extLst>
              <a:ext uri="{FF2B5EF4-FFF2-40B4-BE49-F238E27FC236}">
                <a16:creationId xmlns:a16="http://schemas.microsoft.com/office/drawing/2014/main" id="{57FE46D9-C31A-28C6-94E3-01DF3DE4FE92}"/>
              </a:ext>
            </a:extLst>
          </p:cNvPr>
          <p:cNvSpPr txBox="1">
            <a:spLocks noChangeArrowheads="1"/>
          </p:cNvSpPr>
          <p:nvPr/>
        </p:nvSpPr>
        <p:spPr bwMode="auto">
          <a:xfrm>
            <a:off x="2749550" y="3198814"/>
            <a:ext cx="5784850" cy="460375"/>
          </a:xfrm>
          <a:prstGeom prst="rect">
            <a:avLst/>
          </a:prstGeom>
          <a:solidFill>
            <a:srgbClr val="FFFFCC"/>
          </a:solidFill>
          <a:ln w="28575" cap="sq">
            <a:solidFill>
              <a:srgbClr val="800000"/>
            </a:solidFill>
            <a:miter lim="800000"/>
            <a:headEnd/>
            <a:tailEnd/>
          </a:ln>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spcBef>
                <a:spcPct val="50000"/>
              </a:spcBef>
            </a:pPr>
            <a:r>
              <a:rPr lang="en-US" altLang="en-US" dirty="0">
                <a:solidFill>
                  <a:srgbClr val="C00000"/>
                </a:solidFill>
                <a:latin typeface="Comic Sans MS" panose="030F0902030302020204" pitchFamily="66" charset="0"/>
              </a:rPr>
              <a:t>Decrease in A/P of $ 40000</a:t>
            </a:r>
          </a:p>
        </p:txBody>
      </p:sp>
      <p:sp>
        <p:nvSpPr>
          <p:cNvPr id="4" name="Text Box 5">
            <a:extLst>
              <a:ext uri="{FF2B5EF4-FFF2-40B4-BE49-F238E27FC236}">
                <a16:creationId xmlns:a16="http://schemas.microsoft.com/office/drawing/2014/main" id="{ACF15FD0-C568-1F12-2E1F-080BBA77824C}"/>
              </a:ext>
            </a:extLst>
          </p:cNvPr>
          <p:cNvSpPr txBox="1">
            <a:spLocks noChangeArrowheads="1"/>
          </p:cNvSpPr>
          <p:nvPr/>
        </p:nvSpPr>
        <p:spPr bwMode="auto">
          <a:xfrm>
            <a:off x="2749550" y="4114800"/>
            <a:ext cx="5784850" cy="1570038"/>
          </a:xfrm>
          <a:prstGeom prst="rect">
            <a:avLst/>
          </a:prstGeom>
          <a:solidFill>
            <a:srgbClr val="FFFFCC"/>
          </a:solidFill>
          <a:ln w="28575" cap="sq">
            <a:solidFill>
              <a:srgbClr val="800000"/>
            </a:solidFill>
            <a:miter lim="800000"/>
            <a:headEnd/>
            <a:tailEnd/>
          </a:ln>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spcBef>
                <a:spcPct val="50000"/>
              </a:spcBef>
            </a:pPr>
            <a:r>
              <a:rPr lang="en-US" altLang="en-US" dirty="0">
                <a:solidFill>
                  <a:srgbClr val="C00000"/>
                </a:solidFill>
                <a:latin typeface="Comic Sans MS" panose="030F0902030302020204" pitchFamily="66" charset="0"/>
              </a:rPr>
              <a:t>This decrease still the same </a:t>
            </a:r>
            <a:r>
              <a:rPr lang="en-US" altLang="en-US" dirty="0">
                <a:solidFill>
                  <a:schemeClr val="folHlink"/>
                </a:solidFill>
                <a:latin typeface="Comic Sans MS" panose="030F0902030302020204" pitchFamily="66" charset="0"/>
              </a:rPr>
              <a:t>(</a:t>
            </a:r>
            <a:r>
              <a:rPr lang="en-US" altLang="en-US" dirty="0">
                <a:solidFill>
                  <a:srgbClr val="FF0000"/>
                </a:solidFill>
                <a:latin typeface="Comic Sans MS" panose="030F0902030302020204" pitchFamily="66" charset="0"/>
              </a:rPr>
              <a:t>Decrease) (-)</a:t>
            </a:r>
            <a:r>
              <a:rPr lang="en-US" altLang="en-US" dirty="0">
                <a:solidFill>
                  <a:schemeClr val="folHlink"/>
                </a:solidFill>
                <a:latin typeface="Comic Sans MS" panose="030F0902030302020204" pitchFamily="66" charset="0"/>
              </a:rPr>
              <a:t> </a:t>
            </a:r>
            <a:r>
              <a:rPr lang="en-US" altLang="en-US" dirty="0">
                <a:solidFill>
                  <a:srgbClr val="C00000"/>
                </a:solidFill>
                <a:latin typeface="Comic Sans MS" panose="030F0902030302020204" pitchFamily="66" charset="0"/>
              </a:rPr>
              <a:t>in cash with $40000 because this decrease comes from payment of a part of liabilities</a:t>
            </a:r>
          </a:p>
        </p:txBody>
      </p:sp>
      <p:sp>
        <p:nvSpPr>
          <p:cNvPr id="8" name="TextBox 7">
            <a:extLst>
              <a:ext uri="{FF2B5EF4-FFF2-40B4-BE49-F238E27FC236}">
                <a16:creationId xmlns:a16="http://schemas.microsoft.com/office/drawing/2014/main" id="{92AA2101-8F7B-CFBD-55AB-2B161F6A350E}"/>
              </a:ext>
            </a:extLst>
          </p:cNvPr>
          <p:cNvSpPr txBox="1"/>
          <p:nvPr/>
        </p:nvSpPr>
        <p:spPr>
          <a:xfrm>
            <a:off x="2001284" y="652437"/>
            <a:ext cx="9573436" cy="461665"/>
          </a:xfrm>
          <a:prstGeom prst="rect">
            <a:avLst/>
          </a:prstGeom>
          <a:noFill/>
        </p:spPr>
        <p:txBody>
          <a:bodyPr wrap="square" rtlCol="0">
            <a:spAutoFit/>
          </a:bodyPr>
          <a:lstStyle/>
          <a:p>
            <a:r>
              <a:rPr lang="en-US" sz="2400" b="1" dirty="0">
                <a:solidFill>
                  <a:schemeClr val="accent1"/>
                </a:solidFill>
                <a:latin typeface="Alexandria" charset="0"/>
                <a:cs typeface="Alexandria" charset="0"/>
              </a:rPr>
              <a:t>Operating, Investing, and Financing Activities.</a:t>
            </a:r>
          </a:p>
        </p:txBody>
      </p:sp>
    </p:spTree>
    <p:extLst>
      <p:ext uri="{BB962C8B-B14F-4D97-AF65-F5344CB8AC3E}">
        <p14:creationId xmlns:p14="http://schemas.microsoft.com/office/powerpoint/2010/main" val="701375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C44A6F-D71D-DA1C-1019-1337A1769FD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9B2F1B8-9139-8538-842A-87C5A995A7DD}"/>
              </a:ext>
            </a:extLst>
          </p:cNvPr>
          <p:cNvSpPr/>
          <p:nvPr/>
        </p:nvSpPr>
        <p:spPr>
          <a:xfrm>
            <a:off x="391887" y="1224643"/>
            <a:ext cx="11592104" cy="53681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5" name="Rectangle 4">
            <a:extLst>
              <a:ext uri="{FF2B5EF4-FFF2-40B4-BE49-F238E27FC236}">
                <a16:creationId xmlns:a16="http://schemas.microsoft.com/office/drawing/2014/main" id="{C18916F6-4249-AEB3-434B-1FA50D73941F}"/>
              </a:ext>
            </a:extLst>
          </p:cNvPr>
          <p:cNvSpPr/>
          <p:nvPr/>
        </p:nvSpPr>
        <p:spPr>
          <a:xfrm>
            <a:off x="617280" y="3142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177C14A-5116-2B5D-B90C-BDD613411ABB}"/>
              </a:ext>
            </a:extLst>
          </p:cNvPr>
          <p:cNvSpPr txBox="1"/>
          <p:nvPr/>
        </p:nvSpPr>
        <p:spPr>
          <a:xfrm>
            <a:off x="722700" y="39463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6FEC0A6-318A-BE18-22D6-6D6640534934}"/>
              </a:ext>
            </a:extLst>
          </p:cNvPr>
          <p:cNvSpPr txBox="1"/>
          <p:nvPr/>
        </p:nvSpPr>
        <p:spPr>
          <a:xfrm>
            <a:off x="836394" y="61232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5A611FCB-E08E-0DCC-58AB-C5458DF2BB6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49" y="148300"/>
            <a:ext cx="2305141" cy="1076343"/>
          </a:xfrm>
          <a:prstGeom prst="rect">
            <a:avLst/>
          </a:prstGeom>
        </p:spPr>
      </p:pic>
      <p:pic>
        <p:nvPicPr>
          <p:cNvPr id="3" name="Picture 7">
            <a:extLst>
              <a:ext uri="{FF2B5EF4-FFF2-40B4-BE49-F238E27FC236}">
                <a16:creationId xmlns:a16="http://schemas.microsoft.com/office/drawing/2014/main" id="{7C04D4CB-5BE4-7DF6-623B-EC19BCFBE9D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02622" y="1984823"/>
            <a:ext cx="8458200" cy="4260850"/>
          </a:xfrm>
          <a:prstGeom prst="rect">
            <a:avLst/>
          </a:prstGeom>
          <a:noFill/>
          <a:ln w="28575" cap="sq">
            <a:solidFill>
              <a:srgbClr val="80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pic>
      <p:sp>
        <p:nvSpPr>
          <p:cNvPr id="4" name="Rectangle 6">
            <a:extLst>
              <a:ext uri="{FF2B5EF4-FFF2-40B4-BE49-F238E27FC236}">
                <a16:creationId xmlns:a16="http://schemas.microsoft.com/office/drawing/2014/main" id="{0FDF45C2-E29A-2A0B-A230-7ABEB2F701A5}"/>
              </a:ext>
            </a:extLst>
          </p:cNvPr>
          <p:cNvSpPr>
            <a:spLocks noChangeArrowheads="1"/>
          </p:cNvSpPr>
          <p:nvPr/>
        </p:nvSpPr>
        <p:spPr bwMode="auto">
          <a:xfrm>
            <a:off x="2135430" y="1380677"/>
            <a:ext cx="5562600" cy="1373188"/>
          </a:xfrm>
          <a:prstGeom prst="rect">
            <a:avLst/>
          </a:prstGeom>
          <a:solidFill>
            <a:schemeClr val="bg1"/>
          </a:solidFill>
          <a:ln w="28575" cap="sq">
            <a:solidFill>
              <a:srgbClr val="800000"/>
            </a:solidFill>
            <a:miter lim="800000"/>
            <a:headEnd/>
            <a:tailEnd/>
          </a:ln>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105000"/>
              </a:lnSpc>
              <a:spcBef>
                <a:spcPct val="15000"/>
              </a:spcBef>
            </a:pPr>
            <a:r>
              <a:rPr lang="en-US" altLang="en-US" sz="2600" b="1" dirty="0">
                <a:solidFill>
                  <a:srgbClr val="800000"/>
                </a:solidFill>
                <a:latin typeface="Calibri" panose="020F0502020204030204" pitchFamily="34" charset="0"/>
                <a:cs typeface="Calibri" panose="020F0502020204030204" pitchFamily="34" charset="0"/>
              </a:rPr>
              <a:t>Summary of Conversion to Net Cash Provided by Operating Activities—Indirect Method</a:t>
            </a:r>
          </a:p>
        </p:txBody>
      </p:sp>
      <p:sp>
        <p:nvSpPr>
          <p:cNvPr id="8" name="TextBox 7">
            <a:extLst>
              <a:ext uri="{FF2B5EF4-FFF2-40B4-BE49-F238E27FC236}">
                <a16:creationId xmlns:a16="http://schemas.microsoft.com/office/drawing/2014/main" id="{4BE229BB-CAB7-079D-7A7C-05C178D081DE}"/>
              </a:ext>
            </a:extLst>
          </p:cNvPr>
          <p:cNvSpPr txBox="1"/>
          <p:nvPr/>
        </p:nvSpPr>
        <p:spPr>
          <a:xfrm>
            <a:off x="2030010" y="612327"/>
            <a:ext cx="5301519"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Operating Activities</a:t>
            </a:r>
          </a:p>
        </p:txBody>
      </p:sp>
    </p:spTree>
    <p:extLst>
      <p:ext uri="{BB962C8B-B14F-4D97-AF65-F5344CB8AC3E}">
        <p14:creationId xmlns:p14="http://schemas.microsoft.com/office/powerpoint/2010/main" val="24305123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F23E98-CBAA-5BD4-C704-21BBA0C7CE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E62EE09-B08B-BB78-0994-5612CFA3FC54}"/>
              </a:ext>
            </a:extLst>
          </p:cNvPr>
          <p:cNvSpPr/>
          <p:nvPr/>
        </p:nvSpPr>
        <p:spPr>
          <a:xfrm>
            <a:off x="391887" y="1224643"/>
            <a:ext cx="11592104" cy="53681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5" name="Rectangle 4">
            <a:extLst>
              <a:ext uri="{FF2B5EF4-FFF2-40B4-BE49-F238E27FC236}">
                <a16:creationId xmlns:a16="http://schemas.microsoft.com/office/drawing/2014/main" id="{3A3B4F8C-9FE1-FED9-C67C-48591F77C47D}"/>
              </a:ext>
            </a:extLst>
          </p:cNvPr>
          <p:cNvSpPr/>
          <p:nvPr/>
        </p:nvSpPr>
        <p:spPr>
          <a:xfrm>
            <a:off x="617280" y="3142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F6E9A67-2141-ECA9-7E08-6D6B617ECB0A}"/>
              </a:ext>
            </a:extLst>
          </p:cNvPr>
          <p:cNvSpPr txBox="1"/>
          <p:nvPr/>
        </p:nvSpPr>
        <p:spPr>
          <a:xfrm>
            <a:off x="722700" y="39463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1B5D528-97F0-C577-5C10-150C70C4183D}"/>
              </a:ext>
            </a:extLst>
          </p:cNvPr>
          <p:cNvSpPr txBox="1"/>
          <p:nvPr/>
        </p:nvSpPr>
        <p:spPr>
          <a:xfrm>
            <a:off x="836394" y="61232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A9089F9A-DED7-F36B-C597-CE0FA4D3BC2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49" y="148300"/>
            <a:ext cx="2305141" cy="1076343"/>
          </a:xfrm>
          <a:prstGeom prst="rect">
            <a:avLst/>
          </a:prstGeom>
        </p:spPr>
      </p:pic>
      <p:sp>
        <p:nvSpPr>
          <p:cNvPr id="2" name="TextBox 4">
            <a:extLst>
              <a:ext uri="{FF2B5EF4-FFF2-40B4-BE49-F238E27FC236}">
                <a16:creationId xmlns:a16="http://schemas.microsoft.com/office/drawing/2014/main" id="{A2F8D5FB-20F2-708C-A1CC-B31A1E01B190}"/>
              </a:ext>
            </a:extLst>
          </p:cNvPr>
          <p:cNvSpPr txBox="1">
            <a:spLocks noChangeArrowheads="1"/>
          </p:cNvSpPr>
          <p:nvPr/>
        </p:nvSpPr>
        <p:spPr bwMode="auto">
          <a:xfrm>
            <a:off x="815525" y="1697903"/>
            <a:ext cx="10560949" cy="4231928"/>
          </a:xfrm>
          <a:prstGeom prst="rect">
            <a:avLst/>
          </a:prstGeom>
          <a:solidFill>
            <a:srgbClr val="669BBC">
              <a:alpha val="23921"/>
            </a:srgbClr>
          </a:solidFill>
          <a:ln>
            <a:noFill/>
          </a:ln>
        </p:spPr>
        <p:txBody>
          <a:bodyPr wrap="square">
            <a:spAutoFit/>
          </a:bodyPr>
          <a:lstStyle>
            <a:lvl1pPr>
              <a:tabLst>
                <a:tab pos="342900" algn="l"/>
              </a:tabLst>
              <a:defRPr sz="2400">
                <a:solidFill>
                  <a:schemeClr val="tx1"/>
                </a:solidFill>
                <a:latin typeface="Times New Roman" panose="02020603050405020304" pitchFamily="18" charset="0"/>
              </a:defRPr>
            </a:lvl1pPr>
            <a:lvl2pPr marL="742950" indent="-285750">
              <a:tabLst>
                <a:tab pos="342900" algn="l"/>
              </a:tabLst>
              <a:defRPr sz="2400">
                <a:solidFill>
                  <a:schemeClr val="tx1"/>
                </a:solidFill>
                <a:latin typeface="Times New Roman" panose="02020603050405020304" pitchFamily="18" charset="0"/>
              </a:defRPr>
            </a:lvl2pPr>
            <a:lvl3pPr marL="1143000" indent="-228600">
              <a:tabLst>
                <a:tab pos="342900" algn="l"/>
              </a:tabLst>
              <a:defRPr sz="2400">
                <a:solidFill>
                  <a:schemeClr val="tx1"/>
                </a:solidFill>
                <a:latin typeface="Times New Roman" panose="02020603050405020304" pitchFamily="18" charset="0"/>
              </a:defRPr>
            </a:lvl3pPr>
            <a:lvl4pPr marL="1600200" indent="-228600">
              <a:tabLst>
                <a:tab pos="342900" algn="l"/>
              </a:tabLst>
              <a:defRPr sz="2400">
                <a:solidFill>
                  <a:schemeClr val="tx1"/>
                </a:solidFill>
                <a:latin typeface="Times New Roman" panose="02020603050405020304" pitchFamily="18" charset="0"/>
              </a:defRPr>
            </a:lvl4pPr>
            <a:lvl5pPr marL="2057400" indent="-228600">
              <a:tabLst>
                <a:tab pos="342900" algn="l"/>
              </a:tabLst>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tabLst>
                <a:tab pos="342900" algn="l"/>
              </a:tabLs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tabLst>
                <a:tab pos="342900" algn="l"/>
              </a:tabLs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tabLst>
                <a:tab pos="342900" algn="l"/>
              </a:tabLs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tabLst>
                <a:tab pos="342900" algn="l"/>
              </a:tabLst>
              <a:defRPr sz="2400">
                <a:solidFill>
                  <a:schemeClr val="tx1"/>
                </a:solidFill>
                <a:latin typeface="Times New Roman" panose="02020603050405020304" pitchFamily="18" charset="0"/>
              </a:defRPr>
            </a:lvl9pPr>
          </a:lstStyle>
          <a:p>
            <a:pPr algn="justLow">
              <a:lnSpc>
                <a:spcPct val="200000"/>
              </a:lnSpc>
              <a:spcBef>
                <a:spcPts val="600"/>
              </a:spcBef>
            </a:pPr>
            <a:r>
              <a:rPr lang="en-US" altLang="en-US" dirty="0">
                <a:latin typeface="Calibri" panose="020F0502020204030204" pitchFamily="34" charset="0"/>
                <a:ea typeface="Times New Roman" panose="02020603050405020304" pitchFamily="18" charset="0"/>
                <a:cs typeface="Calibri" panose="020F0502020204030204" pitchFamily="34" charset="0"/>
              </a:rPr>
              <a:t>Mohamed company reported net income of $ 50000 for the year. During the year accounts receivable increased by 7000, accounts payable decreases by 3000 and Depreciation Expense of 5000 was recorded, </a:t>
            </a:r>
            <a:r>
              <a:rPr lang="en-US" altLang="en-US" b="1" dirty="0">
                <a:solidFill>
                  <a:srgbClr val="C00000"/>
                </a:solidFill>
                <a:latin typeface="Calibri" panose="020F0502020204030204" pitchFamily="34" charset="0"/>
                <a:ea typeface="Times New Roman" panose="02020603050405020304" pitchFamily="18" charset="0"/>
                <a:cs typeface="Calibri" panose="020F0502020204030204" pitchFamily="34" charset="0"/>
              </a:rPr>
              <a:t>Net cash provided by operating Activities for the year is… </a:t>
            </a:r>
          </a:p>
          <a:p>
            <a:pPr algn="justLow">
              <a:lnSpc>
                <a:spcPct val="200000"/>
              </a:lnSpc>
              <a:spcBef>
                <a:spcPts val="600"/>
              </a:spcBef>
            </a:pPr>
            <a:endParaRPr lang="en-US" altLang="en-US" dirty="0">
              <a:latin typeface="Calibri" panose="020F0502020204030204" pitchFamily="34" charset="0"/>
              <a:ea typeface="Times New Roman" panose="02020603050405020304" pitchFamily="18" charset="0"/>
              <a:cs typeface="Calibri" panose="020F0502020204030204" pitchFamily="34" charset="0"/>
            </a:endParaRPr>
          </a:p>
          <a:p>
            <a:pPr algn="ctr"/>
            <a:r>
              <a:rPr lang="en-US" altLang="en-US" dirty="0">
                <a:latin typeface="Calibri" panose="020F0502020204030204" pitchFamily="34" charset="0"/>
                <a:ea typeface="Times New Roman" panose="02020603050405020304" pitchFamily="18" charset="0"/>
                <a:cs typeface="Calibri" panose="020F0502020204030204" pitchFamily="34" charset="0"/>
              </a:rPr>
              <a:t>  A- $45000	  B- $65000    	  C- $49000	        D- $50000</a:t>
            </a:r>
          </a:p>
        </p:txBody>
      </p:sp>
      <p:sp>
        <p:nvSpPr>
          <p:cNvPr id="3" name="TextBox 2">
            <a:extLst>
              <a:ext uri="{FF2B5EF4-FFF2-40B4-BE49-F238E27FC236}">
                <a16:creationId xmlns:a16="http://schemas.microsoft.com/office/drawing/2014/main" id="{18557DF4-A669-0772-A129-3F72B2FBDFF1}"/>
              </a:ext>
            </a:extLst>
          </p:cNvPr>
          <p:cNvSpPr txBox="1"/>
          <p:nvPr/>
        </p:nvSpPr>
        <p:spPr>
          <a:xfrm>
            <a:off x="2030010" y="612327"/>
            <a:ext cx="5301519"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Operating Activities</a:t>
            </a:r>
          </a:p>
        </p:txBody>
      </p:sp>
    </p:spTree>
    <p:extLst>
      <p:ext uri="{BB962C8B-B14F-4D97-AF65-F5344CB8AC3E}">
        <p14:creationId xmlns:p14="http://schemas.microsoft.com/office/powerpoint/2010/main" val="24258070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9628BA-969C-218F-9C37-0123DDE952F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00F2AF1-78B6-4BFC-C688-DE5544E1F584}"/>
              </a:ext>
            </a:extLst>
          </p:cNvPr>
          <p:cNvSpPr/>
          <p:nvPr/>
        </p:nvSpPr>
        <p:spPr>
          <a:xfrm>
            <a:off x="391887" y="1224643"/>
            <a:ext cx="11592104" cy="53681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5" name="Rectangle 4">
            <a:extLst>
              <a:ext uri="{FF2B5EF4-FFF2-40B4-BE49-F238E27FC236}">
                <a16:creationId xmlns:a16="http://schemas.microsoft.com/office/drawing/2014/main" id="{F3D01A69-A867-615D-3A67-38DEAD11D50B}"/>
              </a:ext>
            </a:extLst>
          </p:cNvPr>
          <p:cNvSpPr/>
          <p:nvPr/>
        </p:nvSpPr>
        <p:spPr>
          <a:xfrm>
            <a:off x="617280" y="3142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ACEBBF9-B4F6-73F2-23D8-5F014A6189F6}"/>
              </a:ext>
            </a:extLst>
          </p:cNvPr>
          <p:cNvSpPr txBox="1"/>
          <p:nvPr/>
        </p:nvSpPr>
        <p:spPr>
          <a:xfrm>
            <a:off x="722700" y="39463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ADF52D6-5B7F-B636-8096-CEE03F6315BC}"/>
              </a:ext>
            </a:extLst>
          </p:cNvPr>
          <p:cNvSpPr txBox="1"/>
          <p:nvPr/>
        </p:nvSpPr>
        <p:spPr>
          <a:xfrm>
            <a:off x="836394" y="61232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E69933AB-FC13-6515-7B18-6B46104E394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49" y="148300"/>
            <a:ext cx="2305141" cy="1076343"/>
          </a:xfrm>
          <a:prstGeom prst="rect">
            <a:avLst/>
          </a:prstGeom>
        </p:spPr>
      </p:pic>
      <p:graphicFrame>
        <p:nvGraphicFramePr>
          <p:cNvPr id="2" name="Table 1">
            <a:extLst>
              <a:ext uri="{FF2B5EF4-FFF2-40B4-BE49-F238E27FC236}">
                <a16:creationId xmlns:a16="http://schemas.microsoft.com/office/drawing/2014/main" id="{E06CAF9A-E10E-6C32-C074-3045EAC7C1DF}"/>
              </a:ext>
            </a:extLst>
          </p:cNvPr>
          <p:cNvGraphicFramePr>
            <a:graphicFrameLocks noGrp="1"/>
          </p:cNvGraphicFramePr>
          <p:nvPr>
            <p:extLst>
              <p:ext uri="{D42A27DB-BD31-4B8C-83A1-F6EECF244321}">
                <p14:modId xmlns:p14="http://schemas.microsoft.com/office/powerpoint/2010/main" val="3728642479"/>
              </p:ext>
            </p:extLst>
          </p:nvPr>
        </p:nvGraphicFramePr>
        <p:xfrm>
          <a:off x="2375807" y="1946330"/>
          <a:ext cx="7440386" cy="3271247"/>
        </p:xfrm>
        <a:graphic>
          <a:graphicData uri="http://schemas.openxmlformats.org/drawingml/2006/table">
            <a:tbl>
              <a:tblPr firstRow="1" firstCol="1" lastRow="1" lastCol="1" bandRow="1" bandCol="1"/>
              <a:tblGrid>
                <a:gridCol w="6282993">
                  <a:extLst>
                    <a:ext uri="{9D8B030D-6E8A-4147-A177-3AD203B41FA5}">
                      <a16:colId xmlns:a16="http://schemas.microsoft.com/office/drawing/2014/main" val="20000"/>
                    </a:ext>
                  </a:extLst>
                </a:gridCol>
                <a:gridCol w="1157393">
                  <a:extLst>
                    <a:ext uri="{9D8B030D-6E8A-4147-A177-3AD203B41FA5}">
                      <a16:colId xmlns:a16="http://schemas.microsoft.com/office/drawing/2014/main" val="20001"/>
                    </a:ext>
                  </a:extLst>
                </a:gridCol>
              </a:tblGrid>
              <a:tr h="375389">
                <a:tc>
                  <a:txBody>
                    <a:bodyPr/>
                    <a:lstStyle/>
                    <a:p>
                      <a:pPr algn="l" rtl="0">
                        <a:spcBef>
                          <a:spcPts val="600"/>
                        </a:spcBef>
                      </a:pPr>
                      <a:r>
                        <a:rPr lang="en-US" sz="2400" dirty="0">
                          <a:effectLst/>
                          <a:latin typeface="Calibri" panose="020F0502020204030204" pitchFamily="34" charset="0"/>
                          <a:ea typeface="Times New Roman" panose="02020603050405020304" pitchFamily="18" charset="0"/>
                          <a:cs typeface="Calibri" panose="020F0502020204030204" pitchFamily="34" charset="0"/>
                        </a:rPr>
                        <a:t>Cash flow From operating Activities: </a:t>
                      </a:r>
                    </a:p>
                  </a:txBody>
                  <a:tcPr marL="68580" marR="68580" marT="0" marB="0">
                    <a:lnL w="47625"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47625" cap="flat" cmpd="dbl" algn="ctr">
                      <a:solidFill>
                        <a:srgbClr val="000000"/>
                      </a:solidFill>
                      <a:prstDash val="solid"/>
                      <a:round/>
                      <a:headEnd type="none" w="med" len="med"/>
                      <a:tailEnd type="none" w="med" len="med"/>
                    </a:lnT>
                    <a:lnB>
                      <a:noFill/>
                    </a:lnB>
                    <a:noFill/>
                  </a:tcPr>
                </a:tc>
                <a:tc>
                  <a:txBody>
                    <a:bodyPr/>
                    <a:lstStyle/>
                    <a:p>
                      <a:pPr algn="ctr" rtl="0">
                        <a:spcBef>
                          <a:spcPts val="600"/>
                        </a:spcBef>
                      </a:pPr>
                      <a:r>
                        <a:rPr lang="en-US" sz="2400">
                          <a:effectLst/>
                          <a:latin typeface="Calibri" panose="020F0502020204030204" pitchFamily="34" charset="0"/>
                          <a:ea typeface="Times New Roman" panose="02020603050405020304" pitchFamily="18" charset="0"/>
                          <a:cs typeface="Calibri" panose="020F0502020204030204" pitchFamily="34" charset="0"/>
                        </a:rPr>
                        <a:t> </a:t>
                      </a:r>
                    </a:p>
                  </a:txBody>
                  <a:tcPr marL="68580" marR="68580" marT="0" marB="0">
                    <a:lnL w="28575" cap="flat" cmpd="sng" algn="ctr">
                      <a:solidFill>
                        <a:srgbClr val="000000"/>
                      </a:solidFill>
                      <a:prstDash val="solid"/>
                      <a:round/>
                      <a:headEnd type="none" w="med" len="med"/>
                      <a:tailEnd type="none" w="med" len="med"/>
                    </a:lnL>
                    <a:lnR w="47625" cap="flat" cmpd="dbl" algn="ctr">
                      <a:solidFill>
                        <a:srgbClr val="000000"/>
                      </a:solidFill>
                      <a:prstDash val="solid"/>
                      <a:round/>
                      <a:headEnd type="none" w="med" len="med"/>
                      <a:tailEnd type="none" w="med" len="med"/>
                    </a:lnR>
                    <a:lnT w="47625" cap="flat" cmpd="dbl" algn="ctr">
                      <a:solidFill>
                        <a:srgbClr val="000000"/>
                      </a:solidFill>
                      <a:prstDash val="solid"/>
                      <a:round/>
                      <a:headEnd type="none" w="med" len="med"/>
                      <a:tailEnd type="none" w="med" len="med"/>
                    </a:lnT>
                    <a:lnB>
                      <a:noFill/>
                    </a:lnB>
                    <a:noFill/>
                  </a:tcPr>
                </a:tc>
                <a:extLst>
                  <a:ext uri="{0D108BD9-81ED-4DB2-BD59-A6C34878D82A}">
                    <a16:rowId xmlns:a16="http://schemas.microsoft.com/office/drawing/2014/main" val="10000"/>
                  </a:ext>
                </a:extLst>
              </a:tr>
              <a:tr h="429016">
                <a:tc>
                  <a:txBody>
                    <a:bodyPr/>
                    <a:lstStyle/>
                    <a:p>
                      <a:pPr algn="l" rtl="0">
                        <a:spcBef>
                          <a:spcPts val="600"/>
                        </a:spcBef>
                      </a:pPr>
                      <a:r>
                        <a:rPr lang="en-US" sz="2400" dirty="0">
                          <a:solidFill>
                            <a:srgbClr val="C00000"/>
                          </a:solidFill>
                          <a:effectLst/>
                          <a:latin typeface="Calibri" panose="020F0502020204030204" pitchFamily="34" charset="0"/>
                          <a:ea typeface="Times New Roman" panose="02020603050405020304" pitchFamily="18" charset="0"/>
                          <a:cs typeface="Calibri" panose="020F0502020204030204" pitchFamily="34" charset="0"/>
                        </a:rPr>
                        <a:t>Net income</a:t>
                      </a:r>
                    </a:p>
                  </a:txBody>
                  <a:tcPr marL="68580" marR="68580" marT="0" marB="0">
                    <a:lnL w="47625"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algn="ctr" rtl="0">
                        <a:spcBef>
                          <a:spcPts val="600"/>
                        </a:spcBef>
                      </a:pPr>
                      <a:r>
                        <a:rPr lang="en-US" sz="2400" dirty="0">
                          <a:solidFill>
                            <a:srgbClr val="C00000"/>
                          </a:solidFill>
                          <a:effectLst/>
                          <a:latin typeface="Calibri" panose="020F0502020204030204" pitchFamily="34" charset="0"/>
                          <a:ea typeface="Times New Roman" panose="02020603050405020304" pitchFamily="18" charset="0"/>
                          <a:cs typeface="Calibri" panose="020F0502020204030204" pitchFamily="34" charset="0"/>
                        </a:rPr>
                        <a:t>50000</a:t>
                      </a:r>
                    </a:p>
                  </a:txBody>
                  <a:tcPr marL="68580" marR="68580" marT="0" marB="0">
                    <a:lnL w="28575" cap="flat" cmpd="sng" algn="ctr">
                      <a:solidFill>
                        <a:srgbClr val="000000"/>
                      </a:solidFill>
                      <a:prstDash val="solid"/>
                      <a:round/>
                      <a:headEnd type="none" w="med" len="med"/>
                      <a:tailEnd type="none" w="med" len="med"/>
                    </a:lnL>
                    <a:lnR w="47625" cap="flat" cmpd="dbl"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10001"/>
                  </a:ext>
                </a:extLst>
              </a:tr>
              <a:tr h="375389">
                <a:tc>
                  <a:txBody>
                    <a:bodyPr/>
                    <a:lstStyle/>
                    <a:p>
                      <a:pPr algn="l" rtl="0">
                        <a:spcBef>
                          <a:spcPts val="600"/>
                        </a:spcBef>
                      </a:pPr>
                      <a:r>
                        <a:rPr lang="en-US" sz="2400" dirty="0">
                          <a:effectLst/>
                          <a:latin typeface="Calibri" panose="020F0502020204030204" pitchFamily="34" charset="0"/>
                          <a:ea typeface="Times New Roman" panose="02020603050405020304" pitchFamily="18" charset="0"/>
                          <a:cs typeface="Calibri" panose="020F0502020204030204" pitchFamily="34" charset="0"/>
                        </a:rPr>
                        <a:t>Adjustment to reconcile Net income to Net Cash</a:t>
                      </a:r>
                    </a:p>
                  </a:txBody>
                  <a:tcPr marL="68580" marR="68580" marT="0" marB="0">
                    <a:lnL w="47625"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algn="ctr" rtl="0">
                        <a:spcBef>
                          <a:spcPts val="600"/>
                        </a:spcBef>
                      </a:pPr>
                      <a:r>
                        <a:rPr lang="en-US" sz="2400">
                          <a:effectLst/>
                          <a:latin typeface="Calibri" panose="020F0502020204030204" pitchFamily="34" charset="0"/>
                          <a:ea typeface="Times New Roman" panose="02020603050405020304" pitchFamily="18" charset="0"/>
                          <a:cs typeface="Calibri" panose="020F0502020204030204" pitchFamily="34" charset="0"/>
                        </a:rPr>
                        <a:t> </a:t>
                      </a:r>
                    </a:p>
                  </a:txBody>
                  <a:tcPr marL="68580" marR="68580" marT="0" marB="0">
                    <a:lnL w="28575" cap="flat" cmpd="sng" algn="ctr">
                      <a:solidFill>
                        <a:srgbClr val="000000"/>
                      </a:solidFill>
                      <a:prstDash val="solid"/>
                      <a:round/>
                      <a:headEnd type="none" w="med" len="med"/>
                      <a:tailEnd type="none" w="med" len="med"/>
                    </a:lnL>
                    <a:lnR w="47625" cap="flat" cmpd="dbl"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10002"/>
                  </a:ext>
                </a:extLst>
              </a:tr>
              <a:tr h="429016">
                <a:tc>
                  <a:txBody>
                    <a:bodyPr/>
                    <a:lstStyle/>
                    <a:p>
                      <a:pPr algn="l" rtl="0">
                        <a:spcBef>
                          <a:spcPts val="600"/>
                        </a:spcBef>
                      </a:pPr>
                      <a:r>
                        <a:rPr lang="en-US" sz="2400" dirty="0">
                          <a:effectLst/>
                          <a:latin typeface="Calibri" panose="020F0502020204030204" pitchFamily="34" charset="0"/>
                          <a:ea typeface="Times New Roman" panose="02020603050405020304" pitchFamily="18" charset="0"/>
                          <a:cs typeface="Calibri" panose="020F0502020204030204" pitchFamily="34" charset="0"/>
                        </a:rPr>
                        <a:t>Increase in accounts receivable</a:t>
                      </a:r>
                    </a:p>
                  </a:txBody>
                  <a:tcPr marL="68580" marR="68580" marT="0" marB="0">
                    <a:lnL w="47625"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algn="ctr" rtl="0">
                        <a:spcBef>
                          <a:spcPts val="600"/>
                        </a:spcBef>
                      </a:pPr>
                      <a:r>
                        <a:rPr lang="en-US" sz="2400">
                          <a:effectLst/>
                          <a:latin typeface="Calibri" panose="020F0502020204030204" pitchFamily="34" charset="0"/>
                          <a:ea typeface="Times New Roman" panose="02020603050405020304" pitchFamily="18" charset="0"/>
                          <a:cs typeface="Calibri" panose="020F0502020204030204" pitchFamily="34" charset="0"/>
                        </a:rPr>
                        <a:t>(7000)</a:t>
                      </a:r>
                    </a:p>
                  </a:txBody>
                  <a:tcPr marL="68580" marR="68580" marT="0" marB="0">
                    <a:lnL w="28575" cap="flat" cmpd="sng" algn="ctr">
                      <a:solidFill>
                        <a:srgbClr val="000000"/>
                      </a:solidFill>
                      <a:prstDash val="solid"/>
                      <a:round/>
                      <a:headEnd type="none" w="med" len="med"/>
                      <a:tailEnd type="none" w="med" len="med"/>
                    </a:lnL>
                    <a:lnR w="47625" cap="flat" cmpd="dbl"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10003"/>
                  </a:ext>
                </a:extLst>
              </a:tr>
              <a:tr h="429016">
                <a:tc>
                  <a:txBody>
                    <a:bodyPr/>
                    <a:lstStyle/>
                    <a:p>
                      <a:pPr algn="l" rtl="0">
                        <a:spcBef>
                          <a:spcPts val="600"/>
                        </a:spcBef>
                      </a:pPr>
                      <a:r>
                        <a:rPr lang="en-US" sz="2400" dirty="0">
                          <a:effectLst/>
                          <a:latin typeface="Calibri" panose="020F0502020204030204" pitchFamily="34" charset="0"/>
                          <a:ea typeface="Times New Roman" panose="02020603050405020304" pitchFamily="18" charset="0"/>
                          <a:cs typeface="Calibri" panose="020F0502020204030204" pitchFamily="34" charset="0"/>
                        </a:rPr>
                        <a:t>Decrease in Accounts Payable</a:t>
                      </a:r>
                    </a:p>
                  </a:txBody>
                  <a:tcPr marL="68580" marR="68580" marT="0" marB="0">
                    <a:lnL w="47625"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algn="ctr" rtl="0">
                        <a:spcBef>
                          <a:spcPts val="600"/>
                        </a:spcBef>
                      </a:pPr>
                      <a:r>
                        <a:rPr lang="en-US" sz="2400">
                          <a:effectLst/>
                          <a:latin typeface="Calibri" panose="020F0502020204030204" pitchFamily="34" charset="0"/>
                          <a:ea typeface="Times New Roman" panose="02020603050405020304" pitchFamily="18" charset="0"/>
                          <a:cs typeface="Calibri" panose="020F0502020204030204" pitchFamily="34" charset="0"/>
                        </a:rPr>
                        <a:t>(3000)</a:t>
                      </a:r>
                    </a:p>
                  </a:txBody>
                  <a:tcPr marL="68580" marR="68580" marT="0" marB="0">
                    <a:lnL w="28575" cap="flat" cmpd="sng" algn="ctr">
                      <a:solidFill>
                        <a:srgbClr val="000000"/>
                      </a:solidFill>
                      <a:prstDash val="solid"/>
                      <a:round/>
                      <a:headEnd type="none" w="med" len="med"/>
                      <a:tailEnd type="none" w="med" len="med"/>
                    </a:lnL>
                    <a:lnR w="47625" cap="flat" cmpd="dbl"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10004"/>
                  </a:ext>
                </a:extLst>
              </a:tr>
              <a:tr h="858032">
                <a:tc>
                  <a:txBody>
                    <a:bodyPr/>
                    <a:lstStyle/>
                    <a:p>
                      <a:pPr algn="l" rtl="0">
                        <a:spcBef>
                          <a:spcPts val="600"/>
                        </a:spcBef>
                      </a:pPr>
                      <a:r>
                        <a:rPr lang="en-US" sz="2400" dirty="0">
                          <a:effectLst/>
                          <a:latin typeface="Calibri" panose="020F0502020204030204" pitchFamily="34" charset="0"/>
                          <a:ea typeface="Times New Roman" panose="02020603050405020304" pitchFamily="18" charset="0"/>
                          <a:cs typeface="Calibri" panose="020F0502020204030204" pitchFamily="34" charset="0"/>
                        </a:rPr>
                        <a:t>Depreciation Expense</a:t>
                      </a:r>
                    </a:p>
                  </a:txBody>
                  <a:tcPr marL="68580" marR="68580" marT="0" marB="0">
                    <a:lnL w="47625"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tc>
                  <a:txBody>
                    <a:bodyPr/>
                    <a:lstStyle/>
                    <a:p>
                      <a:pPr algn="ctr" rtl="0">
                        <a:spcBef>
                          <a:spcPts val="600"/>
                        </a:spcBef>
                      </a:pPr>
                      <a:r>
                        <a:rPr lang="en-US" sz="2400">
                          <a:effectLst/>
                          <a:latin typeface="Calibri" panose="020F0502020204030204" pitchFamily="34" charset="0"/>
                          <a:ea typeface="Times New Roman" panose="02020603050405020304" pitchFamily="18" charset="0"/>
                          <a:cs typeface="Calibri" panose="020F0502020204030204" pitchFamily="34" charset="0"/>
                        </a:rPr>
                        <a:t>5000</a:t>
                      </a:r>
                    </a:p>
                  </a:txBody>
                  <a:tcPr marL="68580" marR="68580" marT="0" marB="0">
                    <a:lnL w="28575" cap="flat" cmpd="sng" algn="ctr">
                      <a:solidFill>
                        <a:srgbClr val="000000"/>
                      </a:solidFill>
                      <a:prstDash val="solid"/>
                      <a:round/>
                      <a:headEnd type="none" w="med" len="med"/>
                      <a:tailEnd type="none" w="med" len="med"/>
                    </a:lnL>
                    <a:lnR w="47625" cap="flat" cmpd="dbl"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05"/>
                  </a:ext>
                </a:extLst>
              </a:tr>
              <a:tr h="375389">
                <a:tc>
                  <a:txBody>
                    <a:bodyPr/>
                    <a:lstStyle/>
                    <a:p>
                      <a:pPr algn="l" rtl="0">
                        <a:spcBef>
                          <a:spcPts val="600"/>
                        </a:spcBef>
                      </a:pPr>
                      <a:r>
                        <a:rPr lang="en-US" sz="2400" b="1" dirty="0">
                          <a:solidFill>
                            <a:srgbClr val="C00000"/>
                          </a:solidFill>
                          <a:effectLst/>
                          <a:highlight>
                            <a:srgbClr val="E6E6E6"/>
                          </a:highlight>
                          <a:latin typeface="Calibri" panose="020F0502020204030204" pitchFamily="34" charset="0"/>
                          <a:ea typeface="Times New Roman" panose="02020603050405020304" pitchFamily="18" charset="0"/>
                          <a:cs typeface="Calibri" panose="020F0502020204030204" pitchFamily="34" charset="0"/>
                        </a:rPr>
                        <a:t>Net Cash flow provided by operating Activities.</a:t>
                      </a:r>
                    </a:p>
                  </a:txBody>
                  <a:tcPr marL="68580" marR="68580" marT="0" marB="0">
                    <a:lnL w="47625"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47625" cap="flat" cmpd="dbl" algn="ctr">
                      <a:solidFill>
                        <a:srgbClr val="000000"/>
                      </a:solidFill>
                      <a:prstDash val="solid"/>
                      <a:round/>
                      <a:headEnd type="none" w="med" len="med"/>
                      <a:tailEnd type="none" w="med" len="med"/>
                    </a:lnB>
                    <a:solidFill>
                      <a:srgbClr val="E6E6E6"/>
                    </a:solidFill>
                  </a:tcPr>
                </a:tc>
                <a:tc>
                  <a:txBody>
                    <a:bodyPr/>
                    <a:lstStyle/>
                    <a:p>
                      <a:pPr algn="ctr" rtl="0">
                        <a:spcBef>
                          <a:spcPts val="600"/>
                        </a:spcBef>
                      </a:pPr>
                      <a:r>
                        <a:rPr lang="en-US" sz="2400" dirty="0">
                          <a:solidFill>
                            <a:srgbClr val="C00000"/>
                          </a:solidFill>
                          <a:effectLst/>
                          <a:highlight>
                            <a:srgbClr val="E6E6E6"/>
                          </a:highlight>
                          <a:latin typeface="Calibri" panose="020F0502020204030204" pitchFamily="34" charset="0"/>
                          <a:ea typeface="Times New Roman" panose="02020603050405020304" pitchFamily="18" charset="0"/>
                          <a:cs typeface="Calibri" panose="020F0502020204030204" pitchFamily="34" charset="0"/>
                        </a:rPr>
                        <a:t>45000</a:t>
                      </a:r>
                    </a:p>
                  </a:txBody>
                  <a:tcPr marL="68580" marR="68580" marT="0" marB="0">
                    <a:lnL w="28575" cap="flat" cmpd="sng" algn="ctr">
                      <a:solidFill>
                        <a:srgbClr val="000000"/>
                      </a:solidFill>
                      <a:prstDash val="solid"/>
                      <a:round/>
                      <a:headEnd type="none" w="med" len="med"/>
                      <a:tailEnd type="none" w="med" len="med"/>
                    </a:lnL>
                    <a:lnR w="47625" cap="flat" cmpd="dbl"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47625" cap="flat" cmpd="dbl" algn="ctr">
                      <a:solidFill>
                        <a:srgbClr val="000000"/>
                      </a:solidFill>
                      <a:prstDash val="solid"/>
                      <a:round/>
                      <a:headEnd type="none" w="med" len="med"/>
                      <a:tailEnd type="none" w="med" len="med"/>
                    </a:lnB>
                    <a:solidFill>
                      <a:srgbClr val="E6E6E6"/>
                    </a:solidFill>
                  </a:tcPr>
                </a:tc>
                <a:extLst>
                  <a:ext uri="{0D108BD9-81ED-4DB2-BD59-A6C34878D82A}">
                    <a16:rowId xmlns:a16="http://schemas.microsoft.com/office/drawing/2014/main" val="10006"/>
                  </a:ext>
                </a:extLst>
              </a:tr>
            </a:tbl>
          </a:graphicData>
        </a:graphic>
      </p:graphicFrame>
      <p:sp>
        <p:nvSpPr>
          <p:cNvPr id="3" name="Rectangle 3">
            <a:extLst>
              <a:ext uri="{FF2B5EF4-FFF2-40B4-BE49-F238E27FC236}">
                <a16:creationId xmlns:a16="http://schemas.microsoft.com/office/drawing/2014/main" id="{99C12D1C-4005-892D-EC40-083242B4446B}"/>
              </a:ext>
            </a:extLst>
          </p:cNvPr>
          <p:cNvSpPr>
            <a:spLocks noChangeArrowheads="1"/>
          </p:cNvSpPr>
          <p:nvPr/>
        </p:nvSpPr>
        <p:spPr bwMode="auto">
          <a:xfrm>
            <a:off x="1319508" y="5621702"/>
            <a:ext cx="4168962" cy="3539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100" b="1" dirty="0">
                <a:ea typeface="Times New Roman" panose="02020603050405020304" pitchFamily="18" charset="0"/>
                <a:cs typeface="Simplified Arabic" panose="02020603050405020304" pitchFamily="18" charset="-78"/>
              </a:rPr>
              <a:t> 	</a:t>
            </a:r>
            <a:r>
              <a:rPr lang="en-US" altLang="en-US" sz="1700" b="1" dirty="0">
                <a:latin typeface="Bauhaus"/>
                <a:ea typeface="Times New Roman" panose="02020603050405020304" pitchFamily="18" charset="0"/>
                <a:cs typeface="Simplified Arabic" panose="02020603050405020304" pitchFamily="18" charset="-78"/>
              </a:rPr>
              <a:t>The correct Answer is (A)</a:t>
            </a:r>
            <a:endParaRPr lang="en-US" altLang="en-US" dirty="0">
              <a:ea typeface="Times New Roman" panose="02020603050405020304" pitchFamily="18" charset="0"/>
              <a:cs typeface="Simplified Arabic" panose="02020603050405020304" pitchFamily="18" charset="-78"/>
            </a:endParaRPr>
          </a:p>
        </p:txBody>
      </p:sp>
      <p:sp>
        <p:nvSpPr>
          <p:cNvPr id="4" name="TextBox 3">
            <a:extLst>
              <a:ext uri="{FF2B5EF4-FFF2-40B4-BE49-F238E27FC236}">
                <a16:creationId xmlns:a16="http://schemas.microsoft.com/office/drawing/2014/main" id="{977CC3C7-B52D-21EA-716D-9690D5283884}"/>
              </a:ext>
            </a:extLst>
          </p:cNvPr>
          <p:cNvSpPr txBox="1"/>
          <p:nvPr/>
        </p:nvSpPr>
        <p:spPr>
          <a:xfrm>
            <a:off x="2030010" y="612327"/>
            <a:ext cx="5301519"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Operating Activities</a:t>
            </a:r>
          </a:p>
        </p:txBody>
      </p:sp>
    </p:spTree>
    <p:extLst>
      <p:ext uri="{BB962C8B-B14F-4D97-AF65-F5344CB8AC3E}">
        <p14:creationId xmlns:p14="http://schemas.microsoft.com/office/powerpoint/2010/main" val="1661465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D0BEAE-2DA3-D432-45CA-C244AF4AD98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5CFA524-F99B-5BC0-C0F4-6FC07DC2A565}"/>
              </a:ext>
            </a:extLst>
          </p:cNvPr>
          <p:cNvSpPr/>
          <p:nvPr/>
        </p:nvSpPr>
        <p:spPr>
          <a:xfrm>
            <a:off x="391887" y="1224643"/>
            <a:ext cx="11592104" cy="53681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5" name="Rectangle 4">
            <a:extLst>
              <a:ext uri="{FF2B5EF4-FFF2-40B4-BE49-F238E27FC236}">
                <a16:creationId xmlns:a16="http://schemas.microsoft.com/office/drawing/2014/main" id="{D23B812F-6747-436A-E5C6-7E9387FC8807}"/>
              </a:ext>
            </a:extLst>
          </p:cNvPr>
          <p:cNvSpPr/>
          <p:nvPr/>
        </p:nvSpPr>
        <p:spPr>
          <a:xfrm>
            <a:off x="617280" y="3142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3A49E4-6F30-6CA8-A526-9D956F00424E}"/>
              </a:ext>
            </a:extLst>
          </p:cNvPr>
          <p:cNvSpPr txBox="1"/>
          <p:nvPr/>
        </p:nvSpPr>
        <p:spPr>
          <a:xfrm>
            <a:off x="722700" y="39463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D4ED4E3-08BA-F244-6269-34F0E41A7017}"/>
              </a:ext>
            </a:extLst>
          </p:cNvPr>
          <p:cNvSpPr txBox="1"/>
          <p:nvPr/>
        </p:nvSpPr>
        <p:spPr>
          <a:xfrm>
            <a:off x="836394" y="61232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89324873-C7F2-24BE-99B6-A1F5635142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49" y="148300"/>
            <a:ext cx="2305141" cy="1076343"/>
          </a:xfrm>
          <a:prstGeom prst="rect">
            <a:avLst/>
          </a:prstGeom>
        </p:spPr>
      </p:pic>
      <p:sp>
        <p:nvSpPr>
          <p:cNvPr id="2" name="TextBox 6">
            <a:extLst>
              <a:ext uri="{FF2B5EF4-FFF2-40B4-BE49-F238E27FC236}">
                <a16:creationId xmlns:a16="http://schemas.microsoft.com/office/drawing/2014/main" id="{96287618-2683-96E1-D69C-BEEC9C45FBB1}"/>
              </a:ext>
            </a:extLst>
          </p:cNvPr>
          <p:cNvSpPr txBox="1">
            <a:spLocks noChangeArrowheads="1"/>
          </p:cNvSpPr>
          <p:nvPr/>
        </p:nvSpPr>
        <p:spPr bwMode="auto">
          <a:xfrm>
            <a:off x="1172936" y="2390643"/>
            <a:ext cx="9846127" cy="2905091"/>
          </a:xfrm>
          <a:prstGeom prst="rect">
            <a:avLst/>
          </a:prstGeom>
          <a:solidFill>
            <a:srgbClr val="669BBC">
              <a:alpha val="18039"/>
            </a:srgbClr>
          </a:solidFill>
          <a:ln>
            <a:noFill/>
          </a:ln>
        </p:spPr>
        <p:txBody>
          <a:bodyPr wrap="square">
            <a:spAutoFit/>
          </a:bodyPr>
          <a:lstStyle>
            <a:lvl1pPr>
              <a:tabLst>
                <a:tab pos="342900" algn="l"/>
              </a:tabLst>
              <a:defRPr sz="2400">
                <a:solidFill>
                  <a:schemeClr val="tx1"/>
                </a:solidFill>
                <a:latin typeface="Times New Roman" panose="02020603050405020304" pitchFamily="18" charset="0"/>
              </a:defRPr>
            </a:lvl1pPr>
            <a:lvl2pPr marL="742950" indent="-285750">
              <a:tabLst>
                <a:tab pos="342900" algn="l"/>
              </a:tabLst>
              <a:defRPr sz="2400">
                <a:solidFill>
                  <a:schemeClr val="tx1"/>
                </a:solidFill>
                <a:latin typeface="Times New Roman" panose="02020603050405020304" pitchFamily="18" charset="0"/>
              </a:defRPr>
            </a:lvl2pPr>
            <a:lvl3pPr marL="1143000" indent="-228600">
              <a:tabLst>
                <a:tab pos="342900" algn="l"/>
              </a:tabLst>
              <a:defRPr sz="2400">
                <a:solidFill>
                  <a:schemeClr val="tx1"/>
                </a:solidFill>
                <a:latin typeface="Times New Roman" panose="02020603050405020304" pitchFamily="18" charset="0"/>
              </a:defRPr>
            </a:lvl3pPr>
            <a:lvl4pPr marL="1600200" indent="-228600">
              <a:tabLst>
                <a:tab pos="342900" algn="l"/>
              </a:tabLst>
              <a:defRPr sz="2400">
                <a:solidFill>
                  <a:schemeClr val="tx1"/>
                </a:solidFill>
                <a:latin typeface="Times New Roman" panose="02020603050405020304" pitchFamily="18" charset="0"/>
              </a:defRPr>
            </a:lvl4pPr>
            <a:lvl5pPr marL="2057400" indent="-228600">
              <a:tabLst>
                <a:tab pos="342900" algn="l"/>
              </a:tabLst>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tabLst>
                <a:tab pos="342900" algn="l"/>
              </a:tabLs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tabLst>
                <a:tab pos="342900" algn="l"/>
              </a:tabLs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tabLst>
                <a:tab pos="342900" algn="l"/>
              </a:tabLs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tabLst>
                <a:tab pos="342900" algn="l"/>
              </a:tabLst>
              <a:defRPr sz="2400">
                <a:solidFill>
                  <a:schemeClr val="tx1"/>
                </a:solidFill>
                <a:latin typeface="Times New Roman" panose="02020603050405020304" pitchFamily="18" charset="0"/>
              </a:defRPr>
            </a:lvl9pPr>
          </a:lstStyle>
          <a:p>
            <a:pPr algn="justLow">
              <a:lnSpc>
                <a:spcPct val="125000"/>
              </a:lnSpc>
              <a:spcBef>
                <a:spcPts val="600"/>
              </a:spcBef>
            </a:pPr>
            <a:r>
              <a:rPr lang="en-US" altLang="en-US" dirty="0">
                <a:latin typeface="Calibri" panose="020F0502020204030204" pitchFamily="34" charset="0"/>
                <a:ea typeface="Times New Roman" panose="02020603050405020304" pitchFamily="18" charset="0"/>
                <a:cs typeface="Calibri" panose="020F0502020204030204" pitchFamily="34" charset="0"/>
              </a:rPr>
              <a:t>A company had Net income of $ 180000. depreciation exp. is $26000. During The year Accounts receivable and inventory increases $ 15000 and 40000 Respectively. Prepaid expense . and Accounts payable decreased $2000 $ 4000 respectively. There was also a loss on the sale of equipment of $3000 . </a:t>
            </a:r>
            <a:r>
              <a:rPr lang="en-US" altLang="en-US" dirty="0">
                <a:solidFill>
                  <a:srgbClr val="C00000"/>
                </a:solidFill>
                <a:latin typeface="Calibri" panose="020F0502020204030204" pitchFamily="34" charset="0"/>
                <a:ea typeface="Times New Roman" panose="02020603050405020304" pitchFamily="18" charset="0"/>
                <a:cs typeface="Calibri" panose="020F0502020204030204" pitchFamily="34" charset="0"/>
              </a:rPr>
              <a:t>How much cash was provided by operating Activities .</a:t>
            </a:r>
          </a:p>
          <a:p>
            <a:pPr algn="justLow">
              <a:lnSpc>
                <a:spcPct val="125000"/>
              </a:lnSpc>
              <a:spcBef>
                <a:spcPts val="600"/>
              </a:spcBef>
            </a:pPr>
            <a:r>
              <a:rPr lang="en-US" altLang="en-US" dirty="0">
                <a:latin typeface="Calibri" panose="020F0502020204030204" pitchFamily="34" charset="0"/>
                <a:ea typeface="Times New Roman" panose="02020603050405020304" pitchFamily="18" charset="0"/>
                <a:cs typeface="Calibri" panose="020F0502020204030204" pitchFamily="34" charset="0"/>
              </a:rPr>
              <a:t> 	A) $146000	    B) 152000         C) $22600	        D) $23800</a:t>
            </a:r>
          </a:p>
        </p:txBody>
      </p:sp>
      <p:sp>
        <p:nvSpPr>
          <p:cNvPr id="3" name="TextBox 2">
            <a:extLst>
              <a:ext uri="{FF2B5EF4-FFF2-40B4-BE49-F238E27FC236}">
                <a16:creationId xmlns:a16="http://schemas.microsoft.com/office/drawing/2014/main" id="{33D00CCD-7705-B284-FF5E-D124DE4FD8F2}"/>
              </a:ext>
            </a:extLst>
          </p:cNvPr>
          <p:cNvSpPr txBox="1"/>
          <p:nvPr/>
        </p:nvSpPr>
        <p:spPr>
          <a:xfrm>
            <a:off x="2030010" y="612327"/>
            <a:ext cx="5301519"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Operating Activities</a:t>
            </a:r>
          </a:p>
        </p:txBody>
      </p:sp>
    </p:spTree>
    <p:extLst>
      <p:ext uri="{BB962C8B-B14F-4D97-AF65-F5344CB8AC3E}">
        <p14:creationId xmlns:p14="http://schemas.microsoft.com/office/powerpoint/2010/main" val="29190565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18B1FF-014D-E4D1-77B8-59629E978D1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8279D22-993B-A1DC-DCEA-61A5254CBF20}"/>
              </a:ext>
            </a:extLst>
          </p:cNvPr>
          <p:cNvSpPr/>
          <p:nvPr/>
        </p:nvSpPr>
        <p:spPr>
          <a:xfrm>
            <a:off x="391887" y="1224643"/>
            <a:ext cx="11446327" cy="53681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5" name="Rectangle 4">
            <a:extLst>
              <a:ext uri="{FF2B5EF4-FFF2-40B4-BE49-F238E27FC236}">
                <a16:creationId xmlns:a16="http://schemas.microsoft.com/office/drawing/2014/main" id="{64367130-392F-1CB0-1D9B-146F1BD214D8}"/>
              </a:ext>
            </a:extLst>
          </p:cNvPr>
          <p:cNvSpPr/>
          <p:nvPr/>
        </p:nvSpPr>
        <p:spPr>
          <a:xfrm>
            <a:off x="617280" y="3142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A0F7109-1363-DB1A-BB58-551B217F9E05}"/>
              </a:ext>
            </a:extLst>
          </p:cNvPr>
          <p:cNvSpPr txBox="1"/>
          <p:nvPr/>
        </p:nvSpPr>
        <p:spPr>
          <a:xfrm>
            <a:off x="722700" y="39463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DA9AA54-9019-303C-F9FD-6379CEE8E329}"/>
              </a:ext>
            </a:extLst>
          </p:cNvPr>
          <p:cNvSpPr txBox="1"/>
          <p:nvPr/>
        </p:nvSpPr>
        <p:spPr>
          <a:xfrm>
            <a:off x="836394" y="61232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B9BBC798-EFCF-60F2-F400-375508A6CB2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49" y="148300"/>
            <a:ext cx="2305141" cy="1076343"/>
          </a:xfrm>
          <a:prstGeom prst="rect">
            <a:avLst/>
          </a:prstGeom>
        </p:spPr>
      </p:pic>
      <p:graphicFrame>
        <p:nvGraphicFramePr>
          <p:cNvPr id="2" name="Table 1">
            <a:extLst>
              <a:ext uri="{FF2B5EF4-FFF2-40B4-BE49-F238E27FC236}">
                <a16:creationId xmlns:a16="http://schemas.microsoft.com/office/drawing/2014/main" id="{8E25B586-4B9A-AF2B-6D83-505CD0FC6EC3}"/>
              </a:ext>
            </a:extLst>
          </p:cNvPr>
          <p:cNvGraphicFramePr>
            <a:graphicFrameLocks noGrp="1"/>
          </p:cNvGraphicFramePr>
          <p:nvPr>
            <p:extLst>
              <p:ext uri="{D42A27DB-BD31-4B8C-83A1-F6EECF244321}">
                <p14:modId xmlns:p14="http://schemas.microsoft.com/office/powerpoint/2010/main" val="2113902582"/>
              </p:ext>
            </p:extLst>
          </p:nvPr>
        </p:nvGraphicFramePr>
        <p:xfrm>
          <a:off x="2607128" y="1376685"/>
          <a:ext cx="7696200" cy="4389120"/>
        </p:xfrm>
        <a:graphic>
          <a:graphicData uri="http://schemas.openxmlformats.org/drawingml/2006/table">
            <a:tbl>
              <a:tblPr firstRow="1" firstCol="1" lastRow="1" lastCol="1" bandRow="1" bandCol="1"/>
              <a:tblGrid>
                <a:gridCol w="5700889">
                  <a:extLst>
                    <a:ext uri="{9D8B030D-6E8A-4147-A177-3AD203B41FA5}">
                      <a16:colId xmlns:a16="http://schemas.microsoft.com/office/drawing/2014/main" val="20000"/>
                    </a:ext>
                  </a:extLst>
                </a:gridCol>
                <a:gridCol w="1995311">
                  <a:extLst>
                    <a:ext uri="{9D8B030D-6E8A-4147-A177-3AD203B41FA5}">
                      <a16:colId xmlns:a16="http://schemas.microsoft.com/office/drawing/2014/main" val="20001"/>
                    </a:ext>
                  </a:extLst>
                </a:gridCol>
              </a:tblGrid>
              <a:tr h="306778">
                <a:tc>
                  <a:txBody>
                    <a:bodyPr/>
                    <a:lstStyle/>
                    <a:p>
                      <a:pPr algn="l" rtl="0"/>
                      <a:r>
                        <a:rPr lang="en-US" sz="2400" dirty="0">
                          <a:effectLst/>
                          <a:latin typeface="Calibri" panose="020F0502020204030204" pitchFamily="34" charset="0"/>
                          <a:ea typeface="Times New Roman" panose="02020603050405020304" pitchFamily="18" charset="0"/>
                          <a:cs typeface="Calibri" panose="020F0502020204030204" pitchFamily="34" charset="0"/>
                        </a:rPr>
                        <a:t>Cash flow From operating Activities: </a:t>
                      </a:r>
                    </a:p>
                  </a:txBody>
                  <a:tcPr marL="68580" marR="68580" marT="0" marB="0">
                    <a:lnL w="47625"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47625" cap="flat" cmpd="dbl" algn="ctr">
                      <a:solidFill>
                        <a:srgbClr val="000000"/>
                      </a:solidFill>
                      <a:prstDash val="solid"/>
                      <a:round/>
                      <a:headEnd type="none" w="med" len="med"/>
                      <a:tailEnd type="none" w="med" len="med"/>
                    </a:lnT>
                    <a:lnB>
                      <a:noFill/>
                    </a:lnB>
                    <a:noFill/>
                  </a:tcPr>
                </a:tc>
                <a:tc>
                  <a:txBody>
                    <a:bodyPr/>
                    <a:lstStyle/>
                    <a:p>
                      <a:pPr algn="ctr" rtl="0"/>
                      <a:r>
                        <a:rPr lang="en-US" sz="2400" dirty="0">
                          <a:effectLst/>
                          <a:latin typeface="Calibri" panose="020F0502020204030204" pitchFamily="34" charset="0"/>
                          <a:ea typeface="Times New Roman" panose="02020603050405020304" pitchFamily="18" charset="0"/>
                          <a:cs typeface="Calibri" panose="020F0502020204030204" pitchFamily="34" charset="0"/>
                        </a:rPr>
                        <a:t> </a:t>
                      </a:r>
                    </a:p>
                  </a:txBody>
                  <a:tcPr marL="68580" marR="68580" marT="0" marB="0">
                    <a:lnL w="28575" cap="flat" cmpd="sng" algn="ctr">
                      <a:solidFill>
                        <a:srgbClr val="000000"/>
                      </a:solidFill>
                      <a:prstDash val="solid"/>
                      <a:round/>
                      <a:headEnd type="none" w="med" len="med"/>
                      <a:tailEnd type="none" w="med" len="med"/>
                    </a:lnL>
                    <a:lnR w="47625" cap="flat" cmpd="dbl" algn="ctr">
                      <a:solidFill>
                        <a:srgbClr val="000000"/>
                      </a:solidFill>
                      <a:prstDash val="solid"/>
                      <a:round/>
                      <a:headEnd type="none" w="med" len="med"/>
                      <a:tailEnd type="none" w="med" len="med"/>
                    </a:lnR>
                    <a:lnT w="47625" cap="flat" cmpd="dbl" algn="ctr">
                      <a:solidFill>
                        <a:srgbClr val="000000"/>
                      </a:solidFill>
                      <a:prstDash val="solid"/>
                      <a:round/>
                      <a:headEnd type="none" w="med" len="med"/>
                      <a:tailEnd type="none" w="med" len="med"/>
                    </a:lnT>
                    <a:lnB>
                      <a:noFill/>
                    </a:lnB>
                    <a:noFill/>
                  </a:tcPr>
                </a:tc>
                <a:extLst>
                  <a:ext uri="{0D108BD9-81ED-4DB2-BD59-A6C34878D82A}">
                    <a16:rowId xmlns:a16="http://schemas.microsoft.com/office/drawing/2014/main" val="10000"/>
                  </a:ext>
                </a:extLst>
              </a:tr>
              <a:tr h="306778">
                <a:tc>
                  <a:txBody>
                    <a:bodyPr/>
                    <a:lstStyle/>
                    <a:p>
                      <a:pPr algn="l" rtl="0"/>
                      <a:r>
                        <a:rPr lang="en-US" sz="2400" b="1" dirty="0">
                          <a:solidFill>
                            <a:srgbClr val="C00000"/>
                          </a:solidFill>
                          <a:effectLst/>
                          <a:latin typeface="Calibri" panose="020F0502020204030204" pitchFamily="34" charset="0"/>
                          <a:ea typeface="Times New Roman" panose="02020603050405020304" pitchFamily="18" charset="0"/>
                          <a:cs typeface="Calibri" panose="020F0502020204030204" pitchFamily="34" charset="0"/>
                        </a:rPr>
                        <a:t>Net income </a:t>
                      </a:r>
                    </a:p>
                  </a:txBody>
                  <a:tcPr marL="68580" marR="68580" marT="0" marB="0">
                    <a:lnL w="47625"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algn="ctr" rtl="0"/>
                      <a:r>
                        <a:rPr lang="en-US" sz="2400">
                          <a:effectLst/>
                          <a:latin typeface="Calibri" panose="020F0502020204030204" pitchFamily="34" charset="0"/>
                          <a:ea typeface="Times New Roman" panose="02020603050405020304" pitchFamily="18" charset="0"/>
                          <a:cs typeface="Calibri" panose="020F0502020204030204" pitchFamily="34" charset="0"/>
                        </a:rPr>
                        <a:t>180000</a:t>
                      </a:r>
                    </a:p>
                  </a:txBody>
                  <a:tcPr marL="68580" marR="68580" marT="0" marB="0">
                    <a:lnL w="28575" cap="flat" cmpd="sng" algn="ctr">
                      <a:solidFill>
                        <a:srgbClr val="000000"/>
                      </a:solidFill>
                      <a:prstDash val="solid"/>
                      <a:round/>
                      <a:headEnd type="none" w="med" len="med"/>
                      <a:tailEnd type="none" w="med" len="med"/>
                    </a:lnL>
                    <a:lnR w="47625" cap="flat" cmpd="dbl"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10001"/>
                  </a:ext>
                </a:extLst>
              </a:tr>
              <a:tr h="306778">
                <a:tc>
                  <a:txBody>
                    <a:bodyPr/>
                    <a:lstStyle/>
                    <a:p>
                      <a:pPr marL="114300" indent="-114300" algn="l" rtl="0"/>
                      <a:r>
                        <a:rPr lang="en-US" sz="2400" b="1" dirty="0">
                          <a:effectLst/>
                          <a:latin typeface="Calibri" panose="020F0502020204030204" pitchFamily="34" charset="0"/>
                          <a:ea typeface="Times New Roman" panose="02020603050405020304" pitchFamily="18" charset="0"/>
                          <a:cs typeface="Calibri" panose="020F0502020204030204" pitchFamily="34" charset="0"/>
                        </a:rPr>
                        <a:t>Adjustment to reconcile Net income to Net Cash</a:t>
                      </a:r>
                      <a:endParaRPr lang="en-US" sz="2400" dirty="0">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lnL w="47625"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algn="ctr" rtl="0"/>
                      <a:r>
                        <a:rPr lang="en-US" sz="2400">
                          <a:effectLst/>
                          <a:latin typeface="Calibri" panose="020F0502020204030204" pitchFamily="34" charset="0"/>
                          <a:ea typeface="Times New Roman" panose="02020603050405020304" pitchFamily="18" charset="0"/>
                          <a:cs typeface="Calibri" panose="020F0502020204030204" pitchFamily="34" charset="0"/>
                        </a:rPr>
                        <a:t> </a:t>
                      </a:r>
                    </a:p>
                  </a:txBody>
                  <a:tcPr marL="68580" marR="68580" marT="0" marB="0" anchor="ctr">
                    <a:lnL w="28575" cap="flat" cmpd="sng" algn="ctr">
                      <a:solidFill>
                        <a:srgbClr val="000000"/>
                      </a:solidFill>
                      <a:prstDash val="solid"/>
                      <a:round/>
                      <a:headEnd type="none" w="med" len="med"/>
                      <a:tailEnd type="none" w="med" len="med"/>
                    </a:lnL>
                    <a:lnR w="47625" cap="flat" cmpd="dbl"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10002"/>
                  </a:ext>
                </a:extLst>
              </a:tr>
              <a:tr h="350603">
                <a:tc>
                  <a:txBody>
                    <a:bodyPr/>
                    <a:lstStyle/>
                    <a:p>
                      <a:pPr algn="l" rtl="0"/>
                      <a:r>
                        <a:rPr lang="en-US" sz="2400" dirty="0">
                          <a:effectLst/>
                          <a:latin typeface="Calibri" panose="020F0502020204030204" pitchFamily="34" charset="0"/>
                          <a:ea typeface="Times New Roman" panose="02020603050405020304" pitchFamily="18" charset="0"/>
                          <a:cs typeface="Calibri" panose="020F0502020204030204" pitchFamily="34" charset="0"/>
                        </a:rPr>
                        <a:t>Depreciation Expense</a:t>
                      </a:r>
                    </a:p>
                  </a:txBody>
                  <a:tcPr marL="68580" marR="68580" marT="0" marB="0">
                    <a:lnL w="47625"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algn="ctr" rtl="0"/>
                      <a:r>
                        <a:rPr lang="en-US" sz="2400">
                          <a:effectLst/>
                          <a:latin typeface="Calibri" panose="020F0502020204030204" pitchFamily="34" charset="0"/>
                          <a:ea typeface="Times New Roman" panose="02020603050405020304" pitchFamily="18" charset="0"/>
                          <a:cs typeface="Calibri" panose="020F0502020204030204" pitchFamily="34" charset="0"/>
                        </a:rPr>
                        <a:t>26000</a:t>
                      </a:r>
                    </a:p>
                  </a:txBody>
                  <a:tcPr marL="68580" marR="68580" marT="0" marB="0">
                    <a:lnL w="28575" cap="flat" cmpd="sng" algn="ctr">
                      <a:solidFill>
                        <a:srgbClr val="000000"/>
                      </a:solidFill>
                      <a:prstDash val="solid"/>
                      <a:round/>
                      <a:headEnd type="none" w="med" len="med"/>
                      <a:tailEnd type="none" w="med" len="med"/>
                    </a:lnL>
                    <a:lnR w="47625" cap="flat" cmpd="dbl"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10003"/>
                  </a:ext>
                </a:extLst>
              </a:tr>
              <a:tr h="350603">
                <a:tc>
                  <a:txBody>
                    <a:bodyPr/>
                    <a:lstStyle/>
                    <a:p>
                      <a:pPr algn="l" rtl="0"/>
                      <a:r>
                        <a:rPr lang="en-US" sz="2400" dirty="0">
                          <a:effectLst/>
                          <a:latin typeface="Calibri" panose="020F0502020204030204" pitchFamily="34" charset="0"/>
                          <a:ea typeface="Times New Roman" panose="02020603050405020304" pitchFamily="18" charset="0"/>
                          <a:cs typeface="Calibri" panose="020F0502020204030204" pitchFamily="34" charset="0"/>
                        </a:rPr>
                        <a:t>Increase in accounts receivable</a:t>
                      </a:r>
                    </a:p>
                  </a:txBody>
                  <a:tcPr marL="68580" marR="68580" marT="0" marB="0">
                    <a:lnL w="47625"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algn="ctr" rtl="0"/>
                      <a:r>
                        <a:rPr lang="en-US" sz="2400">
                          <a:effectLst/>
                          <a:latin typeface="Calibri" panose="020F0502020204030204" pitchFamily="34" charset="0"/>
                          <a:ea typeface="Times New Roman" panose="02020603050405020304" pitchFamily="18" charset="0"/>
                          <a:cs typeface="Calibri" panose="020F0502020204030204" pitchFamily="34" charset="0"/>
                        </a:rPr>
                        <a:t>(15000)</a:t>
                      </a:r>
                    </a:p>
                  </a:txBody>
                  <a:tcPr marL="68580" marR="68580" marT="0" marB="0">
                    <a:lnL w="28575" cap="flat" cmpd="sng" algn="ctr">
                      <a:solidFill>
                        <a:srgbClr val="000000"/>
                      </a:solidFill>
                      <a:prstDash val="solid"/>
                      <a:round/>
                      <a:headEnd type="none" w="med" len="med"/>
                      <a:tailEnd type="none" w="med" len="med"/>
                    </a:lnL>
                    <a:lnR w="47625" cap="flat" cmpd="dbl"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10004"/>
                  </a:ext>
                </a:extLst>
              </a:tr>
              <a:tr h="350603">
                <a:tc>
                  <a:txBody>
                    <a:bodyPr/>
                    <a:lstStyle/>
                    <a:p>
                      <a:pPr algn="l" rtl="0"/>
                      <a:r>
                        <a:rPr lang="en-US" sz="2400" dirty="0">
                          <a:effectLst/>
                          <a:latin typeface="Calibri" panose="020F0502020204030204" pitchFamily="34" charset="0"/>
                          <a:ea typeface="Times New Roman" panose="02020603050405020304" pitchFamily="18" charset="0"/>
                          <a:cs typeface="Calibri" panose="020F0502020204030204" pitchFamily="34" charset="0"/>
                        </a:rPr>
                        <a:t>Increase in inventory</a:t>
                      </a:r>
                    </a:p>
                  </a:txBody>
                  <a:tcPr marL="68580" marR="68580" marT="0" marB="0">
                    <a:lnL w="47625"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algn="ctr" rtl="0"/>
                      <a:r>
                        <a:rPr lang="en-US" sz="2400">
                          <a:effectLst/>
                          <a:latin typeface="Calibri" panose="020F0502020204030204" pitchFamily="34" charset="0"/>
                          <a:ea typeface="Times New Roman" panose="02020603050405020304" pitchFamily="18" charset="0"/>
                          <a:cs typeface="Calibri" panose="020F0502020204030204" pitchFamily="34" charset="0"/>
                        </a:rPr>
                        <a:t>(40000)</a:t>
                      </a:r>
                    </a:p>
                  </a:txBody>
                  <a:tcPr marL="68580" marR="68580" marT="0" marB="0">
                    <a:lnL w="28575" cap="flat" cmpd="sng" algn="ctr">
                      <a:solidFill>
                        <a:srgbClr val="000000"/>
                      </a:solidFill>
                      <a:prstDash val="solid"/>
                      <a:round/>
                      <a:headEnd type="none" w="med" len="med"/>
                      <a:tailEnd type="none" w="med" len="med"/>
                    </a:lnL>
                    <a:lnR w="47625" cap="flat" cmpd="dbl"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10005"/>
                  </a:ext>
                </a:extLst>
              </a:tr>
              <a:tr h="350603">
                <a:tc>
                  <a:txBody>
                    <a:bodyPr/>
                    <a:lstStyle/>
                    <a:p>
                      <a:pPr algn="l" rtl="0"/>
                      <a:r>
                        <a:rPr lang="en-US" sz="2400" dirty="0">
                          <a:effectLst/>
                          <a:latin typeface="Calibri" panose="020F0502020204030204" pitchFamily="34" charset="0"/>
                          <a:ea typeface="Times New Roman" panose="02020603050405020304" pitchFamily="18" charset="0"/>
                          <a:cs typeface="Calibri" panose="020F0502020204030204" pitchFamily="34" charset="0"/>
                        </a:rPr>
                        <a:t>Decrease in Prepaid expenses</a:t>
                      </a:r>
                    </a:p>
                  </a:txBody>
                  <a:tcPr marL="68580" marR="68580" marT="0" marB="0">
                    <a:lnL w="47625"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algn="ctr" rtl="0"/>
                      <a:r>
                        <a:rPr lang="en-US" sz="2400">
                          <a:effectLst/>
                          <a:latin typeface="Calibri" panose="020F0502020204030204" pitchFamily="34" charset="0"/>
                          <a:ea typeface="Times New Roman" panose="02020603050405020304" pitchFamily="18" charset="0"/>
                          <a:cs typeface="Calibri" panose="020F0502020204030204" pitchFamily="34" charset="0"/>
                        </a:rPr>
                        <a:t>2000</a:t>
                      </a:r>
                    </a:p>
                  </a:txBody>
                  <a:tcPr marL="68580" marR="68580" marT="0" marB="0">
                    <a:lnL w="28575" cap="flat" cmpd="sng" algn="ctr">
                      <a:solidFill>
                        <a:srgbClr val="000000"/>
                      </a:solidFill>
                      <a:prstDash val="solid"/>
                      <a:round/>
                      <a:headEnd type="none" w="med" len="med"/>
                      <a:tailEnd type="none" w="med" len="med"/>
                    </a:lnL>
                    <a:lnR w="47625" cap="flat" cmpd="dbl"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10006"/>
                  </a:ext>
                </a:extLst>
              </a:tr>
              <a:tr h="350603">
                <a:tc>
                  <a:txBody>
                    <a:bodyPr/>
                    <a:lstStyle/>
                    <a:p>
                      <a:pPr algn="l" rtl="0"/>
                      <a:r>
                        <a:rPr lang="en-US" sz="2400" dirty="0">
                          <a:effectLst/>
                          <a:latin typeface="Calibri" panose="020F0502020204030204" pitchFamily="34" charset="0"/>
                          <a:ea typeface="Times New Roman" panose="02020603050405020304" pitchFamily="18" charset="0"/>
                          <a:cs typeface="Calibri" panose="020F0502020204030204" pitchFamily="34" charset="0"/>
                        </a:rPr>
                        <a:t>Decrease in accounts payable</a:t>
                      </a:r>
                    </a:p>
                  </a:txBody>
                  <a:tcPr marL="68580" marR="68580" marT="0" marB="0">
                    <a:lnL w="47625"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algn="ctr" rtl="0"/>
                      <a:r>
                        <a:rPr lang="en-US" sz="2400">
                          <a:effectLst/>
                          <a:latin typeface="Calibri" panose="020F0502020204030204" pitchFamily="34" charset="0"/>
                          <a:ea typeface="Times New Roman" panose="02020603050405020304" pitchFamily="18" charset="0"/>
                          <a:cs typeface="Calibri" panose="020F0502020204030204" pitchFamily="34" charset="0"/>
                        </a:rPr>
                        <a:t>( 4000)</a:t>
                      </a:r>
                    </a:p>
                  </a:txBody>
                  <a:tcPr marL="68580" marR="68580" marT="0" marB="0">
                    <a:lnL w="28575" cap="flat" cmpd="sng" algn="ctr">
                      <a:solidFill>
                        <a:srgbClr val="000000"/>
                      </a:solidFill>
                      <a:prstDash val="solid"/>
                      <a:round/>
                      <a:headEnd type="none" w="med" len="med"/>
                      <a:tailEnd type="none" w="med" len="med"/>
                    </a:lnL>
                    <a:lnR w="47625" cap="flat" cmpd="dbl"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10007"/>
                  </a:ext>
                </a:extLst>
              </a:tr>
              <a:tr h="350603">
                <a:tc>
                  <a:txBody>
                    <a:bodyPr/>
                    <a:lstStyle/>
                    <a:p>
                      <a:pPr algn="l" rtl="0"/>
                      <a:r>
                        <a:rPr lang="en-US" sz="2400" dirty="0">
                          <a:effectLst/>
                          <a:latin typeface="Calibri" panose="020F0502020204030204" pitchFamily="34" charset="0"/>
                          <a:ea typeface="Times New Roman" panose="02020603050405020304" pitchFamily="18" charset="0"/>
                          <a:cs typeface="Calibri" panose="020F0502020204030204" pitchFamily="34" charset="0"/>
                        </a:rPr>
                        <a:t>Loss on sale of equipment</a:t>
                      </a:r>
                    </a:p>
                  </a:txBody>
                  <a:tcPr marL="68580" marR="68580" marT="0" marB="0">
                    <a:lnL w="47625"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tc>
                  <a:txBody>
                    <a:bodyPr/>
                    <a:lstStyle/>
                    <a:p>
                      <a:pPr algn="ctr" rtl="0"/>
                      <a:r>
                        <a:rPr lang="en-US" sz="2400">
                          <a:effectLst/>
                          <a:latin typeface="Calibri" panose="020F0502020204030204" pitchFamily="34" charset="0"/>
                          <a:ea typeface="Times New Roman" panose="02020603050405020304" pitchFamily="18" charset="0"/>
                          <a:cs typeface="Calibri" panose="020F0502020204030204" pitchFamily="34" charset="0"/>
                        </a:rPr>
                        <a:t>3000</a:t>
                      </a:r>
                    </a:p>
                  </a:txBody>
                  <a:tcPr marL="68580" marR="68580" marT="0" marB="0">
                    <a:lnL w="28575" cap="flat" cmpd="sng" algn="ctr">
                      <a:solidFill>
                        <a:srgbClr val="000000"/>
                      </a:solidFill>
                      <a:prstDash val="solid"/>
                      <a:round/>
                      <a:headEnd type="none" w="med" len="med"/>
                      <a:tailEnd type="none" w="med" len="med"/>
                    </a:lnL>
                    <a:lnR w="47625" cap="flat" cmpd="dbl"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08"/>
                  </a:ext>
                </a:extLst>
              </a:tr>
              <a:tr h="306778">
                <a:tc>
                  <a:txBody>
                    <a:bodyPr/>
                    <a:lstStyle/>
                    <a:p>
                      <a:pPr algn="l" rtl="0"/>
                      <a:r>
                        <a:rPr lang="en-US" sz="2400" b="1" dirty="0">
                          <a:solidFill>
                            <a:srgbClr val="C00000"/>
                          </a:solidFill>
                          <a:effectLst/>
                          <a:highlight>
                            <a:srgbClr val="E6E6E6"/>
                          </a:highlight>
                          <a:latin typeface="Calibri" panose="020F0502020204030204" pitchFamily="34" charset="0"/>
                          <a:ea typeface="Times New Roman" panose="02020603050405020304" pitchFamily="18" charset="0"/>
                          <a:cs typeface="Calibri" panose="020F0502020204030204" pitchFamily="34" charset="0"/>
                        </a:rPr>
                        <a:t>Net Cash flow provided by operating Activities.</a:t>
                      </a:r>
                    </a:p>
                  </a:txBody>
                  <a:tcPr marL="68580" marR="68580" marT="0" marB="0">
                    <a:lnL w="47625"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47625" cap="flat" cmpd="dbl" algn="ctr">
                      <a:solidFill>
                        <a:srgbClr val="000000"/>
                      </a:solidFill>
                      <a:prstDash val="solid"/>
                      <a:round/>
                      <a:headEnd type="none" w="med" len="med"/>
                      <a:tailEnd type="none" w="med" len="med"/>
                    </a:lnB>
                    <a:solidFill>
                      <a:srgbClr val="E6E6E6"/>
                    </a:solidFill>
                  </a:tcPr>
                </a:tc>
                <a:tc>
                  <a:txBody>
                    <a:bodyPr/>
                    <a:lstStyle/>
                    <a:p>
                      <a:pPr algn="ctr" rtl="0"/>
                      <a:r>
                        <a:rPr lang="en-US" sz="2400" b="1" dirty="0">
                          <a:solidFill>
                            <a:srgbClr val="C00000"/>
                          </a:solidFill>
                          <a:effectLst/>
                          <a:highlight>
                            <a:srgbClr val="E6E6E6"/>
                          </a:highlight>
                          <a:latin typeface="Calibri" panose="020F0502020204030204" pitchFamily="34" charset="0"/>
                          <a:ea typeface="Times New Roman" panose="02020603050405020304" pitchFamily="18" charset="0"/>
                          <a:cs typeface="Calibri" panose="020F0502020204030204" pitchFamily="34" charset="0"/>
                        </a:rPr>
                        <a:t>152000</a:t>
                      </a:r>
                    </a:p>
                  </a:txBody>
                  <a:tcPr marL="68580" marR="68580" marT="0" marB="0" anchor="ctr">
                    <a:lnL w="28575" cap="flat" cmpd="sng" algn="ctr">
                      <a:solidFill>
                        <a:srgbClr val="000000"/>
                      </a:solidFill>
                      <a:prstDash val="solid"/>
                      <a:round/>
                      <a:headEnd type="none" w="med" len="med"/>
                      <a:tailEnd type="none" w="med" len="med"/>
                    </a:lnL>
                    <a:lnR w="47625" cap="flat" cmpd="dbl"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47625" cap="flat" cmpd="dbl" algn="ctr">
                      <a:solidFill>
                        <a:srgbClr val="000000"/>
                      </a:solidFill>
                      <a:prstDash val="solid"/>
                      <a:round/>
                      <a:headEnd type="none" w="med" len="med"/>
                      <a:tailEnd type="none" w="med" len="med"/>
                    </a:lnB>
                    <a:solidFill>
                      <a:srgbClr val="E6E6E6"/>
                    </a:solidFill>
                  </a:tcPr>
                </a:tc>
                <a:extLst>
                  <a:ext uri="{0D108BD9-81ED-4DB2-BD59-A6C34878D82A}">
                    <a16:rowId xmlns:a16="http://schemas.microsoft.com/office/drawing/2014/main" val="10009"/>
                  </a:ext>
                </a:extLst>
              </a:tr>
            </a:tbl>
          </a:graphicData>
        </a:graphic>
      </p:graphicFrame>
      <p:sp>
        <p:nvSpPr>
          <p:cNvPr id="3" name="Rectangle 3">
            <a:extLst>
              <a:ext uri="{FF2B5EF4-FFF2-40B4-BE49-F238E27FC236}">
                <a16:creationId xmlns:a16="http://schemas.microsoft.com/office/drawing/2014/main" id="{EBDAA9D4-056C-C5CD-9CA2-D08517E3530B}"/>
              </a:ext>
            </a:extLst>
          </p:cNvPr>
          <p:cNvSpPr>
            <a:spLocks noChangeArrowheads="1"/>
          </p:cNvSpPr>
          <p:nvPr/>
        </p:nvSpPr>
        <p:spPr bwMode="auto">
          <a:xfrm>
            <a:off x="979716" y="6021082"/>
            <a:ext cx="4168775" cy="354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100" b="1" dirty="0">
                <a:ea typeface="Times New Roman" panose="02020603050405020304" pitchFamily="18" charset="0"/>
                <a:cs typeface="Simplified Arabic" panose="02020603050405020304" pitchFamily="18" charset="-78"/>
              </a:rPr>
              <a:t> 	</a:t>
            </a:r>
            <a:r>
              <a:rPr lang="en-US" altLang="en-US" sz="1700" b="1" dirty="0">
                <a:latin typeface="Bauhaus"/>
                <a:ea typeface="Times New Roman" panose="02020603050405020304" pitchFamily="18" charset="0"/>
                <a:cs typeface="Simplified Arabic" panose="02020603050405020304" pitchFamily="18" charset="-78"/>
              </a:rPr>
              <a:t>The correct Answer is (B)</a:t>
            </a:r>
            <a:endParaRPr lang="en-US" altLang="en-US" dirty="0">
              <a:ea typeface="Times New Roman" panose="02020603050405020304" pitchFamily="18" charset="0"/>
              <a:cs typeface="Simplified Arabic" panose="02020603050405020304" pitchFamily="18" charset="-78"/>
            </a:endParaRPr>
          </a:p>
        </p:txBody>
      </p:sp>
      <p:sp>
        <p:nvSpPr>
          <p:cNvPr id="4" name="TextBox 3">
            <a:extLst>
              <a:ext uri="{FF2B5EF4-FFF2-40B4-BE49-F238E27FC236}">
                <a16:creationId xmlns:a16="http://schemas.microsoft.com/office/drawing/2014/main" id="{9FA3A05C-C87A-9900-1F79-7036E54AA42B}"/>
              </a:ext>
            </a:extLst>
          </p:cNvPr>
          <p:cNvSpPr txBox="1"/>
          <p:nvPr/>
        </p:nvSpPr>
        <p:spPr>
          <a:xfrm>
            <a:off x="2030010" y="612327"/>
            <a:ext cx="5301519"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Operating Activities</a:t>
            </a:r>
          </a:p>
        </p:txBody>
      </p:sp>
    </p:spTree>
    <p:extLst>
      <p:ext uri="{BB962C8B-B14F-4D97-AF65-F5344CB8AC3E}">
        <p14:creationId xmlns:p14="http://schemas.microsoft.com/office/powerpoint/2010/main" val="10585273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920AD3-0F5A-B975-D872-CF61A141D09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75C102-6DE8-DD60-D05F-8ABCE8019EE7}"/>
              </a:ext>
            </a:extLst>
          </p:cNvPr>
          <p:cNvSpPr/>
          <p:nvPr/>
        </p:nvSpPr>
        <p:spPr>
          <a:xfrm>
            <a:off x="391887" y="1224643"/>
            <a:ext cx="11462656" cy="53681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5" name="Rectangle 4">
            <a:extLst>
              <a:ext uri="{FF2B5EF4-FFF2-40B4-BE49-F238E27FC236}">
                <a16:creationId xmlns:a16="http://schemas.microsoft.com/office/drawing/2014/main" id="{8162AF34-98E6-1453-5355-CB0F4C9E3FC4}"/>
              </a:ext>
            </a:extLst>
          </p:cNvPr>
          <p:cNvSpPr/>
          <p:nvPr/>
        </p:nvSpPr>
        <p:spPr>
          <a:xfrm>
            <a:off x="617280" y="3142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A96B22-B1F2-E2C7-1781-40E7D9BFAE6D}"/>
              </a:ext>
            </a:extLst>
          </p:cNvPr>
          <p:cNvSpPr txBox="1"/>
          <p:nvPr/>
        </p:nvSpPr>
        <p:spPr>
          <a:xfrm>
            <a:off x="722700" y="39463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FB71177-2A34-6367-4C22-3F399A0272BD}"/>
              </a:ext>
            </a:extLst>
          </p:cNvPr>
          <p:cNvSpPr txBox="1"/>
          <p:nvPr/>
        </p:nvSpPr>
        <p:spPr>
          <a:xfrm>
            <a:off x="836394" y="61232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0A556A3C-9962-3B66-FCEF-D1E6A453C8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49" y="148300"/>
            <a:ext cx="2305141" cy="1076343"/>
          </a:xfrm>
          <a:prstGeom prst="rect">
            <a:avLst/>
          </a:prstGeom>
        </p:spPr>
      </p:pic>
      <p:sp>
        <p:nvSpPr>
          <p:cNvPr id="2" name="Rectangle 3">
            <a:extLst>
              <a:ext uri="{FF2B5EF4-FFF2-40B4-BE49-F238E27FC236}">
                <a16:creationId xmlns:a16="http://schemas.microsoft.com/office/drawing/2014/main" id="{46C3E9C2-6F59-93C6-246B-ECC8FD43ABA4}"/>
              </a:ext>
            </a:extLst>
          </p:cNvPr>
          <p:cNvSpPr>
            <a:spLocks noChangeArrowheads="1"/>
          </p:cNvSpPr>
          <p:nvPr/>
        </p:nvSpPr>
        <p:spPr bwMode="auto">
          <a:xfrm>
            <a:off x="2174419" y="1485592"/>
            <a:ext cx="7843157" cy="560388"/>
          </a:xfrm>
          <a:prstGeom prst="rect">
            <a:avLst/>
          </a:prstGeom>
          <a:solidFill>
            <a:srgbClr val="003399"/>
          </a:solidFill>
          <a:ln w="12700">
            <a:solidFill>
              <a:schemeClr val="tx1"/>
            </a:solidFill>
            <a:miter lim="800000"/>
            <a:headEnd/>
            <a:tailEnd/>
          </a:ln>
          <a:effectLst>
            <a:outerShdw dist="107763" dir="2700000" algn="ctr" rotWithShape="0">
              <a:schemeClr val="bg2"/>
            </a:outerShdw>
          </a:effectLst>
        </p:spPr>
        <p:txBody>
          <a:bodyPr lIns="90488" tIns="44450" rIns="90488" bIns="44450"/>
          <a:lstStyle/>
          <a:p>
            <a:pPr marL="109538" algn="ctr">
              <a:defRPr/>
            </a:pPr>
            <a:r>
              <a:rPr lang="en-US" sz="3000" b="1" i="1" dirty="0">
                <a:solidFill>
                  <a:schemeClr val="bg1"/>
                </a:solidFill>
                <a:effectLst>
                  <a:outerShdw blurRad="38100" dist="38100" dir="2700000" algn="tl">
                    <a:srgbClr val="000000"/>
                  </a:outerShdw>
                </a:effectLst>
                <a:latin typeface="Calibri" panose="020F0502020204030204" pitchFamily="34" charset="0"/>
                <a:cs typeface="Calibri" panose="020F0502020204030204" pitchFamily="34" charset="0"/>
              </a:rPr>
              <a:t>Classification of Cash Flows</a:t>
            </a:r>
          </a:p>
        </p:txBody>
      </p:sp>
      <p:sp>
        <p:nvSpPr>
          <p:cNvPr id="3" name="Rectangle 5">
            <a:extLst>
              <a:ext uri="{FF2B5EF4-FFF2-40B4-BE49-F238E27FC236}">
                <a16:creationId xmlns:a16="http://schemas.microsoft.com/office/drawing/2014/main" id="{F0796B34-87E4-0708-98CD-3B54037A1A5C}"/>
              </a:ext>
            </a:extLst>
          </p:cNvPr>
          <p:cNvSpPr>
            <a:spLocks noChangeArrowheads="1"/>
          </p:cNvSpPr>
          <p:nvPr/>
        </p:nvSpPr>
        <p:spPr bwMode="auto">
          <a:xfrm>
            <a:off x="2030010" y="2824861"/>
            <a:ext cx="8429625" cy="3434786"/>
          </a:xfrm>
          <a:prstGeom prst="rect">
            <a:avLst/>
          </a:prstGeom>
          <a:solidFill>
            <a:schemeClr val="accent1">
              <a:lumMod val="20000"/>
              <a:lumOff val="80000"/>
            </a:schemeClr>
          </a:solidFill>
          <a:ln w="28575" cap="sq">
            <a:solidFill>
              <a:srgbClr val="800000"/>
            </a:solidFill>
            <a:miter lim="800000"/>
            <a:headEnd type="none" w="sm" len="sm"/>
            <a:tailEnd type="none" w="sm" len="sm"/>
          </a:ln>
        </p:spPr>
        <p:txBody>
          <a:bodyPr>
            <a:spAutoFit/>
          </a:bodyPr>
          <a:lstStyle>
            <a:lvl1pPr marL="234950" indent="-234950">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defRPr/>
            </a:pPr>
            <a:r>
              <a:rPr lang="en-US" altLang="en-US" b="1" dirty="0">
                <a:solidFill>
                  <a:srgbClr val="000000"/>
                </a:solidFill>
                <a:latin typeface="Calibri" panose="020F0502020204030204" pitchFamily="34" charset="0"/>
                <a:cs typeface="Calibri" panose="020F0502020204030204" pitchFamily="34" charset="0"/>
              </a:rPr>
              <a:t>Cash inflows:</a:t>
            </a:r>
          </a:p>
          <a:p>
            <a:pPr>
              <a:spcBef>
                <a:spcPct val="15000"/>
              </a:spcBef>
              <a:defRPr/>
            </a:pPr>
            <a:r>
              <a:rPr lang="en-US" altLang="en-US" dirty="0">
                <a:solidFill>
                  <a:srgbClr val="000000"/>
                </a:solidFill>
                <a:latin typeface="Calibri" panose="020F0502020204030204" pitchFamily="34" charset="0"/>
                <a:cs typeface="Calibri" panose="020F0502020204030204" pitchFamily="34" charset="0"/>
              </a:rPr>
              <a:t>      From </a:t>
            </a:r>
            <a:r>
              <a:rPr lang="en-US" altLang="en-US" dirty="0">
                <a:solidFill>
                  <a:srgbClr val="FF0000"/>
                </a:solidFill>
                <a:latin typeface="Calibri" panose="020F0502020204030204" pitchFamily="34" charset="0"/>
                <a:cs typeface="Calibri" panose="020F0502020204030204" pitchFamily="34" charset="0"/>
              </a:rPr>
              <a:t>sale</a:t>
            </a:r>
            <a:r>
              <a:rPr lang="en-US" altLang="en-US" dirty="0">
                <a:solidFill>
                  <a:srgbClr val="000000"/>
                </a:solidFill>
                <a:latin typeface="Calibri" panose="020F0502020204030204" pitchFamily="34" charset="0"/>
                <a:cs typeface="Calibri" panose="020F0502020204030204" pitchFamily="34" charset="0"/>
              </a:rPr>
              <a:t> of property, plant, and equipment(Fixed Assets).</a:t>
            </a:r>
          </a:p>
          <a:p>
            <a:pPr>
              <a:spcBef>
                <a:spcPct val="15000"/>
              </a:spcBef>
              <a:defRPr/>
            </a:pPr>
            <a:r>
              <a:rPr lang="en-US" altLang="en-US" dirty="0">
                <a:solidFill>
                  <a:srgbClr val="000000"/>
                </a:solidFill>
                <a:latin typeface="Calibri" panose="020F0502020204030204" pitchFamily="34" charset="0"/>
                <a:cs typeface="Calibri" panose="020F0502020204030204" pitchFamily="34" charset="0"/>
              </a:rPr>
              <a:t>      From </a:t>
            </a:r>
            <a:r>
              <a:rPr lang="en-US" altLang="en-US" dirty="0">
                <a:solidFill>
                  <a:srgbClr val="FF0000"/>
                </a:solidFill>
                <a:latin typeface="Calibri" panose="020F0502020204030204" pitchFamily="34" charset="0"/>
                <a:cs typeface="Calibri" panose="020F0502020204030204" pitchFamily="34" charset="0"/>
              </a:rPr>
              <a:t>sale</a:t>
            </a:r>
            <a:r>
              <a:rPr lang="en-US" altLang="en-US" dirty="0">
                <a:solidFill>
                  <a:srgbClr val="000000"/>
                </a:solidFill>
                <a:latin typeface="Calibri" panose="020F0502020204030204" pitchFamily="34" charset="0"/>
                <a:cs typeface="Calibri" panose="020F0502020204030204" pitchFamily="34" charset="0"/>
              </a:rPr>
              <a:t> of investments.</a:t>
            </a:r>
          </a:p>
          <a:p>
            <a:pPr>
              <a:spcBef>
                <a:spcPct val="15000"/>
              </a:spcBef>
              <a:defRPr/>
            </a:pPr>
            <a:r>
              <a:rPr lang="en-US" altLang="en-US" dirty="0">
                <a:solidFill>
                  <a:srgbClr val="000000"/>
                </a:solidFill>
                <a:latin typeface="Calibri" panose="020F0502020204030204" pitchFamily="34" charset="0"/>
                <a:cs typeface="Calibri" panose="020F0502020204030204" pitchFamily="34" charset="0"/>
              </a:rPr>
              <a:t>	   From collection of principal on loans to other entities.</a:t>
            </a:r>
          </a:p>
          <a:p>
            <a:pPr>
              <a:spcBef>
                <a:spcPct val="15000"/>
              </a:spcBef>
              <a:defRPr/>
            </a:pPr>
            <a:r>
              <a:rPr lang="en-US" altLang="en-US" dirty="0">
                <a:solidFill>
                  <a:srgbClr val="000000"/>
                </a:solidFill>
                <a:latin typeface="Calibri" panose="020F0502020204030204" pitchFamily="34" charset="0"/>
                <a:cs typeface="Calibri" panose="020F0502020204030204" pitchFamily="34" charset="0"/>
              </a:rPr>
              <a:t>	</a:t>
            </a:r>
            <a:r>
              <a:rPr lang="en-US" altLang="en-US" b="1" dirty="0">
                <a:solidFill>
                  <a:srgbClr val="000000"/>
                </a:solidFill>
                <a:latin typeface="Calibri" panose="020F0502020204030204" pitchFamily="34" charset="0"/>
                <a:cs typeface="Calibri" panose="020F0502020204030204" pitchFamily="34" charset="0"/>
              </a:rPr>
              <a:t>Cash outflows:</a:t>
            </a:r>
          </a:p>
          <a:p>
            <a:pPr>
              <a:spcBef>
                <a:spcPct val="15000"/>
              </a:spcBef>
              <a:defRPr/>
            </a:pPr>
            <a:r>
              <a:rPr lang="en-US" altLang="en-US" dirty="0">
                <a:solidFill>
                  <a:srgbClr val="000000"/>
                </a:solidFill>
                <a:latin typeface="Calibri" panose="020F0502020204030204" pitchFamily="34" charset="0"/>
                <a:cs typeface="Calibri" panose="020F0502020204030204" pitchFamily="34" charset="0"/>
              </a:rPr>
              <a:t>	   To </a:t>
            </a:r>
            <a:r>
              <a:rPr lang="en-US" altLang="en-US" dirty="0">
                <a:solidFill>
                  <a:srgbClr val="FF0000"/>
                </a:solidFill>
                <a:latin typeface="Calibri" panose="020F0502020204030204" pitchFamily="34" charset="0"/>
                <a:cs typeface="Calibri" panose="020F0502020204030204" pitchFamily="34" charset="0"/>
              </a:rPr>
              <a:t>purchase</a:t>
            </a:r>
            <a:r>
              <a:rPr lang="en-US" altLang="en-US" dirty="0">
                <a:solidFill>
                  <a:srgbClr val="000000"/>
                </a:solidFill>
                <a:latin typeface="Calibri" panose="020F0502020204030204" pitchFamily="34" charset="0"/>
                <a:cs typeface="Calibri" panose="020F0502020204030204" pitchFamily="34" charset="0"/>
              </a:rPr>
              <a:t> property, plant, and equipment (Fixed Assets).</a:t>
            </a:r>
          </a:p>
          <a:p>
            <a:pPr>
              <a:spcBef>
                <a:spcPct val="15000"/>
              </a:spcBef>
              <a:defRPr/>
            </a:pPr>
            <a:r>
              <a:rPr lang="en-US" altLang="en-US" dirty="0">
                <a:solidFill>
                  <a:srgbClr val="000000"/>
                </a:solidFill>
                <a:latin typeface="Calibri" panose="020F0502020204030204" pitchFamily="34" charset="0"/>
                <a:cs typeface="Calibri" panose="020F0502020204030204" pitchFamily="34" charset="0"/>
              </a:rPr>
              <a:t>	   To </a:t>
            </a:r>
            <a:r>
              <a:rPr lang="en-US" altLang="en-US" dirty="0">
                <a:solidFill>
                  <a:srgbClr val="FF0000"/>
                </a:solidFill>
                <a:latin typeface="Calibri" panose="020F0502020204030204" pitchFamily="34" charset="0"/>
                <a:cs typeface="Calibri" panose="020F0502020204030204" pitchFamily="34" charset="0"/>
              </a:rPr>
              <a:t>purchase</a:t>
            </a:r>
            <a:r>
              <a:rPr lang="en-US" altLang="en-US" dirty="0">
                <a:solidFill>
                  <a:srgbClr val="000000"/>
                </a:solidFill>
                <a:latin typeface="Calibri" panose="020F0502020204030204" pitchFamily="34" charset="0"/>
                <a:cs typeface="Calibri" panose="020F0502020204030204" pitchFamily="34" charset="0"/>
              </a:rPr>
              <a:t> investments or equity securities.             </a:t>
            </a:r>
          </a:p>
          <a:p>
            <a:pPr>
              <a:spcBef>
                <a:spcPct val="15000"/>
              </a:spcBef>
              <a:defRPr/>
            </a:pPr>
            <a:r>
              <a:rPr lang="en-US" altLang="en-US" dirty="0">
                <a:solidFill>
                  <a:srgbClr val="000000"/>
                </a:solidFill>
                <a:latin typeface="Calibri" panose="020F0502020204030204" pitchFamily="34" charset="0"/>
                <a:cs typeface="Calibri" panose="020F0502020204030204" pitchFamily="34" charset="0"/>
              </a:rPr>
              <a:t>	   To </a:t>
            </a:r>
            <a:r>
              <a:rPr lang="en-US" altLang="en-US" dirty="0">
                <a:solidFill>
                  <a:srgbClr val="FF0000"/>
                </a:solidFill>
                <a:latin typeface="Calibri" panose="020F0502020204030204" pitchFamily="34" charset="0"/>
                <a:cs typeface="Calibri" panose="020F0502020204030204" pitchFamily="34" charset="0"/>
              </a:rPr>
              <a:t>make loans </a:t>
            </a:r>
            <a:r>
              <a:rPr lang="en-US" altLang="en-US" dirty="0">
                <a:solidFill>
                  <a:srgbClr val="000000"/>
                </a:solidFill>
                <a:latin typeface="Calibri" panose="020F0502020204030204" pitchFamily="34" charset="0"/>
                <a:cs typeface="Calibri" panose="020F0502020204030204" pitchFamily="34" charset="0"/>
              </a:rPr>
              <a:t>to other entities.</a:t>
            </a:r>
          </a:p>
        </p:txBody>
      </p:sp>
      <p:sp>
        <p:nvSpPr>
          <p:cNvPr id="4" name="TextBox 2">
            <a:extLst>
              <a:ext uri="{FF2B5EF4-FFF2-40B4-BE49-F238E27FC236}">
                <a16:creationId xmlns:a16="http://schemas.microsoft.com/office/drawing/2014/main" id="{80CC800F-C380-E286-425D-68F4FF6F6D87}"/>
              </a:ext>
            </a:extLst>
          </p:cNvPr>
          <p:cNvSpPr txBox="1">
            <a:spLocks noChangeArrowheads="1"/>
          </p:cNvSpPr>
          <p:nvPr/>
        </p:nvSpPr>
        <p:spPr bwMode="auto">
          <a:xfrm>
            <a:off x="3744911" y="2247642"/>
            <a:ext cx="47021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en-US" sz="2800" b="1" dirty="0">
                <a:solidFill>
                  <a:srgbClr val="800000"/>
                </a:solidFill>
                <a:latin typeface="Calibri" panose="020F0502020204030204" pitchFamily="34" charset="0"/>
                <a:cs typeface="Calibri" panose="020F0502020204030204" pitchFamily="34" charset="0"/>
              </a:rPr>
              <a:t>Investing activities</a:t>
            </a:r>
            <a:r>
              <a:rPr lang="en-US" altLang="en-US" b="1" dirty="0">
                <a:solidFill>
                  <a:srgbClr val="800000"/>
                </a:solidFill>
                <a:latin typeface="Calibri" panose="020F0502020204030204" pitchFamily="34" charset="0"/>
                <a:cs typeface="Calibri" panose="020F0502020204030204" pitchFamily="34" charset="0"/>
              </a:rPr>
              <a:t> </a:t>
            </a:r>
            <a:endParaRPr lang="en-US" altLang="en-US" sz="2800" dirty="0">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094D7A35-7F9D-E7BE-395F-95CC0D7B4822}"/>
              </a:ext>
            </a:extLst>
          </p:cNvPr>
          <p:cNvSpPr txBox="1"/>
          <p:nvPr/>
        </p:nvSpPr>
        <p:spPr>
          <a:xfrm>
            <a:off x="2030010" y="612327"/>
            <a:ext cx="5301519"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Investing activities </a:t>
            </a:r>
          </a:p>
        </p:txBody>
      </p:sp>
    </p:spTree>
    <p:extLst>
      <p:ext uri="{BB962C8B-B14F-4D97-AF65-F5344CB8AC3E}">
        <p14:creationId xmlns:p14="http://schemas.microsoft.com/office/powerpoint/2010/main" val="6503275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FDB8E0-587C-B1EF-3544-02F646A0F2B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FEB791C-7BCD-DD8D-ACC6-FC34405DBF0E}"/>
              </a:ext>
            </a:extLst>
          </p:cNvPr>
          <p:cNvSpPr/>
          <p:nvPr/>
        </p:nvSpPr>
        <p:spPr>
          <a:xfrm>
            <a:off x="208010" y="1175656"/>
            <a:ext cx="11592104" cy="53681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Font typeface="Arial" panose="020B0604020202020204" pitchFamily="34" charset="0"/>
              <a:buChar char="•"/>
            </a:pPr>
            <a:endParaRPr lang="en-US" sz="2400" dirty="0">
              <a:solidFill>
                <a:srgbClr val="FF0000"/>
              </a:solidFill>
            </a:endParaRPr>
          </a:p>
        </p:txBody>
      </p:sp>
      <p:sp>
        <p:nvSpPr>
          <p:cNvPr id="5" name="Rectangle 4">
            <a:extLst>
              <a:ext uri="{FF2B5EF4-FFF2-40B4-BE49-F238E27FC236}">
                <a16:creationId xmlns:a16="http://schemas.microsoft.com/office/drawing/2014/main" id="{BE7D45C6-CB5A-181D-BFC7-08084DF0953C}"/>
              </a:ext>
            </a:extLst>
          </p:cNvPr>
          <p:cNvSpPr/>
          <p:nvPr/>
        </p:nvSpPr>
        <p:spPr>
          <a:xfrm>
            <a:off x="617280" y="3142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029CB1C-053E-0DCB-8E6D-6B8A5777AECE}"/>
              </a:ext>
            </a:extLst>
          </p:cNvPr>
          <p:cNvSpPr txBox="1"/>
          <p:nvPr/>
        </p:nvSpPr>
        <p:spPr>
          <a:xfrm>
            <a:off x="722700" y="39463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11F12C9-4770-5D55-001B-AF3628C53B9C}"/>
              </a:ext>
            </a:extLst>
          </p:cNvPr>
          <p:cNvSpPr txBox="1"/>
          <p:nvPr/>
        </p:nvSpPr>
        <p:spPr>
          <a:xfrm>
            <a:off x="836394" y="61232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C39928C5-3FA0-1B0F-F988-FDA98CFA9C2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49" y="148300"/>
            <a:ext cx="2305141" cy="1076343"/>
          </a:xfrm>
          <a:prstGeom prst="rect">
            <a:avLst/>
          </a:prstGeom>
        </p:spPr>
      </p:pic>
      <p:sp>
        <p:nvSpPr>
          <p:cNvPr id="3" name="TextBox 2">
            <a:extLst>
              <a:ext uri="{FF2B5EF4-FFF2-40B4-BE49-F238E27FC236}">
                <a16:creationId xmlns:a16="http://schemas.microsoft.com/office/drawing/2014/main" id="{5D37447F-2779-81D5-9BDA-2DD224CC866C}"/>
              </a:ext>
            </a:extLst>
          </p:cNvPr>
          <p:cNvSpPr txBox="1"/>
          <p:nvPr/>
        </p:nvSpPr>
        <p:spPr>
          <a:xfrm>
            <a:off x="2030010" y="612327"/>
            <a:ext cx="5301519"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Investing activities </a:t>
            </a:r>
          </a:p>
        </p:txBody>
      </p:sp>
      <p:sp>
        <p:nvSpPr>
          <p:cNvPr id="4" name="TextBox 6">
            <a:extLst>
              <a:ext uri="{FF2B5EF4-FFF2-40B4-BE49-F238E27FC236}">
                <a16:creationId xmlns:a16="http://schemas.microsoft.com/office/drawing/2014/main" id="{7846CBD0-2A04-C49F-63D5-D7DA64D7B3D7}"/>
              </a:ext>
            </a:extLst>
          </p:cNvPr>
          <p:cNvSpPr txBox="1">
            <a:spLocks noChangeArrowheads="1"/>
          </p:cNvSpPr>
          <p:nvPr/>
        </p:nvSpPr>
        <p:spPr bwMode="auto">
          <a:xfrm>
            <a:off x="1172936" y="1598370"/>
            <a:ext cx="9846127" cy="4708981"/>
          </a:xfrm>
          <a:prstGeom prst="rect">
            <a:avLst/>
          </a:prstGeom>
          <a:solidFill>
            <a:srgbClr val="669BBC">
              <a:alpha val="18039"/>
            </a:srgbClr>
          </a:solidFill>
          <a:ln>
            <a:noFill/>
          </a:ln>
        </p:spPr>
        <p:txBody>
          <a:bodyPr wrap="square">
            <a:spAutoFit/>
          </a:bodyPr>
          <a:lstStyle>
            <a:lvl1pPr>
              <a:tabLst>
                <a:tab pos="342900" algn="l"/>
              </a:tabLst>
              <a:defRPr sz="2400">
                <a:solidFill>
                  <a:schemeClr val="tx1"/>
                </a:solidFill>
                <a:latin typeface="Times New Roman" panose="02020603050405020304" pitchFamily="18" charset="0"/>
              </a:defRPr>
            </a:lvl1pPr>
            <a:lvl2pPr marL="742950" indent="-285750">
              <a:tabLst>
                <a:tab pos="342900" algn="l"/>
              </a:tabLst>
              <a:defRPr sz="2400">
                <a:solidFill>
                  <a:schemeClr val="tx1"/>
                </a:solidFill>
                <a:latin typeface="Times New Roman" panose="02020603050405020304" pitchFamily="18" charset="0"/>
              </a:defRPr>
            </a:lvl2pPr>
            <a:lvl3pPr marL="1143000" indent="-228600">
              <a:tabLst>
                <a:tab pos="342900" algn="l"/>
              </a:tabLst>
              <a:defRPr sz="2400">
                <a:solidFill>
                  <a:schemeClr val="tx1"/>
                </a:solidFill>
                <a:latin typeface="Times New Roman" panose="02020603050405020304" pitchFamily="18" charset="0"/>
              </a:defRPr>
            </a:lvl3pPr>
            <a:lvl4pPr marL="1600200" indent="-228600">
              <a:tabLst>
                <a:tab pos="342900" algn="l"/>
              </a:tabLst>
              <a:defRPr sz="2400">
                <a:solidFill>
                  <a:schemeClr val="tx1"/>
                </a:solidFill>
                <a:latin typeface="Times New Roman" panose="02020603050405020304" pitchFamily="18" charset="0"/>
              </a:defRPr>
            </a:lvl4pPr>
            <a:lvl5pPr marL="2057400" indent="-228600">
              <a:tabLst>
                <a:tab pos="342900" algn="l"/>
              </a:tabLst>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tabLst>
                <a:tab pos="342900" algn="l"/>
              </a:tabLs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tabLst>
                <a:tab pos="342900" algn="l"/>
              </a:tabLs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tabLst>
                <a:tab pos="342900" algn="l"/>
              </a:tabLs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tabLst>
                <a:tab pos="342900" algn="l"/>
              </a:tabLst>
              <a:defRPr sz="2400">
                <a:solidFill>
                  <a:schemeClr val="tx1"/>
                </a:solidFill>
                <a:latin typeface="Times New Roman" panose="02020603050405020304" pitchFamily="18" charset="0"/>
              </a:defRPr>
            </a:lvl9pPr>
          </a:lstStyle>
          <a:p>
            <a:pPr>
              <a:lnSpc>
                <a:spcPct val="150000"/>
              </a:lnSpc>
              <a:buFont typeface="Arial" panose="020B0604020202020204" pitchFamily="34" charset="0"/>
              <a:buChar char="•"/>
            </a:pPr>
            <a:r>
              <a:rPr lang="en-US" sz="2400" dirty="0">
                <a:solidFill>
                  <a:schemeClr val="tx1"/>
                </a:solidFill>
                <a:latin typeface="Calibri" panose="020F0502020204030204" pitchFamily="34" charset="0"/>
                <a:cs typeface="Calibri" panose="020F0502020204030204" pitchFamily="34" charset="0"/>
              </a:rPr>
              <a:t>Gain on sale of PPE (Property, Plant, and Equipment): $7,000</a:t>
            </a:r>
          </a:p>
          <a:p>
            <a:pPr>
              <a:lnSpc>
                <a:spcPct val="150000"/>
              </a:lnSpc>
              <a:buFont typeface="Arial" panose="020B0604020202020204" pitchFamily="34" charset="0"/>
              <a:buChar char="•"/>
            </a:pPr>
            <a:r>
              <a:rPr lang="en-US" sz="2400" dirty="0">
                <a:solidFill>
                  <a:schemeClr val="tx1"/>
                </a:solidFill>
                <a:latin typeface="Calibri" panose="020F0502020204030204" pitchFamily="34" charset="0"/>
                <a:cs typeface="Calibri" panose="020F0502020204030204" pitchFamily="34" charset="0"/>
              </a:rPr>
              <a:t>Purchases of PPE (Property, Plant, and Equipment) during the year totaled $120,000</a:t>
            </a:r>
          </a:p>
          <a:p>
            <a:pPr>
              <a:lnSpc>
                <a:spcPct val="150000"/>
              </a:lnSpc>
              <a:buFont typeface="Arial" panose="020B0604020202020204" pitchFamily="34" charset="0"/>
              <a:buChar char="•"/>
            </a:pPr>
            <a:r>
              <a:rPr lang="en-US" sz="2400" dirty="0">
                <a:solidFill>
                  <a:schemeClr val="tx1"/>
                </a:solidFill>
                <a:latin typeface="Calibri" panose="020F0502020204030204" pitchFamily="34" charset="0"/>
                <a:cs typeface="Calibri" panose="020F0502020204030204" pitchFamily="34" charset="0"/>
              </a:rPr>
              <a:t>Proceeds from sale of PPE (receipts from sale): $92,000</a:t>
            </a:r>
          </a:p>
          <a:p>
            <a:pPr>
              <a:lnSpc>
                <a:spcPct val="150000"/>
              </a:lnSpc>
              <a:buFont typeface="Arial" panose="020B0604020202020204" pitchFamily="34" charset="0"/>
              <a:buChar char="•"/>
            </a:pPr>
            <a:r>
              <a:rPr lang="en-US" sz="2400" dirty="0">
                <a:solidFill>
                  <a:schemeClr val="tx1"/>
                </a:solidFill>
                <a:latin typeface="Calibri" panose="020F0502020204030204" pitchFamily="34" charset="0"/>
                <a:cs typeface="Calibri" panose="020F0502020204030204" pitchFamily="34" charset="0"/>
              </a:rPr>
              <a:t>Collection of loans during the year: $5,000</a:t>
            </a:r>
          </a:p>
          <a:p>
            <a:pPr>
              <a:lnSpc>
                <a:spcPct val="150000"/>
              </a:lnSpc>
              <a:buFont typeface="Arial" panose="020B0604020202020204" pitchFamily="34" charset="0"/>
              <a:buChar char="•"/>
            </a:pPr>
            <a:r>
              <a:rPr lang="en-US" sz="2400" dirty="0">
                <a:solidFill>
                  <a:schemeClr val="tx1"/>
                </a:solidFill>
                <a:latin typeface="Calibri" panose="020F0502020204030204" pitchFamily="34" charset="0"/>
                <a:cs typeface="Calibri" panose="020F0502020204030204" pitchFamily="34" charset="0"/>
              </a:rPr>
              <a:t>Purchase cost of investments: $45,000</a:t>
            </a:r>
          </a:p>
          <a:p>
            <a:pPr>
              <a:lnSpc>
                <a:spcPct val="150000"/>
              </a:lnSpc>
              <a:buFont typeface="Arial" panose="020B0604020202020204" pitchFamily="34" charset="0"/>
              <a:buChar char="•"/>
            </a:pPr>
            <a:r>
              <a:rPr lang="en-US" sz="2400" dirty="0">
                <a:solidFill>
                  <a:schemeClr val="tx1"/>
                </a:solidFill>
                <a:latin typeface="Calibri" panose="020F0502020204030204" pitchFamily="34" charset="0"/>
                <a:cs typeface="Calibri" panose="020F0502020204030204" pitchFamily="34" charset="0"/>
              </a:rPr>
              <a:t>New loans made to others: $35,000</a:t>
            </a:r>
          </a:p>
          <a:p>
            <a:pPr>
              <a:buFont typeface="Arial" panose="020B0604020202020204" pitchFamily="34" charset="0"/>
              <a:buChar char="•"/>
            </a:pPr>
            <a:endParaRPr lang="en-US" sz="2400" dirty="0">
              <a:solidFill>
                <a:schemeClr val="tx1"/>
              </a:solidFill>
              <a:latin typeface="Calibri" panose="020F0502020204030204" pitchFamily="34" charset="0"/>
              <a:cs typeface="Calibri" panose="020F0502020204030204" pitchFamily="34" charset="0"/>
            </a:endParaRPr>
          </a:p>
          <a:p>
            <a:r>
              <a:rPr lang="en-US" sz="2400" b="1" dirty="0">
                <a:solidFill>
                  <a:srgbClr val="FF0000"/>
                </a:solidFill>
                <a:latin typeface="Calibri" panose="020F0502020204030204" pitchFamily="34" charset="0"/>
                <a:cs typeface="Calibri" panose="020F0502020204030204" pitchFamily="34" charset="0"/>
              </a:rPr>
              <a:t>Requirement:</a:t>
            </a:r>
            <a:r>
              <a:rPr lang="en-US" sz="2400" dirty="0">
                <a:solidFill>
                  <a:srgbClr val="FF0000"/>
                </a:solidFill>
                <a:latin typeface="Calibri" panose="020F0502020204030204" pitchFamily="34" charset="0"/>
                <a:cs typeface="Calibri" panose="020F0502020204030204" pitchFamily="34" charset="0"/>
              </a:rPr>
              <a:t> Compute cash flow from investing activities.</a:t>
            </a:r>
          </a:p>
        </p:txBody>
      </p:sp>
    </p:spTree>
    <p:extLst>
      <p:ext uri="{BB962C8B-B14F-4D97-AF65-F5344CB8AC3E}">
        <p14:creationId xmlns:p14="http://schemas.microsoft.com/office/powerpoint/2010/main" val="33238545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CD4080-10C6-ACA6-C297-133033F9640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00EBF42-3FFC-E29D-B2BF-3F527D50D0D7}"/>
              </a:ext>
            </a:extLst>
          </p:cNvPr>
          <p:cNvSpPr/>
          <p:nvPr/>
        </p:nvSpPr>
        <p:spPr>
          <a:xfrm>
            <a:off x="391887" y="1224643"/>
            <a:ext cx="11429999" cy="53681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5" name="Rectangle 4">
            <a:extLst>
              <a:ext uri="{FF2B5EF4-FFF2-40B4-BE49-F238E27FC236}">
                <a16:creationId xmlns:a16="http://schemas.microsoft.com/office/drawing/2014/main" id="{9E177E02-CEE5-02CD-0EC4-BA6EBAC97BE6}"/>
              </a:ext>
            </a:extLst>
          </p:cNvPr>
          <p:cNvSpPr/>
          <p:nvPr/>
        </p:nvSpPr>
        <p:spPr>
          <a:xfrm>
            <a:off x="617280" y="3142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BF9F2A7-2551-58C5-BF4E-359847D10127}"/>
              </a:ext>
            </a:extLst>
          </p:cNvPr>
          <p:cNvSpPr txBox="1"/>
          <p:nvPr/>
        </p:nvSpPr>
        <p:spPr>
          <a:xfrm>
            <a:off x="722700" y="39463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ACB59DE-DED1-0734-E89D-536D49F093A3}"/>
              </a:ext>
            </a:extLst>
          </p:cNvPr>
          <p:cNvSpPr txBox="1"/>
          <p:nvPr/>
        </p:nvSpPr>
        <p:spPr>
          <a:xfrm>
            <a:off x="836394" y="61232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796C9C9A-43FF-CC20-38ED-B4BB5148CD6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49" y="148300"/>
            <a:ext cx="2305141" cy="1076343"/>
          </a:xfrm>
          <a:prstGeom prst="rect">
            <a:avLst/>
          </a:prstGeom>
        </p:spPr>
      </p:pic>
      <p:graphicFrame>
        <p:nvGraphicFramePr>
          <p:cNvPr id="2" name="Table 1">
            <a:extLst>
              <a:ext uri="{FF2B5EF4-FFF2-40B4-BE49-F238E27FC236}">
                <a16:creationId xmlns:a16="http://schemas.microsoft.com/office/drawing/2014/main" id="{2F79BC70-96C2-A88D-1D08-A76A9C2E5ECB}"/>
              </a:ext>
            </a:extLst>
          </p:cNvPr>
          <p:cNvGraphicFramePr>
            <a:graphicFrameLocks noGrp="1"/>
          </p:cNvGraphicFramePr>
          <p:nvPr>
            <p:extLst>
              <p:ext uri="{D42A27DB-BD31-4B8C-83A1-F6EECF244321}">
                <p14:modId xmlns:p14="http://schemas.microsoft.com/office/powerpoint/2010/main" val="2995948272"/>
              </p:ext>
            </p:extLst>
          </p:nvPr>
        </p:nvGraphicFramePr>
        <p:xfrm>
          <a:off x="1916316" y="1997529"/>
          <a:ext cx="8011455" cy="3635828"/>
        </p:xfrm>
        <a:graphic>
          <a:graphicData uri="http://schemas.openxmlformats.org/drawingml/2006/table">
            <a:tbl>
              <a:tblPr firstRow="1" firstCol="1" lastRow="1" lastCol="1" bandRow="1" bandCol="1"/>
              <a:tblGrid>
                <a:gridCol w="6360755">
                  <a:extLst>
                    <a:ext uri="{9D8B030D-6E8A-4147-A177-3AD203B41FA5}">
                      <a16:colId xmlns:a16="http://schemas.microsoft.com/office/drawing/2014/main" val="20000"/>
                    </a:ext>
                  </a:extLst>
                </a:gridCol>
                <a:gridCol w="1650700">
                  <a:extLst>
                    <a:ext uri="{9D8B030D-6E8A-4147-A177-3AD203B41FA5}">
                      <a16:colId xmlns:a16="http://schemas.microsoft.com/office/drawing/2014/main" val="20001"/>
                    </a:ext>
                  </a:extLst>
                </a:gridCol>
              </a:tblGrid>
              <a:tr h="496815">
                <a:tc>
                  <a:txBody>
                    <a:bodyPr/>
                    <a:lstStyle/>
                    <a:p>
                      <a:pPr algn="l" rtl="0"/>
                      <a:r>
                        <a:rPr lang="en-US" sz="2400" b="1" dirty="0">
                          <a:effectLst/>
                          <a:latin typeface="Calibri" panose="020F0502020204030204" pitchFamily="34" charset="0"/>
                          <a:ea typeface="Times New Roman" panose="02020603050405020304" pitchFamily="18" charset="0"/>
                          <a:cs typeface="Calibri" panose="020F0502020204030204" pitchFamily="34" charset="0"/>
                        </a:rPr>
                        <a:t>Cash flow From investing Activities: </a:t>
                      </a:r>
                      <a:endParaRPr lang="en-US" sz="2400" dirty="0">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lnL w="47625"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47625" cap="flat" cmpd="dbl" algn="ctr">
                      <a:solidFill>
                        <a:srgbClr val="000000"/>
                      </a:solidFill>
                      <a:prstDash val="solid"/>
                      <a:round/>
                      <a:headEnd type="none" w="med" len="med"/>
                      <a:tailEnd type="none" w="med" len="med"/>
                    </a:lnT>
                    <a:lnB>
                      <a:noFill/>
                    </a:lnB>
                    <a:noFill/>
                  </a:tcPr>
                </a:tc>
                <a:tc>
                  <a:txBody>
                    <a:bodyPr/>
                    <a:lstStyle/>
                    <a:p>
                      <a:pPr algn="ctr" rtl="0"/>
                      <a:r>
                        <a:rPr lang="en-US" sz="2400">
                          <a:effectLst/>
                          <a:latin typeface="Calibri" panose="020F0502020204030204" pitchFamily="34" charset="0"/>
                          <a:ea typeface="Times New Roman" panose="02020603050405020304" pitchFamily="18" charset="0"/>
                          <a:cs typeface="Calibri" panose="020F0502020204030204" pitchFamily="34" charset="0"/>
                        </a:rPr>
                        <a:t> </a:t>
                      </a:r>
                    </a:p>
                  </a:txBody>
                  <a:tcPr marL="68580" marR="68580" marT="0" marB="0">
                    <a:lnL w="28575" cap="flat" cmpd="sng" algn="ctr">
                      <a:solidFill>
                        <a:srgbClr val="000000"/>
                      </a:solidFill>
                      <a:prstDash val="solid"/>
                      <a:round/>
                      <a:headEnd type="none" w="med" len="med"/>
                      <a:tailEnd type="none" w="med" len="med"/>
                    </a:lnL>
                    <a:lnR w="47625" cap="flat" cmpd="dbl" algn="ctr">
                      <a:solidFill>
                        <a:srgbClr val="000000"/>
                      </a:solidFill>
                      <a:prstDash val="solid"/>
                      <a:round/>
                      <a:headEnd type="none" w="med" len="med"/>
                      <a:tailEnd type="none" w="med" len="med"/>
                    </a:lnR>
                    <a:lnT w="47625" cap="flat" cmpd="dbl" algn="ctr">
                      <a:solidFill>
                        <a:srgbClr val="000000"/>
                      </a:solidFill>
                      <a:prstDash val="solid"/>
                      <a:round/>
                      <a:headEnd type="none" w="med" len="med"/>
                      <a:tailEnd type="none" w="med" len="med"/>
                    </a:lnT>
                    <a:lnB>
                      <a:noFill/>
                    </a:lnB>
                    <a:noFill/>
                  </a:tcPr>
                </a:tc>
                <a:extLst>
                  <a:ext uri="{0D108BD9-81ED-4DB2-BD59-A6C34878D82A}">
                    <a16:rowId xmlns:a16="http://schemas.microsoft.com/office/drawing/2014/main" val="10000"/>
                  </a:ext>
                </a:extLst>
              </a:tr>
              <a:tr h="473351">
                <a:tc>
                  <a:txBody>
                    <a:bodyPr/>
                    <a:lstStyle/>
                    <a:p>
                      <a:pPr algn="l" rtl="0"/>
                      <a:r>
                        <a:rPr lang="en-US" sz="2400" dirty="0">
                          <a:effectLst/>
                          <a:latin typeface="Calibri" panose="020F0502020204030204" pitchFamily="34" charset="0"/>
                          <a:ea typeface="Times New Roman" panose="02020603050405020304" pitchFamily="18" charset="0"/>
                          <a:cs typeface="Calibri" panose="020F0502020204030204" pitchFamily="34" charset="0"/>
                        </a:rPr>
                        <a:t>Purchases of PPE</a:t>
                      </a:r>
                    </a:p>
                  </a:txBody>
                  <a:tcPr marL="68580" marR="68580" marT="0" marB="0">
                    <a:lnL w="47625"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algn="ctr" rtl="0"/>
                      <a:r>
                        <a:rPr lang="en-US" sz="2400">
                          <a:effectLst/>
                          <a:latin typeface="Calibri" panose="020F0502020204030204" pitchFamily="34" charset="0"/>
                          <a:ea typeface="Times New Roman" panose="02020603050405020304" pitchFamily="18" charset="0"/>
                          <a:cs typeface="Calibri" panose="020F0502020204030204" pitchFamily="34" charset="0"/>
                        </a:rPr>
                        <a:t>(120000)</a:t>
                      </a:r>
                    </a:p>
                  </a:txBody>
                  <a:tcPr marL="68580" marR="68580" marT="0" marB="0">
                    <a:lnL w="28575" cap="flat" cmpd="sng" algn="ctr">
                      <a:solidFill>
                        <a:srgbClr val="000000"/>
                      </a:solidFill>
                      <a:prstDash val="solid"/>
                      <a:round/>
                      <a:headEnd type="none" w="med" len="med"/>
                      <a:tailEnd type="none" w="med" len="med"/>
                    </a:lnL>
                    <a:lnR w="47625" cap="flat" cmpd="dbl"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10001"/>
                  </a:ext>
                </a:extLst>
              </a:tr>
              <a:tr h="697786">
                <a:tc>
                  <a:txBody>
                    <a:bodyPr/>
                    <a:lstStyle/>
                    <a:p>
                      <a:pPr marL="114300" indent="-114300" algn="l" rtl="0"/>
                      <a:r>
                        <a:rPr lang="en-US" sz="2400" dirty="0">
                          <a:effectLst/>
                          <a:latin typeface="Calibri" panose="020F0502020204030204" pitchFamily="34" charset="0"/>
                          <a:ea typeface="Times New Roman" panose="02020603050405020304" pitchFamily="18" charset="0"/>
                          <a:cs typeface="Calibri" panose="020F0502020204030204" pitchFamily="34" charset="0"/>
                        </a:rPr>
                        <a:t>Proceeds from sale of PPE</a:t>
                      </a:r>
                    </a:p>
                  </a:txBody>
                  <a:tcPr marL="68580" marR="68580" marT="0" marB="0">
                    <a:lnL w="47625"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algn="ctr" rtl="0"/>
                      <a:r>
                        <a:rPr lang="en-US" sz="2400">
                          <a:effectLst/>
                          <a:latin typeface="Calibri" panose="020F0502020204030204" pitchFamily="34" charset="0"/>
                          <a:ea typeface="Times New Roman" panose="02020603050405020304" pitchFamily="18" charset="0"/>
                          <a:cs typeface="Calibri" panose="020F0502020204030204" pitchFamily="34" charset="0"/>
                        </a:rPr>
                        <a:t>92000</a:t>
                      </a:r>
                    </a:p>
                  </a:txBody>
                  <a:tcPr marL="68580" marR="68580" marT="0" marB="0" anchor="ctr">
                    <a:lnL w="28575" cap="flat" cmpd="sng" algn="ctr">
                      <a:solidFill>
                        <a:srgbClr val="000000"/>
                      </a:solidFill>
                      <a:prstDash val="solid"/>
                      <a:round/>
                      <a:headEnd type="none" w="med" len="med"/>
                      <a:tailEnd type="none" w="med" len="med"/>
                    </a:lnL>
                    <a:lnR w="47625" cap="flat" cmpd="dbl"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10002"/>
                  </a:ext>
                </a:extLst>
              </a:tr>
              <a:tr h="473351">
                <a:tc>
                  <a:txBody>
                    <a:bodyPr/>
                    <a:lstStyle/>
                    <a:p>
                      <a:pPr marL="114300" indent="-114300" algn="l" rtl="0"/>
                      <a:r>
                        <a:rPr lang="en-US" sz="2400" dirty="0">
                          <a:effectLst/>
                          <a:latin typeface="Calibri" panose="020F0502020204030204" pitchFamily="34" charset="0"/>
                          <a:ea typeface="Times New Roman" panose="02020603050405020304" pitchFamily="18" charset="0"/>
                          <a:cs typeface="Calibri" panose="020F0502020204030204" pitchFamily="34" charset="0"/>
                        </a:rPr>
                        <a:t>Purchase Cost of Investments</a:t>
                      </a:r>
                    </a:p>
                  </a:txBody>
                  <a:tcPr marL="68580" marR="68580" marT="0" marB="0">
                    <a:lnL w="47625"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algn="ctr" rtl="0"/>
                      <a:r>
                        <a:rPr lang="en-US" sz="2400" dirty="0">
                          <a:effectLst/>
                          <a:latin typeface="Calibri" panose="020F0502020204030204" pitchFamily="34" charset="0"/>
                          <a:ea typeface="Times New Roman" panose="02020603050405020304" pitchFamily="18" charset="0"/>
                          <a:cs typeface="Calibri" panose="020F0502020204030204" pitchFamily="34" charset="0"/>
                        </a:rPr>
                        <a:t>(45000)</a:t>
                      </a:r>
                    </a:p>
                  </a:txBody>
                  <a:tcPr marL="68580" marR="68580" marT="0" marB="0" anchor="ctr">
                    <a:lnL w="28575" cap="flat" cmpd="sng" algn="ctr">
                      <a:solidFill>
                        <a:srgbClr val="000000"/>
                      </a:solidFill>
                      <a:prstDash val="solid"/>
                      <a:round/>
                      <a:headEnd type="none" w="med" len="med"/>
                      <a:tailEnd type="none" w="med" len="med"/>
                    </a:lnL>
                    <a:lnR w="47625" cap="flat" cmpd="dbl"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10003"/>
                  </a:ext>
                </a:extLst>
              </a:tr>
              <a:tr h="473351">
                <a:tc>
                  <a:txBody>
                    <a:bodyPr/>
                    <a:lstStyle/>
                    <a:p>
                      <a:pPr marL="114300" indent="-114300" algn="l" rtl="0"/>
                      <a:r>
                        <a:rPr lang="en-US" sz="2400" dirty="0">
                          <a:effectLst/>
                          <a:latin typeface="Calibri" panose="020F0502020204030204" pitchFamily="34" charset="0"/>
                          <a:ea typeface="Times New Roman" panose="02020603050405020304" pitchFamily="18" charset="0"/>
                          <a:cs typeface="Calibri" panose="020F0502020204030204" pitchFamily="34" charset="0"/>
                        </a:rPr>
                        <a:t>Collection of loans during the year</a:t>
                      </a:r>
                    </a:p>
                  </a:txBody>
                  <a:tcPr marL="68580" marR="68580" marT="0" marB="0">
                    <a:lnL w="47625"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algn="ctr" rtl="0"/>
                      <a:r>
                        <a:rPr lang="en-US" sz="2400">
                          <a:effectLst/>
                          <a:latin typeface="Calibri" panose="020F0502020204030204" pitchFamily="34" charset="0"/>
                          <a:ea typeface="Times New Roman" panose="02020603050405020304" pitchFamily="18" charset="0"/>
                          <a:cs typeface="Calibri" panose="020F0502020204030204" pitchFamily="34" charset="0"/>
                        </a:rPr>
                        <a:t>5000</a:t>
                      </a:r>
                    </a:p>
                  </a:txBody>
                  <a:tcPr marL="68580" marR="68580" marT="0" marB="0" anchor="ctr">
                    <a:lnL w="28575" cap="flat" cmpd="sng" algn="ctr">
                      <a:solidFill>
                        <a:srgbClr val="000000"/>
                      </a:solidFill>
                      <a:prstDash val="solid"/>
                      <a:round/>
                      <a:headEnd type="none" w="med" len="med"/>
                      <a:tailEnd type="none" w="med" len="med"/>
                    </a:lnL>
                    <a:lnR w="47625" cap="flat" cmpd="dbl"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10004"/>
                  </a:ext>
                </a:extLst>
              </a:tr>
              <a:tr h="473351">
                <a:tc>
                  <a:txBody>
                    <a:bodyPr/>
                    <a:lstStyle/>
                    <a:p>
                      <a:pPr marL="114300" indent="-114300" algn="l" rtl="0"/>
                      <a:r>
                        <a:rPr lang="en-US" sz="2400" dirty="0">
                          <a:effectLst/>
                          <a:latin typeface="Calibri" panose="020F0502020204030204" pitchFamily="34" charset="0"/>
                          <a:ea typeface="Times New Roman" panose="02020603050405020304" pitchFamily="18" charset="0"/>
                          <a:cs typeface="Calibri" panose="020F0502020204030204" pitchFamily="34" charset="0"/>
                        </a:rPr>
                        <a:t>New Loans Made to other  </a:t>
                      </a:r>
                    </a:p>
                  </a:txBody>
                  <a:tcPr marL="68580" marR="68580" marT="0" marB="0">
                    <a:lnL w="47625"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algn="ctr" rtl="0"/>
                      <a:r>
                        <a:rPr lang="en-US" sz="2400" dirty="0">
                          <a:effectLst/>
                          <a:latin typeface="Calibri" panose="020F0502020204030204" pitchFamily="34" charset="0"/>
                          <a:ea typeface="Times New Roman" panose="02020603050405020304" pitchFamily="18" charset="0"/>
                          <a:cs typeface="Calibri" panose="020F0502020204030204" pitchFamily="34" charset="0"/>
                        </a:rPr>
                        <a:t>(35000)</a:t>
                      </a:r>
                    </a:p>
                  </a:txBody>
                  <a:tcPr marL="68580" marR="68580" marT="0" marB="0" anchor="ctr">
                    <a:lnL w="28575" cap="flat" cmpd="sng" algn="ctr">
                      <a:solidFill>
                        <a:srgbClr val="000000"/>
                      </a:solidFill>
                      <a:prstDash val="solid"/>
                      <a:round/>
                      <a:headEnd type="none" w="med" len="med"/>
                      <a:tailEnd type="none" w="med" len="med"/>
                    </a:lnL>
                    <a:lnR w="47625" cap="flat" cmpd="dbl"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10005"/>
                  </a:ext>
                </a:extLst>
              </a:tr>
              <a:tr h="547823">
                <a:tc>
                  <a:txBody>
                    <a:bodyPr/>
                    <a:lstStyle/>
                    <a:p>
                      <a:pPr algn="l" rtl="0"/>
                      <a:r>
                        <a:rPr lang="en-US" sz="2400" b="1" dirty="0">
                          <a:solidFill>
                            <a:srgbClr val="C00000"/>
                          </a:solidFill>
                          <a:effectLst/>
                          <a:highlight>
                            <a:srgbClr val="E6E6E6"/>
                          </a:highlight>
                          <a:latin typeface="Calibri" panose="020F0502020204030204" pitchFamily="34" charset="0"/>
                          <a:ea typeface="Times New Roman" panose="02020603050405020304" pitchFamily="18" charset="0"/>
                          <a:cs typeface="Calibri" panose="020F0502020204030204" pitchFamily="34" charset="0"/>
                        </a:rPr>
                        <a:t>Net cash flow from investing  Activities</a:t>
                      </a:r>
                      <a:endParaRPr lang="en-US" sz="2400" dirty="0">
                        <a:solidFill>
                          <a:srgbClr val="C00000"/>
                        </a:solidFill>
                        <a:effectLst/>
                        <a:highlight>
                          <a:srgbClr val="E6E6E6"/>
                        </a:highligh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lnL w="47625"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w="47625" cap="flat" cmpd="dbl" algn="ctr">
                      <a:solidFill>
                        <a:srgbClr val="000000"/>
                      </a:solidFill>
                      <a:prstDash val="solid"/>
                      <a:round/>
                      <a:headEnd type="none" w="med" len="med"/>
                      <a:tailEnd type="none" w="med" len="med"/>
                    </a:lnB>
                    <a:solidFill>
                      <a:srgbClr val="E6E6E6"/>
                    </a:solidFill>
                  </a:tcPr>
                </a:tc>
                <a:tc>
                  <a:txBody>
                    <a:bodyPr/>
                    <a:lstStyle/>
                    <a:p>
                      <a:pPr algn="ctr" rtl="0"/>
                      <a:r>
                        <a:rPr lang="en-US" sz="2400" b="1" dirty="0">
                          <a:solidFill>
                            <a:srgbClr val="C00000"/>
                          </a:solidFill>
                          <a:effectLst/>
                          <a:highlight>
                            <a:srgbClr val="E6E6E6"/>
                          </a:highlight>
                          <a:latin typeface="Calibri" panose="020F0502020204030204" pitchFamily="34" charset="0"/>
                          <a:ea typeface="Times New Roman" panose="02020603050405020304" pitchFamily="18" charset="0"/>
                          <a:cs typeface="Calibri" panose="020F0502020204030204" pitchFamily="34" charset="0"/>
                        </a:rPr>
                        <a:t>(103000)</a:t>
                      </a:r>
                      <a:endParaRPr lang="en-US" sz="2400" dirty="0">
                        <a:solidFill>
                          <a:srgbClr val="C00000"/>
                        </a:solidFill>
                        <a:effectLst/>
                        <a:highlight>
                          <a:srgbClr val="E6E6E6"/>
                        </a:highligh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nchor="ctr">
                    <a:lnL w="28575" cap="flat" cmpd="sng" algn="ctr">
                      <a:solidFill>
                        <a:srgbClr val="000000"/>
                      </a:solidFill>
                      <a:prstDash val="solid"/>
                      <a:round/>
                      <a:headEnd type="none" w="med" len="med"/>
                      <a:tailEnd type="none" w="med" len="med"/>
                    </a:lnL>
                    <a:lnR w="47625" cap="flat" cmpd="dbl" algn="ctr">
                      <a:solidFill>
                        <a:srgbClr val="000000"/>
                      </a:solidFill>
                      <a:prstDash val="solid"/>
                      <a:round/>
                      <a:headEnd type="none" w="med" len="med"/>
                      <a:tailEnd type="none" w="med" len="med"/>
                    </a:lnR>
                    <a:lnT>
                      <a:noFill/>
                    </a:lnT>
                    <a:lnB w="47625" cap="flat" cmpd="dbl" algn="ctr">
                      <a:solidFill>
                        <a:srgbClr val="000000"/>
                      </a:solidFill>
                      <a:prstDash val="solid"/>
                      <a:round/>
                      <a:headEnd type="none" w="med" len="med"/>
                      <a:tailEnd type="none" w="med" len="med"/>
                    </a:lnB>
                    <a:solidFill>
                      <a:srgbClr val="E6E6E6"/>
                    </a:solidFill>
                  </a:tcPr>
                </a:tc>
                <a:extLst>
                  <a:ext uri="{0D108BD9-81ED-4DB2-BD59-A6C34878D82A}">
                    <a16:rowId xmlns:a16="http://schemas.microsoft.com/office/drawing/2014/main" val="10006"/>
                  </a:ext>
                </a:extLst>
              </a:tr>
            </a:tbl>
          </a:graphicData>
        </a:graphic>
      </p:graphicFrame>
      <p:sp>
        <p:nvSpPr>
          <p:cNvPr id="3" name="TextBox 2">
            <a:extLst>
              <a:ext uri="{FF2B5EF4-FFF2-40B4-BE49-F238E27FC236}">
                <a16:creationId xmlns:a16="http://schemas.microsoft.com/office/drawing/2014/main" id="{21DF9D30-D0BF-7A37-1CCB-F38638860100}"/>
              </a:ext>
            </a:extLst>
          </p:cNvPr>
          <p:cNvSpPr txBox="1"/>
          <p:nvPr/>
        </p:nvSpPr>
        <p:spPr>
          <a:xfrm>
            <a:off x="2030010" y="612327"/>
            <a:ext cx="5301519"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Investing activities </a:t>
            </a:r>
          </a:p>
        </p:txBody>
      </p:sp>
    </p:spTree>
    <p:extLst>
      <p:ext uri="{BB962C8B-B14F-4D97-AF65-F5344CB8AC3E}">
        <p14:creationId xmlns:p14="http://schemas.microsoft.com/office/powerpoint/2010/main" val="34505749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E2A6E4-2E8C-74D2-64DA-F2172042F93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69E5961-1061-DB65-39FE-A6277F51957D}"/>
              </a:ext>
            </a:extLst>
          </p:cNvPr>
          <p:cNvSpPr/>
          <p:nvPr/>
        </p:nvSpPr>
        <p:spPr>
          <a:xfrm>
            <a:off x="391887" y="1224643"/>
            <a:ext cx="11446327" cy="53681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5" name="Rectangle 4">
            <a:extLst>
              <a:ext uri="{FF2B5EF4-FFF2-40B4-BE49-F238E27FC236}">
                <a16:creationId xmlns:a16="http://schemas.microsoft.com/office/drawing/2014/main" id="{C8F1B8A1-26A7-2D1E-CC7B-DFEDF83E8D97}"/>
              </a:ext>
            </a:extLst>
          </p:cNvPr>
          <p:cNvSpPr/>
          <p:nvPr/>
        </p:nvSpPr>
        <p:spPr>
          <a:xfrm>
            <a:off x="617280" y="3142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431443F-AAE0-33F7-242B-7D83F1122876}"/>
              </a:ext>
            </a:extLst>
          </p:cNvPr>
          <p:cNvSpPr txBox="1"/>
          <p:nvPr/>
        </p:nvSpPr>
        <p:spPr>
          <a:xfrm>
            <a:off x="722700" y="39463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EB6A299-1870-15ED-96C5-9FF92FB9C3BC}"/>
              </a:ext>
            </a:extLst>
          </p:cNvPr>
          <p:cNvSpPr txBox="1"/>
          <p:nvPr/>
        </p:nvSpPr>
        <p:spPr>
          <a:xfrm>
            <a:off x="836394" y="61232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9E623187-420E-CD5B-5040-C4E92478092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49" y="148300"/>
            <a:ext cx="2305141" cy="1076343"/>
          </a:xfrm>
          <a:prstGeom prst="rect">
            <a:avLst/>
          </a:prstGeom>
        </p:spPr>
      </p:pic>
      <p:sp>
        <p:nvSpPr>
          <p:cNvPr id="2" name="Rectangle 3">
            <a:extLst>
              <a:ext uri="{FF2B5EF4-FFF2-40B4-BE49-F238E27FC236}">
                <a16:creationId xmlns:a16="http://schemas.microsoft.com/office/drawing/2014/main" id="{752D758B-6B58-9AD3-18E7-60EDEA5AE610}"/>
              </a:ext>
            </a:extLst>
          </p:cNvPr>
          <p:cNvSpPr>
            <a:spLocks noChangeArrowheads="1"/>
          </p:cNvSpPr>
          <p:nvPr/>
        </p:nvSpPr>
        <p:spPr bwMode="auto">
          <a:xfrm>
            <a:off x="2449286" y="1574862"/>
            <a:ext cx="7658100" cy="560388"/>
          </a:xfrm>
          <a:prstGeom prst="rect">
            <a:avLst/>
          </a:prstGeom>
          <a:solidFill>
            <a:srgbClr val="203E5F"/>
          </a:solidFill>
          <a:ln w="12700">
            <a:solidFill>
              <a:schemeClr val="tx1"/>
            </a:solidFill>
            <a:miter lim="800000"/>
            <a:headEnd/>
            <a:tailEnd/>
          </a:ln>
          <a:effectLst>
            <a:outerShdw dist="107763" dir="2700000" algn="ctr" rotWithShape="0">
              <a:schemeClr val="bg2"/>
            </a:outerShdw>
          </a:effectLst>
        </p:spPr>
        <p:txBody>
          <a:bodyPr lIns="90488" tIns="44450" rIns="90488" bIns="44450"/>
          <a:lstStyle/>
          <a:p>
            <a:pPr marL="109538" algn="ctr">
              <a:defRPr/>
            </a:pPr>
            <a:r>
              <a:rPr lang="en-US" sz="3000" b="1" i="1" dirty="0">
                <a:solidFill>
                  <a:schemeClr val="bg1"/>
                </a:solidFill>
                <a:effectLst>
                  <a:outerShdw blurRad="38100" dist="38100" dir="2700000" algn="tl">
                    <a:srgbClr val="000000"/>
                  </a:outerShdw>
                </a:effectLst>
                <a:latin typeface="Calibri" panose="020F0502020204030204" pitchFamily="34" charset="0"/>
                <a:cs typeface="Calibri" panose="020F0502020204030204" pitchFamily="34" charset="0"/>
              </a:rPr>
              <a:t>Classification of Cash Flows</a:t>
            </a:r>
          </a:p>
        </p:txBody>
      </p:sp>
      <p:sp>
        <p:nvSpPr>
          <p:cNvPr id="3" name="Rectangle 5">
            <a:extLst>
              <a:ext uri="{FF2B5EF4-FFF2-40B4-BE49-F238E27FC236}">
                <a16:creationId xmlns:a16="http://schemas.microsoft.com/office/drawing/2014/main" id="{5624904D-9729-C9B4-108D-1F856C8D5D4B}"/>
              </a:ext>
            </a:extLst>
          </p:cNvPr>
          <p:cNvSpPr>
            <a:spLocks noChangeArrowheads="1"/>
          </p:cNvSpPr>
          <p:nvPr/>
        </p:nvSpPr>
        <p:spPr bwMode="auto">
          <a:xfrm>
            <a:off x="2030010" y="3003550"/>
            <a:ext cx="8429625" cy="3434786"/>
          </a:xfrm>
          <a:prstGeom prst="rect">
            <a:avLst/>
          </a:prstGeom>
          <a:solidFill>
            <a:schemeClr val="accent1">
              <a:lumMod val="20000"/>
              <a:lumOff val="80000"/>
            </a:schemeClr>
          </a:solidFill>
          <a:ln w="28575" cap="sq">
            <a:solidFill>
              <a:srgbClr val="800000"/>
            </a:solidFill>
            <a:miter lim="800000"/>
            <a:headEnd type="none" w="sm" len="sm"/>
            <a:tailEnd type="none" w="sm" len="sm"/>
          </a:ln>
        </p:spPr>
        <p:txBody>
          <a:bodyPr>
            <a:spAutoFit/>
          </a:bodyPr>
          <a:lstStyle>
            <a:lvl1pPr marL="234950" indent="-234950">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15000"/>
              </a:spcBef>
              <a:defRPr/>
            </a:pPr>
            <a:r>
              <a:rPr lang="en-US" altLang="en-US" b="1" dirty="0">
                <a:solidFill>
                  <a:srgbClr val="C00000"/>
                </a:solidFill>
                <a:latin typeface="Calibri" panose="020F0502020204030204" pitchFamily="34" charset="0"/>
                <a:cs typeface="Calibri" panose="020F0502020204030204" pitchFamily="34" charset="0"/>
              </a:rPr>
              <a:t>Cash inflows:</a:t>
            </a:r>
          </a:p>
          <a:p>
            <a:pPr>
              <a:spcBef>
                <a:spcPct val="15000"/>
              </a:spcBef>
              <a:defRPr/>
            </a:pPr>
            <a:r>
              <a:rPr lang="en-US" altLang="en-US" dirty="0">
                <a:solidFill>
                  <a:srgbClr val="000000"/>
                </a:solidFill>
                <a:latin typeface="Calibri" panose="020F0502020204030204" pitchFamily="34" charset="0"/>
                <a:cs typeface="Calibri" panose="020F0502020204030204" pitchFamily="34" charset="0"/>
              </a:rPr>
              <a:t>	   From </a:t>
            </a:r>
            <a:r>
              <a:rPr lang="en-US" altLang="en-US" dirty="0">
                <a:solidFill>
                  <a:srgbClr val="C00000"/>
                </a:solidFill>
                <a:latin typeface="Calibri" panose="020F0502020204030204" pitchFamily="34" charset="0"/>
                <a:cs typeface="Calibri" panose="020F0502020204030204" pitchFamily="34" charset="0"/>
              </a:rPr>
              <a:t>sale</a:t>
            </a:r>
            <a:r>
              <a:rPr lang="en-US" altLang="en-US" dirty="0">
                <a:solidFill>
                  <a:srgbClr val="000000"/>
                </a:solidFill>
                <a:latin typeface="Calibri" panose="020F0502020204030204" pitchFamily="34" charset="0"/>
                <a:cs typeface="Calibri" panose="020F0502020204030204" pitchFamily="34" charset="0"/>
              </a:rPr>
              <a:t> (Issuance) of common stock.</a:t>
            </a:r>
          </a:p>
          <a:p>
            <a:pPr>
              <a:spcBef>
                <a:spcPct val="15000"/>
              </a:spcBef>
              <a:defRPr/>
            </a:pPr>
            <a:r>
              <a:rPr lang="en-US" altLang="en-US" dirty="0">
                <a:solidFill>
                  <a:srgbClr val="000000"/>
                </a:solidFill>
                <a:latin typeface="Calibri" panose="020F0502020204030204" pitchFamily="34" charset="0"/>
                <a:cs typeface="Calibri" panose="020F0502020204030204" pitchFamily="34" charset="0"/>
              </a:rPr>
              <a:t>	   From </a:t>
            </a:r>
            <a:r>
              <a:rPr lang="en-US" altLang="en-US" dirty="0">
                <a:solidFill>
                  <a:srgbClr val="C00000"/>
                </a:solidFill>
                <a:latin typeface="Calibri" panose="020F0502020204030204" pitchFamily="34" charset="0"/>
                <a:cs typeface="Calibri" panose="020F0502020204030204" pitchFamily="34" charset="0"/>
              </a:rPr>
              <a:t>issuance</a:t>
            </a:r>
            <a:r>
              <a:rPr lang="en-US" altLang="en-US" dirty="0">
                <a:solidFill>
                  <a:srgbClr val="000000"/>
                </a:solidFill>
                <a:latin typeface="Calibri" panose="020F0502020204030204" pitchFamily="34" charset="0"/>
                <a:cs typeface="Calibri" panose="020F0502020204030204" pitchFamily="34" charset="0"/>
              </a:rPr>
              <a:t> of long-term debt (bonds and notes).</a:t>
            </a:r>
          </a:p>
          <a:p>
            <a:pPr>
              <a:spcBef>
                <a:spcPct val="15000"/>
              </a:spcBef>
              <a:defRPr/>
            </a:pPr>
            <a:r>
              <a:rPr lang="en-US" altLang="en-US" dirty="0">
                <a:solidFill>
                  <a:srgbClr val="000000"/>
                </a:solidFill>
                <a:latin typeface="Calibri" panose="020F0502020204030204" pitchFamily="34" charset="0"/>
                <a:cs typeface="Calibri" panose="020F0502020204030204" pitchFamily="34" charset="0"/>
              </a:rPr>
              <a:t>      From </a:t>
            </a:r>
            <a:r>
              <a:rPr lang="en-US" altLang="en-US" dirty="0">
                <a:solidFill>
                  <a:srgbClr val="C00000"/>
                </a:solidFill>
                <a:latin typeface="Calibri" panose="020F0502020204030204" pitchFamily="34" charset="0"/>
                <a:cs typeface="Calibri" panose="020F0502020204030204" pitchFamily="34" charset="0"/>
              </a:rPr>
              <a:t>sale</a:t>
            </a:r>
            <a:r>
              <a:rPr lang="en-US" altLang="en-US" dirty="0">
                <a:solidFill>
                  <a:srgbClr val="000000"/>
                </a:solidFill>
                <a:latin typeface="Calibri" panose="020F0502020204030204" pitchFamily="34" charset="0"/>
                <a:cs typeface="Calibri" panose="020F0502020204030204" pitchFamily="34" charset="0"/>
              </a:rPr>
              <a:t> of treasury stocks.</a:t>
            </a:r>
          </a:p>
          <a:p>
            <a:pPr>
              <a:spcBef>
                <a:spcPct val="15000"/>
              </a:spcBef>
              <a:defRPr/>
            </a:pPr>
            <a:r>
              <a:rPr lang="en-US" altLang="en-US" dirty="0">
                <a:solidFill>
                  <a:srgbClr val="FF0000"/>
                </a:solidFill>
                <a:latin typeface="Calibri" panose="020F0502020204030204" pitchFamily="34" charset="0"/>
                <a:cs typeface="Calibri" panose="020F0502020204030204" pitchFamily="34" charset="0"/>
              </a:rPr>
              <a:t>	</a:t>
            </a:r>
            <a:r>
              <a:rPr lang="en-US" altLang="en-US" b="1" dirty="0">
                <a:solidFill>
                  <a:srgbClr val="C00000"/>
                </a:solidFill>
                <a:latin typeface="Calibri" panose="020F0502020204030204" pitchFamily="34" charset="0"/>
                <a:cs typeface="Calibri" panose="020F0502020204030204" pitchFamily="34" charset="0"/>
              </a:rPr>
              <a:t>Cash outflows:</a:t>
            </a:r>
          </a:p>
          <a:p>
            <a:pPr>
              <a:spcBef>
                <a:spcPct val="15000"/>
              </a:spcBef>
              <a:defRPr/>
            </a:pPr>
            <a:r>
              <a:rPr lang="en-US" altLang="en-US" dirty="0">
                <a:solidFill>
                  <a:srgbClr val="000000"/>
                </a:solidFill>
                <a:latin typeface="Calibri" panose="020F0502020204030204" pitchFamily="34" charset="0"/>
                <a:cs typeface="Calibri" panose="020F0502020204030204" pitchFamily="34" charset="0"/>
              </a:rPr>
              <a:t>	   To pay dividends to stockholders.</a:t>
            </a:r>
          </a:p>
          <a:p>
            <a:pPr>
              <a:spcBef>
                <a:spcPct val="15000"/>
              </a:spcBef>
              <a:defRPr/>
            </a:pPr>
            <a:r>
              <a:rPr lang="en-US" altLang="en-US" dirty="0">
                <a:solidFill>
                  <a:srgbClr val="000000"/>
                </a:solidFill>
                <a:latin typeface="Calibri" panose="020F0502020204030204" pitchFamily="34" charset="0"/>
                <a:cs typeface="Calibri" panose="020F0502020204030204" pitchFamily="34" charset="0"/>
              </a:rPr>
              <a:t>	   To redeem (Pay) long-term debt .</a:t>
            </a:r>
          </a:p>
          <a:p>
            <a:pPr>
              <a:spcBef>
                <a:spcPct val="15000"/>
              </a:spcBef>
              <a:defRPr/>
            </a:pPr>
            <a:r>
              <a:rPr lang="en-US" altLang="en-US" dirty="0">
                <a:solidFill>
                  <a:srgbClr val="000000"/>
                </a:solidFill>
                <a:latin typeface="Calibri" panose="020F0502020204030204" pitchFamily="34" charset="0"/>
                <a:cs typeface="Calibri" panose="020F0502020204030204" pitchFamily="34" charset="0"/>
              </a:rPr>
              <a:t>      To reacquire (Purchase) treasury stock.</a:t>
            </a:r>
          </a:p>
        </p:txBody>
      </p:sp>
      <p:sp>
        <p:nvSpPr>
          <p:cNvPr id="4" name="TextBox 2">
            <a:extLst>
              <a:ext uri="{FF2B5EF4-FFF2-40B4-BE49-F238E27FC236}">
                <a16:creationId xmlns:a16="http://schemas.microsoft.com/office/drawing/2014/main" id="{CEE795E2-D6D8-D3A0-6A22-CECC8BB645F4}"/>
              </a:ext>
            </a:extLst>
          </p:cNvPr>
          <p:cNvSpPr txBox="1">
            <a:spLocks noChangeArrowheads="1"/>
          </p:cNvSpPr>
          <p:nvPr/>
        </p:nvSpPr>
        <p:spPr bwMode="auto">
          <a:xfrm>
            <a:off x="4680769" y="2286396"/>
            <a:ext cx="47021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15000"/>
              </a:spcBef>
            </a:pPr>
            <a:r>
              <a:rPr lang="en-US" altLang="en-US" sz="2800" b="1" dirty="0">
                <a:solidFill>
                  <a:srgbClr val="800000"/>
                </a:solidFill>
                <a:latin typeface="Calibri" panose="020F0502020204030204" pitchFamily="34" charset="0"/>
                <a:cs typeface="Calibri" panose="020F0502020204030204" pitchFamily="34" charset="0"/>
              </a:rPr>
              <a:t>Financing activities </a:t>
            </a:r>
            <a:endParaRPr lang="en-US" altLang="en-US" sz="2000" b="1" dirty="0">
              <a:solidFill>
                <a:srgbClr val="000000"/>
              </a:solidFill>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F1BF2EC9-2A00-A47B-7618-144E6913E556}"/>
              </a:ext>
            </a:extLst>
          </p:cNvPr>
          <p:cNvSpPr txBox="1"/>
          <p:nvPr/>
        </p:nvSpPr>
        <p:spPr>
          <a:xfrm>
            <a:off x="2030010" y="612327"/>
            <a:ext cx="5301519"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Financing activities </a:t>
            </a:r>
          </a:p>
        </p:txBody>
      </p:sp>
    </p:spTree>
    <p:extLst>
      <p:ext uri="{BB962C8B-B14F-4D97-AF65-F5344CB8AC3E}">
        <p14:creationId xmlns:p14="http://schemas.microsoft.com/office/powerpoint/2010/main" val="23980526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AABD30-816A-5613-8617-B31A709DD6E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FB9B4D-11EB-050D-C266-B5F08C199487}"/>
              </a:ext>
            </a:extLst>
          </p:cNvPr>
          <p:cNvSpPr/>
          <p:nvPr/>
        </p:nvSpPr>
        <p:spPr>
          <a:xfrm>
            <a:off x="391887" y="1224643"/>
            <a:ext cx="11429999" cy="53681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800" b="1" dirty="0"/>
              <a:t>The</a:t>
            </a:r>
            <a:endParaRPr lang="en-US" sz="1800" dirty="0">
              <a:solidFill>
                <a:schemeClr val="tx1"/>
              </a:solidFill>
            </a:endParaRPr>
          </a:p>
        </p:txBody>
      </p:sp>
      <p:sp>
        <p:nvSpPr>
          <p:cNvPr id="5" name="Rectangle 4">
            <a:extLst>
              <a:ext uri="{FF2B5EF4-FFF2-40B4-BE49-F238E27FC236}">
                <a16:creationId xmlns:a16="http://schemas.microsoft.com/office/drawing/2014/main" id="{63C810FD-626E-0408-02D6-834E1027F07B}"/>
              </a:ext>
            </a:extLst>
          </p:cNvPr>
          <p:cNvSpPr/>
          <p:nvPr/>
        </p:nvSpPr>
        <p:spPr>
          <a:xfrm>
            <a:off x="617280" y="3142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D6E0560-80A8-5C99-5454-760E89C3E138}"/>
              </a:ext>
            </a:extLst>
          </p:cNvPr>
          <p:cNvSpPr txBox="1"/>
          <p:nvPr/>
        </p:nvSpPr>
        <p:spPr>
          <a:xfrm>
            <a:off x="722700" y="39463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A0D4896-9A29-6DAA-B294-8497341F463A}"/>
              </a:ext>
            </a:extLst>
          </p:cNvPr>
          <p:cNvSpPr txBox="1"/>
          <p:nvPr/>
        </p:nvSpPr>
        <p:spPr>
          <a:xfrm>
            <a:off x="836394" y="61232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575289BD-E9CA-7203-C8B4-5526F4348F0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49" y="148300"/>
            <a:ext cx="2305141" cy="1076343"/>
          </a:xfrm>
          <a:prstGeom prst="rect">
            <a:avLst/>
          </a:prstGeom>
        </p:spPr>
      </p:pic>
      <p:sp>
        <p:nvSpPr>
          <p:cNvPr id="2" name="TextBox 6">
            <a:extLst>
              <a:ext uri="{FF2B5EF4-FFF2-40B4-BE49-F238E27FC236}">
                <a16:creationId xmlns:a16="http://schemas.microsoft.com/office/drawing/2014/main" id="{2C6D7BE4-063E-5D79-49D7-218556F73F22}"/>
              </a:ext>
            </a:extLst>
          </p:cNvPr>
          <p:cNvSpPr txBox="1">
            <a:spLocks noChangeArrowheads="1"/>
          </p:cNvSpPr>
          <p:nvPr/>
        </p:nvSpPr>
        <p:spPr bwMode="auto">
          <a:xfrm>
            <a:off x="836394" y="1480210"/>
            <a:ext cx="10560950" cy="4893647"/>
          </a:xfrm>
          <a:prstGeom prst="rect">
            <a:avLst/>
          </a:prstGeom>
          <a:solidFill>
            <a:srgbClr val="669BBC">
              <a:alpha val="18039"/>
            </a:srgbClr>
          </a:solidFill>
          <a:ln>
            <a:noFill/>
          </a:ln>
        </p:spPr>
        <p:txBody>
          <a:bodyPr wrap="square">
            <a:spAutoFit/>
          </a:bodyPr>
          <a:lstStyle>
            <a:lvl1pPr>
              <a:tabLst>
                <a:tab pos="342900" algn="l"/>
              </a:tabLst>
              <a:defRPr sz="2400">
                <a:solidFill>
                  <a:schemeClr val="tx1"/>
                </a:solidFill>
                <a:latin typeface="Times New Roman" panose="02020603050405020304" pitchFamily="18" charset="0"/>
              </a:defRPr>
            </a:lvl1pPr>
            <a:lvl2pPr marL="742950" indent="-285750">
              <a:tabLst>
                <a:tab pos="342900" algn="l"/>
              </a:tabLst>
              <a:defRPr sz="2400">
                <a:solidFill>
                  <a:schemeClr val="tx1"/>
                </a:solidFill>
                <a:latin typeface="Times New Roman" panose="02020603050405020304" pitchFamily="18" charset="0"/>
              </a:defRPr>
            </a:lvl2pPr>
            <a:lvl3pPr marL="1143000" indent="-228600">
              <a:tabLst>
                <a:tab pos="342900" algn="l"/>
              </a:tabLst>
              <a:defRPr sz="2400">
                <a:solidFill>
                  <a:schemeClr val="tx1"/>
                </a:solidFill>
                <a:latin typeface="Times New Roman" panose="02020603050405020304" pitchFamily="18" charset="0"/>
              </a:defRPr>
            </a:lvl3pPr>
            <a:lvl4pPr marL="1600200" indent="-228600">
              <a:tabLst>
                <a:tab pos="342900" algn="l"/>
              </a:tabLst>
              <a:defRPr sz="2400">
                <a:solidFill>
                  <a:schemeClr val="tx1"/>
                </a:solidFill>
                <a:latin typeface="Times New Roman" panose="02020603050405020304" pitchFamily="18" charset="0"/>
              </a:defRPr>
            </a:lvl4pPr>
            <a:lvl5pPr marL="2057400" indent="-228600">
              <a:tabLst>
                <a:tab pos="342900" algn="l"/>
              </a:tabLst>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tabLst>
                <a:tab pos="342900" algn="l"/>
              </a:tabLs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tabLst>
                <a:tab pos="342900" algn="l"/>
              </a:tabLs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tabLst>
                <a:tab pos="342900" algn="l"/>
              </a:tabLs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tabLst>
                <a:tab pos="342900" algn="l"/>
              </a:tabLst>
              <a:defRPr sz="2400">
                <a:solidFill>
                  <a:schemeClr val="tx1"/>
                </a:solidFill>
                <a:latin typeface="Times New Roman" panose="02020603050405020304" pitchFamily="18" charset="0"/>
              </a:defRPr>
            </a:lvl9pPr>
          </a:lstStyle>
          <a:p>
            <a:r>
              <a:rPr lang="en-US" sz="2400" b="1" dirty="0">
                <a:solidFill>
                  <a:schemeClr val="tx1"/>
                </a:solidFill>
                <a:latin typeface="Calibri" panose="020F0502020204030204" pitchFamily="34" charset="0"/>
                <a:cs typeface="Calibri" panose="020F0502020204030204" pitchFamily="34" charset="0"/>
              </a:rPr>
              <a:t>following information concerning Maldives Company:</a:t>
            </a:r>
          </a:p>
          <a:p>
            <a:pPr>
              <a:buFont typeface="Arial" panose="020B0604020202020204" pitchFamily="34" charset="0"/>
              <a:buChar char="•"/>
            </a:pPr>
            <a:r>
              <a:rPr lang="en-US" sz="2400" dirty="0">
                <a:solidFill>
                  <a:schemeClr val="tx1"/>
                </a:solidFill>
                <a:latin typeface="Calibri" panose="020F0502020204030204" pitchFamily="34" charset="0"/>
                <a:cs typeface="Calibri" panose="020F0502020204030204" pitchFamily="34" charset="0"/>
              </a:rPr>
              <a:t>Issuing share capital: $20,000</a:t>
            </a:r>
          </a:p>
          <a:p>
            <a:pPr>
              <a:buFont typeface="Arial" panose="020B0604020202020204" pitchFamily="34" charset="0"/>
              <a:buChar char="•"/>
            </a:pPr>
            <a:r>
              <a:rPr lang="en-US" sz="2400" dirty="0">
                <a:solidFill>
                  <a:schemeClr val="tx1"/>
                </a:solidFill>
                <a:latin typeface="Calibri" panose="020F0502020204030204" pitchFamily="34" charset="0"/>
                <a:cs typeface="Calibri" panose="020F0502020204030204" pitchFamily="34" charset="0"/>
              </a:rPr>
              <a:t>Net income: $40,000</a:t>
            </a:r>
          </a:p>
          <a:p>
            <a:pPr>
              <a:buFont typeface="Arial" panose="020B0604020202020204" pitchFamily="34" charset="0"/>
              <a:buChar char="•"/>
            </a:pPr>
            <a:r>
              <a:rPr lang="en-US" sz="2400" dirty="0">
                <a:solidFill>
                  <a:schemeClr val="tx1"/>
                </a:solidFill>
                <a:latin typeface="Calibri" panose="020F0502020204030204" pitchFamily="34" charset="0"/>
                <a:cs typeface="Calibri" panose="020F0502020204030204" pitchFamily="34" charset="0"/>
              </a:rPr>
              <a:t>Increase in account payable: $13,000</a:t>
            </a:r>
          </a:p>
          <a:p>
            <a:pPr>
              <a:buFont typeface="Arial" panose="020B0604020202020204" pitchFamily="34" charset="0"/>
              <a:buChar char="•"/>
            </a:pPr>
            <a:r>
              <a:rPr lang="en-US" sz="2400" dirty="0">
                <a:solidFill>
                  <a:schemeClr val="tx1"/>
                </a:solidFill>
                <a:latin typeface="Calibri" panose="020F0502020204030204" pitchFamily="34" charset="0"/>
                <a:cs typeface="Calibri" panose="020F0502020204030204" pitchFamily="34" charset="0"/>
              </a:rPr>
              <a:t>Depreciation expense: $18,000</a:t>
            </a:r>
          </a:p>
          <a:p>
            <a:pPr>
              <a:buFont typeface="Arial" panose="020B0604020202020204" pitchFamily="34" charset="0"/>
              <a:buChar char="•"/>
            </a:pPr>
            <a:r>
              <a:rPr lang="en-US" sz="2400" dirty="0">
                <a:solidFill>
                  <a:schemeClr val="tx1"/>
                </a:solidFill>
                <a:latin typeface="Calibri" panose="020F0502020204030204" pitchFamily="34" charset="0"/>
                <a:cs typeface="Calibri" panose="020F0502020204030204" pitchFamily="34" charset="0"/>
              </a:rPr>
              <a:t>Payment of dividends: $1,000</a:t>
            </a:r>
          </a:p>
          <a:p>
            <a:pPr>
              <a:buFont typeface="Arial" panose="020B0604020202020204" pitchFamily="34" charset="0"/>
              <a:buChar char="•"/>
            </a:pPr>
            <a:r>
              <a:rPr lang="en-US" sz="2400" dirty="0">
                <a:solidFill>
                  <a:schemeClr val="tx1"/>
                </a:solidFill>
                <a:latin typeface="Calibri" panose="020F0502020204030204" pitchFamily="34" charset="0"/>
                <a:cs typeface="Calibri" panose="020F0502020204030204" pitchFamily="34" charset="0"/>
              </a:rPr>
              <a:t>Increase in account receivable: $7,000</a:t>
            </a:r>
          </a:p>
          <a:p>
            <a:pPr>
              <a:buFont typeface="Arial" panose="020B0604020202020204" pitchFamily="34" charset="0"/>
              <a:buChar char="•"/>
            </a:pPr>
            <a:r>
              <a:rPr lang="en-US" sz="2400" dirty="0">
                <a:solidFill>
                  <a:schemeClr val="tx1"/>
                </a:solidFill>
                <a:latin typeface="Calibri" panose="020F0502020204030204" pitchFamily="34" charset="0"/>
                <a:cs typeface="Calibri" panose="020F0502020204030204" pitchFamily="34" charset="0"/>
              </a:rPr>
              <a:t>Collection of long-term notes receivable: $5,000</a:t>
            </a:r>
          </a:p>
          <a:p>
            <a:pPr>
              <a:buFont typeface="Arial" panose="020B0604020202020204" pitchFamily="34" charset="0"/>
              <a:buChar char="•"/>
            </a:pPr>
            <a:r>
              <a:rPr lang="en-US" sz="2400" dirty="0">
                <a:solidFill>
                  <a:schemeClr val="tx1"/>
                </a:solidFill>
                <a:latin typeface="Calibri" panose="020F0502020204030204" pitchFamily="34" charset="0"/>
                <a:cs typeface="Calibri" panose="020F0502020204030204" pitchFamily="34" charset="0"/>
              </a:rPr>
              <a:t>Loss on sale of land: $10,000</a:t>
            </a:r>
          </a:p>
          <a:p>
            <a:pPr>
              <a:buFont typeface="Arial" panose="020B0604020202020204" pitchFamily="34" charset="0"/>
              <a:buChar char="•"/>
            </a:pPr>
            <a:r>
              <a:rPr lang="en-US" sz="2400" dirty="0">
                <a:solidFill>
                  <a:schemeClr val="tx1"/>
                </a:solidFill>
                <a:latin typeface="Calibri" panose="020F0502020204030204" pitchFamily="34" charset="0"/>
                <a:cs typeface="Calibri" panose="020F0502020204030204" pitchFamily="34" charset="0"/>
              </a:rPr>
              <a:t>Acquisition of equipment: $40,000</a:t>
            </a:r>
          </a:p>
          <a:p>
            <a:pPr>
              <a:buFont typeface="Arial" panose="020B0604020202020204" pitchFamily="34" charset="0"/>
              <a:buChar char="•"/>
            </a:pPr>
            <a:r>
              <a:rPr lang="en-US" sz="2400" dirty="0">
                <a:solidFill>
                  <a:schemeClr val="tx1"/>
                </a:solidFill>
                <a:latin typeface="Calibri" panose="020F0502020204030204" pitchFamily="34" charset="0"/>
                <a:cs typeface="Calibri" panose="020F0502020204030204" pitchFamily="34" charset="0"/>
              </a:rPr>
              <a:t>Payment of long-term debt: $13,000</a:t>
            </a:r>
          </a:p>
          <a:p>
            <a:pPr>
              <a:buFont typeface="Arial" panose="020B0604020202020204" pitchFamily="34" charset="0"/>
              <a:buChar char="•"/>
            </a:pPr>
            <a:r>
              <a:rPr lang="en-US" sz="2400" dirty="0">
                <a:solidFill>
                  <a:schemeClr val="tx1"/>
                </a:solidFill>
                <a:latin typeface="Calibri" panose="020F0502020204030204" pitchFamily="34" charset="0"/>
                <a:cs typeface="Calibri" panose="020F0502020204030204" pitchFamily="34" charset="0"/>
              </a:rPr>
              <a:t>Proceeds from sale of land: $32,000</a:t>
            </a:r>
          </a:p>
          <a:p>
            <a:pPr>
              <a:buFont typeface="Arial" panose="020B0604020202020204" pitchFamily="34" charset="0"/>
              <a:buChar char="•"/>
            </a:pPr>
            <a:r>
              <a:rPr lang="en-US" sz="2400" dirty="0">
                <a:solidFill>
                  <a:schemeClr val="tx1"/>
                </a:solidFill>
                <a:latin typeface="Calibri" panose="020F0502020204030204" pitchFamily="34" charset="0"/>
                <a:cs typeface="Calibri" panose="020F0502020204030204" pitchFamily="34" charset="0"/>
              </a:rPr>
              <a:t>Decrease in inventories: $5,000</a:t>
            </a:r>
            <a:endParaRPr lang="en-US" sz="2400" dirty="0">
              <a:solidFill>
                <a:srgbClr val="FF0000"/>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7629272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63087D-E45F-3405-EE3E-D0C55B4E804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F24F8D-CE44-A9DA-50F2-C7EF7D38362B}"/>
              </a:ext>
            </a:extLst>
          </p:cNvPr>
          <p:cNvSpPr/>
          <p:nvPr/>
        </p:nvSpPr>
        <p:spPr>
          <a:xfrm>
            <a:off x="391887" y="1224643"/>
            <a:ext cx="11408226" cy="53681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2950" lvl="1" indent="-285750">
              <a:buFont typeface="+mj-lt"/>
              <a:buAutoNum type="arabicPeriod"/>
            </a:pPr>
            <a:r>
              <a:rPr lang="en-US" sz="2000" dirty="0"/>
              <a:t>c. </a:t>
            </a:r>
            <a:r>
              <a:rPr lang="en-US" sz="2000" b="1" dirty="0"/>
              <a:t>$79,000</a:t>
            </a:r>
            <a:endParaRPr lang="en-US" sz="2000" dirty="0"/>
          </a:p>
        </p:txBody>
      </p:sp>
      <p:sp>
        <p:nvSpPr>
          <p:cNvPr id="5" name="Rectangle 4">
            <a:extLst>
              <a:ext uri="{FF2B5EF4-FFF2-40B4-BE49-F238E27FC236}">
                <a16:creationId xmlns:a16="http://schemas.microsoft.com/office/drawing/2014/main" id="{9F3D7195-B0A1-4032-456A-CAB8DD82A763}"/>
              </a:ext>
            </a:extLst>
          </p:cNvPr>
          <p:cNvSpPr/>
          <p:nvPr/>
        </p:nvSpPr>
        <p:spPr>
          <a:xfrm>
            <a:off x="617280" y="3142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1CA0A16-97E1-175D-2E5B-5F936405D7F8}"/>
              </a:ext>
            </a:extLst>
          </p:cNvPr>
          <p:cNvSpPr txBox="1"/>
          <p:nvPr/>
        </p:nvSpPr>
        <p:spPr>
          <a:xfrm>
            <a:off x="722700" y="39463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36C7C7A-9018-7AE5-F2A7-318AECC44F77}"/>
              </a:ext>
            </a:extLst>
          </p:cNvPr>
          <p:cNvSpPr txBox="1"/>
          <p:nvPr/>
        </p:nvSpPr>
        <p:spPr>
          <a:xfrm>
            <a:off x="836394" y="61232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047F12DA-FC0A-F5BF-F4D4-0FCC24E38BD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49" y="148300"/>
            <a:ext cx="2305141" cy="1076343"/>
          </a:xfrm>
          <a:prstGeom prst="rect">
            <a:avLst/>
          </a:prstGeom>
        </p:spPr>
      </p:pic>
      <p:graphicFrame>
        <p:nvGraphicFramePr>
          <p:cNvPr id="2" name="Table 1">
            <a:extLst>
              <a:ext uri="{FF2B5EF4-FFF2-40B4-BE49-F238E27FC236}">
                <a16:creationId xmlns:a16="http://schemas.microsoft.com/office/drawing/2014/main" id="{2B3B742A-7179-DFBE-172D-149C60F1CA70}"/>
              </a:ext>
            </a:extLst>
          </p:cNvPr>
          <p:cNvGraphicFramePr>
            <a:graphicFrameLocks noGrp="1"/>
          </p:cNvGraphicFramePr>
          <p:nvPr>
            <p:extLst>
              <p:ext uri="{D42A27DB-BD31-4B8C-83A1-F6EECF244321}">
                <p14:modId xmlns:p14="http://schemas.microsoft.com/office/powerpoint/2010/main" val="2931462113"/>
              </p:ext>
            </p:extLst>
          </p:nvPr>
        </p:nvGraphicFramePr>
        <p:xfrm>
          <a:off x="3440019" y="2846406"/>
          <a:ext cx="7391400" cy="3224056"/>
        </p:xfrm>
        <a:graphic>
          <a:graphicData uri="http://schemas.openxmlformats.org/drawingml/2006/table">
            <a:tbl>
              <a:tblPr firstRow="1" firstCol="1" lastRow="1" lastCol="1" bandRow="1" bandCol="1"/>
              <a:tblGrid>
                <a:gridCol w="5868083">
                  <a:extLst>
                    <a:ext uri="{9D8B030D-6E8A-4147-A177-3AD203B41FA5}">
                      <a16:colId xmlns:a16="http://schemas.microsoft.com/office/drawing/2014/main" val="20000"/>
                    </a:ext>
                  </a:extLst>
                </a:gridCol>
                <a:gridCol w="1523317">
                  <a:extLst>
                    <a:ext uri="{9D8B030D-6E8A-4147-A177-3AD203B41FA5}">
                      <a16:colId xmlns:a16="http://schemas.microsoft.com/office/drawing/2014/main" val="20001"/>
                    </a:ext>
                  </a:extLst>
                </a:gridCol>
              </a:tblGrid>
              <a:tr h="403007">
                <a:tc>
                  <a:txBody>
                    <a:bodyPr/>
                    <a:lstStyle/>
                    <a:p>
                      <a:pPr algn="l" rtl="0"/>
                      <a:r>
                        <a:rPr lang="en-US" sz="2400" b="1" dirty="0">
                          <a:solidFill>
                            <a:srgbClr val="000000"/>
                          </a:solidFill>
                          <a:effectLst/>
                          <a:highlight>
                            <a:srgbClr val="D9D9D9"/>
                          </a:highlight>
                          <a:latin typeface="Calibri" panose="020F0502020204030204" pitchFamily="34" charset="0"/>
                          <a:ea typeface="Times New Roman" panose="02020603050405020304" pitchFamily="18" charset="0"/>
                          <a:cs typeface="Calibri" panose="020F0502020204030204" pitchFamily="34" charset="0"/>
                        </a:rPr>
                        <a:t>Cash flow From </a:t>
                      </a:r>
                      <a:r>
                        <a:rPr lang="en-US" sz="2400" b="1" u="sng" dirty="0">
                          <a:solidFill>
                            <a:srgbClr val="000000"/>
                          </a:solidFill>
                          <a:effectLst/>
                          <a:highlight>
                            <a:srgbClr val="D9D9D9"/>
                          </a:highlight>
                          <a:latin typeface="Calibri" panose="020F0502020204030204" pitchFamily="34" charset="0"/>
                          <a:ea typeface="Times New Roman" panose="02020603050405020304" pitchFamily="18" charset="0"/>
                          <a:cs typeface="Calibri" panose="020F0502020204030204" pitchFamily="34" charset="0"/>
                        </a:rPr>
                        <a:t>operating</a:t>
                      </a:r>
                      <a:r>
                        <a:rPr lang="en-US" sz="2400" b="1" dirty="0">
                          <a:solidFill>
                            <a:srgbClr val="000000"/>
                          </a:solidFill>
                          <a:effectLst/>
                          <a:highlight>
                            <a:srgbClr val="D9D9D9"/>
                          </a:highlight>
                          <a:latin typeface="Calibri" panose="020F0502020204030204" pitchFamily="34" charset="0"/>
                          <a:ea typeface="Times New Roman" panose="02020603050405020304" pitchFamily="18" charset="0"/>
                          <a:cs typeface="Calibri" panose="020F0502020204030204" pitchFamily="34" charset="0"/>
                        </a:rPr>
                        <a:t> Activities: </a:t>
                      </a:r>
                      <a:endParaRPr lang="en-US" sz="2400" dirty="0">
                        <a:effectLst/>
                        <a:highlight>
                          <a:srgbClr val="D9D9D9"/>
                        </a:highligh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lnL w="47625"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47625" cap="flat" cmpd="dbl" algn="ctr">
                      <a:solidFill>
                        <a:srgbClr val="000000"/>
                      </a:solidFill>
                      <a:prstDash val="solid"/>
                      <a:round/>
                      <a:headEnd type="none" w="med" len="med"/>
                      <a:tailEnd type="none" w="med" len="med"/>
                    </a:lnT>
                    <a:lnB>
                      <a:noFill/>
                    </a:lnB>
                    <a:solidFill>
                      <a:srgbClr val="D9D9D9"/>
                    </a:solidFill>
                  </a:tcPr>
                </a:tc>
                <a:tc>
                  <a:txBody>
                    <a:bodyPr/>
                    <a:lstStyle/>
                    <a:p>
                      <a:pPr algn="ctr" rtl="0"/>
                      <a:r>
                        <a:rPr lang="en-US" sz="2400">
                          <a:effectLst/>
                          <a:highlight>
                            <a:srgbClr val="D9D9D9"/>
                          </a:highlight>
                          <a:latin typeface="Calibri" panose="020F0502020204030204" pitchFamily="34" charset="0"/>
                          <a:ea typeface="Times New Roman" panose="02020603050405020304" pitchFamily="18" charset="0"/>
                          <a:cs typeface="Calibri" panose="020F0502020204030204" pitchFamily="34" charset="0"/>
                        </a:rPr>
                        <a:t> </a:t>
                      </a:r>
                    </a:p>
                  </a:txBody>
                  <a:tcPr marL="68580" marR="68580" marT="0" marB="0">
                    <a:lnL w="28575" cap="flat" cmpd="sng" algn="ctr">
                      <a:solidFill>
                        <a:srgbClr val="000000"/>
                      </a:solidFill>
                      <a:prstDash val="solid"/>
                      <a:round/>
                      <a:headEnd type="none" w="med" len="med"/>
                      <a:tailEnd type="none" w="med" len="med"/>
                    </a:lnL>
                    <a:lnR w="47625" cap="flat" cmpd="dbl" algn="ctr">
                      <a:solidFill>
                        <a:srgbClr val="000000"/>
                      </a:solidFill>
                      <a:prstDash val="solid"/>
                      <a:round/>
                      <a:headEnd type="none" w="med" len="med"/>
                      <a:tailEnd type="none" w="med" len="med"/>
                    </a:lnR>
                    <a:lnT w="47625" cap="flat" cmpd="dbl" algn="ctr">
                      <a:solidFill>
                        <a:srgbClr val="000000"/>
                      </a:solidFill>
                      <a:prstDash val="solid"/>
                      <a:round/>
                      <a:headEnd type="none" w="med" len="med"/>
                      <a:tailEnd type="none" w="med" len="med"/>
                    </a:lnT>
                    <a:lnB>
                      <a:noFill/>
                    </a:lnB>
                    <a:solidFill>
                      <a:srgbClr val="D9D9D9"/>
                    </a:solidFill>
                  </a:tcPr>
                </a:tc>
                <a:extLst>
                  <a:ext uri="{0D108BD9-81ED-4DB2-BD59-A6C34878D82A}">
                    <a16:rowId xmlns:a16="http://schemas.microsoft.com/office/drawing/2014/main" val="10000"/>
                  </a:ext>
                </a:extLst>
              </a:tr>
              <a:tr h="403007">
                <a:tc>
                  <a:txBody>
                    <a:bodyPr/>
                    <a:lstStyle/>
                    <a:p>
                      <a:pPr algn="l" rtl="0"/>
                      <a:r>
                        <a:rPr lang="en-US" sz="2400" dirty="0">
                          <a:effectLst/>
                          <a:latin typeface="Calibri" panose="020F0502020204030204" pitchFamily="34" charset="0"/>
                          <a:ea typeface="Times New Roman" panose="02020603050405020304" pitchFamily="18" charset="0"/>
                          <a:cs typeface="Calibri" panose="020F0502020204030204" pitchFamily="34" charset="0"/>
                        </a:rPr>
                        <a:t>Net income </a:t>
                      </a:r>
                    </a:p>
                  </a:txBody>
                  <a:tcPr marL="68580" marR="68580" marT="0" marB="0">
                    <a:lnL w="47625"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algn="ctr" rtl="0"/>
                      <a:r>
                        <a:rPr lang="en-US" sz="2400">
                          <a:effectLst/>
                          <a:latin typeface="Calibri" panose="020F0502020204030204" pitchFamily="34" charset="0"/>
                          <a:ea typeface="Times New Roman" panose="02020603050405020304" pitchFamily="18" charset="0"/>
                          <a:cs typeface="Calibri" panose="020F0502020204030204" pitchFamily="34" charset="0"/>
                        </a:rPr>
                        <a:t>40,000</a:t>
                      </a:r>
                    </a:p>
                  </a:txBody>
                  <a:tcPr marL="68580" marR="68580" marT="0" marB="0">
                    <a:lnL w="28575" cap="flat" cmpd="sng" algn="ctr">
                      <a:solidFill>
                        <a:srgbClr val="000000"/>
                      </a:solidFill>
                      <a:prstDash val="solid"/>
                      <a:round/>
                      <a:headEnd type="none" w="med" len="med"/>
                      <a:tailEnd type="none" w="med" len="med"/>
                    </a:lnL>
                    <a:lnR w="47625" cap="flat" cmpd="dbl"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10001"/>
                  </a:ext>
                </a:extLst>
              </a:tr>
              <a:tr h="403007">
                <a:tc>
                  <a:txBody>
                    <a:bodyPr/>
                    <a:lstStyle/>
                    <a:p>
                      <a:pPr marL="114300" indent="-114300" algn="l" rtl="0"/>
                      <a:r>
                        <a:rPr lang="en-US" sz="2400" dirty="0">
                          <a:effectLst/>
                          <a:latin typeface="Calibri" panose="020F0502020204030204" pitchFamily="34" charset="0"/>
                          <a:ea typeface="Times New Roman" panose="02020603050405020304" pitchFamily="18" charset="0"/>
                          <a:cs typeface="Calibri" panose="020F0502020204030204" pitchFamily="34" charset="0"/>
                        </a:rPr>
                        <a:t>Depreciation expense</a:t>
                      </a:r>
                    </a:p>
                  </a:txBody>
                  <a:tcPr marL="68580" marR="68580" marT="0" marB="0">
                    <a:lnL w="47625"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algn="ctr" rtl="0"/>
                      <a:r>
                        <a:rPr lang="en-US" sz="2400">
                          <a:effectLst/>
                          <a:latin typeface="Calibri" panose="020F0502020204030204" pitchFamily="34" charset="0"/>
                          <a:ea typeface="Times New Roman" panose="02020603050405020304" pitchFamily="18" charset="0"/>
                          <a:cs typeface="Calibri" panose="020F0502020204030204" pitchFamily="34" charset="0"/>
                        </a:rPr>
                        <a:t>18,000</a:t>
                      </a:r>
                    </a:p>
                  </a:txBody>
                  <a:tcPr marL="68580" marR="68580" marT="0" marB="0" anchor="ctr">
                    <a:lnL w="28575" cap="flat" cmpd="sng" algn="ctr">
                      <a:solidFill>
                        <a:srgbClr val="000000"/>
                      </a:solidFill>
                      <a:prstDash val="solid"/>
                      <a:round/>
                      <a:headEnd type="none" w="med" len="med"/>
                      <a:tailEnd type="none" w="med" len="med"/>
                    </a:lnL>
                    <a:lnR w="47625" cap="flat" cmpd="dbl"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10002"/>
                  </a:ext>
                </a:extLst>
              </a:tr>
              <a:tr h="403007">
                <a:tc>
                  <a:txBody>
                    <a:bodyPr/>
                    <a:lstStyle/>
                    <a:p>
                      <a:pPr marL="114300" indent="-114300" algn="l" rtl="0"/>
                      <a:r>
                        <a:rPr lang="en-US" sz="2400" dirty="0">
                          <a:effectLst/>
                          <a:latin typeface="Calibri" panose="020F0502020204030204" pitchFamily="34" charset="0"/>
                          <a:ea typeface="Times New Roman" panose="02020603050405020304" pitchFamily="18" charset="0"/>
                          <a:cs typeface="Calibri" panose="020F0502020204030204" pitchFamily="34" charset="0"/>
                        </a:rPr>
                        <a:t>Loss on sale of land</a:t>
                      </a:r>
                    </a:p>
                  </a:txBody>
                  <a:tcPr marL="68580" marR="68580" marT="0" marB="0">
                    <a:lnL w="47625"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algn="ctr" rtl="0"/>
                      <a:r>
                        <a:rPr lang="en-US" sz="2400" dirty="0">
                          <a:effectLst/>
                          <a:latin typeface="Calibri" panose="020F0502020204030204" pitchFamily="34" charset="0"/>
                          <a:ea typeface="Times New Roman" panose="02020603050405020304" pitchFamily="18" charset="0"/>
                          <a:cs typeface="Calibri" panose="020F0502020204030204" pitchFamily="34" charset="0"/>
                        </a:rPr>
                        <a:t>10,000</a:t>
                      </a:r>
                    </a:p>
                  </a:txBody>
                  <a:tcPr marL="68580" marR="68580" marT="0" marB="0" anchor="ctr">
                    <a:lnL w="28575" cap="flat" cmpd="sng" algn="ctr">
                      <a:solidFill>
                        <a:srgbClr val="000000"/>
                      </a:solidFill>
                      <a:prstDash val="solid"/>
                      <a:round/>
                      <a:headEnd type="none" w="med" len="med"/>
                      <a:tailEnd type="none" w="med" len="med"/>
                    </a:lnL>
                    <a:lnR w="47625" cap="flat" cmpd="dbl"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10003"/>
                  </a:ext>
                </a:extLst>
              </a:tr>
              <a:tr h="403007">
                <a:tc>
                  <a:txBody>
                    <a:bodyPr/>
                    <a:lstStyle/>
                    <a:p>
                      <a:pPr marL="114300" indent="-114300" algn="l" rtl="0"/>
                      <a:r>
                        <a:rPr lang="en-US" sz="2400">
                          <a:effectLst/>
                          <a:latin typeface="Calibri" panose="020F0502020204030204" pitchFamily="34" charset="0"/>
                          <a:ea typeface="Times New Roman" panose="02020603050405020304" pitchFamily="18" charset="0"/>
                          <a:cs typeface="Calibri" panose="020F0502020204030204" pitchFamily="34" charset="0"/>
                        </a:rPr>
                        <a:t>Increase in accounts payable</a:t>
                      </a:r>
                    </a:p>
                  </a:txBody>
                  <a:tcPr marL="68580" marR="68580" marT="0" marB="0">
                    <a:lnL w="47625"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algn="ctr" rtl="0"/>
                      <a:r>
                        <a:rPr lang="en-US" sz="2400">
                          <a:effectLst/>
                          <a:latin typeface="Calibri" panose="020F0502020204030204" pitchFamily="34" charset="0"/>
                          <a:ea typeface="Times New Roman" panose="02020603050405020304" pitchFamily="18" charset="0"/>
                          <a:cs typeface="Calibri" panose="020F0502020204030204" pitchFamily="34" charset="0"/>
                        </a:rPr>
                        <a:t>13000</a:t>
                      </a:r>
                    </a:p>
                  </a:txBody>
                  <a:tcPr marL="68580" marR="68580" marT="0" marB="0" anchor="ctr">
                    <a:lnL w="28575" cap="flat" cmpd="sng" algn="ctr">
                      <a:solidFill>
                        <a:srgbClr val="000000"/>
                      </a:solidFill>
                      <a:prstDash val="solid"/>
                      <a:round/>
                      <a:headEnd type="none" w="med" len="med"/>
                      <a:tailEnd type="none" w="med" len="med"/>
                    </a:lnL>
                    <a:lnR w="47625" cap="flat" cmpd="dbl"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10004"/>
                  </a:ext>
                </a:extLst>
              </a:tr>
              <a:tr h="403007">
                <a:tc>
                  <a:txBody>
                    <a:bodyPr/>
                    <a:lstStyle/>
                    <a:p>
                      <a:pPr marL="114300" indent="-114300" algn="l" rtl="0"/>
                      <a:r>
                        <a:rPr lang="en-US" sz="2400" dirty="0">
                          <a:effectLst/>
                          <a:latin typeface="Calibri" panose="020F0502020204030204" pitchFamily="34" charset="0"/>
                          <a:ea typeface="Times New Roman" panose="02020603050405020304" pitchFamily="18" charset="0"/>
                          <a:cs typeface="Calibri" panose="020F0502020204030204" pitchFamily="34" charset="0"/>
                        </a:rPr>
                        <a:t>Increase in Accounts receivable </a:t>
                      </a:r>
                    </a:p>
                  </a:txBody>
                  <a:tcPr marL="68580" marR="68580" marT="0" marB="0">
                    <a:lnL w="47625"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algn="ctr" rtl="0"/>
                      <a:r>
                        <a:rPr lang="en-US" sz="2400">
                          <a:effectLst/>
                          <a:latin typeface="Calibri" panose="020F0502020204030204" pitchFamily="34" charset="0"/>
                          <a:ea typeface="Times New Roman" panose="02020603050405020304" pitchFamily="18" charset="0"/>
                          <a:cs typeface="Calibri" panose="020F0502020204030204" pitchFamily="34" charset="0"/>
                        </a:rPr>
                        <a:t>(7000)</a:t>
                      </a:r>
                    </a:p>
                  </a:txBody>
                  <a:tcPr marL="68580" marR="68580" marT="0" marB="0" anchor="ctr">
                    <a:lnL w="28575" cap="flat" cmpd="sng" algn="ctr">
                      <a:solidFill>
                        <a:srgbClr val="000000"/>
                      </a:solidFill>
                      <a:prstDash val="solid"/>
                      <a:round/>
                      <a:headEnd type="none" w="med" len="med"/>
                      <a:tailEnd type="none" w="med" len="med"/>
                    </a:lnL>
                    <a:lnR w="47625" cap="flat" cmpd="dbl"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10005"/>
                  </a:ext>
                </a:extLst>
              </a:tr>
              <a:tr h="403007">
                <a:tc>
                  <a:txBody>
                    <a:bodyPr/>
                    <a:lstStyle/>
                    <a:p>
                      <a:pPr marL="114300" indent="-114300" algn="l" rtl="0"/>
                      <a:r>
                        <a:rPr lang="en-US" sz="2400" dirty="0">
                          <a:effectLst/>
                          <a:latin typeface="Calibri" panose="020F0502020204030204" pitchFamily="34" charset="0"/>
                          <a:ea typeface="Times New Roman" panose="02020603050405020304" pitchFamily="18" charset="0"/>
                          <a:cs typeface="Calibri" panose="020F0502020204030204" pitchFamily="34" charset="0"/>
                        </a:rPr>
                        <a:t>Decrease in Inventories</a:t>
                      </a:r>
                    </a:p>
                  </a:txBody>
                  <a:tcPr marL="68580" marR="68580" marT="0" marB="0">
                    <a:lnL w="47625"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algn="ctr" rtl="0"/>
                      <a:r>
                        <a:rPr lang="en-US" sz="2400" dirty="0">
                          <a:effectLst/>
                          <a:latin typeface="Calibri" panose="020F0502020204030204" pitchFamily="34" charset="0"/>
                          <a:ea typeface="Times New Roman" panose="02020603050405020304" pitchFamily="18" charset="0"/>
                          <a:cs typeface="Calibri" panose="020F0502020204030204" pitchFamily="34" charset="0"/>
                        </a:rPr>
                        <a:t>5000</a:t>
                      </a:r>
                    </a:p>
                  </a:txBody>
                  <a:tcPr marL="68580" marR="68580" marT="0" marB="0" anchor="ctr">
                    <a:lnL w="28575" cap="flat" cmpd="sng" algn="ctr">
                      <a:solidFill>
                        <a:srgbClr val="000000"/>
                      </a:solidFill>
                      <a:prstDash val="solid"/>
                      <a:round/>
                      <a:headEnd type="none" w="med" len="med"/>
                      <a:tailEnd type="none" w="med" len="med"/>
                    </a:lnL>
                    <a:lnR w="47625" cap="flat" cmpd="dbl"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10006"/>
                  </a:ext>
                </a:extLst>
              </a:tr>
              <a:tr h="403007">
                <a:tc>
                  <a:txBody>
                    <a:bodyPr/>
                    <a:lstStyle/>
                    <a:p>
                      <a:pPr algn="l" rtl="0"/>
                      <a:r>
                        <a:rPr lang="en-US" sz="2400" b="1" dirty="0">
                          <a:solidFill>
                            <a:srgbClr val="C00000"/>
                          </a:solidFill>
                          <a:effectLst/>
                          <a:highlight>
                            <a:srgbClr val="E6E6E6"/>
                          </a:highlight>
                          <a:latin typeface="Calibri" panose="020F0502020204030204" pitchFamily="34" charset="0"/>
                          <a:ea typeface="Times New Roman" panose="02020603050405020304" pitchFamily="18" charset="0"/>
                          <a:cs typeface="Calibri" panose="020F0502020204030204" pitchFamily="34" charset="0"/>
                        </a:rPr>
                        <a:t>Net cash flow from operating  Activities</a:t>
                      </a:r>
                      <a:endParaRPr lang="en-US" sz="2400" dirty="0">
                        <a:solidFill>
                          <a:srgbClr val="C00000"/>
                        </a:solidFill>
                        <a:effectLst/>
                        <a:highlight>
                          <a:srgbClr val="E6E6E6"/>
                        </a:highligh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lnL w="47625"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w="47625" cap="flat" cmpd="dbl" algn="ctr">
                      <a:solidFill>
                        <a:srgbClr val="000000"/>
                      </a:solidFill>
                      <a:prstDash val="solid"/>
                      <a:round/>
                      <a:headEnd type="none" w="med" len="med"/>
                      <a:tailEnd type="none" w="med" len="med"/>
                    </a:lnB>
                    <a:solidFill>
                      <a:srgbClr val="E6E6E6"/>
                    </a:solidFill>
                  </a:tcPr>
                </a:tc>
                <a:tc>
                  <a:txBody>
                    <a:bodyPr/>
                    <a:lstStyle/>
                    <a:p>
                      <a:pPr algn="ctr" rtl="0"/>
                      <a:r>
                        <a:rPr lang="en-US" sz="2400" b="1" dirty="0">
                          <a:solidFill>
                            <a:srgbClr val="C00000"/>
                          </a:solidFill>
                          <a:effectLst/>
                          <a:highlight>
                            <a:srgbClr val="E6E6E6"/>
                          </a:highlight>
                          <a:latin typeface="Calibri" panose="020F0502020204030204" pitchFamily="34" charset="0"/>
                          <a:ea typeface="Times New Roman" panose="02020603050405020304" pitchFamily="18" charset="0"/>
                          <a:cs typeface="Calibri" panose="020F0502020204030204" pitchFamily="34" charset="0"/>
                        </a:rPr>
                        <a:t>79000</a:t>
                      </a:r>
                      <a:endParaRPr lang="en-US" sz="2400" dirty="0">
                        <a:solidFill>
                          <a:srgbClr val="C00000"/>
                        </a:solidFill>
                        <a:effectLst/>
                        <a:highlight>
                          <a:srgbClr val="E6E6E6"/>
                        </a:highligh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nchor="ctr">
                    <a:lnL w="28575" cap="flat" cmpd="sng" algn="ctr">
                      <a:solidFill>
                        <a:srgbClr val="000000"/>
                      </a:solidFill>
                      <a:prstDash val="solid"/>
                      <a:round/>
                      <a:headEnd type="none" w="med" len="med"/>
                      <a:tailEnd type="none" w="med" len="med"/>
                    </a:lnL>
                    <a:lnR w="47625" cap="flat" cmpd="dbl" algn="ctr">
                      <a:solidFill>
                        <a:srgbClr val="000000"/>
                      </a:solidFill>
                      <a:prstDash val="solid"/>
                      <a:round/>
                      <a:headEnd type="none" w="med" len="med"/>
                      <a:tailEnd type="none" w="med" len="med"/>
                    </a:lnR>
                    <a:lnT>
                      <a:noFill/>
                    </a:lnT>
                    <a:lnB w="47625" cap="flat" cmpd="dbl" algn="ctr">
                      <a:solidFill>
                        <a:srgbClr val="000000"/>
                      </a:solidFill>
                      <a:prstDash val="solid"/>
                      <a:round/>
                      <a:headEnd type="none" w="med" len="med"/>
                      <a:tailEnd type="none" w="med" len="med"/>
                    </a:lnB>
                    <a:solidFill>
                      <a:srgbClr val="E6E6E6"/>
                    </a:solidFill>
                  </a:tcPr>
                </a:tc>
                <a:extLst>
                  <a:ext uri="{0D108BD9-81ED-4DB2-BD59-A6C34878D82A}">
                    <a16:rowId xmlns:a16="http://schemas.microsoft.com/office/drawing/2014/main" val="10007"/>
                  </a:ext>
                </a:extLst>
              </a:tr>
            </a:tbl>
          </a:graphicData>
        </a:graphic>
      </p:graphicFrame>
      <p:sp>
        <p:nvSpPr>
          <p:cNvPr id="3" name="TextBox 2">
            <a:extLst>
              <a:ext uri="{FF2B5EF4-FFF2-40B4-BE49-F238E27FC236}">
                <a16:creationId xmlns:a16="http://schemas.microsoft.com/office/drawing/2014/main" id="{D5037480-26B2-0DCC-0CE9-3C28CDCDF6C8}"/>
              </a:ext>
            </a:extLst>
          </p:cNvPr>
          <p:cNvSpPr txBox="1"/>
          <p:nvPr/>
        </p:nvSpPr>
        <p:spPr>
          <a:xfrm>
            <a:off x="948093" y="1609009"/>
            <a:ext cx="10852020" cy="1938992"/>
          </a:xfrm>
          <a:prstGeom prst="rect">
            <a:avLst/>
          </a:prstGeom>
          <a:noFill/>
        </p:spPr>
        <p:txBody>
          <a:bodyPr wrap="square">
            <a:spAutoFit/>
          </a:bodyPr>
          <a:lstStyle/>
          <a:p>
            <a:r>
              <a:rPr lang="en-US" sz="2000" b="1" dirty="0"/>
              <a:t>Questions:</a:t>
            </a:r>
          </a:p>
          <a:p>
            <a:pPr>
              <a:buFont typeface="+mj-lt"/>
              <a:buAutoNum type="arabicPeriod"/>
            </a:pPr>
            <a:r>
              <a:rPr lang="en-US" sz="2000" dirty="0"/>
              <a:t>Using the indirect method, net cash provided by </a:t>
            </a:r>
            <a:r>
              <a:rPr lang="en-US" sz="2000" b="1" dirty="0"/>
              <a:t>operating activities</a:t>
            </a:r>
            <a:r>
              <a:rPr lang="en-US" sz="2000" dirty="0"/>
              <a:t> is equal to:</a:t>
            </a:r>
          </a:p>
          <a:p>
            <a:pPr marL="742950" lvl="1" indent="-285750">
              <a:buFont typeface="+mj-lt"/>
              <a:buAutoNum type="arabicPeriod"/>
            </a:pPr>
            <a:r>
              <a:rPr lang="en-US" sz="2000" dirty="0"/>
              <a:t>a. $85,000</a:t>
            </a:r>
          </a:p>
          <a:p>
            <a:pPr marL="742950" lvl="1" indent="-285750">
              <a:buFont typeface="+mj-lt"/>
              <a:buAutoNum type="arabicPeriod"/>
            </a:pPr>
            <a:r>
              <a:rPr lang="en-US" sz="2000" dirty="0"/>
              <a:t>b. $66,000</a:t>
            </a:r>
          </a:p>
          <a:p>
            <a:pPr marL="742950" lvl="1" indent="-285750">
              <a:buFont typeface="+mj-lt"/>
              <a:buAutoNum type="arabicPeriod"/>
            </a:pPr>
            <a:r>
              <a:rPr lang="en-US" sz="2000" dirty="0"/>
              <a:t>c. </a:t>
            </a:r>
            <a:r>
              <a:rPr lang="en-US" sz="2000" b="1" dirty="0"/>
              <a:t>$79,000</a:t>
            </a:r>
            <a:endParaRPr lang="en-US" sz="2000" dirty="0"/>
          </a:p>
          <a:p>
            <a:pPr marL="742950" lvl="1" indent="-285750">
              <a:buFont typeface="+mj-lt"/>
              <a:buAutoNum type="arabicPeriod"/>
            </a:pPr>
            <a:r>
              <a:rPr lang="en-US" sz="2000" dirty="0"/>
              <a:t>d. $52,000</a:t>
            </a:r>
          </a:p>
        </p:txBody>
      </p:sp>
    </p:spTree>
    <p:extLst>
      <p:ext uri="{BB962C8B-B14F-4D97-AF65-F5344CB8AC3E}">
        <p14:creationId xmlns:p14="http://schemas.microsoft.com/office/powerpoint/2010/main" val="3613341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2A1DB3-7FED-21A3-6CD4-4DD8ED0650D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27A17FD-F9EB-7268-D1F6-2F85D0E2F81A}"/>
              </a:ext>
            </a:extLst>
          </p:cNvPr>
          <p:cNvSpPr/>
          <p:nvPr/>
        </p:nvSpPr>
        <p:spPr>
          <a:xfrm>
            <a:off x="391886" y="1224643"/>
            <a:ext cx="11381013" cy="53681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5" name="Rectangle 4">
            <a:extLst>
              <a:ext uri="{FF2B5EF4-FFF2-40B4-BE49-F238E27FC236}">
                <a16:creationId xmlns:a16="http://schemas.microsoft.com/office/drawing/2014/main" id="{78BF577F-7AF6-14D2-C360-926023E0BB85}"/>
              </a:ext>
            </a:extLst>
          </p:cNvPr>
          <p:cNvSpPr/>
          <p:nvPr/>
        </p:nvSpPr>
        <p:spPr>
          <a:xfrm>
            <a:off x="617280" y="3142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A4F0FA-ECB1-D0E3-29FF-E410BF17EF1C}"/>
              </a:ext>
            </a:extLst>
          </p:cNvPr>
          <p:cNvSpPr txBox="1"/>
          <p:nvPr/>
        </p:nvSpPr>
        <p:spPr>
          <a:xfrm>
            <a:off x="722700" y="39463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9DBDEFD-57A9-8E16-B634-5887684D2DCD}"/>
              </a:ext>
            </a:extLst>
          </p:cNvPr>
          <p:cNvSpPr txBox="1"/>
          <p:nvPr/>
        </p:nvSpPr>
        <p:spPr>
          <a:xfrm>
            <a:off x="836394" y="61232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F981602D-82D2-FD9D-F34C-CBE2EEE71D4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49" y="148300"/>
            <a:ext cx="2305141" cy="1076343"/>
          </a:xfrm>
          <a:prstGeom prst="rect">
            <a:avLst/>
          </a:prstGeom>
        </p:spPr>
      </p:pic>
      <p:graphicFrame>
        <p:nvGraphicFramePr>
          <p:cNvPr id="2" name="Table 1">
            <a:extLst>
              <a:ext uri="{FF2B5EF4-FFF2-40B4-BE49-F238E27FC236}">
                <a16:creationId xmlns:a16="http://schemas.microsoft.com/office/drawing/2014/main" id="{6FC1F9F9-972F-0A37-5F06-3F046FDC0AB2}"/>
              </a:ext>
            </a:extLst>
          </p:cNvPr>
          <p:cNvGraphicFramePr>
            <a:graphicFrameLocks noGrp="1"/>
          </p:cNvGraphicFramePr>
          <p:nvPr>
            <p:extLst>
              <p:ext uri="{D42A27DB-BD31-4B8C-83A1-F6EECF244321}">
                <p14:modId xmlns:p14="http://schemas.microsoft.com/office/powerpoint/2010/main" val="1814286146"/>
              </p:ext>
            </p:extLst>
          </p:nvPr>
        </p:nvGraphicFramePr>
        <p:xfrm>
          <a:off x="2640330" y="3908710"/>
          <a:ext cx="6911340" cy="2163285"/>
        </p:xfrm>
        <a:graphic>
          <a:graphicData uri="http://schemas.openxmlformats.org/drawingml/2006/table">
            <a:tbl>
              <a:tblPr firstRow="1" firstCol="1" lastRow="1" lastCol="1" bandRow="1" bandCol="1"/>
              <a:tblGrid>
                <a:gridCol w="5481408">
                  <a:extLst>
                    <a:ext uri="{9D8B030D-6E8A-4147-A177-3AD203B41FA5}">
                      <a16:colId xmlns:a16="http://schemas.microsoft.com/office/drawing/2014/main" val="20000"/>
                    </a:ext>
                  </a:extLst>
                </a:gridCol>
                <a:gridCol w="1429932">
                  <a:extLst>
                    <a:ext uri="{9D8B030D-6E8A-4147-A177-3AD203B41FA5}">
                      <a16:colId xmlns:a16="http://schemas.microsoft.com/office/drawing/2014/main" val="20001"/>
                    </a:ext>
                  </a:extLst>
                </a:gridCol>
              </a:tblGrid>
              <a:tr h="432657">
                <a:tc>
                  <a:txBody>
                    <a:bodyPr/>
                    <a:lstStyle/>
                    <a:p>
                      <a:pPr algn="l" rtl="0"/>
                      <a:r>
                        <a:rPr lang="en-US" sz="2400" b="1" dirty="0">
                          <a:solidFill>
                            <a:srgbClr val="000000"/>
                          </a:solidFill>
                          <a:effectLst/>
                          <a:highlight>
                            <a:srgbClr val="D9D9D9"/>
                          </a:highlight>
                          <a:latin typeface="Calibri" panose="020F0502020204030204" pitchFamily="34" charset="0"/>
                          <a:ea typeface="Times New Roman" panose="02020603050405020304" pitchFamily="18" charset="0"/>
                          <a:cs typeface="Calibri" panose="020F0502020204030204" pitchFamily="34" charset="0"/>
                        </a:rPr>
                        <a:t>Cash flow From investing Activities: </a:t>
                      </a:r>
                      <a:endParaRPr lang="en-US" sz="2400" dirty="0">
                        <a:effectLst/>
                        <a:highlight>
                          <a:srgbClr val="D9D9D9"/>
                        </a:highligh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lnL w="47625"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47625" cap="flat" cmpd="dbl" algn="ctr">
                      <a:solidFill>
                        <a:srgbClr val="000000"/>
                      </a:solidFill>
                      <a:prstDash val="solid"/>
                      <a:round/>
                      <a:headEnd type="none" w="med" len="med"/>
                      <a:tailEnd type="none" w="med" len="med"/>
                    </a:lnT>
                    <a:lnB>
                      <a:noFill/>
                    </a:lnB>
                    <a:solidFill>
                      <a:srgbClr val="D9D9D9"/>
                    </a:solidFill>
                  </a:tcPr>
                </a:tc>
                <a:tc>
                  <a:txBody>
                    <a:bodyPr/>
                    <a:lstStyle/>
                    <a:p>
                      <a:pPr algn="ctr" rtl="0"/>
                      <a:r>
                        <a:rPr lang="en-US" sz="2400">
                          <a:effectLst/>
                          <a:highlight>
                            <a:srgbClr val="D9D9D9"/>
                          </a:highlight>
                          <a:latin typeface="Calibri" panose="020F0502020204030204" pitchFamily="34" charset="0"/>
                          <a:ea typeface="Times New Roman" panose="02020603050405020304" pitchFamily="18" charset="0"/>
                          <a:cs typeface="Calibri" panose="020F0502020204030204" pitchFamily="34" charset="0"/>
                        </a:rPr>
                        <a:t> </a:t>
                      </a:r>
                    </a:p>
                  </a:txBody>
                  <a:tcPr marL="68580" marR="68580" marT="0" marB="0">
                    <a:lnL w="28575" cap="flat" cmpd="sng" algn="ctr">
                      <a:solidFill>
                        <a:srgbClr val="000000"/>
                      </a:solidFill>
                      <a:prstDash val="solid"/>
                      <a:round/>
                      <a:headEnd type="none" w="med" len="med"/>
                      <a:tailEnd type="none" w="med" len="med"/>
                    </a:lnL>
                    <a:lnR w="47625" cap="flat" cmpd="dbl" algn="ctr">
                      <a:solidFill>
                        <a:srgbClr val="000000"/>
                      </a:solidFill>
                      <a:prstDash val="solid"/>
                      <a:round/>
                      <a:headEnd type="none" w="med" len="med"/>
                      <a:tailEnd type="none" w="med" len="med"/>
                    </a:lnR>
                    <a:lnT w="47625" cap="flat" cmpd="dbl" algn="ctr">
                      <a:solidFill>
                        <a:srgbClr val="000000"/>
                      </a:solidFill>
                      <a:prstDash val="solid"/>
                      <a:round/>
                      <a:headEnd type="none" w="med" len="med"/>
                      <a:tailEnd type="none" w="med" len="med"/>
                    </a:lnT>
                    <a:lnB>
                      <a:noFill/>
                    </a:lnB>
                    <a:solidFill>
                      <a:srgbClr val="D9D9D9"/>
                    </a:solidFill>
                  </a:tcPr>
                </a:tc>
                <a:extLst>
                  <a:ext uri="{0D108BD9-81ED-4DB2-BD59-A6C34878D82A}">
                    <a16:rowId xmlns:a16="http://schemas.microsoft.com/office/drawing/2014/main" val="10000"/>
                  </a:ext>
                </a:extLst>
              </a:tr>
              <a:tr h="432657">
                <a:tc>
                  <a:txBody>
                    <a:bodyPr/>
                    <a:lstStyle/>
                    <a:p>
                      <a:pPr marL="114300" indent="-114300" algn="l" rtl="0"/>
                      <a:r>
                        <a:rPr lang="en-US" sz="2400" dirty="0">
                          <a:effectLst/>
                          <a:latin typeface="Calibri" panose="020F0502020204030204" pitchFamily="34" charset="0"/>
                          <a:ea typeface="Times New Roman" panose="02020603050405020304" pitchFamily="18" charset="0"/>
                          <a:cs typeface="Calibri" panose="020F0502020204030204" pitchFamily="34" charset="0"/>
                        </a:rPr>
                        <a:t>Collection of long-term notes receivable</a:t>
                      </a:r>
                    </a:p>
                  </a:txBody>
                  <a:tcPr marL="68580" marR="68580" marT="0" marB="0">
                    <a:lnL w="47625"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algn="ctr" rtl="0"/>
                      <a:r>
                        <a:rPr lang="en-US" sz="2400">
                          <a:effectLst/>
                          <a:latin typeface="Calibri" panose="020F0502020204030204" pitchFamily="34" charset="0"/>
                          <a:ea typeface="Times New Roman" panose="02020603050405020304" pitchFamily="18" charset="0"/>
                          <a:cs typeface="Calibri" panose="020F0502020204030204" pitchFamily="34" charset="0"/>
                        </a:rPr>
                        <a:t>5000</a:t>
                      </a:r>
                    </a:p>
                  </a:txBody>
                  <a:tcPr marL="68580" marR="68580" marT="0" marB="0" anchor="ctr">
                    <a:lnL w="28575" cap="flat" cmpd="sng" algn="ctr">
                      <a:solidFill>
                        <a:srgbClr val="000000"/>
                      </a:solidFill>
                      <a:prstDash val="solid"/>
                      <a:round/>
                      <a:headEnd type="none" w="med" len="med"/>
                      <a:tailEnd type="none" w="med" len="med"/>
                    </a:lnL>
                    <a:lnR w="47625" cap="flat" cmpd="dbl"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10001"/>
                  </a:ext>
                </a:extLst>
              </a:tr>
              <a:tr h="432657">
                <a:tc>
                  <a:txBody>
                    <a:bodyPr/>
                    <a:lstStyle/>
                    <a:p>
                      <a:pPr marL="114300" indent="-114300" algn="l" rtl="0"/>
                      <a:r>
                        <a:rPr lang="en-US" sz="2400" dirty="0">
                          <a:effectLst/>
                          <a:latin typeface="Calibri" panose="020F0502020204030204" pitchFamily="34" charset="0"/>
                          <a:ea typeface="Times New Roman" panose="02020603050405020304" pitchFamily="18" charset="0"/>
                          <a:cs typeface="Calibri" panose="020F0502020204030204" pitchFamily="34" charset="0"/>
                        </a:rPr>
                        <a:t>Acquisition of Equipment</a:t>
                      </a:r>
                    </a:p>
                  </a:txBody>
                  <a:tcPr marL="68580" marR="68580" marT="0" marB="0">
                    <a:lnL w="47625"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algn="ctr" rtl="0"/>
                      <a:r>
                        <a:rPr lang="en-US" sz="2400">
                          <a:effectLst/>
                          <a:latin typeface="Calibri" panose="020F0502020204030204" pitchFamily="34" charset="0"/>
                          <a:ea typeface="Times New Roman" panose="02020603050405020304" pitchFamily="18" charset="0"/>
                          <a:cs typeface="Calibri" panose="020F0502020204030204" pitchFamily="34" charset="0"/>
                        </a:rPr>
                        <a:t>(40,000)</a:t>
                      </a:r>
                    </a:p>
                  </a:txBody>
                  <a:tcPr marL="68580" marR="68580" marT="0" marB="0" anchor="ctr">
                    <a:lnL w="28575" cap="flat" cmpd="sng" algn="ctr">
                      <a:solidFill>
                        <a:srgbClr val="000000"/>
                      </a:solidFill>
                      <a:prstDash val="solid"/>
                      <a:round/>
                      <a:headEnd type="none" w="med" len="med"/>
                      <a:tailEnd type="none" w="med" len="med"/>
                    </a:lnL>
                    <a:lnR w="47625" cap="flat" cmpd="dbl"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10002"/>
                  </a:ext>
                </a:extLst>
              </a:tr>
              <a:tr h="432657">
                <a:tc>
                  <a:txBody>
                    <a:bodyPr/>
                    <a:lstStyle/>
                    <a:p>
                      <a:pPr marL="114300" indent="-114300" algn="l" rtl="0"/>
                      <a:r>
                        <a:rPr lang="en-US" sz="2400" dirty="0">
                          <a:effectLst/>
                          <a:latin typeface="Calibri" panose="020F0502020204030204" pitchFamily="34" charset="0"/>
                          <a:ea typeface="Times New Roman" panose="02020603050405020304" pitchFamily="18" charset="0"/>
                          <a:cs typeface="Calibri" panose="020F0502020204030204" pitchFamily="34" charset="0"/>
                        </a:rPr>
                        <a:t>Proceeds from sale of land</a:t>
                      </a:r>
                    </a:p>
                  </a:txBody>
                  <a:tcPr marL="68580" marR="68580" marT="0" marB="0">
                    <a:lnL w="47625"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algn="ctr" rtl="0"/>
                      <a:r>
                        <a:rPr lang="en-US" sz="2400">
                          <a:effectLst/>
                          <a:latin typeface="Calibri" panose="020F0502020204030204" pitchFamily="34" charset="0"/>
                          <a:ea typeface="Times New Roman" panose="02020603050405020304" pitchFamily="18" charset="0"/>
                          <a:cs typeface="Calibri" panose="020F0502020204030204" pitchFamily="34" charset="0"/>
                        </a:rPr>
                        <a:t>32000</a:t>
                      </a:r>
                    </a:p>
                  </a:txBody>
                  <a:tcPr marL="68580" marR="68580" marT="0" marB="0" anchor="ctr">
                    <a:lnL w="28575" cap="flat" cmpd="sng" algn="ctr">
                      <a:solidFill>
                        <a:srgbClr val="000000"/>
                      </a:solidFill>
                      <a:prstDash val="solid"/>
                      <a:round/>
                      <a:headEnd type="none" w="med" len="med"/>
                      <a:tailEnd type="none" w="med" len="med"/>
                    </a:lnL>
                    <a:lnR w="47625" cap="flat" cmpd="dbl"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10003"/>
                  </a:ext>
                </a:extLst>
              </a:tr>
              <a:tr h="432657">
                <a:tc>
                  <a:txBody>
                    <a:bodyPr/>
                    <a:lstStyle/>
                    <a:p>
                      <a:pPr algn="l" rtl="0"/>
                      <a:r>
                        <a:rPr lang="en-US" sz="2400" b="1" dirty="0">
                          <a:solidFill>
                            <a:srgbClr val="C00000"/>
                          </a:solidFill>
                          <a:effectLst/>
                          <a:highlight>
                            <a:srgbClr val="E6E6E6"/>
                          </a:highlight>
                          <a:latin typeface="Calibri" panose="020F0502020204030204" pitchFamily="34" charset="0"/>
                          <a:ea typeface="Times New Roman" panose="02020603050405020304" pitchFamily="18" charset="0"/>
                          <a:cs typeface="Calibri" panose="020F0502020204030204" pitchFamily="34" charset="0"/>
                        </a:rPr>
                        <a:t>Net cash flow from investing  Activities</a:t>
                      </a:r>
                      <a:endParaRPr lang="en-US" sz="2400" dirty="0">
                        <a:solidFill>
                          <a:srgbClr val="C00000"/>
                        </a:solidFill>
                        <a:effectLst/>
                        <a:highlight>
                          <a:srgbClr val="E6E6E6"/>
                        </a:highligh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lnL w="47625"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w="47625" cap="flat" cmpd="dbl" algn="ctr">
                      <a:solidFill>
                        <a:srgbClr val="000000"/>
                      </a:solidFill>
                      <a:prstDash val="solid"/>
                      <a:round/>
                      <a:headEnd type="none" w="med" len="med"/>
                      <a:tailEnd type="none" w="med" len="med"/>
                    </a:lnB>
                    <a:solidFill>
                      <a:srgbClr val="E6E6E6"/>
                    </a:solidFill>
                  </a:tcPr>
                </a:tc>
                <a:tc>
                  <a:txBody>
                    <a:bodyPr/>
                    <a:lstStyle/>
                    <a:p>
                      <a:pPr algn="ctr" rtl="0"/>
                      <a:r>
                        <a:rPr lang="en-US" sz="2400" b="1" dirty="0">
                          <a:solidFill>
                            <a:srgbClr val="C00000"/>
                          </a:solidFill>
                          <a:effectLst/>
                          <a:highlight>
                            <a:srgbClr val="E6E6E6"/>
                          </a:highlight>
                          <a:latin typeface="Calibri" panose="020F0502020204030204" pitchFamily="34" charset="0"/>
                          <a:ea typeface="Times New Roman" panose="02020603050405020304" pitchFamily="18" charset="0"/>
                          <a:cs typeface="Calibri" panose="020F0502020204030204" pitchFamily="34" charset="0"/>
                        </a:rPr>
                        <a:t>(3000)</a:t>
                      </a:r>
                      <a:endParaRPr lang="en-US" sz="2400" dirty="0">
                        <a:solidFill>
                          <a:srgbClr val="C00000"/>
                        </a:solidFill>
                        <a:effectLst/>
                        <a:highlight>
                          <a:srgbClr val="E6E6E6"/>
                        </a:highligh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nchor="ctr">
                    <a:lnL w="28575" cap="flat" cmpd="sng" algn="ctr">
                      <a:solidFill>
                        <a:srgbClr val="000000"/>
                      </a:solidFill>
                      <a:prstDash val="solid"/>
                      <a:round/>
                      <a:headEnd type="none" w="med" len="med"/>
                      <a:tailEnd type="none" w="med" len="med"/>
                    </a:lnL>
                    <a:lnR w="47625" cap="flat" cmpd="dbl" algn="ctr">
                      <a:solidFill>
                        <a:srgbClr val="000000"/>
                      </a:solidFill>
                      <a:prstDash val="solid"/>
                      <a:round/>
                      <a:headEnd type="none" w="med" len="med"/>
                      <a:tailEnd type="none" w="med" len="med"/>
                    </a:lnR>
                    <a:lnT>
                      <a:noFill/>
                    </a:lnT>
                    <a:lnB w="47625" cap="flat" cmpd="dbl" algn="ctr">
                      <a:solidFill>
                        <a:srgbClr val="000000"/>
                      </a:solidFill>
                      <a:prstDash val="solid"/>
                      <a:round/>
                      <a:headEnd type="none" w="med" len="med"/>
                      <a:tailEnd type="none" w="med" len="med"/>
                    </a:lnB>
                    <a:solidFill>
                      <a:srgbClr val="E6E6E6"/>
                    </a:solidFill>
                  </a:tcPr>
                </a:tc>
                <a:extLst>
                  <a:ext uri="{0D108BD9-81ED-4DB2-BD59-A6C34878D82A}">
                    <a16:rowId xmlns:a16="http://schemas.microsoft.com/office/drawing/2014/main" val="10004"/>
                  </a:ext>
                </a:extLst>
              </a:tr>
            </a:tbl>
          </a:graphicData>
        </a:graphic>
      </p:graphicFrame>
      <p:sp>
        <p:nvSpPr>
          <p:cNvPr id="3" name="TextBox 2">
            <a:extLst>
              <a:ext uri="{FF2B5EF4-FFF2-40B4-BE49-F238E27FC236}">
                <a16:creationId xmlns:a16="http://schemas.microsoft.com/office/drawing/2014/main" id="{422BBE1B-D4E2-645F-BBF1-136ACC6C2E4D}"/>
              </a:ext>
            </a:extLst>
          </p:cNvPr>
          <p:cNvSpPr txBox="1"/>
          <p:nvPr/>
        </p:nvSpPr>
        <p:spPr>
          <a:xfrm>
            <a:off x="761929" y="1674399"/>
            <a:ext cx="10852020" cy="1938992"/>
          </a:xfrm>
          <a:prstGeom prst="rect">
            <a:avLst/>
          </a:prstGeom>
          <a:noFill/>
        </p:spPr>
        <p:txBody>
          <a:bodyPr wrap="square">
            <a:spAutoFit/>
          </a:bodyPr>
          <a:lstStyle/>
          <a:p>
            <a:r>
              <a:rPr lang="en-US" sz="2000" b="1" dirty="0"/>
              <a:t>Questions:</a:t>
            </a:r>
          </a:p>
          <a:p>
            <a:pPr>
              <a:buFont typeface="+mj-lt"/>
              <a:buAutoNum type="arabicPeriod"/>
            </a:pPr>
            <a:r>
              <a:rPr lang="en-US" sz="2000" dirty="0"/>
              <a:t>Net cash provided by (used for) </a:t>
            </a:r>
            <a:r>
              <a:rPr lang="en-US" sz="2000" b="1" dirty="0"/>
              <a:t>investing activities</a:t>
            </a:r>
            <a:r>
              <a:rPr lang="en-US" sz="2000" dirty="0"/>
              <a:t> is equal to:</a:t>
            </a:r>
          </a:p>
          <a:p>
            <a:pPr marL="742950" lvl="1" indent="-285750">
              <a:buFont typeface="+mj-lt"/>
              <a:buAutoNum type="arabicPeriod"/>
            </a:pPr>
            <a:r>
              <a:rPr lang="en-US" sz="2000" dirty="0"/>
              <a:t>a. $(2,000)</a:t>
            </a:r>
          </a:p>
          <a:p>
            <a:pPr marL="742950" lvl="1" indent="-285750">
              <a:buFont typeface="+mj-lt"/>
              <a:buAutoNum type="arabicPeriod"/>
            </a:pPr>
            <a:r>
              <a:rPr lang="en-US" sz="2000" dirty="0"/>
              <a:t>b. </a:t>
            </a:r>
            <a:r>
              <a:rPr lang="en-US" sz="2000" b="1" dirty="0"/>
              <a:t>$(3,000)</a:t>
            </a:r>
            <a:endParaRPr lang="en-US" sz="2000" dirty="0"/>
          </a:p>
          <a:p>
            <a:pPr marL="742950" lvl="1" indent="-285750">
              <a:buFont typeface="+mj-lt"/>
              <a:buAutoNum type="arabicPeriod"/>
            </a:pPr>
            <a:r>
              <a:rPr lang="en-US" sz="2000" dirty="0"/>
              <a:t>c. $2,000</a:t>
            </a:r>
          </a:p>
          <a:p>
            <a:pPr marL="742950" lvl="1" indent="-285750">
              <a:buFont typeface="+mj-lt"/>
              <a:buAutoNum type="arabicPeriod"/>
            </a:pPr>
            <a:r>
              <a:rPr lang="en-US" sz="2000" dirty="0"/>
              <a:t>d. $3,000</a:t>
            </a:r>
          </a:p>
        </p:txBody>
      </p:sp>
    </p:spTree>
    <p:extLst>
      <p:ext uri="{BB962C8B-B14F-4D97-AF65-F5344CB8AC3E}">
        <p14:creationId xmlns:p14="http://schemas.microsoft.com/office/powerpoint/2010/main" val="17679810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77E7C2-0103-7468-5A5B-0A7E6CE3D4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1E30908-BF01-222C-348A-D6BD515C94CA}"/>
              </a:ext>
            </a:extLst>
          </p:cNvPr>
          <p:cNvSpPr/>
          <p:nvPr/>
        </p:nvSpPr>
        <p:spPr>
          <a:xfrm>
            <a:off x="391887" y="1224643"/>
            <a:ext cx="11296527" cy="53681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5" name="Rectangle 4">
            <a:extLst>
              <a:ext uri="{FF2B5EF4-FFF2-40B4-BE49-F238E27FC236}">
                <a16:creationId xmlns:a16="http://schemas.microsoft.com/office/drawing/2014/main" id="{03396C24-70A6-5A9E-2F18-23F4A8717CCE}"/>
              </a:ext>
            </a:extLst>
          </p:cNvPr>
          <p:cNvSpPr/>
          <p:nvPr/>
        </p:nvSpPr>
        <p:spPr>
          <a:xfrm>
            <a:off x="617280" y="3142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A3A8278-564F-4F09-3F99-E8D21337BBB3}"/>
              </a:ext>
            </a:extLst>
          </p:cNvPr>
          <p:cNvSpPr txBox="1"/>
          <p:nvPr/>
        </p:nvSpPr>
        <p:spPr>
          <a:xfrm>
            <a:off x="722700" y="39463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71F32A4-4F6F-2F21-46ED-ED1716B82408}"/>
              </a:ext>
            </a:extLst>
          </p:cNvPr>
          <p:cNvSpPr txBox="1"/>
          <p:nvPr/>
        </p:nvSpPr>
        <p:spPr>
          <a:xfrm>
            <a:off x="836394" y="61232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2AF4B802-7AD0-C81D-BE4A-16B36285EC4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49" y="148300"/>
            <a:ext cx="2305141" cy="1076343"/>
          </a:xfrm>
          <a:prstGeom prst="rect">
            <a:avLst/>
          </a:prstGeom>
        </p:spPr>
      </p:pic>
      <p:graphicFrame>
        <p:nvGraphicFramePr>
          <p:cNvPr id="2" name="Table 1">
            <a:extLst>
              <a:ext uri="{FF2B5EF4-FFF2-40B4-BE49-F238E27FC236}">
                <a16:creationId xmlns:a16="http://schemas.microsoft.com/office/drawing/2014/main" id="{63F0DCE0-A946-AB31-376D-29887C54835F}"/>
              </a:ext>
            </a:extLst>
          </p:cNvPr>
          <p:cNvGraphicFramePr>
            <a:graphicFrameLocks noGrp="1"/>
          </p:cNvGraphicFramePr>
          <p:nvPr>
            <p:extLst>
              <p:ext uri="{D42A27DB-BD31-4B8C-83A1-F6EECF244321}">
                <p14:modId xmlns:p14="http://schemas.microsoft.com/office/powerpoint/2010/main" val="3410979390"/>
              </p:ext>
            </p:extLst>
          </p:nvPr>
        </p:nvGraphicFramePr>
        <p:xfrm>
          <a:off x="2782241" y="3908710"/>
          <a:ext cx="6960326" cy="2055655"/>
        </p:xfrm>
        <a:graphic>
          <a:graphicData uri="http://schemas.openxmlformats.org/drawingml/2006/table">
            <a:tbl>
              <a:tblPr firstRow="1" firstCol="1" lastRow="1" lastCol="1" bandRow="1" bandCol="1"/>
              <a:tblGrid>
                <a:gridCol w="5545727">
                  <a:extLst>
                    <a:ext uri="{9D8B030D-6E8A-4147-A177-3AD203B41FA5}">
                      <a16:colId xmlns:a16="http://schemas.microsoft.com/office/drawing/2014/main" val="20000"/>
                    </a:ext>
                  </a:extLst>
                </a:gridCol>
                <a:gridCol w="1414599">
                  <a:extLst>
                    <a:ext uri="{9D8B030D-6E8A-4147-A177-3AD203B41FA5}">
                      <a16:colId xmlns:a16="http://schemas.microsoft.com/office/drawing/2014/main" val="20001"/>
                    </a:ext>
                  </a:extLst>
                </a:gridCol>
              </a:tblGrid>
              <a:tr h="411131">
                <a:tc>
                  <a:txBody>
                    <a:bodyPr/>
                    <a:lstStyle/>
                    <a:p>
                      <a:pPr algn="l" rtl="0"/>
                      <a:r>
                        <a:rPr lang="en-US" sz="2400" b="1" dirty="0">
                          <a:solidFill>
                            <a:srgbClr val="000000"/>
                          </a:solidFill>
                          <a:effectLst/>
                          <a:highlight>
                            <a:srgbClr val="D9D9D9"/>
                          </a:highlight>
                          <a:latin typeface="Calibri" panose="020F0502020204030204" pitchFamily="34" charset="0"/>
                          <a:ea typeface="Times New Roman" panose="02020603050405020304" pitchFamily="18" charset="0"/>
                          <a:cs typeface="Calibri" panose="020F0502020204030204" pitchFamily="34" charset="0"/>
                        </a:rPr>
                        <a:t>Cash flow From Financing  Activities: </a:t>
                      </a:r>
                      <a:endParaRPr lang="en-US" sz="2400" dirty="0">
                        <a:effectLst/>
                        <a:highlight>
                          <a:srgbClr val="D9D9D9"/>
                        </a:highligh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lnL w="47625"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47625" cap="flat" cmpd="dbl" algn="ctr">
                      <a:solidFill>
                        <a:srgbClr val="000000"/>
                      </a:solidFill>
                      <a:prstDash val="solid"/>
                      <a:round/>
                      <a:headEnd type="none" w="med" len="med"/>
                      <a:tailEnd type="none" w="med" len="med"/>
                    </a:lnT>
                    <a:lnB>
                      <a:noFill/>
                    </a:lnB>
                    <a:solidFill>
                      <a:srgbClr val="D9D9D9"/>
                    </a:solidFill>
                  </a:tcPr>
                </a:tc>
                <a:tc>
                  <a:txBody>
                    <a:bodyPr/>
                    <a:lstStyle/>
                    <a:p>
                      <a:pPr algn="ctr" rtl="0"/>
                      <a:r>
                        <a:rPr lang="en-US" sz="2400">
                          <a:effectLst/>
                          <a:highlight>
                            <a:srgbClr val="D9D9D9"/>
                          </a:highlight>
                          <a:latin typeface="Calibri" panose="020F0502020204030204" pitchFamily="34" charset="0"/>
                          <a:ea typeface="Times New Roman" panose="02020603050405020304" pitchFamily="18" charset="0"/>
                          <a:cs typeface="Calibri" panose="020F0502020204030204" pitchFamily="34" charset="0"/>
                        </a:rPr>
                        <a:t> </a:t>
                      </a:r>
                    </a:p>
                  </a:txBody>
                  <a:tcPr marL="68580" marR="68580" marT="0" marB="0">
                    <a:lnL w="28575" cap="flat" cmpd="sng" algn="ctr">
                      <a:solidFill>
                        <a:srgbClr val="000000"/>
                      </a:solidFill>
                      <a:prstDash val="solid"/>
                      <a:round/>
                      <a:headEnd type="none" w="med" len="med"/>
                      <a:tailEnd type="none" w="med" len="med"/>
                    </a:lnL>
                    <a:lnR w="47625" cap="flat" cmpd="dbl" algn="ctr">
                      <a:solidFill>
                        <a:srgbClr val="000000"/>
                      </a:solidFill>
                      <a:prstDash val="solid"/>
                      <a:round/>
                      <a:headEnd type="none" w="med" len="med"/>
                      <a:tailEnd type="none" w="med" len="med"/>
                    </a:lnR>
                    <a:lnT w="47625" cap="flat" cmpd="dbl" algn="ctr">
                      <a:solidFill>
                        <a:srgbClr val="000000"/>
                      </a:solidFill>
                      <a:prstDash val="solid"/>
                      <a:round/>
                      <a:headEnd type="none" w="med" len="med"/>
                      <a:tailEnd type="none" w="med" len="med"/>
                    </a:lnT>
                    <a:lnB>
                      <a:noFill/>
                    </a:lnB>
                    <a:solidFill>
                      <a:srgbClr val="D9D9D9"/>
                    </a:solidFill>
                  </a:tcPr>
                </a:tc>
                <a:extLst>
                  <a:ext uri="{0D108BD9-81ED-4DB2-BD59-A6C34878D82A}">
                    <a16:rowId xmlns:a16="http://schemas.microsoft.com/office/drawing/2014/main" val="10000"/>
                  </a:ext>
                </a:extLst>
              </a:tr>
              <a:tr h="411131">
                <a:tc>
                  <a:txBody>
                    <a:bodyPr/>
                    <a:lstStyle/>
                    <a:p>
                      <a:pPr marL="114300" indent="-114300" algn="l" rtl="0"/>
                      <a:r>
                        <a:rPr lang="en-US" sz="2400" dirty="0">
                          <a:effectLst/>
                          <a:latin typeface="Calibri" panose="020F0502020204030204" pitchFamily="34" charset="0"/>
                          <a:ea typeface="Times New Roman" panose="02020603050405020304" pitchFamily="18" charset="0"/>
                          <a:cs typeface="Calibri" panose="020F0502020204030204" pitchFamily="34" charset="0"/>
                        </a:rPr>
                        <a:t>Issuance of shares capital  </a:t>
                      </a:r>
                    </a:p>
                  </a:txBody>
                  <a:tcPr marL="68580" marR="68580" marT="0" marB="0">
                    <a:lnL w="47625"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algn="ctr" rtl="0"/>
                      <a:r>
                        <a:rPr lang="en-US" sz="2400" b="0" dirty="0">
                          <a:effectLst/>
                          <a:latin typeface="Calibri" panose="020F0502020204030204" pitchFamily="34" charset="0"/>
                          <a:ea typeface="Times New Roman" panose="02020603050405020304" pitchFamily="18" charset="0"/>
                          <a:cs typeface="Calibri" panose="020F0502020204030204" pitchFamily="34" charset="0"/>
                        </a:rPr>
                        <a:t>20,000</a:t>
                      </a:r>
                    </a:p>
                  </a:txBody>
                  <a:tcPr marL="68580" marR="68580" marT="0" marB="0" anchor="ctr">
                    <a:lnL w="28575" cap="flat" cmpd="sng" algn="ctr">
                      <a:solidFill>
                        <a:srgbClr val="000000"/>
                      </a:solidFill>
                      <a:prstDash val="solid"/>
                      <a:round/>
                      <a:headEnd type="none" w="med" len="med"/>
                      <a:tailEnd type="none" w="med" len="med"/>
                    </a:lnL>
                    <a:lnR w="47625" cap="flat" cmpd="dbl"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10001"/>
                  </a:ext>
                </a:extLst>
              </a:tr>
              <a:tr h="411131">
                <a:tc>
                  <a:txBody>
                    <a:bodyPr/>
                    <a:lstStyle/>
                    <a:p>
                      <a:pPr marL="114300" indent="-114300" algn="l" rtl="0"/>
                      <a:r>
                        <a:rPr lang="en-US" sz="2400" dirty="0">
                          <a:effectLst/>
                          <a:latin typeface="Calibri" panose="020F0502020204030204" pitchFamily="34" charset="0"/>
                          <a:ea typeface="Times New Roman" panose="02020603050405020304" pitchFamily="18" charset="0"/>
                          <a:cs typeface="Calibri" panose="020F0502020204030204" pitchFamily="34" charset="0"/>
                        </a:rPr>
                        <a:t>Payment of dividends</a:t>
                      </a:r>
                    </a:p>
                  </a:txBody>
                  <a:tcPr marL="68580" marR="68580" marT="0" marB="0">
                    <a:lnL w="47625"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algn="ctr" rtl="0"/>
                      <a:r>
                        <a:rPr lang="en-US" sz="2400" b="0">
                          <a:effectLst/>
                          <a:latin typeface="Calibri" panose="020F0502020204030204" pitchFamily="34" charset="0"/>
                          <a:ea typeface="Times New Roman" panose="02020603050405020304" pitchFamily="18" charset="0"/>
                          <a:cs typeface="Calibri" panose="020F0502020204030204" pitchFamily="34" charset="0"/>
                        </a:rPr>
                        <a:t>(1000)</a:t>
                      </a:r>
                    </a:p>
                  </a:txBody>
                  <a:tcPr marL="68580" marR="68580" marT="0" marB="0" anchor="ctr">
                    <a:lnL w="28575" cap="flat" cmpd="sng" algn="ctr">
                      <a:solidFill>
                        <a:srgbClr val="000000"/>
                      </a:solidFill>
                      <a:prstDash val="solid"/>
                      <a:round/>
                      <a:headEnd type="none" w="med" len="med"/>
                      <a:tailEnd type="none" w="med" len="med"/>
                    </a:lnL>
                    <a:lnR w="47625" cap="flat" cmpd="dbl"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10002"/>
                  </a:ext>
                </a:extLst>
              </a:tr>
              <a:tr h="411131">
                <a:tc>
                  <a:txBody>
                    <a:bodyPr/>
                    <a:lstStyle/>
                    <a:p>
                      <a:pPr marL="114300" indent="-114300" algn="l" rtl="0"/>
                      <a:r>
                        <a:rPr lang="en-US" sz="2400" dirty="0">
                          <a:effectLst/>
                          <a:latin typeface="Calibri" panose="020F0502020204030204" pitchFamily="34" charset="0"/>
                          <a:ea typeface="Times New Roman" panose="02020603050405020304" pitchFamily="18" charset="0"/>
                          <a:cs typeface="Calibri" panose="020F0502020204030204" pitchFamily="34" charset="0"/>
                        </a:rPr>
                        <a:t>Payment of long-term debt</a:t>
                      </a:r>
                    </a:p>
                  </a:txBody>
                  <a:tcPr marL="68580" marR="68580" marT="0" marB="0">
                    <a:lnL w="47625"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algn="ctr" rtl="0"/>
                      <a:r>
                        <a:rPr lang="en-US" sz="2400" b="0" dirty="0">
                          <a:effectLst/>
                          <a:latin typeface="Calibri" panose="020F0502020204030204" pitchFamily="34" charset="0"/>
                          <a:ea typeface="Times New Roman" panose="02020603050405020304" pitchFamily="18" charset="0"/>
                          <a:cs typeface="Calibri" panose="020F0502020204030204" pitchFamily="34" charset="0"/>
                        </a:rPr>
                        <a:t>(13000)</a:t>
                      </a:r>
                    </a:p>
                  </a:txBody>
                  <a:tcPr marL="68580" marR="68580" marT="0" marB="0" anchor="ctr">
                    <a:lnL w="28575" cap="flat" cmpd="sng" algn="ctr">
                      <a:solidFill>
                        <a:srgbClr val="000000"/>
                      </a:solidFill>
                      <a:prstDash val="solid"/>
                      <a:round/>
                      <a:headEnd type="none" w="med" len="med"/>
                      <a:tailEnd type="none" w="med" len="med"/>
                    </a:lnL>
                    <a:lnR w="47625" cap="flat" cmpd="dbl"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10003"/>
                  </a:ext>
                </a:extLst>
              </a:tr>
              <a:tr h="411131">
                <a:tc>
                  <a:txBody>
                    <a:bodyPr/>
                    <a:lstStyle/>
                    <a:p>
                      <a:pPr algn="l" rtl="0"/>
                      <a:r>
                        <a:rPr lang="en-US" sz="2400" b="1" dirty="0">
                          <a:solidFill>
                            <a:srgbClr val="C00000"/>
                          </a:solidFill>
                          <a:effectLst/>
                          <a:highlight>
                            <a:srgbClr val="E6E6E6"/>
                          </a:highlight>
                          <a:latin typeface="Calibri" panose="020F0502020204030204" pitchFamily="34" charset="0"/>
                          <a:ea typeface="Times New Roman" panose="02020603050405020304" pitchFamily="18" charset="0"/>
                          <a:cs typeface="Calibri" panose="020F0502020204030204" pitchFamily="34" charset="0"/>
                        </a:rPr>
                        <a:t>Net cash flow from Financing  Activities</a:t>
                      </a:r>
                      <a:endParaRPr lang="en-US" sz="2400" dirty="0">
                        <a:solidFill>
                          <a:srgbClr val="C00000"/>
                        </a:solidFill>
                        <a:effectLst/>
                        <a:highlight>
                          <a:srgbClr val="E6E6E6"/>
                        </a:highligh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lnL w="47625"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w="47625" cap="flat" cmpd="dbl" algn="ctr">
                      <a:solidFill>
                        <a:srgbClr val="000000"/>
                      </a:solidFill>
                      <a:prstDash val="solid"/>
                      <a:round/>
                      <a:headEnd type="none" w="med" len="med"/>
                      <a:tailEnd type="none" w="med" len="med"/>
                    </a:lnB>
                    <a:solidFill>
                      <a:srgbClr val="E6E6E6"/>
                    </a:solidFill>
                  </a:tcPr>
                </a:tc>
                <a:tc>
                  <a:txBody>
                    <a:bodyPr/>
                    <a:lstStyle/>
                    <a:p>
                      <a:pPr algn="ctr" rtl="0"/>
                      <a:r>
                        <a:rPr lang="en-US" sz="2400" b="1" dirty="0">
                          <a:solidFill>
                            <a:srgbClr val="C00000"/>
                          </a:solidFill>
                          <a:effectLst/>
                          <a:highlight>
                            <a:srgbClr val="E6E6E6"/>
                          </a:highlight>
                          <a:latin typeface="Calibri" panose="020F0502020204030204" pitchFamily="34" charset="0"/>
                          <a:ea typeface="Times New Roman" panose="02020603050405020304" pitchFamily="18" charset="0"/>
                          <a:cs typeface="Calibri" panose="020F0502020204030204" pitchFamily="34" charset="0"/>
                        </a:rPr>
                        <a:t>6000</a:t>
                      </a:r>
                    </a:p>
                  </a:txBody>
                  <a:tcPr marL="68580" marR="68580" marT="0" marB="0" anchor="ctr">
                    <a:lnL w="28575" cap="flat" cmpd="sng" algn="ctr">
                      <a:solidFill>
                        <a:srgbClr val="000000"/>
                      </a:solidFill>
                      <a:prstDash val="solid"/>
                      <a:round/>
                      <a:headEnd type="none" w="med" len="med"/>
                      <a:tailEnd type="none" w="med" len="med"/>
                    </a:lnL>
                    <a:lnR w="47625" cap="flat" cmpd="dbl" algn="ctr">
                      <a:solidFill>
                        <a:srgbClr val="000000"/>
                      </a:solidFill>
                      <a:prstDash val="solid"/>
                      <a:round/>
                      <a:headEnd type="none" w="med" len="med"/>
                      <a:tailEnd type="none" w="med" len="med"/>
                    </a:lnR>
                    <a:lnT>
                      <a:noFill/>
                    </a:lnT>
                    <a:lnB w="47625" cap="flat" cmpd="dbl" algn="ctr">
                      <a:solidFill>
                        <a:srgbClr val="000000"/>
                      </a:solidFill>
                      <a:prstDash val="solid"/>
                      <a:round/>
                      <a:headEnd type="none" w="med" len="med"/>
                      <a:tailEnd type="none" w="med" len="med"/>
                    </a:lnB>
                    <a:solidFill>
                      <a:srgbClr val="E6E6E6"/>
                    </a:solidFill>
                  </a:tcPr>
                </a:tc>
                <a:extLst>
                  <a:ext uri="{0D108BD9-81ED-4DB2-BD59-A6C34878D82A}">
                    <a16:rowId xmlns:a16="http://schemas.microsoft.com/office/drawing/2014/main" val="10004"/>
                  </a:ext>
                </a:extLst>
              </a:tr>
            </a:tbl>
          </a:graphicData>
        </a:graphic>
      </p:graphicFrame>
      <p:sp>
        <p:nvSpPr>
          <p:cNvPr id="3" name="TextBox 2">
            <a:extLst>
              <a:ext uri="{FF2B5EF4-FFF2-40B4-BE49-F238E27FC236}">
                <a16:creationId xmlns:a16="http://schemas.microsoft.com/office/drawing/2014/main" id="{A7C44E37-14A5-FDD3-AEEF-24CFAECE2DC8}"/>
              </a:ext>
            </a:extLst>
          </p:cNvPr>
          <p:cNvSpPr txBox="1"/>
          <p:nvPr/>
        </p:nvSpPr>
        <p:spPr>
          <a:xfrm>
            <a:off x="836394" y="1608630"/>
            <a:ext cx="10852020" cy="1938992"/>
          </a:xfrm>
          <a:prstGeom prst="rect">
            <a:avLst/>
          </a:prstGeom>
          <a:noFill/>
        </p:spPr>
        <p:txBody>
          <a:bodyPr wrap="square">
            <a:spAutoFit/>
          </a:bodyPr>
          <a:lstStyle/>
          <a:p>
            <a:r>
              <a:rPr lang="en-US" sz="2000" b="1" dirty="0"/>
              <a:t>Questions:</a:t>
            </a:r>
          </a:p>
          <a:p>
            <a:pPr>
              <a:buFont typeface="+mj-lt"/>
              <a:buAutoNum type="arabicPeriod"/>
            </a:pPr>
            <a:r>
              <a:rPr lang="en-US" sz="2000" dirty="0"/>
              <a:t>Net cash provided by (used for) </a:t>
            </a:r>
            <a:r>
              <a:rPr lang="en-US" sz="2000" b="1" dirty="0"/>
              <a:t>financing activities</a:t>
            </a:r>
            <a:r>
              <a:rPr lang="en-US" sz="2000" dirty="0"/>
              <a:t> is equal to:</a:t>
            </a:r>
          </a:p>
          <a:p>
            <a:pPr marL="742950" lvl="1" indent="-285750">
              <a:buFont typeface="+mj-lt"/>
              <a:buAutoNum type="arabicPeriod"/>
            </a:pPr>
            <a:r>
              <a:rPr lang="en-US" sz="2000" dirty="0"/>
              <a:t>a. $(7,000)</a:t>
            </a:r>
          </a:p>
          <a:p>
            <a:pPr marL="742950" lvl="1" indent="-285750">
              <a:buFont typeface="+mj-lt"/>
              <a:buAutoNum type="arabicPeriod"/>
            </a:pPr>
            <a:r>
              <a:rPr lang="en-US" sz="2000" dirty="0"/>
              <a:t>b. $(18,000)</a:t>
            </a:r>
          </a:p>
          <a:p>
            <a:pPr marL="742950" lvl="1" indent="-285750">
              <a:buFont typeface="+mj-lt"/>
              <a:buAutoNum type="arabicPeriod"/>
            </a:pPr>
            <a:r>
              <a:rPr lang="en-US" sz="2000" dirty="0"/>
              <a:t>c. $7,000</a:t>
            </a:r>
          </a:p>
          <a:p>
            <a:pPr marL="742950" lvl="1" indent="-285750">
              <a:buFont typeface="+mj-lt"/>
              <a:buAutoNum type="arabicPeriod"/>
            </a:pPr>
            <a:r>
              <a:rPr lang="en-US" sz="2000" dirty="0"/>
              <a:t>d. </a:t>
            </a:r>
            <a:r>
              <a:rPr lang="en-US" sz="2000" b="1" dirty="0"/>
              <a:t>$(6,000)</a:t>
            </a:r>
            <a:endParaRPr lang="en-US" sz="2000" dirty="0"/>
          </a:p>
        </p:txBody>
      </p:sp>
    </p:spTree>
    <p:extLst>
      <p:ext uri="{BB962C8B-B14F-4D97-AF65-F5344CB8AC3E}">
        <p14:creationId xmlns:p14="http://schemas.microsoft.com/office/powerpoint/2010/main" val="39401602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F106A7-ACF1-B10B-86E5-50FA1651B91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E32038D-0CBE-39D4-439C-76574F5A3D97}"/>
              </a:ext>
            </a:extLst>
          </p:cNvPr>
          <p:cNvSpPr/>
          <p:nvPr/>
        </p:nvSpPr>
        <p:spPr>
          <a:xfrm>
            <a:off x="391887" y="1224643"/>
            <a:ext cx="11429999" cy="53681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5" name="Rectangle 4">
            <a:extLst>
              <a:ext uri="{FF2B5EF4-FFF2-40B4-BE49-F238E27FC236}">
                <a16:creationId xmlns:a16="http://schemas.microsoft.com/office/drawing/2014/main" id="{85537097-00DA-29FC-75EF-4C9A86BD9D88}"/>
              </a:ext>
            </a:extLst>
          </p:cNvPr>
          <p:cNvSpPr/>
          <p:nvPr/>
        </p:nvSpPr>
        <p:spPr>
          <a:xfrm>
            <a:off x="617280" y="3142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3659F24-F9CE-66F8-3338-96A819B9505D}"/>
              </a:ext>
            </a:extLst>
          </p:cNvPr>
          <p:cNvSpPr txBox="1"/>
          <p:nvPr/>
        </p:nvSpPr>
        <p:spPr>
          <a:xfrm>
            <a:off x="722700" y="39463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4377C89-CAA9-2674-073B-E127224827EA}"/>
              </a:ext>
            </a:extLst>
          </p:cNvPr>
          <p:cNvSpPr txBox="1"/>
          <p:nvPr/>
        </p:nvSpPr>
        <p:spPr>
          <a:xfrm>
            <a:off x="836394" y="61232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68AB1900-C8D6-86D4-FF28-C58677F549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49" y="148300"/>
            <a:ext cx="2305141" cy="1076343"/>
          </a:xfrm>
          <a:prstGeom prst="rect">
            <a:avLst/>
          </a:prstGeom>
        </p:spPr>
      </p:pic>
      <p:sp>
        <p:nvSpPr>
          <p:cNvPr id="2" name="TextBox 6">
            <a:extLst>
              <a:ext uri="{FF2B5EF4-FFF2-40B4-BE49-F238E27FC236}">
                <a16:creationId xmlns:a16="http://schemas.microsoft.com/office/drawing/2014/main" id="{00F95DA0-15C5-771A-2526-07476BE8069F}"/>
              </a:ext>
            </a:extLst>
          </p:cNvPr>
          <p:cNvSpPr txBox="1">
            <a:spLocks noChangeArrowheads="1"/>
          </p:cNvSpPr>
          <p:nvPr/>
        </p:nvSpPr>
        <p:spPr bwMode="auto">
          <a:xfrm>
            <a:off x="714390" y="1646552"/>
            <a:ext cx="10731939" cy="4154984"/>
          </a:xfrm>
          <a:prstGeom prst="rect">
            <a:avLst/>
          </a:prstGeom>
          <a:solidFill>
            <a:srgbClr val="669BBC">
              <a:alpha val="18039"/>
            </a:srgbClr>
          </a:solidFill>
          <a:ln>
            <a:noFill/>
          </a:ln>
        </p:spPr>
        <p:txBody>
          <a:bodyPr wrap="square">
            <a:spAutoFit/>
          </a:bodyPr>
          <a:lstStyle>
            <a:lvl1pPr>
              <a:tabLst>
                <a:tab pos="342900" algn="l"/>
              </a:tabLst>
              <a:defRPr sz="2400">
                <a:solidFill>
                  <a:schemeClr val="tx1"/>
                </a:solidFill>
                <a:latin typeface="Times New Roman" panose="02020603050405020304" pitchFamily="18" charset="0"/>
              </a:defRPr>
            </a:lvl1pPr>
            <a:lvl2pPr marL="742950" indent="-285750">
              <a:tabLst>
                <a:tab pos="342900" algn="l"/>
              </a:tabLst>
              <a:defRPr sz="2400">
                <a:solidFill>
                  <a:schemeClr val="tx1"/>
                </a:solidFill>
                <a:latin typeface="Times New Roman" panose="02020603050405020304" pitchFamily="18" charset="0"/>
              </a:defRPr>
            </a:lvl2pPr>
            <a:lvl3pPr marL="1143000" indent="-228600">
              <a:tabLst>
                <a:tab pos="342900" algn="l"/>
              </a:tabLst>
              <a:defRPr sz="2400">
                <a:solidFill>
                  <a:schemeClr val="tx1"/>
                </a:solidFill>
                <a:latin typeface="Times New Roman" panose="02020603050405020304" pitchFamily="18" charset="0"/>
              </a:defRPr>
            </a:lvl3pPr>
            <a:lvl4pPr marL="1600200" indent="-228600">
              <a:tabLst>
                <a:tab pos="342900" algn="l"/>
              </a:tabLst>
              <a:defRPr sz="2400">
                <a:solidFill>
                  <a:schemeClr val="tx1"/>
                </a:solidFill>
                <a:latin typeface="Times New Roman" panose="02020603050405020304" pitchFamily="18" charset="0"/>
              </a:defRPr>
            </a:lvl4pPr>
            <a:lvl5pPr marL="2057400" indent="-228600">
              <a:tabLst>
                <a:tab pos="342900" algn="l"/>
              </a:tabLst>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tabLst>
                <a:tab pos="342900" algn="l"/>
              </a:tabLs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tabLst>
                <a:tab pos="342900" algn="l"/>
              </a:tabLs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tabLst>
                <a:tab pos="342900" algn="l"/>
              </a:tabLs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tabLst>
                <a:tab pos="342900" algn="l"/>
              </a:tabLst>
              <a:defRPr sz="2400">
                <a:solidFill>
                  <a:schemeClr val="tx1"/>
                </a:solidFill>
                <a:latin typeface="Times New Roman" panose="02020603050405020304" pitchFamily="18" charset="0"/>
              </a:defRPr>
            </a:lvl9pPr>
          </a:lstStyle>
          <a:p>
            <a:pPr marL="457200" indent="-457200">
              <a:buAutoNum type="arabicPeriod"/>
            </a:pPr>
            <a:r>
              <a:rPr lang="en-US" b="1" dirty="0">
                <a:solidFill>
                  <a:srgbClr val="C00000"/>
                </a:solidFill>
                <a:latin typeface="Calibri" panose="020F0502020204030204" pitchFamily="34" charset="0"/>
                <a:cs typeface="Calibri" panose="020F0502020204030204" pitchFamily="34" charset="0"/>
              </a:rPr>
              <a:t>All the following activities are presented on the statement of cash flows except:</a:t>
            </a:r>
          </a:p>
          <a:p>
            <a:r>
              <a:rPr lang="en-US" dirty="0">
                <a:latin typeface="Calibri" panose="020F0502020204030204" pitchFamily="34" charset="0"/>
                <a:cs typeface="Calibri" panose="020F0502020204030204" pitchFamily="34" charset="0"/>
              </a:rPr>
              <a:t>a. Financing activities.</a:t>
            </a:r>
            <a:br>
              <a:rPr lang="en-US" dirty="0">
                <a:latin typeface="Calibri" panose="020F0502020204030204" pitchFamily="34" charset="0"/>
                <a:cs typeface="Calibri" panose="020F0502020204030204" pitchFamily="34" charset="0"/>
              </a:rPr>
            </a:br>
            <a:r>
              <a:rPr lang="en-US" dirty="0">
                <a:latin typeface="Calibri" panose="020F0502020204030204" pitchFamily="34" charset="0"/>
                <a:cs typeface="Calibri" panose="020F0502020204030204" pitchFamily="34" charset="0"/>
              </a:rPr>
              <a:t>b. Operating activities.</a:t>
            </a:r>
            <a:br>
              <a:rPr lang="en-US" dirty="0">
                <a:latin typeface="Calibri" panose="020F0502020204030204" pitchFamily="34" charset="0"/>
                <a:cs typeface="Calibri" panose="020F0502020204030204" pitchFamily="34" charset="0"/>
              </a:rPr>
            </a:br>
            <a:r>
              <a:rPr lang="en-US" dirty="0">
                <a:latin typeface="Calibri" panose="020F0502020204030204" pitchFamily="34" charset="0"/>
                <a:cs typeface="Calibri" panose="020F0502020204030204" pitchFamily="34" charset="0"/>
              </a:rPr>
              <a:t>c. Investing activities.</a:t>
            </a:r>
            <a:br>
              <a:rPr lang="en-US" dirty="0">
                <a:latin typeface="Calibri" panose="020F0502020204030204" pitchFamily="34" charset="0"/>
                <a:cs typeface="Calibri" panose="020F0502020204030204" pitchFamily="34" charset="0"/>
              </a:rPr>
            </a:br>
            <a:r>
              <a:rPr lang="en-US" dirty="0">
                <a:latin typeface="Calibri" panose="020F0502020204030204" pitchFamily="34" charset="0"/>
                <a:cs typeface="Calibri" panose="020F0502020204030204" pitchFamily="34" charset="0"/>
              </a:rPr>
              <a:t>d. </a:t>
            </a:r>
            <a:r>
              <a:rPr lang="en-US" b="1" dirty="0">
                <a:latin typeface="Calibri" panose="020F0502020204030204" pitchFamily="34" charset="0"/>
                <a:cs typeface="Calibri" panose="020F0502020204030204" pitchFamily="34" charset="0"/>
              </a:rPr>
              <a:t>Advertising activities.</a:t>
            </a:r>
          </a:p>
          <a:p>
            <a:endParaRPr lang="en-US" b="1" dirty="0">
              <a:latin typeface="Calibri" panose="020F0502020204030204" pitchFamily="34" charset="0"/>
              <a:cs typeface="Calibri" panose="020F0502020204030204" pitchFamily="34" charset="0"/>
            </a:endParaRPr>
          </a:p>
          <a:p>
            <a:r>
              <a:rPr lang="en-US" b="1" dirty="0">
                <a:solidFill>
                  <a:srgbClr val="C00000"/>
                </a:solidFill>
                <a:latin typeface="Calibri" panose="020F0502020204030204" pitchFamily="34" charset="0"/>
                <a:cs typeface="Calibri" panose="020F0502020204030204" pitchFamily="34" charset="0"/>
              </a:rPr>
              <a:t>2. Activities that create long-term liabilities are usually:</a:t>
            </a:r>
          </a:p>
          <a:p>
            <a:r>
              <a:rPr lang="en-US" dirty="0">
                <a:latin typeface="Calibri" panose="020F0502020204030204" pitchFamily="34" charset="0"/>
                <a:cs typeface="Calibri" panose="020F0502020204030204" pitchFamily="34" charset="0"/>
              </a:rPr>
              <a:t>a. Investing activities.</a:t>
            </a:r>
            <a:br>
              <a:rPr lang="en-US" dirty="0">
                <a:latin typeface="Calibri" panose="020F0502020204030204" pitchFamily="34" charset="0"/>
                <a:cs typeface="Calibri" panose="020F0502020204030204" pitchFamily="34" charset="0"/>
              </a:rPr>
            </a:br>
            <a:r>
              <a:rPr lang="en-US" dirty="0">
                <a:latin typeface="Calibri" panose="020F0502020204030204" pitchFamily="34" charset="0"/>
                <a:cs typeface="Calibri" panose="020F0502020204030204" pitchFamily="34" charset="0"/>
              </a:rPr>
              <a:t>b. </a:t>
            </a:r>
            <a:r>
              <a:rPr lang="en-US" b="1" dirty="0">
                <a:latin typeface="Calibri" panose="020F0502020204030204" pitchFamily="34" charset="0"/>
                <a:cs typeface="Calibri" panose="020F0502020204030204" pitchFamily="34" charset="0"/>
              </a:rPr>
              <a:t>Financing activities.</a:t>
            </a:r>
            <a:br>
              <a:rPr lang="en-US" dirty="0">
                <a:latin typeface="Calibri" panose="020F0502020204030204" pitchFamily="34" charset="0"/>
                <a:cs typeface="Calibri" panose="020F0502020204030204" pitchFamily="34" charset="0"/>
              </a:rPr>
            </a:br>
            <a:r>
              <a:rPr lang="en-US" dirty="0">
                <a:latin typeface="Calibri" panose="020F0502020204030204" pitchFamily="34" charset="0"/>
                <a:cs typeface="Calibri" panose="020F0502020204030204" pitchFamily="34" charset="0"/>
              </a:rPr>
              <a:t>c. Advertising activities.</a:t>
            </a:r>
            <a:br>
              <a:rPr lang="en-US" dirty="0">
                <a:latin typeface="Calibri" panose="020F0502020204030204" pitchFamily="34" charset="0"/>
                <a:cs typeface="Calibri" panose="020F0502020204030204" pitchFamily="34" charset="0"/>
              </a:rPr>
            </a:br>
            <a:r>
              <a:rPr lang="en-US" dirty="0">
                <a:latin typeface="Calibri" panose="020F0502020204030204" pitchFamily="34" charset="0"/>
                <a:cs typeface="Calibri" panose="020F0502020204030204" pitchFamily="34" charset="0"/>
              </a:rPr>
              <a:t>d. Operating activities.</a:t>
            </a:r>
          </a:p>
        </p:txBody>
      </p:sp>
    </p:spTree>
    <p:extLst>
      <p:ext uri="{BB962C8B-B14F-4D97-AF65-F5344CB8AC3E}">
        <p14:creationId xmlns:p14="http://schemas.microsoft.com/office/powerpoint/2010/main" val="811042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2C1C83-BA46-8E06-679F-565FE7DF5E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92703AD-BFF7-D26C-9EC1-440D9B8FAEE6}"/>
              </a:ext>
            </a:extLst>
          </p:cNvPr>
          <p:cNvSpPr/>
          <p:nvPr/>
        </p:nvSpPr>
        <p:spPr>
          <a:xfrm>
            <a:off x="391887" y="1224643"/>
            <a:ext cx="11397342" cy="53681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5" name="Rectangle 4">
            <a:extLst>
              <a:ext uri="{FF2B5EF4-FFF2-40B4-BE49-F238E27FC236}">
                <a16:creationId xmlns:a16="http://schemas.microsoft.com/office/drawing/2014/main" id="{684F426B-8A68-6247-B544-A986DBDA34E0}"/>
              </a:ext>
            </a:extLst>
          </p:cNvPr>
          <p:cNvSpPr/>
          <p:nvPr/>
        </p:nvSpPr>
        <p:spPr>
          <a:xfrm>
            <a:off x="617280" y="3142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826EA27-7B4A-EDE3-7547-6485D91F4055}"/>
              </a:ext>
            </a:extLst>
          </p:cNvPr>
          <p:cNvSpPr txBox="1"/>
          <p:nvPr/>
        </p:nvSpPr>
        <p:spPr>
          <a:xfrm>
            <a:off x="722700" y="39463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8633936-54DB-6D4E-46B3-BE27D71EB0EE}"/>
              </a:ext>
            </a:extLst>
          </p:cNvPr>
          <p:cNvSpPr txBox="1"/>
          <p:nvPr/>
        </p:nvSpPr>
        <p:spPr>
          <a:xfrm>
            <a:off x="836394" y="61232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30762FB8-9C11-60A8-FDEE-409DAABC763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49" y="148300"/>
            <a:ext cx="2305141" cy="1076343"/>
          </a:xfrm>
          <a:prstGeom prst="rect">
            <a:avLst/>
          </a:prstGeom>
        </p:spPr>
      </p:pic>
      <p:sp>
        <p:nvSpPr>
          <p:cNvPr id="2" name="TextBox 6">
            <a:extLst>
              <a:ext uri="{FF2B5EF4-FFF2-40B4-BE49-F238E27FC236}">
                <a16:creationId xmlns:a16="http://schemas.microsoft.com/office/drawing/2014/main" id="{3479F0EF-25F6-EF55-C232-709A8CECF5DA}"/>
              </a:ext>
            </a:extLst>
          </p:cNvPr>
          <p:cNvSpPr txBox="1">
            <a:spLocks noChangeArrowheads="1"/>
          </p:cNvSpPr>
          <p:nvPr/>
        </p:nvSpPr>
        <p:spPr bwMode="auto">
          <a:xfrm>
            <a:off x="722701" y="1850948"/>
            <a:ext cx="10641986" cy="4154984"/>
          </a:xfrm>
          <a:prstGeom prst="rect">
            <a:avLst/>
          </a:prstGeom>
          <a:solidFill>
            <a:srgbClr val="669BBC">
              <a:alpha val="18039"/>
            </a:srgbClr>
          </a:solidFill>
          <a:ln>
            <a:noFill/>
          </a:ln>
        </p:spPr>
        <p:txBody>
          <a:bodyPr wrap="square">
            <a:spAutoFit/>
          </a:bodyPr>
          <a:lstStyle>
            <a:lvl1pPr>
              <a:tabLst>
                <a:tab pos="342900" algn="l"/>
              </a:tabLst>
              <a:defRPr sz="2400">
                <a:solidFill>
                  <a:schemeClr val="tx1"/>
                </a:solidFill>
                <a:latin typeface="Times New Roman" panose="02020603050405020304" pitchFamily="18" charset="0"/>
              </a:defRPr>
            </a:lvl1pPr>
            <a:lvl2pPr marL="742950" indent="-285750">
              <a:tabLst>
                <a:tab pos="342900" algn="l"/>
              </a:tabLst>
              <a:defRPr sz="2400">
                <a:solidFill>
                  <a:schemeClr val="tx1"/>
                </a:solidFill>
                <a:latin typeface="Times New Roman" panose="02020603050405020304" pitchFamily="18" charset="0"/>
              </a:defRPr>
            </a:lvl2pPr>
            <a:lvl3pPr marL="1143000" indent="-228600">
              <a:tabLst>
                <a:tab pos="342900" algn="l"/>
              </a:tabLst>
              <a:defRPr sz="2400">
                <a:solidFill>
                  <a:schemeClr val="tx1"/>
                </a:solidFill>
                <a:latin typeface="Times New Roman" panose="02020603050405020304" pitchFamily="18" charset="0"/>
              </a:defRPr>
            </a:lvl3pPr>
            <a:lvl4pPr marL="1600200" indent="-228600">
              <a:tabLst>
                <a:tab pos="342900" algn="l"/>
              </a:tabLst>
              <a:defRPr sz="2400">
                <a:solidFill>
                  <a:schemeClr val="tx1"/>
                </a:solidFill>
                <a:latin typeface="Times New Roman" panose="02020603050405020304" pitchFamily="18" charset="0"/>
              </a:defRPr>
            </a:lvl4pPr>
            <a:lvl5pPr marL="2057400" indent="-228600">
              <a:tabLst>
                <a:tab pos="342900" algn="l"/>
              </a:tabLst>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tabLst>
                <a:tab pos="342900" algn="l"/>
              </a:tabLs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tabLst>
                <a:tab pos="342900" algn="l"/>
              </a:tabLs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tabLst>
                <a:tab pos="342900" algn="l"/>
              </a:tabLs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tabLst>
                <a:tab pos="342900" algn="l"/>
              </a:tabLst>
              <a:defRPr sz="2400">
                <a:solidFill>
                  <a:schemeClr val="tx1"/>
                </a:solidFill>
                <a:latin typeface="Times New Roman" panose="02020603050405020304" pitchFamily="18" charset="0"/>
              </a:defRPr>
            </a:lvl9pPr>
          </a:lstStyle>
          <a:p>
            <a:r>
              <a:rPr lang="en-US" b="1" dirty="0">
                <a:solidFill>
                  <a:srgbClr val="C00000"/>
                </a:solidFill>
              </a:rPr>
              <a:t>3</a:t>
            </a:r>
            <a:r>
              <a:rPr lang="en-US" b="1" dirty="0">
                <a:solidFill>
                  <a:srgbClr val="C00000"/>
                </a:solidFill>
                <a:latin typeface="Calibri" panose="020F0502020204030204" pitchFamily="34" charset="0"/>
                <a:cs typeface="Calibri" panose="020F0502020204030204" pitchFamily="34" charset="0"/>
              </a:rPr>
              <a:t>. Activities impacting long-term assets:</a:t>
            </a:r>
            <a:endParaRPr lang="en-US" dirty="0">
              <a:solidFill>
                <a:srgbClr val="C00000"/>
              </a:solidFill>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a. </a:t>
            </a:r>
            <a:r>
              <a:rPr lang="en-US" b="1" dirty="0">
                <a:latin typeface="Calibri" panose="020F0502020204030204" pitchFamily="34" charset="0"/>
                <a:cs typeface="Calibri" panose="020F0502020204030204" pitchFamily="34" charset="0"/>
              </a:rPr>
              <a:t>Investing activities.</a:t>
            </a:r>
            <a:br>
              <a:rPr lang="en-US" dirty="0">
                <a:latin typeface="Calibri" panose="020F0502020204030204" pitchFamily="34" charset="0"/>
                <a:cs typeface="Calibri" panose="020F0502020204030204" pitchFamily="34" charset="0"/>
              </a:rPr>
            </a:br>
            <a:r>
              <a:rPr lang="en-US" dirty="0">
                <a:latin typeface="Calibri" panose="020F0502020204030204" pitchFamily="34" charset="0"/>
                <a:cs typeface="Calibri" panose="020F0502020204030204" pitchFamily="34" charset="0"/>
              </a:rPr>
              <a:t>b. Financing activities.</a:t>
            </a:r>
            <a:br>
              <a:rPr lang="en-US" dirty="0">
                <a:latin typeface="Calibri" panose="020F0502020204030204" pitchFamily="34" charset="0"/>
                <a:cs typeface="Calibri" panose="020F0502020204030204" pitchFamily="34" charset="0"/>
              </a:rPr>
            </a:br>
            <a:r>
              <a:rPr lang="en-US" dirty="0">
                <a:latin typeface="Calibri" panose="020F0502020204030204" pitchFamily="34" charset="0"/>
                <a:cs typeface="Calibri" panose="020F0502020204030204" pitchFamily="34" charset="0"/>
              </a:rPr>
              <a:t>c. Marketing activities.</a:t>
            </a:r>
            <a:br>
              <a:rPr lang="en-US" dirty="0">
                <a:latin typeface="Calibri" panose="020F0502020204030204" pitchFamily="34" charset="0"/>
                <a:cs typeface="Calibri" panose="020F0502020204030204" pitchFamily="34" charset="0"/>
              </a:rPr>
            </a:br>
            <a:r>
              <a:rPr lang="en-US" dirty="0">
                <a:latin typeface="Calibri" panose="020F0502020204030204" pitchFamily="34" charset="0"/>
                <a:cs typeface="Calibri" panose="020F0502020204030204" pitchFamily="34" charset="0"/>
              </a:rPr>
              <a:t>d. Operating activities.</a:t>
            </a:r>
          </a:p>
          <a:p>
            <a:endParaRPr lang="en-US" dirty="0">
              <a:latin typeface="Calibri" panose="020F0502020204030204" pitchFamily="34" charset="0"/>
              <a:cs typeface="Calibri" panose="020F0502020204030204" pitchFamily="34" charset="0"/>
            </a:endParaRPr>
          </a:p>
          <a:p>
            <a:r>
              <a:rPr lang="en-US" b="1" dirty="0">
                <a:solidFill>
                  <a:srgbClr val="C00000"/>
                </a:solidFill>
                <a:latin typeface="Calibri" panose="020F0502020204030204" pitchFamily="34" charset="0"/>
                <a:cs typeface="Calibri" panose="020F0502020204030204" pitchFamily="34" charset="0"/>
              </a:rPr>
              <a:t>4. Issuing bonds payable is reported on the statement of cash flows under:</a:t>
            </a:r>
            <a:endParaRPr lang="en-US" dirty="0">
              <a:solidFill>
                <a:srgbClr val="C00000"/>
              </a:solidFill>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a. Investing activities.</a:t>
            </a:r>
            <a:br>
              <a:rPr lang="en-US" dirty="0">
                <a:latin typeface="Calibri" panose="020F0502020204030204" pitchFamily="34" charset="0"/>
                <a:cs typeface="Calibri" panose="020F0502020204030204" pitchFamily="34" charset="0"/>
              </a:rPr>
            </a:br>
            <a:r>
              <a:rPr lang="en-US" dirty="0">
                <a:latin typeface="Calibri" panose="020F0502020204030204" pitchFamily="34" charset="0"/>
                <a:cs typeface="Calibri" panose="020F0502020204030204" pitchFamily="34" charset="0"/>
              </a:rPr>
              <a:t>b. Operating activities.</a:t>
            </a:r>
            <a:br>
              <a:rPr lang="en-US" dirty="0">
                <a:latin typeface="Calibri" panose="020F0502020204030204" pitchFamily="34" charset="0"/>
                <a:cs typeface="Calibri" panose="020F0502020204030204" pitchFamily="34" charset="0"/>
              </a:rPr>
            </a:br>
            <a:r>
              <a:rPr lang="en-US" dirty="0">
                <a:latin typeface="Calibri" panose="020F0502020204030204" pitchFamily="34" charset="0"/>
                <a:cs typeface="Calibri" panose="020F0502020204030204" pitchFamily="34" charset="0"/>
              </a:rPr>
              <a:t>c. </a:t>
            </a:r>
            <a:r>
              <a:rPr lang="en-US" b="1" dirty="0">
                <a:latin typeface="Calibri" panose="020F0502020204030204" pitchFamily="34" charset="0"/>
                <a:cs typeface="Calibri" panose="020F0502020204030204" pitchFamily="34" charset="0"/>
              </a:rPr>
              <a:t>Financing activities.</a:t>
            </a:r>
            <a:br>
              <a:rPr lang="en-US" dirty="0">
                <a:latin typeface="Calibri" panose="020F0502020204030204" pitchFamily="34" charset="0"/>
                <a:cs typeface="Calibri" panose="020F0502020204030204" pitchFamily="34" charset="0"/>
              </a:rPr>
            </a:br>
            <a:r>
              <a:rPr lang="en-US" dirty="0">
                <a:latin typeface="Calibri" panose="020F0502020204030204" pitchFamily="34" charset="0"/>
                <a:cs typeface="Calibri" panose="020F0502020204030204" pitchFamily="34" charset="0"/>
              </a:rPr>
              <a:t>d. Noncash activity.</a:t>
            </a:r>
          </a:p>
        </p:txBody>
      </p:sp>
    </p:spTree>
    <p:extLst>
      <p:ext uri="{BB962C8B-B14F-4D97-AF65-F5344CB8AC3E}">
        <p14:creationId xmlns:p14="http://schemas.microsoft.com/office/powerpoint/2010/main" val="19078935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DCED63-9019-E073-4135-85F6902CE01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0943B03-DC1A-F80C-75F4-1E6D118C9401}"/>
              </a:ext>
            </a:extLst>
          </p:cNvPr>
          <p:cNvSpPr/>
          <p:nvPr/>
        </p:nvSpPr>
        <p:spPr>
          <a:xfrm>
            <a:off x="391887" y="1224643"/>
            <a:ext cx="11446327" cy="53681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5" name="Rectangle 4">
            <a:extLst>
              <a:ext uri="{FF2B5EF4-FFF2-40B4-BE49-F238E27FC236}">
                <a16:creationId xmlns:a16="http://schemas.microsoft.com/office/drawing/2014/main" id="{E756D3FD-9017-E5CD-F781-CFEEB789BBA0}"/>
              </a:ext>
            </a:extLst>
          </p:cNvPr>
          <p:cNvSpPr/>
          <p:nvPr/>
        </p:nvSpPr>
        <p:spPr>
          <a:xfrm>
            <a:off x="617280" y="3142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43EB988-30B1-EF12-7AC5-B0E01D47F768}"/>
              </a:ext>
            </a:extLst>
          </p:cNvPr>
          <p:cNvSpPr txBox="1"/>
          <p:nvPr/>
        </p:nvSpPr>
        <p:spPr>
          <a:xfrm>
            <a:off x="722700" y="39463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7F65345-2C09-2148-6635-FB79DBCCD9B4}"/>
              </a:ext>
            </a:extLst>
          </p:cNvPr>
          <p:cNvSpPr txBox="1"/>
          <p:nvPr/>
        </p:nvSpPr>
        <p:spPr>
          <a:xfrm>
            <a:off x="836394" y="61232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0E9B4DE5-8956-C313-F33B-38A1B3C8594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49" y="148300"/>
            <a:ext cx="2305141" cy="1076343"/>
          </a:xfrm>
          <a:prstGeom prst="rect">
            <a:avLst/>
          </a:prstGeom>
        </p:spPr>
      </p:pic>
      <p:sp>
        <p:nvSpPr>
          <p:cNvPr id="2" name="TextBox 6">
            <a:extLst>
              <a:ext uri="{FF2B5EF4-FFF2-40B4-BE49-F238E27FC236}">
                <a16:creationId xmlns:a16="http://schemas.microsoft.com/office/drawing/2014/main" id="{2130254E-A03D-EBCE-A76A-DE162359C687}"/>
              </a:ext>
            </a:extLst>
          </p:cNvPr>
          <p:cNvSpPr txBox="1">
            <a:spLocks noChangeArrowheads="1"/>
          </p:cNvSpPr>
          <p:nvPr/>
        </p:nvSpPr>
        <p:spPr bwMode="auto">
          <a:xfrm>
            <a:off x="726836" y="1774336"/>
            <a:ext cx="10556207" cy="4524315"/>
          </a:xfrm>
          <a:prstGeom prst="rect">
            <a:avLst/>
          </a:prstGeom>
          <a:solidFill>
            <a:srgbClr val="669BBC">
              <a:alpha val="18039"/>
            </a:srgbClr>
          </a:solidFill>
          <a:ln>
            <a:noFill/>
          </a:ln>
        </p:spPr>
        <p:txBody>
          <a:bodyPr wrap="square">
            <a:spAutoFit/>
          </a:bodyPr>
          <a:lstStyle>
            <a:lvl1pPr>
              <a:tabLst>
                <a:tab pos="342900" algn="l"/>
              </a:tabLst>
              <a:defRPr sz="2400">
                <a:solidFill>
                  <a:schemeClr val="tx1"/>
                </a:solidFill>
                <a:latin typeface="Times New Roman" panose="02020603050405020304" pitchFamily="18" charset="0"/>
              </a:defRPr>
            </a:lvl1pPr>
            <a:lvl2pPr marL="742950" indent="-285750">
              <a:tabLst>
                <a:tab pos="342900" algn="l"/>
              </a:tabLst>
              <a:defRPr sz="2400">
                <a:solidFill>
                  <a:schemeClr val="tx1"/>
                </a:solidFill>
                <a:latin typeface="Times New Roman" panose="02020603050405020304" pitchFamily="18" charset="0"/>
              </a:defRPr>
            </a:lvl2pPr>
            <a:lvl3pPr marL="1143000" indent="-228600">
              <a:tabLst>
                <a:tab pos="342900" algn="l"/>
              </a:tabLst>
              <a:defRPr sz="2400">
                <a:solidFill>
                  <a:schemeClr val="tx1"/>
                </a:solidFill>
                <a:latin typeface="Times New Roman" panose="02020603050405020304" pitchFamily="18" charset="0"/>
              </a:defRPr>
            </a:lvl3pPr>
            <a:lvl4pPr marL="1600200" indent="-228600">
              <a:tabLst>
                <a:tab pos="342900" algn="l"/>
              </a:tabLst>
              <a:defRPr sz="2400">
                <a:solidFill>
                  <a:schemeClr val="tx1"/>
                </a:solidFill>
                <a:latin typeface="Times New Roman" panose="02020603050405020304" pitchFamily="18" charset="0"/>
              </a:defRPr>
            </a:lvl4pPr>
            <a:lvl5pPr marL="2057400" indent="-228600">
              <a:tabLst>
                <a:tab pos="342900" algn="l"/>
              </a:tabLst>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tabLst>
                <a:tab pos="342900" algn="l"/>
              </a:tabLs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tabLst>
                <a:tab pos="342900" algn="l"/>
              </a:tabLs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tabLst>
                <a:tab pos="342900" algn="l"/>
              </a:tabLs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tabLst>
                <a:tab pos="342900" algn="l"/>
              </a:tabLst>
              <a:defRPr sz="2400">
                <a:solidFill>
                  <a:schemeClr val="tx1"/>
                </a:solidFill>
                <a:latin typeface="Times New Roman" panose="02020603050405020304" pitchFamily="18" charset="0"/>
              </a:defRPr>
            </a:lvl9pPr>
          </a:lstStyle>
          <a:p>
            <a:r>
              <a:rPr lang="en-US" b="1" dirty="0">
                <a:solidFill>
                  <a:srgbClr val="C00000"/>
                </a:solidFill>
                <a:latin typeface="Calibri" panose="020F0502020204030204" pitchFamily="34" charset="0"/>
                <a:cs typeface="Calibri" panose="020F0502020204030204" pitchFamily="34" charset="0"/>
              </a:rPr>
              <a:t>5. Selling equipment is reported on the statement of cash flows under:</a:t>
            </a:r>
            <a:endParaRPr lang="en-US" dirty="0">
              <a:solidFill>
                <a:srgbClr val="C00000"/>
              </a:solidFill>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a. Operating activities.</a:t>
            </a:r>
            <a:br>
              <a:rPr lang="en-US" dirty="0">
                <a:latin typeface="Calibri" panose="020F0502020204030204" pitchFamily="34" charset="0"/>
                <a:cs typeface="Calibri" panose="020F0502020204030204" pitchFamily="34" charset="0"/>
              </a:rPr>
            </a:br>
            <a:r>
              <a:rPr lang="en-US" dirty="0">
                <a:latin typeface="Calibri" panose="020F0502020204030204" pitchFamily="34" charset="0"/>
                <a:cs typeface="Calibri" panose="020F0502020204030204" pitchFamily="34" charset="0"/>
              </a:rPr>
              <a:t>b. </a:t>
            </a:r>
            <a:r>
              <a:rPr lang="en-US" b="1" dirty="0">
                <a:latin typeface="Calibri" panose="020F0502020204030204" pitchFamily="34" charset="0"/>
                <a:cs typeface="Calibri" panose="020F0502020204030204" pitchFamily="34" charset="0"/>
              </a:rPr>
              <a:t>Investing activities.</a:t>
            </a:r>
            <a:br>
              <a:rPr lang="en-US" dirty="0">
                <a:latin typeface="Calibri" panose="020F0502020204030204" pitchFamily="34" charset="0"/>
                <a:cs typeface="Calibri" panose="020F0502020204030204" pitchFamily="34" charset="0"/>
              </a:rPr>
            </a:br>
            <a:r>
              <a:rPr lang="en-US" dirty="0">
                <a:latin typeface="Calibri" panose="020F0502020204030204" pitchFamily="34" charset="0"/>
                <a:cs typeface="Calibri" panose="020F0502020204030204" pitchFamily="34" charset="0"/>
              </a:rPr>
              <a:t>c. Financing activities.</a:t>
            </a:r>
            <a:br>
              <a:rPr lang="en-US" dirty="0">
                <a:latin typeface="Calibri" panose="020F0502020204030204" pitchFamily="34" charset="0"/>
                <a:cs typeface="Calibri" panose="020F0502020204030204" pitchFamily="34" charset="0"/>
              </a:rPr>
            </a:br>
            <a:r>
              <a:rPr lang="en-US" dirty="0">
                <a:latin typeface="Calibri" panose="020F0502020204030204" pitchFamily="34" charset="0"/>
                <a:cs typeface="Calibri" panose="020F0502020204030204" pitchFamily="34" charset="0"/>
              </a:rPr>
              <a:t>d. Noncash investing and financing activities.</a:t>
            </a:r>
          </a:p>
          <a:p>
            <a:endParaRPr lang="en-US" dirty="0">
              <a:latin typeface="Calibri" panose="020F0502020204030204" pitchFamily="34" charset="0"/>
              <a:cs typeface="Calibri" panose="020F0502020204030204" pitchFamily="34" charset="0"/>
            </a:endParaRPr>
          </a:p>
          <a:p>
            <a:r>
              <a:rPr lang="en-US" b="1" dirty="0">
                <a:solidFill>
                  <a:srgbClr val="C00000"/>
                </a:solidFill>
                <a:latin typeface="Calibri" panose="020F0502020204030204" pitchFamily="34" charset="0"/>
                <a:cs typeface="Calibri" panose="020F0502020204030204" pitchFamily="34" charset="0"/>
              </a:rPr>
              <a:t>6. To compute the cash flow provided by operating activities using the indirect method, an increase in prepaid insurance should be:</a:t>
            </a:r>
            <a:endParaRPr lang="en-US" dirty="0">
              <a:solidFill>
                <a:srgbClr val="C00000"/>
              </a:solidFill>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a. Added to increases in current assets.</a:t>
            </a:r>
            <a:br>
              <a:rPr lang="en-US" dirty="0">
                <a:latin typeface="Calibri" panose="020F0502020204030204" pitchFamily="34" charset="0"/>
                <a:cs typeface="Calibri" panose="020F0502020204030204" pitchFamily="34" charset="0"/>
              </a:rPr>
            </a:br>
            <a:r>
              <a:rPr lang="en-US" dirty="0">
                <a:latin typeface="Calibri" panose="020F0502020204030204" pitchFamily="34" charset="0"/>
                <a:cs typeface="Calibri" panose="020F0502020204030204" pitchFamily="34" charset="0"/>
              </a:rPr>
              <a:t>b. Added to net income.</a:t>
            </a:r>
            <a:br>
              <a:rPr lang="en-US" dirty="0">
                <a:latin typeface="Calibri" panose="020F0502020204030204" pitchFamily="34" charset="0"/>
                <a:cs typeface="Calibri" panose="020F0502020204030204" pitchFamily="34" charset="0"/>
              </a:rPr>
            </a:br>
            <a:r>
              <a:rPr lang="en-US" dirty="0">
                <a:latin typeface="Calibri" panose="020F0502020204030204" pitchFamily="34" charset="0"/>
                <a:cs typeface="Calibri" panose="020F0502020204030204" pitchFamily="34" charset="0"/>
              </a:rPr>
              <a:t>c. Included in payments to suppliers.</a:t>
            </a:r>
            <a:br>
              <a:rPr lang="en-US" dirty="0">
                <a:latin typeface="Calibri" panose="020F0502020204030204" pitchFamily="34" charset="0"/>
                <a:cs typeface="Calibri" panose="020F0502020204030204" pitchFamily="34" charset="0"/>
              </a:rPr>
            </a:br>
            <a:r>
              <a:rPr lang="en-US" dirty="0">
                <a:latin typeface="Calibri" panose="020F0502020204030204" pitchFamily="34" charset="0"/>
                <a:cs typeface="Calibri" panose="020F0502020204030204" pitchFamily="34" charset="0"/>
              </a:rPr>
              <a:t>d. </a:t>
            </a:r>
            <a:r>
              <a:rPr lang="en-US" b="1" dirty="0">
                <a:latin typeface="Calibri" panose="020F0502020204030204" pitchFamily="34" charset="0"/>
                <a:cs typeface="Calibri" panose="020F0502020204030204" pitchFamily="34" charset="0"/>
              </a:rPr>
              <a:t>Subtracted from net income.</a:t>
            </a:r>
            <a:endParaRPr lang="en-US"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97468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10E899-4FCF-765A-FCE1-BAA56EFD500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50FD51F-9019-BDA3-725A-EE575F2A0416}"/>
              </a:ext>
            </a:extLst>
          </p:cNvPr>
          <p:cNvSpPr/>
          <p:nvPr/>
        </p:nvSpPr>
        <p:spPr>
          <a:xfrm>
            <a:off x="391887" y="1224643"/>
            <a:ext cx="11446327" cy="53681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5" name="Rectangle 4">
            <a:extLst>
              <a:ext uri="{FF2B5EF4-FFF2-40B4-BE49-F238E27FC236}">
                <a16:creationId xmlns:a16="http://schemas.microsoft.com/office/drawing/2014/main" id="{DB48D085-8F98-92EB-8524-31BAA06C6C3D}"/>
              </a:ext>
            </a:extLst>
          </p:cNvPr>
          <p:cNvSpPr/>
          <p:nvPr/>
        </p:nvSpPr>
        <p:spPr>
          <a:xfrm>
            <a:off x="617280" y="3142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63F34A8-4BD1-8446-7C09-9B9C7C1C07E4}"/>
              </a:ext>
            </a:extLst>
          </p:cNvPr>
          <p:cNvSpPr txBox="1"/>
          <p:nvPr/>
        </p:nvSpPr>
        <p:spPr>
          <a:xfrm>
            <a:off x="722700" y="39463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FE1464F-04F3-1883-BE3A-9CE5B61313AA}"/>
              </a:ext>
            </a:extLst>
          </p:cNvPr>
          <p:cNvSpPr txBox="1"/>
          <p:nvPr/>
        </p:nvSpPr>
        <p:spPr>
          <a:xfrm>
            <a:off x="836394" y="61232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37DC19A4-C068-F484-3C61-BDED94D1DB1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49" y="148300"/>
            <a:ext cx="2305141" cy="1076343"/>
          </a:xfrm>
          <a:prstGeom prst="rect">
            <a:avLst/>
          </a:prstGeom>
        </p:spPr>
      </p:pic>
      <p:sp>
        <p:nvSpPr>
          <p:cNvPr id="2" name="TextBox 6">
            <a:extLst>
              <a:ext uri="{FF2B5EF4-FFF2-40B4-BE49-F238E27FC236}">
                <a16:creationId xmlns:a16="http://schemas.microsoft.com/office/drawing/2014/main" id="{052FFED1-3AB1-9036-ADDC-36EFE647C29C}"/>
              </a:ext>
            </a:extLst>
          </p:cNvPr>
          <p:cNvSpPr txBox="1">
            <a:spLocks noChangeArrowheads="1"/>
          </p:cNvSpPr>
          <p:nvPr/>
        </p:nvSpPr>
        <p:spPr bwMode="auto">
          <a:xfrm>
            <a:off x="836394" y="1480210"/>
            <a:ext cx="10528292" cy="4524315"/>
          </a:xfrm>
          <a:prstGeom prst="rect">
            <a:avLst/>
          </a:prstGeom>
          <a:solidFill>
            <a:srgbClr val="669BBC">
              <a:alpha val="18039"/>
            </a:srgbClr>
          </a:solidFill>
          <a:ln>
            <a:noFill/>
          </a:ln>
        </p:spPr>
        <p:txBody>
          <a:bodyPr wrap="square">
            <a:spAutoFit/>
          </a:bodyPr>
          <a:lstStyle>
            <a:lvl1pPr>
              <a:tabLst>
                <a:tab pos="342900" algn="l"/>
              </a:tabLst>
              <a:defRPr sz="2400">
                <a:solidFill>
                  <a:schemeClr val="tx1"/>
                </a:solidFill>
                <a:latin typeface="Times New Roman" panose="02020603050405020304" pitchFamily="18" charset="0"/>
              </a:defRPr>
            </a:lvl1pPr>
            <a:lvl2pPr marL="742950" indent="-285750">
              <a:tabLst>
                <a:tab pos="342900" algn="l"/>
              </a:tabLst>
              <a:defRPr sz="2400">
                <a:solidFill>
                  <a:schemeClr val="tx1"/>
                </a:solidFill>
                <a:latin typeface="Times New Roman" panose="02020603050405020304" pitchFamily="18" charset="0"/>
              </a:defRPr>
            </a:lvl2pPr>
            <a:lvl3pPr marL="1143000" indent="-228600">
              <a:tabLst>
                <a:tab pos="342900" algn="l"/>
              </a:tabLst>
              <a:defRPr sz="2400">
                <a:solidFill>
                  <a:schemeClr val="tx1"/>
                </a:solidFill>
                <a:latin typeface="Times New Roman" panose="02020603050405020304" pitchFamily="18" charset="0"/>
              </a:defRPr>
            </a:lvl3pPr>
            <a:lvl4pPr marL="1600200" indent="-228600">
              <a:tabLst>
                <a:tab pos="342900" algn="l"/>
              </a:tabLst>
              <a:defRPr sz="2400">
                <a:solidFill>
                  <a:schemeClr val="tx1"/>
                </a:solidFill>
                <a:latin typeface="Times New Roman" panose="02020603050405020304" pitchFamily="18" charset="0"/>
              </a:defRPr>
            </a:lvl4pPr>
            <a:lvl5pPr marL="2057400" indent="-228600">
              <a:tabLst>
                <a:tab pos="342900" algn="l"/>
              </a:tabLst>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tabLst>
                <a:tab pos="342900" algn="l"/>
              </a:tabLs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tabLst>
                <a:tab pos="342900" algn="l"/>
              </a:tabLs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tabLst>
                <a:tab pos="342900" algn="l"/>
              </a:tabLs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tabLst>
                <a:tab pos="342900" algn="l"/>
              </a:tabLst>
              <a:defRPr sz="2400">
                <a:solidFill>
                  <a:schemeClr val="tx1"/>
                </a:solidFill>
                <a:latin typeface="Times New Roman" panose="02020603050405020304" pitchFamily="18" charset="0"/>
              </a:defRPr>
            </a:lvl9pPr>
          </a:lstStyle>
          <a:p>
            <a:r>
              <a:rPr lang="en-US" b="1" dirty="0">
                <a:solidFill>
                  <a:srgbClr val="C00000"/>
                </a:solidFill>
                <a:latin typeface="Calibri" panose="020F0502020204030204" pitchFamily="34" charset="0"/>
                <a:cs typeface="Calibri" panose="020F0502020204030204" pitchFamily="34" charset="0"/>
              </a:rPr>
              <a:t>7. Paying cash dividends is:</a:t>
            </a:r>
            <a:endParaRPr lang="en-US" dirty="0">
              <a:solidFill>
                <a:srgbClr val="C00000"/>
              </a:solidFill>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a. Operating activities.</a:t>
            </a:r>
            <a:br>
              <a:rPr lang="en-US" dirty="0">
                <a:latin typeface="Calibri" panose="020F0502020204030204" pitchFamily="34" charset="0"/>
                <a:cs typeface="Calibri" panose="020F0502020204030204" pitchFamily="34" charset="0"/>
              </a:rPr>
            </a:br>
            <a:r>
              <a:rPr lang="en-US" dirty="0">
                <a:latin typeface="Calibri" panose="020F0502020204030204" pitchFamily="34" charset="0"/>
                <a:cs typeface="Calibri" panose="020F0502020204030204" pitchFamily="34" charset="0"/>
              </a:rPr>
              <a:t>b. Investing activities.</a:t>
            </a:r>
            <a:br>
              <a:rPr lang="en-US" dirty="0">
                <a:latin typeface="Calibri" panose="020F0502020204030204" pitchFamily="34" charset="0"/>
                <a:cs typeface="Calibri" panose="020F0502020204030204" pitchFamily="34" charset="0"/>
              </a:rPr>
            </a:br>
            <a:r>
              <a:rPr lang="en-US" dirty="0">
                <a:latin typeface="Calibri" panose="020F0502020204030204" pitchFamily="34" charset="0"/>
                <a:cs typeface="Calibri" panose="020F0502020204030204" pitchFamily="34" charset="0"/>
              </a:rPr>
              <a:t>c. </a:t>
            </a:r>
            <a:r>
              <a:rPr lang="en-US" b="1" dirty="0">
                <a:latin typeface="Calibri" panose="020F0502020204030204" pitchFamily="34" charset="0"/>
                <a:cs typeface="Calibri" panose="020F0502020204030204" pitchFamily="34" charset="0"/>
              </a:rPr>
              <a:t>Financing activities.</a:t>
            </a:r>
            <a:br>
              <a:rPr lang="en-US" dirty="0">
                <a:latin typeface="Calibri" panose="020F0502020204030204" pitchFamily="34" charset="0"/>
                <a:cs typeface="Calibri" panose="020F0502020204030204" pitchFamily="34" charset="0"/>
              </a:rPr>
            </a:br>
            <a:r>
              <a:rPr lang="en-US" dirty="0">
                <a:latin typeface="Calibri" panose="020F0502020204030204" pitchFamily="34" charset="0"/>
                <a:cs typeface="Calibri" panose="020F0502020204030204" pitchFamily="34" charset="0"/>
              </a:rPr>
              <a:t>d. Noncash investing and financing activities.</a:t>
            </a:r>
          </a:p>
          <a:p>
            <a:endParaRPr lang="en-US" dirty="0">
              <a:latin typeface="Calibri" panose="020F0502020204030204" pitchFamily="34" charset="0"/>
              <a:cs typeface="Calibri" panose="020F0502020204030204" pitchFamily="34" charset="0"/>
            </a:endParaRPr>
          </a:p>
          <a:p>
            <a:r>
              <a:rPr lang="en-US" b="1" dirty="0">
                <a:solidFill>
                  <a:srgbClr val="C00000"/>
                </a:solidFill>
                <a:latin typeface="Calibri" panose="020F0502020204030204" pitchFamily="34" charset="0"/>
                <a:cs typeface="Calibri" panose="020F0502020204030204" pitchFamily="34" charset="0"/>
              </a:rPr>
              <a:t>8. To compute the cash flow provided/used by operating activities using the indirect method, a gain on the sale of PPE would be:</a:t>
            </a:r>
            <a:endParaRPr lang="en-US" dirty="0">
              <a:solidFill>
                <a:srgbClr val="C00000"/>
              </a:solidFill>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a. Reported in the investing activities section.</a:t>
            </a:r>
            <a:br>
              <a:rPr lang="en-US" dirty="0">
                <a:latin typeface="Calibri" panose="020F0502020204030204" pitchFamily="34" charset="0"/>
                <a:cs typeface="Calibri" panose="020F0502020204030204" pitchFamily="34" charset="0"/>
              </a:rPr>
            </a:br>
            <a:r>
              <a:rPr lang="en-US" dirty="0">
                <a:latin typeface="Calibri" panose="020F0502020204030204" pitchFamily="34" charset="0"/>
                <a:cs typeface="Calibri" panose="020F0502020204030204" pitchFamily="34" charset="0"/>
              </a:rPr>
              <a:t>b. Ignored, as the gain did not generate any cash.</a:t>
            </a:r>
            <a:br>
              <a:rPr lang="en-US" dirty="0">
                <a:latin typeface="Calibri" panose="020F0502020204030204" pitchFamily="34" charset="0"/>
                <a:cs typeface="Calibri" panose="020F0502020204030204" pitchFamily="34" charset="0"/>
              </a:rPr>
            </a:br>
            <a:r>
              <a:rPr lang="en-US" dirty="0">
                <a:latin typeface="Calibri" panose="020F0502020204030204" pitchFamily="34" charset="0"/>
                <a:cs typeface="Calibri" panose="020F0502020204030204" pitchFamily="34" charset="0"/>
              </a:rPr>
              <a:t>c. </a:t>
            </a:r>
            <a:r>
              <a:rPr lang="en-US" b="1" dirty="0">
                <a:latin typeface="Calibri" panose="020F0502020204030204" pitchFamily="34" charset="0"/>
                <a:cs typeface="Calibri" panose="020F0502020204030204" pitchFamily="34" charset="0"/>
              </a:rPr>
              <a:t>Deducted from net income in the operating activities section.</a:t>
            </a:r>
            <a:br>
              <a:rPr lang="en-US" dirty="0">
                <a:latin typeface="Calibri" panose="020F0502020204030204" pitchFamily="34" charset="0"/>
                <a:cs typeface="Calibri" panose="020F0502020204030204" pitchFamily="34" charset="0"/>
              </a:rPr>
            </a:br>
            <a:r>
              <a:rPr lang="en-US" dirty="0">
                <a:latin typeface="Calibri" panose="020F0502020204030204" pitchFamily="34" charset="0"/>
                <a:cs typeface="Calibri" panose="020F0502020204030204" pitchFamily="34" charset="0"/>
              </a:rPr>
              <a:t>d. Added to net income in the operating activities section.</a:t>
            </a:r>
          </a:p>
        </p:txBody>
      </p:sp>
    </p:spTree>
    <p:extLst>
      <p:ext uri="{BB962C8B-B14F-4D97-AF65-F5344CB8AC3E}">
        <p14:creationId xmlns:p14="http://schemas.microsoft.com/office/powerpoint/2010/main" val="3822286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5637AC-385A-7354-DC18-3F0D10A7E9E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F09D5F-4512-5062-075E-5B6E5B52BC04}"/>
              </a:ext>
            </a:extLst>
          </p:cNvPr>
          <p:cNvSpPr/>
          <p:nvPr/>
        </p:nvSpPr>
        <p:spPr>
          <a:xfrm>
            <a:off x="391887" y="1224643"/>
            <a:ext cx="11429999" cy="53681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5" name="Rectangle 4">
            <a:extLst>
              <a:ext uri="{FF2B5EF4-FFF2-40B4-BE49-F238E27FC236}">
                <a16:creationId xmlns:a16="http://schemas.microsoft.com/office/drawing/2014/main" id="{A054B720-4339-8869-2494-DC0125B94372}"/>
              </a:ext>
            </a:extLst>
          </p:cNvPr>
          <p:cNvSpPr/>
          <p:nvPr/>
        </p:nvSpPr>
        <p:spPr>
          <a:xfrm>
            <a:off x="617280" y="3142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196FF95-AF7C-5A7A-6A5A-BB33EF40D8E4}"/>
              </a:ext>
            </a:extLst>
          </p:cNvPr>
          <p:cNvSpPr txBox="1"/>
          <p:nvPr/>
        </p:nvSpPr>
        <p:spPr>
          <a:xfrm>
            <a:off x="722700" y="39463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ED6E216-648E-7A46-E62D-7383A80B6E95}"/>
              </a:ext>
            </a:extLst>
          </p:cNvPr>
          <p:cNvSpPr txBox="1"/>
          <p:nvPr/>
        </p:nvSpPr>
        <p:spPr>
          <a:xfrm>
            <a:off x="836394" y="61232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F19A2602-04CB-A11F-5A75-E04D0EF95C5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49" y="148300"/>
            <a:ext cx="2305141" cy="1076343"/>
          </a:xfrm>
          <a:prstGeom prst="rect">
            <a:avLst/>
          </a:prstGeom>
        </p:spPr>
      </p:pic>
      <p:sp>
        <p:nvSpPr>
          <p:cNvPr id="2" name="TextBox 6">
            <a:extLst>
              <a:ext uri="{FF2B5EF4-FFF2-40B4-BE49-F238E27FC236}">
                <a16:creationId xmlns:a16="http://schemas.microsoft.com/office/drawing/2014/main" id="{CE06EA56-ED42-5562-7E7F-6E43730A2808}"/>
              </a:ext>
            </a:extLst>
          </p:cNvPr>
          <p:cNvSpPr txBox="1">
            <a:spLocks noChangeArrowheads="1"/>
          </p:cNvSpPr>
          <p:nvPr/>
        </p:nvSpPr>
        <p:spPr bwMode="auto">
          <a:xfrm>
            <a:off x="836393" y="1480210"/>
            <a:ext cx="10593607" cy="4893647"/>
          </a:xfrm>
          <a:prstGeom prst="rect">
            <a:avLst/>
          </a:prstGeom>
          <a:solidFill>
            <a:srgbClr val="669BBC">
              <a:alpha val="18039"/>
            </a:srgbClr>
          </a:solidFill>
          <a:ln>
            <a:noFill/>
          </a:ln>
        </p:spPr>
        <p:txBody>
          <a:bodyPr wrap="square">
            <a:spAutoFit/>
          </a:bodyPr>
          <a:lstStyle>
            <a:lvl1pPr>
              <a:tabLst>
                <a:tab pos="342900" algn="l"/>
              </a:tabLst>
              <a:defRPr sz="2400">
                <a:solidFill>
                  <a:schemeClr val="tx1"/>
                </a:solidFill>
                <a:latin typeface="Times New Roman" panose="02020603050405020304" pitchFamily="18" charset="0"/>
              </a:defRPr>
            </a:lvl1pPr>
            <a:lvl2pPr marL="742950" indent="-285750">
              <a:tabLst>
                <a:tab pos="342900" algn="l"/>
              </a:tabLst>
              <a:defRPr sz="2400">
                <a:solidFill>
                  <a:schemeClr val="tx1"/>
                </a:solidFill>
                <a:latin typeface="Times New Roman" panose="02020603050405020304" pitchFamily="18" charset="0"/>
              </a:defRPr>
            </a:lvl2pPr>
            <a:lvl3pPr marL="1143000" indent="-228600">
              <a:tabLst>
                <a:tab pos="342900" algn="l"/>
              </a:tabLst>
              <a:defRPr sz="2400">
                <a:solidFill>
                  <a:schemeClr val="tx1"/>
                </a:solidFill>
                <a:latin typeface="Times New Roman" panose="02020603050405020304" pitchFamily="18" charset="0"/>
              </a:defRPr>
            </a:lvl3pPr>
            <a:lvl4pPr marL="1600200" indent="-228600">
              <a:tabLst>
                <a:tab pos="342900" algn="l"/>
              </a:tabLst>
              <a:defRPr sz="2400">
                <a:solidFill>
                  <a:schemeClr val="tx1"/>
                </a:solidFill>
                <a:latin typeface="Times New Roman" panose="02020603050405020304" pitchFamily="18" charset="0"/>
              </a:defRPr>
            </a:lvl4pPr>
            <a:lvl5pPr marL="2057400" indent="-228600">
              <a:tabLst>
                <a:tab pos="342900" algn="l"/>
              </a:tabLst>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tabLst>
                <a:tab pos="342900" algn="l"/>
              </a:tabLs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tabLst>
                <a:tab pos="342900" algn="l"/>
              </a:tabLs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tabLst>
                <a:tab pos="342900" algn="l"/>
              </a:tabLs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tabLst>
                <a:tab pos="342900" algn="l"/>
              </a:tabLst>
              <a:defRPr sz="2400">
                <a:solidFill>
                  <a:schemeClr val="tx1"/>
                </a:solidFill>
                <a:latin typeface="Times New Roman" panose="02020603050405020304" pitchFamily="18" charset="0"/>
              </a:defRPr>
            </a:lvl9pPr>
          </a:lstStyle>
          <a:p>
            <a:r>
              <a:rPr lang="en-US" b="1" dirty="0">
                <a:solidFill>
                  <a:srgbClr val="C00000"/>
                </a:solidFill>
                <a:latin typeface="Calibri" panose="020F0502020204030204" pitchFamily="34" charset="0"/>
                <a:cs typeface="Calibri" panose="020F0502020204030204" pitchFamily="34" charset="0"/>
              </a:rPr>
              <a:t>9. To compute the cash flow provided/used by operating activities using the indirect method, an increase in accounts payable should be:</a:t>
            </a:r>
            <a:endParaRPr lang="en-US" dirty="0">
              <a:solidFill>
                <a:srgbClr val="C00000"/>
              </a:solidFill>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a. </a:t>
            </a:r>
            <a:r>
              <a:rPr lang="en-US" b="1" dirty="0">
                <a:latin typeface="Calibri" panose="020F0502020204030204" pitchFamily="34" charset="0"/>
                <a:cs typeface="Calibri" panose="020F0502020204030204" pitchFamily="34" charset="0"/>
              </a:rPr>
              <a:t>Added to net income in the operating activities section.</a:t>
            </a:r>
            <a:br>
              <a:rPr lang="en-US" dirty="0">
                <a:latin typeface="Calibri" panose="020F0502020204030204" pitchFamily="34" charset="0"/>
                <a:cs typeface="Calibri" panose="020F0502020204030204" pitchFamily="34" charset="0"/>
              </a:rPr>
            </a:br>
            <a:r>
              <a:rPr lang="en-US" dirty="0">
                <a:latin typeface="Calibri" panose="020F0502020204030204" pitchFamily="34" charset="0"/>
                <a:cs typeface="Calibri" panose="020F0502020204030204" pitchFamily="34" charset="0"/>
              </a:rPr>
              <a:t>b. Deducted from net income in the operating activities section.</a:t>
            </a:r>
            <a:br>
              <a:rPr lang="en-US" dirty="0">
                <a:latin typeface="Calibri" panose="020F0502020204030204" pitchFamily="34" charset="0"/>
                <a:cs typeface="Calibri" panose="020F0502020204030204" pitchFamily="34" charset="0"/>
              </a:rPr>
            </a:br>
            <a:r>
              <a:rPr lang="en-US" dirty="0">
                <a:latin typeface="Calibri" panose="020F0502020204030204" pitchFamily="34" charset="0"/>
                <a:cs typeface="Calibri" panose="020F0502020204030204" pitchFamily="34" charset="0"/>
              </a:rPr>
              <a:t>c. Reported in the investing activities section.</a:t>
            </a:r>
            <a:br>
              <a:rPr lang="en-US" dirty="0">
                <a:latin typeface="Calibri" panose="020F0502020204030204" pitchFamily="34" charset="0"/>
                <a:cs typeface="Calibri" panose="020F0502020204030204" pitchFamily="34" charset="0"/>
              </a:rPr>
            </a:br>
            <a:r>
              <a:rPr lang="en-US" dirty="0">
                <a:latin typeface="Calibri" panose="020F0502020204030204" pitchFamily="34" charset="0"/>
                <a:cs typeface="Calibri" panose="020F0502020204030204" pitchFamily="34" charset="0"/>
              </a:rPr>
              <a:t>d. Reported in the financing activities section.</a:t>
            </a:r>
          </a:p>
          <a:p>
            <a:endParaRPr lang="en-US" dirty="0">
              <a:latin typeface="Calibri" panose="020F0502020204030204" pitchFamily="34" charset="0"/>
              <a:cs typeface="Calibri" panose="020F0502020204030204" pitchFamily="34" charset="0"/>
            </a:endParaRPr>
          </a:p>
          <a:p>
            <a:r>
              <a:rPr lang="en-US" b="1" dirty="0">
                <a:solidFill>
                  <a:srgbClr val="C00000"/>
                </a:solidFill>
                <a:latin typeface="Calibri" panose="020F0502020204030204" pitchFamily="34" charset="0"/>
                <a:cs typeface="Calibri" panose="020F0502020204030204" pitchFamily="34" charset="0"/>
              </a:rPr>
              <a:t>10.Which is an example of a cash flow from an investing activity?</a:t>
            </a:r>
            <a:endParaRPr lang="en-US" dirty="0">
              <a:solidFill>
                <a:srgbClr val="C00000"/>
              </a:solidFill>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a. Receipt of cash from the issuance of bonds payable.</a:t>
            </a:r>
            <a:br>
              <a:rPr lang="en-US" dirty="0">
                <a:latin typeface="Calibri" panose="020F0502020204030204" pitchFamily="34" charset="0"/>
                <a:cs typeface="Calibri" panose="020F0502020204030204" pitchFamily="34" charset="0"/>
              </a:rPr>
            </a:br>
            <a:r>
              <a:rPr lang="en-US" dirty="0">
                <a:latin typeface="Calibri" panose="020F0502020204030204" pitchFamily="34" charset="0"/>
                <a:cs typeface="Calibri" panose="020F0502020204030204" pitchFamily="34" charset="0"/>
              </a:rPr>
              <a:t>b. Payment of cash to repurchase outstanding capital stock.</a:t>
            </a:r>
            <a:br>
              <a:rPr lang="en-US" dirty="0">
                <a:latin typeface="Calibri" panose="020F0502020204030204" pitchFamily="34" charset="0"/>
                <a:cs typeface="Calibri" panose="020F0502020204030204" pitchFamily="34" charset="0"/>
              </a:rPr>
            </a:br>
            <a:r>
              <a:rPr lang="en-US" dirty="0">
                <a:latin typeface="Calibri" panose="020F0502020204030204" pitchFamily="34" charset="0"/>
                <a:cs typeface="Calibri" panose="020F0502020204030204" pitchFamily="34" charset="0"/>
              </a:rPr>
              <a:t>c. </a:t>
            </a:r>
            <a:r>
              <a:rPr lang="en-US" b="1" dirty="0">
                <a:latin typeface="Calibri" panose="020F0502020204030204" pitchFamily="34" charset="0"/>
                <a:cs typeface="Calibri" panose="020F0502020204030204" pitchFamily="34" charset="0"/>
              </a:rPr>
              <a:t>Receipt of cash from the sale of equipment.</a:t>
            </a:r>
            <a:br>
              <a:rPr lang="en-US" dirty="0">
                <a:latin typeface="Calibri" panose="020F0502020204030204" pitchFamily="34" charset="0"/>
                <a:cs typeface="Calibri" panose="020F0502020204030204" pitchFamily="34" charset="0"/>
              </a:rPr>
            </a:br>
            <a:r>
              <a:rPr lang="en-US" dirty="0">
                <a:latin typeface="Calibri" panose="020F0502020204030204" pitchFamily="34" charset="0"/>
                <a:cs typeface="Calibri" panose="020F0502020204030204" pitchFamily="34" charset="0"/>
              </a:rPr>
              <a:t>d. Payment of cash to suppliers for inventory.</a:t>
            </a:r>
          </a:p>
          <a:p>
            <a:endParaRPr lang="en-US" dirty="0"/>
          </a:p>
        </p:txBody>
      </p:sp>
    </p:spTree>
    <p:extLst>
      <p:ext uri="{BB962C8B-B14F-4D97-AF65-F5344CB8AC3E}">
        <p14:creationId xmlns:p14="http://schemas.microsoft.com/office/powerpoint/2010/main" val="15430105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4462BD-0906-55B6-63FE-6FA35CEC50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C4965E-F5B4-57DA-0B37-A5E027A2F97E}"/>
              </a:ext>
            </a:extLst>
          </p:cNvPr>
          <p:cNvSpPr/>
          <p:nvPr/>
        </p:nvSpPr>
        <p:spPr>
          <a:xfrm>
            <a:off x="391887" y="1224643"/>
            <a:ext cx="11429999" cy="53681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5" name="Rectangle 4">
            <a:extLst>
              <a:ext uri="{FF2B5EF4-FFF2-40B4-BE49-F238E27FC236}">
                <a16:creationId xmlns:a16="http://schemas.microsoft.com/office/drawing/2014/main" id="{3CFA2022-98DA-8EE5-19C3-BC4E19FD3E72}"/>
              </a:ext>
            </a:extLst>
          </p:cNvPr>
          <p:cNvSpPr/>
          <p:nvPr/>
        </p:nvSpPr>
        <p:spPr>
          <a:xfrm>
            <a:off x="617280" y="3142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C857D1C-CC52-8031-AD63-2F2655F1543A}"/>
              </a:ext>
            </a:extLst>
          </p:cNvPr>
          <p:cNvSpPr txBox="1"/>
          <p:nvPr/>
        </p:nvSpPr>
        <p:spPr>
          <a:xfrm>
            <a:off x="722700" y="39463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0EC55B5-2BBC-18DF-77F8-9AC8F891E372}"/>
              </a:ext>
            </a:extLst>
          </p:cNvPr>
          <p:cNvSpPr txBox="1"/>
          <p:nvPr/>
        </p:nvSpPr>
        <p:spPr>
          <a:xfrm>
            <a:off x="836394" y="61232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A9DD2B6C-9929-F30B-1625-18134A4AC61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49" y="148300"/>
            <a:ext cx="2305141" cy="1076343"/>
          </a:xfrm>
          <a:prstGeom prst="rect">
            <a:avLst/>
          </a:prstGeom>
        </p:spPr>
      </p:pic>
      <p:sp>
        <p:nvSpPr>
          <p:cNvPr id="2" name="Text Box 2">
            <a:extLst>
              <a:ext uri="{FF2B5EF4-FFF2-40B4-BE49-F238E27FC236}">
                <a16:creationId xmlns:a16="http://schemas.microsoft.com/office/drawing/2014/main" id="{1DB25025-4539-E8CD-5EEF-9AC1F0B07792}"/>
              </a:ext>
            </a:extLst>
          </p:cNvPr>
          <p:cNvSpPr txBox="1">
            <a:spLocks noChangeArrowheads="1"/>
          </p:cNvSpPr>
          <p:nvPr/>
        </p:nvSpPr>
        <p:spPr bwMode="auto">
          <a:xfrm>
            <a:off x="2021737" y="2902628"/>
            <a:ext cx="8001000" cy="537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110000"/>
              </a:lnSpc>
              <a:spcBef>
                <a:spcPct val="30000"/>
              </a:spcBef>
              <a:spcAft>
                <a:spcPct val="20000"/>
              </a:spcAft>
              <a:buSzPct val="80000"/>
            </a:pPr>
            <a:r>
              <a:rPr lang="en-US" altLang="en-US" sz="2800" b="1" dirty="0">
                <a:solidFill>
                  <a:srgbClr val="800000"/>
                </a:solidFill>
                <a:latin typeface="Calibri" panose="020F0502020204030204" pitchFamily="34" charset="0"/>
                <a:cs typeface="Calibri" panose="020F0502020204030204" pitchFamily="34" charset="0"/>
              </a:rPr>
              <a:t>Free Cash Flow </a:t>
            </a:r>
          </a:p>
        </p:txBody>
      </p:sp>
      <p:sp>
        <p:nvSpPr>
          <p:cNvPr id="3" name="Rectangle 9">
            <a:extLst>
              <a:ext uri="{FF2B5EF4-FFF2-40B4-BE49-F238E27FC236}">
                <a16:creationId xmlns:a16="http://schemas.microsoft.com/office/drawing/2014/main" id="{DE468229-F00A-25CC-402D-E176FDC6B06D}"/>
              </a:ext>
            </a:extLst>
          </p:cNvPr>
          <p:cNvSpPr>
            <a:spLocks noChangeArrowheads="1"/>
          </p:cNvSpPr>
          <p:nvPr/>
        </p:nvSpPr>
        <p:spPr bwMode="auto">
          <a:xfrm>
            <a:off x="2097937" y="4979079"/>
            <a:ext cx="78486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25000"/>
              </a:spcBef>
            </a:pPr>
            <a:r>
              <a:rPr lang="en-US" altLang="en-US" b="1" dirty="0">
                <a:solidFill>
                  <a:srgbClr val="800000"/>
                </a:solidFill>
                <a:latin typeface="Calibri" panose="020F0502020204030204" pitchFamily="34" charset="0"/>
                <a:cs typeface="Calibri" panose="020F0502020204030204" pitchFamily="34" charset="0"/>
              </a:rPr>
              <a:t>Free cash flow</a:t>
            </a:r>
            <a:r>
              <a:rPr lang="en-US" altLang="en-US" dirty="0">
                <a:latin typeface="Calibri" panose="020F0502020204030204" pitchFamily="34" charset="0"/>
                <a:cs typeface="Calibri" panose="020F0502020204030204" pitchFamily="34" charset="0"/>
              </a:rPr>
              <a:t> describes the cash remaining from operations after adjustment for capital expenditures and dividends.</a:t>
            </a:r>
          </a:p>
        </p:txBody>
      </p:sp>
      <p:sp>
        <p:nvSpPr>
          <p:cNvPr id="4" name="Rectangle 12">
            <a:extLst>
              <a:ext uri="{FF2B5EF4-FFF2-40B4-BE49-F238E27FC236}">
                <a16:creationId xmlns:a16="http://schemas.microsoft.com/office/drawing/2014/main" id="{B8D0944A-4A1D-6EF0-3945-C76635FE517A}"/>
              </a:ext>
            </a:extLst>
          </p:cNvPr>
          <p:cNvSpPr>
            <a:spLocks noChangeArrowheads="1"/>
          </p:cNvSpPr>
          <p:nvPr/>
        </p:nvSpPr>
        <p:spPr bwMode="auto">
          <a:xfrm>
            <a:off x="2250337" y="1996165"/>
            <a:ext cx="8001000" cy="560388"/>
          </a:xfrm>
          <a:prstGeom prst="rect">
            <a:avLst/>
          </a:prstGeom>
          <a:solidFill>
            <a:srgbClr val="203E5F"/>
          </a:solidFill>
          <a:ln w="12700">
            <a:solidFill>
              <a:schemeClr val="tx1"/>
            </a:solidFill>
            <a:miter lim="800000"/>
            <a:headEnd/>
            <a:tailEnd/>
          </a:ln>
          <a:effectLst>
            <a:outerShdw dist="107763" dir="2700000" algn="ctr" rotWithShape="0">
              <a:schemeClr val="bg2"/>
            </a:outerShdw>
          </a:effectLst>
        </p:spPr>
        <p:txBody>
          <a:bodyPr lIns="90488" tIns="44450" rIns="90488" bIns="44450"/>
          <a:lstStyle/>
          <a:p>
            <a:pPr marL="109538" algn="ctr">
              <a:defRPr/>
            </a:pPr>
            <a:r>
              <a:rPr lang="en-US" sz="3000" b="1" i="1" dirty="0">
                <a:solidFill>
                  <a:schemeClr val="bg1"/>
                </a:solidFill>
                <a:effectLst>
                  <a:outerShdw blurRad="38100" dist="38100" dir="2700000" algn="tl">
                    <a:srgbClr val="000000"/>
                  </a:outerShdw>
                </a:effectLst>
                <a:latin typeface="Calibri" panose="020F0502020204030204" pitchFamily="34" charset="0"/>
                <a:cs typeface="Calibri" panose="020F0502020204030204" pitchFamily="34" charset="0"/>
              </a:rPr>
              <a:t>Using Cash Flows to Evaluate a Company</a:t>
            </a:r>
          </a:p>
        </p:txBody>
      </p:sp>
      <p:pic>
        <p:nvPicPr>
          <p:cNvPr id="8" name="Picture 14">
            <a:extLst>
              <a:ext uri="{FF2B5EF4-FFF2-40B4-BE49-F238E27FC236}">
                <a16:creationId xmlns:a16="http://schemas.microsoft.com/office/drawing/2014/main" id="{FF98E3A9-459E-AA5C-94E6-E0D55717C1C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20163" y="3826554"/>
            <a:ext cx="7802563" cy="79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pic>
      <p:sp>
        <p:nvSpPr>
          <p:cNvPr id="9" name="TextBox 8">
            <a:extLst>
              <a:ext uri="{FF2B5EF4-FFF2-40B4-BE49-F238E27FC236}">
                <a16:creationId xmlns:a16="http://schemas.microsoft.com/office/drawing/2014/main" id="{6CF36246-0987-17C2-1A95-0EF18B58BE9B}"/>
              </a:ext>
            </a:extLst>
          </p:cNvPr>
          <p:cNvSpPr txBox="1"/>
          <p:nvPr/>
        </p:nvSpPr>
        <p:spPr>
          <a:xfrm>
            <a:off x="2030010" y="612327"/>
            <a:ext cx="6869061"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Cash Flows to Evaluate a Company </a:t>
            </a:r>
          </a:p>
        </p:txBody>
      </p:sp>
    </p:spTree>
    <p:extLst>
      <p:ext uri="{BB962C8B-B14F-4D97-AF65-F5344CB8AC3E}">
        <p14:creationId xmlns:p14="http://schemas.microsoft.com/office/powerpoint/2010/main" val="3190838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40783685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3860</TotalTime>
  <Words>4178</Words>
  <Application>Microsoft Macintosh PowerPoint</Application>
  <PresentationFormat>Widescreen</PresentationFormat>
  <Paragraphs>618</Paragraphs>
  <Slides>56</Slides>
  <Notes>55</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56</vt:i4>
      </vt:variant>
    </vt:vector>
  </HeadingPairs>
  <TitlesOfParts>
    <vt:vector size="67" baseType="lpstr">
      <vt:lpstr>Alexandria</vt:lpstr>
      <vt:lpstr>Arial</vt:lpstr>
      <vt:lpstr>Arial Black</vt:lpstr>
      <vt:lpstr>Bauhaus</vt:lpstr>
      <vt:lpstr>Calibri</vt:lpstr>
      <vt:lpstr>Calibri Light</vt:lpstr>
      <vt:lpstr>Comic Sans MS</vt:lpstr>
      <vt:lpstr>Roboto Light</vt:lpstr>
      <vt:lpstr>Sakkal Majalla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Hussein</cp:lastModifiedBy>
  <cp:revision>115</cp:revision>
  <dcterms:created xsi:type="dcterms:W3CDTF">2023-04-29T09:08:00Z</dcterms:created>
  <dcterms:modified xsi:type="dcterms:W3CDTF">2024-11-22T02:28:41Z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y fmtid="{D5CDD505-2E9C-101B-9397-08002B2CF9AE}" pid="6" name="MSIP_Label_ea4c0c79-1302-4598-89cc-fc5f9b666c02_Enabled">
    <vt:lpwstr>true</vt:lpwstr>
  </property>
  <property fmtid="{D5CDD505-2E9C-101B-9397-08002B2CF9AE}" pid="7" name="MSIP_Label_ea4c0c79-1302-4598-89cc-fc5f9b666c02_SetDate">
    <vt:lpwstr>2024-10-02T23:04:28Z</vt:lpwstr>
  </property>
  <property fmtid="{D5CDD505-2E9C-101B-9397-08002B2CF9AE}" pid="8" name="MSIP_Label_ea4c0c79-1302-4598-89cc-fc5f9b666c02_Method">
    <vt:lpwstr>Standard</vt:lpwstr>
  </property>
  <property fmtid="{D5CDD505-2E9C-101B-9397-08002B2CF9AE}" pid="9" name="MSIP_Label_ea4c0c79-1302-4598-89cc-fc5f9b666c02_Name">
    <vt:lpwstr>defa4170-0d19-0005-0004-bc88714345d2</vt:lpwstr>
  </property>
  <property fmtid="{D5CDD505-2E9C-101B-9397-08002B2CF9AE}" pid="10" name="MSIP_Label_ea4c0c79-1302-4598-89cc-fc5f9b666c02_SiteId">
    <vt:lpwstr>d929240e-472e-4f27-9319-d188d429d45e</vt:lpwstr>
  </property>
  <property fmtid="{D5CDD505-2E9C-101B-9397-08002B2CF9AE}" pid="11" name="MSIP_Label_ea4c0c79-1302-4598-89cc-fc5f9b666c02_ActionId">
    <vt:lpwstr>625c5d9c-7051-46fb-b87a-03164bf66fd8</vt:lpwstr>
  </property>
  <property fmtid="{D5CDD505-2E9C-101B-9397-08002B2CF9AE}" pid="12" name="MSIP_Label_ea4c0c79-1302-4598-89cc-fc5f9b666c02_ContentBits">
    <vt:lpwstr>0</vt:lpwstr>
  </property>
</Properties>
</file>