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DB64D-FB46-9115-7581-762AC5B89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8FF1A1-74A7-099F-712F-05B21A681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BFE15-D818-46EC-B45F-189FC6573B2E}" type="datetimeFigureOut">
              <a:rPr lang="en-MY" smtClean="0"/>
              <a:t>4/10/2024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D682C6-3C64-5592-5519-2984B5320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E5FF5F-4072-590D-2403-A8E1AF490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F293-FBFB-4309-A57B-704BD68293E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30124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A886CE-9C76-8A20-7836-08D27D62F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295AE0-355E-4FB2-6DA5-283BA021A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4DC1E-BDE5-3030-30CC-5A7A1D8F2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6BFE15-D818-46EC-B45F-189FC6573B2E}" type="datetimeFigureOut">
              <a:rPr lang="en-MY" smtClean="0"/>
              <a:t>4/10/2024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AEE0B3-3685-7ACA-F80B-C4422716EB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0CC12-D1CE-196B-2591-9A99E1D6E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F6F293-FBFB-4309-A57B-704BD68293E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95524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D85D0-6EB4-0865-9F06-3CA2E445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823BC-9636-050B-9D52-433BE8EC35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670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1EBE71-3FDC-95CB-899C-FEA131B20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943A70-B76E-E5CC-6A91-B75B39C78E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4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03B58-C343-1D58-CCC7-CD6D2FFB7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Operations Research (OR</a:t>
            </a:r>
            <a:r>
              <a:rPr lang="ar-IQ"/>
              <a:t>(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EA827-6324-785C-D3CF-ADB23099B2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621"/>
    </mc:Choice>
    <mc:Fallback xmlns="">
      <p:transition spd="slow" advTm="17762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18F33D-4184-C717-2AC8-5C4BD0201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Origins of OR: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4F7AEA-BE0A-CEDC-8A18-F0E340F9C5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6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156"/>
    </mc:Choice>
    <mc:Fallback xmlns="">
      <p:transition spd="slow" advTm="36315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E9FF2-1340-5250-EC9D-D34128EB6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The Nature of Operations Research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2AC2-64D5-BC11-B782-6DB9B2A08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56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377"/>
    </mc:Choice>
    <mc:Fallback xmlns="">
      <p:transition spd="slow" advTm="10937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81D63-F0F6-D1F8-68DA-BC1DBC940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The Nature of Operations Research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6969C6-1DA7-5DE7-62B5-B6313B32AD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2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58"/>
    </mc:Choice>
    <mc:Fallback xmlns="">
      <p:transition spd="slow" advTm="12775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444CE9-C705-E210-DAB1-7AC629C52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Nature of Operations Research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8A7A2-9136-4838-E4B9-CF63C54FC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9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955"/>
    </mc:Choice>
    <mc:Fallback xmlns="">
      <p:transition spd="slow" advTm="22495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14A03-3FC4-DA3F-7302-75B86443D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pc="-10"/>
              <a:t>The </a:t>
            </a:r>
            <a:r>
              <a:rPr lang="en-US" spc="-5"/>
              <a:t>Rise</a:t>
            </a:r>
            <a:r>
              <a:rPr lang="en-US" spc="-10"/>
              <a:t> </a:t>
            </a:r>
            <a:r>
              <a:rPr lang="en-US"/>
              <a:t>of</a:t>
            </a:r>
            <a:r>
              <a:rPr lang="en-US" spc="-204"/>
              <a:t> </a:t>
            </a:r>
            <a:r>
              <a:rPr lang="en-US" spc="-5"/>
              <a:t>Analytics</a:t>
            </a:r>
            <a:r>
              <a:rPr lang="en-US" spc="-60"/>
              <a:t> </a:t>
            </a:r>
            <a:r>
              <a:rPr lang="en-US" spc="-55"/>
              <a:t>Together</a:t>
            </a:r>
            <a:r>
              <a:rPr lang="en-US" spc="-5"/>
              <a:t> with </a:t>
            </a:r>
            <a:r>
              <a:rPr lang="en-US" spc="-985"/>
              <a:t> </a:t>
            </a:r>
            <a:r>
              <a:rPr lang="en-US" spc="-5"/>
              <a:t>Operations</a:t>
            </a:r>
            <a:r>
              <a:rPr lang="en-US" spc="5"/>
              <a:t> </a:t>
            </a:r>
            <a:r>
              <a:rPr lang="en-US" spc="-5"/>
              <a:t>Research</a:t>
            </a:r>
            <a:endParaRPr lang="en-US" spc="-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7EC7A-268B-369D-99E4-97B9C6EE8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5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325"/>
    </mc:Choice>
    <mc:Fallback xmlns="">
      <p:transition spd="slow" advTm="19032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8F02F-ED22-3678-08B4-6FFD252AF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pc="-5"/>
              <a:t>The</a:t>
            </a:r>
            <a:r>
              <a:rPr lang="en-US" spc="-15"/>
              <a:t> </a:t>
            </a:r>
            <a:r>
              <a:rPr lang="en-US" spc="-5"/>
              <a:t>Rise </a:t>
            </a:r>
            <a:r>
              <a:rPr lang="en-US"/>
              <a:t>of</a:t>
            </a:r>
            <a:r>
              <a:rPr lang="en-US" spc="-210"/>
              <a:t> </a:t>
            </a:r>
            <a:r>
              <a:rPr lang="en-US" spc="-5"/>
              <a:t>Analytics</a:t>
            </a:r>
            <a:r>
              <a:rPr lang="en-US" spc="-65"/>
              <a:t> </a:t>
            </a:r>
            <a:r>
              <a:rPr lang="en-US" spc="-55"/>
              <a:t>Together</a:t>
            </a:r>
            <a:r>
              <a:rPr lang="en-US" spc="5"/>
              <a:t> </a:t>
            </a:r>
            <a:r>
              <a:rPr lang="en-US" spc="-5"/>
              <a:t>with </a:t>
            </a:r>
            <a:r>
              <a:rPr lang="en-US" spc="-985"/>
              <a:t> </a:t>
            </a:r>
            <a:r>
              <a:rPr lang="en-US" spc="-5"/>
              <a:t>Operations</a:t>
            </a:r>
            <a:r>
              <a:rPr lang="en-US" spc="5"/>
              <a:t> </a:t>
            </a:r>
            <a:r>
              <a:rPr lang="en-US" spc="-5"/>
              <a:t>Research</a:t>
            </a:r>
            <a:endParaRPr lang="en-US" spc="-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C1A07-E80A-604F-D2AB-5B5A3E4FF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3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97"/>
    </mc:Choice>
    <mc:Fallback xmlns="">
      <p:transition spd="slow" advTm="10519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AE363-342E-9711-6108-37E155787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Major Fields of Application for OR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8028F-016E-7C9B-59C1-6792C799C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1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72"/>
    </mc:Choice>
    <mc:Fallback xmlns="">
      <p:transition spd="slow" advTm="11997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1607CA-82C3-26DC-FD1A-B622F2DA8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Models in Operations Research</a:t>
            </a:r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67362-2000-8D4D-2F7C-98B944926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92"/>
    </mc:Choice>
    <mc:Fallback xmlns="">
      <p:transition spd="slow" advTm="6149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108F50-D587-15BD-76C5-CDEF7C29B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Phases of a Typical OR Study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79B64F-8283-7EBA-5B33-E76A60163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2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11"/>
    </mc:Choice>
    <mc:Fallback xmlns="">
      <p:transition spd="slow" advTm="9101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A5E33A-ECF8-513F-EDE3-5395839FB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Problem and Gathering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41E65-5062-804C-A72B-665833290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6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395"/>
    </mc:Choice>
    <mc:Fallback xmlns="">
      <p:transition spd="slow" advTm="10539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245A52-D33E-45F6-4B6A-B976E1E0A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Problem and Gathering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466EF0-4B7A-250C-ED6C-95CCC9E22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482"/>
    </mc:Choice>
    <mc:Fallback xmlns="">
      <p:transition spd="slow" advTm="19048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D7F016-6449-C4BF-D66E-47CF6E4F7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Problem and Gathering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3F7324-7032-9373-D02F-07E6A566C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7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86"/>
    </mc:Choice>
    <mc:Fallback xmlns="">
      <p:transition spd="slow" advTm="10678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A7273D-66F4-795E-EA3E-B43040788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Problem and Gathering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946D4-91F6-C758-45F2-378AE0924B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9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56"/>
    </mc:Choice>
    <mc:Fallback xmlns="">
      <p:transition spd="slow" advTm="12655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AFD91E-DF57-B3A2-152C-D1D5816E9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Problem and Gathering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A5CF2-62A9-62F9-C646-35F979924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6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10"/>
    </mc:Choice>
    <mc:Fallback xmlns="">
      <p:transition spd="slow" advTm="10491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1D506-A687-BDAC-31D2-A3F2B71E6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38327-6294-97AD-9279-22BDD445BB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97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924"/>
    </mc:Choice>
    <mc:Fallback xmlns="">
      <p:transition spd="slow" advTm="15892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FB4FA4-C789-0D55-5041-1C3CAF3EA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CA2F9-7F4B-955E-5953-CA275251EB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70"/>
    </mc:Choice>
    <mc:Fallback xmlns="">
      <p:transition spd="slow" advTm="12727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724066-3B2C-AEBC-D4B6-0429C9EFC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5BAB4-52F8-B7B0-D15D-9090A615BA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443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ACC02-0E5E-5397-5C64-CEB8C4343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F617C-24A4-3706-F5F5-CA7825FD9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1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20"/>
    </mc:Choice>
    <mc:Fallback xmlns="">
      <p:transition spd="slow" advTm="13632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E99F2B-7399-9D26-AE6D-DCB3F7C63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05975-5C81-6DA1-5864-9458DA595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26"/>
    </mc:Choice>
    <mc:Fallback xmlns="">
      <p:transition spd="slow" advTm="9202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A11B6-E0B1-DA9E-5E56-AA2FCC18F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Formulating a Mathematical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C3B33-3D37-847A-7356-E3F0AA3A46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29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65"/>
    </mc:Choice>
    <mc:Fallback xmlns="">
      <p:transition spd="slow" advTm="10716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19BFC8-537D-7AE5-3BB2-7C100CAB3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Solutions from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70D96-D808-BA22-252B-C05D4F9CD1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9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47"/>
    </mc:Choice>
    <mc:Fallback xmlns="">
      <p:transition spd="slow" advTm="15804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80304E-568F-1202-0E25-6D11D7BAB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Solutions from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E6DE6-ECE5-4B39-5C54-AC178535E7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13"/>
    </mc:Choice>
    <mc:Fallback xmlns="">
      <p:transition spd="slow" advTm="11691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521A06-58D2-388A-72F3-33F002CAB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D6393-9A44-58BF-B641-7F0984290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8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003"/>
    </mc:Choice>
    <mc:Fallback xmlns="">
      <p:transition spd="slow" advTm="13500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00894-9413-F6ED-C37C-38700ABE0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E81E09-62BF-80A6-3B0A-630243C94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27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77"/>
    </mc:Choice>
    <mc:Fallback xmlns="">
      <p:transition spd="slow" advTm="10607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699EC-EACE-0BFE-665C-248D3EEA5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8BDCE-7329-B79C-D754-6C96B7BF1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41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52"/>
    </mc:Choice>
    <mc:Fallback xmlns="">
      <p:transition spd="slow" advTm="10085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1E1EA-D87C-0B29-5E91-6EE526FCE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Preparing to Apply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6E52F4-3A9C-DF86-A7E5-80A6DC45EE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68"/>
    </mc:Choice>
    <mc:Fallback xmlns="">
      <p:transition spd="slow" advTm="12186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9144E-0869-32FE-0DE8-3BABA0348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Preparing to Apply the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EDC2C-957A-2874-BD71-CF195DB1D0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0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37"/>
    </mc:Choice>
    <mc:Fallback xmlns="">
      <p:transition spd="slow" advTm="6263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0CD122-03F8-1C25-6ADA-66A08DD06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Implementation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6AC59-2060-693C-1E3B-CEB89AF533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0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231"/>
    </mc:Choice>
    <mc:Fallback xmlns="">
      <p:transition spd="slow" advTm="11723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D7A578-331F-4862-58DE-2F5828DA5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Implementation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5C7C7-7E34-6520-ECD0-C8869DF06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329"/>
    </mc:Choice>
    <mc:Fallback xmlns="">
      <p:transition spd="slow" advTm="11432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2B4EF9-9953-3E9B-9881-AF1B1F4AB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Implementation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57A64-E55C-08D0-985B-ADEDAB884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570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21C7AC-5824-3B05-C212-411175071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Limitations and Challenges in OR</a:t>
            </a:r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AD97A-68EB-979C-A775-AB60C62603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893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1C4C19-6E8D-9B38-F972-CC01BDE2F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 of the Nature of Operations Research</a:t>
            </a:r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2758B-22E2-E2C4-824F-6AAC24D99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776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1C5767-C8F7-0519-6816-7FA0FE368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5B92C-4C57-4D8A-B219-DC1258AF3E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56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39F377-4EAC-D9FF-1018-6B05ADFBD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84877-4B48-86F9-6284-D6F4AD7F9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86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Widescreen</PresentationFormat>
  <Paragraphs>35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Course content</vt:lpstr>
      <vt:lpstr>Operations Research (OR(</vt:lpstr>
      <vt:lpstr>Origins of OR:</vt:lpstr>
      <vt:lpstr>The Nature of Operations Research</vt:lpstr>
      <vt:lpstr>The Nature of Operations Research</vt:lpstr>
      <vt:lpstr>The Nature of Operations Research</vt:lpstr>
      <vt:lpstr>The Rise of Analytics Together with  Operations Research</vt:lpstr>
      <vt:lpstr>The Rise of Analytics Together with  Operations Research</vt:lpstr>
      <vt:lpstr>Major Fields of Application for OR</vt:lpstr>
      <vt:lpstr>Role of Models in Operations Research</vt:lpstr>
      <vt:lpstr>Phases of a Typical OR Study</vt:lpstr>
      <vt:lpstr>Defining the Problem and Gathering Data</vt:lpstr>
      <vt:lpstr>Defining the Problem and Gathering Data</vt:lpstr>
      <vt:lpstr>Defining the Problem and Gathering Data</vt:lpstr>
      <vt:lpstr>Defining the Problem and Gathering Data</vt:lpstr>
      <vt:lpstr>Defining the Problem and Gathering Data</vt:lpstr>
      <vt:lpstr>Formulating a Mathematical Model</vt:lpstr>
      <vt:lpstr>Formulating a Mathematical Model</vt:lpstr>
      <vt:lpstr>Formulating a Mathematical Model</vt:lpstr>
      <vt:lpstr>Formulating a Mathematical Model</vt:lpstr>
      <vt:lpstr>Formulating a Mathematical Model</vt:lpstr>
      <vt:lpstr>Formulating a Mathematical Model</vt:lpstr>
      <vt:lpstr>Deriving Solutions from the Model</vt:lpstr>
      <vt:lpstr>Deriving Solutions from the Model</vt:lpstr>
      <vt:lpstr>Testing the Model</vt:lpstr>
      <vt:lpstr>Testing the Model</vt:lpstr>
      <vt:lpstr>Testing the Model</vt:lpstr>
      <vt:lpstr>Preparing to Apply the Model</vt:lpstr>
      <vt:lpstr>Preparing to Apply the Model</vt:lpstr>
      <vt:lpstr>Implementation</vt:lpstr>
      <vt:lpstr>Implementation</vt:lpstr>
      <vt:lpstr>Implementation</vt:lpstr>
      <vt:lpstr>Limitations and Challenges in OR</vt:lpstr>
      <vt:lpstr>Recap of the Nature of Operations Research</vt:lpstr>
      <vt:lpstr>Conclusions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2024-10-04T06:12:18Z</dcterms:created>
  <dcterms:modified xsi:type="dcterms:W3CDTF">2024-10-04T06:12:18Z</dcterms:modified>
</cp:coreProperties>
</file>